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312" r:id="rId2"/>
    <p:sldId id="510" r:id="rId3"/>
    <p:sldId id="512" r:id="rId4"/>
    <p:sldId id="513" r:id="rId5"/>
    <p:sldId id="514" r:id="rId6"/>
    <p:sldId id="515" r:id="rId7"/>
    <p:sldId id="517" r:id="rId8"/>
    <p:sldId id="518" r:id="rId9"/>
    <p:sldId id="519" r:id="rId10"/>
    <p:sldId id="521" r:id="rId11"/>
    <p:sldId id="522" r:id="rId12"/>
    <p:sldId id="523" r:id="rId13"/>
    <p:sldId id="528" r:id="rId14"/>
    <p:sldId id="530" r:id="rId15"/>
    <p:sldId id="531" r:id="rId16"/>
    <p:sldId id="532" r:id="rId17"/>
    <p:sldId id="533" r:id="rId18"/>
    <p:sldId id="534" r:id="rId19"/>
    <p:sldId id="511" r:id="rId20"/>
    <p:sldId id="535" r:id="rId21"/>
    <p:sldId id="537" r:id="rId22"/>
    <p:sldId id="538" r:id="rId23"/>
    <p:sldId id="539" r:id="rId24"/>
    <p:sldId id="540" r:id="rId25"/>
    <p:sldId id="541" r:id="rId26"/>
    <p:sldId id="542" r:id="rId27"/>
    <p:sldId id="543" r:id="rId28"/>
    <p:sldId id="545" r:id="rId29"/>
    <p:sldId id="546" r:id="rId30"/>
    <p:sldId id="547" r:id="rId31"/>
    <p:sldId id="548" r:id="rId32"/>
    <p:sldId id="549" r:id="rId33"/>
    <p:sldId id="550" r:id="rId34"/>
    <p:sldId id="552" r:id="rId35"/>
    <p:sldId id="553" r:id="rId36"/>
    <p:sldId id="554" r:id="rId37"/>
    <p:sldId id="428" r:id="rId38"/>
    <p:sldId id="556" r:id="rId39"/>
    <p:sldId id="558" r:id="rId40"/>
    <p:sldId id="560" r:id="rId41"/>
    <p:sldId id="561" r:id="rId42"/>
    <p:sldId id="563" r:id="rId43"/>
    <p:sldId id="564" r:id="rId44"/>
    <p:sldId id="385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5" userDrawn="1">
          <p15:clr>
            <a:srgbClr val="A4A3A4"/>
          </p15:clr>
        </p15:guide>
        <p15:guide id="2" pos="1164" userDrawn="1">
          <p15:clr>
            <a:srgbClr val="A4A3A4"/>
          </p15:clr>
        </p15:guide>
        <p15:guide id="3" pos="1232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1729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4CC"/>
    <a:srgbClr val="0D0D0D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5" autoAdjust="0"/>
    <p:restoredTop sz="93943" autoAdjust="0"/>
  </p:normalViewPr>
  <p:slideViewPr>
    <p:cSldViewPr snapToGrid="0">
      <p:cViewPr varScale="1">
        <p:scale>
          <a:sx n="66" d="100"/>
          <a:sy n="66" d="100"/>
        </p:scale>
        <p:origin x="-600" y="-114"/>
      </p:cViewPr>
      <p:guideLst>
        <p:guide orient="horz" pos="595"/>
        <p:guide orient="horz" pos="1253"/>
        <p:guide orient="horz" pos="2115"/>
        <p:guide orient="horz" pos="1729"/>
        <p:guide orient="horz" pos="4065"/>
        <p:guide pos="1164"/>
        <p:guide pos="1232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image" Target="../media/image44.wmf"/><Relationship Id="rId1" Type="http://schemas.openxmlformats.org/officeDocument/2006/relationships/image" Target="../media/image48.wmf"/><Relationship Id="rId6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5.wmf"/><Relationship Id="rId1" Type="http://schemas.openxmlformats.org/officeDocument/2006/relationships/image" Target="../media/image48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image" Target="../media/image61.wmf"/><Relationship Id="rId1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66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36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4.wmf"/><Relationship Id="rId4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84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102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13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129.wmf"/><Relationship Id="rId4" Type="http://schemas.openxmlformats.org/officeDocument/2006/relationships/image" Target="../media/image4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6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6.wmf"/><Relationship Id="rId1" Type="http://schemas.openxmlformats.org/officeDocument/2006/relationships/image" Target="../media/image151.wmf"/><Relationship Id="rId5" Type="http://schemas.openxmlformats.org/officeDocument/2006/relationships/image" Target="../media/image152.wmf"/><Relationship Id="rId4" Type="http://schemas.openxmlformats.org/officeDocument/2006/relationships/image" Target="../media/image15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59.wmf"/><Relationship Id="rId1" Type="http://schemas.openxmlformats.org/officeDocument/2006/relationships/image" Target="../media/image151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20.wmf"/><Relationship Id="rId7" Type="http://schemas.openxmlformats.org/officeDocument/2006/relationships/image" Target="../media/image1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5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2020/9/9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614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8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20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5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8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8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3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117778" y="24023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35599" y="9785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89603" y="2470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2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43.bin"/><Relationship Id="rId2" Type="http://schemas.openxmlformats.org/officeDocument/2006/relationships/tags" Target="../tags/tag5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8.wmf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5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49.bin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1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6.wmf"/><Relationship Id="rId2" Type="http://schemas.openxmlformats.org/officeDocument/2006/relationships/tags" Target="../tags/tag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3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65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8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0.wmf"/><Relationship Id="rId2" Type="http://schemas.openxmlformats.org/officeDocument/2006/relationships/tags" Target="../tags/tag8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80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53.wmf"/><Relationship Id="rId2" Type="http://schemas.openxmlformats.org/officeDocument/2006/relationships/tags" Target="../tags/tag9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46.wmf"/><Relationship Id="rId5" Type="http://schemas.openxmlformats.org/officeDocument/2006/relationships/image" Target="../media/image48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61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tags" Target="../tags/tag10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91.bin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93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60.wmf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9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99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40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39.wmf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4.wmf"/><Relationship Id="rId3" Type="http://schemas.openxmlformats.org/officeDocument/2006/relationships/slideLayout" Target="../slideLayouts/slideLayout9.xml"/><Relationship Id="rId21" Type="http://schemas.openxmlformats.org/officeDocument/2006/relationships/oleObject" Target="../embeddings/oleObject108.bin"/><Relationship Id="rId7" Type="http://schemas.openxmlformats.org/officeDocument/2006/relationships/image" Target="../media/image69.wmf"/><Relationship Id="rId12" Type="http://schemas.openxmlformats.org/officeDocument/2006/relationships/image" Target="../media/image67.png"/><Relationship Id="rId17" Type="http://schemas.openxmlformats.org/officeDocument/2006/relationships/oleObject" Target="../embeddings/oleObject106.bin"/><Relationship Id="rId2" Type="http://schemas.openxmlformats.org/officeDocument/2006/relationships/tags" Target="../tags/tag1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71.wmf"/><Relationship Id="rId24" Type="http://schemas.openxmlformats.org/officeDocument/2006/relationships/image" Target="../media/image77.wmf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07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70.wmf"/><Relationship Id="rId14" Type="http://schemas.openxmlformats.org/officeDocument/2006/relationships/image" Target="../media/image72.wmf"/><Relationship Id="rId22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7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3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19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wmf"/><Relationship Id="rId12" Type="http://schemas.openxmlformats.org/officeDocument/2006/relationships/image" Target="../media/image83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18.bin"/><Relationship Id="rId5" Type="http://schemas.openxmlformats.org/officeDocument/2006/relationships/image" Target="../media/image80.wmf"/><Relationship Id="rId10" Type="http://schemas.openxmlformats.org/officeDocument/2006/relationships/image" Target="../media/image82.wmf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oleObject" Target="../embeddings/oleObject126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86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4.bin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128.bin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wmf"/><Relationship Id="rId2" Type="http://schemas.openxmlformats.org/officeDocument/2006/relationships/tags" Target="../tags/tag1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84.wmf"/><Relationship Id="rId10" Type="http://schemas.openxmlformats.org/officeDocument/2006/relationships/image" Target="../media/image87.png"/><Relationship Id="rId4" Type="http://schemas.openxmlformats.org/officeDocument/2006/relationships/oleObject" Target="../embeddings/oleObject130.bin"/><Relationship Id="rId9" Type="http://schemas.openxmlformats.org/officeDocument/2006/relationships/oleObject" Target="../embeddings/oleObject13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39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13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89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88.wmf"/><Relationship Id="rId14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9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1.wmf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47.bin"/><Relationship Id="rId2" Type="http://schemas.openxmlformats.org/officeDocument/2006/relationships/tags" Target="../tags/tag20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4.bin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146.bin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92.wmf"/><Relationship Id="rId14" Type="http://schemas.openxmlformats.org/officeDocument/2006/relationships/image" Target="../media/image9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100.wmf"/><Relationship Id="rId18" Type="http://schemas.openxmlformats.org/officeDocument/2006/relationships/image" Target="../media/image102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52.bin"/><Relationship Id="rId17" Type="http://schemas.openxmlformats.org/officeDocument/2006/relationships/oleObject" Target="../embeddings/oleObject155.bin"/><Relationship Id="rId2" Type="http://schemas.openxmlformats.org/officeDocument/2006/relationships/tags" Target="../tags/tag21.xml"/><Relationship Id="rId16" Type="http://schemas.openxmlformats.org/officeDocument/2006/relationships/oleObject" Target="../embeddings/oleObject15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99.wmf"/><Relationship Id="rId5" Type="http://schemas.openxmlformats.org/officeDocument/2006/relationships/image" Target="../media/image97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5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63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60.bin"/><Relationship Id="rId17" Type="http://schemas.openxmlformats.org/officeDocument/2006/relationships/image" Target="../media/image109.wmf"/><Relationship Id="rId2" Type="http://schemas.openxmlformats.org/officeDocument/2006/relationships/tags" Target="../tags/tag22.xml"/><Relationship Id="rId16" Type="http://schemas.openxmlformats.org/officeDocument/2006/relationships/oleObject" Target="../embeddings/oleObject162.bin"/><Relationship Id="rId20" Type="http://schemas.openxmlformats.org/officeDocument/2006/relationships/oleObject" Target="../embeddings/oleObject16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23" Type="http://schemas.openxmlformats.org/officeDocument/2006/relationships/image" Target="../media/image112.wmf"/><Relationship Id="rId10" Type="http://schemas.openxmlformats.org/officeDocument/2006/relationships/oleObject" Target="../embeddings/oleObject159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17.wmf"/><Relationship Id="rId18" Type="http://schemas.openxmlformats.org/officeDocument/2006/relationships/image" Target="../media/image12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119.wmf"/><Relationship Id="rId2" Type="http://schemas.openxmlformats.org/officeDocument/2006/relationships/tags" Target="../tags/tag23.xml"/><Relationship Id="rId16" Type="http://schemas.openxmlformats.org/officeDocument/2006/relationships/oleObject" Target="../embeddings/oleObject17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17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26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77.bin"/><Relationship Id="rId17" Type="http://schemas.openxmlformats.org/officeDocument/2006/relationships/oleObject" Target="../embeddings/oleObject180.bin"/><Relationship Id="rId2" Type="http://schemas.openxmlformats.org/officeDocument/2006/relationships/tags" Target="../tags/tag24.xml"/><Relationship Id="rId16" Type="http://schemas.openxmlformats.org/officeDocument/2006/relationships/image" Target="../media/image125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23.wmf"/><Relationship Id="rId5" Type="http://schemas.openxmlformats.org/officeDocument/2006/relationships/image" Target="../media/image113.wmf"/><Relationship Id="rId15" Type="http://schemas.openxmlformats.org/officeDocument/2006/relationships/oleObject" Target="../embeddings/oleObject179.bin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22.wmf"/><Relationship Id="rId14" Type="http://schemas.openxmlformats.org/officeDocument/2006/relationships/image" Target="../media/image12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8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8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oleObject" Target="../embeddings/oleObject189.bin"/><Relationship Id="rId18" Type="http://schemas.openxmlformats.org/officeDocument/2006/relationships/oleObject" Target="../embeddings/oleObject193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95.bin"/><Relationship Id="rId7" Type="http://schemas.openxmlformats.org/officeDocument/2006/relationships/image" Target="../media/image39.wmf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9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1.wmf"/><Relationship Id="rId20" Type="http://schemas.openxmlformats.org/officeDocument/2006/relationships/image" Target="../media/image129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8.bin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191.bin"/><Relationship Id="rId10" Type="http://schemas.openxmlformats.org/officeDocument/2006/relationships/oleObject" Target="../embeddings/oleObject187.bin"/><Relationship Id="rId19" Type="http://schemas.openxmlformats.org/officeDocument/2006/relationships/oleObject" Target="../embeddings/oleObject194.bin"/><Relationship Id="rId4" Type="http://schemas.openxmlformats.org/officeDocument/2006/relationships/oleObject" Target="../embeddings/oleObject183.bin"/><Relationship Id="rId9" Type="http://schemas.openxmlformats.org/officeDocument/2006/relationships/oleObject" Target="../embeddings/oleObject186.bin"/><Relationship Id="rId14" Type="http://schemas.openxmlformats.org/officeDocument/2006/relationships/oleObject" Target="../embeddings/oleObject19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13" Type="http://schemas.openxmlformats.org/officeDocument/2006/relationships/oleObject" Target="../embeddings/oleObject200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1.wmf"/><Relationship Id="rId12" Type="http://schemas.openxmlformats.org/officeDocument/2006/relationships/image" Target="../media/image79.png"/><Relationship Id="rId17" Type="http://schemas.openxmlformats.org/officeDocument/2006/relationships/image" Target="../media/image135.wmf"/><Relationship Id="rId2" Type="http://schemas.openxmlformats.org/officeDocument/2006/relationships/tags" Target="../tags/tag26.xml"/><Relationship Id="rId16" Type="http://schemas.openxmlformats.org/officeDocument/2006/relationships/oleObject" Target="../embeddings/oleObject202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oleObject" Target="../embeddings/oleObject201.bin"/><Relationship Id="rId10" Type="http://schemas.openxmlformats.org/officeDocument/2006/relationships/oleObject" Target="../embeddings/oleObject199.bin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32.wmf"/><Relationship Id="rId14" Type="http://schemas.openxmlformats.org/officeDocument/2006/relationships/image" Target="../media/image13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140.wmf"/><Relationship Id="rId18" Type="http://schemas.openxmlformats.org/officeDocument/2006/relationships/image" Target="../media/image142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207.bin"/><Relationship Id="rId17" Type="http://schemas.openxmlformats.org/officeDocument/2006/relationships/oleObject" Target="../embeddings/oleObject209.bin"/><Relationship Id="rId2" Type="http://schemas.openxmlformats.org/officeDocument/2006/relationships/tags" Target="../tags/tag27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5" Type="http://schemas.openxmlformats.org/officeDocument/2006/relationships/oleObject" Target="../embeddings/oleObject208.bin"/><Relationship Id="rId10" Type="http://schemas.openxmlformats.org/officeDocument/2006/relationships/oleObject" Target="../embeddings/oleObject206.bin"/><Relationship Id="rId19" Type="http://schemas.openxmlformats.org/officeDocument/2006/relationships/oleObject" Target="../embeddings/oleObject210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138.wmf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oleObject" Target="../embeddings/oleObject215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5.wmf"/><Relationship Id="rId12" Type="http://schemas.openxmlformats.org/officeDocument/2006/relationships/image" Target="../media/image147.wmf"/><Relationship Id="rId2" Type="http://schemas.openxmlformats.org/officeDocument/2006/relationships/tags" Target="../tags/tag2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4.bin"/><Relationship Id="rId5" Type="http://schemas.openxmlformats.org/officeDocument/2006/relationships/image" Target="../media/image144.wmf"/><Relationship Id="rId10" Type="http://schemas.openxmlformats.org/officeDocument/2006/relationships/image" Target="../media/image146.wmf"/><Relationship Id="rId4" Type="http://schemas.openxmlformats.org/officeDocument/2006/relationships/oleObject" Target="../embeddings/oleObject211.bin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4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152.wmf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0" Type="http://schemas.openxmlformats.org/officeDocument/2006/relationships/image" Target="../media/image151.wmf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21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15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55.wmf"/><Relationship Id="rId17" Type="http://schemas.openxmlformats.org/officeDocument/2006/relationships/oleObject" Target="../embeddings/oleObject227.bin"/><Relationship Id="rId2" Type="http://schemas.openxmlformats.org/officeDocument/2006/relationships/tags" Target="../tags/tag31.xml"/><Relationship Id="rId16" Type="http://schemas.openxmlformats.org/officeDocument/2006/relationships/image" Target="../media/image151.wmf"/><Relationship Id="rId20" Type="http://schemas.openxmlformats.org/officeDocument/2006/relationships/image" Target="../media/image15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6.bin"/><Relationship Id="rId10" Type="http://schemas.openxmlformats.org/officeDocument/2006/relationships/image" Target="../media/image154.wmf"/><Relationship Id="rId19" Type="http://schemas.openxmlformats.org/officeDocument/2006/relationships/oleObject" Target="../embeddings/oleObject228.bin"/><Relationship Id="rId4" Type="http://schemas.openxmlformats.org/officeDocument/2006/relationships/image" Target="../media/image157.png"/><Relationship Id="rId9" Type="http://schemas.openxmlformats.org/officeDocument/2006/relationships/oleObject" Target="../embeddings/oleObject222.bin"/><Relationship Id="rId14" Type="http://schemas.openxmlformats.org/officeDocument/2006/relationships/oleObject" Target="../embeddings/oleObject2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23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159.wmf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158.wmf"/><Relationship Id="rId4" Type="http://schemas.openxmlformats.org/officeDocument/2006/relationships/image" Target="../media/image160.png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15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6.bin"/><Relationship Id="rId13" Type="http://schemas.openxmlformats.org/officeDocument/2006/relationships/oleObject" Target="../embeddings/oleObject23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9.wmf"/><Relationship Id="rId12" Type="http://schemas.openxmlformats.org/officeDocument/2006/relationships/image" Target="../media/image160.png"/><Relationship Id="rId2" Type="http://schemas.openxmlformats.org/officeDocument/2006/relationships/tags" Target="../tags/tag33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35.bin"/><Relationship Id="rId11" Type="http://schemas.openxmlformats.org/officeDocument/2006/relationships/image" Target="../media/image162.wmf"/><Relationship Id="rId5" Type="http://schemas.openxmlformats.org/officeDocument/2006/relationships/image" Target="../media/image151.wmf"/><Relationship Id="rId15" Type="http://schemas.openxmlformats.org/officeDocument/2006/relationships/oleObject" Target="../embeddings/oleObject239.bin"/><Relationship Id="rId10" Type="http://schemas.openxmlformats.org/officeDocument/2006/relationships/oleObject" Target="../embeddings/oleObject237.bin"/><Relationship Id="rId4" Type="http://schemas.openxmlformats.org/officeDocument/2006/relationships/oleObject" Target="../embeddings/oleObject234.bin"/><Relationship Id="rId9" Type="http://schemas.openxmlformats.org/officeDocument/2006/relationships/image" Target="../media/image161.wmf"/><Relationship Id="rId14" Type="http://schemas.openxmlformats.org/officeDocument/2006/relationships/image" Target="../media/image16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247.bin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244.bin"/><Relationship Id="rId17" Type="http://schemas.openxmlformats.org/officeDocument/2006/relationships/image" Target="../media/image171.wmf"/><Relationship Id="rId2" Type="http://schemas.openxmlformats.org/officeDocument/2006/relationships/tags" Target="../tags/tag34.xml"/><Relationship Id="rId16" Type="http://schemas.openxmlformats.org/officeDocument/2006/relationships/oleObject" Target="../embeddings/oleObject246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168.wmf"/><Relationship Id="rId5" Type="http://schemas.openxmlformats.org/officeDocument/2006/relationships/image" Target="../media/image165.wmf"/><Relationship Id="rId15" Type="http://schemas.openxmlformats.org/officeDocument/2006/relationships/image" Target="../media/image170.wmf"/><Relationship Id="rId10" Type="http://schemas.openxmlformats.org/officeDocument/2006/relationships/oleObject" Target="../embeddings/oleObject243.bin"/><Relationship Id="rId19" Type="http://schemas.openxmlformats.org/officeDocument/2006/relationships/image" Target="../media/image172.wmf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24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4.png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24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6.bin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.bin"/><Relationship Id="rId2" Type="http://schemas.openxmlformats.org/officeDocument/2006/relationships/tags" Target="../tags/tag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Relationship Id="rId14" Type="http://schemas.openxmlformats.org/officeDocument/2006/relationships/image" Target="../media/image17.wmf"/><Relationship Id="rId22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wmf"/><Relationship Id="rId12" Type="http://schemas.openxmlformats.org/officeDocument/2006/relationships/image" Target="../media/image24.png"/><Relationship Id="rId17" Type="http://schemas.openxmlformats.org/officeDocument/2006/relationships/oleObject" Target="../embeddings/oleObject27.bin"/><Relationship Id="rId2" Type="http://schemas.openxmlformats.org/officeDocument/2006/relationships/tags" Target="../tags/tag3.xml"/><Relationship Id="rId16" Type="http://schemas.openxmlformats.org/officeDocument/2006/relationships/image" Target="../media/image23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4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67325" y="27545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6003" y="3354003"/>
            <a:ext cx="5646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连续</a:t>
            </a:r>
            <a:endParaRPr lang="en-US" altLang="zh-CN" sz="54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39" name="同心圆 38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8557158" y="4732394"/>
            <a:ext cx="2749471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5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55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55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4" grpId="0" animBg="1"/>
      <p:bldP spid="38" grpId="0" animBg="1"/>
      <p:bldP spid="40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14858" y="1892595"/>
            <a:ext cx="9676992" cy="398721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="" xmlns:a16="http://schemas.microsoft.com/office/drawing/2014/main" id="{6036F0E2-F0B6-446E-B116-063F7ADD6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3663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="" xmlns:a16="http://schemas.microsoft.com/office/drawing/2014/main" id="{D90208BC-CA05-4F8B-85F0-86EFFD3A2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3663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BE52642C-8E7D-48E2-BD90-1166345D4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44569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ectangle 5">
            <a:extLst>
              <a:ext uri="{FF2B5EF4-FFF2-40B4-BE49-F238E27FC236}">
                <a16:creationId xmlns="" xmlns:a16="http://schemas.microsoft.com/office/drawing/2014/main" id="{DF1AA101-4EA2-436F-B2E5-9A2F4EFB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3028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6">
            <a:extLst>
              <a:ext uri="{FF2B5EF4-FFF2-40B4-BE49-F238E27FC236}">
                <a16:creationId xmlns="" xmlns:a16="http://schemas.microsoft.com/office/drawing/2014/main" id="{C49A3BBD-820E-4A45-95DD-B6677D5D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393769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="" xmlns:a16="http://schemas.microsoft.com/office/drawing/2014/main" id="{D5E3513D-6A05-4361-8F94-CFDB6080E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22344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Rectangle 8">
            <a:extLst>
              <a:ext uri="{FF2B5EF4-FFF2-40B4-BE49-F238E27FC236}">
                <a16:creationId xmlns="" xmlns:a16="http://schemas.microsoft.com/office/drawing/2014/main" id="{E2FAB006-FAE8-4803-A930-14983D64E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389006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A5ED8053-656D-4DED-A472-16D9D88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3028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6" name="Group 11">
            <a:extLst>
              <a:ext uri="{FF2B5EF4-FFF2-40B4-BE49-F238E27FC236}">
                <a16:creationId xmlns="" xmlns:a16="http://schemas.microsoft.com/office/drawing/2014/main" id="{504752AD-6DF7-4C91-846F-643054DC8806}"/>
              </a:ext>
            </a:extLst>
          </p:cNvPr>
          <p:cNvGrpSpPr>
            <a:grpSpLocks/>
          </p:cNvGrpSpPr>
          <p:nvPr/>
        </p:nvGrpSpPr>
        <p:grpSpPr bwMode="auto">
          <a:xfrm>
            <a:off x="1799457" y="1137351"/>
            <a:ext cx="6262689" cy="511569"/>
            <a:chOff x="841" y="-163"/>
            <a:chExt cx="3945" cy="430"/>
          </a:xfrm>
        </p:grpSpPr>
        <p:sp>
          <p:nvSpPr>
            <p:cNvPr id="57" name="Text Box 16">
              <a:extLst>
                <a:ext uri="{FF2B5EF4-FFF2-40B4-BE49-F238E27FC236}">
                  <a16:creationId xmlns="" xmlns:a16="http://schemas.microsoft.com/office/drawing/2014/main" id="{568D42BC-3484-4264-8BE9-967DEFB2F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-152"/>
              <a:ext cx="394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用定义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证明                           在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处连续。 </a:t>
              </a:r>
            </a:p>
          </p:txBody>
        </p:sp>
        <p:graphicFrame>
          <p:nvGraphicFramePr>
            <p:cNvPr id="58" name="Object 18">
              <a:extLst>
                <a:ext uri="{FF2B5EF4-FFF2-40B4-BE49-F238E27FC236}">
                  <a16:creationId xmlns="" xmlns:a16="http://schemas.microsoft.com/office/drawing/2014/main" id="{69E70FE5-F4DB-447A-8017-789F2B880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5" y="-163"/>
            <a:ext cx="1183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45" r:id="rId4" imgW="917986" imgH="229496" progId="">
                    <p:embed/>
                  </p:oleObj>
                </mc:Choice>
                <mc:Fallback>
                  <p:oleObj r:id="rId4" imgW="917986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" y="-163"/>
                          <a:ext cx="1183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9">
              <a:extLst>
                <a:ext uri="{FF2B5EF4-FFF2-40B4-BE49-F238E27FC236}">
                  <a16:creationId xmlns="" xmlns:a16="http://schemas.microsoft.com/office/drawing/2014/main" id="{D18C4BE5-2100-4BD6-827D-784F7D777F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1821097"/>
                </p:ext>
              </p:extLst>
            </p:nvPr>
          </p:nvGraphicFramePr>
          <p:xfrm>
            <a:off x="3363" y="-109"/>
            <a:ext cx="47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46" r:id="rId6" imgW="358243" imgH="179122" progId="">
                    <p:embed/>
                  </p:oleObj>
                </mc:Choice>
                <mc:Fallback>
                  <p:oleObj r:id="rId6" imgW="358243" imgH="17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3" y="-109"/>
                          <a:ext cx="47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19">
            <a:extLst>
              <a:ext uri="{FF2B5EF4-FFF2-40B4-BE49-F238E27FC236}">
                <a16:creationId xmlns="" xmlns:a16="http://schemas.microsoft.com/office/drawing/2014/main" id="{58033A3E-1C1D-45EC-8C6A-FBF22437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09" y="4422344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" name="Object 21">
            <a:extLst>
              <a:ext uri="{FF2B5EF4-FFF2-40B4-BE49-F238E27FC236}">
                <a16:creationId xmlns="" xmlns:a16="http://schemas.microsoft.com/office/drawing/2014/main" id="{CF08036D-5088-46DE-BE38-B8FA4A22C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267820"/>
              </p:ext>
            </p:extLst>
          </p:nvPr>
        </p:nvGraphicFramePr>
        <p:xfrm>
          <a:off x="2023129" y="3553386"/>
          <a:ext cx="34512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7" name="Equation" r:id="rId8" imgW="1371600" imgH="203040" progId="Equation.DSMT4">
                  <p:embed/>
                </p:oleObj>
              </mc:Choice>
              <mc:Fallback>
                <p:oleObj name="Equation" r:id="rId8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29" y="3553386"/>
                        <a:ext cx="34512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023129" y="2824949"/>
            <a:ext cx="3697341" cy="535133"/>
            <a:chOff x="2023129" y="2824949"/>
            <a:chExt cx="3697341" cy="535133"/>
          </a:xfrm>
        </p:grpSpPr>
        <p:sp>
          <p:nvSpPr>
            <p:cNvPr id="63" name="Text Box 30">
              <a:extLst>
                <a:ext uri="{FF2B5EF4-FFF2-40B4-BE49-F238E27FC236}">
                  <a16:creationId xmlns="" xmlns:a16="http://schemas.microsoft.com/office/drawing/2014/main" id="{EE730515-18E4-431A-AC45-F56823C55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3129" y="2824949"/>
              <a:ext cx="3697341" cy="53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1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给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处以改变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量      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4" name="Object 23">
              <a:extLst>
                <a:ext uri="{FF2B5EF4-FFF2-40B4-BE49-F238E27FC236}">
                  <a16:creationId xmlns="" xmlns:a16="http://schemas.microsoft.com/office/drawing/2014/main" id="{4D263AE6-B0CD-424D-9C76-3BCA0FB53B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259897"/>
                </p:ext>
              </p:extLst>
            </p:nvPr>
          </p:nvGraphicFramePr>
          <p:xfrm>
            <a:off x="2489854" y="2886924"/>
            <a:ext cx="814388" cy="412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48" r:id="rId10" imgW="358243" imgH="179122" progId="">
                    <p:embed/>
                  </p:oleObj>
                </mc:Choice>
                <mc:Fallback>
                  <p:oleObj r:id="rId10" imgW="358243" imgH="17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854" y="2886924"/>
                          <a:ext cx="814388" cy="412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4">
              <a:extLst>
                <a:ext uri="{FF2B5EF4-FFF2-40B4-BE49-F238E27FC236}">
                  <a16:creationId xmlns="" xmlns:a16="http://schemas.microsoft.com/office/drawing/2014/main" id="{98C55ABD-7312-4C5F-8EE4-0B2C869A9C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0895274"/>
                </p:ext>
              </p:extLst>
            </p:nvPr>
          </p:nvGraphicFramePr>
          <p:xfrm>
            <a:off x="4886979" y="2884541"/>
            <a:ext cx="558800" cy="4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49" r:id="rId11" imgW="218364" imgH="179829" progId="">
                    <p:embed/>
                  </p:oleObj>
                </mc:Choice>
                <mc:Fallback>
                  <p:oleObj r:id="rId11" imgW="218364" imgH="1798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6979" y="2884541"/>
                          <a:ext cx="558800" cy="4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27">
            <a:extLst>
              <a:ext uri="{FF2B5EF4-FFF2-40B4-BE49-F238E27FC236}">
                <a16:creationId xmlns="" xmlns:a16="http://schemas.microsoft.com/office/drawing/2014/main" id="{583A7B66-E44D-476B-B106-2A7A42EC56FD}"/>
              </a:ext>
            </a:extLst>
          </p:cNvPr>
          <p:cNvGrpSpPr>
            <a:grpSpLocks/>
          </p:cNvGrpSpPr>
          <p:nvPr/>
        </p:nvGrpSpPr>
        <p:grpSpPr bwMode="auto">
          <a:xfrm>
            <a:off x="1988199" y="4218666"/>
            <a:ext cx="5770436" cy="589771"/>
            <a:chOff x="-20" y="-85"/>
            <a:chExt cx="3304" cy="495"/>
          </a:xfrm>
        </p:grpSpPr>
        <p:sp>
          <p:nvSpPr>
            <p:cNvPr id="67" name="Text Box 34">
              <a:extLst>
                <a:ext uri="{FF2B5EF4-FFF2-40B4-BE49-F238E27FC236}">
                  <a16:creationId xmlns="" xmlns:a16="http://schemas.microsoft.com/office/drawing/2014/main" id="{2B6870FD-9A19-44FC-93CE-4641A5C28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" y="-48"/>
              <a:ext cx="3304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68" name="Object 28">
              <a:extLst>
                <a:ext uri="{FF2B5EF4-FFF2-40B4-BE49-F238E27FC236}">
                  <a16:creationId xmlns="" xmlns:a16="http://schemas.microsoft.com/office/drawing/2014/main" id="{46872BC7-C250-4800-A2B2-B28F2D2A28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650380"/>
                </p:ext>
              </p:extLst>
            </p:nvPr>
          </p:nvGraphicFramePr>
          <p:xfrm>
            <a:off x="432" y="-85"/>
            <a:ext cx="1685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0" r:id="rId13" imgW="1414612" imgH="293118" progId="">
                    <p:embed/>
                  </p:oleObj>
                </mc:Choice>
                <mc:Fallback>
                  <p:oleObj r:id="rId13" imgW="1414612" imgH="2931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-85"/>
                          <a:ext cx="1685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36">
            <a:extLst>
              <a:ext uri="{FF2B5EF4-FFF2-40B4-BE49-F238E27FC236}">
                <a16:creationId xmlns="" xmlns:a16="http://schemas.microsoft.com/office/drawing/2014/main" id="{472A1D8C-CFB6-4C4E-87B7-2A16CC4235D2}"/>
              </a:ext>
            </a:extLst>
          </p:cNvPr>
          <p:cNvGrpSpPr>
            <a:grpSpLocks/>
          </p:cNvGrpSpPr>
          <p:nvPr/>
        </p:nvGrpSpPr>
        <p:grpSpPr bwMode="auto">
          <a:xfrm>
            <a:off x="1991230" y="5041740"/>
            <a:ext cx="4051301" cy="461508"/>
            <a:chOff x="-187" y="29"/>
            <a:chExt cx="2552" cy="388"/>
          </a:xfrm>
        </p:grpSpPr>
        <p:sp>
          <p:nvSpPr>
            <p:cNvPr id="70" name="Rectangle 43">
              <a:extLst>
                <a:ext uri="{FF2B5EF4-FFF2-40B4-BE49-F238E27FC236}">
                  <a16:creationId xmlns="" xmlns:a16="http://schemas.microsoft.com/office/drawing/2014/main" id="{D5FA1705-B486-4D04-8741-75D352DFB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7" y="29"/>
              <a:ext cx="25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所以函数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处连续。</a:t>
              </a:r>
            </a:p>
          </p:txBody>
        </p:sp>
        <p:graphicFrame>
          <p:nvGraphicFramePr>
            <p:cNvPr id="71" name="Object 37">
              <a:extLst>
                <a:ext uri="{FF2B5EF4-FFF2-40B4-BE49-F238E27FC236}">
                  <a16:creationId xmlns="" xmlns:a16="http://schemas.microsoft.com/office/drawing/2014/main" id="{8077C27E-30FF-4B76-BBEF-BCD613B745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2" y="54"/>
            <a:ext cx="518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1" r:id="rId15" imgW="358243" imgH="179122" progId="">
                    <p:embed/>
                  </p:oleObj>
                </mc:Choice>
                <mc:Fallback>
                  <p:oleObj r:id="rId15" imgW="358243" imgH="17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54"/>
                          <a:ext cx="518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组合 72">
            <a:extLst>
              <a:ext uri="{FF2B5EF4-FFF2-40B4-BE49-F238E27FC236}">
                <a16:creationId xmlns="" xmlns:a16="http://schemas.microsoft.com/office/drawing/2014/main" id="{1DA537A1-12C9-4569-9A48-17FC47CE4490}"/>
              </a:ext>
            </a:extLst>
          </p:cNvPr>
          <p:cNvGrpSpPr/>
          <p:nvPr/>
        </p:nvGrpSpPr>
        <p:grpSpPr>
          <a:xfrm>
            <a:off x="8349389" y="1065290"/>
            <a:ext cx="1891106" cy="697214"/>
            <a:chOff x="6145213" y="797224"/>
            <a:chExt cx="1287462" cy="474662"/>
          </a:xfrm>
        </p:grpSpPr>
        <p:graphicFrame>
          <p:nvGraphicFramePr>
            <p:cNvPr id="74" name="Object 18">
              <a:extLst>
                <a:ext uri="{FF2B5EF4-FFF2-40B4-BE49-F238E27FC236}">
                  <a16:creationId xmlns="" xmlns:a16="http://schemas.microsoft.com/office/drawing/2014/main" id="{0E72B539-44B4-4227-9F39-27CD46765C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45213" y="797224"/>
            <a:ext cx="128746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052" name="公式" r:id="rId17" imgW="698400" imgH="279360" progId="Equation.3">
                    <p:embed/>
                  </p:oleObj>
                </mc:Choice>
                <mc:Fallback>
                  <p:oleObj name="公式" r:id="rId17" imgW="6984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5213" y="797224"/>
                          <a:ext cx="1287462" cy="474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TextBox 32">
              <a:extLst>
                <a:ext uri="{FF2B5EF4-FFF2-40B4-BE49-F238E27FC236}">
                  <a16:creationId xmlns="" xmlns:a16="http://schemas.microsoft.com/office/drawing/2014/main" id="{94B98974-4827-4D50-8865-DDDB31E5A644}"/>
                </a:ext>
              </a:extLst>
            </p:cNvPr>
            <p:cNvSpPr txBox="1"/>
            <p:nvPr/>
          </p:nvSpPr>
          <p:spPr>
            <a:xfrm>
              <a:off x="6980399" y="817180"/>
              <a:ext cx="234807" cy="314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？</a:t>
              </a:r>
            </a:p>
          </p:txBody>
        </p:sp>
      </p:grpSp>
      <p:sp>
        <p:nvSpPr>
          <p:cNvPr id="76" name="Text Box 25">
            <a:extLst>
              <a:ext uri="{FF2B5EF4-FFF2-40B4-BE49-F238E27FC236}">
                <a16:creationId xmlns="" xmlns:a16="http://schemas.microsoft.com/office/drawing/2014/main" id="{C0210B69-54FD-4F2D-B057-CD93382B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671" y="2110980"/>
            <a:ext cx="157797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证法一：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="" xmlns:a16="http://schemas.microsoft.com/office/drawing/2014/main" id="{EE730515-18E4-431A-AC45-F56823C5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376" y="2803319"/>
            <a:ext cx="3703047" cy="5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则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相应函数的改变量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为：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4" name="Object 21">
            <a:extLst>
              <a:ext uri="{FF2B5EF4-FFF2-40B4-BE49-F238E27FC236}">
                <a16:creationId xmlns="" xmlns:a16="http://schemas.microsoft.com/office/drawing/2014/main" id="{CF08036D-5088-46DE-BE38-B8FA4A22C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344605"/>
              </p:ext>
            </p:extLst>
          </p:nvPr>
        </p:nvGraphicFramePr>
        <p:xfrm>
          <a:off x="5445779" y="3522100"/>
          <a:ext cx="11509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53" name="Equation" r:id="rId19" imgW="457200" imgH="203040" progId="Equation.DSMT4">
                  <p:embed/>
                </p:oleObj>
              </mc:Choice>
              <mc:Fallback>
                <p:oleObj name="Equation" r:id="rId19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79" y="3522100"/>
                        <a:ext cx="11509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椭圆 34"/>
          <p:cNvSpPr/>
          <p:nvPr/>
        </p:nvSpPr>
        <p:spPr>
          <a:xfrm>
            <a:off x="1178381" y="115589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9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6" grpId="0"/>
      <p:bldP spid="32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5708" y="2328530"/>
            <a:ext cx="9746141" cy="295585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6" name="Group 11">
            <a:extLst>
              <a:ext uri="{FF2B5EF4-FFF2-40B4-BE49-F238E27FC236}">
                <a16:creationId xmlns="" xmlns:a16="http://schemas.microsoft.com/office/drawing/2014/main" id="{504752AD-6DF7-4C91-846F-643054DC8806}"/>
              </a:ext>
            </a:extLst>
          </p:cNvPr>
          <p:cNvGrpSpPr>
            <a:grpSpLocks/>
          </p:cNvGrpSpPr>
          <p:nvPr/>
        </p:nvGrpSpPr>
        <p:grpSpPr bwMode="auto">
          <a:xfrm>
            <a:off x="1730308" y="1403452"/>
            <a:ext cx="6262689" cy="484206"/>
            <a:chOff x="841" y="-163"/>
            <a:chExt cx="3945" cy="407"/>
          </a:xfrm>
        </p:grpSpPr>
        <p:sp>
          <p:nvSpPr>
            <p:cNvPr id="57" name="Text Box 16">
              <a:extLst>
                <a:ext uri="{FF2B5EF4-FFF2-40B4-BE49-F238E27FC236}">
                  <a16:creationId xmlns="" xmlns:a16="http://schemas.microsoft.com/office/drawing/2014/main" id="{568D42BC-3484-4264-8BE9-967DEFB2F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-152"/>
              <a:ext cx="394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用定义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证明                           在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处连续。 </a:t>
              </a:r>
            </a:p>
          </p:txBody>
        </p:sp>
        <p:graphicFrame>
          <p:nvGraphicFramePr>
            <p:cNvPr id="58" name="Object 18">
              <a:extLst>
                <a:ext uri="{FF2B5EF4-FFF2-40B4-BE49-F238E27FC236}">
                  <a16:creationId xmlns="" xmlns:a16="http://schemas.microsoft.com/office/drawing/2014/main" id="{69E70FE5-F4DB-447A-8017-789F2B8803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4942184"/>
                </p:ext>
              </p:extLst>
            </p:nvPr>
          </p:nvGraphicFramePr>
          <p:xfrm>
            <a:off x="1895" y="-163"/>
            <a:ext cx="1183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57" r:id="rId4" imgW="917986" imgH="229496" progId="">
                    <p:embed/>
                  </p:oleObj>
                </mc:Choice>
                <mc:Fallback>
                  <p:oleObj r:id="rId4" imgW="917986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" y="-163"/>
                          <a:ext cx="1183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9">
              <a:extLst>
                <a:ext uri="{FF2B5EF4-FFF2-40B4-BE49-F238E27FC236}">
                  <a16:creationId xmlns="" xmlns:a16="http://schemas.microsoft.com/office/drawing/2014/main" id="{D18C4BE5-2100-4BD6-827D-784F7D777F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31358"/>
                </p:ext>
              </p:extLst>
            </p:nvPr>
          </p:nvGraphicFramePr>
          <p:xfrm>
            <a:off x="3398" y="-109"/>
            <a:ext cx="47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58" r:id="rId6" imgW="358243" imgH="179122" progId="">
                    <p:embed/>
                  </p:oleObj>
                </mc:Choice>
                <mc:Fallback>
                  <p:oleObj r:id="rId6" imgW="358243" imgH="17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8" y="-109"/>
                          <a:ext cx="47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 Box 25">
            <a:extLst>
              <a:ext uri="{FF2B5EF4-FFF2-40B4-BE49-F238E27FC236}">
                <a16:creationId xmlns="" xmlns:a16="http://schemas.microsoft.com/office/drawing/2014/main" id="{C0210B69-54FD-4F2D-B057-CD93382B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34" y="2621155"/>
            <a:ext cx="157797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kern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证法二：</a:t>
            </a:r>
          </a:p>
        </p:txBody>
      </p:sp>
      <p:grpSp>
        <p:nvGrpSpPr>
          <p:cNvPr id="80" name="组合 79">
            <a:extLst>
              <a:ext uri="{FF2B5EF4-FFF2-40B4-BE49-F238E27FC236}">
                <a16:creationId xmlns="" xmlns:a16="http://schemas.microsoft.com/office/drawing/2014/main" id="{E57D36C5-38DE-4852-BBCA-A36AC680BADD}"/>
              </a:ext>
            </a:extLst>
          </p:cNvPr>
          <p:cNvGrpSpPr/>
          <p:nvPr/>
        </p:nvGrpSpPr>
        <p:grpSpPr>
          <a:xfrm>
            <a:off x="8410710" y="1353278"/>
            <a:ext cx="2581139" cy="693547"/>
            <a:chOff x="9290543" y="352238"/>
            <a:chExt cx="1846262" cy="496087"/>
          </a:xfrm>
        </p:grpSpPr>
        <p:graphicFrame>
          <p:nvGraphicFramePr>
            <p:cNvPr id="81" name="Object 18">
              <a:extLst>
                <a:ext uri="{FF2B5EF4-FFF2-40B4-BE49-F238E27FC236}">
                  <a16:creationId xmlns="" xmlns:a16="http://schemas.microsoft.com/office/drawing/2014/main" id="{203B4637-274E-4B9B-A393-C3A697F892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7714263"/>
                </p:ext>
              </p:extLst>
            </p:nvPr>
          </p:nvGraphicFramePr>
          <p:xfrm>
            <a:off x="9290543" y="373663"/>
            <a:ext cx="184626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59" name="公式" r:id="rId8" imgW="1002960" imgH="279360" progId="Equation.3">
                    <p:embed/>
                  </p:oleObj>
                </mc:Choice>
                <mc:Fallback>
                  <p:oleObj name="公式" r:id="rId8" imgW="1002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0543" y="373663"/>
                          <a:ext cx="1846262" cy="47466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TextBox 16">
              <a:extLst>
                <a:ext uri="{FF2B5EF4-FFF2-40B4-BE49-F238E27FC236}">
                  <a16:creationId xmlns="" xmlns:a16="http://schemas.microsoft.com/office/drawing/2014/main" id="{397EA444-374D-481F-A140-54E78A479E19}"/>
                </a:ext>
              </a:extLst>
            </p:cNvPr>
            <p:cNvSpPr txBox="1"/>
            <p:nvPr/>
          </p:nvSpPr>
          <p:spPr>
            <a:xfrm>
              <a:off x="10292871" y="352238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="" xmlns:a16="http://schemas.microsoft.com/office/drawing/2014/main" id="{B5F17CAD-DFBD-436E-88E1-056BE8B7B41E}"/>
              </a:ext>
            </a:extLst>
          </p:cNvPr>
          <p:cNvGrpSpPr>
            <a:grpSpLocks/>
          </p:cNvGrpSpPr>
          <p:nvPr/>
        </p:nvGrpSpPr>
        <p:grpSpPr bwMode="auto">
          <a:xfrm>
            <a:off x="1935981" y="4268875"/>
            <a:ext cx="3954464" cy="467454"/>
            <a:chOff x="-187" y="24"/>
            <a:chExt cx="2491" cy="393"/>
          </a:xfrm>
        </p:grpSpPr>
        <p:sp>
          <p:nvSpPr>
            <p:cNvPr id="90" name="Rectangle 43">
              <a:extLst>
                <a:ext uri="{FF2B5EF4-FFF2-40B4-BE49-F238E27FC236}">
                  <a16:creationId xmlns="" xmlns:a16="http://schemas.microsoft.com/office/drawing/2014/main" id="{7C799EAD-962C-4507-81DF-3BB42871E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7" y="29"/>
              <a:ext cx="249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所以函数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处连续。</a:t>
              </a:r>
            </a:p>
          </p:txBody>
        </p:sp>
        <p:graphicFrame>
          <p:nvGraphicFramePr>
            <p:cNvPr id="91" name="Object 37">
              <a:extLst>
                <a:ext uri="{FF2B5EF4-FFF2-40B4-BE49-F238E27FC236}">
                  <a16:creationId xmlns="" xmlns:a16="http://schemas.microsoft.com/office/drawing/2014/main" id="{DD8BFADA-3FE0-42A5-A722-53A98AB2DE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364539"/>
                </p:ext>
              </p:extLst>
            </p:nvPr>
          </p:nvGraphicFramePr>
          <p:xfrm>
            <a:off x="856" y="24"/>
            <a:ext cx="58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60" r:id="rId10" imgW="358243" imgH="179122" progId="">
                    <p:embed/>
                  </p:oleObj>
                </mc:Choice>
                <mc:Fallback>
                  <p:oleObj r:id="rId10" imgW="358243" imgH="17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" y="24"/>
                          <a:ext cx="58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Group 30">
            <a:extLst>
              <a:ext uri="{FF2B5EF4-FFF2-40B4-BE49-F238E27FC236}">
                <a16:creationId xmlns="" xmlns:a16="http://schemas.microsoft.com/office/drawing/2014/main" id="{7A50820A-7714-4DF8-9FBA-9F98A6B5F397}"/>
              </a:ext>
            </a:extLst>
          </p:cNvPr>
          <p:cNvGrpSpPr>
            <a:grpSpLocks/>
          </p:cNvGrpSpPr>
          <p:nvPr/>
        </p:nvGrpSpPr>
        <p:grpSpPr bwMode="auto">
          <a:xfrm>
            <a:off x="1930436" y="3515623"/>
            <a:ext cx="5457812" cy="581452"/>
            <a:chOff x="0" y="20"/>
            <a:chExt cx="3242" cy="488"/>
          </a:xfrm>
        </p:grpSpPr>
        <p:graphicFrame>
          <p:nvGraphicFramePr>
            <p:cNvPr id="93" name="Object 31">
              <a:extLst>
                <a:ext uri="{FF2B5EF4-FFF2-40B4-BE49-F238E27FC236}">
                  <a16:creationId xmlns="" xmlns:a16="http://schemas.microsoft.com/office/drawing/2014/main" id="{AFE82C2D-A59E-4421-82E2-A8CE8226C6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242669"/>
                </p:ext>
              </p:extLst>
            </p:nvPr>
          </p:nvGraphicFramePr>
          <p:xfrm>
            <a:off x="464" y="20"/>
            <a:ext cx="2778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061" r:id="rId12" imgW="2110032" imgH="292354" progId="">
                    <p:embed/>
                  </p:oleObj>
                </mc:Choice>
                <mc:Fallback>
                  <p:oleObj r:id="rId12" imgW="2110032" imgH="29235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" y="20"/>
                          <a:ext cx="2778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Text Box 37">
              <a:extLst>
                <a:ext uri="{FF2B5EF4-FFF2-40B4-BE49-F238E27FC236}">
                  <a16:creationId xmlns="" xmlns:a16="http://schemas.microsoft.com/office/drawing/2014/main" id="{4DA01481-BBBD-458C-9B4C-A775A0C03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"/>
              <a:ext cx="772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</a:t>
              </a:r>
            </a:p>
          </p:txBody>
        </p:sp>
      </p:grpSp>
      <p:sp>
        <p:nvSpPr>
          <p:cNvPr id="18" name="椭圆 17"/>
          <p:cNvSpPr/>
          <p:nvPr/>
        </p:nvSpPr>
        <p:spPr>
          <a:xfrm>
            <a:off x="1178381" y="143165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61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6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964011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923607" y="2858625"/>
            <a:ext cx="800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思考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498653"/>
            <a:ext cx="9756775" cy="255181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23B3362-6351-4769-8BAE-5EDA37A2AB90}"/>
              </a:ext>
            </a:extLst>
          </p:cNvPr>
          <p:cNvGrpSpPr/>
          <p:nvPr/>
        </p:nvGrpSpPr>
        <p:grpSpPr>
          <a:xfrm>
            <a:off x="1923607" y="3525317"/>
            <a:ext cx="6858048" cy="462335"/>
            <a:chOff x="2686505" y="2579478"/>
            <a:chExt cx="6858048" cy="462335"/>
          </a:xfrm>
        </p:grpSpPr>
        <p:sp>
          <p:nvSpPr>
            <p:cNvPr id="29" name="TextBox 30">
              <a:extLst>
                <a:ext uri="{FF2B5EF4-FFF2-40B4-BE49-F238E27FC236}">
                  <a16:creationId xmlns="" xmlns:a16="http://schemas.microsoft.com/office/drawing/2014/main" id="{E0751CD6-EEBA-40C4-A091-511F0B532B2F}"/>
                </a:ext>
              </a:extLst>
            </p:cNvPr>
            <p:cNvSpPr txBox="1"/>
            <p:nvPr/>
          </p:nvSpPr>
          <p:spPr>
            <a:xfrm>
              <a:off x="2686505" y="2580148"/>
              <a:ext cx="6858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能否证明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在某一点</a:t>
              </a:r>
            </a:p>
          </p:txBody>
        </p:sp>
        <p:graphicFrame>
          <p:nvGraphicFramePr>
            <p:cNvPr id="30" name="Object 18">
              <a:extLst>
                <a:ext uri="{FF2B5EF4-FFF2-40B4-BE49-F238E27FC236}">
                  <a16:creationId xmlns="" xmlns:a16="http://schemas.microsoft.com/office/drawing/2014/main" id="{106AD609-9350-4CDB-9EFE-3C4125136F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3618512"/>
                </p:ext>
              </p:extLst>
            </p:nvPr>
          </p:nvGraphicFramePr>
          <p:xfrm>
            <a:off x="4666473" y="2579479"/>
            <a:ext cx="1714512" cy="44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0" r:id="rId4" imgW="917986" imgH="229496" progId="">
                    <p:embed/>
                  </p:oleObj>
                </mc:Choice>
                <mc:Fallback>
                  <p:oleObj r:id="rId4" imgW="917986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6473" y="2579479"/>
                          <a:ext cx="1714512" cy="442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>
              <a:extLst>
                <a:ext uri="{FF2B5EF4-FFF2-40B4-BE49-F238E27FC236}">
                  <a16:creationId xmlns="" xmlns:a16="http://schemas.microsoft.com/office/drawing/2014/main" id="{418D6B07-7D6A-4115-9DF2-4B391A52B6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328489"/>
                </p:ext>
              </p:extLst>
            </p:nvPr>
          </p:nvGraphicFramePr>
          <p:xfrm>
            <a:off x="7718403" y="2579478"/>
            <a:ext cx="1769588" cy="442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1" name="公式" r:id="rId6" imgW="914400" imgH="228600" progId="Equation.3">
                    <p:embed/>
                  </p:oleObj>
                </mc:Choice>
                <mc:Fallback>
                  <p:oleObj name="公式" r:id="rId6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403" y="2579478"/>
                          <a:ext cx="1769588" cy="4423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0">
            <a:extLst>
              <a:ext uri="{FF2B5EF4-FFF2-40B4-BE49-F238E27FC236}">
                <a16:creationId xmlns="" xmlns:a16="http://schemas.microsoft.com/office/drawing/2014/main" id="{F6EAE997-F2CB-4F40-AF40-313C75ABF370}"/>
              </a:ext>
            </a:extLst>
          </p:cNvPr>
          <p:cNvSpPr txBox="1"/>
          <p:nvPr/>
        </p:nvSpPr>
        <p:spPr>
          <a:xfrm>
            <a:off x="1939148" y="4201576"/>
            <a:ext cx="187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处连续？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01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88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6">
            <a:extLst>
              <a:ext uri="{FF2B5EF4-FFF2-40B4-BE49-F238E27FC236}">
                <a16:creationId xmlns="" xmlns:a16="http://schemas.microsoft.com/office/drawing/2014/main" id="{3A6359AE-3780-4926-AC9B-34ECE010219C}"/>
              </a:ext>
            </a:extLst>
          </p:cNvPr>
          <p:cNvGrpSpPr>
            <a:grpSpLocks/>
          </p:cNvGrpSpPr>
          <p:nvPr/>
        </p:nvGrpSpPr>
        <p:grpSpPr bwMode="auto">
          <a:xfrm>
            <a:off x="1846055" y="2005403"/>
            <a:ext cx="8112626" cy="548901"/>
            <a:chOff x="60" y="-65"/>
            <a:chExt cx="5632" cy="405"/>
          </a:xfrm>
        </p:grpSpPr>
        <p:sp>
          <p:nvSpPr>
            <p:cNvPr id="46" name="Text Box 17">
              <a:extLst>
                <a:ext uri="{FF2B5EF4-FFF2-40B4-BE49-F238E27FC236}">
                  <a16:creationId xmlns="" xmlns:a16="http://schemas.microsoft.com/office/drawing/2014/main" id="{1C55175C-F0A0-4A51-B34A-10341451A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" y="-37"/>
              <a:ext cx="563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在点     处连续必须满足下面三个条件： </a:t>
              </a:r>
            </a:p>
          </p:txBody>
        </p:sp>
        <p:graphicFrame>
          <p:nvGraphicFramePr>
            <p:cNvPr id="47" name="Object 18">
              <a:extLst>
                <a:ext uri="{FF2B5EF4-FFF2-40B4-BE49-F238E27FC236}">
                  <a16:creationId xmlns="" xmlns:a16="http://schemas.microsoft.com/office/drawing/2014/main" id="{2900C7FE-63CF-4934-B4AF-DBFCB8BC8E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943901"/>
                </p:ext>
              </p:extLst>
            </p:nvPr>
          </p:nvGraphicFramePr>
          <p:xfrm>
            <a:off x="564" y="-21"/>
            <a:ext cx="446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2" r:id="rId4" imgW="345449" imgH="204710" progId="">
                    <p:embed/>
                  </p:oleObj>
                </mc:Choice>
                <mc:Fallback>
                  <p:oleObj r:id="rId4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" y="-21"/>
                          <a:ext cx="446" cy="3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9">
              <a:extLst>
                <a:ext uri="{FF2B5EF4-FFF2-40B4-BE49-F238E27FC236}">
                  <a16:creationId xmlns="" xmlns:a16="http://schemas.microsoft.com/office/drawing/2014/main" id="{3E0E2959-6584-49AA-BF78-6C2D55C566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529447"/>
                </p:ext>
              </p:extLst>
            </p:nvPr>
          </p:nvGraphicFramePr>
          <p:xfrm>
            <a:off x="1507" y="-65"/>
            <a:ext cx="29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3" r:id="rId6" imgW="166765" imgH="230905" progId="">
                    <p:embed/>
                  </p:oleObj>
                </mc:Choice>
                <mc:Fallback>
                  <p:oleObj r:id="rId6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7" y="-65"/>
                          <a:ext cx="293" cy="4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20">
            <a:extLst>
              <a:ext uri="{FF2B5EF4-FFF2-40B4-BE49-F238E27FC236}">
                <a16:creationId xmlns="" xmlns:a16="http://schemas.microsoft.com/office/drawing/2014/main" id="{F97B0C27-672B-4FE7-A36B-67F8794042FA}"/>
              </a:ext>
            </a:extLst>
          </p:cNvPr>
          <p:cNvGrpSpPr>
            <a:grpSpLocks/>
          </p:cNvGrpSpPr>
          <p:nvPr/>
        </p:nvGrpSpPr>
        <p:grpSpPr bwMode="auto">
          <a:xfrm>
            <a:off x="1846055" y="2663108"/>
            <a:ext cx="7494588" cy="566738"/>
            <a:chOff x="45" y="-38"/>
            <a:chExt cx="4721" cy="476"/>
          </a:xfrm>
        </p:grpSpPr>
        <p:sp>
          <p:nvSpPr>
            <p:cNvPr id="50" name="Text Box 21">
              <a:extLst>
                <a:ext uri="{FF2B5EF4-FFF2-40B4-BE49-F238E27FC236}">
                  <a16:creationId xmlns="" xmlns:a16="http://schemas.microsoft.com/office/drawing/2014/main" id="{691B1598-C4AF-4DCD-A352-1D8EC900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22"/>
              <a:ext cx="472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处有定义，即         有意义 ；</a:t>
              </a:r>
            </a:p>
          </p:txBody>
        </p:sp>
        <p:graphicFrame>
          <p:nvGraphicFramePr>
            <p:cNvPr id="51" name="Object 22">
              <a:extLst>
                <a:ext uri="{FF2B5EF4-FFF2-40B4-BE49-F238E27FC236}">
                  <a16:creationId xmlns="" xmlns:a16="http://schemas.microsoft.com/office/drawing/2014/main" id="{A66C5384-8117-4BB7-AF8C-48C37A8B5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518023"/>
                </p:ext>
              </p:extLst>
            </p:nvPr>
          </p:nvGraphicFramePr>
          <p:xfrm>
            <a:off x="680" y="39"/>
            <a:ext cx="433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4" r:id="rId8" imgW="345449" imgH="204710" progId="">
                    <p:embed/>
                  </p:oleObj>
                </mc:Choice>
                <mc:Fallback>
                  <p:oleObj r:id="rId8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39"/>
                          <a:ext cx="433" cy="3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3">
              <a:extLst>
                <a:ext uri="{FF2B5EF4-FFF2-40B4-BE49-F238E27FC236}">
                  <a16:creationId xmlns="" xmlns:a16="http://schemas.microsoft.com/office/drawing/2014/main" id="{A6DA4268-FFE7-4463-AA8F-8F46D49F1A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4197500"/>
                </p:ext>
              </p:extLst>
            </p:nvPr>
          </p:nvGraphicFramePr>
          <p:xfrm>
            <a:off x="1556" y="-38"/>
            <a:ext cx="234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5" r:id="rId9" imgW="166765" imgH="230905" progId="">
                    <p:embed/>
                  </p:oleObj>
                </mc:Choice>
                <mc:Fallback>
                  <p:oleObj r:id="rId9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6" y="-38"/>
                          <a:ext cx="234" cy="4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4">
              <a:extLst>
                <a:ext uri="{FF2B5EF4-FFF2-40B4-BE49-F238E27FC236}">
                  <a16:creationId xmlns="" xmlns:a16="http://schemas.microsoft.com/office/drawing/2014/main" id="{1044BE50-C7CD-4E8A-A59F-F1DB05E0F8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579724"/>
                </p:ext>
              </p:extLst>
            </p:nvPr>
          </p:nvGraphicFramePr>
          <p:xfrm>
            <a:off x="2986" y="30"/>
            <a:ext cx="497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6" r:id="rId10" imgW="396280" imgH="230098" progId="">
                    <p:embed/>
                  </p:oleObj>
                </mc:Choice>
                <mc:Fallback>
                  <p:oleObj r:id="rId10" imgW="396280" imgH="23009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" y="30"/>
                          <a:ext cx="497" cy="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25">
            <a:extLst>
              <a:ext uri="{FF2B5EF4-FFF2-40B4-BE49-F238E27FC236}">
                <a16:creationId xmlns="" xmlns:a16="http://schemas.microsoft.com/office/drawing/2014/main" id="{A0A00FE2-FE60-4889-A2D8-CCAD7AFB89E7}"/>
              </a:ext>
            </a:extLst>
          </p:cNvPr>
          <p:cNvGrpSpPr>
            <a:grpSpLocks/>
          </p:cNvGrpSpPr>
          <p:nvPr/>
        </p:nvGrpSpPr>
        <p:grpSpPr bwMode="auto">
          <a:xfrm>
            <a:off x="1846055" y="3434858"/>
            <a:ext cx="7956550" cy="679846"/>
            <a:chOff x="0" y="-69"/>
            <a:chExt cx="5012" cy="571"/>
          </a:xfrm>
        </p:grpSpPr>
        <p:sp>
          <p:nvSpPr>
            <p:cNvPr id="55" name="Text Box 26">
              <a:extLst>
                <a:ext uri="{FF2B5EF4-FFF2-40B4-BE49-F238E27FC236}">
                  <a16:creationId xmlns="" xmlns:a16="http://schemas.microsoft.com/office/drawing/2014/main" id="{C8CA8B72-0897-46C6-AB31-7939FBD35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2"/>
              <a:ext cx="50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处有极限，即              存在 ；</a:t>
              </a:r>
            </a:p>
          </p:txBody>
        </p:sp>
        <p:graphicFrame>
          <p:nvGraphicFramePr>
            <p:cNvPr id="56" name="Object 27">
              <a:extLst>
                <a:ext uri="{FF2B5EF4-FFF2-40B4-BE49-F238E27FC236}">
                  <a16:creationId xmlns="" xmlns:a16="http://schemas.microsoft.com/office/drawing/2014/main" id="{559A858F-30B0-4D86-91EA-3C27A2B864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9275435"/>
                </p:ext>
              </p:extLst>
            </p:nvPr>
          </p:nvGraphicFramePr>
          <p:xfrm>
            <a:off x="635" y="-3"/>
            <a:ext cx="433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7" r:id="rId12" imgW="345449" imgH="204710" progId="">
                    <p:embed/>
                  </p:oleObj>
                </mc:Choice>
                <mc:Fallback>
                  <p:oleObj r:id="rId12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-3"/>
                          <a:ext cx="433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28">
              <a:extLst>
                <a:ext uri="{FF2B5EF4-FFF2-40B4-BE49-F238E27FC236}">
                  <a16:creationId xmlns="" xmlns:a16="http://schemas.microsoft.com/office/drawing/2014/main" id="{3ACE43D7-90F7-4F8F-B9AE-145A2EB421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163436"/>
                </p:ext>
              </p:extLst>
            </p:nvPr>
          </p:nvGraphicFramePr>
          <p:xfrm>
            <a:off x="1514" y="-69"/>
            <a:ext cx="234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8" r:id="rId13" imgW="166765" imgH="230905" progId="">
                    <p:embed/>
                  </p:oleObj>
                </mc:Choice>
                <mc:Fallback>
                  <p:oleObj r:id="rId13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4" y="-69"/>
                          <a:ext cx="234" cy="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9">
              <a:extLst>
                <a:ext uri="{FF2B5EF4-FFF2-40B4-BE49-F238E27FC236}">
                  <a16:creationId xmlns="" xmlns:a16="http://schemas.microsoft.com/office/drawing/2014/main" id="{AFF5E5F1-C29C-42B5-80E4-40C512A801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931883"/>
                </p:ext>
              </p:extLst>
            </p:nvPr>
          </p:nvGraphicFramePr>
          <p:xfrm>
            <a:off x="2961" y="-12"/>
            <a:ext cx="738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9" r:id="rId14" imgW="586491" imgH="293245" progId="">
                    <p:embed/>
                  </p:oleObj>
                </mc:Choice>
                <mc:Fallback>
                  <p:oleObj r:id="rId14" imgW="586491" imgH="2932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" y="-12"/>
                          <a:ext cx="738" cy="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4A603B9-080D-49FE-9D09-E12999235895}"/>
              </a:ext>
            </a:extLst>
          </p:cNvPr>
          <p:cNvGrpSpPr/>
          <p:nvPr/>
        </p:nvGrpSpPr>
        <p:grpSpPr>
          <a:xfrm>
            <a:off x="1846055" y="4250324"/>
            <a:ext cx="7862888" cy="576263"/>
            <a:chOff x="2617580" y="4058224"/>
            <a:chExt cx="7862888" cy="576263"/>
          </a:xfrm>
        </p:grpSpPr>
        <p:sp>
          <p:nvSpPr>
            <p:cNvPr id="62" name="Text Box 51">
              <a:extLst>
                <a:ext uri="{FF2B5EF4-FFF2-40B4-BE49-F238E27FC236}">
                  <a16:creationId xmlns="" xmlns:a16="http://schemas.microsoft.com/office/drawing/2014/main" id="{5351E23A-35CE-43DF-9997-A0E92D13D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580" y="4130852"/>
              <a:ext cx="78628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处的极限值与函数值相等，即               </a:t>
              </a:r>
            </a:p>
          </p:txBody>
        </p:sp>
        <p:graphicFrame>
          <p:nvGraphicFramePr>
            <p:cNvPr id="63" name="Object 52">
              <a:extLst>
                <a:ext uri="{FF2B5EF4-FFF2-40B4-BE49-F238E27FC236}">
                  <a16:creationId xmlns="" xmlns:a16="http://schemas.microsoft.com/office/drawing/2014/main" id="{C224AC57-D18B-472F-B260-7B55E207160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808376"/>
                </p:ext>
              </p:extLst>
            </p:nvPr>
          </p:nvGraphicFramePr>
          <p:xfrm>
            <a:off x="3625643" y="4139187"/>
            <a:ext cx="687388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40" r:id="rId16" imgW="345449" imgH="204710" progId="">
                    <p:embed/>
                  </p:oleObj>
                </mc:Choice>
                <mc:Fallback>
                  <p:oleObj r:id="rId16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643" y="4139187"/>
                          <a:ext cx="687388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53">
              <a:extLst>
                <a:ext uri="{FF2B5EF4-FFF2-40B4-BE49-F238E27FC236}">
                  <a16:creationId xmlns="" xmlns:a16="http://schemas.microsoft.com/office/drawing/2014/main" id="{79EAD8E7-BA9E-4BD2-9A6D-64A44BF80F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6286161"/>
                </p:ext>
              </p:extLst>
            </p:nvPr>
          </p:nvGraphicFramePr>
          <p:xfrm>
            <a:off x="5009943" y="4058224"/>
            <a:ext cx="371475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41" r:id="rId17" imgW="166765" imgH="230905" progId="">
                    <p:embed/>
                  </p:oleObj>
                </mc:Choice>
                <mc:Fallback>
                  <p:oleObj r:id="rId17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9943" y="4058224"/>
                          <a:ext cx="371475" cy="576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Object 54">
            <a:extLst>
              <a:ext uri="{FF2B5EF4-FFF2-40B4-BE49-F238E27FC236}">
                <a16:creationId xmlns="" xmlns:a16="http://schemas.microsoft.com/office/drawing/2014/main" id="{2CB27150-FAE5-47C1-8A9F-CAE55A28F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95746"/>
              </p:ext>
            </p:extLst>
          </p:nvPr>
        </p:nvGraphicFramePr>
        <p:xfrm>
          <a:off x="2170156" y="5008460"/>
          <a:ext cx="2392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42" r:id="rId18" imgW="1094575" imgH="292735" progId="Equation.3">
                  <p:embed/>
                </p:oleObj>
              </mc:Choice>
              <mc:Fallback>
                <p:oleObj r:id="rId18" imgW="1094575" imgH="2927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56" y="5008460"/>
                        <a:ext cx="239236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40">
            <a:extLst>
              <a:ext uri="{FF2B5EF4-FFF2-40B4-BE49-F238E27FC236}">
                <a16:creationId xmlns="" xmlns:a16="http://schemas.microsoft.com/office/drawing/2014/main" id="{0DE3A728-9DE0-4033-9680-8B558286D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73711"/>
              </p:ext>
            </p:extLst>
          </p:nvPr>
        </p:nvGraphicFramePr>
        <p:xfrm>
          <a:off x="7565058" y="974098"/>
          <a:ext cx="1852257" cy="530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43" name="公式" r:id="rId20" imgW="1091726" imgH="291973" progId="Equation.3">
                  <p:embed/>
                </p:oleObj>
              </mc:Choice>
              <mc:Fallback>
                <p:oleObj name="公式" r:id="rId20" imgW="1091726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058" y="974098"/>
                        <a:ext cx="1852257" cy="53010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1A74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53">
            <a:extLst>
              <a:ext uri="{FF2B5EF4-FFF2-40B4-BE49-F238E27FC236}">
                <a16:creationId xmlns="" xmlns:a16="http://schemas.microsoft.com/office/drawing/2014/main" id="{EACF1DE8-A0AB-4839-B12F-22E412A75E8E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957295"/>
            <a:ext cx="4396153" cy="561550"/>
            <a:chOff x="612" y="891"/>
            <a:chExt cx="2768" cy="368"/>
          </a:xfrm>
        </p:grpSpPr>
        <p:sp>
          <p:nvSpPr>
            <p:cNvPr id="67" name="Rectangle 52">
              <a:extLst>
                <a:ext uri="{FF2B5EF4-FFF2-40B4-BE49-F238E27FC236}">
                  <a16:creationId xmlns="" xmlns:a16="http://schemas.microsoft.com/office/drawing/2014/main" id="{664B4D96-E8C1-4F6F-A776-3F89A7355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891"/>
              <a:ext cx="2383" cy="362"/>
            </a:xfrm>
            <a:prstGeom prst="rect">
              <a:avLst/>
            </a:prstGeom>
            <a:noFill/>
            <a:ln w="28575">
              <a:solidFill>
                <a:srgbClr val="1A74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8" name="Group 48">
              <a:extLst>
                <a:ext uri="{FF2B5EF4-FFF2-40B4-BE49-F238E27FC236}">
                  <a16:creationId xmlns="" xmlns:a16="http://schemas.microsoft.com/office/drawing/2014/main" id="{36B01157-8653-45AE-BC8A-B5913AC6A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897"/>
              <a:ext cx="2707" cy="362"/>
              <a:chOff x="663" y="2257"/>
              <a:chExt cx="2707" cy="362"/>
            </a:xfrm>
          </p:grpSpPr>
          <p:sp>
            <p:nvSpPr>
              <p:cNvPr id="69" name="Text Box 17">
                <a:extLst>
                  <a:ext uri="{FF2B5EF4-FFF2-40B4-BE49-F238E27FC236}">
                    <a16:creationId xmlns="" xmlns:a16="http://schemas.microsoft.com/office/drawing/2014/main" id="{E44AA2A2-79D9-4916-88E5-0CFD8D10E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" y="2286"/>
                <a:ext cx="270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       在点     </a:t>
                </a:r>
                <a:r>
                  <a:rPr lang="zh-CN" altLang="en-US" b="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处连续</a:t>
                </a:r>
              </a:p>
            </p:txBody>
          </p:sp>
          <p:graphicFrame>
            <p:nvGraphicFramePr>
              <p:cNvPr id="70" name="Object 19">
                <a:extLst>
                  <a:ext uri="{FF2B5EF4-FFF2-40B4-BE49-F238E27FC236}">
                    <a16:creationId xmlns="" xmlns:a16="http://schemas.microsoft.com/office/drawing/2014/main" id="{B5843210-1E0D-4AF1-81F3-F4331653E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1443308"/>
                  </p:ext>
                </p:extLst>
              </p:nvPr>
            </p:nvGraphicFramePr>
            <p:xfrm>
              <a:off x="1983" y="2257"/>
              <a:ext cx="324" cy="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144" r:id="rId22" imgW="166765" imgH="230905" progId="">
                      <p:embed/>
                    </p:oleObj>
                  </mc:Choice>
                  <mc:Fallback>
                    <p:oleObj r:id="rId22" imgW="166765" imgH="23090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3" y="2257"/>
                            <a:ext cx="324" cy="3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18">
                <a:extLst>
                  <a:ext uri="{FF2B5EF4-FFF2-40B4-BE49-F238E27FC236}">
                    <a16:creationId xmlns="" xmlns:a16="http://schemas.microsoft.com/office/drawing/2014/main" id="{B97C051C-70DF-4F2E-A6AF-E4C2C12C90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8584360"/>
                  </p:ext>
                </p:extLst>
              </p:nvPr>
            </p:nvGraphicFramePr>
            <p:xfrm>
              <a:off x="1107" y="2308"/>
              <a:ext cx="439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145" r:id="rId23" imgW="345449" imgH="204710" progId="">
                      <p:embed/>
                    </p:oleObj>
                  </mc:Choice>
                  <mc:Fallback>
                    <p:oleObj r:id="rId23" imgW="345449" imgH="20471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07" y="2308"/>
                            <a:ext cx="439" cy="27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2" name="AutoShape 17">
            <a:extLst>
              <a:ext uri="{FF2B5EF4-FFF2-40B4-BE49-F238E27FC236}">
                <a16:creationId xmlns="" xmlns:a16="http://schemas.microsoft.com/office/drawing/2014/main" id="{FEC86260-1C65-4D6E-9114-11264A62BF5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59842" y="1156820"/>
            <a:ext cx="647987" cy="220038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28575">
            <a:solidFill>
              <a:srgbClr val="1A74CC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="" xmlns:a16="http://schemas.microsoft.com/office/drawing/2014/main" id="{32425E17-3946-4EB2-8055-15C2ABF99E1A}"/>
              </a:ext>
            </a:extLst>
          </p:cNvPr>
          <p:cNvSpPr/>
          <p:nvPr/>
        </p:nvSpPr>
        <p:spPr bwMode="auto">
          <a:xfrm>
            <a:off x="6491701" y="2685304"/>
            <a:ext cx="785818" cy="5715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="" xmlns:a16="http://schemas.microsoft.com/office/drawing/2014/main" id="{9C6632D7-0B72-452B-852C-2A2358A3CE76}"/>
              </a:ext>
            </a:extLst>
          </p:cNvPr>
          <p:cNvSpPr/>
          <p:nvPr/>
        </p:nvSpPr>
        <p:spPr bwMode="auto">
          <a:xfrm>
            <a:off x="6458629" y="3402832"/>
            <a:ext cx="1259589" cy="7279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="" xmlns:a16="http://schemas.microsoft.com/office/drawing/2014/main" id="{4053069A-F785-4A74-AE6D-C8EC6F037A98}"/>
              </a:ext>
            </a:extLst>
          </p:cNvPr>
          <p:cNvSpPr/>
          <p:nvPr/>
        </p:nvSpPr>
        <p:spPr bwMode="auto">
          <a:xfrm>
            <a:off x="2170156" y="4763388"/>
            <a:ext cx="2392363" cy="10001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="" xmlns:a16="http://schemas.microsoft.com/office/drawing/2014/main" id="{8DC6CB08-A71C-4EFF-82A1-0799EA5963A1}"/>
              </a:ext>
            </a:extLst>
          </p:cNvPr>
          <p:cNvSpPr/>
          <p:nvPr/>
        </p:nvSpPr>
        <p:spPr bwMode="auto">
          <a:xfrm>
            <a:off x="1235075" y="1819275"/>
            <a:ext cx="9721850" cy="418782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36" name="椭圆 35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-7420" y="1038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连续的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判断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10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 autoUpdateAnimBg="0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3504224"/>
            <a:ext cx="9721850" cy="238712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5961" y="1424940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Group 14">
            <a:extLst>
              <a:ext uri="{FF2B5EF4-FFF2-40B4-BE49-F238E27FC236}">
                <a16:creationId xmlns="" xmlns:a16="http://schemas.microsoft.com/office/drawing/2014/main" id="{A460F3C6-EA22-4371-881A-FBEFF1429167}"/>
              </a:ext>
            </a:extLst>
          </p:cNvPr>
          <p:cNvGrpSpPr>
            <a:grpSpLocks/>
          </p:cNvGrpSpPr>
          <p:nvPr/>
        </p:nvGrpSpPr>
        <p:grpSpPr bwMode="auto">
          <a:xfrm>
            <a:off x="1730562" y="857324"/>
            <a:ext cx="6840888" cy="4033839"/>
            <a:chOff x="1104" y="-2325"/>
            <a:chExt cx="4313" cy="3388"/>
          </a:xfrm>
        </p:grpSpPr>
        <p:sp>
          <p:nvSpPr>
            <p:cNvPr id="76" name="Rectangle 15">
              <a:extLst>
                <a:ext uri="{FF2B5EF4-FFF2-40B4-BE49-F238E27FC236}">
                  <a16:creationId xmlns="" xmlns:a16="http://schemas.microsoft.com/office/drawing/2014/main" id="{B4B04422-1B2F-4B5F-A98D-AC018FAAA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69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7" name="Rectangle 16">
              <a:extLst>
                <a:ext uri="{FF2B5EF4-FFF2-40B4-BE49-F238E27FC236}">
                  <a16:creationId xmlns="" xmlns:a16="http://schemas.microsoft.com/office/drawing/2014/main" id="{CB766CDC-80B6-427F-A45F-86224E162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69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8" name="Rectangle 17">
              <a:extLst>
                <a:ext uri="{FF2B5EF4-FFF2-40B4-BE49-F238E27FC236}">
                  <a16:creationId xmlns="" xmlns:a16="http://schemas.microsoft.com/office/drawing/2014/main" id="{9D9A2B04-957C-4123-A952-3E87FEA2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75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9" name="Rectangle 18">
              <a:extLst>
                <a:ext uri="{FF2B5EF4-FFF2-40B4-BE49-F238E27FC236}">
                  <a16:creationId xmlns="" xmlns:a16="http://schemas.microsoft.com/office/drawing/2014/main" id="{A4A41175-3F04-40DD-85DD-8063A3DD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63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Rectangle 19">
              <a:extLst>
                <a:ext uri="{FF2B5EF4-FFF2-40B4-BE49-F238E27FC236}">
                  <a16:creationId xmlns="" xmlns:a16="http://schemas.microsoft.com/office/drawing/2014/main" id="{94B9421F-7BCF-440E-ADD4-3637DBDAD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33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1" name="Rectangle 20">
              <a:extLst>
                <a:ext uri="{FF2B5EF4-FFF2-40B4-BE49-F238E27FC236}">
                  <a16:creationId xmlns="" xmlns:a16="http://schemas.microsoft.com/office/drawing/2014/main" id="{7D40ACF0-AD81-4555-9979-78EB4ACC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57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2" name="Rectangle 21">
              <a:extLst>
                <a:ext uri="{FF2B5EF4-FFF2-40B4-BE49-F238E27FC236}">
                  <a16:creationId xmlns="" xmlns:a16="http://schemas.microsoft.com/office/drawing/2014/main" id="{441733A2-6EA6-4BA2-BAFF-BC007CEF8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29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3" name="Rectangle 22">
              <a:extLst>
                <a:ext uri="{FF2B5EF4-FFF2-40B4-BE49-F238E27FC236}">
                  <a16:creationId xmlns="" xmlns:a16="http://schemas.microsoft.com/office/drawing/2014/main" id="{EB825AD3-2D78-44AE-B81C-2FC23C18D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63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4" name="Rectangle 23">
              <a:extLst>
                <a:ext uri="{FF2B5EF4-FFF2-40B4-BE49-F238E27FC236}">
                  <a16:creationId xmlns="" xmlns:a16="http://schemas.microsoft.com/office/drawing/2014/main" id="{4000FD55-04DC-46B9-81AF-47A5B6F9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657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5" name="Rectangle 24">
              <a:extLst>
                <a:ext uri="{FF2B5EF4-FFF2-40B4-BE49-F238E27FC236}">
                  <a16:creationId xmlns="" xmlns:a16="http://schemas.microsoft.com/office/drawing/2014/main" id="{ACFA6868-E72E-4303-ADD7-8A4467A18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447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6" name="Text Box 31">
              <a:extLst>
                <a:ext uri="{FF2B5EF4-FFF2-40B4-BE49-F238E27FC236}">
                  <a16:creationId xmlns="" xmlns:a16="http://schemas.microsoft.com/office/drawing/2014/main" id="{3ADE8979-ABFC-4D2F-934F-E0EBA4C2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-1843"/>
              <a:ext cx="4313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讨论函数                             在          处连续性。  </a:t>
              </a:r>
            </a:p>
          </p:txBody>
        </p:sp>
        <p:grpSp>
          <p:nvGrpSpPr>
            <p:cNvPr id="87" name="Group 32">
              <a:extLst>
                <a:ext uri="{FF2B5EF4-FFF2-40B4-BE49-F238E27FC236}">
                  <a16:creationId xmlns="" xmlns:a16="http://schemas.microsoft.com/office/drawing/2014/main" id="{A602E485-69C9-424A-B22B-B4106BB35F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42" y="-2325"/>
              <a:ext cx="2374" cy="1383"/>
              <a:chOff x="-69" y="-2325"/>
              <a:chExt cx="2374" cy="1383"/>
            </a:xfrm>
          </p:grpSpPr>
          <p:graphicFrame>
            <p:nvGraphicFramePr>
              <p:cNvPr id="88" name="Object 33">
                <a:extLst>
                  <a:ext uri="{FF2B5EF4-FFF2-40B4-BE49-F238E27FC236}">
                    <a16:creationId xmlns="" xmlns:a16="http://schemas.microsoft.com/office/drawing/2014/main" id="{23BF9EDD-800B-4C7F-8DAE-BF68AF1AF6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0341992"/>
                  </p:ext>
                </p:extLst>
              </p:nvPr>
            </p:nvGraphicFramePr>
            <p:xfrm>
              <a:off x="1807" y="-1808"/>
              <a:ext cx="498" cy="3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135" r:id="rId4" imgW="357774" imgH="178887" progId="">
                      <p:embed/>
                    </p:oleObj>
                  </mc:Choice>
                  <mc:Fallback>
                    <p:oleObj r:id="rId4" imgW="357774" imgH="17888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-1808"/>
                            <a:ext cx="498" cy="31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9" name="Object 34">
                <a:extLst>
                  <a:ext uri="{FF2B5EF4-FFF2-40B4-BE49-F238E27FC236}">
                    <a16:creationId xmlns="" xmlns:a16="http://schemas.microsoft.com/office/drawing/2014/main" id="{86DC2640-148F-460D-AED9-9BFF071DB8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3456042"/>
                  </p:ext>
                </p:extLst>
              </p:nvPr>
            </p:nvGraphicFramePr>
            <p:xfrm>
              <a:off x="-69" y="-2325"/>
              <a:ext cx="1576" cy="1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136" r:id="rId6" imgW="1413996" imgH="866232" progId="">
                      <p:embed/>
                    </p:oleObj>
                  </mc:Choice>
                  <mc:Fallback>
                    <p:oleObj r:id="rId6" imgW="1413996" imgH="86623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69" y="-2325"/>
                            <a:ext cx="1576" cy="138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2" name="Group 37">
            <a:extLst>
              <a:ext uri="{FF2B5EF4-FFF2-40B4-BE49-F238E27FC236}">
                <a16:creationId xmlns="" xmlns:a16="http://schemas.microsoft.com/office/drawing/2014/main" id="{3B5D3C97-7916-458E-AECF-3A4C8665A73D}"/>
              </a:ext>
            </a:extLst>
          </p:cNvPr>
          <p:cNvGrpSpPr>
            <a:grpSpLocks/>
          </p:cNvGrpSpPr>
          <p:nvPr/>
        </p:nvGrpSpPr>
        <p:grpSpPr bwMode="auto">
          <a:xfrm>
            <a:off x="2959935" y="3958490"/>
            <a:ext cx="3289935" cy="461805"/>
            <a:chOff x="0" y="0"/>
            <a:chExt cx="5181" cy="969"/>
          </a:xfrm>
        </p:grpSpPr>
        <p:sp>
          <p:nvSpPr>
            <p:cNvPr id="93" name="Text Box 43">
              <a:extLst>
                <a:ext uri="{FF2B5EF4-FFF2-40B4-BE49-F238E27FC236}">
                  <a16:creationId xmlns="" xmlns:a16="http://schemas.microsoft.com/office/drawing/2014/main" id="{B45F4C05-4962-4D44-9739-CAC65A729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181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，</a:t>
              </a:r>
            </a:p>
          </p:txBody>
        </p:sp>
        <p:graphicFrame>
          <p:nvGraphicFramePr>
            <p:cNvPr id="94" name="Object 38">
              <a:extLst>
                <a:ext uri="{FF2B5EF4-FFF2-40B4-BE49-F238E27FC236}">
                  <a16:creationId xmlns="" xmlns:a16="http://schemas.microsoft.com/office/drawing/2014/main" id="{DA486953-59C6-4722-BFD5-A65176D803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372951"/>
                </p:ext>
              </p:extLst>
            </p:nvPr>
          </p:nvGraphicFramePr>
          <p:xfrm>
            <a:off x="1148" y="85"/>
            <a:ext cx="1676" cy="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7" r:id="rId8" imgW="535259" imgH="203908" progId="">
                    <p:embed/>
                  </p:oleObj>
                </mc:Choice>
                <mc:Fallback>
                  <p:oleObj r:id="rId8" imgW="535259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85"/>
                          <a:ext cx="1676" cy="8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" name="Object 40">
            <a:extLst>
              <a:ext uri="{FF2B5EF4-FFF2-40B4-BE49-F238E27FC236}">
                <a16:creationId xmlns="" xmlns:a16="http://schemas.microsoft.com/office/drawing/2014/main" id="{ADF50F68-5C3D-43FC-BAA8-90A06E56F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52758"/>
              </p:ext>
            </p:extLst>
          </p:nvPr>
        </p:nvGraphicFramePr>
        <p:xfrm>
          <a:off x="5513404" y="3789153"/>
          <a:ext cx="2783841" cy="80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38" r:id="rId10" imgW="1439473" imgH="394900" progId="">
                  <p:embed/>
                </p:oleObj>
              </mc:Choice>
              <mc:Fallback>
                <p:oleObj r:id="rId10" imgW="1439473" imgH="394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404" y="3789153"/>
                        <a:ext cx="2783841" cy="801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" name="Group 41">
            <a:extLst>
              <a:ext uri="{FF2B5EF4-FFF2-40B4-BE49-F238E27FC236}">
                <a16:creationId xmlns="" xmlns:a16="http://schemas.microsoft.com/office/drawing/2014/main" id="{7EF26288-61D5-4A42-904A-A6F66F9A97C8}"/>
              </a:ext>
            </a:extLst>
          </p:cNvPr>
          <p:cNvGrpSpPr>
            <a:grpSpLocks/>
          </p:cNvGrpSpPr>
          <p:nvPr/>
        </p:nvGrpSpPr>
        <p:grpSpPr bwMode="auto">
          <a:xfrm>
            <a:off x="5552442" y="4908035"/>
            <a:ext cx="5404483" cy="462015"/>
            <a:chOff x="0" y="-49"/>
            <a:chExt cx="2865" cy="384"/>
          </a:xfrm>
        </p:grpSpPr>
        <p:sp>
          <p:nvSpPr>
            <p:cNvPr id="97" name="Text Box 48">
              <a:extLst>
                <a:ext uri="{FF2B5EF4-FFF2-40B4-BE49-F238E27FC236}">
                  <a16:creationId xmlns="" xmlns:a16="http://schemas.microsoft.com/office/drawing/2014/main" id="{60B8CB46-DDC4-470E-8CD3-E790EA7E6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49"/>
              <a:ext cx="286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所以函数在          处连续。</a:t>
              </a:r>
            </a:p>
          </p:txBody>
        </p:sp>
        <p:graphicFrame>
          <p:nvGraphicFramePr>
            <p:cNvPr id="98" name="Object 43">
              <a:extLst>
                <a:ext uri="{FF2B5EF4-FFF2-40B4-BE49-F238E27FC236}">
                  <a16:creationId xmlns="" xmlns:a16="http://schemas.microsoft.com/office/drawing/2014/main" id="{75877F03-1C7B-499E-B67E-C038C3AA71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829369"/>
                </p:ext>
              </p:extLst>
            </p:nvPr>
          </p:nvGraphicFramePr>
          <p:xfrm>
            <a:off x="865" y="-40"/>
            <a:ext cx="441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9" r:id="rId12" imgW="357774" imgH="178887" progId="">
                    <p:embed/>
                  </p:oleObj>
                </mc:Choice>
                <mc:Fallback>
                  <p:oleObj r:id="rId12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" y="-40"/>
                          <a:ext cx="441" cy="3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44">
            <a:extLst>
              <a:ext uri="{FF2B5EF4-FFF2-40B4-BE49-F238E27FC236}">
                <a16:creationId xmlns="" xmlns:a16="http://schemas.microsoft.com/office/drawing/2014/main" id="{6078D586-BB08-483F-B057-2326EEA82952}"/>
              </a:ext>
            </a:extLst>
          </p:cNvPr>
          <p:cNvGrpSpPr>
            <a:grpSpLocks/>
          </p:cNvGrpSpPr>
          <p:nvPr/>
        </p:nvGrpSpPr>
        <p:grpSpPr bwMode="auto">
          <a:xfrm>
            <a:off x="2959935" y="4919586"/>
            <a:ext cx="4229484" cy="611238"/>
            <a:chOff x="-141" y="-545"/>
            <a:chExt cx="2242" cy="508"/>
          </a:xfrm>
        </p:grpSpPr>
        <p:sp>
          <p:nvSpPr>
            <p:cNvPr id="100" name="Text Box 51">
              <a:extLst>
                <a:ext uri="{FF2B5EF4-FFF2-40B4-BE49-F238E27FC236}">
                  <a16:creationId xmlns="" xmlns:a16="http://schemas.microsoft.com/office/drawing/2014/main" id="{C0D8859E-5AF1-44DD-B1EA-292D7F1AF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1" y="-545"/>
              <a:ext cx="224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                     ，    </a:t>
              </a:r>
            </a:p>
          </p:txBody>
        </p:sp>
        <p:graphicFrame>
          <p:nvGraphicFramePr>
            <p:cNvPr id="101" name="Object 46">
              <a:extLst>
                <a:ext uri="{FF2B5EF4-FFF2-40B4-BE49-F238E27FC236}">
                  <a16:creationId xmlns="" xmlns:a16="http://schemas.microsoft.com/office/drawing/2014/main" id="{46049FEC-FB56-4661-8E23-49FE85E426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74465"/>
                </p:ext>
              </p:extLst>
            </p:nvPr>
          </p:nvGraphicFramePr>
          <p:xfrm>
            <a:off x="104" y="-533"/>
            <a:ext cx="1009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0" r:id="rId14" imgW="1006358" imgH="280251" progId="">
                    <p:embed/>
                  </p:oleObj>
                </mc:Choice>
                <mc:Fallback>
                  <p:oleObj r:id="rId14" imgW="1006358" imgH="28025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-533"/>
                          <a:ext cx="1009" cy="4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Text Box 43">
            <a:extLst>
              <a:ext uri="{FF2B5EF4-FFF2-40B4-BE49-F238E27FC236}">
                <a16:creationId xmlns="" xmlns:a16="http://schemas.microsoft.com/office/drawing/2014/main" id="{DFF41F3F-5933-4DCC-A1C9-7006B4F77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530" y="3948315"/>
            <a:ext cx="47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="" xmlns:a16="http://schemas.microsoft.com/office/drawing/2014/main" id="{B4D2167E-C2E5-4BCC-ACDA-E7A5CCA0F183}"/>
              </a:ext>
            </a:extLst>
          </p:cNvPr>
          <p:cNvGrpSpPr/>
          <p:nvPr/>
        </p:nvGrpSpPr>
        <p:grpSpPr>
          <a:xfrm>
            <a:off x="1541086" y="2574481"/>
            <a:ext cx="2500330" cy="587375"/>
            <a:chOff x="5072066" y="500048"/>
            <a:chExt cx="2500330" cy="587375"/>
          </a:xfrm>
        </p:grpSpPr>
        <p:grpSp>
          <p:nvGrpSpPr>
            <p:cNvPr id="104" name="组合 103">
              <a:extLst>
                <a:ext uri="{FF2B5EF4-FFF2-40B4-BE49-F238E27FC236}">
                  <a16:creationId xmlns="" xmlns:a16="http://schemas.microsoft.com/office/drawing/2014/main" id="{4B4CA11A-D932-4DDD-B575-FE1EF0687F1A}"/>
                </a:ext>
              </a:extLst>
            </p:cNvPr>
            <p:cNvGrpSpPr/>
            <p:nvPr/>
          </p:nvGrpSpPr>
          <p:grpSpPr>
            <a:xfrm>
              <a:off x="5214942" y="538449"/>
              <a:ext cx="2357454" cy="548974"/>
              <a:chOff x="5214942" y="538449"/>
              <a:chExt cx="2357454" cy="548974"/>
            </a:xfrm>
          </p:grpSpPr>
          <p:graphicFrame>
            <p:nvGraphicFramePr>
              <p:cNvPr id="106" name="Object 295">
                <a:extLst>
                  <a:ext uri="{FF2B5EF4-FFF2-40B4-BE49-F238E27FC236}">
                    <a16:creationId xmlns="" xmlns:a16="http://schemas.microsoft.com/office/drawing/2014/main" id="{D81CA752-384C-49F7-B581-DB40D59C31C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14942" y="571486"/>
              <a:ext cx="1857388" cy="515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6141" name="公式" r:id="rId16" imgW="1002960" imgH="279360" progId="Equation.3">
                      <p:embed/>
                    </p:oleObj>
                  </mc:Choice>
                  <mc:Fallback>
                    <p:oleObj name="公式" r:id="rId16" imgW="100296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942" y="571486"/>
                            <a:ext cx="1857388" cy="5159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" name="TextBox 44">
                <a:extLst>
                  <a:ext uri="{FF2B5EF4-FFF2-40B4-BE49-F238E27FC236}">
                    <a16:creationId xmlns="" xmlns:a16="http://schemas.microsoft.com/office/drawing/2014/main" id="{9ED16BDF-4B6E-451F-BD90-4AB9C98256B7}"/>
                  </a:ext>
                </a:extLst>
              </p:cNvPr>
              <p:cNvSpPr txBox="1"/>
              <p:nvPr/>
            </p:nvSpPr>
            <p:spPr>
              <a:xfrm>
                <a:off x="7000892" y="538449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？</a:t>
                </a:r>
              </a:p>
            </p:txBody>
          </p:sp>
        </p:grp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00623E09-3911-4C5F-89B4-3B92183AFD87}"/>
                </a:ext>
              </a:extLst>
            </p:cNvPr>
            <p:cNvSpPr/>
            <p:nvPr/>
          </p:nvSpPr>
          <p:spPr bwMode="auto">
            <a:xfrm>
              <a:off x="5072066" y="500048"/>
              <a:ext cx="2357454" cy="57150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185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02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3415205"/>
            <a:ext cx="9721850" cy="266394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466" y="135408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="" xmlns:a16="http://schemas.microsoft.com/office/drawing/2014/main" id="{B2DE2DEB-D661-439D-962F-2A6B6054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="" xmlns:a16="http://schemas.microsoft.com/office/drawing/2014/main" id="{3F235029-F92C-47A4-81D1-E40521CF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4">
            <a:extLst>
              <a:ext uri="{FF2B5EF4-FFF2-40B4-BE49-F238E27FC236}">
                <a16:creationId xmlns="" xmlns:a16="http://schemas.microsoft.com/office/drawing/2014/main" id="{085FEE4A-A3B3-48F0-995D-D4AB9B73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="" xmlns:a16="http://schemas.microsoft.com/office/drawing/2014/main" id="{E283832D-BF03-4626-8D3A-6123E03A9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">
            <a:extLst>
              <a:ext uri="{FF2B5EF4-FFF2-40B4-BE49-F238E27FC236}">
                <a16:creationId xmlns="" xmlns:a16="http://schemas.microsoft.com/office/drawing/2014/main" id="{540A179E-6AEB-44CC-B0F2-89E37E90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="" xmlns:a16="http://schemas.microsoft.com/office/drawing/2014/main" id="{66F53D15-9720-4A8A-8940-0F6D1A87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ectangle 8">
            <a:extLst>
              <a:ext uri="{FF2B5EF4-FFF2-40B4-BE49-F238E27FC236}">
                <a16:creationId xmlns="" xmlns:a16="http://schemas.microsoft.com/office/drawing/2014/main" id="{9960F075-0C2E-495B-A596-2AC7626E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9">
            <a:extLst>
              <a:ext uri="{FF2B5EF4-FFF2-40B4-BE49-F238E27FC236}">
                <a16:creationId xmlns="" xmlns:a16="http://schemas.microsoft.com/office/drawing/2014/main" id="{F2B70974-C13D-44FA-A2B3-3406DE27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10">
            <a:extLst>
              <a:ext uri="{FF2B5EF4-FFF2-40B4-BE49-F238E27FC236}">
                <a16:creationId xmlns="" xmlns:a16="http://schemas.microsoft.com/office/drawing/2014/main" id="{06E5DFA4-38CE-4B8D-B502-833D7A34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1">
            <a:extLst>
              <a:ext uri="{FF2B5EF4-FFF2-40B4-BE49-F238E27FC236}">
                <a16:creationId xmlns="" xmlns:a16="http://schemas.microsoft.com/office/drawing/2014/main" id="{F7C3FB10-11A9-49FE-ADCA-04FB7AB2D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12">
            <a:extLst>
              <a:ext uri="{FF2B5EF4-FFF2-40B4-BE49-F238E27FC236}">
                <a16:creationId xmlns="" xmlns:a16="http://schemas.microsoft.com/office/drawing/2014/main" id="{63CC1A99-AA1C-4972-92F0-6F50F512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13">
            <a:extLst>
              <a:ext uri="{FF2B5EF4-FFF2-40B4-BE49-F238E27FC236}">
                <a16:creationId xmlns="" xmlns:a16="http://schemas.microsoft.com/office/drawing/2014/main" id="{15112748-0D8E-449F-ADB1-BDE52CF0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62" y="275783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4" name="Group 3">
            <a:extLst>
              <a:ext uri="{FF2B5EF4-FFF2-40B4-BE49-F238E27FC236}">
                <a16:creationId xmlns="" xmlns:a16="http://schemas.microsoft.com/office/drawing/2014/main" id="{97861E64-35BE-49CD-AAD9-19F5153F9B9D}"/>
              </a:ext>
            </a:extLst>
          </p:cNvPr>
          <p:cNvGrpSpPr>
            <a:grpSpLocks/>
          </p:cNvGrpSpPr>
          <p:nvPr/>
        </p:nvGrpSpPr>
        <p:grpSpPr bwMode="auto">
          <a:xfrm>
            <a:off x="5285699" y="5281555"/>
            <a:ext cx="4493325" cy="462354"/>
            <a:chOff x="0" y="0"/>
            <a:chExt cx="2320" cy="329"/>
          </a:xfrm>
        </p:grpSpPr>
        <p:sp>
          <p:nvSpPr>
            <p:cNvPr id="135" name="Text Box 43">
              <a:extLst>
                <a:ext uri="{FF2B5EF4-FFF2-40B4-BE49-F238E27FC236}">
                  <a16:creationId xmlns="" xmlns:a16="http://schemas.microsoft.com/office/drawing/2014/main" id="{50CA11B1-9FC1-43AF-94C8-84CEE82BB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32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所以函数在          处不连续。</a:t>
              </a:r>
            </a:p>
          </p:txBody>
        </p:sp>
        <p:graphicFrame>
          <p:nvGraphicFramePr>
            <p:cNvPr id="136" name="Object 5">
              <a:extLst>
                <a:ext uri="{FF2B5EF4-FFF2-40B4-BE49-F238E27FC236}">
                  <a16:creationId xmlns="" xmlns:a16="http://schemas.microsoft.com/office/drawing/2014/main" id="{01DDAB08-EC2B-4AAB-B64E-231AEC26CA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417030"/>
                </p:ext>
              </p:extLst>
            </p:nvPr>
          </p:nvGraphicFramePr>
          <p:xfrm>
            <a:off x="874" y="24"/>
            <a:ext cx="386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2" r:id="rId4" imgW="357774" imgH="178887" progId="">
                    <p:embed/>
                  </p:oleObj>
                </mc:Choice>
                <mc:Fallback>
                  <p:oleObj r:id="rId4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24"/>
                          <a:ext cx="386" cy="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6" name="Group 28">
            <a:extLst>
              <a:ext uri="{FF2B5EF4-FFF2-40B4-BE49-F238E27FC236}">
                <a16:creationId xmlns="" xmlns:a16="http://schemas.microsoft.com/office/drawing/2014/main" id="{02DEBDA0-1BED-47AA-AFEF-99B4401547BE}"/>
              </a:ext>
            </a:extLst>
          </p:cNvPr>
          <p:cNvGrpSpPr>
            <a:grpSpLocks/>
          </p:cNvGrpSpPr>
          <p:nvPr/>
        </p:nvGrpSpPr>
        <p:grpSpPr bwMode="auto">
          <a:xfrm>
            <a:off x="1719837" y="836172"/>
            <a:ext cx="7224714" cy="1516856"/>
            <a:chOff x="726" y="-177"/>
            <a:chExt cx="4551" cy="1274"/>
          </a:xfrm>
        </p:grpSpPr>
        <p:sp>
          <p:nvSpPr>
            <p:cNvPr id="147" name="Text Box 30">
              <a:extLst>
                <a:ext uri="{FF2B5EF4-FFF2-40B4-BE49-F238E27FC236}">
                  <a16:creationId xmlns="" xmlns:a16="http://schemas.microsoft.com/office/drawing/2014/main" id="{4FF8BEC2-EFD0-49B6-8AC8-E8F80F781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261"/>
              <a:ext cx="455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讨论函数                             在          处的连续性。 </a:t>
              </a:r>
            </a:p>
          </p:txBody>
        </p:sp>
        <p:graphicFrame>
          <p:nvGraphicFramePr>
            <p:cNvPr id="148" name="Object 36">
              <a:extLst>
                <a:ext uri="{FF2B5EF4-FFF2-40B4-BE49-F238E27FC236}">
                  <a16:creationId xmlns="" xmlns:a16="http://schemas.microsoft.com/office/drawing/2014/main" id="{0443FE9A-84D0-4AD6-AAC5-050BEE2AB0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746638"/>
                </p:ext>
              </p:extLst>
            </p:nvPr>
          </p:nvGraphicFramePr>
          <p:xfrm>
            <a:off x="3449" y="264"/>
            <a:ext cx="499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3" r:id="rId6" imgW="357774" imgH="178887" progId="">
                    <p:embed/>
                  </p:oleObj>
                </mc:Choice>
                <mc:Fallback>
                  <p:oleObj r:id="rId6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9" y="264"/>
                          <a:ext cx="499" cy="3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37">
              <a:extLst>
                <a:ext uri="{FF2B5EF4-FFF2-40B4-BE49-F238E27FC236}">
                  <a16:creationId xmlns="" xmlns:a16="http://schemas.microsoft.com/office/drawing/2014/main" id="{0A24E3D0-183D-4EC5-8C5F-C3CD1543D2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4487703"/>
                </p:ext>
              </p:extLst>
            </p:nvPr>
          </p:nvGraphicFramePr>
          <p:xfrm>
            <a:off x="1586" y="-177"/>
            <a:ext cx="1559" cy="1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4" r:id="rId8" imgW="1324825" imgH="713367" progId="">
                    <p:embed/>
                  </p:oleObj>
                </mc:Choice>
                <mc:Fallback>
                  <p:oleObj r:id="rId8" imgW="1324825" imgH="7133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" y="-177"/>
                          <a:ext cx="1559" cy="12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0" name="Group 38">
            <a:extLst>
              <a:ext uri="{FF2B5EF4-FFF2-40B4-BE49-F238E27FC236}">
                <a16:creationId xmlns="" xmlns:a16="http://schemas.microsoft.com/office/drawing/2014/main" id="{C7CE9AD3-2892-47F7-B1E9-ED80BE350097}"/>
              </a:ext>
            </a:extLst>
          </p:cNvPr>
          <p:cNvGrpSpPr>
            <a:grpSpLocks/>
          </p:cNvGrpSpPr>
          <p:nvPr/>
        </p:nvGrpSpPr>
        <p:grpSpPr bwMode="auto">
          <a:xfrm>
            <a:off x="2586365" y="3731221"/>
            <a:ext cx="2973388" cy="461965"/>
            <a:chOff x="0" y="0"/>
            <a:chExt cx="1873" cy="388"/>
          </a:xfrm>
        </p:grpSpPr>
        <p:sp>
          <p:nvSpPr>
            <p:cNvPr id="151" name="Text Box 40">
              <a:extLst>
                <a:ext uri="{FF2B5EF4-FFF2-40B4-BE49-F238E27FC236}">
                  <a16:creationId xmlns="" xmlns:a16="http://schemas.microsoft.com/office/drawing/2014/main" id="{B41847D8-9DC3-4CBA-BBC9-11E619E77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87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  ，</a:t>
              </a:r>
            </a:p>
          </p:txBody>
        </p:sp>
        <p:graphicFrame>
          <p:nvGraphicFramePr>
            <p:cNvPr id="152" name="Object 39">
              <a:extLst>
                <a:ext uri="{FF2B5EF4-FFF2-40B4-BE49-F238E27FC236}">
                  <a16:creationId xmlns="" xmlns:a16="http://schemas.microsoft.com/office/drawing/2014/main" id="{A3BD4F98-269C-47DD-B9C6-86FE70870D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4079082"/>
                </p:ext>
              </p:extLst>
            </p:nvPr>
          </p:nvGraphicFramePr>
          <p:xfrm>
            <a:off x="447" y="8"/>
            <a:ext cx="753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5" r:id="rId10" imgW="535259" imgH="203908" progId="">
                    <p:embed/>
                  </p:oleObj>
                </mc:Choice>
                <mc:Fallback>
                  <p:oleObj r:id="rId10" imgW="535259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" y="8"/>
                          <a:ext cx="753" cy="3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" name="Group 42">
            <a:extLst>
              <a:ext uri="{FF2B5EF4-FFF2-40B4-BE49-F238E27FC236}">
                <a16:creationId xmlns="" xmlns:a16="http://schemas.microsoft.com/office/drawing/2014/main" id="{6F88C1F7-49F7-4537-85CA-F68C041125DA}"/>
              </a:ext>
            </a:extLst>
          </p:cNvPr>
          <p:cNvGrpSpPr>
            <a:grpSpLocks/>
          </p:cNvGrpSpPr>
          <p:nvPr/>
        </p:nvGrpSpPr>
        <p:grpSpPr bwMode="auto">
          <a:xfrm>
            <a:off x="2586365" y="5274801"/>
            <a:ext cx="3621088" cy="562835"/>
            <a:chOff x="0" y="14"/>
            <a:chExt cx="2281" cy="381"/>
          </a:xfrm>
        </p:grpSpPr>
        <p:sp>
          <p:nvSpPr>
            <p:cNvPr id="154" name="Text Box 47">
              <a:extLst>
                <a:ext uri="{FF2B5EF4-FFF2-40B4-BE49-F238E27FC236}">
                  <a16:creationId xmlns="" xmlns:a16="http://schemas.microsoft.com/office/drawing/2014/main" id="{99F5528C-4B8E-414B-ABFF-BE2802739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"/>
              <a:ext cx="228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             不存在，    </a:t>
              </a:r>
            </a:p>
          </p:txBody>
        </p:sp>
        <p:graphicFrame>
          <p:nvGraphicFramePr>
            <p:cNvPr id="155" name="Object 44">
              <a:extLst>
                <a:ext uri="{FF2B5EF4-FFF2-40B4-BE49-F238E27FC236}">
                  <a16:creationId xmlns="" xmlns:a16="http://schemas.microsoft.com/office/drawing/2014/main" id="{D26EE7F7-02B8-426E-86ED-A7C92BD628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711805"/>
                </p:ext>
              </p:extLst>
            </p:nvPr>
          </p:nvGraphicFramePr>
          <p:xfrm>
            <a:off x="253" y="23"/>
            <a:ext cx="692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6" r:id="rId12" imgW="561236" imgH="280618" progId="">
                    <p:embed/>
                  </p:oleObj>
                </mc:Choice>
                <mc:Fallback>
                  <p:oleObj r:id="rId12" imgW="561236" imgH="28061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" y="23"/>
                          <a:ext cx="692" cy="372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" name="矩形 155">
            <a:extLst>
              <a:ext uri="{FF2B5EF4-FFF2-40B4-BE49-F238E27FC236}">
                <a16:creationId xmlns="" xmlns:a16="http://schemas.microsoft.com/office/drawing/2014/main" id="{B897CAE4-4CB1-4415-9523-DB245DEFCB91}"/>
              </a:ext>
            </a:extLst>
          </p:cNvPr>
          <p:cNvSpPr/>
          <p:nvPr/>
        </p:nvSpPr>
        <p:spPr>
          <a:xfrm>
            <a:off x="4779338" y="371291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</a:p>
        </p:txBody>
      </p:sp>
      <p:grpSp>
        <p:nvGrpSpPr>
          <p:cNvPr id="157" name="组合 156">
            <a:extLst>
              <a:ext uri="{FF2B5EF4-FFF2-40B4-BE49-F238E27FC236}">
                <a16:creationId xmlns="" xmlns:a16="http://schemas.microsoft.com/office/drawing/2014/main" id="{424933F2-FE6E-4E54-93F1-2236776E8FB0}"/>
              </a:ext>
            </a:extLst>
          </p:cNvPr>
          <p:cNvGrpSpPr/>
          <p:nvPr/>
        </p:nvGrpSpPr>
        <p:grpSpPr>
          <a:xfrm>
            <a:off x="1532391" y="2510334"/>
            <a:ext cx="2500330" cy="587375"/>
            <a:chOff x="5072066" y="500048"/>
            <a:chExt cx="2500330" cy="587375"/>
          </a:xfrm>
        </p:grpSpPr>
        <p:grpSp>
          <p:nvGrpSpPr>
            <p:cNvPr id="158" name="组合 45">
              <a:extLst>
                <a:ext uri="{FF2B5EF4-FFF2-40B4-BE49-F238E27FC236}">
                  <a16:creationId xmlns="" xmlns:a16="http://schemas.microsoft.com/office/drawing/2014/main" id="{6780D9F1-93AB-44E7-B594-C6495513474A}"/>
                </a:ext>
              </a:extLst>
            </p:cNvPr>
            <p:cNvGrpSpPr/>
            <p:nvPr/>
          </p:nvGrpSpPr>
          <p:grpSpPr>
            <a:xfrm>
              <a:off x="5214942" y="538449"/>
              <a:ext cx="2357454" cy="548974"/>
              <a:chOff x="5214942" y="538449"/>
              <a:chExt cx="2357454" cy="548974"/>
            </a:xfrm>
          </p:grpSpPr>
          <p:graphicFrame>
            <p:nvGraphicFramePr>
              <p:cNvPr id="160" name="Object 295">
                <a:extLst>
                  <a:ext uri="{FF2B5EF4-FFF2-40B4-BE49-F238E27FC236}">
                    <a16:creationId xmlns="" xmlns:a16="http://schemas.microsoft.com/office/drawing/2014/main" id="{277B9830-2543-4003-8984-DACF7BB4D2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14942" y="571486"/>
              <a:ext cx="1857388" cy="5159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7167" name="公式" r:id="rId14" imgW="1002960" imgH="279360" progId="Equation.3">
                      <p:embed/>
                    </p:oleObj>
                  </mc:Choice>
                  <mc:Fallback>
                    <p:oleObj name="公式" r:id="rId14" imgW="100296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4942" y="571486"/>
                            <a:ext cx="1857388" cy="5159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1" name="TextBox 52">
                <a:extLst>
                  <a:ext uri="{FF2B5EF4-FFF2-40B4-BE49-F238E27FC236}">
                    <a16:creationId xmlns="" xmlns:a16="http://schemas.microsoft.com/office/drawing/2014/main" id="{F7719C74-6C1C-448C-95EE-A3F48CD6FC07}"/>
                  </a:ext>
                </a:extLst>
              </p:cNvPr>
              <p:cNvSpPr txBox="1"/>
              <p:nvPr/>
            </p:nvSpPr>
            <p:spPr>
              <a:xfrm>
                <a:off x="7000892" y="538449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？</a:t>
                </a:r>
              </a:p>
            </p:txBody>
          </p:sp>
        </p:grpSp>
        <p:sp>
          <p:nvSpPr>
            <p:cNvPr id="159" name="矩形 158">
              <a:extLst>
                <a:ext uri="{FF2B5EF4-FFF2-40B4-BE49-F238E27FC236}">
                  <a16:creationId xmlns="" xmlns:a16="http://schemas.microsoft.com/office/drawing/2014/main" id="{75255496-9072-43A0-AF52-B6E91536AC56}"/>
                </a:ext>
              </a:extLst>
            </p:cNvPr>
            <p:cNvSpPr/>
            <p:nvPr/>
          </p:nvSpPr>
          <p:spPr bwMode="auto">
            <a:xfrm>
              <a:off x="5072066" y="500048"/>
              <a:ext cx="2357454" cy="57150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="" xmlns:a16="http://schemas.microsoft.com/office/drawing/2014/main" id="{F45DB37F-3C1D-40EC-883D-45895ABDC25C}"/>
              </a:ext>
            </a:extLst>
          </p:cNvPr>
          <p:cNvGrpSpPr/>
          <p:nvPr/>
        </p:nvGrpSpPr>
        <p:grpSpPr>
          <a:xfrm>
            <a:off x="2634562" y="4481597"/>
            <a:ext cx="3419891" cy="549380"/>
            <a:chOff x="1034299" y="2917513"/>
            <a:chExt cx="3419891" cy="549380"/>
          </a:xfrm>
        </p:grpSpPr>
        <p:graphicFrame>
          <p:nvGraphicFramePr>
            <p:cNvPr id="163" name="Object 196">
              <a:extLst>
                <a:ext uri="{FF2B5EF4-FFF2-40B4-BE49-F238E27FC236}">
                  <a16:creationId xmlns="" xmlns:a16="http://schemas.microsoft.com/office/drawing/2014/main" id="{D04D13A7-0146-490F-9815-B5422B00ED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5529365"/>
                </p:ext>
              </p:extLst>
            </p:nvPr>
          </p:nvGraphicFramePr>
          <p:xfrm>
            <a:off x="1034299" y="2917513"/>
            <a:ext cx="3282760" cy="549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8" name="公式" r:id="rId16" imgW="1650960" imgH="279360" progId="Equation.3">
                    <p:embed/>
                  </p:oleObj>
                </mc:Choice>
                <mc:Fallback>
                  <p:oleObj name="公式" r:id="rId16" imgW="1650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4299" y="2917513"/>
                          <a:ext cx="3282760" cy="5493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TextBox 53">
              <a:extLst>
                <a:ext uri="{FF2B5EF4-FFF2-40B4-BE49-F238E27FC236}">
                  <a16:creationId xmlns="" xmlns:a16="http://schemas.microsoft.com/office/drawing/2014/main" id="{E96D7764-607C-4146-9CBE-4504A944D84F}"/>
                </a:ext>
              </a:extLst>
            </p:cNvPr>
            <p:cNvSpPr txBox="1"/>
            <p:nvPr/>
          </p:nvSpPr>
          <p:spPr>
            <a:xfrm>
              <a:off x="4239876" y="2977837"/>
              <a:ext cx="214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165" name="组合 164">
            <a:extLst>
              <a:ext uri="{FF2B5EF4-FFF2-40B4-BE49-F238E27FC236}">
                <a16:creationId xmlns="" xmlns:a16="http://schemas.microsoft.com/office/drawing/2014/main" id="{375A25FE-1B26-498A-BEDC-EB6808B87621}"/>
              </a:ext>
            </a:extLst>
          </p:cNvPr>
          <p:cNvGrpSpPr/>
          <p:nvPr/>
        </p:nvGrpSpPr>
        <p:grpSpPr>
          <a:xfrm>
            <a:off x="6130785" y="4467880"/>
            <a:ext cx="3228282" cy="595591"/>
            <a:chOff x="4530522" y="2903796"/>
            <a:chExt cx="3228282" cy="595591"/>
          </a:xfrm>
        </p:grpSpPr>
        <p:graphicFrame>
          <p:nvGraphicFramePr>
            <p:cNvPr id="166" name="Object 6">
              <a:extLst>
                <a:ext uri="{FF2B5EF4-FFF2-40B4-BE49-F238E27FC236}">
                  <a16:creationId xmlns="" xmlns:a16="http://schemas.microsoft.com/office/drawing/2014/main" id="{F76A1483-6328-4D36-B875-3CE8F0329E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263349"/>
                </p:ext>
              </p:extLst>
            </p:nvPr>
          </p:nvGraphicFramePr>
          <p:xfrm>
            <a:off x="4530522" y="2903796"/>
            <a:ext cx="2966364" cy="595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7169" r:id="rId18" imgW="1550746" imgH="279643" progId="">
                    <p:embed/>
                  </p:oleObj>
                </mc:Choice>
                <mc:Fallback>
                  <p:oleObj r:id="rId18" imgW="1550746" imgH="2796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0522" y="2903796"/>
                          <a:ext cx="2966364" cy="5955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" name="TextBox 55">
              <a:extLst>
                <a:ext uri="{FF2B5EF4-FFF2-40B4-BE49-F238E27FC236}">
                  <a16:creationId xmlns="" xmlns:a16="http://schemas.microsoft.com/office/drawing/2014/main" id="{21F63729-5029-4AA4-85E7-8A5CE15EE9AE}"/>
                </a:ext>
              </a:extLst>
            </p:cNvPr>
            <p:cNvSpPr txBox="1"/>
            <p:nvPr/>
          </p:nvSpPr>
          <p:spPr>
            <a:xfrm>
              <a:off x="7544490" y="2912727"/>
              <a:ext cx="214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  <p:sp>
        <p:nvSpPr>
          <p:cNvPr id="168" name="矩形 167">
            <a:extLst>
              <a:ext uri="{FF2B5EF4-FFF2-40B4-BE49-F238E27FC236}">
                <a16:creationId xmlns="" xmlns:a16="http://schemas.microsoft.com/office/drawing/2014/main" id="{B267D62F-0305-49A7-9E4B-D29AC2E9723A}"/>
              </a:ext>
            </a:extLst>
          </p:cNvPr>
          <p:cNvSpPr/>
          <p:nvPr/>
        </p:nvSpPr>
        <p:spPr bwMode="auto">
          <a:xfrm>
            <a:off x="4067907" y="934204"/>
            <a:ext cx="1491847" cy="3571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="" xmlns:a16="http://schemas.microsoft.com/office/drawing/2014/main" id="{38B5A668-C243-4575-A292-CB15AB3A71C4}"/>
              </a:ext>
            </a:extLst>
          </p:cNvPr>
          <p:cNvSpPr/>
          <p:nvPr/>
        </p:nvSpPr>
        <p:spPr bwMode="auto">
          <a:xfrm>
            <a:off x="4054326" y="1903626"/>
            <a:ext cx="1505427" cy="3571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98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4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9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56" grpId="0"/>
          <p:bldP spid="168" grpId="0" animBg="1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4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39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56" grpId="0"/>
          <p:bldP spid="168" grpId="0" animBg="1"/>
          <p:bldP spid="169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3053477"/>
            <a:ext cx="9721850" cy="317266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itchFamily="2" charset="2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6034" y="98531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Group 42">
            <a:extLst>
              <a:ext uri="{FF2B5EF4-FFF2-40B4-BE49-F238E27FC236}">
                <a16:creationId xmlns="" xmlns:a16="http://schemas.microsoft.com/office/drawing/2014/main" id="{BC0E5F6B-604F-4D51-8806-EE25815D7A58}"/>
              </a:ext>
            </a:extLst>
          </p:cNvPr>
          <p:cNvGrpSpPr>
            <a:grpSpLocks/>
          </p:cNvGrpSpPr>
          <p:nvPr/>
        </p:nvGrpSpPr>
        <p:grpSpPr bwMode="auto">
          <a:xfrm>
            <a:off x="2478349" y="4750831"/>
            <a:ext cx="3921976" cy="461607"/>
            <a:chOff x="0" y="0"/>
            <a:chExt cx="2025" cy="308"/>
          </a:xfrm>
        </p:grpSpPr>
        <p:sp>
          <p:nvSpPr>
            <p:cNvPr id="103" name="Text Box 48">
              <a:extLst>
                <a:ext uri="{FF2B5EF4-FFF2-40B4-BE49-F238E27FC236}">
                  <a16:creationId xmlns="" xmlns:a16="http://schemas.microsoft.com/office/drawing/2014/main" id="{91215682-ABAB-4D87-93D3-2C5BD6C89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2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因为函数在         处连续，</a:t>
              </a:r>
            </a:p>
          </p:txBody>
        </p:sp>
        <p:graphicFrame>
          <p:nvGraphicFramePr>
            <p:cNvPr id="104" name="Object 44">
              <a:extLst>
                <a:ext uri="{FF2B5EF4-FFF2-40B4-BE49-F238E27FC236}">
                  <a16:creationId xmlns="" xmlns:a16="http://schemas.microsoft.com/office/drawing/2014/main" id="{29DED1EC-1AB7-46EC-B63D-FF3594222B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12939"/>
                </p:ext>
              </p:extLst>
            </p:nvPr>
          </p:nvGraphicFramePr>
          <p:xfrm>
            <a:off x="856" y="12"/>
            <a:ext cx="38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4" r:id="rId4" imgW="357774" imgH="178887" progId="">
                    <p:embed/>
                  </p:oleObj>
                </mc:Choice>
                <mc:Fallback>
                  <p:oleObj r:id="rId4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" y="12"/>
                          <a:ext cx="382" cy="2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Group 45">
            <a:extLst>
              <a:ext uri="{FF2B5EF4-FFF2-40B4-BE49-F238E27FC236}">
                <a16:creationId xmlns="" xmlns:a16="http://schemas.microsoft.com/office/drawing/2014/main" id="{FF12B79E-441F-47F3-AA37-FAF9FB3E1420}"/>
              </a:ext>
            </a:extLst>
          </p:cNvPr>
          <p:cNvGrpSpPr>
            <a:grpSpLocks/>
          </p:cNvGrpSpPr>
          <p:nvPr/>
        </p:nvGrpSpPr>
        <p:grpSpPr bwMode="auto">
          <a:xfrm>
            <a:off x="6017196" y="4729743"/>
            <a:ext cx="3921929" cy="586702"/>
            <a:chOff x="0" y="37"/>
            <a:chExt cx="2303" cy="392"/>
          </a:xfrm>
        </p:grpSpPr>
        <p:sp>
          <p:nvSpPr>
            <p:cNvPr id="106" name="Text Box 51">
              <a:extLst>
                <a:ext uri="{FF2B5EF4-FFF2-40B4-BE49-F238E27FC236}">
                  <a16:creationId xmlns="" xmlns:a16="http://schemas.microsoft.com/office/drawing/2014/main" id="{260A6B39-BD8D-471A-8669-8707E417F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"/>
              <a:ext cx="230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所以</a:t>
              </a:r>
            </a:p>
          </p:txBody>
        </p:sp>
        <p:graphicFrame>
          <p:nvGraphicFramePr>
            <p:cNvPr id="107" name="Object 47">
              <a:extLst>
                <a:ext uri="{FF2B5EF4-FFF2-40B4-BE49-F238E27FC236}">
                  <a16:creationId xmlns="" xmlns:a16="http://schemas.microsoft.com/office/drawing/2014/main" id="{0D889FF0-D38C-41EF-B2E9-5C27309215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414835"/>
                </p:ext>
              </p:extLst>
            </p:nvPr>
          </p:nvGraphicFramePr>
          <p:xfrm>
            <a:off x="425" y="63"/>
            <a:ext cx="1811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5" r:id="rId6" imgW="1728701" imgH="279643" progId="">
                    <p:embed/>
                  </p:oleObj>
                </mc:Choice>
                <mc:Fallback>
                  <p:oleObj r:id="rId6" imgW="1728701" imgH="2796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" y="63"/>
                          <a:ext cx="1811" cy="3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" name="Group 48">
            <a:extLst>
              <a:ext uri="{FF2B5EF4-FFF2-40B4-BE49-F238E27FC236}">
                <a16:creationId xmlns="" xmlns:a16="http://schemas.microsoft.com/office/drawing/2014/main" id="{9F641E72-6E6F-4361-9B8F-92550CF61447}"/>
              </a:ext>
            </a:extLst>
          </p:cNvPr>
          <p:cNvGrpSpPr>
            <a:grpSpLocks/>
          </p:cNvGrpSpPr>
          <p:nvPr/>
        </p:nvGrpSpPr>
        <p:grpSpPr bwMode="auto">
          <a:xfrm>
            <a:off x="2478349" y="5494508"/>
            <a:ext cx="2538414" cy="461088"/>
            <a:chOff x="0" y="8"/>
            <a:chExt cx="1744" cy="296"/>
          </a:xfrm>
        </p:grpSpPr>
        <p:sp>
          <p:nvSpPr>
            <p:cNvPr id="109" name="Text Box 54">
              <a:extLst>
                <a:ext uri="{FF2B5EF4-FFF2-40B4-BE49-F238E27FC236}">
                  <a16:creationId xmlns="" xmlns:a16="http://schemas.microsoft.com/office/drawing/2014/main" id="{50BD9C34-2666-4911-B5AE-7957683BC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174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                ，</a:t>
              </a:r>
            </a:p>
          </p:txBody>
        </p:sp>
        <p:graphicFrame>
          <p:nvGraphicFramePr>
            <p:cNvPr id="110" name="Object 50">
              <a:extLst>
                <a:ext uri="{FF2B5EF4-FFF2-40B4-BE49-F238E27FC236}">
                  <a16:creationId xmlns="" xmlns:a16="http://schemas.microsoft.com/office/drawing/2014/main" id="{50B9976F-B325-4D3B-AC50-26E5167E88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168503"/>
                </p:ext>
              </p:extLst>
            </p:nvPr>
          </p:nvGraphicFramePr>
          <p:xfrm>
            <a:off x="311" y="21"/>
            <a:ext cx="1021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6" r:id="rId8" imgW="738523" imgH="178264" progId="">
                    <p:embed/>
                  </p:oleObj>
                </mc:Choice>
                <mc:Fallback>
                  <p:oleObj r:id="rId8" imgW="738523" imgH="1782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21"/>
                          <a:ext cx="1021" cy="264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" name="Group 51">
            <a:extLst>
              <a:ext uri="{FF2B5EF4-FFF2-40B4-BE49-F238E27FC236}">
                <a16:creationId xmlns="" xmlns:a16="http://schemas.microsoft.com/office/drawing/2014/main" id="{C02D5C47-572F-4BE9-B062-9151C1AAA319}"/>
              </a:ext>
            </a:extLst>
          </p:cNvPr>
          <p:cNvGrpSpPr>
            <a:grpSpLocks/>
          </p:cNvGrpSpPr>
          <p:nvPr/>
        </p:nvGrpSpPr>
        <p:grpSpPr bwMode="auto">
          <a:xfrm>
            <a:off x="4535746" y="5494372"/>
            <a:ext cx="3400110" cy="461944"/>
            <a:chOff x="0" y="0"/>
            <a:chExt cx="1799" cy="304"/>
          </a:xfrm>
        </p:grpSpPr>
        <p:sp>
          <p:nvSpPr>
            <p:cNvPr id="112" name="Text Box 57">
              <a:extLst>
                <a:ext uri="{FF2B5EF4-FFF2-40B4-BE49-F238E27FC236}">
                  <a16:creationId xmlns="" xmlns:a16="http://schemas.microsoft.com/office/drawing/2014/main" id="{932ECA7F-10DA-472B-AB96-049C8F23F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因此                  。</a:t>
              </a:r>
            </a:p>
          </p:txBody>
        </p:sp>
        <p:graphicFrame>
          <p:nvGraphicFramePr>
            <p:cNvPr id="113" name="Object 53">
              <a:extLst>
                <a:ext uri="{FF2B5EF4-FFF2-40B4-BE49-F238E27FC236}">
                  <a16:creationId xmlns="" xmlns:a16="http://schemas.microsoft.com/office/drawing/2014/main" id="{F89C0378-E25F-4EA5-B842-96827F39DE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66778"/>
                </p:ext>
              </p:extLst>
            </p:nvPr>
          </p:nvGraphicFramePr>
          <p:xfrm>
            <a:off x="391" y="0"/>
            <a:ext cx="864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7" r:id="rId10" imgW="688190" imgH="203908" progId="">
                    <p:embed/>
                  </p:oleObj>
                </mc:Choice>
                <mc:Fallback>
                  <p:oleObj r:id="rId10" imgW="688190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" y="0"/>
                          <a:ext cx="864" cy="3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4" name="Text Box 46">
            <a:extLst>
              <a:ext uri="{FF2B5EF4-FFF2-40B4-BE49-F238E27FC236}">
                <a16:creationId xmlns="" xmlns:a16="http://schemas.microsoft.com/office/drawing/2014/main" id="{72CA1E78-7839-4B3A-8995-7CC5C104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689" y="3366373"/>
            <a:ext cx="694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6868728-01DB-40FA-A5B6-719DF195E8BE}"/>
              </a:ext>
            </a:extLst>
          </p:cNvPr>
          <p:cNvGrpSpPr/>
          <p:nvPr/>
        </p:nvGrpSpPr>
        <p:grpSpPr>
          <a:xfrm>
            <a:off x="1730635" y="546926"/>
            <a:ext cx="13432295" cy="1435454"/>
            <a:chOff x="2285809" y="546926"/>
            <a:chExt cx="13432295" cy="1435454"/>
          </a:xfrm>
        </p:grpSpPr>
        <p:sp>
          <p:nvSpPr>
            <p:cNvPr id="172" name="Text Box 32">
              <a:extLst>
                <a:ext uri="{FF2B5EF4-FFF2-40B4-BE49-F238E27FC236}">
                  <a16:creationId xmlns="" xmlns:a16="http://schemas.microsoft.com/office/drawing/2014/main" id="{53CA6E06-E8A2-477F-A1F7-A336F0C31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0456" y="1019202"/>
              <a:ext cx="7357648" cy="886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求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与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b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的值。</a:t>
              </a:r>
            </a:p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5640229B-DE56-4DDB-AF61-03810810DB7E}"/>
                </a:ext>
              </a:extLst>
            </p:cNvPr>
            <p:cNvGrpSpPr/>
            <p:nvPr/>
          </p:nvGrpSpPr>
          <p:grpSpPr>
            <a:xfrm>
              <a:off x="2285809" y="546926"/>
              <a:ext cx="7357648" cy="1435454"/>
              <a:chOff x="2511839" y="769427"/>
              <a:chExt cx="7357648" cy="1435454"/>
            </a:xfrm>
          </p:grpSpPr>
          <p:sp>
            <p:nvSpPr>
              <p:cNvPr id="120" name="Text Box 32">
                <a:extLst>
                  <a:ext uri="{FF2B5EF4-FFF2-40B4-BE49-F238E27FC236}">
                    <a16:creationId xmlns="" xmlns:a16="http://schemas.microsoft.com/office/drawing/2014/main" id="{3EBEB7BA-FC53-4893-A742-668519D31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1839" y="1216672"/>
                <a:ext cx="7357648" cy="88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1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设函数                               在         处连续，</a:t>
                </a:r>
              </a:p>
              <a:p>
                <a:pPr marL="0" marR="0" lvl="0" indent="0" defTabSz="914400" eaLnBrk="1" fontAlgn="base" latinLnBrk="1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121" name="Object 35">
                <a:extLst>
                  <a:ext uri="{FF2B5EF4-FFF2-40B4-BE49-F238E27FC236}">
                    <a16:creationId xmlns="" xmlns:a16="http://schemas.microsoft.com/office/drawing/2014/main" id="{8494576A-6367-4009-A397-100468EBCE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9033170"/>
                  </p:ext>
                </p:extLst>
              </p:nvPr>
            </p:nvGraphicFramePr>
            <p:xfrm>
              <a:off x="6659743" y="1211949"/>
              <a:ext cx="757195" cy="4314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08" r:id="rId12" imgW="357774" imgH="178887" progId="">
                      <p:embed/>
                    </p:oleObj>
                  </mc:Choice>
                  <mc:Fallback>
                    <p:oleObj r:id="rId12" imgW="357774" imgH="17888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59743" y="1211949"/>
                            <a:ext cx="757195" cy="43148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9" name="Object 295">
                <a:extLst>
                  <a:ext uri="{FF2B5EF4-FFF2-40B4-BE49-F238E27FC236}">
                    <a16:creationId xmlns="" xmlns:a16="http://schemas.microsoft.com/office/drawing/2014/main" id="{FBAE1466-5CA1-4A0E-AC86-73193F2258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4649992"/>
                  </p:ext>
                </p:extLst>
              </p:nvPr>
            </p:nvGraphicFramePr>
            <p:xfrm>
              <a:off x="3556356" y="769427"/>
              <a:ext cx="2687513" cy="14354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209" name="公式" r:id="rId14" imgW="1333440" imgH="736560" progId="Equation.3">
                      <p:embed/>
                    </p:oleObj>
                  </mc:Choice>
                  <mc:Fallback>
                    <p:oleObj name="公式" r:id="rId14" imgW="1333440" imgH="736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6356" y="769427"/>
                            <a:ext cx="2687513" cy="143545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2" name="组合 121">
            <a:extLst>
              <a:ext uri="{FF2B5EF4-FFF2-40B4-BE49-F238E27FC236}">
                <a16:creationId xmlns="" xmlns:a16="http://schemas.microsoft.com/office/drawing/2014/main" id="{F6A75593-2217-4BDC-AC4B-62C7B3545EDA}"/>
              </a:ext>
            </a:extLst>
          </p:cNvPr>
          <p:cNvGrpSpPr/>
          <p:nvPr/>
        </p:nvGrpSpPr>
        <p:grpSpPr>
          <a:xfrm>
            <a:off x="2478349" y="3371309"/>
            <a:ext cx="2796962" cy="461665"/>
            <a:chOff x="1182691" y="2496743"/>
            <a:chExt cx="2796962" cy="461665"/>
          </a:xfrm>
        </p:grpSpPr>
        <p:sp>
          <p:nvSpPr>
            <p:cNvPr id="123" name="Text Box 45">
              <a:extLst>
                <a:ext uri="{FF2B5EF4-FFF2-40B4-BE49-F238E27FC236}">
                  <a16:creationId xmlns="" xmlns:a16="http://schemas.microsoft.com/office/drawing/2014/main" id="{183EA18B-8F5B-4834-8060-7A5C17F71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691" y="2496743"/>
              <a:ext cx="2796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            ，</a:t>
              </a:r>
            </a:p>
          </p:txBody>
        </p:sp>
        <p:graphicFrame>
          <p:nvGraphicFramePr>
            <p:cNvPr id="124" name="Object 295">
              <a:extLst>
                <a:ext uri="{FF2B5EF4-FFF2-40B4-BE49-F238E27FC236}">
                  <a16:creationId xmlns="" xmlns:a16="http://schemas.microsoft.com/office/drawing/2014/main" id="{75933EB9-F246-49C6-A6B3-89EBD59DC9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2741584"/>
                </p:ext>
              </p:extLst>
            </p:nvPr>
          </p:nvGraphicFramePr>
          <p:xfrm>
            <a:off x="1938853" y="2524139"/>
            <a:ext cx="1150846" cy="404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0" name="公式" r:id="rId16" imgW="571320" imgH="203040" progId="Equation.3">
                    <p:embed/>
                  </p:oleObj>
                </mc:Choice>
                <mc:Fallback>
                  <p:oleObj name="公式" r:id="rId16" imgW="571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853" y="2524139"/>
                          <a:ext cx="1150846" cy="4041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" name="Object 295">
            <a:extLst>
              <a:ext uri="{FF2B5EF4-FFF2-40B4-BE49-F238E27FC236}">
                <a16:creationId xmlns="" xmlns:a16="http://schemas.microsoft.com/office/drawing/2014/main" id="{B69D3FFE-AD73-41F7-9CC2-4A5D8EFAF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12611"/>
              </p:ext>
            </p:extLst>
          </p:nvPr>
        </p:nvGraphicFramePr>
        <p:xfrm>
          <a:off x="3721298" y="4030779"/>
          <a:ext cx="1649445" cy="55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1" name="公式" r:id="rId18" imgW="850680" imgH="291960" progId="Equation.3">
                  <p:embed/>
                </p:oleObj>
              </mc:Choice>
              <mc:Fallback>
                <p:oleObj name="公式" r:id="rId18" imgW="850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298" y="4030779"/>
                        <a:ext cx="1649445" cy="559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300">
            <a:extLst>
              <a:ext uri="{FF2B5EF4-FFF2-40B4-BE49-F238E27FC236}">
                <a16:creationId xmlns="" xmlns:a16="http://schemas.microsoft.com/office/drawing/2014/main" id="{675581FF-2DEA-4FF0-A997-12E21BCBF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33547"/>
              </p:ext>
            </p:extLst>
          </p:nvPr>
        </p:nvGraphicFramePr>
        <p:xfrm>
          <a:off x="4906288" y="3378097"/>
          <a:ext cx="1194529" cy="55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2" name="公式" r:id="rId20" imgW="596880" imgH="279360" progId="Equation.3">
                  <p:embed/>
                </p:oleObj>
              </mc:Choice>
              <mc:Fallback>
                <p:oleObj name="公式" r:id="rId20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288" y="3378097"/>
                        <a:ext cx="1194529" cy="5530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302">
            <a:extLst>
              <a:ext uri="{FF2B5EF4-FFF2-40B4-BE49-F238E27FC236}">
                <a16:creationId xmlns="" xmlns:a16="http://schemas.microsoft.com/office/drawing/2014/main" id="{10682262-E978-4BFD-BC0D-4A302EB01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87729"/>
              </p:ext>
            </p:extLst>
          </p:nvPr>
        </p:nvGraphicFramePr>
        <p:xfrm>
          <a:off x="2509163" y="4048066"/>
          <a:ext cx="1211004" cy="55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3" name="公式" r:id="rId22" imgW="596880" imgH="279360" progId="Equation.3">
                  <p:embed/>
                </p:oleObj>
              </mc:Choice>
              <mc:Fallback>
                <p:oleObj name="公式" r:id="rId22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163" y="4048066"/>
                        <a:ext cx="1211004" cy="559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303">
            <a:extLst>
              <a:ext uri="{FF2B5EF4-FFF2-40B4-BE49-F238E27FC236}">
                <a16:creationId xmlns="" xmlns:a16="http://schemas.microsoft.com/office/drawing/2014/main" id="{EE580872-3B9E-476A-87E0-D5CFFDF2B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258827"/>
              </p:ext>
            </p:extLst>
          </p:nvPr>
        </p:nvGraphicFramePr>
        <p:xfrm>
          <a:off x="5370743" y="4102222"/>
          <a:ext cx="875423" cy="36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4" name="公式" r:id="rId24" imgW="419040" imgH="177480" progId="Equation.3">
                  <p:embed/>
                </p:oleObj>
              </mc:Choice>
              <mc:Fallback>
                <p:oleObj name="公式" r:id="rId24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743" y="4102222"/>
                        <a:ext cx="875423" cy="366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组合 128">
            <a:extLst>
              <a:ext uri="{FF2B5EF4-FFF2-40B4-BE49-F238E27FC236}">
                <a16:creationId xmlns="" xmlns:a16="http://schemas.microsoft.com/office/drawing/2014/main" id="{698D233F-4185-4E62-B265-A83A518FDE8C}"/>
              </a:ext>
            </a:extLst>
          </p:cNvPr>
          <p:cNvGrpSpPr/>
          <p:nvPr/>
        </p:nvGrpSpPr>
        <p:grpSpPr>
          <a:xfrm>
            <a:off x="7768299" y="3312092"/>
            <a:ext cx="692497" cy="461665"/>
            <a:chOff x="5940451" y="2500312"/>
            <a:chExt cx="692497" cy="461665"/>
          </a:xfrm>
        </p:grpSpPr>
        <p:graphicFrame>
          <p:nvGraphicFramePr>
            <p:cNvPr id="130" name="Object 301">
              <a:extLst>
                <a:ext uri="{FF2B5EF4-FFF2-40B4-BE49-F238E27FC236}">
                  <a16:creationId xmlns="" xmlns:a16="http://schemas.microsoft.com/office/drawing/2014/main" id="{12DF1461-420E-4D33-AE78-90BE09DC91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249103"/>
                </p:ext>
              </p:extLst>
            </p:nvPr>
          </p:nvGraphicFramePr>
          <p:xfrm>
            <a:off x="5940451" y="2617788"/>
            <a:ext cx="419724" cy="315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5" name="公式" r:id="rId26" imgW="215640" imgH="164880" progId="Equation.3">
                    <p:embed/>
                  </p:oleObj>
                </mc:Choice>
                <mc:Fallback>
                  <p:oleObj name="公式" r:id="rId26" imgW="2156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451" y="2617788"/>
                          <a:ext cx="419724" cy="31562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TextBox 67">
              <a:extLst>
                <a:ext uri="{FF2B5EF4-FFF2-40B4-BE49-F238E27FC236}">
                  <a16:creationId xmlns="" xmlns:a16="http://schemas.microsoft.com/office/drawing/2014/main" id="{F8ADFFE3-4983-4E7F-B084-6746894C3B54}"/>
                </a:ext>
              </a:extLst>
            </p:cNvPr>
            <p:cNvSpPr txBox="1"/>
            <p:nvPr/>
          </p:nvSpPr>
          <p:spPr>
            <a:xfrm>
              <a:off x="6275758" y="250031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  <p:graphicFrame>
        <p:nvGraphicFramePr>
          <p:cNvPr id="132" name="Object 301">
            <a:extLst>
              <a:ext uri="{FF2B5EF4-FFF2-40B4-BE49-F238E27FC236}">
                <a16:creationId xmlns="" xmlns:a16="http://schemas.microsoft.com/office/drawing/2014/main" id="{21559606-599B-4F69-B1FF-D0608E11A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60279"/>
              </p:ext>
            </p:extLst>
          </p:nvPr>
        </p:nvGraphicFramePr>
        <p:xfrm>
          <a:off x="6083227" y="3356135"/>
          <a:ext cx="1685072" cy="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6" name="公式" r:id="rId28" imgW="838080" imgH="291960" progId="Equation.3">
                  <p:embed/>
                </p:oleObj>
              </mc:Choice>
              <mc:Fallback>
                <p:oleObj name="公式" r:id="rId28" imgW="838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227" y="3356135"/>
                        <a:ext cx="1685072" cy="579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组合 132">
            <a:extLst>
              <a:ext uri="{FF2B5EF4-FFF2-40B4-BE49-F238E27FC236}">
                <a16:creationId xmlns="" xmlns:a16="http://schemas.microsoft.com/office/drawing/2014/main" id="{9FEBD12F-2D68-4BAA-9AEF-1891EAA6A6C5}"/>
              </a:ext>
            </a:extLst>
          </p:cNvPr>
          <p:cNvGrpSpPr/>
          <p:nvPr/>
        </p:nvGrpSpPr>
        <p:grpSpPr>
          <a:xfrm>
            <a:off x="1344007" y="2131320"/>
            <a:ext cx="2071702" cy="587375"/>
            <a:chOff x="5072066" y="500048"/>
            <a:chExt cx="2071702" cy="587375"/>
          </a:xfrm>
        </p:grpSpPr>
        <p:graphicFrame>
          <p:nvGraphicFramePr>
            <p:cNvPr id="170" name="Object 295">
              <a:extLst>
                <a:ext uri="{FF2B5EF4-FFF2-40B4-BE49-F238E27FC236}">
                  <a16:creationId xmlns="" xmlns:a16="http://schemas.microsoft.com/office/drawing/2014/main" id="{C6DBE5F3-C601-4CF0-B6B5-5935DAE9A5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14942" y="571486"/>
            <a:ext cx="1857388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7" name="公式" r:id="rId30" imgW="1002960" imgH="279360" progId="Equation.3">
                    <p:embed/>
                  </p:oleObj>
                </mc:Choice>
                <mc:Fallback>
                  <p:oleObj name="公式" r:id="rId30" imgW="10029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42" y="571486"/>
                          <a:ext cx="1857388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" name="矩形 170">
              <a:extLst>
                <a:ext uri="{FF2B5EF4-FFF2-40B4-BE49-F238E27FC236}">
                  <a16:creationId xmlns="" xmlns:a16="http://schemas.microsoft.com/office/drawing/2014/main" id="{2088761D-307F-4B47-8B61-696260C2694D}"/>
                </a:ext>
              </a:extLst>
            </p:cNvPr>
            <p:cNvSpPr/>
            <p:nvPr/>
          </p:nvSpPr>
          <p:spPr bwMode="auto">
            <a:xfrm>
              <a:off x="5072066" y="500048"/>
              <a:ext cx="2071702" cy="57150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806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114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674691"/>
            <a:ext cx="9721850" cy="350348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9" name="Object 295">
            <a:extLst>
              <a:ext uri="{FF2B5EF4-FFF2-40B4-BE49-F238E27FC236}">
                <a16:creationId xmlns="" xmlns:a16="http://schemas.microsoft.com/office/drawing/2014/main" id="{E0B164B3-19E1-4063-AFA9-5A9BB78CD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607695"/>
              </p:ext>
            </p:extLst>
          </p:nvPr>
        </p:nvGraphicFramePr>
        <p:xfrm>
          <a:off x="2403562" y="3547992"/>
          <a:ext cx="2412163" cy="72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6" name="公式" r:id="rId4" imgW="1091880" imgH="291960" progId="Equation.3">
                  <p:embed/>
                </p:oleObj>
              </mc:Choice>
              <mc:Fallback>
                <p:oleObj name="公式" r:id="rId4" imgW="1091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562" y="3547992"/>
                        <a:ext cx="2412163" cy="725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左大括号 49">
            <a:extLst>
              <a:ext uri="{FF2B5EF4-FFF2-40B4-BE49-F238E27FC236}">
                <a16:creationId xmlns="" xmlns:a16="http://schemas.microsoft.com/office/drawing/2014/main" id="{9B20B25F-0291-4A24-93A7-FF68973CDB20}"/>
              </a:ext>
            </a:extLst>
          </p:cNvPr>
          <p:cNvSpPr/>
          <p:nvPr/>
        </p:nvSpPr>
        <p:spPr bwMode="auto">
          <a:xfrm>
            <a:off x="4874463" y="3114097"/>
            <a:ext cx="285752" cy="1500198"/>
          </a:xfrm>
          <a:prstGeom prst="leftBrace">
            <a:avLst>
              <a:gd name="adj1" fmla="val 69456"/>
              <a:gd name="adj2" fmla="val 50000"/>
            </a:avLst>
          </a:prstGeom>
          <a:noFill/>
          <a:ln w="3810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16">
            <a:extLst>
              <a:ext uri="{FF2B5EF4-FFF2-40B4-BE49-F238E27FC236}">
                <a16:creationId xmlns="" xmlns:a16="http://schemas.microsoft.com/office/drawing/2014/main" id="{FF6A956B-3899-4D26-A106-AA7A287451DB}"/>
              </a:ext>
            </a:extLst>
          </p:cNvPr>
          <p:cNvGrpSpPr>
            <a:grpSpLocks/>
          </p:cNvGrpSpPr>
          <p:nvPr/>
        </p:nvGrpSpPr>
        <p:grpSpPr bwMode="auto">
          <a:xfrm>
            <a:off x="2368963" y="1996227"/>
            <a:ext cx="4862968" cy="650548"/>
            <a:chOff x="60" y="-107"/>
            <a:chExt cx="3376" cy="480"/>
          </a:xfrm>
        </p:grpSpPr>
        <p:sp>
          <p:nvSpPr>
            <p:cNvPr id="52" name="Text Box 17">
              <a:extLst>
                <a:ext uri="{FF2B5EF4-FFF2-40B4-BE49-F238E27FC236}">
                  <a16:creationId xmlns="" xmlns:a16="http://schemas.microsoft.com/office/drawing/2014/main" id="{FB397E4E-A828-48EB-B9A7-2B7F3F578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" y="-37"/>
              <a:ext cx="33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 处连续</a:t>
              </a:r>
            </a:p>
          </p:txBody>
        </p:sp>
        <p:graphicFrame>
          <p:nvGraphicFramePr>
            <p:cNvPr id="53" name="Object 18">
              <a:extLst>
                <a:ext uri="{FF2B5EF4-FFF2-40B4-BE49-F238E27FC236}">
                  <a16:creationId xmlns="" xmlns:a16="http://schemas.microsoft.com/office/drawing/2014/main" id="{C194527B-5EEF-4308-8482-CCE8A1D43C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775966"/>
                </p:ext>
              </p:extLst>
            </p:nvPr>
          </p:nvGraphicFramePr>
          <p:xfrm>
            <a:off x="578" y="-33"/>
            <a:ext cx="486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97" r:id="rId6" imgW="345449" imgH="204710" progId="">
                    <p:embed/>
                  </p:oleObj>
                </mc:Choice>
                <mc:Fallback>
                  <p:oleObj r:id="rId6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" y="-33"/>
                          <a:ext cx="486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9">
              <a:extLst>
                <a:ext uri="{FF2B5EF4-FFF2-40B4-BE49-F238E27FC236}">
                  <a16:creationId xmlns="" xmlns:a16="http://schemas.microsoft.com/office/drawing/2014/main" id="{C0F83613-68CE-4670-A4C7-8719A6E82B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982730"/>
                </p:ext>
              </p:extLst>
            </p:nvPr>
          </p:nvGraphicFramePr>
          <p:xfrm>
            <a:off x="1568" y="-107"/>
            <a:ext cx="34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98" r:id="rId8" imgW="166765" imgH="230905" progId="">
                    <p:embed/>
                  </p:oleObj>
                </mc:Choice>
                <mc:Fallback>
                  <p:oleObj r:id="rId8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-107"/>
                          <a:ext cx="347" cy="4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20">
            <a:extLst>
              <a:ext uri="{FF2B5EF4-FFF2-40B4-BE49-F238E27FC236}">
                <a16:creationId xmlns="" xmlns:a16="http://schemas.microsoft.com/office/drawing/2014/main" id="{643F3601-7413-4CE0-9968-188551281C25}"/>
              </a:ext>
            </a:extLst>
          </p:cNvPr>
          <p:cNvGrpSpPr>
            <a:grpSpLocks/>
          </p:cNvGrpSpPr>
          <p:nvPr/>
        </p:nvGrpSpPr>
        <p:grpSpPr bwMode="auto">
          <a:xfrm>
            <a:off x="5297519" y="2900360"/>
            <a:ext cx="3098801" cy="523876"/>
            <a:chOff x="270" y="22"/>
            <a:chExt cx="1952" cy="440"/>
          </a:xfrm>
        </p:grpSpPr>
        <p:sp>
          <p:nvSpPr>
            <p:cNvPr id="56" name="Text Box 21">
              <a:extLst>
                <a:ext uri="{FF2B5EF4-FFF2-40B4-BE49-F238E27FC236}">
                  <a16:creationId xmlns="" xmlns:a16="http://schemas.microsoft.com/office/drawing/2014/main" id="{31AFE1C4-2B5B-4592-96C9-65A1B4362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" y="59"/>
              <a:ext cx="19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有意义 ；</a:t>
              </a:r>
            </a:p>
          </p:txBody>
        </p:sp>
        <p:graphicFrame>
          <p:nvGraphicFramePr>
            <p:cNvPr id="57" name="Object 24">
              <a:extLst>
                <a:ext uri="{FF2B5EF4-FFF2-40B4-BE49-F238E27FC236}">
                  <a16:creationId xmlns="" xmlns:a16="http://schemas.microsoft.com/office/drawing/2014/main" id="{1B5243E6-B873-4670-B3A3-C105B9B86D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2173724"/>
                </p:ext>
              </p:extLst>
            </p:nvPr>
          </p:nvGraphicFramePr>
          <p:xfrm>
            <a:off x="276" y="22"/>
            <a:ext cx="537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99" r:id="rId10" imgW="396280" imgH="230098" progId="">
                    <p:embed/>
                  </p:oleObj>
                </mc:Choice>
                <mc:Fallback>
                  <p:oleObj r:id="rId10" imgW="396280" imgH="23009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" y="22"/>
                          <a:ext cx="537" cy="4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25">
            <a:extLst>
              <a:ext uri="{FF2B5EF4-FFF2-40B4-BE49-F238E27FC236}">
                <a16:creationId xmlns="" xmlns:a16="http://schemas.microsoft.com/office/drawing/2014/main" id="{CD7F4042-5954-4B92-8E49-5E0467204371}"/>
              </a:ext>
            </a:extLst>
          </p:cNvPr>
          <p:cNvGrpSpPr>
            <a:grpSpLocks/>
          </p:cNvGrpSpPr>
          <p:nvPr/>
        </p:nvGrpSpPr>
        <p:grpSpPr bwMode="auto">
          <a:xfrm>
            <a:off x="5297519" y="3602640"/>
            <a:ext cx="2832100" cy="684610"/>
            <a:chOff x="-37" y="-82"/>
            <a:chExt cx="1784" cy="575"/>
          </a:xfrm>
        </p:grpSpPr>
        <p:sp>
          <p:nvSpPr>
            <p:cNvPr id="59" name="Text Box 26">
              <a:extLst>
                <a:ext uri="{FF2B5EF4-FFF2-40B4-BE49-F238E27FC236}">
                  <a16:creationId xmlns="" xmlns:a16="http://schemas.microsoft.com/office/drawing/2014/main" id="{160B14B4-9DFB-46B3-9D82-D73AD7FF6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2"/>
              <a:ext cx="174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存在 ；</a:t>
              </a:r>
            </a:p>
          </p:txBody>
        </p:sp>
        <p:graphicFrame>
          <p:nvGraphicFramePr>
            <p:cNvPr id="60" name="Object 29">
              <a:extLst>
                <a:ext uri="{FF2B5EF4-FFF2-40B4-BE49-F238E27FC236}">
                  <a16:creationId xmlns="" xmlns:a16="http://schemas.microsoft.com/office/drawing/2014/main" id="{2BC6070B-5697-458C-9C99-C733B94FD2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8251759"/>
                </p:ext>
              </p:extLst>
            </p:nvPr>
          </p:nvGraphicFramePr>
          <p:xfrm>
            <a:off x="-37" y="-82"/>
            <a:ext cx="825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00" r:id="rId12" imgW="586491" imgH="293245" progId="">
                    <p:embed/>
                  </p:oleObj>
                </mc:Choice>
                <mc:Fallback>
                  <p:oleObj r:id="rId12" imgW="586491" imgH="2932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7" y="-82"/>
                          <a:ext cx="825" cy="5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 Box 21">
            <a:extLst>
              <a:ext uri="{FF2B5EF4-FFF2-40B4-BE49-F238E27FC236}">
                <a16:creationId xmlns="" xmlns:a16="http://schemas.microsoft.com/office/drawing/2014/main" id="{945BC5A1-8EB3-4AB0-BD4F-7A1C6517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519" y="4383462"/>
            <a:ext cx="194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Arial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两者相等。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3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89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61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763951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296885"/>
            <a:ext cx="9721850" cy="338591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宋体" charset="-122"/>
            </a:endParaRPr>
          </a:p>
        </p:txBody>
      </p:sp>
      <p:sp>
        <p:nvSpPr>
          <p:cNvPr id="37" name="Text Box 27">
            <a:extLst>
              <a:ext uri="{FF2B5EF4-FFF2-40B4-BE49-F238E27FC236}">
                <a16:creationId xmlns="" xmlns:a16="http://schemas.microsoft.com/office/drawing/2014/main" id="{E5BC4FFE-82A8-478F-81BA-C9F6A9F5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418" y="3145016"/>
            <a:ext cx="209421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0" name="Object 8">
            <a:extLst>
              <a:ext uri="{FF2B5EF4-FFF2-40B4-BE49-F238E27FC236}">
                <a16:creationId xmlns="" xmlns:a16="http://schemas.microsoft.com/office/drawing/2014/main" id="{EFFF6F67-4CC1-4D01-B9EC-A875827C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647773"/>
              </p:ext>
            </p:extLst>
          </p:nvPr>
        </p:nvGraphicFramePr>
        <p:xfrm>
          <a:off x="3081493" y="3171012"/>
          <a:ext cx="784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0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93" y="3171012"/>
                        <a:ext cx="784225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6360241" y="3121996"/>
            <a:ext cx="3081111" cy="495494"/>
            <a:chOff x="6083135" y="2960298"/>
            <a:chExt cx="3081111" cy="495494"/>
          </a:xfrm>
        </p:grpSpPr>
        <p:sp>
          <p:nvSpPr>
            <p:cNvPr id="17" name="Text Box 27">
              <a:extLst>
                <a:ext uri="{FF2B5EF4-FFF2-40B4-BE49-F238E27FC236}">
                  <a16:creationId xmlns="" xmlns:a16="http://schemas.microsoft.com/office/drawing/2014/main" id="{E5BC4FFE-82A8-478F-81BA-C9F6A9F58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135" y="2993829"/>
              <a:ext cx="3081111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处的连续性。</a:t>
              </a:r>
            </a:p>
          </p:txBody>
        </p:sp>
        <p:graphicFrame>
          <p:nvGraphicFramePr>
            <p:cNvPr id="41" name="Object 9">
              <a:extLst>
                <a:ext uri="{FF2B5EF4-FFF2-40B4-BE49-F238E27FC236}">
                  <a16:creationId xmlns="" xmlns:a16="http://schemas.microsoft.com/office/drawing/2014/main" id="{24C9DF92-4D65-4597-BA45-DDA8F36DD6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5890328"/>
                </p:ext>
              </p:extLst>
            </p:nvPr>
          </p:nvGraphicFramePr>
          <p:xfrm>
            <a:off x="6542243" y="2960298"/>
            <a:ext cx="831850" cy="482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31" r:id="rId6" imgW="332219" imgH="178887" progId="">
                    <p:embed/>
                  </p:oleObj>
                </mc:Choice>
                <mc:Fallback>
                  <p:oleObj r:id="rId6" imgW="332219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2243" y="2960298"/>
                          <a:ext cx="831850" cy="4822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 Box 27">
            <a:extLst>
              <a:ext uri="{FF2B5EF4-FFF2-40B4-BE49-F238E27FC236}">
                <a16:creationId xmlns="" xmlns:a16="http://schemas.microsoft.com/office/drawing/2014/main" id="{8CBD5E15-D1C3-40A2-BC28-D7D5174D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419" y="4404702"/>
            <a:ext cx="2563812" cy="8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200000"/>
              </a:lnSpc>
              <a:spcBef>
                <a:spcPts val="6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46295" y="4404702"/>
            <a:ext cx="3896420" cy="831058"/>
            <a:chOff x="5846295" y="4089012"/>
            <a:chExt cx="3896420" cy="831058"/>
          </a:xfrm>
        </p:grpSpPr>
        <p:sp>
          <p:nvSpPr>
            <p:cNvPr id="29" name="Text Box 27">
              <a:extLst>
                <a:ext uri="{FF2B5EF4-FFF2-40B4-BE49-F238E27FC236}">
                  <a16:creationId xmlns="" xmlns:a16="http://schemas.microsoft.com/office/drawing/2014/main" id="{8CBD5E15-D1C3-40A2-BC28-D7D5174D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6295" y="4089012"/>
              <a:ext cx="3896420" cy="83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ts val="6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处连续，求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a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的值。</a:t>
              </a:r>
            </a:p>
          </p:txBody>
        </p:sp>
        <p:graphicFrame>
          <p:nvGraphicFramePr>
            <p:cNvPr id="39" name="Object 15">
              <a:extLst>
                <a:ext uri="{FF2B5EF4-FFF2-40B4-BE49-F238E27FC236}">
                  <a16:creationId xmlns="" xmlns:a16="http://schemas.microsoft.com/office/drawing/2014/main" id="{C6D34CD9-BBD3-4B92-BEFD-1CA43210F3B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704424"/>
                </p:ext>
              </p:extLst>
            </p:nvPr>
          </p:nvGraphicFramePr>
          <p:xfrm>
            <a:off x="6302530" y="4324756"/>
            <a:ext cx="747712" cy="488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32" r:id="rId8" imgW="357774" imgH="178887" progId="">
                    <p:embed/>
                  </p:oleObj>
                </mc:Choice>
                <mc:Fallback>
                  <p:oleObj r:id="rId8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530" y="4324756"/>
                          <a:ext cx="747712" cy="4881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295">
            <a:extLst>
              <a:ext uri="{FF2B5EF4-FFF2-40B4-BE49-F238E27FC236}">
                <a16:creationId xmlns="" xmlns:a16="http://schemas.microsoft.com/office/drawing/2014/main" id="{0D0F3647-2E4C-4ED1-BB4B-6AD1C4968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86683"/>
              </p:ext>
            </p:extLst>
          </p:nvPr>
        </p:nvGraphicFramePr>
        <p:xfrm>
          <a:off x="3081493" y="4694618"/>
          <a:ext cx="9477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3" name="Equation" r:id="rId10" imgW="457200" imgH="203040" progId="Equation.DSMT4">
                  <p:embed/>
                </p:oleObj>
              </mc:Choice>
              <mc:Fallback>
                <p:oleObj name="Equation" r:id="rId10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93" y="4694618"/>
                        <a:ext cx="947737" cy="41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8" y="0"/>
            <a:ext cx="3657600" cy="6858000"/>
          </a:xfrm>
          <a:prstGeom prst="rect">
            <a:avLst/>
          </a:prstGeom>
        </p:spPr>
      </p:pic>
      <p:graphicFrame>
        <p:nvGraphicFramePr>
          <p:cNvPr id="18" name="Object 8">
            <a:extLst>
              <a:ext uri="{FF2B5EF4-FFF2-40B4-BE49-F238E27FC236}">
                <a16:creationId xmlns="" xmlns:a16="http://schemas.microsoft.com/office/drawing/2014/main" id="{EFFF6F67-4CC1-4D01-B9EC-A875827C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757292"/>
              </p:ext>
            </p:extLst>
          </p:nvPr>
        </p:nvGraphicFramePr>
        <p:xfrm>
          <a:off x="4266561" y="3617490"/>
          <a:ext cx="1854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4"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61" y="3617490"/>
                        <a:ext cx="1854200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>
            <a:extLst>
              <a:ext uri="{FF2B5EF4-FFF2-40B4-BE49-F238E27FC236}">
                <a16:creationId xmlns="" xmlns:a16="http://schemas.microsoft.com/office/drawing/2014/main" id="{EFFF6F67-4CC1-4D01-B9EC-A875827C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963461"/>
              </p:ext>
            </p:extLst>
          </p:nvPr>
        </p:nvGraphicFramePr>
        <p:xfrm>
          <a:off x="3915683" y="2696547"/>
          <a:ext cx="3270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5" name="Equation" r:id="rId15" imgW="190440" imgH="711000" progId="Equation.DSMT4">
                  <p:embed/>
                </p:oleObj>
              </mc:Choice>
              <mc:Fallback>
                <p:oleObj name="Equation" r:id="rId15" imgW="1904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683" y="2696547"/>
                        <a:ext cx="327025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="" xmlns:a16="http://schemas.microsoft.com/office/drawing/2014/main" id="{EFFF6F67-4CC1-4D01-B9EC-A875827C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21447"/>
              </p:ext>
            </p:extLst>
          </p:nvPr>
        </p:nvGraphicFramePr>
        <p:xfrm>
          <a:off x="4248191" y="2620414"/>
          <a:ext cx="2027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6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91" y="2620414"/>
                        <a:ext cx="2027237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95">
            <a:extLst>
              <a:ext uri="{FF2B5EF4-FFF2-40B4-BE49-F238E27FC236}">
                <a16:creationId xmlns="" xmlns:a16="http://schemas.microsoft.com/office/drawing/2014/main" id="{0D0F3647-2E4C-4ED1-BB4B-6AD1C4968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92526"/>
              </p:ext>
            </p:extLst>
          </p:nvPr>
        </p:nvGraphicFramePr>
        <p:xfrm>
          <a:off x="4169423" y="4990606"/>
          <a:ext cx="15795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7" name="Equation" r:id="rId19" imgW="761760" imgH="203040" progId="Equation.DSMT4">
                  <p:embed/>
                </p:oleObj>
              </mc:Choice>
              <mc:Fallback>
                <p:oleObj name="Equation" r:id="rId19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423" y="4990606"/>
                        <a:ext cx="15795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5">
            <a:extLst>
              <a:ext uri="{FF2B5EF4-FFF2-40B4-BE49-F238E27FC236}">
                <a16:creationId xmlns="" xmlns:a16="http://schemas.microsoft.com/office/drawing/2014/main" id="{0D0F3647-2E4C-4ED1-BB4B-6AD1C4968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32274"/>
              </p:ext>
            </p:extLst>
          </p:nvPr>
        </p:nvGraphicFramePr>
        <p:xfrm>
          <a:off x="3955864" y="4441361"/>
          <a:ext cx="3952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8" name="Equation" r:id="rId21" imgW="190440" imgH="457200" progId="Equation.DSMT4">
                  <p:embed/>
                </p:oleObj>
              </mc:Choice>
              <mc:Fallback>
                <p:oleObj name="Equation" r:id="rId21" imgW="19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864" y="4441361"/>
                        <a:ext cx="395288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95">
            <a:extLst>
              <a:ext uri="{FF2B5EF4-FFF2-40B4-BE49-F238E27FC236}">
                <a16:creationId xmlns="" xmlns:a16="http://schemas.microsoft.com/office/drawing/2014/main" id="{0D0F3647-2E4C-4ED1-BB4B-6AD1C4968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212504"/>
              </p:ext>
            </p:extLst>
          </p:nvPr>
        </p:nvGraphicFramePr>
        <p:xfrm>
          <a:off x="4163544" y="4327029"/>
          <a:ext cx="16827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9" name="Equation" r:id="rId23" imgW="812520" imgH="228600" progId="Equation.DSMT4">
                  <p:embed/>
                </p:oleObj>
              </mc:Choice>
              <mc:Fallback>
                <p:oleObj name="Equation" r:id="rId23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44" y="4327029"/>
                        <a:ext cx="1682750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217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17964" y="2563233"/>
            <a:ext cx="2056179" cy="1978716"/>
            <a:chOff x="4010206" y="2733648"/>
            <a:chExt cx="1364041" cy="1312654"/>
          </a:xfrm>
        </p:grpSpPr>
        <p:sp>
          <p:nvSpPr>
            <p:cNvPr id="13" name="文本框 12"/>
            <p:cNvSpPr txBox="1"/>
            <p:nvPr/>
          </p:nvSpPr>
          <p:spPr>
            <a:xfrm>
              <a:off x="4260688" y="3699205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连续函数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117883" y="2538014"/>
            <a:ext cx="1980029" cy="2004945"/>
            <a:chOff x="1402353" y="2418656"/>
            <a:chExt cx="1625989" cy="1646450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02353" y="3635441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连续的概念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8096301" y="2355047"/>
            <a:ext cx="2339102" cy="2667566"/>
            <a:chOff x="6483090" y="2510238"/>
            <a:chExt cx="1666870" cy="1900941"/>
          </a:xfrm>
        </p:grpSpPr>
        <p:sp>
          <p:nvSpPr>
            <p:cNvPr id="32" name="文本框 31"/>
            <p:cNvSpPr txBox="1"/>
            <p:nvPr/>
          </p:nvSpPr>
          <p:spPr>
            <a:xfrm>
              <a:off x="6483090" y="3731270"/>
              <a:ext cx="1666870" cy="679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闭区间上连续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函数的性质</a:t>
              </a: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58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88">
        <p14:flythrough/>
      </p:transition>
    </mc:Choice>
    <mc:Fallback xmlns="">
      <p:transition spd="slow" advTm="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6589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217968" y="2563233"/>
            <a:ext cx="2056180" cy="1966524"/>
            <a:chOff x="4010206" y="2733648"/>
            <a:chExt cx="1364041" cy="1304566"/>
          </a:xfrm>
        </p:grpSpPr>
        <p:sp>
          <p:nvSpPr>
            <p:cNvPr id="13" name="文本框 12"/>
            <p:cNvSpPr txBox="1"/>
            <p:nvPr/>
          </p:nvSpPr>
          <p:spPr>
            <a:xfrm>
              <a:off x="4258761" y="3691117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连续函数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38"/>
          <p:cNvGrpSpPr/>
          <p:nvPr/>
        </p:nvGrpSpPr>
        <p:grpSpPr>
          <a:xfrm>
            <a:off x="2154459" y="2538014"/>
            <a:ext cx="1980029" cy="1956177"/>
            <a:chOff x="1432388" y="2418656"/>
            <a:chExt cx="1625989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32388" y="3595393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连续的概念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" name="组合 30"/>
          <p:cNvGrpSpPr/>
          <p:nvPr/>
        </p:nvGrpSpPr>
        <p:grpSpPr>
          <a:xfrm>
            <a:off x="7970315" y="2355046"/>
            <a:ext cx="2339102" cy="2606606"/>
            <a:chOff x="6569135" y="2510238"/>
            <a:chExt cx="1666867" cy="1857502"/>
          </a:xfrm>
        </p:grpSpPr>
        <p:sp>
          <p:nvSpPr>
            <p:cNvPr id="32" name="文本框 31"/>
            <p:cNvSpPr txBox="1"/>
            <p:nvPr/>
          </p:nvSpPr>
          <p:spPr>
            <a:xfrm>
              <a:off x="6569135" y="3687831"/>
              <a:ext cx="1666867" cy="679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闭区间上连续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函数的性质</a:t>
              </a:r>
            </a:p>
          </p:txBody>
        </p:sp>
        <p:grpSp>
          <p:nvGrpSpPr>
            <p:cNvPr id="17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72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35075" y="1717743"/>
            <a:ext cx="100209" cy="444449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2771404D-EF3B-4DC4-AAB2-35339230E8FE}"/>
              </a:ext>
            </a:extLst>
          </p:cNvPr>
          <p:cNvGrpSpPr/>
          <p:nvPr/>
        </p:nvGrpSpPr>
        <p:grpSpPr>
          <a:xfrm>
            <a:off x="1452169" y="1717743"/>
            <a:ext cx="6711882" cy="461665"/>
            <a:chOff x="1297783" y="2571750"/>
            <a:chExt cx="6711882" cy="461665"/>
          </a:xfrm>
        </p:grpSpPr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0EB24F35-44BA-43D3-8CB0-18C265943267}"/>
                </a:ext>
              </a:extLst>
            </p:cNvPr>
            <p:cNvSpPr txBox="1"/>
            <p:nvPr/>
          </p:nvSpPr>
          <p:spPr>
            <a:xfrm>
              <a:off x="1297783" y="2571750"/>
              <a:ext cx="6711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可以证明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在某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一点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8" name="Object 18">
              <a:extLst>
                <a:ext uri="{FF2B5EF4-FFF2-40B4-BE49-F238E27FC236}">
                  <a16:creationId xmlns="" xmlns:a16="http://schemas.microsoft.com/office/drawing/2014/main" id="{0A91C1A6-B18C-46E7-A121-B9BFC8FCEF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7187381"/>
                </p:ext>
              </p:extLst>
            </p:nvPr>
          </p:nvGraphicFramePr>
          <p:xfrm>
            <a:off x="3260018" y="2571750"/>
            <a:ext cx="1722465" cy="444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2" r:id="rId5" imgW="917986" imgH="229496" progId="">
                    <p:embed/>
                  </p:oleObj>
                </mc:Choice>
                <mc:Fallback>
                  <p:oleObj r:id="rId5" imgW="917986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0018" y="2571750"/>
                          <a:ext cx="1722465" cy="444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>
              <a:extLst>
                <a:ext uri="{FF2B5EF4-FFF2-40B4-BE49-F238E27FC236}">
                  <a16:creationId xmlns="" xmlns:a16="http://schemas.microsoft.com/office/drawing/2014/main" id="{C2D0B0EF-A7D4-4191-8A7E-F85E4977BE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9738689"/>
                </p:ext>
              </p:extLst>
            </p:nvPr>
          </p:nvGraphicFramePr>
          <p:xfrm>
            <a:off x="6316893" y="2571750"/>
            <a:ext cx="1692772" cy="46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3" name="公式" r:id="rId7" imgW="914400" imgH="228600" progId="Equation.3">
                    <p:embed/>
                  </p:oleObj>
                </mc:Choice>
                <mc:Fallback>
                  <p:oleObj name="公式" r:id="rId7" imgW="914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6893" y="2571750"/>
                          <a:ext cx="1692772" cy="461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0A321578-FCE6-44E2-A3CF-E40967041CF1}"/>
              </a:ext>
            </a:extLst>
          </p:cNvPr>
          <p:cNvGrpSpPr/>
          <p:nvPr/>
        </p:nvGrpSpPr>
        <p:grpSpPr>
          <a:xfrm>
            <a:off x="1452169" y="3334901"/>
            <a:ext cx="7095483" cy="609398"/>
            <a:chOff x="2644171" y="2306098"/>
            <a:chExt cx="7095483" cy="609398"/>
          </a:xfrm>
        </p:grpSpPr>
        <p:sp>
          <p:nvSpPr>
            <p:cNvPr id="35" name="Text Box 36">
              <a:extLst>
                <a:ext uri="{FF2B5EF4-FFF2-40B4-BE49-F238E27FC236}">
                  <a16:creationId xmlns="" xmlns:a16="http://schemas.microsoft.com/office/drawing/2014/main" id="{E9C21DE7-82DD-4920-AC6A-7524A9F00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171" y="2306098"/>
              <a:ext cx="7095483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base" hangingPunct="1">
                <a:lnSpc>
                  <a:spcPct val="14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说明函数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上每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一点</a:t>
              </a:r>
              <a:endParaRPr lang="zh-CN" altLang="en-US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2" name="Object 18">
              <a:extLst>
                <a:ext uri="{FF2B5EF4-FFF2-40B4-BE49-F238E27FC236}">
                  <a16:creationId xmlns="" xmlns:a16="http://schemas.microsoft.com/office/drawing/2014/main" id="{FFB2410D-C97F-416E-9F92-0F7B72D74B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7655"/>
                </p:ext>
              </p:extLst>
            </p:nvPr>
          </p:nvGraphicFramePr>
          <p:xfrm>
            <a:off x="4032352" y="2417237"/>
            <a:ext cx="1690853" cy="436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4" r:id="rId9" imgW="917986" imgH="229496" progId="">
                    <p:embed/>
                  </p:oleObj>
                </mc:Choice>
                <mc:Fallback>
                  <p:oleObj r:id="rId9" imgW="917986" imgH="22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352" y="2417237"/>
                          <a:ext cx="1690853" cy="436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对象 32">
              <a:extLst>
                <a:ext uri="{FF2B5EF4-FFF2-40B4-BE49-F238E27FC236}">
                  <a16:creationId xmlns="" xmlns:a16="http://schemas.microsoft.com/office/drawing/2014/main" id="{BF29CEA9-D8D1-46B0-9B7A-A695CB939E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980694"/>
                </p:ext>
              </p:extLst>
            </p:nvPr>
          </p:nvGraphicFramePr>
          <p:xfrm>
            <a:off x="6808694" y="2420938"/>
            <a:ext cx="1232369" cy="41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5" name="公式" r:id="rId10" imgW="634680" imgH="203040" progId="Equation.3">
                    <p:embed/>
                  </p:oleObj>
                </mc:Choice>
                <mc:Fallback>
                  <p:oleObj name="公式" r:id="rId10" imgW="634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8694" y="2420938"/>
                          <a:ext cx="1232369" cy="4107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椭圆 35">
            <a:extLst>
              <a:ext uri="{FF2B5EF4-FFF2-40B4-BE49-F238E27FC236}">
                <a16:creationId xmlns="" xmlns:a16="http://schemas.microsoft.com/office/drawing/2014/main" id="{CE36C1DC-283E-42D6-A2F4-46CACBD6FE5F}"/>
              </a:ext>
            </a:extLst>
          </p:cNvPr>
          <p:cNvSpPr/>
          <p:nvPr/>
        </p:nvSpPr>
        <p:spPr bwMode="auto">
          <a:xfrm>
            <a:off x="7115850" y="3381343"/>
            <a:ext cx="1077311" cy="50098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50A6484C-562B-4CEB-85F4-AD2EE67EAC0F}"/>
              </a:ext>
            </a:extLst>
          </p:cNvPr>
          <p:cNvSpPr/>
          <p:nvPr/>
        </p:nvSpPr>
        <p:spPr bwMode="auto">
          <a:xfrm>
            <a:off x="1235075" y="2948369"/>
            <a:ext cx="9721850" cy="2100709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0EB24F35-44BA-43D3-8CB0-18C265943267}"/>
              </a:ext>
            </a:extLst>
          </p:cNvPr>
          <p:cNvSpPr txBox="1"/>
          <p:nvPr/>
        </p:nvSpPr>
        <p:spPr>
          <a:xfrm>
            <a:off x="1452169" y="2333056"/>
            <a:ext cx="140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连续。</a:t>
            </a:r>
          </a:p>
        </p:txBody>
      </p:sp>
      <p:sp>
        <p:nvSpPr>
          <p:cNvPr id="20" name="Text Box 36">
            <a:extLst>
              <a:ext uri="{FF2B5EF4-FFF2-40B4-BE49-F238E27FC236}">
                <a16:creationId xmlns="" xmlns:a16="http://schemas.microsoft.com/office/drawing/2014/main" id="{E9C21DE7-82DD-4920-AC6A-7524A9F0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168" y="4031301"/>
            <a:ext cx="1962235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b="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都连续  。</a:t>
            </a:r>
            <a:endParaRPr lang="zh-CN" altLang="en-US" b="0" kern="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2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711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2"/>
    </mc:Choice>
    <mc:Fallback xmlns="">
      <p:transition spd="slow" advTm="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7" grpId="0" animBg="1"/>
      <p:bldP spid="16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10">
            <a:extLst>
              <a:ext uri="{FF2B5EF4-FFF2-40B4-BE49-F238E27FC236}">
                <a16:creationId xmlns="" xmlns:a16="http://schemas.microsoft.com/office/drawing/2014/main" id="{16276F1D-1109-4A9F-BA0E-5E66B88F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83" y="1858848"/>
            <a:ext cx="15177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200650" algn="l"/>
              </a:tabLs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879912C-5A8B-4700-862D-CDC29219509D}"/>
              </a:ext>
            </a:extLst>
          </p:cNvPr>
          <p:cNvGrpSpPr/>
          <p:nvPr/>
        </p:nvGrpSpPr>
        <p:grpSpPr>
          <a:xfrm>
            <a:off x="1745583" y="2464287"/>
            <a:ext cx="6664491" cy="646331"/>
            <a:chOff x="3695149" y="2085567"/>
            <a:chExt cx="6664491" cy="646331"/>
          </a:xfrm>
        </p:grpSpPr>
        <p:sp>
          <p:nvSpPr>
            <p:cNvPr id="101" name="Text Box 10">
              <a:extLst>
                <a:ext uri="{FF2B5EF4-FFF2-40B4-BE49-F238E27FC236}">
                  <a16:creationId xmlns="" xmlns:a16="http://schemas.microsoft.com/office/drawing/2014/main" id="{52310ADC-D859-4645-AC22-BFB76AF34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149" y="2085567"/>
              <a:ext cx="66644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设函数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内每一点</a:t>
              </a: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连续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lang="en-US" altLang="zh-CN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7" name="Object 7">
              <a:extLst>
                <a:ext uri="{FF2B5EF4-FFF2-40B4-BE49-F238E27FC236}">
                  <a16:creationId xmlns="" xmlns:a16="http://schemas.microsoft.com/office/drawing/2014/main" id="{3131545E-4952-4287-A1E6-89010E0E9F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062061"/>
                </p:ext>
              </p:extLst>
            </p:nvPr>
          </p:nvGraphicFramePr>
          <p:xfrm>
            <a:off x="7205814" y="2200651"/>
            <a:ext cx="936462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0" r:id="rId4" imgW="408885" imgH="204442" progId="">
                    <p:embed/>
                  </p:oleObj>
                </mc:Choice>
                <mc:Fallback>
                  <p:oleObj r:id="rId4" imgW="408885" imgH="204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5814" y="2200651"/>
                          <a:ext cx="936462" cy="4714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">
              <a:extLst>
                <a:ext uri="{FF2B5EF4-FFF2-40B4-BE49-F238E27FC236}">
                  <a16:creationId xmlns="" xmlns:a16="http://schemas.microsoft.com/office/drawing/2014/main" id="{430A977E-3472-42B8-982F-628206710A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414788"/>
                </p:ext>
              </p:extLst>
            </p:nvPr>
          </p:nvGraphicFramePr>
          <p:xfrm>
            <a:off x="4808471" y="2170885"/>
            <a:ext cx="126734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1" r:id="rId6" imgW="586491" imgH="203997" progId="">
                    <p:embed/>
                  </p:oleObj>
                </mc:Choice>
                <mc:Fallback>
                  <p:oleObj r:id="rId6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471" y="2170885"/>
                          <a:ext cx="1267345" cy="485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EA54383-EBB5-407A-8DCA-E74A134F5A50}"/>
              </a:ext>
            </a:extLst>
          </p:cNvPr>
          <p:cNvGrpSpPr/>
          <p:nvPr/>
        </p:nvGrpSpPr>
        <p:grpSpPr>
          <a:xfrm>
            <a:off x="1745583" y="3126825"/>
            <a:ext cx="4326255" cy="646331"/>
            <a:chOff x="4958285" y="2742062"/>
            <a:chExt cx="4326255" cy="646331"/>
          </a:xfrm>
        </p:grpSpPr>
        <p:sp>
          <p:nvSpPr>
            <p:cNvPr id="102" name="Text Box 10">
              <a:extLst>
                <a:ext uri="{FF2B5EF4-FFF2-40B4-BE49-F238E27FC236}">
                  <a16:creationId xmlns="" xmlns:a16="http://schemas.microsoft.com/office/drawing/2014/main" id="{641414E0-49B8-440D-BD7F-95A800D97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285" y="2742062"/>
              <a:ext cx="43262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>
                  <a:tab pos="5200650" algn="l"/>
                </a:tabLst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为区间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上的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连续函数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89" name="Object 9">
              <a:extLst>
                <a:ext uri="{FF2B5EF4-FFF2-40B4-BE49-F238E27FC236}">
                  <a16:creationId xmlns="" xmlns:a16="http://schemas.microsoft.com/office/drawing/2014/main" id="{C20124F3-1666-4749-8E51-50BB2BE479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60160"/>
                </p:ext>
              </p:extLst>
            </p:nvPr>
          </p:nvGraphicFramePr>
          <p:xfrm>
            <a:off x="6000899" y="2864235"/>
            <a:ext cx="987968" cy="483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2" r:id="rId8" imgW="408885" imgH="204442" progId="">
                    <p:embed/>
                  </p:oleObj>
                </mc:Choice>
                <mc:Fallback>
                  <p:oleObj r:id="rId8" imgW="408885" imgH="204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899" y="2864235"/>
                          <a:ext cx="987968" cy="4833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5" y="1700214"/>
            <a:ext cx="9721850" cy="290360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916531"/>
            <a:ext cx="3473615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开区间上的连续函数</a:t>
            </a:r>
          </a:p>
        </p:txBody>
      </p:sp>
      <p:sp>
        <p:nvSpPr>
          <p:cNvPr id="93" name="Text Box 8">
            <a:extLst>
              <a:ext uri="{FF2B5EF4-FFF2-40B4-BE49-F238E27FC236}">
                <a16:creationId xmlns="" xmlns:a16="http://schemas.microsoft.com/office/drawing/2014/main" id="{0FC458F5-7674-4AD6-9DAC-1EBD9BCD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063" y="5166496"/>
            <a:ext cx="7287597" cy="4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思考：如何定义闭区间或半开半闭区间上的连续函数呢？</a:t>
            </a:r>
          </a:p>
        </p:txBody>
      </p:sp>
      <p:sp>
        <p:nvSpPr>
          <p:cNvPr id="95" name="椭圆 94">
            <a:extLst>
              <a:ext uri="{FF2B5EF4-FFF2-40B4-BE49-F238E27FC236}">
                <a16:creationId xmlns="" xmlns:a16="http://schemas.microsoft.com/office/drawing/2014/main" id="{C726FD4E-5789-40AA-B866-35E5F7F14A79}"/>
              </a:ext>
            </a:extLst>
          </p:cNvPr>
          <p:cNvSpPr/>
          <p:nvPr/>
        </p:nvSpPr>
        <p:spPr bwMode="auto">
          <a:xfrm>
            <a:off x="6570206" y="3224161"/>
            <a:ext cx="945415" cy="4968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="" xmlns:a16="http://schemas.microsoft.com/office/drawing/2014/main" id="{82B591A5-F499-41E3-B79B-38035840B2FF}"/>
              </a:ext>
            </a:extLst>
          </p:cNvPr>
          <p:cNvSpPr/>
          <p:nvPr/>
        </p:nvSpPr>
        <p:spPr bwMode="auto">
          <a:xfrm>
            <a:off x="3913145" y="5119785"/>
            <a:ext cx="1023952" cy="5836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="" xmlns:a16="http://schemas.microsoft.com/office/drawing/2014/main" id="{ADC3FAC4-59D3-4BE1-B1EB-09522F0C48F4}"/>
              </a:ext>
            </a:extLst>
          </p:cNvPr>
          <p:cNvSpPr/>
          <p:nvPr/>
        </p:nvSpPr>
        <p:spPr bwMode="auto">
          <a:xfrm>
            <a:off x="5236206" y="5049293"/>
            <a:ext cx="1885361" cy="66730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="" xmlns:a16="http://schemas.microsoft.com/office/drawing/2014/main" id="{B4BFECBA-D305-4E49-A0B3-391DC6A77333}"/>
              </a:ext>
            </a:extLst>
          </p:cNvPr>
          <p:cNvSpPr/>
          <p:nvPr/>
        </p:nvSpPr>
        <p:spPr bwMode="auto">
          <a:xfrm>
            <a:off x="1235075" y="4850295"/>
            <a:ext cx="9721850" cy="109965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00603" y="3134548"/>
            <a:ext cx="4597818" cy="664377"/>
            <a:chOff x="5800603" y="3110484"/>
            <a:chExt cx="4597818" cy="664377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90E38FA4-9BE1-4B55-A4FA-68E2AC8B7994}"/>
                </a:ext>
              </a:extLst>
            </p:cNvPr>
            <p:cNvGrpSpPr/>
            <p:nvPr/>
          </p:nvGrpSpPr>
          <p:grpSpPr>
            <a:xfrm>
              <a:off x="6560218" y="3128530"/>
              <a:ext cx="3838203" cy="646331"/>
              <a:chOff x="2255463" y="3417697"/>
              <a:chExt cx="3838203" cy="646331"/>
            </a:xfrm>
          </p:grpSpPr>
          <p:sp>
            <p:nvSpPr>
              <p:cNvPr id="100" name="Text Box 10">
                <a:extLst>
                  <a:ext uri="{FF2B5EF4-FFF2-40B4-BE49-F238E27FC236}">
                    <a16:creationId xmlns="" xmlns:a16="http://schemas.microsoft.com/office/drawing/2014/main" id="{CD4EAAB4-1DC8-46A1-A608-A157C22AE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015" y="3417697"/>
                <a:ext cx="29006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tabLst>
                    <a:tab pos="5200650" algn="l"/>
                  </a:tabLs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>
                    <a:tab pos="5200650" algn="l"/>
                  </a:tabLst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称为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函数          </a:t>
                </a:r>
                <a:r>
                  <a:rPr lang="zh-CN" altLang="en-US" b="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</a:t>
                </a: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连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90" name="Object 10">
                <a:extLst>
                  <a:ext uri="{FF2B5EF4-FFF2-40B4-BE49-F238E27FC236}">
                    <a16:creationId xmlns="" xmlns:a16="http://schemas.microsoft.com/office/drawing/2014/main" id="{70EF629D-B69A-4AD9-B54A-CF8A436A15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3945277"/>
                  </p:ext>
                </p:extLst>
              </p:nvPr>
            </p:nvGraphicFramePr>
            <p:xfrm>
              <a:off x="2255463" y="3519569"/>
              <a:ext cx="987968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273" r:id="rId9" imgW="408885" imgH="204442" progId="">
                      <p:embed/>
                    </p:oleObj>
                  </mc:Choice>
                  <mc:Fallback>
                    <p:oleObj r:id="rId9" imgW="408885" imgH="20444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5463" y="3519569"/>
                            <a:ext cx="987968" cy="447675"/>
                          </a:xfrm>
                          <a:prstGeom prst="rect">
                            <a:avLst/>
                          </a:prstGeom>
                          <a:noFill/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15">
                <a:extLst>
                  <a:ext uri="{FF2B5EF4-FFF2-40B4-BE49-F238E27FC236}">
                    <a16:creationId xmlns="" xmlns:a16="http://schemas.microsoft.com/office/drawing/2014/main" id="{67A187CD-074A-4F7C-BCDC-6E8A8BBB5A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0334524"/>
                  </p:ext>
                </p:extLst>
              </p:nvPr>
            </p:nvGraphicFramePr>
            <p:xfrm>
              <a:off x="4538458" y="3515997"/>
              <a:ext cx="819404" cy="454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2274" r:id="rId11" imgW="345298" imgH="204621" progId="">
                      <p:embed/>
                    </p:oleObj>
                  </mc:Choice>
                  <mc:Fallback>
                    <p:oleObj r:id="rId11" imgW="345298" imgH="20462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8458" y="3515997"/>
                            <a:ext cx="819404" cy="45481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" name="Text Box 10">
              <a:extLst>
                <a:ext uri="{FF2B5EF4-FFF2-40B4-BE49-F238E27FC236}">
                  <a16:creationId xmlns="" xmlns:a16="http://schemas.microsoft.com/office/drawing/2014/main" id="{1C4CFF0F-BCD0-4453-AA26-E133B7D92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0603" y="3110484"/>
              <a:ext cx="987968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>
                  <a:tab pos="5200650" algn="l"/>
                </a:tabLs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                    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6EA54383-EBB5-407A-8DCA-E74A134F5A50}"/>
              </a:ext>
            </a:extLst>
          </p:cNvPr>
          <p:cNvGrpSpPr/>
          <p:nvPr/>
        </p:nvGrpSpPr>
        <p:grpSpPr>
          <a:xfrm>
            <a:off x="8214194" y="2453396"/>
            <a:ext cx="2202015" cy="646331"/>
            <a:chOff x="2881684" y="2744983"/>
            <a:chExt cx="2202015" cy="646331"/>
          </a:xfrm>
        </p:grpSpPr>
        <p:sp>
          <p:nvSpPr>
            <p:cNvPr id="25" name="Text Box 10">
              <a:extLst>
                <a:ext uri="{FF2B5EF4-FFF2-40B4-BE49-F238E27FC236}">
                  <a16:creationId xmlns="" xmlns:a16="http://schemas.microsoft.com/office/drawing/2014/main" id="{641414E0-49B8-440D-BD7F-95A800D97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1684" y="2744983"/>
              <a:ext cx="22020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5200650" algn="l"/>
                </a:tabLs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>
                  <a:tab pos="5200650" algn="l"/>
                </a:tabLs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则称函数         </a:t>
              </a:r>
              <a:endPara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7" name="Object 11">
              <a:extLst>
                <a:ext uri="{FF2B5EF4-FFF2-40B4-BE49-F238E27FC236}">
                  <a16:creationId xmlns="" xmlns:a16="http://schemas.microsoft.com/office/drawing/2014/main" id="{8D07E50E-681F-4E99-AEB7-AC43C4B4D5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203071"/>
                </p:ext>
              </p:extLst>
            </p:nvPr>
          </p:nvGraphicFramePr>
          <p:xfrm>
            <a:off x="4209135" y="2869249"/>
            <a:ext cx="777264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5" r:id="rId13" imgW="345298" imgH="204621" progId="">
                    <p:embed/>
                  </p:oleObj>
                </mc:Choice>
                <mc:Fallback>
                  <p:oleObj r:id="rId13" imgW="345298" imgH="2046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135" y="2869249"/>
                          <a:ext cx="777264" cy="44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10">
            <a:extLst>
              <a:ext uri="{FF2B5EF4-FFF2-40B4-BE49-F238E27FC236}">
                <a16:creationId xmlns="" xmlns:a16="http://schemas.microsoft.com/office/drawing/2014/main" id="{CD4EAAB4-1DC8-46A1-A608-A157C22A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897" y="3776000"/>
            <a:ext cx="1382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5200650" algn="l"/>
              </a:tabLs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200650" algn="l"/>
              </a:tabLst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续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区间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85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4" grpId="0" animBg="1"/>
      <p:bldP spid="35" grpId="0" animBg="1"/>
      <p:bldP spid="93" grpId="0"/>
      <p:bldP spid="95" grpId="0" animBg="1"/>
      <p:bldP spid="96" grpId="0" animBg="1"/>
      <p:bldP spid="97" grpId="0" animBg="1"/>
      <p:bldP spid="9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45014" y="1669774"/>
            <a:ext cx="9711911" cy="428017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45014" y="918614"/>
            <a:ext cx="165787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左右连续</a:t>
            </a:r>
          </a:p>
        </p:txBody>
      </p:sp>
      <p:sp>
        <p:nvSpPr>
          <p:cNvPr id="51" name="Text Box 16">
            <a:extLst>
              <a:ext uri="{FF2B5EF4-FFF2-40B4-BE49-F238E27FC236}">
                <a16:creationId xmlns="" xmlns:a16="http://schemas.microsoft.com/office/drawing/2014/main" id="{F43645D2-4BB9-42D7-9082-E9ACB7D4C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557" y="1836537"/>
            <a:ext cx="1569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2.1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35606F2-8A89-4FAC-B876-A5542301DE6E}"/>
              </a:ext>
            </a:extLst>
          </p:cNvPr>
          <p:cNvGrpSpPr/>
          <p:nvPr/>
        </p:nvGrpSpPr>
        <p:grpSpPr>
          <a:xfrm>
            <a:off x="3215754" y="1842532"/>
            <a:ext cx="6961915" cy="646331"/>
            <a:chOff x="3625744" y="1756008"/>
            <a:chExt cx="6961915" cy="646331"/>
          </a:xfrm>
        </p:grpSpPr>
        <p:sp>
          <p:nvSpPr>
            <p:cNvPr id="75" name="Text Box 16">
              <a:extLst>
                <a:ext uri="{FF2B5EF4-FFF2-40B4-BE49-F238E27FC236}">
                  <a16:creationId xmlns="" xmlns:a16="http://schemas.microsoft.com/office/drawing/2014/main" id="{2059FDF8-4358-4438-A116-E733564E6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44" y="1756008"/>
              <a:ext cx="69619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的某个左邻域内有</a:t>
              </a: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定义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lang="zh-CN" altLang="en-US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2" name="Object 12">
              <a:extLst>
                <a:ext uri="{FF2B5EF4-FFF2-40B4-BE49-F238E27FC236}">
                  <a16:creationId xmlns="" xmlns:a16="http://schemas.microsoft.com/office/drawing/2014/main" id="{38FB7D9C-7DD3-430F-A7B8-132B74711A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301398"/>
                </p:ext>
              </p:extLst>
            </p:nvPr>
          </p:nvGraphicFramePr>
          <p:xfrm>
            <a:off x="6657988" y="1808300"/>
            <a:ext cx="544505" cy="564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2" r:id="rId4" imgW="166765" imgH="230905" progId="">
                    <p:embed/>
                  </p:oleObj>
                </mc:Choice>
                <mc:Fallback>
                  <p:oleObj r:id="rId4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988" y="1808300"/>
                          <a:ext cx="544505" cy="564279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3">
              <a:extLst>
                <a:ext uri="{FF2B5EF4-FFF2-40B4-BE49-F238E27FC236}">
                  <a16:creationId xmlns="" xmlns:a16="http://schemas.microsoft.com/office/drawing/2014/main" id="{C3B9CDC1-B1E3-4921-AFF6-9FA12B4B59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6522366"/>
                </p:ext>
              </p:extLst>
            </p:nvPr>
          </p:nvGraphicFramePr>
          <p:xfrm>
            <a:off x="4693330" y="1870561"/>
            <a:ext cx="1226890" cy="439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3" r:id="rId6" imgW="586491" imgH="203997" progId="">
                    <p:embed/>
                  </p:oleObj>
                </mc:Choice>
                <mc:Fallback>
                  <p:oleObj r:id="rId6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3330" y="1870561"/>
                          <a:ext cx="1226890" cy="4397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Text Box 16">
            <a:extLst>
              <a:ext uri="{FF2B5EF4-FFF2-40B4-BE49-F238E27FC236}">
                <a16:creationId xmlns="" xmlns:a16="http://schemas.microsoft.com/office/drawing/2014/main" id="{B4EADAD3-DDF5-4EFA-B4E7-D211E442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885" y="2449886"/>
            <a:ext cx="122689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如果 </a:t>
            </a:r>
          </a:p>
        </p:txBody>
      </p:sp>
      <p:graphicFrame>
        <p:nvGraphicFramePr>
          <p:cNvPr id="56" name="Object 14">
            <a:extLst>
              <a:ext uri="{FF2B5EF4-FFF2-40B4-BE49-F238E27FC236}">
                <a16:creationId xmlns="" xmlns:a16="http://schemas.microsoft.com/office/drawing/2014/main" id="{3C1740F1-DA71-4101-B10D-4639295A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46981"/>
              </p:ext>
            </p:extLst>
          </p:nvPr>
        </p:nvGraphicFramePr>
        <p:xfrm>
          <a:off x="4802083" y="2549343"/>
          <a:ext cx="2285773" cy="639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4" r:id="rId8" imgW="1120518" imgH="305596" progId="">
                  <p:embed/>
                </p:oleObj>
              </mc:Choice>
              <mc:Fallback>
                <p:oleObj r:id="rId8" imgW="1120518" imgH="3055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083" y="2549343"/>
                        <a:ext cx="2285773" cy="639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5ACB03BA-11E1-45BA-89C4-C7D960DA16F2}"/>
              </a:ext>
            </a:extLst>
          </p:cNvPr>
          <p:cNvGrpSpPr/>
          <p:nvPr/>
        </p:nvGrpSpPr>
        <p:grpSpPr>
          <a:xfrm>
            <a:off x="1738557" y="3101161"/>
            <a:ext cx="7718531" cy="646331"/>
            <a:chOff x="3137217" y="2206795"/>
            <a:chExt cx="7718531" cy="646331"/>
          </a:xfrm>
        </p:grpSpPr>
        <p:sp>
          <p:nvSpPr>
            <p:cNvPr id="59" name="Text Box 16">
              <a:extLst>
                <a:ext uri="{FF2B5EF4-FFF2-40B4-BE49-F238E27FC236}">
                  <a16:creationId xmlns="" xmlns:a16="http://schemas.microsoft.com/office/drawing/2014/main" id="{C4C3CEC8-6BE0-45C1-BD08-34C6D16EF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17" y="2206795"/>
              <a:ext cx="77185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左连续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；</a:t>
              </a:r>
            </a:p>
          </p:txBody>
        </p:sp>
        <p:graphicFrame>
          <p:nvGraphicFramePr>
            <p:cNvPr id="60" name="Object 12">
              <a:extLst>
                <a:ext uri="{FF2B5EF4-FFF2-40B4-BE49-F238E27FC236}">
                  <a16:creationId xmlns="" xmlns:a16="http://schemas.microsoft.com/office/drawing/2014/main" id="{9A320A06-F12C-4398-A64E-BC6251DA8A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59465"/>
                </p:ext>
              </p:extLst>
            </p:nvPr>
          </p:nvGraphicFramePr>
          <p:xfrm>
            <a:off x="6476072" y="2254461"/>
            <a:ext cx="540000" cy="559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5" r:id="rId10" imgW="166765" imgH="230905" progId="">
                    <p:embed/>
                  </p:oleObj>
                </mc:Choice>
                <mc:Fallback>
                  <p:oleObj r:id="rId10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6072" y="2254461"/>
                          <a:ext cx="540000" cy="559611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3">
              <a:extLst>
                <a:ext uri="{FF2B5EF4-FFF2-40B4-BE49-F238E27FC236}">
                  <a16:creationId xmlns="" xmlns:a16="http://schemas.microsoft.com/office/drawing/2014/main" id="{2F13FC32-9964-42DA-975A-CAC764EA18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3348842"/>
                </p:ext>
              </p:extLst>
            </p:nvPr>
          </p:nvGraphicFramePr>
          <p:xfrm>
            <a:off x="4476838" y="2334395"/>
            <a:ext cx="1246346" cy="446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6" r:id="rId11" imgW="586491" imgH="203997" progId="">
                    <p:embed/>
                  </p:oleObj>
                </mc:Choice>
                <mc:Fallback>
                  <p:oleObj r:id="rId11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838" y="2334395"/>
                          <a:ext cx="1246346" cy="4467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04982377-EFBD-4287-84CA-FF49736A5238}"/>
              </a:ext>
            </a:extLst>
          </p:cNvPr>
          <p:cNvGrpSpPr/>
          <p:nvPr/>
        </p:nvGrpSpPr>
        <p:grpSpPr>
          <a:xfrm>
            <a:off x="1724885" y="3754554"/>
            <a:ext cx="7921624" cy="646331"/>
            <a:chOff x="970088" y="2714626"/>
            <a:chExt cx="7921624" cy="646331"/>
          </a:xfrm>
        </p:grpSpPr>
        <p:sp>
          <p:nvSpPr>
            <p:cNvPr id="63" name="Text Box 16">
              <a:extLst>
                <a:ext uri="{FF2B5EF4-FFF2-40B4-BE49-F238E27FC236}">
                  <a16:creationId xmlns="" xmlns:a16="http://schemas.microsoft.com/office/drawing/2014/main" id="{1BCB3954-22F5-4D1C-98D5-413F2F429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088" y="2714626"/>
              <a:ext cx="79216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点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的某个右邻域内有定义，</a:t>
              </a:r>
            </a:p>
          </p:txBody>
        </p:sp>
        <p:graphicFrame>
          <p:nvGraphicFramePr>
            <p:cNvPr id="64" name="Object 12">
              <a:extLst>
                <a:ext uri="{FF2B5EF4-FFF2-40B4-BE49-F238E27FC236}">
                  <a16:creationId xmlns="" xmlns:a16="http://schemas.microsoft.com/office/drawing/2014/main" id="{AE256C60-38DC-4BD1-94EA-1B29DBE011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872831"/>
                </p:ext>
              </p:extLst>
            </p:nvPr>
          </p:nvGraphicFramePr>
          <p:xfrm>
            <a:off x="3760250" y="2740410"/>
            <a:ext cx="574072" cy="594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7" r:id="rId12" imgW="166765" imgH="230905" progId="">
                    <p:embed/>
                  </p:oleObj>
                </mc:Choice>
                <mc:Fallback>
                  <p:oleObj r:id="rId12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250" y="2740410"/>
                          <a:ext cx="574072" cy="594920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3">
              <a:extLst>
                <a:ext uri="{FF2B5EF4-FFF2-40B4-BE49-F238E27FC236}">
                  <a16:creationId xmlns="" xmlns:a16="http://schemas.microsoft.com/office/drawing/2014/main" id="{172EE96F-0352-4672-A403-0FA114DD39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667879"/>
                </p:ext>
              </p:extLst>
            </p:nvPr>
          </p:nvGraphicFramePr>
          <p:xfrm>
            <a:off x="2018373" y="2833153"/>
            <a:ext cx="1315289" cy="471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8" r:id="rId13" imgW="586491" imgH="203997" progId="">
                    <p:embed/>
                  </p:oleObj>
                </mc:Choice>
                <mc:Fallback>
                  <p:oleObj r:id="rId13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373" y="2833153"/>
                          <a:ext cx="1315289" cy="4714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16">
            <a:extLst>
              <a:ext uri="{FF2B5EF4-FFF2-40B4-BE49-F238E27FC236}">
                <a16:creationId xmlns="" xmlns:a16="http://schemas.microsoft.com/office/drawing/2014/main" id="{4C402B23-91C1-4B96-B36E-E643AD8E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458" y="3751628"/>
            <a:ext cx="1238664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如果 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FDA31C72-DCA9-4270-BD14-10B1D4330FEC}"/>
              </a:ext>
            </a:extLst>
          </p:cNvPr>
          <p:cNvGrpSpPr/>
          <p:nvPr/>
        </p:nvGrpSpPr>
        <p:grpSpPr>
          <a:xfrm>
            <a:off x="1725130" y="5049673"/>
            <a:ext cx="6954625" cy="657361"/>
            <a:chOff x="3137217" y="2206795"/>
            <a:chExt cx="6841964" cy="537170"/>
          </a:xfrm>
        </p:grpSpPr>
        <p:sp>
          <p:nvSpPr>
            <p:cNvPr id="68" name="Text Box 16">
              <a:extLst>
                <a:ext uri="{FF2B5EF4-FFF2-40B4-BE49-F238E27FC236}">
                  <a16:creationId xmlns="" xmlns:a16="http://schemas.microsoft.com/office/drawing/2014/main" id="{12D265AF-D3EB-4246-ACE9-17E97A94C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17" y="2206795"/>
              <a:ext cx="6841964" cy="52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则称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右连续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；</a:t>
              </a:r>
            </a:p>
          </p:txBody>
        </p:sp>
        <p:graphicFrame>
          <p:nvGraphicFramePr>
            <p:cNvPr id="69" name="Object 12">
              <a:extLst>
                <a:ext uri="{FF2B5EF4-FFF2-40B4-BE49-F238E27FC236}">
                  <a16:creationId xmlns="" xmlns:a16="http://schemas.microsoft.com/office/drawing/2014/main" id="{86EA89B7-CD2E-4F03-A1AA-A34238565F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948276"/>
                </p:ext>
              </p:extLst>
            </p:nvPr>
          </p:nvGraphicFramePr>
          <p:xfrm>
            <a:off x="6428596" y="2220114"/>
            <a:ext cx="505492" cy="523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09" r:id="rId14" imgW="166765" imgH="230905" progId="">
                    <p:embed/>
                  </p:oleObj>
                </mc:Choice>
                <mc:Fallback>
                  <p:oleObj r:id="rId14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8596" y="2220114"/>
                          <a:ext cx="505492" cy="523851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3">
              <a:extLst>
                <a:ext uri="{FF2B5EF4-FFF2-40B4-BE49-F238E27FC236}">
                  <a16:creationId xmlns="" xmlns:a16="http://schemas.microsoft.com/office/drawing/2014/main" id="{AE1F383F-CC6F-4ED2-8A52-556E6F04A8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099488"/>
                </p:ext>
              </p:extLst>
            </p:nvPr>
          </p:nvGraphicFramePr>
          <p:xfrm>
            <a:off x="4473878" y="2288955"/>
            <a:ext cx="1187586" cy="425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3310" r:id="rId15" imgW="586491" imgH="203997" progId="">
                    <p:embed/>
                  </p:oleObj>
                </mc:Choice>
                <mc:Fallback>
                  <p:oleObj r:id="rId15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878" y="2288955"/>
                          <a:ext cx="1187586" cy="4256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9E058E85-0A9C-40B3-81F0-3A8B9B1089C8}"/>
              </a:ext>
            </a:extLst>
          </p:cNvPr>
          <p:cNvSpPr/>
          <p:nvPr/>
        </p:nvSpPr>
        <p:spPr bwMode="auto">
          <a:xfrm>
            <a:off x="7578766" y="1957084"/>
            <a:ext cx="1059994" cy="47414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="" xmlns:a16="http://schemas.microsoft.com/office/drawing/2014/main" id="{DB785BAE-0168-414A-BAC1-7E5BBEEE3881}"/>
              </a:ext>
            </a:extLst>
          </p:cNvPr>
          <p:cNvSpPr/>
          <p:nvPr/>
        </p:nvSpPr>
        <p:spPr bwMode="auto">
          <a:xfrm>
            <a:off x="5838313" y="3861951"/>
            <a:ext cx="1040307" cy="4714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73" name="对象 72">
            <a:extLst>
              <a:ext uri="{FF2B5EF4-FFF2-40B4-BE49-F238E27FC236}">
                <a16:creationId xmlns="" xmlns:a16="http://schemas.microsoft.com/office/drawing/2014/main" id="{60F91B73-03C2-40FC-A249-013385284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299532"/>
              </p:ext>
            </p:extLst>
          </p:nvPr>
        </p:nvGraphicFramePr>
        <p:xfrm>
          <a:off x="4746564" y="4495466"/>
          <a:ext cx="2396810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11" name="公式" r:id="rId16" imgW="1130040" imgH="304560" progId="Equation.3">
                  <p:embed/>
                </p:oleObj>
              </mc:Choice>
              <mc:Fallback>
                <p:oleObj name="公式" r:id="rId16" imgW="11300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564" y="4495466"/>
                        <a:ext cx="2396810" cy="646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081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1" grpId="0"/>
      <p:bldP spid="54" grpId="0"/>
      <p:bldP spid="66" grpId="0"/>
      <p:bldP spid="71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808163"/>
            <a:ext cx="9721849" cy="3241675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="" xmlns:a16="http://schemas.microsoft.com/office/drawing/2014/main" id="{05EECCFF-BD7F-4287-959E-CD803DA4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86" y="2053924"/>
            <a:ext cx="1752406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重要结论：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CABFAEA-97C3-4BCB-81A8-6226089F4742}"/>
              </a:ext>
            </a:extLst>
          </p:cNvPr>
          <p:cNvGrpSpPr/>
          <p:nvPr/>
        </p:nvGrpSpPr>
        <p:grpSpPr>
          <a:xfrm>
            <a:off x="1764886" y="2778333"/>
            <a:ext cx="5928655" cy="646331"/>
            <a:chOff x="3862258" y="2730787"/>
            <a:chExt cx="5928655" cy="646331"/>
          </a:xfrm>
        </p:grpSpPr>
        <p:sp>
          <p:nvSpPr>
            <p:cNvPr id="46" name="Text Box 10">
              <a:extLst>
                <a:ext uri="{FF2B5EF4-FFF2-40B4-BE49-F238E27FC236}">
                  <a16:creationId xmlns="" xmlns:a16="http://schemas.microsoft.com/office/drawing/2014/main" id="{A11998B9-D3DB-4131-A0C8-DA3D21AE6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2258" y="2730787"/>
              <a:ext cx="59286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处连续的充要条件</a:t>
              </a:r>
            </a:p>
          </p:txBody>
        </p:sp>
        <p:graphicFrame>
          <p:nvGraphicFramePr>
            <p:cNvPr id="41" name="Object 6">
              <a:extLst>
                <a:ext uri="{FF2B5EF4-FFF2-40B4-BE49-F238E27FC236}">
                  <a16:creationId xmlns="" xmlns:a16="http://schemas.microsoft.com/office/drawing/2014/main" id="{613EE342-DEC0-4957-99E5-7DC03C791B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1705508"/>
                </p:ext>
              </p:extLst>
            </p:nvPr>
          </p:nvGraphicFramePr>
          <p:xfrm>
            <a:off x="6651256" y="2756297"/>
            <a:ext cx="531370" cy="611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18" r:id="rId4" imgW="166765" imgH="230905" progId="">
                    <p:embed/>
                  </p:oleObj>
                </mc:Choice>
                <mc:Fallback>
                  <p:oleObj r:id="rId4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1256" y="2756297"/>
                          <a:ext cx="531370" cy="6119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7">
              <a:extLst>
                <a:ext uri="{FF2B5EF4-FFF2-40B4-BE49-F238E27FC236}">
                  <a16:creationId xmlns="" xmlns:a16="http://schemas.microsoft.com/office/drawing/2014/main" id="{30A0AB92-D85D-48A4-9043-C5B25E93F6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667522"/>
                </p:ext>
              </p:extLst>
            </p:nvPr>
          </p:nvGraphicFramePr>
          <p:xfrm>
            <a:off x="4573009" y="2817019"/>
            <a:ext cx="1318092" cy="473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19" r:id="rId6" imgW="586491" imgH="203997" progId="">
                    <p:embed/>
                  </p:oleObj>
                </mc:Choice>
                <mc:Fallback>
                  <p:oleObj r:id="rId6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009" y="2817019"/>
                          <a:ext cx="1318092" cy="4738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D8D281F-F188-4471-8156-82A1B7A1C4A0}"/>
              </a:ext>
            </a:extLst>
          </p:cNvPr>
          <p:cNvGrpSpPr/>
          <p:nvPr/>
        </p:nvGrpSpPr>
        <p:grpSpPr>
          <a:xfrm>
            <a:off x="1774826" y="3477116"/>
            <a:ext cx="5848488" cy="646331"/>
            <a:chOff x="2316165" y="3290887"/>
            <a:chExt cx="5848488" cy="646331"/>
          </a:xfrm>
        </p:grpSpPr>
        <p:sp>
          <p:nvSpPr>
            <p:cNvPr id="47" name="Text Box 10">
              <a:extLst>
                <a:ext uri="{FF2B5EF4-FFF2-40B4-BE49-F238E27FC236}">
                  <a16:creationId xmlns="" xmlns:a16="http://schemas.microsoft.com/office/drawing/2014/main" id="{0C6830E1-1C06-41E5-AD82-1304F45D2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165" y="3290887"/>
              <a:ext cx="5848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处既左连续又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右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3" name="Object 8">
              <a:extLst>
                <a:ext uri="{FF2B5EF4-FFF2-40B4-BE49-F238E27FC236}">
                  <a16:creationId xmlns="" xmlns:a16="http://schemas.microsoft.com/office/drawing/2014/main" id="{3126A579-3FBC-4314-B126-AA2FCF2606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980273"/>
                </p:ext>
              </p:extLst>
            </p:nvPr>
          </p:nvGraphicFramePr>
          <p:xfrm>
            <a:off x="3321338" y="3388519"/>
            <a:ext cx="1244291" cy="473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0" r:id="rId8" imgW="586491" imgH="203997" progId="">
                    <p:embed/>
                  </p:oleObj>
                </mc:Choice>
                <mc:Fallback>
                  <p:oleObj r:id="rId8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1338" y="3388519"/>
                          <a:ext cx="1244291" cy="4738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9">
              <a:extLst>
                <a:ext uri="{FF2B5EF4-FFF2-40B4-BE49-F238E27FC236}">
                  <a16:creationId xmlns="" xmlns:a16="http://schemas.microsoft.com/office/drawing/2014/main" id="{C5AF42B9-FBC5-4AB0-9807-415C5393D0B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079565"/>
                </p:ext>
              </p:extLst>
            </p:nvPr>
          </p:nvGraphicFramePr>
          <p:xfrm>
            <a:off x="5368297" y="3290888"/>
            <a:ext cx="531370" cy="611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1" r:id="rId9" imgW="166765" imgH="230905" progId="">
                    <p:embed/>
                  </p:oleObj>
                </mc:Choice>
                <mc:Fallback>
                  <p:oleObj r:id="rId9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297" y="3290888"/>
                          <a:ext cx="531370" cy="611981"/>
                        </a:xfrm>
                        <a:prstGeom prst="rect">
                          <a:avLst/>
                        </a:prstGeom>
                        <a:noFill/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3" y="0"/>
            <a:ext cx="3657600" cy="6858000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0C6830E1-1C06-41E5-AD82-1304F45D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453" y="4138712"/>
            <a:ext cx="9945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连续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410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2220091"/>
            <a:ext cx="9721849" cy="3440933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1329159"/>
            <a:ext cx="3055937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闭区间上连续函数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="" xmlns:a16="http://schemas.microsoft.com/office/drawing/2014/main" id="{8DCC5756-6332-4FDD-B634-8B83F862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87451"/>
            <a:ext cx="1455738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2.15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5A5C882-35CB-4428-AD4F-9C91F89A9ADF}"/>
              </a:ext>
            </a:extLst>
          </p:cNvPr>
          <p:cNvGrpSpPr/>
          <p:nvPr/>
        </p:nvGrpSpPr>
        <p:grpSpPr>
          <a:xfrm>
            <a:off x="1774825" y="3178008"/>
            <a:ext cx="7590529" cy="646331"/>
            <a:chOff x="3814763" y="2104231"/>
            <a:chExt cx="7590529" cy="646331"/>
          </a:xfrm>
        </p:grpSpPr>
        <p:sp>
          <p:nvSpPr>
            <p:cNvPr id="78" name="Text Box 23">
              <a:extLst>
                <a:ext uri="{FF2B5EF4-FFF2-40B4-BE49-F238E27FC236}">
                  <a16:creationId xmlns="" xmlns:a16="http://schemas.microsoft.com/office/drawing/2014/main" id="{ED86BF10-B046-4C56-BDFB-673F28EA4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2104231"/>
              <a:ext cx="7590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内每一点</a:t>
              </a: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连续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lang="zh-CN" altLang="en-US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4" name="Object 19">
              <a:extLst>
                <a:ext uri="{FF2B5EF4-FFF2-40B4-BE49-F238E27FC236}">
                  <a16:creationId xmlns="" xmlns:a16="http://schemas.microsoft.com/office/drawing/2014/main" id="{9C6772C1-1587-41E8-B34A-8A6F42E6FB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198127"/>
                </p:ext>
              </p:extLst>
            </p:nvPr>
          </p:nvGraphicFramePr>
          <p:xfrm>
            <a:off x="7358820" y="2213768"/>
            <a:ext cx="1063625" cy="48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2" r:id="rId4" imgW="408885" imgH="204442" progId="">
                    <p:embed/>
                  </p:oleObj>
                </mc:Choice>
                <mc:Fallback>
                  <p:oleObj r:id="rId4" imgW="408885" imgH="204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820" y="2213768"/>
                          <a:ext cx="1063625" cy="4869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0">
              <a:extLst>
                <a:ext uri="{FF2B5EF4-FFF2-40B4-BE49-F238E27FC236}">
                  <a16:creationId xmlns="" xmlns:a16="http://schemas.microsoft.com/office/drawing/2014/main" id="{4A2040B5-A664-4FD1-9EAB-223749E398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127142"/>
                </p:ext>
              </p:extLst>
            </p:nvPr>
          </p:nvGraphicFramePr>
          <p:xfrm>
            <a:off x="4915866" y="2216926"/>
            <a:ext cx="1289050" cy="486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3" r:id="rId6" imgW="586491" imgH="203997" progId="">
                    <p:embed/>
                  </p:oleObj>
                </mc:Choice>
                <mc:Fallback>
                  <p:oleObj r:id="rId6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866" y="2216926"/>
                          <a:ext cx="1289050" cy="48696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57B6BF4-CE61-40FD-898A-E9DD89099079}"/>
              </a:ext>
            </a:extLst>
          </p:cNvPr>
          <p:cNvGrpSpPr/>
          <p:nvPr/>
        </p:nvGrpSpPr>
        <p:grpSpPr>
          <a:xfrm>
            <a:off x="4695131" y="3879832"/>
            <a:ext cx="3852402" cy="646331"/>
            <a:chOff x="7064513" y="2680493"/>
            <a:chExt cx="3852402" cy="646331"/>
          </a:xfrm>
        </p:grpSpPr>
        <p:sp>
          <p:nvSpPr>
            <p:cNvPr id="82" name="Text Box 23">
              <a:extLst>
                <a:ext uri="{FF2B5EF4-FFF2-40B4-BE49-F238E27FC236}">
                  <a16:creationId xmlns="" xmlns:a16="http://schemas.microsoft.com/office/drawing/2014/main" id="{1DC1409C-BD9F-4941-901D-5F2DCC133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513" y="2680493"/>
              <a:ext cx="38524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在右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端点             处</a:t>
              </a:r>
              <a:r>
                <a:rPr lang="zh-CN" altLang="en-US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左连续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  <a:endParaRPr lang="zh-CN" altLang="en-US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7" name="Object 22">
              <a:extLst>
                <a:ext uri="{FF2B5EF4-FFF2-40B4-BE49-F238E27FC236}">
                  <a16:creationId xmlns="" xmlns:a16="http://schemas.microsoft.com/office/drawing/2014/main" id="{57D8F567-4177-4E2B-9B54-1E0EE77349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261908"/>
                </p:ext>
              </p:extLst>
            </p:nvPr>
          </p:nvGraphicFramePr>
          <p:xfrm>
            <a:off x="8456336" y="2761456"/>
            <a:ext cx="914400" cy="482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4" r:id="rId8" imgW="357774" imgH="178887" progId="">
                    <p:embed/>
                  </p:oleObj>
                </mc:Choice>
                <mc:Fallback>
                  <p:oleObj r:id="rId8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6336" y="2761456"/>
                          <a:ext cx="914400" cy="4822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CDA2C80-FA12-4C4C-B916-8C9EAC3C2668}"/>
              </a:ext>
            </a:extLst>
          </p:cNvPr>
          <p:cNvGrpSpPr/>
          <p:nvPr/>
        </p:nvGrpSpPr>
        <p:grpSpPr>
          <a:xfrm>
            <a:off x="1826656" y="4609765"/>
            <a:ext cx="6069355" cy="646331"/>
            <a:chOff x="4578351" y="3237686"/>
            <a:chExt cx="6069355" cy="646331"/>
          </a:xfrm>
        </p:grpSpPr>
        <p:sp>
          <p:nvSpPr>
            <p:cNvPr id="83" name="Text Box 23">
              <a:extLst>
                <a:ext uri="{FF2B5EF4-FFF2-40B4-BE49-F238E27FC236}">
                  <a16:creationId xmlns="" xmlns:a16="http://schemas.microsoft.com/office/drawing/2014/main" id="{8CE79899-9AC8-4EAB-A795-D0FA1FDAD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770" y="3237686"/>
              <a:ext cx="47059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为闭区间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上的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连续</a:t>
              </a:r>
              <a:r>
                <a:rPr lang="zh-CN" altLang="en-US" b="0" kern="0" dirty="0">
                  <a:solidFill>
                    <a:srgbClr val="FF33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</a:t>
              </a:r>
              <a:r>
                <a:rPr lang="zh-CN" altLang="en-US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lang="zh-CN" altLang="en-US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3" name="Object 17">
              <a:extLst>
                <a:ext uri="{FF2B5EF4-FFF2-40B4-BE49-F238E27FC236}">
                  <a16:creationId xmlns="" xmlns:a16="http://schemas.microsoft.com/office/drawing/2014/main" id="{B8F94D60-CAEE-49B5-A3FF-0BE66BD06F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855495"/>
                </p:ext>
              </p:extLst>
            </p:nvPr>
          </p:nvGraphicFramePr>
          <p:xfrm>
            <a:off x="7319963" y="3346053"/>
            <a:ext cx="1000125" cy="459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5" r:id="rId10" imgW="396107" imgH="204442" progId="">
                    <p:embed/>
                  </p:oleObj>
                </mc:Choice>
                <mc:Fallback>
                  <p:oleObj r:id="rId10" imgW="396107" imgH="204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9963" y="3346053"/>
                          <a:ext cx="1000125" cy="4595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6">
              <a:extLst>
                <a:ext uri="{FF2B5EF4-FFF2-40B4-BE49-F238E27FC236}">
                  <a16:creationId xmlns="" xmlns:a16="http://schemas.microsoft.com/office/drawing/2014/main" id="{EF910678-A65A-44E1-8B73-C94E587EE7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105177"/>
                </p:ext>
              </p:extLst>
            </p:nvPr>
          </p:nvGraphicFramePr>
          <p:xfrm>
            <a:off x="4578351" y="3341290"/>
            <a:ext cx="1460500" cy="479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46" r:id="rId12" imgW="586491" imgH="203997" progId="">
                    <p:embed/>
                  </p:oleObj>
                </mc:Choice>
                <mc:Fallback>
                  <p:oleObj r:id="rId12" imgW="586491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8351" y="3341290"/>
                          <a:ext cx="1460500" cy="4798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椭圆 48">
            <a:extLst>
              <a:ext uri="{FF2B5EF4-FFF2-40B4-BE49-F238E27FC236}">
                <a16:creationId xmlns="" xmlns:a16="http://schemas.microsoft.com/office/drawing/2014/main" id="{FCBDB534-64D8-40DE-AA81-AEABD73FAAAE}"/>
              </a:ext>
            </a:extLst>
          </p:cNvPr>
          <p:cNvSpPr/>
          <p:nvPr/>
        </p:nvSpPr>
        <p:spPr bwMode="auto">
          <a:xfrm>
            <a:off x="7215162" y="3948279"/>
            <a:ext cx="1174757" cy="5072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="" xmlns:a16="http://schemas.microsoft.com/office/drawing/2014/main" id="{6DCA8E35-9B4E-4B5E-A0F2-4E5EC242AAD2}"/>
              </a:ext>
            </a:extLst>
          </p:cNvPr>
          <p:cNvSpPr/>
          <p:nvPr/>
        </p:nvSpPr>
        <p:spPr bwMode="auto">
          <a:xfrm>
            <a:off x="3484212" y="3954313"/>
            <a:ext cx="1053305" cy="5298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A0381F17-E7BB-4FFA-8A3F-62A535D6CF29}"/>
              </a:ext>
            </a:extLst>
          </p:cNvPr>
          <p:cNvSpPr/>
          <p:nvPr/>
        </p:nvSpPr>
        <p:spPr bwMode="auto">
          <a:xfrm>
            <a:off x="4537517" y="4702172"/>
            <a:ext cx="1000124" cy="42862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="" xmlns:a16="http://schemas.microsoft.com/office/drawing/2014/main" id="{7623EBB4-ADA4-4581-B863-FEBD251C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533" y="3167114"/>
            <a:ext cx="1490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且要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左端 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="" xmlns:a16="http://schemas.microsoft.com/office/drawing/2014/main" id="{8CE79899-9AC8-4EAB-A795-D0FA1FDA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533" y="3883802"/>
            <a:ext cx="1534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则称函数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74825" y="3870467"/>
            <a:ext cx="3086509" cy="655697"/>
            <a:chOff x="1774825" y="3401230"/>
            <a:chExt cx="3086509" cy="655697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00DDABD3-E7E8-426E-A140-E24101F7255E}"/>
                </a:ext>
              </a:extLst>
            </p:cNvPr>
            <p:cNvGrpSpPr/>
            <p:nvPr/>
          </p:nvGrpSpPr>
          <p:grpSpPr>
            <a:xfrm>
              <a:off x="2205894" y="3401230"/>
              <a:ext cx="2655440" cy="646331"/>
              <a:chOff x="4664076" y="2670223"/>
              <a:chExt cx="2655440" cy="646331"/>
            </a:xfrm>
          </p:grpSpPr>
          <p:sp>
            <p:nvSpPr>
              <p:cNvPr id="80" name="Text Box 23">
                <a:extLst>
                  <a:ext uri="{FF2B5EF4-FFF2-40B4-BE49-F238E27FC236}">
                    <a16:creationId xmlns="" xmlns:a16="http://schemas.microsoft.com/office/drawing/2014/main" id="{7623EBB4-ADA4-4581-B863-FEBD251CB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3876" y="2670223"/>
                <a:ext cx="17156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处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右连续，</a:t>
                </a:r>
              </a:p>
            </p:txBody>
          </p:sp>
          <p:graphicFrame>
            <p:nvGraphicFramePr>
              <p:cNvPr id="46" name="Object 21">
                <a:extLst>
                  <a:ext uri="{FF2B5EF4-FFF2-40B4-BE49-F238E27FC236}">
                    <a16:creationId xmlns="" xmlns:a16="http://schemas.microsoft.com/office/drawing/2014/main" id="{68167846-B7EF-4BFC-90E9-DEE0268E49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0237265"/>
                  </p:ext>
                </p:extLst>
              </p:nvPr>
            </p:nvGraphicFramePr>
            <p:xfrm>
              <a:off x="4664076" y="2866231"/>
              <a:ext cx="939800" cy="3738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5347" r:id="rId13" imgW="358087" imgH="140677" progId="">
                      <p:embed/>
                    </p:oleObj>
                  </mc:Choice>
                  <mc:Fallback>
                    <p:oleObj r:id="rId13" imgW="358087" imgH="1406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4076" y="2866231"/>
                            <a:ext cx="939800" cy="37385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Text Box 23">
              <a:extLst>
                <a:ext uri="{FF2B5EF4-FFF2-40B4-BE49-F238E27FC236}">
                  <a16:creationId xmlns="" xmlns:a16="http://schemas.microsoft.com/office/drawing/2014/main" id="{7623EBB4-ADA4-4581-B863-FEBD251CB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825" y="3410596"/>
              <a:ext cx="4591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0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/>
      <p:bldP spid="49" grpId="0" animBg="1"/>
      <p:bldP spid="55" grpId="0" animBg="1"/>
      <p:bldP spid="57" grpId="0" animBg="1"/>
      <p:bldP spid="26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1001667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B023064-67BD-4B85-8CCD-5CDA4E52AA76}"/>
              </a:ext>
            </a:extLst>
          </p:cNvPr>
          <p:cNvGrpSpPr/>
          <p:nvPr/>
        </p:nvGrpSpPr>
        <p:grpSpPr>
          <a:xfrm>
            <a:off x="1235075" y="2565808"/>
            <a:ext cx="9721849" cy="2354061"/>
            <a:chOff x="695951" y="1946748"/>
            <a:chExt cx="9721849" cy="2354061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auto">
            <a:xfrm>
              <a:off x="695951" y="1946748"/>
              <a:ext cx="9721849" cy="2354061"/>
            </a:xfrm>
            <a:prstGeom prst="foldedCorner">
              <a:avLst>
                <a:gd name="adj" fmla="val 12500"/>
              </a:avLst>
            </a:prstGeom>
            <a:noFill/>
            <a:ln w="28575">
              <a:solidFill>
                <a:srgbClr val="1A74CC"/>
              </a:solidFill>
            </a:ln>
            <a:effectLst/>
            <a:extLst/>
          </p:spPr>
          <p:txBody>
            <a:bodyPr wrap="none" tIns="72000" bIns="0"/>
            <a:lstStyle/>
            <a:p>
              <a:pPr algn="l" latinLnBrk="1" hangingPunct="0">
                <a:spcBef>
                  <a:spcPts val="1200"/>
                </a:spcBef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="" xmlns:a16="http://schemas.microsoft.com/office/drawing/2014/main" id="{E4014C13-09BF-4D86-8970-43DC9EB43AA4}"/>
                </a:ext>
              </a:extLst>
            </p:cNvPr>
            <p:cNvSpPr txBox="1"/>
            <p:nvPr/>
          </p:nvSpPr>
          <p:spPr>
            <a:xfrm>
              <a:off x="1287086" y="2837524"/>
              <a:ext cx="6477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思考：</a:t>
              </a: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如何定义半开半闭区间上的连续函数？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133" y="0"/>
            <a:ext cx="36576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3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569861"/>
            <a:ext cx="9721850" cy="377364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1" name="Rectangle 12">
            <a:extLst>
              <a:ext uri="{FF2B5EF4-FFF2-40B4-BE49-F238E27FC236}">
                <a16:creationId xmlns="" xmlns:a16="http://schemas.microsoft.com/office/drawing/2014/main" id="{20BBFF77-F1DC-4EFC-95AE-8F4E0C18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285" y="4733722"/>
            <a:ext cx="184785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3" name="Text Box 13">
            <a:extLst>
              <a:ext uri="{FF2B5EF4-FFF2-40B4-BE49-F238E27FC236}">
                <a16:creationId xmlns="" xmlns:a16="http://schemas.microsoft.com/office/drawing/2014/main" id="{4E5D85CC-62E4-408A-A7D7-2777A78EC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936" y="1851661"/>
            <a:ext cx="1452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定理 2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.5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9704182-79CC-4B59-AAE2-EE7078957EE1}"/>
              </a:ext>
            </a:extLst>
          </p:cNvPr>
          <p:cNvGrpSpPr/>
          <p:nvPr/>
        </p:nvGrpSpPr>
        <p:grpSpPr>
          <a:xfrm>
            <a:off x="1785451" y="2545698"/>
            <a:ext cx="6353572" cy="683263"/>
            <a:chOff x="3666729" y="2066061"/>
            <a:chExt cx="6353572" cy="683263"/>
          </a:xfrm>
        </p:grpSpPr>
        <p:sp>
          <p:nvSpPr>
            <p:cNvPr id="114" name="Text Box 13">
              <a:extLst>
                <a:ext uri="{FF2B5EF4-FFF2-40B4-BE49-F238E27FC236}">
                  <a16:creationId xmlns="" xmlns:a16="http://schemas.microsoft.com/office/drawing/2014/main" id="{F80F4BC9-FA0E-4EF9-AD20-BAEB3CE18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729" y="2066061"/>
              <a:ext cx="6353572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与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处连续，</a:t>
              </a:r>
            </a:p>
          </p:txBody>
        </p:sp>
        <p:graphicFrame>
          <p:nvGraphicFramePr>
            <p:cNvPr id="94" name="Object 9">
              <a:extLst>
                <a:ext uri="{FF2B5EF4-FFF2-40B4-BE49-F238E27FC236}">
                  <a16:creationId xmlns="" xmlns:a16="http://schemas.microsoft.com/office/drawing/2014/main" id="{9CCB1E79-A6F7-4E5C-BB0A-787B7AE3B9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1188658"/>
                </p:ext>
              </p:extLst>
            </p:nvPr>
          </p:nvGraphicFramePr>
          <p:xfrm>
            <a:off x="7740069" y="2082770"/>
            <a:ext cx="571487" cy="666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78" r:id="rId4" imgW="166765" imgH="230905" progId="">
                    <p:embed/>
                  </p:oleObj>
                </mc:Choice>
                <mc:Fallback>
                  <p:oleObj r:id="rId4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0069" y="2082770"/>
                          <a:ext cx="571487" cy="6665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0">
              <a:extLst>
                <a:ext uri="{FF2B5EF4-FFF2-40B4-BE49-F238E27FC236}">
                  <a16:creationId xmlns="" xmlns:a16="http://schemas.microsoft.com/office/drawing/2014/main" id="{B74023CD-6C11-4FFA-AD3E-EF99886971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6006180"/>
                </p:ext>
              </p:extLst>
            </p:nvPr>
          </p:nvGraphicFramePr>
          <p:xfrm>
            <a:off x="6396117" y="2188755"/>
            <a:ext cx="756838" cy="454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79" r:id="rId6" imgW="332509" imgH="204621" progId="">
                    <p:embed/>
                  </p:oleObj>
                </mc:Choice>
                <mc:Fallback>
                  <p:oleObj r:id="rId6" imgW="332509" imgH="2046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6117" y="2188755"/>
                          <a:ext cx="756838" cy="4545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3">
              <a:extLst>
                <a:ext uri="{FF2B5EF4-FFF2-40B4-BE49-F238E27FC236}">
                  <a16:creationId xmlns="" xmlns:a16="http://schemas.microsoft.com/office/drawing/2014/main" id="{EEA598E1-2C1A-4DC9-BC34-8F6900493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137430"/>
                </p:ext>
              </p:extLst>
            </p:nvPr>
          </p:nvGraphicFramePr>
          <p:xfrm>
            <a:off x="4710141" y="2201876"/>
            <a:ext cx="718315" cy="454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0" r:id="rId8" imgW="345298" imgH="204621" progId="">
                    <p:embed/>
                  </p:oleObj>
                </mc:Choice>
                <mc:Fallback>
                  <p:oleObj r:id="rId8" imgW="345298" imgH="20462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141" y="2201876"/>
                          <a:ext cx="718315" cy="4545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C55A1F2A-F0A7-4681-8161-572F043B874A}"/>
              </a:ext>
            </a:extLst>
          </p:cNvPr>
          <p:cNvGrpSpPr/>
          <p:nvPr/>
        </p:nvGrpSpPr>
        <p:grpSpPr>
          <a:xfrm>
            <a:off x="1775394" y="4278123"/>
            <a:ext cx="3421028" cy="650046"/>
            <a:chOff x="1857356" y="3759725"/>
            <a:chExt cx="3421028" cy="650046"/>
          </a:xfrm>
        </p:grpSpPr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513D957A-777E-4C9D-B56A-EE4E0A2441DC}"/>
                </a:ext>
              </a:extLst>
            </p:cNvPr>
            <p:cNvSpPr/>
            <p:nvPr/>
          </p:nvSpPr>
          <p:spPr>
            <a:xfrm>
              <a:off x="1857356" y="3759725"/>
              <a:ext cx="34210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处也连续。</a:t>
              </a:r>
            </a:p>
          </p:txBody>
        </p:sp>
        <p:graphicFrame>
          <p:nvGraphicFramePr>
            <p:cNvPr id="104" name="Object 12">
              <a:extLst>
                <a:ext uri="{FF2B5EF4-FFF2-40B4-BE49-F238E27FC236}">
                  <a16:creationId xmlns="" xmlns:a16="http://schemas.microsoft.com/office/drawing/2014/main" id="{5351B7D8-19D0-4B14-99ED-FE91B464EE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2942661"/>
                </p:ext>
              </p:extLst>
            </p:nvPr>
          </p:nvGraphicFramePr>
          <p:xfrm>
            <a:off x="2592347" y="3784516"/>
            <a:ext cx="447052" cy="625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1" r:id="rId10" imgW="166765" imgH="230905" progId="">
                    <p:embed/>
                  </p:oleObj>
                </mc:Choice>
                <mc:Fallback>
                  <p:oleObj r:id="rId10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347" y="3784516"/>
                          <a:ext cx="447052" cy="6252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组合 104">
            <a:extLst>
              <a:ext uri="{FF2B5EF4-FFF2-40B4-BE49-F238E27FC236}">
                <a16:creationId xmlns="" xmlns:a16="http://schemas.microsoft.com/office/drawing/2014/main" id="{0C7A9A4F-057C-47E7-8828-48BA15623117}"/>
              </a:ext>
            </a:extLst>
          </p:cNvPr>
          <p:cNvGrpSpPr/>
          <p:nvPr/>
        </p:nvGrpSpPr>
        <p:grpSpPr>
          <a:xfrm>
            <a:off x="7620518" y="2543513"/>
            <a:ext cx="2372104" cy="585233"/>
            <a:chOff x="6286791" y="1795777"/>
            <a:chExt cx="2372104" cy="585233"/>
          </a:xfrm>
        </p:grpSpPr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9924C290-2544-4F68-AE0A-87243EBDA1AA}"/>
                </a:ext>
              </a:extLst>
            </p:cNvPr>
            <p:cNvSpPr/>
            <p:nvPr/>
          </p:nvSpPr>
          <p:spPr>
            <a:xfrm>
              <a:off x="6286791" y="1795777"/>
              <a:ext cx="571488" cy="58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="" xmlns:a16="http://schemas.microsoft.com/office/drawing/2014/main" id="{CF3A7CB7-773F-4CFF-8CCC-C82FCFB197BC}"/>
                </a:ext>
              </a:extLst>
            </p:cNvPr>
            <p:cNvGrpSpPr/>
            <p:nvPr/>
          </p:nvGrpSpPr>
          <p:grpSpPr>
            <a:xfrm>
              <a:off x="6764649" y="1800145"/>
              <a:ext cx="1894246" cy="580865"/>
              <a:chOff x="1978303" y="2363884"/>
              <a:chExt cx="1894246" cy="580865"/>
            </a:xfrm>
          </p:grpSpPr>
          <p:graphicFrame>
            <p:nvGraphicFramePr>
              <p:cNvPr id="108" name="Object 11">
                <a:extLst>
                  <a:ext uri="{FF2B5EF4-FFF2-40B4-BE49-F238E27FC236}">
                    <a16:creationId xmlns="" xmlns:a16="http://schemas.microsoft.com/office/drawing/2014/main" id="{28BEADB3-1325-4F3A-B179-F3BAEE1334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7974800"/>
                  </p:ext>
                </p:extLst>
              </p:nvPr>
            </p:nvGraphicFramePr>
            <p:xfrm>
              <a:off x="1978303" y="2487580"/>
              <a:ext cx="1436746" cy="4555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382" r:id="rId11" imgW="764655" imgH="203908" progId="">
                      <p:embed/>
                    </p:oleObj>
                  </mc:Choice>
                  <mc:Fallback>
                    <p:oleObj r:id="rId11" imgW="764655" imgH="20390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8303" y="2487580"/>
                            <a:ext cx="1436746" cy="45550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" name="矩形 108">
                <a:extLst>
                  <a:ext uri="{FF2B5EF4-FFF2-40B4-BE49-F238E27FC236}">
                    <a16:creationId xmlns="" xmlns:a16="http://schemas.microsoft.com/office/drawing/2014/main" id="{073ED1DB-45D1-46EB-81EA-42A753A84A20}"/>
                  </a:ext>
                </a:extLst>
              </p:cNvPr>
              <p:cNvSpPr/>
              <p:nvPr/>
            </p:nvSpPr>
            <p:spPr>
              <a:xfrm>
                <a:off x="3443921" y="2363884"/>
                <a:ext cx="428628" cy="580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、 </a:t>
                </a:r>
              </a:p>
            </p:txBody>
          </p:sp>
        </p:grpSp>
      </p:grpSp>
      <p:grpSp>
        <p:nvGrpSpPr>
          <p:cNvPr id="110" name="组合 109">
            <a:extLst>
              <a:ext uri="{FF2B5EF4-FFF2-40B4-BE49-F238E27FC236}">
                <a16:creationId xmlns="" xmlns:a16="http://schemas.microsoft.com/office/drawing/2014/main" id="{F02E65CD-0C6F-4C1A-88FB-D0A782ED29EA}"/>
              </a:ext>
            </a:extLst>
          </p:cNvPr>
          <p:cNvGrpSpPr/>
          <p:nvPr/>
        </p:nvGrpSpPr>
        <p:grpSpPr>
          <a:xfrm>
            <a:off x="1854906" y="3426617"/>
            <a:ext cx="1744373" cy="580865"/>
            <a:chOff x="3947271" y="1537152"/>
            <a:chExt cx="1744373" cy="580865"/>
          </a:xfrm>
        </p:grpSpPr>
        <p:graphicFrame>
          <p:nvGraphicFramePr>
            <p:cNvPr id="111" name="Object 15">
              <a:extLst>
                <a:ext uri="{FF2B5EF4-FFF2-40B4-BE49-F238E27FC236}">
                  <a16:creationId xmlns="" xmlns:a16="http://schemas.microsoft.com/office/drawing/2014/main" id="{73AA133F-BFB1-42E1-A424-F3CC7FD4FC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528133"/>
                </p:ext>
              </p:extLst>
            </p:nvPr>
          </p:nvGraphicFramePr>
          <p:xfrm>
            <a:off x="3947271" y="1632564"/>
            <a:ext cx="1416107" cy="455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3" r:id="rId13" imgW="700934" imgH="203908" progId="">
                    <p:embed/>
                  </p:oleObj>
                </mc:Choice>
                <mc:Fallback>
                  <p:oleObj r:id="rId13" imgW="700934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271" y="1632564"/>
                          <a:ext cx="1416107" cy="4555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矩形 111">
              <a:extLst>
                <a:ext uri="{FF2B5EF4-FFF2-40B4-BE49-F238E27FC236}">
                  <a16:creationId xmlns="" xmlns:a16="http://schemas.microsoft.com/office/drawing/2014/main" id="{3AA8E476-2BC0-4159-8E42-BE74CFA965B1}"/>
                </a:ext>
              </a:extLst>
            </p:cNvPr>
            <p:cNvSpPr/>
            <p:nvPr/>
          </p:nvSpPr>
          <p:spPr>
            <a:xfrm>
              <a:off x="5263016" y="1537152"/>
              <a:ext cx="428628" cy="58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、 </a:t>
              </a:r>
            </a:p>
          </p:txBody>
        </p:sp>
      </p:grpSp>
      <p:sp>
        <p:nvSpPr>
          <p:cNvPr id="113" name="椭圆 112">
            <a:extLst>
              <a:ext uri="{FF2B5EF4-FFF2-40B4-BE49-F238E27FC236}">
                <a16:creationId xmlns="" xmlns:a16="http://schemas.microsoft.com/office/drawing/2014/main" id="{2325CF0F-78A6-40AB-A2F7-65E236010B3E}"/>
              </a:ext>
            </a:extLst>
          </p:cNvPr>
          <p:cNvSpPr/>
          <p:nvPr/>
        </p:nvSpPr>
        <p:spPr bwMode="auto">
          <a:xfrm>
            <a:off x="4470514" y="3432635"/>
            <a:ext cx="1593264" cy="60420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50015" y="3295880"/>
            <a:ext cx="2789959" cy="918655"/>
            <a:chOff x="3650015" y="3097619"/>
            <a:chExt cx="2789959" cy="918655"/>
          </a:xfrm>
        </p:grpSpPr>
        <p:grpSp>
          <p:nvGrpSpPr>
            <p:cNvPr id="97" name="组合 96">
              <a:extLst>
                <a:ext uri="{FF2B5EF4-FFF2-40B4-BE49-F238E27FC236}">
                  <a16:creationId xmlns="" xmlns:a16="http://schemas.microsoft.com/office/drawing/2014/main" id="{5CD7DADF-D26E-468E-8B9B-AD80A60B9017}"/>
                </a:ext>
              </a:extLst>
            </p:cNvPr>
            <p:cNvGrpSpPr/>
            <p:nvPr/>
          </p:nvGrpSpPr>
          <p:grpSpPr>
            <a:xfrm>
              <a:off x="3650015" y="3097619"/>
              <a:ext cx="2488344" cy="918655"/>
              <a:chOff x="5765516" y="2152126"/>
              <a:chExt cx="2111444" cy="779510"/>
            </a:xfrm>
          </p:grpSpPr>
          <p:graphicFrame>
            <p:nvGraphicFramePr>
              <p:cNvPr id="98" name="Object 14">
                <a:extLst>
                  <a:ext uri="{FF2B5EF4-FFF2-40B4-BE49-F238E27FC236}">
                    <a16:creationId xmlns="" xmlns:a16="http://schemas.microsoft.com/office/drawing/2014/main" id="{ADD10C11-4DEE-41C0-A2E9-2748EF4B35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5440189"/>
                  </p:ext>
                </p:extLst>
              </p:nvPr>
            </p:nvGraphicFramePr>
            <p:xfrm>
              <a:off x="5765516" y="2152126"/>
              <a:ext cx="637781" cy="779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384" r:id="rId15" imgW="370876" imgH="422031" progId="">
                      <p:embed/>
                    </p:oleObj>
                  </mc:Choice>
                  <mc:Fallback>
                    <p:oleObj r:id="rId15" imgW="370876" imgH="42203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5516" y="2152126"/>
                            <a:ext cx="637781" cy="77951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9" name="Object 16">
                <a:extLst>
                  <a:ext uri="{FF2B5EF4-FFF2-40B4-BE49-F238E27FC236}">
                    <a16:creationId xmlns="" xmlns:a16="http://schemas.microsoft.com/office/drawing/2014/main" id="{D58F7C2F-4BE7-4E4D-B7B9-719A301B55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8013862"/>
                  </p:ext>
                </p:extLst>
              </p:nvPr>
            </p:nvGraphicFramePr>
            <p:xfrm>
              <a:off x="6383050" y="2287478"/>
              <a:ext cx="1493910" cy="4690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6385" r:id="rId17" imgW="713989" imgH="229496" progId="">
                      <p:embed/>
                    </p:oleObj>
                  </mc:Choice>
                  <mc:Fallback>
                    <p:oleObj r:id="rId17" imgW="713989" imgH="22949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3050" y="2287478"/>
                            <a:ext cx="1493910" cy="46900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" name="矩形 3"/>
            <p:cNvSpPr/>
            <p:nvPr/>
          </p:nvSpPr>
          <p:spPr>
            <a:xfrm>
              <a:off x="6087379" y="3370945"/>
              <a:ext cx="3525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27" name="等腰三角形 26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55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3" grpId="0"/>
      <p:bldP spid="1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202635"/>
            <a:ext cx="9721850" cy="334948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3" name="Text Box 13">
            <a:extLst>
              <a:ext uri="{FF2B5EF4-FFF2-40B4-BE49-F238E27FC236}">
                <a16:creationId xmlns="" xmlns:a16="http://schemas.microsoft.com/office/drawing/2014/main" id="{4E5D85CC-62E4-408A-A7D7-2777A78EC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201" y="1409308"/>
            <a:ext cx="1452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定理 2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ACBD1F1D-22E2-4943-9B1D-84C06A82D5F8}"/>
              </a:ext>
            </a:extLst>
          </p:cNvPr>
          <p:cNvGrpSpPr/>
          <p:nvPr/>
        </p:nvGrpSpPr>
        <p:grpSpPr>
          <a:xfrm>
            <a:off x="6940787" y="2101231"/>
            <a:ext cx="2785386" cy="731379"/>
            <a:chOff x="7174400" y="2482610"/>
            <a:chExt cx="2785386" cy="731379"/>
          </a:xfrm>
        </p:grpSpPr>
        <p:sp>
          <p:nvSpPr>
            <p:cNvPr id="63" name="Text Box 28">
              <a:extLst>
                <a:ext uri="{FF2B5EF4-FFF2-40B4-BE49-F238E27FC236}">
                  <a16:creationId xmlns="" xmlns:a16="http://schemas.microsoft.com/office/drawing/2014/main" id="{7DA07676-5D75-42CA-932C-B060D6883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4400" y="2482610"/>
              <a:ext cx="2785386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且                         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1" name="Object 26">
              <a:extLst>
                <a:ext uri="{FF2B5EF4-FFF2-40B4-BE49-F238E27FC236}">
                  <a16:creationId xmlns="" xmlns:a16="http://schemas.microsoft.com/office/drawing/2014/main" id="{9A776CA5-A816-41AD-B75F-095D781279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39339"/>
                </p:ext>
              </p:extLst>
            </p:nvPr>
          </p:nvGraphicFramePr>
          <p:xfrm>
            <a:off x="7689192" y="2588767"/>
            <a:ext cx="1753744" cy="625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2" r:id="rId4" imgW="840754" imgH="292990" progId="">
                    <p:embed/>
                  </p:oleObj>
                </mc:Choice>
                <mc:Fallback>
                  <p:oleObj r:id="rId4" imgW="840754" imgH="2929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9192" y="2588767"/>
                          <a:ext cx="1753744" cy="62522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E6B6761-881F-4386-952B-070E3A5ABB7C}"/>
              </a:ext>
            </a:extLst>
          </p:cNvPr>
          <p:cNvGrpSpPr/>
          <p:nvPr/>
        </p:nvGrpSpPr>
        <p:grpSpPr>
          <a:xfrm>
            <a:off x="1775201" y="2086553"/>
            <a:ext cx="5074539" cy="681149"/>
            <a:chOff x="3820713" y="1927918"/>
            <a:chExt cx="5074539" cy="681149"/>
          </a:xfrm>
        </p:grpSpPr>
        <p:sp>
          <p:nvSpPr>
            <p:cNvPr id="48" name="Text Box 28">
              <a:extLst>
                <a:ext uri="{FF2B5EF4-FFF2-40B4-BE49-F238E27FC236}">
                  <a16:creationId xmlns="" xmlns:a16="http://schemas.microsoft.com/office/drawing/2014/main" id="{C317F5D2-9284-4039-A349-E46780520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713" y="1938397"/>
              <a:ext cx="50745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处连续，</a:t>
              </a:r>
            </a:p>
          </p:txBody>
        </p:sp>
        <p:graphicFrame>
          <p:nvGraphicFramePr>
            <p:cNvPr id="50" name="Object 25">
              <a:extLst>
                <a:ext uri="{FF2B5EF4-FFF2-40B4-BE49-F238E27FC236}">
                  <a16:creationId xmlns="" xmlns:a16="http://schemas.microsoft.com/office/drawing/2014/main" id="{7F8AEB89-424D-4F12-A543-EC700DB4DF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4042841"/>
                </p:ext>
              </p:extLst>
            </p:nvPr>
          </p:nvGraphicFramePr>
          <p:xfrm>
            <a:off x="5173327" y="2011277"/>
            <a:ext cx="1452827" cy="534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3" r:id="rId6" imgW="560747" imgH="203908" progId="">
                    <p:embed/>
                  </p:oleObj>
                </mc:Choice>
                <mc:Fallback>
                  <p:oleObj r:id="rId6" imgW="560747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327" y="2011277"/>
                          <a:ext cx="1452827" cy="5344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7">
              <a:extLst>
                <a:ext uri="{FF2B5EF4-FFF2-40B4-BE49-F238E27FC236}">
                  <a16:creationId xmlns="" xmlns:a16="http://schemas.microsoft.com/office/drawing/2014/main" id="{EC34D2D9-39A1-4DDD-86A5-0779A12F62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833430"/>
                </p:ext>
              </p:extLst>
            </p:nvPr>
          </p:nvGraphicFramePr>
          <p:xfrm>
            <a:off x="7285646" y="1927918"/>
            <a:ext cx="580369" cy="681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4" r:id="rId8" imgW="166765" imgH="230905" progId="">
                    <p:embed/>
                  </p:oleObj>
                </mc:Choice>
                <mc:Fallback>
                  <p:oleObj r:id="rId8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5646" y="1927918"/>
                          <a:ext cx="580369" cy="6811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1B04A32-FDEC-4690-8012-09294BC86DBF}"/>
              </a:ext>
            </a:extLst>
          </p:cNvPr>
          <p:cNvGrpSpPr/>
          <p:nvPr/>
        </p:nvGrpSpPr>
        <p:grpSpPr>
          <a:xfrm>
            <a:off x="1817030" y="2798001"/>
            <a:ext cx="5253650" cy="662773"/>
            <a:chOff x="2855706" y="3022818"/>
            <a:chExt cx="5253650" cy="662773"/>
          </a:xfrm>
        </p:grpSpPr>
        <p:sp>
          <p:nvSpPr>
            <p:cNvPr id="64" name="Text Box 28">
              <a:extLst>
                <a:ext uri="{FF2B5EF4-FFF2-40B4-BE49-F238E27FC236}">
                  <a16:creationId xmlns="" xmlns:a16="http://schemas.microsoft.com/office/drawing/2014/main" id="{A27B6077-4465-48B1-8645-3BF7F5013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474" y="3022818"/>
              <a:ext cx="40528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处连续，   </a:t>
              </a:r>
            </a:p>
          </p:txBody>
        </p:sp>
        <p:graphicFrame>
          <p:nvGraphicFramePr>
            <p:cNvPr id="49" name="Object 24">
              <a:extLst>
                <a:ext uri="{FF2B5EF4-FFF2-40B4-BE49-F238E27FC236}">
                  <a16:creationId xmlns="" xmlns:a16="http://schemas.microsoft.com/office/drawing/2014/main" id="{ABCA7C5F-1B49-41A2-86F4-B6CCC027F2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171251"/>
                </p:ext>
              </p:extLst>
            </p:nvPr>
          </p:nvGraphicFramePr>
          <p:xfrm>
            <a:off x="4514225" y="3039260"/>
            <a:ext cx="462214" cy="646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5" r:id="rId10" imgW="166765" imgH="230905" progId="">
                    <p:embed/>
                  </p:oleObj>
                </mc:Choice>
                <mc:Fallback>
                  <p:oleObj r:id="rId10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225" y="3039260"/>
                          <a:ext cx="462214" cy="6463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2">
              <a:extLst>
                <a:ext uri="{FF2B5EF4-FFF2-40B4-BE49-F238E27FC236}">
                  <a16:creationId xmlns="" xmlns:a16="http://schemas.microsoft.com/office/drawing/2014/main" id="{8717BCB1-E52A-486A-86CF-0883165B16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1127153"/>
                </p:ext>
              </p:extLst>
            </p:nvPr>
          </p:nvGraphicFramePr>
          <p:xfrm>
            <a:off x="2855706" y="3128249"/>
            <a:ext cx="1230585" cy="477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6" r:id="rId12" imgW="586236" imgH="203908" progId="">
                    <p:embed/>
                  </p:oleObj>
                </mc:Choice>
                <mc:Fallback>
                  <p:oleObj r:id="rId12" imgW="586236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5706" y="3128249"/>
                          <a:ext cx="1230585" cy="4777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9004D90-1684-4D64-978B-29B2DF961B38}"/>
              </a:ext>
            </a:extLst>
          </p:cNvPr>
          <p:cNvGrpSpPr/>
          <p:nvPr/>
        </p:nvGrpSpPr>
        <p:grpSpPr>
          <a:xfrm>
            <a:off x="1235075" y="4857136"/>
            <a:ext cx="9721850" cy="818107"/>
            <a:chOff x="1235075" y="4936159"/>
            <a:chExt cx="9721850" cy="818107"/>
          </a:xfrm>
        </p:grpSpPr>
        <p:sp>
          <p:nvSpPr>
            <p:cNvPr id="55" name="AutoShape 3">
              <a:extLst>
                <a:ext uri="{FF2B5EF4-FFF2-40B4-BE49-F238E27FC236}">
                  <a16:creationId xmlns="" xmlns:a16="http://schemas.microsoft.com/office/drawing/2014/main" id="{3CD541BC-78F7-4D15-9271-5D38622C0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075" y="4936159"/>
              <a:ext cx="9721850" cy="81810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1A74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Text Box 4">
              <a:extLst>
                <a:ext uri="{FF2B5EF4-FFF2-40B4-BE49-F238E27FC236}">
                  <a16:creationId xmlns="" xmlns:a16="http://schemas.microsoft.com/office/drawing/2014/main" id="{7FFB1935-A1AA-4EE7-BB9A-532CDF912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201" y="5070109"/>
              <a:ext cx="7777615" cy="48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重要结论：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初等函数在其定义区间内均连续。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49197" y="2807458"/>
            <a:ext cx="5565794" cy="649497"/>
            <a:chOff x="5049197" y="2499349"/>
            <a:chExt cx="5565794" cy="649497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F182CE98-48FC-489C-B238-2B9B21681E4B}"/>
                </a:ext>
              </a:extLst>
            </p:cNvPr>
            <p:cNvGrpSpPr/>
            <p:nvPr/>
          </p:nvGrpSpPr>
          <p:grpSpPr>
            <a:xfrm>
              <a:off x="5049197" y="2499349"/>
              <a:ext cx="5565794" cy="646331"/>
              <a:chOff x="6066906" y="3017329"/>
              <a:chExt cx="5565794" cy="646331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2516573E-9B53-45DA-A1D5-56C315118D05}"/>
                  </a:ext>
                </a:extLst>
              </p:cNvPr>
              <p:cNvSpPr/>
              <p:nvPr/>
            </p:nvSpPr>
            <p:spPr>
              <a:xfrm>
                <a:off x="6066906" y="3017329"/>
                <a:ext cx="55657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则复合函数 </a:t>
                </a:r>
                <a:r>
                  <a:rPr kumimoji="0" lang="zh-CN" alt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               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</a:t>
                </a:r>
              </a:p>
            </p:txBody>
          </p:sp>
          <p:graphicFrame>
            <p:nvGraphicFramePr>
              <p:cNvPr id="60" name="Object 28">
                <a:extLst>
                  <a:ext uri="{FF2B5EF4-FFF2-40B4-BE49-F238E27FC236}">
                    <a16:creationId xmlns="" xmlns:a16="http://schemas.microsoft.com/office/drawing/2014/main" id="{1BD91E75-0CD0-466A-9A2B-874047376A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5563253"/>
                  </p:ext>
                </p:extLst>
              </p:nvPr>
            </p:nvGraphicFramePr>
            <p:xfrm>
              <a:off x="7803517" y="3114212"/>
              <a:ext cx="1487441" cy="457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7407" r:id="rId14" imgW="764655" imgH="203908" progId="">
                      <p:embed/>
                    </p:oleObj>
                  </mc:Choice>
                  <mc:Fallback>
                    <p:oleObj r:id="rId14" imgW="764655" imgH="20390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03517" y="3114212"/>
                            <a:ext cx="1487441" cy="45724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7008418-C9B2-4854-941B-4C81E2B10C1F}"/>
                </a:ext>
              </a:extLst>
            </p:cNvPr>
            <p:cNvGrpSpPr/>
            <p:nvPr/>
          </p:nvGrpSpPr>
          <p:grpSpPr>
            <a:xfrm>
              <a:off x="8807291" y="2502515"/>
              <a:ext cx="1674719" cy="646331"/>
              <a:chOff x="2139005" y="3560726"/>
              <a:chExt cx="1674719" cy="646331"/>
            </a:xfrm>
          </p:grpSpPr>
          <p:graphicFrame>
            <p:nvGraphicFramePr>
              <p:cNvPr id="61" name="Object 21">
                <a:extLst>
                  <a:ext uri="{FF2B5EF4-FFF2-40B4-BE49-F238E27FC236}">
                    <a16:creationId xmlns="" xmlns:a16="http://schemas.microsoft.com/office/drawing/2014/main" id="{6D37238C-28F8-460C-98A9-A04D131479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6847979"/>
                  </p:ext>
                </p:extLst>
              </p:nvPr>
            </p:nvGraphicFramePr>
            <p:xfrm>
              <a:off x="2139005" y="3596710"/>
              <a:ext cx="563285" cy="598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7408" r:id="rId16" imgW="166765" imgH="230905" progId="">
                      <p:embed/>
                    </p:oleObj>
                  </mc:Choice>
                  <mc:Fallback>
                    <p:oleObj r:id="rId16" imgW="166765" imgH="23090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9005" y="3596710"/>
                            <a:ext cx="563285" cy="598137"/>
                          </a:xfrm>
                          <a:prstGeom prst="rect">
                            <a:avLst/>
                          </a:prstGeom>
                          <a:noFill/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8DF23E9F-5BBA-4E33-91FC-F3D97F171517}"/>
                  </a:ext>
                </a:extLst>
              </p:cNvPr>
              <p:cNvSpPr/>
              <p:nvPr/>
            </p:nvSpPr>
            <p:spPr>
              <a:xfrm>
                <a:off x="2591867" y="3560726"/>
                <a:ext cx="122185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处必</a:t>
                </a:r>
                <a:r>
                  <a:rPr kumimoji="0" lang="zh-CN" altLang="en-US" sz="24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连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439495" y="3529456"/>
            <a:ext cx="4835947" cy="760431"/>
            <a:chOff x="2439495" y="3241225"/>
            <a:chExt cx="4835947" cy="760431"/>
          </a:xfrm>
        </p:grpSpPr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63239298-E0F0-4097-8E13-1B4AB28E6888}"/>
                </a:ext>
              </a:extLst>
            </p:cNvPr>
            <p:cNvSpPr/>
            <p:nvPr/>
          </p:nvSpPr>
          <p:spPr>
            <a:xfrm>
              <a:off x="2439495" y="3241225"/>
              <a:ext cx="4835947" cy="58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且                                                。 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7" name="Object 35">
              <a:extLst>
                <a:ext uri="{FF2B5EF4-FFF2-40B4-BE49-F238E27FC236}">
                  <a16:creationId xmlns="" xmlns:a16="http://schemas.microsoft.com/office/drawing/2014/main" id="{7D21C016-92E4-4E87-8AB3-F80BA9EE02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005946"/>
                </p:ext>
              </p:extLst>
            </p:nvPr>
          </p:nvGraphicFramePr>
          <p:xfrm>
            <a:off x="2905048" y="3326354"/>
            <a:ext cx="3545335" cy="675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9" r:id="rId17" imgW="39624000" imgH="7010400" progId="Equation.3">
                    <p:embed/>
                  </p:oleObj>
                </mc:Choice>
                <mc:Fallback>
                  <p:oleObj r:id="rId17" imgW="39624000" imgH="701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5048" y="3326354"/>
                          <a:ext cx="3545335" cy="6753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8">
            <a:extLst>
              <a:ext uri="{FF2B5EF4-FFF2-40B4-BE49-F238E27FC236}">
                <a16:creationId xmlns="" xmlns:a16="http://schemas.microsoft.com/office/drawing/2014/main" id="{A27B6077-4465-48B1-8645-3BF7F501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144" y="2103961"/>
            <a:ext cx="833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函数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DF23E9F-5BBA-4E33-91FC-F3D97F171517}"/>
              </a:ext>
            </a:extLst>
          </p:cNvPr>
          <p:cNvSpPr/>
          <p:nvPr/>
        </p:nvSpPr>
        <p:spPr>
          <a:xfrm>
            <a:off x="1775201" y="3534120"/>
            <a:ext cx="1668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续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</a:p>
        </p:txBody>
      </p:sp>
      <p:sp>
        <p:nvSpPr>
          <p:cNvPr id="30" name="等腰三角形 29"/>
          <p:cNvSpPr/>
          <p:nvPr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5599" y="9785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913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3" grpId="0"/>
      <p:bldP spid="27" grpId="0"/>
      <p:bldP spid="36" grpId="0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2329570"/>
            <a:ext cx="9721849" cy="343940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5014" y="1279988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7" name="Group 16">
            <a:extLst>
              <a:ext uri="{FF2B5EF4-FFF2-40B4-BE49-F238E27FC236}">
                <a16:creationId xmlns="" xmlns:a16="http://schemas.microsoft.com/office/drawing/2014/main" id="{178C0AB6-6B53-4B65-865A-71B456F3B7FC}"/>
              </a:ext>
            </a:extLst>
          </p:cNvPr>
          <p:cNvGrpSpPr>
            <a:grpSpLocks/>
          </p:cNvGrpSpPr>
          <p:nvPr/>
        </p:nvGrpSpPr>
        <p:grpSpPr bwMode="auto">
          <a:xfrm>
            <a:off x="2807485" y="4789538"/>
            <a:ext cx="5464883" cy="646006"/>
            <a:chOff x="0" y="-6"/>
            <a:chExt cx="2878" cy="430"/>
          </a:xfrm>
        </p:grpSpPr>
        <p:sp>
          <p:nvSpPr>
            <p:cNvPr id="58" name="Text Box 24">
              <a:extLst>
                <a:ext uri="{FF2B5EF4-FFF2-40B4-BE49-F238E27FC236}">
                  <a16:creationId xmlns="" xmlns:a16="http://schemas.microsoft.com/office/drawing/2014/main" id="{C33EE71C-5AB6-416A-85B4-D77301F46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6"/>
              <a:ext cx="287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所以函数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内连续。</a:t>
              </a:r>
            </a:p>
          </p:txBody>
        </p:sp>
        <p:graphicFrame>
          <p:nvGraphicFramePr>
            <p:cNvPr id="59" name="Object 18">
              <a:extLst>
                <a:ext uri="{FF2B5EF4-FFF2-40B4-BE49-F238E27FC236}">
                  <a16:creationId xmlns="" xmlns:a16="http://schemas.microsoft.com/office/drawing/2014/main" id="{5859BA59-7759-418B-86D8-313BA3FA95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967546"/>
                </p:ext>
              </p:extLst>
            </p:nvPr>
          </p:nvGraphicFramePr>
          <p:xfrm>
            <a:off x="900" y="94"/>
            <a:ext cx="104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2" r:id="rId4" imgW="878588" imgH="203731" progId="">
                    <p:embed/>
                  </p:oleObj>
                </mc:Choice>
                <mc:Fallback>
                  <p:oleObj r:id="rId4" imgW="878588" imgH="2037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94"/>
                          <a:ext cx="1042" cy="2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" name="Object 26">
            <a:extLst>
              <a:ext uri="{FF2B5EF4-FFF2-40B4-BE49-F238E27FC236}">
                <a16:creationId xmlns="" xmlns:a16="http://schemas.microsoft.com/office/drawing/2014/main" id="{6BE192C3-8CC5-470C-97E7-0DEBD2DA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93560"/>
              </p:ext>
            </p:extLst>
          </p:nvPr>
        </p:nvGraphicFramePr>
        <p:xfrm>
          <a:off x="6464284" y="2734490"/>
          <a:ext cx="4810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3" name="Equation" r:id="rId6" imgW="190440" imgH="457200" progId="Equation.DSMT4">
                  <p:embed/>
                </p:oleObj>
              </mc:Choice>
              <mc:Fallback>
                <p:oleObj name="Equation" r:id="rId6" imgW="19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284" y="2734490"/>
                        <a:ext cx="481013" cy="105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utoShape 34">
            <a:extLst>
              <a:ext uri="{FF2B5EF4-FFF2-40B4-BE49-F238E27FC236}">
                <a16:creationId xmlns="" xmlns:a16="http://schemas.microsoft.com/office/drawing/2014/main" id="{770F7CF4-14F2-4C9D-A445-A702BBC1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614" y="3181418"/>
            <a:ext cx="690562" cy="161925"/>
          </a:xfrm>
          <a:prstGeom prst="rightArrow">
            <a:avLst>
              <a:gd name="adj1" fmla="val 50000"/>
              <a:gd name="adj2" fmla="val 7996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3" name="Text Box 28">
            <a:extLst>
              <a:ext uri="{FF2B5EF4-FFF2-40B4-BE49-F238E27FC236}">
                <a16:creationId xmlns="" xmlns:a16="http://schemas.microsoft.com/office/drawing/2014/main" id="{E885885A-4327-4071-B365-03B4056A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86" y="2886145"/>
            <a:ext cx="1004868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因为                    </a:t>
            </a:r>
          </a:p>
        </p:txBody>
      </p:sp>
      <p:graphicFrame>
        <p:nvGraphicFramePr>
          <p:cNvPr id="64" name="Object 51">
            <a:extLst>
              <a:ext uri="{FF2B5EF4-FFF2-40B4-BE49-F238E27FC236}">
                <a16:creationId xmlns="" xmlns:a16="http://schemas.microsoft.com/office/drawing/2014/main" id="{0A913C69-1A21-4377-81D6-250AC9098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24835"/>
              </p:ext>
            </p:extLst>
          </p:nvPr>
        </p:nvGraphicFramePr>
        <p:xfrm>
          <a:off x="3595660" y="2761524"/>
          <a:ext cx="43338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4" name="Equation" r:id="rId8" imgW="190440" imgH="457200" progId="Equation.DSMT4">
                  <p:embed/>
                </p:oleObj>
              </mc:Choice>
              <mc:Fallback>
                <p:oleObj name="Equation" r:id="rId8" imgW="19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60" y="2761524"/>
                        <a:ext cx="433388" cy="1001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B420CE4A-F43D-4041-BE55-46F739D901F7}"/>
              </a:ext>
            </a:extLst>
          </p:cNvPr>
          <p:cNvGrpSpPr/>
          <p:nvPr/>
        </p:nvGrpSpPr>
        <p:grpSpPr>
          <a:xfrm>
            <a:off x="1729614" y="988726"/>
            <a:ext cx="6495533" cy="979004"/>
            <a:chOff x="2359917" y="715693"/>
            <a:chExt cx="6495533" cy="979004"/>
          </a:xfrm>
        </p:grpSpPr>
        <p:sp>
          <p:nvSpPr>
            <p:cNvPr id="69" name="Text Box 2">
              <a:extLst>
                <a:ext uri="{FF2B5EF4-FFF2-40B4-BE49-F238E27FC236}">
                  <a16:creationId xmlns="" xmlns:a16="http://schemas.microsoft.com/office/drawing/2014/main" id="{44EE3911-C43D-4FDC-98A2-5E808AA2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917" y="904196"/>
              <a:ext cx="64955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的连续性。</a:t>
              </a:r>
            </a:p>
          </p:txBody>
        </p:sp>
        <p:graphicFrame>
          <p:nvGraphicFramePr>
            <p:cNvPr id="70" name="Object 52">
              <a:extLst>
                <a:ext uri="{FF2B5EF4-FFF2-40B4-BE49-F238E27FC236}">
                  <a16:creationId xmlns="" xmlns:a16="http://schemas.microsoft.com/office/drawing/2014/main" id="{D4DE3564-575B-4886-999E-FA0C1A36AA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4623696"/>
                </p:ext>
              </p:extLst>
            </p:nvPr>
          </p:nvGraphicFramePr>
          <p:xfrm>
            <a:off x="3721867" y="715693"/>
            <a:ext cx="2022898" cy="979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5" name="公式" r:id="rId10" imgW="1054100" imgH="444500" progId="Equation.3">
                    <p:embed/>
                  </p:oleObj>
                </mc:Choice>
                <mc:Fallback>
                  <p:oleObj name="公式" r:id="rId10" imgW="1054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1867" y="715693"/>
                          <a:ext cx="2022898" cy="9790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组合 70">
            <a:extLst>
              <a:ext uri="{FF2B5EF4-FFF2-40B4-BE49-F238E27FC236}">
                <a16:creationId xmlns="" xmlns:a16="http://schemas.microsoft.com/office/drawing/2014/main" id="{D8295C5C-82B3-4DB1-A832-EFD4604DCED4}"/>
              </a:ext>
            </a:extLst>
          </p:cNvPr>
          <p:cNvGrpSpPr/>
          <p:nvPr/>
        </p:nvGrpSpPr>
        <p:grpSpPr>
          <a:xfrm>
            <a:off x="2807485" y="3969850"/>
            <a:ext cx="4666739" cy="646331"/>
            <a:chOff x="1104666" y="3325412"/>
            <a:chExt cx="4666739" cy="646331"/>
          </a:xfrm>
        </p:grpSpPr>
        <p:sp>
          <p:nvSpPr>
            <p:cNvPr id="72" name="Text Box 31">
              <a:extLst>
                <a:ext uri="{FF2B5EF4-FFF2-40B4-BE49-F238E27FC236}">
                  <a16:creationId xmlns="" xmlns:a16="http://schemas.microsoft.com/office/drawing/2014/main" id="{478273F0-DF71-46D7-AFE7-C5C6AFB76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666" y="3325412"/>
              <a:ext cx="46667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即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得                        或                    。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3" name="Object 52">
              <a:extLst>
                <a:ext uri="{FF2B5EF4-FFF2-40B4-BE49-F238E27FC236}">
                  <a16:creationId xmlns="" xmlns:a16="http://schemas.microsoft.com/office/drawing/2014/main" id="{93ABB9A7-D50C-4A6F-B9DB-C8AFD528CB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428862"/>
                </p:ext>
              </p:extLst>
            </p:nvPr>
          </p:nvGraphicFramePr>
          <p:xfrm>
            <a:off x="1931680" y="3429196"/>
            <a:ext cx="1510346" cy="45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6" name="公式" r:id="rId12" imgW="685502" imgH="177723" progId="Equation.3">
                    <p:embed/>
                  </p:oleObj>
                </mc:Choice>
                <mc:Fallback>
                  <p:oleObj name="公式" r:id="rId12" imgW="685502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680" y="3429196"/>
                          <a:ext cx="1510346" cy="4500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09">
              <a:extLst>
                <a:ext uri="{FF2B5EF4-FFF2-40B4-BE49-F238E27FC236}">
                  <a16:creationId xmlns="" xmlns:a16="http://schemas.microsoft.com/office/drawing/2014/main" id="{72799753-376E-41D3-BB8F-8A9DF18469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237363"/>
                </p:ext>
              </p:extLst>
            </p:nvPr>
          </p:nvGraphicFramePr>
          <p:xfrm>
            <a:off x="4024490" y="3429196"/>
            <a:ext cx="1281640" cy="458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7" name="公式" r:id="rId14" imgW="571004" imgH="177646" progId="Equation.3">
                    <p:embed/>
                  </p:oleObj>
                </mc:Choice>
                <mc:Fallback>
                  <p:oleObj name="公式" r:id="rId14" imgW="571004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4490" y="3429196"/>
                          <a:ext cx="1281640" cy="4581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椭圆 75">
            <a:extLst>
              <a:ext uri="{FF2B5EF4-FFF2-40B4-BE49-F238E27FC236}">
                <a16:creationId xmlns="" xmlns:a16="http://schemas.microsoft.com/office/drawing/2014/main" id="{3EE052F2-5000-4A60-9393-84A3190D79B8}"/>
              </a:ext>
            </a:extLst>
          </p:cNvPr>
          <p:cNvSpPr/>
          <p:nvPr/>
        </p:nvSpPr>
        <p:spPr bwMode="auto">
          <a:xfrm>
            <a:off x="3023853" y="834605"/>
            <a:ext cx="2177033" cy="13312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" name="Object 51">
            <a:extLst>
              <a:ext uri="{FF2B5EF4-FFF2-40B4-BE49-F238E27FC236}">
                <a16:creationId xmlns="" xmlns:a16="http://schemas.microsoft.com/office/drawing/2014/main" id="{0A913C69-1A21-4377-81D6-250AC9098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83792"/>
              </p:ext>
            </p:extLst>
          </p:nvPr>
        </p:nvGraphicFramePr>
        <p:xfrm>
          <a:off x="3841299" y="3398959"/>
          <a:ext cx="809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8"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299" y="3398959"/>
                        <a:ext cx="809625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1">
            <a:extLst>
              <a:ext uri="{FF2B5EF4-FFF2-40B4-BE49-F238E27FC236}">
                <a16:creationId xmlns="" xmlns:a16="http://schemas.microsoft.com/office/drawing/2014/main" id="{0A913C69-1A21-4377-81D6-250AC9098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28120"/>
              </p:ext>
            </p:extLst>
          </p:nvPr>
        </p:nvGraphicFramePr>
        <p:xfrm>
          <a:off x="3841299" y="2639615"/>
          <a:ext cx="1590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9" name="Equation" r:id="rId18" imgW="698400" imgH="203040" progId="Equation.DSMT4">
                  <p:embed/>
                </p:oleObj>
              </mc:Choice>
              <mc:Fallback>
                <p:oleObj name="Equation" r:id="rId18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299" y="2639615"/>
                        <a:ext cx="159067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6">
            <a:extLst>
              <a:ext uri="{FF2B5EF4-FFF2-40B4-BE49-F238E27FC236}">
                <a16:creationId xmlns="" xmlns:a16="http://schemas.microsoft.com/office/drawing/2014/main" id="{6BE192C3-8CC5-470C-97E7-0DEBD2DA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317029"/>
              </p:ext>
            </p:extLst>
          </p:nvPr>
        </p:nvGraphicFramePr>
        <p:xfrm>
          <a:off x="6821989" y="3398374"/>
          <a:ext cx="900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0" name="Equation" r:id="rId20" imgW="355320" imgH="177480" progId="Equation.DSMT4">
                  <p:embed/>
                </p:oleObj>
              </mc:Choice>
              <mc:Fallback>
                <p:oleObj name="Equation" r:id="rId20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989" y="3398374"/>
                        <a:ext cx="900112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>
            <a:extLst>
              <a:ext uri="{FF2B5EF4-FFF2-40B4-BE49-F238E27FC236}">
                <a16:creationId xmlns="" xmlns:a16="http://schemas.microsoft.com/office/drawing/2014/main" id="{6BE192C3-8CC5-470C-97E7-0DEBD2DAE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23649"/>
              </p:ext>
            </p:extLst>
          </p:nvPr>
        </p:nvGraphicFramePr>
        <p:xfrm>
          <a:off x="6821989" y="2658391"/>
          <a:ext cx="16716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1" name="Equation" r:id="rId22" imgW="660240" imgH="177480" progId="Equation.DSMT4">
                  <p:embed/>
                </p:oleObj>
              </mc:Choice>
              <mc:Fallback>
                <p:oleObj name="Equation" r:id="rId22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989" y="2658391"/>
                        <a:ext cx="1671637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326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61" grpId="0" animBg="1" autoUpdateAnimBg="0"/>
          <p:bldP spid="63" grpId="0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61" grpId="0" animBg="1" autoUpdateAnimBg="0"/>
          <p:bldP spid="63" grpId="0"/>
          <p:bldP spid="76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5014" y="2312987"/>
            <a:ext cx="9711911" cy="30956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5014" y="128263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5" name="Group 6">
            <a:extLst>
              <a:ext uri="{FF2B5EF4-FFF2-40B4-BE49-F238E27FC236}">
                <a16:creationId xmlns="" xmlns:a16="http://schemas.microsoft.com/office/drawing/2014/main" id="{BB251D1F-83B3-403C-B05A-8719D382F7AB}"/>
              </a:ext>
            </a:extLst>
          </p:cNvPr>
          <p:cNvGrpSpPr>
            <a:grpSpLocks/>
          </p:cNvGrpSpPr>
          <p:nvPr/>
        </p:nvGrpSpPr>
        <p:grpSpPr bwMode="auto">
          <a:xfrm>
            <a:off x="1729614" y="1099863"/>
            <a:ext cx="2878453" cy="850489"/>
            <a:chOff x="726" y="-62"/>
            <a:chExt cx="1527" cy="675"/>
          </a:xfrm>
        </p:grpSpPr>
        <p:sp>
          <p:nvSpPr>
            <p:cNvPr id="46" name="Text Box 11">
              <a:extLst>
                <a:ext uri="{FF2B5EF4-FFF2-40B4-BE49-F238E27FC236}">
                  <a16:creationId xmlns="" xmlns:a16="http://schemas.microsoft.com/office/drawing/2014/main" id="{E7E5A7B3-4786-4E53-A5C7-127FB2593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96"/>
              <a:ext cx="152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求极限                   。</a:t>
              </a:r>
            </a:p>
          </p:txBody>
        </p:sp>
        <p:graphicFrame>
          <p:nvGraphicFramePr>
            <p:cNvPr id="47" name="Object 14">
              <a:extLst>
                <a:ext uri="{FF2B5EF4-FFF2-40B4-BE49-F238E27FC236}">
                  <a16:creationId xmlns="" xmlns:a16="http://schemas.microsoft.com/office/drawing/2014/main" id="{90B945E2-60B8-4CBA-8223-3B5E41BAF3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792745"/>
                </p:ext>
              </p:extLst>
            </p:nvPr>
          </p:nvGraphicFramePr>
          <p:xfrm>
            <a:off x="1282" y="-62"/>
            <a:ext cx="884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40" r:id="rId4" imgW="789800" imgH="394900" progId="">
                    <p:embed/>
                  </p:oleObj>
                </mc:Choice>
                <mc:Fallback>
                  <p:oleObj r:id="rId4" imgW="789800" imgH="3949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-62"/>
                          <a:ext cx="884" cy="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椭圆 47">
            <a:extLst>
              <a:ext uri="{FF2B5EF4-FFF2-40B4-BE49-F238E27FC236}">
                <a16:creationId xmlns="" xmlns:a16="http://schemas.microsoft.com/office/drawing/2014/main" id="{E33E90F8-42AF-4EF0-BBFC-8B747240CF2C}"/>
              </a:ext>
            </a:extLst>
          </p:cNvPr>
          <p:cNvSpPr/>
          <p:nvPr/>
        </p:nvSpPr>
        <p:spPr bwMode="auto">
          <a:xfrm>
            <a:off x="3246851" y="904462"/>
            <a:ext cx="1150599" cy="103239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12">
            <a:extLst>
              <a:ext uri="{FF2B5EF4-FFF2-40B4-BE49-F238E27FC236}">
                <a16:creationId xmlns="" xmlns:a16="http://schemas.microsoft.com/office/drawing/2014/main" id="{9CBAEB72-6F51-4896-8146-C333F198736A}"/>
              </a:ext>
            </a:extLst>
          </p:cNvPr>
          <p:cNvGrpSpPr>
            <a:grpSpLocks/>
          </p:cNvGrpSpPr>
          <p:nvPr/>
        </p:nvGrpSpPr>
        <p:grpSpPr bwMode="auto">
          <a:xfrm>
            <a:off x="6858805" y="1200397"/>
            <a:ext cx="2132013" cy="716585"/>
            <a:chOff x="2105" y="66"/>
            <a:chExt cx="1343" cy="602"/>
          </a:xfrm>
        </p:grpSpPr>
        <p:sp>
          <p:nvSpPr>
            <p:cNvPr id="50" name="Text Box 13">
              <a:extLst>
                <a:ext uri="{FF2B5EF4-FFF2-40B4-BE49-F238E27FC236}">
                  <a16:creationId xmlns="" xmlns:a16="http://schemas.microsoft.com/office/drawing/2014/main" id="{A38A9874-0C49-4197-BD54-AD339066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" y="90"/>
              <a:ext cx="134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</a:rPr>
                <a:t>属于     型</a:t>
              </a:r>
            </a:p>
          </p:txBody>
        </p:sp>
        <p:graphicFrame>
          <p:nvGraphicFramePr>
            <p:cNvPr id="51" name="Object 14">
              <a:extLst>
                <a:ext uri="{FF2B5EF4-FFF2-40B4-BE49-F238E27FC236}">
                  <a16:creationId xmlns="" xmlns:a16="http://schemas.microsoft.com/office/drawing/2014/main" id="{461DDE2F-C9AC-4BE2-BA36-0CFEB81B5B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9883115"/>
                </p:ext>
              </p:extLst>
            </p:nvPr>
          </p:nvGraphicFramePr>
          <p:xfrm>
            <a:off x="2609" y="66"/>
            <a:ext cx="180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41" r:id="rId6" imgW="153533" imgH="396626" progId="Equation.3">
                    <p:embed/>
                  </p:oleObj>
                </mc:Choice>
                <mc:Fallback>
                  <p:oleObj r:id="rId6" imgW="153533" imgH="3966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" y="66"/>
                          <a:ext cx="180" cy="6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84ADB392-8E1C-46EC-93DE-85105EE3A50F}"/>
              </a:ext>
            </a:extLst>
          </p:cNvPr>
          <p:cNvSpPr/>
          <p:nvPr/>
        </p:nvSpPr>
        <p:spPr bwMode="auto">
          <a:xfrm>
            <a:off x="7639061" y="1200397"/>
            <a:ext cx="285750" cy="7165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3" name="对象 52">
            <a:extLst>
              <a:ext uri="{FF2B5EF4-FFF2-40B4-BE49-F238E27FC236}">
                <a16:creationId xmlns="" xmlns:a16="http://schemas.microsoft.com/office/drawing/2014/main" id="{47B05C6F-6A38-45D5-B692-1A5696E23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39193"/>
              </p:ext>
            </p:extLst>
          </p:nvPr>
        </p:nvGraphicFramePr>
        <p:xfrm>
          <a:off x="3094359" y="2941615"/>
          <a:ext cx="1242701" cy="875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2" name="公式" r:id="rId8" imgW="558720" imgH="393480" progId="Equation.3">
                  <p:embed/>
                </p:oleObj>
              </mc:Choice>
              <mc:Fallback>
                <p:oleObj name="公式" r:id="rId8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359" y="2941615"/>
                        <a:ext cx="1242701" cy="875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3">
            <a:extLst>
              <a:ext uri="{FF2B5EF4-FFF2-40B4-BE49-F238E27FC236}">
                <a16:creationId xmlns="" xmlns:a16="http://schemas.microsoft.com/office/drawing/2014/main" id="{34EDCD5A-A70A-4D95-83E8-CB789D6D2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309606"/>
              </p:ext>
            </p:extLst>
          </p:nvPr>
        </p:nvGraphicFramePr>
        <p:xfrm>
          <a:off x="4440944" y="2941619"/>
          <a:ext cx="1722127" cy="87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3" name="公式" r:id="rId10" imgW="774360" imgH="393480" progId="Equation.3">
                  <p:embed/>
                </p:oleObj>
              </mc:Choice>
              <mc:Fallback>
                <p:oleObj name="公式" r:id="rId10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944" y="2941619"/>
                        <a:ext cx="1722127" cy="875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4">
            <a:extLst>
              <a:ext uri="{FF2B5EF4-FFF2-40B4-BE49-F238E27FC236}">
                <a16:creationId xmlns="" xmlns:a16="http://schemas.microsoft.com/office/drawing/2014/main" id="{F5DC619E-4A47-45CC-A0AE-95593C702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56590"/>
              </p:ext>
            </p:extLst>
          </p:nvPr>
        </p:nvGraphicFramePr>
        <p:xfrm>
          <a:off x="6266955" y="2861651"/>
          <a:ext cx="1608162" cy="73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4" name="公式" r:id="rId12" imgW="723600" imgH="330120" progId="Equation.3">
                  <p:embed/>
                </p:oleObj>
              </mc:Choice>
              <mc:Fallback>
                <p:oleObj name="公式" r:id="rId12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955" y="2861651"/>
                        <a:ext cx="1608162" cy="734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25">
            <a:extLst>
              <a:ext uri="{FF2B5EF4-FFF2-40B4-BE49-F238E27FC236}">
                <a16:creationId xmlns="" xmlns:a16="http://schemas.microsoft.com/office/drawing/2014/main" id="{57A499A6-3FFD-402E-A5BC-AF4AC693A4BD}"/>
              </a:ext>
            </a:extLst>
          </p:cNvPr>
          <p:cNvSpPr txBox="1"/>
          <p:nvPr/>
        </p:nvSpPr>
        <p:spPr>
          <a:xfrm>
            <a:off x="1798155" y="3054909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分析：</a:t>
            </a:r>
          </a:p>
        </p:txBody>
      </p:sp>
      <p:sp>
        <p:nvSpPr>
          <p:cNvPr id="67" name="椭圆 66">
            <a:extLst>
              <a:ext uri="{FF2B5EF4-FFF2-40B4-BE49-F238E27FC236}">
                <a16:creationId xmlns="" xmlns:a16="http://schemas.microsoft.com/office/drawing/2014/main" id="{5F509EE1-617D-40E9-AE66-A577F8D263BF}"/>
              </a:ext>
            </a:extLst>
          </p:cNvPr>
          <p:cNvSpPr/>
          <p:nvPr/>
        </p:nvSpPr>
        <p:spPr bwMode="auto">
          <a:xfrm>
            <a:off x="6808976" y="2758521"/>
            <a:ext cx="1169781" cy="10862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52961196-B7F8-4525-BDB8-5FF503625895}"/>
              </a:ext>
            </a:extLst>
          </p:cNvPr>
          <p:cNvGrpSpPr/>
          <p:nvPr/>
        </p:nvGrpSpPr>
        <p:grpSpPr>
          <a:xfrm>
            <a:off x="3079563" y="4091050"/>
            <a:ext cx="2629622" cy="811149"/>
            <a:chOff x="1571604" y="3639263"/>
            <a:chExt cx="2629622" cy="811149"/>
          </a:xfrm>
        </p:grpSpPr>
        <p:sp>
          <p:nvSpPr>
            <p:cNvPr id="78" name="TextBox 36">
              <a:extLst>
                <a:ext uri="{FF2B5EF4-FFF2-40B4-BE49-F238E27FC236}">
                  <a16:creationId xmlns="" xmlns:a16="http://schemas.microsoft.com/office/drawing/2014/main" id="{9A99CFDE-525C-4F41-8813-E598575FD7A8}"/>
                </a:ext>
              </a:extLst>
            </p:cNvPr>
            <p:cNvSpPr txBox="1"/>
            <p:nvPr/>
          </p:nvSpPr>
          <p:spPr>
            <a:xfrm>
              <a:off x="1571604" y="3857634"/>
              <a:ext cx="2629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而                          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7" name="Object 15">
              <a:extLst>
                <a:ext uri="{FF2B5EF4-FFF2-40B4-BE49-F238E27FC236}">
                  <a16:creationId xmlns="" xmlns:a16="http://schemas.microsoft.com/office/drawing/2014/main" id="{9EE6206B-900D-464E-8DA1-6934AF8640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1169638"/>
                </p:ext>
              </p:extLst>
            </p:nvPr>
          </p:nvGraphicFramePr>
          <p:xfrm>
            <a:off x="2009176" y="3639263"/>
            <a:ext cx="1908882" cy="811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45" name="公式" r:id="rId14" imgW="927000" imgH="393480" progId="Equation.3">
                    <p:embed/>
                  </p:oleObj>
                </mc:Choice>
                <mc:Fallback>
                  <p:oleObj name="公式" r:id="rId14" imgW="9270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9176" y="3639263"/>
                          <a:ext cx="1908882" cy="8111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94BF33D8-6478-4E3C-BB17-8B6CD7C13F33}"/>
              </a:ext>
            </a:extLst>
          </p:cNvPr>
          <p:cNvGrpSpPr/>
          <p:nvPr/>
        </p:nvGrpSpPr>
        <p:grpSpPr>
          <a:xfrm>
            <a:off x="5692119" y="4281704"/>
            <a:ext cx="2616088" cy="461665"/>
            <a:chOff x="3689776" y="3857634"/>
            <a:chExt cx="2616088" cy="461665"/>
          </a:xfrm>
        </p:grpSpPr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2203DE47-B1C8-4D9B-99B5-89E1E74EA0B2}"/>
                </a:ext>
              </a:extLst>
            </p:cNvPr>
            <p:cNvSpPr/>
            <p:nvPr/>
          </p:nvSpPr>
          <p:spPr>
            <a:xfrm>
              <a:off x="4274539" y="3857634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是连续函数。</a:t>
              </a:r>
            </a:p>
          </p:txBody>
        </p:sp>
        <p:graphicFrame>
          <p:nvGraphicFramePr>
            <p:cNvPr id="81" name="对象 80">
              <a:extLst>
                <a:ext uri="{FF2B5EF4-FFF2-40B4-BE49-F238E27FC236}">
                  <a16:creationId xmlns="" xmlns:a16="http://schemas.microsoft.com/office/drawing/2014/main" id="{CCD3B28F-412F-4B75-A9F8-2056633C87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013468"/>
                </p:ext>
              </p:extLst>
            </p:nvPr>
          </p:nvGraphicFramePr>
          <p:xfrm>
            <a:off x="3689776" y="3883708"/>
            <a:ext cx="650903" cy="433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46" name="公式" r:id="rId16" imgW="266400" imgH="177480" progId="Equation.3">
                    <p:embed/>
                  </p:oleObj>
                </mc:Choice>
                <mc:Fallback>
                  <p:oleObj name="公式" r:id="rId16" imgW="266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776" y="3883708"/>
                          <a:ext cx="650903" cy="4339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22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56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48" grpId="0" animBg="1"/>
          <p:bldP spid="48" grpId="1" animBg="1"/>
          <p:bldP spid="52" grpId="0" animBg="1"/>
          <p:bldP spid="52" grpId="1" animBg="1"/>
          <p:bldP spid="65" grpId="0"/>
          <p:bldP spid="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1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1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4)">
                                          <p:cBhvr>
                                            <p:cTn id="6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48" grpId="0" animBg="1"/>
          <p:bldP spid="48" grpId="1" animBg="1"/>
          <p:bldP spid="52" grpId="0" animBg="1"/>
          <p:bldP spid="52" grpId="1" animBg="1"/>
          <p:bldP spid="65" grpId="0"/>
          <p:bldP spid="67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183EB048-B9D9-4509-AA06-2A0CEAFC9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933" y="2012429"/>
            <a:ext cx="4286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日气温曲线</a:t>
            </a:r>
          </a:p>
        </p:txBody>
      </p:sp>
      <p:pic>
        <p:nvPicPr>
          <p:cNvPr id="9" name="Picture 79">
            <a:extLst>
              <a:ext uri="{FF2B5EF4-FFF2-40B4-BE49-F238E27FC236}">
                <a16:creationId xmlns="" xmlns:a16="http://schemas.microsoft.com/office/drawing/2014/main" id="{14EC217E-A060-433E-B4AB-686118EB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39" y="1375005"/>
            <a:ext cx="4690722" cy="4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10" name="组合 9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11" name="椭圆 10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-7420" y="1038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连续的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870710" y="8012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引题</a:t>
            </a:r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3200" b="1" dirty="0">
              <a:solidFill>
                <a:srgbClr val="1A74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47850" y="632719"/>
            <a:ext cx="45719" cy="900000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3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3981" y="2312988"/>
            <a:ext cx="9712943" cy="30956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latinLnBrk="1" hangingPunct="0">
              <a:spcBef>
                <a:spcPts val="12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3981" y="1267429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5" name="Group 6">
            <a:extLst>
              <a:ext uri="{FF2B5EF4-FFF2-40B4-BE49-F238E27FC236}">
                <a16:creationId xmlns="" xmlns:a16="http://schemas.microsoft.com/office/drawing/2014/main" id="{BB251D1F-83B3-403C-B05A-8719D382F7AB}"/>
              </a:ext>
            </a:extLst>
          </p:cNvPr>
          <p:cNvGrpSpPr>
            <a:grpSpLocks/>
          </p:cNvGrpSpPr>
          <p:nvPr/>
        </p:nvGrpSpPr>
        <p:grpSpPr bwMode="auto">
          <a:xfrm>
            <a:off x="1728581" y="1084655"/>
            <a:ext cx="2878453" cy="850489"/>
            <a:chOff x="726" y="-62"/>
            <a:chExt cx="1527" cy="675"/>
          </a:xfrm>
        </p:grpSpPr>
        <p:sp>
          <p:nvSpPr>
            <p:cNvPr id="46" name="Text Box 11">
              <a:extLst>
                <a:ext uri="{FF2B5EF4-FFF2-40B4-BE49-F238E27FC236}">
                  <a16:creationId xmlns="" xmlns:a16="http://schemas.microsoft.com/office/drawing/2014/main" id="{E7E5A7B3-4786-4E53-A5C7-127FB2593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96"/>
              <a:ext cx="152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求极限                   。</a:t>
              </a:r>
            </a:p>
          </p:txBody>
        </p:sp>
        <p:graphicFrame>
          <p:nvGraphicFramePr>
            <p:cNvPr id="47" name="Object 14">
              <a:extLst>
                <a:ext uri="{FF2B5EF4-FFF2-40B4-BE49-F238E27FC236}">
                  <a16:creationId xmlns="" xmlns:a16="http://schemas.microsoft.com/office/drawing/2014/main" id="{90B945E2-60B8-4CBA-8223-3B5E41BAF33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282" y="-62"/>
            <a:ext cx="884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466" r:id="rId4" imgW="789800" imgH="394900" progId="">
                    <p:embed/>
                  </p:oleObj>
                </mc:Choice>
                <mc:Fallback>
                  <p:oleObj r:id="rId4" imgW="789800" imgH="3949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" y="-62"/>
                          <a:ext cx="884" cy="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27">
            <a:extLst>
              <a:ext uri="{FF2B5EF4-FFF2-40B4-BE49-F238E27FC236}">
                <a16:creationId xmlns="" xmlns:a16="http://schemas.microsoft.com/office/drawing/2014/main" id="{5B483C81-A391-42FA-AFC1-D275A08D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067" y="4095716"/>
            <a:ext cx="1086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所以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CF1C360-82FB-482E-9E1B-1D8BB3B4A401}"/>
              </a:ext>
            </a:extLst>
          </p:cNvPr>
          <p:cNvGrpSpPr/>
          <p:nvPr/>
        </p:nvGrpSpPr>
        <p:grpSpPr>
          <a:xfrm>
            <a:off x="2276067" y="2772722"/>
            <a:ext cx="3512220" cy="836368"/>
            <a:chOff x="1310855" y="2025169"/>
            <a:chExt cx="3512220" cy="836368"/>
          </a:xfrm>
        </p:grpSpPr>
        <p:sp>
          <p:nvSpPr>
            <p:cNvPr id="39" name="Text Box 29">
              <a:extLst>
                <a:ext uri="{FF2B5EF4-FFF2-40B4-BE49-F238E27FC236}">
                  <a16:creationId xmlns="" xmlns:a16="http://schemas.microsoft.com/office/drawing/2014/main" id="{A81EC9B6-07A9-4055-95CC-70DEE20C9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855" y="2259090"/>
              <a:ext cx="35122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因为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                    </a:t>
              </a:r>
            </a:p>
          </p:txBody>
        </p:sp>
        <p:graphicFrame>
          <p:nvGraphicFramePr>
            <p:cNvPr id="40" name="Object 109">
              <a:extLst>
                <a:ext uri="{FF2B5EF4-FFF2-40B4-BE49-F238E27FC236}">
                  <a16:creationId xmlns="" xmlns:a16="http://schemas.microsoft.com/office/drawing/2014/main" id="{B8A460C7-348F-4751-A401-24E237F004C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2197265"/>
                </p:ext>
              </p:extLst>
            </p:nvPr>
          </p:nvGraphicFramePr>
          <p:xfrm>
            <a:off x="2092317" y="2025169"/>
            <a:ext cx="1864831" cy="836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467" name="公式" r:id="rId6" imgW="926698" imgH="393529" progId="Equation.3">
                    <p:embed/>
                  </p:oleObj>
                </mc:Choice>
                <mc:Fallback>
                  <p:oleObj name="公式" r:id="rId6" imgW="92669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2317" y="2025169"/>
                          <a:ext cx="1864831" cy="8363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92CE185-2389-408C-BEE1-74646A07DD6F}"/>
              </a:ext>
            </a:extLst>
          </p:cNvPr>
          <p:cNvGrpSpPr/>
          <p:nvPr/>
        </p:nvGrpSpPr>
        <p:grpSpPr>
          <a:xfrm>
            <a:off x="5256157" y="3033444"/>
            <a:ext cx="3067095" cy="498389"/>
            <a:chOff x="5956050" y="3028771"/>
            <a:chExt cx="3067095" cy="498389"/>
          </a:xfrm>
        </p:grpSpPr>
        <p:sp>
          <p:nvSpPr>
            <p:cNvPr id="42" name="Rectangle 35">
              <a:extLst>
                <a:ext uri="{FF2B5EF4-FFF2-40B4-BE49-F238E27FC236}">
                  <a16:creationId xmlns="" xmlns:a16="http://schemas.microsoft.com/office/drawing/2014/main" id="{673A441C-42AE-45EA-AE81-73C56C60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050" y="3028771"/>
              <a:ext cx="2262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函数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itchFamily="18" charset="0"/>
                </a:rPr>
                <a:t>在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3" name="Object 25">
              <a:extLst>
                <a:ext uri="{FF2B5EF4-FFF2-40B4-BE49-F238E27FC236}">
                  <a16:creationId xmlns="" xmlns:a16="http://schemas.microsoft.com/office/drawing/2014/main" id="{D762D64A-93AC-4EA4-B37C-0AD6A1703A3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0849427"/>
                </p:ext>
              </p:extLst>
            </p:nvPr>
          </p:nvGraphicFramePr>
          <p:xfrm>
            <a:off x="6720730" y="3043497"/>
            <a:ext cx="1021623" cy="483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468" r:id="rId8" imgW="522742" imgH="203997" progId="">
                    <p:embed/>
                  </p:oleObj>
                </mc:Choice>
                <mc:Fallback>
                  <p:oleObj r:id="rId8" imgW="522742" imgH="20399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0730" y="3043497"/>
                          <a:ext cx="1021623" cy="483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09">
              <a:extLst>
                <a:ext uri="{FF2B5EF4-FFF2-40B4-BE49-F238E27FC236}">
                  <a16:creationId xmlns="" xmlns:a16="http://schemas.microsoft.com/office/drawing/2014/main" id="{6B62D400-3F51-47DA-9CC0-5483DD575A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826529"/>
                </p:ext>
              </p:extLst>
            </p:nvPr>
          </p:nvGraphicFramePr>
          <p:xfrm>
            <a:off x="8184707" y="3096008"/>
            <a:ext cx="838438" cy="394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469" name="公式" r:id="rId10" imgW="342751" imgH="139639" progId="Equation.3">
                    <p:embed/>
                  </p:oleObj>
                </mc:Choice>
                <mc:Fallback>
                  <p:oleObj name="公式" r:id="rId10" imgW="342751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4707" y="3096008"/>
                          <a:ext cx="838438" cy="3944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35">
            <a:extLst>
              <a:ext uri="{FF2B5EF4-FFF2-40B4-BE49-F238E27FC236}">
                <a16:creationId xmlns="" xmlns:a16="http://schemas.microsoft.com/office/drawing/2014/main" id="{BECE76AE-9116-4FEC-A65D-E2CDCD8F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252" y="304817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itchFamily="18" charset="0"/>
              </a:rPr>
              <a:t>处连续，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56" name="Object 14">
            <a:extLst>
              <a:ext uri="{FF2B5EF4-FFF2-40B4-BE49-F238E27FC236}">
                <a16:creationId xmlns="" xmlns:a16="http://schemas.microsoft.com/office/drawing/2014/main" id="{9A2817B7-A7EB-4A46-882F-3BE78BA7B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91583"/>
              </p:ext>
            </p:extLst>
          </p:nvPr>
        </p:nvGraphicFramePr>
        <p:xfrm>
          <a:off x="3195728" y="3959739"/>
          <a:ext cx="1447709" cy="73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0" r:id="rId12" imgW="789800" imgH="394900" progId="">
                  <p:embed/>
                </p:oleObj>
              </mc:Choice>
              <mc:Fallback>
                <p:oleObj r:id="rId12" imgW="789800" imgH="394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728" y="3959739"/>
                        <a:ext cx="1447709" cy="739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11">
            <a:extLst>
              <a:ext uri="{FF2B5EF4-FFF2-40B4-BE49-F238E27FC236}">
                <a16:creationId xmlns="" xmlns:a16="http://schemas.microsoft.com/office/drawing/2014/main" id="{3380CBEC-98DA-41BD-B20C-3D047E1B5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71753"/>
              </p:ext>
            </p:extLst>
          </p:nvPr>
        </p:nvGraphicFramePr>
        <p:xfrm>
          <a:off x="4705451" y="3888300"/>
          <a:ext cx="17716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1" name="公式" r:id="rId13" imgW="939392" imgH="393529" progId="Equation.3">
                  <p:embed/>
                </p:oleObj>
              </mc:Choice>
              <mc:Fallback>
                <p:oleObj name="公式" r:id="rId13" imgW="93939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451" y="3888300"/>
                        <a:ext cx="17716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12">
            <a:extLst>
              <a:ext uri="{FF2B5EF4-FFF2-40B4-BE49-F238E27FC236}">
                <a16:creationId xmlns="" xmlns:a16="http://schemas.microsoft.com/office/drawing/2014/main" id="{18CBBE19-2F65-4804-B18C-00764FF63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6548"/>
              </p:ext>
            </p:extLst>
          </p:nvPr>
        </p:nvGraphicFramePr>
        <p:xfrm>
          <a:off x="6508859" y="3883537"/>
          <a:ext cx="1982806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2" name="公式" r:id="rId15" imgW="1040948" imgH="393529" progId="Equation.3">
                  <p:embed/>
                </p:oleObj>
              </mc:Choice>
              <mc:Fallback>
                <p:oleObj name="公式" r:id="rId15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59" y="3883537"/>
                        <a:ext cx="1982806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13">
            <a:extLst>
              <a:ext uri="{FF2B5EF4-FFF2-40B4-BE49-F238E27FC236}">
                <a16:creationId xmlns="" xmlns:a16="http://schemas.microsoft.com/office/drawing/2014/main" id="{D3306E4D-6C8D-4FA0-99FC-23554E48D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00449"/>
              </p:ext>
            </p:extLst>
          </p:nvPr>
        </p:nvGraphicFramePr>
        <p:xfrm>
          <a:off x="8434521" y="4135953"/>
          <a:ext cx="985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3" name="公式" r:id="rId17" imgW="571004" imgH="177646" progId="Equation.3">
                  <p:embed/>
                </p:oleObj>
              </mc:Choice>
              <mc:Fallback>
                <p:oleObj name="公式" r:id="rId17" imgW="57100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521" y="4135953"/>
                        <a:ext cx="985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132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utoUpdateAnimBg="0"/>
      <p:bldP spid="60" grpId="0"/>
    </p:bldLst>
  </p:timing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719401"/>
            <a:ext cx="1162972" cy="1349048"/>
            <a:chOff x="2128190" y="865515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58553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2282654"/>
            <a:ext cx="9721850" cy="3205471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3BE88C1-C8E4-4FF5-884B-3F8D89A9E1A0}"/>
              </a:ext>
            </a:extLst>
          </p:cNvPr>
          <p:cNvGrpSpPr/>
          <p:nvPr/>
        </p:nvGrpSpPr>
        <p:grpSpPr>
          <a:xfrm>
            <a:off x="1890823" y="2774289"/>
            <a:ext cx="6461682" cy="924447"/>
            <a:chOff x="3044268" y="2411953"/>
            <a:chExt cx="6461682" cy="924447"/>
          </a:xfrm>
        </p:grpSpPr>
        <p:sp>
          <p:nvSpPr>
            <p:cNvPr id="32" name="Text Box 21">
              <a:extLst>
                <a:ext uri="{FF2B5EF4-FFF2-40B4-BE49-F238E27FC236}">
                  <a16:creationId xmlns="" xmlns:a16="http://schemas.microsoft.com/office/drawing/2014/main" id="{2EE4E05E-5C6F-4C60-9C60-C4E0B96ED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268" y="2555376"/>
              <a:ext cx="64616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1.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讨论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的连续性。</a:t>
              </a:r>
            </a:p>
          </p:txBody>
        </p:sp>
        <p:graphicFrame>
          <p:nvGraphicFramePr>
            <p:cNvPr id="33" name="Object 4">
              <a:extLst>
                <a:ext uri="{FF2B5EF4-FFF2-40B4-BE49-F238E27FC236}">
                  <a16:creationId xmlns="" xmlns:a16="http://schemas.microsoft.com/office/drawing/2014/main" id="{02ECBE35-9B87-4B65-9953-9877F96546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756269"/>
                </p:ext>
              </p:extLst>
            </p:nvPr>
          </p:nvGraphicFramePr>
          <p:xfrm>
            <a:off x="4679394" y="2411953"/>
            <a:ext cx="2937102" cy="924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78" r:id="rId4" imgW="1376379" imgH="420560" progId="">
                    <p:embed/>
                  </p:oleObj>
                </mc:Choice>
                <mc:Fallback>
                  <p:oleObj r:id="rId4" imgW="1376379" imgH="4205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394" y="2411953"/>
                          <a:ext cx="2937102" cy="9244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2BAB7C6-36DC-4130-AAD7-6789DD635F70}"/>
              </a:ext>
            </a:extLst>
          </p:cNvPr>
          <p:cNvGrpSpPr/>
          <p:nvPr/>
        </p:nvGrpSpPr>
        <p:grpSpPr>
          <a:xfrm>
            <a:off x="1925890" y="3984281"/>
            <a:ext cx="6461682" cy="1016812"/>
            <a:chOff x="3044268" y="3498873"/>
            <a:chExt cx="6461682" cy="1016812"/>
          </a:xfrm>
        </p:grpSpPr>
        <p:graphicFrame>
          <p:nvGraphicFramePr>
            <p:cNvPr id="34" name="Object 5">
              <a:extLst>
                <a:ext uri="{FF2B5EF4-FFF2-40B4-BE49-F238E27FC236}">
                  <a16:creationId xmlns="" xmlns:a16="http://schemas.microsoft.com/office/drawing/2014/main" id="{E3518221-7AD1-42F9-920A-A0F8D1E364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286422"/>
                </p:ext>
              </p:extLst>
            </p:nvPr>
          </p:nvGraphicFramePr>
          <p:xfrm>
            <a:off x="4401580" y="3498873"/>
            <a:ext cx="2325903" cy="1016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79" r:id="rId6" imgW="1121494" imgH="458793" progId="">
                    <p:embed/>
                  </p:oleObj>
                </mc:Choice>
                <mc:Fallback>
                  <p:oleObj r:id="rId6" imgW="1121494" imgH="45879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580" y="3498873"/>
                          <a:ext cx="2325903" cy="1016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21">
              <a:extLst>
                <a:ext uri="{FF2B5EF4-FFF2-40B4-BE49-F238E27FC236}">
                  <a16:creationId xmlns="" xmlns:a16="http://schemas.microsoft.com/office/drawing/2014/main" id="{E56B3A05-C935-4209-ADDC-F272ABBEA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268" y="3648686"/>
              <a:ext cx="64616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2.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求极限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    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22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27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F6530B3-E6CC-4AEB-86DD-3C4302E4E504}"/>
              </a:ext>
            </a:extLst>
          </p:cNvPr>
          <p:cNvGrpSpPr/>
          <p:nvPr/>
        </p:nvGrpSpPr>
        <p:grpSpPr>
          <a:xfrm>
            <a:off x="1837839" y="1164517"/>
            <a:ext cx="7501576" cy="658087"/>
            <a:chOff x="2555237" y="1441017"/>
            <a:chExt cx="7501576" cy="658087"/>
          </a:xfrm>
        </p:grpSpPr>
        <p:sp>
          <p:nvSpPr>
            <p:cNvPr id="41" name="Text Box 15">
              <a:extLst>
                <a:ext uri="{FF2B5EF4-FFF2-40B4-BE49-F238E27FC236}">
                  <a16:creationId xmlns="" xmlns:a16="http://schemas.microsoft.com/office/drawing/2014/main" id="{E9A0BCEC-25AD-442D-BC9C-7AF372DFE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237" y="1441017"/>
              <a:ext cx="7501576" cy="64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 在点      处如果满足下列三个条件之一的，</a:t>
              </a:r>
            </a:p>
          </p:txBody>
        </p:sp>
        <p:graphicFrame>
          <p:nvGraphicFramePr>
            <p:cNvPr id="43" name="Object 12">
              <a:extLst>
                <a:ext uri="{FF2B5EF4-FFF2-40B4-BE49-F238E27FC236}">
                  <a16:creationId xmlns="" xmlns:a16="http://schemas.microsoft.com/office/drawing/2014/main" id="{1AC2B988-3A3C-42EC-AF25-9C751D86B0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2283512"/>
                </p:ext>
              </p:extLst>
            </p:nvPr>
          </p:nvGraphicFramePr>
          <p:xfrm>
            <a:off x="3302019" y="1592425"/>
            <a:ext cx="672245" cy="450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7" r:id="rId4" imgW="345449" imgH="204710" progId="">
                    <p:embed/>
                  </p:oleObj>
                </mc:Choice>
                <mc:Fallback>
                  <p:oleObj r:id="rId4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19" y="1592425"/>
                          <a:ext cx="672245" cy="4506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3">
              <a:extLst>
                <a:ext uri="{FF2B5EF4-FFF2-40B4-BE49-F238E27FC236}">
                  <a16:creationId xmlns="" xmlns:a16="http://schemas.microsoft.com/office/drawing/2014/main" id="{BC688CE3-0203-4D66-ADA3-95CB7645815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002560"/>
                </p:ext>
              </p:extLst>
            </p:nvPr>
          </p:nvGraphicFramePr>
          <p:xfrm>
            <a:off x="4791365" y="1508972"/>
            <a:ext cx="368469" cy="590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8" r:id="rId6" imgW="166765" imgH="230905" progId="">
                    <p:embed/>
                  </p:oleObj>
                </mc:Choice>
                <mc:Fallback>
                  <p:oleObj r:id="rId6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1365" y="1508972"/>
                          <a:ext cx="368469" cy="5901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BBC0B85-AA6E-4CFF-A3B8-70726C14B159}"/>
              </a:ext>
            </a:extLst>
          </p:cNvPr>
          <p:cNvGrpSpPr/>
          <p:nvPr/>
        </p:nvGrpSpPr>
        <p:grpSpPr>
          <a:xfrm>
            <a:off x="1851858" y="1782043"/>
            <a:ext cx="3438641" cy="646165"/>
            <a:chOff x="2555237" y="1493654"/>
            <a:chExt cx="3438641" cy="646165"/>
          </a:xfrm>
        </p:grpSpPr>
        <p:sp>
          <p:nvSpPr>
            <p:cNvPr id="65" name="Text Box 15">
              <a:extLst>
                <a:ext uri="{FF2B5EF4-FFF2-40B4-BE49-F238E27FC236}">
                  <a16:creationId xmlns="" xmlns:a16="http://schemas.microsoft.com/office/drawing/2014/main" id="{4DDC164A-8BF2-43C5-A2DD-503E796F5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237" y="1493654"/>
              <a:ext cx="3438641" cy="64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的间断点。 </a:t>
              </a:r>
            </a:p>
          </p:txBody>
        </p:sp>
        <p:graphicFrame>
          <p:nvGraphicFramePr>
            <p:cNvPr id="45" name="Object 14">
              <a:extLst>
                <a:ext uri="{FF2B5EF4-FFF2-40B4-BE49-F238E27FC236}">
                  <a16:creationId xmlns="" xmlns:a16="http://schemas.microsoft.com/office/drawing/2014/main" id="{09665789-B44C-4A8A-8487-8D737B8F94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037832"/>
                </p:ext>
              </p:extLst>
            </p:nvPr>
          </p:nvGraphicFramePr>
          <p:xfrm>
            <a:off x="3583610" y="1647266"/>
            <a:ext cx="668026" cy="426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39" r:id="rId8" imgW="345449" imgH="204710" progId="">
                    <p:embed/>
                  </p:oleObj>
                </mc:Choice>
                <mc:Fallback>
                  <p:oleObj r:id="rId8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610" y="1647266"/>
                          <a:ext cx="668026" cy="42680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17">
            <a:extLst>
              <a:ext uri="{FF2B5EF4-FFF2-40B4-BE49-F238E27FC236}">
                <a16:creationId xmlns="" xmlns:a16="http://schemas.microsoft.com/office/drawing/2014/main" id="{D6BBD566-A5D8-499B-9FCF-E736ECB31DC3}"/>
              </a:ext>
            </a:extLst>
          </p:cNvPr>
          <p:cNvGrpSpPr>
            <a:grpSpLocks/>
          </p:cNvGrpSpPr>
          <p:nvPr/>
        </p:nvGrpSpPr>
        <p:grpSpPr bwMode="auto">
          <a:xfrm>
            <a:off x="2411698" y="2527659"/>
            <a:ext cx="7191376" cy="646615"/>
            <a:chOff x="0" y="0"/>
            <a:chExt cx="4530" cy="436"/>
          </a:xfrm>
        </p:grpSpPr>
        <p:sp>
          <p:nvSpPr>
            <p:cNvPr id="47" name="Text Box 23">
              <a:extLst>
                <a:ext uri="{FF2B5EF4-FFF2-40B4-BE49-F238E27FC236}">
                  <a16:creationId xmlns="" xmlns:a16="http://schemas.microsoft.com/office/drawing/2014/main" id="{C32531A5-8653-4557-8B6D-386A281C2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53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在点      处无定义，即         无意义 ；</a:t>
              </a:r>
            </a:p>
          </p:txBody>
        </p:sp>
        <p:graphicFrame>
          <p:nvGraphicFramePr>
            <p:cNvPr id="48" name="Object 19">
              <a:extLst>
                <a:ext uri="{FF2B5EF4-FFF2-40B4-BE49-F238E27FC236}">
                  <a16:creationId xmlns="" xmlns:a16="http://schemas.microsoft.com/office/drawing/2014/main" id="{28283070-643C-4A49-ACF2-6EFEC30A8B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1340382"/>
                </p:ext>
              </p:extLst>
            </p:nvPr>
          </p:nvGraphicFramePr>
          <p:xfrm>
            <a:off x="596" y="89"/>
            <a:ext cx="426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0" r:id="rId9" imgW="345449" imgH="204710" progId="">
                    <p:embed/>
                  </p:oleObj>
                </mc:Choice>
                <mc:Fallback>
                  <p:oleObj r:id="rId9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" y="89"/>
                          <a:ext cx="426" cy="3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0">
              <a:extLst>
                <a:ext uri="{FF2B5EF4-FFF2-40B4-BE49-F238E27FC236}">
                  <a16:creationId xmlns="" xmlns:a16="http://schemas.microsoft.com/office/drawing/2014/main" id="{3D8BA65A-7368-43FF-940C-E72B7678AC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0488929"/>
                </p:ext>
              </p:extLst>
            </p:nvPr>
          </p:nvGraphicFramePr>
          <p:xfrm>
            <a:off x="1464" y="14"/>
            <a:ext cx="341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1" r:id="rId10" imgW="166765" imgH="230905" progId="">
                    <p:embed/>
                  </p:oleObj>
                </mc:Choice>
                <mc:Fallback>
                  <p:oleObj r:id="rId10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4" y="14"/>
                          <a:ext cx="341" cy="4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1">
              <a:extLst>
                <a:ext uri="{FF2B5EF4-FFF2-40B4-BE49-F238E27FC236}">
                  <a16:creationId xmlns="" xmlns:a16="http://schemas.microsoft.com/office/drawing/2014/main" id="{75127EC0-10F4-4179-8916-0E813F928A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558801"/>
                </p:ext>
              </p:extLst>
            </p:nvPr>
          </p:nvGraphicFramePr>
          <p:xfrm>
            <a:off x="2942" y="62"/>
            <a:ext cx="475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2" r:id="rId11" imgW="396280" imgH="230098" progId="">
                    <p:embed/>
                  </p:oleObj>
                </mc:Choice>
                <mc:Fallback>
                  <p:oleObj r:id="rId11" imgW="396280" imgH="23009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2" y="62"/>
                          <a:ext cx="475" cy="36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22">
            <a:extLst>
              <a:ext uri="{FF2B5EF4-FFF2-40B4-BE49-F238E27FC236}">
                <a16:creationId xmlns="" xmlns:a16="http://schemas.microsoft.com/office/drawing/2014/main" id="{B60EE5C4-968F-4B83-9B5C-5E340F07B4ED}"/>
              </a:ext>
            </a:extLst>
          </p:cNvPr>
          <p:cNvGrpSpPr>
            <a:grpSpLocks/>
          </p:cNvGrpSpPr>
          <p:nvPr/>
        </p:nvGrpSpPr>
        <p:grpSpPr bwMode="auto">
          <a:xfrm>
            <a:off x="2411698" y="3350728"/>
            <a:ext cx="7429500" cy="782241"/>
            <a:chOff x="0" y="0"/>
            <a:chExt cx="4680" cy="657"/>
          </a:xfrm>
        </p:grpSpPr>
        <p:sp>
          <p:nvSpPr>
            <p:cNvPr id="52" name="Text Box 28">
              <a:extLst>
                <a:ext uri="{FF2B5EF4-FFF2-40B4-BE49-F238E27FC236}">
                  <a16:creationId xmlns="" xmlns:a16="http://schemas.microsoft.com/office/drawing/2014/main" id="{66902F8F-CD81-402D-871F-78ACA05CF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68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在点      处无极限，即               不存在；</a:t>
              </a:r>
            </a:p>
          </p:txBody>
        </p:sp>
        <p:graphicFrame>
          <p:nvGraphicFramePr>
            <p:cNvPr id="53" name="Object 24">
              <a:extLst>
                <a:ext uri="{FF2B5EF4-FFF2-40B4-BE49-F238E27FC236}">
                  <a16:creationId xmlns="" xmlns:a16="http://schemas.microsoft.com/office/drawing/2014/main" id="{68141CFB-0FAE-4B46-BFFA-7AA786C7F9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987000"/>
                </p:ext>
              </p:extLst>
            </p:nvPr>
          </p:nvGraphicFramePr>
          <p:xfrm>
            <a:off x="600" y="108"/>
            <a:ext cx="422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3" r:id="rId13" imgW="345449" imgH="204710" progId="">
                    <p:embed/>
                  </p:oleObj>
                </mc:Choice>
                <mc:Fallback>
                  <p:oleObj r:id="rId13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108"/>
                          <a:ext cx="422" cy="3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25">
              <a:extLst>
                <a:ext uri="{FF2B5EF4-FFF2-40B4-BE49-F238E27FC236}">
                  <a16:creationId xmlns="" xmlns:a16="http://schemas.microsoft.com/office/drawing/2014/main" id="{402482A5-1FB8-4C10-AC47-EB9F6BF351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220305"/>
                </p:ext>
              </p:extLst>
            </p:nvPr>
          </p:nvGraphicFramePr>
          <p:xfrm>
            <a:off x="1446" y="21"/>
            <a:ext cx="352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4" r:id="rId14" imgW="166765" imgH="230905" progId="">
                    <p:embed/>
                  </p:oleObj>
                </mc:Choice>
                <mc:Fallback>
                  <p:oleObj r:id="rId14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6" y="21"/>
                          <a:ext cx="352" cy="5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26">
              <a:extLst>
                <a:ext uri="{FF2B5EF4-FFF2-40B4-BE49-F238E27FC236}">
                  <a16:creationId xmlns="" xmlns:a16="http://schemas.microsoft.com/office/drawing/2014/main" id="{4105DC05-BA15-4DF4-9C79-0718283708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2214072"/>
                </p:ext>
              </p:extLst>
            </p:nvPr>
          </p:nvGraphicFramePr>
          <p:xfrm>
            <a:off x="2954" y="90"/>
            <a:ext cx="820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5" r:id="rId15" imgW="586491" imgH="293245" progId="">
                    <p:embed/>
                  </p:oleObj>
                </mc:Choice>
                <mc:Fallback>
                  <p:oleObj r:id="rId15" imgW="586491" imgH="2932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4" y="90"/>
                          <a:ext cx="820" cy="5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3ACA2AC-DDBD-47FD-B444-D6A0F8A333DD}"/>
              </a:ext>
            </a:extLst>
          </p:cNvPr>
          <p:cNvGrpSpPr/>
          <p:nvPr/>
        </p:nvGrpSpPr>
        <p:grpSpPr>
          <a:xfrm>
            <a:off x="2411699" y="4160127"/>
            <a:ext cx="7429499" cy="665317"/>
            <a:chOff x="2555237" y="4095087"/>
            <a:chExt cx="7429499" cy="665317"/>
          </a:xfrm>
        </p:grpSpPr>
        <p:sp>
          <p:nvSpPr>
            <p:cNvPr id="57" name="Text Box 33">
              <a:extLst>
                <a:ext uri="{FF2B5EF4-FFF2-40B4-BE49-F238E27FC236}">
                  <a16:creationId xmlns="" xmlns:a16="http://schemas.microsoft.com/office/drawing/2014/main" id="{2DD78523-AA62-4FF9-A041-7E0843FEF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237" y="4095087"/>
              <a:ext cx="7429499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1A74CC"/>
                </a:buClr>
                <a:buFont typeface="Wingdings" pitchFamily="2" charset="2"/>
                <a:buChar char="Ø"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        在点      处的极限值与函数值</a:t>
              </a:r>
              <a:r>
                <a:rPr lang="zh-CN" altLang="en-US" b="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不相等，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8" name="Object 29">
              <a:extLst>
                <a:ext uri="{FF2B5EF4-FFF2-40B4-BE49-F238E27FC236}">
                  <a16:creationId xmlns="" xmlns:a16="http://schemas.microsoft.com/office/drawing/2014/main" id="{279F6A47-3D19-4CCF-8890-7BAF227FBB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829"/>
                </p:ext>
              </p:extLst>
            </p:nvPr>
          </p:nvGraphicFramePr>
          <p:xfrm>
            <a:off x="3501387" y="4217677"/>
            <a:ext cx="673100" cy="461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6" r:id="rId17" imgW="345449" imgH="204710" progId="">
                    <p:embed/>
                  </p:oleObj>
                </mc:Choice>
                <mc:Fallback>
                  <p:oleObj r:id="rId17" imgW="345449" imgH="20471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387" y="4217677"/>
                          <a:ext cx="673100" cy="4617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0">
              <a:extLst>
                <a:ext uri="{FF2B5EF4-FFF2-40B4-BE49-F238E27FC236}">
                  <a16:creationId xmlns="" xmlns:a16="http://schemas.microsoft.com/office/drawing/2014/main" id="{A3308E69-090A-4418-B024-60C9A4B793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2514"/>
                </p:ext>
              </p:extLst>
            </p:nvPr>
          </p:nvGraphicFramePr>
          <p:xfrm>
            <a:off x="4850762" y="4110559"/>
            <a:ext cx="558800" cy="649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7" r:id="rId18" imgW="166765" imgH="230905" progId="">
                    <p:embed/>
                  </p:oleObj>
                </mc:Choice>
                <mc:Fallback>
                  <p:oleObj r:id="rId18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0762" y="4110559"/>
                          <a:ext cx="558800" cy="6498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A57585B-FA7C-4D2A-982F-6E146001ADE3}"/>
              </a:ext>
            </a:extLst>
          </p:cNvPr>
          <p:cNvGrpSpPr/>
          <p:nvPr/>
        </p:nvGrpSpPr>
        <p:grpSpPr>
          <a:xfrm>
            <a:off x="2651666" y="4863774"/>
            <a:ext cx="2758566" cy="724827"/>
            <a:chOff x="2806063" y="4136003"/>
            <a:chExt cx="2758566" cy="724827"/>
          </a:xfrm>
        </p:grpSpPr>
        <p:sp>
          <p:nvSpPr>
            <p:cNvPr id="66" name="Text Box 33">
              <a:extLst>
                <a:ext uri="{FF2B5EF4-FFF2-40B4-BE49-F238E27FC236}">
                  <a16:creationId xmlns="" xmlns:a16="http://schemas.microsoft.com/office/drawing/2014/main" id="{4E7102F0-5A56-4BAA-B868-783AA325D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6063" y="4136003"/>
              <a:ext cx="27585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                       。               </a:t>
              </a:r>
            </a:p>
          </p:txBody>
        </p:sp>
        <p:graphicFrame>
          <p:nvGraphicFramePr>
            <p:cNvPr id="60" name="Object 31">
              <a:extLst>
                <a:ext uri="{FF2B5EF4-FFF2-40B4-BE49-F238E27FC236}">
                  <a16:creationId xmlns="" xmlns:a16="http://schemas.microsoft.com/office/drawing/2014/main" id="{8E382795-19FA-42AA-BBF8-C1DF9E4E43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261973"/>
                </p:ext>
              </p:extLst>
            </p:nvPr>
          </p:nvGraphicFramePr>
          <p:xfrm>
            <a:off x="3236274" y="4210985"/>
            <a:ext cx="2054225" cy="649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8" r:id="rId19" imgW="1094575" imgH="292735" progId="Equation.3">
                    <p:embed/>
                  </p:oleObj>
                </mc:Choice>
                <mc:Fallback>
                  <p:oleObj r:id="rId19" imgW="1094575" imgH="2927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274" y="4210985"/>
                          <a:ext cx="2054225" cy="6498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5BBF848B-5A4C-4B82-A59E-973154F18C2D}"/>
              </a:ext>
            </a:extLst>
          </p:cNvPr>
          <p:cNvSpPr/>
          <p:nvPr/>
        </p:nvSpPr>
        <p:spPr bwMode="auto">
          <a:xfrm>
            <a:off x="7037668" y="2594387"/>
            <a:ext cx="1864470" cy="5715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D922EAF7-1466-45AD-8E0D-67CAB3294FF5}"/>
              </a:ext>
            </a:extLst>
          </p:cNvPr>
          <p:cNvSpPr/>
          <p:nvPr/>
        </p:nvSpPr>
        <p:spPr bwMode="auto">
          <a:xfrm>
            <a:off x="7037668" y="3452860"/>
            <a:ext cx="2455556" cy="6317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4735EE52-11AB-48EA-902F-D40E00ADAAE5}"/>
              </a:ext>
            </a:extLst>
          </p:cNvPr>
          <p:cNvSpPr/>
          <p:nvPr/>
        </p:nvSpPr>
        <p:spPr bwMode="auto">
          <a:xfrm>
            <a:off x="3057528" y="4916919"/>
            <a:ext cx="2208749" cy="6378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1034DCB9-0336-4F0E-A954-6E0402063419}"/>
              </a:ext>
            </a:extLst>
          </p:cNvPr>
          <p:cNvSpPr/>
          <p:nvPr/>
        </p:nvSpPr>
        <p:spPr bwMode="auto">
          <a:xfrm>
            <a:off x="1235075" y="989046"/>
            <a:ext cx="9721849" cy="492656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5BBC0B85-AA6E-4CFF-A3B8-70726C14B159}"/>
              </a:ext>
            </a:extLst>
          </p:cNvPr>
          <p:cNvGrpSpPr/>
          <p:nvPr/>
        </p:nvGrpSpPr>
        <p:grpSpPr>
          <a:xfrm>
            <a:off x="8891336" y="1164517"/>
            <a:ext cx="1490853" cy="654951"/>
            <a:chOff x="2555237" y="1493654"/>
            <a:chExt cx="1473666" cy="646331"/>
          </a:xfrm>
        </p:grpSpPr>
        <p:sp>
          <p:nvSpPr>
            <p:cNvPr id="32" name="Text Box 15">
              <a:extLst>
                <a:ext uri="{FF2B5EF4-FFF2-40B4-BE49-F238E27FC236}">
                  <a16:creationId xmlns="" xmlns:a16="http://schemas.microsoft.com/office/drawing/2014/main" id="{4DDC164A-8BF2-43C5-A2DD-503E796F5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237" y="1493654"/>
              <a:ext cx="14736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      </a:t>
              </a: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就 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3" name="Object 11">
              <a:extLst>
                <a:ext uri="{FF2B5EF4-FFF2-40B4-BE49-F238E27FC236}">
                  <a16:creationId xmlns="" xmlns:a16="http://schemas.microsoft.com/office/drawing/2014/main" id="{0F253077-5616-41A1-A46C-585F430DCB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3167965"/>
                </p:ext>
              </p:extLst>
            </p:nvPr>
          </p:nvGraphicFramePr>
          <p:xfrm>
            <a:off x="2994722" y="1510940"/>
            <a:ext cx="466915" cy="61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49" r:id="rId21" imgW="166765" imgH="230905" progId="">
                    <p:embed/>
                  </p:oleObj>
                </mc:Choice>
                <mc:Fallback>
                  <p:oleObj r:id="rId21" imgW="166765" imgH="23090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722" y="1510940"/>
                          <a:ext cx="466915" cy="6199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组合 33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35" name="组合 34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37" name="椭圆 36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-7420" y="190925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间断点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1034DCB9-0336-4F0E-A954-6E0402063419}"/>
              </a:ext>
            </a:extLst>
          </p:cNvPr>
          <p:cNvSpPr/>
          <p:nvPr/>
        </p:nvSpPr>
        <p:spPr bwMode="auto">
          <a:xfrm>
            <a:off x="1576297" y="1325663"/>
            <a:ext cx="5706290" cy="1705928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Text Box 5">
            <a:extLst>
              <a:ext uri="{FF2B5EF4-FFF2-40B4-BE49-F238E27FC236}">
                <a16:creationId xmlns="" xmlns:a16="http://schemas.microsoft.com/office/drawing/2014/main" id="{E41E4ADB-51FA-42A6-ADFB-C178E080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367302"/>
            <a:ext cx="5501457" cy="205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分段函数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来说，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除了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每个段落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考虑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没有定义的点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外，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还需判断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分段点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是否连续。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="" xmlns:a16="http://schemas.microsoft.com/office/drawing/2014/main" id="{62D926BD-EE1E-43F5-AF26-A7153527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439900"/>
            <a:ext cx="3724197" cy="13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初等函数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来说，</a:t>
            </a:r>
            <a:endParaRPr lang="en-US" altLang="zh-CN" b="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间断点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没有定义的点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="" xmlns:a16="http://schemas.microsoft.com/office/drawing/2014/main" id="{D797EACF-DECE-48F3-9B7B-C199BFD72606}"/>
              </a:ext>
            </a:extLst>
          </p:cNvPr>
          <p:cNvSpPr/>
          <p:nvPr/>
        </p:nvSpPr>
        <p:spPr bwMode="auto">
          <a:xfrm>
            <a:off x="1581022" y="3249613"/>
            <a:ext cx="5701565" cy="234069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034DCB9-0336-4F0E-A954-6E0402063419}"/>
              </a:ext>
            </a:extLst>
          </p:cNvPr>
          <p:cNvSpPr/>
          <p:nvPr/>
        </p:nvSpPr>
        <p:spPr bwMode="auto">
          <a:xfrm>
            <a:off x="1235075" y="989046"/>
            <a:ext cx="9721849" cy="492656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56" y="0"/>
            <a:ext cx="36576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9" name="组合 8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11" name="椭圆 10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-7420" y="190925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间断点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3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  <p:bldP spid="70" grpId="0"/>
      <p:bldP spid="72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5466" y="1989139"/>
            <a:ext cx="9711459" cy="351804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5466" y="1105767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7D96792D-89AD-44EE-B48E-74471D88B928}"/>
              </a:ext>
            </a:extLst>
          </p:cNvPr>
          <p:cNvGrpSpPr/>
          <p:nvPr/>
        </p:nvGrpSpPr>
        <p:grpSpPr>
          <a:xfrm>
            <a:off x="1730066" y="972623"/>
            <a:ext cx="5421677" cy="750888"/>
            <a:chOff x="857224" y="1148425"/>
            <a:chExt cx="5421677" cy="750888"/>
          </a:xfrm>
        </p:grpSpPr>
        <p:sp>
          <p:nvSpPr>
            <p:cNvPr id="37" name="Text Box 13">
              <a:extLst>
                <a:ext uri="{FF2B5EF4-FFF2-40B4-BE49-F238E27FC236}">
                  <a16:creationId xmlns="" xmlns:a16="http://schemas.microsoft.com/office/drawing/2014/main" id="{A0B55044-21F5-491A-8296-DEEE22CF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1173157"/>
              <a:ext cx="54216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求函数                          的连续区间。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38" name="Object 30">
              <a:extLst>
                <a:ext uri="{FF2B5EF4-FFF2-40B4-BE49-F238E27FC236}">
                  <a16:creationId xmlns="" xmlns:a16="http://schemas.microsoft.com/office/drawing/2014/main" id="{7321887D-16CB-4F2A-9CF4-C43CE7BB99C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127538"/>
                </p:ext>
              </p:extLst>
            </p:nvPr>
          </p:nvGraphicFramePr>
          <p:xfrm>
            <a:off x="1964903" y="1148425"/>
            <a:ext cx="2157412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3" name="公式" r:id="rId4" imgW="1155700" imgH="393700" progId="Equation.3">
                    <p:embed/>
                  </p:oleObj>
                </mc:Choice>
                <mc:Fallback>
                  <p:oleObj name="公式" r:id="rId4" imgW="11557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903" y="1148425"/>
                          <a:ext cx="2157412" cy="750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组合 30">
            <a:extLst>
              <a:ext uri="{FF2B5EF4-FFF2-40B4-BE49-F238E27FC236}">
                <a16:creationId xmlns="" xmlns:a16="http://schemas.microsoft.com/office/drawing/2014/main" id="{4EFE022E-8F9A-4742-94AE-C987F88265BD}"/>
              </a:ext>
            </a:extLst>
          </p:cNvPr>
          <p:cNvGrpSpPr>
            <a:grpSpLocks/>
          </p:cNvGrpSpPr>
          <p:nvPr/>
        </p:nvGrpSpPr>
        <p:grpSpPr bwMode="auto">
          <a:xfrm>
            <a:off x="1803389" y="2507420"/>
            <a:ext cx="2667717" cy="581057"/>
            <a:chOff x="1543981" y="3044700"/>
            <a:chExt cx="2668040" cy="774778"/>
          </a:xfrm>
        </p:grpSpPr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A40A2839-F8A2-4F17-AB9E-2E1199AF2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981" y="3044700"/>
              <a:ext cx="2668040" cy="77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由                      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2" name="Object 31">
              <a:extLst>
                <a:ext uri="{FF2B5EF4-FFF2-40B4-BE49-F238E27FC236}">
                  <a16:creationId xmlns="" xmlns:a16="http://schemas.microsoft.com/office/drawing/2014/main" id="{4234AA69-4892-4D06-97A5-B86910815A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46642"/>
                </p:ext>
              </p:extLst>
            </p:nvPr>
          </p:nvGraphicFramePr>
          <p:xfrm>
            <a:off x="2007207" y="3172339"/>
            <a:ext cx="1950758" cy="605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4" name="公式" r:id="rId6" imgW="914400" imgH="203200" progId="Equation.3">
                    <p:embed/>
                  </p:oleObj>
                </mc:Choice>
                <mc:Fallback>
                  <p:oleObj name="公式" r:id="rId6" imgW="914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7207" y="3172339"/>
                          <a:ext cx="1950758" cy="6055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94B8483B-9429-4726-BF74-D902960C7DFC}"/>
              </a:ext>
            </a:extLst>
          </p:cNvPr>
          <p:cNvGrpSpPr/>
          <p:nvPr/>
        </p:nvGrpSpPr>
        <p:grpSpPr>
          <a:xfrm>
            <a:off x="4562171" y="2507420"/>
            <a:ext cx="3342284" cy="646331"/>
            <a:chOff x="3714743" y="2254983"/>
            <a:chExt cx="3342284" cy="646331"/>
          </a:xfrm>
        </p:grpSpPr>
        <p:sp>
          <p:nvSpPr>
            <p:cNvPr id="44" name="Rectangle 21">
              <a:extLst>
                <a:ext uri="{FF2B5EF4-FFF2-40B4-BE49-F238E27FC236}">
                  <a16:creationId xmlns="" xmlns:a16="http://schemas.microsoft.com/office/drawing/2014/main" id="{DF698354-6D26-4DFD-9E1A-68AC676B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743" y="2254983"/>
              <a:ext cx="33422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解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得           或          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5" name="Object 20">
              <a:extLst>
                <a:ext uri="{FF2B5EF4-FFF2-40B4-BE49-F238E27FC236}">
                  <a16:creationId xmlns="" xmlns:a16="http://schemas.microsoft.com/office/drawing/2014/main" id="{FA1425E0-27E5-4C4C-BE47-71B7D0E3AF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8348319"/>
                </p:ext>
              </p:extLst>
            </p:nvPr>
          </p:nvGraphicFramePr>
          <p:xfrm>
            <a:off x="4489119" y="2379445"/>
            <a:ext cx="835057" cy="430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5" r:id="rId8" imgW="357774" imgH="178887" progId="">
                    <p:embed/>
                  </p:oleObj>
                </mc:Choice>
                <mc:Fallback>
                  <p:oleObj r:id="rId8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119" y="2379445"/>
                          <a:ext cx="835057" cy="43033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32">
              <a:extLst>
                <a:ext uri="{FF2B5EF4-FFF2-40B4-BE49-F238E27FC236}">
                  <a16:creationId xmlns="" xmlns:a16="http://schemas.microsoft.com/office/drawing/2014/main" id="{739566CF-5B36-43AD-82B8-5627EB0FE0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203107"/>
                </p:ext>
              </p:extLst>
            </p:nvPr>
          </p:nvGraphicFramePr>
          <p:xfrm>
            <a:off x="5761701" y="2377975"/>
            <a:ext cx="863026" cy="44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6" name="公式" r:id="rId10" imgW="342603" imgH="177646" progId="Equation.3">
                    <p:embed/>
                  </p:oleObj>
                </mc:Choice>
                <mc:Fallback>
                  <p:oleObj name="公式" r:id="rId10" imgW="342603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1701" y="2377975"/>
                          <a:ext cx="863026" cy="4412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 Box 23">
            <a:extLst>
              <a:ext uri="{FF2B5EF4-FFF2-40B4-BE49-F238E27FC236}">
                <a16:creationId xmlns="" xmlns:a16="http://schemas.microsoft.com/office/drawing/2014/main" id="{70C07D86-CFC1-4A64-A6AF-C35EC5A3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389" y="3414558"/>
            <a:ext cx="2413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所以间断点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为：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="" xmlns:a16="http://schemas.microsoft.com/office/drawing/2014/main" id="{AFC00601-34F8-48DD-8781-972325B0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389" y="4313831"/>
            <a:ext cx="1800193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连续区间为：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56" y="0"/>
            <a:ext cx="36576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04221" y="3408625"/>
            <a:ext cx="1183191" cy="646331"/>
            <a:chOff x="4004221" y="3346279"/>
            <a:chExt cx="1183191" cy="646331"/>
          </a:xfrm>
        </p:grpSpPr>
        <p:graphicFrame>
          <p:nvGraphicFramePr>
            <p:cNvPr id="49" name="Object 25">
              <a:extLst>
                <a:ext uri="{FF2B5EF4-FFF2-40B4-BE49-F238E27FC236}">
                  <a16:creationId xmlns="" xmlns:a16="http://schemas.microsoft.com/office/drawing/2014/main" id="{CEC408F0-3515-49D9-9CC3-87D133EDF0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950806"/>
                </p:ext>
              </p:extLst>
            </p:nvPr>
          </p:nvGraphicFramePr>
          <p:xfrm>
            <a:off x="4004221" y="3462990"/>
            <a:ext cx="929352" cy="44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7" r:id="rId13" imgW="357774" imgH="178887" progId="">
                    <p:embed/>
                  </p:oleObj>
                </mc:Choice>
                <mc:Fallback>
                  <p:oleObj r:id="rId13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221" y="3462990"/>
                          <a:ext cx="929352" cy="4440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3">
              <a:extLst>
                <a:ext uri="{FF2B5EF4-FFF2-40B4-BE49-F238E27FC236}">
                  <a16:creationId xmlns="" xmlns:a16="http://schemas.microsoft.com/office/drawing/2014/main" id="{70C07D86-CFC1-4A64-A6AF-C35EC5A3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556" y="3346279"/>
              <a:ext cx="4468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59538" y="3414558"/>
            <a:ext cx="1216815" cy="646331"/>
            <a:chOff x="5059538" y="3352212"/>
            <a:chExt cx="1216815" cy="646331"/>
          </a:xfrm>
        </p:grpSpPr>
        <p:graphicFrame>
          <p:nvGraphicFramePr>
            <p:cNvPr id="50" name="Object 33">
              <a:extLst>
                <a:ext uri="{FF2B5EF4-FFF2-40B4-BE49-F238E27FC236}">
                  <a16:creationId xmlns="" xmlns:a16="http://schemas.microsoft.com/office/drawing/2014/main" id="{A93DA67D-FFCE-4044-BA88-D5605E0E81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970077"/>
                </p:ext>
              </p:extLst>
            </p:nvPr>
          </p:nvGraphicFramePr>
          <p:xfrm>
            <a:off x="5059538" y="3434328"/>
            <a:ext cx="972111" cy="460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8" name="公式" r:id="rId15" imgW="342603" imgH="177646" progId="Equation.3">
                    <p:embed/>
                  </p:oleObj>
                </mc:Choice>
                <mc:Fallback>
                  <p:oleObj name="公式" r:id="rId15" imgW="342603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538" y="3434328"/>
                          <a:ext cx="972111" cy="4608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23">
              <a:extLst>
                <a:ext uri="{FF2B5EF4-FFF2-40B4-BE49-F238E27FC236}">
                  <a16:creationId xmlns="" xmlns:a16="http://schemas.microsoft.com/office/drawing/2014/main" id="{70C07D86-CFC1-4A64-A6AF-C35EC5A33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497" y="3352212"/>
              <a:ext cx="4468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37883" y="4362495"/>
            <a:ext cx="3544704" cy="646331"/>
            <a:chOff x="3737883" y="4320931"/>
            <a:chExt cx="3544704" cy="646331"/>
          </a:xfrm>
        </p:grpSpPr>
        <p:graphicFrame>
          <p:nvGraphicFramePr>
            <p:cNvPr id="53" name="Object 34">
              <a:extLst>
                <a:ext uri="{FF2B5EF4-FFF2-40B4-BE49-F238E27FC236}">
                  <a16:creationId xmlns="" xmlns:a16="http://schemas.microsoft.com/office/drawing/2014/main" id="{578325AD-42A7-44FA-A307-01DFA0CE7D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192479"/>
                </p:ext>
              </p:extLst>
            </p:nvPr>
          </p:nvGraphicFramePr>
          <p:xfrm>
            <a:off x="3737883" y="4446937"/>
            <a:ext cx="3308442" cy="416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49" name="公式" r:id="rId16" imgW="1447172" imgH="203112" progId="Equation.3">
                    <p:embed/>
                  </p:oleObj>
                </mc:Choice>
                <mc:Fallback>
                  <p:oleObj name="公式" r:id="rId16" imgW="144717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7883" y="4446937"/>
                          <a:ext cx="3308442" cy="4160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28">
              <a:extLst>
                <a:ext uri="{FF2B5EF4-FFF2-40B4-BE49-F238E27FC236}">
                  <a16:creationId xmlns="" xmlns:a16="http://schemas.microsoft.com/office/drawing/2014/main" id="{AFC00601-34F8-48DD-8781-972325B03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406" y="4320931"/>
              <a:ext cx="3001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b="0" kern="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209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48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48" grpId="0"/>
          <p:bldP spid="52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51506" y="2493819"/>
            <a:ext cx="9705419" cy="331672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51506" y="1402651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Group 2">
            <a:extLst>
              <a:ext uri="{FF2B5EF4-FFF2-40B4-BE49-F238E27FC236}">
                <a16:creationId xmlns="" xmlns:a16="http://schemas.microsoft.com/office/drawing/2014/main" id="{79F5133C-9FA7-4982-B7C7-062835E36D46}"/>
              </a:ext>
            </a:extLst>
          </p:cNvPr>
          <p:cNvGrpSpPr>
            <a:grpSpLocks/>
          </p:cNvGrpSpPr>
          <p:nvPr/>
        </p:nvGrpSpPr>
        <p:grpSpPr bwMode="auto">
          <a:xfrm>
            <a:off x="1736107" y="984559"/>
            <a:ext cx="5205415" cy="1288255"/>
            <a:chOff x="726" y="-143"/>
            <a:chExt cx="3279" cy="1082"/>
          </a:xfrm>
        </p:grpSpPr>
        <p:sp>
          <p:nvSpPr>
            <p:cNvPr id="60" name="Text Box 9">
              <a:extLst>
                <a:ext uri="{FF2B5EF4-FFF2-40B4-BE49-F238E27FC236}">
                  <a16:creationId xmlns="" xmlns:a16="http://schemas.microsoft.com/office/drawing/2014/main" id="{A153A1F1-1817-4361-8E16-1C6F767B3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" y="212"/>
              <a:ext cx="32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求函数                           的间断点。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graphicFrame>
          <p:nvGraphicFramePr>
            <p:cNvPr id="61" name="Object 10">
              <a:extLst>
                <a:ext uri="{FF2B5EF4-FFF2-40B4-BE49-F238E27FC236}">
                  <a16:creationId xmlns="" xmlns:a16="http://schemas.microsoft.com/office/drawing/2014/main" id="{892A9332-AF32-41EB-841F-0FB26AE9AA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536205"/>
                </p:ext>
              </p:extLst>
            </p:nvPr>
          </p:nvGraphicFramePr>
          <p:xfrm>
            <a:off x="1395" y="-143"/>
            <a:ext cx="1476" cy="1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70" r:id="rId4" imgW="1121006" imgH="662413" progId="">
                    <p:embed/>
                  </p:oleObj>
                </mc:Choice>
                <mc:Fallback>
                  <p:oleObj r:id="rId4" imgW="1121006" imgH="66241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5" y="-143"/>
                          <a:ext cx="1476" cy="10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Text Box 18">
            <a:extLst>
              <a:ext uri="{FF2B5EF4-FFF2-40B4-BE49-F238E27FC236}">
                <a16:creationId xmlns="" xmlns:a16="http://schemas.microsoft.com/office/drawing/2014/main" id="{B4046F3D-39B4-4AFE-90B2-C9AF3208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675" y="4822182"/>
            <a:ext cx="3570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所以函数的间断点为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Group 21">
            <a:extLst>
              <a:ext uri="{FF2B5EF4-FFF2-40B4-BE49-F238E27FC236}">
                <a16:creationId xmlns="" xmlns:a16="http://schemas.microsoft.com/office/drawing/2014/main" id="{BF2DD97D-2BD1-4B04-B961-7F998A888ABA}"/>
              </a:ext>
            </a:extLst>
          </p:cNvPr>
          <p:cNvGrpSpPr>
            <a:grpSpLocks/>
          </p:cNvGrpSpPr>
          <p:nvPr/>
        </p:nvGrpSpPr>
        <p:grpSpPr bwMode="auto">
          <a:xfrm>
            <a:off x="1832674" y="3917629"/>
            <a:ext cx="2118392" cy="502434"/>
            <a:chOff x="0" y="136"/>
            <a:chExt cx="1084" cy="377"/>
          </a:xfrm>
        </p:grpSpPr>
        <p:sp>
          <p:nvSpPr>
            <p:cNvPr id="67" name="Text Box 24">
              <a:extLst>
                <a:ext uri="{FF2B5EF4-FFF2-40B4-BE49-F238E27FC236}">
                  <a16:creationId xmlns="" xmlns:a16="http://schemas.microsoft.com/office/drawing/2014/main" id="{96F42983-08E6-442E-BD12-2AF6769D8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6"/>
              <a:ext cx="10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又             ，</a:t>
              </a:r>
            </a:p>
          </p:txBody>
        </p:sp>
        <p:graphicFrame>
          <p:nvGraphicFramePr>
            <p:cNvPr id="68" name="Object 22">
              <a:extLst>
                <a:ext uri="{FF2B5EF4-FFF2-40B4-BE49-F238E27FC236}">
                  <a16:creationId xmlns="" xmlns:a16="http://schemas.microsoft.com/office/drawing/2014/main" id="{7DB769C7-A572-4C07-9FF9-D3260E0781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607269"/>
                </p:ext>
              </p:extLst>
            </p:nvPr>
          </p:nvGraphicFramePr>
          <p:xfrm>
            <a:off x="246" y="180"/>
            <a:ext cx="587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71" r:id="rId6" imgW="560747" imgH="203908" progId="">
                    <p:embed/>
                  </p:oleObj>
                </mc:Choice>
                <mc:Fallback>
                  <p:oleObj r:id="rId6" imgW="560747" imgH="203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" y="180"/>
                          <a:ext cx="587" cy="33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" name="Object 23">
            <a:extLst>
              <a:ext uri="{FF2B5EF4-FFF2-40B4-BE49-F238E27FC236}">
                <a16:creationId xmlns="" xmlns:a16="http://schemas.microsoft.com/office/drawing/2014/main" id="{381B4789-5590-416E-A805-69D7CD8D8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46208"/>
              </p:ext>
            </p:extLst>
          </p:nvPr>
        </p:nvGraphicFramePr>
        <p:xfrm>
          <a:off x="3680889" y="3766323"/>
          <a:ext cx="25352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2" name="Equation" r:id="rId8" imgW="1257120" imgH="393480" progId="Equation.DSMT4">
                  <p:embed/>
                </p:oleObj>
              </mc:Choice>
              <mc:Fallback>
                <p:oleObj name="Equation" r:id="rId8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889" y="3766323"/>
                        <a:ext cx="2535237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832674" y="2814478"/>
            <a:ext cx="3570599" cy="830526"/>
            <a:chOff x="1832674" y="2814478"/>
            <a:chExt cx="3570599" cy="830526"/>
          </a:xfrm>
        </p:grpSpPr>
        <p:sp>
          <p:nvSpPr>
            <p:cNvPr id="73" name="Rectangle 14">
              <a:extLst>
                <a:ext uri="{FF2B5EF4-FFF2-40B4-BE49-F238E27FC236}">
                  <a16:creationId xmlns="" xmlns:a16="http://schemas.microsoft.com/office/drawing/2014/main" id="{E2F5A377-F322-4C39-A5FF-9D42929DB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674" y="3032875"/>
              <a:ext cx="357059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由于                       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2" name="Object 53">
              <a:extLst>
                <a:ext uri="{FF2B5EF4-FFF2-40B4-BE49-F238E27FC236}">
                  <a16:creationId xmlns="" xmlns:a16="http://schemas.microsoft.com/office/drawing/2014/main" id="{5E29D598-F45E-4036-A1C0-5364B37BAA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642519"/>
                </p:ext>
              </p:extLst>
            </p:nvPr>
          </p:nvGraphicFramePr>
          <p:xfrm>
            <a:off x="2583967" y="2814478"/>
            <a:ext cx="2497190" cy="830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73" name="公式" r:id="rId10" imgW="1130040" imgH="393480" progId="Equation.3">
                    <p:embed/>
                  </p:oleObj>
                </mc:Choice>
                <mc:Fallback>
                  <p:oleObj name="公式" r:id="rId10" imgW="1130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967" y="2814478"/>
                          <a:ext cx="2497190" cy="8305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53">
            <a:extLst>
              <a:ext uri="{FF2B5EF4-FFF2-40B4-BE49-F238E27FC236}">
                <a16:creationId xmlns="" xmlns:a16="http://schemas.microsoft.com/office/drawing/2014/main" id="{FE30797D-2DDB-4B7F-9556-412CC9962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93971"/>
              </p:ext>
            </p:extLst>
          </p:nvPr>
        </p:nvGraphicFramePr>
        <p:xfrm>
          <a:off x="5977019" y="4638845"/>
          <a:ext cx="2351093" cy="78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4" name="公式" r:id="rId12" imgW="1130040" imgH="393480" progId="Equation.3">
                  <p:embed/>
                </p:oleObj>
              </mc:Choice>
              <mc:Fallback>
                <p:oleObj name="公式" r:id="rId12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019" y="4638845"/>
                        <a:ext cx="2351093" cy="781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56" y="0"/>
            <a:ext cx="36576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14048" y="3032874"/>
            <a:ext cx="2210586" cy="461963"/>
            <a:chOff x="5214048" y="3032874"/>
            <a:chExt cx="2210586" cy="461963"/>
          </a:xfrm>
        </p:grpSpPr>
        <p:graphicFrame>
          <p:nvGraphicFramePr>
            <p:cNvPr id="74" name="Object 15">
              <a:extLst>
                <a:ext uri="{FF2B5EF4-FFF2-40B4-BE49-F238E27FC236}">
                  <a16:creationId xmlns="" xmlns:a16="http://schemas.microsoft.com/office/drawing/2014/main" id="{A33A662C-F30A-46AD-8C0D-DA82D83A50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2621819"/>
                </p:ext>
              </p:extLst>
            </p:nvPr>
          </p:nvGraphicFramePr>
          <p:xfrm>
            <a:off x="5214048" y="3048353"/>
            <a:ext cx="747712" cy="388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75" r:id="rId15" imgW="345147" imgH="166182" progId="">
                    <p:embed/>
                  </p:oleObj>
                </mc:Choice>
                <mc:Fallback>
                  <p:oleObj r:id="rId15" imgW="345147" imgH="1661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048" y="3048353"/>
                          <a:ext cx="747712" cy="3881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14">
              <a:extLst>
                <a:ext uri="{FF2B5EF4-FFF2-40B4-BE49-F238E27FC236}">
                  <a16:creationId xmlns="" xmlns:a16="http://schemas.microsoft.com/office/drawing/2014/main" id="{E2F5A377-F322-4C39-A5FF-9D42929DB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786" y="3032874"/>
              <a:ext cx="147684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无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意义；</a:t>
              </a:r>
            </a:p>
          </p:txBody>
        </p:sp>
      </p:grp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381B4789-5590-416E-A805-69D7CD8D8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35541"/>
              </p:ext>
            </p:extLst>
          </p:nvPr>
        </p:nvGraphicFramePr>
        <p:xfrm>
          <a:off x="6227383" y="3961585"/>
          <a:ext cx="13319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76" name="Equation" r:id="rId17" imgW="660240" imgH="203040" progId="Equation.DSMT4">
                  <p:embed/>
                </p:oleObj>
              </mc:Choice>
              <mc:Fallback>
                <p:oleObj name="Equation" r:id="rId1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383" y="3961585"/>
                        <a:ext cx="1331913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4884527" y="4796953"/>
            <a:ext cx="1044807" cy="465009"/>
            <a:chOff x="4884527" y="4796953"/>
            <a:chExt cx="1044807" cy="465009"/>
          </a:xfrm>
        </p:grpSpPr>
        <p:graphicFrame>
          <p:nvGraphicFramePr>
            <p:cNvPr id="65" name="Object 19">
              <a:extLst>
                <a:ext uri="{FF2B5EF4-FFF2-40B4-BE49-F238E27FC236}">
                  <a16:creationId xmlns="" xmlns:a16="http://schemas.microsoft.com/office/drawing/2014/main" id="{F5D8E0FE-F29D-4618-8970-C28C3824C0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9947356"/>
                </p:ext>
              </p:extLst>
            </p:nvPr>
          </p:nvGraphicFramePr>
          <p:xfrm>
            <a:off x="4884527" y="4797665"/>
            <a:ext cx="997122" cy="464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77" r:id="rId19" imgW="357774" imgH="178887" progId="">
                    <p:embed/>
                  </p:oleObj>
                </mc:Choice>
                <mc:Fallback>
                  <p:oleObj r:id="rId19" imgW="357774" imgH="1788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4527" y="4797665"/>
                          <a:ext cx="997122" cy="4642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8">
              <a:extLst>
                <a:ext uri="{FF2B5EF4-FFF2-40B4-BE49-F238E27FC236}">
                  <a16:creationId xmlns="" xmlns:a16="http://schemas.microsoft.com/office/drawing/2014/main" id="{B4046F3D-39B4-4AFE-90B2-C9AF3208A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4115" y="4796953"/>
              <a:ext cx="295219" cy="46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95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animBg="1"/>
          <p:bldP spid="64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923343F3-9167-4D30-BDC9-8342BE9B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249602"/>
            <a:ext cx="1863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35075" y="441882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35075" y="1989138"/>
            <a:ext cx="9721850" cy="377983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宋体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8F56A8D-98F1-43CA-BCAD-723260BE7D3F}"/>
              </a:ext>
            </a:extLst>
          </p:cNvPr>
          <p:cNvGrpSpPr/>
          <p:nvPr/>
        </p:nvGrpSpPr>
        <p:grpSpPr>
          <a:xfrm>
            <a:off x="1919288" y="2530724"/>
            <a:ext cx="4808255" cy="1030898"/>
            <a:chOff x="3308224" y="2211748"/>
            <a:chExt cx="4808255" cy="1030898"/>
          </a:xfrm>
        </p:grpSpPr>
        <p:sp>
          <p:nvSpPr>
            <p:cNvPr id="39" name="Text Box 2">
              <a:extLst>
                <a:ext uri="{FF2B5EF4-FFF2-40B4-BE49-F238E27FC236}">
                  <a16:creationId xmlns="" xmlns:a16="http://schemas.microsoft.com/office/drawing/2014/main" id="{CC840CFE-158B-4B72-8953-E4E7C0661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224" y="2424451"/>
              <a:ext cx="48082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求函数                      的间断点。</a:t>
              </a:r>
            </a:p>
          </p:txBody>
        </p:sp>
        <p:graphicFrame>
          <p:nvGraphicFramePr>
            <p:cNvPr id="49" name="Object 33">
              <a:extLst>
                <a:ext uri="{FF2B5EF4-FFF2-40B4-BE49-F238E27FC236}">
                  <a16:creationId xmlns="" xmlns:a16="http://schemas.microsoft.com/office/drawing/2014/main" id="{A3AAC8D8-85AD-4641-A7E4-ADBF6D7F14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67498"/>
                </p:ext>
              </p:extLst>
            </p:nvPr>
          </p:nvGraphicFramePr>
          <p:xfrm>
            <a:off x="4638459" y="2211748"/>
            <a:ext cx="1813545" cy="1030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580" name="公式" r:id="rId4" imgW="748975" imgH="431613" progId="Equation.3">
                    <p:embed/>
                  </p:oleObj>
                </mc:Choice>
                <mc:Fallback>
                  <p:oleObj name="公式" r:id="rId4" imgW="74897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459" y="2211748"/>
                          <a:ext cx="1813545" cy="10308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" name="Object 35">
            <a:extLst>
              <a:ext uri="{FF2B5EF4-FFF2-40B4-BE49-F238E27FC236}">
                <a16:creationId xmlns="" xmlns:a16="http://schemas.microsoft.com/office/drawing/2014/main" id="{9C60F2E1-9A3A-455D-87A1-D4C576CD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27934"/>
              </p:ext>
            </p:extLst>
          </p:nvPr>
        </p:nvGraphicFramePr>
        <p:xfrm>
          <a:off x="3249523" y="4403822"/>
          <a:ext cx="8270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1" name="Equation" r:id="rId6" imgW="457200" imgH="203040" progId="Equation.DSMT4">
                  <p:embed/>
                </p:oleObj>
              </mc:Choice>
              <mc:Fallback>
                <p:oleObj name="Equation" r:id="rId6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523" y="4403822"/>
                        <a:ext cx="827088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56" y="0"/>
            <a:ext cx="3657600" cy="6858000"/>
          </a:xfrm>
          <a:prstGeom prst="rect">
            <a:avLst/>
          </a:prstGeom>
        </p:spPr>
      </p:pic>
      <p:graphicFrame>
        <p:nvGraphicFramePr>
          <p:cNvPr id="23" name="Object 35">
            <a:extLst>
              <a:ext uri="{FF2B5EF4-FFF2-40B4-BE49-F238E27FC236}">
                <a16:creationId xmlns="" xmlns:a16="http://schemas.microsoft.com/office/drawing/2014/main" id="{9C60F2E1-9A3A-455D-87A1-D4C576CD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57658"/>
              </p:ext>
            </p:extLst>
          </p:nvPr>
        </p:nvGraphicFramePr>
        <p:xfrm>
          <a:off x="4603684" y="4686822"/>
          <a:ext cx="1539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2"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684" y="4686822"/>
                        <a:ext cx="15398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5">
            <a:extLst>
              <a:ext uri="{FF2B5EF4-FFF2-40B4-BE49-F238E27FC236}">
                <a16:creationId xmlns="" xmlns:a16="http://schemas.microsoft.com/office/drawing/2014/main" id="{9C60F2E1-9A3A-455D-87A1-D4C576CD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5951"/>
              </p:ext>
            </p:extLst>
          </p:nvPr>
        </p:nvGraphicFramePr>
        <p:xfrm>
          <a:off x="4151171" y="4137122"/>
          <a:ext cx="34448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3" name="Equation" r:id="rId11" imgW="190440" imgH="457200" progId="Equation.DSMT4">
                  <p:embed/>
                </p:oleObj>
              </mc:Choice>
              <mc:Fallback>
                <p:oleObj name="Equation" r:id="rId11" imgW="190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171" y="4137122"/>
                        <a:ext cx="344487" cy="960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5">
            <a:extLst>
              <a:ext uri="{FF2B5EF4-FFF2-40B4-BE49-F238E27FC236}">
                <a16:creationId xmlns="" xmlns:a16="http://schemas.microsoft.com/office/drawing/2014/main" id="{9C60F2E1-9A3A-455D-87A1-D4C576CD0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04848"/>
              </p:ext>
            </p:extLst>
          </p:nvPr>
        </p:nvGraphicFramePr>
        <p:xfrm>
          <a:off x="4443346" y="3951851"/>
          <a:ext cx="170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4" name="Equation" r:id="rId13" imgW="939600" imgH="241200" progId="Equation.DSMT4">
                  <p:embed/>
                </p:oleObj>
              </mc:Choice>
              <mc:Fallback>
                <p:oleObj name="Equation" r:id="rId13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346" y="3951851"/>
                        <a:ext cx="17002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>
            <a:extLst>
              <a:ext uri="{FF2B5EF4-FFF2-40B4-BE49-F238E27FC236}">
                <a16:creationId xmlns="" xmlns:a16="http://schemas.microsoft.com/office/drawing/2014/main" id="{923343F3-9167-4D30-BDC9-8342BE9B9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714" y="4249601"/>
            <a:ext cx="1681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连续区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间。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588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5305125" y="2563233"/>
            <a:ext cx="1969030" cy="1917756"/>
            <a:chOff x="4068021" y="2733648"/>
            <a:chExt cx="1306226" cy="1272214"/>
          </a:xfrm>
        </p:grpSpPr>
        <p:sp>
          <p:nvSpPr>
            <p:cNvPr id="13" name="文本框 12"/>
            <p:cNvSpPr txBox="1"/>
            <p:nvPr/>
          </p:nvSpPr>
          <p:spPr>
            <a:xfrm>
              <a:off x="4215628" y="3658765"/>
              <a:ext cx="1075321" cy="34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连续函数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68021" y="3365364"/>
              <a:ext cx="175436" cy="17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8086421" y="2355046"/>
            <a:ext cx="2339102" cy="2618797"/>
            <a:chOff x="6569144" y="2510238"/>
            <a:chExt cx="1666872" cy="1866189"/>
          </a:xfrm>
        </p:grpSpPr>
        <p:sp>
          <p:nvSpPr>
            <p:cNvPr id="14" name="文本框 13"/>
            <p:cNvSpPr txBox="1"/>
            <p:nvPr/>
          </p:nvSpPr>
          <p:spPr>
            <a:xfrm>
              <a:off x="6569144" y="3696518"/>
              <a:ext cx="1666872" cy="679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闭区间上连续</a:t>
              </a:r>
              <a:endPara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函数的性质 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组合 38"/>
          <p:cNvGrpSpPr/>
          <p:nvPr/>
        </p:nvGrpSpPr>
        <p:grpSpPr>
          <a:xfrm>
            <a:off x="2166651" y="2538014"/>
            <a:ext cx="1980029" cy="1956177"/>
            <a:chOff x="1442400" y="2418656"/>
            <a:chExt cx="1625989" cy="1606402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42400" y="3595393"/>
              <a:ext cx="1625989" cy="42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</a:rPr>
                <a:t>连续的概念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5157748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7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05">
        <p14:flythrough/>
      </p:transition>
    </mc:Choice>
    <mc:Fallback xmlns="">
      <p:transition spd="slow" advTm="4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2838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235075" y="1449388"/>
            <a:ext cx="9721850" cy="395922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93" name="Picture 49">
            <a:extLst>
              <a:ext uri="{FF2B5EF4-FFF2-40B4-BE49-F238E27FC236}">
                <a16:creationId xmlns="" xmlns:a16="http://schemas.microsoft.com/office/drawing/2014/main" id="{1CC012FC-63D5-4F57-A6FD-60B78D45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47" y="1985963"/>
            <a:ext cx="47720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847850" y="4105531"/>
            <a:ext cx="2773311" cy="535531"/>
            <a:chOff x="1847850" y="3716610"/>
            <a:chExt cx="2773311" cy="535531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71983EFF-DE70-4208-9113-6A66662C3AB3}"/>
                </a:ext>
              </a:extLst>
            </p:cNvPr>
            <p:cNvGrpSpPr/>
            <p:nvPr/>
          </p:nvGrpSpPr>
          <p:grpSpPr>
            <a:xfrm>
              <a:off x="1847850" y="3716610"/>
              <a:ext cx="2773311" cy="535531"/>
              <a:chOff x="3333358" y="3826511"/>
              <a:chExt cx="2773311" cy="535531"/>
            </a:xfrm>
          </p:grpSpPr>
          <p:sp>
            <p:nvSpPr>
              <p:cNvPr id="106" name="Text Box 39">
                <a:extLst>
                  <a:ext uri="{FF2B5EF4-FFF2-40B4-BE49-F238E27FC236}">
                    <a16:creationId xmlns="" xmlns:a16="http://schemas.microsoft.com/office/drawing/2014/main" id="{EE65AD66-AC89-41B0-AE43-C44D6ACAB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903" y="3826511"/>
                <a:ext cx="2377766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lvl="0"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zh-CN" altLang="en-US" sz="2400" b="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与</a:t>
                </a:r>
                <a:r>
                  <a:rPr lang="zh-CN" altLang="en-US" sz="2400" b="0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最小值      。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96" name="Object 40">
                <a:extLst>
                  <a:ext uri="{FF2B5EF4-FFF2-40B4-BE49-F238E27FC236}">
                    <a16:creationId xmlns="" xmlns:a16="http://schemas.microsoft.com/office/drawing/2014/main" id="{0563CCDB-880E-42F3-BD92-5A89115472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09002"/>
                  </p:ext>
                </p:extLst>
              </p:nvPr>
            </p:nvGraphicFramePr>
            <p:xfrm>
              <a:off x="3333358" y="3889551"/>
              <a:ext cx="625695" cy="370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6606" r:id="rId5" imgW="206107" imgH="167522" progId="Equation.DSMT4">
                      <p:embed/>
                    </p:oleObj>
                  </mc:Choice>
                  <mc:Fallback>
                    <p:oleObj r:id="rId5" imgW="206107" imgH="16752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3358" y="3889551"/>
                            <a:ext cx="625695" cy="3701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9" name="Object 43">
              <a:extLst>
                <a:ext uri="{FF2B5EF4-FFF2-40B4-BE49-F238E27FC236}">
                  <a16:creationId xmlns="" xmlns:a16="http://schemas.microsoft.com/office/drawing/2014/main" id="{A601CE4A-3314-4F2B-842E-CEC8D6E91E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263552"/>
                </p:ext>
              </p:extLst>
            </p:nvPr>
          </p:nvGraphicFramePr>
          <p:xfrm>
            <a:off x="3572788" y="3796663"/>
            <a:ext cx="600608" cy="371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07" r:id="rId7" imgW="167595" imgH="141860" progId="Equation.DSMT4">
                    <p:embed/>
                  </p:oleObj>
                </mc:Choice>
                <mc:Fallback>
                  <p:oleObj r:id="rId7" imgW="167595" imgH="1418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2788" y="3796663"/>
                          <a:ext cx="600608" cy="371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Text Box 39">
            <a:extLst>
              <a:ext uri="{FF2B5EF4-FFF2-40B4-BE49-F238E27FC236}">
                <a16:creationId xmlns="" xmlns:a16="http://schemas.microsoft.com/office/drawing/2014/main" id="{F2B2FDD5-C0B7-4A41-9E0C-625D936E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71" y="2031889"/>
            <a:ext cx="2988283" cy="49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定理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2.8  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0E095DB-130A-4FF4-BE1A-517AB1D153C9}"/>
              </a:ext>
            </a:extLst>
          </p:cNvPr>
          <p:cNvGrpSpPr/>
          <p:nvPr/>
        </p:nvGrpSpPr>
        <p:grpSpPr>
          <a:xfrm>
            <a:off x="1822982" y="2749785"/>
            <a:ext cx="3499613" cy="535531"/>
            <a:chOff x="2350545" y="2762570"/>
            <a:chExt cx="3499613" cy="535531"/>
          </a:xfrm>
        </p:grpSpPr>
        <p:sp>
          <p:nvSpPr>
            <p:cNvPr id="104" name="Text Box 39">
              <a:extLst>
                <a:ext uri="{FF2B5EF4-FFF2-40B4-BE49-F238E27FC236}">
                  <a16:creationId xmlns="" xmlns:a16="http://schemas.microsoft.com/office/drawing/2014/main" id="{D15AA20F-9160-437D-A3EB-E9C5681A2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545" y="2762570"/>
              <a:ext cx="349961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闭区间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的连续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7" name="Object 41">
              <a:extLst>
                <a:ext uri="{FF2B5EF4-FFF2-40B4-BE49-F238E27FC236}">
                  <a16:creationId xmlns="" xmlns:a16="http://schemas.microsoft.com/office/drawing/2014/main" id="{6A921E3E-7BC8-426C-BD60-7A4A986C63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757403"/>
                </p:ext>
              </p:extLst>
            </p:nvPr>
          </p:nvGraphicFramePr>
          <p:xfrm>
            <a:off x="3385007" y="2807792"/>
            <a:ext cx="1003473" cy="44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08" r:id="rId9" imgW="396424" imgH="204759" progId="Equation.DSMT4">
                    <p:embed/>
                  </p:oleObj>
                </mc:Choice>
                <mc:Fallback>
                  <p:oleObj r:id="rId9" imgW="396424" imgH="2047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5007" y="2807792"/>
                          <a:ext cx="1003473" cy="44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8F5BDD3-B977-46D5-ABBA-A5807AB30224}"/>
              </a:ext>
            </a:extLst>
          </p:cNvPr>
          <p:cNvGrpSpPr/>
          <p:nvPr/>
        </p:nvGrpSpPr>
        <p:grpSpPr>
          <a:xfrm>
            <a:off x="1822982" y="3412219"/>
            <a:ext cx="3499613" cy="535531"/>
            <a:chOff x="2350545" y="3248112"/>
            <a:chExt cx="3499613" cy="535531"/>
          </a:xfrm>
        </p:grpSpPr>
        <p:sp>
          <p:nvSpPr>
            <p:cNvPr id="105" name="Text Box 39">
              <a:extLst>
                <a:ext uri="{FF2B5EF4-FFF2-40B4-BE49-F238E27FC236}">
                  <a16:creationId xmlns="" xmlns:a16="http://schemas.microsoft.com/office/drawing/2014/main" id="{829F263A-9CE7-4612-93CC-DD299A566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0545" y="3248112"/>
              <a:ext cx="349961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必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有最大值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98" name="Object 42">
              <a:extLst>
                <a:ext uri="{FF2B5EF4-FFF2-40B4-BE49-F238E27FC236}">
                  <a16:creationId xmlns="" xmlns:a16="http://schemas.microsoft.com/office/drawing/2014/main" id="{79A7DA5D-8C16-4F2D-A654-4088F82D7A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8776371"/>
                </p:ext>
              </p:extLst>
            </p:nvPr>
          </p:nvGraphicFramePr>
          <p:xfrm>
            <a:off x="3185793" y="3305615"/>
            <a:ext cx="841146" cy="44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09" r:id="rId11" imgW="345464" imgH="204849" progId="Equation.DSMT4">
                    <p:embed/>
                  </p:oleObj>
                </mc:Choice>
                <mc:Fallback>
                  <p:oleObj r:id="rId11" imgW="345464" imgH="20484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5793" y="3305615"/>
                          <a:ext cx="841146" cy="442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2" name="直接连接符 101">
            <a:extLst>
              <a:ext uri="{FF2B5EF4-FFF2-40B4-BE49-F238E27FC236}">
                <a16:creationId xmlns="" xmlns:a16="http://schemas.microsoft.com/office/drawing/2014/main" id="{143EFE33-699E-4EB9-B4F7-04B91C629E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71614" y="3225828"/>
            <a:ext cx="887398" cy="2411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103" name="直接连接符 102">
            <a:extLst>
              <a:ext uri="{FF2B5EF4-FFF2-40B4-BE49-F238E27FC236}">
                <a16:creationId xmlns="" xmlns:a16="http://schemas.microsoft.com/office/drawing/2014/main" id="{9EB1B02C-D398-409E-8587-AD326B71D045}"/>
              </a:ext>
            </a:extLst>
          </p:cNvPr>
          <p:cNvCxnSpPr>
            <a:cxnSpLocks/>
          </p:cNvCxnSpPr>
          <p:nvPr/>
        </p:nvCxnSpPr>
        <p:spPr bwMode="auto">
          <a:xfrm>
            <a:off x="1974976" y="3912422"/>
            <a:ext cx="1524400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grpSp>
        <p:nvGrpSpPr>
          <p:cNvPr id="18" name="组合 17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19" name="等腰三角形 18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50523586"/>
      </p:ext>
    </p:extLst>
  </p:cSld>
  <p:clrMapOvr>
    <a:masterClrMapping/>
  </p:clrMapOvr>
  <p:transition spd="slow" advTm="46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93955119-14CC-45F7-AA40-DBA28C87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71" y="1657061"/>
            <a:ext cx="4419153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1235075" y="1232512"/>
            <a:ext cx="9721850" cy="4460363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="" xmlns:a16="http://schemas.microsoft.com/office/drawing/2014/main" id="{FB88004F-F1EC-43AF-B10F-D116B8EA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21" y="-435433"/>
            <a:ext cx="165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3" tIns="40822" rIns="81643" bIns="40822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39">
            <a:extLst>
              <a:ext uri="{FF2B5EF4-FFF2-40B4-BE49-F238E27FC236}">
                <a16:creationId xmlns="" xmlns:a16="http://schemas.microsoft.com/office/drawing/2014/main" id="{EC17EA6C-E62B-4155-8CCC-037BA17F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074" y="1596084"/>
            <a:ext cx="3752692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定理 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2.9 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07560" y="3362389"/>
            <a:ext cx="3097291" cy="646331"/>
            <a:chOff x="2807560" y="3362389"/>
            <a:chExt cx="3097291" cy="646331"/>
          </a:xfrm>
        </p:grpSpPr>
        <p:sp>
          <p:nvSpPr>
            <p:cNvPr id="73" name="Text Box 39">
              <a:extLst>
                <a:ext uri="{FF2B5EF4-FFF2-40B4-BE49-F238E27FC236}">
                  <a16:creationId xmlns="" xmlns:a16="http://schemas.microsoft.com/office/drawing/2014/main" id="{7E40C63D-AC97-40D1-B027-580F1F92D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560" y="3362389"/>
              <a:ext cx="30972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则</a:t>
              </a:r>
              <a:r>
                <a:rPr lang="zh-CN" altLang="en-US" sz="2400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对介于       和       之 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4" name="Object 11">
              <a:extLst>
                <a:ext uri="{FF2B5EF4-FFF2-40B4-BE49-F238E27FC236}">
                  <a16:creationId xmlns="" xmlns:a16="http://schemas.microsoft.com/office/drawing/2014/main" id="{09399145-5563-4164-8B94-E836194DA8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985830"/>
                </p:ext>
              </p:extLst>
            </p:nvPr>
          </p:nvGraphicFramePr>
          <p:xfrm>
            <a:off x="4106674" y="3485861"/>
            <a:ext cx="718397" cy="424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45" r:id="rId5" imgW="206107" imgH="167522" progId="Equation.DSMT4">
                    <p:embed/>
                  </p:oleObj>
                </mc:Choice>
                <mc:Fallback>
                  <p:oleObj r:id="rId5" imgW="206107" imgH="16752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6674" y="3485861"/>
                          <a:ext cx="718397" cy="424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2">
              <a:extLst>
                <a:ext uri="{FF2B5EF4-FFF2-40B4-BE49-F238E27FC236}">
                  <a16:creationId xmlns="" xmlns:a16="http://schemas.microsoft.com/office/drawing/2014/main" id="{E25555F0-B9DB-4E2F-95D6-4204FE90D25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8534034"/>
                </p:ext>
              </p:extLst>
            </p:nvPr>
          </p:nvGraphicFramePr>
          <p:xfrm>
            <a:off x="4951283" y="3544600"/>
            <a:ext cx="638908" cy="39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46" r:id="rId7" imgW="167595" imgH="141860" progId="Equation.DSMT4">
                    <p:embed/>
                  </p:oleObj>
                </mc:Choice>
                <mc:Fallback>
                  <p:oleObj r:id="rId7" imgW="167595" imgH="1418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1283" y="3544600"/>
                          <a:ext cx="638908" cy="396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1568242" y="3965495"/>
            <a:ext cx="2528600" cy="646331"/>
            <a:chOff x="1568242" y="3965495"/>
            <a:chExt cx="2528600" cy="646331"/>
          </a:xfrm>
        </p:grpSpPr>
        <p:sp>
          <p:nvSpPr>
            <p:cNvPr id="62" name="Text Box 39">
              <a:extLst>
                <a:ext uri="{FF2B5EF4-FFF2-40B4-BE49-F238E27FC236}">
                  <a16:creationId xmlns="" xmlns:a16="http://schemas.microsoft.com/office/drawing/2014/main" id="{37594D65-92D9-4397-9810-2BE4F4FB4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242" y="3965495"/>
              <a:ext cx="2528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间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任一</a:t>
              </a:r>
              <a:r>
                <a:rPr lang="zh-CN" altLang="en-US" sz="2400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实数   ，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7" name="Object 52">
              <a:extLst>
                <a:ext uri="{FF2B5EF4-FFF2-40B4-BE49-F238E27FC236}">
                  <a16:creationId xmlns="" xmlns:a16="http://schemas.microsoft.com/office/drawing/2014/main" id="{DFC07262-2507-4B67-BB66-398D794E86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01495"/>
                </p:ext>
              </p:extLst>
            </p:nvPr>
          </p:nvGraphicFramePr>
          <p:xfrm>
            <a:off x="3483533" y="4123884"/>
            <a:ext cx="472441" cy="448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47" r:id="rId9" imgW="116739" imgH="142611" progId="Equation.DSMT4">
                    <p:embed/>
                  </p:oleObj>
                </mc:Choice>
                <mc:Fallback>
                  <p:oleObj r:id="rId9" imgW="116739" imgH="14261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3533" y="4123884"/>
                          <a:ext cx="472441" cy="448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Text Box 39">
            <a:extLst>
              <a:ext uri="{FF2B5EF4-FFF2-40B4-BE49-F238E27FC236}">
                <a16:creationId xmlns="" xmlns:a16="http://schemas.microsoft.com/office/drawing/2014/main" id="{57B9FA3D-E3AD-437D-98B7-48108866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081" y="3983150"/>
            <a:ext cx="2128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至少存在一点 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F0EB9921-0B3E-4AC8-BF59-2799D26BC88C}"/>
              </a:ext>
            </a:extLst>
          </p:cNvPr>
          <p:cNvGrpSpPr/>
          <p:nvPr/>
        </p:nvGrpSpPr>
        <p:grpSpPr>
          <a:xfrm>
            <a:off x="2829542" y="4549130"/>
            <a:ext cx="2557321" cy="646331"/>
            <a:chOff x="3295899" y="4782065"/>
            <a:chExt cx="2557321" cy="646331"/>
          </a:xfrm>
        </p:grpSpPr>
        <p:sp>
          <p:nvSpPr>
            <p:cNvPr id="60" name="Text Box 39">
              <a:extLst>
                <a:ext uri="{FF2B5EF4-FFF2-40B4-BE49-F238E27FC236}">
                  <a16:creationId xmlns="" xmlns:a16="http://schemas.microsoft.com/office/drawing/2014/main" id="{9FDB13A9-3492-4620-AECB-7887E8BF8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5899" y="4782065"/>
              <a:ext cx="2557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使得 </a:t>
              </a:r>
              <a:r>
                <a:rPr lang="zh-CN" altLang="en-US" sz="2400" b="0" kern="0" noProof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400" b="0" kern="0" noProof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49" name="Object 54">
              <a:extLst>
                <a:ext uri="{FF2B5EF4-FFF2-40B4-BE49-F238E27FC236}">
                  <a16:creationId xmlns="" xmlns:a16="http://schemas.microsoft.com/office/drawing/2014/main" id="{7A1C4E82-3B0A-4F69-A16A-4CBC13FCD4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5875911"/>
                </p:ext>
              </p:extLst>
            </p:nvPr>
          </p:nvGraphicFramePr>
          <p:xfrm>
            <a:off x="4314120" y="4921257"/>
            <a:ext cx="1104672" cy="394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48" r:id="rId11" imgW="574058" imgH="204314" progId="Equation.DSMT4">
                    <p:embed/>
                  </p:oleObj>
                </mc:Choice>
                <mc:Fallback>
                  <p:oleObj r:id="rId11" imgW="574058" imgH="2043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120" y="4921257"/>
                          <a:ext cx="1104672" cy="394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80B41938-B028-4567-AD49-0E08FC5019B8}"/>
              </a:ext>
            </a:extLst>
          </p:cNvPr>
          <p:cNvCxnSpPr>
            <a:cxnSpLocks/>
          </p:cNvCxnSpPr>
          <p:nvPr/>
        </p:nvCxnSpPr>
        <p:spPr bwMode="auto">
          <a:xfrm>
            <a:off x="4797801" y="2714465"/>
            <a:ext cx="962626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85C35954-13B7-490A-B8CD-D99E29347860}"/>
              </a:ext>
            </a:extLst>
          </p:cNvPr>
          <p:cNvCxnSpPr>
            <a:cxnSpLocks/>
          </p:cNvCxnSpPr>
          <p:nvPr/>
        </p:nvCxnSpPr>
        <p:spPr bwMode="auto">
          <a:xfrm>
            <a:off x="2256598" y="3267184"/>
            <a:ext cx="1271207" cy="9274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grpSp>
        <p:nvGrpSpPr>
          <p:cNvPr id="3" name="组合 2"/>
          <p:cNvGrpSpPr/>
          <p:nvPr/>
        </p:nvGrpSpPr>
        <p:grpSpPr>
          <a:xfrm>
            <a:off x="1578074" y="2190423"/>
            <a:ext cx="4258386" cy="646331"/>
            <a:chOff x="1578074" y="2190423"/>
            <a:chExt cx="4258386" cy="64633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27F0C60D-1D04-444D-BAC4-BA91BA744A18}"/>
                </a:ext>
              </a:extLst>
            </p:cNvPr>
            <p:cNvGrpSpPr/>
            <p:nvPr/>
          </p:nvGrpSpPr>
          <p:grpSpPr>
            <a:xfrm>
              <a:off x="1578074" y="2190423"/>
              <a:ext cx="3752692" cy="646331"/>
              <a:chOff x="2047063" y="2114704"/>
              <a:chExt cx="3752692" cy="646331"/>
            </a:xfrm>
          </p:grpSpPr>
          <p:sp>
            <p:nvSpPr>
              <p:cNvPr id="58" name="Text Box 39">
                <a:extLst>
                  <a:ext uri="{FF2B5EF4-FFF2-40B4-BE49-F238E27FC236}">
                    <a16:creationId xmlns="" xmlns:a16="http://schemas.microsoft.com/office/drawing/2014/main" id="{1EBDA8E5-56A8-4C77-9944-F498A4F346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7063" y="2114704"/>
                <a:ext cx="375269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如果       </a:t>
                </a: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和      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是闭区间                     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51" name="Object 40">
                <a:extLst>
                  <a:ext uri="{FF2B5EF4-FFF2-40B4-BE49-F238E27FC236}">
                    <a16:creationId xmlns="" xmlns:a16="http://schemas.microsoft.com/office/drawing/2014/main" id="{7D4AEF7B-8C2D-4BC0-A7F9-04E400CDF1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4177127"/>
                  </p:ext>
                </p:extLst>
              </p:nvPr>
            </p:nvGraphicFramePr>
            <p:xfrm>
              <a:off x="2739237" y="2232350"/>
              <a:ext cx="718663" cy="4237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649" r:id="rId13" imgW="206107" imgH="167522" progId="Equation.DSMT4">
                      <p:embed/>
                    </p:oleObj>
                  </mc:Choice>
                  <mc:Fallback>
                    <p:oleObj r:id="rId13" imgW="206107" imgH="16752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9237" y="2232350"/>
                            <a:ext cx="718663" cy="4237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43">
                <a:extLst>
                  <a:ext uri="{FF2B5EF4-FFF2-40B4-BE49-F238E27FC236}">
                    <a16:creationId xmlns="" xmlns:a16="http://schemas.microsoft.com/office/drawing/2014/main" id="{A3BC8256-4A2C-4E3B-B52C-3C9CB74050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1551611"/>
                  </p:ext>
                </p:extLst>
              </p:nvPr>
            </p:nvGraphicFramePr>
            <p:xfrm>
              <a:off x="3593554" y="2317476"/>
              <a:ext cx="576997" cy="3570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7650" r:id="rId14" imgW="167595" imgH="141860" progId="Equation.DSMT4">
                      <p:embed/>
                    </p:oleObj>
                  </mc:Choice>
                  <mc:Fallback>
                    <p:oleObj r:id="rId14" imgW="167595" imgH="1418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3554" y="2317476"/>
                            <a:ext cx="576997" cy="3570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2" name="Object 41">
              <a:extLst>
                <a:ext uri="{FF2B5EF4-FFF2-40B4-BE49-F238E27FC236}">
                  <a16:creationId xmlns="" xmlns:a16="http://schemas.microsoft.com/office/drawing/2014/main" id="{BB1C7C59-1E7B-4A78-A3F8-ECC91C3977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303120"/>
                </p:ext>
              </p:extLst>
            </p:nvPr>
          </p:nvGraphicFramePr>
          <p:xfrm>
            <a:off x="4825071" y="2329393"/>
            <a:ext cx="1011389" cy="434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51" r:id="rId15" imgW="396424" imgH="204759" progId="Equation.DSMT4">
                    <p:embed/>
                  </p:oleObj>
                </mc:Choice>
                <mc:Fallback>
                  <p:oleObj r:id="rId15" imgW="396424" imgH="2047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5071" y="2329393"/>
                          <a:ext cx="1011389" cy="4345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578074" y="2756730"/>
            <a:ext cx="4326778" cy="646331"/>
            <a:chOff x="1578074" y="2756730"/>
            <a:chExt cx="4326778" cy="646331"/>
          </a:xfrm>
        </p:grpSpPr>
        <p:graphicFrame>
          <p:nvGraphicFramePr>
            <p:cNvPr id="53" name="Object 42">
              <a:extLst>
                <a:ext uri="{FF2B5EF4-FFF2-40B4-BE49-F238E27FC236}">
                  <a16:creationId xmlns="" xmlns:a16="http://schemas.microsoft.com/office/drawing/2014/main" id="{14F237FF-A191-4122-80FF-9A5029A6B13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5342144"/>
                </p:ext>
              </p:extLst>
            </p:nvPr>
          </p:nvGraphicFramePr>
          <p:xfrm>
            <a:off x="3510873" y="2927693"/>
            <a:ext cx="734896" cy="386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52" r:id="rId17" imgW="345464" imgH="204849" progId="Equation.DSMT4">
                    <p:embed/>
                  </p:oleObj>
                </mc:Choice>
                <mc:Fallback>
                  <p:oleObj r:id="rId17" imgW="345464" imgH="20484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0873" y="2927693"/>
                          <a:ext cx="734896" cy="386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39">
              <a:extLst>
                <a:ext uri="{FF2B5EF4-FFF2-40B4-BE49-F238E27FC236}">
                  <a16:creationId xmlns="" xmlns:a16="http://schemas.microsoft.com/office/drawing/2014/main" id="{F0CE9B2B-48A7-4064-A7DF-320613955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074" y="2766235"/>
              <a:ext cx="2104123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上的连续函数</a:t>
              </a:r>
            </a:p>
          </p:txBody>
        </p:sp>
        <p:sp>
          <p:nvSpPr>
            <p:cNvPr id="61" name="Text Box 39">
              <a:extLst>
                <a:ext uri="{FF2B5EF4-FFF2-40B4-BE49-F238E27FC236}">
                  <a16:creationId xmlns="" xmlns:a16="http://schemas.microsoft.com/office/drawing/2014/main" id="{3D46396F-0BCF-452B-A1D7-CF4CEAA83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9428" y="2756730"/>
              <a:ext cx="17254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的最大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值和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5D7CB3A-0F1F-443D-B2F4-64E175FAB758}"/>
              </a:ext>
            </a:extLst>
          </p:cNvPr>
          <p:cNvGrpSpPr/>
          <p:nvPr/>
        </p:nvGrpSpPr>
        <p:grpSpPr>
          <a:xfrm>
            <a:off x="1647052" y="4568794"/>
            <a:ext cx="1578189" cy="580865"/>
            <a:chOff x="2113409" y="4782065"/>
            <a:chExt cx="1578189" cy="580865"/>
          </a:xfrm>
        </p:grpSpPr>
        <p:graphicFrame>
          <p:nvGraphicFramePr>
            <p:cNvPr id="48" name="Object 53">
              <a:extLst>
                <a:ext uri="{FF2B5EF4-FFF2-40B4-BE49-F238E27FC236}">
                  <a16:creationId xmlns="" xmlns:a16="http://schemas.microsoft.com/office/drawing/2014/main" id="{E17EC7D6-9B61-4598-8E01-86F403BB44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6390049"/>
                </p:ext>
              </p:extLst>
            </p:nvPr>
          </p:nvGraphicFramePr>
          <p:xfrm>
            <a:off x="2113409" y="4836994"/>
            <a:ext cx="1420293" cy="478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53" r:id="rId19" imgW="650840" imgH="229914" progId="Equation.DSMT4">
                    <p:embed/>
                  </p:oleObj>
                </mc:Choice>
                <mc:Fallback>
                  <p:oleObj r:id="rId19" imgW="650840" imgH="2299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3409" y="4836994"/>
                          <a:ext cx="1420293" cy="4786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39">
              <a:extLst>
                <a:ext uri="{FF2B5EF4-FFF2-40B4-BE49-F238E27FC236}">
                  <a16:creationId xmlns="" xmlns:a16="http://schemas.microsoft.com/office/drawing/2014/main" id="{243029AB-61F7-49E8-9625-DDE34DD4D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5899" y="4782065"/>
              <a:ext cx="395699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Text Box 39">
            <a:extLst>
              <a:ext uri="{FF2B5EF4-FFF2-40B4-BE49-F238E27FC236}">
                <a16:creationId xmlns="" xmlns:a16="http://schemas.microsoft.com/office/drawing/2014/main" id="{3D46396F-0BCF-452B-A1D7-CF4CEAA8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496" y="3360508"/>
            <a:ext cx="1408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最小值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35" name="等腰三角形 34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730674681"/>
      </p:ext>
    </p:extLst>
  </p:cSld>
  <p:clrMapOvr>
    <a:masterClrMapping/>
  </p:clrMapOvr>
  <p:transition spd="slow" advTm="46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  <p:bldP spid="74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8409DE3-40EA-4A07-9F9D-D7F221F12AF2}"/>
              </a:ext>
            </a:extLst>
          </p:cNvPr>
          <p:cNvGrpSpPr/>
          <p:nvPr/>
        </p:nvGrpSpPr>
        <p:grpSpPr>
          <a:xfrm>
            <a:off x="3843107" y="1784948"/>
            <a:ext cx="4681297" cy="3982724"/>
            <a:chOff x="3948135" y="1314918"/>
            <a:chExt cx="3838575" cy="3265757"/>
          </a:xfrm>
        </p:grpSpPr>
        <p:sp>
          <p:nvSpPr>
            <p:cNvPr id="5" name="Text Box 81">
              <a:extLst>
                <a:ext uri="{FF2B5EF4-FFF2-40B4-BE49-F238E27FC236}">
                  <a16:creationId xmlns="" xmlns:a16="http://schemas.microsoft.com/office/drawing/2014/main" id="{7F481DD4-5B32-4AD4-87E4-C70AEBCC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490" y="4202119"/>
              <a:ext cx="2422760" cy="37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股票指数变化曲线</a:t>
              </a:r>
            </a:p>
          </p:txBody>
        </p:sp>
        <p:pic>
          <p:nvPicPr>
            <p:cNvPr id="6" name="Picture 1">
              <a:extLst>
                <a:ext uri="{FF2B5EF4-FFF2-40B4-BE49-F238E27FC236}">
                  <a16:creationId xmlns="" xmlns:a16="http://schemas.microsoft.com/office/drawing/2014/main" id="{2899535A-8520-4F77-9A2F-E8DD0FBF8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8135" y="1314918"/>
              <a:ext cx="3838575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F6E6589A-E9C6-4DB6-B02C-42A5EB3A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811" y="1937524"/>
            <a:ext cx="5715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股票指数曲线</a:t>
            </a:r>
          </a:p>
        </p:txBody>
      </p:sp>
      <p:sp>
        <p:nvSpPr>
          <p:cNvPr id="8" name="矩形 7"/>
          <p:cNvSpPr/>
          <p:nvPr/>
        </p:nvSpPr>
        <p:spPr>
          <a:xfrm>
            <a:off x="1870710" y="8012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引题</a:t>
            </a:r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3200" b="1" dirty="0">
              <a:solidFill>
                <a:srgbClr val="1A74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47850" y="632719"/>
            <a:ext cx="45719" cy="900000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11" name="组合 10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13" name="椭圆 12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-7420" y="1038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连续的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3" y="0"/>
            <a:ext cx="365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2">
            <a:extLst>
              <a:ext uri="{FF2B5EF4-FFF2-40B4-BE49-F238E27FC236}">
                <a16:creationId xmlns="" xmlns:a16="http://schemas.microsoft.com/office/drawing/2014/main" id="{D866755E-E582-4D9B-9E2C-485F74B0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17" y="2030385"/>
            <a:ext cx="3797134" cy="30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1235075" y="1381654"/>
            <a:ext cx="9721850" cy="4164831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="" xmlns:a16="http://schemas.microsoft.com/office/drawing/2014/main" id="{FB88004F-F1EC-43AF-B10F-D116B8EA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21" y="-435433"/>
            <a:ext cx="165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3" tIns="40822" rIns="81643" bIns="40822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39">
            <a:extLst>
              <a:ext uri="{FF2B5EF4-FFF2-40B4-BE49-F238E27FC236}">
                <a16:creationId xmlns="" xmlns:a16="http://schemas.microsoft.com/office/drawing/2014/main" id="{9288E83B-8227-4D1B-A4DB-8A26B473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138" y="1721126"/>
            <a:ext cx="88099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推论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89391" y="2359897"/>
            <a:ext cx="4594743" cy="668131"/>
            <a:chOff x="1576501" y="2427631"/>
            <a:chExt cx="4594743" cy="668131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94441080-ED50-43F0-AAC9-49BBC64EF86C}"/>
                </a:ext>
              </a:extLst>
            </p:cNvPr>
            <p:cNvGrpSpPr/>
            <p:nvPr/>
          </p:nvGrpSpPr>
          <p:grpSpPr>
            <a:xfrm>
              <a:off x="1576501" y="2427631"/>
              <a:ext cx="2531682" cy="646331"/>
              <a:chOff x="3230719" y="1838664"/>
              <a:chExt cx="2531682" cy="646331"/>
            </a:xfrm>
          </p:grpSpPr>
          <p:sp>
            <p:nvSpPr>
              <p:cNvPr id="19" name="Text Box 39">
                <a:extLst>
                  <a:ext uri="{FF2B5EF4-FFF2-40B4-BE49-F238E27FC236}">
                    <a16:creationId xmlns="" xmlns:a16="http://schemas.microsoft.com/office/drawing/2014/main" id="{88190892-4300-48FE-A38E-85D81F233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719" y="1838664"/>
                <a:ext cx="18597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如果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闭区间           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74" name="Object 41">
                <a:extLst>
                  <a:ext uri="{FF2B5EF4-FFF2-40B4-BE49-F238E27FC236}">
                    <a16:creationId xmlns="" xmlns:a16="http://schemas.microsoft.com/office/drawing/2014/main" id="{AC8848BE-0008-4826-ACFF-8F3D8A7C7E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4092816"/>
                  </p:ext>
                </p:extLst>
              </p:nvPr>
            </p:nvGraphicFramePr>
            <p:xfrm>
              <a:off x="4881411" y="1961309"/>
              <a:ext cx="880990" cy="4559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657" r:id="rId5" imgW="396424" imgH="204759" progId="Equation.DSMT4">
                      <p:embed/>
                    </p:oleObj>
                  </mc:Choice>
                  <mc:Fallback>
                    <p:oleObj r:id="rId5" imgW="396424" imgH="2047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1411" y="1961309"/>
                            <a:ext cx="880990" cy="4559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Text Box 39">
              <a:extLst>
                <a:ext uri="{FF2B5EF4-FFF2-40B4-BE49-F238E27FC236}">
                  <a16:creationId xmlns="" xmlns:a16="http://schemas.microsoft.com/office/drawing/2014/main" id="{3C3E497F-C925-4986-915E-2FE6B12D2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322" y="2449431"/>
              <a:ext cx="2127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上的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连续函数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81502" y="3722653"/>
            <a:ext cx="3691458" cy="646331"/>
            <a:chOff x="1568612" y="3790387"/>
            <a:chExt cx="3691458" cy="646331"/>
          </a:xfrm>
        </p:grpSpPr>
        <p:sp>
          <p:nvSpPr>
            <p:cNvPr id="21" name="Text Box 39">
              <a:extLst>
                <a:ext uri="{FF2B5EF4-FFF2-40B4-BE49-F238E27FC236}">
                  <a16:creationId xmlns="" xmlns:a16="http://schemas.microsoft.com/office/drawing/2014/main" id="{4CAD75B1-CEB2-4F36-911F-DCE19A48B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612" y="3790387"/>
              <a:ext cx="36914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至少</a:t>
              </a:r>
              <a:r>
                <a:rPr lang="zh-CN" altLang="en-US" sz="2400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存在一点                   ，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1" name="Object 49">
              <a:extLst>
                <a:ext uri="{FF2B5EF4-FFF2-40B4-BE49-F238E27FC236}">
                  <a16:creationId xmlns="" xmlns:a16="http://schemas.microsoft.com/office/drawing/2014/main" id="{164C4861-0B5F-443E-BA19-D084C85295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074007"/>
                </p:ext>
              </p:extLst>
            </p:nvPr>
          </p:nvGraphicFramePr>
          <p:xfrm>
            <a:off x="3552384" y="3859159"/>
            <a:ext cx="1406237" cy="507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58" r:id="rId7" imgW="650840" imgH="229914" progId="Equation.DSMT4">
                    <p:embed/>
                  </p:oleObj>
                </mc:Choice>
                <mc:Fallback>
                  <p:oleObj r:id="rId7" imgW="650840" imgH="2299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384" y="3859159"/>
                          <a:ext cx="1406237" cy="507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ABAE92-E145-4D37-B029-C61C09AAB6C6}"/>
              </a:ext>
            </a:extLst>
          </p:cNvPr>
          <p:cNvGrpSpPr/>
          <p:nvPr/>
        </p:nvGrpSpPr>
        <p:grpSpPr>
          <a:xfrm>
            <a:off x="1734748" y="4298543"/>
            <a:ext cx="1535740" cy="738664"/>
            <a:chOff x="1806385" y="2519386"/>
            <a:chExt cx="1535740" cy="738664"/>
          </a:xfrm>
        </p:grpSpPr>
        <p:sp>
          <p:nvSpPr>
            <p:cNvPr id="18" name="Text Box 39">
              <a:extLst>
                <a:ext uri="{FF2B5EF4-FFF2-40B4-BE49-F238E27FC236}">
                  <a16:creationId xmlns="" xmlns:a16="http://schemas.microsoft.com/office/drawing/2014/main" id="{084A02EE-D2E6-44E4-BFAA-130C13BC9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293" y="2519386"/>
              <a:ext cx="29183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72" name="Object 50">
              <a:extLst>
                <a:ext uri="{FF2B5EF4-FFF2-40B4-BE49-F238E27FC236}">
                  <a16:creationId xmlns="" xmlns:a16="http://schemas.microsoft.com/office/drawing/2014/main" id="{BD37CFB7-B513-4B3D-AF51-95EA0368D60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868017"/>
                </p:ext>
              </p:extLst>
            </p:nvPr>
          </p:nvGraphicFramePr>
          <p:xfrm>
            <a:off x="1806385" y="2697600"/>
            <a:ext cx="1313159" cy="474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59" r:id="rId9" imgW="573309" imgH="204048" progId="Equation.DSMT4">
                    <p:embed/>
                  </p:oleObj>
                </mc:Choice>
                <mc:Fallback>
                  <p:oleObj r:id="rId9" imgW="573309" imgH="20404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385" y="2697600"/>
                          <a:ext cx="1313159" cy="474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7" name="直接连接符 76">
            <a:extLst>
              <a:ext uri="{FF2B5EF4-FFF2-40B4-BE49-F238E27FC236}">
                <a16:creationId xmlns="" xmlns:a16="http://schemas.microsoft.com/office/drawing/2014/main" id="{7B56C343-CF36-4D64-82B0-E51AB86AEEF1}"/>
              </a:ext>
            </a:extLst>
          </p:cNvPr>
          <p:cNvCxnSpPr/>
          <p:nvPr/>
        </p:nvCxnSpPr>
        <p:spPr bwMode="auto">
          <a:xfrm>
            <a:off x="3372569" y="2901565"/>
            <a:ext cx="785813" cy="1587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78" name="直接连接符 77">
            <a:extLst>
              <a:ext uri="{FF2B5EF4-FFF2-40B4-BE49-F238E27FC236}">
                <a16:creationId xmlns="" xmlns:a16="http://schemas.microsoft.com/office/drawing/2014/main" id="{1D3EC677-9FEB-43F8-A386-DC9BF50C4A39}"/>
              </a:ext>
            </a:extLst>
          </p:cNvPr>
          <p:cNvCxnSpPr>
            <a:cxnSpLocks/>
          </p:cNvCxnSpPr>
          <p:nvPr/>
        </p:nvCxnSpPr>
        <p:spPr bwMode="auto">
          <a:xfrm>
            <a:off x="4825848" y="2913842"/>
            <a:ext cx="1257811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sp>
        <p:nvSpPr>
          <p:cNvPr id="79" name="矩形 78">
            <a:extLst>
              <a:ext uri="{FF2B5EF4-FFF2-40B4-BE49-F238E27FC236}">
                <a16:creationId xmlns="" xmlns:a16="http://schemas.microsoft.com/office/drawing/2014/main" id="{74C5B17A-DE71-4928-9F05-013DFD464227}"/>
              </a:ext>
            </a:extLst>
          </p:cNvPr>
          <p:cNvSpPr/>
          <p:nvPr/>
        </p:nvSpPr>
        <p:spPr bwMode="auto">
          <a:xfrm>
            <a:off x="3326264" y="3157280"/>
            <a:ext cx="2145762" cy="4686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t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="" xmlns:a16="http://schemas.microsoft.com/office/drawing/2014/main" id="{A07CDD72-928C-48C3-B119-473C8F80C99C}"/>
              </a:ext>
            </a:extLst>
          </p:cNvPr>
          <p:cNvCxnSpPr>
            <a:cxnSpLocks/>
          </p:cNvCxnSpPr>
          <p:nvPr/>
        </p:nvCxnSpPr>
        <p:spPr bwMode="auto">
          <a:xfrm>
            <a:off x="3638638" y="4298543"/>
            <a:ext cx="1395777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81" name="直接连接符 80">
            <a:extLst>
              <a:ext uri="{FF2B5EF4-FFF2-40B4-BE49-F238E27FC236}">
                <a16:creationId xmlns="" xmlns:a16="http://schemas.microsoft.com/office/drawing/2014/main" id="{86536CA3-EC1B-4AC3-A09B-265D41FF50F1}"/>
              </a:ext>
            </a:extLst>
          </p:cNvPr>
          <p:cNvCxnSpPr>
            <a:cxnSpLocks/>
          </p:cNvCxnSpPr>
          <p:nvPr/>
        </p:nvCxnSpPr>
        <p:spPr bwMode="auto">
          <a:xfrm>
            <a:off x="1759481" y="4950849"/>
            <a:ext cx="1365091" cy="0"/>
          </a:xfrm>
          <a:prstGeom prst="line">
            <a:avLst/>
          </a:prstGeom>
          <a:solidFill>
            <a:srgbClr val="72A376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sp>
        <p:nvSpPr>
          <p:cNvPr id="40" name="Text Box 39">
            <a:extLst>
              <a:ext uri="{FF2B5EF4-FFF2-40B4-BE49-F238E27FC236}">
                <a16:creationId xmlns="" xmlns:a16="http://schemas.microsoft.com/office/drawing/2014/main" id="{9A133D2C-209C-4EE0-9224-80FD6836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186" y="3640757"/>
            <a:ext cx="7987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lvl="0" eaLnBrk="1" fontAlgn="base" hangingPunct="1">
              <a:lnSpc>
                <a:spcPct val="17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使得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69151" y="3055656"/>
            <a:ext cx="3991475" cy="595986"/>
            <a:chOff x="1556261" y="3123390"/>
            <a:chExt cx="3991475" cy="595986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269FB078-C99F-468E-A176-917C0AF1815F}"/>
                </a:ext>
              </a:extLst>
            </p:cNvPr>
            <p:cNvGrpSpPr/>
            <p:nvPr/>
          </p:nvGrpSpPr>
          <p:grpSpPr>
            <a:xfrm>
              <a:off x="3250936" y="3138511"/>
              <a:ext cx="2296800" cy="580865"/>
              <a:chOff x="2463800" y="3056967"/>
              <a:chExt cx="2296800" cy="580865"/>
            </a:xfrm>
          </p:grpSpPr>
          <p:graphicFrame>
            <p:nvGraphicFramePr>
              <p:cNvPr id="70" name="Object 48">
                <a:extLst>
                  <a:ext uri="{FF2B5EF4-FFF2-40B4-BE49-F238E27FC236}">
                    <a16:creationId xmlns="" xmlns:a16="http://schemas.microsoft.com/office/drawing/2014/main" id="{0E4A6E9F-5DED-4151-ABA2-0B69B83931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5897008"/>
                  </p:ext>
                </p:extLst>
              </p:nvPr>
            </p:nvGraphicFramePr>
            <p:xfrm>
              <a:off x="2463800" y="3157163"/>
              <a:ext cx="2009134" cy="4549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660" r:id="rId11" imgW="929433" imgH="203959" progId="Equation.DSMT4">
                      <p:embed/>
                    </p:oleObj>
                  </mc:Choice>
                  <mc:Fallback>
                    <p:oleObj r:id="rId11" imgW="929433" imgH="20395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63800" y="3157163"/>
                            <a:ext cx="2009134" cy="4549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" name="Text Box 39">
                <a:extLst>
                  <a:ext uri="{FF2B5EF4-FFF2-40B4-BE49-F238E27FC236}">
                    <a16:creationId xmlns="" xmlns:a16="http://schemas.microsoft.com/office/drawing/2014/main" id="{FE700C6B-79FA-4D62-A934-7101BEC0D8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4187" y="3056967"/>
                <a:ext cx="336413" cy="580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</a:t>
                </a: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2FCAE8F8-8C2C-456A-945E-6836743D5141}"/>
                </a:ext>
              </a:extLst>
            </p:cNvPr>
            <p:cNvGrpSpPr/>
            <p:nvPr/>
          </p:nvGrpSpPr>
          <p:grpSpPr>
            <a:xfrm>
              <a:off x="1556261" y="3123390"/>
              <a:ext cx="1880017" cy="580865"/>
              <a:chOff x="2318933" y="2583183"/>
              <a:chExt cx="1880017" cy="580865"/>
            </a:xfrm>
          </p:grpSpPr>
          <p:sp>
            <p:nvSpPr>
              <p:cNvPr id="30" name="Text Box 39">
                <a:extLst>
                  <a:ext uri="{FF2B5EF4-FFF2-40B4-BE49-F238E27FC236}">
                    <a16:creationId xmlns="" xmlns:a16="http://schemas.microsoft.com/office/drawing/2014/main" id="{3C3E497F-C925-4986-915E-2FE6B12D2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933" y="2583183"/>
                <a:ext cx="1880017" cy="580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           </a:t>
                </a: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满足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31" name="Object 42">
                <a:extLst>
                  <a:ext uri="{FF2B5EF4-FFF2-40B4-BE49-F238E27FC236}">
                    <a16:creationId xmlns="" xmlns:a16="http://schemas.microsoft.com/office/drawing/2014/main" id="{7574538E-D6EB-4712-A37E-1AB00BCAE9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3786068"/>
                  </p:ext>
                </p:extLst>
              </p:nvPr>
            </p:nvGraphicFramePr>
            <p:xfrm>
              <a:off x="2388071" y="2697558"/>
              <a:ext cx="880990" cy="464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661" r:id="rId13" imgW="345464" imgH="204849" progId="Equation.DSMT4">
                      <p:embed/>
                    </p:oleObj>
                  </mc:Choice>
                  <mc:Fallback>
                    <p:oleObj r:id="rId13" imgW="345464" imgH="204849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8071" y="2697558"/>
                            <a:ext cx="880990" cy="46427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2" name="Text Box 39">
            <a:extLst>
              <a:ext uri="{FF2B5EF4-FFF2-40B4-BE49-F238E27FC236}">
                <a16:creationId xmlns="" xmlns:a16="http://schemas.microsoft.com/office/drawing/2014/main" id="{4CAD75B1-CEB2-4F36-911F-DCE19A48B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064" y="3067169"/>
            <a:ext cx="475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则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34" name="等腰三角形 33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320366913"/>
      </p:ext>
    </p:extLst>
  </p:cSld>
  <p:clrMapOvr>
    <a:masterClrMapping/>
  </p:clrMapOvr>
  <p:transition spd="slow" advTm="46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3" grpId="0"/>
      <p:bldP spid="79" grpId="0" animBg="1"/>
      <p:bldP spid="79" grpId="1" animBg="1"/>
      <p:bldP spid="40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66CCDA59-9B56-4C4D-9E97-02193A7B2C40}"/>
              </a:ext>
            </a:extLst>
          </p:cNvPr>
          <p:cNvGrpSpPr/>
          <p:nvPr/>
        </p:nvGrpSpPr>
        <p:grpSpPr>
          <a:xfrm>
            <a:off x="1672736" y="2365070"/>
            <a:ext cx="4615175" cy="646331"/>
            <a:chOff x="2207096" y="1790700"/>
            <a:chExt cx="4615175" cy="646331"/>
          </a:xfrm>
        </p:grpSpPr>
        <p:sp>
          <p:nvSpPr>
            <p:cNvPr id="67" name="Text Box 39">
              <a:extLst>
                <a:ext uri="{FF2B5EF4-FFF2-40B4-BE49-F238E27FC236}">
                  <a16:creationId xmlns="" xmlns:a16="http://schemas.microsoft.com/office/drawing/2014/main" id="{D2C04DFE-E158-460A-86B6-B56DA1072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7096" y="1790700"/>
              <a:ext cx="4615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如果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闭区间           </a:t>
              </a:r>
              <a:r>
                <a:rPr lang="zh-CN" altLang="en-US" sz="2400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   上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的连续函数 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64" name="Object 41">
              <a:extLst>
                <a:ext uri="{FF2B5EF4-FFF2-40B4-BE49-F238E27FC236}">
                  <a16:creationId xmlns="" xmlns:a16="http://schemas.microsoft.com/office/drawing/2014/main" id="{ACB8FECD-204D-4E8D-A7CA-39898A88C7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948456"/>
                </p:ext>
              </p:extLst>
            </p:nvPr>
          </p:nvGraphicFramePr>
          <p:xfrm>
            <a:off x="3988751" y="1933609"/>
            <a:ext cx="793924" cy="41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84" r:id="rId4" imgW="396424" imgH="204759" progId="Equation.DSMT4">
                    <p:embed/>
                  </p:oleObj>
                </mc:Choice>
                <mc:Fallback>
                  <p:oleObj r:id="rId4" imgW="396424" imgH="2047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8751" y="1933609"/>
                          <a:ext cx="793924" cy="410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矩形 44"/>
          <p:cNvSpPr/>
          <p:nvPr/>
        </p:nvSpPr>
        <p:spPr>
          <a:xfrm>
            <a:off x="1235075" y="1381655"/>
            <a:ext cx="9721850" cy="417142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="" xmlns:a16="http://schemas.microsoft.com/office/drawing/2014/main" id="{FB88004F-F1EC-43AF-B10F-D116B8EA6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721" y="-435433"/>
            <a:ext cx="165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3" tIns="40822" rIns="81643" bIns="40822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39">
            <a:extLst>
              <a:ext uri="{FF2B5EF4-FFF2-40B4-BE49-F238E27FC236}">
                <a16:creationId xmlns="" xmlns:a16="http://schemas.microsoft.com/office/drawing/2014/main" id="{8D6B0FEC-AF88-4ADD-BC87-B10E4B6ED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106" y="1744513"/>
            <a:ext cx="907578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结论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44840" y="3040697"/>
            <a:ext cx="4496706" cy="580865"/>
            <a:chOff x="1631950" y="2984252"/>
            <a:chExt cx="4496706" cy="580865"/>
          </a:xfrm>
        </p:grpSpPr>
        <p:graphicFrame>
          <p:nvGraphicFramePr>
            <p:cNvPr id="62" name="Object 48">
              <a:extLst>
                <a:ext uri="{FF2B5EF4-FFF2-40B4-BE49-F238E27FC236}">
                  <a16:creationId xmlns="" xmlns:a16="http://schemas.microsoft.com/office/drawing/2014/main" id="{758D8B1C-EC74-441A-98F7-A9364AF1D0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627860"/>
                </p:ext>
              </p:extLst>
            </p:nvPr>
          </p:nvGraphicFramePr>
          <p:xfrm>
            <a:off x="3742105" y="3095652"/>
            <a:ext cx="2038437" cy="461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85" r:id="rId6" imgW="929433" imgH="203959" progId="Equation.DSMT4">
                    <p:embed/>
                  </p:oleObj>
                </mc:Choice>
                <mc:Fallback>
                  <p:oleObj r:id="rId6" imgW="929433" imgH="2039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105" y="3095652"/>
                          <a:ext cx="2038437" cy="461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 Box 39">
              <a:extLst>
                <a:ext uri="{FF2B5EF4-FFF2-40B4-BE49-F238E27FC236}">
                  <a16:creationId xmlns="" xmlns:a16="http://schemas.microsoft.com/office/drawing/2014/main" id="{9D312B61-D6AD-40DE-BB5E-8DB67CBBF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151" y="2984252"/>
              <a:ext cx="3179505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满足                            ，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9" name="Object 14">
              <a:extLst>
                <a:ext uri="{FF2B5EF4-FFF2-40B4-BE49-F238E27FC236}">
                  <a16:creationId xmlns="" xmlns:a16="http://schemas.microsoft.com/office/drawing/2014/main" id="{CCBFBD84-7CC4-4C46-8777-11CB63EA6F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4155265"/>
                </p:ext>
              </p:extLst>
            </p:nvPr>
          </p:nvGraphicFramePr>
          <p:xfrm>
            <a:off x="1631950" y="3086874"/>
            <a:ext cx="1363567" cy="474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86" name="Equation" r:id="rId8" imgW="583920" imgH="203040" progId="Equation.DSMT4">
                    <p:embed/>
                  </p:oleObj>
                </mc:Choice>
                <mc:Fallback>
                  <p:oleObj name="Equation" r:id="rId8" imgW="583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3086874"/>
                          <a:ext cx="1363567" cy="474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/>
          <p:cNvGrpSpPr/>
          <p:nvPr/>
        </p:nvGrpSpPr>
        <p:grpSpPr>
          <a:xfrm>
            <a:off x="1672736" y="4400497"/>
            <a:ext cx="3681860" cy="646331"/>
            <a:chOff x="1559846" y="4242451"/>
            <a:chExt cx="3681860" cy="646331"/>
          </a:xfrm>
        </p:grpSpPr>
        <p:sp>
          <p:nvSpPr>
            <p:cNvPr id="66" name="Text Box 39">
              <a:extLst>
                <a:ext uri="{FF2B5EF4-FFF2-40B4-BE49-F238E27FC236}">
                  <a16:creationId xmlns="" xmlns:a16="http://schemas.microsoft.com/office/drawing/2014/main" id="{5FA68587-5E26-42A3-A7E8-534583FDC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846" y="4242451"/>
              <a:ext cx="36818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至少有一个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根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60" name="Object 57">
              <a:extLst>
                <a:ext uri="{FF2B5EF4-FFF2-40B4-BE49-F238E27FC236}">
                  <a16:creationId xmlns="" xmlns:a16="http://schemas.microsoft.com/office/drawing/2014/main" id="{A01C1C72-4542-4C4B-99E5-E90F8700E3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461856"/>
                </p:ext>
              </p:extLst>
            </p:nvPr>
          </p:nvGraphicFramePr>
          <p:xfrm>
            <a:off x="3527411" y="4308647"/>
            <a:ext cx="1011493" cy="557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687" name="公式" r:id="rId10" imgW="368280" imgH="203040" progId="Equation.3">
                    <p:embed/>
                  </p:oleObj>
                </mc:Choice>
                <mc:Fallback>
                  <p:oleObj name="公式" r:id="rId10" imgW="368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7411" y="4308647"/>
                          <a:ext cx="1011493" cy="557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" name="Picture 42">
            <a:extLst>
              <a:ext uri="{FF2B5EF4-FFF2-40B4-BE49-F238E27FC236}">
                <a16:creationId xmlns="" xmlns:a16="http://schemas.microsoft.com/office/drawing/2014/main" id="{A75E07DA-6FE7-4D29-B513-422260D4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04" y="1958187"/>
            <a:ext cx="3830702" cy="303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72736" y="3727585"/>
            <a:ext cx="4705487" cy="655014"/>
            <a:chOff x="1559846" y="3614695"/>
            <a:chExt cx="4705487" cy="655014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E92122F9-84B7-4EB6-A11A-A349BCDF4E70}"/>
                </a:ext>
              </a:extLst>
            </p:cNvPr>
            <p:cNvGrpSpPr/>
            <p:nvPr/>
          </p:nvGrpSpPr>
          <p:grpSpPr>
            <a:xfrm>
              <a:off x="2569353" y="3623378"/>
              <a:ext cx="3695980" cy="646331"/>
              <a:chOff x="2250918" y="3529786"/>
              <a:chExt cx="3695980" cy="646331"/>
            </a:xfrm>
          </p:grpSpPr>
          <p:sp>
            <p:nvSpPr>
              <p:cNvPr id="82" name="Text Box 39">
                <a:extLst>
                  <a:ext uri="{FF2B5EF4-FFF2-40B4-BE49-F238E27FC236}">
                    <a16:creationId xmlns="" xmlns:a16="http://schemas.microsoft.com/office/drawing/2014/main" id="{A4F99DD9-2FF2-4E9D-9DDF-4967656AB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947" y="3529786"/>
                <a:ext cx="24769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200" b="1">
                    <a:solidFill>
                      <a:schemeClr val="tx1"/>
                    </a:solidFill>
                    <a:latin typeface="Constantia" panose="020306020503060303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在区间             </a:t>
                </a:r>
                <a:r>
                  <a: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内</a:t>
                </a:r>
              </a:p>
            </p:txBody>
          </p:sp>
          <p:graphicFrame>
            <p:nvGraphicFramePr>
              <p:cNvPr id="57" name="Object 55">
                <a:extLst>
                  <a:ext uri="{FF2B5EF4-FFF2-40B4-BE49-F238E27FC236}">
                    <a16:creationId xmlns="" xmlns:a16="http://schemas.microsoft.com/office/drawing/2014/main" id="{2FE88B3B-5F16-4367-876E-5D158D4311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6095501"/>
                  </p:ext>
                </p:extLst>
              </p:nvPr>
            </p:nvGraphicFramePr>
            <p:xfrm>
              <a:off x="2250918" y="3655215"/>
              <a:ext cx="1307903" cy="4668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688" name="Equation" r:id="rId13" imgW="571320" imgH="203040" progId="Equation.DSMT4">
                      <p:embed/>
                    </p:oleObj>
                  </mc:Choice>
                  <mc:Fallback>
                    <p:oleObj name="Equation" r:id="rId13" imgW="5713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0918" y="3655215"/>
                            <a:ext cx="1307903" cy="4668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6">
                <a:extLst>
                  <a:ext uri="{FF2B5EF4-FFF2-40B4-BE49-F238E27FC236}">
                    <a16:creationId xmlns="" xmlns:a16="http://schemas.microsoft.com/office/drawing/2014/main" id="{28988D22-F2E3-44BE-9D7C-8B0E25C0DD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3274119"/>
                  </p:ext>
                </p:extLst>
              </p:nvPr>
            </p:nvGraphicFramePr>
            <p:xfrm>
              <a:off x="4481540" y="3616015"/>
              <a:ext cx="1011493" cy="487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689" name="公式" r:id="rId15" imgW="355320" imgH="203040" progId="Equation.3">
                      <p:embed/>
                    </p:oleObj>
                  </mc:Choice>
                  <mc:Fallback>
                    <p:oleObj name="公式" r:id="rId15" imgW="3553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1540" y="3616015"/>
                            <a:ext cx="1011493" cy="487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" name="Text Box 39">
              <a:extLst>
                <a:ext uri="{FF2B5EF4-FFF2-40B4-BE49-F238E27FC236}">
                  <a16:creationId xmlns="" xmlns:a16="http://schemas.microsoft.com/office/drawing/2014/main" id="{8C68B53D-E518-44F2-9295-8B05BEA10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9846" y="3614695"/>
              <a:ext cx="1188384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则方程</a:t>
              </a: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0"/>
            <a:ext cx="1071419" cy="2418739"/>
            <a:chOff x="0" y="0"/>
            <a:chExt cx="1071419" cy="2418739"/>
          </a:xfrm>
        </p:grpSpPr>
        <p:sp>
          <p:nvSpPr>
            <p:cNvPr id="23" name="等腰三角形 22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5599" y="978536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定理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15746576"/>
      </p:ext>
    </p:extLst>
  </p:cSld>
  <p:clrMapOvr>
    <a:masterClrMapping/>
  </p:clrMapOvr>
  <p:transition spd="slow" advTm="464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46364" y="1700213"/>
            <a:ext cx="9710561" cy="4249737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latinLnBrk="1" hangingPunct="0">
              <a:spcBef>
                <a:spcPts val="12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证明：</a:t>
            </a:r>
          </a:p>
        </p:txBody>
      </p:sp>
      <p:grpSp>
        <p:nvGrpSpPr>
          <p:cNvPr id="39" name="Group 27">
            <a:extLst>
              <a:ext uri="{FF2B5EF4-FFF2-40B4-BE49-F238E27FC236}">
                <a16:creationId xmlns="" xmlns:a16="http://schemas.microsoft.com/office/drawing/2014/main" id="{E951450A-EE8C-43BE-9B68-CCCBADF2C40D}"/>
              </a:ext>
            </a:extLst>
          </p:cNvPr>
          <p:cNvGrpSpPr>
            <a:grpSpLocks/>
          </p:cNvGrpSpPr>
          <p:nvPr/>
        </p:nvGrpSpPr>
        <p:grpSpPr bwMode="auto">
          <a:xfrm>
            <a:off x="2459999" y="2170870"/>
            <a:ext cx="4685912" cy="497954"/>
            <a:chOff x="0" y="7"/>
            <a:chExt cx="2953" cy="414"/>
          </a:xfrm>
        </p:grpSpPr>
        <p:sp>
          <p:nvSpPr>
            <p:cNvPr id="40" name="Text Box 28">
              <a:extLst>
                <a:ext uri="{FF2B5EF4-FFF2-40B4-BE49-F238E27FC236}">
                  <a16:creationId xmlns="" xmlns:a16="http://schemas.microsoft.com/office/drawing/2014/main" id="{64C2DBA5-CC94-4193-AA6B-9504FBB60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"/>
              <a:ext cx="295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    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1" name="Object 29">
              <a:extLst>
                <a:ext uri="{FF2B5EF4-FFF2-40B4-BE49-F238E27FC236}">
                  <a16:creationId xmlns="" xmlns:a16="http://schemas.microsoft.com/office/drawing/2014/main" id="{3292418E-7FE4-4E77-9D97-9D4F0325C26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235261"/>
                </p:ext>
              </p:extLst>
            </p:nvPr>
          </p:nvGraphicFramePr>
          <p:xfrm>
            <a:off x="663" y="16"/>
            <a:ext cx="1713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14" r:id="rId4" imgW="1248710" imgH="204136" progId="Equation.DSMT4">
                    <p:embed/>
                  </p:oleObj>
                </mc:Choice>
                <mc:Fallback>
                  <p:oleObj r:id="rId4" imgW="1248710" imgH="20413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" y="16"/>
                          <a:ext cx="1713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30">
            <a:extLst>
              <a:ext uri="{FF2B5EF4-FFF2-40B4-BE49-F238E27FC236}">
                <a16:creationId xmlns="" xmlns:a16="http://schemas.microsoft.com/office/drawing/2014/main" id="{95433AF5-3E72-4A2E-9ED8-091E3BAA9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140029"/>
              </p:ext>
            </p:extLst>
          </p:nvPr>
        </p:nvGraphicFramePr>
        <p:xfrm>
          <a:off x="2543624" y="3591443"/>
          <a:ext cx="4073271" cy="4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15" r:id="rId6" imgW="1955268" imgH="203429" progId="Equation.DSMT4">
                  <p:embed/>
                </p:oleObj>
              </mc:Choice>
              <mc:Fallback>
                <p:oleObj r:id="rId6" imgW="1955268" imgH="2034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624" y="3591443"/>
                        <a:ext cx="4073271" cy="4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31">
            <a:extLst>
              <a:ext uri="{FF2B5EF4-FFF2-40B4-BE49-F238E27FC236}">
                <a16:creationId xmlns="" xmlns:a16="http://schemas.microsoft.com/office/drawing/2014/main" id="{441D022E-C802-44F6-9AD8-C86975D9C803}"/>
              </a:ext>
            </a:extLst>
          </p:cNvPr>
          <p:cNvGrpSpPr>
            <a:grpSpLocks/>
          </p:cNvGrpSpPr>
          <p:nvPr/>
        </p:nvGrpSpPr>
        <p:grpSpPr bwMode="auto">
          <a:xfrm>
            <a:off x="2470757" y="4286621"/>
            <a:ext cx="5292725" cy="526849"/>
            <a:chOff x="-75" y="104"/>
            <a:chExt cx="3334" cy="440"/>
          </a:xfrm>
        </p:grpSpPr>
        <p:sp>
          <p:nvSpPr>
            <p:cNvPr id="44" name="Text Box 32">
              <a:extLst>
                <a:ext uri="{FF2B5EF4-FFF2-40B4-BE49-F238E27FC236}">
                  <a16:creationId xmlns="" xmlns:a16="http://schemas.microsoft.com/office/drawing/2014/main" id="{8362F420-84C8-46EC-B126-EC3B3C838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5" y="131"/>
              <a:ext cx="3334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所以至少存在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一点  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5" name="Object 33">
              <a:extLst>
                <a:ext uri="{FF2B5EF4-FFF2-40B4-BE49-F238E27FC236}">
                  <a16:creationId xmlns="" xmlns:a16="http://schemas.microsoft.com/office/drawing/2014/main" id="{BAA2B76A-8648-47D2-AC02-80677075E9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0612473"/>
                </p:ext>
              </p:extLst>
            </p:nvPr>
          </p:nvGraphicFramePr>
          <p:xfrm>
            <a:off x="1577" y="104"/>
            <a:ext cx="804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16" r:id="rId8" imgW="688507" imgH="255202" progId="Equation.DSMT4">
                    <p:embed/>
                  </p:oleObj>
                </mc:Choice>
                <mc:Fallback>
                  <p:oleObj r:id="rId8" imgW="688507" imgH="2552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104"/>
                          <a:ext cx="804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 Box 34">
            <a:extLst>
              <a:ext uri="{FF2B5EF4-FFF2-40B4-BE49-F238E27FC236}">
                <a16:creationId xmlns="" xmlns:a16="http://schemas.microsoft.com/office/drawing/2014/main" id="{863CC5A3-1944-441B-8FD5-8150E660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650" y="5033574"/>
            <a:ext cx="2162175" cy="45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3" tIns="40822" rIns="81643" bIns="40822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因此结论成立。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D66ECFF-2890-4BE8-9016-6DF04302C7EE}"/>
              </a:ext>
            </a:extLst>
          </p:cNvPr>
          <p:cNvGrpSpPr/>
          <p:nvPr/>
        </p:nvGrpSpPr>
        <p:grpSpPr>
          <a:xfrm>
            <a:off x="1730965" y="879598"/>
            <a:ext cx="8778992" cy="568186"/>
            <a:chOff x="2511839" y="890990"/>
            <a:chExt cx="8778992" cy="568186"/>
          </a:xfrm>
        </p:grpSpPr>
        <p:sp>
          <p:nvSpPr>
            <p:cNvPr id="48" name="Text Box 42">
              <a:extLst>
                <a:ext uri="{FF2B5EF4-FFF2-40B4-BE49-F238E27FC236}">
                  <a16:creationId xmlns="" xmlns:a16="http://schemas.microsoft.com/office/drawing/2014/main" id="{A411F352-2945-469C-A799-EAF70D1C1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839" y="931282"/>
              <a:ext cx="8778992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lvl="0" eaLnBrk="1" fontAlgn="base" latinLnBrk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证明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方程               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区间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内至少</a:t>
              </a:r>
              <a:r>
                <a:rPr lang="zh-CN" altLang="en-US" sz="2400" b="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存在一个根。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9" name="Object 43">
              <a:extLst>
                <a:ext uri="{FF2B5EF4-FFF2-40B4-BE49-F238E27FC236}">
                  <a16:creationId xmlns="" xmlns:a16="http://schemas.microsoft.com/office/drawing/2014/main" id="{DED6A534-E8D2-486E-A254-F46B8BC925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307461"/>
                </p:ext>
              </p:extLst>
            </p:nvPr>
          </p:nvGraphicFramePr>
          <p:xfrm>
            <a:off x="3911673" y="940742"/>
            <a:ext cx="2081796" cy="449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17" r:id="rId10" imgW="815239" imgH="178581" progId="Equation.DSMT4">
                    <p:embed/>
                  </p:oleObj>
                </mc:Choice>
                <mc:Fallback>
                  <p:oleObj r:id="rId10" imgW="815239" imgH="17858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1673" y="940742"/>
                          <a:ext cx="2081796" cy="449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4">
              <a:extLst>
                <a:ext uri="{FF2B5EF4-FFF2-40B4-BE49-F238E27FC236}">
                  <a16:creationId xmlns="" xmlns:a16="http://schemas.microsoft.com/office/drawing/2014/main" id="{BEDDEF37-2B3F-4FED-BC95-250039D362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6236467"/>
                </p:ext>
              </p:extLst>
            </p:nvPr>
          </p:nvGraphicFramePr>
          <p:xfrm>
            <a:off x="7081290" y="890990"/>
            <a:ext cx="992942" cy="568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18" r:id="rId12" imgW="447144" imgH="255647" progId="Equation.DSMT4">
                    <p:embed/>
                  </p:oleObj>
                </mc:Choice>
                <mc:Fallback>
                  <p:oleObj r:id="rId12" imgW="447144" imgH="25564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1290" y="890990"/>
                          <a:ext cx="992942" cy="568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46">
            <a:extLst>
              <a:ext uri="{FF2B5EF4-FFF2-40B4-BE49-F238E27FC236}">
                <a16:creationId xmlns="" xmlns:a16="http://schemas.microsoft.com/office/drawing/2014/main" id="{A476115E-18CE-4B3F-81CB-E45EA2EB2CC2}"/>
              </a:ext>
            </a:extLst>
          </p:cNvPr>
          <p:cNvGrpSpPr>
            <a:grpSpLocks/>
          </p:cNvGrpSpPr>
          <p:nvPr/>
        </p:nvGrpSpPr>
        <p:grpSpPr bwMode="auto">
          <a:xfrm>
            <a:off x="2459999" y="2853917"/>
            <a:ext cx="5954714" cy="569495"/>
            <a:chOff x="0" y="65"/>
            <a:chExt cx="3751" cy="477"/>
          </a:xfrm>
        </p:grpSpPr>
        <p:sp>
          <p:nvSpPr>
            <p:cNvPr id="52" name="Rectangle 49">
              <a:extLst>
                <a:ext uri="{FF2B5EF4-FFF2-40B4-BE49-F238E27FC236}">
                  <a16:creationId xmlns="" xmlns:a16="http://schemas.microsoft.com/office/drawing/2014/main" id="{0DE564E8-049A-4D28-9ECE-E57D9EFAD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8"/>
              <a:ext cx="375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由于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闭区间  </a:t>
              </a:r>
              <a:r>
                <a:rPr kumimoji="0" lang="zh-CN" alt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上连续，</a:t>
              </a:r>
            </a:p>
          </p:txBody>
        </p:sp>
        <p:graphicFrame>
          <p:nvGraphicFramePr>
            <p:cNvPr id="53" name="Object 47">
              <a:extLst>
                <a:ext uri="{FF2B5EF4-FFF2-40B4-BE49-F238E27FC236}">
                  <a16:creationId xmlns="" xmlns:a16="http://schemas.microsoft.com/office/drawing/2014/main" id="{208F4675-C111-45EA-A851-5C7C696426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054828"/>
                </p:ext>
              </p:extLst>
            </p:nvPr>
          </p:nvGraphicFramePr>
          <p:xfrm>
            <a:off x="866" y="96"/>
            <a:ext cx="501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19" r:id="rId14" imgW="345313" imgH="204759" progId="Equation.DSMT4">
                    <p:embed/>
                  </p:oleObj>
                </mc:Choice>
                <mc:Fallback>
                  <p:oleObj r:id="rId14" imgW="345313" imgH="2047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" y="96"/>
                          <a:ext cx="501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8">
              <a:extLst>
                <a:ext uri="{FF2B5EF4-FFF2-40B4-BE49-F238E27FC236}">
                  <a16:creationId xmlns="" xmlns:a16="http://schemas.microsoft.com/office/drawing/2014/main" id="{0FF3E61A-3E20-4753-A896-78E4107510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984981"/>
                </p:ext>
              </p:extLst>
            </p:nvPr>
          </p:nvGraphicFramePr>
          <p:xfrm>
            <a:off x="2221" y="65"/>
            <a:ext cx="606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20" r:id="rId16" imgW="434567" imgH="255758" progId="Equation.DSMT4">
                    <p:embed/>
                  </p:oleObj>
                </mc:Choice>
                <mc:Fallback>
                  <p:oleObj r:id="rId16" imgW="434567" imgH="25575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1" y="65"/>
                          <a:ext cx="606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0">
            <a:extLst>
              <a:ext uri="{FF2B5EF4-FFF2-40B4-BE49-F238E27FC236}">
                <a16:creationId xmlns="" xmlns:a16="http://schemas.microsoft.com/office/drawing/2014/main" id="{B5BA5155-7310-4C39-AFD6-82D34D6B77D2}"/>
              </a:ext>
            </a:extLst>
          </p:cNvPr>
          <p:cNvGrpSpPr>
            <a:grpSpLocks/>
          </p:cNvGrpSpPr>
          <p:nvPr/>
        </p:nvGrpSpPr>
        <p:grpSpPr bwMode="auto">
          <a:xfrm>
            <a:off x="2470757" y="5026853"/>
            <a:ext cx="4416095" cy="461095"/>
            <a:chOff x="0" y="1"/>
            <a:chExt cx="2784" cy="389"/>
          </a:xfrm>
        </p:grpSpPr>
        <p:sp>
          <p:nvSpPr>
            <p:cNvPr id="57" name="Rectangle 52">
              <a:extLst>
                <a:ext uri="{FF2B5EF4-FFF2-40B4-BE49-F238E27FC236}">
                  <a16:creationId xmlns="" xmlns:a16="http://schemas.microsoft.com/office/drawing/2014/main" id="{DC7D7E7D-D2C9-4099-B8A3-947F2B84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"/>
              <a:ext cx="2784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使得                           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， </a:t>
              </a:r>
            </a:p>
          </p:txBody>
        </p:sp>
        <p:graphicFrame>
          <p:nvGraphicFramePr>
            <p:cNvPr id="56" name="Object 51">
              <a:extLst>
                <a:ext uri="{FF2B5EF4-FFF2-40B4-BE49-F238E27FC236}">
                  <a16:creationId xmlns="" xmlns:a16="http://schemas.microsoft.com/office/drawing/2014/main" id="{621FC322-1725-468E-9079-F771A07040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4243218"/>
                </p:ext>
              </p:extLst>
            </p:nvPr>
          </p:nvGraphicFramePr>
          <p:xfrm>
            <a:off x="445" y="4"/>
            <a:ext cx="1953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721" r:id="rId18" imgW="1498917" imgH="203517" progId="Equation.DSMT4">
                    <p:embed/>
                  </p:oleObj>
                </mc:Choice>
                <mc:Fallback>
                  <p:oleObj r:id="rId18" imgW="1498917" imgH="2035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" y="4"/>
                          <a:ext cx="1953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椭圆 22"/>
          <p:cNvSpPr/>
          <p:nvPr/>
        </p:nvSpPr>
        <p:spPr>
          <a:xfrm>
            <a:off x="1193450" y="909175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7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6" grpId="0"/>
          <p:bldP spid="23" grpId="0" animBg="1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35075" y="831577"/>
            <a:ext cx="1162972" cy="1349048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262563" y="2439180"/>
            <a:ext cx="9694362" cy="269726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  <a:ex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="" xmlns:a16="http://schemas.microsoft.com/office/drawing/2014/main" id="{36A89BE8-BDF9-4F39-A0CD-8A4D3BB7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03" y="3060932"/>
            <a:ext cx="1120887" cy="46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1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证明：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599529D-E30E-4428-B16F-8B5B69F57B7B}"/>
              </a:ext>
            </a:extLst>
          </p:cNvPr>
          <p:cNvGrpSpPr/>
          <p:nvPr/>
        </p:nvGrpSpPr>
        <p:grpSpPr>
          <a:xfrm>
            <a:off x="1816561" y="3837758"/>
            <a:ext cx="7020149" cy="517111"/>
            <a:chOff x="2676562" y="3045325"/>
            <a:chExt cx="7020149" cy="517111"/>
          </a:xfrm>
        </p:grpSpPr>
        <p:sp>
          <p:nvSpPr>
            <p:cNvPr id="32" name="Text Box 19">
              <a:extLst>
                <a:ext uri="{FF2B5EF4-FFF2-40B4-BE49-F238E27FC236}">
                  <a16:creationId xmlns="" xmlns:a16="http://schemas.microsoft.com/office/drawing/2014/main" id="{B968ADE5-DDF1-400F-8C78-B8F00F0B4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562" y="3100610"/>
              <a:ext cx="7020149" cy="46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200" b="1">
                  <a:solidFill>
                    <a:schemeClr val="tx1"/>
                  </a:solidFill>
                  <a:latin typeface="Constantia" panose="020306020503060303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方程                              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与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之间至少有一个实根。</a:t>
              </a:r>
            </a:p>
          </p:txBody>
        </p:sp>
        <p:graphicFrame>
          <p:nvGraphicFramePr>
            <p:cNvPr id="31" name="Object 4">
              <a:extLst>
                <a:ext uri="{FF2B5EF4-FFF2-40B4-BE49-F238E27FC236}">
                  <a16:creationId xmlns="" xmlns:a16="http://schemas.microsoft.com/office/drawing/2014/main" id="{71105223-75DC-45D6-A264-F7BA31930D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341397"/>
                </p:ext>
              </p:extLst>
            </p:nvPr>
          </p:nvGraphicFramePr>
          <p:xfrm>
            <a:off x="3498550" y="3045325"/>
            <a:ext cx="2099757" cy="470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16" r:id="rId4" imgW="954889" imgH="203959" progId="Equation.DSMT4">
                    <p:embed/>
                  </p:oleObj>
                </mc:Choice>
                <mc:Fallback>
                  <p:oleObj r:id="rId4" imgW="954889" imgH="20395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550" y="3045325"/>
                          <a:ext cx="2099757" cy="470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47" y="0"/>
            <a:ext cx="36576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4" name="同心圆 4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645071546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D9B6088-4DDC-4A45-80C1-5CFA726C199C}"/>
              </a:ext>
            </a:extLst>
          </p:cNvPr>
          <p:cNvGrpSpPr/>
          <p:nvPr/>
        </p:nvGrpSpPr>
        <p:grpSpPr>
          <a:xfrm>
            <a:off x="8373410" y="1763235"/>
            <a:ext cx="2011363" cy="646331"/>
            <a:chOff x="8084157" y="1763235"/>
            <a:chExt cx="2011363" cy="646331"/>
          </a:xfrm>
        </p:grpSpPr>
        <p:sp>
          <p:nvSpPr>
            <p:cNvPr id="16" name="Text Box 63">
              <a:extLst>
                <a:ext uri="{FF2B5EF4-FFF2-40B4-BE49-F238E27FC236}">
                  <a16:creationId xmlns="" xmlns:a16="http://schemas.microsoft.com/office/drawing/2014/main" id="{988FDEFB-630B-4ED5-985C-18AFF93F5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157" y="1763235"/>
              <a:ext cx="2011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趋向</a:t>
              </a:r>
            </a:p>
          </p:txBody>
        </p:sp>
        <p:graphicFrame>
          <p:nvGraphicFramePr>
            <p:cNvPr id="17" name="Object 59">
              <a:extLst>
                <a:ext uri="{FF2B5EF4-FFF2-40B4-BE49-F238E27FC236}">
                  <a16:creationId xmlns="" xmlns:a16="http://schemas.microsoft.com/office/drawing/2014/main" id="{066E60C8-BB82-418B-A98B-9151D0FB75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960985"/>
                </p:ext>
              </p:extLst>
            </p:nvPr>
          </p:nvGraphicFramePr>
          <p:xfrm>
            <a:off x="8544533" y="1930658"/>
            <a:ext cx="646113" cy="383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08" r:id="rId4" imgW="218460" imgH="179908" progId="">
                    <p:embed/>
                  </p:oleObj>
                </mc:Choice>
                <mc:Fallback>
                  <p:oleObj r:id="rId4" imgW="218460" imgH="179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4533" y="1930658"/>
                          <a:ext cx="646113" cy="383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72E6EF0A-ADE0-4C3D-8363-DA9DE26024AC}"/>
              </a:ext>
            </a:extLst>
          </p:cNvPr>
          <p:cNvGrpSpPr/>
          <p:nvPr/>
        </p:nvGrpSpPr>
        <p:grpSpPr>
          <a:xfrm>
            <a:off x="8373410" y="2878461"/>
            <a:ext cx="2011363" cy="646331"/>
            <a:chOff x="8084157" y="2858365"/>
            <a:chExt cx="2011363" cy="646331"/>
          </a:xfrm>
        </p:grpSpPr>
        <p:sp>
          <p:nvSpPr>
            <p:cNvPr id="22" name="Text Box 63">
              <a:extLst>
                <a:ext uri="{FF2B5EF4-FFF2-40B4-BE49-F238E27FC236}">
                  <a16:creationId xmlns="" xmlns:a16="http://schemas.microsoft.com/office/drawing/2014/main" id="{A345CBE0-B71F-4F88-B765-A5DC7ED3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157" y="2858365"/>
              <a:ext cx="2011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也趋</a:t>
              </a:r>
            </a:p>
          </p:txBody>
        </p:sp>
        <p:graphicFrame>
          <p:nvGraphicFramePr>
            <p:cNvPr id="18" name="Object 60">
              <a:extLst>
                <a:ext uri="{FF2B5EF4-FFF2-40B4-BE49-F238E27FC236}">
                  <a16:creationId xmlns="" xmlns:a16="http://schemas.microsoft.com/office/drawing/2014/main" id="{807093CC-14CF-4259-A831-46AF1C4BC5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912531"/>
                </p:ext>
              </p:extLst>
            </p:nvPr>
          </p:nvGraphicFramePr>
          <p:xfrm>
            <a:off x="8544533" y="2994966"/>
            <a:ext cx="750888" cy="433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09" r:id="rId6" imgW="218173" imgH="205339" progId="">
                    <p:embed/>
                  </p:oleObj>
                </mc:Choice>
                <mc:Fallback>
                  <p:oleObj r:id="rId6" imgW="218173" imgH="2053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4533" y="2994966"/>
                          <a:ext cx="750888" cy="433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61">
            <a:extLst>
              <a:ext uri="{FF2B5EF4-FFF2-40B4-BE49-F238E27FC236}">
                <a16:creationId xmlns="" xmlns:a16="http://schemas.microsoft.com/office/drawing/2014/main" id="{B4EFE8BF-57ED-40CA-BCAE-3803E67F7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227928"/>
              </p:ext>
            </p:extLst>
          </p:nvPr>
        </p:nvGraphicFramePr>
        <p:xfrm>
          <a:off x="8433699" y="4430068"/>
          <a:ext cx="1717675" cy="66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0" r:id="rId8" imgW="713678" imgH="280374" progId="">
                  <p:embed/>
                </p:oleObj>
              </mc:Choice>
              <mc:Fallback>
                <p:oleObj r:id="rId8" imgW="713678" imgH="28037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3699" y="4430068"/>
                        <a:ext cx="1717675" cy="66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82B8DAE-5DDB-4DF8-920F-81B17937CC6A}"/>
              </a:ext>
            </a:extLst>
          </p:cNvPr>
          <p:cNvSpPr/>
          <p:nvPr/>
        </p:nvSpPr>
        <p:spPr>
          <a:xfrm>
            <a:off x="8047514" y="1621410"/>
            <a:ext cx="2413261" cy="378957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1" name="Text Box 63">
            <a:extLst>
              <a:ext uri="{FF2B5EF4-FFF2-40B4-BE49-F238E27FC236}">
                <a16:creationId xmlns="" xmlns:a16="http://schemas.microsoft.com/office/drawing/2014/main" id="{C01063F7-6EC5-4EB9-87E7-C8ACC0F9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410" y="2338451"/>
            <a:ext cx="2011363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时，相应</a:t>
            </a:r>
          </a:p>
        </p:txBody>
      </p:sp>
      <p:sp>
        <p:nvSpPr>
          <p:cNvPr id="23" name="Text Box 63">
            <a:extLst>
              <a:ext uri="{FF2B5EF4-FFF2-40B4-BE49-F238E27FC236}">
                <a16:creationId xmlns="" xmlns:a16="http://schemas.microsoft.com/office/drawing/2014/main" id="{6C72646D-C3A2-4388-9FD2-DE809365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410" y="3408424"/>
            <a:ext cx="2011363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向于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，即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14" name="组合 13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7420" y="1038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连续的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870710" y="77220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引题</a:t>
            </a:r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3200" b="1" dirty="0">
              <a:solidFill>
                <a:srgbClr val="1A74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847850" y="603691"/>
            <a:ext cx="45719" cy="900000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3369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52" y="1698526"/>
            <a:ext cx="49625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042949A-E3F8-48BF-9D53-9551CFA53F3B}"/>
              </a:ext>
            </a:extLst>
          </p:cNvPr>
          <p:cNvGrpSpPr/>
          <p:nvPr/>
        </p:nvGrpSpPr>
        <p:grpSpPr>
          <a:xfrm>
            <a:off x="8364082" y="1763235"/>
            <a:ext cx="2011363" cy="646331"/>
            <a:chOff x="8084158" y="1763235"/>
            <a:chExt cx="2011363" cy="646331"/>
          </a:xfrm>
        </p:grpSpPr>
        <p:sp>
          <p:nvSpPr>
            <p:cNvPr id="16" name="Text Box 63">
              <a:extLst>
                <a:ext uri="{FF2B5EF4-FFF2-40B4-BE49-F238E27FC236}">
                  <a16:creationId xmlns="" xmlns:a16="http://schemas.microsoft.com/office/drawing/2014/main" id="{988FDEFB-630B-4ED5-985C-18AFF93F5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158" y="1763235"/>
              <a:ext cx="2011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当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趋向</a:t>
              </a:r>
            </a:p>
          </p:txBody>
        </p:sp>
        <p:graphicFrame>
          <p:nvGraphicFramePr>
            <p:cNvPr id="17" name="Object 59">
              <a:extLst>
                <a:ext uri="{FF2B5EF4-FFF2-40B4-BE49-F238E27FC236}">
                  <a16:creationId xmlns="" xmlns:a16="http://schemas.microsoft.com/office/drawing/2014/main" id="{066E60C8-BB82-418B-A98B-9151D0FB75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2685917"/>
                </p:ext>
              </p:extLst>
            </p:nvPr>
          </p:nvGraphicFramePr>
          <p:xfrm>
            <a:off x="8544533" y="1930658"/>
            <a:ext cx="646113" cy="383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2" r:id="rId4" imgW="218460" imgH="179908" progId="">
                    <p:embed/>
                  </p:oleObj>
                </mc:Choice>
                <mc:Fallback>
                  <p:oleObj r:id="rId4" imgW="218460" imgH="17990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4533" y="1930658"/>
                          <a:ext cx="646113" cy="383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5C89ED9-91CE-4B23-BB10-08FE5C940F30}"/>
              </a:ext>
            </a:extLst>
          </p:cNvPr>
          <p:cNvGrpSpPr/>
          <p:nvPr/>
        </p:nvGrpSpPr>
        <p:grpSpPr>
          <a:xfrm>
            <a:off x="8364082" y="2886973"/>
            <a:ext cx="2011363" cy="646331"/>
            <a:chOff x="8084158" y="2886973"/>
            <a:chExt cx="2011363" cy="646331"/>
          </a:xfrm>
        </p:grpSpPr>
        <p:sp>
          <p:nvSpPr>
            <p:cNvPr id="30" name="Text Box 63">
              <a:extLst>
                <a:ext uri="{FF2B5EF4-FFF2-40B4-BE49-F238E27FC236}">
                  <a16:creationId xmlns="" xmlns:a16="http://schemas.microsoft.com/office/drawing/2014/main" id="{9E36B36F-CA2B-4A11-9872-7E4B878D1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4158" y="2886973"/>
              <a:ext cx="20113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          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也趋</a:t>
              </a:r>
            </a:p>
          </p:txBody>
        </p:sp>
        <p:graphicFrame>
          <p:nvGraphicFramePr>
            <p:cNvPr id="18" name="Object 60">
              <a:extLst>
                <a:ext uri="{FF2B5EF4-FFF2-40B4-BE49-F238E27FC236}">
                  <a16:creationId xmlns="" xmlns:a16="http://schemas.microsoft.com/office/drawing/2014/main" id="{807093CC-14CF-4259-A831-46AF1C4BC57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9361223"/>
                </p:ext>
              </p:extLst>
            </p:nvPr>
          </p:nvGraphicFramePr>
          <p:xfrm>
            <a:off x="8544533" y="3045206"/>
            <a:ext cx="750888" cy="433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3" r:id="rId6" imgW="218173" imgH="205339" progId="">
                    <p:embed/>
                  </p:oleObj>
                </mc:Choice>
                <mc:Fallback>
                  <p:oleObj r:id="rId6" imgW="218173" imgH="2053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4533" y="3045206"/>
                          <a:ext cx="750888" cy="433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182B8DAE-5DDB-4DF8-920F-81B17937CC6A}"/>
              </a:ext>
            </a:extLst>
          </p:cNvPr>
          <p:cNvSpPr/>
          <p:nvPr/>
        </p:nvSpPr>
        <p:spPr>
          <a:xfrm>
            <a:off x="8038185" y="1621410"/>
            <a:ext cx="2413261" cy="3789576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2" name="Object 65">
            <a:extLst>
              <a:ext uri="{FF2B5EF4-FFF2-40B4-BE49-F238E27FC236}">
                <a16:creationId xmlns="" xmlns:a16="http://schemas.microsoft.com/office/drawing/2014/main" id="{74C2FB10-0BD3-4003-AFC6-CB58FE52F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91902"/>
              </p:ext>
            </p:extLst>
          </p:nvPr>
        </p:nvGraphicFramePr>
        <p:xfrm>
          <a:off x="8379942" y="4408361"/>
          <a:ext cx="1729746" cy="66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4" r:id="rId8" imgW="701239" imgH="280496" progId="">
                  <p:embed/>
                </p:oleObj>
              </mc:Choice>
              <mc:Fallback>
                <p:oleObj r:id="rId8" imgW="701239" imgH="2804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9942" y="4408361"/>
                        <a:ext cx="1729746" cy="66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3">
            <a:extLst>
              <a:ext uri="{FF2B5EF4-FFF2-40B4-BE49-F238E27FC236}">
                <a16:creationId xmlns="" xmlns:a16="http://schemas.microsoft.com/office/drawing/2014/main" id="{05299902-E8B4-4197-892E-3220E431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082" y="2342707"/>
            <a:ext cx="2011363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于</a:t>
            </a:r>
            <a:r>
              <a:rPr lang="en-US" altLang="zh-CN" b="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时，相应</a:t>
            </a:r>
          </a:p>
        </p:txBody>
      </p:sp>
      <p:sp>
        <p:nvSpPr>
          <p:cNvPr id="31" name="Text Box 63">
            <a:extLst>
              <a:ext uri="{FF2B5EF4-FFF2-40B4-BE49-F238E27FC236}">
                <a16:creationId xmlns="" xmlns:a16="http://schemas.microsoft.com/office/drawing/2014/main" id="{0E234DD3-DC0F-4FD5-A66F-12A9D15DF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082" y="3471432"/>
            <a:ext cx="2011363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向于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，即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112076" y="-443763"/>
            <a:ext cx="2342815" cy="1514509"/>
            <a:chOff x="-112076" y="-443763"/>
            <a:chExt cx="2342815" cy="1514509"/>
          </a:xfrm>
        </p:grpSpPr>
        <p:grpSp>
          <p:nvGrpSpPr>
            <p:cNvPr id="14" name="组合 13"/>
            <p:cNvGrpSpPr/>
            <p:nvPr/>
          </p:nvGrpSpPr>
          <p:grpSpPr>
            <a:xfrm>
              <a:off x="-112076" y="-443763"/>
              <a:ext cx="2342815" cy="1514509"/>
              <a:chOff x="-272337" y="-305365"/>
              <a:chExt cx="3353206" cy="2167675"/>
            </a:xfrm>
            <a:solidFill>
              <a:srgbClr val="1A74CC"/>
            </a:solidFill>
          </p:grpSpPr>
          <p:sp>
            <p:nvSpPr>
              <p:cNvPr id="19" name="椭圆 18"/>
              <p:cNvSpPr/>
              <p:nvPr/>
            </p:nvSpPr>
            <p:spPr>
              <a:xfrm>
                <a:off x="-272337" y="-45167"/>
                <a:ext cx="1907477" cy="1907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401971" y="-1680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076528" y="-305365"/>
                <a:ext cx="1004341" cy="10043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7420" y="103841"/>
              <a:ext cx="11079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连续的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概念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870710" y="77220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引题</a:t>
            </a:r>
            <a:r>
              <a:rPr lang="en-US" altLang="zh-CN" sz="3200" b="1" dirty="0" smtClean="0">
                <a:solidFill>
                  <a:srgbClr val="1A74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3200" b="1" dirty="0">
              <a:solidFill>
                <a:srgbClr val="1A74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847850" y="603691"/>
            <a:ext cx="45719" cy="900000"/>
          </a:xfrm>
          <a:prstGeom prst="roundRect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3379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40" y="1621410"/>
            <a:ext cx="51625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1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30DF125-D77F-4167-B62B-4A7D873B89A7}"/>
              </a:ext>
            </a:extLst>
          </p:cNvPr>
          <p:cNvGrpSpPr/>
          <p:nvPr/>
        </p:nvGrpSpPr>
        <p:grpSpPr>
          <a:xfrm>
            <a:off x="1898290" y="1665252"/>
            <a:ext cx="8573770" cy="646331"/>
            <a:chOff x="1898290" y="1525290"/>
            <a:chExt cx="8573770" cy="646331"/>
          </a:xfrm>
        </p:grpSpPr>
        <p:sp>
          <p:nvSpPr>
            <p:cNvPr id="128" name="Text Box 25">
              <a:extLst>
                <a:ext uri="{FF2B5EF4-FFF2-40B4-BE49-F238E27FC236}">
                  <a16:creationId xmlns="" xmlns:a16="http://schemas.microsoft.com/office/drawing/2014/main" id="{4A1B5CB5-08A4-4A4C-AABD-67F5A0BBB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290" y="1525290"/>
              <a:ext cx="85737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</a:t>
              </a: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设函数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                  在点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的某个邻域内有定义，</a:t>
              </a:r>
            </a:p>
          </p:txBody>
        </p:sp>
        <p:graphicFrame>
          <p:nvGraphicFramePr>
            <p:cNvPr id="97" name="Object 26">
              <a:extLst>
                <a:ext uri="{FF2B5EF4-FFF2-40B4-BE49-F238E27FC236}">
                  <a16:creationId xmlns="" xmlns:a16="http://schemas.microsoft.com/office/drawing/2014/main" id="{A54C1713-20FC-4CC5-87B8-C169870E52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7444916"/>
                </p:ext>
              </p:extLst>
            </p:nvPr>
          </p:nvGraphicFramePr>
          <p:xfrm>
            <a:off x="6389010" y="1599585"/>
            <a:ext cx="459740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4" r:id="rId4" imgW="167058" imgH="231311" progId="">
                    <p:embed/>
                  </p:oleObj>
                </mc:Choice>
                <mc:Fallback>
                  <p:oleObj r:id="rId4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9010" y="1599585"/>
                          <a:ext cx="459740" cy="5518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27">
              <a:extLst>
                <a:ext uri="{FF2B5EF4-FFF2-40B4-BE49-F238E27FC236}">
                  <a16:creationId xmlns="" xmlns:a16="http://schemas.microsoft.com/office/drawing/2014/main" id="{A70F6A32-719A-40B4-86FB-F8A3EBA987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52829"/>
                </p:ext>
              </p:extLst>
            </p:nvPr>
          </p:nvGraphicFramePr>
          <p:xfrm>
            <a:off x="4365291" y="1630065"/>
            <a:ext cx="1228725" cy="491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5" r:id="rId6" imgW="587003" imgH="204175" progId="">
                    <p:embed/>
                  </p:oleObj>
                </mc:Choice>
                <mc:Fallback>
                  <p:oleObj r:id="rId6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5291" y="1630065"/>
                          <a:ext cx="1228725" cy="4914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6" y="1455553"/>
            <a:ext cx="9756774" cy="4664454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35032"/>
            <a:ext cx="16430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函数连续</a:t>
            </a:r>
          </a:p>
        </p:txBody>
      </p:sp>
      <p:sp>
        <p:nvSpPr>
          <p:cNvPr id="96" name="Text Box 25">
            <a:extLst>
              <a:ext uri="{FF2B5EF4-FFF2-40B4-BE49-F238E27FC236}">
                <a16:creationId xmlns="" xmlns:a16="http://schemas.microsoft.com/office/drawing/2014/main" id="{939171B9-6159-46B5-A214-50D5C300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290" y="1664617"/>
            <a:ext cx="157797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2.12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D396C62-9D4A-4FEA-B030-E6C256D6EF74}"/>
              </a:ext>
            </a:extLst>
          </p:cNvPr>
          <p:cNvGrpSpPr/>
          <p:nvPr/>
        </p:nvGrpSpPr>
        <p:grpSpPr>
          <a:xfrm>
            <a:off x="1898290" y="2196747"/>
            <a:ext cx="3601085" cy="646331"/>
            <a:chOff x="1898290" y="2056785"/>
            <a:chExt cx="3601085" cy="646331"/>
          </a:xfrm>
        </p:grpSpPr>
        <p:sp>
          <p:nvSpPr>
            <p:cNvPr id="129" name="Text Box 25">
              <a:extLst>
                <a:ext uri="{FF2B5EF4-FFF2-40B4-BE49-F238E27FC236}">
                  <a16:creationId xmlns="" xmlns:a16="http://schemas.microsoft.com/office/drawing/2014/main" id="{896B1266-C287-41D8-9539-49657B545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290" y="2056785"/>
              <a:ext cx="36010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处给一个增量     ，</a:t>
              </a:r>
            </a:p>
          </p:txBody>
        </p:sp>
        <p:graphicFrame>
          <p:nvGraphicFramePr>
            <p:cNvPr id="99" name="Object 30">
              <a:extLst>
                <a:ext uri="{FF2B5EF4-FFF2-40B4-BE49-F238E27FC236}">
                  <a16:creationId xmlns="" xmlns:a16="http://schemas.microsoft.com/office/drawing/2014/main" id="{4C400BDE-ACB8-4CCC-999D-D2E20C5599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155295"/>
                </p:ext>
              </p:extLst>
            </p:nvPr>
          </p:nvGraphicFramePr>
          <p:xfrm>
            <a:off x="4583070" y="2226965"/>
            <a:ext cx="632460" cy="40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6" r:id="rId8" imgW="218364" imgH="179829" progId="">
                    <p:embed/>
                  </p:oleObj>
                </mc:Choice>
                <mc:Fallback>
                  <p:oleObj r:id="rId8" imgW="218364" imgH="17982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3070" y="2226965"/>
                          <a:ext cx="632460" cy="403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35">
              <a:extLst>
                <a:ext uri="{FF2B5EF4-FFF2-40B4-BE49-F238E27FC236}">
                  <a16:creationId xmlns="" xmlns:a16="http://schemas.microsoft.com/office/drawing/2014/main" id="{DA38325A-0CD6-463B-A241-67C471DC11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75061"/>
                </p:ext>
              </p:extLst>
            </p:nvPr>
          </p:nvGraphicFramePr>
          <p:xfrm>
            <a:off x="2293260" y="2128540"/>
            <a:ext cx="513080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7" r:id="rId10" imgW="167058" imgH="231311" progId="">
                    <p:embed/>
                  </p:oleObj>
                </mc:Choice>
                <mc:Fallback>
                  <p:oleObj r:id="rId10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3260" y="2128540"/>
                          <a:ext cx="513080" cy="551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" name="Text Box 25">
            <a:extLst>
              <a:ext uri="{FF2B5EF4-FFF2-40B4-BE49-F238E27FC236}">
                <a16:creationId xmlns="" xmlns:a16="http://schemas.microsoft.com/office/drawing/2014/main" id="{8F507537-6BDF-4AE0-904E-907E8305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495" y="1680492"/>
            <a:ext cx="835660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rPr>
              <a:t>在</a:t>
            </a:r>
          </a:p>
        </p:txBody>
      </p:sp>
      <p:graphicFrame>
        <p:nvGraphicFramePr>
          <p:cNvPr id="101" name="Object 28">
            <a:extLst>
              <a:ext uri="{FF2B5EF4-FFF2-40B4-BE49-F238E27FC236}">
                <a16:creationId xmlns="" xmlns:a16="http://schemas.microsoft.com/office/drawing/2014/main" id="{A44B1EAD-D38D-4679-88A9-1F740FF3A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33866"/>
              </p:ext>
            </p:extLst>
          </p:nvPr>
        </p:nvGraphicFramePr>
        <p:xfrm>
          <a:off x="5040221" y="2886749"/>
          <a:ext cx="1883276" cy="74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8" r:id="rId11" imgW="701239" imgH="280496" progId="">
                  <p:embed/>
                </p:oleObj>
              </mc:Choice>
              <mc:Fallback>
                <p:oleObj r:id="rId11" imgW="701239" imgH="2804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221" y="2886749"/>
                        <a:ext cx="1883276" cy="743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组合 101">
            <a:extLst>
              <a:ext uri="{FF2B5EF4-FFF2-40B4-BE49-F238E27FC236}">
                <a16:creationId xmlns="" xmlns:a16="http://schemas.microsoft.com/office/drawing/2014/main" id="{08539627-3E8C-4B72-A2A0-FFF43393BDBC}"/>
              </a:ext>
            </a:extLst>
          </p:cNvPr>
          <p:cNvGrpSpPr>
            <a:grpSpLocks/>
          </p:cNvGrpSpPr>
          <p:nvPr/>
        </p:nvGrpSpPr>
        <p:grpSpPr bwMode="auto">
          <a:xfrm>
            <a:off x="5250857" y="2329387"/>
            <a:ext cx="3810863" cy="490224"/>
            <a:chOff x="4159" y="1566"/>
            <a:chExt cx="6002" cy="770"/>
          </a:xfrm>
        </p:grpSpPr>
        <p:sp>
          <p:nvSpPr>
            <p:cNvPr id="103" name="文本框 4">
              <a:extLst>
                <a:ext uri="{FF2B5EF4-FFF2-40B4-BE49-F238E27FC236}">
                  <a16:creationId xmlns="" xmlns:a16="http://schemas.microsoft.com/office/drawing/2014/main" id="{38A64BD6-8C8F-44E3-BD79-531E96C8B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1566"/>
              <a:ext cx="600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Arial" pitchFamily="34" charset="0"/>
                </a:rPr>
                <a:t>相应的函数的增量为      。</a:t>
              </a:r>
            </a:p>
          </p:txBody>
        </p:sp>
        <p:graphicFrame>
          <p:nvGraphicFramePr>
            <p:cNvPr id="104" name="Object 31">
              <a:extLst>
                <a:ext uri="{FF2B5EF4-FFF2-40B4-BE49-F238E27FC236}">
                  <a16:creationId xmlns="" xmlns:a16="http://schemas.microsoft.com/office/drawing/2014/main" id="{0F6FB245-2470-4DAE-BF1C-63EFF543B1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361098"/>
                </p:ext>
              </p:extLst>
            </p:nvPr>
          </p:nvGraphicFramePr>
          <p:xfrm>
            <a:off x="8653" y="1632"/>
            <a:ext cx="929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79" r:id="rId13" imgW="218173" imgH="205339" progId="">
                    <p:embed/>
                  </p:oleObj>
                </mc:Choice>
                <mc:Fallback>
                  <p:oleObj r:id="rId13" imgW="218173" imgH="2053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3" y="1632"/>
                          <a:ext cx="929" cy="7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96898DB2-6502-4A0C-AEA4-B7A29559B5A2}"/>
              </a:ext>
            </a:extLst>
          </p:cNvPr>
          <p:cNvGrpSpPr/>
          <p:nvPr/>
        </p:nvGrpSpPr>
        <p:grpSpPr>
          <a:xfrm>
            <a:off x="1904306" y="3578487"/>
            <a:ext cx="5250866" cy="630319"/>
            <a:chOff x="1904306" y="3438525"/>
            <a:chExt cx="5250866" cy="630319"/>
          </a:xfrm>
        </p:grpSpPr>
        <p:sp>
          <p:nvSpPr>
            <p:cNvPr id="106" name="文本框 6">
              <a:extLst>
                <a:ext uri="{FF2B5EF4-FFF2-40B4-BE49-F238E27FC236}">
                  <a16:creationId xmlns="" xmlns:a16="http://schemas.microsoft.com/office/drawing/2014/main" id="{A298334E-05B9-445A-8CAA-3BBB896E9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306" y="3438525"/>
              <a:ext cx="5250866" cy="5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则称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函数    </a:t>
              </a: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              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在点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处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连续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7" name="Object 37">
              <a:extLst>
                <a:ext uri="{FF2B5EF4-FFF2-40B4-BE49-F238E27FC236}">
                  <a16:creationId xmlns="" xmlns:a16="http://schemas.microsoft.com/office/drawing/2014/main" id="{136E9766-968D-44D9-B438-486A2E64CB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728173"/>
                </p:ext>
              </p:extLst>
            </p:nvPr>
          </p:nvGraphicFramePr>
          <p:xfrm>
            <a:off x="5300595" y="3528752"/>
            <a:ext cx="560327" cy="540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0" r:id="rId15" imgW="167058" imgH="231311" progId="">
                    <p:embed/>
                  </p:oleObj>
                </mc:Choice>
                <mc:Fallback>
                  <p:oleObj r:id="rId15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595" y="3528752"/>
                          <a:ext cx="560327" cy="5400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38">
              <a:extLst>
                <a:ext uri="{FF2B5EF4-FFF2-40B4-BE49-F238E27FC236}">
                  <a16:creationId xmlns="" xmlns:a16="http://schemas.microsoft.com/office/drawing/2014/main" id="{669E8EFC-CE2F-4C04-8E1E-D020106001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653573"/>
                </p:ext>
              </p:extLst>
            </p:nvPr>
          </p:nvGraphicFramePr>
          <p:xfrm>
            <a:off x="3244334" y="3595469"/>
            <a:ext cx="1275714" cy="392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1" r:id="rId16" imgW="587003" imgH="204175" progId="">
                    <p:embed/>
                  </p:oleObj>
                </mc:Choice>
                <mc:Fallback>
                  <p:oleObj r:id="rId16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334" y="3595469"/>
                          <a:ext cx="1275714" cy="392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文本框 108">
            <a:extLst>
              <a:ext uri="{FF2B5EF4-FFF2-40B4-BE49-F238E27FC236}">
                <a16:creationId xmlns="" xmlns:a16="http://schemas.microsoft.com/office/drawing/2014/main" id="{8E2CF574-9815-40D4-B213-BDFD6885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250" y="2233334"/>
            <a:ext cx="1385408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itchFamily="34" charset="0"/>
              </a:rPr>
              <a:t>如果                  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8B4870A-B546-4BE8-87FE-DE54DC1B7B86}"/>
              </a:ext>
            </a:extLst>
          </p:cNvPr>
          <p:cNvGrpSpPr/>
          <p:nvPr/>
        </p:nvGrpSpPr>
        <p:grpSpPr>
          <a:xfrm>
            <a:off x="6970301" y="3577041"/>
            <a:ext cx="3317137" cy="646331"/>
            <a:chOff x="6970301" y="3418225"/>
            <a:chExt cx="3317137" cy="646331"/>
          </a:xfrm>
        </p:grpSpPr>
        <p:sp>
          <p:nvSpPr>
            <p:cNvPr id="111" name="文本框 7">
              <a:extLst>
                <a:ext uri="{FF2B5EF4-FFF2-40B4-BE49-F238E27FC236}">
                  <a16:creationId xmlns="" xmlns:a16="http://schemas.microsoft.com/office/drawing/2014/main" id="{8CAF0F14-65FE-4441-BE23-41C416B59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301" y="3418225"/>
              <a:ext cx="33171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为函数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2" name="Object 37">
              <a:extLst>
                <a:ext uri="{FF2B5EF4-FFF2-40B4-BE49-F238E27FC236}">
                  <a16:creationId xmlns="" xmlns:a16="http://schemas.microsoft.com/office/drawing/2014/main" id="{A676F369-2C8A-4B7B-B91D-77395CCD5A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016446"/>
                </p:ext>
              </p:extLst>
            </p:nvPr>
          </p:nvGraphicFramePr>
          <p:xfrm>
            <a:off x="7677170" y="3447453"/>
            <a:ext cx="473151" cy="599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2" r:id="rId17" imgW="167058" imgH="231311" progId="">
                    <p:embed/>
                  </p:oleObj>
                </mc:Choice>
                <mc:Fallback>
                  <p:oleObj r:id="rId17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7170" y="3447453"/>
                          <a:ext cx="473151" cy="5991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38">
              <a:extLst>
                <a:ext uri="{FF2B5EF4-FFF2-40B4-BE49-F238E27FC236}">
                  <a16:creationId xmlns="" xmlns:a16="http://schemas.microsoft.com/office/drawing/2014/main" id="{730185C9-D9F9-485E-BB0F-00406760AD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569308"/>
                </p:ext>
              </p:extLst>
            </p:nvPr>
          </p:nvGraphicFramePr>
          <p:xfrm>
            <a:off x="9090271" y="3518618"/>
            <a:ext cx="1139373" cy="445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3" r:id="rId18" imgW="587003" imgH="204175" progId="">
                    <p:embed/>
                  </p:oleObj>
                </mc:Choice>
                <mc:Fallback>
                  <p:oleObj r:id="rId18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0271" y="3518618"/>
                          <a:ext cx="1139373" cy="4454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文本框 7">
            <a:extLst>
              <a:ext uri="{FF2B5EF4-FFF2-40B4-BE49-F238E27FC236}">
                <a16:creationId xmlns="" xmlns:a16="http://schemas.microsoft.com/office/drawing/2014/main" id="{6154A56F-2C88-4016-AF34-F3375B73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32" y="4120334"/>
            <a:ext cx="583277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连续点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。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7B624DA-315A-4728-A533-25A594C1F5A2}"/>
              </a:ext>
            </a:extLst>
          </p:cNvPr>
          <p:cNvGrpSpPr/>
          <p:nvPr/>
        </p:nvGrpSpPr>
        <p:grpSpPr>
          <a:xfrm>
            <a:off x="7080433" y="4753929"/>
            <a:ext cx="3204036" cy="646331"/>
            <a:chOff x="7080433" y="4755372"/>
            <a:chExt cx="3204036" cy="646331"/>
          </a:xfrm>
        </p:grpSpPr>
        <p:sp>
          <p:nvSpPr>
            <p:cNvPr id="115" name="文本框 13">
              <a:extLst>
                <a:ext uri="{FF2B5EF4-FFF2-40B4-BE49-F238E27FC236}">
                  <a16:creationId xmlns="" xmlns:a16="http://schemas.microsoft.com/office/drawing/2014/main" id="{5F541962-04B7-40A6-BF69-3EF7F02C4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433" y="4755372"/>
              <a:ext cx="320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点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为函数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16" name="Object 37">
              <a:extLst>
                <a:ext uri="{FF2B5EF4-FFF2-40B4-BE49-F238E27FC236}">
                  <a16:creationId xmlns="" xmlns:a16="http://schemas.microsoft.com/office/drawing/2014/main" id="{B39E460C-CEB7-4C14-B305-5854B4F6AF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494005"/>
                </p:ext>
              </p:extLst>
            </p:nvPr>
          </p:nvGraphicFramePr>
          <p:xfrm>
            <a:off x="7801848" y="4816136"/>
            <a:ext cx="400081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4" r:id="rId19" imgW="167058" imgH="231311" progId="">
                    <p:embed/>
                  </p:oleObj>
                </mc:Choice>
                <mc:Fallback>
                  <p:oleObj r:id="rId19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1848" y="4816136"/>
                          <a:ext cx="400081" cy="561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38">
              <a:extLst>
                <a:ext uri="{FF2B5EF4-FFF2-40B4-BE49-F238E27FC236}">
                  <a16:creationId xmlns="" xmlns:a16="http://schemas.microsoft.com/office/drawing/2014/main" id="{52D5B976-BF66-4F5F-B41A-9C92E37A9E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139708"/>
                </p:ext>
              </p:extLst>
            </p:nvPr>
          </p:nvGraphicFramePr>
          <p:xfrm>
            <a:off x="9173540" y="4898051"/>
            <a:ext cx="1041482" cy="456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5" r:id="rId20" imgW="587003" imgH="204175" progId="">
                    <p:embed/>
                  </p:oleObj>
                </mc:Choice>
                <mc:Fallback>
                  <p:oleObj r:id="rId20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3540" y="4898051"/>
                          <a:ext cx="1041482" cy="4565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文本框 13">
            <a:extLst>
              <a:ext uri="{FF2B5EF4-FFF2-40B4-BE49-F238E27FC236}">
                <a16:creationId xmlns="" xmlns:a16="http://schemas.microsoft.com/office/drawing/2014/main" id="{4E4DE15E-1D8D-448D-B84B-2BE13071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32" y="5290936"/>
            <a:ext cx="5213759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间断点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。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="" xmlns:a16="http://schemas.microsoft.com/office/drawing/2014/main" id="{E4C57987-99F2-413E-8E7C-A7DF4D613898}"/>
              </a:ext>
            </a:extLst>
          </p:cNvPr>
          <p:cNvGrpSpPr>
            <a:grpSpLocks/>
          </p:cNvGrpSpPr>
          <p:nvPr/>
        </p:nvGrpSpPr>
        <p:grpSpPr bwMode="auto">
          <a:xfrm>
            <a:off x="1907532" y="4734402"/>
            <a:ext cx="5351312" cy="646202"/>
            <a:chOff x="963" y="4503"/>
            <a:chExt cx="6636" cy="1017"/>
          </a:xfrm>
        </p:grpSpPr>
        <p:sp>
          <p:nvSpPr>
            <p:cNvPr id="119" name="文本框 18">
              <a:extLst>
                <a:ext uri="{FF2B5EF4-FFF2-40B4-BE49-F238E27FC236}">
                  <a16:creationId xmlns="" xmlns:a16="http://schemas.microsoft.com/office/drawing/2014/main" id="{9DAC8B7F-8ADA-4435-95BF-F49CFEF3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" y="4503"/>
              <a:ext cx="6636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否则，称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函数                  在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处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间断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0" name="Object 37">
              <a:extLst>
                <a:ext uri="{FF2B5EF4-FFF2-40B4-BE49-F238E27FC236}">
                  <a16:creationId xmlns="" xmlns:a16="http://schemas.microsoft.com/office/drawing/2014/main" id="{D46B1D80-57CB-4838-BEC4-3762C65949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470628"/>
                </p:ext>
              </p:extLst>
            </p:nvPr>
          </p:nvGraphicFramePr>
          <p:xfrm>
            <a:off x="5495" y="4603"/>
            <a:ext cx="632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6" r:id="rId21" imgW="167058" imgH="231311" progId="">
                    <p:embed/>
                  </p:oleObj>
                </mc:Choice>
                <mc:Fallback>
                  <p:oleObj r:id="rId21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5" y="4603"/>
                          <a:ext cx="632" cy="8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38">
              <a:extLst>
                <a:ext uri="{FF2B5EF4-FFF2-40B4-BE49-F238E27FC236}">
                  <a16:creationId xmlns="" xmlns:a16="http://schemas.microsoft.com/office/drawing/2014/main" id="{BD661455-E52F-40AE-BCA7-736FD9EE18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9675114"/>
                </p:ext>
              </p:extLst>
            </p:nvPr>
          </p:nvGraphicFramePr>
          <p:xfrm>
            <a:off x="3383" y="4745"/>
            <a:ext cx="160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987" r:id="rId22" imgW="587003" imgH="204175" progId="">
                    <p:embed/>
                  </p:oleObj>
                </mc:Choice>
                <mc:Fallback>
                  <p:oleObj r:id="rId22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4745"/>
                          <a:ext cx="1605" cy="65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55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96" grpId="0"/>
      <p:bldP spid="130" grpId="0"/>
      <p:bldP spid="109" grpId="0"/>
      <p:bldP spid="126" grpId="0"/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Object 13">
            <a:extLst>
              <a:ext uri="{FF2B5EF4-FFF2-40B4-BE49-F238E27FC236}">
                <a16:creationId xmlns="" xmlns:a16="http://schemas.microsoft.com/office/drawing/2014/main" id="{E27481C0-39C7-44E8-B015-5A795B409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56523"/>
              </p:ext>
            </p:extLst>
          </p:nvPr>
        </p:nvGraphicFramePr>
        <p:xfrm>
          <a:off x="7973965" y="1005217"/>
          <a:ext cx="1272437" cy="54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6" r:id="rId4" imgW="701239" imgH="280496" progId="">
                  <p:embed/>
                </p:oleObj>
              </mc:Choice>
              <mc:Fallback>
                <p:oleObj r:id="rId4" imgW="701239" imgH="2804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965" y="1005217"/>
                        <a:ext cx="1272437" cy="54306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AutoShape 14">
            <a:extLst>
              <a:ext uri="{FF2B5EF4-FFF2-40B4-BE49-F238E27FC236}">
                <a16:creationId xmlns="" xmlns:a16="http://schemas.microsoft.com/office/drawing/2014/main" id="{BB3DE66B-0C47-4FFB-8DFF-9D2894E74FF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507731" y="1836033"/>
            <a:ext cx="285751" cy="200759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19050">
            <a:solidFill>
              <a:srgbClr val="0D0D0D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03" name="Object 15">
            <a:extLst>
              <a:ext uri="{FF2B5EF4-FFF2-40B4-BE49-F238E27FC236}">
                <a16:creationId xmlns="" xmlns:a16="http://schemas.microsoft.com/office/drawing/2014/main" id="{70745282-A6E0-49A0-B2E9-01A7070CC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82867"/>
              </p:ext>
            </p:extLst>
          </p:nvPr>
        </p:nvGraphicFramePr>
        <p:xfrm>
          <a:off x="7251653" y="2339264"/>
          <a:ext cx="27273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7" r:id="rId6" imgW="1729452" imgH="279764" progId="">
                  <p:embed/>
                </p:oleObj>
              </mc:Choice>
              <mc:Fallback>
                <p:oleObj r:id="rId6" imgW="1729452" imgH="2797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653" y="2339264"/>
                        <a:ext cx="2727333" cy="50006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D0D0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6">
            <a:extLst>
              <a:ext uri="{FF2B5EF4-FFF2-40B4-BE49-F238E27FC236}">
                <a16:creationId xmlns="" xmlns:a16="http://schemas.microsoft.com/office/drawing/2014/main" id="{021D1569-5E6A-47F1-A288-07F44C345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6472"/>
              </p:ext>
            </p:extLst>
          </p:nvPr>
        </p:nvGraphicFramePr>
        <p:xfrm>
          <a:off x="7465967" y="3711016"/>
          <a:ext cx="234559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8" r:id="rId8" imgW="1453478" imgH="280496" progId="">
                  <p:embed/>
                </p:oleObj>
              </mc:Choice>
              <mc:Fallback>
                <p:oleObj r:id="rId8" imgW="1453478" imgH="2804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967" y="3711016"/>
                        <a:ext cx="2345594" cy="50006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AutoShape 17">
            <a:extLst>
              <a:ext uri="{FF2B5EF4-FFF2-40B4-BE49-F238E27FC236}">
                <a16:creationId xmlns="" xmlns:a16="http://schemas.microsoft.com/office/drawing/2014/main" id="{F0870828-0759-4718-A90F-D78C8A581F2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99400" y="3176581"/>
            <a:ext cx="302413" cy="200759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19050">
            <a:solidFill>
              <a:srgbClr val="0D0D0D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6" name="AutoShape 17">
            <a:extLst>
              <a:ext uri="{FF2B5EF4-FFF2-40B4-BE49-F238E27FC236}">
                <a16:creationId xmlns="" xmlns:a16="http://schemas.microsoft.com/office/drawing/2014/main" id="{48C53C2A-DD62-42A9-8457-F836969100E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514313" y="4572959"/>
            <a:ext cx="286142" cy="214315"/>
          </a:xfrm>
          <a:prstGeom prst="leftRightArrow">
            <a:avLst>
              <a:gd name="adj1" fmla="val 50000"/>
              <a:gd name="adj2" fmla="val 2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07" name="Object 66">
            <a:extLst>
              <a:ext uri="{FF2B5EF4-FFF2-40B4-BE49-F238E27FC236}">
                <a16:creationId xmlns="" xmlns:a16="http://schemas.microsoft.com/office/drawing/2014/main" id="{783D5F1F-8465-440F-A88C-F64B0C119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723501"/>
              </p:ext>
            </p:extLst>
          </p:nvPr>
        </p:nvGraphicFramePr>
        <p:xfrm>
          <a:off x="7680281" y="5119681"/>
          <a:ext cx="2009033" cy="4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9" r:id="rId10" imgW="1092200" imgH="292100" progId="Equation.3">
                  <p:embed/>
                </p:oleObj>
              </mc:Choice>
              <mc:Fallback>
                <p:oleObj r:id="rId10" imgW="1092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281" y="5119681"/>
                        <a:ext cx="2009033" cy="49689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191">
            <a:extLst>
              <a:ext uri="{FF2B5EF4-FFF2-40B4-BE49-F238E27FC236}">
                <a16:creationId xmlns="" xmlns:a16="http://schemas.microsoft.com/office/drawing/2014/main" id="{35647DE9-E08B-4091-ABB8-95A514794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27604" y="2266764"/>
            <a:ext cx="3139171" cy="27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9" name="对象 108">
            <a:extLst>
              <a:ext uri="{FF2B5EF4-FFF2-40B4-BE49-F238E27FC236}">
                <a16:creationId xmlns="" xmlns:a16="http://schemas.microsoft.com/office/drawing/2014/main" id="{258DAF4B-AC01-4E3B-B028-A6F3424CE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19723"/>
              </p:ext>
            </p:extLst>
          </p:nvPr>
        </p:nvGraphicFramePr>
        <p:xfrm>
          <a:off x="2628620" y="5224377"/>
          <a:ext cx="3337137" cy="50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0" name="公式" r:id="rId13" imgW="1498320" imgH="228600" progId="Equation.3">
                  <p:embed/>
                </p:oleObj>
              </mc:Choice>
              <mc:Fallback>
                <p:oleObj name="公式" r:id="rId13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620" y="5224377"/>
                        <a:ext cx="3337137" cy="509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直接连接符 109">
            <a:extLst>
              <a:ext uri="{FF2B5EF4-FFF2-40B4-BE49-F238E27FC236}">
                <a16:creationId xmlns="" xmlns:a16="http://schemas.microsoft.com/office/drawing/2014/main" id="{F47880C3-22B4-4532-AB2F-0EE4691C5A4E}"/>
              </a:ext>
            </a:extLst>
          </p:cNvPr>
          <p:cNvCxnSpPr/>
          <p:nvPr/>
        </p:nvCxnSpPr>
        <p:spPr bwMode="auto">
          <a:xfrm>
            <a:off x="4426070" y="3057884"/>
            <a:ext cx="298" cy="1442346"/>
          </a:xfrm>
          <a:prstGeom prst="line">
            <a:avLst/>
          </a:prstGeom>
          <a:solidFill>
            <a:srgbClr val="72A376"/>
          </a:solidFill>
          <a:ln w="25400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cxnSp>
        <p:nvCxnSpPr>
          <p:cNvPr id="111" name="直接连接符 110">
            <a:extLst>
              <a:ext uri="{FF2B5EF4-FFF2-40B4-BE49-F238E27FC236}">
                <a16:creationId xmlns="" xmlns:a16="http://schemas.microsoft.com/office/drawing/2014/main" id="{9D409045-E3FE-4FF9-97AA-E8CBFCAC91C5}"/>
              </a:ext>
            </a:extLst>
          </p:cNvPr>
          <p:cNvCxnSpPr/>
          <p:nvPr/>
        </p:nvCxnSpPr>
        <p:spPr bwMode="auto">
          <a:xfrm>
            <a:off x="3883634" y="3604547"/>
            <a:ext cx="298" cy="933283"/>
          </a:xfrm>
          <a:prstGeom prst="line">
            <a:avLst/>
          </a:prstGeom>
          <a:solidFill>
            <a:srgbClr val="72A376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cxnSp>
      <p:graphicFrame>
        <p:nvGraphicFramePr>
          <p:cNvPr id="112" name="Object 193">
            <a:extLst>
              <a:ext uri="{FF2B5EF4-FFF2-40B4-BE49-F238E27FC236}">
                <a16:creationId xmlns="" xmlns:a16="http://schemas.microsoft.com/office/drawing/2014/main" id="{60D0BE0E-11D3-4D3A-838F-755504F8A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154093"/>
              </p:ext>
            </p:extLst>
          </p:nvPr>
        </p:nvGraphicFramePr>
        <p:xfrm>
          <a:off x="3091837" y="3079504"/>
          <a:ext cx="2176388" cy="69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1" name="公式" r:id="rId15" imgW="711000" imgH="228600" progId="Equation.3">
                  <p:embed/>
                </p:oleObj>
              </mc:Choice>
              <mc:Fallback>
                <p:oleObj name="公式" r:id="rId15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837" y="3079504"/>
                        <a:ext cx="2176388" cy="699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24">
            <a:extLst>
              <a:ext uri="{FF2B5EF4-FFF2-40B4-BE49-F238E27FC236}">
                <a16:creationId xmlns="" xmlns:a16="http://schemas.microsoft.com/office/drawing/2014/main" id="{14FAC318-CEA3-4A36-9317-B496BE2D663C}"/>
              </a:ext>
            </a:extLst>
          </p:cNvPr>
          <p:cNvSpPr txBox="1"/>
          <p:nvPr/>
        </p:nvSpPr>
        <p:spPr>
          <a:xfrm>
            <a:off x="4889981" y="3105666"/>
            <a:ext cx="74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14" name="矩形 113">
            <a:extLst>
              <a:ext uri="{FF2B5EF4-FFF2-40B4-BE49-F238E27FC236}">
                <a16:creationId xmlns="" xmlns:a16="http://schemas.microsoft.com/office/drawing/2014/main" id="{D47DC88F-55E4-44E6-B9E5-77C39A659512}"/>
              </a:ext>
            </a:extLst>
          </p:cNvPr>
          <p:cNvSpPr/>
          <p:nvPr/>
        </p:nvSpPr>
        <p:spPr bwMode="auto">
          <a:xfrm>
            <a:off x="4442422" y="3109845"/>
            <a:ext cx="424212" cy="4242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左右箭头 36">
            <a:extLst>
              <a:ext uri="{FF2B5EF4-FFF2-40B4-BE49-F238E27FC236}">
                <a16:creationId xmlns="" xmlns:a16="http://schemas.microsoft.com/office/drawing/2014/main" id="{699A2091-D9DF-4185-A06F-CD29520706F6}"/>
              </a:ext>
            </a:extLst>
          </p:cNvPr>
          <p:cNvSpPr/>
          <p:nvPr/>
        </p:nvSpPr>
        <p:spPr bwMode="auto">
          <a:xfrm>
            <a:off x="6958334" y="1166701"/>
            <a:ext cx="500066" cy="214314"/>
          </a:xfrm>
          <a:prstGeom prst="left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4558172-DC07-4F9B-943B-77222C42A9EA}"/>
              </a:ext>
            </a:extLst>
          </p:cNvPr>
          <p:cNvGrpSpPr/>
          <p:nvPr/>
        </p:nvGrpSpPr>
        <p:grpSpPr>
          <a:xfrm>
            <a:off x="2196263" y="920565"/>
            <a:ext cx="4860883" cy="646331"/>
            <a:chOff x="2196263" y="920565"/>
            <a:chExt cx="4860883" cy="646331"/>
          </a:xfrm>
        </p:grpSpPr>
        <p:sp>
          <p:nvSpPr>
            <p:cNvPr id="118" name="Text Box 38">
              <a:extLst>
                <a:ext uri="{FF2B5EF4-FFF2-40B4-BE49-F238E27FC236}">
                  <a16:creationId xmlns="" xmlns:a16="http://schemas.microsoft.com/office/drawing/2014/main" id="{FDE85676-E4B8-4959-A166-BB3927A61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4544" y="920565"/>
              <a:ext cx="48326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在点      处连续</a:t>
              </a:r>
            </a:p>
          </p:txBody>
        </p:sp>
        <p:graphicFrame>
          <p:nvGraphicFramePr>
            <p:cNvPr id="119" name="Object 42">
              <a:extLst>
                <a:ext uri="{FF2B5EF4-FFF2-40B4-BE49-F238E27FC236}">
                  <a16:creationId xmlns="" xmlns:a16="http://schemas.microsoft.com/office/drawing/2014/main" id="{F2F149A3-42E7-4F06-A693-7BDFD46174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157536"/>
                </p:ext>
              </p:extLst>
            </p:nvPr>
          </p:nvGraphicFramePr>
          <p:xfrm>
            <a:off x="2986881" y="1061779"/>
            <a:ext cx="110201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92" r:id="rId17" imgW="587003" imgH="204175" progId="">
                    <p:embed/>
                  </p:oleObj>
                </mc:Choice>
                <mc:Fallback>
                  <p:oleObj r:id="rId17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881" y="1061779"/>
                          <a:ext cx="1102011" cy="4286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43">
              <a:extLst>
                <a:ext uri="{FF2B5EF4-FFF2-40B4-BE49-F238E27FC236}">
                  <a16:creationId xmlns="" xmlns:a16="http://schemas.microsoft.com/office/drawing/2014/main" id="{CEC022EE-6E95-43A8-91E4-88867194A3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354100"/>
                </p:ext>
              </p:extLst>
            </p:nvPr>
          </p:nvGraphicFramePr>
          <p:xfrm>
            <a:off x="4837742" y="1002325"/>
            <a:ext cx="571972" cy="543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993" r:id="rId19" imgW="167058" imgH="231311" progId="">
                    <p:embed/>
                  </p:oleObj>
                </mc:Choice>
                <mc:Fallback>
                  <p:oleObj r:id="rId19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7742" y="1002325"/>
                          <a:ext cx="571972" cy="5430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30A13F3D-4DB5-4C68-9B48-63308A4A40A1}"/>
                </a:ext>
              </a:extLst>
            </p:cNvPr>
            <p:cNvSpPr/>
            <p:nvPr/>
          </p:nvSpPr>
          <p:spPr bwMode="auto">
            <a:xfrm>
              <a:off x="2196263" y="980822"/>
              <a:ext cx="4176256" cy="586073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t" anchorCtr="0" compatLnSpc="1"/>
            <a:lstStyle/>
            <a:p>
              <a:pPr marL="0" marR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itchFamily="2" charset="-122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85534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5" grpId="0" animBg="1"/>
      <p:bldP spid="106" grpId="0" animBg="1"/>
      <p:bldP spid="113" grpId="0"/>
      <p:bldP spid="113" grpId="1"/>
      <p:bldP spid="114" grpId="0" animBg="1"/>
      <p:bldP spid="114" grpId="1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36CD943-41F5-4D69-BD42-85CD81174C32}"/>
              </a:ext>
            </a:extLst>
          </p:cNvPr>
          <p:cNvGrpSpPr/>
          <p:nvPr/>
        </p:nvGrpSpPr>
        <p:grpSpPr>
          <a:xfrm>
            <a:off x="3364829" y="2438460"/>
            <a:ext cx="7085965" cy="646331"/>
            <a:chOff x="3386095" y="1507169"/>
            <a:chExt cx="7085965" cy="646331"/>
          </a:xfrm>
        </p:grpSpPr>
        <p:sp>
          <p:nvSpPr>
            <p:cNvPr id="128" name="Text Box 25">
              <a:extLst>
                <a:ext uri="{FF2B5EF4-FFF2-40B4-BE49-F238E27FC236}">
                  <a16:creationId xmlns="" xmlns:a16="http://schemas.microsoft.com/office/drawing/2014/main" id="{4A1B5CB5-08A4-4A4C-AABD-67F5A0BBB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095" y="1507169"/>
              <a:ext cx="70859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设</a:t>
              </a:r>
              <a:r>
                <a:rPr lang="zh-CN" altLang="en-US" sz="2400" kern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</a:t>
              </a: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在</a:t>
              </a:r>
              <a:r>
                <a:rPr lang="zh-CN" altLang="en-US" sz="2400" kern="0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点       </a:t>
              </a:r>
              <a:r>
                <a:rPr lang="zh-CN" altLang="en-US" sz="2400" kern="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的某个邻域内有定义，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6" name="Object 39">
              <a:extLst>
                <a:ext uri="{FF2B5EF4-FFF2-40B4-BE49-F238E27FC236}">
                  <a16:creationId xmlns="" xmlns:a16="http://schemas.microsoft.com/office/drawing/2014/main" id="{0A3B45CE-BF37-4DAC-A1C5-0954BB8CC6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193041"/>
                </p:ext>
              </p:extLst>
            </p:nvPr>
          </p:nvGraphicFramePr>
          <p:xfrm>
            <a:off x="6242579" y="1525592"/>
            <a:ext cx="631127" cy="600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08" r:id="rId4" imgW="167058" imgH="231311" progId="">
                    <p:embed/>
                  </p:oleObj>
                </mc:Choice>
                <mc:Fallback>
                  <p:oleObj r:id="rId4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2579" y="1525592"/>
                          <a:ext cx="631127" cy="600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0">
              <a:extLst>
                <a:ext uri="{FF2B5EF4-FFF2-40B4-BE49-F238E27FC236}">
                  <a16:creationId xmlns="" xmlns:a16="http://schemas.microsoft.com/office/drawing/2014/main" id="{CE23452B-F631-41BF-9D5F-7C21505DFE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70132"/>
                </p:ext>
              </p:extLst>
            </p:nvPr>
          </p:nvGraphicFramePr>
          <p:xfrm>
            <a:off x="4413553" y="1624970"/>
            <a:ext cx="1090339" cy="458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09" r:id="rId6" imgW="587003" imgH="204175" progId="">
                    <p:embed/>
                  </p:oleObj>
                </mc:Choice>
                <mc:Fallback>
                  <p:oleObj r:id="rId6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553" y="1624970"/>
                          <a:ext cx="1090339" cy="4584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6" y="2094621"/>
            <a:ext cx="9756774" cy="3561907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6774" y="1269786"/>
            <a:ext cx="3056756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方正粗宋简体"/>
              </a:rPr>
              <a:t>函数连续等价定义</a:t>
            </a:r>
          </a:p>
        </p:txBody>
      </p:sp>
      <p:sp>
        <p:nvSpPr>
          <p:cNvPr id="129" name="Text Box 25">
            <a:extLst>
              <a:ext uri="{FF2B5EF4-FFF2-40B4-BE49-F238E27FC236}">
                <a16:creationId xmlns="" xmlns:a16="http://schemas.microsoft.com/office/drawing/2014/main" id="{896B1266-C287-41D8-9539-49657B54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908" y="2437190"/>
            <a:ext cx="92011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如果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6" name="Text Box 25">
            <a:extLst>
              <a:ext uri="{FF2B5EF4-FFF2-40B4-BE49-F238E27FC236}">
                <a16:creationId xmlns="" xmlns:a16="http://schemas.microsoft.com/office/drawing/2014/main" id="{939171B9-6159-46B5-A214-50D5C300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024" y="2427665"/>
            <a:ext cx="1577975" cy="5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定义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2.13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38" name="Object 41">
            <a:extLst>
              <a:ext uri="{FF2B5EF4-FFF2-40B4-BE49-F238E27FC236}">
                <a16:creationId xmlns="" xmlns:a16="http://schemas.microsoft.com/office/drawing/2014/main" id="{EE7E6E4D-080A-4C73-B145-9D39BD92D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94427"/>
              </p:ext>
            </p:extLst>
          </p:nvPr>
        </p:nvGraphicFramePr>
        <p:xfrm>
          <a:off x="4748697" y="3260180"/>
          <a:ext cx="2711356" cy="68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0" r:id="rId8" imgW="1083261" imgH="293118" progId="">
                  <p:embed/>
                </p:oleObj>
              </mc:Choice>
              <mc:Fallback>
                <p:oleObj r:id="rId8" imgW="1083261" imgH="2931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697" y="3260180"/>
                        <a:ext cx="2711356" cy="688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5B4F807E-6158-4B55-AADC-635278B92DE4}"/>
              </a:ext>
            </a:extLst>
          </p:cNvPr>
          <p:cNvGrpSpPr/>
          <p:nvPr/>
        </p:nvGrpSpPr>
        <p:grpSpPr>
          <a:xfrm>
            <a:off x="3372292" y="3976260"/>
            <a:ext cx="5250866" cy="646331"/>
            <a:chOff x="3393558" y="3583285"/>
            <a:chExt cx="5250866" cy="646331"/>
          </a:xfrm>
        </p:grpSpPr>
        <p:sp>
          <p:nvSpPr>
            <p:cNvPr id="106" name="文本框 6">
              <a:extLst>
                <a:ext uri="{FF2B5EF4-FFF2-40B4-BE49-F238E27FC236}">
                  <a16:creationId xmlns="" xmlns:a16="http://schemas.microsoft.com/office/drawing/2014/main" id="{A298334E-05B9-445A-8CAA-3BBB896E9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558" y="3583285"/>
              <a:ext cx="52508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则称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函数      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在</a:t>
              </a:r>
              <a:r>
                <a:rPr lang="zh-CN" alt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点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宋体" pitchFamily="2" charset="-122"/>
                </a:rPr>
                <a:t>处连续。</a:t>
              </a:r>
            </a:p>
          </p:txBody>
        </p:sp>
        <p:graphicFrame>
          <p:nvGraphicFramePr>
            <p:cNvPr id="41" name="Object 42">
              <a:extLst>
                <a:ext uri="{FF2B5EF4-FFF2-40B4-BE49-F238E27FC236}">
                  <a16:creationId xmlns="" xmlns:a16="http://schemas.microsoft.com/office/drawing/2014/main" id="{7F4EF7B5-DC87-4AE8-9869-8514E44DC8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619081"/>
                </p:ext>
              </p:extLst>
            </p:nvPr>
          </p:nvGraphicFramePr>
          <p:xfrm>
            <a:off x="4760269" y="3686919"/>
            <a:ext cx="1225570" cy="476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11" r:id="rId10" imgW="587003" imgH="204175" progId="">
                    <p:embed/>
                  </p:oleObj>
                </mc:Choice>
                <mc:Fallback>
                  <p:oleObj r:id="rId10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269" y="3686919"/>
                          <a:ext cx="1225570" cy="4766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3">
              <a:extLst>
                <a:ext uri="{FF2B5EF4-FFF2-40B4-BE49-F238E27FC236}">
                  <a16:creationId xmlns="" xmlns:a16="http://schemas.microsoft.com/office/drawing/2014/main" id="{D58D0132-242A-4085-AB30-0B0D001163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536525"/>
                </p:ext>
              </p:extLst>
            </p:nvPr>
          </p:nvGraphicFramePr>
          <p:xfrm>
            <a:off x="6702922" y="3621467"/>
            <a:ext cx="580443" cy="551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12" r:id="rId11" imgW="167058" imgH="231311" progId="">
                    <p:embed/>
                  </p:oleObj>
                </mc:Choice>
                <mc:Fallback>
                  <p:oleObj r:id="rId11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2922" y="3621467"/>
                          <a:ext cx="580443" cy="551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53CA60B4-A503-47CB-9340-61FA9CB39256}"/>
              </a:ext>
            </a:extLst>
          </p:cNvPr>
          <p:cNvGrpSpPr/>
          <p:nvPr/>
        </p:nvGrpSpPr>
        <p:grpSpPr>
          <a:xfrm>
            <a:off x="3364829" y="4709467"/>
            <a:ext cx="6359589" cy="646331"/>
            <a:chOff x="1184324" y="3778471"/>
            <a:chExt cx="6359589" cy="646331"/>
          </a:xfrm>
        </p:grpSpPr>
        <p:sp>
          <p:nvSpPr>
            <p:cNvPr id="48" name="Text Box 38">
              <a:extLst>
                <a:ext uri="{FF2B5EF4-FFF2-40B4-BE49-F238E27FC236}">
                  <a16:creationId xmlns="" xmlns:a16="http://schemas.microsoft.com/office/drawing/2014/main" id="{54B434DD-9FEC-4E65-9854-B81E584CF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4324" y="3778471"/>
              <a:ext cx="63595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否则，称</a:t>
              </a:r>
              <a:r>
                <a:rPr kumimoji="0" lang="zh-CN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函数                 在        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</a:rPr>
                <a:t>处间断。</a:t>
              </a:r>
            </a:p>
          </p:txBody>
        </p:sp>
        <p:graphicFrame>
          <p:nvGraphicFramePr>
            <p:cNvPr id="49" name="Object 44">
              <a:extLst>
                <a:ext uri="{FF2B5EF4-FFF2-40B4-BE49-F238E27FC236}">
                  <a16:creationId xmlns="" xmlns:a16="http://schemas.microsoft.com/office/drawing/2014/main" id="{016100C9-81D9-4CCE-A965-B42B047EC5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9895904"/>
                </p:ext>
              </p:extLst>
            </p:nvPr>
          </p:nvGraphicFramePr>
          <p:xfrm>
            <a:off x="4819513" y="3833582"/>
            <a:ext cx="559797" cy="532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13" r:id="rId12" imgW="167058" imgH="231311" progId="">
                    <p:embed/>
                  </p:oleObj>
                </mc:Choice>
                <mc:Fallback>
                  <p:oleObj r:id="rId12" imgW="167058" imgH="23131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9513" y="3833582"/>
                          <a:ext cx="559797" cy="532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5">
              <a:extLst>
                <a:ext uri="{FF2B5EF4-FFF2-40B4-BE49-F238E27FC236}">
                  <a16:creationId xmlns="" xmlns:a16="http://schemas.microsoft.com/office/drawing/2014/main" id="{E03FD501-8FA0-49C1-A67E-44E5E6A9DE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872420"/>
                </p:ext>
              </p:extLst>
            </p:nvPr>
          </p:nvGraphicFramePr>
          <p:xfrm>
            <a:off x="3171283" y="3862028"/>
            <a:ext cx="1192032" cy="495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014" r:id="rId13" imgW="587003" imgH="204175" progId="">
                    <p:embed/>
                  </p:oleObj>
                </mc:Choice>
                <mc:Fallback>
                  <p:oleObj r:id="rId13" imgW="587003" imgH="204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283" y="3862028"/>
                          <a:ext cx="1192032" cy="4951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347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29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4.6|0.9|5.1|4.3|0.8|5.4|5.7|0.8|3.9|5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4.6|0.9|5.1|4.3|0.8|5.4|5.7|0.8|3.9|5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4.6|0.9|5.1|4.3|0.8|5.4|5.7|0.8|3.9|5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4.6|0.9|5.1|4.3|0.8|5.4|5.7|0.8|3.9|5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1|4.6|0.9|5.1|4.3|0.8|5.4|5.7|0.8|3.9|5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自定义</PresentationFormat>
  <Paragraphs>300</Paragraphs>
  <Slides>44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44</vt:i4>
      </vt:variant>
    </vt:vector>
  </HeadingPairs>
  <TitlesOfParts>
    <vt:vector size="49" baseType="lpstr">
      <vt:lpstr>Office 主题</vt:lpstr>
      <vt:lpstr>Microsoft 公式 3.0</vt:lpstr>
      <vt:lpstr>公式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2020-09-09T09:45:27Z</dcterms:modified>
</cp:coreProperties>
</file>