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580" r:id="rId2"/>
    <p:sldId id="581" r:id="rId3"/>
    <p:sldId id="582" r:id="rId4"/>
    <p:sldId id="583" r:id="rId5"/>
    <p:sldId id="584" r:id="rId6"/>
    <p:sldId id="585" r:id="rId7"/>
    <p:sldId id="586" r:id="rId8"/>
    <p:sldId id="587" r:id="rId9"/>
    <p:sldId id="588" r:id="rId10"/>
    <p:sldId id="589" r:id="rId11"/>
    <p:sldId id="620" r:id="rId12"/>
    <p:sldId id="592" r:id="rId13"/>
    <p:sldId id="593" r:id="rId14"/>
    <p:sldId id="621" r:id="rId15"/>
    <p:sldId id="594" r:id="rId16"/>
    <p:sldId id="595" r:id="rId17"/>
    <p:sldId id="596" r:id="rId18"/>
    <p:sldId id="597" r:id="rId19"/>
    <p:sldId id="598" r:id="rId20"/>
    <p:sldId id="599" r:id="rId21"/>
    <p:sldId id="600" r:id="rId22"/>
    <p:sldId id="601" r:id="rId23"/>
    <p:sldId id="602" r:id="rId24"/>
    <p:sldId id="603" r:id="rId25"/>
    <p:sldId id="604" r:id="rId26"/>
    <p:sldId id="605" r:id="rId27"/>
    <p:sldId id="606" r:id="rId28"/>
    <p:sldId id="607" r:id="rId29"/>
    <p:sldId id="610" r:id="rId30"/>
    <p:sldId id="622" r:id="rId31"/>
    <p:sldId id="611" r:id="rId32"/>
    <p:sldId id="612" r:id="rId33"/>
    <p:sldId id="613" r:id="rId34"/>
    <p:sldId id="614" r:id="rId35"/>
    <p:sldId id="615" r:id="rId36"/>
    <p:sldId id="616" r:id="rId37"/>
    <p:sldId id="623" r:id="rId38"/>
    <p:sldId id="617" r:id="rId39"/>
    <p:sldId id="618" r:id="rId40"/>
    <p:sldId id="619"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E4280-9E12-4B6B-B309-36FC3E125524}"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8DFF0-058C-414F-AA58-156620D33934}" type="slidenum">
              <a:rPr lang="zh-CN" altLang="en-US" smtClean="0"/>
              <a:t>‹#›</a:t>
            </a:fld>
            <a:endParaRPr lang="zh-CN" altLang="en-US"/>
          </a:p>
        </p:txBody>
      </p:sp>
    </p:spTree>
    <p:extLst>
      <p:ext uri="{BB962C8B-B14F-4D97-AF65-F5344CB8AC3E}">
        <p14:creationId xmlns:p14="http://schemas.microsoft.com/office/powerpoint/2010/main" val="389847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38D591-460B-4CB7-BC7B-847DBE8BDFAF}"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38D591-460B-4CB7-BC7B-847DBE8BDFAF}" type="slidenum">
              <a:rPr lang="zh-CN" altLang="en-US" smtClean="0"/>
              <a:t>14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38D591-460B-4CB7-BC7B-847DBE8BDFAF}" type="slidenum">
              <a:rPr lang="zh-CN" altLang="en-US" smtClean="0"/>
              <a:t>37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 xmlns:a16="http://schemas.microsoft.com/office/drawing/2014/main" id="{2357A67D-B42E-492C-BF85-148B7CC1B198}"/>
              </a:ext>
            </a:extLst>
          </p:cNvPr>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grpSp>
        <p:nvGrpSpPr>
          <p:cNvPr id="178179" name="Group 3">
            <a:extLst>
              <a:ext uri="{FF2B5EF4-FFF2-40B4-BE49-F238E27FC236}">
                <a16:creationId xmlns="" xmlns:a16="http://schemas.microsoft.com/office/drawing/2014/main" id="{D85D8F11-050B-4882-B033-A3EE8007327F}"/>
              </a:ext>
            </a:extLst>
          </p:cNvPr>
          <p:cNvGrpSpPr>
            <a:grpSpLocks/>
          </p:cNvGrpSpPr>
          <p:nvPr/>
        </p:nvGrpSpPr>
        <p:grpSpPr bwMode="auto">
          <a:xfrm>
            <a:off x="203200" y="381000"/>
            <a:ext cx="9118600" cy="3733800"/>
            <a:chOff x="664" y="1951"/>
            <a:chExt cx="4308" cy="2120"/>
          </a:xfrm>
        </p:grpSpPr>
        <p:sp>
          <p:nvSpPr>
            <p:cNvPr id="178180" name="Freeform 4">
              <a:extLst>
                <a:ext uri="{FF2B5EF4-FFF2-40B4-BE49-F238E27FC236}">
                  <a16:creationId xmlns="" xmlns:a16="http://schemas.microsoft.com/office/drawing/2014/main" id="{6048D754-01CC-4C6C-B73D-0B11227F586F}"/>
                </a:ext>
              </a:extLst>
            </p:cNvPr>
            <p:cNvSpPr>
              <a:spLocks/>
            </p:cNvSpPr>
            <p:nvPr/>
          </p:nvSpPr>
          <p:spPr bwMode="invGray">
            <a:xfrm>
              <a:off x="743" y="2045"/>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1" name="Freeform 5">
              <a:extLst>
                <a:ext uri="{FF2B5EF4-FFF2-40B4-BE49-F238E27FC236}">
                  <a16:creationId xmlns="" xmlns:a16="http://schemas.microsoft.com/office/drawing/2014/main" id="{45610904-89F9-497A-A20A-A746A859BBE4}"/>
                </a:ext>
              </a:extLst>
            </p:cNvPr>
            <p:cNvSpPr>
              <a:spLocks/>
            </p:cNvSpPr>
            <p:nvPr/>
          </p:nvSpPr>
          <p:spPr bwMode="invGray">
            <a:xfrm>
              <a:off x="703" y="2230"/>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2" name="Freeform 6">
              <a:extLst>
                <a:ext uri="{FF2B5EF4-FFF2-40B4-BE49-F238E27FC236}">
                  <a16:creationId xmlns="" xmlns:a16="http://schemas.microsoft.com/office/drawing/2014/main" id="{A6175F30-3821-41EF-8061-3A7F852E4B31}"/>
                </a:ext>
              </a:extLst>
            </p:cNvPr>
            <p:cNvSpPr>
              <a:spLocks/>
            </p:cNvSpPr>
            <p:nvPr/>
          </p:nvSpPr>
          <p:spPr bwMode="invGray">
            <a:xfrm>
              <a:off x="1010" y="2353"/>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3" name="Freeform 7">
              <a:extLst>
                <a:ext uri="{FF2B5EF4-FFF2-40B4-BE49-F238E27FC236}">
                  <a16:creationId xmlns="" xmlns:a16="http://schemas.microsoft.com/office/drawing/2014/main" id="{23755127-504B-4361-AC82-143CEFDE73D4}"/>
                </a:ext>
              </a:extLst>
            </p:cNvPr>
            <p:cNvSpPr>
              <a:spLocks/>
            </p:cNvSpPr>
            <p:nvPr/>
          </p:nvSpPr>
          <p:spPr bwMode="invGray">
            <a:xfrm>
              <a:off x="1792" y="2409"/>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4" name="Freeform 8">
              <a:extLst>
                <a:ext uri="{FF2B5EF4-FFF2-40B4-BE49-F238E27FC236}">
                  <a16:creationId xmlns="" xmlns:a16="http://schemas.microsoft.com/office/drawing/2014/main" id="{ABC81146-CA36-4884-85CE-237F9C2025AA}"/>
                </a:ext>
              </a:extLst>
            </p:cNvPr>
            <p:cNvSpPr>
              <a:spLocks/>
            </p:cNvSpPr>
            <p:nvPr/>
          </p:nvSpPr>
          <p:spPr bwMode="invGray">
            <a:xfrm>
              <a:off x="1318" y="2793"/>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5" name="Freeform 9">
              <a:extLst>
                <a:ext uri="{FF2B5EF4-FFF2-40B4-BE49-F238E27FC236}">
                  <a16:creationId xmlns="" xmlns:a16="http://schemas.microsoft.com/office/drawing/2014/main" id="{78B21DC0-985A-4A17-8B43-22A7260150D4}"/>
                </a:ext>
              </a:extLst>
            </p:cNvPr>
            <p:cNvSpPr>
              <a:spLocks/>
            </p:cNvSpPr>
            <p:nvPr/>
          </p:nvSpPr>
          <p:spPr bwMode="invGray">
            <a:xfrm>
              <a:off x="1448" y="2857"/>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6" name="Freeform 10">
              <a:extLst>
                <a:ext uri="{FF2B5EF4-FFF2-40B4-BE49-F238E27FC236}">
                  <a16:creationId xmlns="" xmlns:a16="http://schemas.microsoft.com/office/drawing/2014/main" id="{DE4DAD58-E683-4A29-AE66-C5AA4470C369}"/>
                </a:ext>
              </a:extLst>
            </p:cNvPr>
            <p:cNvSpPr>
              <a:spLocks/>
            </p:cNvSpPr>
            <p:nvPr/>
          </p:nvSpPr>
          <p:spPr bwMode="invGray">
            <a:xfrm>
              <a:off x="1553" y="288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7" name="Freeform 11">
              <a:extLst>
                <a:ext uri="{FF2B5EF4-FFF2-40B4-BE49-F238E27FC236}">
                  <a16:creationId xmlns="" xmlns:a16="http://schemas.microsoft.com/office/drawing/2014/main" id="{B40EF33D-D355-43A0-9599-E8EF2AD17D7F}"/>
                </a:ext>
              </a:extLst>
            </p:cNvPr>
            <p:cNvSpPr>
              <a:spLocks/>
            </p:cNvSpPr>
            <p:nvPr/>
          </p:nvSpPr>
          <p:spPr bwMode="invGray">
            <a:xfrm>
              <a:off x="1609" y="2886"/>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8" name="Freeform 12">
              <a:extLst>
                <a:ext uri="{FF2B5EF4-FFF2-40B4-BE49-F238E27FC236}">
                  <a16:creationId xmlns="" xmlns:a16="http://schemas.microsoft.com/office/drawing/2014/main" id="{DBA7E55C-BB5B-4A36-836C-EBB4213C43CA}"/>
                </a:ext>
              </a:extLst>
            </p:cNvPr>
            <p:cNvSpPr>
              <a:spLocks/>
            </p:cNvSpPr>
            <p:nvPr/>
          </p:nvSpPr>
          <p:spPr bwMode="invGray">
            <a:xfrm>
              <a:off x="1426" y="2040"/>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89" name="Freeform 13">
              <a:extLst>
                <a:ext uri="{FF2B5EF4-FFF2-40B4-BE49-F238E27FC236}">
                  <a16:creationId xmlns="" xmlns:a16="http://schemas.microsoft.com/office/drawing/2014/main" id="{F9AA93FA-ED02-4918-AFA9-3949917C2624}"/>
                </a:ext>
              </a:extLst>
            </p:cNvPr>
            <p:cNvSpPr>
              <a:spLocks/>
            </p:cNvSpPr>
            <p:nvPr/>
          </p:nvSpPr>
          <p:spPr bwMode="invGray">
            <a:xfrm>
              <a:off x="1506" y="1999"/>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0" name="Freeform 14">
              <a:extLst>
                <a:ext uri="{FF2B5EF4-FFF2-40B4-BE49-F238E27FC236}">
                  <a16:creationId xmlns="" xmlns:a16="http://schemas.microsoft.com/office/drawing/2014/main" id="{E997265B-D198-4FA7-8819-EBAAAE7A7733}"/>
                </a:ext>
              </a:extLst>
            </p:cNvPr>
            <p:cNvSpPr>
              <a:spLocks/>
            </p:cNvSpPr>
            <p:nvPr/>
          </p:nvSpPr>
          <p:spPr bwMode="invGray">
            <a:xfrm>
              <a:off x="1711" y="2069"/>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1" name="Freeform 15">
              <a:extLst>
                <a:ext uri="{FF2B5EF4-FFF2-40B4-BE49-F238E27FC236}">
                  <a16:creationId xmlns="" xmlns:a16="http://schemas.microsoft.com/office/drawing/2014/main" id="{1F45B7A6-DE1D-4889-B2C6-0AECA79F509D}"/>
                </a:ext>
              </a:extLst>
            </p:cNvPr>
            <p:cNvSpPr>
              <a:spLocks/>
            </p:cNvSpPr>
            <p:nvPr/>
          </p:nvSpPr>
          <p:spPr bwMode="invGray">
            <a:xfrm>
              <a:off x="1709" y="1987"/>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2" name="Freeform 16">
              <a:extLst>
                <a:ext uri="{FF2B5EF4-FFF2-40B4-BE49-F238E27FC236}">
                  <a16:creationId xmlns="" xmlns:a16="http://schemas.microsoft.com/office/drawing/2014/main" id="{5BBD08B8-9B85-49D5-8119-178FBA283306}"/>
                </a:ext>
              </a:extLst>
            </p:cNvPr>
            <p:cNvSpPr>
              <a:spLocks/>
            </p:cNvSpPr>
            <p:nvPr/>
          </p:nvSpPr>
          <p:spPr bwMode="invGray">
            <a:xfrm>
              <a:off x="1625" y="2057"/>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3" name="Freeform 17">
              <a:extLst>
                <a:ext uri="{FF2B5EF4-FFF2-40B4-BE49-F238E27FC236}">
                  <a16:creationId xmlns="" xmlns:a16="http://schemas.microsoft.com/office/drawing/2014/main" id="{FEDD229E-F000-4EA0-B5E1-6A88AF72B984}"/>
                </a:ext>
              </a:extLst>
            </p:cNvPr>
            <p:cNvSpPr>
              <a:spLocks/>
            </p:cNvSpPr>
            <p:nvPr/>
          </p:nvSpPr>
          <p:spPr bwMode="invGray">
            <a:xfrm>
              <a:off x="1693" y="2065"/>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4" name="Freeform 18">
              <a:extLst>
                <a:ext uri="{FF2B5EF4-FFF2-40B4-BE49-F238E27FC236}">
                  <a16:creationId xmlns="" xmlns:a16="http://schemas.microsoft.com/office/drawing/2014/main" id="{10A271DD-8953-4676-91CD-148427F8B4E0}"/>
                </a:ext>
              </a:extLst>
            </p:cNvPr>
            <p:cNvSpPr>
              <a:spLocks/>
            </p:cNvSpPr>
            <p:nvPr/>
          </p:nvSpPr>
          <p:spPr bwMode="invGray">
            <a:xfrm>
              <a:off x="1664" y="2029"/>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5" name="Freeform 19">
              <a:extLst>
                <a:ext uri="{FF2B5EF4-FFF2-40B4-BE49-F238E27FC236}">
                  <a16:creationId xmlns="" xmlns:a16="http://schemas.microsoft.com/office/drawing/2014/main" id="{5CD158C1-BC3B-45CE-B4D6-F731456BD6FA}"/>
                </a:ext>
              </a:extLst>
            </p:cNvPr>
            <p:cNvSpPr>
              <a:spLocks/>
            </p:cNvSpPr>
            <p:nvPr/>
          </p:nvSpPr>
          <p:spPr bwMode="invGray">
            <a:xfrm>
              <a:off x="1637" y="1997"/>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6" name="Freeform 20">
              <a:extLst>
                <a:ext uri="{FF2B5EF4-FFF2-40B4-BE49-F238E27FC236}">
                  <a16:creationId xmlns="" xmlns:a16="http://schemas.microsoft.com/office/drawing/2014/main" id="{9183E981-5C0F-4F10-9ECB-5D6FD8459133}"/>
                </a:ext>
              </a:extLst>
            </p:cNvPr>
            <p:cNvSpPr>
              <a:spLocks/>
            </p:cNvSpPr>
            <p:nvPr/>
          </p:nvSpPr>
          <p:spPr bwMode="invGray">
            <a:xfrm>
              <a:off x="1751" y="2000"/>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7" name="Freeform 21">
              <a:extLst>
                <a:ext uri="{FF2B5EF4-FFF2-40B4-BE49-F238E27FC236}">
                  <a16:creationId xmlns="" xmlns:a16="http://schemas.microsoft.com/office/drawing/2014/main" id="{13AE0F39-2439-43C6-AC11-1131390B0E18}"/>
                </a:ext>
              </a:extLst>
            </p:cNvPr>
            <p:cNvSpPr>
              <a:spLocks/>
            </p:cNvSpPr>
            <p:nvPr/>
          </p:nvSpPr>
          <p:spPr bwMode="invGray">
            <a:xfrm>
              <a:off x="664" y="2245"/>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8" name="Freeform 22">
              <a:extLst>
                <a:ext uri="{FF2B5EF4-FFF2-40B4-BE49-F238E27FC236}">
                  <a16:creationId xmlns="" xmlns:a16="http://schemas.microsoft.com/office/drawing/2014/main" id="{B9F96A04-3167-425C-B4D2-44C37F15BDA1}"/>
                </a:ext>
              </a:extLst>
            </p:cNvPr>
            <p:cNvSpPr>
              <a:spLocks/>
            </p:cNvSpPr>
            <p:nvPr/>
          </p:nvSpPr>
          <p:spPr bwMode="invGray">
            <a:xfrm>
              <a:off x="1421" y="2756"/>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199" name="Freeform 23">
              <a:extLst>
                <a:ext uri="{FF2B5EF4-FFF2-40B4-BE49-F238E27FC236}">
                  <a16:creationId xmlns="" xmlns:a16="http://schemas.microsoft.com/office/drawing/2014/main" id="{4E9B2EB0-69C4-4475-B9D6-0BF25D90CCAE}"/>
                </a:ext>
              </a:extLst>
            </p:cNvPr>
            <p:cNvSpPr>
              <a:spLocks/>
            </p:cNvSpPr>
            <p:nvPr/>
          </p:nvSpPr>
          <p:spPr bwMode="invGray">
            <a:xfrm>
              <a:off x="1424" y="2781"/>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0" name="Freeform 24">
              <a:extLst>
                <a:ext uri="{FF2B5EF4-FFF2-40B4-BE49-F238E27FC236}">
                  <a16:creationId xmlns="" xmlns:a16="http://schemas.microsoft.com/office/drawing/2014/main" id="{F467762F-5C69-4BE8-9FAA-254CA0BC6435}"/>
                </a:ext>
              </a:extLst>
            </p:cNvPr>
            <p:cNvSpPr>
              <a:spLocks/>
            </p:cNvSpPr>
            <p:nvPr/>
          </p:nvSpPr>
          <p:spPr bwMode="invGray">
            <a:xfrm>
              <a:off x="1628" y="2913"/>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1" name="Freeform 25">
              <a:extLst>
                <a:ext uri="{FF2B5EF4-FFF2-40B4-BE49-F238E27FC236}">
                  <a16:creationId xmlns="" xmlns:a16="http://schemas.microsoft.com/office/drawing/2014/main" id="{F9D8036F-1B65-4B99-B116-0C4EB108BB14}"/>
                </a:ext>
              </a:extLst>
            </p:cNvPr>
            <p:cNvSpPr>
              <a:spLocks/>
            </p:cNvSpPr>
            <p:nvPr/>
          </p:nvSpPr>
          <p:spPr bwMode="invGray">
            <a:xfrm>
              <a:off x="1752" y="2429"/>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2" name="Freeform 26">
              <a:extLst>
                <a:ext uri="{FF2B5EF4-FFF2-40B4-BE49-F238E27FC236}">
                  <a16:creationId xmlns="" xmlns:a16="http://schemas.microsoft.com/office/drawing/2014/main" id="{CC0AEE12-058C-4AF0-B805-03D6DFB9C358}"/>
                </a:ext>
              </a:extLst>
            </p:cNvPr>
            <p:cNvSpPr>
              <a:spLocks/>
            </p:cNvSpPr>
            <p:nvPr/>
          </p:nvSpPr>
          <p:spPr bwMode="invGray">
            <a:xfrm>
              <a:off x="1652" y="2224"/>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3" name="Freeform 27">
              <a:extLst>
                <a:ext uri="{FF2B5EF4-FFF2-40B4-BE49-F238E27FC236}">
                  <a16:creationId xmlns="" xmlns:a16="http://schemas.microsoft.com/office/drawing/2014/main" id="{3BFE38E0-BA32-438D-8D40-636EEF0BDAC5}"/>
                </a:ext>
              </a:extLst>
            </p:cNvPr>
            <p:cNvSpPr>
              <a:spLocks/>
            </p:cNvSpPr>
            <p:nvPr/>
          </p:nvSpPr>
          <p:spPr bwMode="invGray">
            <a:xfrm>
              <a:off x="1717" y="204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4" name="Freeform 28">
              <a:extLst>
                <a:ext uri="{FF2B5EF4-FFF2-40B4-BE49-F238E27FC236}">
                  <a16:creationId xmlns="" xmlns:a16="http://schemas.microsoft.com/office/drawing/2014/main" id="{64795450-3C9F-479C-8C3F-6CB9443D7789}"/>
                </a:ext>
              </a:extLst>
            </p:cNvPr>
            <p:cNvSpPr>
              <a:spLocks/>
            </p:cNvSpPr>
            <p:nvPr/>
          </p:nvSpPr>
          <p:spPr bwMode="invGray">
            <a:xfrm>
              <a:off x="1780" y="215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5" name="Freeform 29">
              <a:extLst>
                <a:ext uri="{FF2B5EF4-FFF2-40B4-BE49-F238E27FC236}">
                  <a16:creationId xmlns="" xmlns:a16="http://schemas.microsoft.com/office/drawing/2014/main" id="{F9349B58-388A-4642-94B5-BCDD0269235B}"/>
                </a:ext>
              </a:extLst>
            </p:cNvPr>
            <p:cNvSpPr>
              <a:spLocks/>
            </p:cNvSpPr>
            <p:nvPr/>
          </p:nvSpPr>
          <p:spPr bwMode="invGray">
            <a:xfrm>
              <a:off x="1796" y="1951"/>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6" name="Freeform 30">
              <a:extLst>
                <a:ext uri="{FF2B5EF4-FFF2-40B4-BE49-F238E27FC236}">
                  <a16:creationId xmlns="" xmlns:a16="http://schemas.microsoft.com/office/drawing/2014/main" id="{9E627CF6-849A-43E2-971F-413EFC3016D0}"/>
                </a:ext>
              </a:extLst>
            </p:cNvPr>
            <p:cNvSpPr>
              <a:spLocks/>
            </p:cNvSpPr>
            <p:nvPr/>
          </p:nvSpPr>
          <p:spPr bwMode="invGray">
            <a:xfrm>
              <a:off x="2009" y="2135"/>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7" name="Freeform 31">
              <a:extLst>
                <a:ext uri="{FF2B5EF4-FFF2-40B4-BE49-F238E27FC236}">
                  <a16:creationId xmlns="" xmlns:a16="http://schemas.microsoft.com/office/drawing/2014/main" id="{42EA4E70-0986-470C-87CF-EF358125D7A5}"/>
                </a:ext>
              </a:extLst>
            </p:cNvPr>
            <p:cNvSpPr>
              <a:spLocks/>
            </p:cNvSpPr>
            <p:nvPr/>
          </p:nvSpPr>
          <p:spPr bwMode="invGray">
            <a:xfrm>
              <a:off x="2292" y="2201"/>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8" name="Freeform 32">
              <a:extLst>
                <a:ext uri="{FF2B5EF4-FFF2-40B4-BE49-F238E27FC236}">
                  <a16:creationId xmlns="" xmlns:a16="http://schemas.microsoft.com/office/drawing/2014/main" id="{A4200CE1-1ABF-4B1C-AC85-12608E1C4CC1}"/>
                </a:ext>
              </a:extLst>
            </p:cNvPr>
            <p:cNvSpPr>
              <a:spLocks/>
            </p:cNvSpPr>
            <p:nvPr/>
          </p:nvSpPr>
          <p:spPr bwMode="invGray">
            <a:xfrm>
              <a:off x="2393" y="2038"/>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09" name="Freeform 33">
              <a:extLst>
                <a:ext uri="{FF2B5EF4-FFF2-40B4-BE49-F238E27FC236}">
                  <a16:creationId xmlns="" xmlns:a16="http://schemas.microsoft.com/office/drawing/2014/main" id="{8578B360-BEDE-41F4-936D-8EAE030FFC8C}"/>
                </a:ext>
              </a:extLst>
            </p:cNvPr>
            <p:cNvSpPr>
              <a:spLocks/>
            </p:cNvSpPr>
            <p:nvPr/>
          </p:nvSpPr>
          <p:spPr bwMode="invGray">
            <a:xfrm>
              <a:off x="2662" y="2006"/>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0" name="Freeform 34">
              <a:extLst>
                <a:ext uri="{FF2B5EF4-FFF2-40B4-BE49-F238E27FC236}">
                  <a16:creationId xmlns="" xmlns:a16="http://schemas.microsoft.com/office/drawing/2014/main" id="{4EBEFB82-D93B-49AF-A6B8-A744E5EA3139}"/>
                </a:ext>
              </a:extLst>
            </p:cNvPr>
            <p:cNvSpPr>
              <a:spLocks/>
            </p:cNvSpPr>
            <p:nvPr/>
          </p:nvSpPr>
          <p:spPr bwMode="invGray">
            <a:xfrm>
              <a:off x="2759" y="2039"/>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1" name="Freeform 35">
              <a:extLst>
                <a:ext uri="{FF2B5EF4-FFF2-40B4-BE49-F238E27FC236}">
                  <a16:creationId xmlns="" xmlns:a16="http://schemas.microsoft.com/office/drawing/2014/main" id="{3E17E14D-77D6-46AB-84C1-D396F0767F38}"/>
                </a:ext>
              </a:extLst>
            </p:cNvPr>
            <p:cNvSpPr>
              <a:spLocks/>
            </p:cNvSpPr>
            <p:nvPr/>
          </p:nvSpPr>
          <p:spPr bwMode="invGray">
            <a:xfrm>
              <a:off x="2467" y="2311"/>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2" name="Freeform 36">
              <a:extLst>
                <a:ext uri="{FF2B5EF4-FFF2-40B4-BE49-F238E27FC236}">
                  <a16:creationId xmlns="" xmlns:a16="http://schemas.microsoft.com/office/drawing/2014/main" id="{06173445-AD71-4E0C-A04D-536F19AC6130}"/>
                </a:ext>
              </a:extLst>
            </p:cNvPr>
            <p:cNvSpPr>
              <a:spLocks/>
            </p:cNvSpPr>
            <p:nvPr/>
          </p:nvSpPr>
          <p:spPr bwMode="invGray">
            <a:xfrm>
              <a:off x="2413" y="2359"/>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3" name="Freeform 37">
              <a:extLst>
                <a:ext uri="{FF2B5EF4-FFF2-40B4-BE49-F238E27FC236}">
                  <a16:creationId xmlns="" xmlns:a16="http://schemas.microsoft.com/office/drawing/2014/main" id="{AED21461-D6BB-4D8C-92B3-BE2793FF4009}"/>
                </a:ext>
              </a:extLst>
            </p:cNvPr>
            <p:cNvSpPr>
              <a:spLocks/>
            </p:cNvSpPr>
            <p:nvPr/>
          </p:nvSpPr>
          <p:spPr bwMode="invGray">
            <a:xfrm>
              <a:off x="4099" y="3502"/>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4" name="Freeform 38">
              <a:extLst>
                <a:ext uri="{FF2B5EF4-FFF2-40B4-BE49-F238E27FC236}">
                  <a16:creationId xmlns="" xmlns:a16="http://schemas.microsoft.com/office/drawing/2014/main" id="{50B37330-26FD-4137-9203-779DE99B5CDE}"/>
                </a:ext>
              </a:extLst>
            </p:cNvPr>
            <p:cNvSpPr>
              <a:spLocks/>
            </p:cNvSpPr>
            <p:nvPr/>
          </p:nvSpPr>
          <p:spPr bwMode="invGray">
            <a:xfrm>
              <a:off x="4246" y="3241"/>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zh-CN" altLang="en-US" sz="1800"/>
            </a:p>
          </p:txBody>
        </p:sp>
        <p:sp>
          <p:nvSpPr>
            <p:cNvPr id="178215" name="Freeform 39">
              <a:extLst>
                <a:ext uri="{FF2B5EF4-FFF2-40B4-BE49-F238E27FC236}">
                  <a16:creationId xmlns="" xmlns:a16="http://schemas.microsoft.com/office/drawing/2014/main" id="{FF9EB60D-D339-4F54-B9FE-48C2D2E14B5A}"/>
                </a:ext>
              </a:extLst>
            </p:cNvPr>
            <p:cNvSpPr>
              <a:spLocks/>
            </p:cNvSpPr>
            <p:nvPr/>
          </p:nvSpPr>
          <p:spPr bwMode="invGray">
            <a:xfrm>
              <a:off x="4255" y="3243"/>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6" name="Freeform 40">
              <a:extLst>
                <a:ext uri="{FF2B5EF4-FFF2-40B4-BE49-F238E27FC236}">
                  <a16:creationId xmlns="" xmlns:a16="http://schemas.microsoft.com/office/drawing/2014/main" id="{DA1BA5B3-580B-46B1-9D76-FF5592B5F8DE}"/>
                </a:ext>
              </a:extLst>
            </p:cNvPr>
            <p:cNvSpPr>
              <a:spLocks/>
            </p:cNvSpPr>
            <p:nvPr/>
          </p:nvSpPr>
          <p:spPr bwMode="invGray">
            <a:xfrm>
              <a:off x="4485" y="4013"/>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7" name="Freeform 41">
              <a:extLst>
                <a:ext uri="{FF2B5EF4-FFF2-40B4-BE49-F238E27FC236}">
                  <a16:creationId xmlns="" xmlns:a16="http://schemas.microsoft.com/office/drawing/2014/main" id="{22B29CD8-8EDD-4207-9DE6-EC5424BB381E}"/>
                </a:ext>
              </a:extLst>
            </p:cNvPr>
            <p:cNvSpPr>
              <a:spLocks/>
            </p:cNvSpPr>
            <p:nvPr/>
          </p:nvSpPr>
          <p:spPr bwMode="invGray">
            <a:xfrm>
              <a:off x="4621" y="3923"/>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8" name="Freeform 42">
              <a:extLst>
                <a:ext uri="{FF2B5EF4-FFF2-40B4-BE49-F238E27FC236}">
                  <a16:creationId xmlns="" xmlns:a16="http://schemas.microsoft.com/office/drawing/2014/main" id="{5DDD2678-26A0-43B3-8678-5031C0C70CBD}"/>
                </a:ext>
              </a:extLst>
            </p:cNvPr>
            <p:cNvSpPr>
              <a:spLocks/>
            </p:cNvSpPr>
            <p:nvPr/>
          </p:nvSpPr>
          <p:spPr bwMode="invGray">
            <a:xfrm>
              <a:off x="4791" y="3873"/>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19" name="Freeform 43">
              <a:extLst>
                <a:ext uri="{FF2B5EF4-FFF2-40B4-BE49-F238E27FC236}">
                  <a16:creationId xmlns="" xmlns:a16="http://schemas.microsoft.com/office/drawing/2014/main" id="{25A9BB88-80F9-4060-8D74-1776327B760D}"/>
                </a:ext>
              </a:extLst>
            </p:cNvPr>
            <p:cNvSpPr>
              <a:spLocks/>
            </p:cNvSpPr>
            <p:nvPr/>
          </p:nvSpPr>
          <p:spPr bwMode="invGray">
            <a:xfrm>
              <a:off x="4846" y="3832"/>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0" name="Freeform 44">
              <a:extLst>
                <a:ext uri="{FF2B5EF4-FFF2-40B4-BE49-F238E27FC236}">
                  <a16:creationId xmlns="" xmlns:a16="http://schemas.microsoft.com/office/drawing/2014/main" id="{A384FA0E-D4BB-4D1D-A4AD-A39AC4263E29}"/>
                </a:ext>
              </a:extLst>
            </p:cNvPr>
            <p:cNvSpPr>
              <a:spLocks/>
            </p:cNvSpPr>
            <p:nvPr/>
          </p:nvSpPr>
          <p:spPr bwMode="invGray">
            <a:xfrm>
              <a:off x="3123" y="3346"/>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1" name="Freeform 45">
              <a:extLst>
                <a:ext uri="{FF2B5EF4-FFF2-40B4-BE49-F238E27FC236}">
                  <a16:creationId xmlns="" xmlns:a16="http://schemas.microsoft.com/office/drawing/2014/main" id="{BFBDDB73-0D09-4BF9-8B6B-4207712DA1DD}"/>
                </a:ext>
              </a:extLst>
            </p:cNvPr>
            <p:cNvSpPr>
              <a:spLocks/>
            </p:cNvSpPr>
            <p:nvPr/>
          </p:nvSpPr>
          <p:spPr bwMode="invGray">
            <a:xfrm>
              <a:off x="3655" y="3034"/>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2" name="Freeform 46">
              <a:extLst>
                <a:ext uri="{FF2B5EF4-FFF2-40B4-BE49-F238E27FC236}">
                  <a16:creationId xmlns="" xmlns:a16="http://schemas.microsoft.com/office/drawing/2014/main" id="{4AC1FAD1-2546-4542-94F8-F9C757A363D1}"/>
                </a:ext>
              </a:extLst>
            </p:cNvPr>
            <p:cNvSpPr>
              <a:spLocks/>
            </p:cNvSpPr>
            <p:nvPr/>
          </p:nvSpPr>
          <p:spPr bwMode="invGray">
            <a:xfrm>
              <a:off x="3988" y="3100"/>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3" name="Freeform 47">
              <a:extLst>
                <a:ext uri="{FF2B5EF4-FFF2-40B4-BE49-F238E27FC236}">
                  <a16:creationId xmlns="" xmlns:a16="http://schemas.microsoft.com/office/drawing/2014/main" id="{D0BB3B1E-8FF6-4B5A-A258-3B597CF0EB1F}"/>
                </a:ext>
              </a:extLst>
            </p:cNvPr>
            <p:cNvSpPr>
              <a:spLocks/>
            </p:cNvSpPr>
            <p:nvPr/>
          </p:nvSpPr>
          <p:spPr bwMode="invGray">
            <a:xfrm>
              <a:off x="3894" y="3043"/>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4" name="Freeform 48">
              <a:extLst>
                <a:ext uri="{FF2B5EF4-FFF2-40B4-BE49-F238E27FC236}">
                  <a16:creationId xmlns="" xmlns:a16="http://schemas.microsoft.com/office/drawing/2014/main" id="{B8F8EAFE-4B3C-4C40-B406-5147FFB2CD58}"/>
                </a:ext>
              </a:extLst>
            </p:cNvPr>
            <p:cNvSpPr>
              <a:spLocks/>
            </p:cNvSpPr>
            <p:nvPr/>
          </p:nvSpPr>
          <p:spPr bwMode="invGray">
            <a:xfrm>
              <a:off x="3943" y="3153"/>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5" name="Freeform 49">
              <a:extLst>
                <a:ext uri="{FF2B5EF4-FFF2-40B4-BE49-F238E27FC236}">
                  <a16:creationId xmlns="" xmlns:a16="http://schemas.microsoft.com/office/drawing/2014/main" id="{095B13CA-87B0-40FE-9678-55EB2B51A584}"/>
                </a:ext>
              </a:extLst>
            </p:cNvPr>
            <p:cNvSpPr>
              <a:spLocks/>
            </p:cNvSpPr>
            <p:nvPr/>
          </p:nvSpPr>
          <p:spPr bwMode="invGray">
            <a:xfrm>
              <a:off x="3988" y="3290"/>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6" name="Freeform 50">
              <a:extLst>
                <a:ext uri="{FF2B5EF4-FFF2-40B4-BE49-F238E27FC236}">
                  <a16:creationId xmlns="" xmlns:a16="http://schemas.microsoft.com/office/drawing/2014/main" id="{FA7F9A1F-FB54-414E-8538-DD8AC9B82A99}"/>
                </a:ext>
              </a:extLst>
            </p:cNvPr>
            <p:cNvSpPr>
              <a:spLocks/>
            </p:cNvSpPr>
            <p:nvPr/>
          </p:nvSpPr>
          <p:spPr bwMode="invGray">
            <a:xfrm>
              <a:off x="4092" y="3195"/>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7" name="Freeform 51">
              <a:extLst>
                <a:ext uri="{FF2B5EF4-FFF2-40B4-BE49-F238E27FC236}">
                  <a16:creationId xmlns="" xmlns:a16="http://schemas.microsoft.com/office/drawing/2014/main" id="{E66B9695-D515-469A-B4D6-412691985C1D}"/>
                </a:ext>
              </a:extLst>
            </p:cNvPr>
            <p:cNvSpPr>
              <a:spLocks/>
            </p:cNvSpPr>
            <p:nvPr/>
          </p:nvSpPr>
          <p:spPr bwMode="invGray">
            <a:xfrm>
              <a:off x="4064" y="2777"/>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8" name="Freeform 52">
              <a:extLst>
                <a:ext uri="{FF2B5EF4-FFF2-40B4-BE49-F238E27FC236}">
                  <a16:creationId xmlns="" xmlns:a16="http://schemas.microsoft.com/office/drawing/2014/main" id="{4FBE1A0B-C208-4A44-9140-B93B3645E157}"/>
                </a:ext>
              </a:extLst>
            </p:cNvPr>
            <p:cNvSpPr>
              <a:spLocks/>
            </p:cNvSpPr>
            <p:nvPr/>
          </p:nvSpPr>
          <p:spPr bwMode="invGray">
            <a:xfrm>
              <a:off x="4078" y="2896"/>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29" name="Freeform 53">
              <a:extLst>
                <a:ext uri="{FF2B5EF4-FFF2-40B4-BE49-F238E27FC236}">
                  <a16:creationId xmlns="" xmlns:a16="http://schemas.microsoft.com/office/drawing/2014/main" id="{4B43AE9C-912A-45C3-AE26-FCF9DAE50DF4}"/>
                </a:ext>
              </a:extLst>
            </p:cNvPr>
            <p:cNvSpPr>
              <a:spLocks/>
            </p:cNvSpPr>
            <p:nvPr/>
          </p:nvSpPr>
          <p:spPr bwMode="invGray">
            <a:xfrm>
              <a:off x="4121" y="3052"/>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0" name="Freeform 54">
              <a:extLst>
                <a:ext uri="{FF2B5EF4-FFF2-40B4-BE49-F238E27FC236}">
                  <a16:creationId xmlns="" xmlns:a16="http://schemas.microsoft.com/office/drawing/2014/main" id="{971D7F65-A438-4DCB-938B-EB9939ED63FB}"/>
                </a:ext>
              </a:extLst>
            </p:cNvPr>
            <p:cNvSpPr>
              <a:spLocks/>
            </p:cNvSpPr>
            <p:nvPr/>
          </p:nvSpPr>
          <p:spPr bwMode="invGray">
            <a:xfrm>
              <a:off x="4197" y="3193"/>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1" name="Freeform 55">
              <a:extLst>
                <a:ext uri="{FF2B5EF4-FFF2-40B4-BE49-F238E27FC236}">
                  <a16:creationId xmlns="" xmlns:a16="http://schemas.microsoft.com/office/drawing/2014/main" id="{6DDD59F3-FE61-4BBC-8622-A697E7B7AC93}"/>
                </a:ext>
              </a:extLst>
            </p:cNvPr>
            <p:cNvSpPr>
              <a:spLocks/>
            </p:cNvSpPr>
            <p:nvPr/>
          </p:nvSpPr>
          <p:spPr bwMode="invGray">
            <a:xfrm>
              <a:off x="4181" y="3275"/>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2" name="Freeform 56">
              <a:extLst>
                <a:ext uri="{FF2B5EF4-FFF2-40B4-BE49-F238E27FC236}">
                  <a16:creationId xmlns="" xmlns:a16="http://schemas.microsoft.com/office/drawing/2014/main" id="{CBCB6B81-4067-43FA-91D7-C3D0C72FD8F1}"/>
                </a:ext>
              </a:extLst>
            </p:cNvPr>
            <p:cNvSpPr>
              <a:spLocks/>
            </p:cNvSpPr>
            <p:nvPr/>
          </p:nvSpPr>
          <p:spPr bwMode="invGray">
            <a:xfrm>
              <a:off x="4208" y="3265"/>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3" name="Freeform 57">
              <a:extLst>
                <a:ext uri="{FF2B5EF4-FFF2-40B4-BE49-F238E27FC236}">
                  <a16:creationId xmlns="" xmlns:a16="http://schemas.microsoft.com/office/drawing/2014/main" id="{48CA045C-0B57-40E1-BAC1-DC9F88280513}"/>
                </a:ext>
              </a:extLst>
            </p:cNvPr>
            <p:cNvSpPr>
              <a:spLocks/>
            </p:cNvSpPr>
            <p:nvPr/>
          </p:nvSpPr>
          <p:spPr bwMode="invGray">
            <a:xfrm>
              <a:off x="4277" y="3335"/>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4" name="Freeform 58">
              <a:extLst>
                <a:ext uri="{FF2B5EF4-FFF2-40B4-BE49-F238E27FC236}">
                  <a16:creationId xmlns="" xmlns:a16="http://schemas.microsoft.com/office/drawing/2014/main" id="{C85D23E8-2C8E-4ED5-B03B-B060CA9F4123}"/>
                </a:ext>
              </a:extLst>
            </p:cNvPr>
            <p:cNvSpPr>
              <a:spLocks/>
            </p:cNvSpPr>
            <p:nvPr/>
          </p:nvSpPr>
          <p:spPr bwMode="invGray">
            <a:xfrm>
              <a:off x="4544" y="3293"/>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5" name="Freeform 59">
              <a:extLst>
                <a:ext uri="{FF2B5EF4-FFF2-40B4-BE49-F238E27FC236}">
                  <a16:creationId xmlns="" xmlns:a16="http://schemas.microsoft.com/office/drawing/2014/main" id="{B33F28B2-9882-43EB-86B0-F73477384682}"/>
                </a:ext>
              </a:extLst>
            </p:cNvPr>
            <p:cNvSpPr>
              <a:spLocks/>
            </p:cNvSpPr>
            <p:nvPr/>
          </p:nvSpPr>
          <p:spPr bwMode="invGray">
            <a:xfrm>
              <a:off x="4147" y="3352"/>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6" name="Freeform 60">
              <a:extLst>
                <a:ext uri="{FF2B5EF4-FFF2-40B4-BE49-F238E27FC236}">
                  <a16:creationId xmlns="" xmlns:a16="http://schemas.microsoft.com/office/drawing/2014/main" id="{C4D1C3EE-3D28-41A8-938E-2C4089C4D33F}"/>
                </a:ext>
              </a:extLst>
            </p:cNvPr>
            <p:cNvSpPr>
              <a:spLocks/>
            </p:cNvSpPr>
            <p:nvPr/>
          </p:nvSpPr>
          <p:spPr bwMode="invGray">
            <a:xfrm>
              <a:off x="4098" y="3371"/>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7" name="Freeform 61">
              <a:extLst>
                <a:ext uri="{FF2B5EF4-FFF2-40B4-BE49-F238E27FC236}">
                  <a16:creationId xmlns="" xmlns:a16="http://schemas.microsoft.com/office/drawing/2014/main" id="{5A973BA4-FC50-4E7B-89C6-8D11B92CE5DE}"/>
                </a:ext>
              </a:extLst>
            </p:cNvPr>
            <p:cNvSpPr>
              <a:spLocks/>
            </p:cNvSpPr>
            <p:nvPr/>
          </p:nvSpPr>
          <p:spPr bwMode="invGray">
            <a:xfrm>
              <a:off x="4077" y="3342"/>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8" name="Freeform 62">
              <a:extLst>
                <a:ext uri="{FF2B5EF4-FFF2-40B4-BE49-F238E27FC236}">
                  <a16:creationId xmlns="" xmlns:a16="http://schemas.microsoft.com/office/drawing/2014/main" id="{6CAE174D-9517-4418-B82E-B377BD4A807D}"/>
                </a:ext>
              </a:extLst>
            </p:cNvPr>
            <p:cNvSpPr>
              <a:spLocks/>
            </p:cNvSpPr>
            <p:nvPr/>
          </p:nvSpPr>
          <p:spPr bwMode="invGray">
            <a:xfrm>
              <a:off x="4111" y="3353"/>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39" name="Freeform 63">
              <a:extLst>
                <a:ext uri="{FF2B5EF4-FFF2-40B4-BE49-F238E27FC236}">
                  <a16:creationId xmlns="" xmlns:a16="http://schemas.microsoft.com/office/drawing/2014/main" id="{D0E4A4EA-9D4A-4E84-9833-8F529FC955E8}"/>
                </a:ext>
              </a:extLst>
            </p:cNvPr>
            <p:cNvSpPr>
              <a:spLocks/>
            </p:cNvSpPr>
            <p:nvPr/>
          </p:nvSpPr>
          <p:spPr bwMode="invGray">
            <a:xfrm>
              <a:off x="4062" y="3021"/>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0" name="Freeform 64">
              <a:extLst>
                <a:ext uri="{FF2B5EF4-FFF2-40B4-BE49-F238E27FC236}">
                  <a16:creationId xmlns="" xmlns:a16="http://schemas.microsoft.com/office/drawing/2014/main" id="{6738B126-DE25-4986-AB4E-3789D538AA97}"/>
                </a:ext>
              </a:extLst>
            </p:cNvPr>
            <p:cNvSpPr>
              <a:spLocks/>
            </p:cNvSpPr>
            <p:nvPr/>
          </p:nvSpPr>
          <p:spPr bwMode="invGray">
            <a:xfrm>
              <a:off x="4113" y="3012"/>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1" name="Freeform 65">
              <a:extLst>
                <a:ext uri="{FF2B5EF4-FFF2-40B4-BE49-F238E27FC236}">
                  <a16:creationId xmlns="" xmlns:a16="http://schemas.microsoft.com/office/drawing/2014/main" id="{9C7923FF-6AEE-4606-A4FE-6033757BC7E0}"/>
                </a:ext>
              </a:extLst>
            </p:cNvPr>
            <p:cNvSpPr>
              <a:spLocks/>
            </p:cNvSpPr>
            <p:nvPr/>
          </p:nvSpPr>
          <p:spPr bwMode="invGray">
            <a:xfrm>
              <a:off x="4135" y="2995"/>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2" name="Freeform 66">
              <a:extLst>
                <a:ext uri="{FF2B5EF4-FFF2-40B4-BE49-F238E27FC236}">
                  <a16:creationId xmlns="" xmlns:a16="http://schemas.microsoft.com/office/drawing/2014/main" id="{44409F4A-DE9F-4C13-BFEE-52D4278F99CF}"/>
                </a:ext>
              </a:extLst>
            </p:cNvPr>
            <p:cNvSpPr>
              <a:spLocks/>
            </p:cNvSpPr>
            <p:nvPr/>
          </p:nvSpPr>
          <p:spPr bwMode="invGray">
            <a:xfrm>
              <a:off x="4145" y="3007"/>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3" name="Freeform 67">
              <a:extLst>
                <a:ext uri="{FF2B5EF4-FFF2-40B4-BE49-F238E27FC236}">
                  <a16:creationId xmlns="" xmlns:a16="http://schemas.microsoft.com/office/drawing/2014/main" id="{B8D6B039-E566-4A87-B9A8-67D47E09A41C}"/>
                </a:ext>
              </a:extLst>
            </p:cNvPr>
            <p:cNvSpPr>
              <a:spLocks/>
            </p:cNvSpPr>
            <p:nvPr/>
          </p:nvSpPr>
          <p:spPr bwMode="invGray">
            <a:xfrm>
              <a:off x="3876" y="3076"/>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4" name="Freeform 68">
              <a:extLst>
                <a:ext uri="{FF2B5EF4-FFF2-40B4-BE49-F238E27FC236}">
                  <a16:creationId xmlns="" xmlns:a16="http://schemas.microsoft.com/office/drawing/2014/main" id="{D878F808-7C24-4FC5-9661-E483BD183A96}"/>
                </a:ext>
              </a:extLst>
            </p:cNvPr>
            <p:cNvSpPr>
              <a:spLocks/>
            </p:cNvSpPr>
            <p:nvPr/>
          </p:nvSpPr>
          <p:spPr bwMode="invGray">
            <a:xfrm>
              <a:off x="3866" y="305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5" name="Freeform 69">
              <a:extLst>
                <a:ext uri="{FF2B5EF4-FFF2-40B4-BE49-F238E27FC236}">
                  <a16:creationId xmlns="" xmlns:a16="http://schemas.microsoft.com/office/drawing/2014/main" id="{AE09B47B-F816-4B3B-AED9-33EFDFEF8DC7}"/>
                </a:ext>
              </a:extLst>
            </p:cNvPr>
            <p:cNvSpPr>
              <a:spLocks/>
            </p:cNvSpPr>
            <p:nvPr/>
          </p:nvSpPr>
          <p:spPr bwMode="invGray">
            <a:xfrm>
              <a:off x="3862" y="3035"/>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6" name="Freeform 70">
              <a:extLst>
                <a:ext uri="{FF2B5EF4-FFF2-40B4-BE49-F238E27FC236}">
                  <a16:creationId xmlns="" xmlns:a16="http://schemas.microsoft.com/office/drawing/2014/main" id="{0606978F-D80F-4A52-8BF0-22BA64FF7083}"/>
                </a:ext>
              </a:extLst>
            </p:cNvPr>
            <p:cNvSpPr>
              <a:spLocks/>
            </p:cNvSpPr>
            <p:nvPr/>
          </p:nvSpPr>
          <p:spPr bwMode="invGray">
            <a:xfrm>
              <a:off x="3850" y="2995"/>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7" name="Freeform 71">
              <a:extLst>
                <a:ext uri="{FF2B5EF4-FFF2-40B4-BE49-F238E27FC236}">
                  <a16:creationId xmlns="" xmlns:a16="http://schemas.microsoft.com/office/drawing/2014/main" id="{3F0CC22D-20FA-49FF-B059-8014C745D358}"/>
                </a:ext>
              </a:extLst>
            </p:cNvPr>
            <p:cNvSpPr>
              <a:spLocks/>
            </p:cNvSpPr>
            <p:nvPr/>
          </p:nvSpPr>
          <p:spPr bwMode="invGray">
            <a:xfrm>
              <a:off x="3852" y="3020"/>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8" name="Freeform 72">
              <a:extLst>
                <a:ext uri="{FF2B5EF4-FFF2-40B4-BE49-F238E27FC236}">
                  <a16:creationId xmlns="" xmlns:a16="http://schemas.microsoft.com/office/drawing/2014/main" id="{6BE862AB-1E18-4CAA-B480-F34C59AE041F}"/>
                </a:ext>
              </a:extLst>
            </p:cNvPr>
            <p:cNvSpPr>
              <a:spLocks/>
            </p:cNvSpPr>
            <p:nvPr/>
          </p:nvSpPr>
          <p:spPr bwMode="invGray">
            <a:xfrm>
              <a:off x="4688" y="3643"/>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49" name="Freeform 73">
              <a:extLst>
                <a:ext uri="{FF2B5EF4-FFF2-40B4-BE49-F238E27FC236}">
                  <a16:creationId xmlns="" xmlns:a16="http://schemas.microsoft.com/office/drawing/2014/main" id="{2AD5A2AF-151C-4037-989B-BC7DA6EEFFAD}"/>
                </a:ext>
              </a:extLst>
            </p:cNvPr>
            <p:cNvSpPr>
              <a:spLocks/>
            </p:cNvSpPr>
            <p:nvPr/>
          </p:nvSpPr>
          <p:spPr bwMode="invGray">
            <a:xfrm>
              <a:off x="4919" y="3594"/>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0" name="Freeform 74">
              <a:extLst>
                <a:ext uri="{FF2B5EF4-FFF2-40B4-BE49-F238E27FC236}">
                  <a16:creationId xmlns="" xmlns:a16="http://schemas.microsoft.com/office/drawing/2014/main" id="{6051F23E-5776-4783-A2A9-A99479703D0B}"/>
                </a:ext>
              </a:extLst>
            </p:cNvPr>
            <p:cNvSpPr>
              <a:spLocks/>
            </p:cNvSpPr>
            <p:nvPr/>
          </p:nvSpPr>
          <p:spPr bwMode="invGray">
            <a:xfrm>
              <a:off x="4759" y="3569"/>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1" name="Freeform 75">
              <a:extLst>
                <a:ext uri="{FF2B5EF4-FFF2-40B4-BE49-F238E27FC236}">
                  <a16:creationId xmlns="" xmlns:a16="http://schemas.microsoft.com/office/drawing/2014/main" id="{29317E4D-0BE3-4154-81C5-02965403BAA5}"/>
                </a:ext>
              </a:extLst>
            </p:cNvPr>
            <p:cNvSpPr>
              <a:spLocks/>
            </p:cNvSpPr>
            <p:nvPr/>
          </p:nvSpPr>
          <p:spPr bwMode="invGray">
            <a:xfrm>
              <a:off x="4751" y="3547"/>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2" name="Freeform 76">
              <a:extLst>
                <a:ext uri="{FF2B5EF4-FFF2-40B4-BE49-F238E27FC236}">
                  <a16:creationId xmlns="" xmlns:a16="http://schemas.microsoft.com/office/drawing/2014/main" id="{1D822F12-77A2-469C-BD0E-508AB262F8F7}"/>
                </a:ext>
              </a:extLst>
            </p:cNvPr>
            <p:cNvSpPr>
              <a:spLocks/>
            </p:cNvSpPr>
            <p:nvPr/>
          </p:nvSpPr>
          <p:spPr bwMode="invGray">
            <a:xfrm>
              <a:off x="4598" y="3353"/>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3" name="Freeform 77">
              <a:extLst>
                <a:ext uri="{FF2B5EF4-FFF2-40B4-BE49-F238E27FC236}">
                  <a16:creationId xmlns="" xmlns:a16="http://schemas.microsoft.com/office/drawing/2014/main" id="{67A17134-1FA1-4252-9493-5C513D46B353}"/>
                </a:ext>
              </a:extLst>
            </p:cNvPr>
            <p:cNvSpPr>
              <a:spLocks/>
            </p:cNvSpPr>
            <p:nvPr/>
          </p:nvSpPr>
          <p:spPr bwMode="invGray">
            <a:xfrm>
              <a:off x="4632" y="3396"/>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4" name="Freeform 78">
              <a:extLst>
                <a:ext uri="{FF2B5EF4-FFF2-40B4-BE49-F238E27FC236}">
                  <a16:creationId xmlns="" xmlns:a16="http://schemas.microsoft.com/office/drawing/2014/main" id="{C50CB771-E7AC-4FA1-9BBF-1F724604E860}"/>
                </a:ext>
              </a:extLst>
            </p:cNvPr>
            <p:cNvSpPr>
              <a:spLocks/>
            </p:cNvSpPr>
            <p:nvPr/>
          </p:nvSpPr>
          <p:spPr bwMode="invGray">
            <a:xfrm>
              <a:off x="4659" y="3459"/>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5" name="Freeform 79">
              <a:extLst>
                <a:ext uri="{FF2B5EF4-FFF2-40B4-BE49-F238E27FC236}">
                  <a16:creationId xmlns="" xmlns:a16="http://schemas.microsoft.com/office/drawing/2014/main" id="{9E5D1948-A9ED-45B3-95BC-8E7FBD3C2399}"/>
                </a:ext>
              </a:extLst>
            </p:cNvPr>
            <p:cNvSpPr>
              <a:spLocks/>
            </p:cNvSpPr>
            <p:nvPr/>
          </p:nvSpPr>
          <p:spPr bwMode="invGray">
            <a:xfrm>
              <a:off x="4693" y="3449"/>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6" name="Freeform 80">
              <a:extLst>
                <a:ext uri="{FF2B5EF4-FFF2-40B4-BE49-F238E27FC236}">
                  <a16:creationId xmlns="" xmlns:a16="http://schemas.microsoft.com/office/drawing/2014/main" id="{3A73F86C-72CF-43DE-9894-417B4368D37E}"/>
                </a:ext>
              </a:extLst>
            </p:cNvPr>
            <p:cNvSpPr>
              <a:spLocks/>
            </p:cNvSpPr>
            <p:nvPr/>
          </p:nvSpPr>
          <p:spPr bwMode="invGray">
            <a:xfrm>
              <a:off x="4683" y="3413"/>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7" name="Freeform 81">
              <a:extLst>
                <a:ext uri="{FF2B5EF4-FFF2-40B4-BE49-F238E27FC236}">
                  <a16:creationId xmlns="" xmlns:a16="http://schemas.microsoft.com/office/drawing/2014/main" id="{12DFB8F6-37AC-48E2-8664-C2A8FEFB145B}"/>
                </a:ext>
              </a:extLst>
            </p:cNvPr>
            <p:cNvSpPr>
              <a:spLocks/>
            </p:cNvSpPr>
            <p:nvPr/>
          </p:nvSpPr>
          <p:spPr bwMode="invGray">
            <a:xfrm>
              <a:off x="4657" y="3388"/>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8" name="Freeform 82">
              <a:extLst>
                <a:ext uri="{FF2B5EF4-FFF2-40B4-BE49-F238E27FC236}">
                  <a16:creationId xmlns="" xmlns:a16="http://schemas.microsoft.com/office/drawing/2014/main" id="{D2F23710-E829-40CC-9E76-ABA04723884E}"/>
                </a:ext>
              </a:extLst>
            </p:cNvPr>
            <p:cNvSpPr>
              <a:spLocks/>
            </p:cNvSpPr>
            <p:nvPr/>
          </p:nvSpPr>
          <p:spPr bwMode="invGray">
            <a:xfrm>
              <a:off x="4625" y="3372"/>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59" name="Freeform 83">
              <a:extLst>
                <a:ext uri="{FF2B5EF4-FFF2-40B4-BE49-F238E27FC236}">
                  <a16:creationId xmlns="" xmlns:a16="http://schemas.microsoft.com/office/drawing/2014/main" id="{EB220CB2-DEA5-4BC2-BE6D-F828DE674642}"/>
                </a:ext>
              </a:extLst>
            </p:cNvPr>
            <p:cNvSpPr>
              <a:spLocks/>
            </p:cNvSpPr>
            <p:nvPr/>
          </p:nvSpPr>
          <p:spPr bwMode="invGray">
            <a:xfrm>
              <a:off x="4665" y="3425"/>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0" name="Freeform 84">
              <a:extLst>
                <a:ext uri="{FF2B5EF4-FFF2-40B4-BE49-F238E27FC236}">
                  <a16:creationId xmlns="" xmlns:a16="http://schemas.microsoft.com/office/drawing/2014/main" id="{E41BBD46-D761-4D15-B7E3-0D0DC85BFAD4}"/>
                </a:ext>
              </a:extLst>
            </p:cNvPr>
            <p:cNvSpPr>
              <a:spLocks/>
            </p:cNvSpPr>
            <p:nvPr/>
          </p:nvSpPr>
          <p:spPr bwMode="invGray">
            <a:xfrm>
              <a:off x="3055" y="2051"/>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1" name="Freeform 85">
              <a:extLst>
                <a:ext uri="{FF2B5EF4-FFF2-40B4-BE49-F238E27FC236}">
                  <a16:creationId xmlns="" xmlns:a16="http://schemas.microsoft.com/office/drawing/2014/main" id="{BEC4C585-BFA4-4797-99DE-6A0AA1B4B5C1}"/>
                </a:ext>
              </a:extLst>
            </p:cNvPr>
            <p:cNvSpPr>
              <a:spLocks/>
            </p:cNvSpPr>
            <p:nvPr/>
          </p:nvSpPr>
          <p:spPr bwMode="invGray">
            <a:xfrm>
              <a:off x="3139" y="2155"/>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2" name="Freeform 86">
              <a:extLst>
                <a:ext uri="{FF2B5EF4-FFF2-40B4-BE49-F238E27FC236}">
                  <a16:creationId xmlns="" xmlns:a16="http://schemas.microsoft.com/office/drawing/2014/main" id="{21C2DDD9-D5EA-4003-B6E7-89956F42DB24}"/>
                </a:ext>
              </a:extLst>
            </p:cNvPr>
            <p:cNvSpPr>
              <a:spLocks/>
            </p:cNvSpPr>
            <p:nvPr/>
          </p:nvSpPr>
          <p:spPr bwMode="invGray">
            <a:xfrm>
              <a:off x="3344" y="1999"/>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3" name="Freeform 87">
              <a:extLst>
                <a:ext uri="{FF2B5EF4-FFF2-40B4-BE49-F238E27FC236}">
                  <a16:creationId xmlns="" xmlns:a16="http://schemas.microsoft.com/office/drawing/2014/main" id="{F655D55A-614F-4881-9946-AFFA6973B7F5}"/>
                </a:ext>
              </a:extLst>
            </p:cNvPr>
            <p:cNvSpPr>
              <a:spLocks/>
            </p:cNvSpPr>
            <p:nvPr/>
          </p:nvSpPr>
          <p:spPr bwMode="invGray">
            <a:xfrm>
              <a:off x="3374" y="2012"/>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4" name="Freeform 88">
              <a:extLst>
                <a:ext uri="{FF2B5EF4-FFF2-40B4-BE49-F238E27FC236}">
                  <a16:creationId xmlns="" xmlns:a16="http://schemas.microsoft.com/office/drawing/2014/main" id="{B7837EB6-DC17-41CD-B296-EEC3D2A6511F}"/>
                </a:ext>
              </a:extLst>
            </p:cNvPr>
            <p:cNvSpPr>
              <a:spLocks/>
            </p:cNvSpPr>
            <p:nvPr/>
          </p:nvSpPr>
          <p:spPr bwMode="invGray">
            <a:xfrm>
              <a:off x="3428" y="2015"/>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5" name="Freeform 89">
              <a:extLst>
                <a:ext uri="{FF2B5EF4-FFF2-40B4-BE49-F238E27FC236}">
                  <a16:creationId xmlns="" xmlns:a16="http://schemas.microsoft.com/office/drawing/2014/main" id="{363E3A89-74DF-4AD4-9C9D-92447EB80335}"/>
                </a:ext>
              </a:extLst>
            </p:cNvPr>
            <p:cNvSpPr>
              <a:spLocks/>
            </p:cNvSpPr>
            <p:nvPr/>
          </p:nvSpPr>
          <p:spPr bwMode="invGray">
            <a:xfrm>
              <a:off x="3777" y="2042"/>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6" name="Freeform 90">
              <a:extLst>
                <a:ext uri="{FF2B5EF4-FFF2-40B4-BE49-F238E27FC236}">
                  <a16:creationId xmlns="" xmlns:a16="http://schemas.microsoft.com/office/drawing/2014/main" id="{DE625A65-6526-4576-BE3E-BF93026C4780}"/>
                </a:ext>
              </a:extLst>
            </p:cNvPr>
            <p:cNvSpPr>
              <a:spLocks/>
            </p:cNvSpPr>
            <p:nvPr/>
          </p:nvSpPr>
          <p:spPr bwMode="invGray">
            <a:xfrm>
              <a:off x="3867" y="2041"/>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7" name="Freeform 91">
              <a:extLst>
                <a:ext uri="{FF2B5EF4-FFF2-40B4-BE49-F238E27FC236}">
                  <a16:creationId xmlns="" xmlns:a16="http://schemas.microsoft.com/office/drawing/2014/main" id="{1E4145FE-F4E8-4E0B-BA1D-1A2F2AA418EF}"/>
                </a:ext>
              </a:extLst>
            </p:cNvPr>
            <p:cNvSpPr>
              <a:spLocks/>
            </p:cNvSpPr>
            <p:nvPr/>
          </p:nvSpPr>
          <p:spPr bwMode="invGray">
            <a:xfrm>
              <a:off x="3846" y="2070"/>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8" name="Freeform 92">
              <a:extLst>
                <a:ext uri="{FF2B5EF4-FFF2-40B4-BE49-F238E27FC236}">
                  <a16:creationId xmlns="" xmlns:a16="http://schemas.microsoft.com/office/drawing/2014/main" id="{BD5F0384-22C9-4980-AF7D-D888E7E9FD6D}"/>
                </a:ext>
              </a:extLst>
            </p:cNvPr>
            <p:cNvSpPr>
              <a:spLocks/>
            </p:cNvSpPr>
            <p:nvPr/>
          </p:nvSpPr>
          <p:spPr bwMode="invGray">
            <a:xfrm>
              <a:off x="4098" y="2294"/>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69" name="Freeform 93">
              <a:extLst>
                <a:ext uri="{FF2B5EF4-FFF2-40B4-BE49-F238E27FC236}">
                  <a16:creationId xmlns="" xmlns:a16="http://schemas.microsoft.com/office/drawing/2014/main" id="{610EBFA4-B3C2-4515-8224-7038EAF10604}"/>
                </a:ext>
              </a:extLst>
            </p:cNvPr>
            <p:cNvSpPr>
              <a:spLocks/>
            </p:cNvSpPr>
            <p:nvPr/>
          </p:nvSpPr>
          <p:spPr bwMode="invGray">
            <a:xfrm>
              <a:off x="4159" y="2412"/>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0" name="Freeform 94">
              <a:extLst>
                <a:ext uri="{FF2B5EF4-FFF2-40B4-BE49-F238E27FC236}">
                  <a16:creationId xmlns="" xmlns:a16="http://schemas.microsoft.com/office/drawing/2014/main" id="{3BC55499-9C30-4AE5-897F-FF2C7582ACCB}"/>
                </a:ext>
              </a:extLst>
            </p:cNvPr>
            <p:cNvSpPr>
              <a:spLocks/>
            </p:cNvSpPr>
            <p:nvPr/>
          </p:nvSpPr>
          <p:spPr bwMode="invGray">
            <a:xfrm>
              <a:off x="4123" y="2492"/>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1" name="Freeform 95">
              <a:extLst>
                <a:ext uri="{FF2B5EF4-FFF2-40B4-BE49-F238E27FC236}">
                  <a16:creationId xmlns="" xmlns:a16="http://schemas.microsoft.com/office/drawing/2014/main" id="{2F438CEB-14CD-4E86-A7E5-925C0435C4C8}"/>
                </a:ext>
              </a:extLst>
            </p:cNvPr>
            <p:cNvSpPr>
              <a:spLocks/>
            </p:cNvSpPr>
            <p:nvPr/>
          </p:nvSpPr>
          <p:spPr bwMode="invGray">
            <a:xfrm>
              <a:off x="3062" y="1988"/>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2" name="Freeform 96">
              <a:extLst>
                <a:ext uri="{FF2B5EF4-FFF2-40B4-BE49-F238E27FC236}">
                  <a16:creationId xmlns="" xmlns:a16="http://schemas.microsoft.com/office/drawing/2014/main" id="{D2092E7E-5779-4020-ADFF-7E04494A2791}"/>
                </a:ext>
              </a:extLst>
            </p:cNvPr>
            <p:cNvSpPr>
              <a:spLocks/>
            </p:cNvSpPr>
            <p:nvPr/>
          </p:nvSpPr>
          <p:spPr bwMode="invGray">
            <a:xfrm>
              <a:off x="2955" y="1997"/>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3" name="Freeform 97">
              <a:extLst>
                <a:ext uri="{FF2B5EF4-FFF2-40B4-BE49-F238E27FC236}">
                  <a16:creationId xmlns="" xmlns:a16="http://schemas.microsoft.com/office/drawing/2014/main" id="{752CA1D6-92C0-4A49-9A09-5C68776BD939}"/>
                </a:ext>
              </a:extLst>
            </p:cNvPr>
            <p:cNvSpPr>
              <a:spLocks/>
            </p:cNvSpPr>
            <p:nvPr/>
          </p:nvSpPr>
          <p:spPr bwMode="invGray">
            <a:xfrm>
              <a:off x="2979" y="1996"/>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4" name="Freeform 98">
              <a:extLst>
                <a:ext uri="{FF2B5EF4-FFF2-40B4-BE49-F238E27FC236}">
                  <a16:creationId xmlns="" xmlns:a16="http://schemas.microsoft.com/office/drawing/2014/main" id="{00CFD751-28B9-4E93-9D84-0C9EF7059D6F}"/>
                </a:ext>
              </a:extLst>
            </p:cNvPr>
            <p:cNvSpPr>
              <a:spLocks/>
            </p:cNvSpPr>
            <p:nvPr/>
          </p:nvSpPr>
          <p:spPr bwMode="invGray">
            <a:xfrm>
              <a:off x="3040" y="1987"/>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5" name="Freeform 99">
              <a:extLst>
                <a:ext uri="{FF2B5EF4-FFF2-40B4-BE49-F238E27FC236}">
                  <a16:creationId xmlns="" xmlns:a16="http://schemas.microsoft.com/office/drawing/2014/main" id="{5D6370D9-9355-459D-BC23-C50B756AE338}"/>
                </a:ext>
              </a:extLst>
            </p:cNvPr>
            <p:cNvSpPr>
              <a:spLocks/>
            </p:cNvSpPr>
            <p:nvPr/>
          </p:nvSpPr>
          <p:spPr bwMode="invGray">
            <a:xfrm>
              <a:off x="3022" y="2005"/>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6" name="Freeform 100">
              <a:extLst>
                <a:ext uri="{FF2B5EF4-FFF2-40B4-BE49-F238E27FC236}">
                  <a16:creationId xmlns="" xmlns:a16="http://schemas.microsoft.com/office/drawing/2014/main" id="{C293B6EA-8BC7-4968-A2E9-343F884EDA34}"/>
                </a:ext>
              </a:extLst>
            </p:cNvPr>
            <p:cNvSpPr>
              <a:spLocks/>
            </p:cNvSpPr>
            <p:nvPr/>
          </p:nvSpPr>
          <p:spPr bwMode="invGray">
            <a:xfrm>
              <a:off x="4162" y="2021"/>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7" name="Freeform 101">
              <a:extLst>
                <a:ext uri="{FF2B5EF4-FFF2-40B4-BE49-F238E27FC236}">
                  <a16:creationId xmlns="" xmlns:a16="http://schemas.microsoft.com/office/drawing/2014/main" id="{30A77FE0-6539-4CC3-816E-BE39E6082A71}"/>
                </a:ext>
              </a:extLst>
            </p:cNvPr>
            <p:cNvSpPr>
              <a:spLocks/>
            </p:cNvSpPr>
            <p:nvPr/>
          </p:nvSpPr>
          <p:spPr bwMode="invGray">
            <a:xfrm>
              <a:off x="3278" y="3473"/>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8" name="Freeform 102">
              <a:extLst>
                <a:ext uri="{FF2B5EF4-FFF2-40B4-BE49-F238E27FC236}">
                  <a16:creationId xmlns="" xmlns:a16="http://schemas.microsoft.com/office/drawing/2014/main" id="{55B6A62D-737C-4E50-A138-444D511AB612}"/>
                </a:ext>
              </a:extLst>
            </p:cNvPr>
            <p:cNvSpPr>
              <a:spLocks/>
            </p:cNvSpPr>
            <p:nvPr/>
          </p:nvSpPr>
          <p:spPr bwMode="invGray">
            <a:xfrm>
              <a:off x="3318" y="3466"/>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79" name="Freeform 103">
              <a:extLst>
                <a:ext uri="{FF2B5EF4-FFF2-40B4-BE49-F238E27FC236}">
                  <a16:creationId xmlns="" xmlns:a16="http://schemas.microsoft.com/office/drawing/2014/main" id="{19AF687B-FC63-453E-9AB2-1A5531AD5FEC}"/>
                </a:ext>
              </a:extLst>
            </p:cNvPr>
            <p:cNvSpPr>
              <a:spLocks/>
            </p:cNvSpPr>
            <p:nvPr/>
          </p:nvSpPr>
          <p:spPr bwMode="invGray">
            <a:xfrm>
              <a:off x="3251" y="3312"/>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0" name="Freeform 104">
              <a:extLst>
                <a:ext uri="{FF2B5EF4-FFF2-40B4-BE49-F238E27FC236}">
                  <a16:creationId xmlns="" xmlns:a16="http://schemas.microsoft.com/office/drawing/2014/main" id="{E89B2871-4567-4B07-86A4-26B8A54D7342}"/>
                </a:ext>
              </a:extLst>
            </p:cNvPr>
            <p:cNvSpPr>
              <a:spLocks/>
            </p:cNvSpPr>
            <p:nvPr/>
          </p:nvSpPr>
          <p:spPr bwMode="invGray">
            <a:xfrm>
              <a:off x="3311" y="3239"/>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1" name="Freeform 105">
              <a:extLst>
                <a:ext uri="{FF2B5EF4-FFF2-40B4-BE49-F238E27FC236}">
                  <a16:creationId xmlns="" xmlns:a16="http://schemas.microsoft.com/office/drawing/2014/main" id="{8039E893-6132-492F-A465-D54536A7F7F5}"/>
                </a:ext>
              </a:extLst>
            </p:cNvPr>
            <p:cNvSpPr>
              <a:spLocks/>
            </p:cNvSpPr>
            <p:nvPr/>
          </p:nvSpPr>
          <p:spPr bwMode="invGray">
            <a:xfrm>
              <a:off x="3287" y="323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2" name="Freeform 106">
              <a:extLst>
                <a:ext uri="{FF2B5EF4-FFF2-40B4-BE49-F238E27FC236}">
                  <a16:creationId xmlns="" xmlns:a16="http://schemas.microsoft.com/office/drawing/2014/main" id="{C389A81B-A127-46EA-9A92-1B99F4560467}"/>
                </a:ext>
              </a:extLst>
            </p:cNvPr>
            <p:cNvSpPr>
              <a:spLocks/>
            </p:cNvSpPr>
            <p:nvPr/>
          </p:nvSpPr>
          <p:spPr bwMode="invGray">
            <a:xfrm>
              <a:off x="3276" y="326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3" name="Freeform 107">
              <a:extLst>
                <a:ext uri="{FF2B5EF4-FFF2-40B4-BE49-F238E27FC236}">
                  <a16:creationId xmlns="" xmlns:a16="http://schemas.microsoft.com/office/drawing/2014/main" id="{14BFF030-4CDF-4BB4-89F7-E56AA80F9015}"/>
                </a:ext>
              </a:extLst>
            </p:cNvPr>
            <p:cNvSpPr>
              <a:spLocks/>
            </p:cNvSpPr>
            <p:nvPr/>
          </p:nvSpPr>
          <p:spPr bwMode="invGray">
            <a:xfrm>
              <a:off x="3251" y="3294"/>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4" name="Freeform 108">
              <a:extLst>
                <a:ext uri="{FF2B5EF4-FFF2-40B4-BE49-F238E27FC236}">
                  <a16:creationId xmlns="" xmlns:a16="http://schemas.microsoft.com/office/drawing/2014/main" id="{42E19762-9528-4392-B4C9-4A34ECB154B9}"/>
                </a:ext>
              </a:extLst>
            </p:cNvPr>
            <p:cNvSpPr>
              <a:spLocks/>
            </p:cNvSpPr>
            <p:nvPr/>
          </p:nvSpPr>
          <p:spPr bwMode="invGray">
            <a:xfrm>
              <a:off x="3270" y="3281"/>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5" name="Freeform 109">
              <a:extLst>
                <a:ext uri="{FF2B5EF4-FFF2-40B4-BE49-F238E27FC236}">
                  <a16:creationId xmlns="" xmlns:a16="http://schemas.microsoft.com/office/drawing/2014/main" id="{82144957-1AB7-4D4C-B9CA-42AE5EBC184B}"/>
                </a:ext>
              </a:extLst>
            </p:cNvPr>
            <p:cNvSpPr>
              <a:spLocks/>
            </p:cNvSpPr>
            <p:nvPr/>
          </p:nvSpPr>
          <p:spPr bwMode="invGray">
            <a:xfrm>
              <a:off x="2537" y="229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6" name="Freeform 110">
              <a:extLst>
                <a:ext uri="{FF2B5EF4-FFF2-40B4-BE49-F238E27FC236}">
                  <a16:creationId xmlns="" xmlns:a16="http://schemas.microsoft.com/office/drawing/2014/main" id="{3DE37AE1-E082-4E38-9681-F1CED5725F44}"/>
                </a:ext>
              </a:extLst>
            </p:cNvPr>
            <p:cNvSpPr>
              <a:spLocks/>
            </p:cNvSpPr>
            <p:nvPr/>
          </p:nvSpPr>
          <p:spPr bwMode="invGray">
            <a:xfrm>
              <a:off x="2476" y="225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78287" name="Freeform 111">
              <a:extLst>
                <a:ext uri="{FF2B5EF4-FFF2-40B4-BE49-F238E27FC236}">
                  <a16:creationId xmlns="" xmlns:a16="http://schemas.microsoft.com/office/drawing/2014/main" id="{4605145C-C70A-4FDB-8051-61B0484FEA0B}"/>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grpSp>
      <p:sp>
        <p:nvSpPr>
          <p:cNvPr id="178288" name="Rectangle 112">
            <a:extLst>
              <a:ext uri="{FF2B5EF4-FFF2-40B4-BE49-F238E27FC236}">
                <a16:creationId xmlns="" xmlns:a16="http://schemas.microsoft.com/office/drawing/2014/main" id="{9ABADC31-92E2-478D-BA93-CDAAF215A60A}"/>
              </a:ext>
            </a:extLst>
          </p:cNvPr>
          <p:cNvSpPr>
            <a:spLocks noGrp="1" noChangeArrowheads="1"/>
          </p:cNvSpPr>
          <p:nvPr>
            <p:ph type="ftr" sz="quarter" idx="3"/>
          </p:nvPr>
        </p:nvSpPr>
        <p:spPr>
          <a:xfrm>
            <a:off x="8940800" y="6477001"/>
            <a:ext cx="3048000" cy="168275"/>
          </a:xfrm>
        </p:spPr>
        <p:txBody>
          <a:bodyPr/>
          <a:lstStyle>
            <a:lvl1pPr algn="r">
              <a:defRPr sz="1200" b="0">
                <a:ea typeface="宋体" panose="02010600030101010101" pitchFamily="2" charset="-122"/>
              </a:defRPr>
            </a:lvl1pPr>
          </a:lstStyle>
          <a:p>
            <a:endParaRPr lang="zh-CN" altLang="zh-CN"/>
          </a:p>
        </p:txBody>
      </p:sp>
      <p:sp>
        <p:nvSpPr>
          <p:cNvPr id="178289" name="Rectangle 113">
            <a:extLst>
              <a:ext uri="{FF2B5EF4-FFF2-40B4-BE49-F238E27FC236}">
                <a16:creationId xmlns="" xmlns:a16="http://schemas.microsoft.com/office/drawing/2014/main" id="{F1376EEF-E40E-45C7-A1C6-25A3740FEBE8}"/>
              </a:ext>
            </a:extLst>
          </p:cNvPr>
          <p:cNvSpPr>
            <a:spLocks noGrp="1" noChangeArrowheads="1"/>
          </p:cNvSpPr>
          <p:nvPr>
            <p:ph type="sldNum" sz="quarter" idx="4"/>
          </p:nvPr>
        </p:nvSpPr>
        <p:spPr>
          <a:xfrm>
            <a:off x="4876800" y="6477001"/>
            <a:ext cx="2844800" cy="168275"/>
          </a:xfrm>
        </p:spPr>
        <p:txBody>
          <a:bodyPr/>
          <a:lstStyle>
            <a:lvl1pPr algn="ctr">
              <a:defRPr/>
            </a:lvl1pPr>
          </a:lstStyle>
          <a:p>
            <a:fld id="{635A0CE7-196F-4913-B294-923D189D1DB2}" type="slidenum">
              <a:rPr lang="en-US" altLang="zh-CN"/>
              <a:pPr/>
              <a:t>‹#›</a:t>
            </a:fld>
            <a:endParaRPr lang="en-US" altLang="zh-CN"/>
          </a:p>
        </p:txBody>
      </p:sp>
      <p:pic>
        <p:nvPicPr>
          <p:cNvPr id="178290" name="Picture 114">
            <a:extLst>
              <a:ext uri="{FF2B5EF4-FFF2-40B4-BE49-F238E27FC236}">
                <a16:creationId xmlns="" xmlns:a16="http://schemas.microsoft.com/office/drawing/2014/main" id="{E16F3EDA-B705-4B78-97D2-0B4D5404C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3" y="3167063"/>
            <a:ext cx="590126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178291" name="Picture 115">
            <a:extLst>
              <a:ext uri="{FF2B5EF4-FFF2-40B4-BE49-F238E27FC236}">
                <a16:creationId xmlns="" xmlns:a16="http://schemas.microsoft.com/office/drawing/2014/main" id="{2BB2153A-7B7E-4601-A256-027A59629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234" y="3352800"/>
            <a:ext cx="2205567" cy="877888"/>
          </a:xfrm>
          <a:prstGeom prst="rect">
            <a:avLst/>
          </a:prstGeom>
          <a:noFill/>
          <a:extLst>
            <a:ext uri="{909E8E84-426E-40DD-AFC4-6F175D3DCCD1}">
              <a14:hiddenFill xmlns:a14="http://schemas.microsoft.com/office/drawing/2010/main">
                <a:solidFill>
                  <a:srgbClr val="FFFFFF"/>
                </a:solidFill>
              </a14:hiddenFill>
            </a:ext>
          </a:extLst>
        </p:spPr>
      </p:pic>
      <p:pic>
        <p:nvPicPr>
          <p:cNvPr id="178292" name="Picture 116">
            <a:extLst>
              <a:ext uri="{FF2B5EF4-FFF2-40B4-BE49-F238E27FC236}">
                <a16:creationId xmlns="" xmlns:a16="http://schemas.microsoft.com/office/drawing/2014/main" id="{ECBA37C5-0AC4-43D1-A8E1-6FB651264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4" y="4594226"/>
            <a:ext cx="6548967" cy="1882775"/>
          </a:xfrm>
          <a:prstGeom prst="rect">
            <a:avLst/>
          </a:prstGeom>
          <a:noFill/>
          <a:extLst>
            <a:ext uri="{909E8E84-426E-40DD-AFC4-6F175D3DCCD1}">
              <a14:hiddenFill xmlns:a14="http://schemas.microsoft.com/office/drawing/2010/main">
                <a:solidFill>
                  <a:srgbClr val="FFFFFF"/>
                </a:solidFill>
              </a14:hiddenFill>
            </a:ext>
          </a:extLst>
        </p:spPr>
      </p:pic>
      <p:sp>
        <p:nvSpPr>
          <p:cNvPr id="178293" name="Rectangle 117">
            <a:extLst>
              <a:ext uri="{FF2B5EF4-FFF2-40B4-BE49-F238E27FC236}">
                <a16:creationId xmlns="" xmlns:a16="http://schemas.microsoft.com/office/drawing/2014/main" id="{AD8F8272-F318-4DD4-B97F-2319B26C5BBB}"/>
              </a:ext>
            </a:extLst>
          </p:cNvPr>
          <p:cNvSpPr>
            <a:spLocks noGrp="1" noChangeArrowheads="1"/>
          </p:cNvSpPr>
          <p:nvPr>
            <p:ph type="ctrTitle"/>
          </p:nvPr>
        </p:nvSpPr>
        <p:spPr>
          <a:xfrm>
            <a:off x="711200" y="914400"/>
            <a:ext cx="6299200" cy="1143000"/>
          </a:xfrm>
        </p:spPr>
        <p:txBody>
          <a:bodyPr/>
          <a:lstStyle>
            <a:lvl1pPr algn="l">
              <a:defRPr sz="4300" i="0">
                <a:solidFill>
                  <a:schemeClr val="bg1"/>
                </a:solidFill>
              </a:defRPr>
            </a:lvl1pPr>
          </a:lstStyle>
          <a:p>
            <a:pPr lvl="0"/>
            <a:r>
              <a:rPr lang="zh-CN" altLang="en-US" noProof="0"/>
              <a:t>市场调查与预测</a:t>
            </a:r>
          </a:p>
        </p:txBody>
      </p:sp>
      <p:sp>
        <p:nvSpPr>
          <p:cNvPr id="178294" name="Rectangle 118">
            <a:extLst>
              <a:ext uri="{FF2B5EF4-FFF2-40B4-BE49-F238E27FC236}">
                <a16:creationId xmlns="" xmlns:a16="http://schemas.microsoft.com/office/drawing/2014/main" id="{2B13CEC1-C0E2-446E-B873-D676C56D82BF}"/>
              </a:ext>
            </a:extLst>
          </p:cNvPr>
          <p:cNvSpPr>
            <a:spLocks noGrp="1" noChangeArrowheads="1"/>
          </p:cNvSpPr>
          <p:nvPr>
            <p:ph type="subTitle" idx="1"/>
          </p:nvPr>
        </p:nvSpPr>
        <p:spPr>
          <a:xfrm>
            <a:off x="406400" y="4114800"/>
            <a:ext cx="8534400" cy="838200"/>
          </a:xfrm>
        </p:spPr>
        <p:txBody>
          <a:bodyPr/>
          <a:lstStyle>
            <a:lvl1pPr marL="0" indent="0">
              <a:buFont typeface="Wingdings" panose="05000000000000000000" pitchFamily="2" charset="2"/>
              <a:buNone/>
              <a:defRPr b="1">
                <a:solidFill>
                  <a:schemeClr val="bg1"/>
                </a:solidFill>
                <a:latin typeface="华文彩云" panose="02010600030101010101" pitchFamily="2" charset="-122"/>
                <a:ea typeface="华文彩云" panose="02010600030101010101" pitchFamily="2" charset="-122"/>
              </a:defRPr>
            </a:lvl1pPr>
          </a:lstStyle>
          <a:p>
            <a:pPr lvl="0"/>
            <a:r>
              <a:rPr lang="zh-CN" altLang="en-US" noProof="0"/>
              <a:t>主讲：杜明汉</a:t>
            </a:r>
          </a:p>
        </p:txBody>
      </p:sp>
      <p:sp>
        <p:nvSpPr>
          <p:cNvPr id="178295" name="Text Box 119">
            <a:extLst>
              <a:ext uri="{FF2B5EF4-FFF2-40B4-BE49-F238E27FC236}">
                <a16:creationId xmlns="" xmlns:a16="http://schemas.microsoft.com/office/drawing/2014/main" id="{51009C02-D96B-427D-A162-775F37C005AC}"/>
              </a:ext>
            </a:extLst>
          </p:cNvPr>
          <p:cNvSpPr txBox="1">
            <a:spLocks noChangeArrowheads="1"/>
          </p:cNvSpPr>
          <p:nvPr/>
        </p:nvSpPr>
        <p:spPr bwMode="auto">
          <a:xfrm>
            <a:off x="10996221" y="152401"/>
            <a:ext cx="992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000" b="1">
                <a:solidFill>
                  <a:srgbClr val="000000"/>
                </a:solidFill>
                <a:latin typeface="Verdana" panose="020B0604030504040204" pitchFamily="34" charset="0"/>
              </a:rPr>
              <a:t>LOGO</a:t>
            </a:r>
          </a:p>
        </p:txBody>
      </p:sp>
      <p:pic>
        <p:nvPicPr>
          <p:cNvPr id="178296" name="Picture 120">
            <a:extLst>
              <a:ext uri="{FF2B5EF4-FFF2-40B4-BE49-F238E27FC236}">
                <a16:creationId xmlns="" xmlns:a16="http://schemas.microsoft.com/office/drawing/2014/main" id="{7BAC2CA1-9274-4921-B794-DA3DF0A44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1" y="3097213"/>
            <a:ext cx="3962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8297" name="Picture 121">
            <a:extLst>
              <a:ext uri="{FF2B5EF4-FFF2-40B4-BE49-F238E27FC236}">
                <a16:creationId xmlns="" xmlns:a16="http://schemas.microsoft.com/office/drawing/2014/main" id="{C1BB653A-8D01-4523-9A87-7E1A6DBFB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1993900"/>
            <a:ext cx="2061633"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78298" name="Picture 122">
            <a:extLst>
              <a:ext uri="{FF2B5EF4-FFF2-40B4-BE49-F238E27FC236}">
                <a16:creationId xmlns="" xmlns:a16="http://schemas.microsoft.com/office/drawing/2014/main" id="{E8412ADC-AF4A-43FA-90AB-6DD062E916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67" y="2862264"/>
            <a:ext cx="831851"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06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par>
                                <p:cTn id="8" presetID="10" presetClass="entr" presetSubtype="0" fill="hold" nodeType="withEffect">
                                  <p:stCondLst>
                                    <p:cond delay="0"/>
                                  </p:stCondLst>
                                  <p:childTnLst>
                                    <p:set>
                                      <p:cBhvr>
                                        <p:cTn id="9" dur="1" fill="hold">
                                          <p:stCondLst>
                                            <p:cond delay="0"/>
                                          </p:stCondLst>
                                        </p:cTn>
                                        <p:tgtEl>
                                          <p:spTgt spid="178290"/>
                                        </p:tgtEl>
                                        <p:attrNameLst>
                                          <p:attrName>style.visibility</p:attrName>
                                        </p:attrNameLst>
                                      </p:cBhvr>
                                      <p:to>
                                        <p:strVal val="visible"/>
                                      </p:to>
                                    </p:set>
                                    <p:animEffect transition="in" filter="fade">
                                      <p:cBhvr>
                                        <p:cTn id="10" dur="2000"/>
                                        <p:tgtEl>
                                          <p:spTgt spid="178290"/>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8296"/>
                                        </p:tgtEl>
                                        <p:attrNameLst>
                                          <p:attrName>style.visibility</p:attrName>
                                        </p:attrNameLst>
                                      </p:cBhvr>
                                      <p:to>
                                        <p:strVal val="visible"/>
                                      </p:to>
                                    </p:set>
                                    <p:animEffect transition="in" filter="fade">
                                      <p:cBhvr>
                                        <p:cTn id="14" dur="1000"/>
                                        <p:tgtEl>
                                          <p:spTgt spid="178296"/>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178298"/>
                                        </p:tgtEl>
                                        <p:attrNameLst>
                                          <p:attrName>style.visibility</p:attrName>
                                        </p:attrNameLst>
                                      </p:cBhvr>
                                      <p:to>
                                        <p:strVal val="visible"/>
                                      </p:to>
                                    </p:set>
                                    <p:animEffect transition="in" filter="wipe(down)">
                                      <p:cBhvr>
                                        <p:cTn id="18" dur="500"/>
                                        <p:tgtEl>
                                          <p:spTgt spid="178298"/>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178297"/>
                                        </p:tgtEl>
                                        <p:attrNameLst>
                                          <p:attrName>style.visibility</p:attrName>
                                        </p:attrNameLst>
                                      </p:cBhvr>
                                      <p:to>
                                        <p:strVal val="visible"/>
                                      </p:to>
                                    </p:set>
                                    <p:animEffect transition="in" filter="wipe(down)">
                                      <p:cBhvr>
                                        <p:cTn id="22" dur="500"/>
                                        <p:tgtEl>
                                          <p:spTgt spid="178297"/>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178291"/>
                                        </p:tgtEl>
                                        <p:attrNameLst>
                                          <p:attrName>style.visibility</p:attrName>
                                        </p:attrNameLst>
                                      </p:cBhvr>
                                      <p:to>
                                        <p:strVal val="visible"/>
                                      </p:to>
                                    </p:set>
                                    <p:animEffect transition="in" filter="wipe(down)">
                                      <p:cBhvr>
                                        <p:cTn id="26" dur="500"/>
                                        <p:tgtEl>
                                          <p:spTgt spid="178291"/>
                                        </p:tgtEl>
                                      </p:cBhvr>
                                    </p:animEffect>
                                  </p:childTnLst>
                                </p:cTn>
                              </p:par>
                            </p:childTnLst>
                          </p:cTn>
                        </p:par>
                        <p:par>
                          <p:cTn id="27" fill="hold" nodeType="afterGroup">
                            <p:stCondLst>
                              <p:cond delay="4500"/>
                            </p:stCondLst>
                            <p:childTnLst>
                              <p:par>
                                <p:cTn id="28" presetID="22" presetClass="entr" presetSubtype="4" fill="hold" nodeType="afterEffect">
                                  <p:stCondLst>
                                    <p:cond delay="0"/>
                                  </p:stCondLst>
                                  <p:childTnLst>
                                    <p:set>
                                      <p:cBhvr>
                                        <p:cTn id="29" dur="1" fill="hold">
                                          <p:stCondLst>
                                            <p:cond delay="0"/>
                                          </p:stCondLst>
                                        </p:cTn>
                                        <p:tgtEl>
                                          <p:spTgt spid="178292"/>
                                        </p:tgtEl>
                                        <p:attrNameLst>
                                          <p:attrName>style.visibility</p:attrName>
                                        </p:attrNameLst>
                                      </p:cBhvr>
                                      <p:to>
                                        <p:strVal val="visible"/>
                                      </p:to>
                                    </p:set>
                                    <p:animEffect transition="in" filter="wipe(down)">
                                      <p:cBhvr>
                                        <p:cTn id="30" dur="1000"/>
                                        <p:tgtEl>
                                          <p:spTgt spid="178292"/>
                                        </p:tgtEl>
                                      </p:cBhvr>
                                    </p:animEffect>
                                  </p:childTnLst>
                                </p:cTn>
                              </p:par>
                              <p:par>
                                <p:cTn id="31" presetID="10" presetClass="entr" presetSubtype="0" fill="hold" nodeType="withEffect">
                                  <p:stCondLst>
                                    <p:cond delay="800"/>
                                  </p:stCondLst>
                                  <p:childTnLst>
                                    <p:set>
                                      <p:cBhvr>
                                        <p:cTn id="32" dur="1" fill="hold">
                                          <p:stCondLst>
                                            <p:cond delay="0"/>
                                          </p:stCondLst>
                                        </p:cTn>
                                        <p:tgtEl>
                                          <p:spTgt spid="178179"/>
                                        </p:tgtEl>
                                        <p:attrNameLst>
                                          <p:attrName>style.visibility</p:attrName>
                                        </p:attrNameLst>
                                      </p:cBhvr>
                                      <p:to>
                                        <p:strVal val="visible"/>
                                      </p:to>
                                    </p:set>
                                    <p:animEffect transition="in" filter="fade">
                                      <p:cBhvr>
                                        <p:cTn id="33" dur="2000"/>
                                        <p:tgtEl>
                                          <p:spTgt spid="178179"/>
                                        </p:tgtEl>
                                      </p:cBhvr>
                                    </p:animEffect>
                                  </p:childTnLst>
                                </p:cTn>
                              </p:par>
                            </p:childTnLst>
                          </p:cTn>
                        </p:par>
                        <p:par>
                          <p:cTn id="34" fill="hold" nodeType="afterGroup">
                            <p:stCondLst>
                              <p:cond delay="7300"/>
                            </p:stCondLst>
                            <p:childTnLst>
                              <p:par>
                                <p:cTn id="35" presetID="22" presetClass="entr" presetSubtype="8" fill="hold" grpId="0" nodeType="afterEffect">
                                  <p:stCondLst>
                                    <p:cond delay="0"/>
                                  </p:stCondLst>
                                  <p:childTnLst>
                                    <p:set>
                                      <p:cBhvr>
                                        <p:cTn id="36" dur="1" fill="hold">
                                          <p:stCondLst>
                                            <p:cond delay="0"/>
                                          </p:stCondLst>
                                        </p:cTn>
                                        <p:tgtEl>
                                          <p:spTgt spid="178293"/>
                                        </p:tgtEl>
                                        <p:attrNameLst>
                                          <p:attrName>style.visibility</p:attrName>
                                        </p:attrNameLst>
                                      </p:cBhvr>
                                      <p:to>
                                        <p:strVal val="visible"/>
                                      </p:to>
                                    </p:set>
                                    <p:animEffect transition="in" filter="wipe(left)">
                                      <p:cBhvr>
                                        <p:cTn id="37" dur="1000"/>
                                        <p:tgtEl>
                                          <p:spTgt spid="178293"/>
                                        </p:tgtEl>
                                      </p:cBhvr>
                                    </p:animEffect>
                                  </p:childTnLst>
                                </p:cTn>
                              </p:par>
                            </p:childTnLst>
                          </p:cTn>
                        </p:par>
                        <p:par>
                          <p:cTn id="38" fill="hold" nodeType="afterGroup">
                            <p:stCondLst>
                              <p:cond delay="8300"/>
                            </p:stCondLst>
                            <p:childTnLst>
                              <p:par>
                                <p:cTn id="39" presetID="22" presetClass="entr" presetSubtype="8" fill="hold" grpId="0" nodeType="afterEffect">
                                  <p:stCondLst>
                                    <p:cond delay="0"/>
                                  </p:stCondLst>
                                  <p:childTnLst>
                                    <p:set>
                                      <p:cBhvr>
                                        <p:cTn id="40" dur="1" fill="hold">
                                          <p:stCondLst>
                                            <p:cond delay="0"/>
                                          </p:stCondLst>
                                        </p:cTn>
                                        <p:tgtEl>
                                          <p:spTgt spid="178294">
                                            <p:txEl>
                                              <p:pRg st="0" end="0"/>
                                            </p:txEl>
                                          </p:spTgt>
                                        </p:tgtEl>
                                        <p:attrNameLst>
                                          <p:attrName>style.visibility</p:attrName>
                                        </p:attrNameLst>
                                      </p:cBhvr>
                                      <p:to>
                                        <p:strVal val="visible"/>
                                      </p:to>
                                    </p:set>
                                    <p:animEffect transition="in" filter="wipe(left)">
                                      <p:cBhvr>
                                        <p:cTn id="41" dur="1000"/>
                                        <p:tgtEl>
                                          <p:spTgt spid="178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93" grpId="0"/>
      <p:bldP spid="178294" grpId="0" build="p">
        <p:tmplLst>
          <p:tmpl lvl="1">
            <p:tnLst>
              <p:par>
                <p:cTn presetID="22" presetClass="entr" presetSubtype="8" fill="hold" nodeType="afterEffect">
                  <p:stCondLst>
                    <p:cond delay="0"/>
                  </p:stCondLst>
                  <p:childTnLst>
                    <p:set>
                      <p:cBhvr>
                        <p:cTn dur="1" fill="hold">
                          <p:stCondLst>
                            <p:cond delay="0"/>
                          </p:stCondLst>
                        </p:cTn>
                        <p:tgtEl>
                          <p:spTgt spid="178294"/>
                        </p:tgtEl>
                        <p:attrNameLst>
                          <p:attrName>style.visibility</p:attrName>
                        </p:attrNameLst>
                      </p:cBhvr>
                      <p:to>
                        <p:strVal val="visible"/>
                      </p:to>
                    </p:set>
                    <p:animEffect transition="in" filter="wipe(left)">
                      <p:cBhvr>
                        <p:cTn dur="1000"/>
                        <p:tgtEl>
                          <p:spTgt spid="17829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7842C3-DA14-4921-A9F2-18F04737C1F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81E411D-085E-4FBD-8B12-3673AEC8E04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025FC86-8435-4AF6-A49E-8E7D01505AE6}"/>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9869374A-0942-49FC-846B-A3581EA787DD}"/>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CCAF2A52-7AF3-43B3-92F6-26BDDA4A3861}"/>
              </a:ext>
            </a:extLst>
          </p:cNvPr>
          <p:cNvSpPr>
            <a:spLocks noGrp="1"/>
          </p:cNvSpPr>
          <p:nvPr>
            <p:ph type="sldNum" sz="quarter" idx="12"/>
          </p:nvPr>
        </p:nvSpPr>
        <p:spPr/>
        <p:txBody>
          <a:bodyPr/>
          <a:lstStyle>
            <a:lvl1pPr>
              <a:defRPr/>
            </a:lvl1pPr>
          </a:lstStyle>
          <a:p>
            <a:fld id="{BD1E31D1-D31A-4817-8825-A72DBF7EB432}" type="slidenum">
              <a:rPr lang="en-US" altLang="zh-CN"/>
              <a:pPr/>
              <a:t>‹#›</a:t>
            </a:fld>
            <a:endParaRPr lang="en-US" altLang="zh-CN"/>
          </a:p>
        </p:txBody>
      </p:sp>
    </p:spTree>
    <p:extLst>
      <p:ext uri="{BB962C8B-B14F-4D97-AF65-F5344CB8AC3E}">
        <p14:creationId xmlns:p14="http://schemas.microsoft.com/office/powerpoint/2010/main" val="132921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CB061C1D-5E6B-480E-8AD7-892D7979666E}"/>
              </a:ext>
            </a:extLst>
          </p:cNvPr>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7B7F907-DF5A-4601-825A-5C13BE77D908}"/>
              </a:ext>
            </a:extLst>
          </p:cNvPr>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AF01D23-30DC-407F-A667-B5A490437E8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E5DE88F5-C06D-4F74-8B49-9013CC14B4A2}"/>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119F90DC-49E7-42E7-9844-D81EA2AEF1F0}"/>
              </a:ext>
            </a:extLst>
          </p:cNvPr>
          <p:cNvSpPr>
            <a:spLocks noGrp="1"/>
          </p:cNvSpPr>
          <p:nvPr>
            <p:ph type="sldNum" sz="quarter" idx="12"/>
          </p:nvPr>
        </p:nvSpPr>
        <p:spPr/>
        <p:txBody>
          <a:bodyPr/>
          <a:lstStyle>
            <a:lvl1pPr>
              <a:defRPr/>
            </a:lvl1pPr>
          </a:lstStyle>
          <a:p>
            <a:fld id="{03880F1D-E843-469C-ABF3-1CFD7C420FBC}" type="slidenum">
              <a:rPr lang="en-US" altLang="zh-CN"/>
              <a:pPr/>
              <a:t>‹#›</a:t>
            </a:fld>
            <a:endParaRPr lang="en-US" altLang="zh-CN"/>
          </a:p>
        </p:txBody>
      </p:sp>
    </p:spTree>
    <p:extLst>
      <p:ext uri="{BB962C8B-B14F-4D97-AF65-F5344CB8AC3E}">
        <p14:creationId xmlns:p14="http://schemas.microsoft.com/office/powerpoint/2010/main" val="2389294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5FAC7C2-1DE7-499A-B130-C80F770E3CB6}"/>
              </a:ext>
            </a:extLst>
          </p:cNvPr>
          <p:cNvSpPr>
            <a:spLocks noGrp="1"/>
          </p:cNvSpPr>
          <p:nvPr>
            <p:ph type="title"/>
          </p:nvPr>
        </p:nvSpPr>
        <p:spPr>
          <a:xfrm>
            <a:off x="609600" y="228601"/>
            <a:ext cx="10972800" cy="8683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6BB7704-19ED-46C5-8781-8D930A59AB8E}"/>
              </a:ext>
            </a:extLst>
          </p:cNvPr>
          <p:cNvSpPr>
            <a:spLocks noGrp="1"/>
          </p:cNvSpPr>
          <p:nvPr>
            <p:ph type="body"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F09B822A-5912-44C8-AF07-1BE89723B0F6}"/>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CF99F079-3B23-4F84-B10A-8BF3F458BD41}"/>
              </a:ext>
            </a:extLst>
          </p:cNvPr>
          <p:cNvSpPr>
            <a:spLocks noGrp="1"/>
          </p:cNvSpPr>
          <p:nvPr>
            <p:ph type="dt" sz="half" idx="10"/>
          </p:nvPr>
        </p:nvSpPr>
        <p:spPr>
          <a:xfrm>
            <a:off x="508000" y="6613526"/>
            <a:ext cx="2844800" cy="244475"/>
          </a:xfrm>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E0A7B18E-8ED7-41C3-BFA9-19D30FE10510}"/>
              </a:ext>
            </a:extLst>
          </p:cNvPr>
          <p:cNvSpPr>
            <a:spLocks noGrp="1"/>
          </p:cNvSpPr>
          <p:nvPr>
            <p:ph type="ftr" sz="quarter" idx="11"/>
          </p:nvPr>
        </p:nvSpPr>
        <p:spPr>
          <a:xfrm>
            <a:off x="3454400" y="6096000"/>
            <a:ext cx="5181600" cy="609600"/>
          </a:xfrm>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FC7DD84C-A023-431F-B0E9-28B5439C8E83}"/>
              </a:ext>
            </a:extLst>
          </p:cNvPr>
          <p:cNvSpPr>
            <a:spLocks noGrp="1"/>
          </p:cNvSpPr>
          <p:nvPr>
            <p:ph type="sldNum" sz="quarter" idx="12"/>
          </p:nvPr>
        </p:nvSpPr>
        <p:spPr>
          <a:xfrm>
            <a:off x="8737600" y="6537326"/>
            <a:ext cx="2844800" cy="244475"/>
          </a:xfrm>
        </p:spPr>
        <p:txBody>
          <a:bodyPr/>
          <a:lstStyle>
            <a:lvl1pPr>
              <a:defRPr/>
            </a:lvl1pPr>
          </a:lstStyle>
          <a:p>
            <a:fld id="{E0582292-2911-4B51-9305-AC05FD39A019}" type="slidenum">
              <a:rPr lang="en-US" altLang="zh-CN"/>
              <a:pPr/>
              <a:t>‹#›</a:t>
            </a:fld>
            <a:endParaRPr lang="en-US" altLang="zh-CN"/>
          </a:p>
        </p:txBody>
      </p:sp>
    </p:spTree>
    <p:extLst>
      <p:ext uri="{BB962C8B-B14F-4D97-AF65-F5344CB8AC3E}">
        <p14:creationId xmlns:p14="http://schemas.microsoft.com/office/powerpoint/2010/main" val="1055310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7F7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06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50BB281-37CD-4EA5-A3D8-4C5E1465DC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99F3370-DD47-4786-B43C-D3353B59F9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C374291-DA3C-42A9-BFA2-C1C76F452881}"/>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BF4EBBA9-6506-4966-8204-4826775845E9}"/>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B30EC8D4-AF68-4513-800E-103CE36B3712}"/>
              </a:ext>
            </a:extLst>
          </p:cNvPr>
          <p:cNvSpPr>
            <a:spLocks noGrp="1"/>
          </p:cNvSpPr>
          <p:nvPr>
            <p:ph type="sldNum" sz="quarter" idx="12"/>
          </p:nvPr>
        </p:nvSpPr>
        <p:spPr/>
        <p:txBody>
          <a:bodyPr/>
          <a:lstStyle>
            <a:lvl1pPr>
              <a:defRPr/>
            </a:lvl1pPr>
          </a:lstStyle>
          <a:p>
            <a:fld id="{36F920B8-0490-45D0-9A6F-FA61742183B0}" type="slidenum">
              <a:rPr lang="en-US" altLang="zh-CN"/>
              <a:pPr/>
              <a:t>‹#›</a:t>
            </a:fld>
            <a:endParaRPr lang="en-US" altLang="zh-CN"/>
          </a:p>
        </p:txBody>
      </p:sp>
    </p:spTree>
    <p:extLst>
      <p:ext uri="{BB962C8B-B14F-4D97-AF65-F5344CB8AC3E}">
        <p14:creationId xmlns:p14="http://schemas.microsoft.com/office/powerpoint/2010/main" val="318918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A9001F9-6F03-4AA5-9A32-64E5F805E68A}"/>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D945FAA-ACDD-42FA-8CEF-7B33601C924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A9F850FD-E55A-4073-B7B9-34D3295B7D95}"/>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 xmlns:a16="http://schemas.microsoft.com/office/drawing/2014/main" id="{6595AFD6-000C-4944-8AAC-1104E7B7D029}"/>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 xmlns:a16="http://schemas.microsoft.com/office/drawing/2014/main" id="{016FC345-4C15-4AD0-A548-DBEC6F4A207B}"/>
              </a:ext>
            </a:extLst>
          </p:cNvPr>
          <p:cNvSpPr>
            <a:spLocks noGrp="1"/>
          </p:cNvSpPr>
          <p:nvPr>
            <p:ph type="sldNum" sz="quarter" idx="12"/>
          </p:nvPr>
        </p:nvSpPr>
        <p:spPr/>
        <p:txBody>
          <a:bodyPr/>
          <a:lstStyle>
            <a:lvl1pPr>
              <a:defRPr/>
            </a:lvl1pPr>
          </a:lstStyle>
          <a:p>
            <a:fld id="{712F7534-6028-4B71-ABD1-D4FAC045D0D8}" type="slidenum">
              <a:rPr lang="en-US" altLang="zh-CN"/>
              <a:pPr/>
              <a:t>‹#›</a:t>
            </a:fld>
            <a:endParaRPr lang="en-US" altLang="zh-CN"/>
          </a:p>
        </p:txBody>
      </p:sp>
    </p:spTree>
    <p:extLst>
      <p:ext uri="{BB962C8B-B14F-4D97-AF65-F5344CB8AC3E}">
        <p14:creationId xmlns:p14="http://schemas.microsoft.com/office/powerpoint/2010/main" val="127689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5CBAE8-AD07-4B87-A2B8-CE7B4CC225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85E9E0F-3B43-487E-85EA-06B32AE6C8BC}"/>
              </a:ext>
            </a:extLst>
          </p:cNvPr>
          <p:cNvSpPr>
            <a:spLocks noGrp="1"/>
          </p:cNvSpPr>
          <p:nvPr>
            <p:ph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3A0D4B79-58B4-4151-81C2-D3477C169053}"/>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F01FCC7C-898D-4A79-AD1E-61B64DB5AC7F}"/>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267BB6B3-1EFE-4150-B0B0-453F6C2F919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8FB148CC-4E33-4EEC-BC54-73EB82AD7759}"/>
              </a:ext>
            </a:extLst>
          </p:cNvPr>
          <p:cNvSpPr>
            <a:spLocks noGrp="1"/>
          </p:cNvSpPr>
          <p:nvPr>
            <p:ph type="sldNum" sz="quarter" idx="12"/>
          </p:nvPr>
        </p:nvSpPr>
        <p:spPr/>
        <p:txBody>
          <a:bodyPr/>
          <a:lstStyle>
            <a:lvl1pPr>
              <a:defRPr/>
            </a:lvl1pPr>
          </a:lstStyle>
          <a:p>
            <a:fld id="{0FB20199-DE65-4154-AB76-755B054F018E}" type="slidenum">
              <a:rPr lang="en-US" altLang="zh-CN"/>
              <a:pPr/>
              <a:t>‹#›</a:t>
            </a:fld>
            <a:endParaRPr lang="en-US" altLang="zh-CN"/>
          </a:p>
        </p:txBody>
      </p:sp>
    </p:spTree>
    <p:extLst>
      <p:ext uri="{BB962C8B-B14F-4D97-AF65-F5344CB8AC3E}">
        <p14:creationId xmlns:p14="http://schemas.microsoft.com/office/powerpoint/2010/main" val="319056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B5D52B4-96D3-4482-955A-FDA9CF00AE9E}"/>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514396F-4D3D-4C7F-824D-4696A557704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9E916FD3-4991-4D18-9742-E7C1B6942340}"/>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5B146755-F2EF-4A10-AC9C-8B42846FB92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406EEBCF-5C9D-4858-A287-AB9EFD040344}"/>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5DC6D92B-EBE8-46DC-AAED-FD93FDFEBDDA}"/>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 xmlns:a16="http://schemas.microsoft.com/office/drawing/2014/main" id="{6B798E87-E9FA-4A63-B2BA-3EEEDCD72D28}"/>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 xmlns:a16="http://schemas.microsoft.com/office/drawing/2014/main" id="{D5EB9E38-448A-4DBD-8A9A-03CA31F12286}"/>
              </a:ext>
            </a:extLst>
          </p:cNvPr>
          <p:cNvSpPr>
            <a:spLocks noGrp="1"/>
          </p:cNvSpPr>
          <p:nvPr>
            <p:ph type="sldNum" sz="quarter" idx="12"/>
          </p:nvPr>
        </p:nvSpPr>
        <p:spPr/>
        <p:txBody>
          <a:bodyPr/>
          <a:lstStyle>
            <a:lvl1pPr>
              <a:defRPr/>
            </a:lvl1pPr>
          </a:lstStyle>
          <a:p>
            <a:fld id="{33D40E5C-4ADF-443E-A440-094FA9DD50FF}" type="slidenum">
              <a:rPr lang="en-US" altLang="zh-CN"/>
              <a:pPr/>
              <a:t>‹#›</a:t>
            </a:fld>
            <a:endParaRPr lang="en-US" altLang="zh-CN"/>
          </a:p>
        </p:txBody>
      </p:sp>
    </p:spTree>
    <p:extLst>
      <p:ext uri="{BB962C8B-B14F-4D97-AF65-F5344CB8AC3E}">
        <p14:creationId xmlns:p14="http://schemas.microsoft.com/office/powerpoint/2010/main" val="414803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2EEF413-9496-4191-9030-E679F1C68F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025E013-9EB6-4508-A766-CB40352BDB1A}"/>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 xmlns:a16="http://schemas.microsoft.com/office/drawing/2014/main" id="{274105B3-0B7D-43E8-9BA3-B35EC4CFEDC9}"/>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 xmlns:a16="http://schemas.microsoft.com/office/drawing/2014/main" id="{C3175ED7-94FA-49B2-84D0-3BC352C60627}"/>
              </a:ext>
            </a:extLst>
          </p:cNvPr>
          <p:cNvSpPr>
            <a:spLocks noGrp="1"/>
          </p:cNvSpPr>
          <p:nvPr>
            <p:ph type="sldNum" sz="quarter" idx="12"/>
          </p:nvPr>
        </p:nvSpPr>
        <p:spPr/>
        <p:txBody>
          <a:bodyPr/>
          <a:lstStyle>
            <a:lvl1pPr>
              <a:defRPr/>
            </a:lvl1pPr>
          </a:lstStyle>
          <a:p>
            <a:fld id="{21698D76-4882-4CAE-A6FD-AF330315A3C0}" type="slidenum">
              <a:rPr lang="en-US" altLang="zh-CN"/>
              <a:pPr/>
              <a:t>‹#›</a:t>
            </a:fld>
            <a:endParaRPr lang="en-US" altLang="zh-CN"/>
          </a:p>
        </p:txBody>
      </p:sp>
    </p:spTree>
    <p:extLst>
      <p:ext uri="{BB962C8B-B14F-4D97-AF65-F5344CB8AC3E}">
        <p14:creationId xmlns:p14="http://schemas.microsoft.com/office/powerpoint/2010/main" val="289933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B5E688E-7113-445E-8235-D683F0F339C2}"/>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 xmlns:a16="http://schemas.microsoft.com/office/drawing/2014/main" id="{A988D3ED-99B6-47D1-95B8-8216181B030F}"/>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 xmlns:a16="http://schemas.microsoft.com/office/drawing/2014/main" id="{E27E8BAF-B14A-48FB-8812-F5CB421FBD52}"/>
              </a:ext>
            </a:extLst>
          </p:cNvPr>
          <p:cNvSpPr>
            <a:spLocks noGrp="1"/>
          </p:cNvSpPr>
          <p:nvPr>
            <p:ph type="sldNum" sz="quarter" idx="12"/>
          </p:nvPr>
        </p:nvSpPr>
        <p:spPr/>
        <p:txBody>
          <a:bodyPr/>
          <a:lstStyle>
            <a:lvl1pPr>
              <a:defRPr/>
            </a:lvl1pPr>
          </a:lstStyle>
          <a:p>
            <a:fld id="{17F6C716-25B0-46CF-988B-1E737314F292}" type="slidenum">
              <a:rPr lang="en-US" altLang="zh-CN"/>
              <a:pPr/>
              <a:t>‹#›</a:t>
            </a:fld>
            <a:endParaRPr lang="en-US" altLang="zh-CN"/>
          </a:p>
        </p:txBody>
      </p:sp>
    </p:spTree>
    <p:extLst>
      <p:ext uri="{BB962C8B-B14F-4D97-AF65-F5344CB8AC3E}">
        <p14:creationId xmlns:p14="http://schemas.microsoft.com/office/powerpoint/2010/main" val="181965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C1E6336-07E4-4425-970E-3FB4C88650F3}"/>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9829FAE2-4F92-4D1C-AE3A-4B497671E87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646F1971-2204-4AC1-B769-5E13133FC4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DE2E79A-4DC4-48DC-8809-F1A924EEE4D3}"/>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6C06BA21-1356-4F3B-91F6-254DB97AA0EA}"/>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D6F9F3D7-3F81-4B6D-9C1A-7FFBA5EDC2A1}"/>
              </a:ext>
            </a:extLst>
          </p:cNvPr>
          <p:cNvSpPr>
            <a:spLocks noGrp="1"/>
          </p:cNvSpPr>
          <p:nvPr>
            <p:ph type="sldNum" sz="quarter" idx="12"/>
          </p:nvPr>
        </p:nvSpPr>
        <p:spPr/>
        <p:txBody>
          <a:bodyPr/>
          <a:lstStyle>
            <a:lvl1pPr>
              <a:defRPr/>
            </a:lvl1pPr>
          </a:lstStyle>
          <a:p>
            <a:fld id="{F73C5634-5832-4FC2-A798-2346B525716C}" type="slidenum">
              <a:rPr lang="en-US" altLang="zh-CN"/>
              <a:pPr/>
              <a:t>‹#›</a:t>
            </a:fld>
            <a:endParaRPr lang="en-US" altLang="zh-CN"/>
          </a:p>
        </p:txBody>
      </p:sp>
    </p:spTree>
    <p:extLst>
      <p:ext uri="{BB962C8B-B14F-4D97-AF65-F5344CB8AC3E}">
        <p14:creationId xmlns:p14="http://schemas.microsoft.com/office/powerpoint/2010/main" val="290114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612876-9966-431D-92DA-47BCC20DA0F1}"/>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5E399BD-2A92-47D5-9BD5-2DDFF65129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792B3A40-7342-4E9E-BEA7-5E417C0AF83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CF86CE9-92CB-4D4C-9F26-618CA6E8B1F5}"/>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 xmlns:a16="http://schemas.microsoft.com/office/drawing/2014/main" id="{F8F83DCB-0B30-4957-A5D3-CEE17708B14E}"/>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 xmlns:a16="http://schemas.microsoft.com/office/drawing/2014/main" id="{FFA197D5-6B31-46FE-A91D-A6610D91ECDF}"/>
              </a:ext>
            </a:extLst>
          </p:cNvPr>
          <p:cNvSpPr>
            <a:spLocks noGrp="1"/>
          </p:cNvSpPr>
          <p:nvPr>
            <p:ph type="sldNum" sz="quarter" idx="12"/>
          </p:nvPr>
        </p:nvSpPr>
        <p:spPr/>
        <p:txBody>
          <a:bodyPr/>
          <a:lstStyle>
            <a:lvl1pPr>
              <a:defRPr/>
            </a:lvl1pPr>
          </a:lstStyle>
          <a:p>
            <a:fld id="{307687ED-8F4A-4289-A747-7F73AC9B4FB3}" type="slidenum">
              <a:rPr lang="en-US" altLang="zh-CN"/>
              <a:pPr/>
              <a:t>‹#›</a:t>
            </a:fld>
            <a:endParaRPr lang="en-US" altLang="zh-CN"/>
          </a:p>
        </p:txBody>
      </p:sp>
    </p:spTree>
    <p:extLst>
      <p:ext uri="{BB962C8B-B14F-4D97-AF65-F5344CB8AC3E}">
        <p14:creationId xmlns:p14="http://schemas.microsoft.com/office/powerpoint/2010/main" val="219612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7154" name="Picture 2">
            <a:extLst>
              <a:ext uri="{FF2B5EF4-FFF2-40B4-BE49-F238E27FC236}">
                <a16:creationId xmlns="" xmlns:a16="http://schemas.microsoft.com/office/drawing/2014/main" id="{687A1541-EBE1-4CA3-9C31-A85638C21E8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38461"/>
          <a:stretch>
            <a:fillRect/>
          </a:stretch>
        </p:blipFill>
        <p:spPr bwMode="auto">
          <a:xfrm>
            <a:off x="0" y="6324601"/>
            <a:ext cx="12192000" cy="542925"/>
          </a:xfrm>
          <a:prstGeom prst="rect">
            <a:avLst/>
          </a:prstGeom>
          <a:noFill/>
          <a:extLst>
            <a:ext uri="{909E8E84-426E-40DD-AFC4-6F175D3DCCD1}">
              <a14:hiddenFill xmlns:a14="http://schemas.microsoft.com/office/drawing/2010/main">
                <a:solidFill>
                  <a:srgbClr val="FFFFFF"/>
                </a:solidFill>
              </a14:hiddenFill>
            </a:ext>
          </a:extLst>
        </p:spPr>
      </p:pic>
      <p:sp>
        <p:nvSpPr>
          <p:cNvPr id="177155" name="Rectangle 3">
            <a:extLst>
              <a:ext uri="{FF2B5EF4-FFF2-40B4-BE49-F238E27FC236}">
                <a16:creationId xmlns="" xmlns:a16="http://schemas.microsoft.com/office/drawing/2014/main" id="{9070CC1C-EFB5-4B19-9B88-072A9F60FED0}"/>
              </a:ext>
            </a:extLst>
          </p:cNvPr>
          <p:cNvSpPr>
            <a:spLocks noChangeArrowheads="1"/>
          </p:cNvSpPr>
          <p:nvPr/>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77156" name="Rectangle 4">
            <a:extLst>
              <a:ext uri="{FF2B5EF4-FFF2-40B4-BE49-F238E27FC236}">
                <a16:creationId xmlns="" xmlns:a16="http://schemas.microsoft.com/office/drawing/2014/main" id="{8E3DFD95-CC25-49E2-BFC0-C86D4656FF08}"/>
              </a:ext>
            </a:extLst>
          </p:cNvPr>
          <p:cNvSpPr>
            <a:spLocks noGrp="1" noChangeArrowheads="1"/>
          </p:cNvSpPr>
          <p:nvPr>
            <p:ph type="body" idx="1"/>
          </p:nvPr>
        </p:nvSpPr>
        <p:spPr bwMode="auto">
          <a:xfrm>
            <a:off x="609600" y="12954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7157" name="Rectangle 5">
            <a:extLst>
              <a:ext uri="{FF2B5EF4-FFF2-40B4-BE49-F238E27FC236}">
                <a16:creationId xmlns="" xmlns:a16="http://schemas.microsoft.com/office/drawing/2014/main" id="{4BAC636B-8A93-436D-9527-C55FE7565865}"/>
              </a:ext>
            </a:extLst>
          </p:cNvPr>
          <p:cNvSpPr>
            <a:spLocks noGrp="1" noChangeArrowheads="1"/>
          </p:cNvSpPr>
          <p:nvPr>
            <p:ph type="dt" sz="half" idx="2"/>
          </p:nvPr>
        </p:nvSpPr>
        <p:spPr bwMode="auto">
          <a:xfrm>
            <a:off x="508000" y="66135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j-lt"/>
                <a:ea typeface="+mj-ea"/>
              </a:defRPr>
            </a:lvl1pPr>
          </a:lstStyle>
          <a:p>
            <a:endParaRPr lang="zh-CN" altLang="zh-CN"/>
          </a:p>
        </p:txBody>
      </p:sp>
      <p:sp>
        <p:nvSpPr>
          <p:cNvPr id="177158" name="Rectangle 6">
            <a:extLst>
              <a:ext uri="{FF2B5EF4-FFF2-40B4-BE49-F238E27FC236}">
                <a16:creationId xmlns="" xmlns:a16="http://schemas.microsoft.com/office/drawing/2014/main" id="{D5EBB133-9300-4758-8A63-7E4FEAF6A4C4}"/>
              </a:ext>
            </a:extLst>
          </p:cNvPr>
          <p:cNvSpPr>
            <a:spLocks noGrp="1" noChangeArrowheads="1"/>
          </p:cNvSpPr>
          <p:nvPr>
            <p:ph type="ftr" sz="quarter" idx="3"/>
          </p:nvPr>
        </p:nvSpPr>
        <p:spPr bwMode="auto">
          <a:xfrm>
            <a:off x="3454400" y="6096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1">
                <a:solidFill>
                  <a:schemeClr val="bg1"/>
                </a:solidFill>
                <a:ea typeface="幼圆" pitchFamily="49" charset="-122"/>
              </a:defRPr>
            </a:lvl1pPr>
          </a:lstStyle>
          <a:p>
            <a:endParaRPr lang="zh-CN" altLang="zh-CN"/>
          </a:p>
        </p:txBody>
      </p:sp>
      <p:sp>
        <p:nvSpPr>
          <p:cNvPr id="177159" name="Rectangle 7">
            <a:extLst>
              <a:ext uri="{FF2B5EF4-FFF2-40B4-BE49-F238E27FC236}">
                <a16:creationId xmlns="" xmlns:a16="http://schemas.microsoft.com/office/drawing/2014/main" id="{1BE8454D-815F-42B6-840A-F46C25EF35F0}"/>
              </a:ext>
            </a:extLst>
          </p:cNvPr>
          <p:cNvSpPr>
            <a:spLocks noGrp="1" noChangeArrowheads="1"/>
          </p:cNvSpPr>
          <p:nvPr>
            <p:ph type="sldNum" sz="quarter" idx="4"/>
          </p:nvPr>
        </p:nvSpPr>
        <p:spPr bwMode="auto">
          <a:xfrm>
            <a:off x="8737600" y="65373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611997DB-764A-4179-8870-46CA81E7329B}" type="slidenum">
              <a:rPr lang="en-US" altLang="zh-CN"/>
              <a:pPr/>
              <a:t>‹#›</a:t>
            </a:fld>
            <a:endParaRPr lang="en-US" altLang="zh-CN"/>
          </a:p>
        </p:txBody>
      </p:sp>
      <p:pic>
        <p:nvPicPr>
          <p:cNvPr id="177160" name="Picture 8">
            <a:extLst>
              <a:ext uri="{FF2B5EF4-FFF2-40B4-BE49-F238E27FC236}">
                <a16:creationId xmlns="" xmlns:a16="http://schemas.microsoft.com/office/drawing/2014/main" id="{6CD36FB5-4912-429F-BF83-39FF25D7F58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521951" y="5935664"/>
            <a:ext cx="1646767" cy="833437"/>
          </a:xfrm>
          <a:prstGeom prst="rect">
            <a:avLst/>
          </a:prstGeom>
          <a:noFill/>
          <a:extLst>
            <a:ext uri="{909E8E84-426E-40DD-AFC4-6F175D3DCCD1}">
              <a14:hiddenFill xmlns:a14="http://schemas.microsoft.com/office/drawing/2010/main">
                <a:solidFill>
                  <a:srgbClr val="FFFFFF"/>
                </a:solidFill>
              </a14:hiddenFill>
            </a:ext>
          </a:extLst>
        </p:spPr>
      </p:pic>
      <p:pic>
        <p:nvPicPr>
          <p:cNvPr id="177161" name="Picture 9">
            <a:extLst>
              <a:ext uri="{FF2B5EF4-FFF2-40B4-BE49-F238E27FC236}">
                <a16:creationId xmlns="" xmlns:a16="http://schemas.microsoft.com/office/drawing/2014/main" id="{C66B4167-A95A-45E5-A879-56D9441587E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642601" y="5916613"/>
            <a:ext cx="110490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77162" name="Picture 10">
            <a:extLst>
              <a:ext uri="{FF2B5EF4-FFF2-40B4-BE49-F238E27FC236}">
                <a16:creationId xmlns="" xmlns:a16="http://schemas.microsoft.com/office/drawing/2014/main" id="{BE6F7440-FBE5-4C90-A72D-9193CCDCF12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881784" y="5608638"/>
            <a:ext cx="573616" cy="463550"/>
          </a:xfrm>
          <a:prstGeom prst="rect">
            <a:avLst/>
          </a:prstGeom>
          <a:noFill/>
          <a:extLst>
            <a:ext uri="{909E8E84-426E-40DD-AFC4-6F175D3DCCD1}">
              <a14:hiddenFill xmlns:a14="http://schemas.microsoft.com/office/drawing/2010/main">
                <a:solidFill>
                  <a:srgbClr val="FFFFFF"/>
                </a:solidFill>
              </a14:hiddenFill>
            </a:ext>
          </a:extLst>
        </p:spPr>
      </p:pic>
      <p:pic>
        <p:nvPicPr>
          <p:cNvPr id="177163" name="Picture 11">
            <a:extLst>
              <a:ext uri="{FF2B5EF4-FFF2-40B4-BE49-F238E27FC236}">
                <a16:creationId xmlns="" xmlns:a16="http://schemas.microsoft.com/office/drawing/2014/main" id="{9A4FC478-2CB8-4E67-B742-13F2711EB3B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03467" y="5849939"/>
            <a:ext cx="230717" cy="161925"/>
          </a:xfrm>
          <a:prstGeom prst="rect">
            <a:avLst/>
          </a:prstGeom>
          <a:noFill/>
          <a:extLst>
            <a:ext uri="{909E8E84-426E-40DD-AFC4-6F175D3DCCD1}">
              <a14:hiddenFill xmlns:a14="http://schemas.microsoft.com/office/drawing/2010/main">
                <a:solidFill>
                  <a:srgbClr val="FFFFFF"/>
                </a:solidFill>
              </a14:hiddenFill>
            </a:ext>
          </a:extLst>
        </p:spPr>
      </p:pic>
      <p:pic>
        <p:nvPicPr>
          <p:cNvPr id="177164" name="Picture 12">
            <a:extLst>
              <a:ext uri="{FF2B5EF4-FFF2-40B4-BE49-F238E27FC236}">
                <a16:creationId xmlns="" xmlns:a16="http://schemas.microsoft.com/office/drawing/2014/main" id="{86CA0CFD-2286-4A16-A49F-722D032EE35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292418" y="5969001"/>
            <a:ext cx="615949" cy="244475"/>
          </a:xfrm>
          <a:prstGeom prst="rect">
            <a:avLst/>
          </a:prstGeom>
          <a:noFill/>
          <a:extLst>
            <a:ext uri="{909E8E84-426E-40DD-AFC4-6F175D3DCCD1}">
              <a14:hiddenFill xmlns:a14="http://schemas.microsoft.com/office/drawing/2010/main">
                <a:solidFill>
                  <a:srgbClr val="FFFFFF"/>
                </a:solidFill>
              </a14:hiddenFill>
            </a:ext>
          </a:extLst>
        </p:spPr>
      </p:pic>
      <p:pic>
        <p:nvPicPr>
          <p:cNvPr id="177165" name="Picture 13">
            <a:extLst>
              <a:ext uri="{FF2B5EF4-FFF2-40B4-BE49-F238E27FC236}">
                <a16:creationId xmlns="" xmlns:a16="http://schemas.microsoft.com/office/drawing/2014/main" id="{3E5FEF1C-446D-48FF-8757-D60BD9570E9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417301" y="5943600"/>
            <a:ext cx="412751" cy="241300"/>
          </a:xfrm>
          <a:prstGeom prst="rect">
            <a:avLst/>
          </a:prstGeom>
          <a:noFill/>
          <a:extLst>
            <a:ext uri="{909E8E84-426E-40DD-AFC4-6F175D3DCCD1}">
              <a14:hiddenFill xmlns:a14="http://schemas.microsoft.com/office/drawing/2010/main">
                <a:solidFill>
                  <a:srgbClr val="FFFFFF"/>
                </a:solidFill>
              </a14:hiddenFill>
            </a:ext>
          </a:extLst>
        </p:spPr>
      </p:pic>
      <p:pic>
        <p:nvPicPr>
          <p:cNvPr id="177166" name="Picture 14">
            <a:extLst>
              <a:ext uri="{FF2B5EF4-FFF2-40B4-BE49-F238E27FC236}">
                <a16:creationId xmlns="" xmlns:a16="http://schemas.microsoft.com/office/drawing/2014/main" id="{C2C61FB5-0A67-43AC-AB2D-109BC705249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68517" y="6334126"/>
            <a:ext cx="1826683" cy="523875"/>
          </a:xfrm>
          <a:prstGeom prst="rect">
            <a:avLst/>
          </a:prstGeom>
          <a:noFill/>
          <a:extLst>
            <a:ext uri="{909E8E84-426E-40DD-AFC4-6F175D3DCCD1}">
              <a14:hiddenFill xmlns:a14="http://schemas.microsoft.com/office/drawing/2010/main">
                <a:solidFill>
                  <a:srgbClr val="FFFFFF"/>
                </a:solidFill>
              </a14:hiddenFill>
            </a:ext>
          </a:extLst>
        </p:spPr>
      </p:pic>
      <p:sp>
        <p:nvSpPr>
          <p:cNvPr id="177167" name="Rectangle 15">
            <a:extLst>
              <a:ext uri="{FF2B5EF4-FFF2-40B4-BE49-F238E27FC236}">
                <a16:creationId xmlns="" xmlns:a16="http://schemas.microsoft.com/office/drawing/2014/main" id="{3A504BAA-E1E2-4FCC-B31B-98917A727566}"/>
              </a:ext>
            </a:extLst>
          </p:cNvPr>
          <p:cNvSpPr>
            <a:spLocks noGrp="1" noChangeArrowheads="1"/>
          </p:cNvSpPr>
          <p:nvPr>
            <p:ph type="title"/>
          </p:nvPr>
        </p:nvSpPr>
        <p:spPr bwMode="auto">
          <a:xfrm>
            <a:off x="609600" y="228601"/>
            <a:ext cx="10972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山东商业职业技术学院</a:t>
            </a:r>
          </a:p>
        </p:txBody>
      </p:sp>
      <p:sp>
        <p:nvSpPr>
          <p:cNvPr id="177168" name="Text Box 16">
            <a:extLst>
              <a:ext uri="{FF2B5EF4-FFF2-40B4-BE49-F238E27FC236}">
                <a16:creationId xmlns="" xmlns:a16="http://schemas.microsoft.com/office/drawing/2014/main" id="{E341808D-23B1-4698-8192-5BF537CDDACE}"/>
              </a:ext>
            </a:extLst>
          </p:cNvPr>
          <p:cNvSpPr txBox="1">
            <a:spLocks noChangeArrowheads="1"/>
          </p:cNvSpPr>
          <p:nvPr/>
        </p:nvSpPr>
        <p:spPr bwMode="auto">
          <a:xfrm>
            <a:off x="1993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消    费   心   理   学</a:t>
            </a:r>
          </a:p>
        </p:txBody>
      </p:sp>
    </p:spTree>
    <p:extLst>
      <p:ext uri="{BB962C8B-B14F-4D97-AF65-F5344CB8AC3E}">
        <p14:creationId xmlns:p14="http://schemas.microsoft.com/office/powerpoint/2010/main" val="1519056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77166"/>
                                        </p:tgtEl>
                                        <p:attrNameLst>
                                          <p:attrName>style.visibility</p:attrName>
                                        </p:attrNameLst>
                                      </p:cBhvr>
                                      <p:to>
                                        <p:strVal val="visible"/>
                                      </p:to>
                                    </p:set>
                                    <p:animEffect transition="in" filter="wipe(down)">
                                      <p:cBhvr>
                                        <p:cTn id="7" dur="1000"/>
                                        <p:tgtEl>
                                          <p:spTgt spid="177166"/>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77167"/>
                                        </p:tgtEl>
                                        <p:attrNameLst>
                                          <p:attrName>style.visibility</p:attrName>
                                        </p:attrNameLst>
                                      </p:cBhvr>
                                      <p:to>
                                        <p:strVal val="visible"/>
                                      </p:to>
                                    </p:set>
                                    <p:animEffect transition="in" filter="wipe(left)">
                                      <p:cBhvr>
                                        <p:cTn id="10" dur="1000"/>
                                        <p:tgtEl>
                                          <p:spTgt spid="17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7" grpId="0"/>
    </p:bldLst>
  </p:timing>
  <p:txStyles>
    <p:titleStyle>
      <a:lvl1pPr algn="ctr" rtl="0" fontAlgn="base">
        <a:spcBef>
          <a:spcPct val="0"/>
        </a:spcBef>
        <a:spcAft>
          <a:spcPct val="0"/>
        </a:spcAft>
        <a:defRPr sz="4200" b="1" i="1" kern="1200">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2pPr>
      <a:lvl3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3pPr>
      <a:lvl4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4pPr>
      <a:lvl5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5pPr>
      <a:lvl6pPr marL="4572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p:titleStyle>
    <p:bodyStyle>
      <a:lvl1pPr marL="342900" indent="-342900" algn="l" rtl="0" fontAlgn="base">
        <a:spcBef>
          <a:spcPct val="20000"/>
        </a:spcBef>
        <a:spcAft>
          <a:spcPct val="0"/>
        </a:spcAft>
        <a:buClr>
          <a:schemeClr val="fo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barbi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el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ell.com.c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 xmlns:a16="http://schemas.microsoft.com/office/drawing/2014/main" id="{8A706FE8-B798-47B8-9B73-3FF2B0636242}"/>
              </a:ext>
            </a:extLst>
          </p:cNvPr>
          <p:cNvSpPr>
            <a:spLocks noGrp="1" noChangeArrowheads="1"/>
          </p:cNvSpPr>
          <p:nvPr>
            <p:ph type="ctrTitle"/>
          </p:nvPr>
        </p:nvSpPr>
        <p:spPr>
          <a:xfrm>
            <a:off x="2135189" y="914400"/>
            <a:ext cx="4141787" cy="1143000"/>
          </a:xfrm>
        </p:spPr>
        <p:txBody>
          <a:bodyPr/>
          <a:lstStyle/>
          <a:p>
            <a:r>
              <a:rPr lang="zh-CN" altLang="en-US" sz="5000" dirty="0"/>
              <a:t>消费心理学</a:t>
            </a:r>
            <a:br>
              <a:rPr lang="zh-CN" altLang="en-US" sz="5000" dirty="0"/>
            </a:br>
            <a:endParaRPr lang="zh-CN" altLang="en-US" sz="4900" dirty="0"/>
          </a:p>
        </p:txBody>
      </p:sp>
      <p:sp>
        <p:nvSpPr>
          <p:cNvPr id="343043" name="Rectangle 3">
            <a:extLst>
              <a:ext uri="{FF2B5EF4-FFF2-40B4-BE49-F238E27FC236}">
                <a16:creationId xmlns="" xmlns:a16="http://schemas.microsoft.com/office/drawing/2014/main" id="{60AB2117-F685-408D-AA40-DF9C2B8DD15C}"/>
              </a:ext>
            </a:extLst>
          </p:cNvPr>
          <p:cNvSpPr>
            <a:spLocks noGrp="1" noChangeArrowheads="1"/>
          </p:cNvSpPr>
          <p:nvPr>
            <p:ph type="subTitle" idx="1"/>
          </p:nvPr>
        </p:nvSpPr>
        <p:spPr>
          <a:xfrm>
            <a:off x="1416051" y="4462463"/>
            <a:ext cx="5635625" cy="838200"/>
          </a:xfrm>
        </p:spPr>
        <p:txBody>
          <a:bodyPr/>
          <a:lstStyle/>
          <a:p>
            <a:pPr>
              <a:lnSpc>
                <a:spcPct val="90000"/>
              </a:lnSpc>
            </a:pPr>
            <a:r>
              <a:rPr lang="zh-CN" altLang="en-US" sz="4400" dirty="0" smtClean="0"/>
              <a:t>第</a:t>
            </a:r>
            <a:r>
              <a:rPr lang="en-US" altLang="zh-CN" sz="4400" smtClean="0"/>
              <a:t>12</a:t>
            </a:r>
            <a:r>
              <a:rPr lang="zh-CN" altLang="en-US" sz="4400" smtClean="0"/>
              <a:t>章</a:t>
            </a:r>
            <a:endParaRPr lang="zh-CN" altLang="en-US" sz="4400" dirty="0"/>
          </a:p>
          <a:p>
            <a:pPr>
              <a:lnSpc>
                <a:spcPct val="90000"/>
              </a:lnSpc>
            </a:pPr>
            <a:r>
              <a:rPr lang="zh-CN" altLang="en-US" sz="4400" dirty="0"/>
              <a:t>网络营销与消费心理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a:extLst>
              <a:ext uri="{FF2B5EF4-FFF2-40B4-BE49-F238E27FC236}">
                <a16:creationId xmlns="" xmlns:a16="http://schemas.microsoft.com/office/drawing/2014/main" id="{864AA317-D585-43C8-8B29-A39347E79827}"/>
              </a:ext>
            </a:extLst>
          </p:cNvPr>
          <p:cNvSpPr txBox="1">
            <a:spLocks noChangeArrowheads="1"/>
          </p:cNvSpPr>
          <p:nvPr/>
        </p:nvSpPr>
        <p:spPr bwMode="auto">
          <a:xfrm>
            <a:off x="1107348" y="828326"/>
            <a:ext cx="10268123" cy="5219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base">
              <a:lnSpc>
                <a:spcPct val="130000"/>
              </a:lnSpc>
              <a:spcBef>
                <a:spcPct val="20000"/>
              </a:spcBef>
              <a:spcAft>
                <a:spcPct val="0"/>
              </a:spcAft>
            </a:pPr>
            <a:r>
              <a:rPr kumimoji="1" lang="zh-CN" altLang="en-US" sz="2800" b="1" dirty="0">
                <a:solidFill>
                  <a:srgbClr val="006600"/>
                </a:solidFill>
                <a:latin typeface="Times New Roman" panose="02020603050405020304" pitchFamily="18" charset="0"/>
                <a:ea typeface="宋体" panose="02010600030101010101" pitchFamily="2" charset="-122"/>
              </a:rPr>
              <a:t>分析提示：</a:t>
            </a:r>
            <a:r>
              <a:rPr kumimoji="1" lang="zh-CN" altLang="en-US" sz="2800" b="1" dirty="0">
                <a:solidFill>
                  <a:srgbClr val="080808"/>
                </a:solidFill>
                <a:latin typeface="Times New Roman" panose="02020603050405020304" pitchFamily="18" charset="0"/>
                <a:ea typeface="宋体" panose="02010600030101010101" pitchFamily="2" charset="-122"/>
              </a:rPr>
              <a:t>网络消费者能够以一种全新的方法在虚拟网络市场中自由地选择、购买自己所需要的信息、商品及其他服务，不再受制于各种现实、市场空间等外部因素。在网络营销中，消费者心理呈现出新的特点和发展趋势。他们追求文化品位、追求个性化、追求自主独立、追求表现自我、追求方便、快捷，追求时尚、追求物美价廉。网络营销者必须认真研究顾客消费心理，对网络用户情况进行分析、了解他们的特点，制定相应的对策、吸引顾客、提高企业竞争力。</a:t>
            </a:r>
          </a:p>
          <a:p>
            <a:pPr algn="ctr" fontAlgn="base">
              <a:spcBef>
                <a:spcPct val="50000"/>
              </a:spcBef>
              <a:spcAft>
                <a:spcPct val="0"/>
              </a:spcAft>
            </a:pPr>
            <a:endParaRPr kumimoji="1" lang="en-US" altLang="zh-CN" sz="2800" dirty="0">
              <a:solidFill>
                <a:srgbClr val="080808"/>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2258"/>
                                        </p:tgtEl>
                                        <p:attrNameLst>
                                          <p:attrName>style.visibility</p:attrName>
                                        </p:attrNameLst>
                                      </p:cBhvr>
                                      <p:to>
                                        <p:strVal val="visible"/>
                                      </p:to>
                                    </p:set>
                                    <p:anim calcmode="lin" valueType="num">
                                      <p:cBhvr>
                                        <p:cTn id="7" dur="1000" fill="hold"/>
                                        <p:tgtEl>
                                          <p:spTgt spid="352258"/>
                                        </p:tgtEl>
                                        <p:attrNameLst>
                                          <p:attrName>ppt_w</p:attrName>
                                        </p:attrNameLst>
                                      </p:cBhvr>
                                      <p:tavLst>
                                        <p:tav tm="0">
                                          <p:val>
                                            <p:fltVal val="0"/>
                                          </p:val>
                                        </p:tav>
                                        <p:tav tm="100000">
                                          <p:val>
                                            <p:strVal val="#ppt_w"/>
                                          </p:val>
                                        </p:tav>
                                      </p:tavLst>
                                    </p:anim>
                                    <p:anim calcmode="lin" valueType="num">
                                      <p:cBhvr>
                                        <p:cTn id="8" dur="1000" fill="hold"/>
                                        <p:tgtEl>
                                          <p:spTgt spid="352258"/>
                                        </p:tgtEl>
                                        <p:attrNameLst>
                                          <p:attrName>ppt_h</p:attrName>
                                        </p:attrNameLst>
                                      </p:cBhvr>
                                      <p:tavLst>
                                        <p:tav tm="0">
                                          <p:val>
                                            <p:fltVal val="0"/>
                                          </p:val>
                                        </p:tav>
                                        <p:tav tm="100000">
                                          <p:val>
                                            <p:strVal val="#ppt_h"/>
                                          </p:val>
                                        </p:tav>
                                      </p:tavLst>
                                    </p:anim>
                                    <p:anim calcmode="lin" valueType="num">
                                      <p:cBhvr>
                                        <p:cTn id="9" dur="1000" fill="hold"/>
                                        <p:tgtEl>
                                          <p:spTgt spid="3522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22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69004" y="6545939"/>
            <a:ext cx="92299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200" b="0" i="0" u="none" strike="noStrike" kern="0" cap="none" spc="0" normalizeH="0" baseline="0" noProof="0" dirty="0">
                <a:ln>
                  <a:noFill/>
                </a:ln>
                <a:solidFill>
                  <a:prstClr val="white">
                    <a:lumMod val="75000"/>
                  </a:prstClr>
                </a:solidFill>
                <a:effectLst/>
                <a:uLnTx/>
                <a:uFillTx/>
              </a:rPr>
              <a:t>PAGE</a:t>
            </a:r>
            <a:r>
              <a:rPr kumimoji="0" lang="id-ID" sz="1200" b="0" i="0" u="none" strike="noStrike" kern="0" cap="none" spc="0" normalizeH="0" baseline="0" noProof="0" dirty="0">
                <a:ln>
                  <a:noFill/>
                </a:ln>
                <a:solidFill>
                  <a:prstClr val="white">
                    <a:lumMod val="50000"/>
                  </a:prstClr>
                </a:solidFill>
                <a:effectLst/>
                <a:uLnTx/>
                <a:uFillTx/>
              </a:rPr>
              <a:t> </a:t>
            </a:r>
            <a:fld id="{5612E34C-5701-4E39-8A7A-CD63D84145F2}" type="slidenum">
              <a:rPr kumimoji="0" lang="id-ID" sz="1200" b="0" i="0" u="none" strike="noStrike" kern="0" cap="none" spc="0" normalizeH="0" baseline="0" noProof="0" dirty="0" smtClean="0">
                <a:ln>
                  <a:noFill/>
                </a:ln>
                <a:solidFill>
                  <a:prstClr val="white">
                    <a:lumMod val="65000"/>
                  </a:prstClr>
                </a:solidFill>
                <a:effectLst/>
                <a:uLnTx/>
                <a:uFillTx/>
              </a:rPr>
              <a:t>11</a:t>
            </a:fld>
            <a:endParaRPr kumimoji="0" lang="id-ID" sz="1200" b="0" i="0" u="none" strike="noStrike" kern="0" cap="none" spc="0" normalizeH="0" baseline="0" noProof="0" dirty="0">
              <a:ln>
                <a:noFill/>
              </a:ln>
              <a:solidFill>
                <a:prstClr val="white">
                  <a:lumMod val="65000"/>
                </a:prstClr>
              </a:solidFill>
              <a:effectLst/>
              <a:uLnTx/>
              <a:uFillTx/>
            </a:endParaRPr>
          </a:p>
        </p:txBody>
      </p:sp>
      <p:sp>
        <p:nvSpPr>
          <p:cNvPr id="4" name="Rectangle 6"/>
          <p:cNvSpPr/>
          <p:nvPr/>
        </p:nvSpPr>
        <p:spPr>
          <a:xfrm>
            <a:off x="3503930" y="1838960"/>
            <a:ext cx="2414270" cy="1711325"/>
          </a:xfrm>
          <a:prstGeom prst="rect">
            <a:avLst/>
          </a:prstGeom>
          <a:blipFill>
            <a:blip r:embed="rId3"/>
            <a:stretch>
              <a:fillRect t="-1000" r="-16000" b="-11000"/>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cxnSp>
        <p:nvCxnSpPr>
          <p:cNvPr id="7" name="Straight Connector 10"/>
          <p:cNvCxnSpPr/>
          <p:nvPr/>
        </p:nvCxnSpPr>
        <p:spPr>
          <a:xfrm>
            <a:off x="835372" y="1273137"/>
            <a:ext cx="2412000" cy="0"/>
          </a:xfrm>
          <a:prstGeom prst="line">
            <a:avLst/>
          </a:prstGeom>
          <a:noFill/>
          <a:ln w="12700" cap="flat" cmpd="sng" algn="ctr">
            <a:solidFill>
              <a:sysClr val="window" lastClr="FFFFFF">
                <a:lumMod val="85000"/>
              </a:sysClr>
            </a:solidFill>
            <a:prstDash val="solid"/>
            <a:miter lim="800000"/>
          </a:ln>
          <a:effectLst/>
        </p:spPr>
      </p:cxnSp>
      <p:cxnSp>
        <p:nvCxnSpPr>
          <p:cNvPr id="8" name="Straight Connector 11"/>
          <p:cNvCxnSpPr/>
          <p:nvPr/>
        </p:nvCxnSpPr>
        <p:spPr>
          <a:xfrm>
            <a:off x="860463" y="1679537"/>
            <a:ext cx="2412000" cy="0"/>
          </a:xfrm>
          <a:prstGeom prst="line">
            <a:avLst/>
          </a:prstGeom>
          <a:noFill/>
          <a:ln w="22225" cap="flat" cmpd="sng" algn="ctr">
            <a:solidFill>
              <a:sysClr val="window" lastClr="FFFFFF">
                <a:lumMod val="75000"/>
              </a:sysClr>
            </a:solidFill>
            <a:prstDash val="solid"/>
            <a:miter lim="800000"/>
          </a:ln>
          <a:effectLst/>
        </p:spPr>
      </p:cxnSp>
      <p:sp>
        <p:nvSpPr>
          <p:cNvPr id="9" name="Rectangle 12"/>
          <p:cNvSpPr/>
          <p:nvPr/>
        </p:nvSpPr>
        <p:spPr>
          <a:xfrm>
            <a:off x="860425" y="3523615"/>
            <a:ext cx="2414270" cy="1682115"/>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10" name="Rectangle 13"/>
          <p:cNvSpPr/>
          <p:nvPr/>
        </p:nvSpPr>
        <p:spPr>
          <a:xfrm>
            <a:off x="3481070" y="3523615"/>
            <a:ext cx="2414270" cy="1682115"/>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11" name="Rectangle 14"/>
          <p:cNvSpPr/>
          <p:nvPr/>
        </p:nvSpPr>
        <p:spPr>
          <a:xfrm>
            <a:off x="6136640" y="3595370"/>
            <a:ext cx="2414270" cy="1609725"/>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12" name="Rectangle 15"/>
          <p:cNvSpPr/>
          <p:nvPr/>
        </p:nvSpPr>
        <p:spPr>
          <a:xfrm>
            <a:off x="8811895" y="3595370"/>
            <a:ext cx="2414270" cy="1610360"/>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13" name="Rectangle 16"/>
          <p:cNvSpPr/>
          <p:nvPr/>
        </p:nvSpPr>
        <p:spPr bwMode="auto">
          <a:xfrm>
            <a:off x="835938" y="1319243"/>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id-ID" sz="2000" b="1" dirty="0">
                <a:solidFill>
                  <a:srgbClr val="1C9494"/>
                </a:solidFill>
                <a:latin typeface="微软雅黑" panose="020B0503020204020204" pitchFamily="34" charset="-122"/>
                <a:ea typeface="微软雅黑" panose="020B0503020204020204" pitchFamily="34" charset="-122"/>
                <a:cs typeface="Bebas Neue" charset="0"/>
                <a:sym typeface="Bebas Neue" charset="0"/>
              </a:rPr>
              <a:t>1</a:t>
            </a:r>
            <a:r>
              <a:rPr lang="zh-CN" altLang="id-ID" sz="2000" b="1" dirty="0">
                <a:solidFill>
                  <a:srgbClr val="1C9494"/>
                </a:solidFill>
                <a:latin typeface="微软雅黑" panose="020B0503020204020204" pitchFamily="34" charset="-122"/>
                <a:ea typeface="微软雅黑" panose="020B0503020204020204" pitchFamily="34" charset="-122"/>
                <a:cs typeface="Bebas Neue" charset="0"/>
                <a:sym typeface="Bebas Neue" charset="0"/>
              </a:rPr>
              <a:t>、</a:t>
            </a:r>
            <a:r>
              <a:rPr lang="id-ID" sz="2000" b="1" dirty="0">
                <a:solidFill>
                  <a:srgbClr val="1C9494"/>
                </a:solidFill>
                <a:latin typeface="微软雅黑" panose="020B0503020204020204" pitchFamily="34" charset="-122"/>
                <a:ea typeface="微软雅黑" panose="020B0503020204020204" pitchFamily="34" charset="-122"/>
                <a:cs typeface="Bebas Neue" charset="0"/>
                <a:sym typeface="+mn-ea"/>
              </a:rPr>
              <a:t>购物环境</a:t>
            </a:r>
            <a:endParaRPr lang="id-ID" sz="2000" b="1" dirty="0">
              <a:solidFill>
                <a:srgbClr val="1C9494"/>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14" name="Straight Connector 17"/>
          <p:cNvCxnSpPr/>
          <p:nvPr/>
        </p:nvCxnSpPr>
        <p:spPr>
          <a:xfrm>
            <a:off x="3469713" y="1280063"/>
            <a:ext cx="2412000" cy="0"/>
          </a:xfrm>
          <a:prstGeom prst="line">
            <a:avLst/>
          </a:prstGeom>
          <a:noFill/>
          <a:ln w="12700" cap="flat" cmpd="sng" algn="ctr">
            <a:solidFill>
              <a:sysClr val="window" lastClr="FFFFFF">
                <a:lumMod val="85000"/>
              </a:sysClr>
            </a:solidFill>
            <a:prstDash val="solid"/>
            <a:miter lim="800000"/>
          </a:ln>
          <a:effectLst/>
        </p:spPr>
      </p:cxnSp>
      <p:cxnSp>
        <p:nvCxnSpPr>
          <p:cNvPr id="15" name="Straight Connector 18"/>
          <p:cNvCxnSpPr/>
          <p:nvPr/>
        </p:nvCxnSpPr>
        <p:spPr>
          <a:xfrm>
            <a:off x="3494804" y="1686463"/>
            <a:ext cx="2412000" cy="0"/>
          </a:xfrm>
          <a:prstGeom prst="line">
            <a:avLst/>
          </a:prstGeom>
          <a:noFill/>
          <a:ln w="22225" cap="flat" cmpd="sng" algn="ctr">
            <a:solidFill>
              <a:sysClr val="window" lastClr="FFFFFF">
                <a:lumMod val="75000"/>
              </a:sysClr>
            </a:solidFill>
            <a:prstDash val="solid"/>
            <a:miter lim="800000"/>
          </a:ln>
          <a:effectLst/>
        </p:spPr>
      </p:cxnSp>
      <p:sp>
        <p:nvSpPr>
          <p:cNvPr id="16" name="Rectangle 19"/>
          <p:cNvSpPr/>
          <p:nvPr/>
        </p:nvSpPr>
        <p:spPr bwMode="auto">
          <a:xfrm>
            <a:off x="3506474" y="1567016"/>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en-US" altLang="zh-CN" sz="2000" b="1" dirty="0">
                <a:solidFill>
                  <a:srgbClr val="7CB554"/>
                </a:solidFill>
                <a:latin typeface="微软雅黑" panose="020B0503020204020204" pitchFamily="34" charset="-122"/>
                <a:ea typeface="微软雅黑" panose="020B0503020204020204" pitchFamily="34" charset="-122"/>
                <a:cs typeface="Bebas Neue" charset="0"/>
                <a:sym typeface="Bebas Neue" charset="0"/>
              </a:rPr>
              <a:t>2</a:t>
            </a:r>
            <a:r>
              <a:rPr lang="zh-CN" altLang="en-US" sz="2000" b="1" dirty="0">
                <a:solidFill>
                  <a:srgbClr val="7CB554"/>
                </a:solidFill>
                <a:latin typeface="微软雅黑" panose="020B0503020204020204" pitchFamily="34" charset="-122"/>
                <a:ea typeface="微软雅黑" panose="020B0503020204020204" pitchFamily="34" charset="-122"/>
                <a:cs typeface="Bebas Neue" charset="0"/>
                <a:sym typeface="Bebas Neue" charset="0"/>
              </a:rPr>
              <a:t>、</a:t>
            </a:r>
            <a:r>
              <a:rPr lang="en-US" altLang="zh-CN" sz="2000" b="1" dirty="0">
                <a:solidFill>
                  <a:srgbClr val="7CB554"/>
                </a:solidFill>
                <a:latin typeface="微软雅黑" panose="020B0503020204020204" pitchFamily="34" charset="-122"/>
                <a:ea typeface="微软雅黑" panose="020B0503020204020204" pitchFamily="34" charset="-122"/>
                <a:cs typeface="Bebas Neue" charset="0"/>
                <a:sym typeface="+mn-ea"/>
              </a:rPr>
              <a:t>空间与时间</a:t>
            </a:r>
            <a:endParaRPr kumimoji="0" lang="id-ID" sz="2000" b="1"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a:p>
            <a:pPr>
              <a:lnSpc>
                <a:spcPct val="150000"/>
              </a:lnSpc>
              <a:defRPr/>
            </a:pPr>
            <a:endParaRPr lang="en-US" altLang="zh-CN" sz="2000" b="1" dirty="0">
              <a:solidFill>
                <a:srgbClr val="7CB554"/>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17" name="Straight Connector 20"/>
          <p:cNvCxnSpPr/>
          <p:nvPr/>
        </p:nvCxnSpPr>
        <p:spPr>
          <a:xfrm>
            <a:off x="6125829" y="1280063"/>
            <a:ext cx="2412000" cy="0"/>
          </a:xfrm>
          <a:prstGeom prst="line">
            <a:avLst/>
          </a:prstGeom>
          <a:noFill/>
          <a:ln w="12700" cap="flat" cmpd="sng" algn="ctr">
            <a:solidFill>
              <a:sysClr val="window" lastClr="FFFFFF">
                <a:lumMod val="85000"/>
              </a:sysClr>
            </a:solidFill>
            <a:prstDash val="solid"/>
            <a:miter lim="800000"/>
          </a:ln>
          <a:effectLst/>
        </p:spPr>
      </p:cxnSp>
      <p:cxnSp>
        <p:nvCxnSpPr>
          <p:cNvPr id="18" name="Straight Connector 21"/>
          <p:cNvCxnSpPr/>
          <p:nvPr/>
        </p:nvCxnSpPr>
        <p:spPr>
          <a:xfrm>
            <a:off x="6150920" y="1686463"/>
            <a:ext cx="2412000" cy="0"/>
          </a:xfrm>
          <a:prstGeom prst="line">
            <a:avLst/>
          </a:prstGeom>
          <a:noFill/>
          <a:ln w="22225" cap="flat" cmpd="sng" algn="ctr">
            <a:solidFill>
              <a:sysClr val="window" lastClr="FFFFFF">
                <a:lumMod val="75000"/>
              </a:sysClr>
            </a:solidFill>
            <a:prstDash val="solid"/>
            <a:miter lim="800000"/>
          </a:ln>
          <a:effectLst/>
        </p:spPr>
      </p:cxnSp>
      <p:sp>
        <p:nvSpPr>
          <p:cNvPr id="19" name="Rectangle 22"/>
          <p:cNvSpPr/>
          <p:nvPr/>
        </p:nvSpPr>
        <p:spPr bwMode="auto">
          <a:xfrm>
            <a:off x="6149255" y="1319819"/>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en-US" altLang="zh-CN" sz="2000" b="1" dirty="0">
                <a:solidFill>
                  <a:srgbClr val="FAC14D"/>
                </a:solidFill>
                <a:latin typeface="微软雅黑" panose="020B0503020204020204" pitchFamily="34" charset="-122"/>
                <a:ea typeface="微软雅黑" panose="020B0503020204020204" pitchFamily="34" charset="-122"/>
                <a:cs typeface="Bebas Neue" charset="0"/>
                <a:sym typeface="Bebas Neue" charset="0"/>
              </a:rPr>
              <a:t>3</a:t>
            </a:r>
            <a:r>
              <a:rPr lang="zh-CN" altLang="en-US" sz="2000" b="1" dirty="0">
                <a:solidFill>
                  <a:srgbClr val="FAC14D"/>
                </a:solidFill>
                <a:latin typeface="微软雅黑" panose="020B0503020204020204" pitchFamily="34" charset="-122"/>
                <a:ea typeface="微软雅黑" panose="020B0503020204020204" pitchFamily="34" charset="-122"/>
                <a:cs typeface="Bebas Neue" charset="0"/>
                <a:sym typeface="Bebas Neue" charset="0"/>
              </a:rPr>
              <a:t>、</a:t>
            </a:r>
            <a:r>
              <a:rPr lang="en-US" altLang="zh-CN" sz="2000" b="1" dirty="0">
                <a:solidFill>
                  <a:srgbClr val="FAC14D"/>
                </a:solidFill>
                <a:latin typeface="微软雅黑" panose="020B0503020204020204" pitchFamily="34" charset="-122"/>
                <a:ea typeface="微软雅黑" panose="020B0503020204020204" pitchFamily="34" charset="-122"/>
                <a:cs typeface="Bebas Neue" charset="0"/>
                <a:sym typeface="+mn-ea"/>
              </a:rPr>
              <a:t>选择</a:t>
            </a:r>
            <a:endParaRPr lang="en-US" altLang="zh-CN" sz="2000" b="1" dirty="0">
              <a:solidFill>
                <a:srgbClr val="FAC14D"/>
              </a:solidFill>
              <a:latin typeface="微软雅黑" panose="020B0503020204020204" pitchFamily="34" charset="-122"/>
              <a:ea typeface="微软雅黑" panose="020B0503020204020204" pitchFamily="34" charset="-122"/>
              <a:cs typeface="Bebas Neue" charset="0"/>
              <a:sym typeface="Bebas Neue" charset="0"/>
            </a:endParaRPr>
          </a:p>
        </p:txBody>
      </p:sp>
      <p:cxnSp>
        <p:nvCxnSpPr>
          <p:cNvPr id="20" name="Straight Connector 23"/>
          <p:cNvCxnSpPr/>
          <p:nvPr/>
        </p:nvCxnSpPr>
        <p:spPr>
          <a:xfrm>
            <a:off x="8752913" y="1280063"/>
            <a:ext cx="2412000" cy="0"/>
          </a:xfrm>
          <a:prstGeom prst="line">
            <a:avLst/>
          </a:prstGeom>
          <a:noFill/>
          <a:ln w="12700" cap="flat" cmpd="sng" algn="ctr">
            <a:solidFill>
              <a:sysClr val="window" lastClr="FFFFFF">
                <a:lumMod val="85000"/>
              </a:sysClr>
            </a:solidFill>
            <a:prstDash val="solid"/>
            <a:miter lim="800000"/>
          </a:ln>
          <a:effectLst/>
        </p:spPr>
      </p:cxnSp>
      <p:cxnSp>
        <p:nvCxnSpPr>
          <p:cNvPr id="21" name="Straight Connector 24"/>
          <p:cNvCxnSpPr/>
          <p:nvPr/>
        </p:nvCxnSpPr>
        <p:spPr>
          <a:xfrm>
            <a:off x="8778004" y="1686463"/>
            <a:ext cx="2412000" cy="0"/>
          </a:xfrm>
          <a:prstGeom prst="line">
            <a:avLst/>
          </a:prstGeom>
          <a:noFill/>
          <a:ln w="22225" cap="flat" cmpd="sng" algn="ctr">
            <a:solidFill>
              <a:sysClr val="window" lastClr="FFFFFF">
                <a:lumMod val="75000"/>
              </a:sysClr>
            </a:solidFill>
            <a:prstDash val="solid"/>
            <a:miter lim="800000"/>
          </a:ln>
          <a:effectLst/>
        </p:spPr>
      </p:cxnSp>
      <p:sp>
        <p:nvSpPr>
          <p:cNvPr id="22" name="Rectangle 25"/>
          <p:cNvSpPr/>
          <p:nvPr/>
        </p:nvSpPr>
        <p:spPr bwMode="auto">
          <a:xfrm>
            <a:off x="8824599" y="1319819"/>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en-US" altLang="zh-CN" sz="2000" b="1" dirty="0">
                <a:solidFill>
                  <a:srgbClr val="F95647"/>
                </a:solidFill>
                <a:latin typeface="微软雅黑" panose="020B0503020204020204" pitchFamily="34" charset="-122"/>
                <a:ea typeface="微软雅黑" panose="020B0503020204020204" pitchFamily="34" charset="-122"/>
                <a:cs typeface="Bebas Neue" charset="0"/>
                <a:sym typeface="Bebas Neue" charset="0"/>
              </a:rPr>
              <a:t>4</a:t>
            </a:r>
            <a:r>
              <a:rPr lang="zh-CN" altLang="en-US" sz="2000" b="1" dirty="0">
                <a:solidFill>
                  <a:srgbClr val="F95647"/>
                </a:solidFill>
                <a:latin typeface="微软雅黑" panose="020B0503020204020204" pitchFamily="34" charset="-122"/>
                <a:ea typeface="微软雅黑" panose="020B0503020204020204" pitchFamily="34" charset="-122"/>
                <a:cs typeface="Bebas Neue" charset="0"/>
                <a:sym typeface="Bebas Neue" charset="0"/>
              </a:rPr>
              <a:t>、价格</a:t>
            </a:r>
          </a:p>
        </p:txBody>
      </p:sp>
      <p:sp>
        <p:nvSpPr>
          <p:cNvPr id="23" name="TextBox 26"/>
          <p:cNvSpPr txBox="1"/>
          <p:nvPr/>
        </p:nvSpPr>
        <p:spPr>
          <a:xfrm>
            <a:off x="1044575" y="3834765"/>
            <a:ext cx="2179955" cy="119888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1600" b="1"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网上购物可以让消费者拥有舒适的购物环境</a:t>
            </a:r>
            <a:endParaRPr kumimoji="0" lang="zh-CN" altLang="id-ID" sz="1600" b="1"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endParaRPr>
          </a:p>
        </p:txBody>
      </p:sp>
      <p:sp>
        <p:nvSpPr>
          <p:cNvPr id="24" name="TextBox 27"/>
          <p:cNvSpPr txBox="1"/>
          <p:nvPr/>
        </p:nvSpPr>
        <p:spPr>
          <a:xfrm>
            <a:off x="3678555" y="3820795"/>
            <a:ext cx="2065655" cy="108394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1600" b="1"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网上购物可以打破空间与时间的限制</a:t>
            </a:r>
          </a:p>
          <a:p>
            <a:pPr lvl="0">
              <a:lnSpc>
                <a:spcPct val="150000"/>
              </a:lnSpc>
            </a:pPr>
            <a:endParaRPr kumimoji="0" lang="zh-CN" altLang="en-US" sz="1100" b="0"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25" name="TextBox 28"/>
          <p:cNvSpPr txBox="1"/>
          <p:nvPr/>
        </p:nvSpPr>
        <p:spPr>
          <a:xfrm>
            <a:off x="6364605" y="3834765"/>
            <a:ext cx="2173605" cy="82994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id-ID" sz="1600" b="1" kern="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mn-ea"/>
              </a:rPr>
              <a:t>网上购物可以</a:t>
            </a:r>
            <a:r>
              <a:rPr lang="zh-CN" altLang="id-ID" sz="1600" b="1" kern="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mn-ea"/>
              </a:rPr>
              <a:t>为消费者提供多样化的选择</a:t>
            </a:r>
            <a:endParaRPr kumimoji="0" lang="zh-CN" altLang="en-US" sz="1100" b="0"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26" name="TextBox 29"/>
          <p:cNvSpPr txBox="1"/>
          <p:nvPr/>
        </p:nvSpPr>
        <p:spPr>
          <a:xfrm>
            <a:off x="8999477" y="3835070"/>
            <a:ext cx="1993756" cy="82994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1600" b="1"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网上购物可以</a:t>
            </a:r>
            <a:r>
              <a:rPr kumimoji="0" lang="zh-CN" altLang="id-ID" sz="1600" b="1"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rPr>
              <a:t>实现更低的成交价格</a:t>
            </a:r>
            <a:endParaRPr kumimoji="0" lang="zh-CN" altLang="en-US" sz="1100" b="0"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28" name="Content Placeholder 2"/>
          <p:cNvSpPr txBox="1"/>
          <p:nvPr/>
        </p:nvSpPr>
        <p:spPr>
          <a:xfrm>
            <a:off x="706755" y="208280"/>
            <a:ext cx="6285230" cy="69215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buClr>
                <a:srgbClr val="202F3D">
                  <a:lumMod val="75000"/>
                </a:srgbClr>
              </a:buClr>
            </a:pPr>
            <a:r>
              <a:rPr lang="zh-CN" altLang="en-US" sz="3200" b="1" dirty="0">
                <a:solidFill>
                  <a:prstClr val="white">
                    <a:lumMod val="50000"/>
                  </a:prstClr>
                </a:solidFill>
                <a:latin typeface="微软雅黑" panose="020B0503020204020204" pitchFamily="34" charset="-122"/>
                <a:ea typeface="微软雅黑" panose="020B0503020204020204" pitchFamily="34" charset="-122"/>
              </a:rPr>
              <a:t>消费者网上购物的心理优势分析</a:t>
            </a:r>
          </a:p>
        </p:txBody>
      </p:sp>
      <p:pic>
        <p:nvPicPr>
          <p:cNvPr id="27" name="图片 26"/>
          <p:cNvPicPr>
            <a:picLocks noChangeAspect="1"/>
          </p:cNvPicPr>
          <p:nvPr/>
        </p:nvPicPr>
        <p:blipFill>
          <a:blip r:embed="rId4"/>
          <a:stretch>
            <a:fillRect/>
          </a:stretch>
        </p:blipFill>
        <p:spPr>
          <a:xfrm>
            <a:off x="6125845" y="1760855"/>
            <a:ext cx="2408555" cy="1812290"/>
          </a:xfrm>
          <a:prstGeom prst="rect">
            <a:avLst/>
          </a:prstGeom>
        </p:spPr>
      </p:pic>
      <p:pic>
        <p:nvPicPr>
          <p:cNvPr id="29" name="图片 28"/>
          <p:cNvPicPr>
            <a:picLocks noChangeAspect="1"/>
          </p:cNvPicPr>
          <p:nvPr/>
        </p:nvPicPr>
        <p:blipFill>
          <a:blip r:embed="rId5"/>
          <a:stretch>
            <a:fillRect/>
          </a:stretch>
        </p:blipFill>
        <p:spPr>
          <a:xfrm>
            <a:off x="893445" y="1816100"/>
            <a:ext cx="2402840" cy="1707515"/>
          </a:xfrm>
          <a:prstGeom prst="rect">
            <a:avLst/>
          </a:prstGeom>
        </p:spPr>
      </p:pic>
      <p:pic>
        <p:nvPicPr>
          <p:cNvPr id="30" name="图片 29"/>
          <p:cNvPicPr>
            <a:picLocks noChangeAspect="1"/>
          </p:cNvPicPr>
          <p:nvPr/>
        </p:nvPicPr>
        <p:blipFill>
          <a:blip r:embed="rId6"/>
          <a:stretch>
            <a:fillRect/>
          </a:stretch>
        </p:blipFill>
        <p:spPr>
          <a:xfrm>
            <a:off x="8752840" y="1767205"/>
            <a:ext cx="2386965" cy="1814195"/>
          </a:xfrm>
          <a:prstGeom prst="rect">
            <a:avLst/>
          </a:prstGeom>
        </p:spPr>
      </p:pic>
    </p:spTree>
    <p:extLst>
      <p:ext uri="{BB962C8B-B14F-4D97-AF65-F5344CB8AC3E}">
        <p14:creationId xmlns:p14="http://schemas.microsoft.com/office/powerpoint/2010/main" val="2693617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 xmlns:a16="http://schemas.microsoft.com/office/drawing/2014/main" id="{95534BAF-15D1-4781-BCAA-5B730A732D9C}"/>
              </a:ext>
            </a:extLst>
          </p:cNvPr>
          <p:cNvSpPr>
            <a:spLocks noGrp="1" noChangeArrowheads="1"/>
          </p:cNvSpPr>
          <p:nvPr>
            <p:ph type="body" idx="1"/>
          </p:nvPr>
        </p:nvSpPr>
        <p:spPr>
          <a:xfrm>
            <a:off x="1031846" y="1831859"/>
            <a:ext cx="10687574" cy="3960813"/>
          </a:xfrm>
        </p:spPr>
        <p:txBody>
          <a:bodyPr/>
          <a:lstStyle/>
          <a:p>
            <a:pPr algn="just">
              <a:lnSpc>
                <a:spcPct val="120000"/>
              </a:lnSpc>
              <a:buFont typeface="Wingdings" panose="05000000000000000000" pitchFamily="2" charset="2"/>
              <a:buNone/>
            </a:pPr>
            <a:r>
              <a:rPr lang="en-US" altLang="zh-CN" sz="2400" b="1" dirty="0"/>
              <a:t> </a:t>
            </a:r>
            <a:r>
              <a:rPr lang="zh-CN" altLang="en-US" sz="2400" b="1" dirty="0"/>
              <a:t>网络消费简言之是指人们借助互联网而实现其自身需要的满足过程。</a:t>
            </a:r>
          </a:p>
          <a:p>
            <a:pPr algn="just">
              <a:lnSpc>
                <a:spcPct val="120000"/>
              </a:lnSpc>
              <a:buFont typeface="Wingdings" panose="05000000000000000000" pitchFamily="2" charset="2"/>
              <a:buNone/>
            </a:pPr>
            <a:r>
              <a:rPr lang="zh-CN" altLang="en-US" sz="2400" b="1" dirty="0"/>
              <a:t> </a:t>
            </a:r>
            <a:r>
              <a:rPr lang="zh-CN" altLang="en-US" sz="2400" b="1" dirty="0">
                <a:solidFill>
                  <a:srgbClr val="800000"/>
                </a:solidFill>
              </a:rPr>
              <a:t>广义：</a:t>
            </a:r>
            <a:r>
              <a:rPr lang="zh-CN" altLang="en-US" sz="2400" b="1" dirty="0"/>
              <a:t>人们借助互联网络而实现其自身需要的满足过 程。它包括网络  教育、在线影视、网络游戏在内的所有消费形式的总和。</a:t>
            </a:r>
          </a:p>
          <a:p>
            <a:pPr algn="just">
              <a:lnSpc>
                <a:spcPct val="120000"/>
              </a:lnSpc>
              <a:buFont typeface="Wingdings" panose="05000000000000000000" pitchFamily="2" charset="2"/>
              <a:buNone/>
            </a:pPr>
            <a:r>
              <a:rPr lang="zh-CN" altLang="en-US" sz="2400" b="1" dirty="0">
                <a:solidFill>
                  <a:srgbClr val="800000"/>
                </a:solidFill>
              </a:rPr>
              <a:t>狭义：</a:t>
            </a:r>
            <a:r>
              <a:rPr lang="zh-CN" altLang="en-US" sz="2400" b="1" dirty="0"/>
              <a:t>消费者通过互联网络进行购买商品的行为和过程</a:t>
            </a:r>
            <a:r>
              <a:rPr lang="zh-CN" altLang="en-US" sz="2400" b="1" dirty="0" smtClean="0"/>
              <a:t>。网络</a:t>
            </a:r>
            <a:r>
              <a:rPr lang="zh-CN" altLang="en-US" sz="2400" b="1" dirty="0"/>
              <a:t>消费也称为“网络购物”或“网上购物”等，包括</a:t>
            </a:r>
            <a:r>
              <a:rPr lang="en-US" altLang="zh-CN" sz="2400" b="1" dirty="0"/>
              <a:t>B2C</a:t>
            </a:r>
            <a:r>
              <a:rPr lang="zh-CN" altLang="en-US" sz="2400" b="1" dirty="0"/>
              <a:t>和</a:t>
            </a:r>
            <a:r>
              <a:rPr lang="en-US" altLang="zh-CN" sz="2400" b="1" dirty="0"/>
              <a:t>C2C</a:t>
            </a:r>
            <a:r>
              <a:rPr lang="zh-CN" altLang="en-US" sz="2400" b="1" dirty="0"/>
              <a:t>两种形式</a:t>
            </a:r>
            <a:r>
              <a:rPr lang="zh-CN" altLang="en-US" sz="2400" b="1" dirty="0" smtClean="0"/>
              <a:t>。</a:t>
            </a:r>
            <a:endParaRPr lang="en-US" altLang="zh-CN" sz="2400" b="1" dirty="0" smtClean="0"/>
          </a:p>
          <a:p>
            <a:pPr algn="just">
              <a:lnSpc>
                <a:spcPct val="120000"/>
              </a:lnSpc>
              <a:buNone/>
            </a:pPr>
            <a:r>
              <a:rPr lang="en-US" altLang="zh-CN" sz="1400" b="1" dirty="0" smtClean="0"/>
              <a:t>       </a:t>
            </a:r>
            <a:r>
              <a:rPr lang="en-US" altLang="zh-CN" sz="1600" b="1" dirty="0" smtClean="0"/>
              <a:t>B2C</a:t>
            </a:r>
            <a:r>
              <a:rPr lang="zh-CN" altLang="en-US" sz="1600" b="1" dirty="0" smtClean="0"/>
              <a:t>：</a:t>
            </a:r>
            <a:r>
              <a:rPr lang="en-US" altLang="zh-CN" sz="1600" b="1" dirty="0" smtClean="0"/>
              <a:t>B</a:t>
            </a:r>
            <a:r>
              <a:rPr lang="zh-CN" altLang="en-US" sz="1600" b="1" dirty="0"/>
              <a:t>是</a:t>
            </a:r>
            <a:r>
              <a:rPr lang="en-US" altLang="zh-CN" sz="1600" b="1" dirty="0" smtClean="0"/>
              <a:t>Business</a:t>
            </a:r>
            <a:r>
              <a:rPr lang="zh-CN" altLang="en-US" sz="1600" b="1" dirty="0" smtClean="0"/>
              <a:t>（</a:t>
            </a:r>
            <a:r>
              <a:rPr lang="zh-CN" altLang="en-US" sz="1600" b="1" dirty="0"/>
              <a:t>企业</a:t>
            </a:r>
            <a:r>
              <a:rPr lang="zh-CN" altLang="en-US" sz="1600" b="1" dirty="0" smtClean="0"/>
              <a:t>），</a:t>
            </a:r>
            <a:r>
              <a:rPr lang="en-US" altLang="zh-CN" sz="1600" b="1" dirty="0" smtClean="0"/>
              <a:t>C</a:t>
            </a:r>
            <a:r>
              <a:rPr lang="zh-CN" altLang="en-US" sz="1600" b="1" dirty="0"/>
              <a:t>是</a:t>
            </a:r>
            <a:r>
              <a:rPr lang="en-US" altLang="zh-CN" sz="1600" b="1" dirty="0" smtClean="0"/>
              <a:t>Customer</a:t>
            </a:r>
            <a:r>
              <a:rPr lang="zh-CN" altLang="en-US" sz="1600" b="1" dirty="0" smtClean="0"/>
              <a:t>（</a:t>
            </a:r>
            <a:r>
              <a:rPr lang="zh-CN" altLang="en-US" sz="1600" b="1" dirty="0"/>
              <a:t>消费者</a:t>
            </a:r>
            <a:r>
              <a:rPr lang="zh-CN" altLang="en-US" sz="1600" b="1" dirty="0" smtClean="0"/>
              <a:t>），</a:t>
            </a:r>
            <a:r>
              <a:rPr lang="zh-CN" altLang="en-US" sz="1600" b="1" dirty="0"/>
              <a:t>是电子商务按交易对象分类中的一种，即表示企业对消费者的电子商务形式。这种形式的电子商务一般以网络零售业为主，主要借助于</a:t>
            </a:r>
            <a:r>
              <a:rPr lang="en-US" altLang="zh-CN" sz="1600" b="1" dirty="0"/>
              <a:t>Internet</a:t>
            </a:r>
            <a:r>
              <a:rPr lang="zh-CN" altLang="en-US" sz="1600" b="1" dirty="0"/>
              <a:t>和独立网店系统软件开展在线销售活动，同时也是企业或品牌推广的一种新形式</a:t>
            </a:r>
            <a:r>
              <a:rPr lang="zh-CN" altLang="en-US" sz="1600" b="1" dirty="0" smtClean="0"/>
              <a:t>。</a:t>
            </a:r>
            <a:endParaRPr lang="en-US" altLang="zh-CN" sz="1600" b="1" dirty="0" smtClean="0"/>
          </a:p>
          <a:p>
            <a:pPr algn="just">
              <a:lnSpc>
                <a:spcPct val="120000"/>
              </a:lnSpc>
              <a:buNone/>
            </a:pPr>
            <a:r>
              <a:rPr lang="en-US" altLang="zh-CN" sz="1600" b="1" dirty="0" smtClean="0"/>
              <a:t>      C2C</a:t>
            </a:r>
            <a:r>
              <a:rPr lang="zh-CN" altLang="en-US" sz="1600" b="1" dirty="0" smtClean="0"/>
              <a:t>：从</a:t>
            </a:r>
            <a:r>
              <a:rPr lang="zh-CN" altLang="en-US" sz="1600" b="1" dirty="0"/>
              <a:t>客户到客户，买卖双方都是个人，就是个人与个人间的直接交易，如一些拍卖网站，如二淘网以及其他各种二手交易网站</a:t>
            </a:r>
            <a:endParaRPr lang="zh-CN" altLang="en-US" sz="1600" b="1" dirty="0"/>
          </a:p>
        </p:txBody>
      </p:sp>
      <p:pic>
        <p:nvPicPr>
          <p:cNvPr id="355331" name="Picture 3">
            <a:extLst>
              <a:ext uri="{FF2B5EF4-FFF2-40B4-BE49-F238E27FC236}">
                <a16:creationId xmlns="" xmlns:a16="http://schemas.microsoft.com/office/drawing/2014/main" id="{F7760ECF-1267-4D64-A740-604FE067FC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588" y="0"/>
            <a:ext cx="2203450" cy="1703388"/>
          </a:xfrm>
          <a:prstGeom prst="rect">
            <a:avLst/>
          </a:prstGeom>
          <a:noFill/>
          <a:extLst>
            <a:ext uri="{909E8E84-426E-40DD-AFC4-6F175D3DCCD1}">
              <a14:hiddenFill xmlns:a14="http://schemas.microsoft.com/office/drawing/2010/main">
                <a:solidFill>
                  <a:srgbClr val="FFFFFF"/>
                </a:solidFill>
              </a14:hiddenFill>
            </a:ext>
          </a:extLst>
        </p:spPr>
      </p:pic>
      <p:sp>
        <p:nvSpPr>
          <p:cNvPr id="355333" name="Text Box 5">
            <a:extLst>
              <a:ext uri="{FF2B5EF4-FFF2-40B4-BE49-F238E27FC236}">
                <a16:creationId xmlns="" xmlns:a16="http://schemas.microsoft.com/office/drawing/2014/main" id="{8A661E0B-4955-4222-B4AC-64DA3DDE1CA3}"/>
              </a:ext>
            </a:extLst>
          </p:cNvPr>
          <p:cNvSpPr txBox="1">
            <a:spLocks noChangeArrowheads="1"/>
          </p:cNvSpPr>
          <p:nvPr/>
        </p:nvSpPr>
        <p:spPr bwMode="gray">
          <a:xfrm>
            <a:off x="2855913" y="1296989"/>
            <a:ext cx="20875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20000"/>
              </a:spcBef>
              <a:spcAft>
                <a:spcPct val="0"/>
              </a:spcAft>
              <a:buClr>
                <a:srgbClr val="5BBE4E"/>
              </a:buClr>
            </a:pPr>
            <a:r>
              <a:rPr lang="en-US" altLang="zh-CN" sz="2800" b="1" dirty="0">
                <a:solidFill>
                  <a:srgbClr val="080808"/>
                </a:solidFill>
              </a:rPr>
              <a:t>1.</a:t>
            </a:r>
            <a:r>
              <a:rPr lang="zh-CN" altLang="en-US" sz="2800" b="1" dirty="0">
                <a:solidFill>
                  <a:srgbClr val="080808"/>
                </a:solidFill>
              </a:rPr>
              <a:t>网络消费</a:t>
            </a:r>
          </a:p>
        </p:txBody>
      </p:sp>
      <p:sp>
        <p:nvSpPr>
          <p:cNvPr id="355334" name="Text Box 6">
            <a:extLst>
              <a:ext uri="{FF2B5EF4-FFF2-40B4-BE49-F238E27FC236}">
                <a16:creationId xmlns="" xmlns:a16="http://schemas.microsoft.com/office/drawing/2014/main" id="{7263F47F-119F-4B38-A9D0-3F11BA1D53AD}"/>
              </a:ext>
            </a:extLst>
          </p:cNvPr>
          <p:cNvSpPr txBox="1">
            <a:spLocks noChangeArrowheads="1"/>
          </p:cNvSpPr>
          <p:nvPr/>
        </p:nvSpPr>
        <p:spPr bwMode="gray">
          <a:xfrm>
            <a:off x="2640013" y="765176"/>
            <a:ext cx="4392612"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50000"/>
              </a:spcBef>
              <a:spcAft>
                <a:spcPct val="0"/>
              </a:spcAft>
              <a:buClr>
                <a:srgbClr val="5BBE4E"/>
              </a:buClr>
            </a:pPr>
            <a:r>
              <a:rPr lang="en-US" altLang="zh-CN" sz="3600" b="1">
                <a:solidFill>
                  <a:srgbClr val="080808"/>
                </a:solidFill>
                <a:latin typeface="宋体" panose="02010600030101010101" pitchFamily="2" charset="-122"/>
              </a:rPr>
              <a:t>10.1.2 </a:t>
            </a:r>
            <a:r>
              <a:rPr lang="zh-CN" altLang="en-US" sz="3600" b="1">
                <a:solidFill>
                  <a:srgbClr val="080808"/>
                </a:solidFill>
                <a:latin typeface="宋体" panose="02010600030101010101" pitchFamily="2" charset="-122"/>
              </a:rPr>
              <a:t>网络消费者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5333">
                                            <p:txEl>
                                              <p:pRg st="0" end="0"/>
                                            </p:txEl>
                                          </p:spTgt>
                                        </p:tgtEl>
                                        <p:attrNameLst>
                                          <p:attrName>style.visibility</p:attrName>
                                        </p:attrNameLst>
                                      </p:cBhvr>
                                      <p:to>
                                        <p:strVal val="visible"/>
                                      </p:to>
                                    </p:set>
                                    <p:animEffect transition="in" filter="fade">
                                      <p:cBhvr>
                                        <p:cTn id="7" dur="1000"/>
                                        <p:tgtEl>
                                          <p:spTgt spid="355333">
                                            <p:txEl>
                                              <p:pRg st="0" end="0"/>
                                            </p:txEl>
                                          </p:spTgt>
                                        </p:tgtEl>
                                      </p:cBhvr>
                                    </p:animEffect>
                                    <p:anim calcmode="lin" valueType="num">
                                      <p:cBhvr>
                                        <p:cTn id="8" dur="1000" fill="hold"/>
                                        <p:tgtEl>
                                          <p:spTgt spid="3553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53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55330">
                                            <p:txEl>
                                              <p:pRg st="0" end="0"/>
                                            </p:txEl>
                                          </p:spTgt>
                                        </p:tgtEl>
                                        <p:attrNameLst>
                                          <p:attrName>style.visibility</p:attrName>
                                        </p:attrNameLst>
                                      </p:cBhvr>
                                      <p:to>
                                        <p:strVal val="visible"/>
                                      </p:to>
                                    </p:set>
                                    <p:animScale>
                                      <p:cBhvr>
                                        <p:cTn id="14" dur="1000" decel="50000" fill="hold">
                                          <p:stCondLst>
                                            <p:cond delay="0"/>
                                          </p:stCondLst>
                                        </p:cTn>
                                        <p:tgtEl>
                                          <p:spTgt spid="35533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55330">
                                            <p:txEl>
                                              <p:pRg st="0" end="0"/>
                                            </p:txEl>
                                          </p:spTgt>
                                        </p:tgtEl>
                                        <p:attrNameLst>
                                          <p:attrName>ppt_x</p:attrName>
                                          <p:attrName>ppt_y</p:attrName>
                                        </p:attrNameLst>
                                      </p:cBhvr>
                                    </p:animMotion>
                                    <p:animEffect transition="in" filter="fade">
                                      <p:cBhvr>
                                        <p:cTn id="16" dur="1000"/>
                                        <p:tgtEl>
                                          <p:spTgt spid="35533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55330">
                                            <p:txEl>
                                              <p:pRg st="1" end="1"/>
                                            </p:txEl>
                                          </p:spTgt>
                                        </p:tgtEl>
                                        <p:attrNameLst>
                                          <p:attrName>style.visibility</p:attrName>
                                        </p:attrNameLst>
                                      </p:cBhvr>
                                      <p:to>
                                        <p:strVal val="visible"/>
                                      </p:to>
                                    </p:set>
                                    <p:anim calcmode="lin" valueType="num">
                                      <p:cBhvr additive="base">
                                        <p:cTn id="21" dur="1000" fill="hold"/>
                                        <p:tgtEl>
                                          <p:spTgt spid="355330">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55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nodeType="clickEffect">
                                  <p:stCondLst>
                                    <p:cond delay="0"/>
                                  </p:stCondLst>
                                  <p:childTnLst>
                                    <p:set>
                                      <p:cBhvr>
                                        <p:cTn id="26" dur="1" fill="hold">
                                          <p:stCondLst>
                                            <p:cond delay="0"/>
                                          </p:stCondLst>
                                        </p:cTn>
                                        <p:tgtEl>
                                          <p:spTgt spid="355330">
                                            <p:txEl>
                                              <p:pRg st="2" end="2"/>
                                            </p:txEl>
                                          </p:spTgt>
                                        </p:tgtEl>
                                        <p:attrNameLst>
                                          <p:attrName>style.visibility</p:attrName>
                                        </p:attrNameLst>
                                      </p:cBhvr>
                                      <p:to>
                                        <p:strVal val="visible"/>
                                      </p:to>
                                    </p:set>
                                    <p:animScale>
                                      <p:cBhvr>
                                        <p:cTn id="27" dur="1000" decel="50000" fill="hold">
                                          <p:stCondLst>
                                            <p:cond delay="0"/>
                                          </p:stCondLst>
                                        </p:cTn>
                                        <p:tgtEl>
                                          <p:spTgt spid="35533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55330">
                                            <p:txEl>
                                              <p:pRg st="2" end="2"/>
                                            </p:txEl>
                                          </p:spTgt>
                                        </p:tgtEl>
                                        <p:attrNameLst>
                                          <p:attrName>ppt_x</p:attrName>
                                          <p:attrName>ppt_y</p:attrName>
                                        </p:attrNameLst>
                                      </p:cBhvr>
                                    </p:animMotion>
                                    <p:animEffect transition="in" filter="fade">
                                      <p:cBhvr>
                                        <p:cTn id="29" dur="1000"/>
                                        <p:tgtEl>
                                          <p:spTgt spid="355330">
                                            <p:txEl>
                                              <p:pRg st="2" end="2"/>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355330">
                                            <p:txEl>
                                              <p:pRg st="3" end="3"/>
                                            </p:txEl>
                                          </p:spTgt>
                                        </p:tgtEl>
                                        <p:attrNameLst>
                                          <p:attrName>style.visibility</p:attrName>
                                        </p:attrNameLst>
                                      </p:cBhvr>
                                      <p:to>
                                        <p:strVal val="visible"/>
                                      </p:to>
                                    </p:set>
                                    <p:animScale>
                                      <p:cBhvr>
                                        <p:cTn id="32" dur="1000" decel="50000" fill="hold">
                                          <p:stCondLst>
                                            <p:cond delay="0"/>
                                          </p:stCondLst>
                                        </p:cTn>
                                        <p:tgtEl>
                                          <p:spTgt spid="35533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55330">
                                            <p:txEl>
                                              <p:pRg st="3" end="3"/>
                                            </p:txEl>
                                          </p:spTgt>
                                        </p:tgtEl>
                                        <p:attrNameLst>
                                          <p:attrName>ppt_x</p:attrName>
                                          <p:attrName>ppt_y</p:attrName>
                                        </p:attrNameLst>
                                      </p:cBhvr>
                                    </p:animMotion>
                                    <p:animEffect transition="in" filter="fade">
                                      <p:cBhvr>
                                        <p:cTn id="34" dur="1000"/>
                                        <p:tgtEl>
                                          <p:spTgt spid="355330">
                                            <p:txEl>
                                              <p:pRg st="3" end="3"/>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355330">
                                            <p:txEl>
                                              <p:pRg st="4" end="4"/>
                                            </p:txEl>
                                          </p:spTgt>
                                        </p:tgtEl>
                                        <p:attrNameLst>
                                          <p:attrName>style.visibility</p:attrName>
                                        </p:attrNameLst>
                                      </p:cBhvr>
                                      <p:to>
                                        <p:strVal val="visible"/>
                                      </p:to>
                                    </p:set>
                                    <p:animScale>
                                      <p:cBhvr>
                                        <p:cTn id="37" dur="1000" decel="50000" fill="hold">
                                          <p:stCondLst>
                                            <p:cond delay="0"/>
                                          </p:stCondLst>
                                        </p:cTn>
                                        <p:tgtEl>
                                          <p:spTgt spid="35533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55330">
                                            <p:txEl>
                                              <p:pRg st="4" end="4"/>
                                            </p:txEl>
                                          </p:spTgt>
                                        </p:tgtEl>
                                        <p:attrNameLst>
                                          <p:attrName>ppt_x</p:attrName>
                                          <p:attrName>ppt_y</p:attrName>
                                        </p:attrNameLst>
                                      </p:cBhvr>
                                    </p:animMotion>
                                    <p:animEffect transition="in" filter="fade">
                                      <p:cBhvr>
                                        <p:cTn id="39" dur="1000"/>
                                        <p:tgtEl>
                                          <p:spTgt spid="3553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 xmlns:a16="http://schemas.microsoft.com/office/drawing/2014/main" id="{4412F24C-8D59-4D51-AE51-75E6A6236000}"/>
              </a:ext>
            </a:extLst>
          </p:cNvPr>
          <p:cNvSpPr>
            <a:spLocks noGrp="1" noChangeArrowheads="1"/>
          </p:cNvSpPr>
          <p:nvPr>
            <p:ph type="title"/>
          </p:nvPr>
        </p:nvSpPr>
        <p:spPr>
          <a:xfrm>
            <a:off x="2566989" y="620714"/>
            <a:ext cx="4537075" cy="782637"/>
          </a:xfrm>
        </p:spPr>
        <p:txBody>
          <a:bodyPr/>
          <a:lstStyle/>
          <a:p>
            <a:r>
              <a:rPr lang="en-US" altLang="zh-CN" sz="3600" i="0">
                <a:latin typeface="宋体" panose="02010600030101010101" pitchFamily="2" charset="-122"/>
              </a:rPr>
              <a:t>2.</a:t>
            </a:r>
            <a:r>
              <a:rPr lang="zh-CN" altLang="en-US" sz="3600" i="0">
                <a:latin typeface="宋体" panose="02010600030101010101" pitchFamily="2" charset="-122"/>
              </a:rPr>
              <a:t>网络消费的特征：</a:t>
            </a:r>
          </a:p>
        </p:txBody>
      </p:sp>
      <p:grpSp>
        <p:nvGrpSpPr>
          <p:cNvPr id="356355" name="Group 3">
            <a:extLst>
              <a:ext uri="{FF2B5EF4-FFF2-40B4-BE49-F238E27FC236}">
                <a16:creationId xmlns="" xmlns:a16="http://schemas.microsoft.com/office/drawing/2014/main" id="{BB7A6B0A-32B2-4017-91C7-F70E445ED01F}"/>
              </a:ext>
            </a:extLst>
          </p:cNvPr>
          <p:cNvGrpSpPr>
            <a:grpSpLocks/>
          </p:cNvGrpSpPr>
          <p:nvPr/>
        </p:nvGrpSpPr>
        <p:grpSpPr bwMode="auto">
          <a:xfrm>
            <a:off x="2927350" y="1989138"/>
            <a:ext cx="6781800" cy="4191000"/>
            <a:chOff x="720" y="1248"/>
            <a:chExt cx="4272" cy="2640"/>
          </a:xfrm>
        </p:grpSpPr>
        <p:sp>
          <p:nvSpPr>
            <p:cNvPr id="356356" name="Oval 4">
              <a:extLst>
                <a:ext uri="{FF2B5EF4-FFF2-40B4-BE49-F238E27FC236}">
                  <a16:creationId xmlns="" xmlns:a16="http://schemas.microsoft.com/office/drawing/2014/main" id="{817E1BB0-24F5-40D0-A1D6-328A0CBF8C0D}"/>
                </a:ext>
              </a:extLst>
            </p:cNvPr>
            <p:cNvSpPr>
              <a:spLocks noChangeArrowheads="1"/>
            </p:cNvSpPr>
            <p:nvPr/>
          </p:nvSpPr>
          <p:spPr bwMode="auto">
            <a:xfrm>
              <a:off x="2208" y="2112"/>
              <a:ext cx="960" cy="960"/>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38100" algn="ctr">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FF0000"/>
                  </a:solidFill>
                  <a:latin typeface="서울도시" pitchFamily="18" charset="-127"/>
                  <a:ea typeface="黑体" panose="02010609060101010101" pitchFamily="49" charset="-122"/>
                </a:rPr>
                <a:t>网络消费</a:t>
              </a:r>
            </a:p>
            <a:p>
              <a:pPr algn="ctr" fontAlgn="base" latinLnBrk="1">
                <a:spcBef>
                  <a:spcPct val="0"/>
                </a:spcBef>
                <a:spcAft>
                  <a:spcPct val="0"/>
                </a:spcAft>
              </a:pPr>
              <a:r>
                <a:rPr kumimoji="1" lang="zh-CN" altLang="en-US" sz="2400" b="1">
                  <a:solidFill>
                    <a:srgbClr val="FF0000"/>
                  </a:solidFill>
                  <a:latin typeface="서울도시" pitchFamily="18" charset="-127"/>
                  <a:ea typeface="黑体" panose="02010609060101010101" pitchFamily="49" charset="-122"/>
                </a:rPr>
                <a:t>特征</a:t>
              </a:r>
            </a:p>
          </p:txBody>
        </p:sp>
        <p:sp>
          <p:nvSpPr>
            <p:cNvPr id="356357" name="Oval 5">
              <a:extLst>
                <a:ext uri="{FF2B5EF4-FFF2-40B4-BE49-F238E27FC236}">
                  <a16:creationId xmlns="" xmlns:a16="http://schemas.microsoft.com/office/drawing/2014/main" id="{6800EDB9-91D0-495F-914C-C2707A90E487}"/>
                </a:ext>
              </a:extLst>
            </p:cNvPr>
            <p:cNvSpPr>
              <a:spLocks noChangeArrowheads="1"/>
            </p:cNvSpPr>
            <p:nvPr/>
          </p:nvSpPr>
          <p:spPr bwMode="auto">
            <a:xfrm>
              <a:off x="2112" y="2016"/>
              <a:ext cx="1152" cy="1152"/>
            </a:xfrm>
            <a:prstGeom prst="ellipse">
              <a:avLst/>
            </a:prstGeom>
            <a:noFill/>
            <a:ln w="57150" algn="ctr">
              <a:solidFill>
                <a:srgbClr val="99CC00"/>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58" name="AutoShape 6">
              <a:extLst>
                <a:ext uri="{FF2B5EF4-FFF2-40B4-BE49-F238E27FC236}">
                  <a16:creationId xmlns="" xmlns:a16="http://schemas.microsoft.com/office/drawing/2014/main" id="{25B1E5E8-3E6D-4CA7-9842-B56F3E4CCC29}"/>
                </a:ext>
              </a:extLst>
            </p:cNvPr>
            <p:cNvSpPr>
              <a:spLocks noChangeArrowheads="1"/>
            </p:cNvSpPr>
            <p:nvPr/>
          </p:nvSpPr>
          <p:spPr bwMode="auto">
            <a:xfrm rot="15372561">
              <a:off x="2794" y="1286"/>
              <a:ext cx="569" cy="973"/>
            </a:xfrm>
            <a:prstGeom prst="curvedLeftArrow">
              <a:avLst>
                <a:gd name="adj1" fmla="val 13451"/>
                <a:gd name="adj2" fmla="val 57895"/>
                <a:gd name="adj3" fmla="val 38241"/>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59" name="AutoShape 7">
              <a:extLst>
                <a:ext uri="{FF2B5EF4-FFF2-40B4-BE49-F238E27FC236}">
                  <a16:creationId xmlns="" xmlns:a16="http://schemas.microsoft.com/office/drawing/2014/main" id="{B81A93A5-F84B-4758-9F06-A590817CE0E8}"/>
                </a:ext>
              </a:extLst>
            </p:cNvPr>
            <p:cNvSpPr>
              <a:spLocks noChangeArrowheads="1"/>
            </p:cNvSpPr>
            <p:nvPr/>
          </p:nvSpPr>
          <p:spPr bwMode="auto">
            <a:xfrm rot="6715210">
              <a:off x="1521" y="2031"/>
              <a:ext cx="327" cy="969"/>
            </a:xfrm>
            <a:prstGeom prst="curvedLeftArrow">
              <a:avLst>
                <a:gd name="adj1" fmla="val 23309"/>
                <a:gd name="adj2" fmla="val 100327"/>
                <a:gd name="adj3" fmla="val 3056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60" name="AutoShape 8">
              <a:extLst>
                <a:ext uri="{FF2B5EF4-FFF2-40B4-BE49-F238E27FC236}">
                  <a16:creationId xmlns="" xmlns:a16="http://schemas.microsoft.com/office/drawing/2014/main" id="{6162BA0B-2D3C-4763-A859-2728186F26C5}"/>
                </a:ext>
              </a:extLst>
            </p:cNvPr>
            <p:cNvSpPr>
              <a:spLocks noChangeArrowheads="1"/>
            </p:cNvSpPr>
            <p:nvPr/>
          </p:nvSpPr>
          <p:spPr bwMode="auto">
            <a:xfrm rot="2609592">
              <a:off x="2112" y="2976"/>
              <a:ext cx="317" cy="864"/>
            </a:xfrm>
            <a:prstGeom prst="curvedLeftArrow">
              <a:avLst>
                <a:gd name="adj1" fmla="val 21438"/>
                <a:gd name="adj2" fmla="val 92278"/>
                <a:gd name="adj3" fmla="val 33333"/>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61" name="AutoShape 9">
              <a:extLst>
                <a:ext uri="{FF2B5EF4-FFF2-40B4-BE49-F238E27FC236}">
                  <a16:creationId xmlns="" xmlns:a16="http://schemas.microsoft.com/office/drawing/2014/main" id="{9F28CF64-20F9-41E2-AFB5-2F3497554182}"/>
                </a:ext>
              </a:extLst>
            </p:cNvPr>
            <p:cNvSpPr>
              <a:spLocks noChangeArrowheads="1"/>
            </p:cNvSpPr>
            <p:nvPr/>
          </p:nvSpPr>
          <p:spPr bwMode="auto">
            <a:xfrm rot="-2162403">
              <a:off x="3360" y="2544"/>
              <a:ext cx="355" cy="867"/>
            </a:xfrm>
            <a:prstGeom prst="curvedLeftArrow">
              <a:avLst>
                <a:gd name="adj1" fmla="val 19210"/>
                <a:gd name="adj2" fmla="val 82686"/>
                <a:gd name="adj3" fmla="val 33333"/>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356362" name="Group 10">
              <a:extLst>
                <a:ext uri="{FF2B5EF4-FFF2-40B4-BE49-F238E27FC236}">
                  <a16:creationId xmlns="" xmlns:a16="http://schemas.microsoft.com/office/drawing/2014/main" id="{DE398782-8A05-4C56-B6FF-2BF0D316277F}"/>
                </a:ext>
              </a:extLst>
            </p:cNvPr>
            <p:cNvGrpSpPr>
              <a:grpSpLocks/>
            </p:cNvGrpSpPr>
            <p:nvPr/>
          </p:nvGrpSpPr>
          <p:grpSpPr bwMode="auto">
            <a:xfrm>
              <a:off x="3696" y="1344"/>
              <a:ext cx="1152" cy="1056"/>
              <a:chOff x="2492" y="2313"/>
              <a:chExt cx="593" cy="557"/>
            </a:xfrm>
          </p:grpSpPr>
          <p:sp>
            <p:nvSpPr>
              <p:cNvPr id="356363" name="Oval 11">
                <a:extLst>
                  <a:ext uri="{FF2B5EF4-FFF2-40B4-BE49-F238E27FC236}">
                    <a16:creationId xmlns="" xmlns:a16="http://schemas.microsoft.com/office/drawing/2014/main" id="{A30B7E44-13FE-4980-9C5B-B3D104EB4D2D}"/>
                  </a:ext>
                </a:extLst>
              </p:cNvPr>
              <p:cNvSpPr>
                <a:spLocks noChangeArrowheads="1"/>
              </p:cNvSpPr>
              <p:nvPr/>
            </p:nvSpPr>
            <p:spPr bwMode="auto">
              <a:xfrm>
                <a:off x="2707" y="2810"/>
                <a:ext cx="378" cy="60"/>
              </a:xfrm>
              <a:prstGeom prst="ellipse">
                <a:avLst/>
              </a:prstGeom>
              <a:solidFill>
                <a:schemeClr val="tx2">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64" name="Oval 12">
                <a:extLst>
                  <a:ext uri="{FF2B5EF4-FFF2-40B4-BE49-F238E27FC236}">
                    <a16:creationId xmlns="" xmlns:a16="http://schemas.microsoft.com/office/drawing/2014/main" id="{FDE8C67C-63E8-4820-9C36-E86061E608C2}"/>
                  </a:ext>
                </a:extLst>
              </p:cNvPr>
              <p:cNvSpPr>
                <a:spLocks noChangeArrowheads="1"/>
              </p:cNvSpPr>
              <p:nvPr/>
            </p:nvSpPr>
            <p:spPr bwMode="auto">
              <a:xfrm>
                <a:off x="2492" y="2313"/>
                <a:ext cx="551" cy="551"/>
              </a:xfrm>
              <a:prstGeom prst="ellipse">
                <a:avLst/>
              </a:prstGeom>
              <a:gradFill rotWithShape="1">
                <a:gsLst>
                  <a:gs pos="0">
                    <a:srgbClr val="FF99FF"/>
                  </a:gs>
                  <a:gs pos="100000">
                    <a:srgbClr val="632763"/>
                  </a:gs>
                </a:gsLst>
                <a:path path="rect">
                  <a:fillToRect l="100000" t="10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个人性</a:t>
                </a:r>
                <a:r>
                  <a:rPr kumimoji="1" lang="zh-CN" altLang="en-US" sz="2400">
                    <a:solidFill>
                      <a:srgbClr val="080808"/>
                    </a:solidFill>
                    <a:latin typeface="Times New Roman" panose="02020603050405020304" pitchFamily="18" charset="0"/>
                    <a:ea typeface="宋体" panose="02010600030101010101" pitchFamily="2" charset="-122"/>
                  </a:rPr>
                  <a:t> </a:t>
                </a:r>
              </a:p>
            </p:txBody>
          </p:sp>
        </p:grpSp>
        <p:grpSp>
          <p:nvGrpSpPr>
            <p:cNvPr id="356365" name="Group 13">
              <a:extLst>
                <a:ext uri="{FF2B5EF4-FFF2-40B4-BE49-F238E27FC236}">
                  <a16:creationId xmlns="" xmlns:a16="http://schemas.microsoft.com/office/drawing/2014/main" id="{9B6113A8-1650-4439-B382-34F11C4CCB45}"/>
                </a:ext>
              </a:extLst>
            </p:cNvPr>
            <p:cNvGrpSpPr>
              <a:grpSpLocks/>
            </p:cNvGrpSpPr>
            <p:nvPr/>
          </p:nvGrpSpPr>
          <p:grpSpPr bwMode="auto">
            <a:xfrm>
              <a:off x="768" y="2736"/>
              <a:ext cx="1201" cy="1074"/>
              <a:chOff x="2643" y="1539"/>
              <a:chExt cx="598" cy="568"/>
            </a:xfrm>
          </p:grpSpPr>
          <p:sp>
            <p:nvSpPr>
              <p:cNvPr id="356366" name="Oval 14">
                <a:extLst>
                  <a:ext uri="{FF2B5EF4-FFF2-40B4-BE49-F238E27FC236}">
                    <a16:creationId xmlns="" xmlns:a16="http://schemas.microsoft.com/office/drawing/2014/main" id="{AA9ABDEC-D2B7-4CB5-AD27-9F93A745AE38}"/>
                  </a:ext>
                </a:extLst>
              </p:cNvPr>
              <p:cNvSpPr>
                <a:spLocks noChangeArrowheads="1"/>
              </p:cNvSpPr>
              <p:nvPr/>
            </p:nvSpPr>
            <p:spPr bwMode="auto">
              <a:xfrm>
                <a:off x="2863" y="2047"/>
                <a:ext cx="378" cy="60"/>
              </a:xfrm>
              <a:prstGeom prst="ellipse">
                <a:avLst/>
              </a:prstGeom>
              <a:solidFill>
                <a:schemeClr val="tx2">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67" name="Oval 15">
                <a:extLst>
                  <a:ext uri="{FF2B5EF4-FFF2-40B4-BE49-F238E27FC236}">
                    <a16:creationId xmlns="" xmlns:a16="http://schemas.microsoft.com/office/drawing/2014/main" id="{0F22B633-DBEA-4CA0-B76E-39A3249940AF}"/>
                  </a:ext>
                </a:extLst>
              </p:cNvPr>
              <p:cNvSpPr>
                <a:spLocks noChangeArrowheads="1"/>
              </p:cNvSpPr>
              <p:nvPr/>
            </p:nvSpPr>
            <p:spPr bwMode="auto">
              <a:xfrm>
                <a:off x="2643" y="1539"/>
                <a:ext cx="551" cy="551"/>
              </a:xfrm>
              <a:prstGeom prst="ellipse">
                <a:avLst/>
              </a:prstGeom>
              <a:gradFill rotWithShape="1">
                <a:gsLst>
                  <a:gs pos="0">
                    <a:schemeClr val="folHlink">
                      <a:alpha val="89999"/>
                    </a:schemeClr>
                  </a:gs>
                  <a:gs pos="100000">
                    <a:srgbClr val="002A00"/>
                  </a:gs>
                </a:gsLst>
                <a:path path="rect">
                  <a:fillToRect l="100000" t="10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直接性</a:t>
                </a:r>
                <a:r>
                  <a:rPr kumimoji="1" lang="zh-CN" altLang="en-US" sz="2400">
                    <a:solidFill>
                      <a:srgbClr val="080808"/>
                    </a:solidFill>
                    <a:latin typeface="Times New Roman" panose="02020603050405020304" pitchFamily="18" charset="0"/>
                    <a:ea typeface="宋体" panose="02010600030101010101" pitchFamily="2" charset="-122"/>
                  </a:rPr>
                  <a:t> </a:t>
                </a:r>
              </a:p>
            </p:txBody>
          </p:sp>
        </p:grpSp>
        <p:grpSp>
          <p:nvGrpSpPr>
            <p:cNvPr id="356368" name="Group 16">
              <a:extLst>
                <a:ext uri="{FF2B5EF4-FFF2-40B4-BE49-F238E27FC236}">
                  <a16:creationId xmlns="" xmlns:a16="http://schemas.microsoft.com/office/drawing/2014/main" id="{E841BC80-9F1A-49F4-B028-DBAF505648A0}"/>
                </a:ext>
              </a:extLst>
            </p:cNvPr>
            <p:cNvGrpSpPr>
              <a:grpSpLocks/>
            </p:cNvGrpSpPr>
            <p:nvPr/>
          </p:nvGrpSpPr>
          <p:grpSpPr bwMode="auto">
            <a:xfrm>
              <a:off x="720" y="1248"/>
              <a:ext cx="1248" cy="1008"/>
              <a:chOff x="3315" y="2074"/>
              <a:chExt cx="620" cy="556"/>
            </a:xfrm>
          </p:grpSpPr>
          <p:sp>
            <p:nvSpPr>
              <p:cNvPr id="356369" name="Oval 17">
                <a:extLst>
                  <a:ext uri="{FF2B5EF4-FFF2-40B4-BE49-F238E27FC236}">
                    <a16:creationId xmlns="" xmlns:a16="http://schemas.microsoft.com/office/drawing/2014/main" id="{894DCA15-F2F8-4376-9E7C-CC06C071E85A}"/>
                  </a:ext>
                </a:extLst>
              </p:cNvPr>
              <p:cNvSpPr>
                <a:spLocks noChangeArrowheads="1"/>
              </p:cNvSpPr>
              <p:nvPr/>
            </p:nvSpPr>
            <p:spPr bwMode="auto">
              <a:xfrm>
                <a:off x="3557" y="2570"/>
                <a:ext cx="378" cy="60"/>
              </a:xfrm>
              <a:prstGeom prst="ellipse">
                <a:avLst/>
              </a:prstGeom>
              <a:solidFill>
                <a:schemeClr val="tx2">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70" name="Oval 18">
                <a:extLst>
                  <a:ext uri="{FF2B5EF4-FFF2-40B4-BE49-F238E27FC236}">
                    <a16:creationId xmlns="" xmlns:a16="http://schemas.microsoft.com/office/drawing/2014/main" id="{E80187D2-8CCE-44E3-A056-9B6BA4687AD5}"/>
                  </a:ext>
                </a:extLst>
              </p:cNvPr>
              <p:cNvSpPr>
                <a:spLocks noChangeArrowheads="1"/>
              </p:cNvSpPr>
              <p:nvPr/>
            </p:nvSpPr>
            <p:spPr bwMode="auto">
              <a:xfrm>
                <a:off x="3315" y="2074"/>
                <a:ext cx="551" cy="551"/>
              </a:xfrm>
              <a:prstGeom prst="ellipse">
                <a:avLst/>
              </a:prstGeom>
              <a:gradFill rotWithShape="1">
                <a:gsLst>
                  <a:gs pos="0">
                    <a:srgbClr val="98BEF6"/>
                  </a:gs>
                  <a:gs pos="100000">
                    <a:srgbClr val="98BEF6">
                      <a:gamma/>
                      <a:shade val="46275"/>
                      <a:invGamma/>
                    </a:srgbClr>
                  </a:gs>
                </a:gsLst>
                <a:path path="rect">
                  <a:fillToRect l="100000" t="10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无边际性 </a:t>
                </a:r>
              </a:p>
            </p:txBody>
          </p:sp>
        </p:grpSp>
        <p:grpSp>
          <p:nvGrpSpPr>
            <p:cNvPr id="356371" name="Group 19">
              <a:extLst>
                <a:ext uri="{FF2B5EF4-FFF2-40B4-BE49-F238E27FC236}">
                  <a16:creationId xmlns="" xmlns:a16="http://schemas.microsoft.com/office/drawing/2014/main" id="{70199E8C-C86D-4FAF-BA9D-2E9B45195EEC}"/>
                </a:ext>
              </a:extLst>
            </p:cNvPr>
            <p:cNvGrpSpPr>
              <a:grpSpLocks/>
            </p:cNvGrpSpPr>
            <p:nvPr/>
          </p:nvGrpSpPr>
          <p:grpSpPr bwMode="auto">
            <a:xfrm>
              <a:off x="3744" y="2784"/>
              <a:ext cx="1248" cy="1104"/>
              <a:chOff x="3315" y="2074"/>
              <a:chExt cx="620" cy="556"/>
            </a:xfrm>
          </p:grpSpPr>
          <p:sp>
            <p:nvSpPr>
              <p:cNvPr id="356372" name="Oval 20">
                <a:extLst>
                  <a:ext uri="{FF2B5EF4-FFF2-40B4-BE49-F238E27FC236}">
                    <a16:creationId xmlns="" xmlns:a16="http://schemas.microsoft.com/office/drawing/2014/main" id="{50F3A06F-E7D3-4006-AC00-04A6F4721826}"/>
                  </a:ext>
                </a:extLst>
              </p:cNvPr>
              <p:cNvSpPr>
                <a:spLocks noChangeArrowheads="1"/>
              </p:cNvSpPr>
              <p:nvPr/>
            </p:nvSpPr>
            <p:spPr bwMode="auto">
              <a:xfrm>
                <a:off x="3557" y="2570"/>
                <a:ext cx="378" cy="60"/>
              </a:xfrm>
              <a:prstGeom prst="ellipse">
                <a:avLst/>
              </a:prstGeom>
              <a:solidFill>
                <a:schemeClr val="tx2">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56373" name="Oval 21">
                <a:extLst>
                  <a:ext uri="{FF2B5EF4-FFF2-40B4-BE49-F238E27FC236}">
                    <a16:creationId xmlns="" xmlns:a16="http://schemas.microsoft.com/office/drawing/2014/main" id="{6FFDAAD9-A812-4CE7-B964-FE1FBA146440}"/>
                  </a:ext>
                </a:extLst>
              </p:cNvPr>
              <p:cNvSpPr>
                <a:spLocks noChangeArrowheads="1"/>
              </p:cNvSpPr>
              <p:nvPr/>
            </p:nvSpPr>
            <p:spPr bwMode="auto">
              <a:xfrm>
                <a:off x="3315" y="2074"/>
                <a:ext cx="551" cy="551"/>
              </a:xfrm>
              <a:prstGeom prst="ellipse">
                <a:avLst/>
              </a:prstGeom>
              <a:gradFill rotWithShape="1">
                <a:gsLst>
                  <a:gs pos="0">
                    <a:srgbClr val="98BEF6"/>
                  </a:gs>
                  <a:gs pos="100000">
                    <a:srgbClr val="98BEF6">
                      <a:gamma/>
                      <a:shade val="46275"/>
                      <a:invGamma/>
                    </a:srgbClr>
                  </a:gs>
                </a:gsLst>
                <a:path path="rect">
                  <a:fillToRect l="100000" t="100000"/>
                </a:path>
              </a:gradFill>
              <a:ln>
                <a:noFill/>
              </a:ln>
              <a:effectLst/>
              <a:extLs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便捷性</a:t>
                </a:r>
                <a:r>
                  <a:rPr kumimoji="1" lang="zh-CN" altLang="en-US" sz="2400">
                    <a:solidFill>
                      <a:srgbClr val="080808"/>
                    </a:solidFill>
                    <a:latin typeface="Times New Roman" panose="02020603050405020304" pitchFamily="18" charset="0"/>
                    <a:ea typeface="宋体" panose="02010600030101010101" pitchFamily="2" charset="-122"/>
                  </a:rPr>
                  <a:t> </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dissolve">
                                      <p:cBhvr>
                                        <p:cTn id="7" dur="500"/>
                                        <p:tgtEl>
                                          <p:spTgt spid="356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56355"/>
                                        </p:tgtEl>
                                        <p:attrNameLst>
                                          <p:attrName>style.visibility</p:attrName>
                                        </p:attrNameLst>
                                      </p:cBhvr>
                                      <p:to>
                                        <p:strVal val="visible"/>
                                      </p:to>
                                    </p:set>
                                    <p:anim calcmode="lin" valueType="num">
                                      <p:cBhvr additive="base">
                                        <p:cTn id="12" dur="500" fill="hold"/>
                                        <p:tgtEl>
                                          <p:spTgt spid="356355"/>
                                        </p:tgtEl>
                                        <p:attrNameLst>
                                          <p:attrName>ppt_x</p:attrName>
                                        </p:attrNameLst>
                                      </p:cBhvr>
                                      <p:tavLst>
                                        <p:tav tm="0">
                                          <p:val>
                                            <p:strVal val="#ppt_x"/>
                                          </p:val>
                                        </p:tav>
                                        <p:tav tm="100000">
                                          <p:val>
                                            <p:strVal val="#ppt_x"/>
                                          </p:val>
                                        </p:tav>
                                      </p:tavLst>
                                    </p:anim>
                                    <p:anim calcmode="lin" valueType="num">
                                      <p:cBhvr additive="base">
                                        <p:cTn id="13" dur="500" fill="hold"/>
                                        <p:tgtEl>
                                          <p:spTgt spid="356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p:nvPr/>
        </p:nvSpPr>
        <p:spPr>
          <a:xfrm>
            <a:off x="706755" y="208280"/>
            <a:ext cx="4015105" cy="55499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buClr>
                <a:srgbClr val="202F3D">
                  <a:lumMod val="75000"/>
                </a:srgbClr>
              </a:buClr>
            </a:pPr>
            <a:r>
              <a:rPr lang="zh-CN" sz="3200" b="1" dirty="0">
                <a:solidFill>
                  <a:prstClr val="white">
                    <a:lumMod val="50000"/>
                  </a:prstClr>
                </a:solidFill>
                <a:latin typeface="微软雅黑" panose="020B0503020204020204" pitchFamily="34" charset="-122"/>
                <a:ea typeface="微软雅黑" panose="020B0503020204020204" pitchFamily="34" charset="-122"/>
              </a:rPr>
              <a:t>消费者心理诱因分析</a:t>
            </a:r>
          </a:p>
        </p:txBody>
      </p:sp>
      <p:grpSp>
        <p:nvGrpSpPr>
          <p:cNvPr id="19" name="组合 18"/>
          <p:cNvGrpSpPr/>
          <p:nvPr/>
        </p:nvGrpSpPr>
        <p:grpSpPr>
          <a:xfrm>
            <a:off x="933309" y="900276"/>
            <a:ext cx="10479890" cy="5039526"/>
            <a:chOff x="778510" y="1448777"/>
            <a:chExt cx="10479890" cy="5039526"/>
          </a:xfrm>
        </p:grpSpPr>
        <p:sp>
          <p:nvSpPr>
            <p:cNvPr id="2" name="Rectangle 6"/>
            <p:cNvSpPr/>
            <p:nvPr/>
          </p:nvSpPr>
          <p:spPr>
            <a:xfrm flipH="1">
              <a:off x="778510" y="1722755"/>
              <a:ext cx="7152640" cy="4441825"/>
            </a:xfrm>
            <a:prstGeom prst="rect">
              <a:avLst/>
            </a:prstGeom>
            <a:blipFill>
              <a:blip r:embed="rId3"/>
              <a:stretch>
                <a:fillRect t="-1000" r="-6000" b="-11000"/>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0"/>
              </a:endParaRPr>
            </a:p>
          </p:txBody>
        </p:sp>
        <p:sp>
          <p:nvSpPr>
            <p:cNvPr id="3" name="Rectangle 7"/>
            <p:cNvSpPr/>
            <p:nvPr/>
          </p:nvSpPr>
          <p:spPr>
            <a:xfrm>
              <a:off x="7789315" y="1448827"/>
              <a:ext cx="900000" cy="900000"/>
            </a:xfrm>
            <a:prstGeom prst="rect">
              <a:avLst/>
            </a:prstGeom>
            <a:solidFill>
              <a:srgbClr val="1C9494">
                <a:alpha val="90000"/>
              </a:srgbClr>
            </a:solidFill>
            <a:ln w="63500" cap="flat" cmpd="sng" algn="ctr">
              <a:solidFill>
                <a:sysClr val="window" lastClr="FFFFFF">
                  <a:alpha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0"/>
              </a:endParaRPr>
            </a:p>
          </p:txBody>
        </p:sp>
        <p:sp>
          <p:nvSpPr>
            <p:cNvPr id="4" name="Content Placeholder 2"/>
            <p:cNvSpPr txBox="1"/>
            <p:nvPr/>
          </p:nvSpPr>
          <p:spPr>
            <a:xfrm>
              <a:off x="7956015" y="1579046"/>
              <a:ext cx="566599" cy="55421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202F3D">
                    <a:lumMod val="75000"/>
                  </a:srgbClr>
                </a:buClr>
              </a:pPr>
              <a:r>
                <a:rPr lang="id-ID" sz="3600" b="1" dirty="0">
                  <a:solidFill>
                    <a:prstClr val="white">
                      <a:alpha val="80000"/>
                    </a:prstClr>
                  </a:solidFill>
                  <a:latin typeface="微软雅黑" panose="020B0503020204020204" pitchFamily="34" charset="-122"/>
                  <a:ea typeface="微软雅黑" panose="020B0503020204020204" pitchFamily="34" charset="-122"/>
                </a:rPr>
                <a:t>1</a:t>
              </a:r>
              <a:endParaRPr lang="en-US" sz="1200" b="1" dirty="0">
                <a:solidFill>
                  <a:prstClr val="white">
                    <a:alpha val="80000"/>
                  </a:prstClr>
                </a:solidFill>
                <a:latin typeface="微软雅黑" panose="020B0503020204020204" pitchFamily="34" charset="-122"/>
                <a:ea typeface="微软雅黑" panose="020B0503020204020204" pitchFamily="34" charset="-122"/>
              </a:endParaRPr>
            </a:p>
          </p:txBody>
        </p:sp>
        <p:sp>
          <p:nvSpPr>
            <p:cNvPr id="5" name="Rectangle 9"/>
            <p:cNvSpPr/>
            <p:nvPr/>
          </p:nvSpPr>
          <p:spPr>
            <a:xfrm>
              <a:off x="7789315" y="2752651"/>
              <a:ext cx="900000" cy="900000"/>
            </a:xfrm>
            <a:prstGeom prst="rect">
              <a:avLst/>
            </a:prstGeom>
            <a:solidFill>
              <a:srgbClr val="FAC14D">
                <a:alpha val="90000"/>
              </a:srgbClr>
            </a:solidFill>
            <a:ln w="63500" cap="flat" cmpd="sng" algn="ctr">
              <a:solidFill>
                <a:sysClr val="window" lastClr="FFFFFF">
                  <a:alpha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0"/>
              </a:endParaRPr>
            </a:p>
          </p:txBody>
        </p:sp>
        <p:sp>
          <p:nvSpPr>
            <p:cNvPr id="6" name="Content Placeholder 2"/>
            <p:cNvSpPr txBox="1"/>
            <p:nvPr/>
          </p:nvSpPr>
          <p:spPr>
            <a:xfrm>
              <a:off x="7956015" y="2882870"/>
              <a:ext cx="566599" cy="55421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202F3D">
                    <a:lumMod val="75000"/>
                  </a:srgbClr>
                </a:buClr>
              </a:pPr>
              <a:r>
                <a:rPr lang="id-ID" sz="3600" b="1" dirty="0">
                  <a:solidFill>
                    <a:prstClr val="white">
                      <a:alpha val="80000"/>
                    </a:prstClr>
                  </a:solidFill>
                  <a:latin typeface="微软雅黑" panose="020B0503020204020204" pitchFamily="34" charset="-122"/>
                  <a:ea typeface="微软雅黑" panose="020B0503020204020204" pitchFamily="34" charset="-122"/>
                </a:rPr>
                <a:t>2</a:t>
              </a:r>
              <a:endParaRPr lang="en-US" sz="1200" b="1" dirty="0">
                <a:solidFill>
                  <a:prstClr val="white">
                    <a:alpha val="80000"/>
                  </a:prstClr>
                </a:solidFill>
                <a:latin typeface="微软雅黑" panose="020B0503020204020204" pitchFamily="34" charset="-122"/>
                <a:ea typeface="微软雅黑" panose="020B0503020204020204" pitchFamily="34" charset="-122"/>
              </a:endParaRPr>
            </a:p>
          </p:txBody>
        </p:sp>
        <p:sp>
          <p:nvSpPr>
            <p:cNvPr id="7" name="Rectangle 11"/>
            <p:cNvSpPr/>
            <p:nvPr/>
          </p:nvSpPr>
          <p:spPr>
            <a:xfrm>
              <a:off x="7789315" y="4199985"/>
              <a:ext cx="900000" cy="900000"/>
            </a:xfrm>
            <a:prstGeom prst="rect">
              <a:avLst/>
            </a:prstGeom>
            <a:solidFill>
              <a:srgbClr val="F95647">
                <a:alpha val="90000"/>
              </a:srgbClr>
            </a:solidFill>
            <a:ln w="63500" cap="flat" cmpd="sng" algn="ctr">
              <a:solidFill>
                <a:sysClr val="window" lastClr="FFFFFF">
                  <a:alpha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0"/>
              </a:endParaRPr>
            </a:p>
          </p:txBody>
        </p:sp>
        <p:sp>
          <p:nvSpPr>
            <p:cNvPr id="8" name="Content Placeholder 2"/>
            <p:cNvSpPr txBox="1"/>
            <p:nvPr/>
          </p:nvSpPr>
          <p:spPr>
            <a:xfrm>
              <a:off x="7956015" y="4330204"/>
              <a:ext cx="566599" cy="55421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202F3D">
                    <a:lumMod val="75000"/>
                  </a:srgbClr>
                </a:buClr>
              </a:pPr>
              <a:r>
                <a:rPr lang="id-ID" sz="3600" b="1" dirty="0">
                  <a:solidFill>
                    <a:prstClr val="white">
                      <a:alpha val="80000"/>
                    </a:prstClr>
                  </a:solidFill>
                  <a:latin typeface="微软雅黑" panose="020B0503020204020204" pitchFamily="34" charset="-122"/>
                  <a:ea typeface="微软雅黑" panose="020B0503020204020204" pitchFamily="34" charset="-122"/>
                </a:rPr>
                <a:t>3</a:t>
              </a:r>
              <a:endParaRPr lang="en-US" sz="1200" b="1" dirty="0">
                <a:solidFill>
                  <a:prstClr val="white">
                    <a:alpha val="80000"/>
                  </a:prstClr>
                </a:solidFill>
                <a:latin typeface="微软雅黑" panose="020B0503020204020204" pitchFamily="34" charset="-122"/>
                <a:ea typeface="微软雅黑" panose="020B0503020204020204" pitchFamily="34" charset="-122"/>
              </a:endParaRPr>
            </a:p>
          </p:txBody>
        </p:sp>
        <p:sp>
          <p:nvSpPr>
            <p:cNvPr id="9" name="Content Placeholder 2"/>
            <p:cNvSpPr txBox="1"/>
            <p:nvPr/>
          </p:nvSpPr>
          <p:spPr>
            <a:xfrm>
              <a:off x="8828657" y="1448777"/>
              <a:ext cx="2429678" cy="10970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网络营销的可信度不强 </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nSpc>
                  <a:spcPct val="150000"/>
                </a:lnSpc>
                <a:buNone/>
              </a:pPr>
              <a:r>
                <a:rPr lang="zh-CN" altLang="id-ID" sz="1100" dirty="0">
                  <a:solidFill>
                    <a:srgbClr val="1C9494"/>
                  </a:solidFill>
                  <a:ea typeface="宋体" panose="02010600030101010101" pitchFamily="2" charset="-122"/>
                </a:rPr>
                <a:t>消费者无法通过近距离观察、触摸对商品的质量性能进行辨别。</a:t>
              </a:r>
            </a:p>
          </p:txBody>
        </p:sp>
        <p:sp>
          <p:nvSpPr>
            <p:cNvPr id="10" name="Content Placeholder 2"/>
            <p:cNvSpPr txBox="1"/>
            <p:nvPr/>
          </p:nvSpPr>
          <p:spPr>
            <a:xfrm>
              <a:off x="8828719" y="2768116"/>
              <a:ext cx="2429678" cy="10970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mn-ea"/>
                </a:rPr>
                <a:t>网络营销的</a:t>
              </a:r>
              <a:r>
                <a:rPr lang="zh-CN" sz="1100" dirty="0">
                  <a:solidFill>
                    <a:schemeClr val="tx1">
                      <a:lumMod val="75000"/>
                      <a:lumOff val="25000"/>
                    </a:schemeClr>
                  </a:solidFill>
                  <a:latin typeface="微软雅黑" panose="020B0503020204020204" pitchFamily="34" charset="-122"/>
                  <a:ea typeface="微软雅黑" panose="020B0503020204020204" pitchFamily="34" charset="-122"/>
                  <a:sym typeface="+mn-ea"/>
                </a:rPr>
                <a:t>安全性不高</a:t>
              </a:r>
            </a:p>
            <a:p>
              <a:pPr marL="0" indent="0">
                <a:lnSpc>
                  <a:spcPct val="150000"/>
                </a:lnSpc>
                <a:buNone/>
              </a:pPr>
              <a:r>
                <a:rPr lang="zh-CN" sz="1100" dirty="0">
                  <a:solidFill>
                    <a:srgbClr val="FAC14D"/>
                  </a:solidFill>
                  <a:ea typeface="宋体" panose="02010600030101010101" pitchFamily="2" charset="-122"/>
                </a:rPr>
                <a:t>现实加密技术的发展，仍不能保障网络安全，消费者个人隐私。</a:t>
              </a:r>
            </a:p>
          </p:txBody>
        </p:sp>
        <p:sp>
          <p:nvSpPr>
            <p:cNvPr id="11" name="Content Placeholder 2"/>
            <p:cNvSpPr txBox="1"/>
            <p:nvPr/>
          </p:nvSpPr>
          <p:spPr>
            <a:xfrm>
              <a:off x="8828722" y="4100790"/>
              <a:ext cx="2429678" cy="10970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sz="1100" dirty="0">
                  <a:solidFill>
                    <a:schemeClr val="tx1">
                      <a:lumMod val="75000"/>
                      <a:lumOff val="25000"/>
                    </a:schemeClr>
                  </a:solidFill>
                  <a:latin typeface="微软雅黑" panose="020B0503020204020204" pitchFamily="34" charset="-122"/>
                  <a:ea typeface="微软雅黑" panose="020B0503020204020204" pitchFamily="34" charset="-122"/>
                  <a:sym typeface="+mn-ea"/>
                </a:rPr>
                <a:t>消费者特定需求满足不够</a:t>
              </a:r>
            </a:p>
            <a:p>
              <a:pPr marL="0" indent="0">
                <a:lnSpc>
                  <a:spcPct val="150000"/>
                </a:lnSpc>
                <a:buFont typeface="Arial" panose="020B0604020202020204" pitchFamily="34" charset="0"/>
                <a:buNone/>
              </a:pPr>
              <a:r>
                <a:rPr lang="zh-CN" sz="1100" dirty="0">
                  <a:solidFill>
                    <a:srgbClr val="F95647"/>
                  </a:solidFill>
                  <a:ea typeface="宋体" panose="02010600030101010101" pitchFamily="2" charset="-122"/>
                </a:rPr>
                <a:t>社交动机无法满足、体验不到人员服务待遇、讨价还价的乐趣</a:t>
              </a:r>
            </a:p>
          </p:txBody>
        </p:sp>
        <p:sp>
          <p:nvSpPr>
            <p:cNvPr id="12" name="Rectangle 16"/>
            <p:cNvSpPr/>
            <p:nvPr/>
          </p:nvSpPr>
          <p:spPr>
            <a:xfrm>
              <a:off x="781050" y="1757680"/>
              <a:ext cx="2848610" cy="4371340"/>
            </a:xfrm>
            <a:prstGeom prst="rect">
              <a:avLst/>
            </a:prstGeom>
            <a:solidFill>
              <a:sysClr val="windowText" lastClr="000000">
                <a:alpha val="80000"/>
              </a:sys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0"/>
              </a:endParaRPr>
            </a:p>
          </p:txBody>
        </p:sp>
        <p:sp>
          <p:nvSpPr>
            <p:cNvPr id="13" name="Content Placeholder 2"/>
            <p:cNvSpPr txBox="1"/>
            <p:nvPr/>
          </p:nvSpPr>
          <p:spPr>
            <a:xfrm>
              <a:off x="933309" y="2189723"/>
              <a:ext cx="2481095" cy="35074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sz="2000" dirty="0">
                  <a:solidFill>
                    <a:schemeClr val="bg1">
                      <a:lumMod val="95000"/>
                    </a:schemeClr>
                  </a:solidFill>
                  <a:latin typeface="微软雅黑" panose="020B0503020204020204" pitchFamily="34" charset="-122"/>
                  <a:ea typeface="微软雅黑" panose="020B0503020204020204" pitchFamily="34" charset="-122"/>
                </a:rPr>
                <a:t>网络消费对消费者具有强大的吸引力，但就其目前的发展状况而言，它还有一些影响消费者的心理因素，消费者网络消费还存在一定程度上的担忧</a:t>
              </a:r>
              <a:r>
                <a:rPr sz="11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6" name="Rectangle 15"/>
            <p:cNvSpPr/>
            <p:nvPr/>
          </p:nvSpPr>
          <p:spPr>
            <a:xfrm>
              <a:off x="7789445" y="5489625"/>
              <a:ext cx="900000" cy="900000"/>
            </a:xfrm>
            <a:prstGeom prst="rect">
              <a:avLst/>
            </a:prstGeom>
            <a:solidFill>
              <a:srgbClr val="7CB554">
                <a:alpha val="90000"/>
              </a:srgbClr>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lumMod val="65000"/>
                  </a:prstClr>
                </a:solidFill>
                <a:effectLst/>
                <a:uLnTx/>
                <a:uFillTx/>
                <a:latin typeface="Lato" panose="020F0502020204030203" pitchFamily="34" charset="0"/>
              </a:endParaRPr>
            </a:p>
          </p:txBody>
        </p:sp>
        <p:sp>
          <p:nvSpPr>
            <p:cNvPr id="17" name="Content Placeholder 2"/>
            <p:cNvSpPr txBox="1"/>
            <p:nvPr/>
          </p:nvSpPr>
          <p:spPr>
            <a:xfrm>
              <a:off x="7956650" y="5574804"/>
              <a:ext cx="566599" cy="55421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buClr>
                  <a:srgbClr val="202F3D">
                    <a:lumMod val="75000"/>
                  </a:srgbClr>
                </a:buClr>
              </a:pPr>
              <a:r>
                <a:rPr lang="en-US" sz="3600" b="1" dirty="0">
                  <a:solidFill>
                    <a:prstClr val="white">
                      <a:alpha val="80000"/>
                    </a:prstClr>
                  </a:solidFill>
                  <a:latin typeface="微软雅黑" panose="020B0503020204020204" pitchFamily="34" charset="-122"/>
                  <a:ea typeface="微软雅黑" panose="020B0503020204020204" pitchFamily="34" charset="-122"/>
                </a:rPr>
                <a:t>4</a:t>
              </a:r>
              <a:endParaRPr lang="en-US" sz="1200" b="1" dirty="0">
                <a:solidFill>
                  <a:prstClr val="white">
                    <a:alpha val="80000"/>
                  </a:prstClr>
                </a:solidFill>
                <a:latin typeface="微软雅黑" panose="020B0503020204020204" pitchFamily="34" charset="-122"/>
                <a:ea typeface="微软雅黑" panose="020B0503020204020204" pitchFamily="34" charset="-122"/>
              </a:endParaRPr>
            </a:p>
          </p:txBody>
        </p:sp>
        <p:sp>
          <p:nvSpPr>
            <p:cNvPr id="18" name="Content Placeholder 2"/>
            <p:cNvSpPr txBox="1"/>
            <p:nvPr/>
          </p:nvSpPr>
          <p:spPr>
            <a:xfrm>
              <a:off x="8828719" y="5391301"/>
              <a:ext cx="2429678" cy="10970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法律法规保障体系不全</a:t>
              </a:r>
              <a:r>
                <a:rPr lang="en-US" sz="1100" dirty="0">
                  <a:solidFill>
                    <a:prstClr val="white">
                      <a:lumMod val="65000"/>
                    </a:prstClr>
                  </a:solidFill>
                  <a:ea typeface="Roboto" panose="02000000000000000000" pitchFamily="2" charset="0"/>
                </a:rPr>
                <a:t>. </a:t>
              </a:r>
              <a:endParaRPr lang="id-ID" sz="1100" dirty="0">
                <a:solidFill>
                  <a:prstClr val="white">
                    <a:lumMod val="65000"/>
                  </a:prstClr>
                </a:solidFill>
                <a:ea typeface="Roboto" panose="02000000000000000000" pitchFamily="2" charset="0"/>
              </a:endParaRPr>
            </a:p>
            <a:p>
              <a:pPr marL="0" indent="0">
                <a:lnSpc>
                  <a:spcPct val="150000"/>
                </a:lnSpc>
                <a:buFont typeface="Arial" panose="020B0604020202020204" pitchFamily="34" charset="0"/>
                <a:buNone/>
              </a:pPr>
              <a:r>
                <a:rPr lang="zh-CN" sz="1100" dirty="0">
                  <a:solidFill>
                    <a:srgbClr val="FAC14D"/>
                  </a:solidFill>
                  <a:ea typeface="宋体" panose="02010600030101010101" pitchFamily="2" charset="-122"/>
                </a:rPr>
                <a:t>企业通过网络销售以次充好，以假乱真，智能部门不能有效的利用法律来约束他们。</a:t>
              </a:r>
            </a:p>
          </p:txBody>
        </p:sp>
      </p:grpSp>
    </p:spTree>
    <p:extLst>
      <p:ext uri="{BB962C8B-B14F-4D97-AF65-F5344CB8AC3E}">
        <p14:creationId xmlns:p14="http://schemas.microsoft.com/office/powerpoint/2010/main" val="274971045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 xmlns:a16="http://schemas.microsoft.com/office/drawing/2014/main" id="{DC20CA86-B594-4040-AF5E-BF45959157F0}"/>
              </a:ext>
            </a:extLst>
          </p:cNvPr>
          <p:cNvSpPr>
            <a:spLocks noGrp="1" noChangeArrowheads="1"/>
          </p:cNvSpPr>
          <p:nvPr>
            <p:ph type="title"/>
          </p:nvPr>
        </p:nvSpPr>
        <p:spPr>
          <a:xfrm>
            <a:off x="2566989" y="692150"/>
            <a:ext cx="5761037" cy="782638"/>
          </a:xfrm>
        </p:spPr>
        <p:txBody>
          <a:bodyPr/>
          <a:lstStyle/>
          <a:p>
            <a:r>
              <a:rPr lang="en-US" altLang="zh-CN" sz="3600" i="0">
                <a:latin typeface="汉仪楷体简" pitchFamily="2" charset="-122"/>
                <a:ea typeface="汉仪楷体简" pitchFamily="2" charset="-122"/>
              </a:rPr>
              <a:t>3.</a:t>
            </a:r>
            <a:r>
              <a:rPr lang="zh-CN" altLang="en-US" sz="3600" i="0">
                <a:latin typeface="汉仪楷体简" pitchFamily="2" charset="-122"/>
                <a:ea typeface="汉仪楷体简" pitchFamily="2" charset="-122"/>
              </a:rPr>
              <a:t>网络消费者及心理特征：</a:t>
            </a:r>
          </a:p>
        </p:txBody>
      </p:sp>
      <p:sp>
        <p:nvSpPr>
          <p:cNvPr id="357379" name="Rectangle 3">
            <a:extLst>
              <a:ext uri="{FF2B5EF4-FFF2-40B4-BE49-F238E27FC236}">
                <a16:creationId xmlns="" xmlns:a16="http://schemas.microsoft.com/office/drawing/2014/main" id="{E0B45C11-F1A1-4A04-9643-130C0FB952BA}"/>
              </a:ext>
            </a:extLst>
          </p:cNvPr>
          <p:cNvSpPr>
            <a:spLocks noGrp="1" noChangeArrowheads="1"/>
          </p:cNvSpPr>
          <p:nvPr>
            <p:ph type="body" idx="1"/>
          </p:nvPr>
        </p:nvSpPr>
        <p:spPr>
          <a:xfrm>
            <a:off x="1291905" y="1628776"/>
            <a:ext cx="9781563" cy="4968875"/>
          </a:xfrm>
        </p:spPr>
        <p:txBody>
          <a:bodyPr/>
          <a:lstStyle/>
          <a:p>
            <a:pPr algn="just">
              <a:lnSpc>
                <a:spcPct val="120000"/>
              </a:lnSpc>
              <a:spcBef>
                <a:spcPct val="0"/>
              </a:spcBef>
              <a:buFont typeface="Wingdings" panose="05000000000000000000" pitchFamily="2" charset="2"/>
              <a:buNone/>
            </a:pPr>
            <a:r>
              <a:rPr lang="en-US" altLang="zh-CN" b="1" dirty="0">
                <a:solidFill>
                  <a:srgbClr val="FF6600"/>
                </a:solidFill>
              </a:rPr>
              <a:t>  </a:t>
            </a:r>
            <a:r>
              <a:rPr lang="zh-CN" altLang="en-US" b="1" dirty="0">
                <a:solidFill>
                  <a:srgbClr val="FF6600"/>
                </a:solidFill>
              </a:rPr>
              <a:t>（</a:t>
            </a:r>
            <a:r>
              <a:rPr lang="en-US" altLang="zh-CN" b="1" dirty="0">
                <a:solidFill>
                  <a:srgbClr val="FF6600"/>
                </a:solidFill>
              </a:rPr>
              <a:t>1</a:t>
            </a:r>
            <a:r>
              <a:rPr lang="zh-CN" altLang="en-US" b="1" dirty="0">
                <a:solidFill>
                  <a:srgbClr val="FF6600"/>
                </a:solidFill>
              </a:rPr>
              <a:t>）</a:t>
            </a:r>
            <a:r>
              <a:rPr lang="zh-CN" altLang="en-US" sz="2800" b="1" dirty="0">
                <a:solidFill>
                  <a:srgbClr val="FF3300"/>
                </a:solidFill>
              </a:rPr>
              <a:t>网络消费者：</a:t>
            </a:r>
            <a:r>
              <a:rPr lang="zh-CN" altLang="en-US" sz="2800" b="1" dirty="0"/>
              <a:t>是指以网络为工具，通过互联网在虚拟网络市场中进行消费和购物活动的消费者人群。</a:t>
            </a:r>
          </a:p>
          <a:p>
            <a:pPr algn="just">
              <a:lnSpc>
                <a:spcPct val="120000"/>
              </a:lnSpc>
              <a:spcBef>
                <a:spcPct val="0"/>
              </a:spcBef>
              <a:buFont typeface="Wingdings" panose="05000000000000000000" pitchFamily="2" charset="2"/>
              <a:buNone/>
            </a:pPr>
            <a:r>
              <a:rPr lang="zh-CN" altLang="en-US" sz="2800" b="1" dirty="0">
                <a:solidFill>
                  <a:srgbClr val="FF3300"/>
                </a:solidFill>
              </a:rPr>
              <a:t>   网络消费者的新特征：</a:t>
            </a:r>
            <a:r>
              <a:rPr lang="zh-CN" altLang="en-US" sz="2800" b="1" dirty="0"/>
              <a:t> </a:t>
            </a:r>
          </a:p>
          <a:p>
            <a:pPr algn="just">
              <a:lnSpc>
                <a:spcPct val="120000"/>
              </a:lnSpc>
              <a:spcBef>
                <a:spcPct val="0"/>
              </a:spcBef>
              <a:buFont typeface="Wingdings" panose="05000000000000000000" pitchFamily="2" charset="2"/>
              <a:buNone/>
            </a:pPr>
            <a:r>
              <a:rPr lang="zh-CN" altLang="en-US" sz="2400" b="1" dirty="0"/>
              <a:t>        </a:t>
            </a:r>
            <a:r>
              <a:rPr lang="zh-CN" altLang="en-US" sz="2800" b="1" dirty="0"/>
              <a:t>很年轻，文化程度高；</a:t>
            </a:r>
          </a:p>
          <a:p>
            <a:pPr algn="just">
              <a:lnSpc>
                <a:spcPct val="120000"/>
              </a:lnSpc>
              <a:spcBef>
                <a:spcPct val="0"/>
              </a:spcBef>
              <a:buFont typeface="Wingdings" panose="05000000000000000000" pitchFamily="2" charset="2"/>
              <a:buNone/>
            </a:pPr>
            <a:r>
              <a:rPr lang="zh-CN" altLang="en-US" sz="2800" b="1" dirty="0"/>
              <a:t>       注重自我，各自有一些独特的、不同于他人的喜好，有自己独立的想法，对自己的判断力非常自负；</a:t>
            </a:r>
          </a:p>
          <a:p>
            <a:pPr algn="just">
              <a:lnSpc>
                <a:spcPct val="120000"/>
              </a:lnSpc>
              <a:spcBef>
                <a:spcPct val="0"/>
              </a:spcBef>
              <a:buFont typeface="Wingdings" panose="05000000000000000000" pitchFamily="2" charset="2"/>
              <a:buNone/>
            </a:pPr>
            <a:r>
              <a:rPr lang="zh-CN" altLang="en-US" sz="2800" b="1" dirty="0"/>
              <a:t>        </a:t>
            </a:r>
          </a:p>
        </p:txBody>
      </p:sp>
      <p:pic>
        <p:nvPicPr>
          <p:cNvPr id="357383" name="Picture 7">
            <a:extLst>
              <a:ext uri="{FF2B5EF4-FFF2-40B4-BE49-F238E27FC236}">
                <a16:creationId xmlns="" xmlns:a16="http://schemas.microsoft.com/office/drawing/2014/main" id="{D419CAC9-4115-4CBD-88E2-4EFD5A1885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0877" y="290276"/>
            <a:ext cx="2251047" cy="1533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dissolve">
                                      <p:cBhvr>
                                        <p:cTn id="7" dur="500"/>
                                        <p:tgtEl>
                                          <p:spTgt spid="357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357379">
                                            <p:txEl>
                                              <p:pRg st="0" end="0"/>
                                            </p:txEl>
                                          </p:spTgt>
                                        </p:tgtEl>
                                        <p:attrNameLst>
                                          <p:attrName>style.visibility</p:attrName>
                                        </p:attrNameLst>
                                      </p:cBhvr>
                                      <p:to>
                                        <p:strVal val="visible"/>
                                      </p:to>
                                    </p:set>
                                    <p:animScale>
                                      <p:cBhvr>
                                        <p:cTn id="12" dur="1000" decel="50000" fill="hold">
                                          <p:stCondLst>
                                            <p:cond delay="0"/>
                                          </p:stCondLst>
                                        </p:cTn>
                                        <p:tgtEl>
                                          <p:spTgt spid="3573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57379">
                                            <p:txEl>
                                              <p:pRg st="0" end="0"/>
                                            </p:txEl>
                                          </p:spTgt>
                                        </p:tgtEl>
                                        <p:attrNameLst>
                                          <p:attrName>ppt_x</p:attrName>
                                          <p:attrName>ppt_y</p:attrName>
                                        </p:attrNameLst>
                                      </p:cBhvr>
                                    </p:animMotion>
                                    <p:animEffect transition="in" filter="fade">
                                      <p:cBhvr>
                                        <p:cTn id="14" dur="1000"/>
                                        <p:tgtEl>
                                          <p:spTgt spid="3573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357379">
                                            <p:txEl>
                                              <p:pRg st="1" end="1"/>
                                            </p:txEl>
                                          </p:spTgt>
                                        </p:tgtEl>
                                        <p:attrNameLst>
                                          <p:attrName>style.visibility</p:attrName>
                                        </p:attrNameLst>
                                      </p:cBhvr>
                                      <p:to>
                                        <p:strVal val="visible"/>
                                      </p:to>
                                    </p:set>
                                    <p:animEffect transition="in" filter="wipe(down)">
                                      <p:cBhvr>
                                        <p:cTn id="19" dur="290">
                                          <p:stCondLst>
                                            <p:cond delay="0"/>
                                          </p:stCondLst>
                                        </p:cTn>
                                        <p:tgtEl>
                                          <p:spTgt spid="357379">
                                            <p:txEl>
                                              <p:pRg st="1" end="1"/>
                                            </p:txEl>
                                          </p:spTgt>
                                        </p:tgtEl>
                                      </p:cBhvr>
                                    </p:animEffect>
                                    <p:anim calcmode="lin" valueType="num">
                                      <p:cBhvr>
                                        <p:cTn id="20" dur="911" tmFilter="0,0; 0.14,0.36; 0.43,0.73; 0.71,0.91; 1.0,1.0">
                                          <p:stCondLst>
                                            <p:cond delay="0"/>
                                          </p:stCondLst>
                                        </p:cTn>
                                        <p:tgtEl>
                                          <p:spTgt spid="357379">
                                            <p:txEl>
                                              <p:pRg st="1" end="1"/>
                                            </p:txEl>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57379">
                                            <p:txEl>
                                              <p:pRg st="1" end="1"/>
                                            </p:txEl>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57379">
                                            <p:txEl>
                                              <p:pRg st="1" end="1"/>
                                            </p:txEl>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57379">
                                            <p:txEl>
                                              <p:pRg st="1" end="1"/>
                                            </p:txEl>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57379">
                                            <p:txEl>
                                              <p:pRg st="1" end="1"/>
                                            </p:txEl>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357379">
                                            <p:txEl>
                                              <p:pRg st="1" end="1"/>
                                            </p:txEl>
                                          </p:spTgt>
                                        </p:tgtEl>
                                      </p:cBhvr>
                                      <p:to x="100000" y="60000"/>
                                    </p:animScale>
                                    <p:animScale>
                                      <p:cBhvr>
                                        <p:cTn id="26" dur="83" decel="50000">
                                          <p:stCondLst>
                                            <p:cond delay="338"/>
                                          </p:stCondLst>
                                        </p:cTn>
                                        <p:tgtEl>
                                          <p:spTgt spid="357379">
                                            <p:txEl>
                                              <p:pRg st="1" end="1"/>
                                            </p:txEl>
                                          </p:spTgt>
                                        </p:tgtEl>
                                      </p:cBhvr>
                                      <p:to x="100000" y="100000"/>
                                    </p:animScale>
                                    <p:animScale>
                                      <p:cBhvr>
                                        <p:cTn id="27" dur="13">
                                          <p:stCondLst>
                                            <p:cond delay="656"/>
                                          </p:stCondLst>
                                        </p:cTn>
                                        <p:tgtEl>
                                          <p:spTgt spid="357379">
                                            <p:txEl>
                                              <p:pRg st="1" end="1"/>
                                            </p:txEl>
                                          </p:spTgt>
                                        </p:tgtEl>
                                      </p:cBhvr>
                                      <p:to x="100000" y="80000"/>
                                    </p:animScale>
                                    <p:animScale>
                                      <p:cBhvr>
                                        <p:cTn id="28" dur="83" decel="50000">
                                          <p:stCondLst>
                                            <p:cond delay="669"/>
                                          </p:stCondLst>
                                        </p:cTn>
                                        <p:tgtEl>
                                          <p:spTgt spid="357379">
                                            <p:txEl>
                                              <p:pRg st="1" end="1"/>
                                            </p:txEl>
                                          </p:spTgt>
                                        </p:tgtEl>
                                      </p:cBhvr>
                                      <p:to x="100000" y="100000"/>
                                    </p:animScale>
                                    <p:animScale>
                                      <p:cBhvr>
                                        <p:cTn id="29" dur="13">
                                          <p:stCondLst>
                                            <p:cond delay="821"/>
                                          </p:stCondLst>
                                        </p:cTn>
                                        <p:tgtEl>
                                          <p:spTgt spid="357379">
                                            <p:txEl>
                                              <p:pRg st="1" end="1"/>
                                            </p:txEl>
                                          </p:spTgt>
                                        </p:tgtEl>
                                      </p:cBhvr>
                                      <p:to x="100000" y="90000"/>
                                    </p:animScale>
                                    <p:animScale>
                                      <p:cBhvr>
                                        <p:cTn id="30" dur="83" decel="50000">
                                          <p:stCondLst>
                                            <p:cond delay="834"/>
                                          </p:stCondLst>
                                        </p:cTn>
                                        <p:tgtEl>
                                          <p:spTgt spid="357379">
                                            <p:txEl>
                                              <p:pRg st="1" end="1"/>
                                            </p:txEl>
                                          </p:spTgt>
                                        </p:tgtEl>
                                      </p:cBhvr>
                                      <p:to x="100000" y="100000"/>
                                    </p:animScale>
                                    <p:animScale>
                                      <p:cBhvr>
                                        <p:cTn id="31" dur="13">
                                          <p:stCondLst>
                                            <p:cond delay="904"/>
                                          </p:stCondLst>
                                        </p:cTn>
                                        <p:tgtEl>
                                          <p:spTgt spid="357379">
                                            <p:txEl>
                                              <p:pRg st="1" end="1"/>
                                            </p:txEl>
                                          </p:spTgt>
                                        </p:tgtEl>
                                      </p:cBhvr>
                                      <p:to x="100000" y="95000"/>
                                    </p:animScale>
                                    <p:animScale>
                                      <p:cBhvr>
                                        <p:cTn id="32" dur="83" decel="50000">
                                          <p:stCondLst>
                                            <p:cond delay="917"/>
                                          </p:stCondLst>
                                        </p:cTn>
                                        <p:tgtEl>
                                          <p:spTgt spid="357379">
                                            <p:txEl>
                                              <p:pRg st="1" end="1"/>
                                            </p:txEl>
                                          </p:spTgt>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57379">
                                            <p:txEl>
                                              <p:pRg st="2" end="2"/>
                                            </p:txEl>
                                          </p:spTgt>
                                        </p:tgtEl>
                                        <p:attrNameLst>
                                          <p:attrName>style.visibility</p:attrName>
                                        </p:attrNameLst>
                                      </p:cBhvr>
                                      <p:to>
                                        <p:strVal val="visible"/>
                                      </p:to>
                                    </p:set>
                                    <p:animEffect transition="in" filter="box(in)">
                                      <p:cBhvr>
                                        <p:cTn id="37" dur="1000"/>
                                        <p:tgtEl>
                                          <p:spTgt spid="357379">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57379">
                                            <p:txEl>
                                              <p:pRg st="3" end="3"/>
                                            </p:txEl>
                                          </p:spTgt>
                                        </p:tgtEl>
                                        <p:attrNameLst>
                                          <p:attrName>style.visibility</p:attrName>
                                        </p:attrNameLst>
                                      </p:cBhvr>
                                      <p:to>
                                        <p:strVal val="visible"/>
                                      </p:to>
                                    </p:set>
                                    <p:animEffect transition="in" filter="box(in)">
                                      <p:cBhvr>
                                        <p:cTn id="42" dur="1000"/>
                                        <p:tgtEl>
                                          <p:spTgt spid="357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a:extLst>
              <a:ext uri="{FF2B5EF4-FFF2-40B4-BE49-F238E27FC236}">
                <a16:creationId xmlns="" xmlns:a16="http://schemas.microsoft.com/office/drawing/2014/main" id="{5ACB402F-52A2-46F2-AC3D-0961A1AB10D3}"/>
              </a:ext>
            </a:extLst>
          </p:cNvPr>
          <p:cNvSpPr txBox="1">
            <a:spLocks noChangeArrowheads="1"/>
          </p:cNvSpPr>
          <p:nvPr/>
        </p:nvSpPr>
        <p:spPr bwMode="auto">
          <a:xfrm>
            <a:off x="1795244" y="1159458"/>
            <a:ext cx="9060110" cy="397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base">
              <a:lnSpc>
                <a:spcPct val="120000"/>
              </a:lnSpc>
              <a:spcBef>
                <a:spcPct val="20000"/>
              </a:spcBef>
              <a:spcAft>
                <a:spcPct val="0"/>
              </a:spcAft>
            </a:pPr>
            <a:r>
              <a:rPr kumimoji="1" lang="zh-CN" altLang="en-US" sz="2800" b="1" dirty="0">
                <a:solidFill>
                  <a:srgbClr val="080808"/>
                </a:solidFill>
                <a:latin typeface="Times New Roman" panose="02020603050405020304" pitchFamily="18" charset="0"/>
                <a:ea typeface="宋体" panose="02010600030101010101" pitchFamily="2" charset="-122"/>
              </a:rPr>
              <a:t>头脑冷静，擅长理性分析，不会轻易受舆论左右，受潮流影响；</a:t>
            </a:r>
          </a:p>
          <a:p>
            <a:pPr fontAlgn="base">
              <a:lnSpc>
                <a:spcPct val="120000"/>
              </a:lnSpc>
              <a:spcBef>
                <a:spcPct val="20000"/>
              </a:spcBef>
              <a:spcAft>
                <a:spcPct val="0"/>
              </a:spcAft>
            </a:pPr>
            <a:r>
              <a:rPr kumimoji="1" lang="zh-CN" altLang="en-US" sz="2800" b="1" dirty="0">
                <a:solidFill>
                  <a:srgbClr val="080808"/>
                </a:solidFill>
                <a:latin typeface="Times New Roman" panose="02020603050405020304" pitchFamily="18" charset="0"/>
                <a:ea typeface="宋体" panose="02010600030101010101" pitchFamily="2" charset="-122"/>
              </a:rPr>
              <a:t>对新鲜事物的追求孜孜不倦，对事物喜欢追根究底；</a:t>
            </a:r>
          </a:p>
          <a:p>
            <a:pPr fontAlgn="base">
              <a:lnSpc>
                <a:spcPct val="120000"/>
              </a:lnSpc>
              <a:spcBef>
                <a:spcPct val="20000"/>
              </a:spcBef>
              <a:spcAft>
                <a:spcPct val="0"/>
              </a:spcAft>
            </a:pPr>
            <a:r>
              <a:rPr kumimoji="1" lang="zh-CN" altLang="en-US" sz="2800" b="1" dirty="0">
                <a:solidFill>
                  <a:srgbClr val="080808"/>
                </a:solidFill>
                <a:latin typeface="Times New Roman" panose="02020603050405020304" pitchFamily="18" charset="0"/>
                <a:ea typeface="宋体" panose="02010600030101010101" pitchFamily="2" charset="-122"/>
              </a:rPr>
              <a:t>品位越来越高，对产品和服务的质量和精细程度都相当高，在购物时都有自己的标准；</a:t>
            </a:r>
          </a:p>
          <a:p>
            <a:pPr fontAlgn="base">
              <a:lnSpc>
                <a:spcPct val="120000"/>
              </a:lnSpc>
              <a:spcBef>
                <a:spcPct val="20000"/>
              </a:spcBef>
              <a:spcAft>
                <a:spcPct val="0"/>
              </a:spcAft>
            </a:pPr>
            <a:r>
              <a:rPr kumimoji="1" lang="zh-CN" altLang="en-US" sz="2800" b="1" dirty="0">
                <a:solidFill>
                  <a:srgbClr val="080808"/>
                </a:solidFill>
                <a:latin typeface="Times New Roman" panose="02020603050405020304" pitchFamily="18" charset="0"/>
                <a:ea typeface="宋体" panose="02010600030101010101" pitchFamily="2" charset="-122"/>
              </a:rPr>
              <a:t>消费观念发生了很大变化。绿色消费，理性消费将成为主流价值观。</a:t>
            </a:r>
            <a:endParaRPr kumimoji="1" lang="zh-CN" altLang="en-US" sz="2800" dirty="0">
              <a:solidFill>
                <a:srgbClr val="080808"/>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Effect transition="in" filter="wipe(down)">
                                      <p:cBhvr>
                                        <p:cTn id="7" dur="290">
                                          <p:stCondLst>
                                            <p:cond delay="0"/>
                                          </p:stCondLst>
                                        </p:cTn>
                                        <p:tgtEl>
                                          <p:spTgt spid="358402">
                                            <p:txEl>
                                              <p:pRg st="0" end="0"/>
                                            </p:txEl>
                                          </p:spTgt>
                                        </p:tgtEl>
                                      </p:cBhvr>
                                    </p:animEffect>
                                    <p:anim calcmode="lin" valueType="num">
                                      <p:cBhvr>
                                        <p:cTn id="8" dur="911" tmFilter="0,0; 0.14,0.36; 0.43,0.73; 0.71,0.91; 1.0,1.0">
                                          <p:stCondLst>
                                            <p:cond delay="0"/>
                                          </p:stCondLst>
                                        </p:cTn>
                                        <p:tgtEl>
                                          <p:spTgt spid="35840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5840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5840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5840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5840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58402">
                                            <p:txEl>
                                              <p:pRg st="0" end="0"/>
                                            </p:txEl>
                                          </p:spTgt>
                                        </p:tgtEl>
                                      </p:cBhvr>
                                      <p:to x="100000" y="60000"/>
                                    </p:animScale>
                                    <p:animScale>
                                      <p:cBhvr>
                                        <p:cTn id="14" dur="83" decel="50000">
                                          <p:stCondLst>
                                            <p:cond delay="338"/>
                                          </p:stCondLst>
                                        </p:cTn>
                                        <p:tgtEl>
                                          <p:spTgt spid="358402">
                                            <p:txEl>
                                              <p:pRg st="0" end="0"/>
                                            </p:txEl>
                                          </p:spTgt>
                                        </p:tgtEl>
                                      </p:cBhvr>
                                      <p:to x="100000" y="100000"/>
                                    </p:animScale>
                                    <p:animScale>
                                      <p:cBhvr>
                                        <p:cTn id="15" dur="13">
                                          <p:stCondLst>
                                            <p:cond delay="656"/>
                                          </p:stCondLst>
                                        </p:cTn>
                                        <p:tgtEl>
                                          <p:spTgt spid="358402">
                                            <p:txEl>
                                              <p:pRg st="0" end="0"/>
                                            </p:txEl>
                                          </p:spTgt>
                                        </p:tgtEl>
                                      </p:cBhvr>
                                      <p:to x="100000" y="80000"/>
                                    </p:animScale>
                                    <p:animScale>
                                      <p:cBhvr>
                                        <p:cTn id="16" dur="83" decel="50000">
                                          <p:stCondLst>
                                            <p:cond delay="669"/>
                                          </p:stCondLst>
                                        </p:cTn>
                                        <p:tgtEl>
                                          <p:spTgt spid="358402">
                                            <p:txEl>
                                              <p:pRg st="0" end="0"/>
                                            </p:txEl>
                                          </p:spTgt>
                                        </p:tgtEl>
                                      </p:cBhvr>
                                      <p:to x="100000" y="100000"/>
                                    </p:animScale>
                                    <p:animScale>
                                      <p:cBhvr>
                                        <p:cTn id="17" dur="13">
                                          <p:stCondLst>
                                            <p:cond delay="821"/>
                                          </p:stCondLst>
                                        </p:cTn>
                                        <p:tgtEl>
                                          <p:spTgt spid="358402">
                                            <p:txEl>
                                              <p:pRg st="0" end="0"/>
                                            </p:txEl>
                                          </p:spTgt>
                                        </p:tgtEl>
                                      </p:cBhvr>
                                      <p:to x="100000" y="90000"/>
                                    </p:animScale>
                                    <p:animScale>
                                      <p:cBhvr>
                                        <p:cTn id="18" dur="83" decel="50000">
                                          <p:stCondLst>
                                            <p:cond delay="834"/>
                                          </p:stCondLst>
                                        </p:cTn>
                                        <p:tgtEl>
                                          <p:spTgt spid="358402">
                                            <p:txEl>
                                              <p:pRg st="0" end="0"/>
                                            </p:txEl>
                                          </p:spTgt>
                                        </p:tgtEl>
                                      </p:cBhvr>
                                      <p:to x="100000" y="100000"/>
                                    </p:animScale>
                                    <p:animScale>
                                      <p:cBhvr>
                                        <p:cTn id="19" dur="13">
                                          <p:stCondLst>
                                            <p:cond delay="904"/>
                                          </p:stCondLst>
                                        </p:cTn>
                                        <p:tgtEl>
                                          <p:spTgt spid="358402">
                                            <p:txEl>
                                              <p:pRg st="0" end="0"/>
                                            </p:txEl>
                                          </p:spTgt>
                                        </p:tgtEl>
                                      </p:cBhvr>
                                      <p:to x="100000" y="95000"/>
                                    </p:animScale>
                                    <p:animScale>
                                      <p:cBhvr>
                                        <p:cTn id="20" dur="83" decel="50000">
                                          <p:stCondLst>
                                            <p:cond delay="917"/>
                                          </p:stCondLst>
                                        </p:cTn>
                                        <p:tgtEl>
                                          <p:spTgt spid="358402">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58402">
                                            <p:txEl>
                                              <p:pRg st="1" end="1"/>
                                            </p:txEl>
                                          </p:spTgt>
                                        </p:tgtEl>
                                        <p:attrNameLst>
                                          <p:attrName>style.visibility</p:attrName>
                                        </p:attrNameLst>
                                      </p:cBhvr>
                                      <p:to>
                                        <p:strVal val="visible"/>
                                      </p:to>
                                    </p:set>
                                    <p:animEffect transition="in" filter="fade">
                                      <p:cBhvr>
                                        <p:cTn id="25" dur="800" decel="100000"/>
                                        <p:tgtEl>
                                          <p:spTgt spid="358402">
                                            <p:txEl>
                                              <p:pRg st="1" end="1"/>
                                            </p:txEl>
                                          </p:spTgt>
                                        </p:tgtEl>
                                      </p:cBhvr>
                                    </p:animEffect>
                                    <p:anim calcmode="lin" valueType="num">
                                      <p:cBhvr>
                                        <p:cTn id="26" dur="800" decel="100000" fill="hold"/>
                                        <p:tgtEl>
                                          <p:spTgt spid="358402">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58402">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58402">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58402">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5840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358402">
                                            <p:txEl>
                                              <p:pRg st="2" end="2"/>
                                            </p:txEl>
                                          </p:spTgt>
                                        </p:tgtEl>
                                        <p:attrNameLst>
                                          <p:attrName>style.visibility</p:attrName>
                                        </p:attrNameLst>
                                      </p:cBhvr>
                                      <p:to>
                                        <p:strVal val="visible"/>
                                      </p:to>
                                    </p:set>
                                    <p:animEffect transition="in" filter="diamond(in)">
                                      <p:cBhvr>
                                        <p:cTn id="35" dur="1000"/>
                                        <p:tgtEl>
                                          <p:spTgt spid="358402">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nodeType="clickEffect">
                                  <p:stCondLst>
                                    <p:cond delay="0"/>
                                  </p:stCondLst>
                                  <p:childTnLst>
                                    <p:set>
                                      <p:cBhvr>
                                        <p:cTn id="39" dur="1" fill="hold">
                                          <p:stCondLst>
                                            <p:cond delay="0"/>
                                          </p:stCondLst>
                                        </p:cTn>
                                        <p:tgtEl>
                                          <p:spTgt spid="358402">
                                            <p:txEl>
                                              <p:pRg st="3" end="3"/>
                                            </p:txEl>
                                          </p:spTgt>
                                        </p:tgtEl>
                                        <p:attrNameLst>
                                          <p:attrName>style.visibility</p:attrName>
                                        </p:attrNameLst>
                                      </p:cBhvr>
                                      <p:to>
                                        <p:strVal val="visible"/>
                                      </p:to>
                                    </p:set>
                                    <p:anim calcmode="lin" valueType="num">
                                      <p:cBhvr>
                                        <p:cTn id="40" dur="1000" fill="hold"/>
                                        <p:tgtEl>
                                          <p:spTgt spid="358402">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358402">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35840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5840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 xmlns:a16="http://schemas.microsoft.com/office/drawing/2014/main" id="{1C073A74-E242-45EE-9F2B-9221DAA100BB}"/>
              </a:ext>
            </a:extLst>
          </p:cNvPr>
          <p:cNvSpPr>
            <a:spLocks noGrp="1" noChangeArrowheads="1"/>
          </p:cNvSpPr>
          <p:nvPr>
            <p:ph type="title"/>
          </p:nvPr>
        </p:nvSpPr>
        <p:spPr>
          <a:xfrm>
            <a:off x="2495550" y="620714"/>
            <a:ext cx="5545138" cy="782637"/>
          </a:xfrm>
        </p:spPr>
        <p:txBody>
          <a:bodyPr/>
          <a:lstStyle/>
          <a:p>
            <a:r>
              <a:rPr lang="zh-CN" altLang="en-US" sz="2900" i="0">
                <a:latin typeface="汉仪楷体简" pitchFamily="2" charset="-122"/>
                <a:ea typeface="汉仪楷体简" pitchFamily="2" charset="-122"/>
              </a:rPr>
              <a:t>（</a:t>
            </a:r>
            <a:r>
              <a:rPr lang="en-US" altLang="zh-CN" sz="2900" i="0">
                <a:latin typeface="汉仪楷体简" pitchFamily="2" charset="-122"/>
                <a:ea typeface="汉仪楷体简" pitchFamily="2" charset="-122"/>
              </a:rPr>
              <a:t>2</a:t>
            </a:r>
            <a:r>
              <a:rPr lang="zh-CN" altLang="en-US" sz="2900" i="0">
                <a:latin typeface="汉仪楷体简" pitchFamily="2" charset="-122"/>
                <a:ea typeface="汉仪楷体简" pitchFamily="2" charset="-122"/>
              </a:rPr>
              <a:t>）网络消费者心理特征表现：</a:t>
            </a:r>
          </a:p>
        </p:txBody>
      </p:sp>
      <p:sp>
        <p:nvSpPr>
          <p:cNvPr id="359427" name="Text Box 3">
            <a:extLst>
              <a:ext uri="{FF2B5EF4-FFF2-40B4-BE49-F238E27FC236}">
                <a16:creationId xmlns="" xmlns:a16="http://schemas.microsoft.com/office/drawing/2014/main" id="{90011D70-31C2-4E7D-893E-722A24F1B9BE}"/>
              </a:ext>
            </a:extLst>
          </p:cNvPr>
          <p:cNvSpPr txBox="1">
            <a:spLocks noChangeArrowheads="1"/>
          </p:cNvSpPr>
          <p:nvPr/>
        </p:nvSpPr>
        <p:spPr bwMode="auto">
          <a:xfrm>
            <a:off x="2495550" y="1916113"/>
            <a:ext cx="7696200"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lnSpc>
                <a:spcPct val="130000"/>
              </a:lnSpc>
              <a:spcBef>
                <a:spcPct val="0"/>
              </a:spcBef>
              <a:spcAft>
                <a:spcPct val="0"/>
              </a:spcAft>
            </a:pPr>
            <a:r>
              <a:rPr lang="en-US" altLang="zh-CN" sz="2800" dirty="0">
                <a:solidFill>
                  <a:srgbClr val="080808"/>
                </a:solidFill>
                <a:latin typeface="Arial" panose="020B0604020202020204" pitchFamily="34" charset="0"/>
                <a:ea typeface="宋体" panose="02010600030101010101" pitchFamily="2" charset="-122"/>
              </a:rPr>
              <a:t>※ </a:t>
            </a:r>
            <a:r>
              <a:rPr kumimoji="1" lang="zh-CN" altLang="en-US" sz="2800" b="1" dirty="0">
                <a:solidFill>
                  <a:srgbClr val="080808"/>
                </a:solidFill>
                <a:latin typeface="汉仪楷体简" pitchFamily="2" charset="-122"/>
                <a:ea typeface="汉仪楷体简" pitchFamily="2" charset="-122"/>
              </a:rPr>
              <a:t>追求文化品位的消费心理。</a:t>
            </a:r>
          </a:p>
          <a:p>
            <a:pPr algn="just" fontAlgn="base">
              <a:lnSpc>
                <a:spcPct val="130000"/>
              </a:lnSpc>
              <a:spcBef>
                <a:spcPct val="0"/>
              </a:spcBef>
              <a:spcAft>
                <a:spcPct val="0"/>
              </a:spcAft>
            </a:pPr>
            <a:r>
              <a:rPr kumimoji="1" lang="zh-CN" altLang="en-US" sz="2800" b="1" dirty="0">
                <a:solidFill>
                  <a:srgbClr val="080808"/>
                </a:solidFill>
                <a:latin typeface="汉仪楷体简" pitchFamily="2" charset="-122"/>
                <a:ea typeface="汉仪楷体简" pitchFamily="2" charset="-122"/>
              </a:rPr>
              <a:t>    </a:t>
            </a:r>
            <a:r>
              <a:rPr kumimoji="1" lang="en-US" altLang="zh-CN" sz="2800" b="1" dirty="0">
                <a:solidFill>
                  <a:srgbClr val="080808"/>
                </a:solidFill>
                <a:latin typeface="Arial" panose="020B0604020202020204" pitchFamily="34" charset="0"/>
                <a:ea typeface="宋体" panose="02010600030101010101" pitchFamily="2" charset="-122"/>
              </a:rPr>
              <a:t>※ </a:t>
            </a:r>
            <a:r>
              <a:rPr kumimoji="1" lang="zh-CN" altLang="en-US" sz="2800" b="1" dirty="0">
                <a:solidFill>
                  <a:srgbClr val="080808"/>
                </a:solidFill>
                <a:latin typeface="汉仪楷体简" pitchFamily="2" charset="-122"/>
                <a:ea typeface="汉仪楷体简" pitchFamily="2" charset="-122"/>
              </a:rPr>
              <a:t>追求个性化的消费心理。</a:t>
            </a:r>
            <a:endParaRPr kumimoji="1" lang="zh-CN" altLang="en-US" sz="2800" b="1" dirty="0">
              <a:solidFill>
                <a:srgbClr val="000066"/>
              </a:solidFill>
              <a:latin typeface="仿宋_GB2312" pitchFamily="49" charset="-122"/>
              <a:ea typeface="仿宋_GB2312" pitchFamily="49" charset="-122"/>
            </a:endParaRPr>
          </a:p>
          <a:p>
            <a:pPr fontAlgn="base">
              <a:lnSpc>
                <a:spcPct val="130000"/>
              </a:lnSpc>
              <a:spcBef>
                <a:spcPct val="0"/>
              </a:spcBef>
              <a:spcAft>
                <a:spcPct val="0"/>
              </a:spcAft>
            </a:pPr>
            <a:r>
              <a:rPr kumimoji="1" lang="zh-CN" altLang="en-US" sz="2800" b="1" dirty="0">
                <a:solidFill>
                  <a:srgbClr val="080808"/>
                </a:solidFill>
                <a:latin typeface="汉仪楷体简" pitchFamily="2" charset="-122"/>
                <a:ea typeface="汉仪楷体简" pitchFamily="2" charset="-122"/>
              </a:rPr>
              <a:t>      </a:t>
            </a:r>
            <a:r>
              <a:rPr kumimoji="1" lang="en-US" altLang="zh-CN" sz="2800" b="1" dirty="0">
                <a:solidFill>
                  <a:srgbClr val="080808"/>
                </a:solidFill>
                <a:latin typeface="Arial" panose="020B0604020202020204" pitchFamily="34" charset="0"/>
                <a:ea typeface="宋体" panose="02010600030101010101" pitchFamily="2" charset="-122"/>
              </a:rPr>
              <a:t>※ </a:t>
            </a:r>
            <a:r>
              <a:rPr kumimoji="1" lang="zh-CN" altLang="en-US" sz="2800" b="1" dirty="0">
                <a:solidFill>
                  <a:srgbClr val="080808"/>
                </a:solidFill>
                <a:latin typeface="汉仪楷体简" pitchFamily="2" charset="-122"/>
                <a:ea typeface="汉仪楷体简" pitchFamily="2" charset="-122"/>
              </a:rPr>
              <a:t>追求自主独立的消费心理。</a:t>
            </a:r>
          </a:p>
          <a:p>
            <a:pPr fontAlgn="base">
              <a:lnSpc>
                <a:spcPct val="130000"/>
              </a:lnSpc>
              <a:spcBef>
                <a:spcPct val="0"/>
              </a:spcBef>
              <a:spcAft>
                <a:spcPct val="0"/>
              </a:spcAft>
            </a:pPr>
            <a:r>
              <a:rPr kumimoji="1" lang="zh-CN" altLang="en-US" sz="2800" b="1" dirty="0">
                <a:solidFill>
                  <a:srgbClr val="080808"/>
                </a:solidFill>
                <a:latin typeface="汉仪楷体简" pitchFamily="2" charset="-122"/>
                <a:ea typeface="汉仪楷体简" pitchFamily="2" charset="-122"/>
              </a:rPr>
              <a:t>         </a:t>
            </a:r>
            <a:r>
              <a:rPr kumimoji="1" lang="en-US" altLang="zh-CN" sz="2800" b="1" dirty="0">
                <a:solidFill>
                  <a:srgbClr val="080808"/>
                </a:solidFill>
                <a:latin typeface="Arial" panose="020B0604020202020204" pitchFamily="34" charset="0"/>
                <a:ea typeface="宋体" panose="02010600030101010101" pitchFamily="2" charset="-122"/>
              </a:rPr>
              <a:t>※ </a:t>
            </a:r>
            <a:r>
              <a:rPr kumimoji="1" lang="zh-CN" altLang="en-US" sz="2800" b="1" dirty="0">
                <a:solidFill>
                  <a:srgbClr val="080808"/>
                </a:solidFill>
                <a:latin typeface="汉仪楷体简" pitchFamily="2" charset="-122"/>
                <a:ea typeface="汉仪楷体简" pitchFamily="2" charset="-122"/>
              </a:rPr>
              <a:t>追求表现自我的消费心理。</a:t>
            </a:r>
          </a:p>
          <a:p>
            <a:pPr fontAlgn="base">
              <a:lnSpc>
                <a:spcPct val="130000"/>
              </a:lnSpc>
              <a:spcBef>
                <a:spcPct val="80000"/>
              </a:spcBef>
              <a:spcAft>
                <a:spcPct val="0"/>
              </a:spcAft>
            </a:pPr>
            <a:r>
              <a:rPr kumimoji="1" lang="zh-CN" altLang="en-US" sz="2800" b="1" dirty="0">
                <a:solidFill>
                  <a:srgbClr val="080808"/>
                </a:solidFill>
                <a:latin typeface="汉仪楷体简" pitchFamily="2" charset="-122"/>
                <a:ea typeface="汉仪楷体简"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426"/>
                                        </p:tgtEl>
                                        <p:attrNameLst>
                                          <p:attrName>style.visibility</p:attrName>
                                        </p:attrNameLst>
                                      </p:cBhvr>
                                      <p:to>
                                        <p:strVal val="visible"/>
                                      </p:to>
                                    </p:set>
                                    <p:animEffect transition="in" filter="dissolve">
                                      <p:cBhvr>
                                        <p:cTn id="7" dur="500"/>
                                        <p:tgtEl>
                                          <p:spTgt spid="359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59427"/>
                                        </p:tgtEl>
                                        <p:attrNameLst>
                                          <p:attrName>style.visibility</p:attrName>
                                        </p:attrNameLst>
                                      </p:cBhvr>
                                      <p:to>
                                        <p:strVal val="visible"/>
                                      </p:to>
                                    </p:set>
                                    <p:anim calcmode="lin" valueType="num">
                                      <p:cBhvr>
                                        <p:cTn id="12" dur="1000" fill="hold"/>
                                        <p:tgtEl>
                                          <p:spTgt spid="359427"/>
                                        </p:tgtEl>
                                        <p:attrNameLst>
                                          <p:attrName>ppt_w</p:attrName>
                                        </p:attrNameLst>
                                      </p:cBhvr>
                                      <p:tavLst>
                                        <p:tav tm="0">
                                          <p:val>
                                            <p:fltVal val="0"/>
                                          </p:val>
                                        </p:tav>
                                        <p:tav tm="100000">
                                          <p:val>
                                            <p:strVal val="#ppt_w"/>
                                          </p:val>
                                        </p:tav>
                                      </p:tavLst>
                                    </p:anim>
                                    <p:anim calcmode="lin" valueType="num">
                                      <p:cBhvr>
                                        <p:cTn id="13" dur="1000" fill="hold"/>
                                        <p:tgtEl>
                                          <p:spTgt spid="359427"/>
                                        </p:tgtEl>
                                        <p:attrNameLst>
                                          <p:attrName>ppt_h</p:attrName>
                                        </p:attrNameLst>
                                      </p:cBhvr>
                                      <p:tavLst>
                                        <p:tav tm="0">
                                          <p:val>
                                            <p:fltVal val="0"/>
                                          </p:val>
                                        </p:tav>
                                        <p:tav tm="100000">
                                          <p:val>
                                            <p:strVal val="#ppt_h"/>
                                          </p:val>
                                        </p:tav>
                                      </p:tavLst>
                                    </p:anim>
                                    <p:anim calcmode="lin" valueType="num">
                                      <p:cBhvr>
                                        <p:cTn id="14" dur="1000" fill="hold"/>
                                        <p:tgtEl>
                                          <p:spTgt spid="359427"/>
                                        </p:tgtEl>
                                        <p:attrNameLst>
                                          <p:attrName>style.rotation</p:attrName>
                                        </p:attrNameLst>
                                      </p:cBhvr>
                                      <p:tavLst>
                                        <p:tav tm="0">
                                          <p:val>
                                            <p:fltVal val="360"/>
                                          </p:val>
                                        </p:tav>
                                        <p:tav tm="100000">
                                          <p:val>
                                            <p:fltVal val="0"/>
                                          </p:val>
                                        </p:tav>
                                      </p:tavLst>
                                    </p:anim>
                                    <p:animEffect transition="in" filter="fade">
                                      <p:cBhvr>
                                        <p:cTn id="15" dur="1000"/>
                                        <p:tgtEl>
                                          <p:spTgt spid="359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P spid="3594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a:extLst>
              <a:ext uri="{FF2B5EF4-FFF2-40B4-BE49-F238E27FC236}">
                <a16:creationId xmlns="" xmlns:a16="http://schemas.microsoft.com/office/drawing/2014/main" id="{4900EE78-9354-4EFB-982A-D128B1476CB3}"/>
              </a:ext>
            </a:extLst>
          </p:cNvPr>
          <p:cNvSpPr txBox="1">
            <a:spLocks noChangeArrowheads="1"/>
          </p:cNvSpPr>
          <p:nvPr/>
        </p:nvSpPr>
        <p:spPr bwMode="auto">
          <a:xfrm>
            <a:off x="3216276" y="1989139"/>
            <a:ext cx="7127875" cy="365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45000"/>
              </a:lnSpc>
              <a:spcBef>
                <a:spcPct val="20000"/>
              </a:spcBef>
              <a:spcAft>
                <a:spcPct val="0"/>
              </a:spcAft>
            </a:pPr>
            <a:r>
              <a:rPr kumimoji="1" lang="en-US" altLang="zh-CN" sz="2800" b="1">
                <a:solidFill>
                  <a:srgbClr val="080808"/>
                </a:solidFill>
                <a:latin typeface="Arial" panose="020B0604020202020204" pitchFamily="34" charset="0"/>
                <a:ea typeface="宋体" panose="02010600030101010101" pitchFamily="2" charset="-122"/>
              </a:rPr>
              <a:t>※ </a:t>
            </a:r>
            <a:r>
              <a:rPr kumimoji="1" lang="zh-CN" altLang="en-US" sz="2800" b="1">
                <a:solidFill>
                  <a:srgbClr val="080808"/>
                </a:solidFill>
                <a:latin typeface="Times New Roman" panose="02020603050405020304" pitchFamily="18" charset="0"/>
                <a:ea typeface="宋体" panose="02010600030101010101" pitchFamily="2" charset="-122"/>
              </a:rPr>
              <a:t>追求方便，快捷的消费心理。</a:t>
            </a:r>
          </a:p>
          <a:p>
            <a:pPr fontAlgn="base">
              <a:lnSpc>
                <a:spcPct val="145000"/>
              </a:lnSpc>
              <a:spcBef>
                <a:spcPct val="20000"/>
              </a:spcBef>
              <a:spcAft>
                <a:spcPct val="0"/>
              </a:spcAft>
            </a:pPr>
            <a:r>
              <a:rPr kumimoji="1" lang="zh-CN" altLang="en-US" sz="2800" b="1">
                <a:solidFill>
                  <a:srgbClr val="080808"/>
                </a:solidFill>
                <a:latin typeface="Times New Roman" panose="02020603050405020304" pitchFamily="18" charset="0"/>
                <a:ea typeface="宋体" panose="02010600030101010101" pitchFamily="2" charset="-122"/>
              </a:rPr>
              <a:t>          </a:t>
            </a:r>
            <a:r>
              <a:rPr kumimoji="1" lang="en-US" altLang="zh-CN" sz="2800" b="1">
                <a:solidFill>
                  <a:srgbClr val="080808"/>
                </a:solidFill>
                <a:latin typeface="Arial" panose="020B0604020202020204" pitchFamily="34" charset="0"/>
                <a:ea typeface="宋体" panose="02010600030101010101" pitchFamily="2" charset="-122"/>
              </a:rPr>
              <a:t>※ </a:t>
            </a:r>
            <a:r>
              <a:rPr kumimoji="1" lang="zh-CN" altLang="en-US" sz="2800" b="1">
                <a:solidFill>
                  <a:srgbClr val="080808"/>
                </a:solidFill>
                <a:latin typeface="Times New Roman" panose="02020603050405020304" pitchFamily="18" charset="0"/>
                <a:ea typeface="宋体" panose="02010600030101010101" pitchFamily="2" charset="-122"/>
              </a:rPr>
              <a:t>追求躲避干扰的消费心理。</a:t>
            </a:r>
          </a:p>
          <a:p>
            <a:pPr fontAlgn="base">
              <a:lnSpc>
                <a:spcPct val="145000"/>
              </a:lnSpc>
              <a:spcBef>
                <a:spcPct val="20000"/>
              </a:spcBef>
              <a:spcAft>
                <a:spcPct val="0"/>
              </a:spcAft>
            </a:pPr>
            <a:r>
              <a:rPr kumimoji="1" lang="zh-CN" altLang="en-US" sz="2800" b="1">
                <a:solidFill>
                  <a:srgbClr val="080808"/>
                </a:solidFill>
                <a:latin typeface="Times New Roman" panose="02020603050405020304" pitchFamily="18" charset="0"/>
                <a:ea typeface="宋体" panose="02010600030101010101" pitchFamily="2" charset="-122"/>
              </a:rPr>
              <a:t>                  </a:t>
            </a:r>
            <a:r>
              <a:rPr kumimoji="1" lang="en-US" altLang="zh-CN" sz="2800" b="1">
                <a:solidFill>
                  <a:srgbClr val="080808"/>
                </a:solidFill>
                <a:latin typeface="Arial" panose="020B0604020202020204" pitchFamily="34" charset="0"/>
                <a:ea typeface="宋体" panose="02010600030101010101" pitchFamily="2" charset="-122"/>
              </a:rPr>
              <a:t>※ </a:t>
            </a:r>
            <a:r>
              <a:rPr kumimoji="1" lang="zh-CN" altLang="en-US" sz="2800" b="1">
                <a:solidFill>
                  <a:srgbClr val="080808"/>
                </a:solidFill>
                <a:latin typeface="Times New Roman" panose="02020603050405020304" pitchFamily="18" charset="0"/>
                <a:ea typeface="宋体" panose="02010600030101010101" pitchFamily="2" charset="-122"/>
              </a:rPr>
              <a:t>追求物美价廉的消费心理。</a:t>
            </a:r>
          </a:p>
          <a:p>
            <a:pPr fontAlgn="base">
              <a:lnSpc>
                <a:spcPct val="145000"/>
              </a:lnSpc>
              <a:spcBef>
                <a:spcPct val="20000"/>
              </a:spcBef>
              <a:spcAft>
                <a:spcPct val="0"/>
              </a:spcAft>
            </a:pPr>
            <a:r>
              <a:rPr kumimoji="1" lang="zh-CN" altLang="en-US" sz="2800" b="1">
                <a:solidFill>
                  <a:srgbClr val="080808"/>
                </a:solidFill>
                <a:latin typeface="Times New Roman" panose="02020603050405020304" pitchFamily="18" charset="0"/>
                <a:ea typeface="宋体" panose="02010600030101010101" pitchFamily="2" charset="-122"/>
              </a:rPr>
              <a:t>                        </a:t>
            </a:r>
            <a:r>
              <a:rPr kumimoji="1" lang="en-US" altLang="zh-CN" sz="2800" b="1">
                <a:solidFill>
                  <a:srgbClr val="080808"/>
                </a:solidFill>
                <a:latin typeface="Arial" panose="020B0604020202020204" pitchFamily="34" charset="0"/>
                <a:ea typeface="宋体" panose="02010600030101010101" pitchFamily="2" charset="-122"/>
              </a:rPr>
              <a:t>※ </a:t>
            </a:r>
            <a:r>
              <a:rPr kumimoji="1" lang="zh-CN" altLang="en-US" sz="2800" b="1">
                <a:solidFill>
                  <a:srgbClr val="080808"/>
                </a:solidFill>
                <a:latin typeface="Times New Roman" panose="02020603050405020304" pitchFamily="18" charset="0"/>
                <a:ea typeface="宋体" panose="02010600030101010101" pitchFamily="2" charset="-122"/>
              </a:rPr>
              <a:t>追求时尚商品的消费心理。</a:t>
            </a:r>
          </a:p>
          <a:p>
            <a:pPr fontAlgn="base">
              <a:lnSpc>
                <a:spcPct val="145000"/>
              </a:lnSpc>
              <a:spcBef>
                <a:spcPct val="50000"/>
              </a:spcBef>
              <a:spcAft>
                <a:spcPct val="0"/>
              </a:spcAft>
            </a:pPr>
            <a:endParaRPr kumimoji="1" lang="en-US" altLang="zh-CN" sz="2800" b="1">
              <a:solidFill>
                <a:srgbClr val="080808"/>
              </a:solidFill>
              <a:latin typeface="Times New Roman" panose="02020603050405020304" pitchFamily="18" charset="0"/>
              <a:ea typeface="宋体" panose="02010600030101010101" pitchFamily="2" charset="-122"/>
            </a:endParaRPr>
          </a:p>
        </p:txBody>
      </p:sp>
      <p:sp>
        <p:nvSpPr>
          <p:cNvPr id="360451" name="Rectangle 3">
            <a:extLst>
              <a:ext uri="{FF2B5EF4-FFF2-40B4-BE49-F238E27FC236}">
                <a16:creationId xmlns="" xmlns:a16="http://schemas.microsoft.com/office/drawing/2014/main" id="{E22EE4EA-01DD-4789-A7BA-38743486F41D}"/>
              </a:ext>
            </a:extLst>
          </p:cNvPr>
          <p:cNvSpPr>
            <a:spLocks noChangeArrowheads="1"/>
          </p:cNvSpPr>
          <p:nvPr/>
        </p:nvSpPr>
        <p:spPr bwMode="auto">
          <a:xfrm>
            <a:off x="2566989" y="692150"/>
            <a:ext cx="5761037"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200" b="1" i="1">
                <a:solidFill>
                  <a:schemeClr val="tx1"/>
                </a:solidFill>
                <a:latin typeface="华文彩云" panose="02010600030101010101" pitchFamily="2" charset="-122"/>
                <a:ea typeface="华文彩云" panose="02010600030101010101" pitchFamily="2" charset="-122"/>
              </a:defRPr>
            </a:lvl1pPr>
            <a:lvl2pPr algn="ctr">
              <a:defRPr sz="4200" b="1" i="1">
                <a:solidFill>
                  <a:schemeClr val="tx1"/>
                </a:solidFill>
                <a:latin typeface="华文彩云" panose="02010600030101010101" pitchFamily="2" charset="-122"/>
                <a:ea typeface="华文彩云" panose="02010600030101010101" pitchFamily="2" charset="-122"/>
              </a:defRPr>
            </a:lvl2pPr>
            <a:lvl3pPr algn="ctr">
              <a:defRPr sz="4200" b="1" i="1">
                <a:solidFill>
                  <a:schemeClr val="tx1"/>
                </a:solidFill>
                <a:latin typeface="华文彩云" panose="02010600030101010101" pitchFamily="2" charset="-122"/>
                <a:ea typeface="华文彩云" panose="02010600030101010101" pitchFamily="2" charset="-122"/>
              </a:defRPr>
            </a:lvl3pPr>
            <a:lvl4pPr algn="ctr">
              <a:defRPr sz="4200" b="1" i="1">
                <a:solidFill>
                  <a:schemeClr val="tx1"/>
                </a:solidFill>
                <a:latin typeface="华文彩云" panose="02010600030101010101" pitchFamily="2" charset="-122"/>
                <a:ea typeface="华文彩云" panose="02010600030101010101" pitchFamily="2" charset="-122"/>
              </a:defRPr>
            </a:lvl4pPr>
            <a:lvl5pPr algn="ctr">
              <a:defRPr sz="4200" b="1" i="1">
                <a:solidFill>
                  <a:schemeClr val="tx1"/>
                </a:solidFill>
                <a:latin typeface="华文彩云" panose="02010600030101010101" pitchFamily="2" charset="-122"/>
                <a:ea typeface="华文彩云" panose="02010600030101010101" pitchFamily="2" charset="-122"/>
              </a:defRPr>
            </a:lvl5pPr>
            <a:lvl6pPr marL="457200" algn="ctr"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a:lstStyle>
          <a:p>
            <a:pPr fontAlgn="base">
              <a:spcBef>
                <a:spcPct val="0"/>
              </a:spcBef>
              <a:spcAft>
                <a:spcPct val="0"/>
              </a:spcAft>
            </a:pPr>
            <a:r>
              <a:rPr lang="zh-CN" altLang="en-US" sz="2900" i="0">
                <a:solidFill>
                  <a:srgbClr val="080808"/>
                </a:solidFill>
                <a:latin typeface="汉仪楷体简" pitchFamily="2" charset="-122"/>
                <a:ea typeface="汉仪楷体简" pitchFamily="2" charset="-122"/>
              </a:rPr>
              <a:t>网络消费者心理特征表现：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animEffect transition="in" filter="dissolve">
                                      <p:cBhvr>
                                        <p:cTn id="7" dur="500"/>
                                        <p:tgtEl>
                                          <p:spTgt spid="360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0450"/>
                                        </p:tgtEl>
                                        <p:attrNameLst>
                                          <p:attrName>style.visibility</p:attrName>
                                        </p:attrNameLst>
                                      </p:cBhvr>
                                      <p:to>
                                        <p:strVal val="visible"/>
                                      </p:to>
                                    </p:set>
                                    <p:animEffect transition="in" filter="diamond(in)">
                                      <p:cBhvr>
                                        <p:cTn id="12" dur="10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p:bldP spid="3604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a:extLst>
              <a:ext uri="{FF2B5EF4-FFF2-40B4-BE49-F238E27FC236}">
                <a16:creationId xmlns="" xmlns:a16="http://schemas.microsoft.com/office/drawing/2014/main" id="{2AB37233-8209-48EB-A6B0-E407D52F2DC9}"/>
              </a:ext>
            </a:extLst>
          </p:cNvPr>
          <p:cNvSpPr txBox="1">
            <a:spLocks noChangeArrowheads="1"/>
          </p:cNvSpPr>
          <p:nvPr/>
        </p:nvSpPr>
        <p:spPr bwMode="auto">
          <a:xfrm>
            <a:off x="1468073" y="908050"/>
            <a:ext cx="992417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背景资料：</a:t>
            </a:r>
          </a:p>
          <a:p>
            <a:pPr fontAlgn="base">
              <a:lnSpc>
                <a:spcPct val="15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芭比娃娃是享誉世界的一种玩具，以往人们只能通过大型百货商店和玩具商店购买千篇一律的芭比娃娃。从</a:t>
            </a:r>
            <a:r>
              <a:rPr kumimoji="1" lang="en-US" altLang="zh-CN" sz="2400" b="1" dirty="0">
                <a:solidFill>
                  <a:srgbClr val="080808"/>
                </a:solidFill>
                <a:latin typeface="宋体" panose="02010600030101010101" pitchFamily="2" charset="-122"/>
                <a:ea typeface="宋体" panose="02010600030101010101" pitchFamily="2" charset="-122"/>
              </a:rPr>
              <a:t>1998</a:t>
            </a:r>
            <a:r>
              <a:rPr kumimoji="1" lang="zh-CN" altLang="en-US" sz="2400" b="1" dirty="0">
                <a:solidFill>
                  <a:srgbClr val="080808"/>
                </a:solidFill>
                <a:latin typeface="宋体" panose="02010600030101010101" pitchFamily="2" charset="-122"/>
                <a:ea typeface="宋体" panose="02010600030101010101" pitchFamily="2" charset="-122"/>
              </a:rPr>
              <a:t>年</a:t>
            </a:r>
            <a:r>
              <a:rPr kumimoji="1" lang="en-US" altLang="zh-CN" sz="2400" b="1" dirty="0">
                <a:solidFill>
                  <a:srgbClr val="080808"/>
                </a:solidFill>
                <a:latin typeface="宋体" panose="02010600030101010101" pitchFamily="2" charset="-122"/>
                <a:ea typeface="宋体" panose="02010600030101010101" pitchFamily="2" charset="-122"/>
              </a:rPr>
              <a:t>10</a:t>
            </a:r>
            <a:r>
              <a:rPr kumimoji="1" lang="zh-CN" altLang="en-US" sz="2400" b="1" dirty="0">
                <a:solidFill>
                  <a:srgbClr val="080808"/>
                </a:solidFill>
                <a:latin typeface="宋体" panose="02010600030101010101" pitchFamily="2" charset="-122"/>
                <a:ea typeface="宋体" panose="02010600030101010101" pitchFamily="2" charset="-122"/>
              </a:rPr>
              <a:t>月开始，消费者可以通过</a:t>
            </a:r>
            <a:r>
              <a:rPr kumimoji="1" lang="en-US" altLang="zh-CN" sz="2400" b="1" dirty="0">
                <a:solidFill>
                  <a:srgbClr val="080808"/>
                </a:solidFill>
                <a:latin typeface="宋体" panose="02010600030101010101" pitchFamily="2" charset="-122"/>
                <a:ea typeface="宋体" panose="02010600030101010101" pitchFamily="2" charset="-122"/>
                <a:hlinkClick r:id="rId2"/>
              </a:rPr>
              <a:t>www.barbie</a:t>
            </a:r>
            <a:r>
              <a:rPr kumimoji="1" lang="zh-CN" altLang="en-US" sz="2400" b="1" dirty="0">
                <a:solidFill>
                  <a:srgbClr val="080808"/>
                </a:solidFill>
                <a:latin typeface="宋体" panose="02010600030101010101" pitchFamily="2" charset="-122"/>
                <a:ea typeface="宋体" panose="02010600030101010101" pitchFamily="2" charset="-122"/>
              </a:rPr>
              <a:t>网站定制芭比娃娃，从制造商玛泰尔公司提供的若干选择中挑选自己中意的娃娃</a:t>
            </a:r>
            <a:r>
              <a:rPr kumimoji="1" lang="en-US" altLang="zh-CN" sz="2400" b="1" dirty="0">
                <a:solidFill>
                  <a:srgbClr val="080808"/>
                </a:solidFill>
                <a:latin typeface="宋体" panose="02010600030101010101" pitchFamily="2" charset="-122"/>
                <a:ea typeface="宋体" panose="02010600030101010101" pitchFamily="2" charset="-122"/>
              </a:rPr>
              <a:t>——</a:t>
            </a:r>
            <a:r>
              <a:rPr kumimoji="1" lang="zh-CN" altLang="en-US" sz="2400" b="1" dirty="0">
                <a:solidFill>
                  <a:srgbClr val="080808"/>
                </a:solidFill>
                <a:latin typeface="宋体" panose="02010600030101010101" pitchFamily="2" charset="-122"/>
                <a:ea typeface="宋体" panose="02010600030101010101" pitchFamily="2" charset="-122"/>
              </a:rPr>
              <a:t>芭比的皮肤弹性，眼睛头发的颜色及式样，附件的名称。当这个“自己的芭比娃娃”被送到你的手中时，你会在包装上找到娃娃的名字，甚至还有这个由个人选择和计算机程序共同创造的娃娃性格。个性化的消费正在也必将成为消费的主流之一。</a:t>
            </a:r>
          </a:p>
        </p:txBody>
      </p:sp>
      <p:sp>
        <p:nvSpPr>
          <p:cNvPr id="361475" name="Rectangle 3">
            <a:extLst>
              <a:ext uri="{FF2B5EF4-FFF2-40B4-BE49-F238E27FC236}">
                <a16:creationId xmlns="" xmlns:a16="http://schemas.microsoft.com/office/drawing/2014/main" id="{E1B47637-E220-48DD-97BD-D2D478D5C54F}"/>
              </a:ext>
            </a:extLst>
          </p:cNvPr>
          <p:cNvSpPr>
            <a:spLocks noGrp="1" noChangeArrowheads="1"/>
          </p:cNvSpPr>
          <p:nvPr>
            <p:ph type="title"/>
          </p:nvPr>
        </p:nvSpPr>
        <p:spPr>
          <a:xfrm>
            <a:off x="2424114" y="0"/>
            <a:ext cx="7850187" cy="782638"/>
          </a:xfrm>
        </p:spPr>
        <p:txBody>
          <a:bodyPr/>
          <a:lstStyle/>
          <a:p>
            <a:r>
              <a:rPr lang="zh-CN" altLang="en-US" sz="2900">
                <a:solidFill>
                  <a:srgbClr val="000066"/>
                </a:solidFill>
                <a:latin typeface="汉仪楷体简" pitchFamily="2" charset="-122"/>
                <a:ea typeface="汉仪楷体简" pitchFamily="2" charset="-122"/>
              </a:rPr>
              <a:t>同步案例</a:t>
            </a:r>
            <a:r>
              <a:rPr lang="en-US" altLang="zh-CN" sz="2900">
                <a:solidFill>
                  <a:srgbClr val="000066"/>
                </a:solidFill>
                <a:latin typeface="汉仪楷体简" pitchFamily="2" charset="-122"/>
                <a:ea typeface="汉仪楷体简" pitchFamily="2" charset="-122"/>
              </a:rPr>
              <a:t>10-2</a:t>
            </a:r>
            <a:r>
              <a:rPr lang="zh-CN" altLang="en-US" sz="2900">
                <a:solidFill>
                  <a:srgbClr val="000066"/>
                </a:solidFill>
                <a:latin typeface="汉仪楷体简" pitchFamily="2" charset="-122"/>
                <a:ea typeface="汉仪楷体简" pitchFamily="2" charset="-122"/>
              </a:rPr>
              <a:t>：网络营销与消费个性化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1475"/>
                                        </p:tgtEl>
                                        <p:attrNameLst>
                                          <p:attrName>style.visibility</p:attrName>
                                        </p:attrNameLst>
                                      </p:cBhvr>
                                      <p:to>
                                        <p:strVal val="visible"/>
                                      </p:to>
                                    </p:set>
                                    <p:animEffect transition="in" filter="dissolve">
                                      <p:cBhvr>
                                        <p:cTn id="7" dur="500"/>
                                        <p:tgtEl>
                                          <p:spTgt spid="36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61474">
                                            <p:txEl>
                                              <p:pRg st="0" end="0"/>
                                            </p:txEl>
                                          </p:spTgt>
                                        </p:tgtEl>
                                        <p:attrNameLst>
                                          <p:attrName>style.visibility</p:attrName>
                                        </p:attrNameLst>
                                      </p:cBhvr>
                                      <p:to>
                                        <p:strVal val="visible"/>
                                      </p:to>
                                    </p:set>
                                    <p:animEffect transition="in" filter="fade">
                                      <p:cBhvr>
                                        <p:cTn id="12" dur="1000"/>
                                        <p:tgtEl>
                                          <p:spTgt spid="361474">
                                            <p:txEl>
                                              <p:pRg st="0" end="0"/>
                                            </p:txEl>
                                          </p:spTgt>
                                        </p:tgtEl>
                                      </p:cBhvr>
                                    </p:animEffect>
                                    <p:anim calcmode="lin" valueType="num">
                                      <p:cBhvr>
                                        <p:cTn id="13" dur="1000" fill="hold"/>
                                        <p:tgtEl>
                                          <p:spTgt spid="36147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1474">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61474">
                                            <p:txEl>
                                              <p:pRg st="1" end="1"/>
                                            </p:txEl>
                                          </p:spTgt>
                                        </p:tgtEl>
                                        <p:attrNameLst>
                                          <p:attrName>style.visibility</p:attrName>
                                        </p:attrNameLst>
                                      </p:cBhvr>
                                      <p:to>
                                        <p:strVal val="visible"/>
                                      </p:to>
                                    </p:set>
                                    <p:animEffect transition="in" filter="fade">
                                      <p:cBhvr>
                                        <p:cTn id="17" dur="1000"/>
                                        <p:tgtEl>
                                          <p:spTgt spid="361474">
                                            <p:txEl>
                                              <p:pRg st="1" end="1"/>
                                            </p:txEl>
                                          </p:spTgt>
                                        </p:tgtEl>
                                      </p:cBhvr>
                                    </p:animEffect>
                                    <p:anim calcmode="lin" valueType="num">
                                      <p:cBhvr>
                                        <p:cTn id="18" dur="1000" fill="hold"/>
                                        <p:tgtEl>
                                          <p:spTgt spid="36147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614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066" name="Group 2">
            <a:extLst>
              <a:ext uri="{FF2B5EF4-FFF2-40B4-BE49-F238E27FC236}">
                <a16:creationId xmlns="" xmlns:a16="http://schemas.microsoft.com/office/drawing/2014/main" id="{C43774A8-7F3E-40C8-8054-80F1991D8B11}"/>
              </a:ext>
            </a:extLst>
          </p:cNvPr>
          <p:cNvGrpSpPr>
            <a:grpSpLocks/>
          </p:cNvGrpSpPr>
          <p:nvPr/>
        </p:nvGrpSpPr>
        <p:grpSpPr bwMode="auto">
          <a:xfrm>
            <a:off x="2279650" y="1557338"/>
            <a:ext cx="7989888" cy="4030662"/>
            <a:chOff x="582" y="1432"/>
            <a:chExt cx="5033" cy="2539"/>
          </a:xfrm>
        </p:grpSpPr>
        <p:grpSp>
          <p:nvGrpSpPr>
            <p:cNvPr id="344067" name="Group 3">
              <a:extLst>
                <a:ext uri="{FF2B5EF4-FFF2-40B4-BE49-F238E27FC236}">
                  <a16:creationId xmlns="" xmlns:a16="http://schemas.microsoft.com/office/drawing/2014/main" id="{E0846B2A-57DC-4C0A-82E8-28FD4567FF7A}"/>
                </a:ext>
              </a:extLst>
            </p:cNvPr>
            <p:cNvGrpSpPr>
              <a:grpSpLocks/>
            </p:cNvGrpSpPr>
            <p:nvPr/>
          </p:nvGrpSpPr>
          <p:grpSpPr bwMode="auto">
            <a:xfrm>
              <a:off x="856" y="1624"/>
              <a:ext cx="1205" cy="2119"/>
              <a:chOff x="513" y="998"/>
              <a:chExt cx="1109" cy="2271"/>
            </a:xfrm>
          </p:grpSpPr>
          <p:sp>
            <p:nvSpPr>
              <p:cNvPr id="344068" name="Freeform 4">
                <a:extLst>
                  <a:ext uri="{FF2B5EF4-FFF2-40B4-BE49-F238E27FC236}">
                    <a16:creationId xmlns="" xmlns:a16="http://schemas.microsoft.com/office/drawing/2014/main" id="{FF1B8618-165A-4583-8C32-9E61A5D27E96}"/>
                  </a:ext>
                </a:extLst>
              </p:cNvPr>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69" name="Freeform 5">
                <a:extLst>
                  <a:ext uri="{FF2B5EF4-FFF2-40B4-BE49-F238E27FC236}">
                    <a16:creationId xmlns="" xmlns:a16="http://schemas.microsoft.com/office/drawing/2014/main" id="{322890F7-C6E5-4BAB-A082-9AB70866DC7B}"/>
                  </a:ext>
                </a:extLst>
              </p:cNvPr>
              <p:cNvSpPr>
                <a:spLocks/>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0" name="Freeform 6">
                <a:extLst>
                  <a:ext uri="{FF2B5EF4-FFF2-40B4-BE49-F238E27FC236}">
                    <a16:creationId xmlns="" xmlns:a16="http://schemas.microsoft.com/office/drawing/2014/main" id="{A489A1BB-9B10-4FA5-A35A-3CE82E3BFE80}"/>
                  </a:ext>
                </a:extLst>
              </p:cNvPr>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344071" name="AutoShape 7">
              <a:extLst>
                <a:ext uri="{FF2B5EF4-FFF2-40B4-BE49-F238E27FC236}">
                  <a16:creationId xmlns="" xmlns:a16="http://schemas.microsoft.com/office/drawing/2014/main" id="{3BC9991D-5AB7-4192-8730-A9713661C850}"/>
                </a:ext>
              </a:extLst>
            </p:cNvPr>
            <p:cNvSpPr>
              <a:spLocks noChangeArrowheads="1"/>
            </p:cNvSpPr>
            <p:nvPr/>
          </p:nvSpPr>
          <p:spPr bwMode="gray">
            <a:xfrm>
              <a:off x="3130" y="2424"/>
              <a:ext cx="237" cy="203"/>
            </a:xfrm>
            <a:prstGeom prst="rightArrow">
              <a:avLst>
                <a:gd name="adj1" fmla="val 50000"/>
                <a:gd name="adj2" fmla="val 48645"/>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2" name="AutoShape 8">
              <a:extLst>
                <a:ext uri="{FF2B5EF4-FFF2-40B4-BE49-F238E27FC236}">
                  <a16:creationId xmlns="" xmlns:a16="http://schemas.microsoft.com/office/drawing/2014/main" id="{DEC1F355-56E6-4601-B374-D4A5318CB076}"/>
                </a:ext>
              </a:extLst>
            </p:cNvPr>
            <p:cNvSpPr>
              <a:spLocks noChangeArrowheads="1"/>
            </p:cNvSpPr>
            <p:nvPr/>
          </p:nvSpPr>
          <p:spPr bwMode="gray">
            <a:xfrm>
              <a:off x="3113" y="3330"/>
              <a:ext cx="237" cy="205"/>
            </a:xfrm>
            <a:prstGeom prst="rightArrow">
              <a:avLst>
                <a:gd name="adj1" fmla="val 50000"/>
                <a:gd name="adj2" fmla="val 48171"/>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3" name="AutoShape 9">
              <a:extLst>
                <a:ext uri="{FF2B5EF4-FFF2-40B4-BE49-F238E27FC236}">
                  <a16:creationId xmlns="" xmlns:a16="http://schemas.microsoft.com/office/drawing/2014/main" id="{FB6F50C9-9A5C-4BDC-A6DA-9E11AB90C651}"/>
                </a:ext>
              </a:extLst>
            </p:cNvPr>
            <p:cNvSpPr>
              <a:spLocks noChangeArrowheads="1"/>
            </p:cNvSpPr>
            <p:nvPr/>
          </p:nvSpPr>
          <p:spPr bwMode="gray">
            <a:xfrm>
              <a:off x="3118" y="1545"/>
              <a:ext cx="237" cy="203"/>
            </a:xfrm>
            <a:prstGeom prst="rightArrow">
              <a:avLst>
                <a:gd name="adj1" fmla="val 50000"/>
                <a:gd name="adj2" fmla="val 48645"/>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4" name="AutoShape 10">
              <a:extLst>
                <a:ext uri="{FF2B5EF4-FFF2-40B4-BE49-F238E27FC236}">
                  <a16:creationId xmlns="" xmlns:a16="http://schemas.microsoft.com/office/drawing/2014/main" id="{4BF933C6-4294-492F-AEF7-94277A3642AF}"/>
                </a:ext>
              </a:extLst>
            </p:cNvPr>
            <p:cNvSpPr>
              <a:spLocks noChangeArrowheads="1"/>
            </p:cNvSpPr>
            <p:nvPr/>
          </p:nvSpPr>
          <p:spPr bwMode="gray">
            <a:xfrm>
              <a:off x="2056" y="1432"/>
              <a:ext cx="3456" cy="763"/>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5" name="Freeform 11">
              <a:extLst>
                <a:ext uri="{FF2B5EF4-FFF2-40B4-BE49-F238E27FC236}">
                  <a16:creationId xmlns="" xmlns:a16="http://schemas.microsoft.com/office/drawing/2014/main" id="{7EBD05E7-E5F7-41CA-A3D5-214A396DEB4D}"/>
                </a:ext>
              </a:extLst>
            </p:cNvPr>
            <p:cNvSpPr>
              <a:spLocks/>
            </p:cNvSpPr>
            <p:nvPr/>
          </p:nvSpPr>
          <p:spPr bwMode="gray">
            <a:xfrm>
              <a:off x="2200" y="1480"/>
              <a:ext cx="511" cy="38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6" name="AutoShape 12">
              <a:extLst>
                <a:ext uri="{FF2B5EF4-FFF2-40B4-BE49-F238E27FC236}">
                  <a16:creationId xmlns="" xmlns:a16="http://schemas.microsoft.com/office/drawing/2014/main" id="{5D266825-AF10-48D9-9EB6-C524DA10F2FA}"/>
                </a:ext>
              </a:extLst>
            </p:cNvPr>
            <p:cNvSpPr>
              <a:spLocks noChangeArrowheads="1"/>
            </p:cNvSpPr>
            <p:nvPr/>
          </p:nvSpPr>
          <p:spPr bwMode="gray">
            <a:xfrm>
              <a:off x="2008" y="2248"/>
              <a:ext cx="3504" cy="764"/>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r>
                <a:rPr lang="en-US" altLang="zh-CN" sz="2800" b="1">
                  <a:solidFill>
                    <a:srgbClr val="FFFFFF"/>
                  </a:solidFill>
                  <a:latin typeface="Arial" panose="020B0604020202020204" pitchFamily="34" charset="0"/>
                  <a:ea typeface="宋体" panose="02010600030101010101" pitchFamily="2" charset="-122"/>
                </a:rPr>
                <a:t>  </a:t>
              </a:r>
              <a:r>
                <a:rPr lang="en-US" altLang="zh-CN" sz="3200" b="1">
                  <a:solidFill>
                    <a:srgbClr val="FFFFFF"/>
                  </a:solidFill>
                  <a:latin typeface="仿宋_GB2312" pitchFamily="49" charset="-122"/>
                  <a:ea typeface="仿宋_GB2312" pitchFamily="49" charset="-122"/>
                </a:rPr>
                <a:t>10.2 </a:t>
              </a:r>
              <a:r>
                <a:rPr lang="zh-CN" altLang="en-US" sz="3200" b="1">
                  <a:solidFill>
                    <a:srgbClr val="FFFFFF"/>
                  </a:solidFill>
                  <a:latin typeface="仿宋_GB2312" pitchFamily="49" charset="-122"/>
                  <a:ea typeface="仿宋_GB2312" pitchFamily="49" charset="-122"/>
                </a:rPr>
                <a:t>网络消费者的需求、动</a:t>
              </a:r>
            </a:p>
            <a:p>
              <a:pPr fontAlgn="base">
                <a:spcBef>
                  <a:spcPct val="0"/>
                </a:spcBef>
                <a:spcAft>
                  <a:spcPct val="0"/>
                </a:spcAft>
              </a:pPr>
              <a:r>
                <a:rPr lang="zh-CN" altLang="en-US" sz="3200" b="1">
                  <a:solidFill>
                    <a:srgbClr val="FFFFFF"/>
                  </a:solidFill>
                  <a:latin typeface="仿宋_GB2312" pitchFamily="49" charset="-122"/>
                  <a:ea typeface="仿宋_GB2312" pitchFamily="49" charset="-122"/>
                </a:rPr>
                <a:t> 机和购买行为</a:t>
              </a:r>
            </a:p>
          </p:txBody>
        </p:sp>
        <p:sp>
          <p:nvSpPr>
            <p:cNvPr id="344077" name="Freeform 13">
              <a:extLst>
                <a:ext uri="{FF2B5EF4-FFF2-40B4-BE49-F238E27FC236}">
                  <a16:creationId xmlns="" xmlns:a16="http://schemas.microsoft.com/office/drawing/2014/main" id="{C588CDD0-DB2C-449E-B22B-E00CB18F50E1}"/>
                </a:ext>
              </a:extLst>
            </p:cNvPr>
            <p:cNvSpPr>
              <a:spLocks/>
            </p:cNvSpPr>
            <p:nvPr/>
          </p:nvSpPr>
          <p:spPr bwMode="gray">
            <a:xfrm>
              <a:off x="2200" y="2344"/>
              <a:ext cx="511" cy="38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44078" name="AutoShape 14">
              <a:extLst>
                <a:ext uri="{FF2B5EF4-FFF2-40B4-BE49-F238E27FC236}">
                  <a16:creationId xmlns="" xmlns:a16="http://schemas.microsoft.com/office/drawing/2014/main" id="{DFBEC07B-7916-481E-818D-8242A0AF612A}"/>
                </a:ext>
              </a:extLst>
            </p:cNvPr>
            <p:cNvSpPr>
              <a:spLocks noChangeArrowheads="1"/>
            </p:cNvSpPr>
            <p:nvPr/>
          </p:nvSpPr>
          <p:spPr bwMode="gray">
            <a:xfrm>
              <a:off x="2104" y="3208"/>
              <a:ext cx="3456" cy="76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r>
                <a:rPr lang="en-US" altLang="zh-CN" sz="3200" b="1">
                  <a:solidFill>
                    <a:srgbClr val="FFFFFF"/>
                  </a:solidFill>
                  <a:latin typeface="仿宋_GB2312" pitchFamily="49" charset="-122"/>
                  <a:ea typeface="仿宋_GB2312" pitchFamily="49" charset="-122"/>
                </a:rPr>
                <a:t>10.3 </a:t>
              </a:r>
              <a:r>
                <a:rPr lang="zh-CN" altLang="en-US" sz="3200" b="1">
                  <a:solidFill>
                    <a:srgbClr val="FFFFFF"/>
                  </a:solidFill>
                  <a:latin typeface="仿宋_GB2312" pitchFamily="49" charset="-122"/>
                  <a:ea typeface="仿宋_GB2312" pitchFamily="49" charset="-122"/>
                </a:rPr>
                <a:t>网络营销与消费心理 </a:t>
              </a:r>
            </a:p>
          </p:txBody>
        </p:sp>
        <p:sp>
          <p:nvSpPr>
            <p:cNvPr id="344079" name="Freeform 15">
              <a:extLst>
                <a:ext uri="{FF2B5EF4-FFF2-40B4-BE49-F238E27FC236}">
                  <a16:creationId xmlns="" xmlns:a16="http://schemas.microsoft.com/office/drawing/2014/main" id="{44FE85FB-D5C7-4E93-B0A5-357120C163F2}"/>
                </a:ext>
              </a:extLst>
            </p:cNvPr>
            <p:cNvSpPr>
              <a:spLocks/>
            </p:cNvSpPr>
            <p:nvPr/>
          </p:nvSpPr>
          <p:spPr bwMode="gray">
            <a:xfrm>
              <a:off x="2152" y="3256"/>
              <a:ext cx="511" cy="38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pic>
          <p:nvPicPr>
            <p:cNvPr id="344080" name="Picture 16">
              <a:extLst>
                <a:ext uri="{FF2B5EF4-FFF2-40B4-BE49-F238E27FC236}">
                  <a16:creationId xmlns="" xmlns:a16="http://schemas.microsoft.com/office/drawing/2014/main" id="{724DC6B9-2168-40E6-9458-76CE26A0E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 y="1965"/>
              <a:ext cx="1186" cy="1105"/>
            </a:xfrm>
            <a:prstGeom prst="rect">
              <a:avLst/>
            </a:prstGeom>
            <a:noFill/>
            <a:extLst>
              <a:ext uri="{909E8E84-426E-40DD-AFC4-6F175D3DCCD1}">
                <a14:hiddenFill xmlns:a14="http://schemas.microsoft.com/office/drawing/2010/main">
                  <a:solidFill>
                    <a:srgbClr val="FFFFFF"/>
                  </a:solidFill>
                </a14:hiddenFill>
              </a:ext>
            </a:extLst>
          </p:spPr>
        </p:pic>
        <p:sp>
          <p:nvSpPr>
            <p:cNvPr id="344081" name="Text Box 17">
              <a:extLst>
                <a:ext uri="{FF2B5EF4-FFF2-40B4-BE49-F238E27FC236}">
                  <a16:creationId xmlns="" xmlns:a16="http://schemas.microsoft.com/office/drawing/2014/main" id="{7E7C3DB5-046D-4662-9AC1-1A622E58B704}"/>
                </a:ext>
              </a:extLst>
            </p:cNvPr>
            <p:cNvSpPr txBox="1">
              <a:spLocks noChangeArrowheads="1"/>
            </p:cNvSpPr>
            <p:nvPr/>
          </p:nvSpPr>
          <p:spPr bwMode="gray">
            <a:xfrm>
              <a:off x="678" y="2099"/>
              <a:ext cx="991"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fontAlgn="base" hangingPunct="0">
                <a:spcBef>
                  <a:spcPct val="0"/>
                </a:spcBef>
                <a:spcAft>
                  <a:spcPct val="0"/>
                </a:spcAft>
              </a:pPr>
              <a:endParaRPr lang="en-US" altLang="zh-CN" b="1">
                <a:solidFill>
                  <a:srgbClr val="080808"/>
                </a:solidFill>
                <a:latin typeface="Arial" panose="020B0604020202020204" pitchFamily="34" charset="0"/>
                <a:ea typeface="宋体" panose="02010600030101010101" pitchFamily="2" charset="-122"/>
              </a:endParaRPr>
            </a:p>
            <a:p>
              <a:pPr algn="ctr" eaLnBrk="0" fontAlgn="base" hangingPunct="0">
                <a:spcBef>
                  <a:spcPct val="0"/>
                </a:spcBef>
                <a:spcAft>
                  <a:spcPct val="0"/>
                </a:spcAft>
              </a:pPr>
              <a:r>
                <a:rPr lang="zh-CN" altLang="en-US" sz="3600" b="1">
                  <a:solidFill>
                    <a:srgbClr val="000000"/>
                  </a:solidFill>
                  <a:latin typeface="Arial" panose="020B0604020202020204" pitchFamily="34" charset="0"/>
                  <a:ea typeface="宋体" panose="02010600030101010101" pitchFamily="2" charset="-122"/>
                </a:rPr>
                <a:t>目录</a:t>
              </a:r>
            </a:p>
          </p:txBody>
        </p:sp>
        <p:sp>
          <p:nvSpPr>
            <p:cNvPr id="344082" name="Text Box 18">
              <a:extLst>
                <a:ext uri="{FF2B5EF4-FFF2-40B4-BE49-F238E27FC236}">
                  <a16:creationId xmlns="" xmlns:a16="http://schemas.microsoft.com/office/drawing/2014/main" id="{682297AB-EFEC-430A-A027-0CF8C321F9F6}"/>
                </a:ext>
              </a:extLst>
            </p:cNvPr>
            <p:cNvSpPr txBox="1">
              <a:spLocks noChangeArrowheads="1"/>
            </p:cNvSpPr>
            <p:nvPr/>
          </p:nvSpPr>
          <p:spPr bwMode="white">
            <a:xfrm>
              <a:off x="2008" y="1576"/>
              <a:ext cx="3607" cy="3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fontAlgn="base">
                <a:spcBef>
                  <a:spcPct val="0"/>
                </a:spcBef>
                <a:spcAft>
                  <a:spcPct val="0"/>
                </a:spcAft>
              </a:pPr>
              <a:r>
                <a:rPr lang="en-US" altLang="zh-CN" sz="2800" b="1">
                  <a:solidFill>
                    <a:srgbClr val="FFFFFF"/>
                  </a:solidFill>
                  <a:latin typeface="Arial" panose="020B0604020202020204" pitchFamily="34" charset="0"/>
                  <a:ea typeface="宋体" panose="02010600030101010101" pitchFamily="2" charset="-122"/>
                </a:rPr>
                <a:t>  </a:t>
              </a:r>
              <a:r>
                <a:rPr lang="en-US" altLang="zh-CN" sz="3200" b="1">
                  <a:solidFill>
                    <a:srgbClr val="FFFFFF"/>
                  </a:solidFill>
                  <a:latin typeface="仿宋_GB2312" pitchFamily="49" charset="-122"/>
                  <a:ea typeface="仿宋_GB2312" pitchFamily="49" charset="-122"/>
                </a:rPr>
                <a:t>10.1 </a:t>
              </a:r>
              <a:r>
                <a:rPr lang="zh-CN" altLang="en-US" sz="3200" b="1">
                  <a:solidFill>
                    <a:srgbClr val="FFFFFF"/>
                  </a:solidFill>
                  <a:latin typeface="仿宋_GB2312" pitchFamily="49" charset="-122"/>
                  <a:ea typeface="仿宋_GB2312" pitchFamily="49" charset="-122"/>
                </a:rPr>
                <a:t>网络营销与网络消费者</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dissolve">
                                      <p:cBhvr>
                                        <p:cTn id="7" dur="500"/>
                                        <p:tgtEl>
                                          <p:spTgt spid="344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a:extLst>
              <a:ext uri="{FF2B5EF4-FFF2-40B4-BE49-F238E27FC236}">
                <a16:creationId xmlns="" xmlns:a16="http://schemas.microsoft.com/office/drawing/2014/main" id="{4E13DF20-8A1D-4695-9A18-D18F36FC5ABC}"/>
              </a:ext>
            </a:extLst>
          </p:cNvPr>
          <p:cNvSpPr txBox="1">
            <a:spLocks noChangeArrowheads="1"/>
          </p:cNvSpPr>
          <p:nvPr/>
        </p:nvSpPr>
        <p:spPr bwMode="auto">
          <a:xfrm>
            <a:off x="1870745" y="760747"/>
            <a:ext cx="9471171"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20000"/>
              </a:spcBef>
              <a:spcAft>
                <a:spcPct val="0"/>
              </a:spcAft>
            </a:pPr>
            <a:r>
              <a:rPr kumimoji="1" lang="zh-CN" altLang="en-US" sz="2400" b="1" dirty="0">
                <a:solidFill>
                  <a:srgbClr val="FF3300"/>
                </a:solidFill>
                <a:latin typeface="宋体" panose="02010600030101010101" pitchFamily="2" charset="-122"/>
                <a:ea typeface="宋体" panose="02010600030101010101" pitchFamily="2" charset="-122"/>
              </a:rPr>
              <a:t>问题：</a:t>
            </a:r>
          </a:p>
          <a:p>
            <a:pPr fontAlgn="base">
              <a:spcBef>
                <a:spcPct val="20000"/>
              </a:spcBef>
              <a:spcAft>
                <a:spcPct val="0"/>
              </a:spcAft>
            </a:pPr>
            <a:r>
              <a:rPr kumimoji="1" lang="zh-CN" altLang="en-US" sz="2400" b="1" dirty="0">
                <a:solidFill>
                  <a:srgbClr val="FF3300"/>
                </a:solidFill>
                <a:latin typeface="宋体" panose="02010600030101010101" pitchFamily="2" charset="-122"/>
                <a:ea typeface="宋体" panose="02010600030101010101" pitchFamily="2" charset="-122"/>
              </a:rPr>
              <a:t>    </a:t>
            </a:r>
            <a:r>
              <a:rPr kumimoji="1" lang="zh-CN" altLang="en-US" sz="2400" b="1" dirty="0">
                <a:solidFill>
                  <a:srgbClr val="080808"/>
                </a:solidFill>
                <a:latin typeface="宋体" panose="02010600030101010101" pitchFamily="2" charset="-122"/>
                <a:ea typeface="宋体" panose="02010600030101010101" pitchFamily="2" charset="-122"/>
              </a:rPr>
              <a:t>谈谈你对玛泰尔公司网络定制营销，满足个性化消费的做法的看法？</a:t>
            </a:r>
          </a:p>
          <a:p>
            <a:pPr fontAlgn="base">
              <a:spcBef>
                <a:spcPct val="20000"/>
              </a:spcBef>
              <a:spcAft>
                <a:spcPct val="0"/>
              </a:spcAft>
            </a:pPr>
            <a:r>
              <a:rPr kumimoji="1" lang="zh-CN" altLang="en-US" sz="2400" b="1" dirty="0">
                <a:solidFill>
                  <a:srgbClr val="006600"/>
                </a:solidFill>
                <a:latin typeface="宋体" panose="02010600030101010101" pitchFamily="2" charset="-122"/>
                <a:ea typeface="宋体" panose="02010600030101010101" pitchFamily="2" charset="-122"/>
              </a:rPr>
              <a:t>分析提示：</a:t>
            </a:r>
          </a:p>
          <a:p>
            <a:pPr fontAlgn="base">
              <a:spcBef>
                <a:spcPct val="20000"/>
              </a:spcBef>
              <a:spcAft>
                <a:spcPct val="0"/>
              </a:spcAft>
            </a:pPr>
            <a:r>
              <a:rPr kumimoji="1" lang="zh-CN" altLang="en-US" sz="2400" b="1" dirty="0">
                <a:solidFill>
                  <a:srgbClr val="006600"/>
                </a:solidFill>
                <a:latin typeface="宋体" panose="02010600030101010101" pitchFamily="2" charset="-122"/>
                <a:ea typeface="宋体" panose="02010600030101010101" pitchFamily="2" charset="-122"/>
              </a:rPr>
              <a:t>    </a:t>
            </a:r>
            <a:r>
              <a:rPr kumimoji="1" lang="zh-CN" altLang="en-US" sz="2400" b="1" dirty="0">
                <a:solidFill>
                  <a:srgbClr val="080808"/>
                </a:solidFill>
                <a:latin typeface="宋体" panose="02010600030101010101" pitchFamily="2" charset="-122"/>
                <a:ea typeface="宋体" panose="02010600030101010101" pitchFamily="2" charset="-122"/>
              </a:rPr>
              <a:t>现代消费者往往富于想像力，渴望变化，喜欢创新，有强烈的好奇心，对个性化消费提出了更高的要求。他们所选择的已不再单是商品的实用价值，更要与众不同，充分体现个性的自身价值，这已成为他们消费的首要标准。玛泰尔公司推出网络定制营销，满足个性化需求心理，吸引了不少网络购买者，满足了消费者追求时尚、追求表现自我、追求个性化消费心理。因而开拓了新的市场空间，是一种有创新又有文化品味的新的商业模式，对我们从事网络营销有很多启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2498">
                                            <p:txEl>
                                              <p:pRg st="0" end="0"/>
                                            </p:txEl>
                                          </p:spTgt>
                                        </p:tgtEl>
                                        <p:attrNameLst>
                                          <p:attrName>style.visibility</p:attrName>
                                        </p:attrNameLst>
                                      </p:cBhvr>
                                      <p:to>
                                        <p:strVal val="visible"/>
                                      </p:to>
                                    </p:set>
                                    <p:animEffect transition="in" filter="fade">
                                      <p:cBhvr>
                                        <p:cTn id="7" dur="1000"/>
                                        <p:tgtEl>
                                          <p:spTgt spid="362498">
                                            <p:txEl>
                                              <p:pRg st="0" end="0"/>
                                            </p:txEl>
                                          </p:spTgt>
                                        </p:tgtEl>
                                      </p:cBhvr>
                                    </p:animEffect>
                                    <p:anim calcmode="lin" valueType="num">
                                      <p:cBhvr>
                                        <p:cTn id="8" dur="1000" fill="hold"/>
                                        <p:tgtEl>
                                          <p:spTgt spid="3624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249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2498">
                                            <p:txEl>
                                              <p:pRg st="1" end="1"/>
                                            </p:txEl>
                                          </p:spTgt>
                                        </p:tgtEl>
                                        <p:attrNameLst>
                                          <p:attrName>style.visibility</p:attrName>
                                        </p:attrNameLst>
                                      </p:cBhvr>
                                      <p:to>
                                        <p:strVal val="visible"/>
                                      </p:to>
                                    </p:set>
                                    <p:animEffect transition="in" filter="fade">
                                      <p:cBhvr>
                                        <p:cTn id="12" dur="1000"/>
                                        <p:tgtEl>
                                          <p:spTgt spid="362498">
                                            <p:txEl>
                                              <p:pRg st="1" end="1"/>
                                            </p:txEl>
                                          </p:spTgt>
                                        </p:tgtEl>
                                      </p:cBhvr>
                                    </p:animEffect>
                                    <p:anim calcmode="lin" valueType="num">
                                      <p:cBhvr>
                                        <p:cTn id="13" dur="1000" fill="hold"/>
                                        <p:tgtEl>
                                          <p:spTgt spid="36249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624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362498">
                                            <p:txEl>
                                              <p:pRg st="2" end="2"/>
                                            </p:txEl>
                                          </p:spTgt>
                                        </p:tgtEl>
                                        <p:attrNameLst>
                                          <p:attrName>style.visibility</p:attrName>
                                        </p:attrNameLst>
                                      </p:cBhvr>
                                      <p:to>
                                        <p:strVal val="visible"/>
                                      </p:to>
                                    </p:set>
                                    <p:animEffect transition="in" filter="fade">
                                      <p:cBhvr>
                                        <p:cTn id="19" dur="1000"/>
                                        <p:tgtEl>
                                          <p:spTgt spid="362498">
                                            <p:txEl>
                                              <p:pRg st="2" end="2"/>
                                            </p:txEl>
                                          </p:spTgt>
                                        </p:tgtEl>
                                      </p:cBhvr>
                                    </p:animEffect>
                                    <p:anim calcmode="lin" valueType="num">
                                      <p:cBhvr>
                                        <p:cTn id="20" dur="1000" fill="hold"/>
                                        <p:tgtEl>
                                          <p:spTgt spid="36249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62498">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62498">
                                            <p:txEl>
                                              <p:pRg st="3" end="3"/>
                                            </p:txEl>
                                          </p:spTgt>
                                        </p:tgtEl>
                                        <p:attrNameLst>
                                          <p:attrName>style.visibility</p:attrName>
                                        </p:attrNameLst>
                                      </p:cBhvr>
                                      <p:to>
                                        <p:strVal val="visible"/>
                                      </p:to>
                                    </p:set>
                                    <p:animEffect transition="in" filter="fade">
                                      <p:cBhvr>
                                        <p:cTn id="24" dur="1000"/>
                                        <p:tgtEl>
                                          <p:spTgt spid="362498">
                                            <p:txEl>
                                              <p:pRg st="3" end="3"/>
                                            </p:txEl>
                                          </p:spTgt>
                                        </p:tgtEl>
                                      </p:cBhvr>
                                    </p:animEffect>
                                    <p:anim calcmode="lin" valueType="num">
                                      <p:cBhvr>
                                        <p:cTn id="25" dur="1000" fill="hold"/>
                                        <p:tgtEl>
                                          <p:spTgt spid="36249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6249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Rectangle 3">
            <a:extLst>
              <a:ext uri="{FF2B5EF4-FFF2-40B4-BE49-F238E27FC236}">
                <a16:creationId xmlns="" xmlns:a16="http://schemas.microsoft.com/office/drawing/2014/main" id="{477D7866-7313-44BD-A2E7-B9370814F47A}"/>
              </a:ext>
            </a:extLst>
          </p:cNvPr>
          <p:cNvSpPr>
            <a:spLocks noChangeArrowheads="1"/>
          </p:cNvSpPr>
          <p:nvPr/>
        </p:nvSpPr>
        <p:spPr bwMode="auto">
          <a:xfrm>
            <a:off x="1526796" y="2290569"/>
            <a:ext cx="97815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50000"/>
              </a:lnSpc>
              <a:spcBef>
                <a:spcPct val="0"/>
              </a:spcBef>
              <a:spcAft>
                <a:spcPct val="0"/>
              </a:spcAft>
            </a:pPr>
            <a:r>
              <a:rPr kumimoji="1" lang="zh-CN" altLang="en-US" sz="2800" b="1" u="sng" dirty="0">
                <a:solidFill>
                  <a:srgbClr val="FF3300"/>
                </a:solidFill>
                <a:latin typeface="Times New Roman" panose="02020603050405020304" pitchFamily="18" charset="0"/>
                <a:ea typeface="汉仪楷体简" pitchFamily="2" charset="-122"/>
              </a:rPr>
              <a:t>网络消费者的需求</a:t>
            </a:r>
            <a:r>
              <a:rPr kumimoji="1" lang="zh-CN" altLang="en-US" sz="2800" b="1" dirty="0">
                <a:solidFill>
                  <a:srgbClr val="080808"/>
                </a:solidFill>
                <a:latin typeface="Times New Roman" panose="02020603050405020304" pitchFamily="18" charset="0"/>
                <a:ea typeface="汉仪楷体简" pitchFamily="2" charset="-122"/>
              </a:rPr>
              <a:t>是指在网络营销环境下，网络消费者为了满足自己的生存和发展，对获得物质财富和精神财富的愿望和欲望。</a:t>
            </a:r>
          </a:p>
        </p:txBody>
      </p:sp>
      <p:sp>
        <p:nvSpPr>
          <p:cNvPr id="363536" name="Text Box 16">
            <a:extLst>
              <a:ext uri="{FF2B5EF4-FFF2-40B4-BE49-F238E27FC236}">
                <a16:creationId xmlns="" xmlns:a16="http://schemas.microsoft.com/office/drawing/2014/main" id="{493B59EA-A5B5-4EFF-B879-CC176BA353A2}"/>
              </a:ext>
            </a:extLst>
          </p:cNvPr>
          <p:cNvSpPr txBox="1">
            <a:spLocks noChangeArrowheads="1"/>
          </p:cNvSpPr>
          <p:nvPr/>
        </p:nvSpPr>
        <p:spPr bwMode="gray">
          <a:xfrm>
            <a:off x="2927351" y="1341439"/>
            <a:ext cx="432117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20000"/>
              </a:spcBef>
              <a:spcAft>
                <a:spcPct val="0"/>
              </a:spcAft>
              <a:buClr>
                <a:srgbClr val="5BBE4E"/>
              </a:buClr>
            </a:pPr>
            <a:r>
              <a:rPr lang="en-US" altLang="zh-CN" sz="2800" b="1">
                <a:solidFill>
                  <a:srgbClr val="080808"/>
                </a:solidFill>
              </a:rPr>
              <a:t>10.2.1 </a:t>
            </a:r>
            <a:r>
              <a:rPr lang="zh-CN" altLang="en-US" sz="2800" b="1">
                <a:solidFill>
                  <a:srgbClr val="080808"/>
                </a:solidFill>
              </a:rPr>
              <a:t>网络消费者的需求</a:t>
            </a:r>
          </a:p>
        </p:txBody>
      </p:sp>
      <p:sp>
        <p:nvSpPr>
          <p:cNvPr id="363538" name="Text Box 18">
            <a:extLst>
              <a:ext uri="{FF2B5EF4-FFF2-40B4-BE49-F238E27FC236}">
                <a16:creationId xmlns="" xmlns:a16="http://schemas.microsoft.com/office/drawing/2014/main" id="{CA2B65BC-254A-44C0-9B44-0EDDC0F7DBB6}"/>
              </a:ext>
            </a:extLst>
          </p:cNvPr>
          <p:cNvSpPr txBox="1">
            <a:spLocks noChangeArrowheads="1"/>
          </p:cNvSpPr>
          <p:nvPr/>
        </p:nvSpPr>
        <p:spPr bwMode="gray">
          <a:xfrm>
            <a:off x="2424113" y="765175"/>
            <a:ext cx="784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50000"/>
              </a:spcBef>
              <a:spcAft>
                <a:spcPct val="0"/>
              </a:spcAft>
              <a:buClr>
                <a:srgbClr val="5BBE4E"/>
              </a:buClr>
            </a:pPr>
            <a:r>
              <a:rPr lang="en-US" altLang="zh-CN" sz="3200" b="1" dirty="0" smtClean="0">
                <a:solidFill>
                  <a:srgbClr val="080808"/>
                </a:solidFill>
              </a:rPr>
              <a:t>10.2 </a:t>
            </a:r>
            <a:r>
              <a:rPr lang="zh-CN" altLang="en-US" sz="3200" b="1" dirty="0">
                <a:solidFill>
                  <a:srgbClr val="080808"/>
                </a:solidFill>
              </a:rPr>
              <a:t>网络消费者的需求、动机和购买行为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63538">
                                            <p:txEl>
                                              <p:pRg st="0" end="0"/>
                                            </p:txEl>
                                          </p:spTgt>
                                        </p:tgtEl>
                                        <p:attrNameLst>
                                          <p:attrName>style.visibility</p:attrName>
                                        </p:attrNameLst>
                                      </p:cBhvr>
                                      <p:to>
                                        <p:strVal val="visible"/>
                                      </p:to>
                                    </p:set>
                                    <p:animEffect transition="in" filter="fade">
                                      <p:cBhvr>
                                        <p:cTn id="7" dur="1000"/>
                                        <p:tgtEl>
                                          <p:spTgt spid="363538">
                                            <p:txEl>
                                              <p:pRg st="0" end="0"/>
                                            </p:txEl>
                                          </p:spTgt>
                                        </p:tgtEl>
                                      </p:cBhvr>
                                    </p:animEffect>
                                    <p:anim calcmode="lin" valueType="num">
                                      <p:cBhvr>
                                        <p:cTn id="8" dur="1000" fill="hold"/>
                                        <p:tgtEl>
                                          <p:spTgt spid="363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3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63536">
                                            <p:txEl>
                                              <p:pRg st="0" end="0"/>
                                            </p:txEl>
                                          </p:spTgt>
                                        </p:tgtEl>
                                        <p:attrNameLst>
                                          <p:attrName>style.visibility</p:attrName>
                                        </p:attrNameLst>
                                      </p:cBhvr>
                                      <p:to>
                                        <p:strVal val="visible"/>
                                      </p:to>
                                    </p:set>
                                    <p:animEffect transition="in" filter="fade">
                                      <p:cBhvr>
                                        <p:cTn id="14" dur="1000"/>
                                        <p:tgtEl>
                                          <p:spTgt spid="363536">
                                            <p:txEl>
                                              <p:pRg st="0" end="0"/>
                                            </p:txEl>
                                          </p:spTgt>
                                        </p:tgtEl>
                                      </p:cBhvr>
                                    </p:animEffect>
                                    <p:anim calcmode="lin" valueType="num">
                                      <p:cBhvr>
                                        <p:cTn id="15" dur="1000" fill="hold"/>
                                        <p:tgtEl>
                                          <p:spTgt spid="36353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35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53" name="Text Box 9">
            <a:extLst>
              <a:ext uri="{FF2B5EF4-FFF2-40B4-BE49-F238E27FC236}">
                <a16:creationId xmlns="" xmlns:a16="http://schemas.microsoft.com/office/drawing/2014/main" id="{219EFC11-EDBD-4524-857D-9E22A988E017}"/>
              </a:ext>
            </a:extLst>
          </p:cNvPr>
          <p:cNvSpPr txBox="1">
            <a:spLocks noChangeArrowheads="1"/>
          </p:cNvSpPr>
          <p:nvPr/>
        </p:nvSpPr>
        <p:spPr bwMode="auto">
          <a:xfrm>
            <a:off x="4511676" y="2565400"/>
            <a:ext cx="4837113" cy="457200"/>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400" b="1" dirty="0">
                <a:solidFill>
                  <a:srgbClr val="080808"/>
                </a:solidFill>
                <a:latin typeface="Times New Roman" panose="02020603050405020304" pitchFamily="18" charset="0"/>
                <a:ea typeface="宋体" panose="02010600030101010101" pitchFamily="2" charset="-122"/>
              </a:rPr>
              <a:t>需要了解公司产品、服务的信息 </a:t>
            </a:r>
          </a:p>
        </p:txBody>
      </p:sp>
      <p:sp>
        <p:nvSpPr>
          <p:cNvPr id="364554" name="Text Box 10">
            <a:extLst>
              <a:ext uri="{FF2B5EF4-FFF2-40B4-BE49-F238E27FC236}">
                <a16:creationId xmlns="" xmlns:a16="http://schemas.microsoft.com/office/drawing/2014/main" id="{1C9D1CA7-B64D-4D51-9DB8-53C323231FAE}"/>
              </a:ext>
            </a:extLst>
          </p:cNvPr>
          <p:cNvSpPr txBox="1">
            <a:spLocks noChangeArrowheads="1"/>
          </p:cNvSpPr>
          <p:nvPr/>
        </p:nvSpPr>
        <p:spPr bwMode="auto">
          <a:xfrm>
            <a:off x="4511675" y="3213100"/>
            <a:ext cx="4821238" cy="457200"/>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400" b="1">
                <a:solidFill>
                  <a:srgbClr val="080808"/>
                </a:solidFill>
                <a:latin typeface="Times New Roman" panose="02020603050405020304" pitchFamily="18" charset="0"/>
                <a:ea typeface="宋体" panose="02010600030101010101" pitchFamily="2" charset="-122"/>
              </a:rPr>
              <a:t>要求公司帮助解决问题 </a:t>
            </a:r>
          </a:p>
        </p:txBody>
      </p:sp>
      <p:sp>
        <p:nvSpPr>
          <p:cNvPr id="364555" name="Text Box 11">
            <a:extLst>
              <a:ext uri="{FF2B5EF4-FFF2-40B4-BE49-F238E27FC236}">
                <a16:creationId xmlns="" xmlns:a16="http://schemas.microsoft.com/office/drawing/2014/main" id="{A9BDF7E1-6D10-47CB-8AFA-A07B5B35699F}"/>
              </a:ext>
            </a:extLst>
          </p:cNvPr>
          <p:cNvSpPr txBox="1">
            <a:spLocks noChangeArrowheads="1"/>
          </p:cNvSpPr>
          <p:nvPr/>
        </p:nvSpPr>
        <p:spPr bwMode="auto">
          <a:xfrm>
            <a:off x="4518025" y="3933825"/>
            <a:ext cx="4814888" cy="457200"/>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400" b="1">
                <a:solidFill>
                  <a:srgbClr val="080808"/>
                </a:solidFill>
                <a:latin typeface="Times New Roman" panose="02020603050405020304" pitchFamily="18" charset="0"/>
                <a:ea typeface="宋体" panose="02010600030101010101" pitchFamily="2" charset="-122"/>
              </a:rPr>
              <a:t>接触公司人员 </a:t>
            </a:r>
          </a:p>
        </p:txBody>
      </p:sp>
      <p:sp>
        <p:nvSpPr>
          <p:cNvPr id="364556" name="AutoShape 12">
            <a:extLst>
              <a:ext uri="{FF2B5EF4-FFF2-40B4-BE49-F238E27FC236}">
                <a16:creationId xmlns="" xmlns:a16="http://schemas.microsoft.com/office/drawing/2014/main" id="{9B908B88-5E28-4F61-8F26-7BDA2E4A8A73}"/>
              </a:ext>
            </a:extLst>
          </p:cNvPr>
          <p:cNvSpPr>
            <a:spLocks/>
          </p:cNvSpPr>
          <p:nvPr/>
        </p:nvSpPr>
        <p:spPr bwMode="auto">
          <a:xfrm>
            <a:off x="4151313" y="2708276"/>
            <a:ext cx="215900" cy="2232025"/>
          </a:xfrm>
          <a:prstGeom prst="leftBrace">
            <a:avLst>
              <a:gd name="adj1" fmla="val 86152"/>
              <a:gd name="adj2" fmla="val 50000"/>
            </a:avLst>
          </a:prstGeom>
          <a:noFill/>
          <a:ln w="38100" cap="sq">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64557" name="Text Box 13">
            <a:extLst>
              <a:ext uri="{FF2B5EF4-FFF2-40B4-BE49-F238E27FC236}">
                <a16:creationId xmlns="" xmlns:a16="http://schemas.microsoft.com/office/drawing/2014/main" id="{D1B5D125-93AD-49D5-9E21-A506EBC531D3}"/>
              </a:ext>
            </a:extLst>
          </p:cNvPr>
          <p:cNvSpPr txBox="1">
            <a:spLocks noChangeArrowheads="1"/>
          </p:cNvSpPr>
          <p:nvPr/>
        </p:nvSpPr>
        <p:spPr bwMode="auto">
          <a:xfrm>
            <a:off x="3354427" y="2276476"/>
            <a:ext cx="553998" cy="3343275"/>
          </a:xfrm>
          <a:prstGeom prst="rect">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lang="zh-CN" altLang="en-US" sz="2400" b="1">
                <a:solidFill>
                  <a:srgbClr val="080808"/>
                </a:solidFill>
                <a:latin typeface="Times New Roman" panose="02020603050405020304" pitchFamily="18" charset="0"/>
                <a:ea typeface="宋体" panose="02010600030101010101" pitchFamily="2" charset="-122"/>
              </a:rPr>
              <a:t>网络消费者需求的层次</a:t>
            </a:r>
            <a:r>
              <a:rPr lang="zh-CN" altLang="en-US" sz="2400">
                <a:solidFill>
                  <a:srgbClr val="080808"/>
                </a:solidFill>
                <a:latin typeface="Times New Roman" panose="02020603050405020304" pitchFamily="18" charset="0"/>
                <a:ea typeface="宋体" panose="02010600030101010101" pitchFamily="2" charset="-122"/>
              </a:rPr>
              <a:t> </a:t>
            </a:r>
          </a:p>
        </p:txBody>
      </p:sp>
      <p:sp>
        <p:nvSpPr>
          <p:cNvPr id="364558" name="Text Box 14">
            <a:extLst>
              <a:ext uri="{FF2B5EF4-FFF2-40B4-BE49-F238E27FC236}">
                <a16:creationId xmlns="" xmlns:a16="http://schemas.microsoft.com/office/drawing/2014/main" id="{1ACE548B-F2B2-4957-8FF8-C04F6CC705A0}"/>
              </a:ext>
            </a:extLst>
          </p:cNvPr>
          <p:cNvSpPr txBox="1">
            <a:spLocks noChangeArrowheads="1"/>
          </p:cNvSpPr>
          <p:nvPr/>
        </p:nvSpPr>
        <p:spPr bwMode="auto">
          <a:xfrm>
            <a:off x="4497388" y="4619625"/>
            <a:ext cx="4838700" cy="457200"/>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400" b="1">
                <a:solidFill>
                  <a:srgbClr val="080808"/>
                </a:solidFill>
                <a:latin typeface="Times New Roman" panose="02020603050405020304" pitchFamily="18" charset="0"/>
                <a:ea typeface="宋体" panose="02010600030101010101" pitchFamily="2" charset="-122"/>
              </a:rPr>
              <a:t>了解整个过程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64557"/>
                                        </p:tgtEl>
                                        <p:attrNameLst>
                                          <p:attrName>style.visibility</p:attrName>
                                        </p:attrNameLst>
                                      </p:cBhvr>
                                      <p:to>
                                        <p:strVal val="visible"/>
                                      </p:to>
                                    </p:set>
                                    <p:animEffect transition="in" filter="slide(fromLeft)">
                                      <p:cBhvr>
                                        <p:cTn id="7" dur="500"/>
                                        <p:tgtEl>
                                          <p:spTgt spid="364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364556"/>
                                        </p:tgtEl>
                                        <p:attrNameLst>
                                          <p:attrName>style.visibility</p:attrName>
                                        </p:attrNameLst>
                                      </p:cBhvr>
                                      <p:to>
                                        <p:strVal val="visible"/>
                                      </p:to>
                                    </p:set>
                                    <p:animEffect transition="in" filter="slide(fromLeft)">
                                      <p:cBhvr>
                                        <p:cTn id="12" dur="500"/>
                                        <p:tgtEl>
                                          <p:spTgt spid="364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64553"/>
                                        </p:tgtEl>
                                        <p:attrNameLst>
                                          <p:attrName>style.visibility</p:attrName>
                                        </p:attrNameLst>
                                      </p:cBhvr>
                                      <p:to>
                                        <p:strVal val="visible"/>
                                      </p:to>
                                    </p:set>
                                    <p:anim calcmode="lin" valueType="num">
                                      <p:cBhvr>
                                        <p:cTn id="17" dur="1000" fill="hold"/>
                                        <p:tgtEl>
                                          <p:spTgt spid="364553"/>
                                        </p:tgtEl>
                                        <p:attrNameLst>
                                          <p:attrName>ppt_x</p:attrName>
                                        </p:attrNameLst>
                                      </p:cBhvr>
                                      <p:tavLst>
                                        <p:tav tm="0">
                                          <p:val>
                                            <p:strVal val="#ppt_x-.2"/>
                                          </p:val>
                                        </p:tav>
                                        <p:tav tm="100000">
                                          <p:val>
                                            <p:strVal val="#ppt_x"/>
                                          </p:val>
                                        </p:tav>
                                      </p:tavLst>
                                    </p:anim>
                                    <p:anim calcmode="lin" valueType="num">
                                      <p:cBhvr>
                                        <p:cTn id="18" dur="1000" fill="hold"/>
                                        <p:tgtEl>
                                          <p:spTgt spid="36455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645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64554"/>
                                        </p:tgtEl>
                                        <p:attrNameLst>
                                          <p:attrName>style.visibility</p:attrName>
                                        </p:attrNameLst>
                                      </p:cBhvr>
                                      <p:to>
                                        <p:strVal val="visible"/>
                                      </p:to>
                                    </p:set>
                                    <p:anim calcmode="lin" valueType="num">
                                      <p:cBhvr>
                                        <p:cTn id="24" dur="1000" fill="hold"/>
                                        <p:tgtEl>
                                          <p:spTgt spid="364554"/>
                                        </p:tgtEl>
                                        <p:attrNameLst>
                                          <p:attrName>ppt_x</p:attrName>
                                        </p:attrNameLst>
                                      </p:cBhvr>
                                      <p:tavLst>
                                        <p:tav tm="0">
                                          <p:val>
                                            <p:strVal val="#ppt_x-.2"/>
                                          </p:val>
                                        </p:tav>
                                        <p:tav tm="100000">
                                          <p:val>
                                            <p:strVal val="#ppt_x"/>
                                          </p:val>
                                        </p:tav>
                                      </p:tavLst>
                                    </p:anim>
                                    <p:anim calcmode="lin" valueType="num">
                                      <p:cBhvr>
                                        <p:cTn id="25" dur="1000" fill="hold"/>
                                        <p:tgtEl>
                                          <p:spTgt spid="36455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645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364555"/>
                                        </p:tgtEl>
                                        <p:attrNameLst>
                                          <p:attrName>style.visibility</p:attrName>
                                        </p:attrNameLst>
                                      </p:cBhvr>
                                      <p:to>
                                        <p:strVal val="visible"/>
                                      </p:to>
                                    </p:set>
                                    <p:anim calcmode="lin" valueType="num">
                                      <p:cBhvr>
                                        <p:cTn id="31" dur="1000" fill="hold"/>
                                        <p:tgtEl>
                                          <p:spTgt spid="364555"/>
                                        </p:tgtEl>
                                        <p:attrNameLst>
                                          <p:attrName>ppt_x</p:attrName>
                                        </p:attrNameLst>
                                      </p:cBhvr>
                                      <p:tavLst>
                                        <p:tav tm="0">
                                          <p:val>
                                            <p:strVal val="#ppt_x-.2"/>
                                          </p:val>
                                        </p:tav>
                                        <p:tav tm="100000">
                                          <p:val>
                                            <p:strVal val="#ppt_x"/>
                                          </p:val>
                                        </p:tav>
                                      </p:tavLst>
                                    </p:anim>
                                    <p:anim calcmode="lin" valueType="num">
                                      <p:cBhvr>
                                        <p:cTn id="32" dur="1000" fill="hold"/>
                                        <p:tgtEl>
                                          <p:spTgt spid="36455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645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364558"/>
                                        </p:tgtEl>
                                        <p:attrNameLst>
                                          <p:attrName>style.visibility</p:attrName>
                                        </p:attrNameLst>
                                      </p:cBhvr>
                                      <p:to>
                                        <p:strVal val="visible"/>
                                      </p:to>
                                    </p:set>
                                    <p:anim calcmode="lin" valueType="num">
                                      <p:cBhvr>
                                        <p:cTn id="38" dur="1000" fill="hold"/>
                                        <p:tgtEl>
                                          <p:spTgt spid="364558"/>
                                        </p:tgtEl>
                                        <p:attrNameLst>
                                          <p:attrName>ppt_x</p:attrName>
                                        </p:attrNameLst>
                                      </p:cBhvr>
                                      <p:tavLst>
                                        <p:tav tm="0">
                                          <p:val>
                                            <p:strVal val="#ppt_x-.2"/>
                                          </p:val>
                                        </p:tav>
                                        <p:tav tm="100000">
                                          <p:val>
                                            <p:strVal val="#ppt_x"/>
                                          </p:val>
                                        </p:tav>
                                      </p:tavLst>
                                    </p:anim>
                                    <p:anim calcmode="lin" valueType="num">
                                      <p:cBhvr>
                                        <p:cTn id="39" dur="1000" fill="hold"/>
                                        <p:tgtEl>
                                          <p:spTgt spid="36455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64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3" grpId="0" animBg="1"/>
      <p:bldP spid="364554" grpId="0" animBg="1"/>
      <p:bldP spid="364555" grpId="0" animBg="1"/>
      <p:bldP spid="364557" grpId="0" animBg="1"/>
      <p:bldP spid="3645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AutoShape 2">
            <a:extLst>
              <a:ext uri="{FF2B5EF4-FFF2-40B4-BE49-F238E27FC236}">
                <a16:creationId xmlns="" xmlns:a16="http://schemas.microsoft.com/office/drawing/2014/main" id="{FA1FC68C-759E-4414-9B4B-A53DFE8E5C4D}"/>
              </a:ext>
            </a:extLst>
          </p:cNvPr>
          <p:cNvSpPr>
            <a:spLocks noChangeArrowheads="1"/>
          </p:cNvSpPr>
          <p:nvPr/>
        </p:nvSpPr>
        <p:spPr bwMode="auto">
          <a:xfrm>
            <a:off x="5951538" y="1912938"/>
            <a:ext cx="4176712" cy="647700"/>
          </a:xfrm>
          <a:prstGeom prst="can">
            <a:avLst>
              <a:gd name="adj" fmla="val 25000"/>
            </a:avLst>
          </a:prstGeom>
          <a:gradFill rotWithShape="1">
            <a:gsLst>
              <a:gs pos="0">
                <a:srgbClr val="FFCC99"/>
              </a:gs>
              <a:gs pos="100000">
                <a:srgbClr val="FFCC99">
                  <a:gamma/>
                  <a:shade val="46275"/>
                  <a:invGamma/>
                </a:srgbClr>
              </a:gs>
            </a:gsLst>
            <a:path path="rect">
              <a:fillToRect r="100000" b="100000"/>
            </a:path>
          </a:gradFill>
          <a:ln>
            <a:noFill/>
          </a:ln>
          <a:effectLst/>
          <a:extLst>
            <a:ext uri="{91240B29-F687-4F45-9708-019B960494DF}">
              <a14:hiddenLine xmlns:a14="http://schemas.microsoft.com/office/drawing/2010/main" w="2857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消费的主动性增强</a:t>
            </a:r>
            <a:r>
              <a:rPr kumimoji="1" lang="zh-CN" altLang="en-US" sz="2400">
                <a:solidFill>
                  <a:srgbClr val="080808"/>
                </a:solidFill>
                <a:latin typeface="Times New Roman" panose="02020603050405020304" pitchFamily="18" charset="0"/>
                <a:ea typeface="宋体" panose="02010600030101010101" pitchFamily="2" charset="-122"/>
              </a:rPr>
              <a:t> </a:t>
            </a:r>
            <a:endParaRPr kumimoji="1" lang="en-US" altLang="ko-KR" sz="2400">
              <a:solidFill>
                <a:srgbClr val="080808"/>
              </a:solidFill>
              <a:latin typeface="Times New Roman" panose="02020603050405020304" pitchFamily="18" charset="0"/>
              <a:ea typeface="宋体" panose="02010600030101010101" pitchFamily="2" charset="-122"/>
            </a:endParaRPr>
          </a:p>
        </p:txBody>
      </p:sp>
      <p:sp>
        <p:nvSpPr>
          <p:cNvPr id="365571" name="AutoShape 3">
            <a:extLst>
              <a:ext uri="{FF2B5EF4-FFF2-40B4-BE49-F238E27FC236}">
                <a16:creationId xmlns="" xmlns:a16="http://schemas.microsoft.com/office/drawing/2014/main" id="{708B0B64-3104-4B11-947B-369BDEFB7782}"/>
              </a:ext>
            </a:extLst>
          </p:cNvPr>
          <p:cNvSpPr>
            <a:spLocks noChangeArrowheads="1"/>
          </p:cNvSpPr>
          <p:nvPr/>
        </p:nvSpPr>
        <p:spPr bwMode="auto">
          <a:xfrm>
            <a:off x="5951538" y="2789238"/>
            <a:ext cx="4176712" cy="647700"/>
          </a:xfrm>
          <a:prstGeom prst="can">
            <a:avLst>
              <a:gd name="adj" fmla="val 23611"/>
            </a:avLst>
          </a:prstGeom>
          <a:gradFill rotWithShape="1">
            <a:gsLst>
              <a:gs pos="0">
                <a:srgbClr val="CCFFFF"/>
              </a:gs>
              <a:gs pos="100000">
                <a:srgbClr val="CCFFFF">
                  <a:gamma/>
                  <a:shade val="26275"/>
                  <a:invGamma/>
                </a:srgbClr>
              </a:gs>
            </a:gsLst>
            <a:path path="rect">
              <a:fillToRect r="100000" b="100000"/>
            </a:path>
          </a:gradFill>
          <a:ln>
            <a:noFill/>
          </a:ln>
          <a:effectLst/>
          <a:extLst>
            <a:ext uri="{91240B29-F687-4F45-9708-019B960494DF}">
              <a14:hiddenLine xmlns:a14="http://schemas.microsoft.com/office/drawing/2010/main" w="2857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000" b="1">
                <a:solidFill>
                  <a:srgbClr val="080808"/>
                </a:solidFill>
                <a:latin typeface="Times New Roman" panose="02020603050405020304" pitchFamily="18" charset="0"/>
                <a:ea typeface="宋体" panose="02010600030101010101" pitchFamily="2" charset="-122"/>
              </a:rPr>
              <a:t>消费者直接参与生产和流通的全过程</a:t>
            </a:r>
            <a:r>
              <a:rPr kumimoji="1" lang="zh-CN" altLang="en-US">
                <a:solidFill>
                  <a:srgbClr val="080808"/>
                </a:solidFill>
                <a:latin typeface="Times New Roman" panose="02020603050405020304" pitchFamily="18" charset="0"/>
                <a:ea typeface="宋体" panose="02010600030101010101" pitchFamily="2" charset="-122"/>
              </a:rPr>
              <a:t> </a:t>
            </a:r>
            <a:endParaRPr kumimoji="1" lang="en-US" altLang="ko-KR">
              <a:solidFill>
                <a:srgbClr val="080808"/>
              </a:solidFill>
              <a:latin typeface="Times New Roman" panose="02020603050405020304" pitchFamily="18" charset="0"/>
              <a:ea typeface="宋体" panose="02010600030101010101" pitchFamily="2" charset="-122"/>
            </a:endParaRPr>
          </a:p>
        </p:txBody>
      </p:sp>
      <p:sp>
        <p:nvSpPr>
          <p:cNvPr id="365572" name="AutoShape 4">
            <a:extLst>
              <a:ext uri="{FF2B5EF4-FFF2-40B4-BE49-F238E27FC236}">
                <a16:creationId xmlns="" xmlns:a16="http://schemas.microsoft.com/office/drawing/2014/main" id="{AF6E2D0B-EDC5-4BA5-B156-9F608837A3B3}"/>
              </a:ext>
            </a:extLst>
          </p:cNvPr>
          <p:cNvSpPr>
            <a:spLocks noChangeArrowheads="1"/>
          </p:cNvSpPr>
          <p:nvPr/>
        </p:nvSpPr>
        <p:spPr bwMode="auto">
          <a:xfrm>
            <a:off x="5951538" y="1052513"/>
            <a:ext cx="4248150" cy="647700"/>
          </a:xfrm>
          <a:prstGeom prst="can">
            <a:avLst>
              <a:gd name="adj" fmla="val 25000"/>
            </a:avLst>
          </a:prstGeom>
          <a:gradFill rotWithShape="1">
            <a:gsLst>
              <a:gs pos="0">
                <a:srgbClr val="FFFF99"/>
              </a:gs>
              <a:gs pos="100000">
                <a:srgbClr val="FFFF99">
                  <a:gamma/>
                  <a:shade val="46275"/>
                  <a:invGamma/>
                </a:srgbClr>
              </a:gs>
            </a:gsLst>
            <a:path path="rect">
              <a:fillToRect r="100000" b="100000"/>
            </a:path>
          </a:gra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消费需求的个性化</a:t>
            </a:r>
            <a:r>
              <a:rPr kumimoji="1" lang="zh-CN" altLang="en-US" sz="2400">
                <a:solidFill>
                  <a:srgbClr val="080808"/>
                </a:solidFill>
                <a:latin typeface="Times New Roman" panose="02020603050405020304" pitchFamily="18" charset="0"/>
                <a:ea typeface="宋体" panose="02010600030101010101" pitchFamily="2" charset="-122"/>
              </a:rPr>
              <a:t> </a:t>
            </a:r>
            <a:endParaRPr kumimoji="1" lang="en-US" altLang="ko-KR" sz="2400">
              <a:solidFill>
                <a:srgbClr val="080808"/>
              </a:solidFill>
              <a:latin typeface="Times New Roman" panose="02020603050405020304" pitchFamily="18" charset="0"/>
              <a:ea typeface="宋体" panose="02010600030101010101" pitchFamily="2" charset="-122"/>
            </a:endParaRPr>
          </a:p>
        </p:txBody>
      </p:sp>
      <p:sp>
        <p:nvSpPr>
          <p:cNvPr id="365573" name="AutoShape 5">
            <a:extLst>
              <a:ext uri="{FF2B5EF4-FFF2-40B4-BE49-F238E27FC236}">
                <a16:creationId xmlns="" xmlns:a16="http://schemas.microsoft.com/office/drawing/2014/main" id="{5A86EC06-D29D-44D7-ACEC-BEB34A4B5114}"/>
              </a:ext>
            </a:extLst>
          </p:cNvPr>
          <p:cNvSpPr>
            <a:spLocks noChangeArrowheads="1"/>
          </p:cNvSpPr>
          <p:nvPr/>
        </p:nvSpPr>
        <p:spPr bwMode="auto">
          <a:xfrm>
            <a:off x="5976938" y="3640138"/>
            <a:ext cx="4151312" cy="647700"/>
          </a:xfrm>
          <a:prstGeom prst="can">
            <a:avLst>
              <a:gd name="adj" fmla="val 23611"/>
            </a:avLst>
          </a:prstGeom>
          <a:gradFill rotWithShape="1">
            <a:gsLst>
              <a:gs pos="0">
                <a:srgbClr val="FF99CC">
                  <a:gamma/>
                  <a:shade val="26275"/>
                  <a:invGamma/>
                </a:srgbClr>
              </a:gs>
              <a:gs pos="50000">
                <a:srgbClr val="FF99CC"/>
              </a:gs>
              <a:gs pos="100000">
                <a:srgbClr val="FF99CC">
                  <a:gamma/>
                  <a:shade val="26275"/>
                  <a:invGamma/>
                </a:srgbClr>
              </a:gs>
            </a:gsLst>
            <a:lin ang="5400000" scaled="1"/>
          </a:gradFill>
          <a:ln>
            <a:noFill/>
          </a:ln>
          <a:effectLst/>
          <a:extLst>
            <a:ext uri="{91240B29-F687-4F45-9708-019B960494DF}">
              <a14:hiddenLine xmlns:a14="http://schemas.microsoft.com/office/drawing/2010/main" w="2857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r>
              <a:rPr kumimoji="1" lang="zh-CN" altLang="en-US" sz="2200" b="1">
                <a:solidFill>
                  <a:srgbClr val="080808"/>
                </a:solidFill>
                <a:latin typeface="Times New Roman" panose="02020603050405020304" pitchFamily="18" charset="0"/>
                <a:ea typeface="宋体" panose="02010600030101010101" pitchFamily="2" charset="-122"/>
              </a:rPr>
              <a:t>追求消费过程的方便和享受</a:t>
            </a:r>
            <a:r>
              <a:rPr kumimoji="1" lang="zh-CN" altLang="en-US" sz="2400">
                <a:solidFill>
                  <a:srgbClr val="080808"/>
                </a:solidFill>
                <a:latin typeface="Times New Roman" panose="02020603050405020304" pitchFamily="18" charset="0"/>
                <a:ea typeface="宋体" panose="02010600030101010101" pitchFamily="2" charset="-122"/>
              </a:rPr>
              <a:t> </a:t>
            </a:r>
            <a:endParaRPr kumimoji="1" lang="en-US" altLang="ko-KR" sz="2400">
              <a:solidFill>
                <a:srgbClr val="080808"/>
              </a:solidFill>
              <a:latin typeface="Times New Roman" panose="02020603050405020304" pitchFamily="18" charset="0"/>
              <a:ea typeface="宋体" panose="02010600030101010101" pitchFamily="2" charset="-122"/>
            </a:endParaRPr>
          </a:p>
        </p:txBody>
      </p:sp>
      <p:sp>
        <p:nvSpPr>
          <p:cNvPr id="365574" name="AutoShape 6">
            <a:extLst>
              <a:ext uri="{FF2B5EF4-FFF2-40B4-BE49-F238E27FC236}">
                <a16:creationId xmlns="" xmlns:a16="http://schemas.microsoft.com/office/drawing/2014/main" id="{4FD15B33-005E-4E9C-95CA-80CA889EB3C9}"/>
              </a:ext>
            </a:extLst>
          </p:cNvPr>
          <p:cNvSpPr>
            <a:spLocks noChangeArrowheads="1"/>
          </p:cNvSpPr>
          <p:nvPr/>
        </p:nvSpPr>
        <p:spPr bwMode="auto">
          <a:xfrm>
            <a:off x="2855914" y="2636839"/>
            <a:ext cx="3095625" cy="1671637"/>
          </a:xfrm>
          <a:prstGeom prst="rightArrowCallout">
            <a:avLst>
              <a:gd name="adj1" fmla="val 25000"/>
              <a:gd name="adj2" fmla="val 25648"/>
              <a:gd name="adj3" fmla="val 24760"/>
              <a:gd name="adj4" fmla="val 78389"/>
            </a:avLst>
          </a:prstGeom>
          <a:gradFill rotWithShape="1">
            <a:gsLst>
              <a:gs pos="0">
                <a:srgbClr val="C0C0C0">
                  <a:alpha val="70000"/>
                </a:srgbClr>
              </a:gs>
              <a:gs pos="100000">
                <a:srgbClr val="7A7A7A"/>
              </a:gs>
            </a:gsLst>
            <a:path path="rect">
              <a:fillToRect l="100000" t="10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28575" algn="ctr">
                <a:solidFill>
                  <a:schemeClr val="bg1"/>
                </a:solidFill>
                <a:miter lim="800000"/>
                <a:headEnd/>
                <a:tailEnd/>
              </a14:hiddenLine>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65575" name="AutoShape 7">
            <a:extLst>
              <a:ext uri="{FF2B5EF4-FFF2-40B4-BE49-F238E27FC236}">
                <a16:creationId xmlns="" xmlns:a16="http://schemas.microsoft.com/office/drawing/2014/main" id="{F83D965C-4538-48C5-B7D6-C78164D76FEF}"/>
              </a:ext>
            </a:extLst>
          </p:cNvPr>
          <p:cNvSpPr>
            <a:spLocks noChangeArrowheads="1"/>
          </p:cNvSpPr>
          <p:nvPr/>
        </p:nvSpPr>
        <p:spPr bwMode="auto">
          <a:xfrm>
            <a:off x="3000375" y="2636838"/>
            <a:ext cx="2317750" cy="1668462"/>
          </a:xfrm>
          <a:prstGeom prst="flowChartPreparation">
            <a:avLst/>
          </a:prstGeom>
          <a:solidFill>
            <a:srgbClr val="99CCFF"/>
          </a:solidFill>
          <a:ln w="38100" algn="ctr">
            <a:solidFill>
              <a:srgbClr val="66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9900FF"/>
                </a:solidFill>
                <a:latin typeface="Times New Roman" panose="02020603050405020304" pitchFamily="18" charset="0"/>
                <a:ea typeface="宋体" panose="02010600030101010101" pitchFamily="2" charset="-122"/>
              </a:rPr>
              <a:t>网络消费者的</a:t>
            </a:r>
          </a:p>
          <a:p>
            <a:pPr algn="ctr" fontAlgn="base" latinLnBrk="1">
              <a:spcBef>
                <a:spcPct val="0"/>
              </a:spcBef>
              <a:spcAft>
                <a:spcPct val="0"/>
              </a:spcAft>
            </a:pPr>
            <a:r>
              <a:rPr kumimoji="1" lang="zh-CN" altLang="en-US" sz="2400" b="1">
                <a:solidFill>
                  <a:srgbClr val="9900FF"/>
                </a:solidFill>
                <a:latin typeface="Times New Roman" panose="02020603050405020304" pitchFamily="18" charset="0"/>
                <a:ea typeface="宋体" panose="02010600030101010101" pitchFamily="2" charset="-122"/>
              </a:rPr>
              <a:t>需求特征</a:t>
            </a:r>
            <a:r>
              <a:rPr kumimoji="1" lang="zh-CN" altLang="en-US" sz="2400">
                <a:solidFill>
                  <a:srgbClr val="080808"/>
                </a:solidFill>
                <a:latin typeface="Times New Roman" panose="02020603050405020304" pitchFamily="18" charset="0"/>
                <a:ea typeface="宋体" panose="02010600030101010101" pitchFamily="2" charset="-122"/>
              </a:rPr>
              <a:t> </a:t>
            </a:r>
          </a:p>
        </p:txBody>
      </p:sp>
      <p:sp>
        <p:nvSpPr>
          <p:cNvPr id="365576" name="AutoShape 8">
            <a:extLst>
              <a:ext uri="{FF2B5EF4-FFF2-40B4-BE49-F238E27FC236}">
                <a16:creationId xmlns="" xmlns:a16="http://schemas.microsoft.com/office/drawing/2014/main" id="{667649B7-DA19-47CD-A3BD-C2148CCD77D3}"/>
              </a:ext>
            </a:extLst>
          </p:cNvPr>
          <p:cNvSpPr>
            <a:spLocks noChangeArrowheads="1"/>
          </p:cNvSpPr>
          <p:nvPr/>
        </p:nvSpPr>
        <p:spPr bwMode="auto">
          <a:xfrm>
            <a:off x="5946776" y="4443413"/>
            <a:ext cx="4181475" cy="647700"/>
          </a:xfrm>
          <a:prstGeom prst="can">
            <a:avLst>
              <a:gd name="adj" fmla="val 23611"/>
            </a:avLst>
          </a:prstGeom>
          <a:gradFill rotWithShape="1">
            <a:gsLst>
              <a:gs pos="0">
                <a:srgbClr val="00FF00">
                  <a:gamma/>
                  <a:shade val="26275"/>
                  <a:invGamma/>
                </a:srgbClr>
              </a:gs>
              <a:gs pos="50000">
                <a:srgbClr val="00FF00"/>
              </a:gs>
              <a:gs pos="100000">
                <a:srgbClr val="00FF00">
                  <a:gamma/>
                  <a:shade val="26275"/>
                  <a:invGamma/>
                </a:srgbClr>
              </a:gs>
            </a:gsLst>
            <a:lin ang="5400000" scaled="1"/>
          </a:gradFill>
          <a:ln>
            <a:noFill/>
          </a:ln>
          <a:effectLst/>
          <a:extLst>
            <a:ext uri="{91240B29-F687-4F45-9708-019B960494DF}">
              <a14:hiddenLine xmlns:a14="http://schemas.microsoft.com/office/drawing/2010/main" w="2857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000" b="1">
                <a:solidFill>
                  <a:srgbClr val="080808"/>
                </a:solidFill>
                <a:latin typeface="Times New Roman" panose="02020603050405020304" pitchFamily="18" charset="0"/>
                <a:ea typeface="宋体" panose="02010600030101010101" pitchFamily="2" charset="-122"/>
              </a:rPr>
              <a:t>价格是影响消费心理的重要因素</a:t>
            </a:r>
            <a:r>
              <a:rPr kumimoji="1" lang="zh-CN" altLang="en-US" sz="2000">
                <a:solidFill>
                  <a:srgbClr val="080808"/>
                </a:solidFill>
                <a:latin typeface="Times New Roman" panose="02020603050405020304" pitchFamily="18" charset="0"/>
                <a:ea typeface="宋体" panose="02010600030101010101" pitchFamily="2" charset="-122"/>
              </a:rPr>
              <a:t> </a:t>
            </a:r>
            <a:endParaRPr kumimoji="1" lang="en-US" altLang="ko-KR" sz="2000">
              <a:solidFill>
                <a:srgbClr val="080808"/>
              </a:solidFill>
              <a:latin typeface="Times New Roman" panose="02020603050405020304" pitchFamily="18" charset="0"/>
              <a:ea typeface="宋体" panose="02010600030101010101" pitchFamily="2" charset="-122"/>
            </a:endParaRPr>
          </a:p>
        </p:txBody>
      </p:sp>
      <p:sp>
        <p:nvSpPr>
          <p:cNvPr id="365577" name="AutoShape 9">
            <a:extLst>
              <a:ext uri="{FF2B5EF4-FFF2-40B4-BE49-F238E27FC236}">
                <a16:creationId xmlns="" xmlns:a16="http://schemas.microsoft.com/office/drawing/2014/main" id="{C1C84B03-D7CB-4AE4-9954-E314B3D1800B}"/>
              </a:ext>
            </a:extLst>
          </p:cNvPr>
          <p:cNvSpPr>
            <a:spLocks noChangeArrowheads="1"/>
          </p:cNvSpPr>
          <p:nvPr/>
        </p:nvSpPr>
        <p:spPr bwMode="auto">
          <a:xfrm>
            <a:off x="5930901" y="5275263"/>
            <a:ext cx="4125913" cy="647700"/>
          </a:xfrm>
          <a:prstGeom prst="can">
            <a:avLst>
              <a:gd name="adj" fmla="val 23611"/>
            </a:avLst>
          </a:prstGeom>
          <a:gradFill rotWithShape="1">
            <a:gsLst>
              <a:gs pos="0">
                <a:srgbClr val="6699FF">
                  <a:gamma/>
                  <a:shade val="26275"/>
                  <a:invGamma/>
                </a:srgbClr>
              </a:gs>
              <a:gs pos="50000">
                <a:srgbClr val="6699FF"/>
              </a:gs>
              <a:gs pos="100000">
                <a:srgbClr val="6699FF">
                  <a:gamma/>
                  <a:shade val="26275"/>
                  <a:invGamma/>
                </a:srgbClr>
              </a:gs>
            </a:gsLst>
            <a:lin ang="5400000" scaled="1"/>
          </a:gradFill>
          <a:ln>
            <a:noFill/>
          </a:ln>
          <a:effectLst/>
          <a:extLst>
            <a:ext uri="{91240B29-F687-4F45-9708-019B960494DF}">
              <a14:hiddenLine xmlns:a14="http://schemas.microsoft.com/office/drawing/2010/main" w="2857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pPr>
            <a:r>
              <a:rPr kumimoji="1" lang="zh-CN" altLang="en-US" sz="2400" b="1">
                <a:solidFill>
                  <a:srgbClr val="080808"/>
                </a:solidFill>
                <a:latin typeface="Times New Roman" panose="02020603050405020304" pitchFamily="18" charset="0"/>
                <a:ea typeface="宋体" panose="02010600030101010101" pitchFamily="2" charset="-122"/>
              </a:rPr>
              <a:t>网络消费的层次性</a:t>
            </a:r>
            <a:r>
              <a:rPr kumimoji="1" lang="zh-CN" altLang="en-US" sz="2400">
                <a:solidFill>
                  <a:srgbClr val="080808"/>
                </a:solidFill>
                <a:latin typeface="Times New Roman" panose="02020603050405020304" pitchFamily="18" charset="0"/>
                <a:ea typeface="宋体" panose="02010600030101010101" pitchFamily="2" charset="-122"/>
              </a:rPr>
              <a:t> </a:t>
            </a:r>
            <a:endParaRPr kumimoji="1" lang="en-US" altLang="ko-KR" sz="2400">
              <a:solidFill>
                <a:srgbClr val="080808"/>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65574"/>
                                        </p:tgtEl>
                                        <p:attrNameLst>
                                          <p:attrName>style.visibility</p:attrName>
                                        </p:attrNameLst>
                                      </p:cBhvr>
                                      <p:to>
                                        <p:strVal val="visible"/>
                                      </p:to>
                                    </p:set>
                                    <p:animEffect transition="in" filter="dissolve">
                                      <p:cBhvr>
                                        <p:cTn id="7" dur="500"/>
                                        <p:tgtEl>
                                          <p:spTgt spid="3655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iterate type="lt">
                                    <p:tmPct val="100000"/>
                                  </p:iterate>
                                  <p:childTnLst>
                                    <p:set>
                                      <p:cBhvr>
                                        <p:cTn id="10" dur="1" fill="hold">
                                          <p:stCondLst>
                                            <p:cond delay="0"/>
                                          </p:stCondLst>
                                        </p:cTn>
                                        <p:tgtEl>
                                          <p:spTgt spid="365575"/>
                                        </p:tgtEl>
                                        <p:attrNameLst>
                                          <p:attrName>style.visibility</p:attrName>
                                        </p:attrNameLst>
                                      </p:cBhvr>
                                      <p:to>
                                        <p:strVal val="visible"/>
                                      </p:to>
                                    </p:set>
                                    <p:animEffect transition="in" filter="blinds(horizontal)">
                                      <p:cBhvr>
                                        <p:cTn id="11" dur="75"/>
                                        <p:tgtEl>
                                          <p:spTgt spid="365575"/>
                                        </p:tgtEl>
                                      </p:cBhvr>
                                    </p:animEffect>
                                  </p:childTnLst>
                                </p:cTn>
                              </p:par>
                            </p:childTnLst>
                          </p:cTn>
                        </p:par>
                        <p:par>
                          <p:cTn id="12" fill="hold" nodeType="afterGroup">
                            <p:stCondLst>
                              <p:cond delay="1250"/>
                            </p:stCondLst>
                            <p:childTnLst>
                              <p:par>
                                <p:cTn id="13" presetID="2" presetClass="entr" presetSubtype="1" fill="hold" grpId="0" nodeType="afterEffect">
                                  <p:stCondLst>
                                    <p:cond delay="0"/>
                                  </p:stCondLst>
                                  <p:childTnLst>
                                    <p:set>
                                      <p:cBhvr>
                                        <p:cTn id="14" dur="1" fill="hold">
                                          <p:stCondLst>
                                            <p:cond delay="0"/>
                                          </p:stCondLst>
                                        </p:cTn>
                                        <p:tgtEl>
                                          <p:spTgt spid="365572"/>
                                        </p:tgtEl>
                                        <p:attrNameLst>
                                          <p:attrName>style.visibility</p:attrName>
                                        </p:attrNameLst>
                                      </p:cBhvr>
                                      <p:to>
                                        <p:strVal val="visible"/>
                                      </p:to>
                                    </p:set>
                                    <p:anim calcmode="lin" valueType="num">
                                      <p:cBhvr additive="base">
                                        <p:cTn id="15" dur="500" fill="hold"/>
                                        <p:tgtEl>
                                          <p:spTgt spid="365572"/>
                                        </p:tgtEl>
                                        <p:attrNameLst>
                                          <p:attrName>ppt_x</p:attrName>
                                        </p:attrNameLst>
                                      </p:cBhvr>
                                      <p:tavLst>
                                        <p:tav tm="0">
                                          <p:val>
                                            <p:strVal val="#ppt_x"/>
                                          </p:val>
                                        </p:tav>
                                        <p:tav tm="100000">
                                          <p:val>
                                            <p:strVal val="#ppt_x"/>
                                          </p:val>
                                        </p:tav>
                                      </p:tavLst>
                                    </p:anim>
                                    <p:anim calcmode="lin" valueType="num">
                                      <p:cBhvr additive="base">
                                        <p:cTn id="16" dur="500" fill="hold"/>
                                        <p:tgtEl>
                                          <p:spTgt spid="365572"/>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750"/>
                            </p:stCondLst>
                            <p:childTnLst>
                              <p:par>
                                <p:cTn id="18" presetID="2" presetClass="entr" presetSubtype="1" fill="hold" grpId="0" nodeType="afterEffect">
                                  <p:stCondLst>
                                    <p:cond delay="0"/>
                                  </p:stCondLst>
                                  <p:childTnLst>
                                    <p:set>
                                      <p:cBhvr>
                                        <p:cTn id="19" dur="1" fill="hold">
                                          <p:stCondLst>
                                            <p:cond delay="0"/>
                                          </p:stCondLst>
                                        </p:cTn>
                                        <p:tgtEl>
                                          <p:spTgt spid="365570"/>
                                        </p:tgtEl>
                                        <p:attrNameLst>
                                          <p:attrName>style.visibility</p:attrName>
                                        </p:attrNameLst>
                                      </p:cBhvr>
                                      <p:to>
                                        <p:strVal val="visible"/>
                                      </p:to>
                                    </p:set>
                                    <p:anim calcmode="lin" valueType="num">
                                      <p:cBhvr additive="base">
                                        <p:cTn id="20" dur="500" fill="hold"/>
                                        <p:tgtEl>
                                          <p:spTgt spid="365570"/>
                                        </p:tgtEl>
                                        <p:attrNameLst>
                                          <p:attrName>ppt_x</p:attrName>
                                        </p:attrNameLst>
                                      </p:cBhvr>
                                      <p:tavLst>
                                        <p:tav tm="0">
                                          <p:val>
                                            <p:strVal val="#ppt_x"/>
                                          </p:val>
                                        </p:tav>
                                        <p:tav tm="100000">
                                          <p:val>
                                            <p:strVal val="#ppt_x"/>
                                          </p:val>
                                        </p:tav>
                                      </p:tavLst>
                                    </p:anim>
                                    <p:anim calcmode="lin" valueType="num">
                                      <p:cBhvr additive="base">
                                        <p:cTn id="21" dur="500" fill="hold"/>
                                        <p:tgtEl>
                                          <p:spTgt spid="365570"/>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250"/>
                            </p:stCondLst>
                            <p:childTnLst>
                              <p:par>
                                <p:cTn id="23" presetID="2" presetClass="entr" presetSubtype="1" fill="hold" grpId="0" nodeType="afterEffect">
                                  <p:stCondLst>
                                    <p:cond delay="0"/>
                                  </p:stCondLst>
                                  <p:childTnLst>
                                    <p:set>
                                      <p:cBhvr>
                                        <p:cTn id="24" dur="1" fill="hold">
                                          <p:stCondLst>
                                            <p:cond delay="0"/>
                                          </p:stCondLst>
                                        </p:cTn>
                                        <p:tgtEl>
                                          <p:spTgt spid="365571"/>
                                        </p:tgtEl>
                                        <p:attrNameLst>
                                          <p:attrName>style.visibility</p:attrName>
                                        </p:attrNameLst>
                                      </p:cBhvr>
                                      <p:to>
                                        <p:strVal val="visible"/>
                                      </p:to>
                                    </p:set>
                                    <p:anim calcmode="lin" valueType="num">
                                      <p:cBhvr additive="base">
                                        <p:cTn id="25" dur="500" fill="hold"/>
                                        <p:tgtEl>
                                          <p:spTgt spid="365571"/>
                                        </p:tgtEl>
                                        <p:attrNameLst>
                                          <p:attrName>ppt_x</p:attrName>
                                        </p:attrNameLst>
                                      </p:cBhvr>
                                      <p:tavLst>
                                        <p:tav tm="0">
                                          <p:val>
                                            <p:strVal val="#ppt_x"/>
                                          </p:val>
                                        </p:tav>
                                        <p:tav tm="100000">
                                          <p:val>
                                            <p:strVal val="#ppt_x"/>
                                          </p:val>
                                        </p:tav>
                                      </p:tavLst>
                                    </p:anim>
                                    <p:anim calcmode="lin" valueType="num">
                                      <p:cBhvr additive="base">
                                        <p:cTn id="26" dur="500" fill="hold"/>
                                        <p:tgtEl>
                                          <p:spTgt spid="365571"/>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750"/>
                            </p:stCondLst>
                            <p:childTnLst>
                              <p:par>
                                <p:cTn id="28" presetID="2" presetClass="entr" presetSubtype="1" fill="hold" grpId="0" nodeType="afterEffect">
                                  <p:stCondLst>
                                    <p:cond delay="0"/>
                                  </p:stCondLst>
                                  <p:childTnLst>
                                    <p:set>
                                      <p:cBhvr>
                                        <p:cTn id="29" dur="1" fill="hold">
                                          <p:stCondLst>
                                            <p:cond delay="0"/>
                                          </p:stCondLst>
                                        </p:cTn>
                                        <p:tgtEl>
                                          <p:spTgt spid="365573"/>
                                        </p:tgtEl>
                                        <p:attrNameLst>
                                          <p:attrName>style.visibility</p:attrName>
                                        </p:attrNameLst>
                                      </p:cBhvr>
                                      <p:to>
                                        <p:strVal val="visible"/>
                                      </p:to>
                                    </p:set>
                                    <p:anim calcmode="lin" valueType="num">
                                      <p:cBhvr additive="base">
                                        <p:cTn id="30" dur="500" fill="hold"/>
                                        <p:tgtEl>
                                          <p:spTgt spid="365573"/>
                                        </p:tgtEl>
                                        <p:attrNameLst>
                                          <p:attrName>ppt_x</p:attrName>
                                        </p:attrNameLst>
                                      </p:cBhvr>
                                      <p:tavLst>
                                        <p:tav tm="0">
                                          <p:val>
                                            <p:strVal val="#ppt_x"/>
                                          </p:val>
                                        </p:tav>
                                        <p:tav tm="100000">
                                          <p:val>
                                            <p:strVal val="#ppt_x"/>
                                          </p:val>
                                        </p:tav>
                                      </p:tavLst>
                                    </p:anim>
                                    <p:anim calcmode="lin" valueType="num">
                                      <p:cBhvr additive="base">
                                        <p:cTn id="31" dur="500" fill="hold"/>
                                        <p:tgtEl>
                                          <p:spTgt spid="365573"/>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3250"/>
                            </p:stCondLst>
                            <p:childTnLst>
                              <p:par>
                                <p:cTn id="33" presetID="2" presetClass="entr" presetSubtype="1" fill="hold" grpId="0" nodeType="afterEffect">
                                  <p:stCondLst>
                                    <p:cond delay="0"/>
                                  </p:stCondLst>
                                  <p:childTnLst>
                                    <p:set>
                                      <p:cBhvr>
                                        <p:cTn id="34" dur="1" fill="hold">
                                          <p:stCondLst>
                                            <p:cond delay="0"/>
                                          </p:stCondLst>
                                        </p:cTn>
                                        <p:tgtEl>
                                          <p:spTgt spid="365576"/>
                                        </p:tgtEl>
                                        <p:attrNameLst>
                                          <p:attrName>style.visibility</p:attrName>
                                        </p:attrNameLst>
                                      </p:cBhvr>
                                      <p:to>
                                        <p:strVal val="visible"/>
                                      </p:to>
                                    </p:set>
                                    <p:anim calcmode="lin" valueType="num">
                                      <p:cBhvr additive="base">
                                        <p:cTn id="35" dur="500" fill="hold"/>
                                        <p:tgtEl>
                                          <p:spTgt spid="365576"/>
                                        </p:tgtEl>
                                        <p:attrNameLst>
                                          <p:attrName>ppt_x</p:attrName>
                                        </p:attrNameLst>
                                      </p:cBhvr>
                                      <p:tavLst>
                                        <p:tav tm="0">
                                          <p:val>
                                            <p:strVal val="#ppt_x"/>
                                          </p:val>
                                        </p:tav>
                                        <p:tav tm="100000">
                                          <p:val>
                                            <p:strVal val="#ppt_x"/>
                                          </p:val>
                                        </p:tav>
                                      </p:tavLst>
                                    </p:anim>
                                    <p:anim calcmode="lin" valueType="num">
                                      <p:cBhvr additive="base">
                                        <p:cTn id="36" dur="500" fill="hold"/>
                                        <p:tgtEl>
                                          <p:spTgt spid="365576"/>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750"/>
                            </p:stCondLst>
                            <p:childTnLst>
                              <p:par>
                                <p:cTn id="38" presetID="2" presetClass="entr" presetSubtype="1" fill="hold" grpId="0" nodeType="afterEffect">
                                  <p:stCondLst>
                                    <p:cond delay="0"/>
                                  </p:stCondLst>
                                  <p:childTnLst>
                                    <p:set>
                                      <p:cBhvr>
                                        <p:cTn id="39" dur="1" fill="hold">
                                          <p:stCondLst>
                                            <p:cond delay="0"/>
                                          </p:stCondLst>
                                        </p:cTn>
                                        <p:tgtEl>
                                          <p:spTgt spid="365577"/>
                                        </p:tgtEl>
                                        <p:attrNameLst>
                                          <p:attrName>style.visibility</p:attrName>
                                        </p:attrNameLst>
                                      </p:cBhvr>
                                      <p:to>
                                        <p:strVal val="visible"/>
                                      </p:to>
                                    </p:set>
                                    <p:anim calcmode="lin" valueType="num">
                                      <p:cBhvr additive="base">
                                        <p:cTn id="40" dur="500" fill="hold"/>
                                        <p:tgtEl>
                                          <p:spTgt spid="365577"/>
                                        </p:tgtEl>
                                        <p:attrNameLst>
                                          <p:attrName>ppt_x</p:attrName>
                                        </p:attrNameLst>
                                      </p:cBhvr>
                                      <p:tavLst>
                                        <p:tav tm="0">
                                          <p:val>
                                            <p:strVal val="#ppt_x"/>
                                          </p:val>
                                        </p:tav>
                                        <p:tav tm="100000">
                                          <p:val>
                                            <p:strVal val="#ppt_x"/>
                                          </p:val>
                                        </p:tav>
                                      </p:tavLst>
                                    </p:anim>
                                    <p:anim calcmode="lin" valueType="num">
                                      <p:cBhvr additive="base">
                                        <p:cTn id="41" dur="500" fill="hold"/>
                                        <p:tgtEl>
                                          <p:spTgt spid="3655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nimBg="1" autoUpdateAnimBg="0"/>
      <p:bldP spid="365571" grpId="0" animBg="1" autoUpdateAnimBg="0"/>
      <p:bldP spid="365572" grpId="0" animBg="1" autoUpdateAnimBg="0"/>
      <p:bldP spid="365573" grpId="0" animBg="1" autoUpdateAnimBg="0"/>
      <p:bldP spid="365575" grpId="0" animBg="1" autoUpdateAnimBg="0"/>
      <p:bldP spid="365576" grpId="0" animBg="1" autoUpdateAnimBg="0"/>
      <p:bldP spid="36557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a:extLst>
              <a:ext uri="{FF2B5EF4-FFF2-40B4-BE49-F238E27FC236}">
                <a16:creationId xmlns="" xmlns:a16="http://schemas.microsoft.com/office/drawing/2014/main" id="{DAB617A8-74D9-4236-9977-320F4EC2C716}"/>
              </a:ext>
            </a:extLst>
          </p:cNvPr>
          <p:cNvSpPr txBox="1">
            <a:spLocks noChangeArrowheads="1"/>
          </p:cNvSpPr>
          <p:nvPr/>
        </p:nvSpPr>
        <p:spPr bwMode="auto">
          <a:xfrm>
            <a:off x="1300294" y="1079429"/>
            <a:ext cx="1055335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背景资料：</a:t>
            </a:r>
          </a:p>
          <a:p>
            <a:pPr fontAlgn="base">
              <a:lnSpc>
                <a:spcPct val="12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世界饮料巨头可口可乐公司（</a:t>
            </a:r>
            <a:r>
              <a:rPr kumimoji="1" lang="en-US" altLang="zh-CN" sz="2400" b="1" dirty="0">
                <a:solidFill>
                  <a:srgbClr val="080808"/>
                </a:solidFill>
                <a:latin typeface="宋体" panose="02010600030101010101" pitchFamily="2" charset="-122"/>
                <a:ea typeface="宋体" panose="02010600030101010101" pitchFamily="2" charset="-122"/>
              </a:rPr>
              <a:t>heep:///www.cocacola.com</a:t>
            </a:r>
            <a:r>
              <a:rPr kumimoji="1" lang="zh-CN" altLang="en-US" sz="2400" b="1" dirty="0">
                <a:solidFill>
                  <a:srgbClr val="080808"/>
                </a:solidFill>
                <a:latin typeface="宋体" panose="02010600030101010101" pitchFamily="2" charset="-122"/>
                <a:ea typeface="宋体" panose="02010600030101010101" pitchFamily="2" charset="-122"/>
              </a:rPr>
              <a:t>），也力求在其网络营销上与顾客的交互中获得信息。在可口可乐公司的网站调查栏目中，设计了以下一批问题：</a:t>
            </a:r>
          </a:p>
          <a:p>
            <a:pPr fontAlgn="base">
              <a:lnSpc>
                <a:spcPct val="12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① 您最常访问哪类站点（科学、商业、政府、卫生、教育、新闻、运动、娱乐、游戏、地理</a:t>
            </a:r>
            <a:r>
              <a:rPr kumimoji="1" lang="en-US" altLang="zh-CN" sz="2400" b="1" dirty="0">
                <a:solidFill>
                  <a:srgbClr val="080808"/>
                </a:solidFill>
                <a:latin typeface="宋体" panose="02010600030101010101" pitchFamily="2" charset="-122"/>
                <a:ea typeface="宋体" panose="02010600030101010101" pitchFamily="2" charset="-122"/>
              </a:rPr>
              <a:t>……</a:t>
            </a:r>
            <a:r>
              <a:rPr kumimoji="1" lang="zh-CN" altLang="en-US" sz="2400" b="1" dirty="0">
                <a:solidFill>
                  <a:srgbClr val="080808"/>
                </a:solidFill>
                <a:latin typeface="宋体" panose="02010600030101010101" pitchFamily="2" charset="-122"/>
                <a:ea typeface="宋体" panose="02010600030101010101" pitchFamily="2" charset="-122"/>
              </a:rPr>
              <a:t>）？</a:t>
            </a:r>
          </a:p>
          <a:p>
            <a:pPr fontAlgn="base">
              <a:lnSpc>
                <a:spcPct val="12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② 您是如何找到可口可乐站点的（搜索引擎、从报纸或杂志上看到、从朋友处听到、从一个你本人不太喜欢的人处听到、本人是可乐迷专程找上门</a:t>
            </a:r>
            <a:r>
              <a:rPr kumimoji="1" lang="zh-CN" altLang="en-US" sz="2400" b="1" dirty="0">
                <a:solidFill>
                  <a:srgbClr val="080808"/>
                </a:solidFill>
                <a:latin typeface="仿宋_GB2312" pitchFamily="49" charset="-122"/>
                <a:ea typeface="仿宋_GB2312" pitchFamily="49" charset="-122"/>
              </a:rPr>
              <a:t>来的、只是偶然撞上、从别的站点链接过来的）？</a:t>
            </a:r>
          </a:p>
        </p:txBody>
      </p:sp>
      <p:sp>
        <p:nvSpPr>
          <p:cNvPr id="366596" name="Rectangle 4">
            <a:extLst>
              <a:ext uri="{FF2B5EF4-FFF2-40B4-BE49-F238E27FC236}">
                <a16:creationId xmlns="" xmlns:a16="http://schemas.microsoft.com/office/drawing/2014/main" id="{FDDBA78A-A5C5-4550-B71F-282669B92B07}"/>
              </a:ext>
            </a:extLst>
          </p:cNvPr>
          <p:cNvSpPr>
            <a:spLocks noGrp="1" noChangeArrowheads="1"/>
          </p:cNvSpPr>
          <p:nvPr>
            <p:ph type="title"/>
          </p:nvPr>
        </p:nvSpPr>
        <p:spPr>
          <a:xfrm>
            <a:off x="2562662" y="146866"/>
            <a:ext cx="7850187" cy="782638"/>
          </a:xfrm>
        </p:spPr>
        <p:txBody>
          <a:bodyPr/>
          <a:lstStyle/>
          <a:p>
            <a:r>
              <a:rPr lang="zh-CN" altLang="en-US" sz="2900" i="0" dirty="0">
                <a:solidFill>
                  <a:srgbClr val="000066"/>
                </a:solidFill>
                <a:latin typeface="汉仪楷体简" pitchFamily="2" charset="-122"/>
                <a:ea typeface="汉仪楷体简" pitchFamily="2" charset="-122"/>
              </a:rPr>
              <a:t>同步案例</a:t>
            </a:r>
            <a:r>
              <a:rPr lang="en-US" altLang="zh-CN" sz="2900" i="0" dirty="0">
                <a:solidFill>
                  <a:srgbClr val="000066"/>
                </a:solidFill>
                <a:latin typeface="汉仪楷体简" pitchFamily="2" charset="-122"/>
                <a:ea typeface="汉仪楷体简" pitchFamily="2" charset="-122"/>
              </a:rPr>
              <a:t>10-3</a:t>
            </a:r>
            <a:r>
              <a:rPr lang="zh-CN" altLang="en-US" sz="2900" i="0" dirty="0">
                <a:solidFill>
                  <a:srgbClr val="000066"/>
                </a:solidFill>
                <a:latin typeface="汉仪楷体简" pitchFamily="2" charset="-122"/>
                <a:ea typeface="汉仪楷体简" pitchFamily="2" charset="-122"/>
              </a:rPr>
              <a:t>：一对一的服务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6596"/>
                                        </p:tgtEl>
                                        <p:attrNameLst>
                                          <p:attrName>style.visibility</p:attrName>
                                        </p:attrNameLst>
                                      </p:cBhvr>
                                      <p:to>
                                        <p:strVal val="visible"/>
                                      </p:to>
                                    </p:set>
                                    <p:animEffect transition="in" filter="dissolve">
                                      <p:cBhvr>
                                        <p:cTn id="7" dur="500"/>
                                        <p:tgtEl>
                                          <p:spTgt spid="366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66594">
                                            <p:txEl>
                                              <p:pRg st="0" end="0"/>
                                            </p:txEl>
                                          </p:spTgt>
                                        </p:tgtEl>
                                        <p:attrNameLst>
                                          <p:attrName>style.visibility</p:attrName>
                                        </p:attrNameLst>
                                      </p:cBhvr>
                                      <p:to>
                                        <p:strVal val="visible"/>
                                      </p:to>
                                    </p:set>
                                    <p:anim calcmode="lin" valueType="num">
                                      <p:cBhvr>
                                        <p:cTn id="12" dur="1000" fill="hold"/>
                                        <p:tgtEl>
                                          <p:spTgt spid="366594">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665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66594">
                                            <p:txEl>
                                              <p:pRg st="0" end="0"/>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66594">
                                            <p:txEl>
                                              <p:pRg st="1" end="1"/>
                                            </p:txEl>
                                          </p:spTgt>
                                        </p:tgtEl>
                                        <p:attrNameLst>
                                          <p:attrName>style.visibility</p:attrName>
                                        </p:attrNameLst>
                                      </p:cBhvr>
                                      <p:to>
                                        <p:strVal val="visible"/>
                                      </p:to>
                                    </p:set>
                                    <p:anim calcmode="lin" valueType="num">
                                      <p:cBhvr>
                                        <p:cTn id="17" dur="1000" fill="hold"/>
                                        <p:tgtEl>
                                          <p:spTgt spid="366594">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665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66594">
                                            <p:txEl>
                                              <p:pRg st="1" end="1"/>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66594">
                                            <p:txEl>
                                              <p:pRg st="2" end="2"/>
                                            </p:txEl>
                                          </p:spTgt>
                                        </p:tgtEl>
                                        <p:attrNameLst>
                                          <p:attrName>style.visibility</p:attrName>
                                        </p:attrNameLst>
                                      </p:cBhvr>
                                      <p:to>
                                        <p:strVal val="visible"/>
                                      </p:to>
                                    </p:set>
                                    <p:anim calcmode="lin" valueType="num">
                                      <p:cBhvr>
                                        <p:cTn id="22" dur="1000" fill="hold"/>
                                        <p:tgtEl>
                                          <p:spTgt spid="366594">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36659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6594">
                                            <p:txEl>
                                              <p:pRg st="2" end="2"/>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366594">
                                            <p:txEl>
                                              <p:pRg st="3" end="3"/>
                                            </p:txEl>
                                          </p:spTgt>
                                        </p:tgtEl>
                                        <p:attrNameLst>
                                          <p:attrName>style.visibility</p:attrName>
                                        </p:attrNameLst>
                                      </p:cBhvr>
                                      <p:to>
                                        <p:strVal val="visible"/>
                                      </p:to>
                                    </p:set>
                                    <p:anim calcmode="lin" valueType="num">
                                      <p:cBhvr>
                                        <p:cTn id="27" dur="1000" fill="hold"/>
                                        <p:tgtEl>
                                          <p:spTgt spid="366594">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36659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665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a:extLst>
              <a:ext uri="{FF2B5EF4-FFF2-40B4-BE49-F238E27FC236}">
                <a16:creationId xmlns="" xmlns:a16="http://schemas.microsoft.com/office/drawing/2014/main" id="{8B5BE096-18DA-4AEA-8A80-54761913FCCF}"/>
              </a:ext>
            </a:extLst>
          </p:cNvPr>
          <p:cNvSpPr txBox="1">
            <a:spLocks noChangeArrowheads="1"/>
          </p:cNvSpPr>
          <p:nvPr/>
        </p:nvSpPr>
        <p:spPr bwMode="auto">
          <a:xfrm>
            <a:off x="2782889" y="2781300"/>
            <a:ext cx="72723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50000"/>
              </a:spcBef>
              <a:spcAft>
                <a:spcPct val="0"/>
              </a:spcAft>
            </a:pPr>
            <a:endParaRPr kumimoji="1" lang="zh-CN" altLang="zh-CN" sz="2400">
              <a:solidFill>
                <a:srgbClr val="080808"/>
              </a:solidFill>
              <a:latin typeface="Times New Roman" panose="02020603050405020304" pitchFamily="18" charset="0"/>
              <a:ea typeface="宋体" panose="02010600030101010101" pitchFamily="2" charset="-122"/>
            </a:endParaRPr>
          </a:p>
        </p:txBody>
      </p:sp>
      <p:sp>
        <p:nvSpPr>
          <p:cNvPr id="367619" name="Rectangle 3">
            <a:extLst>
              <a:ext uri="{FF2B5EF4-FFF2-40B4-BE49-F238E27FC236}">
                <a16:creationId xmlns="" xmlns:a16="http://schemas.microsoft.com/office/drawing/2014/main" id="{4A88F3AA-BD50-443A-9FE0-1F5E8277B742}"/>
              </a:ext>
            </a:extLst>
          </p:cNvPr>
          <p:cNvSpPr>
            <a:spLocks noChangeArrowheads="1"/>
          </p:cNvSpPr>
          <p:nvPr/>
        </p:nvSpPr>
        <p:spPr bwMode="auto">
          <a:xfrm>
            <a:off x="2495551" y="1196976"/>
            <a:ext cx="7993063"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20000"/>
              </a:lnSpc>
              <a:spcBef>
                <a:spcPct val="20000"/>
              </a:spcBef>
              <a:spcAft>
                <a:spcPct val="0"/>
              </a:spcAft>
            </a:pPr>
            <a:r>
              <a:rPr kumimoji="1" lang="en-US" altLang="zh-CN" sz="2400" b="1" dirty="0">
                <a:solidFill>
                  <a:srgbClr val="080808"/>
                </a:solidFill>
                <a:latin typeface="宋体" panose="02010600030101010101" pitchFamily="2" charset="-122"/>
                <a:ea typeface="宋体" panose="02010600030101010101" pitchFamily="2" charset="-122"/>
              </a:rPr>
              <a:t>③ </a:t>
            </a:r>
            <a:r>
              <a:rPr kumimoji="1" lang="zh-CN" altLang="en-US" sz="2400" b="1" dirty="0">
                <a:solidFill>
                  <a:srgbClr val="080808"/>
                </a:solidFill>
                <a:latin typeface="宋体" panose="02010600030101010101" pitchFamily="2" charset="-122"/>
                <a:ea typeface="宋体" panose="02010600030101010101" pitchFamily="2" charset="-122"/>
              </a:rPr>
              <a:t>您最后一次访问本站是（昨天、上周、上个月、很久以前）？</a:t>
            </a:r>
          </a:p>
          <a:p>
            <a:pPr fontAlgn="base">
              <a:lnSpc>
                <a:spcPct val="120000"/>
              </a:lnSpc>
              <a:spcBef>
                <a:spcPct val="2000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④ 您访问过本站几次（</a:t>
            </a:r>
            <a:r>
              <a:rPr kumimoji="1" lang="en-US" altLang="zh-CN" sz="2400" b="1" dirty="0">
                <a:solidFill>
                  <a:srgbClr val="080808"/>
                </a:solidFill>
                <a:latin typeface="宋体" panose="02010600030101010101" pitchFamily="2" charset="-122"/>
                <a:ea typeface="宋体" panose="02010600030101010101" pitchFamily="2" charset="-122"/>
              </a:rPr>
              <a:t>1</a:t>
            </a:r>
            <a:r>
              <a:rPr kumimoji="1" lang="zh-CN" altLang="en-US" sz="2400" b="1" dirty="0">
                <a:solidFill>
                  <a:srgbClr val="080808"/>
                </a:solidFill>
                <a:latin typeface="宋体" panose="02010600030101010101" pitchFamily="2" charset="-122"/>
                <a:ea typeface="宋体" panose="02010600030101010101" pitchFamily="2" charset="-122"/>
              </a:rPr>
              <a:t>至</a:t>
            </a:r>
            <a:r>
              <a:rPr kumimoji="1" lang="en-US" altLang="zh-CN" sz="2400" b="1" dirty="0">
                <a:solidFill>
                  <a:srgbClr val="080808"/>
                </a:solidFill>
                <a:latin typeface="宋体" panose="02010600030101010101" pitchFamily="2" charset="-122"/>
                <a:ea typeface="宋体" panose="02010600030101010101" pitchFamily="2" charset="-122"/>
              </a:rPr>
              <a:t>2</a:t>
            </a:r>
            <a:r>
              <a:rPr kumimoji="1" lang="zh-CN" altLang="en-US" sz="2400" b="1" dirty="0">
                <a:solidFill>
                  <a:srgbClr val="080808"/>
                </a:solidFill>
                <a:latin typeface="宋体" panose="02010600030101010101" pitchFamily="2" charset="-122"/>
                <a:ea typeface="宋体" panose="02010600030101010101" pitchFamily="2" charset="-122"/>
              </a:rPr>
              <a:t>次、</a:t>
            </a:r>
            <a:r>
              <a:rPr kumimoji="1" lang="en-US" altLang="zh-CN" sz="2400" b="1" dirty="0">
                <a:solidFill>
                  <a:srgbClr val="080808"/>
                </a:solidFill>
                <a:latin typeface="宋体" panose="02010600030101010101" pitchFamily="2" charset="-122"/>
                <a:ea typeface="宋体" panose="02010600030101010101" pitchFamily="2" charset="-122"/>
              </a:rPr>
              <a:t>3</a:t>
            </a:r>
            <a:r>
              <a:rPr kumimoji="1" lang="zh-CN" altLang="en-US" sz="2400" b="1" dirty="0">
                <a:solidFill>
                  <a:srgbClr val="080808"/>
                </a:solidFill>
                <a:latin typeface="宋体" panose="02010600030101010101" pitchFamily="2" charset="-122"/>
                <a:ea typeface="宋体" panose="02010600030101010101" pitchFamily="2" charset="-122"/>
              </a:rPr>
              <a:t>至</a:t>
            </a:r>
            <a:r>
              <a:rPr kumimoji="1" lang="en-US" altLang="zh-CN" sz="2400" b="1" dirty="0">
                <a:solidFill>
                  <a:srgbClr val="080808"/>
                </a:solidFill>
                <a:latin typeface="宋体" panose="02010600030101010101" pitchFamily="2" charset="-122"/>
                <a:ea typeface="宋体" panose="02010600030101010101" pitchFamily="2" charset="-122"/>
              </a:rPr>
              <a:t>6</a:t>
            </a:r>
            <a:r>
              <a:rPr kumimoji="1" lang="zh-CN" altLang="en-US" sz="2400" b="1" dirty="0">
                <a:solidFill>
                  <a:srgbClr val="080808"/>
                </a:solidFill>
                <a:latin typeface="宋体" panose="02010600030101010101" pitchFamily="2" charset="-122"/>
                <a:ea typeface="宋体" panose="02010600030101010101" pitchFamily="2" charset="-122"/>
              </a:rPr>
              <a:t>次、</a:t>
            </a:r>
            <a:r>
              <a:rPr kumimoji="1" lang="en-US" altLang="zh-CN" sz="2400" b="1" dirty="0">
                <a:solidFill>
                  <a:srgbClr val="080808"/>
                </a:solidFill>
                <a:latin typeface="宋体" panose="02010600030101010101" pitchFamily="2" charset="-122"/>
                <a:ea typeface="宋体" panose="02010600030101010101" pitchFamily="2" charset="-122"/>
              </a:rPr>
              <a:t>6</a:t>
            </a:r>
            <a:r>
              <a:rPr kumimoji="1" lang="zh-CN" altLang="en-US" sz="2400" b="1" dirty="0">
                <a:solidFill>
                  <a:srgbClr val="080808"/>
                </a:solidFill>
                <a:latin typeface="宋体" panose="02010600030101010101" pitchFamily="2" charset="-122"/>
                <a:ea typeface="宋体" panose="02010600030101010101" pitchFamily="2" charset="-122"/>
              </a:rPr>
              <a:t>次以上）？</a:t>
            </a:r>
          </a:p>
          <a:p>
            <a:pPr fontAlgn="base">
              <a:lnSpc>
                <a:spcPct val="120000"/>
              </a:lnSpc>
              <a:spcBef>
                <a:spcPct val="2000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⑤ 您最喜欢本站哪些页面或栏目（选择栏目</a:t>
            </a:r>
            <a:r>
              <a:rPr kumimoji="1" lang="en-US" altLang="zh-CN" sz="2400" b="1" dirty="0">
                <a:solidFill>
                  <a:srgbClr val="080808"/>
                </a:solidFill>
                <a:latin typeface="宋体" panose="02010600030101010101" pitchFamily="2" charset="-122"/>
                <a:ea typeface="宋体" panose="02010600030101010101" pitchFamily="2" charset="-122"/>
              </a:rPr>
              <a:t>……</a:t>
            </a:r>
            <a:r>
              <a:rPr kumimoji="1" lang="zh-CN" altLang="en-US" sz="2400" b="1" dirty="0">
                <a:solidFill>
                  <a:srgbClr val="080808"/>
                </a:solidFill>
                <a:latin typeface="宋体" panose="02010600030101010101" pitchFamily="2" charset="-122"/>
                <a:ea typeface="宋体" panose="02010600030101010101" pitchFamily="2" charset="-122"/>
              </a:rPr>
              <a:t>）？</a:t>
            </a:r>
          </a:p>
          <a:p>
            <a:pPr fontAlgn="base">
              <a:lnSpc>
                <a:spcPct val="120000"/>
              </a:lnSpc>
              <a:spcBef>
                <a:spcPct val="2000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⑥ 您认为本站点还应增加那些内容（游戏、不同品牌的信息、可下载的新资料和旧素材、建站者信息</a:t>
            </a:r>
            <a:r>
              <a:rPr kumimoji="1" lang="en-US" altLang="zh-CN" sz="2400" b="1" dirty="0">
                <a:solidFill>
                  <a:srgbClr val="080808"/>
                </a:solidFill>
                <a:latin typeface="宋体" panose="02010600030101010101" pitchFamily="2" charset="-122"/>
                <a:ea typeface="宋体" panose="02010600030101010101" pitchFamily="2" charset="-122"/>
              </a:rPr>
              <a:t>……</a:t>
            </a:r>
            <a:r>
              <a:rPr kumimoji="1" lang="zh-CN" altLang="en-US" sz="2400" b="1" dirty="0">
                <a:solidFill>
                  <a:srgbClr val="080808"/>
                </a:solidFill>
                <a:latin typeface="宋体" panose="02010600030101010101" pitchFamily="2" charset="-122"/>
                <a:ea typeface="宋体" panose="02010600030101010101" pitchFamily="2" charset="-122"/>
              </a:rPr>
              <a:t>）？</a:t>
            </a:r>
          </a:p>
          <a:p>
            <a:pPr fontAlgn="base">
              <a:lnSpc>
                <a:spcPct val="120000"/>
              </a:lnSpc>
              <a:spcBef>
                <a:spcPct val="2000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⑦ 您认为本站点在网上排名第几（你访问过的前</a:t>
            </a:r>
            <a:r>
              <a:rPr kumimoji="1" lang="en-US" altLang="zh-CN" sz="2400" b="1" dirty="0">
                <a:solidFill>
                  <a:srgbClr val="080808"/>
                </a:solidFill>
                <a:latin typeface="宋体" panose="02010600030101010101" pitchFamily="2" charset="-122"/>
                <a:ea typeface="宋体" panose="02010600030101010101" pitchFamily="2" charset="-122"/>
              </a:rPr>
              <a:t>5%</a:t>
            </a:r>
            <a:r>
              <a:rPr kumimoji="1" lang="zh-CN" altLang="en-US" sz="2400" b="1" dirty="0">
                <a:solidFill>
                  <a:srgbClr val="080808"/>
                </a:solidFill>
                <a:latin typeface="宋体" panose="02010600030101010101" pitchFamily="2" charset="-122"/>
                <a:ea typeface="宋体" panose="02010600030101010101" pitchFamily="2" charset="-122"/>
              </a:rPr>
              <a:t>以内、前</a:t>
            </a:r>
            <a:r>
              <a:rPr kumimoji="1" lang="en-US" altLang="zh-CN" sz="2400" b="1" dirty="0">
                <a:solidFill>
                  <a:srgbClr val="080808"/>
                </a:solidFill>
                <a:latin typeface="宋体" panose="02010600030101010101" pitchFamily="2" charset="-122"/>
                <a:ea typeface="宋体" panose="02010600030101010101" pitchFamily="2" charset="-122"/>
              </a:rPr>
              <a:t>10%</a:t>
            </a:r>
            <a:r>
              <a:rPr kumimoji="1" lang="zh-CN" altLang="en-US" sz="2400" b="1" dirty="0">
                <a:solidFill>
                  <a:srgbClr val="080808"/>
                </a:solidFill>
                <a:latin typeface="宋体" panose="02010600030101010101" pitchFamily="2" charset="-122"/>
                <a:ea typeface="宋体" panose="02010600030101010101" pitchFamily="2" charset="-122"/>
              </a:rPr>
              <a:t>以内、排名再靠后些</a:t>
            </a:r>
            <a:r>
              <a:rPr kumimoji="1" lang="en-US" altLang="zh-CN" sz="2400" b="1" dirty="0">
                <a:solidFill>
                  <a:srgbClr val="080808"/>
                </a:solidFill>
                <a:latin typeface="宋体" panose="02010600030101010101" pitchFamily="2" charset="-122"/>
                <a:ea typeface="宋体" panose="02010600030101010101" pitchFamily="2" charset="-122"/>
              </a:rPr>
              <a:t>……</a:t>
            </a:r>
            <a:r>
              <a:rPr kumimoji="1" lang="zh-CN" altLang="en-US" sz="2400" b="1" dirty="0">
                <a:solidFill>
                  <a:srgbClr val="080808"/>
                </a:solidFill>
                <a:latin typeface="宋体" panose="02010600030101010101" pitchFamily="2" charset="-122"/>
                <a:ea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7619"/>
                                        </p:tgtEl>
                                        <p:attrNameLst>
                                          <p:attrName>style.visibility</p:attrName>
                                        </p:attrNameLst>
                                      </p:cBhvr>
                                      <p:to>
                                        <p:strVal val="visible"/>
                                      </p:to>
                                    </p:set>
                                    <p:anim calcmode="lin" valueType="num">
                                      <p:cBhvr>
                                        <p:cTn id="7" dur="1000" fill="hold"/>
                                        <p:tgtEl>
                                          <p:spTgt spid="367619"/>
                                        </p:tgtEl>
                                        <p:attrNameLst>
                                          <p:attrName>ppt_x</p:attrName>
                                        </p:attrNameLst>
                                      </p:cBhvr>
                                      <p:tavLst>
                                        <p:tav tm="0">
                                          <p:val>
                                            <p:strVal val="#ppt_x-.2"/>
                                          </p:val>
                                        </p:tav>
                                        <p:tav tm="100000">
                                          <p:val>
                                            <p:strVal val="#ppt_x"/>
                                          </p:val>
                                        </p:tav>
                                      </p:tavLst>
                                    </p:anim>
                                    <p:anim calcmode="lin" valueType="num">
                                      <p:cBhvr>
                                        <p:cTn id="8" dur="1000" fill="hold"/>
                                        <p:tgtEl>
                                          <p:spTgt spid="3676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a:extLst>
              <a:ext uri="{FF2B5EF4-FFF2-40B4-BE49-F238E27FC236}">
                <a16:creationId xmlns="" xmlns:a16="http://schemas.microsoft.com/office/drawing/2014/main" id="{902D98A5-D0F7-4EF4-BDBB-5D0AE0AB8E44}"/>
              </a:ext>
            </a:extLst>
          </p:cNvPr>
          <p:cNvSpPr txBox="1">
            <a:spLocks noChangeArrowheads="1"/>
          </p:cNvSpPr>
          <p:nvPr/>
        </p:nvSpPr>
        <p:spPr bwMode="auto">
          <a:xfrm>
            <a:off x="2424113" y="1052514"/>
            <a:ext cx="7696200"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20000"/>
              </a:spcBef>
              <a:spcAft>
                <a:spcPct val="0"/>
              </a:spcAft>
            </a:pPr>
            <a:r>
              <a:rPr kumimoji="1" lang="zh-CN" altLang="en-US" sz="2400" b="1" dirty="0">
                <a:solidFill>
                  <a:srgbClr val="FF3300"/>
                </a:solidFill>
                <a:latin typeface="宋体" panose="02010600030101010101" pitchFamily="2" charset="-122"/>
                <a:ea typeface="宋体" panose="02010600030101010101" pitchFamily="2" charset="-122"/>
              </a:rPr>
              <a:t>问题：</a:t>
            </a:r>
            <a:r>
              <a:rPr kumimoji="1" lang="zh-CN" altLang="en-US" sz="2400" b="1" dirty="0">
                <a:solidFill>
                  <a:srgbClr val="080808"/>
                </a:solidFill>
                <a:latin typeface="宋体" panose="02010600030101010101" pitchFamily="2" charset="-122"/>
                <a:ea typeface="宋体" panose="02010600030101010101" pitchFamily="2" charset="-122"/>
              </a:rPr>
              <a:t>可口可乐公司设计的网站调查栏目目的是什么？对你有何启发？</a:t>
            </a:r>
          </a:p>
          <a:p>
            <a:pPr fontAlgn="base">
              <a:lnSpc>
                <a:spcPct val="150000"/>
              </a:lnSpc>
              <a:spcBef>
                <a:spcPct val="20000"/>
              </a:spcBef>
              <a:spcAft>
                <a:spcPct val="0"/>
              </a:spcAft>
            </a:pPr>
            <a:r>
              <a:rPr kumimoji="1" lang="zh-CN" altLang="en-US" sz="2400" b="1" dirty="0">
                <a:solidFill>
                  <a:srgbClr val="9900FF"/>
                </a:solidFill>
                <a:latin typeface="宋体" panose="02010600030101010101" pitchFamily="2" charset="-122"/>
                <a:ea typeface="宋体" panose="02010600030101010101" pitchFamily="2" charset="-122"/>
              </a:rPr>
              <a:t>分析提示：</a:t>
            </a:r>
            <a:r>
              <a:rPr kumimoji="1" lang="zh-CN" altLang="en-US" sz="2400" b="1" dirty="0">
                <a:solidFill>
                  <a:srgbClr val="080808"/>
                </a:solidFill>
                <a:latin typeface="宋体" panose="02010600030101010101" pitchFamily="2" charset="-122"/>
                <a:ea typeface="宋体" panose="02010600030101010101" pitchFamily="2" charset="-122"/>
              </a:rPr>
              <a:t> 通过以上调查项目，可以获取有关消费者的第一手资料，而且这些资料是一笔无可估量的财富，它将在营销站点改进，建立顾客数据库，开展精神营销，个性化服务和培养顾客忠诚度，增强品牌影响力方面发挥巨大的作用。企业也可以从顾客的建议、需求和希望得到的服务中，找出企业的不足，改变企业自身的经营管理，提高网络营销的服务质量。</a:t>
            </a:r>
          </a:p>
        </p:txBody>
      </p:sp>
      <p:pic>
        <p:nvPicPr>
          <p:cNvPr id="368644" name="Picture 4">
            <a:hlinkClick r:id="rId2" action="ppaction://hlinksldjump"/>
            <a:extLst>
              <a:ext uri="{FF2B5EF4-FFF2-40B4-BE49-F238E27FC236}">
                <a16:creationId xmlns="" xmlns:a16="http://schemas.microsoft.com/office/drawing/2014/main" id="{0485E0FA-8CD0-49D4-A26B-C8A10A14AC9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48751" y="6021388"/>
            <a:ext cx="936625" cy="703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68642">
                                            <p:txEl>
                                              <p:pRg st="0" end="0"/>
                                            </p:txEl>
                                          </p:spTgt>
                                        </p:tgtEl>
                                        <p:attrNameLst>
                                          <p:attrName>style.visibility</p:attrName>
                                        </p:attrNameLst>
                                      </p:cBhvr>
                                      <p:to>
                                        <p:strVal val="visible"/>
                                      </p:to>
                                    </p:set>
                                    <p:anim calcmode="lin" valueType="num">
                                      <p:cBhvr>
                                        <p:cTn id="7" dur="1000" fill="hold"/>
                                        <p:tgtEl>
                                          <p:spTgt spid="36864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68642">
                                            <p:txEl>
                                              <p:pRg st="1" end="1"/>
                                            </p:txEl>
                                          </p:spTgt>
                                        </p:tgtEl>
                                        <p:attrNameLst>
                                          <p:attrName>style.visibility</p:attrName>
                                        </p:attrNameLst>
                                      </p:cBhvr>
                                      <p:to>
                                        <p:strVal val="visible"/>
                                      </p:to>
                                    </p:set>
                                    <p:anim calcmode="lin" valueType="num">
                                      <p:cBhvr>
                                        <p:cTn id="14" dur="1000" fill="hold"/>
                                        <p:tgtEl>
                                          <p:spTgt spid="36864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6864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a:extLst>
              <a:ext uri="{FF2B5EF4-FFF2-40B4-BE49-F238E27FC236}">
                <a16:creationId xmlns="" xmlns:a16="http://schemas.microsoft.com/office/drawing/2014/main" id="{CA67F651-8E75-4028-AD11-411254033D2C}"/>
              </a:ext>
            </a:extLst>
          </p:cNvPr>
          <p:cNvSpPr>
            <a:spLocks noChangeArrowheads="1"/>
          </p:cNvSpPr>
          <p:nvPr/>
        </p:nvSpPr>
        <p:spPr bwMode="auto">
          <a:xfrm>
            <a:off x="3483672" y="2528595"/>
            <a:ext cx="5949561"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en-US" altLang="zh-CN" sz="2800" b="1">
                <a:solidFill>
                  <a:srgbClr val="FF6600"/>
                </a:solidFill>
                <a:latin typeface="Times New Roman" panose="02020603050405020304" pitchFamily="18" charset="0"/>
                <a:ea typeface="宋体" panose="02010600030101010101" pitchFamily="2" charset="-122"/>
              </a:rPr>
              <a:t>    </a:t>
            </a:r>
            <a:r>
              <a:rPr kumimoji="1" lang="zh-CN" altLang="en-US" sz="2800" b="1">
                <a:solidFill>
                  <a:srgbClr val="FF6600"/>
                </a:solidFill>
                <a:latin typeface="Times New Roman" panose="02020603050405020304" pitchFamily="18" charset="0"/>
                <a:ea typeface="宋体" panose="02010600030101010101" pitchFamily="2" charset="-122"/>
              </a:rPr>
              <a:t>指在网络购买活动中，能使网络消费者产生购买行为的某些内在的驱动力。</a:t>
            </a:r>
            <a:r>
              <a:rPr kumimoji="1" lang="zh-CN" altLang="en-US" sz="2800">
                <a:solidFill>
                  <a:srgbClr val="9900FF"/>
                </a:solidFill>
                <a:latin typeface="Times New Roman" panose="02020603050405020304" pitchFamily="18" charset="0"/>
                <a:ea typeface="宋体" panose="02010600030101010101" pitchFamily="2" charset="-122"/>
              </a:rPr>
              <a:t> </a:t>
            </a:r>
          </a:p>
        </p:txBody>
      </p:sp>
      <p:sp>
        <p:nvSpPr>
          <p:cNvPr id="369672" name="Rectangle 8">
            <a:extLst>
              <a:ext uri="{FF2B5EF4-FFF2-40B4-BE49-F238E27FC236}">
                <a16:creationId xmlns="" xmlns:a16="http://schemas.microsoft.com/office/drawing/2014/main" id="{118A2B3E-81AA-481D-8176-87F80F60C204}"/>
              </a:ext>
            </a:extLst>
          </p:cNvPr>
          <p:cNvSpPr>
            <a:spLocks noGrp="1" noChangeArrowheads="1"/>
          </p:cNvSpPr>
          <p:nvPr>
            <p:ph type="title"/>
          </p:nvPr>
        </p:nvSpPr>
        <p:spPr>
          <a:xfrm>
            <a:off x="2640014" y="228601"/>
            <a:ext cx="6480175" cy="868363"/>
          </a:xfrm>
          <a:noFill/>
          <a:ln/>
        </p:spPr>
        <p:txBody>
          <a:bodyPr anchor="b"/>
          <a:lstStyle/>
          <a:p>
            <a:r>
              <a:rPr lang="en-US" altLang="zh-CN" sz="3200" i="0">
                <a:ea typeface="汉仪小隶书简" pitchFamily="2" charset="-122"/>
              </a:rPr>
              <a:t>10.2.2 </a:t>
            </a:r>
            <a:r>
              <a:rPr lang="zh-CN" altLang="en-US" sz="3200" i="0">
                <a:ea typeface="汉仪小隶书简" pitchFamily="2" charset="-122"/>
              </a:rPr>
              <a:t>网络消费者的购买动机</a:t>
            </a:r>
          </a:p>
        </p:txBody>
      </p:sp>
      <p:sp>
        <p:nvSpPr>
          <p:cNvPr id="2" name="内容占位符 1"/>
          <p:cNvSpPr>
            <a:spLocks noGrp="1"/>
          </p:cNvSpPr>
          <p:nvPr>
            <p:ph idx="1"/>
          </p:nvPr>
        </p:nvSpPr>
        <p:spPr>
          <a:xfrm>
            <a:off x="1853968" y="1169565"/>
            <a:ext cx="9384484" cy="5029200"/>
          </a:xfrm>
        </p:spPr>
        <p:txBody>
          <a:bodyPr/>
          <a:lstStyle/>
          <a:p>
            <a:pPr marL="0" indent="0">
              <a:buNone/>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9672"/>
                                        </p:tgtEl>
                                        <p:attrNameLst>
                                          <p:attrName>style.visibility</p:attrName>
                                        </p:attrNameLst>
                                      </p:cBhvr>
                                      <p:to>
                                        <p:strVal val="visible"/>
                                      </p:to>
                                    </p:set>
                                    <p:animEffect transition="in" filter="dissolve">
                                      <p:cBhvr>
                                        <p:cTn id="7" dur="500"/>
                                        <p:tgtEl>
                                          <p:spTgt spid="369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 xmlns:a16="http://schemas.microsoft.com/office/drawing/2014/main" id="{0AE179D7-C29D-49BE-9D55-9F83D58708DC}"/>
              </a:ext>
            </a:extLst>
          </p:cNvPr>
          <p:cNvSpPr>
            <a:spLocks noGrp="1" noChangeArrowheads="1"/>
          </p:cNvSpPr>
          <p:nvPr>
            <p:ph type="title"/>
          </p:nvPr>
        </p:nvSpPr>
        <p:spPr/>
        <p:txBody>
          <a:bodyPr/>
          <a:lstStyle/>
          <a:p>
            <a:r>
              <a:rPr lang="zh-CN" altLang="en-US" sz="3200" i="0">
                <a:latin typeface="汉仪楷体简" pitchFamily="2" charset="-122"/>
                <a:ea typeface="汉仪楷体简" pitchFamily="2" charset="-122"/>
              </a:rPr>
              <a:t>网络消费者购买动机的种类</a:t>
            </a:r>
          </a:p>
        </p:txBody>
      </p:sp>
      <p:graphicFrame>
        <p:nvGraphicFramePr>
          <p:cNvPr id="370703" name="Group 15">
            <a:extLst>
              <a:ext uri="{FF2B5EF4-FFF2-40B4-BE49-F238E27FC236}">
                <a16:creationId xmlns="" xmlns:a16="http://schemas.microsoft.com/office/drawing/2014/main" id="{6D7CE893-1ED9-4152-B141-378B4D0B3631}"/>
              </a:ext>
            </a:extLst>
          </p:cNvPr>
          <p:cNvGraphicFramePr>
            <a:graphicFrameLocks noGrp="1"/>
          </p:cNvGraphicFramePr>
          <p:nvPr>
            <p:ph sz="half" idx="2"/>
          </p:nvPr>
        </p:nvGraphicFramePr>
        <p:xfrm>
          <a:off x="2649539" y="1303338"/>
          <a:ext cx="6975475" cy="4932364"/>
        </p:xfrm>
        <a:graphic>
          <a:graphicData uri="http://schemas.openxmlformats.org/drawingml/2006/table">
            <a:tbl>
              <a:tblPr/>
              <a:tblGrid>
                <a:gridCol w="925512">
                  <a:extLst>
                    <a:ext uri="{9D8B030D-6E8A-4147-A177-3AD203B41FA5}">
                      <a16:colId xmlns="" xmlns:a16="http://schemas.microsoft.com/office/drawing/2014/main" val="1326232313"/>
                    </a:ext>
                  </a:extLst>
                </a:gridCol>
                <a:gridCol w="1758950">
                  <a:extLst>
                    <a:ext uri="{9D8B030D-6E8A-4147-A177-3AD203B41FA5}">
                      <a16:colId xmlns="" xmlns:a16="http://schemas.microsoft.com/office/drawing/2014/main" val="1105206489"/>
                    </a:ext>
                  </a:extLst>
                </a:gridCol>
                <a:gridCol w="4291013">
                  <a:extLst>
                    <a:ext uri="{9D8B030D-6E8A-4147-A177-3AD203B41FA5}">
                      <a16:colId xmlns="" xmlns:a16="http://schemas.microsoft.com/office/drawing/2014/main" val="4044698919"/>
                    </a:ext>
                  </a:extLst>
                </a:gridCol>
              </a:tblGrid>
              <a:tr h="773113">
                <a:tc rowSpan="6">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种</a:t>
                      </a:r>
                    </a:p>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类</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c rowSpan="3">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需求动机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兴趣需要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extLst>
                  <a:ext uri="{0D108BD9-81ED-4DB2-BD59-A6C34878D82A}">
                    <a16:rowId xmlns="" xmlns:a16="http://schemas.microsoft.com/office/drawing/2014/main" val="3766654583"/>
                  </a:ext>
                </a:extLst>
              </a:tr>
              <a:tr h="777875">
                <a:tc vMerge="1">
                  <a:txBody>
                    <a:bodyPr/>
                    <a:lstStyle/>
                    <a:p>
                      <a:endParaRPr lang="zh-CN" altLang="en-US"/>
                    </a:p>
                  </a:txBody>
                  <a:tcPr/>
                </a:tc>
                <a:tc vMerge="1">
                  <a:txBody>
                    <a:bodyPr/>
                    <a:lstStyle/>
                    <a:p>
                      <a:endParaRPr lang="zh-CN" altLang="en-US"/>
                    </a:p>
                  </a:txBody>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聚焦的需要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extLst>
                  <a:ext uri="{0D108BD9-81ED-4DB2-BD59-A6C34878D82A}">
                    <a16:rowId xmlns="" xmlns:a16="http://schemas.microsoft.com/office/drawing/2014/main" val="4110111472"/>
                  </a:ext>
                </a:extLst>
              </a:tr>
              <a:tr h="773113">
                <a:tc vMerge="1">
                  <a:txBody>
                    <a:bodyPr/>
                    <a:lstStyle/>
                    <a:p>
                      <a:endParaRPr lang="zh-CN" altLang="en-US"/>
                    </a:p>
                  </a:txBody>
                  <a:tcPr/>
                </a:tc>
                <a:tc vMerge="1">
                  <a:txBody>
                    <a:bodyPr/>
                    <a:lstStyle/>
                    <a:p>
                      <a:endParaRPr lang="zh-CN" altLang="en-US"/>
                    </a:p>
                  </a:txBody>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交流的需要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extLst>
                  <a:ext uri="{0D108BD9-81ED-4DB2-BD59-A6C34878D82A}">
                    <a16:rowId xmlns="" xmlns:a16="http://schemas.microsoft.com/office/drawing/2014/main" val="2153576529"/>
                  </a:ext>
                </a:extLst>
              </a:tr>
              <a:tr h="917575">
                <a:tc vMerge="1">
                  <a:txBody>
                    <a:bodyPr/>
                    <a:lstStyle/>
                    <a:p>
                      <a:endParaRPr lang="zh-CN" altLang="en-US"/>
                    </a:p>
                  </a:txBody>
                  <a:tcPr/>
                </a:tc>
                <a:tc rowSpan="3">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心理动机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理智动机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extLst>
                  <a:ext uri="{0D108BD9-81ED-4DB2-BD59-A6C34878D82A}">
                    <a16:rowId xmlns="" xmlns:a16="http://schemas.microsoft.com/office/drawing/2014/main" val="1925867454"/>
                  </a:ext>
                </a:extLst>
              </a:tr>
              <a:tr h="844550">
                <a:tc vMerge="1">
                  <a:txBody>
                    <a:bodyPr/>
                    <a:lstStyle/>
                    <a:p>
                      <a:endParaRPr lang="zh-CN" altLang="en-US"/>
                    </a:p>
                  </a:txBody>
                  <a:tcPr/>
                </a:tc>
                <a:tc vMerge="1">
                  <a:txBody>
                    <a:bodyPr/>
                    <a:lstStyle/>
                    <a:p>
                      <a:endParaRPr lang="zh-CN" altLang="en-US"/>
                    </a:p>
                  </a:txBody>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感情动机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extLst>
                  <a:ext uri="{0D108BD9-81ED-4DB2-BD59-A6C34878D82A}">
                    <a16:rowId xmlns="" xmlns:a16="http://schemas.microsoft.com/office/drawing/2014/main" val="634059109"/>
                  </a:ext>
                </a:extLst>
              </a:tr>
              <a:tr h="846138">
                <a:tc vMerge="1">
                  <a:txBody>
                    <a:bodyPr/>
                    <a:lstStyle/>
                    <a:p>
                      <a:endParaRPr lang="zh-CN" altLang="en-US"/>
                    </a:p>
                  </a:txBody>
                  <a:tcPr/>
                </a:tc>
                <a:tc vMerge="1">
                  <a:txBody>
                    <a:bodyPr/>
                    <a:lstStyle/>
                    <a:p>
                      <a:endParaRPr lang="zh-CN" altLang="en-US"/>
                    </a:p>
                  </a:txBody>
                  <a:tcPr/>
                </a:tc>
                <a:tc>
                  <a:txBody>
                    <a:bodyPr/>
                    <a:lstStyle>
                      <a:lvl1pPr>
                        <a:spcBef>
                          <a:spcPct val="20000"/>
                        </a:spcBef>
                        <a:buClr>
                          <a:schemeClr val="folHlink"/>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zh-CN" altLang="en-US" sz="2800" b="1" i="0" u="none" strike="noStrike" cap="none" normalizeH="0" baseline="0">
                          <a:ln>
                            <a:noFill/>
                          </a:ln>
                          <a:solidFill>
                            <a:srgbClr val="FFCC00"/>
                          </a:solidFill>
                          <a:effectLst/>
                          <a:latin typeface="仿宋_GB2312" pitchFamily="49" charset="-122"/>
                          <a:ea typeface="仿宋_GB2312" pitchFamily="49" charset="-122"/>
                        </a:rPr>
                        <a:t>惠顾动机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extLst>
                  <a:ext uri="{0D108BD9-81ED-4DB2-BD59-A6C34878D82A}">
                    <a16:rowId xmlns="" xmlns:a16="http://schemas.microsoft.com/office/drawing/2014/main" val="277324107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dissolve">
                                      <p:cBhvr>
                                        <p:cTn id="7" dur="500"/>
                                        <p:tgtEl>
                                          <p:spTgt spid="370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370703"/>
                                        </p:tgtEl>
                                        <p:attrNameLst>
                                          <p:attrName>style.visibility</p:attrName>
                                        </p:attrNameLst>
                                      </p:cBhvr>
                                      <p:to>
                                        <p:strVal val="visible"/>
                                      </p:to>
                                    </p:set>
                                    <p:anim calcmode="lin" valueType="num">
                                      <p:cBhvr>
                                        <p:cTn id="12" dur="1000" fill="hold"/>
                                        <p:tgtEl>
                                          <p:spTgt spid="370703"/>
                                        </p:tgtEl>
                                        <p:attrNameLst>
                                          <p:attrName>ppt_w</p:attrName>
                                        </p:attrNameLst>
                                      </p:cBhvr>
                                      <p:tavLst>
                                        <p:tav tm="0">
                                          <p:val>
                                            <p:fltVal val="0"/>
                                          </p:val>
                                        </p:tav>
                                        <p:tav tm="100000">
                                          <p:val>
                                            <p:strVal val="#ppt_w"/>
                                          </p:val>
                                        </p:tav>
                                      </p:tavLst>
                                    </p:anim>
                                    <p:anim calcmode="lin" valueType="num">
                                      <p:cBhvr>
                                        <p:cTn id="13" dur="1000" fill="hold"/>
                                        <p:tgtEl>
                                          <p:spTgt spid="370703"/>
                                        </p:tgtEl>
                                        <p:attrNameLst>
                                          <p:attrName>ppt_h</p:attrName>
                                        </p:attrNameLst>
                                      </p:cBhvr>
                                      <p:tavLst>
                                        <p:tav tm="0">
                                          <p:val>
                                            <p:fltVal val="0"/>
                                          </p:val>
                                        </p:tav>
                                        <p:tav tm="100000">
                                          <p:val>
                                            <p:strVal val="#ppt_h"/>
                                          </p:val>
                                        </p:tav>
                                      </p:tavLst>
                                    </p:anim>
                                    <p:anim calcmode="lin" valueType="num">
                                      <p:cBhvr>
                                        <p:cTn id="14" dur="1000" fill="hold"/>
                                        <p:tgtEl>
                                          <p:spTgt spid="37070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707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 xmlns:a16="http://schemas.microsoft.com/office/drawing/2014/main" id="{3222F5F5-A0B4-4D6B-8BBA-F5C8D943DF96}"/>
              </a:ext>
            </a:extLst>
          </p:cNvPr>
          <p:cNvSpPr>
            <a:spLocks noGrp="1" noChangeArrowheads="1"/>
          </p:cNvSpPr>
          <p:nvPr>
            <p:ph type="title"/>
          </p:nvPr>
        </p:nvSpPr>
        <p:spPr>
          <a:xfrm>
            <a:off x="2640014" y="188914"/>
            <a:ext cx="6840537" cy="782637"/>
          </a:xfrm>
        </p:spPr>
        <p:txBody>
          <a:bodyPr/>
          <a:lstStyle/>
          <a:p>
            <a:r>
              <a:rPr lang="en-US" altLang="zh-CN" sz="3200" i="0">
                <a:latin typeface="汉仪楷体简" pitchFamily="2" charset="-122"/>
                <a:ea typeface="汉仪楷体简" pitchFamily="2" charset="-122"/>
              </a:rPr>
              <a:t>10.2.3 </a:t>
            </a:r>
            <a:r>
              <a:rPr lang="zh-CN" altLang="en-US" sz="3200" i="0">
                <a:latin typeface="汉仪楷体简" pitchFamily="2" charset="-122"/>
                <a:ea typeface="汉仪楷体简" pitchFamily="2" charset="-122"/>
              </a:rPr>
              <a:t>网络消费者的购买决策</a:t>
            </a:r>
            <a:r>
              <a:rPr lang="zh-CN" altLang="en-US"/>
              <a:t> </a:t>
            </a:r>
          </a:p>
        </p:txBody>
      </p:sp>
      <p:sp>
        <p:nvSpPr>
          <p:cNvPr id="373782" name="Rectangle 22">
            <a:extLst>
              <a:ext uri="{FF2B5EF4-FFF2-40B4-BE49-F238E27FC236}">
                <a16:creationId xmlns="" xmlns:a16="http://schemas.microsoft.com/office/drawing/2014/main" id="{F9CF0700-ED8B-40F5-9BC8-3DD64DBF0548}"/>
              </a:ext>
            </a:extLst>
          </p:cNvPr>
          <p:cNvSpPr>
            <a:spLocks noGrp="1" noChangeArrowheads="1"/>
          </p:cNvSpPr>
          <p:nvPr>
            <p:ph type="body" idx="1"/>
          </p:nvPr>
        </p:nvSpPr>
        <p:spPr>
          <a:xfrm>
            <a:off x="1317073" y="1196975"/>
            <a:ext cx="10284902" cy="5399088"/>
          </a:xfrm>
          <a:noFill/>
          <a:ln/>
        </p:spPr>
        <p:txBody>
          <a:bodyPr/>
          <a:lstStyle/>
          <a:p>
            <a:r>
              <a:rPr lang="en-US" altLang="zh-CN" sz="2400" b="1" dirty="0">
                <a:ea typeface="黑体" panose="02010609060101010101" pitchFamily="49" charset="-122"/>
              </a:rPr>
              <a:t>1</a:t>
            </a:r>
            <a:r>
              <a:rPr lang="zh-CN" altLang="en-US" sz="2400" b="1" dirty="0">
                <a:ea typeface="黑体" panose="02010609060101010101" pitchFamily="49" charset="-122"/>
              </a:rPr>
              <a:t>、认知</a:t>
            </a:r>
            <a:r>
              <a:rPr lang="zh-CN" altLang="en-US" sz="2400" b="1" dirty="0" smtClean="0">
                <a:ea typeface="黑体" panose="02010609060101010101" pitchFamily="49" charset="-122"/>
              </a:rPr>
              <a:t>需要</a:t>
            </a:r>
            <a:endParaRPr lang="zh-CN" altLang="en-US" sz="2400" b="1" dirty="0">
              <a:ea typeface="黑体" panose="02010609060101010101" pitchFamily="49" charset="-122"/>
            </a:endParaRPr>
          </a:p>
          <a:p>
            <a:r>
              <a:rPr lang="zh-CN" altLang="en-US" sz="2400" b="1" dirty="0"/>
              <a:t>（</a:t>
            </a:r>
            <a:r>
              <a:rPr lang="en-US" altLang="zh-CN" sz="2400" b="1" dirty="0"/>
              <a:t>1</a:t>
            </a:r>
            <a:r>
              <a:rPr lang="zh-CN" altLang="en-US" sz="2400" b="1" dirty="0"/>
              <a:t>）突出产品的吸引力 </a:t>
            </a:r>
          </a:p>
          <a:p>
            <a:r>
              <a:rPr lang="zh-CN" altLang="en-US" sz="2400" b="1" dirty="0"/>
              <a:t>（</a:t>
            </a:r>
            <a:r>
              <a:rPr lang="en-US" altLang="zh-CN" sz="2400" b="1" dirty="0"/>
              <a:t>2</a:t>
            </a:r>
            <a:r>
              <a:rPr lang="zh-CN" altLang="en-US" sz="2400" b="1" dirty="0"/>
              <a:t>）充分发挥网络营销定价优势 </a:t>
            </a:r>
          </a:p>
          <a:p>
            <a:r>
              <a:rPr lang="zh-CN" altLang="en-US" sz="2400" b="1" dirty="0"/>
              <a:t>（</a:t>
            </a:r>
            <a:r>
              <a:rPr lang="en-US" altLang="zh-CN" sz="2400" b="1" dirty="0"/>
              <a:t>3</a:t>
            </a:r>
            <a:r>
              <a:rPr lang="zh-CN" altLang="en-US" sz="2400" b="1" dirty="0"/>
              <a:t>）提高网络购物的方便性 </a:t>
            </a:r>
          </a:p>
          <a:p>
            <a:r>
              <a:rPr lang="zh-CN" altLang="en-US" sz="2400" b="1" dirty="0"/>
              <a:t>（</a:t>
            </a:r>
            <a:r>
              <a:rPr lang="en-US" altLang="zh-CN" sz="2400" b="1" dirty="0"/>
              <a:t>4</a:t>
            </a:r>
            <a:r>
              <a:rPr lang="zh-CN" altLang="en-US" sz="2400" b="1" dirty="0"/>
              <a:t>）采用多种促销因素，激发消费者新的需求 </a:t>
            </a:r>
          </a:p>
          <a:p>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、收集信息 </a:t>
            </a:r>
          </a:p>
          <a:p>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、比较选择 </a:t>
            </a:r>
          </a:p>
          <a:p>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、购买决策 </a:t>
            </a:r>
          </a:p>
          <a:p>
            <a:r>
              <a:rPr lang="zh-CN" altLang="en-US" sz="2400" dirty="0"/>
              <a:t>     </a:t>
            </a:r>
            <a:r>
              <a:rPr lang="zh-CN" altLang="en-US" sz="2400" b="1" dirty="0"/>
              <a:t>网络消费者购买决策的内容主要包括：购买目标、为什么购买、什么时间购买、什么地点购买、购买多少、购买方式等内容。</a:t>
            </a:r>
          </a:p>
          <a:p>
            <a:r>
              <a:rPr lang="en-US" altLang="zh-CN" sz="2400" b="1" dirty="0">
                <a:latin typeface="黑体" panose="02010609060101010101" pitchFamily="49" charset="-122"/>
                <a:ea typeface="黑体" panose="02010609060101010101" pitchFamily="49" charset="-122"/>
              </a:rPr>
              <a:t>5</a:t>
            </a:r>
            <a:r>
              <a:rPr lang="zh-CN" altLang="en-US" sz="2400" b="1" dirty="0">
                <a:latin typeface="黑体" panose="02010609060101010101" pitchFamily="49" charset="-122"/>
                <a:ea typeface="黑体" panose="02010609060101010101" pitchFamily="49" charset="-122"/>
              </a:rPr>
              <a:t>、购后评价</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dissolve">
                                      <p:cBhvr>
                                        <p:cTn id="7" dur="500"/>
                                        <p:tgtEl>
                                          <p:spTgt spid="373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73782">
                                            <p:txEl>
                                              <p:pRg st="0" end="0"/>
                                            </p:txEl>
                                          </p:spTgt>
                                        </p:tgtEl>
                                        <p:attrNameLst>
                                          <p:attrName>style.visibility</p:attrName>
                                        </p:attrNameLst>
                                      </p:cBhvr>
                                      <p:to>
                                        <p:strVal val="visible"/>
                                      </p:to>
                                    </p:set>
                                    <p:animEffect transition="in" filter="wipe(down)">
                                      <p:cBhvr>
                                        <p:cTn id="12" dur="290">
                                          <p:stCondLst>
                                            <p:cond delay="0"/>
                                          </p:stCondLst>
                                        </p:cTn>
                                        <p:tgtEl>
                                          <p:spTgt spid="373782">
                                            <p:txEl>
                                              <p:pRg st="0" end="0"/>
                                            </p:txEl>
                                          </p:spTgt>
                                        </p:tgtEl>
                                      </p:cBhvr>
                                    </p:animEffect>
                                    <p:anim calcmode="lin" valueType="num">
                                      <p:cBhvr>
                                        <p:cTn id="13" dur="911" tmFilter="0,0; 0.14,0.36; 0.43,0.73; 0.71,0.91; 1.0,1.0">
                                          <p:stCondLst>
                                            <p:cond delay="0"/>
                                          </p:stCondLst>
                                        </p:cTn>
                                        <p:tgtEl>
                                          <p:spTgt spid="373782">
                                            <p:txEl>
                                              <p:pRg st="0" end="0"/>
                                            </p:txEl>
                                          </p:spTgt>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373782">
                                            <p:txEl>
                                              <p:pRg st="0" end="0"/>
                                            </p:txEl>
                                          </p:spTgt>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373782">
                                            <p:txEl>
                                              <p:pRg st="0" end="0"/>
                                            </p:txEl>
                                          </p:spTgt>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373782">
                                            <p:txEl>
                                              <p:pRg st="0" end="0"/>
                                            </p:txEl>
                                          </p:spTgt>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373782">
                                            <p:txEl>
                                              <p:pRg st="0" end="0"/>
                                            </p:txEl>
                                          </p:spTgt>
                                        </p:tgtEl>
                                        <p:attrNameLst>
                                          <p:attrName>ppt_y</p:attrName>
                                        </p:attrNameLst>
                                      </p:cBhvr>
                                      <p:tavLst>
                                        <p:tav tm="0" fmla="#ppt_y-sin(pi*$)/81">
                                          <p:val>
                                            <p:fltVal val="0"/>
                                          </p:val>
                                        </p:tav>
                                        <p:tav tm="100000">
                                          <p:val>
                                            <p:fltVal val="1"/>
                                          </p:val>
                                        </p:tav>
                                      </p:tavLst>
                                    </p:anim>
                                    <p:animScale>
                                      <p:cBhvr>
                                        <p:cTn id="18" dur="13">
                                          <p:stCondLst>
                                            <p:cond delay="325"/>
                                          </p:stCondLst>
                                        </p:cTn>
                                        <p:tgtEl>
                                          <p:spTgt spid="373782">
                                            <p:txEl>
                                              <p:pRg st="0" end="0"/>
                                            </p:txEl>
                                          </p:spTgt>
                                        </p:tgtEl>
                                      </p:cBhvr>
                                      <p:to x="100000" y="60000"/>
                                    </p:animScale>
                                    <p:animScale>
                                      <p:cBhvr>
                                        <p:cTn id="19" dur="83" decel="50000">
                                          <p:stCondLst>
                                            <p:cond delay="338"/>
                                          </p:stCondLst>
                                        </p:cTn>
                                        <p:tgtEl>
                                          <p:spTgt spid="373782">
                                            <p:txEl>
                                              <p:pRg st="0" end="0"/>
                                            </p:txEl>
                                          </p:spTgt>
                                        </p:tgtEl>
                                      </p:cBhvr>
                                      <p:to x="100000" y="100000"/>
                                    </p:animScale>
                                    <p:animScale>
                                      <p:cBhvr>
                                        <p:cTn id="20" dur="13">
                                          <p:stCondLst>
                                            <p:cond delay="656"/>
                                          </p:stCondLst>
                                        </p:cTn>
                                        <p:tgtEl>
                                          <p:spTgt spid="373782">
                                            <p:txEl>
                                              <p:pRg st="0" end="0"/>
                                            </p:txEl>
                                          </p:spTgt>
                                        </p:tgtEl>
                                      </p:cBhvr>
                                      <p:to x="100000" y="80000"/>
                                    </p:animScale>
                                    <p:animScale>
                                      <p:cBhvr>
                                        <p:cTn id="21" dur="83" decel="50000">
                                          <p:stCondLst>
                                            <p:cond delay="669"/>
                                          </p:stCondLst>
                                        </p:cTn>
                                        <p:tgtEl>
                                          <p:spTgt spid="373782">
                                            <p:txEl>
                                              <p:pRg st="0" end="0"/>
                                            </p:txEl>
                                          </p:spTgt>
                                        </p:tgtEl>
                                      </p:cBhvr>
                                      <p:to x="100000" y="100000"/>
                                    </p:animScale>
                                    <p:animScale>
                                      <p:cBhvr>
                                        <p:cTn id="22" dur="13">
                                          <p:stCondLst>
                                            <p:cond delay="821"/>
                                          </p:stCondLst>
                                        </p:cTn>
                                        <p:tgtEl>
                                          <p:spTgt spid="373782">
                                            <p:txEl>
                                              <p:pRg st="0" end="0"/>
                                            </p:txEl>
                                          </p:spTgt>
                                        </p:tgtEl>
                                      </p:cBhvr>
                                      <p:to x="100000" y="90000"/>
                                    </p:animScale>
                                    <p:animScale>
                                      <p:cBhvr>
                                        <p:cTn id="23" dur="83" decel="50000">
                                          <p:stCondLst>
                                            <p:cond delay="834"/>
                                          </p:stCondLst>
                                        </p:cTn>
                                        <p:tgtEl>
                                          <p:spTgt spid="373782">
                                            <p:txEl>
                                              <p:pRg st="0" end="0"/>
                                            </p:txEl>
                                          </p:spTgt>
                                        </p:tgtEl>
                                      </p:cBhvr>
                                      <p:to x="100000" y="100000"/>
                                    </p:animScale>
                                    <p:animScale>
                                      <p:cBhvr>
                                        <p:cTn id="24" dur="13">
                                          <p:stCondLst>
                                            <p:cond delay="904"/>
                                          </p:stCondLst>
                                        </p:cTn>
                                        <p:tgtEl>
                                          <p:spTgt spid="373782">
                                            <p:txEl>
                                              <p:pRg st="0" end="0"/>
                                            </p:txEl>
                                          </p:spTgt>
                                        </p:tgtEl>
                                      </p:cBhvr>
                                      <p:to x="100000" y="95000"/>
                                    </p:animScale>
                                    <p:animScale>
                                      <p:cBhvr>
                                        <p:cTn id="25" dur="83" decel="50000">
                                          <p:stCondLst>
                                            <p:cond delay="917"/>
                                          </p:stCondLst>
                                        </p:cTn>
                                        <p:tgtEl>
                                          <p:spTgt spid="373782">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73782">
                                            <p:txEl>
                                              <p:pRg st="1" end="1"/>
                                            </p:txEl>
                                          </p:spTgt>
                                        </p:tgtEl>
                                        <p:attrNameLst>
                                          <p:attrName>style.visibility</p:attrName>
                                        </p:attrNameLst>
                                      </p:cBhvr>
                                      <p:to>
                                        <p:strVal val="visible"/>
                                      </p:to>
                                    </p:set>
                                    <p:animEffect transition="in" filter="wipe(down)">
                                      <p:cBhvr>
                                        <p:cTn id="28" dur="290">
                                          <p:stCondLst>
                                            <p:cond delay="0"/>
                                          </p:stCondLst>
                                        </p:cTn>
                                        <p:tgtEl>
                                          <p:spTgt spid="373782">
                                            <p:txEl>
                                              <p:pRg st="1" end="1"/>
                                            </p:txEl>
                                          </p:spTgt>
                                        </p:tgtEl>
                                      </p:cBhvr>
                                    </p:animEffect>
                                    <p:anim calcmode="lin" valueType="num">
                                      <p:cBhvr>
                                        <p:cTn id="29" dur="911" tmFilter="0,0; 0.14,0.36; 0.43,0.73; 0.71,0.91; 1.0,1.0">
                                          <p:stCondLst>
                                            <p:cond delay="0"/>
                                          </p:stCondLst>
                                        </p:cTn>
                                        <p:tgtEl>
                                          <p:spTgt spid="373782">
                                            <p:txEl>
                                              <p:pRg st="1" end="1"/>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373782">
                                            <p:txEl>
                                              <p:pRg st="1" end="1"/>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373782">
                                            <p:txEl>
                                              <p:pRg st="1" end="1"/>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373782">
                                            <p:txEl>
                                              <p:pRg st="1" end="1"/>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373782">
                                            <p:txEl>
                                              <p:pRg st="1" end="1"/>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373782">
                                            <p:txEl>
                                              <p:pRg st="1" end="1"/>
                                            </p:txEl>
                                          </p:spTgt>
                                        </p:tgtEl>
                                      </p:cBhvr>
                                      <p:to x="100000" y="60000"/>
                                    </p:animScale>
                                    <p:animScale>
                                      <p:cBhvr>
                                        <p:cTn id="35" dur="83" decel="50000">
                                          <p:stCondLst>
                                            <p:cond delay="338"/>
                                          </p:stCondLst>
                                        </p:cTn>
                                        <p:tgtEl>
                                          <p:spTgt spid="373782">
                                            <p:txEl>
                                              <p:pRg st="1" end="1"/>
                                            </p:txEl>
                                          </p:spTgt>
                                        </p:tgtEl>
                                      </p:cBhvr>
                                      <p:to x="100000" y="100000"/>
                                    </p:animScale>
                                    <p:animScale>
                                      <p:cBhvr>
                                        <p:cTn id="36" dur="13">
                                          <p:stCondLst>
                                            <p:cond delay="656"/>
                                          </p:stCondLst>
                                        </p:cTn>
                                        <p:tgtEl>
                                          <p:spTgt spid="373782">
                                            <p:txEl>
                                              <p:pRg st="1" end="1"/>
                                            </p:txEl>
                                          </p:spTgt>
                                        </p:tgtEl>
                                      </p:cBhvr>
                                      <p:to x="100000" y="80000"/>
                                    </p:animScale>
                                    <p:animScale>
                                      <p:cBhvr>
                                        <p:cTn id="37" dur="83" decel="50000">
                                          <p:stCondLst>
                                            <p:cond delay="669"/>
                                          </p:stCondLst>
                                        </p:cTn>
                                        <p:tgtEl>
                                          <p:spTgt spid="373782">
                                            <p:txEl>
                                              <p:pRg st="1" end="1"/>
                                            </p:txEl>
                                          </p:spTgt>
                                        </p:tgtEl>
                                      </p:cBhvr>
                                      <p:to x="100000" y="100000"/>
                                    </p:animScale>
                                    <p:animScale>
                                      <p:cBhvr>
                                        <p:cTn id="38" dur="13">
                                          <p:stCondLst>
                                            <p:cond delay="821"/>
                                          </p:stCondLst>
                                        </p:cTn>
                                        <p:tgtEl>
                                          <p:spTgt spid="373782">
                                            <p:txEl>
                                              <p:pRg st="1" end="1"/>
                                            </p:txEl>
                                          </p:spTgt>
                                        </p:tgtEl>
                                      </p:cBhvr>
                                      <p:to x="100000" y="90000"/>
                                    </p:animScale>
                                    <p:animScale>
                                      <p:cBhvr>
                                        <p:cTn id="39" dur="83" decel="50000">
                                          <p:stCondLst>
                                            <p:cond delay="834"/>
                                          </p:stCondLst>
                                        </p:cTn>
                                        <p:tgtEl>
                                          <p:spTgt spid="373782">
                                            <p:txEl>
                                              <p:pRg st="1" end="1"/>
                                            </p:txEl>
                                          </p:spTgt>
                                        </p:tgtEl>
                                      </p:cBhvr>
                                      <p:to x="100000" y="100000"/>
                                    </p:animScale>
                                    <p:animScale>
                                      <p:cBhvr>
                                        <p:cTn id="40" dur="13">
                                          <p:stCondLst>
                                            <p:cond delay="904"/>
                                          </p:stCondLst>
                                        </p:cTn>
                                        <p:tgtEl>
                                          <p:spTgt spid="373782">
                                            <p:txEl>
                                              <p:pRg st="1" end="1"/>
                                            </p:txEl>
                                          </p:spTgt>
                                        </p:tgtEl>
                                      </p:cBhvr>
                                      <p:to x="100000" y="95000"/>
                                    </p:animScale>
                                    <p:animScale>
                                      <p:cBhvr>
                                        <p:cTn id="41" dur="83" decel="50000">
                                          <p:stCondLst>
                                            <p:cond delay="917"/>
                                          </p:stCondLst>
                                        </p:cTn>
                                        <p:tgtEl>
                                          <p:spTgt spid="373782">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73782">
                                            <p:txEl>
                                              <p:pRg st="2" end="2"/>
                                            </p:txEl>
                                          </p:spTgt>
                                        </p:tgtEl>
                                        <p:attrNameLst>
                                          <p:attrName>style.visibility</p:attrName>
                                        </p:attrNameLst>
                                      </p:cBhvr>
                                      <p:to>
                                        <p:strVal val="visible"/>
                                      </p:to>
                                    </p:set>
                                    <p:animEffect transition="in" filter="wipe(down)">
                                      <p:cBhvr>
                                        <p:cTn id="44" dur="290">
                                          <p:stCondLst>
                                            <p:cond delay="0"/>
                                          </p:stCondLst>
                                        </p:cTn>
                                        <p:tgtEl>
                                          <p:spTgt spid="373782">
                                            <p:txEl>
                                              <p:pRg st="2" end="2"/>
                                            </p:txEl>
                                          </p:spTgt>
                                        </p:tgtEl>
                                      </p:cBhvr>
                                    </p:animEffect>
                                    <p:anim calcmode="lin" valueType="num">
                                      <p:cBhvr>
                                        <p:cTn id="45" dur="911" tmFilter="0,0; 0.14,0.36; 0.43,0.73; 0.71,0.91; 1.0,1.0">
                                          <p:stCondLst>
                                            <p:cond delay="0"/>
                                          </p:stCondLst>
                                        </p:cTn>
                                        <p:tgtEl>
                                          <p:spTgt spid="373782">
                                            <p:txEl>
                                              <p:pRg st="2" end="2"/>
                                            </p:txEl>
                                          </p:spTgt>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373782">
                                            <p:txEl>
                                              <p:pRg st="2" end="2"/>
                                            </p:txEl>
                                          </p:spTgt>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373782">
                                            <p:txEl>
                                              <p:pRg st="2" end="2"/>
                                            </p:txEl>
                                          </p:spTgt>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373782">
                                            <p:txEl>
                                              <p:pRg st="2" end="2"/>
                                            </p:txEl>
                                          </p:spTgt>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373782">
                                            <p:txEl>
                                              <p:pRg st="2" end="2"/>
                                            </p:txEl>
                                          </p:spTgt>
                                        </p:tgtEl>
                                        <p:attrNameLst>
                                          <p:attrName>ppt_y</p:attrName>
                                        </p:attrNameLst>
                                      </p:cBhvr>
                                      <p:tavLst>
                                        <p:tav tm="0" fmla="#ppt_y-sin(pi*$)/81">
                                          <p:val>
                                            <p:fltVal val="0"/>
                                          </p:val>
                                        </p:tav>
                                        <p:tav tm="100000">
                                          <p:val>
                                            <p:fltVal val="1"/>
                                          </p:val>
                                        </p:tav>
                                      </p:tavLst>
                                    </p:anim>
                                    <p:animScale>
                                      <p:cBhvr>
                                        <p:cTn id="50" dur="13">
                                          <p:stCondLst>
                                            <p:cond delay="325"/>
                                          </p:stCondLst>
                                        </p:cTn>
                                        <p:tgtEl>
                                          <p:spTgt spid="373782">
                                            <p:txEl>
                                              <p:pRg st="2" end="2"/>
                                            </p:txEl>
                                          </p:spTgt>
                                        </p:tgtEl>
                                      </p:cBhvr>
                                      <p:to x="100000" y="60000"/>
                                    </p:animScale>
                                    <p:animScale>
                                      <p:cBhvr>
                                        <p:cTn id="51" dur="83" decel="50000">
                                          <p:stCondLst>
                                            <p:cond delay="338"/>
                                          </p:stCondLst>
                                        </p:cTn>
                                        <p:tgtEl>
                                          <p:spTgt spid="373782">
                                            <p:txEl>
                                              <p:pRg st="2" end="2"/>
                                            </p:txEl>
                                          </p:spTgt>
                                        </p:tgtEl>
                                      </p:cBhvr>
                                      <p:to x="100000" y="100000"/>
                                    </p:animScale>
                                    <p:animScale>
                                      <p:cBhvr>
                                        <p:cTn id="52" dur="13">
                                          <p:stCondLst>
                                            <p:cond delay="656"/>
                                          </p:stCondLst>
                                        </p:cTn>
                                        <p:tgtEl>
                                          <p:spTgt spid="373782">
                                            <p:txEl>
                                              <p:pRg st="2" end="2"/>
                                            </p:txEl>
                                          </p:spTgt>
                                        </p:tgtEl>
                                      </p:cBhvr>
                                      <p:to x="100000" y="80000"/>
                                    </p:animScale>
                                    <p:animScale>
                                      <p:cBhvr>
                                        <p:cTn id="53" dur="83" decel="50000">
                                          <p:stCondLst>
                                            <p:cond delay="669"/>
                                          </p:stCondLst>
                                        </p:cTn>
                                        <p:tgtEl>
                                          <p:spTgt spid="373782">
                                            <p:txEl>
                                              <p:pRg st="2" end="2"/>
                                            </p:txEl>
                                          </p:spTgt>
                                        </p:tgtEl>
                                      </p:cBhvr>
                                      <p:to x="100000" y="100000"/>
                                    </p:animScale>
                                    <p:animScale>
                                      <p:cBhvr>
                                        <p:cTn id="54" dur="13">
                                          <p:stCondLst>
                                            <p:cond delay="821"/>
                                          </p:stCondLst>
                                        </p:cTn>
                                        <p:tgtEl>
                                          <p:spTgt spid="373782">
                                            <p:txEl>
                                              <p:pRg st="2" end="2"/>
                                            </p:txEl>
                                          </p:spTgt>
                                        </p:tgtEl>
                                      </p:cBhvr>
                                      <p:to x="100000" y="90000"/>
                                    </p:animScale>
                                    <p:animScale>
                                      <p:cBhvr>
                                        <p:cTn id="55" dur="83" decel="50000">
                                          <p:stCondLst>
                                            <p:cond delay="834"/>
                                          </p:stCondLst>
                                        </p:cTn>
                                        <p:tgtEl>
                                          <p:spTgt spid="373782">
                                            <p:txEl>
                                              <p:pRg st="2" end="2"/>
                                            </p:txEl>
                                          </p:spTgt>
                                        </p:tgtEl>
                                      </p:cBhvr>
                                      <p:to x="100000" y="100000"/>
                                    </p:animScale>
                                    <p:animScale>
                                      <p:cBhvr>
                                        <p:cTn id="56" dur="13">
                                          <p:stCondLst>
                                            <p:cond delay="904"/>
                                          </p:stCondLst>
                                        </p:cTn>
                                        <p:tgtEl>
                                          <p:spTgt spid="373782">
                                            <p:txEl>
                                              <p:pRg st="2" end="2"/>
                                            </p:txEl>
                                          </p:spTgt>
                                        </p:tgtEl>
                                      </p:cBhvr>
                                      <p:to x="100000" y="95000"/>
                                    </p:animScale>
                                    <p:animScale>
                                      <p:cBhvr>
                                        <p:cTn id="57" dur="83" decel="50000">
                                          <p:stCondLst>
                                            <p:cond delay="917"/>
                                          </p:stCondLst>
                                        </p:cTn>
                                        <p:tgtEl>
                                          <p:spTgt spid="373782">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73782">
                                            <p:txEl>
                                              <p:pRg st="3" end="3"/>
                                            </p:txEl>
                                          </p:spTgt>
                                        </p:tgtEl>
                                        <p:attrNameLst>
                                          <p:attrName>style.visibility</p:attrName>
                                        </p:attrNameLst>
                                      </p:cBhvr>
                                      <p:to>
                                        <p:strVal val="visible"/>
                                      </p:to>
                                    </p:set>
                                    <p:animEffect transition="in" filter="wipe(down)">
                                      <p:cBhvr>
                                        <p:cTn id="60" dur="290">
                                          <p:stCondLst>
                                            <p:cond delay="0"/>
                                          </p:stCondLst>
                                        </p:cTn>
                                        <p:tgtEl>
                                          <p:spTgt spid="373782">
                                            <p:txEl>
                                              <p:pRg st="3" end="3"/>
                                            </p:txEl>
                                          </p:spTgt>
                                        </p:tgtEl>
                                      </p:cBhvr>
                                    </p:animEffect>
                                    <p:anim calcmode="lin" valueType="num">
                                      <p:cBhvr>
                                        <p:cTn id="61" dur="911" tmFilter="0,0; 0.14,0.36; 0.43,0.73; 0.71,0.91; 1.0,1.0">
                                          <p:stCondLst>
                                            <p:cond delay="0"/>
                                          </p:stCondLst>
                                        </p:cTn>
                                        <p:tgtEl>
                                          <p:spTgt spid="373782">
                                            <p:txEl>
                                              <p:pRg st="3" end="3"/>
                                            </p:txEl>
                                          </p:spTgt>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373782">
                                            <p:txEl>
                                              <p:pRg st="3" end="3"/>
                                            </p:txEl>
                                          </p:spTgt>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373782">
                                            <p:txEl>
                                              <p:pRg st="3" end="3"/>
                                            </p:txEl>
                                          </p:spTgt>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373782">
                                            <p:txEl>
                                              <p:pRg st="3" end="3"/>
                                            </p:txEl>
                                          </p:spTgt>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373782">
                                            <p:txEl>
                                              <p:pRg st="3" end="3"/>
                                            </p:txEl>
                                          </p:spTgt>
                                        </p:tgtEl>
                                        <p:attrNameLst>
                                          <p:attrName>ppt_y</p:attrName>
                                        </p:attrNameLst>
                                      </p:cBhvr>
                                      <p:tavLst>
                                        <p:tav tm="0" fmla="#ppt_y-sin(pi*$)/81">
                                          <p:val>
                                            <p:fltVal val="0"/>
                                          </p:val>
                                        </p:tav>
                                        <p:tav tm="100000">
                                          <p:val>
                                            <p:fltVal val="1"/>
                                          </p:val>
                                        </p:tav>
                                      </p:tavLst>
                                    </p:anim>
                                    <p:animScale>
                                      <p:cBhvr>
                                        <p:cTn id="66" dur="13">
                                          <p:stCondLst>
                                            <p:cond delay="325"/>
                                          </p:stCondLst>
                                        </p:cTn>
                                        <p:tgtEl>
                                          <p:spTgt spid="373782">
                                            <p:txEl>
                                              <p:pRg st="3" end="3"/>
                                            </p:txEl>
                                          </p:spTgt>
                                        </p:tgtEl>
                                      </p:cBhvr>
                                      <p:to x="100000" y="60000"/>
                                    </p:animScale>
                                    <p:animScale>
                                      <p:cBhvr>
                                        <p:cTn id="67" dur="83" decel="50000">
                                          <p:stCondLst>
                                            <p:cond delay="338"/>
                                          </p:stCondLst>
                                        </p:cTn>
                                        <p:tgtEl>
                                          <p:spTgt spid="373782">
                                            <p:txEl>
                                              <p:pRg st="3" end="3"/>
                                            </p:txEl>
                                          </p:spTgt>
                                        </p:tgtEl>
                                      </p:cBhvr>
                                      <p:to x="100000" y="100000"/>
                                    </p:animScale>
                                    <p:animScale>
                                      <p:cBhvr>
                                        <p:cTn id="68" dur="13">
                                          <p:stCondLst>
                                            <p:cond delay="656"/>
                                          </p:stCondLst>
                                        </p:cTn>
                                        <p:tgtEl>
                                          <p:spTgt spid="373782">
                                            <p:txEl>
                                              <p:pRg st="3" end="3"/>
                                            </p:txEl>
                                          </p:spTgt>
                                        </p:tgtEl>
                                      </p:cBhvr>
                                      <p:to x="100000" y="80000"/>
                                    </p:animScale>
                                    <p:animScale>
                                      <p:cBhvr>
                                        <p:cTn id="69" dur="83" decel="50000">
                                          <p:stCondLst>
                                            <p:cond delay="669"/>
                                          </p:stCondLst>
                                        </p:cTn>
                                        <p:tgtEl>
                                          <p:spTgt spid="373782">
                                            <p:txEl>
                                              <p:pRg st="3" end="3"/>
                                            </p:txEl>
                                          </p:spTgt>
                                        </p:tgtEl>
                                      </p:cBhvr>
                                      <p:to x="100000" y="100000"/>
                                    </p:animScale>
                                    <p:animScale>
                                      <p:cBhvr>
                                        <p:cTn id="70" dur="13">
                                          <p:stCondLst>
                                            <p:cond delay="821"/>
                                          </p:stCondLst>
                                        </p:cTn>
                                        <p:tgtEl>
                                          <p:spTgt spid="373782">
                                            <p:txEl>
                                              <p:pRg st="3" end="3"/>
                                            </p:txEl>
                                          </p:spTgt>
                                        </p:tgtEl>
                                      </p:cBhvr>
                                      <p:to x="100000" y="90000"/>
                                    </p:animScale>
                                    <p:animScale>
                                      <p:cBhvr>
                                        <p:cTn id="71" dur="83" decel="50000">
                                          <p:stCondLst>
                                            <p:cond delay="834"/>
                                          </p:stCondLst>
                                        </p:cTn>
                                        <p:tgtEl>
                                          <p:spTgt spid="373782">
                                            <p:txEl>
                                              <p:pRg st="3" end="3"/>
                                            </p:txEl>
                                          </p:spTgt>
                                        </p:tgtEl>
                                      </p:cBhvr>
                                      <p:to x="100000" y="100000"/>
                                    </p:animScale>
                                    <p:animScale>
                                      <p:cBhvr>
                                        <p:cTn id="72" dur="13">
                                          <p:stCondLst>
                                            <p:cond delay="904"/>
                                          </p:stCondLst>
                                        </p:cTn>
                                        <p:tgtEl>
                                          <p:spTgt spid="373782">
                                            <p:txEl>
                                              <p:pRg st="3" end="3"/>
                                            </p:txEl>
                                          </p:spTgt>
                                        </p:tgtEl>
                                      </p:cBhvr>
                                      <p:to x="100000" y="95000"/>
                                    </p:animScale>
                                    <p:animScale>
                                      <p:cBhvr>
                                        <p:cTn id="73" dur="83" decel="50000">
                                          <p:stCondLst>
                                            <p:cond delay="917"/>
                                          </p:stCondLst>
                                        </p:cTn>
                                        <p:tgtEl>
                                          <p:spTgt spid="373782">
                                            <p:txEl>
                                              <p:pRg st="3" end="3"/>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73782">
                                            <p:txEl>
                                              <p:pRg st="4" end="4"/>
                                            </p:txEl>
                                          </p:spTgt>
                                        </p:tgtEl>
                                        <p:attrNameLst>
                                          <p:attrName>style.visibility</p:attrName>
                                        </p:attrNameLst>
                                      </p:cBhvr>
                                      <p:to>
                                        <p:strVal val="visible"/>
                                      </p:to>
                                    </p:set>
                                    <p:animEffect transition="in" filter="wipe(down)">
                                      <p:cBhvr>
                                        <p:cTn id="76" dur="290">
                                          <p:stCondLst>
                                            <p:cond delay="0"/>
                                          </p:stCondLst>
                                        </p:cTn>
                                        <p:tgtEl>
                                          <p:spTgt spid="373782">
                                            <p:txEl>
                                              <p:pRg st="4" end="4"/>
                                            </p:txEl>
                                          </p:spTgt>
                                        </p:tgtEl>
                                      </p:cBhvr>
                                    </p:animEffect>
                                    <p:anim calcmode="lin" valueType="num">
                                      <p:cBhvr>
                                        <p:cTn id="77" dur="911" tmFilter="0,0; 0.14,0.36; 0.43,0.73; 0.71,0.91; 1.0,1.0">
                                          <p:stCondLst>
                                            <p:cond delay="0"/>
                                          </p:stCondLst>
                                        </p:cTn>
                                        <p:tgtEl>
                                          <p:spTgt spid="373782">
                                            <p:txEl>
                                              <p:pRg st="4" end="4"/>
                                            </p:txEl>
                                          </p:spTgt>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373782">
                                            <p:txEl>
                                              <p:pRg st="4" end="4"/>
                                            </p:txEl>
                                          </p:spTgt>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373782">
                                            <p:txEl>
                                              <p:pRg st="4" end="4"/>
                                            </p:txEl>
                                          </p:spTgt>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373782">
                                            <p:txEl>
                                              <p:pRg st="4" end="4"/>
                                            </p:txEl>
                                          </p:spTgt>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373782">
                                            <p:txEl>
                                              <p:pRg st="4" end="4"/>
                                            </p:txEl>
                                          </p:spTgt>
                                        </p:tgtEl>
                                        <p:attrNameLst>
                                          <p:attrName>ppt_y</p:attrName>
                                        </p:attrNameLst>
                                      </p:cBhvr>
                                      <p:tavLst>
                                        <p:tav tm="0" fmla="#ppt_y-sin(pi*$)/81">
                                          <p:val>
                                            <p:fltVal val="0"/>
                                          </p:val>
                                        </p:tav>
                                        <p:tav tm="100000">
                                          <p:val>
                                            <p:fltVal val="1"/>
                                          </p:val>
                                        </p:tav>
                                      </p:tavLst>
                                    </p:anim>
                                    <p:animScale>
                                      <p:cBhvr>
                                        <p:cTn id="82" dur="13">
                                          <p:stCondLst>
                                            <p:cond delay="325"/>
                                          </p:stCondLst>
                                        </p:cTn>
                                        <p:tgtEl>
                                          <p:spTgt spid="373782">
                                            <p:txEl>
                                              <p:pRg st="4" end="4"/>
                                            </p:txEl>
                                          </p:spTgt>
                                        </p:tgtEl>
                                      </p:cBhvr>
                                      <p:to x="100000" y="60000"/>
                                    </p:animScale>
                                    <p:animScale>
                                      <p:cBhvr>
                                        <p:cTn id="83" dur="83" decel="50000">
                                          <p:stCondLst>
                                            <p:cond delay="338"/>
                                          </p:stCondLst>
                                        </p:cTn>
                                        <p:tgtEl>
                                          <p:spTgt spid="373782">
                                            <p:txEl>
                                              <p:pRg st="4" end="4"/>
                                            </p:txEl>
                                          </p:spTgt>
                                        </p:tgtEl>
                                      </p:cBhvr>
                                      <p:to x="100000" y="100000"/>
                                    </p:animScale>
                                    <p:animScale>
                                      <p:cBhvr>
                                        <p:cTn id="84" dur="13">
                                          <p:stCondLst>
                                            <p:cond delay="656"/>
                                          </p:stCondLst>
                                        </p:cTn>
                                        <p:tgtEl>
                                          <p:spTgt spid="373782">
                                            <p:txEl>
                                              <p:pRg st="4" end="4"/>
                                            </p:txEl>
                                          </p:spTgt>
                                        </p:tgtEl>
                                      </p:cBhvr>
                                      <p:to x="100000" y="80000"/>
                                    </p:animScale>
                                    <p:animScale>
                                      <p:cBhvr>
                                        <p:cTn id="85" dur="83" decel="50000">
                                          <p:stCondLst>
                                            <p:cond delay="669"/>
                                          </p:stCondLst>
                                        </p:cTn>
                                        <p:tgtEl>
                                          <p:spTgt spid="373782">
                                            <p:txEl>
                                              <p:pRg st="4" end="4"/>
                                            </p:txEl>
                                          </p:spTgt>
                                        </p:tgtEl>
                                      </p:cBhvr>
                                      <p:to x="100000" y="100000"/>
                                    </p:animScale>
                                    <p:animScale>
                                      <p:cBhvr>
                                        <p:cTn id="86" dur="13">
                                          <p:stCondLst>
                                            <p:cond delay="821"/>
                                          </p:stCondLst>
                                        </p:cTn>
                                        <p:tgtEl>
                                          <p:spTgt spid="373782">
                                            <p:txEl>
                                              <p:pRg st="4" end="4"/>
                                            </p:txEl>
                                          </p:spTgt>
                                        </p:tgtEl>
                                      </p:cBhvr>
                                      <p:to x="100000" y="90000"/>
                                    </p:animScale>
                                    <p:animScale>
                                      <p:cBhvr>
                                        <p:cTn id="87" dur="83" decel="50000">
                                          <p:stCondLst>
                                            <p:cond delay="834"/>
                                          </p:stCondLst>
                                        </p:cTn>
                                        <p:tgtEl>
                                          <p:spTgt spid="373782">
                                            <p:txEl>
                                              <p:pRg st="4" end="4"/>
                                            </p:txEl>
                                          </p:spTgt>
                                        </p:tgtEl>
                                      </p:cBhvr>
                                      <p:to x="100000" y="100000"/>
                                    </p:animScale>
                                    <p:animScale>
                                      <p:cBhvr>
                                        <p:cTn id="88" dur="13">
                                          <p:stCondLst>
                                            <p:cond delay="904"/>
                                          </p:stCondLst>
                                        </p:cTn>
                                        <p:tgtEl>
                                          <p:spTgt spid="373782">
                                            <p:txEl>
                                              <p:pRg st="4" end="4"/>
                                            </p:txEl>
                                          </p:spTgt>
                                        </p:tgtEl>
                                      </p:cBhvr>
                                      <p:to x="100000" y="95000"/>
                                    </p:animScale>
                                    <p:animScale>
                                      <p:cBhvr>
                                        <p:cTn id="89" dur="83" decel="50000">
                                          <p:stCondLst>
                                            <p:cond delay="917"/>
                                          </p:stCondLst>
                                        </p:cTn>
                                        <p:tgtEl>
                                          <p:spTgt spid="373782">
                                            <p:txEl>
                                              <p:pRg st="4" end="4"/>
                                            </p:txEl>
                                          </p:spTgt>
                                        </p:tgtEl>
                                      </p:cBhvr>
                                      <p:to x="100000" y="100000"/>
                                    </p:animScale>
                                  </p:childTnLst>
                                </p:cTn>
                              </p:par>
                            </p:childTnLst>
                          </p:cTn>
                        </p:par>
                      </p:childTnLst>
                    </p:cTn>
                  </p:par>
                  <p:par>
                    <p:cTn id="90" fill="hold" nodeType="clickPar">
                      <p:stCondLst>
                        <p:cond delay="indefinite"/>
                      </p:stCondLst>
                      <p:childTnLst>
                        <p:par>
                          <p:cTn id="91" fill="hold" nodeType="withGroup">
                            <p:stCondLst>
                              <p:cond delay="0"/>
                            </p:stCondLst>
                            <p:childTnLst>
                              <p:par>
                                <p:cTn id="92" presetID="30" presetClass="entr" presetSubtype="0" fill="hold" nodeType="clickEffect">
                                  <p:stCondLst>
                                    <p:cond delay="0"/>
                                  </p:stCondLst>
                                  <p:childTnLst>
                                    <p:set>
                                      <p:cBhvr>
                                        <p:cTn id="93" dur="1" fill="hold">
                                          <p:stCondLst>
                                            <p:cond delay="0"/>
                                          </p:stCondLst>
                                        </p:cTn>
                                        <p:tgtEl>
                                          <p:spTgt spid="373782">
                                            <p:txEl>
                                              <p:pRg st="5" end="5"/>
                                            </p:txEl>
                                          </p:spTgt>
                                        </p:tgtEl>
                                        <p:attrNameLst>
                                          <p:attrName>style.visibility</p:attrName>
                                        </p:attrNameLst>
                                      </p:cBhvr>
                                      <p:to>
                                        <p:strVal val="visible"/>
                                      </p:to>
                                    </p:set>
                                    <p:animEffect transition="in" filter="fade">
                                      <p:cBhvr>
                                        <p:cTn id="94" dur="800" decel="100000"/>
                                        <p:tgtEl>
                                          <p:spTgt spid="373782">
                                            <p:txEl>
                                              <p:pRg st="5" end="5"/>
                                            </p:txEl>
                                          </p:spTgt>
                                        </p:tgtEl>
                                      </p:cBhvr>
                                    </p:animEffect>
                                    <p:anim calcmode="lin" valueType="num">
                                      <p:cBhvr>
                                        <p:cTn id="95" dur="800" decel="100000" fill="hold"/>
                                        <p:tgtEl>
                                          <p:spTgt spid="373782">
                                            <p:txEl>
                                              <p:pRg st="5" end="5"/>
                                            </p:txEl>
                                          </p:spTgt>
                                        </p:tgtEl>
                                        <p:attrNameLst>
                                          <p:attrName>style.rotation</p:attrName>
                                        </p:attrNameLst>
                                      </p:cBhvr>
                                      <p:tavLst>
                                        <p:tav tm="0">
                                          <p:val>
                                            <p:fltVal val="-90"/>
                                          </p:val>
                                        </p:tav>
                                        <p:tav tm="100000">
                                          <p:val>
                                            <p:fltVal val="0"/>
                                          </p:val>
                                        </p:tav>
                                      </p:tavLst>
                                    </p:anim>
                                    <p:anim calcmode="lin" valueType="num">
                                      <p:cBhvr>
                                        <p:cTn id="96" dur="800" decel="100000" fill="hold"/>
                                        <p:tgtEl>
                                          <p:spTgt spid="373782">
                                            <p:txEl>
                                              <p:pRg st="5" end="5"/>
                                            </p:txEl>
                                          </p:spTgt>
                                        </p:tgtEl>
                                        <p:attrNameLst>
                                          <p:attrName>ppt_x</p:attrName>
                                        </p:attrNameLst>
                                      </p:cBhvr>
                                      <p:tavLst>
                                        <p:tav tm="0">
                                          <p:val>
                                            <p:strVal val="#ppt_x+0.4"/>
                                          </p:val>
                                        </p:tav>
                                        <p:tav tm="100000">
                                          <p:val>
                                            <p:strVal val="#ppt_x-0.05"/>
                                          </p:val>
                                        </p:tav>
                                      </p:tavLst>
                                    </p:anim>
                                    <p:anim calcmode="lin" valueType="num">
                                      <p:cBhvr>
                                        <p:cTn id="97" dur="800" decel="100000" fill="hold"/>
                                        <p:tgtEl>
                                          <p:spTgt spid="373782">
                                            <p:txEl>
                                              <p:pRg st="5" end="5"/>
                                            </p:txEl>
                                          </p:spTgt>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373782">
                                            <p:txEl>
                                              <p:pRg st="5" end="5"/>
                                            </p:txEl>
                                          </p:spTgt>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37378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9" presetClass="entr" presetSubtype="0" decel="100000" fill="hold" nodeType="clickEffect">
                                  <p:stCondLst>
                                    <p:cond delay="0"/>
                                  </p:stCondLst>
                                  <p:childTnLst>
                                    <p:set>
                                      <p:cBhvr>
                                        <p:cTn id="103" dur="1" fill="hold">
                                          <p:stCondLst>
                                            <p:cond delay="0"/>
                                          </p:stCondLst>
                                        </p:cTn>
                                        <p:tgtEl>
                                          <p:spTgt spid="373782">
                                            <p:txEl>
                                              <p:pRg st="6" end="6"/>
                                            </p:txEl>
                                          </p:spTgt>
                                        </p:tgtEl>
                                        <p:attrNameLst>
                                          <p:attrName>style.visibility</p:attrName>
                                        </p:attrNameLst>
                                      </p:cBhvr>
                                      <p:to>
                                        <p:strVal val="visible"/>
                                      </p:to>
                                    </p:set>
                                    <p:anim calcmode="lin" valueType="num">
                                      <p:cBhvr>
                                        <p:cTn id="104" dur="1000" fill="hold"/>
                                        <p:tgtEl>
                                          <p:spTgt spid="373782">
                                            <p:txEl>
                                              <p:pRg st="6" end="6"/>
                                            </p:txEl>
                                          </p:spTgt>
                                        </p:tgtEl>
                                        <p:attrNameLst>
                                          <p:attrName>ppt_w</p:attrName>
                                        </p:attrNameLst>
                                      </p:cBhvr>
                                      <p:tavLst>
                                        <p:tav tm="0">
                                          <p:val>
                                            <p:fltVal val="0"/>
                                          </p:val>
                                        </p:tav>
                                        <p:tav tm="100000">
                                          <p:val>
                                            <p:strVal val="#ppt_w"/>
                                          </p:val>
                                        </p:tav>
                                      </p:tavLst>
                                    </p:anim>
                                    <p:anim calcmode="lin" valueType="num">
                                      <p:cBhvr>
                                        <p:cTn id="105" dur="1000" fill="hold"/>
                                        <p:tgtEl>
                                          <p:spTgt spid="373782">
                                            <p:txEl>
                                              <p:pRg st="6" end="6"/>
                                            </p:txEl>
                                          </p:spTgt>
                                        </p:tgtEl>
                                        <p:attrNameLst>
                                          <p:attrName>ppt_h</p:attrName>
                                        </p:attrNameLst>
                                      </p:cBhvr>
                                      <p:tavLst>
                                        <p:tav tm="0">
                                          <p:val>
                                            <p:fltVal val="0"/>
                                          </p:val>
                                        </p:tav>
                                        <p:tav tm="100000">
                                          <p:val>
                                            <p:strVal val="#ppt_h"/>
                                          </p:val>
                                        </p:tav>
                                      </p:tavLst>
                                    </p:anim>
                                    <p:anim calcmode="lin" valueType="num">
                                      <p:cBhvr>
                                        <p:cTn id="106" dur="1000" fill="hold"/>
                                        <p:tgtEl>
                                          <p:spTgt spid="373782">
                                            <p:txEl>
                                              <p:pRg st="6" end="6"/>
                                            </p:txEl>
                                          </p:spTgt>
                                        </p:tgtEl>
                                        <p:attrNameLst>
                                          <p:attrName>style.rotation</p:attrName>
                                        </p:attrNameLst>
                                      </p:cBhvr>
                                      <p:tavLst>
                                        <p:tav tm="0">
                                          <p:val>
                                            <p:fltVal val="360"/>
                                          </p:val>
                                        </p:tav>
                                        <p:tav tm="100000">
                                          <p:val>
                                            <p:fltVal val="0"/>
                                          </p:val>
                                        </p:tav>
                                      </p:tavLst>
                                    </p:anim>
                                    <p:animEffect transition="in" filter="fade">
                                      <p:cBhvr>
                                        <p:cTn id="107" dur="1000"/>
                                        <p:tgtEl>
                                          <p:spTgt spid="373782">
                                            <p:txEl>
                                              <p:pRg st="6" end="6"/>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9" presetClass="entr" presetSubtype="0" fill="hold" nodeType="clickEffect">
                                  <p:stCondLst>
                                    <p:cond delay="0"/>
                                  </p:stCondLst>
                                  <p:childTnLst>
                                    <p:set>
                                      <p:cBhvr>
                                        <p:cTn id="111" dur="1" fill="hold">
                                          <p:stCondLst>
                                            <p:cond delay="0"/>
                                          </p:stCondLst>
                                        </p:cTn>
                                        <p:tgtEl>
                                          <p:spTgt spid="373782">
                                            <p:txEl>
                                              <p:pRg st="7" end="7"/>
                                            </p:txEl>
                                          </p:spTgt>
                                        </p:tgtEl>
                                        <p:attrNameLst>
                                          <p:attrName>style.visibility</p:attrName>
                                        </p:attrNameLst>
                                      </p:cBhvr>
                                      <p:to>
                                        <p:strVal val="visible"/>
                                      </p:to>
                                    </p:set>
                                    <p:anim calcmode="lin" valueType="num">
                                      <p:cBhvr>
                                        <p:cTn id="112" dur="1000" fill="hold"/>
                                        <p:tgtEl>
                                          <p:spTgt spid="373782">
                                            <p:txEl>
                                              <p:pRg st="7" end="7"/>
                                            </p:txEl>
                                          </p:spTgt>
                                        </p:tgtEl>
                                        <p:attrNameLst>
                                          <p:attrName>ppt_x</p:attrName>
                                        </p:attrNameLst>
                                      </p:cBhvr>
                                      <p:tavLst>
                                        <p:tav tm="0">
                                          <p:val>
                                            <p:strVal val="#ppt_x-.2"/>
                                          </p:val>
                                        </p:tav>
                                        <p:tav tm="100000">
                                          <p:val>
                                            <p:strVal val="#ppt_x"/>
                                          </p:val>
                                        </p:tav>
                                      </p:tavLst>
                                    </p:anim>
                                    <p:anim calcmode="lin" valueType="num">
                                      <p:cBhvr>
                                        <p:cTn id="113" dur="1000" fill="hold"/>
                                        <p:tgtEl>
                                          <p:spTgt spid="37378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373782">
                                            <p:txEl>
                                              <p:pRg st="7" end="7"/>
                                            </p:txEl>
                                          </p:spTgt>
                                        </p:tgtEl>
                                      </p:cBhvr>
                                    </p:animEffect>
                                  </p:childTnLst>
                                </p:cTn>
                              </p:par>
                              <p:par>
                                <p:cTn id="115" presetID="29" presetClass="entr" presetSubtype="0" fill="hold" nodeType="withEffect">
                                  <p:stCondLst>
                                    <p:cond delay="0"/>
                                  </p:stCondLst>
                                  <p:childTnLst>
                                    <p:set>
                                      <p:cBhvr>
                                        <p:cTn id="116" dur="1" fill="hold">
                                          <p:stCondLst>
                                            <p:cond delay="0"/>
                                          </p:stCondLst>
                                        </p:cTn>
                                        <p:tgtEl>
                                          <p:spTgt spid="373782">
                                            <p:txEl>
                                              <p:pRg st="8" end="8"/>
                                            </p:txEl>
                                          </p:spTgt>
                                        </p:tgtEl>
                                        <p:attrNameLst>
                                          <p:attrName>style.visibility</p:attrName>
                                        </p:attrNameLst>
                                      </p:cBhvr>
                                      <p:to>
                                        <p:strVal val="visible"/>
                                      </p:to>
                                    </p:set>
                                    <p:anim calcmode="lin" valueType="num">
                                      <p:cBhvr>
                                        <p:cTn id="117" dur="1000" fill="hold"/>
                                        <p:tgtEl>
                                          <p:spTgt spid="373782">
                                            <p:txEl>
                                              <p:pRg st="8" end="8"/>
                                            </p:txEl>
                                          </p:spTgt>
                                        </p:tgtEl>
                                        <p:attrNameLst>
                                          <p:attrName>ppt_x</p:attrName>
                                        </p:attrNameLst>
                                      </p:cBhvr>
                                      <p:tavLst>
                                        <p:tav tm="0">
                                          <p:val>
                                            <p:strVal val="#ppt_x-.2"/>
                                          </p:val>
                                        </p:tav>
                                        <p:tav tm="100000">
                                          <p:val>
                                            <p:strVal val="#ppt_x"/>
                                          </p:val>
                                        </p:tav>
                                      </p:tavLst>
                                    </p:anim>
                                    <p:anim calcmode="lin" valueType="num">
                                      <p:cBhvr>
                                        <p:cTn id="118" dur="1000" fill="hold"/>
                                        <p:tgtEl>
                                          <p:spTgt spid="37378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373782">
                                            <p:txEl>
                                              <p:pRg st="8" end="8"/>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5" presetClass="entr" presetSubtype="0" fill="hold" nodeType="clickEffect">
                                  <p:stCondLst>
                                    <p:cond delay="0"/>
                                  </p:stCondLst>
                                  <p:childTnLst>
                                    <p:set>
                                      <p:cBhvr>
                                        <p:cTn id="123" dur="1" fill="hold">
                                          <p:stCondLst>
                                            <p:cond delay="0"/>
                                          </p:stCondLst>
                                        </p:cTn>
                                        <p:tgtEl>
                                          <p:spTgt spid="373782">
                                            <p:txEl>
                                              <p:pRg st="9" end="9"/>
                                            </p:txEl>
                                          </p:spTgt>
                                        </p:tgtEl>
                                        <p:attrNameLst>
                                          <p:attrName>style.visibility</p:attrName>
                                        </p:attrNameLst>
                                      </p:cBhvr>
                                      <p:to>
                                        <p:strVal val="visible"/>
                                      </p:to>
                                    </p:set>
                                    <p:anim calcmode="lin" valueType="num">
                                      <p:cBhvr>
                                        <p:cTn id="124" dur="1000" fill="hold"/>
                                        <p:tgtEl>
                                          <p:spTgt spid="373782">
                                            <p:txEl>
                                              <p:pRg st="9" end="9"/>
                                            </p:txEl>
                                          </p:spTgt>
                                        </p:tgtEl>
                                        <p:attrNameLst>
                                          <p:attrName>ppt_w</p:attrName>
                                        </p:attrNameLst>
                                      </p:cBhvr>
                                      <p:tavLst>
                                        <p:tav tm="0">
                                          <p:val>
                                            <p:fltVal val="0"/>
                                          </p:val>
                                        </p:tav>
                                        <p:tav tm="100000">
                                          <p:val>
                                            <p:strVal val="#ppt_w"/>
                                          </p:val>
                                        </p:tav>
                                      </p:tavLst>
                                    </p:anim>
                                    <p:anim calcmode="lin" valueType="num">
                                      <p:cBhvr>
                                        <p:cTn id="125" dur="1000" fill="hold"/>
                                        <p:tgtEl>
                                          <p:spTgt spid="373782">
                                            <p:txEl>
                                              <p:pRg st="9" end="9"/>
                                            </p:txEl>
                                          </p:spTgt>
                                        </p:tgtEl>
                                        <p:attrNameLst>
                                          <p:attrName>ppt_h</p:attrName>
                                        </p:attrNameLst>
                                      </p:cBhvr>
                                      <p:tavLst>
                                        <p:tav tm="0">
                                          <p:val>
                                            <p:fltVal val="0"/>
                                          </p:val>
                                        </p:tav>
                                        <p:tav tm="100000">
                                          <p:val>
                                            <p:strVal val="#ppt_h"/>
                                          </p:val>
                                        </p:tav>
                                      </p:tavLst>
                                    </p:anim>
                                    <p:anim calcmode="lin" valueType="num">
                                      <p:cBhvr>
                                        <p:cTn id="126" dur="1000" fill="hold"/>
                                        <p:tgtEl>
                                          <p:spTgt spid="373782">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373782">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a:extLst>
              <a:ext uri="{FF2B5EF4-FFF2-40B4-BE49-F238E27FC236}">
                <a16:creationId xmlns="" xmlns:a16="http://schemas.microsoft.com/office/drawing/2014/main" id="{1350B4CD-E3DE-4EE8-8FF8-6A90B7776341}"/>
              </a:ext>
            </a:extLst>
          </p:cNvPr>
          <p:cNvSpPr>
            <a:spLocks noChangeArrowheads="1"/>
          </p:cNvSpPr>
          <p:nvPr/>
        </p:nvSpPr>
        <p:spPr bwMode="auto">
          <a:xfrm>
            <a:off x="2351089" y="1412875"/>
            <a:ext cx="7850187"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5000"/>
              </a:lnSpc>
              <a:spcBef>
                <a:spcPct val="0"/>
              </a:spcBef>
              <a:spcAft>
                <a:spcPct val="0"/>
              </a:spcAft>
              <a:buClr>
                <a:srgbClr val="FF3300"/>
              </a:buClr>
              <a:buFont typeface="Wingdings" panose="05000000000000000000" pitchFamily="2" charset="2"/>
              <a:buChar char="p"/>
            </a:pPr>
            <a:r>
              <a:rPr lang="zh-CN" altLang="en-US" sz="2800" b="1">
                <a:solidFill>
                  <a:srgbClr val="0000FF"/>
                </a:solidFill>
                <a:latin typeface="Arial" panose="020B0604020202020204" pitchFamily="34" charset="0"/>
                <a:ea typeface="仿宋_GB2312" pitchFamily="49" charset="-122"/>
              </a:rPr>
              <a:t>知识要点</a:t>
            </a:r>
            <a:endParaRPr lang="zh-CN" altLang="en-US" sz="2000" b="1">
              <a:solidFill>
                <a:srgbClr val="080808"/>
              </a:solidFill>
              <a:latin typeface="Arial" panose="020B0604020202020204" pitchFamily="34" charset="0"/>
              <a:ea typeface="宋体" panose="02010600030101010101" pitchFamily="2" charset="-122"/>
            </a:endParaRPr>
          </a:p>
          <a:p>
            <a:pPr fontAlgn="base">
              <a:lnSpc>
                <a:spcPct val="150000"/>
              </a:lnSpc>
              <a:spcBef>
                <a:spcPct val="20000"/>
              </a:spcBef>
              <a:spcAft>
                <a:spcPct val="0"/>
              </a:spcAft>
              <a:buClr>
                <a:srgbClr val="5BBE4E"/>
              </a:buClr>
              <a:buFont typeface="Wingdings" panose="05000000000000000000" pitchFamily="2" charset="2"/>
              <a:buChar char="v"/>
            </a:pPr>
            <a:r>
              <a:rPr lang="zh-CN" altLang="en-US" sz="2000" b="1">
                <a:solidFill>
                  <a:srgbClr val="080808"/>
                </a:solidFill>
                <a:latin typeface="Arial" panose="020B0604020202020204" pitchFamily="34" charset="0"/>
                <a:ea typeface="宋体" panose="02010600030101010101" pitchFamily="2" charset="-122"/>
              </a:rPr>
              <a:t>网络营销的工作原理；网络消费的心理特征表现；网络消费者的需求特征；网络消费者购买决策过程；网络营销中消费者心理变化对网络营销的影响。</a:t>
            </a:r>
          </a:p>
          <a:p>
            <a:pPr fontAlgn="base">
              <a:lnSpc>
                <a:spcPct val="150000"/>
              </a:lnSpc>
              <a:spcBef>
                <a:spcPct val="20000"/>
              </a:spcBef>
              <a:spcAft>
                <a:spcPct val="0"/>
              </a:spcAft>
              <a:buClr>
                <a:srgbClr val="5BBE4E"/>
              </a:buClr>
            </a:pPr>
            <a:endParaRPr lang="zh-CN" altLang="en-US" sz="2000" b="1">
              <a:solidFill>
                <a:srgbClr val="080808"/>
              </a:solidFill>
              <a:latin typeface="Arial" panose="020B0604020202020204" pitchFamily="34" charset="0"/>
              <a:ea typeface="宋体" panose="02010600030101010101" pitchFamily="2" charset="-122"/>
            </a:endParaRPr>
          </a:p>
          <a:p>
            <a:pPr fontAlgn="base">
              <a:lnSpc>
                <a:spcPct val="80000"/>
              </a:lnSpc>
              <a:spcBef>
                <a:spcPct val="20000"/>
              </a:spcBef>
              <a:spcAft>
                <a:spcPct val="0"/>
              </a:spcAft>
              <a:buClr>
                <a:srgbClr val="5BBE4E"/>
              </a:buClr>
              <a:buFont typeface="Wingdings" panose="05000000000000000000" pitchFamily="2" charset="2"/>
              <a:buChar char="v"/>
            </a:pPr>
            <a:r>
              <a:rPr lang="zh-CN" altLang="en-US" sz="2800" b="1">
                <a:solidFill>
                  <a:srgbClr val="0000FF"/>
                </a:solidFill>
                <a:latin typeface="Arial" panose="020B0604020202020204" pitchFamily="34" charset="0"/>
                <a:ea typeface="仿宋_GB2312" pitchFamily="49" charset="-122"/>
              </a:rPr>
              <a:t>能力目标</a:t>
            </a:r>
          </a:p>
          <a:p>
            <a:pPr fontAlgn="base">
              <a:lnSpc>
                <a:spcPct val="150000"/>
              </a:lnSpc>
              <a:spcBef>
                <a:spcPct val="20000"/>
              </a:spcBef>
              <a:spcAft>
                <a:spcPct val="0"/>
              </a:spcAft>
              <a:buClr>
                <a:srgbClr val="5BBE4E"/>
              </a:buClr>
              <a:buFont typeface="Wingdings" panose="05000000000000000000" pitchFamily="2" charset="2"/>
              <a:buChar char="v"/>
            </a:pPr>
            <a:r>
              <a:rPr lang="zh-CN" altLang="en-US" sz="2000" b="1">
                <a:solidFill>
                  <a:srgbClr val="080808"/>
                </a:solidFill>
                <a:latin typeface="Arial" panose="020B0604020202020204" pitchFamily="34" charset="0"/>
                <a:ea typeface="宋体" panose="02010600030101010101" pitchFamily="2" charset="-122"/>
              </a:rPr>
              <a:t>熟悉网络消费及网络消费的特征、网络消费者及心理特征；了解网络消费者的需求、购买动机、购买决策过程；掌握制约网络营销发展的心理因素；会根据网络消费者的需求变化，灵活运用现代技术和网络营销中的心理策略，促进网络营销的健康发展。</a:t>
            </a:r>
            <a:r>
              <a:rPr lang="zh-CN" altLang="en-US" sz="2000">
                <a:solidFill>
                  <a:srgbClr val="080808"/>
                </a:solidFill>
                <a:latin typeface="Arial" panose="020B0604020202020204" pitchFamily="34" charset="0"/>
                <a:ea typeface="宋体" panose="02010600030101010101"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090"/>
                                        </p:tgtEl>
                                        <p:attrNameLst>
                                          <p:attrName>style.visibility</p:attrName>
                                        </p:attrNameLst>
                                      </p:cBhvr>
                                      <p:to>
                                        <p:strVal val="visible"/>
                                      </p:to>
                                    </p:set>
                                    <p:anim calcmode="lin" valueType="num">
                                      <p:cBhvr additive="base">
                                        <p:cTn id="7" dur="500" fill="hold"/>
                                        <p:tgtEl>
                                          <p:spTgt spid="345090"/>
                                        </p:tgtEl>
                                        <p:attrNameLst>
                                          <p:attrName>ppt_x</p:attrName>
                                        </p:attrNameLst>
                                      </p:cBhvr>
                                      <p:tavLst>
                                        <p:tav tm="0">
                                          <p:val>
                                            <p:strVal val="#ppt_x"/>
                                          </p:val>
                                        </p:tav>
                                        <p:tav tm="100000">
                                          <p:val>
                                            <p:strVal val="#ppt_x"/>
                                          </p:val>
                                        </p:tav>
                                      </p:tavLst>
                                    </p:anim>
                                    <p:anim calcmode="lin" valueType="num">
                                      <p:cBhvr additive="base">
                                        <p:cTn id="8" dur="500" fill="hold"/>
                                        <p:tgtEl>
                                          <p:spTgt spid="345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flipH="1">
            <a:off x="5303912" y="1268760"/>
            <a:ext cx="1368152" cy="5112568"/>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51584" y="1268760"/>
            <a:ext cx="4320480"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816080" y="1669737"/>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01</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36" name="椭圆 35"/>
          <p:cNvSpPr/>
          <p:nvPr/>
        </p:nvSpPr>
        <p:spPr>
          <a:xfrm>
            <a:off x="6321591" y="1988840"/>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5303912" y="6381328"/>
            <a:ext cx="4320480"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5900238" y="3473961"/>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534765" y="4939397"/>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680176" y="1898248"/>
            <a:ext cx="3484880" cy="398780"/>
          </a:xfrm>
          <a:prstGeom prst="rect">
            <a:avLst/>
          </a:prstGeom>
          <a:noFill/>
        </p:spPr>
        <p:txBody>
          <a:bodyPr wrap="none" rtlCol="0">
            <a:spAutoFit/>
          </a:bodyPr>
          <a:lstStyle/>
          <a:p>
            <a:r>
              <a:rPr lang="zh-CN" altLang="en-US" sz="2000" dirty="0">
                <a:solidFill>
                  <a:srgbClr val="131313"/>
                </a:solidFill>
                <a:latin typeface="微软雅黑 Light" panose="020B0502040204020203" charset="-122"/>
                <a:ea typeface="微软雅黑 Light" panose="020B0502040204020203" charset="-122"/>
              </a:rPr>
              <a:t>网络营销的心理优势和吸引力</a:t>
            </a:r>
            <a:endParaRPr lang="en-US" altLang="zh-CN" sz="2000" dirty="0">
              <a:solidFill>
                <a:srgbClr val="131313"/>
              </a:solidFill>
              <a:latin typeface="微软雅黑 Light" panose="020B0502040204020203" charset="-122"/>
              <a:ea typeface="微软雅黑 Light" panose="020B0502040204020203" charset="-122"/>
            </a:endParaRPr>
          </a:p>
        </p:txBody>
      </p:sp>
      <p:sp>
        <p:nvSpPr>
          <p:cNvPr id="42" name="矩形 41"/>
          <p:cNvSpPr/>
          <p:nvPr/>
        </p:nvSpPr>
        <p:spPr>
          <a:xfrm>
            <a:off x="7680176" y="2368843"/>
            <a:ext cx="3888432" cy="1568450"/>
          </a:xfrm>
          <a:prstGeom prst="rect">
            <a:avLst/>
          </a:prstGeom>
        </p:spPr>
        <p:txBody>
          <a:bodyPr wrap="square">
            <a:spAutoFit/>
          </a:bodyPr>
          <a:lstStyle/>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网络消费是一种消费者以自身需求为导向的个性化消费方式</a:t>
            </a:r>
          </a:p>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网络消费能满足消费者对购物方便性的需求</a:t>
            </a:r>
          </a:p>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网络消费能满足讲个重视型的消费者的需求</a:t>
            </a:r>
          </a:p>
        </p:txBody>
      </p:sp>
      <p:sp>
        <p:nvSpPr>
          <p:cNvPr id="43" name="文本框 42"/>
          <p:cNvSpPr txBox="1"/>
          <p:nvPr/>
        </p:nvSpPr>
        <p:spPr>
          <a:xfrm>
            <a:off x="4799856" y="3104105"/>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02</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44" name="文本框 43"/>
          <p:cNvSpPr txBox="1"/>
          <p:nvPr/>
        </p:nvSpPr>
        <p:spPr>
          <a:xfrm>
            <a:off x="1550806" y="3298845"/>
            <a:ext cx="2468880" cy="398780"/>
          </a:xfrm>
          <a:prstGeom prst="rect">
            <a:avLst/>
          </a:prstGeom>
          <a:noFill/>
        </p:spPr>
        <p:txBody>
          <a:bodyPr wrap="none" rtlCol="0">
            <a:spAutoFit/>
          </a:bodyPr>
          <a:lstStyle/>
          <a:p>
            <a:pPr algn="ctr"/>
            <a:r>
              <a:rPr lang="zh-CN" altLang="en-US" sz="2000" dirty="0">
                <a:solidFill>
                  <a:srgbClr val="131313"/>
                </a:solidFill>
                <a:latin typeface="微软雅黑 Light" panose="020B0502040204020203" charset="-122"/>
                <a:ea typeface="微软雅黑 Light" panose="020B0502040204020203" charset="-122"/>
              </a:rPr>
              <a:t>网络营销的心理不足</a:t>
            </a:r>
          </a:p>
        </p:txBody>
      </p:sp>
      <p:sp>
        <p:nvSpPr>
          <p:cNvPr id="46" name="文本框 45"/>
          <p:cNvSpPr txBox="1"/>
          <p:nvPr/>
        </p:nvSpPr>
        <p:spPr>
          <a:xfrm>
            <a:off x="5809486" y="4601667"/>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03</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48" name="文本框 47"/>
          <p:cNvSpPr txBox="1"/>
          <p:nvPr/>
        </p:nvSpPr>
        <p:spPr>
          <a:xfrm>
            <a:off x="6674341" y="4764740"/>
            <a:ext cx="2468880" cy="398780"/>
          </a:xfrm>
          <a:prstGeom prst="rect">
            <a:avLst/>
          </a:prstGeom>
          <a:noFill/>
        </p:spPr>
        <p:txBody>
          <a:bodyPr wrap="none" rtlCol="0">
            <a:spAutoFit/>
          </a:bodyPr>
          <a:lstStyle/>
          <a:p>
            <a:r>
              <a:rPr lang="zh-CN" altLang="en-US" sz="2000" dirty="0">
                <a:solidFill>
                  <a:srgbClr val="131313"/>
                </a:solidFill>
                <a:latin typeface="微软雅黑 Light" panose="020B0502040204020203" charset="-122"/>
                <a:ea typeface="微软雅黑 Light" panose="020B0502040204020203" charset="-122"/>
              </a:rPr>
              <a:t>网络营销的应对策略</a:t>
            </a:r>
          </a:p>
        </p:txBody>
      </p:sp>
      <p:sp>
        <p:nvSpPr>
          <p:cNvPr id="52" name="椭圆 51"/>
          <p:cNvSpPr/>
          <p:nvPr/>
        </p:nvSpPr>
        <p:spPr>
          <a:xfrm>
            <a:off x="2266222" y="1197198"/>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585819" y="6319360"/>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1046695" y="3935510"/>
            <a:ext cx="4612005" cy="583565"/>
          </a:xfrm>
          <a:prstGeom prst="rect">
            <a:avLst/>
          </a:prstGeom>
          <a:noFill/>
        </p:spPr>
        <p:txBody>
          <a:bodyPr wrap="square" rtlCol="0" anchor="t">
            <a:spAutoFit/>
          </a:bodyPr>
          <a:lstStyle/>
          <a:p>
            <a:pPr algn="l"/>
            <a:r>
              <a:rPr lang="zh-CN" altLang="en-US" sz="1600" dirty="0">
                <a:solidFill>
                  <a:srgbClr val="131313"/>
                </a:solidFill>
                <a:latin typeface="微软雅黑 Light" panose="020B0502040204020203" charset="-122"/>
                <a:ea typeface="微软雅黑 Light" panose="020B0502040204020203" charset="-122"/>
                <a:sym typeface="+mn-ea"/>
              </a:rPr>
              <a:t>消费者现阶段对网络资料的真实度缺乏</a:t>
            </a:r>
            <a:r>
              <a:rPr lang="zh-CN" altLang="en-US" sz="1600" dirty="0" smtClean="0">
                <a:solidFill>
                  <a:srgbClr val="131313"/>
                </a:solidFill>
                <a:latin typeface="微软雅黑 Light" panose="020B0502040204020203" charset="-122"/>
                <a:ea typeface="微软雅黑 Light" panose="020B0502040204020203" charset="-122"/>
                <a:sym typeface="+mn-ea"/>
              </a:rPr>
              <a:t>信任</a:t>
            </a:r>
            <a:endParaRPr lang="en-US" altLang="zh-CN" sz="1600" dirty="0">
              <a:solidFill>
                <a:srgbClr val="131313"/>
              </a:solidFill>
              <a:latin typeface="微软雅黑 Light" panose="020B0502040204020203" charset="-122"/>
              <a:ea typeface="微软雅黑 Light" panose="020B0502040204020203" charset="-122"/>
              <a:sym typeface="+mn-ea"/>
            </a:endParaRPr>
          </a:p>
          <a:p>
            <a:pPr algn="l"/>
            <a:r>
              <a:rPr lang="zh-CN" altLang="en-US" sz="1600" dirty="0" smtClean="0">
                <a:solidFill>
                  <a:srgbClr val="131313"/>
                </a:solidFill>
                <a:latin typeface="微软雅黑 Light" panose="020B0502040204020203" charset="-122"/>
                <a:ea typeface="微软雅黑 Light" panose="020B0502040204020203" charset="-122"/>
                <a:sym typeface="+mn-ea"/>
              </a:rPr>
              <a:t>网络</a:t>
            </a:r>
            <a:r>
              <a:rPr lang="zh-CN" altLang="en-US" sz="1600" dirty="0">
                <a:solidFill>
                  <a:srgbClr val="131313"/>
                </a:solidFill>
                <a:latin typeface="微软雅黑 Light" panose="020B0502040204020203" charset="-122"/>
                <a:ea typeface="微软雅黑 Light" panose="020B0502040204020203" charset="-122"/>
                <a:sym typeface="+mn-ea"/>
              </a:rPr>
              <a:t>消费无法满足某些特定的心理需求</a:t>
            </a:r>
            <a:endParaRPr lang="zh-CN" altLang="en-US" sz="1600" dirty="0">
              <a:solidFill>
                <a:srgbClr val="131313"/>
              </a:solidFill>
              <a:latin typeface="微软雅黑 Light" panose="020B0502040204020203" charset="-122"/>
              <a:ea typeface="微软雅黑 Light" panose="020B0502040204020203" charset="-122"/>
            </a:endParaRPr>
          </a:p>
        </p:txBody>
      </p:sp>
      <p:sp>
        <p:nvSpPr>
          <p:cNvPr id="55" name="矩形 54"/>
          <p:cNvSpPr/>
          <p:nvPr/>
        </p:nvSpPr>
        <p:spPr>
          <a:xfrm>
            <a:off x="6674336" y="5235868"/>
            <a:ext cx="3888432" cy="1076325"/>
          </a:xfrm>
          <a:prstGeom prst="rect">
            <a:avLst/>
          </a:prstGeom>
        </p:spPr>
        <p:txBody>
          <a:bodyPr wrap="square">
            <a:spAutoFit/>
          </a:bodyPr>
          <a:lstStyle/>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搞好网站建设和安全保护</a:t>
            </a:r>
          </a:p>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提供个性化的产品与服务</a:t>
            </a:r>
          </a:p>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建立全方位销售徐渠道</a:t>
            </a:r>
          </a:p>
          <a:p>
            <a:pPr marL="285750" lvl="0" indent="-285750" algn="l">
              <a:buFont typeface="Arial" panose="020B0604020202020204" pitchFamily="34" charset="0"/>
            </a:pPr>
            <a:r>
              <a:rPr lang="zh-CN" altLang="en-US" sz="1600" dirty="0">
                <a:solidFill>
                  <a:srgbClr val="131313"/>
                </a:solidFill>
                <a:latin typeface="微软雅黑 Light" panose="020B0502040204020203" charset="-122"/>
                <a:ea typeface="微软雅黑 Light" panose="020B0502040204020203" charset="-122"/>
                <a:sym typeface="+mn-ea"/>
              </a:rPr>
              <a:t>构建良好的顾客关系</a:t>
            </a:r>
          </a:p>
        </p:txBody>
      </p:sp>
      <p:sp>
        <p:nvSpPr>
          <p:cNvPr id="56" name="Content Placeholder 2"/>
          <p:cNvSpPr txBox="1"/>
          <p:nvPr/>
        </p:nvSpPr>
        <p:spPr>
          <a:xfrm>
            <a:off x="965019" y="399311"/>
            <a:ext cx="6109335" cy="61595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buClr>
                <a:srgbClr val="202F3D">
                  <a:lumMod val="75000"/>
                </a:srgbClr>
              </a:buClr>
            </a:pPr>
            <a:r>
              <a:rPr lang="zh-CN" altLang="en-US" sz="3200" b="1" dirty="0">
                <a:solidFill>
                  <a:prstClr val="white">
                    <a:lumMod val="50000"/>
                  </a:prstClr>
                </a:solidFill>
                <a:latin typeface="微软雅黑" panose="020B0503020204020204" pitchFamily="34" charset="-122"/>
                <a:ea typeface="微软雅黑" panose="020B0503020204020204" pitchFamily="34" charset="-122"/>
                <a:sym typeface="+mn-ea"/>
              </a:rPr>
              <a:t>网络消费心理同网络营销的关系</a:t>
            </a:r>
            <a:endParaRPr lang="zh-CN" altLang="en-US" sz="3200" b="1" dirty="0">
              <a:solidFill>
                <a:prstClr val="white">
                  <a:lumMod val="50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2126486"/>
      </p:ext>
    </p:extLst>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2">
            <a:extLst>
              <a:ext uri="{FF2B5EF4-FFF2-40B4-BE49-F238E27FC236}">
                <a16:creationId xmlns="" xmlns:a16="http://schemas.microsoft.com/office/drawing/2014/main" id="{F76C0C7E-719D-4F07-9901-5F8B6D0BFCE9}"/>
              </a:ext>
            </a:extLst>
          </p:cNvPr>
          <p:cNvSpPr txBox="1">
            <a:spLocks noChangeArrowheads="1"/>
          </p:cNvSpPr>
          <p:nvPr/>
        </p:nvSpPr>
        <p:spPr bwMode="auto">
          <a:xfrm>
            <a:off x="4800601" y="1989139"/>
            <a:ext cx="4837113" cy="396875"/>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受传统购买观念束缚 </a:t>
            </a:r>
          </a:p>
        </p:txBody>
      </p:sp>
      <p:sp>
        <p:nvSpPr>
          <p:cNvPr id="374787" name="Text Box 3">
            <a:extLst>
              <a:ext uri="{FF2B5EF4-FFF2-40B4-BE49-F238E27FC236}">
                <a16:creationId xmlns="" xmlns:a16="http://schemas.microsoft.com/office/drawing/2014/main" id="{F1CA5378-DD52-435A-9DF3-17AD8E92DA82}"/>
              </a:ext>
            </a:extLst>
          </p:cNvPr>
          <p:cNvSpPr txBox="1">
            <a:spLocks noChangeArrowheads="1"/>
          </p:cNvSpPr>
          <p:nvPr/>
        </p:nvSpPr>
        <p:spPr bwMode="auto">
          <a:xfrm>
            <a:off x="4800600" y="2708275"/>
            <a:ext cx="4821238" cy="457200"/>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个人隐私权受到威胁</a:t>
            </a:r>
            <a:r>
              <a:rPr lang="zh-CN" altLang="en-US" sz="2400">
                <a:solidFill>
                  <a:srgbClr val="080808"/>
                </a:solidFill>
                <a:latin typeface="Times New Roman" panose="02020603050405020304" pitchFamily="18" charset="0"/>
                <a:ea typeface="宋体" panose="02010600030101010101" pitchFamily="2" charset="-122"/>
              </a:rPr>
              <a:t> </a:t>
            </a:r>
          </a:p>
        </p:txBody>
      </p:sp>
      <p:sp>
        <p:nvSpPr>
          <p:cNvPr id="374788" name="Text Box 4">
            <a:extLst>
              <a:ext uri="{FF2B5EF4-FFF2-40B4-BE49-F238E27FC236}">
                <a16:creationId xmlns="" xmlns:a16="http://schemas.microsoft.com/office/drawing/2014/main" id="{DEC19280-AC70-4270-8A64-69ADF07F6392}"/>
              </a:ext>
            </a:extLst>
          </p:cNvPr>
          <p:cNvSpPr txBox="1">
            <a:spLocks noChangeArrowheads="1"/>
          </p:cNvSpPr>
          <p:nvPr/>
        </p:nvSpPr>
        <p:spPr bwMode="auto">
          <a:xfrm>
            <a:off x="4800600" y="3692525"/>
            <a:ext cx="4814888" cy="457200"/>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对网上支付缺乏信任感</a:t>
            </a:r>
            <a:r>
              <a:rPr lang="zh-CN" altLang="en-US" sz="2400">
                <a:solidFill>
                  <a:srgbClr val="080808"/>
                </a:solidFill>
                <a:latin typeface="Times New Roman" panose="02020603050405020304" pitchFamily="18" charset="0"/>
                <a:ea typeface="宋体" panose="02010600030101010101" pitchFamily="2" charset="-122"/>
              </a:rPr>
              <a:t> </a:t>
            </a:r>
            <a:endParaRPr lang="zh-CN" altLang="en-US" b="1">
              <a:solidFill>
                <a:srgbClr val="000066"/>
              </a:solidFill>
              <a:latin typeface="仿宋_GB2312" pitchFamily="49" charset="-122"/>
              <a:ea typeface="仿宋_GB2312" pitchFamily="49" charset="-122"/>
            </a:endParaRPr>
          </a:p>
        </p:txBody>
      </p:sp>
      <p:sp>
        <p:nvSpPr>
          <p:cNvPr id="374789" name="AutoShape 5">
            <a:extLst>
              <a:ext uri="{FF2B5EF4-FFF2-40B4-BE49-F238E27FC236}">
                <a16:creationId xmlns="" xmlns:a16="http://schemas.microsoft.com/office/drawing/2014/main" id="{C1ADE86A-84A0-431F-8750-4F772037F57C}"/>
              </a:ext>
            </a:extLst>
          </p:cNvPr>
          <p:cNvSpPr>
            <a:spLocks/>
          </p:cNvSpPr>
          <p:nvPr/>
        </p:nvSpPr>
        <p:spPr bwMode="auto">
          <a:xfrm>
            <a:off x="4151314" y="2349500"/>
            <a:ext cx="504825" cy="3455988"/>
          </a:xfrm>
          <a:prstGeom prst="leftBrace">
            <a:avLst>
              <a:gd name="adj1" fmla="val 57049"/>
              <a:gd name="adj2" fmla="val 50000"/>
            </a:avLst>
          </a:prstGeom>
          <a:noFill/>
          <a:ln w="38100" cap="sq">
            <a:solidFill>
              <a:srgbClr val="FFCC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74790" name="Text Box 6">
            <a:extLst>
              <a:ext uri="{FF2B5EF4-FFF2-40B4-BE49-F238E27FC236}">
                <a16:creationId xmlns="" xmlns:a16="http://schemas.microsoft.com/office/drawing/2014/main" id="{8702B317-AF2C-44A8-B5EF-099BB8924916}"/>
              </a:ext>
            </a:extLst>
          </p:cNvPr>
          <p:cNvSpPr txBox="1">
            <a:spLocks noChangeArrowheads="1"/>
          </p:cNvSpPr>
          <p:nvPr/>
        </p:nvSpPr>
        <p:spPr bwMode="auto">
          <a:xfrm>
            <a:off x="3428068" y="2060575"/>
            <a:ext cx="523220" cy="3671888"/>
          </a:xfrm>
          <a:prstGeom prst="rect">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lang="zh-CN" altLang="en-US" sz="2200" b="1">
                <a:solidFill>
                  <a:srgbClr val="080808"/>
                </a:solidFill>
                <a:latin typeface="Times New Roman" panose="02020603050405020304" pitchFamily="18" charset="0"/>
                <a:ea typeface="宋体" panose="02010600030101010101" pitchFamily="2" charset="-122"/>
              </a:rPr>
              <a:t>制约网络营销发展的心理因素</a:t>
            </a:r>
            <a:r>
              <a:rPr lang="zh-CN" altLang="en-US" sz="2200">
                <a:solidFill>
                  <a:srgbClr val="080808"/>
                </a:solidFill>
                <a:latin typeface="Times New Roman" panose="02020603050405020304" pitchFamily="18" charset="0"/>
                <a:ea typeface="宋体" panose="02010600030101010101" pitchFamily="2" charset="-122"/>
              </a:rPr>
              <a:t> </a:t>
            </a:r>
          </a:p>
        </p:txBody>
      </p:sp>
      <p:sp>
        <p:nvSpPr>
          <p:cNvPr id="374791" name="Text Box 7">
            <a:extLst>
              <a:ext uri="{FF2B5EF4-FFF2-40B4-BE49-F238E27FC236}">
                <a16:creationId xmlns="" xmlns:a16="http://schemas.microsoft.com/office/drawing/2014/main" id="{FC6B3FB0-F069-4591-842D-01FA65ABE7DC}"/>
              </a:ext>
            </a:extLst>
          </p:cNvPr>
          <p:cNvSpPr txBox="1">
            <a:spLocks noChangeArrowheads="1"/>
          </p:cNvSpPr>
          <p:nvPr/>
        </p:nvSpPr>
        <p:spPr bwMode="auto">
          <a:xfrm>
            <a:off x="4800600" y="4687889"/>
            <a:ext cx="4838700" cy="396875"/>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对虚拟购物环境缺乏安全感 </a:t>
            </a:r>
          </a:p>
        </p:txBody>
      </p:sp>
      <p:sp>
        <p:nvSpPr>
          <p:cNvPr id="374792" name="Rectangle 8">
            <a:extLst>
              <a:ext uri="{FF2B5EF4-FFF2-40B4-BE49-F238E27FC236}">
                <a16:creationId xmlns="" xmlns:a16="http://schemas.microsoft.com/office/drawing/2014/main" id="{552C3D26-9669-4C61-BE8C-275D2B801BEE}"/>
              </a:ext>
            </a:extLst>
          </p:cNvPr>
          <p:cNvSpPr>
            <a:spLocks noChangeArrowheads="1"/>
          </p:cNvSpPr>
          <p:nvPr/>
        </p:nvSpPr>
        <p:spPr bwMode="auto">
          <a:xfrm>
            <a:off x="3143250" y="333375"/>
            <a:ext cx="69850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fontAlgn="base">
              <a:spcBef>
                <a:spcPct val="20000"/>
              </a:spcBef>
              <a:spcAft>
                <a:spcPct val="0"/>
              </a:spcAft>
            </a:pPr>
            <a:r>
              <a:rPr kumimoji="1" lang="en-US" altLang="zh-CN" sz="3600" b="1">
                <a:solidFill>
                  <a:srgbClr val="A59A55"/>
                </a:solidFill>
                <a:latin typeface="汉仪楷体简" pitchFamily="2" charset="-122"/>
                <a:ea typeface="汉仪楷体简" pitchFamily="2" charset="-122"/>
              </a:rPr>
              <a:t>10.3 </a:t>
            </a:r>
            <a:r>
              <a:rPr kumimoji="1" lang="zh-CN" altLang="en-US" sz="3600" b="1">
                <a:solidFill>
                  <a:srgbClr val="A59A55"/>
                </a:solidFill>
                <a:latin typeface="汉仪楷体简" pitchFamily="2" charset="-122"/>
                <a:ea typeface="汉仪楷体简" pitchFamily="2" charset="-122"/>
              </a:rPr>
              <a:t>网络营销与消费心理</a:t>
            </a:r>
          </a:p>
        </p:txBody>
      </p:sp>
      <p:sp>
        <p:nvSpPr>
          <p:cNvPr id="374793" name="Text Box 9">
            <a:extLst>
              <a:ext uri="{FF2B5EF4-FFF2-40B4-BE49-F238E27FC236}">
                <a16:creationId xmlns="" xmlns:a16="http://schemas.microsoft.com/office/drawing/2014/main" id="{C8DF08E8-E8A9-449A-B1BC-19DB9ADAD046}"/>
              </a:ext>
            </a:extLst>
          </p:cNvPr>
          <p:cNvSpPr txBox="1">
            <a:spLocks noChangeArrowheads="1"/>
          </p:cNvSpPr>
          <p:nvPr/>
        </p:nvSpPr>
        <p:spPr bwMode="auto">
          <a:xfrm>
            <a:off x="4800601" y="5408614"/>
            <a:ext cx="4837113" cy="396875"/>
          </a:xfrm>
          <a:prstGeom prst="rect">
            <a:avLst/>
          </a:prstGeom>
          <a:solidFill>
            <a:srgbClr val="CC99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对低效的物流配送系统缺少保障感</a:t>
            </a:r>
            <a:endParaRPr lang="zh-CN" altLang="en-US" b="1">
              <a:solidFill>
                <a:srgbClr val="000066"/>
              </a:solidFill>
              <a:latin typeface="仿宋_GB2312" pitchFamily="49" charset="-122"/>
              <a:ea typeface="仿宋_GB2312" pitchFamily="49" charset="-122"/>
            </a:endParaRPr>
          </a:p>
        </p:txBody>
      </p:sp>
      <p:sp>
        <p:nvSpPr>
          <p:cNvPr id="374794" name="Text Box 10">
            <a:extLst>
              <a:ext uri="{FF2B5EF4-FFF2-40B4-BE49-F238E27FC236}">
                <a16:creationId xmlns="" xmlns:a16="http://schemas.microsoft.com/office/drawing/2014/main" id="{D0D93636-A337-4F9E-8330-1A8F9BDD8EDC}"/>
              </a:ext>
            </a:extLst>
          </p:cNvPr>
          <p:cNvSpPr txBox="1">
            <a:spLocks noChangeArrowheads="1"/>
          </p:cNvSpPr>
          <p:nvPr/>
        </p:nvSpPr>
        <p:spPr bwMode="gray">
          <a:xfrm>
            <a:off x="2711451" y="1362075"/>
            <a:ext cx="691356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50000"/>
              </a:spcBef>
              <a:spcAft>
                <a:spcPct val="0"/>
              </a:spcAft>
              <a:buClr>
                <a:srgbClr val="5BBE4E"/>
              </a:buClr>
            </a:pPr>
            <a:r>
              <a:rPr lang="en-US" altLang="zh-CN" sz="3200" b="1">
                <a:solidFill>
                  <a:srgbClr val="080808"/>
                </a:solidFill>
              </a:rPr>
              <a:t>10.3.1 </a:t>
            </a:r>
            <a:r>
              <a:rPr lang="zh-CN" altLang="en-US" sz="3200" b="1">
                <a:solidFill>
                  <a:srgbClr val="080808"/>
                </a:solidFill>
              </a:rPr>
              <a:t>制约网络营销发展的心理因素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74792">
                                            <p:txEl>
                                              <p:pRg st="0" end="0"/>
                                            </p:txEl>
                                          </p:spTgt>
                                        </p:tgtEl>
                                        <p:attrNameLst>
                                          <p:attrName>style.visibility</p:attrName>
                                        </p:attrNameLst>
                                      </p:cBhvr>
                                      <p:to>
                                        <p:strVal val="visible"/>
                                      </p:to>
                                    </p:set>
                                    <p:animEffect transition="in" filter="fade">
                                      <p:cBhvr>
                                        <p:cTn id="7" dur="1000"/>
                                        <p:tgtEl>
                                          <p:spTgt spid="374792">
                                            <p:txEl>
                                              <p:pRg st="0" end="0"/>
                                            </p:txEl>
                                          </p:spTgt>
                                        </p:tgtEl>
                                      </p:cBhvr>
                                    </p:animEffect>
                                    <p:anim calcmode="lin" valueType="num">
                                      <p:cBhvr>
                                        <p:cTn id="8" dur="1000" fill="hold"/>
                                        <p:tgtEl>
                                          <p:spTgt spid="3747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47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74794">
                                            <p:txEl>
                                              <p:pRg st="0" end="0"/>
                                            </p:txEl>
                                          </p:spTgt>
                                        </p:tgtEl>
                                        <p:attrNameLst>
                                          <p:attrName>style.visibility</p:attrName>
                                        </p:attrNameLst>
                                      </p:cBhvr>
                                      <p:to>
                                        <p:strVal val="visible"/>
                                      </p:to>
                                    </p:set>
                                    <p:animEffect transition="in" filter="fade">
                                      <p:cBhvr>
                                        <p:cTn id="14" dur="1000"/>
                                        <p:tgtEl>
                                          <p:spTgt spid="374794">
                                            <p:txEl>
                                              <p:pRg st="0" end="0"/>
                                            </p:txEl>
                                          </p:spTgt>
                                        </p:tgtEl>
                                      </p:cBhvr>
                                    </p:animEffect>
                                    <p:anim calcmode="lin" valueType="num">
                                      <p:cBhvr>
                                        <p:cTn id="15" dur="1000" fill="hold"/>
                                        <p:tgtEl>
                                          <p:spTgt spid="37479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74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374790"/>
                                        </p:tgtEl>
                                        <p:attrNameLst>
                                          <p:attrName>style.visibility</p:attrName>
                                        </p:attrNameLst>
                                      </p:cBhvr>
                                      <p:to>
                                        <p:strVal val="visible"/>
                                      </p:to>
                                    </p:set>
                                    <p:animEffect transition="in" filter="slide(fromLeft)">
                                      <p:cBhvr>
                                        <p:cTn id="21" dur="500"/>
                                        <p:tgtEl>
                                          <p:spTgt spid="3747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8" fill="hold" nodeType="clickEffect">
                                  <p:stCondLst>
                                    <p:cond delay="0"/>
                                  </p:stCondLst>
                                  <p:childTnLst>
                                    <p:set>
                                      <p:cBhvr>
                                        <p:cTn id="25" dur="1" fill="hold">
                                          <p:stCondLst>
                                            <p:cond delay="0"/>
                                          </p:stCondLst>
                                        </p:cTn>
                                        <p:tgtEl>
                                          <p:spTgt spid="374789"/>
                                        </p:tgtEl>
                                        <p:attrNameLst>
                                          <p:attrName>style.visibility</p:attrName>
                                        </p:attrNameLst>
                                      </p:cBhvr>
                                      <p:to>
                                        <p:strVal val="visible"/>
                                      </p:to>
                                    </p:set>
                                    <p:animEffect transition="in" filter="slide(fromLeft)">
                                      <p:cBhvr>
                                        <p:cTn id="26" dur="500"/>
                                        <p:tgtEl>
                                          <p:spTgt spid="3747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374786"/>
                                        </p:tgtEl>
                                        <p:attrNameLst>
                                          <p:attrName>style.visibility</p:attrName>
                                        </p:attrNameLst>
                                      </p:cBhvr>
                                      <p:to>
                                        <p:strVal val="visible"/>
                                      </p:to>
                                    </p:set>
                                    <p:anim calcmode="lin" valueType="num">
                                      <p:cBhvr>
                                        <p:cTn id="31" dur="1000" fill="hold"/>
                                        <p:tgtEl>
                                          <p:spTgt spid="374786"/>
                                        </p:tgtEl>
                                        <p:attrNameLst>
                                          <p:attrName>ppt_x</p:attrName>
                                        </p:attrNameLst>
                                      </p:cBhvr>
                                      <p:tavLst>
                                        <p:tav tm="0">
                                          <p:val>
                                            <p:strVal val="#ppt_x-.2"/>
                                          </p:val>
                                        </p:tav>
                                        <p:tav tm="100000">
                                          <p:val>
                                            <p:strVal val="#ppt_x"/>
                                          </p:val>
                                        </p:tav>
                                      </p:tavLst>
                                    </p:anim>
                                    <p:anim calcmode="lin" valueType="num">
                                      <p:cBhvr>
                                        <p:cTn id="32" dur="1000" fill="hold"/>
                                        <p:tgtEl>
                                          <p:spTgt spid="37478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747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374787"/>
                                        </p:tgtEl>
                                        <p:attrNameLst>
                                          <p:attrName>style.visibility</p:attrName>
                                        </p:attrNameLst>
                                      </p:cBhvr>
                                      <p:to>
                                        <p:strVal val="visible"/>
                                      </p:to>
                                    </p:set>
                                    <p:anim calcmode="lin" valueType="num">
                                      <p:cBhvr>
                                        <p:cTn id="38" dur="1000" fill="hold"/>
                                        <p:tgtEl>
                                          <p:spTgt spid="374787"/>
                                        </p:tgtEl>
                                        <p:attrNameLst>
                                          <p:attrName>ppt_x</p:attrName>
                                        </p:attrNameLst>
                                      </p:cBhvr>
                                      <p:tavLst>
                                        <p:tav tm="0">
                                          <p:val>
                                            <p:strVal val="#ppt_x-.2"/>
                                          </p:val>
                                        </p:tav>
                                        <p:tav tm="100000">
                                          <p:val>
                                            <p:strVal val="#ppt_x"/>
                                          </p:val>
                                        </p:tav>
                                      </p:tavLst>
                                    </p:anim>
                                    <p:anim calcmode="lin" valueType="num">
                                      <p:cBhvr>
                                        <p:cTn id="39" dur="1000" fill="hold"/>
                                        <p:tgtEl>
                                          <p:spTgt spid="37478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747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374788"/>
                                        </p:tgtEl>
                                        <p:attrNameLst>
                                          <p:attrName>style.visibility</p:attrName>
                                        </p:attrNameLst>
                                      </p:cBhvr>
                                      <p:to>
                                        <p:strVal val="visible"/>
                                      </p:to>
                                    </p:set>
                                    <p:anim calcmode="lin" valueType="num">
                                      <p:cBhvr>
                                        <p:cTn id="45" dur="1000" fill="hold"/>
                                        <p:tgtEl>
                                          <p:spTgt spid="374788"/>
                                        </p:tgtEl>
                                        <p:attrNameLst>
                                          <p:attrName>ppt_x</p:attrName>
                                        </p:attrNameLst>
                                      </p:cBhvr>
                                      <p:tavLst>
                                        <p:tav tm="0">
                                          <p:val>
                                            <p:strVal val="#ppt_x-.2"/>
                                          </p:val>
                                        </p:tav>
                                        <p:tav tm="100000">
                                          <p:val>
                                            <p:strVal val="#ppt_x"/>
                                          </p:val>
                                        </p:tav>
                                      </p:tavLst>
                                    </p:anim>
                                    <p:anim calcmode="lin" valueType="num">
                                      <p:cBhvr>
                                        <p:cTn id="46" dur="1000" fill="hold"/>
                                        <p:tgtEl>
                                          <p:spTgt spid="37478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747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374791"/>
                                        </p:tgtEl>
                                        <p:attrNameLst>
                                          <p:attrName>style.visibility</p:attrName>
                                        </p:attrNameLst>
                                      </p:cBhvr>
                                      <p:to>
                                        <p:strVal val="visible"/>
                                      </p:to>
                                    </p:set>
                                    <p:anim calcmode="lin" valueType="num">
                                      <p:cBhvr>
                                        <p:cTn id="52" dur="1000" fill="hold"/>
                                        <p:tgtEl>
                                          <p:spTgt spid="374791"/>
                                        </p:tgtEl>
                                        <p:attrNameLst>
                                          <p:attrName>ppt_x</p:attrName>
                                        </p:attrNameLst>
                                      </p:cBhvr>
                                      <p:tavLst>
                                        <p:tav tm="0">
                                          <p:val>
                                            <p:strVal val="#ppt_x-.2"/>
                                          </p:val>
                                        </p:tav>
                                        <p:tav tm="100000">
                                          <p:val>
                                            <p:strVal val="#ppt_x"/>
                                          </p:val>
                                        </p:tav>
                                      </p:tavLst>
                                    </p:anim>
                                    <p:anim calcmode="lin" valueType="num">
                                      <p:cBhvr>
                                        <p:cTn id="53" dur="1000" fill="hold"/>
                                        <p:tgtEl>
                                          <p:spTgt spid="37479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7479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374793"/>
                                        </p:tgtEl>
                                        <p:attrNameLst>
                                          <p:attrName>style.visibility</p:attrName>
                                        </p:attrNameLst>
                                      </p:cBhvr>
                                      <p:to>
                                        <p:strVal val="visible"/>
                                      </p:to>
                                    </p:set>
                                    <p:anim calcmode="lin" valueType="num">
                                      <p:cBhvr>
                                        <p:cTn id="59" dur="1000" fill="hold"/>
                                        <p:tgtEl>
                                          <p:spTgt spid="374793"/>
                                        </p:tgtEl>
                                        <p:attrNameLst>
                                          <p:attrName>ppt_x</p:attrName>
                                        </p:attrNameLst>
                                      </p:cBhvr>
                                      <p:tavLst>
                                        <p:tav tm="0">
                                          <p:val>
                                            <p:strVal val="#ppt_x-.2"/>
                                          </p:val>
                                        </p:tav>
                                        <p:tav tm="100000">
                                          <p:val>
                                            <p:strVal val="#ppt_x"/>
                                          </p:val>
                                        </p:tav>
                                      </p:tavLst>
                                    </p:anim>
                                    <p:anim calcmode="lin" valueType="num">
                                      <p:cBhvr>
                                        <p:cTn id="60" dur="1000" fill="hold"/>
                                        <p:tgtEl>
                                          <p:spTgt spid="37479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74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animBg="1"/>
      <p:bldP spid="374787" grpId="0" animBg="1"/>
      <p:bldP spid="374788" grpId="0" animBg="1"/>
      <p:bldP spid="374790" grpId="0" animBg="1"/>
      <p:bldP spid="374791" grpId="0" animBg="1"/>
      <p:bldP spid="37479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a:extLst>
              <a:ext uri="{FF2B5EF4-FFF2-40B4-BE49-F238E27FC236}">
                <a16:creationId xmlns="" xmlns:a16="http://schemas.microsoft.com/office/drawing/2014/main" id="{3B8BF69F-D338-48C4-ADA4-A2FEA6C114F5}"/>
              </a:ext>
            </a:extLst>
          </p:cNvPr>
          <p:cNvSpPr txBox="1">
            <a:spLocks noChangeArrowheads="1"/>
          </p:cNvSpPr>
          <p:nvPr/>
        </p:nvSpPr>
        <p:spPr bwMode="auto">
          <a:xfrm>
            <a:off x="1249960" y="1700214"/>
            <a:ext cx="10268124"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背景资料：</a:t>
            </a:r>
          </a:p>
          <a:p>
            <a:pPr fontAlgn="base">
              <a:lnSpc>
                <a:spcPct val="15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    </a:t>
            </a:r>
            <a:r>
              <a:rPr kumimoji="1" lang="en-US" altLang="zh-CN" sz="2400" b="1" dirty="0">
                <a:solidFill>
                  <a:srgbClr val="080808"/>
                </a:solidFill>
                <a:latin typeface="宋体" panose="02010600030101010101" pitchFamily="2" charset="-122"/>
                <a:ea typeface="宋体" panose="02010600030101010101" pitchFamily="2" charset="-122"/>
              </a:rPr>
              <a:t>2005</a:t>
            </a:r>
            <a:r>
              <a:rPr kumimoji="1" lang="zh-CN" altLang="en-US" sz="2400" b="1" dirty="0">
                <a:solidFill>
                  <a:srgbClr val="080808"/>
                </a:solidFill>
                <a:latin typeface="宋体" panose="02010600030101010101" pitchFamily="2" charset="-122"/>
                <a:ea typeface="宋体" panose="02010600030101010101" pitchFamily="2" charset="-122"/>
              </a:rPr>
              <a:t>年</a:t>
            </a:r>
            <a:r>
              <a:rPr kumimoji="1" lang="en-US" altLang="zh-CN" sz="2400" b="1" dirty="0">
                <a:solidFill>
                  <a:srgbClr val="080808"/>
                </a:solidFill>
                <a:latin typeface="宋体" panose="02010600030101010101" pitchFamily="2" charset="-122"/>
                <a:ea typeface="宋体" panose="02010600030101010101" pitchFamily="2" charset="-122"/>
              </a:rPr>
              <a:t>11</a:t>
            </a:r>
            <a:r>
              <a:rPr kumimoji="1" lang="zh-CN" altLang="en-US" sz="2400" b="1" dirty="0">
                <a:solidFill>
                  <a:srgbClr val="080808"/>
                </a:solidFill>
                <a:latin typeface="宋体" panose="02010600030101010101" pitchFamily="2" charset="-122"/>
                <a:ea typeface="宋体" panose="02010600030101010101" pitchFamily="2" charset="-122"/>
              </a:rPr>
              <a:t>月</a:t>
            </a:r>
            <a:r>
              <a:rPr kumimoji="1" lang="en-US" altLang="zh-CN" sz="2400" b="1" dirty="0">
                <a:solidFill>
                  <a:srgbClr val="080808"/>
                </a:solidFill>
                <a:latin typeface="宋体" panose="02010600030101010101" pitchFamily="2" charset="-122"/>
                <a:ea typeface="宋体" panose="02010600030101010101" pitchFamily="2" charset="-122"/>
              </a:rPr>
              <a:t>23</a:t>
            </a:r>
            <a:r>
              <a:rPr kumimoji="1" lang="zh-CN" altLang="en-US" sz="2400" b="1" dirty="0">
                <a:solidFill>
                  <a:srgbClr val="080808"/>
                </a:solidFill>
                <a:latin typeface="宋体" panose="02010600030101010101" pitchFamily="2" charset="-122"/>
                <a:ea typeface="宋体" panose="02010600030101010101" pitchFamily="2" charset="-122"/>
              </a:rPr>
              <a:t>日，来自上海的张小姐的网络购物密码被盗，有人利用该账户的良好信用记录，在国际网站上发布了</a:t>
            </a:r>
            <a:r>
              <a:rPr kumimoji="1" lang="en-US" altLang="zh-CN" sz="2400" b="1" dirty="0">
                <a:solidFill>
                  <a:srgbClr val="080808"/>
                </a:solidFill>
                <a:latin typeface="宋体" panose="02010600030101010101" pitchFamily="2" charset="-122"/>
                <a:ea typeface="宋体" panose="02010600030101010101" pitchFamily="2" charset="-122"/>
              </a:rPr>
              <a:t>5</a:t>
            </a:r>
            <a:r>
              <a:rPr kumimoji="1" lang="zh-CN" altLang="en-US" sz="2400" b="1" dirty="0">
                <a:solidFill>
                  <a:srgbClr val="080808"/>
                </a:solidFill>
                <a:latin typeface="宋体" panose="02010600030101010101" pitchFamily="2" charset="-122"/>
                <a:ea typeface="宋体" panose="02010600030101010101" pitchFamily="2" charset="-122"/>
              </a:rPr>
              <a:t>台笔记本电脑的出售信息，诈骗了</a:t>
            </a:r>
            <a:r>
              <a:rPr kumimoji="1" lang="en-US" altLang="zh-CN" sz="2400" b="1" dirty="0">
                <a:solidFill>
                  <a:srgbClr val="080808"/>
                </a:solidFill>
                <a:latin typeface="宋体" panose="02010600030101010101" pitchFamily="2" charset="-122"/>
                <a:ea typeface="宋体" panose="02010600030101010101" pitchFamily="2" charset="-122"/>
              </a:rPr>
              <a:t>1300</a:t>
            </a:r>
            <a:r>
              <a:rPr kumimoji="1" lang="zh-CN" altLang="en-US" sz="2400" b="1" dirty="0">
                <a:solidFill>
                  <a:srgbClr val="080808"/>
                </a:solidFill>
                <a:latin typeface="宋体" panose="02010600030101010101" pitchFamily="2" charset="-122"/>
                <a:ea typeface="宋体" panose="02010600030101010101" pitchFamily="2" charset="-122"/>
              </a:rPr>
              <a:t>多欧元。之后的</a:t>
            </a:r>
            <a:r>
              <a:rPr kumimoji="1" lang="en-US" altLang="zh-CN" sz="2400" b="1" dirty="0">
                <a:solidFill>
                  <a:srgbClr val="080808"/>
                </a:solidFill>
                <a:latin typeface="宋体" panose="02010600030101010101" pitchFamily="2" charset="-122"/>
                <a:ea typeface="宋体" panose="02010600030101010101" pitchFamily="2" charset="-122"/>
              </a:rPr>
              <a:t>1</a:t>
            </a:r>
            <a:r>
              <a:rPr kumimoji="1" lang="zh-CN" altLang="en-US" sz="2400" b="1" dirty="0">
                <a:solidFill>
                  <a:srgbClr val="080808"/>
                </a:solidFill>
                <a:latin typeface="宋体" panose="02010600030101010101" pitchFamily="2" charset="-122"/>
                <a:ea typeface="宋体" panose="02010600030101010101" pitchFamily="2" charset="-122"/>
              </a:rPr>
              <a:t>个多月，张小姐的邮箱频频收到来自巴西的“催款、催货最后通牒”，巴西买家莱昂纳多还用中文翻译软件将自己的意思翻译成蹩脚的中文，以此传递愤怒。这是一起国内罕见的跨国电子商务诈骗事件。</a:t>
            </a:r>
          </a:p>
        </p:txBody>
      </p:sp>
      <p:sp>
        <p:nvSpPr>
          <p:cNvPr id="375812" name="Rectangle 4">
            <a:extLst>
              <a:ext uri="{FF2B5EF4-FFF2-40B4-BE49-F238E27FC236}">
                <a16:creationId xmlns="" xmlns:a16="http://schemas.microsoft.com/office/drawing/2014/main" id="{9C91AD9C-746D-44E3-BC25-ED0A4CA7998C}"/>
              </a:ext>
            </a:extLst>
          </p:cNvPr>
          <p:cNvSpPr>
            <a:spLocks noGrp="1" noChangeArrowheads="1"/>
          </p:cNvSpPr>
          <p:nvPr>
            <p:ph type="title"/>
          </p:nvPr>
        </p:nvSpPr>
        <p:spPr>
          <a:xfrm>
            <a:off x="2566989" y="692150"/>
            <a:ext cx="7850187" cy="782638"/>
          </a:xfrm>
        </p:spPr>
        <p:txBody>
          <a:bodyPr/>
          <a:lstStyle/>
          <a:p>
            <a:r>
              <a:rPr lang="zh-CN" altLang="en-US" sz="3200" i="0">
                <a:solidFill>
                  <a:srgbClr val="000066"/>
                </a:solidFill>
                <a:latin typeface="汉仪楷体简" pitchFamily="2" charset="-122"/>
                <a:ea typeface="汉仪楷体简" pitchFamily="2" charset="-122"/>
              </a:rPr>
              <a:t>同步案例</a:t>
            </a:r>
            <a:r>
              <a:rPr lang="en-US" altLang="zh-CN" sz="3200" i="0">
                <a:solidFill>
                  <a:srgbClr val="000066"/>
                </a:solidFill>
                <a:latin typeface="汉仪楷体简" pitchFamily="2" charset="-122"/>
                <a:ea typeface="汉仪楷体简" pitchFamily="2" charset="-122"/>
              </a:rPr>
              <a:t>10-4</a:t>
            </a:r>
            <a:r>
              <a:rPr lang="zh-CN" altLang="en-US" sz="3200" i="0">
                <a:solidFill>
                  <a:srgbClr val="000066"/>
                </a:solidFill>
                <a:latin typeface="汉仪楷体简" pitchFamily="2" charset="-122"/>
                <a:ea typeface="汉仪楷体简" pitchFamily="2" charset="-122"/>
              </a:rPr>
              <a:t>：网络交易存在风险</a:t>
            </a:r>
            <a:r>
              <a:rPr lang="zh-CN"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5812"/>
                                        </p:tgtEl>
                                        <p:attrNameLst>
                                          <p:attrName>style.visibility</p:attrName>
                                        </p:attrNameLst>
                                      </p:cBhvr>
                                      <p:to>
                                        <p:strVal val="visible"/>
                                      </p:to>
                                    </p:set>
                                    <p:animEffect transition="in" filter="dissolve">
                                      <p:cBhvr>
                                        <p:cTn id="7" dur="500"/>
                                        <p:tgtEl>
                                          <p:spTgt spid="375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75810"/>
                                        </p:tgtEl>
                                        <p:attrNameLst>
                                          <p:attrName>style.visibility</p:attrName>
                                        </p:attrNameLst>
                                      </p:cBhvr>
                                      <p:to>
                                        <p:strVal val="visible"/>
                                      </p:to>
                                    </p:set>
                                    <p:anim calcmode="lin" valueType="num">
                                      <p:cBhvr>
                                        <p:cTn id="12" dur="1000" fill="hold"/>
                                        <p:tgtEl>
                                          <p:spTgt spid="375810"/>
                                        </p:tgtEl>
                                        <p:attrNameLst>
                                          <p:attrName>ppt_w</p:attrName>
                                        </p:attrNameLst>
                                      </p:cBhvr>
                                      <p:tavLst>
                                        <p:tav tm="0">
                                          <p:val>
                                            <p:fltVal val="0"/>
                                          </p:val>
                                        </p:tav>
                                        <p:tav tm="100000">
                                          <p:val>
                                            <p:strVal val="#ppt_w"/>
                                          </p:val>
                                        </p:tav>
                                      </p:tavLst>
                                    </p:anim>
                                    <p:anim calcmode="lin" valueType="num">
                                      <p:cBhvr>
                                        <p:cTn id="13" dur="1000" fill="hold"/>
                                        <p:tgtEl>
                                          <p:spTgt spid="375810"/>
                                        </p:tgtEl>
                                        <p:attrNameLst>
                                          <p:attrName>ppt_h</p:attrName>
                                        </p:attrNameLst>
                                      </p:cBhvr>
                                      <p:tavLst>
                                        <p:tav tm="0">
                                          <p:val>
                                            <p:fltVal val="0"/>
                                          </p:val>
                                        </p:tav>
                                        <p:tav tm="100000">
                                          <p:val>
                                            <p:strVal val="#ppt_h"/>
                                          </p:val>
                                        </p:tav>
                                      </p:tavLst>
                                    </p:anim>
                                    <p:anim calcmode="lin" valueType="num">
                                      <p:cBhvr>
                                        <p:cTn id="14" dur="1000" fill="hold"/>
                                        <p:tgtEl>
                                          <p:spTgt spid="375810"/>
                                        </p:tgtEl>
                                        <p:attrNameLst>
                                          <p:attrName>style.rotation</p:attrName>
                                        </p:attrNameLst>
                                      </p:cBhvr>
                                      <p:tavLst>
                                        <p:tav tm="0">
                                          <p:val>
                                            <p:fltVal val="360"/>
                                          </p:val>
                                        </p:tav>
                                        <p:tav tm="100000">
                                          <p:val>
                                            <p:fltVal val="0"/>
                                          </p:val>
                                        </p:tav>
                                      </p:tavLst>
                                    </p:anim>
                                    <p:animEffect transition="in" filter="fade">
                                      <p:cBhvr>
                                        <p:cTn id="15" dur="10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3758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a:extLst>
              <a:ext uri="{FF2B5EF4-FFF2-40B4-BE49-F238E27FC236}">
                <a16:creationId xmlns="" xmlns:a16="http://schemas.microsoft.com/office/drawing/2014/main" id="{BB158377-E7D3-4F46-9478-ADCF252C136E}"/>
              </a:ext>
            </a:extLst>
          </p:cNvPr>
          <p:cNvSpPr txBox="1">
            <a:spLocks noChangeArrowheads="1"/>
          </p:cNvSpPr>
          <p:nvPr/>
        </p:nvSpPr>
        <p:spPr bwMode="auto">
          <a:xfrm>
            <a:off x="2566988" y="1773239"/>
            <a:ext cx="76962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800" b="1">
                <a:solidFill>
                  <a:srgbClr val="CC0000"/>
                </a:solidFill>
                <a:latin typeface="宋体" panose="02010600030101010101" pitchFamily="2" charset="-122"/>
                <a:ea typeface="宋体" panose="02010600030101010101" pitchFamily="2" charset="-122"/>
              </a:rPr>
              <a:t>问题：</a:t>
            </a:r>
            <a:r>
              <a:rPr kumimoji="1" lang="zh-CN" altLang="en-US" sz="2800" b="1">
                <a:solidFill>
                  <a:srgbClr val="080808"/>
                </a:solidFill>
                <a:latin typeface="宋体" panose="02010600030101010101" pitchFamily="2" charset="-122"/>
                <a:ea typeface="宋体" panose="02010600030101010101" pitchFamily="2" charset="-122"/>
              </a:rPr>
              <a:t>张小姐的网络购物密码被盗，表明网上交易的安全性较低，你对这个问题是怎样看的？盗取张小姐网络购物密码的人是一种道德缺失行为？还是违法行为？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6834"/>
                                        </p:tgtEl>
                                        <p:attrNameLst>
                                          <p:attrName>style.visibility</p:attrName>
                                        </p:attrNameLst>
                                      </p:cBhvr>
                                      <p:to>
                                        <p:strVal val="visible"/>
                                      </p:to>
                                    </p:set>
                                    <p:animEffect transition="in" filter="wipe(down)">
                                      <p:cBhvr>
                                        <p:cTn id="7" dur="580">
                                          <p:stCondLst>
                                            <p:cond delay="0"/>
                                          </p:stCondLst>
                                        </p:cTn>
                                        <p:tgtEl>
                                          <p:spTgt spid="376834"/>
                                        </p:tgtEl>
                                      </p:cBhvr>
                                    </p:animEffect>
                                    <p:anim calcmode="lin" valueType="num">
                                      <p:cBhvr>
                                        <p:cTn id="8" dur="1822" tmFilter="0,0; 0.14,0.36; 0.43,0.73; 0.71,0.91; 1.0,1.0">
                                          <p:stCondLst>
                                            <p:cond delay="0"/>
                                          </p:stCondLst>
                                        </p:cTn>
                                        <p:tgtEl>
                                          <p:spTgt spid="3768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68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68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68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68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76834"/>
                                        </p:tgtEl>
                                      </p:cBhvr>
                                      <p:to x="100000" y="60000"/>
                                    </p:animScale>
                                    <p:animScale>
                                      <p:cBhvr>
                                        <p:cTn id="14" dur="166" decel="50000">
                                          <p:stCondLst>
                                            <p:cond delay="676"/>
                                          </p:stCondLst>
                                        </p:cTn>
                                        <p:tgtEl>
                                          <p:spTgt spid="376834"/>
                                        </p:tgtEl>
                                      </p:cBhvr>
                                      <p:to x="100000" y="100000"/>
                                    </p:animScale>
                                    <p:animScale>
                                      <p:cBhvr>
                                        <p:cTn id="15" dur="26">
                                          <p:stCondLst>
                                            <p:cond delay="1312"/>
                                          </p:stCondLst>
                                        </p:cTn>
                                        <p:tgtEl>
                                          <p:spTgt spid="376834"/>
                                        </p:tgtEl>
                                      </p:cBhvr>
                                      <p:to x="100000" y="80000"/>
                                    </p:animScale>
                                    <p:animScale>
                                      <p:cBhvr>
                                        <p:cTn id="16" dur="166" decel="50000">
                                          <p:stCondLst>
                                            <p:cond delay="1338"/>
                                          </p:stCondLst>
                                        </p:cTn>
                                        <p:tgtEl>
                                          <p:spTgt spid="376834"/>
                                        </p:tgtEl>
                                      </p:cBhvr>
                                      <p:to x="100000" y="100000"/>
                                    </p:animScale>
                                    <p:animScale>
                                      <p:cBhvr>
                                        <p:cTn id="17" dur="26">
                                          <p:stCondLst>
                                            <p:cond delay="1642"/>
                                          </p:stCondLst>
                                        </p:cTn>
                                        <p:tgtEl>
                                          <p:spTgt spid="376834"/>
                                        </p:tgtEl>
                                      </p:cBhvr>
                                      <p:to x="100000" y="90000"/>
                                    </p:animScale>
                                    <p:animScale>
                                      <p:cBhvr>
                                        <p:cTn id="18" dur="166" decel="50000">
                                          <p:stCondLst>
                                            <p:cond delay="1668"/>
                                          </p:stCondLst>
                                        </p:cTn>
                                        <p:tgtEl>
                                          <p:spTgt spid="376834"/>
                                        </p:tgtEl>
                                      </p:cBhvr>
                                      <p:to x="100000" y="100000"/>
                                    </p:animScale>
                                    <p:animScale>
                                      <p:cBhvr>
                                        <p:cTn id="19" dur="26">
                                          <p:stCondLst>
                                            <p:cond delay="1808"/>
                                          </p:stCondLst>
                                        </p:cTn>
                                        <p:tgtEl>
                                          <p:spTgt spid="376834"/>
                                        </p:tgtEl>
                                      </p:cBhvr>
                                      <p:to x="100000" y="95000"/>
                                    </p:animScale>
                                    <p:animScale>
                                      <p:cBhvr>
                                        <p:cTn id="20" dur="166" decel="50000">
                                          <p:stCondLst>
                                            <p:cond delay="1834"/>
                                          </p:stCondLst>
                                        </p:cTn>
                                        <p:tgtEl>
                                          <p:spTgt spid="3768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a:extLst>
              <a:ext uri="{FF2B5EF4-FFF2-40B4-BE49-F238E27FC236}">
                <a16:creationId xmlns="" xmlns:a16="http://schemas.microsoft.com/office/drawing/2014/main" id="{121FD487-D7BE-4578-86DB-17303D855D13}"/>
              </a:ext>
            </a:extLst>
          </p:cNvPr>
          <p:cNvSpPr txBox="1">
            <a:spLocks noChangeArrowheads="1"/>
          </p:cNvSpPr>
          <p:nvPr/>
        </p:nvSpPr>
        <p:spPr bwMode="auto">
          <a:xfrm>
            <a:off x="2495550" y="1341439"/>
            <a:ext cx="7696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400" b="1" dirty="0">
                <a:solidFill>
                  <a:srgbClr val="3366CC"/>
                </a:solidFill>
                <a:latin typeface="宋体" panose="02010600030101010101" pitchFamily="2" charset="-122"/>
                <a:ea typeface="宋体" panose="02010600030101010101" pitchFamily="2" charset="-122"/>
              </a:rPr>
              <a:t>分析提示：</a:t>
            </a:r>
            <a:r>
              <a:rPr kumimoji="1" lang="zh-CN" altLang="en-US" sz="2400" b="1" dirty="0">
                <a:solidFill>
                  <a:srgbClr val="080808"/>
                </a:solidFill>
                <a:latin typeface="宋体" panose="02010600030101010101" pitchFamily="2" charset="-122"/>
                <a:ea typeface="宋体" panose="02010600030101010101" pitchFamily="2" charset="-122"/>
              </a:rPr>
              <a:t>目前我国网络营销的法律环境还较为薄弱，主要问题是权利与责任主体不明晰。消费者缺乏保障自身权益的有利法律武器，经营者也由于缺乏法律法规的约束，加之别有用心的人有意破坏，消费者在网络消费中的权益有时就显得很难保障。</a:t>
            </a:r>
          </a:p>
          <a:p>
            <a:pPr fontAlgn="base">
              <a:lnSpc>
                <a:spcPct val="150000"/>
              </a:lnSpc>
              <a:spcBef>
                <a:spcPct val="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盗取张小姐网络购物密码的行为是一种严重的违法行为。这种行为是影响网络购物的最大隐忧，要加大舆论谴责，也必须加大法律制裁力度，维护网络交易的安全性。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 calcmode="lin" valueType="num">
                                      <p:cBhvr>
                                        <p:cTn id="7" dur="1000" fill="hold"/>
                                        <p:tgtEl>
                                          <p:spTgt spid="377858"/>
                                        </p:tgtEl>
                                        <p:attrNameLst>
                                          <p:attrName>ppt_w</p:attrName>
                                        </p:attrNameLst>
                                      </p:cBhvr>
                                      <p:tavLst>
                                        <p:tav tm="0">
                                          <p:val>
                                            <p:fltVal val="0"/>
                                          </p:val>
                                        </p:tav>
                                        <p:tav tm="100000">
                                          <p:val>
                                            <p:strVal val="#ppt_w"/>
                                          </p:val>
                                        </p:tav>
                                      </p:tavLst>
                                    </p:anim>
                                    <p:anim calcmode="lin" valueType="num">
                                      <p:cBhvr>
                                        <p:cTn id="8" dur="1000" fill="hold"/>
                                        <p:tgtEl>
                                          <p:spTgt spid="3778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 Box 2">
            <a:extLst>
              <a:ext uri="{FF2B5EF4-FFF2-40B4-BE49-F238E27FC236}">
                <a16:creationId xmlns="" xmlns:a16="http://schemas.microsoft.com/office/drawing/2014/main" id="{31EE2934-7FED-4BFC-BEF8-759E3E074A96}"/>
              </a:ext>
            </a:extLst>
          </p:cNvPr>
          <p:cNvSpPr txBox="1">
            <a:spLocks noChangeArrowheads="1"/>
          </p:cNvSpPr>
          <p:nvPr/>
        </p:nvSpPr>
        <p:spPr bwMode="auto">
          <a:xfrm>
            <a:off x="2279650" y="1412875"/>
            <a:ext cx="81724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0000"/>
              </a:lnSpc>
              <a:spcBef>
                <a:spcPct val="0"/>
              </a:spcBef>
              <a:spcAft>
                <a:spcPct val="0"/>
              </a:spcAft>
            </a:pPr>
            <a:r>
              <a:rPr kumimoji="1" lang="zh-CN" altLang="en-US" sz="2000" b="1">
                <a:solidFill>
                  <a:srgbClr val="080808"/>
                </a:solidFill>
                <a:latin typeface="Times New Roman" panose="02020603050405020304" pitchFamily="18" charset="0"/>
                <a:ea typeface="宋体" panose="02010600030101010101" pitchFamily="2" charset="-122"/>
              </a:rPr>
              <a:t>背景资料：</a:t>
            </a:r>
          </a:p>
          <a:p>
            <a:pPr fontAlgn="base">
              <a:lnSpc>
                <a:spcPct val="130000"/>
              </a:lnSpc>
              <a:spcBef>
                <a:spcPct val="0"/>
              </a:spcBef>
              <a:spcAft>
                <a:spcPct val="0"/>
              </a:spcAft>
            </a:pPr>
            <a:r>
              <a:rPr kumimoji="1" lang="zh-CN" altLang="en-US" sz="2000" b="1">
                <a:solidFill>
                  <a:srgbClr val="080808"/>
                </a:solidFill>
                <a:latin typeface="Times New Roman" panose="02020603050405020304" pitchFamily="18" charset="0"/>
                <a:ea typeface="宋体" panose="02010600030101010101" pitchFamily="2" charset="-122"/>
              </a:rPr>
              <a:t>    在网上买到心仪的商品，通过邮寄、快递送达自己或朋友手中，网络购物的飞速发展推动了快递业的繁荣。然而，消费者在承担网购风险的同时，有时竟还需为快递引发的问题埋单。记者日前从消费者协会了解到，随着网络购物的迅速发展，由快递引发的网购投诉也呈上长升趋势。</a:t>
            </a:r>
          </a:p>
          <a:p>
            <a:pPr fontAlgn="base">
              <a:lnSpc>
                <a:spcPct val="130000"/>
              </a:lnSpc>
              <a:spcBef>
                <a:spcPct val="0"/>
              </a:spcBef>
              <a:spcAft>
                <a:spcPct val="0"/>
              </a:spcAft>
            </a:pPr>
            <a:r>
              <a:rPr kumimoji="1" lang="zh-CN" altLang="en-US" sz="2000" b="1">
                <a:solidFill>
                  <a:srgbClr val="080808"/>
                </a:solidFill>
                <a:latin typeface="Times New Roman" panose="02020603050405020304" pitchFamily="18" charset="0"/>
                <a:ea typeface="宋体" panose="02010600030101010101" pitchFamily="2" charset="-122"/>
              </a:rPr>
              <a:t>家住历城区仲宫镇的刘小姐最近就遇到了一件烦心事：外地的朋友在网上选购了一件饰品，作为送给她的结婚礼物。然而货到济南时，快递公司却以刘小姐住在二环以外为由拒绝送货上门，要求她自行到公司领取。刘小姐多次与快递公司、卖家协商解决，均遭到拒绝。快递公司称</a:t>
            </a:r>
            <a:r>
              <a:rPr kumimoji="1" lang="zh-CN" altLang="en-US" sz="2000" b="1">
                <a:solidFill>
                  <a:srgbClr val="080808"/>
                </a:solidFill>
                <a:latin typeface="宋体" panose="02010600030101010101" pitchFamily="2" charset="-122"/>
                <a:ea typeface="宋体" panose="02010600030101010101" pitchFamily="2" charset="-122"/>
              </a:rPr>
              <a:t>“</a:t>
            </a:r>
            <a:r>
              <a:rPr kumimoji="1" lang="zh-CN" altLang="en-US" sz="2000" b="1">
                <a:solidFill>
                  <a:srgbClr val="080808"/>
                </a:solidFill>
                <a:latin typeface="Times New Roman" panose="02020603050405020304" pitchFamily="18" charset="0"/>
                <a:ea typeface="宋体" panose="02010600030101010101" pitchFamily="2" charset="-122"/>
              </a:rPr>
              <a:t>二环以外不送货</a:t>
            </a:r>
            <a:r>
              <a:rPr kumimoji="1" lang="zh-CN" altLang="en-US" sz="2000" b="1">
                <a:solidFill>
                  <a:srgbClr val="080808"/>
                </a:solidFill>
                <a:latin typeface="宋体" panose="02010600030101010101" pitchFamily="2" charset="-122"/>
                <a:ea typeface="宋体" panose="02010600030101010101" pitchFamily="2" charset="-122"/>
              </a:rPr>
              <a:t>”</a:t>
            </a:r>
            <a:r>
              <a:rPr kumimoji="1" lang="zh-CN" altLang="en-US" sz="2000" b="1">
                <a:solidFill>
                  <a:srgbClr val="080808"/>
                </a:solidFill>
                <a:latin typeface="Times New Roman" panose="02020603050405020304" pitchFamily="18" charset="0"/>
                <a:ea typeface="宋体" panose="02010600030101010101" pitchFamily="2" charset="-122"/>
              </a:rPr>
              <a:t>是公司规定，卖家则表示这是快递公司与刘小姐之间的问题，与自己无关。刘小姐无奈，只好请市区的朋友代为接收。</a:t>
            </a:r>
            <a:endParaRPr kumimoji="1" lang="zh-CN" altLang="en-US" sz="2000">
              <a:solidFill>
                <a:srgbClr val="080808"/>
              </a:solidFill>
              <a:latin typeface="Times New Roman" panose="02020603050405020304" pitchFamily="18" charset="0"/>
              <a:ea typeface="宋体" panose="02010600030101010101" pitchFamily="2" charset="-122"/>
            </a:endParaRPr>
          </a:p>
        </p:txBody>
      </p:sp>
      <p:sp>
        <p:nvSpPr>
          <p:cNvPr id="378884" name="Rectangle 4">
            <a:extLst>
              <a:ext uri="{FF2B5EF4-FFF2-40B4-BE49-F238E27FC236}">
                <a16:creationId xmlns="" xmlns:a16="http://schemas.microsoft.com/office/drawing/2014/main" id="{67F20F40-8365-414E-9936-78C1A4E572B0}"/>
              </a:ext>
            </a:extLst>
          </p:cNvPr>
          <p:cNvSpPr>
            <a:spLocks noGrp="1" noChangeArrowheads="1"/>
          </p:cNvSpPr>
          <p:nvPr>
            <p:ph type="title"/>
          </p:nvPr>
        </p:nvSpPr>
        <p:spPr>
          <a:xfrm>
            <a:off x="2566989" y="0"/>
            <a:ext cx="7850187" cy="782638"/>
          </a:xfrm>
        </p:spPr>
        <p:txBody>
          <a:bodyPr/>
          <a:lstStyle/>
          <a:p>
            <a:r>
              <a:rPr lang="zh-CN" altLang="en-US" sz="3200" i="0">
                <a:solidFill>
                  <a:srgbClr val="000066"/>
                </a:solidFill>
                <a:latin typeface="汉仪楷体简" pitchFamily="2" charset="-122"/>
                <a:ea typeface="汉仪楷体简" pitchFamily="2" charset="-122"/>
              </a:rPr>
              <a:t>同步案例</a:t>
            </a:r>
            <a:r>
              <a:rPr lang="en-US" altLang="zh-CN" sz="3200" i="0">
                <a:solidFill>
                  <a:srgbClr val="000066"/>
                </a:solidFill>
                <a:latin typeface="汉仪楷体简" pitchFamily="2" charset="-122"/>
                <a:ea typeface="汉仪楷体简" pitchFamily="2" charset="-122"/>
              </a:rPr>
              <a:t>10-5</a:t>
            </a:r>
            <a:r>
              <a:rPr lang="zh-CN" altLang="en-US" sz="3200" i="0">
                <a:solidFill>
                  <a:srgbClr val="000066"/>
                </a:solidFill>
                <a:latin typeface="汉仪楷体简" pitchFamily="2" charset="-122"/>
                <a:ea typeface="汉仪楷体简" pitchFamily="2" charset="-122"/>
              </a:rPr>
              <a:t>：购买容易，送货难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884"/>
                                        </p:tgtEl>
                                        <p:attrNameLst>
                                          <p:attrName>style.visibility</p:attrName>
                                        </p:attrNameLst>
                                      </p:cBhvr>
                                      <p:to>
                                        <p:strVal val="visible"/>
                                      </p:to>
                                    </p:set>
                                    <p:animEffect transition="in" filter="dissolve">
                                      <p:cBhvr>
                                        <p:cTn id="7" dur="500"/>
                                        <p:tgtEl>
                                          <p:spTgt spid="378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882">
                                            <p:txEl>
                                              <p:pRg st="0" end="0"/>
                                            </p:txEl>
                                          </p:spTgt>
                                        </p:tgtEl>
                                        <p:attrNameLst>
                                          <p:attrName>style.visibility</p:attrName>
                                        </p:attrNameLst>
                                      </p:cBhvr>
                                      <p:to>
                                        <p:strVal val="visible"/>
                                      </p:to>
                                    </p:set>
                                    <p:anim calcmode="lin" valueType="num">
                                      <p:cBhvr additive="base">
                                        <p:cTn id="12" dur="1000" fill="hold"/>
                                        <p:tgtEl>
                                          <p:spTgt spid="378882">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7888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8882">
                                            <p:txEl>
                                              <p:pRg st="1" end="1"/>
                                            </p:txEl>
                                          </p:spTgt>
                                        </p:tgtEl>
                                        <p:attrNameLst>
                                          <p:attrName>style.visibility</p:attrName>
                                        </p:attrNameLst>
                                      </p:cBhvr>
                                      <p:to>
                                        <p:strVal val="visible"/>
                                      </p:to>
                                    </p:set>
                                    <p:anim calcmode="lin" valueType="num">
                                      <p:cBhvr additive="base">
                                        <p:cTn id="16" dur="1000" fill="hold"/>
                                        <p:tgtEl>
                                          <p:spTgt spid="378882">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7888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78882">
                                            <p:txEl>
                                              <p:pRg st="2" end="2"/>
                                            </p:txEl>
                                          </p:spTgt>
                                        </p:tgtEl>
                                        <p:attrNameLst>
                                          <p:attrName>style.visibility</p:attrName>
                                        </p:attrNameLst>
                                      </p:cBhvr>
                                      <p:to>
                                        <p:strVal val="visible"/>
                                      </p:to>
                                    </p:set>
                                    <p:anim calcmode="lin" valueType="num">
                                      <p:cBhvr additive="base">
                                        <p:cTn id="20" dur="1000" fill="hold"/>
                                        <p:tgtEl>
                                          <p:spTgt spid="378882">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7888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a:extLst>
              <a:ext uri="{FF2B5EF4-FFF2-40B4-BE49-F238E27FC236}">
                <a16:creationId xmlns="" xmlns:a16="http://schemas.microsoft.com/office/drawing/2014/main" id="{8EF12082-281E-4921-8020-DAE1F5CC5816}"/>
              </a:ext>
            </a:extLst>
          </p:cNvPr>
          <p:cNvSpPr txBox="1">
            <a:spLocks noChangeArrowheads="1"/>
          </p:cNvSpPr>
          <p:nvPr/>
        </p:nvSpPr>
        <p:spPr bwMode="auto">
          <a:xfrm>
            <a:off x="2351088" y="836613"/>
            <a:ext cx="7696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400" b="1">
                <a:solidFill>
                  <a:srgbClr val="CC0000"/>
                </a:solidFill>
                <a:latin typeface="宋体" panose="02010600030101010101" pitchFamily="2" charset="-122"/>
                <a:ea typeface="宋体" panose="02010600030101010101" pitchFamily="2" charset="-122"/>
              </a:rPr>
              <a:t>问题：</a:t>
            </a:r>
            <a:r>
              <a:rPr kumimoji="1" lang="zh-CN" altLang="en-US" sz="2400" b="1">
                <a:solidFill>
                  <a:srgbClr val="080808"/>
                </a:solidFill>
                <a:latin typeface="宋体" panose="02010600030101010101" pitchFamily="2" charset="-122"/>
                <a:ea typeface="宋体" panose="02010600030101010101" pitchFamily="2" charset="-122"/>
              </a:rPr>
              <a:t>快递公司拒绝给刘小姐送货的行为符合企业营销伦理吗？谈谈你的看法？</a:t>
            </a:r>
          </a:p>
          <a:p>
            <a:pPr fontAlgn="base">
              <a:lnSpc>
                <a:spcPct val="150000"/>
              </a:lnSpc>
              <a:spcBef>
                <a:spcPct val="0"/>
              </a:spcBef>
              <a:spcAft>
                <a:spcPct val="0"/>
              </a:spcAft>
            </a:pPr>
            <a:r>
              <a:rPr kumimoji="1" lang="zh-CN" altLang="en-US" sz="2400" b="1">
                <a:solidFill>
                  <a:srgbClr val="3366CC"/>
                </a:solidFill>
                <a:latin typeface="宋体" panose="02010600030101010101" pitchFamily="2" charset="-122"/>
                <a:ea typeface="宋体" panose="02010600030101010101" pitchFamily="2" charset="-122"/>
              </a:rPr>
              <a:t>分析提示：</a:t>
            </a:r>
            <a:r>
              <a:rPr kumimoji="1" lang="zh-CN" altLang="en-US" sz="2400" b="1">
                <a:solidFill>
                  <a:srgbClr val="080808"/>
                </a:solidFill>
                <a:latin typeface="宋体" panose="02010600030101010101" pitchFamily="2" charset="-122"/>
                <a:ea typeface="宋体" panose="02010600030101010101" pitchFamily="2" charset="-122"/>
              </a:rPr>
              <a:t>网上卖家承诺“送货上门”，快递公司却以种种理由拒绝，与刘小姐有类似遭遇的不在少数。这种事情的发生，一方面由于网上店铺缺少基本的营销伦理和必要的监管；另一方面快递公司也无相应的法律严格规范，快递过程中一旦发生问题，卖家、快递公司经常互相推脱责任，消费者权益很难得到保障。这些都需要从法律、行业规范、营销伦理方面进行规范，才能为网络营销创造安全可靠的营销环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79906">
                                            <p:txEl>
                                              <p:pRg st="0" end="0"/>
                                            </p:txEl>
                                          </p:spTgt>
                                        </p:tgtEl>
                                        <p:attrNameLst>
                                          <p:attrName>style.visibility</p:attrName>
                                        </p:attrNameLst>
                                      </p:cBhvr>
                                      <p:to>
                                        <p:strVal val="visible"/>
                                      </p:to>
                                    </p:set>
                                    <p:anim calcmode="lin" valueType="num">
                                      <p:cBhvr>
                                        <p:cTn id="7" dur="1000" fill="hold"/>
                                        <p:tgtEl>
                                          <p:spTgt spid="37990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7990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990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379906">
                                            <p:txEl>
                                              <p:pRg st="1" end="1"/>
                                            </p:txEl>
                                          </p:spTgt>
                                        </p:tgtEl>
                                        <p:attrNameLst>
                                          <p:attrName>style.visibility</p:attrName>
                                        </p:attrNameLst>
                                      </p:cBhvr>
                                      <p:to>
                                        <p:strVal val="visible"/>
                                      </p:to>
                                    </p:set>
                                    <p:animEffect transition="in" filter="wipe(down)">
                                      <p:cBhvr>
                                        <p:cTn id="14" dur="290">
                                          <p:stCondLst>
                                            <p:cond delay="0"/>
                                          </p:stCondLst>
                                        </p:cTn>
                                        <p:tgtEl>
                                          <p:spTgt spid="379906">
                                            <p:txEl>
                                              <p:pRg st="1" end="1"/>
                                            </p:txEl>
                                          </p:spTgt>
                                        </p:tgtEl>
                                      </p:cBhvr>
                                    </p:animEffect>
                                    <p:anim calcmode="lin" valueType="num">
                                      <p:cBhvr>
                                        <p:cTn id="15" dur="911" tmFilter="0,0; 0.14,0.36; 0.43,0.73; 0.71,0.91; 1.0,1.0">
                                          <p:stCondLst>
                                            <p:cond delay="0"/>
                                          </p:stCondLst>
                                        </p:cTn>
                                        <p:tgtEl>
                                          <p:spTgt spid="379906">
                                            <p:txEl>
                                              <p:pRg st="1" end="1"/>
                                            </p:txEl>
                                          </p:spTgt>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379906">
                                            <p:txEl>
                                              <p:pRg st="1" end="1"/>
                                            </p:txEl>
                                          </p:spTgt>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379906">
                                            <p:txEl>
                                              <p:pRg st="1" end="1"/>
                                            </p:txEl>
                                          </p:spTgt>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379906">
                                            <p:txEl>
                                              <p:pRg st="1" end="1"/>
                                            </p:txEl>
                                          </p:spTgt>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379906">
                                            <p:txEl>
                                              <p:pRg st="1" end="1"/>
                                            </p:txEl>
                                          </p:spTgt>
                                        </p:tgtEl>
                                        <p:attrNameLst>
                                          <p:attrName>ppt_y</p:attrName>
                                        </p:attrNameLst>
                                      </p:cBhvr>
                                      <p:tavLst>
                                        <p:tav tm="0" fmla="#ppt_y-sin(pi*$)/81">
                                          <p:val>
                                            <p:fltVal val="0"/>
                                          </p:val>
                                        </p:tav>
                                        <p:tav tm="100000">
                                          <p:val>
                                            <p:fltVal val="1"/>
                                          </p:val>
                                        </p:tav>
                                      </p:tavLst>
                                    </p:anim>
                                    <p:animScale>
                                      <p:cBhvr>
                                        <p:cTn id="20" dur="13">
                                          <p:stCondLst>
                                            <p:cond delay="325"/>
                                          </p:stCondLst>
                                        </p:cTn>
                                        <p:tgtEl>
                                          <p:spTgt spid="379906">
                                            <p:txEl>
                                              <p:pRg st="1" end="1"/>
                                            </p:txEl>
                                          </p:spTgt>
                                        </p:tgtEl>
                                      </p:cBhvr>
                                      <p:to x="100000" y="60000"/>
                                    </p:animScale>
                                    <p:animScale>
                                      <p:cBhvr>
                                        <p:cTn id="21" dur="83" decel="50000">
                                          <p:stCondLst>
                                            <p:cond delay="338"/>
                                          </p:stCondLst>
                                        </p:cTn>
                                        <p:tgtEl>
                                          <p:spTgt spid="379906">
                                            <p:txEl>
                                              <p:pRg st="1" end="1"/>
                                            </p:txEl>
                                          </p:spTgt>
                                        </p:tgtEl>
                                      </p:cBhvr>
                                      <p:to x="100000" y="100000"/>
                                    </p:animScale>
                                    <p:animScale>
                                      <p:cBhvr>
                                        <p:cTn id="22" dur="13">
                                          <p:stCondLst>
                                            <p:cond delay="656"/>
                                          </p:stCondLst>
                                        </p:cTn>
                                        <p:tgtEl>
                                          <p:spTgt spid="379906">
                                            <p:txEl>
                                              <p:pRg st="1" end="1"/>
                                            </p:txEl>
                                          </p:spTgt>
                                        </p:tgtEl>
                                      </p:cBhvr>
                                      <p:to x="100000" y="80000"/>
                                    </p:animScale>
                                    <p:animScale>
                                      <p:cBhvr>
                                        <p:cTn id="23" dur="83" decel="50000">
                                          <p:stCondLst>
                                            <p:cond delay="669"/>
                                          </p:stCondLst>
                                        </p:cTn>
                                        <p:tgtEl>
                                          <p:spTgt spid="379906">
                                            <p:txEl>
                                              <p:pRg st="1" end="1"/>
                                            </p:txEl>
                                          </p:spTgt>
                                        </p:tgtEl>
                                      </p:cBhvr>
                                      <p:to x="100000" y="100000"/>
                                    </p:animScale>
                                    <p:animScale>
                                      <p:cBhvr>
                                        <p:cTn id="24" dur="13">
                                          <p:stCondLst>
                                            <p:cond delay="821"/>
                                          </p:stCondLst>
                                        </p:cTn>
                                        <p:tgtEl>
                                          <p:spTgt spid="379906">
                                            <p:txEl>
                                              <p:pRg st="1" end="1"/>
                                            </p:txEl>
                                          </p:spTgt>
                                        </p:tgtEl>
                                      </p:cBhvr>
                                      <p:to x="100000" y="90000"/>
                                    </p:animScale>
                                    <p:animScale>
                                      <p:cBhvr>
                                        <p:cTn id="25" dur="83" decel="50000">
                                          <p:stCondLst>
                                            <p:cond delay="834"/>
                                          </p:stCondLst>
                                        </p:cTn>
                                        <p:tgtEl>
                                          <p:spTgt spid="379906">
                                            <p:txEl>
                                              <p:pRg st="1" end="1"/>
                                            </p:txEl>
                                          </p:spTgt>
                                        </p:tgtEl>
                                      </p:cBhvr>
                                      <p:to x="100000" y="100000"/>
                                    </p:animScale>
                                    <p:animScale>
                                      <p:cBhvr>
                                        <p:cTn id="26" dur="13">
                                          <p:stCondLst>
                                            <p:cond delay="904"/>
                                          </p:stCondLst>
                                        </p:cTn>
                                        <p:tgtEl>
                                          <p:spTgt spid="379906">
                                            <p:txEl>
                                              <p:pRg st="1" end="1"/>
                                            </p:txEl>
                                          </p:spTgt>
                                        </p:tgtEl>
                                      </p:cBhvr>
                                      <p:to x="100000" y="95000"/>
                                    </p:animScale>
                                    <p:animScale>
                                      <p:cBhvr>
                                        <p:cTn id="27" dur="83" decel="50000">
                                          <p:stCondLst>
                                            <p:cond delay="917"/>
                                          </p:stCondLst>
                                        </p:cTn>
                                        <p:tgtEl>
                                          <p:spTgt spid="37990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p:nvPr/>
        </p:nvCxnSpPr>
        <p:spPr>
          <a:xfrm>
            <a:off x="849887" y="1611074"/>
            <a:ext cx="5040000" cy="0"/>
          </a:xfrm>
          <a:prstGeom prst="line">
            <a:avLst/>
          </a:prstGeom>
          <a:noFill/>
          <a:ln w="12700" cap="flat" cmpd="sng" algn="ctr">
            <a:solidFill>
              <a:sysClr val="window" lastClr="FFFFFF">
                <a:lumMod val="85000"/>
              </a:sysClr>
            </a:solidFill>
            <a:prstDash val="solid"/>
            <a:miter lim="800000"/>
          </a:ln>
          <a:effectLst/>
        </p:spPr>
      </p:cxnSp>
      <p:cxnSp>
        <p:nvCxnSpPr>
          <p:cNvPr id="11" name="Straight Connector 7"/>
          <p:cNvCxnSpPr/>
          <p:nvPr/>
        </p:nvCxnSpPr>
        <p:spPr>
          <a:xfrm>
            <a:off x="874978" y="1973932"/>
            <a:ext cx="5040000" cy="0"/>
          </a:xfrm>
          <a:prstGeom prst="line">
            <a:avLst/>
          </a:prstGeom>
          <a:noFill/>
          <a:ln w="22225" cap="flat" cmpd="sng" algn="ctr">
            <a:solidFill>
              <a:sysClr val="window" lastClr="FFFFFF">
                <a:lumMod val="75000"/>
              </a:sysClr>
            </a:solidFill>
            <a:prstDash val="solid"/>
            <a:miter lim="800000"/>
          </a:ln>
          <a:effectLst/>
        </p:spPr>
      </p:cxnSp>
      <p:sp>
        <p:nvSpPr>
          <p:cNvPr id="12" name="Rectangle 8"/>
          <p:cNvSpPr/>
          <p:nvPr/>
        </p:nvSpPr>
        <p:spPr>
          <a:xfrm>
            <a:off x="3356803" y="2075538"/>
            <a:ext cx="2558175" cy="162971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13" name="Rectangle 9"/>
          <p:cNvSpPr/>
          <p:nvPr/>
        </p:nvSpPr>
        <p:spPr bwMode="auto">
          <a:xfrm>
            <a:off x="873313" y="1621802"/>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zh-CN" altLang="en-US"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rPr>
              <a:t>特色服务一</a:t>
            </a:r>
            <a:endParaRPr lang="en-US"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4" name="TextBox 10"/>
          <p:cNvSpPr txBox="1"/>
          <p:nvPr/>
        </p:nvSpPr>
        <p:spPr>
          <a:xfrm>
            <a:off x="3312795" y="2082165"/>
            <a:ext cx="2636520" cy="186880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i="0" u="none" strike="noStrike" kern="0" cap="none" spc="0" normalizeH="0" baseline="0" dirty="0">
                <a:solidFill>
                  <a:schemeClr val="tx1">
                    <a:lumMod val="65000"/>
                    <a:lumOff val="35000"/>
                  </a:schemeClr>
                </a:solidFill>
                <a:ea typeface="Roboto" panose="02000000000000000000" pitchFamily="2" charset="0"/>
              </a:rPr>
              <a:t>企业要根据消费者的购买数据进行分析，了解市场的需求，不同年龄段消费者对不同款式，不同种类商品的需求，有目的地进行采购生产。同时，还必须要为消费者提供个性化定制服务，满足消费者的个性化需求。</a:t>
            </a:r>
            <a:endParaRPr kumimoji="0" lang="zh-CN" altLang="en-US" sz="1100" i="0" u="none" strike="noStrike" kern="0" cap="none" spc="0" normalizeH="0" baseline="0" dirty="0">
              <a:solidFill>
                <a:prstClr val="white">
                  <a:lumMod val="65000"/>
                </a:prstClr>
              </a:solidFill>
              <a:ea typeface="Roboto" panose="02000000000000000000" pitchFamily="2" charset="0"/>
            </a:endParaRPr>
          </a:p>
          <a:p>
            <a:pPr lvl="0">
              <a:lnSpc>
                <a:spcPct val="150000"/>
              </a:lnSpc>
              <a:defRPr/>
            </a:pPr>
            <a:endParaRPr lang="zh-CN" altLang="en-US" sz="1100" kern="0" dirty="0">
              <a:solidFill>
                <a:prstClr val="white">
                  <a:lumMod val="65000"/>
                </a:prstClr>
              </a:solidFill>
              <a:ea typeface="Roboto" panose="02000000000000000000" pitchFamily="2" charset="0"/>
            </a:endParaRPr>
          </a:p>
        </p:txBody>
      </p:sp>
      <p:sp>
        <p:nvSpPr>
          <p:cNvPr id="15" name="TextBox 11"/>
          <p:cNvSpPr txBox="1"/>
          <p:nvPr/>
        </p:nvSpPr>
        <p:spPr>
          <a:xfrm>
            <a:off x="3407109" y="1635571"/>
            <a:ext cx="2510480" cy="368300"/>
          </a:xfrm>
          <a:prstGeom prst="rect">
            <a:avLst/>
          </a:prstGeom>
          <a:noFill/>
        </p:spPr>
        <p:txBody>
          <a:bodyPr wrap="square" rtlCol="0">
            <a:spAutoFit/>
          </a:bodyPr>
          <a:lstStyle/>
          <a:p>
            <a:pPr>
              <a:lnSpc>
                <a:spcPct val="90000"/>
              </a:lnSpc>
            </a:pPr>
            <a:r>
              <a:rPr lang="zh-CN" altLang="id-ID" sz="2000" b="1" dirty="0">
                <a:solidFill>
                  <a:srgbClr val="1C9494"/>
                </a:solidFill>
                <a:latin typeface="Lato" panose="020F0502020204030203" pitchFamily="34" charset="0"/>
                <a:ea typeface="宋体" panose="02010600030101010101" pitchFamily="2" charset="-122"/>
                <a:cs typeface="Arial" panose="020B0604020202020204" pitchFamily="34" charset="0"/>
              </a:rPr>
              <a:t>产品定制化</a:t>
            </a:r>
            <a:endParaRPr lang="id-ID" sz="2800" b="1" dirty="0">
              <a:solidFill>
                <a:srgbClr val="1C9494"/>
              </a:solidFill>
              <a:latin typeface="Lato" panose="020F0502020204030203" pitchFamily="34" charset="0"/>
              <a:ea typeface="Roboto" panose="02000000000000000000" pitchFamily="2" charset="0"/>
              <a:cs typeface="Arial" panose="020B0604020202020204" pitchFamily="34" charset="0"/>
            </a:endParaRPr>
          </a:p>
        </p:txBody>
      </p:sp>
      <p:cxnSp>
        <p:nvCxnSpPr>
          <p:cNvPr id="16" name="Straight Connector 13"/>
          <p:cNvCxnSpPr/>
          <p:nvPr/>
        </p:nvCxnSpPr>
        <p:spPr>
          <a:xfrm>
            <a:off x="840975" y="3927167"/>
            <a:ext cx="5040000" cy="0"/>
          </a:xfrm>
          <a:prstGeom prst="line">
            <a:avLst/>
          </a:prstGeom>
          <a:noFill/>
          <a:ln w="12700" cap="flat" cmpd="sng" algn="ctr">
            <a:solidFill>
              <a:sysClr val="window" lastClr="FFFFFF">
                <a:lumMod val="85000"/>
              </a:sysClr>
            </a:solidFill>
            <a:prstDash val="solid"/>
            <a:miter lim="800000"/>
          </a:ln>
          <a:effectLst/>
        </p:spPr>
      </p:cxnSp>
      <p:cxnSp>
        <p:nvCxnSpPr>
          <p:cNvPr id="17" name="Straight Connector 14"/>
          <p:cNvCxnSpPr/>
          <p:nvPr/>
        </p:nvCxnSpPr>
        <p:spPr>
          <a:xfrm>
            <a:off x="866066" y="4290025"/>
            <a:ext cx="5040000" cy="0"/>
          </a:xfrm>
          <a:prstGeom prst="line">
            <a:avLst/>
          </a:prstGeom>
          <a:noFill/>
          <a:ln w="22225" cap="flat" cmpd="sng" algn="ctr">
            <a:solidFill>
              <a:sysClr val="window" lastClr="FFFFFF">
                <a:lumMod val="75000"/>
              </a:sysClr>
            </a:solidFill>
            <a:prstDash val="solid"/>
            <a:miter lim="800000"/>
          </a:ln>
          <a:effectLst/>
        </p:spPr>
      </p:cxnSp>
      <p:sp>
        <p:nvSpPr>
          <p:cNvPr id="18" name="Rectangle 15"/>
          <p:cNvSpPr/>
          <p:nvPr/>
        </p:nvSpPr>
        <p:spPr>
          <a:xfrm>
            <a:off x="3347891" y="4391631"/>
            <a:ext cx="2567087" cy="162897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19" name="Rectangle 16"/>
          <p:cNvSpPr/>
          <p:nvPr/>
        </p:nvSpPr>
        <p:spPr bwMode="auto">
          <a:xfrm>
            <a:off x="864401" y="3937895"/>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zh-CN" altLang="en-US"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rPr>
              <a:t>特色服务三</a:t>
            </a:r>
            <a:endParaRPr lang="en-US" altLang="zh-CN"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0" name="TextBox 17"/>
          <p:cNvSpPr txBox="1"/>
          <p:nvPr/>
        </p:nvSpPr>
        <p:spPr>
          <a:xfrm>
            <a:off x="3398197" y="4385182"/>
            <a:ext cx="2510480" cy="110680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100" kern="0" dirty="0">
                <a:solidFill>
                  <a:schemeClr val="tx1">
                    <a:lumMod val="65000"/>
                    <a:lumOff val="35000"/>
                  </a:schemeClr>
                </a:solidFill>
                <a:ea typeface="Roboto" panose="02000000000000000000" pitchFamily="2" charset="0"/>
              </a:rPr>
              <a:t>商家可以通过</a:t>
            </a:r>
            <a:r>
              <a:rPr lang="en-US" altLang="zh-CN" sz="1100" kern="0" dirty="0">
                <a:solidFill>
                  <a:schemeClr val="tx1">
                    <a:lumMod val="65000"/>
                    <a:lumOff val="35000"/>
                  </a:schemeClr>
                </a:solidFill>
                <a:ea typeface="Roboto" panose="02000000000000000000" pitchFamily="2" charset="0"/>
              </a:rPr>
              <a:t>24</a:t>
            </a:r>
            <a:r>
              <a:rPr lang="zh-CN" altLang="en-US" sz="1100" kern="0" dirty="0">
                <a:solidFill>
                  <a:schemeClr val="tx1">
                    <a:lumMod val="65000"/>
                    <a:lumOff val="35000"/>
                  </a:schemeClr>
                </a:solidFill>
                <a:ea typeface="宋体" panose="02010600030101010101" pitchFamily="2" charset="-122"/>
              </a:rPr>
              <a:t>小时在线客服等为客户提供更加完善的客户服务，有问题商品无条件更换，通过更加优质的服务提升竞争力，让消费者满意。</a:t>
            </a:r>
          </a:p>
        </p:txBody>
      </p:sp>
      <p:sp>
        <p:nvSpPr>
          <p:cNvPr id="21" name="TextBox 18"/>
          <p:cNvSpPr txBox="1"/>
          <p:nvPr/>
        </p:nvSpPr>
        <p:spPr>
          <a:xfrm>
            <a:off x="3407722" y="3951029"/>
            <a:ext cx="2510480" cy="368300"/>
          </a:xfrm>
          <a:prstGeom prst="rect">
            <a:avLst/>
          </a:prstGeom>
          <a:noFill/>
        </p:spPr>
        <p:txBody>
          <a:bodyPr wrap="square" rtlCol="0">
            <a:spAutoFit/>
          </a:bodyPr>
          <a:lstStyle/>
          <a:p>
            <a:pPr>
              <a:lnSpc>
                <a:spcPct val="90000"/>
              </a:lnSpc>
            </a:pPr>
            <a:r>
              <a:rPr lang="zh-CN" altLang="id-ID" sz="2000" b="1" dirty="0">
                <a:solidFill>
                  <a:srgbClr val="FAC14D"/>
                </a:solidFill>
                <a:latin typeface="Lato" panose="020F0502020204030203" pitchFamily="34" charset="0"/>
                <a:ea typeface="宋体" panose="02010600030101010101" pitchFamily="2" charset="-122"/>
                <a:cs typeface="Arial" panose="020B0604020202020204" pitchFamily="34" charset="0"/>
              </a:rPr>
              <a:t>服务人性化</a:t>
            </a:r>
          </a:p>
        </p:txBody>
      </p:sp>
      <p:cxnSp>
        <p:nvCxnSpPr>
          <p:cNvPr id="22" name="Straight Connector 20"/>
          <p:cNvCxnSpPr/>
          <p:nvPr/>
        </p:nvCxnSpPr>
        <p:spPr>
          <a:xfrm>
            <a:off x="6294727" y="1610329"/>
            <a:ext cx="5040000" cy="0"/>
          </a:xfrm>
          <a:prstGeom prst="line">
            <a:avLst/>
          </a:prstGeom>
          <a:noFill/>
          <a:ln w="12700" cap="flat" cmpd="sng" algn="ctr">
            <a:solidFill>
              <a:sysClr val="window" lastClr="FFFFFF">
                <a:lumMod val="85000"/>
              </a:sysClr>
            </a:solidFill>
            <a:prstDash val="solid"/>
            <a:miter lim="800000"/>
          </a:ln>
          <a:effectLst/>
        </p:spPr>
      </p:cxnSp>
      <p:cxnSp>
        <p:nvCxnSpPr>
          <p:cNvPr id="23" name="Straight Connector 21"/>
          <p:cNvCxnSpPr/>
          <p:nvPr/>
        </p:nvCxnSpPr>
        <p:spPr>
          <a:xfrm>
            <a:off x="6319818" y="1973187"/>
            <a:ext cx="5040000" cy="0"/>
          </a:xfrm>
          <a:prstGeom prst="line">
            <a:avLst/>
          </a:prstGeom>
          <a:noFill/>
          <a:ln w="22225" cap="flat" cmpd="sng" algn="ctr">
            <a:solidFill>
              <a:sysClr val="window" lastClr="FFFFFF">
                <a:lumMod val="75000"/>
              </a:sysClr>
            </a:solidFill>
            <a:prstDash val="solid"/>
            <a:miter lim="800000"/>
          </a:ln>
          <a:effectLst/>
        </p:spPr>
      </p:cxnSp>
      <p:sp>
        <p:nvSpPr>
          <p:cNvPr id="24" name="Rectangle 22"/>
          <p:cNvSpPr/>
          <p:nvPr/>
        </p:nvSpPr>
        <p:spPr>
          <a:xfrm>
            <a:off x="8801643" y="2074793"/>
            <a:ext cx="2558175" cy="1629718"/>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25" name="Rectangle 23"/>
          <p:cNvSpPr/>
          <p:nvPr/>
        </p:nvSpPr>
        <p:spPr bwMode="auto">
          <a:xfrm>
            <a:off x="6318153" y="1621057"/>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zh-CN" altLang="en-US"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rPr>
              <a:t>特色服务二</a:t>
            </a:r>
            <a:endParaRPr lang="en-US" altLang="zh-CN"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6" name="TextBox 24"/>
          <p:cNvSpPr txBox="1"/>
          <p:nvPr/>
        </p:nvSpPr>
        <p:spPr>
          <a:xfrm>
            <a:off x="8851900" y="2010410"/>
            <a:ext cx="2621280" cy="1614805"/>
          </a:xfrm>
          <a:prstGeom prst="rect">
            <a:avLst/>
          </a:prstGeom>
          <a:noFill/>
        </p:spPr>
        <p:txBody>
          <a:bodyPr wrap="square" rtlCol="0">
            <a:spAutoFit/>
          </a:bodyPr>
          <a:lstStyle/>
          <a:p>
            <a:pPr lvl="0">
              <a:lnSpc>
                <a:spcPct val="150000"/>
              </a:lnSpc>
              <a:defRPr/>
            </a:pPr>
            <a:r>
              <a:rPr lang="zh-CN" altLang="en-US" sz="1100" kern="0" dirty="0">
                <a:solidFill>
                  <a:schemeClr val="tx1">
                    <a:lumMod val="65000"/>
                    <a:lumOff val="35000"/>
                  </a:schemeClr>
                </a:solidFill>
                <a:ea typeface="Roboto" panose="02000000000000000000" pitchFamily="2" charset="0"/>
              </a:rPr>
              <a:t>一方面，商家要与批发商、厂商进行谈判，通过两大优势雅迪价格。或者成立合作伙伴关系，取得唯一经营权，一次来降低采购成本，获得竞争优势。另一方面，</a:t>
            </a:r>
            <a:r>
              <a:rPr lang="en-US" altLang="zh-CN" sz="1100" kern="0" dirty="0">
                <a:solidFill>
                  <a:schemeClr val="tx1">
                    <a:lumMod val="65000"/>
                    <a:lumOff val="35000"/>
                  </a:schemeClr>
                </a:solidFill>
                <a:ea typeface="Roboto" panose="02000000000000000000" pitchFamily="2" charset="0"/>
              </a:rPr>
              <a:t>zai</a:t>
            </a:r>
            <a:r>
              <a:rPr lang="zh-CN" altLang="en-US" sz="1100" kern="0" dirty="0">
                <a:solidFill>
                  <a:schemeClr val="tx1">
                    <a:lumMod val="65000"/>
                    <a:lumOff val="35000"/>
                  </a:schemeClr>
                </a:solidFill>
                <a:ea typeface="宋体" panose="02010600030101010101" pitchFamily="2" charset="-122"/>
              </a:rPr>
              <a:t>销售过程中，可以通过成立会员、促销活动等方式来吸引消费者。</a:t>
            </a:r>
          </a:p>
        </p:txBody>
      </p:sp>
      <p:sp>
        <p:nvSpPr>
          <p:cNvPr id="27" name="TextBox 25"/>
          <p:cNvSpPr txBox="1"/>
          <p:nvPr/>
        </p:nvSpPr>
        <p:spPr>
          <a:xfrm>
            <a:off x="8851949" y="1634826"/>
            <a:ext cx="2510480" cy="368300"/>
          </a:xfrm>
          <a:prstGeom prst="rect">
            <a:avLst/>
          </a:prstGeom>
          <a:noFill/>
        </p:spPr>
        <p:txBody>
          <a:bodyPr wrap="square" rtlCol="0">
            <a:spAutoFit/>
          </a:bodyPr>
          <a:lstStyle/>
          <a:p>
            <a:pPr>
              <a:lnSpc>
                <a:spcPct val="90000"/>
              </a:lnSpc>
            </a:pPr>
            <a:r>
              <a:rPr lang="zh-CN" altLang="id-ID" sz="2000" b="1" dirty="0">
                <a:solidFill>
                  <a:srgbClr val="7CB554"/>
                </a:solidFill>
                <a:latin typeface="Lato" panose="020F0502020204030203" pitchFamily="34" charset="0"/>
                <a:ea typeface="宋体" panose="02010600030101010101" pitchFamily="2" charset="-122"/>
                <a:cs typeface="Arial" panose="020B0604020202020204" pitchFamily="34" charset="0"/>
              </a:rPr>
              <a:t>价格合理化</a:t>
            </a:r>
            <a:endParaRPr lang="id-ID" sz="2800" b="1" dirty="0">
              <a:solidFill>
                <a:srgbClr val="7CB554"/>
              </a:solidFill>
              <a:latin typeface="Lato" panose="020F0502020204030203" pitchFamily="34" charset="0"/>
              <a:ea typeface="Roboto" panose="02000000000000000000" pitchFamily="2" charset="0"/>
              <a:cs typeface="Arial" panose="020B0604020202020204" pitchFamily="34" charset="0"/>
            </a:endParaRPr>
          </a:p>
        </p:txBody>
      </p:sp>
      <p:cxnSp>
        <p:nvCxnSpPr>
          <p:cNvPr id="28" name="Straight Connector 27"/>
          <p:cNvCxnSpPr/>
          <p:nvPr/>
        </p:nvCxnSpPr>
        <p:spPr>
          <a:xfrm>
            <a:off x="6285815" y="3926422"/>
            <a:ext cx="5040000" cy="0"/>
          </a:xfrm>
          <a:prstGeom prst="line">
            <a:avLst/>
          </a:prstGeom>
          <a:noFill/>
          <a:ln w="12700" cap="flat" cmpd="sng" algn="ctr">
            <a:solidFill>
              <a:sysClr val="window" lastClr="FFFFFF">
                <a:lumMod val="85000"/>
              </a:sysClr>
            </a:solidFill>
            <a:prstDash val="solid"/>
            <a:miter lim="800000"/>
          </a:ln>
          <a:effectLst/>
        </p:spPr>
      </p:cxnSp>
      <p:cxnSp>
        <p:nvCxnSpPr>
          <p:cNvPr id="29" name="Straight Connector 28"/>
          <p:cNvCxnSpPr/>
          <p:nvPr/>
        </p:nvCxnSpPr>
        <p:spPr>
          <a:xfrm>
            <a:off x="6310906" y="4289280"/>
            <a:ext cx="5040000" cy="0"/>
          </a:xfrm>
          <a:prstGeom prst="line">
            <a:avLst/>
          </a:prstGeom>
          <a:noFill/>
          <a:ln w="22225" cap="flat" cmpd="sng" algn="ctr">
            <a:solidFill>
              <a:sysClr val="window" lastClr="FFFFFF">
                <a:lumMod val="75000"/>
              </a:sysClr>
            </a:solidFill>
            <a:prstDash val="solid"/>
            <a:miter lim="800000"/>
          </a:ln>
          <a:effectLst/>
        </p:spPr>
      </p:cxnSp>
      <p:sp>
        <p:nvSpPr>
          <p:cNvPr id="30" name="Rectangle 29"/>
          <p:cNvSpPr/>
          <p:nvPr/>
        </p:nvSpPr>
        <p:spPr>
          <a:xfrm>
            <a:off x="8792731" y="4390886"/>
            <a:ext cx="2567087" cy="162971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31" name="Rectangle 30"/>
          <p:cNvSpPr/>
          <p:nvPr/>
        </p:nvSpPr>
        <p:spPr bwMode="auto">
          <a:xfrm>
            <a:off x="6309241" y="3937150"/>
            <a:ext cx="2388573" cy="26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50000"/>
              </a:lnSpc>
              <a:defRPr/>
            </a:pPr>
            <a:r>
              <a:rPr lang="zh-CN" altLang="en-US"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rPr>
              <a:t>特色服务四</a:t>
            </a:r>
            <a:endParaRPr lang="en-US" altLang="zh-CN" sz="1600" b="1" dirty="0">
              <a:solidFill>
                <a:prstClr val="white">
                  <a:lumMod val="50000"/>
                </a:prst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TextBox 31"/>
          <p:cNvSpPr txBox="1"/>
          <p:nvPr/>
        </p:nvSpPr>
        <p:spPr>
          <a:xfrm>
            <a:off x="8851927" y="4313317"/>
            <a:ext cx="2510480" cy="161480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1100" kern="0" dirty="0">
                <a:solidFill>
                  <a:schemeClr val="tx1">
                    <a:lumMod val="65000"/>
                    <a:lumOff val="35000"/>
                  </a:schemeClr>
                </a:solidFill>
                <a:ea typeface="Roboto" panose="02000000000000000000" pitchFamily="2" charset="0"/>
              </a:rPr>
              <a:t>此网上商城要加强对入驻商家的管理对差评过的多的商家进行整改取缔，保障自己商品平台的质量。良好的信誉会让消费者更加放心，良好的售后服务也会让消费者的口碑宣传为自己带来更多的客源。</a:t>
            </a:r>
          </a:p>
        </p:txBody>
      </p:sp>
      <p:sp>
        <p:nvSpPr>
          <p:cNvPr id="33" name="TextBox 32"/>
          <p:cNvSpPr txBox="1"/>
          <p:nvPr/>
        </p:nvSpPr>
        <p:spPr>
          <a:xfrm>
            <a:off x="8843037" y="3950919"/>
            <a:ext cx="2510480" cy="368300"/>
          </a:xfrm>
          <a:prstGeom prst="rect">
            <a:avLst/>
          </a:prstGeom>
          <a:noFill/>
        </p:spPr>
        <p:txBody>
          <a:bodyPr wrap="square" rtlCol="0">
            <a:spAutoFit/>
          </a:bodyPr>
          <a:lstStyle/>
          <a:p>
            <a:pPr>
              <a:lnSpc>
                <a:spcPct val="90000"/>
              </a:lnSpc>
            </a:pPr>
            <a:r>
              <a:rPr lang="zh-CN" altLang="id-ID" sz="2000" b="1" dirty="0">
                <a:solidFill>
                  <a:srgbClr val="F95647"/>
                </a:solidFill>
                <a:latin typeface="Lato" panose="020F0502020204030203" pitchFamily="34" charset="0"/>
                <a:ea typeface="宋体" panose="02010600030101010101" pitchFamily="2" charset="-122"/>
                <a:cs typeface="Arial" panose="020B0604020202020204" pitchFamily="34" charset="0"/>
              </a:rPr>
              <a:t>交易安全化</a:t>
            </a:r>
          </a:p>
        </p:txBody>
      </p:sp>
      <p:sp>
        <p:nvSpPr>
          <p:cNvPr id="38" name="Content Placeholder 2"/>
          <p:cNvSpPr txBox="1"/>
          <p:nvPr/>
        </p:nvSpPr>
        <p:spPr>
          <a:xfrm>
            <a:off x="706755" y="351790"/>
            <a:ext cx="4182110" cy="61595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buClr>
                <a:srgbClr val="202F3D">
                  <a:lumMod val="75000"/>
                </a:srgbClr>
              </a:buClr>
            </a:pPr>
            <a:r>
              <a:rPr lang="zh-CN" altLang="en-US" sz="3200" b="1" dirty="0">
                <a:solidFill>
                  <a:prstClr val="white">
                    <a:lumMod val="50000"/>
                  </a:prstClr>
                </a:solidFill>
                <a:latin typeface="微软雅黑" panose="020B0503020204020204" pitchFamily="34" charset="-122"/>
                <a:ea typeface="微软雅黑" panose="020B0503020204020204" pitchFamily="34" charset="-122"/>
              </a:rPr>
              <a:t>现代企业的对应策略</a:t>
            </a:r>
            <a:endParaRPr lang="en-US" sz="3200" b="1" dirty="0">
              <a:solidFill>
                <a:prstClr val="white">
                  <a:lumMod val="50000"/>
                </a:prstClr>
              </a:solidFill>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3"/>
          <a:srcRect l="7456" t="14790"/>
          <a:stretch>
            <a:fillRect/>
          </a:stretch>
        </p:blipFill>
        <p:spPr>
          <a:xfrm>
            <a:off x="778510" y="1978025"/>
            <a:ext cx="2412365" cy="1655445"/>
          </a:xfrm>
          <a:prstGeom prst="rect">
            <a:avLst/>
          </a:prstGeom>
        </p:spPr>
      </p:pic>
      <p:pic>
        <p:nvPicPr>
          <p:cNvPr id="41" name="图片 40"/>
          <p:cNvPicPr>
            <a:picLocks noChangeAspect="1"/>
          </p:cNvPicPr>
          <p:nvPr/>
        </p:nvPicPr>
        <p:blipFill>
          <a:blip r:embed="rId4"/>
          <a:stretch>
            <a:fillRect/>
          </a:stretch>
        </p:blipFill>
        <p:spPr>
          <a:xfrm>
            <a:off x="6241415" y="1958340"/>
            <a:ext cx="2412365" cy="1727200"/>
          </a:xfrm>
          <a:prstGeom prst="rect">
            <a:avLst/>
          </a:prstGeom>
        </p:spPr>
      </p:pic>
      <p:pic>
        <p:nvPicPr>
          <p:cNvPr id="42" name="图片 41"/>
          <p:cNvPicPr>
            <a:picLocks noChangeAspect="1"/>
          </p:cNvPicPr>
          <p:nvPr/>
        </p:nvPicPr>
        <p:blipFill>
          <a:blip r:embed="rId5"/>
          <a:srcRect l="-4894" r="18170" b="7029"/>
          <a:stretch>
            <a:fillRect/>
          </a:stretch>
        </p:blipFill>
        <p:spPr>
          <a:xfrm>
            <a:off x="633730" y="4385310"/>
            <a:ext cx="2628265" cy="1664335"/>
          </a:xfrm>
          <a:prstGeom prst="rect">
            <a:avLst/>
          </a:prstGeom>
        </p:spPr>
      </p:pic>
      <p:pic>
        <p:nvPicPr>
          <p:cNvPr id="43" name="图片 42"/>
          <p:cNvPicPr>
            <a:picLocks noChangeAspect="1"/>
          </p:cNvPicPr>
          <p:nvPr/>
        </p:nvPicPr>
        <p:blipFill>
          <a:blip r:embed="rId6"/>
          <a:stretch>
            <a:fillRect/>
          </a:stretch>
        </p:blipFill>
        <p:spPr>
          <a:xfrm>
            <a:off x="6282690" y="4403090"/>
            <a:ext cx="2442210" cy="1628775"/>
          </a:xfrm>
          <a:prstGeom prst="rect">
            <a:avLst/>
          </a:prstGeom>
        </p:spPr>
      </p:pic>
    </p:spTree>
    <p:extLst>
      <p:ext uri="{BB962C8B-B14F-4D97-AF65-F5344CB8AC3E}">
        <p14:creationId xmlns:p14="http://schemas.microsoft.com/office/powerpoint/2010/main" val="1770221626"/>
      </p:ext>
    </p:extLst>
  </p:cSld>
  <p:clrMapOvr>
    <a:masterClrMapping/>
  </p:clrMapOvr>
  <mc:AlternateContent xmlns:mc="http://schemas.openxmlformats.org/markup-compatibility/2006" xmlns:p14="http://schemas.microsoft.com/office/powerpoint/2010/main">
    <mc:Choice Requires="p14">
      <p:transition p14:dur="100">
        <p:push dir="u"/>
      </p:transition>
    </mc:Choice>
    <mc:Fallback xmlns="">
      <p:transition>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 xmlns:a16="http://schemas.microsoft.com/office/drawing/2014/main" id="{8EE76E36-AEA4-496C-B441-39E124CCE7FB}"/>
              </a:ext>
            </a:extLst>
          </p:cNvPr>
          <p:cNvSpPr>
            <a:spLocks noGrp="1" noChangeArrowheads="1"/>
          </p:cNvSpPr>
          <p:nvPr>
            <p:ph type="title"/>
          </p:nvPr>
        </p:nvSpPr>
        <p:spPr>
          <a:xfrm>
            <a:off x="1919288" y="0"/>
            <a:ext cx="7561262" cy="782638"/>
          </a:xfrm>
        </p:spPr>
        <p:txBody>
          <a:bodyPr/>
          <a:lstStyle/>
          <a:p>
            <a:r>
              <a:rPr lang="en-US" altLang="zh-CN" sz="3200" i="0">
                <a:latin typeface="汉仪楷体简" pitchFamily="2" charset="-122"/>
                <a:ea typeface="汉仪楷体简" pitchFamily="2" charset="-122"/>
              </a:rPr>
              <a:t>10.3.2 </a:t>
            </a:r>
            <a:r>
              <a:rPr lang="zh-CN" altLang="en-US" sz="3200" i="0">
                <a:latin typeface="汉仪楷体简" pitchFamily="2" charset="-122"/>
                <a:ea typeface="汉仪楷体简" pitchFamily="2" charset="-122"/>
              </a:rPr>
              <a:t>网络营销中的消费心理策略</a:t>
            </a:r>
          </a:p>
        </p:txBody>
      </p:sp>
      <p:sp>
        <p:nvSpPr>
          <p:cNvPr id="380931" name="Rectangle 3">
            <a:extLst>
              <a:ext uri="{FF2B5EF4-FFF2-40B4-BE49-F238E27FC236}">
                <a16:creationId xmlns="" xmlns:a16="http://schemas.microsoft.com/office/drawing/2014/main" id="{2013C42E-3FB6-4A9A-B1A1-ED62ABFD19BB}"/>
              </a:ext>
            </a:extLst>
          </p:cNvPr>
          <p:cNvSpPr>
            <a:spLocks noGrp="1" noChangeArrowheads="1"/>
          </p:cNvSpPr>
          <p:nvPr>
            <p:ph type="body" idx="1"/>
          </p:nvPr>
        </p:nvSpPr>
        <p:spPr>
          <a:xfrm>
            <a:off x="2351089" y="981076"/>
            <a:ext cx="3959225" cy="4105275"/>
          </a:xfrm>
        </p:spPr>
        <p:txBody>
          <a:bodyPr/>
          <a:lstStyle/>
          <a:p>
            <a:pPr>
              <a:lnSpc>
                <a:spcPct val="110000"/>
              </a:lnSpc>
              <a:spcBef>
                <a:spcPct val="0"/>
              </a:spcBef>
              <a:buFont typeface="Wingdings" panose="05000000000000000000" pitchFamily="2" charset="2"/>
              <a:buNone/>
            </a:pPr>
            <a:r>
              <a:rPr lang="zh-CN" altLang="en-US" sz="2400" b="1">
                <a:latin typeface="黑体" panose="02010609060101010101" pitchFamily="49" charset="-122"/>
                <a:ea typeface="黑体" panose="02010609060101010101" pitchFamily="49" charset="-122"/>
              </a:rPr>
              <a:t>（一）创造良好的网络营销环境</a:t>
            </a:r>
            <a:r>
              <a:rPr lang="zh-CN" altLang="en-US" sz="2400">
                <a:latin typeface="黑体" panose="02010609060101010101" pitchFamily="49" charset="-122"/>
                <a:ea typeface="黑体" panose="02010609060101010101" pitchFamily="49" charset="-122"/>
              </a:rPr>
              <a:t> </a:t>
            </a:r>
          </a:p>
          <a:p>
            <a:pPr>
              <a:lnSpc>
                <a:spcPct val="110000"/>
              </a:lnSpc>
              <a:spcBef>
                <a:spcPct val="0"/>
              </a:spcBef>
              <a:buFont typeface="Wingdings" panose="05000000000000000000" pitchFamily="2" charset="2"/>
              <a:buNone/>
            </a:pPr>
            <a:r>
              <a:rPr lang="zh-CN" altLang="en-US" sz="2400">
                <a:latin typeface="汉仪楷体简" pitchFamily="2" charset="-122"/>
                <a:ea typeface="汉仪楷体简" pitchFamily="2" charset="-122"/>
              </a:rPr>
              <a:t>    </a:t>
            </a:r>
            <a:r>
              <a:rPr lang="en-US" altLang="zh-CN" sz="2400" b="1">
                <a:latin typeface="汉仪楷体简" pitchFamily="2" charset="-122"/>
                <a:ea typeface="汉仪楷体简" pitchFamily="2" charset="-122"/>
              </a:rPr>
              <a:t>1</a:t>
            </a:r>
            <a:r>
              <a:rPr lang="zh-CN" altLang="en-US" sz="2400" b="1">
                <a:latin typeface="汉仪楷体简" pitchFamily="2" charset="-122"/>
                <a:ea typeface="汉仪楷体简" pitchFamily="2" charset="-122"/>
              </a:rPr>
              <a:t>、健全市场机制完善信用保障体系 </a:t>
            </a:r>
          </a:p>
          <a:p>
            <a:pPr>
              <a:lnSpc>
                <a:spcPct val="110000"/>
              </a:lnSpc>
              <a:spcBef>
                <a:spcPct val="0"/>
              </a:spcBef>
              <a:buFont typeface="Wingdings" panose="05000000000000000000" pitchFamily="2" charset="2"/>
              <a:buNone/>
            </a:pPr>
            <a:r>
              <a:rPr lang="zh-CN" altLang="en-US" sz="2400" b="1">
                <a:latin typeface="汉仪楷体简" pitchFamily="2" charset="-122"/>
                <a:ea typeface="汉仪楷体简" pitchFamily="2" charset="-122"/>
              </a:rPr>
              <a:t>    </a:t>
            </a:r>
            <a:r>
              <a:rPr lang="en-US" altLang="zh-CN" sz="2400" b="1">
                <a:latin typeface="汉仪楷体简" pitchFamily="2" charset="-122"/>
                <a:ea typeface="汉仪楷体简" pitchFamily="2" charset="-122"/>
              </a:rPr>
              <a:t>2</a:t>
            </a:r>
            <a:r>
              <a:rPr lang="zh-CN" altLang="en-US" sz="2400" b="1">
                <a:latin typeface="汉仪楷体简" pitchFamily="2" charset="-122"/>
                <a:ea typeface="汉仪楷体简" pitchFamily="2" charset="-122"/>
              </a:rPr>
              <a:t>、不断提升网络技术水平，完善网络消费配套设施 </a:t>
            </a:r>
          </a:p>
          <a:p>
            <a:pPr>
              <a:lnSpc>
                <a:spcPct val="110000"/>
              </a:lnSpc>
              <a:spcBef>
                <a:spcPct val="0"/>
              </a:spcBef>
              <a:buFont typeface="Wingdings" panose="05000000000000000000" pitchFamily="2" charset="2"/>
              <a:buNone/>
            </a:pPr>
            <a:r>
              <a:rPr lang="zh-CN" altLang="en-US" sz="2400" b="1">
                <a:latin typeface="汉仪楷体简" pitchFamily="2" charset="-122"/>
                <a:ea typeface="汉仪楷体简" pitchFamily="2" charset="-122"/>
              </a:rPr>
              <a:t>    </a:t>
            </a:r>
            <a:r>
              <a:rPr lang="en-US" altLang="zh-CN" sz="2400" b="1">
                <a:latin typeface="汉仪楷体简" pitchFamily="2" charset="-122"/>
                <a:ea typeface="汉仪楷体简" pitchFamily="2" charset="-122"/>
              </a:rPr>
              <a:t>3</a:t>
            </a:r>
            <a:r>
              <a:rPr lang="zh-CN" altLang="en-US" sz="2400" b="1">
                <a:latin typeface="汉仪楷体简" pitchFamily="2" charset="-122"/>
                <a:ea typeface="汉仪楷体简" pitchFamily="2" charset="-122"/>
              </a:rPr>
              <a:t>、加强教育，提倡网络消费 </a:t>
            </a:r>
          </a:p>
          <a:p>
            <a:pPr>
              <a:lnSpc>
                <a:spcPct val="110000"/>
              </a:lnSpc>
              <a:spcBef>
                <a:spcPct val="0"/>
              </a:spcBef>
              <a:buFont typeface="Wingdings" panose="05000000000000000000" pitchFamily="2" charset="2"/>
              <a:buNone/>
            </a:pPr>
            <a:r>
              <a:rPr lang="zh-CN" altLang="en-US" sz="2400" b="1">
                <a:latin typeface="黑体" panose="02010609060101010101" pitchFamily="49" charset="-122"/>
                <a:ea typeface="黑体" panose="02010609060101010101" pitchFamily="49" charset="-122"/>
              </a:rPr>
              <a:t>（二）保持网络消费渠道的畅通</a:t>
            </a:r>
            <a:r>
              <a:rPr lang="zh-CN" altLang="en-US" sz="2400">
                <a:latin typeface="黑体" panose="02010609060101010101" pitchFamily="49" charset="-122"/>
                <a:ea typeface="黑体" panose="02010609060101010101" pitchFamily="49" charset="-122"/>
              </a:rPr>
              <a:t> </a:t>
            </a:r>
          </a:p>
          <a:p>
            <a:pPr>
              <a:lnSpc>
                <a:spcPct val="110000"/>
              </a:lnSpc>
              <a:spcBef>
                <a:spcPct val="0"/>
              </a:spcBef>
              <a:buFont typeface="Wingdings" panose="05000000000000000000" pitchFamily="2" charset="2"/>
              <a:buNone/>
            </a:pPr>
            <a:r>
              <a:rPr lang="zh-CN" altLang="en-US" sz="2400">
                <a:latin typeface="汉仪楷体简" pitchFamily="2" charset="-122"/>
                <a:ea typeface="汉仪楷体简" pitchFamily="2" charset="-122"/>
              </a:rPr>
              <a:t>    </a:t>
            </a:r>
            <a:r>
              <a:rPr lang="en-US" altLang="zh-CN" sz="2400" b="1">
                <a:latin typeface="汉仪楷体简" pitchFamily="2" charset="-122"/>
                <a:ea typeface="汉仪楷体简" pitchFamily="2" charset="-122"/>
              </a:rPr>
              <a:t>1</a:t>
            </a:r>
            <a:r>
              <a:rPr lang="zh-CN" altLang="en-US" sz="2400" b="1">
                <a:latin typeface="汉仪楷体简" pitchFamily="2" charset="-122"/>
                <a:ea typeface="汉仪楷体简" pitchFamily="2" charset="-122"/>
              </a:rPr>
              <a:t>、订货 </a:t>
            </a:r>
          </a:p>
          <a:p>
            <a:pPr>
              <a:lnSpc>
                <a:spcPct val="110000"/>
              </a:lnSpc>
              <a:spcBef>
                <a:spcPct val="0"/>
              </a:spcBef>
              <a:buFont typeface="Wingdings" panose="05000000000000000000" pitchFamily="2" charset="2"/>
              <a:buNone/>
            </a:pPr>
            <a:r>
              <a:rPr lang="zh-CN" altLang="en-US" sz="2400" b="1">
                <a:latin typeface="汉仪楷体简" pitchFamily="2" charset="-122"/>
                <a:ea typeface="汉仪楷体简" pitchFamily="2" charset="-122"/>
              </a:rPr>
              <a:t>    </a:t>
            </a:r>
            <a:r>
              <a:rPr lang="en-US" altLang="zh-CN" sz="2400" b="1">
                <a:latin typeface="汉仪楷体简" pitchFamily="2" charset="-122"/>
                <a:ea typeface="汉仪楷体简" pitchFamily="2" charset="-122"/>
              </a:rPr>
              <a:t>2</a:t>
            </a:r>
            <a:r>
              <a:rPr lang="zh-CN" altLang="en-US" sz="2400" b="1">
                <a:latin typeface="汉仪楷体简" pitchFamily="2" charset="-122"/>
                <a:ea typeface="汉仪楷体简" pitchFamily="2" charset="-122"/>
              </a:rPr>
              <a:t>、结算 </a:t>
            </a:r>
          </a:p>
          <a:p>
            <a:pPr>
              <a:lnSpc>
                <a:spcPct val="110000"/>
              </a:lnSpc>
              <a:spcBef>
                <a:spcPct val="0"/>
              </a:spcBef>
              <a:buFont typeface="Wingdings" panose="05000000000000000000" pitchFamily="2" charset="2"/>
              <a:buNone/>
            </a:pPr>
            <a:r>
              <a:rPr lang="zh-CN" altLang="en-US" sz="2400" b="1">
                <a:latin typeface="汉仪楷体简" pitchFamily="2" charset="-122"/>
                <a:ea typeface="汉仪楷体简" pitchFamily="2" charset="-122"/>
              </a:rPr>
              <a:t>    </a:t>
            </a:r>
            <a:r>
              <a:rPr lang="en-US" altLang="zh-CN" sz="2400" b="1">
                <a:latin typeface="汉仪楷体简" pitchFamily="2" charset="-122"/>
                <a:ea typeface="汉仪楷体简" pitchFamily="2" charset="-122"/>
              </a:rPr>
              <a:t>3</a:t>
            </a:r>
            <a:r>
              <a:rPr lang="zh-CN" altLang="en-US" sz="2400" b="1">
                <a:latin typeface="汉仪楷体简" pitchFamily="2" charset="-122"/>
                <a:ea typeface="汉仪楷体简" pitchFamily="2" charset="-122"/>
              </a:rPr>
              <a:t>、配送  </a:t>
            </a:r>
          </a:p>
        </p:txBody>
      </p:sp>
      <p:sp>
        <p:nvSpPr>
          <p:cNvPr id="380932" name="Rectangle 4">
            <a:extLst>
              <a:ext uri="{FF2B5EF4-FFF2-40B4-BE49-F238E27FC236}">
                <a16:creationId xmlns="" xmlns:a16="http://schemas.microsoft.com/office/drawing/2014/main" id="{BBE5131A-FFD4-4384-8765-E9AE057BB563}"/>
              </a:ext>
            </a:extLst>
          </p:cNvPr>
          <p:cNvSpPr>
            <a:spLocks noChangeArrowheads="1"/>
          </p:cNvSpPr>
          <p:nvPr/>
        </p:nvSpPr>
        <p:spPr bwMode="auto">
          <a:xfrm>
            <a:off x="6456364" y="981076"/>
            <a:ext cx="395922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lnSpc>
                <a:spcPct val="110000"/>
              </a:lnSpc>
              <a:spcBef>
                <a:spcPct val="0"/>
              </a:spcBef>
              <a:spcAft>
                <a:spcPct val="0"/>
              </a:spcAft>
              <a:buClr>
                <a:srgbClr val="5BBE4E"/>
              </a:buClr>
              <a:buNone/>
            </a:pPr>
            <a:r>
              <a:rPr lang="zh-CN" altLang="en-US" sz="2400" b="1">
                <a:solidFill>
                  <a:srgbClr val="080808"/>
                </a:solidFill>
                <a:latin typeface="黑体" panose="02010609060101010101" pitchFamily="49" charset="-122"/>
                <a:ea typeface="黑体" panose="02010609060101010101" pitchFamily="49" charset="-122"/>
              </a:rPr>
              <a:t>（三）保障网络交易的安全性</a:t>
            </a:r>
            <a:r>
              <a:rPr lang="zh-CN" altLang="en-US" sz="2400">
                <a:solidFill>
                  <a:srgbClr val="080808"/>
                </a:solidFill>
                <a:latin typeface="汉仪楷体简" pitchFamily="2" charset="-122"/>
                <a:ea typeface="汉仪楷体简" pitchFamily="2" charset="-122"/>
              </a:rPr>
              <a:t> </a:t>
            </a:r>
          </a:p>
          <a:p>
            <a:pPr fontAlgn="base">
              <a:lnSpc>
                <a:spcPct val="110000"/>
              </a:lnSpc>
              <a:spcBef>
                <a:spcPct val="0"/>
              </a:spcBef>
              <a:spcAft>
                <a:spcPct val="0"/>
              </a:spcAft>
              <a:buClr>
                <a:srgbClr val="5BBE4E"/>
              </a:buClr>
              <a:buNone/>
            </a:pPr>
            <a:r>
              <a:rPr lang="en-US" altLang="zh-CN" sz="2400" b="1">
                <a:solidFill>
                  <a:srgbClr val="080808"/>
                </a:solidFill>
                <a:latin typeface="汉仪楷体简" pitchFamily="2" charset="-122"/>
                <a:ea typeface="汉仪楷体简" pitchFamily="2" charset="-122"/>
              </a:rPr>
              <a:t>1</a:t>
            </a:r>
            <a:r>
              <a:rPr lang="zh-CN" altLang="en-US" sz="2400" b="1">
                <a:solidFill>
                  <a:srgbClr val="080808"/>
                </a:solidFill>
                <a:latin typeface="汉仪楷体简" pitchFamily="2" charset="-122"/>
                <a:ea typeface="汉仪楷体简" pitchFamily="2" charset="-122"/>
              </a:rPr>
              <a:t>、提高网络安全技术水平 </a:t>
            </a:r>
          </a:p>
          <a:p>
            <a:pPr fontAlgn="base">
              <a:lnSpc>
                <a:spcPct val="110000"/>
              </a:lnSpc>
              <a:spcBef>
                <a:spcPct val="0"/>
              </a:spcBef>
              <a:spcAft>
                <a:spcPct val="0"/>
              </a:spcAft>
              <a:buClr>
                <a:srgbClr val="5BBE4E"/>
              </a:buClr>
              <a:buNone/>
            </a:pPr>
            <a:r>
              <a:rPr lang="en-US" altLang="zh-CN" sz="2400" b="1">
                <a:solidFill>
                  <a:srgbClr val="080808"/>
                </a:solidFill>
                <a:latin typeface="汉仪楷体简" pitchFamily="2" charset="-122"/>
                <a:ea typeface="汉仪楷体简" pitchFamily="2" charset="-122"/>
              </a:rPr>
              <a:t>2</a:t>
            </a:r>
            <a:r>
              <a:rPr lang="zh-CN" altLang="en-US" sz="2400" b="1">
                <a:solidFill>
                  <a:srgbClr val="080808"/>
                </a:solidFill>
                <a:latin typeface="汉仪楷体简" pitchFamily="2" charset="-122"/>
                <a:ea typeface="汉仪楷体简" pitchFamily="2" charset="-122"/>
              </a:rPr>
              <a:t>、为消费者提供真实可靠的信息 </a:t>
            </a:r>
          </a:p>
          <a:p>
            <a:pPr fontAlgn="base">
              <a:lnSpc>
                <a:spcPct val="110000"/>
              </a:lnSpc>
              <a:spcBef>
                <a:spcPct val="0"/>
              </a:spcBef>
              <a:spcAft>
                <a:spcPct val="0"/>
              </a:spcAft>
              <a:buClr>
                <a:srgbClr val="5BBE4E"/>
              </a:buClr>
              <a:buNone/>
            </a:pPr>
            <a:r>
              <a:rPr lang="en-US" altLang="zh-CN" sz="2400" b="1">
                <a:solidFill>
                  <a:srgbClr val="080808"/>
                </a:solidFill>
                <a:latin typeface="汉仪楷体简" pitchFamily="2" charset="-122"/>
                <a:ea typeface="汉仪楷体简" pitchFamily="2" charset="-122"/>
              </a:rPr>
              <a:t>3</a:t>
            </a:r>
            <a:r>
              <a:rPr lang="zh-CN" altLang="en-US" sz="2400" b="1">
                <a:solidFill>
                  <a:srgbClr val="080808"/>
                </a:solidFill>
                <a:latin typeface="汉仪楷体简" pitchFamily="2" charset="-122"/>
                <a:ea typeface="汉仪楷体简" pitchFamily="2" charset="-122"/>
              </a:rPr>
              <a:t>、确保交易商品的质量 </a:t>
            </a:r>
          </a:p>
          <a:p>
            <a:pPr fontAlgn="base">
              <a:lnSpc>
                <a:spcPct val="110000"/>
              </a:lnSpc>
              <a:spcBef>
                <a:spcPct val="0"/>
              </a:spcBef>
              <a:spcAft>
                <a:spcPct val="0"/>
              </a:spcAft>
              <a:buClr>
                <a:srgbClr val="5BBE4E"/>
              </a:buClr>
              <a:buNone/>
            </a:pPr>
            <a:r>
              <a:rPr lang="en-US" altLang="zh-CN" sz="2400" b="1">
                <a:solidFill>
                  <a:srgbClr val="080808"/>
                </a:solidFill>
                <a:latin typeface="汉仪楷体简" pitchFamily="2" charset="-122"/>
                <a:ea typeface="汉仪楷体简" pitchFamily="2" charset="-122"/>
              </a:rPr>
              <a:t>4</a:t>
            </a:r>
            <a:r>
              <a:rPr lang="zh-CN" altLang="en-US" sz="2400" b="1">
                <a:solidFill>
                  <a:srgbClr val="080808"/>
                </a:solidFill>
                <a:latin typeface="汉仪楷体简" pitchFamily="2" charset="-122"/>
                <a:ea typeface="汉仪楷体简" pitchFamily="2" charset="-122"/>
              </a:rPr>
              <a:t>、完善售后服务 </a:t>
            </a:r>
          </a:p>
          <a:p>
            <a:pPr fontAlgn="base">
              <a:lnSpc>
                <a:spcPct val="110000"/>
              </a:lnSpc>
              <a:spcBef>
                <a:spcPct val="0"/>
              </a:spcBef>
              <a:spcAft>
                <a:spcPct val="0"/>
              </a:spcAft>
              <a:buClr>
                <a:srgbClr val="5BBE4E"/>
              </a:buClr>
              <a:buNone/>
            </a:pPr>
            <a:r>
              <a:rPr lang="en-US" altLang="zh-CN" sz="2400" b="1">
                <a:solidFill>
                  <a:srgbClr val="080808"/>
                </a:solidFill>
                <a:latin typeface="汉仪楷体简" pitchFamily="2" charset="-122"/>
                <a:ea typeface="汉仪楷体简" pitchFamily="2" charset="-122"/>
              </a:rPr>
              <a:t>5</a:t>
            </a:r>
            <a:r>
              <a:rPr lang="zh-CN" altLang="en-US" sz="2400" b="1">
                <a:solidFill>
                  <a:srgbClr val="080808"/>
                </a:solidFill>
                <a:latin typeface="汉仪楷体简" pitchFamily="2" charset="-122"/>
                <a:ea typeface="汉仪楷体简" pitchFamily="2" charset="-122"/>
              </a:rPr>
              <a:t>、落实有效配送 </a:t>
            </a:r>
          </a:p>
          <a:p>
            <a:pPr fontAlgn="base">
              <a:lnSpc>
                <a:spcPct val="110000"/>
              </a:lnSpc>
              <a:spcBef>
                <a:spcPct val="0"/>
              </a:spcBef>
              <a:spcAft>
                <a:spcPct val="0"/>
              </a:spcAft>
              <a:buClr>
                <a:srgbClr val="5BBE4E"/>
              </a:buClr>
              <a:buNone/>
            </a:pPr>
            <a:r>
              <a:rPr lang="zh-CN" altLang="en-US" sz="2400" b="1">
                <a:solidFill>
                  <a:srgbClr val="080808"/>
                </a:solidFill>
                <a:latin typeface="黑体" panose="02010609060101010101" pitchFamily="49" charset="-122"/>
                <a:ea typeface="黑体" panose="02010609060101010101" pitchFamily="49" charset="-122"/>
              </a:rPr>
              <a:t>（四）加强网站管理</a:t>
            </a:r>
            <a:r>
              <a:rPr lang="zh-CN" altLang="en-US" sz="2400">
                <a:solidFill>
                  <a:srgbClr val="080808"/>
                </a:solidFill>
                <a:latin typeface="黑体" panose="02010609060101010101" pitchFamily="49" charset="-122"/>
                <a:ea typeface="黑体" panose="02010609060101010101" pitchFamily="49" charset="-122"/>
              </a:rPr>
              <a:t> </a:t>
            </a:r>
          </a:p>
        </p:txBody>
      </p:sp>
      <p:pic>
        <p:nvPicPr>
          <p:cNvPr id="380933" name="Picture 5">
            <a:extLst>
              <a:ext uri="{FF2B5EF4-FFF2-40B4-BE49-F238E27FC236}">
                <a16:creationId xmlns="" xmlns:a16="http://schemas.microsoft.com/office/drawing/2014/main" id="{A5419AF6-FA0E-4DC4-85D9-2F5CF231D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1" y="981076"/>
            <a:ext cx="131763" cy="561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1000" fill="hold"/>
                                        <p:tgtEl>
                                          <p:spTgt spid="380933"/>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80930"/>
                                        </p:tgtEl>
                                        <p:attrNameLst>
                                          <p:attrName>style.visibility</p:attrName>
                                        </p:attrNameLst>
                                      </p:cBhvr>
                                      <p:to>
                                        <p:strVal val="visible"/>
                                      </p:to>
                                    </p:set>
                                    <p:animEffect transition="in" filter="dissolve">
                                      <p:cBhvr>
                                        <p:cTn id="11" dur="500"/>
                                        <p:tgtEl>
                                          <p:spTgt spid="3809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380931">
                                            <p:txEl>
                                              <p:pRg st="0" end="0"/>
                                            </p:txEl>
                                          </p:spTgt>
                                        </p:tgtEl>
                                        <p:attrNameLst>
                                          <p:attrName>style.visibility</p:attrName>
                                        </p:attrNameLst>
                                      </p:cBhvr>
                                      <p:to>
                                        <p:strVal val="visible"/>
                                      </p:to>
                                    </p:set>
                                    <p:animScale>
                                      <p:cBhvr>
                                        <p:cTn id="16" dur="1000" decel="50000" fill="hold">
                                          <p:stCondLst>
                                            <p:cond delay="0"/>
                                          </p:stCondLst>
                                        </p:cTn>
                                        <p:tgtEl>
                                          <p:spTgt spid="3809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80931">
                                            <p:txEl>
                                              <p:pRg st="0" end="0"/>
                                            </p:txEl>
                                          </p:spTgt>
                                        </p:tgtEl>
                                        <p:attrNameLst>
                                          <p:attrName>ppt_x</p:attrName>
                                          <p:attrName>ppt_y</p:attrName>
                                        </p:attrNameLst>
                                      </p:cBhvr>
                                    </p:animMotion>
                                    <p:animEffect transition="in" filter="fade">
                                      <p:cBhvr>
                                        <p:cTn id="18" dur="1000"/>
                                        <p:tgtEl>
                                          <p:spTgt spid="380931">
                                            <p:txEl>
                                              <p:pRg st="0" end="0"/>
                                            </p:txEl>
                                          </p:spTgt>
                                        </p:tgtEl>
                                      </p:cBhvr>
                                    </p:animEffect>
                                  </p:childTnLst>
                                </p:cTn>
                              </p:par>
                              <p:par>
                                <p:cTn id="19" presetID="52" presetClass="entr" presetSubtype="0" fill="hold" nodeType="withEffect">
                                  <p:stCondLst>
                                    <p:cond delay="0"/>
                                  </p:stCondLst>
                                  <p:childTnLst>
                                    <p:set>
                                      <p:cBhvr>
                                        <p:cTn id="20" dur="1" fill="hold">
                                          <p:stCondLst>
                                            <p:cond delay="0"/>
                                          </p:stCondLst>
                                        </p:cTn>
                                        <p:tgtEl>
                                          <p:spTgt spid="380931">
                                            <p:txEl>
                                              <p:pRg st="1" end="1"/>
                                            </p:txEl>
                                          </p:spTgt>
                                        </p:tgtEl>
                                        <p:attrNameLst>
                                          <p:attrName>style.visibility</p:attrName>
                                        </p:attrNameLst>
                                      </p:cBhvr>
                                      <p:to>
                                        <p:strVal val="visible"/>
                                      </p:to>
                                    </p:set>
                                    <p:animScale>
                                      <p:cBhvr>
                                        <p:cTn id="21" dur="1000" decel="50000" fill="hold">
                                          <p:stCondLst>
                                            <p:cond delay="0"/>
                                          </p:stCondLst>
                                        </p:cTn>
                                        <p:tgtEl>
                                          <p:spTgt spid="3809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80931">
                                            <p:txEl>
                                              <p:pRg st="1" end="1"/>
                                            </p:txEl>
                                          </p:spTgt>
                                        </p:tgtEl>
                                        <p:attrNameLst>
                                          <p:attrName>ppt_x</p:attrName>
                                          <p:attrName>ppt_y</p:attrName>
                                        </p:attrNameLst>
                                      </p:cBhvr>
                                    </p:animMotion>
                                    <p:animEffect transition="in" filter="fade">
                                      <p:cBhvr>
                                        <p:cTn id="23" dur="1000"/>
                                        <p:tgtEl>
                                          <p:spTgt spid="380931">
                                            <p:txEl>
                                              <p:pRg st="1" end="1"/>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380931">
                                            <p:txEl>
                                              <p:pRg st="2" end="2"/>
                                            </p:txEl>
                                          </p:spTgt>
                                        </p:tgtEl>
                                        <p:attrNameLst>
                                          <p:attrName>style.visibility</p:attrName>
                                        </p:attrNameLst>
                                      </p:cBhvr>
                                      <p:to>
                                        <p:strVal val="visible"/>
                                      </p:to>
                                    </p:set>
                                    <p:animScale>
                                      <p:cBhvr>
                                        <p:cTn id="26" dur="1000" decel="50000" fill="hold">
                                          <p:stCondLst>
                                            <p:cond delay="0"/>
                                          </p:stCondLst>
                                        </p:cTn>
                                        <p:tgtEl>
                                          <p:spTgt spid="38093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80931">
                                            <p:txEl>
                                              <p:pRg st="2" end="2"/>
                                            </p:txEl>
                                          </p:spTgt>
                                        </p:tgtEl>
                                        <p:attrNameLst>
                                          <p:attrName>ppt_x</p:attrName>
                                          <p:attrName>ppt_y</p:attrName>
                                        </p:attrNameLst>
                                      </p:cBhvr>
                                    </p:animMotion>
                                    <p:animEffect transition="in" filter="fade">
                                      <p:cBhvr>
                                        <p:cTn id="28" dur="1000"/>
                                        <p:tgtEl>
                                          <p:spTgt spid="380931">
                                            <p:txEl>
                                              <p:pRg st="2" end="2"/>
                                            </p:txEl>
                                          </p:spTgt>
                                        </p:tgtEl>
                                      </p:cBhvr>
                                    </p:animEffect>
                                  </p:childTnLst>
                                </p:cTn>
                              </p:par>
                              <p:par>
                                <p:cTn id="29" presetID="52" presetClass="entr" presetSubtype="0" fill="hold" nodeType="withEffect">
                                  <p:stCondLst>
                                    <p:cond delay="0"/>
                                  </p:stCondLst>
                                  <p:childTnLst>
                                    <p:set>
                                      <p:cBhvr>
                                        <p:cTn id="30" dur="1" fill="hold">
                                          <p:stCondLst>
                                            <p:cond delay="0"/>
                                          </p:stCondLst>
                                        </p:cTn>
                                        <p:tgtEl>
                                          <p:spTgt spid="380931">
                                            <p:txEl>
                                              <p:pRg st="3" end="3"/>
                                            </p:txEl>
                                          </p:spTgt>
                                        </p:tgtEl>
                                        <p:attrNameLst>
                                          <p:attrName>style.visibility</p:attrName>
                                        </p:attrNameLst>
                                      </p:cBhvr>
                                      <p:to>
                                        <p:strVal val="visible"/>
                                      </p:to>
                                    </p:set>
                                    <p:animScale>
                                      <p:cBhvr>
                                        <p:cTn id="31" dur="1000" decel="50000" fill="hold">
                                          <p:stCondLst>
                                            <p:cond delay="0"/>
                                          </p:stCondLst>
                                        </p:cTn>
                                        <p:tgtEl>
                                          <p:spTgt spid="38093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80931">
                                            <p:txEl>
                                              <p:pRg st="3" end="3"/>
                                            </p:txEl>
                                          </p:spTgt>
                                        </p:tgtEl>
                                        <p:attrNameLst>
                                          <p:attrName>ppt_x</p:attrName>
                                          <p:attrName>ppt_y</p:attrName>
                                        </p:attrNameLst>
                                      </p:cBhvr>
                                    </p:animMotion>
                                    <p:animEffect transition="in" filter="fade">
                                      <p:cBhvr>
                                        <p:cTn id="33" dur="1000"/>
                                        <p:tgtEl>
                                          <p:spTgt spid="380931">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2" presetClass="entr" presetSubtype="0" fill="hold" nodeType="clickEffect">
                                  <p:stCondLst>
                                    <p:cond delay="0"/>
                                  </p:stCondLst>
                                  <p:childTnLst>
                                    <p:set>
                                      <p:cBhvr>
                                        <p:cTn id="37" dur="1" fill="hold">
                                          <p:stCondLst>
                                            <p:cond delay="0"/>
                                          </p:stCondLst>
                                        </p:cTn>
                                        <p:tgtEl>
                                          <p:spTgt spid="380931">
                                            <p:txEl>
                                              <p:pRg st="4" end="4"/>
                                            </p:txEl>
                                          </p:spTgt>
                                        </p:tgtEl>
                                        <p:attrNameLst>
                                          <p:attrName>style.visibility</p:attrName>
                                        </p:attrNameLst>
                                      </p:cBhvr>
                                      <p:to>
                                        <p:strVal val="visible"/>
                                      </p:to>
                                    </p:set>
                                    <p:animScale>
                                      <p:cBhvr>
                                        <p:cTn id="38" dur="1000" decel="50000" fill="hold">
                                          <p:stCondLst>
                                            <p:cond delay="0"/>
                                          </p:stCondLst>
                                        </p:cTn>
                                        <p:tgtEl>
                                          <p:spTgt spid="38093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80931">
                                            <p:txEl>
                                              <p:pRg st="4" end="4"/>
                                            </p:txEl>
                                          </p:spTgt>
                                        </p:tgtEl>
                                        <p:attrNameLst>
                                          <p:attrName>ppt_x</p:attrName>
                                          <p:attrName>ppt_y</p:attrName>
                                        </p:attrNameLst>
                                      </p:cBhvr>
                                    </p:animMotion>
                                    <p:animEffect transition="in" filter="fade">
                                      <p:cBhvr>
                                        <p:cTn id="40" dur="1000"/>
                                        <p:tgtEl>
                                          <p:spTgt spid="380931">
                                            <p:txEl>
                                              <p:pRg st="4" end="4"/>
                                            </p:txEl>
                                          </p:spTgt>
                                        </p:tgtEl>
                                      </p:cBhvr>
                                    </p:animEffect>
                                  </p:childTnLst>
                                </p:cTn>
                              </p:par>
                              <p:par>
                                <p:cTn id="41" presetID="52" presetClass="entr" presetSubtype="0" fill="hold" nodeType="withEffect">
                                  <p:stCondLst>
                                    <p:cond delay="0"/>
                                  </p:stCondLst>
                                  <p:childTnLst>
                                    <p:set>
                                      <p:cBhvr>
                                        <p:cTn id="42" dur="1" fill="hold">
                                          <p:stCondLst>
                                            <p:cond delay="0"/>
                                          </p:stCondLst>
                                        </p:cTn>
                                        <p:tgtEl>
                                          <p:spTgt spid="380931">
                                            <p:txEl>
                                              <p:pRg st="5" end="5"/>
                                            </p:txEl>
                                          </p:spTgt>
                                        </p:tgtEl>
                                        <p:attrNameLst>
                                          <p:attrName>style.visibility</p:attrName>
                                        </p:attrNameLst>
                                      </p:cBhvr>
                                      <p:to>
                                        <p:strVal val="visible"/>
                                      </p:to>
                                    </p:set>
                                    <p:animScale>
                                      <p:cBhvr>
                                        <p:cTn id="43" dur="1000" decel="50000" fill="hold">
                                          <p:stCondLst>
                                            <p:cond delay="0"/>
                                          </p:stCondLst>
                                        </p:cTn>
                                        <p:tgtEl>
                                          <p:spTgt spid="38093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80931">
                                            <p:txEl>
                                              <p:pRg st="5" end="5"/>
                                            </p:txEl>
                                          </p:spTgt>
                                        </p:tgtEl>
                                        <p:attrNameLst>
                                          <p:attrName>ppt_x</p:attrName>
                                          <p:attrName>ppt_y</p:attrName>
                                        </p:attrNameLst>
                                      </p:cBhvr>
                                    </p:animMotion>
                                    <p:animEffect transition="in" filter="fade">
                                      <p:cBhvr>
                                        <p:cTn id="45" dur="1000"/>
                                        <p:tgtEl>
                                          <p:spTgt spid="380931">
                                            <p:txEl>
                                              <p:pRg st="5" end="5"/>
                                            </p:txEl>
                                          </p:spTgt>
                                        </p:tgtEl>
                                      </p:cBhvr>
                                    </p:animEffect>
                                  </p:childTnLst>
                                </p:cTn>
                              </p:par>
                              <p:par>
                                <p:cTn id="46" presetID="52" presetClass="entr" presetSubtype="0" fill="hold" nodeType="withEffect">
                                  <p:stCondLst>
                                    <p:cond delay="0"/>
                                  </p:stCondLst>
                                  <p:childTnLst>
                                    <p:set>
                                      <p:cBhvr>
                                        <p:cTn id="47" dur="1" fill="hold">
                                          <p:stCondLst>
                                            <p:cond delay="0"/>
                                          </p:stCondLst>
                                        </p:cTn>
                                        <p:tgtEl>
                                          <p:spTgt spid="380931">
                                            <p:txEl>
                                              <p:pRg st="6" end="6"/>
                                            </p:txEl>
                                          </p:spTgt>
                                        </p:tgtEl>
                                        <p:attrNameLst>
                                          <p:attrName>style.visibility</p:attrName>
                                        </p:attrNameLst>
                                      </p:cBhvr>
                                      <p:to>
                                        <p:strVal val="visible"/>
                                      </p:to>
                                    </p:set>
                                    <p:animScale>
                                      <p:cBhvr>
                                        <p:cTn id="48" dur="1000" decel="50000" fill="hold">
                                          <p:stCondLst>
                                            <p:cond delay="0"/>
                                          </p:stCondLst>
                                        </p:cTn>
                                        <p:tgtEl>
                                          <p:spTgt spid="38093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80931">
                                            <p:txEl>
                                              <p:pRg st="6" end="6"/>
                                            </p:txEl>
                                          </p:spTgt>
                                        </p:tgtEl>
                                        <p:attrNameLst>
                                          <p:attrName>ppt_x</p:attrName>
                                          <p:attrName>ppt_y</p:attrName>
                                        </p:attrNameLst>
                                      </p:cBhvr>
                                    </p:animMotion>
                                    <p:animEffect transition="in" filter="fade">
                                      <p:cBhvr>
                                        <p:cTn id="50" dur="1000"/>
                                        <p:tgtEl>
                                          <p:spTgt spid="380931">
                                            <p:txEl>
                                              <p:pRg st="6" end="6"/>
                                            </p:txEl>
                                          </p:spTgt>
                                        </p:tgtEl>
                                      </p:cBhvr>
                                    </p:animEffect>
                                  </p:childTnLst>
                                </p:cTn>
                              </p:par>
                              <p:par>
                                <p:cTn id="51" presetID="52" presetClass="entr" presetSubtype="0" fill="hold" nodeType="withEffect">
                                  <p:stCondLst>
                                    <p:cond delay="0"/>
                                  </p:stCondLst>
                                  <p:childTnLst>
                                    <p:set>
                                      <p:cBhvr>
                                        <p:cTn id="52" dur="1" fill="hold">
                                          <p:stCondLst>
                                            <p:cond delay="0"/>
                                          </p:stCondLst>
                                        </p:cTn>
                                        <p:tgtEl>
                                          <p:spTgt spid="380931">
                                            <p:txEl>
                                              <p:pRg st="7" end="7"/>
                                            </p:txEl>
                                          </p:spTgt>
                                        </p:tgtEl>
                                        <p:attrNameLst>
                                          <p:attrName>style.visibility</p:attrName>
                                        </p:attrNameLst>
                                      </p:cBhvr>
                                      <p:to>
                                        <p:strVal val="visible"/>
                                      </p:to>
                                    </p:set>
                                    <p:animScale>
                                      <p:cBhvr>
                                        <p:cTn id="53" dur="1000" decel="50000" fill="hold">
                                          <p:stCondLst>
                                            <p:cond delay="0"/>
                                          </p:stCondLst>
                                        </p:cTn>
                                        <p:tgtEl>
                                          <p:spTgt spid="38093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80931">
                                            <p:txEl>
                                              <p:pRg st="7" end="7"/>
                                            </p:txEl>
                                          </p:spTgt>
                                        </p:tgtEl>
                                        <p:attrNameLst>
                                          <p:attrName>ppt_x</p:attrName>
                                          <p:attrName>ppt_y</p:attrName>
                                        </p:attrNameLst>
                                      </p:cBhvr>
                                    </p:animMotion>
                                    <p:animEffect transition="in" filter="fade">
                                      <p:cBhvr>
                                        <p:cTn id="55" dur="1000"/>
                                        <p:tgtEl>
                                          <p:spTgt spid="380931">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2" presetClass="entr" presetSubtype="0" fill="hold" nodeType="clickEffect">
                                  <p:stCondLst>
                                    <p:cond delay="0"/>
                                  </p:stCondLst>
                                  <p:childTnLst>
                                    <p:set>
                                      <p:cBhvr>
                                        <p:cTn id="59" dur="1" fill="hold">
                                          <p:stCondLst>
                                            <p:cond delay="0"/>
                                          </p:stCondLst>
                                        </p:cTn>
                                        <p:tgtEl>
                                          <p:spTgt spid="380932">
                                            <p:txEl>
                                              <p:pRg st="0" end="0"/>
                                            </p:txEl>
                                          </p:spTgt>
                                        </p:tgtEl>
                                        <p:attrNameLst>
                                          <p:attrName>style.visibility</p:attrName>
                                        </p:attrNameLst>
                                      </p:cBhvr>
                                      <p:to>
                                        <p:strVal val="visible"/>
                                      </p:to>
                                    </p:set>
                                    <p:animScale>
                                      <p:cBhvr>
                                        <p:cTn id="60" dur="1000" decel="50000" fill="hold">
                                          <p:stCondLst>
                                            <p:cond delay="0"/>
                                          </p:stCondLst>
                                        </p:cTn>
                                        <p:tgtEl>
                                          <p:spTgt spid="38093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80932">
                                            <p:txEl>
                                              <p:pRg st="0" end="0"/>
                                            </p:txEl>
                                          </p:spTgt>
                                        </p:tgtEl>
                                        <p:attrNameLst>
                                          <p:attrName>ppt_x</p:attrName>
                                          <p:attrName>ppt_y</p:attrName>
                                        </p:attrNameLst>
                                      </p:cBhvr>
                                    </p:animMotion>
                                    <p:animEffect transition="in" filter="fade">
                                      <p:cBhvr>
                                        <p:cTn id="62" dur="1000"/>
                                        <p:tgtEl>
                                          <p:spTgt spid="380932">
                                            <p:txEl>
                                              <p:pRg st="0" end="0"/>
                                            </p:txEl>
                                          </p:spTgt>
                                        </p:tgtEl>
                                      </p:cBhvr>
                                    </p:animEffect>
                                  </p:childTnLst>
                                </p:cTn>
                              </p:par>
                              <p:par>
                                <p:cTn id="63" presetID="52" presetClass="entr" presetSubtype="0" fill="hold" nodeType="withEffect">
                                  <p:stCondLst>
                                    <p:cond delay="0"/>
                                  </p:stCondLst>
                                  <p:childTnLst>
                                    <p:set>
                                      <p:cBhvr>
                                        <p:cTn id="64" dur="1" fill="hold">
                                          <p:stCondLst>
                                            <p:cond delay="0"/>
                                          </p:stCondLst>
                                        </p:cTn>
                                        <p:tgtEl>
                                          <p:spTgt spid="380932">
                                            <p:txEl>
                                              <p:pRg st="1" end="1"/>
                                            </p:txEl>
                                          </p:spTgt>
                                        </p:tgtEl>
                                        <p:attrNameLst>
                                          <p:attrName>style.visibility</p:attrName>
                                        </p:attrNameLst>
                                      </p:cBhvr>
                                      <p:to>
                                        <p:strVal val="visible"/>
                                      </p:to>
                                    </p:set>
                                    <p:animScale>
                                      <p:cBhvr>
                                        <p:cTn id="65" dur="1000" decel="50000" fill="hold">
                                          <p:stCondLst>
                                            <p:cond delay="0"/>
                                          </p:stCondLst>
                                        </p:cTn>
                                        <p:tgtEl>
                                          <p:spTgt spid="38093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380932">
                                            <p:txEl>
                                              <p:pRg st="1" end="1"/>
                                            </p:txEl>
                                          </p:spTgt>
                                        </p:tgtEl>
                                        <p:attrNameLst>
                                          <p:attrName>ppt_x</p:attrName>
                                          <p:attrName>ppt_y</p:attrName>
                                        </p:attrNameLst>
                                      </p:cBhvr>
                                    </p:animMotion>
                                    <p:animEffect transition="in" filter="fade">
                                      <p:cBhvr>
                                        <p:cTn id="67" dur="1000"/>
                                        <p:tgtEl>
                                          <p:spTgt spid="380932">
                                            <p:txEl>
                                              <p:pRg st="1" end="1"/>
                                            </p:txEl>
                                          </p:spTgt>
                                        </p:tgtEl>
                                      </p:cBhvr>
                                    </p:animEffect>
                                  </p:childTnLst>
                                </p:cTn>
                              </p:par>
                              <p:par>
                                <p:cTn id="68" presetID="52" presetClass="entr" presetSubtype="0" fill="hold" nodeType="withEffect">
                                  <p:stCondLst>
                                    <p:cond delay="0"/>
                                  </p:stCondLst>
                                  <p:childTnLst>
                                    <p:set>
                                      <p:cBhvr>
                                        <p:cTn id="69" dur="1" fill="hold">
                                          <p:stCondLst>
                                            <p:cond delay="0"/>
                                          </p:stCondLst>
                                        </p:cTn>
                                        <p:tgtEl>
                                          <p:spTgt spid="380932">
                                            <p:txEl>
                                              <p:pRg st="2" end="2"/>
                                            </p:txEl>
                                          </p:spTgt>
                                        </p:tgtEl>
                                        <p:attrNameLst>
                                          <p:attrName>style.visibility</p:attrName>
                                        </p:attrNameLst>
                                      </p:cBhvr>
                                      <p:to>
                                        <p:strVal val="visible"/>
                                      </p:to>
                                    </p:set>
                                    <p:animScale>
                                      <p:cBhvr>
                                        <p:cTn id="70" dur="1000" decel="50000" fill="hold">
                                          <p:stCondLst>
                                            <p:cond delay="0"/>
                                          </p:stCondLst>
                                        </p:cTn>
                                        <p:tgtEl>
                                          <p:spTgt spid="38093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380932">
                                            <p:txEl>
                                              <p:pRg st="2" end="2"/>
                                            </p:txEl>
                                          </p:spTgt>
                                        </p:tgtEl>
                                        <p:attrNameLst>
                                          <p:attrName>ppt_x</p:attrName>
                                          <p:attrName>ppt_y</p:attrName>
                                        </p:attrNameLst>
                                      </p:cBhvr>
                                    </p:animMotion>
                                    <p:animEffect transition="in" filter="fade">
                                      <p:cBhvr>
                                        <p:cTn id="72" dur="1000"/>
                                        <p:tgtEl>
                                          <p:spTgt spid="380932">
                                            <p:txEl>
                                              <p:pRg st="2" end="2"/>
                                            </p:txEl>
                                          </p:spTgt>
                                        </p:tgtEl>
                                      </p:cBhvr>
                                    </p:animEffect>
                                  </p:childTnLst>
                                </p:cTn>
                              </p:par>
                              <p:par>
                                <p:cTn id="73" presetID="52" presetClass="entr" presetSubtype="0" fill="hold" nodeType="withEffect">
                                  <p:stCondLst>
                                    <p:cond delay="0"/>
                                  </p:stCondLst>
                                  <p:childTnLst>
                                    <p:set>
                                      <p:cBhvr>
                                        <p:cTn id="74" dur="1" fill="hold">
                                          <p:stCondLst>
                                            <p:cond delay="0"/>
                                          </p:stCondLst>
                                        </p:cTn>
                                        <p:tgtEl>
                                          <p:spTgt spid="380932">
                                            <p:txEl>
                                              <p:pRg st="3" end="3"/>
                                            </p:txEl>
                                          </p:spTgt>
                                        </p:tgtEl>
                                        <p:attrNameLst>
                                          <p:attrName>style.visibility</p:attrName>
                                        </p:attrNameLst>
                                      </p:cBhvr>
                                      <p:to>
                                        <p:strVal val="visible"/>
                                      </p:to>
                                    </p:set>
                                    <p:animScale>
                                      <p:cBhvr>
                                        <p:cTn id="75" dur="1000" decel="50000" fill="hold">
                                          <p:stCondLst>
                                            <p:cond delay="0"/>
                                          </p:stCondLst>
                                        </p:cTn>
                                        <p:tgtEl>
                                          <p:spTgt spid="38093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380932">
                                            <p:txEl>
                                              <p:pRg st="3" end="3"/>
                                            </p:txEl>
                                          </p:spTgt>
                                        </p:tgtEl>
                                        <p:attrNameLst>
                                          <p:attrName>ppt_x</p:attrName>
                                          <p:attrName>ppt_y</p:attrName>
                                        </p:attrNameLst>
                                      </p:cBhvr>
                                    </p:animMotion>
                                    <p:animEffect transition="in" filter="fade">
                                      <p:cBhvr>
                                        <p:cTn id="77" dur="1000"/>
                                        <p:tgtEl>
                                          <p:spTgt spid="380932">
                                            <p:txEl>
                                              <p:pRg st="3" end="3"/>
                                            </p:txEl>
                                          </p:spTgt>
                                        </p:tgtEl>
                                      </p:cBhvr>
                                    </p:animEffect>
                                  </p:childTnLst>
                                </p:cTn>
                              </p:par>
                              <p:par>
                                <p:cTn id="78" presetID="52" presetClass="entr" presetSubtype="0" fill="hold" nodeType="withEffect">
                                  <p:stCondLst>
                                    <p:cond delay="0"/>
                                  </p:stCondLst>
                                  <p:childTnLst>
                                    <p:set>
                                      <p:cBhvr>
                                        <p:cTn id="79" dur="1" fill="hold">
                                          <p:stCondLst>
                                            <p:cond delay="0"/>
                                          </p:stCondLst>
                                        </p:cTn>
                                        <p:tgtEl>
                                          <p:spTgt spid="380932">
                                            <p:txEl>
                                              <p:pRg st="4" end="4"/>
                                            </p:txEl>
                                          </p:spTgt>
                                        </p:tgtEl>
                                        <p:attrNameLst>
                                          <p:attrName>style.visibility</p:attrName>
                                        </p:attrNameLst>
                                      </p:cBhvr>
                                      <p:to>
                                        <p:strVal val="visible"/>
                                      </p:to>
                                    </p:set>
                                    <p:animScale>
                                      <p:cBhvr>
                                        <p:cTn id="80" dur="1000" decel="50000" fill="hold">
                                          <p:stCondLst>
                                            <p:cond delay="0"/>
                                          </p:stCondLst>
                                        </p:cTn>
                                        <p:tgtEl>
                                          <p:spTgt spid="38093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380932">
                                            <p:txEl>
                                              <p:pRg st="4" end="4"/>
                                            </p:txEl>
                                          </p:spTgt>
                                        </p:tgtEl>
                                        <p:attrNameLst>
                                          <p:attrName>ppt_x</p:attrName>
                                          <p:attrName>ppt_y</p:attrName>
                                        </p:attrNameLst>
                                      </p:cBhvr>
                                    </p:animMotion>
                                    <p:animEffect transition="in" filter="fade">
                                      <p:cBhvr>
                                        <p:cTn id="82" dur="1000"/>
                                        <p:tgtEl>
                                          <p:spTgt spid="380932">
                                            <p:txEl>
                                              <p:pRg st="4" end="4"/>
                                            </p:txEl>
                                          </p:spTgt>
                                        </p:tgtEl>
                                      </p:cBhvr>
                                    </p:animEffect>
                                  </p:childTnLst>
                                </p:cTn>
                              </p:par>
                              <p:par>
                                <p:cTn id="83" presetID="52" presetClass="entr" presetSubtype="0" fill="hold" nodeType="withEffect">
                                  <p:stCondLst>
                                    <p:cond delay="0"/>
                                  </p:stCondLst>
                                  <p:childTnLst>
                                    <p:set>
                                      <p:cBhvr>
                                        <p:cTn id="84" dur="1" fill="hold">
                                          <p:stCondLst>
                                            <p:cond delay="0"/>
                                          </p:stCondLst>
                                        </p:cTn>
                                        <p:tgtEl>
                                          <p:spTgt spid="380932">
                                            <p:txEl>
                                              <p:pRg st="5" end="5"/>
                                            </p:txEl>
                                          </p:spTgt>
                                        </p:tgtEl>
                                        <p:attrNameLst>
                                          <p:attrName>style.visibility</p:attrName>
                                        </p:attrNameLst>
                                      </p:cBhvr>
                                      <p:to>
                                        <p:strVal val="visible"/>
                                      </p:to>
                                    </p:set>
                                    <p:animScale>
                                      <p:cBhvr>
                                        <p:cTn id="85" dur="1000" decel="50000" fill="hold">
                                          <p:stCondLst>
                                            <p:cond delay="0"/>
                                          </p:stCondLst>
                                        </p:cTn>
                                        <p:tgtEl>
                                          <p:spTgt spid="38093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380932">
                                            <p:txEl>
                                              <p:pRg st="5" end="5"/>
                                            </p:txEl>
                                          </p:spTgt>
                                        </p:tgtEl>
                                        <p:attrNameLst>
                                          <p:attrName>ppt_x</p:attrName>
                                          <p:attrName>ppt_y</p:attrName>
                                        </p:attrNameLst>
                                      </p:cBhvr>
                                    </p:animMotion>
                                    <p:animEffect transition="in" filter="fade">
                                      <p:cBhvr>
                                        <p:cTn id="87" dur="1000"/>
                                        <p:tgtEl>
                                          <p:spTgt spid="380932">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2" presetClass="entr" presetSubtype="0" fill="hold" nodeType="clickEffect">
                                  <p:stCondLst>
                                    <p:cond delay="0"/>
                                  </p:stCondLst>
                                  <p:childTnLst>
                                    <p:set>
                                      <p:cBhvr>
                                        <p:cTn id="91" dur="1" fill="hold">
                                          <p:stCondLst>
                                            <p:cond delay="0"/>
                                          </p:stCondLst>
                                        </p:cTn>
                                        <p:tgtEl>
                                          <p:spTgt spid="380932">
                                            <p:txEl>
                                              <p:pRg st="6" end="6"/>
                                            </p:txEl>
                                          </p:spTgt>
                                        </p:tgtEl>
                                        <p:attrNameLst>
                                          <p:attrName>style.visibility</p:attrName>
                                        </p:attrNameLst>
                                      </p:cBhvr>
                                      <p:to>
                                        <p:strVal val="visible"/>
                                      </p:to>
                                    </p:set>
                                    <p:animScale>
                                      <p:cBhvr>
                                        <p:cTn id="92" dur="1000" decel="50000" fill="hold">
                                          <p:stCondLst>
                                            <p:cond delay="0"/>
                                          </p:stCondLst>
                                        </p:cTn>
                                        <p:tgtEl>
                                          <p:spTgt spid="38093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380932">
                                            <p:txEl>
                                              <p:pRg st="6" end="6"/>
                                            </p:txEl>
                                          </p:spTgt>
                                        </p:tgtEl>
                                        <p:attrNameLst>
                                          <p:attrName>ppt_x</p:attrName>
                                          <p:attrName>ppt_y</p:attrName>
                                        </p:attrNameLst>
                                      </p:cBhvr>
                                    </p:animMotion>
                                    <p:animEffect transition="in" filter="fade">
                                      <p:cBhvr>
                                        <p:cTn id="94" dur="1000"/>
                                        <p:tgtEl>
                                          <p:spTgt spid="3809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 xmlns:a16="http://schemas.microsoft.com/office/drawing/2014/main" id="{BCCBE22E-C80D-4371-92AF-1F6CAF913297}"/>
              </a:ext>
            </a:extLst>
          </p:cNvPr>
          <p:cNvSpPr>
            <a:spLocks noGrp="1" noChangeArrowheads="1"/>
          </p:cNvSpPr>
          <p:nvPr>
            <p:ph type="title"/>
          </p:nvPr>
        </p:nvSpPr>
        <p:spPr>
          <a:xfrm>
            <a:off x="2495550" y="692150"/>
            <a:ext cx="6840538" cy="782638"/>
          </a:xfrm>
        </p:spPr>
        <p:txBody>
          <a:bodyPr/>
          <a:lstStyle/>
          <a:p>
            <a:r>
              <a:rPr lang="zh-CN" altLang="en-US" sz="3400">
                <a:ea typeface="汉仪小隶书简" pitchFamily="2" charset="-122"/>
              </a:rPr>
              <a:t>本章知识脉络</a:t>
            </a:r>
          </a:p>
        </p:txBody>
      </p:sp>
      <p:grpSp>
        <p:nvGrpSpPr>
          <p:cNvPr id="381955" name="Group 3">
            <a:extLst>
              <a:ext uri="{FF2B5EF4-FFF2-40B4-BE49-F238E27FC236}">
                <a16:creationId xmlns="" xmlns:a16="http://schemas.microsoft.com/office/drawing/2014/main" id="{60495A52-FBDF-40ED-AC94-204F8C91EBA8}"/>
              </a:ext>
            </a:extLst>
          </p:cNvPr>
          <p:cNvGrpSpPr>
            <a:grpSpLocks/>
          </p:cNvGrpSpPr>
          <p:nvPr/>
        </p:nvGrpSpPr>
        <p:grpSpPr bwMode="auto">
          <a:xfrm>
            <a:off x="2782887" y="1757364"/>
            <a:ext cx="7581900" cy="4551363"/>
            <a:chOff x="793" y="1107"/>
            <a:chExt cx="4776" cy="2867"/>
          </a:xfrm>
        </p:grpSpPr>
        <p:sp>
          <p:nvSpPr>
            <p:cNvPr id="381956" name="Text Box 4">
              <a:extLst>
                <a:ext uri="{FF2B5EF4-FFF2-40B4-BE49-F238E27FC236}">
                  <a16:creationId xmlns="" xmlns:a16="http://schemas.microsoft.com/office/drawing/2014/main" id="{71DCD800-34EF-4F2B-8E7E-5953D6942EAE}"/>
                </a:ext>
              </a:extLst>
            </p:cNvPr>
            <p:cNvSpPr txBox="1">
              <a:spLocks noChangeArrowheads="1"/>
            </p:cNvSpPr>
            <p:nvPr/>
          </p:nvSpPr>
          <p:spPr bwMode="auto">
            <a:xfrm>
              <a:off x="793" y="1699"/>
              <a:ext cx="343" cy="1822"/>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网络营销与消费心理</a:t>
              </a:r>
            </a:p>
          </p:txBody>
        </p:sp>
        <p:sp>
          <p:nvSpPr>
            <p:cNvPr id="381957" name="Text Box 5">
              <a:extLst>
                <a:ext uri="{FF2B5EF4-FFF2-40B4-BE49-F238E27FC236}">
                  <a16:creationId xmlns="" xmlns:a16="http://schemas.microsoft.com/office/drawing/2014/main" id="{E8D1755E-43B6-42EA-8372-A73DC276CE53}"/>
                </a:ext>
              </a:extLst>
            </p:cNvPr>
            <p:cNvSpPr txBox="1">
              <a:spLocks noChangeArrowheads="1"/>
            </p:cNvSpPr>
            <p:nvPr/>
          </p:nvSpPr>
          <p:spPr bwMode="auto">
            <a:xfrm>
              <a:off x="1577" y="2291"/>
              <a:ext cx="1542" cy="423"/>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网络消费者要求、动机和购买行为</a:t>
              </a:r>
            </a:p>
          </p:txBody>
        </p:sp>
        <p:sp>
          <p:nvSpPr>
            <p:cNvPr id="381958" name="Text Box 6">
              <a:extLst>
                <a:ext uri="{FF2B5EF4-FFF2-40B4-BE49-F238E27FC236}">
                  <a16:creationId xmlns="" xmlns:a16="http://schemas.microsoft.com/office/drawing/2014/main" id="{660B4172-AB35-490E-9FCB-DC7081EFCC25}"/>
                </a:ext>
              </a:extLst>
            </p:cNvPr>
            <p:cNvSpPr txBox="1">
              <a:spLocks noChangeArrowheads="1"/>
            </p:cNvSpPr>
            <p:nvPr/>
          </p:nvSpPr>
          <p:spPr bwMode="auto">
            <a:xfrm>
              <a:off x="3560" y="2976"/>
              <a:ext cx="2009" cy="454"/>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制约网络营销发展的心理因素</a:t>
              </a:r>
            </a:p>
          </p:txBody>
        </p:sp>
        <p:sp>
          <p:nvSpPr>
            <p:cNvPr id="381959" name="Text Box 7">
              <a:extLst>
                <a:ext uri="{FF2B5EF4-FFF2-40B4-BE49-F238E27FC236}">
                  <a16:creationId xmlns="" xmlns:a16="http://schemas.microsoft.com/office/drawing/2014/main" id="{12E1634D-FF3C-44D5-A631-273B21FC3303}"/>
                </a:ext>
              </a:extLst>
            </p:cNvPr>
            <p:cNvSpPr txBox="1">
              <a:spLocks noChangeArrowheads="1"/>
            </p:cNvSpPr>
            <p:nvPr/>
          </p:nvSpPr>
          <p:spPr bwMode="auto">
            <a:xfrm>
              <a:off x="3560" y="3521"/>
              <a:ext cx="1996" cy="453"/>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网络营销中的消费心理策略</a:t>
              </a:r>
            </a:p>
          </p:txBody>
        </p:sp>
        <p:sp>
          <p:nvSpPr>
            <p:cNvPr id="381960" name="Text Box 8">
              <a:extLst>
                <a:ext uri="{FF2B5EF4-FFF2-40B4-BE49-F238E27FC236}">
                  <a16:creationId xmlns="" xmlns:a16="http://schemas.microsoft.com/office/drawing/2014/main" id="{D1587F66-2589-4592-A63E-0531157AD297}"/>
                </a:ext>
              </a:extLst>
            </p:cNvPr>
            <p:cNvSpPr txBox="1">
              <a:spLocks noChangeArrowheads="1"/>
            </p:cNvSpPr>
            <p:nvPr/>
          </p:nvSpPr>
          <p:spPr bwMode="auto">
            <a:xfrm>
              <a:off x="3560" y="2629"/>
              <a:ext cx="2009" cy="254"/>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网络消费者购买决策</a:t>
              </a:r>
            </a:p>
          </p:txBody>
        </p:sp>
        <p:sp>
          <p:nvSpPr>
            <p:cNvPr id="381961" name="Text Box 9">
              <a:extLst>
                <a:ext uri="{FF2B5EF4-FFF2-40B4-BE49-F238E27FC236}">
                  <a16:creationId xmlns="" xmlns:a16="http://schemas.microsoft.com/office/drawing/2014/main" id="{228CFF23-996F-4CD2-9237-BCB51A7D4E4F}"/>
                </a:ext>
              </a:extLst>
            </p:cNvPr>
            <p:cNvSpPr txBox="1">
              <a:spLocks noChangeArrowheads="1"/>
            </p:cNvSpPr>
            <p:nvPr/>
          </p:nvSpPr>
          <p:spPr bwMode="auto">
            <a:xfrm>
              <a:off x="3560" y="2291"/>
              <a:ext cx="2009" cy="254"/>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网络消费者购买动机</a:t>
              </a:r>
            </a:p>
          </p:txBody>
        </p:sp>
        <p:sp>
          <p:nvSpPr>
            <p:cNvPr id="381962" name="Text Box 10">
              <a:extLst>
                <a:ext uri="{FF2B5EF4-FFF2-40B4-BE49-F238E27FC236}">
                  <a16:creationId xmlns="" xmlns:a16="http://schemas.microsoft.com/office/drawing/2014/main" id="{1DD324E3-5D80-4AB5-B1BA-B5B7AB4DA5C7}"/>
                </a:ext>
              </a:extLst>
            </p:cNvPr>
            <p:cNvSpPr txBox="1">
              <a:spLocks noChangeArrowheads="1"/>
            </p:cNvSpPr>
            <p:nvPr/>
          </p:nvSpPr>
          <p:spPr bwMode="auto">
            <a:xfrm>
              <a:off x="3560" y="1953"/>
              <a:ext cx="2009" cy="254"/>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网络消费者需求</a:t>
              </a:r>
            </a:p>
          </p:txBody>
        </p:sp>
        <p:sp>
          <p:nvSpPr>
            <p:cNvPr id="381963" name="Text Box 11">
              <a:extLst>
                <a:ext uri="{FF2B5EF4-FFF2-40B4-BE49-F238E27FC236}">
                  <a16:creationId xmlns="" xmlns:a16="http://schemas.microsoft.com/office/drawing/2014/main" id="{259D213E-09DC-4551-A33E-B5F6E9D04A61}"/>
                </a:ext>
              </a:extLst>
            </p:cNvPr>
            <p:cNvSpPr txBox="1">
              <a:spLocks noChangeArrowheads="1"/>
            </p:cNvSpPr>
            <p:nvPr/>
          </p:nvSpPr>
          <p:spPr bwMode="auto">
            <a:xfrm>
              <a:off x="3560" y="1445"/>
              <a:ext cx="2009" cy="254"/>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网络消费者</a:t>
              </a:r>
            </a:p>
          </p:txBody>
        </p:sp>
        <p:sp>
          <p:nvSpPr>
            <p:cNvPr id="381964" name="Text Box 12">
              <a:extLst>
                <a:ext uri="{FF2B5EF4-FFF2-40B4-BE49-F238E27FC236}">
                  <a16:creationId xmlns="" xmlns:a16="http://schemas.microsoft.com/office/drawing/2014/main" id="{5F130AFD-F618-4EB0-A53F-4E03FDE0FAD3}"/>
                </a:ext>
              </a:extLst>
            </p:cNvPr>
            <p:cNvSpPr txBox="1">
              <a:spLocks noChangeArrowheads="1"/>
            </p:cNvSpPr>
            <p:nvPr/>
          </p:nvSpPr>
          <p:spPr bwMode="auto">
            <a:xfrm>
              <a:off x="3560" y="1107"/>
              <a:ext cx="2009" cy="254"/>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网络营销</a:t>
              </a:r>
            </a:p>
          </p:txBody>
        </p:sp>
        <p:sp>
          <p:nvSpPr>
            <p:cNvPr id="381965" name="Text Box 13">
              <a:extLst>
                <a:ext uri="{FF2B5EF4-FFF2-40B4-BE49-F238E27FC236}">
                  <a16:creationId xmlns="" xmlns:a16="http://schemas.microsoft.com/office/drawing/2014/main" id="{9D94728D-7E82-41A4-991C-CAF2589AAD35}"/>
                </a:ext>
              </a:extLst>
            </p:cNvPr>
            <p:cNvSpPr txBox="1">
              <a:spLocks noChangeArrowheads="1"/>
            </p:cNvSpPr>
            <p:nvPr/>
          </p:nvSpPr>
          <p:spPr bwMode="auto">
            <a:xfrm>
              <a:off x="1577" y="3306"/>
              <a:ext cx="1530" cy="442"/>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网络营销与消费心理</a:t>
              </a:r>
            </a:p>
          </p:txBody>
        </p:sp>
        <p:sp>
          <p:nvSpPr>
            <p:cNvPr id="381966" name="Text Box 14">
              <a:extLst>
                <a:ext uri="{FF2B5EF4-FFF2-40B4-BE49-F238E27FC236}">
                  <a16:creationId xmlns="" xmlns:a16="http://schemas.microsoft.com/office/drawing/2014/main" id="{E60B1800-1566-4F68-BB49-EBD13AB56799}"/>
                </a:ext>
              </a:extLst>
            </p:cNvPr>
            <p:cNvSpPr txBox="1">
              <a:spLocks noChangeArrowheads="1"/>
            </p:cNvSpPr>
            <p:nvPr/>
          </p:nvSpPr>
          <p:spPr bwMode="auto">
            <a:xfrm>
              <a:off x="1577" y="1361"/>
              <a:ext cx="1588" cy="436"/>
            </a:xfrm>
            <a:prstGeom prst="rect">
              <a:avLst/>
            </a:prstGeom>
            <a:solidFill>
              <a:srgbClr val="0000FF"/>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r>
                <a:rPr lang="zh-CN" altLang="en-US" sz="2000" b="1">
                  <a:solidFill>
                    <a:srgbClr val="FFCC00"/>
                  </a:solidFill>
                  <a:latin typeface="Times New Roman" panose="02020603050405020304" pitchFamily="18" charset="0"/>
                  <a:ea typeface="宋体" panose="02010600030101010101" pitchFamily="2" charset="-122"/>
                </a:rPr>
                <a:t>网络营销与网络消费者</a:t>
              </a:r>
            </a:p>
          </p:txBody>
        </p:sp>
        <p:sp>
          <p:nvSpPr>
            <p:cNvPr id="381967" name="Line 15">
              <a:extLst>
                <a:ext uri="{FF2B5EF4-FFF2-40B4-BE49-F238E27FC236}">
                  <a16:creationId xmlns="" xmlns:a16="http://schemas.microsoft.com/office/drawing/2014/main" id="{8FA60DF9-6452-4A74-8F80-7A513EE19198}"/>
                </a:ext>
              </a:extLst>
            </p:cNvPr>
            <p:cNvSpPr>
              <a:spLocks noChangeShapeType="1"/>
            </p:cNvSpPr>
            <p:nvPr/>
          </p:nvSpPr>
          <p:spPr bwMode="auto">
            <a:xfrm flipV="1">
              <a:off x="1169" y="1455"/>
              <a:ext cx="441" cy="1100"/>
            </a:xfrm>
            <a:prstGeom prst="line">
              <a:avLst/>
            </a:prstGeom>
            <a:noFill/>
            <a:ln w="19050">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68" name="Line 16">
              <a:extLst>
                <a:ext uri="{FF2B5EF4-FFF2-40B4-BE49-F238E27FC236}">
                  <a16:creationId xmlns="" xmlns:a16="http://schemas.microsoft.com/office/drawing/2014/main" id="{FD797F90-2B45-471E-A9C9-2A212482509F}"/>
                </a:ext>
              </a:extLst>
            </p:cNvPr>
            <p:cNvSpPr>
              <a:spLocks noChangeShapeType="1"/>
            </p:cNvSpPr>
            <p:nvPr/>
          </p:nvSpPr>
          <p:spPr bwMode="auto">
            <a:xfrm>
              <a:off x="1169" y="2555"/>
              <a:ext cx="441" cy="930"/>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69" name="Line 17">
              <a:extLst>
                <a:ext uri="{FF2B5EF4-FFF2-40B4-BE49-F238E27FC236}">
                  <a16:creationId xmlns="" xmlns:a16="http://schemas.microsoft.com/office/drawing/2014/main" id="{D1584286-4BA9-46FB-8F4F-E237CA213752}"/>
                </a:ext>
              </a:extLst>
            </p:cNvPr>
            <p:cNvSpPr>
              <a:spLocks noChangeShapeType="1"/>
            </p:cNvSpPr>
            <p:nvPr/>
          </p:nvSpPr>
          <p:spPr bwMode="auto">
            <a:xfrm>
              <a:off x="1169" y="2555"/>
              <a:ext cx="441" cy="0"/>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0" name="Line 18">
              <a:extLst>
                <a:ext uri="{FF2B5EF4-FFF2-40B4-BE49-F238E27FC236}">
                  <a16:creationId xmlns="" xmlns:a16="http://schemas.microsoft.com/office/drawing/2014/main" id="{3B5916DB-96D5-4E27-A99C-2789AD08C095}"/>
                </a:ext>
              </a:extLst>
            </p:cNvPr>
            <p:cNvSpPr>
              <a:spLocks noChangeShapeType="1"/>
            </p:cNvSpPr>
            <p:nvPr/>
          </p:nvSpPr>
          <p:spPr bwMode="auto">
            <a:xfrm flipV="1">
              <a:off x="3152" y="1202"/>
              <a:ext cx="441" cy="33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1" name="Line 19">
              <a:extLst>
                <a:ext uri="{FF2B5EF4-FFF2-40B4-BE49-F238E27FC236}">
                  <a16:creationId xmlns="" xmlns:a16="http://schemas.microsoft.com/office/drawing/2014/main" id="{44F59956-A6F1-4898-9EEC-F77A67B1311C}"/>
                </a:ext>
              </a:extLst>
            </p:cNvPr>
            <p:cNvSpPr>
              <a:spLocks noChangeShapeType="1"/>
            </p:cNvSpPr>
            <p:nvPr/>
          </p:nvSpPr>
          <p:spPr bwMode="auto">
            <a:xfrm>
              <a:off x="3152" y="1540"/>
              <a:ext cx="441" cy="84"/>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2" name="Line 20">
              <a:extLst>
                <a:ext uri="{FF2B5EF4-FFF2-40B4-BE49-F238E27FC236}">
                  <a16:creationId xmlns="" xmlns:a16="http://schemas.microsoft.com/office/drawing/2014/main" id="{3E817C5B-8CE0-45BF-8024-8CD424DCE569}"/>
                </a:ext>
              </a:extLst>
            </p:cNvPr>
            <p:cNvSpPr>
              <a:spLocks noChangeShapeType="1"/>
            </p:cNvSpPr>
            <p:nvPr/>
          </p:nvSpPr>
          <p:spPr bwMode="auto">
            <a:xfrm flipV="1">
              <a:off x="3152" y="2047"/>
              <a:ext cx="441" cy="508"/>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3" name="Line 21">
              <a:extLst>
                <a:ext uri="{FF2B5EF4-FFF2-40B4-BE49-F238E27FC236}">
                  <a16:creationId xmlns="" xmlns:a16="http://schemas.microsoft.com/office/drawing/2014/main" id="{BC768BBA-AB67-4FC9-887A-2BB3DDF1C6B0}"/>
                </a:ext>
              </a:extLst>
            </p:cNvPr>
            <p:cNvSpPr>
              <a:spLocks noChangeShapeType="1"/>
            </p:cNvSpPr>
            <p:nvPr/>
          </p:nvSpPr>
          <p:spPr bwMode="auto">
            <a:xfrm>
              <a:off x="3152" y="2555"/>
              <a:ext cx="441" cy="254"/>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4" name="Line 22">
              <a:extLst>
                <a:ext uri="{FF2B5EF4-FFF2-40B4-BE49-F238E27FC236}">
                  <a16:creationId xmlns="" xmlns:a16="http://schemas.microsoft.com/office/drawing/2014/main" id="{7816BA43-75BF-41B2-B393-A3B5AECBB050}"/>
                </a:ext>
              </a:extLst>
            </p:cNvPr>
            <p:cNvSpPr>
              <a:spLocks noChangeShapeType="1"/>
            </p:cNvSpPr>
            <p:nvPr/>
          </p:nvSpPr>
          <p:spPr bwMode="auto">
            <a:xfrm flipV="1">
              <a:off x="3152" y="2470"/>
              <a:ext cx="441" cy="85"/>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5" name="Line 23">
              <a:extLst>
                <a:ext uri="{FF2B5EF4-FFF2-40B4-BE49-F238E27FC236}">
                  <a16:creationId xmlns="" xmlns:a16="http://schemas.microsoft.com/office/drawing/2014/main" id="{0D84A569-1CCE-4A9C-BA7D-02289352CF18}"/>
                </a:ext>
              </a:extLst>
            </p:cNvPr>
            <p:cNvSpPr>
              <a:spLocks noChangeShapeType="1"/>
            </p:cNvSpPr>
            <p:nvPr/>
          </p:nvSpPr>
          <p:spPr bwMode="auto">
            <a:xfrm flipV="1">
              <a:off x="3152" y="3232"/>
              <a:ext cx="441" cy="253"/>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81976" name="Line 24">
              <a:extLst>
                <a:ext uri="{FF2B5EF4-FFF2-40B4-BE49-F238E27FC236}">
                  <a16:creationId xmlns="" xmlns:a16="http://schemas.microsoft.com/office/drawing/2014/main" id="{57DE5BA0-BDA9-4B5F-A6DF-5661D3A5E7A4}"/>
                </a:ext>
              </a:extLst>
            </p:cNvPr>
            <p:cNvSpPr>
              <a:spLocks noChangeShapeType="1"/>
            </p:cNvSpPr>
            <p:nvPr/>
          </p:nvSpPr>
          <p:spPr bwMode="auto">
            <a:xfrm>
              <a:off x="3152" y="3485"/>
              <a:ext cx="441" cy="169"/>
            </a:xfrm>
            <a:prstGeom prst="line">
              <a:avLst/>
            </a:prstGeom>
            <a:noFill/>
            <a:ln w="190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dissolve">
                                      <p:cBhvr>
                                        <p:cTn id="7" dur="500"/>
                                        <p:tgtEl>
                                          <p:spTgt spid="381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1955"/>
                                        </p:tgtEl>
                                        <p:attrNameLst>
                                          <p:attrName>style.visibility</p:attrName>
                                        </p:attrNameLst>
                                      </p:cBhvr>
                                      <p:to>
                                        <p:strVal val="visible"/>
                                      </p:to>
                                    </p:set>
                                    <p:animEffect transition="in" filter="dissolve">
                                      <p:cBhvr>
                                        <p:cTn id="12" dur="500"/>
                                        <p:tgtEl>
                                          <p:spTgt spid="381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 xmlns:a16="http://schemas.microsoft.com/office/drawing/2014/main" id="{C326E8E3-878A-45FE-B897-4B57AFB03C42}"/>
              </a:ext>
            </a:extLst>
          </p:cNvPr>
          <p:cNvSpPr>
            <a:spLocks noGrp="1" noChangeArrowheads="1"/>
          </p:cNvSpPr>
          <p:nvPr>
            <p:ph type="title"/>
          </p:nvPr>
        </p:nvSpPr>
        <p:spPr>
          <a:xfrm>
            <a:off x="2351088" y="260350"/>
            <a:ext cx="7772400" cy="882650"/>
          </a:xfrm>
        </p:spPr>
        <p:txBody>
          <a:bodyPr/>
          <a:lstStyle/>
          <a:p>
            <a:r>
              <a:rPr lang="zh-CN" altLang="en-US" sz="3200" i="0"/>
              <a:t>导入案例：</a:t>
            </a:r>
            <a:r>
              <a:rPr lang="zh-CN" altLang="en-US" sz="3200" i="0">
                <a:solidFill>
                  <a:srgbClr val="006600"/>
                </a:solidFill>
                <a:latin typeface="仿宋_GB2312" pitchFamily="49" charset="-122"/>
              </a:rPr>
              <a:t>中国网络营销迅速发展</a:t>
            </a:r>
            <a:endParaRPr lang="zh-CN" altLang="en-US" sz="3200" i="0"/>
          </a:p>
        </p:txBody>
      </p:sp>
      <p:sp>
        <p:nvSpPr>
          <p:cNvPr id="346115" name="Rectangle 3">
            <a:extLst>
              <a:ext uri="{FF2B5EF4-FFF2-40B4-BE49-F238E27FC236}">
                <a16:creationId xmlns="" xmlns:a16="http://schemas.microsoft.com/office/drawing/2014/main" id="{D6E668B6-3A7A-49CF-A6A4-55254DA01BA2}"/>
              </a:ext>
            </a:extLst>
          </p:cNvPr>
          <p:cNvSpPr>
            <a:spLocks noGrp="1" noChangeArrowheads="1"/>
          </p:cNvSpPr>
          <p:nvPr>
            <p:ph type="body" idx="1"/>
          </p:nvPr>
        </p:nvSpPr>
        <p:spPr>
          <a:xfrm>
            <a:off x="2640014" y="2133600"/>
            <a:ext cx="7769225" cy="4541838"/>
          </a:xfrm>
        </p:spPr>
        <p:txBody>
          <a:bodyPr/>
          <a:lstStyle/>
          <a:p>
            <a:pPr>
              <a:lnSpc>
                <a:spcPct val="120000"/>
              </a:lnSpc>
              <a:spcBef>
                <a:spcPct val="0"/>
              </a:spcBef>
              <a:buFont typeface="Wingdings" panose="05000000000000000000" pitchFamily="2" charset="2"/>
              <a:buNone/>
            </a:pPr>
            <a:r>
              <a:rPr lang="en-US" altLang="zh-CN" sz="2000" b="1">
                <a:latin typeface="仿宋_GB2312" pitchFamily="49" charset="-122"/>
                <a:ea typeface="仿宋_GB2312" pitchFamily="49" charset="-122"/>
              </a:rPr>
              <a:t>       </a:t>
            </a:r>
            <a:r>
              <a:rPr lang="zh-CN" altLang="en-US" sz="2800" b="1">
                <a:solidFill>
                  <a:srgbClr val="000099"/>
                </a:solidFill>
                <a:latin typeface="宋体" panose="02010600030101010101" pitchFamily="2" charset="-122"/>
              </a:rPr>
              <a:t>随着互联网在全世界的飞速发展和广泛应用，互联网已经成为全球性的迅捷和方便的信息沟通渠道，依托互联网的网络营销应用而生，由于它可以节约大量的场地租金，经营规模不受场地限制，可以方便地采集客户信息等，作为一种新的商业模式得到了迅猛发展。</a:t>
            </a:r>
          </a:p>
          <a:p>
            <a:pPr>
              <a:lnSpc>
                <a:spcPct val="120000"/>
              </a:lnSpc>
              <a:spcBef>
                <a:spcPct val="0"/>
              </a:spcBef>
              <a:buFont typeface="Wingdings" panose="05000000000000000000" pitchFamily="2" charset="2"/>
              <a:buNone/>
            </a:pPr>
            <a:r>
              <a:rPr lang="zh-CN" altLang="en-US" sz="2800" b="1">
                <a:solidFill>
                  <a:srgbClr val="000099"/>
                </a:solidFill>
                <a:latin typeface="仿宋_GB2312" pitchFamily="49" charset="-122"/>
                <a:ea typeface="仿宋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dissolve">
                                      <p:cBhvr>
                                        <p:cTn id="7" dur="500"/>
                                        <p:tgtEl>
                                          <p:spTgt spid="346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46115">
                                            <p:txEl>
                                              <p:pRg st="0" end="0"/>
                                            </p:txEl>
                                          </p:spTgt>
                                        </p:tgtEl>
                                        <p:attrNameLst>
                                          <p:attrName>style.visibility</p:attrName>
                                        </p:attrNameLst>
                                      </p:cBhvr>
                                      <p:to>
                                        <p:strVal val="visible"/>
                                      </p:to>
                                    </p:set>
                                    <p:animEffect transition="in" filter="diamond(in)">
                                      <p:cBhvr>
                                        <p:cTn id="12" dur="1000"/>
                                        <p:tgtEl>
                                          <p:spTgt spid="346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WordArt 2">
            <a:extLst>
              <a:ext uri="{FF2B5EF4-FFF2-40B4-BE49-F238E27FC236}">
                <a16:creationId xmlns="" xmlns:a16="http://schemas.microsoft.com/office/drawing/2014/main" id="{FDD2ACCC-C151-493B-9114-A4A87DD55E71}"/>
              </a:ext>
            </a:extLst>
          </p:cNvPr>
          <p:cNvSpPr>
            <a:spLocks noChangeArrowheads="1" noChangeShapeType="1" noTextEdit="1"/>
          </p:cNvSpPr>
          <p:nvPr/>
        </p:nvSpPr>
        <p:spPr bwMode="gray">
          <a:xfrm>
            <a:off x="2819400" y="3733800"/>
            <a:ext cx="4495800" cy="6096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rPr>
              <a:t>Thank You !</a:t>
            </a:r>
            <a:endParaRPr lang="zh-CN" altLang="en-US"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endParaRPr>
          </a:p>
        </p:txBody>
      </p:sp>
      <p:pic>
        <p:nvPicPr>
          <p:cNvPr id="382979" name="Picture 3">
            <a:extLst>
              <a:ext uri="{FF2B5EF4-FFF2-40B4-BE49-F238E27FC236}">
                <a16:creationId xmlns="" xmlns:a16="http://schemas.microsoft.com/office/drawing/2014/main" id="{8CC0ED8E-7CB8-44F6-88A8-E23364C7F7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6" y="609600"/>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a:extLst>
              <a:ext uri="{FF2B5EF4-FFF2-40B4-BE49-F238E27FC236}">
                <a16:creationId xmlns="" xmlns:a16="http://schemas.microsoft.com/office/drawing/2014/main" id="{61119CED-37E4-4638-A940-1BA94370146D}"/>
              </a:ext>
            </a:extLst>
          </p:cNvPr>
          <p:cNvSpPr txBox="1">
            <a:spLocks noChangeArrowheads="1"/>
          </p:cNvSpPr>
          <p:nvPr/>
        </p:nvSpPr>
        <p:spPr bwMode="auto">
          <a:xfrm>
            <a:off x="2495551" y="1052514"/>
            <a:ext cx="7705725" cy="483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20000"/>
              </a:lnSpc>
              <a:spcBef>
                <a:spcPct val="0"/>
              </a:spcBef>
              <a:spcAft>
                <a:spcPct val="0"/>
              </a:spcAft>
            </a:pPr>
            <a:r>
              <a:rPr kumimoji="1" lang="en-US" altLang="zh-CN" sz="2400" b="1">
                <a:solidFill>
                  <a:srgbClr val="000099"/>
                </a:solidFill>
                <a:latin typeface="仿宋_GB2312" pitchFamily="49" charset="-122"/>
                <a:ea typeface="仿宋_GB2312" pitchFamily="49" charset="-122"/>
              </a:rPr>
              <a:t>    </a:t>
            </a:r>
            <a:r>
              <a:rPr kumimoji="1" lang="zh-CN" altLang="en-US" sz="2800" b="1">
                <a:solidFill>
                  <a:srgbClr val="000099"/>
                </a:solidFill>
                <a:latin typeface="宋体" panose="02010600030101010101" pitchFamily="2" charset="-122"/>
                <a:ea typeface="宋体" panose="02010600030101010101" pitchFamily="2" charset="-122"/>
              </a:rPr>
              <a:t>根据中国互联网络信息中心的统计资料显示，我国</a:t>
            </a:r>
            <a:r>
              <a:rPr kumimoji="1" lang="en-US" altLang="zh-CN" sz="2800" b="1">
                <a:solidFill>
                  <a:srgbClr val="000099"/>
                </a:solidFill>
                <a:latin typeface="宋体" panose="02010600030101010101" pitchFamily="2" charset="-122"/>
                <a:ea typeface="宋体" panose="02010600030101010101" pitchFamily="2" charset="-122"/>
              </a:rPr>
              <a:t>2001</a:t>
            </a:r>
            <a:r>
              <a:rPr kumimoji="1" lang="zh-CN" altLang="en-US" sz="2800" b="1">
                <a:solidFill>
                  <a:srgbClr val="000099"/>
                </a:solidFill>
                <a:latin typeface="宋体" panose="02010600030101010101" pitchFamily="2" charset="-122"/>
                <a:ea typeface="宋体" panose="02010600030101010101" pitchFamily="2" charset="-122"/>
              </a:rPr>
              <a:t>年的网络营销额已经超过</a:t>
            </a:r>
            <a:r>
              <a:rPr kumimoji="1" lang="en-US" altLang="zh-CN" sz="2800" b="1">
                <a:solidFill>
                  <a:srgbClr val="000099"/>
                </a:solidFill>
                <a:latin typeface="宋体" panose="02010600030101010101" pitchFamily="2" charset="-122"/>
                <a:ea typeface="宋体" panose="02010600030101010101" pitchFamily="2" charset="-122"/>
              </a:rPr>
              <a:t>1088.2</a:t>
            </a:r>
            <a:r>
              <a:rPr kumimoji="1" lang="zh-CN" altLang="en-US" sz="2800" b="1">
                <a:solidFill>
                  <a:srgbClr val="000099"/>
                </a:solidFill>
                <a:latin typeface="宋体" panose="02010600030101010101" pitchFamily="2" charset="-122"/>
                <a:ea typeface="宋体" panose="02010600030101010101" pitchFamily="2" charset="-122"/>
              </a:rPr>
              <a:t>亿元，</a:t>
            </a:r>
            <a:r>
              <a:rPr kumimoji="1" lang="en-US" altLang="zh-CN" sz="2800" b="1">
                <a:solidFill>
                  <a:srgbClr val="000099"/>
                </a:solidFill>
                <a:latin typeface="宋体" panose="02010600030101010101" pitchFamily="2" charset="-122"/>
                <a:ea typeface="宋体" panose="02010600030101010101" pitchFamily="2" charset="-122"/>
              </a:rPr>
              <a:t>2005</a:t>
            </a:r>
            <a:r>
              <a:rPr kumimoji="1" lang="zh-CN" altLang="en-US" sz="2800" b="1">
                <a:solidFill>
                  <a:srgbClr val="000099"/>
                </a:solidFill>
                <a:latin typeface="宋体" panose="02010600030101010101" pitchFamily="2" charset="-122"/>
                <a:ea typeface="宋体" panose="02010600030101010101" pitchFamily="2" charset="-122"/>
              </a:rPr>
              <a:t>年增加到</a:t>
            </a:r>
            <a:r>
              <a:rPr kumimoji="1" lang="en-US" altLang="zh-CN" sz="2800" b="1">
                <a:solidFill>
                  <a:srgbClr val="000099"/>
                </a:solidFill>
                <a:latin typeface="宋体" panose="02010600030101010101" pitchFamily="2" charset="-122"/>
                <a:ea typeface="宋体" panose="02010600030101010101" pitchFamily="2" charset="-122"/>
              </a:rPr>
              <a:t>6800</a:t>
            </a:r>
            <a:r>
              <a:rPr kumimoji="1" lang="zh-CN" altLang="en-US" sz="2800" b="1">
                <a:solidFill>
                  <a:srgbClr val="000099"/>
                </a:solidFill>
                <a:latin typeface="宋体" panose="02010600030101010101" pitchFamily="2" charset="-122"/>
                <a:ea typeface="宋体" panose="02010600030101010101" pitchFamily="2" charset="-122"/>
              </a:rPr>
              <a:t>亿元；我国网络用户规模</a:t>
            </a:r>
            <a:r>
              <a:rPr kumimoji="1" lang="en-US" altLang="zh-CN" sz="2800" b="1">
                <a:solidFill>
                  <a:srgbClr val="000099"/>
                </a:solidFill>
                <a:latin typeface="宋体" panose="02010600030101010101" pitchFamily="2" charset="-122"/>
                <a:ea typeface="宋体" panose="02010600030101010101" pitchFamily="2" charset="-122"/>
              </a:rPr>
              <a:t>2003</a:t>
            </a:r>
            <a:r>
              <a:rPr kumimoji="1" lang="zh-CN" altLang="en-US" sz="2800" b="1">
                <a:solidFill>
                  <a:srgbClr val="000099"/>
                </a:solidFill>
                <a:latin typeface="宋体" panose="02010600030101010101" pitchFamily="2" charset="-122"/>
                <a:ea typeface="宋体" panose="02010600030101010101" pitchFamily="2" charset="-122"/>
              </a:rPr>
              <a:t>年首次突破</a:t>
            </a:r>
            <a:r>
              <a:rPr kumimoji="1" lang="en-US" altLang="zh-CN" sz="2800" b="1">
                <a:solidFill>
                  <a:srgbClr val="000099"/>
                </a:solidFill>
                <a:latin typeface="宋体" panose="02010600030101010101" pitchFamily="2" charset="-122"/>
                <a:ea typeface="宋体" panose="02010600030101010101" pitchFamily="2" charset="-122"/>
              </a:rPr>
              <a:t>1000</a:t>
            </a:r>
            <a:r>
              <a:rPr kumimoji="1" lang="zh-CN" altLang="en-US" sz="2800" b="1">
                <a:solidFill>
                  <a:srgbClr val="000099"/>
                </a:solidFill>
                <a:latin typeface="宋体" panose="02010600030101010101" pitchFamily="2" charset="-122"/>
                <a:ea typeface="宋体" panose="02010600030101010101" pitchFamily="2" charset="-122"/>
              </a:rPr>
              <a:t>万，达到</a:t>
            </a:r>
            <a:r>
              <a:rPr kumimoji="1" lang="en-US" altLang="zh-CN" sz="2800" b="1">
                <a:solidFill>
                  <a:srgbClr val="000099"/>
                </a:solidFill>
                <a:latin typeface="宋体" panose="02010600030101010101" pitchFamily="2" charset="-122"/>
                <a:ea typeface="宋体" panose="02010600030101010101" pitchFamily="2" charset="-122"/>
              </a:rPr>
              <a:t>1520</a:t>
            </a:r>
            <a:r>
              <a:rPr kumimoji="1" lang="zh-CN" altLang="en-US" sz="2800" b="1">
                <a:solidFill>
                  <a:srgbClr val="000099"/>
                </a:solidFill>
                <a:latin typeface="宋体" panose="02010600030101010101" pitchFamily="2" charset="-122"/>
                <a:ea typeface="宋体" panose="02010600030101010101" pitchFamily="2" charset="-122"/>
              </a:rPr>
              <a:t>万人，到</a:t>
            </a:r>
            <a:r>
              <a:rPr kumimoji="1" lang="en-US" altLang="zh-CN" sz="2800" b="1">
                <a:solidFill>
                  <a:srgbClr val="000099"/>
                </a:solidFill>
                <a:latin typeface="宋体" panose="02010600030101010101" pitchFamily="2" charset="-122"/>
                <a:ea typeface="宋体" panose="02010600030101010101" pitchFamily="2" charset="-122"/>
              </a:rPr>
              <a:t>2006</a:t>
            </a:r>
            <a:r>
              <a:rPr kumimoji="1" lang="zh-CN" altLang="en-US" sz="2800" b="1">
                <a:solidFill>
                  <a:srgbClr val="000099"/>
                </a:solidFill>
                <a:latin typeface="宋体" panose="02010600030101010101" pitchFamily="2" charset="-122"/>
                <a:ea typeface="宋体" panose="02010600030101010101" pitchFamily="2" charset="-122"/>
              </a:rPr>
              <a:t>年</a:t>
            </a:r>
            <a:r>
              <a:rPr kumimoji="1" lang="en-US" altLang="zh-CN" sz="2800" b="1">
                <a:solidFill>
                  <a:srgbClr val="000099"/>
                </a:solidFill>
                <a:latin typeface="宋体" panose="02010600030101010101" pitchFamily="2" charset="-122"/>
                <a:ea typeface="宋体" panose="02010600030101010101" pitchFamily="2" charset="-122"/>
              </a:rPr>
              <a:t>12</a:t>
            </a:r>
            <a:r>
              <a:rPr kumimoji="1" lang="zh-CN" altLang="en-US" sz="2800" b="1">
                <a:solidFill>
                  <a:srgbClr val="000099"/>
                </a:solidFill>
                <a:latin typeface="宋体" panose="02010600030101010101" pitchFamily="2" charset="-122"/>
                <a:ea typeface="宋体" panose="02010600030101010101" pitchFamily="2" charset="-122"/>
              </a:rPr>
              <a:t>月底，网络购物市场用户数达到了</a:t>
            </a:r>
            <a:r>
              <a:rPr kumimoji="1" lang="en-US" altLang="zh-CN" sz="2800" b="1">
                <a:solidFill>
                  <a:srgbClr val="000099"/>
                </a:solidFill>
                <a:latin typeface="宋体" panose="02010600030101010101" pitchFamily="2" charset="-122"/>
                <a:ea typeface="宋体" panose="02010600030101010101" pitchFamily="2" charset="-122"/>
              </a:rPr>
              <a:t>4310</a:t>
            </a:r>
            <a:r>
              <a:rPr kumimoji="1" lang="zh-CN" altLang="en-US" sz="2800" b="1">
                <a:solidFill>
                  <a:srgbClr val="000099"/>
                </a:solidFill>
                <a:latin typeface="宋体" panose="02010600030101010101" pitchFamily="2" charset="-122"/>
                <a:ea typeface="宋体" panose="02010600030101010101" pitchFamily="2" charset="-122"/>
              </a:rPr>
              <a:t>万人。截止</a:t>
            </a:r>
            <a:r>
              <a:rPr kumimoji="1" lang="en-US" altLang="zh-CN" sz="2800" b="1">
                <a:solidFill>
                  <a:srgbClr val="000099"/>
                </a:solidFill>
                <a:latin typeface="宋体" panose="02010600030101010101" pitchFamily="2" charset="-122"/>
                <a:ea typeface="宋体" panose="02010600030101010101" pitchFamily="2" charset="-122"/>
              </a:rPr>
              <a:t>2008</a:t>
            </a:r>
            <a:r>
              <a:rPr kumimoji="1" lang="zh-CN" altLang="en-US" sz="2800" b="1">
                <a:solidFill>
                  <a:srgbClr val="000099"/>
                </a:solidFill>
                <a:latin typeface="宋体" panose="02010600030101010101" pitchFamily="2" charset="-122"/>
                <a:ea typeface="宋体" panose="02010600030101010101" pitchFamily="2" charset="-122"/>
              </a:rPr>
              <a:t>年</a:t>
            </a:r>
            <a:r>
              <a:rPr kumimoji="1" lang="en-US" altLang="zh-CN" sz="2800" b="1">
                <a:solidFill>
                  <a:srgbClr val="000099"/>
                </a:solidFill>
                <a:latin typeface="宋体" panose="02010600030101010101" pitchFamily="2" charset="-122"/>
                <a:ea typeface="宋体" panose="02010600030101010101" pitchFamily="2" charset="-122"/>
              </a:rPr>
              <a:t>6</a:t>
            </a:r>
            <a:r>
              <a:rPr kumimoji="1" lang="zh-CN" altLang="en-US" sz="2800" b="1">
                <a:solidFill>
                  <a:srgbClr val="000099"/>
                </a:solidFill>
                <a:latin typeface="宋体" panose="02010600030101010101" pitchFamily="2" charset="-122"/>
                <a:ea typeface="宋体" panose="02010600030101010101" pitchFamily="2" charset="-122"/>
              </a:rPr>
              <a:t>月底，我国的网络购物用户数达到了</a:t>
            </a:r>
            <a:r>
              <a:rPr kumimoji="1" lang="en-US" altLang="zh-CN" sz="2800" b="1">
                <a:solidFill>
                  <a:srgbClr val="000099"/>
                </a:solidFill>
                <a:latin typeface="宋体" panose="02010600030101010101" pitchFamily="2" charset="-122"/>
                <a:ea typeface="宋体" panose="02010600030101010101" pitchFamily="2" charset="-122"/>
              </a:rPr>
              <a:t>6329</a:t>
            </a:r>
            <a:r>
              <a:rPr kumimoji="1" lang="zh-CN" altLang="en-US" sz="2800" b="1">
                <a:solidFill>
                  <a:srgbClr val="000099"/>
                </a:solidFill>
                <a:latin typeface="宋体" panose="02010600030101010101" pitchFamily="2" charset="-122"/>
                <a:ea typeface="宋体" panose="02010600030101010101" pitchFamily="2" charset="-122"/>
              </a:rPr>
              <a:t>万人，网络购物已进入互联网的十大应用之列。</a:t>
            </a:r>
          </a:p>
          <a:p>
            <a:pPr algn="ctr" fontAlgn="base">
              <a:spcBef>
                <a:spcPct val="50000"/>
              </a:spcBef>
              <a:spcAft>
                <a:spcPct val="0"/>
              </a:spcAft>
            </a:pPr>
            <a:endParaRPr kumimoji="1" lang="en-US" altLang="zh-CN" sz="2800" b="1">
              <a:solidFill>
                <a:srgbClr val="080808"/>
              </a:solidFill>
              <a:latin typeface="宋体" panose="02010600030101010101" pitchFamily="2" charset="-122"/>
              <a:ea typeface="宋体" panose="02010600030101010101" pitchFamily="2" charset="-122"/>
            </a:endParaRPr>
          </a:p>
        </p:txBody>
      </p:sp>
      <p:pic>
        <p:nvPicPr>
          <p:cNvPr id="347139" name="Picture 3">
            <a:hlinkClick r:id="rId2" action="ppaction://hlinksldjump"/>
            <a:extLst>
              <a:ext uri="{FF2B5EF4-FFF2-40B4-BE49-F238E27FC236}">
                <a16:creationId xmlns="" xmlns:a16="http://schemas.microsoft.com/office/drawing/2014/main" id="{33A4602D-252F-40B3-AA69-2FF961E385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75726" y="5876926"/>
            <a:ext cx="936625" cy="70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diamond(in)">
                                      <p:cBhvr>
                                        <p:cTn id="7" dur="1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 xmlns:a16="http://schemas.microsoft.com/office/drawing/2014/main" id="{FF1552BE-80D6-418E-93D5-87F14F1BC3C1}"/>
              </a:ext>
            </a:extLst>
          </p:cNvPr>
          <p:cNvSpPr>
            <a:spLocks noGrp="1" noChangeArrowheads="1"/>
          </p:cNvSpPr>
          <p:nvPr>
            <p:ph type="title"/>
          </p:nvPr>
        </p:nvSpPr>
        <p:spPr>
          <a:xfrm>
            <a:off x="2927350" y="981076"/>
            <a:ext cx="3829050" cy="504825"/>
          </a:xfrm>
        </p:spPr>
        <p:txBody>
          <a:bodyPr/>
          <a:lstStyle/>
          <a:p>
            <a:r>
              <a:rPr lang="en-US" altLang="zh-CN" sz="2800" i="0">
                <a:latin typeface="宋体" panose="02010600030101010101" pitchFamily="2" charset="-122"/>
              </a:rPr>
              <a:t>10.1.1</a:t>
            </a:r>
            <a:r>
              <a:rPr lang="zh-CN" altLang="en-US" sz="2800" i="0">
                <a:latin typeface="宋体" panose="02010600030101010101" pitchFamily="2" charset="-122"/>
              </a:rPr>
              <a:t>网络营销的含义：</a:t>
            </a:r>
          </a:p>
        </p:txBody>
      </p:sp>
      <p:sp>
        <p:nvSpPr>
          <p:cNvPr id="348163" name="Rectangle 3">
            <a:extLst>
              <a:ext uri="{FF2B5EF4-FFF2-40B4-BE49-F238E27FC236}">
                <a16:creationId xmlns="" xmlns:a16="http://schemas.microsoft.com/office/drawing/2014/main" id="{264ED47A-45B3-4613-958F-1A4B27BCBAA6}"/>
              </a:ext>
            </a:extLst>
          </p:cNvPr>
          <p:cNvSpPr>
            <a:spLocks noGrp="1" noChangeArrowheads="1"/>
          </p:cNvSpPr>
          <p:nvPr>
            <p:ph type="body" idx="1"/>
          </p:nvPr>
        </p:nvSpPr>
        <p:spPr>
          <a:xfrm>
            <a:off x="1434517" y="1859604"/>
            <a:ext cx="9513116" cy="4608512"/>
          </a:xfrm>
        </p:spPr>
        <p:txBody>
          <a:bodyPr/>
          <a:lstStyle/>
          <a:p>
            <a:pPr>
              <a:lnSpc>
                <a:spcPct val="120000"/>
              </a:lnSpc>
              <a:spcBef>
                <a:spcPct val="0"/>
              </a:spcBef>
              <a:buFont typeface="Wingdings" panose="05000000000000000000" pitchFamily="2" charset="2"/>
              <a:buNone/>
            </a:pPr>
            <a:r>
              <a:rPr lang="en-US" altLang="zh-CN" sz="2800" b="1" dirty="0"/>
              <a:t>     </a:t>
            </a:r>
            <a:r>
              <a:rPr lang="zh-CN" altLang="en-US" sz="2800" b="1" dirty="0">
                <a:solidFill>
                  <a:srgbClr val="FF3300"/>
                </a:solidFill>
              </a:rPr>
              <a:t>含义：</a:t>
            </a:r>
            <a:r>
              <a:rPr lang="zh-CN" altLang="en-US" sz="2800" b="1" dirty="0"/>
              <a:t>网络营销是借助于联机网络、计算机通讯和数字交互式媒体来实现营销目标的一种市场营销方式。</a:t>
            </a:r>
          </a:p>
          <a:p>
            <a:pPr>
              <a:lnSpc>
                <a:spcPct val="120000"/>
              </a:lnSpc>
              <a:spcBef>
                <a:spcPct val="50000"/>
              </a:spcBef>
              <a:buFont typeface="Wingdings" panose="05000000000000000000" pitchFamily="2" charset="2"/>
              <a:buNone/>
            </a:pPr>
            <a:r>
              <a:rPr lang="zh-CN" altLang="en-US" sz="2800" b="1" dirty="0"/>
              <a:t>    </a:t>
            </a:r>
            <a:r>
              <a:rPr lang="zh-CN" altLang="en-US" sz="2800" b="1" dirty="0">
                <a:solidFill>
                  <a:srgbClr val="FF3300"/>
                </a:solidFill>
              </a:rPr>
              <a:t>采用的方式：</a:t>
            </a:r>
            <a:r>
              <a:rPr lang="zh-CN" altLang="en-US" sz="2800" b="1" dirty="0"/>
              <a:t>网上页面广告、搜索引擎加注、商业分类广告、电子杂志广告和交换链接等方式进行。</a:t>
            </a:r>
          </a:p>
        </p:txBody>
      </p:sp>
      <p:pic>
        <p:nvPicPr>
          <p:cNvPr id="348167" name="Picture 7">
            <a:extLst>
              <a:ext uri="{FF2B5EF4-FFF2-40B4-BE49-F238E27FC236}">
                <a16:creationId xmlns="" xmlns:a16="http://schemas.microsoft.com/office/drawing/2014/main" id="{AF57DB20-34FD-4BD8-966D-4F93E65F3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5864" y="0"/>
            <a:ext cx="2898775" cy="1974850"/>
          </a:xfrm>
          <a:prstGeom prst="rect">
            <a:avLst/>
          </a:prstGeom>
          <a:noFill/>
          <a:extLst>
            <a:ext uri="{909E8E84-426E-40DD-AFC4-6F175D3DCCD1}">
              <a14:hiddenFill xmlns:a14="http://schemas.microsoft.com/office/drawing/2010/main">
                <a:solidFill>
                  <a:srgbClr val="FFFFFF"/>
                </a:solidFill>
              </a14:hiddenFill>
            </a:ext>
          </a:extLst>
        </p:spPr>
      </p:pic>
      <p:sp>
        <p:nvSpPr>
          <p:cNvPr id="348168" name="Text Box 8">
            <a:extLst>
              <a:ext uri="{FF2B5EF4-FFF2-40B4-BE49-F238E27FC236}">
                <a16:creationId xmlns="" xmlns:a16="http://schemas.microsoft.com/office/drawing/2014/main" id="{521F2D7D-6C9A-417E-B92F-C05FCDBB9A7A}"/>
              </a:ext>
            </a:extLst>
          </p:cNvPr>
          <p:cNvSpPr txBox="1">
            <a:spLocks noChangeArrowheads="1"/>
          </p:cNvSpPr>
          <p:nvPr/>
        </p:nvSpPr>
        <p:spPr bwMode="gray">
          <a:xfrm>
            <a:off x="2424114" y="425450"/>
            <a:ext cx="58324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20000"/>
              </a:spcBef>
              <a:spcAft>
                <a:spcPct val="0"/>
              </a:spcAft>
              <a:buClr>
                <a:srgbClr val="5BBE4E"/>
              </a:buClr>
            </a:pPr>
            <a:r>
              <a:rPr lang="en-US" altLang="zh-CN" sz="3200" b="1">
                <a:solidFill>
                  <a:srgbClr val="080808"/>
                </a:solidFill>
                <a:latin typeface="宋体" panose="02010600030101010101" pitchFamily="2" charset="-122"/>
              </a:rPr>
              <a:t>10.1 </a:t>
            </a:r>
            <a:r>
              <a:rPr lang="zh-CN" altLang="en-US" sz="3200" b="1">
                <a:solidFill>
                  <a:srgbClr val="080808"/>
                </a:solidFill>
                <a:latin typeface="宋体" panose="02010600030101010101" pitchFamily="2" charset="-122"/>
              </a:rPr>
              <a:t>网络营销与网络消费者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168"/>
                                        </p:tgtEl>
                                        <p:attrNameLst>
                                          <p:attrName>style.visibility</p:attrName>
                                        </p:attrNameLst>
                                      </p:cBhvr>
                                      <p:to>
                                        <p:strVal val="visible"/>
                                      </p:to>
                                    </p:set>
                                    <p:animEffect transition="in" filter="fade">
                                      <p:cBhvr>
                                        <p:cTn id="7" dur="1000"/>
                                        <p:tgtEl>
                                          <p:spTgt spid="348168"/>
                                        </p:tgtEl>
                                      </p:cBhvr>
                                    </p:animEffect>
                                    <p:anim calcmode="lin" valueType="num">
                                      <p:cBhvr>
                                        <p:cTn id="8" dur="1000" fill="hold"/>
                                        <p:tgtEl>
                                          <p:spTgt spid="348168"/>
                                        </p:tgtEl>
                                        <p:attrNameLst>
                                          <p:attrName>ppt_x</p:attrName>
                                        </p:attrNameLst>
                                      </p:cBhvr>
                                      <p:tavLst>
                                        <p:tav tm="0">
                                          <p:val>
                                            <p:strVal val="#ppt_x"/>
                                          </p:val>
                                        </p:tav>
                                        <p:tav tm="100000">
                                          <p:val>
                                            <p:strVal val="#ppt_x"/>
                                          </p:val>
                                        </p:tav>
                                      </p:tavLst>
                                    </p:anim>
                                    <p:anim calcmode="lin" valueType="num">
                                      <p:cBhvr>
                                        <p:cTn id="9" dur="1000" fill="hold"/>
                                        <p:tgtEl>
                                          <p:spTgt spid="34816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48162"/>
                                        </p:tgtEl>
                                        <p:attrNameLst>
                                          <p:attrName>style.visibility</p:attrName>
                                        </p:attrNameLst>
                                      </p:cBhvr>
                                      <p:to>
                                        <p:strVal val="visible"/>
                                      </p:to>
                                    </p:set>
                                    <p:animEffect transition="in" filter="dissolve">
                                      <p:cBhvr>
                                        <p:cTn id="14" dur="500"/>
                                        <p:tgtEl>
                                          <p:spTgt spid="3481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48163">
                                            <p:txEl>
                                              <p:pRg st="0" end="0"/>
                                            </p:txEl>
                                          </p:spTgt>
                                        </p:tgtEl>
                                        <p:attrNameLst>
                                          <p:attrName>style.visibility</p:attrName>
                                        </p:attrNameLst>
                                      </p:cBhvr>
                                      <p:to>
                                        <p:strVal val="visible"/>
                                      </p:to>
                                    </p:set>
                                    <p:animScale>
                                      <p:cBhvr>
                                        <p:cTn id="19" dur="1000" decel="50000" fill="hold">
                                          <p:stCondLst>
                                            <p:cond delay="0"/>
                                          </p:stCondLst>
                                        </p:cTn>
                                        <p:tgtEl>
                                          <p:spTgt spid="3481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48163">
                                            <p:txEl>
                                              <p:pRg st="0" end="0"/>
                                            </p:txEl>
                                          </p:spTgt>
                                        </p:tgtEl>
                                        <p:attrNameLst>
                                          <p:attrName>ppt_x</p:attrName>
                                          <p:attrName>ppt_y</p:attrName>
                                        </p:attrNameLst>
                                      </p:cBhvr>
                                    </p:animMotion>
                                    <p:animEffect transition="in" filter="fade">
                                      <p:cBhvr>
                                        <p:cTn id="21" dur="1000"/>
                                        <p:tgtEl>
                                          <p:spTgt spid="34816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348163">
                                            <p:txEl>
                                              <p:pRg st="1" end="1"/>
                                            </p:txEl>
                                          </p:spTgt>
                                        </p:tgtEl>
                                        <p:attrNameLst>
                                          <p:attrName>style.visibility</p:attrName>
                                        </p:attrNameLst>
                                      </p:cBhvr>
                                      <p:to>
                                        <p:strVal val="visible"/>
                                      </p:to>
                                    </p:set>
                                    <p:animScale>
                                      <p:cBhvr>
                                        <p:cTn id="26" dur="1000" decel="50000" fill="hold">
                                          <p:stCondLst>
                                            <p:cond delay="0"/>
                                          </p:stCondLst>
                                        </p:cTn>
                                        <p:tgtEl>
                                          <p:spTgt spid="3481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48163">
                                            <p:txEl>
                                              <p:pRg st="1" end="1"/>
                                            </p:txEl>
                                          </p:spTgt>
                                        </p:tgtEl>
                                        <p:attrNameLst>
                                          <p:attrName>ppt_x</p:attrName>
                                          <p:attrName>ppt_y</p:attrName>
                                        </p:attrNameLst>
                                      </p:cBhvr>
                                    </p:animMotion>
                                    <p:animEffect transition="in" filter="fade">
                                      <p:cBhvr>
                                        <p:cTn id="28" dur="1000"/>
                                        <p:tgtEl>
                                          <p:spTgt spid="348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p:bldP spid="3481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 xmlns:a16="http://schemas.microsoft.com/office/drawing/2014/main" id="{C25FB6BE-A9B6-4761-B54C-FBD9E7EDE6E8}"/>
              </a:ext>
            </a:extLst>
          </p:cNvPr>
          <p:cNvSpPr>
            <a:spLocks noGrp="1" noChangeArrowheads="1"/>
          </p:cNvSpPr>
          <p:nvPr>
            <p:ph type="title"/>
          </p:nvPr>
        </p:nvSpPr>
        <p:spPr>
          <a:xfrm>
            <a:off x="2424114" y="188914"/>
            <a:ext cx="8027987" cy="782637"/>
          </a:xfrm>
        </p:spPr>
        <p:txBody>
          <a:bodyPr/>
          <a:lstStyle/>
          <a:p>
            <a:r>
              <a:rPr lang="zh-CN" altLang="en-US" sz="3400" i="0">
                <a:latin typeface="宋体" panose="02010600030101010101" pitchFamily="2" charset="-122"/>
              </a:rPr>
              <a:t>同步案例</a:t>
            </a:r>
            <a:r>
              <a:rPr lang="en-US" altLang="zh-CN" sz="3400" i="0">
                <a:latin typeface="宋体" panose="02010600030101010101" pitchFamily="2" charset="-122"/>
              </a:rPr>
              <a:t>10-1</a:t>
            </a:r>
            <a:r>
              <a:rPr lang="zh-CN" altLang="en-US" sz="3400" i="0">
                <a:latin typeface="宋体" panose="02010600030101010101" pitchFamily="2" charset="-122"/>
              </a:rPr>
              <a:t>：戴尔公司的网络营销</a:t>
            </a:r>
            <a:endParaRPr lang="zh-CN" altLang="en-US" sz="3800" i="0">
              <a:latin typeface="宋体" panose="02010600030101010101" pitchFamily="2" charset="-122"/>
            </a:endParaRPr>
          </a:p>
        </p:txBody>
      </p:sp>
      <p:sp>
        <p:nvSpPr>
          <p:cNvPr id="349187" name="Rectangle 3">
            <a:extLst>
              <a:ext uri="{FF2B5EF4-FFF2-40B4-BE49-F238E27FC236}">
                <a16:creationId xmlns="" xmlns:a16="http://schemas.microsoft.com/office/drawing/2014/main" id="{31A5DBCD-F071-4B17-A7EA-9D54DB9F340C}"/>
              </a:ext>
            </a:extLst>
          </p:cNvPr>
          <p:cNvSpPr>
            <a:spLocks noGrp="1" noChangeArrowheads="1"/>
          </p:cNvSpPr>
          <p:nvPr>
            <p:ph type="body" idx="1"/>
          </p:nvPr>
        </p:nvSpPr>
        <p:spPr>
          <a:xfrm>
            <a:off x="1208014" y="1196976"/>
            <a:ext cx="10310069" cy="5427663"/>
          </a:xfrm>
        </p:spPr>
        <p:txBody>
          <a:bodyPr/>
          <a:lstStyle/>
          <a:p>
            <a:pPr>
              <a:lnSpc>
                <a:spcPct val="80000"/>
              </a:lnSpc>
              <a:buFont typeface="Wingdings" panose="05000000000000000000" pitchFamily="2" charset="2"/>
              <a:buNone/>
            </a:pPr>
            <a:r>
              <a:rPr lang="en-US" altLang="zh-CN" sz="1800" b="1" dirty="0">
                <a:latin typeface="仿宋_GB2312" pitchFamily="49" charset="-122"/>
                <a:ea typeface="仿宋_GB2312" pitchFamily="49" charset="-122"/>
              </a:rPr>
              <a:t>   </a:t>
            </a:r>
            <a:r>
              <a:rPr lang="zh-CN" altLang="en-US" sz="2800" b="1" dirty="0">
                <a:latin typeface="宋体" panose="02010600030101010101" pitchFamily="2" charset="-122"/>
              </a:rPr>
              <a:t>背景资料</a:t>
            </a:r>
            <a:r>
              <a:rPr lang="zh-CN" altLang="en-US" sz="2800" b="1" dirty="0" smtClean="0">
                <a:latin typeface="宋体" panose="02010600030101010101" pitchFamily="2" charset="-122"/>
              </a:rPr>
              <a:t>：</a:t>
            </a:r>
            <a:endParaRPr lang="zh-CN" altLang="en-US" sz="2800" b="1" dirty="0">
              <a:latin typeface="宋体" panose="02010600030101010101" pitchFamily="2" charset="-122"/>
            </a:endParaRPr>
          </a:p>
          <a:p>
            <a:pPr>
              <a:lnSpc>
                <a:spcPct val="120000"/>
              </a:lnSpc>
              <a:buFont typeface="Wingdings" panose="05000000000000000000" pitchFamily="2" charset="2"/>
              <a:buNone/>
            </a:pPr>
            <a:r>
              <a:rPr lang="zh-CN" altLang="en-US" sz="2400" b="1" dirty="0">
                <a:latin typeface="宋体" panose="02010600030101010101" pitchFamily="2" charset="-122"/>
              </a:rPr>
              <a:t>      创立于</a:t>
            </a:r>
            <a:r>
              <a:rPr lang="en-US" altLang="zh-CN" sz="2400" b="1" dirty="0">
                <a:latin typeface="宋体" panose="02010600030101010101" pitchFamily="2" charset="-122"/>
              </a:rPr>
              <a:t>1984</a:t>
            </a:r>
            <a:r>
              <a:rPr lang="zh-CN" altLang="en-US" sz="2400" b="1" dirty="0">
                <a:latin typeface="宋体" panose="02010600030101010101" pitchFamily="2" charset="-122"/>
              </a:rPr>
              <a:t>年的戴尔（</a:t>
            </a:r>
            <a:r>
              <a:rPr lang="en-US" altLang="zh-CN" sz="2400" b="1" dirty="0">
                <a:latin typeface="宋体" panose="02010600030101010101" pitchFamily="2" charset="-122"/>
              </a:rPr>
              <a:t>DEII</a:t>
            </a:r>
            <a:r>
              <a:rPr lang="zh-CN" altLang="en-US" sz="2400" b="1" dirty="0">
                <a:latin typeface="宋体" panose="02010600030101010101" pitchFamily="2" charset="-122"/>
              </a:rPr>
              <a:t>）计算机公司，首创了具有革命性的网上“直线订购模式”，直线订购模式使戴尔公司能够提供最佳价值的技术方案，与大型跨国企业、政府部门、教育机构、中小型企业以及个人消费建立直接联系。在美国，戴尔已经成为占这些领域市场份额第一的个人计算机供应商。戴尔在</a:t>
            </a:r>
            <a:r>
              <a:rPr lang="en-US" altLang="zh-CN" sz="2400" b="1" dirty="0">
                <a:latin typeface="宋体" panose="02010600030101010101" pitchFamily="2" charset="-122"/>
              </a:rPr>
              <a:t>1994</a:t>
            </a:r>
            <a:r>
              <a:rPr lang="zh-CN" altLang="en-US" sz="2400" b="1" dirty="0">
                <a:latin typeface="宋体" panose="02010600030101010101" pitchFamily="2" charset="-122"/>
              </a:rPr>
              <a:t>年就建立了自己的企业网站</a:t>
            </a:r>
            <a:r>
              <a:rPr lang="en-US" altLang="zh-CN" sz="2400" b="1" dirty="0">
                <a:latin typeface="宋体" panose="02010600030101010101" pitchFamily="2" charset="-122"/>
                <a:hlinkClick r:id="rId2"/>
              </a:rPr>
              <a:t>www.dell.com</a:t>
            </a:r>
            <a:r>
              <a:rPr lang="zh-CN" altLang="en-US" sz="2400" b="1" dirty="0">
                <a:latin typeface="宋体" panose="02010600030101010101" pitchFamily="2" charset="-122"/>
              </a:rPr>
              <a:t>，并在</a:t>
            </a:r>
            <a:r>
              <a:rPr lang="en-US" altLang="zh-CN" sz="2400" b="1" dirty="0">
                <a:latin typeface="宋体" panose="02010600030101010101" pitchFamily="2" charset="-122"/>
              </a:rPr>
              <a:t>1996</a:t>
            </a:r>
            <a:r>
              <a:rPr lang="zh-CN" altLang="en-US" sz="2400" b="1" dirty="0">
                <a:latin typeface="宋体" panose="02010600030101010101" pitchFamily="2" charset="-122"/>
              </a:rPr>
              <a:t>年加入了电子商务功能，现在该网站包括</a:t>
            </a:r>
            <a:r>
              <a:rPr lang="en-US" altLang="zh-CN" sz="2400" b="1" dirty="0">
                <a:latin typeface="宋体" panose="02010600030101010101" pitchFamily="2" charset="-122"/>
              </a:rPr>
              <a:t>80</a:t>
            </a:r>
            <a:r>
              <a:rPr lang="zh-CN" altLang="en-US" sz="2400" b="1" dirty="0">
                <a:latin typeface="宋体" panose="02010600030101010101" pitchFamily="2" charset="-122"/>
              </a:rPr>
              <a:t>个国家的站点，目前每季度有超过</a:t>
            </a:r>
            <a:r>
              <a:rPr lang="en-US" altLang="zh-CN" sz="2400" b="1" dirty="0">
                <a:latin typeface="宋体" panose="02010600030101010101" pitchFamily="2" charset="-122"/>
              </a:rPr>
              <a:t>4000</a:t>
            </a:r>
            <a:r>
              <a:rPr lang="zh-CN" altLang="en-US" sz="2400" b="1" dirty="0">
                <a:latin typeface="宋体" panose="02010600030101010101" pitchFamily="2" charset="-122"/>
              </a:rPr>
              <a:t>万人浏览，通过网站的销售额占公司总收益的</a:t>
            </a:r>
            <a:r>
              <a:rPr lang="en-US" altLang="zh-CN" sz="2400" b="1" dirty="0">
                <a:latin typeface="宋体" panose="02010600030101010101" pitchFamily="2" charset="-122"/>
              </a:rPr>
              <a:t>40%</a:t>
            </a:r>
            <a:r>
              <a:rPr lang="zh-CN" altLang="en-US" sz="2400" b="1" dirty="0">
                <a:latin typeface="宋体" panose="02010600030101010101" pitchFamily="2" charset="-122"/>
              </a:rPr>
              <a:t>～</a:t>
            </a:r>
            <a:r>
              <a:rPr lang="en-US" altLang="zh-CN" sz="2400" b="1" dirty="0">
                <a:latin typeface="宋体" panose="02010600030101010101" pitchFamily="2" charset="-122"/>
              </a:rPr>
              <a:t>50%</a:t>
            </a:r>
            <a:r>
              <a:rPr lang="zh-CN" altLang="en-US" sz="2400" b="1" dirty="0">
                <a:latin typeface="宋体" panose="02010600030101010101" pitchFamily="2" charset="-122"/>
              </a:rPr>
              <a:t>。</a:t>
            </a:r>
          </a:p>
          <a:p>
            <a:pPr>
              <a:lnSpc>
                <a:spcPct val="120000"/>
              </a:lnSpc>
              <a:buFont typeface="Wingdings" panose="05000000000000000000" pitchFamily="2" charset="2"/>
              <a:buNone/>
            </a:pPr>
            <a:r>
              <a:rPr lang="zh-CN" altLang="en-US" sz="2400" b="1" dirty="0">
                <a:latin typeface="仿宋_GB2312" pitchFamily="49" charset="-122"/>
                <a:ea typeface="仿宋_GB2312"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9186"/>
                                        </p:tgtEl>
                                        <p:attrNameLst>
                                          <p:attrName>style.visibility</p:attrName>
                                        </p:attrNameLst>
                                      </p:cBhvr>
                                      <p:to>
                                        <p:strVal val="visible"/>
                                      </p:to>
                                    </p:set>
                                    <p:animEffect transition="in" filter="dissolve">
                                      <p:cBhvr>
                                        <p:cTn id="7" dur="500"/>
                                        <p:tgtEl>
                                          <p:spTgt spid="349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49187">
                                            <p:txEl>
                                              <p:pRg st="0" end="0"/>
                                            </p:txEl>
                                          </p:spTgt>
                                        </p:tgtEl>
                                        <p:attrNameLst>
                                          <p:attrName>style.visibility</p:attrName>
                                        </p:attrNameLst>
                                      </p:cBhvr>
                                      <p:to>
                                        <p:strVal val="visible"/>
                                      </p:to>
                                    </p:set>
                                    <p:animEffect transition="in" filter="fade">
                                      <p:cBhvr>
                                        <p:cTn id="12" dur="1000"/>
                                        <p:tgtEl>
                                          <p:spTgt spid="349187">
                                            <p:txEl>
                                              <p:pRg st="0" end="0"/>
                                            </p:txEl>
                                          </p:spTgt>
                                        </p:tgtEl>
                                      </p:cBhvr>
                                    </p:animEffect>
                                    <p:anim calcmode="lin" valueType="num">
                                      <p:cBhvr>
                                        <p:cTn id="13" dur="10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91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49187">
                                            <p:txEl>
                                              <p:pRg st="1" end="1"/>
                                            </p:txEl>
                                          </p:spTgt>
                                        </p:tgtEl>
                                        <p:attrNameLst>
                                          <p:attrName>style.visibility</p:attrName>
                                        </p:attrNameLst>
                                      </p:cBhvr>
                                      <p:to>
                                        <p:strVal val="visible"/>
                                      </p:to>
                                    </p:set>
                                    <p:animEffect transition="in" filter="fade">
                                      <p:cBhvr>
                                        <p:cTn id="19" dur="1000"/>
                                        <p:tgtEl>
                                          <p:spTgt spid="349187">
                                            <p:txEl>
                                              <p:pRg st="1" end="1"/>
                                            </p:txEl>
                                          </p:spTgt>
                                        </p:tgtEl>
                                      </p:cBhvr>
                                    </p:animEffect>
                                    <p:anim calcmode="lin" valueType="num">
                                      <p:cBhvr>
                                        <p:cTn id="20" dur="10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918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49187">
                                            <p:txEl>
                                              <p:pRg st="2" end="2"/>
                                            </p:txEl>
                                          </p:spTgt>
                                        </p:tgtEl>
                                        <p:attrNameLst>
                                          <p:attrName>style.visibility</p:attrName>
                                        </p:attrNameLst>
                                      </p:cBhvr>
                                      <p:to>
                                        <p:strVal val="visible"/>
                                      </p:to>
                                    </p:set>
                                    <p:animEffect transition="in" filter="fade">
                                      <p:cBhvr>
                                        <p:cTn id="24" dur="1000"/>
                                        <p:tgtEl>
                                          <p:spTgt spid="349187">
                                            <p:txEl>
                                              <p:pRg st="2" end="2"/>
                                            </p:txEl>
                                          </p:spTgt>
                                        </p:tgtEl>
                                      </p:cBhvr>
                                    </p:animEffect>
                                    <p:anim calcmode="lin" valueType="num">
                                      <p:cBhvr>
                                        <p:cTn id="25" dur="10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491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2">
            <a:extLst>
              <a:ext uri="{FF2B5EF4-FFF2-40B4-BE49-F238E27FC236}">
                <a16:creationId xmlns="" xmlns:a16="http://schemas.microsoft.com/office/drawing/2014/main" id="{EE56BD28-C5E1-4596-AA12-74C0F2D4DCA4}"/>
              </a:ext>
            </a:extLst>
          </p:cNvPr>
          <p:cNvSpPr txBox="1">
            <a:spLocks noChangeArrowheads="1"/>
          </p:cNvSpPr>
          <p:nvPr/>
        </p:nvSpPr>
        <p:spPr bwMode="auto">
          <a:xfrm>
            <a:off x="1543574" y="1268413"/>
            <a:ext cx="9462781"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base">
              <a:lnSpc>
                <a:spcPct val="120000"/>
              </a:lnSpc>
              <a:spcBef>
                <a:spcPct val="20000"/>
              </a:spcBef>
              <a:spcAft>
                <a:spcPct val="0"/>
              </a:spcAft>
            </a:pPr>
            <a:r>
              <a:rPr kumimoji="1" lang="en-US" altLang="zh-CN" sz="2400" b="1" dirty="0">
                <a:solidFill>
                  <a:srgbClr val="080808"/>
                </a:solidFill>
                <a:latin typeface="Times New Roman" panose="02020603050405020304" pitchFamily="18" charset="0"/>
                <a:ea typeface="宋体" panose="02010600030101010101" pitchFamily="2" charset="-122"/>
              </a:rPr>
              <a:t>       </a:t>
            </a:r>
            <a:r>
              <a:rPr kumimoji="1" lang="zh-CN" altLang="en-US" sz="2400" b="1" dirty="0">
                <a:solidFill>
                  <a:srgbClr val="080808"/>
                </a:solidFill>
                <a:latin typeface="宋体" panose="02010600030101010101" pitchFamily="2" charset="-122"/>
                <a:ea typeface="宋体" panose="02010600030101010101" pitchFamily="2" charset="-122"/>
              </a:rPr>
              <a:t>在</a:t>
            </a:r>
            <a:r>
              <a:rPr kumimoji="1" lang="en-US" altLang="zh-CN" sz="2400" b="1" dirty="0">
                <a:solidFill>
                  <a:srgbClr val="080808"/>
                </a:solidFill>
                <a:latin typeface="宋体" panose="02010600030101010101" pitchFamily="2" charset="-122"/>
                <a:ea typeface="宋体" panose="02010600030101010101" pitchFamily="2" charset="-122"/>
              </a:rPr>
              <a:t>DEII</a:t>
            </a:r>
            <a:r>
              <a:rPr kumimoji="1" lang="zh-CN" altLang="en-US" sz="2400" b="1" dirty="0">
                <a:solidFill>
                  <a:srgbClr val="080808"/>
                </a:solidFill>
                <a:latin typeface="宋体" panose="02010600030101010101" pitchFamily="2" charset="-122"/>
                <a:ea typeface="宋体" panose="02010600030101010101" pitchFamily="2" charset="-122"/>
              </a:rPr>
              <a:t>公司中文网站（</a:t>
            </a:r>
            <a:r>
              <a:rPr kumimoji="1" lang="en-US" altLang="zh-CN" sz="2400" b="1" dirty="0">
                <a:solidFill>
                  <a:srgbClr val="080808"/>
                </a:solidFill>
                <a:latin typeface="宋体" panose="02010600030101010101" pitchFamily="2" charset="-122"/>
                <a:ea typeface="宋体" panose="02010600030101010101" pitchFamily="2" charset="-122"/>
              </a:rPr>
              <a:t>http:///</a:t>
            </a:r>
            <a:r>
              <a:rPr kumimoji="1" lang="en-US" altLang="zh-CN" sz="2400" b="1" dirty="0">
                <a:solidFill>
                  <a:srgbClr val="080808"/>
                </a:solidFill>
                <a:latin typeface="宋体" panose="02010600030101010101" pitchFamily="2" charset="-122"/>
                <a:ea typeface="宋体" panose="02010600030101010101" pitchFamily="2" charset="-122"/>
                <a:hlinkClick r:id="rId2"/>
              </a:rPr>
              <a:t>www.dell.com.cn</a:t>
            </a:r>
            <a:r>
              <a:rPr kumimoji="1" lang="zh-CN" altLang="en-US" sz="2400" b="1" dirty="0">
                <a:solidFill>
                  <a:srgbClr val="080808"/>
                </a:solidFill>
                <a:latin typeface="宋体" panose="02010600030101010101" pitchFamily="2" charset="-122"/>
                <a:ea typeface="宋体" panose="02010600030101010101" pitchFamily="2" charset="-122"/>
              </a:rPr>
              <a:t>）首页上，可以看到一个非常简洁的界面，除了公司介绍、技术支持和联系信息之外，最醒目的就是针对中国市场四类不同用户（家庭、小型企业、中型企业、大型企业）的产品目录简介和链接了，所有详细的产品介绍和在线订单处理程序都恰到好处地安排在应该出现的地方。</a:t>
            </a:r>
          </a:p>
          <a:p>
            <a:pPr fontAlgn="base">
              <a:lnSpc>
                <a:spcPct val="120000"/>
              </a:lnSpc>
              <a:spcBef>
                <a:spcPct val="20000"/>
              </a:spcBef>
              <a:spcAft>
                <a:spcPct val="0"/>
              </a:spcAft>
            </a:pPr>
            <a:r>
              <a:rPr kumimoji="1" lang="zh-CN" altLang="en-US" sz="2400" b="1" dirty="0">
                <a:solidFill>
                  <a:srgbClr val="080808"/>
                </a:solidFill>
                <a:latin typeface="宋体" panose="02010600030101010101" pitchFamily="2" charset="-122"/>
                <a:ea typeface="宋体" panose="02010600030101010101" pitchFamily="2" charset="-122"/>
              </a:rPr>
              <a:t>    </a:t>
            </a:r>
            <a:r>
              <a:rPr kumimoji="1" lang="en-US" altLang="zh-CN" sz="2400" b="1" dirty="0">
                <a:solidFill>
                  <a:srgbClr val="080808"/>
                </a:solidFill>
                <a:latin typeface="宋体" panose="02010600030101010101" pitchFamily="2" charset="-122"/>
                <a:ea typeface="宋体" panose="02010600030101010101" pitchFamily="2" charset="-122"/>
              </a:rPr>
              <a:t>DELL</a:t>
            </a:r>
            <a:r>
              <a:rPr kumimoji="1" lang="zh-CN" altLang="en-US" sz="2400" b="1" dirty="0">
                <a:solidFill>
                  <a:srgbClr val="080808"/>
                </a:solidFill>
                <a:latin typeface="宋体" panose="02010600030101010101" pitchFamily="2" charset="-122"/>
                <a:ea typeface="宋体" panose="02010600030101010101" pitchFamily="2" charset="-122"/>
              </a:rPr>
              <a:t>面对企业、政府和个人消费者进行个性化的直销服务，能够对消费者的要求进行定制化服务。由于省却了中间环节，所以价格更具竞争优势，同时也能满足顾客个性化的需求。</a:t>
            </a:r>
          </a:p>
          <a:p>
            <a:pPr fontAlgn="base">
              <a:lnSpc>
                <a:spcPct val="120000"/>
              </a:lnSpc>
              <a:spcBef>
                <a:spcPct val="50000"/>
              </a:spcBef>
              <a:spcAft>
                <a:spcPct val="0"/>
              </a:spcAft>
            </a:pPr>
            <a:endParaRPr kumimoji="1" lang="en-US" altLang="zh-CN" sz="2400" b="1" dirty="0">
              <a:solidFill>
                <a:srgbClr val="080808"/>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fade">
                                      <p:cBhvr>
                                        <p:cTn id="7" dur="1000"/>
                                        <p:tgtEl>
                                          <p:spTgt spid="350210"/>
                                        </p:tgtEl>
                                      </p:cBhvr>
                                    </p:animEffect>
                                    <p:anim calcmode="lin" valueType="num">
                                      <p:cBhvr>
                                        <p:cTn id="8" dur="1000" fill="hold"/>
                                        <p:tgtEl>
                                          <p:spTgt spid="350210"/>
                                        </p:tgtEl>
                                        <p:attrNameLst>
                                          <p:attrName>ppt_x</p:attrName>
                                        </p:attrNameLst>
                                      </p:cBhvr>
                                      <p:tavLst>
                                        <p:tav tm="0">
                                          <p:val>
                                            <p:strVal val="#ppt_x"/>
                                          </p:val>
                                        </p:tav>
                                        <p:tav tm="100000">
                                          <p:val>
                                            <p:strVal val="#ppt_x"/>
                                          </p:val>
                                        </p:tav>
                                      </p:tavLst>
                                    </p:anim>
                                    <p:anim calcmode="lin" valueType="num">
                                      <p:cBhvr>
                                        <p:cTn id="9" dur="1000" fill="hold"/>
                                        <p:tgtEl>
                                          <p:spTgt spid="350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 xmlns:a16="http://schemas.microsoft.com/office/drawing/2014/main" id="{E063F66C-A513-47E5-A45E-5A078BD49125}"/>
              </a:ext>
            </a:extLst>
          </p:cNvPr>
          <p:cNvSpPr>
            <a:spLocks noGrp="1" noChangeArrowheads="1"/>
          </p:cNvSpPr>
          <p:nvPr>
            <p:ph type="body" idx="1"/>
          </p:nvPr>
        </p:nvSpPr>
        <p:spPr>
          <a:xfrm>
            <a:off x="2652727" y="1382917"/>
            <a:ext cx="7632700" cy="3673475"/>
          </a:xfrm>
        </p:spPr>
        <p:txBody>
          <a:bodyPr/>
          <a:lstStyle/>
          <a:p>
            <a:pPr>
              <a:lnSpc>
                <a:spcPct val="130000"/>
              </a:lnSpc>
            </a:pPr>
            <a:r>
              <a:rPr lang="zh-CN" altLang="en-US" b="1" dirty="0">
                <a:solidFill>
                  <a:srgbClr val="FF3300"/>
                </a:solidFill>
              </a:rPr>
              <a:t>问题：</a:t>
            </a:r>
            <a:r>
              <a:rPr lang="zh-CN" altLang="en-US" b="1" dirty="0"/>
              <a:t>消费者为什么会选择网上购物？    网上购物的消费心理如何？网络营销怎样满足消费者的需求并赢得消费者的青睐？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51234">
                                            <p:txEl>
                                              <p:pRg st="0" end="0"/>
                                            </p:txEl>
                                          </p:spTgt>
                                        </p:tgtEl>
                                        <p:attrNameLst>
                                          <p:attrName>style.visibility</p:attrName>
                                        </p:attrNameLst>
                                      </p:cBhvr>
                                      <p:to>
                                        <p:strVal val="visible"/>
                                      </p:to>
                                    </p:set>
                                    <p:anim calcmode="lin" valueType="num">
                                      <p:cBhvr>
                                        <p:cTn id="7" dur="1000" fill="hold"/>
                                        <p:tgtEl>
                                          <p:spTgt spid="35123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5123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12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2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2_Default Design">
      <a:majorFont>
        <a:latin typeface="华文彩云"/>
        <a:ea typeface="华文彩云"/>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2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2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3470</Words>
  <Application>Microsoft Office PowerPoint</Application>
  <PresentationFormat>自定义</PresentationFormat>
  <Paragraphs>229</Paragraphs>
  <Slides>40</Slides>
  <Notes>3</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2_Default Design</vt:lpstr>
      <vt:lpstr>消费心理学 </vt:lpstr>
      <vt:lpstr>PowerPoint 演示文稿</vt:lpstr>
      <vt:lpstr>PowerPoint 演示文稿</vt:lpstr>
      <vt:lpstr>导入案例：中国网络营销迅速发展</vt:lpstr>
      <vt:lpstr>PowerPoint 演示文稿</vt:lpstr>
      <vt:lpstr>10.1.1网络营销的含义：</vt:lpstr>
      <vt:lpstr>同步案例10-1：戴尔公司的网络营销</vt:lpstr>
      <vt:lpstr>PowerPoint 演示文稿</vt:lpstr>
      <vt:lpstr>PowerPoint 演示文稿</vt:lpstr>
      <vt:lpstr>PowerPoint 演示文稿</vt:lpstr>
      <vt:lpstr>PowerPoint 演示文稿</vt:lpstr>
      <vt:lpstr>PowerPoint 演示文稿</vt:lpstr>
      <vt:lpstr>2.网络消费的特征：</vt:lpstr>
      <vt:lpstr>PowerPoint 演示文稿</vt:lpstr>
      <vt:lpstr>3.网络消费者及心理特征：</vt:lpstr>
      <vt:lpstr>PowerPoint 演示文稿</vt:lpstr>
      <vt:lpstr>（2）网络消费者心理特征表现：</vt:lpstr>
      <vt:lpstr>PowerPoint 演示文稿</vt:lpstr>
      <vt:lpstr>同步案例10-2：网络营销与消费个性化</vt:lpstr>
      <vt:lpstr>PowerPoint 演示文稿</vt:lpstr>
      <vt:lpstr>PowerPoint 演示文稿</vt:lpstr>
      <vt:lpstr>PowerPoint 演示文稿</vt:lpstr>
      <vt:lpstr>PowerPoint 演示文稿</vt:lpstr>
      <vt:lpstr>同步案例10-3：一对一的服务</vt:lpstr>
      <vt:lpstr>PowerPoint 演示文稿</vt:lpstr>
      <vt:lpstr>PowerPoint 演示文稿</vt:lpstr>
      <vt:lpstr>10.2.2 网络消费者的购买动机</vt:lpstr>
      <vt:lpstr>网络消费者购买动机的种类</vt:lpstr>
      <vt:lpstr>10.2.3 网络消费者的购买决策 </vt:lpstr>
      <vt:lpstr>PowerPoint 演示文稿</vt:lpstr>
      <vt:lpstr>PowerPoint 演示文稿</vt:lpstr>
      <vt:lpstr>同步案例10-4：网络交易存在风险 </vt:lpstr>
      <vt:lpstr>PowerPoint 演示文稿</vt:lpstr>
      <vt:lpstr>PowerPoint 演示文稿</vt:lpstr>
      <vt:lpstr>同步案例10-5：购买容易，送货难</vt:lpstr>
      <vt:lpstr>PowerPoint 演示文稿</vt:lpstr>
      <vt:lpstr>PowerPoint 演示文稿</vt:lpstr>
      <vt:lpstr>10.3.2 网络营销中的消费心理策略</vt:lpstr>
      <vt:lpstr>本章知识脉络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消费心理学 电子教案</dc:title>
  <dc:creator>丁 超</dc:creator>
  <cp:lastModifiedBy>15166</cp:lastModifiedBy>
  <cp:revision>6</cp:revision>
  <dcterms:created xsi:type="dcterms:W3CDTF">2020-03-10T23:25:44Z</dcterms:created>
  <dcterms:modified xsi:type="dcterms:W3CDTF">2020-12-09T02:16:29Z</dcterms:modified>
</cp:coreProperties>
</file>