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590" r:id="rId2"/>
    <p:sldId id="258" r:id="rId3"/>
    <p:sldId id="259" r:id="rId4"/>
    <p:sldId id="589" r:id="rId5"/>
    <p:sldId id="290" r:id="rId6"/>
    <p:sldId id="287" r:id="rId7"/>
    <p:sldId id="292" r:id="rId8"/>
    <p:sldId id="293" r:id="rId9"/>
    <p:sldId id="294" r:id="rId10"/>
    <p:sldId id="295" r:id="rId11"/>
    <p:sldId id="296" r:id="rId12"/>
    <p:sldId id="297" r:id="rId13"/>
    <p:sldId id="299" r:id="rId14"/>
    <p:sldId id="300" r:id="rId15"/>
    <p:sldId id="301" r:id="rId16"/>
    <p:sldId id="302" r:id="rId17"/>
    <p:sldId id="303" r:id="rId18"/>
    <p:sldId id="541" r:id="rId19"/>
    <p:sldId id="335" r:id="rId20"/>
    <p:sldId id="337" r:id="rId21"/>
    <p:sldId id="338" r:id="rId22"/>
    <p:sldId id="349" r:id="rId23"/>
    <p:sldId id="336" r:id="rId24"/>
    <p:sldId id="350" r:id="rId25"/>
    <p:sldId id="345" r:id="rId26"/>
    <p:sldId id="346" r:id="rId27"/>
    <p:sldId id="347" r:id="rId28"/>
    <p:sldId id="333" r:id="rId29"/>
    <p:sldId id="592" r:id="rId30"/>
    <p:sldId id="339" r:id="rId31"/>
    <p:sldId id="348" r:id="rId32"/>
    <p:sldId id="593" r:id="rId33"/>
    <p:sldId id="591" r:id="rId34"/>
    <p:sldId id="564" r:id="rId35"/>
    <p:sldId id="565" r:id="rId36"/>
    <p:sldId id="265" r:id="rId37"/>
    <p:sldId id="566" r:id="rId38"/>
    <p:sldId id="330" r:id="rId39"/>
    <p:sldId id="311" r:id="rId40"/>
    <p:sldId id="312" r:id="rId41"/>
    <p:sldId id="567" r:id="rId42"/>
    <p:sldId id="332" r:id="rId43"/>
    <p:sldId id="331" r:id="rId44"/>
    <p:sldId id="570" r:id="rId45"/>
    <p:sldId id="334" r:id="rId46"/>
    <p:sldId id="571" r:id="rId47"/>
    <p:sldId id="261" r:id="rId48"/>
    <p:sldId id="340" r:id="rId49"/>
    <p:sldId id="572" r:id="rId50"/>
    <p:sldId id="573" r:id="rId51"/>
    <p:sldId id="574" r:id="rId52"/>
    <p:sldId id="575" r:id="rId53"/>
    <p:sldId id="576" r:id="rId54"/>
    <p:sldId id="264" r:id="rId55"/>
    <p:sldId id="577" r:id="rId56"/>
    <p:sldId id="578" r:id="rId57"/>
    <p:sldId id="579" r:id="rId58"/>
    <p:sldId id="344" r:id="rId59"/>
    <p:sldId id="588" r:id="rId60"/>
    <p:sldId id="580" r:id="rId61"/>
    <p:sldId id="581" r:id="rId62"/>
    <p:sldId id="341" r:id="rId63"/>
    <p:sldId id="263" r:id="rId64"/>
    <p:sldId id="582" r:id="rId65"/>
    <p:sldId id="325" r:id="rId66"/>
    <p:sldId id="583" r:id="rId67"/>
    <p:sldId id="584" r:id="rId68"/>
    <p:sldId id="327" r:id="rId69"/>
    <p:sldId id="585" r:id="rId70"/>
    <p:sldId id="586" r:id="rId71"/>
    <p:sldId id="587" r:id="rId72"/>
    <p:sldId id="284" r:id="rId73"/>
    <p:sldId id="285" r:id="rId74"/>
    <p:sldId id="286" r:id="rId75"/>
    <p:sldId id="561" r:id="rId7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85DEBB6-9E17-483B-8C5C-6587F2EE945B}">
          <p14:sldIdLst>
            <p14:sldId id="590"/>
            <p14:sldId id="258"/>
            <p14:sldId id="259"/>
            <p14:sldId id="589"/>
            <p14:sldId id="290"/>
            <p14:sldId id="287"/>
            <p14:sldId id="292"/>
            <p14:sldId id="293"/>
            <p14:sldId id="294"/>
            <p14:sldId id="295"/>
            <p14:sldId id="296"/>
            <p14:sldId id="297"/>
            <p14:sldId id="299"/>
            <p14:sldId id="300"/>
            <p14:sldId id="301"/>
            <p14:sldId id="302"/>
            <p14:sldId id="303"/>
          </p14:sldIdLst>
        </p14:section>
        <p14:section name="无标题节" id="{B9D45DAB-323F-4284-BD39-B97D32E8DE63}">
          <p14:sldIdLst>
            <p14:sldId id="541"/>
            <p14:sldId id="335"/>
            <p14:sldId id="337"/>
            <p14:sldId id="338"/>
            <p14:sldId id="349"/>
            <p14:sldId id="336"/>
            <p14:sldId id="350"/>
            <p14:sldId id="345"/>
            <p14:sldId id="346"/>
            <p14:sldId id="347"/>
            <p14:sldId id="333"/>
            <p14:sldId id="592"/>
            <p14:sldId id="339"/>
            <p14:sldId id="348"/>
            <p14:sldId id="593"/>
            <p14:sldId id="591"/>
            <p14:sldId id="564"/>
            <p14:sldId id="565"/>
            <p14:sldId id="265"/>
            <p14:sldId id="566"/>
            <p14:sldId id="330"/>
            <p14:sldId id="311"/>
            <p14:sldId id="312"/>
            <p14:sldId id="567"/>
            <p14:sldId id="332"/>
            <p14:sldId id="331"/>
            <p14:sldId id="570"/>
            <p14:sldId id="334"/>
            <p14:sldId id="571"/>
            <p14:sldId id="261"/>
            <p14:sldId id="340"/>
            <p14:sldId id="572"/>
            <p14:sldId id="573"/>
            <p14:sldId id="574"/>
            <p14:sldId id="575"/>
            <p14:sldId id="576"/>
            <p14:sldId id="264"/>
            <p14:sldId id="577"/>
            <p14:sldId id="578"/>
            <p14:sldId id="579"/>
            <p14:sldId id="344"/>
            <p14:sldId id="588"/>
            <p14:sldId id="580"/>
            <p14:sldId id="581"/>
            <p14:sldId id="341"/>
            <p14:sldId id="263"/>
            <p14:sldId id="582"/>
            <p14:sldId id="325"/>
            <p14:sldId id="583"/>
            <p14:sldId id="584"/>
            <p14:sldId id="327"/>
            <p14:sldId id="585"/>
            <p14:sldId id="586"/>
            <p14:sldId id="587"/>
            <p14:sldId id="284"/>
            <p14:sldId id="285"/>
            <p14:sldId id="286"/>
            <p14:sldId id="561"/>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ECD48-B77D-4EB0-A5E5-E7F4F4E31366}" type="datetimeFigureOut">
              <a:rPr lang="zh-CN" altLang="en-US" smtClean="0"/>
              <a:t>2020/11/25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81DE2-B7EA-4794-8D6E-BB8848425C3F}" type="slidenum">
              <a:rPr lang="zh-CN" altLang="en-US" smtClean="0"/>
              <a:t>‹#›</a:t>
            </a:fld>
            <a:endParaRPr lang="zh-CN" altLang="en-US"/>
          </a:p>
        </p:txBody>
      </p:sp>
    </p:spTree>
    <p:extLst>
      <p:ext uri="{BB962C8B-B14F-4D97-AF65-F5344CB8AC3E}">
        <p14:creationId xmlns:p14="http://schemas.microsoft.com/office/powerpoint/2010/main" val="295417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61441">
            <a:extLst>
              <a:ext uri="{FF2B5EF4-FFF2-40B4-BE49-F238E27FC236}">
                <a16:creationId xmlns="" xmlns:a16="http://schemas.microsoft.com/office/drawing/2014/main" id="{BE9BDEA6-C503-4A94-96CC-50E339F573A8}"/>
              </a:ext>
            </a:extLst>
          </p:cNvPr>
          <p:cNvSpPr>
            <a:spLocks noGrp="1" noRot="1" noChangeAspect="1" noChangeArrowheads="1" noTextEdit="1"/>
          </p:cNvSpPr>
          <p:nvPr>
            <p:ph type="sldImg" idx="4294967295"/>
          </p:nvPr>
        </p:nvSpPr>
        <p:spPr>
          <a:ln/>
        </p:spPr>
      </p:sp>
      <p:sp>
        <p:nvSpPr>
          <p:cNvPr id="19458" name="文本占位符 61442">
            <a:extLst>
              <a:ext uri="{FF2B5EF4-FFF2-40B4-BE49-F238E27FC236}">
                <a16:creationId xmlns="" xmlns:a16="http://schemas.microsoft.com/office/drawing/2014/main" id="{BD7B22FA-F2A8-405B-9A32-1B2F2B69DD5A}"/>
              </a:ext>
            </a:extLst>
          </p:cNvPr>
          <p:cNvSpPr>
            <a:spLocks noGrp="1" noChangeArrowheads="1"/>
          </p:cNvSpPr>
          <p:nvPr>
            <p:ph type="body" idx="4294967295"/>
          </p:nvPr>
        </p:nvSpPr>
        <p:spPr>
          <a:ln/>
        </p:spPr>
        <p:txBody>
          <a:bodyPr/>
          <a:lstStyle/>
          <a:p>
            <a:r>
              <a:rPr lang="zh-CN" altLang="en-US"/>
              <a:t>事实上，近些年来营销推广的大量使用已经造成了消费者开始抗拒销售促进，从而减弱了营业推广激发顾客购买兴趣的能力。因此，营销人员在进行营业推广活动时应注意避免简单的快速成交式促销，而应该将促销作为一种与消费者建立关系的手段。</a:t>
            </a:r>
          </a:p>
        </p:txBody>
      </p:sp>
      <p:sp>
        <p:nvSpPr>
          <p:cNvPr id="19459" name="灯片编号占位符 1">
            <a:extLst>
              <a:ext uri="{FF2B5EF4-FFF2-40B4-BE49-F238E27FC236}">
                <a16:creationId xmlns="" xmlns:a16="http://schemas.microsoft.com/office/drawing/2014/main" id="{9ADA9963-5864-46D1-AD8E-7F24FDFFD45E}"/>
              </a:ext>
            </a:extLst>
          </p:cNvPr>
          <p:cNvSpPr>
            <a:spLocks noGrp="1" noChangeArrowheads="1"/>
          </p:cNvSpPr>
          <p:nvPr>
            <p:ph type="sldNum" sz="quarter" idx="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15131B-D053-4AB6-ABB4-778AC6BED46F}" type="slidenum">
              <a:rPr lang="zh-CN" altLang="en-US"/>
              <a:pPr/>
              <a:t>12</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 xmlns:a16="http://schemas.microsoft.com/office/drawing/2014/main" id="{0F9F68E7-0029-445A-83D0-49F820069F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6608EFE7-26C2-488A-8046-7F3BD71FA2EF}" type="slidenum">
              <a:rPr lang="en-US" altLang="zh-CN"/>
              <a:pPr eaLnBrk="1" hangingPunct="1">
                <a:spcBef>
                  <a:spcPct val="0"/>
                </a:spcBef>
              </a:pPr>
              <a:t>61</a:t>
            </a:fld>
            <a:endParaRPr lang="en-US" altLang="zh-CN"/>
          </a:p>
        </p:txBody>
      </p:sp>
      <p:sp>
        <p:nvSpPr>
          <p:cNvPr id="105475" name="Rectangle 2">
            <a:extLst>
              <a:ext uri="{FF2B5EF4-FFF2-40B4-BE49-F238E27FC236}">
                <a16:creationId xmlns="" xmlns:a16="http://schemas.microsoft.com/office/drawing/2014/main" id="{0E4C66B6-C1B4-4946-8E13-67DA23160737}"/>
              </a:ext>
            </a:extLst>
          </p:cNvPr>
          <p:cNvSpPr>
            <a:spLocks noGrp="1" noRot="1" noChangeAspect="1" noChangeArrowheads="1" noTextEdit="1"/>
          </p:cNvSpPr>
          <p:nvPr>
            <p:ph type="sldImg"/>
          </p:nvPr>
        </p:nvSpPr>
        <p:spPr>
          <a:ln/>
        </p:spPr>
      </p:sp>
      <p:sp>
        <p:nvSpPr>
          <p:cNvPr id="105476" name="Rectangle 3">
            <a:extLst>
              <a:ext uri="{FF2B5EF4-FFF2-40B4-BE49-F238E27FC236}">
                <a16:creationId xmlns="" xmlns:a16="http://schemas.microsoft.com/office/drawing/2014/main" id="{1C62E50E-664E-43A5-908C-B214981263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 xmlns:a16="http://schemas.microsoft.com/office/drawing/2014/main" id="{A35863BF-BCD4-4212-97AD-29236E8288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38A2F44D-56EB-4A7F-8D6D-4E7963C55A1B}" type="slidenum">
              <a:rPr lang="en-US" altLang="zh-CN"/>
              <a:pPr eaLnBrk="1" hangingPunct="1">
                <a:spcBef>
                  <a:spcPct val="0"/>
                </a:spcBef>
              </a:pPr>
              <a:t>62</a:t>
            </a:fld>
            <a:endParaRPr lang="en-US" altLang="zh-CN"/>
          </a:p>
        </p:txBody>
      </p:sp>
      <p:sp>
        <p:nvSpPr>
          <p:cNvPr id="106499" name="Rectangle 2">
            <a:extLst>
              <a:ext uri="{FF2B5EF4-FFF2-40B4-BE49-F238E27FC236}">
                <a16:creationId xmlns="" xmlns:a16="http://schemas.microsoft.com/office/drawing/2014/main" id="{751BBCC0-9388-4D56-B728-65E6F34328B7}"/>
              </a:ext>
            </a:extLst>
          </p:cNvPr>
          <p:cNvSpPr>
            <a:spLocks noGrp="1" noRot="1" noChangeAspect="1" noChangeArrowheads="1" noTextEdit="1"/>
          </p:cNvSpPr>
          <p:nvPr>
            <p:ph type="sldImg"/>
          </p:nvPr>
        </p:nvSpPr>
        <p:spPr>
          <a:ln/>
        </p:spPr>
      </p:sp>
      <p:sp>
        <p:nvSpPr>
          <p:cNvPr id="106500" name="Rectangle 3">
            <a:extLst>
              <a:ext uri="{FF2B5EF4-FFF2-40B4-BE49-F238E27FC236}">
                <a16:creationId xmlns="" xmlns:a16="http://schemas.microsoft.com/office/drawing/2014/main" id="{A502A2DC-5682-4298-85DC-4AAC1C4027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 xmlns:a16="http://schemas.microsoft.com/office/drawing/2014/main" id="{91096904-1A39-4B93-A56E-47D2D2737A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8D62D2DD-4F47-47DA-89BA-0F8818243140}" type="slidenum">
              <a:rPr lang="en-US" altLang="zh-CN"/>
              <a:pPr eaLnBrk="1" hangingPunct="1">
                <a:spcBef>
                  <a:spcPct val="0"/>
                </a:spcBef>
              </a:pPr>
              <a:t>63</a:t>
            </a:fld>
            <a:endParaRPr lang="en-US" altLang="zh-CN"/>
          </a:p>
        </p:txBody>
      </p:sp>
      <p:sp>
        <p:nvSpPr>
          <p:cNvPr id="107523" name="Rectangle 2">
            <a:extLst>
              <a:ext uri="{FF2B5EF4-FFF2-40B4-BE49-F238E27FC236}">
                <a16:creationId xmlns="" xmlns:a16="http://schemas.microsoft.com/office/drawing/2014/main" id="{BB58939D-21D9-4028-8C69-680A4E807303}"/>
              </a:ext>
            </a:extLst>
          </p:cNvPr>
          <p:cNvSpPr>
            <a:spLocks noGrp="1" noRot="1" noChangeAspect="1" noChangeArrowheads="1" noTextEdit="1"/>
          </p:cNvSpPr>
          <p:nvPr>
            <p:ph type="sldImg"/>
          </p:nvPr>
        </p:nvSpPr>
        <p:spPr>
          <a:ln/>
        </p:spPr>
      </p:sp>
      <p:sp>
        <p:nvSpPr>
          <p:cNvPr id="107524" name="Rectangle 3">
            <a:extLst>
              <a:ext uri="{FF2B5EF4-FFF2-40B4-BE49-F238E27FC236}">
                <a16:creationId xmlns="" xmlns:a16="http://schemas.microsoft.com/office/drawing/2014/main" id="{5512E0AC-8467-49DD-8CE8-2B276F5624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 xmlns:a16="http://schemas.microsoft.com/office/drawing/2014/main" id="{EF5B593F-CA94-4171-9C09-52801EEA0B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36B52824-C36D-402E-9693-CD3E97B6FE10}" type="slidenum">
              <a:rPr lang="en-US" altLang="zh-CN"/>
              <a:pPr eaLnBrk="1" hangingPunct="1">
                <a:spcBef>
                  <a:spcPct val="0"/>
                </a:spcBef>
              </a:pPr>
              <a:t>66</a:t>
            </a:fld>
            <a:endParaRPr lang="en-US" altLang="zh-CN"/>
          </a:p>
        </p:txBody>
      </p:sp>
      <p:sp>
        <p:nvSpPr>
          <p:cNvPr id="108547" name="Rectangle 2">
            <a:extLst>
              <a:ext uri="{FF2B5EF4-FFF2-40B4-BE49-F238E27FC236}">
                <a16:creationId xmlns="" xmlns:a16="http://schemas.microsoft.com/office/drawing/2014/main" id="{3B535C06-5DCE-436A-BBDC-8942F22B51AC}"/>
              </a:ext>
            </a:extLst>
          </p:cNvPr>
          <p:cNvSpPr>
            <a:spLocks noGrp="1" noRot="1" noChangeAspect="1" noChangeArrowheads="1" noTextEdit="1"/>
          </p:cNvSpPr>
          <p:nvPr>
            <p:ph type="sldImg"/>
          </p:nvPr>
        </p:nvSpPr>
        <p:spPr>
          <a:ln/>
        </p:spPr>
      </p:sp>
      <p:sp>
        <p:nvSpPr>
          <p:cNvPr id="108548" name="Rectangle 3">
            <a:extLst>
              <a:ext uri="{FF2B5EF4-FFF2-40B4-BE49-F238E27FC236}">
                <a16:creationId xmlns="" xmlns:a16="http://schemas.microsoft.com/office/drawing/2014/main" id="{2F749042-9403-4389-9EE7-ACFD225DC0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 xmlns:a16="http://schemas.microsoft.com/office/drawing/2014/main" id="{9002ADA8-7E28-4E45-AC40-715E58CE3A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3EC9F715-57BF-46C0-B973-DAD42E563527}" type="slidenum">
              <a:rPr lang="en-US" altLang="zh-CN"/>
              <a:pPr eaLnBrk="1" hangingPunct="1">
                <a:spcBef>
                  <a:spcPct val="0"/>
                </a:spcBef>
              </a:pPr>
              <a:t>67</a:t>
            </a:fld>
            <a:endParaRPr lang="en-US" altLang="zh-CN"/>
          </a:p>
        </p:txBody>
      </p:sp>
      <p:sp>
        <p:nvSpPr>
          <p:cNvPr id="109571" name="Rectangle 2">
            <a:extLst>
              <a:ext uri="{FF2B5EF4-FFF2-40B4-BE49-F238E27FC236}">
                <a16:creationId xmlns="" xmlns:a16="http://schemas.microsoft.com/office/drawing/2014/main" id="{353553E4-821C-4E31-8C4B-EC134DB6BED7}"/>
              </a:ext>
            </a:extLst>
          </p:cNvPr>
          <p:cNvSpPr>
            <a:spLocks noGrp="1" noRot="1" noChangeAspect="1" noChangeArrowheads="1" noTextEdit="1"/>
          </p:cNvSpPr>
          <p:nvPr>
            <p:ph type="sldImg"/>
          </p:nvPr>
        </p:nvSpPr>
        <p:spPr>
          <a:ln/>
        </p:spPr>
      </p:sp>
      <p:sp>
        <p:nvSpPr>
          <p:cNvPr id="109572" name="Rectangle 3">
            <a:extLst>
              <a:ext uri="{FF2B5EF4-FFF2-40B4-BE49-F238E27FC236}">
                <a16:creationId xmlns="" xmlns:a16="http://schemas.microsoft.com/office/drawing/2014/main" id="{BC4BCC49-AFC4-4756-97C9-6C2A72FE58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253C4DA1-AC37-403D-A92D-D11BC2158F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87EFBCA4-9131-4CCA-9239-CEC626500C11}" type="slidenum">
              <a:rPr lang="en-US" altLang="zh-CN"/>
              <a:pPr eaLnBrk="1" hangingPunct="1">
                <a:spcBef>
                  <a:spcPct val="0"/>
                </a:spcBef>
              </a:pPr>
              <a:t>70</a:t>
            </a:fld>
            <a:endParaRPr lang="en-US" altLang="zh-CN"/>
          </a:p>
        </p:txBody>
      </p:sp>
      <p:sp>
        <p:nvSpPr>
          <p:cNvPr id="110595" name="Rectangle 2">
            <a:extLst>
              <a:ext uri="{FF2B5EF4-FFF2-40B4-BE49-F238E27FC236}">
                <a16:creationId xmlns="" xmlns:a16="http://schemas.microsoft.com/office/drawing/2014/main" id="{D6B88A5D-E43B-43A3-BE88-E0ACC180AA7F}"/>
              </a:ext>
            </a:extLst>
          </p:cNvPr>
          <p:cNvSpPr>
            <a:spLocks noGrp="1" noRot="1" noChangeAspect="1" noChangeArrowheads="1" noTextEdit="1"/>
          </p:cNvSpPr>
          <p:nvPr>
            <p:ph type="sldImg"/>
          </p:nvPr>
        </p:nvSpPr>
        <p:spPr>
          <a:ln/>
        </p:spPr>
      </p:sp>
      <p:sp>
        <p:nvSpPr>
          <p:cNvPr id="110596" name="Rectangle 3">
            <a:extLst>
              <a:ext uri="{FF2B5EF4-FFF2-40B4-BE49-F238E27FC236}">
                <a16:creationId xmlns="" xmlns:a16="http://schemas.microsoft.com/office/drawing/2014/main" id="{7BB73644-8147-45C7-B759-AA374F6497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 xmlns:a16="http://schemas.microsoft.com/office/drawing/2014/main" id="{C6F2D8E2-69DF-450D-802C-EA39974F7C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95C5247D-21D8-44AC-84E2-B4A4BE90B1D9}" type="slidenum">
              <a:rPr lang="en-US" altLang="zh-CN"/>
              <a:pPr eaLnBrk="1" hangingPunct="1">
                <a:spcBef>
                  <a:spcPct val="0"/>
                </a:spcBef>
              </a:pPr>
              <a:t>71</a:t>
            </a:fld>
            <a:endParaRPr lang="en-US" altLang="zh-CN"/>
          </a:p>
        </p:txBody>
      </p:sp>
      <p:sp>
        <p:nvSpPr>
          <p:cNvPr id="111619" name="Rectangle 2">
            <a:extLst>
              <a:ext uri="{FF2B5EF4-FFF2-40B4-BE49-F238E27FC236}">
                <a16:creationId xmlns="" xmlns:a16="http://schemas.microsoft.com/office/drawing/2014/main" id="{91CFCCCE-250B-47A8-9B92-BB218A746CF8}"/>
              </a:ext>
            </a:extLst>
          </p:cNvPr>
          <p:cNvSpPr>
            <a:spLocks noGrp="1" noRot="1" noChangeAspect="1" noChangeArrowheads="1" noTextEdit="1"/>
          </p:cNvSpPr>
          <p:nvPr>
            <p:ph type="sldImg"/>
          </p:nvPr>
        </p:nvSpPr>
        <p:spPr>
          <a:ln/>
        </p:spPr>
      </p:sp>
      <p:sp>
        <p:nvSpPr>
          <p:cNvPr id="111620" name="Rectangle 3">
            <a:extLst>
              <a:ext uri="{FF2B5EF4-FFF2-40B4-BE49-F238E27FC236}">
                <a16:creationId xmlns="" xmlns:a16="http://schemas.microsoft.com/office/drawing/2014/main" id="{52549DC6-CCD6-4EFF-8D5D-33DE5CFB20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 xmlns:a16="http://schemas.microsoft.com/office/drawing/2014/main" id="{BABD76F6-430C-4FEA-937B-BAD20E83E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963F2362-E4E2-469E-A068-79BF2312A246}" type="slidenum">
              <a:rPr lang="en-US" altLang="zh-CN"/>
              <a:pPr eaLnBrk="1" hangingPunct="1">
                <a:spcBef>
                  <a:spcPct val="0"/>
                </a:spcBef>
              </a:pPr>
              <a:t>72</a:t>
            </a:fld>
            <a:endParaRPr lang="en-US" altLang="zh-CN"/>
          </a:p>
        </p:txBody>
      </p:sp>
      <p:sp>
        <p:nvSpPr>
          <p:cNvPr id="112643" name="Rectangle 2">
            <a:extLst>
              <a:ext uri="{FF2B5EF4-FFF2-40B4-BE49-F238E27FC236}">
                <a16:creationId xmlns="" xmlns:a16="http://schemas.microsoft.com/office/drawing/2014/main" id="{B05B087A-8219-44D1-A8ED-DC32FC294739}"/>
              </a:ext>
            </a:extLst>
          </p:cNvPr>
          <p:cNvSpPr>
            <a:spLocks noGrp="1" noRot="1" noChangeAspect="1" noChangeArrowheads="1" noTextEdit="1"/>
          </p:cNvSpPr>
          <p:nvPr>
            <p:ph type="sldImg"/>
          </p:nvPr>
        </p:nvSpPr>
        <p:spPr>
          <a:ln/>
        </p:spPr>
      </p:sp>
      <p:sp>
        <p:nvSpPr>
          <p:cNvPr id="112644" name="Rectangle 3">
            <a:extLst>
              <a:ext uri="{FF2B5EF4-FFF2-40B4-BE49-F238E27FC236}">
                <a16:creationId xmlns="" xmlns:a16="http://schemas.microsoft.com/office/drawing/2014/main" id="{3D2E5BFC-8F7B-4678-8CB4-BEA0AB3198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 xmlns:a16="http://schemas.microsoft.com/office/drawing/2014/main" id="{8A985139-A4CD-4B7C-A5A5-FDDB76783D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6FABC84F-549A-4EAA-8FA1-722AA5BFBC50}" type="slidenum">
              <a:rPr lang="en-US" altLang="zh-CN"/>
              <a:pPr eaLnBrk="1" hangingPunct="1">
                <a:spcBef>
                  <a:spcPct val="0"/>
                </a:spcBef>
              </a:pPr>
              <a:t>73</a:t>
            </a:fld>
            <a:endParaRPr lang="en-US" altLang="zh-CN"/>
          </a:p>
        </p:txBody>
      </p:sp>
      <p:sp>
        <p:nvSpPr>
          <p:cNvPr id="113667" name="Rectangle 2">
            <a:extLst>
              <a:ext uri="{FF2B5EF4-FFF2-40B4-BE49-F238E27FC236}">
                <a16:creationId xmlns="" xmlns:a16="http://schemas.microsoft.com/office/drawing/2014/main" id="{2C07670E-EE95-4927-89C6-4342CE98B86D}"/>
              </a:ext>
            </a:extLst>
          </p:cNvPr>
          <p:cNvSpPr>
            <a:spLocks noGrp="1" noRot="1" noChangeAspect="1" noChangeArrowheads="1" noTextEdit="1"/>
          </p:cNvSpPr>
          <p:nvPr>
            <p:ph type="sldImg"/>
          </p:nvPr>
        </p:nvSpPr>
        <p:spPr>
          <a:ln/>
        </p:spPr>
      </p:sp>
      <p:sp>
        <p:nvSpPr>
          <p:cNvPr id="113668" name="Rectangle 3">
            <a:extLst>
              <a:ext uri="{FF2B5EF4-FFF2-40B4-BE49-F238E27FC236}">
                <a16:creationId xmlns="" xmlns:a16="http://schemas.microsoft.com/office/drawing/2014/main" id="{B7B4C085-D745-4885-8A50-C07102EC91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 xmlns:a16="http://schemas.microsoft.com/office/drawing/2014/main" id="{69358176-86B7-4C41-8480-7CCD3B4259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1C30CA09-697D-4F86-ABFC-203C308C588C}" type="slidenum">
              <a:rPr lang="en-US" altLang="zh-CN"/>
              <a:pPr eaLnBrk="1" hangingPunct="1">
                <a:spcBef>
                  <a:spcPct val="0"/>
                </a:spcBef>
              </a:pPr>
              <a:t>74</a:t>
            </a:fld>
            <a:endParaRPr lang="en-US" altLang="zh-CN"/>
          </a:p>
        </p:txBody>
      </p:sp>
      <p:sp>
        <p:nvSpPr>
          <p:cNvPr id="114691" name="Rectangle 2">
            <a:extLst>
              <a:ext uri="{FF2B5EF4-FFF2-40B4-BE49-F238E27FC236}">
                <a16:creationId xmlns="" xmlns:a16="http://schemas.microsoft.com/office/drawing/2014/main" id="{79602F78-26DB-4DB3-8802-11B926173E0D}"/>
              </a:ext>
            </a:extLst>
          </p:cNvPr>
          <p:cNvSpPr>
            <a:spLocks noGrp="1" noRot="1" noChangeAspect="1" noChangeArrowheads="1" noTextEdit="1"/>
          </p:cNvSpPr>
          <p:nvPr>
            <p:ph type="sldImg"/>
          </p:nvPr>
        </p:nvSpPr>
        <p:spPr>
          <a:ln/>
        </p:spPr>
      </p:sp>
      <p:sp>
        <p:nvSpPr>
          <p:cNvPr id="114692" name="Rectangle 3">
            <a:extLst>
              <a:ext uri="{FF2B5EF4-FFF2-40B4-BE49-F238E27FC236}">
                <a16:creationId xmlns="" xmlns:a16="http://schemas.microsoft.com/office/drawing/2014/main" id="{7233310E-5E86-46F4-9711-430D71E2C0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 xmlns:a16="http://schemas.microsoft.com/office/drawing/2014/main" id="{C82FAE70-AB16-4306-AAF1-CF25A67209CB}"/>
              </a:ext>
            </a:extLst>
          </p:cNvPr>
          <p:cNvSpPr>
            <a:spLocks noGrp="1" noRot="1" noChangeAspect="1" noChangeArrowheads="1" noTextEdit="1"/>
          </p:cNvSpPr>
          <p:nvPr>
            <p:ph type="sldImg"/>
          </p:nvPr>
        </p:nvSpPr>
        <p:spPr>
          <a:ln/>
        </p:spPr>
      </p:sp>
      <p:sp>
        <p:nvSpPr>
          <p:cNvPr id="95235" name="Rectangle 3">
            <a:extLst>
              <a:ext uri="{FF2B5EF4-FFF2-40B4-BE49-F238E27FC236}">
                <a16:creationId xmlns="" xmlns:a16="http://schemas.microsoft.com/office/drawing/2014/main" id="{ED60008C-1F97-445A-9E6A-C2AF06F345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a:t>        古今中外，人际交往具有一般性的和共同的准则，如奸诈的人，无论走到那里，都很难赢得好的人缘。但是，由于文化、传统等方面的因素，中外人际交往的准则也存在差异，有的在西方可以让人接受的品行、习惯，如果照搬到中国就可能不招人喜欢。所以，我们有必要搞清中国文化的背景，搞清中国人到底喜欢什么样的人，为自己的人际关系的建立找准定位。</a:t>
            </a:r>
          </a:p>
        </p:txBody>
      </p:sp>
    </p:spTree>
    <p:extLst>
      <p:ext uri="{BB962C8B-B14F-4D97-AF65-F5344CB8AC3E}">
        <p14:creationId xmlns:p14="http://schemas.microsoft.com/office/powerpoint/2010/main" val="2665788562"/>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 xmlns:a16="http://schemas.microsoft.com/office/drawing/2014/main" id="{D4F0A41E-6A6C-42CA-8ADF-92308CAFD3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F4BBDE44-A2B4-4462-92C6-734DC402866C}" type="slidenum">
              <a:rPr lang="en-US" altLang="zh-CN"/>
              <a:pPr eaLnBrk="1" hangingPunct="1">
                <a:spcBef>
                  <a:spcPct val="0"/>
                </a:spcBef>
              </a:pPr>
              <a:t>34</a:t>
            </a:fld>
            <a:endParaRPr lang="en-US" altLang="zh-CN"/>
          </a:p>
        </p:txBody>
      </p:sp>
      <p:sp>
        <p:nvSpPr>
          <p:cNvPr id="96259" name="Rectangle 2">
            <a:extLst>
              <a:ext uri="{FF2B5EF4-FFF2-40B4-BE49-F238E27FC236}">
                <a16:creationId xmlns="" xmlns:a16="http://schemas.microsoft.com/office/drawing/2014/main" id="{0A89D592-F655-4157-838C-A902B58A363F}"/>
              </a:ext>
            </a:extLst>
          </p:cNvPr>
          <p:cNvSpPr>
            <a:spLocks noGrp="1" noRot="1" noChangeAspect="1" noChangeArrowheads="1" noTextEdit="1"/>
          </p:cNvSpPr>
          <p:nvPr>
            <p:ph type="sldImg"/>
          </p:nvPr>
        </p:nvSpPr>
        <p:spPr>
          <a:ln/>
        </p:spPr>
      </p:sp>
      <p:sp>
        <p:nvSpPr>
          <p:cNvPr id="96260" name="Rectangle 3">
            <a:extLst>
              <a:ext uri="{FF2B5EF4-FFF2-40B4-BE49-F238E27FC236}">
                <a16:creationId xmlns="" xmlns:a16="http://schemas.microsoft.com/office/drawing/2014/main" id="{01AF91C0-AC53-4D2F-8930-C41EF7798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 xmlns:a16="http://schemas.microsoft.com/office/drawing/2014/main" id="{6E843D0C-A257-4FAA-9A85-90712E641F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4AED583E-86B4-4768-8C96-70ADE4004787}" type="slidenum">
              <a:rPr lang="en-US" altLang="zh-CN"/>
              <a:pPr eaLnBrk="1" hangingPunct="1">
                <a:spcBef>
                  <a:spcPct val="0"/>
                </a:spcBef>
              </a:pPr>
              <a:t>35</a:t>
            </a:fld>
            <a:endParaRPr lang="en-US" altLang="zh-CN"/>
          </a:p>
        </p:txBody>
      </p:sp>
      <p:sp>
        <p:nvSpPr>
          <p:cNvPr id="97283" name="Rectangle 2">
            <a:extLst>
              <a:ext uri="{FF2B5EF4-FFF2-40B4-BE49-F238E27FC236}">
                <a16:creationId xmlns="" xmlns:a16="http://schemas.microsoft.com/office/drawing/2014/main" id="{B32C4260-7D55-4B80-8440-31F32E541253}"/>
              </a:ext>
            </a:extLst>
          </p:cNvPr>
          <p:cNvSpPr>
            <a:spLocks noGrp="1" noRot="1" noChangeAspect="1" noChangeArrowheads="1" noTextEdit="1"/>
          </p:cNvSpPr>
          <p:nvPr>
            <p:ph type="sldImg"/>
          </p:nvPr>
        </p:nvSpPr>
        <p:spPr>
          <a:ln/>
        </p:spPr>
      </p:sp>
      <p:sp>
        <p:nvSpPr>
          <p:cNvPr id="97284" name="Rectangle 3">
            <a:extLst>
              <a:ext uri="{FF2B5EF4-FFF2-40B4-BE49-F238E27FC236}">
                <a16:creationId xmlns="" xmlns:a16="http://schemas.microsoft.com/office/drawing/2014/main" id="{4D540506-E6CE-4593-87CC-0E49F1D2B2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 xmlns:a16="http://schemas.microsoft.com/office/drawing/2014/main" id="{25DBDA81-E8B1-4F98-BE04-9907DBAB94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F1578CBB-CBF6-4091-A18B-7590A7A040BF}" type="slidenum">
              <a:rPr lang="en-US" altLang="zh-CN"/>
              <a:pPr eaLnBrk="1" hangingPunct="1">
                <a:spcBef>
                  <a:spcPct val="0"/>
                </a:spcBef>
              </a:pPr>
              <a:t>36</a:t>
            </a:fld>
            <a:endParaRPr lang="en-US" altLang="zh-CN"/>
          </a:p>
        </p:txBody>
      </p:sp>
      <p:sp>
        <p:nvSpPr>
          <p:cNvPr id="98307" name="Rectangle 2">
            <a:extLst>
              <a:ext uri="{FF2B5EF4-FFF2-40B4-BE49-F238E27FC236}">
                <a16:creationId xmlns="" xmlns:a16="http://schemas.microsoft.com/office/drawing/2014/main" id="{C23AC3E9-8D9D-4921-B882-3F62BD1319DE}"/>
              </a:ext>
            </a:extLst>
          </p:cNvPr>
          <p:cNvSpPr>
            <a:spLocks noGrp="1" noRot="1" noChangeAspect="1" noChangeArrowheads="1" noTextEdit="1"/>
          </p:cNvSpPr>
          <p:nvPr>
            <p:ph type="sldImg"/>
          </p:nvPr>
        </p:nvSpPr>
        <p:spPr>
          <a:ln/>
        </p:spPr>
      </p:sp>
      <p:sp>
        <p:nvSpPr>
          <p:cNvPr id="98308" name="Rectangle 3">
            <a:extLst>
              <a:ext uri="{FF2B5EF4-FFF2-40B4-BE49-F238E27FC236}">
                <a16:creationId xmlns="" xmlns:a16="http://schemas.microsoft.com/office/drawing/2014/main" id="{E8FAFA66-BFAE-428A-8FD3-3F58BAFC26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 xmlns:a16="http://schemas.microsoft.com/office/drawing/2014/main" id="{D0D158FD-B2A4-4151-8EB3-A941B8DCB8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722243E6-0D57-4F45-B4FF-715B31146B1D}" type="slidenum">
              <a:rPr lang="en-US" altLang="zh-CN"/>
              <a:pPr eaLnBrk="1" hangingPunct="1">
                <a:spcBef>
                  <a:spcPct val="0"/>
                </a:spcBef>
              </a:pPr>
              <a:t>40</a:t>
            </a:fld>
            <a:endParaRPr lang="en-US" altLang="zh-CN"/>
          </a:p>
        </p:txBody>
      </p:sp>
      <p:sp>
        <p:nvSpPr>
          <p:cNvPr id="99331" name="Rectangle 2">
            <a:extLst>
              <a:ext uri="{FF2B5EF4-FFF2-40B4-BE49-F238E27FC236}">
                <a16:creationId xmlns="" xmlns:a16="http://schemas.microsoft.com/office/drawing/2014/main" id="{E719A144-3055-41FC-8939-F47E7929D01D}"/>
              </a:ext>
            </a:extLst>
          </p:cNvPr>
          <p:cNvSpPr>
            <a:spLocks noGrp="1" noRot="1" noChangeAspect="1" noChangeArrowheads="1" noTextEdit="1"/>
          </p:cNvSpPr>
          <p:nvPr>
            <p:ph type="sldImg"/>
          </p:nvPr>
        </p:nvSpPr>
        <p:spPr>
          <a:ln/>
        </p:spPr>
      </p:sp>
      <p:sp>
        <p:nvSpPr>
          <p:cNvPr id="99332" name="Rectangle 3">
            <a:extLst>
              <a:ext uri="{FF2B5EF4-FFF2-40B4-BE49-F238E27FC236}">
                <a16:creationId xmlns="" xmlns:a16="http://schemas.microsoft.com/office/drawing/2014/main" id="{2C1FA2E5-A486-49DF-A263-55A1835D3A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 xmlns:a16="http://schemas.microsoft.com/office/drawing/2014/main" id="{C8C45985-3299-4782-B3B3-06F092BDD6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8748FE7F-A462-4EB0-8FD6-C4F15909ABAF}" type="slidenum">
              <a:rPr lang="en-US" altLang="zh-CN"/>
              <a:pPr eaLnBrk="1" hangingPunct="1">
                <a:spcBef>
                  <a:spcPct val="0"/>
                </a:spcBef>
              </a:pPr>
              <a:t>47</a:t>
            </a:fld>
            <a:endParaRPr lang="en-US" altLang="zh-CN"/>
          </a:p>
        </p:txBody>
      </p:sp>
      <p:sp>
        <p:nvSpPr>
          <p:cNvPr id="100355" name="Rectangle 2">
            <a:extLst>
              <a:ext uri="{FF2B5EF4-FFF2-40B4-BE49-F238E27FC236}">
                <a16:creationId xmlns="" xmlns:a16="http://schemas.microsoft.com/office/drawing/2014/main" id="{65ECF33E-C659-4809-BEF3-520542529678}"/>
              </a:ext>
            </a:extLst>
          </p:cNvPr>
          <p:cNvSpPr>
            <a:spLocks noGrp="1" noRot="1" noChangeAspect="1" noChangeArrowheads="1" noTextEdit="1"/>
          </p:cNvSpPr>
          <p:nvPr>
            <p:ph type="sldImg"/>
          </p:nvPr>
        </p:nvSpPr>
        <p:spPr>
          <a:ln/>
        </p:spPr>
      </p:sp>
      <p:sp>
        <p:nvSpPr>
          <p:cNvPr id="100356" name="Rectangle 3">
            <a:extLst>
              <a:ext uri="{FF2B5EF4-FFF2-40B4-BE49-F238E27FC236}">
                <a16:creationId xmlns="" xmlns:a16="http://schemas.microsoft.com/office/drawing/2014/main" id="{1B3E8F7E-2380-4D0D-A881-CD8B1318C1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 xmlns:a16="http://schemas.microsoft.com/office/drawing/2014/main" id="{5042EC66-CB01-465B-9433-94F90DD618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B66CD166-F889-4139-B6FA-13317DA1FCC0}" type="slidenum">
              <a:rPr lang="en-US" altLang="zh-CN"/>
              <a:pPr eaLnBrk="1" hangingPunct="1">
                <a:spcBef>
                  <a:spcPct val="0"/>
                </a:spcBef>
              </a:pPr>
              <a:t>52</a:t>
            </a:fld>
            <a:endParaRPr lang="en-US" altLang="zh-CN"/>
          </a:p>
        </p:txBody>
      </p:sp>
      <p:sp>
        <p:nvSpPr>
          <p:cNvPr id="101379" name="Rectangle 2">
            <a:extLst>
              <a:ext uri="{FF2B5EF4-FFF2-40B4-BE49-F238E27FC236}">
                <a16:creationId xmlns="" xmlns:a16="http://schemas.microsoft.com/office/drawing/2014/main" id="{389CD487-1A92-47BC-A7D5-A1C40024280D}"/>
              </a:ext>
            </a:extLst>
          </p:cNvPr>
          <p:cNvSpPr>
            <a:spLocks noGrp="1" noRot="1" noChangeAspect="1" noChangeArrowheads="1" noTextEdit="1"/>
          </p:cNvSpPr>
          <p:nvPr>
            <p:ph type="sldImg"/>
          </p:nvPr>
        </p:nvSpPr>
        <p:spPr>
          <a:ln/>
        </p:spPr>
      </p:sp>
      <p:sp>
        <p:nvSpPr>
          <p:cNvPr id="101380" name="Rectangle 3">
            <a:extLst>
              <a:ext uri="{FF2B5EF4-FFF2-40B4-BE49-F238E27FC236}">
                <a16:creationId xmlns="" xmlns:a16="http://schemas.microsoft.com/office/drawing/2014/main" id="{465AABEC-0C1B-4AE2-84E8-786B2EB517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 xmlns:a16="http://schemas.microsoft.com/office/drawing/2014/main" id="{E8F54EDE-8529-4122-BA36-6BDAD87F27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76186642-F94D-42F9-9D0B-BB3A8403433E}" type="slidenum">
              <a:rPr lang="en-US" altLang="zh-CN"/>
              <a:pPr eaLnBrk="1" hangingPunct="1">
                <a:spcBef>
                  <a:spcPct val="0"/>
                </a:spcBef>
              </a:pPr>
              <a:t>54</a:t>
            </a:fld>
            <a:endParaRPr lang="en-US" altLang="zh-CN"/>
          </a:p>
        </p:txBody>
      </p:sp>
      <p:sp>
        <p:nvSpPr>
          <p:cNvPr id="102403" name="Rectangle 2">
            <a:extLst>
              <a:ext uri="{FF2B5EF4-FFF2-40B4-BE49-F238E27FC236}">
                <a16:creationId xmlns="" xmlns:a16="http://schemas.microsoft.com/office/drawing/2014/main" id="{5E24D830-27AF-4CBF-9A1C-706C08595E71}"/>
              </a:ext>
            </a:extLst>
          </p:cNvPr>
          <p:cNvSpPr>
            <a:spLocks noGrp="1" noRot="1" noChangeAspect="1" noChangeArrowheads="1" noTextEdit="1"/>
          </p:cNvSpPr>
          <p:nvPr>
            <p:ph type="sldImg"/>
          </p:nvPr>
        </p:nvSpPr>
        <p:spPr>
          <a:ln/>
        </p:spPr>
      </p:sp>
      <p:sp>
        <p:nvSpPr>
          <p:cNvPr id="102404" name="Rectangle 3">
            <a:extLst>
              <a:ext uri="{FF2B5EF4-FFF2-40B4-BE49-F238E27FC236}">
                <a16:creationId xmlns="" xmlns:a16="http://schemas.microsoft.com/office/drawing/2014/main" id="{EC86526C-E3FD-44D4-9CF7-A576B62044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E8C0B1CE-C951-48F5-9C67-2616E4ED11E6}"/>
              </a:ext>
            </a:extLst>
          </p:cNvPr>
          <p:cNvSpPr>
            <a:spLocks noChangeArrowheads="1"/>
          </p:cNvSpPr>
          <p:nvPr/>
        </p:nvSpPr>
        <p:spPr bwMode="gray">
          <a:xfrm>
            <a:off x="0" y="0"/>
            <a:ext cx="12192000" cy="1828800"/>
          </a:xfrm>
          <a:prstGeom prst="rect">
            <a:avLst/>
          </a:prstGeom>
          <a:gradFill rotWithShape="1">
            <a:gsLst>
              <a:gs pos="0">
                <a:schemeClr val="accent1"/>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grpSp>
        <p:nvGrpSpPr>
          <p:cNvPr id="6147" name="Group 3">
            <a:extLst>
              <a:ext uri="{FF2B5EF4-FFF2-40B4-BE49-F238E27FC236}">
                <a16:creationId xmlns="" xmlns:a16="http://schemas.microsoft.com/office/drawing/2014/main" id="{D88E69A1-6328-4644-B1D9-9685891EB029}"/>
              </a:ext>
            </a:extLst>
          </p:cNvPr>
          <p:cNvGrpSpPr>
            <a:grpSpLocks/>
          </p:cNvGrpSpPr>
          <p:nvPr/>
        </p:nvGrpSpPr>
        <p:grpSpPr bwMode="auto">
          <a:xfrm>
            <a:off x="203200" y="381000"/>
            <a:ext cx="9118600" cy="3733800"/>
            <a:chOff x="664" y="1951"/>
            <a:chExt cx="4308" cy="2120"/>
          </a:xfrm>
        </p:grpSpPr>
        <p:sp>
          <p:nvSpPr>
            <p:cNvPr id="6148" name="Freeform 4">
              <a:extLst>
                <a:ext uri="{FF2B5EF4-FFF2-40B4-BE49-F238E27FC236}">
                  <a16:creationId xmlns="" xmlns:a16="http://schemas.microsoft.com/office/drawing/2014/main" id="{E7CA254D-12C9-49A4-92B2-6FF13C5747A4}"/>
                </a:ext>
              </a:extLst>
            </p:cNvPr>
            <p:cNvSpPr>
              <a:spLocks/>
            </p:cNvSpPr>
            <p:nvPr/>
          </p:nvSpPr>
          <p:spPr bwMode="invGray">
            <a:xfrm>
              <a:off x="743" y="2045"/>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49" name="Freeform 5">
              <a:extLst>
                <a:ext uri="{FF2B5EF4-FFF2-40B4-BE49-F238E27FC236}">
                  <a16:creationId xmlns="" xmlns:a16="http://schemas.microsoft.com/office/drawing/2014/main" id="{304E75E5-94D5-44B1-B28F-D08CD2E11BF4}"/>
                </a:ext>
              </a:extLst>
            </p:cNvPr>
            <p:cNvSpPr>
              <a:spLocks/>
            </p:cNvSpPr>
            <p:nvPr/>
          </p:nvSpPr>
          <p:spPr bwMode="invGray">
            <a:xfrm>
              <a:off x="703" y="2230"/>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50" name="Freeform 6">
              <a:extLst>
                <a:ext uri="{FF2B5EF4-FFF2-40B4-BE49-F238E27FC236}">
                  <a16:creationId xmlns="" xmlns:a16="http://schemas.microsoft.com/office/drawing/2014/main" id="{E6BD831E-98A4-4EB1-8B69-72C67C273244}"/>
                </a:ext>
              </a:extLst>
            </p:cNvPr>
            <p:cNvSpPr>
              <a:spLocks/>
            </p:cNvSpPr>
            <p:nvPr/>
          </p:nvSpPr>
          <p:spPr bwMode="invGray">
            <a:xfrm>
              <a:off x="1010" y="2353"/>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51" name="Freeform 7">
              <a:extLst>
                <a:ext uri="{FF2B5EF4-FFF2-40B4-BE49-F238E27FC236}">
                  <a16:creationId xmlns="" xmlns:a16="http://schemas.microsoft.com/office/drawing/2014/main" id="{4E2C5D3E-CB20-46EA-BFDA-2293DB946031}"/>
                </a:ext>
              </a:extLst>
            </p:cNvPr>
            <p:cNvSpPr>
              <a:spLocks/>
            </p:cNvSpPr>
            <p:nvPr/>
          </p:nvSpPr>
          <p:spPr bwMode="invGray">
            <a:xfrm>
              <a:off x="1792" y="2409"/>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52" name="Freeform 8">
              <a:extLst>
                <a:ext uri="{FF2B5EF4-FFF2-40B4-BE49-F238E27FC236}">
                  <a16:creationId xmlns="" xmlns:a16="http://schemas.microsoft.com/office/drawing/2014/main" id="{E02565A6-8722-44AE-8474-3BC865A9A159}"/>
                </a:ext>
              </a:extLst>
            </p:cNvPr>
            <p:cNvSpPr>
              <a:spLocks/>
            </p:cNvSpPr>
            <p:nvPr/>
          </p:nvSpPr>
          <p:spPr bwMode="invGray">
            <a:xfrm>
              <a:off x="1318" y="2793"/>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53" name="Freeform 9">
              <a:extLst>
                <a:ext uri="{FF2B5EF4-FFF2-40B4-BE49-F238E27FC236}">
                  <a16:creationId xmlns="" xmlns:a16="http://schemas.microsoft.com/office/drawing/2014/main" id="{C3829B37-DF96-4BEB-9BFB-2B63518AF1D4}"/>
                </a:ext>
              </a:extLst>
            </p:cNvPr>
            <p:cNvSpPr>
              <a:spLocks/>
            </p:cNvSpPr>
            <p:nvPr/>
          </p:nvSpPr>
          <p:spPr bwMode="invGray">
            <a:xfrm>
              <a:off x="1448" y="2857"/>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54" name="Freeform 10">
              <a:extLst>
                <a:ext uri="{FF2B5EF4-FFF2-40B4-BE49-F238E27FC236}">
                  <a16:creationId xmlns="" xmlns:a16="http://schemas.microsoft.com/office/drawing/2014/main" id="{6FA61A67-6799-4343-BD10-F271F4A73FC0}"/>
                </a:ext>
              </a:extLst>
            </p:cNvPr>
            <p:cNvSpPr>
              <a:spLocks/>
            </p:cNvSpPr>
            <p:nvPr/>
          </p:nvSpPr>
          <p:spPr bwMode="invGray">
            <a:xfrm>
              <a:off x="1553" y="288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55" name="Freeform 11">
              <a:extLst>
                <a:ext uri="{FF2B5EF4-FFF2-40B4-BE49-F238E27FC236}">
                  <a16:creationId xmlns="" xmlns:a16="http://schemas.microsoft.com/office/drawing/2014/main" id="{B7BB318C-F59B-4FE9-8D2D-A7D377FE1254}"/>
                </a:ext>
              </a:extLst>
            </p:cNvPr>
            <p:cNvSpPr>
              <a:spLocks/>
            </p:cNvSpPr>
            <p:nvPr/>
          </p:nvSpPr>
          <p:spPr bwMode="invGray">
            <a:xfrm>
              <a:off x="1609" y="2886"/>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56" name="Freeform 12">
              <a:extLst>
                <a:ext uri="{FF2B5EF4-FFF2-40B4-BE49-F238E27FC236}">
                  <a16:creationId xmlns="" xmlns:a16="http://schemas.microsoft.com/office/drawing/2014/main" id="{17CEA6B1-7404-49A5-961F-9FB6CEC68C6F}"/>
                </a:ext>
              </a:extLst>
            </p:cNvPr>
            <p:cNvSpPr>
              <a:spLocks/>
            </p:cNvSpPr>
            <p:nvPr/>
          </p:nvSpPr>
          <p:spPr bwMode="invGray">
            <a:xfrm>
              <a:off x="1426" y="2040"/>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57" name="Freeform 13">
              <a:extLst>
                <a:ext uri="{FF2B5EF4-FFF2-40B4-BE49-F238E27FC236}">
                  <a16:creationId xmlns="" xmlns:a16="http://schemas.microsoft.com/office/drawing/2014/main" id="{5F18DA2F-4F40-4F39-94A3-F011F449C588}"/>
                </a:ext>
              </a:extLst>
            </p:cNvPr>
            <p:cNvSpPr>
              <a:spLocks/>
            </p:cNvSpPr>
            <p:nvPr/>
          </p:nvSpPr>
          <p:spPr bwMode="invGray">
            <a:xfrm>
              <a:off x="1506" y="1999"/>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58" name="Freeform 14">
              <a:extLst>
                <a:ext uri="{FF2B5EF4-FFF2-40B4-BE49-F238E27FC236}">
                  <a16:creationId xmlns="" xmlns:a16="http://schemas.microsoft.com/office/drawing/2014/main" id="{2ED09967-197C-4954-B114-2022034E35CD}"/>
                </a:ext>
              </a:extLst>
            </p:cNvPr>
            <p:cNvSpPr>
              <a:spLocks/>
            </p:cNvSpPr>
            <p:nvPr/>
          </p:nvSpPr>
          <p:spPr bwMode="invGray">
            <a:xfrm>
              <a:off x="1711" y="2069"/>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59" name="Freeform 15">
              <a:extLst>
                <a:ext uri="{FF2B5EF4-FFF2-40B4-BE49-F238E27FC236}">
                  <a16:creationId xmlns="" xmlns:a16="http://schemas.microsoft.com/office/drawing/2014/main" id="{AC69E1DD-9C67-44B9-BC50-F0A859D9697E}"/>
                </a:ext>
              </a:extLst>
            </p:cNvPr>
            <p:cNvSpPr>
              <a:spLocks/>
            </p:cNvSpPr>
            <p:nvPr/>
          </p:nvSpPr>
          <p:spPr bwMode="invGray">
            <a:xfrm>
              <a:off x="1709" y="1987"/>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60" name="Freeform 16">
              <a:extLst>
                <a:ext uri="{FF2B5EF4-FFF2-40B4-BE49-F238E27FC236}">
                  <a16:creationId xmlns="" xmlns:a16="http://schemas.microsoft.com/office/drawing/2014/main" id="{832C8DB1-2C4A-4EC7-A43A-D433E5719F12}"/>
                </a:ext>
              </a:extLst>
            </p:cNvPr>
            <p:cNvSpPr>
              <a:spLocks/>
            </p:cNvSpPr>
            <p:nvPr/>
          </p:nvSpPr>
          <p:spPr bwMode="invGray">
            <a:xfrm>
              <a:off x="1625" y="2057"/>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61" name="Freeform 17">
              <a:extLst>
                <a:ext uri="{FF2B5EF4-FFF2-40B4-BE49-F238E27FC236}">
                  <a16:creationId xmlns="" xmlns:a16="http://schemas.microsoft.com/office/drawing/2014/main" id="{39580413-D397-4A35-BE12-7455A6CCBD0E}"/>
                </a:ext>
              </a:extLst>
            </p:cNvPr>
            <p:cNvSpPr>
              <a:spLocks/>
            </p:cNvSpPr>
            <p:nvPr/>
          </p:nvSpPr>
          <p:spPr bwMode="invGray">
            <a:xfrm>
              <a:off x="1693" y="2065"/>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62" name="Freeform 18">
              <a:extLst>
                <a:ext uri="{FF2B5EF4-FFF2-40B4-BE49-F238E27FC236}">
                  <a16:creationId xmlns="" xmlns:a16="http://schemas.microsoft.com/office/drawing/2014/main" id="{66F954D9-BFA3-48DA-A737-49CFABE0E864}"/>
                </a:ext>
              </a:extLst>
            </p:cNvPr>
            <p:cNvSpPr>
              <a:spLocks/>
            </p:cNvSpPr>
            <p:nvPr/>
          </p:nvSpPr>
          <p:spPr bwMode="invGray">
            <a:xfrm>
              <a:off x="1664" y="2029"/>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63" name="Freeform 19">
              <a:extLst>
                <a:ext uri="{FF2B5EF4-FFF2-40B4-BE49-F238E27FC236}">
                  <a16:creationId xmlns="" xmlns:a16="http://schemas.microsoft.com/office/drawing/2014/main" id="{38A20977-34DA-4013-8EDC-584D429BDB90}"/>
                </a:ext>
              </a:extLst>
            </p:cNvPr>
            <p:cNvSpPr>
              <a:spLocks/>
            </p:cNvSpPr>
            <p:nvPr/>
          </p:nvSpPr>
          <p:spPr bwMode="invGray">
            <a:xfrm>
              <a:off x="1637" y="1997"/>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64" name="Freeform 20">
              <a:extLst>
                <a:ext uri="{FF2B5EF4-FFF2-40B4-BE49-F238E27FC236}">
                  <a16:creationId xmlns="" xmlns:a16="http://schemas.microsoft.com/office/drawing/2014/main" id="{8A6BCA10-A39C-4A05-A8EC-4136DEB06266}"/>
                </a:ext>
              </a:extLst>
            </p:cNvPr>
            <p:cNvSpPr>
              <a:spLocks/>
            </p:cNvSpPr>
            <p:nvPr/>
          </p:nvSpPr>
          <p:spPr bwMode="invGray">
            <a:xfrm>
              <a:off x="1751" y="2000"/>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65" name="Freeform 21">
              <a:extLst>
                <a:ext uri="{FF2B5EF4-FFF2-40B4-BE49-F238E27FC236}">
                  <a16:creationId xmlns="" xmlns:a16="http://schemas.microsoft.com/office/drawing/2014/main" id="{2E306BDC-4A5B-4729-82E1-767A6850ABC4}"/>
                </a:ext>
              </a:extLst>
            </p:cNvPr>
            <p:cNvSpPr>
              <a:spLocks/>
            </p:cNvSpPr>
            <p:nvPr/>
          </p:nvSpPr>
          <p:spPr bwMode="invGray">
            <a:xfrm>
              <a:off x="664" y="2245"/>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66" name="Freeform 22">
              <a:extLst>
                <a:ext uri="{FF2B5EF4-FFF2-40B4-BE49-F238E27FC236}">
                  <a16:creationId xmlns="" xmlns:a16="http://schemas.microsoft.com/office/drawing/2014/main" id="{1E352B62-3C25-409B-9ADF-B0E1A75B125F}"/>
                </a:ext>
              </a:extLst>
            </p:cNvPr>
            <p:cNvSpPr>
              <a:spLocks/>
            </p:cNvSpPr>
            <p:nvPr/>
          </p:nvSpPr>
          <p:spPr bwMode="invGray">
            <a:xfrm>
              <a:off x="1421" y="2756"/>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67" name="Freeform 23">
              <a:extLst>
                <a:ext uri="{FF2B5EF4-FFF2-40B4-BE49-F238E27FC236}">
                  <a16:creationId xmlns="" xmlns:a16="http://schemas.microsoft.com/office/drawing/2014/main" id="{96DB8A4E-B972-4FAC-8FD5-09F7FF3151DB}"/>
                </a:ext>
              </a:extLst>
            </p:cNvPr>
            <p:cNvSpPr>
              <a:spLocks/>
            </p:cNvSpPr>
            <p:nvPr/>
          </p:nvSpPr>
          <p:spPr bwMode="invGray">
            <a:xfrm>
              <a:off x="1424" y="2781"/>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68" name="Freeform 24">
              <a:extLst>
                <a:ext uri="{FF2B5EF4-FFF2-40B4-BE49-F238E27FC236}">
                  <a16:creationId xmlns="" xmlns:a16="http://schemas.microsoft.com/office/drawing/2014/main" id="{525CFFDC-BA46-45D0-A594-CD36AF5A83D9}"/>
                </a:ext>
              </a:extLst>
            </p:cNvPr>
            <p:cNvSpPr>
              <a:spLocks/>
            </p:cNvSpPr>
            <p:nvPr/>
          </p:nvSpPr>
          <p:spPr bwMode="invGray">
            <a:xfrm>
              <a:off x="1628" y="2913"/>
              <a:ext cx="15"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69" name="Freeform 25">
              <a:extLst>
                <a:ext uri="{FF2B5EF4-FFF2-40B4-BE49-F238E27FC236}">
                  <a16:creationId xmlns="" xmlns:a16="http://schemas.microsoft.com/office/drawing/2014/main" id="{BC866EC9-7FF3-4572-82E5-0AE757A122B3}"/>
                </a:ext>
              </a:extLst>
            </p:cNvPr>
            <p:cNvSpPr>
              <a:spLocks/>
            </p:cNvSpPr>
            <p:nvPr/>
          </p:nvSpPr>
          <p:spPr bwMode="invGray">
            <a:xfrm>
              <a:off x="1752" y="2429"/>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70" name="Freeform 26">
              <a:extLst>
                <a:ext uri="{FF2B5EF4-FFF2-40B4-BE49-F238E27FC236}">
                  <a16:creationId xmlns="" xmlns:a16="http://schemas.microsoft.com/office/drawing/2014/main" id="{9F0EAFBA-6190-4B8B-A6FE-33AE9EA47090}"/>
                </a:ext>
              </a:extLst>
            </p:cNvPr>
            <p:cNvSpPr>
              <a:spLocks/>
            </p:cNvSpPr>
            <p:nvPr/>
          </p:nvSpPr>
          <p:spPr bwMode="invGray">
            <a:xfrm>
              <a:off x="1652" y="2224"/>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71" name="Freeform 27">
              <a:extLst>
                <a:ext uri="{FF2B5EF4-FFF2-40B4-BE49-F238E27FC236}">
                  <a16:creationId xmlns="" xmlns:a16="http://schemas.microsoft.com/office/drawing/2014/main" id="{159425F3-3198-4B99-9498-8AB2D49750EB}"/>
                </a:ext>
              </a:extLst>
            </p:cNvPr>
            <p:cNvSpPr>
              <a:spLocks/>
            </p:cNvSpPr>
            <p:nvPr/>
          </p:nvSpPr>
          <p:spPr bwMode="invGray">
            <a:xfrm>
              <a:off x="1717" y="2045"/>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72" name="Freeform 28">
              <a:extLst>
                <a:ext uri="{FF2B5EF4-FFF2-40B4-BE49-F238E27FC236}">
                  <a16:creationId xmlns="" xmlns:a16="http://schemas.microsoft.com/office/drawing/2014/main" id="{C6E028CD-A218-446C-9D0B-C8F4925378BE}"/>
                </a:ext>
              </a:extLst>
            </p:cNvPr>
            <p:cNvSpPr>
              <a:spLocks/>
            </p:cNvSpPr>
            <p:nvPr/>
          </p:nvSpPr>
          <p:spPr bwMode="invGray">
            <a:xfrm>
              <a:off x="1780" y="215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73" name="Freeform 29">
              <a:extLst>
                <a:ext uri="{FF2B5EF4-FFF2-40B4-BE49-F238E27FC236}">
                  <a16:creationId xmlns="" xmlns:a16="http://schemas.microsoft.com/office/drawing/2014/main" id="{4103C43A-8DFD-4832-9E74-8BCA57350DA4}"/>
                </a:ext>
              </a:extLst>
            </p:cNvPr>
            <p:cNvSpPr>
              <a:spLocks/>
            </p:cNvSpPr>
            <p:nvPr/>
          </p:nvSpPr>
          <p:spPr bwMode="invGray">
            <a:xfrm>
              <a:off x="1796" y="1951"/>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74" name="Freeform 30">
              <a:extLst>
                <a:ext uri="{FF2B5EF4-FFF2-40B4-BE49-F238E27FC236}">
                  <a16:creationId xmlns="" xmlns:a16="http://schemas.microsoft.com/office/drawing/2014/main" id="{27C95B9B-5048-43E8-B881-25845450F2C0}"/>
                </a:ext>
              </a:extLst>
            </p:cNvPr>
            <p:cNvSpPr>
              <a:spLocks/>
            </p:cNvSpPr>
            <p:nvPr/>
          </p:nvSpPr>
          <p:spPr bwMode="invGray">
            <a:xfrm>
              <a:off x="2009" y="2135"/>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75" name="Freeform 31">
              <a:extLst>
                <a:ext uri="{FF2B5EF4-FFF2-40B4-BE49-F238E27FC236}">
                  <a16:creationId xmlns="" xmlns:a16="http://schemas.microsoft.com/office/drawing/2014/main" id="{946F6158-3D3F-4B5B-8F58-6530637434D5}"/>
                </a:ext>
              </a:extLst>
            </p:cNvPr>
            <p:cNvSpPr>
              <a:spLocks/>
            </p:cNvSpPr>
            <p:nvPr/>
          </p:nvSpPr>
          <p:spPr bwMode="invGray">
            <a:xfrm>
              <a:off x="2292" y="2201"/>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76" name="Freeform 32">
              <a:extLst>
                <a:ext uri="{FF2B5EF4-FFF2-40B4-BE49-F238E27FC236}">
                  <a16:creationId xmlns="" xmlns:a16="http://schemas.microsoft.com/office/drawing/2014/main" id="{D72B639E-EC8D-48BD-909D-2EB430F0920D}"/>
                </a:ext>
              </a:extLst>
            </p:cNvPr>
            <p:cNvSpPr>
              <a:spLocks/>
            </p:cNvSpPr>
            <p:nvPr/>
          </p:nvSpPr>
          <p:spPr bwMode="invGray">
            <a:xfrm>
              <a:off x="2393" y="2038"/>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77" name="Freeform 33">
              <a:extLst>
                <a:ext uri="{FF2B5EF4-FFF2-40B4-BE49-F238E27FC236}">
                  <a16:creationId xmlns="" xmlns:a16="http://schemas.microsoft.com/office/drawing/2014/main" id="{0735589A-36AD-4DE4-A5F6-8C5AAB4B878A}"/>
                </a:ext>
              </a:extLst>
            </p:cNvPr>
            <p:cNvSpPr>
              <a:spLocks/>
            </p:cNvSpPr>
            <p:nvPr/>
          </p:nvSpPr>
          <p:spPr bwMode="invGray">
            <a:xfrm>
              <a:off x="2662" y="2006"/>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78" name="Freeform 34">
              <a:extLst>
                <a:ext uri="{FF2B5EF4-FFF2-40B4-BE49-F238E27FC236}">
                  <a16:creationId xmlns="" xmlns:a16="http://schemas.microsoft.com/office/drawing/2014/main" id="{B8AA1A2A-6791-45E3-ADF2-9BF1CAB7BE6D}"/>
                </a:ext>
              </a:extLst>
            </p:cNvPr>
            <p:cNvSpPr>
              <a:spLocks/>
            </p:cNvSpPr>
            <p:nvPr/>
          </p:nvSpPr>
          <p:spPr bwMode="invGray">
            <a:xfrm>
              <a:off x="2759" y="2039"/>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79" name="Freeform 35">
              <a:extLst>
                <a:ext uri="{FF2B5EF4-FFF2-40B4-BE49-F238E27FC236}">
                  <a16:creationId xmlns="" xmlns:a16="http://schemas.microsoft.com/office/drawing/2014/main" id="{676D8B46-41D2-4031-9BD3-38447F347D17}"/>
                </a:ext>
              </a:extLst>
            </p:cNvPr>
            <p:cNvSpPr>
              <a:spLocks/>
            </p:cNvSpPr>
            <p:nvPr/>
          </p:nvSpPr>
          <p:spPr bwMode="invGray">
            <a:xfrm>
              <a:off x="2467" y="2311"/>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80" name="Freeform 36">
              <a:extLst>
                <a:ext uri="{FF2B5EF4-FFF2-40B4-BE49-F238E27FC236}">
                  <a16:creationId xmlns="" xmlns:a16="http://schemas.microsoft.com/office/drawing/2014/main" id="{8E6C75ED-7A36-42C5-B873-B5BA80AFB185}"/>
                </a:ext>
              </a:extLst>
            </p:cNvPr>
            <p:cNvSpPr>
              <a:spLocks/>
            </p:cNvSpPr>
            <p:nvPr/>
          </p:nvSpPr>
          <p:spPr bwMode="invGray">
            <a:xfrm>
              <a:off x="2413" y="2359"/>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81" name="Freeform 37">
              <a:extLst>
                <a:ext uri="{FF2B5EF4-FFF2-40B4-BE49-F238E27FC236}">
                  <a16:creationId xmlns="" xmlns:a16="http://schemas.microsoft.com/office/drawing/2014/main" id="{1B251A86-983C-4049-B194-9E089CD4F08C}"/>
                </a:ext>
              </a:extLst>
            </p:cNvPr>
            <p:cNvSpPr>
              <a:spLocks/>
            </p:cNvSpPr>
            <p:nvPr/>
          </p:nvSpPr>
          <p:spPr bwMode="invGray">
            <a:xfrm>
              <a:off x="4099" y="3502"/>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82" name="Freeform 38">
              <a:extLst>
                <a:ext uri="{FF2B5EF4-FFF2-40B4-BE49-F238E27FC236}">
                  <a16:creationId xmlns="" xmlns:a16="http://schemas.microsoft.com/office/drawing/2014/main" id="{20C3A7E4-E72A-40F0-ADD7-0CB2A614D0BE}"/>
                </a:ext>
              </a:extLst>
            </p:cNvPr>
            <p:cNvSpPr>
              <a:spLocks/>
            </p:cNvSpPr>
            <p:nvPr/>
          </p:nvSpPr>
          <p:spPr bwMode="invGray">
            <a:xfrm>
              <a:off x="4246" y="3241"/>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FEFEFE">
                        <a:gamma/>
                        <a:shade val="60000"/>
                        <a:invGamma/>
                        <a:alpha val="50000"/>
                      </a:srgbClr>
                    </a:outerShdw>
                  </a:effectLst>
                </a14:hiddenEffects>
              </a:ext>
            </a:extLst>
          </p:spPr>
          <p:txBody>
            <a:bodyPr/>
            <a:lstStyle/>
            <a:p>
              <a:endParaRPr lang="zh-CN" altLang="en-US" sz="1800"/>
            </a:p>
          </p:txBody>
        </p:sp>
        <p:sp>
          <p:nvSpPr>
            <p:cNvPr id="6183" name="Freeform 39">
              <a:extLst>
                <a:ext uri="{FF2B5EF4-FFF2-40B4-BE49-F238E27FC236}">
                  <a16:creationId xmlns="" xmlns:a16="http://schemas.microsoft.com/office/drawing/2014/main" id="{A8EB40AB-2013-49BC-8866-9DD121BD165B}"/>
                </a:ext>
              </a:extLst>
            </p:cNvPr>
            <p:cNvSpPr>
              <a:spLocks/>
            </p:cNvSpPr>
            <p:nvPr/>
          </p:nvSpPr>
          <p:spPr bwMode="invGray">
            <a:xfrm>
              <a:off x="4255" y="3243"/>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84" name="Freeform 40">
              <a:extLst>
                <a:ext uri="{FF2B5EF4-FFF2-40B4-BE49-F238E27FC236}">
                  <a16:creationId xmlns="" xmlns:a16="http://schemas.microsoft.com/office/drawing/2014/main" id="{E824D6B3-F6D0-4586-A987-C5013D1C4FD8}"/>
                </a:ext>
              </a:extLst>
            </p:cNvPr>
            <p:cNvSpPr>
              <a:spLocks/>
            </p:cNvSpPr>
            <p:nvPr/>
          </p:nvSpPr>
          <p:spPr bwMode="invGray">
            <a:xfrm>
              <a:off x="4485" y="4013"/>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85" name="Freeform 41">
              <a:extLst>
                <a:ext uri="{FF2B5EF4-FFF2-40B4-BE49-F238E27FC236}">
                  <a16:creationId xmlns="" xmlns:a16="http://schemas.microsoft.com/office/drawing/2014/main" id="{3FD2771D-6674-4224-8DD5-00FC7792A95E}"/>
                </a:ext>
              </a:extLst>
            </p:cNvPr>
            <p:cNvSpPr>
              <a:spLocks/>
            </p:cNvSpPr>
            <p:nvPr/>
          </p:nvSpPr>
          <p:spPr bwMode="invGray">
            <a:xfrm>
              <a:off x="4621" y="3923"/>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86" name="Freeform 42">
              <a:extLst>
                <a:ext uri="{FF2B5EF4-FFF2-40B4-BE49-F238E27FC236}">
                  <a16:creationId xmlns="" xmlns:a16="http://schemas.microsoft.com/office/drawing/2014/main" id="{24E9F238-4319-4A0B-9E78-32ABBEA6C349}"/>
                </a:ext>
              </a:extLst>
            </p:cNvPr>
            <p:cNvSpPr>
              <a:spLocks/>
            </p:cNvSpPr>
            <p:nvPr/>
          </p:nvSpPr>
          <p:spPr bwMode="invGray">
            <a:xfrm>
              <a:off x="4791" y="3873"/>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87" name="Freeform 43">
              <a:extLst>
                <a:ext uri="{FF2B5EF4-FFF2-40B4-BE49-F238E27FC236}">
                  <a16:creationId xmlns="" xmlns:a16="http://schemas.microsoft.com/office/drawing/2014/main" id="{9839C5BB-935C-4D74-931B-72F87EB34632}"/>
                </a:ext>
              </a:extLst>
            </p:cNvPr>
            <p:cNvSpPr>
              <a:spLocks/>
            </p:cNvSpPr>
            <p:nvPr/>
          </p:nvSpPr>
          <p:spPr bwMode="invGray">
            <a:xfrm>
              <a:off x="4846" y="3832"/>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88" name="Freeform 44">
              <a:extLst>
                <a:ext uri="{FF2B5EF4-FFF2-40B4-BE49-F238E27FC236}">
                  <a16:creationId xmlns="" xmlns:a16="http://schemas.microsoft.com/office/drawing/2014/main" id="{3F6BCBDE-E6AA-4E9E-A7EE-29742C4EB9FA}"/>
                </a:ext>
              </a:extLst>
            </p:cNvPr>
            <p:cNvSpPr>
              <a:spLocks/>
            </p:cNvSpPr>
            <p:nvPr/>
          </p:nvSpPr>
          <p:spPr bwMode="invGray">
            <a:xfrm>
              <a:off x="3123" y="3346"/>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89" name="Freeform 45">
              <a:extLst>
                <a:ext uri="{FF2B5EF4-FFF2-40B4-BE49-F238E27FC236}">
                  <a16:creationId xmlns="" xmlns:a16="http://schemas.microsoft.com/office/drawing/2014/main" id="{B1B0ED63-07AA-4BD8-9227-C59437206AD5}"/>
                </a:ext>
              </a:extLst>
            </p:cNvPr>
            <p:cNvSpPr>
              <a:spLocks/>
            </p:cNvSpPr>
            <p:nvPr/>
          </p:nvSpPr>
          <p:spPr bwMode="invGray">
            <a:xfrm>
              <a:off x="3655" y="3034"/>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90" name="Freeform 46">
              <a:extLst>
                <a:ext uri="{FF2B5EF4-FFF2-40B4-BE49-F238E27FC236}">
                  <a16:creationId xmlns="" xmlns:a16="http://schemas.microsoft.com/office/drawing/2014/main" id="{483A2D23-2300-423B-A77E-13D450C4B8F7}"/>
                </a:ext>
              </a:extLst>
            </p:cNvPr>
            <p:cNvSpPr>
              <a:spLocks/>
            </p:cNvSpPr>
            <p:nvPr/>
          </p:nvSpPr>
          <p:spPr bwMode="invGray">
            <a:xfrm>
              <a:off x="3988" y="3100"/>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91" name="Freeform 47">
              <a:extLst>
                <a:ext uri="{FF2B5EF4-FFF2-40B4-BE49-F238E27FC236}">
                  <a16:creationId xmlns="" xmlns:a16="http://schemas.microsoft.com/office/drawing/2014/main" id="{73609DCC-DB95-4DF9-851A-35EA7BEE8ADE}"/>
                </a:ext>
              </a:extLst>
            </p:cNvPr>
            <p:cNvSpPr>
              <a:spLocks/>
            </p:cNvSpPr>
            <p:nvPr/>
          </p:nvSpPr>
          <p:spPr bwMode="invGray">
            <a:xfrm>
              <a:off x="3894" y="3043"/>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92" name="Freeform 48">
              <a:extLst>
                <a:ext uri="{FF2B5EF4-FFF2-40B4-BE49-F238E27FC236}">
                  <a16:creationId xmlns="" xmlns:a16="http://schemas.microsoft.com/office/drawing/2014/main" id="{E6D97F62-23BE-49A5-83B5-A07F7680F6B3}"/>
                </a:ext>
              </a:extLst>
            </p:cNvPr>
            <p:cNvSpPr>
              <a:spLocks/>
            </p:cNvSpPr>
            <p:nvPr/>
          </p:nvSpPr>
          <p:spPr bwMode="invGray">
            <a:xfrm>
              <a:off x="3943" y="3153"/>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93" name="Freeform 49">
              <a:extLst>
                <a:ext uri="{FF2B5EF4-FFF2-40B4-BE49-F238E27FC236}">
                  <a16:creationId xmlns="" xmlns:a16="http://schemas.microsoft.com/office/drawing/2014/main" id="{2C57F05D-67F6-422A-A684-74C47BB25D22}"/>
                </a:ext>
              </a:extLst>
            </p:cNvPr>
            <p:cNvSpPr>
              <a:spLocks/>
            </p:cNvSpPr>
            <p:nvPr/>
          </p:nvSpPr>
          <p:spPr bwMode="invGray">
            <a:xfrm>
              <a:off x="3988" y="3290"/>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94" name="Freeform 50">
              <a:extLst>
                <a:ext uri="{FF2B5EF4-FFF2-40B4-BE49-F238E27FC236}">
                  <a16:creationId xmlns="" xmlns:a16="http://schemas.microsoft.com/office/drawing/2014/main" id="{EAA53A33-0158-480D-85E1-4771CD2B956D}"/>
                </a:ext>
              </a:extLst>
            </p:cNvPr>
            <p:cNvSpPr>
              <a:spLocks/>
            </p:cNvSpPr>
            <p:nvPr/>
          </p:nvSpPr>
          <p:spPr bwMode="invGray">
            <a:xfrm>
              <a:off x="4092" y="3195"/>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95" name="Freeform 51">
              <a:extLst>
                <a:ext uri="{FF2B5EF4-FFF2-40B4-BE49-F238E27FC236}">
                  <a16:creationId xmlns="" xmlns:a16="http://schemas.microsoft.com/office/drawing/2014/main" id="{9561F92E-5F33-44BD-8F32-306F4E0689FB}"/>
                </a:ext>
              </a:extLst>
            </p:cNvPr>
            <p:cNvSpPr>
              <a:spLocks/>
            </p:cNvSpPr>
            <p:nvPr/>
          </p:nvSpPr>
          <p:spPr bwMode="invGray">
            <a:xfrm>
              <a:off x="4064" y="2777"/>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96" name="Freeform 52">
              <a:extLst>
                <a:ext uri="{FF2B5EF4-FFF2-40B4-BE49-F238E27FC236}">
                  <a16:creationId xmlns="" xmlns:a16="http://schemas.microsoft.com/office/drawing/2014/main" id="{D96E3162-67C8-4C7A-B6FB-899F109CF522}"/>
                </a:ext>
              </a:extLst>
            </p:cNvPr>
            <p:cNvSpPr>
              <a:spLocks/>
            </p:cNvSpPr>
            <p:nvPr/>
          </p:nvSpPr>
          <p:spPr bwMode="invGray">
            <a:xfrm>
              <a:off x="4078" y="2896"/>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97" name="Freeform 53">
              <a:extLst>
                <a:ext uri="{FF2B5EF4-FFF2-40B4-BE49-F238E27FC236}">
                  <a16:creationId xmlns="" xmlns:a16="http://schemas.microsoft.com/office/drawing/2014/main" id="{3AB79FD8-17A4-4757-A47D-DDFCD19287A4}"/>
                </a:ext>
              </a:extLst>
            </p:cNvPr>
            <p:cNvSpPr>
              <a:spLocks/>
            </p:cNvSpPr>
            <p:nvPr/>
          </p:nvSpPr>
          <p:spPr bwMode="invGray">
            <a:xfrm>
              <a:off x="4121" y="3052"/>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98" name="Freeform 54">
              <a:extLst>
                <a:ext uri="{FF2B5EF4-FFF2-40B4-BE49-F238E27FC236}">
                  <a16:creationId xmlns="" xmlns:a16="http://schemas.microsoft.com/office/drawing/2014/main" id="{63AA7CC1-E77B-4FDA-A984-166C16A6CB4C}"/>
                </a:ext>
              </a:extLst>
            </p:cNvPr>
            <p:cNvSpPr>
              <a:spLocks/>
            </p:cNvSpPr>
            <p:nvPr/>
          </p:nvSpPr>
          <p:spPr bwMode="invGray">
            <a:xfrm>
              <a:off x="4197" y="3193"/>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199" name="Freeform 55">
              <a:extLst>
                <a:ext uri="{FF2B5EF4-FFF2-40B4-BE49-F238E27FC236}">
                  <a16:creationId xmlns="" xmlns:a16="http://schemas.microsoft.com/office/drawing/2014/main" id="{9546E4B4-6DCC-4055-9C84-935E433577E8}"/>
                </a:ext>
              </a:extLst>
            </p:cNvPr>
            <p:cNvSpPr>
              <a:spLocks/>
            </p:cNvSpPr>
            <p:nvPr/>
          </p:nvSpPr>
          <p:spPr bwMode="invGray">
            <a:xfrm>
              <a:off x="4181" y="3275"/>
              <a:ext cx="18" cy="17"/>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00" name="Freeform 56">
              <a:extLst>
                <a:ext uri="{FF2B5EF4-FFF2-40B4-BE49-F238E27FC236}">
                  <a16:creationId xmlns="" xmlns:a16="http://schemas.microsoft.com/office/drawing/2014/main" id="{323C9554-1FB0-4C22-ABF9-D36AE7102A69}"/>
                </a:ext>
              </a:extLst>
            </p:cNvPr>
            <p:cNvSpPr>
              <a:spLocks/>
            </p:cNvSpPr>
            <p:nvPr/>
          </p:nvSpPr>
          <p:spPr bwMode="invGray">
            <a:xfrm>
              <a:off x="4208" y="3265"/>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01" name="Freeform 57">
              <a:extLst>
                <a:ext uri="{FF2B5EF4-FFF2-40B4-BE49-F238E27FC236}">
                  <a16:creationId xmlns="" xmlns:a16="http://schemas.microsoft.com/office/drawing/2014/main" id="{95B74F64-B388-44EB-9A87-BB943391180A}"/>
                </a:ext>
              </a:extLst>
            </p:cNvPr>
            <p:cNvSpPr>
              <a:spLocks/>
            </p:cNvSpPr>
            <p:nvPr/>
          </p:nvSpPr>
          <p:spPr bwMode="invGray">
            <a:xfrm>
              <a:off x="4277" y="3335"/>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02" name="Freeform 58">
              <a:extLst>
                <a:ext uri="{FF2B5EF4-FFF2-40B4-BE49-F238E27FC236}">
                  <a16:creationId xmlns="" xmlns:a16="http://schemas.microsoft.com/office/drawing/2014/main" id="{94125F1A-1EC3-45BA-B50C-3ABA95F468B1}"/>
                </a:ext>
              </a:extLst>
            </p:cNvPr>
            <p:cNvSpPr>
              <a:spLocks/>
            </p:cNvSpPr>
            <p:nvPr/>
          </p:nvSpPr>
          <p:spPr bwMode="invGray">
            <a:xfrm>
              <a:off x="4544" y="3293"/>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03" name="Freeform 59">
              <a:extLst>
                <a:ext uri="{FF2B5EF4-FFF2-40B4-BE49-F238E27FC236}">
                  <a16:creationId xmlns="" xmlns:a16="http://schemas.microsoft.com/office/drawing/2014/main" id="{8EA8A8FE-5BAB-493A-AD01-B1548DF06751}"/>
                </a:ext>
              </a:extLst>
            </p:cNvPr>
            <p:cNvSpPr>
              <a:spLocks/>
            </p:cNvSpPr>
            <p:nvPr/>
          </p:nvSpPr>
          <p:spPr bwMode="invGray">
            <a:xfrm>
              <a:off x="4147" y="3352"/>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04" name="Freeform 60">
              <a:extLst>
                <a:ext uri="{FF2B5EF4-FFF2-40B4-BE49-F238E27FC236}">
                  <a16:creationId xmlns="" xmlns:a16="http://schemas.microsoft.com/office/drawing/2014/main" id="{7E1BA9C8-0C89-46E7-8622-C686398C0346}"/>
                </a:ext>
              </a:extLst>
            </p:cNvPr>
            <p:cNvSpPr>
              <a:spLocks/>
            </p:cNvSpPr>
            <p:nvPr/>
          </p:nvSpPr>
          <p:spPr bwMode="invGray">
            <a:xfrm>
              <a:off x="4098" y="3371"/>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05" name="Freeform 61">
              <a:extLst>
                <a:ext uri="{FF2B5EF4-FFF2-40B4-BE49-F238E27FC236}">
                  <a16:creationId xmlns="" xmlns:a16="http://schemas.microsoft.com/office/drawing/2014/main" id="{D06E6BA3-4CDF-4AA0-9EFA-3E35383F7974}"/>
                </a:ext>
              </a:extLst>
            </p:cNvPr>
            <p:cNvSpPr>
              <a:spLocks/>
            </p:cNvSpPr>
            <p:nvPr/>
          </p:nvSpPr>
          <p:spPr bwMode="invGray">
            <a:xfrm>
              <a:off x="4077" y="3342"/>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06" name="Freeform 62">
              <a:extLst>
                <a:ext uri="{FF2B5EF4-FFF2-40B4-BE49-F238E27FC236}">
                  <a16:creationId xmlns="" xmlns:a16="http://schemas.microsoft.com/office/drawing/2014/main" id="{2ECF4AE3-970F-4852-8EB8-EFE717DB3B41}"/>
                </a:ext>
              </a:extLst>
            </p:cNvPr>
            <p:cNvSpPr>
              <a:spLocks/>
            </p:cNvSpPr>
            <p:nvPr/>
          </p:nvSpPr>
          <p:spPr bwMode="invGray">
            <a:xfrm>
              <a:off x="4111" y="3353"/>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07" name="Freeform 63">
              <a:extLst>
                <a:ext uri="{FF2B5EF4-FFF2-40B4-BE49-F238E27FC236}">
                  <a16:creationId xmlns="" xmlns:a16="http://schemas.microsoft.com/office/drawing/2014/main" id="{DF25DF1A-8B1C-4DD2-B101-DAF13EFDB894}"/>
                </a:ext>
              </a:extLst>
            </p:cNvPr>
            <p:cNvSpPr>
              <a:spLocks/>
            </p:cNvSpPr>
            <p:nvPr/>
          </p:nvSpPr>
          <p:spPr bwMode="invGray">
            <a:xfrm>
              <a:off x="4062" y="3021"/>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08" name="Freeform 64">
              <a:extLst>
                <a:ext uri="{FF2B5EF4-FFF2-40B4-BE49-F238E27FC236}">
                  <a16:creationId xmlns="" xmlns:a16="http://schemas.microsoft.com/office/drawing/2014/main" id="{ACF79F1A-A380-4341-8384-D2A456E70749}"/>
                </a:ext>
              </a:extLst>
            </p:cNvPr>
            <p:cNvSpPr>
              <a:spLocks/>
            </p:cNvSpPr>
            <p:nvPr/>
          </p:nvSpPr>
          <p:spPr bwMode="invGray">
            <a:xfrm>
              <a:off x="4113" y="3012"/>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09" name="Freeform 65">
              <a:extLst>
                <a:ext uri="{FF2B5EF4-FFF2-40B4-BE49-F238E27FC236}">
                  <a16:creationId xmlns="" xmlns:a16="http://schemas.microsoft.com/office/drawing/2014/main" id="{68FCA4D6-FABB-443C-96DF-B7019B65D305}"/>
                </a:ext>
              </a:extLst>
            </p:cNvPr>
            <p:cNvSpPr>
              <a:spLocks/>
            </p:cNvSpPr>
            <p:nvPr/>
          </p:nvSpPr>
          <p:spPr bwMode="invGray">
            <a:xfrm>
              <a:off x="4135" y="2995"/>
              <a:ext cx="10" cy="25"/>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10" name="Freeform 66">
              <a:extLst>
                <a:ext uri="{FF2B5EF4-FFF2-40B4-BE49-F238E27FC236}">
                  <a16:creationId xmlns="" xmlns:a16="http://schemas.microsoft.com/office/drawing/2014/main" id="{3A68B4A7-CF54-41E3-BA84-36EF87352DB3}"/>
                </a:ext>
              </a:extLst>
            </p:cNvPr>
            <p:cNvSpPr>
              <a:spLocks/>
            </p:cNvSpPr>
            <p:nvPr/>
          </p:nvSpPr>
          <p:spPr bwMode="invGray">
            <a:xfrm>
              <a:off x="4145" y="3007"/>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11" name="Freeform 67">
              <a:extLst>
                <a:ext uri="{FF2B5EF4-FFF2-40B4-BE49-F238E27FC236}">
                  <a16:creationId xmlns="" xmlns:a16="http://schemas.microsoft.com/office/drawing/2014/main" id="{41637BE4-C9CB-4F0A-A68C-91EAE50E0DB0}"/>
                </a:ext>
              </a:extLst>
            </p:cNvPr>
            <p:cNvSpPr>
              <a:spLocks/>
            </p:cNvSpPr>
            <p:nvPr/>
          </p:nvSpPr>
          <p:spPr bwMode="invGray">
            <a:xfrm>
              <a:off x="3876" y="3076"/>
              <a:ext cx="12" cy="27"/>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12" name="Freeform 68">
              <a:extLst>
                <a:ext uri="{FF2B5EF4-FFF2-40B4-BE49-F238E27FC236}">
                  <a16:creationId xmlns="" xmlns:a16="http://schemas.microsoft.com/office/drawing/2014/main" id="{85EB13D3-9A1F-46B5-8255-98AD38B3A440}"/>
                </a:ext>
              </a:extLst>
            </p:cNvPr>
            <p:cNvSpPr>
              <a:spLocks/>
            </p:cNvSpPr>
            <p:nvPr/>
          </p:nvSpPr>
          <p:spPr bwMode="invGray">
            <a:xfrm>
              <a:off x="3866" y="3053"/>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13" name="Freeform 69">
              <a:extLst>
                <a:ext uri="{FF2B5EF4-FFF2-40B4-BE49-F238E27FC236}">
                  <a16:creationId xmlns="" xmlns:a16="http://schemas.microsoft.com/office/drawing/2014/main" id="{0F51E5E3-11C7-4A45-8DDC-34B3F6993086}"/>
                </a:ext>
              </a:extLst>
            </p:cNvPr>
            <p:cNvSpPr>
              <a:spLocks/>
            </p:cNvSpPr>
            <p:nvPr/>
          </p:nvSpPr>
          <p:spPr bwMode="invGray">
            <a:xfrm>
              <a:off x="3862" y="3035"/>
              <a:ext cx="12"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14" name="Freeform 70">
              <a:extLst>
                <a:ext uri="{FF2B5EF4-FFF2-40B4-BE49-F238E27FC236}">
                  <a16:creationId xmlns="" xmlns:a16="http://schemas.microsoft.com/office/drawing/2014/main" id="{2DC05CDA-5822-4929-A613-077F595EC4F1}"/>
                </a:ext>
              </a:extLst>
            </p:cNvPr>
            <p:cNvSpPr>
              <a:spLocks/>
            </p:cNvSpPr>
            <p:nvPr/>
          </p:nvSpPr>
          <p:spPr bwMode="invGray">
            <a:xfrm>
              <a:off x="3850" y="2995"/>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15" name="Freeform 71">
              <a:extLst>
                <a:ext uri="{FF2B5EF4-FFF2-40B4-BE49-F238E27FC236}">
                  <a16:creationId xmlns="" xmlns:a16="http://schemas.microsoft.com/office/drawing/2014/main" id="{40EC41B3-3C98-4099-8664-9C7BC93AEBCE}"/>
                </a:ext>
              </a:extLst>
            </p:cNvPr>
            <p:cNvSpPr>
              <a:spLocks/>
            </p:cNvSpPr>
            <p:nvPr/>
          </p:nvSpPr>
          <p:spPr bwMode="invGray">
            <a:xfrm>
              <a:off x="3852" y="3020"/>
              <a:ext cx="16"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16" name="Freeform 72">
              <a:extLst>
                <a:ext uri="{FF2B5EF4-FFF2-40B4-BE49-F238E27FC236}">
                  <a16:creationId xmlns="" xmlns:a16="http://schemas.microsoft.com/office/drawing/2014/main" id="{13E87034-2EEE-4F9A-8DFD-302AA8E65E01}"/>
                </a:ext>
              </a:extLst>
            </p:cNvPr>
            <p:cNvSpPr>
              <a:spLocks/>
            </p:cNvSpPr>
            <p:nvPr/>
          </p:nvSpPr>
          <p:spPr bwMode="invGray">
            <a:xfrm>
              <a:off x="4688" y="3643"/>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17" name="Freeform 73">
              <a:extLst>
                <a:ext uri="{FF2B5EF4-FFF2-40B4-BE49-F238E27FC236}">
                  <a16:creationId xmlns="" xmlns:a16="http://schemas.microsoft.com/office/drawing/2014/main" id="{78E65B42-5979-435B-AC40-101F64730179}"/>
                </a:ext>
              </a:extLst>
            </p:cNvPr>
            <p:cNvSpPr>
              <a:spLocks/>
            </p:cNvSpPr>
            <p:nvPr/>
          </p:nvSpPr>
          <p:spPr bwMode="invGray">
            <a:xfrm>
              <a:off x="4919" y="3594"/>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18" name="Freeform 74">
              <a:extLst>
                <a:ext uri="{FF2B5EF4-FFF2-40B4-BE49-F238E27FC236}">
                  <a16:creationId xmlns="" xmlns:a16="http://schemas.microsoft.com/office/drawing/2014/main" id="{28C12ACC-494A-4690-9677-FBC043C2D3FB}"/>
                </a:ext>
              </a:extLst>
            </p:cNvPr>
            <p:cNvSpPr>
              <a:spLocks/>
            </p:cNvSpPr>
            <p:nvPr/>
          </p:nvSpPr>
          <p:spPr bwMode="invGray">
            <a:xfrm>
              <a:off x="4759" y="3569"/>
              <a:ext cx="17" cy="23"/>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19" name="Freeform 75">
              <a:extLst>
                <a:ext uri="{FF2B5EF4-FFF2-40B4-BE49-F238E27FC236}">
                  <a16:creationId xmlns="" xmlns:a16="http://schemas.microsoft.com/office/drawing/2014/main" id="{DD08E337-692A-469C-A4E7-D57A00015A21}"/>
                </a:ext>
              </a:extLst>
            </p:cNvPr>
            <p:cNvSpPr>
              <a:spLocks/>
            </p:cNvSpPr>
            <p:nvPr/>
          </p:nvSpPr>
          <p:spPr bwMode="invGray">
            <a:xfrm>
              <a:off x="4751" y="3547"/>
              <a:ext cx="20" cy="17"/>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20" name="Freeform 76">
              <a:extLst>
                <a:ext uri="{FF2B5EF4-FFF2-40B4-BE49-F238E27FC236}">
                  <a16:creationId xmlns="" xmlns:a16="http://schemas.microsoft.com/office/drawing/2014/main" id="{80F42A1F-FC25-4565-B51C-6B16E955C811}"/>
                </a:ext>
              </a:extLst>
            </p:cNvPr>
            <p:cNvSpPr>
              <a:spLocks/>
            </p:cNvSpPr>
            <p:nvPr/>
          </p:nvSpPr>
          <p:spPr bwMode="invGray">
            <a:xfrm>
              <a:off x="4598" y="3353"/>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21" name="Freeform 77">
              <a:extLst>
                <a:ext uri="{FF2B5EF4-FFF2-40B4-BE49-F238E27FC236}">
                  <a16:creationId xmlns="" xmlns:a16="http://schemas.microsoft.com/office/drawing/2014/main" id="{2B62B7A6-FEEF-4B21-BC3A-38FFFE24E768}"/>
                </a:ext>
              </a:extLst>
            </p:cNvPr>
            <p:cNvSpPr>
              <a:spLocks/>
            </p:cNvSpPr>
            <p:nvPr/>
          </p:nvSpPr>
          <p:spPr bwMode="invGray">
            <a:xfrm>
              <a:off x="4632" y="3396"/>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22" name="Freeform 78">
              <a:extLst>
                <a:ext uri="{FF2B5EF4-FFF2-40B4-BE49-F238E27FC236}">
                  <a16:creationId xmlns="" xmlns:a16="http://schemas.microsoft.com/office/drawing/2014/main" id="{5331E538-9971-4E0B-8006-8B87580BC7B0}"/>
                </a:ext>
              </a:extLst>
            </p:cNvPr>
            <p:cNvSpPr>
              <a:spLocks/>
            </p:cNvSpPr>
            <p:nvPr/>
          </p:nvSpPr>
          <p:spPr bwMode="invGray">
            <a:xfrm>
              <a:off x="4659" y="3459"/>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23" name="Freeform 79">
              <a:extLst>
                <a:ext uri="{FF2B5EF4-FFF2-40B4-BE49-F238E27FC236}">
                  <a16:creationId xmlns="" xmlns:a16="http://schemas.microsoft.com/office/drawing/2014/main" id="{4430FCF1-1BB8-4796-BD77-41CC127917B9}"/>
                </a:ext>
              </a:extLst>
            </p:cNvPr>
            <p:cNvSpPr>
              <a:spLocks/>
            </p:cNvSpPr>
            <p:nvPr/>
          </p:nvSpPr>
          <p:spPr bwMode="invGray">
            <a:xfrm>
              <a:off x="4693" y="3449"/>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24" name="Freeform 80">
              <a:extLst>
                <a:ext uri="{FF2B5EF4-FFF2-40B4-BE49-F238E27FC236}">
                  <a16:creationId xmlns="" xmlns:a16="http://schemas.microsoft.com/office/drawing/2014/main" id="{F300F156-EA86-431B-81C7-B791EB2EC047}"/>
                </a:ext>
              </a:extLst>
            </p:cNvPr>
            <p:cNvSpPr>
              <a:spLocks/>
            </p:cNvSpPr>
            <p:nvPr/>
          </p:nvSpPr>
          <p:spPr bwMode="invGray">
            <a:xfrm>
              <a:off x="4683" y="3413"/>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25" name="Freeform 81">
              <a:extLst>
                <a:ext uri="{FF2B5EF4-FFF2-40B4-BE49-F238E27FC236}">
                  <a16:creationId xmlns="" xmlns:a16="http://schemas.microsoft.com/office/drawing/2014/main" id="{BFB03EFE-BF4D-40F4-81EC-465EDFE321BB}"/>
                </a:ext>
              </a:extLst>
            </p:cNvPr>
            <p:cNvSpPr>
              <a:spLocks/>
            </p:cNvSpPr>
            <p:nvPr/>
          </p:nvSpPr>
          <p:spPr bwMode="invGray">
            <a:xfrm>
              <a:off x="4657" y="3388"/>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26" name="Freeform 82">
              <a:extLst>
                <a:ext uri="{FF2B5EF4-FFF2-40B4-BE49-F238E27FC236}">
                  <a16:creationId xmlns="" xmlns:a16="http://schemas.microsoft.com/office/drawing/2014/main" id="{820CCC71-BD6E-4EB4-A7C8-B6079B5A8547}"/>
                </a:ext>
              </a:extLst>
            </p:cNvPr>
            <p:cNvSpPr>
              <a:spLocks/>
            </p:cNvSpPr>
            <p:nvPr/>
          </p:nvSpPr>
          <p:spPr bwMode="invGray">
            <a:xfrm>
              <a:off x="4625" y="3372"/>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27" name="Freeform 83">
              <a:extLst>
                <a:ext uri="{FF2B5EF4-FFF2-40B4-BE49-F238E27FC236}">
                  <a16:creationId xmlns="" xmlns:a16="http://schemas.microsoft.com/office/drawing/2014/main" id="{4EDE7A5D-C98B-47BA-8E41-980EC869250B}"/>
                </a:ext>
              </a:extLst>
            </p:cNvPr>
            <p:cNvSpPr>
              <a:spLocks/>
            </p:cNvSpPr>
            <p:nvPr/>
          </p:nvSpPr>
          <p:spPr bwMode="invGray">
            <a:xfrm>
              <a:off x="4665" y="3425"/>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28" name="Freeform 84">
              <a:extLst>
                <a:ext uri="{FF2B5EF4-FFF2-40B4-BE49-F238E27FC236}">
                  <a16:creationId xmlns="" xmlns:a16="http://schemas.microsoft.com/office/drawing/2014/main" id="{82C2251E-8BED-4A31-855C-99A558AD83F8}"/>
                </a:ext>
              </a:extLst>
            </p:cNvPr>
            <p:cNvSpPr>
              <a:spLocks/>
            </p:cNvSpPr>
            <p:nvPr/>
          </p:nvSpPr>
          <p:spPr bwMode="invGray">
            <a:xfrm>
              <a:off x="3055" y="2051"/>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29" name="Freeform 85">
              <a:extLst>
                <a:ext uri="{FF2B5EF4-FFF2-40B4-BE49-F238E27FC236}">
                  <a16:creationId xmlns="" xmlns:a16="http://schemas.microsoft.com/office/drawing/2014/main" id="{D7678F5C-9E45-4C2E-BBE5-D960CABBAC8C}"/>
                </a:ext>
              </a:extLst>
            </p:cNvPr>
            <p:cNvSpPr>
              <a:spLocks/>
            </p:cNvSpPr>
            <p:nvPr/>
          </p:nvSpPr>
          <p:spPr bwMode="invGray">
            <a:xfrm>
              <a:off x="3139" y="2155"/>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30" name="Freeform 86">
              <a:extLst>
                <a:ext uri="{FF2B5EF4-FFF2-40B4-BE49-F238E27FC236}">
                  <a16:creationId xmlns="" xmlns:a16="http://schemas.microsoft.com/office/drawing/2014/main" id="{E7DC640A-975E-4E82-922D-245EC8F24909}"/>
                </a:ext>
              </a:extLst>
            </p:cNvPr>
            <p:cNvSpPr>
              <a:spLocks/>
            </p:cNvSpPr>
            <p:nvPr/>
          </p:nvSpPr>
          <p:spPr bwMode="invGray">
            <a:xfrm>
              <a:off x="3344" y="1999"/>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31" name="Freeform 87">
              <a:extLst>
                <a:ext uri="{FF2B5EF4-FFF2-40B4-BE49-F238E27FC236}">
                  <a16:creationId xmlns="" xmlns:a16="http://schemas.microsoft.com/office/drawing/2014/main" id="{57AAF1E4-834B-47C5-9394-77E219456F39}"/>
                </a:ext>
              </a:extLst>
            </p:cNvPr>
            <p:cNvSpPr>
              <a:spLocks/>
            </p:cNvSpPr>
            <p:nvPr/>
          </p:nvSpPr>
          <p:spPr bwMode="invGray">
            <a:xfrm>
              <a:off x="3374" y="2012"/>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32" name="Freeform 88">
              <a:extLst>
                <a:ext uri="{FF2B5EF4-FFF2-40B4-BE49-F238E27FC236}">
                  <a16:creationId xmlns="" xmlns:a16="http://schemas.microsoft.com/office/drawing/2014/main" id="{0A01E015-C12E-49C9-A61D-28E76F08CFF3}"/>
                </a:ext>
              </a:extLst>
            </p:cNvPr>
            <p:cNvSpPr>
              <a:spLocks/>
            </p:cNvSpPr>
            <p:nvPr/>
          </p:nvSpPr>
          <p:spPr bwMode="invGray">
            <a:xfrm>
              <a:off x="3428" y="2015"/>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33" name="Freeform 89">
              <a:extLst>
                <a:ext uri="{FF2B5EF4-FFF2-40B4-BE49-F238E27FC236}">
                  <a16:creationId xmlns="" xmlns:a16="http://schemas.microsoft.com/office/drawing/2014/main" id="{C4BB5514-B0FD-495E-9FC4-26DBFFDF2D3A}"/>
                </a:ext>
              </a:extLst>
            </p:cNvPr>
            <p:cNvSpPr>
              <a:spLocks/>
            </p:cNvSpPr>
            <p:nvPr/>
          </p:nvSpPr>
          <p:spPr bwMode="invGray">
            <a:xfrm>
              <a:off x="3777" y="2042"/>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34" name="Freeform 90">
              <a:extLst>
                <a:ext uri="{FF2B5EF4-FFF2-40B4-BE49-F238E27FC236}">
                  <a16:creationId xmlns="" xmlns:a16="http://schemas.microsoft.com/office/drawing/2014/main" id="{1DA780A7-B19F-498B-BB86-351B44B570F6}"/>
                </a:ext>
              </a:extLst>
            </p:cNvPr>
            <p:cNvSpPr>
              <a:spLocks/>
            </p:cNvSpPr>
            <p:nvPr/>
          </p:nvSpPr>
          <p:spPr bwMode="invGray">
            <a:xfrm>
              <a:off x="3867" y="2041"/>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35" name="Freeform 91">
              <a:extLst>
                <a:ext uri="{FF2B5EF4-FFF2-40B4-BE49-F238E27FC236}">
                  <a16:creationId xmlns="" xmlns:a16="http://schemas.microsoft.com/office/drawing/2014/main" id="{AF9FD30D-46A8-4066-BEFA-F475A3F7F351}"/>
                </a:ext>
              </a:extLst>
            </p:cNvPr>
            <p:cNvSpPr>
              <a:spLocks/>
            </p:cNvSpPr>
            <p:nvPr/>
          </p:nvSpPr>
          <p:spPr bwMode="invGray">
            <a:xfrm>
              <a:off x="3846" y="2070"/>
              <a:ext cx="37" cy="17"/>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36" name="Freeform 92">
              <a:extLst>
                <a:ext uri="{FF2B5EF4-FFF2-40B4-BE49-F238E27FC236}">
                  <a16:creationId xmlns="" xmlns:a16="http://schemas.microsoft.com/office/drawing/2014/main" id="{B72FED4C-292F-47B0-A885-44089590A68C}"/>
                </a:ext>
              </a:extLst>
            </p:cNvPr>
            <p:cNvSpPr>
              <a:spLocks/>
            </p:cNvSpPr>
            <p:nvPr/>
          </p:nvSpPr>
          <p:spPr bwMode="invGray">
            <a:xfrm>
              <a:off x="4098" y="2294"/>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37" name="Freeform 93">
              <a:extLst>
                <a:ext uri="{FF2B5EF4-FFF2-40B4-BE49-F238E27FC236}">
                  <a16:creationId xmlns="" xmlns:a16="http://schemas.microsoft.com/office/drawing/2014/main" id="{5D02AE9E-D351-475F-AB58-7C12D97E9A2B}"/>
                </a:ext>
              </a:extLst>
            </p:cNvPr>
            <p:cNvSpPr>
              <a:spLocks/>
            </p:cNvSpPr>
            <p:nvPr/>
          </p:nvSpPr>
          <p:spPr bwMode="invGray">
            <a:xfrm>
              <a:off x="4159" y="2412"/>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38" name="Freeform 94">
              <a:extLst>
                <a:ext uri="{FF2B5EF4-FFF2-40B4-BE49-F238E27FC236}">
                  <a16:creationId xmlns="" xmlns:a16="http://schemas.microsoft.com/office/drawing/2014/main" id="{B2CADA94-4D62-4E97-9EFF-ABDA63C4A402}"/>
                </a:ext>
              </a:extLst>
            </p:cNvPr>
            <p:cNvSpPr>
              <a:spLocks/>
            </p:cNvSpPr>
            <p:nvPr/>
          </p:nvSpPr>
          <p:spPr bwMode="invGray">
            <a:xfrm>
              <a:off x="4123" y="2492"/>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39" name="Freeform 95">
              <a:extLst>
                <a:ext uri="{FF2B5EF4-FFF2-40B4-BE49-F238E27FC236}">
                  <a16:creationId xmlns="" xmlns:a16="http://schemas.microsoft.com/office/drawing/2014/main" id="{59AB8A89-9B02-4C6F-89C2-7E8BA93E1D7F}"/>
                </a:ext>
              </a:extLst>
            </p:cNvPr>
            <p:cNvSpPr>
              <a:spLocks/>
            </p:cNvSpPr>
            <p:nvPr/>
          </p:nvSpPr>
          <p:spPr bwMode="invGray">
            <a:xfrm>
              <a:off x="3062" y="1988"/>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40" name="Freeform 96">
              <a:extLst>
                <a:ext uri="{FF2B5EF4-FFF2-40B4-BE49-F238E27FC236}">
                  <a16:creationId xmlns="" xmlns:a16="http://schemas.microsoft.com/office/drawing/2014/main" id="{5A7298AE-A90C-4F31-9360-81B042E533C0}"/>
                </a:ext>
              </a:extLst>
            </p:cNvPr>
            <p:cNvSpPr>
              <a:spLocks/>
            </p:cNvSpPr>
            <p:nvPr/>
          </p:nvSpPr>
          <p:spPr bwMode="invGray">
            <a:xfrm>
              <a:off x="2955" y="1997"/>
              <a:ext cx="19" cy="22"/>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41" name="Freeform 97">
              <a:extLst>
                <a:ext uri="{FF2B5EF4-FFF2-40B4-BE49-F238E27FC236}">
                  <a16:creationId xmlns="" xmlns:a16="http://schemas.microsoft.com/office/drawing/2014/main" id="{99B2B9E7-23E7-46D6-904F-1CA888B5C8D6}"/>
                </a:ext>
              </a:extLst>
            </p:cNvPr>
            <p:cNvSpPr>
              <a:spLocks/>
            </p:cNvSpPr>
            <p:nvPr/>
          </p:nvSpPr>
          <p:spPr bwMode="invGray">
            <a:xfrm>
              <a:off x="2979" y="1996"/>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42" name="Freeform 98">
              <a:extLst>
                <a:ext uri="{FF2B5EF4-FFF2-40B4-BE49-F238E27FC236}">
                  <a16:creationId xmlns="" xmlns:a16="http://schemas.microsoft.com/office/drawing/2014/main" id="{015DB571-B04E-4B28-A969-CFA4351BA67E}"/>
                </a:ext>
              </a:extLst>
            </p:cNvPr>
            <p:cNvSpPr>
              <a:spLocks/>
            </p:cNvSpPr>
            <p:nvPr/>
          </p:nvSpPr>
          <p:spPr bwMode="invGray">
            <a:xfrm>
              <a:off x="3040" y="1987"/>
              <a:ext cx="20" cy="16"/>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43" name="Freeform 99">
              <a:extLst>
                <a:ext uri="{FF2B5EF4-FFF2-40B4-BE49-F238E27FC236}">
                  <a16:creationId xmlns="" xmlns:a16="http://schemas.microsoft.com/office/drawing/2014/main" id="{D23B211A-B262-4682-A4AB-7FCD6975F2E8}"/>
                </a:ext>
              </a:extLst>
            </p:cNvPr>
            <p:cNvSpPr>
              <a:spLocks/>
            </p:cNvSpPr>
            <p:nvPr/>
          </p:nvSpPr>
          <p:spPr bwMode="invGray">
            <a:xfrm>
              <a:off x="3022" y="2005"/>
              <a:ext cx="15"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44" name="Freeform 100">
              <a:extLst>
                <a:ext uri="{FF2B5EF4-FFF2-40B4-BE49-F238E27FC236}">
                  <a16:creationId xmlns="" xmlns:a16="http://schemas.microsoft.com/office/drawing/2014/main" id="{F597D369-E2CB-4F99-BAEC-FCC85358A2F1}"/>
                </a:ext>
              </a:extLst>
            </p:cNvPr>
            <p:cNvSpPr>
              <a:spLocks/>
            </p:cNvSpPr>
            <p:nvPr/>
          </p:nvSpPr>
          <p:spPr bwMode="invGray">
            <a:xfrm>
              <a:off x="4162" y="2021"/>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45" name="Freeform 101">
              <a:extLst>
                <a:ext uri="{FF2B5EF4-FFF2-40B4-BE49-F238E27FC236}">
                  <a16:creationId xmlns="" xmlns:a16="http://schemas.microsoft.com/office/drawing/2014/main" id="{BE08F2FB-A534-4854-802B-577D6002A705}"/>
                </a:ext>
              </a:extLst>
            </p:cNvPr>
            <p:cNvSpPr>
              <a:spLocks/>
            </p:cNvSpPr>
            <p:nvPr/>
          </p:nvSpPr>
          <p:spPr bwMode="invGray">
            <a:xfrm>
              <a:off x="3278" y="3473"/>
              <a:ext cx="31" cy="18"/>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46" name="Freeform 102">
              <a:extLst>
                <a:ext uri="{FF2B5EF4-FFF2-40B4-BE49-F238E27FC236}">
                  <a16:creationId xmlns="" xmlns:a16="http://schemas.microsoft.com/office/drawing/2014/main" id="{879C78B7-77E6-4896-9F96-82DB714C429D}"/>
                </a:ext>
              </a:extLst>
            </p:cNvPr>
            <p:cNvSpPr>
              <a:spLocks/>
            </p:cNvSpPr>
            <p:nvPr/>
          </p:nvSpPr>
          <p:spPr bwMode="invGray">
            <a:xfrm>
              <a:off x="3318" y="3466"/>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47" name="Freeform 103">
              <a:extLst>
                <a:ext uri="{FF2B5EF4-FFF2-40B4-BE49-F238E27FC236}">
                  <a16:creationId xmlns="" xmlns:a16="http://schemas.microsoft.com/office/drawing/2014/main" id="{E329CE2B-E879-43B3-9D4B-67F1E8F596A3}"/>
                </a:ext>
              </a:extLst>
            </p:cNvPr>
            <p:cNvSpPr>
              <a:spLocks/>
            </p:cNvSpPr>
            <p:nvPr/>
          </p:nvSpPr>
          <p:spPr bwMode="invGray">
            <a:xfrm>
              <a:off x="3251" y="3312"/>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48" name="Freeform 104">
              <a:extLst>
                <a:ext uri="{FF2B5EF4-FFF2-40B4-BE49-F238E27FC236}">
                  <a16:creationId xmlns="" xmlns:a16="http://schemas.microsoft.com/office/drawing/2014/main" id="{C2213B0D-BC7A-460E-982F-123DEE3D42A2}"/>
                </a:ext>
              </a:extLst>
            </p:cNvPr>
            <p:cNvSpPr>
              <a:spLocks/>
            </p:cNvSpPr>
            <p:nvPr/>
          </p:nvSpPr>
          <p:spPr bwMode="invGray">
            <a:xfrm>
              <a:off x="3311" y="3239"/>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49" name="Freeform 105">
              <a:extLst>
                <a:ext uri="{FF2B5EF4-FFF2-40B4-BE49-F238E27FC236}">
                  <a16:creationId xmlns="" xmlns:a16="http://schemas.microsoft.com/office/drawing/2014/main" id="{65B5A4B8-5CF8-4C89-B0D0-21AD81AC1B19}"/>
                </a:ext>
              </a:extLst>
            </p:cNvPr>
            <p:cNvSpPr>
              <a:spLocks/>
            </p:cNvSpPr>
            <p:nvPr/>
          </p:nvSpPr>
          <p:spPr bwMode="invGray">
            <a:xfrm>
              <a:off x="3287" y="3238"/>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50" name="Freeform 106">
              <a:extLst>
                <a:ext uri="{FF2B5EF4-FFF2-40B4-BE49-F238E27FC236}">
                  <a16:creationId xmlns="" xmlns:a16="http://schemas.microsoft.com/office/drawing/2014/main" id="{41B36C8D-F9BE-432F-8FE2-FE16CDAB9BD7}"/>
                </a:ext>
              </a:extLst>
            </p:cNvPr>
            <p:cNvSpPr>
              <a:spLocks/>
            </p:cNvSpPr>
            <p:nvPr/>
          </p:nvSpPr>
          <p:spPr bwMode="invGray">
            <a:xfrm>
              <a:off x="3276" y="3260"/>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51" name="Freeform 107">
              <a:extLst>
                <a:ext uri="{FF2B5EF4-FFF2-40B4-BE49-F238E27FC236}">
                  <a16:creationId xmlns="" xmlns:a16="http://schemas.microsoft.com/office/drawing/2014/main" id="{AB9F1D69-2290-41C4-9385-BB995E7BB8FF}"/>
                </a:ext>
              </a:extLst>
            </p:cNvPr>
            <p:cNvSpPr>
              <a:spLocks/>
            </p:cNvSpPr>
            <p:nvPr/>
          </p:nvSpPr>
          <p:spPr bwMode="invGray">
            <a:xfrm>
              <a:off x="3251" y="3294"/>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52" name="Freeform 108">
              <a:extLst>
                <a:ext uri="{FF2B5EF4-FFF2-40B4-BE49-F238E27FC236}">
                  <a16:creationId xmlns="" xmlns:a16="http://schemas.microsoft.com/office/drawing/2014/main" id="{B6297E27-1807-4C42-8321-2A3BCDC14E0D}"/>
                </a:ext>
              </a:extLst>
            </p:cNvPr>
            <p:cNvSpPr>
              <a:spLocks/>
            </p:cNvSpPr>
            <p:nvPr/>
          </p:nvSpPr>
          <p:spPr bwMode="invGray">
            <a:xfrm>
              <a:off x="3270" y="3281"/>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53" name="Freeform 109">
              <a:extLst>
                <a:ext uri="{FF2B5EF4-FFF2-40B4-BE49-F238E27FC236}">
                  <a16:creationId xmlns="" xmlns:a16="http://schemas.microsoft.com/office/drawing/2014/main" id="{D094DA5D-D22C-427B-B05E-DA42570229D1}"/>
                </a:ext>
              </a:extLst>
            </p:cNvPr>
            <p:cNvSpPr>
              <a:spLocks/>
            </p:cNvSpPr>
            <p:nvPr/>
          </p:nvSpPr>
          <p:spPr bwMode="invGray">
            <a:xfrm>
              <a:off x="2537" y="2293"/>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54" name="Freeform 110">
              <a:extLst>
                <a:ext uri="{FF2B5EF4-FFF2-40B4-BE49-F238E27FC236}">
                  <a16:creationId xmlns="" xmlns:a16="http://schemas.microsoft.com/office/drawing/2014/main" id="{893BB610-54B6-4054-93C0-13864F0A6D8C}"/>
                </a:ext>
              </a:extLst>
            </p:cNvPr>
            <p:cNvSpPr>
              <a:spLocks/>
            </p:cNvSpPr>
            <p:nvPr/>
          </p:nvSpPr>
          <p:spPr bwMode="invGray">
            <a:xfrm>
              <a:off x="2476" y="2259"/>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6255" name="Freeform 111">
              <a:extLst>
                <a:ext uri="{FF2B5EF4-FFF2-40B4-BE49-F238E27FC236}">
                  <a16:creationId xmlns="" xmlns:a16="http://schemas.microsoft.com/office/drawing/2014/main" id="{55D4BB8C-B26F-4568-865F-DF8993562165}"/>
                </a:ext>
              </a:extLst>
            </p:cNvPr>
            <p:cNvSpPr>
              <a:spLocks/>
            </p:cNvSpPr>
            <p:nvPr/>
          </p:nvSpPr>
          <p:spPr bwMode="inv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grpSp>
      <p:sp>
        <p:nvSpPr>
          <p:cNvPr id="6256" name="Rectangle 112">
            <a:extLst>
              <a:ext uri="{FF2B5EF4-FFF2-40B4-BE49-F238E27FC236}">
                <a16:creationId xmlns="" xmlns:a16="http://schemas.microsoft.com/office/drawing/2014/main" id="{9995931B-D54B-4907-85E3-9B698C48D284}"/>
              </a:ext>
            </a:extLst>
          </p:cNvPr>
          <p:cNvSpPr>
            <a:spLocks noGrp="1" noChangeArrowheads="1"/>
          </p:cNvSpPr>
          <p:nvPr>
            <p:ph type="ftr" sz="quarter" idx="3"/>
          </p:nvPr>
        </p:nvSpPr>
        <p:spPr>
          <a:xfrm>
            <a:off x="8940800" y="6477001"/>
            <a:ext cx="3048000" cy="168275"/>
          </a:xfrm>
        </p:spPr>
        <p:txBody>
          <a:bodyPr/>
          <a:lstStyle>
            <a:lvl1pPr algn="r">
              <a:defRPr sz="1200" b="0">
                <a:ea typeface="宋体" panose="02010600030101010101" pitchFamily="2" charset="-122"/>
              </a:defRPr>
            </a:lvl1pPr>
          </a:lstStyle>
          <a:p>
            <a:endParaRPr lang="zh-CN" altLang="zh-CN"/>
          </a:p>
        </p:txBody>
      </p:sp>
      <p:sp>
        <p:nvSpPr>
          <p:cNvPr id="6257" name="Rectangle 113">
            <a:extLst>
              <a:ext uri="{FF2B5EF4-FFF2-40B4-BE49-F238E27FC236}">
                <a16:creationId xmlns="" xmlns:a16="http://schemas.microsoft.com/office/drawing/2014/main" id="{29F48F35-E120-4BD8-BCB3-B6F542006C1F}"/>
              </a:ext>
            </a:extLst>
          </p:cNvPr>
          <p:cNvSpPr>
            <a:spLocks noGrp="1" noChangeArrowheads="1"/>
          </p:cNvSpPr>
          <p:nvPr>
            <p:ph type="sldNum" sz="quarter" idx="4"/>
          </p:nvPr>
        </p:nvSpPr>
        <p:spPr>
          <a:xfrm>
            <a:off x="4876800" y="6477001"/>
            <a:ext cx="2844800" cy="168275"/>
          </a:xfrm>
        </p:spPr>
        <p:txBody>
          <a:bodyPr/>
          <a:lstStyle>
            <a:lvl1pPr algn="ctr">
              <a:defRPr/>
            </a:lvl1pPr>
          </a:lstStyle>
          <a:p>
            <a:fld id="{24BBA8A0-6181-4B2E-8E05-82AB192FED0C}" type="slidenum">
              <a:rPr lang="en-US" altLang="zh-CN"/>
              <a:pPr/>
              <a:t>‹#›</a:t>
            </a:fld>
            <a:endParaRPr lang="en-US" altLang="zh-CN"/>
          </a:p>
        </p:txBody>
      </p:sp>
      <p:pic>
        <p:nvPicPr>
          <p:cNvPr id="6258" name="Picture 114">
            <a:extLst>
              <a:ext uri="{FF2B5EF4-FFF2-40B4-BE49-F238E27FC236}">
                <a16:creationId xmlns="" xmlns:a16="http://schemas.microsoft.com/office/drawing/2014/main" id="{26204C85-26BC-427B-B67A-8CDD211C6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933" y="3167063"/>
            <a:ext cx="5901267" cy="2989262"/>
          </a:xfrm>
          <a:prstGeom prst="rect">
            <a:avLst/>
          </a:prstGeom>
          <a:noFill/>
          <a:extLst>
            <a:ext uri="{909E8E84-426E-40DD-AFC4-6F175D3DCCD1}">
              <a14:hiddenFill xmlns:a14="http://schemas.microsoft.com/office/drawing/2010/main">
                <a:solidFill>
                  <a:srgbClr val="FFFFFF"/>
                </a:solidFill>
              </a14:hiddenFill>
            </a:ext>
          </a:extLst>
        </p:spPr>
      </p:pic>
      <p:pic>
        <p:nvPicPr>
          <p:cNvPr id="6259" name="Picture 115">
            <a:extLst>
              <a:ext uri="{FF2B5EF4-FFF2-40B4-BE49-F238E27FC236}">
                <a16:creationId xmlns="" xmlns:a16="http://schemas.microsoft.com/office/drawing/2014/main" id="{BF369C05-DBE6-417C-9FDD-88978E597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5234" y="3352800"/>
            <a:ext cx="2205567" cy="877888"/>
          </a:xfrm>
          <a:prstGeom prst="rect">
            <a:avLst/>
          </a:prstGeom>
          <a:noFill/>
          <a:extLst>
            <a:ext uri="{909E8E84-426E-40DD-AFC4-6F175D3DCCD1}">
              <a14:hiddenFill xmlns:a14="http://schemas.microsoft.com/office/drawing/2010/main">
                <a:solidFill>
                  <a:srgbClr val="FFFFFF"/>
                </a:solidFill>
              </a14:hiddenFill>
            </a:ext>
          </a:extLst>
        </p:spPr>
      </p:pic>
      <p:pic>
        <p:nvPicPr>
          <p:cNvPr id="6260" name="Picture 116">
            <a:extLst>
              <a:ext uri="{FF2B5EF4-FFF2-40B4-BE49-F238E27FC236}">
                <a16:creationId xmlns="" xmlns:a16="http://schemas.microsoft.com/office/drawing/2014/main" id="{4C737E15-096F-4A3E-8422-FDACFC3CED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034" y="4594226"/>
            <a:ext cx="6548967" cy="1882775"/>
          </a:xfrm>
          <a:prstGeom prst="rect">
            <a:avLst/>
          </a:prstGeom>
          <a:noFill/>
          <a:extLst>
            <a:ext uri="{909E8E84-426E-40DD-AFC4-6F175D3DCCD1}">
              <a14:hiddenFill xmlns:a14="http://schemas.microsoft.com/office/drawing/2010/main">
                <a:solidFill>
                  <a:srgbClr val="FFFFFF"/>
                </a:solidFill>
              </a14:hiddenFill>
            </a:ext>
          </a:extLst>
        </p:spPr>
      </p:pic>
      <p:sp>
        <p:nvSpPr>
          <p:cNvPr id="6261" name="Rectangle 117">
            <a:extLst>
              <a:ext uri="{FF2B5EF4-FFF2-40B4-BE49-F238E27FC236}">
                <a16:creationId xmlns="" xmlns:a16="http://schemas.microsoft.com/office/drawing/2014/main" id="{5B7708C0-2974-407E-9C22-8218892DE10A}"/>
              </a:ext>
            </a:extLst>
          </p:cNvPr>
          <p:cNvSpPr>
            <a:spLocks noGrp="1" noChangeArrowheads="1"/>
          </p:cNvSpPr>
          <p:nvPr>
            <p:ph type="ctrTitle"/>
          </p:nvPr>
        </p:nvSpPr>
        <p:spPr>
          <a:xfrm>
            <a:off x="711200" y="914400"/>
            <a:ext cx="6299200" cy="1143000"/>
          </a:xfrm>
        </p:spPr>
        <p:txBody>
          <a:bodyPr/>
          <a:lstStyle>
            <a:lvl1pPr algn="l">
              <a:defRPr sz="4300" i="0">
                <a:solidFill>
                  <a:schemeClr val="bg1"/>
                </a:solidFill>
              </a:defRPr>
            </a:lvl1pPr>
          </a:lstStyle>
          <a:p>
            <a:pPr lvl="0"/>
            <a:r>
              <a:rPr lang="zh-CN" altLang="en-US" noProof="0"/>
              <a:t>市场调查与预测</a:t>
            </a:r>
          </a:p>
        </p:txBody>
      </p:sp>
      <p:sp>
        <p:nvSpPr>
          <p:cNvPr id="6262" name="Rectangle 118">
            <a:extLst>
              <a:ext uri="{FF2B5EF4-FFF2-40B4-BE49-F238E27FC236}">
                <a16:creationId xmlns="" xmlns:a16="http://schemas.microsoft.com/office/drawing/2014/main" id="{DD756974-D0DD-40B6-88E9-FDCF48387781}"/>
              </a:ext>
            </a:extLst>
          </p:cNvPr>
          <p:cNvSpPr>
            <a:spLocks noGrp="1" noChangeArrowheads="1"/>
          </p:cNvSpPr>
          <p:nvPr>
            <p:ph type="subTitle" idx="1"/>
          </p:nvPr>
        </p:nvSpPr>
        <p:spPr>
          <a:xfrm>
            <a:off x="406400" y="4114800"/>
            <a:ext cx="8534400" cy="838200"/>
          </a:xfrm>
        </p:spPr>
        <p:txBody>
          <a:bodyPr/>
          <a:lstStyle>
            <a:lvl1pPr marL="0" indent="0">
              <a:buFont typeface="Wingdings" panose="05000000000000000000" pitchFamily="2" charset="2"/>
              <a:buNone/>
              <a:defRPr b="1">
                <a:solidFill>
                  <a:schemeClr val="bg1"/>
                </a:solidFill>
                <a:latin typeface="华文彩云" panose="02010600030101010101" pitchFamily="2" charset="-122"/>
                <a:ea typeface="华文彩云" panose="02010600030101010101" pitchFamily="2" charset="-122"/>
              </a:defRPr>
            </a:lvl1pPr>
          </a:lstStyle>
          <a:p>
            <a:pPr lvl="0"/>
            <a:r>
              <a:rPr lang="zh-CN" altLang="en-US" noProof="0"/>
              <a:t>主讲：杜明汉</a:t>
            </a:r>
          </a:p>
        </p:txBody>
      </p:sp>
      <p:sp>
        <p:nvSpPr>
          <p:cNvPr id="6263" name="Text Box 119">
            <a:extLst>
              <a:ext uri="{FF2B5EF4-FFF2-40B4-BE49-F238E27FC236}">
                <a16:creationId xmlns="" xmlns:a16="http://schemas.microsoft.com/office/drawing/2014/main" id="{188A2792-C42E-4765-B7AA-5F243A4F593E}"/>
              </a:ext>
            </a:extLst>
          </p:cNvPr>
          <p:cNvSpPr txBox="1">
            <a:spLocks noChangeArrowheads="1"/>
          </p:cNvSpPr>
          <p:nvPr/>
        </p:nvSpPr>
        <p:spPr bwMode="auto">
          <a:xfrm>
            <a:off x="10996221" y="152401"/>
            <a:ext cx="9925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zh-CN" sz="2000" b="1">
                <a:solidFill>
                  <a:srgbClr val="000000"/>
                </a:solidFill>
                <a:latin typeface="Verdana" panose="020B0604030504040204" pitchFamily="34" charset="0"/>
              </a:rPr>
              <a:t>LOGO</a:t>
            </a:r>
          </a:p>
        </p:txBody>
      </p:sp>
      <p:pic>
        <p:nvPicPr>
          <p:cNvPr id="6264" name="Picture 120">
            <a:extLst>
              <a:ext uri="{FF2B5EF4-FFF2-40B4-BE49-F238E27FC236}">
                <a16:creationId xmlns="" xmlns:a16="http://schemas.microsoft.com/office/drawing/2014/main" id="{EBB2E9BA-E48B-43FB-988B-8D8412C0FF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851" y="3097213"/>
            <a:ext cx="39624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6265" name="Picture 121">
            <a:extLst>
              <a:ext uri="{FF2B5EF4-FFF2-40B4-BE49-F238E27FC236}">
                <a16:creationId xmlns="" xmlns:a16="http://schemas.microsoft.com/office/drawing/2014/main" id="{8E64600B-1C78-4ABD-979D-56EC92F73E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1" y="1993900"/>
            <a:ext cx="2061633" cy="1663700"/>
          </a:xfrm>
          <a:prstGeom prst="rect">
            <a:avLst/>
          </a:prstGeom>
          <a:noFill/>
          <a:extLst>
            <a:ext uri="{909E8E84-426E-40DD-AFC4-6F175D3DCCD1}">
              <a14:hiddenFill xmlns:a14="http://schemas.microsoft.com/office/drawing/2010/main">
                <a:solidFill>
                  <a:srgbClr val="FFFFFF"/>
                </a:solidFill>
              </a14:hiddenFill>
            </a:ext>
          </a:extLst>
        </p:spPr>
      </p:pic>
      <p:pic>
        <p:nvPicPr>
          <p:cNvPr id="6266" name="Picture 122">
            <a:extLst>
              <a:ext uri="{FF2B5EF4-FFF2-40B4-BE49-F238E27FC236}">
                <a16:creationId xmlns="" xmlns:a16="http://schemas.microsoft.com/office/drawing/2014/main" id="{26A1B6D7-01D4-415E-81F2-25FFFD3650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1467" y="2862264"/>
            <a:ext cx="831851" cy="5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09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par>
                                <p:cTn id="8" presetID="10" presetClass="entr" presetSubtype="0" fill="hold" nodeType="withEffect">
                                  <p:stCondLst>
                                    <p:cond delay="0"/>
                                  </p:stCondLst>
                                  <p:childTnLst>
                                    <p:set>
                                      <p:cBhvr>
                                        <p:cTn id="9" dur="1" fill="hold">
                                          <p:stCondLst>
                                            <p:cond delay="0"/>
                                          </p:stCondLst>
                                        </p:cTn>
                                        <p:tgtEl>
                                          <p:spTgt spid="6258"/>
                                        </p:tgtEl>
                                        <p:attrNameLst>
                                          <p:attrName>style.visibility</p:attrName>
                                        </p:attrNameLst>
                                      </p:cBhvr>
                                      <p:to>
                                        <p:strVal val="visible"/>
                                      </p:to>
                                    </p:set>
                                    <p:animEffect transition="in" filter="fade">
                                      <p:cBhvr>
                                        <p:cTn id="10" dur="2000"/>
                                        <p:tgtEl>
                                          <p:spTgt spid="6258"/>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6264"/>
                                        </p:tgtEl>
                                        <p:attrNameLst>
                                          <p:attrName>style.visibility</p:attrName>
                                        </p:attrNameLst>
                                      </p:cBhvr>
                                      <p:to>
                                        <p:strVal val="visible"/>
                                      </p:to>
                                    </p:set>
                                    <p:animEffect transition="in" filter="fade">
                                      <p:cBhvr>
                                        <p:cTn id="14" dur="1000"/>
                                        <p:tgtEl>
                                          <p:spTgt spid="6264"/>
                                        </p:tgtEl>
                                      </p:cBhvr>
                                    </p:animEffect>
                                  </p:childTnLst>
                                </p:cTn>
                              </p:par>
                            </p:childTnLst>
                          </p:cTn>
                        </p:par>
                        <p:par>
                          <p:cTn id="15" fill="hold" nodeType="afterGroup">
                            <p:stCondLst>
                              <p:cond delay="3000"/>
                            </p:stCondLst>
                            <p:childTnLst>
                              <p:par>
                                <p:cTn id="16" presetID="22" presetClass="entr" presetSubtype="4" fill="hold" nodeType="afterEffect">
                                  <p:stCondLst>
                                    <p:cond delay="0"/>
                                  </p:stCondLst>
                                  <p:childTnLst>
                                    <p:set>
                                      <p:cBhvr>
                                        <p:cTn id="17" dur="1" fill="hold">
                                          <p:stCondLst>
                                            <p:cond delay="0"/>
                                          </p:stCondLst>
                                        </p:cTn>
                                        <p:tgtEl>
                                          <p:spTgt spid="6266"/>
                                        </p:tgtEl>
                                        <p:attrNameLst>
                                          <p:attrName>style.visibility</p:attrName>
                                        </p:attrNameLst>
                                      </p:cBhvr>
                                      <p:to>
                                        <p:strVal val="visible"/>
                                      </p:to>
                                    </p:set>
                                    <p:animEffect transition="in" filter="wipe(down)">
                                      <p:cBhvr>
                                        <p:cTn id="18" dur="500"/>
                                        <p:tgtEl>
                                          <p:spTgt spid="6266"/>
                                        </p:tgtEl>
                                      </p:cBhvr>
                                    </p:animEffect>
                                  </p:childTnLst>
                                </p:cTn>
                              </p:par>
                            </p:childTnLst>
                          </p:cTn>
                        </p:par>
                        <p:par>
                          <p:cTn id="19" fill="hold" nodeType="afterGroup">
                            <p:stCondLst>
                              <p:cond delay="3500"/>
                            </p:stCondLst>
                            <p:childTnLst>
                              <p:par>
                                <p:cTn id="20" presetID="22" presetClass="entr" presetSubtype="4" fill="hold" nodeType="afterEffect">
                                  <p:stCondLst>
                                    <p:cond delay="0"/>
                                  </p:stCondLst>
                                  <p:childTnLst>
                                    <p:set>
                                      <p:cBhvr>
                                        <p:cTn id="21" dur="1" fill="hold">
                                          <p:stCondLst>
                                            <p:cond delay="0"/>
                                          </p:stCondLst>
                                        </p:cTn>
                                        <p:tgtEl>
                                          <p:spTgt spid="6265"/>
                                        </p:tgtEl>
                                        <p:attrNameLst>
                                          <p:attrName>style.visibility</p:attrName>
                                        </p:attrNameLst>
                                      </p:cBhvr>
                                      <p:to>
                                        <p:strVal val="visible"/>
                                      </p:to>
                                    </p:set>
                                    <p:animEffect transition="in" filter="wipe(down)">
                                      <p:cBhvr>
                                        <p:cTn id="22" dur="500"/>
                                        <p:tgtEl>
                                          <p:spTgt spid="6265"/>
                                        </p:tgtEl>
                                      </p:cBhvr>
                                    </p:animEffect>
                                  </p:childTnLst>
                                </p:cTn>
                              </p:par>
                            </p:childTnLst>
                          </p:cTn>
                        </p:par>
                        <p:par>
                          <p:cTn id="23" fill="hold" nodeType="afterGroup">
                            <p:stCondLst>
                              <p:cond delay="4000"/>
                            </p:stCondLst>
                            <p:childTnLst>
                              <p:par>
                                <p:cTn id="24" presetID="22" presetClass="entr" presetSubtype="4" fill="hold" nodeType="afterEffect">
                                  <p:stCondLst>
                                    <p:cond delay="0"/>
                                  </p:stCondLst>
                                  <p:childTnLst>
                                    <p:set>
                                      <p:cBhvr>
                                        <p:cTn id="25" dur="1" fill="hold">
                                          <p:stCondLst>
                                            <p:cond delay="0"/>
                                          </p:stCondLst>
                                        </p:cTn>
                                        <p:tgtEl>
                                          <p:spTgt spid="6259"/>
                                        </p:tgtEl>
                                        <p:attrNameLst>
                                          <p:attrName>style.visibility</p:attrName>
                                        </p:attrNameLst>
                                      </p:cBhvr>
                                      <p:to>
                                        <p:strVal val="visible"/>
                                      </p:to>
                                    </p:set>
                                    <p:animEffect transition="in" filter="wipe(down)">
                                      <p:cBhvr>
                                        <p:cTn id="26" dur="500"/>
                                        <p:tgtEl>
                                          <p:spTgt spid="6259"/>
                                        </p:tgtEl>
                                      </p:cBhvr>
                                    </p:animEffect>
                                  </p:childTnLst>
                                </p:cTn>
                              </p:par>
                            </p:childTnLst>
                          </p:cTn>
                        </p:par>
                        <p:par>
                          <p:cTn id="27" fill="hold" nodeType="afterGroup">
                            <p:stCondLst>
                              <p:cond delay="4500"/>
                            </p:stCondLst>
                            <p:childTnLst>
                              <p:par>
                                <p:cTn id="28" presetID="22" presetClass="entr" presetSubtype="4" fill="hold" nodeType="afterEffect">
                                  <p:stCondLst>
                                    <p:cond delay="0"/>
                                  </p:stCondLst>
                                  <p:childTnLst>
                                    <p:set>
                                      <p:cBhvr>
                                        <p:cTn id="29" dur="1" fill="hold">
                                          <p:stCondLst>
                                            <p:cond delay="0"/>
                                          </p:stCondLst>
                                        </p:cTn>
                                        <p:tgtEl>
                                          <p:spTgt spid="6260"/>
                                        </p:tgtEl>
                                        <p:attrNameLst>
                                          <p:attrName>style.visibility</p:attrName>
                                        </p:attrNameLst>
                                      </p:cBhvr>
                                      <p:to>
                                        <p:strVal val="visible"/>
                                      </p:to>
                                    </p:set>
                                    <p:animEffect transition="in" filter="wipe(down)">
                                      <p:cBhvr>
                                        <p:cTn id="30" dur="1000"/>
                                        <p:tgtEl>
                                          <p:spTgt spid="6260"/>
                                        </p:tgtEl>
                                      </p:cBhvr>
                                    </p:animEffect>
                                  </p:childTnLst>
                                </p:cTn>
                              </p:par>
                              <p:par>
                                <p:cTn id="31" presetID="10" presetClass="entr" presetSubtype="0" fill="hold" nodeType="withEffect">
                                  <p:stCondLst>
                                    <p:cond delay="800"/>
                                  </p:stCondLst>
                                  <p:childTnLst>
                                    <p:set>
                                      <p:cBhvr>
                                        <p:cTn id="32" dur="1" fill="hold">
                                          <p:stCondLst>
                                            <p:cond delay="0"/>
                                          </p:stCondLst>
                                        </p:cTn>
                                        <p:tgtEl>
                                          <p:spTgt spid="6147"/>
                                        </p:tgtEl>
                                        <p:attrNameLst>
                                          <p:attrName>style.visibility</p:attrName>
                                        </p:attrNameLst>
                                      </p:cBhvr>
                                      <p:to>
                                        <p:strVal val="visible"/>
                                      </p:to>
                                    </p:set>
                                    <p:animEffect transition="in" filter="fade">
                                      <p:cBhvr>
                                        <p:cTn id="33" dur="2000"/>
                                        <p:tgtEl>
                                          <p:spTgt spid="6147"/>
                                        </p:tgtEl>
                                      </p:cBhvr>
                                    </p:animEffect>
                                  </p:childTnLst>
                                </p:cTn>
                              </p:par>
                            </p:childTnLst>
                          </p:cTn>
                        </p:par>
                        <p:par>
                          <p:cTn id="34" fill="hold" nodeType="afterGroup">
                            <p:stCondLst>
                              <p:cond delay="7300"/>
                            </p:stCondLst>
                            <p:childTnLst>
                              <p:par>
                                <p:cTn id="35" presetID="22" presetClass="entr" presetSubtype="8" fill="hold" grpId="0" nodeType="afterEffect">
                                  <p:stCondLst>
                                    <p:cond delay="0"/>
                                  </p:stCondLst>
                                  <p:childTnLst>
                                    <p:set>
                                      <p:cBhvr>
                                        <p:cTn id="36" dur="1" fill="hold">
                                          <p:stCondLst>
                                            <p:cond delay="0"/>
                                          </p:stCondLst>
                                        </p:cTn>
                                        <p:tgtEl>
                                          <p:spTgt spid="6261"/>
                                        </p:tgtEl>
                                        <p:attrNameLst>
                                          <p:attrName>style.visibility</p:attrName>
                                        </p:attrNameLst>
                                      </p:cBhvr>
                                      <p:to>
                                        <p:strVal val="visible"/>
                                      </p:to>
                                    </p:set>
                                    <p:animEffect transition="in" filter="wipe(left)">
                                      <p:cBhvr>
                                        <p:cTn id="37" dur="1000"/>
                                        <p:tgtEl>
                                          <p:spTgt spid="6261"/>
                                        </p:tgtEl>
                                      </p:cBhvr>
                                    </p:animEffect>
                                  </p:childTnLst>
                                </p:cTn>
                              </p:par>
                            </p:childTnLst>
                          </p:cTn>
                        </p:par>
                        <p:par>
                          <p:cTn id="38" fill="hold" nodeType="afterGroup">
                            <p:stCondLst>
                              <p:cond delay="8300"/>
                            </p:stCondLst>
                            <p:childTnLst>
                              <p:par>
                                <p:cTn id="39" presetID="22" presetClass="entr" presetSubtype="8" fill="hold" grpId="0" nodeType="afterEffect">
                                  <p:stCondLst>
                                    <p:cond delay="0"/>
                                  </p:stCondLst>
                                  <p:childTnLst>
                                    <p:set>
                                      <p:cBhvr>
                                        <p:cTn id="40" dur="1" fill="hold">
                                          <p:stCondLst>
                                            <p:cond delay="0"/>
                                          </p:stCondLst>
                                        </p:cTn>
                                        <p:tgtEl>
                                          <p:spTgt spid="6262">
                                            <p:txEl>
                                              <p:pRg st="0" end="0"/>
                                            </p:txEl>
                                          </p:spTgt>
                                        </p:tgtEl>
                                        <p:attrNameLst>
                                          <p:attrName>style.visibility</p:attrName>
                                        </p:attrNameLst>
                                      </p:cBhvr>
                                      <p:to>
                                        <p:strVal val="visible"/>
                                      </p:to>
                                    </p:set>
                                    <p:animEffect transition="in" filter="wipe(left)">
                                      <p:cBhvr>
                                        <p:cTn id="41" dur="1000"/>
                                        <p:tgtEl>
                                          <p:spTgt spid="62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1" grpId="0"/>
      <p:bldP spid="6262" grpId="0" build="p">
        <p:tmplLst>
          <p:tmpl lvl="1">
            <p:tnLst>
              <p:par>
                <p:cTn presetID="22" presetClass="entr" presetSubtype="8" fill="hold" nodeType="afterEffect">
                  <p:stCondLst>
                    <p:cond delay="0"/>
                  </p:stCondLst>
                  <p:childTnLst>
                    <p:set>
                      <p:cBhvr>
                        <p:cTn dur="1" fill="hold">
                          <p:stCondLst>
                            <p:cond delay="0"/>
                          </p:stCondLst>
                        </p:cTn>
                        <p:tgtEl>
                          <p:spTgt spid="6262"/>
                        </p:tgtEl>
                        <p:attrNameLst>
                          <p:attrName>style.visibility</p:attrName>
                        </p:attrNameLst>
                      </p:cBhvr>
                      <p:to>
                        <p:strVal val="visible"/>
                      </p:to>
                    </p:set>
                    <p:animEffect transition="in" filter="wipe(left)">
                      <p:cBhvr>
                        <p:cTn dur="1000"/>
                        <p:tgtEl>
                          <p:spTgt spid="626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16E9BBB-5F57-4AE6-B16F-42483E4DBDF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1A4CB66F-BE68-418E-9C8B-98AFED4E2A9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D702E34-C06C-44D2-8614-C5E1BD4D0510}"/>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 xmlns:a16="http://schemas.microsoft.com/office/drawing/2014/main" id="{BBDE3C85-ED69-43D7-81FD-6A656DA41087}"/>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 xmlns:a16="http://schemas.microsoft.com/office/drawing/2014/main" id="{D038D0F7-51C1-4580-BE21-DDC8B01BCF16}"/>
              </a:ext>
            </a:extLst>
          </p:cNvPr>
          <p:cNvSpPr>
            <a:spLocks noGrp="1"/>
          </p:cNvSpPr>
          <p:nvPr>
            <p:ph type="sldNum" sz="quarter" idx="12"/>
          </p:nvPr>
        </p:nvSpPr>
        <p:spPr/>
        <p:txBody>
          <a:bodyPr/>
          <a:lstStyle>
            <a:lvl1pPr>
              <a:defRPr/>
            </a:lvl1pPr>
          </a:lstStyle>
          <a:p>
            <a:fld id="{125AD3FB-CC8B-4C34-B2C2-325FFB4B3855}" type="slidenum">
              <a:rPr lang="en-US" altLang="zh-CN"/>
              <a:pPr/>
              <a:t>‹#›</a:t>
            </a:fld>
            <a:endParaRPr lang="en-US" altLang="zh-CN"/>
          </a:p>
        </p:txBody>
      </p:sp>
    </p:spTree>
    <p:extLst>
      <p:ext uri="{BB962C8B-B14F-4D97-AF65-F5344CB8AC3E}">
        <p14:creationId xmlns:p14="http://schemas.microsoft.com/office/powerpoint/2010/main" val="214989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A729C34D-51BE-4614-813E-3A4780C39381}"/>
              </a:ext>
            </a:extLst>
          </p:cNvPr>
          <p:cNvSpPr>
            <a:spLocks noGrp="1"/>
          </p:cNvSpPr>
          <p:nvPr>
            <p:ph type="title" orient="vert"/>
          </p:nvPr>
        </p:nvSpPr>
        <p:spPr>
          <a:xfrm>
            <a:off x="8839200" y="228600"/>
            <a:ext cx="2743200" cy="6096000"/>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0AB065D9-A1DB-45FA-B4F1-03CF2DE0D58E}"/>
              </a:ext>
            </a:extLst>
          </p:cNvPr>
          <p:cNvSpPr>
            <a:spLocks noGrp="1"/>
          </p:cNvSpPr>
          <p:nvPr>
            <p:ph type="body" orient="vert" idx="1"/>
          </p:nvPr>
        </p:nvSpPr>
        <p:spPr>
          <a:xfrm>
            <a:off x="609600" y="228600"/>
            <a:ext cx="8026400" cy="60960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14DE8603-F9F4-44E4-A8DB-2B160AD8504D}"/>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 xmlns:a16="http://schemas.microsoft.com/office/drawing/2014/main" id="{8E0973F0-4EB6-4282-AA67-2F16F9B01D14}"/>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 xmlns:a16="http://schemas.microsoft.com/office/drawing/2014/main" id="{70578306-43F0-4C34-BC3C-B6161C0B33CA}"/>
              </a:ext>
            </a:extLst>
          </p:cNvPr>
          <p:cNvSpPr>
            <a:spLocks noGrp="1"/>
          </p:cNvSpPr>
          <p:nvPr>
            <p:ph type="sldNum" sz="quarter" idx="12"/>
          </p:nvPr>
        </p:nvSpPr>
        <p:spPr/>
        <p:txBody>
          <a:bodyPr/>
          <a:lstStyle>
            <a:lvl1pPr>
              <a:defRPr/>
            </a:lvl1pPr>
          </a:lstStyle>
          <a:p>
            <a:fld id="{9A65CBE5-AFB2-4702-BE8B-2788060CC758}" type="slidenum">
              <a:rPr lang="en-US" altLang="zh-CN"/>
              <a:pPr/>
              <a:t>‹#›</a:t>
            </a:fld>
            <a:endParaRPr lang="en-US" altLang="zh-CN"/>
          </a:p>
        </p:txBody>
      </p:sp>
    </p:spTree>
    <p:extLst>
      <p:ext uri="{BB962C8B-B14F-4D97-AF65-F5344CB8AC3E}">
        <p14:creationId xmlns:p14="http://schemas.microsoft.com/office/powerpoint/2010/main" val="4121891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DA8F229-0138-4849-983C-0AC854B5E828}"/>
              </a:ext>
            </a:extLst>
          </p:cNvPr>
          <p:cNvSpPr>
            <a:spLocks noGrp="1"/>
          </p:cNvSpPr>
          <p:nvPr>
            <p:ph type="title"/>
          </p:nvPr>
        </p:nvSpPr>
        <p:spPr>
          <a:xfrm>
            <a:off x="609600" y="228601"/>
            <a:ext cx="10972800" cy="8683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F14F6D9-1BA0-4A62-B400-AA0760F4C654}"/>
              </a:ext>
            </a:extLst>
          </p:cNvPr>
          <p:cNvSpPr>
            <a:spLocks noGrp="1"/>
          </p:cNvSpPr>
          <p:nvPr>
            <p:ph type="body" sz="half" idx="1"/>
          </p:nvPr>
        </p:nvSpPr>
        <p:spPr>
          <a:xfrm>
            <a:off x="609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联机映像占位符 3">
            <a:extLst>
              <a:ext uri="{FF2B5EF4-FFF2-40B4-BE49-F238E27FC236}">
                <a16:creationId xmlns="" xmlns:a16="http://schemas.microsoft.com/office/drawing/2014/main" id="{2B108658-76F2-46AA-AEE4-FAEB61774A85}"/>
              </a:ext>
            </a:extLst>
          </p:cNvPr>
          <p:cNvSpPr>
            <a:spLocks noGrp="1"/>
          </p:cNvSpPr>
          <p:nvPr>
            <p:ph type="clipArt" sz="half" idx="2"/>
          </p:nvPr>
        </p:nvSpPr>
        <p:spPr>
          <a:xfrm>
            <a:off x="6197600" y="1295400"/>
            <a:ext cx="5384800" cy="5029200"/>
          </a:xfrm>
        </p:spPr>
        <p:txBody>
          <a:bodyPr/>
          <a:lstStyle/>
          <a:p>
            <a:endParaRPr lang="zh-CN" altLang="en-US"/>
          </a:p>
        </p:txBody>
      </p:sp>
      <p:sp>
        <p:nvSpPr>
          <p:cNvPr id="5" name="日期占位符 4">
            <a:extLst>
              <a:ext uri="{FF2B5EF4-FFF2-40B4-BE49-F238E27FC236}">
                <a16:creationId xmlns="" xmlns:a16="http://schemas.microsoft.com/office/drawing/2014/main" id="{837F5E25-4308-465C-8A33-CF9E956AD40F}"/>
              </a:ext>
            </a:extLst>
          </p:cNvPr>
          <p:cNvSpPr>
            <a:spLocks noGrp="1"/>
          </p:cNvSpPr>
          <p:nvPr>
            <p:ph type="dt" sz="half" idx="10"/>
          </p:nvPr>
        </p:nvSpPr>
        <p:spPr>
          <a:xfrm>
            <a:off x="508000" y="6613526"/>
            <a:ext cx="2844800" cy="244475"/>
          </a:xfrm>
        </p:spPr>
        <p:txBody>
          <a:bodyPr/>
          <a:lstStyle>
            <a:lvl1pPr>
              <a:defRPr/>
            </a:lvl1pPr>
          </a:lstStyle>
          <a:p>
            <a:endParaRPr lang="zh-CN" altLang="zh-CN"/>
          </a:p>
        </p:txBody>
      </p:sp>
      <p:sp>
        <p:nvSpPr>
          <p:cNvPr id="6" name="页脚占位符 5">
            <a:extLst>
              <a:ext uri="{FF2B5EF4-FFF2-40B4-BE49-F238E27FC236}">
                <a16:creationId xmlns="" xmlns:a16="http://schemas.microsoft.com/office/drawing/2014/main" id="{CAA82661-3280-4DB9-8B4B-2E9E0E7426C1}"/>
              </a:ext>
            </a:extLst>
          </p:cNvPr>
          <p:cNvSpPr>
            <a:spLocks noGrp="1"/>
          </p:cNvSpPr>
          <p:nvPr>
            <p:ph type="ftr" sz="quarter" idx="11"/>
          </p:nvPr>
        </p:nvSpPr>
        <p:spPr>
          <a:xfrm>
            <a:off x="3454400" y="6096000"/>
            <a:ext cx="5181600" cy="609600"/>
          </a:xfrm>
        </p:spPr>
        <p:txBody>
          <a:bodyPr/>
          <a:lstStyle>
            <a:lvl1pPr>
              <a:defRPr/>
            </a:lvl1pPr>
          </a:lstStyle>
          <a:p>
            <a:endParaRPr lang="zh-CN" altLang="zh-CN"/>
          </a:p>
        </p:txBody>
      </p:sp>
      <p:sp>
        <p:nvSpPr>
          <p:cNvPr id="7" name="灯片编号占位符 6">
            <a:extLst>
              <a:ext uri="{FF2B5EF4-FFF2-40B4-BE49-F238E27FC236}">
                <a16:creationId xmlns="" xmlns:a16="http://schemas.microsoft.com/office/drawing/2014/main" id="{54C5161A-5A50-4B17-97D7-D615864FA745}"/>
              </a:ext>
            </a:extLst>
          </p:cNvPr>
          <p:cNvSpPr>
            <a:spLocks noGrp="1"/>
          </p:cNvSpPr>
          <p:nvPr>
            <p:ph type="sldNum" sz="quarter" idx="12"/>
          </p:nvPr>
        </p:nvSpPr>
        <p:spPr>
          <a:xfrm>
            <a:off x="8737600" y="6537326"/>
            <a:ext cx="2844800" cy="244475"/>
          </a:xfrm>
        </p:spPr>
        <p:txBody>
          <a:bodyPr/>
          <a:lstStyle>
            <a:lvl1pPr>
              <a:defRPr/>
            </a:lvl1pPr>
          </a:lstStyle>
          <a:p>
            <a:fld id="{ABF0BEC0-7556-46EF-B46C-204202977CDB}" type="slidenum">
              <a:rPr lang="en-US" altLang="zh-CN"/>
              <a:pPr/>
              <a:t>‹#›</a:t>
            </a:fld>
            <a:endParaRPr lang="en-US" altLang="zh-CN"/>
          </a:p>
        </p:txBody>
      </p:sp>
    </p:spTree>
    <p:extLst>
      <p:ext uri="{BB962C8B-B14F-4D97-AF65-F5344CB8AC3E}">
        <p14:creationId xmlns:p14="http://schemas.microsoft.com/office/powerpoint/2010/main" val="120408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文本占位符 2"/>
          <p:cNvSpPr>
            <a:spLocks noGrp="1"/>
          </p:cNvSpPr>
          <p:nvPr>
            <p:ph type="body"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1027">
            <a:extLst>
              <a:ext uri="{FF2B5EF4-FFF2-40B4-BE49-F238E27FC236}">
                <a16:creationId xmlns="" xmlns:a16="http://schemas.microsoft.com/office/drawing/2014/main" id="{06DC4C6E-78FA-4223-A7B0-050AA82E0227}"/>
              </a:ext>
            </a:extLst>
          </p:cNvPr>
          <p:cNvSpPr>
            <a:spLocks noGrp="1"/>
          </p:cNvSpPr>
          <p:nvPr>
            <p:ph type="dt" sz="half" idx="10"/>
          </p:nvPr>
        </p:nvSpPr>
        <p:spPr>
          <a:ln/>
        </p:spPr>
        <p:txBody>
          <a:bodyPr/>
          <a:lstStyle>
            <a:lvl1pPr>
              <a:defRPr/>
            </a:lvl1pPr>
          </a:lstStyle>
          <a:p>
            <a:endParaRPr lang="zh-CN" altLang="en-US"/>
          </a:p>
        </p:txBody>
      </p:sp>
      <p:sp>
        <p:nvSpPr>
          <p:cNvPr id="6" name="页脚占位符 1028">
            <a:extLst>
              <a:ext uri="{FF2B5EF4-FFF2-40B4-BE49-F238E27FC236}">
                <a16:creationId xmlns="" xmlns:a16="http://schemas.microsoft.com/office/drawing/2014/main" id="{89791D69-6072-4CB9-9D6E-6512A3B9BDB7}"/>
              </a:ext>
            </a:extLst>
          </p:cNvPr>
          <p:cNvSpPr>
            <a:spLocks noGrp="1"/>
          </p:cNvSpPr>
          <p:nvPr>
            <p:ph type="ftr" sz="quarter" idx="11"/>
          </p:nvPr>
        </p:nvSpPr>
        <p:spPr>
          <a:ln/>
        </p:spPr>
        <p:txBody>
          <a:bodyPr/>
          <a:lstStyle>
            <a:lvl1pPr>
              <a:defRPr/>
            </a:lvl1pPr>
          </a:lstStyle>
          <a:p>
            <a:endParaRPr lang="zh-CN" altLang="en-US"/>
          </a:p>
        </p:txBody>
      </p:sp>
      <p:sp>
        <p:nvSpPr>
          <p:cNvPr id="7" name="灯片编号占位符 1029">
            <a:extLst>
              <a:ext uri="{FF2B5EF4-FFF2-40B4-BE49-F238E27FC236}">
                <a16:creationId xmlns="" xmlns:a16="http://schemas.microsoft.com/office/drawing/2014/main" id="{907AC9C3-CD20-4FF0-8383-2EA44CD626A5}"/>
              </a:ext>
            </a:extLst>
          </p:cNvPr>
          <p:cNvSpPr>
            <a:spLocks noGrp="1"/>
          </p:cNvSpPr>
          <p:nvPr>
            <p:ph type="sldNum" sz="quarter" idx="12"/>
          </p:nvPr>
        </p:nvSpPr>
        <p:spPr>
          <a:ln/>
        </p:spPr>
        <p:txBody>
          <a:bodyPr/>
          <a:lstStyle>
            <a:lvl1pPr>
              <a:defRPr/>
            </a:lvl1pPr>
          </a:lstStyle>
          <a:p>
            <a:fld id="{74A5FE09-694B-4C6F-AFA2-ABE9ED987FFB}" type="slidenum">
              <a:rPr lang="zh-CN" altLang="en-US"/>
              <a:pPr/>
              <a:t>‹#›</a:t>
            </a:fld>
            <a:endParaRPr lang="zh-CN" altLang="en-US"/>
          </a:p>
        </p:txBody>
      </p:sp>
    </p:spTree>
    <p:extLst>
      <p:ext uri="{BB962C8B-B14F-4D97-AF65-F5344CB8AC3E}">
        <p14:creationId xmlns:p14="http://schemas.microsoft.com/office/powerpoint/2010/main" val="317571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648F930-5FFD-4453-BED6-FAD992023FF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7B3489B3-AA86-4323-A9E2-92F77CC1B0C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AD6128E1-3A38-4226-838B-50D13D233BE5}"/>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 xmlns:a16="http://schemas.microsoft.com/office/drawing/2014/main" id="{5F5F3872-360B-44D2-A8AA-C187E0B2070C}"/>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 xmlns:a16="http://schemas.microsoft.com/office/drawing/2014/main" id="{20F17414-9398-4079-9BCF-07A4E5AEC555}"/>
              </a:ext>
            </a:extLst>
          </p:cNvPr>
          <p:cNvSpPr>
            <a:spLocks noGrp="1"/>
          </p:cNvSpPr>
          <p:nvPr>
            <p:ph type="sldNum" sz="quarter" idx="12"/>
          </p:nvPr>
        </p:nvSpPr>
        <p:spPr/>
        <p:txBody>
          <a:bodyPr/>
          <a:lstStyle>
            <a:lvl1pPr>
              <a:defRPr/>
            </a:lvl1pPr>
          </a:lstStyle>
          <a:p>
            <a:fld id="{A84808C6-F706-47F2-B182-3519D597F288}" type="slidenum">
              <a:rPr lang="en-US" altLang="zh-CN"/>
              <a:pPr/>
              <a:t>‹#›</a:t>
            </a:fld>
            <a:endParaRPr lang="en-US" altLang="zh-CN"/>
          </a:p>
        </p:txBody>
      </p:sp>
    </p:spTree>
    <p:extLst>
      <p:ext uri="{BB962C8B-B14F-4D97-AF65-F5344CB8AC3E}">
        <p14:creationId xmlns:p14="http://schemas.microsoft.com/office/powerpoint/2010/main" val="56366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EB49BA1-E195-4B28-9667-E2B73C45F6C1}"/>
              </a:ext>
            </a:extLst>
          </p:cNvPr>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2D3A904D-9A15-4503-B6AD-D41B3C9C7D74}"/>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E1B2FBFC-16F9-4BF6-AAF0-8A9D3528743E}"/>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 xmlns:a16="http://schemas.microsoft.com/office/drawing/2014/main" id="{A2DB359D-2668-4E34-83A0-18A9FCC5E838}"/>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 xmlns:a16="http://schemas.microsoft.com/office/drawing/2014/main" id="{B823627D-41F6-49C2-9C92-F0FDCDA11FC5}"/>
              </a:ext>
            </a:extLst>
          </p:cNvPr>
          <p:cNvSpPr>
            <a:spLocks noGrp="1"/>
          </p:cNvSpPr>
          <p:nvPr>
            <p:ph type="sldNum" sz="quarter" idx="12"/>
          </p:nvPr>
        </p:nvSpPr>
        <p:spPr/>
        <p:txBody>
          <a:bodyPr/>
          <a:lstStyle>
            <a:lvl1pPr>
              <a:defRPr/>
            </a:lvl1pPr>
          </a:lstStyle>
          <a:p>
            <a:fld id="{1CF724BB-92B4-4269-A3D1-49350A710643}" type="slidenum">
              <a:rPr lang="en-US" altLang="zh-CN"/>
              <a:pPr/>
              <a:t>‹#›</a:t>
            </a:fld>
            <a:endParaRPr lang="en-US" altLang="zh-CN"/>
          </a:p>
        </p:txBody>
      </p:sp>
    </p:spTree>
    <p:extLst>
      <p:ext uri="{BB962C8B-B14F-4D97-AF65-F5344CB8AC3E}">
        <p14:creationId xmlns:p14="http://schemas.microsoft.com/office/powerpoint/2010/main" val="293007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68F3A73-CCD3-445F-BCB0-D4BF02AAE37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B75F49E1-D161-4962-84CC-7CDABFCF59DD}"/>
              </a:ext>
            </a:extLst>
          </p:cNvPr>
          <p:cNvSpPr>
            <a:spLocks noGrp="1"/>
          </p:cNvSpPr>
          <p:nvPr>
            <p:ph sz="half" idx="1"/>
          </p:nvPr>
        </p:nvSpPr>
        <p:spPr>
          <a:xfrm>
            <a:off x="609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987C3281-282D-442B-900C-9431ACA994C7}"/>
              </a:ext>
            </a:extLst>
          </p:cNvPr>
          <p:cNvSpPr>
            <a:spLocks noGrp="1"/>
          </p:cNvSpPr>
          <p:nvPr>
            <p:ph sz="half" idx="2"/>
          </p:nvPr>
        </p:nvSpPr>
        <p:spPr>
          <a:xfrm>
            <a:off x="6197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F4A225B6-C5D8-4EE0-9175-11B97889058C}"/>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 xmlns:a16="http://schemas.microsoft.com/office/drawing/2014/main" id="{29E33CA5-4ABB-4C45-BA34-ADC1D44F7F9D}"/>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 xmlns:a16="http://schemas.microsoft.com/office/drawing/2014/main" id="{89DDD36D-E079-4A3F-8B91-CA957D1E8187}"/>
              </a:ext>
            </a:extLst>
          </p:cNvPr>
          <p:cNvSpPr>
            <a:spLocks noGrp="1"/>
          </p:cNvSpPr>
          <p:nvPr>
            <p:ph type="sldNum" sz="quarter" idx="12"/>
          </p:nvPr>
        </p:nvSpPr>
        <p:spPr/>
        <p:txBody>
          <a:bodyPr/>
          <a:lstStyle>
            <a:lvl1pPr>
              <a:defRPr/>
            </a:lvl1pPr>
          </a:lstStyle>
          <a:p>
            <a:fld id="{D3EAFA18-BF9B-4D13-ACD2-80814A2958E8}" type="slidenum">
              <a:rPr lang="en-US" altLang="zh-CN"/>
              <a:pPr/>
              <a:t>‹#›</a:t>
            </a:fld>
            <a:endParaRPr lang="en-US" altLang="zh-CN"/>
          </a:p>
        </p:txBody>
      </p:sp>
    </p:spTree>
    <p:extLst>
      <p:ext uri="{BB962C8B-B14F-4D97-AF65-F5344CB8AC3E}">
        <p14:creationId xmlns:p14="http://schemas.microsoft.com/office/powerpoint/2010/main" val="415490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075AC2A-A38C-496F-B0DD-0CCAAFEC1C7A}"/>
              </a:ext>
            </a:extLst>
          </p:cNvPr>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6A8F78FA-DFB5-4C0B-8A72-3549CF9516C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EACF3DF5-422E-4A7D-8781-C4546BDF34EB}"/>
              </a:ext>
            </a:extLst>
          </p:cNvPr>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B909B4E9-381E-4D50-8B94-5494E5CD0632}"/>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860C9730-759C-4217-941E-EB055FC526C4}"/>
              </a:ext>
            </a:extLst>
          </p:cNvPr>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97E1F53D-7286-4A14-849B-5E7518064622}"/>
              </a:ext>
            </a:extLst>
          </p:cNvPr>
          <p:cNvSpPr>
            <a:spLocks noGrp="1"/>
          </p:cNvSpPr>
          <p:nvPr>
            <p:ph type="dt" sz="half" idx="10"/>
          </p:nvPr>
        </p:nvSpPr>
        <p:spPr/>
        <p:txBody>
          <a:bodyPr/>
          <a:lstStyle>
            <a:lvl1pPr>
              <a:defRPr/>
            </a:lvl1pPr>
          </a:lstStyle>
          <a:p>
            <a:endParaRPr lang="zh-CN" altLang="zh-CN"/>
          </a:p>
        </p:txBody>
      </p:sp>
      <p:sp>
        <p:nvSpPr>
          <p:cNvPr id="8" name="页脚占位符 7">
            <a:extLst>
              <a:ext uri="{FF2B5EF4-FFF2-40B4-BE49-F238E27FC236}">
                <a16:creationId xmlns="" xmlns:a16="http://schemas.microsoft.com/office/drawing/2014/main" id="{62798C28-B396-40CD-AE18-D1416015C4B7}"/>
              </a:ext>
            </a:extLst>
          </p:cNvPr>
          <p:cNvSpPr>
            <a:spLocks noGrp="1"/>
          </p:cNvSpPr>
          <p:nvPr>
            <p:ph type="ftr" sz="quarter" idx="11"/>
          </p:nvPr>
        </p:nvSpPr>
        <p:spPr/>
        <p:txBody>
          <a:bodyPr/>
          <a:lstStyle>
            <a:lvl1pPr>
              <a:defRPr/>
            </a:lvl1pPr>
          </a:lstStyle>
          <a:p>
            <a:endParaRPr lang="zh-CN" altLang="zh-CN"/>
          </a:p>
        </p:txBody>
      </p:sp>
      <p:sp>
        <p:nvSpPr>
          <p:cNvPr id="9" name="灯片编号占位符 8">
            <a:extLst>
              <a:ext uri="{FF2B5EF4-FFF2-40B4-BE49-F238E27FC236}">
                <a16:creationId xmlns="" xmlns:a16="http://schemas.microsoft.com/office/drawing/2014/main" id="{43050F86-1754-430E-A881-BC5B57117935}"/>
              </a:ext>
            </a:extLst>
          </p:cNvPr>
          <p:cNvSpPr>
            <a:spLocks noGrp="1"/>
          </p:cNvSpPr>
          <p:nvPr>
            <p:ph type="sldNum" sz="quarter" idx="12"/>
          </p:nvPr>
        </p:nvSpPr>
        <p:spPr/>
        <p:txBody>
          <a:bodyPr/>
          <a:lstStyle>
            <a:lvl1pPr>
              <a:defRPr/>
            </a:lvl1pPr>
          </a:lstStyle>
          <a:p>
            <a:fld id="{8788A720-ED35-4F61-813F-8AF127A97B94}" type="slidenum">
              <a:rPr lang="en-US" altLang="zh-CN"/>
              <a:pPr/>
              <a:t>‹#›</a:t>
            </a:fld>
            <a:endParaRPr lang="en-US" altLang="zh-CN"/>
          </a:p>
        </p:txBody>
      </p:sp>
    </p:spTree>
    <p:extLst>
      <p:ext uri="{BB962C8B-B14F-4D97-AF65-F5344CB8AC3E}">
        <p14:creationId xmlns:p14="http://schemas.microsoft.com/office/powerpoint/2010/main" val="169459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24F3F1C-5252-4B4E-917E-6AA3D9B5533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0A7E7810-8715-4BF2-9B6A-7B4DAD0E9785}"/>
              </a:ext>
            </a:extLst>
          </p:cNvPr>
          <p:cNvSpPr>
            <a:spLocks noGrp="1"/>
          </p:cNvSpPr>
          <p:nvPr>
            <p:ph type="dt" sz="half" idx="10"/>
          </p:nvPr>
        </p:nvSpPr>
        <p:spPr/>
        <p:txBody>
          <a:bodyPr/>
          <a:lstStyle>
            <a:lvl1pPr>
              <a:defRPr/>
            </a:lvl1pPr>
          </a:lstStyle>
          <a:p>
            <a:endParaRPr lang="zh-CN" altLang="zh-CN"/>
          </a:p>
        </p:txBody>
      </p:sp>
      <p:sp>
        <p:nvSpPr>
          <p:cNvPr id="4" name="页脚占位符 3">
            <a:extLst>
              <a:ext uri="{FF2B5EF4-FFF2-40B4-BE49-F238E27FC236}">
                <a16:creationId xmlns="" xmlns:a16="http://schemas.microsoft.com/office/drawing/2014/main" id="{0BF73B7C-903E-424F-9CB6-53CC6C5203F9}"/>
              </a:ext>
            </a:extLst>
          </p:cNvPr>
          <p:cNvSpPr>
            <a:spLocks noGrp="1"/>
          </p:cNvSpPr>
          <p:nvPr>
            <p:ph type="ftr" sz="quarter" idx="11"/>
          </p:nvPr>
        </p:nvSpPr>
        <p:spPr/>
        <p:txBody>
          <a:bodyPr/>
          <a:lstStyle>
            <a:lvl1pPr>
              <a:defRPr/>
            </a:lvl1pPr>
          </a:lstStyle>
          <a:p>
            <a:endParaRPr lang="zh-CN" altLang="zh-CN"/>
          </a:p>
        </p:txBody>
      </p:sp>
      <p:sp>
        <p:nvSpPr>
          <p:cNvPr id="5" name="灯片编号占位符 4">
            <a:extLst>
              <a:ext uri="{FF2B5EF4-FFF2-40B4-BE49-F238E27FC236}">
                <a16:creationId xmlns="" xmlns:a16="http://schemas.microsoft.com/office/drawing/2014/main" id="{1EC265B9-BCC8-4567-ABDE-5E17058B12BD}"/>
              </a:ext>
            </a:extLst>
          </p:cNvPr>
          <p:cNvSpPr>
            <a:spLocks noGrp="1"/>
          </p:cNvSpPr>
          <p:nvPr>
            <p:ph type="sldNum" sz="quarter" idx="12"/>
          </p:nvPr>
        </p:nvSpPr>
        <p:spPr/>
        <p:txBody>
          <a:bodyPr/>
          <a:lstStyle>
            <a:lvl1pPr>
              <a:defRPr/>
            </a:lvl1pPr>
          </a:lstStyle>
          <a:p>
            <a:fld id="{3AC9F625-1062-4069-858B-0ED16A89E450}" type="slidenum">
              <a:rPr lang="en-US" altLang="zh-CN"/>
              <a:pPr/>
              <a:t>‹#›</a:t>
            </a:fld>
            <a:endParaRPr lang="en-US" altLang="zh-CN"/>
          </a:p>
        </p:txBody>
      </p:sp>
    </p:spTree>
    <p:extLst>
      <p:ext uri="{BB962C8B-B14F-4D97-AF65-F5344CB8AC3E}">
        <p14:creationId xmlns:p14="http://schemas.microsoft.com/office/powerpoint/2010/main" val="2776435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6C59BFFF-B296-4078-BA52-B1C89E310437}"/>
              </a:ext>
            </a:extLst>
          </p:cNvPr>
          <p:cNvSpPr>
            <a:spLocks noGrp="1"/>
          </p:cNvSpPr>
          <p:nvPr>
            <p:ph type="dt" sz="half" idx="10"/>
          </p:nvPr>
        </p:nvSpPr>
        <p:spPr/>
        <p:txBody>
          <a:bodyPr/>
          <a:lstStyle>
            <a:lvl1pPr>
              <a:defRPr/>
            </a:lvl1pPr>
          </a:lstStyle>
          <a:p>
            <a:endParaRPr lang="zh-CN" altLang="zh-CN"/>
          </a:p>
        </p:txBody>
      </p:sp>
      <p:sp>
        <p:nvSpPr>
          <p:cNvPr id="3" name="页脚占位符 2">
            <a:extLst>
              <a:ext uri="{FF2B5EF4-FFF2-40B4-BE49-F238E27FC236}">
                <a16:creationId xmlns="" xmlns:a16="http://schemas.microsoft.com/office/drawing/2014/main" id="{FCDF3036-0CC9-4B6D-8178-C30ECCA4AE9E}"/>
              </a:ext>
            </a:extLst>
          </p:cNvPr>
          <p:cNvSpPr>
            <a:spLocks noGrp="1"/>
          </p:cNvSpPr>
          <p:nvPr>
            <p:ph type="ftr" sz="quarter" idx="11"/>
          </p:nvPr>
        </p:nvSpPr>
        <p:spPr/>
        <p:txBody>
          <a:bodyPr/>
          <a:lstStyle>
            <a:lvl1pPr>
              <a:defRPr/>
            </a:lvl1pPr>
          </a:lstStyle>
          <a:p>
            <a:endParaRPr lang="zh-CN" altLang="zh-CN"/>
          </a:p>
        </p:txBody>
      </p:sp>
      <p:sp>
        <p:nvSpPr>
          <p:cNvPr id="4" name="灯片编号占位符 3">
            <a:extLst>
              <a:ext uri="{FF2B5EF4-FFF2-40B4-BE49-F238E27FC236}">
                <a16:creationId xmlns="" xmlns:a16="http://schemas.microsoft.com/office/drawing/2014/main" id="{0BCBAE47-B08E-4A3A-9FF8-108A1B20E20C}"/>
              </a:ext>
            </a:extLst>
          </p:cNvPr>
          <p:cNvSpPr>
            <a:spLocks noGrp="1"/>
          </p:cNvSpPr>
          <p:nvPr>
            <p:ph type="sldNum" sz="quarter" idx="12"/>
          </p:nvPr>
        </p:nvSpPr>
        <p:spPr/>
        <p:txBody>
          <a:bodyPr/>
          <a:lstStyle>
            <a:lvl1pPr>
              <a:defRPr/>
            </a:lvl1pPr>
          </a:lstStyle>
          <a:p>
            <a:fld id="{B3A10CDE-C6F9-4EAE-B679-E1D0397961CF}" type="slidenum">
              <a:rPr lang="en-US" altLang="zh-CN"/>
              <a:pPr/>
              <a:t>‹#›</a:t>
            </a:fld>
            <a:endParaRPr lang="en-US" altLang="zh-CN"/>
          </a:p>
        </p:txBody>
      </p:sp>
    </p:spTree>
    <p:extLst>
      <p:ext uri="{BB962C8B-B14F-4D97-AF65-F5344CB8AC3E}">
        <p14:creationId xmlns:p14="http://schemas.microsoft.com/office/powerpoint/2010/main" val="131164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18CC27C-B96D-4EF1-B9EC-0ACB23E12AFA}"/>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089AF38B-0D0F-4176-8DFC-F462E0A27D10}"/>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29A5234B-A134-474D-86C2-F47DAAA124D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1D80945C-7801-4447-85C7-735F651DCEE6}"/>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 xmlns:a16="http://schemas.microsoft.com/office/drawing/2014/main" id="{08FC821D-0A83-47C5-A316-91CDBF515441}"/>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 xmlns:a16="http://schemas.microsoft.com/office/drawing/2014/main" id="{AF6B15C1-DF0B-4BF5-8292-7DF5134B6441}"/>
              </a:ext>
            </a:extLst>
          </p:cNvPr>
          <p:cNvSpPr>
            <a:spLocks noGrp="1"/>
          </p:cNvSpPr>
          <p:nvPr>
            <p:ph type="sldNum" sz="quarter" idx="12"/>
          </p:nvPr>
        </p:nvSpPr>
        <p:spPr/>
        <p:txBody>
          <a:bodyPr/>
          <a:lstStyle>
            <a:lvl1pPr>
              <a:defRPr/>
            </a:lvl1pPr>
          </a:lstStyle>
          <a:p>
            <a:fld id="{CBA08939-F310-4624-857F-E9E49C0BE4D6}" type="slidenum">
              <a:rPr lang="en-US" altLang="zh-CN"/>
              <a:pPr/>
              <a:t>‹#›</a:t>
            </a:fld>
            <a:endParaRPr lang="en-US" altLang="zh-CN"/>
          </a:p>
        </p:txBody>
      </p:sp>
    </p:spTree>
    <p:extLst>
      <p:ext uri="{BB962C8B-B14F-4D97-AF65-F5344CB8AC3E}">
        <p14:creationId xmlns:p14="http://schemas.microsoft.com/office/powerpoint/2010/main" val="252589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CFFFACD-3B0C-45C3-B284-6F585A1CD9D7}"/>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2A69E16D-2C07-40D2-9905-059870B8836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3EC136A-05DC-4BC0-9A02-8BAC429A11A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0C976D12-4953-421D-B5E9-E204D3DB8EFA}"/>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 xmlns:a16="http://schemas.microsoft.com/office/drawing/2014/main" id="{FC7DCDD0-3D0F-4FDC-8AC7-7E65D418BFCE}"/>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 xmlns:a16="http://schemas.microsoft.com/office/drawing/2014/main" id="{7DEA710C-FC86-44F3-989F-F98D6A90900F}"/>
              </a:ext>
            </a:extLst>
          </p:cNvPr>
          <p:cNvSpPr>
            <a:spLocks noGrp="1"/>
          </p:cNvSpPr>
          <p:nvPr>
            <p:ph type="sldNum" sz="quarter" idx="12"/>
          </p:nvPr>
        </p:nvSpPr>
        <p:spPr/>
        <p:txBody>
          <a:bodyPr/>
          <a:lstStyle>
            <a:lvl1pPr>
              <a:defRPr/>
            </a:lvl1pPr>
          </a:lstStyle>
          <a:p>
            <a:fld id="{0BECB781-A8EB-4F27-B592-0C1FAFF7E9D3}" type="slidenum">
              <a:rPr lang="en-US" altLang="zh-CN"/>
              <a:pPr/>
              <a:t>‹#›</a:t>
            </a:fld>
            <a:endParaRPr lang="en-US" altLang="zh-CN"/>
          </a:p>
        </p:txBody>
      </p:sp>
    </p:spTree>
    <p:extLst>
      <p:ext uri="{BB962C8B-B14F-4D97-AF65-F5344CB8AC3E}">
        <p14:creationId xmlns:p14="http://schemas.microsoft.com/office/powerpoint/2010/main" val="273952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 xmlns:a16="http://schemas.microsoft.com/office/drawing/2014/main" id="{20C25D2F-B618-4CD0-817B-4FCF4440B2C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b="38461"/>
          <a:stretch>
            <a:fillRect/>
          </a:stretch>
        </p:blipFill>
        <p:spPr bwMode="auto">
          <a:xfrm>
            <a:off x="0" y="6324601"/>
            <a:ext cx="12192000" cy="5429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a:extLst>
              <a:ext uri="{FF2B5EF4-FFF2-40B4-BE49-F238E27FC236}">
                <a16:creationId xmlns="" xmlns:a16="http://schemas.microsoft.com/office/drawing/2014/main" id="{1D4C6F7F-9631-4496-888E-A16A30068D6C}"/>
              </a:ext>
            </a:extLst>
          </p:cNvPr>
          <p:cNvSpPr>
            <a:spLocks noChangeArrowheads="1"/>
          </p:cNvSpPr>
          <p:nvPr/>
        </p:nvSpPr>
        <p:spPr bwMode="gray">
          <a:xfrm>
            <a:off x="0" y="0"/>
            <a:ext cx="12192000" cy="12192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
        <p:nvSpPr>
          <p:cNvPr id="5124" name="Rectangle 4">
            <a:extLst>
              <a:ext uri="{FF2B5EF4-FFF2-40B4-BE49-F238E27FC236}">
                <a16:creationId xmlns="" xmlns:a16="http://schemas.microsoft.com/office/drawing/2014/main" id="{ABBFB156-4F9B-465D-BD6D-12D6B2F3E080}"/>
              </a:ext>
            </a:extLst>
          </p:cNvPr>
          <p:cNvSpPr>
            <a:spLocks noGrp="1" noChangeArrowheads="1"/>
          </p:cNvSpPr>
          <p:nvPr>
            <p:ph type="body" idx="1"/>
          </p:nvPr>
        </p:nvSpPr>
        <p:spPr bwMode="auto">
          <a:xfrm>
            <a:off x="609600" y="12954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125" name="Rectangle 5">
            <a:extLst>
              <a:ext uri="{FF2B5EF4-FFF2-40B4-BE49-F238E27FC236}">
                <a16:creationId xmlns="" xmlns:a16="http://schemas.microsoft.com/office/drawing/2014/main" id="{7ED332D1-8AA3-4E06-8689-0572975D124D}"/>
              </a:ext>
            </a:extLst>
          </p:cNvPr>
          <p:cNvSpPr>
            <a:spLocks noGrp="1" noChangeArrowheads="1"/>
          </p:cNvSpPr>
          <p:nvPr>
            <p:ph type="dt" sz="half" idx="2"/>
          </p:nvPr>
        </p:nvSpPr>
        <p:spPr bwMode="auto">
          <a:xfrm>
            <a:off x="508000" y="6613526"/>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j-lt"/>
                <a:ea typeface="+mj-ea"/>
              </a:defRPr>
            </a:lvl1pPr>
          </a:lstStyle>
          <a:p>
            <a:endParaRPr lang="zh-CN" altLang="zh-CN"/>
          </a:p>
        </p:txBody>
      </p:sp>
      <p:sp>
        <p:nvSpPr>
          <p:cNvPr id="5126" name="Rectangle 6">
            <a:extLst>
              <a:ext uri="{FF2B5EF4-FFF2-40B4-BE49-F238E27FC236}">
                <a16:creationId xmlns="" xmlns:a16="http://schemas.microsoft.com/office/drawing/2014/main" id="{FF48BAEB-224B-4022-A4D5-90440B8B910B}"/>
              </a:ext>
            </a:extLst>
          </p:cNvPr>
          <p:cNvSpPr>
            <a:spLocks noGrp="1" noChangeArrowheads="1"/>
          </p:cNvSpPr>
          <p:nvPr>
            <p:ph type="ftr" sz="quarter" idx="3"/>
          </p:nvPr>
        </p:nvSpPr>
        <p:spPr bwMode="auto">
          <a:xfrm>
            <a:off x="3454400" y="6096000"/>
            <a:ext cx="518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b="1">
                <a:solidFill>
                  <a:schemeClr val="bg1"/>
                </a:solidFill>
                <a:ea typeface="幼圆" pitchFamily="49" charset="-122"/>
              </a:defRPr>
            </a:lvl1pPr>
          </a:lstStyle>
          <a:p>
            <a:endParaRPr lang="zh-CN" altLang="zh-CN"/>
          </a:p>
        </p:txBody>
      </p:sp>
      <p:sp>
        <p:nvSpPr>
          <p:cNvPr id="5127" name="Rectangle 7">
            <a:extLst>
              <a:ext uri="{FF2B5EF4-FFF2-40B4-BE49-F238E27FC236}">
                <a16:creationId xmlns="" xmlns:a16="http://schemas.microsoft.com/office/drawing/2014/main" id="{C8E38CD1-8587-4016-B634-A386A7DD3838}"/>
              </a:ext>
            </a:extLst>
          </p:cNvPr>
          <p:cNvSpPr>
            <a:spLocks noGrp="1" noChangeArrowheads="1"/>
          </p:cNvSpPr>
          <p:nvPr>
            <p:ph type="sldNum" sz="quarter" idx="4"/>
          </p:nvPr>
        </p:nvSpPr>
        <p:spPr bwMode="auto">
          <a:xfrm>
            <a:off x="8737600" y="6537326"/>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C92A7B5A-4979-4F98-9355-D34129104F7B}" type="slidenum">
              <a:rPr lang="en-US" altLang="zh-CN"/>
              <a:pPr/>
              <a:t>‹#›</a:t>
            </a:fld>
            <a:endParaRPr lang="en-US" altLang="zh-CN"/>
          </a:p>
        </p:txBody>
      </p:sp>
      <p:pic>
        <p:nvPicPr>
          <p:cNvPr id="5128" name="Picture 8">
            <a:extLst>
              <a:ext uri="{FF2B5EF4-FFF2-40B4-BE49-F238E27FC236}">
                <a16:creationId xmlns="" xmlns:a16="http://schemas.microsoft.com/office/drawing/2014/main" id="{92C6923E-394F-4303-A1C8-731BA74A9C3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521951" y="5935664"/>
            <a:ext cx="1646767" cy="833437"/>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a:extLst>
              <a:ext uri="{FF2B5EF4-FFF2-40B4-BE49-F238E27FC236}">
                <a16:creationId xmlns="" xmlns:a16="http://schemas.microsoft.com/office/drawing/2014/main" id="{865DDD6A-5ED4-4F1A-8B97-60D3D7FA290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642601" y="5916613"/>
            <a:ext cx="1104900" cy="1587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 xmlns:a16="http://schemas.microsoft.com/office/drawing/2014/main" id="{BA4B61BF-C393-460F-8D9D-FA3C0B81546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881784" y="5608638"/>
            <a:ext cx="573616" cy="46355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a:extLst>
              <a:ext uri="{FF2B5EF4-FFF2-40B4-BE49-F238E27FC236}">
                <a16:creationId xmlns="" xmlns:a16="http://schemas.microsoft.com/office/drawing/2014/main" id="{7662B561-8C01-428E-9287-F0A76BF8846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803467" y="5849939"/>
            <a:ext cx="230717" cy="1619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 xmlns:a16="http://schemas.microsoft.com/office/drawing/2014/main" id="{3E529F81-D371-4727-B8B7-225F3301AAD3}"/>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292418" y="5969001"/>
            <a:ext cx="615949" cy="244475"/>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a:extLst>
              <a:ext uri="{FF2B5EF4-FFF2-40B4-BE49-F238E27FC236}">
                <a16:creationId xmlns="" xmlns:a16="http://schemas.microsoft.com/office/drawing/2014/main" id="{79EA8212-5F9C-4A27-89EC-FF605FC9FF9F}"/>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417301" y="5943600"/>
            <a:ext cx="412751" cy="2413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 xmlns:a16="http://schemas.microsoft.com/office/drawing/2014/main" id="{66CAA1C0-D2A1-47CD-A160-084B414701B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568517" y="6334126"/>
            <a:ext cx="1826683" cy="523875"/>
          </a:xfrm>
          <a:prstGeom prst="rect">
            <a:avLst/>
          </a:prstGeom>
          <a:noFill/>
          <a:extLst>
            <a:ext uri="{909E8E84-426E-40DD-AFC4-6F175D3DCCD1}">
              <a14:hiddenFill xmlns:a14="http://schemas.microsoft.com/office/drawing/2010/main">
                <a:solidFill>
                  <a:srgbClr val="FFFFFF"/>
                </a:solidFill>
              </a14:hiddenFill>
            </a:ext>
          </a:extLst>
        </p:spPr>
      </p:pic>
      <p:sp>
        <p:nvSpPr>
          <p:cNvPr id="5135" name="Rectangle 15">
            <a:extLst>
              <a:ext uri="{FF2B5EF4-FFF2-40B4-BE49-F238E27FC236}">
                <a16:creationId xmlns="" xmlns:a16="http://schemas.microsoft.com/office/drawing/2014/main" id="{91B95EA5-BF3C-4AF7-BD56-0D4518692A2B}"/>
              </a:ext>
            </a:extLst>
          </p:cNvPr>
          <p:cNvSpPr>
            <a:spLocks noGrp="1" noChangeArrowheads="1"/>
          </p:cNvSpPr>
          <p:nvPr>
            <p:ph type="title"/>
          </p:nvPr>
        </p:nvSpPr>
        <p:spPr bwMode="auto">
          <a:xfrm>
            <a:off x="609600" y="228601"/>
            <a:ext cx="109728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山东商业职业技术学院</a:t>
            </a:r>
          </a:p>
        </p:txBody>
      </p:sp>
      <p:sp>
        <p:nvSpPr>
          <p:cNvPr id="5136" name="Text Box 16">
            <a:extLst>
              <a:ext uri="{FF2B5EF4-FFF2-40B4-BE49-F238E27FC236}">
                <a16:creationId xmlns="" xmlns:a16="http://schemas.microsoft.com/office/drawing/2014/main" id="{6FCCC9DE-0BA7-4400-8552-E3F7D5641D14}"/>
              </a:ext>
            </a:extLst>
          </p:cNvPr>
          <p:cNvSpPr txBox="1">
            <a:spLocks noChangeArrowheads="1"/>
          </p:cNvSpPr>
          <p:nvPr userDrawn="1"/>
        </p:nvSpPr>
        <p:spPr bwMode="auto">
          <a:xfrm>
            <a:off x="199365" y="0"/>
            <a:ext cx="615553" cy="68580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zh-CN" sz="2800" b="1"/>
              <a:t>           </a:t>
            </a:r>
            <a:r>
              <a:rPr lang="zh-CN" altLang="en-US" sz="2800" b="1"/>
              <a:t>消    费   心   理   学</a:t>
            </a:r>
          </a:p>
        </p:txBody>
      </p:sp>
    </p:spTree>
    <p:extLst>
      <p:ext uri="{BB962C8B-B14F-4D97-AF65-F5344CB8AC3E}">
        <p14:creationId xmlns:p14="http://schemas.microsoft.com/office/powerpoint/2010/main" val="26873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5134"/>
                                        </p:tgtEl>
                                        <p:attrNameLst>
                                          <p:attrName>style.visibility</p:attrName>
                                        </p:attrNameLst>
                                      </p:cBhvr>
                                      <p:to>
                                        <p:strVal val="visible"/>
                                      </p:to>
                                    </p:set>
                                    <p:animEffect transition="in" filter="wipe(down)">
                                      <p:cBhvr>
                                        <p:cTn id="7" dur="1000"/>
                                        <p:tgtEl>
                                          <p:spTgt spid="5134"/>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5135"/>
                                        </p:tgtEl>
                                        <p:attrNameLst>
                                          <p:attrName>style.visibility</p:attrName>
                                        </p:attrNameLst>
                                      </p:cBhvr>
                                      <p:to>
                                        <p:strVal val="visible"/>
                                      </p:to>
                                    </p:set>
                                    <p:animEffect transition="in" filter="wipe(left)">
                                      <p:cBhvr>
                                        <p:cTn id="10" dur="10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p:bldLst>
  </p:timing>
  <p:txStyles>
    <p:titleStyle>
      <a:lvl1pPr algn="ctr" rtl="0" fontAlgn="base">
        <a:spcBef>
          <a:spcPct val="0"/>
        </a:spcBef>
        <a:spcAft>
          <a:spcPct val="0"/>
        </a:spcAft>
        <a:defRPr sz="4200" b="1" i="1" kern="1200">
          <a:solidFill>
            <a:schemeClr val="tx1"/>
          </a:solidFill>
          <a:latin typeface="+mj-lt"/>
          <a:ea typeface="+mj-ea"/>
          <a:cs typeface="+mj-cs"/>
        </a:defRPr>
      </a:lvl1pPr>
      <a:lvl2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2pPr>
      <a:lvl3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3pPr>
      <a:lvl4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4pPr>
      <a:lvl5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5pPr>
      <a:lvl6pPr marL="4572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6pPr>
      <a:lvl7pPr marL="9144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7pPr>
      <a:lvl8pPr marL="13716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8pPr>
      <a:lvl9pPr marL="18288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9pPr>
    </p:titleStyle>
    <p:bodyStyle>
      <a:lvl1pPr marL="342900" indent="-342900" algn="l" rtl="0" fontAlgn="base">
        <a:spcBef>
          <a:spcPct val="20000"/>
        </a:spcBef>
        <a:spcAft>
          <a:spcPct val="0"/>
        </a:spcAft>
        <a:buClr>
          <a:schemeClr val="fo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6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studa.net/jiaoyu/" TargetMode="External"/></Relationships>
</file>

<file path=ppt/slides/_rels/slide68.xml.rels><?xml version="1.0" encoding="UTF-8" standalone="yes"?>
<Relationships xmlns="http://schemas.openxmlformats.org/package/2006/relationships"><Relationship Id="rId2" Type="http://schemas.openxmlformats.org/officeDocument/2006/relationships/hyperlink" Target="http://www.studa.net/china/"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 xmlns:a16="http://schemas.microsoft.com/office/drawing/2014/main" id="{66C8DE92-FF36-4A68-BA5B-CC1E2754C028}"/>
              </a:ext>
            </a:extLst>
          </p:cNvPr>
          <p:cNvSpPr>
            <a:spLocks noGrp="1" noChangeArrowheads="1"/>
          </p:cNvSpPr>
          <p:nvPr>
            <p:ph type="ctrTitle"/>
          </p:nvPr>
        </p:nvSpPr>
        <p:spPr>
          <a:xfrm>
            <a:off x="2057400" y="1447800"/>
            <a:ext cx="4114800" cy="1828800"/>
          </a:xfrm>
        </p:spPr>
        <p:txBody>
          <a:bodyPr/>
          <a:lstStyle/>
          <a:p>
            <a:r>
              <a:rPr lang="zh-CN" altLang="en-US" sz="5400" dirty="0"/>
              <a:t>消费心理学</a:t>
            </a:r>
            <a:r>
              <a:rPr lang="zh-CN" altLang="en-US" dirty="0"/>
              <a:t/>
            </a:r>
            <a:br>
              <a:rPr lang="zh-CN" altLang="en-US" dirty="0"/>
            </a:br>
            <a:endParaRPr lang="zh-CN" altLang="en-US" sz="5400" dirty="0"/>
          </a:p>
        </p:txBody>
      </p:sp>
      <p:sp>
        <p:nvSpPr>
          <p:cNvPr id="303107" name="Rectangle 3">
            <a:extLst>
              <a:ext uri="{FF2B5EF4-FFF2-40B4-BE49-F238E27FC236}">
                <a16:creationId xmlns="" xmlns:a16="http://schemas.microsoft.com/office/drawing/2014/main" id="{A4144D80-C936-4102-A456-1EB5D2AE9E95}"/>
              </a:ext>
            </a:extLst>
          </p:cNvPr>
          <p:cNvSpPr>
            <a:spLocks noGrp="1" noChangeArrowheads="1"/>
          </p:cNvSpPr>
          <p:nvPr>
            <p:ph type="subTitle" idx="1"/>
          </p:nvPr>
        </p:nvSpPr>
        <p:spPr>
          <a:xfrm>
            <a:off x="571501" y="4572000"/>
            <a:ext cx="8639174" cy="1409700"/>
          </a:xfrm>
        </p:spPr>
        <p:txBody>
          <a:bodyPr/>
          <a:lstStyle/>
          <a:p>
            <a:r>
              <a:rPr lang="zh-CN" altLang="en-US" sz="4400" dirty="0"/>
              <a:t>第</a:t>
            </a:r>
            <a:r>
              <a:rPr lang="en-US" altLang="zh-CN" sz="4400" dirty="0"/>
              <a:t>9</a:t>
            </a:r>
            <a:r>
              <a:rPr lang="zh-CN" altLang="en-US" sz="4400" dirty="0"/>
              <a:t>章</a:t>
            </a:r>
            <a:r>
              <a:rPr lang="zh-CN" altLang="en-US" sz="4400" dirty="0">
                <a:solidFill>
                  <a:srgbClr val="0000CC"/>
                </a:solidFill>
              </a:rPr>
              <a:t> </a:t>
            </a:r>
          </a:p>
          <a:p>
            <a:r>
              <a:rPr lang="zh-CN" altLang="en-US" sz="4400" dirty="0"/>
              <a:t>营销信息的沟通与消费心理</a:t>
            </a:r>
          </a:p>
        </p:txBody>
      </p:sp>
    </p:spTree>
    <p:extLst>
      <p:ext uri="{BB962C8B-B14F-4D97-AF65-F5344CB8AC3E}">
        <p14:creationId xmlns:p14="http://schemas.microsoft.com/office/powerpoint/2010/main" val="2830614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56321">
            <a:extLst>
              <a:ext uri="{FF2B5EF4-FFF2-40B4-BE49-F238E27FC236}">
                <a16:creationId xmlns="" xmlns:a16="http://schemas.microsoft.com/office/drawing/2014/main" id="{002D622C-840A-4251-BCDF-806AEDEC0A87}"/>
              </a:ext>
            </a:extLst>
          </p:cNvPr>
          <p:cNvSpPr>
            <a:spLocks noGrp="1" noChangeArrowheads="1"/>
          </p:cNvSpPr>
          <p:nvPr>
            <p:ph type="title"/>
          </p:nvPr>
        </p:nvSpPr>
        <p:spPr/>
        <p:txBody>
          <a:bodyPr/>
          <a:lstStyle/>
          <a:p>
            <a:endParaRPr lang="zh-CN" altLang="en-US"/>
          </a:p>
        </p:txBody>
      </p:sp>
      <p:sp>
        <p:nvSpPr>
          <p:cNvPr id="16386" name="文本占位符 56322">
            <a:extLst>
              <a:ext uri="{FF2B5EF4-FFF2-40B4-BE49-F238E27FC236}">
                <a16:creationId xmlns="" xmlns:a16="http://schemas.microsoft.com/office/drawing/2014/main" id="{537A1101-0E51-4FBA-8BE9-3D81ABA0C80E}"/>
              </a:ext>
            </a:extLst>
          </p:cNvPr>
          <p:cNvSpPr>
            <a:spLocks noGrp="1" noChangeArrowheads="1"/>
          </p:cNvSpPr>
          <p:nvPr>
            <p:ph idx="1"/>
          </p:nvPr>
        </p:nvSpPr>
        <p:spPr/>
        <p:txBody>
          <a:bodyPr/>
          <a:lstStyle/>
          <a:p>
            <a:r>
              <a:rPr lang="en-US" altLang="zh-CN" dirty="0"/>
              <a:t>5</a:t>
            </a:r>
            <a:r>
              <a:rPr lang="zh-CN" altLang="en-US" dirty="0"/>
              <a:t>、</a:t>
            </a:r>
            <a:r>
              <a:rPr lang="zh-CN" altLang="en-US" sz="2800" b="1" dirty="0"/>
              <a:t>网络营销</a:t>
            </a:r>
          </a:p>
          <a:p>
            <a:pPr>
              <a:buFont typeface="Wingdings" panose="05000000000000000000" pitchFamily="2" charset="2"/>
              <a:buNone/>
            </a:pPr>
            <a:r>
              <a:rPr lang="zh-CN" altLang="en-US" sz="2800" b="1" dirty="0"/>
              <a:t>    网络营销是以计算机互联网的使用为基础，企业直接与顾客相接触，并根据顾客需要，以比竞争对手更有效的手段向顾客提供所需要的产品或服务的营销。随着物联网的发展，目前网购是比较多，淘宝，天猫</a:t>
            </a:r>
            <a:r>
              <a:rPr lang="zh-CN" altLang="en-US" sz="2800" b="1" dirty="0" smtClean="0"/>
              <a:t>，唯品会等等</a:t>
            </a:r>
            <a:r>
              <a:rPr lang="zh-CN" altLang="en-US" sz="2800" b="1" dirty="0"/>
              <a:t>各种等。</a:t>
            </a:r>
            <a:endParaRPr lang="en-US" altLang="zh-CN" sz="28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diamond(in)">
                                      <p:cBhvr>
                                        <p:cTn id="7" dur="20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diamond(in)">
                                      <p:cBhvr>
                                        <p:cTn id="12" dur="2000"/>
                                        <p:tgtEl>
                                          <p:spTgt spid="163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57345">
            <a:extLst>
              <a:ext uri="{FF2B5EF4-FFF2-40B4-BE49-F238E27FC236}">
                <a16:creationId xmlns="" xmlns:a16="http://schemas.microsoft.com/office/drawing/2014/main" id="{0B1ED532-D83A-403A-999A-D845F0D19A3F}"/>
              </a:ext>
            </a:extLst>
          </p:cNvPr>
          <p:cNvSpPr>
            <a:spLocks noGrp="1" noChangeArrowheads="1"/>
          </p:cNvSpPr>
          <p:nvPr>
            <p:ph type="title"/>
          </p:nvPr>
        </p:nvSpPr>
        <p:spPr>
          <a:xfrm>
            <a:off x="1524000" y="228601"/>
            <a:ext cx="9144000" cy="868363"/>
          </a:xfrm>
        </p:spPr>
        <p:txBody>
          <a:bodyPr/>
          <a:lstStyle/>
          <a:p>
            <a:r>
              <a:rPr lang="zh-CN" altLang="en-US" sz="3800"/>
              <a:t>三、各种营销信息沟通方式与消费心理</a:t>
            </a:r>
          </a:p>
        </p:txBody>
      </p:sp>
      <p:sp>
        <p:nvSpPr>
          <p:cNvPr id="17410" name="文本占位符 57346">
            <a:extLst>
              <a:ext uri="{FF2B5EF4-FFF2-40B4-BE49-F238E27FC236}">
                <a16:creationId xmlns="" xmlns:a16="http://schemas.microsoft.com/office/drawing/2014/main" id="{34B82D3C-AD29-4EB2-BF8A-8959E5611F92}"/>
              </a:ext>
            </a:extLst>
          </p:cNvPr>
          <p:cNvSpPr>
            <a:spLocks noGrp="1" noChangeArrowheads="1"/>
          </p:cNvSpPr>
          <p:nvPr>
            <p:ph idx="1"/>
          </p:nvPr>
        </p:nvSpPr>
        <p:spPr/>
        <p:txBody>
          <a:bodyPr/>
          <a:lstStyle/>
          <a:p>
            <a:pPr>
              <a:lnSpc>
                <a:spcPct val="90000"/>
              </a:lnSpc>
            </a:pPr>
            <a:r>
              <a:rPr lang="zh-CN" altLang="en-US"/>
              <a:t>（一）</a:t>
            </a:r>
            <a:r>
              <a:rPr lang="zh-CN" altLang="en-US" sz="2400" b="1"/>
              <a:t>人员推销与消费心理</a:t>
            </a:r>
          </a:p>
          <a:p>
            <a:pPr>
              <a:lnSpc>
                <a:spcPct val="90000"/>
              </a:lnSpc>
              <a:buFont typeface="Wingdings" panose="05000000000000000000" pitchFamily="2" charset="2"/>
              <a:buNone/>
            </a:pPr>
            <a:r>
              <a:rPr lang="zh-CN" altLang="en-US" sz="2400" b="1"/>
              <a:t>   人员推销作为一种营销人员与客户之间面对面进行的营销活动，从心理学的角度分析，具有以下特点：</a:t>
            </a:r>
          </a:p>
          <a:p>
            <a:pPr>
              <a:lnSpc>
                <a:spcPct val="90000"/>
              </a:lnSpc>
              <a:buFont typeface="Wingdings" panose="05000000000000000000" pitchFamily="2" charset="2"/>
              <a:buNone/>
            </a:pPr>
            <a:r>
              <a:rPr lang="en-US" altLang="zh-CN" sz="2400" b="1"/>
              <a:t>  1</a:t>
            </a:r>
            <a:r>
              <a:rPr lang="zh-CN" altLang="en-US" sz="2400" b="1"/>
              <a:t>、心理互动的间接性</a:t>
            </a:r>
          </a:p>
          <a:p>
            <a:pPr>
              <a:lnSpc>
                <a:spcPct val="90000"/>
              </a:lnSpc>
              <a:buFont typeface="Wingdings" panose="05000000000000000000" pitchFamily="2" charset="2"/>
              <a:buNone/>
            </a:pPr>
            <a:r>
              <a:rPr lang="zh-CN" altLang="en-US" sz="2400" b="1"/>
              <a:t>  </a:t>
            </a:r>
            <a:r>
              <a:rPr lang="en-US" altLang="zh-CN" sz="2400" b="1"/>
              <a:t>2</a:t>
            </a:r>
            <a:r>
              <a:rPr lang="zh-CN" altLang="en-US" sz="2400" b="1"/>
              <a:t>、心理反应的及时性</a:t>
            </a:r>
          </a:p>
          <a:p>
            <a:pPr>
              <a:lnSpc>
                <a:spcPct val="90000"/>
              </a:lnSpc>
              <a:buFont typeface="Wingdings" panose="05000000000000000000" pitchFamily="2" charset="2"/>
              <a:buNone/>
            </a:pPr>
            <a:r>
              <a:rPr lang="zh-CN" altLang="en-US" sz="2400" b="1"/>
              <a:t>  </a:t>
            </a:r>
            <a:r>
              <a:rPr lang="en-US" altLang="zh-CN" sz="2400" b="1"/>
              <a:t>3</a:t>
            </a:r>
            <a:r>
              <a:rPr lang="zh-CN" altLang="en-US" sz="2400" b="1"/>
              <a:t>、心理影响的复杂性</a:t>
            </a:r>
            <a:r>
              <a:rPr lang="en-US" altLang="zh-CN" sz="2400" b="1"/>
              <a:t>:</a:t>
            </a:r>
            <a:r>
              <a:rPr lang="zh-CN" altLang="en-US" sz="2400" b="1"/>
              <a:t>决定和推销过程中客户心理的因素主要包括以下几种：</a:t>
            </a:r>
          </a:p>
          <a:p>
            <a:pPr>
              <a:lnSpc>
                <a:spcPct val="90000"/>
              </a:lnSpc>
              <a:buFont typeface="Wingdings" panose="05000000000000000000" pitchFamily="2" charset="2"/>
              <a:buNone/>
            </a:pPr>
            <a:r>
              <a:rPr lang="zh-CN" altLang="en-US" sz="2400" b="1"/>
              <a:t> </a:t>
            </a:r>
            <a:r>
              <a:rPr lang="zh-CN" altLang="en-US" sz="2400" b="1">
                <a:sym typeface="Wingdings" panose="05000000000000000000" pitchFamily="2" charset="2"/>
              </a:rPr>
              <a:t>（</a:t>
            </a:r>
            <a:r>
              <a:rPr lang="en-US" altLang="zh-CN" sz="2400" b="1">
                <a:sym typeface="Wingdings" panose="05000000000000000000" pitchFamily="2" charset="2"/>
              </a:rPr>
              <a:t>1</a:t>
            </a:r>
            <a:r>
              <a:rPr lang="zh-CN" altLang="en-US" sz="2400" b="1">
                <a:sym typeface="Wingdings" panose="05000000000000000000" pitchFamily="2" charset="2"/>
              </a:rPr>
              <a:t>）企业与产品的形象</a:t>
            </a:r>
          </a:p>
          <a:p>
            <a:pPr>
              <a:lnSpc>
                <a:spcPct val="90000"/>
              </a:lnSpc>
              <a:buFont typeface="Wingdings" panose="05000000000000000000" pitchFamily="2" charset="2"/>
              <a:buNone/>
            </a:pPr>
            <a:r>
              <a:rPr lang="zh-CN" altLang="en-US" sz="2400" b="1">
                <a:sym typeface="Wingdings" panose="05000000000000000000" pitchFamily="2" charset="2"/>
              </a:rPr>
              <a:t>  （</a:t>
            </a:r>
            <a:r>
              <a:rPr lang="en-US" altLang="zh-CN" sz="2400" b="1">
                <a:sym typeface="Wingdings" panose="05000000000000000000" pitchFamily="2" charset="2"/>
              </a:rPr>
              <a:t>2</a:t>
            </a:r>
            <a:r>
              <a:rPr lang="zh-CN" altLang="en-US" sz="2400" b="1">
                <a:sym typeface="Wingdings" panose="05000000000000000000" pitchFamily="2" charset="2"/>
              </a:rPr>
              <a:t>）营销人员的形象</a:t>
            </a:r>
          </a:p>
          <a:p>
            <a:pPr>
              <a:lnSpc>
                <a:spcPct val="90000"/>
              </a:lnSpc>
              <a:buFont typeface="Wingdings" panose="05000000000000000000" pitchFamily="2" charset="2"/>
              <a:buNone/>
            </a:pPr>
            <a:r>
              <a:rPr lang="en-US" altLang="zh-CN" sz="2400" b="1">
                <a:sym typeface="Wingdings" panose="05000000000000000000" pitchFamily="2" charset="2"/>
              </a:rPr>
              <a:t>  </a:t>
            </a:r>
            <a:r>
              <a:rPr lang="zh-CN" altLang="en-US" sz="2400" b="1">
                <a:sym typeface="Wingdings" panose="05000000000000000000" pitchFamily="2" charset="2"/>
              </a:rPr>
              <a:t>（</a:t>
            </a:r>
            <a:r>
              <a:rPr lang="en-US" altLang="zh-CN" sz="2400" b="1">
                <a:sym typeface="Wingdings" panose="05000000000000000000" pitchFamily="2" charset="2"/>
              </a:rPr>
              <a:t>3</a:t>
            </a:r>
            <a:r>
              <a:rPr lang="zh-CN" altLang="en-US" sz="2400" b="1">
                <a:sym typeface="Wingdings" panose="05000000000000000000" pitchFamily="2" charset="2"/>
              </a:rPr>
              <a:t>）商品推介</a:t>
            </a:r>
          </a:p>
          <a:p>
            <a:pPr>
              <a:lnSpc>
                <a:spcPct val="90000"/>
              </a:lnSpc>
              <a:buFont typeface="Wingdings" panose="05000000000000000000" pitchFamily="2" charset="2"/>
              <a:buNone/>
            </a:pPr>
            <a:r>
              <a:rPr lang="zh-CN" altLang="en-US" sz="2400" b="1">
                <a:sym typeface="Wingdings" panose="05000000000000000000" pitchFamily="2" charset="2"/>
              </a:rPr>
              <a:t>  （</a:t>
            </a:r>
            <a:r>
              <a:rPr lang="en-US" altLang="zh-CN" sz="2400" b="1">
                <a:sym typeface="Wingdings" panose="05000000000000000000" pitchFamily="2" charset="2"/>
              </a:rPr>
              <a:t>4</a:t>
            </a:r>
            <a:r>
              <a:rPr lang="zh-CN" altLang="en-US" sz="2400" b="1">
                <a:sym typeface="Wingdings" panose="05000000000000000000" pitchFamily="2" charset="2"/>
              </a:rPr>
              <a:t>）人际关系和情感</a:t>
            </a:r>
          </a:p>
          <a:p>
            <a:pPr>
              <a:lnSpc>
                <a:spcPct val="90000"/>
              </a:lnSpc>
              <a:buFont typeface="Wingdings" panose="05000000000000000000" pitchFamily="2" charset="2"/>
              <a:buNone/>
            </a:pPr>
            <a:r>
              <a:rPr lang="zh-CN" altLang="en-US" sz="2400" b="1">
                <a:sym typeface="Wingdings" panose="05000000000000000000" pitchFamily="2" charset="2"/>
              </a:rPr>
              <a:t>   （</a:t>
            </a:r>
            <a:r>
              <a:rPr lang="en-US" altLang="zh-CN" sz="2400" b="1">
                <a:sym typeface="Wingdings" panose="05000000000000000000" pitchFamily="2" charset="2"/>
              </a:rPr>
              <a:t>5</a:t>
            </a:r>
            <a:r>
              <a:rPr lang="zh-CN" altLang="en-US" sz="2400" b="1">
                <a:sym typeface="Wingdings" panose="05000000000000000000" pitchFamily="2" charset="2"/>
              </a:rPr>
              <a:t>）购买群体的行为和倾向</a:t>
            </a: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fade">
                                      <p:cBhvr>
                                        <p:cTn id="12" dur="500"/>
                                        <p:tgtEl>
                                          <p:spTgt spid="174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fade">
                                      <p:cBhvr>
                                        <p:cTn id="17" dur="500"/>
                                        <p:tgtEl>
                                          <p:spTgt spid="174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fade">
                                      <p:cBhvr>
                                        <p:cTn id="22" dur="500"/>
                                        <p:tgtEl>
                                          <p:spTgt spid="174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0">
                                            <p:txEl>
                                              <p:pRg st="4" end="4"/>
                                            </p:txEl>
                                          </p:spTgt>
                                        </p:tgtEl>
                                        <p:attrNameLst>
                                          <p:attrName>style.visibility</p:attrName>
                                        </p:attrNameLst>
                                      </p:cBhvr>
                                      <p:to>
                                        <p:strVal val="visible"/>
                                      </p:to>
                                    </p:set>
                                    <p:animEffect transition="in" filter="fade">
                                      <p:cBhvr>
                                        <p:cTn id="27" dur="500"/>
                                        <p:tgtEl>
                                          <p:spTgt spid="1741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10">
                                            <p:txEl>
                                              <p:pRg st="5" end="5"/>
                                            </p:txEl>
                                          </p:spTgt>
                                        </p:tgtEl>
                                        <p:attrNameLst>
                                          <p:attrName>style.visibility</p:attrName>
                                        </p:attrNameLst>
                                      </p:cBhvr>
                                      <p:to>
                                        <p:strVal val="visible"/>
                                      </p:to>
                                    </p:set>
                                    <p:animEffect transition="in" filter="fade">
                                      <p:cBhvr>
                                        <p:cTn id="32" dur="500"/>
                                        <p:tgtEl>
                                          <p:spTgt spid="1741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410">
                                            <p:txEl>
                                              <p:pRg st="6" end="6"/>
                                            </p:txEl>
                                          </p:spTgt>
                                        </p:tgtEl>
                                        <p:attrNameLst>
                                          <p:attrName>style.visibility</p:attrName>
                                        </p:attrNameLst>
                                      </p:cBhvr>
                                      <p:to>
                                        <p:strVal val="visible"/>
                                      </p:to>
                                    </p:set>
                                    <p:animEffect transition="in" filter="fade">
                                      <p:cBhvr>
                                        <p:cTn id="37" dur="500"/>
                                        <p:tgtEl>
                                          <p:spTgt spid="1741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410">
                                            <p:txEl>
                                              <p:pRg st="7" end="7"/>
                                            </p:txEl>
                                          </p:spTgt>
                                        </p:tgtEl>
                                        <p:attrNameLst>
                                          <p:attrName>style.visibility</p:attrName>
                                        </p:attrNameLst>
                                      </p:cBhvr>
                                      <p:to>
                                        <p:strVal val="visible"/>
                                      </p:to>
                                    </p:set>
                                    <p:animEffect transition="in" filter="fade">
                                      <p:cBhvr>
                                        <p:cTn id="42" dur="500"/>
                                        <p:tgtEl>
                                          <p:spTgt spid="17410">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410">
                                            <p:txEl>
                                              <p:pRg st="8" end="8"/>
                                            </p:txEl>
                                          </p:spTgt>
                                        </p:tgtEl>
                                        <p:attrNameLst>
                                          <p:attrName>style.visibility</p:attrName>
                                        </p:attrNameLst>
                                      </p:cBhvr>
                                      <p:to>
                                        <p:strVal val="visible"/>
                                      </p:to>
                                    </p:set>
                                    <p:animEffect transition="in" filter="fade">
                                      <p:cBhvr>
                                        <p:cTn id="47" dur="500"/>
                                        <p:tgtEl>
                                          <p:spTgt spid="17410">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410">
                                            <p:txEl>
                                              <p:pRg st="9" end="9"/>
                                            </p:txEl>
                                          </p:spTgt>
                                        </p:tgtEl>
                                        <p:attrNameLst>
                                          <p:attrName>style.visibility</p:attrName>
                                        </p:attrNameLst>
                                      </p:cBhvr>
                                      <p:to>
                                        <p:strVal val="visible"/>
                                      </p:to>
                                    </p:set>
                                    <p:animEffect transition="in" filter="fade">
                                      <p:cBhvr>
                                        <p:cTn id="52" dur="500"/>
                                        <p:tgtEl>
                                          <p:spTgt spid="174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58369">
            <a:extLst>
              <a:ext uri="{FF2B5EF4-FFF2-40B4-BE49-F238E27FC236}">
                <a16:creationId xmlns="" xmlns:a16="http://schemas.microsoft.com/office/drawing/2014/main" id="{F0915073-1D0C-47C6-AE15-ECE8B00211DE}"/>
              </a:ext>
            </a:extLst>
          </p:cNvPr>
          <p:cNvSpPr>
            <a:spLocks noGrp="1" noChangeArrowheads="1"/>
          </p:cNvSpPr>
          <p:nvPr>
            <p:ph type="title"/>
          </p:nvPr>
        </p:nvSpPr>
        <p:spPr/>
        <p:txBody>
          <a:bodyPr/>
          <a:lstStyle/>
          <a:p>
            <a:endParaRPr lang="zh-CN" altLang="en-US"/>
          </a:p>
        </p:txBody>
      </p:sp>
      <p:sp>
        <p:nvSpPr>
          <p:cNvPr id="18434" name="文本占位符 58370">
            <a:extLst>
              <a:ext uri="{FF2B5EF4-FFF2-40B4-BE49-F238E27FC236}">
                <a16:creationId xmlns="" xmlns:a16="http://schemas.microsoft.com/office/drawing/2014/main" id="{52451A87-EC1E-45EB-AC96-BD360E2A296E}"/>
              </a:ext>
            </a:extLst>
          </p:cNvPr>
          <p:cNvSpPr>
            <a:spLocks noGrp="1" noChangeArrowheads="1"/>
          </p:cNvSpPr>
          <p:nvPr>
            <p:ph idx="1"/>
          </p:nvPr>
        </p:nvSpPr>
        <p:spPr/>
        <p:txBody>
          <a:bodyPr/>
          <a:lstStyle/>
          <a:p>
            <a:r>
              <a:rPr lang="zh-CN" altLang="en-US"/>
              <a:t>（二）</a:t>
            </a:r>
            <a:r>
              <a:rPr lang="zh-CN" altLang="en-US" b="1"/>
              <a:t>营业推广与消费心理</a:t>
            </a:r>
          </a:p>
          <a:p>
            <a:pPr>
              <a:buFont typeface="Wingdings" panose="05000000000000000000" pitchFamily="2" charset="2"/>
              <a:buNone/>
            </a:pPr>
            <a:r>
              <a:rPr lang="zh-CN" altLang="en-US" b="1"/>
              <a:t>    </a:t>
            </a:r>
            <a:r>
              <a:rPr lang="zh-CN" altLang="en-US" sz="2800" b="1"/>
              <a:t>营业推广的目的是鼓励购买的积极性，营业推广手段被制造商、批发商、零售商等诸多组织采用。通过免费样品、优惠券、赠券、实物奖励、折扣、广告特制品、常客回报、现场购物促销、竞赛、抽彩和游戏等方式，针对消费者进行促销，可以鼓励消费者试用一种新产品，可以把消费者从竞争对手的产品那里吸引过来，可以促进消费者购买一种开发已久的产品，也可以保持并奖励那些忠实的客户。</a:t>
            </a:r>
          </a:p>
          <a:p>
            <a:pPr>
              <a:buFont typeface="Wingdings" panose="05000000000000000000" pitchFamily="2" charset="2"/>
              <a:buNone/>
            </a:pP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animEffect transition="in" filter="box(in)">
                                      <p:cBhvr>
                                        <p:cTn id="7" dur="2000"/>
                                        <p:tgtEl>
                                          <p:spTgt spid="184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63489">
            <a:extLst>
              <a:ext uri="{FF2B5EF4-FFF2-40B4-BE49-F238E27FC236}">
                <a16:creationId xmlns="" xmlns:a16="http://schemas.microsoft.com/office/drawing/2014/main" id="{47D01E57-8E4F-43ED-A2E8-72BBBFB60E8D}"/>
              </a:ext>
            </a:extLst>
          </p:cNvPr>
          <p:cNvSpPr>
            <a:spLocks noGrp="1" noChangeArrowheads="1"/>
          </p:cNvSpPr>
          <p:nvPr>
            <p:ph type="title"/>
          </p:nvPr>
        </p:nvSpPr>
        <p:spPr/>
        <p:txBody>
          <a:bodyPr/>
          <a:lstStyle/>
          <a:p>
            <a:endParaRPr lang="zh-CN" altLang="en-US"/>
          </a:p>
        </p:txBody>
      </p:sp>
      <p:sp>
        <p:nvSpPr>
          <p:cNvPr id="20482" name="文本占位符 63490">
            <a:extLst>
              <a:ext uri="{FF2B5EF4-FFF2-40B4-BE49-F238E27FC236}">
                <a16:creationId xmlns="" xmlns:a16="http://schemas.microsoft.com/office/drawing/2014/main" id="{0B7F5ECA-A4AB-475B-B8AE-E19421973996}"/>
              </a:ext>
            </a:extLst>
          </p:cNvPr>
          <p:cNvSpPr>
            <a:spLocks noGrp="1" noChangeArrowheads="1"/>
          </p:cNvSpPr>
          <p:nvPr>
            <p:ph idx="1"/>
          </p:nvPr>
        </p:nvSpPr>
        <p:spPr/>
        <p:txBody>
          <a:bodyPr/>
          <a:lstStyle/>
          <a:p>
            <a:r>
              <a:rPr lang="zh-CN" altLang="en-US"/>
              <a:t>（三）</a:t>
            </a:r>
            <a:r>
              <a:rPr lang="zh-CN" altLang="en-US" b="1"/>
              <a:t>公共关系与消费心理</a:t>
            </a:r>
          </a:p>
          <a:p>
            <a:pPr>
              <a:buFont typeface="Wingdings" panose="05000000000000000000" pitchFamily="2" charset="2"/>
              <a:buNone/>
            </a:pPr>
            <a:r>
              <a:rPr lang="zh-CN" altLang="en-US" sz="2400" b="1"/>
              <a:t>    公关的主要工具是新闻，新闻对消费者的影响很大，新闻具有准确性、权威性，使消费者产生信任，有利于营造产品的知名度，树立企业形象。另一个普遍应用的公关工具是特别活动，包括新闻发布会，大型的开幕式，焰火表演，热气球升空，多媒体展示，以及各种展览会等。特别活动吸引消费者注意，关注企业与企业的产品。另外，企业还可以准备企业形象的书面材料，如年度报告、小册子、文章及公司的新闻小报和杂志、文具、招牌、制服等，这些能帮助创立企业的形象地位并能很快被公众接受。企业还可以通过公益活动捐钱来提高在公众中的声誉。例如，新手机出来的时候都会有新闻发布，网上都是官网，为的是使消费者信任。</a:t>
            </a:r>
          </a:p>
          <a:p>
            <a:pPr>
              <a:buFont typeface="Wingdings" panose="05000000000000000000" pitchFamily="2" charset="2"/>
              <a:buNone/>
            </a:pP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ox(in)">
                                      <p:cBhvr>
                                        <p:cTn id="7" dur="2000"/>
                                        <p:tgtEl>
                                          <p:spTgt spid="204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box(in)">
                                      <p:cBhvr>
                                        <p:cTn id="12" dur="2000"/>
                                        <p:tgtEl>
                                          <p:spTgt spid="204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64513">
            <a:extLst>
              <a:ext uri="{FF2B5EF4-FFF2-40B4-BE49-F238E27FC236}">
                <a16:creationId xmlns="" xmlns:a16="http://schemas.microsoft.com/office/drawing/2014/main" id="{D1D4B32F-F6A7-4419-ABF7-DC1D5428CA76}"/>
              </a:ext>
            </a:extLst>
          </p:cNvPr>
          <p:cNvSpPr>
            <a:spLocks noGrp="1" noChangeArrowheads="1"/>
          </p:cNvSpPr>
          <p:nvPr>
            <p:ph type="title"/>
          </p:nvPr>
        </p:nvSpPr>
        <p:spPr/>
        <p:txBody>
          <a:bodyPr/>
          <a:lstStyle/>
          <a:p>
            <a:endParaRPr lang="zh-CN" altLang="en-US"/>
          </a:p>
        </p:txBody>
      </p:sp>
      <p:sp>
        <p:nvSpPr>
          <p:cNvPr id="21506" name="文本占位符 64514">
            <a:extLst>
              <a:ext uri="{FF2B5EF4-FFF2-40B4-BE49-F238E27FC236}">
                <a16:creationId xmlns="" xmlns:a16="http://schemas.microsoft.com/office/drawing/2014/main" id="{B0688162-6D5C-4B23-A863-A36A1834EEE1}"/>
              </a:ext>
            </a:extLst>
          </p:cNvPr>
          <p:cNvSpPr>
            <a:spLocks noGrp="1" noChangeArrowheads="1"/>
          </p:cNvSpPr>
          <p:nvPr>
            <p:ph idx="1"/>
          </p:nvPr>
        </p:nvSpPr>
        <p:spPr/>
        <p:txBody>
          <a:bodyPr/>
          <a:lstStyle/>
          <a:p>
            <a:r>
              <a:rPr lang="zh-CN" altLang="en-US"/>
              <a:t>（四）</a:t>
            </a:r>
            <a:r>
              <a:rPr lang="zh-CN" altLang="en-US" b="1"/>
              <a:t>直复营销与消费心理</a:t>
            </a:r>
          </a:p>
          <a:p>
            <a:pPr>
              <a:buFont typeface="Wingdings" panose="05000000000000000000" pitchFamily="2" charset="2"/>
              <a:buNone/>
            </a:pPr>
            <a:r>
              <a:rPr lang="zh-CN" altLang="en-US"/>
              <a:t>     </a:t>
            </a:r>
            <a:r>
              <a:rPr lang="zh-CN" altLang="en-US" sz="2400" b="1"/>
              <a:t>随着我国社会、经济的发展，当今中国家庭结构和人口结构明显地呈现出以下的</a:t>
            </a:r>
            <a:r>
              <a:rPr lang="en-US" altLang="zh-CN" sz="2400" b="1"/>
              <a:t>3</a:t>
            </a:r>
            <a:r>
              <a:rPr lang="zh-CN" altLang="en-US" sz="2400" b="1"/>
              <a:t>个趋势：单身、独身者增加、职业妇女增加和人口老龄化。单身独身者往往是“冲动型”购买者，因此独身者的增加意味着冲动型消费在总消费中的比例将越来越大。职业妇女的增加意味着家庭收入的增加，也就是家庭购买力的增加，同时也意味着妇女用于购买的时间将减少。</a:t>
            </a:r>
            <a:r>
              <a:rPr lang="en-US" altLang="zh-CN" sz="2400" b="1"/>
              <a:t>21</a:t>
            </a:r>
            <a:r>
              <a:rPr lang="zh-CN" altLang="en-US" sz="2400" b="1"/>
              <a:t>世纪中国将拥有占人口总数</a:t>
            </a:r>
            <a:r>
              <a:rPr lang="en-US" altLang="zh-CN" sz="2400" b="1"/>
              <a:t>15%</a:t>
            </a:r>
            <a:r>
              <a:rPr lang="zh-CN" altLang="en-US" sz="2400" b="1"/>
              <a:t>的老年人，人口老龄化意味着在将来的消费中，购物的便利性将是一个关键因素。因此，家庭结构和人口结构的改变为直复营销的发展提供了有利的社会背景。</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box(in)">
                                      <p:cBhvr>
                                        <p:cTn id="7" dur="2000"/>
                                        <p:tgtEl>
                                          <p:spTgt spid="2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box(in)">
                                      <p:cBhvr>
                                        <p:cTn id="12" dur="2000"/>
                                        <p:tgtEl>
                                          <p:spTgt spid="215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65537">
            <a:extLst>
              <a:ext uri="{FF2B5EF4-FFF2-40B4-BE49-F238E27FC236}">
                <a16:creationId xmlns="" xmlns:a16="http://schemas.microsoft.com/office/drawing/2014/main" id="{882F91BD-577E-4A81-9E87-0A8C3783C259}"/>
              </a:ext>
            </a:extLst>
          </p:cNvPr>
          <p:cNvSpPr>
            <a:spLocks noGrp="1" noChangeArrowheads="1"/>
          </p:cNvSpPr>
          <p:nvPr>
            <p:ph type="title"/>
          </p:nvPr>
        </p:nvSpPr>
        <p:spPr/>
        <p:txBody>
          <a:bodyPr/>
          <a:lstStyle/>
          <a:p>
            <a:endParaRPr lang="zh-CN" altLang="en-US"/>
          </a:p>
        </p:txBody>
      </p:sp>
      <p:sp>
        <p:nvSpPr>
          <p:cNvPr id="22530" name="文本占位符 65538">
            <a:extLst>
              <a:ext uri="{FF2B5EF4-FFF2-40B4-BE49-F238E27FC236}">
                <a16:creationId xmlns="" xmlns:a16="http://schemas.microsoft.com/office/drawing/2014/main" id="{5E8900BE-4C7D-483B-B994-565545F95963}"/>
              </a:ext>
            </a:extLst>
          </p:cNvPr>
          <p:cNvSpPr>
            <a:spLocks noGrp="1" noChangeArrowheads="1"/>
          </p:cNvSpPr>
          <p:nvPr>
            <p:ph idx="1"/>
          </p:nvPr>
        </p:nvSpPr>
        <p:spPr/>
        <p:txBody>
          <a:bodyPr/>
          <a:lstStyle/>
          <a:p>
            <a:pPr>
              <a:buFont typeface="Wingdings" panose="05000000000000000000" pitchFamily="2" charset="2"/>
              <a:buNone/>
            </a:pPr>
            <a:r>
              <a:rPr lang="zh-CN" altLang="en-US"/>
              <a:t>   </a:t>
            </a:r>
            <a:r>
              <a:rPr lang="en-US" altLang="zh-CN" sz="2800"/>
              <a:t>1</a:t>
            </a:r>
            <a:r>
              <a:rPr lang="zh-CN" altLang="en-US" sz="2800"/>
              <a:t>、</a:t>
            </a:r>
            <a:r>
              <a:rPr lang="zh-CN" altLang="en-US" sz="2800" b="1"/>
              <a:t>直复营销的基本特征</a:t>
            </a:r>
          </a:p>
          <a:p>
            <a:pPr>
              <a:buFont typeface="Wingdings" panose="05000000000000000000" pitchFamily="2" charset="2"/>
              <a:buNone/>
            </a:pPr>
            <a:r>
              <a:rPr lang="zh-CN" altLang="en-US" sz="2400" b="1"/>
              <a:t>    </a:t>
            </a:r>
            <a:r>
              <a:rPr lang="en-US" altLang="zh-CN" sz="2400" b="1"/>
              <a:t>1</a:t>
            </a:r>
            <a:r>
              <a:rPr lang="zh-CN" altLang="en-US" sz="2400" b="1"/>
              <a:t>）互动性</a:t>
            </a:r>
          </a:p>
          <a:p>
            <a:pPr>
              <a:buFont typeface="Wingdings" panose="05000000000000000000" pitchFamily="2" charset="2"/>
              <a:buNone/>
            </a:pPr>
            <a:r>
              <a:rPr lang="zh-CN" altLang="en-US" sz="2400" b="1"/>
              <a:t>        营销者通过某个或几个特定的媒介，如电视、目录、邮件、广播、电话和互联网等，向目标顾客发布产品和服务信息，或要求提供进一步的信息。直复营销的这种互动性可以让感兴趣的受众一步步深入得到所需信息，促成购买。</a:t>
            </a:r>
          </a:p>
          <a:p>
            <a:pPr>
              <a:buFont typeface="Wingdings" panose="05000000000000000000" pitchFamily="2" charset="2"/>
              <a:buNone/>
            </a:pPr>
            <a:r>
              <a:rPr lang="zh-CN" altLang="en-US" sz="2400" b="1"/>
              <a:t>     </a:t>
            </a:r>
            <a:r>
              <a:rPr lang="en-US" altLang="zh-CN" sz="2400" b="1"/>
              <a:t>2</a:t>
            </a:r>
            <a:r>
              <a:rPr lang="zh-CN" altLang="en-US" sz="2400" b="1"/>
              <a:t>）可衡量性</a:t>
            </a:r>
          </a:p>
          <a:p>
            <a:pPr>
              <a:buFont typeface="Wingdings" panose="05000000000000000000" pitchFamily="2" charset="2"/>
              <a:buNone/>
            </a:pPr>
            <a:r>
              <a:rPr lang="zh-CN" altLang="en-US" sz="2400" b="1"/>
              <a:t>        直复营销强调与目标顾客建立长久的联系。直复营销人员将顾客的有关信息存入数据库，通过对这些相关的数据分析，得出消费者个体与家庭的购买行为方面的信息，作为制定下一次直复营销计划和策略的计划。</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blinds(horizontal)">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blinds(horizontal)">
                                      <p:cBhvr>
                                        <p:cTn id="12" dur="500"/>
                                        <p:tgtEl>
                                          <p:spTgt spid="22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blinds(horizontal)">
                                      <p:cBhvr>
                                        <p:cTn id="17" dur="500"/>
                                        <p:tgtEl>
                                          <p:spTgt spid="225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blinds(horizontal)">
                                      <p:cBhvr>
                                        <p:cTn id="22" dur="500"/>
                                        <p:tgtEl>
                                          <p:spTgt spid="225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Effect transition="in" filter="blinds(horizontal)">
                                      <p:cBhvr>
                                        <p:cTn id="27" dur="5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66561">
            <a:extLst>
              <a:ext uri="{FF2B5EF4-FFF2-40B4-BE49-F238E27FC236}">
                <a16:creationId xmlns="" xmlns:a16="http://schemas.microsoft.com/office/drawing/2014/main" id="{E71AE57D-CA79-4E4D-8C34-DD7E3853AFBA}"/>
              </a:ext>
            </a:extLst>
          </p:cNvPr>
          <p:cNvSpPr>
            <a:spLocks noGrp="1" noChangeArrowheads="1"/>
          </p:cNvSpPr>
          <p:nvPr>
            <p:ph type="title"/>
          </p:nvPr>
        </p:nvSpPr>
        <p:spPr/>
        <p:txBody>
          <a:bodyPr/>
          <a:lstStyle/>
          <a:p>
            <a:endParaRPr lang="zh-CN" altLang="en-US"/>
          </a:p>
        </p:txBody>
      </p:sp>
      <p:sp>
        <p:nvSpPr>
          <p:cNvPr id="23554" name="文本占位符 66562">
            <a:extLst>
              <a:ext uri="{FF2B5EF4-FFF2-40B4-BE49-F238E27FC236}">
                <a16:creationId xmlns="" xmlns:a16="http://schemas.microsoft.com/office/drawing/2014/main" id="{6E945D33-E581-4A59-9D30-293000481CDF}"/>
              </a:ext>
            </a:extLst>
          </p:cNvPr>
          <p:cNvSpPr>
            <a:spLocks noGrp="1" noChangeArrowheads="1"/>
          </p:cNvSpPr>
          <p:nvPr>
            <p:ph idx="1"/>
          </p:nvPr>
        </p:nvSpPr>
        <p:spPr/>
        <p:txBody>
          <a:bodyPr/>
          <a:lstStyle/>
          <a:p>
            <a:pPr>
              <a:lnSpc>
                <a:spcPct val="90000"/>
              </a:lnSpc>
              <a:buFont typeface="Wingdings" panose="05000000000000000000" pitchFamily="2" charset="2"/>
              <a:buNone/>
            </a:pPr>
            <a:r>
              <a:rPr lang="zh-CN" altLang="en-US"/>
              <a:t>   </a:t>
            </a:r>
            <a:r>
              <a:rPr lang="en-US" altLang="zh-CN" sz="2400" b="1"/>
              <a:t>3)</a:t>
            </a:r>
            <a:r>
              <a:rPr lang="zh-CN" altLang="en-US" sz="2400" b="1"/>
              <a:t>空间的广泛性</a:t>
            </a:r>
          </a:p>
          <a:p>
            <a:pPr>
              <a:lnSpc>
                <a:spcPct val="90000"/>
              </a:lnSpc>
              <a:buFont typeface="Wingdings" panose="05000000000000000000" pitchFamily="2" charset="2"/>
              <a:buNone/>
            </a:pPr>
            <a:r>
              <a:rPr lang="zh-CN" altLang="en-US" sz="2400" b="1"/>
              <a:t>       直复营销可以发生在任何地点。只要直复营销者所选用的沟通媒介可以到达的地方，都可以展开直复营销。</a:t>
            </a:r>
          </a:p>
          <a:p>
            <a:pPr>
              <a:lnSpc>
                <a:spcPct val="90000"/>
              </a:lnSpc>
              <a:buFont typeface="Wingdings" panose="05000000000000000000" pitchFamily="2" charset="2"/>
              <a:buNone/>
            </a:pPr>
            <a:r>
              <a:rPr lang="zh-CN" altLang="en-US" sz="2400" b="1"/>
              <a:t>     </a:t>
            </a:r>
          </a:p>
          <a:p>
            <a:pPr>
              <a:lnSpc>
                <a:spcPct val="90000"/>
              </a:lnSpc>
              <a:buFont typeface="Wingdings" panose="05000000000000000000" pitchFamily="2" charset="2"/>
              <a:buNone/>
            </a:pPr>
            <a:r>
              <a:rPr lang="zh-CN" altLang="en-US" sz="2400" b="1"/>
              <a:t>     </a:t>
            </a:r>
            <a:r>
              <a:rPr lang="en-US" altLang="zh-CN" sz="2800" b="1"/>
              <a:t>2</a:t>
            </a:r>
            <a:r>
              <a:rPr lang="zh-CN" altLang="en-US" sz="2800" b="1"/>
              <a:t>、与传统的营销信息沟通手段相比，直复营销的特点 </a:t>
            </a:r>
          </a:p>
          <a:p>
            <a:pPr>
              <a:lnSpc>
                <a:spcPct val="90000"/>
              </a:lnSpc>
              <a:buFont typeface="Wingdings" panose="05000000000000000000" pitchFamily="2" charset="2"/>
              <a:buNone/>
            </a:pPr>
            <a:r>
              <a:rPr lang="en-US" altLang="zh-CN" sz="2400" b="1"/>
              <a:t>     1)</a:t>
            </a:r>
            <a:r>
              <a:rPr lang="zh-CN" altLang="en-US" sz="2400" b="1"/>
              <a:t>直复营销反映了一种向一对一进行营销沟通的发展趋势。</a:t>
            </a:r>
          </a:p>
          <a:p>
            <a:pPr>
              <a:lnSpc>
                <a:spcPct val="90000"/>
              </a:lnSpc>
              <a:buFont typeface="Wingdings" panose="05000000000000000000" pitchFamily="2" charset="2"/>
              <a:buNone/>
            </a:pPr>
            <a:r>
              <a:rPr lang="zh-CN" altLang="en-US" sz="2400" b="1"/>
              <a:t>     </a:t>
            </a:r>
            <a:r>
              <a:rPr lang="en-US" altLang="zh-CN" sz="2400" b="1"/>
              <a:t>2</a:t>
            </a:r>
            <a:r>
              <a:rPr lang="zh-CN" altLang="en-US" sz="2400" b="1"/>
              <a:t>）直复营销的个性化。</a:t>
            </a:r>
          </a:p>
          <a:p>
            <a:pPr>
              <a:lnSpc>
                <a:spcPct val="90000"/>
              </a:lnSpc>
              <a:buFont typeface="Wingdings" panose="05000000000000000000" pitchFamily="2" charset="2"/>
              <a:buNone/>
            </a:pPr>
            <a:r>
              <a:rPr lang="zh-CN" altLang="en-US" sz="2400" b="1"/>
              <a:t>     </a:t>
            </a:r>
            <a:r>
              <a:rPr lang="en-US" altLang="zh-CN" sz="2400" b="1"/>
              <a:t>3</a:t>
            </a:r>
            <a:r>
              <a:rPr lang="zh-CN" altLang="en-US" sz="2400" b="1"/>
              <a:t>）直复营销广告媒体选择更具有针对性，设计上更具有弹性。</a:t>
            </a:r>
          </a:p>
          <a:p>
            <a:pPr>
              <a:lnSpc>
                <a:spcPct val="90000"/>
              </a:lnSpc>
              <a:buFont typeface="Wingdings" panose="05000000000000000000" pitchFamily="2" charset="2"/>
              <a:buNone/>
            </a:pPr>
            <a:r>
              <a:rPr lang="zh-CN" altLang="en-US" sz="2400" b="1"/>
              <a:t>    </a:t>
            </a:r>
            <a:r>
              <a:rPr lang="en-US" altLang="zh-CN" sz="2400" b="1"/>
              <a:t>4</a:t>
            </a:r>
            <a:r>
              <a:rPr lang="zh-CN" altLang="en-US" sz="2400" b="1"/>
              <a:t>）直复营销没有或极少有中间环节。</a:t>
            </a:r>
          </a:p>
          <a:p>
            <a:pPr>
              <a:lnSpc>
                <a:spcPct val="90000"/>
              </a:lnSpc>
              <a:buFont typeface="Wingdings" panose="05000000000000000000" pitchFamily="2" charset="2"/>
              <a:buNone/>
            </a:pPr>
            <a:r>
              <a:rPr lang="zh-CN" altLang="en-US" sz="2400"/>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blinds(horizontal)">
                                      <p:cBhvr>
                                        <p:cTn id="7" dur="500"/>
                                        <p:tgtEl>
                                          <p:spTgt spid="235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blinds(horizontal)">
                                      <p:cBhvr>
                                        <p:cTn id="12" dur="500"/>
                                        <p:tgtEl>
                                          <p:spTgt spid="235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blinds(horizontal)">
                                      <p:cBhvr>
                                        <p:cTn id="17" dur="500"/>
                                        <p:tgtEl>
                                          <p:spTgt spid="235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4">
                                            <p:txEl>
                                              <p:pRg st="3" end="3"/>
                                            </p:txEl>
                                          </p:spTgt>
                                        </p:tgtEl>
                                        <p:attrNameLst>
                                          <p:attrName>style.visibility</p:attrName>
                                        </p:attrNameLst>
                                      </p:cBhvr>
                                      <p:to>
                                        <p:strVal val="visible"/>
                                      </p:to>
                                    </p:set>
                                    <p:animEffect transition="in" filter="blinds(horizontal)">
                                      <p:cBhvr>
                                        <p:cTn id="22" dur="500"/>
                                        <p:tgtEl>
                                          <p:spTgt spid="235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554">
                                            <p:txEl>
                                              <p:pRg st="4" end="4"/>
                                            </p:txEl>
                                          </p:spTgt>
                                        </p:tgtEl>
                                        <p:attrNameLst>
                                          <p:attrName>style.visibility</p:attrName>
                                        </p:attrNameLst>
                                      </p:cBhvr>
                                      <p:to>
                                        <p:strVal val="visible"/>
                                      </p:to>
                                    </p:set>
                                    <p:animEffect transition="in" filter="blinds(horizontal)">
                                      <p:cBhvr>
                                        <p:cTn id="27" dur="500"/>
                                        <p:tgtEl>
                                          <p:spTgt spid="2355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554">
                                            <p:txEl>
                                              <p:pRg st="5" end="5"/>
                                            </p:txEl>
                                          </p:spTgt>
                                        </p:tgtEl>
                                        <p:attrNameLst>
                                          <p:attrName>style.visibility</p:attrName>
                                        </p:attrNameLst>
                                      </p:cBhvr>
                                      <p:to>
                                        <p:strVal val="visible"/>
                                      </p:to>
                                    </p:set>
                                    <p:animEffect transition="in" filter="blinds(horizontal)">
                                      <p:cBhvr>
                                        <p:cTn id="32" dur="500"/>
                                        <p:tgtEl>
                                          <p:spTgt spid="2355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554">
                                            <p:txEl>
                                              <p:pRg st="6" end="6"/>
                                            </p:txEl>
                                          </p:spTgt>
                                        </p:tgtEl>
                                        <p:attrNameLst>
                                          <p:attrName>style.visibility</p:attrName>
                                        </p:attrNameLst>
                                      </p:cBhvr>
                                      <p:to>
                                        <p:strVal val="visible"/>
                                      </p:to>
                                    </p:set>
                                    <p:animEffect transition="in" filter="blinds(horizontal)">
                                      <p:cBhvr>
                                        <p:cTn id="37" dur="500"/>
                                        <p:tgtEl>
                                          <p:spTgt spid="2355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554">
                                            <p:txEl>
                                              <p:pRg st="7" end="7"/>
                                            </p:txEl>
                                          </p:spTgt>
                                        </p:tgtEl>
                                        <p:attrNameLst>
                                          <p:attrName>style.visibility</p:attrName>
                                        </p:attrNameLst>
                                      </p:cBhvr>
                                      <p:to>
                                        <p:strVal val="visible"/>
                                      </p:to>
                                    </p:set>
                                    <p:animEffect transition="in" filter="blinds(horizontal)">
                                      <p:cBhvr>
                                        <p:cTn id="42" dur="500"/>
                                        <p:tgtEl>
                                          <p:spTgt spid="23554">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554">
                                            <p:txEl>
                                              <p:pRg st="8" end="8"/>
                                            </p:txEl>
                                          </p:spTgt>
                                        </p:tgtEl>
                                        <p:attrNameLst>
                                          <p:attrName>style.visibility</p:attrName>
                                        </p:attrNameLst>
                                      </p:cBhvr>
                                      <p:to>
                                        <p:strVal val="visible"/>
                                      </p:to>
                                    </p:set>
                                    <p:animEffect transition="in" filter="blinds(horizontal)">
                                      <p:cBhvr>
                                        <p:cTn id="47" dur="500"/>
                                        <p:tgtEl>
                                          <p:spTgt spid="235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67585">
            <a:extLst>
              <a:ext uri="{FF2B5EF4-FFF2-40B4-BE49-F238E27FC236}">
                <a16:creationId xmlns="" xmlns:a16="http://schemas.microsoft.com/office/drawing/2014/main" id="{D50680C5-2EA4-466C-944B-C3A4537077FE}"/>
              </a:ext>
            </a:extLst>
          </p:cNvPr>
          <p:cNvSpPr>
            <a:spLocks noGrp="1" noChangeArrowheads="1"/>
          </p:cNvSpPr>
          <p:nvPr>
            <p:ph type="title"/>
          </p:nvPr>
        </p:nvSpPr>
        <p:spPr/>
        <p:txBody>
          <a:bodyPr/>
          <a:lstStyle/>
          <a:p>
            <a:endParaRPr lang="zh-CN" altLang="en-US"/>
          </a:p>
        </p:txBody>
      </p:sp>
      <p:sp>
        <p:nvSpPr>
          <p:cNvPr id="24578" name="文本占位符 67586">
            <a:extLst>
              <a:ext uri="{FF2B5EF4-FFF2-40B4-BE49-F238E27FC236}">
                <a16:creationId xmlns="" xmlns:a16="http://schemas.microsoft.com/office/drawing/2014/main" id="{55378F7C-3BD2-4091-AA04-C606EF620037}"/>
              </a:ext>
            </a:extLst>
          </p:cNvPr>
          <p:cNvSpPr>
            <a:spLocks noGrp="1" noChangeArrowheads="1"/>
          </p:cNvSpPr>
          <p:nvPr>
            <p:ph idx="1"/>
          </p:nvPr>
        </p:nvSpPr>
        <p:spPr/>
        <p:txBody>
          <a:bodyPr/>
          <a:lstStyle/>
          <a:p>
            <a:r>
              <a:rPr lang="zh-CN" altLang="en-US" dirty="0"/>
              <a:t>（</a:t>
            </a:r>
            <a:r>
              <a:rPr lang="zh-CN" altLang="en-US" b="1" dirty="0"/>
              <a:t>五）网络营销与消费心理</a:t>
            </a:r>
          </a:p>
          <a:p>
            <a:pPr>
              <a:buFont typeface="Wingdings" panose="05000000000000000000" pitchFamily="2" charset="2"/>
              <a:buNone/>
            </a:pPr>
            <a:r>
              <a:rPr lang="zh-CN" altLang="en-US" b="1" dirty="0"/>
              <a:t>     </a:t>
            </a:r>
            <a:r>
              <a:rPr lang="zh-CN" altLang="en-US" sz="2800" b="1" dirty="0"/>
              <a:t> 近年来，互联网作为营销沟通的新方式，正以超常的速度增长，独特的诉求方式，受到世人瞩目，它具有以下的心理特征：</a:t>
            </a:r>
          </a:p>
          <a:p>
            <a:pPr>
              <a:buFont typeface="Wingdings" panose="05000000000000000000" pitchFamily="2" charset="2"/>
              <a:buNone/>
            </a:pPr>
            <a:r>
              <a:rPr lang="zh-CN" altLang="en-US" sz="2800" b="1" dirty="0"/>
              <a:t>       </a:t>
            </a:r>
            <a:r>
              <a:rPr lang="en-US" altLang="zh-CN" sz="2800" b="1" dirty="0"/>
              <a:t>1</a:t>
            </a:r>
            <a:r>
              <a:rPr lang="zh-CN" altLang="en-US" sz="2800" b="1" dirty="0"/>
              <a:t>、即时互动</a:t>
            </a:r>
            <a:r>
              <a:rPr lang="en-US" altLang="zh-CN" sz="2800" b="1" dirty="0"/>
              <a:t>;2</a:t>
            </a:r>
            <a:r>
              <a:rPr lang="zh-CN" altLang="en-US" sz="2800" b="1" dirty="0"/>
              <a:t>、生动的表现手法</a:t>
            </a:r>
            <a:r>
              <a:rPr lang="en-US" altLang="zh-CN" sz="2800" b="1" dirty="0"/>
              <a:t>;</a:t>
            </a:r>
            <a:r>
              <a:rPr lang="zh-CN" altLang="en-US" sz="2800" b="1" dirty="0"/>
              <a:t> </a:t>
            </a:r>
            <a:r>
              <a:rPr lang="en-US" altLang="zh-CN" sz="2800" b="1" dirty="0"/>
              <a:t>3</a:t>
            </a:r>
            <a:r>
              <a:rPr lang="zh-CN" altLang="en-US" sz="2800" b="1" dirty="0"/>
              <a:t>、持久性和可检索性</a:t>
            </a:r>
          </a:p>
          <a:p>
            <a:pPr>
              <a:buNone/>
            </a:pPr>
            <a:r>
              <a:rPr lang="zh-CN" altLang="en-US" sz="2800" b="1" dirty="0"/>
              <a:t>       </a:t>
            </a:r>
            <a:r>
              <a:rPr lang="en-US" altLang="zh-CN" sz="2800" b="1" dirty="0"/>
              <a:t>4</a:t>
            </a:r>
            <a:r>
              <a:rPr lang="zh-CN" altLang="en-US" sz="2800" b="1" dirty="0"/>
              <a:t>、统计性</a:t>
            </a:r>
            <a:r>
              <a:rPr lang="en-US" altLang="zh-CN" sz="2800" b="1" dirty="0"/>
              <a:t>;5</a:t>
            </a:r>
            <a:r>
              <a:rPr lang="zh-CN" altLang="en-US" sz="2800" b="1" dirty="0"/>
              <a:t>、信息量大，传播范围广</a:t>
            </a:r>
            <a:r>
              <a:rPr lang="en-US" altLang="zh-CN" sz="2800" b="1" dirty="0"/>
              <a:t>;</a:t>
            </a:r>
            <a:r>
              <a:rPr lang="zh-CN" altLang="en-US" sz="2800" b="1" dirty="0"/>
              <a:t> </a:t>
            </a:r>
            <a:r>
              <a:rPr lang="en-US" altLang="zh-CN" sz="2800" b="1" dirty="0"/>
              <a:t>6</a:t>
            </a:r>
            <a:r>
              <a:rPr lang="zh-CN" altLang="en-US" sz="2800" b="1" dirty="0"/>
              <a:t>、针对性强</a:t>
            </a:r>
          </a:p>
          <a:p>
            <a:pPr>
              <a:buNone/>
            </a:pPr>
            <a:r>
              <a:rPr lang="zh-CN" altLang="en-US" sz="2800" b="1" dirty="0"/>
              <a:t>       </a:t>
            </a:r>
            <a:r>
              <a:rPr lang="en-US" altLang="zh-CN" sz="2800" b="1" dirty="0"/>
              <a:t>7</a:t>
            </a:r>
            <a:r>
              <a:rPr lang="zh-CN" altLang="en-US" sz="2800" b="1" dirty="0"/>
              <a:t>、彻底细分市场的营销</a:t>
            </a:r>
            <a:r>
              <a:rPr lang="en-US" altLang="zh-CN" sz="2800" b="1" dirty="0"/>
              <a:t>;</a:t>
            </a:r>
            <a:r>
              <a:rPr lang="zh-CN" altLang="en-US" sz="2800" b="1" dirty="0"/>
              <a:t> </a:t>
            </a:r>
            <a:r>
              <a:rPr lang="en-US" altLang="zh-CN" sz="2800" b="1" dirty="0"/>
              <a:t>8</a:t>
            </a:r>
            <a:r>
              <a:rPr lang="zh-CN" altLang="en-US" sz="2800" b="1" dirty="0"/>
              <a:t>、网络营销的协调性</a:t>
            </a:r>
            <a:r>
              <a:rPr lang="en-US" altLang="zh-CN" sz="2800" b="1" dirty="0"/>
              <a:t>;9</a:t>
            </a:r>
            <a:r>
              <a:rPr lang="zh-CN" altLang="en-US" sz="2800" b="1" dirty="0"/>
              <a:t>、网络营销的安全性</a:t>
            </a:r>
          </a:p>
          <a:p>
            <a:pPr>
              <a:buFont typeface="Wingdings" panose="05000000000000000000" pitchFamily="2" charset="2"/>
              <a:buNone/>
            </a:pPr>
            <a:r>
              <a:rPr lang="zh-CN" altLang="en-US" sz="2800" b="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blinds(horizontal)">
                                      <p:cBhvr>
                                        <p:cTn id="7" dur="500"/>
                                        <p:tgtEl>
                                          <p:spTgt spid="24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blinds(horizontal)">
                                      <p:cBhvr>
                                        <p:cTn id="12" dur="500"/>
                                        <p:tgtEl>
                                          <p:spTgt spid="245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blinds(horizontal)">
                                      <p:cBhvr>
                                        <p:cTn id="17" dur="500"/>
                                        <p:tgtEl>
                                          <p:spTgt spid="245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78">
                                            <p:txEl>
                                              <p:pRg st="3" end="3"/>
                                            </p:txEl>
                                          </p:spTgt>
                                        </p:tgtEl>
                                        <p:attrNameLst>
                                          <p:attrName>style.visibility</p:attrName>
                                        </p:attrNameLst>
                                      </p:cBhvr>
                                      <p:to>
                                        <p:strVal val="visible"/>
                                      </p:to>
                                    </p:set>
                                    <p:animEffect transition="in" filter="blinds(horizontal)">
                                      <p:cBhvr>
                                        <p:cTn id="22" dur="500"/>
                                        <p:tgtEl>
                                          <p:spTgt spid="24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578">
                                            <p:txEl>
                                              <p:pRg st="4" end="4"/>
                                            </p:txEl>
                                          </p:spTgt>
                                        </p:tgtEl>
                                        <p:attrNameLst>
                                          <p:attrName>style.visibility</p:attrName>
                                        </p:attrNameLst>
                                      </p:cBhvr>
                                      <p:to>
                                        <p:strVal val="visible"/>
                                      </p:to>
                                    </p:set>
                                    <p:animEffect transition="in" filter="blinds(horizontal)">
                                      <p:cBhvr>
                                        <p:cTn id="27" dur="500"/>
                                        <p:tgtEl>
                                          <p:spTgt spid="2457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578">
                                            <p:txEl>
                                              <p:pRg st="5" end="5"/>
                                            </p:txEl>
                                          </p:spTgt>
                                        </p:tgtEl>
                                        <p:attrNameLst>
                                          <p:attrName>style.visibility</p:attrName>
                                        </p:attrNameLst>
                                      </p:cBhvr>
                                      <p:to>
                                        <p:strVal val="visible"/>
                                      </p:to>
                                    </p:set>
                                    <p:animEffect transition="in" filter="blinds(horizontal)">
                                      <p:cBhvr>
                                        <p:cTn id="32" dur="5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 xmlns:a16="http://schemas.microsoft.com/office/drawing/2014/main" id="{66C8DE92-FF36-4A68-BA5B-CC1E2754C028}"/>
              </a:ext>
            </a:extLst>
          </p:cNvPr>
          <p:cNvSpPr>
            <a:spLocks noGrp="1" noChangeArrowheads="1"/>
          </p:cNvSpPr>
          <p:nvPr>
            <p:ph type="ctrTitle"/>
          </p:nvPr>
        </p:nvSpPr>
        <p:spPr>
          <a:xfrm>
            <a:off x="2057400" y="1447800"/>
            <a:ext cx="4114800" cy="1828800"/>
          </a:xfrm>
        </p:spPr>
        <p:txBody>
          <a:bodyPr/>
          <a:lstStyle/>
          <a:p>
            <a:r>
              <a:rPr lang="zh-CN" altLang="en-US" sz="5400" dirty="0"/>
              <a:t>消费心理学</a:t>
            </a:r>
            <a:r>
              <a:rPr lang="zh-CN" altLang="en-US" dirty="0"/>
              <a:t/>
            </a:r>
            <a:br>
              <a:rPr lang="zh-CN" altLang="en-US" dirty="0"/>
            </a:br>
            <a:endParaRPr lang="zh-CN" altLang="en-US" sz="5400" dirty="0"/>
          </a:p>
        </p:txBody>
      </p:sp>
      <p:sp>
        <p:nvSpPr>
          <p:cNvPr id="303107" name="Rectangle 3">
            <a:extLst>
              <a:ext uri="{FF2B5EF4-FFF2-40B4-BE49-F238E27FC236}">
                <a16:creationId xmlns="" xmlns:a16="http://schemas.microsoft.com/office/drawing/2014/main" id="{A4144D80-C936-4102-A456-1EB5D2AE9E95}"/>
              </a:ext>
            </a:extLst>
          </p:cNvPr>
          <p:cNvSpPr>
            <a:spLocks noGrp="1" noChangeArrowheads="1"/>
          </p:cNvSpPr>
          <p:nvPr>
            <p:ph type="subTitle" idx="1"/>
          </p:nvPr>
        </p:nvSpPr>
        <p:spPr>
          <a:xfrm>
            <a:off x="571501" y="4572000"/>
            <a:ext cx="8639174" cy="1409700"/>
          </a:xfrm>
        </p:spPr>
        <p:txBody>
          <a:bodyPr/>
          <a:lstStyle/>
          <a:p>
            <a:r>
              <a:rPr lang="zh-CN" altLang="en-US" sz="4400" dirty="0"/>
              <a:t>第</a:t>
            </a:r>
            <a:r>
              <a:rPr lang="en-US" altLang="zh-CN" sz="4400" dirty="0"/>
              <a:t>10</a:t>
            </a:r>
            <a:r>
              <a:rPr lang="zh-CN" altLang="en-US" sz="4400" dirty="0"/>
              <a:t>章</a:t>
            </a:r>
            <a:r>
              <a:rPr lang="zh-CN" altLang="en-US" sz="4400" dirty="0">
                <a:solidFill>
                  <a:srgbClr val="0000CC"/>
                </a:solidFill>
              </a:rPr>
              <a:t> </a:t>
            </a:r>
          </a:p>
          <a:p>
            <a:r>
              <a:rPr lang="zh-CN" altLang="en-US" sz="4400" dirty="0"/>
              <a:t>营销沟通与消费心理</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a:extLst>
              <a:ext uri="{FF2B5EF4-FFF2-40B4-BE49-F238E27FC236}">
                <a16:creationId xmlns="" xmlns:a16="http://schemas.microsoft.com/office/drawing/2014/main" id="{14A45C55-6776-4141-BEB3-296C7D2EE6D9}"/>
              </a:ext>
            </a:extLst>
          </p:cNvPr>
          <p:cNvSpPr>
            <a:spLocks noGrp="1"/>
          </p:cNvSpPr>
          <p:nvPr>
            <p:ph type="title"/>
          </p:nvPr>
        </p:nvSpPr>
        <p:spPr>
          <a:xfrm>
            <a:off x="3114055" y="371062"/>
            <a:ext cx="6242050" cy="714375"/>
          </a:xfrm>
        </p:spPr>
        <p:txBody>
          <a:bodyPr/>
          <a:lstStyle/>
          <a:p>
            <a:r>
              <a:rPr lang="zh-CN" altLang="en-US" sz="3200" dirty="0"/>
              <a:t>什么是沟通</a:t>
            </a:r>
          </a:p>
        </p:txBody>
      </p:sp>
      <p:sp>
        <p:nvSpPr>
          <p:cNvPr id="21518" name="Text Box 14">
            <a:extLst>
              <a:ext uri="{FF2B5EF4-FFF2-40B4-BE49-F238E27FC236}">
                <a16:creationId xmlns="" xmlns:a16="http://schemas.microsoft.com/office/drawing/2014/main" id="{4EFE938C-E9E5-46EF-A32E-FE65BA38759B}"/>
              </a:ext>
            </a:extLst>
          </p:cNvPr>
          <p:cNvSpPr txBox="1">
            <a:spLocks noChangeArrowheads="1"/>
          </p:cNvSpPr>
          <p:nvPr/>
        </p:nvSpPr>
        <p:spPr bwMode="auto">
          <a:xfrm>
            <a:off x="978970" y="1659285"/>
            <a:ext cx="7888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zh-CN" altLang="en-US" dirty="0">
                <a:latin typeface="黑体" panose="02010609060101010101" pitchFamily="49" charset="-122"/>
                <a:ea typeface="黑体" panose="02010609060101010101" pitchFamily="49" charset="-122"/>
              </a:rPr>
              <a:t>你认为与他人沟通交流最大的障碍是什么？</a:t>
            </a:r>
          </a:p>
          <a:p>
            <a:pPr eaLnBrk="1" hangingPunct="1">
              <a:spcBef>
                <a:spcPct val="50000"/>
              </a:spcBef>
              <a:buClrTx/>
              <a:buSzTx/>
              <a:buFontTx/>
              <a:buNone/>
            </a:pPr>
            <a:r>
              <a:rPr lang="zh-CN" altLang="en-US" dirty="0">
                <a:solidFill>
                  <a:srgbClr val="CC0066"/>
                </a:solidFill>
                <a:latin typeface="黑体" panose="02010609060101010101" pitchFamily="49" charset="-122"/>
                <a:ea typeface="黑体" panose="02010609060101010101" pitchFamily="49" charset="-122"/>
              </a:rPr>
              <a:t>语言、文化、生活习惯、背景等</a:t>
            </a:r>
          </a:p>
          <a:p>
            <a:pPr eaLnBrk="1" hangingPunct="1">
              <a:spcBef>
                <a:spcPct val="50000"/>
              </a:spcBef>
              <a:buClrTx/>
              <a:buSzTx/>
              <a:buFontTx/>
              <a:buNone/>
            </a:pPr>
            <a:r>
              <a:rPr lang="zh-CN" altLang="en-US" dirty="0">
                <a:latin typeface="黑体" panose="02010609060101010101" pitchFamily="49" charset="-122"/>
                <a:ea typeface="黑体" panose="02010609060101010101" pitchFamily="49" charset="-122"/>
              </a:rPr>
              <a:t>你心目中哪一类人的沟通能力最强？</a:t>
            </a:r>
          </a:p>
          <a:p>
            <a:pPr eaLnBrk="1" hangingPunct="1">
              <a:spcBef>
                <a:spcPct val="50000"/>
              </a:spcBef>
              <a:buClrTx/>
              <a:buSzTx/>
              <a:buFontTx/>
              <a:buNone/>
            </a:pPr>
            <a:r>
              <a:rPr lang="zh-CN" altLang="en-US" dirty="0">
                <a:solidFill>
                  <a:srgbClr val="CC0066"/>
                </a:solidFill>
                <a:latin typeface="黑体" panose="02010609060101010101" pitchFamily="49" charset="-122"/>
                <a:ea typeface="黑体" panose="02010609060101010101" pitchFamily="49" charset="-122"/>
              </a:rPr>
              <a:t>记者、主持人</a:t>
            </a:r>
            <a:r>
              <a:rPr lang="zh-CN" altLang="en-US" dirty="0" smtClean="0">
                <a:solidFill>
                  <a:srgbClr val="CC0066"/>
                </a:solidFill>
                <a:latin typeface="黑体" panose="02010609060101010101" pitchFamily="49" charset="-122"/>
                <a:ea typeface="黑体" panose="02010609060101010101" pitchFamily="49" charset="-122"/>
              </a:rPr>
              <a:t>、销售人员、</a:t>
            </a:r>
            <a:r>
              <a:rPr lang="zh-CN" altLang="en-US" dirty="0">
                <a:solidFill>
                  <a:srgbClr val="CC0066"/>
                </a:solidFill>
                <a:latin typeface="黑体" panose="02010609060101010101" pitchFamily="49" charset="-122"/>
                <a:ea typeface="黑体" panose="02010609060101010101" pitchFamily="49" charset="-122"/>
              </a:rPr>
              <a:t>滔滔不绝者等</a:t>
            </a:r>
          </a:p>
          <a:p>
            <a:pPr eaLnBrk="1" hangingPunct="1">
              <a:spcBef>
                <a:spcPct val="50000"/>
              </a:spcBef>
              <a:buClrTx/>
              <a:buSzTx/>
              <a:buFontTx/>
              <a:buNone/>
            </a:pPr>
            <a:endParaRPr lang="zh-CN" altLang="en-US" dirty="0">
              <a:solidFill>
                <a:srgbClr val="CC0066"/>
              </a:solidFill>
              <a:latin typeface="黑体" panose="02010609060101010101" pitchFamily="49" charset="-122"/>
              <a:ea typeface="黑体" panose="02010609060101010101" pitchFamily="49" charset="-122"/>
            </a:endParaRPr>
          </a:p>
        </p:txBody>
      </p:sp>
      <p:pic>
        <p:nvPicPr>
          <p:cNvPr id="28676" name="图片 3" descr="u=678430711,891301055&amp;fm=21&amp;gp=0.jpg">
            <a:extLst>
              <a:ext uri="{FF2B5EF4-FFF2-40B4-BE49-F238E27FC236}">
                <a16:creationId xmlns="" xmlns:a16="http://schemas.microsoft.com/office/drawing/2014/main" id="{71A04D1D-F27B-41B7-891F-9ABF4C065B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7707" y="2461591"/>
            <a:ext cx="3278068" cy="170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1518">
                                            <p:txEl>
                                              <p:pRg st="0" end="0"/>
                                            </p:txEl>
                                          </p:spTgt>
                                        </p:tgtEl>
                                        <p:attrNameLst>
                                          <p:attrName>style.visibility</p:attrName>
                                        </p:attrNameLst>
                                      </p:cBhvr>
                                      <p:to>
                                        <p:strVal val="visible"/>
                                      </p:to>
                                    </p:set>
                                    <p:anim calcmode="lin" valueType="num">
                                      <p:cBhvr additive="base">
                                        <p:cTn id="11" dur="500" fill="hold"/>
                                        <p:tgtEl>
                                          <p:spTgt spid="2151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518">
                                            <p:txEl>
                                              <p:pRg st="1" end="1"/>
                                            </p:txEl>
                                          </p:spTgt>
                                        </p:tgtEl>
                                        <p:attrNameLst>
                                          <p:attrName>style.visibility</p:attrName>
                                        </p:attrNameLst>
                                      </p:cBhvr>
                                      <p:to>
                                        <p:strVal val="visible"/>
                                      </p:to>
                                    </p:set>
                                    <p:anim calcmode="lin" valueType="num">
                                      <p:cBhvr additive="base">
                                        <p:cTn id="17" dur="500" fill="hold"/>
                                        <p:tgtEl>
                                          <p:spTgt spid="2151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518">
                                            <p:txEl>
                                              <p:pRg st="2" end="2"/>
                                            </p:txEl>
                                          </p:spTgt>
                                        </p:tgtEl>
                                        <p:attrNameLst>
                                          <p:attrName>style.visibility</p:attrName>
                                        </p:attrNameLst>
                                      </p:cBhvr>
                                      <p:to>
                                        <p:strVal val="visible"/>
                                      </p:to>
                                    </p:set>
                                    <p:anim calcmode="lin" valueType="num">
                                      <p:cBhvr additive="base">
                                        <p:cTn id="23" dur="500" fill="hold"/>
                                        <p:tgtEl>
                                          <p:spTgt spid="2151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518">
                                            <p:txEl>
                                              <p:pRg st="3" end="3"/>
                                            </p:txEl>
                                          </p:spTgt>
                                        </p:tgtEl>
                                        <p:attrNameLst>
                                          <p:attrName>style.visibility</p:attrName>
                                        </p:attrNameLst>
                                      </p:cBhvr>
                                      <p:to>
                                        <p:strVal val="visible"/>
                                      </p:to>
                                    </p:set>
                                    <p:anim calcmode="lin" valueType="num">
                                      <p:cBhvr additive="base">
                                        <p:cTn id="29" dur="500" fill="hold"/>
                                        <p:tgtEl>
                                          <p:spTgt spid="2151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直接连接符 7169">
            <a:extLst>
              <a:ext uri="{FF2B5EF4-FFF2-40B4-BE49-F238E27FC236}">
                <a16:creationId xmlns="" xmlns:a16="http://schemas.microsoft.com/office/drawing/2014/main" id="{BFE6C41C-8462-4316-AEAF-9453EDC46A6E}"/>
              </a:ext>
            </a:extLst>
          </p:cNvPr>
          <p:cNvSpPr>
            <a:spLocks noChangeShapeType="1"/>
          </p:cNvSpPr>
          <p:nvPr/>
        </p:nvSpPr>
        <p:spPr bwMode="auto">
          <a:xfrm flipV="1">
            <a:off x="3962400" y="2133600"/>
            <a:ext cx="838200" cy="53340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cs typeface="Arial" panose="020B0604020202020204" pitchFamily="34" charset="0"/>
            </a:endParaRPr>
          </a:p>
        </p:txBody>
      </p:sp>
      <p:sp>
        <p:nvSpPr>
          <p:cNvPr id="5122" name="直接连接符 7171">
            <a:extLst>
              <a:ext uri="{FF2B5EF4-FFF2-40B4-BE49-F238E27FC236}">
                <a16:creationId xmlns="" xmlns:a16="http://schemas.microsoft.com/office/drawing/2014/main" id="{E6DCFEF5-F82C-4372-820A-B4E1C6E0F358}"/>
              </a:ext>
            </a:extLst>
          </p:cNvPr>
          <p:cNvSpPr>
            <a:spLocks noChangeShapeType="1"/>
          </p:cNvSpPr>
          <p:nvPr/>
        </p:nvSpPr>
        <p:spPr bwMode="auto">
          <a:xfrm>
            <a:off x="5181600" y="2133600"/>
            <a:ext cx="609600" cy="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cs typeface="Arial" panose="020B0604020202020204" pitchFamily="34" charset="0"/>
            </a:endParaRPr>
          </a:p>
        </p:txBody>
      </p:sp>
      <p:sp>
        <p:nvSpPr>
          <p:cNvPr id="5123" name="直接连接符 7173">
            <a:extLst>
              <a:ext uri="{FF2B5EF4-FFF2-40B4-BE49-F238E27FC236}">
                <a16:creationId xmlns="" xmlns:a16="http://schemas.microsoft.com/office/drawing/2014/main" id="{95A7DB16-B136-49AB-83B9-9ACB815F6363}"/>
              </a:ext>
            </a:extLst>
          </p:cNvPr>
          <p:cNvSpPr>
            <a:spLocks noChangeShapeType="1"/>
          </p:cNvSpPr>
          <p:nvPr/>
        </p:nvSpPr>
        <p:spPr bwMode="auto">
          <a:xfrm flipV="1">
            <a:off x="4191000" y="3048000"/>
            <a:ext cx="685800" cy="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cs typeface="Arial" panose="020B0604020202020204" pitchFamily="34" charset="0"/>
            </a:endParaRPr>
          </a:p>
        </p:txBody>
      </p:sp>
      <p:sp>
        <p:nvSpPr>
          <p:cNvPr id="5124" name="直接连接符 7174">
            <a:extLst>
              <a:ext uri="{FF2B5EF4-FFF2-40B4-BE49-F238E27FC236}">
                <a16:creationId xmlns="" xmlns:a16="http://schemas.microsoft.com/office/drawing/2014/main" id="{7175E2A6-3EF9-4E10-BC71-B02369A44B86}"/>
              </a:ext>
            </a:extLst>
          </p:cNvPr>
          <p:cNvSpPr>
            <a:spLocks noChangeShapeType="1"/>
          </p:cNvSpPr>
          <p:nvPr/>
        </p:nvSpPr>
        <p:spPr bwMode="auto">
          <a:xfrm>
            <a:off x="4191000" y="3733800"/>
            <a:ext cx="609600" cy="30480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cs typeface="Arial" panose="020B0604020202020204" pitchFamily="34" charset="0"/>
            </a:endParaRPr>
          </a:p>
        </p:txBody>
      </p:sp>
      <p:grpSp>
        <p:nvGrpSpPr>
          <p:cNvPr id="5126" name="组合 7177">
            <a:extLst>
              <a:ext uri="{FF2B5EF4-FFF2-40B4-BE49-F238E27FC236}">
                <a16:creationId xmlns="" xmlns:a16="http://schemas.microsoft.com/office/drawing/2014/main" id="{8D046446-9E8D-411D-9F0F-1508A8633757}"/>
              </a:ext>
            </a:extLst>
          </p:cNvPr>
          <p:cNvGrpSpPr>
            <a:grpSpLocks/>
          </p:cNvGrpSpPr>
          <p:nvPr/>
        </p:nvGrpSpPr>
        <p:grpSpPr bwMode="auto">
          <a:xfrm>
            <a:off x="1524000" y="2057401"/>
            <a:ext cx="2673350" cy="2671763"/>
            <a:chOff x="140" y="1419"/>
            <a:chExt cx="1684" cy="1683"/>
          </a:xfrm>
        </p:grpSpPr>
        <p:sp>
          <p:nvSpPr>
            <p:cNvPr id="5127" name="椭圆 7178">
              <a:extLst>
                <a:ext uri="{FF2B5EF4-FFF2-40B4-BE49-F238E27FC236}">
                  <a16:creationId xmlns="" xmlns:a16="http://schemas.microsoft.com/office/drawing/2014/main" id="{620B68C9-3D11-4921-B36D-D1C71DF869EE}"/>
                </a:ext>
              </a:extLst>
            </p:cNvPr>
            <p:cNvSpPr>
              <a:spLocks noChangeArrowheads="1"/>
            </p:cNvSpPr>
            <p:nvPr/>
          </p:nvSpPr>
          <p:spPr bwMode="auto">
            <a:xfrm>
              <a:off x="140" y="1419"/>
              <a:ext cx="1684" cy="1683"/>
            </a:xfrm>
            <a:prstGeom prst="ellipse">
              <a:avLst/>
            </a:prstGeom>
            <a:gradFill rotWithShape="1">
              <a:gsLst>
                <a:gs pos="0">
                  <a:srgbClr val="FFFFFF"/>
                </a:gs>
                <a:gs pos="50000">
                  <a:schemeClr val="folHlink"/>
                </a:gs>
                <a:gs pos="100000">
                  <a:srgbClr val="FFFFFF"/>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zh-CN" altLang="en-US">
                <a:cs typeface="Arial" panose="020B0604020202020204" pitchFamily="34" charset="0"/>
              </a:endParaRPr>
            </a:p>
          </p:txBody>
        </p:sp>
        <p:sp>
          <p:nvSpPr>
            <p:cNvPr id="5128" name="椭圆 7179">
              <a:extLst>
                <a:ext uri="{FF2B5EF4-FFF2-40B4-BE49-F238E27FC236}">
                  <a16:creationId xmlns="" xmlns:a16="http://schemas.microsoft.com/office/drawing/2014/main" id="{655083EF-2668-44CF-BCCE-5BAC0981D8D1}"/>
                </a:ext>
              </a:extLst>
            </p:cNvPr>
            <p:cNvSpPr>
              <a:spLocks noChangeArrowheads="1"/>
            </p:cNvSpPr>
            <p:nvPr/>
          </p:nvSpPr>
          <p:spPr bwMode="auto">
            <a:xfrm>
              <a:off x="251" y="1528"/>
              <a:ext cx="1461" cy="1463"/>
            </a:xfrm>
            <a:prstGeom prst="ellipse">
              <a:avLst/>
            </a:prstGeom>
            <a:gradFill rotWithShape="1">
              <a:gsLst>
                <a:gs pos="0">
                  <a:srgbClr val="31672A"/>
                </a:gs>
                <a:gs pos="50000">
                  <a:schemeClr val="folHlink"/>
                </a:gs>
                <a:gs pos="100000">
                  <a:srgbClr val="31672A"/>
                </a:gs>
              </a:gsLst>
              <a:lin ang="189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zh-CN" altLang="en-US">
                <a:cs typeface="Arial" panose="020B0604020202020204" pitchFamily="34" charset="0"/>
              </a:endParaRPr>
            </a:p>
          </p:txBody>
        </p:sp>
        <p:sp>
          <p:nvSpPr>
            <p:cNvPr id="5129" name="椭圆 7180">
              <a:extLst>
                <a:ext uri="{FF2B5EF4-FFF2-40B4-BE49-F238E27FC236}">
                  <a16:creationId xmlns="" xmlns:a16="http://schemas.microsoft.com/office/drawing/2014/main" id="{310CD1E3-A549-4225-8715-7669CC47E149}"/>
                </a:ext>
              </a:extLst>
            </p:cNvPr>
            <p:cNvSpPr>
              <a:spLocks noChangeArrowheads="1"/>
            </p:cNvSpPr>
            <p:nvPr/>
          </p:nvSpPr>
          <p:spPr bwMode="auto">
            <a:xfrm>
              <a:off x="258" y="1536"/>
              <a:ext cx="1461" cy="1462"/>
            </a:xfrm>
            <a:prstGeom prst="ellipse">
              <a:avLst/>
            </a:prstGeom>
            <a:gradFill rotWithShape="1">
              <a:gsLst>
                <a:gs pos="0">
                  <a:srgbClr val="3A7932"/>
                </a:gs>
                <a:gs pos="100000">
                  <a:schemeClr val="folHlink">
                    <a:alpha val="0"/>
                  </a:schemeClr>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zh-CN" altLang="en-US">
                <a:cs typeface="Arial" panose="020B0604020202020204" pitchFamily="34" charset="0"/>
              </a:endParaRPr>
            </a:p>
          </p:txBody>
        </p:sp>
        <p:sp>
          <p:nvSpPr>
            <p:cNvPr id="5130" name="椭圆 7181">
              <a:extLst>
                <a:ext uri="{FF2B5EF4-FFF2-40B4-BE49-F238E27FC236}">
                  <a16:creationId xmlns="" xmlns:a16="http://schemas.microsoft.com/office/drawing/2014/main" id="{F4E66A10-E8CD-49A2-8538-35AFBCDDCB5A}"/>
                </a:ext>
              </a:extLst>
            </p:cNvPr>
            <p:cNvSpPr>
              <a:spLocks noChangeArrowheads="1"/>
            </p:cNvSpPr>
            <p:nvPr/>
          </p:nvSpPr>
          <p:spPr bwMode="auto">
            <a:xfrm>
              <a:off x="323" y="1602"/>
              <a:ext cx="1317" cy="1316"/>
            </a:xfrm>
            <a:prstGeom prst="ellipse">
              <a:avLst/>
            </a:prstGeom>
            <a:solidFill>
              <a:srgbClr val="000000"/>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zh-CN" altLang="en-US">
                <a:cs typeface="Arial" panose="020B0604020202020204" pitchFamily="34" charset="0"/>
              </a:endParaRPr>
            </a:p>
          </p:txBody>
        </p:sp>
        <p:sp>
          <p:nvSpPr>
            <p:cNvPr id="5131" name="椭圆 7182">
              <a:extLst>
                <a:ext uri="{FF2B5EF4-FFF2-40B4-BE49-F238E27FC236}">
                  <a16:creationId xmlns="" xmlns:a16="http://schemas.microsoft.com/office/drawing/2014/main" id="{F0CAD050-0A05-4555-86F6-E700C4DC021A}"/>
                </a:ext>
              </a:extLst>
            </p:cNvPr>
            <p:cNvSpPr>
              <a:spLocks noChangeArrowheads="1"/>
            </p:cNvSpPr>
            <p:nvPr/>
          </p:nvSpPr>
          <p:spPr bwMode="auto">
            <a:xfrm>
              <a:off x="344" y="1623"/>
              <a:ext cx="1276" cy="127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sp>
          <p:nvSpPr>
            <p:cNvPr id="5132" name="椭圆 7183">
              <a:extLst>
                <a:ext uri="{FF2B5EF4-FFF2-40B4-BE49-F238E27FC236}">
                  <a16:creationId xmlns="" xmlns:a16="http://schemas.microsoft.com/office/drawing/2014/main" id="{6A0C152B-4608-49BA-A941-973445BC0283}"/>
                </a:ext>
              </a:extLst>
            </p:cNvPr>
            <p:cNvSpPr>
              <a:spLocks noChangeArrowheads="1"/>
            </p:cNvSpPr>
            <p:nvPr/>
          </p:nvSpPr>
          <p:spPr bwMode="auto">
            <a:xfrm>
              <a:off x="360" y="1630"/>
              <a:ext cx="1246" cy="124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sp>
          <p:nvSpPr>
            <p:cNvPr id="5133" name="椭圆 7184">
              <a:extLst>
                <a:ext uri="{FF2B5EF4-FFF2-40B4-BE49-F238E27FC236}">
                  <a16:creationId xmlns="" xmlns:a16="http://schemas.microsoft.com/office/drawing/2014/main" id="{A8B52C8E-03FD-43CB-9390-2FD250EE5B1B}"/>
                </a:ext>
              </a:extLst>
            </p:cNvPr>
            <p:cNvSpPr>
              <a:spLocks noChangeArrowheads="1"/>
            </p:cNvSpPr>
            <p:nvPr/>
          </p:nvSpPr>
          <p:spPr bwMode="auto">
            <a:xfrm>
              <a:off x="374" y="1642"/>
              <a:ext cx="1184" cy="116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sp>
          <p:nvSpPr>
            <p:cNvPr id="5134" name="椭圆 7185">
              <a:extLst>
                <a:ext uri="{FF2B5EF4-FFF2-40B4-BE49-F238E27FC236}">
                  <a16:creationId xmlns="" xmlns:a16="http://schemas.microsoft.com/office/drawing/2014/main" id="{25F6F196-F381-4782-8011-AFD9984E317D}"/>
                </a:ext>
              </a:extLst>
            </p:cNvPr>
            <p:cNvSpPr>
              <a:spLocks noChangeArrowheads="1"/>
            </p:cNvSpPr>
            <p:nvPr/>
          </p:nvSpPr>
          <p:spPr bwMode="auto">
            <a:xfrm>
              <a:off x="443" y="1675"/>
              <a:ext cx="1053" cy="94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pic>
          <p:nvPicPr>
            <p:cNvPr id="5135" name="图片 7186" descr="mark">
              <a:extLst>
                <a:ext uri="{FF2B5EF4-FFF2-40B4-BE49-F238E27FC236}">
                  <a16:creationId xmlns="" xmlns:a16="http://schemas.microsoft.com/office/drawing/2014/main" id="{165462BD-FC04-49CB-96EC-D4FB3C565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 y="1773"/>
              <a:ext cx="1011" cy="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36" name="圆角矩形 7187">
            <a:extLst>
              <a:ext uri="{FF2B5EF4-FFF2-40B4-BE49-F238E27FC236}">
                <a16:creationId xmlns="" xmlns:a16="http://schemas.microsoft.com/office/drawing/2014/main" id="{FCE6FC98-EB23-4E83-8678-7518AC9FAC4A}"/>
              </a:ext>
            </a:extLst>
          </p:cNvPr>
          <p:cNvSpPr>
            <a:spLocks noChangeArrowheads="1"/>
          </p:cNvSpPr>
          <p:nvPr/>
        </p:nvSpPr>
        <p:spPr bwMode="auto">
          <a:xfrm>
            <a:off x="5105400" y="1676400"/>
            <a:ext cx="5105400" cy="48895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a:lstStyle/>
          <a:p>
            <a:endParaRPr lang="zh-CN" altLang="en-US">
              <a:cs typeface="Arial" panose="020B0604020202020204" pitchFamily="34" charset="0"/>
            </a:endParaRPr>
          </a:p>
        </p:txBody>
      </p:sp>
      <p:sp>
        <p:nvSpPr>
          <p:cNvPr id="5137" name="矩形 7188">
            <a:extLst>
              <a:ext uri="{FF2B5EF4-FFF2-40B4-BE49-F238E27FC236}">
                <a16:creationId xmlns="" xmlns:a16="http://schemas.microsoft.com/office/drawing/2014/main" id="{B214D0AE-6033-4F33-927D-4AA22C199EC3}"/>
              </a:ext>
            </a:extLst>
          </p:cNvPr>
          <p:cNvSpPr>
            <a:spLocks noChangeArrowheads="1"/>
          </p:cNvSpPr>
          <p:nvPr/>
        </p:nvSpPr>
        <p:spPr bwMode="auto">
          <a:xfrm>
            <a:off x="5334000" y="1752601"/>
            <a:ext cx="533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a:solidFill>
                  <a:srgbClr val="000000"/>
                </a:solidFill>
              </a:rPr>
              <a:t>一、营销信息</a:t>
            </a:r>
            <a:r>
              <a:rPr lang="zh-CN" altLang="en-US" sz="2000">
                <a:solidFill>
                  <a:srgbClr val="000000"/>
                </a:solidFill>
                <a:ea typeface="新宋体" panose="02010609030101010101" pitchFamily="49" charset="-122"/>
              </a:rPr>
              <a:t>传播对消费者心理的影响</a:t>
            </a:r>
          </a:p>
        </p:txBody>
      </p:sp>
      <p:sp>
        <p:nvSpPr>
          <p:cNvPr id="5138" name="圆角矩形 7189">
            <a:extLst>
              <a:ext uri="{FF2B5EF4-FFF2-40B4-BE49-F238E27FC236}">
                <a16:creationId xmlns="" xmlns:a16="http://schemas.microsoft.com/office/drawing/2014/main" id="{4CD6A98D-7877-4909-BAB8-DFB3A4A766AB}"/>
              </a:ext>
            </a:extLst>
          </p:cNvPr>
          <p:cNvSpPr>
            <a:spLocks noChangeArrowheads="1"/>
          </p:cNvSpPr>
          <p:nvPr/>
        </p:nvSpPr>
        <p:spPr bwMode="auto">
          <a:xfrm>
            <a:off x="5029200" y="2667000"/>
            <a:ext cx="5105400" cy="4572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a:lstStyle/>
          <a:p>
            <a:endParaRPr lang="zh-CN" altLang="en-US">
              <a:cs typeface="Arial" panose="020B0604020202020204" pitchFamily="34" charset="0"/>
            </a:endParaRPr>
          </a:p>
        </p:txBody>
      </p:sp>
      <p:sp>
        <p:nvSpPr>
          <p:cNvPr id="5139" name="矩形 7190">
            <a:extLst>
              <a:ext uri="{FF2B5EF4-FFF2-40B4-BE49-F238E27FC236}">
                <a16:creationId xmlns="" xmlns:a16="http://schemas.microsoft.com/office/drawing/2014/main" id="{E7096518-4706-4D60-B513-174533286FA5}"/>
              </a:ext>
            </a:extLst>
          </p:cNvPr>
          <p:cNvSpPr>
            <a:spLocks noChangeArrowheads="1"/>
          </p:cNvSpPr>
          <p:nvPr/>
        </p:nvSpPr>
        <p:spPr bwMode="auto">
          <a:xfrm>
            <a:off x="5181600" y="2717801"/>
            <a:ext cx="348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a:solidFill>
                  <a:srgbClr val="000000"/>
                </a:solidFill>
                <a:ea typeface="新宋体" panose="02010609030101010101" pitchFamily="49" charset="-122"/>
              </a:rPr>
              <a:t>二、营销信息沟通的几种形式</a:t>
            </a:r>
          </a:p>
        </p:txBody>
      </p:sp>
      <p:sp>
        <p:nvSpPr>
          <p:cNvPr id="7192" name="圆角矩形 7191">
            <a:extLst>
              <a:ext uri="{FF2B5EF4-FFF2-40B4-BE49-F238E27FC236}">
                <a16:creationId xmlns="" xmlns:a16="http://schemas.microsoft.com/office/drawing/2014/main" id="{A55193D3-2ACD-4A7F-B0C5-9DC26598FEB5}"/>
              </a:ext>
            </a:extLst>
          </p:cNvPr>
          <p:cNvSpPr/>
          <p:nvPr/>
        </p:nvSpPr>
        <p:spPr>
          <a:xfrm>
            <a:off x="5029200" y="3810000"/>
            <a:ext cx="5410200" cy="533400"/>
          </a:xfrm>
          <a:prstGeom prst="roundRect">
            <a:avLst>
              <a:gd name="adj" fmla="val 50000"/>
            </a:avLst>
          </a:prstGeom>
          <a:gradFill rotWithShape="1">
            <a:gsLst>
              <a:gs pos="0">
                <a:srgbClr val="F8F8F8"/>
              </a:gs>
              <a:gs pos="100000">
                <a:srgbClr val="F8F8F8">
                  <a:gamma/>
                  <a:shade val="76471"/>
                  <a:invGamma/>
                </a:srgbClr>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lstStyle/>
          <a:p>
            <a:pPr algn="ctr"/>
            <a:endParaRPr lang="zh-CN" altLang="en-US" sz="2000" noProof="1">
              <a:effectLst>
                <a:outerShdw blurRad="38100" dist="38100" dir="2700000">
                  <a:srgbClr val="C0C0C0"/>
                </a:outerShdw>
              </a:effectLst>
              <a:latin typeface="新宋体" pitchFamily="49" charset="-122"/>
              <a:ea typeface="新宋体" pitchFamily="49" charset="-122"/>
            </a:endParaRPr>
          </a:p>
        </p:txBody>
      </p:sp>
      <p:sp>
        <p:nvSpPr>
          <p:cNvPr id="5141" name="椭圆 7193">
            <a:extLst>
              <a:ext uri="{FF2B5EF4-FFF2-40B4-BE49-F238E27FC236}">
                <a16:creationId xmlns="" xmlns:a16="http://schemas.microsoft.com/office/drawing/2014/main" id="{6AB620CF-7D15-4BC2-B18A-096E75D255F2}"/>
              </a:ext>
            </a:extLst>
          </p:cNvPr>
          <p:cNvSpPr>
            <a:spLocks noChangeArrowheads="1"/>
          </p:cNvSpPr>
          <p:nvPr/>
        </p:nvSpPr>
        <p:spPr bwMode="auto">
          <a:xfrm>
            <a:off x="4876800" y="1905000"/>
            <a:ext cx="228600" cy="228600"/>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a:lstStyle/>
          <a:p>
            <a:endParaRPr lang="zh-CN" altLang="en-US">
              <a:cs typeface="Arial" panose="020B0604020202020204" pitchFamily="34" charset="0"/>
            </a:endParaRPr>
          </a:p>
        </p:txBody>
      </p:sp>
      <p:sp>
        <p:nvSpPr>
          <p:cNvPr id="5142" name="椭圆 7194">
            <a:extLst>
              <a:ext uri="{FF2B5EF4-FFF2-40B4-BE49-F238E27FC236}">
                <a16:creationId xmlns="" xmlns:a16="http://schemas.microsoft.com/office/drawing/2014/main" id="{717EABED-A599-46B6-9947-E67475C49186}"/>
              </a:ext>
            </a:extLst>
          </p:cNvPr>
          <p:cNvSpPr>
            <a:spLocks noChangeArrowheads="1"/>
          </p:cNvSpPr>
          <p:nvPr/>
        </p:nvSpPr>
        <p:spPr bwMode="auto">
          <a:xfrm>
            <a:off x="4800600" y="2895600"/>
            <a:ext cx="304800" cy="228600"/>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a:lstStyle/>
          <a:p>
            <a:endParaRPr lang="zh-CN" altLang="en-US">
              <a:cs typeface="Arial" panose="020B0604020202020204" pitchFamily="34" charset="0"/>
            </a:endParaRPr>
          </a:p>
        </p:txBody>
      </p:sp>
      <p:sp>
        <p:nvSpPr>
          <p:cNvPr id="5143" name="椭圆 7195">
            <a:extLst>
              <a:ext uri="{FF2B5EF4-FFF2-40B4-BE49-F238E27FC236}">
                <a16:creationId xmlns="" xmlns:a16="http://schemas.microsoft.com/office/drawing/2014/main" id="{7C660EC5-4B6C-481F-BC28-5BE58725D181}"/>
              </a:ext>
            </a:extLst>
          </p:cNvPr>
          <p:cNvSpPr>
            <a:spLocks noChangeArrowheads="1"/>
          </p:cNvSpPr>
          <p:nvPr/>
        </p:nvSpPr>
        <p:spPr bwMode="auto">
          <a:xfrm>
            <a:off x="4800600" y="3962400"/>
            <a:ext cx="228600" cy="228600"/>
          </a:xfrm>
          <a:prstGeom prst="ellipse">
            <a:avLst/>
          </a:prstGeom>
          <a:gradFill rotWithShape="1">
            <a:gsLst>
              <a:gs pos="0">
                <a:schemeClr val="accent2"/>
              </a:gs>
              <a:gs pos="100000">
                <a:srgbClr val="5F025F"/>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a:lstStyle/>
          <a:p>
            <a:endParaRPr lang="zh-CN" altLang="en-US">
              <a:cs typeface="Arial" panose="020B0604020202020204" pitchFamily="34" charset="0"/>
            </a:endParaRPr>
          </a:p>
        </p:txBody>
      </p:sp>
      <p:sp>
        <p:nvSpPr>
          <p:cNvPr id="2" name="文本框 1">
            <a:extLst>
              <a:ext uri="{FF2B5EF4-FFF2-40B4-BE49-F238E27FC236}">
                <a16:creationId xmlns="" xmlns:a16="http://schemas.microsoft.com/office/drawing/2014/main" id="{C9FCF314-C63D-46F6-9521-3D2E1AF59052}"/>
              </a:ext>
            </a:extLst>
          </p:cNvPr>
          <p:cNvSpPr txBox="1"/>
          <p:nvPr/>
        </p:nvSpPr>
        <p:spPr>
          <a:xfrm>
            <a:off x="5235665" y="3886200"/>
            <a:ext cx="4544834" cy="400110"/>
          </a:xfrm>
          <a:prstGeom prst="rect">
            <a:avLst/>
          </a:prstGeom>
          <a:noFill/>
        </p:spPr>
        <p:txBody>
          <a:bodyPr wrap="none">
            <a:spAutoFit/>
          </a:bodyPr>
          <a:lstStyle/>
          <a:p>
            <a:pPr algn="ctr"/>
            <a:r>
              <a:rPr lang="zh-CN" altLang="en-US" sz="2000">
                <a:effectLst>
                  <a:outerShdw blurRad="38100" dist="38100" dir="2700000" algn="tl">
                    <a:srgbClr val="C0C0C0"/>
                  </a:outerShdw>
                </a:effectLst>
                <a:latin typeface="新宋体" panose="02010609030101010101" pitchFamily="49" charset="-122"/>
                <a:ea typeface="新宋体" panose="02010609030101010101" pitchFamily="49" charset="-122"/>
                <a:sym typeface="Arial" panose="020B0604020202020204" pitchFamily="34" charset="0"/>
              </a:rPr>
              <a:t>三、各种营销信息沟通方式与消费心理</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3" nodeType="clickEffect">
                                  <p:stCondLst>
                                    <p:cond delay="0"/>
                                  </p:stCondLst>
                                  <p:childTnLst>
                                    <p:set>
                                      <p:cBhvr>
                                        <p:cTn id="6" dur="1" fill="hold">
                                          <p:stCondLst>
                                            <p:cond delay="0"/>
                                          </p:stCondLst>
                                        </p:cTn>
                                        <p:tgtEl>
                                          <p:spTgt spid="5137"/>
                                        </p:tgtEl>
                                        <p:attrNameLst>
                                          <p:attrName>style.visibility</p:attrName>
                                        </p:attrNameLst>
                                      </p:cBhvr>
                                      <p:to>
                                        <p:strVal val="visible"/>
                                      </p:to>
                                    </p:set>
                                    <p:animEffect transition="in" filter="fade">
                                      <p:cBhvr>
                                        <p:cTn id="7" dur="500"/>
                                        <p:tgtEl>
                                          <p:spTgt spid="5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39"/>
                                        </p:tgtEl>
                                        <p:attrNameLst>
                                          <p:attrName>style.visibility</p:attrName>
                                        </p:attrNameLst>
                                      </p:cBhvr>
                                      <p:to>
                                        <p:strVal val="visible"/>
                                      </p:to>
                                    </p:set>
                                    <p:animEffect transition="in" filter="fade">
                                      <p:cBhvr>
                                        <p:cTn id="12" dur="500"/>
                                        <p:tgtEl>
                                          <p:spTgt spid="51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p:bldP spid="5137" grpId="1"/>
      <p:bldP spid="5137" grpId="2"/>
      <p:bldP spid="5137" grpId="3"/>
      <p:bldP spid="5139"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 xmlns:a16="http://schemas.microsoft.com/office/drawing/2014/main" id="{7F914C95-124C-445F-9792-2E42E85E5C96}"/>
              </a:ext>
            </a:extLst>
          </p:cNvPr>
          <p:cNvSpPr>
            <a:spLocks noGrp="1" noChangeArrowheads="1"/>
          </p:cNvSpPr>
          <p:nvPr>
            <p:ph type="title"/>
          </p:nvPr>
        </p:nvSpPr>
        <p:spPr>
          <a:xfrm>
            <a:off x="2209800" y="0"/>
            <a:ext cx="7772400" cy="1752600"/>
          </a:xfrm>
        </p:spPr>
        <p:txBody>
          <a:bodyPr/>
          <a:lstStyle/>
          <a:p>
            <a:r>
              <a:rPr lang="zh-CN" altLang="en-US" sz="3200">
                <a:ea typeface="黑体" panose="02010609060101010101" pitchFamily="49" charset="-122"/>
              </a:rPr>
              <a:t>哪类人最容易成功？</a:t>
            </a:r>
          </a:p>
        </p:txBody>
      </p:sp>
      <p:sp>
        <p:nvSpPr>
          <p:cNvPr id="77827" name="Rectangle 3">
            <a:extLst>
              <a:ext uri="{FF2B5EF4-FFF2-40B4-BE49-F238E27FC236}">
                <a16:creationId xmlns="" xmlns:a16="http://schemas.microsoft.com/office/drawing/2014/main" id="{C131D1BB-697A-4B56-A7F6-160C6C19DB70}"/>
              </a:ext>
            </a:extLst>
          </p:cNvPr>
          <p:cNvSpPr>
            <a:spLocks noGrp="1" noChangeArrowheads="1"/>
          </p:cNvSpPr>
          <p:nvPr>
            <p:ph type="body" idx="1"/>
          </p:nvPr>
        </p:nvSpPr>
        <p:spPr>
          <a:xfrm>
            <a:off x="2209800" y="1214438"/>
            <a:ext cx="8458200" cy="5643562"/>
          </a:xfrm>
        </p:spPr>
        <p:txBody>
          <a:bodyPr/>
          <a:lstStyle/>
          <a:p>
            <a:pPr>
              <a:defRPr/>
            </a:pPr>
            <a:r>
              <a:rPr lang="zh-CN" altLang="en-US" b="1" dirty="0">
                <a:latin typeface="黑体" pitchFamily="49" charset="-122"/>
                <a:ea typeface="黑体" pitchFamily="49" charset="-122"/>
              </a:rPr>
              <a:t>第一类：聪明才辩型</a:t>
            </a:r>
          </a:p>
          <a:p>
            <a:pPr>
              <a:buFont typeface="Wingdings" panose="05000000000000000000" pitchFamily="2" charset="2"/>
              <a:buNone/>
              <a:defRPr/>
            </a:pPr>
            <a:r>
              <a:rPr lang="zh-CN" altLang="en-US" sz="2400" b="1" dirty="0">
                <a:solidFill>
                  <a:srgbClr val="CC0066"/>
                </a:solidFill>
                <a:latin typeface="黑体" pitchFamily="49" charset="-122"/>
                <a:ea typeface="黑体" pitchFamily="49" charset="-122"/>
              </a:rPr>
              <a:t>头脑精明，精确计算利害得失，善于表现，反应快、计谋多。</a:t>
            </a:r>
          </a:p>
          <a:p>
            <a:pPr>
              <a:defRPr/>
            </a:pPr>
            <a:r>
              <a:rPr lang="zh-CN" altLang="en-US" b="1" dirty="0">
                <a:latin typeface="黑体" pitchFamily="49" charset="-122"/>
                <a:ea typeface="黑体" pitchFamily="49" charset="-122"/>
              </a:rPr>
              <a:t>第二类：磊落豪雄型</a:t>
            </a:r>
          </a:p>
          <a:p>
            <a:pPr>
              <a:buFont typeface="Wingdings" panose="05000000000000000000" pitchFamily="2" charset="2"/>
              <a:buNone/>
              <a:defRPr/>
            </a:pPr>
            <a:r>
              <a:rPr lang="zh-CN" altLang="en-US" sz="2400" b="1" dirty="0">
                <a:solidFill>
                  <a:srgbClr val="CC0066"/>
                </a:solidFill>
                <a:latin typeface="黑体" pitchFamily="49" charset="-122"/>
                <a:ea typeface="黑体" pitchFamily="49" charset="-122"/>
              </a:rPr>
              <a:t>侠肝义胆、一诺千金，这种人胸襟坦荡，不贪一时一事之利，不计当下得失，言必行、行必果。 </a:t>
            </a:r>
          </a:p>
          <a:p>
            <a:pPr>
              <a:defRPr/>
            </a:pPr>
            <a:r>
              <a:rPr lang="zh-CN" altLang="en-US" b="1" dirty="0">
                <a:latin typeface="黑体" pitchFamily="49" charset="-122"/>
                <a:ea typeface="黑体" pitchFamily="49" charset="-122"/>
              </a:rPr>
              <a:t>第三类：深沉厚重型</a:t>
            </a:r>
          </a:p>
          <a:p>
            <a:pPr>
              <a:buFont typeface="Wingdings" panose="05000000000000000000" pitchFamily="2" charset="2"/>
              <a:buNone/>
              <a:defRPr/>
            </a:pPr>
            <a:r>
              <a:rPr lang="zh-CN" altLang="en-US" sz="2400" b="1" dirty="0">
                <a:solidFill>
                  <a:srgbClr val="CC0066"/>
                </a:solidFill>
                <a:latin typeface="黑体" pitchFamily="49" charset="-122"/>
                <a:ea typeface="黑体" pitchFamily="49" charset="-122"/>
              </a:rPr>
              <a:t>不善言辞甚至有点木讷，不巧言令色，有雄图大略，有责任感和同情心，对自己的性格修养有严格要求和深厚积累。</a:t>
            </a:r>
            <a:r>
              <a:rPr lang="zh-CN" altLang="en-US" dirty="0">
                <a:latin typeface="黑体" pitchFamily="49" charset="-122"/>
                <a:ea typeface="黑体" pitchFamily="49" charset="-122"/>
              </a:rPr>
              <a:t> </a:t>
            </a:r>
          </a:p>
          <a:p>
            <a:pPr>
              <a:buFont typeface="Wingdings" panose="05000000000000000000" pitchFamily="2" charset="2"/>
              <a:buNone/>
              <a:defRPr/>
            </a:pPr>
            <a:r>
              <a:rPr lang="zh-CN" altLang="en-US" dirty="0">
                <a:latin typeface="黑体" pitchFamily="49" charset="-122"/>
                <a:ea typeface="黑体" pitchFamily="49" charset="-122"/>
              </a:rPr>
              <a:t>问题：</a:t>
            </a:r>
          </a:p>
          <a:p>
            <a:pPr>
              <a:buFont typeface="Wingdings" panose="05000000000000000000" pitchFamily="2" charset="2"/>
              <a:buNone/>
              <a:defRPr/>
            </a:pPr>
            <a:r>
              <a:rPr lang="zh-CN" altLang="en-US" dirty="0">
                <a:latin typeface="黑体" pitchFamily="49" charset="-122"/>
                <a:ea typeface="黑体" pitchFamily="49" charset="-122"/>
              </a:rPr>
              <a:t>认为哪一类人最能接近成功？</a:t>
            </a:r>
          </a:p>
          <a:p>
            <a:pPr>
              <a:buFont typeface="Wingdings" panose="05000000000000000000" pitchFamily="2" charset="2"/>
              <a:buNone/>
              <a:defRPr/>
            </a:pP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anim calcmode="lin" valueType="num">
                                      <p:cBhvr additive="base">
                                        <p:cTn id="13"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anim calcmode="lin" valueType="num">
                                      <p:cBhvr additive="base">
                                        <p:cTn id="19"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7827">
                                            <p:txEl>
                                              <p:pRg st="1" end="1"/>
                                            </p:txEl>
                                          </p:spTgt>
                                        </p:tgtEl>
                                        <p:attrNameLst>
                                          <p:attrName>style.visibility</p:attrName>
                                        </p:attrNameLst>
                                      </p:cBhvr>
                                      <p:to>
                                        <p:strVal val="visible"/>
                                      </p:to>
                                    </p:set>
                                    <p:anim calcmode="lin" valueType="num">
                                      <p:cBhvr additive="base">
                                        <p:cTn id="25"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7827">
                                            <p:txEl>
                                              <p:pRg st="3" end="3"/>
                                            </p:txEl>
                                          </p:spTgt>
                                        </p:tgtEl>
                                        <p:attrNameLst>
                                          <p:attrName>style.visibility</p:attrName>
                                        </p:attrNameLst>
                                      </p:cBhvr>
                                      <p:to>
                                        <p:strVal val="visible"/>
                                      </p:to>
                                    </p:set>
                                    <p:anim calcmode="lin" valueType="num">
                                      <p:cBhvr additive="base">
                                        <p:cTn id="31"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8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7827">
                                            <p:txEl>
                                              <p:pRg st="5" end="5"/>
                                            </p:txEl>
                                          </p:spTgt>
                                        </p:tgtEl>
                                        <p:attrNameLst>
                                          <p:attrName>style.visibility</p:attrName>
                                        </p:attrNameLst>
                                      </p:cBhvr>
                                      <p:to>
                                        <p:strVal val="visible"/>
                                      </p:to>
                                    </p:set>
                                    <p:anim calcmode="lin" valueType="num">
                                      <p:cBhvr additive="base">
                                        <p:cTn id="37" dur="5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8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7827">
                                            <p:txEl>
                                              <p:pRg st="6" end="6"/>
                                            </p:txEl>
                                          </p:spTgt>
                                        </p:tgtEl>
                                        <p:attrNameLst>
                                          <p:attrName>style.visibility</p:attrName>
                                        </p:attrNameLst>
                                      </p:cBhvr>
                                      <p:to>
                                        <p:strVal val="visible"/>
                                      </p:to>
                                    </p:set>
                                    <p:anim calcmode="lin" valueType="num">
                                      <p:cBhvr additive="base">
                                        <p:cTn id="43" dur="500" fill="hold"/>
                                        <p:tgtEl>
                                          <p:spTgt spid="778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827">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7827">
                                            <p:txEl>
                                              <p:pRg st="7" end="7"/>
                                            </p:txEl>
                                          </p:spTgt>
                                        </p:tgtEl>
                                        <p:attrNameLst>
                                          <p:attrName>style.visibility</p:attrName>
                                        </p:attrNameLst>
                                      </p:cBhvr>
                                      <p:to>
                                        <p:strVal val="visible"/>
                                      </p:to>
                                    </p:set>
                                    <p:anim calcmode="lin" valueType="num">
                                      <p:cBhvr additive="base">
                                        <p:cTn id="47" dur="500" fill="hold"/>
                                        <p:tgtEl>
                                          <p:spTgt spid="77827">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78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 xmlns:a16="http://schemas.microsoft.com/office/drawing/2014/main" id="{8A94066B-C387-4EB9-967D-5E5FA00FA06B}"/>
              </a:ext>
            </a:extLst>
          </p:cNvPr>
          <p:cNvSpPr>
            <a:spLocks noGrp="1" noChangeArrowheads="1"/>
          </p:cNvSpPr>
          <p:nvPr>
            <p:ph type="title"/>
          </p:nvPr>
        </p:nvSpPr>
        <p:spPr/>
        <p:txBody>
          <a:bodyPr/>
          <a:lstStyle/>
          <a:p>
            <a:r>
              <a:rPr lang="zh-CN" altLang="en-US" sz="3200">
                <a:ea typeface="黑体" panose="02010609060101010101" pitchFamily="49" charset="-122"/>
              </a:rPr>
              <a:t>哪类人最容易成功？</a:t>
            </a:r>
          </a:p>
        </p:txBody>
      </p:sp>
      <p:sp>
        <p:nvSpPr>
          <p:cNvPr id="78851" name="Rectangle 3">
            <a:extLst>
              <a:ext uri="{FF2B5EF4-FFF2-40B4-BE49-F238E27FC236}">
                <a16:creationId xmlns="" xmlns:a16="http://schemas.microsoft.com/office/drawing/2014/main" id="{023ECC8C-DC25-403C-AABF-D278A3FD5796}"/>
              </a:ext>
            </a:extLst>
          </p:cNvPr>
          <p:cNvSpPr>
            <a:spLocks noGrp="1" noChangeArrowheads="1"/>
          </p:cNvSpPr>
          <p:nvPr>
            <p:ph type="body" idx="1"/>
          </p:nvPr>
        </p:nvSpPr>
        <p:spPr>
          <a:xfrm>
            <a:off x="980660" y="1460432"/>
            <a:ext cx="10601739" cy="4595812"/>
          </a:xfrm>
        </p:spPr>
        <p:txBody>
          <a:bodyPr/>
          <a:lstStyle/>
          <a:p>
            <a:pPr>
              <a:buFont typeface="Wingdings" panose="05000000000000000000" pitchFamily="2" charset="2"/>
              <a:buNone/>
              <a:defRPr/>
            </a:pPr>
            <a:r>
              <a:rPr lang="zh-CN" altLang="en-US" dirty="0">
                <a:latin typeface="黑体" pitchFamily="49" charset="-122"/>
                <a:ea typeface="黑体" pitchFamily="49" charset="-122"/>
              </a:rPr>
              <a:t>  我们今天讲良好的沟通</a:t>
            </a:r>
            <a:r>
              <a:rPr lang="zh-CN" altLang="en-US" dirty="0">
                <a:solidFill>
                  <a:srgbClr val="CC0066"/>
                </a:solidFill>
                <a:latin typeface="黑体" pitchFamily="49" charset="-122"/>
                <a:ea typeface="黑体" pitchFamily="49" charset="-122"/>
              </a:rPr>
              <a:t>不等于</a:t>
            </a:r>
            <a:r>
              <a:rPr lang="zh-CN" altLang="en-US" dirty="0">
                <a:latin typeface="黑体" pitchFamily="49" charset="-122"/>
                <a:ea typeface="黑体" pitchFamily="49" charset="-122"/>
              </a:rPr>
              <a:t>耍嘴皮，我们要学会开口，敢于开口，但不要说的多做得少，说的多听的少，更不要承诺的多兑现的少。做一个深沉厚重的人</a:t>
            </a:r>
            <a:r>
              <a:rPr lang="zh-CN" altLang="en-US" dirty="0">
                <a:solidFill>
                  <a:srgbClr val="CC0066"/>
                </a:solidFill>
                <a:latin typeface="黑体" pitchFamily="49" charset="-122"/>
                <a:ea typeface="黑体" pitchFamily="49" charset="-122"/>
              </a:rPr>
              <a:t>远胜于</a:t>
            </a:r>
            <a:r>
              <a:rPr lang="zh-CN" altLang="en-US" dirty="0">
                <a:latin typeface="黑体" pitchFamily="49" charset="-122"/>
                <a:ea typeface="黑体" pitchFamily="49" charset="-122"/>
              </a:rPr>
              <a:t>做一个聪明才辩的人。</a:t>
            </a:r>
            <a:endParaRPr lang="zh-CN" altLang="en-US" dirty="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 xmlns:a16="http://schemas.microsoft.com/office/drawing/2014/main" id="{136DC2B5-5222-494F-8820-3326BAB52244}"/>
              </a:ext>
            </a:extLst>
          </p:cNvPr>
          <p:cNvSpPr txBox="1">
            <a:spLocks noChangeArrowheads="1"/>
          </p:cNvSpPr>
          <p:nvPr/>
        </p:nvSpPr>
        <p:spPr bwMode="auto">
          <a:xfrm>
            <a:off x="4098926" y="1703389"/>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3600" b="1">
                <a:solidFill>
                  <a:schemeClr val="tx1"/>
                </a:solidFill>
                <a:latin typeface="华文中宋" panose="02010600040101010101" pitchFamily="2" charset="-122"/>
                <a:ea typeface="华文中宋" panose="02010600040101010101" pitchFamily="2" charset="-122"/>
              </a:defRPr>
            </a:lvl1pPr>
            <a:lvl2pPr marL="742950" indent="-285750" eaLnBrk="0" hangingPunct="0">
              <a:defRPr kumimoji="1" sz="3600" b="1">
                <a:solidFill>
                  <a:schemeClr val="tx1"/>
                </a:solidFill>
                <a:latin typeface="华文中宋" panose="02010600040101010101" pitchFamily="2" charset="-122"/>
                <a:ea typeface="华文中宋" panose="02010600040101010101" pitchFamily="2" charset="-122"/>
              </a:defRPr>
            </a:lvl2pPr>
            <a:lvl3pPr marL="1143000" indent="-228600" eaLnBrk="0" hangingPunct="0">
              <a:defRPr kumimoji="1" sz="3600" b="1">
                <a:solidFill>
                  <a:schemeClr val="tx1"/>
                </a:solidFill>
                <a:latin typeface="华文中宋" panose="02010600040101010101" pitchFamily="2" charset="-122"/>
                <a:ea typeface="华文中宋" panose="02010600040101010101" pitchFamily="2" charset="-122"/>
              </a:defRPr>
            </a:lvl3pPr>
            <a:lvl4pPr marL="1600200" indent="-228600" eaLnBrk="0" hangingPunct="0">
              <a:defRPr kumimoji="1" sz="3600" b="1">
                <a:solidFill>
                  <a:schemeClr val="tx1"/>
                </a:solidFill>
                <a:latin typeface="华文中宋" panose="02010600040101010101" pitchFamily="2" charset="-122"/>
                <a:ea typeface="华文中宋" panose="02010600040101010101" pitchFamily="2" charset="-122"/>
              </a:defRPr>
            </a:lvl4pPr>
            <a:lvl5pPr marL="2057400" indent="-228600" eaLnBrk="0" hangingPunct="0">
              <a:defRPr kumimoji="1" sz="3600" b="1">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9pPr>
          </a:lstStyle>
          <a:p>
            <a:pPr eaLnBrk="1" hangingPunct="1"/>
            <a:endParaRPr lang="zh-CN" altLang="zh-CN"/>
          </a:p>
          <a:p>
            <a:pPr eaLnBrk="1" hangingPunct="1"/>
            <a:endParaRPr lang="zh-CN" altLang="zh-CN"/>
          </a:p>
        </p:txBody>
      </p:sp>
      <p:sp>
        <p:nvSpPr>
          <p:cNvPr id="40963" name="Text Box 3">
            <a:extLst>
              <a:ext uri="{FF2B5EF4-FFF2-40B4-BE49-F238E27FC236}">
                <a16:creationId xmlns="" xmlns:a16="http://schemas.microsoft.com/office/drawing/2014/main" id="{87336F44-A043-43E0-BE05-42881E1F2ECC}"/>
              </a:ext>
            </a:extLst>
          </p:cNvPr>
          <p:cNvSpPr txBox="1">
            <a:spLocks noChangeArrowheads="1"/>
          </p:cNvSpPr>
          <p:nvPr/>
        </p:nvSpPr>
        <p:spPr bwMode="auto">
          <a:xfrm>
            <a:off x="2651126" y="32543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3600" b="1">
                <a:solidFill>
                  <a:schemeClr val="tx1"/>
                </a:solidFill>
                <a:latin typeface="华文中宋" panose="02010600040101010101" pitchFamily="2" charset="-122"/>
                <a:ea typeface="华文中宋" panose="02010600040101010101" pitchFamily="2" charset="-122"/>
              </a:defRPr>
            </a:lvl1pPr>
            <a:lvl2pPr marL="742950" indent="-285750" eaLnBrk="0" hangingPunct="0">
              <a:defRPr kumimoji="1" sz="3600" b="1">
                <a:solidFill>
                  <a:schemeClr val="tx1"/>
                </a:solidFill>
                <a:latin typeface="华文中宋" panose="02010600040101010101" pitchFamily="2" charset="-122"/>
                <a:ea typeface="华文中宋" panose="02010600040101010101" pitchFamily="2" charset="-122"/>
              </a:defRPr>
            </a:lvl2pPr>
            <a:lvl3pPr marL="1143000" indent="-228600" eaLnBrk="0" hangingPunct="0">
              <a:defRPr kumimoji="1" sz="3600" b="1">
                <a:solidFill>
                  <a:schemeClr val="tx1"/>
                </a:solidFill>
                <a:latin typeface="华文中宋" panose="02010600040101010101" pitchFamily="2" charset="-122"/>
                <a:ea typeface="华文中宋" panose="02010600040101010101" pitchFamily="2" charset="-122"/>
              </a:defRPr>
            </a:lvl3pPr>
            <a:lvl4pPr marL="1600200" indent="-228600" eaLnBrk="0" hangingPunct="0">
              <a:defRPr kumimoji="1" sz="3600" b="1">
                <a:solidFill>
                  <a:schemeClr val="tx1"/>
                </a:solidFill>
                <a:latin typeface="华文中宋" panose="02010600040101010101" pitchFamily="2" charset="-122"/>
                <a:ea typeface="华文中宋" panose="02010600040101010101" pitchFamily="2" charset="-122"/>
              </a:defRPr>
            </a:lvl4pPr>
            <a:lvl5pPr marL="2057400" indent="-228600" eaLnBrk="0" hangingPunct="0">
              <a:defRPr kumimoji="1" sz="3600" b="1">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9pPr>
          </a:lstStyle>
          <a:p>
            <a:pPr eaLnBrk="1" hangingPunct="1"/>
            <a:endParaRPr lang="zh-CN" altLang="zh-CN"/>
          </a:p>
        </p:txBody>
      </p:sp>
      <p:sp>
        <p:nvSpPr>
          <p:cNvPr id="40964" name="Line 4">
            <a:extLst>
              <a:ext uri="{FF2B5EF4-FFF2-40B4-BE49-F238E27FC236}">
                <a16:creationId xmlns="" xmlns:a16="http://schemas.microsoft.com/office/drawing/2014/main" id="{ADF7D925-C54A-41B0-BB66-A18F787EF05B}"/>
              </a:ext>
            </a:extLst>
          </p:cNvPr>
          <p:cNvSpPr>
            <a:spLocks noChangeShapeType="1"/>
          </p:cNvSpPr>
          <p:nvPr/>
        </p:nvSpPr>
        <p:spPr bwMode="auto">
          <a:xfrm flipV="1">
            <a:off x="2057400" y="1219200"/>
            <a:ext cx="7315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65" name="Text Box 5">
            <a:extLst>
              <a:ext uri="{FF2B5EF4-FFF2-40B4-BE49-F238E27FC236}">
                <a16:creationId xmlns="" xmlns:a16="http://schemas.microsoft.com/office/drawing/2014/main" id="{54BA2E52-95A2-4391-96D2-5D66C7BCE922}"/>
              </a:ext>
            </a:extLst>
          </p:cNvPr>
          <p:cNvSpPr txBox="1">
            <a:spLocks noChangeArrowheads="1"/>
          </p:cNvSpPr>
          <p:nvPr/>
        </p:nvSpPr>
        <p:spPr bwMode="auto">
          <a:xfrm>
            <a:off x="2193926" y="55403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3600" b="1">
                <a:solidFill>
                  <a:schemeClr val="tx1"/>
                </a:solidFill>
                <a:latin typeface="华文中宋" panose="02010600040101010101" pitchFamily="2" charset="-122"/>
                <a:ea typeface="华文中宋" panose="02010600040101010101" pitchFamily="2" charset="-122"/>
              </a:defRPr>
            </a:lvl1pPr>
            <a:lvl2pPr marL="742950" indent="-285750" eaLnBrk="0" hangingPunct="0">
              <a:defRPr kumimoji="1" sz="3600" b="1">
                <a:solidFill>
                  <a:schemeClr val="tx1"/>
                </a:solidFill>
                <a:latin typeface="华文中宋" panose="02010600040101010101" pitchFamily="2" charset="-122"/>
                <a:ea typeface="华文中宋" panose="02010600040101010101" pitchFamily="2" charset="-122"/>
              </a:defRPr>
            </a:lvl2pPr>
            <a:lvl3pPr marL="1143000" indent="-228600" eaLnBrk="0" hangingPunct="0">
              <a:defRPr kumimoji="1" sz="3600" b="1">
                <a:solidFill>
                  <a:schemeClr val="tx1"/>
                </a:solidFill>
                <a:latin typeface="华文中宋" panose="02010600040101010101" pitchFamily="2" charset="-122"/>
                <a:ea typeface="华文中宋" panose="02010600040101010101" pitchFamily="2" charset="-122"/>
              </a:defRPr>
            </a:lvl3pPr>
            <a:lvl4pPr marL="1600200" indent="-228600" eaLnBrk="0" hangingPunct="0">
              <a:defRPr kumimoji="1" sz="3600" b="1">
                <a:solidFill>
                  <a:schemeClr val="tx1"/>
                </a:solidFill>
                <a:latin typeface="华文中宋" panose="02010600040101010101" pitchFamily="2" charset="-122"/>
                <a:ea typeface="华文中宋" panose="02010600040101010101" pitchFamily="2" charset="-122"/>
              </a:defRPr>
            </a:lvl4pPr>
            <a:lvl5pPr marL="2057400" indent="-228600" eaLnBrk="0" hangingPunct="0">
              <a:defRPr kumimoji="1" sz="3600" b="1">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9pPr>
          </a:lstStyle>
          <a:p>
            <a:pPr eaLnBrk="1" hangingPunct="1"/>
            <a:endParaRPr lang="zh-CN" altLang="zh-CN"/>
          </a:p>
        </p:txBody>
      </p:sp>
      <p:sp>
        <p:nvSpPr>
          <p:cNvPr id="40966" name="Text Box 6">
            <a:extLst>
              <a:ext uri="{FF2B5EF4-FFF2-40B4-BE49-F238E27FC236}">
                <a16:creationId xmlns="" xmlns:a16="http://schemas.microsoft.com/office/drawing/2014/main" id="{2A9D22E0-81B2-4D55-9CB7-BE3C57DBFFF1}"/>
              </a:ext>
            </a:extLst>
          </p:cNvPr>
          <p:cNvSpPr txBox="1">
            <a:spLocks noChangeArrowheads="1"/>
          </p:cNvSpPr>
          <p:nvPr/>
        </p:nvSpPr>
        <p:spPr bwMode="auto">
          <a:xfrm>
            <a:off x="3810001" y="349250"/>
            <a:ext cx="4327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3600" b="1">
                <a:solidFill>
                  <a:schemeClr val="tx1"/>
                </a:solidFill>
                <a:latin typeface="华文中宋" panose="02010600040101010101" pitchFamily="2" charset="-122"/>
                <a:ea typeface="华文中宋" panose="02010600040101010101" pitchFamily="2" charset="-122"/>
              </a:defRPr>
            </a:lvl1pPr>
            <a:lvl2pPr marL="742950" indent="-285750" eaLnBrk="0" hangingPunct="0">
              <a:defRPr kumimoji="1" sz="3600" b="1">
                <a:solidFill>
                  <a:schemeClr val="tx1"/>
                </a:solidFill>
                <a:latin typeface="华文中宋" panose="02010600040101010101" pitchFamily="2" charset="-122"/>
                <a:ea typeface="华文中宋" panose="02010600040101010101" pitchFamily="2" charset="-122"/>
              </a:defRPr>
            </a:lvl2pPr>
            <a:lvl3pPr marL="1143000" indent="-228600" eaLnBrk="0" hangingPunct="0">
              <a:defRPr kumimoji="1" sz="3600" b="1">
                <a:solidFill>
                  <a:schemeClr val="tx1"/>
                </a:solidFill>
                <a:latin typeface="华文中宋" panose="02010600040101010101" pitchFamily="2" charset="-122"/>
                <a:ea typeface="华文中宋" panose="02010600040101010101" pitchFamily="2" charset="-122"/>
              </a:defRPr>
            </a:lvl3pPr>
            <a:lvl4pPr marL="1600200" indent="-228600" eaLnBrk="0" hangingPunct="0">
              <a:defRPr kumimoji="1" sz="3600" b="1">
                <a:solidFill>
                  <a:schemeClr val="tx1"/>
                </a:solidFill>
                <a:latin typeface="华文中宋" panose="02010600040101010101" pitchFamily="2" charset="-122"/>
                <a:ea typeface="华文中宋" panose="02010600040101010101" pitchFamily="2" charset="-122"/>
              </a:defRPr>
            </a:lvl4pPr>
            <a:lvl5pPr marL="2057400" indent="-228600" eaLnBrk="0" hangingPunct="0">
              <a:defRPr kumimoji="1" sz="3600" b="1">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9pPr>
          </a:lstStyle>
          <a:p>
            <a:pPr eaLnBrk="1" hangingPunct="1"/>
            <a:r>
              <a:rPr lang="zh-CN" altLang="zh-CN">
                <a:ea typeface="隶书" panose="02010509060101010101" pitchFamily="49" charset="-122"/>
              </a:rPr>
              <a:t>做一个什么样的人？</a:t>
            </a:r>
            <a:endParaRPr lang="zh-CN" altLang="zh-CN"/>
          </a:p>
        </p:txBody>
      </p:sp>
      <p:sp>
        <p:nvSpPr>
          <p:cNvPr id="40967" name="Text Box 7">
            <a:extLst>
              <a:ext uri="{FF2B5EF4-FFF2-40B4-BE49-F238E27FC236}">
                <a16:creationId xmlns="" xmlns:a16="http://schemas.microsoft.com/office/drawing/2014/main" id="{ED458F42-8068-4A83-AD9A-71191255492C}"/>
              </a:ext>
            </a:extLst>
          </p:cNvPr>
          <p:cNvSpPr txBox="1">
            <a:spLocks noChangeArrowheads="1"/>
          </p:cNvSpPr>
          <p:nvPr/>
        </p:nvSpPr>
        <p:spPr bwMode="auto">
          <a:xfrm>
            <a:off x="2128839" y="1600201"/>
            <a:ext cx="2687637"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3600" b="1">
                <a:solidFill>
                  <a:schemeClr val="tx1"/>
                </a:solidFill>
                <a:latin typeface="华文中宋" panose="02010600040101010101" pitchFamily="2" charset="-122"/>
                <a:ea typeface="华文中宋" panose="02010600040101010101" pitchFamily="2" charset="-122"/>
              </a:defRPr>
            </a:lvl1pPr>
            <a:lvl2pPr marL="742950" indent="-285750" eaLnBrk="0" hangingPunct="0">
              <a:defRPr kumimoji="1" sz="3600" b="1">
                <a:solidFill>
                  <a:schemeClr val="tx1"/>
                </a:solidFill>
                <a:latin typeface="华文中宋" panose="02010600040101010101" pitchFamily="2" charset="-122"/>
                <a:ea typeface="华文中宋" panose="02010600040101010101" pitchFamily="2" charset="-122"/>
              </a:defRPr>
            </a:lvl2pPr>
            <a:lvl3pPr marL="1143000" indent="-228600" eaLnBrk="0" hangingPunct="0">
              <a:defRPr kumimoji="1" sz="3600" b="1">
                <a:solidFill>
                  <a:schemeClr val="tx1"/>
                </a:solidFill>
                <a:latin typeface="华文中宋" panose="02010600040101010101" pitchFamily="2" charset="-122"/>
                <a:ea typeface="华文中宋" panose="02010600040101010101" pitchFamily="2" charset="-122"/>
              </a:defRPr>
            </a:lvl3pPr>
            <a:lvl4pPr marL="1600200" indent="-228600" eaLnBrk="0" hangingPunct="0">
              <a:defRPr kumimoji="1" sz="3600" b="1">
                <a:solidFill>
                  <a:schemeClr val="tx1"/>
                </a:solidFill>
                <a:latin typeface="华文中宋" panose="02010600040101010101" pitchFamily="2" charset="-122"/>
                <a:ea typeface="华文中宋" panose="02010600040101010101" pitchFamily="2" charset="-122"/>
              </a:defRPr>
            </a:lvl4pPr>
            <a:lvl5pPr marL="2057400" indent="-228600" eaLnBrk="0" hangingPunct="0">
              <a:defRPr kumimoji="1" sz="3600" b="1">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9pPr>
          </a:lstStyle>
          <a:p>
            <a:pPr eaLnBrk="1" hangingPunct="1"/>
            <a:r>
              <a:rPr lang="zh-CN" altLang="zh-CN" sz="2800"/>
              <a:t>中国人喜欢的人</a:t>
            </a:r>
          </a:p>
          <a:p>
            <a:pPr eaLnBrk="1" hangingPunct="1"/>
            <a:endParaRPr lang="zh-CN" altLang="zh-CN" sz="2800"/>
          </a:p>
          <a:p>
            <a:pPr eaLnBrk="1" hangingPunct="1"/>
            <a:r>
              <a:rPr lang="zh-CN" altLang="zh-CN" sz="2800">
                <a:sym typeface="Monotype Sorts"/>
              </a:rPr>
              <a:t>善于退让的人</a:t>
            </a:r>
          </a:p>
          <a:p>
            <a:pPr eaLnBrk="1" hangingPunct="1"/>
            <a:r>
              <a:rPr lang="zh-CN" altLang="zh-CN" sz="2800">
                <a:sym typeface="Monotype Sorts"/>
              </a:rPr>
              <a:t>敬业敬人的人</a:t>
            </a:r>
          </a:p>
          <a:p>
            <a:pPr eaLnBrk="1" hangingPunct="1"/>
            <a:r>
              <a:rPr lang="zh-CN" altLang="zh-CN" sz="2800">
                <a:sym typeface="Monotype Sorts"/>
              </a:rPr>
              <a:t>鞠躬尽瘁的人</a:t>
            </a:r>
          </a:p>
          <a:p>
            <a:pPr eaLnBrk="1" hangingPunct="1"/>
            <a:r>
              <a:rPr lang="zh-CN" altLang="zh-CN" sz="2800">
                <a:sym typeface="Monotype Sorts"/>
              </a:rPr>
              <a:t>不争名利的人</a:t>
            </a:r>
          </a:p>
          <a:p>
            <a:pPr eaLnBrk="1" hangingPunct="1"/>
            <a:r>
              <a:rPr lang="zh-CN" altLang="zh-CN" sz="2800">
                <a:sym typeface="Monotype Sorts"/>
              </a:rPr>
              <a:t>正直仗义的人</a:t>
            </a:r>
          </a:p>
          <a:p>
            <a:pPr eaLnBrk="1" hangingPunct="1"/>
            <a:r>
              <a:rPr lang="zh-CN" altLang="zh-CN" sz="2800">
                <a:sym typeface="Monotype Sorts"/>
              </a:rPr>
              <a:t>随和友善的人</a:t>
            </a:r>
            <a:endParaRPr lang="zh-CN" altLang="zh-CN" sz="2800"/>
          </a:p>
        </p:txBody>
      </p:sp>
      <p:sp>
        <p:nvSpPr>
          <p:cNvPr id="40968" name="Text Box 8">
            <a:extLst>
              <a:ext uri="{FF2B5EF4-FFF2-40B4-BE49-F238E27FC236}">
                <a16:creationId xmlns="" xmlns:a16="http://schemas.microsoft.com/office/drawing/2014/main" id="{D3EFDD92-AF14-4869-8E0E-7C58C35DCD53}"/>
              </a:ext>
            </a:extLst>
          </p:cNvPr>
          <p:cNvSpPr txBox="1">
            <a:spLocks noChangeArrowheads="1"/>
          </p:cNvSpPr>
          <p:nvPr/>
        </p:nvSpPr>
        <p:spPr bwMode="auto">
          <a:xfrm>
            <a:off x="5973764" y="1341439"/>
            <a:ext cx="3938587"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600" b="1">
                <a:solidFill>
                  <a:schemeClr val="tx1"/>
                </a:solidFill>
                <a:latin typeface="华文中宋" panose="02010600040101010101" pitchFamily="2" charset="-122"/>
                <a:ea typeface="华文中宋" panose="02010600040101010101" pitchFamily="2" charset="-122"/>
              </a:defRPr>
            </a:lvl1pPr>
            <a:lvl2pPr marL="742950" indent="-285750" eaLnBrk="0" hangingPunct="0">
              <a:defRPr kumimoji="1" sz="3600" b="1">
                <a:solidFill>
                  <a:schemeClr val="tx1"/>
                </a:solidFill>
                <a:latin typeface="华文中宋" panose="02010600040101010101" pitchFamily="2" charset="-122"/>
                <a:ea typeface="华文中宋" panose="02010600040101010101" pitchFamily="2" charset="-122"/>
              </a:defRPr>
            </a:lvl2pPr>
            <a:lvl3pPr marL="1143000" indent="-228600" eaLnBrk="0" hangingPunct="0">
              <a:defRPr kumimoji="1" sz="3600" b="1">
                <a:solidFill>
                  <a:schemeClr val="tx1"/>
                </a:solidFill>
                <a:latin typeface="华文中宋" panose="02010600040101010101" pitchFamily="2" charset="-122"/>
                <a:ea typeface="华文中宋" panose="02010600040101010101" pitchFamily="2" charset="-122"/>
              </a:defRPr>
            </a:lvl3pPr>
            <a:lvl4pPr marL="1600200" indent="-228600" eaLnBrk="0" hangingPunct="0">
              <a:defRPr kumimoji="1" sz="3600" b="1">
                <a:solidFill>
                  <a:schemeClr val="tx1"/>
                </a:solidFill>
                <a:latin typeface="华文中宋" panose="02010600040101010101" pitchFamily="2" charset="-122"/>
                <a:ea typeface="华文中宋" panose="02010600040101010101" pitchFamily="2" charset="-122"/>
              </a:defRPr>
            </a:lvl4pPr>
            <a:lvl5pPr marL="2057400" indent="-228600" eaLnBrk="0" hangingPunct="0">
              <a:defRPr kumimoji="1" sz="3600" b="1">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9pPr>
          </a:lstStyle>
          <a:p>
            <a:pPr eaLnBrk="1" hangingPunct="1"/>
            <a:r>
              <a:rPr lang="zh-CN" altLang="en-US" sz="2800" dirty="0">
                <a:sym typeface="Monotype Sorts"/>
              </a:rPr>
              <a:t>中国人最不喜欢的人</a:t>
            </a:r>
            <a:endParaRPr lang="en-US" altLang="zh-CN" sz="1800" dirty="0">
              <a:sym typeface="Monotype Sorts"/>
            </a:endParaRPr>
          </a:p>
          <a:p>
            <a:pPr eaLnBrk="1" hangingPunct="1"/>
            <a:endParaRPr lang="en-US" altLang="zh-CN" sz="1800" dirty="0">
              <a:sym typeface="Monotype Sorts"/>
            </a:endParaRPr>
          </a:p>
          <a:p>
            <a:pPr eaLnBrk="1" hangingPunct="1"/>
            <a:endParaRPr lang="en-US" altLang="zh-CN" sz="1800" dirty="0">
              <a:sym typeface="Monotype Sorts"/>
            </a:endParaRPr>
          </a:p>
          <a:p>
            <a:pPr eaLnBrk="1" hangingPunct="1"/>
            <a:r>
              <a:rPr lang="zh-CN" altLang="zh-CN" sz="1800" dirty="0">
                <a:sym typeface="Monotype Sorts"/>
              </a:rPr>
              <a:t>过度表现，喜欢自夸的人</a:t>
            </a:r>
          </a:p>
          <a:p>
            <a:pPr eaLnBrk="1" hangingPunct="1"/>
            <a:r>
              <a:rPr lang="zh-CN" altLang="zh-CN" sz="1800" dirty="0">
                <a:sym typeface="Monotype Sorts"/>
              </a:rPr>
              <a:t>傲慢无礼，轻视别人的人</a:t>
            </a:r>
          </a:p>
          <a:p>
            <a:pPr eaLnBrk="1" hangingPunct="1"/>
            <a:r>
              <a:rPr lang="zh-CN" altLang="zh-CN" sz="1800" dirty="0">
                <a:sym typeface="Monotype Sorts"/>
              </a:rPr>
              <a:t>随便反悔，不守约定的人</a:t>
            </a:r>
          </a:p>
          <a:p>
            <a:pPr eaLnBrk="1" hangingPunct="1"/>
            <a:r>
              <a:rPr lang="zh-CN" altLang="zh-CN" sz="1800" dirty="0">
                <a:sym typeface="Monotype Sorts"/>
              </a:rPr>
              <a:t>斤斤计较，过于吝啬的人</a:t>
            </a:r>
          </a:p>
          <a:p>
            <a:pPr eaLnBrk="1" hangingPunct="1"/>
            <a:r>
              <a:rPr lang="zh-CN" altLang="zh-CN" sz="1800" dirty="0">
                <a:sym typeface="Monotype Sorts"/>
              </a:rPr>
              <a:t>阳奉阴违，落井下石的人</a:t>
            </a:r>
          </a:p>
          <a:p>
            <a:pPr eaLnBrk="1" hangingPunct="1"/>
            <a:r>
              <a:rPr lang="zh-CN" altLang="zh-CN" sz="1800" dirty="0">
                <a:sym typeface="Monotype Sorts"/>
              </a:rPr>
              <a:t>巴结讨好，曲意逢迎的人</a:t>
            </a:r>
          </a:p>
          <a:p>
            <a:pPr eaLnBrk="1" hangingPunct="1"/>
            <a:r>
              <a:rPr lang="zh-CN" altLang="zh-CN" sz="1800" dirty="0">
                <a:sym typeface="Monotype Sorts"/>
              </a:rPr>
              <a:t>不识时务，反应迟钝的人</a:t>
            </a:r>
          </a:p>
          <a:p>
            <a:pPr eaLnBrk="1" hangingPunct="1"/>
            <a:r>
              <a:rPr lang="zh-CN" altLang="zh-CN" sz="1800" dirty="0">
                <a:sym typeface="Monotype Sorts"/>
              </a:rPr>
              <a:t>招摇过市，拨弄是非的人</a:t>
            </a:r>
          </a:p>
          <a:p>
            <a:pPr eaLnBrk="1" hangingPunct="1"/>
            <a:r>
              <a:rPr lang="zh-CN" altLang="zh-CN" sz="1800" dirty="0">
                <a:sym typeface="Monotype Sorts"/>
              </a:rPr>
              <a:t>孤僻冷漠，离群索居的人</a:t>
            </a:r>
          </a:p>
          <a:p>
            <a:pPr eaLnBrk="1" hangingPunct="1"/>
            <a:r>
              <a:rPr lang="zh-CN" altLang="zh-CN" sz="1800" dirty="0">
                <a:sym typeface="Monotype Sorts"/>
              </a:rPr>
              <a:t>散漫邋遢，没有礼貌的人</a:t>
            </a:r>
          </a:p>
        </p:txBody>
      </p:sp>
      <p:sp>
        <p:nvSpPr>
          <p:cNvPr id="40969" name="Line 9">
            <a:extLst>
              <a:ext uri="{FF2B5EF4-FFF2-40B4-BE49-F238E27FC236}">
                <a16:creationId xmlns="" xmlns:a16="http://schemas.microsoft.com/office/drawing/2014/main" id="{294DB3C1-9A56-40AA-ACBA-35ACD4B16864}"/>
              </a:ext>
            </a:extLst>
          </p:cNvPr>
          <p:cNvSpPr>
            <a:spLocks noChangeShapeType="1"/>
          </p:cNvSpPr>
          <p:nvPr/>
        </p:nvSpPr>
        <p:spPr bwMode="auto">
          <a:xfrm>
            <a:off x="1905000" y="2286000"/>
            <a:ext cx="3048000" cy="0"/>
          </a:xfrm>
          <a:prstGeom prst="line">
            <a:avLst/>
          </a:prstGeom>
          <a:noFill/>
          <a:ln w="57150">
            <a:solidFill>
              <a:schemeClr val="tx1"/>
            </a:solidFill>
            <a:round/>
            <a:headEnd/>
            <a:tailEnd/>
          </a:ln>
          <a:effectLst>
            <a:outerShdw dist="107763"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zh-CN" altLang="en-US"/>
          </a:p>
        </p:txBody>
      </p:sp>
      <p:sp>
        <p:nvSpPr>
          <p:cNvPr id="40970" name="Line 10">
            <a:extLst>
              <a:ext uri="{FF2B5EF4-FFF2-40B4-BE49-F238E27FC236}">
                <a16:creationId xmlns="" xmlns:a16="http://schemas.microsoft.com/office/drawing/2014/main" id="{6FC43823-82AF-43F7-A1C8-E7F425DC9C82}"/>
              </a:ext>
            </a:extLst>
          </p:cNvPr>
          <p:cNvSpPr>
            <a:spLocks noChangeShapeType="1"/>
          </p:cNvSpPr>
          <p:nvPr/>
        </p:nvSpPr>
        <p:spPr bwMode="auto">
          <a:xfrm>
            <a:off x="5486400" y="2286000"/>
            <a:ext cx="3962400" cy="0"/>
          </a:xfrm>
          <a:prstGeom prst="line">
            <a:avLst/>
          </a:prstGeom>
          <a:noFill/>
          <a:ln w="57150">
            <a:solidFill>
              <a:schemeClr val="tx1"/>
            </a:solidFill>
            <a:round/>
            <a:headEnd/>
            <a:tailEnd/>
          </a:ln>
          <a:effectLst>
            <a:outerShdw dist="107763"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altLang="zh-CN" dirty="0"/>
          </a:p>
          <a:p>
            <a:endParaRPr lang="zh-CN" altLang="en-US" dirty="0"/>
          </a:p>
        </p:txBody>
      </p:sp>
    </p:spTree>
    <p:extLst>
      <p:ext uri="{BB962C8B-B14F-4D97-AF65-F5344CB8AC3E}">
        <p14:creationId xmlns:p14="http://schemas.microsoft.com/office/powerpoint/2010/main" val="4006530391"/>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 xmlns:a16="http://schemas.microsoft.com/office/drawing/2014/main" id="{6C53DAE3-11B1-4537-B023-9A353FE0BED3}"/>
              </a:ext>
            </a:extLst>
          </p:cNvPr>
          <p:cNvSpPr>
            <a:spLocks noGrp="1" noChangeArrowheads="1"/>
          </p:cNvSpPr>
          <p:nvPr>
            <p:ph type="title"/>
          </p:nvPr>
        </p:nvSpPr>
        <p:spPr/>
        <p:txBody>
          <a:bodyPr/>
          <a:lstStyle/>
          <a:p>
            <a:pPr eaLnBrk="1" hangingPunct="1"/>
            <a:endParaRPr lang="zh-CN" altLang="en-US"/>
          </a:p>
        </p:txBody>
      </p:sp>
      <p:sp>
        <p:nvSpPr>
          <p:cNvPr id="250883" name="Rectangle 3">
            <a:extLst>
              <a:ext uri="{FF2B5EF4-FFF2-40B4-BE49-F238E27FC236}">
                <a16:creationId xmlns="" xmlns:a16="http://schemas.microsoft.com/office/drawing/2014/main" id="{2C2DA352-7D47-4C45-A93C-885B41082F55}"/>
              </a:ext>
            </a:extLst>
          </p:cNvPr>
          <p:cNvSpPr>
            <a:spLocks noGrp="1" noChangeArrowheads="1"/>
          </p:cNvSpPr>
          <p:nvPr>
            <p:ph type="body" idx="1"/>
          </p:nvPr>
        </p:nvSpPr>
        <p:spPr/>
        <p:txBody>
          <a:bodyPr/>
          <a:lstStyle/>
          <a:p>
            <a:pPr eaLnBrk="1" hangingPunct="1">
              <a:defRPr/>
            </a:pPr>
            <a:r>
              <a:rPr lang="zh-CN" altLang="en-US" b="1" dirty="0"/>
              <a:t>知识要点</a:t>
            </a:r>
          </a:p>
          <a:p>
            <a:pPr lvl="2" eaLnBrk="1" hangingPunct="1">
              <a:defRPr/>
            </a:pPr>
            <a:r>
              <a:rPr lang="zh-CN" altLang="en-US" sz="3200" b="1" dirty="0">
                <a:ea typeface="楷体_GB2312" pitchFamily="49" charset="-122"/>
              </a:rPr>
              <a:t>营销沟通的含义、途径与心理策略</a:t>
            </a:r>
          </a:p>
          <a:p>
            <a:pPr lvl="2" eaLnBrk="1" hangingPunct="1">
              <a:defRPr/>
            </a:pPr>
            <a:r>
              <a:rPr lang="zh-CN" altLang="en-US" sz="3200" b="1" dirty="0">
                <a:ea typeface="楷体_GB2312" pitchFamily="49" charset="-122"/>
              </a:rPr>
              <a:t>营销人员与消费者的冲突与沟通</a:t>
            </a:r>
          </a:p>
          <a:p>
            <a:pPr lvl="2" eaLnBrk="1" hangingPunct="1">
              <a:defRPr/>
            </a:pPr>
            <a:r>
              <a:rPr lang="zh-CN" altLang="en-US" sz="3200" b="1" dirty="0">
                <a:ea typeface="楷体_GB2312" pitchFamily="49" charset="-122"/>
              </a:rPr>
              <a:t>拒绝购买态度的形成、类型和转化</a:t>
            </a:r>
          </a:p>
          <a:p>
            <a:pPr lvl="2" eaLnBrk="1" hangingPunct="1">
              <a:defRPr/>
            </a:pPr>
            <a:r>
              <a:rPr lang="zh-CN" altLang="en-US" sz="3200" b="1" dirty="0">
                <a:ea typeface="楷体_GB2312" pitchFamily="49" charset="-122"/>
              </a:rPr>
              <a:t>营销环境对消费心理的影响</a:t>
            </a:r>
          </a:p>
        </p:txBody>
      </p:sp>
      <p:pic>
        <p:nvPicPr>
          <p:cNvPr id="32772" name="Picture 4">
            <a:extLst>
              <a:ext uri="{FF2B5EF4-FFF2-40B4-BE49-F238E27FC236}">
                <a16:creationId xmlns="" xmlns:a16="http://schemas.microsoft.com/office/drawing/2014/main" id="{BD4E3F7E-FD17-4168-8D66-0929B4A60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1441" y="1452563"/>
            <a:ext cx="2219325"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Effect transition="in" filter="blinds(horizontal)">
                                      <p:cBhvr>
                                        <p:cTn id="7" dur="500"/>
                                        <p:tgtEl>
                                          <p:spTgt spid="25088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0883">
                                            <p:txEl>
                                              <p:pRg st="1" end="1"/>
                                            </p:txEl>
                                          </p:spTgt>
                                        </p:tgtEl>
                                        <p:attrNameLst>
                                          <p:attrName>style.visibility</p:attrName>
                                        </p:attrNameLst>
                                      </p:cBhvr>
                                      <p:to>
                                        <p:strVal val="visible"/>
                                      </p:to>
                                    </p:set>
                                    <p:animEffect transition="in" filter="blinds(horizontal)">
                                      <p:cBhvr>
                                        <p:cTn id="10" dur="500"/>
                                        <p:tgtEl>
                                          <p:spTgt spid="25088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50883">
                                            <p:txEl>
                                              <p:pRg st="2" end="2"/>
                                            </p:txEl>
                                          </p:spTgt>
                                        </p:tgtEl>
                                        <p:attrNameLst>
                                          <p:attrName>style.visibility</p:attrName>
                                        </p:attrNameLst>
                                      </p:cBhvr>
                                      <p:to>
                                        <p:strVal val="visible"/>
                                      </p:to>
                                    </p:set>
                                    <p:animEffect transition="in" filter="blinds(horizontal)">
                                      <p:cBhvr>
                                        <p:cTn id="15" dur="500"/>
                                        <p:tgtEl>
                                          <p:spTgt spid="25088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50883">
                                            <p:txEl>
                                              <p:pRg st="3" end="3"/>
                                            </p:txEl>
                                          </p:spTgt>
                                        </p:tgtEl>
                                        <p:attrNameLst>
                                          <p:attrName>style.visibility</p:attrName>
                                        </p:attrNameLst>
                                      </p:cBhvr>
                                      <p:to>
                                        <p:strVal val="visible"/>
                                      </p:to>
                                    </p:set>
                                    <p:animEffect transition="in" filter="blinds(horizontal)">
                                      <p:cBhvr>
                                        <p:cTn id="20" dur="500"/>
                                        <p:tgtEl>
                                          <p:spTgt spid="25088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50883">
                                            <p:txEl>
                                              <p:pRg st="4" end="4"/>
                                            </p:txEl>
                                          </p:spTgt>
                                        </p:tgtEl>
                                        <p:attrNameLst>
                                          <p:attrName>style.visibility</p:attrName>
                                        </p:attrNameLst>
                                      </p:cBhvr>
                                      <p:to>
                                        <p:strVal val="visible"/>
                                      </p:to>
                                    </p:set>
                                    <p:animEffect transition="in" filter="blinds(horizontal)">
                                      <p:cBhvr>
                                        <p:cTn id="25" dur="500"/>
                                        <p:tgtEl>
                                          <p:spTgt spid="250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页脚占位符 4">
            <a:extLst>
              <a:ext uri="{FF2B5EF4-FFF2-40B4-BE49-F238E27FC236}">
                <a16:creationId xmlns="" xmlns:a16="http://schemas.microsoft.com/office/drawing/2014/main" id="{B3FE2038-DC69-4ED2-AB4B-6D0F7FB323AD}"/>
              </a:ext>
            </a:extLst>
          </p:cNvPr>
          <p:cNvSpPr>
            <a:spLocks noGrp="1"/>
          </p:cNvSpPr>
          <p:nvPr>
            <p:ph type="ftr" sz="quarter" idx="11"/>
          </p:nvPr>
        </p:nvSpPr>
        <p:spPr>
          <a:noFill/>
        </p:spPr>
        <p:txBody>
          <a:bodyPr/>
          <a:lstStyle>
            <a:lvl1pPr eaLnBrk="0" hangingPunct="0">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zh-CN" altLang="en-US" sz="1800">
                <a:solidFill>
                  <a:srgbClr val="FFFFFF"/>
                </a:solidFill>
              </a:rPr>
              <a:t>消费心理学——高等教育出版社                                                                                                                                                </a:t>
            </a:r>
            <a:endParaRPr lang="en-US" altLang="zh-CN" sz="1800">
              <a:solidFill>
                <a:srgbClr val="FFFFFF"/>
              </a:solidFill>
            </a:endParaRPr>
          </a:p>
        </p:txBody>
      </p:sp>
      <p:sp>
        <p:nvSpPr>
          <p:cNvPr id="33795" name="Rectangle 2">
            <a:extLst>
              <a:ext uri="{FF2B5EF4-FFF2-40B4-BE49-F238E27FC236}">
                <a16:creationId xmlns="" xmlns:a16="http://schemas.microsoft.com/office/drawing/2014/main" id="{1848918F-45A9-47E1-9096-509DB174B3E2}"/>
              </a:ext>
            </a:extLst>
          </p:cNvPr>
          <p:cNvSpPr>
            <a:spLocks noGrp="1" noChangeArrowheads="1"/>
          </p:cNvSpPr>
          <p:nvPr>
            <p:ph type="title"/>
          </p:nvPr>
        </p:nvSpPr>
        <p:spPr>
          <a:xfrm>
            <a:off x="728870" y="53382"/>
            <a:ext cx="10972800" cy="868363"/>
          </a:xfrm>
        </p:spPr>
        <p:txBody>
          <a:bodyPr/>
          <a:lstStyle/>
          <a:p>
            <a:pPr eaLnBrk="1" hangingPunct="1"/>
            <a:r>
              <a:rPr lang="zh-CN" altLang="en-US" b="0" dirty="0"/>
              <a:t>导 入 案 例</a:t>
            </a:r>
          </a:p>
        </p:txBody>
      </p:sp>
      <p:sp>
        <p:nvSpPr>
          <p:cNvPr id="33796" name="Rectangle 3">
            <a:extLst>
              <a:ext uri="{FF2B5EF4-FFF2-40B4-BE49-F238E27FC236}">
                <a16:creationId xmlns="" xmlns:a16="http://schemas.microsoft.com/office/drawing/2014/main" id="{519E863F-C40F-483D-9C2D-449256DC64D2}"/>
              </a:ext>
            </a:extLst>
          </p:cNvPr>
          <p:cNvSpPr>
            <a:spLocks noGrp="1" noChangeArrowheads="1"/>
          </p:cNvSpPr>
          <p:nvPr>
            <p:ph type="body" idx="1"/>
          </p:nvPr>
        </p:nvSpPr>
        <p:spPr>
          <a:xfrm>
            <a:off x="1023730" y="921744"/>
            <a:ext cx="4740966" cy="5174255"/>
          </a:xfrm>
        </p:spPr>
        <p:txBody>
          <a:bodyPr/>
          <a:lstStyle/>
          <a:p>
            <a:pPr eaLnBrk="1" hangingPunct="1">
              <a:lnSpc>
                <a:spcPct val="80000"/>
              </a:lnSpc>
              <a:buFont typeface="Wingdings" panose="05000000000000000000" pitchFamily="2" charset="2"/>
              <a:buNone/>
            </a:pPr>
            <a:r>
              <a:rPr lang="zh-CN" altLang="en-US" sz="2800" b="1" dirty="0">
                <a:solidFill>
                  <a:schemeClr val="hlink"/>
                </a:solidFill>
                <a:latin typeface="宋体" panose="02010600030101010101" pitchFamily="2" charset="-122"/>
                <a:ea typeface="宋体" panose="02010600030101010101" pitchFamily="2" charset="-122"/>
              </a:rPr>
              <a:t>星巴克发起社会化营销活动“抬头行动”</a:t>
            </a:r>
            <a:r>
              <a:rPr lang="zh-CN" altLang="en-US" sz="2800" dirty="0">
                <a:latin typeface="宋体" panose="02010600030101010101" pitchFamily="2" charset="-122"/>
                <a:ea typeface="宋体" panose="02010600030101010101" pitchFamily="2" charset="-122"/>
              </a:rPr>
              <a:t> </a:t>
            </a:r>
            <a:endParaRPr lang="en-US" altLang="zh-CN" sz="2800" dirty="0">
              <a:latin typeface="宋体" panose="02010600030101010101" pitchFamily="2" charset="-122"/>
              <a:ea typeface="宋体" panose="02010600030101010101" pitchFamily="2" charset="-122"/>
            </a:endParaRPr>
          </a:p>
          <a:p>
            <a:pPr eaLnBrk="1" hangingPunct="1">
              <a:lnSpc>
                <a:spcPct val="80000"/>
              </a:lnSpc>
              <a:buFont typeface="Wingdings" panose="05000000000000000000" pitchFamily="2" charset="2"/>
              <a:buNone/>
            </a:pPr>
            <a:r>
              <a:rPr lang="zh-CN" altLang="en-US" sz="2000" dirty="0">
                <a:latin typeface="宋体" panose="02010600030101010101" pitchFamily="2" charset="-122"/>
                <a:ea typeface="宋体" panose="02010600030101010101" pitchFamily="2" charset="-122"/>
              </a:rPr>
              <a:t>提出“让我们抬起头，一起面对面用心交流吧！”活动首先在腾讯微博和新浪微博发起，呼吁大家一起来支持抬头行动。</a:t>
            </a:r>
          </a:p>
          <a:p>
            <a:pPr eaLnBrk="1" hangingPunct="1">
              <a:lnSpc>
                <a:spcPct val="80000"/>
              </a:lnSpc>
              <a:buFont typeface="Wingdings" panose="05000000000000000000" pitchFamily="2" charset="2"/>
              <a:buNone/>
            </a:pPr>
            <a:r>
              <a:rPr lang="zh-CN" altLang="en-US" sz="2000" dirty="0">
                <a:latin typeface="宋体" panose="02010600030101010101" pitchFamily="2" charset="-122"/>
                <a:ea typeface="宋体" panose="02010600030101010101" pitchFamily="2" charset="-122"/>
              </a:rPr>
              <a:t>“世界上最远的距离，莫过于我们坐在一起，你却在玩手机。”各种移动终端、社交平台，正悄然改变着人们的生活习惯。跟家人、朋友相聚的时刻，大部分人却沉浸在移动终端不亦乐乎，以至于冷落了身边人。</a:t>
            </a:r>
          </a:p>
          <a:p>
            <a:pPr eaLnBrk="1" hangingPunct="1">
              <a:lnSpc>
                <a:spcPct val="80000"/>
              </a:lnSpc>
              <a:buFont typeface="Wingdings" panose="05000000000000000000" pitchFamily="2" charset="2"/>
              <a:buNone/>
            </a:pPr>
            <a:r>
              <a:rPr lang="zh-CN" altLang="en-US" sz="2000" dirty="0">
                <a:latin typeface="宋体" panose="02010600030101010101" pitchFamily="2" charset="-122"/>
                <a:ea typeface="宋体" panose="02010600030101010101" pitchFamily="2" charset="-122"/>
              </a:rPr>
              <a:t>为了“让大家抬起头，面对面用心交流，寻回对话的温度”，腾讯微博上，自重阳节开始至今</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抬头行动”获得了</a:t>
            </a:r>
            <a:r>
              <a:rPr lang="en-US" altLang="zh-CN" sz="2000" dirty="0">
                <a:latin typeface="宋体" panose="02010600030101010101" pitchFamily="2" charset="-122"/>
                <a:ea typeface="宋体" panose="02010600030101010101" pitchFamily="2" charset="-122"/>
              </a:rPr>
              <a:t>200</a:t>
            </a:r>
            <a:r>
              <a:rPr lang="zh-CN" altLang="en-US" sz="2000" dirty="0">
                <a:latin typeface="宋体" panose="02010600030101010101" pitchFamily="2" charset="-122"/>
                <a:ea typeface="宋体" panose="02010600030101010101" pitchFamily="2" charset="-122"/>
              </a:rPr>
              <a:t>多万人支持，腾讯微博“抬头行动”话题量更是突破了</a:t>
            </a:r>
            <a:r>
              <a:rPr lang="en-US" altLang="zh-CN" sz="2000" dirty="0">
                <a:latin typeface="宋体" panose="02010600030101010101" pitchFamily="2" charset="-122"/>
                <a:ea typeface="宋体" panose="02010600030101010101" pitchFamily="2" charset="-122"/>
              </a:rPr>
              <a:t>400</a:t>
            </a:r>
            <a:r>
              <a:rPr lang="zh-CN" altLang="en-US" sz="2000" dirty="0">
                <a:latin typeface="宋体" panose="02010600030101010101" pitchFamily="2" charset="-122"/>
                <a:ea typeface="宋体" panose="02010600030101010101" pitchFamily="2" charset="-122"/>
              </a:rPr>
              <a:t>万，一度成为热门话题。</a:t>
            </a:r>
          </a:p>
        </p:txBody>
      </p:sp>
      <p:sp>
        <p:nvSpPr>
          <p:cNvPr id="33797" name="Rectangle 4">
            <a:extLst>
              <a:ext uri="{FF2B5EF4-FFF2-40B4-BE49-F238E27FC236}">
                <a16:creationId xmlns="" xmlns:a16="http://schemas.microsoft.com/office/drawing/2014/main" id="{7235F2E4-9457-499B-B4BD-B366801E3359}"/>
              </a:ext>
            </a:extLst>
          </p:cNvPr>
          <p:cNvSpPr>
            <a:spLocks noChangeArrowheads="1"/>
          </p:cNvSpPr>
          <p:nvPr/>
        </p:nvSpPr>
        <p:spPr bwMode="auto">
          <a:xfrm>
            <a:off x="5859669" y="3429000"/>
            <a:ext cx="4572000" cy="190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buClr>
                <a:srgbClr val="5BBE4E"/>
              </a:buClr>
            </a:pPr>
            <a:r>
              <a:rPr lang="en-US" altLang="zh-CN" sz="2800" dirty="0">
                <a:solidFill>
                  <a:srgbClr val="0066FF"/>
                </a:solidFill>
                <a:latin typeface="微软雅黑" panose="020B0503020204020204" pitchFamily="34" charset="-122"/>
                <a:ea typeface="微软雅黑" panose="020B0503020204020204" pitchFamily="34" charset="-122"/>
              </a:rPr>
              <a:t>【</a:t>
            </a:r>
            <a:r>
              <a:rPr lang="zh-CN" altLang="en-US" sz="2800" dirty="0">
                <a:solidFill>
                  <a:srgbClr val="0066FF"/>
                </a:solidFill>
                <a:latin typeface="微软雅黑" panose="020B0503020204020204" pitchFamily="34" charset="-122"/>
                <a:ea typeface="微软雅黑" panose="020B0503020204020204" pitchFamily="34" charset="-122"/>
              </a:rPr>
              <a:t>思考</a:t>
            </a:r>
            <a:r>
              <a:rPr lang="en-US" altLang="zh-CN" sz="2800" dirty="0">
                <a:solidFill>
                  <a:srgbClr val="0066FF"/>
                </a:solidFill>
                <a:latin typeface="微软雅黑" panose="020B0503020204020204" pitchFamily="34" charset="-122"/>
                <a:ea typeface="微软雅黑" panose="020B0503020204020204" pitchFamily="34" charset="-122"/>
              </a:rPr>
              <a:t>】</a:t>
            </a:r>
          </a:p>
          <a:p>
            <a:pPr eaLnBrk="1" hangingPunct="1">
              <a:lnSpc>
                <a:spcPct val="80000"/>
              </a:lnSpc>
              <a:buClr>
                <a:srgbClr val="5BBE4E"/>
              </a:buClr>
            </a:pPr>
            <a:r>
              <a:rPr lang="zh-CN" altLang="en-US" sz="2800" dirty="0">
                <a:solidFill>
                  <a:srgbClr val="0066FF"/>
                </a:solidFill>
                <a:latin typeface="微软雅黑" panose="020B0503020204020204" pitchFamily="34" charset="-122"/>
                <a:ea typeface="微软雅黑" panose="020B0503020204020204" pitchFamily="34" charset="-122"/>
              </a:rPr>
              <a:t>星巴克与腾讯微博和新浪微博合作开展“抬头行动”，其营销沟通主要采取了哪种渠道？效果如何？ </a:t>
            </a:r>
          </a:p>
        </p:txBody>
      </p:sp>
      <p:pic>
        <p:nvPicPr>
          <p:cNvPr id="33798" name="图片 52">
            <a:extLst>
              <a:ext uri="{FF2B5EF4-FFF2-40B4-BE49-F238E27FC236}">
                <a16:creationId xmlns="" xmlns:a16="http://schemas.microsoft.com/office/drawing/2014/main" id="{81B7BACD-475A-4740-A4E6-BBE9CBF97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8322" y="125896"/>
            <a:ext cx="34036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 xmlns:a16="http://schemas.microsoft.com/office/drawing/2014/main" id="{2DC7B2A0-0490-4C0E-B7D8-C3B582E1925E}"/>
              </a:ext>
            </a:extLst>
          </p:cNvPr>
          <p:cNvSpPr>
            <a:spLocks noGrp="1" noChangeArrowheads="1"/>
          </p:cNvSpPr>
          <p:nvPr>
            <p:ph type="title"/>
          </p:nvPr>
        </p:nvSpPr>
        <p:spPr>
          <a:xfrm>
            <a:off x="2209800" y="609600"/>
            <a:ext cx="7772400" cy="3352800"/>
          </a:xfrm>
        </p:spPr>
        <p:txBody>
          <a:bodyPr/>
          <a:lstStyle/>
          <a:p>
            <a:pPr algn="l" eaLnBrk="1" hangingPunct="1"/>
            <a:r>
              <a:rPr lang="zh-CN" altLang="zh-CN" sz="1400"/>
              <a:t>				</a:t>
            </a:r>
            <a:endParaRPr lang="zh-CN" altLang="zh-CN"/>
          </a:p>
        </p:txBody>
      </p:sp>
      <p:sp>
        <p:nvSpPr>
          <p:cNvPr id="34819" name="Rectangle 3">
            <a:extLst>
              <a:ext uri="{FF2B5EF4-FFF2-40B4-BE49-F238E27FC236}">
                <a16:creationId xmlns="" xmlns:a16="http://schemas.microsoft.com/office/drawing/2014/main" id="{5BE1C23E-F492-4160-879E-FA21207153F4}"/>
              </a:ext>
            </a:extLst>
          </p:cNvPr>
          <p:cNvSpPr>
            <a:spLocks noGrp="1" noChangeArrowheads="1"/>
          </p:cNvSpPr>
          <p:nvPr>
            <p:ph type="body" idx="1"/>
          </p:nvPr>
        </p:nvSpPr>
        <p:spPr>
          <a:xfrm>
            <a:off x="1286833" y="2971800"/>
            <a:ext cx="10123289" cy="2971800"/>
          </a:xfrm>
        </p:spPr>
        <p:txBody>
          <a:bodyPr/>
          <a:lstStyle/>
          <a:p>
            <a:pPr marL="174625" indent="-174625">
              <a:lnSpc>
                <a:spcPct val="90000"/>
              </a:lnSpc>
              <a:buNone/>
            </a:pPr>
            <a:endParaRPr lang="zh-CN" altLang="zh-CN" sz="2400" b="1" u="sng" dirty="0">
              <a:solidFill>
                <a:schemeClr val="accent2"/>
              </a:solidFill>
              <a:latin typeface="仿宋_GB2312" panose="02010609030101010101" pitchFamily="49" charset="-122"/>
            </a:endParaRPr>
          </a:p>
          <a:p>
            <a:pPr marL="174625" indent="-174625">
              <a:lnSpc>
                <a:spcPct val="90000"/>
              </a:lnSpc>
              <a:buNone/>
            </a:pPr>
            <a:r>
              <a:rPr lang="zh-CN" altLang="zh-CN" sz="2400" dirty="0">
                <a:latin typeface="仿宋_GB2312" panose="02010609030101010101" pitchFamily="49" charset="-122"/>
              </a:rPr>
              <a:t>	</a:t>
            </a:r>
          </a:p>
          <a:p>
            <a:pPr marL="174625" indent="-174625">
              <a:lnSpc>
                <a:spcPct val="90000"/>
              </a:lnSpc>
              <a:buNone/>
            </a:pPr>
            <a:r>
              <a:rPr lang="zh-CN" altLang="zh-CN" sz="1600" dirty="0">
                <a:latin typeface="仿宋_GB2312" panose="02010609030101010101" pitchFamily="49" charset="-122"/>
              </a:rPr>
              <a:t>	</a:t>
            </a:r>
            <a:r>
              <a:rPr lang="zh-CN" altLang="zh-CN" sz="2800" i="1" dirty="0">
                <a:latin typeface="幼圆" panose="02010509060101010101" pitchFamily="49" charset="-122"/>
                <a:ea typeface="幼圆" panose="02010509060101010101" pitchFamily="49" charset="-122"/>
              </a:rPr>
              <a:t>良好的沟通能力是构成事业基础的一个要项。能简明、有效的交代自己的意思，又能清楚地了解别人的用意，就拥有最好的机会。</a:t>
            </a:r>
          </a:p>
          <a:p>
            <a:pPr marL="174625" indent="-174625">
              <a:lnSpc>
                <a:spcPct val="90000"/>
              </a:lnSpc>
              <a:buNone/>
            </a:pPr>
            <a:r>
              <a:rPr lang="zh-CN" altLang="zh-CN" sz="2400" i="1" dirty="0">
                <a:latin typeface="幼圆" panose="02010509060101010101" pitchFamily="49" charset="-122"/>
                <a:ea typeface="幼圆" panose="02010509060101010101" pitchFamily="49" charset="-122"/>
              </a:rPr>
              <a:t>			</a:t>
            </a:r>
            <a:r>
              <a:rPr lang="zh-CN" altLang="zh-CN" sz="2400" i="1" dirty="0">
                <a:ea typeface="幼圆" panose="02010509060101010101" pitchFamily="49" charset="-122"/>
              </a:rPr>
              <a:t>——</a:t>
            </a:r>
            <a:r>
              <a:rPr lang="zh-CN" altLang="zh-CN" sz="2400" i="1" dirty="0">
                <a:latin typeface="幼圆" panose="02010509060101010101" pitchFamily="49" charset="-122"/>
                <a:ea typeface="幼圆" panose="02010509060101010101" pitchFamily="49" charset="-122"/>
              </a:rPr>
              <a:t> 美国保德信人寿保险公司总裁  Robert Beck  </a:t>
            </a:r>
          </a:p>
        </p:txBody>
      </p:sp>
      <p:sp>
        <p:nvSpPr>
          <p:cNvPr id="34820" name="Rectangle 4">
            <a:extLst>
              <a:ext uri="{FF2B5EF4-FFF2-40B4-BE49-F238E27FC236}">
                <a16:creationId xmlns="" xmlns:a16="http://schemas.microsoft.com/office/drawing/2014/main" id="{276DB047-F9DF-49D8-96FF-8B437161C2AE}"/>
              </a:ext>
            </a:extLst>
          </p:cNvPr>
          <p:cNvSpPr>
            <a:spLocks noChangeArrowheads="1"/>
          </p:cNvSpPr>
          <p:nvPr/>
        </p:nvSpPr>
        <p:spPr bwMode="auto">
          <a:xfrm>
            <a:off x="3831123" y="230095"/>
            <a:ext cx="4285147" cy="120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华文中宋" panose="02010600040101010101" pitchFamily="2" charset="-122"/>
                <a:ea typeface="华文中宋" panose="02010600040101010101" pitchFamily="2" charset="-122"/>
              </a:defRPr>
            </a:lvl1pPr>
            <a:lvl2pPr marL="742950" indent="-285750" eaLnBrk="0" hangingPunct="0">
              <a:defRPr kumimoji="1" sz="3600" b="1">
                <a:solidFill>
                  <a:schemeClr val="tx1"/>
                </a:solidFill>
                <a:latin typeface="华文中宋" panose="02010600040101010101" pitchFamily="2" charset="-122"/>
                <a:ea typeface="华文中宋" panose="02010600040101010101" pitchFamily="2" charset="-122"/>
              </a:defRPr>
            </a:lvl2pPr>
            <a:lvl3pPr marL="1143000" indent="-228600" eaLnBrk="0" hangingPunct="0">
              <a:defRPr kumimoji="1" sz="3600" b="1">
                <a:solidFill>
                  <a:schemeClr val="tx1"/>
                </a:solidFill>
                <a:latin typeface="华文中宋" panose="02010600040101010101" pitchFamily="2" charset="-122"/>
                <a:ea typeface="华文中宋" panose="02010600040101010101" pitchFamily="2" charset="-122"/>
              </a:defRPr>
            </a:lvl3pPr>
            <a:lvl4pPr marL="1600200" indent="-228600" eaLnBrk="0" hangingPunct="0">
              <a:defRPr kumimoji="1" sz="3600" b="1">
                <a:solidFill>
                  <a:schemeClr val="tx1"/>
                </a:solidFill>
                <a:latin typeface="华文中宋" panose="02010600040101010101" pitchFamily="2" charset="-122"/>
                <a:ea typeface="华文中宋" panose="02010600040101010101" pitchFamily="2" charset="-122"/>
              </a:defRPr>
            </a:lvl4pPr>
            <a:lvl5pPr marL="2057400" indent="-228600" eaLnBrk="0" hangingPunct="0">
              <a:defRPr kumimoji="1" sz="3600" b="1">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9pPr>
          </a:lstStyle>
          <a:p>
            <a:pPr eaLnBrk="1" hangingPunct="1">
              <a:spcBef>
                <a:spcPct val="0"/>
              </a:spcBef>
            </a:pPr>
            <a:r>
              <a:rPr kumimoji="0" lang="zh-CN" altLang="zh-CN" sz="4400" dirty="0">
                <a:solidFill>
                  <a:srgbClr val="000000"/>
                </a:solidFill>
                <a:latin typeface="Times New Roman" panose="02020603050405020304" pitchFamily="18" charset="0"/>
                <a:ea typeface="楷体_GB2312" panose="02010609030101010101" pitchFamily="49" charset="-122"/>
              </a:rPr>
              <a:t>沟 通 的 重 要 性</a:t>
            </a:r>
          </a:p>
          <a:p>
            <a:pPr eaLnBrk="1" hangingPunct="1">
              <a:spcBef>
                <a:spcPct val="0"/>
              </a:spcBef>
            </a:pPr>
            <a:endParaRPr kumimoji="0" lang="zh-CN" altLang="zh-CN" sz="2800" b="0" dirty="0">
              <a:solidFill>
                <a:srgbClr val="000000"/>
              </a:solidFill>
              <a:latin typeface="Times New Roman" panose="02020603050405020304" pitchFamily="18" charset="0"/>
              <a:ea typeface="楷体_GB2312" panose="02010609030101010101" pitchFamily="49" charset="-122"/>
            </a:endParaRPr>
          </a:p>
        </p:txBody>
      </p:sp>
      <p:sp>
        <p:nvSpPr>
          <p:cNvPr id="6149" name="Rectangle 5">
            <a:extLst>
              <a:ext uri="{FF2B5EF4-FFF2-40B4-BE49-F238E27FC236}">
                <a16:creationId xmlns="" xmlns:a16="http://schemas.microsoft.com/office/drawing/2014/main" id="{8D9430CC-0F95-43D2-A3EA-0EF9F3FAC4BA}"/>
              </a:ext>
            </a:extLst>
          </p:cNvPr>
          <p:cNvSpPr>
            <a:spLocks noChangeArrowheads="1"/>
          </p:cNvSpPr>
          <p:nvPr/>
        </p:nvSpPr>
        <p:spPr bwMode="auto">
          <a:xfrm>
            <a:off x="1828800" y="827553"/>
            <a:ext cx="9581322" cy="236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defRPr/>
            </a:pPr>
            <a:r>
              <a:rPr lang="zh-CN" altLang="zh-CN" sz="2800" dirty="0">
                <a:solidFill>
                  <a:srgbClr val="FF3300"/>
                </a:solidFill>
                <a:effectLst>
                  <a:outerShdw blurRad="38100" dist="38100" dir="2700000" algn="tl">
                    <a:srgbClr val="C0C0C0"/>
                  </a:outerShdw>
                </a:effectLst>
                <a:latin typeface="仿宋_GB2312" pitchFamily="1" charset="-122"/>
                <a:ea typeface="仿宋_GB2312" pitchFamily="1" charset="-122"/>
              </a:rPr>
              <a:t>信息时代的到来，市场竞争的加速</a:t>
            </a:r>
            <a:r>
              <a:rPr lang="zh-CN" altLang="zh-CN" sz="2800" dirty="0">
                <a:solidFill>
                  <a:srgbClr val="000000"/>
                </a:solidFill>
                <a:latin typeface="仿宋_GB2312" pitchFamily="1" charset="-122"/>
                <a:ea typeface="仿宋_GB2312" pitchFamily="1" charset="-122"/>
              </a:rPr>
              <a:t>使沟通能力更加重要。</a:t>
            </a:r>
          </a:p>
          <a:p>
            <a:pPr>
              <a:spcBef>
                <a:spcPct val="0"/>
              </a:spcBef>
              <a:defRPr/>
            </a:pPr>
            <a:endParaRPr lang="zh-CN" altLang="zh-CN" dirty="0">
              <a:solidFill>
                <a:srgbClr val="000000"/>
              </a:solidFill>
              <a:latin typeface="仿宋_GB2312" pitchFamily="1" charset="-122"/>
              <a:ea typeface="仿宋_GB2312" pitchFamily="1" charset="-122"/>
            </a:endParaRPr>
          </a:p>
          <a:p>
            <a:pPr>
              <a:spcBef>
                <a:spcPct val="0"/>
              </a:spcBef>
              <a:defRPr/>
            </a:pPr>
            <a:endParaRPr lang="zh-CN" altLang="zh-CN" dirty="0">
              <a:solidFill>
                <a:srgbClr val="000000"/>
              </a:solidFill>
              <a:latin typeface="仿宋_GB2312" pitchFamily="1" charset="-122"/>
              <a:ea typeface="仿宋_GB2312" pitchFamily="1" charset="-122"/>
            </a:endParaRPr>
          </a:p>
          <a:p>
            <a:pPr algn="ctr">
              <a:spcBef>
                <a:spcPct val="0"/>
              </a:spcBef>
              <a:defRPr/>
            </a:pPr>
            <a:r>
              <a:rPr lang="zh-CN" altLang="zh-CN" sz="1400" dirty="0">
                <a:solidFill>
                  <a:srgbClr val="000000"/>
                </a:solidFill>
                <a:latin typeface="仿宋_GB2312" pitchFamily="1" charset="-122"/>
                <a:ea typeface="仿宋_GB2312" pitchFamily="1" charset="-122"/>
              </a:rPr>
              <a:t>					    	信</a:t>
            </a:r>
          </a:p>
          <a:p>
            <a:pPr algn="ctr">
              <a:spcBef>
                <a:spcPct val="0"/>
              </a:spcBef>
              <a:defRPr/>
            </a:pPr>
            <a:r>
              <a:rPr lang="zh-CN" altLang="zh-CN" sz="1400" dirty="0">
                <a:solidFill>
                  <a:srgbClr val="000000"/>
                </a:solidFill>
                <a:latin typeface="仿宋_GB2312" pitchFamily="1" charset="-122"/>
                <a:ea typeface="仿宋_GB2312" pitchFamily="1" charset="-122"/>
              </a:rPr>
              <a:t> 						息</a:t>
            </a:r>
          </a:p>
          <a:p>
            <a:pPr algn="ctr">
              <a:spcBef>
                <a:spcPct val="0"/>
              </a:spcBef>
              <a:defRPr/>
            </a:pPr>
            <a:r>
              <a:rPr lang="zh-CN" altLang="zh-CN" sz="1400" dirty="0">
                <a:solidFill>
                  <a:srgbClr val="000000"/>
                </a:solidFill>
                <a:latin typeface="仿宋_GB2312" pitchFamily="1" charset="-122"/>
                <a:ea typeface="仿宋_GB2312" pitchFamily="1" charset="-122"/>
              </a:rPr>
              <a:t>		  				爆</a:t>
            </a:r>
          </a:p>
          <a:p>
            <a:pPr algn="ctr">
              <a:spcBef>
                <a:spcPct val="0"/>
              </a:spcBef>
              <a:defRPr/>
            </a:pPr>
            <a:r>
              <a:rPr lang="zh-CN" altLang="zh-CN" sz="1400" dirty="0">
                <a:solidFill>
                  <a:srgbClr val="000000"/>
                </a:solidFill>
                <a:latin typeface="仿宋_GB2312" pitchFamily="1" charset="-122"/>
                <a:ea typeface="仿宋_GB2312" pitchFamily="1" charset="-122"/>
              </a:rPr>
              <a:t>						炸</a:t>
            </a:r>
          </a:p>
          <a:p>
            <a:pPr>
              <a:spcBef>
                <a:spcPct val="0"/>
              </a:spcBef>
              <a:defRPr/>
            </a:pPr>
            <a:r>
              <a:rPr lang="zh-CN" altLang="zh-CN" sz="1400" dirty="0">
                <a:solidFill>
                  <a:srgbClr val="000000"/>
                </a:solidFill>
                <a:latin typeface="仿宋_GB2312" pitchFamily="1" charset="-122"/>
                <a:ea typeface="仿宋_GB2312" pitchFamily="1" charset="-122"/>
              </a:rPr>
              <a:t>                              无所适从						</a:t>
            </a:r>
          </a:p>
          <a:p>
            <a:pPr>
              <a:spcBef>
                <a:spcPct val="0"/>
              </a:spcBef>
              <a:defRPr/>
            </a:pPr>
            <a:r>
              <a:rPr lang="zh-CN" altLang="zh-CN" sz="1400" dirty="0">
                <a:solidFill>
                  <a:srgbClr val="000000"/>
                </a:solidFill>
                <a:latin typeface="仿宋_GB2312" pitchFamily="1" charset="-122"/>
                <a:ea typeface="仿宋_GB2312" pitchFamily="1" charset="-122"/>
              </a:rPr>
              <a:t>		          </a:t>
            </a:r>
          </a:p>
        </p:txBody>
      </p:sp>
      <p:grpSp>
        <p:nvGrpSpPr>
          <p:cNvPr id="34822" name="Group 6">
            <a:extLst>
              <a:ext uri="{FF2B5EF4-FFF2-40B4-BE49-F238E27FC236}">
                <a16:creationId xmlns="" xmlns:a16="http://schemas.microsoft.com/office/drawing/2014/main" id="{4AF8B013-8D31-421D-B59A-0466203336E6}"/>
              </a:ext>
            </a:extLst>
          </p:cNvPr>
          <p:cNvGrpSpPr>
            <a:grpSpLocks/>
          </p:cNvGrpSpPr>
          <p:nvPr/>
        </p:nvGrpSpPr>
        <p:grpSpPr bwMode="auto">
          <a:xfrm>
            <a:off x="5943600" y="1676400"/>
            <a:ext cx="1143000" cy="1447800"/>
            <a:chOff x="0" y="0"/>
            <a:chExt cx="1269" cy="1888"/>
          </a:xfrm>
        </p:grpSpPr>
        <p:sp>
          <p:nvSpPr>
            <p:cNvPr id="34837" name="未知">
              <a:extLst>
                <a:ext uri="{FF2B5EF4-FFF2-40B4-BE49-F238E27FC236}">
                  <a16:creationId xmlns="" xmlns:a16="http://schemas.microsoft.com/office/drawing/2014/main" id="{697A77B6-6C1A-4C0E-A953-2F3067EF526B}"/>
                </a:ext>
              </a:extLst>
            </p:cNvPr>
            <p:cNvSpPr>
              <a:spLocks/>
            </p:cNvSpPr>
            <p:nvPr/>
          </p:nvSpPr>
          <p:spPr bwMode="auto">
            <a:xfrm>
              <a:off x="665" y="74"/>
              <a:ext cx="399" cy="482"/>
            </a:xfrm>
            <a:custGeom>
              <a:avLst/>
              <a:gdLst>
                <a:gd name="T0" fmla="*/ 27 w 399"/>
                <a:gd name="T1" fmla="*/ 231 h 482"/>
                <a:gd name="T2" fmla="*/ 57 w 399"/>
                <a:gd name="T3" fmla="*/ 162 h 482"/>
                <a:gd name="T4" fmla="*/ 120 w 399"/>
                <a:gd name="T5" fmla="*/ 90 h 482"/>
                <a:gd name="T6" fmla="*/ 183 w 399"/>
                <a:gd name="T7" fmla="*/ 45 h 482"/>
                <a:gd name="T8" fmla="*/ 252 w 399"/>
                <a:gd name="T9" fmla="*/ 9 h 482"/>
                <a:gd name="T10" fmla="*/ 318 w 399"/>
                <a:gd name="T11" fmla="*/ 0 h 482"/>
                <a:gd name="T12" fmla="*/ 363 w 399"/>
                <a:gd name="T13" fmla="*/ 15 h 482"/>
                <a:gd name="T14" fmla="*/ 390 w 399"/>
                <a:gd name="T15" fmla="*/ 51 h 482"/>
                <a:gd name="T16" fmla="*/ 399 w 399"/>
                <a:gd name="T17" fmla="*/ 96 h 482"/>
                <a:gd name="T18" fmla="*/ 390 w 399"/>
                <a:gd name="T19" fmla="*/ 153 h 482"/>
                <a:gd name="T20" fmla="*/ 369 w 399"/>
                <a:gd name="T21" fmla="*/ 216 h 482"/>
                <a:gd name="T22" fmla="*/ 318 w 399"/>
                <a:gd name="T23" fmla="*/ 276 h 482"/>
                <a:gd name="T24" fmla="*/ 261 w 399"/>
                <a:gd name="T25" fmla="*/ 342 h 482"/>
                <a:gd name="T26" fmla="*/ 297 w 399"/>
                <a:gd name="T27" fmla="*/ 459 h 482"/>
                <a:gd name="T28" fmla="*/ 288 w 399"/>
                <a:gd name="T29" fmla="*/ 482 h 482"/>
                <a:gd name="T30" fmla="*/ 270 w 399"/>
                <a:gd name="T31" fmla="*/ 477 h 482"/>
                <a:gd name="T32" fmla="*/ 225 w 399"/>
                <a:gd name="T33" fmla="*/ 384 h 482"/>
                <a:gd name="T34" fmla="*/ 162 w 399"/>
                <a:gd name="T35" fmla="*/ 423 h 482"/>
                <a:gd name="T36" fmla="*/ 84 w 399"/>
                <a:gd name="T37" fmla="*/ 438 h 482"/>
                <a:gd name="T38" fmla="*/ 36 w 399"/>
                <a:gd name="T39" fmla="*/ 432 h 482"/>
                <a:gd name="T40" fmla="*/ 3 w 399"/>
                <a:gd name="T41" fmla="*/ 396 h 482"/>
                <a:gd name="T42" fmla="*/ 0 w 399"/>
                <a:gd name="T43" fmla="*/ 339 h 482"/>
                <a:gd name="T44" fmla="*/ 0 w 399"/>
                <a:gd name="T45" fmla="*/ 288 h 482"/>
                <a:gd name="T46" fmla="*/ 27 w 399"/>
                <a:gd name="T47" fmla="*/ 231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9" h="482">
                  <a:moveTo>
                    <a:pt x="27" y="231"/>
                  </a:moveTo>
                  <a:lnTo>
                    <a:pt x="57" y="162"/>
                  </a:lnTo>
                  <a:lnTo>
                    <a:pt x="120" y="90"/>
                  </a:lnTo>
                  <a:lnTo>
                    <a:pt x="183" y="45"/>
                  </a:lnTo>
                  <a:lnTo>
                    <a:pt x="252" y="9"/>
                  </a:lnTo>
                  <a:lnTo>
                    <a:pt x="318" y="0"/>
                  </a:lnTo>
                  <a:lnTo>
                    <a:pt x="363" y="15"/>
                  </a:lnTo>
                  <a:lnTo>
                    <a:pt x="390" y="51"/>
                  </a:lnTo>
                  <a:lnTo>
                    <a:pt x="399" y="96"/>
                  </a:lnTo>
                  <a:lnTo>
                    <a:pt x="390" y="153"/>
                  </a:lnTo>
                  <a:lnTo>
                    <a:pt x="369" y="216"/>
                  </a:lnTo>
                  <a:lnTo>
                    <a:pt x="318" y="276"/>
                  </a:lnTo>
                  <a:lnTo>
                    <a:pt x="261" y="342"/>
                  </a:lnTo>
                  <a:lnTo>
                    <a:pt x="297" y="459"/>
                  </a:lnTo>
                  <a:lnTo>
                    <a:pt x="288" y="482"/>
                  </a:lnTo>
                  <a:lnTo>
                    <a:pt x="270" y="477"/>
                  </a:lnTo>
                  <a:lnTo>
                    <a:pt x="225" y="384"/>
                  </a:lnTo>
                  <a:lnTo>
                    <a:pt x="162" y="423"/>
                  </a:lnTo>
                  <a:lnTo>
                    <a:pt x="84" y="438"/>
                  </a:lnTo>
                  <a:lnTo>
                    <a:pt x="36" y="432"/>
                  </a:lnTo>
                  <a:lnTo>
                    <a:pt x="3" y="396"/>
                  </a:lnTo>
                  <a:lnTo>
                    <a:pt x="0" y="339"/>
                  </a:lnTo>
                  <a:lnTo>
                    <a:pt x="0" y="288"/>
                  </a:lnTo>
                  <a:lnTo>
                    <a:pt x="27" y="23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8" name="未知">
              <a:extLst>
                <a:ext uri="{FF2B5EF4-FFF2-40B4-BE49-F238E27FC236}">
                  <a16:creationId xmlns="" xmlns:a16="http://schemas.microsoft.com/office/drawing/2014/main" id="{A641819F-AD94-41C6-BBF6-BB6B38DBB450}"/>
                </a:ext>
              </a:extLst>
            </p:cNvPr>
            <p:cNvSpPr>
              <a:spLocks/>
            </p:cNvSpPr>
            <p:nvPr/>
          </p:nvSpPr>
          <p:spPr bwMode="auto">
            <a:xfrm>
              <a:off x="326" y="0"/>
              <a:ext cx="448" cy="540"/>
            </a:xfrm>
            <a:custGeom>
              <a:avLst/>
              <a:gdLst>
                <a:gd name="T0" fmla="*/ 185 w 448"/>
                <a:gd name="T1" fmla="*/ 388 h 540"/>
                <a:gd name="T2" fmla="*/ 203 w 448"/>
                <a:gd name="T3" fmla="*/ 406 h 540"/>
                <a:gd name="T4" fmla="*/ 215 w 448"/>
                <a:gd name="T5" fmla="*/ 439 h 540"/>
                <a:gd name="T6" fmla="*/ 221 w 448"/>
                <a:gd name="T7" fmla="*/ 505 h 540"/>
                <a:gd name="T8" fmla="*/ 179 w 448"/>
                <a:gd name="T9" fmla="*/ 540 h 540"/>
                <a:gd name="T10" fmla="*/ 122 w 448"/>
                <a:gd name="T11" fmla="*/ 511 h 540"/>
                <a:gd name="T12" fmla="*/ 99 w 448"/>
                <a:gd name="T13" fmla="*/ 421 h 540"/>
                <a:gd name="T14" fmla="*/ 42 w 448"/>
                <a:gd name="T15" fmla="*/ 278 h 540"/>
                <a:gd name="T16" fmla="*/ 15 w 448"/>
                <a:gd name="T17" fmla="*/ 153 h 540"/>
                <a:gd name="T18" fmla="*/ 0 w 448"/>
                <a:gd name="T19" fmla="*/ 36 h 540"/>
                <a:gd name="T20" fmla="*/ 15 w 448"/>
                <a:gd name="T21" fmla="*/ 0 h 540"/>
                <a:gd name="T22" fmla="*/ 36 w 448"/>
                <a:gd name="T23" fmla="*/ 0 h 540"/>
                <a:gd name="T24" fmla="*/ 140 w 448"/>
                <a:gd name="T25" fmla="*/ 30 h 540"/>
                <a:gd name="T26" fmla="*/ 275 w 448"/>
                <a:gd name="T27" fmla="*/ 81 h 540"/>
                <a:gd name="T28" fmla="*/ 311 w 448"/>
                <a:gd name="T29" fmla="*/ 84 h 540"/>
                <a:gd name="T30" fmla="*/ 340 w 448"/>
                <a:gd name="T31" fmla="*/ 75 h 540"/>
                <a:gd name="T32" fmla="*/ 364 w 448"/>
                <a:gd name="T33" fmla="*/ 117 h 540"/>
                <a:gd name="T34" fmla="*/ 448 w 448"/>
                <a:gd name="T35" fmla="*/ 179 h 540"/>
                <a:gd name="T36" fmla="*/ 448 w 448"/>
                <a:gd name="T37" fmla="*/ 197 h 540"/>
                <a:gd name="T38" fmla="*/ 430 w 448"/>
                <a:gd name="T39" fmla="*/ 206 h 540"/>
                <a:gd name="T40" fmla="*/ 367 w 448"/>
                <a:gd name="T41" fmla="*/ 153 h 540"/>
                <a:gd name="T42" fmla="*/ 346 w 448"/>
                <a:gd name="T43" fmla="*/ 171 h 540"/>
                <a:gd name="T44" fmla="*/ 269 w 448"/>
                <a:gd name="T45" fmla="*/ 191 h 540"/>
                <a:gd name="T46" fmla="*/ 224 w 448"/>
                <a:gd name="T47" fmla="*/ 171 h 540"/>
                <a:gd name="T48" fmla="*/ 230 w 448"/>
                <a:gd name="T49" fmla="*/ 129 h 540"/>
                <a:gd name="T50" fmla="*/ 188 w 448"/>
                <a:gd name="T51" fmla="*/ 99 h 540"/>
                <a:gd name="T52" fmla="*/ 113 w 448"/>
                <a:gd name="T53" fmla="*/ 72 h 540"/>
                <a:gd name="T54" fmla="*/ 60 w 448"/>
                <a:gd name="T55" fmla="*/ 57 h 540"/>
                <a:gd name="T56" fmla="*/ 60 w 448"/>
                <a:gd name="T57" fmla="*/ 99 h 540"/>
                <a:gd name="T58" fmla="*/ 72 w 448"/>
                <a:gd name="T59" fmla="*/ 191 h 540"/>
                <a:gd name="T60" fmla="*/ 96 w 448"/>
                <a:gd name="T61" fmla="*/ 260 h 540"/>
                <a:gd name="T62" fmla="*/ 131 w 448"/>
                <a:gd name="T63" fmla="*/ 335 h 540"/>
                <a:gd name="T64" fmla="*/ 185 w 448"/>
                <a:gd name="T65" fmla="*/ 388 h 5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8" h="540">
                  <a:moveTo>
                    <a:pt x="185" y="388"/>
                  </a:moveTo>
                  <a:lnTo>
                    <a:pt x="203" y="406"/>
                  </a:lnTo>
                  <a:lnTo>
                    <a:pt x="215" y="439"/>
                  </a:lnTo>
                  <a:lnTo>
                    <a:pt x="221" y="505"/>
                  </a:lnTo>
                  <a:lnTo>
                    <a:pt x="179" y="540"/>
                  </a:lnTo>
                  <a:lnTo>
                    <a:pt x="122" y="511"/>
                  </a:lnTo>
                  <a:lnTo>
                    <a:pt x="99" y="421"/>
                  </a:lnTo>
                  <a:lnTo>
                    <a:pt x="42" y="278"/>
                  </a:lnTo>
                  <a:lnTo>
                    <a:pt x="15" y="153"/>
                  </a:lnTo>
                  <a:lnTo>
                    <a:pt x="0" y="36"/>
                  </a:lnTo>
                  <a:lnTo>
                    <a:pt x="15" y="0"/>
                  </a:lnTo>
                  <a:lnTo>
                    <a:pt x="36" y="0"/>
                  </a:lnTo>
                  <a:lnTo>
                    <a:pt x="140" y="30"/>
                  </a:lnTo>
                  <a:lnTo>
                    <a:pt x="275" y="81"/>
                  </a:lnTo>
                  <a:lnTo>
                    <a:pt x="311" y="84"/>
                  </a:lnTo>
                  <a:lnTo>
                    <a:pt x="340" y="75"/>
                  </a:lnTo>
                  <a:lnTo>
                    <a:pt x="364" y="117"/>
                  </a:lnTo>
                  <a:lnTo>
                    <a:pt x="448" y="179"/>
                  </a:lnTo>
                  <a:lnTo>
                    <a:pt x="448" y="197"/>
                  </a:lnTo>
                  <a:lnTo>
                    <a:pt x="430" y="206"/>
                  </a:lnTo>
                  <a:lnTo>
                    <a:pt x="367" y="153"/>
                  </a:lnTo>
                  <a:lnTo>
                    <a:pt x="346" y="171"/>
                  </a:lnTo>
                  <a:lnTo>
                    <a:pt x="269" y="191"/>
                  </a:lnTo>
                  <a:lnTo>
                    <a:pt x="224" y="171"/>
                  </a:lnTo>
                  <a:lnTo>
                    <a:pt x="230" y="129"/>
                  </a:lnTo>
                  <a:lnTo>
                    <a:pt x="188" y="99"/>
                  </a:lnTo>
                  <a:lnTo>
                    <a:pt x="113" y="72"/>
                  </a:lnTo>
                  <a:lnTo>
                    <a:pt x="60" y="57"/>
                  </a:lnTo>
                  <a:lnTo>
                    <a:pt x="60" y="99"/>
                  </a:lnTo>
                  <a:lnTo>
                    <a:pt x="72" y="191"/>
                  </a:lnTo>
                  <a:lnTo>
                    <a:pt x="96" y="260"/>
                  </a:lnTo>
                  <a:lnTo>
                    <a:pt x="131" y="335"/>
                  </a:lnTo>
                  <a:lnTo>
                    <a:pt x="185" y="38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9" name="未知">
              <a:extLst>
                <a:ext uri="{FF2B5EF4-FFF2-40B4-BE49-F238E27FC236}">
                  <a16:creationId xmlns="" xmlns:a16="http://schemas.microsoft.com/office/drawing/2014/main" id="{A1476D4B-3D4F-42F1-B5C7-9300A903D695}"/>
                </a:ext>
              </a:extLst>
            </p:cNvPr>
            <p:cNvSpPr>
              <a:spLocks/>
            </p:cNvSpPr>
            <p:nvPr/>
          </p:nvSpPr>
          <p:spPr bwMode="auto">
            <a:xfrm>
              <a:off x="642" y="349"/>
              <a:ext cx="627" cy="457"/>
            </a:xfrm>
            <a:custGeom>
              <a:avLst/>
              <a:gdLst>
                <a:gd name="T0" fmla="*/ 95 w 627"/>
                <a:gd name="T1" fmla="*/ 276 h 457"/>
                <a:gd name="T2" fmla="*/ 53 w 627"/>
                <a:gd name="T3" fmla="*/ 243 h 457"/>
                <a:gd name="T4" fmla="*/ 14 w 627"/>
                <a:gd name="T5" fmla="*/ 243 h 457"/>
                <a:gd name="T6" fmla="*/ 0 w 627"/>
                <a:gd name="T7" fmla="*/ 279 h 457"/>
                <a:gd name="T8" fmla="*/ 14 w 627"/>
                <a:gd name="T9" fmla="*/ 348 h 457"/>
                <a:gd name="T10" fmla="*/ 104 w 627"/>
                <a:gd name="T11" fmla="*/ 402 h 457"/>
                <a:gd name="T12" fmla="*/ 268 w 627"/>
                <a:gd name="T13" fmla="*/ 450 h 457"/>
                <a:gd name="T14" fmla="*/ 301 w 627"/>
                <a:gd name="T15" fmla="*/ 457 h 457"/>
                <a:gd name="T16" fmla="*/ 337 w 627"/>
                <a:gd name="T17" fmla="*/ 457 h 457"/>
                <a:gd name="T18" fmla="*/ 403 w 627"/>
                <a:gd name="T19" fmla="*/ 457 h 457"/>
                <a:gd name="T20" fmla="*/ 519 w 627"/>
                <a:gd name="T21" fmla="*/ 420 h 457"/>
                <a:gd name="T22" fmla="*/ 624 w 627"/>
                <a:gd name="T23" fmla="*/ 387 h 457"/>
                <a:gd name="T24" fmla="*/ 627 w 627"/>
                <a:gd name="T25" fmla="*/ 366 h 457"/>
                <a:gd name="T26" fmla="*/ 573 w 627"/>
                <a:gd name="T27" fmla="*/ 243 h 457"/>
                <a:gd name="T28" fmla="*/ 510 w 627"/>
                <a:gd name="T29" fmla="*/ 150 h 457"/>
                <a:gd name="T30" fmla="*/ 474 w 627"/>
                <a:gd name="T31" fmla="*/ 105 h 457"/>
                <a:gd name="T32" fmla="*/ 474 w 627"/>
                <a:gd name="T33" fmla="*/ 72 h 457"/>
                <a:gd name="T34" fmla="*/ 420 w 627"/>
                <a:gd name="T35" fmla="*/ 72 h 457"/>
                <a:gd name="T36" fmla="*/ 340 w 627"/>
                <a:gd name="T37" fmla="*/ 0 h 457"/>
                <a:gd name="T38" fmla="*/ 319 w 627"/>
                <a:gd name="T39" fmla="*/ 0 h 457"/>
                <a:gd name="T40" fmla="*/ 319 w 627"/>
                <a:gd name="T41" fmla="*/ 24 h 457"/>
                <a:gd name="T42" fmla="*/ 394 w 627"/>
                <a:gd name="T43" fmla="*/ 78 h 457"/>
                <a:gd name="T44" fmla="*/ 394 w 627"/>
                <a:gd name="T45" fmla="*/ 108 h 457"/>
                <a:gd name="T46" fmla="*/ 412 w 627"/>
                <a:gd name="T47" fmla="*/ 186 h 457"/>
                <a:gd name="T48" fmla="*/ 447 w 627"/>
                <a:gd name="T49" fmla="*/ 195 h 457"/>
                <a:gd name="T50" fmla="*/ 483 w 627"/>
                <a:gd name="T51" fmla="*/ 198 h 457"/>
                <a:gd name="T52" fmla="*/ 525 w 627"/>
                <a:gd name="T53" fmla="*/ 249 h 457"/>
                <a:gd name="T54" fmla="*/ 552 w 627"/>
                <a:gd name="T55" fmla="*/ 339 h 457"/>
                <a:gd name="T56" fmla="*/ 534 w 627"/>
                <a:gd name="T57" fmla="*/ 369 h 457"/>
                <a:gd name="T58" fmla="*/ 453 w 627"/>
                <a:gd name="T59" fmla="*/ 393 h 457"/>
                <a:gd name="T60" fmla="*/ 376 w 627"/>
                <a:gd name="T61" fmla="*/ 396 h 457"/>
                <a:gd name="T62" fmla="*/ 313 w 627"/>
                <a:gd name="T63" fmla="*/ 396 h 457"/>
                <a:gd name="T64" fmla="*/ 232 w 627"/>
                <a:gd name="T65" fmla="*/ 375 h 457"/>
                <a:gd name="T66" fmla="*/ 158 w 627"/>
                <a:gd name="T67" fmla="*/ 333 h 457"/>
                <a:gd name="T68" fmla="*/ 95 w 627"/>
                <a:gd name="T69" fmla="*/ 276 h 4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27" h="457">
                  <a:moveTo>
                    <a:pt x="95" y="276"/>
                  </a:moveTo>
                  <a:lnTo>
                    <a:pt x="53" y="243"/>
                  </a:lnTo>
                  <a:lnTo>
                    <a:pt x="14" y="243"/>
                  </a:lnTo>
                  <a:lnTo>
                    <a:pt x="0" y="279"/>
                  </a:lnTo>
                  <a:lnTo>
                    <a:pt x="14" y="348"/>
                  </a:lnTo>
                  <a:lnTo>
                    <a:pt x="104" y="402"/>
                  </a:lnTo>
                  <a:lnTo>
                    <a:pt x="268" y="450"/>
                  </a:lnTo>
                  <a:lnTo>
                    <a:pt x="301" y="457"/>
                  </a:lnTo>
                  <a:lnTo>
                    <a:pt x="337" y="457"/>
                  </a:lnTo>
                  <a:lnTo>
                    <a:pt x="403" y="457"/>
                  </a:lnTo>
                  <a:lnTo>
                    <a:pt x="519" y="420"/>
                  </a:lnTo>
                  <a:lnTo>
                    <a:pt x="624" y="387"/>
                  </a:lnTo>
                  <a:lnTo>
                    <a:pt x="627" y="366"/>
                  </a:lnTo>
                  <a:lnTo>
                    <a:pt x="573" y="243"/>
                  </a:lnTo>
                  <a:lnTo>
                    <a:pt x="510" y="150"/>
                  </a:lnTo>
                  <a:lnTo>
                    <a:pt x="474" y="105"/>
                  </a:lnTo>
                  <a:lnTo>
                    <a:pt x="474" y="72"/>
                  </a:lnTo>
                  <a:lnTo>
                    <a:pt x="420" y="72"/>
                  </a:lnTo>
                  <a:lnTo>
                    <a:pt x="340" y="0"/>
                  </a:lnTo>
                  <a:lnTo>
                    <a:pt x="319" y="0"/>
                  </a:lnTo>
                  <a:lnTo>
                    <a:pt x="319" y="24"/>
                  </a:lnTo>
                  <a:lnTo>
                    <a:pt x="394" y="78"/>
                  </a:lnTo>
                  <a:lnTo>
                    <a:pt x="394" y="108"/>
                  </a:lnTo>
                  <a:lnTo>
                    <a:pt x="412" y="186"/>
                  </a:lnTo>
                  <a:lnTo>
                    <a:pt x="447" y="195"/>
                  </a:lnTo>
                  <a:lnTo>
                    <a:pt x="483" y="198"/>
                  </a:lnTo>
                  <a:lnTo>
                    <a:pt x="525" y="249"/>
                  </a:lnTo>
                  <a:lnTo>
                    <a:pt x="552" y="339"/>
                  </a:lnTo>
                  <a:lnTo>
                    <a:pt x="534" y="369"/>
                  </a:lnTo>
                  <a:lnTo>
                    <a:pt x="453" y="393"/>
                  </a:lnTo>
                  <a:lnTo>
                    <a:pt x="376" y="396"/>
                  </a:lnTo>
                  <a:lnTo>
                    <a:pt x="313" y="396"/>
                  </a:lnTo>
                  <a:lnTo>
                    <a:pt x="232" y="375"/>
                  </a:lnTo>
                  <a:lnTo>
                    <a:pt x="158" y="333"/>
                  </a:lnTo>
                  <a:lnTo>
                    <a:pt x="95" y="27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0" name="未知">
              <a:extLst>
                <a:ext uri="{FF2B5EF4-FFF2-40B4-BE49-F238E27FC236}">
                  <a16:creationId xmlns="" xmlns:a16="http://schemas.microsoft.com/office/drawing/2014/main" id="{F90F83DA-119F-44F7-AAD3-E346F7CEFD90}"/>
                </a:ext>
              </a:extLst>
            </p:cNvPr>
            <p:cNvSpPr>
              <a:spLocks/>
            </p:cNvSpPr>
            <p:nvPr/>
          </p:nvSpPr>
          <p:spPr bwMode="auto">
            <a:xfrm>
              <a:off x="189" y="455"/>
              <a:ext cx="495" cy="737"/>
            </a:xfrm>
            <a:custGeom>
              <a:avLst/>
              <a:gdLst>
                <a:gd name="T0" fmla="*/ 135 w 495"/>
                <a:gd name="T1" fmla="*/ 47 h 737"/>
                <a:gd name="T2" fmla="*/ 201 w 495"/>
                <a:gd name="T3" fmla="*/ 17 h 737"/>
                <a:gd name="T4" fmla="*/ 279 w 495"/>
                <a:gd name="T5" fmla="*/ 2 h 737"/>
                <a:gd name="T6" fmla="*/ 372 w 495"/>
                <a:gd name="T7" fmla="*/ 0 h 737"/>
                <a:gd name="T8" fmla="*/ 426 w 495"/>
                <a:gd name="T9" fmla="*/ 11 h 737"/>
                <a:gd name="T10" fmla="*/ 486 w 495"/>
                <a:gd name="T11" fmla="*/ 47 h 737"/>
                <a:gd name="T12" fmla="*/ 495 w 495"/>
                <a:gd name="T13" fmla="*/ 83 h 737"/>
                <a:gd name="T14" fmla="*/ 489 w 495"/>
                <a:gd name="T15" fmla="*/ 128 h 737"/>
                <a:gd name="T16" fmla="*/ 462 w 495"/>
                <a:gd name="T17" fmla="*/ 170 h 737"/>
                <a:gd name="T18" fmla="*/ 432 w 495"/>
                <a:gd name="T19" fmla="*/ 191 h 737"/>
                <a:gd name="T20" fmla="*/ 381 w 495"/>
                <a:gd name="T21" fmla="*/ 215 h 737"/>
                <a:gd name="T22" fmla="*/ 333 w 495"/>
                <a:gd name="T23" fmla="*/ 251 h 737"/>
                <a:gd name="T24" fmla="*/ 309 w 495"/>
                <a:gd name="T25" fmla="*/ 290 h 737"/>
                <a:gd name="T26" fmla="*/ 297 w 495"/>
                <a:gd name="T27" fmla="*/ 362 h 737"/>
                <a:gd name="T28" fmla="*/ 315 w 495"/>
                <a:gd name="T29" fmla="*/ 416 h 737"/>
                <a:gd name="T30" fmla="*/ 351 w 495"/>
                <a:gd name="T31" fmla="*/ 470 h 737"/>
                <a:gd name="T32" fmla="*/ 378 w 495"/>
                <a:gd name="T33" fmla="*/ 548 h 737"/>
                <a:gd name="T34" fmla="*/ 381 w 495"/>
                <a:gd name="T35" fmla="*/ 638 h 737"/>
                <a:gd name="T36" fmla="*/ 363 w 495"/>
                <a:gd name="T37" fmla="*/ 692 h 737"/>
                <a:gd name="T38" fmla="*/ 318 w 495"/>
                <a:gd name="T39" fmla="*/ 728 h 737"/>
                <a:gd name="T40" fmla="*/ 264 w 495"/>
                <a:gd name="T41" fmla="*/ 737 h 737"/>
                <a:gd name="T42" fmla="*/ 183 w 495"/>
                <a:gd name="T43" fmla="*/ 713 h 737"/>
                <a:gd name="T44" fmla="*/ 111 w 495"/>
                <a:gd name="T45" fmla="*/ 659 h 737"/>
                <a:gd name="T46" fmla="*/ 63 w 495"/>
                <a:gd name="T47" fmla="*/ 593 h 737"/>
                <a:gd name="T48" fmla="*/ 18 w 495"/>
                <a:gd name="T49" fmla="*/ 488 h 737"/>
                <a:gd name="T50" fmla="*/ 0 w 495"/>
                <a:gd name="T51" fmla="*/ 359 h 737"/>
                <a:gd name="T52" fmla="*/ 12 w 495"/>
                <a:gd name="T53" fmla="*/ 245 h 737"/>
                <a:gd name="T54" fmla="*/ 45 w 495"/>
                <a:gd name="T55" fmla="*/ 146 h 737"/>
                <a:gd name="T56" fmla="*/ 90 w 495"/>
                <a:gd name="T57" fmla="*/ 89 h 737"/>
                <a:gd name="T58" fmla="*/ 135 w 495"/>
                <a:gd name="T59" fmla="*/ 47 h 7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 h="737">
                  <a:moveTo>
                    <a:pt x="135" y="47"/>
                  </a:moveTo>
                  <a:lnTo>
                    <a:pt x="201" y="17"/>
                  </a:lnTo>
                  <a:lnTo>
                    <a:pt x="279" y="2"/>
                  </a:lnTo>
                  <a:lnTo>
                    <a:pt x="372" y="0"/>
                  </a:lnTo>
                  <a:lnTo>
                    <a:pt x="426" y="11"/>
                  </a:lnTo>
                  <a:lnTo>
                    <a:pt x="486" y="47"/>
                  </a:lnTo>
                  <a:lnTo>
                    <a:pt x="495" y="83"/>
                  </a:lnTo>
                  <a:lnTo>
                    <a:pt x="489" y="128"/>
                  </a:lnTo>
                  <a:lnTo>
                    <a:pt x="462" y="170"/>
                  </a:lnTo>
                  <a:lnTo>
                    <a:pt x="432" y="191"/>
                  </a:lnTo>
                  <a:lnTo>
                    <a:pt x="381" y="215"/>
                  </a:lnTo>
                  <a:lnTo>
                    <a:pt x="333" y="251"/>
                  </a:lnTo>
                  <a:lnTo>
                    <a:pt x="309" y="290"/>
                  </a:lnTo>
                  <a:lnTo>
                    <a:pt x="297" y="362"/>
                  </a:lnTo>
                  <a:lnTo>
                    <a:pt x="315" y="416"/>
                  </a:lnTo>
                  <a:lnTo>
                    <a:pt x="351" y="470"/>
                  </a:lnTo>
                  <a:lnTo>
                    <a:pt x="378" y="548"/>
                  </a:lnTo>
                  <a:lnTo>
                    <a:pt x="381" y="638"/>
                  </a:lnTo>
                  <a:lnTo>
                    <a:pt x="363" y="692"/>
                  </a:lnTo>
                  <a:lnTo>
                    <a:pt x="318" y="728"/>
                  </a:lnTo>
                  <a:lnTo>
                    <a:pt x="264" y="737"/>
                  </a:lnTo>
                  <a:lnTo>
                    <a:pt x="183" y="713"/>
                  </a:lnTo>
                  <a:lnTo>
                    <a:pt x="111" y="659"/>
                  </a:lnTo>
                  <a:lnTo>
                    <a:pt x="63" y="593"/>
                  </a:lnTo>
                  <a:lnTo>
                    <a:pt x="18" y="488"/>
                  </a:lnTo>
                  <a:lnTo>
                    <a:pt x="0" y="359"/>
                  </a:lnTo>
                  <a:lnTo>
                    <a:pt x="12" y="245"/>
                  </a:lnTo>
                  <a:lnTo>
                    <a:pt x="45" y="146"/>
                  </a:lnTo>
                  <a:lnTo>
                    <a:pt x="90" y="89"/>
                  </a:lnTo>
                  <a:lnTo>
                    <a:pt x="135"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1" name="未知">
              <a:extLst>
                <a:ext uri="{FF2B5EF4-FFF2-40B4-BE49-F238E27FC236}">
                  <a16:creationId xmlns="" xmlns:a16="http://schemas.microsoft.com/office/drawing/2014/main" id="{FD6FB8DC-6854-46FF-8D2D-7316524797C2}"/>
                </a:ext>
              </a:extLst>
            </p:cNvPr>
            <p:cNvSpPr>
              <a:spLocks/>
            </p:cNvSpPr>
            <p:nvPr/>
          </p:nvSpPr>
          <p:spPr bwMode="auto">
            <a:xfrm>
              <a:off x="0" y="1042"/>
              <a:ext cx="550" cy="846"/>
            </a:xfrm>
            <a:custGeom>
              <a:avLst/>
              <a:gdLst>
                <a:gd name="T0" fmla="*/ 480 w 550"/>
                <a:gd name="T1" fmla="*/ 183 h 846"/>
                <a:gd name="T2" fmla="*/ 423 w 550"/>
                <a:gd name="T3" fmla="*/ 111 h 846"/>
                <a:gd name="T4" fmla="*/ 345 w 550"/>
                <a:gd name="T5" fmla="*/ 9 h 846"/>
                <a:gd name="T6" fmla="*/ 282 w 550"/>
                <a:gd name="T7" fmla="*/ 0 h 846"/>
                <a:gd name="T8" fmla="*/ 237 w 550"/>
                <a:gd name="T9" fmla="*/ 9 h 846"/>
                <a:gd name="T10" fmla="*/ 225 w 550"/>
                <a:gd name="T11" fmla="*/ 54 h 846"/>
                <a:gd name="T12" fmla="*/ 255 w 550"/>
                <a:gd name="T13" fmla="*/ 120 h 846"/>
                <a:gd name="T14" fmla="*/ 351 w 550"/>
                <a:gd name="T15" fmla="*/ 201 h 846"/>
                <a:gd name="T16" fmla="*/ 435 w 550"/>
                <a:gd name="T17" fmla="*/ 281 h 846"/>
                <a:gd name="T18" fmla="*/ 471 w 550"/>
                <a:gd name="T19" fmla="*/ 323 h 846"/>
                <a:gd name="T20" fmla="*/ 471 w 550"/>
                <a:gd name="T21" fmla="*/ 344 h 846"/>
                <a:gd name="T22" fmla="*/ 444 w 550"/>
                <a:gd name="T23" fmla="*/ 395 h 846"/>
                <a:gd name="T24" fmla="*/ 381 w 550"/>
                <a:gd name="T25" fmla="*/ 452 h 846"/>
                <a:gd name="T26" fmla="*/ 300 w 550"/>
                <a:gd name="T27" fmla="*/ 488 h 846"/>
                <a:gd name="T28" fmla="*/ 210 w 550"/>
                <a:gd name="T29" fmla="*/ 506 h 846"/>
                <a:gd name="T30" fmla="*/ 126 w 550"/>
                <a:gd name="T31" fmla="*/ 521 h 846"/>
                <a:gd name="T32" fmla="*/ 75 w 550"/>
                <a:gd name="T33" fmla="*/ 530 h 846"/>
                <a:gd name="T34" fmla="*/ 27 w 550"/>
                <a:gd name="T35" fmla="*/ 524 h 846"/>
                <a:gd name="T36" fmla="*/ 0 w 550"/>
                <a:gd name="T37" fmla="*/ 542 h 846"/>
                <a:gd name="T38" fmla="*/ 0 w 550"/>
                <a:gd name="T39" fmla="*/ 577 h 846"/>
                <a:gd name="T40" fmla="*/ 18 w 550"/>
                <a:gd name="T41" fmla="*/ 592 h 846"/>
                <a:gd name="T42" fmla="*/ 126 w 550"/>
                <a:gd name="T43" fmla="*/ 628 h 846"/>
                <a:gd name="T44" fmla="*/ 216 w 550"/>
                <a:gd name="T45" fmla="*/ 682 h 846"/>
                <a:gd name="T46" fmla="*/ 291 w 550"/>
                <a:gd name="T47" fmla="*/ 766 h 846"/>
                <a:gd name="T48" fmla="*/ 315 w 550"/>
                <a:gd name="T49" fmla="*/ 811 h 846"/>
                <a:gd name="T50" fmla="*/ 324 w 550"/>
                <a:gd name="T51" fmla="*/ 844 h 846"/>
                <a:gd name="T52" fmla="*/ 360 w 550"/>
                <a:gd name="T53" fmla="*/ 846 h 846"/>
                <a:gd name="T54" fmla="*/ 417 w 550"/>
                <a:gd name="T55" fmla="*/ 829 h 846"/>
                <a:gd name="T56" fmla="*/ 414 w 550"/>
                <a:gd name="T57" fmla="*/ 784 h 846"/>
                <a:gd name="T58" fmla="*/ 354 w 550"/>
                <a:gd name="T59" fmla="*/ 718 h 846"/>
                <a:gd name="T60" fmla="*/ 279 w 550"/>
                <a:gd name="T61" fmla="*/ 658 h 846"/>
                <a:gd name="T62" fmla="*/ 216 w 550"/>
                <a:gd name="T63" fmla="*/ 622 h 846"/>
                <a:gd name="T64" fmla="*/ 147 w 550"/>
                <a:gd name="T65" fmla="*/ 595 h 846"/>
                <a:gd name="T66" fmla="*/ 99 w 550"/>
                <a:gd name="T67" fmla="*/ 577 h 846"/>
                <a:gd name="T68" fmla="*/ 102 w 550"/>
                <a:gd name="T69" fmla="*/ 568 h 846"/>
                <a:gd name="T70" fmla="*/ 201 w 550"/>
                <a:gd name="T71" fmla="*/ 557 h 846"/>
                <a:gd name="T72" fmla="*/ 300 w 550"/>
                <a:gd name="T73" fmla="*/ 539 h 846"/>
                <a:gd name="T74" fmla="*/ 390 w 550"/>
                <a:gd name="T75" fmla="*/ 512 h 846"/>
                <a:gd name="T76" fmla="*/ 444 w 550"/>
                <a:gd name="T77" fmla="*/ 488 h 846"/>
                <a:gd name="T78" fmla="*/ 504 w 550"/>
                <a:gd name="T79" fmla="*/ 431 h 846"/>
                <a:gd name="T80" fmla="*/ 534 w 550"/>
                <a:gd name="T81" fmla="*/ 368 h 846"/>
                <a:gd name="T82" fmla="*/ 550 w 550"/>
                <a:gd name="T83" fmla="*/ 308 h 846"/>
                <a:gd name="T84" fmla="*/ 540 w 550"/>
                <a:gd name="T85" fmla="*/ 261 h 846"/>
                <a:gd name="T86" fmla="*/ 507 w 550"/>
                <a:gd name="T87" fmla="*/ 225 h 846"/>
                <a:gd name="T88" fmla="*/ 480 w 550"/>
                <a:gd name="T89" fmla="*/ 183 h 8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50" h="846">
                  <a:moveTo>
                    <a:pt x="480" y="183"/>
                  </a:moveTo>
                  <a:lnTo>
                    <a:pt x="423" y="111"/>
                  </a:lnTo>
                  <a:lnTo>
                    <a:pt x="345" y="9"/>
                  </a:lnTo>
                  <a:lnTo>
                    <a:pt x="282" y="0"/>
                  </a:lnTo>
                  <a:lnTo>
                    <a:pt x="237" y="9"/>
                  </a:lnTo>
                  <a:lnTo>
                    <a:pt x="225" y="54"/>
                  </a:lnTo>
                  <a:lnTo>
                    <a:pt x="255" y="120"/>
                  </a:lnTo>
                  <a:lnTo>
                    <a:pt x="351" y="201"/>
                  </a:lnTo>
                  <a:lnTo>
                    <a:pt x="435" y="281"/>
                  </a:lnTo>
                  <a:lnTo>
                    <a:pt x="471" y="323"/>
                  </a:lnTo>
                  <a:lnTo>
                    <a:pt x="471" y="344"/>
                  </a:lnTo>
                  <a:lnTo>
                    <a:pt x="444" y="395"/>
                  </a:lnTo>
                  <a:lnTo>
                    <a:pt x="381" y="452"/>
                  </a:lnTo>
                  <a:lnTo>
                    <a:pt x="300" y="488"/>
                  </a:lnTo>
                  <a:lnTo>
                    <a:pt x="210" y="506"/>
                  </a:lnTo>
                  <a:lnTo>
                    <a:pt x="126" y="521"/>
                  </a:lnTo>
                  <a:lnTo>
                    <a:pt x="75" y="530"/>
                  </a:lnTo>
                  <a:lnTo>
                    <a:pt x="27" y="524"/>
                  </a:lnTo>
                  <a:lnTo>
                    <a:pt x="0" y="542"/>
                  </a:lnTo>
                  <a:lnTo>
                    <a:pt x="0" y="577"/>
                  </a:lnTo>
                  <a:lnTo>
                    <a:pt x="18" y="592"/>
                  </a:lnTo>
                  <a:lnTo>
                    <a:pt x="126" y="628"/>
                  </a:lnTo>
                  <a:lnTo>
                    <a:pt x="216" y="682"/>
                  </a:lnTo>
                  <a:lnTo>
                    <a:pt x="291" y="766"/>
                  </a:lnTo>
                  <a:lnTo>
                    <a:pt x="315" y="811"/>
                  </a:lnTo>
                  <a:lnTo>
                    <a:pt x="324" y="844"/>
                  </a:lnTo>
                  <a:lnTo>
                    <a:pt x="360" y="846"/>
                  </a:lnTo>
                  <a:lnTo>
                    <a:pt x="417" y="829"/>
                  </a:lnTo>
                  <a:lnTo>
                    <a:pt x="414" y="784"/>
                  </a:lnTo>
                  <a:lnTo>
                    <a:pt x="354" y="718"/>
                  </a:lnTo>
                  <a:lnTo>
                    <a:pt x="279" y="658"/>
                  </a:lnTo>
                  <a:lnTo>
                    <a:pt x="216" y="622"/>
                  </a:lnTo>
                  <a:lnTo>
                    <a:pt x="147" y="595"/>
                  </a:lnTo>
                  <a:lnTo>
                    <a:pt x="99" y="577"/>
                  </a:lnTo>
                  <a:lnTo>
                    <a:pt x="102" y="568"/>
                  </a:lnTo>
                  <a:lnTo>
                    <a:pt x="201" y="557"/>
                  </a:lnTo>
                  <a:lnTo>
                    <a:pt x="300" y="539"/>
                  </a:lnTo>
                  <a:lnTo>
                    <a:pt x="390" y="512"/>
                  </a:lnTo>
                  <a:lnTo>
                    <a:pt x="444" y="488"/>
                  </a:lnTo>
                  <a:lnTo>
                    <a:pt x="504" y="431"/>
                  </a:lnTo>
                  <a:lnTo>
                    <a:pt x="534" y="368"/>
                  </a:lnTo>
                  <a:lnTo>
                    <a:pt x="550" y="308"/>
                  </a:lnTo>
                  <a:lnTo>
                    <a:pt x="540" y="261"/>
                  </a:lnTo>
                  <a:lnTo>
                    <a:pt x="507" y="225"/>
                  </a:lnTo>
                  <a:lnTo>
                    <a:pt x="480" y="18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2" name="未知">
              <a:extLst>
                <a:ext uri="{FF2B5EF4-FFF2-40B4-BE49-F238E27FC236}">
                  <a16:creationId xmlns="" xmlns:a16="http://schemas.microsoft.com/office/drawing/2014/main" id="{EB18E7FF-DEF1-4AA5-99B2-B2BDCC616E8C}"/>
                </a:ext>
              </a:extLst>
            </p:cNvPr>
            <p:cNvSpPr>
              <a:spLocks/>
            </p:cNvSpPr>
            <p:nvPr/>
          </p:nvSpPr>
          <p:spPr bwMode="auto">
            <a:xfrm>
              <a:off x="458" y="977"/>
              <a:ext cx="460" cy="891"/>
            </a:xfrm>
            <a:custGeom>
              <a:avLst/>
              <a:gdLst>
                <a:gd name="T0" fmla="*/ 57 w 460"/>
                <a:gd name="T1" fmla="*/ 0 h 891"/>
                <a:gd name="T2" fmla="*/ 3 w 460"/>
                <a:gd name="T3" fmla="*/ 2 h 891"/>
                <a:gd name="T4" fmla="*/ 0 w 460"/>
                <a:gd name="T5" fmla="*/ 44 h 891"/>
                <a:gd name="T6" fmla="*/ 18 w 460"/>
                <a:gd name="T7" fmla="*/ 89 h 891"/>
                <a:gd name="T8" fmla="*/ 63 w 460"/>
                <a:gd name="T9" fmla="*/ 143 h 891"/>
                <a:gd name="T10" fmla="*/ 108 w 460"/>
                <a:gd name="T11" fmla="*/ 200 h 891"/>
                <a:gd name="T12" fmla="*/ 155 w 460"/>
                <a:gd name="T13" fmla="*/ 325 h 891"/>
                <a:gd name="T14" fmla="*/ 170 w 460"/>
                <a:gd name="T15" fmla="*/ 412 h 891"/>
                <a:gd name="T16" fmla="*/ 164 w 460"/>
                <a:gd name="T17" fmla="*/ 493 h 891"/>
                <a:gd name="T18" fmla="*/ 137 w 460"/>
                <a:gd name="T19" fmla="*/ 600 h 891"/>
                <a:gd name="T20" fmla="*/ 108 w 460"/>
                <a:gd name="T21" fmla="*/ 693 h 891"/>
                <a:gd name="T22" fmla="*/ 81 w 460"/>
                <a:gd name="T23" fmla="*/ 789 h 891"/>
                <a:gd name="T24" fmla="*/ 63 w 460"/>
                <a:gd name="T25" fmla="*/ 834 h 891"/>
                <a:gd name="T26" fmla="*/ 54 w 460"/>
                <a:gd name="T27" fmla="*/ 879 h 891"/>
                <a:gd name="T28" fmla="*/ 75 w 460"/>
                <a:gd name="T29" fmla="*/ 891 h 891"/>
                <a:gd name="T30" fmla="*/ 128 w 460"/>
                <a:gd name="T31" fmla="*/ 873 h 891"/>
                <a:gd name="T32" fmla="*/ 227 w 460"/>
                <a:gd name="T33" fmla="*/ 855 h 891"/>
                <a:gd name="T34" fmla="*/ 317 w 460"/>
                <a:gd name="T35" fmla="*/ 864 h 891"/>
                <a:gd name="T36" fmla="*/ 406 w 460"/>
                <a:gd name="T37" fmla="*/ 891 h 891"/>
                <a:gd name="T38" fmla="*/ 424 w 460"/>
                <a:gd name="T39" fmla="*/ 888 h 891"/>
                <a:gd name="T40" fmla="*/ 460 w 460"/>
                <a:gd name="T41" fmla="*/ 834 h 891"/>
                <a:gd name="T42" fmla="*/ 460 w 460"/>
                <a:gd name="T43" fmla="*/ 810 h 891"/>
                <a:gd name="T44" fmla="*/ 385 w 460"/>
                <a:gd name="T45" fmla="*/ 798 h 891"/>
                <a:gd name="T46" fmla="*/ 290 w 460"/>
                <a:gd name="T47" fmla="*/ 798 h 891"/>
                <a:gd name="T48" fmla="*/ 200 w 460"/>
                <a:gd name="T49" fmla="*/ 816 h 891"/>
                <a:gd name="T50" fmla="*/ 116 w 460"/>
                <a:gd name="T51" fmla="*/ 843 h 891"/>
                <a:gd name="T52" fmla="*/ 108 w 460"/>
                <a:gd name="T53" fmla="*/ 828 h 891"/>
                <a:gd name="T54" fmla="*/ 125 w 460"/>
                <a:gd name="T55" fmla="*/ 789 h 891"/>
                <a:gd name="T56" fmla="*/ 173 w 460"/>
                <a:gd name="T57" fmla="*/ 675 h 891"/>
                <a:gd name="T58" fmla="*/ 206 w 460"/>
                <a:gd name="T59" fmla="*/ 559 h 891"/>
                <a:gd name="T60" fmla="*/ 224 w 460"/>
                <a:gd name="T61" fmla="*/ 457 h 891"/>
                <a:gd name="T62" fmla="*/ 224 w 460"/>
                <a:gd name="T63" fmla="*/ 403 h 891"/>
                <a:gd name="T64" fmla="*/ 215 w 460"/>
                <a:gd name="T65" fmla="*/ 322 h 891"/>
                <a:gd name="T66" fmla="*/ 191 w 460"/>
                <a:gd name="T67" fmla="*/ 245 h 891"/>
                <a:gd name="T68" fmla="*/ 170 w 460"/>
                <a:gd name="T69" fmla="*/ 191 h 891"/>
                <a:gd name="T70" fmla="*/ 137 w 460"/>
                <a:gd name="T71" fmla="*/ 119 h 891"/>
                <a:gd name="T72" fmla="*/ 102 w 460"/>
                <a:gd name="T73" fmla="*/ 35 h 891"/>
                <a:gd name="T74" fmla="*/ 57 w 460"/>
                <a:gd name="T75" fmla="*/ 0 h 8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60" h="891">
                  <a:moveTo>
                    <a:pt x="57" y="0"/>
                  </a:moveTo>
                  <a:lnTo>
                    <a:pt x="3" y="2"/>
                  </a:lnTo>
                  <a:lnTo>
                    <a:pt x="0" y="44"/>
                  </a:lnTo>
                  <a:lnTo>
                    <a:pt x="18" y="89"/>
                  </a:lnTo>
                  <a:lnTo>
                    <a:pt x="63" y="143"/>
                  </a:lnTo>
                  <a:lnTo>
                    <a:pt x="108" y="200"/>
                  </a:lnTo>
                  <a:lnTo>
                    <a:pt x="155" y="325"/>
                  </a:lnTo>
                  <a:lnTo>
                    <a:pt x="170" y="412"/>
                  </a:lnTo>
                  <a:lnTo>
                    <a:pt x="164" y="493"/>
                  </a:lnTo>
                  <a:lnTo>
                    <a:pt x="137" y="600"/>
                  </a:lnTo>
                  <a:lnTo>
                    <a:pt x="108" y="693"/>
                  </a:lnTo>
                  <a:lnTo>
                    <a:pt x="81" y="789"/>
                  </a:lnTo>
                  <a:lnTo>
                    <a:pt x="63" y="834"/>
                  </a:lnTo>
                  <a:lnTo>
                    <a:pt x="54" y="879"/>
                  </a:lnTo>
                  <a:lnTo>
                    <a:pt x="75" y="891"/>
                  </a:lnTo>
                  <a:lnTo>
                    <a:pt x="128" y="873"/>
                  </a:lnTo>
                  <a:lnTo>
                    <a:pt x="227" y="855"/>
                  </a:lnTo>
                  <a:lnTo>
                    <a:pt x="317" y="864"/>
                  </a:lnTo>
                  <a:lnTo>
                    <a:pt x="406" y="891"/>
                  </a:lnTo>
                  <a:lnTo>
                    <a:pt x="424" y="888"/>
                  </a:lnTo>
                  <a:lnTo>
                    <a:pt x="460" y="834"/>
                  </a:lnTo>
                  <a:lnTo>
                    <a:pt x="460" y="810"/>
                  </a:lnTo>
                  <a:lnTo>
                    <a:pt x="385" y="798"/>
                  </a:lnTo>
                  <a:lnTo>
                    <a:pt x="290" y="798"/>
                  </a:lnTo>
                  <a:lnTo>
                    <a:pt x="200" y="816"/>
                  </a:lnTo>
                  <a:lnTo>
                    <a:pt x="116" y="843"/>
                  </a:lnTo>
                  <a:lnTo>
                    <a:pt x="108" y="828"/>
                  </a:lnTo>
                  <a:lnTo>
                    <a:pt x="125" y="789"/>
                  </a:lnTo>
                  <a:lnTo>
                    <a:pt x="173" y="675"/>
                  </a:lnTo>
                  <a:lnTo>
                    <a:pt x="206" y="559"/>
                  </a:lnTo>
                  <a:lnTo>
                    <a:pt x="224" y="457"/>
                  </a:lnTo>
                  <a:lnTo>
                    <a:pt x="224" y="403"/>
                  </a:lnTo>
                  <a:lnTo>
                    <a:pt x="215" y="322"/>
                  </a:lnTo>
                  <a:lnTo>
                    <a:pt x="191" y="245"/>
                  </a:lnTo>
                  <a:lnTo>
                    <a:pt x="170" y="191"/>
                  </a:lnTo>
                  <a:lnTo>
                    <a:pt x="137" y="119"/>
                  </a:lnTo>
                  <a:lnTo>
                    <a:pt x="102" y="35"/>
                  </a:lnTo>
                  <a:lnTo>
                    <a:pt x="5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4823" name="Group 13">
            <a:extLst>
              <a:ext uri="{FF2B5EF4-FFF2-40B4-BE49-F238E27FC236}">
                <a16:creationId xmlns="" xmlns:a16="http://schemas.microsoft.com/office/drawing/2014/main" id="{49DDA260-7251-4333-B5DC-CBA5419E6C0A}"/>
              </a:ext>
            </a:extLst>
          </p:cNvPr>
          <p:cNvGrpSpPr>
            <a:grpSpLocks/>
          </p:cNvGrpSpPr>
          <p:nvPr/>
        </p:nvGrpSpPr>
        <p:grpSpPr bwMode="auto">
          <a:xfrm>
            <a:off x="7467600" y="1143000"/>
            <a:ext cx="1371600" cy="1752600"/>
            <a:chOff x="0" y="0"/>
            <a:chExt cx="2043" cy="2061"/>
          </a:xfrm>
        </p:grpSpPr>
        <p:sp>
          <p:nvSpPr>
            <p:cNvPr id="34824" name="未知">
              <a:extLst>
                <a:ext uri="{FF2B5EF4-FFF2-40B4-BE49-F238E27FC236}">
                  <a16:creationId xmlns="" xmlns:a16="http://schemas.microsoft.com/office/drawing/2014/main" id="{D16C82D3-9BB4-43AA-BFB8-4921BE018423}"/>
                </a:ext>
              </a:extLst>
            </p:cNvPr>
            <p:cNvSpPr>
              <a:spLocks/>
            </p:cNvSpPr>
            <p:nvPr/>
          </p:nvSpPr>
          <p:spPr bwMode="auto">
            <a:xfrm>
              <a:off x="559" y="700"/>
              <a:ext cx="888" cy="766"/>
            </a:xfrm>
            <a:custGeom>
              <a:avLst/>
              <a:gdLst>
                <a:gd name="T0" fmla="*/ 465 w 888"/>
                <a:gd name="T1" fmla="*/ 66 h 766"/>
                <a:gd name="T2" fmla="*/ 384 w 888"/>
                <a:gd name="T3" fmla="*/ 30 h 766"/>
                <a:gd name="T4" fmla="*/ 294 w 888"/>
                <a:gd name="T5" fmla="*/ 30 h 766"/>
                <a:gd name="T6" fmla="*/ 189 w 888"/>
                <a:gd name="T7" fmla="*/ 102 h 766"/>
                <a:gd name="T8" fmla="*/ 162 w 888"/>
                <a:gd name="T9" fmla="*/ 197 h 766"/>
                <a:gd name="T10" fmla="*/ 225 w 888"/>
                <a:gd name="T11" fmla="*/ 287 h 766"/>
                <a:gd name="T12" fmla="*/ 162 w 888"/>
                <a:gd name="T13" fmla="*/ 305 h 766"/>
                <a:gd name="T14" fmla="*/ 63 w 888"/>
                <a:gd name="T15" fmla="*/ 380 h 766"/>
                <a:gd name="T16" fmla="*/ 36 w 888"/>
                <a:gd name="T17" fmla="*/ 488 h 766"/>
                <a:gd name="T18" fmla="*/ 87 w 888"/>
                <a:gd name="T19" fmla="*/ 521 h 766"/>
                <a:gd name="T20" fmla="*/ 159 w 888"/>
                <a:gd name="T21" fmla="*/ 494 h 766"/>
                <a:gd name="T22" fmla="*/ 123 w 888"/>
                <a:gd name="T23" fmla="*/ 569 h 766"/>
                <a:gd name="T24" fmla="*/ 150 w 888"/>
                <a:gd name="T25" fmla="*/ 622 h 766"/>
                <a:gd name="T26" fmla="*/ 195 w 888"/>
                <a:gd name="T27" fmla="*/ 649 h 766"/>
                <a:gd name="T28" fmla="*/ 243 w 888"/>
                <a:gd name="T29" fmla="*/ 721 h 766"/>
                <a:gd name="T30" fmla="*/ 360 w 888"/>
                <a:gd name="T31" fmla="*/ 736 h 766"/>
                <a:gd name="T32" fmla="*/ 438 w 888"/>
                <a:gd name="T33" fmla="*/ 667 h 766"/>
                <a:gd name="T34" fmla="*/ 450 w 888"/>
                <a:gd name="T35" fmla="*/ 577 h 766"/>
                <a:gd name="T36" fmla="*/ 414 w 888"/>
                <a:gd name="T37" fmla="*/ 497 h 766"/>
                <a:gd name="T38" fmla="*/ 402 w 888"/>
                <a:gd name="T39" fmla="*/ 440 h 766"/>
                <a:gd name="T40" fmla="*/ 465 w 888"/>
                <a:gd name="T41" fmla="*/ 479 h 766"/>
                <a:gd name="T42" fmla="*/ 549 w 888"/>
                <a:gd name="T43" fmla="*/ 488 h 766"/>
                <a:gd name="T44" fmla="*/ 594 w 888"/>
                <a:gd name="T45" fmla="*/ 407 h 766"/>
                <a:gd name="T46" fmla="*/ 546 w 888"/>
                <a:gd name="T47" fmla="*/ 335 h 766"/>
                <a:gd name="T48" fmla="*/ 447 w 888"/>
                <a:gd name="T49" fmla="*/ 254 h 766"/>
                <a:gd name="T50" fmla="*/ 378 w 888"/>
                <a:gd name="T51" fmla="*/ 236 h 766"/>
                <a:gd name="T52" fmla="*/ 519 w 888"/>
                <a:gd name="T53" fmla="*/ 191 h 766"/>
                <a:gd name="T54" fmla="*/ 693 w 888"/>
                <a:gd name="T55" fmla="*/ 111 h 766"/>
                <a:gd name="T56" fmla="*/ 747 w 888"/>
                <a:gd name="T57" fmla="*/ 108 h 766"/>
                <a:gd name="T58" fmla="*/ 573 w 888"/>
                <a:gd name="T59" fmla="*/ 191 h 766"/>
                <a:gd name="T60" fmla="*/ 519 w 888"/>
                <a:gd name="T61" fmla="*/ 263 h 766"/>
                <a:gd name="T62" fmla="*/ 783 w 888"/>
                <a:gd name="T63" fmla="*/ 404 h 766"/>
                <a:gd name="T64" fmla="*/ 879 w 888"/>
                <a:gd name="T65" fmla="*/ 449 h 766"/>
                <a:gd name="T66" fmla="*/ 612 w 888"/>
                <a:gd name="T67" fmla="*/ 359 h 766"/>
                <a:gd name="T68" fmla="*/ 621 w 888"/>
                <a:gd name="T69" fmla="*/ 413 h 766"/>
                <a:gd name="T70" fmla="*/ 600 w 888"/>
                <a:gd name="T71" fmla="*/ 512 h 766"/>
                <a:gd name="T72" fmla="*/ 492 w 888"/>
                <a:gd name="T73" fmla="*/ 524 h 766"/>
                <a:gd name="T74" fmla="*/ 495 w 888"/>
                <a:gd name="T75" fmla="*/ 583 h 766"/>
                <a:gd name="T76" fmla="*/ 456 w 888"/>
                <a:gd name="T77" fmla="*/ 709 h 766"/>
                <a:gd name="T78" fmla="*/ 339 w 888"/>
                <a:gd name="T79" fmla="*/ 766 h 766"/>
                <a:gd name="T80" fmla="*/ 207 w 888"/>
                <a:gd name="T81" fmla="*/ 739 h 766"/>
                <a:gd name="T82" fmla="*/ 171 w 888"/>
                <a:gd name="T83" fmla="*/ 664 h 766"/>
                <a:gd name="T84" fmla="*/ 117 w 888"/>
                <a:gd name="T85" fmla="*/ 649 h 766"/>
                <a:gd name="T86" fmla="*/ 99 w 888"/>
                <a:gd name="T87" fmla="*/ 595 h 766"/>
                <a:gd name="T88" fmla="*/ 108 w 888"/>
                <a:gd name="T89" fmla="*/ 539 h 766"/>
                <a:gd name="T90" fmla="*/ 18 w 888"/>
                <a:gd name="T91" fmla="*/ 524 h 766"/>
                <a:gd name="T92" fmla="*/ 0 w 888"/>
                <a:gd name="T93" fmla="*/ 431 h 766"/>
                <a:gd name="T94" fmla="*/ 54 w 888"/>
                <a:gd name="T95" fmla="*/ 335 h 766"/>
                <a:gd name="T96" fmla="*/ 132 w 888"/>
                <a:gd name="T97" fmla="*/ 281 h 766"/>
                <a:gd name="T98" fmla="*/ 144 w 888"/>
                <a:gd name="T99" fmla="*/ 233 h 766"/>
                <a:gd name="T100" fmla="*/ 144 w 888"/>
                <a:gd name="T101" fmla="*/ 162 h 766"/>
                <a:gd name="T102" fmla="*/ 189 w 888"/>
                <a:gd name="T103" fmla="*/ 57 h 766"/>
                <a:gd name="T104" fmla="*/ 306 w 888"/>
                <a:gd name="T105" fmla="*/ 0 h 766"/>
                <a:gd name="T106" fmla="*/ 447 w 888"/>
                <a:gd name="T107" fmla="*/ 9 h 766"/>
                <a:gd name="T108" fmla="*/ 483 w 888"/>
                <a:gd name="T109" fmla="*/ 39 h 7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88" h="766">
                  <a:moveTo>
                    <a:pt x="483" y="39"/>
                  </a:moveTo>
                  <a:lnTo>
                    <a:pt x="465" y="66"/>
                  </a:lnTo>
                  <a:lnTo>
                    <a:pt x="414" y="54"/>
                  </a:lnTo>
                  <a:lnTo>
                    <a:pt x="384" y="30"/>
                  </a:lnTo>
                  <a:lnTo>
                    <a:pt x="351" y="21"/>
                  </a:lnTo>
                  <a:lnTo>
                    <a:pt x="294" y="30"/>
                  </a:lnTo>
                  <a:lnTo>
                    <a:pt x="231" y="63"/>
                  </a:lnTo>
                  <a:lnTo>
                    <a:pt x="189" y="102"/>
                  </a:lnTo>
                  <a:lnTo>
                    <a:pt x="171" y="147"/>
                  </a:lnTo>
                  <a:lnTo>
                    <a:pt x="162" y="197"/>
                  </a:lnTo>
                  <a:lnTo>
                    <a:pt x="186" y="260"/>
                  </a:lnTo>
                  <a:lnTo>
                    <a:pt x="225" y="287"/>
                  </a:lnTo>
                  <a:lnTo>
                    <a:pt x="222" y="299"/>
                  </a:lnTo>
                  <a:lnTo>
                    <a:pt x="162" y="305"/>
                  </a:lnTo>
                  <a:lnTo>
                    <a:pt x="99" y="332"/>
                  </a:lnTo>
                  <a:lnTo>
                    <a:pt x="63" y="380"/>
                  </a:lnTo>
                  <a:lnTo>
                    <a:pt x="36" y="440"/>
                  </a:lnTo>
                  <a:lnTo>
                    <a:pt x="36" y="488"/>
                  </a:lnTo>
                  <a:lnTo>
                    <a:pt x="54" y="515"/>
                  </a:lnTo>
                  <a:lnTo>
                    <a:pt x="87" y="521"/>
                  </a:lnTo>
                  <a:lnTo>
                    <a:pt x="141" y="506"/>
                  </a:lnTo>
                  <a:lnTo>
                    <a:pt x="159" y="494"/>
                  </a:lnTo>
                  <a:lnTo>
                    <a:pt x="144" y="512"/>
                  </a:lnTo>
                  <a:lnTo>
                    <a:pt x="123" y="569"/>
                  </a:lnTo>
                  <a:lnTo>
                    <a:pt x="123" y="595"/>
                  </a:lnTo>
                  <a:lnTo>
                    <a:pt x="150" y="622"/>
                  </a:lnTo>
                  <a:lnTo>
                    <a:pt x="195" y="622"/>
                  </a:lnTo>
                  <a:lnTo>
                    <a:pt x="195" y="649"/>
                  </a:lnTo>
                  <a:lnTo>
                    <a:pt x="207" y="700"/>
                  </a:lnTo>
                  <a:lnTo>
                    <a:pt x="243" y="721"/>
                  </a:lnTo>
                  <a:lnTo>
                    <a:pt x="306" y="736"/>
                  </a:lnTo>
                  <a:lnTo>
                    <a:pt x="360" y="736"/>
                  </a:lnTo>
                  <a:lnTo>
                    <a:pt x="414" y="703"/>
                  </a:lnTo>
                  <a:lnTo>
                    <a:pt x="438" y="667"/>
                  </a:lnTo>
                  <a:lnTo>
                    <a:pt x="450" y="622"/>
                  </a:lnTo>
                  <a:lnTo>
                    <a:pt x="450" y="577"/>
                  </a:lnTo>
                  <a:lnTo>
                    <a:pt x="447" y="533"/>
                  </a:lnTo>
                  <a:lnTo>
                    <a:pt x="414" y="497"/>
                  </a:lnTo>
                  <a:lnTo>
                    <a:pt x="393" y="449"/>
                  </a:lnTo>
                  <a:lnTo>
                    <a:pt x="402" y="440"/>
                  </a:lnTo>
                  <a:lnTo>
                    <a:pt x="438" y="461"/>
                  </a:lnTo>
                  <a:lnTo>
                    <a:pt x="465" y="479"/>
                  </a:lnTo>
                  <a:lnTo>
                    <a:pt x="510" y="488"/>
                  </a:lnTo>
                  <a:lnTo>
                    <a:pt x="549" y="488"/>
                  </a:lnTo>
                  <a:lnTo>
                    <a:pt x="585" y="461"/>
                  </a:lnTo>
                  <a:lnTo>
                    <a:pt x="594" y="407"/>
                  </a:lnTo>
                  <a:lnTo>
                    <a:pt x="582" y="371"/>
                  </a:lnTo>
                  <a:lnTo>
                    <a:pt x="546" y="335"/>
                  </a:lnTo>
                  <a:lnTo>
                    <a:pt x="504" y="290"/>
                  </a:lnTo>
                  <a:lnTo>
                    <a:pt x="447" y="254"/>
                  </a:lnTo>
                  <a:lnTo>
                    <a:pt x="405" y="242"/>
                  </a:lnTo>
                  <a:lnTo>
                    <a:pt x="378" y="236"/>
                  </a:lnTo>
                  <a:lnTo>
                    <a:pt x="402" y="218"/>
                  </a:lnTo>
                  <a:lnTo>
                    <a:pt x="519" y="191"/>
                  </a:lnTo>
                  <a:lnTo>
                    <a:pt x="594" y="162"/>
                  </a:lnTo>
                  <a:lnTo>
                    <a:pt x="693" y="111"/>
                  </a:lnTo>
                  <a:lnTo>
                    <a:pt x="744" y="84"/>
                  </a:lnTo>
                  <a:lnTo>
                    <a:pt x="747" y="108"/>
                  </a:lnTo>
                  <a:lnTo>
                    <a:pt x="639" y="156"/>
                  </a:lnTo>
                  <a:lnTo>
                    <a:pt x="573" y="191"/>
                  </a:lnTo>
                  <a:lnTo>
                    <a:pt x="501" y="236"/>
                  </a:lnTo>
                  <a:lnTo>
                    <a:pt x="519" y="263"/>
                  </a:lnTo>
                  <a:lnTo>
                    <a:pt x="657" y="341"/>
                  </a:lnTo>
                  <a:lnTo>
                    <a:pt x="783" y="404"/>
                  </a:lnTo>
                  <a:lnTo>
                    <a:pt x="888" y="440"/>
                  </a:lnTo>
                  <a:lnTo>
                    <a:pt x="879" y="449"/>
                  </a:lnTo>
                  <a:lnTo>
                    <a:pt x="717" y="395"/>
                  </a:lnTo>
                  <a:lnTo>
                    <a:pt x="612" y="359"/>
                  </a:lnTo>
                  <a:lnTo>
                    <a:pt x="603" y="371"/>
                  </a:lnTo>
                  <a:lnTo>
                    <a:pt x="621" y="413"/>
                  </a:lnTo>
                  <a:lnTo>
                    <a:pt x="621" y="461"/>
                  </a:lnTo>
                  <a:lnTo>
                    <a:pt x="600" y="512"/>
                  </a:lnTo>
                  <a:lnTo>
                    <a:pt x="549" y="524"/>
                  </a:lnTo>
                  <a:lnTo>
                    <a:pt x="492" y="524"/>
                  </a:lnTo>
                  <a:lnTo>
                    <a:pt x="477" y="524"/>
                  </a:lnTo>
                  <a:lnTo>
                    <a:pt x="495" y="583"/>
                  </a:lnTo>
                  <a:lnTo>
                    <a:pt x="483" y="640"/>
                  </a:lnTo>
                  <a:lnTo>
                    <a:pt x="456" y="709"/>
                  </a:lnTo>
                  <a:lnTo>
                    <a:pt x="402" y="757"/>
                  </a:lnTo>
                  <a:lnTo>
                    <a:pt x="339" y="766"/>
                  </a:lnTo>
                  <a:lnTo>
                    <a:pt x="249" y="763"/>
                  </a:lnTo>
                  <a:lnTo>
                    <a:pt x="207" y="739"/>
                  </a:lnTo>
                  <a:lnTo>
                    <a:pt x="180" y="709"/>
                  </a:lnTo>
                  <a:lnTo>
                    <a:pt x="171" y="664"/>
                  </a:lnTo>
                  <a:lnTo>
                    <a:pt x="171" y="649"/>
                  </a:lnTo>
                  <a:lnTo>
                    <a:pt x="117" y="649"/>
                  </a:lnTo>
                  <a:lnTo>
                    <a:pt x="99" y="622"/>
                  </a:lnTo>
                  <a:lnTo>
                    <a:pt x="99" y="595"/>
                  </a:lnTo>
                  <a:lnTo>
                    <a:pt x="99" y="566"/>
                  </a:lnTo>
                  <a:lnTo>
                    <a:pt x="108" y="539"/>
                  </a:lnTo>
                  <a:lnTo>
                    <a:pt x="69" y="542"/>
                  </a:lnTo>
                  <a:lnTo>
                    <a:pt x="18" y="524"/>
                  </a:lnTo>
                  <a:lnTo>
                    <a:pt x="6" y="485"/>
                  </a:lnTo>
                  <a:lnTo>
                    <a:pt x="0" y="431"/>
                  </a:lnTo>
                  <a:lnTo>
                    <a:pt x="18" y="380"/>
                  </a:lnTo>
                  <a:lnTo>
                    <a:pt x="54" y="335"/>
                  </a:lnTo>
                  <a:lnTo>
                    <a:pt x="90" y="308"/>
                  </a:lnTo>
                  <a:lnTo>
                    <a:pt x="132" y="281"/>
                  </a:lnTo>
                  <a:lnTo>
                    <a:pt x="168" y="281"/>
                  </a:lnTo>
                  <a:lnTo>
                    <a:pt x="144" y="233"/>
                  </a:lnTo>
                  <a:lnTo>
                    <a:pt x="141" y="197"/>
                  </a:lnTo>
                  <a:lnTo>
                    <a:pt x="144" y="162"/>
                  </a:lnTo>
                  <a:lnTo>
                    <a:pt x="162" y="108"/>
                  </a:lnTo>
                  <a:lnTo>
                    <a:pt x="189" y="57"/>
                  </a:lnTo>
                  <a:lnTo>
                    <a:pt x="234" y="30"/>
                  </a:lnTo>
                  <a:lnTo>
                    <a:pt x="306" y="0"/>
                  </a:lnTo>
                  <a:lnTo>
                    <a:pt x="387" y="3"/>
                  </a:lnTo>
                  <a:lnTo>
                    <a:pt x="447" y="9"/>
                  </a:lnTo>
                  <a:lnTo>
                    <a:pt x="474" y="21"/>
                  </a:lnTo>
                  <a:lnTo>
                    <a:pt x="483" y="3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5" name="未知">
              <a:extLst>
                <a:ext uri="{FF2B5EF4-FFF2-40B4-BE49-F238E27FC236}">
                  <a16:creationId xmlns="" xmlns:a16="http://schemas.microsoft.com/office/drawing/2014/main" id="{199AB48F-EA77-49E4-A0FA-C5D26D2874DD}"/>
                </a:ext>
              </a:extLst>
            </p:cNvPr>
            <p:cNvSpPr>
              <a:spLocks/>
            </p:cNvSpPr>
            <p:nvPr/>
          </p:nvSpPr>
          <p:spPr bwMode="auto">
            <a:xfrm>
              <a:off x="816" y="982"/>
              <a:ext cx="103" cy="100"/>
            </a:xfrm>
            <a:custGeom>
              <a:avLst/>
              <a:gdLst>
                <a:gd name="T0" fmla="*/ 3 w 103"/>
                <a:gd name="T1" fmla="*/ 36 h 100"/>
                <a:gd name="T2" fmla="*/ 36 w 103"/>
                <a:gd name="T3" fmla="*/ 63 h 100"/>
                <a:gd name="T4" fmla="*/ 45 w 103"/>
                <a:gd name="T5" fmla="*/ 90 h 100"/>
                <a:gd name="T6" fmla="*/ 66 w 103"/>
                <a:gd name="T7" fmla="*/ 100 h 100"/>
                <a:gd name="T8" fmla="*/ 72 w 103"/>
                <a:gd name="T9" fmla="*/ 72 h 100"/>
                <a:gd name="T10" fmla="*/ 103 w 103"/>
                <a:gd name="T11" fmla="*/ 54 h 100"/>
                <a:gd name="T12" fmla="*/ 72 w 103"/>
                <a:gd name="T13" fmla="*/ 33 h 100"/>
                <a:gd name="T14" fmla="*/ 75 w 103"/>
                <a:gd name="T15" fmla="*/ 0 h 100"/>
                <a:gd name="T16" fmla="*/ 45 w 103"/>
                <a:gd name="T17" fmla="*/ 9 h 100"/>
                <a:gd name="T18" fmla="*/ 0 w 103"/>
                <a:gd name="T19" fmla="*/ 15 h 100"/>
                <a:gd name="T20" fmla="*/ 3 w 103"/>
                <a:gd name="T21" fmla="*/ 36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 h="100">
                  <a:moveTo>
                    <a:pt x="3" y="36"/>
                  </a:moveTo>
                  <a:lnTo>
                    <a:pt x="36" y="63"/>
                  </a:lnTo>
                  <a:lnTo>
                    <a:pt x="45" y="90"/>
                  </a:lnTo>
                  <a:lnTo>
                    <a:pt x="66" y="100"/>
                  </a:lnTo>
                  <a:lnTo>
                    <a:pt x="72" y="72"/>
                  </a:lnTo>
                  <a:lnTo>
                    <a:pt x="103" y="54"/>
                  </a:lnTo>
                  <a:lnTo>
                    <a:pt x="72" y="33"/>
                  </a:lnTo>
                  <a:lnTo>
                    <a:pt x="75" y="0"/>
                  </a:lnTo>
                  <a:lnTo>
                    <a:pt x="45" y="9"/>
                  </a:lnTo>
                  <a:lnTo>
                    <a:pt x="0" y="15"/>
                  </a:lnTo>
                  <a:lnTo>
                    <a:pt x="3" y="3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6" name="未知">
              <a:extLst>
                <a:ext uri="{FF2B5EF4-FFF2-40B4-BE49-F238E27FC236}">
                  <a16:creationId xmlns="" xmlns:a16="http://schemas.microsoft.com/office/drawing/2014/main" id="{07F5724A-6F5A-4CCB-854D-2F1BEEE0C180}"/>
                </a:ext>
              </a:extLst>
            </p:cNvPr>
            <p:cNvSpPr>
              <a:spLocks/>
            </p:cNvSpPr>
            <p:nvPr/>
          </p:nvSpPr>
          <p:spPr bwMode="auto">
            <a:xfrm>
              <a:off x="1111" y="495"/>
              <a:ext cx="631" cy="991"/>
            </a:xfrm>
            <a:custGeom>
              <a:avLst/>
              <a:gdLst>
                <a:gd name="T0" fmla="*/ 172 w 631"/>
                <a:gd name="T1" fmla="*/ 36 h 991"/>
                <a:gd name="T2" fmla="*/ 31 w 631"/>
                <a:gd name="T3" fmla="*/ 39 h 991"/>
                <a:gd name="T4" fmla="*/ 0 w 631"/>
                <a:gd name="T5" fmla="*/ 99 h 991"/>
                <a:gd name="T6" fmla="*/ 64 w 631"/>
                <a:gd name="T7" fmla="*/ 81 h 991"/>
                <a:gd name="T8" fmla="*/ 136 w 631"/>
                <a:gd name="T9" fmla="*/ 54 h 991"/>
                <a:gd name="T10" fmla="*/ 202 w 631"/>
                <a:gd name="T11" fmla="*/ 99 h 991"/>
                <a:gd name="T12" fmla="*/ 148 w 631"/>
                <a:gd name="T13" fmla="*/ 183 h 991"/>
                <a:gd name="T14" fmla="*/ 157 w 631"/>
                <a:gd name="T15" fmla="*/ 246 h 991"/>
                <a:gd name="T16" fmla="*/ 211 w 631"/>
                <a:gd name="T17" fmla="*/ 180 h 991"/>
                <a:gd name="T18" fmla="*/ 256 w 631"/>
                <a:gd name="T19" fmla="*/ 183 h 991"/>
                <a:gd name="T20" fmla="*/ 343 w 631"/>
                <a:gd name="T21" fmla="*/ 198 h 991"/>
                <a:gd name="T22" fmla="*/ 442 w 631"/>
                <a:gd name="T23" fmla="*/ 251 h 991"/>
                <a:gd name="T24" fmla="*/ 472 w 631"/>
                <a:gd name="T25" fmla="*/ 317 h 991"/>
                <a:gd name="T26" fmla="*/ 463 w 631"/>
                <a:gd name="T27" fmla="*/ 377 h 991"/>
                <a:gd name="T28" fmla="*/ 391 w 631"/>
                <a:gd name="T29" fmla="*/ 398 h 991"/>
                <a:gd name="T30" fmla="*/ 334 w 631"/>
                <a:gd name="T31" fmla="*/ 425 h 991"/>
                <a:gd name="T32" fmla="*/ 496 w 631"/>
                <a:gd name="T33" fmla="*/ 440 h 991"/>
                <a:gd name="T34" fmla="*/ 586 w 631"/>
                <a:gd name="T35" fmla="*/ 524 h 991"/>
                <a:gd name="T36" fmla="*/ 586 w 631"/>
                <a:gd name="T37" fmla="*/ 701 h 991"/>
                <a:gd name="T38" fmla="*/ 535 w 631"/>
                <a:gd name="T39" fmla="*/ 748 h 991"/>
                <a:gd name="T40" fmla="*/ 562 w 631"/>
                <a:gd name="T41" fmla="*/ 775 h 991"/>
                <a:gd name="T42" fmla="*/ 604 w 631"/>
                <a:gd name="T43" fmla="*/ 856 h 991"/>
                <a:gd name="T44" fmla="*/ 559 w 631"/>
                <a:gd name="T45" fmla="*/ 943 h 991"/>
                <a:gd name="T46" fmla="*/ 436 w 631"/>
                <a:gd name="T47" fmla="*/ 970 h 991"/>
                <a:gd name="T48" fmla="*/ 310 w 631"/>
                <a:gd name="T49" fmla="*/ 907 h 991"/>
                <a:gd name="T50" fmla="*/ 253 w 631"/>
                <a:gd name="T51" fmla="*/ 928 h 991"/>
                <a:gd name="T52" fmla="*/ 406 w 631"/>
                <a:gd name="T53" fmla="*/ 988 h 991"/>
                <a:gd name="T54" fmla="*/ 577 w 631"/>
                <a:gd name="T55" fmla="*/ 964 h 991"/>
                <a:gd name="T56" fmla="*/ 631 w 631"/>
                <a:gd name="T57" fmla="*/ 874 h 991"/>
                <a:gd name="T58" fmla="*/ 613 w 631"/>
                <a:gd name="T59" fmla="*/ 766 h 991"/>
                <a:gd name="T60" fmla="*/ 607 w 631"/>
                <a:gd name="T61" fmla="*/ 710 h 991"/>
                <a:gd name="T62" fmla="*/ 616 w 631"/>
                <a:gd name="T63" fmla="*/ 533 h 991"/>
                <a:gd name="T64" fmla="*/ 544 w 631"/>
                <a:gd name="T65" fmla="*/ 425 h 991"/>
                <a:gd name="T66" fmla="*/ 508 w 631"/>
                <a:gd name="T67" fmla="*/ 332 h 991"/>
                <a:gd name="T68" fmla="*/ 433 w 631"/>
                <a:gd name="T69" fmla="*/ 201 h 991"/>
                <a:gd name="T70" fmla="*/ 319 w 631"/>
                <a:gd name="T71" fmla="*/ 162 h 991"/>
                <a:gd name="T72" fmla="*/ 256 w 631"/>
                <a:gd name="T73" fmla="*/ 126 h 991"/>
                <a:gd name="T74" fmla="*/ 307 w 631"/>
                <a:gd name="T75" fmla="*/ 0 h 991"/>
                <a:gd name="T76" fmla="*/ 217 w 631"/>
                <a:gd name="T77" fmla="*/ 57 h 9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1" h="991">
                  <a:moveTo>
                    <a:pt x="217" y="57"/>
                  </a:moveTo>
                  <a:lnTo>
                    <a:pt x="172" y="36"/>
                  </a:lnTo>
                  <a:lnTo>
                    <a:pt x="67" y="18"/>
                  </a:lnTo>
                  <a:lnTo>
                    <a:pt x="31" y="39"/>
                  </a:lnTo>
                  <a:lnTo>
                    <a:pt x="0" y="66"/>
                  </a:lnTo>
                  <a:lnTo>
                    <a:pt x="0" y="99"/>
                  </a:lnTo>
                  <a:lnTo>
                    <a:pt x="28" y="108"/>
                  </a:lnTo>
                  <a:lnTo>
                    <a:pt x="64" y="81"/>
                  </a:lnTo>
                  <a:lnTo>
                    <a:pt x="100" y="54"/>
                  </a:lnTo>
                  <a:lnTo>
                    <a:pt x="136" y="54"/>
                  </a:lnTo>
                  <a:lnTo>
                    <a:pt x="172" y="72"/>
                  </a:lnTo>
                  <a:lnTo>
                    <a:pt x="202" y="99"/>
                  </a:lnTo>
                  <a:lnTo>
                    <a:pt x="202" y="111"/>
                  </a:lnTo>
                  <a:lnTo>
                    <a:pt x="148" y="183"/>
                  </a:lnTo>
                  <a:lnTo>
                    <a:pt x="139" y="228"/>
                  </a:lnTo>
                  <a:lnTo>
                    <a:pt x="157" y="246"/>
                  </a:lnTo>
                  <a:lnTo>
                    <a:pt x="190" y="225"/>
                  </a:lnTo>
                  <a:lnTo>
                    <a:pt x="211" y="180"/>
                  </a:lnTo>
                  <a:lnTo>
                    <a:pt x="229" y="162"/>
                  </a:lnTo>
                  <a:lnTo>
                    <a:pt x="256" y="183"/>
                  </a:lnTo>
                  <a:lnTo>
                    <a:pt x="280" y="192"/>
                  </a:lnTo>
                  <a:lnTo>
                    <a:pt x="343" y="198"/>
                  </a:lnTo>
                  <a:lnTo>
                    <a:pt x="406" y="219"/>
                  </a:lnTo>
                  <a:lnTo>
                    <a:pt x="442" y="251"/>
                  </a:lnTo>
                  <a:lnTo>
                    <a:pt x="463" y="281"/>
                  </a:lnTo>
                  <a:lnTo>
                    <a:pt x="472" y="317"/>
                  </a:lnTo>
                  <a:lnTo>
                    <a:pt x="469" y="350"/>
                  </a:lnTo>
                  <a:lnTo>
                    <a:pt x="463" y="377"/>
                  </a:lnTo>
                  <a:lnTo>
                    <a:pt x="442" y="389"/>
                  </a:lnTo>
                  <a:lnTo>
                    <a:pt x="391" y="398"/>
                  </a:lnTo>
                  <a:lnTo>
                    <a:pt x="334" y="413"/>
                  </a:lnTo>
                  <a:lnTo>
                    <a:pt x="334" y="425"/>
                  </a:lnTo>
                  <a:lnTo>
                    <a:pt x="409" y="425"/>
                  </a:lnTo>
                  <a:lnTo>
                    <a:pt x="496" y="440"/>
                  </a:lnTo>
                  <a:lnTo>
                    <a:pt x="553" y="476"/>
                  </a:lnTo>
                  <a:lnTo>
                    <a:pt x="586" y="524"/>
                  </a:lnTo>
                  <a:lnTo>
                    <a:pt x="598" y="620"/>
                  </a:lnTo>
                  <a:lnTo>
                    <a:pt x="586" y="701"/>
                  </a:lnTo>
                  <a:lnTo>
                    <a:pt x="562" y="728"/>
                  </a:lnTo>
                  <a:lnTo>
                    <a:pt x="535" y="748"/>
                  </a:lnTo>
                  <a:lnTo>
                    <a:pt x="517" y="763"/>
                  </a:lnTo>
                  <a:lnTo>
                    <a:pt x="562" y="775"/>
                  </a:lnTo>
                  <a:lnTo>
                    <a:pt x="595" y="808"/>
                  </a:lnTo>
                  <a:lnTo>
                    <a:pt x="604" y="856"/>
                  </a:lnTo>
                  <a:lnTo>
                    <a:pt x="589" y="916"/>
                  </a:lnTo>
                  <a:lnTo>
                    <a:pt x="559" y="943"/>
                  </a:lnTo>
                  <a:lnTo>
                    <a:pt x="508" y="970"/>
                  </a:lnTo>
                  <a:lnTo>
                    <a:pt x="436" y="970"/>
                  </a:lnTo>
                  <a:lnTo>
                    <a:pt x="361" y="946"/>
                  </a:lnTo>
                  <a:lnTo>
                    <a:pt x="310" y="907"/>
                  </a:lnTo>
                  <a:lnTo>
                    <a:pt x="271" y="880"/>
                  </a:lnTo>
                  <a:lnTo>
                    <a:pt x="253" y="928"/>
                  </a:lnTo>
                  <a:lnTo>
                    <a:pt x="274" y="961"/>
                  </a:lnTo>
                  <a:lnTo>
                    <a:pt x="406" y="988"/>
                  </a:lnTo>
                  <a:lnTo>
                    <a:pt x="505" y="991"/>
                  </a:lnTo>
                  <a:lnTo>
                    <a:pt x="577" y="964"/>
                  </a:lnTo>
                  <a:lnTo>
                    <a:pt x="613" y="925"/>
                  </a:lnTo>
                  <a:lnTo>
                    <a:pt x="631" y="874"/>
                  </a:lnTo>
                  <a:lnTo>
                    <a:pt x="625" y="811"/>
                  </a:lnTo>
                  <a:lnTo>
                    <a:pt x="613" y="766"/>
                  </a:lnTo>
                  <a:lnTo>
                    <a:pt x="595" y="748"/>
                  </a:lnTo>
                  <a:lnTo>
                    <a:pt x="607" y="710"/>
                  </a:lnTo>
                  <a:lnTo>
                    <a:pt x="622" y="638"/>
                  </a:lnTo>
                  <a:lnTo>
                    <a:pt x="616" y="533"/>
                  </a:lnTo>
                  <a:lnTo>
                    <a:pt x="589" y="476"/>
                  </a:lnTo>
                  <a:lnTo>
                    <a:pt x="544" y="425"/>
                  </a:lnTo>
                  <a:lnTo>
                    <a:pt x="496" y="389"/>
                  </a:lnTo>
                  <a:lnTo>
                    <a:pt x="508" y="332"/>
                  </a:lnTo>
                  <a:lnTo>
                    <a:pt x="487" y="246"/>
                  </a:lnTo>
                  <a:lnTo>
                    <a:pt x="433" y="201"/>
                  </a:lnTo>
                  <a:lnTo>
                    <a:pt x="379" y="183"/>
                  </a:lnTo>
                  <a:lnTo>
                    <a:pt x="319" y="162"/>
                  </a:lnTo>
                  <a:lnTo>
                    <a:pt x="280" y="153"/>
                  </a:lnTo>
                  <a:lnTo>
                    <a:pt x="256" y="126"/>
                  </a:lnTo>
                  <a:lnTo>
                    <a:pt x="256" y="108"/>
                  </a:lnTo>
                  <a:lnTo>
                    <a:pt x="307" y="0"/>
                  </a:lnTo>
                  <a:lnTo>
                    <a:pt x="229" y="75"/>
                  </a:lnTo>
                  <a:lnTo>
                    <a:pt x="217" y="5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7" name="未知">
              <a:extLst>
                <a:ext uri="{FF2B5EF4-FFF2-40B4-BE49-F238E27FC236}">
                  <a16:creationId xmlns="" xmlns:a16="http://schemas.microsoft.com/office/drawing/2014/main" id="{CCF2B75E-45D5-4CC7-9FEA-7C37CA0DEC73}"/>
                </a:ext>
              </a:extLst>
            </p:cNvPr>
            <p:cNvSpPr>
              <a:spLocks/>
            </p:cNvSpPr>
            <p:nvPr/>
          </p:nvSpPr>
          <p:spPr bwMode="auto">
            <a:xfrm>
              <a:off x="1689" y="614"/>
              <a:ext cx="170" cy="103"/>
            </a:xfrm>
            <a:custGeom>
              <a:avLst/>
              <a:gdLst>
                <a:gd name="T0" fmla="*/ 18 w 170"/>
                <a:gd name="T1" fmla="*/ 88 h 103"/>
                <a:gd name="T2" fmla="*/ 147 w 170"/>
                <a:gd name="T3" fmla="*/ 0 h 103"/>
                <a:gd name="T4" fmla="*/ 170 w 170"/>
                <a:gd name="T5" fmla="*/ 9 h 103"/>
                <a:gd name="T6" fmla="*/ 165 w 170"/>
                <a:gd name="T7" fmla="*/ 32 h 103"/>
                <a:gd name="T8" fmla="*/ 0 w 170"/>
                <a:gd name="T9" fmla="*/ 103 h 103"/>
                <a:gd name="T10" fmla="*/ 18 w 170"/>
                <a:gd name="T11" fmla="*/ 88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03">
                  <a:moveTo>
                    <a:pt x="18" y="88"/>
                  </a:moveTo>
                  <a:lnTo>
                    <a:pt x="147" y="0"/>
                  </a:lnTo>
                  <a:lnTo>
                    <a:pt x="170" y="9"/>
                  </a:lnTo>
                  <a:lnTo>
                    <a:pt x="165" y="32"/>
                  </a:lnTo>
                  <a:lnTo>
                    <a:pt x="0" y="103"/>
                  </a:lnTo>
                  <a:lnTo>
                    <a:pt x="18" y="8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8" name="未知">
              <a:extLst>
                <a:ext uri="{FF2B5EF4-FFF2-40B4-BE49-F238E27FC236}">
                  <a16:creationId xmlns="" xmlns:a16="http://schemas.microsoft.com/office/drawing/2014/main" id="{1465662C-B64F-4DFB-A2FF-47A1B4C81FD5}"/>
                </a:ext>
              </a:extLst>
            </p:cNvPr>
            <p:cNvSpPr>
              <a:spLocks/>
            </p:cNvSpPr>
            <p:nvPr/>
          </p:nvSpPr>
          <p:spPr bwMode="auto">
            <a:xfrm>
              <a:off x="1383" y="1760"/>
              <a:ext cx="164" cy="273"/>
            </a:xfrm>
            <a:custGeom>
              <a:avLst/>
              <a:gdLst>
                <a:gd name="T0" fmla="*/ 164 w 164"/>
                <a:gd name="T1" fmla="*/ 273 h 273"/>
                <a:gd name="T2" fmla="*/ 102 w 164"/>
                <a:gd name="T3" fmla="*/ 99 h 273"/>
                <a:gd name="T4" fmla="*/ 36 w 164"/>
                <a:gd name="T5" fmla="*/ 0 h 273"/>
                <a:gd name="T6" fmla="*/ 9 w 164"/>
                <a:gd name="T7" fmla="*/ 0 h 273"/>
                <a:gd name="T8" fmla="*/ 0 w 164"/>
                <a:gd name="T9" fmla="*/ 27 h 273"/>
                <a:gd name="T10" fmla="*/ 54 w 164"/>
                <a:gd name="T11" fmla="*/ 90 h 273"/>
                <a:gd name="T12" fmla="*/ 108 w 164"/>
                <a:gd name="T13" fmla="*/ 174 h 273"/>
                <a:gd name="T14" fmla="*/ 164 w 164"/>
                <a:gd name="T15" fmla="*/ 273 h 2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 h="273">
                  <a:moveTo>
                    <a:pt x="164" y="273"/>
                  </a:moveTo>
                  <a:lnTo>
                    <a:pt x="102" y="99"/>
                  </a:lnTo>
                  <a:lnTo>
                    <a:pt x="36" y="0"/>
                  </a:lnTo>
                  <a:lnTo>
                    <a:pt x="9" y="0"/>
                  </a:lnTo>
                  <a:lnTo>
                    <a:pt x="0" y="27"/>
                  </a:lnTo>
                  <a:lnTo>
                    <a:pt x="54" y="90"/>
                  </a:lnTo>
                  <a:lnTo>
                    <a:pt x="108" y="174"/>
                  </a:lnTo>
                  <a:lnTo>
                    <a:pt x="164" y="27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9" name="未知">
              <a:extLst>
                <a:ext uri="{FF2B5EF4-FFF2-40B4-BE49-F238E27FC236}">
                  <a16:creationId xmlns="" xmlns:a16="http://schemas.microsoft.com/office/drawing/2014/main" id="{FC8BC9A9-2D46-4A6F-8601-96D355786E8D}"/>
                </a:ext>
              </a:extLst>
            </p:cNvPr>
            <p:cNvSpPr>
              <a:spLocks/>
            </p:cNvSpPr>
            <p:nvPr/>
          </p:nvSpPr>
          <p:spPr bwMode="auto">
            <a:xfrm>
              <a:off x="450" y="1328"/>
              <a:ext cx="888" cy="733"/>
            </a:xfrm>
            <a:custGeom>
              <a:avLst/>
              <a:gdLst>
                <a:gd name="T0" fmla="*/ 862 w 888"/>
                <a:gd name="T1" fmla="*/ 102 h 733"/>
                <a:gd name="T2" fmla="*/ 888 w 888"/>
                <a:gd name="T3" fmla="*/ 246 h 733"/>
                <a:gd name="T4" fmla="*/ 835 w 888"/>
                <a:gd name="T5" fmla="*/ 345 h 733"/>
                <a:gd name="T6" fmla="*/ 730 w 888"/>
                <a:gd name="T7" fmla="*/ 342 h 733"/>
                <a:gd name="T8" fmla="*/ 757 w 888"/>
                <a:gd name="T9" fmla="*/ 522 h 733"/>
                <a:gd name="T10" fmla="*/ 703 w 888"/>
                <a:gd name="T11" fmla="*/ 651 h 733"/>
                <a:gd name="T12" fmla="*/ 613 w 888"/>
                <a:gd name="T13" fmla="*/ 714 h 733"/>
                <a:gd name="T14" fmla="*/ 434 w 888"/>
                <a:gd name="T15" fmla="*/ 733 h 733"/>
                <a:gd name="T16" fmla="*/ 255 w 888"/>
                <a:gd name="T17" fmla="*/ 714 h 733"/>
                <a:gd name="T18" fmla="*/ 153 w 888"/>
                <a:gd name="T19" fmla="*/ 603 h 733"/>
                <a:gd name="T20" fmla="*/ 84 w 888"/>
                <a:gd name="T21" fmla="*/ 507 h 733"/>
                <a:gd name="T22" fmla="*/ 12 w 888"/>
                <a:gd name="T23" fmla="*/ 408 h 733"/>
                <a:gd name="T24" fmla="*/ 0 w 888"/>
                <a:gd name="T25" fmla="*/ 273 h 733"/>
                <a:gd name="T26" fmla="*/ 72 w 888"/>
                <a:gd name="T27" fmla="*/ 189 h 733"/>
                <a:gd name="T28" fmla="*/ 63 w 888"/>
                <a:gd name="T29" fmla="*/ 246 h 733"/>
                <a:gd name="T30" fmla="*/ 30 w 888"/>
                <a:gd name="T31" fmla="*/ 363 h 733"/>
                <a:gd name="T32" fmla="*/ 81 w 888"/>
                <a:gd name="T33" fmla="*/ 459 h 733"/>
                <a:gd name="T34" fmla="*/ 180 w 888"/>
                <a:gd name="T35" fmla="*/ 441 h 733"/>
                <a:gd name="T36" fmla="*/ 243 w 888"/>
                <a:gd name="T37" fmla="*/ 432 h 733"/>
                <a:gd name="T38" fmla="*/ 156 w 888"/>
                <a:gd name="T39" fmla="*/ 525 h 733"/>
                <a:gd name="T40" fmla="*/ 192 w 888"/>
                <a:gd name="T41" fmla="*/ 615 h 733"/>
                <a:gd name="T42" fmla="*/ 308 w 888"/>
                <a:gd name="T43" fmla="*/ 693 h 733"/>
                <a:gd name="T44" fmla="*/ 368 w 888"/>
                <a:gd name="T45" fmla="*/ 639 h 733"/>
                <a:gd name="T46" fmla="*/ 404 w 888"/>
                <a:gd name="T47" fmla="*/ 696 h 733"/>
                <a:gd name="T48" fmla="*/ 506 w 888"/>
                <a:gd name="T49" fmla="*/ 711 h 733"/>
                <a:gd name="T50" fmla="*/ 622 w 888"/>
                <a:gd name="T51" fmla="*/ 666 h 733"/>
                <a:gd name="T52" fmla="*/ 712 w 888"/>
                <a:gd name="T53" fmla="*/ 588 h 733"/>
                <a:gd name="T54" fmla="*/ 721 w 888"/>
                <a:gd name="T55" fmla="*/ 480 h 733"/>
                <a:gd name="T56" fmla="*/ 709 w 888"/>
                <a:gd name="T57" fmla="*/ 363 h 733"/>
                <a:gd name="T58" fmla="*/ 667 w 888"/>
                <a:gd name="T59" fmla="*/ 264 h 733"/>
                <a:gd name="T60" fmla="*/ 745 w 888"/>
                <a:gd name="T61" fmla="*/ 306 h 733"/>
                <a:gd name="T62" fmla="*/ 811 w 888"/>
                <a:gd name="T63" fmla="*/ 318 h 733"/>
                <a:gd name="T64" fmla="*/ 862 w 888"/>
                <a:gd name="T65" fmla="*/ 264 h 733"/>
                <a:gd name="T66" fmla="*/ 847 w 888"/>
                <a:gd name="T67" fmla="*/ 156 h 733"/>
                <a:gd name="T68" fmla="*/ 799 w 888"/>
                <a:gd name="T69" fmla="*/ 30 h 733"/>
                <a:gd name="T70" fmla="*/ 808 w 888"/>
                <a:gd name="T71" fmla="*/ 0 h 7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88" h="733">
                  <a:moveTo>
                    <a:pt x="808" y="0"/>
                  </a:moveTo>
                  <a:lnTo>
                    <a:pt x="862" y="102"/>
                  </a:lnTo>
                  <a:lnTo>
                    <a:pt x="874" y="171"/>
                  </a:lnTo>
                  <a:lnTo>
                    <a:pt x="888" y="246"/>
                  </a:lnTo>
                  <a:lnTo>
                    <a:pt x="874" y="318"/>
                  </a:lnTo>
                  <a:lnTo>
                    <a:pt x="835" y="345"/>
                  </a:lnTo>
                  <a:lnTo>
                    <a:pt x="784" y="354"/>
                  </a:lnTo>
                  <a:lnTo>
                    <a:pt x="730" y="342"/>
                  </a:lnTo>
                  <a:lnTo>
                    <a:pt x="754" y="408"/>
                  </a:lnTo>
                  <a:lnTo>
                    <a:pt x="757" y="522"/>
                  </a:lnTo>
                  <a:lnTo>
                    <a:pt x="745" y="597"/>
                  </a:lnTo>
                  <a:lnTo>
                    <a:pt x="703" y="651"/>
                  </a:lnTo>
                  <a:lnTo>
                    <a:pt x="658" y="684"/>
                  </a:lnTo>
                  <a:lnTo>
                    <a:pt x="613" y="714"/>
                  </a:lnTo>
                  <a:lnTo>
                    <a:pt x="548" y="729"/>
                  </a:lnTo>
                  <a:lnTo>
                    <a:pt x="434" y="733"/>
                  </a:lnTo>
                  <a:lnTo>
                    <a:pt x="344" y="733"/>
                  </a:lnTo>
                  <a:lnTo>
                    <a:pt x="255" y="714"/>
                  </a:lnTo>
                  <a:lnTo>
                    <a:pt x="183" y="660"/>
                  </a:lnTo>
                  <a:lnTo>
                    <a:pt x="153" y="603"/>
                  </a:lnTo>
                  <a:lnTo>
                    <a:pt x="138" y="534"/>
                  </a:lnTo>
                  <a:lnTo>
                    <a:pt x="84" y="507"/>
                  </a:lnTo>
                  <a:lnTo>
                    <a:pt x="30" y="459"/>
                  </a:lnTo>
                  <a:lnTo>
                    <a:pt x="12" y="408"/>
                  </a:lnTo>
                  <a:lnTo>
                    <a:pt x="0" y="345"/>
                  </a:lnTo>
                  <a:lnTo>
                    <a:pt x="0" y="273"/>
                  </a:lnTo>
                  <a:lnTo>
                    <a:pt x="27" y="189"/>
                  </a:lnTo>
                  <a:lnTo>
                    <a:pt x="72" y="189"/>
                  </a:lnTo>
                  <a:lnTo>
                    <a:pt x="81" y="216"/>
                  </a:lnTo>
                  <a:lnTo>
                    <a:pt x="63" y="246"/>
                  </a:lnTo>
                  <a:lnTo>
                    <a:pt x="39" y="282"/>
                  </a:lnTo>
                  <a:lnTo>
                    <a:pt x="30" y="363"/>
                  </a:lnTo>
                  <a:lnTo>
                    <a:pt x="39" y="414"/>
                  </a:lnTo>
                  <a:lnTo>
                    <a:pt x="81" y="459"/>
                  </a:lnTo>
                  <a:lnTo>
                    <a:pt x="126" y="459"/>
                  </a:lnTo>
                  <a:lnTo>
                    <a:pt x="180" y="441"/>
                  </a:lnTo>
                  <a:lnTo>
                    <a:pt x="252" y="396"/>
                  </a:lnTo>
                  <a:lnTo>
                    <a:pt x="243" y="432"/>
                  </a:lnTo>
                  <a:lnTo>
                    <a:pt x="165" y="486"/>
                  </a:lnTo>
                  <a:lnTo>
                    <a:pt x="156" y="525"/>
                  </a:lnTo>
                  <a:lnTo>
                    <a:pt x="174" y="567"/>
                  </a:lnTo>
                  <a:lnTo>
                    <a:pt x="192" y="615"/>
                  </a:lnTo>
                  <a:lnTo>
                    <a:pt x="237" y="669"/>
                  </a:lnTo>
                  <a:lnTo>
                    <a:pt x="308" y="693"/>
                  </a:lnTo>
                  <a:lnTo>
                    <a:pt x="353" y="675"/>
                  </a:lnTo>
                  <a:lnTo>
                    <a:pt x="368" y="639"/>
                  </a:lnTo>
                  <a:lnTo>
                    <a:pt x="386" y="639"/>
                  </a:lnTo>
                  <a:lnTo>
                    <a:pt x="404" y="696"/>
                  </a:lnTo>
                  <a:lnTo>
                    <a:pt x="449" y="711"/>
                  </a:lnTo>
                  <a:lnTo>
                    <a:pt x="506" y="711"/>
                  </a:lnTo>
                  <a:lnTo>
                    <a:pt x="569" y="696"/>
                  </a:lnTo>
                  <a:lnTo>
                    <a:pt x="622" y="666"/>
                  </a:lnTo>
                  <a:lnTo>
                    <a:pt x="685" y="630"/>
                  </a:lnTo>
                  <a:lnTo>
                    <a:pt x="712" y="588"/>
                  </a:lnTo>
                  <a:lnTo>
                    <a:pt x="721" y="540"/>
                  </a:lnTo>
                  <a:lnTo>
                    <a:pt x="721" y="480"/>
                  </a:lnTo>
                  <a:lnTo>
                    <a:pt x="718" y="414"/>
                  </a:lnTo>
                  <a:lnTo>
                    <a:pt x="709" y="363"/>
                  </a:lnTo>
                  <a:lnTo>
                    <a:pt x="691" y="324"/>
                  </a:lnTo>
                  <a:lnTo>
                    <a:pt x="667" y="264"/>
                  </a:lnTo>
                  <a:lnTo>
                    <a:pt x="682" y="252"/>
                  </a:lnTo>
                  <a:lnTo>
                    <a:pt x="745" y="306"/>
                  </a:lnTo>
                  <a:lnTo>
                    <a:pt x="775" y="318"/>
                  </a:lnTo>
                  <a:lnTo>
                    <a:pt x="811" y="318"/>
                  </a:lnTo>
                  <a:lnTo>
                    <a:pt x="838" y="300"/>
                  </a:lnTo>
                  <a:lnTo>
                    <a:pt x="862" y="264"/>
                  </a:lnTo>
                  <a:lnTo>
                    <a:pt x="856" y="210"/>
                  </a:lnTo>
                  <a:lnTo>
                    <a:pt x="847" y="156"/>
                  </a:lnTo>
                  <a:lnTo>
                    <a:pt x="820" y="90"/>
                  </a:lnTo>
                  <a:lnTo>
                    <a:pt x="799" y="30"/>
                  </a:lnTo>
                  <a:lnTo>
                    <a:pt x="790" y="0"/>
                  </a:lnTo>
                  <a:lnTo>
                    <a:pt x="80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0" name="未知">
              <a:extLst>
                <a:ext uri="{FF2B5EF4-FFF2-40B4-BE49-F238E27FC236}">
                  <a16:creationId xmlns="" xmlns:a16="http://schemas.microsoft.com/office/drawing/2014/main" id="{AE7AEE48-E157-40E1-AA8E-B38D2F444636}"/>
                </a:ext>
              </a:extLst>
            </p:cNvPr>
            <p:cNvSpPr>
              <a:spLocks/>
            </p:cNvSpPr>
            <p:nvPr/>
          </p:nvSpPr>
          <p:spPr bwMode="auto">
            <a:xfrm>
              <a:off x="936" y="0"/>
              <a:ext cx="161" cy="344"/>
            </a:xfrm>
            <a:custGeom>
              <a:avLst/>
              <a:gdLst>
                <a:gd name="T0" fmla="*/ 6 w 161"/>
                <a:gd name="T1" fmla="*/ 297 h 344"/>
                <a:gd name="T2" fmla="*/ 55 w 161"/>
                <a:gd name="T3" fmla="*/ 156 h 344"/>
                <a:gd name="T4" fmla="*/ 109 w 161"/>
                <a:gd name="T5" fmla="*/ 54 h 344"/>
                <a:gd name="T6" fmla="*/ 161 w 161"/>
                <a:gd name="T7" fmla="*/ 0 h 344"/>
                <a:gd name="T8" fmla="*/ 128 w 161"/>
                <a:gd name="T9" fmla="*/ 75 h 344"/>
                <a:gd name="T10" fmla="*/ 82 w 161"/>
                <a:gd name="T11" fmla="*/ 189 h 344"/>
                <a:gd name="T12" fmla="*/ 55 w 161"/>
                <a:gd name="T13" fmla="*/ 288 h 344"/>
                <a:gd name="T14" fmla="*/ 33 w 161"/>
                <a:gd name="T15" fmla="*/ 336 h 344"/>
                <a:gd name="T16" fmla="*/ 6 w 161"/>
                <a:gd name="T17" fmla="*/ 344 h 344"/>
                <a:gd name="T18" fmla="*/ 0 w 161"/>
                <a:gd name="T19" fmla="*/ 315 h 344"/>
                <a:gd name="T20" fmla="*/ 6 w 161"/>
                <a:gd name="T21" fmla="*/ 297 h 3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1" h="344">
                  <a:moveTo>
                    <a:pt x="6" y="297"/>
                  </a:moveTo>
                  <a:lnTo>
                    <a:pt x="55" y="156"/>
                  </a:lnTo>
                  <a:lnTo>
                    <a:pt x="109" y="54"/>
                  </a:lnTo>
                  <a:lnTo>
                    <a:pt x="161" y="0"/>
                  </a:lnTo>
                  <a:lnTo>
                    <a:pt x="128" y="75"/>
                  </a:lnTo>
                  <a:lnTo>
                    <a:pt x="82" y="189"/>
                  </a:lnTo>
                  <a:lnTo>
                    <a:pt x="55" y="288"/>
                  </a:lnTo>
                  <a:lnTo>
                    <a:pt x="33" y="336"/>
                  </a:lnTo>
                  <a:lnTo>
                    <a:pt x="6" y="344"/>
                  </a:lnTo>
                  <a:lnTo>
                    <a:pt x="0" y="315"/>
                  </a:lnTo>
                  <a:lnTo>
                    <a:pt x="6" y="29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1" name="未知">
              <a:extLst>
                <a:ext uri="{FF2B5EF4-FFF2-40B4-BE49-F238E27FC236}">
                  <a16:creationId xmlns="" xmlns:a16="http://schemas.microsoft.com/office/drawing/2014/main" id="{A8CDAD48-F524-4AA4-A3D8-ABAE138621B5}"/>
                </a:ext>
              </a:extLst>
            </p:cNvPr>
            <p:cNvSpPr>
              <a:spLocks/>
            </p:cNvSpPr>
            <p:nvPr/>
          </p:nvSpPr>
          <p:spPr bwMode="auto">
            <a:xfrm>
              <a:off x="932" y="449"/>
              <a:ext cx="74" cy="52"/>
            </a:xfrm>
            <a:custGeom>
              <a:avLst/>
              <a:gdLst>
                <a:gd name="T0" fmla="*/ 74 w 74"/>
                <a:gd name="T1" fmla="*/ 20 h 52"/>
                <a:gd name="T2" fmla="*/ 49 w 74"/>
                <a:gd name="T3" fmla="*/ 0 h 52"/>
                <a:gd name="T4" fmla="*/ 9 w 74"/>
                <a:gd name="T5" fmla="*/ 0 h 52"/>
                <a:gd name="T6" fmla="*/ 0 w 74"/>
                <a:gd name="T7" fmla="*/ 26 h 52"/>
                <a:gd name="T8" fmla="*/ 19 w 74"/>
                <a:gd name="T9" fmla="*/ 52 h 52"/>
                <a:gd name="T10" fmla="*/ 56 w 74"/>
                <a:gd name="T11" fmla="*/ 52 h 52"/>
                <a:gd name="T12" fmla="*/ 74 w 74"/>
                <a:gd name="T13" fmla="*/ 2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52">
                  <a:moveTo>
                    <a:pt x="74" y="20"/>
                  </a:moveTo>
                  <a:lnTo>
                    <a:pt x="49" y="0"/>
                  </a:lnTo>
                  <a:lnTo>
                    <a:pt x="9" y="0"/>
                  </a:lnTo>
                  <a:lnTo>
                    <a:pt x="0" y="26"/>
                  </a:lnTo>
                  <a:lnTo>
                    <a:pt x="19" y="52"/>
                  </a:lnTo>
                  <a:lnTo>
                    <a:pt x="56" y="52"/>
                  </a:lnTo>
                  <a:lnTo>
                    <a:pt x="74" y="2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2" name="Oval 22">
              <a:extLst>
                <a:ext uri="{FF2B5EF4-FFF2-40B4-BE49-F238E27FC236}">
                  <a16:creationId xmlns="" xmlns:a16="http://schemas.microsoft.com/office/drawing/2014/main" id="{2D3EE198-B412-4118-BEA2-3F1F424DF7E1}"/>
                </a:ext>
              </a:extLst>
            </p:cNvPr>
            <p:cNvSpPr>
              <a:spLocks noChangeArrowheads="1"/>
            </p:cNvSpPr>
            <p:nvPr/>
          </p:nvSpPr>
          <p:spPr bwMode="auto">
            <a:xfrm>
              <a:off x="1453" y="89"/>
              <a:ext cx="76" cy="5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kumimoji="1" sz="3600" b="1">
                  <a:solidFill>
                    <a:schemeClr val="tx1"/>
                  </a:solidFill>
                  <a:latin typeface="华文中宋" panose="02010600040101010101" pitchFamily="2" charset="-122"/>
                  <a:ea typeface="华文中宋" panose="02010600040101010101" pitchFamily="2" charset="-122"/>
                </a:defRPr>
              </a:lvl1pPr>
              <a:lvl2pPr marL="742950" indent="-285750" eaLnBrk="0" hangingPunct="0">
                <a:defRPr kumimoji="1" sz="3600" b="1">
                  <a:solidFill>
                    <a:schemeClr val="tx1"/>
                  </a:solidFill>
                  <a:latin typeface="华文中宋" panose="02010600040101010101" pitchFamily="2" charset="-122"/>
                  <a:ea typeface="华文中宋" panose="02010600040101010101" pitchFamily="2" charset="-122"/>
                </a:defRPr>
              </a:lvl2pPr>
              <a:lvl3pPr marL="1143000" indent="-228600" eaLnBrk="0" hangingPunct="0">
                <a:defRPr kumimoji="1" sz="3600" b="1">
                  <a:solidFill>
                    <a:schemeClr val="tx1"/>
                  </a:solidFill>
                  <a:latin typeface="华文中宋" panose="02010600040101010101" pitchFamily="2" charset="-122"/>
                  <a:ea typeface="华文中宋" panose="02010600040101010101" pitchFamily="2" charset="-122"/>
                </a:defRPr>
              </a:lvl3pPr>
              <a:lvl4pPr marL="1600200" indent="-228600" eaLnBrk="0" hangingPunct="0">
                <a:defRPr kumimoji="1" sz="3600" b="1">
                  <a:solidFill>
                    <a:schemeClr val="tx1"/>
                  </a:solidFill>
                  <a:latin typeface="华文中宋" panose="02010600040101010101" pitchFamily="2" charset="-122"/>
                  <a:ea typeface="华文中宋" panose="02010600040101010101" pitchFamily="2" charset="-122"/>
                </a:defRPr>
              </a:lvl4pPr>
              <a:lvl5pPr marL="2057400" indent="-228600" eaLnBrk="0" hangingPunct="0">
                <a:defRPr kumimoji="1" sz="3600" b="1">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9pPr>
            </a:lstStyle>
            <a:p>
              <a:pPr eaLnBrk="1" hangingPunct="1">
                <a:spcBef>
                  <a:spcPct val="0"/>
                </a:spcBef>
              </a:pPr>
              <a:endParaRPr kumimoji="0" lang="zh-CN" altLang="en-US" sz="2400" b="0">
                <a:solidFill>
                  <a:srgbClr val="000000"/>
                </a:solidFill>
                <a:latin typeface="Times New Roman" panose="02020603050405020304" pitchFamily="18" charset="0"/>
                <a:ea typeface="宋体" panose="02010600030101010101" pitchFamily="2" charset="-122"/>
              </a:endParaRPr>
            </a:p>
          </p:txBody>
        </p:sp>
        <p:sp>
          <p:nvSpPr>
            <p:cNvPr id="34833" name="未知">
              <a:extLst>
                <a:ext uri="{FF2B5EF4-FFF2-40B4-BE49-F238E27FC236}">
                  <a16:creationId xmlns="" xmlns:a16="http://schemas.microsoft.com/office/drawing/2014/main" id="{B37800EF-4D67-4BDB-8AF1-F8C5AA589A75}"/>
                </a:ext>
              </a:extLst>
            </p:cNvPr>
            <p:cNvSpPr>
              <a:spLocks/>
            </p:cNvSpPr>
            <p:nvPr/>
          </p:nvSpPr>
          <p:spPr bwMode="auto">
            <a:xfrm>
              <a:off x="1962" y="252"/>
              <a:ext cx="81" cy="64"/>
            </a:xfrm>
            <a:custGeom>
              <a:avLst/>
              <a:gdLst>
                <a:gd name="T0" fmla="*/ 51 w 81"/>
                <a:gd name="T1" fmla="*/ 9 h 64"/>
                <a:gd name="T2" fmla="*/ 27 w 81"/>
                <a:gd name="T3" fmla="*/ 0 h 64"/>
                <a:gd name="T4" fmla="*/ 15 w 81"/>
                <a:gd name="T5" fmla="*/ 3 h 64"/>
                <a:gd name="T6" fmla="*/ 0 w 81"/>
                <a:gd name="T7" fmla="*/ 39 h 64"/>
                <a:gd name="T8" fmla="*/ 27 w 81"/>
                <a:gd name="T9" fmla="*/ 64 h 64"/>
                <a:gd name="T10" fmla="*/ 81 w 81"/>
                <a:gd name="T11" fmla="*/ 36 h 64"/>
                <a:gd name="T12" fmla="*/ 72 w 81"/>
                <a:gd name="T13" fmla="*/ 18 h 64"/>
                <a:gd name="T14" fmla="*/ 51 w 81"/>
                <a:gd name="T15" fmla="*/ 9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64">
                  <a:moveTo>
                    <a:pt x="51" y="9"/>
                  </a:moveTo>
                  <a:lnTo>
                    <a:pt x="27" y="0"/>
                  </a:lnTo>
                  <a:lnTo>
                    <a:pt x="15" y="3"/>
                  </a:lnTo>
                  <a:lnTo>
                    <a:pt x="0" y="39"/>
                  </a:lnTo>
                  <a:lnTo>
                    <a:pt x="27" y="64"/>
                  </a:lnTo>
                  <a:lnTo>
                    <a:pt x="81" y="36"/>
                  </a:lnTo>
                  <a:lnTo>
                    <a:pt x="72" y="18"/>
                  </a:lnTo>
                  <a:lnTo>
                    <a:pt x="51"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4" name="未知">
              <a:extLst>
                <a:ext uri="{FF2B5EF4-FFF2-40B4-BE49-F238E27FC236}">
                  <a16:creationId xmlns="" xmlns:a16="http://schemas.microsoft.com/office/drawing/2014/main" id="{19C2F40E-1418-4C9E-AE30-3E7B1B401D90}"/>
                </a:ext>
              </a:extLst>
            </p:cNvPr>
            <p:cNvSpPr>
              <a:spLocks/>
            </p:cNvSpPr>
            <p:nvPr/>
          </p:nvSpPr>
          <p:spPr bwMode="auto">
            <a:xfrm>
              <a:off x="1443" y="424"/>
              <a:ext cx="52" cy="52"/>
            </a:xfrm>
            <a:custGeom>
              <a:avLst/>
              <a:gdLst>
                <a:gd name="T0" fmla="*/ 52 w 52"/>
                <a:gd name="T1" fmla="*/ 0 h 52"/>
                <a:gd name="T2" fmla="*/ 17 w 52"/>
                <a:gd name="T3" fmla="*/ 7 h 52"/>
                <a:gd name="T4" fmla="*/ 0 w 52"/>
                <a:gd name="T5" fmla="*/ 52 h 52"/>
                <a:gd name="T6" fmla="*/ 52 w 52"/>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2">
                  <a:moveTo>
                    <a:pt x="52" y="0"/>
                  </a:moveTo>
                  <a:lnTo>
                    <a:pt x="17" y="7"/>
                  </a:lnTo>
                  <a:lnTo>
                    <a:pt x="0" y="52"/>
                  </a:lnTo>
                  <a:lnTo>
                    <a:pt x="5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5" name="未知">
              <a:extLst>
                <a:ext uri="{FF2B5EF4-FFF2-40B4-BE49-F238E27FC236}">
                  <a16:creationId xmlns="" xmlns:a16="http://schemas.microsoft.com/office/drawing/2014/main" id="{6AB609EF-9B7A-41C7-B57E-853BE0E128C6}"/>
                </a:ext>
              </a:extLst>
            </p:cNvPr>
            <p:cNvSpPr>
              <a:spLocks/>
            </p:cNvSpPr>
            <p:nvPr/>
          </p:nvSpPr>
          <p:spPr bwMode="auto">
            <a:xfrm>
              <a:off x="0" y="328"/>
              <a:ext cx="656" cy="1059"/>
            </a:xfrm>
            <a:custGeom>
              <a:avLst/>
              <a:gdLst>
                <a:gd name="T0" fmla="*/ 126 w 656"/>
                <a:gd name="T1" fmla="*/ 969 h 1059"/>
                <a:gd name="T2" fmla="*/ 234 w 656"/>
                <a:gd name="T3" fmla="*/ 1059 h 1059"/>
                <a:gd name="T4" fmla="*/ 297 w 656"/>
                <a:gd name="T5" fmla="*/ 1032 h 1059"/>
                <a:gd name="T6" fmla="*/ 237 w 656"/>
                <a:gd name="T7" fmla="*/ 1005 h 1059"/>
                <a:gd name="T8" fmla="*/ 165 w 656"/>
                <a:gd name="T9" fmla="*/ 978 h 1059"/>
                <a:gd name="T10" fmla="*/ 144 w 656"/>
                <a:gd name="T11" fmla="*/ 900 h 1059"/>
                <a:gd name="T12" fmla="*/ 240 w 656"/>
                <a:gd name="T13" fmla="*/ 873 h 1059"/>
                <a:gd name="T14" fmla="*/ 276 w 656"/>
                <a:gd name="T15" fmla="*/ 819 h 1059"/>
                <a:gd name="T16" fmla="*/ 192 w 656"/>
                <a:gd name="T17" fmla="*/ 834 h 1059"/>
                <a:gd name="T18" fmla="*/ 159 w 656"/>
                <a:gd name="T19" fmla="*/ 801 h 1059"/>
                <a:gd name="T20" fmla="*/ 105 w 656"/>
                <a:gd name="T21" fmla="*/ 735 h 1059"/>
                <a:gd name="T22" fmla="*/ 66 w 656"/>
                <a:gd name="T23" fmla="*/ 627 h 1059"/>
                <a:gd name="T24" fmla="*/ 84 w 656"/>
                <a:gd name="T25" fmla="*/ 558 h 1059"/>
                <a:gd name="T26" fmla="*/ 132 w 656"/>
                <a:gd name="T27" fmla="*/ 519 h 1059"/>
                <a:gd name="T28" fmla="*/ 198 w 656"/>
                <a:gd name="T29" fmla="*/ 552 h 1059"/>
                <a:gd name="T30" fmla="*/ 261 w 656"/>
                <a:gd name="T31" fmla="*/ 567 h 1059"/>
                <a:gd name="T32" fmla="*/ 147 w 656"/>
                <a:gd name="T33" fmla="*/ 450 h 1059"/>
                <a:gd name="T34" fmla="*/ 135 w 656"/>
                <a:gd name="T35" fmla="*/ 327 h 1059"/>
                <a:gd name="T36" fmla="*/ 252 w 656"/>
                <a:gd name="T37" fmla="*/ 195 h 1059"/>
                <a:gd name="T38" fmla="*/ 321 w 656"/>
                <a:gd name="T39" fmla="*/ 192 h 1059"/>
                <a:gd name="T40" fmla="*/ 318 w 656"/>
                <a:gd name="T41" fmla="*/ 153 h 1059"/>
                <a:gd name="T42" fmla="*/ 339 w 656"/>
                <a:gd name="T43" fmla="*/ 63 h 1059"/>
                <a:gd name="T44" fmla="*/ 432 w 656"/>
                <a:gd name="T45" fmla="*/ 27 h 1059"/>
                <a:gd name="T46" fmla="*/ 540 w 656"/>
                <a:gd name="T47" fmla="*/ 90 h 1059"/>
                <a:gd name="T48" fmla="*/ 594 w 656"/>
                <a:gd name="T49" fmla="*/ 219 h 1059"/>
                <a:gd name="T50" fmla="*/ 651 w 656"/>
                <a:gd name="T51" fmla="*/ 240 h 1059"/>
                <a:gd name="T52" fmla="*/ 576 w 656"/>
                <a:gd name="T53" fmla="*/ 96 h 1059"/>
                <a:gd name="T54" fmla="*/ 432 w 656"/>
                <a:gd name="T55" fmla="*/ 0 h 1059"/>
                <a:gd name="T56" fmla="*/ 330 w 656"/>
                <a:gd name="T57" fmla="*/ 33 h 1059"/>
                <a:gd name="T58" fmla="*/ 273 w 656"/>
                <a:gd name="T59" fmla="*/ 126 h 1059"/>
                <a:gd name="T60" fmla="*/ 240 w 656"/>
                <a:gd name="T61" fmla="*/ 174 h 1059"/>
                <a:gd name="T62" fmla="*/ 117 w 656"/>
                <a:gd name="T63" fmla="*/ 300 h 1059"/>
                <a:gd name="T64" fmla="*/ 102 w 656"/>
                <a:gd name="T65" fmla="*/ 429 h 1059"/>
                <a:gd name="T66" fmla="*/ 69 w 656"/>
                <a:gd name="T67" fmla="*/ 525 h 1059"/>
                <a:gd name="T68" fmla="*/ 39 w 656"/>
                <a:gd name="T69" fmla="*/ 672 h 1059"/>
                <a:gd name="T70" fmla="*/ 99 w 656"/>
                <a:gd name="T71" fmla="*/ 777 h 1059"/>
                <a:gd name="T72" fmla="*/ 123 w 656"/>
                <a:gd name="T73" fmla="*/ 846 h 1059"/>
                <a:gd name="T74" fmla="*/ 0 w 656"/>
                <a:gd name="T75" fmla="*/ 906 h 1059"/>
                <a:gd name="T76" fmla="*/ 105 w 656"/>
                <a:gd name="T77" fmla="*/ 924 h 10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6" h="1059">
                  <a:moveTo>
                    <a:pt x="105" y="924"/>
                  </a:moveTo>
                  <a:lnTo>
                    <a:pt x="126" y="969"/>
                  </a:lnTo>
                  <a:lnTo>
                    <a:pt x="195" y="1050"/>
                  </a:lnTo>
                  <a:lnTo>
                    <a:pt x="234" y="1059"/>
                  </a:lnTo>
                  <a:lnTo>
                    <a:pt x="276" y="1059"/>
                  </a:lnTo>
                  <a:lnTo>
                    <a:pt x="297" y="1032"/>
                  </a:lnTo>
                  <a:lnTo>
                    <a:pt x="282" y="1008"/>
                  </a:lnTo>
                  <a:lnTo>
                    <a:pt x="237" y="1005"/>
                  </a:lnTo>
                  <a:lnTo>
                    <a:pt x="192" y="1002"/>
                  </a:lnTo>
                  <a:lnTo>
                    <a:pt x="165" y="978"/>
                  </a:lnTo>
                  <a:lnTo>
                    <a:pt x="150" y="942"/>
                  </a:lnTo>
                  <a:lnTo>
                    <a:pt x="144" y="900"/>
                  </a:lnTo>
                  <a:lnTo>
                    <a:pt x="153" y="891"/>
                  </a:lnTo>
                  <a:lnTo>
                    <a:pt x="240" y="873"/>
                  </a:lnTo>
                  <a:lnTo>
                    <a:pt x="276" y="846"/>
                  </a:lnTo>
                  <a:lnTo>
                    <a:pt x="276" y="819"/>
                  </a:lnTo>
                  <a:lnTo>
                    <a:pt x="237" y="813"/>
                  </a:lnTo>
                  <a:lnTo>
                    <a:pt x="192" y="834"/>
                  </a:lnTo>
                  <a:lnTo>
                    <a:pt x="165" y="837"/>
                  </a:lnTo>
                  <a:lnTo>
                    <a:pt x="159" y="801"/>
                  </a:lnTo>
                  <a:lnTo>
                    <a:pt x="147" y="780"/>
                  </a:lnTo>
                  <a:lnTo>
                    <a:pt x="105" y="735"/>
                  </a:lnTo>
                  <a:lnTo>
                    <a:pt x="69" y="678"/>
                  </a:lnTo>
                  <a:lnTo>
                    <a:pt x="66" y="627"/>
                  </a:lnTo>
                  <a:lnTo>
                    <a:pt x="69" y="591"/>
                  </a:lnTo>
                  <a:lnTo>
                    <a:pt x="84" y="558"/>
                  </a:lnTo>
                  <a:lnTo>
                    <a:pt x="108" y="537"/>
                  </a:lnTo>
                  <a:lnTo>
                    <a:pt x="132" y="519"/>
                  </a:lnTo>
                  <a:lnTo>
                    <a:pt x="156" y="525"/>
                  </a:lnTo>
                  <a:lnTo>
                    <a:pt x="198" y="552"/>
                  </a:lnTo>
                  <a:lnTo>
                    <a:pt x="252" y="576"/>
                  </a:lnTo>
                  <a:lnTo>
                    <a:pt x="261" y="567"/>
                  </a:lnTo>
                  <a:lnTo>
                    <a:pt x="204" y="519"/>
                  </a:lnTo>
                  <a:lnTo>
                    <a:pt x="147" y="450"/>
                  </a:lnTo>
                  <a:lnTo>
                    <a:pt x="129" y="384"/>
                  </a:lnTo>
                  <a:lnTo>
                    <a:pt x="135" y="327"/>
                  </a:lnTo>
                  <a:lnTo>
                    <a:pt x="189" y="246"/>
                  </a:lnTo>
                  <a:lnTo>
                    <a:pt x="252" y="195"/>
                  </a:lnTo>
                  <a:lnTo>
                    <a:pt x="288" y="189"/>
                  </a:lnTo>
                  <a:lnTo>
                    <a:pt x="321" y="192"/>
                  </a:lnTo>
                  <a:lnTo>
                    <a:pt x="345" y="192"/>
                  </a:lnTo>
                  <a:lnTo>
                    <a:pt x="318" y="153"/>
                  </a:lnTo>
                  <a:lnTo>
                    <a:pt x="315" y="108"/>
                  </a:lnTo>
                  <a:lnTo>
                    <a:pt x="339" y="63"/>
                  </a:lnTo>
                  <a:lnTo>
                    <a:pt x="390" y="30"/>
                  </a:lnTo>
                  <a:lnTo>
                    <a:pt x="432" y="27"/>
                  </a:lnTo>
                  <a:lnTo>
                    <a:pt x="486" y="42"/>
                  </a:lnTo>
                  <a:lnTo>
                    <a:pt x="540" y="90"/>
                  </a:lnTo>
                  <a:lnTo>
                    <a:pt x="582" y="156"/>
                  </a:lnTo>
                  <a:lnTo>
                    <a:pt x="594" y="219"/>
                  </a:lnTo>
                  <a:lnTo>
                    <a:pt x="606" y="264"/>
                  </a:lnTo>
                  <a:lnTo>
                    <a:pt x="651" y="240"/>
                  </a:lnTo>
                  <a:lnTo>
                    <a:pt x="656" y="201"/>
                  </a:lnTo>
                  <a:lnTo>
                    <a:pt x="576" y="96"/>
                  </a:lnTo>
                  <a:lnTo>
                    <a:pt x="504" y="27"/>
                  </a:lnTo>
                  <a:lnTo>
                    <a:pt x="432" y="0"/>
                  </a:lnTo>
                  <a:lnTo>
                    <a:pt x="378" y="6"/>
                  </a:lnTo>
                  <a:lnTo>
                    <a:pt x="330" y="33"/>
                  </a:lnTo>
                  <a:lnTo>
                    <a:pt x="294" y="84"/>
                  </a:lnTo>
                  <a:lnTo>
                    <a:pt x="273" y="126"/>
                  </a:lnTo>
                  <a:lnTo>
                    <a:pt x="276" y="153"/>
                  </a:lnTo>
                  <a:lnTo>
                    <a:pt x="240" y="174"/>
                  </a:lnTo>
                  <a:lnTo>
                    <a:pt x="183" y="219"/>
                  </a:lnTo>
                  <a:lnTo>
                    <a:pt x="117" y="300"/>
                  </a:lnTo>
                  <a:lnTo>
                    <a:pt x="102" y="363"/>
                  </a:lnTo>
                  <a:lnTo>
                    <a:pt x="102" y="429"/>
                  </a:lnTo>
                  <a:lnTo>
                    <a:pt x="114" y="489"/>
                  </a:lnTo>
                  <a:lnTo>
                    <a:pt x="69" y="525"/>
                  </a:lnTo>
                  <a:lnTo>
                    <a:pt x="27" y="603"/>
                  </a:lnTo>
                  <a:lnTo>
                    <a:pt x="39" y="672"/>
                  </a:lnTo>
                  <a:lnTo>
                    <a:pt x="66" y="720"/>
                  </a:lnTo>
                  <a:lnTo>
                    <a:pt x="99" y="777"/>
                  </a:lnTo>
                  <a:lnTo>
                    <a:pt x="123" y="810"/>
                  </a:lnTo>
                  <a:lnTo>
                    <a:pt x="123" y="846"/>
                  </a:lnTo>
                  <a:lnTo>
                    <a:pt x="111" y="858"/>
                  </a:lnTo>
                  <a:lnTo>
                    <a:pt x="0" y="906"/>
                  </a:lnTo>
                  <a:lnTo>
                    <a:pt x="108" y="900"/>
                  </a:lnTo>
                  <a:lnTo>
                    <a:pt x="105" y="92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6" name="未知">
              <a:extLst>
                <a:ext uri="{FF2B5EF4-FFF2-40B4-BE49-F238E27FC236}">
                  <a16:creationId xmlns="" xmlns:a16="http://schemas.microsoft.com/office/drawing/2014/main" id="{9994EB09-060A-488B-B6A1-C7554F75B4B5}"/>
                </a:ext>
              </a:extLst>
            </p:cNvPr>
            <p:cNvSpPr>
              <a:spLocks/>
            </p:cNvSpPr>
            <p:nvPr/>
          </p:nvSpPr>
          <p:spPr bwMode="auto">
            <a:xfrm>
              <a:off x="330" y="738"/>
              <a:ext cx="290" cy="190"/>
            </a:xfrm>
            <a:custGeom>
              <a:avLst/>
              <a:gdLst>
                <a:gd name="T0" fmla="*/ 284 w 290"/>
                <a:gd name="T1" fmla="*/ 190 h 190"/>
                <a:gd name="T2" fmla="*/ 290 w 290"/>
                <a:gd name="T3" fmla="*/ 165 h 190"/>
                <a:gd name="T4" fmla="*/ 272 w 290"/>
                <a:gd name="T5" fmla="*/ 138 h 190"/>
                <a:gd name="T6" fmla="*/ 145 w 290"/>
                <a:gd name="T7" fmla="*/ 54 h 190"/>
                <a:gd name="T8" fmla="*/ 0 w 290"/>
                <a:gd name="T9" fmla="*/ 0 h 190"/>
                <a:gd name="T10" fmla="*/ 109 w 290"/>
                <a:gd name="T11" fmla="*/ 72 h 190"/>
                <a:gd name="T12" fmla="*/ 199 w 290"/>
                <a:gd name="T13" fmla="*/ 129 h 190"/>
                <a:gd name="T14" fmla="*/ 254 w 290"/>
                <a:gd name="T15" fmla="*/ 183 h 190"/>
                <a:gd name="T16" fmla="*/ 284 w 290"/>
                <a:gd name="T17" fmla="*/ 19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0" h="190">
                  <a:moveTo>
                    <a:pt x="284" y="190"/>
                  </a:moveTo>
                  <a:lnTo>
                    <a:pt x="290" y="165"/>
                  </a:lnTo>
                  <a:lnTo>
                    <a:pt x="272" y="138"/>
                  </a:lnTo>
                  <a:lnTo>
                    <a:pt x="145" y="54"/>
                  </a:lnTo>
                  <a:lnTo>
                    <a:pt x="0" y="0"/>
                  </a:lnTo>
                  <a:lnTo>
                    <a:pt x="109" y="72"/>
                  </a:lnTo>
                  <a:lnTo>
                    <a:pt x="199" y="129"/>
                  </a:lnTo>
                  <a:lnTo>
                    <a:pt x="254" y="183"/>
                  </a:lnTo>
                  <a:lnTo>
                    <a:pt x="284" y="19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 xmlns:a16="http://schemas.microsoft.com/office/drawing/2014/main" id="{9384D76D-9579-4307-B466-A43489E67F96}"/>
              </a:ext>
            </a:extLst>
          </p:cNvPr>
          <p:cNvSpPr>
            <a:spLocks noGrp="1" noChangeArrowheads="1"/>
          </p:cNvSpPr>
          <p:nvPr>
            <p:ph type="title"/>
          </p:nvPr>
        </p:nvSpPr>
        <p:spPr>
          <a:xfrm>
            <a:off x="2209800" y="1066801"/>
            <a:ext cx="7772400" cy="931863"/>
          </a:xfrm>
          <a:ln>
            <a:solidFill>
              <a:srgbClr val="9966FF"/>
            </a:solidFill>
            <a:miter lim="800000"/>
            <a:headEnd/>
            <a:tailEnd/>
          </a:ln>
        </p:spPr>
        <p:txBody>
          <a:bodyPr/>
          <a:lstStyle/>
          <a:p>
            <a:pPr eaLnBrk="1" hangingPunct="1"/>
            <a:r>
              <a:rPr lang="zh-CN" altLang="zh-CN" sz="2800">
                <a:latin typeface="仿宋_GB2312" panose="02010609030101010101" pitchFamily="49" charset="-122"/>
                <a:ea typeface="仿宋_GB2312" panose="02010609030101010101" pitchFamily="49" charset="-122"/>
              </a:rPr>
              <a:t>成功的沟通有两个关键的因素：</a:t>
            </a:r>
            <a:br>
              <a:rPr lang="zh-CN" altLang="zh-CN" sz="2800">
                <a:latin typeface="仿宋_GB2312" panose="02010609030101010101" pitchFamily="49" charset="-122"/>
                <a:ea typeface="仿宋_GB2312" panose="02010609030101010101" pitchFamily="49" charset="-122"/>
              </a:rPr>
            </a:br>
            <a:r>
              <a:rPr lang="zh-CN" altLang="zh-CN" sz="2800">
                <a:latin typeface="仿宋_GB2312" panose="02010609030101010101" pitchFamily="49" charset="-122"/>
                <a:ea typeface="仿宋_GB2312" panose="02010609030101010101" pitchFamily="49" charset="-122"/>
              </a:rPr>
              <a:t>给予有用的信息和收集有用的信息</a:t>
            </a:r>
            <a:endParaRPr lang="zh-CN" altLang="zh-CN" sz="4000">
              <a:latin typeface="仿宋_GB2312" panose="02010609030101010101" pitchFamily="49" charset="-122"/>
              <a:ea typeface="仿宋_GB2312" panose="02010609030101010101" pitchFamily="49" charset="-122"/>
            </a:endParaRPr>
          </a:p>
        </p:txBody>
      </p:sp>
      <p:sp>
        <p:nvSpPr>
          <p:cNvPr id="35843" name="Rectangle 3">
            <a:extLst>
              <a:ext uri="{FF2B5EF4-FFF2-40B4-BE49-F238E27FC236}">
                <a16:creationId xmlns="" xmlns:a16="http://schemas.microsoft.com/office/drawing/2014/main" id="{64377A4B-912D-4A91-A773-F45C33BE5FD2}"/>
              </a:ext>
            </a:extLst>
          </p:cNvPr>
          <p:cNvSpPr>
            <a:spLocks noGrp="1" noChangeArrowheads="1"/>
          </p:cNvSpPr>
          <p:nvPr>
            <p:ph type="body" sz="half" idx="1"/>
          </p:nvPr>
        </p:nvSpPr>
        <p:spPr>
          <a:xfrm>
            <a:off x="2209800" y="2438400"/>
            <a:ext cx="3810000" cy="3352800"/>
          </a:xfrm>
        </p:spPr>
        <p:txBody>
          <a:bodyPr/>
          <a:lstStyle/>
          <a:p>
            <a:pPr eaLnBrk="1" hangingPunct="1">
              <a:buFontTx/>
              <a:buNone/>
            </a:pPr>
            <a:r>
              <a:rPr lang="zh-CN" altLang="zh-CN" sz="2400">
                <a:latin typeface="仿宋_GB2312" panose="02010609030101010101" pitchFamily="49" charset="-122"/>
                <a:ea typeface="仿宋_GB2312" panose="02010609030101010101" pitchFamily="49" charset="-122"/>
              </a:rPr>
              <a:t>       就像我们的双手，在一只手上我们想要陈述我们自己的观点，清晰.公正.有说服力。</a:t>
            </a:r>
          </a:p>
          <a:p>
            <a:pPr eaLnBrk="1" hangingPunct="1">
              <a:buFontTx/>
              <a:buNone/>
            </a:pPr>
            <a:r>
              <a:rPr lang="zh-CN" altLang="zh-CN" sz="2400">
                <a:latin typeface="仿宋_GB2312" panose="02010609030101010101" pitchFamily="49" charset="-122"/>
                <a:ea typeface="仿宋_GB2312" panose="02010609030101010101" pitchFamily="49" charset="-122"/>
              </a:rPr>
              <a:t>       所以在另一只手上我们需要倾听别人的观点，这是成功的交流所必须的。</a:t>
            </a:r>
          </a:p>
        </p:txBody>
      </p:sp>
      <p:graphicFrame>
        <p:nvGraphicFramePr>
          <p:cNvPr id="35844" name="Object 4">
            <a:extLst>
              <a:ext uri="{FF2B5EF4-FFF2-40B4-BE49-F238E27FC236}">
                <a16:creationId xmlns="" xmlns:a16="http://schemas.microsoft.com/office/drawing/2014/main" id="{61416957-37DB-4280-AFBB-571FB78540BB}"/>
              </a:ext>
            </a:extLst>
          </p:cNvPr>
          <p:cNvGraphicFramePr>
            <a:graphicFrameLocks noGrp="1" noChangeAspect="1"/>
          </p:cNvGraphicFramePr>
          <p:nvPr>
            <p:ph type="clipArt" sz="half" idx="2"/>
          </p:nvPr>
        </p:nvGraphicFramePr>
        <p:xfrm>
          <a:off x="6365875" y="3609975"/>
          <a:ext cx="3810000" cy="1428750"/>
        </p:xfrm>
        <a:graphic>
          <a:graphicData uri="http://schemas.openxmlformats.org/presentationml/2006/ole">
            <mc:AlternateContent xmlns:mc="http://schemas.openxmlformats.org/markup-compatibility/2006">
              <mc:Choice xmlns:v="urn:schemas-microsoft-com:vml" Requires="v">
                <p:oleObj spid="_x0000_s3081" r:id="rId3" imgW="5448300" imgH="2506663" progId="MS_ClipArt_Gallery.2">
                  <p:embed/>
                </p:oleObj>
              </mc:Choice>
              <mc:Fallback>
                <p:oleObj r:id="rId3" imgW="5448300" imgH="2506663" progId="MS_ClipArt_Gallery.2">
                  <p:embed/>
                  <p:pic>
                    <p:nvPicPr>
                      <p:cNvPr id="35844" name="Object 4">
                        <a:extLst>
                          <a:ext uri="{FF2B5EF4-FFF2-40B4-BE49-F238E27FC236}">
                            <a16:creationId xmlns="" xmlns:a16="http://schemas.microsoft.com/office/drawing/2014/main" id="{61416957-37DB-4280-AFBB-571FB78540BB}"/>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75" y="3609975"/>
                        <a:ext cx="3810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 xmlns:a16="http://schemas.microsoft.com/office/drawing/2014/main" id="{741773B4-26C9-4099-956D-F4EFC3D5C996}"/>
              </a:ext>
            </a:extLst>
          </p:cNvPr>
          <p:cNvSpPr txBox="1">
            <a:spLocks noChangeArrowheads="1"/>
          </p:cNvSpPr>
          <p:nvPr/>
        </p:nvSpPr>
        <p:spPr bwMode="auto">
          <a:xfrm>
            <a:off x="4343399" y="266560"/>
            <a:ext cx="47210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b="1">
                <a:solidFill>
                  <a:schemeClr val="tx1"/>
                </a:solidFill>
                <a:latin typeface="华文中宋" panose="02010600040101010101" pitchFamily="2" charset="-122"/>
                <a:ea typeface="华文中宋" panose="02010600040101010101" pitchFamily="2" charset="-122"/>
              </a:defRPr>
            </a:lvl1pPr>
            <a:lvl2pPr marL="742950" indent="-285750" eaLnBrk="0" hangingPunct="0">
              <a:defRPr kumimoji="1" sz="3600" b="1">
                <a:solidFill>
                  <a:schemeClr val="tx1"/>
                </a:solidFill>
                <a:latin typeface="华文中宋" panose="02010600040101010101" pitchFamily="2" charset="-122"/>
                <a:ea typeface="华文中宋" panose="02010600040101010101" pitchFamily="2" charset="-122"/>
              </a:defRPr>
            </a:lvl2pPr>
            <a:lvl3pPr marL="1143000" indent="-228600" eaLnBrk="0" hangingPunct="0">
              <a:defRPr kumimoji="1" sz="3600" b="1">
                <a:solidFill>
                  <a:schemeClr val="tx1"/>
                </a:solidFill>
                <a:latin typeface="华文中宋" panose="02010600040101010101" pitchFamily="2" charset="-122"/>
                <a:ea typeface="华文中宋" panose="02010600040101010101" pitchFamily="2" charset="-122"/>
              </a:defRPr>
            </a:lvl3pPr>
            <a:lvl4pPr marL="1600200" indent="-228600" eaLnBrk="0" hangingPunct="0">
              <a:defRPr kumimoji="1" sz="3600" b="1">
                <a:solidFill>
                  <a:schemeClr val="tx1"/>
                </a:solidFill>
                <a:latin typeface="华文中宋" panose="02010600040101010101" pitchFamily="2" charset="-122"/>
                <a:ea typeface="华文中宋" panose="02010600040101010101" pitchFamily="2" charset="-122"/>
              </a:defRPr>
            </a:lvl4pPr>
            <a:lvl5pPr marL="2057400" indent="-228600" eaLnBrk="0" hangingPunct="0">
              <a:defRPr kumimoji="1" sz="3600" b="1">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9pPr>
          </a:lstStyle>
          <a:p>
            <a:pPr eaLnBrk="1" hangingPunct="1"/>
            <a:r>
              <a:rPr kumimoji="0" lang="zh-CN" altLang="zh-CN" sz="4000" dirty="0">
                <a:solidFill>
                  <a:srgbClr val="000000"/>
                </a:solidFill>
                <a:latin typeface="Times New Roman" panose="02020603050405020304" pitchFamily="18" charset="0"/>
                <a:ea typeface="楷体_GB2312" panose="02010609030101010101" pitchFamily="49" charset="-122"/>
              </a:rPr>
              <a:t>沟通的定义</a:t>
            </a:r>
          </a:p>
        </p:txBody>
      </p:sp>
      <p:graphicFrame>
        <p:nvGraphicFramePr>
          <p:cNvPr id="37891" name="Object 3">
            <a:extLst>
              <a:ext uri="{FF2B5EF4-FFF2-40B4-BE49-F238E27FC236}">
                <a16:creationId xmlns="" xmlns:a16="http://schemas.microsoft.com/office/drawing/2014/main" id="{434510CE-C286-4639-AA50-796E9ECCF55D}"/>
              </a:ext>
            </a:extLst>
          </p:cNvPr>
          <p:cNvGraphicFramePr>
            <a:graphicFrameLocks noChangeAspect="1"/>
          </p:cNvGraphicFramePr>
          <p:nvPr/>
        </p:nvGraphicFramePr>
        <p:xfrm>
          <a:off x="4038600" y="4267201"/>
          <a:ext cx="4572000" cy="1825625"/>
        </p:xfrm>
        <a:graphic>
          <a:graphicData uri="http://schemas.openxmlformats.org/presentationml/2006/ole">
            <mc:AlternateContent xmlns:mc="http://schemas.openxmlformats.org/markup-compatibility/2006">
              <mc:Choice xmlns:v="urn:schemas-microsoft-com:vml" Requires="v">
                <p:oleObj spid="_x0000_s4106" r:id="rId3" imgW="5715000" imgH="3192463" progId="MS_ClipArt_Gallery.2">
                  <p:embed/>
                </p:oleObj>
              </mc:Choice>
              <mc:Fallback>
                <p:oleObj r:id="rId3" imgW="5715000" imgH="3192463" progId="MS_ClipArt_Gallery.2">
                  <p:embed/>
                  <p:pic>
                    <p:nvPicPr>
                      <p:cNvPr id="37891" name="Object 3">
                        <a:extLst>
                          <a:ext uri="{FF2B5EF4-FFF2-40B4-BE49-F238E27FC236}">
                            <a16:creationId xmlns="" xmlns:a16="http://schemas.microsoft.com/office/drawing/2014/main" id="{434510CE-C286-4639-AA50-796E9ECCF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267201"/>
                        <a:ext cx="4572000"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2" name="Text Box 4">
            <a:extLst>
              <a:ext uri="{FF2B5EF4-FFF2-40B4-BE49-F238E27FC236}">
                <a16:creationId xmlns="" xmlns:a16="http://schemas.microsoft.com/office/drawing/2014/main" id="{4C206129-DDDA-4EAB-88DD-EEE218C63932}"/>
              </a:ext>
            </a:extLst>
          </p:cNvPr>
          <p:cNvSpPr txBox="1">
            <a:spLocks noChangeArrowheads="1"/>
          </p:cNvSpPr>
          <p:nvPr/>
        </p:nvSpPr>
        <p:spPr bwMode="auto">
          <a:xfrm>
            <a:off x="1903343" y="1276491"/>
            <a:ext cx="88425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b="1">
                <a:solidFill>
                  <a:schemeClr val="tx1"/>
                </a:solidFill>
                <a:latin typeface="华文中宋" panose="02010600040101010101" pitchFamily="2" charset="-122"/>
                <a:ea typeface="华文中宋" panose="02010600040101010101" pitchFamily="2" charset="-122"/>
              </a:defRPr>
            </a:lvl1pPr>
            <a:lvl2pPr marL="742950" indent="-285750" eaLnBrk="0" hangingPunct="0">
              <a:defRPr kumimoji="1" sz="3600" b="1">
                <a:solidFill>
                  <a:schemeClr val="tx1"/>
                </a:solidFill>
                <a:latin typeface="华文中宋" panose="02010600040101010101" pitchFamily="2" charset="-122"/>
                <a:ea typeface="华文中宋" panose="02010600040101010101" pitchFamily="2" charset="-122"/>
              </a:defRPr>
            </a:lvl2pPr>
            <a:lvl3pPr marL="1143000" indent="-228600" eaLnBrk="0" hangingPunct="0">
              <a:defRPr kumimoji="1" sz="3600" b="1">
                <a:solidFill>
                  <a:schemeClr val="tx1"/>
                </a:solidFill>
                <a:latin typeface="华文中宋" panose="02010600040101010101" pitchFamily="2" charset="-122"/>
                <a:ea typeface="华文中宋" panose="02010600040101010101" pitchFamily="2" charset="-122"/>
              </a:defRPr>
            </a:lvl3pPr>
            <a:lvl4pPr marL="1600200" indent="-228600" eaLnBrk="0" hangingPunct="0">
              <a:defRPr kumimoji="1" sz="3600" b="1">
                <a:solidFill>
                  <a:schemeClr val="tx1"/>
                </a:solidFill>
                <a:latin typeface="华文中宋" panose="02010600040101010101" pitchFamily="2" charset="-122"/>
                <a:ea typeface="华文中宋" panose="02010600040101010101" pitchFamily="2" charset="-122"/>
              </a:defRPr>
            </a:lvl4pPr>
            <a:lvl5pPr marL="2057400" indent="-228600" eaLnBrk="0" hangingPunct="0">
              <a:defRPr kumimoji="1" sz="3600" b="1">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9pPr>
          </a:lstStyle>
          <a:p>
            <a:pPr eaLnBrk="1" hangingPunct="1"/>
            <a:r>
              <a:rPr kumimoji="0" lang="zh-CN" altLang="zh-CN" sz="3200" dirty="0">
                <a:solidFill>
                  <a:srgbClr val="000000"/>
                </a:solidFill>
                <a:latin typeface="Times New Roman" panose="02020603050405020304" pitchFamily="18" charset="0"/>
                <a:ea typeface="仿宋_GB2312" panose="02010609030101010101" pitchFamily="49" charset="-122"/>
              </a:rPr>
              <a:t>沟：水道</a:t>
            </a:r>
          </a:p>
          <a:p>
            <a:pPr eaLnBrk="1" hangingPunct="1"/>
            <a:r>
              <a:rPr kumimoji="0" lang="zh-CN" altLang="zh-CN" sz="3200" dirty="0">
                <a:solidFill>
                  <a:srgbClr val="000000"/>
                </a:solidFill>
                <a:latin typeface="Times New Roman" panose="02020603050405020304" pitchFamily="18" charset="0"/>
                <a:ea typeface="仿宋_GB2312" panose="02010609030101010101" pitchFamily="49" charset="-122"/>
              </a:rPr>
              <a:t>通：贯通、往来、通晓、通过、通知 • • • • • •</a:t>
            </a:r>
          </a:p>
        </p:txBody>
      </p:sp>
      <p:sp>
        <p:nvSpPr>
          <p:cNvPr id="37893" name="Text Box 5">
            <a:extLst>
              <a:ext uri="{FF2B5EF4-FFF2-40B4-BE49-F238E27FC236}">
                <a16:creationId xmlns="" xmlns:a16="http://schemas.microsoft.com/office/drawing/2014/main" id="{378724E1-62A2-4397-ACDA-BE7F6CA289C1}"/>
              </a:ext>
            </a:extLst>
          </p:cNvPr>
          <p:cNvSpPr txBox="1">
            <a:spLocks noChangeArrowheads="1"/>
          </p:cNvSpPr>
          <p:nvPr/>
        </p:nvSpPr>
        <p:spPr bwMode="auto">
          <a:xfrm>
            <a:off x="1475959" y="2635876"/>
            <a:ext cx="10455966" cy="136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b="1">
                <a:solidFill>
                  <a:schemeClr val="tx1"/>
                </a:solidFill>
                <a:latin typeface="华文中宋" panose="02010600040101010101" pitchFamily="2" charset="-122"/>
                <a:ea typeface="华文中宋" panose="02010600040101010101" pitchFamily="2" charset="-122"/>
              </a:defRPr>
            </a:lvl1pPr>
            <a:lvl2pPr marL="742950" indent="-285750" eaLnBrk="0" hangingPunct="0">
              <a:defRPr kumimoji="1" sz="3600" b="1">
                <a:solidFill>
                  <a:schemeClr val="tx1"/>
                </a:solidFill>
                <a:latin typeface="华文中宋" panose="02010600040101010101" pitchFamily="2" charset="-122"/>
                <a:ea typeface="华文中宋" panose="02010600040101010101" pitchFamily="2" charset="-122"/>
              </a:defRPr>
            </a:lvl2pPr>
            <a:lvl3pPr marL="1143000" indent="-228600" eaLnBrk="0" hangingPunct="0">
              <a:defRPr kumimoji="1" sz="3600" b="1">
                <a:solidFill>
                  <a:schemeClr val="tx1"/>
                </a:solidFill>
                <a:latin typeface="华文中宋" panose="02010600040101010101" pitchFamily="2" charset="-122"/>
                <a:ea typeface="华文中宋" panose="02010600040101010101" pitchFamily="2" charset="-122"/>
              </a:defRPr>
            </a:lvl3pPr>
            <a:lvl4pPr marL="1600200" indent="-228600" eaLnBrk="0" hangingPunct="0">
              <a:defRPr kumimoji="1" sz="3600" b="1">
                <a:solidFill>
                  <a:schemeClr val="tx1"/>
                </a:solidFill>
                <a:latin typeface="华文中宋" panose="02010600040101010101" pitchFamily="2" charset="-122"/>
                <a:ea typeface="华文中宋" panose="02010600040101010101" pitchFamily="2" charset="-122"/>
              </a:defRPr>
            </a:lvl4pPr>
            <a:lvl5pPr marL="2057400" indent="-228600" eaLnBrk="0" hangingPunct="0">
              <a:defRPr kumimoji="1" sz="3600" b="1">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spcBef>
                <a:spcPct val="50000"/>
              </a:spcBef>
              <a:spcAft>
                <a:spcPct val="0"/>
              </a:spcAft>
              <a:defRPr kumimoji="1" sz="3600" b="1">
                <a:solidFill>
                  <a:schemeClr val="tx1"/>
                </a:solidFill>
                <a:latin typeface="华文中宋" panose="02010600040101010101" pitchFamily="2" charset="-122"/>
                <a:ea typeface="华文中宋" panose="02010600040101010101" pitchFamily="2" charset="-122"/>
              </a:defRPr>
            </a:lvl9pPr>
          </a:lstStyle>
          <a:p>
            <a:pPr eaLnBrk="1" hangingPunct="1">
              <a:lnSpc>
                <a:spcPct val="140000"/>
              </a:lnSpc>
            </a:pPr>
            <a:r>
              <a:rPr kumimoji="0" lang="zh-CN" altLang="zh-CN" sz="3200" dirty="0">
                <a:solidFill>
                  <a:srgbClr val="000000"/>
                </a:solidFill>
                <a:latin typeface="仿宋_GB2312" panose="02010609030101010101" pitchFamily="49" charset="-122"/>
                <a:ea typeface="仿宋_GB2312" panose="02010609030101010101" pitchFamily="49" charset="-122"/>
              </a:rPr>
              <a:t>沟通是一种信息的双向甚至多向的交流，将信息传送给对方，并期望得到对方作出相应反应效果的过程。</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 xmlns:a16="http://schemas.microsoft.com/office/drawing/2014/main" id="{72155B8B-BA43-4B67-BA69-19321AC29BE5}"/>
              </a:ext>
            </a:extLst>
          </p:cNvPr>
          <p:cNvSpPr>
            <a:spLocks noGrp="1" noChangeArrowheads="1"/>
          </p:cNvSpPr>
          <p:nvPr>
            <p:ph type="title"/>
          </p:nvPr>
        </p:nvSpPr>
        <p:spPr>
          <a:xfrm>
            <a:off x="2209800" y="0"/>
            <a:ext cx="7772400" cy="1395412"/>
          </a:xfrm>
        </p:spPr>
        <p:txBody>
          <a:bodyPr/>
          <a:lstStyle/>
          <a:p>
            <a:pPr eaLnBrk="1" hangingPunct="1"/>
            <a:r>
              <a:rPr lang="en-US" altLang="zh-CN" dirty="0"/>
              <a:t>9.1</a:t>
            </a:r>
            <a:r>
              <a:rPr lang="zh-CN" altLang="en-US" dirty="0"/>
              <a:t>营销沟通 </a:t>
            </a:r>
          </a:p>
        </p:txBody>
      </p:sp>
      <p:sp>
        <p:nvSpPr>
          <p:cNvPr id="252931" name="Rectangle 3">
            <a:extLst>
              <a:ext uri="{FF2B5EF4-FFF2-40B4-BE49-F238E27FC236}">
                <a16:creationId xmlns="" xmlns:a16="http://schemas.microsoft.com/office/drawing/2014/main" id="{7CE2D99D-CF5C-4F03-80ED-B3EB7F7ACA03}"/>
              </a:ext>
            </a:extLst>
          </p:cNvPr>
          <p:cNvSpPr>
            <a:spLocks noGrp="1" noChangeArrowheads="1"/>
          </p:cNvSpPr>
          <p:nvPr>
            <p:ph type="body" idx="1"/>
          </p:nvPr>
        </p:nvSpPr>
        <p:spPr>
          <a:xfrm>
            <a:off x="1258957" y="1166812"/>
            <a:ext cx="10429460" cy="4524375"/>
          </a:xfrm>
        </p:spPr>
        <p:txBody>
          <a:bodyPr/>
          <a:lstStyle/>
          <a:p>
            <a:pPr marL="0" indent="0" algn="ctr" eaLnBrk="1" hangingPunct="1">
              <a:lnSpc>
                <a:spcPct val="90000"/>
              </a:lnSpc>
              <a:buNone/>
              <a:defRPr/>
            </a:pPr>
            <a:r>
              <a:rPr lang="zh-CN" altLang="en-US" b="1" dirty="0" smtClean="0"/>
              <a:t>第一节  营销沟通的含义</a:t>
            </a:r>
            <a:r>
              <a:rPr lang="zh-CN" altLang="en-US" dirty="0" smtClean="0"/>
              <a:t> </a:t>
            </a:r>
            <a:endParaRPr lang="en-US" altLang="zh-CN" dirty="0" smtClean="0"/>
          </a:p>
          <a:p>
            <a:pPr marL="0" indent="0" eaLnBrk="1" hangingPunct="1">
              <a:lnSpc>
                <a:spcPct val="90000"/>
              </a:lnSpc>
              <a:buNone/>
              <a:defRPr/>
            </a:pPr>
            <a:r>
              <a:rPr lang="zh-CN" altLang="en-US" dirty="0" smtClean="0"/>
              <a:t>在</a:t>
            </a:r>
            <a:r>
              <a:rPr lang="en-US" altLang="zh-CN" dirty="0"/>
              <a:t>(</a:t>
            </a:r>
            <a:r>
              <a:rPr lang="zh-CN" altLang="en-US" dirty="0"/>
              <a:t>一个品牌的</a:t>
            </a:r>
            <a:r>
              <a:rPr lang="en-US" altLang="zh-CN" dirty="0"/>
              <a:t>)</a:t>
            </a:r>
            <a:r>
              <a:rPr lang="zh-CN" altLang="en-US" dirty="0"/>
              <a:t>营销组合中通过与</a:t>
            </a:r>
            <a:r>
              <a:rPr lang="en-US" altLang="zh-CN" dirty="0"/>
              <a:t>(</a:t>
            </a:r>
            <a:r>
              <a:rPr lang="zh-CN" altLang="en-US" dirty="0"/>
              <a:t>该品牌的</a:t>
            </a:r>
            <a:r>
              <a:rPr lang="en-US" altLang="zh-CN" dirty="0"/>
              <a:t>)</a:t>
            </a:r>
            <a:r>
              <a:rPr lang="zh-CN" altLang="en-US" dirty="0"/>
              <a:t>顾客进行双向的信息交流建立共识而达成价值交换的过程。</a:t>
            </a:r>
            <a:endParaRPr lang="zh-CN" altLang="en-US" dirty="0"/>
          </a:p>
          <a:p>
            <a:pPr eaLnBrk="1" hangingPunct="1">
              <a:lnSpc>
                <a:spcPct val="90000"/>
              </a:lnSpc>
              <a:defRPr/>
            </a:pPr>
            <a:r>
              <a:rPr lang="en-US" altLang="zh-CN" dirty="0"/>
              <a:t>1</a:t>
            </a:r>
            <a:r>
              <a:rPr lang="zh-CN" altLang="en-US" dirty="0"/>
              <a:t>．营销沟通</a:t>
            </a:r>
            <a:r>
              <a:rPr lang="zh-CN" altLang="en-US" b="1" dirty="0">
                <a:solidFill>
                  <a:srgbClr val="C00000"/>
                </a:solidFill>
              </a:rPr>
              <a:t>传递信息、思想和情感</a:t>
            </a:r>
          </a:p>
          <a:p>
            <a:pPr eaLnBrk="1" hangingPunct="1">
              <a:lnSpc>
                <a:spcPct val="90000"/>
              </a:lnSpc>
              <a:defRPr/>
            </a:pPr>
            <a:r>
              <a:rPr lang="en-US" altLang="zh-CN" dirty="0"/>
              <a:t>2</a:t>
            </a:r>
            <a:r>
              <a:rPr lang="zh-CN" altLang="en-US" dirty="0"/>
              <a:t>．营销沟通是</a:t>
            </a:r>
            <a:r>
              <a:rPr lang="zh-CN" altLang="en-US" b="1" dirty="0">
                <a:solidFill>
                  <a:srgbClr val="C00000"/>
                </a:solidFill>
              </a:rPr>
              <a:t>双向、互动</a:t>
            </a:r>
            <a:r>
              <a:rPr lang="zh-CN" altLang="en-US" dirty="0"/>
              <a:t>的反馈和理解过程 </a:t>
            </a:r>
          </a:p>
          <a:p>
            <a:pPr eaLnBrk="1" hangingPunct="1">
              <a:lnSpc>
                <a:spcPct val="90000"/>
              </a:lnSpc>
              <a:defRPr/>
            </a:pPr>
            <a:r>
              <a:rPr lang="en-US" altLang="zh-CN" dirty="0"/>
              <a:t>3</a:t>
            </a:r>
            <a:r>
              <a:rPr lang="zh-CN" altLang="en-US" dirty="0"/>
              <a:t>．营销沟通是</a:t>
            </a:r>
            <a:r>
              <a:rPr lang="zh-CN" altLang="en-US" b="1" dirty="0">
                <a:solidFill>
                  <a:srgbClr val="C00000"/>
                </a:solidFill>
              </a:rPr>
              <a:t>为了一个明确的目标</a:t>
            </a:r>
            <a:r>
              <a:rPr lang="zh-CN" altLang="en-US" dirty="0"/>
              <a:t>而达成共同的协议 </a:t>
            </a:r>
          </a:p>
          <a:p>
            <a:pPr marL="0" indent="0" eaLnBrk="1" hangingPunct="1">
              <a:lnSpc>
                <a:spcPct val="90000"/>
              </a:lnSpc>
              <a:buNone/>
              <a:defRPr/>
            </a:pPr>
            <a:r>
              <a:rPr lang="zh-CN" altLang="en-US" b="1" dirty="0" smtClean="0"/>
              <a:t>营销</a:t>
            </a:r>
            <a:r>
              <a:rPr lang="zh-CN" altLang="en-US" b="1" dirty="0"/>
              <a:t>沟通的渠道</a:t>
            </a:r>
          </a:p>
          <a:p>
            <a:pPr eaLnBrk="1" hangingPunct="1">
              <a:lnSpc>
                <a:spcPct val="90000"/>
              </a:lnSpc>
              <a:defRPr/>
            </a:pPr>
            <a:r>
              <a:rPr lang="en-US" altLang="zh-CN" dirty="0"/>
              <a:t>1</a:t>
            </a:r>
            <a:r>
              <a:rPr lang="zh-CN" altLang="en-US" dirty="0"/>
              <a:t>．广告    </a:t>
            </a:r>
            <a:r>
              <a:rPr lang="en-US" altLang="zh-CN" dirty="0"/>
              <a:t>2</a:t>
            </a:r>
            <a:r>
              <a:rPr lang="zh-CN" altLang="en-US" dirty="0"/>
              <a:t>．人员推销　</a:t>
            </a:r>
            <a:endParaRPr lang="en-US" altLang="zh-CN" dirty="0"/>
          </a:p>
          <a:p>
            <a:pPr eaLnBrk="1" hangingPunct="1">
              <a:lnSpc>
                <a:spcPct val="90000"/>
              </a:lnSpc>
              <a:defRPr/>
            </a:pPr>
            <a:r>
              <a:rPr lang="zh-CN" altLang="en-US" dirty="0"/>
              <a:t>３．电话   ４．公共关系</a:t>
            </a:r>
          </a:p>
          <a:p>
            <a:pPr eaLnBrk="1" hangingPunct="1">
              <a:lnSpc>
                <a:spcPct val="90000"/>
              </a:lnSpc>
              <a:defRPr/>
            </a:pPr>
            <a:endParaRPr lang="zh-CN" altLang="en-US" dirty="0"/>
          </a:p>
          <a:p>
            <a:pPr eaLnBrk="1" hangingPunct="1">
              <a:lnSpc>
                <a:spcPct val="90000"/>
              </a:lnSpc>
              <a:defRPr/>
            </a:pPr>
            <a:endParaRPr lang="en-US" altLang="zh-CN" b="1" dirty="0"/>
          </a:p>
        </p:txBody>
      </p:sp>
      <p:pic>
        <p:nvPicPr>
          <p:cNvPr id="36868" name="Picture 4" descr="sydh-042">
            <a:extLst>
              <a:ext uri="{FF2B5EF4-FFF2-40B4-BE49-F238E27FC236}">
                <a16:creationId xmlns="" xmlns:a16="http://schemas.microsoft.com/office/drawing/2014/main" id="{FF76AEB0-4894-486D-B539-0487022CFE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7361" y="4418632"/>
            <a:ext cx="1744211" cy="176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r>
            <a:br>
              <a:rPr lang="en-US" altLang="zh-CN" dirty="0" smtClean="0"/>
            </a:br>
            <a:r>
              <a:rPr lang="zh-CN" altLang="en-US" dirty="0" smtClean="0"/>
              <a:t>营销</a:t>
            </a:r>
            <a:r>
              <a:rPr lang="zh-CN" altLang="en-US" dirty="0"/>
              <a:t>沟通步骤</a:t>
            </a:r>
            <a:br>
              <a:rPr lang="zh-CN" altLang="en-US" dirty="0"/>
            </a:br>
            <a:endParaRPr lang="zh-CN" altLang="en-US" dirty="0"/>
          </a:p>
        </p:txBody>
      </p:sp>
      <p:sp>
        <p:nvSpPr>
          <p:cNvPr id="3" name="内容占位符 2"/>
          <p:cNvSpPr>
            <a:spLocks noGrp="1"/>
          </p:cNvSpPr>
          <p:nvPr>
            <p:ph idx="1"/>
          </p:nvPr>
        </p:nvSpPr>
        <p:spPr>
          <a:xfrm>
            <a:off x="981512" y="1295400"/>
            <a:ext cx="10600888" cy="5029200"/>
          </a:xfrm>
        </p:spPr>
        <p:txBody>
          <a:bodyPr/>
          <a:lstStyle/>
          <a:p>
            <a:r>
              <a:rPr lang="zh-CN" altLang="en-US" sz="2400" dirty="0"/>
              <a:t>营销与沟通是不可分割的</a:t>
            </a:r>
            <a:r>
              <a:rPr lang="en-US" altLang="zh-CN" sz="2400" dirty="0"/>
              <a:t>:</a:t>
            </a:r>
            <a:r>
              <a:rPr lang="zh-CN" altLang="en-US" sz="2400" dirty="0"/>
              <a:t>营销就是沟通，沟通就是营销。营销沟通目的有两个</a:t>
            </a:r>
            <a:r>
              <a:rPr lang="en-US" altLang="zh-CN" sz="2400" dirty="0"/>
              <a:t>:</a:t>
            </a:r>
            <a:r>
              <a:rPr lang="zh-CN" altLang="en-US" sz="2400" dirty="0"/>
              <a:t>创建品牌和销售产品</a:t>
            </a:r>
            <a:r>
              <a:rPr lang="zh-CN" altLang="en-US" sz="2400" dirty="0" smtClean="0"/>
              <a:t>。</a:t>
            </a:r>
            <a:endParaRPr lang="en-US" altLang="zh-CN" sz="2400" dirty="0" smtClean="0"/>
          </a:p>
          <a:p>
            <a:r>
              <a:rPr lang="en-US" altLang="zh-CN" sz="2400" dirty="0" smtClean="0"/>
              <a:t>1</a:t>
            </a:r>
            <a:r>
              <a:rPr lang="zh-CN" altLang="en-US" sz="2400" dirty="0"/>
              <a:t>、确认目标客户群</a:t>
            </a:r>
            <a:r>
              <a:rPr lang="en-US" altLang="zh-CN" sz="2400" dirty="0" smtClean="0"/>
              <a:t>;</a:t>
            </a:r>
            <a:endParaRPr lang="en-US" altLang="zh-CN" sz="2400" dirty="0"/>
          </a:p>
          <a:p>
            <a:r>
              <a:rPr lang="en-US" altLang="zh-CN" sz="2400" dirty="0"/>
              <a:t>2</a:t>
            </a:r>
            <a:r>
              <a:rPr lang="zh-CN" altLang="en-US" sz="2400" dirty="0"/>
              <a:t>、确定希望达成的沟通目标</a:t>
            </a:r>
            <a:r>
              <a:rPr lang="en-US" altLang="zh-CN" sz="2400" dirty="0"/>
              <a:t>;</a:t>
            </a:r>
          </a:p>
          <a:p>
            <a:r>
              <a:rPr lang="en-US" altLang="zh-CN" sz="2400" dirty="0" smtClean="0"/>
              <a:t>3</a:t>
            </a:r>
            <a:r>
              <a:rPr lang="zh-CN" altLang="en-US" sz="2400" dirty="0"/>
              <a:t>、设计营销沟通方案</a:t>
            </a:r>
            <a:r>
              <a:rPr lang="en-US" altLang="zh-CN" sz="2400" dirty="0"/>
              <a:t>;</a:t>
            </a:r>
          </a:p>
          <a:p>
            <a:r>
              <a:rPr lang="en-US" altLang="zh-CN" sz="2400" dirty="0" smtClean="0"/>
              <a:t>4</a:t>
            </a:r>
            <a:r>
              <a:rPr lang="zh-CN" altLang="en-US" sz="2400" dirty="0"/>
              <a:t>、选择沟通渠道</a:t>
            </a:r>
            <a:r>
              <a:rPr lang="en-US" altLang="zh-CN" sz="2400" dirty="0"/>
              <a:t>;</a:t>
            </a:r>
          </a:p>
          <a:p>
            <a:r>
              <a:rPr lang="en-US" altLang="zh-CN" sz="2400" dirty="0" smtClean="0"/>
              <a:t>5</a:t>
            </a:r>
            <a:r>
              <a:rPr lang="zh-CN" altLang="en-US" sz="2400" dirty="0"/>
              <a:t>、制定沟通预算</a:t>
            </a:r>
            <a:r>
              <a:rPr lang="en-US" altLang="zh-CN" sz="2400" dirty="0"/>
              <a:t>;</a:t>
            </a:r>
          </a:p>
          <a:p>
            <a:r>
              <a:rPr lang="en-US" altLang="zh-CN" sz="2400" dirty="0" smtClean="0"/>
              <a:t>6</a:t>
            </a:r>
            <a:r>
              <a:rPr lang="zh-CN" altLang="en-US" sz="2400" dirty="0"/>
              <a:t>、决定营销组合</a:t>
            </a:r>
          </a:p>
        </p:txBody>
      </p:sp>
    </p:spTree>
    <p:extLst>
      <p:ext uri="{BB962C8B-B14F-4D97-AF65-F5344CB8AC3E}">
        <p14:creationId xmlns:p14="http://schemas.microsoft.com/office/powerpoint/2010/main" val="135036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8193">
            <a:extLst>
              <a:ext uri="{FF2B5EF4-FFF2-40B4-BE49-F238E27FC236}">
                <a16:creationId xmlns="" xmlns:a16="http://schemas.microsoft.com/office/drawing/2014/main" id="{FF3B2816-7A05-4610-801C-461012D76088}"/>
              </a:ext>
            </a:extLst>
          </p:cNvPr>
          <p:cNvSpPr>
            <a:spLocks noGrp="1" noChangeArrowheads="1"/>
          </p:cNvSpPr>
          <p:nvPr>
            <p:ph type="title"/>
          </p:nvPr>
        </p:nvSpPr>
        <p:spPr/>
        <p:txBody>
          <a:bodyPr/>
          <a:lstStyle/>
          <a:p>
            <a:r>
              <a:rPr lang="zh-CN" altLang="en-US" sz="3200"/>
              <a:t>一、营销信息传播对消费者心理的影响</a:t>
            </a:r>
          </a:p>
        </p:txBody>
      </p:sp>
      <p:sp>
        <p:nvSpPr>
          <p:cNvPr id="8194" name="文本占位符 8194">
            <a:extLst>
              <a:ext uri="{FF2B5EF4-FFF2-40B4-BE49-F238E27FC236}">
                <a16:creationId xmlns="" xmlns:a16="http://schemas.microsoft.com/office/drawing/2014/main" id="{3FCD7521-B628-4705-A43A-4743EBB2D395}"/>
              </a:ext>
            </a:extLst>
          </p:cNvPr>
          <p:cNvSpPr>
            <a:spLocks noGrp="1"/>
          </p:cNvSpPr>
          <p:nvPr>
            <p:ph type="body" sz="half" idx="1"/>
          </p:nvPr>
        </p:nvSpPr>
        <p:spPr>
          <a:xfrm>
            <a:off x="1905000" y="1143001"/>
            <a:ext cx="8153400" cy="2300605"/>
          </a:xfrm>
          <a:ln>
            <a:miter/>
          </a:ln>
        </p:spPr>
        <p:txBody>
          <a:bodyPr/>
          <a:lstStyle/>
          <a:p>
            <a:r>
              <a:rPr lang="zh-CN" altLang="en-US" sz="2800" b="1" noProof="1"/>
              <a:t>（</a:t>
            </a:r>
            <a:r>
              <a:rPr lang="zh-CN" altLang="en-US" sz="2400" b="1" noProof="1"/>
              <a:t>一）</a:t>
            </a:r>
            <a:r>
              <a:rPr lang="zh-CN" altLang="en-US" sz="2800" b="1" noProof="1"/>
              <a:t>营销信息传播的概念与特点</a:t>
            </a:r>
          </a:p>
          <a:p>
            <a:pPr>
              <a:buFont typeface="Wingdings" panose="05000000000000000000" pitchFamily="2" charset="2"/>
              <a:buNone/>
            </a:pPr>
            <a:endParaRPr lang="zh-CN" altLang="en-US" sz="2800" b="1" noProof="1"/>
          </a:p>
          <a:p>
            <a:pPr>
              <a:buFont typeface="Wingdings" panose="05000000000000000000" pitchFamily="2" charset="2"/>
              <a:buNone/>
            </a:pPr>
            <a:r>
              <a:rPr lang="zh-CN" altLang="en-US" sz="2800" b="1" noProof="1"/>
              <a:t>   </a:t>
            </a:r>
            <a:r>
              <a:rPr lang="zh-CN" altLang="en-US" sz="2800" noProof="1"/>
              <a:t> </a:t>
            </a:r>
            <a:r>
              <a:rPr lang="zh-CN" altLang="en-US" sz="2800" b="1" noProof="1"/>
              <a:t>传播（</a:t>
            </a:r>
            <a:r>
              <a:rPr lang="en-US" altLang="zh-CN" sz="2800" b="1" noProof="1"/>
              <a:t>communication</a:t>
            </a:r>
            <a:r>
              <a:rPr lang="zh-CN" altLang="en-US" sz="2800" b="1" noProof="1"/>
              <a:t>）</a:t>
            </a:r>
          </a:p>
          <a:p>
            <a:pPr>
              <a:buFont typeface="Wingdings" panose="05000000000000000000" pitchFamily="2" charset="2"/>
              <a:buNone/>
            </a:pPr>
            <a:endParaRPr lang="zh-CN" altLang="en-US" sz="2800" b="1" noProof="1"/>
          </a:p>
          <a:p>
            <a:pPr>
              <a:buFont typeface="Wingdings" panose="05000000000000000000" pitchFamily="2" charset="2"/>
              <a:buNone/>
            </a:pPr>
            <a:r>
              <a:rPr lang="zh-CN" altLang="en-US" sz="2800" b="1" noProof="1"/>
              <a:t>   </a:t>
            </a:r>
          </a:p>
        </p:txBody>
      </p:sp>
      <p:sp>
        <p:nvSpPr>
          <p:cNvPr id="8195" name="矩形 8195">
            <a:extLst>
              <a:ext uri="{FF2B5EF4-FFF2-40B4-BE49-F238E27FC236}">
                <a16:creationId xmlns="" xmlns:a16="http://schemas.microsoft.com/office/drawing/2014/main" id="{C7449FDA-59A7-46CB-82BE-BC7359C254AC}"/>
              </a:ext>
            </a:extLst>
          </p:cNvPr>
          <p:cNvSpPr>
            <a:spLocks noChangeArrowheads="1"/>
          </p:cNvSpPr>
          <p:nvPr/>
        </p:nvSpPr>
        <p:spPr bwMode="auto">
          <a:xfrm>
            <a:off x="1524000" y="3886201"/>
            <a:ext cx="830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sz="2000"/>
          </a:p>
        </p:txBody>
      </p:sp>
      <p:cxnSp>
        <p:nvCxnSpPr>
          <p:cNvPr id="8196" name="直接箭头连接符 8196">
            <a:extLst>
              <a:ext uri="{FF2B5EF4-FFF2-40B4-BE49-F238E27FC236}">
                <a16:creationId xmlns="" xmlns:a16="http://schemas.microsoft.com/office/drawing/2014/main" id="{AB8851F0-4F88-4F03-A938-42AA2E897439}"/>
              </a:ext>
            </a:extLst>
          </p:cNvPr>
          <p:cNvCxnSpPr>
            <a:cxnSpLocks noChangeShapeType="1"/>
            <a:stCxn id="8194" idx="0"/>
            <a:endCxn id="8194" idx="0"/>
          </p:cNvCxnSpPr>
          <p:nvPr/>
        </p:nvCxnSpPr>
        <p:spPr bwMode="auto">
          <a:xfrm>
            <a:off x="5981700" y="11430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97" name="直接箭头连接符 8197">
            <a:extLst>
              <a:ext uri="{FF2B5EF4-FFF2-40B4-BE49-F238E27FC236}">
                <a16:creationId xmlns="" xmlns:a16="http://schemas.microsoft.com/office/drawing/2014/main" id="{71ECC7E4-BDC0-4D89-A919-8CA8A7C0C0A4}"/>
              </a:ext>
            </a:extLst>
          </p:cNvPr>
          <p:cNvCxnSpPr>
            <a:cxnSpLocks noChangeShapeType="1"/>
            <a:stCxn id="8194" idx="0"/>
            <a:endCxn id="8194" idx="0"/>
          </p:cNvCxnSpPr>
          <p:nvPr/>
        </p:nvCxnSpPr>
        <p:spPr bwMode="auto">
          <a:xfrm>
            <a:off x="5981700" y="11430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98" name="直接箭头连接符 8199">
            <a:extLst>
              <a:ext uri="{FF2B5EF4-FFF2-40B4-BE49-F238E27FC236}">
                <a16:creationId xmlns="" xmlns:a16="http://schemas.microsoft.com/office/drawing/2014/main" id="{30BAAE37-D24A-49CC-A411-EEF43454E9C9}"/>
              </a:ext>
            </a:extLst>
          </p:cNvPr>
          <p:cNvCxnSpPr>
            <a:cxnSpLocks noChangeShapeType="1"/>
            <a:stCxn id="8194" idx="0"/>
            <a:endCxn id="8194" idx="0"/>
          </p:cNvCxnSpPr>
          <p:nvPr/>
        </p:nvCxnSpPr>
        <p:spPr bwMode="auto">
          <a:xfrm>
            <a:off x="5981700" y="1143000"/>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199" name="直接箭头连接符 8200">
            <a:extLst>
              <a:ext uri="{FF2B5EF4-FFF2-40B4-BE49-F238E27FC236}">
                <a16:creationId xmlns="" xmlns:a16="http://schemas.microsoft.com/office/drawing/2014/main" id="{532470C8-704C-417B-AF91-18904616F9BE}"/>
              </a:ext>
            </a:extLst>
          </p:cNvPr>
          <p:cNvCxnSpPr>
            <a:cxnSpLocks noChangeShapeType="1"/>
            <a:stCxn id="8194" idx="0"/>
            <a:endCxn id="8194" idx="0"/>
          </p:cNvCxnSpPr>
          <p:nvPr/>
        </p:nvCxnSpPr>
        <p:spPr bwMode="auto">
          <a:xfrm>
            <a:off x="5981700" y="1143000"/>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00" name="直接箭头连接符 8201">
            <a:extLst>
              <a:ext uri="{FF2B5EF4-FFF2-40B4-BE49-F238E27FC236}">
                <a16:creationId xmlns="" xmlns:a16="http://schemas.microsoft.com/office/drawing/2014/main" id="{C9E44A08-40BA-4456-B573-7EFC8A94D8A2}"/>
              </a:ext>
            </a:extLst>
          </p:cNvPr>
          <p:cNvCxnSpPr>
            <a:cxnSpLocks noChangeShapeType="1"/>
            <a:stCxn id="8194" idx="0"/>
            <a:endCxn id="8194" idx="0"/>
          </p:cNvCxnSpPr>
          <p:nvPr/>
        </p:nvCxnSpPr>
        <p:spPr bwMode="auto">
          <a:xfrm>
            <a:off x="5981700" y="1143000"/>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01" name="直接箭头连接符 8202">
            <a:extLst>
              <a:ext uri="{FF2B5EF4-FFF2-40B4-BE49-F238E27FC236}">
                <a16:creationId xmlns="" xmlns:a16="http://schemas.microsoft.com/office/drawing/2014/main" id="{CDDFDE59-6511-41E1-8B6D-E721CF131F1D}"/>
              </a:ext>
            </a:extLst>
          </p:cNvPr>
          <p:cNvCxnSpPr>
            <a:cxnSpLocks noChangeShapeType="1"/>
            <a:stCxn id="8194" idx="0"/>
            <a:endCxn id="8194" idx="0"/>
          </p:cNvCxnSpPr>
          <p:nvPr/>
        </p:nvCxnSpPr>
        <p:spPr bwMode="auto">
          <a:xfrm>
            <a:off x="5981700" y="1143000"/>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02" name="直接箭头连接符 8203">
            <a:extLst>
              <a:ext uri="{FF2B5EF4-FFF2-40B4-BE49-F238E27FC236}">
                <a16:creationId xmlns="" xmlns:a16="http://schemas.microsoft.com/office/drawing/2014/main" id="{F8A4F0FE-7565-4772-90C8-0F1F1A4AF567}"/>
              </a:ext>
            </a:extLst>
          </p:cNvPr>
          <p:cNvCxnSpPr>
            <a:cxnSpLocks noChangeShapeType="1"/>
            <a:stCxn id="8194" idx="0"/>
            <a:endCxn id="8194" idx="0"/>
          </p:cNvCxnSpPr>
          <p:nvPr/>
        </p:nvCxnSpPr>
        <p:spPr bwMode="auto">
          <a:xfrm>
            <a:off x="5981700" y="1143000"/>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03" name="直接箭头连接符 8222">
            <a:extLst>
              <a:ext uri="{FF2B5EF4-FFF2-40B4-BE49-F238E27FC236}">
                <a16:creationId xmlns="" xmlns:a16="http://schemas.microsoft.com/office/drawing/2014/main" id="{C1046250-9503-45C1-B3B2-89C497C60FD4}"/>
              </a:ext>
            </a:extLst>
          </p:cNvPr>
          <p:cNvCxnSpPr>
            <a:cxnSpLocks noChangeShapeType="1"/>
            <a:stCxn id="8194" idx="0"/>
            <a:endCxn id="8194" idx="0"/>
          </p:cNvCxnSpPr>
          <p:nvPr/>
        </p:nvCxnSpPr>
        <p:spPr bwMode="auto">
          <a:xfrm>
            <a:off x="5981700" y="11430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 name="直接箭头连接符 1">
            <a:extLst>
              <a:ext uri="{FF2B5EF4-FFF2-40B4-BE49-F238E27FC236}">
                <a16:creationId xmlns="" xmlns:a16="http://schemas.microsoft.com/office/drawing/2014/main" id="{25401192-8867-41A7-B91C-EDA025B12FD6}"/>
              </a:ext>
            </a:extLst>
          </p:cNvPr>
          <p:cNvCxnSpPr>
            <a:endCxn id="5" idx="1"/>
          </p:cNvCxnSpPr>
          <p:nvPr/>
        </p:nvCxnSpPr>
        <p:spPr>
          <a:xfrm>
            <a:off x="6400800" y="2438401"/>
            <a:ext cx="1897252" cy="385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a:extLst>
              <a:ext uri="{FF2B5EF4-FFF2-40B4-BE49-F238E27FC236}">
                <a16:creationId xmlns="" xmlns:a16="http://schemas.microsoft.com/office/drawing/2014/main" id="{0DFF3751-E083-4922-A287-90C3A8EBAFA5}"/>
              </a:ext>
            </a:extLst>
          </p:cNvPr>
          <p:cNvCxnSpPr/>
          <p:nvPr/>
        </p:nvCxnSpPr>
        <p:spPr>
          <a:xfrm flipV="1">
            <a:off x="6400800" y="1981200"/>
            <a:ext cx="1828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 xmlns:a16="http://schemas.microsoft.com/office/drawing/2014/main" id="{94FADD35-EBEE-4790-A9EF-368436F971DA}"/>
              </a:ext>
            </a:extLst>
          </p:cNvPr>
          <p:cNvSpPr/>
          <p:nvPr/>
        </p:nvSpPr>
        <p:spPr>
          <a:xfrm>
            <a:off x="8229600" y="1371600"/>
            <a:ext cx="1569660" cy="923330"/>
          </a:xfrm>
          <a:prstGeom prst="rect">
            <a:avLst/>
          </a:prstGeom>
          <a:noFill/>
          <a:ln>
            <a:noFill/>
          </a:ln>
        </p:spPr>
        <p:txBody>
          <a:bodyPr wrap="none">
            <a:spAutoFit/>
          </a:bodyPr>
          <a:lstStyle/>
          <a:p>
            <a:r>
              <a:rPr lang="zh-CN" altLang="zh-CN" sz="5400" noProof="1">
                <a:ln/>
                <a:solidFill>
                  <a:schemeClr val="accent1"/>
                </a:solidFill>
                <a:effectLst>
                  <a:outerShdw blurRad="38100" dist="25400" dir="5400000" algn="ctr" rotWithShape="0">
                    <a:srgbClr val="6E747A">
                      <a:alpha val="43000"/>
                    </a:srgbClr>
                  </a:outerShdw>
                </a:effectLst>
                <a:latin typeface="Arial" charset="0"/>
                <a:cs typeface="+mn-ea"/>
              </a:rPr>
              <a:t>分享</a:t>
            </a:r>
            <a:endParaRPr lang="zh-CN" altLang="zh-CN" sz="5400" noProof="1">
              <a:ln/>
              <a:solidFill>
                <a:schemeClr val="accent1"/>
              </a:solidFill>
              <a:effectLst>
                <a:outerShdw blurRad="38100" dist="25400" dir="5400000" algn="ctr" rotWithShape="0">
                  <a:srgbClr val="6E747A">
                    <a:alpha val="43000"/>
                  </a:srgbClr>
                </a:outerShdw>
              </a:effectLst>
            </a:endParaRPr>
          </a:p>
        </p:txBody>
      </p:sp>
      <p:sp>
        <p:nvSpPr>
          <p:cNvPr id="5" name="矩形 4">
            <a:extLst>
              <a:ext uri="{FF2B5EF4-FFF2-40B4-BE49-F238E27FC236}">
                <a16:creationId xmlns="" xmlns:a16="http://schemas.microsoft.com/office/drawing/2014/main" id="{6A8CA687-48AB-409F-A676-5F5FC30F359E}"/>
              </a:ext>
            </a:extLst>
          </p:cNvPr>
          <p:cNvSpPr/>
          <p:nvPr/>
        </p:nvSpPr>
        <p:spPr>
          <a:xfrm>
            <a:off x="8298052" y="2362200"/>
            <a:ext cx="1569660" cy="923330"/>
          </a:xfrm>
          <a:prstGeom prst="rect">
            <a:avLst/>
          </a:prstGeom>
          <a:noFill/>
          <a:ln>
            <a:noFill/>
          </a:ln>
        </p:spPr>
        <p:txBody>
          <a:bodyPr wrap="none">
            <a:spAutoFit/>
          </a:bodyPr>
          <a:lstStyle/>
          <a:p>
            <a:pPr algn="ctr"/>
            <a:r>
              <a:rPr lang="zh-CN" altLang="en-US" sz="5400">
                <a:solidFill>
                  <a:schemeClr val="accent1"/>
                </a:solidFill>
                <a:effectLst>
                  <a:outerShdw blurRad="38100" dist="38100" dir="2700000" algn="tl">
                    <a:srgbClr val="C0C0C0"/>
                  </a:outerShdw>
                </a:effectLst>
              </a:rPr>
              <a:t>共有</a:t>
            </a:r>
          </a:p>
        </p:txBody>
      </p:sp>
      <p:sp>
        <p:nvSpPr>
          <p:cNvPr id="6" name="文本框 5">
            <a:extLst>
              <a:ext uri="{FF2B5EF4-FFF2-40B4-BE49-F238E27FC236}">
                <a16:creationId xmlns="" xmlns:a16="http://schemas.microsoft.com/office/drawing/2014/main" id="{52B07E88-CA07-403F-998E-A4F806C52576}"/>
              </a:ext>
            </a:extLst>
          </p:cNvPr>
          <p:cNvSpPr txBox="1">
            <a:spLocks noChangeArrowheads="1"/>
          </p:cNvSpPr>
          <p:nvPr/>
        </p:nvSpPr>
        <p:spPr bwMode="auto">
          <a:xfrm>
            <a:off x="1736521" y="3429000"/>
            <a:ext cx="850643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anose="020B0604020202020204" pitchFamily="34" charset="0"/>
              </a:defRPr>
            </a:lvl1pPr>
            <a:lvl2pPr>
              <a:defRPr sz="2400" b="1">
                <a:solidFill>
                  <a:schemeClr val="tx1"/>
                </a:solidFill>
                <a:latin typeface="Arial" panose="020B0604020202020204" pitchFamily="34" charset="0"/>
              </a:defRPr>
            </a:lvl2pPr>
            <a:lvl3pPr>
              <a:defRPr sz="2400" b="1">
                <a:solidFill>
                  <a:schemeClr val="tx1"/>
                </a:solidFill>
                <a:latin typeface="Arial" panose="020B0604020202020204" pitchFamily="34" charset="0"/>
              </a:defRPr>
            </a:lvl3pPr>
            <a:lvl4pPr>
              <a:defRPr sz="2400" b="1">
                <a:solidFill>
                  <a:schemeClr val="tx1"/>
                </a:solidFill>
                <a:latin typeface="Arial" panose="020B0604020202020204" pitchFamily="34" charset="0"/>
              </a:defRPr>
            </a:lvl4pPr>
            <a:lvl5pPr>
              <a:defRPr sz="2400"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400"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400"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400"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400" b="1">
                <a:solidFill>
                  <a:schemeClr val="tx1"/>
                </a:solidFill>
                <a:latin typeface="Arial" panose="020B0604020202020204" pitchFamily="34" charset="0"/>
              </a:defRPr>
            </a:lvl9pPr>
          </a:lstStyle>
          <a:p>
            <a:pPr>
              <a:spcBef>
                <a:spcPct val="20000"/>
              </a:spcBef>
              <a:buClr>
                <a:schemeClr val="folHlink"/>
              </a:buClr>
              <a:buFont typeface="Wingdings" panose="05000000000000000000" pitchFamily="2" charset="2"/>
              <a:buNone/>
            </a:pPr>
            <a:r>
              <a:rPr lang="zh-CN" altLang="en-US" sz="2800" dirty="0">
                <a:sym typeface="Arial" panose="020B0604020202020204" pitchFamily="34" charset="0"/>
              </a:rPr>
              <a:t>  营销信息传播：社会传播的一种特殊形式，是市场营销者和目标公众之间传递特定的营销信息、生活观念，进行感情交流以及与</a:t>
            </a:r>
            <a:r>
              <a:rPr lang="zh-CN" altLang="en-US" sz="2800" dirty="0" smtClean="0">
                <a:sym typeface="Arial" panose="020B0604020202020204" pitchFamily="34" charset="0"/>
              </a:rPr>
              <a:t>此相</a:t>
            </a:r>
            <a:r>
              <a:rPr lang="zh-CN" altLang="en-US" sz="2800" dirty="0">
                <a:sym typeface="Arial" panose="020B0604020202020204" pitchFamily="34" charset="0"/>
              </a:rPr>
              <a:t>联系的交往传播的社会活动。</a:t>
            </a:r>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ox(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 xmlns:a16="http://schemas.microsoft.com/office/drawing/2014/main" id="{EB2FF78B-9178-42BD-B3CA-D9F558250AC3}"/>
              </a:ext>
            </a:extLst>
          </p:cNvPr>
          <p:cNvSpPr>
            <a:spLocks noGrp="1" noRot="1" noChangeArrowheads="1"/>
          </p:cNvSpPr>
          <p:nvPr>
            <p:ph type="title"/>
          </p:nvPr>
        </p:nvSpPr>
        <p:spPr/>
        <p:txBody>
          <a:bodyPr/>
          <a:lstStyle/>
          <a:p>
            <a:r>
              <a:rPr lang="zh-CN" altLang="en-US"/>
              <a:t>常见沟通工具的具体方法</a:t>
            </a:r>
          </a:p>
        </p:txBody>
      </p:sp>
      <p:sp>
        <p:nvSpPr>
          <p:cNvPr id="142339" name="Rectangle 3">
            <a:extLst>
              <a:ext uri="{FF2B5EF4-FFF2-40B4-BE49-F238E27FC236}">
                <a16:creationId xmlns="" xmlns:a16="http://schemas.microsoft.com/office/drawing/2014/main" id="{E5A9A651-B7D8-4920-AB90-0EE726EFF30C}"/>
              </a:ext>
            </a:extLst>
          </p:cNvPr>
          <p:cNvSpPr>
            <a:spLocks noGrp="1" noRot="1" noChangeArrowheads="1"/>
          </p:cNvSpPr>
          <p:nvPr>
            <p:ph type="body" idx="1"/>
          </p:nvPr>
        </p:nvSpPr>
        <p:spPr>
          <a:xfrm>
            <a:off x="1484243" y="1500188"/>
            <a:ext cx="10270435" cy="4595812"/>
          </a:xfrm>
        </p:spPr>
        <p:txBody>
          <a:bodyPr/>
          <a:lstStyle/>
          <a:p>
            <a:pPr>
              <a:defRPr/>
            </a:pPr>
            <a:r>
              <a:rPr lang="zh-CN" altLang="en-US" sz="2800" b="1" dirty="0"/>
              <a:t>广告：平面、广播广告、邮寄、目录、简介、新闻稿、海报、传单、告示牌、卖场广告</a:t>
            </a:r>
          </a:p>
          <a:p>
            <a:pPr>
              <a:defRPr/>
            </a:pPr>
            <a:r>
              <a:rPr lang="zh-CN" altLang="en-US" sz="2800" b="1" dirty="0"/>
              <a:t>营销推广：竞赛、游戏、猜谜、赠品、小样、优惠券、打折、捆绑销售</a:t>
            </a:r>
          </a:p>
          <a:p>
            <a:pPr>
              <a:defRPr/>
            </a:pPr>
            <a:r>
              <a:rPr lang="zh-CN" altLang="en-US" sz="2800" b="1" dirty="0"/>
              <a:t>公关：新闻稿资料、演说、研讨会、年度报告、活动赞助、社区关系、媒体关系</a:t>
            </a:r>
          </a:p>
          <a:p>
            <a:pPr>
              <a:defRPr/>
            </a:pPr>
            <a:r>
              <a:rPr lang="zh-CN" altLang="en-US" sz="2800" b="1" dirty="0"/>
              <a:t>个人销售：电话营销、上门销售</a:t>
            </a:r>
            <a:endParaRPr lang="en-US" altLang="zh-CN" sz="2800" b="1" dirty="0"/>
          </a:p>
          <a:p>
            <a:pPr>
              <a:defRPr/>
            </a:pPr>
            <a:r>
              <a:rPr lang="zh-CN" altLang="en-US" sz="2800" b="1" dirty="0"/>
              <a:t>服务</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 xmlns:a16="http://schemas.microsoft.com/office/drawing/2014/main" id="{F2A94402-BCD5-4602-8408-490655915932}"/>
              </a:ext>
            </a:extLst>
          </p:cNvPr>
          <p:cNvSpPr>
            <a:spLocks noGrp="1" noChangeArrowheads="1"/>
          </p:cNvSpPr>
          <p:nvPr>
            <p:ph type="title"/>
          </p:nvPr>
        </p:nvSpPr>
        <p:spPr>
          <a:xfrm>
            <a:off x="2209800" y="609601"/>
            <a:ext cx="7772400" cy="841375"/>
          </a:xfrm>
        </p:spPr>
        <p:txBody>
          <a:bodyPr/>
          <a:lstStyle/>
          <a:p>
            <a:pPr eaLnBrk="1" hangingPunct="1"/>
            <a:r>
              <a:rPr lang="zh-CN" altLang="zh-CN" sz="4000">
                <a:latin typeface="仿宋_GB2312" panose="02010609030101010101" pitchFamily="49" charset="-122"/>
                <a:ea typeface="仿宋_GB2312" panose="02010609030101010101" pitchFamily="49" charset="-122"/>
              </a:rPr>
              <a:t>常见的沟通障碍</a:t>
            </a:r>
          </a:p>
        </p:txBody>
      </p:sp>
      <p:sp>
        <p:nvSpPr>
          <p:cNvPr id="39939" name="Rectangle 3">
            <a:extLst>
              <a:ext uri="{FF2B5EF4-FFF2-40B4-BE49-F238E27FC236}">
                <a16:creationId xmlns="" xmlns:a16="http://schemas.microsoft.com/office/drawing/2014/main" id="{D89AF5FE-6FBF-4EEE-A0B6-173D8785A490}"/>
              </a:ext>
            </a:extLst>
          </p:cNvPr>
          <p:cNvSpPr>
            <a:spLocks noGrp="1" noChangeArrowheads="1"/>
          </p:cNvSpPr>
          <p:nvPr>
            <p:ph type="body" sz="half" idx="1"/>
          </p:nvPr>
        </p:nvSpPr>
        <p:spPr>
          <a:xfrm>
            <a:off x="2063750" y="1773238"/>
            <a:ext cx="5327650" cy="4246562"/>
          </a:xfrm>
        </p:spPr>
        <p:txBody>
          <a:bodyPr/>
          <a:lstStyle/>
          <a:p>
            <a:pPr eaLnBrk="1" hangingPunct="1">
              <a:buFontTx/>
              <a:buNone/>
            </a:pPr>
            <a:r>
              <a:rPr lang="zh-CN" altLang="zh-CN" sz="2400" b="1" dirty="0">
                <a:latin typeface="仿宋_GB2312" panose="02010609030101010101" pitchFamily="49" charset="-122"/>
                <a:ea typeface="仿宋_GB2312" panose="02010609030101010101" pitchFamily="49" charset="-122"/>
              </a:rPr>
              <a:t>过早的评价   一心二用</a:t>
            </a:r>
          </a:p>
          <a:p>
            <a:pPr eaLnBrk="1" hangingPunct="1">
              <a:buFontTx/>
              <a:buNone/>
            </a:pPr>
            <a:r>
              <a:rPr lang="zh-CN" altLang="zh-CN" sz="2400" b="1" dirty="0">
                <a:latin typeface="仿宋_GB2312" panose="02010609030101010101" pitchFamily="49" charset="-122"/>
                <a:ea typeface="仿宋_GB2312" panose="02010609030101010101" pitchFamily="49" charset="-122"/>
              </a:rPr>
              <a:t>注意力分散   直接跳到结论</a:t>
            </a:r>
          </a:p>
          <a:p>
            <a:pPr eaLnBrk="1" hangingPunct="1">
              <a:buFontTx/>
              <a:buNone/>
            </a:pPr>
            <a:r>
              <a:rPr lang="zh-CN" altLang="zh-CN" sz="2400" b="1" dirty="0">
                <a:latin typeface="仿宋_GB2312" panose="02010609030101010101" pitchFamily="49" charset="-122"/>
                <a:ea typeface="仿宋_GB2312" panose="02010609030101010101" pitchFamily="49" charset="-122"/>
              </a:rPr>
              <a:t>简单思维     偏见</a:t>
            </a:r>
          </a:p>
          <a:p>
            <a:pPr eaLnBrk="1" hangingPunct="1">
              <a:buFontTx/>
              <a:buNone/>
            </a:pPr>
            <a:r>
              <a:rPr lang="zh-CN" altLang="zh-CN" sz="2400" b="1" dirty="0">
                <a:latin typeface="仿宋_GB2312" panose="02010609030101010101" pitchFamily="49" charset="-122"/>
                <a:ea typeface="仿宋_GB2312" panose="02010609030101010101" pitchFamily="49" charset="-122"/>
              </a:rPr>
              <a:t>模式化       猜想</a:t>
            </a:r>
          </a:p>
          <a:p>
            <a:pPr eaLnBrk="1" hangingPunct="1">
              <a:buFontTx/>
              <a:buNone/>
            </a:pPr>
            <a:r>
              <a:rPr lang="zh-CN" altLang="zh-CN" sz="2400" b="1" dirty="0">
                <a:latin typeface="仿宋_GB2312" panose="02010609030101010101" pitchFamily="49" charset="-122"/>
                <a:ea typeface="仿宋_GB2312" panose="02010609030101010101" pitchFamily="49" charset="-122"/>
              </a:rPr>
              <a:t>不善于倾听   思想僵硬</a:t>
            </a:r>
          </a:p>
          <a:p>
            <a:pPr eaLnBrk="1" hangingPunct="1">
              <a:buFontTx/>
              <a:buNone/>
            </a:pPr>
            <a:r>
              <a:rPr lang="zh-CN" altLang="zh-CN" sz="2400" b="1" dirty="0">
                <a:latin typeface="仿宋_GB2312" panose="02010609030101010101" pitchFamily="49" charset="-122"/>
                <a:ea typeface="仿宋_GB2312" panose="02010609030101010101" pitchFamily="49" charset="-122"/>
              </a:rPr>
              <a:t>先入为主     听力障碍</a:t>
            </a:r>
          </a:p>
          <a:p>
            <a:pPr eaLnBrk="1" hangingPunct="1">
              <a:buFontTx/>
              <a:buNone/>
            </a:pPr>
            <a:r>
              <a:rPr lang="zh-CN" altLang="zh-CN" sz="2400" b="1" dirty="0">
                <a:latin typeface="仿宋_GB2312" panose="02010609030101010101" pitchFamily="49" charset="-122"/>
                <a:ea typeface="仿宋_GB2312" panose="02010609030101010101" pitchFamily="49" charset="-122"/>
              </a:rPr>
              <a:t>压力         精力不够集中</a:t>
            </a:r>
          </a:p>
          <a:p>
            <a:pPr eaLnBrk="1" hangingPunct="1">
              <a:buFontTx/>
              <a:buNone/>
            </a:pPr>
            <a:r>
              <a:rPr lang="zh-CN" altLang="zh-CN" sz="2400" b="1" dirty="0">
                <a:latin typeface="仿宋_GB2312" panose="02010609030101010101" pitchFamily="49" charset="-122"/>
                <a:ea typeface="仿宋_GB2312" panose="02010609030101010101" pitchFamily="49" charset="-122"/>
              </a:rPr>
              <a:t>只选择想听的内容</a:t>
            </a:r>
          </a:p>
        </p:txBody>
      </p:sp>
      <p:graphicFrame>
        <p:nvGraphicFramePr>
          <p:cNvPr id="39940" name="Object 4">
            <a:extLst>
              <a:ext uri="{FF2B5EF4-FFF2-40B4-BE49-F238E27FC236}">
                <a16:creationId xmlns="" xmlns:a16="http://schemas.microsoft.com/office/drawing/2014/main" id="{69FBCFC0-AA9D-4FEA-BB31-210A1BD71D9A}"/>
              </a:ext>
            </a:extLst>
          </p:cNvPr>
          <p:cNvGraphicFramePr>
            <a:graphicFrameLocks noGrp="1" noChangeAspect="1"/>
          </p:cNvGraphicFramePr>
          <p:nvPr>
            <p:ph type="clipArt" sz="half" idx="2"/>
          </p:nvPr>
        </p:nvGraphicFramePr>
        <p:xfrm>
          <a:off x="7315201" y="1828801"/>
          <a:ext cx="2024063" cy="3173413"/>
        </p:xfrm>
        <a:graphic>
          <a:graphicData uri="http://schemas.openxmlformats.org/presentationml/2006/ole">
            <mc:AlternateContent xmlns:mc="http://schemas.openxmlformats.org/markup-compatibility/2006">
              <mc:Choice xmlns:v="urn:schemas-microsoft-com:vml" Requires="v">
                <p:oleObj spid="_x0000_s5129" r:id="rId3" imgW="858677" imgH="1745673" progId="MS_ClipArt_Gallery.5">
                  <p:embed/>
                </p:oleObj>
              </mc:Choice>
              <mc:Fallback>
                <p:oleObj r:id="rId3" imgW="858677" imgH="1745673" progId="MS_ClipArt_Gallery.5">
                  <p:embed/>
                  <p:pic>
                    <p:nvPicPr>
                      <p:cNvPr id="39940" name="Object 4">
                        <a:extLst>
                          <a:ext uri="{FF2B5EF4-FFF2-40B4-BE49-F238E27FC236}">
                            <a16:creationId xmlns="" xmlns:a16="http://schemas.microsoft.com/office/drawing/2014/main" id="{69FBCFC0-AA9D-4FEA-BB31-210A1BD71D9A}"/>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1828801"/>
                        <a:ext cx="2024063" cy="3173413"/>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营销沟通技巧</a:t>
            </a:r>
            <a:endParaRPr lang="zh-CN" altLang="en-US" dirty="0"/>
          </a:p>
        </p:txBody>
      </p:sp>
      <p:sp>
        <p:nvSpPr>
          <p:cNvPr id="3" name="文本占位符 2"/>
          <p:cNvSpPr>
            <a:spLocks noGrp="1"/>
          </p:cNvSpPr>
          <p:nvPr>
            <p:ph type="body" sz="half" idx="1"/>
          </p:nvPr>
        </p:nvSpPr>
        <p:spPr>
          <a:xfrm>
            <a:off x="1140903" y="1253455"/>
            <a:ext cx="10318457" cy="5029200"/>
          </a:xfrm>
        </p:spPr>
        <p:txBody>
          <a:bodyPr/>
          <a:lstStyle/>
          <a:p>
            <a:r>
              <a:rPr lang="zh-CN" altLang="en-US" sz="2400" b="1" dirty="0" smtClean="0"/>
              <a:t>一、</a:t>
            </a:r>
            <a:r>
              <a:rPr lang="zh-CN" altLang="en-US" sz="2400" b="1" dirty="0"/>
              <a:t>不说夸大不实之词：</a:t>
            </a:r>
            <a:r>
              <a:rPr lang="zh-CN" altLang="en-US" sz="2400" dirty="0"/>
              <a:t>站在客观的角度，清晰地与客户分析产品的优与势，帮助客户“货比三家”</a:t>
            </a:r>
            <a:endParaRPr lang="en-US" altLang="zh-CN" sz="2400" dirty="0" smtClean="0"/>
          </a:p>
          <a:p>
            <a:r>
              <a:rPr lang="zh-CN" altLang="en-US" sz="2400" b="1" dirty="0"/>
              <a:t>二、提问题：</a:t>
            </a:r>
            <a:r>
              <a:rPr lang="zh-CN" altLang="en-US" sz="2400" dirty="0"/>
              <a:t>找出客户脑子里究竟在想什么</a:t>
            </a:r>
            <a:r>
              <a:rPr lang="en-US" altLang="zh-CN" sz="2400" dirty="0"/>
              <a:t>?</a:t>
            </a:r>
            <a:r>
              <a:rPr lang="zh-CN" altLang="en-US" sz="2400" dirty="0"/>
              <a:t>找出客户的真正的动机如何</a:t>
            </a:r>
            <a:r>
              <a:rPr lang="en-US" altLang="zh-CN" sz="2400" dirty="0"/>
              <a:t>?</a:t>
            </a:r>
            <a:r>
              <a:rPr lang="zh-CN" altLang="en-US" sz="2400" dirty="0"/>
              <a:t>找出客户相信什么</a:t>
            </a:r>
            <a:r>
              <a:rPr lang="en-US" altLang="zh-CN" sz="2400" dirty="0" smtClean="0"/>
              <a:t>?</a:t>
            </a:r>
            <a:r>
              <a:rPr lang="zh-CN" altLang="en-US" sz="2400" dirty="0" smtClean="0"/>
              <a:t>激起</a:t>
            </a:r>
            <a:r>
              <a:rPr lang="zh-CN" altLang="en-US" sz="2400" dirty="0"/>
              <a:t>顾客的购买欲望</a:t>
            </a:r>
            <a:endParaRPr lang="en-US" altLang="zh-CN" sz="2400" dirty="0" smtClean="0"/>
          </a:p>
          <a:p>
            <a:r>
              <a:rPr lang="zh-CN" altLang="en-US" sz="2400" b="1" dirty="0"/>
              <a:t>三、不时的赞美你的客户：</a:t>
            </a:r>
            <a:r>
              <a:rPr lang="zh-CN" altLang="en-US" sz="2400" dirty="0"/>
              <a:t>用赞美的方式开始销售就会很容易获得顾客对自己的好感，赞美要有诚恳之意，选对时机，恰到好处地进行赞美。</a:t>
            </a:r>
            <a:endParaRPr lang="en-US" altLang="zh-CN" sz="2400" dirty="0" smtClean="0"/>
          </a:p>
          <a:p>
            <a:r>
              <a:rPr lang="zh-CN" altLang="en-US" sz="2400" b="1" dirty="0"/>
              <a:t>四、不要说负面的话：</a:t>
            </a:r>
            <a:r>
              <a:rPr lang="zh-CN" altLang="en-US" sz="2400" dirty="0"/>
              <a:t>永远不要对客户说不</a:t>
            </a:r>
            <a:r>
              <a:rPr lang="zh-CN" altLang="en-US" sz="2400" dirty="0" smtClean="0"/>
              <a:t>可以，人人</a:t>
            </a:r>
            <a:r>
              <a:rPr lang="zh-CN" altLang="en-US" sz="2400" dirty="0"/>
              <a:t>都不愿意被拒绝</a:t>
            </a:r>
            <a:endParaRPr lang="en-US" altLang="zh-CN" sz="2400" dirty="0" smtClean="0"/>
          </a:p>
          <a:p>
            <a:r>
              <a:rPr lang="zh-CN" altLang="en-US" sz="2400" b="1" dirty="0"/>
              <a:t>五、少用专业</a:t>
            </a:r>
            <a:r>
              <a:rPr lang="zh-CN" altLang="en-US" sz="2400" b="1" dirty="0"/>
              <a:t>术语</a:t>
            </a:r>
            <a:endParaRPr lang="en-US" altLang="zh-CN" sz="2400" b="1" dirty="0"/>
          </a:p>
          <a:p>
            <a:r>
              <a:rPr lang="zh-CN" altLang="en-US" sz="2400" b="1" dirty="0"/>
              <a:t>六、替客户着想，站在对方的立场上</a:t>
            </a:r>
            <a:r>
              <a:rPr lang="zh-CN" altLang="en-US" sz="2400" b="1" dirty="0"/>
              <a:t>说话</a:t>
            </a:r>
            <a:endParaRPr lang="en-US" altLang="zh-CN" sz="2400" b="1" dirty="0"/>
          </a:p>
          <a:p>
            <a:r>
              <a:rPr lang="zh-CN" altLang="en-US" sz="2400" b="1" dirty="0"/>
              <a:t>七、避免与顾客发生争执：</a:t>
            </a:r>
            <a:r>
              <a:rPr lang="zh-CN" altLang="en-US" sz="2400" dirty="0"/>
              <a:t>“顾客永远是对的”</a:t>
            </a:r>
            <a:endParaRPr lang="en-US" altLang="zh-CN" sz="2400" dirty="0" smtClean="0"/>
          </a:p>
          <a:p>
            <a:r>
              <a:rPr lang="zh-CN" altLang="en-US" sz="2400" b="1" dirty="0"/>
              <a:t>八、多听少说：</a:t>
            </a:r>
            <a:r>
              <a:rPr lang="zh-CN" altLang="en-US" sz="2400" dirty="0"/>
              <a:t>把持“说三分话，听七分言”的原则</a:t>
            </a:r>
          </a:p>
        </p:txBody>
      </p:sp>
    </p:spTree>
    <p:extLst>
      <p:ext uri="{BB962C8B-B14F-4D97-AF65-F5344CB8AC3E}">
        <p14:creationId xmlns:p14="http://schemas.microsoft.com/office/powerpoint/2010/main" val="4254936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308683" y="867561"/>
            <a:ext cx="9954936" cy="5029200"/>
          </a:xfrm>
        </p:spPr>
        <p:txBody>
          <a:bodyPr/>
          <a:lstStyle/>
          <a:p>
            <a:pPr>
              <a:buNone/>
            </a:pPr>
            <a:r>
              <a:rPr lang="zh-CN" altLang="en-US" dirty="0" smtClean="0"/>
              <a:t>营销服务组合</a:t>
            </a:r>
            <a:endParaRPr lang="en-US" altLang="zh-CN" dirty="0" smtClean="0"/>
          </a:p>
          <a:p>
            <a:pPr>
              <a:buNone/>
            </a:pPr>
            <a:r>
              <a:rPr lang="zh-CN" altLang="en-US" dirty="0" smtClean="0"/>
              <a:t>（</a:t>
            </a:r>
            <a:r>
              <a:rPr lang="en-US" altLang="zh-CN" dirty="0" smtClean="0"/>
              <a:t>1</a:t>
            </a:r>
            <a:r>
              <a:rPr lang="zh-CN" altLang="en-US" dirty="0" smtClean="0"/>
              <a:t>）实物</a:t>
            </a:r>
            <a:r>
              <a:rPr lang="zh-CN" altLang="en-US" dirty="0"/>
              <a:t>营销</a:t>
            </a:r>
            <a:r>
              <a:rPr lang="en-US" altLang="zh-CN" dirty="0"/>
              <a:t>4P</a:t>
            </a:r>
            <a:r>
              <a:rPr lang="zh-CN" altLang="en-US" dirty="0"/>
              <a:t>：产品（</a:t>
            </a:r>
            <a:r>
              <a:rPr lang="en-US" altLang="zh-CN" dirty="0"/>
              <a:t>Product</a:t>
            </a:r>
            <a:r>
              <a:rPr lang="zh-CN" altLang="en-US" dirty="0"/>
              <a:t>）、定价（</a:t>
            </a:r>
            <a:r>
              <a:rPr lang="en-US" altLang="zh-CN" dirty="0"/>
              <a:t>Price</a:t>
            </a:r>
            <a:r>
              <a:rPr lang="zh-CN" altLang="en-US" dirty="0"/>
              <a:t>）、渠道（</a:t>
            </a:r>
            <a:r>
              <a:rPr lang="en-US" altLang="zh-CN" dirty="0"/>
              <a:t>Place</a:t>
            </a:r>
            <a:r>
              <a:rPr lang="zh-CN" altLang="en-US" dirty="0"/>
              <a:t>）和促销（</a:t>
            </a:r>
            <a:r>
              <a:rPr lang="en-US" altLang="zh-CN" dirty="0"/>
              <a:t>Promotion</a:t>
            </a:r>
            <a:r>
              <a:rPr lang="zh-CN" altLang="en-US" dirty="0"/>
              <a:t>）</a:t>
            </a:r>
          </a:p>
          <a:p>
            <a:pPr>
              <a:buFont typeface="Wingdings" pitchFamily="2" charset="2"/>
              <a:buNone/>
            </a:pPr>
            <a:r>
              <a:rPr lang="zh-CN" altLang="en-US" dirty="0" smtClean="0"/>
              <a:t>（</a:t>
            </a:r>
            <a:r>
              <a:rPr lang="en-US" altLang="zh-CN" dirty="0" smtClean="0"/>
              <a:t>2</a:t>
            </a:r>
            <a:r>
              <a:rPr lang="zh-CN" altLang="en-US" dirty="0" smtClean="0"/>
              <a:t>）服务</a:t>
            </a:r>
            <a:r>
              <a:rPr lang="zh-CN" altLang="en-US" dirty="0"/>
              <a:t>营销</a:t>
            </a:r>
            <a:r>
              <a:rPr lang="en-US" altLang="zh-CN" dirty="0"/>
              <a:t>4P+3P</a:t>
            </a:r>
            <a:r>
              <a:rPr lang="zh-CN" altLang="en-US" dirty="0"/>
              <a:t>：人（</a:t>
            </a:r>
            <a:r>
              <a:rPr lang="en-US" altLang="zh-CN" dirty="0"/>
              <a:t>People</a:t>
            </a:r>
            <a:r>
              <a:rPr lang="zh-CN" altLang="en-US" dirty="0"/>
              <a:t>）、过程（</a:t>
            </a:r>
            <a:r>
              <a:rPr lang="en-US" altLang="zh-CN" dirty="0"/>
              <a:t>Process</a:t>
            </a:r>
            <a:r>
              <a:rPr lang="zh-CN" altLang="en-US" dirty="0"/>
              <a:t>）和有行实据（</a:t>
            </a:r>
            <a:r>
              <a:rPr lang="en-US" altLang="zh-CN" dirty="0"/>
              <a:t>Physical Evidence</a:t>
            </a:r>
            <a:r>
              <a:rPr lang="zh-CN" altLang="en-US" dirty="0"/>
              <a:t>）</a:t>
            </a:r>
          </a:p>
        </p:txBody>
      </p:sp>
    </p:spTree>
    <p:extLst>
      <p:ext uri="{BB962C8B-B14F-4D97-AF65-F5344CB8AC3E}">
        <p14:creationId xmlns:p14="http://schemas.microsoft.com/office/powerpoint/2010/main" val="2306070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37" name="Rectangle 41">
            <a:extLst>
              <a:ext uri="{FF2B5EF4-FFF2-40B4-BE49-F238E27FC236}">
                <a16:creationId xmlns="" xmlns:a16="http://schemas.microsoft.com/office/drawing/2014/main" id="{3151A947-92DB-4F31-9E5B-DEDD4EACC16F}"/>
              </a:ext>
            </a:extLst>
          </p:cNvPr>
          <p:cNvSpPr>
            <a:spLocks noChangeArrowheads="1"/>
          </p:cNvSpPr>
          <p:nvPr/>
        </p:nvSpPr>
        <p:spPr bwMode="auto">
          <a:xfrm>
            <a:off x="2877344" y="223149"/>
            <a:ext cx="6437312" cy="903287"/>
          </a:xfrm>
          <a:prstGeom prst="rect">
            <a:avLst/>
          </a:prstGeom>
          <a:solidFill>
            <a:srgbClr val="00B0F0"/>
          </a:solidFill>
          <a:ln w="9525">
            <a:noFill/>
            <a:miter lim="800000"/>
            <a:headEnd/>
            <a:tailEnd/>
          </a:ln>
        </p:spPr>
        <p:txBody>
          <a:bodyPr anchor="ctr"/>
          <a:lstStyle/>
          <a:p>
            <a:pPr algn="ctr">
              <a:spcBef>
                <a:spcPct val="0"/>
              </a:spcBef>
              <a:defRPr/>
            </a:pPr>
            <a:r>
              <a:rPr lang="zh-CN" altLang="en-US" sz="4400" dirty="0">
                <a:solidFill>
                  <a:schemeClr val="bg1"/>
                </a:solidFill>
                <a:latin typeface="+mj-lt"/>
              </a:rPr>
              <a:t>销售服务</a:t>
            </a:r>
          </a:p>
        </p:txBody>
      </p:sp>
      <p:sp>
        <p:nvSpPr>
          <p:cNvPr id="55338" name="Text Box 42" descr="bgrnd213">
            <a:extLst>
              <a:ext uri="{FF2B5EF4-FFF2-40B4-BE49-F238E27FC236}">
                <a16:creationId xmlns="" xmlns:a16="http://schemas.microsoft.com/office/drawing/2014/main" id="{220792E7-7EEE-4C59-99E8-46D42CE81C29}"/>
              </a:ext>
            </a:extLst>
          </p:cNvPr>
          <p:cNvSpPr txBox="1">
            <a:spLocks noChangeArrowheads="1"/>
          </p:cNvSpPr>
          <p:nvPr/>
        </p:nvSpPr>
        <p:spPr bwMode="auto">
          <a:xfrm>
            <a:off x="1656522" y="1812650"/>
            <a:ext cx="102174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kumimoji="0" lang="zh-CN" altLang="en-US" sz="3600" dirty="0">
                <a:latin typeface="华文中宋" panose="02010600040101010101" pitchFamily="2" charset="-122"/>
                <a:ea typeface="华文中宋" panose="02010600040101010101" pitchFamily="2" charset="-122"/>
              </a:rPr>
              <a:t>销售服务是指各类企业为支持核心产品所提供的服务。</a:t>
            </a:r>
          </a:p>
          <a:p>
            <a:pPr eaLnBrk="1" hangingPunct="1">
              <a:spcBef>
                <a:spcPct val="50000"/>
              </a:spcBef>
              <a:buClrTx/>
              <a:buSzTx/>
              <a:buFontTx/>
              <a:buNone/>
            </a:pPr>
            <a:r>
              <a:rPr kumimoji="0" lang="zh-CN" altLang="en-US" sz="3600" dirty="0">
                <a:latin typeface="华文中宋" panose="02010600040101010101" pitchFamily="2" charset="-122"/>
                <a:ea typeface="华文中宋" panose="02010600040101010101" pitchFamily="2" charset="-122"/>
              </a:rPr>
              <a:t>企业的销售服务是由</a:t>
            </a:r>
            <a:r>
              <a:rPr kumimoji="0" lang="zh-CN" altLang="en-US" sz="3600" dirty="0">
                <a:solidFill>
                  <a:srgbClr val="FF3300"/>
                </a:solidFill>
                <a:latin typeface="华文中宋" panose="02010600040101010101" pitchFamily="2" charset="-122"/>
                <a:ea typeface="华文中宋" panose="02010600040101010101" pitchFamily="2" charset="-122"/>
              </a:rPr>
              <a:t>售前</a:t>
            </a:r>
            <a:r>
              <a:rPr kumimoji="0" lang="zh-CN" altLang="en-US" sz="3600" dirty="0">
                <a:latin typeface="华文中宋" panose="02010600040101010101" pitchFamily="2" charset="-122"/>
                <a:ea typeface="华文中宋" panose="02010600040101010101" pitchFamily="2" charset="-122"/>
              </a:rPr>
              <a:t>、</a:t>
            </a:r>
            <a:r>
              <a:rPr kumimoji="0" lang="zh-CN" altLang="en-US" sz="3600" dirty="0">
                <a:solidFill>
                  <a:srgbClr val="FF3300"/>
                </a:solidFill>
                <a:latin typeface="华文中宋" panose="02010600040101010101" pitchFamily="2" charset="-122"/>
                <a:ea typeface="华文中宋" panose="02010600040101010101" pitchFamily="2" charset="-122"/>
              </a:rPr>
              <a:t>售中</a:t>
            </a:r>
            <a:r>
              <a:rPr kumimoji="0" lang="zh-CN" altLang="en-US" sz="3600" dirty="0">
                <a:latin typeface="华文中宋" panose="02010600040101010101" pitchFamily="2" charset="-122"/>
                <a:ea typeface="华文中宋" panose="02010600040101010101" pitchFamily="2" charset="-122"/>
              </a:rPr>
              <a:t>、</a:t>
            </a:r>
            <a:r>
              <a:rPr kumimoji="0" lang="zh-CN" altLang="en-US" sz="3600" dirty="0">
                <a:solidFill>
                  <a:srgbClr val="FF3300"/>
                </a:solidFill>
                <a:latin typeface="华文中宋" panose="02010600040101010101" pitchFamily="2" charset="-122"/>
                <a:ea typeface="华文中宋" panose="02010600040101010101" pitchFamily="2" charset="-122"/>
              </a:rPr>
              <a:t>售后</a:t>
            </a:r>
            <a:r>
              <a:rPr kumimoji="0" lang="zh-CN" altLang="en-US" sz="3600" dirty="0">
                <a:latin typeface="华文中宋" panose="02010600040101010101" pitchFamily="2" charset="-122"/>
                <a:ea typeface="华文中宋" panose="02010600040101010101" pitchFamily="2" charset="-122"/>
              </a:rPr>
              <a:t>服务构成的体系。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5337"/>
                                        </p:tgtEl>
                                        <p:attrNameLst>
                                          <p:attrName>style.visibility</p:attrName>
                                        </p:attrNameLst>
                                      </p:cBhvr>
                                      <p:to>
                                        <p:strVal val="visible"/>
                                      </p:to>
                                    </p:set>
                                    <p:anim calcmode="lin" valueType="num">
                                      <p:cBhvr>
                                        <p:cTn id="7" dur="500" fill="hold"/>
                                        <p:tgtEl>
                                          <p:spTgt spid="55337"/>
                                        </p:tgtEl>
                                        <p:attrNameLst>
                                          <p:attrName>ppt_x</p:attrName>
                                        </p:attrNameLst>
                                      </p:cBhvr>
                                      <p:tavLst>
                                        <p:tav tm="0">
                                          <p:val>
                                            <p:strVal val="#ppt_x-#ppt_w/2"/>
                                          </p:val>
                                        </p:tav>
                                        <p:tav tm="100000">
                                          <p:val>
                                            <p:strVal val="#ppt_x"/>
                                          </p:val>
                                        </p:tav>
                                      </p:tavLst>
                                    </p:anim>
                                    <p:anim calcmode="lin" valueType="num">
                                      <p:cBhvr>
                                        <p:cTn id="8" dur="500" fill="hold"/>
                                        <p:tgtEl>
                                          <p:spTgt spid="55337"/>
                                        </p:tgtEl>
                                        <p:attrNameLst>
                                          <p:attrName>ppt_y</p:attrName>
                                        </p:attrNameLst>
                                      </p:cBhvr>
                                      <p:tavLst>
                                        <p:tav tm="0">
                                          <p:val>
                                            <p:strVal val="#ppt_y"/>
                                          </p:val>
                                        </p:tav>
                                        <p:tav tm="100000">
                                          <p:val>
                                            <p:strVal val="#ppt_y"/>
                                          </p:val>
                                        </p:tav>
                                      </p:tavLst>
                                    </p:anim>
                                    <p:anim calcmode="lin" valueType="num">
                                      <p:cBhvr>
                                        <p:cTn id="9" dur="500" fill="hold"/>
                                        <p:tgtEl>
                                          <p:spTgt spid="55337"/>
                                        </p:tgtEl>
                                        <p:attrNameLst>
                                          <p:attrName>ppt_w</p:attrName>
                                        </p:attrNameLst>
                                      </p:cBhvr>
                                      <p:tavLst>
                                        <p:tav tm="0">
                                          <p:val>
                                            <p:fltVal val="0"/>
                                          </p:val>
                                        </p:tav>
                                        <p:tav tm="100000">
                                          <p:val>
                                            <p:strVal val="#ppt_w"/>
                                          </p:val>
                                        </p:tav>
                                      </p:tavLst>
                                    </p:anim>
                                    <p:anim calcmode="lin" valueType="num">
                                      <p:cBhvr>
                                        <p:cTn id="10" dur="500" fill="hold"/>
                                        <p:tgtEl>
                                          <p:spTgt spid="5533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5338">
                                            <p:txEl>
                                              <p:pRg st="0" end="0"/>
                                            </p:txEl>
                                          </p:spTgt>
                                        </p:tgtEl>
                                        <p:attrNameLst>
                                          <p:attrName>style.visibility</p:attrName>
                                        </p:attrNameLst>
                                      </p:cBhvr>
                                      <p:to>
                                        <p:strVal val="visible"/>
                                      </p:to>
                                    </p:set>
                                    <p:anim calcmode="lin" valueType="num">
                                      <p:cBhvr>
                                        <p:cTn id="15" dur="1000" fill="hold"/>
                                        <p:tgtEl>
                                          <p:spTgt spid="55338">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5338">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533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533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5338">
                                            <p:txEl>
                                              <p:pRg st="1" end="1"/>
                                            </p:txEl>
                                          </p:spTgt>
                                        </p:tgtEl>
                                        <p:attrNameLst>
                                          <p:attrName>style.visibility</p:attrName>
                                        </p:attrNameLst>
                                      </p:cBhvr>
                                      <p:to>
                                        <p:strVal val="visible"/>
                                      </p:to>
                                    </p:set>
                                    <p:anim calcmode="lin" valueType="num">
                                      <p:cBhvr>
                                        <p:cTn id="23" dur="1000" fill="hold"/>
                                        <p:tgtEl>
                                          <p:spTgt spid="55338">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55338">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5533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533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37" grpId="0" animBg="1" autoUpdateAnimBg="0"/>
      <p:bldP spid="5533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AutoShape 14">
            <a:extLst>
              <a:ext uri="{FF2B5EF4-FFF2-40B4-BE49-F238E27FC236}">
                <a16:creationId xmlns="" xmlns:a16="http://schemas.microsoft.com/office/drawing/2014/main" id="{D13A6031-346F-40BF-A0C2-0497B7A837C0}"/>
              </a:ext>
            </a:extLst>
          </p:cNvPr>
          <p:cNvSpPr>
            <a:spLocks noChangeArrowheads="1"/>
          </p:cNvSpPr>
          <p:nvPr/>
        </p:nvSpPr>
        <p:spPr bwMode="auto">
          <a:xfrm>
            <a:off x="2855913" y="297140"/>
            <a:ext cx="6911975" cy="1152525"/>
          </a:xfrm>
          <a:prstGeom prst="bevel">
            <a:avLst>
              <a:gd name="adj" fmla="val 7398"/>
            </a:avLst>
          </a:prstGeom>
          <a:gradFill rotWithShape="0">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spcBef>
                <a:spcPct val="0"/>
              </a:spcBef>
              <a:defRPr/>
            </a:pPr>
            <a:r>
              <a:rPr lang="zh-CN" altLang="en-US" sz="3600" dirty="0">
                <a:solidFill>
                  <a:schemeClr val="bg1"/>
                </a:solidFill>
                <a:latin typeface="+mj-ea"/>
                <a:ea typeface="+mj-ea"/>
              </a:rPr>
              <a:t>一</a:t>
            </a:r>
            <a:r>
              <a:rPr lang="zh-CN" altLang="en-US" sz="3600" dirty="0">
                <a:solidFill>
                  <a:schemeClr val="bg1"/>
                </a:solidFill>
                <a:latin typeface="+mj-ea"/>
                <a:ea typeface="+mj-ea"/>
              </a:rPr>
              <a:t>、销售服务的</a:t>
            </a:r>
            <a:r>
              <a:rPr lang="zh-CN" altLang="en-US" sz="3600" dirty="0">
                <a:solidFill>
                  <a:schemeClr val="bg1"/>
                </a:solidFill>
                <a:latin typeface="+mj-ea"/>
                <a:ea typeface="+mj-ea"/>
              </a:rPr>
              <a:t>特点与心理效应</a:t>
            </a:r>
          </a:p>
        </p:txBody>
      </p:sp>
      <p:sp>
        <p:nvSpPr>
          <p:cNvPr id="61455" name="Text Box 15" descr="bgrnd213">
            <a:extLst>
              <a:ext uri="{FF2B5EF4-FFF2-40B4-BE49-F238E27FC236}">
                <a16:creationId xmlns="" xmlns:a16="http://schemas.microsoft.com/office/drawing/2014/main" id="{AE96E17B-241B-4FD0-A8E9-84DF942C30EA}"/>
              </a:ext>
            </a:extLst>
          </p:cNvPr>
          <p:cNvSpPr txBox="1">
            <a:spLocks noChangeArrowheads="1"/>
          </p:cNvSpPr>
          <p:nvPr/>
        </p:nvSpPr>
        <p:spPr bwMode="auto">
          <a:xfrm>
            <a:off x="2667000" y="2743200"/>
            <a:ext cx="518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zh-CN" sz="3600">
                <a:latin typeface="宋体" panose="02010600030101010101" pitchFamily="2" charset="-122"/>
              </a:rPr>
              <a:t> </a:t>
            </a:r>
            <a:endParaRPr lang="en-US" altLang="zh-CN" sz="3600">
              <a:latin typeface="华文中宋" panose="02010600040101010101" pitchFamily="2" charset="-122"/>
              <a:ea typeface="华文中宋" panose="02010600040101010101" pitchFamily="2" charset="-122"/>
            </a:endParaRPr>
          </a:p>
        </p:txBody>
      </p:sp>
      <p:sp>
        <p:nvSpPr>
          <p:cNvPr id="43012" name="Text Box 16" descr="bgrnd213">
            <a:extLst>
              <a:ext uri="{FF2B5EF4-FFF2-40B4-BE49-F238E27FC236}">
                <a16:creationId xmlns="" xmlns:a16="http://schemas.microsoft.com/office/drawing/2014/main" id="{6C5309B1-D718-438F-975A-B2782DC534D3}"/>
              </a:ext>
            </a:extLst>
          </p:cNvPr>
          <p:cNvSpPr txBox="1">
            <a:spLocks noChangeArrowheads="1"/>
          </p:cNvSpPr>
          <p:nvPr/>
        </p:nvSpPr>
        <p:spPr bwMode="auto">
          <a:xfrm>
            <a:off x="2855913" y="1750253"/>
            <a:ext cx="51879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kumimoji="0" lang="zh-CN" altLang="en-US" sz="3600" dirty="0">
                <a:latin typeface="华文中宋" panose="02010600040101010101" pitchFamily="2" charset="-122"/>
                <a:ea typeface="华文中宋" panose="02010600040101010101" pitchFamily="2" charset="-122"/>
              </a:rPr>
              <a:t>（一</a:t>
            </a:r>
            <a:r>
              <a:rPr kumimoji="0" lang="zh-CN" altLang="en-US" sz="3600" dirty="0">
                <a:latin typeface="华文中宋" panose="02010600040101010101" pitchFamily="2" charset="-122"/>
                <a:ea typeface="华文中宋" panose="02010600040101010101" pitchFamily="2" charset="-122"/>
              </a:rPr>
              <a:t>）销售服务的</a:t>
            </a:r>
            <a:r>
              <a:rPr kumimoji="0" lang="zh-CN" altLang="en-US" sz="3600" dirty="0" smtClean="0">
                <a:latin typeface="华文中宋" panose="02010600040101010101" pitchFamily="2" charset="-122"/>
                <a:ea typeface="华文中宋" panose="02010600040101010101" pitchFamily="2" charset="-122"/>
              </a:rPr>
              <a:t>特点</a:t>
            </a:r>
          </a:p>
          <a:p>
            <a:pPr eaLnBrk="1" hangingPunct="1">
              <a:spcBef>
                <a:spcPct val="50000"/>
              </a:spcBef>
              <a:buClrTx/>
              <a:buSzTx/>
              <a:buFontTx/>
              <a:buNone/>
            </a:pPr>
            <a:r>
              <a:rPr kumimoji="0" lang="en-US" altLang="zh-CN" sz="3600" dirty="0" smtClean="0">
                <a:latin typeface="华文中宋" panose="02010600040101010101" pitchFamily="2" charset="-122"/>
                <a:ea typeface="华文中宋" panose="02010600040101010101" pitchFamily="2" charset="-122"/>
              </a:rPr>
              <a:t>1</a:t>
            </a:r>
            <a:r>
              <a:rPr kumimoji="0" lang="zh-CN" altLang="en-US" sz="3600" dirty="0" smtClean="0">
                <a:latin typeface="华文中宋" panose="02010600040101010101" pitchFamily="2" charset="-122"/>
                <a:ea typeface="华文中宋" panose="02010600040101010101" pitchFamily="2" charset="-122"/>
              </a:rPr>
              <a:t>、服务性</a:t>
            </a:r>
          </a:p>
          <a:p>
            <a:pPr eaLnBrk="1" hangingPunct="1">
              <a:spcBef>
                <a:spcPct val="50000"/>
              </a:spcBef>
              <a:buClrTx/>
              <a:buSzTx/>
              <a:buFontTx/>
              <a:buNone/>
            </a:pPr>
            <a:r>
              <a:rPr kumimoji="0" lang="en-US" altLang="zh-CN" sz="3600" dirty="0" smtClean="0">
                <a:latin typeface="华文中宋" panose="02010600040101010101" pitchFamily="2" charset="-122"/>
                <a:ea typeface="华文中宋" panose="02010600040101010101" pitchFamily="2" charset="-122"/>
              </a:rPr>
              <a:t>2</a:t>
            </a:r>
            <a:r>
              <a:rPr kumimoji="0" lang="zh-CN" altLang="en-US" sz="3600" dirty="0">
                <a:latin typeface="华文中宋" panose="02010600040101010101" pitchFamily="2" charset="-122"/>
                <a:ea typeface="华文中宋" panose="02010600040101010101" pitchFamily="2" charset="-122"/>
              </a:rPr>
              <a:t>、短暂性</a:t>
            </a:r>
          </a:p>
          <a:p>
            <a:pPr eaLnBrk="1" hangingPunct="1">
              <a:spcBef>
                <a:spcPct val="50000"/>
              </a:spcBef>
              <a:buClrTx/>
              <a:buSzTx/>
              <a:buFontTx/>
              <a:buNone/>
            </a:pPr>
            <a:r>
              <a:rPr kumimoji="0" lang="en-US" altLang="zh-CN" sz="3600" dirty="0">
                <a:latin typeface="华文中宋" panose="02010600040101010101" pitchFamily="2" charset="-122"/>
                <a:ea typeface="华文中宋" panose="02010600040101010101" pitchFamily="2" charset="-122"/>
              </a:rPr>
              <a:t>3</a:t>
            </a:r>
            <a:r>
              <a:rPr kumimoji="0" lang="zh-CN" altLang="en-US" sz="3600" dirty="0">
                <a:latin typeface="华文中宋" panose="02010600040101010101" pitchFamily="2" charset="-122"/>
                <a:ea typeface="华文中宋" panose="02010600040101010101" pitchFamily="2" charset="-122"/>
              </a:rPr>
              <a:t>、主导性</a:t>
            </a:r>
          </a:p>
          <a:p>
            <a:pPr eaLnBrk="1" hangingPunct="1">
              <a:spcBef>
                <a:spcPct val="50000"/>
              </a:spcBef>
              <a:buClrTx/>
              <a:buSzTx/>
              <a:buFontTx/>
              <a:buNone/>
            </a:pPr>
            <a:r>
              <a:rPr kumimoji="0" lang="en-US" altLang="zh-CN" sz="3600" dirty="0">
                <a:latin typeface="华文中宋" panose="02010600040101010101" pitchFamily="2" charset="-122"/>
                <a:ea typeface="华文中宋" panose="02010600040101010101" pitchFamily="2" charset="-122"/>
              </a:rPr>
              <a:t>4</a:t>
            </a:r>
            <a:r>
              <a:rPr kumimoji="0" lang="zh-CN" altLang="en-US" sz="3600" dirty="0">
                <a:latin typeface="华文中宋" panose="02010600040101010101" pitchFamily="2" charset="-122"/>
                <a:ea typeface="华文中宋" panose="02010600040101010101" pitchFamily="2" charset="-122"/>
              </a:rPr>
              <a:t>、不对等性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54"/>
                                        </p:tgtEl>
                                        <p:attrNameLst>
                                          <p:attrName>style.visibility</p:attrName>
                                        </p:attrNameLst>
                                      </p:cBhvr>
                                      <p:to>
                                        <p:strVal val="visible"/>
                                      </p:to>
                                    </p:set>
                                    <p:animEffect transition="in" filter="wipe(left)">
                                      <p:cBhvr>
                                        <p:cTn id="7" dur="500"/>
                                        <p:tgtEl>
                                          <p:spTgt spid="614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55">
                                            <p:txEl>
                                              <p:pRg st="0" end="0"/>
                                            </p:txEl>
                                          </p:spTgt>
                                        </p:tgtEl>
                                        <p:attrNameLst>
                                          <p:attrName>style.visibility</p:attrName>
                                        </p:attrNameLst>
                                      </p:cBhvr>
                                      <p:to>
                                        <p:strVal val="visible"/>
                                      </p:to>
                                    </p:set>
                                    <p:anim calcmode="lin" valueType="num">
                                      <p:cBhvr additive="base">
                                        <p:cTn id="12" dur="500" fill="hold"/>
                                        <p:tgtEl>
                                          <p:spTgt spid="614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4" grpId="0" animBg="1" autoUpdateAnimBg="0"/>
      <p:bldP spid="6145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3" name="AutoShape 1037">
            <a:extLst>
              <a:ext uri="{FF2B5EF4-FFF2-40B4-BE49-F238E27FC236}">
                <a16:creationId xmlns="" xmlns:a16="http://schemas.microsoft.com/office/drawing/2014/main" id="{77DCA3E1-6969-41E1-A3AB-594532B40BE3}"/>
              </a:ext>
            </a:extLst>
          </p:cNvPr>
          <p:cNvSpPr>
            <a:spLocks noChangeArrowheads="1"/>
          </p:cNvSpPr>
          <p:nvPr/>
        </p:nvSpPr>
        <p:spPr bwMode="auto">
          <a:xfrm>
            <a:off x="3432175" y="781051"/>
            <a:ext cx="6083300" cy="1356403"/>
          </a:xfrm>
          <a:prstGeom prst="flowChartPunchedTape">
            <a:avLst/>
          </a:prstGeom>
          <a:gradFill rotWithShape="0">
            <a:gsLst>
              <a:gs pos="0">
                <a:srgbClr val="53510C"/>
              </a:gs>
              <a:gs pos="50000">
                <a:srgbClr val="B3AF19"/>
              </a:gs>
              <a:gs pos="100000">
                <a:srgbClr val="53510C"/>
              </a:gs>
            </a:gsLst>
            <a:lin ang="5400000" scaled="1"/>
          </a:gradFill>
          <a:ln w="76200" cmpd="tri">
            <a:solidFill>
              <a:srgbClr val="FFFF00"/>
            </a:solidFill>
            <a:miter lim="800000"/>
            <a:headEnd/>
            <a:tailEnd/>
          </a:ln>
        </p:spPr>
        <p:txBody>
          <a:bodyPr tIns="216000">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ClrTx/>
              <a:buSzTx/>
              <a:buFontTx/>
              <a:buNone/>
            </a:pPr>
            <a:r>
              <a:rPr kumimoji="0" lang="zh-CN" altLang="en-US" sz="3600" dirty="0">
                <a:solidFill>
                  <a:schemeClr val="bg1"/>
                </a:solidFill>
                <a:latin typeface="华文中宋" panose="02010600040101010101" pitchFamily="2" charset="-122"/>
                <a:ea typeface="华文中宋" panose="02010600040101010101" pitchFamily="2" charset="-122"/>
              </a:rPr>
              <a:t>（二</a:t>
            </a:r>
            <a:r>
              <a:rPr kumimoji="0" lang="zh-CN" altLang="en-US" sz="3600" dirty="0">
                <a:solidFill>
                  <a:schemeClr val="bg1"/>
                </a:solidFill>
                <a:latin typeface="华文中宋" panose="02010600040101010101" pitchFamily="2" charset="-122"/>
                <a:ea typeface="华文中宋" panose="02010600040101010101" pitchFamily="2" charset="-122"/>
              </a:rPr>
              <a:t>）销售服务的</a:t>
            </a:r>
            <a:r>
              <a:rPr kumimoji="0" lang="zh-CN" altLang="en-US" sz="3600" dirty="0">
                <a:solidFill>
                  <a:schemeClr val="bg1"/>
                </a:solidFill>
                <a:latin typeface="华文中宋" panose="02010600040101010101" pitchFamily="2" charset="-122"/>
                <a:ea typeface="华文中宋" panose="02010600040101010101" pitchFamily="2" charset="-122"/>
              </a:rPr>
              <a:t>心理效应</a:t>
            </a:r>
            <a:r>
              <a:rPr lang="zh-CN" altLang="en-US" sz="3600" dirty="0">
                <a:solidFill>
                  <a:schemeClr val="bg1"/>
                </a:solidFill>
                <a:latin typeface="宋体" panose="02010600030101010101" pitchFamily="2" charset="-122"/>
              </a:rPr>
              <a:t> </a:t>
            </a:r>
          </a:p>
        </p:txBody>
      </p:sp>
      <p:sp>
        <p:nvSpPr>
          <p:cNvPr id="66574" name="Text Box 1038">
            <a:extLst>
              <a:ext uri="{FF2B5EF4-FFF2-40B4-BE49-F238E27FC236}">
                <a16:creationId xmlns="" xmlns:a16="http://schemas.microsoft.com/office/drawing/2014/main" id="{F566F28D-4295-4891-901D-6C2D82ED2BFC}"/>
              </a:ext>
            </a:extLst>
          </p:cNvPr>
          <p:cNvSpPr txBox="1">
            <a:spLocks noChangeArrowheads="1"/>
          </p:cNvSpPr>
          <p:nvPr/>
        </p:nvSpPr>
        <p:spPr bwMode="auto">
          <a:xfrm>
            <a:off x="3124200" y="2514601"/>
            <a:ext cx="6858000" cy="1477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kumimoji="0" lang="en-US" altLang="zh-CN" sz="3600">
                <a:latin typeface="华文中宋" panose="02010600040101010101" pitchFamily="2" charset="-122"/>
                <a:ea typeface="华文中宋" panose="02010600040101010101" pitchFamily="2" charset="-122"/>
              </a:rPr>
              <a:t>1</a:t>
            </a:r>
            <a:r>
              <a:rPr kumimoji="0" lang="zh-CN" altLang="en-US" sz="3600">
                <a:latin typeface="华文中宋" panose="02010600040101010101" pitchFamily="2" charset="-122"/>
                <a:ea typeface="华文中宋" panose="02010600040101010101" pitchFamily="2" charset="-122"/>
              </a:rPr>
              <a:t>、首因效应</a:t>
            </a:r>
            <a:endParaRPr kumimoji="0" lang="en-US" altLang="zh-CN" sz="3600">
              <a:latin typeface="华文中宋" panose="02010600040101010101" pitchFamily="2" charset="-122"/>
              <a:ea typeface="华文中宋" panose="02010600040101010101" pitchFamily="2" charset="-122"/>
            </a:endParaRPr>
          </a:p>
          <a:p>
            <a:pPr eaLnBrk="1" hangingPunct="1">
              <a:spcBef>
                <a:spcPct val="50000"/>
              </a:spcBef>
              <a:buClrTx/>
              <a:buSzTx/>
              <a:buFontTx/>
              <a:buNone/>
            </a:pPr>
            <a:r>
              <a:rPr kumimoji="0" lang="en-US" altLang="zh-CN" sz="3600">
                <a:latin typeface="华文中宋" panose="02010600040101010101" pitchFamily="2" charset="-122"/>
                <a:ea typeface="华文中宋" panose="02010600040101010101" pitchFamily="2" charset="-122"/>
              </a:rPr>
              <a:t>2</a:t>
            </a:r>
            <a:r>
              <a:rPr kumimoji="0" lang="zh-CN" altLang="en-US" sz="3600">
                <a:latin typeface="华文中宋" panose="02010600040101010101" pitchFamily="2" charset="-122"/>
                <a:ea typeface="华文中宋" panose="02010600040101010101" pitchFamily="2" charset="-122"/>
              </a:rPr>
              <a:t>、定势效应</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6573"/>
                                        </p:tgtEl>
                                        <p:attrNameLst>
                                          <p:attrName>style.visibility</p:attrName>
                                        </p:attrNameLst>
                                      </p:cBhvr>
                                      <p:to>
                                        <p:strVal val="visible"/>
                                      </p:to>
                                    </p:set>
                                    <p:animEffect transition="in" filter="dissolve">
                                      <p:cBhvr>
                                        <p:cTn id="7" dur="500"/>
                                        <p:tgtEl>
                                          <p:spTgt spid="66573"/>
                                        </p:tgtEl>
                                      </p:cBhvr>
                                    </p:animEffect>
                                  </p:childTnLst>
                                  <p:subTnLst>
                                    <p:audio>
                                      <p:cMediaNode>
                                        <p:cTn display="0" masterRel="sameClick">
                                          <p:stCondLst>
                                            <p:cond evt="begin" delay="0">
                                              <p:tn val="5"/>
                                            </p:cond>
                                          </p:stCondLst>
                                          <p:endCondLst>
                                            <p:cond evt="onStopAudio" delay="0">
                                              <p:tgtEl>
                                                <p:sldTgt/>
                                              </p:tgtEl>
                                            </p:cond>
                                          </p:endCondLst>
                                        </p:cTn>
                                        <p:tgtEl>
                                          <p:sndTgt r:embed="rId3" name="Windows 启动时奏幻想空间.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6574">
                                            <p:bg/>
                                          </p:spTgt>
                                        </p:tgtEl>
                                        <p:attrNameLst>
                                          <p:attrName>style.visibility</p:attrName>
                                        </p:attrNameLst>
                                      </p:cBhvr>
                                      <p:to>
                                        <p:strVal val="visible"/>
                                      </p:to>
                                    </p:set>
                                    <p:anim calcmode="lin" valueType="num">
                                      <p:cBhvr additive="base">
                                        <p:cTn id="12" dur="500" fill="hold"/>
                                        <p:tgtEl>
                                          <p:spTgt spid="6657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6574">
                                            <p:bg/>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6574">
                                            <p:txEl>
                                              <p:pRg st="0" end="0"/>
                                            </p:txEl>
                                          </p:spTgt>
                                        </p:tgtEl>
                                        <p:attrNameLst>
                                          <p:attrName>style.visibility</p:attrName>
                                        </p:attrNameLst>
                                      </p:cBhvr>
                                      <p:to>
                                        <p:strVal val="visible"/>
                                      </p:to>
                                    </p:set>
                                    <p:anim calcmode="lin" valueType="num">
                                      <p:cBhvr additive="base">
                                        <p:cTn id="18" dur="500" fill="hold"/>
                                        <p:tgtEl>
                                          <p:spTgt spid="6657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65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6574">
                                            <p:txEl>
                                              <p:pRg st="1" end="1"/>
                                            </p:txEl>
                                          </p:spTgt>
                                        </p:tgtEl>
                                        <p:attrNameLst>
                                          <p:attrName>style.visibility</p:attrName>
                                        </p:attrNameLst>
                                      </p:cBhvr>
                                      <p:to>
                                        <p:strVal val="visible"/>
                                      </p:to>
                                    </p:set>
                                    <p:anim calcmode="lin" valueType="num">
                                      <p:cBhvr additive="base">
                                        <p:cTn id="24" dur="500" fill="hold"/>
                                        <p:tgtEl>
                                          <p:spTgt spid="6657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657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3" grpId="0" animBg="1" autoUpdateAnimBg="0"/>
      <p:bldP spid="66574" grpId="0" build="p"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 xmlns:a16="http://schemas.microsoft.com/office/drawing/2014/main" id="{17C82C33-9F9A-4EE2-8B6D-8896BCF709F8}"/>
              </a:ext>
            </a:extLst>
          </p:cNvPr>
          <p:cNvSpPr>
            <a:spLocks noGrp="1" noChangeArrowheads="1"/>
          </p:cNvSpPr>
          <p:nvPr>
            <p:ph type="title"/>
          </p:nvPr>
        </p:nvSpPr>
        <p:spPr/>
        <p:txBody>
          <a:bodyPr/>
          <a:lstStyle/>
          <a:p>
            <a:pPr eaLnBrk="1" hangingPunct="1"/>
            <a:r>
              <a:rPr lang="zh-CN" altLang="en-US"/>
              <a:t>首因效应</a:t>
            </a:r>
          </a:p>
        </p:txBody>
      </p:sp>
      <p:sp>
        <p:nvSpPr>
          <p:cNvPr id="151555" name="Rectangle 3">
            <a:extLst>
              <a:ext uri="{FF2B5EF4-FFF2-40B4-BE49-F238E27FC236}">
                <a16:creationId xmlns="" xmlns:a16="http://schemas.microsoft.com/office/drawing/2014/main" id="{1587FA78-7607-48AD-B3BD-815AAA07C86E}"/>
              </a:ext>
            </a:extLst>
          </p:cNvPr>
          <p:cNvSpPr>
            <a:spLocks noGrp="1" noChangeArrowheads="1"/>
          </p:cNvSpPr>
          <p:nvPr>
            <p:ph type="body" idx="1"/>
          </p:nvPr>
        </p:nvSpPr>
        <p:spPr>
          <a:xfrm>
            <a:off x="2135188" y="1557338"/>
            <a:ext cx="7772400" cy="4464050"/>
          </a:xfrm>
          <a:solidFill>
            <a:schemeClr val="accent1"/>
          </a:solidFill>
        </p:spPr>
        <p:txBody>
          <a:bodyPr/>
          <a:lstStyle/>
          <a:p>
            <a:pPr eaLnBrk="1" hangingPunct="1">
              <a:defRPr/>
            </a:pPr>
            <a:r>
              <a:rPr lang="zh-CN" altLang="en-US" b="1">
                <a:solidFill>
                  <a:schemeClr val="bg1"/>
                </a:solidFill>
                <a:effectLst>
                  <a:outerShdw blurRad="38100" dist="38100" dir="2700000" algn="tl">
                    <a:srgbClr val="000000"/>
                  </a:outerShdw>
                </a:effectLst>
              </a:rPr>
              <a:t>首因效应也叫首次效应、优先效应或“第一印象”效应。它是指当人们第一次与某物或某人相接触时会留下深刻印象。 </a:t>
            </a:r>
            <a:br>
              <a:rPr lang="zh-CN" altLang="en-US" b="1">
                <a:solidFill>
                  <a:schemeClr val="bg1"/>
                </a:solidFill>
                <a:effectLst>
                  <a:outerShdw blurRad="38100" dist="38100" dir="2700000" algn="tl">
                    <a:srgbClr val="000000"/>
                  </a:outerShdw>
                </a:effectLst>
              </a:rPr>
            </a:br>
            <a:r>
              <a:rPr lang="zh-CN" altLang="en-US" b="1">
                <a:solidFill>
                  <a:schemeClr val="bg1"/>
                </a:solidFill>
                <a:effectLst>
                  <a:outerShdw blurRad="38100" dist="38100" dir="2700000" algn="tl">
                    <a:srgbClr val="000000"/>
                  </a:outerShdw>
                </a:effectLst>
              </a:rPr>
              <a:t/>
            </a:r>
            <a:br>
              <a:rPr lang="zh-CN" altLang="en-US" b="1">
                <a:solidFill>
                  <a:schemeClr val="bg1"/>
                </a:solidFill>
                <a:effectLst>
                  <a:outerShdw blurRad="38100" dist="38100" dir="2700000" algn="tl">
                    <a:srgbClr val="000000"/>
                  </a:outerShdw>
                </a:effectLst>
              </a:rPr>
            </a:br>
            <a:endParaRPr lang="zh-CN" altLang="en-US" b="1">
              <a:solidFill>
                <a:schemeClr val="bg1"/>
              </a:solidFill>
              <a:effectLst>
                <a:outerShdw blurRad="38100" dist="38100" dir="2700000" algn="tl">
                  <a:srgbClr val="000000"/>
                </a:outerShdw>
              </a:effectLst>
            </a:endParaRPr>
          </a:p>
        </p:txBody>
      </p:sp>
      <p:pic>
        <p:nvPicPr>
          <p:cNvPr id="45060" name="Picture 4" descr="11892340283562596_small">
            <a:extLst>
              <a:ext uri="{FF2B5EF4-FFF2-40B4-BE49-F238E27FC236}">
                <a16:creationId xmlns="" xmlns:a16="http://schemas.microsoft.com/office/drawing/2014/main" id="{353DE419-6F5B-4178-9E4F-1026AECCA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563" y="3429000"/>
            <a:ext cx="23161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a:extLst>
              <a:ext uri="{FF2B5EF4-FFF2-40B4-BE49-F238E27FC236}">
                <a16:creationId xmlns="" xmlns:a16="http://schemas.microsoft.com/office/drawing/2014/main" id="{D40BA96C-64F5-4AC3-B991-994E98CBCC05}"/>
              </a:ext>
            </a:extLst>
          </p:cNvPr>
          <p:cNvSpPr>
            <a:spLocks noGrp="1" noChangeArrowheads="1"/>
          </p:cNvSpPr>
          <p:nvPr>
            <p:ph type="body" idx="1"/>
          </p:nvPr>
        </p:nvSpPr>
        <p:spPr>
          <a:xfrm>
            <a:off x="987469" y="727352"/>
            <a:ext cx="10362836" cy="4901662"/>
          </a:xfrm>
          <a:solidFill>
            <a:schemeClr val="bg1"/>
          </a:solidFill>
        </p:spPr>
        <p:txBody>
          <a:bodyPr/>
          <a:lstStyle/>
          <a:p>
            <a:pPr eaLnBrk="1" hangingPunct="1">
              <a:lnSpc>
                <a:spcPct val="80000"/>
              </a:lnSpc>
              <a:defRPr/>
            </a:pPr>
            <a:r>
              <a:rPr lang="zh-CN" altLang="en-US" sz="2800" b="1" dirty="0">
                <a:solidFill>
                  <a:srgbClr val="FF3300"/>
                </a:solidFill>
              </a:rPr>
              <a:t>有这样一个故事：</a:t>
            </a:r>
          </a:p>
          <a:p>
            <a:pPr eaLnBrk="1" hangingPunct="1">
              <a:lnSpc>
                <a:spcPct val="80000"/>
              </a:lnSpc>
              <a:defRPr/>
            </a:pPr>
            <a:r>
              <a:rPr lang="zh-CN" altLang="en-US" sz="2200" b="1" dirty="0"/>
              <a:t>一个新闻系的毕业生正急于寻找工作。一天，他到某报社对总编说：</a:t>
            </a:r>
            <a:endParaRPr lang="en-US" altLang="zh-CN" sz="2200" b="1" dirty="0"/>
          </a:p>
          <a:p>
            <a:pPr eaLnBrk="1" hangingPunct="1">
              <a:lnSpc>
                <a:spcPct val="80000"/>
              </a:lnSpc>
              <a:defRPr/>
            </a:pPr>
            <a:r>
              <a:rPr lang="zh-CN" altLang="en-US" sz="2200" b="1" dirty="0"/>
              <a:t>“你们需要一个编辑吗？”</a:t>
            </a:r>
            <a:endParaRPr lang="en-US" altLang="zh-CN" sz="2200" b="1" dirty="0"/>
          </a:p>
          <a:p>
            <a:pPr eaLnBrk="1" hangingPunct="1">
              <a:lnSpc>
                <a:spcPct val="80000"/>
              </a:lnSpc>
              <a:defRPr/>
            </a:pPr>
            <a:r>
              <a:rPr lang="zh-CN" altLang="en-US" sz="2200" b="1" dirty="0"/>
              <a:t>“不需要！”</a:t>
            </a:r>
            <a:endParaRPr lang="en-US" altLang="zh-CN" sz="2200" b="1" dirty="0"/>
          </a:p>
          <a:p>
            <a:pPr eaLnBrk="1" hangingPunct="1">
              <a:lnSpc>
                <a:spcPct val="80000"/>
              </a:lnSpc>
              <a:defRPr/>
            </a:pPr>
            <a:r>
              <a:rPr lang="zh-CN" altLang="en-US" sz="2200" b="1" dirty="0"/>
              <a:t>“那么记者呢？”</a:t>
            </a:r>
            <a:endParaRPr lang="en-US" altLang="zh-CN" sz="2200" b="1" dirty="0"/>
          </a:p>
          <a:p>
            <a:pPr eaLnBrk="1" hangingPunct="1">
              <a:lnSpc>
                <a:spcPct val="80000"/>
              </a:lnSpc>
              <a:defRPr/>
            </a:pPr>
            <a:r>
              <a:rPr lang="zh-CN" altLang="en-US" sz="2200" b="1" dirty="0"/>
              <a:t>“不需要！”</a:t>
            </a:r>
            <a:endParaRPr lang="en-US" altLang="zh-CN" sz="2200" b="1" dirty="0"/>
          </a:p>
          <a:p>
            <a:pPr eaLnBrk="1" hangingPunct="1">
              <a:lnSpc>
                <a:spcPct val="80000"/>
              </a:lnSpc>
              <a:defRPr/>
            </a:pPr>
            <a:r>
              <a:rPr lang="zh-CN" altLang="en-US" sz="2200" b="1" dirty="0"/>
              <a:t>“那么排字工人、校对呢？”</a:t>
            </a:r>
            <a:endParaRPr lang="en-US" altLang="zh-CN" sz="2200" b="1" dirty="0"/>
          </a:p>
          <a:p>
            <a:pPr eaLnBrk="1" hangingPunct="1">
              <a:lnSpc>
                <a:spcPct val="80000"/>
              </a:lnSpc>
              <a:defRPr/>
            </a:pPr>
            <a:r>
              <a:rPr lang="zh-CN" altLang="en-US" sz="2200" b="1" dirty="0"/>
              <a:t>“不，我们现在什么空缺也没有了。</a:t>
            </a:r>
            <a:r>
              <a:rPr lang="zh-CN" altLang="en-US" sz="2200" b="1" dirty="0" smtClean="0"/>
              <a:t>”</a:t>
            </a:r>
            <a:endParaRPr lang="en-US" altLang="zh-CN" sz="2200" b="1" dirty="0" smtClean="0"/>
          </a:p>
          <a:p>
            <a:pPr eaLnBrk="1" hangingPunct="1">
              <a:lnSpc>
                <a:spcPct val="80000"/>
              </a:lnSpc>
              <a:defRPr/>
            </a:pPr>
            <a:r>
              <a:rPr lang="zh-CN" altLang="en-US" sz="2200" b="1" dirty="0"/>
              <a:t>“那么，你们一定需要这个东西。”</a:t>
            </a:r>
          </a:p>
          <a:p>
            <a:pPr eaLnBrk="1" hangingPunct="1">
              <a:lnSpc>
                <a:spcPct val="80000"/>
              </a:lnSpc>
              <a:defRPr/>
            </a:pPr>
            <a:r>
              <a:rPr lang="zh-CN" altLang="en-US" sz="2200" b="1" dirty="0"/>
              <a:t>说着他从公文包中拿出一块精致的小牌子，上面写着       “额满，暂不雇佣”。</a:t>
            </a:r>
          </a:p>
          <a:p>
            <a:pPr eaLnBrk="1" hangingPunct="1">
              <a:lnSpc>
                <a:spcPct val="80000"/>
              </a:lnSpc>
              <a:defRPr/>
            </a:pPr>
            <a:r>
              <a:rPr lang="zh-CN" altLang="en-US" sz="2200" b="1" dirty="0"/>
              <a:t>总编看了看牌子，微笑着点了点头，说：“如果你愿意，可以到我们广告部工作。</a:t>
            </a:r>
            <a:r>
              <a:rPr lang="zh-CN" altLang="en-US" sz="2200" b="1" dirty="0" smtClean="0"/>
              <a:t>”</a:t>
            </a:r>
            <a:endParaRPr lang="en-US" altLang="zh-CN" sz="2200" b="1" dirty="0" smtClean="0"/>
          </a:p>
          <a:p>
            <a:pPr marL="0" indent="0" eaLnBrk="1" hangingPunct="1">
              <a:lnSpc>
                <a:spcPct val="80000"/>
              </a:lnSpc>
              <a:buNone/>
              <a:defRPr/>
            </a:pPr>
            <a:r>
              <a:rPr lang="zh-CN" altLang="en-US" sz="2200" b="1" dirty="0" smtClean="0"/>
              <a:t>这个</a:t>
            </a:r>
            <a:r>
              <a:rPr lang="zh-CN" altLang="en-US" sz="2200" b="1" dirty="0"/>
              <a:t>大学生通过自己制作的牌子表达了自己的机智和乐观，给总编留下了美好的“第一印象”，引起其极大的兴趣，从而为自己赢得了一份满意的工作</a:t>
            </a:r>
            <a:r>
              <a:rPr lang="zh-CN" altLang="en-US" sz="2200" b="1" dirty="0" smtClean="0"/>
              <a:t>。这种</a:t>
            </a:r>
            <a:r>
              <a:rPr lang="zh-CN" altLang="en-US" sz="2200" b="1" dirty="0"/>
              <a:t>“第一印象”的微妙作用，在心理学上称为首因效应。</a:t>
            </a:r>
            <a:endParaRPr lang="en-US" altLang="zh-CN" sz="2200" b="1" dirty="0"/>
          </a:p>
          <a:p>
            <a:pPr eaLnBrk="1" hangingPunct="1">
              <a:lnSpc>
                <a:spcPct val="80000"/>
              </a:lnSpc>
              <a:buFont typeface="Wingdings" panose="05000000000000000000" pitchFamily="2" charset="2"/>
              <a:buNone/>
              <a:defRPr/>
            </a:pPr>
            <a:r>
              <a:rPr lang="zh-CN" altLang="en-US" sz="2800" b="1" dirty="0"/>
              <a:t>                  </a:t>
            </a:r>
            <a:br>
              <a:rPr lang="zh-CN" altLang="en-US" sz="2800" b="1" dirty="0"/>
            </a:br>
            <a:endParaRPr lang="zh-CN" altLang="en-US" sz="28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a:extLst>
              <a:ext uri="{FF2B5EF4-FFF2-40B4-BE49-F238E27FC236}">
                <a16:creationId xmlns="" xmlns:a16="http://schemas.microsoft.com/office/drawing/2014/main" id="{1139D6F8-7EB8-47B0-BDEE-CA9573415E9E}"/>
              </a:ext>
            </a:extLst>
          </p:cNvPr>
          <p:cNvSpPr>
            <a:spLocks noGrp="1" noChangeArrowheads="1"/>
          </p:cNvSpPr>
          <p:nvPr>
            <p:ph type="body" idx="1"/>
          </p:nvPr>
        </p:nvSpPr>
        <p:spPr>
          <a:xfrm>
            <a:off x="1073427" y="836613"/>
            <a:ext cx="7089912" cy="3337822"/>
          </a:xfrm>
          <a:solidFill>
            <a:schemeClr val="bg1"/>
          </a:solidFill>
        </p:spPr>
        <p:txBody>
          <a:bodyPr/>
          <a:lstStyle/>
          <a:p>
            <a:pPr eaLnBrk="1" hangingPunct="1">
              <a:defRPr/>
            </a:pPr>
            <a:r>
              <a:rPr lang="en-US" altLang="zh-CN" b="1" dirty="0"/>
              <a:t>《</a:t>
            </a:r>
            <a:r>
              <a:rPr lang="zh-CN" altLang="en-US" b="1" dirty="0"/>
              <a:t>三国演义</a:t>
            </a:r>
            <a:r>
              <a:rPr lang="en-US" altLang="zh-CN" b="1" dirty="0"/>
              <a:t>》</a:t>
            </a:r>
            <a:r>
              <a:rPr lang="zh-CN" altLang="en-US" b="1" dirty="0"/>
              <a:t>中凤雏庞统当初准备效力东吴，于是去面见孙权。孙权见到庞统相貌丑陋，心中先有几分不喜，又见他傲慢不羁，更觉不快。最后，这位广招人才的孙仲谋竟把与诸葛亮比肩齐名的奇才庞统拒于门外，尽管鲁肃苦言相劝，也无济于事。</a:t>
            </a:r>
          </a:p>
          <a:p>
            <a:pPr eaLnBrk="1" hangingPunct="1">
              <a:defRPr/>
            </a:pPr>
            <a:r>
              <a:rPr lang="zh-CN" altLang="en-US" b="1" dirty="0"/>
              <a:t>众所周知，礼节、相貌与才华决无必然联系，但是礼贤下士的孙权尚不能避免这种偏见，可见第一印象的影响之大！</a:t>
            </a:r>
          </a:p>
          <a:p>
            <a:pPr marL="0" indent="0" eaLnBrk="1" hangingPunct="1">
              <a:buNone/>
              <a:defRPr/>
            </a:pPr>
            <a:r>
              <a:rPr lang="zh-CN" altLang="en-US" b="1" dirty="0"/>
              <a:t/>
            </a:r>
            <a:br>
              <a:rPr lang="zh-CN" altLang="en-US" b="1" dirty="0"/>
            </a:br>
            <a:endParaRPr lang="zh-CN" altLang="en-US" b="1" dirty="0"/>
          </a:p>
        </p:txBody>
      </p:sp>
      <p:pic>
        <p:nvPicPr>
          <p:cNvPr id="48131" name="图片 2" descr="u=335351135,576983551&amp;fm=23&amp;gp=0.jpg">
            <a:extLst>
              <a:ext uri="{FF2B5EF4-FFF2-40B4-BE49-F238E27FC236}">
                <a16:creationId xmlns="" xmlns:a16="http://schemas.microsoft.com/office/drawing/2014/main" id="{F544C59F-9082-4754-B3BF-0505E2B9D1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1706715"/>
            <a:ext cx="2478156" cy="307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4D3EB17-37F5-403E-8292-0D3C5DD1B767}"/>
              </a:ext>
            </a:extLst>
          </p:cNvPr>
          <p:cNvSpPr>
            <a:spLocks noGrp="1"/>
          </p:cNvSpPr>
          <p:nvPr>
            <p:ph type="title"/>
          </p:nvPr>
        </p:nvSpPr>
        <p:spPr>
          <a:xfrm>
            <a:off x="1905000" y="1219200"/>
            <a:ext cx="7397750" cy="547688"/>
          </a:xfrm>
        </p:spPr>
        <p:style>
          <a:lnRef idx="2">
            <a:schemeClr val="accent3"/>
          </a:lnRef>
          <a:fillRef idx="1">
            <a:schemeClr val="lt1"/>
          </a:fillRef>
          <a:effectRef idx="0">
            <a:schemeClr val="accent3"/>
          </a:effectRef>
          <a:fontRef idx="minor">
            <a:schemeClr val="dk1"/>
          </a:fontRef>
        </p:style>
        <p:txBody>
          <a:bodyPr/>
          <a:lstStyle/>
          <a:p>
            <a:pPr algn="l"/>
            <a:r>
              <a:rPr lang="zh-CN" altLang="en-US" i="0" noProof="1">
                <a:sym typeface="Arial" charset="0"/>
              </a:rPr>
              <a:t>信息传播的特点：</a:t>
            </a:r>
          </a:p>
        </p:txBody>
      </p:sp>
      <p:sp>
        <p:nvSpPr>
          <p:cNvPr id="9217" name="文本框 1">
            <a:extLst>
              <a:ext uri="{FF2B5EF4-FFF2-40B4-BE49-F238E27FC236}">
                <a16:creationId xmlns="" xmlns:a16="http://schemas.microsoft.com/office/drawing/2014/main" id="{1BC31C29-9DAF-4445-972F-90261EF0A91D}"/>
              </a:ext>
            </a:extLst>
          </p:cNvPr>
          <p:cNvSpPr txBox="1">
            <a:spLocks noChangeArrowheads="1"/>
          </p:cNvSpPr>
          <p:nvPr/>
        </p:nvSpPr>
        <p:spPr bwMode="auto">
          <a:xfrm>
            <a:off x="2133600" y="1371601"/>
            <a:ext cx="76771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sz="2800"/>
          </a:p>
          <a:p>
            <a:r>
              <a:rPr lang="zh-CN" altLang="en-US" sz="2800">
                <a:sym typeface="Arial" panose="020B0604020202020204" pitchFamily="34" charset="0"/>
              </a:rPr>
              <a:t>（</a:t>
            </a:r>
            <a:r>
              <a:rPr lang="en-US" altLang="zh-CN" sz="2800">
                <a:sym typeface="Arial" panose="020B0604020202020204" pitchFamily="34" charset="0"/>
              </a:rPr>
              <a:t>1</a:t>
            </a:r>
            <a:r>
              <a:rPr lang="zh-CN" altLang="en-US" sz="2800">
                <a:sym typeface="Arial" panose="020B0604020202020204" pitchFamily="34" charset="0"/>
              </a:rPr>
              <a:t>）信息传播是一种信息共享活动。</a:t>
            </a:r>
          </a:p>
          <a:p>
            <a:r>
              <a:rPr lang="zh-CN" altLang="en-US" sz="2800">
                <a:sym typeface="Arial" panose="020B0604020202020204" pitchFamily="34" charset="0"/>
              </a:rPr>
              <a:t>（</a:t>
            </a:r>
            <a:r>
              <a:rPr lang="en-US" altLang="zh-CN" sz="2800">
                <a:sym typeface="Arial" panose="020B0604020202020204" pitchFamily="34" charset="0"/>
              </a:rPr>
              <a:t>2</a:t>
            </a:r>
            <a:r>
              <a:rPr lang="zh-CN" altLang="en-US" sz="2800">
                <a:sym typeface="Arial" panose="020B0604020202020204" pitchFamily="34" charset="0"/>
              </a:rPr>
              <a:t>）信息传播是在一定社会关系中进行的，           又是一定社会关系的体现。</a:t>
            </a:r>
            <a:endParaRPr lang="zh-CN" altLang="en-US" sz="2800"/>
          </a:p>
          <a:p>
            <a:r>
              <a:rPr lang="zh-CN" altLang="en-US" sz="2800">
                <a:sym typeface="Arial" panose="020B0604020202020204" pitchFamily="34" charset="0"/>
              </a:rPr>
              <a:t>（</a:t>
            </a:r>
            <a:r>
              <a:rPr lang="en-US" altLang="zh-CN" sz="2800">
                <a:sym typeface="Arial" panose="020B0604020202020204" pitchFamily="34" charset="0"/>
              </a:rPr>
              <a:t>3</a:t>
            </a:r>
            <a:r>
              <a:rPr lang="zh-CN" altLang="en-US" sz="2800">
                <a:sym typeface="Arial" panose="020B0604020202020204" pitchFamily="34" charset="0"/>
              </a:rPr>
              <a:t>）就信息传播的社会关系性而言，它又是  一种双向的社会互动行为。</a:t>
            </a:r>
            <a:endParaRPr lang="zh-CN" altLang="en-US" sz="2800"/>
          </a:p>
          <a:p>
            <a:r>
              <a:rPr lang="zh-CN" altLang="en-US" sz="2800">
                <a:sym typeface="Arial" panose="020B0604020202020204" pitchFamily="34" charset="0"/>
              </a:rPr>
              <a:t>（</a:t>
            </a:r>
            <a:r>
              <a:rPr lang="en-US" altLang="zh-CN" sz="2800">
                <a:sym typeface="Arial" panose="020B0604020202020204" pitchFamily="34" charset="0"/>
              </a:rPr>
              <a:t>4</a:t>
            </a:r>
            <a:r>
              <a:rPr lang="zh-CN" altLang="en-US" sz="2800">
                <a:sym typeface="Arial" panose="020B0604020202020204" pitchFamily="34" charset="0"/>
              </a:rPr>
              <a:t>）信息传播成立的重要前提之一是传、受双方必须要有共通的意义空间 。</a:t>
            </a:r>
            <a:endParaRPr lang="zh-CN" altLang="en-US" sz="2800"/>
          </a:p>
          <a:p>
            <a:r>
              <a:rPr lang="zh-CN" altLang="en-US" sz="2800">
                <a:sym typeface="Arial" panose="020B0604020202020204" pitchFamily="34" charset="0"/>
              </a:rPr>
              <a:t>（</a:t>
            </a:r>
            <a:r>
              <a:rPr lang="en-US" altLang="zh-CN" sz="2800">
                <a:sym typeface="Arial" panose="020B0604020202020204" pitchFamily="34" charset="0"/>
              </a:rPr>
              <a:t>5</a:t>
            </a:r>
            <a:r>
              <a:rPr lang="zh-CN" altLang="en-US" sz="2800">
                <a:sym typeface="Arial" panose="020B0604020202020204" pitchFamily="34" charset="0"/>
              </a:rPr>
              <a:t>）信息传播是一种行为，是一种过程，也是一种系统。</a:t>
            </a:r>
            <a:endParaRPr lang="zh-CN" altLang="en-US" sz="280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7"/>
                                        </p:tgtEl>
                                        <p:attrNameLst>
                                          <p:attrName>style.visibility</p:attrName>
                                        </p:attrNameLst>
                                      </p:cBhvr>
                                      <p:to>
                                        <p:strVal val="visible"/>
                                      </p:to>
                                    </p:set>
                                    <p:anim calcmode="lin" valueType="num">
                                      <p:cBhvr additive="base">
                                        <p:cTn id="25" dur="500" fill="hold"/>
                                        <p:tgtEl>
                                          <p:spTgt spid="9217"/>
                                        </p:tgtEl>
                                        <p:attrNameLst>
                                          <p:attrName>ppt_x</p:attrName>
                                        </p:attrNameLst>
                                      </p:cBhvr>
                                      <p:tavLst>
                                        <p:tav tm="0">
                                          <p:val>
                                            <p:strVal val="#ppt_x"/>
                                          </p:val>
                                        </p:tav>
                                        <p:tav tm="100000">
                                          <p:val>
                                            <p:strVal val="#ppt_x"/>
                                          </p:val>
                                        </p:tav>
                                      </p:tavLst>
                                    </p:anim>
                                    <p:anim calcmode="lin" valueType="num">
                                      <p:cBhvr additive="base">
                                        <p:cTn id="26"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2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a:extLst>
              <a:ext uri="{FF2B5EF4-FFF2-40B4-BE49-F238E27FC236}">
                <a16:creationId xmlns="" xmlns:a16="http://schemas.microsoft.com/office/drawing/2014/main" id="{6C4A1D87-7665-4E01-AA5D-939AD9A8C425}"/>
              </a:ext>
            </a:extLst>
          </p:cNvPr>
          <p:cNvSpPr txBox="1">
            <a:spLocks noChangeArrowheads="1"/>
          </p:cNvSpPr>
          <p:nvPr/>
        </p:nvSpPr>
        <p:spPr bwMode="auto">
          <a:xfrm>
            <a:off x="1113184" y="1412876"/>
            <a:ext cx="10402956" cy="4339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kumimoji="0" lang="zh-CN" altLang="en-US" sz="2400" dirty="0">
                <a:latin typeface="华文中宋" panose="02010600040101010101" pitchFamily="2" charset="-122"/>
                <a:ea typeface="华文中宋" panose="02010600040101010101" pitchFamily="2" charset="-122"/>
              </a:rPr>
              <a:t>首因效应告诉我们，人们根据最初获得的信息所形成的印象不易改变，甚至会左右对后来获得的新信息的解释。实验证明，</a:t>
            </a:r>
            <a:r>
              <a:rPr kumimoji="0" lang="zh-CN" altLang="en-US" sz="2400" dirty="0">
                <a:solidFill>
                  <a:srgbClr val="FF0000"/>
                </a:solidFill>
                <a:latin typeface="华文中宋" panose="02010600040101010101" pitchFamily="2" charset="-122"/>
                <a:ea typeface="华文中宋" panose="02010600040101010101" pitchFamily="2" charset="-122"/>
              </a:rPr>
              <a:t>第</a:t>
            </a:r>
            <a:r>
              <a:rPr kumimoji="0" lang="en-US" altLang="zh-CN" sz="2400" dirty="0">
                <a:solidFill>
                  <a:srgbClr val="FF0000"/>
                </a:solidFill>
                <a:latin typeface="华文中宋" panose="02010600040101010101" pitchFamily="2" charset="-122"/>
                <a:ea typeface="华文中宋" panose="02010600040101010101" pitchFamily="2" charset="-122"/>
              </a:rPr>
              <a:t>—</a:t>
            </a:r>
            <a:r>
              <a:rPr kumimoji="0" lang="zh-CN" altLang="en-US" sz="2400" dirty="0">
                <a:solidFill>
                  <a:srgbClr val="FF0000"/>
                </a:solidFill>
                <a:latin typeface="华文中宋" panose="02010600040101010101" pitchFamily="2" charset="-122"/>
                <a:ea typeface="华文中宋" panose="02010600040101010101" pitchFamily="2" charset="-122"/>
              </a:rPr>
              <a:t>印象是难以改变的</a:t>
            </a:r>
            <a:r>
              <a:rPr kumimoji="0" lang="zh-CN" altLang="en-US" sz="2400" dirty="0">
                <a:latin typeface="华文中宋" panose="02010600040101010101" pitchFamily="2" charset="-122"/>
                <a:ea typeface="华文中宋" panose="02010600040101010101" pitchFamily="2" charset="-122"/>
              </a:rPr>
              <a:t>。而第一印象主要是依靠性别、年龄、体态、姿势、谈吐、面部表情、衣着打扮等，判断一个人的内在素养和个性特征。因此在日常交往过程中，尤其是与别人的初次交往时，一定要注意给别人留下美好的印象。  </a:t>
            </a:r>
          </a:p>
          <a:p>
            <a:pPr eaLnBrk="1" hangingPunct="1">
              <a:spcBef>
                <a:spcPct val="50000"/>
              </a:spcBef>
              <a:buClrTx/>
              <a:buSzTx/>
              <a:buFontTx/>
              <a:buNone/>
            </a:pPr>
            <a:r>
              <a:rPr kumimoji="0" lang="zh-CN" altLang="en-US" sz="2400" dirty="0">
                <a:latin typeface="华文中宋" panose="02010600040101010101" pitchFamily="2" charset="-122"/>
                <a:ea typeface="华文中宋" panose="02010600040101010101" pitchFamily="2" charset="-122"/>
              </a:rPr>
              <a:t>首先，要注重</a:t>
            </a:r>
            <a:r>
              <a:rPr kumimoji="0" lang="zh-CN" altLang="en-US" sz="2400" dirty="0">
                <a:solidFill>
                  <a:srgbClr val="FF0000"/>
                </a:solidFill>
                <a:latin typeface="华文中宋" panose="02010600040101010101" pitchFamily="2" charset="-122"/>
                <a:ea typeface="华文中宋" panose="02010600040101010101" pitchFamily="2" charset="-122"/>
              </a:rPr>
              <a:t>仪表风度</a:t>
            </a:r>
            <a:r>
              <a:rPr kumimoji="0" lang="zh-CN" altLang="en-US" sz="2400" dirty="0">
                <a:latin typeface="华文中宋" panose="02010600040101010101" pitchFamily="2" charset="-122"/>
                <a:ea typeface="华文中宋" panose="02010600040101010101" pitchFamily="2" charset="-122"/>
              </a:rPr>
              <a:t>，</a:t>
            </a:r>
            <a:r>
              <a:rPr kumimoji="0" lang="en-US" altLang="zh-CN" sz="2400" dirty="0">
                <a:ea typeface="华文中宋" panose="02010600040101010101" pitchFamily="2" charset="-122"/>
              </a:rPr>
              <a:t>—</a:t>
            </a:r>
            <a:r>
              <a:rPr kumimoji="0" lang="zh-CN" altLang="en-US" sz="2400" dirty="0">
                <a:latin typeface="华文中宋" panose="02010600040101010101" pitchFamily="2" charset="-122"/>
                <a:ea typeface="华文中宋" panose="02010600040101010101" pitchFamily="2" charset="-122"/>
              </a:rPr>
              <a:t>般情况下人们都愿意同衣着干净整齐、落落大方的人接触和交往。</a:t>
            </a:r>
          </a:p>
          <a:p>
            <a:pPr eaLnBrk="1" hangingPunct="1">
              <a:spcBef>
                <a:spcPct val="50000"/>
              </a:spcBef>
              <a:buClrTx/>
              <a:buSzTx/>
              <a:buFontTx/>
              <a:buNone/>
            </a:pPr>
            <a:r>
              <a:rPr kumimoji="0" lang="zh-CN" altLang="en-US" sz="2400" dirty="0">
                <a:latin typeface="华文中宋" panose="02010600040101010101" pitchFamily="2" charset="-122"/>
                <a:ea typeface="华文中宋" panose="02010600040101010101" pitchFamily="2" charset="-122"/>
              </a:rPr>
              <a:t>其次，要注意</a:t>
            </a:r>
            <a:r>
              <a:rPr kumimoji="0" lang="zh-CN" altLang="en-US" sz="2400" dirty="0">
                <a:solidFill>
                  <a:srgbClr val="FF0000"/>
                </a:solidFill>
                <a:latin typeface="华文中宋" panose="02010600040101010101" pitchFamily="2" charset="-122"/>
                <a:ea typeface="华文中宋" panose="02010600040101010101" pitchFamily="2" charset="-122"/>
              </a:rPr>
              <a:t>言谈举止</a:t>
            </a:r>
            <a:r>
              <a:rPr kumimoji="0" lang="zh-CN" altLang="en-US" sz="2400" dirty="0">
                <a:latin typeface="华文中宋" panose="02010600040101010101" pitchFamily="2" charset="-122"/>
                <a:ea typeface="华文中宋" panose="02010600040101010101" pitchFamily="2" charset="-122"/>
              </a:rPr>
              <a:t>，言辞幽默，侃侃而谈，不卑不亢，举止优雅，定会给人留下难以忘怀的印象。</a:t>
            </a:r>
          </a:p>
          <a:p>
            <a:pPr eaLnBrk="1" hangingPunct="1">
              <a:spcBef>
                <a:spcPct val="50000"/>
              </a:spcBef>
              <a:buClrTx/>
              <a:buSzTx/>
              <a:buFontTx/>
              <a:buNone/>
            </a:pPr>
            <a:r>
              <a:rPr kumimoji="0" lang="zh-CN" altLang="en-US" sz="2400" dirty="0">
                <a:latin typeface="华文中宋" panose="02010600040101010101" pitchFamily="2" charset="-122"/>
                <a:ea typeface="华文中宋" panose="02010600040101010101" pitchFamily="2" charset="-122"/>
              </a:rPr>
              <a:t> </a:t>
            </a:r>
            <a:endParaRPr lang="zh-CN" altLang="en-US" sz="2400"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674">
                                            <p:bg/>
                                          </p:spTgt>
                                        </p:tgtEl>
                                        <p:attrNameLst>
                                          <p:attrName>style.visibility</p:attrName>
                                        </p:attrNameLst>
                                      </p:cBhvr>
                                      <p:to>
                                        <p:strVal val="visible"/>
                                      </p:to>
                                    </p:set>
                                    <p:anim calcmode="lin" valueType="num">
                                      <p:cBhvr additive="base">
                                        <p:cTn id="7" dur="500" fill="hold"/>
                                        <p:tgtEl>
                                          <p:spTgt spid="15667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6674">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6674">
                                            <p:txEl>
                                              <p:pRg st="0" end="0"/>
                                            </p:txEl>
                                          </p:spTgt>
                                        </p:tgtEl>
                                        <p:attrNameLst>
                                          <p:attrName>style.visibility</p:attrName>
                                        </p:attrNameLst>
                                      </p:cBhvr>
                                      <p:to>
                                        <p:strVal val="visible"/>
                                      </p:to>
                                    </p:set>
                                    <p:anim calcmode="lin" valueType="num">
                                      <p:cBhvr additive="base">
                                        <p:cTn id="13" dur="500" fill="hold"/>
                                        <p:tgtEl>
                                          <p:spTgt spid="15667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6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6674">
                                            <p:txEl>
                                              <p:pRg st="1" end="1"/>
                                            </p:txEl>
                                          </p:spTgt>
                                        </p:tgtEl>
                                        <p:attrNameLst>
                                          <p:attrName>style.visibility</p:attrName>
                                        </p:attrNameLst>
                                      </p:cBhvr>
                                      <p:to>
                                        <p:strVal val="visible"/>
                                      </p:to>
                                    </p:set>
                                    <p:anim calcmode="lin" valueType="num">
                                      <p:cBhvr additive="base">
                                        <p:cTn id="19" dur="500" fill="hold"/>
                                        <p:tgtEl>
                                          <p:spTgt spid="15667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66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6674">
                                            <p:txEl>
                                              <p:pRg st="2" end="2"/>
                                            </p:txEl>
                                          </p:spTgt>
                                        </p:tgtEl>
                                        <p:attrNameLst>
                                          <p:attrName>style.visibility</p:attrName>
                                        </p:attrNameLst>
                                      </p:cBhvr>
                                      <p:to>
                                        <p:strVal val="visible"/>
                                      </p:to>
                                    </p:set>
                                    <p:anim calcmode="lin" valueType="num">
                                      <p:cBhvr additive="base">
                                        <p:cTn id="25" dur="500" fill="hold"/>
                                        <p:tgtEl>
                                          <p:spTgt spid="15667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66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6674">
                                            <p:txEl>
                                              <p:pRg st="3" end="3"/>
                                            </p:txEl>
                                          </p:spTgt>
                                        </p:tgtEl>
                                        <p:attrNameLst>
                                          <p:attrName>style.visibility</p:attrName>
                                        </p:attrNameLst>
                                      </p:cBhvr>
                                      <p:to>
                                        <p:strVal val="visible"/>
                                      </p:to>
                                    </p:set>
                                    <p:anim calcmode="lin" valueType="num">
                                      <p:cBhvr additive="base">
                                        <p:cTn id="31" dur="500" fill="hold"/>
                                        <p:tgtEl>
                                          <p:spTgt spid="15667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667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build="p"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 xmlns:a16="http://schemas.microsoft.com/office/drawing/2014/main" id="{821FBEBB-21FD-4962-9E23-0A55C05F7F47}"/>
              </a:ext>
            </a:extLst>
          </p:cNvPr>
          <p:cNvSpPr>
            <a:spLocks noGrp="1" noChangeArrowheads="1"/>
          </p:cNvSpPr>
          <p:nvPr>
            <p:ph type="title"/>
          </p:nvPr>
        </p:nvSpPr>
        <p:spPr/>
        <p:txBody>
          <a:bodyPr/>
          <a:lstStyle/>
          <a:p>
            <a:pPr eaLnBrk="1" hangingPunct="1"/>
            <a:r>
              <a:rPr lang="zh-CN" altLang="en-US"/>
              <a:t>定势效应</a:t>
            </a:r>
          </a:p>
        </p:txBody>
      </p:sp>
      <p:sp>
        <p:nvSpPr>
          <p:cNvPr id="159747" name="Rectangle 3">
            <a:extLst>
              <a:ext uri="{FF2B5EF4-FFF2-40B4-BE49-F238E27FC236}">
                <a16:creationId xmlns="" xmlns:a16="http://schemas.microsoft.com/office/drawing/2014/main" id="{D4983678-32AF-4920-BA2E-51259B0B1EEF}"/>
              </a:ext>
            </a:extLst>
          </p:cNvPr>
          <p:cNvSpPr>
            <a:spLocks noGrp="1" noChangeArrowheads="1"/>
          </p:cNvSpPr>
          <p:nvPr>
            <p:ph type="body" idx="1"/>
          </p:nvPr>
        </p:nvSpPr>
        <p:spPr>
          <a:xfrm>
            <a:off x="1298713" y="1096964"/>
            <a:ext cx="10283687" cy="1511300"/>
          </a:xfrm>
          <a:solidFill>
            <a:schemeClr val="bg1"/>
          </a:solidFill>
        </p:spPr>
        <p:txBody>
          <a:bodyPr/>
          <a:lstStyle/>
          <a:p>
            <a:pPr eaLnBrk="1" hangingPunct="1">
              <a:defRPr/>
            </a:pPr>
            <a:r>
              <a:rPr lang="zh-CN" altLang="en-US" b="1" dirty="0"/>
              <a:t>所谓定势效应，是指人们因为局限于既有的信息或认识的现象</a:t>
            </a:r>
            <a:r>
              <a:rPr lang="zh-CN" altLang="en-US" dirty="0"/>
              <a:t>。 </a:t>
            </a:r>
          </a:p>
        </p:txBody>
      </p:sp>
      <p:sp>
        <p:nvSpPr>
          <p:cNvPr id="5" name="文本框 4">
            <a:extLst>
              <a:ext uri="{FF2B5EF4-FFF2-40B4-BE49-F238E27FC236}">
                <a16:creationId xmlns="" xmlns:a16="http://schemas.microsoft.com/office/drawing/2014/main" id="{8A09DD32-9B4C-4F00-9D04-84B391139A20}"/>
              </a:ext>
            </a:extLst>
          </p:cNvPr>
          <p:cNvSpPr txBox="1"/>
          <p:nvPr/>
        </p:nvSpPr>
        <p:spPr>
          <a:xfrm>
            <a:off x="1298713" y="2653639"/>
            <a:ext cx="10575235" cy="2591479"/>
          </a:xfrm>
          <a:prstGeom prst="rect">
            <a:avLst/>
          </a:prstGeom>
          <a:noFill/>
        </p:spPr>
        <p:txBody>
          <a:bodyPr wrap="square">
            <a:spAutoFit/>
          </a:bodyPr>
          <a:lstStyle/>
          <a:p>
            <a:pPr eaLnBrk="1" hangingPunct="1">
              <a:lnSpc>
                <a:spcPct val="80000"/>
              </a:lnSpc>
              <a:defRPr/>
            </a:pPr>
            <a:r>
              <a:rPr lang="zh-CN" altLang="en-US" sz="3200" b="1" dirty="0"/>
              <a:t>美国科普作家阿西莫夫曾经讲过一个关于自己的故事。</a:t>
            </a:r>
            <a:br>
              <a:rPr lang="zh-CN" altLang="en-US" sz="3200" b="1" dirty="0"/>
            </a:br>
            <a:r>
              <a:rPr lang="zh-CN" altLang="en-US" sz="3200" b="1" dirty="0"/>
              <a:t>　　阿西莫夫从小就聪明，年轻时多次参加“智商测试”，得分总在</a:t>
            </a:r>
            <a:r>
              <a:rPr lang="en-US" altLang="zh-CN" sz="3200" b="1" dirty="0"/>
              <a:t>160</a:t>
            </a:r>
            <a:r>
              <a:rPr lang="zh-CN" altLang="en-US" sz="3200" b="1" dirty="0"/>
              <a:t>左右，属于“天赋极高者”之列，他一直为此而洋洋得意。有一次，他遇到一位汽车修理工，是他的老熟人。修理工对阿西莫夫说：“嗨，博士！我来考考你的智力，出一道思考题，看你能不能回答正确。”</a:t>
            </a:r>
            <a:r>
              <a:rPr lang="zh-CN" altLang="en-US" sz="2800" b="1" dirty="0"/>
              <a:t/>
            </a:r>
            <a:br>
              <a:rPr lang="zh-CN" altLang="en-US" sz="2800" b="1" dirty="0"/>
            </a:br>
            <a:r>
              <a:rPr lang="zh-CN" altLang="en-US" sz="1100" b="1" dirty="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a:extLst>
              <a:ext uri="{FF2B5EF4-FFF2-40B4-BE49-F238E27FC236}">
                <a16:creationId xmlns="" xmlns:a16="http://schemas.microsoft.com/office/drawing/2014/main" id="{2E69671A-BA1B-4344-A26D-1F589E37E78C}"/>
              </a:ext>
            </a:extLst>
          </p:cNvPr>
          <p:cNvSpPr>
            <a:spLocks noGrp="1" noChangeArrowheads="1"/>
          </p:cNvSpPr>
          <p:nvPr>
            <p:ph type="body" idx="1"/>
          </p:nvPr>
        </p:nvSpPr>
        <p:spPr>
          <a:xfrm>
            <a:off x="1166191" y="692151"/>
            <a:ext cx="10257183" cy="5330825"/>
          </a:xfrm>
          <a:solidFill>
            <a:schemeClr val="bg1"/>
          </a:solidFill>
        </p:spPr>
        <p:txBody>
          <a:bodyPr/>
          <a:lstStyle/>
          <a:p>
            <a:pPr eaLnBrk="1" hangingPunct="1">
              <a:lnSpc>
                <a:spcPct val="80000"/>
              </a:lnSpc>
              <a:defRPr/>
            </a:pPr>
            <a:r>
              <a:rPr lang="zh-CN" altLang="en-US" sz="2400" b="1" dirty="0"/>
              <a:t/>
            </a:r>
            <a:br>
              <a:rPr lang="zh-CN" altLang="en-US" sz="2400" b="1" dirty="0"/>
            </a:br>
            <a:r>
              <a:rPr lang="zh-CN" altLang="en-US" sz="2400" b="1" dirty="0"/>
              <a:t>　　</a:t>
            </a:r>
            <a:r>
              <a:rPr lang="zh-CN" altLang="en-US" sz="3600" b="1" dirty="0"/>
              <a:t>阿西莫夫点头同意。修理工便开始说思考题</a:t>
            </a:r>
            <a:r>
              <a:rPr lang="zh-CN" altLang="en-US" sz="3600" b="1" dirty="0">
                <a:solidFill>
                  <a:srgbClr val="C00000"/>
                </a:solidFill>
              </a:rPr>
              <a:t>：“有一位既聋又哑的人，想买几根钉子，来到五金商店，对售货员做了这样一个手势：左手两个指头立在柜台上，右手所致拳头做出敲击状的样子。售货员见状，先给他拿来一把锤子；聋哑人摇摇头，指了指立着的那两根指头。于是售货员就明白了，聋哑人想买的是钉子。聋哑人买好钉子，刚走出商店，接着进来一位盲人。这位盲人想买一把剪刀，请问：盲人将会看样做？”</a:t>
            </a:r>
            <a:br>
              <a:rPr lang="zh-CN" altLang="en-US" sz="3600" b="1" dirty="0">
                <a:solidFill>
                  <a:srgbClr val="C00000"/>
                </a:solidFill>
              </a:rPr>
            </a:br>
            <a:r>
              <a:rPr lang="zh-CN" altLang="en-US" sz="3600" b="1" dirty="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a:extLst>
              <a:ext uri="{FF2B5EF4-FFF2-40B4-BE49-F238E27FC236}">
                <a16:creationId xmlns="" xmlns:a16="http://schemas.microsoft.com/office/drawing/2014/main" id="{C928E7EE-62DF-4E05-966B-4D4AA4EE1962}"/>
              </a:ext>
            </a:extLst>
          </p:cNvPr>
          <p:cNvSpPr>
            <a:spLocks noGrp="1" noChangeArrowheads="1"/>
          </p:cNvSpPr>
          <p:nvPr>
            <p:ph type="body" idx="1"/>
          </p:nvPr>
        </p:nvSpPr>
        <p:spPr>
          <a:xfrm>
            <a:off x="1033669" y="970448"/>
            <a:ext cx="10482470" cy="3402770"/>
          </a:xfrm>
          <a:solidFill>
            <a:schemeClr val="bg1"/>
          </a:solidFill>
        </p:spPr>
        <p:txBody>
          <a:bodyPr/>
          <a:lstStyle/>
          <a:p>
            <a:pPr eaLnBrk="1" hangingPunct="1">
              <a:lnSpc>
                <a:spcPct val="80000"/>
              </a:lnSpc>
              <a:defRPr/>
            </a:pPr>
            <a:r>
              <a:rPr lang="zh-CN" altLang="en-US" sz="2400" b="1" dirty="0"/>
              <a:t/>
            </a:r>
            <a:br>
              <a:rPr lang="zh-CN" altLang="en-US" sz="2400" b="1" dirty="0"/>
            </a:br>
            <a:r>
              <a:rPr lang="zh-CN" altLang="en-US" sz="2400" b="1" dirty="0"/>
              <a:t>　　</a:t>
            </a:r>
            <a:r>
              <a:rPr lang="zh-CN" altLang="en-US" sz="3600" b="1" dirty="0"/>
              <a:t>阿西莫夫顺口答道：“盲人肯定会这样。”说着，伸出食指和中指，做出剪刀的形状。</a:t>
            </a:r>
            <a:br>
              <a:rPr lang="zh-CN" altLang="en-US" sz="3600" b="1" dirty="0"/>
            </a:br>
            <a:r>
              <a:rPr lang="zh-CN" altLang="en-US" sz="3600" b="1" dirty="0"/>
              <a:t>　　汽车修理工一听笑了：“哈哈，你答错了吧！－盲人想买剪刀，只需要开口说‘我买剪刀’就行了，他干吗要做手势呀？”</a:t>
            </a:r>
            <a:br>
              <a:rPr lang="zh-CN" altLang="en-US" sz="3600" b="1" dirty="0"/>
            </a:br>
            <a:endParaRPr lang="zh-CN" altLang="en-US" sz="36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a:extLst>
              <a:ext uri="{FF2B5EF4-FFF2-40B4-BE49-F238E27FC236}">
                <a16:creationId xmlns="" xmlns:a16="http://schemas.microsoft.com/office/drawing/2014/main" id="{BCBEA49B-4EA5-4418-88ED-7950869EE208}"/>
              </a:ext>
            </a:extLst>
          </p:cNvPr>
          <p:cNvSpPr>
            <a:spLocks noGrp="1" noChangeArrowheads="1"/>
          </p:cNvSpPr>
          <p:nvPr>
            <p:ph type="body" idx="1"/>
          </p:nvPr>
        </p:nvSpPr>
        <p:spPr>
          <a:xfrm>
            <a:off x="1524002" y="692150"/>
            <a:ext cx="9554816" cy="4065380"/>
          </a:xfrm>
          <a:solidFill>
            <a:schemeClr val="bg1"/>
          </a:solidFill>
        </p:spPr>
        <p:txBody>
          <a:bodyPr/>
          <a:lstStyle/>
          <a:p>
            <a:pPr eaLnBrk="1" hangingPunct="1">
              <a:lnSpc>
                <a:spcPct val="80000"/>
              </a:lnSpc>
              <a:defRPr/>
            </a:pPr>
            <a:r>
              <a:rPr lang="zh-CN" altLang="en-US" dirty="0">
                <a:ea typeface="黑体" pitchFamily="49" charset="-122"/>
              </a:rPr>
              <a:t>苏联心理学家曾做过这样一个经典的关于“心理定势”的实验：</a:t>
            </a:r>
            <a:endParaRPr lang="en-US" altLang="zh-CN" dirty="0">
              <a:ea typeface="黑体" pitchFamily="49" charset="-122"/>
            </a:endParaRPr>
          </a:p>
          <a:p>
            <a:pPr eaLnBrk="1" hangingPunct="1">
              <a:lnSpc>
                <a:spcPct val="80000"/>
              </a:lnSpc>
              <a:defRPr/>
            </a:pPr>
            <a:r>
              <a:rPr lang="zh-CN" altLang="en-US" dirty="0" smtClean="0">
                <a:ea typeface="黑体" pitchFamily="49" charset="-122"/>
              </a:rPr>
              <a:t>研究者</a:t>
            </a:r>
            <a:r>
              <a:rPr lang="zh-CN" altLang="en-US" dirty="0">
                <a:ea typeface="黑体" pitchFamily="49" charset="-122"/>
              </a:rPr>
              <a:t>向参加实验的两组大学生出示同一张照片，但在出示照片前，</a:t>
            </a:r>
            <a:endParaRPr lang="en-US" altLang="zh-CN" dirty="0">
              <a:ea typeface="黑体" pitchFamily="49" charset="-122"/>
            </a:endParaRPr>
          </a:p>
          <a:p>
            <a:pPr eaLnBrk="1" hangingPunct="1">
              <a:lnSpc>
                <a:spcPct val="80000"/>
              </a:lnSpc>
              <a:defRPr/>
            </a:pPr>
            <a:r>
              <a:rPr lang="zh-CN" altLang="en-US" dirty="0">
                <a:ea typeface="黑体" pitchFamily="49" charset="-122"/>
              </a:rPr>
              <a:t>向第一组学生说：这个人是一个十恶不赦的罪犯；</a:t>
            </a:r>
            <a:endParaRPr lang="en-US" altLang="zh-CN" dirty="0">
              <a:ea typeface="黑体" pitchFamily="49" charset="-122"/>
            </a:endParaRPr>
          </a:p>
          <a:p>
            <a:pPr eaLnBrk="1" hangingPunct="1">
              <a:lnSpc>
                <a:spcPct val="80000"/>
              </a:lnSpc>
              <a:defRPr/>
            </a:pPr>
            <a:r>
              <a:rPr lang="zh-CN" altLang="en-US" dirty="0">
                <a:ea typeface="黑体" pitchFamily="49" charset="-122"/>
              </a:rPr>
              <a:t>对第二组学生却说：这个人是一位大科学家。然后他让两组学生各自用文字描述照片上这个人的相貌</a:t>
            </a:r>
            <a:r>
              <a:rPr lang="zh-CN" altLang="en-US" sz="2800" dirty="0">
                <a:ea typeface="黑体" pitchFamily="49" charset="-122"/>
              </a:rPr>
              <a:t>。</a:t>
            </a:r>
          </a:p>
        </p:txBody>
      </p:sp>
      <p:pic>
        <p:nvPicPr>
          <p:cNvPr id="56323" name="图片 2" descr="u=2918295980,289676790&amp;fm=21&amp;gp=0.jpg">
            <a:extLst>
              <a:ext uri="{FF2B5EF4-FFF2-40B4-BE49-F238E27FC236}">
                <a16:creationId xmlns="" xmlns:a16="http://schemas.microsoft.com/office/drawing/2014/main" id="{8EFD7D8F-F8E1-41CC-A64F-DC2A5F426B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6663" y="3774732"/>
            <a:ext cx="22860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a:extLst>
              <a:ext uri="{FF2B5EF4-FFF2-40B4-BE49-F238E27FC236}">
                <a16:creationId xmlns="" xmlns:a16="http://schemas.microsoft.com/office/drawing/2014/main" id="{1FE9568A-5253-4462-9FA3-2DF6062601FD}"/>
              </a:ext>
            </a:extLst>
          </p:cNvPr>
          <p:cNvSpPr>
            <a:spLocks noGrp="1" noChangeArrowheads="1"/>
          </p:cNvSpPr>
          <p:nvPr>
            <p:ph type="body" idx="1"/>
          </p:nvPr>
        </p:nvSpPr>
        <p:spPr>
          <a:xfrm>
            <a:off x="1170691" y="1092659"/>
            <a:ext cx="10349947" cy="3747789"/>
          </a:xfrm>
          <a:solidFill>
            <a:schemeClr val="bg1"/>
          </a:solidFill>
        </p:spPr>
        <p:txBody>
          <a:bodyPr/>
          <a:lstStyle/>
          <a:p>
            <a:pPr eaLnBrk="1" hangingPunct="1">
              <a:lnSpc>
                <a:spcPct val="80000"/>
              </a:lnSpc>
              <a:defRPr/>
            </a:pPr>
            <a:r>
              <a:rPr lang="zh-CN" altLang="en-US" dirty="0">
                <a:ea typeface="黑体" pitchFamily="49" charset="-122"/>
              </a:rPr>
              <a:t>第一组学生的描述是：深陷的双眼表明他内心充满仇恨，突出的下巴证明他沿着犯罪道路顽固到底的决心</a:t>
            </a:r>
            <a:r>
              <a:rPr lang="en-US" altLang="zh-CN" dirty="0">
                <a:ea typeface="黑体" pitchFamily="49" charset="-122"/>
              </a:rPr>
              <a:t>……</a:t>
            </a:r>
          </a:p>
          <a:p>
            <a:pPr eaLnBrk="1" hangingPunct="1">
              <a:lnSpc>
                <a:spcPct val="80000"/>
              </a:lnSpc>
              <a:defRPr/>
            </a:pPr>
            <a:r>
              <a:rPr lang="zh-CN" altLang="en-US" dirty="0">
                <a:ea typeface="黑体" pitchFamily="49" charset="-122"/>
              </a:rPr>
              <a:t>第二组的描述是：深陷的双眼表明此人思想的深度，突出的下巴表明此人在认识道路上克服困难的意志</a:t>
            </a:r>
            <a:r>
              <a:rPr lang="en-US" altLang="zh-CN" dirty="0">
                <a:ea typeface="黑体" pitchFamily="49" charset="-122"/>
              </a:rPr>
              <a:t>……</a:t>
            </a:r>
          </a:p>
          <a:p>
            <a:pPr eaLnBrk="1" hangingPunct="1">
              <a:lnSpc>
                <a:spcPct val="80000"/>
              </a:lnSpc>
              <a:defRPr/>
            </a:pPr>
            <a:r>
              <a:rPr lang="zh-CN" altLang="en-US" dirty="0">
                <a:ea typeface="黑体" pitchFamily="49" charset="-122"/>
              </a:rPr>
              <a:t>对同一个人的评价，仅仅因为先前得到的关于此人身份的提示不同，得到的描述竟然有如此戏剧性的差距，可见心理定势对人们认识过程的巨大影响！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a:extLst>
              <a:ext uri="{FF2B5EF4-FFF2-40B4-BE49-F238E27FC236}">
                <a16:creationId xmlns="" xmlns:a16="http://schemas.microsoft.com/office/drawing/2014/main" id="{AE9B80D3-DCEC-48AD-98ED-1FD219026349}"/>
              </a:ext>
            </a:extLst>
          </p:cNvPr>
          <p:cNvSpPr>
            <a:spLocks noGrp="1" noChangeArrowheads="1"/>
          </p:cNvSpPr>
          <p:nvPr>
            <p:ph type="body" idx="1"/>
          </p:nvPr>
        </p:nvSpPr>
        <p:spPr>
          <a:xfrm>
            <a:off x="1205948" y="1844675"/>
            <a:ext cx="10204174" cy="4114800"/>
          </a:xfrm>
          <a:solidFill>
            <a:schemeClr val="bg1"/>
          </a:solidFill>
        </p:spPr>
        <p:txBody>
          <a:bodyPr/>
          <a:lstStyle/>
          <a:p>
            <a:pPr eaLnBrk="1" hangingPunct="1">
              <a:defRPr/>
            </a:pPr>
            <a:r>
              <a:rPr lang="zh-CN" altLang="en-US" b="1" dirty="0"/>
              <a:t>一个完整的销售流程应当至少包括</a:t>
            </a:r>
            <a:r>
              <a:rPr lang="zh-CN" altLang="en-US" b="1" dirty="0">
                <a:solidFill>
                  <a:srgbClr val="FF3300"/>
                </a:solidFill>
              </a:rPr>
              <a:t>售前服务、售中服务和售后服务</a:t>
            </a:r>
            <a:r>
              <a:rPr lang="zh-CN" altLang="en-US" b="1" dirty="0"/>
              <a:t>三个部分。在当前市场环境下，售后服务被放到特别突出的位置，很少有人研究分析销售中的售前服务问题。事实上，售前服务在整个销售流程中也相当重要，不可忽视。 </a:t>
            </a:r>
            <a:br>
              <a:rPr lang="zh-CN" altLang="en-US" b="1" dirty="0"/>
            </a:br>
            <a:endParaRPr lang="zh-CN" altLang="en-US" b="1" dirty="0"/>
          </a:p>
        </p:txBody>
      </p:sp>
      <p:sp>
        <p:nvSpPr>
          <p:cNvPr id="58371" name="AutoShape 4">
            <a:extLst>
              <a:ext uri="{FF2B5EF4-FFF2-40B4-BE49-F238E27FC236}">
                <a16:creationId xmlns="" xmlns:a16="http://schemas.microsoft.com/office/drawing/2014/main" id="{5BFA4712-F7B4-4E0C-BB6C-3C477A5D6EBC}"/>
              </a:ext>
            </a:extLst>
          </p:cNvPr>
          <p:cNvSpPr>
            <a:spLocks noGrp="1" noChangeArrowheads="1"/>
          </p:cNvSpPr>
          <p:nvPr>
            <p:ph type="title"/>
          </p:nvPr>
        </p:nvSpPr>
        <p:spPr>
          <a:xfrm>
            <a:off x="2135188" y="620713"/>
            <a:ext cx="7772400" cy="1143000"/>
          </a:xfrm>
          <a:prstGeom prst="horizontalScroll">
            <a:avLst>
              <a:gd name="adj" fmla="val 18171"/>
            </a:avLst>
          </a:prstGeom>
          <a:gradFill rotWithShape="0">
            <a:gsLst>
              <a:gs pos="0">
                <a:srgbClr val="33CCFF"/>
              </a:gs>
              <a:gs pos="100000">
                <a:srgbClr val="185E76"/>
              </a:gs>
            </a:gsLst>
            <a:lin ang="5400000" scaled="1"/>
          </a:gradFill>
          <a:ln>
            <a:solidFill>
              <a:schemeClr val="tx1"/>
            </a:solidFill>
            <a:round/>
            <a:headEnd/>
            <a:tailEnd/>
          </a:ln>
        </p:spPr>
        <p:txBody>
          <a:bodyPr/>
          <a:lstStyle/>
          <a:p>
            <a:pPr eaLnBrk="1" hangingPunct="1"/>
            <a:r>
              <a:rPr lang="zh-CN" altLang="en-US" sz="4000">
                <a:solidFill>
                  <a:schemeClr val="bg1"/>
                </a:solidFill>
              </a:rPr>
              <a:t>二、销售服务三阶段的心理</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3" name="Text Box 19">
            <a:extLst>
              <a:ext uri="{FF2B5EF4-FFF2-40B4-BE49-F238E27FC236}">
                <a16:creationId xmlns="" xmlns:a16="http://schemas.microsoft.com/office/drawing/2014/main" id="{ED34112B-B324-4868-B159-473DCDC856D0}"/>
              </a:ext>
            </a:extLst>
          </p:cNvPr>
          <p:cNvSpPr txBox="1">
            <a:spLocks noChangeArrowheads="1"/>
          </p:cNvSpPr>
          <p:nvPr/>
        </p:nvSpPr>
        <p:spPr bwMode="auto">
          <a:xfrm>
            <a:off x="1325217" y="908050"/>
            <a:ext cx="9859618" cy="4912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kumimoji="0" lang="zh-CN" altLang="en-US" sz="3600" dirty="0">
                <a:latin typeface="华文中宋" panose="02010600040101010101" pitchFamily="2" charset="-122"/>
                <a:ea typeface="华文中宋" panose="02010600040101010101" pitchFamily="2" charset="-122"/>
              </a:rPr>
              <a:t>（一）售前服务与顾客心理</a:t>
            </a:r>
          </a:p>
          <a:p>
            <a:pPr eaLnBrk="1" hangingPunct="1">
              <a:spcBef>
                <a:spcPct val="50000"/>
              </a:spcBef>
              <a:buClrTx/>
              <a:buSzTx/>
              <a:buFontTx/>
              <a:buNone/>
            </a:pPr>
            <a:r>
              <a:rPr kumimoji="0" lang="zh-CN" altLang="en-US" sz="2400" dirty="0">
                <a:latin typeface="华文中宋" panose="02010600040101010101" pitchFamily="2" charset="-122"/>
                <a:ea typeface="华文中宋" panose="02010600040101010101" pitchFamily="2" charset="-122"/>
              </a:rPr>
              <a:t>   </a:t>
            </a:r>
            <a:r>
              <a:rPr kumimoji="0" lang="zh-CN" altLang="en-US" dirty="0">
                <a:latin typeface="华文中宋" panose="02010600040101010101" pitchFamily="2" charset="-122"/>
                <a:ea typeface="华文中宋" panose="02010600040101010101" pitchFamily="2" charset="-122"/>
              </a:rPr>
              <a:t>所谓“售前服务”，就是通过精心研究消费者心理，在消费者</a:t>
            </a:r>
            <a:r>
              <a:rPr kumimoji="0" lang="zh-CN" altLang="en-US" dirty="0">
                <a:solidFill>
                  <a:srgbClr val="FF3300"/>
                </a:solidFill>
                <a:latin typeface="华文中宋" panose="02010600040101010101" pitchFamily="2" charset="-122"/>
                <a:ea typeface="华文中宋" panose="02010600040101010101" pitchFamily="2" charset="-122"/>
              </a:rPr>
              <a:t>未接触商品</a:t>
            </a:r>
            <a:r>
              <a:rPr kumimoji="0" lang="zh-CN" altLang="en-US" dirty="0">
                <a:latin typeface="华文中宋" panose="02010600040101010101" pitchFamily="2" charset="-122"/>
                <a:ea typeface="华文中宋" panose="02010600040101010101" pitchFamily="2" charset="-122"/>
              </a:rPr>
              <a:t>之前，提供的一系列服务，从而激发消费者购买欲望。</a:t>
            </a:r>
          </a:p>
          <a:p>
            <a:pPr eaLnBrk="1" hangingPunct="1">
              <a:spcBef>
                <a:spcPct val="50000"/>
              </a:spcBef>
              <a:buClrTx/>
              <a:buSzTx/>
              <a:buFontTx/>
              <a:buNone/>
            </a:pPr>
            <a:r>
              <a:rPr kumimoji="0" lang="zh-CN" altLang="en-US" dirty="0">
                <a:latin typeface="华文中宋" panose="02010600040101010101" pitchFamily="2" charset="-122"/>
                <a:ea typeface="华文中宋" panose="02010600040101010101" pitchFamily="2" charset="-122"/>
              </a:rPr>
              <a:t>  开展这些服务项目，可以使许多潜在的消费者变成真正的消费者。</a:t>
            </a:r>
          </a:p>
          <a:p>
            <a:pPr eaLnBrk="1" hangingPunct="1">
              <a:spcBef>
                <a:spcPct val="50000"/>
              </a:spcBef>
              <a:buClrTx/>
              <a:buSzTx/>
              <a:buFontTx/>
              <a:buNone/>
            </a:pPr>
            <a:endParaRPr kumimoji="0" lang="zh-CN" altLang="en-US" sz="2800" dirty="0">
              <a:latin typeface="华文中宋" panose="02010600040101010101" pitchFamily="2" charset="-122"/>
              <a:ea typeface="华文中宋" panose="02010600040101010101" pitchFamily="2" charset="-122"/>
            </a:endParaRPr>
          </a:p>
          <a:p>
            <a:pPr eaLnBrk="1" hangingPunct="1">
              <a:buClr>
                <a:schemeClr val="accent2"/>
              </a:buClr>
              <a:buSzTx/>
              <a:buFont typeface="Wingdings" panose="05000000000000000000" pitchFamily="2" charset="2"/>
              <a:buChar char="o"/>
            </a:pPr>
            <a:endParaRPr lang="en-US" altLang="zh-CN" sz="3600" dirty="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83"/>
                                        </p:tgtEl>
                                        <p:attrNameLst>
                                          <p:attrName>style.visibility</p:attrName>
                                        </p:attrNameLst>
                                      </p:cBhvr>
                                      <p:to>
                                        <p:strVal val="visible"/>
                                      </p:to>
                                    </p:set>
                                    <p:anim calcmode="lin" valueType="num">
                                      <p:cBhvr additive="base">
                                        <p:cTn id="7" dur="500" fill="hold"/>
                                        <p:tgtEl>
                                          <p:spTgt spid="62483"/>
                                        </p:tgtEl>
                                        <p:attrNameLst>
                                          <p:attrName>ppt_x</p:attrName>
                                        </p:attrNameLst>
                                      </p:cBhvr>
                                      <p:tavLst>
                                        <p:tav tm="0">
                                          <p:val>
                                            <p:strVal val="#ppt_x"/>
                                          </p:val>
                                        </p:tav>
                                        <p:tav tm="100000">
                                          <p:val>
                                            <p:strVal val="#ppt_x"/>
                                          </p:val>
                                        </p:tav>
                                      </p:tavLst>
                                    </p:anim>
                                    <p:anim calcmode="lin" valueType="num">
                                      <p:cBhvr additive="base">
                                        <p:cTn id="8" dur="500" fill="hold"/>
                                        <p:tgtEl>
                                          <p:spTgt spid="62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3"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a:extLst>
              <a:ext uri="{FF2B5EF4-FFF2-40B4-BE49-F238E27FC236}">
                <a16:creationId xmlns="" xmlns:a16="http://schemas.microsoft.com/office/drawing/2014/main" id="{9C12536B-8C4B-4C31-B776-3D50E313EC05}"/>
              </a:ext>
            </a:extLst>
          </p:cNvPr>
          <p:cNvSpPr>
            <a:spLocks noGrp="1"/>
          </p:cNvSpPr>
          <p:nvPr>
            <p:ph type="title"/>
          </p:nvPr>
        </p:nvSpPr>
        <p:spPr/>
        <p:txBody>
          <a:bodyPr/>
          <a:lstStyle/>
          <a:p>
            <a:r>
              <a:rPr lang="zh-CN" altLang="en-US" dirty="0"/>
              <a:t>回忆一下</a:t>
            </a:r>
          </a:p>
        </p:txBody>
      </p:sp>
      <p:sp>
        <p:nvSpPr>
          <p:cNvPr id="3" name="内容占位符 2">
            <a:extLst>
              <a:ext uri="{FF2B5EF4-FFF2-40B4-BE49-F238E27FC236}">
                <a16:creationId xmlns="" xmlns:a16="http://schemas.microsoft.com/office/drawing/2014/main" id="{E67D4AF5-D26F-43B3-8225-CC052F842861}"/>
              </a:ext>
            </a:extLst>
          </p:cNvPr>
          <p:cNvSpPr>
            <a:spLocks noGrp="1"/>
          </p:cNvSpPr>
          <p:nvPr>
            <p:ph idx="1"/>
          </p:nvPr>
        </p:nvSpPr>
        <p:spPr>
          <a:xfrm>
            <a:off x="1099930" y="1295400"/>
            <a:ext cx="10482470" cy="5029200"/>
          </a:xfrm>
        </p:spPr>
        <p:txBody>
          <a:bodyPr/>
          <a:lstStyle/>
          <a:p>
            <a:pPr>
              <a:defRPr/>
            </a:pPr>
            <a:r>
              <a:rPr lang="zh-CN" altLang="en-US" sz="4000" b="1" dirty="0"/>
              <a:t>你在购买一件新商品前是如何获得它的有关信息的？</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a:extLst>
              <a:ext uri="{FF2B5EF4-FFF2-40B4-BE49-F238E27FC236}">
                <a16:creationId xmlns="" xmlns:a16="http://schemas.microsoft.com/office/drawing/2014/main" id="{6A3CDE7E-6C66-4CC7-A14E-4FBCC78287EF}"/>
              </a:ext>
            </a:extLst>
          </p:cNvPr>
          <p:cNvSpPr>
            <a:spLocks noGrp="1" noChangeArrowheads="1"/>
          </p:cNvSpPr>
          <p:nvPr>
            <p:ph type="body" idx="1"/>
          </p:nvPr>
        </p:nvSpPr>
        <p:spPr>
          <a:xfrm>
            <a:off x="1524000" y="620714"/>
            <a:ext cx="9144000" cy="5616575"/>
          </a:xfrm>
          <a:solidFill>
            <a:schemeClr val="bg1"/>
          </a:solidFill>
        </p:spPr>
        <p:txBody>
          <a:bodyPr/>
          <a:lstStyle/>
          <a:p>
            <a:pPr eaLnBrk="1" hangingPunct="1">
              <a:lnSpc>
                <a:spcPct val="90000"/>
              </a:lnSpc>
              <a:buFont typeface="Wingdings" panose="05000000000000000000" pitchFamily="2" charset="2"/>
              <a:buNone/>
              <a:defRPr/>
            </a:pPr>
            <a:endParaRPr lang="en-US" altLang="zh-CN" sz="2400" b="1" dirty="0">
              <a:effectLst>
                <a:outerShdw blurRad="38100" dist="38100" dir="2700000" algn="tl">
                  <a:srgbClr val="FFFFFF"/>
                </a:outerShdw>
              </a:effectLst>
            </a:endParaRPr>
          </a:p>
          <a:p>
            <a:pPr eaLnBrk="1" hangingPunct="1">
              <a:lnSpc>
                <a:spcPct val="90000"/>
              </a:lnSpc>
              <a:buFont typeface="Wingdings" panose="05000000000000000000" pitchFamily="2" charset="2"/>
              <a:buNone/>
              <a:defRPr/>
            </a:pPr>
            <a:r>
              <a:rPr lang="en-US" altLang="zh-CN" sz="2400" b="1" dirty="0">
                <a:effectLst>
                  <a:outerShdw blurRad="38100" dist="38100" dir="2700000" algn="tl">
                    <a:srgbClr val="FFFFFF"/>
                  </a:outerShdw>
                </a:effectLst>
              </a:rPr>
              <a:t>      </a:t>
            </a:r>
            <a:r>
              <a:rPr lang="zh-CN" altLang="en-US" b="1" dirty="0">
                <a:solidFill>
                  <a:srgbClr val="FF3300"/>
                </a:solidFill>
                <a:effectLst>
                  <a:outerShdw blurRad="38100" dist="38100" dir="2700000" algn="tl">
                    <a:srgbClr val="000000"/>
                  </a:outerShdw>
                </a:effectLst>
              </a:rPr>
              <a:t>售前服务的主要形式：</a:t>
            </a:r>
          </a:p>
          <a:p>
            <a:pPr eaLnBrk="1" hangingPunct="1">
              <a:lnSpc>
                <a:spcPct val="90000"/>
              </a:lnSpc>
              <a:buFont typeface="Wingdings" panose="05000000000000000000" pitchFamily="2" charset="2"/>
              <a:buNone/>
              <a:defRPr/>
            </a:pPr>
            <a:r>
              <a:rPr lang="zh-CN" altLang="en-US" sz="2800" b="1" dirty="0">
                <a:effectLst>
                  <a:outerShdw blurRad="38100" dist="38100" dir="2700000" algn="tl">
                    <a:srgbClr val="FFFFFF"/>
                  </a:outerShdw>
                </a:effectLst>
              </a:rPr>
              <a:t>    </a:t>
            </a:r>
            <a:r>
              <a:rPr lang="zh-CN" altLang="en-US" sz="3600" b="1" dirty="0">
                <a:effectLst>
                  <a:outerShdw blurRad="38100" dist="38100" dir="2700000" algn="tl">
                    <a:srgbClr val="FFFFFF"/>
                  </a:outerShdw>
                </a:effectLst>
              </a:rPr>
              <a:t>（</a:t>
            </a:r>
            <a:r>
              <a:rPr lang="en-US" altLang="zh-CN" sz="3600" b="1" dirty="0">
                <a:effectLst>
                  <a:outerShdw blurRad="38100" dist="38100" dir="2700000" algn="tl">
                    <a:srgbClr val="FFFFFF"/>
                  </a:outerShdw>
                </a:effectLst>
              </a:rPr>
              <a:t>1</a:t>
            </a:r>
            <a:r>
              <a:rPr lang="zh-CN" altLang="en-US" sz="3600" b="1" dirty="0">
                <a:effectLst>
                  <a:outerShdw blurRad="38100" dist="38100" dir="2700000" algn="tl">
                    <a:srgbClr val="FFFFFF"/>
                  </a:outerShdw>
                </a:effectLst>
              </a:rPr>
              <a:t>）公关广告宣传 </a:t>
            </a:r>
          </a:p>
          <a:p>
            <a:pPr eaLnBrk="1" hangingPunct="1">
              <a:lnSpc>
                <a:spcPct val="90000"/>
              </a:lnSpc>
              <a:buFont typeface="Wingdings" panose="05000000000000000000" pitchFamily="2" charset="2"/>
              <a:buNone/>
              <a:defRPr/>
            </a:pPr>
            <a:r>
              <a:rPr lang="zh-CN" altLang="en-US" sz="3600" b="1" dirty="0">
                <a:effectLst>
                  <a:outerShdw blurRad="38100" dist="38100" dir="2700000" algn="tl">
                    <a:srgbClr val="FFFFFF"/>
                  </a:outerShdw>
                </a:effectLst>
              </a:rPr>
              <a:t>    （</a:t>
            </a:r>
            <a:r>
              <a:rPr lang="en-US" altLang="zh-CN" sz="3600" b="1" dirty="0">
                <a:effectLst>
                  <a:outerShdw blurRad="38100" dist="38100" dir="2700000" algn="tl">
                    <a:srgbClr val="FFFFFF"/>
                  </a:outerShdw>
                </a:effectLst>
              </a:rPr>
              <a:t>2</a:t>
            </a:r>
            <a:r>
              <a:rPr lang="zh-CN" altLang="en-US" sz="3600" b="1" dirty="0">
                <a:effectLst>
                  <a:outerShdw blurRad="38100" dist="38100" dir="2700000" algn="tl">
                    <a:srgbClr val="FFFFFF"/>
                  </a:outerShdw>
                </a:effectLst>
              </a:rPr>
              <a:t>）提供服务咨询</a:t>
            </a:r>
          </a:p>
          <a:p>
            <a:pPr eaLnBrk="1" hangingPunct="1">
              <a:lnSpc>
                <a:spcPct val="90000"/>
              </a:lnSpc>
              <a:buFont typeface="Wingdings" panose="05000000000000000000" pitchFamily="2" charset="2"/>
              <a:buNone/>
              <a:defRPr/>
            </a:pPr>
            <a:r>
              <a:rPr lang="zh-CN" altLang="en-US" sz="3600" b="1" dirty="0">
                <a:effectLst>
                  <a:outerShdw blurRad="38100" dist="38100" dir="2700000" algn="tl">
                    <a:srgbClr val="FFFFFF"/>
                  </a:outerShdw>
                </a:effectLst>
              </a:rPr>
              <a:t>    （</a:t>
            </a:r>
            <a:r>
              <a:rPr lang="en-US" altLang="zh-CN" sz="3600" b="1" dirty="0">
                <a:effectLst>
                  <a:outerShdw blurRad="38100" dist="38100" dir="2700000" algn="tl">
                    <a:srgbClr val="FFFFFF"/>
                  </a:outerShdw>
                </a:effectLst>
              </a:rPr>
              <a:t>3</a:t>
            </a:r>
            <a:r>
              <a:rPr lang="zh-CN" altLang="en-US" sz="3600" b="1" dirty="0">
                <a:effectLst>
                  <a:outerShdw blurRad="38100" dist="38100" dir="2700000" algn="tl">
                    <a:srgbClr val="FFFFFF"/>
                  </a:outerShdw>
                </a:effectLst>
              </a:rPr>
              <a:t>）开通业务电话</a:t>
            </a:r>
          </a:p>
          <a:p>
            <a:pPr eaLnBrk="1" hangingPunct="1">
              <a:lnSpc>
                <a:spcPct val="90000"/>
              </a:lnSpc>
              <a:buFont typeface="Wingdings" panose="05000000000000000000" pitchFamily="2" charset="2"/>
              <a:buNone/>
              <a:defRPr/>
            </a:pPr>
            <a:r>
              <a:rPr lang="zh-CN" altLang="en-US" sz="3600" b="1" dirty="0">
                <a:effectLst>
                  <a:outerShdw blurRad="38100" dist="38100" dir="2700000" algn="tl">
                    <a:srgbClr val="FFFFFF"/>
                  </a:outerShdw>
                </a:effectLst>
              </a:rPr>
              <a:t>    （</a:t>
            </a:r>
            <a:r>
              <a:rPr lang="en-US" altLang="zh-CN" sz="3600" b="1" dirty="0">
                <a:effectLst>
                  <a:outerShdw blurRad="38100" dist="38100" dir="2700000" algn="tl">
                    <a:srgbClr val="FFFFFF"/>
                  </a:outerShdw>
                </a:effectLst>
              </a:rPr>
              <a:t>4</a:t>
            </a:r>
            <a:r>
              <a:rPr lang="zh-CN" altLang="en-US" sz="3600" b="1" dirty="0">
                <a:effectLst>
                  <a:outerShdw blurRad="38100" dist="38100" dir="2700000" algn="tl">
                    <a:srgbClr val="FFFFFF"/>
                  </a:outerShdw>
                </a:effectLst>
              </a:rPr>
              <a:t>）提供多种方便</a:t>
            </a:r>
          </a:p>
          <a:p>
            <a:pPr eaLnBrk="1" hangingPunct="1">
              <a:lnSpc>
                <a:spcPct val="90000"/>
              </a:lnSpc>
              <a:buFont typeface="Wingdings" panose="05000000000000000000" pitchFamily="2" charset="2"/>
              <a:buNone/>
              <a:defRPr/>
            </a:pPr>
            <a:r>
              <a:rPr lang="zh-CN" altLang="en-US" sz="3600" b="1" dirty="0">
                <a:effectLst>
                  <a:outerShdw blurRad="38100" dist="38100" dir="2700000" algn="tl">
                    <a:srgbClr val="FFFFFF"/>
                  </a:outerShdw>
                </a:effectLst>
              </a:rPr>
              <a:t>    （</a:t>
            </a:r>
            <a:r>
              <a:rPr lang="en-US" altLang="zh-CN" sz="3600" b="1" dirty="0">
                <a:effectLst>
                  <a:outerShdw blurRad="38100" dist="38100" dir="2700000" algn="tl">
                    <a:srgbClr val="FFFFFF"/>
                  </a:outerShdw>
                </a:effectLst>
              </a:rPr>
              <a:t>5</a:t>
            </a:r>
            <a:r>
              <a:rPr lang="zh-CN" altLang="en-US" sz="3600" b="1" dirty="0" smtClean="0">
                <a:effectLst>
                  <a:outerShdw blurRad="38100" dist="38100" dir="2700000" algn="tl">
                    <a:srgbClr val="FFFFFF"/>
                  </a:outerShdw>
                </a:effectLst>
              </a:rPr>
              <a:t>）提供优质销售</a:t>
            </a:r>
            <a:r>
              <a:rPr lang="zh-CN" altLang="en-US" sz="3600" b="1" dirty="0">
                <a:effectLst>
                  <a:outerShdw blurRad="38100" dist="38100" dir="2700000" algn="tl">
                    <a:srgbClr val="FFFFFF"/>
                  </a:outerShdw>
                </a:effectLst>
              </a:rPr>
              <a:t>环境</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椭圆 47105">
            <a:extLst>
              <a:ext uri="{FF2B5EF4-FFF2-40B4-BE49-F238E27FC236}">
                <a16:creationId xmlns="" xmlns:a16="http://schemas.microsoft.com/office/drawing/2014/main" id="{10F13EC6-382A-45A0-B745-F353287F315E}"/>
              </a:ext>
            </a:extLst>
          </p:cNvPr>
          <p:cNvSpPr>
            <a:spLocks noChangeArrowheads="1"/>
          </p:cNvSpPr>
          <p:nvPr/>
        </p:nvSpPr>
        <p:spPr bwMode="auto">
          <a:xfrm>
            <a:off x="3879850" y="2438400"/>
            <a:ext cx="2743200" cy="2743200"/>
          </a:xfrm>
          <a:prstGeom prst="ellipse">
            <a:avLst/>
          </a:prstGeom>
          <a:solidFill>
            <a:schemeClr val="bg1">
              <a:alpha val="7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sp>
        <p:nvSpPr>
          <p:cNvPr id="11266" name="椭圆 47106">
            <a:extLst>
              <a:ext uri="{FF2B5EF4-FFF2-40B4-BE49-F238E27FC236}">
                <a16:creationId xmlns="" xmlns:a16="http://schemas.microsoft.com/office/drawing/2014/main" id="{FFB89640-AE2F-4D66-B901-C1C539800D8C}"/>
              </a:ext>
            </a:extLst>
          </p:cNvPr>
          <p:cNvSpPr>
            <a:spLocks noChangeArrowheads="1"/>
          </p:cNvSpPr>
          <p:nvPr/>
        </p:nvSpPr>
        <p:spPr bwMode="auto">
          <a:xfrm>
            <a:off x="5022850" y="2952750"/>
            <a:ext cx="1619250" cy="1619250"/>
          </a:xfrm>
          <a:prstGeom prst="ellipse">
            <a:avLst/>
          </a:prstGeom>
          <a:solidFill>
            <a:srgbClr val="DCDCDC">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sp>
        <p:nvSpPr>
          <p:cNvPr id="11267" name="直接连接符 47107">
            <a:extLst>
              <a:ext uri="{FF2B5EF4-FFF2-40B4-BE49-F238E27FC236}">
                <a16:creationId xmlns="" xmlns:a16="http://schemas.microsoft.com/office/drawing/2014/main" id="{E9C57538-4D84-4CCA-B695-AFA196A5EE6F}"/>
              </a:ext>
            </a:extLst>
          </p:cNvPr>
          <p:cNvSpPr>
            <a:spLocks noChangeShapeType="1"/>
          </p:cNvSpPr>
          <p:nvPr/>
        </p:nvSpPr>
        <p:spPr bwMode="auto">
          <a:xfrm>
            <a:off x="4260850" y="3733800"/>
            <a:ext cx="1524000"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cs typeface="Arial" panose="020B0604020202020204" pitchFamily="34" charset="0"/>
            </a:endParaRPr>
          </a:p>
        </p:txBody>
      </p:sp>
      <p:sp>
        <p:nvSpPr>
          <p:cNvPr id="11268" name="直接连接符 47108">
            <a:extLst>
              <a:ext uri="{FF2B5EF4-FFF2-40B4-BE49-F238E27FC236}">
                <a16:creationId xmlns="" xmlns:a16="http://schemas.microsoft.com/office/drawing/2014/main" id="{D058C646-6A62-43FB-AB5C-19F6D3E8F503}"/>
              </a:ext>
            </a:extLst>
          </p:cNvPr>
          <p:cNvSpPr>
            <a:spLocks noChangeShapeType="1"/>
          </p:cNvSpPr>
          <p:nvPr/>
        </p:nvSpPr>
        <p:spPr bwMode="auto">
          <a:xfrm>
            <a:off x="5099050" y="2590800"/>
            <a:ext cx="914400" cy="914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cs typeface="Arial" panose="020B0604020202020204" pitchFamily="34" charset="0"/>
            </a:endParaRPr>
          </a:p>
        </p:txBody>
      </p:sp>
      <p:sp>
        <p:nvSpPr>
          <p:cNvPr id="11269" name="直接连接符 47109">
            <a:extLst>
              <a:ext uri="{FF2B5EF4-FFF2-40B4-BE49-F238E27FC236}">
                <a16:creationId xmlns="" xmlns:a16="http://schemas.microsoft.com/office/drawing/2014/main" id="{15476DAD-B3DB-42A0-9A6D-3422C4D3F14A}"/>
              </a:ext>
            </a:extLst>
          </p:cNvPr>
          <p:cNvSpPr>
            <a:spLocks noChangeShapeType="1"/>
          </p:cNvSpPr>
          <p:nvPr/>
        </p:nvSpPr>
        <p:spPr bwMode="auto">
          <a:xfrm flipH="1">
            <a:off x="5194300" y="4114800"/>
            <a:ext cx="819150" cy="1409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cs typeface="Arial" panose="020B0604020202020204" pitchFamily="34" charset="0"/>
            </a:endParaRPr>
          </a:p>
        </p:txBody>
      </p:sp>
      <p:sp>
        <p:nvSpPr>
          <p:cNvPr id="11270" name="直接连接符 47110">
            <a:extLst>
              <a:ext uri="{FF2B5EF4-FFF2-40B4-BE49-F238E27FC236}">
                <a16:creationId xmlns="" xmlns:a16="http://schemas.microsoft.com/office/drawing/2014/main" id="{7FA2B15F-4C0D-4FC1-9401-77B0F675DDC0}"/>
              </a:ext>
            </a:extLst>
          </p:cNvPr>
          <p:cNvSpPr>
            <a:spLocks noChangeShapeType="1"/>
          </p:cNvSpPr>
          <p:nvPr/>
        </p:nvSpPr>
        <p:spPr bwMode="auto">
          <a:xfrm>
            <a:off x="6394450" y="4038600"/>
            <a:ext cx="2286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cs typeface="Arial" panose="020B0604020202020204" pitchFamily="34" charset="0"/>
            </a:endParaRPr>
          </a:p>
        </p:txBody>
      </p:sp>
      <p:sp>
        <p:nvSpPr>
          <p:cNvPr id="11271" name="直接连接符 47111">
            <a:extLst>
              <a:ext uri="{FF2B5EF4-FFF2-40B4-BE49-F238E27FC236}">
                <a16:creationId xmlns="" xmlns:a16="http://schemas.microsoft.com/office/drawing/2014/main" id="{24E88981-8062-435C-B01F-2E17781C1560}"/>
              </a:ext>
            </a:extLst>
          </p:cNvPr>
          <p:cNvSpPr>
            <a:spLocks noChangeShapeType="1"/>
          </p:cNvSpPr>
          <p:nvPr/>
        </p:nvSpPr>
        <p:spPr bwMode="auto">
          <a:xfrm flipV="1">
            <a:off x="6394450" y="2743200"/>
            <a:ext cx="53340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cs typeface="Arial" panose="020B0604020202020204" pitchFamily="34" charset="0"/>
            </a:endParaRPr>
          </a:p>
        </p:txBody>
      </p:sp>
      <p:sp>
        <p:nvSpPr>
          <p:cNvPr id="11272" name="椭圆 47112">
            <a:extLst>
              <a:ext uri="{FF2B5EF4-FFF2-40B4-BE49-F238E27FC236}">
                <a16:creationId xmlns="" xmlns:a16="http://schemas.microsoft.com/office/drawing/2014/main" id="{3033D443-7F5B-440E-96E8-EEEF0296A3C5}"/>
              </a:ext>
            </a:extLst>
          </p:cNvPr>
          <p:cNvSpPr>
            <a:spLocks noChangeArrowheads="1"/>
          </p:cNvSpPr>
          <p:nvPr/>
        </p:nvSpPr>
        <p:spPr bwMode="auto">
          <a:xfrm>
            <a:off x="5661025" y="3343275"/>
            <a:ext cx="895350" cy="895350"/>
          </a:xfrm>
          <a:prstGeom prst="ellipse">
            <a:avLst/>
          </a:prstGeom>
          <a:solidFill>
            <a:srgbClr val="C0C0C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sp>
        <p:nvSpPr>
          <p:cNvPr id="11273" name="标题 47113">
            <a:extLst>
              <a:ext uri="{FF2B5EF4-FFF2-40B4-BE49-F238E27FC236}">
                <a16:creationId xmlns="" xmlns:a16="http://schemas.microsoft.com/office/drawing/2014/main" id="{7F92CA9F-1040-4605-89EF-B4223C180C4B}"/>
              </a:ext>
            </a:extLst>
          </p:cNvPr>
          <p:cNvSpPr>
            <a:spLocks noGrp="1" noChangeArrowheads="1"/>
          </p:cNvSpPr>
          <p:nvPr>
            <p:ph type="title"/>
          </p:nvPr>
        </p:nvSpPr>
        <p:spPr/>
        <p:txBody>
          <a:bodyPr/>
          <a:lstStyle/>
          <a:p>
            <a:r>
              <a:rPr lang="zh-CN" altLang="en-US"/>
              <a:t>二、营销沟通的几种形式</a:t>
            </a:r>
            <a:endParaRPr lang="en-US" altLang="zh-CN"/>
          </a:p>
        </p:txBody>
      </p:sp>
      <p:grpSp>
        <p:nvGrpSpPr>
          <p:cNvPr id="11274" name="组合 47114">
            <a:extLst>
              <a:ext uri="{FF2B5EF4-FFF2-40B4-BE49-F238E27FC236}">
                <a16:creationId xmlns="" xmlns:a16="http://schemas.microsoft.com/office/drawing/2014/main" id="{07798D05-0D4E-4320-AF72-C4D9ADE1A4F9}"/>
              </a:ext>
            </a:extLst>
          </p:cNvPr>
          <p:cNvGrpSpPr>
            <a:grpSpLocks/>
          </p:cNvGrpSpPr>
          <p:nvPr/>
        </p:nvGrpSpPr>
        <p:grpSpPr bwMode="auto">
          <a:xfrm>
            <a:off x="4191001" y="1600200"/>
            <a:ext cx="1146175" cy="1384300"/>
            <a:chOff x="2064" y="1008"/>
            <a:chExt cx="722" cy="872"/>
          </a:xfrm>
        </p:grpSpPr>
        <p:sp>
          <p:nvSpPr>
            <p:cNvPr id="11275" name="椭圆 47115">
              <a:extLst>
                <a:ext uri="{FF2B5EF4-FFF2-40B4-BE49-F238E27FC236}">
                  <a16:creationId xmlns="" xmlns:a16="http://schemas.microsoft.com/office/drawing/2014/main" id="{38D0A1D1-A9E2-4533-80C4-3F27A478B92F}"/>
                </a:ext>
              </a:extLst>
            </p:cNvPr>
            <p:cNvSpPr>
              <a:spLocks noChangeArrowheads="1"/>
            </p:cNvSpPr>
            <p:nvPr/>
          </p:nvSpPr>
          <p:spPr bwMode="auto">
            <a:xfrm>
              <a:off x="2064" y="1008"/>
              <a:ext cx="722" cy="727"/>
            </a:xfrm>
            <a:prstGeom prst="ellipse">
              <a:avLst/>
            </a:prstGeom>
            <a:solidFill>
              <a:srgbClr val="EAEAEA">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grpSp>
          <p:nvGrpSpPr>
            <p:cNvPr id="11276" name="组合 47116">
              <a:extLst>
                <a:ext uri="{FF2B5EF4-FFF2-40B4-BE49-F238E27FC236}">
                  <a16:creationId xmlns="" xmlns:a16="http://schemas.microsoft.com/office/drawing/2014/main" id="{06D4895E-3930-4D47-A720-FA4B080E10D8}"/>
                </a:ext>
              </a:extLst>
            </p:cNvPr>
            <p:cNvGrpSpPr>
              <a:grpSpLocks/>
            </p:cNvGrpSpPr>
            <p:nvPr/>
          </p:nvGrpSpPr>
          <p:grpSpPr bwMode="auto">
            <a:xfrm>
              <a:off x="2086" y="1031"/>
              <a:ext cx="680" cy="849"/>
              <a:chOff x="3975" y="1593"/>
              <a:chExt cx="931" cy="1163"/>
            </a:xfrm>
          </p:grpSpPr>
          <p:pic>
            <p:nvPicPr>
              <p:cNvPr id="11277" name="图片 47117" descr="circuler_1">
                <a:extLst>
                  <a:ext uri="{FF2B5EF4-FFF2-40B4-BE49-F238E27FC236}">
                    <a16:creationId xmlns="" xmlns:a16="http://schemas.microsoft.com/office/drawing/2014/main" id="{645E76EE-8918-47A1-99AD-DDEC3C09AD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椭圆 47118">
                <a:extLst>
                  <a:ext uri="{FF2B5EF4-FFF2-40B4-BE49-F238E27FC236}">
                    <a16:creationId xmlns="" xmlns:a16="http://schemas.microsoft.com/office/drawing/2014/main" id="{29E80143-0F24-4824-974E-187B35444751}"/>
                  </a:ext>
                </a:extLst>
              </p:cNvPr>
              <p:cNvSpPr>
                <a:spLocks noChangeArrowheads="1"/>
              </p:cNvSpPr>
              <p:nvPr/>
            </p:nvSpPr>
            <p:spPr bwMode="auto">
              <a:xfrm>
                <a:off x="3975" y="1593"/>
                <a:ext cx="931" cy="937"/>
              </a:xfrm>
              <a:prstGeom prst="ellipse">
                <a:avLst/>
              </a:prstGeom>
              <a:solidFill>
                <a:schemeClr val="tx2">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pic>
            <p:nvPicPr>
              <p:cNvPr id="11279" name="图片 47119" descr="light_shadow1">
                <a:extLst>
                  <a:ext uri="{FF2B5EF4-FFF2-40B4-BE49-F238E27FC236}">
                    <a16:creationId xmlns="" xmlns:a16="http://schemas.microsoft.com/office/drawing/2014/main" id="{2761FD96-B7F9-4332-AD5F-72CBB5FE12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auto">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0" name="组合 47120">
                <a:extLst>
                  <a:ext uri="{FF2B5EF4-FFF2-40B4-BE49-F238E27FC236}">
                    <a16:creationId xmlns="" xmlns:a16="http://schemas.microsoft.com/office/drawing/2014/main" id="{50D5903B-5B4F-4B68-82D5-D82E1B27BFC9}"/>
                  </a:ext>
                </a:extLst>
              </p:cNvPr>
              <p:cNvGrpSpPr>
                <a:grpSpLocks/>
              </p:cNvGrpSpPr>
              <p:nvPr/>
            </p:nvGrpSpPr>
            <p:grpSpPr bwMode="auto">
              <a:xfrm rot="-3733502" flipH="1" flipV="1">
                <a:off x="4256" y="2247"/>
                <a:ext cx="820" cy="198"/>
                <a:chOff x="2532" y="1051"/>
                <a:chExt cx="893" cy="246"/>
              </a:xfrm>
            </p:grpSpPr>
            <p:grpSp>
              <p:nvGrpSpPr>
                <p:cNvPr id="11281" name="组合 47121">
                  <a:extLst>
                    <a:ext uri="{FF2B5EF4-FFF2-40B4-BE49-F238E27FC236}">
                      <a16:creationId xmlns="" xmlns:a16="http://schemas.microsoft.com/office/drawing/2014/main" id="{BD23FAFD-F8A3-4067-96E9-B8E1F58AB966}"/>
                    </a:ext>
                  </a:extLst>
                </p:cNvPr>
                <p:cNvGrpSpPr>
                  <a:grpSpLocks/>
                </p:cNvGrpSpPr>
                <p:nvPr/>
              </p:nvGrpSpPr>
              <p:grpSpPr bwMode="auto">
                <a:xfrm>
                  <a:off x="2532" y="1051"/>
                  <a:ext cx="743" cy="185"/>
                  <a:chOff x="1565" y="2568"/>
                  <a:chExt cx="1118" cy="279"/>
                </a:xfrm>
              </p:grpSpPr>
              <p:sp>
                <p:nvSpPr>
                  <p:cNvPr id="11282" name="新月形 47122">
                    <a:extLst>
                      <a:ext uri="{FF2B5EF4-FFF2-40B4-BE49-F238E27FC236}">
                        <a16:creationId xmlns="" xmlns:a16="http://schemas.microsoft.com/office/drawing/2014/main" id="{5B29911C-D3ED-4B41-A449-29F7675EE63E}"/>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283" name="新月形 47123">
                    <a:extLst>
                      <a:ext uri="{FF2B5EF4-FFF2-40B4-BE49-F238E27FC236}">
                        <a16:creationId xmlns="" xmlns:a16="http://schemas.microsoft.com/office/drawing/2014/main" id="{5BCD5B30-3C7C-41C6-864F-02BF8BB47CDB}"/>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284" name="新月形 47124">
                    <a:extLst>
                      <a:ext uri="{FF2B5EF4-FFF2-40B4-BE49-F238E27FC236}">
                        <a16:creationId xmlns="" xmlns:a16="http://schemas.microsoft.com/office/drawing/2014/main" id="{9D1F477B-8148-438D-909C-1F63548C2533}"/>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285" name="新月形 47125">
                    <a:extLst>
                      <a:ext uri="{FF2B5EF4-FFF2-40B4-BE49-F238E27FC236}">
                        <a16:creationId xmlns="" xmlns:a16="http://schemas.microsoft.com/office/drawing/2014/main" id="{BF76DEC0-5356-4A93-8101-584309F73665}"/>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nvGrpSpPr>
                <p:cNvPr id="11286" name="组合 47126">
                  <a:extLst>
                    <a:ext uri="{FF2B5EF4-FFF2-40B4-BE49-F238E27FC236}">
                      <a16:creationId xmlns="" xmlns:a16="http://schemas.microsoft.com/office/drawing/2014/main" id="{98B5DF8E-5C47-481A-9539-D3BB4EAF8791}"/>
                    </a:ext>
                  </a:extLst>
                </p:cNvPr>
                <p:cNvGrpSpPr>
                  <a:grpSpLocks/>
                </p:cNvGrpSpPr>
                <p:nvPr/>
              </p:nvGrpSpPr>
              <p:grpSpPr bwMode="auto">
                <a:xfrm rot="1353540">
                  <a:off x="2682" y="1111"/>
                  <a:ext cx="743" cy="186"/>
                  <a:chOff x="1565" y="2568"/>
                  <a:chExt cx="1118" cy="279"/>
                </a:xfrm>
              </p:grpSpPr>
              <p:sp>
                <p:nvSpPr>
                  <p:cNvPr id="11287" name="新月形 47127">
                    <a:extLst>
                      <a:ext uri="{FF2B5EF4-FFF2-40B4-BE49-F238E27FC236}">
                        <a16:creationId xmlns="" xmlns:a16="http://schemas.microsoft.com/office/drawing/2014/main" id="{B6F919A1-464B-4DA2-80A1-A353AF6679C0}"/>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288" name="新月形 47128">
                    <a:extLst>
                      <a:ext uri="{FF2B5EF4-FFF2-40B4-BE49-F238E27FC236}">
                        <a16:creationId xmlns="" xmlns:a16="http://schemas.microsoft.com/office/drawing/2014/main" id="{ECA3E680-12F3-467A-8CEE-894ACE0BF154}"/>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289" name="新月形 47129">
                    <a:extLst>
                      <a:ext uri="{FF2B5EF4-FFF2-40B4-BE49-F238E27FC236}">
                        <a16:creationId xmlns="" xmlns:a16="http://schemas.microsoft.com/office/drawing/2014/main" id="{ECE493BC-FD69-404B-9D65-4C87C1D4D809}"/>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290" name="新月形 47130">
                    <a:extLst>
                      <a:ext uri="{FF2B5EF4-FFF2-40B4-BE49-F238E27FC236}">
                        <a16:creationId xmlns="" xmlns:a16="http://schemas.microsoft.com/office/drawing/2014/main" id="{67D222C9-73D2-47CE-8B61-80D31E2F4A01}"/>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grpSp>
        <p:grpSp>
          <p:nvGrpSpPr>
            <p:cNvPr id="11291" name="组合 47131">
              <a:extLst>
                <a:ext uri="{FF2B5EF4-FFF2-40B4-BE49-F238E27FC236}">
                  <a16:creationId xmlns="" xmlns:a16="http://schemas.microsoft.com/office/drawing/2014/main" id="{501EAC29-3F6B-4BB9-90C7-33EACC1631CE}"/>
                </a:ext>
              </a:extLst>
            </p:cNvPr>
            <p:cNvGrpSpPr>
              <a:grpSpLocks/>
            </p:cNvGrpSpPr>
            <p:nvPr/>
          </p:nvGrpSpPr>
          <p:grpSpPr bwMode="auto">
            <a:xfrm rot="-3733502" flipH="1" flipV="1">
              <a:off x="2356" y="1499"/>
              <a:ext cx="527" cy="128"/>
              <a:chOff x="2532" y="1051"/>
              <a:chExt cx="893" cy="246"/>
            </a:xfrm>
          </p:grpSpPr>
          <p:grpSp>
            <p:nvGrpSpPr>
              <p:cNvPr id="11292" name="组合 47132">
                <a:extLst>
                  <a:ext uri="{FF2B5EF4-FFF2-40B4-BE49-F238E27FC236}">
                    <a16:creationId xmlns="" xmlns:a16="http://schemas.microsoft.com/office/drawing/2014/main" id="{A9859261-877F-4256-9852-246F52ED698A}"/>
                  </a:ext>
                </a:extLst>
              </p:cNvPr>
              <p:cNvGrpSpPr>
                <a:grpSpLocks/>
              </p:cNvGrpSpPr>
              <p:nvPr/>
            </p:nvGrpSpPr>
            <p:grpSpPr bwMode="auto">
              <a:xfrm>
                <a:off x="2532" y="1051"/>
                <a:ext cx="743" cy="185"/>
                <a:chOff x="1565" y="2568"/>
                <a:chExt cx="1118" cy="279"/>
              </a:xfrm>
            </p:grpSpPr>
            <p:sp>
              <p:nvSpPr>
                <p:cNvPr id="11293" name="新月形 47133">
                  <a:extLst>
                    <a:ext uri="{FF2B5EF4-FFF2-40B4-BE49-F238E27FC236}">
                      <a16:creationId xmlns="" xmlns:a16="http://schemas.microsoft.com/office/drawing/2014/main" id="{4091066D-4A95-4DCC-BD48-CA22A3110F27}"/>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294" name="新月形 47134">
                  <a:extLst>
                    <a:ext uri="{FF2B5EF4-FFF2-40B4-BE49-F238E27FC236}">
                      <a16:creationId xmlns="" xmlns:a16="http://schemas.microsoft.com/office/drawing/2014/main" id="{A38DE0A8-42B5-4ED7-802E-751370B703E4}"/>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295" name="新月形 47135">
                  <a:extLst>
                    <a:ext uri="{FF2B5EF4-FFF2-40B4-BE49-F238E27FC236}">
                      <a16:creationId xmlns="" xmlns:a16="http://schemas.microsoft.com/office/drawing/2014/main" id="{C3277ADE-BE47-4093-AE2B-4CCF89CC48DC}"/>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296" name="新月形 47136">
                  <a:extLst>
                    <a:ext uri="{FF2B5EF4-FFF2-40B4-BE49-F238E27FC236}">
                      <a16:creationId xmlns="" xmlns:a16="http://schemas.microsoft.com/office/drawing/2014/main" id="{FEC56B4B-6E1B-460C-8E2F-B282BA6025AA}"/>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nvGrpSpPr>
              <p:cNvPr id="11297" name="组合 47137">
                <a:extLst>
                  <a:ext uri="{FF2B5EF4-FFF2-40B4-BE49-F238E27FC236}">
                    <a16:creationId xmlns="" xmlns:a16="http://schemas.microsoft.com/office/drawing/2014/main" id="{774B5F8B-ECFF-4360-8329-E43F957CD566}"/>
                  </a:ext>
                </a:extLst>
              </p:cNvPr>
              <p:cNvGrpSpPr>
                <a:grpSpLocks/>
              </p:cNvGrpSpPr>
              <p:nvPr/>
            </p:nvGrpSpPr>
            <p:grpSpPr bwMode="auto">
              <a:xfrm rot="1353540">
                <a:off x="2682" y="1111"/>
                <a:ext cx="743" cy="186"/>
                <a:chOff x="1565" y="2568"/>
                <a:chExt cx="1118" cy="279"/>
              </a:xfrm>
            </p:grpSpPr>
            <p:sp>
              <p:nvSpPr>
                <p:cNvPr id="11298" name="新月形 47138">
                  <a:extLst>
                    <a:ext uri="{FF2B5EF4-FFF2-40B4-BE49-F238E27FC236}">
                      <a16:creationId xmlns="" xmlns:a16="http://schemas.microsoft.com/office/drawing/2014/main" id="{DB220545-4651-40C6-B453-4F492423EB0B}"/>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299" name="新月形 47139">
                  <a:extLst>
                    <a:ext uri="{FF2B5EF4-FFF2-40B4-BE49-F238E27FC236}">
                      <a16:creationId xmlns="" xmlns:a16="http://schemas.microsoft.com/office/drawing/2014/main" id="{61FE8E7C-9465-480C-8184-4B567A5A39B8}"/>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00" name="新月形 47140">
                  <a:extLst>
                    <a:ext uri="{FF2B5EF4-FFF2-40B4-BE49-F238E27FC236}">
                      <a16:creationId xmlns="" xmlns:a16="http://schemas.microsoft.com/office/drawing/2014/main" id="{49ED5AAB-B0B2-45C9-9984-1120EA28C0CB}"/>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01" name="新月形 47141">
                  <a:extLst>
                    <a:ext uri="{FF2B5EF4-FFF2-40B4-BE49-F238E27FC236}">
                      <a16:creationId xmlns="" xmlns:a16="http://schemas.microsoft.com/office/drawing/2014/main" id="{6ED92CDC-0F69-4646-8911-C8C96A85849B}"/>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sp>
          <p:nvSpPr>
            <p:cNvPr id="11302" name="矩形 47142">
              <a:extLst>
                <a:ext uri="{FF2B5EF4-FFF2-40B4-BE49-F238E27FC236}">
                  <a16:creationId xmlns="" xmlns:a16="http://schemas.microsoft.com/office/drawing/2014/main" id="{F3D78235-614B-4C99-9B7E-49CE3C20E357}"/>
                </a:ext>
              </a:extLst>
            </p:cNvPr>
            <p:cNvSpPr>
              <a:spLocks noChangeArrowheads="1"/>
            </p:cNvSpPr>
            <p:nvPr/>
          </p:nvSpPr>
          <p:spPr bwMode="auto">
            <a:xfrm>
              <a:off x="2337" y="1272"/>
              <a:ext cx="1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flatTx/>
            </a:bodyPr>
            <a:lstStyle/>
            <a:p>
              <a:pPr algn="ctr"/>
              <a:r>
                <a:rPr lang="en-US" altLang="zh-CN" sz="1600">
                  <a:solidFill>
                    <a:srgbClr val="000000"/>
                  </a:solidFill>
                </a:rPr>
                <a:t>e</a:t>
              </a:r>
            </a:p>
          </p:txBody>
        </p:sp>
      </p:grpSp>
      <p:grpSp>
        <p:nvGrpSpPr>
          <p:cNvPr id="11303" name="组合 47143">
            <a:extLst>
              <a:ext uri="{FF2B5EF4-FFF2-40B4-BE49-F238E27FC236}">
                <a16:creationId xmlns="" xmlns:a16="http://schemas.microsoft.com/office/drawing/2014/main" id="{22122382-79EA-46BE-A655-DC37075026E3}"/>
              </a:ext>
            </a:extLst>
          </p:cNvPr>
          <p:cNvGrpSpPr>
            <a:grpSpLocks/>
          </p:cNvGrpSpPr>
          <p:nvPr/>
        </p:nvGrpSpPr>
        <p:grpSpPr bwMode="auto">
          <a:xfrm>
            <a:off x="3195639" y="2997200"/>
            <a:ext cx="1146175" cy="1384300"/>
            <a:chOff x="2064" y="1008"/>
            <a:chExt cx="722" cy="872"/>
          </a:xfrm>
        </p:grpSpPr>
        <p:sp>
          <p:nvSpPr>
            <p:cNvPr id="11304" name="椭圆 47144">
              <a:extLst>
                <a:ext uri="{FF2B5EF4-FFF2-40B4-BE49-F238E27FC236}">
                  <a16:creationId xmlns="" xmlns:a16="http://schemas.microsoft.com/office/drawing/2014/main" id="{FB46FABD-E383-4B3B-9AF4-9630439C7855}"/>
                </a:ext>
              </a:extLst>
            </p:cNvPr>
            <p:cNvSpPr>
              <a:spLocks noChangeArrowheads="1"/>
            </p:cNvSpPr>
            <p:nvPr/>
          </p:nvSpPr>
          <p:spPr bwMode="auto">
            <a:xfrm>
              <a:off x="2064" y="1008"/>
              <a:ext cx="722" cy="727"/>
            </a:xfrm>
            <a:prstGeom prst="ellipse">
              <a:avLst/>
            </a:prstGeom>
            <a:solidFill>
              <a:srgbClr val="EAEAEA">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grpSp>
          <p:nvGrpSpPr>
            <p:cNvPr id="11305" name="组合 47145">
              <a:extLst>
                <a:ext uri="{FF2B5EF4-FFF2-40B4-BE49-F238E27FC236}">
                  <a16:creationId xmlns="" xmlns:a16="http://schemas.microsoft.com/office/drawing/2014/main" id="{EAF889A5-9D14-476D-AFDC-29421B91F08D}"/>
                </a:ext>
              </a:extLst>
            </p:cNvPr>
            <p:cNvGrpSpPr>
              <a:grpSpLocks/>
            </p:cNvGrpSpPr>
            <p:nvPr/>
          </p:nvGrpSpPr>
          <p:grpSpPr bwMode="auto">
            <a:xfrm>
              <a:off x="2086" y="1031"/>
              <a:ext cx="680" cy="849"/>
              <a:chOff x="3975" y="1593"/>
              <a:chExt cx="931" cy="1163"/>
            </a:xfrm>
          </p:grpSpPr>
          <p:pic>
            <p:nvPicPr>
              <p:cNvPr id="11306" name="图片 47146" descr="circuler_1">
                <a:extLst>
                  <a:ext uri="{FF2B5EF4-FFF2-40B4-BE49-F238E27FC236}">
                    <a16:creationId xmlns="" xmlns:a16="http://schemas.microsoft.com/office/drawing/2014/main" id="{157BE0DD-0F5F-4F3D-A816-C32DFF652D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7" name="椭圆 47147">
                <a:extLst>
                  <a:ext uri="{FF2B5EF4-FFF2-40B4-BE49-F238E27FC236}">
                    <a16:creationId xmlns="" xmlns:a16="http://schemas.microsoft.com/office/drawing/2014/main" id="{98FD247D-7C56-43D0-946C-B766CE2554BA}"/>
                  </a:ext>
                </a:extLst>
              </p:cNvPr>
              <p:cNvSpPr>
                <a:spLocks noChangeArrowheads="1"/>
              </p:cNvSpPr>
              <p:nvPr/>
            </p:nvSpPr>
            <p:spPr bwMode="auto">
              <a:xfrm>
                <a:off x="3975" y="1593"/>
                <a:ext cx="931" cy="937"/>
              </a:xfrm>
              <a:prstGeom prst="ellipse">
                <a:avLst/>
              </a:prstGeom>
              <a:solidFill>
                <a:schemeClr val="accent2">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pic>
            <p:nvPicPr>
              <p:cNvPr id="11308" name="图片 47148" descr="light_shadow1">
                <a:extLst>
                  <a:ext uri="{FF2B5EF4-FFF2-40B4-BE49-F238E27FC236}">
                    <a16:creationId xmlns="" xmlns:a16="http://schemas.microsoft.com/office/drawing/2014/main" id="{93F525C7-D279-484F-9593-DD452EC572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auto">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09" name="组合 47149">
                <a:extLst>
                  <a:ext uri="{FF2B5EF4-FFF2-40B4-BE49-F238E27FC236}">
                    <a16:creationId xmlns="" xmlns:a16="http://schemas.microsoft.com/office/drawing/2014/main" id="{E88D2071-C53D-45D6-82A5-B4BD28701F0D}"/>
                  </a:ext>
                </a:extLst>
              </p:cNvPr>
              <p:cNvGrpSpPr>
                <a:grpSpLocks/>
              </p:cNvGrpSpPr>
              <p:nvPr/>
            </p:nvGrpSpPr>
            <p:grpSpPr bwMode="auto">
              <a:xfrm rot="-3733502" flipH="1" flipV="1">
                <a:off x="4256" y="2247"/>
                <a:ext cx="820" cy="198"/>
                <a:chOff x="2532" y="1051"/>
                <a:chExt cx="893" cy="246"/>
              </a:xfrm>
            </p:grpSpPr>
            <p:grpSp>
              <p:nvGrpSpPr>
                <p:cNvPr id="11310" name="组合 47150">
                  <a:extLst>
                    <a:ext uri="{FF2B5EF4-FFF2-40B4-BE49-F238E27FC236}">
                      <a16:creationId xmlns="" xmlns:a16="http://schemas.microsoft.com/office/drawing/2014/main" id="{1D46056D-3C1F-4D36-A85E-4B83C95BF308}"/>
                    </a:ext>
                  </a:extLst>
                </p:cNvPr>
                <p:cNvGrpSpPr>
                  <a:grpSpLocks/>
                </p:cNvGrpSpPr>
                <p:nvPr/>
              </p:nvGrpSpPr>
              <p:grpSpPr bwMode="auto">
                <a:xfrm>
                  <a:off x="2532" y="1051"/>
                  <a:ext cx="743" cy="185"/>
                  <a:chOff x="1565" y="2568"/>
                  <a:chExt cx="1118" cy="279"/>
                </a:xfrm>
              </p:grpSpPr>
              <p:sp>
                <p:nvSpPr>
                  <p:cNvPr id="11311" name="新月形 47151">
                    <a:extLst>
                      <a:ext uri="{FF2B5EF4-FFF2-40B4-BE49-F238E27FC236}">
                        <a16:creationId xmlns="" xmlns:a16="http://schemas.microsoft.com/office/drawing/2014/main" id="{6646DF05-5821-49F8-BFB5-FEFEB0537B90}"/>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12" name="新月形 47152">
                    <a:extLst>
                      <a:ext uri="{FF2B5EF4-FFF2-40B4-BE49-F238E27FC236}">
                        <a16:creationId xmlns="" xmlns:a16="http://schemas.microsoft.com/office/drawing/2014/main" id="{338DC3E3-67EF-473F-B62C-DC24FDCA736D}"/>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13" name="新月形 47153">
                    <a:extLst>
                      <a:ext uri="{FF2B5EF4-FFF2-40B4-BE49-F238E27FC236}">
                        <a16:creationId xmlns="" xmlns:a16="http://schemas.microsoft.com/office/drawing/2014/main" id="{EF5ED06B-8B9E-4883-AFD5-8A0F7A19C138}"/>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14" name="新月形 47154">
                    <a:extLst>
                      <a:ext uri="{FF2B5EF4-FFF2-40B4-BE49-F238E27FC236}">
                        <a16:creationId xmlns="" xmlns:a16="http://schemas.microsoft.com/office/drawing/2014/main" id="{4D5345DE-AB9D-4750-A790-E69BEBFF900E}"/>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nvGrpSpPr>
                <p:cNvPr id="11315" name="组合 47155">
                  <a:extLst>
                    <a:ext uri="{FF2B5EF4-FFF2-40B4-BE49-F238E27FC236}">
                      <a16:creationId xmlns="" xmlns:a16="http://schemas.microsoft.com/office/drawing/2014/main" id="{98D6F8A0-EC0B-4223-A365-C5B85C83DA4A}"/>
                    </a:ext>
                  </a:extLst>
                </p:cNvPr>
                <p:cNvGrpSpPr>
                  <a:grpSpLocks/>
                </p:cNvGrpSpPr>
                <p:nvPr/>
              </p:nvGrpSpPr>
              <p:grpSpPr bwMode="auto">
                <a:xfrm rot="1353540">
                  <a:off x="2682" y="1111"/>
                  <a:ext cx="743" cy="186"/>
                  <a:chOff x="1565" y="2568"/>
                  <a:chExt cx="1118" cy="279"/>
                </a:xfrm>
              </p:grpSpPr>
              <p:sp>
                <p:nvSpPr>
                  <p:cNvPr id="11316" name="新月形 47156">
                    <a:extLst>
                      <a:ext uri="{FF2B5EF4-FFF2-40B4-BE49-F238E27FC236}">
                        <a16:creationId xmlns="" xmlns:a16="http://schemas.microsoft.com/office/drawing/2014/main" id="{8492746C-FC7E-42F7-A0CD-D3AB5362D164}"/>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17" name="新月形 47157">
                    <a:extLst>
                      <a:ext uri="{FF2B5EF4-FFF2-40B4-BE49-F238E27FC236}">
                        <a16:creationId xmlns="" xmlns:a16="http://schemas.microsoft.com/office/drawing/2014/main" id="{2B485005-C974-410B-8040-F328E546AA69}"/>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18" name="新月形 47158">
                    <a:extLst>
                      <a:ext uri="{FF2B5EF4-FFF2-40B4-BE49-F238E27FC236}">
                        <a16:creationId xmlns="" xmlns:a16="http://schemas.microsoft.com/office/drawing/2014/main" id="{C7BB906B-9F21-4BAE-8C08-7A5D44F6FF8B}"/>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19" name="新月形 47159">
                    <a:extLst>
                      <a:ext uri="{FF2B5EF4-FFF2-40B4-BE49-F238E27FC236}">
                        <a16:creationId xmlns="" xmlns:a16="http://schemas.microsoft.com/office/drawing/2014/main" id="{B13F20E7-D325-4E50-8C89-75150AED5B45}"/>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grpSp>
        <p:grpSp>
          <p:nvGrpSpPr>
            <p:cNvPr id="11320" name="组合 47160">
              <a:extLst>
                <a:ext uri="{FF2B5EF4-FFF2-40B4-BE49-F238E27FC236}">
                  <a16:creationId xmlns="" xmlns:a16="http://schemas.microsoft.com/office/drawing/2014/main" id="{1A1DA4B5-7AA6-47EE-8ADD-6FD90CB5B737}"/>
                </a:ext>
              </a:extLst>
            </p:cNvPr>
            <p:cNvGrpSpPr>
              <a:grpSpLocks/>
            </p:cNvGrpSpPr>
            <p:nvPr/>
          </p:nvGrpSpPr>
          <p:grpSpPr bwMode="auto">
            <a:xfrm rot="-3733502" flipH="1" flipV="1">
              <a:off x="2356" y="1499"/>
              <a:ext cx="527" cy="128"/>
              <a:chOff x="2532" y="1051"/>
              <a:chExt cx="893" cy="246"/>
            </a:xfrm>
          </p:grpSpPr>
          <p:grpSp>
            <p:nvGrpSpPr>
              <p:cNvPr id="11321" name="组合 47161">
                <a:extLst>
                  <a:ext uri="{FF2B5EF4-FFF2-40B4-BE49-F238E27FC236}">
                    <a16:creationId xmlns="" xmlns:a16="http://schemas.microsoft.com/office/drawing/2014/main" id="{1C09BD75-04CA-4E2C-8E2A-6A197142CA30}"/>
                  </a:ext>
                </a:extLst>
              </p:cNvPr>
              <p:cNvGrpSpPr>
                <a:grpSpLocks/>
              </p:cNvGrpSpPr>
              <p:nvPr/>
            </p:nvGrpSpPr>
            <p:grpSpPr bwMode="auto">
              <a:xfrm>
                <a:off x="2532" y="1051"/>
                <a:ext cx="743" cy="185"/>
                <a:chOff x="1565" y="2568"/>
                <a:chExt cx="1118" cy="279"/>
              </a:xfrm>
            </p:grpSpPr>
            <p:sp>
              <p:nvSpPr>
                <p:cNvPr id="11322" name="新月形 47162">
                  <a:extLst>
                    <a:ext uri="{FF2B5EF4-FFF2-40B4-BE49-F238E27FC236}">
                      <a16:creationId xmlns="" xmlns:a16="http://schemas.microsoft.com/office/drawing/2014/main" id="{68072CBC-4263-4643-9C38-9FAF56F54642}"/>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23" name="新月形 47163">
                  <a:extLst>
                    <a:ext uri="{FF2B5EF4-FFF2-40B4-BE49-F238E27FC236}">
                      <a16:creationId xmlns="" xmlns:a16="http://schemas.microsoft.com/office/drawing/2014/main" id="{49BF7167-6639-4973-BC07-5E93C211F819}"/>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24" name="新月形 47164">
                  <a:extLst>
                    <a:ext uri="{FF2B5EF4-FFF2-40B4-BE49-F238E27FC236}">
                      <a16:creationId xmlns="" xmlns:a16="http://schemas.microsoft.com/office/drawing/2014/main" id="{57CBEE18-2065-469D-AF4A-B7244FAE5568}"/>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25" name="新月形 47165">
                  <a:extLst>
                    <a:ext uri="{FF2B5EF4-FFF2-40B4-BE49-F238E27FC236}">
                      <a16:creationId xmlns="" xmlns:a16="http://schemas.microsoft.com/office/drawing/2014/main" id="{07ACD8BA-9B9D-494E-80A9-EC73B3482955}"/>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nvGrpSpPr>
              <p:cNvPr id="11326" name="组合 47166">
                <a:extLst>
                  <a:ext uri="{FF2B5EF4-FFF2-40B4-BE49-F238E27FC236}">
                    <a16:creationId xmlns="" xmlns:a16="http://schemas.microsoft.com/office/drawing/2014/main" id="{409249B2-F21D-4B46-ACDB-589B4546FB95}"/>
                  </a:ext>
                </a:extLst>
              </p:cNvPr>
              <p:cNvGrpSpPr>
                <a:grpSpLocks/>
              </p:cNvGrpSpPr>
              <p:nvPr/>
            </p:nvGrpSpPr>
            <p:grpSpPr bwMode="auto">
              <a:xfrm rot="1353540">
                <a:off x="2682" y="1111"/>
                <a:ext cx="743" cy="186"/>
                <a:chOff x="1565" y="2568"/>
                <a:chExt cx="1118" cy="279"/>
              </a:xfrm>
            </p:grpSpPr>
            <p:sp>
              <p:nvSpPr>
                <p:cNvPr id="11327" name="新月形 47167">
                  <a:extLst>
                    <a:ext uri="{FF2B5EF4-FFF2-40B4-BE49-F238E27FC236}">
                      <a16:creationId xmlns="" xmlns:a16="http://schemas.microsoft.com/office/drawing/2014/main" id="{51112014-641F-4A3F-88B0-98CAAB84E085}"/>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28" name="新月形 47168">
                  <a:extLst>
                    <a:ext uri="{FF2B5EF4-FFF2-40B4-BE49-F238E27FC236}">
                      <a16:creationId xmlns="" xmlns:a16="http://schemas.microsoft.com/office/drawing/2014/main" id="{C605EF87-5BB3-42FE-998D-EF1B60C966D6}"/>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29" name="新月形 47169">
                  <a:extLst>
                    <a:ext uri="{FF2B5EF4-FFF2-40B4-BE49-F238E27FC236}">
                      <a16:creationId xmlns="" xmlns:a16="http://schemas.microsoft.com/office/drawing/2014/main" id="{427B9437-52B4-4050-B625-002CD515EC3C}"/>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30" name="新月形 47170">
                  <a:extLst>
                    <a:ext uri="{FF2B5EF4-FFF2-40B4-BE49-F238E27FC236}">
                      <a16:creationId xmlns="" xmlns:a16="http://schemas.microsoft.com/office/drawing/2014/main" id="{EDA00837-B8C0-4F67-8CC8-404B2ADE8DD7}"/>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sp>
          <p:nvSpPr>
            <p:cNvPr id="11331" name="矩形 47171">
              <a:extLst>
                <a:ext uri="{FF2B5EF4-FFF2-40B4-BE49-F238E27FC236}">
                  <a16:creationId xmlns="" xmlns:a16="http://schemas.microsoft.com/office/drawing/2014/main" id="{9EEAF4D7-5D8C-466C-88CE-448991FA10E0}"/>
                </a:ext>
              </a:extLst>
            </p:cNvPr>
            <p:cNvSpPr>
              <a:spLocks noChangeArrowheads="1"/>
            </p:cNvSpPr>
            <p:nvPr/>
          </p:nvSpPr>
          <p:spPr bwMode="auto">
            <a:xfrm>
              <a:off x="2337" y="1272"/>
              <a:ext cx="1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flatTx/>
            </a:bodyPr>
            <a:lstStyle/>
            <a:p>
              <a:pPr algn="ctr"/>
              <a:r>
                <a:rPr lang="en-US" altLang="zh-CN" sz="1600">
                  <a:solidFill>
                    <a:srgbClr val="000000"/>
                  </a:solidFill>
                </a:rPr>
                <a:t>d</a:t>
              </a:r>
            </a:p>
          </p:txBody>
        </p:sp>
      </p:grpSp>
      <p:grpSp>
        <p:nvGrpSpPr>
          <p:cNvPr id="11332" name="组合 47172">
            <a:extLst>
              <a:ext uri="{FF2B5EF4-FFF2-40B4-BE49-F238E27FC236}">
                <a16:creationId xmlns="" xmlns:a16="http://schemas.microsoft.com/office/drawing/2014/main" id="{C2E38384-A2D6-41F4-B91F-FDA7BFE463DD}"/>
              </a:ext>
            </a:extLst>
          </p:cNvPr>
          <p:cNvGrpSpPr>
            <a:grpSpLocks/>
          </p:cNvGrpSpPr>
          <p:nvPr/>
        </p:nvGrpSpPr>
        <p:grpSpPr bwMode="auto">
          <a:xfrm>
            <a:off x="4308476" y="5345113"/>
            <a:ext cx="1146175" cy="1384300"/>
            <a:chOff x="2064" y="1008"/>
            <a:chExt cx="722" cy="872"/>
          </a:xfrm>
        </p:grpSpPr>
        <p:sp>
          <p:nvSpPr>
            <p:cNvPr id="11333" name="椭圆 47173">
              <a:extLst>
                <a:ext uri="{FF2B5EF4-FFF2-40B4-BE49-F238E27FC236}">
                  <a16:creationId xmlns="" xmlns:a16="http://schemas.microsoft.com/office/drawing/2014/main" id="{83C43670-A725-4E89-B497-5616858BCD7A}"/>
                </a:ext>
              </a:extLst>
            </p:cNvPr>
            <p:cNvSpPr>
              <a:spLocks noChangeArrowheads="1"/>
            </p:cNvSpPr>
            <p:nvPr/>
          </p:nvSpPr>
          <p:spPr bwMode="auto">
            <a:xfrm>
              <a:off x="2064" y="1008"/>
              <a:ext cx="722" cy="727"/>
            </a:xfrm>
            <a:prstGeom prst="ellipse">
              <a:avLst/>
            </a:prstGeom>
            <a:solidFill>
              <a:srgbClr val="EAEAEA">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grpSp>
          <p:nvGrpSpPr>
            <p:cNvPr id="11334" name="组合 47174">
              <a:extLst>
                <a:ext uri="{FF2B5EF4-FFF2-40B4-BE49-F238E27FC236}">
                  <a16:creationId xmlns="" xmlns:a16="http://schemas.microsoft.com/office/drawing/2014/main" id="{3C130742-D780-400E-9E3E-85822A746325}"/>
                </a:ext>
              </a:extLst>
            </p:cNvPr>
            <p:cNvGrpSpPr>
              <a:grpSpLocks/>
            </p:cNvGrpSpPr>
            <p:nvPr/>
          </p:nvGrpSpPr>
          <p:grpSpPr bwMode="auto">
            <a:xfrm>
              <a:off x="2086" y="1031"/>
              <a:ext cx="680" cy="849"/>
              <a:chOff x="3975" y="1593"/>
              <a:chExt cx="931" cy="1163"/>
            </a:xfrm>
          </p:grpSpPr>
          <p:pic>
            <p:nvPicPr>
              <p:cNvPr id="11335" name="图片 47175" descr="circuler_1">
                <a:extLst>
                  <a:ext uri="{FF2B5EF4-FFF2-40B4-BE49-F238E27FC236}">
                    <a16:creationId xmlns="" xmlns:a16="http://schemas.microsoft.com/office/drawing/2014/main" id="{76FD0A3A-FF56-43D4-81B6-473BBAB91C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6" name="椭圆 47176">
                <a:extLst>
                  <a:ext uri="{FF2B5EF4-FFF2-40B4-BE49-F238E27FC236}">
                    <a16:creationId xmlns="" xmlns:a16="http://schemas.microsoft.com/office/drawing/2014/main" id="{01498B0F-16F9-4410-87B4-AB5216564FF5}"/>
                  </a:ext>
                </a:extLst>
              </p:cNvPr>
              <p:cNvSpPr>
                <a:spLocks noChangeArrowheads="1"/>
              </p:cNvSpPr>
              <p:nvPr/>
            </p:nvSpPr>
            <p:spPr bwMode="auto">
              <a:xfrm>
                <a:off x="3975" y="1593"/>
                <a:ext cx="931" cy="937"/>
              </a:xfrm>
              <a:prstGeom prst="ellipse">
                <a:avLst/>
              </a:prstGeom>
              <a:solidFill>
                <a:schemeClr val="accent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pic>
            <p:nvPicPr>
              <p:cNvPr id="11337" name="图片 47177" descr="light_shadow1">
                <a:extLst>
                  <a:ext uri="{FF2B5EF4-FFF2-40B4-BE49-F238E27FC236}">
                    <a16:creationId xmlns="" xmlns:a16="http://schemas.microsoft.com/office/drawing/2014/main" id="{DD4786C5-9570-4E8A-8F47-058C3D87B5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auto">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38" name="组合 47178">
                <a:extLst>
                  <a:ext uri="{FF2B5EF4-FFF2-40B4-BE49-F238E27FC236}">
                    <a16:creationId xmlns="" xmlns:a16="http://schemas.microsoft.com/office/drawing/2014/main" id="{16204C9F-FC26-4806-AD24-43139F9FD8B7}"/>
                  </a:ext>
                </a:extLst>
              </p:cNvPr>
              <p:cNvGrpSpPr>
                <a:grpSpLocks/>
              </p:cNvGrpSpPr>
              <p:nvPr/>
            </p:nvGrpSpPr>
            <p:grpSpPr bwMode="auto">
              <a:xfrm rot="-3733502" flipH="1" flipV="1">
                <a:off x="4256" y="2247"/>
                <a:ext cx="820" cy="198"/>
                <a:chOff x="2532" y="1051"/>
                <a:chExt cx="893" cy="246"/>
              </a:xfrm>
            </p:grpSpPr>
            <p:grpSp>
              <p:nvGrpSpPr>
                <p:cNvPr id="11339" name="组合 47179">
                  <a:extLst>
                    <a:ext uri="{FF2B5EF4-FFF2-40B4-BE49-F238E27FC236}">
                      <a16:creationId xmlns="" xmlns:a16="http://schemas.microsoft.com/office/drawing/2014/main" id="{868B5383-4BBE-4EEF-B834-541550E2BF97}"/>
                    </a:ext>
                  </a:extLst>
                </p:cNvPr>
                <p:cNvGrpSpPr>
                  <a:grpSpLocks/>
                </p:cNvGrpSpPr>
                <p:nvPr/>
              </p:nvGrpSpPr>
              <p:grpSpPr bwMode="auto">
                <a:xfrm>
                  <a:off x="2532" y="1051"/>
                  <a:ext cx="743" cy="185"/>
                  <a:chOff x="1565" y="2568"/>
                  <a:chExt cx="1118" cy="279"/>
                </a:xfrm>
              </p:grpSpPr>
              <p:sp>
                <p:nvSpPr>
                  <p:cNvPr id="11340" name="新月形 47180">
                    <a:extLst>
                      <a:ext uri="{FF2B5EF4-FFF2-40B4-BE49-F238E27FC236}">
                        <a16:creationId xmlns="" xmlns:a16="http://schemas.microsoft.com/office/drawing/2014/main" id="{B07D0771-BFF0-447A-8119-93955169F59C}"/>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41" name="新月形 47181">
                    <a:extLst>
                      <a:ext uri="{FF2B5EF4-FFF2-40B4-BE49-F238E27FC236}">
                        <a16:creationId xmlns="" xmlns:a16="http://schemas.microsoft.com/office/drawing/2014/main" id="{D9DD3700-304F-45A2-9C0E-DD3AFD3D077F}"/>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42" name="新月形 47182">
                    <a:extLst>
                      <a:ext uri="{FF2B5EF4-FFF2-40B4-BE49-F238E27FC236}">
                        <a16:creationId xmlns="" xmlns:a16="http://schemas.microsoft.com/office/drawing/2014/main" id="{58B77A97-C4FE-406C-A4CE-6993E35705E1}"/>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43" name="新月形 47183">
                    <a:extLst>
                      <a:ext uri="{FF2B5EF4-FFF2-40B4-BE49-F238E27FC236}">
                        <a16:creationId xmlns="" xmlns:a16="http://schemas.microsoft.com/office/drawing/2014/main" id="{43A8F516-D504-49DD-A46C-729D0A38E60A}"/>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nvGrpSpPr>
                <p:cNvPr id="11344" name="组合 47184">
                  <a:extLst>
                    <a:ext uri="{FF2B5EF4-FFF2-40B4-BE49-F238E27FC236}">
                      <a16:creationId xmlns="" xmlns:a16="http://schemas.microsoft.com/office/drawing/2014/main" id="{6A38B8DE-891C-4E6D-B93C-73F01AB298E7}"/>
                    </a:ext>
                  </a:extLst>
                </p:cNvPr>
                <p:cNvGrpSpPr>
                  <a:grpSpLocks/>
                </p:cNvGrpSpPr>
                <p:nvPr/>
              </p:nvGrpSpPr>
              <p:grpSpPr bwMode="auto">
                <a:xfrm rot="1353540">
                  <a:off x="2682" y="1111"/>
                  <a:ext cx="743" cy="186"/>
                  <a:chOff x="1565" y="2568"/>
                  <a:chExt cx="1118" cy="279"/>
                </a:xfrm>
              </p:grpSpPr>
              <p:sp>
                <p:nvSpPr>
                  <p:cNvPr id="11345" name="新月形 47185">
                    <a:extLst>
                      <a:ext uri="{FF2B5EF4-FFF2-40B4-BE49-F238E27FC236}">
                        <a16:creationId xmlns="" xmlns:a16="http://schemas.microsoft.com/office/drawing/2014/main" id="{A79033F1-E68B-429C-B014-E31F66FC64A6}"/>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46" name="新月形 47186">
                    <a:extLst>
                      <a:ext uri="{FF2B5EF4-FFF2-40B4-BE49-F238E27FC236}">
                        <a16:creationId xmlns="" xmlns:a16="http://schemas.microsoft.com/office/drawing/2014/main" id="{0EF83FF5-54E1-4792-BEAF-573D0900DB33}"/>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47" name="新月形 47187">
                    <a:extLst>
                      <a:ext uri="{FF2B5EF4-FFF2-40B4-BE49-F238E27FC236}">
                        <a16:creationId xmlns="" xmlns:a16="http://schemas.microsoft.com/office/drawing/2014/main" id="{EB58FEE0-2940-4306-A170-0EAA99C80B56}"/>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48" name="新月形 47188">
                    <a:extLst>
                      <a:ext uri="{FF2B5EF4-FFF2-40B4-BE49-F238E27FC236}">
                        <a16:creationId xmlns="" xmlns:a16="http://schemas.microsoft.com/office/drawing/2014/main" id="{21231A44-808B-4FA7-B6C1-EF76387E47F2}"/>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grpSp>
        <p:grpSp>
          <p:nvGrpSpPr>
            <p:cNvPr id="11349" name="组合 47189">
              <a:extLst>
                <a:ext uri="{FF2B5EF4-FFF2-40B4-BE49-F238E27FC236}">
                  <a16:creationId xmlns="" xmlns:a16="http://schemas.microsoft.com/office/drawing/2014/main" id="{7D5CA43F-A4CC-487C-A64A-0F17BA96E053}"/>
                </a:ext>
              </a:extLst>
            </p:cNvPr>
            <p:cNvGrpSpPr>
              <a:grpSpLocks/>
            </p:cNvGrpSpPr>
            <p:nvPr/>
          </p:nvGrpSpPr>
          <p:grpSpPr bwMode="auto">
            <a:xfrm rot="-3733502" flipH="1" flipV="1">
              <a:off x="2356" y="1499"/>
              <a:ext cx="527" cy="128"/>
              <a:chOff x="2532" y="1051"/>
              <a:chExt cx="893" cy="246"/>
            </a:xfrm>
          </p:grpSpPr>
          <p:grpSp>
            <p:nvGrpSpPr>
              <p:cNvPr id="11350" name="组合 47190">
                <a:extLst>
                  <a:ext uri="{FF2B5EF4-FFF2-40B4-BE49-F238E27FC236}">
                    <a16:creationId xmlns="" xmlns:a16="http://schemas.microsoft.com/office/drawing/2014/main" id="{CB6BAF71-073A-4F9A-BCA6-4418F282ECB7}"/>
                  </a:ext>
                </a:extLst>
              </p:cNvPr>
              <p:cNvGrpSpPr>
                <a:grpSpLocks/>
              </p:cNvGrpSpPr>
              <p:nvPr/>
            </p:nvGrpSpPr>
            <p:grpSpPr bwMode="auto">
              <a:xfrm>
                <a:off x="2532" y="1051"/>
                <a:ext cx="743" cy="185"/>
                <a:chOff x="1565" y="2568"/>
                <a:chExt cx="1118" cy="279"/>
              </a:xfrm>
            </p:grpSpPr>
            <p:sp>
              <p:nvSpPr>
                <p:cNvPr id="11351" name="新月形 47191">
                  <a:extLst>
                    <a:ext uri="{FF2B5EF4-FFF2-40B4-BE49-F238E27FC236}">
                      <a16:creationId xmlns="" xmlns:a16="http://schemas.microsoft.com/office/drawing/2014/main" id="{B16907DC-7AF1-4652-902F-8E6A600EB820}"/>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52" name="新月形 47192">
                  <a:extLst>
                    <a:ext uri="{FF2B5EF4-FFF2-40B4-BE49-F238E27FC236}">
                      <a16:creationId xmlns="" xmlns:a16="http://schemas.microsoft.com/office/drawing/2014/main" id="{B223363E-7421-4BF3-BCFC-3B3BC4349C80}"/>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53" name="新月形 47193">
                  <a:extLst>
                    <a:ext uri="{FF2B5EF4-FFF2-40B4-BE49-F238E27FC236}">
                      <a16:creationId xmlns="" xmlns:a16="http://schemas.microsoft.com/office/drawing/2014/main" id="{AFBDCDBB-58EE-4046-87EA-F2A70D473334}"/>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54" name="新月形 47194">
                  <a:extLst>
                    <a:ext uri="{FF2B5EF4-FFF2-40B4-BE49-F238E27FC236}">
                      <a16:creationId xmlns="" xmlns:a16="http://schemas.microsoft.com/office/drawing/2014/main" id="{368AE545-0979-452E-9380-1587369BB88B}"/>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nvGrpSpPr>
              <p:cNvPr id="11355" name="组合 47195">
                <a:extLst>
                  <a:ext uri="{FF2B5EF4-FFF2-40B4-BE49-F238E27FC236}">
                    <a16:creationId xmlns="" xmlns:a16="http://schemas.microsoft.com/office/drawing/2014/main" id="{C8A5D41F-5787-42B1-9F57-E9F879D70037}"/>
                  </a:ext>
                </a:extLst>
              </p:cNvPr>
              <p:cNvGrpSpPr>
                <a:grpSpLocks/>
              </p:cNvGrpSpPr>
              <p:nvPr/>
            </p:nvGrpSpPr>
            <p:grpSpPr bwMode="auto">
              <a:xfrm rot="1353540">
                <a:off x="2682" y="1111"/>
                <a:ext cx="743" cy="186"/>
                <a:chOff x="1565" y="2568"/>
                <a:chExt cx="1118" cy="279"/>
              </a:xfrm>
            </p:grpSpPr>
            <p:sp>
              <p:nvSpPr>
                <p:cNvPr id="11356" name="新月形 47196">
                  <a:extLst>
                    <a:ext uri="{FF2B5EF4-FFF2-40B4-BE49-F238E27FC236}">
                      <a16:creationId xmlns="" xmlns:a16="http://schemas.microsoft.com/office/drawing/2014/main" id="{FD98CE40-61F2-4916-A815-09F5A5FDDD22}"/>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57" name="新月形 47197">
                  <a:extLst>
                    <a:ext uri="{FF2B5EF4-FFF2-40B4-BE49-F238E27FC236}">
                      <a16:creationId xmlns="" xmlns:a16="http://schemas.microsoft.com/office/drawing/2014/main" id="{CAD7BBCD-D5E3-4B16-920D-2678DE4302BA}"/>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58" name="新月形 47198">
                  <a:extLst>
                    <a:ext uri="{FF2B5EF4-FFF2-40B4-BE49-F238E27FC236}">
                      <a16:creationId xmlns="" xmlns:a16="http://schemas.microsoft.com/office/drawing/2014/main" id="{258122B7-B546-4765-961A-B8853FDE5EB7}"/>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59" name="新月形 47199">
                  <a:extLst>
                    <a:ext uri="{FF2B5EF4-FFF2-40B4-BE49-F238E27FC236}">
                      <a16:creationId xmlns="" xmlns:a16="http://schemas.microsoft.com/office/drawing/2014/main" id="{C24F40BB-F2D4-4FB0-B167-0DF1ED979BD1}"/>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sp>
          <p:nvSpPr>
            <p:cNvPr id="11360" name="矩形 47200">
              <a:extLst>
                <a:ext uri="{FF2B5EF4-FFF2-40B4-BE49-F238E27FC236}">
                  <a16:creationId xmlns="" xmlns:a16="http://schemas.microsoft.com/office/drawing/2014/main" id="{5A31BEFB-09F8-4F53-A976-69A29927552C}"/>
                </a:ext>
              </a:extLst>
            </p:cNvPr>
            <p:cNvSpPr>
              <a:spLocks noChangeArrowheads="1"/>
            </p:cNvSpPr>
            <p:nvPr/>
          </p:nvSpPr>
          <p:spPr bwMode="auto">
            <a:xfrm>
              <a:off x="2341" y="1272"/>
              <a:ext cx="18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flatTx/>
            </a:bodyPr>
            <a:lstStyle/>
            <a:p>
              <a:pPr algn="ctr"/>
              <a:r>
                <a:rPr lang="en-US" altLang="zh-CN" sz="1600">
                  <a:solidFill>
                    <a:srgbClr val="000000"/>
                  </a:solidFill>
                </a:rPr>
                <a:t>c</a:t>
              </a:r>
            </a:p>
          </p:txBody>
        </p:sp>
      </p:grpSp>
      <p:grpSp>
        <p:nvGrpSpPr>
          <p:cNvPr id="11361" name="组合 47201">
            <a:extLst>
              <a:ext uri="{FF2B5EF4-FFF2-40B4-BE49-F238E27FC236}">
                <a16:creationId xmlns="" xmlns:a16="http://schemas.microsoft.com/office/drawing/2014/main" id="{A915B036-131B-4D59-B9A8-C457AFC00B0D}"/>
              </a:ext>
            </a:extLst>
          </p:cNvPr>
          <p:cNvGrpSpPr>
            <a:grpSpLocks/>
          </p:cNvGrpSpPr>
          <p:nvPr/>
        </p:nvGrpSpPr>
        <p:grpSpPr bwMode="auto">
          <a:xfrm>
            <a:off x="6553201" y="3886200"/>
            <a:ext cx="1146175" cy="1384300"/>
            <a:chOff x="2064" y="1008"/>
            <a:chExt cx="722" cy="872"/>
          </a:xfrm>
        </p:grpSpPr>
        <p:sp>
          <p:nvSpPr>
            <p:cNvPr id="11362" name="椭圆 47202">
              <a:extLst>
                <a:ext uri="{FF2B5EF4-FFF2-40B4-BE49-F238E27FC236}">
                  <a16:creationId xmlns="" xmlns:a16="http://schemas.microsoft.com/office/drawing/2014/main" id="{A2651640-0CD8-48F7-9C8A-DFA6DE7EE213}"/>
                </a:ext>
              </a:extLst>
            </p:cNvPr>
            <p:cNvSpPr>
              <a:spLocks noChangeArrowheads="1"/>
            </p:cNvSpPr>
            <p:nvPr/>
          </p:nvSpPr>
          <p:spPr bwMode="auto">
            <a:xfrm>
              <a:off x="2064" y="1008"/>
              <a:ext cx="722" cy="727"/>
            </a:xfrm>
            <a:prstGeom prst="ellipse">
              <a:avLst/>
            </a:prstGeom>
            <a:solidFill>
              <a:srgbClr val="EAEAEA">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grpSp>
          <p:nvGrpSpPr>
            <p:cNvPr id="11363" name="组合 47203">
              <a:extLst>
                <a:ext uri="{FF2B5EF4-FFF2-40B4-BE49-F238E27FC236}">
                  <a16:creationId xmlns="" xmlns:a16="http://schemas.microsoft.com/office/drawing/2014/main" id="{A9E44245-DE7A-412C-9788-25A631B2CC94}"/>
                </a:ext>
              </a:extLst>
            </p:cNvPr>
            <p:cNvGrpSpPr>
              <a:grpSpLocks/>
            </p:cNvGrpSpPr>
            <p:nvPr/>
          </p:nvGrpSpPr>
          <p:grpSpPr bwMode="auto">
            <a:xfrm>
              <a:off x="2086" y="1031"/>
              <a:ext cx="680" cy="849"/>
              <a:chOff x="3975" y="1593"/>
              <a:chExt cx="931" cy="1163"/>
            </a:xfrm>
          </p:grpSpPr>
          <p:pic>
            <p:nvPicPr>
              <p:cNvPr id="11364" name="图片 47204" descr="circuler_1">
                <a:extLst>
                  <a:ext uri="{FF2B5EF4-FFF2-40B4-BE49-F238E27FC236}">
                    <a16:creationId xmlns="" xmlns:a16="http://schemas.microsoft.com/office/drawing/2014/main" id="{B88DABF8-C861-4BC2-94C2-13116375E6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5" name="椭圆 47205">
                <a:extLst>
                  <a:ext uri="{FF2B5EF4-FFF2-40B4-BE49-F238E27FC236}">
                    <a16:creationId xmlns="" xmlns:a16="http://schemas.microsoft.com/office/drawing/2014/main" id="{87910FE3-F8CE-4E1E-85D2-D00CA3726B66}"/>
                  </a:ext>
                </a:extLst>
              </p:cNvPr>
              <p:cNvSpPr>
                <a:spLocks noChangeArrowheads="1"/>
              </p:cNvSpPr>
              <p:nvPr/>
            </p:nvSpPr>
            <p:spPr bwMode="auto">
              <a:xfrm>
                <a:off x="3975" y="1593"/>
                <a:ext cx="931" cy="937"/>
              </a:xfrm>
              <a:prstGeom prst="ellipse">
                <a:avLst/>
              </a:prstGeom>
              <a:solidFill>
                <a:schemeClr val="bg2">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pic>
            <p:nvPicPr>
              <p:cNvPr id="11366" name="图片 47206" descr="light_shadow1">
                <a:extLst>
                  <a:ext uri="{FF2B5EF4-FFF2-40B4-BE49-F238E27FC236}">
                    <a16:creationId xmlns="" xmlns:a16="http://schemas.microsoft.com/office/drawing/2014/main" id="{BD81F5C7-420E-4386-B5E4-842F100FC2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auto">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67" name="组合 47207">
                <a:extLst>
                  <a:ext uri="{FF2B5EF4-FFF2-40B4-BE49-F238E27FC236}">
                    <a16:creationId xmlns="" xmlns:a16="http://schemas.microsoft.com/office/drawing/2014/main" id="{44562DEA-CF76-4C49-B97B-1CCC06599248}"/>
                  </a:ext>
                </a:extLst>
              </p:cNvPr>
              <p:cNvGrpSpPr>
                <a:grpSpLocks/>
              </p:cNvGrpSpPr>
              <p:nvPr/>
            </p:nvGrpSpPr>
            <p:grpSpPr bwMode="auto">
              <a:xfrm rot="-3733502" flipH="1" flipV="1">
                <a:off x="4256" y="2247"/>
                <a:ext cx="820" cy="198"/>
                <a:chOff x="2532" y="1051"/>
                <a:chExt cx="893" cy="246"/>
              </a:xfrm>
            </p:grpSpPr>
            <p:grpSp>
              <p:nvGrpSpPr>
                <p:cNvPr id="11368" name="组合 47208">
                  <a:extLst>
                    <a:ext uri="{FF2B5EF4-FFF2-40B4-BE49-F238E27FC236}">
                      <a16:creationId xmlns="" xmlns:a16="http://schemas.microsoft.com/office/drawing/2014/main" id="{0487C7A1-49BC-4056-90D4-F911E87ACCE9}"/>
                    </a:ext>
                  </a:extLst>
                </p:cNvPr>
                <p:cNvGrpSpPr>
                  <a:grpSpLocks/>
                </p:cNvGrpSpPr>
                <p:nvPr/>
              </p:nvGrpSpPr>
              <p:grpSpPr bwMode="auto">
                <a:xfrm>
                  <a:off x="2532" y="1051"/>
                  <a:ext cx="743" cy="185"/>
                  <a:chOff x="1565" y="2568"/>
                  <a:chExt cx="1118" cy="279"/>
                </a:xfrm>
              </p:grpSpPr>
              <p:sp>
                <p:nvSpPr>
                  <p:cNvPr id="11369" name="新月形 47209">
                    <a:extLst>
                      <a:ext uri="{FF2B5EF4-FFF2-40B4-BE49-F238E27FC236}">
                        <a16:creationId xmlns="" xmlns:a16="http://schemas.microsoft.com/office/drawing/2014/main" id="{88B5888F-B851-4D39-A7C1-0CD6CE8AF8A9}"/>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70" name="新月形 47210">
                    <a:extLst>
                      <a:ext uri="{FF2B5EF4-FFF2-40B4-BE49-F238E27FC236}">
                        <a16:creationId xmlns="" xmlns:a16="http://schemas.microsoft.com/office/drawing/2014/main" id="{2868BF9D-1E1B-426B-A0EF-8457357FDE26}"/>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71" name="新月形 47211">
                    <a:extLst>
                      <a:ext uri="{FF2B5EF4-FFF2-40B4-BE49-F238E27FC236}">
                        <a16:creationId xmlns="" xmlns:a16="http://schemas.microsoft.com/office/drawing/2014/main" id="{A74DB90E-9091-40A0-A165-849CA98EF8E4}"/>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72" name="新月形 47212">
                    <a:extLst>
                      <a:ext uri="{FF2B5EF4-FFF2-40B4-BE49-F238E27FC236}">
                        <a16:creationId xmlns="" xmlns:a16="http://schemas.microsoft.com/office/drawing/2014/main" id="{B3A0E4DF-D602-4D7F-978F-3DED787D13BC}"/>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nvGrpSpPr>
                <p:cNvPr id="11373" name="组合 47213">
                  <a:extLst>
                    <a:ext uri="{FF2B5EF4-FFF2-40B4-BE49-F238E27FC236}">
                      <a16:creationId xmlns="" xmlns:a16="http://schemas.microsoft.com/office/drawing/2014/main" id="{8430A7ED-8192-4485-935A-9A27CC23E3A4}"/>
                    </a:ext>
                  </a:extLst>
                </p:cNvPr>
                <p:cNvGrpSpPr>
                  <a:grpSpLocks/>
                </p:cNvGrpSpPr>
                <p:nvPr/>
              </p:nvGrpSpPr>
              <p:grpSpPr bwMode="auto">
                <a:xfrm rot="1353540">
                  <a:off x="2682" y="1111"/>
                  <a:ext cx="743" cy="186"/>
                  <a:chOff x="1565" y="2568"/>
                  <a:chExt cx="1118" cy="279"/>
                </a:xfrm>
              </p:grpSpPr>
              <p:sp>
                <p:nvSpPr>
                  <p:cNvPr id="11374" name="新月形 47214">
                    <a:extLst>
                      <a:ext uri="{FF2B5EF4-FFF2-40B4-BE49-F238E27FC236}">
                        <a16:creationId xmlns="" xmlns:a16="http://schemas.microsoft.com/office/drawing/2014/main" id="{39AC7B19-9A9D-4961-AB5C-650FC068CE5B}"/>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75" name="新月形 47215">
                    <a:extLst>
                      <a:ext uri="{FF2B5EF4-FFF2-40B4-BE49-F238E27FC236}">
                        <a16:creationId xmlns="" xmlns:a16="http://schemas.microsoft.com/office/drawing/2014/main" id="{B2E9EECF-0D58-46E4-B892-56D34E16BA16}"/>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76" name="新月形 47216">
                    <a:extLst>
                      <a:ext uri="{FF2B5EF4-FFF2-40B4-BE49-F238E27FC236}">
                        <a16:creationId xmlns="" xmlns:a16="http://schemas.microsoft.com/office/drawing/2014/main" id="{85E2B7FB-CC22-43CD-B0EA-0D2C6C77C8DD}"/>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77" name="新月形 47217">
                    <a:extLst>
                      <a:ext uri="{FF2B5EF4-FFF2-40B4-BE49-F238E27FC236}">
                        <a16:creationId xmlns="" xmlns:a16="http://schemas.microsoft.com/office/drawing/2014/main" id="{3EC70EAE-1607-45B4-9CD8-31D33F16EF1E}"/>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grpSp>
        <p:grpSp>
          <p:nvGrpSpPr>
            <p:cNvPr id="11378" name="组合 47218">
              <a:extLst>
                <a:ext uri="{FF2B5EF4-FFF2-40B4-BE49-F238E27FC236}">
                  <a16:creationId xmlns="" xmlns:a16="http://schemas.microsoft.com/office/drawing/2014/main" id="{0513C0BC-44BA-412C-9E16-8CFB227F4DAB}"/>
                </a:ext>
              </a:extLst>
            </p:cNvPr>
            <p:cNvGrpSpPr>
              <a:grpSpLocks/>
            </p:cNvGrpSpPr>
            <p:nvPr/>
          </p:nvGrpSpPr>
          <p:grpSpPr bwMode="auto">
            <a:xfrm rot="-3733502" flipH="1" flipV="1">
              <a:off x="2356" y="1499"/>
              <a:ext cx="527" cy="128"/>
              <a:chOff x="2532" y="1051"/>
              <a:chExt cx="893" cy="246"/>
            </a:xfrm>
          </p:grpSpPr>
          <p:grpSp>
            <p:nvGrpSpPr>
              <p:cNvPr id="11379" name="组合 47219">
                <a:extLst>
                  <a:ext uri="{FF2B5EF4-FFF2-40B4-BE49-F238E27FC236}">
                    <a16:creationId xmlns="" xmlns:a16="http://schemas.microsoft.com/office/drawing/2014/main" id="{B15C6BD9-1DE6-4009-8BDE-F9672BE72420}"/>
                  </a:ext>
                </a:extLst>
              </p:cNvPr>
              <p:cNvGrpSpPr>
                <a:grpSpLocks/>
              </p:cNvGrpSpPr>
              <p:nvPr/>
            </p:nvGrpSpPr>
            <p:grpSpPr bwMode="auto">
              <a:xfrm>
                <a:off x="2532" y="1051"/>
                <a:ext cx="743" cy="185"/>
                <a:chOff x="1565" y="2568"/>
                <a:chExt cx="1118" cy="279"/>
              </a:xfrm>
            </p:grpSpPr>
            <p:sp>
              <p:nvSpPr>
                <p:cNvPr id="11380" name="新月形 47220">
                  <a:extLst>
                    <a:ext uri="{FF2B5EF4-FFF2-40B4-BE49-F238E27FC236}">
                      <a16:creationId xmlns="" xmlns:a16="http://schemas.microsoft.com/office/drawing/2014/main" id="{1D368B11-B46C-4AA2-8B30-9506B65E387A}"/>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81" name="新月形 47221">
                  <a:extLst>
                    <a:ext uri="{FF2B5EF4-FFF2-40B4-BE49-F238E27FC236}">
                      <a16:creationId xmlns="" xmlns:a16="http://schemas.microsoft.com/office/drawing/2014/main" id="{479A9198-60AF-4F09-86B6-F14341E69405}"/>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82" name="新月形 47222">
                  <a:extLst>
                    <a:ext uri="{FF2B5EF4-FFF2-40B4-BE49-F238E27FC236}">
                      <a16:creationId xmlns="" xmlns:a16="http://schemas.microsoft.com/office/drawing/2014/main" id="{C4794BA5-B93D-4F2A-84D8-917C41B0F291}"/>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83" name="新月形 47223">
                  <a:extLst>
                    <a:ext uri="{FF2B5EF4-FFF2-40B4-BE49-F238E27FC236}">
                      <a16:creationId xmlns="" xmlns:a16="http://schemas.microsoft.com/office/drawing/2014/main" id="{C58D9A22-78C6-4E27-A222-FA8E2882E2F5}"/>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nvGrpSpPr>
              <p:cNvPr id="11384" name="组合 47224">
                <a:extLst>
                  <a:ext uri="{FF2B5EF4-FFF2-40B4-BE49-F238E27FC236}">
                    <a16:creationId xmlns="" xmlns:a16="http://schemas.microsoft.com/office/drawing/2014/main" id="{444780C1-EF25-4AB1-95CE-19D5A38C6746}"/>
                  </a:ext>
                </a:extLst>
              </p:cNvPr>
              <p:cNvGrpSpPr>
                <a:grpSpLocks/>
              </p:cNvGrpSpPr>
              <p:nvPr/>
            </p:nvGrpSpPr>
            <p:grpSpPr bwMode="auto">
              <a:xfrm rot="1353540">
                <a:off x="2682" y="1111"/>
                <a:ext cx="743" cy="186"/>
                <a:chOff x="1565" y="2568"/>
                <a:chExt cx="1118" cy="279"/>
              </a:xfrm>
            </p:grpSpPr>
            <p:sp>
              <p:nvSpPr>
                <p:cNvPr id="11385" name="新月形 47225">
                  <a:extLst>
                    <a:ext uri="{FF2B5EF4-FFF2-40B4-BE49-F238E27FC236}">
                      <a16:creationId xmlns="" xmlns:a16="http://schemas.microsoft.com/office/drawing/2014/main" id="{F5F0918C-080D-4BC1-A0C2-12F072ADC224}"/>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86" name="新月形 47226">
                  <a:extLst>
                    <a:ext uri="{FF2B5EF4-FFF2-40B4-BE49-F238E27FC236}">
                      <a16:creationId xmlns="" xmlns:a16="http://schemas.microsoft.com/office/drawing/2014/main" id="{51D3C86B-CD43-478C-98B3-5121F336EA8A}"/>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87" name="新月形 47227">
                  <a:extLst>
                    <a:ext uri="{FF2B5EF4-FFF2-40B4-BE49-F238E27FC236}">
                      <a16:creationId xmlns="" xmlns:a16="http://schemas.microsoft.com/office/drawing/2014/main" id="{A15955E7-C241-4B54-83C2-288C8B7401D0}"/>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88" name="新月形 47228">
                  <a:extLst>
                    <a:ext uri="{FF2B5EF4-FFF2-40B4-BE49-F238E27FC236}">
                      <a16:creationId xmlns="" xmlns:a16="http://schemas.microsoft.com/office/drawing/2014/main" id="{5DFA2016-368B-4E58-A9A5-B2F17E8A1C34}"/>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sp>
          <p:nvSpPr>
            <p:cNvPr id="11389" name="矩形 47229">
              <a:extLst>
                <a:ext uri="{FF2B5EF4-FFF2-40B4-BE49-F238E27FC236}">
                  <a16:creationId xmlns="" xmlns:a16="http://schemas.microsoft.com/office/drawing/2014/main" id="{559A9242-82F3-4764-AD7E-B239EB901626}"/>
                </a:ext>
              </a:extLst>
            </p:cNvPr>
            <p:cNvSpPr>
              <a:spLocks noChangeArrowheads="1"/>
            </p:cNvSpPr>
            <p:nvPr/>
          </p:nvSpPr>
          <p:spPr bwMode="auto">
            <a:xfrm>
              <a:off x="2337" y="1272"/>
              <a:ext cx="1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flatTx/>
            </a:bodyPr>
            <a:lstStyle/>
            <a:p>
              <a:pPr algn="ctr"/>
              <a:r>
                <a:rPr lang="en-US" altLang="zh-CN" sz="1600">
                  <a:solidFill>
                    <a:srgbClr val="000000"/>
                  </a:solidFill>
                </a:rPr>
                <a:t>b</a:t>
              </a:r>
            </a:p>
          </p:txBody>
        </p:sp>
      </p:grpSp>
      <p:grpSp>
        <p:nvGrpSpPr>
          <p:cNvPr id="11390" name="组合 47230">
            <a:extLst>
              <a:ext uri="{FF2B5EF4-FFF2-40B4-BE49-F238E27FC236}">
                <a16:creationId xmlns="" xmlns:a16="http://schemas.microsoft.com/office/drawing/2014/main" id="{D54DACB0-83A4-43C6-845A-D85BEE355BF1}"/>
              </a:ext>
            </a:extLst>
          </p:cNvPr>
          <p:cNvGrpSpPr>
            <a:grpSpLocks/>
          </p:cNvGrpSpPr>
          <p:nvPr/>
        </p:nvGrpSpPr>
        <p:grpSpPr bwMode="auto">
          <a:xfrm>
            <a:off x="6546851" y="1724025"/>
            <a:ext cx="1146175" cy="1384300"/>
            <a:chOff x="2064" y="1008"/>
            <a:chExt cx="722" cy="872"/>
          </a:xfrm>
        </p:grpSpPr>
        <p:sp>
          <p:nvSpPr>
            <p:cNvPr id="11391" name="椭圆 47231">
              <a:extLst>
                <a:ext uri="{FF2B5EF4-FFF2-40B4-BE49-F238E27FC236}">
                  <a16:creationId xmlns="" xmlns:a16="http://schemas.microsoft.com/office/drawing/2014/main" id="{BF94D288-8EFC-46D8-9AB9-EC6B1CF7FB92}"/>
                </a:ext>
              </a:extLst>
            </p:cNvPr>
            <p:cNvSpPr>
              <a:spLocks noChangeArrowheads="1"/>
            </p:cNvSpPr>
            <p:nvPr/>
          </p:nvSpPr>
          <p:spPr bwMode="auto">
            <a:xfrm>
              <a:off x="2064" y="1008"/>
              <a:ext cx="722" cy="727"/>
            </a:xfrm>
            <a:prstGeom prst="ellipse">
              <a:avLst/>
            </a:prstGeom>
            <a:solidFill>
              <a:srgbClr val="EAEAEA">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grpSp>
          <p:nvGrpSpPr>
            <p:cNvPr id="11392" name="组合 47232">
              <a:extLst>
                <a:ext uri="{FF2B5EF4-FFF2-40B4-BE49-F238E27FC236}">
                  <a16:creationId xmlns="" xmlns:a16="http://schemas.microsoft.com/office/drawing/2014/main" id="{EDEF1793-3AC6-4CA9-8729-AFF6F463D5D0}"/>
                </a:ext>
              </a:extLst>
            </p:cNvPr>
            <p:cNvGrpSpPr>
              <a:grpSpLocks/>
            </p:cNvGrpSpPr>
            <p:nvPr/>
          </p:nvGrpSpPr>
          <p:grpSpPr bwMode="auto">
            <a:xfrm>
              <a:off x="2086" y="1031"/>
              <a:ext cx="680" cy="849"/>
              <a:chOff x="3975" y="1593"/>
              <a:chExt cx="931" cy="1163"/>
            </a:xfrm>
          </p:grpSpPr>
          <p:pic>
            <p:nvPicPr>
              <p:cNvPr id="11393" name="图片 47233" descr="circuler_1">
                <a:extLst>
                  <a:ext uri="{FF2B5EF4-FFF2-40B4-BE49-F238E27FC236}">
                    <a16:creationId xmlns="" xmlns:a16="http://schemas.microsoft.com/office/drawing/2014/main" id="{DAA39920-4211-4860-AE9F-40BB290F7E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94" name="椭圆 47234">
                <a:extLst>
                  <a:ext uri="{FF2B5EF4-FFF2-40B4-BE49-F238E27FC236}">
                    <a16:creationId xmlns="" xmlns:a16="http://schemas.microsoft.com/office/drawing/2014/main" id="{869E419F-2023-454F-9C82-FAF9AD0201A2}"/>
                  </a:ext>
                </a:extLst>
              </p:cNvPr>
              <p:cNvSpPr>
                <a:spLocks noChangeArrowheads="1"/>
              </p:cNvSpPr>
              <p:nvPr/>
            </p:nvSpPr>
            <p:spPr bwMode="auto">
              <a:xfrm>
                <a:off x="3975" y="1593"/>
                <a:ext cx="931" cy="937"/>
              </a:xfrm>
              <a:prstGeom prst="ellipse">
                <a:avLst/>
              </a:prstGeom>
              <a:solidFill>
                <a:schemeClr val="folHlink">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pic>
            <p:nvPicPr>
              <p:cNvPr id="11395" name="图片 47235" descr="light_shadow1">
                <a:extLst>
                  <a:ext uri="{FF2B5EF4-FFF2-40B4-BE49-F238E27FC236}">
                    <a16:creationId xmlns="" xmlns:a16="http://schemas.microsoft.com/office/drawing/2014/main" id="{EAFADE23-27EC-4FDA-8BA1-E1A991BDD2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auto">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96" name="组合 47236">
                <a:extLst>
                  <a:ext uri="{FF2B5EF4-FFF2-40B4-BE49-F238E27FC236}">
                    <a16:creationId xmlns="" xmlns:a16="http://schemas.microsoft.com/office/drawing/2014/main" id="{304EC95C-CA2C-4D9D-AE36-5BD539104B69}"/>
                  </a:ext>
                </a:extLst>
              </p:cNvPr>
              <p:cNvGrpSpPr>
                <a:grpSpLocks/>
              </p:cNvGrpSpPr>
              <p:nvPr/>
            </p:nvGrpSpPr>
            <p:grpSpPr bwMode="auto">
              <a:xfrm rot="-3733502" flipH="1" flipV="1">
                <a:off x="4256" y="2247"/>
                <a:ext cx="820" cy="198"/>
                <a:chOff x="2532" y="1051"/>
                <a:chExt cx="893" cy="246"/>
              </a:xfrm>
            </p:grpSpPr>
            <p:grpSp>
              <p:nvGrpSpPr>
                <p:cNvPr id="11397" name="组合 47237">
                  <a:extLst>
                    <a:ext uri="{FF2B5EF4-FFF2-40B4-BE49-F238E27FC236}">
                      <a16:creationId xmlns="" xmlns:a16="http://schemas.microsoft.com/office/drawing/2014/main" id="{BE2D7F28-EB13-4B0E-BF53-F1D8763392F1}"/>
                    </a:ext>
                  </a:extLst>
                </p:cNvPr>
                <p:cNvGrpSpPr>
                  <a:grpSpLocks/>
                </p:cNvGrpSpPr>
                <p:nvPr/>
              </p:nvGrpSpPr>
              <p:grpSpPr bwMode="auto">
                <a:xfrm>
                  <a:off x="2532" y="1051"/>
                  <a:ext cx="743" cy="185"/>
                  <a:chOff x="1565" y="2568"/>
                  <a:chExt cx="1118" cy="279"/>
                </a:xfrm>
              </p:grpSpPr>
              <p:sp>
                <p:nvSpPr>
                  <p:cNvPr id="11398" name="新月形 47238">
                    <a:extLst>
                      <a:ext uri="{FF2B5EF4-FFF2-40B4-BE49-F238E27FC236}">
                        <a16:creationId xmlns="" xmlns:a16="http://schemas.microsoft.com/office/drawing/2014/main" id="{898569C5-81AC-4496-AFAE-CF65FCCBADC1}"/>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399" name="新月形 47239">
                    <a:extLst>
                      <a:ext uri="{FF2B5EF4-FFF2-40B4-BE49-F238E27FC236}">
                        <a16:creationId xmlns="" xmlns:a16="http://schemas.microsoft.com/office/drawing/2014/main" id="{C97A5940-1028-4669-8336-800196430B4E}"/>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00" name="新月形 47240">
                    <a:extLst>
                      <a:ext uri="{FF2B5EF4-FFF2-40B4-BE49-F238E27FC236}">
                        <a16:creationId xmlns="" xmlns:a16="http://schemas.microsoft.com/office/drawing/2014/main" id="{B2E2CF0B-449C-4479-BAD8-15955166B698}"/>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01" name="新月形 47241">
                    <a:extLst>
                      <a:ext uri="{FF2B5EF4-FFF2-40B4-BE49-F238E27FC236}">
                        <a16:creationId xmlns="" xmlns:a16="http://schemas.microsoft.com/office/drawing/2014/main" id="{2DD71D2F-9D12-40FF-BF53-563B68F20BFF}"/>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nvGrpSpPr>
                <p:cNvPr id="11402" name="组合 47242">
                  <a:extLst>
                    <a:ext uri="{FF2B5EF4-FFF2-40B4-BE49-F238E27FC236}">
                      <a16:creationId xmlns="" xmlns:a16="http://schemas.microsoft.com/office/drawing/2014/main" id="{B0A261F5-FEB5-4992-8BE5-AC0F9F0761E1}"/>
                    </a:ext>
                  </a:extLst>
                </p:cNvPr>
                <p:cNvGrpSpPr>
                  <a:grpSpLocks/>
                </p:cNvGrpSpPr>
                <p:nvPr/>
              </p:nvGrpSpPr>
              <p:grpSpPr bwMode="auto">
                <a:xfrm rot="1353540">
                  <a:off x="2682" y="1111"/>
                  <a:ext cx="743" cy="186"/>
                  <a:chOff x="1565" y="2568"/>
                  <a:chExt cx="1118" cy="279"/>
                </a:xfrm>
              </p:grpSpPr>
              <p:sp>
                <p:nvSpPr>
                  <p:cNvPr id="11403" name="新月形 47243">
                    <a:extLst>
                      <a:ext uri="{FF2B5EF4-FFF2-40B4-BE49-F238E27FC236}">
                        <a16:creationId xmlns="" xmlns:a16="http://schemas.microsoft.com/office/drawing/2014/main" id="{7F3648B0-4F81-4FEC-AA39-A3B7E0008B52}"/>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04" name="新月形 47244">
                    <a:extLst>
                      <a:ext uri="{FF2B5EF4-FFF2-40B4-BE49-F238E27FC236}">
                        <a16:creationId xmlns="" xmlns:a16="http://schemas.microsoft.com/office/drawing/2014/main" id="{DF9ED4CD-B927-45BC-A8DB-6DDF83B07F97}"/>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05" name="新月形 47245">
                    <a:extLst>
                      <a:ext uri="{FF2B5EF4-FFF2-40B4-BE49-F238E27FC236}">
                        <a16:creationId xmlns="" xmlns:a16="http://schemas.microsoft.com/office/drawing/2014/main" id="{1A4D8C05-22C4-4189-A4EB-07BBF3910E32}"/>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06" name="新月形 47246">
                    <a:extLst>
                      <a:ext uri="{FF2B5EF4-FFF2-40B4-BE49-F238E27FC236}">
                        <a16:creationId xmlns="" xmlns:a16="http://schemas.microsoft.com/office/drawing/2014/main" id="{EEA76D6F-403E-4FEF-83CD-596CCA7C8239}"/>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grpSp>
        <p:grpSp>
          <p:nvGrpSpPr>
            <p:cNvPr id="11407" name="组合 47247">
              <a:extLst>
                <a:ext uri="{FF2B5EF4-FFF2-40B4-BE49-F238E27FC236}">
                  <a16:creationId xmlns="" xmlns:a16="http://schemas.microsoft.com/office/drawing/2014/main" id="{B91BC33E-0501-4103-A9E4-6204284CB3C3}"/>
                </a:ext>
              </a:extLst>
            </p:cNvPr>
            <p:cNvGrpSpPr>
              <a:grpSpLocks/>
            </p:cNvGrpSpPr>
            <p:nvPr/>
          </p:nvGrpSpPr>
          <p:grpSpPr bwMode="auto">
            <a:xfrm rot="-3733502" flipH="1" flipV="1">
              <a:off x="2356" y="1499"/>
              <a:ext cx="527" cy="128"/>
              <a:chOff x="2532" y="1051"/>
              <a:chExt cx="893" cy="246"/>
            </a:xfrm>
          </p:grpSpPr>
          <p:grpSp>
            <p:nvGrpSpPr>
              <p:cNvPr id="11408" name="组合 47248">
                <a:extLst>
                  <a:ext uri="{FF2B5EF4-FFF2-40B4-BE49-F238E27FC236}">
                    <a16:creationId xmlns="" xmlns:a16="http://schemas.microsoft.com/office/drawing/2014/main" id="{694849C8-13AE-4576-A878-2869C1C5EC21}"/>
                  </a:ext>
                </a:extLst>
              </p:cNvPr>
              <p:cNvGrpSpPr>
                <a:grpSpLocks/>
              </p:cNvGrpSpPr>
              <p:nvPr/>
            </p:nvGrpSpPr>
            <p:grpSpPr bwMode="auto">
              <a:xfrm>
                <a:off x="2532" y="1051"/>
                <a:ext cx="743" cy="185"/>
                <a:chOff x="1565" y="2568"/>
                <a:chExt cx="1118" cy="279"/>
              </a:xfrm>
            </p:grpSpPr>
            <p:sp>
              <p:nvSpPr>
                <p:cNvPr id="11409" name="新月形 47249">
                  <a:extLst>
                    <a:ext uri="{FF2B5EF4-FFF2-40B4-BE49-F238E27FC236}">
                      <a16:creationId xmlns="" xmlns:a16="http://schemas.microsoft.com/office/drawing/2014/main" id="{AB784EE6-C002-4747-A3EE-94A7FF521336}"/>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10" name="新月形 47250">
                  <a:extLst>
                    <a:ext uri="{FF2B5EF4-FFF2-40B4-BE49-F238E27FC236}">
                      <a16:creationId xmlns="" xmlns:a16="http://schemas.microsoft.com/office/drawing/2014/main" id="{1E9E636F-4373-454D-BEA0-3667EAFA5A6C}"/>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11" name="新月形 47251">
                  <a:extLst>
                    <a:ext uri="{FF2B5EF4-FFF2-40B4-BE49-F238E27FC236}">
                      <a16:creationId xmlns="" xmlns:a16="http://schemas.microsoft.com/office/drawing/2014/main" id="{6DA4C5A5-DBD8-4F7C-9AD7-C3741B31046B}"/>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12" name="新月形 47252">
                  <a:extLst>
                    <a:ext uri="{FF2B5EF4-FFF2-40B4-BE49-F238E27FC236}">
                      <a16:creationId xmlns="" xmlns:a16="http://schemas.microsoft.com/office/drawing/2014/main" id="{392026F8-58EB-4730-993B-7199A045549E}"/>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nvGrpSpPr>
              <p:cNvPr id="11413" name="组合 47253">
                <a:extLst>
                  <a:ext uri="{FF2B5EF4-FFF2-40B4-BE49-F238E27FC236}">
                    <a16:creationId xmlns="" xmlns:a16="http://schemas.microsoft.com/office/drawing/2014/main" id="{168208A9-3459-44E6-B9C4-2113D4D45CEB}"/>
                  </a:ext>
                </a:extLst>
              </p:cNvPr>
              <p:cNvGrpSpPr>
                <a:grpSpLocks/>
              </p:cNvGrpSpPr>
              <p:nvPr/>
            </p:nvGrpSpPr>
            <p:grpSpPr bwMode="auto">
              <a:xfrm rot="1353540">
                <a:off x="2682" y="1111"/>
                <a:ext cx="743" cy="186"/>
                <a:chOff x="1565" y="2568"/>
                <a:chExt cx="1118" cy="279"/>
              </a:xfrm>
            </p:grpSpPr>
            <p:sp>
              <p:nvSpPr>
                <p:cNvPr id="11414" name="新月形 47254">
                  <a:extLst>
                    <a:ext uri="{FF2B5EF4-FFF2-40B4-BE49-F238E27FC236}">
                      <a16:creationId xmlns="" xmlns:a16="http://schemas.microsoft.com/office/drawing/2014/main" id="{0C00224A-CB53-41D8-A7BB-5BFE017665DD}"/>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15" name="新月形 47255">
                  <a:extLst>
                    <a:ext uri="{FF2B5EF4-FFF2-40B4-BE49-F238E27FC236}">
                      <a16:creationId xmlns="" xmlns:a16="http://schemas.microsoft.com/office/drawing/2014/main" id="{1E195F1A-2FF8-4A1E-9677-BC4F2973D0C2}"/>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16" name="新月形 47256">
                  <a:extLst>
                    <a:ext uri="{FF2B5EF4-FFF2-40B4-BE49-F238E27FC236}">
                      <a16:creationId xmlns="" xmlns:a16="http://schemas.microsoft.com/office/drawing/2014/main" id="{C9B05756-64D1-45FF-83E6-4D806F4F2D43}"/>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17" name="新月形 47257">
                  <a:extLst>
                    <a:ext uri="{FF2B5EF4-FFF2-40B4-BE49-F238E27FC236}">
                      <a16:creationId xmlns="" xmlns:a16="http://schemas.microsoft.com/office/drawing/2014/main" id="{50C9E963-AAC9-450F-AF50-36F615F9F78D}"/>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sp>
          <p:nvSpPr>
            <p:cNvPr id="11418" name="矩形 47258">
              <a:extLst>
                <a:ext uri="{FF2B5EF4-FFF2-40B4-BE49-F238E27FC236}">
                  <a16:creationId xmlns="" xmlns:a16="http://schemas.microsoft.com/office/drawing/2014/main" id="{71A1B45B-E574-497B-B1A0-A8EA9A79F372}"/>
                </a:ext>
              </a:extLst>
            </p:cNvPr>
            <p:cNvSpPr>
              <a:spLocks noChangeArrowheads="1"/>
            </p:cNvSpPr>
            <p:nvPr/>
          </p:nvSpPr>
          <p:spPr bwMode="auto">
            <a:xfrm>
              <a:off x="2337" y="1272"/>
              <a:ext cx="1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flatTx/>
            </a:bodyPr>
            <a:lstStyle/>
            <a:p>
              <a:pPr algn="ctr"/>
              <a:r>
                <a:rPr lang="en-US" altLang="zh-CN" sz="1600">
                  <a:solidFill>
                    <a:srgbClr val="000000"/>
                  </a:solidFill>
                </a:rPr>
                <a:t>a</a:t>
              </a:r>
            </a:p>
          </p:txBody>
        </p:sp>
      </p:grpSp>
      <p:grpSp>
        <p:nvGrpSpPr>
          <p:cNvPr id="11419" name="组合 47259">
            <a:extLst>
              <a:ext uri="{FF2B5EF4-FFF2-40B4-BE49-F238E27FC236}">
                <a16:creationId xmlns="" xmlns:a16="http://schemas.microsoft.com/office/drawing/2014/main" id="{9F725EBC-56CC-4491-B616-FFBF3C03B917}"/>
              </a:ext>
            </a:extLst>
          </p:cNvPr>
          <p:cNvGrpSpPr>
            <a:grpSpLocks/>
          </p:cNvGrpSpPr>
          <p:nvPr/>
        </p:nvGrpSpPr>
        <p:grpSpPr bwMode="auto">
          <a:xfrm rot="4976862" flipH="1">
            <a:off x="5854700" y="3517900"/>
            <a:ext cx="673100" cy="647700"/>
            <a:chOff x="1944" y="1111"/>
            <a:chExt cx="204" cy="196"/>
          </a:xfrm>
        </p:grpSpPr>
        <p:pic>
          <p:nvPicPr>
            <p:cNvPr id="11420" name="图片 47260" descr="circuler_1">
              <a:extLst>
                <a:ext uri="{FF2B5EF4-FFF2-40B4-BE49-F238E27FC236}">
                  <a16:creationId xmlns="" xmlns:a16="http://schemas.microsoft.com/office/drawing/2014/main" id="{FD453C36-C91E-419A-BF56-CABDB686E4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961" y="1124"/>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21" name="椭圆 47261">
              <a:extLst>
                <a:ext uri="{FF2B5EF4-FFF2-40B4-BE49-F238E27FC236}">
                  <a16:creationId xmlns="" xmlns:a16="http://schemas.microsoft.com/office/drawing/2014/main" id="{97D15AD8-6672-4774-8C41-75C66C80202C}"/>
                </a:ext>
              </a:extLst>
            </p:cNvPr>
            <p:cNvSpPr>
              <a:spLocks noChangeArrowheads="1"/>
            </p:cNvSpPr>
            <p:nvPr/>
          </p:nvSpPr>
          <p:spPr bwMode="auto">
            <a:xfrm flipH="1">
              <a:off x="1962" y="1124"/>
              <a:ext cx="173" cy="172"/>
            </a:xfrm>
            <a:prstGeom prst="ellipse">
              <a:avLst/>
            </a:prstGeom>
            <a:gradFill rotWithShape="1">
              <a:gsLst>
                <a:gs pos="0">
                  <a:srgbClr val="666666"/>
                </a:gs>
                <a:gs pos="50000">
                  <a:schemeClr val="bg2">
                    <a:alpha val="50000"/>
                  </a:schemeClr>
                </a:gs>
                <a:gs pos="100000">
                  <a:srgbClr val="6666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Arial" panose="020B0604020202020204" pitchFamily="34" charset="0"/>
              </a:endParaRPr>
            </a:p>
          </p:txBody>
        </p:sp>
        <p:grpSp>
          <p:nvGrpSpPr>
            <p:cNvPr id="11422" name="组合 47262">
              <a:extLst>
                <a:ext uri="{FF2B5EF4-FFF2-40B4-BE49-F238E27FC236}">
                  <a16:creationId xmlns="" xmlns:a16="http://schemas.microsoft.com/office/drawing/2014/main" id="{BDCE5248-F2E8-4692-826C-9E1693CBF694}"/>
                </a:ext>
              </a:extLst>
            </p:cNvPr>
            <p:cNvGrpSpPr>
              <a:grpSpLocks/>
            </p:cNvGrpSpPr>
            <p:nvPr/>
          </p:nvGrpSpPr>
          <p:grpSpPr bwMode="auto">
            <a:xfrm rot="1297425" flipV="1">
              <a:off x="1971" y="1258"/>
              <a:ext cx="151" cy="37"/>
              <a:chOff x="2532" y="1051"/>
              <a:chExt cx="893" cy="246"/>
            </a:xfrm>
          </p:grpSpPr>
          <p:grpSp>
            <p:nvGrpSpPr>
              <p:cNvPr id="11423" name="组合 47263">
                <a:extLst>
                  <a:ext uri="{FF2B5EF4-FFF2-40B4-BE49-F238E27FC236}">
                    <a16:creationId xmlns="" xmlns:a16="http://schemas.microsoft.com/office/drawing/2014/main" id="{84AEA1BD-9ECE-4766-AC41-F80B8F28F403}"/>
                  </a:ext>
                </a:extLst>
              </p:cNvPr>
              <p:cNvGrpSpPr>
                <a:grpSpLocks/>
              </p:cNvGrpSpPr>
              <p:nvPr/>
            </p:nvGrpSpPr>
            <p:grpSpPr bwMode="auto">
              <a:xfrm>
                <a:off x="2532" y="1051"/>
                <a:ext cx="743" cy="185"/>
                <a:chOff x="1565" y="2568"/>
                <a:chExt cx="1118" cy="279"/>
              </a:xfrm>
            </p:grpSpPr>
            <p:sp>
              <p:nvSpPr>
                <p:cNvPr id="11424" name="新月形 47264">
                  <a:extLst>
                    <a:ext uri="{FF2B5EF4-FFF2-40B4-BE49-F238E27FC236}">
                      <a16:creationId xmlns="" xmlns:a16="http://schemas.microsoft.com/office/drawing/2014/main" id="{1448DD4B-BB6B-4D32-A325-4494BD08D5C4}"/>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25" name="新月形 47265">
                  <a:extLst>
                    <a:ext uri="{FF2B5EF4-FFF2-40B4-BE49-F238E27FC236}">
                      <a16:creationId xmlns="" xmlns:a16="http://schemas.microsoft.com/office/drawing/2014/main" id="{21E81EB0-FEAB-4A84-A599-FAF347E742A6}"/>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26" name="新月形 47266">
                  <a:extLst>
                    <a:ext uri="{FF2B5EF4-FFF2-40B4-BE49-F238E27FC236}">
                      <a16:creationId xmlns="" xmlns:a16="http://schemas.microsoft.com/office/drawing/2014/main" id="{ECDA487C-974E-41E9-96CE-37D2767AABC8}"/>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27" name="新月形 47267">
                  <a:extLst>
                    <a:ext uri="{FF2B5EF4-FFF2-40B4-BE49-F238E27FC236}">
                      <a16:creationId xmlns="" xmlns:a16="http://schemas.microsoft.com/office/drawing/2014/main" id="{2D56A641-54D2-4B7E-94AD-CB2EC0E49ADF}"/>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nvGrpSpPr>
              <p:cNvPr id="11428" name="组合 47268">
                <a:extLst>
                  <a:ext uri="{FF2B5EF4-FFF2-40B4-BE49-F238E27FC236}">
                    <a16:creationId xmlns="" xmlns:a16="http://schemas.microsoft.com/office/drawing/2014/main" id="{C966DB2A-46E7-4D30-80CF-CB0F8308D962}"/>
                  </a:ext>
                </a:extLst>
              </p:cNvPr>
              <p:cNvGrpSpPr>
                <a:grpSpLocks/>
              </p:cNvGrpSpPr>
              <p:nvPr/>
            </p:nvGrpSpPr>
            <p:grpSpPr bwMode="auto">
              <a:xfrm rot="1353540">
                <a:off x="2682" y="1111"/>
                <a:ext cx="743" cy="186"/>
                <a:chOff x="1565" y="2568"/>
                <a:chExt cx="1118" cy="279"/>
              </a:xfrm>
            </p:grpSpPr>
            <p:sp>
              <p:nvSpPr>
                <p:cNvPr id="11429" name="新月形 47269">
                  <a:extLst>
                    <a:ext uri="{FF2B5EF4-FFF2-40B4-BE49-F238E27FC236}">
                      <a16:creationId xmlns="" xmlns:a16="http://schemas.microsoft.com/office/drawing/2014/main" id="{48F3138E-C66A-45A2-976C-4C533C7F19C1}"/>
                    </a:ext>
                  </a:extLst>
                </p:cNvPr>
                <p:cNvSpPr>
                  <a:spLocks noChangeArrowheads="1"/>
                </p:cNvSpPr>
                <p:nvPr/>
              </p:nvSpPr>
              <p:spPr bwMode="auto">
                <a:xfrm rot="5263130">
                  <a:off x="1853"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30" name="新月形 47270">
                  <a:extLst>
                    <a:ext uri="{FF2B5EF4-FFF2-40B4-BE49-F238E27FC236}">
                      <a16:creationId xmlns="" xmlns:a16="http://schemas.microsoft.com/office/drawing/2014/main" id="{1E399A45-38E0-416E-AA90-F333C69B6712}"/>
                    </a:ext>
                  </a:extLst>
                </p:cNvPr>
                <p:cNvSpPr>
                  <a:spLocks noChangeArrowheads="1"/>
                </p:cNvSpPr>
                <p:nvPr/>
              </p:nvSpPr>
              <p:spPr bwMode="auto">
                <a:xfrm rot="6078281">
                  <a:off x="1989" y="2268"/>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31" name="新月形 47271">
                  <a:extLst>
                    <a:ext uri="{FF2B5EF4-FFF2-40B4-BE49-F238E27FC236}">
                      <a16:creationId xmlns="" xmlns:a16="http://schemas.microsoft.com/office/drawing/2014/main" id="{21FEF3A8-3378-4584-9151-07E4594AFB9D}"/>
                    </a:ext>
                  </a:extLst>
                </p:cNvPr>
                <p:cNvSpPr>
                  <a:spLocks noChangeArrowheads="1"/>
                </p:cNvSpPr>
                <p:nvPr/>
              </p:nvSpPr>
              <p:spPr bwMode="auto">
                <a:xfrm rot="6373927">
                  <a:off x="2065" y="229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
              <p:nvSpPr>
                <p:cNvPr id="11432" name="新月形 47272">
                  <a:extLst>
                    <a:ext uri="{FF2B5EF4-FFF2-40B4-BE49-F238E27FC236}">
                      <a16:creationId xmlns="" xmlns:a16="http://schemas.microsoft.com/office/drawing/2014/main" id="{110F1EA8-89CE-4CBC-96A1-8609F46BD3BC}"/>
                    </a:ext>
                  </a:extLst>
                </p:cNvPr>
                <p:cNvSpPr>
                  <a:spLocks noChangeArrowheads="1"/>
                </p:cNvSpPr>
                <p:nvPr/>
              </p:nvSpPr>
              <p:spPr bwMode="auto">
                <a:xfrm rot="6906312">
                  <a:off x="2155" y="2320"/>
                  <a:ext cx="227" cy="816"/>
                </a:xfrm>
                <a:prstGeom prst="moon">
                  <a:avLst>
                    <a:gd name="adj" fmla="val 49773"/>
                  </a:avLst>
                </a:prstGeom>
                <a:solidFill>
                  <a:srgbClr val="FFFFFF">
                    <a:alpha val="39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grpSp>
        </p:grpSp>
        <p:sp>
          <p:nvSpPr>
            <p:cNvPr id="11433" name="任意多边形 47273">
              <a:extLst>
                <a:ext uri="{FF2B5EF4-FFF2-40B4-BE49-F238E27FC236}">
                  <a16:creationId xmlns="" xmlns:a16="http://schemas.microsoft.com/office/drawing/2014/main" id="{D5A359BA-0295-49CE-9041-469D418D3ECE}"/>
                </a:ext>
              </a:extLst>
            </p:cNvPr>
            <p:cNvSpPr>
              <a:spLocks noChangeArrowheads="1"/>
            </p:cNvSpPr>
            <p:nvPr/>
          </p:nvSpPr>
          <p:spPr bwMode="auto">
            <a:xfrm rot="3847716">
              <a:off x="1948" y="1107"/>
              <a:ext cx="196" cy="204"/>
            </a:xfrm>
            <a:custGeom>
              <a:avLst/>
              <a:gdLst>
                <a:gd name="T0" fmla="*/ 3603 w 43200"/>
                <a:gd name="T1" fmla="*/ 33545 h 43155"/>
                <a:gd name="T2" fmla="*/ 0 w 43200"/>
                <a:gd name="T3" fmla="*/ 21600 h 43155"/>
                <a:gd name="T4" fmla="*/ 21600 w 43200"/>
                <a:gd name="T5" fmla="*/ 0 h 43155"/>
                <a:gd name="T6" fmla="*/ 43200 w 43200"/>
                <a:gd name="T7" fmla="*/ 21600 h 43155"/>
                <a:gd name="T8" fmla="*/ 23002 w 43200"/>
                <a:gd name="T9" fmla="*/ 43155 h 43155"/>
                <a:gd name="T10" fmla="*/ 22996 w 43200"/>
                <a:gd name="T11" fmla="*/ 43154 h 43155"/>
                <a:gd name="T12" fmla="*/ 42385 w 43200"/>
                <a:gd name="T13" fmla="*/ 47980 h 43155"/>
                <a:gd name="T14" fmla="*/ 25508 w 43200"/>
                <a:gd name="T15" fmla="*/ 52755 h 43155"/>
                <a:gd name="T16" fmla="*/ 3603 w 43200"/>
                <a:gd name="T17" fmla="*/ 33545 h 43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00" h="43155" fill="none">
                  <a:moveTo>
                    <a:pt x="3603" y="33545"/>
                  </a:moveTo>
                  <a:cubicBezTo>
                    <a:pt x="1326" y="30125"/>
                    <a:pt x="0" y="26017"/>
                    <a:pt x="0" y="21600"/>
                  </a:cubicBezTo>
                  <a:cubicBezTo>
                    <a:pt x="0" y="9671"/>
                    <a:pt x="9671" y="0"/>
                    <a:pt x="21600" y="0"/>
                  </a:cubicBezTo>
                  <a:cubicBezTo>
                    <a:pt x="33529" y="0"/>
                    <a:pt x="43200" y="9671"/>
                    <a:pt x="43200" y="21600"/>
                  </a:cubicBezTo>
                  <a:cubicBezTo>
                    <a:pt x="43200" y="33060"/>
                    <a:pt x="34275" y="42436"/>
                    <a:pt x="23002" y="43155"/>
                  </a:cubicBezTo>
                </a:path>
                <a:path w="43200" h="43155" stroke="0">
                  <a:moveTo>
                    <a:pt x="22996" y="43154"/>
                  </a:moveTo>
                  <a:cubicBezTo>
                    <a:pt x="33742" y="43207"/>
                    <a:pt x="42385" y="45348"/>
                    <a:pt x="42385" y="47980"/>
                  </a:cubicBezTo>
                  <a:cubicBezTo>
                    <a:pt x="42385" y="50404"/>
                    <a:pt x="35054" y="52411"/>
                    <a:pt x="25508" y="52755"/>
                  </a:cubicBezTo>
                  <a:lnTo>
                    <a:pt x="3603" y="33545"/>
                  </a:lnTo>
                  <a:close/>
                </a:path>
              </a:pathLst>
            </a:custGeom>
            <a:noFill/>
            <a:ln w="12700">
              <a:solidFill>
                <a:srgbClr val="000000"/>
              </a:solidFill>
              <a:prstDash val="sysDot"/>
              <a:round/>
              <a:headEnd/>
              <a:tailEnd type="triangl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pic>
          <p:nvPicPr>
            <p:cNvPr id="11434" name="图片 47274" descr="light_shadow1">
              <a:extLst>
                <a:ext uri="{FF2B5EF4-FFF2-40B4-BE49-F238E27FC236}">
                  <a16:creationId xmlns="" xmlns:a16="http://schemas.microsoft.com/office/drawing/2014/main" id="{A1B29DBA-651E-46B8-824A-9934310AE1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23740"/>
            <a:stretch>
              <a:fillRect/>
            </a:stretch>
          </p:blipFill>
          <p:spPr bwMode="auto">
            <a:xfrm rot="2569845" flipH="1">
              <a:off x="2015" y="1139"/>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435" name="线形标注 2(带强调线) 47275">
            <a:extLst>
              <a:ext uri="{FF2B5EF4-FFF2-40B4-BE49-F238E27FC236}">
                <a16:creationId xmlns="" xmlns:a16="http://schemas.microsoft.com/office/drawing/2014/main" id="{4496C553-6847-4375-9EF1-73C19B7311D8}"/>
              </a:ext>
            </a:extLst>
          </p:cNvPr>
          <p:cNvSpPr>
            <a:spLocks/>
          </p:cNvSpPr>
          <p:nvPr/>
        </p:nvSpPr>
        <p:spPr bwMode="auto">
          <a:xfrm>
            <a:off x="8542338" y="1995488"/>
            <a:ext cx="1509712" cy="366712"/>
          </a:xfrm>
          <a:prstGeom prst="accentCallout2">
            <a:avLst>
              <a:gd name="adj1" fmla="val 31167"/>
              <a:gd name="adj2" fmla="val -5046"/>
              <a:gd name="adj3" fmla="val 31167"/>
              <a:gd name="adj4" fmla="val -38907"/>
              <a:gd name="adj5" fmla="val 99565"/>
              <a:gd name="adj6" fmla="val -73185"/>
            </a:avLst>
          </a:prstGeom>
          <a:noFill/>
          <a:ln w="9525">
            <a:solidFill>
              <a:schemeClr val="folHlink"/>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p>
            <a:pPr eaLnBrk="0" hangingPunct="0"/>
            <a:r>
              <a:rPr lang="zh-CN" altLang="en-US">
                <a:solidFill>
                  <a:srgbClr val="000000"/>
                </a:solidFill>
                <a:ea typeface="黑体" panose="02010609060101010101" pitchFamily="49" charset="-122"/>
              </a:rPr>
              <a:t>营业推广</a:t>
            </a:r>
          </a:p>
        </p:txBody>
      </p:sp>
      <p:sp>
        <p:nvSpPr>
          <p:cNvPr id="11436" name="线形标注 2(带强调线) 47276">
            <a:extLst>
              <a:ext uri="{FF2B5EF4-FFF2-40B4-BE49-F238E27FC236}">
                <a16:creationId xmlns="" xmlns:a16="http://schemas.microsoft.com/office/drawing/2014/main" id="{69031B46-84AE-4A13-BD6D-A51A651CF189}"/>
              </a:ext>
            </a:extLst>
          </p:cNvPr>
          <p:cNvSpPr>
            <a:spLocks/>
          </p:cNvSpPr>
          <p:nvPr/>
        </p:nvSpPr>
        <p:spPr bwMode="auto">
          <a:xfrm>
            <a:off x="8237538" y="3951288"/>
            <a:ext cx="1509712" cy="392112"/>
          </a:xfrm>
          <a:prstGeom prst="accentCallout2">
            <a:avLst>
              <a:gd name="adj1" fmla="val 29148"/>
              <a:gd name="adj2" fmla="val -5046"/>
              <a:gd name="adj3" fmla="val 29148"/>
              <a:gd name="adj4" fmla="val -5046"/>
              <a:gd name="adj5" fmla="val 112551"/>
              <a:gd name="adj6" fmla="val -59833"/>
            </a:avLst>
          </a:prstGeom>
          <a:noFill/>
          <a:ln w="9525">
            <a:solidFill>
              <a:schemeClr val="bg2"/>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p>
            <a:pPr eaLnBrk="0" hangingPunct="0"/>
            <a:r>
              <a:rPr lang="zh-CN" altLang="en-US">
                <a:solidFill>
                  <a:srgbClr val="000000"/>
                </a:solidFill>
                <a:ea typeface="黑体" panose="02010609060101010101" pitchFamily="49" charset="-122"/>
              </a:rPr>
              <a:t>公共关系</a:t>
            </a:r>
          </a:p>
        </p:txBody>
      </p:sp>
      <p:sp>
        <p:nvSpPr>
          <p:cNvPr id="11437" name="线形标注 2(带强调线) 47277">
            <a:extLst>
              <a:ext uri="{FF2B5EF4-FFF2-40B4-BE49-F238E27FC236}">
                <a16:creationId xmlns="" xmlns:a16="http://schemas.microsoft.com/office/drawing/2014/main" id="{617C25B2-E15A-4409-A911-77007F1D4570}"/>
              </a:ext>
            </a:extLst>
          </p:cNvPr>
          <p:cNvSpPr>
            <a:spLocks/>
          </p:cNvSpPr>
          <p:nvPr/>
        </p:nvSpPr>
        <p:spPr bwMode="auto">
          <a:xfrm>
            <a:off x="2279650" y="1597026"/>
            <a:ext cx="1593850" cy="434975"/>
          </a:xfrm>
          <a:prstGeom prst="accentCallout2">
            <a:avLst>
              <a:gd name="adj1" fmla="val 43796"/>
              <a:gd name="adj2" fmla="val 104782"/>
              <a:gd name="adj3" fmla="val 43796"/>
              <a:gd name="adj4" fmla="val 114843"/>
              <a:gd name="adj5" fmla="val 118250"/>
              <a:gd name="adj6" fmla="val 125000"/>
            </a:avLst>
          </a:prstGeom>
          <a:noFill/>
          <a:ln w="9525">
            <a:solidFill>
              <a:schemeClr val="tx2"/>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p>
            <a:pPr algn="r" eaLnBrk="0" hangingPunct="0"/>
            <a:r>
              <a:rPr lang="zh-CN" altLang="en-US">
                <a:solidFill>
                  <a:srgbClr val="000000"/>
                </a:solidFill>
                <a:ea typeface="黑体" panose="02010609060101010101" pitchFamily="49" charset="-122"/>
              </a:rPr>
              <a:t>人员推销</a:t>
            </a:r>
          </a:p>
        </p:txBody>
      </p:sp>
      <p:sp>
        <p:nvSpPr>
          <p:cNvPr id="11438" name="线形标注 2(带强调线) 47278">
            <a:extLst>
              <a:ext uri="{FF2B5EF4-FFF2-40B4-BE49-F238E27FC236}">
                <a16:creationId xmlns="" xmlns:a16="http://schemas.microsoft.com/office/drawing/2014/main" id="{BE8B46D3-3977-4E08-8F66-0A520ECD342F}"/>
              </a:ext>
            </a:extLst>
          </p:cNvPr>
          <p:cNvSpPr>
            <a:spLocks/>
          </p:cNvSpPr>
          <p:nvPr/>
        </p:nvSpPr>
        <p:spPr bwMode="auto">
          <a:xfrm>
            <a:off x="1600200" y="4103689"/>
            <a:ext cx="1593850" cy="434975"/>
          </a:xfrm>
          <a:prstGeom prst="accentCallout2">
            <a:avLst>
              <a:gd name="adj1" fmla="val 26278"/>
              <a:gd name="adj2" fmla="val 104782"/>
              <a:gd name="adj3" fmla="val 26278"/>
              <a:gd name="adj4" fmla="val 118926"/>
              <a:gd name="adj5" fmla="val -35769"/>
              <a:gd name="adj6" fmla="val 134463"/>
            </a:avLst>
          </a:prstGeom>
          <a:noFill/>
          <a:ln w="9525">
            <a:solidFill>
              <a:schemeClr val="accent2"/>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p>
            <a:pPr algn="r" eaLnBrk="0" hangingPunct="0"/>
            <a:r>
              <a:rPr lang="zh-CN" altLang="en-US">
                <a:solidFill>
                  <a:srgbClr val="000000"/>
                </a:solidFill>
                <a:ea typeface="黑体" panose="02010609060101010101" pitchFamily="49" charset="-122"/>
              </a:rPr>
              <a:t>网络营销</a:t>
            </a:r>
          </a:p>
        </p:txBody>
      </p:sp>
      <p:sp>
        <p:nvSpPr>
          <p:cNvPr id="11439" name="线形标注 2(带强调线) 47279">
            <a:extLst>
              <a:ext uri="{FF2B5EF4-FFF2-40B4-BE49-F238E27FC236}">
                <a16:creationId xmlns="" xmlns:a16="http://schemas.microsoft.com/office/drawing/2014/main" id="{D0E606F8-3723-4431-8935-02CFA2C1C674}"/>
              </a:ext>
            </a:extLst>
          </p:cNvPr>
          <p:cNvSpPr>
            <a:spLocks/>
          </p:cNvSpPr>
          <p:nvPr/>
        </p:nvSpPr>
        <p:spPr bwMode="auto">
          <a:xfrm>
            <a:off x="1828801" y="5410201"/>
            <a:ext cx="1509713" cy="392113"/>
          </a:xfrm>
          <a:prstGeom prst="accentCallout2">
            <a:avLst>
              <a:gd name="adj1" fmla="val 29148"/>
              <a:gd name="adj2" fmla="val 105046"/>
              <a:gd name="adj3" fmla="val 29148"/>
              <a:gd name="adj4" fmla="val 105046"/>
              <a:gd name="adj5" fmla="val 153440"/>
              <a:gd name="adj6" fmla="val 175500"/>
            </a:avLst>
          </a:prstGeom>
          <a:noFill/>
          <a:ln w="9525">
            <a:solidFill>
              <a:schemeClr val="accent1"/>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p>
            <a:pPr eaLnBrk="0" hangingPunct="0"/>
            <a:r>
              <a:rPr lang="zh-CN" altLang="en-US">
                <a:solidFill>
                  <a:srgbClr val="000000"/>
                </a:solidFill>
                <a:ea typeface="黑体" panose="02010609060101010101" pitchFamily="49" charset="-122"/>
              </a:rPr>
              <a:t>直复营销</a:t>
            </a:r>
          </a:p>
        </p:txBody>
      </p:sp>
      <p:sp>
        <p:nvSpPr>
          <p:cNvPr id="11440" name="矩形 47281">
            <a:extLst>
              <a:ext uri="{FF2B5EF4-FFF2-40B4-BE49-F238E27FC236}">
                <a16:creationId xmlns="" xmlns:a16="http://schemas.microsoft.com/office/drawing/2014/main" id="{3CC629CC-9A23-4E93-91A0-A102ECF41EEF}"/>
              </a:ext>
            </a:extLst>
          </p:cNvPr>
          <p:cNvSpPr>
            <a:spLocks noChangeArrowheads="1"/>
          </p:cNvSpPr>
          <p:nvPr/>
        </p:nvSpPr>
        <p:spPr bwMode="auto">
          <a:xfrm>
            <a:off x="6019801" y="5702300"/>
            <a:ext cx="42863" cy="3556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435"/>
                                        </p:tgtEl>
                                        <p:attrNameLst>
                                          <p:attrName>style.visibility</p:attrName>
                                        </p:attrNameLst>
                                      </p:cBhvr>
                                      <p:to>
                                        <p:strVal val="visible"/>
                                      </p:to>
                                    </p:set>
                                    <p:animEffect transition="in" filter="checkerboard(across)">
                                      <p:cBhvr>
                                        <p:cTn id="7" dur="500"/>
                                        <p:tgtEl>
                                          <p:spTgt spid="11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436"/>
                                        </p:tgtEl>
                                        <p:attrNameLst>
                                          <p:attrName>style.visibility</p:attrName>
                                        </p:attrNameLst>
                                      </p:cBhvr>
                                      <p:to>
                                        <p:strVal val="visible"/>
                                      </p:to>
                                    </p:set>
                                    <p:animEffect transition="in" filter="checkerboard(across)">
                                      <p:cBhvr>
                                        <p:cTn id="12" dur="500"/>
                                        <p:tgtEl>
                                          <p:spTgt spid="11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439"/>
                                        </p:tgtEl>
                                        <p:attrNameLst>
                                          <p:attrName>style.visibility</p:attrName>
                                        </p:attrNameLst>
                                      </p:cBhvr>
                                      <p:to>
                                        <p:strVal val="visible"/>
                                      </p:to>
                                    </p:set>
                                    <p:animEffect transition="in" filter="checkerboard(across)">
                                      <p:cBhvr>
                                        <p:cTn id="17" dur="500"/>
                                        <p:tgtEl>
                                          <p:spTgt spid="114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438"/>
                                        </p:tgtEl>
                                        <p:attrNameLst>
                                          <p:attrName>style.visibility</p:attrName>
                                        </p:attrNameLst>
                                      </p:cBhvr>
                                      <p:to>
                                        <p:strVal val="visible"/>
                                      </p:to>
                                    </p:set>
                                    <p:animEffect transition="in" filter="checkerboard(across)">
                                      <p:cBhvr>
                                        <p:cTn id="22" dur="500"/>
                                        <p:tgtEl>
                                          <p:spTgt spid="114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437"/>
                                        </p:tgtEl>
                                        <p:attrNameLst>
                                          <p:attrName>style.visibility</p:attrName>
                                        </p:attrNameLst>
                                      </p:cBhvr>
                                      <p:to>
                                        <p:strVal val="visible"/>
                                      </p:to>
                                    </p:set>
                                    <p:animEffect transition="in" filter="checkerboard(across)">
                                      <p:cBhvr>
                                        <p:cTn id="27" dur="500"/>
                                        <p:tgtEl>
                                          <p:spTgt spid="11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5" grpId="0" animBg="1"/>
      <p:bldP spid="11436" grpId="0" animBg="1"/>
      <p:bldP spid="11437" grpId="0" animBg="1"/>
      <p:bldP spid="11438" grpId="0" animBg="1"/>
      <p:bldP spid="1143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a:extLst>
              <a:ext uri="{FF2B5EF4-FFF2-40B4-BE49-F238E27FC236}">
                <a16:creationId xmlns="" xmlns:a16="http://schemas.microsoft.com/office/drawing/2014/main" id="{8E4B945F-5D4F-4324-8C7F-5F2123DD7BA5}"/>
              </a:ext>
            </a:extLst>
          </p:cNvPr>
          <p:cNvSpPr>
            <a:spLocks noGrp="1" noChangeArrowheads="1"/>
          </p:cNvSpPr>
          <p:nvPr>
            <p:ph type="body" idx="1"/>
          </p:nvPr>
        </p:nvSpPr>
        <p:spPr>
          <a:xfrm>
            <a:off x="1524000" y="692151"/>
            <a:ext cx="8869960" cy="5616575"/>
          </a:xfrm>
          <a:solidFill>
            <a:schemeClr val="bg1"/>
          </a:solidFill>
        </p:spPr>
        <p:txBody>
          <a:bodyPr/>
          <a:lstStyle/>
          <a:p>
            <a:pPr eaLnBrk="1" hangingPunct="1">
              <a:defRPr/>
            </a:pPr>
            <a:r>
              <a:rPr lang="zh-CN" altLang="en-US" b="1">
                <a:solidFill>
                  <a:schemeClr val="accent2"/>
                </a:solidFill>
              </a:rPr>
              <a:t>售前顾客心理分析：</a:t>
            </a:r>
          </a:p>
          <a:p>
            <a:pPr eaLnBrk="1" hangingPunct="1">
              <a:defRPr/>
            </a:pPr>
            <a:r>
              <a:rPr lang="zh-CN" altLang="en-US" b="1">
                <a:solidFill>
                  <a:srgbClr val="FF3300"/>
                </a:solidFill>
              </a:rPr>
              <a:t>顾客认知商品的欲望</a:t>
            </a:r>
          </a:p>
          <a:p>
            <a:pPr eaLnBrk="1" hangingPunct="1">
              <a:defRPr/>
            </a:pPr>
            <a:r>
              <a:rPr lang="zh-CN" altLang="en-US" b="1">
                <a:solidFill>
                  <a:srgbClr val="FF3300"/>
                </a:solidFill>
              </a:rPr>
              <a:t>顾客的价值取向和审美情趣</a:t>
            </a:r>
          </a:p>
          <a:p>
            <a:pPr eaLnBrk="1" hangingPunct="1">
              <a:defRPr/>
            </a:pPr>
            <a:r>
              <a:rPr lang="zh-CN" altLang="en-US" b="1">
                <a:solidFill>
                  <a:srgbClr val="FF3300"/>
                </a:solidFill>
              </a:rPr>
              <a:t>顾客的期望值</a:t>
            </a:r>
          </a:p>
          <a:p>
            <a:pPr eaLnBrk="1" hangingPunct="1">
              <a:defRPr/>
            </a:pPr>
            <a:r>
              <a:rPr lang="zh-CN" altLang="en-US" b="1">
                <a:solidFill>
                  <a:srgbClr val="FF3300"/>
                </a:solidFill>
              </a:rPr>
              <a:t>顾客的自我意识</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a:extLst>
              <a:ext uri="{FF2B5EF4-FFF2-40B4-BE49-F238E27FC236}">
                <a16:creationId xmlns="" xmlns:a16="http://schemas.microsoft.com/office/drawing/2014/main" id="{79E2D26F-BF51-4B16-A1E5-59286EB8EA57}"/>
              </a:ext>
            </a:extLst>
          </p:cNvPr>
          <p:cNvSpPr>
            <a:spLocks noGrp="1" noChangeArrowheads="1"/>
          </p:cNvSpPr>
          <p:nvPr>
            <p:ph type="body" idx="1"/>
          </p:nvPr>
        </p:nvSpPr>
        <p:spPr>
          <a:xfrm>
            <a:off x="1524000" y="692150"/>
            <a:ext cx="9144000" cy="5473700"/>
          </a:xfrm>
          <a:solidFill>
            <a:schemeClr val="bg1"/>
          </a:solidFill>
        </p:spPr>
        <p:txBody>
          <a:bodyPr/>
          <a:lstStyle/>
          <a:p>
            <a:pPr eaLnBrk="1" hangingPunct="1">
              <a:defRPr/>
            </a:pPr>
            <a:r>
              <a:rPr lang="zh-CN" altLang="en-US" b="1" dirty="0">
                <a:solidFill>
                  <a:srgbClr val="FF3300"/>
                </a:solidFill>
                <a:effectLst>
                  <a:outerShdw blurRad="38100" dist="38100" dir="2700000" algn="tl">
                    <a:srgbClr val="000000"/>
                  </a:outerShdw>
                </a:effectLst>
              </a:rPr>
              <a:t>售前服务心理策略：</a:t>
            </a:r>
          </a:p>
          <a:p>
            <a:pPr eaLnBrk="1" hangingPunct="1">
              <a:defRPr/>
            </a:pPr>
            <a:r>
              <a:rPr lang="zh-CN" altLang="en-US" sz="4400" b="1" dirty="0">
                <a:effectLst>
                  <a:outerShdw blurRad="38100" dist="38100" dir="2700000" algn="tl">
                    <a:srgbClr val="FFFFFF"/>
                  </a:outerShdw>
                </a:effectLst>
              </a:rPr>
              <a:t>建立档案，把握顾客心理需要</a:t>
            </a:r>
          </a:p>
          <a:p>
            <a:pPr eaLnBrk="1" hangingPunct="1">
              <a:defRPr/>
            </a:pPr>
            <a:r>
              <a:rPr lang="zh-CN" altLang="en-US" sz="4400" b="1" dirty="0">
                <a:effectLst>
                  <a:outerShdw blurRad="38100" dist="38100" dir="2700000" algn="tl">
                    <a:srgbClr val="FFFFFF"/>
                  </a:outerShdw>
                </a:effectLst>
              </a:rPr>
              <a:t>最大限度地满足顾客的相关需求</a:t>
            </a:r>
          </a:p>
          <a:p>
            <a:pPr eaLnBrk="1" hangingPunct="1">
              <a:defRPr/>
            </a:pPr>
            <a:r>
              <a:rPr lang="zh-CN" altLang="en-US" sz="4400" b="1" dirty="0">
                <a:effectLst>
                  <a:outerShdw blurRad="38100" dist="38100" dir="2700000" algn="tl">
                    <a:srgbClr val="FFFFFF"/>
                  </a:outerShdw>
                </a:effectLst>
              </a:rPr>
              <a:t>促使顾客认知接受商品</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3" name="Text Box 27">
            <a:extLst>
              <a:ext uri="{FF2B5EF4-FFF2-40B4-BE49-F238E27FC236}">
                <a16:creationId xmlns="" xmlns:a16="http://schemas.microsoft.com/office/drawing/2014/main" id="{2A1A12EA-39A0-452F-81B6-898879BFD2DA}"/>
              </a:ext>
            </a:extLst>
          </p:cNvPr>
          <p:cNvSpPr txBox="1">
            <a:spLocks noChangeArrowheads="1"/>
          </p:cNvSpPr>
          <p:nvPr/>
        </p:nvSpPr>
        <p:spPr bwMode="auto">
          <a:xfrm>
            <a:off x="1311966" y="1341438"/>
            <a:ext cx="10005392" cy="28007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kumimoji="0" lang="zh-CN" altLang="en-US" sz="3600" dirty="0">
                <a:latin typeface="华文中宋" panose="02010600040101010101" pitchFamily="2" charset="-122"/>
                <a:ea typeface="华文中宋" panose="02010600040101010101" pitchFamily="2" charset="-122"/>
              </a:rPr>
              <a:t>（二）售中服务与顾客心理</a:t>
            </a:r>
          </a:p>
          <a:p>
            <a:pPr eaLnBrk="1" hangingPunct="1">
              <a:spcBef>
                <a:spcPct val="50000"/>
              </a:spcBef>
              <a:buClrTx/>
              <a:buSzTx/>
              <a:buFontTx/>
              <a:buNone/>
            </a:pPr>
            <a:r>
              <a:rPr lang="zh-CN" altLang="en-US" sz="4000" dirty="0">
                <a:latin typeface="宋体" panose="02010600030101010101" pitchFamily="2" charset="-122"/>
              </a:rPr>
              <a:t>售中服务是指在商品买卖过程中，直接或间接为销售活动提供的各种服务。 售中服务主要包括</a:t>
            </a:r>
            <a:r>
              <a:rPr lang="zh-CN" altLang="en-US" sz="4000" dirty="0">
                <a:solidFill>
                  <a:srgbClr val="C00000"/>
                </a:solidFill>
                <a:latin typeface="宋体" panose="02010600030101010101" pitchFamily="2" charset="-122"/>
              </a:rPr>
              <a:t>介绍商品</a:t>
            </a:r>
            <a:r>
              <a:rPr lang="zh-CN" altLang="en-US" sz="4000" dirty="0">
                <a:latin typeface="宋体" panose="02010600030101010101" pitchFamily="2" charset="-122"/>
              </a:rPr>
              <a:t>、</a:t>
            </a:r>
            <a:r>
              <a:rPr lang="zh-CN" altLang="en-US" sz="4000" dirty="0">
                <a:solidFill>
                  <a:srgbClr val="C00000"/>
                </a:solidFill>
                <a:latin typeface="宋体" panose="02010600030101010101" pitchFamily="2" charset="-122"/>
              </a:rPr>
              <a:t>充当参谋</a:t>
            </a:r>
            <a:r>
              <a:rPr lang="zh-CN" altLang="en-US" sz="4000" dirty="0">
                <a:latin typeface="宋体" panose="02010600030101010101" pitchFamily="2" charset="-122"/>
              </a:rPr>
              <a:t>、</a:t>
            </a:r>
            <a:r>
              <a:rPr lang="zh-CN" altLang="en-US" sz="4000" dirty="0">
                <a:solidFill>
                  <a:srgbClr val="C00000"/>
                </a:solidFill>
                <a:latin typeface="宋体" panose="02010600030101010101" pitchFamily="2" charset="-122"/>
              </a:rPr>
              <a:t>交货与结帐</a:t>
            </a:r>
            <a:r>
              <a:rPr lang="zh-CN" altLang="en-US" sz="4000" dirty="0">
                <a:latin typeface="宋体" panose="02010600030101010101"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43">
                                            <p:bg/>
                                          </p:spTgt>
                                        </p:tgtEl>
                                        <p:attrNameLst>
                                          <p:attrName>style.visibility</p:attrName>
                                        </p:attrNameLst>
                                      </p:cBhvr>
                                      <p:to>
                                        <p:strVal val="visible"/>
                                      </p:to>
                                    </p:set>
                                    <p:anim calcmode="lin" valueType="num">
                                      <p:cBhvr additive="base">
                                        <p:cTn id="7" dur="500" fill="hold"/>
                                        <p:tgtEl>
                                          <p:spTgt spid="924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24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43">
                                            <p:txEl>
                                              <p:pRg st="0" end="0"/>
                                            </p:txEl>
                                          </p:spTgt>
                                        </p:tgtEl>
                                        <p:attrNameLst>
                                          <p:attrName>style.visibility</p:attrName>
                                        </p:attrNameLst>
                                      </p:cBhvr>
                                      <p:to>
                                        <p:strVal val="visible"/>
                                      </p:to>
                                    </p:set>
                                    <p:anim calcmode="lin" valueType="num">
                                      <p:cBhvr additive="base">
                                        <p:cTn id="13" dur="500" fill="hold"/>
                                        <p:tgtEl>
                                          <p:spTgt spid="92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43">
                                            <p:txEl>
                                              <p:pRg st="1" end="1"/>
                                            </p:txEl>
                                          </p:spTgt>
                                        </p:tgtEl>
                                        <p:attrNameLst>
                                          <p:attrName>style.visibility</p:attrName>
                                        </p:attrNameLst>
                                      </p:cBhvr>
                                      <p:to>
                                        <p:strVal val="visible"/>
                                      </p:to>
                                    </p:set>
                                    <p:anim calcmode="lin" valueType="num">
                                      <p:cBhvr additive="base">
                                        <p:cTn id="19" dur="500" fill="hold"/>
                                        <p:tgtEl>
                                          <p:spTgt spid="92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3" grpId="0" build="p"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a:extLst>
              <a:ext uri="{FF2B5EF4-FFF2-40B4-BE49-F238E27FC236}">
                <a16:creationId xmlns="" xmlns:a16="http://schemas.microsoft.com/office/drawing/2014/main" id="{BF17A5FD-69EA-4BAC-B024-5D238B915F7F}"/>
              </a:ext>
            </a:extLst>
          </p:cNvPr>
          <p:cNvSpPr>
            <a:spLocks noGrp="1" noChangeArrowheads="1"/>
          </p:cNvSpPr>
          <p:nvPr>
            <p:ph type="body" idx="1"/>
          </p:nvPr>
        </p:nvSpPr>
        <p:spPr>
          <a:xfrm>
            <a:off x="1703388" y="765176"/>
            <a:ext cx="8964612" cy="5472113"/>
          </a:xfrm>
          <a:solidFill>
            <a:schemeClr val="bg1"/>
          </a:solidFill>
        </p:spPr>
        <p:txBody>
          <a:bodyPr/>
          <a:lstStyle/>
          <a:p>
            <a:pPr eaLnBrk="1" hangingPunct="1">
              <a:defRPr/>
            </a:pPr>
            <a:r>
              <a:rPr lang="zh-CN" altLang="en-US" b="1" dirty="0"/>
              <a:t>售中顾客心理分析</a:t>
            </a:r>
          </a:p>
          <a:p>
            <a:pPr eaLnBrk="1" hangingPunct="1">
              <a:defRPr/>
            </a:pPr>
            <a:r>
              <a:rPr lang="zh-CN" altLang="en-US" sz="3600" b="1" dirty="0">
                <a:solidFill>
                  <a:srgbClr val="FF3300"/>
                </a:solidFill>
              </a:rPr>
              <a:t>希望获得详尽的商品信息</a:t>
            </a:r>
          </a:p>
          <a:p>
            <a:pPr eaLnBrk="1" hangingPunct="1">
              <a:defRPr/>
            </a:pPr>
            <a:r>
              <a:rPr lang="zh-CN" altLang="en-US" sz="3600" b="1" dirty="0">
                <a:solidFill>
                  <a:srgbClr val="FF3300"/>
                </a:solidFill>
              </a:rPr>
              <a:t>希望寻求决策帮助</a:t>
            </a:r>
          </a:p>
          <a:p>
            <a:pPr eaLnBrk="1" hangingPunct="1">
              <a:defRPr/>
            </a:pPr>
            <a:r>
              <a:rPr lang="zh-CN" altLang="en-US" sz="3600" b="1" dirty="0">
                <a:solidFill>
                  <a:srgbClr val="FF3300"/>
                </a:solidFill>
              </a:rPr>
              <a:t>希望受到热情的接待和尊重</a:t>
            </a:r>
          </a:p>
          <a:p>
            <a:pPr eaLnBrk="1" hangingPunct="1">
              <a:defRPr/>
            </a:pPr>
            <a:r>
              <a:rPr lang="zh-CN" altLang="en-US" sz="3600" b="1" dirty="0">
                <a:solidFill>
                  <a:srgbClr val="FF3300"/>
                </a:solidFill>
              </a:rPr>
              <a:t>追求方便快捷</a:t>
            </a:r>
          </a:p>
        </p:txBody>
      </p:sp>
      <p:pic>
        <p:nvPicPr>
          <p:cNvPr id="65539" name="图片 2" descr="u=1386214031,2246475808&amp;fm=23&amp;gp=0.jpg">
            <a:extLst>
              <a:ext uri="{FF2B5EF4-FFF2-40B4-BE49-F238E27FC236}">
                <a16:creationId xmlns="" xmlns:a16="http://schemas.microsoft.com/office/drawing/2014/main" id="{C3F6BCA6-B707-4525-BFAC-F46AACAD4B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3064" y="3357564"/>
            <a:ext cx="4821237"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Text Box 157">
            <a:extLst>
              <a:ext uri="{FF2B5EF4-FFF2-40B4-BE49-F238E27FC236}">
                <a16:creationId xmlns="" xmlns:a16="http://schemas.microsoft.com/office/drawing/2014/main" id="{98C1CF2B-A8CC-45FF-8FD9-D7CDF7E7028F}"/>
              </a:ext>
            </a:extLst>
          </p:cNvPr>
          <p:cNvSpPr txBox="1">
            <a:spLocks noChangeArrowheads="1"/>
          </p:cNvSpPr>
          <p:nvPr/>
        </p:nvSpPr>
        <p:spPr bwMode="auto">
          <a:xfrm>
            <a:off x="1683025" y="692151"/>
            <a:ext cx="9501809" cy="4585871"/>
          </a:xfrm>
          <a:prstGeom prst="rect">
            <a:avLst/>
          </a:prstGeom>
          <a:solidFill>
            <a:schemeClr val="bg1"/>
          </a:solidFill>
          <a:ln>
            <a:noFill/>
          </a:ln>
        </p:spPr>
        <p:txBody>
          <a:bodyPr wrap="square">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kumimoji="0" lang="zh-CN" altLang="en-US" sz="3600" dirty="0">
                <a:latin typeface="华文中宋" panose="02010600040101010101" pitchFamily="2" charset="-122"/>
                <a:ea typeface="华文中宋" panose="02010600040101010101" pitchFamily="2" charset="-122"/>
              </a:rPr>
              <a:t>（三）售后服务与顾客心理</a:t>
            </a:r>
          </a:p>
          <a:p>
            <a:pPr eaLnBrk="1" hangingPunct="1">
              <a:spcBef>
                <a:spcPct val="50000"/>
              </a:spcBef>
              <a:buClrTx/>
              <a:buSzTx/>
              <a:buFontTx/>
              <a:buNone/>
            </a:pPr>
            <a:r>
              <a:rPr kumimoji="0" lang="zh-CN" altLang="en-US" dirty="0">
                <a:latin typeface="华文中宋" panose="02010600040101010101" pitchFamily="2" charset="-122"/>
                <a:ea typeface="华文中宋" panose="02010600040101010101" pitchFamily="2" charset="-122"/>
              </a:rPr>
              <a:t>       售后服务是生产企业或零售企业为已购买商品的顾客提供的服务。</a:t>
            </a:r>
          </a:p>
          <a:p>
            <a:pPr eaLnBrk="1" hangingPunct="1">
              <a:spcBef>
                <a:spcPct val="50000"/>
              </a:spcBef>
              <a:buClrTx/>
              <a:buSzTx/>
              <a:buFontTx/>
              <a:buNone/>
            </a:pPr>
            <a:r>
              <a:rPr kumimoji="0" lang="zh-CN" altLang="en-US" dirty="0">
                <a:latin typeface="华文中宋" panose="02010600040101010101" pitchFamily="2" charset="-122"/>
                <a:ea typeface="华文中宋" panose="02010600040101010101" pitchFamily="2" charset="-122"/>
              </a:rPr>
              <a:t>       售后服务主要两个方面：一是提供知识性指导及咨询服务，通过</a:t>
            </a:r>
            <a:r>
              <a:rPr kumimoji="0" lang="zh-CN" altLang="en-US" dirty="0">
                <a:solidFill>
                  <a:srgbClr val="C00000"/>
                </a:solidFill>
                <a:latin typeface="华文中宋" panose="02010600040101010101" pitchFamily="2" charset="-122"/>
                <a:ea typeface="华文中宋" panose="02010600040101010101" pitchFamily="2" charset="-122"/>
              </a:rPr>
              <a:t>“三包”</a:t>
            </a:r>
            <a:r>
              <a:rPr kumimoji="0" lang="zh-CN" altLang="en-US" dirty="0">
                <a:latin typeface="华文中宋" panose="02010600040101010101" pitchFamily="2" charset="-122"/>
                <a:ea typeface="华文中宋" panose="02010600040101010101" pitchFamily="2" charset="-122"/>
              </a:rPr>
              <a:t>服务使顾客树立安全感和信任感；二是帮助顾客解决安装与运输大件商品服务等常常使顾客感到为难的问题，为顾客</a:t>
            </a:r>
            <a:r>
              <a:rPr kumimoji="0" lang="zh-CN" altLang="en-US" dirty="0">
                <a:solidFill>
                  <a:srgbClr val="C00000"/>
                </a:solidFill>
                <a:latin typeface="华文中宋" panose="02010600040101010101" pitchFamily="2" charset="-122"/>
                <a:ea typeface="华文中宋" panose="02010600040101010101" pitchFamily="2" charset="-122"/>
              </a:rPr>
              <a:t>提供方便</a:t>
            </a:r>
            <a:r>
              <a:rPr kumimoji="0" lang="zh-CN" altLang="en-US" dirty="0">
                <a:latin typeface="华文中宋" panose="02010600040101010101" pitchFamily="2" charset="-122"/>
                <a:ea typeface="华文中宋" panose="02010600040101010101" pitchFamily="2" charset="-122"/>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a:extLst>
              <a:ext uri="{FF2B5EF4-FFF2-40B4-BE49-F238E27FC236}">
                <a16:creationId xmlns="" xmlns:a16="http://schemas.microsoft.com/office/drawing/2014/main" id="{26131BFE-D230-48C5-BE8F-82289E4AE02A}"/>
              </a:ext>
            </a:extLst>
          </p:cNvPr>
          <p:cNvSpPr>
            <a:spLocks noGrp="1" noChangeArrowheads="1"/>
          </p:cNvSpPr>
          <p:nvPr>
            <p:ph type="body" idx="1"/>
          </p:nvPr>
        </p:nvSpPr>
        <p:spPr>
          <a:xfrm>
            <a:off x="2208214" y="692150"/>
            <a:ext cx="7773987" cy="5259388"/>
          </a:xfrm>
          <a:solidFill>
            <a:schemeClr val="bg1"/>
          </a:solidFill>
        </p:spPr>
        <p:txBody>
          <a:bodyPr/>
          <a:lstStyle/>
          <a:p>
            <a:pPr eaLnBrk="1" hangingPunct="1">
              <a:buFont typeface="Wingdings" panose="05000000000000000000" pitchFamily="2" charset="2"/>
              <a:buNone/>
              <a:defRPr/>
            </a:pPr>
            <a:r>
              <a:rPr lang="zh-CN" altLang="en-US" b="1" dirty="0">
                <a:solidFill>
                  <a:srgbClr val="FFFF00"/>
                </a:solidFill>
                <a:effectLst>
                  <a:outerShdw blurRad="38100" dist="38100" dir="2700000" algn="tl">
                    <a:srgbClr val="000000"/>
                  </a:outerShdw>
                </a:effectLst>
              </a:rPr>
              <a:t>售后服务的具体内容：</a:t>
            </a:r>
          </a:p>
          <a:p>
            <a:pPr eaLnBrk="1" hangingPunct="1">
              <a:buFont typeface="Wingdings" panose="05000000000000000000" pitchFamily="2" charset="2"/>
              <a:buNone/>
              <a:defRPr/>
            </a:pPr>
            <a:r>
              <a:rPr lang="zh-CN" altLang="en-US" b="1" dirty="0"/>
              <a:t>        （</a:t>
            </a:r>
            <a:r>
              <a:rPr lang="en-US" altLang="zh-CN" b="1" dirty="0"/>
              <a:t>1</a:t>
            </a:r>
            <a:r>
              <a:rPr lang="zh-CN" altLang="en-US" b="1" dirty="0"/>
              <a:t>）三包免费服务</a:t>
            </a:r>
          </a:p>
          <a:p>
            <a:pPr eaLnBrk="1" hangingPunct="1">
              <a:buFont typeface="Wingdings" panose="05000000000000000000" pitchFamily="2" charset="2"/>
              <a:buNone/>
              <a:defRPr/>
            </a:pPr>
            <a:r>
              <a:rPr lang="zh-CN" altLang="en-US" b="1" dirty="0"/>
              <a:t>        （</a:t>
            </a:r>
            <a:r>
              <a:rPr lang="en-US" altLang="zh-CN" b="1" dirty="0"/>
              <a:t>2</a:t>
            </a:r>
            <a:r>
              <a:rPr lang="zh-CN" altLang="en-US" b="1" dirty="0"/>
              <a:t>）维修、更换和退货服务</a:t>
            </a:r>
          </a:p>
          <a:p>
            <a:pPr eaLnBrk="1" hangingPunct="1">
              <a:buFont typeface="Wingdings" panose="05000000000000000000" pitchFamily="2" charset="2"/>
              <a:buNone/>
              <a:defRPr/>
            </a:pPr>
            <a:r>
              <a:rPr lang="zh-CN" altLang="en-US" b="1" dirty="0"/>
              <a:t>        （</a:t>
            </a:r>
            <a:r>
              <a:rPr lang="en-US" altLang="zh-CN" b="1" dirty="0"/>
              <a:t>3</a:t>
            </a:r>
            <a:r>
              <a:rPr lang="zh-CN" altLang="en-US" b="1" dirty="0"/>
              <a:t>）电话回访和人员回访</a:t>
            </a:r>
          </a:p>
          <a:p>
            <a:pPr eaLnBrk="1" hangingPunct="1">
              <a:buFont typeface="Wingdings" panose="05000000000000000000" pitchFamily="2" charset="2"/>
              <a:buNone/>
              <a:defRPr/>
            </a:pPr>
            <a:r>
              <a:rPr lang="zh-CN" altLang="en-US" b="1" dirty="0"/>
              <a:t>        （</a:t>
            </a:r>
            <a:r>
              <a:rPr lang="en-US" altLang="zh-CN" b="1" dirty="0"/>
              <a:t>4</a:t>
            </a:r>
            <a:r>
              <a:rPr lang="zh-CN" altLang="en-US" b="1" dirty="0"/>
              <a:t>）提供保养知识</a:t>
            </a:r>
          </a:p>
          <a:p>
            <a:pPr eaLnBrk="1" hangingPunct="1">
              <a:buFont typeface="Wingdings" panose="05000000000000000000" pitchFamily="2" charset="2"/>
              <a:buNone/>
              <a:defRPr/>
            </a:pPr>
            <a:r>
              <a:rPr lang="zh-CN" altLang="en-US" b="1" dirty="0"/>
              <a:t>        （</a:t>
            </a:r>
            <a:r>
              <a:rPr lang="en-US" altLang="zh-CN" b="1" dirty="0"/>
              <a:t>5</a:t>
            </a:r>
            <a:r>
              <a:rPr lang="zh-CN" altLang="en-US" b="1" dirty="0"/>
              <a:t>）建立顾客档案</a:t>
            </a:r>
          </a:p>
          <a:p>
            <a:pPr eaLnBrk="1" hangingPunct="1">
              <a:buFont typeface="Wingdings" panose="05000000000000000000" pitchFamily="2" charset="2"/>
              <a:buNone/>
              <a:defRPr/>
            </a:pPr>
            <a:r>
              <a:rPr lang="zh-CN" altLang="en-US" b="1" dirty="0"/>
              <a:t>        （</a:t>
            </a:r>
            <a:r>
              <a:rPr lang="en-US" altLang="zh-CN" b="1" dirty="0"/>
              <a:t>6</a:t>
            </a:r>
            <a:r>
              <a:rPr lang="zh-CN" altLang="en-US" b="1" dirty="0"/>
              <a:t>）妥善处理客户的投诉</a:t>
            </a:r>
          </a:p>
          <a:p>
            <a:pPr eaLnBrk="1" hangingPunct="1">
              <a:defRPr/>
            </a:pPr>
            <a:endParaRPr lang="zh-CN" altLang="en-US" sz="2400" b="1" dirty="0">
              <a:effectLst>
                <a:outerShdw blurRad="38100" dist="38100" dir="2700000" algn="tl">
                  <a:srgbClr val="FFFFFF"/>
                </a:outerShdw>
              </a:effectLst>
            </a:endParaRPr>
          </a:p>
          <a:p>
            <a:pPr eaLnBrk="1" hangingPunct="1">
              <a:defRPr/>
            </a:pPr>
            <a:endParaRPr lang="zh-CN" altLang="en-US" sz="2400" b="1" dirty="0">
              <a:effectLst>
                <a:outerShdw blurRad="38100" dist="38100" dir="2700000" algn="tl">
                  <a:srgbClr val="FFFFFF"/>
                </a:outerShdw>
              </a:effectLst>
            </a:endParaRPr>
          </a:p>
          <a:p>
            <a:pPr eaLnBrk="1" hangingPunct="1">
              <a:defRPr/>
            </a:pPr>
            <a:endParaRPr lang="zh-CN" altLang="en-US" dirty="0">
              <a:effectLst>
                <a:outerShdw blurRad="38100" dist="38100" dir="2700000" algn="tl">
                  <a:srgbClr val="FFFFFF"/>
                </a:outerShdw>
              </a:effectLst>
            </a:endParaRPr>
          </a:p>
          <a:p>
            <a:pPr eaLnBrk="1" hangingPunct="1">
              <a:defRPr/>
            </a:pPr>
            <a:endParaRPr lang="zh-CN" altLang="en-US" dirty="0">
              <a:effectLst>
                <a:outerShdw blurRad="38100" dist="38100" dir="2700000" algn="tl">
                  <a:srgbClr val="FFFFFF"/>
                </a:outerShdw>
              </a:effectLst>
            </a:endParaRPr>
          </a:p>
          <a:p>
            <a:pPr eaLnBrk="1" hangingPunct="1">
              <a:defRPr/>
            </a:pPr>
            <a:endParaRPr lang="zh-CN" altLang="en-US" dirty="0">
              <a:effectLst>
                <a:outerShdw blurRad="38100" dist="38100" dir="2700000" algn="tl">
                  <a:srgbClr val="FFFFFF"/>
                </a:outerShdw>
              </a:effectLst>
            </a:endParaRPr>
          </a:p>
          <a:p>
            <a:pPr eaLnBrk="1" hangingPunct="1">
              <a:defRPr/>
            </a:pPr>
            <a:endParaRPr lang="zh-CN" altLang="en-US" dirty="0">
              <a:effectLst>
                <a:outerShdw blurRad="38100" dist="38100" dir="2700000" algn="tl">
                  <a:srgbClr val="FFFFFF"/>
                </a:outerShdw>
              </a:effectLst>
            </a:endParaRPr>
          </a:p>
          <a:p>
            <a:pPr eaLnBrk="1" hangingPunct="1">
              <a:defRPr/>
            </a:pPr>
            <a:endParaRPr lang="zh-CN" altLang="en-US" dirty="0">
              <a:effectLst>
                <a:outerShdw blurRad="38100" dist="38100" dir="2700000" algn="tl">
                  <a:srgbClr val="FFFFFF"/>
                </a:outerShdw>
              </a:effectLst>
            </a:endParaRPr>
          </a:p>
          <a:p>
            <a:pPr eaLnBrk="1" hangingPunct="1">
              <a:defRPr/>
            </a:pPr>
            <a:endParaRPr lang="zh-CN" altLang="en-US" dirty="0">
              <a:effectLst>
                <a:outerShdw blurRad="38100" dist="38100" dir="2700000" algn="tl">
                  <a:srgbClr val="FFFFFF"/>
                </a:outerShdw>
              </a:effectLst>
            </a:endParaRPr>
          </a:p>
          <a:p>
            <a:pPr eaLnBrk="1" hangingPunct="1">
              <a:defRPr/>
            </a:pPr>
            <a:endParaRPr lang="en-US" altLang="zh-CN" dirty="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a:extLst>
              <a:ext uri="{FF2B5EF4-FFF2-40B4-BE49-F238E27FC236}">
                <a16:creationId xmlns="" xmlns:a16="http://schemas.microsoft.com/office/drawing/2014/main" id="{A7DA1F0D-BF45-4551-A581-8CC40A56CB3F}"/>
              </a:ext>
            </a:extLst>
          </p:cNvPr>
          <p:cNvSpPr>
            <a:spLocks noGrp="1" noChangeArrowheads="1"/>
          </p:cNvSpPr>
          <p:nvPr>
            <p:ph type="body" idx="1"/>
          </p:nvPr>
        </p:nvSpPr>
        <p:spPr>
          <a:xfrm>
            <a:off x="1919288" y="765175"/>
            <a:ext cx="8496300" cy="5543550"/>
          </a:xfrm>
          <a:solidFill>
            <a:schemeClr val="bg1"/>
          </a:solidFill>
        </p:spPr>
        <p:txBody>
          <a:bodyPr/>
          <a:lstStyle/>
          <a:p>
            <a:pPr eaLnBrk="1" hangingPunct="1">
              <a:defRPr/>
            </a:pPr>
            <a:r>
              <a:rPr lang="zh-CN" altLang="en-US" b="1" dirty="0"/>
              <a:t>售后顾客服务心理</a:t>
            </a:r>
          </a:p>
          <a:p>
            <a:pPr eaLnBrk="1" hangingPunct="1">
              <a:defRPr/>
            </a:pPr>
            <a:r>
              <a:rPr lang="zh-CN" altLang="en-US" sz="2800" b="1" dirty="0"/>
              <a:t>评价心理：开始消费后的第一个自然心理反应是评估该该消费是否物有所值。</a:t>
            </a:r>
          </a:p>
          <a:p>
            <a:pPr eaLnBrk="1" hangingPunct="1">
              <a:defRPr/>
            </a:pPr>
            <a:r>
              <a:rPr lang="zh-CN" altLang="en-US" sz="2800" b="1" dirty="0"/>
              <a:t>试探心理：对新产品、第一次接触的经营者心里没底，试探性购买与沟通。</a:t>
            </a:r>
          </a:p>
          <a:p>
            <a:pPr eaLnBrk="1" hangingPunct="1">
              <a:defRPr/>
            </a:pPr>
            <a:r>
              <a:rPr lang="zh-CN" altLang="en-US" sz="2800" b="1" dirty="0"/>
              <a:t>求助心理：要求获得合理的帮助。</a:t>
            </a:r>
          </a:p>
          <a:p>
            <a:pPr eaLnBrk="1" hangingPunct="1">
              <a:defRPr/>
            </a:pPr>
            <a:r>
              <a:rPr lang="zh-CN" altLang="en-US" sz="2800" b="1" dirty="0"/>
              <a:t>退换心理：发现问题，主张自己的权利。</a:t>
            </a:r>
            <a:endParaRPr lang="zh-CN" altLang="en-US" sz="4000" b="1" dirty="0"/>
          </a:p>
        </p:txBody>
      </p:sp>
      <p:pic>
        <p:nvPicPr>
          <p:cNvPr id="68611" name="图片 2" descr="u=3876851798,3942089383&amp;fm=21&amp;gp=0.jpg">
            <a:extLst>
              <a:ext uri="{FF2B5EF4-FFF2-40B4-BE49-F238E27FC236}">
                <a16:creationId xmlns="" xmlns:a16="http://schemas.microsoft.com/office/drawing/2014/main" id="{9D051735-34AD-4645-8210-B0739D6F8E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4064" y="4214813"/>
            <a:ext cx="75342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a:extLst>
              <a:ext uri="{FF2B5EF4-FFF2-40B4-BE49-F238E27FC236}">
                <a16:creationId xmlns="" xmlns:a16="http://schemas.microsoft.com/office/drawing/2014/main" id="{045F6607-7338-4E98-AC34-30F870473238}"/>
              </a:ext>
            </a:extLst>
          </p:cNvPr>
          <p:cNvSpPr>
            <a:spLocks noGrp="1" noChangeArrowheads="1"/>
          </p:cNvSpPr>
          <p:nvPr>
            <p:ph type="body" idx="1"/>
          </p:nvPr>
        </p:nvSpPr>
        <p:spPr>
          <a:xfrm>
            <a:off x="1524000" y="549276"/>
            <a:ext cx="9144000" cy="5832475"/>
          </a:xfrm>
          <a:solidFill>
            <a:srgbClr val="CCFF99"/>
          </a:solidFill>
        </p:spPr>
        <p:txBody>
          <a:bodyPr/>
          <a:lstStyle/>
          <a:p>
            <a:pPr eaLnBrk="1" hangingPunct="1">
              <a:defRPr/>
            </a:pPr>
            <a:r>
              <a:rPr lang="zh-CN" altLang="en-US" sz="2800" dirty="0">
                <a:effectLst>
                  <a:outerShdw blurRad="38100" dist="38100" dir="2700000" algn="tl">
                    <a:srgbClr val="FFFFFF"/>
                  </a:outerShdw>
                </a:effectLst>
                <a:ea typeface="隶书" pitchFamily="49" charset="-122"/>
              </a:rPr>
              <a:t>海尔创名牌</a:t>
            </a:r>
            <a:endParaRPr lang="zh-CN" altLang="en-US" sz="2400" dirty="0">
              <a:effectLst>
                <a:outerShdw blurRad="38100" dist="38100" dir="2700000" algn="tl">
                  <a:srgbClr val="FFFFFF"/>
                </a:outerShdw>
              </a:effectLst>
            </a:endParaRPr>
          </a:p>
          <a:p>
            <a:pPr eaLnBrk="1" hangingPunct="1">
              <a:lnSpc>
                <a:spcPct val="120000"/>
              </a:lnSpc>
              <a:buClr>
                <a:schemeClr val="tx2"/>
              </a:buClr>
              <a:buFont typeface="Wingdings" panose="05000000000000000000" pitchFamily="2" charset="2"/>
              <a:buChar char="n"/>
              <a:defRPr/>
            </a:pPr>
            <a:r>
              <a:rPr lang="zh-CN" altLang="en-US" sz="3600" b="1" dirty="0">
                <a:effectLst>
                  <a:outerShdw blurRad="38100" dist="38100" dir="2700000" algn="tl">
                    <a:srgbClr val="FFFFFF"/>
                  </a:outerShdw>
                </a:effectLst>
                <a:latin typeface="楷体_GB2312" pitchFamily="49" charset="-122"/>
                <a:ea typeface="楷体_GB2312" pitchFamily="49" charset="-122"/>
              </a:rPr>
              <a:t>售前服务要做到顾客对产品心中有数。</a:t>
            </a:r>
          </a:p>
          <a:p>
            <a:pPr eaLnBrk="1" hangingPunct="1">
              <a:lnSpc>
                <a:spcPct val="120000"/>
              </a:lnSpc>
              <a:buClr>
                <a:schemeClr val="tx2"/>
              </a:buClr>
              <a:buFont typeface="Wingdings" panose="05000000000000000000" pitchFamily="2" charset="2"/>
              <a:buChar char="n"/>
              <a:defRPr/>
            </a:pPr>
            <a:r>
              <a:rPr lang="zh-CN" altLang="en-US" sz="3600" b="1" dirty="0">
                <a:effectLst>
                  <a:outerShdw blurRad="38100" dist="38100" dir="2700000" algn="tl">
                    <a:srgbClr val="FFFFFF"/>
                  </a:outerShdw>
                </a:effectLst>
                <a:latin typeface="楷体_GB2312" pitchFamily="49" charset="-122"/>
                <a:ea typeface="楷体_GB2312" pitchFamily="49" charset="-122"/>
              </a:rPr>
              <a:t>售中服务要做到服务上门：无搬动服务。</a:t>
            </a:r>
          </a:p>
          <a:p>
            <a:pPr lvl="1" eaLnBrk="1" hangingPunct="1">
              <a:lnSpc>
                <a:spcPct val="120000"/>
              </a:lnSpc>
              <a:buFont typeface="Wingdings" panose="05000000000000000000" pitchFamily="2" charset="2"/>
              <a:buChar char="n"/>
              <a:defRPr/>
            </a:pPr>
            <a:endParaRPr lang="zh-CN" altLang="en-US" sz="2000" b="1" dirty="0">
              <a:effectLst>
                <a:outerShdw blurRad="38100" dist="38100" dir="2700000" algn="tl">
                  <a:srgbClr val="FFFFFF"/>
                </a:outerShdw>
              </a:effectLst>
              <a:latin typeface="楷体_GB2312" pitchFamily="49" charset="-122"/>
              <a:ea typeface="楷体_GB2312" pitchFamily="49" charset="-122"/>
            </a:endParaRPr>
          </a:p>
          <a:p>
            <a:pPr eaLnBrk="1" hangingPunct="1">
              <a:defRPr/>
            </a:pPr>
            <a:endParaRPr lang="en-US" altLang="zh-CN" sz="2000" b="1" dirty="0">
              <a:effectLst>
                <a:outerShdw blurRad="38100" dist="38100" dir="2700000" algn="tl">
                  <a:srgbClr val="FFFFFF"/>
                </a:outerShdw>
              </a:effectLst>
              <a:latin typeface="楷体_GB2312" pitchFamily="49" charset="-122"/>
              <a:ea typeface="楷体_GB2312" pitchFamily="49" charset="-122"/>
            </a:endParaRPr>
          </a:p>
        </p:txBody>
      </p:sp>
      <p:pic>
        <p:nvPicPr>
          <p:cNvPr id="69635" name="图片 2" descr="u=3121491256,2530004070&amp;fm=21&amp;gp=0.jpg">
            <a:extLst>
              <a:ext uri="{FF2B5EF4-FFF2-40B4-BE49-F238E27FC236}">
                <a16:creationId xmlns="" xmlns:a16="http://schemas.microsoft.com/office/drawing/2014/main" id="{E20E42DF-00FE-4FFF-B0E2-36CCF5C7FA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1314" y="3000375"/>
            <a:ext cx="69500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a:extLst>
              <a:ext uri="{FF2B5EF4-FFF2-40B4-BE49-F238E27FC236}">
                <a16:creationId xmlns="" xmlns:a16="http://schemas.microsoft.com/office/drawing/2014/main" id="{851ADC1B-288C-4516-BDB9-43C5C87A64AC}"/>
              </a:ext>
            </a:extLst>
          </p:cNvPr>
          <p:cNvSpPr>
            <a:spLocks noGrp="1" noChangeArrowheads="1"/>
          </p:cNvSpPr>
          <p:nvPr>
            <p:ph type="body" idx="1"/>
          </p:nvPr>
        </p:nvSpPr>
        <p:spPr>
          <a:xfrm>
            <a:off x="1524000" y="549276"/>
            <a:ext cx="9144000" cy="5832475"/>
          </a:xfrm>
          <a:solidFill>
            <a:schemeClr val="bg1"/>
          </a:solidFill>
        </p:spPr>
        <p:txBody>
          <a:bodyPr/>
          <a:lstStyle/>
          <a:p>
            <a:pPr eaLnBrk="1" hangingPunct="1">
              <a:defRPr/>
            </a:pPr>
            <a:r>
              <a:rPr lang="zh-CN" altLang="en-US" sz="2800" dirty="0">
                <a:effectLst>
                  <a:outerShdw blurRad="38100" dist="38100" dir="2700000" algn="tl">
                    <a:srgbClr val="FFFFFF"/>
                  </a:outerShdw>
                </a:effectLst>
                <a:ea typeface="隶书" pitchFamily="49" charset="-122"/>
              </a:rPr>
              <a:t>海尔创名牌</a:t>
            </a:r>
            <a:endParaRPr lang="zh-CN" altLang="en-US" sz="2400" dirty="0">
              <a:effectLst>
                <a:outerShdw blurRad="38100" dist="38100" dir="2700000" algn="tl">
                  <a:srgbClr val="FFFFFF"/>
                </a:outerShdw>
              </a:effectLst>
            </a:endParaRPr>
          </a:p>
          <a:p>
            <a:pPr eaLnBrk="1" hangingPunct="1">
              <a:lnSpc>
                <a:spcPct val="120000"/>
              </a:lnSpc>
              <a:buClr>
                <a:schemeClr val="tx2"/>
              </a:buClr>
              <a:buFont typeface="Wingdings" panose="05000000000000000000" pitchFamily="2" charset="2"/>
              <a:buChar char="n"/>
              <a:defRPr/>
            </a:pPr>
            <a:r>
              <a:rPr lang="zh-CN" altLang="en-US" sz="2400" b="1" dirty="0">
                <a:effectLst>
                  <a:outerShdw blurRad="38100" dist="38100" dir="2700000" algn="tl">
                    <a:srgbClr val="FFFFFF"/>
                  </a:outerShdw>
                </a:effectLst>
                <a:latin typeface="楷体_GB2312" pitchFamily="49" charset="-122"/>
                <a:ea typeface="楷体_GB2312" pitchFamily="49" charset="-122"/>
              </a:rPr>
              <a:t>售后服务的一、二、三、四模式：</a:t>
            </a:r>
          </a:p>
          <a:p>
            <a:pPr eaLnBrk="1" hangingPunct="1">
              <a:lnSpc>
                <a:spcPct val="120000"/>
              </a:lnSpc>
              <a:buClr>
                <a:schemeClr val="tx2"/>
              </a:buClr>
              <a:buFont typeface="Wingdings" panose="05000000000000000000" pitchFamily="2" charset="2"/>
              <a:buNone/>
              <a:defRPr/>
            </a:pPr>
            <a:r>
              <a:rPr lang="en-US" altLang="zh-CN" sz="2400" b="1" dirty="0">
                <a:effectLst>
                  <a:outerShdw blurRad="38100" dist="38100" dir="2700000" algn="tl">
                    <a:srgbClr val="FFFFFF"/>
                  </a:outerShdw>
                </a:effectLst>
                <a:latin typeface="楷体_GB2312" pitchFamily="49" charset="-122"/>
                <a:ea typeface="楷体_GB2312" pitchFamily="49" charset="-122"/>
              </a:rPr>
              <a:t>1.</a:t>
            </a:r>
            <a:r>
              <a:rPr lang="zh-CN" altLang="en-US" sz="2400" b="1" dirty="0">
                <a:effectLst>
                  <a:outerShdw blurRad="38100" dist="38100" dir="2700000" algn="tl">
                    <a:srgbClr val="FFFFFF"/>
                  </a:outerShdw>
                </a:effectLst>
                <a:latin typeface="楷体_GB2312" pitchFamily="49" charset="-122"/>
                <a:ea typeface="楷体_GB2312" pitchFamily="49" charset="-122"/>
              </a:rPr>
              <a:t>一个结果：服务圆满。</a:t>
            </a:r>
          </a:p>
          <a:p>
            <a:pPr eaLnBrk="1" hangingPunct="1">
              <a:lnSpc>
                <a:spcPct val="120000"/>
              </a:lnSpc>
              <a:buClr>
                <a:schemeClr val="tx2"/>
              </a:buClr>
              <a:buFont typeface="Wingdings" panose="05000000000000000000" pitchFamily="2" charset="2"/>
              <a:buNone/>
              <a:defRPr/>
            </a:pPr>
            <a:r>
              <a:rPr lang="en-US" altLang="zh-CN" sz="2400" b="1" dirty="0">
                <a:effectLst>
                  <a:outerShdw blurRad="38100" dist="38100" dir="2700000" algn="tl">
                    <a:srgbClr val="FFFFFF"/>
                  </a:outerShdw>
                </a:effectLst>
                <a:latin typeface="楷体_GB2312" pitchFamily="49" charset="-122"/>
                <a:ea typeface="楷体_GB2312" pitchFamily="49" charset="-122"/>
              </a:rPr>
              <a:t>2.</a:t>
            </a:r>
            <a:r>
              <a:rPr lang="zh-CN" altLang="en-US" sz="2400" b="1" dirty="0">
                <a:effectLst>
                  <a:outerShdw blurRad="38100" dist="38100" dir="2700000" algn="tl">
                    <a:srgbClr val="FFFFFF"/>
                  </a:outerShdw>
                </a:effectLst>
                <a:latin typeface="楷体_GB2312" pitchFamily="49" charset="-122"/>
                <a:ea typeface="楷体_GB2312" pitchFamily="49" charset="-122"/>
              </a:rPr>
              <a:t>二个理念：带走用户的烦恼，留下海尔的真诚。</a:t>
            </a:r>
          </a:p>
          <a:p>
            <a:pPr eaLnBrk="1" hangingPunct="1">
              <a:lnSpc>
                <a:spcPct val="120000"/>
              </a:lnSpc>
              <a:buClr>
                <a:schemeClr val="tx2"/>
              </a:buClr>
              <a:buFont typeface="Wingdings" panose="05000000000000000000" pitchFamily="2" charset="2"/>
              <a:buNone/>
              <a:defRPr/>
            </a:pPr>
            <a:r>
              <a:rPr lang="en-US" altLang="zh-CN" sz="2400" b="1" dirty="0">
                <a:effectLst>
                  <a:outerShdw blurRad="38100" dist="38100" dir="2700000" algn="tl">
                    <a:srgbClr val="FFFFFF"/>
                  </a:outerShdw>
                </a:effectLst>
                <a:latin typeface="楷体_GB2312" pitchFamily="49" charset="-122"/>
                <a:ea typeface="楷体_GB2312" pitchFamily="49" charset="-122"/>
              </a:rPr>
              <a:t>3.</a:t>
            </a:r>
            <a:r>
              <a:rPr lang="zh-CN" altLang="en-US" sz="2400" b="1" dirty="0">
                <a:effectLst>
                  <a:outerShdw blurRad="38100" dist="38100" dir="2700000" algn="tl">
                    <a:srgbClr val="FFFFFF"/>
                  </a:outerShdw>
                </a:effectLst>
                <a:latin typeface="楷体_GB2312" pitchFamily="49" charset="-122"/>
                <a:ea typeface="楷体_GB2312" pitchFamily="49" charset="-122"/>
              </a:rPr>
              <a:t>三个控制：服务投诉率、服务遗漏率、服务不满意率。</a:t>
            </a:r>
          </a:p>
          <a:p>
            <a:pPr eaLnBrk="1" hangingPunct="1">
              <a:lnSpc>
                <a:spcPct val="120000"/>
              </a:lnSpc>
              <a:buClr>
                <a:schemeClr val="tx2"/>
              </a:buClr>
              <a:buFont typeface="Wingdings" panose="05000000000000000000" pitchFamily="2" charset="2"/>
              <a:buNone/>
              <a:defRPr/>
            </a:pPr>
            <a:r>
              <a:rPr lang="en-US" altLang="zh-CN" sz="2400" b="1" dirty="0">
                <a:effectLst>
                  <a:outerShdw blurRad="38100" dist="38100" dir="2700000" algn="tl">
                    <a:srgbClr val="FFFFFF"/>
                  </a:outerShdw>
                </a:effectLst>
                <a:latin typeface="楷体_GB2312" pitchFamily="49" charset="-122"/>
                <a:ea typeface="楷体_GB2312" pitchFamily="49" charset="-122"/>
              </a:rPr>
              <a:t>4.</a:t>
            </a:r>
            <a:r>
              <a:rPr lang="zh-CN" altLang="en-US" sz="2400" b="1" dirty="0">
                <a:effectLst>
                  <a:outerShdw blurRad="38100" dist="38100" dir="2700000" algn="tl">
                    <a:srgbClr val="FFFFFF"/>
                  </a:outerShdw>
                </a:effectLst>
                <a:latin typeface="楷体_GB2312" pitchFamily="49" charset="-122"/>
                <a:ea typeface="楷体_GB2312" pitchFamily="49" charset="-122"/>
              </a:rPr>
              <a:t>四个不漏：</a:t>
            </a:r>
          </a:p>
          <a:p>
            <a:pPr lvl="1" eaLnBrk="1" hangingPunct="1">
              <a:lnSpc>
                <a:spcPct val="120000"/>
              </a:lnSpc>
              <a:buFont typeface="Wingdings" panose="05000000000000000000" pitchFamily="2" charset="2"/>
              <a:buChar char="n"/>
              <a:defRPr/>
            </a:pPr>
            <a:r>
              <a:rPr lang="zh-CN" altLang="en-US" sz="2400" b="1" dirty="0">
                <a:effectLst>
                  <a:outerShdw blurRad="38100" dist="38100" dir="2700000" algn="tl">
                    <a:srgbClr val="FFFFFF"/>
                  </a:outerShdw>
                </a:effectLst>
                <a:latin typeface="楷体_GB2312" pitchFamily="49" charset="-122"/>
                <a:ea typeface="楷体_GB2312" pitchFamily="49" charset="-122"/>
              </a:rPr>
              <a:t>一个不漏地记录用户反映的问题；</a:t>
            </a:r>
          </a:p>
          <a:p>
            <a:pPr lvl="1" eaLnBrk="1" hangingPunct="1">
              <a:lnSpc>
                <a:spcPct val="120000"/>
              </a:lnSpc>
              <a:buFont typeface="Wingdings" panose="05000000000000000000" pitchFamily="2" charset="2"/>
              <a:buChar char="n"/>
              <a:defRPr/>
            </a:pPr>
            <a:r>
              <a:rPr lang="zh-CN" altLang="en-US" sz="2400" b="1" dirty="0">
                <a:effectLst>
                  <a:outerShdw blurRad="38100" dist="38100" dir="2700000" algn="tl">
                    <a:srgbClr val="FFFFFF"/>
                  </a:outerShdw>
                </a:effectLst>
                <a:latin typeface="楷体_GB2312" pitchFamily="49" charset="-122"/>
                <a:ea typeface="楷体_GB2312" pitchFamily="49" charset="-122"/>
              </a:rPr>
              <a:t>一个不漏地处理用户反映的问题；</a:t>
            </a:r>
          </a:p>
          <a:p>
            <a:pPr lvl="1" eaLnBrk="1" hangingPunct="1">
              <a:lnSpc>
                <a:spcPct val="120000"/>
              </a:lnSpc>
              <a:buFont typeface="Wingdings" panose="05000000000000000000" pitchFamily="2" charset="2"/>
              <a:buChar char="n"/>
              <a:defRPr/>
            </a:pPr>
            <a:r>
              <a:rPr lang="zh-CN" altLang="en-US" sz="2400" b="1" dirty="0">
                <a:effectLst>
                  <a:outerShdw blurRad="38100" dist="38100" dir="2700000" algn="tl">
                    <a:srgbClr val="FFFFFF"/>
                  </a:outerShdw>
                </a:effectLst>
                <a:latin typeface="楷体_GB2312" pitchFamily="49" charset="-122"/>
                <a:ea typeface="楷体_GB2312" pitchFamily="49" charset="-122"/>
              </a:rPr>
              <a:t>一个不漏地复查处理结果；</a:t>
            </a:r>
          </a:p>
          <a:p>
            <a:pPr lvl="1" eaLnBrk="1" hangingPunct="1">
              <a:lnSpc>
                <a:spcPct val="120000"/>
              </a:lnSpc>
              <a:buFont typeface="Wingdings" panose="05000000000000000000" pitchFamily="2" charset="2"/>
              <a:buChar char="n"/>
              <a:defRPr/>
            </a:pPr>
            <a:r>
              <a:rPr lang="zh-CN" altLang="en-US" sz="2400" b="1" dirty="0">
                <a:effectLst>
                  <a:outerShdw blurRad="38100" dist="38100" dir="2700000" algn="tl">
                    <a:srgbClr val="FFFFFF"/>
                  </a:outerShdw>
                </a:effectLst>
                <a:latin typeface="楷体_GB2312" pitchFamily="49" charset="-122"/>
                <a:ea typeface="楷体_GB2312" pitchFamily="49" charset="-122"/>
              </a:rPr>
              <a:t>一个不漏地将处理结果反映到设计、生产、经营部门。</a:t>
            </a:r>
          </a:p>
          <a:p>
            <a:pPr lvl="1" eaLnBrk="1" hangingPunct="1">
              <a:lnSpc>
                <a:spcPct val="120000"/>
              </a:lnSpc>
              <a:buFont typeface="Wingdings" panose="05000000000000000000" pitchFamily="2" charset="2"/>
              <a:buChar char="n"/>
              <a:defRPr/>
            </a:pPr>
            <a:endParaRPr lang="zh-CN" altLang="en-US" sz="2000" b="1" dirty="0">
              <a:effectLst>
                <a:outerShdw blurRad="38100" dist="38100" dir="2700000" algn="tl">
                  <a:srgbClr val="FFFFFF"/>
                </a:outerShdw>
              </a:effectLst>
              <a:latin typeface="楷体_GB2312" pitchFamily="49" charset="-122"/>
              <a:ea typeface="楷体_GB2312" pitchFamily="49" charset="-122"/>
            </a:endParaRPr>
          </a:p>
          <a:p>
            <a:pPr eaLnBrk="1" hangingPunct="1">
              <a:defRPr/>
            </a:pPr>
            <a:endParaRPr lang="en-US" altLang="zh-CN" sz="2000" b="1" dirty="0">
              <a:effectLst>
                <a:outerShdw blurRad="38100" dist="38100" dir="2700000" algn="tl">
                  <a:srgbClr val="FFFFFF"/>
                </a:outerShdw>
              </a:effectLst>
              <a:latin typeface="楷体_GB2312" pitchFamily="49" charset="-122"/>
              <a:ea typeface="楷体_GB2312" pitchFamily="49" charset="-122"/>
            </a:endParaRPr>
          </a:p>
        </p:txBody>
      </p:sp>
      <p:pic>
        <p:nvPicPr>
          <p:cNvPr id="70659" name="图片 2" descr="u=1703707507,3329225489&amp;fm=23&amp;gp=0.jpg">
            <a:extLst>
              <a:ext uri="{FF2B5EF4-FFF2-40B4-BE49-F238E27FC236}">
                <a16:creationId xmlns="" xmlns:a16="http://schemas.microsoft.com/office/drawing/2014/main" id="{0C8995B6-9FF1-4A9A-9F44-2A06CBE980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7318" y="2143125"/>
            <a:ext cx="223678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59F381-AB55-4087-A191-E3C13D8C1AD8}"/>
              </a:ext>
            </a:extLst>
          </p:cNvPr>
          <p:cNvSpPr>
            <a:spLocks noGrp="1"/>
          </p:cNvSpPr>
          <p:nvPr>
            <p:ph type="title"/>
          </p:nvPr>
        </p:nvSpPr>
        <p:spPr/>
        <p:txBody>
          <a:bodyPr/>
          <a:lstStyle/>
          <a:p>
            <a:r>
              <a:rPr lang="zh-CN" altLang="en-US" dirty="0"/>
              <a:t>营销关系与消费心理</a:t>
            </a:r>
            <a:br>
              <a:rPr lang="zh-CN" altLang="en-US" dirty="0"/>
            </a:br>
            <a:endParaRPr lang="zh-CN" altLang="en-US" dirty="0"/>
          </a:p>
        </p:txBody>
      </p:sp>
      <p:sp>
        <p:nvSpPr>
          <p:cNvPr id="3" name="内容占位符 2">
            <a:extLst>
              <a:ext uri="{FF2B5EF4-FFF2-40B4-BE49-F238E27FC236}">
                <a16:creationId xmlns="" xmlns:a16="http://schemas.microsoft.com/office/drawing/2014/main" id="{B81E2671-84DB-48FA-B433-0C0E61C78BE4}"/>
              </a:ext>
            </a:extLst>
          </p:cNvPr>
          <p:cNvSpPr>
            <a:spLocks noGrp="1"/>
          </p:cNvSpPr>
          <p:nvPr>
            <p:ph idx="1"/>
          </p:nvPr>
        </p:nvSpPr>
        <p:spPr>
          <a:xfrm>
            <a:off x="964734" y="1295400"/>
            <a:ext cx="10617666" cy="5029200"/>
          </a:xfrm>
        </p:spPr>
        <p:txBody>
          <a:bodyPr/>
          <a:lstStyle/>
          <a:p>
            <a:r>
              <a:rPr lang="zh-CN" altLang="en-US" dirty="0"/>
              <a:t>营销人员是生产企业的代表，是销售企业的窗口和形象的化身，营销活动的成功与失败，很大程度取决于他们的工作效率与行为规范。</a:t>
            </a:r>
          </a:p>
          <a:p>
            <a:endParaRPr lang="zh-CN" altLang="en-US" dirty="0"/>
          </a:p>
        </p:txBody>
      </p:sp>
    </p:spTree>
    <p:extLst>
      <p:ext uri="{BB962C8B-B14F-4D97-AF65-F5344CB8AC3E}">
        <p14:creationId xmlns:p14="http://schemas.microsoft.com/office/powerpoint/2010/main" val="3686032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40961">
            <a:extLst>
              <a:ext uri="{FF2B5EF4-FFF2-40B4-BE49-F238E27FC236}">
                <a16:creationId xmlns="" xmlns:a16="http://schemas.microsoft.com/office/drawing/2014/main" id="{899CB629-1C5A-4AF8-B393-B1EE4CCDF3A6}"/>
              </a:ext>
            </a:extLst>
          </p:cNvPr>
          <p:cNvSpPr>
            <a:spLocks noGrp="1" noChangeArrowheads="1"/>
          </p:cNvSpPr>
          <p:nvPr>
            <p:ph type="title"/>
          </p:nvPr>
        </p:nvSpPr>
        <p:spPr/>
        <p:txBody>
          <a:bodyPr/>
          <a:lstStyle/>
          <a:p>
            <a:endParaRPr lang="zh-CN" altLang="en-US"/>
          </a:p>
        </p:txBody>
      </p:sp>
      <p:sp>
        <p:nvSpPr>
          <p:cNvPr id="12290" name="文本占位符 40962">
            <a:extLst>
              <a:ext uri="{FF2B5EF4-FFF2-40B4-BE49-F238E27FC236}">
                <a16:creationId xmlns="" xmlns:a16="http://schemas.microsoft.com/office/drawing/2014/main" id="{4372459B-5D99-47B7-850A-18266ADBA64D}"/>
              </a:ext>
            </a:extLst>
          </p:cNvPr>
          <p:cNvSpPr>
            <a:spLocks noGrp="1" noChangeArrowheads="1"/>
          </p:cNvSpPr>
          <p:nvPr>
            <p:ph idx="1"/>
          </p:nvPr>
        </p:nvSpPr>
        <p:spPr/>
        <p:txBody>
          <a:bodyPr/>
          <a:lstStyle/>
          <a:p>
            <a:r>
              <a:rPr lang="en-US" altLang="zh-CN" dirty="0"/>
              <a:t>1</a:t>
            </a:r>
            <a:r>
              <a:rPr lang="zh-CN" altLang="en-US" dirty="0"/>
              <a:t>、</a:t>
            </a:r>
            <a:r>
              <a:rPr lang="zh-CN" altLang="en-US" sz="2800" b="1" dirty="0"/>
              <a:t>人员推销</a:t>
            </a:r>
          </a:p>
          <a:p>
            <a:pPr>
              <a:buFont typeface="Wingdings" panose="05000000000000000000" pitchFamily="2" charset="2"/>
              <a:buNone/>
            </a:pPr>
            <a:r>
              <a:rPr lang="zh-CN" altLang="en-US" sz="2800" b="1" dirty="0"/>
              <a:t>    人员推销是企业通过销售人员与消费者的口头交谈来传递信息，说服消费者购买的一种营销活动。在沟通过程中。人员推销在建立消费者对产品的偏好、增强信任感及促成行为方面卓有成效。因为是面对面的交谈，所以推销人员可以与顾客进行双向式的沟通，保持密切联系，还可以对顾客的意见做出及时的反应，但是人员推销成本比较高，而且优秀的推销人员比较难寻觅。</a:t>
            </a:r>
          </a:p>
          <a:p>
            <a:pPr>
              <a:buFont typeface="Wingdings" panose="05000000000000000000" pitchFamily="2" charset="2"/>
              <a:buNone/>
            </a:pPr>
            <a:r>
              <a:rPr lang="zh-CN" altLang="zh-CN" sz="2800" b="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checkerboard(across)">
                                      <p:cBhvr>
                                        <p:cTn id="7" dur="5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checkerboard(across)">
                                      <p:cBhvr>
                                        <p:cTn id="12" dur="500"/>
                                        <p:tgtEl>
                                          <p:spTgt spid="122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290">
                                            <p:txEl>
                                              <p:pRg st="2" end="2"/>
                                            </p:txEl>
                                          </p:spTgt>
                                        </p:tgtEl>
                                        <p:attrNameLst>
                                          <p:attrName>style.visibility</p:attrName>
                                        </p:attrNameLst>
                                      </p:cBhvr>
                                      <p:to>
                                        <p:strVal val="visible"/>
                                      </p:to>
                                    </p:set>
                                    <p:animEffect transition="in" filter="checkerboard(across)">
                                      <p:cBhvr>
                                        <p:cTn id="17" dur="500"/>
                                        <p:tgtEl>
                                          <p:spTgt spid="122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a:extLst>
              <a:ext uri="{FF2B5EF4-FFF2-40B4-BE49-F238E27FC236}">
                <a16:creationId xmlns="" xmlns:a16="http://schemas.microsoft.com/office/drawing/2014/main" id="{00DEA7AE-ED18-4157-AE43-8884D19F4E9A}"/>
              </a:ext>
            </a:extLst>
          </p:cNvPr>
          <p:cNvSpPr>
            <a:spLocks noGrp="1" noChangeArrowheads="1"/>
          </p:cNvSpPr>
          <p:nvPr>
            <p:ph type="body" idx="1"/>
          </p:nvPr>
        </p:nvSpPr>
        <p:spPr>
          <a:xfrm>
            <a:off x="2209800" y="1773238"/>
            <a:ext cx="7772400" cy="4322762"/>
          </a:xfrm>
        </p:spPr>
        <p:txBody>
          <a:bodyPr/>
          <a:lstStyle/>
          <a:p>
            <a:pPr eaLnBrk="1" hangingPunct="1">
              <a:buFont typeface="Wingdings" panose="05000000000000000000" pitchFamily="2" charset="2"/>
              <a:buNone/>
              <a:defRPr/>
            </a:pPr>
            <a:r>
              <a:rPr kumimoji="0" lang="zh-CN" altLang="en-US" b="1" dirty="0"/>
              <a:t>（一）营销人员影响力的表现</a:t>
            </a:r>
          </a:p>
          <a:p>
            <a:pPr eaLnBrk="1" hangingPunct="1">
              <a:buFont typeface="Wingdings" panose="05000000000000000000" pitchFamily="2" charset="2"/>
              <a:buNone/>
              <a:defRPr/>
            </a:pPr>
            <a:r>
              <a:rPr kumimoji="0" lang="zh-CN" altLang="en-US" b="1" dirty="0"/>
              <a:t>  营销人员是</a:t>
            </a:r>
            <a:r>
              <a:rPr kumimoji="0" lang="zh-CN" altLang="en-US" b="1" dirty="0">
                <a:solidFill>
                  <a:srgbClr val="C00000"/>
                </a:solidFill>
              </a:rPr>
              <a:t>信息的沟通者</a:t>
            </a:r>
          </a:p>
          <a:p>
            <a:pPr eaLnBrk="1" hangingPunct="1">
              <a:buFont typeface="Wingdings" panose="05000000000000000000" pitchFamily="2" charset="2"/>
              <a:buNone/>
              <a:defRPr/>
            </a:pPr>
            <a:r>
              <a:rPr kumimoji="0" lang="zh-CN" altLang="en-US" b="1" dirty="0"/>
              <a:t>  营销人员是</a:t>
            </a:r>
            <a:r>
              <a:rPr kumimoji="0" lang="zh-CN" altLang="en-US" b="1" dirty="0">
                <a:solidFill>
                  <a:srgbClr val="C00000"/>
                </a:solidFill>
              </a:rPr>
              <a:t>商品的推介者</a:t>
            </a:r>
          </a:p>
          <a:p>
            <a:pPr eaLnBrk="1" hangingPunct="1">
              <a:buFont typeface="Wingdings" panose="05000000000000000000" pitchFamily="2" charset="2"/>
              <a:buNone/>
              <a:defRPr/>
            </a:pPr>
            <a:r>
              <a:rPr kumimoji="0" lang="zh-CN" altLang="en-US" b="1" dirty="0"/>
              <a:t>  营销人员是</a:t>
            </a:r>
            <a:r>
              <a:rPr kumimoji="0" lang="zh-CN" altLang="en-US" b="1" dirty="0">
                <a:solidFill>
                  <a:srgbClr val="C00000"/>
                </a:solidFill>
              </a:rPr>
              <a:t>选购的指导者</a:t>
            </a:r>
          </a:p>
          <a:p>
            <a:pPr eaLnBrk="1" hangingPunct="1">
              <a:buFont typeface="Wingdings" panose="05000000000000000000" pitchFamily="2" charset="2"/>
              <a:buNone/>
              <a:defRPr/>
            </a:pPr>
            <a:r>
              <a:rPr kumimoji="0" lang="zh-CN" altLang="en-US" b="1" dirty="0"/>
              <a:t>  营销人员是</a:t>
            </a:r>
            <a:r>
              <a:rPr kumimoji="0" lang="zh-CN" altLang="en-US" b="1" dirty="0">
                <a:solidFill>
                  <a:srgbClr val="C00000"/>
                </a:solidFill>
              </a:rPr>
              <a:t>感情的融通者</a:t>
            </a:r>
          </a:p>
        </p:txBody>
      </p:sp>
      <p:sp>
        <p:nvSpPr>
          <p:cNvPr id="72707" name="Text Box 4">
            <a:extLst>
              <a:ext uri="{FF2B5EF4-FFF2-40B4-BE49-F238E27FC236}">
                <a16:creationId xmlns="" xmlns:a16="http://schemas.microsoft.com/office/drawing/2014/main" id="{D82A9FE1-CA8C-4F3D-9F68-FA4EC5A6993F}"/>
              </a:ext>
            </a:extLst>
          </p:cNvPr>
          <p:cNvSpPr>
            <a:spLocks noGrp="1" noChangeArrowheads="1"/>
          </p:cNvSpPr>
          <p:nvPr>
            <p:ph type="title"/>
          </p:nvPr>
        </p:nvSpPr>
        <p:spPr>
          <a:xfrm>
            <a:off x="1524000" y="476250"/>
            <a:ext cx="9144000" cy="1225550"/>
          </a:xfrm>
          <a:solidFill>
            <a:schemeClr val="accent1"/>
          </a:solidFill>
        </p:spPr>
        <p:txBody>
          <a:bodyPr/>
          <a:lstStyle/>
          <a:p>
            <a:pPr algn="l" eaLnBrk="1" hangingPunct="1">
              <a:spcBef>
                <a:spcPct val="50000"/>
              </a:spcBef>
            </a:pPr>
            <a:r>
              <a:rPr lang="zh-CN" altLang="en-US" sz="4000"/>
              <a:t>一、营销人员对顾客心理的影响力</a:t>
            </a:r>
            <a:br>
              <a:rPr lang="zh-CN" altLang="en-US" sz="4000"/>
            </a:br>
            <a:endParaRPr lang="zh-CN" altLang="en-US" sz="40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9" name="Text Box 21">
            <a:extLst>
              <a:ext uri="{FF2B5EF4-FFF2-40B4-BE49-F238E27FC236}">
                <a16:creationId xmlns="" xmlns:a16="http://schemas.microsoft.com/office/drawing/2014/main" id="{BF85505C-42D5-4D42-8A1B-AB04575E99D2}"/>
              </a:ext>
            </a:extLst>
          </p:cNvPr>
          <p:cNvSpPr txBox="1">
            <a:spLocks noChangeArrowheads="1"/>
          </p:cNvSpPr>
          <p:nvPr/>
        </p:nvSpPr>
        <p:spPr bwMode="auto">
          <a:xfrm>
            <a:off x="2381250" y="642939"/>
            <a:ext cx="7162800" cy="646331"/>
          </a:xfrm>
          <a:prstGeom prst="rect">
            <a:avLst/>
          </a:prstGeom>
          <a:solidFill>
            <a:srgbClr val="FFCC00"/>
          </a:solidFill>
          <a:ln w="76200" cmpd="tri">
            <a:solidFill>
              <a:srgbClr val="FF3300"/>
            </a:solidFill>
            <a:miter lim="800000"/>
            <a:headEnd/>
            <a:tailEnd/>
          </a:ln>
        </p:spPr>
        <p:txBody>
          <a:bodyPr>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ClrTx/>
              <a:buSzTx/>
              <a:buFontTx/>
              <a:buNone/>
            </a:pPr>
            <a:r>
              <a:rPr lang="en-US" altLang="zh-CN" sz="3600">
                <a:latin typeface="宋体" panose="02010600030101010101" pitchFamily="2" charset="-122"/>
              </a:rPr>
              <a:t> </a:t>
            </a:r>
            <a:r>
              <a:rPr lang="en-US" altLang="zh-CN" sz="3600">
                <a:ea typeface="华文中宋" panose="02010600040101010101" pitchFamily="2" charset="-122"/>
              </a:rPr>
              <a:t> </a:t>
            </a:r>
            <a:r>
              <a:rPr lang="zh-CN" altLang="en-US">
                <a:ea typeface="华文中宋" panose="02010600040101010101" pitchFamily="2" charset="-122"/>
              </a:rPr>
              <a:t>二、营销人员仪表对消费心理的影响</a:t>
            </a:r>
          </a:p>
        </p:txBody>
      </p:sp>
      <p:sp>
        <p:nvSpPr>
          <p:cNvPr id="68630" name="Text Box 22" descr="bgrnd213">
            <a:extLst>
              <a:ext uri="{FF2B5EF4-FFF2-40B4-BE49-F238E27FC236}">
                <a16:creationId xmlns="" xmlns:a16="http://schemas.microsoft.com/office/drawing/2014/main" id="{9F033CAB-B7B4-4B75-B7AE-3588E221E96E}"/>
              </a:ext>
            </a:extLst>
          </p:cNvPr>
          <p:cNvSpPr txBox="1">
            <a:spLocks noChangeArrowheads="1"/>
          </p:cNvSpPr>
          <p:nvPr/>
        </p:nvSpPr>
        <p:spPr bwMode="auto">
          <a:xfrm>
            <a:off x="1205949" y="1428751"/>
            <a:ext cx="10469216"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buClrTx/>
              <a:buSzTx/>
              <a:buFontTx/>
              <a:buNone/>
            </a:pPr>
            <a:r>
              <a:rPr lang="en-US" altLang="zh-CN" sz="3600" dirty="0">
                <a:latin typeface="宋体" panose="02010600030101010101" pitchFamily="2" charset="-122"/>
              </a:rPr>
              <a:t> </a:t>
            </a:r>
            <a:r>
              <a:rPr lang="zh-CN" altLang="en-US" sz="2800" dirty="0">
                <a:latin typeface="宋体" panose="02010600030101010101" pitchFamily="2" charset="-122"/>
              </a:rPr>
              <a:t>（一）营销人员的服饰穿着与顾客心理</a:t>
            </a:r>
            <a:endParaRPr lang="zh-CN" altLang="en-US" sz="2400" dirty="0">
              <a:latin typeface="宋体" panose="02010600030101010101" pitchFamily="2" charset="-122"/>
            </a:endParaRPr>
          </a:p>
          <a:p>
            <a:pPr eaLnBrk="1" hangingPunct="1">
              <a:buClrTx/>
              <a:buSzTx/>
              <a:buFontTx/>
              <a:buNone/>
            </a:pPr>
            <a:r>
              <a:rPr lang="zh-CN" altLang="en-US" sz="2400" dirty="0">
                <a:latin typeface="华文中宋" panose="02010600040101010101" pitchFamily="2" charset="-122"/>
                <a:ea typeface="华文中宋" panose="02010600040101010101" pitchFamily="2" charset="-122"/>
              </a:rPr>
              <a:t>   </a:t>
            </a:r>
            <a:r>
              <a:rPr lang="zh-CN" altLang="en-US" sz="3600" dirty="0">
                <a:latin typeface="华文中宋" panose="02010600040101010101" pitchFamily="2" charset="-122"/>
                <a:ea typeface="华文中宋" panose="02010600040101010101" pitchFamily="2" charset="-122"/>
              </a:rPr>
              <a:t>中国有句成语叫</a:t>
            </a:r>
            <a:r>
              <a:rPr lang="zh-CN" altLang="en-US" sz="3600" dirty="0">
                <a:ea typeface="华文中宋" panose="02010600040101010101" pitchFamily="2" charset="-122"/>
              </a:rPr>
              <a:t>“</a:t>
            </a:r>
            <a:r>
              <a:rPr lang="zh-CN" altLang="en-US" sz="3600" dirty="0">
                <a:solidFill>
                  <a:srgbClr val="C00000"/>
                </a:solidFill>
                <a:latin typeface="华文中宋" panose="02010600040101010101" pitchFamily="2" charset="-122"/>
                <a:ea typeface="华文中宋" panose="02010600040101010101" pitchFamily="2" charset="-122"/>
              </a:rPr>
              <a:t>一表人才</a:t>
            </a:r>
            <a:r>
              <a:rPr lang="zh-CN" altLang="en-US" sz="3600" dirty="0">
                <a:ea typeface="华文中宋" panose="02010600040101010101" pitchFamily="2" charset="-122"/>
              </a:rPr>
              <a:t>”</a:t>
            </a:r>
            <a:r>
              <a:rPr lang="zh-CN" altLang="en-US" sz="3600" dirty="0">
                <a:latin typeface="华文中宋" panose="02010600040101010101" pitchFamily="2" charset="-122"/>
                <a:ea typeface="华文中宋" panose="02010600040101010101" pitchFamily="2" charset="-122"/>
              </a:rPr>
              <a:t>，所谓</a:t>
            </a:r>
            <a:r>
              <a:rPr lang="zh-CN" altLang="en-US" sz="3600" dirty="0">
                <a:ea typeface="华文中宋" panose="02010600040101010101" pitchFamily="2" charset="-122"/>
              </a:rPr>
              <a:t>“</a:t>
            </a:r>
            <a:r>
              <a:rPr lang="zh-CN" altLang="en-US" sz="3600" dirty="0">
                <a:solidFill>
                  <a:srgbClr val="C00000"/>
                </a:solidFill>
                <a:latin typeface="华文中宋" panose="02010600040101010101" pitchFamily="2" charset="-122"/>
                <a:ea typeface="华文中宋" panose="02010600040101010101" pitchFamily="2" charset="-122"/>
              </a:rPr>
              <a:t>表</a:t>
            </a:r>
            <a:r>
              <a:rPr lang="zh-CN" altLang="en-US" sz="3600" dirty="0">
                <a:ea typeface="华文中宋" panose="02010600040101010101" pitchFamily="2" charset="-122"/>
              </a:rPr>
              <a:t>”指的是什么？</a:t>
            </a:r>
            <a:endParaRPr lang="en-US" altLang="zh-CN" sz="3600" dirty="0">
              <a:latin typeface="华文中宋" panose="02010600040101010101" pitchFamily="2" charset="-122"/>
              <a:ea typeface="华文中宋" panose="02010600040101010101" pitchFamily="2" charset="-122"/>
            </a:endParaRPr>
          </a:p>
        </p:txBody>
      </p:sp>
      <p:pic>
        <p:nvPicPr>
          <p:cNvPr id="3" name="图片 2">
            <a:extLst>
              <a:ext uri="{FF2B5EF4-FFF2-40B4-BE49-F238E27FC236}">
                <a16:creationId xmlns="" xmlns:a16="http://schemas.microsoft.com/office/drawing/2014/main" id="{1E883C75-AB74-411E-8D27-6FE954B4D3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5781" y="2716696"/>
            <a:ext cx="2853124" cy="36642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68629"/>
                                        </p:tgtEl>
                                        <p:attrNameLst>
                                          <p:attrName>style.visibility</p:attrName>
                                        </p:attrNameLst>
                                      </p:cBhvr>
                                      <p:to>
                                        <p:strVal val="visible"/>
                                      </p:to>
                                    </p:set>
                                    <p:anim calcmode="lin" valueType="num">
                                      <p:cBhvr additive="base">
                                        <p:cTn id="7" dur="500" fill="hold"/>
                                        <p:tgtEl>
                                          <p:spTgt spid="68629"/>
                                        </p:tgtEl>
                                        <p:attrNameLst>
                                          <p:attrName>ppt_x</p:attrName>
                                        </p:attrNameLst>
                                      </p:cBhvr>
                                      <p:tavLst>
                                        <p:tav tm="0">
                                          <p:val>
                                            <p:strVal val="0-#ppt_w/2"/>
                                          </p:val>
                                        </p:tav>
                                        <p:tav tm="100000">
                                          <p:val>
                                            <p:strVal val="#ppt_x"/>
                                          </p:val>
                                        </p:tav>
                                      </p:tavLst>
                                    </p:anim>
                                    <p:anim calcmode="lin" valueType="num">
                                      <p:cBhvr additive="base">
                                        <p:cTn id="8" dur="500" fill="hold"/>
                                        <p:tgtEl>
                                          <p:spTgt spid="686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30">
                                            <p:txEl>
                                              <p:pRg st="0" end="0"/>
                                            </p:txEl>
                                          </p:spTgt>
                                        </p:tgtEl>
                                        <p:attrNameLst>
                                          <p:attrName>style.visibility</p:attrName>
                                        </p:attrNameLst>
                                      </p:cBhvr>
                                      <p:to>
                                        <p:strVal val="visible"/>
                                      </p:to>
                                    </p:set>
                                    <p:anim calcmode="lin" valueType="num">
                                      <p:cBhvr additive="base">
                                        <p:cTn id="13" dur="500" fill="hold"/>
                                        <p:tgtEl>
                                          <p:spTgt spid="686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630">
                                            <p:txEl>
                                              <p:pRg st="1" end="1"/>
                                            </p:txEl>
                                          </p:spTgt>
                                        </p:tgtEl>
                                        <p:attrNameLst>
                                          <p:attrName>style.visibility</p:attrName>
                                        </p:attrNameLst>
                                      </p:cBhvr>
                                      <p:to>
                                        <p:strVal val="visible"/>
                                      </p:to>
                                    </p:set>
                                    <p:anim calcmode="lin" valueType="num">
                                      <p:cBhvr additive="base">
                                        <p:cTn id="19" dur="500" fill="hold"/>
                                        <p:tgtEl>
                                          <p:spTgt spid="6863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3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9" grpId="0" animBg="1" autoUpdateAnimBg="0"/>
      <p:bldP spid="68630"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9" name="Text Box 21">
            <a:extLst>
              <a:ext uri="{FF2B5EF4-FFF2-40B4-BE49-F238E27FC236}">
                <a16:creationId xmlns="" xmlns:a16="http://schemas.microsoft.com/office/drawing/2014/main" id="{09F5A381-4C17-44D6-A3F6-C2DE6C76476B}"/>
              </a:ext>
            </a:extLst>
          </p:cNvPr>
          <p:cNvSpPr txBox="1">
            <a:spLocks noChangeArrowheads="1"/>
          </p:cNvSpPr>
          <p:nvPr/>
        </p:nvSpPr>
        <p:spPr bwMode="auto">
          <a:xfrm>
            <a:off x="2514600" y="838201"/>
            <a:ext cx="7162800" cy="646331"/>
          </a:xfrm>
          <a:prstGeom prst="rect">
            <a:avLst/>
          </a:prstGeom>
          <a:solidFill>
            <a:srgbClr val="FFCC00"/>
          </a:solidFill>
          <a:ln w="76200" cmpd="tri">
            <a:solidFill>
              <a:srgbClr val="FF3300"/>
            </a:solidFill>
            <a:miter lim="800000"/>
            <a:headEnd/>
            <a:tailEnd/>
          </a:ln>
        </p:spPr>
        <p:txBody>
          <a:bodyPr>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ClrTx/>
              <a:buSzTx/>
              <a:buFontTx/>
              <a:buNone/>
            </a:pPr>
            <a:r>
              <a:rPr lang="en-US" altLang="zh-CN" sz="3600">
                <a:latin typeface="宋体" panose="02010600030101010101" pitchFamily="2" charset="-122"/>
              </a:rPr>
              <a:t> </a:t>
            </a:r>
            <a:r>
              <a:rPr lang="en-US" altLang="zh-CN" sz="3600">
                <a:ea typeface="华文中宋" panose="02010600040101010101" pitchFamily="2" charset="-122"/>
              </a:rPr>
              <a:t> </a:t>
            </a:r>
            <a:r>
              <a:rPr lang="zh-CN" altLang="en-US">
                <a:ea typeface="华文中宋" panose="02010600040101010101" pitchFamily="2" charset="-122"/>
              </a:rPr>
              <a:t>二、营销人员仪表对消费心理的影响</a:t>
            </a:r>
          </a:p>
        </p:txBody>
      </p:sp>
      <p:sp>
        <p:nvSpPr>
          <p:cNvPr id="68630" name="Text Box 22" descr="bgrnd213">
            <a:extLst>
              <a:ext uri="{FF2B5EF4-FFF2-40B4-BE49-F238E27FC236}">
                <a16:creationId xmlns="" xmlns:a16="http://schemas.microsoft.com/office/drawing/2014/main" id="{A57E5B3C-FFB6-4ED9-8422-1F233AB42FF1}"/>
              </a:ext>
            </a:extLst>
          </p:cNvPr>
          <p:cNvSpPr txBox="1">
            <a:spLocks noChangeArrowheads="1"/>
          </p:cNvSpPr>
          <p:nvPr/>
        </p:nvSpPr>
        <p:spPr bwMode="auto">
          <a:xfrm>
            <a:off x="1179443" y="1916113"/>
            <a:ext cx="10575235" cy="301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buClrTx/>
              <a:buSzTx/>
              <a:buFontTx/>
              <a:buNone/>
            </a:pPr>
            <a:r>
              <a:rPr lang="en-US" altLang="zh-CN" sz="3600" dirty="0">
                <a:latin typeface="宋体" panose="02010600030101010101" pitchFamily="2" charset="-122"/>
              </a:rPr>
              <a:t> </a:t>
            </a:r>
            <a:r>
              <a:rPr lang="zh-CN" altLang="en-US" sz="2800" dirty="0">
                <a:latin typeface="宋体" panose="02010600030101010101" pitchFamily="2" charset="-122"/>
              </a:rPr>
              <a:t>（一）营销人员的服饰穿着与顾客心理</a:t>
            </a:r>
            <a:endParaRPr lang="zh-CN" altLang="en-US" sz="2400" dirty="0">
              <a:latin typeface="宋体" panose="02010600030101010101" pitchFamily="2" charset="-122"/>
            </a:endParaRPr>
          </a:p>
          <a:p>
            <a:pPr eaLnBrk="1" hangingPunct="1">
              <a:buClrTx/>
              <a:buSzTx/>
              <a:buFontTx/>
              <a:buNone/>
            </a:pPr>
            <a:r>
              <a:rPr lang="zh-CN" altLang="en-US" sz="2400" dirty="0">
                <a:latin typeface="华文中宋" panose="02010600040101010101" pitchFamily="2" charset="-122"/>
                <a:ea typeface="华文中宋" panose="02010600040101010101" pitchFamily="2" charset="-122"/>
              </a:rPr>
              <a:t>    中国有句成语叫</a:t>
            </a:r>
            <a:r>
              <a:rPr lang="zh-CN" altLang="en-US" sz="2400" dirty="0">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一表人才</a:t>
            </a:r>
            <a:r>
              <a:rPr lang="zh-CN" altLang="en-US" sz="2400" dirty="0">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，所谓</a:t>
            </a:r>
            <a:r>
              <a:rPr lang="zh-CN" altLang="en-US" sz="2400" dirty="0">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表</a:t>
            </a:r>
            <a:r>
              <a:rPr lang="zh-CN" altLang="en-US" sz="2400" dirty="0">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即</a:t>
            </a:r>
            <a:r>
              <a:rPr lang="zh-CN" altLang="en-US" sz="2400" dirty="0">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仪表</a:t>
            </a:r>
            <a:r>
              <a:rPr lang="zh-CN" altLang="en-US" sz="2400" dirty="0">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．指的就是个人形象，它是一个人仪容、表情、举止、服饰、谈吐、教养的集合；而</a:t>
            </a:r>
            <a:r>
              <a:rPr lang="zh-CN" altLang="en-US" sz="2400" dirty="0">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才</a:t>
            </a:r>
            <a:r>
              <a:rPr lang="zh-CN" altLang="en-US" sz="2400" dirty="0">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则显示了由</a:t>
            </a:r>
            <a:r>
              <a:rPr lang="zh-CN" altLang="en-US" sz="2400" dirty="0">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表</a:t>
            </a:r>
            <a:r>
              <a:rPr lang="zh-CN" altLang="en-US" sz="2400" dirty="0">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所透露出来的成功、自信、品位等内涵。这句成语的意思就是说，人的外在形象是个人品位的物化，是个人内在修养与素质的体现，而在所有的形象要素中，服装因其表象性、直观性，其承载的物化作用显得尤为突出。</a:t>
            </a:r>
            <a:endParaRPr lang="zh-CN" altLang="en-US" sz="2400" dirty="0">
              <a:latin typeface="宋体" panose="02010600030101010101" pitchFamily="2" charset="-122"/>
            </a:endParaRPr>
          </a:p>
          <a:p>
            <a:pPr eaLnBrk="1" hangingPunct="1">
              <a:buClrTx/>
              <a:buSzTx/>
              <a:buFontTx/>
              <a:buNone/>
            </a:pPr>
            <a:endParaRPr lang="en-US" altLang="zh-CN" sz="2400" dirty="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68629"/>
                                        </p:tgtEl>
                                        <p:attrNameLst>
                                          <p:attrName>style.visibility</p:attrName>
                                        </p:attrNameLst>
                                      </p:cBhvr>
                                      <p:to>
                                        <p:strVal val="visible"/>
                                      </p:to>
                                    </p:set>
                                    <p:anim calcmode="lin" valueType="num">
                                      <p:cBhvr additive="base">
                                        <p:cTn id="7" dur="500" fill="hold"/>
                                        <p:tgtEl>
                                          <p:spTgt spid="68629"/>
                                        </p:tgtEl>
                                        <p:attrNameLst>
                                          <p:attrName>ppt_x</p:attrName>
                                        </p:attrNameLst>
                                      </p:cBhvr>
                                      <p:tavLst>
                                        <p:tav tm="0">
                                          <p:val>
                                            <p:strVal val="0-#ppt_w/2"/>
                                          </p:val>
                                        </p:tav>
                                        <p:tav tm="100000">
                                          <p:val>
                                            <p:strVal val="#ppt_x"/>
                                          </p:val>
                                        </p:tav>
                                      </p:tavLst>
                                    </p:anim>
                                    <p:anim calcmode="lin" valueType="num">
                                      <p:cBhvr additive="base">
                                        <p:cTn id="8" dur="500" fill="hold"/>
                                        <p:tgtEl>
                                          <p:spTgt spid="686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30">
                                            <p:txEl>
                                              <p:pRg st="0" end="0"/>
                                            </p:txEl>
                                          </p:spTgt>
                                        </p:tgtEl>
                                        <p:attrNameLst>
                                          <p:attrName>style.visibility</p:attrName>
                                        </p:attrNameLst>
                                      </p:cBhvr>
                                      <p:to>
                                        <p:strVal val="visible"/>
                                      </p:to>
                                    </p:set>
                                    <p:anim calcmode="lin" valueType="num">
                                      <p:cBhvr additive="base">
                                        <p:cTn id="13" dur="500" fill="hold"/>
                                        <p:tgtEl>
                                          <p:spTgt spid="686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630">
                                            <p:txEl>
                                              <p:pRg st="1" end="1"/>
                                            </p:txEl>
                                          </p:spTgt>
                                        </p:tgtEl>
                                        <p:attrNameLst>
                                          <p:attrName>style.visibility</p:attrName>
                                        </p:attrNameLst>
                                      </p:cBhvr>
                                      <p:to>
                                        <p:strVal val="visible"/>
                                      </p:to>
                                    </p:set>
                                    <p:anim calcmode="lin" valueType="num">
                                      <p:cBhvr additive="base">
                                        <p:cTn id="19" dur="500" fill="hold"/>
                                        <p:tgtEl>
                                          <p:spTgt spid="6863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3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9" grpId="0" animBg="1" autoUpdateAnimBg="0"/>
      <p:bldP spid="68630"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33" name="Rectangle 21">
            <a:extLst>
              <a:ext uri="{FF2B5EF4-FFF2-40B4-BE49-F238E27FC236}">
                <a16:creationId xmlns="" xmlns:a16="http://schemas.microsoft.com/office/drawing/2014/main" id="{0C2EC7CC-D9C0-48DD-A3DA-E924D40F567B}"/>
              </a:ext>
            </a:extLst>
          </p:cNvPr>
          <p:cNvSpPr>
            <a:spLocks noChangeArrowheads="1"/>
          </p:cNvSpPr>
          <p:nvPr/>
        </p:nvSpPr>
        <p:spPr bwMode="auto">
          <a:xfrm>
            <a:off x="2495551" y="765175"/>
            <a:ext cx="7947025"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30000"/>
              </a:spcBef>
              <a:buClrTx/>
              <a:buSzTx/>
              <a:buFontTx/>
              <a:buNone/>
            </a:pPr>
            <a:r>
              <a:rPr lang="en-US" altLang="zh-CN" sz="3600">
                <a:solidFill>
                  <a:srgbClr val="000000"/>
                </a:solidFill>
                <a:latin typeface="宋体" panose="02010600030101010101" pitchFamily="2" charset="-122"/>
                <a:cs typeface="Times New Roman" panose="02020603050405020304" pitchFamily="18" charset="0"/>
              </a:rPr>
              <a:t> </a:t>
            </a:r>
            <a:r>
              <a:rPr lang="zh-CN" altLang="en-US" sz="3600">
                <a:solidFill>
                  <a:srgbClr val="000000"/>
                </a:solidFill>
                <a:latin typeface="宋体" panose="02010600030101010101" pitchFamily="2" charset="-122"/>
                <a:cs typeface="Times New Roman" panose="02020603050405020304" pitchFamily="18" charset="0"/>
              </a:rPr>
              <a:t>（二）营销人员的言语与顾客心理    </a:t>
            </a:r>
          </a:p>
        </p:txBody>
      </p:sp>
      <p:sp>
        <p:nvSpPr>
          <p:cNvPr id="64534" name="Rectangle 22">
            <a:extLst>
              <a:ext uri="{FF2B5EF4-FFF2-40B4-BE49-F238E27FC236}">
                <a16:creationId xmlns="" xmlns:a16="http://schemas.microsoft.com/office/drawing/2014/main" id="{E92F7CB6-26D1-4395-8B89-6A03766ED1AF}"/>
              </a:ext>
            </a:extLst>
          </p:cNvPr>
          <p:cNvSpPr>
            <a:spLocks noGrp="1" noChangeArrowheads="1"/>
          </p:cNvSpPr>
          <p:nvPr>
            <p:ph type="body" idx="1"/>
          </p:nvPr>
        </p:nvSpPr>
        <p:spPr>
          <a:xfrm>
            <a:off x="1340472" y="1554370"/>
            <a:ext cx="10257182" cy="4210326"/>
          </a:xfrm>
        </p:spPr>
        <p:txBody>
          <a:bodyPr/>
          <a:lstStyle/>
          <a:p>
            <a:pPr>
              <a:defRPr/>
            </a:pPr>
            <a:r>
              <a:rPr lang="zh-CN" altLang="en-US" dirty="0"/>
              <a:t>语言是人们交流思想、增进感情的工具。营销人员的语言不仅用来宣传、出售商品，也用于沟通营销人员与顾客的感情。</a:t>
            </a:r>
          </a:p>
          <a:p>
            <a:pPr eaLnBrk="1" hangingPunct="1">
              <a:defRPr/>
            </a:pPr>
            <a:r>
              <a:rPr lang="en-US" altLang="zh-CN" dirty="0"/>
              <a:t>1</a:t>
            </a:r>
            <a:r>
              <a:rPr lang="zh-CN" altLang="en-US" dirty="0"/>
              <a:t>、以普通话为主，如果顾客是本地人，也可说方言。</a:t>
            </a:r>
          </a:p>
          <a:p>
            <a:pPr eaLnBrk="1" hangingPunct="1">
              <a:defRPr/>
            </a:pPr>
            <a:r>
              <a:rPr lang="en-US" altLang="zh-CN" dirty="0"/>
              <a:t>2</a:t>
            </a:r>
            <a:r>
              <a:rPr lang="zh-CN" altLang="en-US" dirty="0"/>
              <a:t>、发音准确，吐字清晰，口气亲切，赏心悦耳。</a:t>
            </a:r>
          </a:p>
          <a:p>
            <a:pPr eaLnBrk="1" hangingPunct="1">
              <a:defRPr/>
            </a:pPr>
            <a:r>
              <a:rPr lang="en-US" altLang="zh-CN" dirty="0"/>
              <a:t>3</a:t>
            </a:r>
            <a:r>
              <a:rPr lang="zh-CN" altLang="en-US" dirty="0"/>
              <a:t>、用词简练明白，抓住要领，口语化，又形象化</a:t>
            </a:r>
          </a:p>
          <a:p>
            <a:pPr eaLnBrk="1" hangingPunct="1">
              <a:defRPr/>
            </a:pPr>
            <a:r>
              <a:rPr lang="en-US" altLang="zh-CN" dirty="0"/>
              <a:t>4</a:t>
            </a:r>
            <a:r>
              <a:rPr lang="zh-CN" altLang="en-US" dirty="0"/>
              <a:t>、不失口，要注意该说和不该说的话。</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33">
                                            <p:bg/>
                                          </p:spTgt>
                                        </p:tgtEl>
                                        <p:attrNameLst>
                                          <p:attrName>style.visibility</p:attrName>
                                        </p:attrNameLst>
                                      </p:cBhvr>
                                      <p:to>
                                        <p:strVal val="visible"/>
                                      </p:to>
                                    </p:set>
                                    <p:animEffect transition="in" filter="dissolve">
                                      <p:cBhvr>
                                        <p:cTn id="7" dur="500"/>
                                        <p:tgtEl>
                                          <p:spTgt spid="6453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33">
                                            <p:txEl>
                                              <p:pRg st="0" end="0"/>
                                            </p:txEl>
                                          </p:spTgt>
                                        </p:tgtEl>
                                        <p:attrNameLst>
                                          <p:attrName>style.visibility</p:attrName>
                                        </p:attrNameLst>
                                      </p:cBhvr>
                                      <p:to>
                                        <p:strVal val="visible"/>
                                      </p:to>
                                    </p:set>
                                    <p:animEffect transition="in" filter="dissolve">
                                      <p:cBhvr>
                                        <p:cTn id="12" dur="500"/>
                                        <p:tgtEl>
                                          <p:spTgt spid="645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3" grpId="0" build="p"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a:extLst>
              <a:ext uri="{FF2B5EF4-FFF2-40B4-BE49-F238E27FC236}">
                <a16:creationId xmlns="" xmlns:a16="http://schemas.microsoft.com/office/drawing/2014/main" id="{DD1C9F12-F5E2-41C1-A9D5-0F76C1B5E013}"/>
              </a:ext>
            </a:extLst>
          </p:cNvPr>
          <p:cNvSpPr>
            <a:spLocks noGrp="1" noChangeArrowheads="1"/>
          </p:cNvSpPr>
          <p:nvPr>
            <p:ph type="body" idx="1"/>
          </p:nvPr>
        </p:nvSpPr>
        <p:spPr>
          <a:xfrm>
            <a:off x="2208214" y="1412876"/>
            <a:ext cx="7773987" cy="4683125"/>
          </a:xfrm>
          <a:solidFill>
            <a:schemeClr val="bg1"/>
          </a:solidFill>
        </p:spPr>
        <p:txBody>
          <a:bodyPr/>
          <a:lstStyle/>
          <a:p>
            <a:pPr eaLnBrk="1" hangingPunct="1">
              <a:defRPr/>
            </a:pPr>
            <a:r>
              <a:rPr lang="zh-CN" altLang="en-US" sz="2800" b="1">
                <a:solidFill>
                  <a:srgbClr val="FF3300"/>
                </a:solidFill>
              </a:rPr>
              <a:t>营销人员应该多说的话</a:t>
            </a:r>
          </a:p>
          <a:p>
            <a:pPr eaLnBrk="1" hangingPunct="1">
              <a:defRPr/>
            </a:pPr>
            <a:r>
              <a:rPr lang="zh-CN" altLang="en-US" sz="2800" b="1">
                <a:sym typeface="Wingdings" pitchFamily="2" charset="2"/>
              </a:rPr>
              <a:t>（</a:t>
            </a:r>
            <a:r>
              <a:rPr lang="en-US" altLang="zh-CN" sz="2800" b="1">
                <a:sym typeface="Wingdings" pitchFamily="2" charset="2"/>
              </a:rPr>
              <a:t>1</a:t>
            </a:r>
            <a:r>
              <a:rPr lang="zh-CN" altLang="en-US" sz="2800" b="1">
                <a:sym typeface="Wingdings" pitchFamily="2" charset="2"/>
              </a:rPr>
              <a:t>）多说商量的话，商量的口气和指定的口气效果不同</a:t>
            </a:r>
          </a:p>
          <a:p>
            <a:pPr eaLnBrk="1" hangingPunct="1">
              <a:defRPr/>
            </a:pPr>
            <a:r>
              <a:rPr lang="zh-CN" altLang="en-US" sz="2800" b="1">
                <a:sym typeface="Wingdings" pitchFamily="2" charset="2"/>
              </a:rPr>
              <a:t>（</a:t>
            </a:r>
            <a:r>
              <a:rPr lang="en-US" altLang="zh-CN" sz="2800" b="1">
                <a:sym typeface="Wingdings" pitchFamily="2" charset="2"/>
              </a:rPr>
              <a:t>2</a:t>
            </a:r>
            <a:r>
              <a:rPr lang="zh-CN" altLang="en-US" sz="2800" b="1">
                <a:sym typeface="Wingdings" pitchFamily="2" charset="2"/>
              </a:rPr>
              <a:t>）多说委婉的话，直截了当的话可能使顾客的弱点或缺陷暴露出来，伤害自尊心</a:t>
            </a:r>
          </a:p>
          <a:p>
            <a:pPr eaLnBrk="1" hangingPunct="1">
              <a:defRPr/>
            </a:pPr>
            <a:r>
              <a:rPr lang="zh-CN" altLang="en-US" sz="2800" b="1">
                <a:sym typeface="Wingdings" pitchFamily="2" charset="2"/>
              </a:rPr>
              <a:t>（</a:t>
            </a:r>
            <a:r>
              <a:rPr lang="en-US" altLang="zh-CN" sz="2800" b="1">
                <a:sym typeface="Wingdings" pitchFamily="2" charset="2"/>
              </a:rPr>
              <a:t>3</a:t>
            </a:r>
            <a:r>
              <a:rPr lang="zh-CN" altLang="en-US" sz="2800" b="1">
                <a:sym typeface="Wingdings" pitchFamily="2" charset="2"/>
              </a:rPr>
              <a:t>）多说关心的话，以礼待人，即使挑剔的顾客也无法发作</a:t>
            </a:r>
          </a:p>
          <a:p>
            <a:pPr eaLnBrk="1" hangingPunct="1">
              <a:defRPr/>
            </a:pPr>
            <a:r>
              <a:rPr lang="zh-CN" altLang="en-US" sz="2800" b="1">
                <a:sym typeface="Wingdings" pitchFamily="2" charset="2"/>
              </a:rPr>
              <a:t>（</a:t>
            </a:r>
            <a:r>
              <a:rPr lang="en-US" altLang="zh-CN" sz="2800" b="1">
                <a:sym typeface="Wingdings" pitchFamily="2" charset="2"/>
              </a:rPr>
              <a:t>4</a:t>
            </a:r>
            <a:r>
              <a:rPr lang="zh-CN" altLang="en-US" sz="2800" b="1">
                <a:sym typeface="Wingdings" pitchFamily="2" charset="2"/>
              </a:rPr>
              <a:t>）多说确切的话，用词达意，语调恰当，可使顾客感到亲切。</a:t>
            </a:r>
            <a:endParaRPr lang="zh-CN" altLang="en-US" sz="2800" b="1"/>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CD5358FB-B77A-4791-8718-A379203DF453}"/>
              </a:ext>
            </a:extLst>
          </p:cNvPr>
          <p:cNvSpPr>
            <a:spLocks noGrp="1" noChangeArrowheads="1"/>
          </p:cNvSpPr>
          <p:nvPr>
            <p:ph type="body" idx="1"/>
          </p:nvPr>
        </p:nvSpPr>
        <p:spPr>
          <a:xfrm>
            <a:off x="2208214" y="1412876"/>
            <a:ext cx="7773987" cy="4683125"/>
          </a:xfrm>
          <a:solidFill>
            <a:schemeClr val="bg1"/>
          </a:solidFill>
        </p:spPr>
        <p:txBody>
          <a:bodyPr/>
          <a:lstStyle/>
          <a:p>
            <a:pPr eaLnBrk="1" hangingPunct="1">
              <a:defRPr/>
            </a:pPr>
            <a:r>
              <a:rPr lang="zh-CN" altLang="en-US" b="1">
                <a:solidFill>
                  <a:srgbClr val="FF3300"/>
                </a:solidFill>
              </a:rPr>
              <a:t>营销人员不该说的话</a:t>
            </a:r>
          </a:p>
          <a:p>
            <a:pPr eaLnBrk="1" hangingPunct="1">
              <a:defRPr/>
            </a:pPr>
            <a:r>
              <a:rPr lang="zh-CN" altLang="en-US" b="1">
                <a:sym typeface="Wingdings" pitchFamily="2" charset="2"/>
              </a:rPr>
              <a:t>（</a:t>
            </a:r>
            <a:r>
              <a:rPr lang="en-US" altLang="zh-CN" b="1">
                <a:sym typeface="Wingdings" pitchFamily="2" charset="2"/>
              </a:rPr>
              <a:t>1</a:t>
            </a:r>
            <a:r>
              <a:rPr lang="zh-CN" altLang="en-US" b="1">
                <a:sym typeface="Wingdings" pitchFamily="2" charset="2"/>
              </a:rPr>
              <a:t>）不说顶撞的话</a:t>
            </a:r>
          </a:p>
          <a:p>
            <a:pPr eaLnBrk="1" hangingPunct="1">
              <a:defRPr/>
            </a:pPr>
            <a:r>
              <a:rPr lang="zh-CN" altLang="en-US" b="1">
                <a:sym typeface="Wingdings" pitchFamily="2" charset="2"/>
              </a:rPr>
              <a:t>（</a:t>
            </a:r>
            <a:r>
              <a:rPr lang="en-US" altLang="zh-CN" b="1">
                <a:sym typeface="Wingdings" pitchFamily="2" charset="2"/>
              </a:rPr>
              <a:t>2</a:t>
            </a:r>
            <a:r>
              <a:rPr lang="zh-CN" altLang="en-US" b="1">
                <a:sym typeface="Wingdings" pitchFamily="2" charset="2"/>
              </a:rPr>
              <a:t>）不说 粗鲁的话 </a:t>
            </a:r>
          </a:p>
          <a:p>
            <a:pPr eaLnBrk="1" hangingPunct="1">
              <a:defRPr/>
            </a:pPr>
            <a:r>
              <a:rPr lang="zh-CN" altLang="en-US" b="1">
                <a:sym typeface="Wingdings" pitchFamily="2" charset="2"/>
              </a:rPr>
              <a:t>（</a:t>
            </a:r>
            <a:r>
              <a:rPr lang="en-US" altLang="zh-CN" b="1">
                <a:sym typeface="Wingdings" pitchFamily="2" charset="2"/>
              </a:rPr>
              <a:t>3</a:t>
            </a:r>
            <a:r>
              <a:rPr lang="zh-CN" altLang="en-US" b="1">
                <a:sym typeface="Wingdings" pitchFamily="2" charset="2"/>
              </a:rPr>
              <a:t>）不说 命令式的话 </a:t>
            </a:r>
          </a:p>
          <a:p>
            <a:pPr eaLnBrk="1" hangingPunct="1">
              <a:defRPr/>
            </a:pPr>
            <a:r>
              <a:rPr lang="zh-CN" altLang="en-US" b="1">
                <a:sym typeface="Wingdings" pitchFamily="2" charset="2"/>
              </a:rPr>
              <a:t>（</a:t>
            </a:r>
            <a:r>
              <a:rPr lang="en-US" altLang="zh-CN" b="1">
                <a:sym typeface="Wingdings" pitchFamily="2" charset="2"/>
              </a:rPr>
              <a:t>4</a:t>
            </a:r>
            <a:r>
              <a:rPr lang="zh-CN" altLang="en-US" b="1">
                <a:sym typeface="Wingdings" pitchFamily="2" charset="2"/>
              </a:rPr>
              <a:t>）不说 讽刺挖苦的话 </a:t>
            </a:r>
          </a:p>
          <a:p>
            <a:pPr eaLnBrk="1" hangingPunct="1">
              <a:defRPr/>
            </a:pPr>
            <a:r>
              <a:rPr lang="zh-CN" altLang="en-US" b="1">
                <a:sym typeface="Wingdings" pitchFamily="2" charset="2"/>
              </a:rPr>
              <a:t>（</a:t>
            </a:r>
            <a:r>
              <a:rPr lang="en-US" altLang="zh-CN" b="1">
                <a:sym typeface="Wingdings" pitchFamily="2" charset="2"/>
              </a:rPr>
              <a:t>5</a:t>
            </a:r>
            <a:r>
              <a:rPr lang="zh-CN" altLang="en-US" b="1">
                <a:sym typeface="Wingdings" pitchFamily="2" charset="2"/>
              </a:rPr>
              <a:t>）不说脏话</a:t>
            </a:r>
            <a:endParaRPr lang="zh-CN" altLang="en-US" b="1"/>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AutoShape 4">
            <a:extLst>
              <a:ext uri="{FF2B5EF4-FFF2-40B4-BE49-F238E27FC236}">
                <a16:creationId xmlns="" xmlns:a16="http://schemas.microsoft.com/office/drawing/2014/main" id="{5263642E-C78F-4E11-BB2A-8C582C4D885F}"/>
              </a:ext>
            </a:extLst>
          </p:cNvPr>
          <p:cNvSpPr>
            <a:spLocks noChangeArrowheads="1"/>
          </p:cNvSpPr>
          <p:nvPr/>
        </p:nvSpPr>
        <p:spPr bwMode="auto">
          <a:xfrm>
            <a:off x="2178050" y="306733"/>
            <a:ext cx="7835900" cy="1052632"/>
          </a:xfrm>
          <a:prstGeom prst="plaque">
            <a:avLst>
              <a:gd name="adj" fmla="val 27676"/>
            </a:avLst>
          </a:pr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ClrTx/>
              <a:buSzTx/>
              <a:buFontTx/>
              <a:buNone/>
            </a:pPr>
            <a:r>
              <a:rPr lang="en-US" altLang="zh-CN" sz="3600">
                <a:solidFill>
                  <a:srgbClr val="330066"/>
                </a:solidFill>
                <a:latin typeface="宋体" panose="02010600030101010101" pitchFamily="2" charset="-122"/>
              </a:rPr>
              <a:t> </a:t>
            </a:r>
            <a:r>
              <a:rPr lang="zh-CN" altLang="en-US">
                <a:solidFill>
                  <a:srgbClr val="330066"/>
                </a:solidFill>
                <a:latin typeface="宋体" panose="02010600030101010101" pitchFamily="2" charset="-122"/>
              </a:rPr>
              <a:t>（三）营销人员的行为举止与消费心理</a:t>
            </a:r>
            <a:endParaRPr lang="zh-CN" altLang="en-US">
              <a:solidFill>
                <a:srgbClr val="330066"/>
              </a:solidFill>
              <a:latin typeface="华文中宋" panose="02010600040101010101" pitchFamily="2" charset="-122"/>
              <a:ea typeface="华文中宋" panose="02010600040101010101" pitchFamily="2" charset="-122"/>
            </a:endParaRPr>
          </a:p>
        </p:txBody>
      </p:sp>
      <p:sp>
        <p:nvSpPr>
          <p:cNvPr id="80901" name="Text Box 6" descr="bgrnd213">
            <a:extLst>
              <a:ext uri="{FF2B5EF4-FFF2-40B4-BE49-F238E27FC236}">
                <a16:creationId xmlns="" xmlns:a16="http://schemas.microsoft.com/office/drawing/2014/main" id="{26743A4A-FB19-432F-ACCA-6ECA6E5DF874}"/>
              </a:ext>
            </a:extLst>
          </p:cNvPr>
          <p:cNvSpPr txBox="1">
            <a:spLocks noChangeArrowheads="1"/>
          </p:cNvSpPr>
          <p:nvPr/>
        </p:nvSpPr>
        <p:spPr bwMode="auto">
          <a:xfrm>
            <a:off x="1775791" y="1659285"/>
            <a:ext cx="9422296"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zh-CN" altLang="en-US" dirty="0">
                <a:latin typeface="华文中宋" panose="02010600040101010101" pitchFamily="2" charset="-122"/>
                <a:ea typeface="华文中宋" panose="02010600040101010101" pitchFamily="2" charset="-122"/>
              </a:rPr>
              <a:t>营销人员的行为举止主要指其在接待顾客的过程中的站立、行走、表情、动作。</a:t>
            </a:r>
          </a:p>
          <a:p>
            <a:pPr eaLnBrk="1" hangingPunct="1">
              <a:spcBef>
                <a:spcPct val="50000"/>
              </a:spcBef>
              <a:buClrTx/>
              <a:buSzTx/>
              <a:buFontTx/>
              <a:buNone/>
            </a:pPr>
            <a:r>
              <a:rPr lang="zh-CN" altLang="en-US" dirty="0">
                <a:solidFill>
                  <a:srgbClr val="FF3300"/>
                </a:solidFill>
                <a:latin typeface="华文中宋" panose="02010600040101010101" pitchFamily="2" charset="-122"/>
                <a:ea typeface="华文中宋" panose="02010600040101010101" pitchFamily="2" charset="-122"/>
              </a:rPr>
              <a:t>站姿要正确，不要有小动作，如两腿抖动</a:t>
            </a:r>
          </a:p>
          <a:p>
            <a:pPr eaLnBrk="1" hangingPunct="1">
              <a:spcBef>
                <a:spcPct val="50000"/>
              </a:spcBef>
              <a:buClrTx/>
              <a:buSzTx/>
              <a:buFontTx/>
              <a:buNone/>
            </a:pPr>
            <a:r>
              <a:rPr lang="zh-CN" altLang="en-US" dirty="0">
                <a:solidFill>
                  <a:srgbClr val="FF3300"/>
                </a:solidFill>
                <a:latin typeface="华文中宋" panose="02010600040101010101" pitchFamily="2" charset="-122"/>
                <a:ea typeface="华文中宋" panose="02010600040101010101" pitchFamily="2" charset="-122"/>
              </a:rPr>
              <a:t>不要神态紧张，表情僵硬</a:t>
            </a:r>
          </a:p>
          <a:p>
            <a:pPr eaLnBrk="1" hangingPunct="1">
              <a:spcBef>
                <a:spcPct val="50000"/>
              </a:spcBef>
              <a:buClrTx/>
              <a:buSzTx/>
              <a:buFontTx/>
              <a:buNone/>
            </a:pPr>
            <a:r>
              <a:rPr lang="zh-CN" altLang="en-US" dirty="0">
                <a:solidFill>
                  <a:srgbClr val="FF3300"/>
                </a:solidFill>
                <a:latin typeface="华文中宋" panose="02010600040101010101" pitchFamily="2" charset="-122"/>
                <a:ea typeface="华文中宋" panose="02010600040101010101" pitchFamily="2" charset="-122"/>
              </a:rPr>
              <a:t>眼睛要平视，不要总盯住顾客的一个部位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p:cTn id="7" dur="500" fill="hold"/>
                                        <p:tgtEl>
                                          <p:spTgt spid="83972"/>
                                        </p:tgtEl>
                                        <p:attrNameLst>
                                          <p:attrName>ppt_x</p:attrName>
                                        </p:attrNameLst>
                                      </p:cBhvr>
                                      <p:tavLst>
                                        <p:tav tm="0">
                                          <p:val>
                                            <p:strVal val="#ppt_x-#ppt_w/2"/>
                                          </p:val>
                                        </p:tav>
                                        <p:tav tm="100000">
                                          <p:val>
                                            <p:strVal val="#ppt_x"/>
                                          </p:val>
                                        </p:tav>
                                      </p:tavLst>
                                    </p:anim>
                                    <p:anim calcmode="lin" valueType="num">
                                      <p:cBhvr>
                                        <p:cTn id="8" dur="500" fill="hold"/>
                                        <p:tgtEl>
                                          <p:spTgt spid="83972"/>
                                        </p:tgtEl>
                                        <p:attrNameLst>
                                          <p:attrName>ppt_y</p:attrName>
                                        </p:attrNameLst>
                                      </p:cBhvr>
                                      <p:tavLst>
                                        <p:tav tm="0">
                                          <p:val>
                                            <p:strVal val="#ppt_y"/>
                                          </p:val>
                                        </p:tav>
                                        <p:tav tm="100000">
                                          <p:val>
                                            <p:strVal val="#ppt_y"/>
                                          </p:val>
                                        </p:tav>
                                      </p:tavLst>
                                    </p:anim>
                                    <p:anim calcmode="lin" valueType="num">
                                      <p:cBhvr>
                                        <p:cTn id="9" dur="500" fill="hold"/>
                                        <p:tgtEl>
                                          <p:spTgt spid="83972"/>
                                        </p:tgtEl>
                                        <p:attrNameLst>
                                          <p:attrName>ppt_w</p:attrName>
                                        </p:attrNameLst>
                                      </p:cBhvr>
                                      <p:tavLst>
                                        <p:tav tm="0">
                                          <p:val>
                                            <p:fltVal val="0"/>
                                          </p:val>
                                        </p:tav>
                                        <p:tav tm="100000">
                                          <p:val>
                                            <p:strVal val="#ppt_w"/>
                                          </p:val>
                                        </p:tav>
                                      </p:tavLst>
                                    </p:anim>
                                    <p:anim calcmode="lin" valueType="num">
                                      <p:cBhvr>
                                        <p:cTn id="10" dur="500" fill="hold"/>
                                        <p:tgtEl>
                                          <p:spTgt spid="8397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a:extLst>
              <a:ext uri="{FF2B5EF4-FFF2-40B4-BE49-F238E27FC236}">
                <a16:creationId xmlns="" xmlns:a16="http://schemas.microsoft.com/office/drawing/2014/main" id="{FE39187A-ECE2-4B69-BDA4-B716821403C7}"/>
              </a:ext>
            </a:extLst>
          </p:cNvPr>
          <p:cNvSpPr>
            <a:spLocks noChangeArrowheads="1"/>
          </p:cNvSpPr>
          <p:nvPr/>
        </p:nvSpPr>
        <p:spPr bwMode="auto">
          <a:xfrm>
            <a:off x="2424111" y="199994"/>
            <a:ext cx="7559675" cy="935037"/>
          </a:xfrm>
          <a:prstGeom prst="rect">
            <a:avLst/>
          </a:prstGeom>
          <a:solidFill>
            <a:srgbClr val="33CCFF"/>
          </a:solidFill>
          <a:ln w="76200" cmpd="tri">
            <a:solidFill>
              <a:schemeClr val="bg1"/>
            </a:solidFill>
            <a:miter lim="800000"/>
            <a:headEnd/>
            <a:tailEnd/>
          </a:ln>
        </p:spPr>
        <p:txBody>
          <a:bodyPr anchor="ct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zh-CN" altLang="en-US" sz="3600" dirty="0">
                <a:latin typeface="华文彩云" panose="02010800040101010101" pitchFamily="2" charset="-122"/>
                <a:ea typeface="华文彩云" panose="02010800040101010101" pitchFamily="2" charset="-122"/>
              </a:rPr>
              <a:t>营销人员与消费者的冲突</a:t>
            </a:r>
          </a:p>
        </p:txBody>
      </p:sp>
      <p:sp>
        <p:nvSpPr>
          <p:cNvPr id="171012" name="Text Box 4" descr="bgrnd213">
            <a:extLst>
              <a:ext uri="{FF2B5EF4-FFF2-40B4-BE49-F238E27FC236}">
                <a16:creationId xmlns="" xmlns:a16="http://schemas.microsoft.com/office/drawing/2014/main" id="{FC0039E4-AD9F-499C-B3A8-6B4FE159C053}"/>
              </a:ext>
            </a:extLst>
          </p:cNvPr>
          <p:cNvSpPr txBox="1">
            <a:spLocks noChangeArrowheads="1"/>
          </p:cNvSpPr>
          <p:nvPr/>
        </p:nvSpPr>
        <p:spPr bwMode="auto">
          <a:xfrm>
            <a:off x="1484244" y="2102483"/>
            <a:ext cx="10243930" cy="265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marL="342900" lvl="0" indent="-342900" eaLnBrk="1" fontAlgn="base" hangingPunct="1">
              <a:spcAft>
                <a:spcPct val="0"/>
              </a:spcAft>
              <a:buClr>
                <a:srgbClr val="5BBE4E"/>
              </a:buClr>
              <a:buSzTx/>
              <a:buFont typeface="Wingdings" panose="05000000000000000000" pitchFamily="2" charset="2"/>
              <a:buChar char="v"/>
              <a:defRPr/>
            </a:pPr>
            <a:r>
              <a:rPr kumimoji="0" lang="zh-CN" altLang="en-US" b="1" dirty="0">
                <a:solidFill>
                  <a:srgbClr val="080808"/>
                </a:solidFill>
                <a:latin typeface="Arial"/>
                <a:ea typeface="+mn-ea"/>
              </a:rPr>
              <a:t>消费者的权益，又称消费者的权利，是指消费者在购买、使用商品或接受服务时依法享有的权利。 </a:t>
            </a:r>
          </a:p>
          <a:p>
            <a:pPr marL="342900" lvl="0" indent="-342900" eaLnBrk="1" fontAlgn="base" hangingPunct="1">
              <a:spcAft>
                <a:spcPct val="0"/>
              </a:spcAft>
              <a:buClr>
                <a:srgbClr val="5BBE4E"/>
              </a:buClr>
              <a:buSzTx/>
              <a:buFont typeface="Wingdings" panose="05000000000000000000" pitchFamily="2" charset="2"/>
              <a:buChar char="v"/>
              <a:defRPr/>
            </a:pPr>
            <a:r>
              <a:rPr kumimoji="0" lang="zh-CN" altLang="en-US" b="1" dirty="0">
                <a:solidFill>
                  <a:srgbClr val="080808"/>
                </a:solidFill>
                <a:latin typeface="Arial"/>
                <a:ea typeface="+mn-ea"/>
              </a:rPr>
              <a:t>我国</a:t>
            </a:r>
            <a:r>
              <a:rPr kumimoji="0" lang="en-US" altLang="zh-CN" b="1" dirty="0">
                <a:solidFill>
                  <a:srgbClr val="080808"/>
                </a:solidFill>
                <a:latin typeface="Arial"/>
                <a:ea typeface="+mn-ea"/>
              </a:rPr>
              <a:t>《</a:t>
            </a:r>
            <a:r>
              <a:rPr kumimoji="0" lang="zh-CN" altLang="en-US" b="1" dirty="0">
                <a:solidFill>
                  <a:srgbClr val="080808"/>
                </a:solidFill>
                <a:latin typeface="Arial"/>
                <a:ea typeface="+mn-ea"/>
              </a:rPr>
              <a:t>消法</a:t>
            </a:r>
            <a:r>
              <a:rPr kumimoji="0" lang="en-US" altLang="zh-CN" b="1" dirty="0">
                <a:solidFill>
                  <a:srgbClr val="080808"/>
                </a:solidFill>
                <a:latin typeface="Arial"/>
                <a:ea typeface="+mn-ea"/>
              </a:rPr>
              <a:t>》</a:t>
            </a:r>
            <a:r>
              <a:rPr kumimoji="0" lang="zh-CN" altLang="en-US" b="1" dirty="0">
                <a:solidFill>
                  <a:srgbClr val="080808"/>
                </a:solidFill>
                <a:latin typeface="Arial"/>
                <a:ea typeface="+mn-ea"/>
              </a:rPr>
              <a:t>明确规定了消费者享有</a:t>
            </a:r>
            <a:r>
              <a:rPr kumimoji="0" lang="en-US" altLang="zh-CN" b="1" dirty="0">
                <a:solidFill>
                  <a:srgbClr val="080808"/>
                </a:solidFill>
                <a:latin typeface="Arial"/>
                <a:ea typeface="+mn-ea"/>
              </a:rPr>
              <a:t>9</a:t>
            </a:r>
            <a:r>
              <a:rPr kumimoji="0" lang="zh-CN" altLang="en-US" b="1" dirty="0">
                <a:solidFill>
                  <a:srgbClr val="080808"/>
                </a:solidFill>
                <a:latin typeface="Arial"/>
                <a:ea typeface="+mn-ea"/>
              </a:rPr>
              <a:t>项权利：</a:t>
            </a:r>
            <a:r>
              <a:rPr kumimoji="0" lang="zh-CN" altLang="en-US" b="1" dirty="0">
                <a:solidFill>
                  <a:srgbClr val="FF3300"/>
                </a:solidFill>
                <a:latin typeface="Arial"/>
                <a:ea typeface="+mn-ea"/>
              </a:rPr>
              <a:t>安全权、知悉权、选择权、公平交易权、求偿权、结社权、受</a:t>
            </a:r>
            <a:r>
              <a:rPr kumimoji="0" lang="zh-CN" altLang="en-US" b="1" dirty="0">
                <a:solidFill>
                  <a:srgbClr val="FF3300"/>
                </a:solidFill>
                <a:latin typeface="Arial"/>
                <a:ea typeface="+mn-ea"/>
                <a:hlinkClick r:id="rId4">
                  <a:extLst>
                    <a:ext uri="{A12FA001-AC4F-418D-AE19-62706E023703}">
                      <ahyp:hlinkClr xmlns="" xmlns:ahyp="http://schemas.microsoft.com/office/drawing/2018/hyperlinkcolor" val="tx"/>
                    </a:ext>
                  </a:extLst>
                </a:hlinkClick>
              </a:rPr>
              <a:t>教育</a:t>
            </a:r>
            <a:r>
              <a:rPr kumimoji="0" lang="zh-CN" altLang="en-US" b="1" dirty="0">
                <a:solidFill>
                  <a:srgbClr val="FF3300"/>
                </a:solidFill>
                <a:latin typeface="Arial"/>
                <a:ea typeface="+mn-ea"/>
              </a:rPr>
              <a:t>权、受尊重权、监督权。</a:t>
            </a:r>
            <a:endParaRPr kumimoji="0" lang="zh-CN" altLang="en-US" b="1" dirty="0">
              <a:solidFill>
                <a:srgbClr val="080808"/>
              </a:solidFill>
              <a:latin typeface="Arial"/>
              <a:ea typeface="+mn-ea"/>
            </a:endParaRPr>
          </a:p>
        </p:txBody>
      </p:sp>
      <p:sp>
        <p:nvSpPr>
          <p:cNvPr id="81925" name="Text Box 5" descr="bgrnd213">
            <a:extLst>
              <a:ext uri="{FF2B5EF4-FFF2-40B4-BE49-F238E27FC236}">
                <a16:creationId xmlns="" xmlns:a16="http://schemas.microsoft.com/office/drawing/2014/main" id="{0934AA85-2AFA-4B0E-9D86-5293C2BBD790}"/>
              </a:ext>
            </a:extLst>
          </p:cNvPr>
          <p:cNvSpPr txBox="1">
            <a:spLocks noChangeArrowheads="1"/>
          </p:cNvSpPr>
          <p:nvPr/>
        </p:nvSpPr>
        <p:spPr bwMode="auto">
          <a:xfrm>
            <a:off x="2424111" y="1385566"/>
            <a:ext cx="4654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zh-CN" altLang="en-US" dirty="0">
                <a:latin typeface="华文中宋" panose="02010600040101010101" pitchFamily="2" charset="-122"/>
                <a:ea typeface="华文中宋" panose="02010600040101010101" pitchFamily="2" charset="-122"/>
              </a:rPr>
              <a:t>一、消费者的权益与保护</a:t>
            </a:r>
          </a:p>
        </p:txBody>
      </p:sp>
      <p:sp>
        <p:nvSpPr>
          <p:cNvPr id="81926" name="Text Box 6" descr="bgrnd213">
            <a:extLst>
              <a:ext uri="{FF2B5EF4-FFF2-40B4-BE49-F238E27FC236}">
                <a16:creationId xmlns="" xmlns:a16="http://schemas.microsoft.com/office/drawing/2014/main" id="{C03E77A0-0B47-4EE3-8375-FD6095E62708}"/>
              </a:ext>
            </a:extLst>
          </p:cNvPr>
          <p:cNvSpPr txBox="1">
            <a:spLocks noChangeArrowheads="1"/>
          </p:cNvSpPr>
          <p:nvPr/>
        </p:nvSpPr>
        <p:spPr bwMode="auto">
          <a:xfrm>
            <a:off x="2835275" y="3521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endParaRPr lang="zh-CN" altLang="zh-CN" sz="240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71011"/>
                                        </p:tgtEl>
                                        <p:attrNameLst>
                                          <p:attrName>style.visibility</p:attrName>
                                        </p:attrNameLst>
                                      </p:cBhvr>
                                      <p:to>
                                        <p:strVal val="visible"/>
                                      </p:to>
                                    </p:set>
                                    <p:anim calcmode="lin" valueType="num">
                                      <p:cBhvr>
                                        <p:cTn id="7" dur="500" fill="hold"/>
                                        <p:tgtEl>
                                          <p:spTgt spid="171011"/>
                                        </p:tgtEl>
                                        <p:attrNameLst>
                                          <p:attrName>ppt_x</p:attrName>
                                        </p:attrNameLst>
                                      </p:cBhvr>
                                      <p:tavLst>
                                        <p:tav tm="0">
                                          <p:val>
                                            <p:strVal val="#ppt_x-#ppt_w/2"/>
                                          </p:val>
                                        </p:tav>
                                        <p:tav tm="100000">
                                          <p:val>
                                            <p:strVal val="#ppt_x"/>
                                          </p:val>
                                        </p:tav>
                                      </p:tavLst>
                                    </p:anim>
                                    <p:anim calcmode="lin" valueType="num">
                                      <p:cBhvr>
                                        <p:cTn id="8" dur="500" fill="hold"/>
                                        <p:tgtEl>
                                          <p:spTgt spid="171011"/>
                                        </p:tgtEl>
                                        <p:attrNameLst>
                                          <p:attrName>ppt_y</p:attrName>
                                        </p:attrNameLst>
                                      </p:cBhvr>
                                      <p:tavLst>
                                        <p:tav tm="0">
                                          <p:val>
                                            <p:strVal val="#ppt_y"/>
                                          </p:val>
                                        </p:tav>
                                        <p:tav tm="100000">
                                          <p:val>
                                            <p:strVal val="#ppt_y"/>
                                          </p:val>
                                        </p:tav>
                                      </p:tavLst>
                                    </p:anim>
                                    <p:anim calcmode="lin" valueType="num">
                                      <p:cBhvr>
                                        <p:cTn id="9" dur="500" fill="hold"/>
                                        <p:tgtEl>
                                          <p:spTgt spid="171011"/>
                                        </p:tgtEl>
                                        <p:attrNameLst>
                                          <p:attrName>ppt_w</p:attrName>
                                        </p:attrNameLst>
                                      </p:cBhvr>
                                      <p:tavLst>
                                        <p:tav tm="0">
                                          <p:val>
                                            <p:fltVal val="0"/>
                                          </p:val>
                                        </p:tav>
                                        <p:tav tm="100000">
                                          <p:val>
                                            <p:strVal val="#ppt_w"/>
                                          </p:val>
                                        </p:tav>
                                      </p:tavLst>
                                    </p:anim>
                                    <p:anim calcmode="lin" valueType="num">
                                      <p:cBhvr>
                                        <p:cTn id="10" dur="500" fill="hold"/>
                                        <p:tgtEl>
                                          <p:spTgt spid="1710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71012"/>
                                        </p:tgtEl>
                                        <p:attrNameLst>
                                          <p:attrName>style.visibility</p:attrName>
                                        </p:attrNameLst>
                                      </p:cBhvr>
                                      <p:to>
                                        <p:strVal val="visible"/>
                                      </p:to>
                                    </p:set>
                                    <p:animEffect transition="in" filter="barn(inHorizontal)">
                                      <p:cBhvr>
                                        <p:cTn id="15" dur="500"/>
                                        <p:tgtEl>
                                          <p:spTgt spid="171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nimBg="1" autoUpdateAnimBg="0"/>
      <p:bldP spid="171012"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a:extLst>
              <a:ext uri="{FF2B5EF4-FFF2-40B4-BE49-F238E27FC236}">
                <a16:creationId xmlns="" xmlns:a16="http://schemas.microsoft.com/office/drawing/2014/main" id="{6F289C6F-EDEB-4BFA-BBE9-83AFEA4300EF}"/>
              </a:ext>
            </a:extLst>
          </p:cNvPr>
          <p:cNvSpPr>
            <a:spLocks noGrp="1" noChangeArrowheads="1"/>
          </p:cNvSpPr>
          <p:nvPr>
            <p:ph type="body" idx="1"/>
          </p:nvPr>
        </p:nvSpPr>
        <p:spPr>
          <a:xfrm>
            <a:off x="1086678" y="1089025"/>
            <a:ext cx="10654748" cy="4679950"/>
          </a:xfrm>
          <a:solidFill>
            <a:schemeClr val="bg1"/>
          </a:solidFill>
        </p:spPr>
        <p:txBody>
          <a:bodyPr/>
          <a:lstStyle/>
          <a:p>
            <a:pPr eaLnBrk="1" hangingPunct="1">
              <a:lnSpc>
                <a:spcPct val="80000"/>
              </a:lnSpc>
              <a:buFont typeface="Wingdings" panose="05000000000000000000" pitchFamily="2" charset="2"/>
              <a:buNone/>
              <a:defRPr/>
            </a:pPr>
            <a:endParaRPr lang="en-US" altLang="zh-CN" sz="2400" b="1" dirty="0"/>
          </a:p>
          <a:p>
            <a:pPr eaLnBrk="1" hangingPunct="1">
              <a:lnSpc>
                <a:spcPct val="80000"/>
              </a:lnSpc>
              <a:buFont typeface="Wingdings" panose="05000000000000000000" pitchFamily="2" charset="2"/>
              <a:buNone/>
              <a:defRPr/>
            </a:pPr>
            <a:r>
              <a:rPr lang="en-US" altLang="zh-CN" sz="2400" b="1" dirty="0"/>
              <a:t>            </a:t>
            </a:r>
            <a:r>
              <a:rPr lang="zh-CN" altLang="en-US" sz="2400" b="1" dirty="0" smtClean="0"/>
              <a:t>首先，市场</a:t>
            </a:r>
            <a:r>
              <a:rPr lang="zh-CN" altLang="en-US" sz="2400" b="1" dirty="0"/>
              <a:t>商品和劳务日渐丰富，又加上高科技不断渗透于消费领域，新产品层出不穷，情况错综复杂，消费者对新事物一时很难适应。</a:t>
            </a:r>
          </a:p>
          <a:p>
            <a:pPr eaLnBrk="1" hangingPunct="1">
              <a:lnSpc>
                <a:spcPct val="80000"/>
              </a:lnSpc>
              <a:buFont typeface="Wingdings" panose="05000000000000000000" pitchFamily="2" charset="2"/>
              <a:buNone/>
              <a:defRPr/>
            </a:pPr>
            <a:r>
              <a:rPr lang="zh-CN" altLang="en-US" sz="2400" b="1" dirty="0"/>
              <a:t>           其次，生产者、经营者和消费者之间，物质利益矛盾的存在，由于高科技的发展，在高科技产品的消费知识上，生产经营者与消费者之间信息占有量的不平衡，导致消费者权益受损。</a:t>
            </a:r>
          </a:p>
          <a:p>
            <a:pPr eaLnBrk="1" hangingPunct="1">
              <a:lnSpc>
                <a:spcPct val="80000"/>
              </a:lnSpc>
              <a:buFont typeface="Wingdings" panose="05000000000000000000" pitchFamily="2" charset="2"/>
              <a:buNone/>
              <a:defRPr/>
            </a:pPr>
            <a:r>
              <a:rPr lang="zh-CN" altLang="en-US" sz="2400" b="1" dirty="0"/>
              <a:t>           再次，某些生产、经营者缺乏职业道德，加上高科技的不断渗透，制假售假花样翻新，手段高明，甚至向集团化、组织化、专业化、高科技方向演变，地方利益集团，专业化经济犯罪团伙，涉黑社会性质的犯罪集团纷纷向假冒行业渗透；跨国、跨境犯罪分子或组织与国内的造假分子相勾结，形成国际性的制假售假犯罪集团，问题如此严重，损害的不仅仅是消费者权益，也给国家造成巨大经济损失。</a:t>
            </a:r>
          </a:p>
          <a:p>
            <a:pPr eaLnBrk="1" hangingPunct="1">
              <a:lnSpc>
                <a:spcPct val="80000"/>
              </a:lnSpc>
              <a:buFont typeface="Wingdings" panose="05000000000000000000" pitchFamily="2" charset="2"/>
              <a:buNone/>
              <a:defRPr/>
            </a:pPr>
            <a:r>
              <a:rPr lang="zh-CN" altLang="en-US" sz="2400" b="1" dirty="0"/>
              <a:t>           最后，加入</a:t>
            </a:r>
            <a:r>
              <a:rPr lang="en-US" altLang="zh-CN" sz="2400" b="1" dirty="0"/>
              <a:t>WTO</a:t>
            </a:r>
            <a:r>
              <a:rPr lang="zh-CN" altLang="en-US" sz="2400" b="1" dirty="0"/>
              <a:t>后，</a:t>
            </a:r>
            <a:r>
              <a:rPr lang="zh-CN" altLang="en-US" sz="2400" b="1" dirty="0">
                <a:hlinkClick r:id="rId2"/>
              </a:rPr>
              <a:t>中国</a:t>
            </a:r>
            <a:r>
              <a:rPr lang="zh-CN" altLang="en-US" sz="2400" b="1" dirty="0"/>
              <a:t>内地市场必将进一步开放，涉及进口产品质量和服务方面的情况将会更多，消费者权益保护具有更大的难度和复杂性。 </a:t>
            </a:r>
          </a:p>
        </p:txBody>
      </p:sp>
      <p:sp>
        <p:nvSpPr>
          <p:cNvPr id="83971" name="Text Box 4" descr="bgrnd213">
            <a:extLst>
              <a:ext uri="{FF2B5EF4-FFF2-40B4-BE49-F238E27FC236}">
                <a16:creationId xmlns="" xmlns:a16="http://schemas.microsoft.com/office/drawing/2014/main" id="{A9E1700C-0A54-47DA-AF98-BAB425EBCB56}"/>
              </a:ext>
            </a:extLst>
          </p:cNvPr>
          <p:cNvSpPr txBox="1">
            <a:spLocks noChangeArrowheads="1"/>
          </p:cNvSpPr>
          <p:nvPr/>
        </p:nvSpPr>
        <p:spPr bwMode="auto">
          <a:xfrm>
            <a:off x="1086678" y="477043"/>
            <a:ext cx="4248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zh-CN" altLang="en-US" dirty="0">
                <a:solidFill>
                  <a:srgbClr val="FF3300"/>
                </a:solidFill>
                <a:latin typeface="华文中宋" panose="02010600040101010101" pitchFamily="2" charset="-122"/>
                <a:ea typeface="华文中宋" panose="02010600040101010101" pitchFamily="2" charset="-122"/>
              </a:rPr>
              <a:t>消费者权益受损的原因</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 xmlns:a16="http://schemas.microsoft.com/office/drawing/2014/main" id="{57FAF0E3-2226-425F-924D-3687A9AC6D33}"/>
              </a:ext>
            </a:extLst>
          </p:cNvPr>
          <p:cNvSpPr>
            <a:spLocks noGrp="1" noChangeArrowheads="1"/>
          </p:cNvSpPr>
          <p:nvPr>
            <p:ph type="title"/>
          </p:nvPr>
        </p:nvSpPr>
        <p:spPr/>
        <p:txBody>
          <a:bodyPr/>
          <a:lstStyle/>
          <a:p>
            <a:pPr eaLnBrk="1" hangingPunct="1"/>
            <a:r>
              <a:rPr lang="zh-CN" altLang="en-US" sz="3200">
                <a:solidFill>
                  <a:srgbClr val="FF3300"/>
                </a:solidFill>
              </a:rPr>
              <a:t>消费者投诉的类型</a:t>
            </a:r>
          </a:p>
        </p:txBody>
      </p:sp>
      <p:sp>
        <p:nvSpPr>
          <p:cNvPr id="187395" name="Rectangle 3">
            <a:extLst>
              <a:ext uri="{FF2B5EF4-FFF2-40B4-BE49-F238E27FC236}">
                <a16:creationId xmlns="" xmlns:a16="http://schemas.microsoft.com/office/drawing/2014/main" id="{041093B1-014A-4647-8603-4547BA8C3945}"/>
              </a:ext>
            </a:extLst>
          </p:cNvPr>
          <p:cNvSpPr>
            <a:spLocks noGrp="1" noChangeArrowheads="1"/>
          </p:cNvSpPr>
          <p:nvPr>
            <p:ph type="body" idx="1"/>
          </p:nvPr>
        </p:nvSpPr>
        <p:spPr>
          <a:xfrm>
            <a:off x="1470991" y="1557338"/>
            <a:ext cx="9409043" cy="4538662"/>
          </a:xfrm>
          <a:solidFill>
            <a:schemeClr val="bg1"/>
          </a:solidFill>
        </p:spPr>
        <p:txBody>
          <a:bodyPr/>
          <a:lstStyle/>
          <a:p>
            <a:pPr eaLnBrk="1" hangingPunct="1">
              <a:lnSpc>
                <a:spcPct val="80000"/>
              </a:lnSpc>
              <a:defRPr/>
            </a:pPr>
            <a:r>
              <a:rPr lang="en-US" altLang="zh-CN" sz="2800" b="1" dirty="0"/>
              <a:t>1</a:t>
            </a:r>
            <a:r>
              <a:rPr lang="zh-CN" altLang="en-US" sz="2800" b="1" dirty="0"/>
              <a:t>、消费者安全权受到侵害，因致伤残比例颇高。</a:t>
            </a:r>
            <a:endParaRPr lang="en-US" altLang="zh-CN" sz="2800" b="1" dirty="0"/>
          </a:p>
          <a:p>
            <a:pPr eaLnBrk="1" hangingPunct="1">
              <a:lnSpc>
                <a:spcPct val="80000"/>
              </a:lnSpc>
              <a:defRPr/>
            </a:pPr>
            <a:r>
              <a:rPr lang="en-US" altLang="zh-CN" sz="2800" b="1" dirty="0"/>
              <a:t>2</a:t>
            </a:r>
            <a:r>
              <a:rPr lang="zh-CN" altLang="en-US" sz="2800" b="1" dirty="0"/>
              <a:t>、服务类投诉继续上升，消费者难以满意，在服务领域，不仅价格、质量问题，甚至也影响人身安全，如美客变为毁客等；价格欺诈四处蔓延，价格也不合理，多收费，乱收费。</a:t>
            </a:r>
            <a:endParaRPr lang="en-US" altLang="zh-CN" sz="2800" b="1" dirty="0"/>
          </a:p>
          <a:p>
            <a:pPr eaLnBrk="1" hangingPunct="1">
              <a:lnSpc>
                <a:spcPct val="80000"/>
              </a:lnSpc>
              <a:defRPr/>
            </a:pPr>
            <a:r>
              <a:rPr lang="en-US" altLang="zh-CN" sz="2800" b="1" dirty="0"/>
              <a:t>3</a:t>
            </a:r>
            <a:r>
              <a:rPr lang="zh-CN" altLang="en-US" sz="2800" b="1" dirty="0"/>
              <a:t>、商品房投诉仍不断上升，并成为近年来的热点和难点问题。</a:t>
            </a:r>
          </a:p>
          <a:p>
            <a:pPr eaLnBrk="1" hangingPunct="1">
              <a:lnSpc>
                <a:spcPct val="80000"/>
              </a:lnSpc>
              <a:defRPr/>
            </a:pPr>
            <a:r>
              <a:rPr lang="en-US" altLang="zh-CN" sz="2800" b="1" dirty="0"/>
              <a:t>4</a:t>
            </a:r>
            <a:r>
              <a:rPr lang="zh-CN" altLang="en-US" sz="2800" b="1" dirty="0"/>
              <a:t>、加入</a:t>
            </a:r>
            <a:r>
              <a:rPr lang="en-US" altLang="zh-CN" sz="2800" b="1" dirty="0"/>
              <a:t>WTO</a:t>
            </a:r>
            <a:r>
              <a:rPr lang="zh-CN" altLang="en-US" sz="2800" b="1" dirty="0"/>
              <a:t>以后，进口商品和涉外服务投诉也呈上升趋势等</a:t>
            </a:r>
            <a:r>
              <a:rPr lang="zh-CN" altLang="en-US" sz="2800"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49162">
            <a:extLst>
              <a:ext uri="{FF2B5EF4-FFF2-40B4-BE49-F238E27FC236}">
                <a16:creationId xmlns="" xmlns:a16="http://schemas.microsoft.com/office/drawing/2014/main" id="{0234D373-4525-4BE2-BC88-DCFC63F1BD66}"/>
              </a:ext>
            </a:extLst>
          </p:cNvPr>
          <p:cNvSpPr>
            <a:spLocks noGrp="1" noChangeArrowheads="1"/>
          </p:cNvSpPr>
          <p:nvPr>
            <p:ph type="title"/>
          </p:nvPr>
        </p:nvSpPr>
        <p:spPr/>
        <p:txBody>
          <a:bodyPr/>
          <a:lstStyle/>
          <a:p>
            <a:endParaRPr lang="zh-CN" altLang="en-US"/>
          </a:p>
        </p:txBody>
      </p:sp>
      <p:sp>
        <p:nvSpPr>
          <p:cNvPr id="13314" name="文本占位符 49163">
            <a:extLst>
              <a:ext uri="{FF2B5EF4-FFF2-40B4-BE49-F238E27FC236}">
                <a16:creationId xmlns="" xmlns:a16="http://schemas.microsoft.com/office/drawing/2014/main" id="{5BB81230-1E02-4CD5-9935-67457BDA8A7E}"/>
              </a:ext>
            </a:extLst>
          </p:cNvPr>
          <p:cNvSpPr>
            <a:spLocks noGrp="1" noChangeArrowheads="1"/>
          </p:cNvSpPr>
          <p:nvPr>
            <p:ph idx="1"/>
          </p:nvPr>
        </p:nvSpPr>
        <p:spPr/>
        <p:txBody>
          <a:bodyPr/>
          <a:lstStyle/>
          <a:p>
            <a:r>
              <a:rPr lang="en-US" altLang="zh-CN"/>
              <a:t>2</a:t>
            </a:r>
            <a:r>
              <a:rPr lang="zh-CN" altLang="en-US"/>
              <a:t>、</a:t>
            </a:r>
            <a:r>
              <a:rPr lang="zh-CN" altLang="en-US" sz="2800" b="1"/>
              <a:t>营业推广</a:t>
            </a:r>
          </a:p>
          <a:p>
            <a:pPr>
              <a:buFont typeface="Wingdings" panose="05000000000000000000" pitchFamily="2" charset="2"/>
              <a:buNone/>
            </a:pPr>
            <a:r>
              <a:rPr lang="zh-CN" altLang="en-US" sz="2800" b="1"/>
              <a:t>     营业推广又称营销促进，是指在短期内采取一些刺激性手段，比如免费样品、优惠券、赠券、折扣和现场购物促销等，来鼓励消费者购买的营销活动。营销推广可以使消费者产生强烈的、及时的反应，从而提升产品的销售量。但这种方式通常只在短期内有效，如果时间过长或者过于频繁，很容易引起消费者的疑虑和不信任。</a:t>
            </a:r>
          </a:p>
          <a:p>
            <a:pPr>
              <a:buFont typeface="Wingdings" panose="05000000000000000000" pitchFamily="2" charset="2"/>
              <a:buNone/>
            </a:pPr>
            <a:r>
              <a:rPr lang="zh-CN" altLang="en-US" sz="2800" b="1"/>
              <a:t>   现实生活和网上这种</a:t>
            </a:r>
            <a:r>
              <a:rPr lang="zh-CN" altLang="en-US" sz="2800" b="1">
                <a:sym typeface="Arial" panose="020B0604020202020204" pitchFamily="34" charset="0"/>
              </a:rPr>
              <a:t>优惠券、赠券、折扣和现场购物促销都比较得多，例如双</a:t>
            </a:r>
            <a:r>
              <a:rPr lang="en-US" altLang="zh-CN" sz="2800" b="1">
                <a:sym typeface="Arial" panose="020B0604020202020204" pitchFamily="34" charset="0"/>
              </a:rPr>
              <a:t>11</a:t>
            </a:r>
            <a:r>
              <a:rPr lang="zh-CN" altLang="en-US" sz="2800" b="1">
                <a:sym typeface="Arial" panose="020B0604020202020204" pitchFamily="34" charset="0"/>
              </a:rPr>
              <a:t>，双</a:t>
            </a:r>
            <a:r>
              <a:rPr lang="en-US" altLang="zh-CN" sz="2800" b="1">
                <a:sym typeface="Arial" panose="020B0604020202020204" pitchFamily="34" charset="0"/>
              </a:rPr>
              <a:t>12</a:t>
            </a:r>
            <a:r>
              <a:rPr lang="zh-CN" altLang="en-US" sz="2800" b="1">
                <a:sym typeface="Arial" panose="020B0604020202020204" pitchFamily="34" charset="0"/>
              </a:rPr>
              <a:t>等等还有现实生活中的饮料促销，赠券。</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diamond(in)">
                                      <p:cBhvr>
                                        <p:cTn id="7" dur="20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diamond(in)">
                                      <p:cBhvr>
                                        <p:cTn id="12" dur="2000"/>
                                        <p:tgtEl>
                                          <p:spTgt spid="13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diamond(in)">
                                      <p:cBhvr>
                                        <p:cTn id="17" dur="20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0WK25">
            <a:extLst>
              <a:ext uri="{FF2B5EF4-FFF2-40B4-BE49-F238E27FC236}">
                <a16:creationId xmlns="" xmlns:a16="http://schemas.microsoft.com/office/drawing/2014/main" id="{DD95DED9-1D55-413D-8CB9-4930B7C27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descr="0WK25">
            <a:extLst>
              <a:ext uri="{FF2B5EF4-FFF2-40B4-BE49-F238E27FC236}">
                <a16:creationId xmlns="" xmlns:a16="http://schemas.microsoft.com/office/drawing/2014/main" id="{62C2E380-AE59-401D-8044-CE485CFE8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6" name="Text Box 4" descr="bgrnd213">
            <a:extLst>
              <a:ext uri="{FF2B5EF4-FFF2-40B4-BE49-F238E27FC236}">
                <a16:creationId xmlns="" xmlns:a16="http://schemas.microsoft.com/office/drawing/2014/main" id="{C270BA4A-F542-4981-A318-1A481988151D}"/>
              </a:ext>
            </a:extLst>
          </p:cNvPr>
          <p:cNvSpPr txBox="1">
            <a:spLocks noChangeArrowheads="1"/>
          </p:cNvSpPr>
          <p:nvPr/>
        </p:nvSpPr>
        <p:spPr bwMode="auto">
          <a:xfrm>
            <a:off x="2135188" y="1844675"/>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zh-CN" sz="3600">
                <a:latin typeface="宋体" panose="02010600030101010101" pitchFamily="2" charset="-122"/>
              </a:rPr>
              <a:t> </a:t>
            </a:r>
            <a:endParaRPr lang="en-US" altLang="zh-CN" sz="3600">
              <a:latin typeface="华文中宋" panose="02010600040101010101" pitchFamily="2" charset="-122"/>
              <a:ea typeface="华文中宋" panose="02010600040101010101" pitchFamily="2" charset="-122"/>
            </a:endParaRPr>
          </a:p>
        </p:txBody>
      </p:sp>
      <p:sp>
        <p:nvSpPr>
          <p:cNvPr id="166917" name="Text Box 5" descr="bgrnd213">
            <a:extLst>
              <a:ext uri="{FF2B5EF4-FFF2-40B4-BE49-F238E27FC236}">
                <a16:creationId xmlns="" xmlns:a16="http://schemas.microsoft.com/office/drawing/2014/main" id="{475D0675-26E3-4961-A17D-3A77F973D8F4}"/>
              </a:ext>
            </a:extLst>
          </p:cNvPr>
          <p:cNvSpPr txBox="1">
            <a:spLocks noChangeArrowheads="1"/>
          </p:cNvSpPr>
          <p:nvPr/>
        </p:nvSpPr>
        <p:spPr bwMode="auto">
          <a:xfrm>
            <a:off x="6553200" y="1905001"/>
            <a:ext cx="2971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buClrTx/>
              <a:buSzTx/>
              <a:buFontTx/>
              <a:buNone/>
            </a:pPr>
            <a:r>
              <a:rPr lang="en-US" altLang="zh-CN" sz="3600">
                <a:solidFill>
                  <a:srgbClr val="000000"/>
                </a:solidFill>
                <a:latin typeface="宋体" panose="02010600030101010101" pitchFamily="2" charset="-122"/>
                <a:cs typeface="Times New Roman" panose="02020603050405020304" pitchFamily="18" charset="0"/>
              </a:rPr>
              <a:t> </a:t>
            </a:r>
          </a:p>
          <a:p>
            <a:pPr eaLnBrk="1" hangingPunct="1">
              <a:spcBef>
                <a:spcPct val="50000"/>
              </a:spcBef>
              <a:buClrTx/>
              <a:buSzTx/>
              <a:buFontTx/>
              <a:buNone/>
            </a:pPr>
            <a:endParaRPr lang="en-US" altLang="zh-CN" sz="3600">
              <a:latin typeface="华文中宋" panose="02010600040101010101" pitchFamily="2" charset="-122"/>
              <a:cs typeface="Times New Roman" panose="02020603050405020304" pitchFamily="18" charset="0"/>
            </a:endParaRPr>
          </a:p>
        </p:txBody>
      </p:sp>
      <p:sp>
        <p:nvSpPr>
          <p:cNvPr id="86022" name="Text Box 6" descr="bgrnd213">
            <a:extLst>
              <a:ext uri="{FF2B5EF4-FFF2-40B4-BE49-F238E27FC236}">
                <a16:creationId xmlns="" xmlns:a16="http://schemas.microsoft.com/office/drawing/2014/main" id="{5B7DC890-BA74-48FF-BEF2-84F1863795D0}"/>
              </a:ext>
            </a:extLst>
          </p:cNvPr>
          <p:cNvSpPr txBox="1">
            <a:spLocks noChangeArrowheads="1"/>
          </p:cNvSpPr>
          <p:nvPr/>
        </p:nvSpPr>
        <p:spPr bwMode="auto">
          <a:xfrm>
            <a:off x="1847850" y="1125538"/>
            <a:ext cx="4103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endParaRPr lang="zh-CN" altLang="zh-CN" sz="2400">
              <a:latin typeface="华文中宋" panose="02010600040101010101" pitchFamily="2" charset="-122"/>
              <a:ea typeface="华文中宋" panose="02010600040101010101" pitchFamily="2" charset="-122"/>
            </a:endParaRPr>
          </a:p>
        </p:txBody>
      </p:sp>
      <p:sp>
        <p:nvSpPr>
          <p:cNvPr id="86023" name="Text Box 7" descr="bgrnd213">
            <a:extLst>
              <a:ext uri="{FF2B5EF4-FFF2-40B4-BE49-F238E27FC236}">
                <a16:creationId xmlns="" xmlns:a16="http://schemas.microsoft.com/office/drawing/2014/main" id="{54618AFD-5E9B-41F9-9AA4-3614E5D2901F}"/>
              </a:ext>
            </a:extLst>
          </p:cNvPr>
          <p:cNvSpPr txBox="1">
            <a:spLocks noChangeArrowheads="1"/>
          </p:cNvSpPr>
          <p:nvPr/>
        </p:nvSpPr>
        <p:spPr bwMode="auto">
          <a:xfrm>
            <a:off x="2424113" y="1700213"/>
            <a:ext cx="247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zh-CN" altLang="en-US" sz="3600">
                <a:latin typeface="华文中宋" panose="02010600040101010101" pitchFamily="2" charset="-122"/>
                <a:ea typeface="华文中宋" panose="02010600040101010101" pitchFamily="2" charset="-122"/>
              </a:rPr>
              <a:t>（二）立法</a:t>
            </a:r>
          </a:p>
        </p:txBody>
      </p:sp>
      <p:sp>
        <p:nvSpPr>
          <p:cNvPr id="86024" name="Text Box 10" descr="bgrnd213">
            <a:extLst>
              <a:ext uri="{FF2B5EF4-FFF2-40B4-BE49-F238E27FC236}">
                <a16:creationId xmlns="" xmlns:a16="http://schemas.microsoft.com/office/drawing/2014/main" id="{66576398-18A5-415F-B5D2-1DB9BD4C416D}"/>
              </a:ext>
            </a:extLst>
          </p:cNvPr>
          <p:cNvSpPr txBox="1">
            <a:spLocks noChangeArrowheads="1"/>
          </p:cNvSpPr>
          <p:nvPr/>
        </p:nvSpPr>
        <p:spPr bwMode="auto">
          <a:xfrm>
            <a:off x="6311900" y="1773238"/>
            <a:ext cx="338455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zh-CN" sz="2800">
                <a:latin typeface="华文中宋" panose="02010600040101010101" pitchFamily="2" charset="-122"/>
                <a:ea typeface="华文中宋" panose="02010600040101010101" pitchFamily="2" charset="-122"/>
              </a:rPr>
              <a:t>《</a:t>
            </a:r>
            <a:r>
              <a:rPr lang="zh-CN" altLang="en-US" sz="2800">
                <a:latin typeface="华文中宋" panose="02010600040101010101" pitchFamily="2" charset="-122"/>
                <a:ea typeface="华文中宋" panose="02010600040101010101" pitchFamily="2" charset="-122"/>
              </a:rPr>
              <a:t>产品质量法</a:t>
            </a:r>
            <a:r>
              <a:rPr lang="en-US" altLang="zh-CN" sz="2800">
                <a:latin typeface="华文中宋" panose="02010600040101010101" pitchFamily="2" charset="-122"/>
                <a:ea typeface="华文中宋" panose="02010600040101010101" pitchFamily="2" charset="-122"/>
              </a:rPr>
              <a:t>》</a:t>
            </a:r>
          </a:p>
          <a:p>
            <a:pPr eaLnBrk="1" hangingPunct="1">
              <a:spcBef>
                <a:spcPct val="50000"/>
              </a:spcBef>
              <a:buClrTx/>
              <a:buSzTx/>
              <a:buFontTx/>
              <a:buNone/>
            </a:pPr>
            <a:r>
              <a:rPr lang="en-US" altLang="zh-CN" sz="2800">
                <a:latin typeface="华文中宋" panose="02010600040101010101" pitchFamily="2" charset="-122"/>
                <a:ea typeface="华文中宋" panose="02010600040101010101" pitchFamily="2" charset="-122"/>
              </a:rPr>
              <a:t>《</a:t>
            </a:r>
            <a:r>
              <a:rPr lang="zh-CN" altLang="en-US" sz="2800">
                <a:latin typeface="华文中宋" panose="02010600040101010101" pitchFamily="2" charset="-122"/>
                <a:ea typeface="华文中宋" panose="02010600040101010101" pitchFamily="2" charset="-122"/>
              </a:rPr>
              <a:t>反不正当竞争法</a:t>
            </a:r>
            <a:r>
              <a:rPr lang="en-US" altLang="zh-CN" sz="2800">
                <a:latin typeface="华文中宋" panose="02010600040101010101" pitchFamily="2" charset="-122"/>
                <a:ea typeface="华文中宋" panose="02010600040101010101" pitchFamily="2" charset="-122"/>
              </a:rPr>
              <a:t>》</a:t>
            </a:r>
          </a:p>
          <a:p>
            <a:pPr eaLnBrk="1" hangingPunct="1">
              <a:spcBef>
                <a:spcPct val="50000"/>
              </a:spcBef>
              <a:buClrTx/>
              <a:buSzTx/>
              <a:buFontTx/>
              <a:buNone/>
            </a:pPr>
            <a:r>
              <a:rPr lang="en-US" altLang="zh-CN" sz="2800">
                <a:latin typeface="华文中宋" panose="02010600040101010101" pitchFamily="2" charset="-122"/>
                <a:ea typeface="华文中宋" panose="02010600040101010101" pitchFamily="2" charset="-122"/>
              </a:rPr>
              <a:t>《</a:t>
            </a:r>
            <a:r>
              <a:rPr lang="zh-CN" altLang="en-US" sz="2800">
                <a:latin typeface="华文中宋" panose="02010600040101010101" pitchFamily="2" charset="-122"/>
                <a:ea typeface="华文中宋" panose="02010600040101010101" pitchFamily="2" charset="-122"/>
              </a:rPr>
              <a:t>广告法</a:t>
            </a:r>
            <a:r>
              <a:rPr lang="en-US" altLang="zh-CN" sz="2800">
                <a:latin typeface="华文中宋" panose="02010600040101010101" pitchFamily="2" charset="-122"/>
                <a:ea typeface="华文中宋" panose="02010600040101010101" pitchFamily="2" charset="-122"/>
              </a:rPr>
              <a:t>》</a:t>
            </a:r>
          </a:p>
          <a:p>
            <a:pPr eaLnBrk="1" hangingPunct="1">
              <a:spcBef>
                <a:spcPct val="50000"/>
              </a:spcBef>
              <a:buClrTx/>
              <a:buSzTx/>
              <a:buFontTx/>
              <a:buNone/>
            </a:pPr>
            <a:r>
              <a:rPr lang="en-US" altLang="zh-CN" sz="2800">
                <a:latin typeface="华文中宋" panose="02010600040101010101" pitchFamily="2" charset="-122"/>
                <a:ea typeface="华文中宋" panose="02010600040101010101" pitchFamily="2" charset="-122"/>
              </a:rPr>
              <a:t>《</a:t>
            </a:r>
            <a:r>
              <a:rPr lang="zh-CN" altLang="en-US" sz="2800">
                <a:latin typeface="华文中宋" panose="02010600040101010101" pitchFamily="2" charset="-122"/>
                <a:ea typeface="华文中宋" panose="02010600040101010101" pitchFamily="2" charset="-122"/>
              </a:rPr>
              <a:t>食品卫生法</a:t>
            </a:r>
            <a:r>
              <a:rPr lang="en-US" altLang="zh-CN" sz="2800">
                <a:latin typeface="华文中宋" panose="02010600040101010101" pitchFamily="2" charset="-122"/>
                <a:ea typeface="华文中宋" panose="02010600040101010101" pitchFamily="2" charset="-122"/>
              </a:rPr>
              <a:t>》</a:t>
            </a:r>
          </a:p>
          <a:p>
            <a:pPr eaLnBrk="1" hangingPunct="1">
              <a:spcBef>
                <a:spcPct val="50000"/>
              </a:spcBef>
              <a:buClrTx/>
              <a:buSzTx/>
              <a:buFontTx/>
              <a:buNone/>
            </a:pPr>
            <a:r>
              <a:rPr lang="en-US" altLang="zh-CN" sz="2800">
                <a:latin typeface="华文中宋" panose="02010600040101010101" pitchFamily="2" charset="-122"/>
                <a:ea typeface="华文中宋" panose="02010600040101010101" pitchFamily="2" charset="-122"/>
              </a:rPr>
              <a:t>《</a:t>
            </a:r>
            <a:r>
              <a:rPr lang="zh-CN" altLang="en-US" sz="2800">
                <a:latin typeface="华文中宋" panose="02010600040101010101" pitchFamily="2" charset="-122"/>
                <a:ea typeface="华文中宋" panose="02010600040101010101" pitchFamily="2" charset="-122"/>
              </a:rPr>
              <a:t>价格法</a:t>
            </a:r>
            <a:r>
              <a:rPr lang="en-US" altLang="zh-CN" sz="2800">
                <a:latin typeface="华文中宋" panose="02010600040101010101" pitchFamily="2" charset="-122"/>
                <a:ea typeface="华文中宋" panose="02010600040101010101" pitchFamily="2" charset="-122"/>
              </a:rPr>
              <a:t>》</a:t>
            </a:r>
          </a:p>
          <a:p>
            <a:pPr eaLnBrk="1" hangingPunct="1">
              <a:spcBef>
                <a:spcPct val="50000"/>
              </a:spcBef>
              <a:buClrTx/>
              <a:buSzTx/>
              <a:buFontTx/>
              <a:buNone/>
            </a:pPr>
            <a:r>
              <a:rPr lang="en-US" altLang="zh-CN" sz="2800">
                <a:latin typeface="华文中宋" panose="02010600040101010101" pitchFamily="2" charset="-122"/>
                <a:ea typeface="华文中宋" panose="02010600040101010101" pitchFamily="2" charset="-122"/>
              </a:rPr>
              <a:t>《</a:t>
            </a:r>
            <a:r>
              <a:rPr lang="zh-CN" altLang="en-US" sz="2800">
                <a:latin typeface="华文中宋" panose="02010600040101010101" pitchFamily="2" charset="-122"/>
                <a:ea typeface="华文中宋" panose="02010600040101010101" pitchFamily="2" charset="-122"/>
              </a:rPr>
              <a:t>合同法</a:t>
            </a:r>
            <a:r>
              <a:rPr lang="en-US" altLang="zh-CN" sz="2800">
                <a:latin typeface="华文中宋" panose="02010600040101010101" pitchFamily="2" charset="-122"/>
                <a:ea typeface="华文中宋" panose="02010600040101010101" pitchFamily="2" charset="-122"/>
              </a:rPr>
              <a:t>》</a:t>
            </a:r>
          </a:p>
        </p:txBody>
      </p:sp>
      <p:sp>
        <p:nvSpPr>
          <p:cNvPr id="86025" name="Text Box 11" descr="bgrnd213">
            <a:extLst>
              <a:ext uri="{FF2B5EF4-FFF2-40B4-BE49-F238E27FC236}">
                <a16:creationId xmlns="" xmlns:a16="http://schemas.microsoft.com/office/drawing/2014/main" id="{492DF404-14FD-48BF-9BEA-DA39D4CC4E3B}"/>
              </a:ext>
            </a:extLst>
          </p:cNvPr>
          <p:cNvSpPr txBox="1">
            <a:spLocks noChangeArrowheads="1"/>
          </p:cNvSpPr>
          <p:nvPr/>
        </p:nvSpPr>
        <p:spPr bwMode="auto">
          <a:xfrm>
            <a:off x="2208213" y="2636838"/>
            <a:ext cx="3529012"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zh-CN" sz="2800">
                <a:latin typeface="华文中宋" panose="02010600040101010101" pitchFamily="2" charset="-122"/>
                <a:ea typeface="华文中宋" panose="02010600040101010101" pitchFamily="2" charset="-122"/>
              </a:rPr>
              <a:t>1994</a:t>
            </a:r>
            <a:r>
              <a:rPr lang="zh-CN" altLang="en-US" sz="2800">
                <a:latin typeface="华文中宋" panose="02010600040101010101" pitchFamily="2" charset="-122"/>
                <a:ea typeface="华文中宋" panose="02010600040101010101" pitchFamily="2" charset="-122"/>
              </a:rPr>
              <a:t>年</a:t>
            </a:r>
            <a:r>
              <a:rPr lang="en-US" altLang="zh-CN" sz="2800">
                <a:latin typeface="华文中宋" panose="02010600040101010101" pitchFamily="2" charset="-122"/>
                <a:ea typeface="华文中宋" panose="02010600040101010101" pitchFamily="2" charset="-122"/>
              </a:rPr>
              <a:t>1</a:t>
            </a:r>
            <a:r>
              <a:rPr lang="zh-CN" altLang="en-US" sz="2800">
                <a:latin typeface="华文中宋" panose="02010600040101010101" pitchFamily="2" charset="-122"/>
                <a:ea typeface="华文中宋" panose="02010600040101010101" pitchFamily="2" charset="-122"/>
              </a:rPr>
              <a:t>月</a:t>
            </a:r>
            <a:r>
              <a:rPr lang="en-US" altLang="zh-CN" sz="2800">
                <a:latin typeface="华文中宋" panose="02010600040101010101" pitchFamily="2" charset="-122"/>
                <a:ea typeface="华文中宋" panose="02010600040101010101" pitchFamily="2" charset="-122"/>
              </a:rPr>
              <a:t>1</a:t>
            </a:r>
            <a:r>
              <a:rPr lang="zh-CN" altLang="en-US" sz="2800">
                <a:latin typeface="华文中宋" panose="02010600040101010101" pitchFamily="2" charset="-122"/>
                <a:ea typeface="华文中宋" panose="02010600040101010101" pitchFamily="2" charset="-122"/>
              </a:rPr>
              <a:t>日实施</a:t>
            </a:r>
          </a:p>
          <a:p>
            <a:pPr eaLnBrk="1" hangingPunct="1">
              <a:spcBef>
                <a:spcPct val="50000"/>
              </a:spcBef>
              <a:buClrTx/>
              <a:buSzTx/>
              <a:buFontTx/>
              <a:buNone/>
            </a:pPr>
            <a:r>
              <a:rPr lang="en-US" altLang="zh-CN" sz="2800">
                <a:latin typeface="华文中宋" panose="02010600040101010101" pitchFamily="2" charset="-122"/>
                <a:ea typeface="华文中宋" panose="02010600040101010101" pitchFamily="2" charset="-122"/>
              </a:rPr>
              <a:t>《</a:t>
            </a:r>
            <a:r>
              <a:rPr lang="zh-CN" altLang="en-US" sz="2800">
                <a:latin typeface="华文中宋" panose="02010600040101010101" pitchFamily="2" charset="-122"/>
                <a:ea typeface="华文中宋" panose="02010600040101010101" pitchFamily="2" charset="-122"/>
              </a:rPr>
              <a:t>中华人民共和国</a:t>
            </a:r>
          </a:p>
          <a:p>
            <a:pPr eaLnBrk="1" hangingPunct="1">
              <a:spcBef>
                <a:spcPct val="50000"/>
              </a:spcBef>
              <a:buClrTx/>
              <a:buSzTx/>
              <a:buFontTx/>
              <a:buNone/>
            </a:pPr>
            <a:r>
              <a:rPr lang="zh-CN" altLang="en-US" sz="2800">
                <a:latin typeface="华文中宋" panose="02010600040101010101" pitchFamily="2" charset="-122"/>
                <a:ea typeface="华文中宋" panose="02010600040101010101" pitchFamily="2" charset="-122"/>
              </a:rPr>
              <a:t>消费者权益保护法</a:t>
            </a:r>
            <a:r>
              <a:rPr lang="en-US" altLang="zh-CN" sz="2800">
                <a:latin typeface="华文中宋" panose="02010600040101010101" pitchFamily="2" charset="-122"/>
                <a:ea typeface="华文中宋"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6">
                                            <p:txEl>
                                              <p:pRg st="0" end="0"/>
                                            </p:txEl>
                                          </p:spTgt>
                                        </p:tgtEl>
                                        <p:attrNameLst>
                                          <p:attrName>style.visibility</p:attrName>
                                        </p:attrNameLst>
                                      </p:cBhvr>
                                      <p:to>
                                        <p:strVal val="visible"/>
                                      </p:to>
                                    </p:set>
                                    <p:anim calcmode="lin" valueType="num">
                                      <p:cBhvr additive="base">
                                        <p:cTn id="7" dur="500" fill="hold"/>
                                        <p:tgtEl>
                                          <p:spTgt spid="1669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69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6917">
                                            <p:txEl>
                                              <p:pRg st="0" end="0"/>
                                            </p:txEl>
                                          </p:spTgt>
                                        </p:tgtEl>
                                        <p:attrNameLst>
                                          <p:attrName>style.visibility</p:attrName>
                                        </p:attrNameLst>
                                      </p:cBhvr>
                                      <p:to>
                                        <p:strVal val="visible"/>
                                      </p:to>
                                    </p:set>
                                    <p:anim calcmode="lin" valueType="num">
                                      <p:cBhvr additive="base">
                                        <p:cTn id="13" dur="500" fill="hold"/>
                                        <p:tgtEl>
                                          <p:spTgt spid="1669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69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build="p" autoUpdateAnimBg="0"/>
      <p:bldP spid="166917"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AutoShape 3">
            <a:extLst>
              <a:ext uri="{FF2B5EF4-FFF2-40B4-BE49-F238E27FC236}">
                <a16:creationId xmlns="" xmlns:a16="http://schemas.microsoft.com/office/drawing/2014/main" id="{526F8D16-EB67-481B-88F9-DFBB4537F3B6}"/>
              </a:ext>
            </a:extLst>
          </p:cNvPr>
          <p:cNvSpPr>
            <a:spLocks noChangeArrowheads="1"/>
          </p:cNvSpPr>
          <p:nvPr/>
        </p:nvSpPr>
        <p:spPr bwMode="auto">
          <a:xfrm>
            <a:off x="2831066" y="282575"/>
            <a:ext cx="6842125" cy="1276350"/>
          </a:xfrm>
          <a:prstGeom prst="octagon">
            <a:avLst>
              <a:gd name="adj" fmla="val 29287"/>
            </a:avLst>
          </a:prstGeom>
          <a:gradFill rotWithShape="0">
            <a:gsLst>
              <a:gs pos="0">
                <a:srgbClr val="B3AF19"/>
              </a:gs>
              <a:gs pos="100000">
                <a:srgbClr val="5F5D0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zh-CN" sz="3600">
                <a:solidFill>
                  <a:srgbClr val="000000"/>
                </a:solidFill>
                <a:latin typeface="宋体" panose="02010600030101010101" pitchFamily="2" charset="-122"/>
                <a:cs typeface="Times New Roman" panose="02020603050405020304" pitchFamily="18" charset="0"/>
              </a:rPr>
              <a:t> </a:t>
            </a:r>
            <a:r>
              <a:rPr lang="zh-CN" altLang="en-US" sz="3600">
                <a:solidFill>
                  <a:schemeClr val="bg1"/>
                </a:solidFill>
                <a:latin typeface="宋体" panose="02010600030101010101" pitchFamily="2" charset="-122"/>
                <a:cs typeface="Times New Roman" panose="02020603050405020304" pitchFamily="18" charset="0"/>
              </a:rPr>
              <a:t>二、消费者投诉心理</a:t>
            </a:r>
            <a:endParaRPr lang="zh-CN" altLang="en-US">
              <a:solidFill>
                <a:schemeClr val="bg1"/>
              </a:solidFill>
              <a:latin typeface="华文中宋" panose="02010600040101010101" pitchFamily="2" charset="-122"/>
              <a:cs typeface="Times New Roman" panose="02020603050405020304" pitchFamily="18" charset="0"/>
            </a:endParaRPr>
          </a:p>
        </p:txBody>
      </p:sp>
      <p:sp>
        <p:nvSpPr>
          <p:cNvPr id="89092" name="Rectangle 4" descr="bgrnd213">
            <a:extLst>
              <a:ext uri="{FF2B5EF4-FFF2-40B4-BE49-F238E27FC236}">
                <a16:creationId xmlns="" xmlns:a16="http://schemas.microsoft.com/office/drawing/2014/main" id="{E906FB09-541F-409F-A966-D7341AF8877C}"/>
              </a:ext>
            </a:extLst>
          </p:cNvPr>
          <p:cNvSpPr>
            <a:spLocks noChangeArrowheads="1"/>
          </p:cNvSpPr>
          <p:nvPr/>
        </p:nvSpPr>
        <p:spPr bwMode="auto">
          <a:xfrm>
            <a:off x="1828800" y="2740025"/>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zh-CN" sz="3600">
                <a:latin typeface="宋体" panose="02010600030101010101" pitchFamily="2" charset="-122"/>
              </a:rPr>
              <a:t>    </a:t>
            </a:r>
          </a:p>
        </p:txBody>
      </p:sp>
      <p:sp>
        <p:nvSpPr>
          <p:cNvPr id="87045" name="Text Box 7" descr="bgrnd213">
            <a:extLst>
              <a:ext uri="{FF2B5EF4-FFF2-40B4-BE49-F238E27FC236}">
                <a16:creationId xmlns="" xmlns:a16="http://schemas.microsoft.com/office/drawing/2014/main" id="{176EA1F2-4630-4786-A480-9BC0FAB9552A}"/>
              </a:ext>
            </a:extLst>
          </p:cNvPr>
          <p:cNvSpPr txBox="1">
            <a:spLocks noChangeArrowheads="1"/>
          </p:cNvSpPr>
          <p:nvPr/>
        </p:nvSpPr>
        <p:spPr bwMode="auto">
          <a:xfrm>
            <a:off x="3119645" y="2057608"/>
            <a:ext cx="5688013"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zh-CN" altLang="en-US" sz="2800" dirty="0">
                <a:latin typeface="华文中宋" panose="02010600040101010101" pitchFamily="2" charset="-122"/>
                <a:ea typeface="华文中宋" panose="02010600040101010101" pitchFamily="2" charset="-122"/>
              </a:rPr>
              <a:t>期待问题尽快解决的心理</a:t>
            </a:r>
          </a:p>
          <a:p>
            <a:pPr eaLnBrk="1" hangingPunct="1">
              <a:spcBef>
                <a:spcPct val="50000"/>
              </a:spcBef>
              <a:buClrTx/>
              <a:buSzTx/>
              <a:buFontTx/>
              <a:buNone/>
            </a:pPr>
            <a:r>
              <a:rPr lang="zh-CN" altLang="en-US" sz="2800" dirty="0">
                <a:latin typeface="华文中宋" panose="02010600040101010101" pitchFamily="2" charset="-122"/>
                <a:ea typeface="华文中宋" panose="02010600040101010101" pitchFamily="2" charset="-122"/>
              </a:rPr>
              <a:t>渴望得到尊重的心理</a:t>
            </a:r>
          </a:p>
          <a:p>
            <a:pPr eaLnBrk="1" hangingPunct="1">
              <a:spcBef>
                <a:spcPct val="50000"/>
              </a:spcBef>
              <a:buClrTx/>
              <a:buSzTx/>
              <a:buFontTx/>
              <a:buNone/>
            </a:pPr>
            <a:r>
              <a:rPr lang="zh-CN" altLang="en-US" sz="2800" dirty="0">
                <a:latin typeface="华文中宋" panose="02010600040101010101" pitchFamily="2" charset="-122"/>
                <a:ea typeface="华文中宋" panose="02010600040101010101" pitchFamily="2" charset="-122"/>
              </a:rPr>
              <a:t>希望得到适当补偿的心理</a:t>
            </a:r>
          </a:p>
          <a:p>
            <a:pPr eaLnBrk="1" hangingPunct="1">
              <a:spcBef>
                <a:spcPct val="50000"/>
              </a:spcBef>
              <a:buClrTx/>
              <a:buSzTx/>
              <a:buFontTx/>
              <a:buNone/>
            </a:pPr>
            <a:r>
              <a:rPr lang="zh-CN" altLang="en-US" sz="2800" dirty="0">
                <a:latin typeface="华文中宋" panose="02010600040101010101" pitchFamily="2" charset="-122"/>
                <a:ea typeface="华文中宋" panose="02010600040101010101" pitchFamily="2" charset="-122"/>
              </a:rPr>
              <a:t>发泄不满情绪的心理</a:t>
            </a:r>
          </a:p>
          <a:p>
            <a:pPr eaLnBrk="1" hangingPunct="1">
              <a:spcBef>
                <a:spcPct val="50000"/>
              </a:spcBef>
              <a:buClrTx/>
              <a:buSzTx/>
              <a:buFontTx/>
              <a:buNone/>
            </a:pPr>
            <a:r>
              <a:rPr lang="zh-CN" altLang="en-US" sz="2800" dirty="0">
                <a:latin typeface="华文中宋" panose="02010600040101010101" pitchFamily="2" charset="-122"/>
                <a:ea typeface="华文中宋" panose="02010600040101010101" pitchFamily="2" charset="-122"/>
              </a:rPr>
              <a:t>和他人交流投诉经历的心理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box(out)">
                                      <p:cBhvr>
                                        <p:cTn id="7" dur="500"/>
                                        <p:tgtEl>
                                          <p:spTgt spid="89091"/>
                                        </p:tgtEl>
                                      </p:cBhvr>
                                    </p:animEffect>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9092">
                                            <p:txEl>
                                              <p:pRg st="0" end="0"/>
                                            </p:txEl>
                                          </p:spTgt>
                                        </p:tgtEl>
                                        <p:attrNameLst>
                                          <p:attrName>style.visibility</p:attrName>
                                        </p:attrNameLst>
                                      </p:cBhvr>
                                      <p:to>
                                        <p:strVal val="visible"/>
                                      </p:to>
                                    </p:set>
                                    <p:animEffect transition="in" filter="checkerboard(across)">
                                      <p:cBhvr>
                                        <p:cTn id="12" dur="500"/>
                                        <p:tgtEl>
                                          <p:spTgt spid="89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autoUpdateAnimBg="0"/>
      <p:bldP spid="89092"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a:extLst>
              <a:ext uri="{FF2B5EF4-FFF2-40B4-BE49-F238E27FC236}">
                <a16:creationId xmlns="" xmlns:a16="http://schemas.microsoft.com/office/drawing/2014/main" id="{C5BAF8C0-9381-4B19-8A22-0460B01F1F81}"/>
              </a:ext>
            </a:extLst>
          </p:cNvPr>
          <p:cNvSpPr>
            <a:spLocks noChangeArrowheads="1"/>
          </p:cNvSpPr>
          <p:nvPr/>
        </p:nvSpPr>
        <p:spPr bwMode="auto">
          <a:xfrm>
            <a:off x="3037681" y="371856"/>
            <a:ext cx="6697663" cy="1008063"/>
          </a:xfrm>
          <a:prstGeom prst="rect">
            <a:avLst/>
          </a:prstGeom>
          <a:solidFill>
            <a:srgbClr val="00B0F0"/>
          </a:solidFill>
          <a:ln w="9525">
            <a:noFill/>
            <a:miter lim="800000"/>
            <a:headEnd/>
            <a:tailEnd/>
          </a:ln>
        </p:spPr>
        <p:txBody>
          <a:bodyPr anchor="ctr"/>
          <a:lstStyle/>
          <a:p>
            <a:pPr algn="ctr">
              <a:spcBef>
                <a:spcPct val="0"/>
              </a:spcBef>
              <a:defRPr/>
            </a:pPr>
            <a:r>
              <a:rPr lang="zh-CN" altLang="en-US" sz="3200" dirty="0">
                <a:solidFill>
                  <a:schemeClr val="bg1"/>
                </a:solidFill>
              </a:rPr>
              <a:t>三、消费者投诉的沟通与处理</a:t>
            </a:r>
          </a:p>
          <a:p>
            <a:pPr algn="ctr">
              <a:spcBef>
                <a:spcPct val="0"/>
              </a:spcBef>
              <a:defRPr/>
            </a:pPr>
            <a:endParaRPr lang="en-US" altLang="zh-CN" sz="3200" dirty="0">
              <a:solidFill>
                <a:schemeClr val="bg1"/>
              </a:solidFill>
              <a:latin typeface="宋体" pitchFamily="2" charset="-122"/>
              <a:ea typeface="宋体" pitchFamily="2" charset="-122"/>
              <a:cs typeface="Times New Roman" pitchFamily="18" charset="0"/>
            </a:endParaRPr>
          </a:p>
        </p:txBody>
      </p:sp>
      <p:sp>
        <p:nvSpPr>
          <p:cNvPr id="93188" name="Text Box 4">
            <a:extLst>
              <a:ext uri="{FF2B5EF4-FFF2-40B4-BE49-F238E27FC236}">
                <a16:creationId xmlns="" xmlns:a16="http://schemas.microsoft.com/office/drawing/2014/main" id="{F1D19B67-29DB-49E0-BE2E-C35727A485C8}"/>
              </a:ext>
            </a:extLst>
          </p:cNvPr>
          <p:cNvSpPr txBox="1">
            <a:spLocks noChangeArrowheads="1"/>
          </p:cNvSpPr>
          <p:nvPr/>
        </p:nvSpPr>
        <p:spPr bwMode="auto">
          <a:xfrm>
            <a:off x="2424113" y="2205038"/>
            <a:ext cx="79248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zh-CN" sz="3600" dirty="0">
                <a:latin typeface="宋体" panose="02010600030101010101" pitchFamily="2" charset="-122"/>
                <a:cs typeface="Times New Roman" panose="02020603050405020304" pitchFamily="18" charset="0"/>
              </a:rPr>
              <a:t> </a:t>
            </a:r>
            <a:r>
              <a:rPr lang="zh-CN" altLang="en-US" sz="3600" dirty="0">
                <a:latin typeface="宋体" panose="02010600030101010101" pitchFamily="2" charset="-122"/>
                <a:cs typeface="Times New Roman" panose="02020603050405020304" pitchFamily="18" charset="0"/>
              </a:rPr>
              <a:t>（一）分析消费者抱怨的原因</a:t>
            </a:r>
          </a:p>
        </p:txBody>
      </p:sp>
      <p:sp>
        <p:nvSpPr>
          <p:cNvPr id="89093" name="Text Box 5" descr="bgrnd213">
            <a:extLst>
              <a:ext uri="{FF2B5EF4-FFF2-40B4-BE49-F238E27FC236}">
                <a16:creationId xmlns="" xmlns:a16="http://schemas.microsoft.com/office/drawing/2014/main" id="{8A46F36D-9132-404F-8C45-8372F837CD15}"/>
              </a:ext>
            </a:extLst>
          </p:cNvPr>
          <p:cNvSpPr txBox="1">
            <a:spLocks noChangeArrowheads="1"/>
          </p:cNvSpPr>
          <p:nvPr/>
        </p:nvSpPr>
        <p:spPr bwMode="auto">
          <a:xfrm>
            <a:off x="3792538" y="3500438"/>
            <a:ext cx="38163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zh-CN" altLang="en-US" sz="3600">
                <a:latin typeface="华文中宋" panose="02010600040101010101" pitchFamily="2" charset="-122"/>
                <a:ea typeface="华文中宋" panose="02010600040101010101" pitchFamily="2" charset="-122"/>
              </a:rPr>
              <a:t>营销人员的原因</a:t>
            </a:r>
          </a:p>
          <a:p>
            <a:pPr eaLnBrk="1" hangingPunct="1">
              <a:spcBef>
                <a:spcPct val="50000"/>
              </a:spcBef>
              <a:buClrTx/>
              <a:buSzTx/>
              <a:buFontTx/>
              <a:buNone/>
            </a:pPr>
            <a:r>
              <a:rPr lang="zh-CN" altLang="en-US" sz="3600">
                <a:latin typeface="华文中宋" panose="02010600040101010101" pitchFamily="2" charset="-122"/>
                <a:ea typeface="华文中宋" panose="02010600040101010101" pitchFamily="2" charset="-122"/>
              </a:rPr>
              <a:t>顾客认知的原因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3187"/>
                                        </p:tgtEl>
                                        <p:attrNameLst>
                                          <p:attrName>style.visibility</p:attrName>
                                        </p:attrNameLst>
                                      </p:cBhvr>
                                      <p:to>
                                        <p:strVal val="visible"/>
                                      </p:to>
                                    </p:set>
                                    <p:anim calcmode="lin" valueType="num">
                                      <p:cBhvr>
                                        <p:cTn id="7" dur="500" fill="hold"/>
                                        <p:tgtEl>
                                          <p:spTgt spid="93187"/>
                                        </p:tgtEl>
                                        <p:attrNameLst>
                                          <p:attrName>ppt_x</p:attrName>
                                        </p:attrNameLst>
                                      </p:cBhvr>
                                      <p:tavLst>
                                        <p:tav tm="0">
                                          <p:val>
                                            <p:strVal val="#ppt_x-#ppt_w/2"/>
                                          </p:val>
                                        </p:tav>
                                        <p:tav tm="100000">
                                          <p:val>
                                            <p:strVal val="#ppt_x"/>
                                          </p:val>
                                        </p:tav>
                                      </p:tavLst>
                                    </p:anim>
                                    <p:anim calcmode="lin" valueType="num">
                                      <p:cBhvr>
                                        <p:cTn id="8" dur="500" fill="hold"/>
                                        <p:tgtEl>
                                          <p:spTgt spid="93187"/>
                                        </p:tgtEl>
                                        <p:attrNameLst>
                                          <p:attrName>ppt_y</p:attrName>
                                        </p:attrNameLst>
                                      </p:cBhvr>
                                      <p:tavLst>
                                        <p:tav tm="0">
                                          <p:val>
                                            <p:strVal val="#ppt_y"/>
                                          </p:val>
                                        </p:tav>
                                        <p:tav tm="100000">
                                          <p:val>
                                            <p:strVal val="#ppt_y"/>
                                          </p:val>
                                        </p:tav>
                                      </p:tavLst>
                                    </p:anim>
                                    <p:anim calcmode="lin" valueType="num">
                                      <p:cBhvr>
                                        <p:cTn id="9" dur="500" fill="hold"/>
                                        <p:tgtEl>
                                          <p:spTgt spid="93187"/>
                                        </p:tgtEl>
                                        <p:attrNameLst>
                                          <p:attrName>ppt_w</p:attrName>
                                        </p:attrNameLst>
                                      </p:cBhvr>
                                      <p:tavLst>
                                        <p:tav tm="0">
                                          <p:val>
                                            <p:fltVal val="0"/>
                                          </p:val>
                                        </p:tav>
                                        <p:tav tm="100000">
                                          <p:val>
                                            <p:strVal val="#ppt_w"/>
                                          </p:val>
                                        </p:tav>
                                      </p:tavLst>
                                    </p:anim>
                                    <p:anim calcmode="lin" valueType="num">
                                      <p:cBhvr>
                                        <p:cTn id="10" dur="500" fill="hold"/>
                                        <p:tgtEl>
                                          <p:spTgt spid="9318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3188">
                                            <p:bg/>
                                          </p:spTgt>
                                        </p:tgtEl>
                                        <p:attrNameLst>
                                          <p:attrName>style.visibility</p:attrName>
                                        </p:attrNameLst>
                                      </p:cBhvr>
                                      <p:to>
                                        <p:strVal val="visible"/>
                                      </p:to>
                                    </p:set>
                                    <p:anim calcmode="lin" valueType="num">
                                      <p:cBhvr>
                                        <p:cTn id="15" dur="1000" fill="hold"/>
                                        <p:tgtEl>
                                          <p:spTgt spid="93188">
                                            <p:bg/>
                                          </p:spTgt>
                                        </p:tgtEl>
                                        <p:attrNameLst>
                                          <p:attrName>ppt_w</p:attrName>
                                        </p:attrNameLst>
                                      </p:cBhvr>
                                      <p:tavLst>
                                        <p:tav tm="0">
                                          <p:val>
                                            <p:fltVal val="0"/>
                                          </p:val>
                                        </p:tav>
                                        <p:tav tm="100000">
                                          <p:val>
                                            <p:strVal val="#ppt_w"/>
                                          </p:val>
                                        </p:tav>
                                      </p:tavLst>
                                    </p:anim>
                                    <p:anim calcmode="lin" valueType="num">
                                      <p:cBhvr>
                                        <p:cTn id="16" dur="1000" fill="hold"/>
                                        <p:tgtEl>
                                          <p:spTgt spid="93188">
                                            <p:bg/>
                                          </p:spTgt>
                                        </p:tgtEl>
                                        <p:attrNameLst>
                                          <p:attrName>ppt_h</p:attrName>
                                        </p:attrNameLst>
                                      </p:cBhvr>
                                      <p:tavLst>
                                        <p:tav tm="0">
                                          <p:val>
                                            <p:fltVal val="0"/>
                                          </p:val>
                                        </p:tav>
                                        <p:tav tm="100000">
                                          <p:val>
                                            <p:strVal val="#ppt_h"/>
                                          </p:val>
                                        </p:tav>
                                      </p:tavLst>
                                    </p:anim>
                                    <p:anim calcmode="lin" valueType="num">
                                      <p:cBhvr>
                                        <p:cTn id="17" dur="1000" fill="hold"/>
                                        <p:tgtEl>
                                          <p:spTgt spid="93188">
                                            <p:bg/>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3188">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3188">
                                            <p:txEl>
                                              <p:pRg st="0" end="0"/>
                                            </p:txEl>
                                          </p:spTgt>
                                        </p:tgtEl>
                                        <p:attrNameLst>
                                          <p:attrName>style.visibility</p:attrName>
                                        </p:attrNameLst>
                                      </p:cBhvr>
                                      <p:to>
                                        <p:strVal val="visible"/>
                                      </p:to>
                                    </p:set>
                                    <p:anim calcmode="lin" valueType="num">
                                      <p:cBhvr>
                                        <p:cTn id="23" dur="1000" fill="hold"/>
                                        <p:tgtEl>
                                          <p:spTgt spid="93188">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93188">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9318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318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nimBg="1" autoUpdateAnimBg="0"/>
      <p:bldP spid="93188" grpId="0" build="p"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3" descr="bgrnd213">
            <a:extLst>
              <a:ext uri="{FF2B5EF4-FFF2-40B4-BE49-F238E27FC236}">
                <a16:creationId xmlns="" xmlns:a16="http://schemas.microsoft.com/office/drawing/2014/main" id="{011951BA-52E8-46C3-8CBF-0F6E58680633}"/>
              </a:ext>
            </a:extLst>
          </p:cNvPr>
          <p:cNvSpPr txBox="1">
            <a:spLocks noChangeArrowheads="1"/>
          </p:cNvSpPr>
          <p:nvPr/>
        </p:nvSpPr>
        <p:spPr bwMode="auto">
          <a:xfrm>
            <a:off x="2057400" y="281940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zh-CN" sz="3600">
                <a:latin typeface="宋体" panose="02010600030101010101" pitchFamily="2" charset="-122"/>
              </a:rPr>
              <a:t> </a:t>
            </a:r>
            <a:endParaRPr lang="en-US" altLang="zh-CN" sz="3600">
              <a:latin typeface="华文中宋" panose="02010600040101010101" pitchFamily="2" charset="-122"/>
            </a:endParaRPr>
          </a:p>
        </p:txBody>
      </p:sp>
      <p:sp>
        <p:nvSpPr>
          <p:cNvPr id="90115" name="Text Box 4" descr="bgrnd213">
            <a:extLst>
              <a:ext uri="{FF2B5EF4-FFF2-40B4-BE49-F238E27FC236}">
                <a16:creationId xmlns="" xmlns:a16="http://schemas.microsoft.com/office/drawing/2014/main" id="{D15CCCE7-FE46-4702-991D-3A7990C48124}"/>
              </a:ext>
            </a:extLst>
          </p:cNvPr>
          <p:cNvSpPr txBox="1">
            <a:spLocks noChangeArrowheads="1"/>
          </p:cNvSpPr>
          <p:nvPr/>
        </p:nvSpPr>
        <p:spPr bwMode="auto">
          <a:xfrm>
            <a:off x="3195639" y="1865313"/>
            <a:ext cx="95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endParaRPr lang="zh-CN" altLang="zh-CN" sz="2400">
              <a:latin typeface="华文中宋" panose="02010600040101010101" pitchFamily="2" charset="-122"/>
              <a:ea typeface="华文中宋" panose="02010600040101010101" pitchFamily="2" charset="-122"/>
            </a:endParaRPr>
          </a:p>
        </p:txBody>
      </p:sp>
      <p:sp>
        <p:nvSpPr>
          <p:cNvPr id="90116" name="Text Box 6" descr="bgrnd213">
            <a:extLst>
              <a:ext uri="{FF2B5EF4-FFF2-40B4-BE49-F238E27FC236}">
                <a16:creationId xmlns="" xmlns:a16="http://schemas.microsoft.com/office/drawing/2014/main" id="{BE1BDC74-1301-47EA-BDEC-5F57E2B02FDA}"/>
              </a:ext>
            </a:extLst>
          </p:cNvPr>
          <p:cNvSpPr txBox="1">
            <a:spLocks noChangeArrowheads="1"/>
          </p:cNvSpPr>
          <p:nvPr/>
        </p:nvSpPr>
        <p:spPr bwMode="auto">
          <a:xfrm>
            <a:off x="3556000" y="1720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endParaRPr lang="zh-CN" altLang="zh-CN" sz="2400">
              <a:latin typeface="华文中宋" panose="02010600040101010101" pitchFamily="2" charset="-122"/>
              <a:ea typeface="华文中宋" panose="02010600040101010101" pitchFamily="2" charset="-122"/>
            </a:endParaRPr>
          </a:p>
        </p:txBody>
      </p:sp>
      <p:sp>
        <p:nvSpPr>
          <p:cNvPr id="90117" name="Text Box 7" descr="bgrnd213">
            <a:extLst>
              <a:ext uri="{FF2B5EF4-FFF2-40B4-BE49-F238E27FC236}">
                <a16:creationId xmlns="" xmlns:a16="http://schemas.microsoft.com/office/drawing/2014/main" id="{8E93493C-E14D-4A0F-88BF-C67017DC96CF}"/>
              </a:ext>
            </a:extLst>
          </p:cNvPr>
          <p:cNvSpPr txBox="1">
            <a:spLocks noChangeArrowheads="1"/>
          </p:cNvSpPr>
          <p:nvPr/>
        </p:nvSpPr>
        <p:spPr bwMode="auto">
          <a:xfrm>
            <a:off x="1417982" y="913504"/>
            <a:ext cx="10257183"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endParaRPr kumimoji="0" lang="en-US" altLang="zh-CN" sz="2000" dirty="0">
              <a:solidFill>
                <a:schemeClr val="tx2"/>
              </a:solidFill>
              <a:latin typeface="华文中宋" panose="02010600040101010101" pitchFamily="2" charset="-122"/>
              <a:ea typeface="华文中宋" panose="02010600040101010101" pitchFamily="2" charset="-122"/>
            </a:endParaRPr>
          </a:p>
          <a:p>
            <a:pPr eaLnBrk="1" hangingPunct="1">
              <a:spcBef>
                <a:spcPct val="50000"/>
              </a:spcBef>
              <a:buClrTx/>
              <a:buSzTx/>
              <a:buFontTx/>
              <a:buNone/>
            </a:pPr>
            <a:r>
              <a:rPr kumimoji="0" lang="zh-CN" altLang="en-US" sz="2400" dirty="0">
                <a:solidFill>
                  <a:schemeClr val="tx2"/>
                </a:solidFill>
                <a:latin typeface="华文中宋" panose="02010600040101010101" pitchFamily="2" charset="-122"/>
                <a:ea typeface="华文中宋" panose="02010600040101010101" pitchFamily="2" charset="-122"/>
              </a:rPr>
              <a:t>当顾客生气或指责时</a:t>
            </a:r>
          </a:p>
          <a:p>
            <a:pPr eaLnBrk="1" hangingPunct="1">
              <a:spcBef>
                <a:spcPct val="50000"/>
              </a:spcBef>
              <a:buClrTx/>
              <a:buSzTx/>
              <a:buFontTx/>
              <a:buNone/>
            </a:pPr>
            <a:r>
              <a:rPr kumimoji="0" lang="zh-CN" altLang="en-US" sz="2400" dirty="0">
                <a:latin typeface="华文中宋" panose="02010600040101010101" pitchFamily="2" charset="-122"/>
                <a:ea typeface="华文中宋" panose="02010600040101010101" pitchFamily="2" charset="-122"/>
              </a:rPr>
              <a:t>保持冷静</a:t>
            </a:r>
            <a:r>
              <a:rPr kumimoji="0" lang="en-US" altLang="zh-CN" sz="2400" dirty="0">
                <a:latin typeface="华文中宋" panose="02010600040101010101" pitchFamily="2" charset="-122"/>
                <a:ea typeface="华文中宋" panose="02010600040101010101" pitchFamily="2" charset="-122"/>
              </a:rPr>
              <a:t>—— </a:t>
            </a:r>
            <a:r>
              <a:rPr kumimoji="0" lang="zh-CN" altLang="en-US" sz="2400" dirty="0">
                <a:latin typeface="华文中宋" panose="02010600040101010101" pitchFamily="2" charset="-122"/>
                <a:ea typeface="华文中宋" panose="02010600040101010101" pitchFamily="2" charset="-122"/>
              </a:rPr>
              <a:t>千万别因顾客的</a:t>
            </a:r>
            <a:r>
              <a:rPr kumimoji="0" lang="zh-CN" altLang="en-US" sz="2400" dirty="0">
                <a:solidFill>
                  <a:srgbClr val="FF6600"/>
                </a:solidFill>
                <a:latin typeface="华文中宋" panose="02010600040101010101" pitchFamily="2" charset="-122"/>
                <a:ea typeface="华文中宋" panose="02010600040101010101" pitchFamily="2" charset="-122"/>
              </a:rPr>
              <a:t>态度</a:t>
            </a:r>
            <a:r>
              <a:rPr kumimoji="0" lang="zh-CN" altLang="en-US" sz="2400" dirty="0">
                <a:latin typeface="华文中宋" panose="02010600040101010101" pitchFamily="2" charset="-122"/>
                <a:ea typeface="华文中宋" panose="02010600040101010101" pitchFamily="2" charset="-122"/>
              </a:rPr>
              <a:t>而和他</a:t>
            </a:r>
            <a:r>
              <a:rPr kumimoji="0" lang="zh-CN" altLang="en-US" sz="2400" dirty="0">
                <a:solidFill>
                  <a:srgbClr val="FF6600"/>
                </a:solidFill>
                <a:latin typeface="华文中宋" panose="02010600040101010101" pitchFamily="2" charset="-122"/>
                <a:ea typeface="华文中宋" panose="02010600040101010101" pitchFamily="2" charset="-122"/>
              </a:rPr>
              <a:t>争论</a:t>
            </a:r>
            <a:r>
              <a:rPr kumimoji="0" lang="zh-CN" altLang="en-US" sz="2400" dirty="0">
                <a:latin typeface="华文中宋" panose="02010600040101010101" pitchFamily="2" charset="-122"/>
                <a:ea typeface="华文中宋" panose="02010600040101010101" pitchFamily="2" charset="-122"/>
              </a:rPr>
              <a:t>。</a:t>
            </a:r>
          </a:p>
          <a:p>
            <a:pPr eaLnBrk="1" hangingPunct="1">
              <a:spcBef>
                <a:spcPct val="50000"/>
              </a:spcBef>
              <a:buClrTx/>
              <a:buSzTx/>
              <a:buFontTx/>
              <a:buNone/>
            </a:pPr>
            <a:r>
              <a:rPr kumimoji="0" lang="zh-CN" altLang="en-US" sz="2400" dirty="0">
                <a:latin typeface="华文中宋" panose="02010600040101010101" pitchFamily="2" charset="-122"/>
                <a:ea typeface="华文中宋" panose="02010600040101010101" pitchFamily="2" charset="-122"/>
              </a:rPr>
              <a:t>用</a:t>
            </a:r>
            <a:r>
              <a:rPr kumimoji="0" lang="zh-CN" altLang="en-US" sz="2400" dirty="0">
                <a:solidFill>
                  <a:schemeClr val="accent2"/>
                </a:solidFill>
                <a:latin typeface="华文中宋" panose="02010600040101010101" pitchFamily="2" charset="-122"/>
                <a:ea typeface="华文中宋" panose="02010600040101010101" pitchFamily="2" charset="-122"/>
              </a:rPr>
              <a:t>体谅</a:t>
            </a:r>
            <a:r>
              <a:rPr kumimoji="0" lang="zh-CN" altLang="en-US" sz="2400" dirty="0">
                <a:latin typeface="华文中宋" panose="02010600040101010101" pitchFamily="2" charset="-122"/>
                <a:ea typeface="华文中宋" panose="02010600040101010101" pitchFamily="2" charset="-122"/>
              </a:rPr>
              <a:t>的心来听，找出顾客不满的真象。</a:t>
            </a:r>
          </a:p>
          <a:p>
            <a:pPr eaLnBrk="1" hangingPunct="1">
              <a:spcBef>
                <a:spcPct val="50000"/>
              </a:spcBef>
              <a:buClrTx/>
              <a:buSzTx/>
              <a:buFontTx/>
              <a:buNone/>
            </a:pPr>
            <a:r>
              <a:rPr kumimoji="0" lang="zh-CN" altLang="en-US" sz="2400" dirty="0">
                <a:latin typeface="华文中宋" panose="02010600040101010101" pitchFamily="2" charset="-122"/>
                <a:ea typeface="华文中宋" panose="02010600040101010101" pitchFamily="2" charset="-122"/>
              </a:rPr>
              <a:t>当你在听的时候，要找出双方的共同点并适时的表示</a:t>
            </a:r>
            <a:r>
              <a:rPr kumimoji="0" lang="zh-CN" altLang="en-US" sz="2400" dirty="0">
                <a:solidFill>
                  <a:schemeClr val="accent2"/>
                </a:solidFill>
                <a:latin typeface="华文中宋" panose="02010600040101010101" pitchFamily="2" charset="-122"/>
                <a:ea typeface="华文中宋" panose="02010600040101010101" pitchFamily="2" charset="-122"/>
              </a:rPr>
              <a:t>理解</a:t>
            </a:r>
            <a:r>
              <a:rPr kumimoji="0" lang="zh-CN" altLang="en-US" sz="2400" dirty="0">
                <a:latin typeface="华文中宋" panose="02010600040101010101" pitchFamily="2" charset="-122"/>
                <a:ea typeface="华文中宋" panose="02010600040101010101" pitchFamily="2" charset="-122"/>
              </a:rPr>
              <a:t>顾客的观点。</a:t>
            </a:r>
          </a:p>
          <a:p>
            <a:pPr eaLnBrk="1" hangingPunct="1">
              <a:spcBef>
                <a:spcPct val="50000"/>
              </a:spcBef>
              <a:buClrTx/>
              <a:buSzTx/>
              <a:buFontTx/>
              <a:buNone/>
            </a:pPr>
            <a:r>
              <a:rPr kumimoji="0" lang="zh-CN" altLang="en-US" sz="2400" dirty="0">
                <a:latin typeface="华文中宋" panose="02010600040101010101" pitchFamily="2" charset="-122"/>
                <a:ea typeface="华文中宋" panose="02010600040101010101" pitchFamily="2" charset="-122"/>
              </a:rPr>
              <a:t>竭尽全力解决顾客的问题。</a:t>
            </a:r>
          </a:p>
          <a:p>
            <a:pPr eaLnBrk="1" hangingPunct="1">
              <a:spcBef>
                <a:spcPct val="50000"/>
              </a:spcBef>
              <a:buClrTx/>
              <a:buSzTx/>
              <a:buFontTx/>
              <a:buNone/>
            </a:pPr>
            <a:r>
              <a:rPr kumimoji="0" lang="zh-CN" altLang="en-US" sz="2400" dirty="0">
                <a:latin typeface="华文中宋" panose="02010600040101010101" pitchFamily="2" charset="-122"/>
                <a:ea typeface="华文中宋" panose="02010600040101010101" pitchFamily="2" charset="-122"/>
              </a:rPr>
              <a:t>要有礼貌地结束这件不愉快的事。</a:t>
            </a:r>
            <a:endParaRPr kumimoji="0" lang="en-US" altLang="zh-CN" sz="2400" dirty="0">
              <a:latin typeface="华文中宋" panose="02010600040101010101" pitchFamily="2" charset="-122"/>
              <a:ea typeface="华文中宋" panose="02010600040101010101" pitchFamily="2" charset="-122"/>
            </a:endParaRPr>
          </a:p>
          <a:p>
            <a:pPr eaLnBrk="1" hangingPunct="1">
              <a:spcBef>
                <a:spcPct val="50000"/>
              </a:spcBef>
              <a:buClrTx/>
              <a:buSzTx/>
              <a:buFontTx/>
              <a:buNone/>
            </a:pPr>
            <a:r>
              <a:rPr kumimoji="0" lang="zh-CN" altLang="en-US" sz="2400" dirty="0">
                <a:solidFill>
                  <a:schemeClr val="accent2"/>
                </a:solidFill>
                <a:latin typeface="华文中宋" panose="02010600040101010101" pitchFamily="2" charset="-122"/>
                <a:ea typeface="华文中宋" panose="02010600040101010101" pitchFamily="2" charset="-122"/>
              </a:rPr>
              <a:t>“还有没有什么其他需要我服务的地方？”</a:t>
            </a:r>
            <a:endParaRPr kumimoji="0" lang="zh-CN" altLang="en-US" sz="2400" dirty="0">
              <a:solidFill>
                <a:srgbClr val="66FF33"/>
              </a:solidFill>
              <a:latin typeface="华文中宋" panose="02010600040101010101" pitchFamily="2" charset="-122"/>
              <a:ea typeface="华文中宋" panose="02010600040101010101" pitchFamily="2" charset="-122"/>
            </a:endParaRPr>
          </a:p>
          <a:p>
            <a:pPr eaLnBrk="1" hangingPunct="1">
              <a:spcBef>
                <a:spcPct val="50000"/>
              </a:spcBef>
              <a:buClrTx/>
              <a:buSzTx/>
              <a:buFontTx/>
              <a:buNone/>
            </a:pPr>
            <a:r>
              <a:rPr kumimoji="0" lang="zh-CN" altLang="en-US" sz="2400" dirty="0">
                <a:latin typeface="华文中宋" panose="02010600040101010101" pitchFamily="2" charset="-122"/>
                <a:ea typeface="华文中宋" panose="02010600040101010101" pitchFamily="2" charset="-122"/>
              </a:rPr>
              <a:t> </a:t>
            </a:r>
            <a:r>
              <a:rPr kumimoji="0" lang="zh-CN" altLang="en-US" sz="2400" i="1" dirty="0">
                <a:solidFill>
                  <a:srgbClr val="FF6600"/>
                </a:solidFill>
                <a:latin typeface="华文中宋" panose="02010600040101010101" pitchFamily="2" charset="-122"/>
                <a:ea typeface="华文中宋" panose="02010600040101010101" pitchFamily="2" charset="-122"/>
              </a:rPr>
              <a:t>“顾客并不永远都是对的，但他永远都是第一位的。”</a:t>
            </a:r>
          </a:p>
          <a:p>
            <a:pPr eaLnBrk="1" hangingPunct="1">
              <a:spcBef>
                <a:spcPct val="50000"/>
              </a:spcBef>
              <a:buClrTx/>
              <a:buSzTx/>
              <a:buFontTx/>
              <a:buNone/>
            </a:pPr>
            <a:endParaRPr kumimoji="0" lang="zh-CN" altLang="en-US" sz="2800" i="1" dirty="0">
              <a:solidFill>
                <a:srgbClr val="FF6600"/>
              </a:solidFill>
              <a:latin typeface="华文中宋" panose="02010600040101010101" pitchFamily="2" charset="-122"/>
              <a:ea typeface="华文中宋" panose="02010600040101010101" pitchFamily="2" charset="-122"/>
            </a:endParaRPr>
          </a:p>
          <a:p>
            <a:pPr eaLnBrk="1" hangingPunct="1">
              <a:spcBef>
                <a:spcPct val="50000"/>
              </a:spcBef>
              <a:buClrTx/>
              <a:buSzTx/>
              <a:buFontTx/>
              <a:buNone/>
            </a:pPr>
            <a:endParaRPr lang="en-US" altLang="zh-CN" sz="2000" dirty="0">
              <a:latin typeface="华文中宋" panose="02010600040101010101" pitchFamily="2" charset="-122"/>
              <a:ea typeface="华文中宋" panose="02010600040101010101" pitchFamily="2" charset="-122"/>
            </a:endParaRPr>
          </a:p>
        </p:txBody>
      </p:sp>
      <p:sp>
        <p:nvSpPr>
          <p:cNvPr id="94216" name="AutoShape 8">
            <a:extLst>
              <a:ext uri="{FF2B5EF4-FFF2-40B4-BE49-F238E27FC236}">
                <a16:creationId xmlns="" xmlns:a16="http://schemas.microsoft.com/office/drawing/2014/main" id="{C74247A5-EC74-4076-BCE3-AEB1722727D2}"/>
              </a:ext>
            </a:extLst>
          </p:cNvPr>
          <p:cNvSpPr>
            <a:spLocks noChangeArrowheads="1"/>
          </p:cNvSpPr>
          <p:nvPr/>
        </p:nvSpPr>
        <p:spPr bwMode="auto">
          <a:xfrm>
            <a:off x="2521743" y="66791"/>
            <a:ext cx="7148513" cy="1356403"/>
          </a:xfrm>
          <a:prstGeom prst="flowChartPunchedTape">
            <a:avLst/>
          </a:prstGeom>
          <a:solidFill>
            <a:schemeClr val="bg1"/>
          </a:solidFill>
          <a:ln w="76200" cmpd="tri">
            <a:solidFill>
              <a:srgbClr val="FFFF00"/>
            </a:solidFill>
            <a:miter lim="800000"/>
            <a:headEnd/>
            <a:tailEnd/>
          </a:ln>
        </p:spPr>
        <p:txBody>
          <a:bodyPr tIns="216000">
            <a:spAutoFit/>
          </a:bodyP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buClrTx/>
              <a:buSzTx/>
              <a:buFontTx/>
              <a:buNone/>
            </a:pPr>
            <a:r>
              <a:rPr lang="en-US" altLang="zh-CN" sz="3600" dirty="0">
                <a:solidFill>
                  <a:srgbClr val="000000"/>
                </a:solidFill>
                <a:latin typeface="宋体" panose="02010600030101010101" pitchFamily="2" charset="-122"/>
                <a:cs typeface="Times New Roman" panose="02020603050405020304" pitchFamily="18" charset="0"/>
              </a:rPr>
              <a:t> </a:t>
            </a:r>
            <a:r>
              <a:rPr lang="zh-CN" altLang="en-US" dirty="0">
                <a:solidFill>
                  <a:srgbClr val="000000"/>
                </a:solidFill>
                <a:latin typeface="宋体" panose="02010600030101010101" pitchFamily="2" charset="-122"/>
                <a:cs typeface="Times New Roman" panose="02020603050405020304" pitchFamily="18" charset="0"/>
              </a:rPr>
              <a:t>（二）处理消费者投诉的方法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94216"/>
                                        </p:tgtEl>
                                        <p:attrNameLst>
                                          <p:attrName>style.visibility</p:attrName>
                                        </p:attrNameLst>
                                      </p:cBhvr>
                                      <p:to>
                                        <p:strVal val="visible"/>
                                      </p:to>
                                    </p:set>
                                    <p:animEffect transition="in" filter="dissolve">
                                      <p:cBhvr>
                                        <p:cTn id="12" dur="500"/>
                                        <p:tgtEl>
                                          <p:spTgt spid="94216"/>
                                        </p:tgtEl>
                                      </p:cBhvr>
                                    </p:animEffect>
                                  </p:childTnLst>
                                  <p:subTnLst>
                                    <p:audio>
                                      <p:cMediaNode>
                                        <p:cTn display="0" masterRel="sameClick">
                                          <p:stCondLst>
                                            <p:cond evt="begin" delay="0">
                                              <p:tn val="10"/>
                                            </p:cond>
                                          </p:stCondLst>
                                          <p:endCondLst>
                                            <p:cond evt="onStopAudio" delay="0">
                                              <p:tgtEl>
                                                <p:sldTgt/>
                                              </p:tgtEl>
                                            </p:cond>
                                          </p:endCondLst>
                                        </p:cTn>
                                        <p:tgtEl>
                                          <p:sndTgt r:embed="rId3" name="Windows 启动时奏幻想空间.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P spid="94216"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4" descr="bgrnd213">
            <a:extLst>
              <a:ext uri="{FF2B5EF4-FFF2-40B4-BE49-F238E27FC236}">
                <a16:creationId xmlns="" xmlns:a16="http://schemas.microsoft.com/office/drawing/2014/main" id="{41A8E7FD-7119-4AEC-8EDF-D95899A189A5}"/>
              </a:ext>
            </a:extLst>
          </p:cNvPr>
          <p:cNvSpPr txBox="1">
            <a:spLocks noChangeArrowheads="1"/>
          </p:cNvSpPr>
          <p:nvPr/>
        </p:nvSpPr>
        <p:spPr bwMode="auto">
          <a:xfrm flipV="1">
            <a:off x="3359150" y="641350"/>
            <a:ext cx="236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endParaRPr lang="zh-CN" altLang="zh-CN" sz="3600">
              <a:latin typeface="华文中宋" panose="02010600040101010101" pitchFamily="2" charset="-122"/>
              <a:ea typeface="华文中宋" panose="02010600040101010101" pitchFamily="2" charset="-122"/>
            </a:endParaRPr>
          </a:p>
        </p:txBody>
      </p:sp>
      <p:sp>
        <p:nvSpPr>
          <p:cNvPr id="95237" name="AutoShape 5">
            <a:extLst>
              <a:ext uri="{FF2B5EF4-FFF2-40B4-BE49-F238E27FC236}">
                <a16:creationId xmlns="" xmlns:a16="http://schemas.microsoft.com/office/drawing/2014/main" id="{7E796C8D-2B1E-4DBC-8C8F-F2BED1026F58}"/>
              </a:ext>
            </a:extLst>
          </p:cNvPr>
          <p:cNvSpPr>
            <a:spLocks noChangeArrowheads="1"/>
          </p:cNvSpPr>
          <p:nvPr/>
        </p:nvSpPr>
        <p:spPr bwMode="auto">
          <a:xfrm>
            <a:off x="3126133" y="240094"/>
            <a:ext cx="6840538" cy="1008062"/>
          </a:xfrm>
          <a:prstGeom prst="plaque">
            <a:avLst>
              <a:gd name="adj" fmla="val 16667"/>
            </a:avLst>
          </a:prstGeom>
          <a:solidFill>
            <a:schemeClr val="accent1"/>
          </a:solidFill>
          <a:ln w="9525">
            <a:solidFill>
              <a:srgbClr val="FFFF00"/>
            </a:solidFill>
            <a:miter lim="800000"/>
            <a:headEnd/>
            <a:tailEnd/>
          </a:ln>
        </p:spPr>
        <p:txBody>
          <a:bodyPr wrap="none" anchor="ctr"/>
          <a:lstStyle>
            <a:lvl1pPr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zh-CN" sz="3600">
                <a:solidFill>
                  <a:schemeClr val="bg1"/>
                </a:solidFill>
                <a:latin typeface="宋体" panose="02010600030101010101" pitchFamily="2" charset="-122"/>
              </a:rPr>
              <a:t> </a:t>
            </a:r>
            <a:r>
              <a:rPr lang="zh-CN" altLang="en-US" sz="3600">
                <a:solidFill>
                  <a:schemeClr val="bg1"/>
                </a:solidFill>
                <a:latin typeface="宋体" panose="02010600030101010101" pitchFamily="2" charset="-122"/>
              </a:rPr>
              <a:t>（三）处理消费者投诉的技巧</a:t>
            </a:r>
          </a:p>
        </p:txBody>
      </p:sp>
      <p:sp>
        <p:nvSpPr>
          <p:cNvPr id="91140" name="Text Box 6">
            <a:extLst>
              <a:ext uri="{FF2B5EF4-FFF2-40B4-BE49-F238E27FC236}">
                <a16:creationId xmlns="" xmlns:a16="http://schemas.microsoft.com/office/drawing/2014/main" id="{C51F19EB-E4D1-4ABE-99CA-8B7236065FA6}"/>
              </a:ext>
            </a:extLst>
          </p:cNvPr>
          <p:cNvSpPr txBox="1">
            <a:spLocks noChangeArrowheads="1"/>
          </p:cNvSpPr>
          <p:nvPr/>
        </p:nvSpPr>
        <p:spPr bwMode="auto">
          <a:xfrm>
            <a:off x="2038557" y="1825625"/>
            <a:ext cx="8748712" cy="3206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996633"/>
              </a:buClr>
              <a:buSzPct val="70000"/>
              <a:buFont typeface="Wingdings" panose="05000000000000000000" pitchFamily="2" charset="2"/>
              <a:buChar char="z"/>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lr>
                <a:srgbClr val="996633"/>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lr>
                <a:srgbClr val="996633"/>
              </a:buClr>
              <a:buSzPct val="70000"/>
              <a:buFont typeface="Wingdings" panose="05000000000000000000" pitchFamily="2" charset="2"/>
              <a:buChar char="z"/>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996633"/>
              </a:buClr>
              <a:buSzPct val="70000"/>
              <a:buFont typeface="Wingdings" panose="05000000000000000000" pitchFamily="2" charset="2"/>
              <a:buChar char="z"/>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zh-CN" sz="3600" dirty="0">
                <a:latin typeface="华文中宋" panose="02010600040101010101" pitchFamily="2" charset="-122"/>
                <a:ea typeface="华文中宋" panose="02010600040101010101" pitchFamily="2" charset="-122"/>
              </a:rPr>
              <a:t>1</a:t>
            </a:r>
            <a:r>
              <a:rPr lang="zh-CN" altLang="en-US" sz="2800" dirty="0">
                <a:latin typeface="华文中宋" panose="02010600040101010101" pitchFamily="2" charset="-122"/>
                <a:ea typeface="华文中宋" panose="02010600040101010101" pitchFamily="2" charset="-122"/>
              </a:rPr>
              <a:t>、感谢顾客投诉，仔细聆听，找出投诉问题所在</a:t>
            </a:r>
          </a:p>
          <a:p>
            <a:pPr eaLnBrk="1" hangingPunct="1">
              <a:spcBef>
                <a:spcPct val="50000"/>
              </a:spcBef>
              <a:buClrTx/>
              <a:buSzTx/>
              <a:buFontTx/>
              <a:buNone/>
            </a:pPr>
            <a:r>
              <a:rPr lang="en-US" altLang="zh-CN" sz="2800" dirty="0">
                <a:latin typeface="华文中宋" panose="02010600040101010101" pitchFamily="2" charset="-122"/>
                <a:ea typeface="华文中宋" panose="02010600040101010101" pitchFamily="2" charset="-122"/>
              </a:rPr>
              <a:t>2</a:t>
            </a:r>
            <a:r>
              <a:rPr lang="zh-CN" altLang="en-US" sz="2800" dirty="0">
                <a:latin typeface="华文中宋" panose="02010600040101010101" pitchFamily="2" charset="-122"/>
                <a:ea typeface="华文中宋" panose="02010600040101010101" pitchFamily="2" charset="-122"/>
              </a:rPr>
              <a:t>、对顾客投诉问题的回应一定迅速，不回避问题</a:t>
            </a:r>
          </a:p>
          <a:p>
            <a:pPr eaLnBrk="1" hangingPunct="1">
              <a:spcBef>
                <a:spcPct val="50000"/>
              </a:spcBef>
              <a:buClrTx/>
              <a:buSzTx/>
              <a:buFontTx/>
              <a:buNone/>
            </a:pPr>
            <a:r>
              <a:rPr lang="en-US" altLang="zh-CN" sz="2800" dirty="0">
                <a:latin typeface="华文中宋" panose="02010600040101010101" pitchFamily="2" charset="-122"/>
                <a:ea typeface="华文中宋" panose="02010600040101010101" pitchFamily="2" charset="-122"/>
              </a:rPr>
              <a:t>3</a:t>
            </a:r>
            <a:r>
              <a:rPr lang="zh-CN" altLang="en-US" sz="2800" dirty="0">
                <a:latin typeface="华文中宋" panose="02010600040101010101" pitchFamily="2" charset="-122"/>
                <a:ea typeface="华文中宋" panose="02010600040101010101" pitchFamily="2" charset="-122"/>
              </a:rPr>
              <a:t>、收集资料、找出事实，吸取教训，立即改善</a:t>
            </a:r>
          </a:p>
          <a:p>
            <a:pPr eaLnBrk="1" hangingPunct="1">
              <a:spcBef>
                <a:spcPct val="50000"/>
              </a:spcBef>
              <a:buClrTx/>
              <a:buSzTx/>
              <a:buFontTx/>
              <a:buNone/>
            </a:pPr>
            <a:r>
              <a:rPr lang="en-US" altLang="zh-CN" sz="2800" dirty="0">
                <a:latin typeface="华文中宋" panose="02010600040101010101" pitchFamily="2" charset="-122"/>
                <a:ea typeface="华文中宋" panose="02010600040101010101" pitchFamily="2" charset="-122"/>
              </a:rPr>
              <a:t>4</a:t>
            </a:r>
            <a:r>
              <a:rPr lang="zh-CN" altLang="en-US" sz="2800" dirty="0">
                <a:latin typeface="华文中宋" panose="02010600040101010101" pitchFamily="2" charset="-122"/>
                <a:ea typeface="华文中宋" panose="02010600040101010101" pitchFamily="2" charset="-122"/>
              </a:rPr>
              <a:t>、既成事实的赔偿，在双方友好协商基础上达成共识</a:t>
            </a:r>
          </a:p>
          <a:p>
            <a:pPr eaLnBrk="1" hangingPunct="1">
              <a:spcBef>
                <a:spcPct val="50000"/>
              </a:spcBef>
              <a:buClrTx/>
              <a:buSzTx/>
              <a:buFontTx/>
              <a:buNone/>
            </a:pPr>
            <a:r>
              <a:rPr lang="en-US" altLang="zh-CN" sz="2800" dirty="0">
                <a:latin typeface="华文中宋" panose="02010600040101010101" pitchFamily="2" charset="-122"/>
                <a:ea typeface="华文中宋" panose="02010600040101010101" pitchFamily="2" charset="-122"/>
              </a:rPr>
              <a:t>5</a:t>
            </a:r>
            <a:r>
              <a:rPr lang="zh-CN" altLang="en-US" sz="2800" dirty="0">
                <a:latin typeface="华文中宋" panose="02010600040101010101" pitchFamily="2" charset="-122"/>
                <a:ea typeface="华文中宋" panose="02010600040101010101" pitchFamily="2" charset="-122"/>
              </a:rPr>
              <a:t>、建立完整的顾客投诉处理的流程与记录</a:t>
            </a:r>
            <a:endParaRPr lang="zh-CN" altLang="en-US" sz="3600" dirty="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wipe(left)">
                                      <p:cBhvr>
                                        <p:cTn id="7" dur="500"/>
                                        <p:tgtEl>
                                          <p:spTgt spid="9523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WordArt 2">
            <a:extLst>
              <a:ext uri="{FF2B5EF4-FFF2-40B4-BE49-F238E27FC236}">
                <a16:creationId xmlns="" xmlns:a16="http://schemas.microsoft.com/office/drawing/2014/main" id="{4F30136B-4CE4-4D51-8882-59702E6440F8}"/>
              </a:ext>
            </a:extLst>
          </p:cNvPr>
          <p:cNvSpPr>
            <a:spLocks noChangeArrowheads="1" noChangeShapeType="1" noTextEdit="1"/>
          </p:cNvSpPr>
          <p:nvPr/>
        </p:nvSpPr>
        <p:spPr bwMode="gray">
          <a:xfrm>
            <a:off x="2819400" y="3733800"/>
            <a:ext cx="4495800" cy="609600"/>
          </a:xfrm>
          <a:prstGeom prst="rect">
            <a:avLst/>
          </a:prstGeom>
        </p:spPr>
        <p:txBody>
          <a:bodyPr wrap="none" fromWordArt="1">
            <a:prstTxWarp prst="textDeflate">
              <a:avLst>
                <a:gd name="adj" fmla="val 0"/>
              </a:avLst>
            </a:prstTxWarp>
          </a:bodyPr>
          <a:lstStyle/>
          <a:p>
            <a:pPr algn="ctr" fontAlgn="base">
              <a:spcBef>
                <a:spcPct val="0"/>
              </a:spcBef>
              <a:spcAft>
                <a:spcPct val="0"/>
              </a:spcAft>
            </a:pPr>
            <a:r>
              <a:rPr lang="en-US" altLang="zh-CN" sz="3600" b="1" kern="10">
                <a:ln w="19050">
                  <a:solidFill>
                    <a:srgbClr val="FFFFFF"/>
                  </a:solidFill>
                  <a:round/>
                  <a:headEnd/>
                  <a:tailEnd/>
                </a:ln>
                <a:solidFill>
                  <a:srgbClr val="4AB1E4"/>
                </a:solidFill>
                <a:effectLst>
                  <a:outerShdw dist="53882" dir="2700000" algn="ctr" rotWithShape="0">
                    <a:srgbClr val="080808">
                      <a:alpha val="50000"/>
                    </a:srgbClr>
                  </a:outerShdw>
                </a:effectLst>
                <a:latin typeface="Arial" panose="020B0604020202020204" pitchFamily="34" charset="0"/>
                <a:ea typeface="宋体" panose="02010600030101010101" pitchFamily="2" charset="-122"/>
                <a:cs typeface="Arial" panose="020B0604020202020204" pitchFamily="34" charset="0"/>
              </a:rPr>
              <a:t>Thank You !</a:t>
            </a:r>
            <a:endParaRPr lang="zh-CN" altLang="en-US" sz="3600" b="1" kern="10">
              <a:ln w="19050">
                <a:solidFill>
                  <a:srgbClr val="FFFFFF"/>
                </a:solidFill>
                <a:round/>
                <a:headEnd/>
                <a:tailEnd/>
              </a:ln>
              <a:solidFill>
                <a:srgbClr val="4AB1E4"/>
              </a:solidFill>
              <a:effectLst>
                <a:outerShdw dist="53882" dir="2700000" algn="ctr" rotWithShape="0">
                  <a:srgbClr val="080808">
                    <a:alpha val="50000"/>
                  </a:srgbClr>
                </a:outerShdw>
              </a:effectLst>
              <a:latin typeface="Arial" panose="020B0604020202020204" pitchFamily="34" charset="0"/>
              <a:ea typeface="宋体" panose="02010600030101010101" pitchFamily="2" charset="-122"/>
              <a:cs typeface="Arial" panose="020B0604020202020204" pitchFamily="34" charset="0"/>
            </a:endParaRPr>
          </a:p>
        </p:txBody>
      </p:sp>
      <p:pic>
        <p:nvPicPr>
          <p:cNvPr id="323587" name="Picture 3">
            <a:extLst>
              <a:ext uri="{FF2B5EF4-FFF2-40B4-BE49-F238E27FC236}">
                <a16:creationId xmlns="" xmlns:a16="http://schemas.microsoft.com/office/drawing/2014/main" id="{17F49D05-5EBB-48A7-AB71-6976E84C1E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9576" y="609600"/>
            <a:ext cx="1952625" cy="207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54273">
            <a:extLst>
              <a:ext uri="{FF2B5EF4-FFF2-40B4-BE49-F238E27FC236}">
                <a16:creationId xmlns="" xmlns:a16="http://schemas.microsoft.com/office/drawing/2014/main" id="{A469C358-CAD0-4F61-B5B6-690E3D54CEF9}"/>
              </a:ext>
            </a:extLst>
          </p:cNvPr>
          <p:cNvSpPr>
            <a:spLocks noGrp="1" noChangeArrowheads="1"/>
          </p:cNvSpPr>
          <p:nvPr>
            <p:ph type="title"/>
          </p:nvPr>
        </p:nvSpPr>
        <p:spPr/>
        <p:txBody>
          <a:bodyPr/>
          <a:lstStyle/>
          <a:p>
            <a:endParaRPr lang="zh-CN" altLang="en-US"/>
          </a:p>
        </p:txBody>
      </p:sp>
      <p:sp>
        <p:nvSpPr>
          <p:cNvPr id="14338" name="文本占位符 54274">
            <a:extLst>
              <a:ext uri="{FF2B5EF4-FFF2-40B4-BE49-F238E27FC236}">
                <a16:creationId xmlns="" xmlns:a16="http://schemas.microsoft.com/office/drawing/2014/main" id="{BA41B838-AD22-4479-AEC1-FDE3D86E9E33}"/>
              </a:ext>
            </a:extLst>
          </p:cNvPr>
          <p:cNvSpPr>
            <a:spLocks noGrp="1" noChangeArrowheads="1"/>
          </p:cNvSpPr>
          <p:nvPr>
            <p:ph idx="1"/>
          </p:nvPr>
        </p:nvSpPr>
        <p:spPr/>
        <p:txBody>
          <a:bodyPr/>
          <a:lstStyle/>
          <a:p>
            <a:r>
              <a:rPr lang="en-US" altLang="zh-CN"/>
              <a:t>3</a:t>
            </a:r>
            <a:r>
              <a:rPr lang="zh-CN" altLang="en-US"/>
              <a:t>、</a:t>
            </a:r>
            <a:r>
              <a:rPr lang="zh-CN" altLang="en-US" sz="2800" b="1"/>
              <a:t>公共关系</a:t>
            </a:r>
          </a:p>
          <a:p>
            <a:pPr>
              <a:buFont typeface="Wingdings" panose="05000000000000000000" pitchFamily="2" charset="2"/>
              <a:buNone/>
            </a:pPr>
            <a:r>
              <a:rPr lang="zh-CN" altLang="en-US" sz="2800" b="1"/>
              <a:t>   公共关系是指企业拟定计划利用各种公共媒体来传播有关信息，以促进或保护企业形象和其个别产品的营销活动。这种营销活动，一般通过不付费的公共报道来传播，传播的信息带有新闻性，因而消费者的一般感觉是有权威性的、公正可靠的，所以比较容易相信和接受。但不如其他方式见效快，而且信息发播权掌握在公共媒体手中，所以企业也不容易进行控制。例如，产品新闻发布会。</a:t>
            </a:r>
            <a:endParaRPr lang="en-US" altLang="zh-CN"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diamond(in)">
                                      <p:cBhvr>
                                        <p:cTn id="7" dur="2000"/>
                                        <p:tgtEl>
                                          <p:spTgt spid="14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diamond(in)">
                                      <p:cBhvr>
                                        <p:cTn id="12" dur="2000"/>
                                        <p:tgtEl>
                                          <p:spTgt spid="143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55297">
            <a:extLst>
              <a:ext uri="{FF2B5EF4-FFF2-40B4-BE49-F238E27FC236}">
                <a16:creationId xmlns="" xmlns:a16="http://schemas.microsoft.com/office/drawing/2014/main" id="{783334B3-1F44-44C6-B838-EB6335D92F79}"/>
              </a:ext>
            </a:extLst>
          </p:cNvPr>
          <p:cNvSpPr>
            <a:spLocks noGrp="1" noChangeArrowheads="1"/>
          </p:cNvSpPr>
          <p:nvPr>
            <p:ph type="title"/>
          </p:nvPr>
        </p:nvSpPr>
        <p:spPr/>
        <p:txBody>
          <a:bodyPr/>
          <a:lstStyle/>
          <a:p>
            <a:endParaRPr lang="zh-CN" altLang="en-US"/>
          </a:p>
        </p:txBody>
      </p:sp>
      <p:sp>
        <p:nvSpPr>
          <p:cNvPr id="15362" name="文本占位符 55298">
            <a:extLst>
              <a:ext uri="{FF2B5EF4-FFF2-40B4-BE49-F238E27FC236}">
                <a16:creationId xmlns="" xmlns:a16="http://schemas.microsoft.com/office/drawing/2014/main" id="{2752D017-9889-4E8F-AB9E-F242C01E7616}"/>
              </a:ext>
            </a:extLst>
          </p:cNvPr>
          <p:cNvSpPr>
            <a:spLocks noGrp="1" noChangeArrowheads="1"/>
          </p:cNvSpPr>
          <p:nvPr>
            <p:ph idx="1"/>
          </p:nvPr>
        </p:nvSpPr>
        <p:spPr/>
        <p:txBody>
          <a:bodyPr/>
          <a:lstStyle/>
          <a:p>
            <a:r>
              <a:rPr lang="en-US" altLang="zh-CN"/>
              <a:t>4</a:t>
            </a:r>
            <a:r>
              <a:rPr lang="zh-CN" altLang="en-US"/>
              <a:t>、</a:t>
            </a:r>
            <a:r>
              <a:rPr lang="zh-CN" altLang="en-US" sz="2800" b="1"/>
              <a:t>直复营销</a:t>
            </a:r>
          </a:p>
          <a:p>
            <a:pPr>
              <a:buFont typeface="Wingdings" panose="05000000000000000000" pitchFamily="2" charset="2"/>
              <a:buNone/>
            </a:pPr>
            <a:r>
              <a:rPr lang="zh-CN" altLang="en-US" sz="2800" b="1"/>
              <a:t>   直复营销源于英文词汇</a:t>
            </a:r>
            <a:r>
              <a:rPr lang="en-US" altLang="zh-CN" sz="2800" b="1"/>
              <a:t>Direct  Marketing.</a:t>
            </a:r>
            <a:r>
              <a:rPr lang="zh-CN" altLang="en-US" sz="2800" b="1"/>
              <a:t>即“直接回应的营销”。它是以赢利为目的，通过个性化的沟通媒介向特定目标市场成员发布发盘消息，以寻求对方直接回应（问询或定购）的社会和管理过程。</a:t>
            </a:r>
          </a:p>
          <a:p>
            <a:pPr>
              <a:buFont typeface="Wingdings" panose="05000000000000000000" pitchFamily="2" charset="2"/>
              <a:buNone/>
            </a:pPr>
            <a:r>
              <a:rPr lang="zh-CN" altLang="en-US" sz="2800" b="1"/>
              <a:t>    美国直复营销协会对直复营销的定义是：直复营销是一个互动的营销系统，它运用一种或多种广告媒介在任意地点产生可衡量的反应或交易。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diamond(in)">
                                      <p:cBhvr>
                                        <p:cTn id="7" dur="20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diamond(in)">
                                      <p:cBhvr>
                                        <p:cTn id="12" dur="2000"/>
                                        <p:tgtEl>
                                          <p:spTgt spid="153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diamond(in)">
                                      <p:cBhvr>
                                        <p:cTn id="17" dur="2000"/>
                                        <p:tgtEl>
                                          <p:spTgt spid="15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theme/theme1.xml><?xml version="1.0" encoding="utf-8"?>
<a:theme xmlns:a="http://schemas.openxmlformats.org/drawingml/2006/main" name="Default Design">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华文彩云"/>
        <a:ea typeface="华文彩云"/>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206</TotalTime>
  <Words>5722</Words>
  <Application>Microsoft Office PowerPoint</Application>
  <PresentationFormat>自定义</PresentationFormat>
  <Paragraphs>427</Paragraphs>
  <Slides>75</Slides>
  <Notes>19</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75</vt:i4>
      </vt:variant>
    </vt:vector>
  </HeadingPairs>
  <TitlesOfParts>
    <vt:vector size="78" baseType="lpstr">
      <vt:lpstr>Default Design</vt:lpstr>
      <vt:lpstr>MS_ClipArt_Gallery.2</vt:lpstr>
      <vt:lpstr>MS_ClipArt_Gallery.5</vt:lpstr>
      <vt:lpstr>消费心理学 </vt:lpstr>
      <vt:lpstr>PowerPoint 演示文稿</vt:lpstr>
      <vt:lpstr>一、营销信息传播对消费者心理的影响</vt:lpstr>
      <vt:lpstr>信息传播的特点：</vt:lpstr>
      <vt:lpstr>二、营销沟通的几种形式</vt:lpstr>
      <vt:lpstr>PowerPoint 演示文稿</vt:lpstr>
      <vt:lpstr>PowerPoint 演示文稿</vt:lpstr>
      <vt:lpstr>PowerPoint 演示文稿</vt:lpstr>
      <vt:lpstr>PowerPoint 演示文稿</vt:lpstr>
      <vt:lpstr>PowerPoint 演示文稿</vt:lpstr>
      <vt:lpstr>三、各种营销信息沟通方式与消费心理</vt:lpstr>
      <vt:lpstr>PowerPoint 演示文稿</vt:lpstr>
      <vt:lpstr>PowerPoint 演示文稿</vt:lpstr>
      <vt:lpstr>PowerPoint 演示文稿</vt:lpstr>
      <vt:lpstr>PowerPoint 演示文稿</vt:lpstr>
      <vt:lpstr>PowerPoint 演示文稿</vt:lpstr>
      <vt:lpstr>PowerPoint 演示文稿</vt:lpstr>
      <vt:lpstr>消费心理学 </vt:lpstr>
      <vt:lpstr>什么是沟通</vt:lpstr>
      <vt:lpstr>哪类人最容易成功？</vt:lpstr>
      <vt:lpstr>哪类人最容易成功？</vt:lpstr>
      <vt:lpstr>PowerPoint 演示文稿</vt:lpstr>
      <vt:lpstr>PowerPoint 演示文稿</vt:lpstr>
      <vt:lpstr>导 入 案 例</vt:lpstr>
      <vt:lpstr>    </vt:lpstr>
      <vt:lpstr>成功的沟通有两个关键的因素： 给予有用的信息和收集有用的信息</vt:lpstr>
      <vt:lpstr>PowerPoint 演示文稿</vt:lpstr>
      <vt:lpstr>9.1营销沟通 </vt:lpstr>
      <vt:lpstr> 营销沟通步骤 </vt:lpstr>
      <vt:lpstr>常见沟通工具的具体方法</vt:lpstr>
      <vt:lpstr>常见的沟通障碍</vt:lpstr>
      <vt:lpstr>营销沟通技巧</vt:lpstr>
      <vt:lpstr>PowerPoint 演示文稿</vt:lpstr>
      <vt:lpstr>PowerPoint 演示文稿</vt:lpstr>
      <vt:lpstr>PowerPoint 演示文稿</vt:lpstr>
      <vt:lpstr>PowerPoint 演示文稿</vt:lpstr>
      <vt:lpstr>首因效应</vt:lpstr>
      <vt:lpstr>PowerPoint 演示文稿</vt:lpstr>
      <vt:lpstr>PowerPoint 演示文稿</vt:lpstr>
      <vt:lpstr>PowerPoint 演示文稿</vt:lpstr>
      <vt:lpstr>定势效应</vt:lpstr>
      <vt:lpstr>PowerPoint 演示文稿</vt:lpstr>
      <vt:lpstr>PowerPoint 演示文稿</vt:lpstr>
      <vt:lpstr>PowerPoint 演示文稿</vt:lpstr>
      <vt:lpstr>PowerPoint 演示文稿</vt:lpstr>
      <vt:lpstr>二、销售服务三阶段的心理</vt:lpstr>
      <vt:lpstr>PowerPoint 演示文稿</vt:lpstr>
      <vt:lpstr>回忆一下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营销关系与消费心理 </vt:lpstr>
      <vt:lpstr>一、营销人员对顾客心理的影响力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消费者投诉的类型</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消费心理学 电子教案</dc:title>
  <dc:creator>丁 超</dc:creator>
  <cp:lastModifiedBy>15166</cp:lastModifiedBy>
  <cp:revision>22</cp:revision>
  <dcterms:created xsi:type="dcterms:W3CDTF">2020-03-10T23:24:42Z</dcterms:created>
  <dcterms:modified xsi:type="dcterms:W3CDTF">2020-11-25T07:22:42Z</dcterms:modified>
</cp:coreProperties>
</file>