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2"/>
  </p:sldMasterIdLst>
  <p:notesMasterIdLst>
    <p:notesMasterId r:id="rId66"/>
  </p:notesMasterIdLst>
  <p:sldIdLst>
    <p:sldId id="258" r:id="rId3"/>
    <p:sldId id="256" r:id="rId4"/>
    <p:sldId id="262" r:id="rId5"/>
    <p:sldId id="281" r:id="rId6"/>
    <p:sldId id="259" r:id="rId7"/>
    <p:sldId id="282" r:id="rId8"/>
    <p:sldId id="286" r:id="rId9"/>
    <p:sldId id="287" r:id="rId10"/>
    <p:sldId id="319" r:id="rId11"/>
    <p:sldId id="289" r:id="rId12"/>
    <p:sldId id="288" r:id="rId13"/>
    <p:sldId id="291" r:id="rId14"/>
    <p:sldId id="294" r:id="rId15"/>
    <p:sldId id="296" r:id="rId16"/>
    <p:sldId id="297" r:id="rId17"/>
    <p:sldId id="298" r:id="rId18"/>
    <p:sldId id="299" r:id="rId19"/>
    <p:sldId id="301" r:id="rId20"/>
    <p:sldId id="302" r:id="rId21"/>
    <p:sldId id="303" r:id="rId22"/>
    <p:sldId id="304" r:id="rId23"/>
    <p:sldId id="305" r:id="rId24"/>
    <p:sldId id="306" r:id="rId25"/>
    <p:sldId id="307" r:id="rId26"/>
    <p:sldId id="263" r:id="rId27"/>
    <p:sldId id="310" r:id="rId28"/>
    <p:sldId id="311" r:id="rId29"/>
    <p:sldId id="312" r:id="rId30"/>
    <p:sldId id="313" r:id="rId31"/>
    <p:sldId id="314" r:id="rId32"/>
    <p:sldId id="315" r:id="rId33"/>
    <p:sldId id="316" r:id="rId34"/>
    <p:sldId id="317" r:id="rId35"/>
    <p:sldId id="318" r:id="rId36"/>
    <p:sldId id="362" r:id="rId37"/>
    <p:sldId id="363" r:id="rId38"/>
    <p:sldId id="364" r:id="rId39"/>
    <p:sldId id="365" r:id="rId40"/>
    <p:sldId id="366" r:id="rId41"/>
    <p:sldId id="367" r:id="rId42"/>
    <p:sldId id="368" r:id="rId43"/>
    <p:sldId id="369" r:id="rId44"/>
    <p:sldId id="370" r:id="rId45"/>
    <p:sldId id="371" r:id="rId46"/>
    <p:sldId id="372" r:id="rId47"/>
    <p:sldId id="373" r:id="rId48"/>
    <p:sldId id="374" r:id="rId49"/>
    <p:sldId id="375" r:id="rId50"/>
    <p:sldId id="376" r:id="rId51"/>
    <p:sldId id="377" r:id="rId52"/>
    <p:sldId id="378" r:id="rId53"/>
    <p:sldId id="379" r:id="rId54"/>
    <p:sldId id="380" r:id="rId55"/>
    <p:sldId id="381" r:id="rId56"/>
    <p:sldId id="382" r:id="rId57"/>
    <p:sldId id="383" r:id="rId58"/>
    <p:sldId id="384" r:id="rId59"/>
    <p:sldId id="385" r:id="rId60"/>
    <p:sldId id="389" r:id="rId61"/>
    <p:sldId id="386" r:id="rId62"/>
    <p:sldId id="390" r:id="rId63"/>
    <p:sldId id="391" r:id="rId64"/>
    <p:sldId id="387" r:id="rId65"/>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3">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中度样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无样式，无网格">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C083E6E3-FA7D-4D7B-A595-EF9225AFEA82}" styleName="浅色样式 1 - 强调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showGuides="1">
      <p:cViewPr varScale="1">
        <p:scale>
          <a:sx n="70" d="100"/>
          <a:sy n="70" d="100"/>
        </p:scale>
        <p:origin x="48" y="66"/>
      </p:cViewPr>
      <p:guideLst>
        <p:guide orient="horz" pos="2183"/>
        <p:guide pos="3840"/>
      </p:guideLst>
    </p:cSldViewPr>
  </p:slideViewPr>
  <p:notesTextViewPr>
    <p:cViewPr>
      <p:scale>
        <a:sx n="1" d="1"/>
        <a:sy n="1" d="1"/>
      </p:scale>
      <p:origin x="0" y="0"/>
    </p:cViewPr>
  </p:notesTextViewPr>
  <p:sorterViewPr>
    <p:cViewPr>
      <p:scale>
        <a:sx n="100" d="100"/>
        <a:sy n="100" d="100"/>
      </p:scale>
      <p:origin x="0" y="-4194"/>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slide" Target="slides/slide61.xml"/><Relationship Id="rId68" Type="http://schemas.openxmlformats.org/officeDocument/2006/relationships/viewProps" Target="viewProp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61" Type="http://schemas.openxmlformats.org/officeDocument/2006/relationships/slide" Target="slides/slide59.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theme" Target="theme/theme1.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presProps" Target="presProps.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0.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11BD0E7-9AA7-41D9-B200-49F80B8AF3AE}" type="datetimeFigureOut">
              <a:rPr lang="zh-CN" altLang="en-US" smtClean="0"/>
              <a:t>2018/11/14 Wednesday</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8CED4CF-123C-49B2-A8D1-E660B8CBD912}"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473F681-7291-41D2-A146-1FB28A7F6200}" type="slidenum">
              <a:rPr lang="zh-CN" altLang="en-US" smtClean="0"/>
              <a:t>40</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473F681-7291-41D2-A146-1FB28A7F6200}" type="slidenum">
              <a:rPr lang="zh-CN" altLang="en-US" smtClean="0"/>
              <a:t>58</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473F681-7291-41D2-A146-1FB28A7F6200}" type="slidenum">
              <a:rPr lang="zh-CN" altLang="en-US" smtClean="0"/>
              <a:t>59</a:t>
            </a:fld>
            <a:endParaRPr lang="zh-CN" altLang="en-US"/>
          </a:p>
        </p:txBody>
      </p:sp>
    </p:spTree>
    <p:extLst>
      <p:ext uri="{BB962C8B-B14F-4D97-AF65-F5344CB8AC3E}">
        <p14:creationId xmlns:p14="http://schemas.microsoft.com/office/powerpoint/2010/main" val="11287441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473F681-7291-41D2-A146-1FB28A7F6200}" type="slidenum">
              <a:rPr lang="zh-CN" altLang="en-US" smtClean="0"/>
              <a:t>60</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473F681-7291-41D2-A146-1FB28A7F6200}" type="slidenum">
              <a:rPr lang="zh-CN" altLang="en-US" smtClean="0"/>
              <a:t>61</a:t>
            </a:fld>
            <a:endParaRPr lang="zh-CN" altLang="en-US"/>
          </a:p>
        </p:txBody>
      </p:sp>
    </p:spTree>
    <p:extLst>
      <p:ext uri="{BB962C8B-B14F-4D97-AF65-F5344CB8AC3E}">
        <p14:creationId xmlns:p14="http://schemas.microsoft.com/office/powerpoint/2010/main" val="32289940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473F681-7291-41D2-A146-1FB28A7F6200}" type="slidenum">
              <a:rPr lang="zh-CN" altLang="en-US" smtClean="0"/>
              <a:t>62</a:t>
            </a:fld>
            <a:endParaRPr lang="zh-CN" altLang="en-US"/>
          </a:p>
        </p:txBody>
      </p:sp>
    </p:spTree>
    <p:extLst>
      <p:ext uri="{BB962C8B-B14F-4D97-AF65-F5344CB8AC3E}">
        <p14:creationId xmlns:p14="http://schemas.microsoft.com/office/powerpoint/2010/main" val="7743332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单击以编辑母版副标题样式</a:t>
            </a:r>
          </a:p>
        </p:txBody>
      </p:sp>
      <p:sp>
        <p:nvSpPr>
          <p:cNvPr id="4" name="日期占位符 3"/>
          <p:cNvSpPr>
            <a:spLocks noGrp="1"/>
          </p:cNvSpPr>
          <p:nvPr>
            <p:ph type="dt" sz="half" idx="10"/>
          </p:nvPr>
        </p:nvSpPr>
        <p:spPr/>
        <p:txBody>
          <a:bodyPr/>
          <a:lstStyle/>
          <a:p>
            <a:fld id="{2F0F5345-3C09-49B5-9D8A-951A08321BA2}" type="datetimeFigureOut">
              <a:rPr lang="zh-CN" altLang="en-US" smtClean="0"/>
              <a:t>2018/11/14 Wednesday</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CE20D37-89C5-4B7C-A7F0-5A3C0DFD7B29}"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hasCustomPrompt="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2F0F5345-3C09-49B5-9D8A-951A08321BA2}" type="datetimeFigureOut">
              <a:rPr lang="zh-CN" altLang="en-US" smtClean="0"/>
              <a:t>2018/11/14 Wednesday</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CE20D37-89C5-4B7C-A7F0-5A3C0DFD7B29}"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hasCustomPrompt="1"/>
          </p:nvPr>
        </p:nvSpPr>
        <p:spPr>
          <a:xfrm>
            <a:off x="838200" y="365125"/>
            <a:ext cx="7734300" cy="5811838"/>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2F0F5345-3C09-49B5-9D8A-951A08321BA2}" type="datetimeFigureOut">
              <a:rPr lang="zh-CN" altLang="en-US" smtClean="0"/>
              <a:t>2018/11/14 Wednesday</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CE20D37-89C5-4B7C-A7F0-5A3C0DFD7B29}" type="slidenum">
              <a:rPr lang="zh-CN" altLang="en-US" smtClean="0"/>
              <a:t>‹#›</a:t>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单击以编辑母版副标题样式</a:t>
            </a:r>
          </a:p>
        </p:txBody>
      </p:sp>
      <p:sp>
        <p:nvSpPr>
          <p:cNvPr id="4" name="日期占位符 3"/>
          <p:cNvSpPr>
            <a:spLocks noGrp="1"/>
          </p:cNvSpPr>
          <p:nvPr>
            <p:ph type="dt" sz="half" idx="10"/>
          </p:nvPr>
        </p:nvSpPr>
        <p:spPr/>
        <p:txBody>
          <a:bodyPr/>
          <a:lstStyle/>
          <a:p>
            <a:fld id="{2F0F5345-3C09-49B5-9D8A-951A08321BA2}" type="datetimeFigureOut">
              <a:rPr lang="zh-CN" altLang="en-US" smtClean="0"/>
              <a:t>2018/11/14 Wednesday</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CE20D37-89C5-4B7C-A7F0-5A3C0DFD7B29}" type="slidenum">
              <a:rPr lang="zh-CN" altLang="en-US" smtClean="0"/>
              <a:t>‹#›</a:t>
            </a:fld>
            <a:endParaRPr lang="zh-CN"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hasCustomPrompt="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2F0F5345-3C09-49B5-9D8A-951A08321BA2}" type="datetimeFigureOut">
              <a:rPr lang="zh-CN" altLang="en-US" smtClean="0"/>
              <a:t>2018/11/14 Wednesday</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CE20D37-89C5-4B7C-A7F0-5A3C0DFD7B29}" type="slidenum">
              <a:rPr lang="zh-CN" altLang="en-US" smtClean="0"/>
              <a:t>‹#›</a:t>
            </a:fld>
            <a:endParaRPr lang="zh-CN"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hasCustomPrompt="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p>
        </p:txBody>
      </p:sp>
      <p:sp>
        <p:nvSpPr>
          <p:cNvPr id="4" name="日期占位符 3"/>
          <p:cNvSpPr>
            <a:spLocks noGrp="1"/>
          </p:cNvSpPr>
          <p:nvPr>
            <p:ph type="dt" sz="half" idx="10"/>
          </p:nvPr>
        </p:nvSpPr>
        <p:spPr/>
        <p:txBody>
          <a:bodyPr/>
          <a:lstStyle/>
          <a:p>
            <a:fld id="{2F0F5345-3C09-49B5-9D8A-951A08321BA2}" type="datetimeFigureOut">
              <a:rPr lang="zh-CN" altLang="en-US" smtClean="0"/>
              <a:t>2018/11/14 Wednesday</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CE20D37-89C5-4B7C-A7F0-5A3C0DFD7B29}" type="slidenum">
              <a:rPr lang="zh-CN" altLang="en-US" smtClean="0"/>
              <a:t>‹#›</a:t>
            </a:fld>
            <a:endParaRPr lang="zh-CN" alt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hasCustomPrompt="1"/>
          </p:nvPr>
        </p:nvSpPr>
        <p:spPr>
          <a:xfrm>
            <a:off x="838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hasCustomPrompt="1"/>
          </p:nvPr>
        </p:nvSpPr>
        <p:spPr>
          <a:xfrm>
            <a:off x="6172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2F0F5345-3C09-49B5-9D8A-951A08321BA2}" type="datetimeFigureOut">
              <a:rPr lang="zh-CN" altLang="en-US" smtClean="0"/>
              <a:t>2018/11/14 Wednesday</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CE20D37-89C5-4B7C-A7F0-5A3C0DFD7B29}" type="slidenum">
              <a:rPr lang="zh-CN" altLang="en-US" smtClean="0"/>
              <a:t>‹#›</a:t>
            </a:fld>
            <a:endParaRPr lang="zh-CN" alt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hasCustomPrompt="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内容占位符 3"/>
          <p:cNvSpPr>
            <a:spLocks noGrp="1"/>
          </p:cNvSpPr>
          <p:nvPr>
            <p:ph sz="half" idx="2" hasCustomPrompt="1"/>
          </p:nvPr>
        </p:nvSpPr>
        <p:spPr>
          <a:xfrm>
            <a:off x="839788" y="2505075"/>
            <a:ext cx="5157787"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hasCustomPrompt="1"/>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内容占位符 5"/>
          <p:cNvSpPr>
            <a:spLocks noGrp="1"/>
          </p:cNvSpPr>
          <p:nvPr>
            <p:ph sz="quarter" idx="4" hasCustomPrompt="1"/>
          </p:nvPr>
        </p:nvSpPr>
        <p:spPr>
          <a:xfrm>
            <a:off x="6172200" y="2505075"/>
            <a:ext cx="5183188"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2F0F5345-3C09-49B5-9D8A-951A08321BA2}" type="datetimeFigureOut">
              <a:rPr lang="zh-CN" altLang="en-US" smtClean="0"/>
              <a:t>2018/11/14 Wednesday</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5CE20D37-89C5-4B7C-A7F0-5A3C0DFD7B29}" type="slidenum">
              <a:rPr lang="zh-CN" altLang="en-US" smtClean="0"/>
              <a:t>‹#›</a:t>
            </a:fld>
            <a:endParaRPr lang="zh-CN" alt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2F0F5345-3C09-49B5-9D8A-951A08321BA2}" type="datetimeFigureOut">
              <a:rPr lang="zh-CN" altLang="en-US" smtClean="0"/>
              <a:t>2018/11/14 Wednesday</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CE20D37-89C5-4B7C-A7F0-5A3C0DFD7B29}" type="slidenum">
              <a:rPr lang="zh-CN" altLang="en-US" smtClean="0"/>
              <a:t>‹#›</a:t>
            </a:fld>
            <a:endParaRPr lang="zh-CN" alt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2F0F5345-3C09-49B5-9D8A-951A08321BA2}" type="datetimeFigureOut">
              <a:rPr lang="zh-CN" altLang="en-US" smtClean="0"/>
              <a:t>2018/11/14 Wednesday</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CE20D37-89C5-4B7C-A7F0-5A3C0DFD7B29}" type="slidenum">
              <a:rPr lang="zh-CN" altLang="en-US" smtClean="0"/>
              <a:t>‹#›</a:t>
            </a:fld>
            <a:endParaRPr lang="zh-CN" alt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hasCustomPrompt="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p:txBody>
          <a:bodyPr/>
          <a:lstStyle/>
          <a:p>
            <a:fld id="{2F0F5345-3C09-49B5-9D8A-951A08321BA2}" type="datetimeFigureOut">
              <a:rPr lang="zh-CN" altLang="en-US" smtClean="0"/>
              <a:t>2018/11/14 Wednesday</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CE20D37-89C5-4B7C-A7F0-5A3C0DFD7B29}"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hasCustomPrompt="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2F0F5345-3C09-49B5-9D8A-951A08321BA2}" type="datetimeFigureOut">
              <a:rPr lang="zh-CN" altLang="en-US" smtClean="0"/>
              <a:t>2018/11/14 Wednesday</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CE20D37-89C5-4B7C-A7F0-5A3C0DFD7B29}" type="slidenum">
              <a:rPr lang="zh-CN" altLang="en-US" smtClean="0"/>
              <a:t>‹#›</a:t>
            </a:fld>
            <a:endParaRPr lang="zh-CN"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p:txBody>
          <a:bodyPr/>
          <a:lstStyle/>
          <a:p>
            <a:fld id="{2F0F5345-3C09-49B5-9D8A-951A08321BA2}" type="datetimeFigureOut">
              <a:rPr lang="zh-CN" altLang="en-US" smtClean="0"/>
              <a:t>2018/11/14 Wednesday</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CE20D37-89C5-4B7C-A7F0-5A3C0DFD7B29}" type="slidenum">
              <a:rPr lang="zh-CN" altLang="en-US" smtClean="0"/>
              <a:t>‹#›</a:t>
            </a:fld>
            <a:endParaRPr lang="zh-CN" alt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hasCustomPrompt="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2F0F5345-3C09-49B5-9D8A-951A08321BA2}" type="datetimeFigureOut">
              <a:rPr lang="zh-CN" altLang="en-US" smtClean="0"/>
              <a:t>2018/11/14 Wednesday</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CE20D37-89C5-4B7C-A7F0-5A3C0DFD7B29}" type="slidenum">
              <a:rPr lang="zh-CN" altLang="en-US" smtClean="0"/>
              <a:t>‹#›</a:t>
            </a:fld>
            <a:endParaRPr lang="zh-CN" alt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hasCustomPrompt="1"/>
          </p:nvPr>
        </p:nvSpPr>
        <p:spPr>
          <a:xfrm>
            <a:off x="838200" y="365125"/>
            <a:ext cx="7734300" cy="5811838"/>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2F0F5345-3C09-49B5-9D8A-951A08321BA2}" type="datetimeFigureOut">
              <a:rPr lang="zh-CN" altLang="en-US" smtClean="0"/>
              <a:t>2018/11/14 Wednesday</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CE20D37-89C5-4B7C-A7F0-5A3C0DFD7B29}"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hasCustomPrompt="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p>
        </p:txBody>
      </p:sp>
      <p:sp>
        <p:nvSpPr>
          <p:cNvPr id="4" name="日期占位符 3"/>
          <p:cNvSpPr>
            <a:spLocks noGrp="1"/>
          </p:cNvSpPr>
          <p:nvPr>
            <p:ph type="dt" sz="half" idx="10"/>
          </p:nvPr>
        </p:nvSpPr>
        <p:spPr/>
        <p:txBody>
          <a:bodyPr/>
          <a:lstStyle/>
          <a:p>
            <a:fld id="{2F0F5345-3C09-49B5-9D8A-951A08321BA2}" type="datetimeFigureOut">
              <a:rPr lang="zh-CN" altLang="en-US" smtClean="0"/>
              <a:t>2018/11/14 Wednesday</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CE20D37-89C5-4B7C-A7F0-5A3C0DFD7B29}"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hasCustomPrompt="1"/>
          </p:nvPr>
        </p:nvSpPr>
        <p:spPr>
          <a:xfrm>
            <a:off x="838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hasCustomPrompt="1"/>
          </p:nvPr>
        </p:nvSpPr>
        <p:spPr>
          <a:xfrm>
            <a:off x="6172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2F0F5345-3C09-49B5-9D8A-951A08321BA2}" type="datetimeFigureOut">
              <a:rPr lang="zh-CN" altLang="en-US" smtClean="0"/>
              <a:t>2018/11/14 Wednesday</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CE20D37-89C5-4B7C-A7F0-5A3C0DFD7B29}"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hasCustomPrompt="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内容占位符 3"/>
          <p:cNvSpPr>
            <a:spLocks noGrp="1"/>
          </p:cNvSpPr>
          <p:nvPr>
            <p:ph sz="half" idx="2" hasCustomPrompt="1"/>
          </p:nvPr>
        </p:nvSpPr>
        <p:spPr>
          <a:xfrm>
            <a:off x="839788" y="2505075"/>
            <a:ext cx="5157787"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hasCustomPrompt="1"/>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内容占位符 5"/>
          <p:cNvSpPr>
            <a:spLocks noGrp="1"/>
          </p:cNvSpPr>
          <p:nvPr>
            <p:ph sz="quarter" idx="4" hasCustomPrompt="1"/>
          </p:nvPr>
        </p:nvSpPr>
        <p:spPr>
          <a:xfrm>
            <a:off x="6172200" y="2505075"/>
            <a:ext cx="5183188"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2F0F5345-3C09-49B5-9D8A-951A08321BA2}" type="datetimeFigureOut">
              <a:rPr lang="zh-CN" altLang="en-US" smtClean="0"/>
              <a:t>2018/11/14 Wednesday</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5CE20D37-89C5-4B7C-A7F0-5A3C0DFD7B29}"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2F0F5345-3C09-49B5-9D8A-951A08321BA2}" type="datetimeFigureOut">
              <a:rPr lang="zh-CN" altLang="en-US" smtClean="0"/>
              <a:t>2018/11/14 Wednesday</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CE20D37-89C5-4B7C-A7F0-5A3C0DFD7B29}"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2F0F5345-3C09-49B5-9D8A-951A08321BA2}" type="datetimeFigureOut">
              <a:rPr lang="zh-CN" altLang="en-US" smtClean="0"/>
              <a:t>2018/11/14 Wednesday</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CE20D37-89C5-4B7C-A7F0-5A3C0DFD7B29}"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hasCustomPrompt="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p:txBody>
          <a:bodyPr/>
          <a:lstStyle/>
          <a:p>
            <a:fld id="{2F0F5345-3C09-49B5-9D8A-951A08321BA2}" type="datetimeFigureOut">
              <a:rPr lang="zh-CN" altLang="en-US" smtClean="0"/>
              <a:t>2018/11/14 Wednesday</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CE20D37-89C5-4B7C-A7F0-5A3C0DFD7B29}"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p:txBody>
          <a:bodyPr/>
          <a:lstStyle/>
          <a:p>
            <a:fld id="{2F0F5345-3C09-49B5-9D8A-951A08321BA2}" type="datetimeFigureOut">
              <a:rPr lang="zh-CN" altLang="en-US" smtClean="0"/>
              <a:t>2018/11/14 Wednesday</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CE20D37-89C5-4B7C-A7F0-5A3C0DFD7B29}"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0F5345-3C09-49B5-9D8A-951A08321BA2}" type="datetimeFigureOut">
              <a:rPr lang="zh-CN" altLang="en-US" smtClean="0"/>
              <a:t>2018/11/14 Wednesday</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CE20D37-89C5-4B7C-A7F0-5A3C0DFD7B29}"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0F5345-3C09-49B5-9D8A-951A08321BA2}" type="datetimeFigureOut">
              <a:rPr lang="zh-CN" altLang="en-US" smtClean="0"/>
              <a:t>2018/11/14 Wednesday</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CE20D37-89C5-4B7C-A7F0-5A3C0DFD7B29}"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7.xml"/><Relationship Id="rId4" Type="http://schemas.openxmlformats.org/officeDocument/2006/relationships/image" Target="../media/image4.emf"/></Relationships>
</file>

<file path=ppt/slides/_rels/slide26.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6.emf"/></Relationships>
</file>

<file path=ppt/slides/_rels/slide29.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image" Target="../media/image8.emf"/></Relationships>
</file>

<file path=ppt/slides/_rels/slide31.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7.xml"/><Relationship Id="rId1" Type="http://schemas.openxmlformats.org/officeDocument/2006/relationships/vmlDrawing" Target="../drawings/vmlDrawing3.vml"/><Relationship Id="rId4" Type="http://schemas.openxmlformats.org/officeDocument/2006/relationships/image" Target="../media/image9.emf"/></Relationships>
</file>

<file path=ppt/slides/_rels/slide32.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7.xml"/><Relationship Id="rId1" Type="http://schemas.openxmlformats.org/officeDocument/2006/relationships/vmlDrawing" Target="../drawings/vmlDrawing4.vml"/><Relationship Id="rId4" Type="http://schemas.openxmlformats.org/officeDocument/2006/relationships/image" Target="../media/image10.emf"/></Relationships>
</file>

<file path=ppt/slides/_rels/slide3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6.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18.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41.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18.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8.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4.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18.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8.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8.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标题 1"/>
          <p:cNvSpPr>
            <a:spLocks noGrp="1" noChangeArrowheads="1"/>
          </p:cNvSpPr>
          <p:nvPr>
            <p:ph type="ctrTitle" idx="4294967295"/>
          </p:nvPr>
        </p:nvSpPr>
        <p:spPr>
          <a:xfrm>
            <a:off x="1849933" y="1820434"/>
            <a:ext cx="10243185" cy="1496695"/>
          </a:xfrm>
        </p:spPr>
        <p:txBody>
          <a:bodyPr>
            <a:normAutofit/>
          </a:bodyPr>
          <a:lstStyle/>
          <a:p>
            <a:r>
              <a:rPr lang="zh-CN" altLang="en-US" sz="4800" b="1" dirty="0">
                <a:latin typeface="微软雅黑" panose="020B0503020204020204" pitchFamily="34" charset="-122"/>
                <a:ea typeface="微软雅黑" panose="020B0503020204020204" pitchFamily="34" charset="-122"/>
                <a:sym typeface="微软雅黑" panose="020B0503020204020204" pitchFamily="34" charset="-122"/>
              </a:rPr>
              <a:t>第</a:t>
            </a:r>
            <a:r>
              <a:rPr lang="en-US" altLang="zh-CN" sz="4800" b="1" dirty="0">
                <a:latin typeface="微软雅黑" panose="020B0503020204020204" pitchFamily="34" charset="-122"/>
                <a:ea typeface="微软雅黑" panose="020B0503020204020204" pitchFamily="34" charset="-122"/>
                <a:sym typeface="微软雅黑" panose="020B0503020204020204" pitchFamily="34" charset="-122"/>
              </a:rPr>
              <a:t>10</a:t>
            </a:r>
            <a:r>
              <a:rPr lang="zh-CN" altLang="en-US" sz="4800" b="1" dirty="0">
                <a:latin typeface="微软雅黑" panose="020B0503020204020204" pitchFamily="34" charset="-122"/>
                <a:ea typeface="微软雅黑" panose="020B0503020204020204" pitchFamily="34" charset="-122"/>
                <a:sym typeface="微软雅黑" panose="020B0503020204020204" pitchFamily="34" charset="-122"/>
              </a:rPr>
              <a:t>章 </a:t>
            </a:r>
            <a:br>
              <a:rPr lang="en-US" altLang="zh-CN" sz="4800" b="1" dirty="0">
                <a:latin typeface="微软雅黑" panose="020B0503020204020204" pitchFamily="34" charset="-122"/>
                <a:ea typeface="微软雅黑" panose="020B0503020204020204" pitchFamily="34" charset="-122"/>
                <a:sym typeface="微软雅黑" panose="020B0503020204020204" pitchFamily="34" charset="-122"/>
              </a:rPr>
            </a:br>
            <a:r>
              <a:rPr lang="zh-CN" altLang="en-US" sz="4800" b="1" dirty="0">
                <a:latin typeface="微软雅黑" panose="020B0503020204020204" pitchFamily="34" charset="-122"/>
                <a:ea typeface="微软雅黑" panose="020B0503020204020204" pitchFamily="34" charset="-122"/>
                <a:sym typeface="微软雅黑" panose="020B0503020204020204" pitchFamily="34" charset="-122"/>
              </a:rPr>
              <a:t>主题公园的市场细分与营销</a:t>
            </a:r>
            <a:endParaRPr lang="zh-CN" altLang="zh-CN" sz="4800" b="1" dirty="0">
              <a:latin typeface="微软雅黑" panose="020B0503020204020204" pitchFamily="34" charset="-122"/>
              <a:ea typeface="微软雅黑" panose="020B0503020204020204" pitchFamily="34" charset="-122"/>
              <a:sym typeface="微软雅黑" panose="020B0503020204020204" pitchFamily="34" charset="-122"/>
            </a:endParaRPr>
          </a:p>
        </p:txBody>
      </p:sp>
      <p:grpSp>
        <p:nvGrpSpPr>
          <p:cNvPr id="2" name="组合 1"/>
          <p:cNvGrpSpPr/>
          <p:nvPr/>
        </p:nvGrpSpPr>
        <p:grpSpPr>
          <a:xfrm>
            <a:off x="1849933" y="2579360"/>
            <a:ext cx="7854542" cy="760959"/>
            <a:chOff x="-2052460" y="1197075"/>
            <a:chExt cx="4601296" cy="431800"/>
          </a:xfrm>
        </p:grpSpPr>
        <p:sp>
          <p:nvSpPr>
            <p:cNvPr id="3075" name="直接连接符 4"/>
            <p:cNvSpPr>
              <a:spLocks noChangeShapeType="1"/>
            </p:cNvSpPr>
            <p:nvPr/>
          </p:nvSpPr>
          <p:spPr bwMode="auto">
            <a:xfrm>
              <a:off x="-2052460" y="1628875"/>
              <a:ext cx="4572000" cy="0"/>
            </a:xfrm>
            <a:prstGeom prst="line">
              <a:avLst/>
            </a:prstGeom>
            <a:noFill/>
            <a:ln w="9525"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dirty="0"/>
            </a:p>
          </p:txBody>
        </p:sp>
        <p:sp>
          <p:nvSpPr>
            <p:cNvPr id="3076" name="直接连接符 5"/>
            <p:cNvSpPr>
              <a:spLocks noChangeShapeType="1"/>
            </p:cNvSpPr>
            <p:nvPr/>
          </p:nvSpPr>
          <p:spPr bwMode="auto">
            <a:xfrm flipV="1">
              <a:off x="2483855" y="1197075"/>
              <a:ext cx="0" cy="431800"/>
            </a:xfrm>
            <a:prstGeom prst="line">
              <a:avLst/>
            </a:prstGeom>
            <a:noFill/>
            <a:ln w="38100"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3078" name="直接连接符 7"/>
            <p:cNvSpPr>
              <a:spLocks noChangeShapeType="1"/>
            </p:cNvSpPr>
            <p:nvPr/>
          </p:nvSpPr>
          <p:spPr bwMode="auto">
            <a:xfrm flipV="1">
              <a:off x="2547249" y="1339950"/>
              <a:ext cx="1587" cy="288925"/>
            </a:xfrm>
            <a:prstGeom prst="line">
              <a:avLst/>
            </a:prstGeom>
            <a:noFill/>
            <a:ln w="38100" cap="flat" cmpd="sng">
              <a:solidFill>
                <a:srgbClr val="FFC000"/>
              </a:solidFill>
              <a:miter lim="800000"/>
            </a:ln>
            <a:extLst>
              <a:ext uri="{909E8E84-426E-40DD-AFC4-6F175D3DCCD1}">
                <a14:hiddenFill xmlns:a14="http://schemas.microsoft.com/office/drawing/2010/main">
                  <a:noFill/>
                </a14:hiddenFill>
              </a:ext>
            </a:extLst>
          </p:spPr>
          <p:txBody>
            <a:bodyPr/>
            <a:lstStyle/>
            <a:p>
              <a:endParaRPr lang="zh-CN" altLang="en-US"/>
            </a:p>
          </p:txBody>
        </p:sp>
      </p:grpSp>
      <p:grpSp>
        <p:nvGrpSpPr>
          <p:cNvPr id="9" name="组合 18"/>
          <p:cNvGrpSpPr/>
          <p:nvPr/>
        </p:nvGrpSpPr>
        <p:grpSpPr>
          <a:xfrm>
            <a:off x="1148527" y="1488205"/>
            <a:ext cx="666069" cy="664458"/>
            <a:chOff x="611187" y="261275"/>
            <a:chExt cx="666069" cy="664458"/>
          </a:xfrm>
        </p:grpSpPr>
        <p:sp>
          <p:nvSpPr>
            <p:cNvPr id="10" name="矩形 9"/>
            <p:cNvSpPr>
              <a:spLocks noChangeAspect="1"/>
            </p:cNvSpPr>
            <p:nvPr/>
          </p:nvSpPr>
          <p:spPr>
            <a:xfrm>
              <a:off x="611187" y="261275"/>
              <a:ext cx="538925" cy="537622"/>
            </a:xfrm>
            <a:prstGeom prst="re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a:spLocks noChangeAspect="1"/>
            </p:cNvSpPr>
            <p:nvPr/>
          </p:nvSpPr>
          <p:spPr>
            <a:xfrm>
              <a:off x="880650" y="530086"/>
              <a:ext cx="396606" cy="395647"/>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532309" y="0"/>
            <a:ext cx="105322" cy="431800"/>
            <a:chOff x="532309" y="0"/>
            <a:chExt cx="105322" cy="431800"/>
          </a:xfrm>
        </p:grpSpPr>
        <p:sp>
          <p:nvSpPr>
            <p:cNvPr id="3" name="直接连接符 5"/>
            <p:cNvSpPr>
              <a:spLocks noChangeShapeType="1"/>
            </p:cNvSpPr>
            <p:nvPr/>
          </p:nvSpPr>
          <p:spPr bwMode="auto">
            <a:xfrm flipV="1">
              <a:off x="532309" y="0"/>
              <a:ext cx="0" cy="431800"/>
            </a:xfrm>
            <a:prstGeom prst="line">
              <a:avLst/>
            </a:prstGeom>
            <a:noFill/>
            <a:ln w="38100"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4" name="直接连接符 7"/>
            <p:cNvSpPr>
              <a:spLocks noChangeShapeType="1"/>
            </p:cNvSpPr>
            <p:nvPr/>
          </p:nvSpPr>
          <p:spPr bwMode="auto">
            <a:xfrm flipV="1">
              <a:off x="636044" y="0"/>
              <a:ext cx="1587" cy="288925"/>
            </a:xfrm>
            <a:prstGeom prst="line">
              <a:avLst/>
            </a:prstGeom>
            <a:noFill/>
            <a:ln w="38100" cap="flat" cmpd="sng">
              <a:solidFill>
                <a:srgbClr val="FFC000"/>
              </a:solidFill>
              <a:miter lim="800000"/>
            </a:ln>
            <a:extLst>
              <a:ext uri="{909E8E84-426E-40DD-AFC4-6F175D3DCCD1}">
                <a14:hiddenFill xmlns:a14="http://schemas.microsoft.com/office/drawing/2010/main">
                  <a:noFill/>
                </a14:hiddenFill>
              </a:ext>
            </a:extLst>
          </p:spPr>
          <p:txBody>
            <a:bodyPr/>
            <a:lstStyle/>
            <a:p>
              <a:endParaRPr lang="zh-CN" altLang="en-US"/>
            </a:p>
          </p:txBody>
        </p:sp>
      </p:grpSp>
      <p:grpSp>
        <p:nvGrpSpPr>
          <p:cNvPr id="5" name="组合 4"/>
          <p:cNvGrpSpPr/>
          <p:nvPr/>
        </p:nvGrpSpPr>
        <p:grpSpPr>
          <a:xfrm>
            <a:off x="-1" y="6230875"/>
            <a:ext cx="10730753" cy="431800"/>
            <a:chOff x="-2052460" y="1197075"/>
            <a:chExt cx="4601296" cy="431800"/>
          </a:xfrm>
        </p:grpSpPr>
        <p:sp>
          <p:nvSpPr>
            <p:cNvPr id="6" name="直接连接符 4"/>
            <p:cNvSpPr>
              <a:spLocks noChangeShapeType="1"/>
            </p:cNvSpPr>
            <p:nvPr/>
          </p:nvSpPr>
          <p:spPr bwMode="auto">
            <a:xfrm>
              <a:off x="-2052460" y="1628875"/>
              <a:ext cx="4572000" cy="0"/>
            </a:xfrm>
            <a:prstGeom prst="line">
              <a:avLst/>
            </a:prstGeom>
            <a:noFill/>
            <a:ln w="9525"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7" name="直接连接符 5"/>
            <p:cNvSpPr>
              <a:spLocks noChangeShapeType="1"/>
            </p:cNvSpPr>
            <p:nvPr/>
          </p:nvSpPr>
          <p:spPr bwMode="auto">
            <a:xfrm flipV="1">
              <a:off x="2483855" y="1197075"/>
              <a:ext cx="0" cy="431800"/>
            </a:xfrm>
            <a:prstGeom prst="line">
              <a:avLst/>
            </a:prstGeom>
            <a:noFill/>
            <a:ln w="38100"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8" name="直接连接符 7"/>
            <p:cNvSpPr>
              <a:spLocks noChangeShapeType="1"/>
            </p:cNvSpPr>
            <p:nvPr/>
          </p:nvSpPr>
          <p:spPr bwMode="auto">
            <a:xfrm flipV="1">
              <a:off x="2547249" y="1339950"/>
              <a:ext cx="1587" cy="288925"/>
            </a:xfrm>
            <a:prstGeom prst="line">
              <a:avLst/>
            </a:prstGeom>
            <a:noFill/>
            <a:ln w="38100" cap="flat" cmpd="sng">
              <a:solidFill>
                <a:srgbClr val="FFC000"/>
              </a:solidFill>
              <a:miter lim="800000"/>
            </a:ln>
            <a:extLst>
              <a:ext uri="{909E8E84-426E-40DD-AFC4-6F175D3DCCD1}">
                <a14:hiddenFill xmlns:a14="http://schemas.microsoft.com/office/drawing/2010/main">
                  <a:noFill/>
                </a14:hiddenFill>
              </a:ext>
            </a:extLst>
          </p:spPr>
          <p:txBody>
            <a:bodyPr/>
            <a:lstStyle/>
            <a:p>
              <a:endParaRPr lang="zh-CN" altLang="en-US"/>
            </a:p>
          </p:txBody>
        </p:sp>
      </p:grpSp>
      <p:sp>
        <p:nvSpPr>
          <p:cNvPr id="11" name="文本框 10"/>
          <p:cNvSpPr txBox="1"/>
          <p:nvPr/>
        </p:nvSpPr>
        <p:spPr>
          <a:xfrm>
            <a:off x="1033389" y="1071108"/>
            <a:ext cx="3058926" cy="429895"/>
          </a:xfrm>
          <a:prstGeom prst="rect">
            <a:avLst/>
          </a:prstGeom>
          <a:noFill/>
        </p:spPr>
        <p:txBody>
          <a:bodyPr wrap="square" rtlCol="0">
            <a:spAutoFit/>
          </a:bodyPr>
          <a:lstStyle/>
          <a:p>
            <a:r>
              <a:rPr lang="en-US" altLang="zh-CN" sz="2200" b="1" dirty="0">
                <a:latin typeface="微软雅黑" panose="020B0503020204020204" pitchFamily="34" charset="-122"/>
                <a:ea typeface="微软雅黑" panose="020B0503020204020204" pitchFamily="34" charset="-122"/>
              </a:rPr>
              <a:t>1.2</a:t>
            </a:r>
            <a:r>
              <a:rPr lang="zh-CN" altLang="en-US" sz="2200" b="1" dirty="0">
                <a:latin typeface="微软雅黑" panose="020B0503020204020204" pitchFamily="34" charset="-122"/>
                <a:ea typeface="微软雅黑" panose="020B0503020204020204" pitchFamily="34" charset="-122"/>
              </a:rPr>
              <a:t>营销策略</a:t>
            </a:r>
            <a:endParaRPr lang="en-US" altLang="zh-CN" sz="2200" b="1" dirty="0">
              <a:latin typeface="微软雅黑" panose="020B0503020204020204" pitchFamily="34" charset="-122"/>
              <a:ea typeface="微软雅黑" panose="020B0503020204020204" pitchFamily="34" charset="-122"/>
            </a:endParaRPr>
          </a:p>
        </p:txBody>
      </p:sp>
      <p:grpSp>
        <p:nvGrpSpPr>
          <p:cNvPr id="14" name="组合 13"/>
          <p:cNvGrpSpPr/>
          <p:nvPr/>
        </p:nvGrpSpPr>
        <p:grpSpPr>
          <a:xfrm>
            <a:off x="388689" y="393224"/>
            <a:ext cx="6560108" cy="512200"/>
            <a:chOff x="-2052460" y="1197075"/>
            <a:chExt cx="4601296" cy="431800"/>
          </a:xfrm>
        </p:grpSpPr>
        <p:sp>
          <p:nvSpPr>
            <p:cNvPr id="15" name="直接连接符 4"/>
            <p:cNvSpPr>
              <a:spLocks noChangeShapeType="1"/>
            </p:cNvSpPr>
            <p:nvPr/>
          </p:nvSpPr>
          <p:spPr bwMode="auto">
            <a:xfrm>
              <a:off x="-2052460" y="1628875"/>
              <a:ext cx="4572000" cy="0"/>
            </a:xfrm>
            <a:prstGeom prst="line">
              <a:avLst/>
            </a:prstGeom>
            <a:noFill/>
            <a:ln w="9525"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16" name="直接连接符 5"/>
            <p:cNvSpPr>
              <a:spLocks noChangeShapeType="1"/>
            </p:cNvSpPr>
            <p:nvPr/>
          </p:nvSpPr>
          <p:spPr bwMode="auto">
            <a:xfrm flipV="1">
              <a:off x="2483855" y="1197075"/>
              <a:ext cx="0" cy="431800"/>
            </a:xfrm>
            <a:prstGeom prst="line">
              <a:avLst/>
            </a:prstGeom>
            <a:noFill/>
            <a:ln w="38100"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17" name="直接连接符 7"/>
            <p:cNvSpPr>
              <a:spLocks noChangeShapeType="1"/>
            </p:cNvSpPr>
            <p:nvPr/>
          </p:nvSpPr>
          <p:spPr bwMode="auto">
            <a:xfrm flipV="1">
              <a:off x="2547249" y="1339950"/>
              <a:ext cx="1587" cy="288925"/>
            </a:xfrm>
            <a:prstGeom prst="line">
              <a:avLst/>
            </a:prstGeom>
            <a:noFill/>
            <a:ln w="38100" cap="flat" cmpd="sng">
              <a:solidFill>
                <a:srgbClr val="FFC000"/>
              </a:solidFill>
              <a:miter lim="800000"/>
            </a:ln>
            <a:extLst>
              <a:ext uri="{909E8E84-426E-40DD-AFC4-6F175D3DCCD1}">
                <a14:hiddenFill xmlns:a14="http://schemas.microsoft.com/office/drawing/2010/main">
                  <a:noFill/>
                </a14:hiddenFill>
              </a:ext>
            </a:extLst>
          </p:spPr>
          <p:txBody>
            <a:bodyPr/>
            <a:lstStyle/>
            <a:p>
              <a:endParaRPr lang="zh-CN" altLang="en-US"/>
            </a:p>
          </p:txBody>
        </p:sp>
      </p:grpSp>
      <p:sp>
        <p:nvSpPr>
          <p:cNvPr id="18" name="文本框 17"/>
          <p:cNvSpPr txBox="1"/>
          <p:nvPr/>
        </p:nvSpPr>
        <p:spPr>
          <a:xfrm>
            <a:off x="828300" y="267576"/>
            <a:ext cx="5735955" cy="521970"/>
          </a:xfrm>
          <a:prstGeom prst="rect">
            <a:avLst/>
          </a:prstGeom>
          <a:noFill/>
        </p:spPr>
        <p:txBody>
          <a:bodyPr wrap="none" rtlCol="0">
            <a:spAutoFit/>
          </a:bodyPr>
          <a:lstStyle/>
          <a:p>
            <a:r>
              <a:rPr lang="en-US" altLang="zh-CN" sz="2800" b="1" dirty="0">
                <a:latin typeface="微软雅黑" panose="020B0503020204020204" pitchFamily="34" charset="-122"/>
                <a:ea typeface="微软雅黑" panose="020B0503020204020204" pitchFamily="34" charset="-122"/>
              </a:rPr>
              <a:t>1</a:t>
            </a:r>
            <a:r>
              <a:rPr lang="zh-CN" altLang="en-US" sz="2800" b="1" dirty="0">
                <a:latin typeface="微软雅黑" panose="020B0503020204020204" pitchFamily="34" charset="-122"/>
                <a:ea typeface="微软雅黑" panose="020B0503020204020204" pitchFamily="34" charset="-122"/>
              </a:rPr>
              <a:t>、主题公园市场营销的理论与方法</a:t>
            </a:r>
          </a:p>
        </p:txBody>
      </p:sp>
      <p:sp>
        <p:nvSpPr>
          <p:cNvPr id="20" name="文本框 19"/>
          <p:cNvSpPr txBox="1"/>
          <p:nvPr/>
        </p:nvSpPr>
        <p:spPr>
          <a:xfrm>
            <a:off x="1243341" y="2064583"/>
            <a:ext cx="9419089" cy="4058290"/>
          </a:xfrm>
          <a:prstGeom prst="rect">
            <a:avLst/>
          </a:prstGeom>
          <a:noFill/>
        </p:spPr>
        <p:txBody>
          <a:bodyPr wrap="square" rtlCol="0">
            <a:spAutoFit/>
          </a:bodyPr>
          <a:lstStyle/>
          <a:p>
            <a:pPr marL="342900" indent="-342900" algn="just">
              <a:lnSpc>
                <a:spcPct val="125000"/>
              </a:lnSpc>
              <a:spcAft>
                <a:spcPts val="600"/>
              </a:spcAft>
              <a:buFont typeface="Wingdings" panose="05000000000000000000" pitchFamily="2" charset="2"/>
              <a:buChar char="l"/>
            </a:pPr>
            <a:r>
              <a:rPr lang="zh-CN" altLang="en-US" sz="2000" b="1" dirty="0">
                <a:latin typeface="微软雅黑" panose="020B0503020204020204" pitchFamily="34" charset="-122"/>
                <a:ea typeface="微软雅黑" panose="020B0503020204020204" pitchFamily="34" charset="-122"/>
              </a:rPr>
              <a:t>营销策略通常是在营销计划的起草基础上发展而来的。</a:t>
            </a:r>
            <a:r>
              <a:rPr lang="zh-CN" altLang="en-US" sz="2000" dirty="0">
                <a:latin typeface="微软雅黑" panose="020B0503020204020204" pitchFamily="34" charset="-122"/>
                <a:ea typeface="微软雅黑" panose="020B0503020204020204" pitchFamily="34" charset="-122"/>
              </a:rPr>
              <a:t>营销计划的目的是确保完成主题公园的市场目标，包括在战略和战术层面上的建议，涉及一系列技术分析，以确定该主题公园在市场上的优点和短处，在市场中的威胁和机会，资源的有效配置，绩效的评价，日常的营销活动和开发团队的所有成员的责任。</a:t>
            </a:r>
            <a:endParaRPr lang="en-US" altLang="zh-CN" sz="2000" dirty="0">
              <a:latin typeface="微软雅黑" panose="020B0503020204020204" pitchFamily="34" charset="-122"/>
              <a:ea typeface="微软雅黑" panose="020B0503020204020204" pitchFamily="34" charset="-122"/>
            </a:endParaRPr>
          </a:p>
          <a:p>
            <a:pPr marL="342900" indent="-342900" algn="just">
              <a:lnSpc>
                <a:spcPct val="125000"/>
              </a:lnSpc>
              <a:spcAft>
                <a:spcPts val="600"/>
              </a:spcAft>
              <a:buFont typeface="Wingdings" panose="05000000000000000000" pitchFamily="2" charset="2"/>
              <a:buChar char="l"/>
            </a:pPr>
            <a:r>
              <a:rPr lang="zh-CN" altLang="en-US" sz="2000" dirty="0">
                <a:latin typeface="微软雅黑" panose="020B0503020204020204" pitchFamily="34" charset="-122"/>
                <a:ea typeface="微软雅黑" panose="020B0503020204020204" pitchFamily="34" charset="-122"/>
              </a:rPr>
              <a:t>营销策略目前被认为是一个水平函数，必须与其他园区功能相协调来确保传递的信息与产品性质和特性相一致。它的目的是提高客户对质量、价格和可用性方面的期望。</a:t>
            </a:r>
            <a:endParaRPr lang="en-US" altLang="zh-CN" sz="2000" dirty="0">
              <a:latin typeface="微软雅黑" panose="020B0503020204020204" pitchFamily="34" charset="-122"/>
              <a:ea typeface="微软雅黑" panose="020B0503020204020204" pitchFamily="34" charset="-122"/>
            </a:endParaRPr>
          </a:p>
          <a:p>
            <a:pPr marL="342900" indent="-342900" algn="just">
              <a:lnSpc>
                <a:spcPct val="125000"/>
              </a:lnSpc>
              <a:spcAft>
                <a:spcPts val="600"/>
              </a:spcAft>
              <a:buFont typeface="Wingdings" panose="05000000000000000000" pitchFamily="2" charset="2"/>
              <a:buChar char="l"/>
            </a:pPr>
            <a:r>
              <a:rPr lang="zh-CN" altLang="en-US" sz="2000" dirty="0">
                <a:latin typeface="微软雅黑" panose="020B0503020204020204" pitchFamily="34" charset="-122"/>
                <a:ea typeface="微软雅黑" panose="020B0503020204020204" pitchFamily="34" charset="-122"/>
              </a:rPr>
              <a:t>因此</a:t>
            </a:r>
            <a:r>
              <a:rPr lang="zh-CN" altLang="en-US" sz="2000" b="1" dirty="0">
                <a:latin typeface="微软雅黑" panose="020B0503020204020204" pitchFamily="34" charset="-122"/>
                <a:ea typeface="微软雅黑" panose="020B0503020204020204" pitchFamily="34" charset="-122"/>
              </a:rPr>
              <a:t>营销计划</a:t>
            </a:r>
            <a:r>
              <a:rPr lang="zh-CN" altLang="en-US" sz="2000" dirty="0">
                <a:latin typeface="微软雅黑" panose="020B0503020204020204" pitchFamily="34" charset="-122"/>
                <a:ea typeface="微软雅黑" panose="020B0503020204020204" pitchFamily="34" charset="-122"/>
              </a:rPr>
              <a:t>的定义在于，每个特定的园区，学术功能，营销组合的设计，产品开发、活动、预算、评估和控制。在这方面应该强调的是，</a:t>
            </a:r>
            <a:r>
              <a:rPr lang="zh-CN" altLang="en-US" sz="2000" b="1" dirty="0">
                <a:latin typeface="微软雅黑" panose="020B0503020204020204" pitchFamily="34" charset="-122"/>
                <a:ea typeface="微软雅黑" panose="020B0503020204020204" pitchFamily="34" charset="-122"/>
              </a:rPr>
              <a:t>一个掌控评估和控制营销策略的系统是十分重要的。该计划必须包含可测量的目标和信息系统。</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532309" y="0"/>
            <a:ext cx="105322" cy="431800"/>
            <a:chOff x="532309" y="0"/>
            <a:chExt cx="105322" cy="431800"/>
          </a:xfrm>
        </p:grpSpPr>
        <p:sp>
          <p:nvSpPr>
            <p:cNvPr id="3" name="直接连接符 5"/>
            <p:cNvSpPr>
              <a:spLocks noChangeShapeType="1"/>
            </p:cNvSpPr>
            <p:nvPr/>
          </p:nvSpPr>
          <p:spPr bwMode="auto">
            <a:xfrm flipV="1">
              <a:off x="532309" y="0"/>
              <a:ext cx="0" cy="431800"/>
            </a:xfrm>
            <a:prstGeom prst="line">
              <a:avLst/>
            </a:prstGeom>
            <a:noFill/>
            <a:ln w="38100"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4" name="直接连接符 7"/>
            <p:cNvSpPr>
              <a:spLocks noChangeShapeType="1"/>
            </p:cNvSpPr>
            <p:nvPr/>
          </p:nvSpPr>
          <p:spPr bwMode="auto">
            <a:xfrm flipV="1">
              <a:off x="636044" y="0"/>
              <a:ext cx="1587" cy="288925"/>
            </a:xfrm>
            <a:prstGeom prst="line">
              <a:avLst/>
            </a:prstGeom>
            <a:noFill/>
            <a:ln w="38100" cap="flat" cmpd="sng">
              <a:solidFill>
                <a:srgbClr val="FFC000"/>
              </a:solidFill>
              <a:miter lim="800000"/>
            </a:ln>
            <a:extLst>
              <a:ext uri="{909E8E84-426E-40DD-AFC4-6F175D3DCCD1}">
                <a14:hiddenFill xmlns:a14="http://schemas.microsoft.com/office/drawing/2010/main">
                  <a:noFill/>
                </a14:hiddenFill>
              </a:ext>
            </a:extLst>
          </p:spPr>
          <p:txBody>
            <a:bodyPr/>
            <a:lstStyle/>
            <a:p>
              <a:endParaRPr lang="zh-CN" altLang="en-US"/>
            </a:p>
          </p:txBody>
        </p:sp>
      </p:grpSp>
      <p:grpSp>
        <p:nvGrpSpPr>
          <p:cNvPr id="5" name="组合 4"/>
          <p:cNvGrpSpPr/>
          <p:nvPr/>
        </p:nvGrpSpPr>
        <p:grpSpPr>
          <a:xfrm>
            <a:off x="-1" y="6230875"/>
            <a:ext cx="10730753" cy="431800"/>
            <a:chOff x="-2052460" y="1197075"/>
            <a:chExt cx="4601296" cy="431800"/>
          </a:xfrm>
        </p:grpSpPr>
        <p:sp>
          <p:nvSpPr>
            <p:cNvPr id="6" name="直接连接符 4"/>
            <p:cNvSpPr>
              <a:spLocks noChangeShapeType="1"/>
            </p:cNvSpPr>
            <p:nvPr/>
          </p:nvSpPr>
          <p:spPr bwMode="auto">
            <a:xfrm>
              <a:off x="-2052460" y="1628875"/>
              <a:ext cx="4572000" cy="0"/>
            </a:xfrm>
            <a:prstGeom prst="line">
              <a:avLst/>
            </a:prstGeom>
            <a:noFill/>
            <a:ln w="9525"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7" name="直接连接符 5"/>
            <p:cNvSpPr>
              <a:spLocks noChangeShapeType="1"/>
            </p:cNvSpPr>
            <p:nvPr/>
          </p:nvSpPr>
          <p:spPr bwMode="auto">
            <a:xfrm flipV="1">
              <a:off x="2483855" y="1197075"/>
              <a:ext cx="0" cy="431800"/>
            </a:xfrm>
            <a:prstGeom prst="line">
              <a:avLst/>
            </a:prstGeom>
            <a:noFill/>
            <a:ln w="38100"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8" name="直接连接符 7"/>
            <p:cNvSpPr>
              <a:spLocks noChangeShapeType="1"/>
            </p:cNvSpPr>
            <p:nvPr/>
          </p:nvSpPr>
          <p:spPr bwMode="auto">
            <a:xfrm flipV="1">
              <a:off x="2547249" y="1339950"/>
              <a:ext cx="1587" cy="288925"/>
            </a:xfrm>
            <a:prstGeom prst="line">
              <a:avLst/>
            </a:prstGeom>
            <a:noFill/>
            <a:ln w="38100" cap="flat" cmpd="sng">
              <a:solidFill>
                <a:srgbClr val="FFC000"/>
              </a:solidFill>
              <a:miter lim="800000"/>
            </a:ln>
            <a:extLst>
              <a:ext uri="{909E8E84-426E-40DD-AFC4-6F175D3DCCD1}">
                <a14:hiddenFill xmlns:a14="http://schemas.microsoft.com/office/drawing/2010/main">
                  <a:noFill/>
                </a14:hiddenFill>
              </a:ext>
            </a:extLst>
          </p:spPr>
          <p:txBody>
            <a:bodyPr/>
            <a:lstStyle/>
            <a:p>
              <a:endParaRPr lang="zh-CN" altLang="en-US"/>
            </a:p>
          </p:txBody>
        </p:sp>
      </p:grpSp>
      <p:sp>
        <p:nvSpPr>
          <p:cNvPr id="11" name="文本框 10"/>
          <p:cNvSpPr txBox="1"/>
          <p:nvPr/>
        </p:nvSpPr>
        <p:spPr>
          <a:xfrm>
            <a:off x="1033389" y="1071108"/>
            <a:ext cx="3058926" cy="429895"/>
          </a:xfrm>
          <a:prstGeom prst="rect">
            <a:avLst/>
          </a:prstGeom>
          <a:noFill/>
        </p:spPr>
        <p:txBody>
          <a:bodyPr wrap="square" rtlCol="0">
            <a:spAutoFit/>
          </a:bodyPr>
          <a:lstStyle/>
          <a:p>
            <a:r>
              <a:rPr lang="en-US" altLang="zh-CN" sz="2200" b="1" dirty="0">
                <a:latin typeface="微软雅黑" panose="020B0503020204020204" pitchFamily="34" charset="-122"/>
                <a:ea typeface="微软雅黑" panose="020B0503020204020204" pitchFamily="34" charset="-122"/>
              </a:rPr>
              <a:t>1.2</a:t>
            </a:r>
            <a:r>
              <a:rPr lang="zh-CN" altLang="en-US" sz="2200" b="1" dirty="0">
                <a:latin typeface="微软雅黑" panose="020B0503020204020204" pitchFamily="34" charset="-122"/>
                <a:ea typeface="微软雅黑" panose="020B0503020204020204" pitchFamily="34" charset="-122"/>
              </a:rPr>
              <a:t>营销策略</a:t>
            </a:r>
            <a:endParaRPr lang="en-US" altLang="zh-CN" sz="2200" b="1" dirty="0">
              <a:latin typeface="微软雅黑" panose="020B0503020204020204" pitchFamily="34" charset="-122"/>
              <a:ea typeface="微软雅黑" panose="020B0503020204020204" pitchFamily="34" charset="-122"/>
            </a:endParaRPr>
          </a:p>
        </p:txBody>
      </p:sp>
      <p:grpSp>
        <p:nvGrpSpPr>
          <p:cNvPr id="14" name="组合 13"/>
          <p:cNvGrpSpPr/>
          <p:nvPr/>
        </p:nvGrpSpPr>
        <p:grpSpPr>
          <a:xfrm>
            <a:off x="388689" y="393224"/>
            <a:ext cx="6560108" cy="512200"/>
            <a:chOff x="-2052460" y="1197075"/>
            <a:chExt cx="4601296" cy="431800"/>
          </a:xfrm>
        </p:grpSpPr>
        <p:sp>
          <p:nvSpPr>
            <p:cNvPr id="15" name="直接连接符 4"/>
            <p:cNvSpPr>
              <a:spLocks noChangeShapeType="1"/>
            </p:cNvSpPr>
            <p:nvPr/>
          </p:nvSpPr>
          <p:spPr bwMode="auto">
            <a:xfrm>
              <a:off x="-2052460" y="1628875"/>
              <a:ext cx="4572000" cy="0"/>
            </a:xfrm>
            <a:prstGeom prst="line">
              <a:avLst/>
            </a:prstGeom>
            <a:noFill/>
            <a:ln w="9525"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16" name="直接连接符 5"/>
            <p:cNvSpPr>
              <a:spLocks noChangeShapeType="1"/>
            </p:cNvSpPr>
            <p:nvPr/>
          </p:nvSpPr>
          <p:spPr bwMode="auto">
            <a:xfrm flipV="1">
              <a:off x="2483855" y="1197075"/>
              <a:ext cx="0" cy="431800"/>
            </a:xfrm>
            <a:prstGeom prst="line">
              <a:avLst/>
            </a:prstGeom>
            <a:noFill/>
            <a:ln w="38100"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17" name="直接连接符 7"/>
            <p:cNvSpPr>
              <a:spLocks noChangeShapeType="1"/>
            </p:cNvSpPr>
            <p:nvPr/>
          </p:nvSpPr>
          <p:spPr bwMode="auto">
            <a:xfrm flipV="1">
              <a:off x="2547249" y="1339950"/>
              <a:ext cx="1587" cy="288925"/>
            </a:xfrm>
            <a:prstGeom prst="line">
              <a:avLst/>
            </a:prstGeom>
            <a:noFill/>
            <a:ln w="38100" cap="flat" cmpd="sng">
              <a:solidFill>
                <a:srgbClr val="FFC000"/>
              </a:solidFill>
              <a:miter lim="800000"/>
            </a:ln>
            <a:extLst>
              <a:ext uri="{909E8E84-426E-40DD-AFC4-6F175D3DCCD1}">
                <a14:hiddenFill xmlns:a14="http://schemas.microsoft.com/office/drawing/2010/main">
                  <a:noFill/>
                </a14:hiddenFill>
              </a:ext>
            </a:extLst>
          </p:spPr>
          <p:txBody>
            <a:bodyPr/>
            <a:lstStyle/>
            <a:p>
              <a:endParaRPr lang="zh-CN" altLang="en-US"/>
            </a:p>
          </p:txBody>
        </p:sp>
      </p:grpSp>
      <p:sp>
        <p:nvSpPr>
          <p:cNvPr id="18" name="文本框 17"/>
          <p:cNvSpPr txBox="1"/>
          <p:nvPr/>
        </p:nvSpPr>
        <p:spPr>
          <a:xfrm>
            <a:off x="828300" y="267576"/>
            <a:ext cx="5735955" cy="521970"/>
          </a:xfrm>
          <a:prstGeom prst="rect">
            <a:avLst/>
          </a:prstGeom>
          <a:noFill/>
        </p:spPr>
        <p:txBody>
          <a:bodyPr wrap="none" rtlCol="0">
            <a:spAutoFit/>
          </a:bodyPr>
          <a:lstStyle/>
          <a:p>
            <a:r>
              <a:rPr lang="en-US" altLang="zh-CN" sz="2800" b="1" dirty="0">
                <a:latin typeface="微软雅黑" panose="020B0503020204020204" pitchFamily="34" charset="-122"/>
                <a:ea typeface="微软雅黑" panose="020B0503020204020204" pitchFamily="34" charset="-122"/>
              </a:rPr>
              <a:t>1</a:t>
            </a:r>
            <a:r>
              <a:rPr lang="zh-CN" altLang="en-US" sz="2800" b="1" dirty="0">
                <a:latin typeface="微软雅黑" panose="020B0503020204020204" pitchFamily="34" charset="-122"/>
                <a:ea typeface="微软雅黑" panose="020B0503020204020204" pitchFamily="34" charset="-122"/>
              </a:rPr>
              <a:t>、主题公园市场营销的理论与方法</a:t>
            </a:r>
          </a:p>
        </p:txBody>
      </p:sp>
      <p:sp>
        <p:nvSpPr>
          <p:cNvPr id="20" name="文本框 19"/>
          <p:cNvSpPr txBox="1"/>
          <p:nvPr/>
        </p:nvSpPr>
        <p:spPr>
          <a:xfrm>
            <a:off x="1243341" y="2083055"/>
            <a:ext cx="9419089" cy="4212179"/>
          </a:xfrm>
          <a:prstGeom prst="rect">
            <a:avLst/>
          </a:prstGeom>
          <a:noFill/>
        </p:spPr>
        <p:txBody>
          <a:bodyPr wrap="square" rtlCol="0">
            <a:spAutoFit/>
          </a:bodyPr>
          <a:lstStyle/>
          <a:p>
            <a:pPr marL="342900" indent="-342900" algn="just">
              <a:lnSpc>
                <a:spcPct val="125000"/>
              </a:lnSpc>
              <a:spcAft>
                <a:spcPts val="600"/>
              </a:spcAft>
              <a:buFont typeface="Wingdings" panose="05000000000000000000" pitchFamily="2" charset="2"/>
              <a:buChar char="l"/>
            </a:pPr>
            <a:r>
              <a:rPr lang="zh-CN" altLang="en-US" sz="2000" b="1" dirty="0">
                <a:solidFill>
                  <a:srgbClr val="FF0000"/>
                </a:solidFill>
                <a:latin typeface="微软雅黑" panose="020B0503020204020204" pitchFamily="34" charset="-122"/>
                <a:ea typeface="微软雅黑" panose="020B0503020204020204" pitchFamily="34" charset="-122"/>
              </a:rPr>
              <a:t>制定市场营销策略包括对当前形势的分析</a:t>
            </a:r>
            <a:r>
              <a:rPr lang="zh-CN" altLang="en-US" sz="2000" dirty="0">
                <a:latin typeface="微软雅黑" panose="020B0503020204020204" pitchFamily="34" charset="-122"/>
                <a:ea typeface="微软雅黑" panose="020B0503020204020204" pitchFamily="34" charset="-122"/>
              </a:rPr>
              <a:t>，通常采用具体的分析技术来实现，包括</a:t>
            </a:r>
            <a:r>
              <a:rPr lang="en-US" altLang="zh-CN" sz="2000" dirty="0">
                <a:latin typeface="微软雅黑" panose="020B0503020204020204" pitchFamily="34" charset="-122"/>
                <a:ea typeface="微软雅黑" panose="020B0503020204020204" pitchFamily="34" charset="-122"/>
              </a:rPr>
              <a:t>SWOT</a:t>
            </a:r>
            <a:r>
              <a:rPr lang="zh-CN" altLang="en-US" sz="2000" dirty="0">
                <a:latin typeface="微软雅黑" panose="020B0503020204020204" pitchFamily="34" charset="-122"/>
                <a:ea typeface="微软雅黑" panose="020B0503020204020204" pitchFamily="34" charset="-122"/>
              </a:rPr>
              <a:t>（优势、劣势、机会、威胁）分析。</a:t>
            </a:r>
            <a:endParaRPr lang="en-US" altLang="zh-CN" sz="2000" dirty="0">
              <a:latin typeface="微软雅黑" panose="020B0503020204020204" pitchFamily="34" charset="-122"/>
              <a:ea typeface="微软雅黑" panose="020B0503020204020204" pitchFamily="34" charset="-122"/>
            </a:endParaRPr>
          </a:p>
          <a:p>
            <a:pPr marL="342900" indent="-342900" algn="just">
              <a:lnSpc>
                <a:spcPct val="125000"/>
              </a:lnSpc>
              <a:spcAft>
                <a:spcPts val="600"/>
              </a:spcAft>
              <a:buFont typeface="Wingdings" panose="05000000000000000000" pitchFamily="2" charset="2"/>
              <a:buChar char="l"/>
            </a:pPr>
            <a:r>
              <a:rPr lang="zh-CN" altLang="en-US" sz="2000" dirty="0">
                <a:latin typeface="微软雅黑" panose="020B0503020204020204" pitchFamily="34" charset="-122"/>
                <a:ea typeface="微软雅黑" panose="020B0503020204020204" pitchFamily="34" charset="-122"/>
              </a:rPr>
              <a:t>一个主题公园的营销策略</a:t>
            </a:r>
            <a:r>
              <a:rPr lang="zh-CN" altLang="en-US" sz="2000" b="1" dirty="0">
                <a:solidFill>
                  <a:srgbClr val="FF0000"/>
                </a:solidFill>
                <a:latin typeface="微软雅黑" panose="020B0503020204020204" pitchFamily="34" charset="-122"/>
                <a:ea typeface="微软雅黑" panose="020B0503020204020204" pitchFamily="34" charset="-122"/>
              </a:rPr>
              <a:t>必须明确未来的目标。</a:t>
            </a:r>
            <a:r>
              <a:rPr lang="zh-CN" altLang="en-US" sz="2000" dirty="0">
                <a:latin typeface="微软雅黑" panose="020B0503020204020204" pitchFamily="34" charset="-122"/>
                <a:ea typeface="微软雅黑" panose="020B0503020204020204" pitchFamily="34" charset="-122"/>
              </a:rPr>
              <a:t>这个目标必须是明确的、具体的、可以量化的，甚至分解到人或团队来完成的。</a:t>
            </a:r>
            <a:endParaRPr lang="en-US" altLang="zh-CN" sz="2000" dirty="0">
              <a:latin typeface="微软雅黑" panose="020B0503020204020204" pitchFamily="34" charset="-122"/>
              <a:ea typeface="微软雅黑" panose="020B0503020204020204" pitchFamily="34" charset="-122"/>
            </a:endParaRPr>
          </a:p>
          <a:p>
            <a:pPr marL="342900" indent="-342900" algn="just">
              <a:lnSpc>
                <a:spcPct val="125000"/>
              </a:lnSpc>
              <a:spcAft>
                <a:spcPts val="600"/>
              </a:spcAft>
              <a:buFont typeface="Wingdings" panose="05000000000000000000" pitchFamily="2" charset="2"/>
              <a:buChar char="l"/>
            </a:pPr>
            <a:r>
              <a:rPr lang="zh-CN" altLang="en-US" sz="2000" b="1" dirty="0">
                <a:solidFill>
                  <a:srgbClr val="FF0000"/>
                </a:solidFill>
                <a:latin typeface="微软雅黑" panose="020B0503020204020204" pitchFamily="34" charset="-122"/>
                <a:ea typeface="微软雅黑" panose="020B0503020204020204" pitchFamily="34" charset="-122"/>
              </a:rPr>
              <a:t>制定为达成目标所要采取的一系列战术和措施</a:t>
            </a:r>
            <a:r>
              <a:rPr lang="zh-CN" altLang="en-US" sz="2000" dirty="0">
                <a:latin typeface="微软雅黑" panose="020B0503020204020204" pitchFamily="34" charset="-122"/>
                <a:ea typeface="微软雅黑" panose="020B0503020204020204" pitchFamily="34" charset="-122"/>
              </a:rPr>
              <a:t>，以及对目标完成情况的评价标准。</a:t>
            </a:r>
            <a:endParaRPr lang="en-US" altLang="zh-CN" sz="2000" dirty="0">
              <a:latin typeface="微软雅黑" panose="020B0503020204020204" pitchFamily="34" charset="-122"/>
              <a:ea typeface="微软雅黑" panose="020B0503020204020204" pitchFamily="34" charset="-122"/>
            </a:endParaRPr>
          </a:p>
          <a:p>
            <a:pPr marL="342900" indent="-342900" algn="just">
              <a:lnSpc>
                <a:spcPct val="125000"/>
              </a:lnSpc>
              <a:spcAft>
                <a:spcPts val="600"/>
              </a:spcAft>
              <a:buFont typeface="Wingdings" panose="05000000000000000000" pitchFamily="2" charset="2"/>
              <a:buChar char="l"/>
            </a:pPr>
            <a:r>
              <a:rPr lang="zh-CN" altLang="en-US" sz="2000" dirty="0">
                <a:latin typeface="微软雅黑" panose="020B0503020204020204" pitchFamily="34" charset="-122"/>
                <a:ea typeface="微软雅黑" panose="020B0503020204020204" pitchFamily="34" charset="-122"/>
              </a:rPr>
              <a:t>由于每一个主题公园所处的阶段不同，具有的竞争优势和面临的困难也不一样，因而会</a:t>
            </a:r>
            <a:r>
              <a:rPr lang="zh-CN" altLang="en-US" sz="2000" b="1" dirty="0">
                <a:solidFill>
                  <a:srgbClr val="FF0000"/>
                </a:solidFill>
                <a:latin typeface="微软雅黑" panose="020B0503020204020204" pitchFamily="34" charset="-122"/>
                <a:ea typeface="微软雅黑" panose="020B0503020204020204" pitchFamily="34" charset="-122"/>
              </a:rPr>
              <a:t>采取不同的市场策略</a:t>
            </a:r>
            <a:r>
              <a:rPr lang="zh-CN" altLang="en-US" sz="2000" dirty="0">
                <a:latin typeface="微软雅黑" panose="020B0503020204020204" pitchFamily="34" charset="-122"/>
                <a:ea typeface="微软雅黑" panose="020B0503020204020204" pitchFamily="34" charset="-122"/>
              </a:rPr>
              <a:t>：建立期权，如市场渗透，产品开发，市场开发和多元化等。</a:t>
            </a:r>
            <a:endParaRPr lang="en-US" altLang="zh-CN" sz="2000" dirty="0">
              <a:latin typeface="微软雅黑" panose="020B0503020204020204" pitchFamily="34" charset="-122"/>
              <a:ea typeface="微软雅黑" panose="020B0503020204020204" pitchFamily="34" charset="-122"/>
            </a:endParaRPr>
          </a:p>
          <a:p>
            <a:pPr marL="342900" indent="-342900" algn="just">
              <a:lnSpc>
                <a:spcPct val="125000"/>
              </a:lnSpc>
              <a:spcAft>
                <a:spcPts val="600"/>
              </a:spcAft>
              <a:buFont typeface="Wingdings" panose="05000000000000000000" pitchFamily="2" charset="2"/>
              <a:buChar char="l"/>
            </a:pPr>
            <a:r>
              <a:rPr lang="zh-CN" altLang="en-US" sz="2000" dirty="0">
                <a:latin typeface="微软雅黑" panose="020B0503020204020204" pitchFamily="34" charset="-122"/>
                <a:ea typeface="微软雅黑" panose="020B0503020204020204" pitchFamily="34" charset="-122"/>
              </a:rPr>
              <a:t>在任何情况下，每个主题公园都应</a:t>
            </a:r>
            <a:r>
              <a:rPr lang="zh-CN" altLang="en-US" sz="2000" b="1" dirty="0">
                <a:solidFill>
                  <a:srgbClr val="FF0000"/>
                </a:solidFill>
                <a:latin typeface="微软雅黑" panose="020B0503020204020204" pitchFamily="34" charset="-122"/>
                <a:ea typeface="微软雅黑" panose="020B0503020204020204" pitchFamily="34" charset="-122"/>
              </a:rPr>
              <a:t>建立其竞争优势的基础</a:t>
            </a:r>
            <a:r>
              <a:rPr lang="zh-CN" altLang="en-US" sz="2000" dirty="0">
                <a:latin typeface="微软雅黑" panose="020B0503020204020204" pitchFamily="34" charset="-122"/>
                <a:ea typeface="微软雅黑" panose="020B0503020204020204" pitchFamily="34" charset="-122"/>
              </a:rPr>
              <a:t>：成本领先，产品差异化或市场专注。</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532309" y="0"/>
            <a:ext cx="105322" cy="431800"/>
            <a:chOff x="532309" y="0"/>
            <a:chExt cx="105322" cy="431800"/>
          </a:xfrm>
        </p:grpSpPr>
        <p:sp>
          <p:nvSpPr>
            <p:cNvPr id="3" name="直接连接符 5"/>
            <p:cNvSpPr>
              <a:spLocks noChangeShapeType="1"/>
            </p:cNvSpPr>
            <p:nvPr/>
          </p:nvSpPr>
          <p:spPr bwMode="auto">
            <a:xfrm flipV="1">
              <a:off x="532309" y="0"/>
              <a:ext cx="0" cy="431800"/>
            </a:xfrm>
            <a:prstGeom prst="line">
              <a:avLst/>
            </a:prstGeom>
            <a:noFill/>
            <a:ln w="38100"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4" name="直接连接符 7"/>
            <p:cNvSpPr>
              <a:spLocks noChangeShapeType="1"/>
            </p:cNvSpPr>
            <p:nvPr/>
          </p:nvSpPr>
          <p:spPr bwMode="auto">
            <a:xfrm flipV="1">
              <a:off x="636044" y="0"/>
              <a:ext cx="1587" cy="288925"/>
            </a:xfrm>
            <a:prstGeom prst="line">
              <a:avLst/>
            </a:prstGeom>
            <a:noFill/>
            <a:ln w="38100" cap="flat" cmpd="sng">
              <a:solidFill>
                <a:srgbClr val="FFC000"/>
              </a:solidFill>
              <a:miter lim="800000"/>
            </a:ln>
            <a:extLst>
              <a:ext uri="{909E8E84-426E-40DD-AFC4-6F175D3DCCD1}">
                <a14:hiddenFill xmlns:a14="http://schemas.microsoft.com/office/drawing/2010/main">
                  <a:noFill/>
                </a14:hiddenFill>
              </a:ext>
            </a:extLst>
          </p:spPr>
          <p:txBody>
            <a:bodyPr/>
            <a:lstStyle/>
            <a:p>
              <a:endParaRPr lang="zh-CN" altLang="en-US"/>
            </a:p>
          </p:txBody>
        </p:sp>
      </p:grpSp>
      <p:grpSp>
        <p:nvGrpSpPr>
          <p:cNvPr id="5" name="组合 4"/>
          <p:cNvGrpSpPr/>
          <p:nvPr/>
        </p:nvGrpSpPr>
        <p:grpSpPr>
          <a:xfrm>
            <a:off x="-1" y="6230875"/>
            <a:ext cx="10730753" cy="431800"/>
            <a:chOff x="-2052460" y="1197075"/>
            <a:chExt cx="4601296" cy="431800"/>
          </a:xfrm>
        </p:grpSpPr>
        <p:sp>
          <p:nvSpPr>
            <p:cNvPr id="6" name="直接连接符 4"/>
            <p:cNvSpPr>
              <a:spLocks noChangeShapeType="1"/>
            </p:cNvSpPr>
            <p:nvPr/>
          </p:nvSpPr>
          <p:spPr bwMode="auto">
            <a:xfrm>
              <a:off x="-2052460" y="1628875"/>
              <a:ext cx="4572000" cy="0"/>
            </a:xfrm>
            <a:prstGeom prst="line">
              <a:avLst/>
            </a:prstGeom>
            <a:noFill/>
            <a:ln w="9525"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7" name="直接连接符 5"/>
            <p:cNvSpPr>
              <a:spLocks noChangeShapeType="1"/>
            </p:cNvSpPr>
            <p:nvPr/>
          </p:nvSpPr>
          <p:spPr bwMode="auto">
            <a:xfrm flipV="1">
              <a:off x="2483855" y="1197075"/>
              <a:ext cx="0" cy="431800"/>
            </a:xfrm>
            <a:prstGeom prst="line">
              <a:avLst/>
            </a:prstGeom>
            <a:noFill/>
            <a:ln w="38100"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8" name="直接连接符 7"/>
            <p:cNvSpPr>
              <a:spLocks noChangeShapeType="1"/>
            </p:cNvSpPr>
            <p:nvPr/>
          </p:nvSpPr>
          <p:spPr bwMode="auto">
            <a:xfrm flipV="1">
              <a:off x="2547249" y="1339950"/>
              <a:ext cx="1587" cy="288925"/>
            </a:xfrm>
            <a:prstGeom prst="line">
              <a:avLst/>
            </a:prstGeom>
            <a:noFill/>
            <a:ln w="38100" cap="flat" cmpd="sng">
              <a:solidFill>
                <a:srgbClr val="FFC000"/>
              </a:solidFill>
              <a:miter lim="800000"/>
            </a:ln>
            <a:extLst>
              <a:ext uri="{909E8E84-426E-40DD-AFC4-6F175D3DCCD1}">
                <a14:hiddenFill xmlns:a14="http://schemas.microsoft.com/office/drawing/2010/main">
                  <a:noFill/>
                </a14:hiddenFill>
              </a:ext>
            </a:extLst>
          </p:spPr>
          <p:txBody>
            <a:bodyPr/>
            <a:lstStyle/>
            <a:p>
              <a:endParaRPr lang="zh-CN" altLang="en-US"/>
            </a:p>
          </p:txBody>
        </p:sp>
      </p:grpSp>
      <p:sp>
        <p:nvSpPr>
          <p:cNvPr id="11" name="文本框 10"/>
          <p:cNvSpPr txBox="1"/>
          <p:nvPr/>
        </p:nvSpPr>
        <p:spPr>
          <a:xfrm>
            <a:off x="1033389" y="1071108"/>
            <a:ext cx="3058926" cy="429895"/>
          </a:xfrm>
          <a:prstGeom prst="rect">
            <a:avLst/>
          </a:prstGeom>
          <a:noFill/>
        </p:spPr>
        <p:txBody>
          <a:bodyPr wrap="square" rtlCol="0">
            <a:spAutoFit/>
          </a:bodyPr>
          <a:lstStyle/>
          <a:p>
            <a:r>
              <a:rPr lang="en-US" altLang="zh-CN" sz="2200" b="1" dirty="0">
                <a:latin typeface="微软雅黑" panose="020B0503020204020204" pitchFamily="34" charset="-122"/>
                <a:ea typeface="微软雅黑" panose="020B0503020204020204" pitchFamily="34" charset="-122"/>
              </a:rPr>
              <a:t>1.2</a:t>
            </a:r>
            <a:r>
              <a:rPr lang="zh-CN" altLang="en-US" sz="2200" b="1" dirty="0">
                <a:latin typeface="微软雅黑" panose="020B0503020204020204" pitchFamily="34" charset="-122"/>
                <a:ea typeface="微软雅黑" panose="020B0503020204020204" pitchFamily="34" charset="-122"/>
              </a:rPr>
              <a:t>营销策略</a:t>
            </a:r>
            <a:endParaRPr lang="en-US" altLang="zh-CN" sz="2200" b="1" dirty="0">
              <a:latin typeface="微软雅黑" panose="020B0503020204020204" pitchFamily="34" charset="-122"/>
              <a:ea typeface="微软雅黑" panose="020B0503020204020204" pitchFamily="34" charset="-122"/>
            </a:endParaRPr>
          </a:p>
        </p:txBody>
      </p:sp>
      <p:grpSp>
        <p:nvGrpSpPr>
          <p:cNvPr id="14" name="组合 13"/>
          <p:cNvGrpSpPr/>
          <p:nvPr/>
        </p:nvGrpSpPr>
        <p:grpSpPr>
          <a:xfrm>
            <a:off x="388689" y="393224"/>
            <a:ext cx="6560108" cy="512200"/>
            <a:chOff x="-2052460" y="1197075"/>
            <a:chExt cx="4601296" cy="431800"/>
          </a:xfrm>
        </p:grpSpPr>
        <p:sp>
          <p:nvSpPr>
            <p:cNvPr id="15" name="直接连接符 4"/>
            <p:cNvSpPr>
              <a:spLocks noChangeShapeType="1"/>
            </p:cNvSpPr>
            <p:nvPr/>
          </p:nvSpPr>
          <p:spPr bwMode="auto">
            <a:xfrm>
              <a:off x="-2052460" y="1628875"/>
              <a:ext cx="4572000" cy="0"/>
            </a:xfrm>
            <a:prstGeom prst="line">
              <a:avLst/>
            </a:prstGeom>
            <a:noFill/>
            <a:ln w="9525"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16" name="直接连接符 5"/>
            <p:cNvSpPr>
              <a:spLocks noChangeShapeType="1"/>
            </p:cNvSpPr>
            <p:nvPr/>
          </p:nvSpPr>
          <p:spPr bwMode="auto">
            <a:xfrm flipV="1">
              <a:off x="2483855" y="1197075"/>
              <a:ext cx="0" cy="431800"/>
            </a:xfrm>
            <a:prstGeom prst="line">
              <a:avLst/>
            </a:prstGeom>
            <a:noFill/>
            <a:ln w="38100"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17" name="直接连接符 7"/>
            <p:cNvSpPr>
              <a:spLocks noChangeShapeType="1"/>
            </p:cNvSpPr>
            <p:nvPr/>
          </p:nvSpPr>
          <p:spPr bwMode="auto">
            <a:xfrm flipV="1">
              <a:off x="2547249" y="1339950"/>
              <a:ext cx="1587" cy="288925"/>
            </a:xfrm>
            <a:prstGeom prst="line">
              <a:avLst/>
            </a:prstGeom>
            <a:noFill/>
            <a:ln w="38100" cap="flat" cmpd="sng">
              <a:solidFill>
                <a:srgbClr val="FFC000"/>
              </a:solidFill>
              <a:miter lim="800000"/>
            </a:ln>
            <a:extLst>
              <a:ext uri="{909E8E84-426E-40DD-AFC4-6F175D3DCCD1}">
                <a14:hiddenFill xmlns:a14="http://schemas.microsoft.com/office/drawing/2010/main">
                  <a:noFill/>
                </a14:hiddenFill>
              </a:ext>
            </a:extLst>
          </p:spPr>
          <p:txBody>
            <a:bodyPr/>
            <a:lstStyle/>
            <a:p>
              <a:endParaRPr lang="zh-CN" altLang="en-US"/>
            </a:p>
          </p:txBody>
        </p:sp>
      </p:grpSp>
      <p:sp>
        <p:nvSpPr>
          <p:cNvPr id="18" name="文本框 17"/>
          <p:cNvSpPr txBox="1"/>
          <p:nvPr/>
        </p:nvSpPr>
        <p:spPr>
          <a:xfrm>
            <a:off x="828300" y="267576"/>
            <a:ext cx="5735955" cy="521970"/>
          </a:xfrm>
          <a:prstGeom prst="rect">
            <a:avLst/>
          </a:prstGeom>
          <a:noFill/>
        </p:spPr>
        <p:txBody>
          <a:bodyPr wrap="none" rtlCol="0">
            <a:spAutoFit/>
          </a:bodyPr>
          <a:lstStyle/>
          <a:p>
            <a:r>
              <a:rPr lang="en-US" altLang="zh-CN" sz="2800" b="1" dirty="0">
                <a:latin typeface="微软雅黑" panose="020B0503020204020204" pitchFamily="34" charset="-122"/>
                <a:ea typeface="微软雅黑" panose="020B0503020204020204" pitchFamily="34" charset="-122"/>
              </a:rPr>
              <a:t>1</a:t>
            </a:r>
            <a:r>
              <a:rPr lang="zh-CN" altLang="en-US" sz="2800" b="1" dirty="0">
                <a:latin typeface="微软雅黑" panose="020B0503020204020204" pitchFamily="34" charset="-122"/>
                <a:ea typeface="微软雅黑" panose="020B0503020204020204" pitchFamily="34" charset="-122"/>
              </a:rPr>
              <a:t>、主题公园市场营销的理论与方法</a:t>
            </a:r>
          </a:p>
        </p:txBody>
      </p:sp>
      <p:sp>
        <p:nvSpPr>
          <p:cNvPr id="20" name="文本框 19"/>
          <p:cNvSpPr txBox="1"/>
          <p:nvPr/>
        </p:nvSpPr>
        <p:spPr>
          <a:xfrm>
            <a:off x="1160120" y="1667678"/>
            <a:ext cx="10292971" cy="4632037"/>
          </a:xfrm>
          <a:prstGeom prst="rect">
            <a:avLst/>
          </a:prstGeom>
          <a:noFill/>
        </p:spPr>
        <p:txBody>
          <a:bodyPr wrap="square" rtlCol="0">
            <a:spAutoFit/>
          </a:bodyPr>
          <a:lstStyle/>
          <a:p>
            <a:pPr algn="just">
              <a:lnSpc>
                <a:spcPct val="125000"/>
              </a:lnSpc>
              <a:spcAft>
                <a:spcPts val="600"/>
              </a:spcAft>
            </a:pPr>
            <a:r>
              <a:rPr lang="zh-CN" altLang="en-US" sz="2000" b="1" dirty="0">
                <a:latin typeface="微软雅黑" panose="020B0503020204020204" pitchFamily="34" charset="-122"/>
                <a:ea typeface="微软雅黑" panose="020B0503020204020204" pitchFamily="34" charset="-122"/>
              </a:rPr>
              <a:t>（</a:t>
            </a:r>
            <a:r>
              <a:rPr lang="en-US" altLang="zh-CN" sz="2000" b="1" dirty="0">
                <a:latin typeface="微软雅黑" panose="020B0503020204020204" pitchFamily="34" charset="-122"/>
                <a:ea typeface="微软雅黑" panose="020B0503020204020204" pitchFamily="34" charset="-122"/>
              </a:rPr>
              <a:t>1</a:t>
            </a:r>
            <a:r>
              <a:rPr lang="zh-CN" altLang="en-US" sz="2000" b="1" dirty="0">
                <a:latin typeface="微软雅黑" panose="020B0503020204020204" pitchFamily="34" charset="-122"/>
                <a:ea typeface="微软雅黑" panose="020B0503020204020204" pitchFamily="34" charset="-122"/>
              </a:rPr>
              <a:t>）产品</a:t>
            </a:r>
          </a:p>
          <a:p>
            <a:pPr marL="342900" indent="-342900" algn="just">
              <a:lnSpc>
                <a:spcPct val="125000"/>
              </a:lnSpc>
              <a:spcAft>
                <a:spcPts val="600"/>
              </a:spcAft>
              <a:buFont typeface="Wingdings" panose="05000000000000000000" pitchFamily="2" charset="2"/>
              <a:buChar char="l"/>
            </a:pPr>
            <a:r>
              <a:rPr lang="zh-CN" altLang="en-US" sz="2000" dirty="0">
                <a:latin typeface="微软雅黑" panose="020B0503020204020204" pitchFamily="34" charset="-122"/>
                <a:ea typeface="微软雅黑" panose="020B0503020204020204" pitchFamily="34" charset="-122"/>
              </a:rPr>
              <a:t>主题公园的产品是由园区</a:t>
            </a:r>
            <a:r>
              <a:rPr lang="zh-CN" altLang="en-US" sz="2000" b="1" dirty="0">
                <a:solidFill>
                  <a:srgbClr val="FF0000"/>
                </a:solidFill>
                <a:latin typeface="微软雅黑" panose="020B0503020204020204" pitchFamily="34" charset="-122"/>
                <a:ea typeface="微软雅黑" panose="020B0503020204020204" pitchFamily="34" charset="-122"/>
              </a:rPr>
              <a:t>一系列</a:t>
            </a:r>
            <a:r>
              <a:rPr lang="zh-CN" altLang="en-US" sz="2000" dirty="0">
                <a:latin typeface="微软雅黑" panose="020B0503020204020204" pitchFamily="34" charset="-122"/>
                <a:ea typeface="微软雅黑" panose="020B0503020204020204" pitchFamily="34" charset="-122"/>
              </a:rPr>
              <a:t>包括材质、景观、设施、乘骑器械、服务、形象、品牌、定位、效益等综合而成，为游客提供服务，质量管理系统和保证和售后服务。这里所说的产品是一系列与游客主题体验相关的</a:t>
            </a:r>
            <a:r>
              <a:rPr lang="zh-CN" altLang="en-US" sz="2000" b="1" dirty="0">
                <a:solidFill>
                  <a:srgbClr val="FF0000"/>
                </a:solidFill>
                <a:latin typeface="微软雅黑" panose="020B0503020204020204" pitchFamily="34" charset="-122"/>
                <a:ea typeface="微软雅黑" panose="020B0503020204020204" pitchFamily="34" charset="-122"/>
              </a:rPr>
              <a:t>产品组合</a:t>
            </a:r>
            <a:r>
              <a:rPr lang="zh-CN" altLang="en-US" sz="2000" dirty="0">
                <a:latin typeface="微软雅黑" panose="020B0503020204020204" pitchFamily="34" charset="-122"/>
                <a:ea typeface="微软雅黑" panose="020B0503020204020204" pitchFamily="34" charset="-122"/>
              </a:rPr>
              <a:t>。</a:t>
            </a:r>
            <a:endParaRPr lang="en-US" altLang="zh-CN" sz="2000" dirty="0">
              <a:latin typeface="微软雅黑" panose="020B0503020204020204" pitchFamily="34" charset="-122"/>
              <a:ea typeface="微软雅黑" panose="020B0503020204020204" pitchFamily="34" charset="-122"/>
            </a:endParaRPr>
          </a:p>
          <a:p>
            <a:pPr marL="342900" indent="-342900" algn="just">
              <a:lnSpc>
                <a:spcPct val="125000"/>
              </a:lnSpc>
              <a:spcAft>
                <a:spcPts val="600"/>
              </a:spcAft>
              <a:buFont typeface="Wingdings" panose="05000000000000000000" pitchFamily="2" charset="2"/>
              <a:buChar char="l"/>
            </a:pPr>
            <a:r>
              <a:rPr lang="zh-CN" altLang="en-US" sz="2000" b="1" dirty="0">
                <a:solidFill>
                  <a:srgbClr val="FF0000"/>
                </a:solidFill>
                <a:latin typeface="微软雅黑" panose="020B0503020204020204" pitchFamily="34" charset="-122"/>
                <a:ea typeface="微软雅黑" panose="020B0503020204020204" pitchFamily="34" charset="-122"/>
              </a:rPr>
              <a:t>主题公园的产品和服务是相通的，目的是为游客提供主题体验。</a:t>
            </a:r>
            <a:r>
              <a:rPr lang="zh-CN" altLang="en-US" sz="2000" dirty="0">
                <a:latin typeface="微软雅黑" panose="020B0503020204020204" pitchFamily="34" charset="-122"/>
                <a:ea typeface="微软雅黑" panose="020B0503020204020204" pitchFamily="34" charset="-122"/>
              </a:rPr>
              <a:t>值得注意的是，主题公园那些不会产生消费的景观、文化符号、服务等，往往是主题体验的关键，应该给予特别的重视。</a:t>
            </a:r>
          </a:p>
          <a:p>
            <a:pPr marL="342900" indent="-342900" algn="just">
              <a:lnSpc>
                <a:spcPct val="125000"/>
              </a:lnSpc>
              <a:spcAft>
                <a:spcPts val="600"/>
              </a:spcAft>
              <a:buFont typeface="Wingdings" panose="05000000000000000000" pitchFamily="2" charset="2"/>
              <a:buChar char="l"/>
            </a:pPr>
            <a:r>
              <a:rPr lang="zh-CN" altLang="en-US" sz="2000" b="1" dirty="0">
                <a:solidFill>
                  <a:srgbClr val="FF0000"/>
                </a:solidFill>
                <a:latin typeface="微软雅黑" panose="020B0503020204020204" pitchFamily="34" charset="-122"/>
                <a:ea typeface="微软雅黑" panose="020B0503020204020204" pitchFamily="34" charset="-122"/>
              </a:rPr>
              <a:t>家庭市场是主题公园一个很重要的细分市场，</a:t>
            </a:r>
            <a:r>
              <a:rPr lang="zh-CN" altLang="en-US" sz="2000" dirty="0">
                <a:latin typeface="微软雅黑" panose="020B0503020204020204" pitchFamily="34" charset="-122"/>
                <a:ea typeface="微软雅黑" panose="020B0503020204020204" pitchFamily="34" charset="-122"/>
              </a:rPr>
              <a:t>主题公园必须能够提供一个为家庭开展相关活动的场所。</a:t>
            </a:r>
            <a:endParaRPr lang="en-US" altLang="zh-CN" sz="2000" dirty="0">
              <a:latin typeface="微软雅黑" panose="020B0503020204020204" pitchFamily="34" charset="-122"/>
              <a:ea typeface="微软雅黑" panose="020B0503020204020204" pitchFamily="34" charset="-122"/>
            </a:endParaRPr>
          </a:p>
          <a:p>
            <a:pPr marL="342900" indent="-342900" algn="just">
              <a:lnSpc>
                <a:spcPct val="125000"/>
              </a:lnSpc>
              <a:spcAft>
                <a:spcPts val="600"/>
              </a:spcAft>
              <a:buFont typeface="Wingdings" panose="05000000000000000000" pitchFamily="2" charset="2"/>
              <a:buChar char="l"/>
            </a:pPr>
            <a:r>
              <a:rPr lang="zh-CN" altLang="en-US" sz="2000" dirty="0">
                <a:latin typeface="微软雅黑" panose="020B0503020204020204" pitchFamily="34" charset="-122"/>
                <a:ea typeface="微软雅黑" panose="020B0503020204020204" pitchFamily="34" charset="-122"/>
              </a:rPr>
              <a:t>从产品的角度来看，主题公园要保持持续吸引力，就必须不断的更新改造产品，做到常换常新，常态化、长期化的更新改造将为主题公园保持一种上升的吸引力优势。</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532309" y="0"/>
            <a:ext cx="105322" cy="431800"/>
            <a:chOff x="532309" y="0"/>
            <a:chExt cx="105322" cy="431800"/>
          </a:xfrm>
        </p:grpSpPr>
        <p:sp>
          <p:nvSpPr>
            <p:cNvPr id="3" name="直接连接符 5"/>
            <p:cNvSpPr>
              <a:spLocks noChangeShapeType="1"/>
            </p:cNvSpPr>
            <p:nvPr/>
          </p:nvSpPr>
          <p:spPr bwMode="auto">
            <a:xfrm flipV="1">
              <a:off x="532309" y="0"/>
              <a:ext cx="0" cy="431800"/>
            </a:xfrm>
            <a:prstGeom prst="line">
              <a:avLst/>
            </a:prstGeom>
            <a:noFill/>
            <a:ln w="38100"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4" name="直接连接符 7"/>
            <p:cNvSpPr>
              <a:spLocks noChangeShapeType="1"/>
            </p:cNvSpPr>
            <p:nvPr/>
          </p:nvSpPr>
          <p:spPr bwMode="auto">
            <a:xfrm flipV="1">
              <a:off x="636044" y="0"/>
              <a:ext cx="1587" cy="288925"/>
            </a:xfrm>
            <a:prstGeom prst="line">
              <a:avLst/>
            </a:prstGeom>
            <a:noFill/>
            <a:ln w="38100" cap="flat" cmpd="sng">
              <a:solidFill>
                <a:srgbClr val="FFC000"/>
              </a:solidFill>
              <a:miter lim="800000"/>
            </a:ln>
            <a:extLst>
              <a:ext uri="{909E8E84-426E-40DD-AFC4-6F175D3DCCD1}">
                <a14:hiddenFill xmlns:a14="http://schemas.microsoft.com/office/drawing/2010/main">
                  <a:noFill/>
                </a14:hiddenFill>
              </a:ext>
            </a:extLst>
          </p:spPr>
          <p:txBody>
            <a:bodyPr/>
            <a:lstStyle/>
            <a:p>
              <a:endParaRPr lang="zh-CN" altLang="en-US"/>
            </a:p>
          </p:txBody>
        </p:sp>
      </p:grpSp>
      <p:grpSp>
        <p:nvGrpSpPr>
          <p:cNvPr id="5" name="组合 4"/>
          <p:cNvGrpSpPr/>
          <p:nvPr/>
        </p:nvGrpSpPr>
        <p:grpSpPr>
          <a:xfrm>
            <a:off x="-1" y="6230875"/>
            <a:ext cx="10730753" cy="431800"/>
            <a:chOff x="-2052460" y="1197075"/>
            <a:chExt cx="4601296" cy="431800"/>
          </a:xfrm>
        </p:grpSpPr>
        <p:sp>
          <p:nvSpPr>
            <p:cNvPr id="6" name="直接连接符 4"/>
            <p:cNvSpPr>
              <a:spLocks noChangeShapeType="1"/>
            </p:cNvSpPr>
            <p:nvPr/>
          </p:nvSpPr>
          <p:spPr bwMode="auto">
            <a:xfrm>
              <a:off x="-2052460" y="1628875"/>
              <a:ext cx="4572000" cy="0"/>
            </a:xfrm>
            <a:prstGeom prst="line">
              <a:avLst/>
            </a:prstGeom>
            <a:noFill/>
            <a:ln w="9525"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7" name="直接连接符 5"/>
            <p:cNvSpPr>
              <a:spLocks noChangeShapeType="1"/>
            </p:cNvSpPr>
            <p:nvPr/>
          </p:nvSpPr>
          <p:spPr bwMode="auto">
            <a:xfrm flipV="1">
              <a:off x="2483855" y="1197075"/>
              <a:ext cx="0" cy="431800"/>
            </a:xfrm>
            <a:prstGeom prst="line">
              <a:avLst/>
            </a:prstGeom>
            <a:noFill/>
            <a:ln w="38100"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8" name="直接连接符 7"/>
            <p:cNvSpPr>
              <a:spLocks noChangeShapeType="1"/>
            </p:cNvSpPr>
            <p:nvPr/>
          </p:nvSpPr>
          <p:spPr bwMode="auto">
            <a:xfrm flipV="1">
              <a:off x="2547249" y="1339950"/>
              <a:ext cx="1587" cy="288925"/>
            </a:xfrm>
            <a:prstGeom prst="line">
              <a:avLst/>
            </a:prstGeom>
            <a:noFill/>
            <a:ln w="38100" cap="flat" cmpd="sng">
              <a:solidFill>
                <a:srgbClr val="FFC000"/>
              </a:solidFill>
              <a:miter lim="800000"/>
            </a:ln>
            <a:extLst>
              <a:ext uri="{909E8E84-426E-40DD-AFC4-6F175D3DCCD1}">
                <a14:hiddenFill xmlns:a14="http://schemas.microsoft.com/office/drawing/2010/main">
                  <a:noFill/>
                </a14:hiddenFill>
              </a:ext>
            </a:extLst>
          </p:spPr>
          <p:txBody>
            <a:bodyPr/>
            <a:lstStyle/>
            <a:p>
              <a:endParaRPr lang="zh-CN" altLang="en-US"/>
            </a:p>
          </p:txBody>
        </p:sp>
      </p:grpSp>
      <p:sp>
        <p:nvSpPr>
          <p:cNvPr id="11" name="文本框 10"/>
          <p:cNvSpPr txBox="1"/>
          <p:nvPr/>
        </p:nvSpPr>
        <p:spPr>
          <a:xfrm>
            <a:off x="1033389" y="1071108"/>
            <a:ext cx="3058926" cy="429895"/>
          </a:xfrm>
          <a:prstGeom prst="rect">
            <a:avLst/>
          </a:prstGeom>
          <a:noFill/>
        </p:spPr>
        <p:txBody>
          <a:bodyPr wrap="square" rtlCol="0">
            <a:spAutoFit/>
          </a:bodyPr>
          <a:lstStyle/>
          <a:p>
            <a:r>
              <a:rPr lang="en-US" altLang="zh-CN" sz="2200" b="1" dirty="0">
                <a:latin typeface="微软雅黑" panose="020B0503020204020204" pitchFamily="34" charset="-122"/>
                <a:ea typeface="微软雅黑" panose="020B0503020204020204" pitchFamily="34" charset="-122"/>
              </a:rPr>
              <a:t>1.2</a:t>
            </a:r>
            <a:r>
              <a:rPr lang="zh-CN" altLang="en-US" sz="2200" b="1" dirty="0">
                <a:latin typeface="微软雅黑" panose="020B0503020204020204" pitchFamily="34" charset="-122"/>
                <a:ea typeface="微软雅黑" panose="020B0503020204020204" pitchFamily="34" charset="-122"/>
              </a:rPr>
              <a:t>营销策略</a:t>
            </a:r>
            <a:endParaRPr lang="en-US" altLang="zh-CN" sz="2200" b="1" dirty="0">
              <a:latin typeface="微软雅黑" panose="020B0503020204020204" pitchFamily="34" charset="-122"/>
              <a:ea typeface="微软雅黑" panose="020B0503020204020204" pitchFamily="34" charset="-122"/>
            </a:endParaRPr>
          </a:p>
        </p:txBody>
      </p:sp>
      <p:grpSp>
        <p:nvGrpSpPr>
          <p:cNvPr id="14" name="组合 13"/>
          <p:cNvGrpSpPr/>
          <p:nvPr/>
        </p:nvGrpSpPr>
        <p:grpSpPr>
          <a:xfrm>
            <a:off x="388689" y="393224"/>
            <a:ext cx="6560108" cy="512200"/>
            <a:chOff x="-2052460" y="1197075"/>
            <a:chExt cx="4601296" cy="431800"/>
          </a:xfrm>
        </p:grpSpPr>
        <p:sp>
          <p:nvSpPr>
            <p:cNvPr id="15" name="直接连接符 4"/>
            <p:cNvSpPr>
              <a:spLocks noChangeShapeType="1"/>
            </p:cNvSpPr>
            <p:nvPr/>
          </p:nvSpPr>
          <p:spPr bwMode="auto">
            <a:xfrm>
              <a:off x="-2052460" y="1628875"/>
              <a:ext cx="4572000" cy="0"/>
            </a:xfrm>
            <a:prstGeom prst="line">
              <a:avLst/>
            </a:prstGeom>
            <a:noFill/>
            <a:ln w="9525"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16" name="直接连接符 5"/>
            <p:cNvSpPr>
              <a:spLocks noChangeShapeType="1"/>
            </p:cNvSpPr>
            <p:nvPr/>
          </p:nvSpPr>
          <p:spPr bwMode="auto">
            <a:xfrm flipV="1">
              <a:off x="2483855" y="1197075"/>
              <a:ext cx="0" cy="431800"/>
            </a:xfrm>
            <a:prstGeom prst="line">
              <a:avLst/>
            </a:prstGeom>
            <a:noFill/>
            <a:ln w="38100"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17" name="直接连接符 7"/>
            <p:cNvSpPr>
              <a:spLocks noChangeShapeType="1"/>
            </p:cNvSpPr>
            <p:nvPr/>
          </p:nvSpPr>
          <p:spPr bwMode="auto">
            <a:xfrm flipV="1">
              <a:off x="2547249" y="1339950"/>
              <a:ext cx="1587" cy="288925"/>
            </a:xfrm>
            <a:prstGeom prst="line">
              <a:avLst/>
            </a:prstGeom>
            <a:noFill/>
            <a:ln w="38100" cap="flat" cmpd="sng">
              <a:solidFill>
                <a:srgbClr val="FFC000"/>
              </a:solidFill>
              <a:miter lim="800000"/>
            </a:ln>
            <a:extLst>
              <a:ext uri="{909E8E84-426E-40DD-AFC4-6F175D3DCCD1}">
                <a14:hiddenFill xmlns:a14="http://schemas.microsoft.com/office/drawing/2010/main">
                  <a:noFill/>
                </a14:hiddenFill>
              </a:ext>
            </a:extLst>
          </p:spPr>
          <p:txBody>
            <a:bodyPr/>
            <a:lstStyle/>
            <a:p>
              <a:endParaRPr lang="zh-CN" altLang="en-US"/>
            </a:p>
          </p:txBody>
        </p:sp>
      </p:grpSp>
      <p:sp>
        <p:nvSpPr>
          <p:cNvPr id="18" name="文本框 17"/>
          <p:cNvSpPr txBox="1"/>
          <p:nvPr/>
        </p:nvSpPr>
        <p:spPr>
          <a:xfrm>
            <a:off x="828300" y="267576"/>
            <a:ext cx="5735955" cy="521970"/>
          </a:xfrm>
          <a:prstGeom prst="rect">
            <a:avLst/>
          </a:prstGeom>
          <a:noFill/>
        </p:spPr>
        <p:txBody>
          <a:bodyPr wrap="none" rtlCol="0">
            <a:spAutoFit/>
          </a:bodyPr>
          <a:lstStyle/>
          <a:p>
            <a:r>
              <a:rPr lang="en-US" altLang="zh-CN" sz="2800" b="1" dirty="0">
                <a:latin typeface="微软雅黑" panose="020B0503020204020204" pitchFamily="34" charset="-122"/>
                <a:ea typeface="微软雅黑" panose="020B0503020204020204" pitchFamily="34" charset="-122"/>
              </a:rPr>
              <a:t>1</a:t>
            </a:r>
            <a:r>
              <a:rPr lang="zh-CN" altLang="en-US" sz="2800" b="1" dirty="0">
                <a:latin typeface="微软雅黑" panose="020B0503020204020204" pitchFamily="34" charset="-122"/>
                <a:ea typeface="微软雅黑" panose="020B0503020204020204" pitchFamily="34" charset="-122"/>
              </a:rPr>
              <a:t>、主题公园市场营销的理论与方法</a:t>
            </a:r>
          </a:p>
        </p:txBody>
      </p:sp>
      <p:sp>
        <p:nvSpPr>
          <p:cNvPr id="20" name="文本框 19"/>
          <p:cNvSpPr txBox="1"/>
          <p:nvPr/>
        </p:nvSpPr>
        <p:spPr>
          <a:xfrm>
            <a:off x="1160120" y="1786019"/>
            <a:ext cx="9419089" cy="4519955"/>
          </a:xfrm>
          <a:prstGeom prst="rect">
            <a:avLst/>
          </a:prstGeom>
          <a:noFill/>
        </p:spPr>
        <p:txBody>
          <a:bodyPr wrap="square" rtlCol="0">
            <a:spAutoFit/>
          </a:bodyPr>
          <a:lstStyle/>
          <a:p>
            <a:pPr algn="just">
              <a:lnSpc>
                <a:spcPct val="125000"/>
              </a:lnSpc>
              <a:spcAft>
                <a:spcPts val="600"/>
              </a:spcAft>
            </a:pPr>
            <a:r>
              <a:rPr lang="zh-CN" altLang="en-US" sz="2000" b="1" dirty="0">
                <a:latin typeface="微软雅黑" panose="020B0503020204020204" pitchFamily="34" charset="-122"/>
                <a:ea typeface="微软雅黑" panose="020B0503020204020204" pitchFamily="34" charset="-122"/>
              </a:rPr>
              <a:t>（</a:t>
            </a:r>
            <a:r>
              <a:rPr lang="en-US" altLang="zh-CN" sz="2000" b="1" dirty="0">
                <a:latin typeface="微软雅黑" panose="020B0503020204020204" pitchFamily="34" charset="-122"/>
                <a:ea typeface="微软雅黑" panose="020B0503020204020204" pitchFamily="34" charset="-122"/>
              </a:rPr>
              <a:t>2</a:t>
            </a:r>
            <a:r>
              <a:rPr lang="zh-CN" altLang="en-US" sz="2000" b="1" dirty="0">
                <a:latin typeface="微软雅黑" panose="020B0503020204020204" pitchFamily="34" charset="-122"/>
                <a:ea typeface="微软雅黑" panose="020B0503020204020204" pitchFamily="34" charset="-122"/>
              </a:rPr>
              <a:t>）价格</a:t>
            </a:r>
          </a:p>
          <a:p>
            <a:pPr marL="342900" indent="-342900" algn="just">
              <a:lnSpc>
                <a:spcPct val="125000"/>
              </a:lnSpc>
              <a:spcAft>
                <a:spcPts val="600"/>
              </a:spcAft>
              <a:buFont typeface="Wingdings" panose="05000000000000000000" pitchFamily="2" charset="2"/>
              <a:buChar char="l"/>
            </a:pPr>
            <a:r>
              <a:rPr lang="zh-CN" altLang="en-US" sz="2000" dirty="0">
                <a:latin typeface="微软雅黑" panose="020B0503020204020204" pitchFamily="34" charset="-122"/>
                <a:ea typeface="微软雅黑" panose="020B0503020204020204" pitchFamily="34" charset="-122"/>
              </a:rPr>
              <a:t>正确定义一个主题公园的定价政策要</a:t>
            </a:r>
            <a:r>
              <a:rPr lang="zh-CN" altLang="en-US" sz="2000" b="1" dirty="0">
                <a:solidFill>
                  <a:srgbClr val="FF0000"/>
                </a:solidFill>
                <a:latin typeface="微软雅黑" panose="020B0503020204020204" pitchFamily="34" charset="-122"/>
                <a:ea typeface="微软雅黑" panose="020B0503020204020204" pitchFamily="34" charset="-122"/>
              </a:rPr>
              <a:t>以商业利益为基础，也要看潜在市场的接受能力</a:t>
            </a:r>
            <a:r>
              <a:rPr lang="zh-CN" altLang="en-US" sz="2000" dirty="0">
                <a:latin typeface="微软雅黑" panose="020B0503020204020204" pitchFamily="34" charset="-122"/>
                <a:ea typeface="微软雅黑" panose="020B0503020204020204" pitchFamily="34" charset="-122"/>
              </a:rPr>
              <a:t>。定价是一个复杂而</a:t>
            </a:r>
            <a:r>
              <a:rPr lang="zh-CN" altLang="en-US" sz="2000" b="1" dirty="0">
                <a:solidFill>
                  <a:srgbClr val="FF0000"/>
                </a:solidFill>
                <a:latin typeface="微软雅黑" panose="020B0503020204020204" pitchFamily="34" charset="-122"/>
                <a:ea typeface="微软雅黑" panose="020B0503020204020204" pitchFamily="34" charset="-122"/>
              </a:rPr>
              <a:t>动态</a:t>
            </a:r>
            <a:r>
              <a:rPr lang="zh-CN" altLang="en-US" sz="2000" dirty="0">
                <a:latin typeface="微软雅黑" panose="020B0503020204020204" pitchFamily="34" charset="-122"/>
                <a:ea typeface="微软雅黑" panose="020B0503020204020204" pitchFamily="34" charset="-122"/>
              </a:rPr>
              <a:t>的任务。主题公园一旦确定选址，它在市场中的渗透率就已经确定，而短时期内很难提高。每一部分的潜在市场，都以不同方式体现了对价格的敏感。</a:t>
            </a:r>
            <a:endParaRPr lang="en-US" altLang="zh-CN" sz="2000" dirty="0">
              <a:latin typeface="微软雅黑" panose="020B0503020204020204" pitchFamily="34" charset="-122"/>
              <a:ea typeface="微软雅黑" panose="020B0503020204020204" pitchFamily="34" charset="-122"/>
            </a:endParaRPr>
          </a:p>
          <a:p>
            <a:pPr marL="342900" indent="-342900" algn="just">
              <a:lnSpc>
                <a:spcPct val="125000"/>
              </a:lnSpc>
              <a:spcAft>
                <a:spcPts val="600"/>
              </a:spcAft>
              <a:buFont typeface="Wingdings" panose="05000000000000000000" pitchFamily="2" charset="2"/>
              <a:buChar char="l"/>
            </a:pPr>
            <a:r>
              <a:rPr lang="zh-CN" altLang="en-US" sz="2000" dirty="0">
                <a:latin typeface="微软雅黑" panose="020B0503020204020204" pitchFamily="34" charset="-122"/>
                <a:ea typeface="微软雅黑" panose="020B0503020204020204" pitchFamily="34" charset="-122"/>
              </a:rPr>
              <a:t>在这样的原则的基础上，确定一个公园的价格时，要考虑到另外两个因素：</a:t>
            </a:r>
            <a:r>
              <a:rPr lang="zh-CN" altLang="en-US" sz="2000" b="1" dirty="0">
                <a:solidFill>
                  <a:srgbClr val="FF0000"/>
                </a:solidFill>
                <a:latin typeface="微软雅黑" panose="020B0503020204020204" pitchFamily="34" charset="-122"/>
                <a:ea typeface="微软雅黑" panose="020B0503020204020204" pitchFamily="34" charset="-122"/>
              </a:rPr>
              <a:t>一是竞争价格。二是游客在园内的二次消费水平。</a:t>
            </a:r>
            <a:endParaRPr lang="en-US" altLang="zh-CN" sz="2000" b="1" dirty="0">
              <a:solidFill>
                <a:srgbClr val="FF0000"/>
              </a:solidFill>
              <a:latin typeface="微软雅黑" panose="020B0503020204020204" pitchFamily="34" charset="-122"/>
              <a:ea typeface="微软雅黑" panose="020B0503020204020204" pitchFamily="34" charset="-122"/>
            </a:endParaRPr>
          </a:p>
          <a:p>
            <a:pPr marL="342900" indent="-342900" algn="just">
              <a:lnSpc>
                <a:spcPct val="125000"/>
              </a:lnSpc>
              <a:spcAft>
                <a:spcPts val="600"/>
              </a:spcAft>
              <a:buFont typeface="Wingdings" panose="05000000000000000000" pitchFamily="2" charset="2"/>
              <a:buChar char="l"/>
            </a:pPr>
            <a:r>
              <a:rPr lang="zh-CN" altLang="en-US" sz="2000" dirty="0">
                <a:latin typeface="微软雅黑" panose="020B0503020204020204" pitchFamily="34" charset="-122"/>
                <a:ea typeface="微软雅黑" panose="020B0503020204020204" pitchFamily="34" charset="-122"/>
              </a:rPr>
              <a:t>主题公园的管理者面临的收入划定相关细分需求以支持公园的最优收益机会。因此，主题公园通常会制定一整套价格方案，从标准的税率到折扣和优惠。折扣通常用来吸引游客在淡季或吸引特定需求如家庭，团体或一些中间商。</a:t>
            </a:r>
            <a:r>
              <a:rPr lang="zh-CN" altLang="en-US" sz="2000" b="1" dirty="0">
                <a:solidFill>
                  <a:srgbClr val="FF0000"/>
                </a:solidFill>
                <a:latin typeface="微软雅黑" panose="020B0503020204020204" pitchFamily="34" charset="-122"/>
                <a:ea typeface="微软雅黑" panose="020B0503020204020204" pitchFamily="34" charset="-122"/>
              </a:rPr>
              <a:t>价格的让步是对标准价格的削减。</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532309" y="0"/>
            <a:ext cx="105322" cy="431800"/>
            <a:chOff x="532309" y="0"/>
            <a:chExt cx="105322" cy="431800"/>
          </a:xfrm>
        </p:grpSpPr>
        <p:sp>
          <p:nvSpPr>
            <p:cNvPr id="3" name="直接连接符 5"/>
            <p:cNvSpPr>
              <a:spLocks noChangeShapeType="1"/>
            </p:cNvSpPr>
            <p:nvPr/>
          </p:nvSpPr>
          <p:spPr bwMode="auto">
            <a:xfrm flipV="1">
              <a:off x="532309" y="0"/>
              <a:ext cx="0" cy="431800"/>
            </a:xfrm>
            <a:prstGeom prst="line">
              <a:avLst/>
            </a:prstGeom>
            <a:noFill/>
            <a:ln w="38100"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4" name="直接连接符 7"/>
            <p:cNvSpPr>
              <a:spLocks noChangeShapeType="1"/>
            </p:cNvSpPr>
            <p:nvPr/>
          </p:nvSpPr>
          <p:spPr bwMode="auto">
            <a:xfrm flipV="1">
              <a:off x="636044" y="0"/>
              <a:ext cx="1587" cy="288925"/>
            </a:xfrm>
            <a:prstGeom prst="line">
              <a:avLst/>
            </a:prstGeom>
            <a:noFill/>
            <a:ln w="38100" cap="flat" cmpd="sng">
              <a:solidFill>
                <a:srgbClr val="FFC000"/>
              </a:solidFill>
              <a:miter lim="800000"/>
            </a:ln>
            <a:extLst>
              <a:ext uri="{909E8E84-426E-40DD-AFC4-6F175D3DCCD1}">
                <a14:hiddenFill xmlns:a14="http://schemas.microsoft.com/office/drawing/2010/main">
                  <a:noFill/>
                </a14:hiddenFill>
              </a:ext>
            </a:extLst>
          </p:spPr>
          <p:txBody>
            <a:bodyPr/>
            <a:lstStyle/>
            <a:p>
              <a:endParaRPr lang="zh-CN" altLang="en-US"/>
            </a:p>
          </p:txBody>
        </p:sp>
      </p:grpSp>
      <p:grpSp>
        <p:nvGrpSpPr>
          <p:cNvPr id="5" name="组合 4"/>
          <p:cNvGrpSpPr/>
          <p:nvPr/>
        </p:nvGrpSpPr>
        <p:grpSpPr>
          <a:xfrm>
            <a:off x="-1" y="6230875"/>
            <a:ext cx="10730753" cy="431800"/>
            <a:chOff x="-2052460" y="1197075"/>
            <a:chExt cx="4601296" cy="431800"/>
          </a:xfrm>
        </p:grpSpPr>
        <p:sp>
          <p:nvSpPr>
            <p:cNvPr id="6" name="直接连接符 4"/>
            <p:cNvSpPr>
              <a:spLocks noChangeShapeType="1"/>
            </p:cNvSpPr>
            <p:nvPr/>
          </p:nvSpPr>
          <p:spPr bwMode="auto">
            <a:xfrm>
              <a:off x="-2052460" y="1628875"/>
              <a:ext cx="4572000" cy="0"/>
            </a:xfrm>
            <a:prstGeom prst="line">
              <a:avLst/>
            </a:prstGeom>
            <a:noFill/>
            <a:ln w="9525"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7" name="直接连接符 5"/>
            <p:cNvSpPr>
              <a:spLocks noChangeShapeType="1"/>
            </p:cNvSpPr>
            <p:nvPr/>
          </p:nvSpPr>
          <p:spPr bwMode="auto">
            <a:xfrm flipV="1">
              <a:off x="2483855" y="1197075"/>
              <a:ext cx="0" cy="431800"/>
            </a:xfrm>
            <a:prstGeom prst="line">
              <a:avLst/>
            </a:prstGeom>
            <a:noFill/>
            <a:ln w="38100"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8" name="直接连接符 7"/>
            <p:cNvSpPr>
              <a:spLocks noChangeShapeType="1"/>
            </p:cNvSpPr>
            <p:nvPr/>
          </p:nvSpPr>
          <p:spPr bwMode="auto">
            <a:xfrm flipV="1">
              <a:off x="2547249" y="1339950"/>
              <a:ext cx="1587" cy="288925"/>
            </a:xfrm>
            <a:prstGeom prst="line">
              <a:avLst/>
            </a:prstGeom>
            <a:noFill/>
            <a:ln w="38100" cap="flat" cmpd="sng">
              <a:solidFill>
                <a:srgbClr val="FFC000"/>
              </a:solidFill>
              <a:miter lim="800000"/>
            </a:ln>
            <a:extLst>
              <a:ext uri="{909E8E84-426E-40DD-AFC4-6F175D3DCCD1}">
                <a14:hiddenFill xmlns:a14="http://schemas.microsoft.com/office/drawing/2010/main">
                  <a:noFill/>
                </a14:hiddenFill>
              </a:ext>
            </a:extLst>
          </p:spPr>
          <p:txBody>
            <a:bodyPr/>
            <a:lstStyle/>
            <a:p>
              <a:endParaRPr lang="zh-CN" altLang="en-US"/>
            </a:p>
          </p:txBody>
        </p:sp>
      </p:grpSp>
      <p:sp>
        <p:nvSpPr>
          <p:cNvPr id="11" name="文本框 10"/>
          <p:cNvSpPr txBox="1"/>
          <p:nvPr/>
        </p:nvSpPr>
        <p:spPr>
          <a:xfrm>
            <a:off x="1033389" y="1071108"/>
            <a:ext cx="3058926" cy="429895"/>
          </a:xfrm>
          <a:prstGeom prst="rect">
            <a:avLst/>
          </a:prstGeom>
          <a:noFill/>
        </p:spPr>
        <p:txBody>
          <a:bodyPr wrap="square" rtlCol="0">
            <a:spAutoFit/>
          </a:bodyPr>
          <a:lstStyle/>
          <a:p>
            <a:r>
              <a:rPr lang="en-US" altLang="zh-CN" sz="2200" b="1" dirty="0">
                <a:latin typeface="微软雅黑" panose="020B0503020204020204" pitchFamily="34" charset="-122"/>
                <a:ea typeface="微软雅黑" panose="020B0503020204020204" pitchFamily="34" charset="-122"/>
              </a:rPr>
              <a:t>1.2</a:t>
            </a:r>
            <a:r>
              <a:rPr lang="zh-CN" altLang="en-US" sz="2200" b="1" dirty="0">
                <a:latin typeface="微软雅黑" panose="020B0503020204020204" pitchFamily="34" charset="-122"/>
                <a:ea typeface="微软雅黑" panose="020B0503020204020204" pitchFamily="34" charset="-122"/>
              </a:rPr>
              <a:t>营销策略</a:t>
            </a:r>
            <a:endParaRPr lang="en-US" altLang="zh-CN" sz="2200" b="1" dirty="0">
              <a:latin typeface="微软雅黑" panose="020B0503020204020204" pitchFamily="34" charset="-122"/>
              <a:ea typeface="微软雅黑" panose="020B0503020204020204" pitchFamily="34" charset="-122"/>
            </a:endParaRPr>
          </a:p>
        </p:txBody>
      </p:sp>
      <p:grpSp>
        <p:nvGrpSpPr>
          <p:cNvPr id="14" name="组合 13"/>
          <p:cNvGrpSpPr/>
          <p:nvPr/>
        </p:nvGrpSpPr>
        <p:grpSpPr>
          <a:xfrm>
            <a:off x="388689" y="393224"/>
            <a:ext cx="6560108" cy="512200"/>
            <a:chOff x="-2052460" y="1197075"/>
            <a:chExt cx="4601296" cy="431800"/>
          </a:xfrm>
        </p:grpSpPr>
        <p:sp>
          <p:nvSpPr>
            <p:cNvPr id="15" name="直接连接符 4"/>
            <p:cNvSpPr>
              <a:spLocks noChangeShapeType="1"/>
            </p:cNvSpPr>
            <p:nvPr/>
          </p:nvSpPr>
          <p:spPr bwMode="auto">
            <a:xfrm>
              <a:off x="-2052460" y="1628875"/>
              <a:ext cx="4572000" cy="0"/>
            </a:xfrm>
            <a:prstGeom prst="line">
              <a:avLst/>
            </a:prstGeom>
            <a:noFill/>
            <a:ln w="9525"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16" name="直接连接符 5"/>
            <p:cNvSpPr>
              <a:spLocks noChangeShapeType="1"/>
            </p:cNvSpPr>
            <p:nvPr/>
          </p:nvSpPr>
          <p:spPr bwMode="auto">
            <a:xfrm flipV="1">
              <a:off x="2483855" y="1197075"/>
              <a:ext cx="0" cy="431800"/>
            </a:xfrm>
            <a:prstGeom prst="line">
              <a:avLst/>
            </a:prstGeom>
            <a:noFill/>
            <a:ln w="38100"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17" name="直接连接符 7"/>
            <p:cNvSpPr>
              <a:spLocks noChangeShapeType="1"/>
            </p:cNvSpPr>
            <p:nvPr/>
          </p:nvSpPr>
          <p:spPr bwMode="auto">
            <a:xfrm flipV="1">
              <a:off x="2547249" y="1339950"/>
              <a:ext cx="1587" cy="288925"/>
            </a:xfrm>
            <a:prstGeom prst="line">
              <a:avLst/>
            </a:prstGeom>
            <a:noFill/>
            <a:ln w="38100" cap="flat" cmpd="sng">
              <a:solidFill>
                <a:srgbClr val="FFC000"/>
              </a:solidFill>
              <a:miter lim="800000"/>
            </a:ln>
            <a:extLst>
              <a:ext uri="{909E8E84-426E-40DD-AFC4-6F175D3DCCD1}">
                <a14:hiddenFill xmlns:a14="http://schemas.microsoft.com/office/drawing/2010/main">
                  <a:noFill/>
                </a14:hiddenFill>
              </a:ext>
            </a:extLst>
          </p:spPr>
          <p:txBody>
            <a:bodyPr/>
            <a:lstStyle/>
            <a:p>
              <a:endParaRPr lang="zh-CN" altLang="en-US"/>
            </a:p>
          </p:txBody>
        </p:sp>
      </p:grpSp>
      <p:sp>
        <p:nvSpPr>
          <p:cNvPr id="18" name="文本框 17"/>
          <p:cNvSpPr txBox="1"/>
          <p:nvPr/>
        </p:nvSpPr>
        <p:spPr>
          <a:xfrm>
            <a:off x="828300" y="267576"/>
            <a:ext cx="5735955" cy="521970"/>
          </a:xfrm>
          <a:prstGeom prst="rect">
            <a:avLst/>
          </a:prstGeom>
          <a:noFill/>
        </p:spPr>
        <p:txBody>
          <a:bodyPr wrap="none" rtlCol="0">
            <a:spAutoFit/>
          </a:bodyPr>
          <a:lstStyle/>
          <a:p>
            <a:r>
              <a:rPr lang="en-US" altLang="zh-CN" sz="2800" b="1" dirty="0">
                <a:latin typeface="微软雅黑" panose="020B0503020204020204" pitchFamily="34" charset="-122"/>
                <a:ea typeface="微软雅黑" panose="020B0503020204020204" pitchFamily="34" charset="-122"/>
              </a:rPr>
              <a:t>1</a:t>
            </a:r>
            <a:r>
              <a:rPr lang="zh-CN" altLang="en-US" sz="2800" b="1" dirty="0">
                <a:latin typeface="微软雅黑" panose="020B0503020204020204" pitchFamily="34" charset="-122"/>
                <a:ea typeface="微软雅黑" panose="020B0503020204020204" pitchFamily="34" charset="-122"/>
              </a:rPr>
              <a:t>、主题公园市场营销的理论与方法</a:t>
            </a:r>
          </a:p>
        </p:txBody>
      </p:sp>
      <p:sp>
        <p:nvSpPr>
          <p:cNvPr id="20" name="文本框 19"/>
          <p:cNvSpPr txBox="1"/>
          <p:nvPr/>
        </p:nvSpPr>
        <p:spPr>
          <a:xfrm>
            <a:off x="636044" y="1525693"/>
            <a:ext cx="10936363" cy="1246495"/>
          </a:xfrm>
          <a:prstGeom prst="rect">
            <a:avLst/>
          </a:prstGeom>
          <a:noFill/>
        </p:spPr>
        <p:txBody>
          <a:bodyPr wrap="square" rtlCol="0">
            <a:spAutoFit/>
          </a:bodyPr>
          <a:lstStyle/>
          <a:p>
            <a:pPr indent="457200" algn="just">
              <a:lnSpc>
                <a:spcPct val="125000"/>
              </a:lnSpc>
            </a:pPr>
            <a:r>
              <a:rPr lang="zh-CN" altLang="en-US" sz="2000" dirty="0">
                <a:latin typeface="微软雅黑" panose="020B0503020204020204" pitchFamily="34" charset="-122"/>
                <a:ea typeface="微软雅黑" panose="020B0503020204020204" pitchFamily="34" charset="-122"/>
              </a:rPr>
              <a:t>任何情况下，价格应该是被访问者按照产品的质量和价值确定的，连同季节性波动一并考虑进去。目前，几乎所有主题公园都推出了年票或月票制度，给居住在主题公园附近的居民或者主题公园品牌的“迷”一定的优惠，刺激他们经常来游玩。</a:t>
            </a:r>
          </a:p>
        </p:txBody>
      </p:sp>
      <p:sp>
        <p:nvSpPr>
          <p:cNvPr id="19" name="文本框 18"/>
          <p:cNvSpPr txBox="1"/>
          <p:nvPr/>
        </p:nvSpPr>
        <p:spPr>
          <a:xfrm>
            <a:off x="1160120" y="3123327"/>
            <a:ext cx="9419089" cy="369332"/>
          </a:xfrm>
          <a:prstGeom prst="rect">
            <a:avLst/>
          </a:prstGeom>
          <a:noFill/>
        </p:spPr>
        <p:txBody>
          <a:bodyPr wrap="square" rtlCol="0">
            <a:spAutoFit/>
          </a:bodyPr>
          <a:lstStyle/>
          <a:p>
            <a:pPr algn="ctr"/>
            <a:r>
              <a:rPr lang="zh-CN" altLang="zh-CN" dirty="0">
                <a:latin typeface="微软雅黑" panose="020B0503020204020204" pitchFamily="34" charset="-122"/>
                <a:ea typeface="微软雅黑" panose="020B0503020204020204" pitchFamily="34" charset="-122"/>
              </a:rPr>
              <a:t>表</a:t>
            </a:r>
            <a:r>
              <a:rPr lang="en-US" altLang="zh-CN" dirty="0">
                <a:latin typeface="微软雅黑" panose="020B0503020204020204" pitchFamily="34" charset="-122"/>
                <a:ea typeface="微软雅黑" panose="020B0503020204020204" pitchFamily="34" charset="-122"/>
              </a:rPr>
              <a:t>10-2 </a:t>
            </a:r>
            <a:r>
              <a:rPr lang="zh-CN" altLang="en-US" dirty="0">
                <a:latin typeface="微软雅黑" panose="020B0503020204020204" pitchFamily="34" charset="-122"/>
                <a:ea typeface="微软雅黑" panose="020B0503020204020204" pitchFamily="34" charset="-122"/>
              </a:rPr>
              <a:t>欧洲主题公园实际定价例子</a:t>
            </a:r>
          </a:p>
        </p:txBody>
      </p:sp>
      <p:graphicFrame>
        <p:nvGraphicFramePr>
          <p:cNvPr id="21" name="表格 20"/>
          <p:cNvGraphicFramePr>
            <a:graphicFrameLocks noGrp="1"/>
          </p:cNvGraphicFramePr>
          <p:nvPr>
            <p:extLst>
              <p:ext uri="{D42A27DB-BD31-4B8C-83A1-F6EECF244321}">
                <p14:modId xmlns:p14="http://schemas.microsoft.com/office/powerpoint/2010/main" val="838313477"/>
              </p:ext>
            </p:extLst>
          </p:nvPr>
        </p:nvGraphicFramePr>
        <p:xfrm>
          <a:off x="1494240" y="3650066"/>
          <a:ext cx="8352126" cy="1682241"/>
        </p:xfrm>
        <a:graphic>
          <a:graphicData uri="http://schemas.openxmlformats.org/drawingml/2006/table">
            <a:tbl>
              <a:tblPr firstRow="1" bandRow="1">
                <a:tableStyleId>{C083E6E3-FA7D-4D7B-A595-EF9225AFEA82}</a:tableStyleId>
              </a:tblPr>
              <a:tblGrid>
                <a:gridCol w="4176063">
                  <a:extLst>
                    <a:ext uri="{9D8B030D-6E8A-4147-A177-3AD203B41FA5}">
                      <a16:colId xmlns:a16="http://schemas.microsoft.com/office/drawing/2014/main" val="20000"/>
                    </a:ext>
                  </a:extLst>
                </a:gridCol>
                <a:gridCol w="4176063">
                  <a:extLst>
                    <a:ext uri="{9D8B030D-6E8A-4147-A177-3AD203B41FA5}">
                      <a16:colId xmlns:a16="http://schemas.microsoft.com/office/drawing/2014/main" val="20001"/>
                    </a:ext>
                  </a:extLst>
                </a:gridCol>
              </a:tblGrid>
              <a:tr h="560747">
                <a:tc>
                  <a:txBody>
                    <a:bodyPr/>
                    <a:lstStyle/>
                    <a:p>
                      <a:pPr algn="ctr">
                        <a:spcAft>
                          <a:spcPts val="0"/>
                        </a:spcAft>
                      </a:pPr>
                      <a:r>
                        <a:rPr lang="zh-CN" altLang="en-US" sz="1600" kern="100" dirty="0">
                          <a:effectLst/>
                        </a:rPr>
                        <a:t>实际</a:t>
                      </a:r>
                      <a:endPar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zh-CN" altLang="en-US" sz="1600" kern="1200" dirty="0">
                          <a:effectLst/>
                        </a:rPr>
                        <a:t>例子</a:t>
                      </a:r>
                      <a:endParaRPr lang="zh-CN" altLang="zh-CN" sz="1600" b="1" kern="1200" dirty="0">
                        <a:solidFill>
                          <a:schemeClr val="lt1"/>
                        </a:solidFill>
                        <a:effectLst/>
                        <a:latin typeface="微软雅黑" panose="020B0503020204020204" pitchFamily="34" charset="-122"/>
                        <a:ea typeface="微软雅黑" panose="020B0503020204020204" pitchFamily="34" charset="-122"/>
                        <a:cs typeface="+mn-cs"/>
                      </a:endParaRPr>
                    </a:p>
                  </a:txBody>
                  <a:tcPr anchor="ctr"/>
                </a:tc>
                <a:extLst>
                  <a:ext uri="{0D108BD9-81ED-4DB2-BD59-A6C34878D82A}">
                    <a16:rowId xmlns:a16="http://schemas.microsoft.com/office/drawing/2014/main" val="10000"/>
                  </a:ext>
                </a:extLst>
              </a:tr>
              <a:tr h="560747">
                <a:tc>
                  <a:txBody>
                    <a:bodyPr/>
                    <a:lstStyle/>
                    <a:p>
                      <a:pPr algn="ctr">
                        <a:spcAft>
                          <a:spcPts val="0"/>
                        </a:spcAft>
                      </a:pPr>
                      <a:r>
                        <a:rPr lang="zh-CN" altLang="en-US" sz="1600" kern="100" dirty="0">
                          <a:effectLst/>
                        </a:rPr>
                        <a:t>无限制夜晚同行</a:t>
                      </a:r>
                      <a:endPar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zh-CN" altLang="en-US" sz="1600" kern="1200" dirty="0">
                          <a:effectLst/>
                        </a:rPr>
                        <a:t>加达云霄主题公园</a:t>
                      </a:r>
                      <a:endParaRPr lang="zh-CN" altLang="zh-CN" sz="1600" kern="1200" dirty="0">
                        <a:solidFill>
                          <a:schemeClr val="dk1"/>
                        </a:solidFill>
                        <a:effectLst/>
                        <a:latin typeface="微软雅黑" panose="020B0503020204020204" pitchFamily="34" charset="-122"/>
                        <a:ea typeface="微软雅黑" panose="020B0503020204020204" pitchFamily="34" charset="-122"/>
                        <a:cs typeface="+mn-cs"/>
                      </a:endParaRPr>
                    </a:p>
                  </a:txBody>
                  <a:tcPr anchor="ctr"/>
                </a:tc>
                <a:extLst>
                  <a:ext uri="{0D108BD9-81ED-4DB2-BD59-A6C34878D82A}">
                    <a16:rowId xmlns:a16="http://schemas.microsoft.com/office/drawing/2014/main" val="10001"/>
                  </a:ext>
                </a:extLst>
              </a:tr>
              <a:tr h="560747">
                <a:tc>
                  <a:txBody>
                    <a:bodyPr/>
                    <a:lstStyle/>
                    <a:p>
                      <a:pPr algn="ctr">
                        <a:spcAft>
                          <a:spcPts val="0"/>
                        </a:spcAft>
                      </a:pPr>
                      <a:r>
                        <a:rPr lang="zh-CN" altLang="en-US" sz="1600" kern="100" dirty="0">
                          <a:effectLst/>
                        </a:rPr>
                        <a:t>包裹保存超过</a:t>
                      </a:r>
                      <a:r>
                        <a:rPr lang="en-US" altLang="zh-CN" sz="1600" kern="100" dirty="0">
                          <a:effectLst/>
                        </a:rPr>
                        <a:t>2</a:t>
                      </a:r>
                      <a:r>
                        <a:rPr lang="zh-CN" altLang="en-US" sz="1600" kern="100" dirty="0">
                          <a:effectLst/>
                        </a:rPr>
                        <a:t>天</a:t>
                      </a:r>
                      <a:endPar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zh-CN" altLang="en-US" sz="1600" kern="1200" dirty="0">
                          <a:effectLst/>
                        </a:rPr>
                        <a:t>欧洲主题公园</a:t>
                      </a:r>
                      <a:endParaRPr lang="zh-CN" altLang="zh-CN" sz="1600" kern="1200" dirty="0">
                        <a:solidFill>
                          <a:schemeClr val="dk1"/>
                        </a:solidFill>
                        <a:effectLst/>
                        <a:latin typeface="微软雅黑" panose="020B0503020204020204" pitchFamily="34" charset="-122"/>
                        <a:ea typeface="微软雅黑" panose="020B0503020204020204" pitchFamily="34" charset="-122"/>
                        <a:cs typeface="+mn-cs"/>
                      </a:endParaRPr>
                    </a:p>
                  </a:txBody>
                  <a:tcPr anchor="ctr"/>
                </a:tc>
                <a:extLst>
                  <a:ext uri="{0D108BD9-81ED-4DB2-BD59-A6C34878D82A}">
                    <a16:rowId xmlns:a16="http://schemas.microsoft.com/office/drawing/2014/main" val="10002"/>
                  </a:ext>
                </a:extLst>
              </a:tr>
            </a:tbl>
          </a:graphicData>
        </a:graphic>
      </p:graphicFrame>
      <p:cxnSp>
        <p:nvCxnSpPr>
          <p:cNvPr id="22" name="直接连接符 21"/>
          <p:cNvCxnSpPr/>
          <p:nvPr/>
        </p:nvCxnSpPr>
        <p:spPr>
          <a:xfrm>
            <a:off x="532309" y="5911273"/>
            <a:ext cx="3956564" cy="0"/>
          </a:xfrm>
          <a:prstGeom prst="line">
            <a:avLst/>
          </a:prstGeom>
        </p:spPr>
        <p:style>
          <a:lnRef idx="1">
            <a:schemeClr val="dk1"/>
          </a:lnRef>
          <a:fillRef idx="0">
            <a:schemeClr val="dk1"/>
          </a:fillRef>
          <a:effectRef idx="0">
            <a:schemeClr val="dk1"/>
          </a:effectRef>
          <a:fontRef idx="minor">
            <a:schemeClr val="tx1"/>
          </a:fontRef>
        </p:style>
      </p:cxnSp>
      <p:sp>
        <p:nvSpPr>
          <p:cNvPr id="23" name="矩形 22"/>
          <p:cNvSpPr/>
          <p:nvPr/>
        </p:nvSpPr>
        <p:spPr>
          <a:xfrm>
            <a:off x="715374" y="6024480"/>
            <a:ext cx="2668744" cy="276999"/>
          </a:xfrm>
          <a:prstGeom prst="rect">
            <a:avLst/>
          </a:prstGeom>
        </p:spPr>
        <p:txBody>
          <a:bodyPr wrap="none">
            <a:spAutoFit/>
          </a:bodyPr>
          <a:lstStyle/>
          <a:p>
            <a:pPr algn="just">
              <a:spcAft>
                <a:spcPts val="0"/>
              </a:spcAft>
            </a:pPr>
            <a:r>
              <a:rPr lang="zh-CN" altLang="en-US" sz="1200" kern="100">
                <a:latin typeface="微软雅黑" panose="020B0503020204020204" pitchFamily="34" charset="-122"/>
                <a:ea typeface="微软雅黑" panose="020B0503020204020204" pitchFamily="34" charset="-122"/>
                <a:cs typeface="Times New Roman" panose="02020603050405020304" pitchFamily="18" charset="0"/>
              </a:rPr>
              <a:t>资料来源：</a:t>
            </a:r>
            <a:r>
              <a:rPr lang="en-US" altLang="zh-CN" sz="1200" kern="100">
                <a:latin typeface="微软雅黑" panose="020B0503020204020204" pitchFamily="34" charset="-122"/>
                <a:ea typeface="微软雅黑" panose="020B0503020204020204" pitchFamily="34" charset="-122"/>
                <a:cs typeface="Times New Roman" panose="02020603050405020304" pitchFamily="18" charset="0"/>
              </a:rPr>
              <a:t>Brault &amp; Brouzes, 2005.</a:t>
            </a:r>
            <a:endParaRPr lang="zh-CN" altLang="zh-CN" sz="1200" kern="100" dirty="0">
              <a:latin typeface="微软雅黑" panose="020B0503020204020204" pitchFamily="34" charset="-122"/>
              <a:ea typeface="微软雅黑" panose="020B0503020204020204" pitchFamily="34" charset="-122"/>
              <a:cs typeface="Times New Roman" panose="02020603050405020304"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532309" y="0"/>
            <a:ext cx="105322" cy="431800"/>
            <a:chOff x="532309" y="0"/>
            <a:chExt cx="105322" cy="431800"/>
          </a:xfrm>
        </p:grpSpPr>
        <p:sp>
          <p:nvSpPr>
            <p:cNvPr id="3" name="直接连接符 5"/>
            <p:cNvSpPr>
              <a:spLocks noChangeShapeType="1"/>
            </p:cNvSpPr>
            <p:nvPr/>
          </p:nvSpPr>
          <p:spPr bwMode="auto">
            <a:xfrm flipV="1">
              <a:off x="532309" y="0"/>
              <a:ext cx="0" cy="431800"/>
            </a:xfrm>
            <a:prstGeom prst="line">
              <a:avLst/>
            </a:prstGeom>
            <a:noFill/>
            <a:ln w="38100"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4" name="直接连接符 7"/>
            <p:cNvSpPr>
              <a:spLocks noChangeShapeType="1"/>
            </p:cNvSpPr>
            <p:nvPr/>
          </p:nvSpPr>
          <p:spPr bwMode="auto">
            <a:xfrm flipV="1">
              <a:off x="636044" y="0"/>
              <a:ext cx="1587" cy="288925"/>
            </a:xfrm>
            <a:prstGeom prst="line">
              <a:avLst/>
            </a:prstGeom>
            <a:noFill/>
            <a:ln w="38100" cap="flat" cmpd="sng">
              <a:solidFill>
                <a:srgbClr val="FFC000"/>
              </a:solidFill>
              <a:miter lim="800000"/>
            </a:ln>
            <a:extLst>
              <a:ext uri="{909E8E84-426E-40DD-AFC4-6F175D3DCCD1}">
                <a14:hiddenFill xmlns:a14="http://schemas.microsoft.com/office/drawing/2010/main">
                  <a:noFill/>
                </a14:hiddenFill>
              </a:ext>
            </a:extLst>
          </p:spPr>
          <p:txBody>
            <a:bodyPr/>
            <a:lstStyle/>
            <a:p>
              <a:endParaRPr lang="zh-CN" altLang="en-US"/>
            </a:p>
          </p:txBody>
        </p:sp>
      </p:grpSp>
      <p:grpSp>
        <p:nvGrpSpPr>
          <p:cNvPr id="5" name="组合 4"/>
          <p:cNvGrpSpPr/>
          <p:nvPr/>
        </p:nvGrpSpPr>
        <p:grpSpPr>
          <a:xfrm>
            <a:off x="-1" y="6230875"/>
            <a:ext cx="10730753" cy="431800"/>
            <a:chOff x="-2052460" y="1197075"/>
            <a:chExt cx="4601296" cy="431800"/>
          </a:xfrm>
        </p:grpSpPr>
        <p:sp>
          <p:nvSpPr>
            <p:cNvPr id="6" name="直接连接符 4"/>
            <p:cNvSpPr>
              <a:spLocks noChangeShapeType="1"/>
            </p:cNvSpPr>
            <p:nvPr/>
          </p:nvSpPr>
          <p:spPr bwMode="auto">
            <a:xfrm>
              <a:off x="-2052460" y="1628875"/>
              <a:ext cx="4572000" cy="0"/>
            </a:xfrm>
            <a:prstGeom prst="line">
              <a:avLst/>
            </a:prstGeom>
            <a:noFill/>
            <a:ln w="9525"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7" name="直接连接符 5"/>
            <p:cNvSpPr>
              <a:spLocks noChangeShapeType="1"/>
            </p:cNvSpPr>
            <p:nvPr/>
          </p:nvSpPr>
          <p:spPr bwMode="auto">
            <a:xfrm flipV="1">
              <a:off x="2483855" y="1197075"/>
              <a:ext cx="0" cy="431800"/>
            </a:xfrm>
            <a:prstGeom prst="line">
              <a:avLst/>
            </a:prstGeom>
            <a:noFill/>
            <a:ln w="38100"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8" name="直接连接符 7"/>
            <p:cNvSpPr>
              <a:spLocks noChangeShapeType="1"/>
            </p:cNvSpPr>
            <p:nvPr/>
          </p:nvSpPr>
          <p:spPr bwMode="auto">
            <a:xfrm flipV="1">
              <a:off x="2547249" y="1339950"/>
              <a:ext cx="1587" cy="288925"/>
            </a:xfrm>
            <a:prstGeom prst="line">
              <a:avLst/>
            </a:prstGeom>
            <a:noFill/>
            <a:ln w="38100" cap="flat" cmpd="sng">
              <a:solidFill>
                <a:srgbClr val="FFC000"/>
              </a:solidFill>
              <a:miter lim="800000"/>
            </a:ln>
            <a:extLst>
              <a:ext uri="{909E8E84-426E-40DD-AFC4-6F175D3DCCD1}">
                <a14:hiddenFill xmlns:a14="http://schemas.microsoft.com/office/drawing/2010/main">
                  <a:noFill/>
                </a14:hiddenFill>
              </a:ext>
            </a:extLst>
          </p:spPr>
          <p:txBody>
            <a:bodyPr/>
            <a:lstStyle/>
            <a:p>
              <a:endParaRPr lang="zh-CN" altLang="en-US"/>
            </a:p>
          </p:txBody>
        </p:sp>
      </p:grpSp>
      <p:sp>
        <p:nvSpPr>
          <p:cNvPr id="11" name="文本框 10"/>
          <p:cNvSpPr txBox="1"/>
          <p:nvPr/>
        </p:nvSpPr>
        <p:spPr>
          <a:xfrm>
            <a:off x="1033389" y="1071108"/>
            <a:ext cx="3058926" cy="429895"/>
          </a:xfrm>
          <a:prstGeom prst="rect">
            <a:avLst/>
          </a:prstGeom>
          <a:noFill/>
        </p:spPr>
        <p:txBody>
          <a:bodyPr wrap="square" rtlCol="0">
            <a:spAutoFit/>
          </a:bodyPr>
          <a:lstStyle/>
          <a:p>
            <a:r>
              <a:rPr lang="en-US" altLang="zh-CN" sz="2200" b="1" dirty="0">
                <a:latin typeface="微软雅黑" panose="020B0503020204020204" pitchFamily="34" charset="-122"/>
                <a:ea typeface="微软雅黑" panose="020B0503020204020204" pitchFamily="34" charset="-122"/>
              </a:rPr>
              <a:t>1.2</a:t>
            </a:r>
            <a:r>
              <a:rPr lang="zh-CN" altLang="en-US" sz="2200" b="1" dirty="0">
                <a:latin typeface="微软雅黑" panose="020B0503020204020204" pitchFamily="34" charset="-122"/>
                <a:ea typeface="微软雅黑" panose="020B0503020204020204" pitchFamily="34" charset="-122"/>
              </a:rPr>
              <a:t>营销策略</a:t>
            </a:r>
            <a:endParaRPr lang="en-US" altLang="zh-CN" sz="2200" b="1" dirty="0">
              <a:latin typeface="微软雅黑" panose="020B0503020204020204" pitchFamily="34" charset="-122"/>
              <a:ea typeface="微软雅黑" panose="020B0503020204020204" pitchFamily="34" charset="-122"/>
            </a:endParaRPr>
          </a:p>
        </p:txBody>
      </p:sp>
      <p:grpSp>
        <p:nvGrpSpPr>
          <p:cNvPr id="14" name="组合 13"/>
          <p:cNvGrpSpPr/>
          <p:nvPr/>
        </p:nvGrpSpPr>
        <p:grpSpPr>
          <a:xfrm>
            <a:off x="388689" y="393224"/>
            <a:ext cx="6560108" cy="512200"/>
            <a:chOff x="-2052460" y="1197075"/>
            <a:chExt cx="4601296" cy="431800"/>
          </a:xfrm>
        </p:grpSpPr>
        <p:sp>
          <p:nvSpPr>
            <p:cNvPr id="15" name="直接连接符 4"/>
            <p:cNvSpPr>
              <a:spLocks noChangeShapeType="1"/>
            </p:cNvSpPr>
            <p:nvPr/>
          </p:nvSpPr>
          <p:spPr bwMode="auto">
            <a:xfrm>
              <a:off x="-2052460" y="1628875"/>
              <a:ext cx="4572000" cy="0"/>
            </a:xfrm>
            <a:prstGeom prst="line">
              <a:avLst/>
            </a:prstGeom>
            <a:noFill/>
            <a:ln w="9525"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16" name="直接连接符 5"/>
            <p:cNvSpPr>
              <a:spLocks noChangeShapeType="1"/>
            </p:cNvSpPr>
            <p:nvPr/>
          </p:nvSpPr>
          <p:spPr bwMode="auto">
            <a:xfrm flipV="1">
              <a:off x="2483855" y="1197075"/>
              <a:ext cx="0" cy="431800"/>
            </a:xfrm>
            <a:prstGeom prst="line">
              <a:avLst/>
            </a:prstGeom>
            <a:noFill/>
            <a:ln w="38100"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17" name="直接连接符 7"/>
            <p:cNvSpPr>
              <a:spLocks noChangeShapeType="1"/>
            </p:cNvSpPr>
            <p:nvPr/>
          </p:nvSpPr>
          <p:spPr bwMode="auto">
            <a:xfrm flipV="1">
              <a:off x="2547249" y="1339950"/>
              <a:ext cx="1587" cy="288925"/>
            </a:xfrm>
            <a:prstGeom prst="line">
              <a:avLst/>
            </a:prstGeom>
            <a:noFill/>
            <a:ln w="38100" cap="flat" cmpd="sng">
              <a:solidFill>
                <a:srgbClr val="FFC000"/>
              </a:solidFill>
              <a:miter lim="800000"/>
            </a:ln>
            <a:extLst>
              <a:ext uri="{909E8E84-426E-40DD-AFC4-6F175D3DCCD1}">
                <a14:hiddenFill xmlns:a14="http://schemas.microsoft.com/office/drawing/2010/main">
                  <a:noFill/>
                </a14:hiddenFill>
              </a:ext>
            </a:extLst>
          </p:spPr>
          <p:txBody>
            <a:bodyPr/>
            <a:lstStyle/>
            <a:p>
              <a:endParaRPr lang="zh-CN" altLang="en-US"/>
            </a:p>
          </p:txBody>
        </p:sp>
      </p:grpSp>
      <p:sp>
        <p:nvSpPr>
          <p:cNvPr id="18" name="文本框 17"/>
          <p:cNvSpPr txBox="1"/>
          <p:nvPr/>
        </p:nvSpPr>
        <p:spPr>
          <a:xfrm>
            <a:off x="828300" y="267576"/>
            <a:ext cx="5735955" cy="521970"/>
          </a:xfrm>
          <a:prstGeom prst="rect">
            <a:avLst/>
          </a:prstGeom>
          <a:noFill/>
        </p:spPr>
        <p:txBody>
          <a:bodyPr wrap="none" rtlCol="0">
            <a:spAutoFit/>
          </a:bodyPr>
          <a:lstStyle/>
          <a:p>
            <a:r>
              <a:rPr lang="en-US" altLang="zh-CN" sz="2800" b="1" dirty="0">
                <a:latin typeface="微软雅黑" panose="020B0503020204020204" pitchFamily="34" charset="-122"/>
                <a:ea typeface="微软雅黑" panose="020B0503020204020204" pitchFamily="34" charset="-122"/>
              </a:rPr>
              <a:t>1</a:t>
            </a:r>
            <a:r>
              <a:rPr lang="zh-CN" altLang="en-US" sz="2800" b="1" dirty="0">
                <a:latin typeface="微软雅黑" panose="020B0503020204020204" pitchFamily="34" charset="-122"/>
                <a:ea typeface="微软雅黑" panose="020B0503020204020204" pitchFamily="34" charset="-122"/>
              </a:rPr>
              <a:t>、主题公园市场营销的理论与方法</a:t>
            </a:r>
          </a:p>
        </p:txBody>
      </p:sp>
      <p:sp>
        <p:nvSpPr>
          <p:cNvPr id="20" name="文本框 19"/>
          <p:cNvSpPr txBox="1"/>
          <p:nvPr/>
        </p:nvSpPr>
        <p:spPr>
          <a:xfrm>
            <a:off x="1160120" y="1624311"/>
            <a:ext cx="9419089" cy="369332"/>
          </a:xfrm>
          <a:prstGeom prst="rect">
            <a:avLst/>
          </a:prstGeom>
          <a:noFill/>
        </p:spPr>
        <p:txBody>
          <a:bodyPr wrap="square" rtlCol="0">
            <a:spAutoFit/>
          </a:bodyPr>
          <a:lstStyle/>
          <a:p>
            <a:pPr algn="ctr"/>
            <a:r>
              <a:rPr lang="zh-CN" altLang="zh-CN" dirty="0">
                <a:latin typeface="微软雅黑" panose="020B0503020204020204" pitchFamily="34" charset="-122"/>
                <a:ea typeface="微软雅黑" panose="020B0503020204020204" pitchFamily="34" charset="-122"/>
              </a:rPr>
              <a:t>表</a:t>
            </a:r>
            <a:r>
              <a:rPr lang="en-US" altLang="zh-CN" dirty="0">
                <a:latin typeface="微软雅黑" panose="020B0503020204020204" pitchFamily="34" charset="-122"/>
                <a:ea typeface="微软雅黑" panose="020B0503020204020204" pitchFamily="34" charset="-122"/>
              </a:rPr>
              <a:t>10-2 </a:t>
            </a:r>
            <a:r>
              <a:rPr lang="zh-CN" altLang="en-US" dirty="0">
                <a:latin typeface="微软雅黑" panose="020B0503020204020204" pitchFamily="34" charset="-122"/>
                <a:ea typeface="微软雅黑" panose="020B0503020204020204" pitchFamily="34" charset="-122"/>
              </a:rPr>
              <a:t>欧洲主题公园实际定价例子（接上表）</a:t>
            </a:r>
          </a:p>
        </p:txBody>
      </p:sp>
      <p:graphicFrame>
        <p:nvGraphicFramePr>
          <p:cNvPr id="10" name="表格 9"/>
          <p:cNvGraphicFramePr>
            <a:graphicFrameLocks noGrp="1"/>
          </p:cNvGraphicFramePr>
          <p:nvPr>
            <p:extLst>
              <p:ext uri="{D42A27DB-BD31-4B8C-83A1-F6EECF244321}">
                <p14:modId xmlns:p14="http://schemas.microsoft.com/office/powerpoint/2010/main" val="1092252169"/>
              </p:ext>
            </p:extLst>
          </p:nvPr>
        </p:nvGraphicFramePr>
        <p:xfrm>
          <a:off x="2145224" y="2209861"/>
          <a:ext cx="7901552" cy="3364482"/>
        </p:xfrm>
        <a:graphic>
          <a:graphicData uri="http://schemas.openxmlformats.org/drawingml/2006/table">
            <a:tbl>
              <a:tblPr firstRow="1" bandRow="1">
                <a:tableStyleId>{C083E6E3-FA7D-4D7B-A595-EF9225AFEA82}</a:tableStyleId>
              </a:tblPr>
              <a:tblGrid>
                <a:gridCol w="3950776">
                  <a:extLst>
                    <a:ext uri="{9D8B030D-6E8A-4147-A177-3AD203B41FA5}">
                      <a16:colId xmlns:a16="http://schemas.microsoft.com/office/drawing/2014/main" val="20000"/>
                    </a:ext>
                  </a:extLst>
                </a:gridCol>
                <a:gridCol w="3950776">
                  <a:extLst>
                    <a:ext uri="{9D8B030D-6E8A-4147-A177-3AD203B41FA5}">
                      <a16:colId xmlns:a16="http://schemas.microsoft.com/office/drawing/2014/main" val="20001"/>
                    </a:ext>
                  </a:extLst>
                </a:gridCol>
              </a:tblGrid>
              <a:tr h="560747">
                <a:tc>
                  <a:txBody>
                    <a:bodyPr/>
                    <a:lstStyle/>
                    <a:p>
                      <a:pPr indent="0" algn="ctr">
                        <a:spcAft>
                          <a:spcPts val="0"/>
                        </a:spcAft>
                      </a:pPr>
                      <a:r>
                        <a:rPr lang="zh-CN" altLang="en-US" sz="1600" kern="100" dirty="0">
                          <a:effectLst/>
                        </a:rPr>
                        <a:t>例子</a:t>
                      </a:r>
                      <a:endPar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altLang="zh-CN" sz="1600" kern="1200" dirty="0">
                          <a:effectLst/>
                        </a:rPr>
                        <a:t>50</a:t>
                      </a:r>
                      <a:r>
                        <a:rPr lang="zh-CN" altLang="en-US" sz="1600" kern="1200" dirty="0">
                          <a:effectLst/>
                        </a:rPr>
                        <a:t>大市场</a:t>
                      </a:r>
                      <a:endParaRPr lang="zh-CN" altLang="zh-CN" sz="1600" b="1" kern="1200" dirty="0">
                        <a:solidFill>
                          <a:schemeClr val="lt1"/>
                        </a:solidFill>
                        <a:effectLst/>
                        <a:latin typeface="微软雅黑" panose="020B0503020204020204" pitchFamily="34" charset="-122"/>
                        <a:ea typeface="微软雅黑" panose="020B0503020204020204" pitchFamily="34" charset="-122"/>
                        <a:cs typeface="+mn-cs"/>
                      </a:endParaRPr>
                    </a:p>
                  </a:txBody>
                  <a:tcPr anchor="ctr"/>
                </a:tc>
                <a:extLst>
                  <a:ext uri="{0D108BD9-81ED-4DB2-BD59-A6C34878D82A}">
                    <a16:rowId xmlns:a16="http://schemas.microsoft.com/office/drawing/2014/main" val="10000"/>
                  </a:ext>
                </a:extLst>
              </a:tr>
              <a:tr h="560747">
                <a:tc>
                  <a:txBody>
                    <a:bodyPr/>
                    <a:lstStyle/>
                    <a:p>
                      <a:pPr indent="0" algn="ctr">
                        <a:spcAft>
                          <a:spcPts val="0"/>
                        </a:spcAft>
                      </a:pPr>
                      <a:r>
                        <a:rPr lang="zh-CN" sz="1600" kern="100" dirty="0">
                          <a:effectLst/>
                        </a:rPr>
                        <a:t>入口有几天灵活的日期</a:t>
                      </a:r>
                      <a:endPar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nchor="ctr"/>
                </a:tc>
                <a:tc>
                  <a:txBody>
                    <a:bodyPr/>
                    <a:lstStyle/>
                    <a:p>
                      <a:pPr indent="0" algn="ctr">
                        <a:spcAft>
                          <a:spcPts val="0"/>
                        </a:spcAft>
                      </a:pPr>
                      <a:r>
                        <a:rPr lang="zh-CN" sz="1600" kern="100">
                          <a:effectLst/>
                        </a:rPr>
                        <a:t>冒险港主题公园</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nchor="ctr"/>
                </a:tc>
                <a:extLst>
                  <a:ext uri="{0D108BD9-81ED-4DB2-BD59-A6C34878D82A}">
                    <a16:rowId xmlns:a16="http://schemas.microsoft.com/office/drawing/2014/main" val="10001"/>
                  </a:ext>
                </a:extLst>
              </a:tr>
              <a:tr h="560747">
                <a:tc>
                  <a:txBody>
                    <a:bodyPr/>
                    <a:lstStyle/>
                    <a:p>
                      <a:pPr indent="0" algn="ctr">
                        <a:spcAft>
                          <a:spcPts val="0"/>
                        </a:spcAft>
                      </a:pPr>
                      <a:r>
                        <a:rPr lang="zh-CN" sz="1600" kern="100">
                          <a:effectLst/>
                        </a:rPr>
                        <a:t>在酒店为顾客提供特殊服务包</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nchor="ctr"/>
                </a:tc>
                <a:tc>
                  <a:txBody>
                    <a:bodyPr/>
                    <a:lstStyle/>
                    <a:p>
                      <a:pPr indent="0" algn="ctr">
                        <a:spcAft>
                          <a:spcPts val="0"/>
                        </a:spcAft>
                      </a:pPr>
                      <a:r>
                        <a:rPr lang="zh-CN" sz="1600" kern="100">
                          <a:effectLst/>
                        </a:rPr>
                        <a:t>冒险港主题公园</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nchor="ctr"/>
                </a:tc>
                <a:extLst>
                  <a:ext uri="{0D108BD9-81ED-4DB2-BD59-A6C34878D82A}">
                    <a16:rowId xmlns:a16="http://schemas.microsoft.com/office/drawing/2014/main" val="10002"/>
                  </a:ext>
                </a:extLst>
              </a:tr>
              <a:tr h="560747">
                <a:tc>
                  <a:txBody>
                    <a:bodyPr/>
                    <a:lstStyle/>
                    <a:p>
                      <a:pPr indent="0" algn="ctr">
                        <a:spcAft>
                          <a:spcPts val="0"/>
                        </a:spcAft>
                      </a:pPr>
                      <a:r>
                        <a:rPr lang="zh-CN" sz="1600" kern="100">
                          <a:effectLst/>
                        </a:rPr>
                        <a:t>可以选择一次二次访问的折扣</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nchor="ctr"/>
                </a:tc>
                <a:tc>
                  <a:txBody>
                    <a:bodyPr/>
                    <a:lstStyle/>
                    <a:p>
                      <a:pPr indent="0" algn="ctr">
                        <a:spcAft>
                          <a:spcPts val="0"/>
                        </a:spcAft>
                      </a:pPr>
                      <a:r>
                        <a:rPr lang="zh-CN" sz="1600" kern="100">
                          <a:effectLst/>
                        </a:rPr>
                        <a:t>梦幻乐园</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nchor="ctr"/>
                </a:tc>
                <a:extLst>
                  <a:ext uri="{0D108BD9-81ED-4DB2-BD59-A6C34878D82A}">
                    <a16:rowId xmlns:a16="http://schemas.microsoft.com/office/drawing/2014/main" val="10003"/>
                  </a:ext>
                </a:extLst>
              </a:tr>
              <a:tr h="560747">
                <a:tc>
                  <a:txBody>
                    <a:bodyPr/>
                    <a:lstStyle/>
                    <a:p>
                      <a:pPr indent="0" algn="ctr">
                        <a:spcAft>
                          <a:spcPts val="0"/>
                        </a:spcAft>
                      </a:pPr>
                      <a:r>
                        <a:rPr lang="zh-CN" sz="1600" kern="100">
                          <a:effectLst/>
                        </a:rPr>
                        <a:t>其它公园每年通行，甚至国外</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nchor="ctr"/>
                </a:tc>
                <a:tc>
                  <a:txBody>
                    <a:bodyPr/>
                    <a:lstStyle/>
                    <a:p>
                      <a:pPr indent="0" algn="ctr">
                        <a:spcAft>
                          <a:spcPts val="0"/>
                        </a:spcAft>
                      </a:pPr>
                      <a:r>
                        <a:rPr lang="zh-CN" sz="1600" kern="100">
                          <a:effectLst/>
                        </a:rPr>
                        <a:t>艾夫特琳主题公园</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nchor="ctr"/>
                </a:tc>
                <a:extLst>
                  <a:ext uri="{0D108BD9-81ED-4DB2-BD59-A6C34878D82A}">
                    <a16:rowId xmlns:a16="http://schemas.microsoft.com/office/drawing/2014/main" val="10004"/>
                  </a:ext>
                </a:extLst>
              </a:tr>
              <a:tr h="560747">
                <a:tc>
                  <a:txBody>
                    <a:bodyPr/>
                    <a:lstStyle/>
                    <a:p>
                      <a:pPr indent="0" algn="ctr">
                        <a:spcAft>
                          <a:spcPts val="0"/>
                        </a:spcAft>
                      </a:pPr>
                      <a:r>
                        <a:rPr lang="zh-CN" sz="1600" kern="100" dirty="0">
                          <a:effectLst/>
                        </a:rPr>
                        <a:t>包裹包括运输和保存</a:t>
                      </a:r>
                      <a:endPar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nchor="ctr"/>
                </a:tc>
                <a:tc>
                  <a:txBody>
                    <a:bodyPr/>
                    <a:lstStyle/>
                    <a:p>
                      <a:pPr indent="0" algn="ctr">
                        <a:spcAft>
                          <a:spcPts val="0"/>
                        </a:spcAft>
                      </a:pPr>
                      <a:r>
                        <a:rPr lang="zh-CN" sz="1600" kern="100" dirty="0">
                          <a:effectLst/>
                        </a:rPr>
                        <a:t>迪斯尼度假区</a:t>
                      </a:r>
                      <a:endPar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nchor="ctr"/>
                </a:tc>
                <a:extLst>
                  <a:ext uri="{0D108BD9-81ED-4DB2-BD59-A6C34878D82A}">
                    <a16:rowId xmlns:a16="http://schemas.microsoft.com/office/drawing/2014/main" val="10005"/>
                  </a:ext>
                </a:extLst>
              </a:tr>
            </a:tbl>
          </a:graphicData>
        </a:graphic>
      </p:graphicFrame>
      <p:cxnSp>
        <p:nvCxnSpPr>
          <p:cNvPr id="12" name="直接连接符 11"/>
          <p:cNvCxnSpPr/>
          <p:nvPr/>
        </p:nvCxnSpPr>
        <p:spPr>
          <a:xfrm>
            <a:off x="532309" y="5911273"/>
            <a:ext cx="3956564" cy="0"/>
          </a:xfrm>
          <a:prstGeom prst="line">
            <a:avLst/>
          </a:prstGeom>
        </p:spPr>
        <p:style>
          <a:lnRef idx="1">
            <a:schemeClr val="dk1"/>
          </a:lnRef>
          <a:fillRef idx="0">
            <a:schemeClr val="dk1"/>
          </a:fillRef>
          <a:effectRef idx="0">
            <a:schemeClr val="dk1"/>
          </a:effectRef>
          <a:fontRef idx="minor">
            <a:schemeClr val="tx1"/>
          </a:fontRef>
        </p:style>
      </p:cxnSp>
      <p:sp>
        <p:nvSpPr>
          <p:cNvPr id="13" name="矩形 12"/>
          <p:cNvSpPr/>
          <p:nvPr/>
        </p:nvSpPr>
        <p:spPr>
          <a:xfrm>
            <a:off x="685399" y="6024480"/>
            <a:ext cx="2668744" cy="276999"/>
          </a:xfrm>
          <a:prstGeom prst="rect">
            <a:avLst/>
          </a:prstGeom>
        </p:spPr>
        <p:txBody>
          <a:bodyPr wrap="none">
            <a:spAutoFit/>
          </a:bodyPr>
          <a:lstStyle/>
          <a:p>
            <a:pPr algn="just">
              <a:spcAft>
                <a:spcPts val="0"/>
              </a:spcAft>
            </a:pPr>
            <a:r>
              <a:rPr lang="zh-CN" altLang="en-US" sz="1200" kern="100">
                <a:latin typeface="微软雅黑" panose="020B0503020204020204" pitchFamily="34" charset="-122"/>
                <a:ea typeface="微软雅黑" panose="020B0503020204020204" pitchFamily="34" charset="-122"/>
                <a:cs typeface="Times New Roman" panose="02020603050405020304" pitchFamily="18" charset="0"/>
              </a:rPr>
              <a:t>资料来源：</a:t>
            </a:r>
            <a:r>
              <a:rPr lang="en-US" altLang="zh-CN" sz="1200" kern="100">
                <a:latin typeface="微软雅黑" panose="020B0503020204020204" pitchFamily="34" charset="-122"/>
                <a:ea typeface="微软雅黑" panose="020B0503020204020204" pitchFamily="34" charset="-122"/>
                <a:cs typeface="Times New Roman" panose="02020603050405020304" pitchFamily="18" charset="0"/>
              </a:rPr>
              <a:t>Brault &amp; Brouzes, 2005.</a:t>
            </a:r>
            <a:endParaRPr lang="zh-CN" altLang="zh-CN" sz="1200" kern="100" dirty="0">
              <a:latin typeface="微软雅黑" panose="020B0503020204020204" pitchFamily="34" charset="-122"/>
              <a:ea typeface="微软雅黑" panose="020B0503020204020204" pitchFamily="34" charset="-122"/>
              <a:cs typeface="Times New Roman" panose="02020603050405020304"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532309" y="0"/>
            <a:ext cx="105322" cy="431800"/>
            <a:chOff x="532309" y="0"/>
            <a:chExt cx="105322" cy="431800"/>
          </a:xfrm>
        </p:grpSpPr>
        <p:sp>
          <p:nvSpPr>
            <p:cNvPr id="3" name="直接连接符 5"/>
            <p:cNvSpPr>
              <a:spLocks noChangeShapeType="1"/>
            </p:cNvSpPr>
            <p:nvPr/>
          </p:nvSpPr>
          <p:spPr bwMode="auto">
            <a:xfrm flipV="1">
              <a:off x="532309" y="0"/>
              <a:ext cx="0" cy="431800"/>
            </a:xfrm>
            <a:prstGeom prst="line">
              <a:avLst/>
            </a:prstGeom>
            <a:noFill/>
            <a:ln w="38100"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4" name="直接连接符 7"/>
            <p:cNvSpPr>
              <a:spLocks noChangeShapeType="1"/>
            </p:cNvSpPr>
            <p:nvPr/>
          </p:nvSpPr>
          <p:spPr bwMode="auto">
            <a:xfrm flipV="1">
              <a:off x="636044" y="0"/>
              <a:ext cx="1587" cy="288925"/>
            </a:xfrm>
            <a:prstGeom prst="line">
              <a:avLst/>
            </a:prstGeom>
            <a:noFill/>
            <a:ln w="38100" cap="flat" cmpd="sng">
              <a:solidFill>
                <a:srgbClr val="FFC000"/>
              </a:solidFill>
              <a:miter lim="800000"/>
            </a:ln>
            <a:extLst>
              <a:ext uri="{909E8E84-426E-40DD-AFC4-6F175D3DCCD1}">
                <a14:hiddenFill xmlns:a14="http://schemas.microsoft.com/office/drawing/2010/main">
                  <a:noFill/>
                </a14:hiddenFill>
              </a:ext>
            </a:extLst>
          </p:spPr>
          <p:txBody>
            <a:bodyPr/>
            <a:lstStyle/>
            <a:p>
              <a:endParaRPr lang="zh-CN" altLang="en-US"/>
            </a:p>
          </p:txBody>
        </p:sp>
      </p:grpSp>
      <p:grpSp>
        <p:nvGrpSpPr>
          <p:cNvPr id="5" name="组合 4"/>
          <p:cNvGrpSpPr/>
          <p:nvPr/>
        </p:nvGrpSpPr>
        <p:grpSpPr>
          <a:xfrm>
            <a:off x="-1" y="6230875"/>
            <a:ext cx="10730753" cy="431800"/>
            <a:chOff x="-2052460" y="1197075"/>
            <a:chExt cx="4601296" cy="431800"/>
          </a:xfrm>
        </p:grpSpPr>
        <p:sp>
          <p:nvSpPr>
            <p:cNvPr id="6" name="直接连接符 4"/>
            <p:cNvSpPr>
              <a:spLocks noChangeShapeType="1"/>
            </p:cNvSpPr>
            <p:nvPr/>
          </p:nvSpPr>
          <p:spPr bwMode="auto">
            <a:xfrm>
              <a:off x="-2052460" y="1628875"/>
              <a:ext cx="4572000" cy="0"/>
            </a:xfrm>
            <a:prstGeom prst="line">
              <a:avLst/>
            </a:prstGeom>
            <a:noFill/>
            <a:ln w="9525"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7" name="直接连接符 5"/>
            <p:cNvSpPr>
              <a:spLocks noChangeShapeType="1"/>
            </p:cNvSpPr>
            <p:nvPr/>
          </p:nvSpPr>
          <p:spPr bwMode="auto">
            <a:xfrm flipV="1">
              <a:off x="2483855" y="1197075"/>
              <a:ext cx="0" cy="431800"/>
            </a:xfrm>
            <a:prstGeom prst="line">
              <a:avLst/>
            </a:prstGeom>
            <a:noFill/>
            <a:ln w="38100"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8" name="直接连接符 7"/>
            <p:cNvSpPr>
              <a:spLocks noChangeShapeType="1"/>
            </p:cNvSpPr>
            <p:nvPr/>
          </p:nvSpPr>
          <p:spPr bwMode="auto">
            <a:xfrm flipV="1">
              <a:off x="2547249" y="1339950"/>
              <a:ext cx="1587" cy="288925"/>
            </a:xfrm>
            <a:prstGeom prst="line">
              <a:avLst/>
            </a:prstGeom>
            <a:noFill/>
            <a:ln w="38100" cap="flat" cmpd="sng">
              <a:solidFill>
                <a:srgbClr val="FFC000"/>
              </a:solidFill>
              <a:miter lim="800000"/>
            </a:ln>
            <a:extLst>
              <a:ext uri="{909E8E84-426E-40DD-AFC4-6F175D3DCCD1}">
                <a14:hiddenFill xmlns:a14="http://schemas.microsoft.com/office/drawing/2010/main">
                  <a:noFill/>
                </a14:hiddenFill>
              </a:ext>
            </a:extLst>
          </p:spPr>
          <p:txBody>
            <a:bodyPr/>
            <a:lstStyle/>
            <a:p>
              <a:endParaRPr lang="zh-CN" altLang="en-US"/>
            </a:p>
          </p:txBody>
        </p:sp>
      </p:grpSp>
      <p:sp>
        <p:nvSpPr>
          <p:cNvPr id="11" name="文本框 10"/>
          <p:cNvSpPr txBox="1"/>
          <p:nvPr/>
        </p:nvSpPr>
        <p:spPr>
          <a:xfrm>
            <a:off x="1033389" y="1071108"/>
            <a:ext cx="3058926" cy="429895"/>
          </a:xfrm>
          <a:prstGeom prst="rect">
            <a:avLst/>
          </a:prstGeom>
          <a:noFill/>
        </p:spPr>
        <p:txBody>
          <a:bodyPr wrap="square" rtlCol="0">
            <a:spAutoFit/>
          </a:bodyPr>
          <a:lstStyle/>
          <a:p>
            <a:r>
              <a:rPr lang="en-US" altLang="zh-CN" sz="2200" b="1" dirty="0">
                <a:latin typeface="微软雅黑" panose="020B0503020204020204" pitchFamily="34" charset="-122"/>
                <a:ea typeface="微软雅黑" panose="020B0503020204020204" pitchFamily="34" charset="-122"/>
              </a:rPr>
              <a:t>1.2</a:t>
            </a:r>
            <a:r>
              <a:rPr lang="zh-CN" altLang="en-US" sz="2200" b="1" dirty="0">
                <a:latin typeface="微软雅黑" panose="020B0503020204020204" pitchFamily="34" charset="-122"/>
                <a:ea typeface="微软雅黑" panose="020B0503020204020204" pitchFamily="34" charset="-122"/>
              </a:rPr>
              <a:t>营销策略</a:t>
            </a:r>
            <a:endParaRPr lang="en-US" altLang="zh-CN" sz="2200" b="1" dirty="0">
              <a:latin typeface="微软雅黑" panose="020B0503020204020204" pitchFamily="34" charset="-122"/>
              <a:ea typeface="微软雅黑" panose="020B0503020204020204" pitchFamily="34" charset="-122"/>
            </a:endParaRPr>
          </a:p>
        </p:txBody>
      </p:sp>
      <p:grpSp>
        <p:nvGrpSpPr>
          <p:cNvPr id="14" name="组合 13"/>
          <p:cNvGrpSpPr/>
          <p:nvPr/>
        </p:nvGrpSpPr>
        <p:grpSpPr>
          <a:xfrm>
            <a:off x="388689" y="393224"/>
            <a:ext cx="6560108" cy="512200"/>
            <a:chOff x="-2052460" y="1197075"/>
            <a:chExt cx="4601296" cy="431800"/>
          </a:xfrm>
        </p:grpSpPr>
        <p:sp>
          <p:nvSpPr>
            <p:cNvPr id="15" name="直接连接符 4"/>
            <p:cNvSpPr>
              <a:spLocks noChangeShapeType="1"/>
            </p:cNvSpPr>
            <p:nvPr/>
          </p:nvSpPr>
          <p:spPr bwMode="auto">
            <a:xfrm>
              <a:off x="-2052460" y="1628875"/>
              <a:ext cx="4572000" cy="0"/>
            </a:xfrm>
            <a:prstGeom prst="line">
              <a:avLst/>
            </a:prstGeom>
            <a:noFill/>
            <a:ln w="9525"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16" name="直接连接符 5"/>
            <p:cNvSpPr>
              <a:spLocks noChangeShapeType="1"/>
            </p:cNvSpPr>
            <p:nvPr/>
          </p:nvSpPr>
          <p:spPr bwMode="auto">
            <a:xfrm flipV="1">
              <a:off x="2483855" y="1197075"/>
              <a:ext cx="0" cy="431800"/>
            </a:xfrm>
            <a:prstGeom prst="line">
              <a:avLst/>
            </a:prstGeom>
            <a:noFill/>
            <a:ln w="38100"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17" name="直接连接符 7"/>
            <p:cNvSpPr>
              <a:spLocks noChangeShapeType="1"/>
            </p:cNvSpPr>
            <p:nvPr/>
          </p:nvSpPr>
          <p:spPr bwMode="auto">
            <a:xfrm flipV="1">
              <a:off x="2547249" y="1339950"/>
              <a:ext cx="1587" cy="288925"/>
            </a:xfrm>
            <a:prstGeom prst="line">
              <a:avLst/>
            </a:prstGeom>
            <a:noFill/>
            <a:ln w="38100" cap="flat" cmpd="sng">
              <a:solidFill>
                <a:srgbClr val="FFC000"/>
              </a:solidFill>
              <a:miter lim="800000"/>
            </a:ln>
            <a:extLst>
              <a:ext uri="{909E8E84-426E-40DD-AFC4-6F175D3DCCD1}">
                <a14:hiddenFill xmlns:a14="http://schemas.microsoft.com/office/drawing/2010/main">
                  <a:noFill/>
                </a14:hiddenFill>
              </a:ext>
            </a:extLst>
          </p:spPr>
          <p:txBody>
            <a:bodyPr/>
            <a:lstStyle/>
            <a:p>
              <a:endParaRPr lang="zh-CN" altLang="en-US"/>
            </a:p>
          </p:txBody>
        </p:sp>
      </p:grpSp>
      <p:sp>
        <p:nvSpPr>
          <p:cNvPr id="18" name="文本框 17"/>
          <p:cNvSpPr txBox="1"/>
          <p:nvPr/>
        </p:nvSpPr>
        <p:spPr>
          <a:xfrm>
            <a:off x="828300" y="267576"/>
            <a:ext cx="5735955" cy="521970"/>
          </a:xfrm>
          <a:prstGeom prst="rect">
            <a:avLst/>
          </a:prstGeom>
          <a:noFill/>
        </p:spPr>
        <p:txBody>
          <a:bodyPr wrap="none" rtlCol="0">
            <a:spAutoFit/>
          </a:bodyPr>
          <a:lstStyle/>
          <a:p>
            <a:r>
              <a:rPr lang="en-US" altLang="zh-CN" sz="2800" b="1" dirty="0">
                <a:latin typeface="微软雅黑" panose="020B0503020204020204" pitchFamily="34" charset="-122"/>
                <a:ea typeface="微软雅黑" panose="020B0503020204020204" pitchFamily="34" charset="-122"/>
              </a:rPr>
              <a:t>1</a:t>
            </a:r>
            <a:r>
              <a:rPr lang="zh-CN" altLang="en-US" sz="2800" b="1" dirty="0">
                <a:latin typeface="微软雅黑" panose="020B0503020204020204" pitchFamily="34" charset="-122"/>
                <a:ea typeface="微软雅黑" panose="020B0503020204020204" pitchFamily="34" charset="-122"/>
              </a:rPr>
              <a:t>、主题公园市场营销的理论与方法</a:t>
            </a:r>
          </a:p>
        </p:txBody>
      </p:sp>
      <p:sp>
        <p:nvSpPr>
          <p:cNvPr id="20" name="文本框 19"/>
          <p:cNvSpPr txBox="1"/>
          <p:nvPr/>
        </p:nvSpPr>
        <p:spPr>
          <a:xfrm>
            <a:off x="1160120" y="1624311"/>
            <a:ext cx="9419089" cy="400110"/>
          </a:xfrm>
          <a:prstGeom prst="rect">
            <a:avLst/>
          </a:prstGeom>
          <a:noFill/>
        </p:spPr>
        <p:txBody>
          <a:bodyPr wrap="square" rtlCol="0">
            <a:spAutoFit/>
          </a:bodyPr>
          <a:lstStyle/>
          <a:p>
            <a:pPr algn="ctr"/>
            <a:r>
              <a:rPr lang="zh-CN" altLang="zh-CN" sz="2000" dirty="0">
                <a:latin typeface="微软雅黑" panose="020B0503020204020204" pitchFamily="34" charset="-122"/>
                <a:ea typeface="微软雅黑" panose="020B0503020204020204" pitchFamily="34" charset="-122"/>
              </a:rPr>
              <a:t>表</a:t>
            </a:r>
            <a:r>
              <a:rPr lang="en-US" altLang="zh-CN" dirty="0">
                <a:latin typeface="微软雅黑" panose="020B0503020204020204" pitchFamily="34" charset="-122"/>
                <a:ea typeface="微软雅黑" panose="020B0503020204020204" pitchFamily="34" charset="-122"/>
              </a:rPr>
              <a:t>10-2</a:t>
            </a:r>
            <a:r>
              <a:rPr lang="en-US" altLang="zh-CN" sz="2000" dirty="0">
                <a:latin typeface="微软雅黑" panose="020B0503020204020204" pitchFamily="34" charset="-122"/>
                <a:ea typeface="微软雅黑" panose="020B0503020204020204" pitchFamily="34" charset="-122"/>
              </a:rPr>
              <a:t> </a:t>
            </a:r>
            <a:r>
              <a:rPr lang="zh-CN" altLang="en-US" sz="2000" dirty="0">
                <a:latin typeface="微软雅黑" panose="020B0503020204020204" pitchFamily="34" charset="-122"/>
                <a:ea typeface="微软雅黑" panose="020B0503020204020204" pitchFamily="34" charset="-122"/>
              </a:rPr>
              <a:t>欧洲主题公园实际定价例子（接上表）</a:t>
            </a:r>
          </a:p>
        </p:txBody>
      </p:sp>
      <p:graphicFrame>
        <p:nvGraphicFramePr>
          <p:cNvPr id="10" name="表格 9"/>
          <p:cNvGraphicFramePr>
            <a:graphicFrameLocks noGrp="1"/>
          </p:cNvGraphicFramePr>
          <p:nvPr>
            <p:extLst>
              <p:ext uri="{D42A27DB-BD31-4B8C-83A1-F6EECF244321}">
                <p14:modId xmlns:p14="http://schemas.microsoft.com/office/powerpoint/2010/main" val="1695935869"/>
              </p:ext>
            </p:extLst>
          </p:nvPr>
        </p:nvGraphicFramePr>
        <p:xfrm>
          <a:off x="1469363" y="2185595"/>
          <a:ext cx="9253274" cy="3364482"/>
        </p:xfrm>
        <a:graphic>
          <a:graphicData uri="http://schemas.openxmlformats.org/drawingml/2006/table">
            <a:tbl>
              <a:tblPr firstRow="1" bandRow="1">
                <a:tableStyleId>{C083E6E3-FA7D-4D7B-A595-EF9225AFEA82}</a:tableStyleId>
              </a:tblPr>
              <a:tblGrid>
                <a:gridCol w="4626637">
                  <a:extLst>
                    <a:ext uri="{9D8B030D-6E8A-4147-A177-3AD203B41FA5}">
                      <a16:colId xmlns:a16="http://schemas.microsoft.com/office/drawing/2014/main" val="20000"/>
                    </a:ext>
                  </a:extLst>
                </a:gridCol>
                <a:gridCol w="4626637">
                  <a:extLst>
                    <a:ext uri="{9D8B030D-6E8A-4147-A177-3AD203B41FA5}">
                      <a16:colId xmlns:a16="http://schemas.microsoft.com/office/drawing/2014/main" val="20001"/>
                    </a:ext>
                  </a:extLst>
                </a:gridCol>
              </a:tblGrid>
              <a:tr h="560747">
                <a:tc>
                  <a:txBody>
                    <a:bodyPr/>
                    <a:lstStyle/>
                    <a:p>
                      <a:pPr indent="0" algn="ctr">
                        <a:spcAft>
                          <a:spcPts val="0"/>
                        </a:spcAft>
                      </a:pPr>
                      <a:r>
                        <a:rPr lang="zh-CN" altLang="en-US" sz="1600" kern="100" dirty="0">
                          <a:effectLst/>
                        </a:rPr>
                        <a:t>例子</a:t>
                      </a:r>
                      <a:endPar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altLang="zh-CN" sz="1600" kern="1200" dirty="0">
                          <a:effectLst/>
                        </a:rPr>
                        <a:t>50</a:t>
                      </a:r>
                      <a:r>
                        <a:rPr lang="zh-CN" altLang="en-US" sz="1600" kern="1200" dirty="0">
                          <a:effectLst/>
                        </a:rPr>
                        <a:t>大市场</a:t>
                      </a:r>
                      <a:endParaRPr lang="zh-CN" altLang="zh-CN" sz="1600" b="1" kern="1200" dirty="0">
                        <a:solidFill>
                          <a:schemeClr val="lt1"/>
                        </a:solidFill>
                        <a:effectLst/>
                        <a:latin typeface="微软雅黑" panose="020B0503020204020204" pitchFamily="34" charset="-122"/>
                        <a:ea typeface="微软雅黑" panose="020B0503020204020204" pitchFamily="34" charset="-122"/>
                        <a:cs typeface="+mn-cs"/>
                      </a:endParaRPr>
                    </a:p>
                  </a:txBody>
                  <a:tcPr anchor="ctr"/>
                </a:tc>
                <a:extLst>
                  <a:ext uri="{0D108BD9-81ED-4DB2-BD59-A6C34878D82A}">
                    <a16:rowId xmlns:a16="http://schemas.microsoft.com/office/drawing/2014/main" val="10000"/>
                  </a:ext>
                </a:extLst>
              </a:tr>
              <a:tr h="560747">
                <a:tc>
                  <a:txBody>
                    <a:bodyPr/>
                    <a:lstStyle/>
                    <a:p>
                      <a:pPr indent="0" algn="ctr">
                        <a:spcAft>
                          <a:spcPts val="0"/>
                        </a:spcAft>
                      </a:pPr>
                      <a:r>
                        <a:rPr lang="zh-CN" sz="1600" kern="100">
                          <a:effectLst/>
                        </a:rPr>
                        <a:t>学生折扣</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nchor="ctr"/>
                </a:tc>
                <a:tc>
                  <a:txBody>
                    <a:bodyPr/>
                    <a:lstStyle/>
                    <a:p>
                      <a:pPr indent="0" algn="ctr">
                        <a:spcAft>
                          <a:spcPts val="0"/>
                        </a:spcAft>
                      </a:pPr>
                      <a:r>
                        <a:rPr lang="zh-CN" sz="1600" kern="100">
                          <a:effectLst/>
                        </a:rPr>
                        <a:t>未来世界影视乐园</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nchor="ctr"/>
                </a:tc>
                <a:extLst>
                  <a:ext uri="{0D108BD9-81ED-4DB2-BD59-A6C34878D82A}">
                    <a16:rowId xmlns:a16="http://schemas.microsoft.com/office/drawing/2014/main" val="10001"/>
                  </a:ext>
                </a:extLst>
              </a:tr>
              <a:tr h="560747">
                <a:tc>
                  <a:txBody>
                    <a:bodyPr/>
                    <a:lstStyle/>
                    <a:p>
                      <a:pPr indent="0" algn="ctr">
                        <a:spcAft>
                          <a:spcPts val="0"/>
                        </a:spcAft>
                      </a:pPr>
                      <a:r>
                        <a:rPr lang="zh-CN" sz="1600" kern="100">
                          <a:effectLst/>
                        </a:rPr>
                        <a:t>忠诚俱乐部</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nchor="ctr"/>
                </a:tc>
                <a:tc>
                  <a:txBody>
                    <a:bodyPr/>
                    <a:lstStyle/>
                    <a:p>
                      <a:pPr indent="0" algn="ctr">
                        <a:spcAft>
                          <a:spcPts val="0"/>
                        </a:spcAft>
                      </a:pPr>
                      <a:r>
                        <a:rPr lang="zh-CN" sz="1600" kern="100">
                          <a:effectLst/>
                        </a:rPr>
                        <a:t>冒险港主题公园</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nchor="ctr"/>
                </a:tc>
                <a:extLst>
                  <a:ext uri="{0D108BD9-81ED-4DB2-BD59-A6C34878D82A}">
                    <a16:rowId xmlns:a16="http://schemas.microsoft.com/office/drawing/2014/main" val="10002"/>
                  </a:ext>
                </a:extLst>
              </a:tr>
              <a:tr h="560747">
                <a:tc>
                  <a:txBody>
                    <a:bodyPr/>
                    <a:lstStyle/>
                    <a:p>
                      <a:pPr indent="0" algn="ctr">
                        <a:spcAft>
                          <a:spcPts val="0"/>
                        </a:spcAft>
                      </a:pPr>
                      <a:r>
                        <a:rPr lang="zh-CN" sz="1600" kern="100">
                          <a:effectLst/>
                        </a:rPr>
                        <a:t>为退休人员提供特殊供应</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nchor="ctr"/>
                </a:tc>
                <a:tc>
                  <a:txBody>
                    <a:bodyPr/>
                    <a:lstStyle/>
                    <a:p>
                      <a:pPr indent="0" algn="ctr">
                        <a:spcAft>
                          <a:spcPts val="0"/>
                        </a:spcAft>
                      </a:pPr>
                      <a:r>
                        <a:rPr lang="zh-CN" sz="1600" kern="100">
                          <a:effectLst/>
                        </a:rPr>
                        <a:t>欧洲主题公园</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nchor="ctr"/>
                </a:tc>
                <a:extLst>
                  <a:ext uri="{0D108BD9-81ED-4DB2-BD59-A6C34878D82A}">
                    <a16:rowId xmlns:a16="http://schemas.microsoft.com/office/drawing/2014/main" val="10003"/>
                  </a:ext>
                </a:extLst>
              </a:tr>
              <a:tr h="560747">
                <a:tc>
                  <a:txBody>
                    <a:bodyPr/>
                    <a:lstStyle/>
                    <a:p>
                      <a:pPr indent="0" algn="ctr">
                        <a:spcAft>
                          <a:spcPts val="0"/>
                        </a:spcAft>
                      </a:pPr>
                      <a:r>
                        <a:rPr lang="zh-CN" sz="1600" kern="100">
                          <a:effectLst/>
                        </a:rPr>
                        <a:t>门票不包括访问的景点</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nchor="ctr"/>
                </a:tc>
                <a:tc>
                  <a:txBody>
                    <a:bodyPr/>
                    <a:lstStyle/>
                    <a:p>
                      <a:pPr indent="0" algn="ctr">
                        <a:spcAft>
                          <a:spcPts val="0"/>
                        </a:spcAft>
                      </a:pPr>
                      <a:r>
                        <a:rPr lang="zh-CN" sz="1600" kern="100">
                          <a:effectLst/>
                        </a:rPr>
                        <a:t>趣伏里乐园</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nchor="ctr"/>
                </a:tc>
                <a:extLst>
                  <a:ext uri="{0D108BD9-81ED-4DB2-BD59-A6C34878D82A}">
                    <a16:rowId xmlns:a16="http://schemas.microsoft.com/office/drawing/2014/main" val="10004"/>
                  </a:ext>
                </a:extLst>
              </a:tr>
              <a:tr h="560747">
                <a:tc>
                  <a:txBody>
                    <a:bodyPr/>
                    <a:lstStyle/>
                    <a:p>
                      <a:pPr indent="0" algn="ctr">
                        <a:spcAft>
                          <a:spcPts val="0"/>
                        </a:spcAft>
                      </a:pPr>
                      <a:r>
                        <a:rPr lang="zh-CN" sz="1600" kern="100" dirty="0">
                          <a:effectLst/>
                        </a:rPr>
                        <a:t>网购折扣</a:t>
                      </a:r>
                      <a:endPar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nchor="ctr"/>
                </a:tc>
                <a:tc>
                  <a:txBody>
                    <a:bodyPr/>
                    <a:lstStyle/>
                    <a:p>
                      <a:pPr indent="0" algn="ctr">
                        <a:spcAft>
                          <a:spcPts val="0"/>
                        </a:spcAft>
                      </a:pPr>
                      <a:r>
                        <a:rPr lang="zh-CN" sz="1600" kern="100" dirty="0">
                          <a:effectLst/>
                        </a:rPr>
                        <a:t>阿斯特克主题公园</a:t>
                      </a:r>
                      <a:endPar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nchor="ctr"/>
                </a:tc>
                <a:extLst>
                  <a:ext uri="{0D108BD9-81ED-4DB2-BD59-A6C34878D82A}">
                    <a16:rowId xmlns:a16="http://schemas.microsoft.com/office/drawing/2014/main" val="10005"/>
                  </a:ext>
                </a:extLst>
              </a:tr>
            </a:tbl>
          </a:graphicData>
        </a:graphic>
      </p:graphicFrame>
      <p:cxnSp>
        <p:nvCxnSpPr>
          <p:cNvPr id="12" name="直接连接符 11"/>
          <p:cNvCxnSpPr/>
          <p:nvPr/>
        </p:nvCxnSpPr>
        <p:spPr>
          <a:xfrm>
            <a:off x="532309" y="5911273"/>
            <a:ext cx="3956564" cy="0"/>
          </a:xfrm>
          <a:prstGeom prst="line">
            <a:avLst/>
          </a:prstGeom>
        </p:spPr>
        <p:style>
          <a:lnRef idx="1">
            <a:schemeClr val="dk1"/>
          </a:lnRef>
          <a:fillRef idx="0">
            <a:schemeClr val="dk1"/>
          </a:fillRef>
          <a:effectRef idx="0">
            <a:schemeClr val="dk1"/>
          </a:effectRef>
          <a:fontRef idx="minor">
            <a:schemeClr val="tx1"/>
          </a:fontRef>
        </p:style>
      </p:cxnSp>
      <p:sp>
        <p:nvSpPr>
          <p:cNvPr id="13" name="矩形 12"/>
          <p:cNvSpPr/>
          <p:nvPr/>
        </p:nvSpPr>
        <p:spPr>
          <a:xfrm>
            <a:off x="685399" y="6024480"/>
            <a:ext cx="2668744" cy="276999"/>
          </a:xfrm>
          <a:prstGeom prst="rect">
            <a:avLst/>
          </a:prstGeom>
        </p:spPr>
        <p:txBody>
          <a:bodyPr wrap="none">
            <a:spAutoFit/>
          </a:bodyPr>
          <a:lstStyle/>
          <a:p>
            <a:pPr algn="just">
              <a:spcAft>
                <a:spcPts val="0"/>
              </a:spcAft>
            </a:pPr>
            <a:r>
              <a:rPr lang="zh-CN" altLang="en-US" sz="1200" kern="100">
                <a:latin typeface="微软雅黑" panose="020B0503020204020204" pitchFamily="34" charset="-122"/>
                <a:ea typeface="微软雅黑" panose="020B0503020204020204" pitchFamily="34" charset="-122"/>
                <a:cs typeface="Times New Roman" panose="02020603050405020304" pitchFamily="18" charset="0"/>
              </a:rPr>
              <a:t>资料来源：</a:t>
            </a:r>
            <a:r>
              <a:rPr lang="en-US" altLang="zh-CN" sz="1200" kern="100">
                <a:latin typeface="微软雅黑" panose="020B0503020204020204" pitchFamily="34" charset="-122"/>
                <a:ea typeface="微软雅黑" panose="020B0503020204020204" pitchFamily="34" charset="-122"/>
                <a:cs typeface="Times New Roman" panose="02020603050405020304" pitchFamily="18" charset="0"/>
              </a:rPr>
              <a:t>Brault &amp; Brouzes, 2005.</a:t>
            </a:r>
            <a:endParaRPr lang="zh-CN" altLang="zh-CN" sz="1200" kern="100" dirty="0">
              <a:latin typeface="微软雅黑" panose="020B0503020204020204" pitchFamily="34" charset="-122"/>
              <a:ea typeface="微软雅黑" panose="020B0503020204020204" pitchFamily="34" charset="-122"/>
              <a:cs typeface="Times New Roman" panose="02020603050405020304"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532309" y="0"/>
            <a:ext cx="105322" cy="431800"/>
            <a:chOff x="532309" y="0"/>
            <a:chExt cx="105322" cy="431800"/>
          </a:xfrm>
        </p:grpSpPr>
        <p:sp>
          <p:nvSpPr>
            <p:cNvPr id="3" name="直接连接符 5"/>
            <p:cNvSpPr>
              <a:spLocks noChangeShapeType="1"/>
            </p:cNvSpPr>
            <p:nvPr/>
          </p:nvSpPr>
          <p:spPr bwMode="auto">
            <a:xfrm flipV="1">
              <a:off x="532309" y="0"/>
              <a:ext cx="0" cy="431800"/>
            </a:xfrm>
            <a:prstGeom prst="line">
              <a:avLst/>
            </a:prstGeom>
            <a:noFill/>
            <a:ln w="38100"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4" name="直接连接符 7"/>
            <p:cNvSpPr>
              <a:spLocks noChangeShapeType="1"/>
            </p:cNvSpPr>
            <p:nvPr/>
          </p:nvSpPr>
          <p:spPr bwMode="auto">
            <a:xfrm flipV="1">
              <a:off x="636044" y="0"/>
              <a:ext cx="1587" cy="288925"/>
            </a:xfrm>
            <a:prstGeom prst="line">
              <a:avLst/>
            </a:prstGeom>
            <a:noFill/>
            <a:ln w="38100" cap="flat" cmpd="sng">
              <a:solidFill>
                <a:srgbClr val="FFC000"/>
              </a:solidFill>
              <a:miter lim="800000"/>
            </a:ln>
            <a:extLst>
              <a:ext uri="{909E8E84-426E-40DD-AFC4-6F175D3DCCD1}">
                <a14:hiddenFill xmlns:a14="http://schemas.microsoft.com/office/drawing/2010/main">
                  <a:noFill/>
                </a14:hiddenFill>
              </a:ext>
            </a:extLst>
          </p:spPr>
          <p:txBody>
            <a:bodyPr/>
            <a:lstStyle/>
            <a:p>
              <a:endParaRPr lang="zh-CN" altLang="en-US"/>
            </a:p>
          </p:txBody>
        </p:sp>
      </p:grpSp>
      <p:grpSp>
        <p:nvGrpSpPr>
          <p:cNvPr id="5" name="组合 4"/>
          <p:cNvGrpSpPr/>
          <p:nvPr/>
        </p:nvGrpSpPr>
        <p:grpSpPr>
          <a:xfrm>
            <a:off x="-1" y="6230875"/>
            <a:ext cx="10730753" cy="431800"/>
            <a:chOff x="-2052460" y="1197075"/>
            <a:chExt cx="4601296" cy="431800"/>
          </a:xfrm>
        </p:grpSpPr>
        <p:sp>
          <p:nvSpPr>
            <p:cNvPr id="6" name="直接连接符 4"/>
            <p:cNvSpPr>
              <a:spLocks noChangeShapeType="1"/>
            </p:cNvSpPr>
            <p:nvPr/>
          </p:nvSpPr>
          <p:spPr bwMode="auto">
            <a:xfrm>
              <a:off x="-2052460" y="1628875"/>
              <a:ext cx="4572000" cy="0"/>
            </a:xfrm>
            <a:prstGeom prst="line">
              <a:avLst/>
            </a:prstGeom>
            <a:noFill/>
            <a:ln w="9525"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7" name="直接连接符 5"/>
            <p:cNvSpPr>
              <a:spLocks noChangeShapeType="1"/>
            </p:cNvSpPr>
            <p:nvPr/>
          </p:nvSpPr>
          <p:spPr bwMode="auto">
            <a:xfrm flipV="1">
              <a:off x="2483855" y="1197075"/>
              <a:ext cx="0" cy="431800"/>
            </a:xfrm>
            <a:prstGeom prst="line">
              <a:avLst/>
            </a:prstGeom>
            <a:noFill/>
            <a:ln w="38100"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8" name="直接连接符 7"/>
            <p:cNvSpPr>
              <a:spLocks noChangeShapeType="1"/>
            </p:cNvSpPr>
            <p:nvPr/>
          </p:nvSpPr>
          <p:spPr bwMode="auto">
            <a:xfrm flipV="1">
              <a:off x="2547249" y="1339950"/>
              <a:ext cx="1587" cy="288925"/>
            </a:xfrm>
            <a:prstGeom prst="line">
              <a:avLst/>
            </a:prstGeom>
            <a:noFill/>
            <a:ln w="38100" cap="flat" cmpd="sng">
              <a:solidFill>
                <a:srgbClr val="FFC000"/>
              </a:solidFill>
              <a:miter lim="800000"/>
            </a:ln>
            <a:extLst>
              <a:ext uri="{909E8E84-426E-40DD-AFC4-6F175D3DCCD1}">
                <a14:hiddenFill xmlns:a14="http://schemas.microsoft.com/office/drawing/2010/main">
                  <a:noFill/>
                </a14:hiddenFill>
              </a:ext>
            </a:extLst>
          </p:spPr>
          <p:txBody>
            <a:bodyPr/>
            <a:lstStyle/>
            <a:p>
              <a:endParaRPr lang="zh-CN" altLang="en-US"/>
            </a:p>
          </p:txBody>
        </p:sp>
      </p:grpSp>
      <p:sp>
        <p:nvSpPr>
          <p:cNvPr id="11" name="文本框 10"/>
          <p:cNvSpPr txBox="1"/>
          <p:nvPr/>
        </p:nvSpPr>
        <p:spPr>
          <a:xfrm>
            <a:off x="1033389" y="1071108"/>
            <a:ext cx="3058926" cy="429895"/>
          </a:xfrm>
          <a:prstGeom prst="rect">
            <a:avLst/>
          </a:prstGeom>
          <a:noFill/>
        </p:spPr>
        <p:txBody>
          <a:bodyPr wrap="square" rtlCol="0">
            <a:spAutoFit/>
          </a:bodyPr>
          <a:lstStyle/>
          <a:p>
            <a:r>
              <a:rPr lang="en-US" altLang="zh-CN" sz="2200" b="1" dirty="0">
                <a:latin typeface="微软雅黑" panose="020B0503020204020204" pitchFamily="34" charset="-122"/>
                <a:ea typeface="微软雅黑" panose="020B0503020204020204" pitchFamily="34" charset="-122"/>
              </a:rPr>
              <a:t>1.2</a:t>
            </a:r>
            <a:r>
              <a:rPr lang="zh-CN" altLang="en-US" sz="2200" b="1" dirty="0">
                <a:latin typeface="微软雅黑" panose="020B0503020204020204" pitchFamily="34" charset="-122"/>
                <a:ea typeface="微软雅黑" panose="020B0503020204020204" pitchFamily="34" charset="-122"/>
              </a:rPr>
              <a:t>营销策略</a:t>
            </a:r>
            <a:endParaRPr lang="en-US" altLang="zh-CN" sz="2200" b="1" dirty="0">
              <a:latin typeface="微软雅黑" panose="020B0503020204020204" pitchFamily="34" charset="-122"/>
              <a:ea typeface="微软雅黑" panose="020B0503020204020204" pitchFamily="34" charset="-122"/>
            </a:endParaRPr>
          </a:p>
        </p:txBody>
      </p:sp>
      <p:grpSp>
        <p:nvGrpSpPr>
          <p:cNvPr id="14" name="组合 13"/>
          <p:cNvGrpSpPr/>
          <p:nvPr/>
        </p:nvGrpSpPr>
        <p:grpSpPr>
          <a:xfrm>
            <a:off x="388689" y="393224"/>
            <a:ext cx="6560108" cy="512200"/>
            <a:chOff x="-2052460" y="1197075"/>
            <a:chExt cx="4601296" cy="431800"/>
          </a:xfrm>
        </p:grpSpPr>
        <p:sp>
          <p:nvSpPr>
            <p:cNvPr id="15" name="直接连接符 4"/>
            <p:cNvSpPr>
              <a:spLocks noChangeShapeType="1"/>
            </p:cNvSpPr>
            <p:nvPr/>
          </p:nvSpPr>
          <p:spPr bwMode="auto">
            <a:xfrm>
              <a:off x="-2052460" y="1628875"/>
              <a:ext cx="4572000" cy="0"/>
            </a:xfrm>
            <a:prstGeom prst="line">
              <a:avLst/>
            </a:prstGeom>
            <a:noFill/>
            <a:ln w="9525"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16" name="直接连接符 5"/>
            <p:cNvSpPr>
              <a:spLocks noChangeShapeType="1"/>
            </p:cNvSpPr>
            <p:nvPr/>
          </p:nvSpPr>
          <p:spPr bwMode="auto">
            <a:xfrm flipV="1">
              <a:off x="2483855" y="1197075"/>
              <a:ext cx="0" cy="431800"/>
            </a:xfrm>
            <a:prstGeom prst="line">
              <a:avLst/>
            </a:prstGeom>
            <a:noFill/>
            <a:ln w="38100"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17" name="直接连接符 7"/>
            <p:cNvSpPr>
              <a:spLocks noChangeShapeType="1"/>
            </p:cNvSpPr>
            <p:nvPr/>
          </p:nvSpPr>
          <p:spPr bwMode="auto">
            <a:xfrm flipV="1">
              <a:off x="2547249" y="1339950"/>
              <a:ext cx="1587" cy="288925"/>
            </a:xfrm>
            <a:prstGeom prst="line">
              <a:avLst/>
            </a:prstGeom>
            <a:noFill/>
            <a:ln w="38100" cap="flat" cmpd="sng">
              <a:solidFill>
                <a:srgbClr val="FFC000"/>
              </a:solidFill>
              <a:miter lim="800000"/>
            </a:ln>
            <a:extLst>
              <a:ext uri="{909E8E84-426E-40DD-AFC4-6F175D3DCCD1}">
                <a14:hiddenFill xmlns:a14="http://schemas.microsoft.com/office/drawing/2010/main">
                  <a:noFill/>
                </a14:hiddenFill>
              </a:ext>
            </a:extLst>
          </p:spPr>
          <p:txBody>
            <a:bodyPr/>
            <a:lstStyle/>
            <a:p>
              <a:endParaRPr lang="zh-CN" altLang="en-US"/>
            </a:p>
          </p:txBody>
        </p:sp>
      </p:grpSp>
      <p:sp>
        <p:nvSpPr>
          <p:cNvPr id="18" name="文本框 17"/>
          <p:cNvSpPr txBox="1"/>
          <p:nvPr/>
        </p:nvSpPr>
        <p:spPr>
          <a:xfrm>
            <a:off x="828300" y="267576"/>
            <a:ext cx="5735955" cy="521970"/>
          </a:xfrm>
          <a:prstGeom prst="rect">
            <a:avLst/>
          </a:prstGeom>
          <a:noFill/>
        </p:spPr>
        <p:txBody>
          <a:bodyPr wrap="none" rtlCol="0">
            <a:spAutoFit/>
          </a:bodyPr>
          <a:lstStyle/>
          <a:p>
            <a:r>
              <a:rPr lang="en-US" altLang="zh-CN" sz="2800" b="1" dirty="0">
                <a:latin typeface="微软雅黑" panose="020B0503020204020204" pitchFamily="34" charset="-122"/>
                <a:ea typeface="微软雅黑" panose="020B0503020204020204" pitchFamily="34" charset="-122"/>
              </a:rPr>
              <a:t>1</a:t>
            </a:r>
            <a:r>
              <a:rPr lang="zh-CN" altLang="en-US" sz="2800" b="1" dirty="0">
                <a:latin typeface="微软雅黑" panose="020B0503020204020204" pitchFamily="34" charset="-122"/>
                <a:ea typeface="微软雅黑" panose="020B0503020204020204" pitchFamily="34" charset="-122"/>
              </a:rPr>
              <a:t>、主题公园市场营销的理论与方法</a:t>
            </a:r>
          </a:p>
        </p:txBody>
      </p:sp>
      <p:sp>
        <p:nvSpPr>
          <p:cNvPr id="20" name="文本框 19"/>
          <p:cNvSpPr txBox="1"/>
          <p:nvPr/>
        </p:nvSpPr>
        <p:spPr>
          <a:xfrm>
            <a:off x="1160120" y="1775869"/>
            <a:ext cx="9419089" cy="2939266"/>
          </a:xfrm>
          <a:prstGeom prst="rect">
            <a:avLst/>
          </a:prstGeom>
          <a:noFill/>
        </p:spPr>
        <p:txBody>
          <a:bodyPr wrap="square" rtlCol="0">
            <a:spAutoFit/>
          </a:bodyPr>
          <a:lstStyle/>
          <a:p>
            <a:pPr algn="just">
              <a:lnSpc>
                <a:spcPct val="125000"/>
              </a:lnSpc>
              <a:spcAft>
                <a:spcPts val="600"/>
              </a:spcAft>
            </a:pPr>
            <a:r>
              <a:rPr lang="zh-CN" altLang="en-US" sz="2000" b="1" dirty="0">
                <a:latin typeface="微软雅黑" panose="020B0503020204020204" pitchFamily="34" charset="-122"/>
                <a:ea typeface="微软雅黑" panose="020B0503020204020204" pitchFamily="34" charset="-122"/>
              </a:rPr>
              <a:t>（</a:t>
            </a:r>
            <a:r>
              <a:rPr lang="en-US" altLang="zh-CN" sz="2000" b="1" dirty="0">
                <a:latin typeface="微软雅黑" panose="020B0503020204020204" pitchFamily="34" charset="-122"/>
                <a:ea typeface="微软雅黑" panose="020B0503020204020204" pitchFamily="34" charset="-122"/>
              </a:rPr>
              <a:t>3</a:t>
            </a:r>
            <a:r>
              <a:rPr lang="zh-CN" altLang="en-US" sz="2000" b="1" dirty="0">
                <a:latin typeface="微软雅黑" panose="020B0503020204020204" pitchFamily="34" charset="-122"/>
                <a:ea typeface="微软雅黑" panose="020B0503020204020204" pitchFamily="34" charset="-122"/>
              </a:rPr>
              <a:t>）促销</a:t>
            </a:r>
          </a:p>
          <a:p>
            <a:pPr marL="342900" indent="-342900" algn="just">
              <a:lnSpc>
                <a:spcPct val="125000"/>
              </a:lnSpc>
              <a:spcAft>
                <a:spcPts val="600"/>
              </a:spcAft>
              <a:buFont typeface="Wingdings" panose="05000000000000000000" pitchFamily="2" charset="2"/>
              <a:buChar char="l"/>
            </a:pPr>
            <a:r>
              <a:rPr lang="zh-CN" altLang="en-US" sz="2000" b="1" dirty="0">
                <a:solidFill>
                  <a:srgbClr val="FF0000"/>
                </a:solidFill>
                <a:latin typeface="微软雅黑" panose="020B0503020204020204" pitchFamily="34" charset="-122"/>
                <a:ea typeface="微软雅黑" panose="020B0503020204020204" pitchFamily="34" charset="-122"/>
              </a:rPr>
              <a:t>使用促销手段和通讯设备是吸引顾客的基础。</a:t>
            </a:r>
            <a:r>
              <a:rPr lang="zh-CN" altLang="en-US" sz="2000" dirty="0">
                <a:latin typeface="微软雅黑" panose="020B0503020204020204" pitchFamily="34" charset="-122"/>
                <a:ea typeface="微软雅黑" panose="020B0503020204020204" pitchFamily="34" charset="-122"/>
              </a:rPr>
              <a:t>为此，现在的主题公园普遍使用大众媒体进行宣传，比如微信、微博、网络视频等，传统的宣传促销方式诸如广告、宣传册、出版物和公共关系等也会使用，但重视程度有所下降。</a:t>
            </a:r>
            <a:endParaRPr lang="en-US" altLang="zh-CN" sz="2000" dirty="0">
              <a:latin typeface="微软雅黑" panose="020B0503020204020204" pitchFamily="34" charset="-122"/>
              <a:ea typeface="微软雅黑" panose="020B0503020204020204" pitchFamily="34" charset="-122"/>
            </a:endParaRPr>
          </a:p>
          <a:p>
            <a:pPr marL="342900" indent="-342900" algn="just">
              <a:lnSpc>
                <a:spcPct val="125000"/>
              </a:lnSpc>
              <a:spcAft>
                <a:spcPts val="600"/>
              </a:spcAft>
              <a:buFont typeface="Wingdings" panose="05000000000000000000" pitchFamily="2" charset="2"/>
              <a:buChar char="l"/>
            </a:pPr>
            <a:r>
              <a:rPr lang="zh-CN" altLang="en-US" sz="2000" b="1" dirty="0">
                <a:solidFill>
                  <a:srgbClr val="FF0000"/>
                </a:solidFill>
                <a:latin typeface="微软雅黑" panose="020B0503020204020204" pitchFamily="34" charset="-122"/>
                <a:ea typeface="微软雅黑" panose="020B0503020204020204" pitchFamily="34" charset="-122"/>
              </a:rPr>
              <a:t>现代主题公园的管理者必须了解他们的媒体选择。</a:t>
            </a:r>
            <a:r>
              <a:rPr lang="zh-CN" altLang="en-US" sz="2000" dirty="0">
                <a:latin typeface="微软雅黑" panose="020B0503020204020204" pitchFamily="34" charset="-122"/>
                <a:ea typeface="微软雅黑" panose="020B0503020204020204" pitchFamily="34" charset="-122"/>
              </a:rPr>
              <a:t>微信、微博营销逐渐成为主流，几乎所有主题公园都开通自己的微信公众号，实时更新各种营销信息。近年来，一些主题公园与综艺节目合作，提供外拍场地，客观上也起到了宣传促销的效果。</a:t>
            </a:r>
            <a:endParaRPr lang="en-US" altLang="zh-CN" sz="2000" dirty="0">
              <a:latin typeface="微软雅黑" panose="020B0503020204020204" pitchFamily="34" charset="-122"/>
              <a:ea typeface="微软雅黑" panose="020B0503020204020204" pitchFamily="34" charset="-122"/>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532309" y="0"/>
            <a:ext cx="105322" cy="431800"/>
            <a:chOff x="532309" y="0"/>
            <a:chExt cx="105322" cy="431800"/>
          </a:xfrm>
        </p:grpSpPr>
        <p:sp>
          <p:nvSpPr>
            <p:cNvPr id="3" name="直接连接符 5"/>
            <p:cNvSpPr>
              <a:spLocks noChangeShapeType="1"/>
            </p:cNvSpPr>
            <p:nvPr/>
          </p:nvSpPr>
          <p:spPr bwMode="auto">
            <a:xfrm flipV="1">
              <a:off x="532309" y="0"/>
              <a:ext cx="0" cy="431800"/>
            </a:xfrm>
            <a:prstGeom prst="line">
              <a:avLst/>
            </a:prstGeom>
            <a:noFill/>
            <a:ln w="38100"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4" name="直接连接符 7"/>
            <p:cNvSpPr>
              <a:spLocks noChangeShapeType="1"/>
            </p:cNvSpPr>
            <p:nvPr/>
          </p:nvSpPr>
          <p:spPr bwMode="auto">
            <a:xfrm flipV="1">
              <a:off x="636044" y="0"/>
              <a:ext cx="1587" cy="288925"/>
            </a:xfrm>
            <a:prstGeom prst="line">
              <a:avLst/>
            </a:prstGeom>
            <a:noFill/>
            <a:ln w="38100" cap="flat" cmpd="sng">
              <a:solidFill>
                <a:srgbClr val="FFC000"/>
              </a:solidFill>
              <a:miter lim="800000"/>
            </a:ln>
            <a:extLst>
              <a:ext uri="{909E8E84-426E-40DD-AFC4-6F175D3DCCD1}">
                <a14:hiddenFill xmlns:a14="http://schemas.microsoft.com/office/drawing/2010/main">
                  <a:noFill/>
                </a14:hiddenFill>
              </a:ext>
            </a:extLst>
          </p:spPr>
          <p:txBody>
            <a:bodyPr/>
            <a:lstStyle/>
            <a:p>
              <a:endParaRPr lang="zh-CN" altLang="en-US"/>
            </a:p>
          </p:txBody>
        </p:sp>
      </p:grpSp>
      <p:grpSp>
        <p:nvGrpSpPr>
          <p:cNvPr id="5" name="组合 4"/>
          <p:cNvGrpSpPr/>
          <p:nvPr/>
        </p:nvGrpSpPr>
        <p:grpSpPr>
          <a:xfrm>
            <a:off x="-1" y="6230875"/>
            <a:ext cx="10730753" cy="431800"/>
            <a:chOff x="-2052460" y="1197075"/>
            <a:chExt cx="4601296" cy="431800"/>
          </a:xfrm>
        </p:grpSpPr>
        <p:sp>
          <p:nvSpPr>
            <p:cNvPr id="6" name="直接连接符 4"/>
            <p:cNvSpPr>
              <a:spLocks noChangeShapeType="1"/>
            </p:cNvSpPr>
            <p:nvPr/>
          </p:nvSpPr>
          <p:spPr bwMode="auto">
            <a:xfrm>
              <a:off x="-2052460" y="1628875"/>
              <a:ext cx="4572000" cy="0"/>
            </a:xfrm>
            <a:prstGeom prst="line">
              <a:avLst/>
            </a:prstGeom>
            <a:noFill/>
            <a:ln w="9525"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7" name="直接连接符 5"/>
            <p:cNvSpPr>
              <a:spLocks noChangeShapeType="1"/>
            </p:cNvSpPr>
            <p:nvPr/>
          </p:nvSpPr>
          <p:spPr bwMode="auto">
            <a:xfrm flipV="1">
              <a:off x="2483855" y="1197075"/>
              <a:ext cx="0" cy="431800"/>
            </a:xfrm>
            <a:prstGeom prst="line">
              <a:avLst/>
            </a:prstGeom>
            <a:noFill/>
            <a:ln w="38100"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8" name="直接连接符 7"/>
            <p:cNvSpPr>
              <a:spLocks noChangeShapeType="1"/>
            </p:cNvSpPr>
            <p:nvPr/>
          </p:nvSpPr>
          <p:spPr bwMode="auto">
            <a:xfrm flipV="1">
              <a:off x="2547249" y="1339950"/>
              <a:ext cx="1587" cy="288925"/>
            </a:xfrm>
            <a:prstGeom prst="line">
              <a:avLst/>
            </a:prstGeom>
            <a:noFill/>
            <a:ln w="38100" cap="flat" cmpd="sng">
              <a:solidFill>
                <a:srgbClr val="FFC000"/>
              </a:solidFill>
              <a:miter lim="800000"/>
            </a:ln>
            <a:extLst>
              <a:ext uri="{909E8E84-426E-40DD-AFC4-6F175D3DCCD1}">
                <a14:hiddenFill xmlns:a14="http://schemas.microsoft.com/office/drawing/2010/main">
                  <a:noFill/>
                </a14:hiddenFill>
              </a:ext>
            </a:extLst>
          </p:spPr>
          <p:txBody>
            <a:bodyPr/>
            <a:lstStyle/>
            <a:p>
              <a:endParaRPr lang="zh-CN" altLang="en-US"/>
            </a:p>
          </p:txBody>
        </p:sp>
      </p:grpSp>
      <p:sp>
        <p:nvSpPr>
          <p:cNvPr id="11" name="文本框 10"/>
          <p:cNvSpPr txBox="1"/>
          <p:nvPr/>
        </p:nvSpPr>
        <p:spPr>
          <a:xfrm>
            <a:off x="1033389" y="1071108"/>
            <a:ext cx="3058926" cy="429895"/>
          </a:xfrm>
          <a:prstGeom prst="rect">
            <a:avLst/>
          </a:prstGeom>
          <a:noFill/>
        </p:spPr>
        <p:txBody>
          <a:bodyPr wrap="square" rtlCol="0">
            <a:spAutoFit/>
          </a:bodyPr>
          <a:lstStyle/>
          <a:p>
            <a:r>
              <a:rPr lang="en-US" altLang="zh-CN" sz="2200" b="1" dirty="0">
                <a:latin typeface="微软雅黑" panose="020B0503020204020204" pitchFamily="34" charset="-122"/>
                <a:ea typeface="微软雅黑" panose="020B0503020204020204" pitchFamily="34" charset="-122"/>
              </a:rPr>
              <a:t>1.2</a:t>
            </a:r>
            <a:r>
              <a:rPr lang="zh-CN" altLang="en-US" sz="2200" b="1" dirty="0">
                <a:latin typeface="微软雅黑" panose="020B0503020204020204" pitchFamily="34" charset="-122"/>
                <a:ea typeface="微软雅黑" panose="020B0503020204020204" pitchFamily="34" charset="-122"/>
              </a:rPr>
              <a:t>营销策略</a:t>
            </a:r>
            <a:endParaRPr lang="en-US" altLang="zh-CN" sz="2200" b="1" dirty="0">
              <a:latin typeface="微软雅黑" panose="020B0503020204020204" pitchFamily="34" charset="-122"/>
              <a:ea typeface="微软雅黑" panose="020B0503020204020204" pitchFamily="34" charset="-122"/>
            </a:endParaRPr>
          </a:p>
        </p:txBody>
      </p:sp>
      <p:grpSp>
        <p:nvGrpSpPr>
          <p:cNvPr id="14" name="组合 13"/>
          <p:cNvGrpSpPr/>
          <p:nvPr/>
        </p:nvGrpSpPr>
        <p:grpSpPr>
          <a:xfrm>
            <a:off x="388689" y="393224"/>
            <a:ext cx="6560108" cy="512200"/>
            <a:chOff x="-2052460" y="1197075"/>
            <a:chExt cx="4601296" cy="431800"/>
          </a:xfrm>
        </p:grpSpPr>
        <p:sp>
          <p:nvSpPr>
            <p:cNvPr id="15" name="直接连接符 4"/>
            <p:cNvSpPr>
              <a:spLocks noChangeShapeType="1"/>
            </p:cNvSpPr>
            <p:nvPr/>
          </p:nvSpPr>
          <p:spPr bwMode="auto">
            <a:xfrm>
              <a:off x="-2052460" y="1628875"/>
              <a:ext cx="4572000" cy="0"/>
            </a:xfrm>
            <a:prstGeom prst="line">
              <a:avLst/>
            </a:prstGeom>
            <a:noFill/>
            <a:ln w="9525"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16" name="直接连接符 5"/>
            <p:cNvSpPr>
              <a:spLocks noChangeShapeType="1"/>
            </p:cNvSpPr>
            <p:nvPr/>
          </p:nvSpPr>
          <p:spPr bwMode="auto">
            <a:xfrm flipV="1">
              <a:off x="2483855" y="1197075"/>
              <a:ext cx="0" cy="431800"/>
            </a:xfrm>
            <a:prstGeom prst="line">
              <a:avLst/>
            </a:prstGeom>
            <a:noFill/>
            <a:ln w="38100"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17" name="直接连接符 7"/>
            <p:cNvSpPr>
              <a:spLocks noChangeShapeType="1"/>
            </p:cNvSpPr>
            <p:nvPr/>
          </p:nvSpPr>
          <p:spPr bwMode="auto">
            <a:xfrm flipV="1">
              <a:off x="2547249" y="1339950"/>
              <a:ext cx="1587" cy="288925"/>
            </a:xfrm>
            <a:prstGeom prst="line">
              <a:avLst/>
            </a:prstGeom>
            <a:noFill/>
            <a:ln w="38100" cap="flat" cmpd="sng">
              <a:solidFill>
                <a:srgbClr val="FFC000"/>
              </a:solidFill>
              <a:miter lim="800000"/>
            </a:ln>
            <a:extLst>
              <a:ext uri="{909E8E84-426E-40DD-AFC4-6F175D3DCCD1}">
                <a14:hiddenFill xmlns:a14="http://schemas.microsoft.com/office/drawing/2010/main">
                  <a:noFill/>
                </a14:hiddenFill>
              </a:ext>
            </a:extLst>
          </p:spPr>
          <p:txBody>
            <a:bodyPr/>
            <a:lstStyle/>
            <a:p>
              <a:endParaRPr lang="zh-CN" altLang="en-US"/>
            </a:p>
          </p:txBody>
        </p:sp>
      </p:grpSp>
      <p:sp>
        <p:nvSpPr>
          <p:cNvPr id="18" name="文本框 17"/>
          <p:cNvSpPr txBox="1"/>
          <p:nvPr/>
        </p:nvSpPr>
        <p:spPr>
          <a:xfrm>
            <a:off x="828300" y="267576"/>
            <a:ext cx="5735955" cy="521970"/>
          </a:xfrm>
          <a:prstGeom prst="rect">
            <a:avLst/>
          </a:prstGeom>
          <a:noFill/>
        </p:spPr>
        <p:txBody>
          <a:bodyPr wrap="none" rtlCol="0">
            <a:spAutoFit/>
          </a:bodyPr>
          <a:lstStyle/>
          <a:p>
            <a:r>
              <a:rPr lang="en-US" altLang="zh-CN" sz="2800" b="1" dirty="0">
                <a:latin typeface="微软雅黑" panose="020B0503020204020204" pitchFamily="34" charset="-122"/>
                <a:ea typeface="微软雅黑" panose="020B0503020204020204" pitchFamily="34" charset="-122"/>
              </a:rPr>
              <a:t>1</a:t>
            </a:r>
            <a:r>
              <a:rPr lang="zh-CN" altLang="en-US" sz="2800" b="1" dirty="0">
                <a:latin typeface="微软雅黑" panose="020B0503020204020204" pitchFamily="34" charset="-122"/>
                <a:ea typeface="微软雅黑" panose="020B0503020204020204" pitchFamily="34" charset="-122"/>
              </a:rPr>
              <a:t>、主题公园市场营销的理论与方法</a:t>
            </a:r>
          </a:p>
        </p:txBody>
      </p:sp>
      <p:sp>
        <p:nvSpPr>
          <p:cNvPr id="20" name="文本框 19"/>
          <p:cNvSpPr txBox="1"/>
          <p:nvPr/>
        </p:nvSpPr>
        <p:spPr>
          <a:xfrm>
            <a:off x="1160120" y="1921089"/>
            <a:ext cx="9419089" cy="2862322"/>
          </a:xfrm>
          <a:prstGeom prst="rect">
            <a:avLst/>
          </a:prstGeom>
          <a:noFill/>
        </p:spPr>
        <p:txBody>
          <a:bodyPr wrap="square" rtlCol="0">
            <a:spAutoFit/>
          </a:bodyPr>
          <a:lstStyle/>
          <a:p>
            <a:pPr algn="just">
              <a:lnSpc>
                <a:spcPct val="125000"/>
              </a:lnSpc>
              <a:spcAft>
                <a:spcPts val="600"/>
              </a:spcAft>
            </a:pPr>
            <a:r>
              <a:rPr lang="zh-CN" altLang="en-US" sz="2000" b="1" dirty="0">
                <a:latin typeface="微软雅黑" panose="020B0503020204020204" pitchFamily="34" charset="-122"/>
                <a:ea typeface="微软雅黑" panose="020B0503020204020204" pitchFamily="34" charset="-122"/>
              </a:rPr>
              <a:t>（</a:t>
            </a:r>
            <a:r>
              <a:rPr lang="en-US" altLang="zh-CN" sz="2000" b="1" dirty="0">
                <a:latin typeface="微软雅黑" panose="020B0503020204020204" pitchFamily="34" charset="-122"/>
                <a:ea typeface="微软雅黑" panose="020B0503020204020204" pitchFamily="34" charset="-122"/>
              </a:rPr>
              <a:t>4</a:t>
            </a:r>
            <a:r>
              <a:rPr lang="zh-CN" altLang="en-US" sz="2000" b="1" dirty="0">
                <a:latin typeface="微软雅黑" panose="020B0503020204020204" pitchFamily="34" charset="-122"/>
                <a:ea typeface="微软雅黑" panose="020B0503020204020204" pitchFamily="34" charset="-122"/>
              </a:rPr>
              <a:t>）地点</a:t>
            </a:r>
          </a:p>
          <a:p>
            <a:pPr indent="457200" algn="just">
              <a:lnSpc>
                <a:spcPct val="125000"/>
              </a:lnSpc>
            </a:pPr>
            <a:r>
              <a:rPr lang="zh-CN" altLang="en-US" sz="2000" dirty="0">
                <a:latin typeface="微软雅黑" panose="020B0503020204020204" pitchFamily="34" charset="-122"/>
                <a:ea typeface="微软雅黑" panose="020B0503020204020204" pitchFamily="34" charset="-122"/>
              </a:rPr>
              <a:t>地点是游客如何有机会购买产品的地方。在主题公园中，游客必须到这个产品中旅游和使用它。然而，分配渠道的存在，旅游承包商作为中介把主题公园和旅游套餐结合。</a:t>
            </a:r>
            <a:r>
              <a:rPr lang="zh-CN" altLang="en-US" sz="2000" b="1" dirty="0">
                <a:solidFill>
                  <a:srgbClr val="FF0000"/>
                </a:solidFill>
                <a:latin typeface="微软雅黑" panose="020B0503020204020204" pitchFamily="34" charset="-122"/>
                <a:ea typeface="微软雅黑" panose="020B0503020204020204" pitchFamily="34" charset="-122"/>
              </a:rPr>
              <a:t>有住宿设施的主题公园在这方面具有优势，</a:t>
            </a:r>
            <a:r>
              <a:rPr lang="zh-CN" altLang="en-US" sz="2000" dirty="0">
                <a:latin typeface="微软雅黑" panose="020B0503020204020204" pitchFamily="34" charset="-122"/>
                <a:ea typeface="微软雅黑" panose="020B0503020204020204" pitchFamily="34" charset="-122"/>
              </a:rPr>
              <a:t>因为他们可以与中间商谈判住宿和公园入场费的价格。如今，互联网已经彻底改变了地方的概念，许多主题公园的游客并不通过旅行社预订产品。与此同时，许多中介和大型公园让人们优先预订和购买票再去旅游。</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532309" y="0"/>
            <a:ext cx="105322" cy="431800"/>
            <a:chOff x="532309" y="0"/>
            <a:chExt cx="105322" cy="431800"/>
          </a:xfrm>
        </p:grpSpPr>
        <p:sp>
          <p:nvSpPr>
            <p:cNvPr id="3" name="直接连接符 5"/>
            <p:cNvSpPr>
              <a:spLocks noChangeShapeType="1"/>
            </p:cNvSpPr>
            <p:nvPr/>
          </p:nvSpPr>
          <p:spPr bwMode="auto">
            <a:xfrm flipV="1">
              <a:off x="532309" y="0"/>
              <a:ext cx="0" cy="431800"/>
            </a:xfrm>
            <a:prstGeom prst="line">
              <a:avLst/>
            </a:prstGeom>
            <a:noFill/>
            <a:ln w="38100"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4" name="直接连接符 7"/>
            <p:cNvSpPr>
              <a:spLocks noChangeShapeType="1"/>
            </p:cNvSpPr>
            <p:nvPr/>
          </p:nvSpPr>
          <p:spPr bwMode="auto">
            <a:xfrm flipV="1">
              <a:off x="636044" y="0"/>
              <a:ext cx="1587" cy="288925"/>
            </a:xfrm>
            <a:prstGeom prst="line">
              <a:avLst/>
            </a:prstGeom>
            <a:noFill/>
            <a:ln w="38100" cap="flat" cmpd="sng">
              <a:solidFill>
                <a:srgbClr val="FFC000"/>
              </a:solidFill>
              <a:miter lim="800000"/>
            </a:ln>
            <a:extLst>
              <a:ext uri="{909E8E84-426E-40DD-AFC4-6F175D3DCCD1}">
                <a14:hiddenFill xmlns:a14="http://schemas.microsoft.com/office/drawing/2010/main">
                  <a:noFill/>
                </a14:hiddenFill>
              </a:ext>
            </a:extLst>
          </p:spPr>
          <p:txBody>
            <a:bodyPr/>
            <a:lstStyle/>
            <a:p>
              <a:endParaRPr lang="zh-CN" altLang="en-US"/>
            </a:p>
          </p:txBody>
        </p:sp>
      </p:grpSp>
      <p:grpSp>
        <p:nvGrpSpPr>
          <p:cNvPr id="5" name="组合 4"/>
          <p:cNvGrpSpPr/>
          <p:nvPr/>
        </p:nvGrpSpPr>
        <p:grpSpPr>
          <a:xfrm>
            <a:off x="-1" y="6230875"/>
            <a:ext cx="10730753" cy="431800"/>
            <a:chOff x="-2052460" y="1197075"/>
            <a:chExt cx="4601296" cy="431800"/>
          </a:xfrm>
        </p:grpSpPr>
        <p:sp>
          <p:nvSpPr>
            <p:cNvPr id="6" name="直接连接符 4"/>
            <p:cNvSpPr>
              <a:spLocks noChangeShapeType="1"/>
            </p:cNvSpPr>
            <p:nvPr/>
          </p:nvSpPr>
          <p:spPr bwMode="auto">
            <a:xfrm>
              <a:off x="-2052460" y="1628875"/>
              <a:ext cx="4572000" cy="0"/>
            </a:xfrm>
            <a:prstGeom prst="line">
              <a:avLst/>
            </a:prstGeom>
            <a:noFill/>
            <a:ln w="9525"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7" name="直接连接符 5"/>
            <p:cNvSpPr>
              <a:spLocks noChangeShapeType="1"/>
            </p:cNvSpPr>
            <p:nvPr/>
          </p:nvSpPr>
          <p:spPr bwMode="auto">
            <a:xfrm flipV="1">
              <a:off x="2483855" y="1197075"/>
              <a:ext cx="0" cy="431800"/>
            </a:xfrm>
            <a:prstGeom prst="line">
              <a:avLst/>
            </a:prstGeom>
            <a:noFill/>
            <a:ln w="38100"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8" name="直接连接符 7"/>
            <p:cNvSpPr>
              <a:spLocks noChangeShapeType="1"/>
            </p:cNvSpPr>
            <p:nvPr/>
          </p:nvSpPr>
          <p:spPr bwMode="auto">
            <a:xfrm flipV="1">
              <a:off x="2547249" y="1339950"/>
              <a:ext cx="1587" cy="288925"/>
            </a:xfrm>
            <a:prstGeom prst="line">
              <a:avLst/>
            </a:prstGeom>
            <a:noFill/>
            <a:ln w="38100" cap="flat" cmpd="sng">
              <a:solidFill>
                <a:srgbClr val="FFC000"/>
              </a:solidFill>
              <a:miter lim="800000"/>
            </a:ln>
            <a:extLst>
              <a:ext uri="{909E8E84-426E-40DD-AFC4-6F175D3DCCD1}">
                <a14:hiddenFill xmlns:a14="http://schemas.microsoft.com/office/drawing/2010/main">
                  <a:noFill/>
                </a14:hiddenFill>
              </a:ext>
            </a:extLst>
          </p:spPr>
          <p:txBody>
            <a:bodyPr/>
            <a:lstStyle/>
            <a:p>
              <a:endParaRPr lang="zh-CN" altLang="en-US"/>
            </a:p>
          </p:txBody>
        </p:sp>
      </p:grpSp>
      <p:sp>
        <p:nvSpPr>
          <p:cNvPr id="11" name="文本框 10"/>
          <p:cNvSpPr txBox="1"/>
          <p:nvPr/>
        </p:nvSpPr>
        <p:spPr>
          <a:xfrm>
            <a:off x="1033388" y="1071108"/>
            <a:ext cx="3493641" cy="429895"/>
          </a:xfrm>
          <a:prstGeom prst="rect">
            <a:avLst/>
          </a:prstGeom>
          <a:noFill/>
        </p:spPr>
        <p:txBody>
          <a:bodyPr wrap="square" rtlCol="0">
            <a:spAutoFit/>
          </a:bodyPr>
          <a:lstStyle/>
          <a:p>
            <a:r>
              <a:rPr lang="en-US" altLang="zh-CN" sz="2200" b="1" dirty="0">
                <a:latin typeface="微软雅黑" panose="020B0503020204020204" pitchFamily="34" charset="-122"/>
                <a:ea typeface="微软雅黑" panose="020B0503020204020204" pitchFamily="34" charset="-122"/>
              </a:rPr>
              <a:t>1.3.</a:t>
            </a:r>
            <a:r>
              <a:rPr lang="zh-CN" altLang="en-US" sz="2200" b="1" dirty="0">
                <a:latin typeface="微软雅黑" panose="020B0503020204020204" pitchFamily="34" charset="-122"/>
                <a:ea typeface="微软雅黑" panose="020B0503020204020204" pitchFamily="34" charset="-122"/>
              </a:rPr>
              <a:t>新媒体、新技术的应用</a:t>
            </a:r>
            <a:endParaRPr lang="en-US" altLang="zh-CN" sz="2200" b="1" dirty="0">
              <a:latin typeface="微软雅黑" panose="020B0503020204020204" pitchFamily="34" charset="-122"/>
              <a:ea typeface="微软雅黑" panose="020B0503020204020204" pitchFamily="34" charset="-122"/>
            </a:endParaRPr>
          </a:p>
        </p:txBody>
      </p:sp>
      <p:grpSp>
        <p:nvGrpSpPr>
          <p:cNvPr id="14" name="组合 13"/>
          <p:cNvGrpSpPr/>
          <p:nvPr/>
        </p:nvGrpSpPr>
        <p:grpSpPr>
          <a:xfrm>
            <a:off x="388689" y="393224"/>
            <a:ext cx="6560108" cy="512200"/>
            <a:chOff x="-2052460" y="1197075"/>
            <a:chExt cx="4601296" cy="431800"/>
          </a:xfrm>
        </p:grpSpPr>
        <p:sp>
          <p:nvSpPr>
            <p:cNvPr id="15" name="直接连接符 4"/>
            <p:cNvSpPr>
              <a:spLocks noChangeShapeType="1"/>
            </p:cNvSpPr>
            <p:nvPr/>
          </p:nvSpPr>
          <p:spPr bwMode="auto">
            <a:xfrm>
              <a:off x="-2052460" y="1628875"/>
              <a:ext cx="4572000" cy="0"/>
            </a:xfrm>
            <a:prstGeom prst="line">
              <a:avLst/>
            </a:prstGeom>
            <a:noFill/>
            <a:ln w="9525"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16" name="直接连接符 5"/>
            <p:cNvSpPr>
              <a:spLocks noChangeShapeType="1"/>
            </p:cNvSpPr>
            <p:nvPr/>
          </p:nvSpPr>
          <p:spPr bwMode="auto">
            <a:xfrm flipV="1">
              <a:off x="2483855" y="1197075"/>
              <a:ext cx="0" cy="431800"/>
            </a:xfrm>
            <a:prstGeom prst="line">
              <a:avLst/>
            </a:prstGeom>
            <a:noFill/>
            <a:ln w="38100"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17" name="直接连接符 7"/>
            <p:cNvSpPr>
              <a:spLocks noChangeShapeType="1"/>
            </p:cNvSpPr>
            <p:nvPr/>
          </p:nvSpPr>
          <p:spPr bwMode="auto">
            <a:xfrm flipV="1">
              <a:off x="2547249" y="1339950"/>
              <a:ext cx="1587" cy="288925"/>
            </a:xfrm>
            <a:prstGeom prst="line">
              <a:avLst/>
            </a:prstGeom>
            <a:noFill/>
            <a:ln w="38100" cap="flat" cmpd="sng">
              <a:solidFill>
                <a:srgbClr val="FFC000"/>
              </a:solidFill>
              <a:miter lim="800000"/>
            </a:ln>
            <a:extLst>
              <a:ext uri="{909E8E84-426E-40DD-AFC4-6F175D3DCCD1}">
                <a14:hiddenFill xmlns:a14="http://schemas.microsoft.com/office/drawing/2010/main">
                  <a:noFill/>
                </a14:hiddenFill>
              </a:ext>
            </a:extLst>
          </p:spPr>
          <p:txBody>
            <a:bodyPr/>
            <a:lstStyle/>
            <a:p>
              <a:endParaRPr lang="zh-CN" altLang="en-US"/>
            </a:p>
          </p:txBody>
        </p:sp>
      </p:grpSp>
      <p:sp>
        <p:nvSpPr>
          <p:cNvPr id="18" name="文本框 17"/>
          <p:cNvSpPr txBox="1"/>
          <p:nvPr/>
        </p:nvSpPr>
        <p:spPr>
          <a:xfrm>
            <a:off x="828300" y="267576"/>
            <a:ext cx="5735955" cy="521970"/>
          </a:xfrm>
          <a:prstGeom prst="rect">
            <a:avLst/>
          </a:prstGeom>
          <a:noFill/>
        </p:spPr>
        <p:txBody>
          <a:bodyPr wrap="none" rtlCol="0">
            <a:spAutoFit/>
          </a:bodyPr>
          <a:lstStyle/>
          <a:p>
            <a:r>
              <a:rPr lang="en-US" altLang="zh-CN" sz="2800" b="1" dirty="0">
                <a:latin typeface="微软雅黑" panose="020B0503020204020204" pitchFamily="34" charset="-122"/>
                <a:ea typeface="微软雅黑" panose="020B0503020204020204" pitchFamily="34" charset="-122"/>
              </a:rPr>
              <a:t>1</a:t>
            </a:r>
            <a:r>
              <a:rPr lang="zh-CN" altLang="en-US" sz="2800" b="1" dirty="0">
                <a:latin typeface="微软雅黑" panose="020B0503020204020204" pitchFamily="34" charset="-122"/>
                <a:ea typeface="微软雅黑" panose="020B0503020204020204" pitchFamily="34" charset="-122"/>
              </a:rPr>
              <a:t>、主题公园市场营销的理论与方法</a:t>
            </a:r>
          </a:p>
        </p:txBody>
      </p:sp>
      <p:sp>
        <p:nvSpPr>
          <p:cNvPr id="20" name="文本框 19"/>
          <p:cNvSpPr txBox="1"/>
          <p:nvPr/>
        </p:nvSpPr>
        <p:spPr>
          <a:xfrm>
            <a:off x="828300" y="1866244"/>
            <a:ext cx="10330030" cy="3288849"/>
          </a:xfrm>
          <a:prstGeom prst="rect">
            <a:avLst/>
          </a:prstGeom>
          <a:noFill/>
        </p:spPr>
        <p:txBody>
          <a:bodyPr wrap="square" rtlCol="0">
            <a:spAutoFit/>
          </a:bodyPr>
          <a:lstStyle/>
          <a:p>
            <a:pPr marL="342900" indent="-342900" algn="just">
              <a:lnSpc>
                <a:spcPct val="125000"/>
              </a:lnSpc>
              <a:spcAft>
                <a:spcPts val="600"/>
              </a:spcAft>
              <a:buFont typeface="Wingdings" panose="05000000000000000000" pitchFamily="2" charset="2"/>
              <a:buChar char="l"/>
            </a:pPr>
            <a:r>
              <a:rPr lang="zh-CN" altLang="en-US" sz="2000" b="1" dirty="0">
                <a:solidFill>
                  <a:srgbClr val="FF0000"/>
                </a:solidFill>
                <a:latin typeface="微软雅黑" panose="020B0503020204020204" pitchFamily="34" charset="-122"/>
                <a:ea typeface="微软雅黑" panose="020B0503020204020204" pitchFamily="34" charset="-122"/>
              </a:rPr>
              <a:t>手机和互联网</a:t>
            </a:r>
            <a:r>
              <a:rPr lang="zh-CN" altLang="en-US" sz="2000" dirty="0">
                <a:latin typeface="微软雅黑" panose="020B0503020204020204" pitchFamily="34" charset="-122"/>
                <a:ea typeface="微软雅黑" panose="020B0503020204020204" pitchFamily="34" charset="-122"/>
              </a:rPr>
              <a:t>为主题公园提供一个超越地点来宣传自己的机会，让主题公园得以有机会与游客互动，分享体验，提出改进建议。主题公园在新媒体营销方面的投入加大，人员配备增多，跨部门合作。</a:t>
            </a:r>
            <a:endParaRPr lang="en-US" altLang="zh-CN" sz="2000" dirty="0">
              <a:latin typeface="微软雅黑" panose="020B0503020204020204" pitchFamily="34" charset="-122"/>
              <a:ea typeface="微软雅黑" panose="020B0503020204020204" pitchFamily="34" charset="-122"/>
            </a:endParaRPr>
          </a:p>
          <a:p>
            <a:pPr marL="342900" indent="-342900" algn="just">
              <a:lnSpc>
                <a:spcPct val="125000"/>
              </a:lnSpc>
              <a:spcAft>
                <a:spcPts val="600"/>
              </a:spcAft>
              <a:buFont typeface="Wingdings" panose="05000000000000000000" pitchFamily="2" charset="2"/>
              <a:buChar char="l"/>
            </a:pPr>
            <a:endParaRPr lang="en-US" altLang="zh-CN" sz="2000" dirty="0">
              <a:latin typeface="微软雅黑" panose="020B0503020204020204" pitchFamily="34" charset="-122"/>
              <a:ea typeface="微软雅黑" panose="020B0503020204020204" pitchFamily="34" charset="-122"/>
            </a:endParaRPr>
          </a:p>
          <a:p>
            <a:pPr marL="342900" indent="-342900" algn="just">
              <a:lnSpc>
                <a:spcPct val="125000"/>
              </a:lnSpc>
              <a:spcAft>
                <a:spcPts val="600"/>
              </a:spcAft>
              <a:buFont typeface="Wingdings" panose="05000000000000000000" pitchFamily="2" charset="2"/>
              <a:buChar char="l"/>
            </a:pPr>
            <a:r>
              <a:rPr lang="zh-CN" altLang="en-US" sz="2000" dirty="0">
                <a:latin typeface="微软雅黑" panose="020B0503020204020204" pitchFamily="34" charset="-122"/>
                <a:ea typeface="微软雅黑" panose="020B0503020204020204" pitchFamily="34" charset="-122"/>
              </a:rPr>
              <a:t>由于新技术的应用，互联网还提供了</a:t>
            </a:r>
            <a:r>
              <a:rPr lang="zh-CN" altLang="en-US" sz="2000" b="1" dirty="0">
                <a:solidFill>
                  <a:srgbClr val="FF0000"/>
                </a:solidFill>
                <a:latin typeface="微软雅黑" panose="020B0503020204020204" pitchFamily="34" charset="-122"/>
                <a:ea typeface="微软雅黑" panose="020B0503020204020204" pitchFamily="34" charset="-122"/>
              </a:rPr>
              <a:t>一个有效测试和检验新产品、快速反应消费趋势和影响旅游的事件、旅游和休闲的机会</a:t>
            </a:r>
            <a:r>
              <a:rPr lang="zh-CN" altLang="en-US" sz="2000" dirty="0">
                <a:latin typeface="微软雅黑" panose="020B0503020204020204" pitchFamily="34" charset="-122"/>
                <a:ea typeface="微软雅黑" panose="020B0503020204020204" pitchFamily="34" charset="-122"/>
              </a:rPr>
              <a:t>。新媒体和新技术也为销售交易、执行、信息分布和交流提供了一个最具有成本效益的分配系统。我们不应该忘记信息革命改变了人们工作、玩耍和交流的方式：</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1"/>
          <p:cNvSpPr txBox="1">
            <a:spLocks noChangeArrowheads="1"/>
          </p:cNvSpPr>
          <p:nvPr/>
        </p:nvSpPr>
        <p:spPr>
          <a:xfrm>
            <a:off x="899745" y="-108380"/>
            <a:ext cx="3513138" cy="11430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zh-CN" altLang="en-US" sz="3200" b="1" dirty="0">
                <a:latin typeface="Times New Roman" panose="02020603050405020304" pitchFamily="18" charset="0"/>
                <a:ea typeface="微软雅黑" panose="020B0503020204020204" pitchFamily="34" charset="-122"/>
                <a:cs typeface="Times New Roman" panose="02020603050405020304" pitchFamily="18" charset="0"/>
                <a:sym typeface="微软雅黑" panose="020B0503020204020204" pitchFamily="34" charset="-122"/>
              </a:rPr>
              <a:t>主要内容</a:t>
            </a:r>
            <a:endParaRPr lang="zh-CN" altLang="zh-CN" sz="3200" b="1" dirty="0">
              <a:latin typeface="Times New Roman" panose="02020603050405020304" pitchFamily="18" charset="0"/>
              <a:ea typeface="微软雅黑" panose="020B0503020204020204" pitchFamily="34" charset="-122"/>
              <a:cs typeface="Times New Roman" panose="02020603050405020304" pitchFamily="18" charset="0"/>
              <a:sym typeface="Arial Unicode MS" panose="020B0604020202020204" pitchFamily="34" charset="-122"/>
            </a:endParaRPr>
          </a:p>
        </p:txBody>
      </p:sp>
      <p:grpSp>
        <p:nvGrpSpPr>
          <p:cNvPr id="5" name="组合 96"/>
          <p:cNvGrpSpPr/>
          <p:nvPr/>
        </p:nvGrpSpPr>
        <p:grpSpPr bwMode="auto">
          <a:xfrm>
            <a:off x="1187153" y="1391165"/>
            <a:ext cx="444500" cy="449263"/>
            <a:chOff x="2944759" y="497532"/>
            <a:chExt cx="657188" cy="663945"/>
          </a:xfrm>
        </p:grpSpPr>
        <p:sp>
          <p:nvSpPr>
            <p:cNvPr id="6" name="矩形 5"/>
            <p:cNvSpPr/>
            <p:nvPr/>
          </p:nvSpPr>
          <p:spPr>
            <a:xfrm>
              <a:off x="3026907" y="584338"/>
              <a:ext cx="575040" cy="577139"/>
            </a:xfrm>
            <a:prstGeom prst="rect">
              <a:avLst/>
            </a:prstGeom>
            <a:solidFill>
              <a:schemeClr val="tx1">
                <a:alpha val="25000"/>
              </a:schemeClr>
            </a:solidFill>
            <a:ln w="25400" cap="flat" cmpd="sng" algn="ctr">
              <a:noFill/>
              <a:prstDash val="solid"/>
            </a:ln>
            <a:effectLst/>
          </p:spPr>
          <p:txBody>
            <a:bodyPr anchor="ctr"/>
            <a:lstStyle/>
            <a:p>
              <a:pPr algn="ctr" eaLnBrk="1" fontAlgn="auto" hangingPunct="1">
                <a:spcBef>
                  <a:spcPts val="0"/>
                </a:spcBef>
                <a:spcAft>
                  <a:spcPts val="0"/>
                </a:spcAft>
                <a:defRPr/>
              </a:pPr>
              <a:endParaRPr lang="zh-CN" altLang="en-US" sz="2000" b="1" kern="0" dirty="0">
                <a:solidFill>
                  <a:prstClr val="white"/>
                </a:solidFill>
                <a:latin typeface="微软雅黑" panose="020B0503020204020204" pitchFamily="34" charset="-122"/>
                <a:ea typeface="微软雅黑" panose="020B0503020204020204" pitchFamily="34" charset="-122"/>
              </a:endParaRPr>
            </a:p>
          </p:txBody>
        </p:sp>
        <p:sp>
          <p:nvSpPr>
            <p:cNvPr id="7" name="矩形 6"/>
            <p:cNvSpPr/>
            <p:nvPr/>
          </p:nvSpPr>
          <p:spPr>
            <a:xfrm>
              <a:off x="2944759" y="497532"/>
              <a:ext cx="575039" cy="577139"/>
            </a:xfrm>
            <a:prstGeom prst="rect">
              <a:avLst/>
            </a:prstGeom>
            <a:solidFill>
              <a:srgbClr val="FFC000"/>
            </a:solidFill>
            <a:ln w="25400" cap="flat" cmpd="sng" algn="ctr">
              <a:noFill/>
              <a:prstDash val="solid"/>
            </a:ln>
            <a:effectLst/>
          </p:spPr>
          <p:txBody>
            <a:bodyPr anchor="ctr"/>
            <a:lstStyle/>
            <a:p>
              <a:pPr algn="ctr" eaLnBrk="1" fontAlgn="auto" hangingPunct="1">
                <a:spcBef>
                  <a:spcPts val="0"/>
                </a:spcBef>
                <a:spcAft>
                  <a:spcPts val="0"/>
                </a:spcAft>
                <a:defRPr/>
              </a:pPr>
              <a:r>
                <a:rPr lang="en-US" altLang="zh-CN" sz="2000" b="1" kern="0" dirty="0">
                  <a:solidFill>
                    <a:prstClr val="white"/>
                  </a:solidFill>
                  <a:latin typeface="微软雅黑" panose="020B0503020204020204" pitchFamily="34" charset="-122"/>
                  <a:ea typeface="微软雅黑" panose="020B0503020204020204" pitchFamily="34" charset="-122"/>
                </a:rPr>
                <a:t>1</a:t>
              </a:r>
              <a:endParaRPr lang="zh-CN" altLang="en-US" sz="2000" b="1" kern="0" dirty="0">
                <a:solidFill>
                  <a:prstClr val="white"/>
                </a:solidFill>
                <a:latin typeface="微软雅黑" panose="020B0503020204020204" pitchFamily="34" charset="-122"/>
                <a:ea typeface="微软雅黑" panose="020B0503020204020204" pitchFamily="34" charset="-122"/>
              </a:endParaRPr>
            </a:p>
          </p:txBody>
        </p:sp>
      </p:grpSp>
      <p:grpSp>
        <p:nvGrpSpPr>
          <p:cNvPr id="8" name="组合 96"/>
          <p:cNvGrpSpPr/>
          <p:nvPr/>
        </p:nvGrpSpPr>
        <p:grpSpPr bwMode="auto">
          <a:xfrm>
            <a:off x="1187153" y="2553854"/>
            <a:ext cx="444500" cy="449263"/>
            <a:chOff x="2944759" y="497532"/>
            <a:chExt cx="657188" cy="663945"/>
          </a:xfrm>
        </p:grpSpPr>
        <p:sp>
          <p:nvSpPr>
            <p:cNvPr id="9" name="矩形 8"/>
            <p:cNvSpPr/>
            <p:nvPr/>
          </p:nvSpPr>
          <p:spPr>
            <a:xfrm>
              <a:off x="3026907" y="584338"/>
              <a:ext cx="575040" cy="577139"/>
            </a:xfrm>
            <a:prstGeom prst="rect">
              <a:avLst/>
            </a:prstGeom>
            <a:solidFill>
              <a:schemeClr val="tx1">
                <a:alpha val="25000"/>
              </a:schemeClr>
            </a:solidFill>
            <a:ln w="25400" cap="flat" cmpd="sng" algn="ctr">
              <a:noFill/>
              <a:prstDash val="solid"/>
            </a:ln>
            <a:effectLst/>
          </p:spPr>
          <p:txBody>
            <a:bodyPr anchor="ctr"/>
            <a:lstStyle/>
            <a:p>
              <a:pPr algn="ctr" eaLnBrk="1" fontAlgn="auto" hangingPunct="1">
                <a:spcBef>
                  <a:spcPts val="0"/>
                </a:spcBef>
                <a:spcAft>
                  <a:spcPts val="0"/>
                </a:spcAft>
                <a:defRPr/>
              </a:pPr>
              <a:endParaRPr lang="zh-CN" altLang="en-US" sz="2000" b="1" kern="0" dirty="0">
                <a:solidFill>
                  <a:prstClr val="white"/>
                </a:solidFill>
                <a:latin typeface="微软雅黑" panose="020B0503020204020204" pitchFamily="34" charset="-122"/>
                <a:ea typeface="微软雅黑" panose="020B0503020204020204" pitchFamily="34" charset="-122"/>
              </a:endParaRPr>
            </a:p>
          </p:txBody>
        </p:sp>
        <p:sp>
          <p:nvSpPr>
            <p:cNvPr id="10" name="矩形 9"/>
            <p:cNvSpPr/>
            <p:nvPr/>
          </p:nvSpPr>
          <p:spPr>
            <a:xfrm>
              <a:off x="2944759" y="497532"/>
              <a:ext cx="575039" cy="577139"/>
            </a:xfrm>
            <a:prstGeom prst="rect">
              <a:avLst/>
            </a:prstGeom>
            <a:solidFill>
              <a:srgbClr val="FFC000"/>
            </a:solidFill>
            <a:ln w="25400" cap="flat" cmpd="sng" algn="ctr">
              <a:noFill/>
              <a:prstDash val="solid"/>
            </a:ln>
            <a:effectLst/>
          </p:spPr>
          <p:txBody>
            <a:bodyPr anchor="ctr"/>
            <a:lstStyle/>
            <a:p>
              <a:pPr algn="ctr" eaLnBrk="1" fontAlgn="auto" hangingPunct="1">
                <a:spcBef>
                  <a:spcPts val="0"/>
                </a:spcBef>
                <a:spcAft>
                  <a:spcPts val="0"/>
                </a:spcAft>
                <a:defRPr/>
              </a:pPr>
              <a:r>
                <a:rPr lang="en-US" altLang="zh-CN" sz="2000" b="1" kern="0" dirty="0">
                  <a:solidFill>
                    <a:prstClr val="white"/>
                  </a:solidFill>
                  <a:latin typeface="微软雅黑" panose="020B0503020204020204" pitchFamily="34" charset="-122"/>
                  <a:ea typeface="微软雅黑" panose="020B0503020204020204" pitchFamily="34" charset="-122"/>
                </a:rPr>
                <a:t>2</a:t>
              </a:r>
              <a:endParaRPr lang="zh-CN" altLang="en-US" sz="2000" b="1" kern="0" dirty="0">
                <a:solidFill>
                  <a:prstClr val="white"/>
                </a:solidFill>
                <a:latin typeface="微软雅黑" panose="020B0503020204020204" pitchFamily="34" charset="-122"/>
                <a:ea typeface="微软雅黑" panose="020B0503020204020204" pitchFamily="34" charset="-122"/>
              </a:endParaRPr>
            </a:p>
          </p:txBody>
        </p:sp>
      </p:grpSp>
      <p:grpSp>
        <p:nvGrpSpPr>
          <p:cNvPr id="11" name="组合 96"/>
          <p:cNvGrpSpPr/>
          <p:nvPr/>
        </p:nvGrpSpPr>
        <p:grpSpPr bwMode="auto">
          <a:xfrm>
            <a:off x="1187153" y="3775281"/>
            <a:ext cx="444500" cy="449263"/>
            <a:chOff x="2944759" y="497532"/>
            <a:chExt cx="657188" cy="663945"/>
          </a:xfrm>
        </p:grpSpPr>
        <p:sp>
          <p:nvSpPr>
            <p:cNvPr id="12" name="矩形 11"/>
            <p:cNvSpPr/>
            <p:nvPr/>
          </p:nvSpPr>
          <p:spPr>
            <a:xfrm>
              <a:off x="3026907" y="584338"/>
              <a:ext cx="575040" cy="577139"/>
            </a:xfrm>
            <a:prstGeom prst="rect">
              <a:avLst/>
            </a:prstGeom>
            <a:solidFill>
              <a:schemeClr val="tx1">
                <a:alpha val="25000"/>
              </a:schemeClr>
            </a:solidFill>
            <a:ln w="25400" cap="flat" cmpd="sng" algn="ctr">
              <a:noFill/>
              <a:prstDash val="solid"/>
            </a:ln>
            <a:effectLst/>
          </p:spPr>
          <p:txBody>
            <a:bodyPr anchor="ctr"/>
            <a:lstStyle/>
            <a:p>
              <a:pPr algn="ctr" eaLnBrk="1" fontAlgn="auto" hangingPunct="1">
                <a:spcBef>
                  <a:spcPts val="0"/>
                </a:spcBef>
                <a:spcAft>
                  <a:spcPts val="0"/>
                </a:spcAft>
                <a:defRPr/>
              </a:pPr>
              <a:endParaRPr lang="zh-CN" altLang="en-US" sz="2000" b="1" kern="0" dirty="0">
                <a:solidFill>
                  <a:prstClr val="white"/>
                </a:solidFill>
                <a:latin typeface="微软雅黑" panose="020B0503020204020204" pitchFamily="34" charset="-122"/>
                <a:ea typeface="微软雅黑" panose="020B0503020204020204" pitchFamily="34" charset="-122"/>
              </a:endParaRPr>
            </a:p>
          </p:txBody>
        </p:sp>
        <p:sp>
          <p:nvSpPr>
            <p:cNvPr id="13" name="矩形 12"/>
            <p:cNvSpPr/>
            <p:nvPr/>
          </p:nvSpPr>
          <p:spPr>
            <a:xfrm>
              <a:off x="2944759" y="497532"/>
              <a:ext cx="575039" cy="577139"/>
            </a:xfrm>
            <a:prstGeom prst="rect">
              <a:avLst/>
            </a:prstGeom>
            <a:solidFill>
              <a:srgbClr val="FFC000"/>
            </a:solidFill>
            <a:ln w="25400" cap="flat" cmpd="sng" algn="ctr">
              <a:noFill/>
              <a:prstDash val="solid"/>
            </a:ln>
            <a:effectLst/>
          </p:spPr>
          <p:txBody>
            <a:bodyPr anchor="ctr"/>
            <a:lstStyle/>
            <a:p>
              <a:pPr algn="ctr" eaLnBrk="1" fontAlgn="auto" hangingPunct="1">
                <a:spcBef>
                  <a:spcPts val="0"/>
                </a:spcBef>
                <a:spcAft>
                  <a:spcPts val="0"/>
                </a:spcAft>
                <a:defRPr/>
              </a:pPr>
              <a:r>
                <a:rPr lang="en-US" altLang="zh-CN" sz="2000" b="1" kern="0" dirty="0">
                  <a:solidFill>
                    <a:prstClr val="white"/>
                  </a:solidFill>
                  <a:latin typeface="微软雅黑" panose="020B0503020204020204" pitchFamily="34" charset="-122"/>
                  <a:ea typeface="微软雅黑" panose="020B0503020204020204" pitchFamily="34" charset="-122"/>
                </a:rPr>
                <a:t>3</a:t>
              </a:r>
              <a:endParaRPr lang="zh-CN" altLang="en-US" sz="2000" b="1" kern="0" dirty="0">
                <a:solidFill>
                  <a:prstClr val="white"/>
                </a:solidFill>
                <a:latin typeface="微软雅黑" panose="020B0503020204020204" pitchFamily="34" charset="-122"/>
                <a:ea typeface="微软雅黑" panose="020B0503020204020204" pitchFamily="34" charset="-122"/>
              </a:endParaRPr>
            </a:p>
          </p:txBody>
        </p:sp>
      </p:grpSp>
      <p:grpSp>
        <p:nvGrpSpPr>
          <p:cNvPr id="14" name="组合 96"/>
          <p:cNvGrpSpPr/>
          <p:nvPr/>
        </p:nvGrpSpPr>
        <p:grpSpPr bwMode="auto">
          <a:xfrm>
            <a:off x="1187153" y="4996708"/>
            <a:ext cx="444500" cy="449263"/>
            <a:chOff x="2944759" y="497532"/>
            <a:chExt cx="657188" cy="663945"/>
          </a:xfrm>
        </p:grpSpPr>
        <p:sp>
          <p:nvSpPr>
            <p:cNvPr id="15" name="矩形 14"/>
            <p:cNvSpPr/>
            <p:nvPr/>
          </p:nvSpPr>
          <p:spPr>
            <a:xfrm>
              <a:off x="3026907" y="584338"/>
              <a:ext cx="575040" cy="577139"/>
            </a:xfrm>
            <a:prstGeom prst="rect">
              <a:avLst/>
            </a:prstGeom>
            <a:solidFill>
              <a:schemeClr val="tx1">
                <a:alpha val="25000"/>
              </a:schemeClr>
            </a:solidFill>
            <a:ln w="25400" cap="flat" cmpd="sng" algn="ctr">
              <a:noFill/>
              <a:prstDash val="solid"/>
            </a:ln>
            <a:effectLst/>
          </p:spPr>
          <p:txBody>
            <a:bodyPr anchor="ctr"/>
            <a:lstStyle/>
            <a:p>
              <a:pPr algn="ctr" eaLnBrk="1" fontAlgn="auto" hangingPunct="1">
                <a:spcBef>
                  <a:spcPts val="0"/>
                </a:spcBef>
                <a:spcAft>
                  <a:spcPts val="0"/>
                </a:spcAft>
                <a:defRPr/>
              </a:pPr>
              <a:endParaRPr lang="zh-CN" altLang="en-US" sz="2000" b="1" kern="0" dirty="0">
                <a:solidFill>
                  <a:prstClr val="white"/>
                </a:solidFill>
                <a:latin typeface="微软雅黑" panose="020B0503020204020204" pitchFamily="34" charset="-122"/>
                <a:ea typeface="微软雅黑" panose="020B0503020204020204" pitchFamily="34" charset="-122"/>
              </a:endParaRPr>
            </a:p>
          </p:txBody>
        </p:sp>
        <p:sp>
          <p:nvSpPr>
            <p:cNvPr id="16" name="矩形 15"/>
            <p:cNvSpPr/>
            <p:nvPr/>
          </p:nvSpPr>
          <p:spPr>
            <a:xfrm>
              <a:off x="2944759" y="497532"/>
              <a:ext cx="575039" cy="577139"/>
            </a:xfrm>
            <a:prstGeom prst="rect">
              <a:avLst/>
            </a:prstGeom>
            <a:solidFill>
              <a:srgbClr val="FFC000"/>
            </a:solidFill>
            <a:ln w="25400" cap="flat" cmpd="sng" algn="ctr">
              <a:noFill/>
              <a:prstDash val="solid"/>
            </a:ln>
            <a:effectLst/>
          </p:spPr>
          <p:txBody>
            <a:bodyPr anchor="ctr"/>
            <a:lstStyle/>
            <a:p>
              <a:pPr algn="ctr" eaLnBrk="1" fontAlgn="auto" hangingPunct="1">
                <a:spcBef>
                  <a:spcPts val="0"/>
                </a:spcBef>
                <a:spcAft>
                  <a:spcPts val="0"/>
                </a:spcAft>
                <a:defRPr/>
              </a:pPr>
              <a:r>
                <a:rPr lang="en-US" altLang="zh-CN" sz="2000" b="1" kern="0" dirty="0">
                  <a:solidFill>
                    <a:prstClr val="white"/>
                  </a:solidFill>
                  <a:latin typeface="微软雅黑" panose="020B0503020204020204" pitchFamily="34" charset="-122"/>
                  <a:ea typeface="微软雅黑" panose="020B0503020204020204" pitchFamily="34" charset="-122"/>
                </a:rPr>
                <a:t>4</a:t>
              </a:r>
              <a:endParaRPr lang="zh-CN" altLang="en-US" sz="2000" b="1" kern="0" dirty="0">
                <a:solidFill>
                  <a:prstClr val="white"/>
                </a:solidFill>
                <a:latin typeface="微软雅黑" panose="020B0503020204020204" pitchFamily="34" charset="-122"/>
                <a:ea typeface="微软雅黑" panose="020B0503020204020204" pitchFamily="34" charset="-122"/>
              </a:endParaRPr>
            </a:p>
          </p:txBody>
        </p:sp>
      </p:grpSp>
      <p:sp>
        <p:nvSpPr>
          <p:cNvPr id="17" name="矩形 4"/>
          <p:cNvSpPr>
            <a:spLocks noChangeArrowheads="1"/>
          </p:cNvSpPr>
          <p:nvPr/>
        </p:nvSpPr>
        <p:spPr bwMode="auto">
          <a:xfrm>
            <a:off x="1856214" y="1259371"/>
            <a:ext cx="5113338" cy="5810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pPr>
            <a:r>
              <a:rPr lang="zh-CN" altLang="en-US" sz="2400" dirty="0">
                <a:latin typeface="微软雅黑" panose="020B0503020204020204" pitchFamily="34" charset="-122"/>
                <a:ea typeface="微软雅黑" panose="020B0503020204020204" pitchFamily="34" charset="-122"/>
                <a:sym typeface="微软雅黑" panose="020B0503020204020204" pitchFamily="34" charset="-122"/>
              </a:rPr>
              <a:t>主题公园市场营销的理论与方法</a:t>
            </a:r>
          </a:p>
        </p:txBody>
      </p:sp>
      <p:sp>
        <p:nvSpPr>
          <p:cNvPr id="18" name="矩形 4"/>
          <p:cNvSpPr>
            <a:spLocks noChangeArrowheads="1"/>
          </p:cNvSpPr>
          <p:nvPr/>
        </p:nvSpPr>
        <p:spPr bwMode="auto">
          <a:xfrm>
            <a:off x="1856214" y="2434606"/>
            <a:ext cx="5113338" cy="5810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pPr>
            <a:r>
              <a:rPr lang="zh-CN" altLang="en-US" sz="2400" dirty="0">
                <a:latin typeface="微软雅黑" panose="020B0503020204020204" pitchFamily="34" charset="-122"/>
                <a:ea typeface="微软雅黑" panose="020B0503020204020204" pitchFamily="34" charset="-122"/>
                <a:sym typeface="微软雅黑" panose="020B0503020204020204" pitchFamily="34" charset="-122"/>
              </a:rPr>
              <a:t>主题公园的细分市场</a:t>
            </a:r>
          </a:p>
        </p:txBody>
      </p:sp>
      <p:sp>
        <p:nvSpPr>
          <p:cNvPr id="19" name="矩形 4"/>
          <p:cNvSpPr>
            <a:spLocks noChangeArrowheads="1"/>
          </p:cNvSpPr>
          <p:nvPr/>
        </p:nvSpPr>
        <p:spPr bwMode="auto">
          <a:xfrm>
            <a:off x="1856214" y="3643487"/>
            <a:ext cx="5113338" cy="5810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pPr>
            <a:r>
              <a:rPr lang="zh-CN" altLang="en-US" sz="2400" dirty="0">
                <a:latin typeface="微软雅黑" panose="020B0503020204020204" pitchFamily="34" charset="-122"/>
                <a:ea typeface="微软雅黑" panose="020B0503020204020204" pitchFamily="34" charset="-122"/>
                <a:sym typeface="微软雅黑" panose="020B0503020204020204" pitchFamily="34" charset="-122"/>
              </a:rPr>
              <a:t>主题公园市场营销计划</a:t>
            </a:r>
          </a:p>
        </p:txBody>
      </p:sp>
      <p:sp>
        <p:nvSpPr>
          <p:cNvPr id="20" name="矩形 4"/>
          <p:cNvSpPr>
            <a:spLocks noChangeArrowheads="1"/>
          </p:cNvSpPr>
          <p:nvPr/>
        </p:nvSpPr>
        <p:spPr bwMode="auto">
          <a:xfrm>
            <a:off x="1851909" y="4914715"/>
            <a:ext cx="5113338" cy="5810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pPr>
            <a:r>
              <a:rPr lang="zh-CN" altLang="en-US" sz="2400" dirty="0">
                <a:latin typeface="微软雅黑" panose="020B0503020204020204" pitchFamily="34" charset="-122"/>
                <a:ea typeface="微软雅黑" panose="020B0503020204020204" pitchFamily="34" charset="-122"/>
                <a:sym typeface="微软雅黑" panose="020B0503020204020204" pitchFamily="34" charset="-122"/>
              </a:rPr>
              <a:t>主题公园会员制与会员市场</a:t>
            </a:r>
          </a:p>
        </p:txBody>
      </p:sp>
      <p:grpSp>
        <p:nvGrpSpPr>
          <p:cNvPr id="23" name="组合 22"/>
          <p:cNvGrpSpPr/>
          <p:nvPr/>
        </p:nvGrpSpPr>
        <p:grpSpPr>
          <a:xfrm>
            <a:off x="532309" y="0"/>
            <a:ext cx="105322" cy="431800"/>
            <a:chOff x="532309" y="0"/>
            <a:chExt cx="105322" cy="431800"/>
          </a:xfrm>
        </p:grpSpPr>
        <p:sp>
          <p:nvSpPr>
            <p:cNvPr id="21" name="直接连接符 5"/>
            <p:cNvSpPr>
              <a:spLocks noChangeShapeType="1"/>
            </p:cNvSpPr>
            <p:nvPr/>
          </p:nvSpPr>
          <p:spPr bwMode="auto">
            <a:xfrm flipV="1">
              <a:off x="532309" y="0"/>
              <a:ext cx="0" cy="431800"/>
            </a:xfrm>
            <a:prstGeom prst="line">
              <a:avLst/>
            </a:prstGeom>
            <a:noFill/>
            <a:ln w="38100"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22" name="直接连接符 7"/>
            <p:cNvSpPr>
              <a:spLocks noChangeShapeType="1"/>
            </p:cNvSpPr>
            <p:nvPr/>
          </p:nvSpPr>
          <p:spPr bwMode="auto">
            <a:xfrm flipV="1">
              <a:off x="636044" y="0"/>
              <a:ext cx="1587" cy="288925"/>
            </a:xfrm>
            <a:prstGeom prst="line">
              <a:avLst/>
            </a:prstGeom>
            <a:noFill/>
            <a:ln w="38100" cap="flat" cmpd="sng">
              <a:solidFill>
                <a:srgbClr val="FFC000"/>
              </a:solidFill>
              <a:miter lim="800000"/>
            </a:ln>
            <a:extLst>
              <a:ext uri="{909E8E84-426E-40DD-AFC4-6F175D3DCCD1}">
                <a14:hiddenFill xmlns:a14="http://schemas.microsoft.com/office/drawing/2010/main">
                  <a:noFill/>
                </a14:hiddenFill>
              </a:ext>
            </a:extLst>
          </p:spPr>
          <p:txBody>
            <a:bodyPr/>
            <a:lstStyle/>
            <a:p>
              <a:endParaRPr lang="zh-CN" altLang="en-US"/>
            </a:p>
          </p:txBody>
        </p:sp>
      </p:gr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532309" y="0"/>
            <a:ext cx="105322" cy="431800"/>
            <a:chOff x="532309" y="0"/>
            <a:chExt cx="105322" cy="431800"/>
          </a:xfrm>
        </p:grpSpPr>
        <p:sp>
          <p:nvSpPr>
            <p:cNvPr id="3" name="直接连接符 5"/>
            <p:cNvSpPr>
              <a:spLocks noChangeShapeType="1"/>
            </p:cNvSpPr>
            <p:nvPr/>
          </p:nvSpPr>
          <p:spPr bwMode="auto">
            <a:xfrm flipV="1">
              <a:off x="532309" y="0"/>
              <a:ext cx="0" cy="431800"/>
            </a:xfrm>
            <a:prstGeom prst="line">
              <a:avLst/>
            </a:prstGeom>
            <a:noFill/>
            <a:ln w="38100"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4" name="直接连接符 7"/>
            <p:cNvSpPr>
              <a:spLocks noChangeShapeType="1"/>
            </p:cNvSpPr>
            <p:nvPr/>
          </p:nvSpPr>
          <p:spPr bwMode="auto">
            <a:xfrm flipV="1">
              <a:off x="636044" y="0"/>
              <a:ext cx="1587" cy="288925"/>
            </a:xfrm>
            <a:prstGeom prst="line">
              <a:avLst/>
            </a:prstGeom>
            <a:noFill/>
            <a:ln w="38100" cap="flat" cmpd="sng">
              <a:solidFill>
                <a:srgbClr val="FFC000"/>
              </a:solidFill>
              <a:miter lim="800000"/>
            </a:ln>
            <a:extLst>
              <a:ext uri="{909E8E84-426E-40DD-AFC4-6F175D3DCCD1}">
                <a14:hiddenFill xmlns:a14="http://schemas.microsoft.com/office/drawing/2010/main">
                  <a:noFill/>
                </a14:hiddenFill>
              </a:ext>
            </a:extLst>
          </p:spPr>
          <p:txBody>
            <a:bodyPr/>
            <a:lstStyle/>
            <a:p>
              <a:endParaRPr lang="zh-CN" altLang="en-US"/>
            </a:p>
          </p:txBody>
        </p:sp>
      </p:grpSp>
      <p:grpSp>
        <p:nvGrpSpPr>
          <p:cNvPr id="5" name="组合 4"/>
          <p:cNvGrpSpPr/>
          <p:nvPr/>
        </p:nvGrpSpPr>
        <p:grpSpPr>
          <a:xfrm>
            <a:off x="-1" y="6230875"/>
            <a:ext cx="10730753" cy="431800"/>
            <a:chOff x="-2052460" y="1197075"/>
            <a:chExt cx="4601296" cy="431800"/>
          </a:xfrm>
        </p:grpSpPr>
        <p:sp>
          <p:nvSpPr>
            <p:cNvPr id="6" name="直接连接符 4"/>
            <p:cNvSpPr>
              <a:spLocks noChangeShapeType="1"/>
            </p:cNvSpPr>
            <p:nvPr/>
          </p:nvSpPr>
          <p:spPr bwMode="auto">
            <a:xfrm>
              <a:off x="-2052460" y="1628875"/>
              <a:ext cx="4572000" cy="0"/>
            </a:xfrm>
            <a:prstGeom prst="line">
              <a:avLst/>
            </a:prstGeom>
            <a:noFill/>
            <a:ln w="9525"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7" name="直接连接符 5"/>
            <p:cNvSpPr>
              <a:spLocks noChangeShapeType="1"/>
            </p:cNvSpPr>
            <p:nvPr/>
          </p:nvSpPr>
          <p:spPr bwMode="auto">
            <a:xfrm flipV="1">
              <a:off x="2483855" y="1197075"/>
              <a:ext cx="0" cy="431800"/>
            </a:xfrm>
            <a:prstGeom prst="line">
              <a:avLst/>
            </a:prstGeom>
            <a:noFill/>
            <a:ln w="38100"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8" name="直接连接符 7"/>
            <p:cNvSpPr>
              <a:spLocks noChangeShapeType="1"/>
            </p:cNvSpPr>
            <p:nvPr/>
          </p:nvSpPr>
          <p:spPr bwMode="auto">
            <a:xfrm flipV="1">
              <a:off x="2547249" y="1339950"/>
              <a:ext cx="1587" cy="288925"/>
            </a:xfrm>
            <a:prstGeom prst="line">
              <a:avLst/>
            </a:prstGeom>
            <a:noFill/>
            <a:ln w="38100" cap="flat" cmpd="sng">
              <a:solidFill>
                <a:srgbClr val="FFC000"/>
              </a:solidFill>
              <a:miter lim="800000"/>
            </a:ln>
            <a:extLst>
              <a:ext uri="{909E8E84-426E-40DD-AFC4-6F175D3DCCD1}">
                <a14:hiddenFill xmlns:a14="http://schemas.microsoft.com/office/drawing/2010/main">
                  <a:noFill/>
                </a14:hiddenFill>
              </a:ext>
            </a:extLst>
          </p:spPr>
          <p:txBody>
            <a:bodyPr/>
            <a:lstStyle/>
            <a:p>
              <a:endParaRPr lang="zh-CN" altLang="en-US"/>
            </a:p>
          </p:txBody>
        </p:sp>
      </p:grpSp>
      <p:sp>
        <p:nvSpPr>
          <p:cNvPr id="11" name="文本框 10"/>
          <p:cNvSpPr txBox="1"/>
          <p:nvPr/>
        </p:nvSpPr>
        <p:spPr>
          <a:xfrm>
            <a:off x="1033388" y="1071108"/>
            <a:ext cx="3493641" cy="429895"/>
          </a:xfrm>
          <a:prstGeom prst="rect">
            <a:avLst/>
          </a:prstGeom>
          <a:noFill/>
        </p:spPr>
        <p:txBody>
          <a:bodyPr wrap="square" rtlCol="0">
            <a:spAutoFit/>
          </a:bodyPr>
          <a:lstStyle/>
          <a:p>
            <a:r>
              <a:rPr lang="en-US" altLang="zh-CN" sz="2200" b="1" dirty="0">
                <a:latin typeface="微软雅黑" panose="020B0503020204020204" pitchFamily="34" charset="-122"/>
                <a:ea typeface="微软雅黑" panose="020B0503020204020204" pitchFamily="34" charset="-122"/>
              </a:rPr>
              <a:t>1.3</a:t>
            </a:r>
            <a:r>
              <a:rPr lang="zh-CN" altLang="en-US" sz="2200" b="1" dirty="0">
                <a:latin typeface="微软雅黑" panose="020B0503020204020204" pitchFamily="34" charset="-122"/>
                <a:ea typeface="微软雅黑" panose="020B0503020204020204" pitchFamily="34" charset="-122"/>
              </a:rPr>
              <a:t>新媒体、新技术的应用</a:t>
            </a:r>
            <a:endParaRPr lang="en-US" altLang="zh-CN" sz="2200" b="1" dirty="0">
              <a:latin typeface="微软雅黑" panose="020B0503020204020204" pitchFamily="34" charset="-122"/>
              <a:ea typeface="微软雅黑" panose="020B0503020204020204" pitchFamily="34" charset="-122"/>
            </a:endParaRPr>
          </a:p>
        </p:txBody>
      </p:sp>
      <p:grpSp>
        <p:nvGrpSpPr>
          <p:cNvPr id="14" name="组合 13"/>
          <p:cNvGrpSpPr/>
          <p:nvPr/>
        </p:nvGrpSpPr>
        <p:grpSpPr>
          <a:xfrm>
            <a:off x="388689" y="393224"/>
            <a:ext cx="6560108" cy="512200"/>
            <a:chOff x="-2052460" y="1197075"/>
            <a:chExt cx="4601296" cy="431800"/>
          </a:xfrm>
        </p:grpSpPr>
        <p:sp>
          <p:nvSpPr>
            <p:cNvPr id="15" name="直接连接符 4"/>
            <p:cNvSpPr>
              <a:spLocks noChangeShapeType="1"/>
            </p:cNvSpPr>
            <p:nvPr/>
          </p:nvSpPr>
          <p:spPr bwMode="auto">
            <a:xfrm>
              <a:off x="-2052460" y="1628875"/>
              <a:ext cx="4572000" cy="0"/>
            </a:xfrm>
            <a:prstGeom prst="line">
              <a:avLst/>
            </a:prstGeom>
            <a:noFill/>
            <a:ln w="9525"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16" name="直接连接符 5"/>
            <p:cNvSpPr>
              <a:spLocks noChangeShapeType="1"/>
            </p:cNvSpPr>
            <p:nvPr/>
          </p:nvSpPr>
          <p:spPr bwMode="auto">
            <a:xfrm flipV="1">
              <a:off x="2483855" y="1197075"/>
              <a:ext cx="0" cy="431800"/>
            </a:xfrm>
            <a:prstGeom prst="line">
              <a:avLst/>
            </a:prstGeom>
            <a:noFill/>
            <a:ln w="38100"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17" name="直接连接符 7"/>
            <p:cNvSpPr>
              <a:spLocks noChangeShapeType="1"/>
            </p:cNvSpPr>
            <p:nvPr/>
          </p:nvSpPr>
          <p:spPr bwMode="auto">
            <a:xfrm flipV="1">
              <a:off x="2547249" y="1339950"/>
              <a:ext cx="1587" cy="288925"/>
            </a:xfrm>
            <a:prstGeom prst="line">
              <a:avLst/>
            </a:prstGeom>
            <a:noFill/>
            <a:ln w="38100" cap="flat" cmpd="sng">
              <a:solidFill>
                <a:srgbClr val="FFC000"/>
              </a:solidFill>
              <a:miter lim="800000"/>
            </a:ln>
            <a:extLst>
              <a:ext uri="{909E8E84-426E-40DD-AFC4-6F175D3DCCD1}">
                <a14:hiddenFill xmlns:a14="http://schemas.microsoft.com/office/drawing/2010/main">
                  <a:noFill/>
                </a14:hiddenFill>
              </a:ext>
            </a:extLst>
          </p:spPr>
          <p:txBody>
            <a:bodyPr/>
            <a:lstStyle/>
            <a:p>
              <a:endParaRPr lang="zh-CN" altLang="en-US"/>
            </a:p>
          </p:txBody>
        </p:sp>
      </p:grpSp>
      <p:sp>
        <p:nvSpPr>
          <p:cNvPr id="18" name="文本框 17"/>
          <p:cNvSpPr txBox="1"/>
          <p:nvPr/>
        </p:nvSpPr>
        <p:spPr>
          <a:xfrm>
            <a:off x="828300" y="267576"/>
            <a:ext cx="5735955" cy="521970"/>
          </a:xfrm>
          <a:prstGeom prst="rect">
            <a:avLst/>
          </a:prstGeom>
          <a:noFill/>
        </p:spPr>
        <p:txBody>
          <a:bodyPr wrap="none" rtlCol="0">
            <a:spAutoFit/>
          </a:bodyPr>
          <a:lstStyle/>
          <a:p>
            <a:r>
              <a:rPr lang="en-US" altLang="zh-CN" sz="2800" b="1" dirty="0">
                <a:latin typeface="微软雅黑" panose="020B0503020204020204" pitchFamily="34" charset="-122"/>
                <a:ea typeface="微软雅黑" panose="020B0503020204020204" pitchFamily="34" charset="-122"/>
              </a:rPr>
              <a:t>1</a:t>
            </a:r>
            <a:r>
              <a:rPr lang="zh-CN" altLang="en-US" sz="2800" b="1" dirty="0">
                <a:latin typeface="微软雅黑" panose="020B0503020204020204" pitchFamily="34" charset="-122"/>
                <a:ea typeface="微软雅黑" panose="020B0503020204020204" pitchFamily="34" charset="-122"/>
              </a:rPr>
              <a:t>、主题公园市场营销的理论与方法</a:t>
            </a:r>
          </a:p>
        </p:txBody>
      </p:sp>
      <p:sp>
        <p:nvSpPr>
          <p:cNvPr id="20" name="文本框 19"/>
          <p:cNvSpPr txBox="1"/>
          <p:nvPr/>
        </p:nvSpPr>
        <p:spPr>
          <a:xfrm>
            <a:off x="1033388" y="2294301"/>
            <a:ext cx="9419089" cy="3134961"/>
          </a:xfrm>
          <a:prstGeom prst="rect">
            <a:avLst/>
          </a:prstGeom>
          <a:noFill/>
        </p:spPr>
        <p:txBody>
          <a:bodyPr wrap="square" rtlCol="0">
            <a:spAutoFit/>
          </a:bodyPr>
          <a:lstStyle/>
          <a:p>
            <a:pPr marL="342900" indent="-342900" algn="just">
              <a:lnSpc>
                <a:spcPct val="125000"/>
              </a:lnSpc>
              <a:buFont typeface="Wingdings" panose="05000000000000000000" pitchFamily="2" charset="2"/>
              <a:buChar char="l"/>
            </a:pPr>
            <a:r>
              <a:rPr lang="zh-CN" altLang="en-US" sz="2000" dirty="0">
                <a:latin typeface="微软雅黑" panose="020B0503020204020204" pitchFamily="34" charset="-122"/>
                <a:ea typeface="微软雅黑" panose="020B0503020204020204" pitchFamily="34" charset="-122"/>
              </a:rPr>
              <a:t>潜在顾客通过主题公园网站获得第一印象。</a:t>
            </a:r>
          </a:p>
          <a:p>
            <a:pPr marL="342900" indent="-342900" algn="just">
              <a:lnSpc>
                <a:spcPct val="125000"/>
              </a:lnSpc>
              <a:buFont typeface="Wingdings" panose="05000000000000000000" pitchFamily="2" charset="2"/>
              <a:buChar char="l"/>
            </a:pPr>
            <a:r>
              <a:rPr lang="zh-CN" altLang="en-US" sz="2000" dirty="0">
                <a:latin typeface="微软雅黑" panose="020B0503020204020204" pitchFamily="34" charset="-122"/>
                <a:ea typeface="微软雅黑" panose="020B0503020204020204" pitchFamily="34" charset="-122"/>
              </a:rPr>
              <a:t>主题公园在互联网上的资源和新闻比在它们自己的官网上的更多。</a:t>
            </a:r>
          </a:p>
          <a:p>
            <a:pPr marL="342900" indent="-342900" algn="just">
              <a:lnSpc>
                <a:spcPct val="125000"/>
              </a:lnSpc>
              <a:buFont typeface="Wingdings" panose="05000000000000000000" pitchFamily="2" charset="2"/>
              <a:buChar char="l"/>
            </a:pPr>
            <a:r>
              <a:rPr lang="zh-CN" altLang="en-US" sz="2000" dirty="0">
                <a:latin typeface="微软雅黑" panose="020B0503020204020204" pitchFamily="34" charset="-122"/>
                <a:ea typeface="微软雅黑" panose="020B0503020204020204" pitchFamily="34" charset="-122"/>
              </a:rPr>
              <a:t>年轻一代每天都在网上，它们中的大部分人与世界各地的同龄人交流，从而学得跨过文化。</a:t>
            </a:r>
          </a:p>
          <a:p>
            <a:pPr marL="342900" indent="-342900" algn="just">
              <a:lnSpc>
                <a:spcPct val="125000"/>
              </a:lnSpc>
              <a:buFont typeface="Wingdings" panose="05000000000000000000" pitchFamily="2" charset="2"/>
              <a:buChar char="l"/>
            </a:pPr>
            <a:r>
              <a:rPr lang="zh-CN" altLang="en-US" sz="2000" dirty="0">
                <a:latin typeface="微软雅黑" panose="020B0503020204020204" pitchFamily="34" charset="-122"/>
                <a:ea typeface="微软雅黑" panose="020B0503020204020204" pitchFamily="34" charset="-122"/>
              </a:rPr>
              <a:t>顾客通过微信、网络日志（博客）、网上留言板、聊天群、旅游网站和个人网站交流。</a:t>
            </a:r>
          </a:p>
          <a:p>
            <a:pPr marL="342900" indent="-342900" algn="just">
              <a:lnSpc>
                <a:spcPct val="125000"/>
              </a:lnSpc>
              <a:buFont typeface="Wingdings" panose="05000000000000000000" pitchFamily="2" charset="2"/>
              <a:buChar char="l"/>
            </a:pPr>
            <a:r>
              <a:rPr lang="zh-CN" altLang="en-US" sz="2000" dirty="0">
                <a:latin typeface="微软雅黑" panose="020B0503020204020204" pitchFamily="34" charset="-122"/>
                <a:ea typeface="微软雅黑" panose="020B0503020204020204" pitchFamily="34" charset="-122"/>
              </a:rPr>
              <a:t>新闻传播速度更快（互联网匿名使谣言更容易传播）。</a:t>
            </a:r>
          </a:p>
          <a:p>
            <a:pPr marL="342900" indent="-342900" algn="just">
              <a:lnSpc>
                <a:spcPct val="125000"/>
              </a:lnSpc>
              <a:buFont typeface="Wingdings" panose="05000000000000000000" pitchFamily="2" charset="2"/>
              <a:buChar char="l"/>
            </a:pPr>
            <a:r>
              <a:rPr lang="zh-CN" altLang="en-US" sz="2000" dirty="0">
                <a:latin typeface="微软雅黑" panose="020B0503020204020204" pitchFamily="34" charset="-122"/>
                <a:ea typeface="微软雅黑" panose="020B0503020204020204" pitchFamily="34" charset="-122"/>
              </a:rPr>
              <a:t>电信的进步正在产生灵活的一代。</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532309" y="0"/>
            <a:ext cx="105322" cy="431800"/>
            <a:chOff x="532309" y="0"/>
            <a:chExt cx="105322" cy="431800"/>
          </a:xfrm>
        </p:grpSpPr>
        <p:sp>
          <p:nvSpPr>
            <p:cNvPr id="3" name="直接连接符 5"/>
            <p:cNvSpPr>
              <a:spLocks noChangeShapeType="1"/>
            </p:cNvSpPr>
            <p:nvPr/>
          </p:nvSpPr>
          <p:spPr bwMode="auto">
            <a:xfrm flipV="1">
              <a:off x="532309" y="0"/>
              <a:ext cx="0" cy="431800"/>
            </a:xfrm>
            <a:prstGeom prst="line">
              <a:avLst/>
            </a:prstGeom>
            <a:noFill/>
            <a:ln w="38100"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4" name="直接连接符 7"/>
            <p:cNvSpPr>
              <a:spLocks noChangeShapeType="1"/>
            </p:cNvSpPr>
            <p:nvPr/>
          </p:nvSpPr>
          <p:spPr bwMode="auto">
            <a:xfrm flipV="1">
              <a:off x="636044" y="0"/>
              <a:ext cx="1587" cy="288925"/>
            </a:xfrm>
            <a:prstGeom prst="line">
              <a:avLst/>
            </a:prstGeom>
            <a:noFill/>
            <a:ln w="38100" cap="flat" cmpd="sng">
              <a:solidFill>
                <a:srgbClr val="FFC000"/>
              </a:solidFill>
              <a:miter lim="800000"/>
            </a:ln>
            <a:extLst>
              <a:ext uri="{909E8E84-426E-40DD-AFC4-6F175D3DCCD1}">
                <a14:hiddenFill xmlns:a14="http://schemas.microsoft.com/office/drawing/2010/main">
                  <a:noFill/>
                </a14:hiddenFill>
              </a:ext>
            </a:extLst>
          </p:spPr>
          <p:txBody>
            <a:bodyPr/>
            <a:lstStyle/>
            <a:p>
              <a:endParaRPr lang="zh-CN" altLang="en-US"/>
            </a:p>
          </p:txBody>
        </p:sp>
      </p:grpSp>
      <p:grpSp>
        <p:nvGrpSpPr>
          <p:cNvPr id="5" name="组合 4"/>
          <p:cNvGrpSpPr/>
          <p:nvPr/>
        </p:nvGrpSpPr>
        <p:grpSpPr>
          <a:xfrm>
            <a:off x="-1" y="6230875"/>
            <a:ext cx="10730753" cy="431800"/>
            <a:chOff x="-2052460" y="1197075"/>
            <a:chExt cx="4601296" cy="431800"/>
          </a:xfrm>
        </p:grpSpPr>
        <p:sp>
          <p:nvSpPr>
            <p:cNvPr id="6" name="直接连接符 4"/>
            <p:cNvSpPr>
              <a:spLocks noChangeShapeType="1"/>
            </p:cNvSpPr>
            <p:nvPr/>
          </p:nvSpPr>
          <p:spPr bwMode="auto">
            <a:xfrm>
              <a:off x="-2052460" y="1628875"/>
              <a:ext cx="4572000" cy="0"/>
            </a:xfrm>
            <a:prstGeom prst="line">
              <a:avLst/>
            </a:prstGeom>
            <a:noFill/>
            <a:ln w="9525"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7" name="直接连接符 5"/>
            <p:cNvSpPr>
              <a:spLocks noChangeShapeType="1"/>
            </p:cNvSpPr>
            <p:nvPr/>
          </p:nvSpPr>
          <p:spPr bwMode="auto">
            <a:xfrm flipV="1">
              <a:off x="2483855" y="1197075"/>
              <a:ext cx="0" cy="431800"/>
            </a:xfrm>
            <a:prstGeom prst="line">
              <a:avLst/>
            </a:prstGeom>
            <a:noFill/>
            <a:ln w="38100"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8" name="直接连接符 7"/>
            <p:cNvSpPr>
              <a:spLocks noChangeShapeType="1"/>
            </p:cNvSpPr>
            <p:nvPr/>
          </p:nvSpPr>
          <p:spPr bwMode="auto">
            <a:xfrm flipV="1">
              <a:off x="2547249" y="1339950"/>
              <a:ext cx="1587" cy="288925"/>
            </a:xfrm>
            <a:prstGeom prst="line">
              <a:avLst/>
            </a:prstGeom>
            <a:noFill/>
            <a:ln w="38100" cap="flat" cmpd="sng">
              <a:solidFill>
                <a:srgbClr val="FFC000"/>
              </a:solidFill>
              <a:miter lim="800000"/>
            </a:ln>
            <a:extLst>
              <a:ext uri="{909E8E84-426E-40DD-AFC4-6F175D3DCCD1}">
                <a14:hiddenFill xmlns:a14="http://schemas.microsoft.com/office/drawing/2010/main">
                  <a:noFill/>
                </a14:hiddenFill>
              </a:ext>
            </a:extLst>
          </p:spPr>
          <p:txBody>
            <a:bodyPr/>
            <a:lstStyle/>
            <a:p>
              <a:endParaRPr lang="zh-CN" altLang="en-US"/>
            </a:p>
          </p:txBody>
        </p:sp>
      </p:grpSp>
      <p:sp>
        <p:nvSpPr>
          <p:cNvPr id="11" name="文本框 10"/>
          <p:cNvSpPr txBox="1"/>
          <p:nvPr/>
        </p:nvSpPr>
        <p:spPr>
          <a:xfrm>
            <a:off x="1033388" y="1071108"/>
            <a:ext cx="3493641" cy="429895"/>
          </a:xfrm>
          <a:prstGeom prst="rect">
            <a:avLst/>
          </a:prstGeom>
          <a:noFill/>
        </p:spPr>
        <p:txBody>
          <a:bodyPr wrap="square" rtlCol="0">
            <a:spAutoFit/>
          </a:bodyPr>
          <a:lstStyle/>
          <a:p>
            <a:r>
              <a:rPr lang="en-US" altLang="zh-CN" sz="2200" b="1" dirty="0">
                <a:latin typeface="微软雅黑" panose="020B0503020204020204" pitchFamily="34" charset="-122"/>
                <a:ea typeface="微软雅黑" panose="020B0503020204020204" pitchFamily="34" charset="-122"/>
              </a:rPr>
              <a:t>1.3</a:t>
            </a:r>
            <a:r>
              <a:rPr lang="zh-CN" altLang="en-US" sz="2200" b="1" dirty="0">
                <a:latin typeface="微软雅黑" panose="020B0503020204020204" pitchFamily="34" charset="-122"/>
                <a:ea typeface="微软雅黑" panose="020B0503020204020204" pitchFamily="34" charset="-122"/>
              </a:rPr>
              <a:t>新媒体、新技术的应用</a:t>
            </a:r>
            <a:endParaRPr lang="en-US" altLang="zh-CN" sz="2200" b="1" dirty="0">
              <a:latin typeface="微软雅黑" panose="020B0503020204020204" pitchFamily="34" charset="-122"/>
              <a:ea typeface="微软雅黑" panose="020B0503020204020204" pitchFamily="34" charset="-122"/>
            </a:endParaRPr>
          </a:p>
        </p:txBody>
      </p:sp>
      <p:grpSp>
        <p:nvGrpSpPr>
          <p:cNvPr id="14" name="组合 13"/>
          <p:cNvGrpSpPr/>
          <p:nvPr/>
        </p:nvGrpSpPr>
        <p:grpSpPr>
          <a:xfrm>
            <a:off x="388689" y="393224"/>
            <a:ext cx="6560108" cy="512200"/>
            <a:chOff x="-2052460" y="1197075"/>
            <a:chExt cx="4601296" cy="431800"/>
          </a:xfrm>
        </p:grpSpPr>
        <p:sp>
          <p:nvSpPr>
            <p:cNvPr id="15" name="直接连接符 4"/>
            <p:cNvSpPr>
              <a:spLocks noChangeShapeType="1"/>
            </p:cNvSpPr>
            <p:nvPr/>
          </p:nvSpPr>
          <p:spPr bwMode="auto">
            <a:xfrm>
              <a:off x="-2052460" y="1628875"/>
              <a:ext cx="4572000" cy="0"/>
            </a:xfrm>
            <a:prstGeom prst="line">
              <a:avLst/>
            </a:prstGeom>
            <a:noFill/>
            <a:ln w="9525"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16" name="直接连接符 5"/>
            <p:cNvSpPr>
              <a:spLocks noChangeShapeType="1"/>
            </p:cNvSpPr>
            <p:nvPr/>
          </p:nvSpPr>
          <p:spPr bwMode="auto">
            <a:xfrm flipV="1">
              <a:off x="2483855" y="1197075"/>
              <a:ext cx="0" cy="431800"/>
            </a:xfrm>
            <a:prstGeom prst="line">
              <a:avLst/>
            </a:prstGeom>
            <a:noFill/>
            <a:ln w="38100"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17" name="直接连接符 7"/>
            <p:cNvSpPr>
              <a:spLocks noChangeShapeType="1"/>
            </p:cNvSpPr>
            <p:nvPr/>
          </p:nvSpPr>
          <p:spPr bwMode="auto">
            <a:xfrm flipV="1">
              <a:off x="2547249" y="1339950"/>
              <a:ext cx="1587" cy="288925"/>
            </a:xfrm>
            <a:prstGeom prst="line">
              <a:avLst/>
            </a:prstGeom>
            <a:noFill/>
            <a:ln w="38100" cap="flat" cmpd="sng">
              <a:solidFill>
                <a:srgbClr val="FFC000"/>
              </a:solidFill>
              <a:miter lim="800000"/>
            </a:ln>
            <a:extLst>
              <a:ext uri="{909E8E84-426E-40DD-AFC4-6F175D3DCCD1}">
                <a14:hiddenFill xmlns:a14="http://schemas.microsoft.com/office/drawing/2010/main">
                  <a:noFill/>
                </a14:hiddenFill>
              </a:ext>
            </a:extLst>
          </p:spPr>
          <p:txBody>
            <a:bodyPr/>
            <a:lstStyle/>
            <a:p>
              <a:endParaRPr lang="zh-CN" altLang="en-US"/>
            </a:p>
          </p:txBody>
        </p:sp>
      </p:grpSp>
      <p:sp>
        <p:nvSpPr>
          <p:cNvPr id="18" name="文本框 17"/>
          <p:cNvSpPr txBox="1"/>
          <p:nvPr/>
        </p:nvSpPr>
        <p:spPr>
          <a:xfrm>
            <a:off x="828300" y="267576"/>
            <a:ext cx="5735955" cy="521970"/>
          </a:xfrm>
          <a:prstGeom prst="rect">
            <a:avLst/>
          </a:prstGeom>
          <a:noFill/>
        </p:spPr>
        <p:txBody>
          <a:bodyPr wrap="none" rtlCol="0">
            <a:spAutoFit/>
          </a:bodyPr>
          <a:lstStyle/>
          <a:p>
            <a:r>
              <a:rPr lang="en-US" altLang="zh-CN" sz="2800" b="1" dirty="0">
                <a:latin typeface="微软雅黑" panose="020B0503020204020204" pitchFamily="34" charset="-122"/>
                <a:ea typeface="微软雅黑" panose="020B0503020204020204" pitchFamily="34" charset="-122"/>
              </a:rPr>
              <a:t>1</a:t>
            </a:r>
            <a:r>
              <a:rPr lang="zh-CN" altLang="en-US" sz="2800" b="1" dirty="0">
                <a:latin typeface="微软雅黑" panose="020B0503020204020204" pitchFamily="34" charset="-122"/>
                <a:ea typeface="微软雅黑" panose="020B0503020204020204" pitchFamily="34" charset="-122"/>
              </a:rPr>
              <a:t>、主题公园市场营销的理论与方法</a:t>
            </a:r>
          </a:p>
        </p:txBody>
      </p:sp>
      <p:sp>
        <p:nvSpPr>
          <p:cNvPr id="20" name="文本框 19"/>
          <p:cNvSpPr txBox="1"/>
          <p:nvPr/>
        </p:nvSpPr>
        <p:spPr>
          <a:xfrm>
            <a:off x="1033389" y="1716815"/>
            <a:ext cx="5265812" cy="4401205"/>
          </a:xfrm>
          <a:prstGeom prst="rect">
            <a:avLst/>
          </a:prstGeom>
          <a:noFill/>
        </p:spPr>
        <p:txBody>
          <a:bodyPr wrap="square" rtlCol="0">
            <a:spAutoFit/>
          </a:bodyPr>
          <a:lstStyle/>
          <a:p>
            <a:pPr marL="342900" indent="-342900" algn="just">
              <a:lnSpc>
                <a:spcPct val="125000"/>
              </a:lnSpc>
              <a:spcAft>
                <a:spcPts val="600"/>
              </a:spcAft>
              <a:buFont typeface="Wingdings" panose="05000000000000000000" pitchFamily="2" charset="2"/>
              <a:buChar char="l"/>
            </a:pPr>
            <a:r>
              <a:rPr lang="zh-CN" altLang="en-US" sz="2000" dirty="0">
                <a:latin typeface="微软雅黑" panose="020B0503020204020204" pitchFamily="34" charset="-122"/>
                <a:ea typeface="微软雅黑" panose="020B0503020204020204" pitchFamily="34" charset="-122"/>
              </a:rPr>
              <a:t>对于一些传统的主题公园管理者而言，主题公园的网站只是另一个空间来传递信息。在这个领域，根据它们的大小、经营者、市场范围、地理位置和公司的技术水平在这些主题公园之间存在着巨大的差异。</a:t>
            </a:r>
            <a:endParaRPr lang="en-US" altLang="zh-CN" sz="2000" dirty="0">
              <a:latin typeface="微软雅黑" panose="020B0503020204020204" pitchFamily="34" charset="-122"/>
              <a:ea typeface="微软雅黑" panose="020B0503020204020204" pitchFamily="34" charset="-122"/>
            </a:endParaRPr>
          </a:p>
          <a:p>
            <a:pPr marL="342900" indent="-342900" algn="just">
              <a:lnSpc>
                <a:spcPct val="125000"/>
              </a:lnSpc>
              <a:spcAft>
                <a:spcPts val="600"/>
              </a:spcAft>
              <a:buFont typeface="Wingdings" panose="05000000000000000000" pitchFamily="2" charset="2"/>
              <a:buChar char="l"/>
            </a:pPr>
            <a:r>
              <a:rPr lang="zh-CN" altLang="en-US" sz="2000" dirty="0">
                <a:latin typeface="微软雅黑" panose="020B0503020204020204" pitchFamily="34" charset="-122"/>
                <a:ea typeface="微软雅黑" panose="020B0503020204020204" pitchFamily="34" charset="-122"/>
              </a:rPr>
              <a:t>这个效用的高度发展，</a:t>
            </a:r>
            <a:r>
              <a:rPr lang="zh-CN" altLang="en-US" sz="2000" b="1" dirty="0">
                <a:solidFill>
                  <a:srgbClr val="FF0000"/>
                </a:solidFill>
                <a:latin typeface="微软雅黑" panose="020B0503020204020204" pitchFamily="34" charset="-122"/>
                <a:ea typeface="微软雅黑" panose="020B0503020204020204" pitchFamily="34" charset="-122"/>
              </a:rPr>
              <a:t>在北美主要经营者的主题公园中比较明显</a:t>
            </a:r>
            <a:r>
              <a:rPr lang="zh-CN" altLang="en-US" sz="2000" dirty="0">
                <a:latin typeface="微软雅黑" panose="020B0503020204020204" pitchFamily="34" charset="-122"/>
                <a:ea typeface="微软雅黑" panose="020B0503020204020204" pitchFamily="34" charset="-122"/>
              </a:rPr>
              <a:t>。事实上，在美国互联网是公园运营商的营销策略中心。对于他们来说，互联网是执行客户关系管理的一种手段。当前，主题公园运用互联网技术主要可以实现以下几个方面的功能： </a:t>
            </a:r>
          </a:p>
        </p:txBody>
      </p:sp>
      <p:pic>
        <p:nvPicPr>
          <p:cNvPr id="6146" name="Picture 2" descr="æ´æç¶è¿ªå£«å°¼ä¹å­æå½±å¾çç´ æ"/>
          <p:cNvPicPr>
            <a:picLocks noChangeAspect="1" noChangeArrowheads="1"/>
          </p:cNvPicPr>
          <p:nvPr/>
        </p:nvPicPr>
        <p:blipFill rotWithShape="1">
          <a:blip r:embed="rId2">
            <a:extLst>
              <a:ext uri="{28A0092B-C50C-407E-A947-70E740481C1C}">
                <a14:useLocalDpi xmlns:a14="http://schemas.microsoft.com/office/drawing/2010/main" val="0"/>
              </a:ext>
            </a:extLst>
          </a:blip>
          <a:srcRect r="452" b="2396"/>
          <a:stretch>
            <a:fillRect/>
          </a:stretch>
        </p:blipFill>
        <p:spPr bwMode="auto">
          <a:xfrm>
            <a:off x="7116208" y="1056347"/>
            <a:ext cx="4069028" cy="5317403"/>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532309" y="0"/>
            <a:ext cx="105322" cy="431800"/>
            <a:chOff x="532309" y="0"/>
            <a:chExt cx="105322" cy="431800"/>
          </a:xfrm>
        </p:grpSpPr>
        <p:sp>
          <p:nvSpPr>
            <p:cNvPr id="3" name="直接连接符 5"/>
            <p:cNvSpPr>
              <a:spLocks noChangeShapeType="1"/>
            </p:cNvSpPr>
            <p:nvPr/>
          </p:nvSpPr>
          <p:spPr bwMode="auto">
            <a:xfrm flipV="1">
              <a:off x="532309" y="0"/>
              <a:ext cx="0" cy="431800"/>
            </a:xfrm>
            <a:prstGeom prst="line">
              <a:avLst/>
            </a:prstGeom>
            <a:noFill/>
            <a:ln w="38100"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4" name="直接连接符 7"/>
            <p:cNvSpPr>
              <a:spLocks noChangeShapeType="1"/>
            </p:cNvSpPr>
            <p:nvPr/>
          </p:nvSpPr>
          <p:spPr bwMode="auto">
            <a:xfrm flipV="1">
              <a:off x="636044" y="0"/>
              <a:ext cx="1587" cy="288925"/>
            </a:xfrm>
            <a:prstGeom prst="line">
              <a:avLst/>
            </a:prstGeom>
            <a:noFill/>
            <a:ln w="38100" cap="flat" cmpd="sng">
              <a:solidFill>
                <a:srgbClr val="FFC000"/>
              </a:solidFill>
              <a:miter lim="800000"/>
            </a:ln>
            <a:extLst>
              <a:ext uri="{909E8E84-426E-40DD-AFC4-6F175D3DCCD1}">
                <a14:hiddenFill xmlns:a14="http://schemas.microsoft.com/office/drawing/2010/main">
                  <a:noFill/>
                </a14:hiddenFill>
              </a:ext>
            </a:extLst>
          </p:spPr>
          <p:txBody>
            <a:bodyPr/>
            <a:lstStyle/>
            <a:p>
              <a:endParaRPr lang="zh-CN" altLang="en-US"/>
            </a:p>
          </p:txBody>
        </p:sp>
      </p:grpSp>
      <p:grpSp>
        <p:nvGrpSpPr>
          <p:cNvPr id="5" name="组合 4"/>
          <p:cNvGrpSpPr/>
          <p:nvPr/>
        </p:nvGrpSpPr>
        <p:grpSpPr>
          <a:xfrm>
            <a:off x="-1" y="6230875"/>
            <a:ext cx="10730753" cy="431800"/>
            <a:chOff x="-2052460" y="1197075"/>
            <a:chExt cx="4601296" cy="431800"/>
          </a:xfrm>
        </p:grpSpPr>
        <p:sp>
          <p:nvSpPr>
            <p:cNvPr id="6" name="直接连接符 4"/>
            <p:cNvSpPr>
              <a:spLocks noChangeShapeType="1"/>
            </p:cNvSpPr>
            <p:nvPr/>
          </p:nvSpPr>
          <p:spPr bwMode="auto">
            <a:xfrm>
              <a:off x="-2052460" y="1628875"/>
              <a:ext cx="4572000" cy="0"/>
            </a:xfrm>
            <a:prstGeom prst="line">
              <a:avLst/>
            </a:prstGeom>
            <a:noFill/>
            <a:ln w="9525"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7" name="直接连接符 5"/>
            <p:cNvSpPr>
              <a:spLocks noChangeShapeType="1"/>
            </p:cNvSpPr>
            <p:nvPr/>
          </p:nvSpPr>
          <p:spPr bwMode="auto">
            <a:xfrm flipV="1">
              <a:off x="2483855" y="1197075"/>
              <a:ext cx="0" cy="431800"/>
            </a:xfrm>
            <a:prstGeom prst="line">
              <a:avLst/>
            </a:prstGeom>
            <a:noFill/>
            <a:ln w="38100"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8" name="直接连接符 7"/>
            <p:cNvSpPr>
              <a:spLocks noChangeShapeType="1"/>
            </p:cNvSpPr>
            <p:nvPr/>
          </p:nvSpPr>
          <p:spPr bwMode="auto">
            <a:xfrm flipV="1">
              <a:off x="2547249" y="1339950"/>
              <a:ext cx="1587" cy="288925"/>
            </a:xfrm>
            <a:prstGeom prst="line">
              <a:avLst/>
            </a:prstGeom>
            <a:noFill/>
            <a:ln w="38100" cap="flat" cmpd="sng">
              <a:solidFill>
                <a:srgbClr val="FFC000"/>
              </a:solidFill>
              <a:miter lim="800000"/>
            </a:ln>
            <a:extLst>
              <a:ext uri="{909E8E84-426E-40DD-AFC4-6F175D3DCCD1}">
                <a14:hiddenFill xmlns:a14="http://schemas.microsoft.com/office/drawing/2010/main">
                  <a:noFill/>
                </a14:hiddenFill>
              </a:ext>
            </a:extLst>
          </p:spPr>
          <p:txBody>
            <a:bodyPr/>
            <a:lstStyle/>
            <a:p>
              <a:endParaRPr lang="zh-CN" altLang="en-US"/>
            </a:p>
          </p:txBody>
        </p:sp>
      </p:grpSp>
      <p:sp>
        <p:nvSpPr>
          <p:cNvPr id="11" name="文本框 10"/>
          <p:cNvSpPr txBox="1"/>
          <p:nvPr/>
        </p:nvSpPr>
        <p:spPr>
          <a:xfrm>
            <a:off x="1033388" y="1071108"/>
            <a:ext cx="3493641" cy="429895"/>
          </a:xfrm>
          <a:prstGeom prst="rect">
            <a:avLst/>
          </a:prstGeom>
          <a:noFill/>
        </p:spPr>
        <p:txBody>
          <a:bodyPr wrap="square" rtlCol="0">
            <a:spAutoFit/>
          </a:bodyPr>
          <a:lstStyle/>
          <a:p>
            <a:r>
              <a:rPr lang="en-US" altLang="zh-CN" sz="2200" b="1" dirty="0">
                <a:latin typeface="微软雅黑" panose="020B0503020204020204" pitchFamily="34" charset="-122"/>
                <a:ea typeface="微软雅黑" panose="020B0503020204020204" pitchFamily="34" charset="-122"/>
              </a:rPr>
              <a:t>1.3</a:t>
            </a:r>
            <a:r>
              <a:rPr lang="zh-CN" altLang="en-US" sz="2200" b="1" dirty="0">
                <a:latin typeface="微软雅黑" panose="020B0503020204020204" pitchFamily="34" charset="-122"/>
                <a:ea typeface="微软雅黑" panose="020B0503020204020204" pitchFamily="34" charset="-122"/>
              </a:rPr>
              <a:t>新媒体、新技术的应用</a:t>
            </a:r>
            <a:endParaRPr lang="en-US" altLang="zh-CN" sz="2200" b="1" dirty="0">
              <a:latin typeface="微软雅黑" panose="020B0503020204020204" pitchFamily="34" charset="-122"/>
              <a:ea typeface="微软雅黑" panose="020B0503020204020204" pitchFamily="34" charset="-122"/>
            </a:endParaRPr>
          </a:p>
        </p:txBody>
      </p:sp>
      <p:grpSp>
        <p:nvGrpSpPr>
          <p:cNvPr id="14" name="组合 13"/>
          <p:cNvGrpSpPr/>
          <p:nvPr/>
        </p:nvGrpSpPr>
        <p:grpSpPr>
          <a:xfrm>
            <a:off x="388689" y="393224"/>
            <a:ext cx="6560108" cy="512200"/>
            <a:chOff x="-2052460" y="1197075"/>
            <a:chExt cx="4601296" cy="431800"/>
          </a:xfrm>
        </p:grpSpPr>
        <p:sp>
          <p:nvSpPr>
            <p:cNvPr id="15" name="直接连接符 4"/>
            <p:cNvSpPr>
              <a:spLocks noChangeShapeType="1"/>
            </p:cNvSpPr>
            <p:nvPr/>
          </p:nvSpPr>
          <p:spPr bwMode="auto">
            <a:xfrm>
              <a:off x="-2052460" y="1628875"/>
              <a:ext cx="4572000" cy="0"/>
            </a:xfrm>
            <a:prstGeom prst="line">
              <a:avLst/>
            </a:prstGeom>
            <a:noFill/>
            <a:ln w="9525"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16" name="直接连接符 5"/>
            <p:cNvSpPr>
              <a:spLocks noChangeShapeType="1"/>
            </p:cNvSpPr>
            <p:nvPr/>
          </p:nvSpPr>
          <p:spPr bwMode="auto">
            <a:xfrm flipV="1">
              <a:off x="2483855" y="1197075"/>
              <a:ext cx="0" cy="431800"/>
            </a:xfrm>
            <a:prstGeom prst="line">
              <a:avLst/>
            </a:prstGeom>
            <a:noFill/>
            <a:ln w="38100"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17" name="直接连接符 7"/>
            <p:cNvSpPr>
              <a:spLocks noChangeShapeType="1"/>
            </p:cNvSpPr>
            <p:nvPr/>
          </p:nvSpPr>
          <p:spPr bwMode="auto">
            <a:xfrm flipV="1">
              <a:off x="2547249" y="1339950"/>
              <a:ext cx="1587" cy="288925"/>
            </a:xfrm>
            <a:prstGeom prst="line">
              <a:avLst/>
            </a:prstGeom>
            <a:noFill/>
            <a:ln w="38100" cap="flat" cmpd="sng">
              <a:solidFill>
                <a:srgbClr val="FFC000"/>
              </a:solidFill>
              <a:miter lim="800000"/>
            </a:ln>
            <a:extLst>
              <a:ext uri="{909E8E84-426E-40DD-AFC4-6F175D3DCCD1}">
                <a14:hiddenFill xmlns:a14="http://schemas.microsoft.com/office/drawing/2010/main">
                  <a:noFill/>
                </a14:hiddenFill>
              </a:ext>
            </a:extLst>
          </p:spPr>
          <p:txBody>
            <a:bodyPr/>
            <a:lstStyle/>
            <a:p>
              <a:endParaRPr lang="zh-CN" altLang="en-US"/>
            </a:p>
          </p:txBody>
        </p:sp>
      </p:grpSp>
      <p:sp>
        <p:nvSpPr>
          <p:cNvPr id="18" name="文本框 17"/>
          <p:cNvSpPr txBox="1"/>
          <p:nvPr/>
        </p:nvSpPr>
        <p:spPr>
          <a:xfrm>
            <a:off x="828300" y="267576"/>
            <a:ext cx="5735955" cy="521970"/>
          </a:xfrm>
          <a:prstGeom prst="rect">
            <a:avLst/>
          </a:prstGeom>
          <a:noFill/>
        </p:spPr>
        <p:txBody>
          <a:bodyPr wrap="none" rtlCol="0">
            <a:spAutoFit/>
          </a:bodyPr>
          <a:lstStyle/>
          <a:p>
            <a:r>
              <a:rPr lang="en-US" altLang="zh-CN" sz="2800" b="1" dirty="0">
                <a:latin typeface="微软雅黑" panose="020B0503020204020204" pitchFamily="34" charset="-122"/>
                <a:ea typeface="微软雅黑" panose="020B0503020204020204" pitchFamily="34" charset="-122"/>
              </a:rPr>
              <a:t>1</a:t>
            </a:r>
            <a:r>
              <a:rPr lang="zh-CN" altLang="en-US" sz="2800" b="1" dirty="0">
                <a:latin typeface="微软雅黑" panose="020B0503020204020204" pitchFamily="34" charset="-122"/>
                <a:ea typeface="微软雅黑" panose="020B0503020204020204" pitchFamily="34" charset="-122"/>
              </a:rPr>
              <a:t>、主题公园市场营销的理论与方法</a:t>
            </a:r>
          </a:p>
        </p:txBody>
      </p:sp>
      <p:sp>
        <p:nvSpPr>
          <p:cNvPr id="20" name="文本框 19"/>
          <p:cNvSpPr txBox="1"/>
          <p:nvPr/>
        </p:nvSpPr>
        <p:spPr>
          <a:xfrm>
            <a:off x="1012279" y="1709458"/>
            <a:ext cx="9419089" cy="4673844"/>
          </a:xfrm>
          <a:prstGeom prst="rect">
            <a:avLst/>
          </a:prstGeom>
          <a:noFill/>
        </p:spPr>
        <p:txBody>
          <a:bodyPr wrap="square" rtlCol="0">
            <a:spAutoFit/>
          </a:bodyPr>
          <a:lstStyle/>
          <a:p>
            <a:pPr marL="342900" indent="-342900" algn="just">
              <a:lnSpc>
                <a:spcPct val="125000"/>
              </a:lnSpc>
              <a:buFont typeface="Wingdings" panose="05000000000000000000" pitchFamily="2" charset="2"/>
              <a:buChar char="l"/>
            </a:pPr>
            <a:r>
              <a:rPr lang="zh-CN" altLang="en-US" sz="2000" dirty="0">
                <a:latin typeface="微软雅黑" panose="020B0503020204020204" pitchFamily="34" charset="-122"/>
                <a:ea typeface="微软雅黑" panose="020B0503020204020204" pitchFamily="34" charset="-122"/>
              </a:rPr>
              <a:t>在线预订</a:t>
            </a:r>
          </a:p>
          <a:p>
            <a:pPr marL="342900" indent="-342900" algn="just">
              <a:lnSpc>
                <a:spcPct val="125000"/>
              </a:lnSpc>
              <a:buFont typeface="Wingdings" panose="05000000000000000000" pitchFamily="2" charset="2"/>
              <a:buChar char="l"/>
            </a:pPr>
            <a:r>
              <a:rPr lang="zh-CN" altLang="en-US" sz="2000" dirty="0">
                <a:latin typeface="微软雅黑" panose="020B0503020204020204" pitchFamily="34" charset="-122"/>
                <a:ea typeface="微软雅黑" panose="020B0503020204020204" pitchFamily="34" charset="-122"/>
              </a:rPr>
              <a:t>网上购票（通常具有特殊的免税和管理系统，是典型的低成本营销）。</a:t>
            </a:r>
          </a:p>
          <a:p>
            <a:pPr marL="342900" indent="-342900" algn="just">
              <a:lnSpc>
                <a:spcPct val="125000"/>
              </a:lnSpc>
              <a:buFont typeface="Wingdings" panose="05000000000000000000" pitchFamily="2" charset="2"/>
              <a:buChar char="l"/>
            </a:pPr>
            <a:r>
              <a:rPr lang="zh-CN" altLang="en-US" sz="2000" dirty="0">
                <a:latin typeface="微软雅黑" panose="020B0503020204020204" pitchFamily="34" charset="-122"/>
                <a:ea typeface="微软雅黑" panose="020B0503020204020204" pitchFamily="34" charset="-122"/>
              </a:rPr>
              <a:t>获取信息的特点是通过顾客必须填写在线问卷，由此获得通过的任何交易记录。</a:t>
            </a:r>
          </a:p>
          <a:p>
            <a:pPr marL="342900" indent="-342900" algn="just">
              <a:lnSpc>
                <a:spcPct val="125000"/>
              </a:lnSpc>
              <a:buFont typeface="Wingdings" panose="05000000000000000000" pitchFamily="2" charset="2"/>
              <a:buChar char="l"/>
            </a:pPr>
            <a:r>
              <a:rPr lang="zh-CN" altLang="en-US" sz="2000" dirty="0">
                <a:latin typeface="微软雅黑" panose="020B0503020204020204" pitchFamily="34" charset="-122"/>
                <a:ea typeface="微软雅黑" panose="020B0503020204020204" pitchFamily="34" charset="-122"/>
              </a:rPr>
              <a:t>通过快速通行证增强排队管理。</a:t>
            </a:r>
          </a:p>
          <a:p>
            <a:pPr marL="342900" indent="-342900" algn="just">
              <a:lnSpc>
                <a:spcPct val="125000"/>
              </a:lnSpc>
              <a:buFont typeface="Wingdings" panose="05000000000000000000" pitchFamily="2" charset="2"/>
              <a:buChar char="l"/>
            </a:pPr>
            <a:r>
              <a:rPr lang="zh-CN" altLang="en-US" sz="2000" dirty="0">
                <a:latin typeface="微软雅黑" panose="020B0503020204020204" pitchFamily="34" charset="-122"/>
                <a:ea typeface="微软雅黑" panose="020B0503020204020204" pitchFamily="34" charset="-122"/>
              </a:rPr>
              <a:t>通过通讯、电子邮件、电子公告板进行客户反馈。</a:t>
            </a:r>
          </a:p>
          <a:p>
            <a:pPr marL="342900" indent="-342900" algn="just">
              <a:lnSpc>
                <a:spcPct val="125000"/>
              </a:lnSpc>
              <a:buFont typeface="Wingdings" panose="05000000000000000000" pitchFamily="2" charset="2"/>
              <a:buChar char="l"/>
            </a:pPr>
            <a:r>
              <a:rPr lang="zh-CN" altLang="en-US" sz="2000" dirty="0">
                <a:latin typeface="微软雅黑" panose="020B0503020204020204" pitchFamily="34" charset="-122"/>
                <a:ea typeface="微软雅黑" panose="020B0503020204020204" pitchFamily="34" charset="-122"/>
              </a:rPr>
              <a:t>通过新的互动工具纳入贵宾，比如设计竞赛、游戏、琐事等形式来提供奖金获得免费门票。</a:t>
            </a:r>
          </a:p>
          <a:p>
            <a:pPr marL="342900" indent="-342900" algn="just">
              <a:lnSpc>
                <a:spcPct val="125000"/>
              </a:lnSpc>
              <a:buFont typeface="Wingdings" panose="05000000000000000000" pitchFamily="2" charset="2"/>
              <a:buChar char="l"/>
            </a:pPr>
            <a:r>
              <a:rPr lang="zh-CN" altLang="en-US" sz="2000" dirty="0">
                <a:latin typeface="微软雅黑" panose="020B0503020204020204" pitchFamily="34" charset="-122"/>
                <a:ea typeface="微软雅黑" panose="020B0503020204020204" pitchFamily="34" charset="-122"/>
              </a:rPr>
              <a:t>推出新的景点时开展交流活动。</a:t>
            </a:r>
          </a:p>
          <a:p>
            <a:pPr marL="342900" indent="-342900" algn="just">
              <a:lnSpc>
                <a:spcPct val="125000"/>
              </a:lnSpc>
              <a:buFont typeface="Wingdings" panose="05000000000000000000" pitchFamily="2" charset="2"/>
              <a:buChar char="l"/>
            </a:pPr>
            <a:r>
              <a:rPr lang="zh-CN" altLang="en-US" sz="2000" dirty="0">
                <a:latin typeface="微软雅黑" panose="020B0503020204020204" pitchFamily="34" charset="-122"/>
                <a:ea typeface="微软雅黑" panose="020B0503020204020204" pitchFamily="34" charset="-122"/>
              </a:rPr>
              <a:t>预约景点。</a:t>
            </a:r>
          </a:p>
          <a:p>
            <a:pPr marL="342900" indent="-342900" algn="just">
              <a:lnSpc>
                <a:spcPct val="125000"/>
              </a:lnSpc>
              <a:buFont typeface="Wingdings" panose="05000000000000000000" pitchFamily="2" charset="2"/>
              <a:buChar char="l"/>
            </a:pPr>
            <a:r>
              <a:rPr lang="zh-CN" altLang="en-US" sz="2000" dirty="0">
                <a:latin typeface="微软雅黑" panose="020B0503020204020204" pitchFamily="34" charset="-122"/>
                <a:ea typeface="微软雅黑" panose="020B0503020204020204" pitchFamily="34" charset="-122"/>
              </a:rPr>
              <a:t>产生病毒式营销策略（电子口碑或网络词），提供可下载的游戏、屏幕保护或大力宣传偶然发生的事件和新颖的事。</a:t>
            </a:r>
          </a:p>
          <a:p>
            <a:pPr marL="342900" indent="-342900" algn="just">
              <a:lnSpc>
                <a:spcPct val="125000"/>
              </a:lnSpc>
              <a:buFont typeface="Wingdings" panose="05000000000000000000" pitchFamily="2" charset="2"/>
              <a:buChar char="l"/>
            </a:pPr>
            <a:r>
              <a:rPr lang="zh-CN" altLang="en-US" sz="2000" dirty="0">
                <a:latin typeface="微软雅黑" panose="020B0503020204020204" pitchFamily="34" charset="-122"/>
                <a:ea typeface="微软雅黑" panose="020B0503020204020204" pitchFamily="34" charset="-122"/>
              </a:rPr>
              <a:t>快速消除误解。</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532309" y="0"/>
            <a:ext cx="105322" cy="431800"/>
            <a:chOff x="532309" y="0"/>
            <a:chExt cx="105322" cy="431800"/>
          </a:xfrm>
        </p:grpSpPr>
        <p:sp>
          <p:nvSpPr>
            <p:cNvPr id="3" name="直接连接符 5"/>
            <p:cNvSpPr>
              <a:spLocks noChangeShapeType="1"/>
            </p:cNvSpPr>
            <p:nvPr/>
          </p:nvSpPr>
          <p:spPr bwMode="auto">
            <a:xfrm flipV="1">
              <a:off x="532309" y="0"/>
              <a:ext cx="0" cy="431800"/>
            </a:xfrm>
            <a:prstGeom prst="line">
              <a:avLst/>
            </a:prstGeom>
            <a:noFill/>
            <a:ln w="38100"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4" name="直接连接符 7"/>
            <p:cNvSpPr>
              <a:spLocks noChangeShapeType="1"/>
            </p:cNvSpPr>
            <p:nvPr/>
          </p:nvSpPr>
          <p:spPr bwMode="auto">
            <a:xfrm flipV="1">
              <a:off x="636044" y="0"/>
              <a:ext cx="1587" cy="288925"/>
            </a:xfrm>
            <a:prstGeom prst="line">
              <a:avLst/>
            </a:prstGeom>
            <a:noFill/>
            <a:ln w="38100" cap="flat" cmpd="sng">
              <a:solidFill>
                <a:srgbClr val="FFC000"/>
              </a:solidFill>
              <a:miter lim="800000"/>
            </a:ln>
            <a:extLst>
              <a:ext uri="{909E8E84-426E-40DD-AFC4-6F175D3DCCD1}">
                <a14:hiddenFill xmlns:a14="http://schemas.microsoft.com/office/drawing/2010/main">
                  <a:noFill/>
                </a14:hiddenFill>
              </a:ext>
            </a:extLst>
          </p:spPr>
          <p:txBody>
            <a:bodyPr/>
            <a:lstStyle/>
            <a:p>
              <a:endParaRPr lang="zh-CN" altLang="en-US"/>
            </a:p>
          </p:txBody>
        </p:sp>
      </p:grpSp>
      <p:grpSp>
        <p:nvGrpSpPr>
          <p:cNvPr id="5" name="组合 4"/>
          <p:cNvGrpSpPr/>
          <p:nvPr/>
        </p:nvGrpSpPr>
        <p:grpSpPr>
          <a:xfrm>
            <a:off x="-1" y="6230875"/>
            <a:ext cx="10730753" cy="431800"/>
            <a:chOff x="-2052460" y="1197075"/>
            <a:chExt cx="4601296" cy="431800"/>
          </a:xfrm>
        </p:grpSpPr>
        <p:sp>
          <p:nvSpPr>
            <p:cNvPr id="6" name="直接连接符 4"/>
            <p:cNvSpPr>
              <a:spLocks noChangeShapeType="1"/>
            </p:cNvSpPr>
            <p:nvPr/>
          </p:nvSpPr>
          <p:spPr bwMode="auto">
            <a:xfrm>
              <a:off x="-2052460" y="1628875"/>
              <a:ext cx="4572000" cy="0"/>
            </a:xfrm>
            <a:prstGeom prst="line">
              <a:avLst/>
            </a:prstGeom>
            <a:noFill/>
            <a:ln w="9525"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7" name="直接连接符 5"/>
            <p:cNvSpPr>
              <a:spLocks noChangeShapeType="1"/>
            </p:cNvSpPr>
            <p:nvPr/>
          </p:nvSpPr>
          <p:spPr bwMode="auto">
            <a:xfrm flipV="1">
              <a:off x="2483855" y="1197075"/>
              <a:ext cx="0" cy="431800"/>
            </a:xfrm>
            <a:prstGeom prst="line">
              <a:avLst/>
            </a:prstGeom>
            <a:noFill/>
            <a:ln w="38100"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8" name="直接连接符 7"/>
            <p:cNvSpPr>
              <a:spLocks noChangeShapeType="1"/>
            </p:cNvSpPr>
            <p:nvPr/>
          </p:nvSpPr>
          <p:spPr bwMode="auto">
            <a:xfrm flipV="1">
              <a:off x="2547249" y="1339950"/>
              <a:ext cx="1587" cy="288925"/>
            </a:xfrm>
            <a:prstGeom prst="line">
              <a:avLst/>
            </a:prstGeom>
            <a:noFill/>
            <a:ln w="38100" cap="flat" cmpd="sng">
              <a:solidFill>
                <a:srgbClr val="FFC000"/>
              </a:solidFill>
              <a:miter lim="800000"/>
            </a:ln>
            <a:extLst>
              <a:ext uri="{909E8E84-426E-40DD-AFC4-6F175D3DCCD1}">
                <a14:hiddenFill xmlns:a14="http://schemas.microsoft.com/office/drawing/2010/main">
                  <a:noFill/>
                </a14:hiddenFill>
              </a:ext>
            </a:extLst>
          </p:spPr>
          <p:txBody>
            <a:bodyPr/>
            <a:lstStyle/>
            <a:p>
              <a:endParaRPr lang="zh-CN" altLang="en-US"/>
            </a:p>
          </p:txBody>
        </p:sp>
      </p:grpSp>
      <p:sp>
        <p:nvSpPr>
          <p:cNvPr id="11" name="文本框 10"/>
          <p:cNvSpPr txBox="1"/>
          <p:nvPr/>
        </p:nvSpPr>
        <p:spPr>
          <a:xfrm>
            <a:off x="1033388" y="1071108"/>
            <a:ext cx="3493641" cy="429895"/>
          </a:xfrm>
          <a:prstGeom prst="rect">
            <a:avLst/>
          </a:prstGeom>
          <a:noFill/>
        </p:spPr>
        <p:txBody>
          <a:bodyPr wrap="square" rtlCol="0">
            <a:spAutoFit/>
          </a:bodyPr>
          <a:lstStyle/>
          <a:p>
            <a:r>
              <a:rPr lang="en-US" altLang="zh-CN" sz="2200" b="1" dirty="0">
                <a:latin typeface="微软雅黑" panose="020B0503020204020204" pitchFamily="34" charset="-122"/>
                <a:ea typeface="微软雅黑" panose="020B0503020204020204" pitchFamily="34" charset="-122"/>
              </a:rPr>
              <a:t>1.3</a:t>
            </a:r>
            <a:r>
              <a:rPr lang="zh-CN" altLang="en-US" sz="2200" b="1" dirty="0">
                <a:latin typeface="微软雅黑" panose="020B0503020204020204" pitchFamily="34" charset="-122"/>
                <a:ea typeface="微软雅黑" panose="020B0503020204020204" pitchFamily="34" charset="-122"/>
              </a:rPr>
              <a:t>新媒体、新技术的应用</a:t>
            </a:r>
            <a:endParaRPr lang="en-US" altLang="zh-CN" sz="2200" b="1" dirty="0">
              <a:latin typeface="微软雅黑" panose="020B0503020204020204" pitchFamily="34" charset="-122"/>
              <a:ea typeface="微软雅黑" panose="020B0503020204020204" pitchFamily="34" charset="-122"/>
            </a:endParaRPr>
          </a:p>
        </p:txBody>
      </p:sp>
      <p:grpSp>
        <p:nvGrpSpPr>
          <p:cNvPr id="14" name="组合 13"/>
          <p:cNvGrpSpPr/>
          <p:nvPr/>
        </p:nvGrpSpPr>
        <p:grpSpPr>
          <a:xfrm>
            <a:off x="388689" y="393224"/>
            <a:ext cx="6560108" cy="512200"/>
            <a:chOff x="-2052460" y="1197075"/>
            <a:chExt cx="4601296" cy="431800"/>
          </a:xfrm>
        </p:grpSpPr>
        <p:sp>
          <p:nvSpPr>
            <p:cNvPr id="15" name="直接连接符 4"/>
            <p:cNvSpPr>
              <a:spLocks noChangeShapeType="1"/>
            </p:cNvSpPr>
            <p:nvPr/>
          </p:nvSpPr>
          <p:spPr bwMode="auto">
            <a:xfrm>
              <a:off x="-2052460" y="1628875"/>
              <a:ext cx="4572000" cy="0"/>
            </a:xfrm>
            <a:prstGeom prst="line">
              <a:avLst/>
            </a:prstGeom>
            <a:noFill/>
            <a:ln w="9525"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16" name="直接连接符 5"/>
            <p:cNvSpPr>
              <a:spLocks noChangeShapeType="1"/>
            </p:cNvSpPr>
            <p:nvPr/>
          </p:nvSpPr>
          <p:spPr bwMode="auto">
            <a:xfrm flipV="1">
              <a:off x="2483855" y="1197075"/>
              <a:ext cx="0" cy="431800"/>
            </a:xfrm>
            <a:prstGeom prst="line">
              <a:avLst/>
            </a:prstGeom>
            <a:noFill/>
            <a:ln w="38100"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17" name="直接连接符 7"/>
            <p:cNvSpPr>
              <a:spLocks noChangeShapeType="1"/>
            </p:cNvSpPr>
            <p:nvPr/>
          </p:nvSpPr>
          <p:spPr bwMode="auto">
            <a:xfrm flipV="1">
              <a:off x="2547249" y="1339950"/>
              <a:ext cx="1587" cy="288925"/>
            </a:xfrm>
            <a:prstGeom prst="line">
              <a:avLst/>
            </a:prstGeom>
            <a:noFill/>
            <a:ln w="38100" cap="flat" cmpd="sng">
              <a:solidFill>
                <a:srgbClr val="FFC000"/>
              </a:solidFill>
              <a:miter lim="800000"/>
            </a:ln>
            <a:extLst>
              <a:ext uri="{909E8E84-426E-40DD-AFC4-6F175D3DCCD1}">
                <a14:hiddenFill xmlns:a14="http://schemas.microsoft.com/office/drawing/2010/main">
                  <a:noFill/>
                </a14:hiddenFill>
              </a:ext>
            </a:extLst>
          </p:spPr>
          <p:txBody>
            <a:bodyPr/>
            <a:lstStyle/>
            <a:p>
              <a:endParaRPr lang="zh-CN" altLang="en-US"/>
            </a:p>
          </p:txBody>
        </p:sp>
      </p:grpSp>
      <p:sp>
        <p:nvSpPr>
          <p:cNvPr id="18" name="文本框 17"/>
          <p:cNvSpPr txBox="1"/>
          <p:nvPr/>
        </p:nvSpPr>
        <p:spPr>
          <a:xfrm>
            <a:off x="828300" y="267576"/>
            <a:ext cx="5735955" cy="521970"/>
          </a:xfrm>
          <a:prstGeom prst="rect">
            <a:avLst/>
          </a:prstGeom>
          <a:noFill/>
        </p:spPr>
        <p:txBody>
          <a:bodyPr wrap="none" rtlCol="0">
            <a:spAutoFit/>
          </a:bodyPr>
          <a:lstStyle/>
          <a:p>
            <a:r>
              <a:rPr lang="en-US" altLang="zh-CN" sz="2800" b="1" dirty="0">
                <a:latin typeface="微软雅黑" panose="020B0503020204020204" pitchFamily="34" charset="-122"/>
                <a:ea typeface="微软雅黑" panose="020B0503020204020204" pitchFamily="34" charset="-122"/>
              </a:rPr>
              <a:t>1</a:t>
            </a:r>
            <a:r>
              <a:rPr lang="zh-CN" altLang="en-US" sz="2800" b="1" dirty="0">
                <a:latin typeface="微软雅黑" panose="020B0503020204020204" pitchFamily="34" charset="-122"/>
                <a:ea typeface="微软雅黑" panose="020B0503020204020204" pitchFamily="34" charset="-122"/>
              </a:rPr>
              <a:t>、主题公园市场营销的理论与方法</a:t>
            </a:r>
          </a:p>
        </p:txBody>
      </p:sp>
      <p:sp>
        <p:nvSpPr>
          <p:cNvPr id="20" name="文本框 19"/>
          <p:cNvSpPr txBox="1"/>
          <p:nvPr/>
        </p:nvSpPr>
        <p:spPr>
          <a:xfrm>
            <a:off x="1033388" y="1725923"/>
            <a:ext cx="10124942" cy="4170372"/>
          </a:xfrm>
          <a:prstGeom prst="rect">
            <a:avLst/>
          </a:prstGeom>
          <a:noFill/>
        </p:spPr>
        <p:txBody>
          <a:bodyPr wrap="square" rtlCol="0">
            <a:spAutoFit/>
          </a:bodyPr>
          <a:lstStyle/>
          <a:p>
            <a:pPr marL="457200" indent="-457200" algn="just">
              <a:lnSpc>
                <a:spcPct val="125000"/>
              </a:lnSpc>
              <a:spcAft>
                <a:spcPts val="600"/>
              </a:spcAft>
              <a:buFont typeface="Wingdings" panose="05000000000000000000" pitchFamily="2" charset="2"/>
              <a:buChar char="l"/>
            </a:pPr>
            <a:r>
              <a:rPr lang="zh-CN" altLang="en-US" sz="2000" dirty="0">
                <a:latin typeface="微软雅黑" panose="020B0503020204020204" pitchFamily="34" charset="-122"/>
                <a:ea typeface="微软雅黑" panose="020B0503020204020204" pitchFamily="34" charset="-122"/>
              </a:rPr>
              <a:t>新媒体和新技术的应用，</a:t>
            </a:r>
            <a:r>
              <a:rPr lang="zh-CN" altLang="en-US" sz="2000" b="1" dirty="0">
                <a:solidFill>
                  <a:srgbClr val="FF0000"/>
                </a:solidFill>
                <a:latin typeface="微软雅黑" panose="020B0503020204020204" pitchFamily="34" charset="-122"/>
                <a:ea typeface="微软雅黑" panose="020B0503020204020204" pitchFamily="34" charset="-122"/>
              </a:rPr>
              <a:t>不仅影响销售状况和客户满意度</a:t>
            </a:r>
            <a:r>
              <a:rPr lang="zh-CN" altLang="en-US" sz="2000" dirty="0">
                <a:latin typeface="微软雅黑" panose="020B0503020204020204" pitchFamily="34" charset="-122"/>
                <a:ea typeface="微软雅黑" panose="020B0503020204020204" pitchFamily="34" charset="-122"/>
              </a:rPr>
              <a:t>，尤其是网上预订和购买门票，主题公园还可以</a:t>
            </a:r>
            <a:r>
              <a:rPr lang="zh-CN" altLang="en-US" sz="2000" b="1" dirty="0">
                <a:solidFill>
                  <a:srgbClr val="FF0000"/>
                </a:solidFill>
                <a:latin typeface="微软雅黑" panose="020B0503020204020204" pitchFamily="34" charset="-122"/>
                <a:ea typeface="微软雅黑" panose="020B0503020204020204" pitchFamily="34" charset="-122"/>
              </a:rPr>
              <a:t>应用互联网后台生成的数据准确预测主题公园游客量和消费特征，为主题公园的经营管理提供参考</a:t>
            </a:r>
            <a:r>
              <a:rPr lang="zh-CN" altLang="en-US" sz="2000" dirty="0">
                <a:latin typeface="微软雅黑" panose="020B0503020204020204" pitchFamily="34" charset="-122"/>
                <a:ea typeface="微软雅黑" panose="020B0503020204020204" pitchFamily="34" charset="-122"/>
              </a:rPr>
              <a:t>。</a:t>
            </a:r>
            <a:endParaRPr lang="en-US" altLang="zh-CN" sz="2000" dirty="0">
              <a:latin typeface="微软雅黑" panose="020B0503020204020204" pitchFamily="34" charset="-122"/>
              <a:ea typeface="微软雅黑" panose="020B0503020204020204" pitchFamily="34" charset="-122"/>
            </a:endParaRPr>
          </a:p>
          <a:p>
            <a:pPr marL="457200" indent="-457200" algn="just">
              <a:lnSpc>
                <a:spcPct val="125000"/>
              </a:lnSpc>
              <a:spcAft>
                <a:spcPts val="600"/>
              </a:spcAft>
              <a:buFont typeface="Wingdings" panose="05000000000000000000" pitchFamily="2" charset="2"/>
              <a:buChar char="l"/>
            </a:pPr>
            <a:r>
              <a:rPr lang="zh-CN" altLang="en-US" sz="2000" dirty="0">
                <a:latin typeface="微软雅黑" panose="020B0503020204020204" pitchFamily="34" charset="-122"/>
                <a:ea typeface="微软雅黑" panose="020B0503020204020204" pitchFamily="34" charset="-122"/>
              </a:rPr>
              <a:t>对于主题公园而言，这也是成本的节约的方式，游客可以在线购票而不需要在公园排队，尽管票价很低，但是公园节约了发行成本和打印门票的费用，与此同时，接待和销售人员的数量可以进一步降低。</a:t>
            </a:r>
            <a:endParaRPr lang="en-US" altLang="zh-CN" sz="2000" dirty="0">
              <a:latin typeface="微软雅黑" panose="020B0503020204020204" pitchFamily="34" charset="-122"/>
              <a:ea typeface="微软雅黑" panose="020B0503020204020204" pitchFamily="34" charset="-122"/>
            </a:endParaRPr>
          </a:p>
          <a:p>
            <a:pPr marL="457200" indent="-457200" algn="just">
              <a:lnSpc>
                <a:spcPct val="125000"/>
              </a:lnSpc>
              <a:spcAft>
                <a:spcPts val="600"/>
              </a:spcAft>
              <a:buFont typeface="Wingdings" panose="05000000000000000000" pitchFamily="2" charset="2"/>
              <a:buChar char="l"/>
            </a:pPr>
            <a:r>
              <a:rPr lang="zh-CN" altLang="en-US" sz="2000" dirty="0">
                <a:latin typeface="微软雅黑" panose="020B0503020204020204" pitchFamily="34" charset="-122"/>
                <a:ea typeface="微软雅黑" panose="020B0503020204020204" pitchFamily="34" charset="-122"/>
              </a:rPr>
              <a:t>对于游客而言，新媒体和新技术也提供了一种引起顾客情感共鸣和促进顾客忠诚度的可能性。</a:t>
            </a:r>
            <a:endParaRPr lang="en-US" altLang="zh-CN" sz="2000" dirty="0">
              <a:latin typeface="微软雅黑" panose="020B0503020204020204" pitchFamily="34" charset="-122"/>
              <a:ea typeface="微软雅黑" panose="020B0503020204020204" pitchFamily="34" charset="-122"/>
            </a:endParaRPr>
          </a:p>
          <a:p>
            <a:pPr marL="457200" indent="-457200" algn="just">
              <a:lnSpc>
                <a:spcPct val="125000"/>
              </a:lnSpc>
              <a:spcAft>
                <a:spcPts val="600"/>
              </a:spcAft>
              <a:buFont typeface="Wingdings" panose="05000000000000000000" pitchFamily="2" charset="2"/>
              <a:buChar char="l"/>
            </a:pPr>
            <a:r>
              <a:rPr lang="zh-CN" altLang="en-US" sz="2000" dirty="0">
                <a:latin typeface="微软雅黑" panose="020B0503020204020204" pitchFamily="34" charset="-122"/>
                <a:ea typeface="微软雅黑" panose="020B0503020204020204" pitchFamily="34" charset="-122"/>
              </a:rPr>
              <a:t>总之，新媒体和新技术的应用可以使每位顾客进行产品订制，主题公园由此获得顾客信息并相应地做出产品调整，最大程度的满足游客的需求。</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532309" y="0"/>
            <a:ext cx="105322" cy="431800"/>
            <a:chOff x="532309" y="0"/>
            <a:chExt cx="105322" cy="431800"/>
          </a:xfrm>
        </p:grpSpPr>
        <p:sp>
          <p:nvSpPr>
            <p:cNvPr id="3" name="直接连接符 5"/>
            <p:cNvSpPr>
              <a:spLocks noChangeShapeType="1"/>
            </p:cNvSpPr>
            <p:nvPr/>
          </p:nvSpPr>
          <p:spPr bwMode="auto">
            <a:xfrm flipV="1">
              <a:off x="532309" y="0"/>
              <a:ext cx="0" cy="431800"/>
            </a:xfrm>
            <a:prstGeom prst="line">
              <a:avLst/>
            </a:prstGeom>
            <a:noFill/>
            <a:ln w="38100"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4" name="直接连接符 7"/>
            <p:cNvSpPr>
              <a:spLocks noChangeShapeType="1"/>
            </p:cNvSpPr>
            <p:nvPr/>
          </p:nvSpPr>
          <p:spPr bwMode="auto">
            <a:xfrm flipV="1">
              <a:off x="636044" y="0"/>
              <a:ext cx="1587" cy="288925"/>
            </a:xfrm>
            <a:prstGeom prst="line">
              <a:avLst/>
            </a:prstGeom>
            <a:noFill/>
            <a:ln w="38100" cap="flat" cmpd="sng">
              <a:solidFill>
                <a:srgbClr val="FFC000"/>
              </a:solidFill>
              <a:miter lim="800000"/>
            </a:ln>
            <a:extLst>
              <a:ext uri="{909E8E84-426E-40DD-AFC4-6F175D3DCCD1}">
                <a14:hiddenFill xmlns:a14="http://schemas.microsoft.com/office/drawing/2010/main">
                  <a:noFill/>
                </a14:hiddenFill>
              </a:ext>
            </a:extLst>
          </p:spPr>
          <p:txBody>
            <a:bodyPr/>
            <a:lstStyle/>
            <a:p>
              <a:endParaRPr lang="zh-CN" altLang="en-US"/>
            </a:p>
          </p:txBody>
        </p:sp>
      </p:grpSp>
      <p:grpSp>
        <p:nvGrpSpPr>
          <p:cNvPr id="5" name="组合 4"/>
          <p:cNvGrpSpPr/>
          <p:nvPr/>
        </p:nvGrpSpPr>
        <p:grpSpPr>
          <a:xfrm>
            <a:off x="-1" y="6230875"/>
            <a:ext cx="10730753" cy="431800"/>
            <a:chOff x="-2052460" y="1197075"/>
            <a:chExt cx="4601296" cy="431800"/>
          </a:xfrm>
        </p:grpSpPr>
        <p:sp>
          <p:nvSpPr>
            <p:cNvPr id="6" name="直接连接符 4"/>
            <p:cNvSpPr>
              <a:spLocks noChangeShapeType="1"/>
            </p:cNvSpPr>
            <p:nvPr/>
          </p:nvSpPr>
          <p:spPr bwMode="auto">
            <a:xfrm>
              <a:off x="-2052460" y="1628875"/>
              <a:ext cx="4572000" cy="0"/>
            </a:xfrm>
            <a:prstGeom prst="line">
              <a:avLst/>
            </a:prstGeom>
            <a:noFill/>
            <a:ln w="9525"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7" name="直接连接符 5"/>
            <p:cNvSpPr>
              <a:spLocks noChangeShapeType="1"/>
            </p:cNvSpPr>
            <p:nvPr/>
          </p:nvSpPr>
          <p:spPr bwMode="auto">
            <a:xfrm flipV="1">
              <a:off x="2483855" y="1197075"/>
              <a:ext cx="0" cy="431800"/>
            </a:xfrm>
            <a:prstGeom prst="line">
              <a:avLst/>
            </a:prstGeom>
            <a:noFill/>
            <a:ln w="38100"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8" name="直接连接符 7"/>
            <p:cNvSpPr>
              <a:spLocks noChangeShapeType="1"/>
            </p:cNvSpPr>
            <p:nvPr/>
          </p:nvSpPr>
          <p:spPr bwMode="auto">
            <a:xfrm flipV="1">
              <a:off x="2547249" y="1339950"/>
              <a:ext cx="1587" cy="288925"/>
            </a:xfrm>
            <a:prstGeom prst="line">
              <a:avLst/>
            </a:prstGeom>
            <a:noFill/>
            <a:ln w="38100" cap="flat" cmpd="sng">
              <a:solidFill>
                <a:srgbClr val="FFC000"/>
              </a:solidFill>
              <a:miter lim="800000"/>
            </a:ln>
            <a:extLst>
              <a:ext uri="{909E8E84-426E-40DD-AFC4-6F175D3DCCD1}">
                <a14:hiddenFill xmlns:a14="http://schemas.microsoft.com/office/drawing/2010/main">
                  <a:noFill/>
                </a14:hiddenFill>
              </a:ext>
            </a:extLst>
          </p:spPr>
          <p:txBody>
            <a:bodyPr/>
            <a:lstStyle/>
            <a:p>
              <a:endParaRPr lang="zh-CN" altLang="en-US"/>
            </a:p>
          </p:txBody>
        </p:sp>
      </p:grpSp>
      <p:grpSp>
        <p:nvGrpSpPr>
          <p:cNvPr id="14" name="组合 13"/>
          <p:cNvGrpSpPr/>
          <p:nvPr/>
        </p:nvGrpSpPr>
        <p:grpSpPr>
          <a:xfrm>
            <a:off x="388689" y="393224"/>
            <a:ext cx="4872859" cy="614372"/>
            <a:chOff x="-2052460" y="1197075"/>
            <a:chExt cx="4601296" cy="431800"/>
          </a:xfrm>
        </p:grpSpPr>
        <p:sp>
          <p:nvSpPr>
            <p:cNvPr id="15" name="直接连接符 4"/>
            <p:cNvSpPr>
              <a:spLocks noChangeShapeType="1"/>
            </p:cNvSpPr>
            <p:nvPr/>
          </p:nvSpPr>
          <p:spPr bwMode="auto">
            <a:xfrm>
              <a:off x="-2052460" y="1628875"/>
              <a:ext cx="4572000" cy="0"/>
            </a:xfrm>
            <a:prstGeom prst="line">
              <a:avLst/>
            </a:prstGeom>
            <a:noFill/>
            <a:ln w="9525"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16" name="直接连接符 5"/>
            <p:cNvSpPr>
              <a:spLocks noChangeShapeType="1"/>
            </p:cNvSpPr>
            <p:nvPr/>
          </p:nvSpPr>
          <p:spPr bwMode="auto">
            <a:xfrm flipV="1">
              <a:off x="2483855" y="1197075"/>
              <a:ext cx="0" cy="431800"/>
            </a:xfrm>
            <a:prstGeom prst="line">
              <a:avLst/>
            </a:prstGeom>
            <a:noFill/>
            <a:ln w="38100"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17" name="直接连接符 7"/>
            <p:cNvSpPr>
              <a:spLocks noChangeShapeType="1"/>
            </p:cNvSpPr>
            <p:nvPr/>
          </p:nvSpPr>
          <p:spPr bwMode="auto">
            <a:xfrm flipV="1">
              <a:off x="2547249" y="1339950"/>
              <a:ext cx="1587" cy="288925"/>
            </a:xfrm>
            <a:prstGeom prst="line">
              <a:avLst/>
            </a:prstGeom>
            <a:noFill/>
            <a:ln w="38100" cap="flat" cmpd="sng">
              <a:solidFill>
                <a:srgbClr val="FFC000"/>
              </a:solidFill>
              <a:miter lim="800000"/>
            </a:ln>
            <a:extLst>
              <a:ext uri="{909E8E84-426E-40DD-AFC4-6F175D3DCCD1}">
                <a14:hiddenFill xmlns:a14="http://schemas.microsoft.com/office/drawing/2010/main">
                  <a:noFill/>
                </a14:hiddenFill>
              </a:ext>
            </a:extLst>
          </p:spPr>
          <p:txBody>
            <a:bodyPr/>
            <a:lstStyle/>
            <a:p>
              <a:endParaRPr lang="zh-CN" altLang="en-US"/>
            </a:p>
          </p:txBody>
        </p:sp>
      </p:grpSp>
      <p:sp>
        <p:nvSpPr>
          <p:cNvPr id="18" name="文本框 17"/>
          <p:cNvSpPr txBox="1"/>
          <p:nvPr/>
        </p:nvSpPr>
        <p:spPr>
          <a:xfrm>
            <a:off x="828300" y="267576"/>
            <a:ext cx="3957955" cy="521970"/>
          </a:xfrm>
          <a:prstGeom prst="rect">
            <a:avLst/>
          </a:prstGeom>
          <a:noFill/>
        </p:spPr>
        <p:txBody>
          <a:bodyPr wrap="none" rtlCol="0">
            <a:spAutoFit/>
          </a:bodyPr>
          <a:lstStyle/>
          <a:p>
            <a:r>
              <a:rPr lang="en-US" altLang="zh-CN" sz="2800" b="1" dirty="0">
                <a:latin typeface="微软雅黑" panose="020B0503020204020204" pitchFamily="34" charset="-122"/>
                <a:ea typeface="微软雅黑" panose="020B0503020204020204" pitchFamily="34" charset="-122"/>
              </a:rPr>
              <a:t>2</a:t>
            </a:r>
            <a:r>
              <a:rPr lang="zh-CN" altLang="en-US" sz="2800" b="1" dirty="0">
                <a:latin typeface="微软雅黑" panose="020B0503020204020204" pitchFamily="34" charset="-122"/>
                <a:ea typeface="微软雅黑" panose="020B0503020204020204" pitchFamily="34" charset="-122"/>
              </a:rPr>
              <a:t>、主题公园的细分市场</a:t>
            </a:r>
          </a:p>
        </p:txBody>
      </p:sp>
      <p:sp>
        <p:nvSpPr>
          <p:cNvPr id="20" name="文本框 19"/>
          <p:cNvSpPr txBox="1"/>
          <p:nvPr/>
        </p:nvSpPr>
        <p:spPr>
          <a:xfrm>
            <a:off x="1243341" y="1859395"/>
            <a:ext cx="9419089" cy="3323987"/>
          </a:xfrm>
          <a:prstGeom prst="rect">
            <a:avLst/>
          </a:prstGeom>
          <a:noFill/>
        </p:spPr>
        <p:txBody>
          <a:bodyPr wrap="square" rtlCol="0">
            <a:spAutoFit/>
          </a:bodyPr>
          <a:lstStyle/>
          <a:p>
            <a:pPr indent="457200" algn="just">
              <a:lnSpc>
                <a:spcPct val="125000"/>
              </a:lnSpc>
              <a:spcAft>
                <a:spcPts val="600"/>
              </a:spcAft>
            </a:pPr>
            <a:r>
              <a:rPr lang="zh-CN" altLang="en-US" sz="2000" dirty="0">
                <a:latin typeface="微软雅黑" panose="020B0503020204020204" pitchFamily="34" charset="-122"/>
                <a:ea typeface="微软雅黑" panose="020B0503020204020204" pitchFamily="34" charset="-122"/>
              </a:rPr>
              <a:t> 主题公园的市场细分可以采取多种维度进行划分，最后综合不同维度来确定一类细分市场，这类细分市场包括了不同维度下的细分群体。</a:t>
            </a:r>
            <a:endParaRPr lang="en-US" altLang="zh-CN" sz="2000" dirty="0">
              <a:latin typeface="微软雅黑" panose="020B0503020204020204" pitchFamily="34" charset="-122"/>
              <a:ea typeface="微软雅黑" panose="020B0503020204020204" pitchFamily="34" charset="-122"/>
            </a:endParaRPr>
          </a:p>
          <a:p>
            <a:pPr marL="342900" indent="-342900" algn="just">
              <a:lnSpc>
                <a:spcPct val="125000"/>
              </a:lnSpc>
              <a:buFont typeface="Wingdings" panose="05000000000000000000" pitchFamily="2" charset="2"/>
              <a:buChar char="l"/>
            </a:pPr>
            <a:r>
              <a:rPr lang="zh-CN" altLang="en-US" sz="2000" dirty="0">
                <a:latin typeface="微软雅黑" panose="020B0503020204020204" pitchFamily="34" charset="-122"/>
                <a:ea typeface="微软雅黑" panose="020B0503020204020204" pitchFamily="34" charset="-122"/>
              </a:rPr>
              <a:t>目的地级、区域级、城市级和社区级主题公园市场范围</a:t>
            </a:r>
            <a:endParaRPr lang="en-US" altLang="zh-CN" sz="2000" dirty="0">
              <a:latin typeface="微软雅黑" panose="020B0503020204020204" pitchFamily="34" charset="-122"/>
              <a:ea typeface="微软雅黑" panose="020B0503020204020204" pitchFamily="34" charset="-122"/>
            </a:endParaRPr>
          </a:p>
          <a:p>
            <a:pPr marL="342900" indent="-342900" algn="just">
              <a:lnSpc>
                <a:spcPct val="125000"/>
              </a:lnSpc>
              <a:buFont typeface="Wingdings" panose="05000000000000000000" pitchFamily="2" charset="2"/>
              <a:buChar char="l"/>
            </a:pPr>
            <a:r>
              <a:rPr lang="zh-CN" altLang="en-US" sz="2000" dirty="0">
                <a:latin typeface="微软雅黑" panose="020B0503020204020204" pitchFamily="34" charset="-122"/>
                <a:ea typeface="微软雅黑" panose="020B0503020204020204" pitchFamily="34" charset="-122"/>
              </a:rPr>
              <a:t>团（队）散（客）结构、客源地、出游组合、出游方式、社会人口结构特征</a:t>
            </a:r>
            <a:endParaRPr lang="en-US" altLang="zh-CN" sz="2000" dirty="0">
              <a:latin typeface="微软雅黑" panose="020B0503020204020204" pitchFamily="34" charset="-122"/>
              <a:ea typeface="微软雅黑" panose="020B0503020204020204" pitchFamily="34" charset="-122"/>
            </a:endParaRPr>
          </a:p>
          <a:p>
            <a:pPr marL="342900" indent="-342900" algn="just">
              <a:lnSpc>
                <a:spcPct val="125000"/>
              </a:lnSpc>
              <a:spcAft>
                <a:spcPts val="600"/>
              </a:spcAft>
              <a:buFont typeface="Wingdings" panose="05000000000000000000" pitchFamily="2" charset="2"/>
              <a:buChar char="l"/>
            </a:pPr>
            <a:r>
              <a:rPr lang="zh-CN" altLang="en-US" sz="2000" dirty="0">
                <a:latin typeface="微软雅黑" panose="020B0503020204020204" pitchFamily="34" charset="-122"/>
                <a:ea typeface="微软雅黑" panose="020B0503020204020204" pitchFamily="34" charset="-122"/>
              </a:rPr>
              <a:t>即使是同一城市的同一区域，不同类型的主题公园，其市场结构也有所不同。</a:t>
            </a:r>
            <a:endParaRPr lang="en-US" altLang="zh-CN" sz="2000" dirty="0">
              <a:latin typeface="微软雅黑" panose="020B0503020204020204" pitchFamily="34" charset="-122"/>
              <a:ea typeface="微软雅黑" panose="020B0503020204020204" pitchFamily="34" charset="-122"/>
            </a:endParaRPr>
          </a:p>
          <a:p>
            <a:pPr indent="457200" algn="just">
              <a:lnSpc>
                <a:spcPct val="125000"/>
              </a:lnSpc>
              <a:spcAft>
                <a:spcPts val="600"/>
              </a:spcAft>
            </a:pPr>
            <a:r>
              <a:rPr lang="zh-CN" altLang="en-US" sz="2000" dirty="0">
                <a:latin typeface="微软雅黑" panose="020B0503020204020204" pitchFamily="34" charset="-122"/>
                <a:ea typeface="微软雅黑" panose="020B0503020204020204" pitchFamily="34" charset="-122"/>
              </a:rPr>
              <a:t> 以深圳华侨城为例，深圳华侨城有三大主题公园，分别是</a:t>
            </a:r>
            <a:r>
              <a:rPr lang="zh-CN" altLang="en-US" sz="2000" b="1" dirty="0">
                <a:solidFill>
                  <a:srgbClr val="FF0000"/>
                </a:solidFill>
                <a:latin typeface="微软雅黑" panose="020B0503020204020204" pitchFamily="34" charset="-122"/>
                <a:ea typeface="微软雅黑" panose="020B0503020204020204" pitchFamily="34" charset="-122"/>
              </a:rPr>
              <a:t>锦绣中华、世界之窗和深圳欢乐谷</a:t>
            </a:r>
            <a:r>
              <a:rPr lang="zh-CN" altLang="en-US" sz="2000" dirty="0">
                <a:latin typeface="微软雅黑" panose="020B0503020204020204" pitchFamily="34" charset="-122"/>
                <a:ea typeface="微软雅黑" panose="020B0503020204020204" pitchFamily="34" charset="-122"/>
              </a:rPr>
              <a:t>。这三个主题公园从客源地结构看，呈现三种不同类型的结构，见图</a:t>
            </a:r>
            <a:r>
              <a:rPr lang="en-US" altLang="zh-CN" sz="2000" dirty="0">
                <a:latin typeface="微软雅黑" panose="020B0503020204020204" pitchFamily="34" charset="-122"/>
                <a:ea typeface="微软雅黑" panose="020B0503020204020204" pitchFamily="34" charset="-122"/>
              </a:rPr>
              <a:t>10-1</a:t>
            </a:r>
            <a:r>
              <a:rPr lang="zh-CN" altLang="en-US" sz="2000" dirty="0">
                <a:latin typeface="微软雅黑" panose="020B0503020204020204" pitchFamily="34" charset="-122"/>
                <a:ea typeface="微软雅黑" panose="020B0503020204020204" pitchFamily="34" charset="-122"/>
              </a:rPr>
              <a:t>。</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532309" y="0"/>
            <a:ext cx="105322" cy="431800"/>
            <a:chOff x="532309" y="0"/>
            <a:chExt cx="105322" cy="431800"/>
          </a:xfrm>
        </p:grpSpPr>
        <p:sp>
          <p:nvSpPr>
            <p:cNvPr id="3" name="直接连接符 5"/>
            <p:cNvSpPr>
              <a:spLocks noChangeShapeType="1"/>
            </p:cNvSpPr>
            <p:nvPr/>
          </p:nvSpPr>
          <p:spPr bwMode="auto">
            <a:xfrm flipV="1">
              <a:off x="532309" y="0"/>
              <a:ext cx="0" cy="431800"/>
            </a:xfrm>
            <a:prstGeom prst="line">
              <a:avLst/>
            </a:prstGeom>
            <a:noFill/>
            <a:ln w="38100"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4" name="直接连接符 7"/>
            <p:cNvSpPr>
              <a:spLocks noChangeShapeType="1"/>
            </p:cNvSpPr>
            <p:nvPr/>
          </p:nvSpPr>
          <p:spPr bwMode="auto">
            <a:xfrm flipV="1">
              <a:off x="636044" y="0"/>
              <a:ext cx="1587" cy="288925"/>
            </a:xfrm>
            <a:prstGeom prst="line">
              <a:avLst/>
            </a:prstGeom>
            <a:noFill/>
            <a:ln w="38100" cap="flat" cmpd="sng">
              <a:solidFill>
                <a:srgbClr val="FFC000"/>
              </a:solidFill>
              <a:miter lim="800000"/>
            </a:ln>
            <a:extLst>
              <a:ext uri="{909E8E84-426E-40DD-AFC4-6F175D3DCCD1}">
                <a14:hiddenFill xmlns:a14="http://schemas.microsoft.com/office/drawing/2010/main">
                  <a:noFill/>
                </a14:hiddenFill>
              </a:ext>
            </a:extLst>
          </p:spPr>
          <p:txBody>
            <a:bodyPr/>
            <a:lstStyle/>
            <a:p>
              <a:endParaRPr lang="zh-CN" altLang="en-US"/>
            </a:p>
          </p:txBody>
        </p:sp>
      </p:grpSp>
      <p:grpSp>
        <p:nvGrpSpPr>
          <p:cNvPr id="5" name="组合 4"/>
          <p:cNvGrpSpPr/>
          <p:nvPr/>
        </p:nvGrpSpPr>
        <p:grpSpPr>
          <a:xfrm>
            <a:off x="-1" y="6230875"/>
            <a:ext cx="10730753" cy="431800"/>
            <a:chOff x="-2052460" y="1197075"/>
            <a:chExt cx="4601296" cy="431800"/>
          </a:xfrm>
        </p:grpSpPr>
        <p:sp>
          <p:nvSpPr>
            <p:cNvPr id="6" name="直接连接符 4"/>
            <p:cNvSpPr>
              <a:spLocks noChangeShapeType="1"/>
            </p:cNvSpPr>
            <p:nvPr/>
          </p:nvSpPr>
          <p:spPr bwMode="auto">
            <a:xfrm>
              <a:off x="-2052460" y="1628875"/>
              <a:ext cx="4572000" cy="0"/>
            </a:xfrm>
            <a:prstGeom prst="line">
              <a:avLst/>
            </a:prstGeom>
            <a:noFill/>
            <a:ln w="9525"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7" name="直接连接符 5"/>
            <p:cNvSpPr>
              <a:spLocks noChangeShapeType="1"/>
            </p:cNvSpPr>
            <p:nvPr/>
          </p:nvSpPr>
          <p:spPr bwMode="auto">
            <a:xfrm flipV="1">
              <a:off x="2483855" y="1197075"/>
              <a:ext cx="0" cy="431800"/>
            </a:xfrm>
            <a:prstGeom prst="line">
              <a:avLst/>
            </a:prstGeom>
            <a:noFill/>
            <a:ln w="38100"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8" name="直接连接符 7"/>
            <p:cNvSpPr>
              <a:spLocks noChangeShapeType="1"/>
            </p:cNvSpPr>
            <p:nvPr/>
          </p:nvSpPr>
          <p:spPr bwMode="auto">
            <a:xfrm flipV="1">
              <a:off x="2547249" y="1339950"/>
              <a:ext cx="1587" cy="288925"/>
            </a:xfrm>
            <a:prstGeom prst="line">
              <a:avLst/>
            </a:prstGeom>
            <a:noFill/>
            <a:ln w="38100" cap="flat" cmpd="sng">
              <a:solidFill>
                <a:srgbClr val="FFC000"/>
              </a:solidFill>
              <a:miter lim="800000"/>
            </a:ln>
            <a:extLst>
              <a:ext uri="{909E8E84-426E-40DD-AFC4-6F175D3DCCD1}">
                <a14:hiddenFill xmlns:a14="http://schemas.microsoft.com/office/drawing/2010/main">
                  <a:noFill/>
                </a14:hiddenFill>
              </a:ext>
            </a:extLst>
          </p:spPr>
          <p:txBody>
            <a:bodyPr/>
            <a:lstStyle/>
            <a:p>
              <a:endParaRPr lang="zh-CN" altLang="en-US"/>
            </a:p>
          </p:txBody>
        </p:sp>
      </p:grpSp>
      <p:sp>
        <p:nvSpPr>
          <p:cNvPr id="10" name="文本框 9"/>
          <p:cNvSpPr txBox="1"/>
          <p:nvPr/>
        </p:nvSpPr>
        <p:spPr>
          <a:xfrm>
            <a:off x="6276794" y="4199402"/>
            <a:ext cx="4450257" cy="369332"/>
          </a:xfrm>
          <a:prstGeom prst="rect">
            <a:avLst/>
          </a:prstGeom>
          <a:noFill/>
        </p:spPr>
        <p:txBody>
          <a:bodyPr wrap="none" rtlCol="0">
            <a:spAutoFit/>
          </a:bodyPr>
          <a:lstStyle/>
          <a:p>
            <a:pPr algn="ctr"/>
            <a:r>
              <a:rPr lang="zh-CN" altLang="en-US" dirty="0">
                <a:latin typeface="微软雅黑" panose="020B0503020204020204" pitchFamily="34" charset="-122"/>
                <a:ea typeface="微软雅黑" panose="020B0503020204020204" pitchFamily="34" charset="-122"/>
              </a:rPr>
              <a:t>图</a:t>
            </a:r>
            <a:r>
              <a:rPr lang="en-US" altLang="zh-CN" dirty="0">
                <a:latin typeface="微软雅黑" panose="020B0503020204020204" pitchFamily="34" charset="-122"/>
                <a:ea typeface="微软雅黑" panose="020B0503020204020204" pitchFamily="34" charset="-122"/>
              </a:rPr>
              <a:t>10-1 </a:t>
            </a:r>
            <a:r>
              <a:rPr lang="zh-CN" altLang="en-US" dirty="0">
                <a:latin typeface="微软雅黑" panose="020B0503020204020204" pitchFamily="34" charset="-122"/>
                <a:ea typeface="微软雅黑" panose="020B0503020204020204" pitchFamily="34" charset="-122"/>
              </a:rPr>
              <a:t>深圳华侨城三大主题公园市场结构</a:t>
            </a:r>
          </a:p>
        </p:txBody>
      </p:sp>
      <p:grpSp>
        <p:nvGrpSpPr>
          <p:cNvPr id="12" name="组合 11"/>
          <p:cNvGrpSpPr/>
          <p:nvPr/>
        </p:nvGrpSpPr>
        <p:grpSpPr bwMode="auto">
          <a:xfrm>
            <a:off x="5754254" y="1517142"/>
            <a:ext cx="5502800" cy="2313584"/>
            <a:chOff x="0" y="0"/>
            <a:chExt cx="6920" cy="1576"/>
          </a:xfrm>
        </p:grpSpPr>
        <p:pic>
          <p:nvPicPr>
            <p:cNvPr id="13" name="Picture 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24" y="0"/>
              <a:ext cx="2217" cy="14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1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4"/>
              <a:ext cx="2217" cy="14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Picture 1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03" y="97"/>
              <a:ext cx="2217" cy="14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cxnSp>
        <p:nvCxnSpPr>
          <p:cNvPr id="16" name="直接连接符 15"/>
          <p:cNvCxnSpPr/>
          <p:nvPr/>
        </p:nvCxnSpPr>
        <p:spPr>
          <a:xfrm>
            <a:off x="532309" y="5911273"/>
            <a:ext cx="3956564" cy="0"/>
          </a:xfrm>
          <a:prstGeom prst="line">
            <a:avLst/>
          </a:prstGeom>
        </p:spPr>
        <p:style>
          <a:lnRef idx="1">
            <a:schemeClr val="dk1"/>
          </a:lnRef>
          <a:fillRef idx="0">
            <a:schemeClr val="dk1"/>
          </a:fillRef>
          <a:effectRef idx="0">
            <a:schemeClr val="dk1"/>
          </a:effectRef>
          <a:fontRef idx="minor">
            <a:schemeClr val="tx1"/>
          </a:fontRef>
        </p:style>
      </p:cxnSp>
      <p:sp>
        <p:nvSpPr>
          <p:cNvPr id="17" name="矩形 16"/>
          <p:cNvSpPr/>
          <p:nvPr/>
        </p:nvSpPr>
        <p:spPr>
          <a:xfrm>
            <a:off x="422375" y="6024480"/>
            <a:ext cx="1965603" cy="276999"/>
          </a:xfrm>
          <a:prstGeom prst="rect">
            <a:avLst/>
          </a:prstGeom>
        </p:spPr>
        <p:txBody>
          <a:bodyPr wrap="none">
            <a:spAutoFit/>
          </a:bodyPr>
          <a:lstStyle/>
          <a:p>
            <a:pPr algn="just">
              <a:spcAft>
                <a:spcPts val="0"/>
              </a:spcAft>
            </a:pPr>
            <a:r>
              <a:rPr lang="zh-CN" altLang="en-US" sz="1200" kern="100" dirty="0">
                <a:latin typeface="微软雅黑" panose="020B0503020204020204" pitchFamily="34" charset="-122"/>
                <a:ea typeface="微软雅黑" panose="020B0503020204020204" pitchFamily="34" charset="-122"/>
                <a:cs typeface="Times New Roman" panose="02020603050405020304" pitchFamily="18" charset="0"/>
              </a:rPr>
              <a:t>资料来源：梁增贤，</a:t>
            </a:r>
            <a:r>
              <a:rPr lang="en-US" altLang="zh-CN" sz="1200" kern="100" dirty="0">
                <a:latin typeface="微软雅黑" panose="020B0503020204020204" pitchFamily="34" charset="-122"/>
                <a:ea typeface="微软雅黑" panose="020B0503020204020204" pitchFamily="34" charset="-122"/>
                <a:cs typeface="Times New Roman" panose="02020603050405020304" pitchFamily="18" charset="0"/>
              </a:rPr>
              <a:t>2012.</a:t>
            </a:r>
            <a:endParaRPr lang="zh-CN" altLang="zh-CN" sz="1200" kern="100" dirty="0">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9" name="矩形 8"/>
          <p:cNvSpPr/>
          <p:nvPr/>
        </p:nvSpPr>
        <p:spPr>
          <a:xfrm>
            <a:off x="5519713" y="3528367"/>
            <a:ext cx="7041742" cy="276999"/>
          </a:xfrm>
          <a:prstGeom prst="rect">
            <a:avLst/>
          </a:prstGeom>
        </p:spPr>
        <p:txBody>
          <a:bodyPr wrap="square">
            <a:spAutoFit/>
          </a:bodyPr>
          <a:lstStyle/>
          <a:p>
            <a:pPr indent="666750" algn="just">
              <a:spcAft>
                <a:spcPts val="0"/>
              </a:spcAft>
            </a:pPr>
            <a:r>
              <a:rPr lang="zh-CN" altLang="zh-CN" sz="1200" kern="100" dirty="0">
                <a:latin typeface="微软雅黑" panose="020B0503020204020204" pitchFamily="34" charset="-122"/>
                <a:ea typeface="微软雅黑" panose="020B0503020204020204" pitchFamily="34" charset="-122"/>
                <a:cs typeface="Times New Roman" panose="02020603050405020304" pitchFamily="18" charset="0"/>
              </a:rPr>
              <a:t>锦绣中华</a:t>
            </a:r>
            <a:r>
              <a:rPr lang="en-US" altLang="zh-CN" sz="1200" kern="100" dirty="0">
                <a:latin typeface="微软雅黑" panose="020B0503020204020204" pitchFamily="34" charset="-122"/>
                <a:ea typeface="微软雅黑" panose="020B0503020204020204" pitchFamily="34" charset="-122"/>
                <a:cs typeface="Times New Roman" panose="02020603050405020304" pitchFamily="18" charset="0"/>
              </a:rPr>
              <a:t>                              </a:t>
            </a:r>
            <a:r>
              <a:rPr lang="zh-CN" altLang="zh-CN" sz="1200" kern="100" dirty="0">
                <a:latin typeface="微软雅黑" panose="020B0503020204020204" pitchFamily="34" charset="-122"/>
                <a:ea typeface="微软雅黑" panose="020B0503020204020204" pitchFamily="34" charset="-122"/>
                <a:cs typeface="Times New Roman" panose="02020603050405020304" pitchFamily="18" charset="0"/>
              </a:rPr>
              <a:t>世界之窗</a:t>
            </a:r>
            <a:r>
              <a:rPr lang="en-US" altLang="zh-CN" sz="1200" kern="100" dirty="0">
                <a:latin typeface="微软雅黑" panose="020B0503020204020204" pitchFamily="34" charset="-122"/>
                <a:ea typeface="微软雅黑" panose="020B0503020204020204" pitchFamily="34" charset="-122"/>
                <a:cs typeface="Times New Roman" panose="02020603050405020304" pitchFamily="18" charset="0"/>
              </a:rPr>
              <a:t>                            </a:t>
            </a:r>
            <a:r>
              <a:rPr lang="zh-CN" altLang="zh-CN" sz="1200" kern="100" dirty="0">
                <a:latin typeface="微软雅黑" panose="020B0503020204020204" pitchFamily="34" charset="-122"/>
                <a:ea typeface="微软雅黑" panose="020B0503020204020204" pitchFamily="34" charset="-122"/>
                <a:cs typeface="Times New Roman" panose="02020603050405020304" pitchFamily="18" charset="0"/>
              </a:rPr>
              <a:t>深圳欢乐谷</a:t>
            </a:r>
          </a:p>
        </p:txBody>
      </p:sp>
      <p:sp>
        <p:nvSpPr>
          <p:cNvPr id="18" name="文本框 17"/>
          <p:cNvSpPr txBox="1"/>
          <p:nvPr/>
        </p:nvSpPr>
        <p:spPr>
          <a:xfrm>
            <a:off x="722978" y="867805"/>
            <a:ext cx="4566549" cy="4862870"/>
          </a:xfrm>
          <a:prstGeom prst="rect">
            <a:avLst/>
          </a:prstGeom>
          <a:noFill/>
        </p:spPr>
        <p:txBody>
          <a:bodyPr wrap="square" rtlCol="0">
            <a:spAutoFit/>
          </a:bodyPr>
          <a:lstStyle/>
          <a:p>
            <a:pPr marL="342900" indent="-342900" algn="just">
              <a:lnSpc>
                <a:spcPct val="125000"/>
              </a:lnSpc>
              <a:spcAft>
                <a:spcPts val="600"/>
              </a:spcAft>
              <a:buFont typeface="Wingdings" panose="05000000000000000000" pitchFamily="2" charset="2"/>
              <a:buChar char="l"/>
            </a:pPr>
            <a:r>
              <a:rPr lang="zh-CN" altLang="en-US" sz="2000" dirty="0">
                <a:latin typeface="微软雅黑" panose="020B0503020204020204" pitchFamily="34" charset="-122"/>
                <a:ea typeface="微软雅黑" panose="020B0503020204020204" pitchFamily="34" charset="-122"/>
              </a:rPr>
              <a:t>锦绣中华以中国传统文化为主题，</a:t>
            </a:r>
            <a:r>
              <a:rPr lang="zh-CN" altLang="en-US" sz="2000" b="1" dirty="0">
                <a:solidFill>
                  <a:srgbClr val="FF0000"/>
                </a:solidFill>
                <a:latin typeface="微软雅黑" panose="020B0503020204020204" pitchFamily="34" charset="-122"/>
                <a:ea typeface="微软雅黑" panose="020B0503020204020204" pitchFamily="34" charset="-122"/>
              </a:rPr>
              <a:t>对本地市场的吸引力弱于其他两个主题公园</a:t>
            </a:r>
            <a:r>
              <a:rPr lang="zh-CN" altLang="en-US" sz="2000" dirty="0">
                <a:latin typeface="微软雅黑" panose="020B0503020204020204" pitchFamily="34" charset="-122"/>
                <a:ea typeface="微软雅黑" panose="020B0503020204020204" pitchFamily="34" charset="-122"/>
              </a:rPr>
              <a:t>，但对于港澳游客、华人华侨以及海外游客则具有特殊吸引力。</a:t>
            </a:r>
            <a:endParaRPr lang="en-US" altLang="zh-CN" sz="2000" dirty="0">
              <a:latin typeface="微软雅黑" panose="020B0503020204020204" pitchFamily="34" charset="-122"/>
              <a:ea typeface="微软雅黑" panose="020B0503020204020204" pitchFamily="34" charset="-122"/>
            </a:endParaRPr>
          </a:p>
          <a:p>
            <a:pPr marL="342900" indent="-342900" algn="just">
              <a:lnSpc>
                <a:spcPct val="125000"/>
              </a:lnSpc>
              <a:spcAft>
                <a:spcPts val="600"/>
              </a:spcAft>
              <a:buFont typeface="Wingdings" panose="05000000000000000000" pitchFamily="2" charset="2"/>
              <a:buChar char="l"/>
            </a:pPr>
            <a:r>
              <a:rPr lang="zh-CN" altLang="en-US" sz="2000" dirty="0">
                <a:latin typeface="微软雅黑" panose="020B0503020204020204" pitchFamily="34" charset="-122"/>
                <a:ea typeface="微软雅黑" panose="020B0503020204020204" pitchFamily="34" charset="-122"/>
              </a:rPr>
              <a:t>深圳欢乐谷与其他地方的欢乐谷，甚至各个乘骑器械为主的主题公园一样，都是</a:t>
            </a:r>
            <a:r>
              <a:rPr lang="zh-CN" altLang="en-US" sz="2000" b="1" dirty="0">
                <a:solidFill>
                  <a:srgbClr val="FF0000"/>
                </a:solidFill>
                <a:latin typeface="微软雅黑" panose="020B0503020204020204" pitchFamily="34" charset="-122"/>
                <a:ea typeface="微软雅黑" panose="020B0503020204020204" pitchFamily="34" charset="-122"/>
              </a:rPr>
              <a:t>以本地，甚至是本市市场为主</a:t>
            </a:r>
            <a:r>
              <a:rPr lang="zh-CN" altLang="en-US" sz="2000" dirty="0">
                <a:latin typeface="微软雅黑" panose="020B0503020204020204" pitchFamily="34" charset="-122"/>
                <a:ea typeface="微软雅黑" panose="020B0503020204020204" pitchFamily="34" charset="-122"/>
              </a:rPr>
              <a:t>。境外和省外市场所占比例很低。</a:t>
            </a:r>
            <a:endParaRPr lang="en-US" altLang="zh-CN" sz="2000" dirty="0">
              <a:latin typeface="微软雅黑" panose="020B0503020204020204" pitchFamily="34" charset="-122"/>
              <a:ea typeface="微软雅黑" panose="020B0503020204020204" pitchFamily="34" charset="-122"/>
            </a:endParaRPr>
          </a:p>
          <a:p>
            <a:pPr marL="342900" indent="-342900" algn="just">
              <a:lnSpc>
                <a:spcPct val="125000"/>
              </a:lnSpc>
              <a:spcAft>
                <a:spcPts val="600"/>
              </a:spcAft>
              <a:buFont typeface="Wingdings" panose="05000000000000000000" pitchFamily="2" charset="2"/>
              <a:buChar char="l"/>
            </a:pPr>
            <a:r>
              <a:rPr lang="zh-CN" altLang="en-US" sz="2000" dirty="0">
                <a:latin typeface="微软雅黑" panose="020B0503020204020204" pitchFamily="34" charset="-122"/>
                <a:ea typeface="微软雅黑" panose="020B0503020204020204" pitchFamily="34" charset="-122"/>
              </a:rPr>
              <a:t>世界之窗是体现西方文化主题的公园，其吸引力介乎于前两者之间。</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组合 4"/>
          <p:cNvGrpSpPr/>
          <p:nvPr/>
        </p:nvGrpSpPr>
        <p:grpSpPr>
          <a:xfrm>
            <a:off x="-1" y="6230875"/>
            <a:ext cx="10730753" cy="431800"/>
            <a:chOff x="-2052460" y="1197075"/>
            <a:chExt cx="4601296" cy="431800"/>
          </a:xfrm>
        </p:grpSpPr>
        <p:sp>
          <p:nvSpPr>
            <p:cNvPr id="6" name="直接连接符 4"/>
            <p:cNvSpPr>
              <a:spLocks noChangeShapeType="1"/>
            </p:cNvSpPr>
            <p:nvPr/>
          </p:nvSpPr>
          <p:spPr bwMode="auto">
            <a:xfrm>
              <a:off x="-2052460" y="1628875"/>
              <a:ext cx="4572000" cy="0"/>
            </a:xfrm>
            <a:prstGeom prst="line">
              <a:avLst/>
            </a:prstGeom>
            <a:noFill/>
            <a:ln w="9525"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7" name="直接连接符 5"/>
            <p:cNvSpPr>
              <a:spLocks noChangeShapeType="1"/>
            </p:cNvSpPr>
            <p:nvPr/>
          </p:nvSpPr>
          <p:spPr bwMode="auto">
            <a:xfrm flipV="1">
              <a:off x="2483855" y="1197075"/>
              <a:ext cx="0" cy="431800"/>
            </a:xfrm>
            <a:prstGeom prst="line">
              <a:avLst/>
            </a:prstGeom>
            <a:noFill/>
            <a:ln w="38100"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8" name="直接连接符 7"/>
            <p:cNvSpPr>
              <a:spLocks noChangeShapeType="1"/>
            </p:cNvSpPr>
            <p:nvPr/>
          </p:nvSpPr>
          <p:spPr bwMode="auto">
            <a:xfrm flipV="1">
              <a:off x="2547249" y="1339950"/>
              <a:ext cx="1587" cy="288925"/>
            </a:xfrm>
            <a:prstGeom prst="line">
              <a:avLst/>
            </a:prstGeom>
            <a:noFill/>
            <a:ln w="38100" cap="flat" cmpd="sng">
              <a:solidFill>
                <a:srgbClr val="FFC000"/>
              </a:solidFill>
              <a:miter lim="800000"/>
            </a:ln>
            <a:extLst>
              <a:ext uri="{909E8E84-426E-40DD-AFC4-6F175D3DCCD1}">
                <a14:hiddenFill xmlns:a14="http://schemas.microsoft.com/office/drawing/2010/main">
                  <a:noFill/>
                </a14:hiddenFill>
              </a:ext>
            </a:extLst>
          </p:spPr>
          <p:txBody>
            <a:bodyPr/>
            <a:lstStyle/>
            <a:p>
              <a:endParaRPr lang="zh-CN" altLang="en-US"/>
            </a:p>
          </p:txBody>
        </p:sp>
      </p:grpSp>
      <p:sp>
        <p:nvSpPr>
          <p:cNvPr id="11" name="文本框 10"/>
          <p:cNvSpPr txBox="1"/>
          <p:nvPr/>
        </p:nvSpPr>
        <p:spPr>
          <a:xfrm>
            <a:off x="1033389" y="1071108"/>
            <a:ext cx="4587922" cy="429895"/>
          </a:xfrm>
          <a:prstGeom prst="rect">
            <a:avLst/>
          </a:prstGeom>
          <a:noFill/>
        </p:spPr>
        <p:txBody>
          <a:bodyPr wrap="square" rtlCol="0">
            <a:spAutoFit/>
          </a:bodyPr>
          <a:lstStyle/>
          <a:p>
            <a:r>
              <a:rPr lang="en-US" altLang="zh-CN" sz="2200" b="1" dirty="0">
                <a:latin typeface="微软雅黑" panose="020B0503020204020204" pitchFamily="34" charset="-122"/>
                <a:ea typeface="微软雅黑" panose="020B0503020204020204" pitchFamily="34" charset="-122"/>
              </a:rPr>
              <a:t>2.1</a:t>
            </a:r>
            <a:r>
              <a:rPr lang="zh-CN" altLang="en-US" sz="2200" b="1" dirty="0">
                <a:latin typeface="微软雅黑" panose="020B0503020204020204" pitchFamily="34" charset="-122"/>
                <a:ea typeface="微软雅黑" panose="020B0503020204020204" pitchFamily="34" charset="-122"/>
              </a:rPr>
              <a:t>主题公园的市场细分方法</a:t>
            </a:r>
            <a:endParaRPr lang="en-US" altLang="zh-CN" sz="2200" b="1" dirty="0">
              <a:latin typeface="微软雅黑" panose="020B0503020204020204" pitchFamily="34" charset="-122"/>
              <a:ea typeface="微软雅黑" panose="020B0503020204020204" pitchFamily="34" charset="-122"/>
            </a:endParaRPr>
          </a:p>
        </p:txBody>
      </p:sp>
      <p:sp>
        <p:nvSpPr>
          <p:cNvPr id="20" name="文本框 19"/>
          <p:cNvSpPr txBox="1"/>
          <p:nvPr/>
        </p:nvSpPr>
        <p:spPr>
          <a:xfrm>
            <a:off x="1243341" y="1667678"/>
            <a:ext cx="9419089" cy="826637"/>
          </a:xfrm>
          <a:prstGeom prst="rect">
            <a:avLst/>
          </a:prstGeom>
          <a:noFill/>
        </p:spPr>
        <p:txBody>
          <a:bodyPr wrap="square" rtlCol="0">
            <a:spAutoFit/>
          </a:bodyPr>
          <a:lstStyle/>
          <a:p>
            <a:pPr indent="457200" algn="just">
              <a:lnSpc>
                <a:spcPct val="125000"/>
              </a:lnSpc>
            </a:pPr>
            <a:r>
              <a:rPr lang="zh-CN" altLang="en-US" sz="2000" dirty="0">
                <a:latin typeface="微软雅黑" panose="020B0503020204020204" pitchFamily="34" charset="-122"/>
                <a:ea typeface="微软雅黑" panose="020B0503020204020204" pitchFamily="34" charset="-122"/>
              </a:rPr>
              <a:t>对于一个具体的主题公园而言，市场细分是制定市场营销方案的基础，应该遵循一定的程序，见图</a:t>
            </a:r>
            <a:r>
              <a:rPr lang="en-US" altLang="zh-CN" sz="2000" dirty="0">
                <a:latin typeface="微软雅黑" panose="020B0503020204020204" pitchFamily="34" charset="-122"/>
                <a:ea typeface="微软雅黑" panose="020B0503020204020204" pitchFamily="34" charset="-122"/>
              </a:rPr>
              <a:t>10-2</a:t>
            </a:r>
            <a:r>
              <a:rPr lang="zh-CN" altLang="en-US" sz="2000" dirty="0">
                <a:latin typeface="微软雅黑" panose="020B0503020204020204" pitchFamily="34" charset="-122"/>
                <a:ea typeface="微软雅黑" panose="020B0503020204020204" pitchFamily="34" charset="-122"/>
              </a:rPr>
              <a:t>。</a:t>
            </a:r>
          </a:p>
        </p:txBody>
      </p:sp>
      <p:grpSp>
        <p:nvGrpSpPr>
          <p:cNvPr id="19" name="组合 18"/>
          <p:cNvGrpSpPr/>
          <p:nvPr/>
        </p:nvGrpSpPr>
        <p:grpSpPr>
          <a:xfrm>
            <a:off x="532309" y="0"/>
            <a:ext cx="105322" cy="431800"/>
            <a:chOff x="532309" y="0"/>
            <a:chExt cx="105322" cy="431800"/>
          </a:xfrm>
        </p:grpSpPr>
        <p:sp>
          <p:nvSpPr>
            <p:cNvPr id="21" name="直接连接符 5"/>
            <p:cNvSpPr>
              <a:spLocks noChangeShapeType="1"/>
            </p:cNvSpPr>
            <p:nvPr/>
          </p:nvSpPr>
          <p:spPr bwMode="auto">
            <a:xfrm flipV="1">
              <a:off x="532309" y="0"/>
              <a:ext cx="0" cy="431800"/>
            </a:xfrm>
            <a:prstGeom prst="line">
              <a:avLst/>
            </a:prstGeom>
            <a:noFill/>
            <a:ln w="38100"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22" name="直接连接符 7"/>
            <p:cNvSpPr>
              <a:spLocks noChangeShapeType="1"/>
            </p:cNvSpPr>
            <p:nvPr/>
          </p:nvSpPr>
          <p:spPr bwMode="auto">
            <a:xfrm flipV="1">
              <a:off x="636044" y="0"/>
              <a:ext cx="1587" cy="288925"/>
            </a:xfrm>
            <a:prstGeom prst="line">
              <a:avLst/>
            </a:prstGeom>
            <a:noFill/>
            <a:ln w="38100" cap="flat" cmpd="sng">
              <a:solidFill>
                <a:srgbClr val="FFC000"/>
              </a:solidFill>
              <a:miter lim="800000"/>
            </a:ln>
            <a:extLst>
              <a:ext uri="{909E8E84-426E-40DD-AFC4-6F175D3DCCD1}">
                <a14:hiddenFill xmlns:a14="http://schemas.microsoft.com/office/drawing/2010/main">
                  <a:noFill/>
                </a14:hiddenFill>
              </a:ext>
            </a:extLst>
          </p:spPr>
          <p:txBody>
            <a:bodyPr/>
            <a:lstStyle/>
            <a:p>
              <a:endParaRPr lang="zh-CN" altLang="en-US"/>
            </a:p>
          </p:txBody>
        </p:sp>
      </p:grpSp>
      <p:grpSp>
        <p:nvGrpSpPr>
          <p:cNvPr id="23" name="组合 22"/>
          <p:cNvGrpSpPr/>
          <p:nvPr/>
        </p:nvGrpSpPr>
        <p:grpSpPr>
          <a:xfrm>
            <a:off x="388689" y="393224"/>
            <a:ext cx="4872859" cy="614372"/>
            <a:chOff x="-2052460" y="1197075"/>
            <a:chExt cx="4601296" cy="431800"/>
          </a:xfrm>
        </p:grpSpPr>
        <p:sp>
          <p:nvSpPr>
            <p:cNvPr id="24" name="直接连接符 4"/>
            <p:cNvSpPr>
              <a:spLocks noChangeShapeType="1"/>
            </p:cNvSpPr>
            <p:nvPr/>
          </p:nvSpPr>
          <p:spPr bwMode="auto">
            <a:xfrm>
              <a:off x="-2052460" y="1628875"/>
              <a:ext cx="4572000" cy="0"/>
            </a:xfrm>
            <a:prstGeom prst="line">
              <a:avLst/>
            </a:prstGeom>
            <a:noFill/>
            <a:ln w="9525"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25" name="直接连接符 5"/>
            <p:cNvSpPr>
              <a:spLocks noChangeShapeType="1"/>
            </p:cNvSpPr>
            <p:nvPr/>
          </p:nvSpPr>
          <p:spPr bwMode="auto">
            <a:xfrm flipV="1">
              <a:off x="2483855" y="1197075"/>
              <a:ext cx="0" cy="431800"/>
            </a:xfrm>
            <a:prstGeom prst="line">
              <a:avLst/>
            </a:prstGeom>
            <a:noFill/>
            <a:ln w="38100"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26" name="直接连接符 7"/>
            <p:cNvSpPr>
              <a:spLocks noChangeShapeType="1"/>
            </p:cNvSpPr>
            <p:nvPr/>
          </p:nvSpPr>
          <p:spPr bwMode="auto">
            <a:xfrm flipV="1">
              <a:off x="2547249" y="1339950"/>
              <a:ext cx="1587" cy="288925"/>
            </a:xfrm>
            <a:prstGeom prst="line">
              <a:avLst/>
            </a:prstGeom>
            <a:noFill/>
            <a:ln w="38100" cap="flat" cmpd="sng">
              <a:solidFill>
                <a:srgbClr val="FFC000"/>
              </a:solidFill>
              <a:miter lim="800000"/>
            </a:ln>
            <a:extLst>
              <a:ext uri="{909E8E84-426E-40DD-AFC4-6F175D3DCCD1}">
                <a14:hiddenFill xmlns:a14="http://schemas.microsoft.com/office/drawing/2010/main">
                  <a:noFill/>
                </a14:hiddenFill>
              </a:ext>
            </a:extLst>
          </p:spPr>
          <p:txBody>
            <a:bodyPr/>
            <a:lstStyle/>
            <a:p>
              <a:endParaRPr lang="zh-CN" altLang="en-US"/>
            </a:p>
          </p:txBody>
        </p:sp>
      </p:grpSp>
      <p:sp>
        <p:nvSpPr>
          <p:cNvPr id="27" name="文本框 26"/>
          <p:cNvSpPr txBox="1"/>
          <p:nvPr/>
        </p:nvSpPr>
        <p:spPr>
          <a:xfrm>
            <a:off x="828300" y="267576"/>
            <a:ext cx="3957955" cy="521970"/>
          </a:xfrm>
          <a:prstGeom prst="rect">
            <a:avLst/>
          </a:prstGeom>
          <a:noFill/>
        </p:spPr>
        <p:txBody>
          <a:bodyPr wrap="none" rtlCol="0">
            <a:spAutoFit/>
          </a:bodyPr>
          <a:lstStyle/>
          <a:p>
            <a:r>
              <a:rPr lang="en-US" altLang="zh-CN" sz="2800" b="1" dirty="0">
                <a:latin typeface="微软雅黑" panose="020B0503020204020204" pitchFamily="34" charset="-122"/>
                <a:ea typeface="微软雅黑" panose="020B0503020204020204" pitchFamily="34" charset="-122"/>
              </a:rPr>
              <a:t>2</a:t>
            </a:r>
            <a:r>
              <a:rPr lang="zh-CN" altLang="en-US" sz="2800" b="1" dirty="0">
                <a:latin typeface="微软雅黑" panose="020B0503020204020204" pitchFamily="34" charset="-122"/>
                <a:ea typeface="微软雅黑" panose="020B0503020204020204" pitchFamily="34" charset="-122"/>
              </a:rPr>
              <a:t>、主题公园的细分市场</a:t>
            </a:r>
          </a:p>
        </p:txBody>
      </p:sp>
      <p:pic>
        <p:nvPicPr>
          <p:cNvPr id="28" name="图片 27" descr="营销系统图"/>
          <p:cNvPicPr/>
          <p:nvPr/>
        </p:nvPicPr>
        <p:blipFill>
          <a:blip r:embed="rId2">
            <a:grayscl/>
            <a:extLst>
              <a:ext uri="{28A0092B-C50C-407E-A947-70E740481C1C}">
                <a14:useLocalDpi xmlns:a14="http://schemas.microsoft.com/office/drawing/2010/main" val="0"/>
              </a:ext>
            </a:extLst>
          </a:blip>
          <a:srcRect/>
          <a:stretch>
            <a:fillRect/>
          </a:stretch>
        </p:blipFill>
        <p:spPr bwMode="auto">
          <a:xfrm>
            <a:off x="3551185" y="2659998"/>
            <a:ext cx="4588474" cy="3541980"/>
          </a:xfrm>
          <a:prstGeom prst="rect">
            <a:avLst/>
          </a:prstGeom>
          <a:noFill/>
          <a:ln>
            <a:noFill/>
          </a:ln>
        </p:spPr>
      </p:pic>
      <p:sp>
        <p:nvSpPr>
          <p:cNvPr id="9" name="矩形 8"/>
          <p:cNvSpPr/>
          <p:nvPr/>
        </p:nvSpPr>
        <p:spPr>
          <a:xfrm>
            <a:off x="4203848" y="6247660"/>
            <a:ext cx="3498073" cy="369332"/>
          </a:xfrm>
          <a:prstGeom prst="rect">
            <a:avLst/>
          </a:prstGeom>
        </p:spPr>
        <p:txBody>
          <a:bodyPr wrap="none">
            <a:spAutoFit/>
          </a:bodyPr>
          <a:lstStyle/>
          <a:p>
            <a:r>
              <a:rPr lang="zh-CN" altLang="zh-CN" dirty="0">
                <a:latin typeface="微软雅黑" panose="020B0503020204020204" pitchFamily="34" charset="-122"/>
                <a:ea typeface="微软雅黑" panose="020B0503020204020204" pitchFamily="34" charset="-122"/>
                <a:cs typeface="Times New Roman" panose="02020603050405020304" pitchFamily="18" charset="0"/>
              </a:rPr>
              <a:t>图</a:t>
            </a:r>
            <a:r>
              <a:rPr lang="en-US" altLang="zh-CN" dirty="0">
                <a:latin typeface="微软雅黑" panose="020B0503020204020204" pitchFamily="34" charset="-122"/>
                <a:ea typeface="微软雅黑" panose="020B0503020204020204" pitchFamily="34" charset="-122"/>
                <a:cs typeface="Times New Roman" panose="02020603050405020304" pitchFamily="18" charset="0"/>
              </a:rPr>
              <a:t>10-2 </a:t>
            </a:r>
            <a:r>
              <a:rPr lang="zh-CN" altLang="zh-CN" dirty="0">
                <a:latin typeface="微软雅黑" panose="020B0503020204020204" pitchFamily="34" charset="-122"/>
                <a:ea typeface="微软雅黑" panose="020B0503020204020204" pitchFamily="34" charset="-122"/>
                <a:cs typeface="Times New Roman" panose="02020603050405020304" pitchFamily="18" charset="0"/>
              </a:rPr>
              <a:t>主题公园的营销战略步骤</a:t>
            </a:r>
            <a:endParaRPr lang="zh-CN" altLang="en-US" dirty="0">
              <a:latin typeface="微软雅黑" panose="020B0503020204020204" pitchFamily="34" charset="-122"/>
              <a:ea typeface="微软雅黑" panose="020B0503020204020204" pitchFamily="34" charset="-122"/>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组合 4"/>
          <p:cNvGrpSpPr/>
          <p:nvPr/>
        </p:nvGrpSpPr>
        <p:grpSpPr>
          <a:xfrm>
            <a:off x="-1" y="6230875"/>
            <a:ext cx="10730753" cy="431800"/>
            <a:chOff x="-2052460" y="1197075"/>
            <a:chExt cx="4601296" cy="431800"/>
          </a:xfrm>
        </p:grpSpPr>
        <p:sp>
          <p:nvSpPr>
            <p:cNvPr id="6" name="直接连接符 4"/>
            <p:cNvSpPr>
              <a:spLocks noChangeShapeType="1"/>
            </p:cNvSpPr>
            <p:nvPr/>
          </p:nvSpPr>
          <p:spPr bwMode="auto">
            <a:xfrm>
              <a:off x="-2052460" y="1628875"/>
              <a:ext cx="4572000" cy="0"/>
            </a:xfrm>
            <a:prstGeom prst="line">
              <a:avLst/>
            </a:prstGeom>
            <a:noFill/>
            <a:ln w="9525"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7" name="直接连接符 5"/>
            <p:cNvSpPr>
              <a:spLocks noChangeShapeType="1"/>
            </p:cNvSpPr>
            <p:nvPr/>
          </p:nvSpPr>
          <p:spPr bwMode="auto">
            <a:xfrm flipV="1">
              <a:off x="2483855" y="1197075"/>
              <a:ext cx="0" cy="431800"/>
            </a:xfrm>
            <a:prstGeom prst="line">
              <a:avLst/>
            </a:prstGeom>
            <a:noFill/>
            <a:ln w="38100"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8" name="直接连接符 7"/>
            <p:cNvSpPr>
              <a:spLocks noChangeShapeType="1"/>
            </p:cNvSpPr>
            <p:nvPr/>
          </p:nvSpPr>
          <p:spPr bwMode="auto">
            <a:xfrm flipV="1">
              <a:off x="2547249" y="1339950"/>
              <a:ext cx="1587" cy="288925"/>
            </a:xfrm>
            <a:prstGeom prst="line">
              <a:avLst/>
            </a:prstGeom>
            <a:noFill/>
            <a:ln w="38100" cap="flat" cmpd="sng">
              <a:solidFill>
                <a:srgbClr val="FFC000"/>
              </a:solidFill>
              <a:miter lim="800000"/>
            </a:ln>
            <a:extLst>
              <a:ext uri="{909E8E84-426E-40DD-AFC4-6F175D3DCCD1}">
                <a14:hiddenFill xmlns:a14="http://schemas.microsoft.com/office/drawing/2010/main">
                  <a:noFill/>
                </a14:hiddenFill>
              </a:ext>
            </a:extLst>
          </p:spPr>
          <p:txBody>
            <a:bodyPr/>
            <a:lstStyle/>
            <a:p>
              <a:endParaRPr lang="zh-CN" altLang="en-US"/>
            </a:p>
          </p:txBody>
        </p:sp>
      </p:grpSp>
      <p:sp>
        <p:nvSpPr>
          <p:cNvPr id="11" name="文本框 10"/>
          <p:cNvSpPr txBox="1"/>
          <p:nvPr/>
        </p:nvSpPr>
        <p:spPr>
          <a:xfrm>
            <a:off x="1033389" y="1071108"/>
            <a:ext cx="4587922" cy="429895"/>
          </a:xfrm>
          <a:prstGeom prst="rect">
            <a:avLst/>
          </a:prstGeom>
          <a:noFill/>
        </p:spPr>
        <p:txBody>
          <a:bodyPr wrap="square" rtlCol="0">
            <a:spAutoFit/>
          </a:bodyPr>
          <a:lstStyle/>
          <a:p>
            <a:r>
              <a:rPr lang="en-US" altLang="zh-CN" sz="2200" b="1" dirty="0">
                <a:latin typeface="微软雅黑" panose="020B0503020204020204" pitchFamily="34" charset="-122"/>
                <a:ea typeface="微软雅黑" panose="020B0503020204020204" pitchFamily="34" charset="-122"/>
              </a:rPr>
              <a:t>2.1</a:t>
            </a:r>
            <a:r>
              <a:rPr lang="zh-CN" altLang="en-US" sz="2200" b="1" dirty="0">
                <a:latin typeface="微软雅黑" panose="020B0503020204020204" pitchFamily="34" charset="-122"/>
                <a:ea typeface="微软雅黑" panose="020B0503020204020204" pitchFamily="34" charset="-122"/>
              </a:rPr>
              <a:t>主题公园的市场细分方法</a:t>
            </a:r>
            <a:endParaRPr lang="en-US" altLang="zh-CN" sz="2200" b="1" dirty="0">
              <a:latin typeface="微软雅黑" panose="020B0503020204020204" pitchFamily="34" charset="-122"/>
              <a:ea typeface="微软雅黑" panose="020B0503020204020204" pitchFamily="34" charset="-122"/>
            </a:endParaRPr>
          </a:p>
        </p:txBody>
      </p:sp>
      <p:sp>
        <p:nvSpPr>
          <p:cNvPr id="20" name="文本框 19"/>
          <p:cNvSpPr txBox="1"/>
          <p:nvPr/>
        </p:nvSpPr>
        <p:spPr>
          <a:xfrm>
            <a:off x="610086" y="1527497"/>
            <a:ext cx="10948659" cy="4708981"/>
          </a:xfrm>
          <a:prstGeom prst="rect">
            <a:avLst/>
          </a:prstGeom>
          <a:noFill/>
        </p:spPr>
        <p:txBody>
          <a:bodyPr wrap="square" rtlCol="0">
            <a:spAutoFit/>
          </a:bodyPr>
          <a:lstStyle/>
          <a:p>
            <a:pPr indent="457200" algn="just">
              <a:lnSpc>
                <a:spcPct val="125000"/>
              </a:lnSpc>
            </a:pPr>
            <a:r>
              <a:rPr lang="zh-CN" altLang="en-US" sz="2000" dirty="0">
                <a:latin typeface="微软雅黑" panose="020B0503020204020204" pitchFamily="34" charset="-122"/>
                <a:ea typeface="微软雅黑" panose="020B0503020204020204" pitchFamily="34" charset="-122"/>
              </a:rPr>
              <a:t>一般地，主题公园对自身市场的细分遵循如下步骤：</a:t>
            </a:r>
            <a:endParaRPr lang="en-US" altLang="zh-CN" sz="2000" dirty="0">
              <a:latin typeface="微软雅黑" panose="020B0503020204020204" pitchFamily="34" charset="-122"/>
              <a:ea typeface="微软雅黑" panose="020B0503020204020204" pitchFamily="34" charset="-122"/>
            </a:endParaRPr>
          </a:p>
          <a:p>
            <a:pPr marL="342900" indent="-342900" algn="just">
              <a:lnSpc>
                <a:spcPct val="125000"/>
              </a:lnSpc>
              <a:buFont typeface="Wingdings" panose="05000000000000000000" pitchFamily="2" charset="2"/>
              <a:buChar char="l"/>
            </a:pPr>
            <a:r>
              <a:rPr lang="zh-CN" altLang="en-US" sz="2000" dirty="0">
                <a:latin typeface="微软雅黑" panose="020B0503020204020204" pitchFamily="34" charset="-122"/>
                <a:ea typeface="微软雅黑" panose="020B0503020204020204" pitchFamily="34" charset="-122"/>
              </a:rPr>
              <a:t>在对目标范围的市场整体状况进行研究，尤其要对</a:t>
            </a:r>
            <a:r>
              <a:rPr lang="en-US" altLang="zh-CN" sz="2000" b="1" dirty="0">
                <a:solidFill>
                  <a:srgbClr val="FF0000"/>
                </a:solidFill>
                <a:latin typeface="微软雅黑" panose="020B0503020204020204" pitchFamily="34" charset="-122"/>
                <a:ea typeface="微软雅黑" panose="020B0503020204020204" pitchFamily="34" charset="-122"/>
              </a:rPr>
              <a:t>2</a:t>
            </a:r>
            <a:r>
              <a:rPr lang="zh-CN" altLang="en-US" sz="2000" b="1" dirty="0">
                <a:solidFill>
                  <a:srgbClr val="FF0000"/>
                </a:solidFill>
                <a:latin typeface="微软雅黑" panose="020B0503020204020204" pitchFamily="34" charset="-122"/>
                <a:ea typeface="微软雅黑" panose="020B0503020204020204" pitchFamily="34" charset="-122"/>
              </a:rPr>
              <a:t>小时车程范围内</a:t>
            </a:r>
            <a:r>
              <a:rPr lang="zh-CN" altLang="en-US" sz="2000" dirty="0">
                <a:latin typeface="微软雅黑" panose="020B0503020204020204" pitchFamily="34" charset="-122"/>
                <a:ea typeface="微软雅黑" panose="020B0503020204020204" pitchFamily="34" charset="-122"/>
              </a:rPr>
              <a:t>市场特征和规律进行研究；</a:t>
            </a:r>
          </a:p>
          <a:p>
            <a:pPr marL="342900" indent="-342900" algn="just">
              <a:lnSpc>
                <a:spcPct val="125000"/>
              </a:lnSpc>
              <a:buFont typeface="Wingdings" panose="05000000000000000000" pitchFamily="2" charset="2"/>
              <a:buChar char="l"/>
            </a:pPr>
            <a:r>
              <a:rPr lang="zh-CN" altLang="en-US" sz="2000" dirty="0">
                <a:latin typeface="微软雅黑" panose="020B0503020204020204" pitchFamily="34" charset="-122"/>
                <a:ea typeface="微软雅黑" panose="020B0503020204020204" pitchFamily="34" charset="-122"/>
              </a:rPr>
              <a:t>测算出潜在市场的规模，</a:t>
            </a:r>
            <a:r>
              <a:rPr lang="zh-CN" altLang="en-US" sz="2000" b="1" dirty="0">
                <a:solidFill>
                  <a:srgbClr val="FF0000"/>
                </a:solidFill>
                <a:latin typeface="微软雅黑" panose="020B0503020204020204" pitchFamily="34" charset="-122"/>
                <a:ea typeface="微软雅黑" panose="020B0503020204020204" pitchFamily="34" charset="-122"/>
              </a:rPr>
              <a:t>研究潜在市场的消费主题偏好和行为特征</a:t>
            </a:r>
            <a:r>
              <a:rPr lang="zh-CN" altLang="en-US" sz="2000" dirty="0">
                <a:latin typeface="微软雅黑" panose="020B0503020204020204" pitchFamily="34" charset="-122"/>
                <a:ea typeface="微软雅黑" panose="020B0503020204020204" pitchFamily="34" charset="-122"/>
              </a:rPr>
              <a:t>；</a:t>
            </a:r>
          </a:p>
          <a:p>
            <a:pPr marL="342900" indent="-342900" algn="just">
              <a:lnSpc>
                <a:spcPct val="125000"/>
              </a:lnSpc>
              <a:buFont typeface="Wingdings" panose="05000000000000000000" pitchFamily="2" charset="2"/>
              <a:buChar char="l"/>
            </a:pPr>
            <a:r>
              <a:rPr lang="zh-CN" altLang="en-US" sz="2000" b="1" dirty="0">
                <a:solidFill>
                  <a:srgbClr val="FF0000"/>
                </a:solidFill>
                <a:latin typeface="微软雅黑" panose="020B0503020204020204" pitchFamily="34" charset="-122"/>
                <a:ea typeface="微软雅黑" panose="020B0503020204020204" pitchFamily="34" charset="-122"/>
              </a:rPr>
              <a:t>分析主题公园的主题文化及其主题体验与潜在市场的切合度</a:t>
            </a:r>
            <a:r>
              <a:rPr lang="zh-CN" altLang="en-US" sz="2000" dirty="0">
                <a:latin typeface="微软雅黑" panose="020B0503020204020204" pitchFamily="34" charset="-122"/>
                <a:ea typeface="微软雅黑" panose="020B0503020204020204" pitchFamily="34" charset="-122"/>
              </a:rPr>
              <a:t>，以此确定最为切合的目标市场和可拓展的市场，从而得到多维度的细分市场；</a:t>
            </a:r>
          </a:p>
          <a:p>
            <a:pPr marL="342900" indent="-342900" algn="just">
              <a:lnSpc>
                <a:spcPct val="125000"/>
              </a:lnSpc>
              <a:buFont typeface="Wingdings" panose="05000000000000000000" pitchFamily="2" charset="2"/>
              <a:buChar char="l"/>
            </a:pPr>
            <a:r>
              <a:rPr lang="zh-CN" altLang="en-US" sz="2000" dirty="0">
                <a:latin typeface="微软雅黑" panose="020B0503020204020204" pitchFamily="34" charset="-122"/>
                <a:ea typeface="微软雅黑" panose="020B0503020204020204" pitchFamily="34" charset="-122"/>
              </a:rPr>
              <a:t>在细分的基础上，通过对市场中不同层级竞争品牌的表现和动态的研究，结合主题公园被市场认可程度和主题公园自身的发展战略以及行动计划及资源状况与配置，</a:t>
            </a:r>
            <a:r>
              <a:rPr lang="zh-CN" altLang="en-US" sz="2000" b="1" dirty="0">
                <a:solidFill>
                  <a:srgbClr val="FF0000"/>
                </a:solidFill>
                <a:latin typeface="微软雅黑" panose="020B0503020204020204" pitchFamily="34" charset="-122"/>
                <a:ea typeface="微软雅黑" panose="020B0503020204020204" pitchFamily="34" charset="-122"/>
              </a:rPr>
              <a:t>确定主题公园在这个市场域内的定位</a:t>
            </a:r>
            <a:r>
              <a:rPr lang="zh-CN" altLang="en-US" sz="2000" dirty="0">
                <a:latin typeface="微软雅黑" panose="020B0503020204020204" pitchFamily="34" charset="-122"/>
                <a:ea typeface="微软雅黑" panose="020B0503020204020204" pitchFamily="34" charset="-122"/>
              </a:rPr>
              <a:t>；</a:t>
            </a:r>
          </a:p>
          <a:p>
            <a:pPr marL="342900" indent="-342900" algn="just">
              <a:lnSpc>
                <a:spcPct val="125000"/>
              </a:lnSpc>
              <a:buFont typeface="Wingdings" panose="05000000000000000000" pitchFamily="2" charset="2"/>
              <a:buChar char="l"/>
            </a:pPr>
            <a:r>
              <a:rPr lang="zh-CN" altLang="en-US" sz="2000" dirty="0">
                <a:latin typeface="微软雅黑" panose="020B0503020204020204" pitchFamily="34" charset="-122"/>
                <a:ea typeface="微软雅黑" panose="020B0503020204020204" pitchFamily="34" charset="-122"/>
              </a:rPr>
              <a:t>在此基础上，结合品牌研究与调研的结果，以及对国际主题公园研究的结果，</a:t>
            </a:r>
            <a:r>
              <a:rPr lang="zh-CN" altLang="en-US" sz="2000" b="1" dirty="0">
                <a:solidFill>
                  <a:srgbClr val="FF0000"/>
                </a:solidFill>
                <a:latin typeface="微软雅黑" panose="020B0503020204020204" pitchFamily="34" charset="-122"/>
                <a:ea typeface="微软雅黑" panose="020B0503020204020204" pitchFamily="34" charset="-122"/>
              </a:rPr>
              <a:t>制订出针对主题公园的品类和品牌管理规则、体系和模式，制定相应的竞争性策略、营销组合方式、营销管理体系和营销模式</a:t>
            </a:r>
            <a:r>
              <a:rPr lang="zh-CN" altLang="en-US" sz="2000" dirty="0">
                <a:latin typeface="微软雅黑" panose="020B0503020204020204" pitchFamily="34" charset="-122"/>
                <a:ea typeface="微软雅黑" panose="020B0503020204020204" pitchFamily="34" charset="-122"/>
              </a:rPr>
              <a:t>；</a:t>
            </a:r>
          </a:p>
          <a:p>
            <a:pPr marL="342900" indent="-342900" algn="just">
              <a:lnSpc>
                <a:spcPct val="125000"/>
              </a:lnSpc>
              <a:buFont typeface="Wingdings" panose="05000000000000000000" pitchFamily="2" charset="2"/>
              <a:buChar char="l"/>
            </a:pPr>
            <a:r>
              <a:rPr lang="zh-CN" altLang="en-US" sz="2000" dirty="0">
                <a:latin typeface="微软雅黑" panose="020B0503020204020204" pitchFamily="34" charset="-122"/>
                <a:ea typeface="微软雅黑" panose="020B0503020204020204" pitchFamily="34" charset="-122"/>
              </a:rPr>
              <a:t>通过营销实践，及时获得营销反馈以持续满足目标市场顾客的需求，不断修订和完善营销计划。</a:t>
            </a:r>
          </a:p>
        </p:txBody>
      </p:sp>
      <p:grpSp>
        <p:nvGrpSpPr>
          <p:cNvPr id="19" name="组合 18"/>
          <p:cNvGrpSpPr/>
          <p:nvPr/>
        </p:nvGrpSpPr>
        <p:grpSpPr>
          <a:xfrm>
            <a:off x="532309" y="0"/>
            <a:ext cx="105322" cy="431800"/>
            <a:chOff x="532309" y="0"/>
            <a:chExt cx="105322" cy="431800"/>
          </a:xfrm>
        </p:grpSpPr>
        <p:sp>
          <p:nvSpPr>
            <p:cNvPr id="21" name="直接连接符 5"/>
            <p:cNvSpPr>
              <a:spLocks noChangeShapeType="1"/>
            </p:cNvSpPr>
            <p:nvPr/>
          </p:nvSpPr>
          <p:spPr bwMode="auto">
            <a:xfrm flipV="1">
              <a:off x="532309" y="0"/>
              <a:ext cx="0" cy="431800"/>
            </a:xfrm>
            <a:prstGeom prst="line">
              <a:avLst/>
            </a:prstGeom>
            <a:noFill/>
            <a:ln w="38100"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22" name="直接连接符 7"/>
            <p:cNvSpPr>
              <a:spLocks noChangeShapeType="1"/>
            </p:cNvSpPr>
            <p:nvPr/>
          </p:nvSpPr>
          <p:spPr bwMode="auto">
            <a:xfrm flipV="1">
              <a:off x="636044" y="0"/>
              <a:ext cx="1587" cy="288925"/>
            </a:xfrm>
            <a:prstGeom prst="line">
              <a:avLst/>
            </a:prstGeom>
            <a:noFill/>
            <a:ln w="38100" cap="flat" cmpd="sng">
              <a:solidFill>
                <a:srgbClr val="FFC000"/>
              </a:solidFill>
              <a:miter lim="800000"/>
            </a:ln>
            <a:extLst>
              <a:ext uri="{909E8E84-426E-40DD-AFC4-6F175D3DCCD1}">
                <a14:hiddenFill xmlns:a14="http://schemas.microsoft.com/office/drawing/2010/main">
                  <a:noFill/>
                </a14:hiddenFill>
              </a:ext>
            </a:extLst>
          </p:spPr>
          <p:txBody>
            <a:bodyPr/>
            <a:lstStyle/>
            <a:p>
              <a:endParaRPr lang="zh-CN" altLang="en-US"/>
            </a:p>
          </p:txBody>
        </p:sp>
      </p:grpSp>
      <p:grpSp>
        <p:nvGrpSpPr>
          <p:cNvPr id="23" name="组合 22"/>
          <p:cNvGrpSpPr/>
          <p:nvPr/>
        </p:nvGrpSpPr>
        <p:grpSpPr>
          <a:xfrm>
            <a:off x="388689" y="393224"/>
            <a:ext cx="4872859" cy="614372"/>
            <a:chOff x="-2052460" y="1197075"/>
            <a:chExt cx="4601296" cy="431800"/>
          </a:xfrm>
        </p:grpSpPr>
        <p:sp>
          <p:nvSpPr>
            <p:cNvPr id="24" name="直接连接符 4"/>
            <p:cNvSpPr>
              <a:spLocks noChangeShapeType="1"/>
            </p:cNvSpPr>
            <p:nvPr/>
          </p:nvSpPr>
          <p:spPr bwMode="auto">
            <a:xfrm>
              <a:off x="-2052460" y="1628875"/>
              <a:ext cx="4572000" cy="0"/>
            </a:xfrm>
            <a:prstGeom prst="line">
              <a:avLst/>
            </a:prstGeom>
            <a:noFill/>
            <a:ln w="9525"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25" name="直接连接符 5"/>
            <p:cNvSpPr>
              <a:spLocks noChangeShapeType="1"/>
            </p:cNvSpPr>
            <p:nvPr/>
          </p:nvSpPr>
          <p:spPr bwMode="auto">
            <a:xfrm flipV="1">
              <a:off x="2483855" y="1197075"/>
              <a:ext cx="0" cy="431800"/>
            </a:xfrm>
            <a:prstGeom prst="line">
              <a:avLst/>
            </a:prstGeom>
            <a:noFill/>
            <a:ln w="38100"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26" name="直接连接符 7"/>
            <p:cNvSpPr>
              <a:spLocks noChangeShapeType="1"/>
            </p:cNvSpPr>
            <p:nvPr/>
          </p:nvSpPr>
          <p:spPr bwMode="auto">
            <a:xfrm flipV="1">
              <a:off x="2547249" y="1339950"/>
              <a:ext cx="1587" cy="288925"/>
            </a:xfrm>
            <a:prstGeom prst="line">
              <a:avLst/>
            </a:prstGeom>
            <a:noFill/>
            <a:ln w="38100" cap="flat" cmpd="sng">
              <a:solidFill>
                <a:srgbClr val="FFC000"/>
              </a:solidFill>
              <a:miter lim="800000"/>
            </a:ln>
            <a:extLst>
              <a:ext uri="{909E8E84-426E-40DD-AFC4-6F175D3DCCD1}">
                <a14:hiddenFill xmlns:a14="http://schemas.microsoft.com/office/drawing/2010/main">
                  <a:noFill/>
                </a14:hiddenFill>
              </a:ext>
            </a:extLst>
          </p:spPr>
          <p:txBody>
            <a:bodyPr/>
            <a:lstStyle/>
            <a:p>
              <a:endParaRPr lang="zh-CN" altLang="en-US"/>
            </a:p>
          </p:txBody>
        </p:sp>
      </p:grpSp>
      <p:sp>
        <p:nvSpPr>
          <p:cNvPr id="27" name="文本框 26"/>
          <p:cNvSpPr txBox="1"/>
          <p:nvPr/>
        </p:nvSpPr>
        <p:spPr>
          <a:xfrm>
            <a:off x="828300" y="267576"/>
            <a:ext cx="3957955" cy="521970"/>
          </a:xfrm>
          <a:prstGeom prst="rect">
            <a:avLst/>
          </a:prstGeom>
          <a:noFill/>
        </p:spPr>
        <p:txBody>
          <a:bodyPr wrap="none" rtlCol="0">
            <a:spAutoFit/>
          </a:bodyPr>
          <a:lstStyle/>
          <a:p>
            <a:r>
              <a:rPr lang="en-US" altLang="zh-CN" sz="2800" b="1" dirty="0">
                <a:latin typeface="微软雅黑" panose="020B0503020204020204" pitchFamily="34" charset="-122"/>
                <a:ea typeface="微软雅黑" panose="020B0503020204020204" pitchFamily="34" charset="-122"/>
              </a:rPr>
              <a:t>2</a:t>
            </a:r>
            <a:r>
              <a:rPr lang="zh-CN" altLang="en-US" sz="2800" b="1" dirty="0">
                <a:latin typeface="微软雅黑" panose="020B0503020204020204" pitchFamily="34" charset="-122"/>
                <a:ea typeface="微软雅黑" panose="020B0503020204020204" pitchFamily="34" charset="-122"/>
              </a:rPr>
              <a:t>、主题公园的细分市场</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532309" y="0"/>
            <a:ext cx="105322" cy="431800"/>
            <a:chOff x="532309" y="0"/>
            <a:chExt cx="105322" cy="431800"/>
          </a:xfrm>
        </p:grpSpPr>
        <p:sp>
          <p:nvSpPr>
            <p:cNvPr id="3" name="直接连接符 5"/>
            <p:cNvSpPr>
              <a:spLocks noChangeShapeType="1"/>
            </p:cNvSpPr>
            <p:nvPr/>
          </p:nvSpPr>
          <p:spPr bwMode="auto">
            <a:xfrm flipV="1">
              <a:off x="532309" y="0"/>
              <a:ext cx="0" cy="431800"/>
            </a:xfrm>
            <a:prstGeom prst="line">
              <a:avLst/>
            </a:prstGeom>
            <a:noFill/>
            <a:ln w="38100"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4" name="直接连接符 7"/>
            <p:cNvSpPr>
              <a:spLocks noChangeShapeType="1"/>
            </p:cNvSpPr>
            <p:nvPr/>
          </p:nvSpPr>
          <p:spPr bwMode="auto">
            <a:xfrm flipV="1">
              <a:off x="636044" y="0"/>
              <a:ext cx="1587" cy="288925"/>
            </a:xfrm>
            <a:prstGeom prst="line">
              <a:avLst/>
            </a:prstGeom>
            <a:noFill/>
            <a:ln w="38100" cap="flat" cmpd="sng">
              <a:solidFill>
                <a:srgbClr val="FFC000"/>
              </a:solidFill>
              <a:miter lim="800000"/>
            </a:ln>
            <a:extLst>
              <a:ext uri="{909E8E84-426E-40DD-AFC4-6F175D3DCCD1}">
                <a14:hiddenFill xmlns:a14="http://schemas.microsoft.com/office/drawing/2010/main">
                  <a:noFill/>
                </a14:hiddenFill>
              </a:ext>
            </a:extLst>
          </p:spPr>
          <p:txBody>
            <a:bodyPr/>
            <a:lstStyle/>
            <a:p>
              <a:endParaRPr lang="zh-CN" altLang="en-US"/>
            </a:p>
          </p:txBody>
        </p:sp>
      </p:grpSp>
      <p:grpSp>
        <p:nvGrpSpPr>
          <p:cNvPr id="5" name="组合 4"/>
          <p:cNvGrpSpPr/>
          <p:nvPr/>
        </p:nvGrpSpPr>
        <p:grpSpPr>
          <a:xfrm>
            <a:off x="-1" y="6230875"/>
            <a:ext cx="10730753" cy="431800"/>
            <a:chOff x="-2052460" y="1197075"/>
            <a:chExt cx="4601296" cy="431800"/>
          </a:xfrm>
        </p:grpSpPr>
        <p:sp>
          <p:nvSpPr>
            <p:cNvPr id="6" name="直接连接符 4"/>
            <p:cNvSpPr>
              <a:spLocks noChangeShapeType="1"/>
            </p:cNvSpPr>
            <p:nvPr/>
          </p:nvSpPr>
          <p:spPr bwMode="auto">
            <a:xfrm>
              <a:off x="-2052460" y="1628875"/>
              <a:ext cx="4572000" cy="0"/>
            </a:xfrm>
            <a:prstGeom prst="line">
              <a:avLst/>
            </a:prstGeom>
            <a:noFill/>
            <a:ln w="9525"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7" name="直接连接符 5"/>
            <p:cNvSpPr>
              <a:spLocks noChangeShapeType="1"/>
            </p:cNvSpPr>
            <p:nvPr/>
          </p:nvSpPr>
          <p:spPr bwMode="auto">
            <a:xfrm flipV="1">
              <a:off x="2483855" y="1197075"/>
              <a:ext cx="0" cy="431800"/>
            </a:xfrm>
            <a:prstGeom prst="line">
              <a:avLst/>
            </a:prstGeom>
            <a:noFill/>
            <a:ln w="38100"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8" name="直接连接符 7"/>
            <p:cNvSpPr>
              <a:spLocks noChangeShapeType="1"/>
            </p:cNvSpPr>
            <p:nvPr/>
          </p:nvSpPr>
          <p:spPr bwMode="auto">
            <a:xfrm flipV="1">
              <a:off x="2547249" y="1339950"/>
              <a:ext cx="1587" cy="288925"/>
            </a:xfrm>
            <a:prstGeom prst="line">
              <a:avLst/>
            </a:prstGeom>
            <a:noFill/>
            <a:ln w="38100" cap="flat" cmpd="sng">
              <a:solidFill>
                <a:srgbClr val="FFC000"/>
              </a:solidFill>
              <a:miter lim="800000"/>
            </a:ln>
            <a:extLst>
              <a:ext uri="{909E8E84-426E-40DD-AFC4-6F175D3DCCD1}">
                <a14:hiddenFill xmlns:a14="http://schemas.microsoft.com/office/drawing/2010/main">
                  <a:noFill/>
                </a14:hiddenFill>
              </a:ext>
            </a:extLst>
          </p:spPr>
          <p:txBody>
            <a:bodyPr/>
            <a:lstStyle/>
            <a:p>
              <a:endParaRPr lang="zh-CN" altLang="en-US"/>
            </a:p>
          </p:txBody>
        </p:sp>
      </p:grpSp>
      <p:sp>
        <p:nvSpPr>
          <p:cNvPr id="11" name="文本框 10"/>
          <p:cNvSpPr txBox="1"/>
          <p:nvPr/>
        </p:nvSpPr>
        <p:spPr>
          <a:xfrm>
            <a:off x="1033388" y="1071108"/>
            <a:ext cx="3568591" cy="429895"/>
          </a:xfrm>
          <a:prstGeom prst="rect">
            <a:avLst/>
          </a:prstGeom>
          <a:noFill/>
        </p:spPr>
        <p:txBody>
          <a:bodyPr wrap="square" rtlCol="0">
            <a:spAutoFit/>
          </a:bodyPr>
          <a:lstStyle/>
          <a:p>
            <a:r>
              <a:rPr lang="en-US" altLang="zh-CN" sz="2200" b="1" dirty="0">
                <a:latin typeface="微软雅黑" panose="020B0503020204020204" pitchFamily="34" charset="-122"/>
                <a:ea typeface="微软雅黑" panose="020B0503020204020204" pitchFamily="34" charset="-122"/>
              </a:rPr>
              <a:t>2.2</a:t>
            </a:r>
            <a:r>
              <a:rPr lang="zh-CN" altLang="en-US" sz="2200" b="1" dirty="0">
                <a:latin typeface="微软雅黑" panose="020B0503020204020204" pitchFamily="34" charset="-122"/>
                <a:ea typeface="微软雅黑" panose="020B0503020204020204" pitchFamily="34" charset="-122"/>
              </a:rPr>
              <a:t>深圳欢乐谷的市场细分</a:t>
            </a:r>
            <a:endParaRPr lang="en-US" altLang="zh-CN" sz="2200" b="1" dirty="0">
              <a:latin typeface="微软雅黑" panose="020B0503020204020204" pitchFamily="34" charset="-122"/>
              <a:ea typeface="微软雅黑" panose="020B0503020204020204" pitchFamily="34" charset="-122"/>
            </a:endParaRPr>
          </a:p>
        </p:txBody>
      </p:sp>
      <p:grpSp>
        <p:nvGrpSpPr>
          <p:cNvPr id="14" name="组合 13"/>
          <p:cNvGrpSpPr/>
          <p:nvPr/>
        </p:nvGrpSpPr>
        <p:grpSpPr>
          <a:xfrm>
            <a:off x="388689" y="393224"/>
            <a:ext cx="6560108" cy="512200"/>
            <a:chOff x="-2052460" y="1197075"/>
            <a:chExt cx="4601296" cy="431800"/>
          </a:xfrm>
        </p:grpSpPr>
        <p:sp>
          <p:nvSpPr>
            <p:cNvPr id="15" name="直接连接符 4"/>
            <p:cNvSpPr>
              <a:spLocks noChangeShapeType="1"/>
            </p:cNvSpPr>
            <p:nvPr/>
          </p:nvSpPr>
          <p:spPr bwMode="auto">
            <a:xfrm>
              <a:off x="-2052460" y="1628875"/>
              <a:ext cx="4572000" cy="0"/>
            </a:xfrm>
            <a:prstGeom prst="line">
              <a:avLst/>
            </a:prstGeom>
            <a:noFill/>
            <a:ln w="9525"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16" name="直接连接符 5"/>
            <p:cNvSpPr>
              <a:spLocks noChangeShapeType="1"/>
            </p:cNvSpPr>
            <p:nvPr/>
          </p:nvSpPr>
          <p:spPr bwMode="auto">
            <a:xfrm flipV="1">
              <a:off x="2483855" y="1197075"/>
              <a:ext cx="0" cy="431800"/>
            </a:xfrm>
            <a:prstGeom prst="line">
              <a:avLst/>
            </a:prstGeom>
            <a:noFill/>
            <a:ln w="38100"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17" name="直接连接符 7"/>
            <p:cNvSpPr>
              <a:spLocks noChangeShapeType="1"/>
            </p:cNvSpPr>
            <p:nvPr/>
          </p:nvSpPr>
          <p:spPr bwMode="auto">
            <a:xfrm flipV="1">
              <a:off x="2547249" y="1339950"/>
              <a:ext cx="1587" cy="288925"/>
            </a:xfrm>
            <a:prstGeom prst="line">
              <a:avLst/>
            </a:prstGeom>
            <a:noFill/>
            <a:ln w="38100" cap="flat" cmpd="sng">
              <a:solidFill>
                <a:srgbClr val="FFC000"/>
              </a:solidFill>
              <a:miter lim="800000"/>
            </a:ln>
            <a:extLst>
              <a:ext uri="{909E8E84-426E-40DD-AFC4-6F175D3DCCD1}">
                <a14:hiddenFill xmlns:a14="http://schemas.microsoft.com/office/drawing/2010/main">
                  <a:noFill/>
                </a14:hiddenFill>
              </a:ext>
            </a:extLst>
          </p:spPr>
          <p:txBody>
            <a:bodyPr/>
            <a:lstStyle/>
            <a:p>
              <a:endParaRPr lang="zh-CN" altLang="en-US"/>
            </a:p>
          </p:txBody>
        </p:sp>
      </p:grpSp>
      <p:sp>
        <p:nvSpPr>
          <p:cNvPr id="18" name="文本框 17"/>
          <p:cNvSpPr txBox="1"/>
          <p:nvPr/>
        </p:nvSpPr>
        <p:spPr>
          <a:xfrm>
            <a:off x="828300" y="267576"/>
            <a:ext cx="3957955" cy="521970"/>
          </a:xfrm>
          <a:prstGeom prst="rect">
            <a:avLst/>
          </a:prstGeom>
          <a:noFill/>
        </p:spPr>
        <p:txBody>
          <a:bodyPr wrap="none" rtlCol="0">
            <a:spAutoFit/>
          </a:bodyPr>
          <a:lstStyle/>
          <a:p>
            <a:pPr algn="l"/>
            <a:r>
              <a:rPr lang="en-US" altLang="zh-CN" sz="2800" b="1" dirty="0">
                <a:latin typeface="微软雅黑" panose="020B0503020204020204" pitchFamily="34" charset="-122"/>
                <a:ea typeface="微软雅黑" panose="020B0503020204020204" pitchFamily="34" charset="-122"/>
                <a:sym typeface="+mn-ea"/>
              </a:rPr>
              <a:t>2</a:t>
            </a:r>
            <a:r>
              <a:rPr lang="zh-CN" altLang="en-US" sz="2800" b="1" dirty="0">
                <a:latin typeface="微软雅黑" panose="020B0503020204020204" pitchFamily="34" charset="-122"/>
                <a:ea typeface="微软雅黑" panose="020B0503020204020204" pitchFamily="34" charset="-122"/>
                <a:sym typeface="+mn-ea"/>
              </a:rPr>
              <a:t>、主题公园的细分市场</a:t>
            </a:r>
            <a:endParaRPr lang="zh-CN" altLang="en-US" sz="2800" b="1" dirty="0">
              <a:latin typeface="微软雅黑" panose="020B0503020204020204" pitchFamily="34" charset="-122"/>
              <a:ea typeface="微软雅黑" panose="020B0503020204020204" pitchFamily="34" charset="-122"/>
            </a:endParaRPr>
          </a:p>
        </p:txBody>
      </p:sp>
      <p:sp>
        <p:nvSpPr>
          <p:cNvPr id="20" name="文本框 19"/>
          <p:cNvSpPr txBox="1"/>
          <p:nvPr/>
        </p:nvSpPr>
        <p:spPr>
          <a:xfrm>
            <a:off x="733675" y="1846833"/>
            <a:ext cx="3628464" cy="4443011"/>
          </a:xfrm>
          <a:prstGeom prst="rect">
            <a:avLst/>
          </a:prstGeom>
          <a:noFill/>
        </p:spPr>
        <p:txBody>
          <a:bodyPr wrap="square" rtlCol="0">
            <a:spAutoFit/>
          </a:bodyPr>
          <a:lstStyle/>
          <a:p>
            <a:pPr algn="just">
              <a:lnSpc>
                <a:spcPct val="125000"/>
              </a:lnSpc>
              <a:spcAft>
                <a:spcPts val="600"/>
              </a:spcAft>
            </a:pPr>
            <a:r>
              <a:rPr lang="zh-CN" altLang="en-US" sz="2000" b="1" dirty="0">
                <a:latin typeface="微软雅黑" panose="020B0503020204020204" pitchFamily="34" charset="-122"/>
                <a:ea typeface="微软雅黑" panose="020B0503020204020204" pitchFamily="34" charset="-122"/>
              </a:rPr>
              <a:t>（</a:t>
            </a:r>
            <a:r>
              <a:rPr lang="en-US" altLang="zh-CN" sz="2000" b="1" dirty="0">
                <a:latin typeface="微软雅黑" panose="020B0503020204020204" pitchFamily="34" charset="-122"/>
                <a:ea typeface="微软雅黑" panose="020B0503020204020204" pitchFamily="34" charset="-122"/>
              </a:rPr>
              <a:t>1</a:t>
            </a:r>
            <a:r>
              <a:rPr lang="zh-CN" altLang="en-US" sz="2000" b="1" dirty="0">
                <a:latin typeface="微软雅黑" panose="020B0503020204020204" pitchFamily="34" charset="-122"/>
                <a:ea typeface="微软雅黑" panose="020B0503020204020204" pitchFamily="34" charset="-122"/>
              </a:rPr>
              <a:t>）确定目标顾客群</a:t>
            </a:r>
            <a:endParaRPr lang="en-US" altLang="zh-CN" sz="2000" b="1" dirty="0">
              <a:latin typeface="微软雅黑" panose="020B0503020204020204" pitchFamily="34" charset="-122"/>
              <a:ea typeface="微软雅黑" panose="020B0503020204020204" pitchFamily="34" charset="-122"/>
            </a:endParaRPr>
          </a:p>
          <a:p>
            <a:pPr marL="342900" indent="-342900" algn="just">
              <a:lnSpc>
                <a:spcPct val="125000"/>
              </a:lnSpc>
              <a:spcAft>
                <a:spcPts val="600"/>
              </a:spcAft>
              <a:buFont typeface="Wingdings" panose="05000000000000000000" pitchFamily="2" charset="2"/>
              <a:buChar char="l"/>
            </a:pPr>
            <a:r>
              <a:rPr lang="zh-CN" altLang="en-US" sz="2000" dirty="0">
                <a:latin typeface="微软雅黑" panose="020B0503020204020204" pitchFamily="34" charset="-122"/>
                <a:ea typeface="微软雅黑" panose="020B0503020204020204" pitchFamily="34" charset="-122"/>
              </a:rPr>
              <a:t>深圳欢乐谷通过对游客动机和年龄层次等信息进行收集和分析，确定企业的目标顾客群。</a:t>
            </a:r>
            <a:endParaRPr lang="en-US" altLang="zh-CN" sz="2000" dirty="0">
              <a:latin typeface="微软雅黑" panose="020B0503020204020204" pitchFamily="34" charset="-122"/>
              <a:ea typeface="微软雅黑" panose="020B0503020204020204" pitchFamily="34" charset="-122"/>
            </a:endParaRPr>
          </a:p>
          <a:p>
            <a:pPr marL="342900" indent="-342900" algn="just">
              <a:lnSpc>
                <a:spcPct val="125000"/>
              </a:lnSpc>
              <a:spcAft>
                <a:spcPts val="600"/>
              </a:spcAft>
              <a:buFont typeface="Wingdings" panose="05000000000000000000" pitchFamily="2" charset="2"/>
              <a:buChar char="l"/>
            </a:pPr>
            <a:r>
              <a:rPr lang="zh-CN" altLang="en-US" sz="2000" dirty="0">
                <a:latin typeface="微软雅黑" panose="020B0503020204020204" pitchFamily="34" charset="-122"/>
                <a:ea typeface="微软雅黑" panose="020B0503020204020204" pitchFamily="34" charset="-122"/>
              </a:rPr>
              <a:t>吸引游客造访深圳欢乐谷的</a:t>
            </a:r>
            <a:r>
              <a:rPr lang="zh-CN" altLang="en-US" sz="2000" b="1" dirty="0">
                <a:solidFill>
                  <a:srgbClr val="FF0000"/>
                </a:solidFill>
                <a:latin typeface="微软雅黑" panose="020B0503020204020204" pitchFamily="34" charset="-122"/>
                <a:ea typeface="微软雅黑" panose="020B0503020204020204" pitchFamily="34" charset="-122"/>
              </a:rPr>
              <a:t>主因是乘骑器械，其次是感受主题氛围和欢乐谷品牌的吸引力</a:t>
            </a:r>
            <a:r>
              <a:rPr lang="zh-CN" altLang="en-US" sz="2000" dirty="0">
                <a:latin typeface="微软雅黑" panose="020B0503020204020204" pitchFamily="34" charset="-122"/>
                <a:ea typeface="微软雅黑" panose="020B0503020204020204" pitchFamily="34" charset="-122"/>
              </a:rPr>
              <a:t>。因此，对深圳欢乐谷而言，需要不断更新乘骑设备以保持吸引力。</a:t>
            </a:r>
          </a:p>
        </p:txBody>
      </p:sp>
      <p:graphicFrame>
        <p:nvGraphicFramePr>
          <p:cNvPr id="9" name="对象 8"/>
          <p:cNvGraphicFramePr>
            <a:graphicFrameLocks noChangeAspect="1"/>
          </p:cNvGraphicFramePr>
          <p:nvPr/>
        </p:nvGraphicFramePr>
        <p:xfrm>
          <a:off x="4852333" y="1664736"/>
          <a:ext cx="6780033" cy="3769821"/>
        </p:xfrm>
        <a:graphic>
          <a:graphicData uri="http://schemas.openxmlformats.org/presentationml/2006/ole">
            <mc:AlternateContent xmlns:mc="http://schemas.openxmlformats.org/markup-compatibility/2006">
              <mc:Choice xmlns:v="urn:schemas-microsoft-com:vml" Requires="v">
                <p:oleObj spid="_x0000_s1046" name="Document" r:id="rId3" imgW="3342005" imgH="1866900" progId="Word.Document.8">
                  <p:embed/>
                </p:oleObj>
              </mc:Choice>
              <mc:Fallback>
                <p:oleObj name="Document" r:id="rId3" imgW="3342005" imgH="1866900" progId="Word.Document.8">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52333" y="1664736"/>
                        <a:ext cx="6780033" cy="3769821"/>
                      </a:xfrm>
                      <a:prstGeom prst="rect">
                        <a:avLst/>
                      </a:prstGeom>
                      <a:noFill/>
                    </p:spPr>
                  </p:pic>
                </p:oleObj>
              </mc:Fallback>
            </mc:AlternateContent>
          </a:graphicData>
        </a:graphic>
      </p:graphicFrame>
      <p:sp>
        <p:nvSpPr>
          <p:cNvPr id="19" name="文本框 18"/>
          <p:cNvSpPr txBox="1"/>
          <p:nvPr/>
        </p:nvSpPr>
        <p:spPr>
          <a:xfrm>
            <a:off x="6738459" y="5494618"/>
            <a:ext cx="3526927" cy="369332"/>
          </a:xfrm>
          <a:prstGeom prst="rect">
            <a:avLst/>
          </a:prstGeom>
          <a:noFill/>
        </p:spPr>
        <p:txBody>
          <a:bodyPr wrap="none" rtlCol="0">
            <a:spAutoFit/>
          </a:bodyPr>
          <a:lstStyle/>
          <a:p>
            <a:pPr algn="ctr"/>
            <a:r>
              <a:rPr lang="zh-CN" altLang="en-US" dirty="0">
                <a:latin typeface="微软雅黑" panose="020B0503020204020204" pitchFamily="34" charset="-122"/>
                <a:ea typeface="微软雅黑" panose="020B0503020204020204" pitchFamily="34" charset="-122"/>
              </a:rPr>
              <a:t>图</a:t>
            </a:r>
            <a:r>
              <a:rPr lang="en-US" altLang="zh-CN" dirty="0">
                <a:latin typeface="微软雅黑" panose="020B0503020204020204" pitchFamily="34" charset="-122"/>
                <a:ea typeface="微软雅黑" panose="020B0503020204020204" pitchFamily="34" charset="-122"/>
              </a:rPr>
              <a:t>10-3 </a:t>
            </a:r>
            <a:r>
              <a:rPr lang="zh-CN" altLang="en-US" dirty="0">
                <a:latin typeface="微软雅黑" panose="020B0503020204020204" pitchFamily="34" charset="-122"/>
                <a:ea typeface="微软雅黑" panose="020B0503020204020204" pitchFamily="34" charset="-122"/>
              </a:rPr>
              <a:t>深圳欢乐谷游客动机分析</a:t>
            </a:r>
          </a:p>
        </p:txBody>
      </p:sp>
      <p:cxnSp>
        <p:nvCxnSpPr>
          <p:cNvPr id="21" name="直接连接符 20"/>
          <p:cNvCxnSpPr/>
          <p:nvPr/>
        </p:nvCxnSpPr>
        <p:spPr>
          <a:xfrm>
            <a:off x="5090865" y="6117668"/>
            <a:ext cx="3956564" cy="0"/>
          </a:xfrm>
          <a:prstGeom prst="line">
            <a:avLst/>
          </a:prstGeom>
        </p:spPr>
        <p:style>
          <a:lnRef idx="1">
            <a:schemeClr val="dk1"/>
          </a:lnRef>
          <a:fillRef idx="0">
            <a:schemeClr val="dk1"/>
          </a:fillRef>
          <a:effectRef idx="0">
            <a:schemeClr val="dk1"/>
          </a:effectRef>
          <a:fontRef idx="minor">
            <a:schemeClr val="tx1"/>
          </a:fontRef>
        </p:style>
      </p:cxnSp>
      <p:sp>
        <p:nvSpPr>
          <p:cNvPr id="22" name="矩形 21"/>
          <p:cNvSpPr/>
          <p:nvPr/>
        </p:nvSpPr>
        <p:spPr>
          <a:xfrm>
            <a:off x="5006694" y="6171094"/>
            <a:ext cx="2800767" cy="276999"/>
          </a:xfrm>
          <a:prstGeom prst="rect">
            <a:avLst/>
          </a:prstGeom>
        </p:spPr>
        <p:txBody>
          <a:bodyPr wrap="none">
            <a:spAutoFit/>
          </a:bodyPr>
          <a:lstStyle/>
          <a:p>
            <a:pPr algn="just">
              <a:spcAft>
                <a:spcPts val="0"/>
              </a:spcAft>
            </a:pPr>
            <a:r>
              <a:rPr lang="zh-CN" altLang="en-US" sz="1200" kern="100" dirty="0">
                <a:latin typeface="微软雅黑" panose="020B0503020204020204" pitchFamily="34" charset="-122"/>
                <a:ea typeface="微软雅黑" panose="020B0503020204020204" pitchFamily="34" charset="-122"/>
                <a:cs typeface="Times New Roman" panose="02020603050405020304" pitchFamily="18" charset="0"/>
              </a:rPr>
              <a:t>资料来源：深圳华侨城欢乐谷旅游公司</a:t>
            </a:r>
            <a:endParaRPr lang="zh-CN" altLang="zh-CN" sz="1200" kern="100" dirty="0">
              <a:latin typeface="微软雅黑" panose="020B0503020204020204" pitchFamily="34" charset="-122"/>
              <a:ea typeface="微软雅黑" panose="020B0503020204020204" pitchFamily="34" charset="-122"/>
              <a:cs typeface="Times New Roman" panose="02020603050405020304" pitchFamily="18"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532309" y="0"/>
            <a:ext cx="105322" cy="431800"/>
            <a:chOff x="532309" y="0"/>
            <a:chExt cx="105322" cy="431800"/>
          </a:xfrm>
        </p:grpSpPr>
        <p:sp>
          <p:nvSpPr>
            <p:cNvPr id="3" name="直接连接符 5"/>
            <p:cNvSpPr>
              <a:spLocks noChangeShapeType="1"/>
            </p:cNvSpPr>
            <p:nvPr/>
          </p:nvSpPr>
          <p:spPr bwMode="auto">
            <a:xfrm flipV="1">
              <a:off x="532309" y="0"/>
              <a:ext cx="0" cy="431800"/>
            </a:xfrm>
            <a:prstGeom prst="line">
              <a:avLst/>
            </a:prstGeom>
            <a:noFill/>
            <a:ln w="38100"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4" name="直接连接符 7"/>
            <p:cNvSpPr>
              <a:spLocks noChangeShapeType="1"/>
            </p:cNvSpPr>
            <p:nvPr/>
          </p:nvSpPr>
          <p:spPr bwMode="auto">
            <a:xfrm flipV="1">
              <a:off x="636044" y="0"/>
              <a:ext cx="1587" cy="288925"/>
            </a:xfrm>
            <a:prstGeom prst="line">
              <a:avLst/>
            </a:prstGeom>
            <a:noFill/>
            <a:ln w="38100" cap="flat" cmpd="sng">
              <a:solidFill>
                <a:srgbClr val="FFC000"/>
              </a:solidFill>
              <a:miter lim="800000"/>
            </a:ln>
            <a:extLst>
              <a:ext uri="{909E8E84-426E-40DD-AFC4-6F175D3DCCD1}">
                <a14:hiddenFill xmlns:a14="http://schemas.microsoft.com/office/drawing/2010/main">
                  <a:noFill/>
                </a14:hiddenFill>
              </a:ext>
            </a:extLst>
          </p:spPr>
          <p:txBody>
            <a:bodyPr/>
            <a:lstStyle/>
            <a:p>
              <a:endParaRPr lang="zh-CN" altLang="en-US"/>
            </a:p>
          </p:txBody>
        </p:sp>
      </p:grpSp>
      <p:grpSp>
        <p:nvGrpSpPr>
          <p:cNvPr id="5" name="组合 4"/>
          <p:cNvGrpSpPr/>
          <p:nvPr/>
        </p:nvGrpSpPr>
        <p:grpSpPr>
          <a:xfrm>
            <a:off x="-1" y="6230875"/>
            <a:ext cx="10730753" cy="431800"/>
            <a:chOff x="-2052460" y="1197075"/>
            <a:chExt cx="4601296" cy="431800"/>
          </a:xfrm>
        </p:grpSpPr>
        <p:sp>
          <p:nvSpPr>
            <p:cNvPr id="6" name="直接连接符 4"/>
            <p:cNvSpPr>
              <a:spLocks noChangeShapeType="1"/>
            </p:cNvSpPr>
            <p:nvPr/>
          </p:nvSpPr>
          <p:spPr bwMode="auto">
            <a:xfrm>
              <a:off x="-2052460" y="1628875"/>
              <a:ext cx="4572000" cy="0"/>
            </a:xfrm>
            <a:prstGeom prst="line">
              <a:avLst/>
            </a:prstGeom>
            <a:noFill/>
            <a:ln w="9525"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7" name="直接连接符 5"/>
            <p:cNvSpPr>
              <a:spLocks noChangeShapeType="1"/>
            </p:cNvSpPr>
            <p:nvPr/>
          </p:nvSpPr>
          <p:spPr bwMode="auto">
            <a:xfrm flipV="1">
              <a:off x="2483855" y="1197075"/>
              <a:ext cx="0" cy="431800"/>
            </a:xfrm>
            <a:prstGeom prst="line">
              <a:avLst/>
            </a:prstGeom>
            <a:noFill/>
            <a:ln w="38100"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8" name="直接连接符 7"/>
            <p:cNvSpPr>
              <a:spLocks noChangeShapeType="1"/>
            </p:cNvSpPr>
            <p:nvPr/>
          </p:nvSpPr>
          <p:spPr bwMode="auto">
            <a:xfrm flipV="1">
              <a:off x="2547249" y="1339950"/>
              <a:ext cx="1587" cy="288925"/>
            </a:xfrm>
            <a:prstGeom prst="line">
              <a:avLst/>
            </a:prstGeom>
            <a:noFill/>
            <a:ln w="38100" cap="flat" cmpd="sng">
              <a:solidFill>
                <a:srgbClr val="FFC000"/>
              </a:solidFill>
              <a:miter lim="800000"/>
            </a:ln>
            <a:extLst>
              <a:ext uri="{909E8E84-426E-40DD-AFC4-6F175D3DCCD1}">
                <a14:hiddenFill xmlns:a14="http://schemas.microsoft.com/office/drawing/2010/main">
                  <a:noFill/>
                </a14:hiddenFill>
              </a:ext>
            </a:extLst>
          </p:spPr>
          <p:txBody>
            <a:bodyPr/>
            <a:lstStyle/>
            <a:p>
              <a:endParaRPr lang="zh-CN" altLang="en-US"/>
            </a:p>
          </p:txBody>
        </p:sp>
      </p:grpSp>
      <p:sp>
        <p:nvSpPr>
          <p:cNvPr id="11" name="文本框 10"/>
          <p:cNvSpPr txBox="1"/>
          <p:nvPr/>
        </p:nvSpPr>
        <p:spPr>
          <a:xfrm>
            <a:off x="1033388" y="1071108"/>
            <a:ext cx="3568591" cy="429895"/>
          </a:xfrm>
          <a:prstGeom prst="rect">
            <a:avLst/>
          </a:prstGeom>
          <a:noFill/>
        </p:spPr>
        <p:txBody>
          <a:bodyPr wrap="square" rtlCol="0">
            <a:spAutoFit/>
          </a:bodyPr>
          <a:lstStyle/>
          <a:p>
            <a:r>
              <a:rPr lang="en-US" altLang="zh-CN" sz="2200" b="1" dirty="0">
                <a:latin typeface="微软雅黑" panose="020B0503020204020204" pitchFamily="34" charset="-122"/>
                <a:ea typeface="微软雅黑" panose="020B0503020204020204" pitchFamily="34" charset="-122"/>
              </a:rPr>
              <a:t>2.2</a:t>
            </a:r>
            <a:r>
              <a:rPr lang="zh-CN" altLang="en-US" sz="2200" b="1" dirty="0">
                <a:latin typeface="微软雅黑" panose="020B0503020204020204" pitchFamily="34" charset="-122"/>
                <a:ea typeface="微软雅黑" panose="020B0503020204020204" pitchFamily="34" charset="-122"/>
              </a:rPr>
              <a:t>深圳欢乐谷的市场细分</a:t>
            </a:r>
            <a:endParaRPr lang="en-US" altLang="zh-CN" sz="2200" b="1" dirty="0">
              <a:latin typeface="微软雅黑" panose="020B0503020204020204" pitchFamily="34" charset="-122"/>
              <a:ea typeface="微软雅黑" panose="020B0503020204020204" pitchFamily="34" charset="-122"/>
            </a:endParaRPr>
          </a:p>
        </p:txBody>
      </p:sp>
      <p:grpSp>
        <p:nvGrpSpPr>
          <p:cNvPr id="14" name="组合 13"/>
          <p:cNvGrpSpPr/>
          <p:nvPr/>
        </p:nvGrpSpPr>
        <p:grpSpPr>
          <a:xfrm>
            <a:off x="388689" y="393224"/>
            <a:ext cx="6560108" cy="512200"/>
            <a:chOff x="-2052460" y="1197075"/>
            <a:chExt cx="4601296" cy="431800"/>
          </a:xfrm>
        </p:grpSpPr>
        <p:sp>
          <p:nvSpPr>
            <p:cNvPr id="15" name="直接连接符 4"/>
            <p:cNvSpPr>
              <a:spLocks noChangeShapeType="1"/>
            </p:cNvSpPr>
            <p:nvPr/>
          </p:nvSpPr>
          <p:spPr bwMode="auto">
            <a:xfrm>
              <a:off x="-2052460" y="1628875"/>
              <a:ext cx="4572000" cy="0"/>
            </a:xfrm>
            <a:prstGeom prst="line">
              <a:avLst/>
            </a:prstGeom>
            <a:noFill/>
            <a:ln w="9525"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16" name="直接连接符 5"/>
            <p:cNvSpPr>
              <a:spLocks noChangeShapeType="1"/>
            </p:cNvSpPr>
            <p:nvPr/>
          </p:nvSpPr>
          <p:spPr bwMode="auto">
            <a:xfrm flipV="1">
              <a:off x="2483855" y="1197075"/>
              <a:ext cx="0" cy="431800"/>
            </a:xfrm>
            <a:prstGeom prst="line">
              <a:avLst/>
            </a:prstGeom>
            <a:noFill/>
            <a:ln w="38100"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17" name="直接连接符 7"/>
            <p:cNvSpPr>
              <a:spLocks noChangeShapeType="1"/>
            </p:cNvSpPr>
            <p:nvPr/>
          </p:nvSpPr>
          <p:spPr bwMode="auto">
            <a:xfrm flipV="1">
              <a:off x="2547249" y="1339950"/>
              <a:ext cx="1587" cy="288925"/>
            </a:xfrm>
            <a:prstGeom prst="line">
              <a:avLst/>
            </a:prstGeom>
            <a:noFill/>
            <a:ln w="38100" cap="flat" cmpd="sng">
              <a:solidFill>
                <a:srgbClr val="FFC000"/>
              </a:solidFill>
              <a:miter lim="800000"/>
            </a:ln>
            <a:extLst>
              <a:ext uri="{909E8E84-426E-40DD-AFC4-6F175D3DCCD1}">
                <a14:hiddenFill xmlns:a14="http://schemas.microsoft.com/office/drawing/2010/main">
                  <a:noFill/>
                </a14:hiddenFill>
              </a:ext>
            </a:extLst>
          </p:spPr>
          <p:txBody>
            <a:bodyPr/>
            <a:lstStyle/>
            <a:p>
              <a:endParaRPr lang="zh-CN" altLang="en-US"/>
            </a:p>
          </p:txBody>
        </p:sp>
      </p:grpSp>
      <p:sp>
        <p:nvSpPr>
          <p:cNvPr id="18" name="文本框 17"/>
          <p:cNvSpPr txBox="1"/>
          <p:nvPr/>
        </p:nvSpPr>
        <p:spPr>
          <a:xfrm>
            <a:off x="828300" y="267576"/>
            <a:ext cx="3957955" cy="521970"/>
          </a:xfrm>
          <a:prstGeom prst="rect">
            <a:avLst/>
          </a:prstGeom>
          <a:noFill/>
        </p:spPr>
        <p:txBody>
          <a:bodyPr wrap="none" rtlCol="0">
            <a:spAutoFit/>
          </a:bodyPr>
          <a:lstStyle/>
          <a:p>
            <a:pPr algn="l"/>
            <a:r>
              <a:rPr lang="en-US" altLang="zh-CN" sz="2800" b="1" dirty="0">
                <a:latin typeface="微软雅黑" panose="020B0503020204020204" pitchFamily="34" charset="-122"/>
                <a:ea typeface="微软雅黑" panose="020B0503020204020204" pitchFamily="34" charset="-122"/>
                <a:sym typeface="+mn-ea"/>
              </a:rPr>
              <a:t>2</a:t>
            </a:r>
            <a:r>
              <a:rPr lang="zh-CN" altLang="en-US" sz="2800" b="1" dirty="0">
                <a:latin typeface="微软雅黑" panose="020B0503020204020204" pitchFamily="34" charset="-122"/>
                <a:ea typeface="微软雅黑" panose="020B0503020204020204" pitchFamily="34" charset="-122"/>
                <a:sym typeface="+mn-ea"/>
              </a:rPr>
              <a:t>、主题公园的细分市场</a:t>
            </a:r>
            <a:endParaRPr lang="zh-CN" altLang="en-US" sz="2800" b="1" dirty="0">
              <a:latin typeface="微软雅黑" panose="020B0503020204020204" pitchFamily="34" charset="-122"/>
              <a:ea typeface="微软雅黑" panose="020B0503020204020204" pitchFamily="34" charset="-122"/>
            </a:endParaRPr>
          </a:p>
        </p:txBody>
      </p:sp>
      <p:sp>
        <p:nvSpPr>
          <p:cNvPr id="20" name="文本框 19"/>
          <p:cNvSpPr txBox="1"/>
          <p:nvPr/>
        </p:nvSpPr>
        <p:spPr>
          <a:xfrm>
            <a:off x="733675" y="1846833"/>
            <a:ext cx="3628464" cy="3323987"/>
          </a:xfrm>
          <a:prstGeom prst="rect">
            <a:avLst/>
          </a:prstGeom>
          <a:noFill/>
        </p:spPr>
        <p:txBody>
          <a:bodyPr wrap="square" rtlCol="0">
            <a:spAutoFit/>
          </a:bodyPr>
          <a:lstStyle/>
          <a:p>
            <a:pPr algn="just">
              <a:lnSpc>
                <a:spcPct val="125000"/>
              </a:lnSpc>
              <a:spcAft>
                <a:spcPts val="600"/>
              </a:spcAft>
            </a:pPr>
            <a:r>
              <a:rPr lang="zh-CN" altLang="en-US" sz="2000" b="1" dirty="0">
                <a:latin typeface="微软雅黑" panose="020B0503020204020204" pitchFamily="34" charset="-122"/>
                <a:ea typeface="微软雅黑" panose="020B0503020204020204" pitchFamily="34" charset="-122"/>
              </a:rPr>
              <a:t>（</a:t>
            </a:r>
            <a:r>
              <a:rPr lang="en-US" altLang="zh-CN" sz="2000" b="1" dirty="0">
                <a:latin typeface="微软雅黑" panose="020B0503020204020204" pitchFamily="34" charset="-122"/>
                <a:ea typeface="微软雅黑" panose="020B0503020204020204" pitchFamily="34" charset="-122"/>
              </a:rPr>
              <a:t>1</a:t>
            </a:r>
            <a:r>
              <a:rPr lang="zh-CN" altLang="en-US" sz="2000" b="1" dirty="0">
                <a:latin typeface="微软雅黑" panose="020B0503020204020204" pitchFamily="34" charset="-122"/>
                <a:ea typeface="微软雅黑" panose="020B0503020204020204" pitchFamily="34" charset="-122"/>
              </a:rPr>
              <a:t>）确定目标顾客群</a:t>
            </a:r>
            <a:endParaRPr lang="en-US" altLang="zh-CN" sz="2000" b="1" dirty="0">
              <a:latin typeface="微软雅黑" panose="020B0503020204020204" pitchFamily="34" charset="-122"/>
              <a:ea typeface="微软雅黑" panose="020B0503020204020204" pitchFamily="34" charset="-122"/>
            </a:endParaRPr>
          </a:p>
          <a:p>
            <a:pPr marL="342900" indent="-342900" algn="just">
              <a:lnSpc>
                <a:spcPct val="125000"/>
              </a:lnSpc>
              <a:spcAft>
                <a:spcPts val="600"/>
              </a:spcAft>
              <a:buFont typeface="Wingdings" panose="05000000000000000000" pitchFamily="2" charset="2"/>
              <a:buChar char="l"/>
            </a:pPr>
            <a:r>
              <a:rPr lang="zh-CN" altLang="en-US" sz="2000" dirty="0">
                <a:latin typeface="微软雅黑" panose="020B0503020204020204" pitchFamily="34" charset="-122"/>
                <a:ea typeface="微软雅黑" panose="020B0503020204020204" pitchFamily="34" charset="-122"/>
              </a:rPr>
              <a:t>从年龄层次分析可知，在“五个层次”中，</a:t>
            </a:r>
            <a:r>
              <a:rPr lang="en-US" altLang="zh-CN" sz="2000" b="1" dirty="0">
                <a:solidFill>
                  <a:srgbClr val="FF0000"/>
                </a:solidFill>
                <a:latin typeface="微软雅黑" panose="020B0503020204020204" pitchFamily="34" charset="-122"/>
                <a:ea typeface="微软雅黑" panose="020B0503020204020204" pitchFamily="34" charset="-122"/>
              </a:rPr>
              <a:t>15-24</a:t>
            </a:r>
            <a:r>
              <a:rPr lang="zh-CN" altLang="en-US" sz="2000" b="1" dirty="0">
                <a:solidFill>
                  <a:srgbClr val="FF0000"/>
                </a:solidFill>
                <a:latin typeface="微软雅黑" panose="020B0503020204020204" pitchFamily="34" charset="-122"/>
                <a:ea typeface="微软雅黑" panose="020B0503020204020204" pitchFamily="34" charset="-122"/>
              </a:rPr>
              <a:t>岁和</a:t>
            </a:r>
            <a:r>
              <a:rPr lang="en-US" altLang="zh-CN" sz="2000" b="1" dirty="0">
                <a:solidFill>
                  <a:srgbClr val="FF0000"/>
                </a:solidFill>
                <a:latin typeface="微软雅黑" panose="020B0503020204020204" pitchFamily="34" charset="-122"/>
                <a:ea typeface="微软雅黑" panose="020B0503020204020204" pitchFamily="34" charset="-122"/>
              </a:rPr>
              <a:t>25-34</a:t>
            </a:r>
            <a:r>
              <a:rPr lang="zh-CN" altLang="en-US" sz="2000" b="1" dirty="0">
                <a:solidFill>
                  <a:srgbClr val="FF0000"/>
                </a:solidFill>
                <a:latin typeface="微软雅黑" panose="020B0503020204020204" pitchFamily="34" charset="-122"/>
                <a:ea typeface="微软雅黑" panose="020B0503020204020204" pitchFamily="34" charset="-122"/>
              </a:rPr>
              <a:t>岁的游客是欢乐谷最主要的目标市场</a:t>
            </a:r>
            <a:r>
              <a:rPr lang="zh-CN" altLang="en-US" sz="2000" dirty="0">
                <a:latin typeface="微软雅黑" panose="020B0503020204020204" pitchFamily="34" charset="-122"/>
                <a:ea typeface="微软雅黑" panose="020B0503020204020204" pitchFamily="34" charset="-122"/>
              </a:rPr>
              <a:t>，约占游客总量的</a:t>
            </a:r>
            <a:r>
              <a:rPr lang="en-US" altLang="zh-CN" sz="2000" dirty="0">
                <a:latin typeface="微软雅黑" panose="020B0503020204020204" pitchFamily="34" charset="-122"/>
                <a:ea typeface="微软雅黑" panose="020B0503020204020204" pitchFamily="34" charset="-122"/>
              </a:rPr>
              <a:t>85%</a:t>
            </a:r>
            <a:r>
              <a:rPr lang="zh-CN" altLang="en-US" sz="2000" dirty="0">
                <a:latin typeface="微软雅黑" panose="020B0503020204020204" pitchFamily="34" charset="-122"/>
                <a:ea typeface="微软雅黑" panose="020B0503020204020204" pitchFamily="34" charset="-122"/>
              </a:rPr>
              <a:t>；</a:t>
            </a:r>
            <a:endParaRPr lang="en-US" altLang="zh-CN" sz="2000" dirty="0">
              <a:latin typeface="微软雅黑" panose="020B0503020204020204" pitchFamily="34" charset="-122"/>
              <a:ea typeface="微软雅黑" panose="020B0503020204020204" pitchFamily="34" charset="-122"/>
            </a:endParaRPr>
          </a:p>
          <a:p>
            <a:pPr marL="342900" indent="-342900" algn="just">
              <a:lnSpc>
                <a:spcPct val="125000"/>
              </a:lnSpc>
              <a:spcAft>
                <a:spcPts val="600"/>
              </a:spcAft>
              <a:buFont typeface="Wingdings" panose="05000000000000000000" pitchFamily="2" charset="2"/>
              <a:buChar char="l"/>
            </a:pPr>
            <a:r>
              <a:rPr lang="zh-CN" altLang="en-US" sz="2000" b="1" dirty="0">
                <a:solidFill>
                  <a:srgbClr val="FF0000"/>
                </a:solidFill>
                <a:latin typeface="微软雅黑" panose="020B0503020204020204" pitchFamily="34" charset="-122"/>
                <a:ea typeface="微软雅黑" panose="020B0503020204020204" pitchFamily="34" charset="-122"/>
              </a:rPr>
              <a:t>关注</a:t>
            </a:r>
            <a:r>
              <a:rPr lang="en-US" altLang="zh-CN" sz="2000" b="1" dirty="0">
                <a:solidFill>
                  <a:srgbClr val="FF0000"/>
                </a:solidFill>
                <a:latin typeface="微软雅黑" panose="020B0503020204020204" pitchFamily="34" charset="-122"/>
                <a:ea typeface="微软雅黑" panose="020B0503020204020204" pitchFamily="34" charset="-122"/>
              </a:rPr>
              <a:t>14</a:t>
            </a:r>
            <a:r>
              <a:rPr lang="zh-CN" altLang="en-US" sz="2000" b="1" dirty="0">
                <a:solidFill>
                  <a:srgbClr val="FF0000"/>
                </a:solidFill>
                <a:latin typeface="微软雅黑" panose="020B0503020204020204" pitchFamily="34" charset="-122"/>
                <a:ea typeface="微软雅黑" panose="020B0503020204020204" pitchFamily="34" charset="-122"/>
              </a:rPr>
              <a:t>岁以下的游客需求</a:t>
            </a:r>
            <a:r>
              <a:rPr lang="zh-CN" altLang="en-US" sz="2000" dirty="0">
                <a:latin typeface="微软雅黑" panose="020B0503020204020204" pitchFamily="34" charset="-122"/>
                <a:ea typeface="微软雅黑" panose="020B0503020204020204" pitchFamily="34" charset="-122"/>
              </a:rPr>
              <a:t>是今后吸引家庭游客的前提</a:t>
            </a:r>
          </a:p>
        </p:txBody>
      </p:sp>
      <p:sp>
        <p:nvSpPr>
          <p:cNvPr id="19" name="文本框 18"/>
          <p:cNvSpPr txBox="1"/>
          <p:nvPr/>
        </p:nvSpPr>
        <p:spPr>
          <a:xfrm>
            <a:off x="6392210" y="5494618"/>
            <a:ext cx="4219425" cy="369332"/>
          </a:xfrm>
          <a:prstGeom prst="rect">
            <a:avLst/>
          </a:prstGeom>
          <a:noFill/>
        </p:spPr>
        <p:txBody>
          <a:bodyPr wrap="none" rtlCol="0">
            <a:spAutoFit/>
          </a:bodyPr>
          <a:lstStyle/>
          <a:p>
            <a:pPr algn="ctr"/>
            <a:r>
              <a:rPr lang="zh-CN" altLang="en-US" dirty="0">
                <a:latin typeface="微软雅黑" panose="020B0503020204020204" pitchFamily="34" charset="-122"/>
                <a:ea typeface="微软雅黑" panose="020B0503020204020204" pitchFamily="34" charset="-122"/>
              </a:rPr>
              <a:t>图</a:t>
            </a:r>
            <a:r>
              <a:rPr lang="en-US" altLang="zh-CN" dirty="0">
                <a:latin typeface="微软雅黑" panose="020B0503020204020204" pitchFamily="34" charset="-122"/>
                <a:ea typeface="微软雅黑" panose="020B0503020204020204" pitchFamily="34" charset="-122"/>
              </a:rPr>
              <a:t>10-4 </a:t>
            </a:r>
            <a:r>
              <a:rPr lang="zh-CN" altLang="en-US" dirty="0">
                <a:latin typeface="微软雅黑" panose="020B0503020204020204" pitchFamily="34" charset="-122"/>
                <a:ea typeface="微软雅黑" panose="020B0503020204020204" pitchFamily="34" charset="-122"/>
              </a:rPr>
              <a:t>深圳欢乐谷游客的年龄层次分析</a:t>
            </a:r>
          </a:p>
        </p:txBody>
      </p:sp>
      <p:cxnSp>
        <p:nvCxnSpPr>
          <p:cNvPr id="21" name="直接连接符 20"/>
          <p:cNvCxnSpPr/>
          <p:nvPr/>
        </p:nvCxnSpPr>
        <p:spPr>
          <a:xfrm>
            <a:off x="5090865" y="6117668"/>
            <a:ext cx="3956564" cy="0"/>
          </a:xfrm>
          <a:prstGeom prst="line">
            <a:avLst/>
          </a:prstGeom>
        </p:spPr>
        <p:style>
          <a:lnRef idx="1">
            <a:schemeClr val="dk1"/>
          </a:lnRef>
          <a:fillRef idx="0">
            <a:schemeClr val="dk1"/>
          </a:fillRef>
          <a:effectRef idx="0">
            <a:schemeClr val="dk1"/>
          </a:effectRef>
          <a:fontRef idx="minor">
            <a:schemeClr val="tx1"/>
          </a:fontRef>
        </p:style>
      </p:cxnSp>
      <p:sp>
        <p:nvSpPr>
          <p:cNvPr id="22" name="矩形 21"/>
          <p:cNvSpPr/>
          <p:nvPr/>
        </p:nvSpPr>
        <p:spPr>
          <a:xfrm>
            <a:off x="5006694" y="6171094"/>
            <a:ext cx="2800767" cy="276999"/>
          </a:xfrm>
          <a:prstGeom prst="rect">
            <a:avLst/>
          </a:prstGeom>
        </p:spPr>
        <p:txBody>
          <a:bodyPr wrap="none">
            <a:spAutoFit/>
          </a:bodyPr>
          <a:lstStyle/>
          <a:p>
            <a:pPr algn="just">
              <a:spcAft>
                <a:spcPts val="0"/>
              </a:spcAft>
            </a:pPr>
            <a:r>
              <a:rPr lang="zh-CN" altLang="en-US" sz="1200" kern="100" dirty="0">
                <a:latin typeface="微软雅黑" panose="020B0503020204020204" pitchFamily="34" charset="-122"/>
                <a:ea typeface="微软雅黑" panose="020B0503020204020204" pitchFamily="34" charset="-122"/>
                <a:cs typeface="Times New Roman" panose="02020603050405020304" pitchFamily="18" charset="0"/>
              </a:rPr>
              <a:t>资料来源：深圳华侨城欢乐谷旅游公司</a:t>
            </a:r>
            <a:endParaRPr lang="zh-CN" altLang="zh-CN" sz="1200" kern="100" dirty="0">
              <a:latin typeface="微软雅黑" panose="020B0503020204020204" pitchFamily="34" charset="-122"/>
              <a:ea typeface="微软雅黑" panose="020B0503020204020204" pitchFamily="34" charset="-122"/>
              <a:cs typeface="Times New Roman" panose="02020603050405020304" pitchFamily="18" charset="0"/>
            </a:endParaRPr>
          </a:p>
        </p:txBody>
      </p:sp>
      <p:pic>
        <p:nvPicPr>
          <p:cNvPr id="23" name="图片 22"/>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48901" y="1696812"/>
            <a:ext cx="4906042" cy="3690515"/>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532309" y="0"/>
            <a:ext cx="105322" cy="431800"/>
            <a:chOff x="532309" y="0"/>
            <a:chExt cx="105322" cy="431800"/>
          </a:xfrm>
        </p:grpSpPr>
        <p:sp>
          <p:nvSpPr>
            <p:cNvPr id="3" name="直接连接符 5"/>
            <p:cNvSpPr>
              <a:spLocks noChangeShapeType="1"/>
            </p:cNvSpPr>
            <p:nvPr/>
          </p:nvSpPr>
          <p:spPr bwMode="auto">
            <a:xfrm flipV="1">
              <a:off x="532309" y="0"/>
              <a:ext cx="0" cy="431800"/>
            </a:xfrm>
            <a:prstGeom prst="line">
              <a:avLst/>
            </a:prstGeom>
            <a:noFill/>
            <a:ln w="38100"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4" name="直接连接符 7"/>
            <p:cNvSpPr>
              <a:spLocks noChangeShapeType="1"/>
            </p:cNvSpPr>
            <p:nvPr/>
          </p:nvSpPr>
          <p:spPr bwMode="auto">
            <a:xfrm flipV="1">
              <a:off x="636044" y="0"/>
              <a:ext cx="1587" cy="288925"/>
            </a:xfrm>
            <a:prstGeom prst="line">
              <a:avLst/>
            </a:prstGeom>
            <a:noFill/>
            <a:ln w="38100" cap="flat" cmpd="sng">
              <a:solidFill>
                <a:srgbClr val="FFC000"/>
              </a:solidFill>
              <a:miter lim="800000"/>
            </a:ln>
            <a:extLst>
              <a:ext uri="{909E8E84-426E-40DD-AFC4-6F175D3DCCD1}">
                <a14:hiddenFill xmlns:a14="http://schemas.microsoft.com/office/drawing/2010/main">
                  <a:noFill/>
                </a14:hiddenFill>
              </a:ext>
            </a:extLst>
          </p:spPr>
          <p:txBody>
            <a:bodyPr/>
            <a:lstStyle/>
            <a:p>
              <a:endParaRPr lang="zh-CN" altLang="en-US"/>
            </a:p>
          </p:txBody>
        </p:sp>
      </p:grpSp>
      <p:grpSp>
        <p:nvGrpSpPr>
          <p:cNvPr id="5" name="组合 4"/>
          <p:cNvGrpSpPr/>
          <p:nvPr/>
        </p:nvGrpSpPr>
        <p:grpSpPr>
          <a:xfrm>
            <a:off x="-1" y="6230875"/>
            <a:ext cx="10730753" cy="431800"/>
            <a:chOff x="-2052460" y="1197075"/>
            <a:chExt cx="4601296" cy="431800"/>
          </a:xfrm>
        </p:grpSpPr>
        <p:sp>
          <p:nvSpPr>
            <p:cNvPr id="6" name="直接连接符 4"/>
            <p:cNvSpPr>
              <a:spLocks noChangeShapeType="1"/>
            </p:cNvSpPr>
            <p:nvPr/>
          </p:nvSpPr>
          <p:spPr bwMode="auto">
            <a:xfrm>
              <a:off x="-2052460" y="1628875"/>
              <a:ext cx="4572000" cy="0"/>
            </a:xfrm>
            <a:prstGeom prst="line">
              <a:avLst/>
            </a:prstGeom>
            <a:noFill/>
            <a:ln w="9525"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7" name="直接连接符 5"/>
            <p:cNvSpPr>
              <a:spLocks noChangeShapeType="1"/>
            </p:cNvSpPr>
            <p:nvPr/>
          </p:nvSpPr>
          <p:spPr bwMode="auto">
            <a:xfrm flipV="1">
              <a:off x="2483855" y="1197075"/>
              <a:ext cx="0" cy="431800"/>
            </a:xfrm>
            <a:prstGeom prst="line">
              <a:avLst/>
            </a:prstGeom>
            <a:noFill/>
            <a:ln w="38100"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8" name="直接连接符 7"/>
            <p:cNvSpPr>
              <a:spLocks noChangeShapeType="1"/>
            </p:cNvSpPr>
            <p:nvPr/>
          </p:nvSpPr>
          <p:spPr bwMode="auto">
            <a:xfrm flipV="1">
              <a:off x="2547249" y="1339950"/>
              <a:ext cx="1587" cy="288925"/>
            </a:xfrm>
            <a:prstGeom prst="line">
              <a:avLst/>
            </a:prstGeom>
            <a:noFill/>
            <a:ln w="38100" cap="flat" cmpd="sng">
              <a:solidFill>
                <a:srgbClr val="FFC000"/>
              </a:solidFill>
              <a:miter lim="800000"/>
            </a:ln>
            <a:extLst>
              <a:ext uri="{909E8E84-426E-40DD-AFC4-6F175D3DCCD1}">
                <a14:hiddenFill xmlns:a14="http://schemas.microsoft.com/office/drawing/2010/main">
                  <a:noFill/>
                </a14:hiddenFill>
              </a:ext>
            </a:extLst>
          </p:spPr>
          <p:txBody>
            <a:bodyPr/>
            <a:lstStyle/>
            <a:p>
              <a:endParaRPr lang="zh-CN" altLang="en-US"/>
            </a:p>
          </p:txBody>
        </p:sp>
      </p:grpSp>
      <p:sp>
        <p:nvSpPr>
          <p:cNvPr id="12" name="TextBox 7"/>
          <p:cNvSpPr txBox="1"/>
          <p:nvPr/>
        </p:nvSpPr>
        <p:spPr>
          <a:xfrm>
            <a:off x="889839" y="1063217"/>
            <a:ext cx="10412322" cy="4651979"/>
          </a:xfrm>
          <a:prstGeom prst="rect">
            <a:avLst/>
          </a:prstGeom>
          <a:noFill/>
        </p:spPr>
        <p:txBody>
          <a:bodyPr wrap="square" rtlCol="0">
            <a:spAutoFit/>
          </a:bodyPr>
          <a:lstStyle/>
          <a:p>
            <a:pPr indent="457200" algn="just">
              <a:lnSpc>
                <a:spcPct val="150000"/>
              </a:lnSpc>
            </a:pPr>
            <a:r>
              <a:rPr lang="zh-CN" altLang="en-US" sz="2000" spc="300" dirty="0">
                <a:latin typeface="Arial" panose="020B0604020202020204"/>
                <a:ea typeface="微软雅黑" panose="020B0503020204020204" pitchFamily="34" charset="-122"/>
                <a:cs typeface="Open Sans" pitchFamily="34" charset="0"/>
                <a:sym typeface="Arial" panose="020B0604020202020204"/>
              </a:rPr>
              <a:t>主题公园的类型多样，针对的市场范围也很广，明确细分目标市场，准确定位，方可制定精准营销，获得良好的市场反应。主题公园的细分市场很多，主要有家庭市场、儿童市场、青少年市场、青年市场等，一般很少涉足老年群体。单一主题公园很难在上述所有市场都取得满足，必须有取舍。相应地，制定影响计划，包括具体的营销对象、营销方式、营销渠道、营销时间和营销投入，以及新营销技术的应用等等。</a:t>
            </a:r>
            <a:endParaRPr lang="en-US" altLang="zh-CN" sz="2000" spc="300" dirty="0">
              <a:latin typeface="Arial" panose="020B0604020202020204"/>
              <a:ea typeface="微软雅黑" panose="020B0503020204020204" pitchFamily="34" charset="-122"/>
              <a:cs typeface="Open Sans" pitchFamily="34" charset="0"/>
              <a:sym typeface="Arial" panose="020B0604020202020204"/>
            </a:endParaRPr>
          </a:p>
          <a:p>
            <a:pPr indent="457200" algn="just">
              <a:lnSpc>
                <a:spcPct val="150000"/>
              </a:lnSpc>
            </a:pPr>
            <a:r>
              <a:rPr lang="zh-CN" altLang="en-US" sz="2000" b="1" spc="300" dirty="0">
                <a:solidFill>
                  <a:srgbClr val="FF0000"/>
                </a:solidFill>
                <a:latin typeface="Arial" panose="020B0604020202020204"/>
                <a:ea typeface="微软雅黑" panose="020B0503020204020204" pitchFamily="34" charset="-122"/>
                <a:cs typeface="Open Sans" pitchFamily="34" charset="0"/>
                <a:sym typeface="Arial" panose="020B0604020202020204"/>
              </a:rPr>
              <a:t>发展会员市场是欧美主题公园常用的营销手段，那么会员市场具有哪些特点？能够给主题公园带来何种效益？中国的主题公园为何在会员市场的发展上相对滞后？</a:t>
            </a:r>
            <a:r>
              <a:rPr lang="zh-CN" altLang="en-US" sz="2000" spc="300" dirty="0">
                <a:latin typeface="Arial" panose="020B0604020202020204"/>
                <a:ea typeface="微软雅黑" panose="020B0503020204020204" pitchFamily="34" charset="-122"/>
                <a:cs typeface="Open Sans" pitchFamily="34" charset="0"/>
                <a:sym typeface="Arial" panose="020B0604020202020204"/>
              </a:rPr>
              <a:t>上述问题也是本章重点讨论的问题。</a:t>
            </a:r>
            <a:endParaRPr lang="en-US" altLang="zh-CN" sz="2000" spc="300" dirty="0">
              <a:latin typeface="Arial" panose="020B0604020202020204"/>
              <a:ea typeface="微软雅黑" panose="020B0503020204020204" pitchFamily="34" charset="-122"/>
              <a:cs typeface="Open Sans" pitchFamily="34" charset="0"/>
              <a:sym typeface="Arial" panose="020B0604020202020204"/>
            </a:endParaRPr>
          </a:p>
          <a:p>
            <a:pPr>
              <a:lnSpc>
                <a:spcPct val="150000"/>
              </a:lnSpc>
            </a:pPr>
            <a:endParaRPr lang="en-US" altLang="zh-CN" sz="2000" spc="300" dirty="0">
              <a:latin typeface="Arial" panose="020B0604020202020204"/>
              <a:ea typeface="微软雅黑" panose="020B0503020204020204" pitchFamily="34" charset="-122"/>
              <a:cs typeface="Open Sans" pitchFamily="34" charset="0"/>
              <a:sym typeface="Arial" panose="020B0604020202020204"/>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532309" y="0"/>
            <a:ext cx="105322" cy="431800"/>
            <a:chOff x="532309" y="0"/>
            <a:chExt cx="105322" cy="431800"/>
          </a:xfrm>
        </p:grpSpPr>
        <p:sp>
          <p:nvSpPr>
            <p:cNvPr id="3" name="直接连接符 5"/>
            <p:cNvSpPr>
              <a:spLocks noChangeShapeType="1"/>
            </p:cNvSpPr>
            <p:nvPr/>
          </p:nvSpPr>
          <p:spPr bwMode="auto">
            <a:xfrm flipV="1">
              <a:off x="532309" y="0"/>
              <a:ext cx="0" cy="431800"/>
            </a:xfrm>
            <a:prstGeom prst="line">
              <a:avLst/>
            </a:prstGeom>
            <a:noFill/>
            <a:ln w="38100"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4" name="直接连接符 7"/>
            <p:cNvSpPr>
              <a:spLocks noChangeShapeType="1"/>
            </p:cNvSpPr>
            <p:nvPr/>
          </p:nvSpPr>
          <p:spPr bwMode="auto">
            <a:xfrm flipV="1">
              <a:off x="636044" y="0"/>
              <a:ext cx="1587" cy="288925"/>
            </a:xfrm>
            <a:prstGeom prst="line">
              <a:avLst/>
            </a:prstGeom>
            <a:noFill/>
            <a:ln w="38100" cap="flat" cmpd="sng">
              <a:solidFill>
                <a:srgbClr val="FFC000"/>
              </a:solidFill>
              <a:miter lim="800000"/>
            </a:ln>
            <a:extLst>
              <a:ext uri="{909E8E84-426E-40DD-AFC4-6F175D3DCCD1}">
                <a14:hiddenFill xmlns:a14="http://schemas.microsoft.com/office/drawing/2010/main">
                  <a:noFill/>
                </a14:hiddenFill>
              </a:ext>
            </a:extLst>
          </p:spPr>
          <p:txBody>
            <a:bodyPr/>
            <a:lstStyle/>
            <a:p>
              <a:endParaRPr lang="zh-CN" altLang="en-US"/>
            </a:p>
          </p:txBody>
        </p:sp>
      </p:grpSp>
      <p:grpSp>
        <p:nvGrpSpPr>
          <p:cNvPr id="5" name="组合 4"/>
          <p:cNvGrpSpPr/>
          <p:nvPr/>
        </p:nvGrpSpPr>
        <p:grpSpPr>
          <a:xfrm>
            <a:off x="-1" y="6230875"/>
            <a:ext cx="10730753" cy="431800"/>
            <a:chOff x="-2052460" y="1197075"/>
            <a:chExt cx="4601296" cy="431800"/>
          </a:xfrm>
        </p:grpSpPr>
        <p:sp>
          <p:nvSpPr>
            <p:cNvPr id="6" name="直接连接符 4"/>
            <p:cNvSpPr>
              <a:spLocks noChangeShapeType="1"/>
            </p:cNvSpPr>
            <p:nvPr/>
          </p:nvSpPr>
          <p:spPr bwMode="auto">
            <a:xfrm>
              <a:off x="-2052460" y="1628875"/>
              <a:ext cx="4572000" cy="0"/>
            </a:xfrm>
            <a:prstGeom prst="line">
              <a:avLst/>
            </a:prstGeom>
            <a:noFill/>
            <a:ln w="9525"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7" name="直接连接符 5"/>
            <p:cNvSpPr>
              <a:spLocks noChangeShapeType="1"/>
            </p:cNvSpPr>
            <p:nvPr/>
          </p:nvSpPr>
          <p:spPr bwMode="auto">
            <a:xfrm flipV="1">
              <a:off x="2483855" y="1197075"/>
              <a:ext cx="0" cy="431800"/>
            </a:xfrm>
            <a:prstGeom prst="line">
              <a:avLst/>
            </a:prstGeom>
            <a:noFill/>
            <a:ln w="38100"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8" name="直接连接符 7"/>
            <p:cNvSpPr>
              <a:spLocks noChangeShapeType="1"/>
            </p:cNvSpPr>
            <p:nvPr/>
          </p:nvSpPr>
          <p:spPr bwMode="auto">
            <a:xfrm flipV="1">
              <a:off x="2547249" y="1339950"/>
              <a:ext cx="1587" cy="288925"/>
            </a:xfrm>
            <a:prstGeom prst="line">
              <a:avLst/>
            </a:prstGeom>
            <a:noFill/>
            <a:ln w="38100" cap="flat" cmpd="sng">
              <a:solidFill>
                <a:srgbClr val="FFC000"/>
              </a:solidFill>
              <a:miter lim="800000"/>
            </a:ln>
            <a:extLst>
              <a:ext uri="{909E8E84-426E-40DD-AFC4-6F175D3DCCD1}">
                <a14:hiddenFill xmlns:a14="http://schemas.microsoft.com/office/drawing/2010/main">
                  <a:noFill/>
                </a14:hiddenFill>
              </a:ext>
            </a:extLst>
          </p:spPr>
          <p:txBody>
            <a:bodyPr/>
            <a:lstStyle/>
            <a:p>
              <a:endParaRPr lang="zh-CN" altLang="en-US"/>
            </a:p>
          </p:txBody>
        </p:sp>
      </p:grpSp>
      <p:sp>
        <p:nvSpPr>
          <p:cNvPr id="11" name="文本框 10"/>
          <p:cNvSpPr txBox="1"/>
          <p:nvPr/>
        </p:nvSpPr>
        <p:spPr>
          <a:xfrm>
            <a:off x="1033388" y="1071108"/>
            <a:ext cx="3568591" cy="429895"/>
          </a:xfrm>
          <a:prstGeom prst="rect">
            <a:avLst/>
          </a:prstGeom>
          <a:noFill/>
        </p:spPr>
        <p:txBody>
          <a:bodyPr wrap="square" rtlCol="0">
            <a:spAutoFit/>
          </a:bodyPr>
          <a:lstStyle/>
          <a:p>
            <a:r>
              <a:rPr lang="en-US" altLang="zh-CN" sz="2200" b="1" dirty="0">
                <a:latin typeface="微软雅黑" panose="020B0503020204020204" pitchFamily="34" charset="-122"/>
                <a:ea typeface="微软雅黑" panose="020B0503020204020204" pitchFamily="34" charset="-122"/>
              </a:rPr>
              <a:t>2.2</a:t>
            </a:r>
            <a:r>
              <a:rPr lang="zh-CN" altLang="en-US" sz="2200" b="1" dirty="0">
                <a:latin typeface="微软雅黑" panose="020B0503020204020204" pitchFamily="34" charset="-122"/>
                <a:ea typeface="微软雅黑" panose="020B0503020204020204" pitchFamily="34" charset="-122"/>
              </a:rPr>
              <a:t>深圳欢乐谷的市场细分</a:t>
            </a:r>
            <a:endParaRPr lang="en-US" altLang="zh-CN" sz="2200" b="1" dirty="0">
              <a:latin typeface="微软雅黑" panose="020B0503020204020204" pitchFamily="34" charset="-122"/>
              <a:ea typeface="微软雅黑" panose="020B0503020204020204" pitchFamily="34" charset="-122"/>
            </a:endParaRPr>
          </a:p>
        </p:txBody>
      </p:sp>
      <p:grpSp>
        <p:nvGrpSpPr>
          <p:cNvPr id="14" name="组合 13"/>
          <p:cNvGrpSpPr/>
          <p:nvPr/>
        </p:nvGrpSpPr>
        <p:grpSpPr>
          <a:xfrm>
            <a:off x="388689" y="393224"/>
            <a:ext cx="6560108" cy="512200"/>
            <a:chOff x="-2052460" y="1197075"/>
            <a:chExt cx="4601296" cy="431800"/>
          </a:xfrm>
        </p:grpSpPr>
        <p:sp>
          <p:nvSpPr>
            <p:cNvPr id="15" name="直接连接符 4"/>
            <p:cNvSpPr>
              <a:spLocks noChangeShapeType="1"/>
            </p:cNvSpPr>
            <p:nvPr/>
          </p:nvSpPr>
          <p:spPr bwMode="auto">
            <a:xfrm>
              <a:off x="-2052460" y="1628875"/>
              <a:ext cx="4572000" cy="0"/>
            </a:xfrm>
            <a:prstGeom prst="line">
              <a:avLst/>
            </a:prstGeom>
            <a:noFill/>
            <a:ln w="9525"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16" name="直接连接符 5"/>
            <p:cNvSpPr>
              <a:spLocks noChangeShapeType="1"/>
            </p:cNvSpPr>
            <p:nvPr/>
          </p:nvSpPr>
          <p:spPr bwMode="auto">
            <a:xfrm flipV="1">
              <a:off x="2483855" y="1197075"/>
              <a:ext cx="0" cy="431800"/>
            </a:xfrm>
            <a:prstGeom prst="line">
              <a:avLst/>
            </a:prstGeom>
            <a:noFill/>
            <a:ln w="38100"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17" name="直接连接符 7"/>
            <p:cNvSpPr>
              <a:spLocks noChangeShapeType="1"/>
            </p:cNvSpPr>
            <p:nvPr/>
          </p:nvSpPr>
          <p:spPr bwMode="auto">
            <a:xfrm flipV="1">
              <a:off x="2547249" y="1339950"/>
              <a:ext cx="1587" cy="288925"/>
            </a:xfrm>
            <a:prstGeom prst="line">
              <a:avLst/>
            </a:prstGeom>
            <a:noFill/>
            <a:ln w="38100" cap="flat" cmpd="sng">
              <a:solidFill>
                <a:srgbClr val="FFC000"/>
              </a:solidFill>
              <a:miter lim="800000"/>
            </a:ln>
            <a:extLst>
              <a:ext uri="{909E8E84-426E-40DD-AFC4-6F175D3DCCD1}">
                <a14:hiddenFill xmlns:a14="http://schemas.microsoft.com/office/drawing/2010/main">
                  <a:noFill/>
                </a14:hiddenFill>
              </a:ext>
            </a:extLst>
          </p:spPr>
          <p:txBody>
            <a:bodyPr/>
            <a:lstStyle/>
            <a:p>
              <a:endParaRPr lang="zh-CN" altLang="en-US"/>
            </a:p>
          </p:txBody>
        </p:sp>
      </p:grpSp>
      <p:sp>
        <p:nvSpPr>
          <p:cNvPr id="18" name="文本框 17"/>
          <p:cNvSpPr txBox="1"/>
          <p:nvPr/>
        </p:nvSpPr>
        <p:spPr>
          <a:xfrm>
            <a:off x="828300" y="267576"/>
            <a:ext cx="3957955" cy="521970"/>
          </a:xfrm>
          <a:prstGeom prst="rect">
            <a:avLst/>
          </a:prstGeom>
          <a:noFill/>
        </p:spPr>
        <p:txBody>
          <a:bodyPr wrap="none" rtlCol="0">
            <a:spAutoFit/>
          </a:bodyPr>
          <a:lstStyle/>
          <a:p>
            <a:pPr algn="l"/>
            <a:r>
              <a:rPr lang="en-US" altLang="zh-CN" sz="2800" b="1" dirty="0">
                <a:latin typeface="微软雅黑" panose="020B0503020204020204" pitchFamily="34" charset="-122"/>
                <a:ea typeface="微软雅黑" panose="020B0503020204020204" pitchFamily="34" charset="-122"/>
                <a:sym typeface="+mn-ea"/>
              </a:rPr>
              <a:t>2</a:t>
            </a:r>
            <a:r>
              <a:rPr lang="zh-CN" altLang="en-US" sz="2800" b="1" dirty="0">
                <a:latin typeface="微软雅黑" panose="020B0503020204020204" pitchFamily="34" charset="-122"/>
                <a:ea typeface="微软雅黑" panose="020B0503020204020204" pitchFamily="34" charset="-122"/>
                <a:sym typeface="+mn-ea"/>
              </a:rPr>
              <a:t>、主题公园的细分市场</a:t>
            </a:r>
            <a:endParaRPr lang="zh-CN" altLang="en-US" sz="2800" b="1" dirty="0">
              <a:latin typeface="微软雅黑" panose="020B0503020204020204" pitchFamily="34" charset="-122"/>
              <a:ea typeface="微软雅黑" panose="020B0503020204020204" pitchFamily="34" charset="-122"/>
            </a:endParaRPr>
          </a:p>
        </p:txBody>
      </p:sp>
      <p:sp>
        <p:nvSpPr>
          <p:cNvPr id="20" name="文本框 19"/>
          <p:cNvSpPr txBox="1"/>
          <p:nvPr/>
        </p:nvSpPr>
        <p:spPr>
          <a:xfrm>
            <a:off x="733674" y="1846833"/>
            <a:ext cx="11303427" cy="1246495"/>
          </a:xfrm>
          <a:prstGeom prst="rect">
            <a:avLst/>
          </a:prstGeom>
          <a:noFill/>
        </p:spPr>
        <p:txBody>
          <a:bodyPr wrap="square" rtlCol="0">
            <a:spAutoFit/>
          </a:bodyPr>
          <a:lstStyle/>
          <a:p>
            <a:pPr algn="just">
              <a:lnSpc>
                <a:spcPct val="125000"/>
              </a:lnSpc>
            </a:pPr>
            <a:r>
              <a:rPr lang="zh-CN" altLang="en-US" sz="2000" b="1" dirty="0">
                <a:latin typeface="微软雅黑" panose="020B0503020204020204" pitchFamily="34" charset="-122"/>
                <a:ea typeface="微软雅黑" panose="020B0503020204020204" pitchFamily="34" charset="-122"/>
              </a:rPr>
              <a:t>（</a:t>
            </a:r>
            <a:r>
              <a:rPr lang="en-US" altLang="zh-CN" sz="2000" b="1" dirty="0">
                <a:latin typeface="微软雅黑" panose="020B0503020204020204" pitchFamily="34" charset="-122"/>
                <a:ea typeface="微软雅黑" panose="020B0503020204020204" pitchFamily="34" charset="-122"/>
              </a:rPr>
              <a:t>2</a:t>
            </a:r>
            <a:r>
              <a:rPr lang="zh-CN" altLang="en-US" sz="2000" b="1" dirty="0">
                <a:latin typeface="微软雅黑" panose="020B0503020204020204" pitchFamily="34" charset="-122"/>
                <a:ea typeface="微软雅黑" panose="020B0503020204020204" pitchFamily="34" charset="-122"/>
              </a:rPr>
              <a:t>）划分细分市场</a:t>
            </a:r>
            <a:endParaRPr lang="en-US" altLang="zh-CN" sz="2000" b="1" dirty="0">
              <a:latin typeface="微软雅黑" panose="020B0503020204020204" pitchFamily="34" charset="-122"/>
              <a:ea typeface="微软雅黑" panose="020B0503020204020204" pitchFamily="34" charset="-122"/>
            </a:endParaRPr>
          </a:p>
          <a:p>
            <a:pPr indent="457200" algn="just">
              <a:lnSpc>
                <a:spcPct val="125000"/>
              </a:lnSpc>
            </a:pPr>
            <a:r>
              <a:rPr lang="zh-CN" altLang="en-US" sz="2000" dirty="0">
                <a:latin typeface="微软雅黑" panose="020B0503020204020204" pitchFamily="34" charset="-122"/>
                <a:ea typeface="微软雅黑" panose="020B0503020204020204" pitchFamily="34" charset="-122"/>
              </a:rPr>
              <a:t>在对游客的性别、年龄、职业、受教育程度、价格和品牌等变量进行多元对应分析的基础上，根据欢乐谷的旅游资源特点，从以下方面将市场细分：</a:t>
            </a:r>
          </a:p>
        </p:txBody>
      </p:sp>
      <p:sp>
        <p:nvSpPr>
          <p:cNvPr id="19" name="文本框 18"/>
          <p:cNvSpPr txBox="1"/>
          <p:nvPr/>
        </p:nvSpPr>
        <p:spPr>
          <a:xfrm>
            <a:off x="7074991" y="4280629"/>
            <a:ext cx="4219425" cy="369332"/>
          </a:xfrm>
          <a:prstGeom prst="rect">
            <a:avLst/>
          </a:prstGeom>
          <a:noFill/>
        </p:spPr>
        <p:txBody>
          <a:bodyPr wrap="none" rtlCol="0">
            <a:spAutoFit/>
          </a:bodyPr>
          <a:lstStyle/>
          <a:p>
            <a:pPr algn="ctr"/>
            <a:r>
              <a:rPr lang="zh-CN" altLang="en-US" dirty="0">
                <a:latin typeface="微软雅黑" panose="020B0503020204020204" pitchFamily="34" charset="-122"/>
                <a:ea typeface="微软雅黑" panose="020B0503020204020204" pitchFamily="34" charset="-122"/>
              </a:rPr>
              <a:t>图</a:t>
            </a:r>
            <a:r>
              <a:rPr lang="en-US" altLang="zh-CN" dirty="0">
                <a:latin typeface="微软雅黑" panose="020B0503020204020204" pitchFamily="34" charset="-122"/>
                <a:ea typeface="微软雅黑" panose="020B0503020204020204" pitchFamily="34" charset="-122"/>
              </a:rPr>
              <a:t>10-5 </a:t>
            </a:r>
            <a:r>
              <a:rPr lang="zh-CN" altLang="en-US" dirty="0">
                <a:latin typeface="微软雅黑" panose="020B0503020204020204" pitchFamily="34" charset="-122"/>
                <a:ea typeface="微软雅黑" panose="020B0503020204020204" pitchFamily="34" charset="-122"/>
              </a:rPr>
              <a:t>深圳欢乐谷按客源地的市场细分</a:t>
            </a:r>
          </a:p>
        </p:txBody>
      </p:sp>
      <p:cxnSp>
        <p:nvCxnSpPr>
          <p:cNvPr id="21" name="直接连接符 20"/>
          <p:cNvCxnSpPr/>
          <p:nvPr/>
        </p:nvCxnSpPr>
        <p:spPr>
          <a:xfrm>
            <a:off x="7030705" y="5900450"/>
            <a:ext cx="3956564" cy="0"/>
          </a:xfrm>
          <a:prstGeom prst="line">
            <a:avLst/>
          </a:prstGeom>
        </p:spPr>
        <p:style>
          <a:lnRef idx="1">
            <a:schemeClr val="dk1"/>
          </a:lnRef>
          <a:fillRef idx="0">
            <a:schemeClr val="dk1"/>
          </a:fillRef>
          <a:effectRef idx="0">
            <a:schemeClr val="dk1"/>
          </a:effectRef>
          <a:fontRef idx="minor">
            <a:schemeClr val="tx1"/>
          </a:fontRef>
        </p:style>
      </p:cxnSp>
      <p:sp>
        <p:nvSpPr>
          <p:cNvPr id="22" name="矩形 21"/>
          <p:cNvSpPr/>
          <p:nvPr/>
        </p:nvSpPr>
        <p:spPr>
          <a:xfrm>
            <a:off x="6946534" y="5953876"/>
            <a:ext cx="2800767" cy="276999"/>
          </a:xfrm>
          <a:prstGeom prst="rect">
            <a:avLst/>
          </a:prstGeom>
        </p:spPr>
        <p:txBody>
          <a:bodyPr wrap="none">
            <a:spAutoFit/>
          </a:bodyPr>
          <a:lstStyle/>
          <a:p>
            <a:pPr algn="just">
              <a:spcAft>
                <a:spcPts val="0"/>
              </a:spcAft>
            </a:pPr>
            <a:r>
              <a:rPr lang="zh-CN" altLang="en-US" sz="1200" kern="100" dirty="0">
                <a:latin typeface="微软雅黑" panose="020B0503020204020204" pitchFamily="34" charset="-122"/>
                <a:ea typeface="微软雅黑" panose="020B0503020204020204" pitchFamily="34" charset="-122"/>
                <a:cs typeface="Times New Roman" panose="02020603050405020304" pitchFamily="18" charset="0"/>
              </a:rPr>
              <a:t>资料来源：深圳华侨城欢乐谷旅游公司</a:t>
            </a:r>
            <a:endParaRPr lang="zh-CN" altLang="zh-CN" sz="1200" kern="100" dirty="0">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9" name="Rectangle 2"/>
          <p:cNvSpPr>
            <a:spLocks noChangeArrowheads="1"/>
          </p:cNvSpPr>
          <p:nvPr/>
        </p:nvSpPr>
        <p:spPr bwMode="auto">
          <a:xfrm>
            <a:off x="856860" y="3073159"/>
            <a:ext cx="12882006"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spAutoFit/>
          </a:bodyPr>
          <a:lstStyle/>
          <a:p>
            <a:endParaRPr lang="zh-CN" altLang="en-US"/>
          </a:p>
        </p:txBody>
      </p:sp>
      <p:graphicFrame>
        <p:nvGraphicFramePr>
          <p:cNvPr id="10" name="对象 9"/>
          <p:cNvGraphicFramePr>
            <a:graphicFrameLocks noChangeAspect="1"/>
          </p:cNvGraphicFramePr>
          <p:nvPr/>
        </p:nvGraphicFramePr>
        <p:xfrm>
          <a:off x="636044" y="3093328"/>
          <a:ext cx="5696262" cy="3589517"/>
        </p:xfrm>
        <a:graphic>
          <a:graphicData uri="http://schemas.openxmlformats.org/presentationml/2006/ole">
            <mc:AlternateContent xmlns:mc="http://schemas.openxmlformats.org/markup-compatibility/2006">
              <mc:Choice xmlns:v="urn:schemas-microsoft-com:vml" Requires="v">
                <p:oleObj spid="_x0000_s2068" r:id="rId3" imgW="5845175" imgH="3622040" progId="Visio.Drawing.11">
                  <p:embed/>
                </p:oleObj>
              </mc:Choice>
              <mc:Fallback>
                <p:oleObj r:id="rId3" imgW="5845175" imgH="3622040" progId="Visio.Drawing.11">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6044" y="3093328"/>
                        <a:ext cx="5696262" cy="3589517"/>
                      </a:xfrm>
                      <a:prstGeom prst="rect">
                        <a:avLst/>
                      </a:prstGeom>
                      <a:noFill/>
                    </p:spPr>
                  </p:pic>
                </p:oleObj>
              </mc:Fallback>
            </mc:AlternateContent>
          </a:graphicData>
        </a:graphic>
      </p:graphicFrame>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532309" y="0"/>
            <a:ext cx="105322" cy="431800"/>
            <a:chOff x="532309" y="0"/>
            <a:chExt cx="105322" cy="431800"/>
          </a:xfrm>
        </p:grpSpPr>
        <p:sp>
          <p:nvSpPr>
            <p:cNvPr id="3" name="直接连接符 5"/>
            <p:cNvSpPr>
              <a:spLocks noChangeShapeType="1"/>
            </p:cNvSpPr>
            <p:nvPr/>
          </p:nvSpPr>
          <p:spPr bwMode="auto">
            <a:xfrm flipV="1">
              <a:off x="532309" y="0"/>
              <a:ext cx="0" cy="431800"/>
            </a:xfrm>
            <a:prstGeom prst="line">
              <a:avLst/>
            </a:prstGeom>
            <a:noFill/>
            <a:ln w="38100"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4" name="直接连接符 7"/>
            <p:cNvSpPr>
              <a:spLocks noChangeShapeType="1"/>
            </p:cNvSpPr>
            <p:nvPr/>
          </p:nvSpPr>
          <p:spPr bwMode="auto">
            <a:xfrm flipV="1">
              <a:off x="636044" y="0"/>
              <a:ext cx="1587" cy="288925"/>
            </a:xfrm>
            <a:prstGeom prst="line">
              <a:avLst/>
            </a:prstGeom>
            <a:noFill/>
            <a:ln w="38100" cap="flat" cmpd="sng">
              <a:solidFill>
                <a:srgbClr val="FFC000"/>
              </a:solidFill>
              <a:miter lim="800000"/>
            </a:ln>
            <a:extLst>
              <a:ext uri="{909E8E84-426E-40DD-AFC4-6F175D3DCCD1}">
                <a14:hiddenFill xmlns:a14="http://schemas.microsoft.com/office/drawing/2010/main">
                  <a:noFill/>
                </a14:hiddenFill>
              </a:ext>
            </a:extLst>
          </p:spPr>
          <p:txBody>
            <a:bodyPr/>
            <a:lstStyle/>
            <a:p>
              <a:endParaRPr lang="zh-CN" altLang="en-US"/>
            </a:p>
          </p:txBody>
        </p:sp>
      </p:grpSp>
      <p:grpSp>
        <p:nvGrpSpPr>
          <p:cNvPr id="5" name="组合 4"/>
          <p:cNvGrpSpPr/>
          <p:nvPr/>
        </p:nvGrpSpPr>
        <p:grpSpPr>
          <a:xfrm>
            <a:off x="-1" y="6230875"/>
            <a:ext cx="10730753" cy="431800"/>
            <a:chOff x="-2052460" y="1197075"/>
            <a:chExt cx="4601296" cy="431800"/>
          </a:xfrm>
        </p:grpSpPr>
        <p:sp>
          <p:nvSpPr>
            <p:cNvPr id="6" name="直接连接符 4"/>
            <p:cNvSpPr>
              <a:spLocks noChangeShapeType="1"/>
            </p:cNvSpPr>
            <p:nvPr/>
          </p:nvSpPr>
          <p:spPr bwMode="auto">
            <a:xfrm>
              <a:off x="-2052460" y="1628875"/>
              <a:ext cx="4572000" cy="0"/>
            </a:xfrm>
            <a:prstGeom prst="line">
              <a:avLst/>
            </a:prstGeom>
            <a:noFill/>
            <a:ln w="9525"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7" name="直接连接符 5"/>
            <p:cNvSpPr>
              <a:spLocks noChangeShapeType="1"/>
            </p:cNvSpPr>
            <p:nvPr/>
          </p:nvSpPr>
          <p:spPr bwMode="auto">
            <a:xfrm flipV="1">
              <a:off x="2483855" y="1197075"/>
              <a:ext cx="0" cy="431800"/>
            </a:xfrm>
            <a:prstGeom prst="line">
              <a:avLst/>
            </a:prstGeom>
            <a:noFill/>
            <a:ln w="38100"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8" name="直接连接符 7"/>
            <p:cNvSpPr>
              <a:spLocks noChangeShapeType="1"/>
            </p:cNvSpPr>
            <p:nvPr/>
          </p:nvSpPr>
          <p:spPr bwMode="auto">
            <a:xfrm flipV="1">
              <a:off x="2547249" y="1339950"/>
              <a:ext cx="1587" cy="288925"/>
            </a:xfrm>
            <a:prstGeom prst="line">
              <a:avLst/>
            </a:prstGeom>
            <a:noFill/>
            <a:ln w="38100" cap="flat" cmpd="sng">
              <a:solidFill>
                <a:srgbClr val="FFC000"/>
              </a:solidFill>
              <a:miter lim="800000"/>
            </a:ln>
            <a:extLst>
              <a:ext uri="{909E8E84-426E-40DD-AFC4-6F175D3DCCD1}">
                <a14:hiddenFill xmlns:a14="http://schemas.microsoft.com/office/drawing/2010/main">
                  <a:noFill/>
                </a14:hiddenFill>
              </a:ext>
            </a:extLst>
          </p:spPr>
          <p:txBody>
            <a:bodyPr/>
            <a:lstStyle/>
            <a:p>
              <a:endParaRPr lang="zh-CN" altLang="en-US"/>
            </a:p>
          </p:txBody>
        </p:sp>
      </p:grpSp>
      <p:sp>
        <p:nvSpPr>
          <p:cNvPr id="11" name="文本框 10"/>
          <p:cNvSpPr txBox="1"/>
          <p:nvPr/>
        </p:nvSpPr>
        <p:spPr>
          <a:xfrm>
            <a:off x="1033388" y="1071108"/>
            <a:ext cx="3568591" cy="429895"/>
          </a:xfrm>
          <a:prstGeom prst="rect">
            <a:avLst/>
          </a:prstGeom>
          <a:noFill/>
        </p:spPr>
        <p:txBody>
          <a:bodyPr wrap="square" rtlCol="0">
            <a:spAutoFit/>
          </a:bodyPr>
          <a:lstStyle/>
          <a:p>
            <a:r>
              <a:rPr lang="en-US" altLang="zh-CN" sz="2200" b="1" dirty="0">
                <a:latin typeface="微软雅黑" panose="020B0503020204020204" pitchFamily="34" charset="-122"/>
                <a:ea typeface="微软雅黑" panose="020B0503020204020204" pitchFamily="34" charset="-122"/>
              </a:rPr>
              <a:t>2.2</a:t>
            </a:r>
            <a:r>
              <a:rPr lang="zh-CN" altLang="en-US" sz="2200" b="1" dirty="0">
                <a:latin typeface="微软雅黑" panose="020B0503020204020204" pitchFamily="34" charset="-122"/>
                <a:ea typeface="微软雅黑" panose="020B0503020204020204" pitchFamily="34" charset="-122"/>
              </a:rPr>
              <a:t>深圳欢乐谷的市场细分</a:t>
            </a:r>
            <a:endParaRPr lang="en-US" altLang="zh-CN" sz="2200" b="1" dirty="0">
              <a:latin typeface="微软雅黑" panose="020B0503020204020204" pitchFamily="34" charset="-122"/>
              <a:ea typeface="微软雅黑" panose="020B0503020204020204" pitchFamily="34" charset="-122"/>
            </a:endParaRPr>
          </a:p>
        </p:txBody>
      </p:sp>
      <p:grpSp>
        <p:nvGrpSpPr>
          <p:cNvPr id="14" name="组合 13"/>
          <p:cNvGrpSpPr/>
          <p:nvPr/>
        </p:nvGrpSpPr>
        <p:grpSpPr>
          <a:xfrm>
            <a:off x="388689" y="393224"/>
            <a:ext cx="6560108" cy="512200"/>
            <a:chOff x="-2052460" y="1197075"/>
            <a:chExt cx="4601296" cy="431800"/>
          </a:xfrm>
        </p:grpSpPr>
        <p:sp>
          <p:nvSpPr>
            <p:cNvPr id="15" name="直接连接符 4"/>
            <p:cNvSpPr>
              <a:spLocks noChangeShapeType="1"/>
            </p:cNvSpPr>
            <p:nvPr/>
          </p:nvSpPr>
          <p:spPr bwMode="auto">
            <a:xfrm>
              <a:off x="-2052460" y="1628875"/>
              <a:ext cx="4572000" cy="0"/>
            </a:xfrm>
            <a:prstGeom prst="line">
              <a:avLst/>
            </a:prstGeom>
            <a:noFill/>
            <a:ln w="9525"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16" name="直接连接符 5"/>
            <p:cNvSpPr>
              <a:spLocks noChangeShapeType="1"/>
            </p:cNvSpPr>
            <p:nvPr/>
          </p:nvSpPr>
          <p:spPr bwMode="auto">
            <a:xfrm flipV="1">
              <a:off x="2483855" y="1197075"/>
              <a:ext cx="0" cy="431800"/>
            </a:xfrm>
            <a:prstGeom prst="line">
              <a:avLst/>
            </a:prstGeom>
            <a:noFill/>
            <a:ln w="38100"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17" name="直接连接符 7"/>
            <p:cNvSpPr>
              <a:spLocks noChangeShapeType="1"/>
            </p:cNvSpPr>
            <p:nvPr/>
          </p:nvSpPr>
          <p:spPr bwMode="auto">
            <a:xfrm flipV="1">
              <a:off x="2547249" y="1339950"/>
              <a:ext cx="1587" cy="288925"/>
            </a:xfrm>
            <a:prstGeom prst="line">
              <a:avLst/>
            </a:prstGeom>
            <a:noFill/>
            <a:ln w="38100" cap="flat" cmpd="sng">
              <a:solidFill>
                <a:srgbClr val="FFC000"/>
              </a:solidFill>
              <a:miter lim="800000"/>
            </a:ln>
            <a:extLst>
              <a:ext uri="{909E8E84-426E-40DD-AFC4-6F175D3DCCD1}">
                <a14:hiddenFill xmlns:a14="http://schemas.microsoft.com/office/drawing/2010/main">
                  <a:noFill/>
                </a14:hiddenFill>
              </a:ext>
            </a:extLst>
          </p:spPr>
          <p:txBody>
            <a:bodyPr/>
            <a:lstStyle/>
            <a:p>
              <a:endParaRPr lang="zh-CN" altLang="en-US"/>
            </a:p>
          </p:txBody>
        </p:sp>
      </p:grpSp>
      <p:sp>
        <p:nvSpPr>
          <p:cNvPr id="18" name="文本框 17"/>
          <p:cNvSpPr txBox="1"/>
          <p:nvPr/>
        </p:nvSpPr>
        <p:spPr>
          <a:xfrm>
            <a:off x="828300" y="267576"/>
            <a:ext cx="3957955" cy="521970"/>
          </a:xfrm>
          <a:prstGeom prst="rect">
            <a:avLst/>
          </a:prstGeom>
          <a:noFill/>
        </p:spPr>
        <p:txBody>
          <a:bodyPr wrap="none" rtlCol="0">
            <a:spAutoFit/>
          </a:bodyPr>
          <a:lstStyle/>
          <a:p>
            <a:pPr algn="l"/>
            <a:r>
              <a:rPr lang="en-US" altLang="zh-CN" sz="2800" b="1" dirty="0">
                <a:latin typeface="微软雅黑" panose="020B0503020204020204" pitchFamily="34" charset="-122"/>
                <a:ea typeface="微软雅黑" panose="020B0503020204020204" pitchFamily="34" charset="-122"/>
                <a:sym typeface="+mn-ea"/>
              </a:rPr>
              <a:t>2</a:t>
            </a:r>
            <a:r>
              <a:rPr lang="zh-CN" altLang="en-US" sz="2800" b="1" dirty="0">
                <a:latin typeface="微软雅黑" panose="020B0503020204020204" pitchFamily="34" charset="-122"/>
                <a:ea typeface="微软雅黑" panose="020B0503020204020204" pitchFamily="34" charset="-122"/>
                <a:sym typeface="+mn-ea"/>
              </a:rPr>
              <a:t>、主题公园的细分市场</a:t>
            </a:r>
            <a:endParaRPr lang="zh-CN" altLang="en-US" sz="2800" b="1" dirty="0">
              <a:latin typeface="微软雅黑" panose="020B0503020204020204" pitchFamily="34" charset="-122"/>
              <a:ea typeface="微软雅黑" panose="020B0503020204020204" pitchFamily="34" charset="-122"/>
            </a:endParaRPr>
          </a:p>
        </p:txBody>
      </p:sp>
      <p:sp>
        <p:nvSpPr>
          <p:cNvPr id="20" name="文本框 19"/>
          <p:cNvSpPr txBox="1"/>
          <p:nvPr/>
        </p:nvSpPr>
        <p:spPr>
          <a:xfrm>
            <a:off x="733674" y="1846833"/>
            <a:ext cx="11303427" cy="441916"/>
          </a:xfrm>
          <a:prstGeom prst="rect">
            <a:avLst/>
          </a:prstGeom>
          <a:noFill/>
        </p:spPr>
        <p:txBody>
          <a:bodyPr wrap="square" rtlCol="0">
            <a:spAutoFit/>
          </a:bodyPr>
          <a:lstStyle/>
          <a:p>
            <a:pPr algn="just">
              <a:lnSpc>
                <a:spcPct val="125000"/>
              </a:lnSpc>
            </a:pPr>
            <a:r>
              <a:rPr lang="zh-CN" altLang="en-US" sz="2000" b="1" dirty="0">
                <a:latin typeface="微软雅黑" panose="020B0503020204020204" pitchFamily="34" charset="-122"/>
                <a:ea typeface="微软雅黑" panose="020B0503020204020204" pitchFamily="34" charset="-122"/>
              </a:rPr>
              <a:t>（</a:t>
            </a:r>
            <a:r>
              <a:rPr lang="en-US" altLang="zh-CN" sz="2000" b="1" dirty="0">
                <a:latin typeface="微软雅黑" panose="020B0503020204020204" pitchFamily="34" charset="-122"/>
                <a:ea typeface="微软雅黑" panose="020B0503020204020204" pitchFamily="34" charset="-122"/>
              </a:rPr>
              <a:t>2</a:t>
            </a:r>
            <a:r>
              <a:rPr lang="zh-CN" altLang="en-US" sz="2000" b="1" dirty="0">
                <a:latin typeface="微软雅黑" panose="020B0503020204020204" pitchFamily="34" charset="-122"/>
                <a:ea typeface="微软雅黑" panose="020B0503020204020204" pitchFamily="34" charset="-122"/>
              </a:rPr>
              <a:t>）划分细分市场</a:t>
            </a:r>
            <a:endParaRPr lang="en-US" altLang="zh-CN" sz="2000" b="1" dirty="0">
              <a:latin typeface="微软雅黑" panose="020B0503020204020204" pitchFamily="34" charset="-122"/>
              <a:ea typeface="微软雅黑" panose="020B0503020204020204" pitchFamily="34" charset="-122"/>
            </a:endParaRPr>
          </a:p>
        </p:txBody>
      </p:sp>
      <p:sp>
        <p:nvSpPr>
          <p:cNvPr id="19" name="文本框 18"/>
          <p:cNvSpPr txBox="1"/>
          <p:nvPr/>
        </p:nvSpPr>
        <p:spPr>
          <a:xfrm>
            <a:off x="3701045" y="5949535"/>
            <a:ext cx="4450257" cy="369332"/>
          </a:xfrm>
          <a:prstGeom prst="rect">
            <a:avLst/>
          </a:prstGeom>
          <a:noFill/>
        </p:spPr>
        <p:txBody>
          <a:bodyPr wrap="none" rtlCol="0">
            <a:spAutoFit/>
          </a:bodyPr>
          <a:lstStyle/>
          <a:p>
            <a:pPr algn="ctr"/>
            <a:r>
              <a:rPr lang="zh-CN" altLang="en-US" dirty="0">
                <a:latin typeface="微软雅黑" panose="020B0503020204020204" pitchFamily="34" charset="-122"/>
                <a:ea typeface="微软雅黑" panose="020B0503020204020204" pitchFamily="34" charset="-122"/>
              </a:rPr>
              <a:t>图</a:t>
            </a:r>
            <a:r>
              <a:rPr lang="en-US" altLang="zh-CN" dirty="0">
                <a:latin typeface="微软雅黑" panose="020B0503020204020204" pitchFamily="34" charset="-122"/>
                <a:ea typeface="微软雅黑" panose="020B0503020204020204" pitchFamily="34" charset="-122"/>
              </a:rPr>
              <a:t>10-6 </a:t>
            </a:r>
            <a:r>
              <a:rPr lang="zh-CN" altLang="en-US" dirty="0">
                <a:latin typeface="微软雅黑" panose="020B0503020204020204" pitchFamily="34" charset="-122"/>
                <a:ea typeface="微软雅黑" panose="020B0503020204020204" pitchFamily="34" charset="-122"/>
              </a:rPr>
              <a:t>深圳欢乐谷按组织方式的市场细分</a:t>
            </a:r>
          </a:p>
        </p:txBody>
      </p:sp>
      <p:cxnSp>
        <p:nvCxnSpPr>
          <p:cNvPr id="21" name="直接连接符 20"/>
          <p:cNvCxnSpPr/>
          <p:nvPr/>
        </p:nvCxnSpPr>
        <p:spPr>
          <a:xfrm>
            <a:off x="532309" y="6318867"/>
            <a:ext cx="3956564" cy="0"/>
          </a:xfrm>
          <a:prstGeom prst="line">
            <a:avLst/>
          </a:prstGeom>
        </p:spPr>
        <p:style>
          <a:lnRef idx="1">
            <a:schemeClr val="dk1"/>
          </a:lnRef>
          <a:fillRef idx="0">
            <a:schemeClr val="dk1"/>
          </a:fillRef>
          <a:effectRef idx="0">
            <a:schemeClr val="dk1"/>
          </a:effectRef>
          <a:fontRef idx="minor">
            <a:schemeClr val="tx1"/>
          </a:fontRef>
        </p:style>
      </p:cxnSp>
      <p:sp>
        <p:nvSpPr>
          <p:cNvPr id="22" name="矩形 21"/>
          <p:cNvSpPr/>
          <p:nvPr/>
        </p:nvSpPr>
        <p:spPr>
          <a:xfrm>
            <a:off x="448138" y="6372293"/>
            <a:ext cx="2800767" cy="276999"/>
          </a:xfrm>
          <a:prstGeom prst="rect">
            <a:avLst/>
          </a:prstGeom>
        </p:spPr>
        <p:txBody>
          <a:bodyPr wrap="none">
            <a:spAutoFit/>
          </a:bodyPr>
          <a:lstStyle/>
          <a:p>
            <a:pPr algn="just">
              <a:spcAft>
                <a:spcPts val="0"/>
              </a:spcAft>
            </a:pPr>
            <a:r>
              <a:rPr lang="zh-CN" altLang="en-US" sz="1200" kern="100" dirty="0">
                <a:latin typeface="微软雅黑" panose="020B0503020204020204" pitchFamily="34" charset="-122"/>
                <a:ea typeface="微软雅黑" panose="020B0503020204020204" pitchFamily="34" charset="-122"/>
                <a:cs typeface="Times New Roman" panose="02020603050405020304" pitchFamily="18" charset="0"/>
              </a:rPr>
              <a:t>资料来源：深圳华侨城欢乐谷旅游公司</a:t>
            </a:r>
            <a:endParaRPr lang="zh-CN" altLang="zh-CN" sz="1200" kern="100" dirty="0">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9" name="Rectangle 2"/>
          <p:cNvSpPr>
            <a:spLocks noChangeArrowheads="1"/>
          </p:cNvSpPr>
          <p:nvPr/>
        </p:nvSpPr>
        <p:spPr bwMode="auto">
          <a:xfrm>
            <a:off x="856860" y="3073159"/>
            <a:ext cx="12882006"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spAutoFit/>
          </a:bodyPr>
          <a:lstStyle/>
          <a:p>
            <a:endParaRPr lang="zh-CN" altLang="en-US"/>
          </a:p>
        </p:txBody>
      </p:sp>
      <p:sp>
        <p:nvSpPr>
          <p:cNvPr id="12" name="Rectangle 2"/>
          <p:cNvSpPr>
            <a:spLocks noChangeArrowheads="1"/>
          </p:cNvSpPr>
          <p:nvPr/>
        </p:nvSpPr>
        <p:spPr bwMode="auto">
          <a:xfrm>
            <a:off x="1229194" y="2592008"/>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endParaRPr lang="zh-CN" altLang="en-US"/>
          </a:p>
        </p:txBody>
      </p:sp>
      <p:graphicFrame>
        <p:nvGraphicFramePr>
          <p:cNvPr id="13" name="对象 12"/>
          <p:cNvGraphicFramePr>
            <a:graphicFrameLocks noChangeAspect="1"/>
          </p:cNvGraphicFramePr>
          <p:nvPr/>
        </p:nvGraphicFramePr>
        <p:xfrm>
          <a:off x="2953515" y="2067791"/>
          <a:ext cx="5945318" cy="3978064"/>
        </p:xfrm>
        <a:graphic>
          <a:graphicData uri="http://schemas.openxmlformats.org/presentationml/2006/ole">
            <mc:AlternateContent xmlns:mc="http://schemas.openxmlformats.org/markup-compatibility/2006">
              <mc:Choice xmlns:v="urn:schemas-microsoft-com:vml" Requires="v">
                <p:oleObj spid="_x0000_s4116" r:id="rId3" imgW="5979160" imgH="4912360" progId="Visio.Drawing.11">
                  <p:embed/>
                </p:oleObj>
              </mc:Choice>
              <mc:Fallback>
                <p:oleObj r:id="rId3" imgW="5979160" imgH="4912360" progId="Visio.Drawing.11">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53515" y="2067791"/>
                        <a:ext cx="5945318" cy="3978064"/>
                      </a:xfrm>
                      <a:prstGeom prst="rect">
                        <a:avLst/>
                      </a:prstGeom>
                      <a:noFill/>
                    </p:spPr>
                  </p:pic>
                </p:oleObj>
              </mc:Fallback>
            </mc:AlternateContent>
          </a:graphicData>
        </a:graphic>
      </p:graphicFrame>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532309" y="0"/>
            <a:ext cx="105322" cy="431800"/>
            <a:chOff x="532309" y="0"/>
            <a:chExt cx="105322" cy="431800"/>
          </a:xfrm>
        </p:grpSpPr>
        <p:sp>
          <p:nvSpPr>
            <p:cNvPr id="3" name="直接连接符 5"/>
            <p:cNvSpPr>
              <a:spLocks noChangeShapeType="1"/>
            </p:cNvSpPr>
            <p:nvPr/>
          </p:nvSpPr>
          <p:spPr bwMode="auto">
            <a:xfrm flipV="1">
              <a:off x="532309" y="0"/>
              <a:ext cx="0" cy="431800"/>
            </a:xfrm>
            <a:prstGeom prst="line">
              <a:avLst/>
            </a:prstGeom>
            <a:noFill/>
            <a:ln w="38100"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4" name="直接连接符 7"/>
            <p:cNvSpPr>
              <a:spLocks noChangeShapeType="1"/>
            </p:cNvSpPr>
            <p:nvPr/>
          </p:nvSpPr>
          <p:spPr bwMode="auto">
            <a:xfrm flipV="1">
              <a:off x="636044" y="0"/>
              <a:ext cx="1587" cy="288925"/>
            </a:xfrm>
            <a:prstGeom prst="line">
              <a:avLst/>
            </a:prstGeom>
            <a:noFill/>
            <a:ln w="38100" cap="flat" cmpd="sng">
              <a:solidFill>
                <a:srgbClr val="FFC000"/>
              </a:solidFill>
              <a:miter lim="800000"/>
            </a:ln>
            <a:extLst>
              <a:ext uri="{909E8E84-426E-40DD-AFC4-6F175D3DCCD1}">
                <a14:hiddenFill xmlns:a14="http://schemas.microsoft.com/office/drawing/2010/main">
                  <a:noFill/>
                </a14:hiddenFill>
              </a:ext>
            </a:extLst>
          </p:spPr>
          <p:txBody>
            <a:bodyPr/>
            <a:lstStyle/>
            <a:p>
              <a:endParaRPr lang="zh-CN" altLang="en-US"/>
            </a:p>
          </p:txBody>
        </p:sp>
      </p:grpSp>
      <p:grpSp>
        <p:nvGrpSpPr>
          <p:cNvPr id="5" name="组合 4"/>
          <p:cNvGrpSpPr/>
          <p:nvPr/>
        </p:nvGrpSpPr>
        <p:grpSpPr>
          <a:xfrm>
            <a:off x="-1" y="6230875"/>
            <a:ext cx="10730753" cy="431800"/>
            <a:chOff x="-2052460" y="1197075"/>
            <a:chExt cx="4601296" cy="431800"/>
          </a:xfrm>
        </p:grpSpPr>
        <p:sp>
          <p:nvSpPr>
            <p:cNvPr id="6" name="直接连接符 4"/>
            <p:cNvSpPr>
              <a:spLocks noChangeShapeType="1"/>
            </p:cNvSpPr>
            <p:nvPr/>
          </p:nvSpPr>
          <p:spPr bwMode="auto">
            <a:xfrm>
              <a:off x="-2052460" y="1628875"/>
              <a:ext cx="4572000" cy="0"/>
            </a:xfrm>
            <a:prstGeom prst="line">
              <a:avLst/>
            </a:prstGeom>
            <a:noFill/>
            <a:ln w="9525"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7" name="直接连接符 5"/>
            <p:cNvSpPr>
              <a:spLocks noChangeShapeType="1"/>
            </p:cNvSpPr>
            <p:nvPr/>
          </p:nvSpPr>
          <p:spPr bwMode="auto">
            <a:xfrm flipV="1">
              <a:off x="2483855" y="1197075"/>
              <a:ext cx="0" cy="431800"/>
            </a:xfrm>
            <a:prstGeom prst="line">
              <a:avLst/>
            </a:prstGeom>
            <a:noFill/>
            <a:ln w="38100"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8" name="直接连接符 7"/>
            <p:cNvSpPr>
              <a:spLocks noChangeShapeType="1"/>
            </p:cNvSpPr>
            <p:nvPr/>
          </p:nvSpPr>
          <p:spPr bwMode="auto">
            <a:xfrm flipV="1">
              <a:off x="2547249" y="1339950"/>
              <a:ext cx="1587" cy="288925"/>
            </a:xfrm>
            <a:prstGeom prst="line">
              <a:avLst/>
            </a:prstGeom>
            <a:noFill/>
            <a:ln w="38100" cap="flat" cmpd="sng">
              <a:solidFill>
                <a:srgbClr val="FFC000"/>
              </a:solidFill>
              <a:miter lim="800000"/>
            </a:ln>
            <a:extLst>
              <a:ext uri="{909E8E84-426E-40DD-AFC4-6F175D3DCCD1}">
                <a14:hiddenFill xmlns:a14="http://schemas.microsoft.com/office/drawing/2010/main">
                  <a:noFill/>
                </a14:hiddenFill>
              </a:ext>
            </a:extLst>
          </p:spPr>
          <p:txBody>
            <a:bodyPr/>
            <a:lstStyle/>
            <a:p>
              <a:endParaRPr lang="zh-CN" altLang="en-US"/>
            </a:p>
          </p:txBody>
        </p:sp>
      </p:grpSp>
      <p:sp>
        <p:nvSpPr>
          <p:cNvPr id="11" name="文本框 10"/>
          <p:cNvSpPr txBox="1"/>
          <p:nvPr/>
        </p:nvSpPr>
        <p:spPr>
          <a:xfrm>
            <a:off x="1033388" y="1071108"/>
            <a:ext cx="3568591" cy="429895"/>
          </a:xfrm>
          <a:prstGeom prst="rect">
            <a:avLst/>
          </a:prstGeom>
          <a:noFill/>
        </p:spPr>
        <p:txBody>
          <a:bodyPr wrap="square" rtlCol="0">
            <a:spAutoFit/>
          </a:bodyPr>
          <a:lstStyle/>
          <a:p>
            <a:r>
              <a:rPr lang="en-US" altLang="zh-CN" sz="2200" b="1" dirty="0">
                <a:latin typeface="微软雅黑" panose="020B0503020204020204" pitchFamily="34" charset="-122"/>
                <a:ea typeface="微软雅黑" panose="020B0503020204020204" pitchFamily="34" charset="-122"/>
              </a:rPr>
              <a:t>2.2</a:t>
            </a:r>
            <a:r>
              <a:rPr lang="zh-CN" altLang="en-US" sz="2200" b="1" dirty="0">
                <a:latin typeface="微软雅黑" panose="020B0503020204020204" pitchFamily="34" charset="-122"/>
                <a:ea typeface="微软雅黑" panose="020B0503020204020204" pitchFamily="34" charset="-122"/>
              </a:rPr>
              <a:t>深圳欢乐谷的市场细分</a:t>
            </a:r>
            <a:endParaRPr lang="en-US" altLang="zh-CN" sz="2200" b="1" dirty="0">
              <a:latin typeface="微软雅黑" panose="020B0503020204020204" pitchFamily="34" charset="-122"/>
              <a:ea typeface="微软雅黑" panose="020B0503020204020204" pitchFamily="34" charset="-122"/>
            </a:endParaRPr>
          </a:p>
        </p:txBody>
      </p:sp>
      <p:grpSp>
        <p:nvGrpSpPr>
          <p:cNvPr id="14" name="组合 13"/>
          <p:cNvGrpSpPr/>
          <p:nvPr/>
        </p:nvGrpSpPr>
        <p:grpSpPr>
          <a:xfrm>
            <a:off x="388689" y="393224"/>
            <a:ext cx="6560108" cy="512200"/>
            <a:chOff x="-2052460" y="1197075"/>
            <a:chExt cx="4601296" cy="431800"/>
          </a:xfrm>
        </p:grpSpPr>
        <p:sp>
          <p:nvSpPr>
            <p:cNvPr id="15" name="直接连接符 4"/>
            <p:cNvSpPr>
              <a:spLocks noChangeShapeType="1"/>
            </p:cNvSpPr>
            <p:nvPr/>
          </p:nvSpPr>
          <p:spPr bwMode="auto">
            <a:xfrm>
              <a:off x="-2052460" y="1628875"/>
              <a:ext cx="4572000" cy="0"/>
            </a:xfrm>
            <a:prstGeom prst="line">
              <a:avLst/>
            </a:prstGeom>
            <a:noFill/>
            <a:ln w="9525"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16" name="直接连接符 5"/>
            <p:cNvSpPr>
              <a:spLocks noChangeShapeType="1"/>
            </p:cNvSpPr>
            <p:nvPr/>
          </p:nvSpPr>
          <p:spPr bwMode="auto">
            <a:xfrm flipV="1">
              <a:off x="2483855" y="1197075"/>
              <a:ext cx="0" cy="431800"/>
            </a:xfrm>
            <a:prstGeom prst="line">
              <a:avLst/>
            </a:prstGeom>
            <a:noFill/>
            <a:ln w="38100"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17" name="直接连接符 7"/>
            <p:cNvSpPr>
              <a:spLocks noChangeShapeType="1"/>
            </p:cNvSpPr>
            <p:nvPr/>
          </p:nvSpPr>
          <p:spPr bwMode="auto">
            <a:xfrm flipV="1">
              <a:off x="2547249" y="1339950"/>
              <a:ext cx="1587" cy="288925"/>
            </a:xfrm>
            <a:prstGeom prst="line">
              <a:avLst/>
            </a:prstGeom>
            <a:noFill/>
            <a:ln w="38100" cap="flat" cmpd="sng">
              <a:solidFill>
                <a:srgbClr val="FFC000"/>
              </a:solidFill>
              <a:miter lim="800000"/>
            </a:ln>
            <a:extLst>
              <a:ext uri="{909E8E84-426E-40DD-AFC4-6F175D3DCCD1}">
                <a14:hiddenFill xmlns:a14="http://schemas.microsoft.com/office/drawing/2010/main">
                  <a:noFill/>
                </a14:hiddenFill>
              </a:ext>
            </a:extLst>
          </p:spPr>
          <p:txBody>
            <a:bodyPr/>
            <a:lstStyle/>
            <a:p>
              <a:endParaRPr lang="zh-CN" altLang="en-US"/>
            </a:p>
          </p:txBody>
        </p:sp>
      </p:grpSp>
      <p:sp>
        <p:nvSpPr>
          <p:cNvPr id="18" name="文本框 17"/>
          <p:cNvSpPr txBox="1"/>
          <p:nvPr/>
        </p:nvSpPr>
        <p:spPr>
          <a:xfrm>
            <a:off x="828300" y="267576"/>
            <a:ext cx="3957955" cy="521970"/>
          </a:xfrm>
          <a:prstGeom prst="rect">
            <a:avLst/>
          </a:prstGeom>
          <a:noFill/>
        </p:spPr>
        <p:txBody>
          <a:bodyPr wrap="none" rtlCol="0">
            <a:spAutoFit/>
          </a:bodyPr>
          <a:lstStyle/>
          <a:p>
            <a:pPr algn="l"/>
            <a:r>
              <a:rPr lang="en-US" altLang="zh-CN" sz="2800" b="1" dirty="0">
                <a:latin typeface="微软雅黑" panose="020B0503020204020204" pitchFamily="34" charset="-122"/>
                <a:ea typeface="微软雅黑" panose="020B0503020204020204" pitchFamily="34" charset="-122"/>
                <a:sym typeface="+mn-ea"/>
              </a:rPr>
              <a:t>2</a:t>
            </a:r>
            <a:r>
              <a:rPr lang="zh-CN" altLang="en-US" sz="2800" b="1" dirty="0">
                <a:latin typeface="微软雅黑" panose="020B0503020204020204" pitchFamily="34" charset="-122"/>
                <a:ea typeface="微软雅黑" panose="020B0503020204020204" pitchFamily="34" charset="-122"/>
                <a:sym typeface="+mn-ea"/>
              </a:rPr>
              <a:t>、主题公园的细分市场</a:t>
            </a:r>
            <a:endParaRPr lang="zh-CN" altLang="en-US" sz="2800" b="1" dirty="0">
              <a:latin typeface="微软雅黑" panose="020B0503020204020204" pitchFamily="34" charset="-122"/>
              <a:ea typeface="微软雅黑" panose="020B0503020204020204" pitchFamily="34" charset="-122"/>
            </a:endParaRPr>
          </a:p>
        </p:txBody>
      </p:sp>
      <p:sp>
        <p:nvSpPr>
          <p:cNvPr id="20" name="文本框 19"/>
          <p:cNvSpPr txBox="1"/>
          <p:nvPr/>
        </p:nvSpPr>
        <p:spPr>
          <a:xfrm>
            <a:off x="733674" y="1846833"/>
            <a:ext cx="11303427" cy="441916"/>
          </a:xfrm>
          <a:prstGeom prst="rect">
            <a:avLst/>
          </a:prstGeom>
          <a:noFill/>
        </p:spPr>
        <p:txBody>
          <a:bodyPr wrap="square" rtlCol="0">
            <a:spAutoFit/>
          </a:bodyPr>
          <a:lstStyle/>
          <a:p>
            <a:pPr algn="just">
              <a:lnSpc>
                <a:spcPct val="125000"/>
              </a:lnSpc>
            </a:pPr>
            <a:r>
              <a:rPr lang="zh-CN" altLang="en-US" sz="2000" b="1" dirty="0">
                <a:latin typeface="微软雅黑" panose="020B0503020204020204" pitchFamily="34" charset="-122"/>
                <a:ea typeface="微软雅黑" panose="020B0503020204020204" pitchFamily="34" charset="-122"/>
              </a:rPr>
              <a:t>（</a:t>
            </a:r>
            <a:r>
              <a:rPr lang="en-US" altLang="zh-CN" sz="2000" b="1" dirty="0">
                <a:latin typeface="微软雅黑" panose="020B0503020204020204" pitchFamily="34" charset="-122"/>
                <a:ea typeface="微软雅黑" panose="020B0503020204020204" pitchFamily="34" charset="-122"/>
              </a:rPr>
              <a:t>2</a:t>
            </a:r>
            <a:r>
              <a:rPr lang="zh-CN" altLang="en-US" sz="2000" b="1" dirty="0">
                <a:latin typeface="微软雅黑" panose="020B0503020204020204" pitchFamily="34" charset="-122"/>
                <a:ea typeface="微软雅黑" panose="020B0503020204020204" pitchFamily="34" charset="-122"/>
              </a:rPr>
              <a:t>）划分细分市场</a:t>
            </a:r>
            <a:endParaRPr lang="en-US" altLang="zh-CN" sz="2000" b="1" dirty="0">
              <a:latin typeface="微软雅黑" panose="020B0503020204020204" pitchFamily="34" charset="-122"/>
              <a:ea typeface="微软雅黑" panose="020B0503020204020204" pitchFamily="34" charset="-122"/>
            </a:endParaRPr>
          </a:p>
        </p:txBody>
      </p:sp>
      <p:sp>
        <p:nvSpPr>
          <p:cNvPr id="19" name="文本框 18"/>
          <p:cNvSpPr txBox="1"/>
          <p:nvPr/>
        </p:nvSpPr>
        <p:spPr>
          <a:xfrm>
            <a:off x="3793214" y="5852768"/>
            <a:ext cx="4450257" cy="369332"/>
          </a:xfrm>
          <a:prstGeom prst="rect">
            <a:avLst/>
          </a:prstGeom>
          <a:noFill/>
        </p:spPr>
        <p:txBody>
          <a:bodyPr wrap="none" rtlCol="0">
            <a:spAutoFit/>
          </a:bodyPr>
          <a:lstStyle/>
          <a:p>
            <a:pPr algn="ctr"/>
            <a:r>
              <a:rPr lang="zh-CN" altLang="en-US" dirty="0">
                <a:latin typeface="微软雅黑" panose="020B0503020204020204" pitchFamily="34" charset="-122"/>
                <a:ea typeface="微软雅黑" panose="020B0503020204020204" pitchFamily="34" charset="-122"/>
              </a:rPr>
              <a:t>图</a:t>
            </a:r>
            <a:r>
              <a:rPr lang="en-US" altLang="zh-CN" dirty="0">
                <a:latin typeface="微软雅黑" panose="020B0503020204020204" pitchFamily="34" charset="-122"/>
                <a:ea typeface="微软雅黑" panose="020B0503020204020204" pitchFamily="34" charset="-122"/>
              </a:rPr>
              <a:t>10-7 </a:t>
            </a:r>
            <a:r>
              <a:rPr lang="zh-CN" altLang="en-US" dirty="0">
                <a:latin typeface="微软雅黑" panose="020B0503020204020204" pitchFamily="34" charset="-122"/>
                <a:ea typeface="微软雅黑" panose="020B0503020204020204" pitchFamily="34" charset="-122"/>
              </a:rPr>
              <a:t>深圳欢乐谷按年龄层次的市场细分</a:t>
            </a:r>
          </a:p>
        </p:txBody>
      </p:sp>
      <p:cxnSp>
        <p:nvCxnSpPr>
          <p:cNvPr id="21" name="直接连接符 20"/>
          <p:cNvCxnSpPr/>
          <p:nvPr/>
        </p:nvCxnSpPr>
        <p:spPr>
          <a:xfrm>
            <a:off x="616480" y="6290626"/>
            <a:ext cx="3956564" cy="0"/>
          </a:xfrm>
          <a:prstGeom prst="line">
            <a:avLst/>
          </a:prstGeom>
        </p:spPr>
        <p:style>
          <a:lnRef idx="1">
            <a:schemeClr val="dk1"/>
          </a:lnRef>
          <a:fillRef idx="0">
            <a:schemeClr val="dk1"/>
          </a:fillRef>
          <a:effectRef idx="0">
            <a:schemeClr val="dk1"/>
          </a:effectRef>
          <a:fontRef idx="minor">
            <a:schemeClr val="tx1"/>
          </a:fontRef>
        </p:style>
      </p:cxnSp>
      <p:sp>
        <p:nvSpPr>
          <p:cNvPr id="22" name="矩形 21"/>
          <p:cNvSpPr/>
          <p:nvPr/>
        </p:nvSpPr>
        <p:spPr>
          <a:xfrm>
            <a:off x="532309" y="6344052"/>
            <a:ext cx="2800767" cy="276999"/>
          </a:xfrm>
          <a:prstGeom prst="rect">
            <a:avLst/>
          </a:prstGeom>
        </p:spPr>
        <p:txBody>
          <a:bodyPr wrap="none">
            <a:spAutoFit/>
          </a:bodyPr>
          <a:lstStyle/>
          <a:p>
            <a:pPr algn="just">
              <a:spcAft>
                <a:spcPts val="0"/>
              </a:spcAft>
            </a:pPr>
            <a:r>
              <a:rPr lang="zh-CN" altLang="en-US" sz="1200" kern="100" dirty="0">
                <a:latin typeface="微软雅黑" panose="020B0503020204020204" pitchFamily="34" charset="-122"/>
                <a:ea typeface="微软雅黑" panose="020B0503020204020204" pitchFamily="34" charset="-122"/>
                <a:cs typeface="Times New Roman" panose="02020603050405020304" pitchFamily="18" charset="0"/>
              </a:rPr>
              <a:t>资料来源：深圳华侨城欢乐谷旅游公司</a:t>
            </a:r>
            <a:endParaRPr lang="zh-CN" altLang="zh-CN" sz="1200" kern="100" dirty="0">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9" name="Rectangle 2"/>
          <p:cNvSpPr>
            <a:spLocks noChangeArrowheads="1"/>
          </p:cNvSpPr>
          <p:nvPr/>
        </p:nvSpPr>
        <p:spPr bwMode="auto">
          <a:xfrm>
            <a:off x="856860" y="3073159"/>
            <a:ext cx="12882006"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spAutoFit/>
          </a:bodyPr>
          <a:lstStyle/>
          <a:p>
            <a:endParaRPr lang="zh-CN" altLang="en-US"/>
          </a:p>
        </p:txBody>
      </p:sp>
      <p:sp>
        <p:nvSpPr>
          <p:cNvPr id="12" name="Rectangle 2"/>
          <p:cNvSpPr>
            <a:spLocks noChangeArrowheads="1"/>
          </p:cNvSpPr>
          <p:nvPr/>
        </p:nvSpPr>
        <p:spPr bwMode="auto">
          <a:xfrm>
            <a:off x="1229194" y="2592008"/>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endParaRPr lang="zh-CN" altLang="en-US"/>
          </a:p>
        </p:txBody>
      </p:sp>
      <p:sp>
        <p:nvSpPr>
          <p:cNvPr id="10" name="Rectangle 2"/>
          <p:cNvSpPr>
            <a:spLocks noChangeArrowheads="1"/>
          </p:cNvSpPr>
          <p:nvPr/>
        </p:nvSpPr>
        <p:spPr bwMode="auto">
          <a:xfrm>
            <a:off x="636044" y="2385485"/>
            <a:ext cx="13030144"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spAutoFit/>
          </a:bodyPr>
          <a:lstStyle/>
          <a:p>
            <a:endParaRPr lang="zh-CN" altLang="en-US"/>
          </a:p>
        </p:txBody>
      </p:sp>
      <p:graphicFrame>
        <p:nvGraphicFramePr>
          <p:cNvPr id="23" name="对象 22"/>
          <p:cNvGraphicFramePr>
            <a:graphicFrameLocks noChangeAspect="1"/>
          </p:cNvGraphicFramePr>
          <p:nvPr/>
        </p:nvGraphicFramePr>
        <p:xfrm>
          <a:off x="3113247" y="1922226"/>
          <a:ext cx="5354418" cy="3956038"/>
        </p:xfrm>
        <a:graphic>
          <a:graphicData uri="http://schemas.openxmlformats.org/presentationml/2006/ole">
            <mc:AlternateContent xmlns:mc="http://schemas.openxmlformats.org/markup-compatibility/2006">
              <mc:Choice xmlns:v="urn:schemas-microsoft-com:vml" Requires="v">
                <p:oleObj spid="_x0000_s5140" r:id="rId3" imgW="6355715" imgH="3227070" progId="Visio.Drawing.11">
                  <p:embed/>
                </p:oleObj>
              </mc:Choice>
              <mc:Fallback>
                <p:oleObj r:id="rId3" imgW="6355715" imgH="3227070" progId="Visio.Drawing.11">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13247" y="1922226"/>
                        <a:ext cx="5354418" cy="3956038"/>
                      </a:xfrm>
                      <a:prstGeom prst="rect">
                        <a:avLst/>
                      </a:prstGeom>
                      <a:noFill/>
                    </p:spPr>
                  </p:pic>
                </p:oleObj>
              </mc:Fallback>
            </mc:AlternateContent>
          </a:graphicData>
        </a:graphic>
      </p:graphicFrame>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532309" y="0"/>
            <a:ext cx="105322" cy="431800"/>
            <a:chOff x="532309" y="0"/>
            <a:chExt cx="105322" cy="431800"/>
          </a:xfrm>
        </p:grpSpPr>
        <p:sp>
          <p:nvSpPr>
            <p:cNvPr id="3" name="直接连接符 5"/>
            <p:cNvSpPr>
              <a:spLocks noChangeShapeType="1"/>
            </p:cNvSpPr>
            <p:nvPr/>
          </p:nvSpPr>
          <p:spPr bwMode="auto">
            <a:xfrm flipV="1">
              <a:off x="532309" y="0"/>
              <a:ext cx="0" cy="431800"/>
            </a:xfrm>
            <a:prstGeom prst="line">
              <a:avLst/>
            </a:prstGeom>
            <a:noFill/>
            <a:ln w="38100"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4" name="直接连接符 7"/>
            <p:cNvSpPr>
              <a:spLocks noChangeShapeType="1"/>
            </p:cNvSpPr>
            <p:nvPr/>
          </p:nvSpPr>
          <p:spPr bwMode="auto">
            <a:xfrm flipV="1">
              <a:off x="636044" y="0"/>
              <a:ext cx="1587" cy="288925"/>
            </a:xfrm>
            <a:prstGeom prst="line">
              <a:avLst/>
            </a:prstGeom>
            <a:noFill/>
            <a:ln w="38100" cap="flat" cmpd="sng">
              <a:solidFill>
                <a:srgbClr val="FFC000"/>
              </a:solidFill>
              <a:miter lim="800000"/>
            </a:ln>
            <a:extLst>
              <a:ext uri="{909E8E84-426E-40DD-AFC4-6F175D3DCCD1}">
                <a14:hiddenFill xmlns:a14="http://schemas.microsoft.com/office/drawing/2010/main">
                  <a:noFill/>
                </a14:hiddenFill>
              </a:ext>
            </a:extLst>
          </p:spPr>
          <p:txBody>
            <a:bodyPr/>
            <a:lstStyle/>
            <a:p>
              <a:endParaRPr lang="zh-CN" altLang="en-US"/>
            </a:p>
          </p:txBody>
        </p:sp>
      </p:grpSp>
      <p:grpSp>
        <p:nvGrpSpPr>
          <p:cNvPr id="5" name="组合 4"/>
          <p:cNvGrpSpPr/>
          <p:nvPr/>
        </p:nvGrpSpPr>
        <p:grpSpPr>
          <a:xfrm>
            <a:off x="-1" y="6230875"/>
            <a:ext cx="10730753" cy="431800"/>
            <a:chOff x="-2052460" y="1197075"/>
            <a:chExt cx="4601296" cy="431800"/>
          </a:xfrm>
        </p:grpSpPr>
        <p:sp>
          <p:nvSpPr>
            <p:cNvPr id="6" name="直接连接符 4"/>
            <p:cNvSpPr>
              <a:spLocks noChangeShapeType="1"/>
            </p:cNvSpPr>
            <p:nvPr/>
          </p:nvSpPr>
          <p:spPr bwMode="auto">
            <a:xfrm>
              <a:off x="-2052460" y="1628875"/>
              <a:ext cx="4572000" cy="0"/>
            </a:xfrm>
            <a:prstGeom prst="line">
              <a:avLst/>
            </a:prstGeom>
            <a:noFill/>
            <a:ln w="9525"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7" name="直接连接符 5"/>
            <p:cNvSpPr>
              <a:spLocks noChangeShapeType="1"/>
            </p:cNvSpPr>
            <p:nvPr/>
          </p:nvSpPr>
          <p:spPr bwMode="auto">
            <a:xfrm flipV="1">
              <a:off x="2483855" y="1197075"/>
              <a:ext cx="0" cy="431800"/>
            </a:xfrm>
            <a:prstGeom prst="line">
              <a:avLst/>
            </a:prstGeom>
            <a:noFill/>
            <a:ln w="38100"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8" name="直接连接符 7"/>
            <p:cNvSpPr>
              <a:spLocks noChangeShapeType="1"/>
            </p:cNvSpPr>
            <p:nvPr/>
          </p:nvSpPr>
          <p:spPr bwMode="auto">
            <a:xfrm flipV="1">
              <a:off x="2547249" y="1339950"/>
              <a:ext cx="1587" cy="288925"/>
            </a:xfrm>
            <a:prstGeom prst="line">
              <a:avLst/>
            </a:prstGeom>
            <a:noFill/>
            <a:ln w="38100" cap="flat" cmpd="sng">
              <a:solidFill>
                <a:srgbClr val="FFC000"/>
              </a:solidFill>
              <a:miter lim="800000"/>
            </a:ln>
            <a:extLst>
              <a:ext uri="{909E8E84-426E-40DD-AFC4-6F175D3DCCD1}">
                <a14:hiddenFill xmlns:a14="http://schemas.microsoft.com/office/drawing/2010/main">
                  <a:noFill/>
                </a14:hiddenFill>
              </a:ext>
            </a:extLst>
          </p:spPr>
          <p:txBody>
            <a:bodyPr/>
            <a:lstStyle/>
            <a:p>
              <a:endParaRPr lang="zh-CN" altLang="en-US"/>
            </a:p>
          </p:txBody>
        </p:sp>
      </p:grpSp>
      <p:sp>
        <p:nvSpPr>
          <p:cNvPr id="11" name="文本框 10"/>
          <p:cNvSpPr txBox="1"/>
          <p:nvPr/>
        </p:nvSpPr>
        <p:spPr>
          <a:xfrm>
            <a:off x="1033388" y="1071108"/>
            <a:ext cx="3568591" cy="429895"/>
          </a:xfrm>
          <a:prstGeom prst="rect">
            <a:avLst/>
          </a:prstGeom>
          <a:noFill/>
        </p:spPr>
        <p:txBody>
          <a:bodyPr wrap="square" rtlCol="0">
            <a:spAutoFit/>
          </a:bodyPr>
          <a:lstStyle/>
          <a:p>
            <a:r>
              <a:rPr lang="en-US" altLang="zh-CN" sz="2200" b="1" dirty="0">
                <a:latin typeface="微软雅黑" panose="020B0503020204020204" pitchFamily="34" charset="-122"/>
                <a:ea typeface="微软雅黑" panose="020B0503020204020204" pitchFamily="34" charset="-122"/>
              </a:rPr>
              <a:t>2.2</a:t>
            </a:r>
            <a:r>
              <a:rPr lang="zh-CN" altLang="en-US" sz="2200" b="1" dirty="0">
                <a:latin typeface="微软雅黑" panose="020B0503020204020204" pitchFamily="34" charset="-122"/>
                <a:ea typeface="微软雅黑" panose="020B0503020204020204" pitchFamily="34" charset="-122"/>
              </a:rPr>
              <a:t>深圳欢乐谷的市场细分</a:t>
            </a:r>
            <a:endParaRPr lang="en-US" altLang="zh-CN" sz="2200" b="1" dirty="0">
              <a:latin typeface="微软雅黑" panose="020B0503020204020204" pitchFamily="34" charset="-122"/>
              <a:ea typeface="微软雅黑" panose="020B0503020204020204" pitchFamily="34" charset="-122"/>
            </a:endParaRPr>
          </a:p>
        </p:txBody>
      </p:sp>
      <p:grpSp>
        <p:nvGrpSpPr>
          <p:cNvPr id="14" name="组合 13"/>
          <p:cNvGrpSpPr/>
          <p:nvPr/>
        </p:nvGrpSpPr>
        <p:grpSpPr>
          <a:xfrm>
            <a:off x="388689" y="393224"/>
            <a:ext cx="6560108" cy="512200"/>
            <a:chOff x="-2052460" y="1197075"/>
            <a:chExt cx="4601296" cy="431800"/>
          </a:xfrm>
        </p:grpSpPr>
        <p:sp>
          <p:nvSpPr>
            <p:cNvPr id="15" name="直接连接符 4"/>
            <p:cNvSpPr>
              <a:spLocks noChangeShapeType="1"/>
            </p:cNvSpPr>
            <p:nvPr/>
          </p:nvSpPr>
          <p:spPr bwMode="auto">
            <a:xfrm>
              <a:off x="-2052460" y="1628875"/>
              <a:ext cx="4572000" cy="0"/>
            </a:xfrm>
            <a:prstGeom prst="line">
              <a:avLst/>
            </a:prstGeom>
            <a:noFill/>
            <a:ln w="9525"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16" name="直接连接符 5"/>
            <p:cNvSpPr>
              <a:spLocks noChangeShapeType="1"/>
            </p:cNvSpPr>
            <p:nvPr/>
          </p:nvSpPr>
          <p:spPr bwMode="auto">
            <a:xfrm flipV="1">
              <a:off x="2483855" y="1197075"/>
              <a:ext cx="0" cy="431800"/>
            </a:xfrm>
            <a:prstGeom prst="line">
              <a:avLst/>
            </a:prstGeom>
            <a:noFill/>
            <a:ln w="38100"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17" name="直接连接符 7"/>
            <p:cNvSpPr>
              <a:spLocks noChangeShapeType="1"/>
            </p:cNvSpPr>
            <p:nvPr/>
          </p:nvSpPr>
          <p:spPr bwMode="auto">
            <a:xfrm flipV="1">
              <a:off x="2547249" y="1339950"/>
              <a:ext cx="1587" cy="288925"/>
            </a:xfrm>
            <a:prstGeom prst="line">
              <a:avLst/>
            </a:prstGeom>
            <a:noFill/>
            <a:ln w="38100" cap="flat" cmpd="sng">
              <a:solidFill>
                <a:srgbClr val="FFC000"/>
              </a:solidFill>
              <a:miter lim="800000"/>
            </a:ln>
            <a:extLst>
              <a:ext uri="{909E8E84-426E-40DD-AFC4-6F175D3DCCD1}">
                <a14:hiddenFill xmlns:a14="http://schemas.microsoft.com/office/drawing/2010/main">
                  <a:noFill/>
                </a14:hiddenFill>
              </a:ext>
            </a:extLst>
          </p:spPr>
          <p:txBody>
            <a:bodyPr/>
            <a:lstStyle/>
            <a:p>
              <a:endParaRPr lang="zh-CN" altLang="en-US"/>
            </a:p>
          </p:txBody>
        </p:sp>
      </p:grpSp>
      <p:sp>
        <p:nvSpPr>
          <p:cNvPr id="18" name="文本框 17"/>
          <p:cNvSpPr txBox="1"/>
          <p:nvPr/>
        </p:nvSpPr>
        <p:spPr>
          <a:xfrm>
            <a:off x="828300" y="267576"/>
            <a:ext cx="3957955" cy="521970"/>
          </a:xfrm>
          <a:prstGeom prst="rect">
            <a:avLst/>
          </a:prstGeom>
          <a:noFill/>
        </p:spPr>
        <p:txBody>
          <a:bodyPr wrap="none" rtlCol="0">
            <a:spAutoFit/>
          </a:bodyPr>
          <a:lstStyle/>
          <a:p>
            <a:pPr algn="l"/>
            <a:r>
              <a:rPr lang="en-US" altLang="zh-CN" sz="2800" b="1" dirty="0">
                <a:latin typeface="微软雅黑" panose="020B0503020204020204" pitchFamily="34" charset="-122"/>
                <a:ea typeface="微软雅黑" panose="020B0503020204020204" pitchFamily="34" charset="-122"/>
                <a:sym typeface="+mn-ea"/>
              </a:rPr>
              <a:t>2</a:t>
            </a:r>
            <a:r>
              <a:rPr lang="zh-CN" altLang="en-US" sz="2800" b="1" dirty="0">
                <a:latin typeface="微软雅黑" panose="020B0503020204020204" pitchFamily="34" charset="-122"/>
                <a:ea typeface="微软雅黑" panose="020B0503020204020204" pitchFamily="34" charset="-122"/>
                <a:sym typeface="+mn-ea"/>
              </a:rPr>
              <a:t>、主题公园的细分市场</a:t>
            </a:r>
            <a:endParaRPr lang="zh-CN" altLang="en-US" sz="2800" b="1" dirty="0">
              <a:latin typeface="微软雅黑" panose="020B0503020204020204" pitchFamily="34" charset="-122"/>
              <a:ea typeface="微软雅黑" panose="020B0503020204020204" pitchFamily="34" charset="-122"/>
            </a:endParaRPr>
          </a:p>
        </p:txBody>
      </p:sp>
      <p:sp>
        <p:nvSpPr>
          <p:cNvPr id="20" name="文本框 19"/>
          <p:cNvSpPr txBox="1"/>
          <p:nvPr/>
        </p:nvSpPr>
        <p:spPr>
          <a:xfrm>
            <a:off x="733674" y="1846833"/>
            <a:ext cx="11303427" cy="441916"/>
          </a:xfrm>
          <a:prstGeom prst="rect">
            <a:avLst/>
          </a:prstGeom>
          <a:noFill/>
        </p:spPr>
        <p:txBody>
          <a:bodyPr wrap="square" rtlCol="0">
            <a:spAutoFit/>
          </a:bodyPr>
          <a:lstStyle/>
          <a:p>
            <a:pPr algn="just">
              <a:lnSpc>
                <a:spcPct val="125000"/>
              </a:lnSpc>
            </a:pPr>
            <a:r>
              <a:rPr lang="zh-CN" altLang="en-US" sz="2000" b="1" dirty="0">
                <a:latin typeface="微软雅黑" panose="020B0503020204020204" pitchFamily="34" charset="-122"/>
                <a:ea typeface="微软雅黑" panose="020B0503020204020204" pitchFamily="34" charset="-122"/>
              </a:rPr>
              <a:t>（</a:t>
            </a:r>
            <a:r>
              <a:rPr lang="en-US" altLang="zh-CN" sz="2000" b="1" dirty="0">
                <a:latin typeface="微软雅黑" panose="020B0503020204020204" pitchFamily="34" charset="-122"/>
                <a:ea typeface="微软雅黑" panose="020B0503020204020204" pitchFamily="34" charset="-122"/>
              </a:rPr>
              <a:t>2</a:t>
            </a:r>
            <a:r>
              <a:rPr lang="zh-CN" altLang="en-US" sz="2000" b="1" dirty="0">
                <a:latin typeface="微软雅黑" panose="020B0503020204020204" pitchFamily="34" charset="-122"/>
                <a:ea typeface="微软雅黑" panose="020B0503020204020204" pitchFamily="34" charset="-122"/>
              </a:rPr>
              <a:t>）划分细分市场</a:t>
            </a:r>
            <a:endParaRPr lang="en-US" altLang="zh-CN" sz="2000" b="1" dirty="0">
              <a:latin typeface="微软雅黑" panose="020B0503020204020204" pitchFamily="34" charset="-122"/>
              <a:ea typeface="微软雅黑" panose="020B0503020204020204" pitchFamily="34" charset="-122"/>
            </a:endParaRPr>
          </a:p>
        </p:txBody>
      </p:sp>
      <p:cxnSp>
        <p:nvCxnSpPr>
          <p:cNvPr id="21" name="直接连接符 20"/>
          <p:cNvCxnSpPr/>
          <p:nvPr/>
        </p:nvCxnSpPr>
        <p:spPr>
          <a:xfrm>
            <a:off x="616480" y="6320324"/>
            <a:ext cx="3956564" cy="0"/>
          </a:xfrm>
          <a:prstGeom prst="line">
            <a:avLst/>
          </a:prstGeom>
        </p:spPr>
        <p:style>
          <a:lnRef idx="1">
            <a:schemeClr val="dk1"/>
          </a:lnRef>
          <a:fillRef idx="0">
            <a:schemeClr val="dk1"/>
          </a:fillRef>
          <a:effectRef idx="0">
            <a:schemeClr val="dk1"/>
          </a:effectRef>
          <a:fontRef idx="minor">
            <a:schemeClr val="tx1"/>
          </a:fontRef>
        </p:style>
      </p:cxnSp>
      <p:sp>
        <p:nvSpPr>
          <p:cNvPr id="22" name="矩形 21"/>
          <p:cNvSpPr/>
          <p:nvPr/>
        </p:nvSpPr>
        <p:spPr>
          <a:xfrm>
            <a:off x="532309" y="6373750"/>
            <a:ext cx="2800767" cy="276999"/>
          </a:xfrm>
          <a:prstGeom prst="rect">
            <a:avLst/>
          </a:prstGeom>
        </p:spPr>
        <p:txBody>
          <a:bodyPr wrap="none">
            <a:spAutoFit/>
          </a:bodyPr>
          <a:lstStyle/>
          <a:p>
            <a:pPr algn="just">
              <a:spcAft>
                <a:spcPts val="0"/>
              </a:spcAft>
            </a:pPr>
            <a:r>
              <a:rPr lang="zh-CN" altLang="en-US" sz="1200" kern="100" dirty="0">
                <a:latin typeface="微软雅黑" panose="020B0503020204020204" pitchFamily="34" charset="-122"/>
                <a:ea typeface="微软雅黑" panose="020B0503020204020204" pitchFamily="34" charset="-122"/>
                <a:cs typeface="Times New Roman" panose="02020603050405020304" pitchFamily="18" charset="0"/>
              </a:rPr>
              <a:t>资料来源：深圳华侨城欢乐谷旅游公司</a:t>
            </a:r>
            <a:endParaRPr lang="zh-CN" altLang="zh-CN" sz="1200" kern="100" dirty="0">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9" name="Rectangle 2"/>
          <p:cNvSpPr>
            <a:spLocks noChangeArrowheads="1"/>
          </p:cNvSpPr>
          <p:nvPr/>
        </p:nvSpPr>
        <p:spPr bwMode="auto">
          <a:xfrm>
            <a:off x="856860" y="3073159"/>
            <a:ext cx="12882006"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spAutoFit/>
          </a:bodyPr>
          <a:lstStyle/>
          <a:p>
            <a:endParaRPr lang="zh-CN" altLang="en-US"/>
          </a:p>
        </p:txBody>
      </p:sp>
      <p:sp>
        <p:nvSpPr>
          <p:cNvPr id="12" name="Rectangle 2"/>
          <p:cNvSpPr>
            <a:spLocks noChangeArrowheads="1"/>
          </p:cNvSpPr>
          <p:nvPr/>
        </p:nvSpPr>
        <p:spPr bwMode="auto">
          <a:xfrm>
            <a:off x="1229194" y="2592008"/>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endParaRPr lang="zh-CN" altLang="en-US"/>
          </a:p>
        </p:txBody>
      </p:sp>
      <p:sp>
        <p:nvSpPr>
          <p:cNvPr id="10" name="Rectangle 2"/>
          <p:cNvSpPr>
            <a:spLocks noChangeArrowheads="1"/>
          </p:cNvSpPr>
          <p:nvPr/>
        </p:nvSpPr>
        <p:spPr bwMode="auto">
          <a:xfrm>
            <a:off x="636044" y="2385485"/>
            <a:ext cx="13030144"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spAutoFit/>
          </a:bodyPr>
          <a:lstStyle/>
          <a:p>
            <a:endParaRPr lang="zh-CN" altLang="en-US"/>
          </a:p>
        </p:txBody>
      </p:sp>
      <p:grpSp>
        <p:nvGrpSpPr>
          <p:cNvPr id="29" name="组合 28"/>
          <p:cNvGrpSpPr/>
          <p:nvPr/>
        </p:nvGrpSpPr>
        <p:grpSpPr>
          <a:xfrm>
            <a:off x="1932692" y="2218756"/>
            <a:ext cx="8595416" cy="3659508"/>
            <a:chOff x="101596" y="3215086"/>
            <a:chExt cx="5961102" cy="2330450"/>
          </a:xfrm>
        </p:grpSpPr>
        <p:pic>
          <p:nvPicPr>
            <p:cNvPr id="6145" name="图片 5" descr="gdmap-new"/>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74188" y="3215086"/>
              <a:ext cx="2495550" cy="2330450"/>
            </a:xfrm>
            <a:prstGeom prst="rect">
              <a:avLst/>
            </a:prstGeom>
            <a:noFill/>
            <a:extLst>
              <a:ext uri="{909E8E84-426E-40DD-AFC4-6F175D3DCCD1}">
                <a14:hiddenFill xmlns:a14="http://schemas.microsoft.com/office/drawing/2010/main">
                  <a:solidFill>
                    <a:srgbClr val="FFFFFF"/>
                  </a:solidFill>
                </a14:hiddenFill>
              </a:ext>
            </a:extLst>
          </p:spPr>
        </p:pic>
        <p:cxnSp>
          <p:nvCxnSpPr>
            <p:cNvPr id="24" name="直接连接符 23"/>
            <p:cNvCxnSpPr>
              <a:cxnSpLocks noChangeShapeType="1"/>
            </p:cNvCxnSpPr>
            <p:nvPr/>
          </p:nvCxnSpPr>
          <p:spPr bwMode="auto">
            <a:xfrm flipH="1">
              <a:off x="3567148" y="4113235"/>
              <a:ext cx="914400" cy="410845"/>
            </a:xfrm>
            <a:prstGeom prst="line">
              <a:avLst/>
            </a:prstGeom>
            <a:noFill/>
            <a:ln w="9525">
              <a:solidFill>
                <a:srgbClr val="000000"/>
              </a:solidFill>
              <a:round/>
              <a:tailEnd type="triangle" w="med" len="med"/>
            </a:ln>
            <a:extLst>
              <a:ext uri="{909E8E84-426E-40DD-AFC4-6F175D3DCCD1}">
                <a14:hiddenFill xmlns:a14="http://schemas.microsoft.com/office/drawing/2010/main">
                  <a:noFill/>
                </a14:hiddenFill>
              </a:ext>
            </a:extLst>
          </p:spPr>
        </p:cxnSp>
        <p:cxnSp>
          <p:nvCxnSpPr>
            <p:cNvPr id="25" name="直接连接符 24"/>
            <p:cNvCxnSpPr>
              <a:cxnSpLocks noChangeShapeType="1"/>
            </p:cNvCxnSpPr>
            <p:nvPr/>
          </p:nvCxnSpPr>
          <p:spPr bwMode="auto">
            <a:xfrm>
              <a:off x="1267370" y="3855843"/>
              <a:ext cx="800100" cy="571500"/>
            </a:xfrm>
            <a:prstGeom prst="line">
              <a:avLst/>
            </a:prstGeom>
            <a:noFill/>
            <a:ln w="9525">
              <a:solidFill>
                <a:srgbClr val="000000"/>
              </a:solidFill>
              <a:round/>
              <a:tailEnd type="triangle" w="med" len="med"/>
            </a:ln>
            <a:extLst>
              <a:ext uri="{909E8E84-426E-40DD-AFC4-6F175D3DCCD1}">
                <a14:hiddenFill xmlns:a14="http://schemas.microsoft.com/office/drawing/2010/main">
                  <a:noFill/>
                </a14:hiddenFill>
              </a:ext>
            </a:extLst>
          </p:spPr>
        </p:cxnSp>
        <p:sp>
          <p:nvSpPr>
            <p:cNvPr id="13" name="矩形 32"/>
            <p:cNvSpPr>
              <a:spLocks noChangeArrowheads="1"/>
            </p:cNvSpPr>
            <p:nvPr/>
          </p:nvSpPr>
          <p:spPr bwMode="auto">
            <a:xfrm>
              <a:off x="101596" y="3596722"/>
              <a:ext cx="1800694" cy="337058"/>
            </a:xfrm>
            <a:prstGeom prst="rect">
              <a:avLst/>
            </a:prstGeom>
            <a:solidFill>
              <a:srgbClr val="FFFFFF"/>
            </a:solidFill>
            <a:ln w="9525">
              <a:solidFill>
                <a:srgbClr val="000000"/>
              </a:solidFill>
              <a:miter lim="800000"/>
            </a:ln>
          </p:spPr>
          <p:txBody>
            <a:bodyPr vert="horz" wrap="square" lIns="91440" tIns="45720" rIns="91440" bIns="4572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pPr>
              <a:r>
                <a:rPr kumimoji="0" lang="en-US" altLang="zh-CN" b="0" i="0" u="none" strike="noStrike" cap="none" normalizeH="0" baseline="0" dirty="0">
                  <a:ln>
                    <a:noFill/>
                  </a:ln>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rPr>
                <a:t>4</a:t>
              </a:r>
              <a:r>
                <a:rPr kumimoji="0" lang="zh-CN" altLang="en-US" b="0" i="0" u="none" strike="noStrike" cap="none" normalizeH="0" baseline="0" dirty="0">
                  <a:ln>
                    <a:noFill/>
                  </a:ln>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rPr>
                <a:t>小时车程市场</a:t>
              </a:r>
              <a:endParaRPr kumimoji="0" lang="zh-CN" altLang="en-US" b="0" i="0" u="none" strike="noStrike" cap="none" normalizeH="0" baseline="0" dirty="0">
                <a:ln>
                  <a:noFill/>
                </a:ln>
                <a:solidFill>
                  <a:schemeClr val="tx1"/>
                </a:solidFill>
                <a:effectLst/>
                <a:latin typeface="微软雅黑" panose="020B0503020204020204" pitchFamily="34" charset="-122"/>
                <a:ea typeface="微软雅黑" panose="020B0503020204020204" pitchFamily="34" charset="-122"/>
              </a:endParaRPr>
            </a:p>
          </p:txBody>
        </p:sp>
        <p:sp>
          <p:nvSpPr>
            <p:cNvPr id="26" name="矩形 30"/>
            <p:cNvSpPr>
              <a:spLocks noChangeArrowheads="1"/>
            </p:cNvSpPr>
            <p:nvPr/>
          </p:nvSpPr>
          <p:spPr bwMode="auto">
            <a:xfrm>
              <a:off x="4475198" y="3933780"/>
              <a:ext cx="1587500" cy="320834"/>
            </a:xfrm>
            <a:prstGeom prst="rect">
              <a:avLst/>
            </a:prstGeom>
            <a:solidFill>
              <a:srgbClr val="FFFFFF"/>
            </a:solidFill>
            <a:ln w="9525">
              <a:solidFill>
                <a:srgbClr val="000000"/>
              </a:solidFill>
              <a:miter lim="800000"/>
            </a:ln>
          </p:spPr>
          <p:txBody>
            <a:bodyPr vert="horz" wrap="square" lIns="91440" tIns="45720" rIns="91440" bIns="4572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pPr>
              <a:r>
                <a:rPr kumimoji="0" lang="en-US" altLang="zh-CN" sz="1600" b="0" i="0" u="none" strike="noStrike" cap="none" normalizeH="0" baseline="0" dirty="0">
                  <a:ln>
                    <a:noFill/>
                  </a:ln>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rPr>
                <a:t>2</a:t>
              </a:r>
              <a:r>
                <a:rPr kumimoji="0" lang="zh-CN" altLang="en-US" sz="1600" b="0" i="0" u="none" strike="noStrike" cap="none" normalizeH="0" baseline="0" dirty="0">
                  <a:ln>
                    <a:noFill/>
                  </a:ln>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rPr>
                <a:t>小时车程市场</a:t>
              </a:r>
              <a:endParaRPr kumimoji="0" lang="zh-CN" altLang="en-US" sz="1600" b="0" i="0" u="none" strike="noStrike" cap="none" normalizeH="0" baseline="0" dirty="0">
                <a:ln>
                  <a:noFill/>
                </a:ln>
                <a:solidFill>
                  <a:schemeClr val="tx1"/>
                </a:solidFill>
                <a:effectLst/>
                <a:latin typeface="微软雅黑" panose="020B0503020204020204" pitchFamily="34" charset="-122"/>
                <a:ea typeface="微软雅黑" panose="020B0503020204020204" pitchFamily="34" charset="-122"/>
              </a:endParaRPr>
            </a:p>
          </p:txBody>
        </p:sp>
      </p:grpSp>
      <p:sp>
        <p:nvSpPr>
          <p:cNvPr id="28" name="Rectangle 7"/>
          <p:cNvSpPr>
            <a:spLocks noChangeArrowheads="1"/>
          </p:cNvSpPr>
          <p:nvPr/>
        </p:nvSpPr>
        <p:spPr bwMode="auto">
          <a:xfrm>
            <a:off x="1267370" y="288257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pPr marL="0" marR="0" lvl="0" indent="0" algn="l" defTabSz="914400" rtl="0" eaLnBrk="0" fontAlgn="base" latinLnBrk="0" hangingPunct="0">
              <a:lnSpc>
                <a:spcPct val="100000"/>
              </a:lnSpc>
              <a:spcBef>
                <a:spcPct val="0"/>
              </a:spcBef>
              <a:spcAft>
                <a:spcPct val="0"/>
              </a:spcAft>
              <a:buClrTx/>
              <a:buSzTx/>
              <a:buFontTx/>
              <a:buNone/>
            </a:pPr>
            <a:endParaRPr kumimoji="0" lang="en-US" altLang="zh-CN" sz="8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pPr>
            <a:r>
              <a:rPr kumimoji="0" lang="en-US" altLang="zh-CN" sz="1800" b="0" i="0" u="none" strike="noStrike" cap="none" normalizeH="0" baseline="0">
                <a:ln>
                  <a:noFill/>
                </a:ln>
                <a:solidFill>
                  <a:schemeClr val="tx1"/>
                </a:solidFill>
                <a:effectLst/>
                <a:latin typeface="Arial" panose="020B0604020202020204" pitchFamily="34" charset="0"/>
              </a:rPr>
              <a:t> </a:t>
            </a:r>
          </a:p>
        </p:txBody>
      </p:sp>
      <p:sp>
        <p:nvSpPr>
          <p:cNvPr id="19" name="文本框 18"/>
          <p:cNvSpPr txBox="1"/>
          <p:nvPr/>
        </p:nvSpPr>
        <p:spPr>
          <a:xfrm>
            <a:off x="3327142" y="5840480"/>
            <a:ext cx="4911922" cy="369332"/>
          </a:xfrm>
          <a:prstGeom prst="rect">
            <a:avLst/>
          </a:prstGeom>
          <a:noFill/>
        </p:spPr>
        <p:txBody>
          <a:bodyPr wrap="none" rtlCol="0">
            <a:spAutoFit/>
          </a:bodyPr>
          <a:lstStyle/>
          <a:p>
            <a:pPr algn="ctr"/>
            <a:r>
              <a:rPr lang="zh-CN" altLang="en-US" dirty="0">
                <a:latin typeface="微软雅黑" panose="020B0503020204020204" pitchFamily="34" charset="-122"/>
                <a:ea typeface="微软雅黑" panose="020B0503020204020204" pitchFamily="34" charset="-122"/>
              </a:rPr>
              <a:t>图</a:t>
            </a:r>
            <a:r>
              <a:rPr lang="en-US" altLang="zh-CN" dirty="0">
                <a:latin typeface="微软雅黑" panose="020B0503020204020204" pitchFamily="34" charset="-122"/>
                <a:ea typeface="微软雅黑" panose="020B0503020204020204" pitchFamily="34" charset="-122"/>
              </a:rPr>
              <a:t>10-8 </a:t>
            </a:r>
            <a:r>
              <a:rPr lang="zh-CN" altLang="en-US" dirty="0">
                <a:latin typeface="微软雅黑" panose="020B0503020204020204" pitchFamily="34" charset="-122"/>
                <a:ea typeface="微软雅黑" panose="020B0503020204020204" pitchFamily="34" charset="-122"/>
              </a:rPr>
              <a:t>深圳欢乐谷按客源市场距离的市场细分</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组合 4"/>
          <p:cNvGrpSpPr/>
          <p:nvPr/>
        </p:nvGrpSpPr>
        <p:grpSpPr>
          <a:xfrm>
            <a:off x="-1" y="6230875"/>
            <a:ext cx="10730753" cy="431800"/>
            <a:chOff x="-2052460" y="1197075"/>
            <a:chExt cx="4601296" cy="431800"/>
          </a:xfrm>
        </p:grpSpPr>
        <p:sp>
          <p:nvSpPr>
            <p:cNvPr id="6" name="直接连接符 4"/>
            <p:cNvSpPr>
              <a:spLocks noChangeShapeType="1"/>
            </p:cNvSpPr>
            <p:nvPr/>
          </p:nvSpPr>
          <p:spPr bwMode="auto">
            <a:xfrm>
              <a:off x="-2052460" y="1628875"/>
              <a:ext cx="4572000" cy="0"/>
            </a:xfrm>
            <a:prstGeom prst="line">
              <a:avLst/>
            </a:prstGeom>
            <a:noFill/>
            <a:ln w="9525"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7" name="直接连接符 5"/>
            <p:cNvSpPr>
              <a:spLocks noChangeShapeType="1"/>
            </p:cNvSpPr>
            <p:nvPr/>
          </p:nvSpPr>
          <p:spPr bwMode="auto">
            <a:xfrm flipV="1">
              <a:off x="2483855" y="1197075"/>
              <a:ext cx="0" cy="431800"/>
            </a:xfrm>
            <a:prstGeom prst="line">
              <a:avLst/>
            </a:prstGeom>
            <a:noFill/>
            <a:ln w="38100"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8" name="直接连接符 7"/>
            <p:cNvSpPr>
              <a:spLocks noChangeShapeType="1"/>
            </p:cNvSpPr>
            <p:nvPr/>
          </p:nvSpPr>
          <p:spPr bwMode="auto">
            <a:xfrm flipV="1">
              <a:off x="2547249" y="1339950"/>
              <a:ext cx="1587" cy="288925"/>
            </a:xfrm>
            <a:prstGeom prst="line">
              <a:avLst/>
            </a:prstGeom>
            <a:noFill/>
            <a:ln w="38100" cap="flat" cmpd="sng">
              <a:solidFill>
                <a:srgbClr val="FFC000"/>
              </a:solidFill>
              <a:miter lim="800000"/>
            </a:ln>
            <a:extLst>
              <a:ext uri="{909E8E84-426E-40DD-AFC4-6F175D3DCCD1}">
                <a14:hiddenFill xmlns:a14="http://schemas.microsoft.com/office/drawing/2010/main">
                  <a:noFill/>
                </a14:hiddenFill>
              </a:ext>
            </a:extLst>
          </p:spPr>
          <p:txBody>
            <a:bodyPr/>
            <a:lstStyle/>
            <a:p>
              <a:endParaRPr lang="zh-CN" altLang="en-US"/>
            </a:p>
          </p:txBody>
        </p:sp>
      </p:grpSp>
      <p:sp>
        <p:nvSpPr>
          <p:cNvPr id="11" name="文本框 10"/>
          <p:cNvSpPr txBox="1"/>
          <p:nvPr/>
        </p:nvSpPr>
        <p:spPr>
          <a:xfrm>
            <a:off x="1033389" y="1071108"/>
            <a:ext cx="4587922" cy="429895"/>
          </a:xfrm>
          <a:prstGeom prst="rect">
            <a:avLst/>
          </a:prstGeom>
          <a:noFill/>
        </p:spPr>
        <p:txBody>
          <a:bodyPr wrap="square" rtlCol="0">
            <a:spAutoFit/>
          </a:bodyPr>
          <a:lstStyle/>
          <a:p>
            <a:r>
              <a:rPr lang="en-US" altLang="zh-CN" sz="2200" b="1" dirty="0">
                <a:latin typeface="微软雅黑" panose="020B0503020204020204" pitchFamily="34" charset="-122"/>
                <a:ea typeface="微软雅黑" panose="020B0503020204020204" pitchFamily="34" charset="-122"/>
                <a:sym typeface="+mn-ea"/>
              </a:rPr>
              <a:t>2.2</a:t>
            </a:r>
            <a:r>
              <a:rPr lang="zh-CN" altLang="en-US" sz="2200" b="1" dirty="0">
                <a:latin typeface="微软雅黑" panose="020B0503020204020204" pitchFamily="34" charset="-122"/>
                <a:ea typeface="微软雅黑" panose="020B0503020204020204" pitchFamily="34" charset="-122"/>
                <a:sym typeface="+mn-ea"/>
              </a:rPr>
              <a:t>深圳欢乐谷的市场细分</a:t>
            </a:r>
            <a:endParaRPr lang="en-US" altLang="zh-CN" sz="2200" b="1" dirty="0">
              <a:latin typeface="微软雅黑" panose="020B0503020204020204" pitchFamily="34" charset="-122"/>
              <a:ea typeface="微软雅黑" panose="020B0503020204020204" pitchFamily="34" charset="-122"/>
            </a:endParaRPr>
          </a:p>
        </p:txBody>
      </p:sp>
      <p:sp>
        <p:nvSpPr>
          <p:cNvPr id="20" name="文本框 19"/>
          <p:cNvSpPr txBox="1"/>
          <p:nvPr/>
        </p:nvSpPr>
        <p:spPr>
          <a:xfrm>
            <a:off x="532309" y="1865365"/>
            <a:ext cx="10948659" cy="4093428"/>
          </a:xfrm>
          <a:prstGeom prst="rect">
            <a:avLst/>
          </a:prstGeom>
          <a:noFill/>
        </p:spPr>
        <p:txBody>
          <a:bodyPr wrap="square" rtlCol="0">
            <a:spAutoFit/>
          </a:bodyPr>
          <a:lstStyle/>
          <a:p>
            <a:pPr algn="just">
              <a:lnSpc>
                <a:spcPct val="125000"/>
              </a:lnSpc>
              <a:spcAft>
                <a:spcPts val="1200"/>
              </a:spcAft>
            </a:pPr>
            <a:r>
              <a:rPr lang="zh-CN" altLang="en-US" sz="2000" dirty="0">
                <a:latin typeface="微软雅黑" panose="020B0503020204020204" pitchFamily="34" charset="-122"/>
                <a:ea typeface="微软雅黑" panose="020B0503020204020204" pitchFamily="34" charset="-122"/>
              </a:rPr>
              <a:t>深圳欢乐谷制定的市场细分目标包括：</a:t>
            </a:r>
            <a:endParaRPr lang="en-US" altLang="zh-CN" sz="2000" dirty="0">
              <a:latin typeface="微软雅黑" panose="020B0503020204020204" pitchFamily="34" charset="-122"/>
              <a:ea typeface="微软雅黑" panose="020B0503020204020204" pitchFamily="34" charset="-122"/>
            </a:endParaRPr>
          </a:p>
          <a:p>
            <a:pPr marL="342900" indent="-342900" algn="just">
              <a:lnSpc>
                <a:spcPct val="125000"/>
              </a:lnSpc>
              <a:buFont typeface="Wingdings" panose="05000000000000000000" pitchFamily="2" charset="2"/>
              <a:buChar char="l"/>
            </a:pPr>
            <a:r>
              <a:rPr lang="zh-CN" altLang="en-US" sz="2000" b="1" dirty="0">
                <a:solidFill>
                  <a:srgbClr val="FF0000"/>
                </a:solidFill>
                <a:latin typeface="微软雅黑" panose="020B0503020204020204" pitchFamily="34" charset="-122"/>
                <a:ea typeface="微软雅黑" panose="020B0503020204020204" pitchFamily="34" charset="-122"/>
              </a:rPr>
              <a:t>一是市场渗透</a:t>
            </a:r>
            <a:r>
              <a:rPr lang="zh-CN" altLang="en-US" sz="2000" dirty="0">
                <a:latin typeface="微软雅黑" panose="020B0503020204020204" pitchFamily="34" charset="-122"/>
                <a:ea typeface="微软雅黑" panose="020B0503020204020204" pitchFamily="34" charset="-122"/>
              </a:rPr>
              <a:t>，立足珠三角重点客源市场，加大在周边地区的营销力度，进一步挖掘欢乐谷的潜在游客；</a:t>
            </a:r>
            <a:endParaRPr lang="en-US" altLang="zh-CN" sz="2000" dirty="0">
              <a:latin typeface="微软雅黑" panose="020B0503020204020204" pitchFamily="34" charset="-122"/>
              <a:ea typeface="微软雅黑" panose="020B0503020204020204" pitchFamily="34" charset="-122"/>
            </a:endParaRPr>
          </a:p>
          <a:p>
            <a:pPr marL="342900" indent="-342900" algn="just">
              <a:lnSpc>
                <a:spcPct val="125000"/>
              </a:lnSpc>
              <a:buFont typeface="Wingdings" panose="05000000000000000000" pitchFamily="2" charset="2"/>
              <a:buChar char="l"/>
            </a:pPr>
            <a:r>
              <a:rPr lang="zh-CN" altLang="en-US" sz="2000" b="1" dirty="0">
                <a:solidFill>
                  <a:srgbClr val="FF0000"/>
                </a:solidFill>
                <a:latin typeface="微软雅黑" panose="020B0503020204020204" pitchFamily="34" charset="-122"/>
                <a:ea typeface="微软雅黑" panose="020B0503020204020204" pitchFamily="34" charset="-122"/>
              </a:rPr>
              <a:t>二是逐步进军</a:t>
            </a:r>
            <a:r>
              <a:rPr lang="en-US" altLang="zh-CN" sz="2000" b="1" dirty="0">
                <a:solidFill>
                  <a:srgbClr val="FF0000"/>
                </a:solidFill>
                <a:latin typeface="微软雅黑" panose="020B0503020204020204" pitchFamily="34" charset="-122"/>
                <a:ea typeface="微软雅黑" panose="020B0503020204020204" pitchFamily="34" charset="-122"/>
              </a:rPr>
              <a:t>9+2</a:t>
            </a:r>
            <a:r>
              <a:rPr lang="zh-CN" altLang="en-US" sz="2000" b="1" dirty="0">
                <a:solidFill>
                  <a:srgbClr val="FF0000"/>
                </a:solidFill>
                <a:latin typeface="微软雅黑" panose="020B0503020204020204" pitchFamily="34" charset="-122"/>
                <a:ea typeface="微软雅黑" panose="020B0503020204020204" pitchFamily="34" charset="-122"/>
              </a:rPr>
              <a:t>地区</a:t>
            </a:r>
            <a:r>
              <a:rPr lang="zh-CN" altLang="en-US" sz="2000" dirty="0">
                <a:latin typeface="微软雅黑" panose="020B0503020204020204" pitchFamily="34" charset="-122"/>
                <a:ea typeface="微软雅黑" panose="020B0503020204020204" pitchFamily="34" charset="-122"/>
              </a:rPr>
              <a:t>（指与广东相邻的福建、广西、江西、湖南、海南、四川、云南、贵州和香港、澳门），进军内地，布局全国市场（以北京、上海等城市为中心的其它国内重点市场），快速启动远程市场，拓展省外、入境团队，组织广深珠同业专线、外省组团社、海外买家等推介会，参加广州、杭州、成都、香港等地举办的大型促销会，并作为欢乐谷品牌连锁的大本营，同时完成建设“四大基地”的任务；</a:t>
            </a:r>
            <a:endParaRPr lang="en-US" altLang="zh-CN" sz="2000" dirty="0">
              <a:latin typeface="微软雅黑" panose="020B0503020204020204" pitchFamily="34" charset="-122"/>
              <a:ea typeface="微软雅黑" panose="020B0503020204020204" pitchFamily="34" charset="-122"/>
            </a:endParaRPr>
          </a:p>
          <a:p>
            <a:pPr marL="342900" indent="-342900" algn="just">
              <a:lnSpc>
                <a:spcPct val="125000"/>
              </a:lnSpc>
              <a:buFont typeface="Wingdings" panose="05000000000000000000" pitchFamily="2" charset="2"/>
              <a:buChar char="l"/>
            </a:pPr>
            <a:r>
              <a:rPr lang="zh-CN" altLang="en-US" sz="2000" b="1" dirty="0">
                <a:solidFill>
                  <a:srgbClr val="FF0000"/>
                </a:solidFill>
                <a:latin typeface="微软雅黑" panose="020B0503020204020204" pitchFamily="34" charset="-122"/>
                <a:ea typeface="微软雅黑" panose="020B0503020204020204" pitchFamily="34" charset="-122"/>
              </a:rPr>
              <a:t>辐射境外市场</a:t>
            </a:r>
            <a:r>
              <a:rPr lang="zh-CN" altLang="en-US" sz="2000" dirty="0">
                <a:latin typeface="微软雅黑" panose="020B0503020204020204" pitchFamily="34" charset="-122"/>
                <a:ea typeface="微软雅黑" panose="020B0503020204020204" pitchFamily="34" charset="-122"/>
              </a:rPr>
              <a:t>，不断寻求新的、潜在的游客，提高全园游客接待量。显然，营销的工作的重心仍然放在</a:t>
            </a:r>
            <a:r>
              <a:rPr lang="en-US" altLang="zh-CN" sz="2000" dirty="0">
                <a:latin typeface="微软雅黑" panose="020B0503020204020204" pitchFamily="34" charset="-122"/>
                <a:ea typeface="微软雅黑" panose="020B0503020204020204" pitchFamily="34" charset="-122"/>
              </a:rPr>
              <a:t>2</a:t>
            </a:r>
            <a:r>
              <a:rPr lang="zh-CN" altLang="en-US" sz="2000" dirty="0">
                <a:latin typeface="微软雅黑" panose="020B0503020204020204" pitchFamily="34" charset="-122"/>
                <a:ea typeface="微软雅黑" panose="020B0503020204020204" pitchFamily="34" charset="-122"/>
              </a:rPr>
              <a:t>小时车程范围内。</a:t>
            </a:r>
          </a:p>
        </p:txBody>
      </p:sp>
      <p:grpSp>
        <p:nvGrpSpPr>
          <p:cNvPr id="19" name="组合 18"/>
          <p:cNvGrpSpPr/>
          <p:nvPr/>
        </p:nvGrpSpPr>
        <p:grpSpPr>
          <a:xfrm>
            <a:off x="532309" y="0"/>
            <a:ext cx="105322" cy="431800"/>
            <a:chOff x="532309" y="0"/>
            <a:chExt cx="105322" cy="431800"/>
          </a:xfrm>
        </p:grpSpPr>
        <p:sp>
          <p:nvSpPr>
            <p:cNvPr id="21" name="直接连接符 5"/>
            <p:cNvSpPr>
              <a:spLocks noChangeShapeType="1"/>
            </p:cNvSpPr>
            <p:nvPr/>
          </p:nvSpPr>
          <p:spPr bwMode="auto">
            <a:xfrm flipV="1">
              <a:off x="532309" y="0"/>
              <a:ext cx="0" cy="431800"/>
            </a:xfrm>
            <a:prstGeom prst="line">
              <a:avLst/>
            </a:prstGeom>
            <a:noFill/>
            <a:ln w="38100"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22" name="直接连接符 7"/>
            <p:cNvSpPr>
              <a:spLocks noChangeShapeType="1"/>
            </p:cNvSpPr>
            <p:nvPr/>
          </p:nvSpPr>
          <p:spPr bwMode="auto">
            <a:xfrm flipV="1">
              <a:off x="636044" y="0"/>
              <a:ext cx="1587" cy="288925"/>
            </a:xfrm>
            <a:prstGeom prst="line">
              <a:avLst/>
            </a:prstGeom>
            <a:noFill/>
            <a:ln w="38100" cap="flat" cmpd="sng">
              <a:solidFill>
                <a:srgbClr val="FFC000"/>
              </a:solidFill>
              <a:miter lim="800000"/>
            </a:ln>
            <a:extLst>
              <a:ext uri="{909E8E84-426E-40DD-AFC4-6F175D3DCCD1}">
                <a14:hiddenFill xmlns:a14="http://schemas.microsoft.com/office/drawing/2010/main">
                  <a:noFill/>
                </a14:hiddenFill>
              </a:ext>
            </a:extLst>
          </p:spPr>
          <p:txBody>
            <a:bodyPr/>
            <a:lstStyle/>
            <a:p>
              <a:endParaRPr lang="zh-CN" altLang="en-US"/>
            </a:p>
          </p:txBody>
        </p:sp>
      </p:grpSp>
      <p:grpSp>
        <p:nvGrpSpPr>
          <p:cNvPr id="23" name="组合 22"/>
          <p:cNvGrpSpPr/>
          <p:nvPr/>
        </p:nvGrpSpPr>
        <p:grpSpPr>
          <a:xfrm>
            <a:off x="388689" y="393224"/>
            <a:ext cx="4872859" cy="614372"/>
            <a:chOff x="-2052460" y="1197075"/>
            <a:chExt cx="4601296" cy="431800"/>
          </a:xfrm>
        </p:grpSpPr>
        <p:sp>
          <p:nvSpPr>
            <p:cNvPr id="24" name="直接连接符 4"/>
            <p:cNvSpPr>
              <a:spLocks noChangeShapeType="1"/>
            </p:cNvSpPr>
            <p:nvPr/>
          </p:nvSpPr>
          <p:spPr bwMode="auto">
            <a:xfrm>
              <a:off x="-2052460" y="1628875"/>
              <a:ext cx="4572000" cy="0"/>
            </a:xfrm>
            <a:prstGeom prst="line">
              <a:avLst/>
            </a:prstGeom>
            <a:noFill/>
            <a:ln w="9525"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25" name="直接连接符 5"/>
            <p:cNvSpPr>
              <a:spLocks noChangeShapeType="1"/>
            </p:cNvSpPr>
            <p:nvPr/>
          </p:nvSpPr>
          <p:spPr bwMode="auto">
            <a:xfrm flipV="1">
              <a:off x="2483855" y="1197075"/>
              <a:ext cx="0" cy="431800"/>
            </a:xfrm>
            <a:prstGeom prst="line">
              <a:avLst/>
            </a:prstGeom>
            <a:noFill/>
            <a:ln w="38100"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26" name="直接连接符 7"/>
            <p:cNvSpPr>
              <a:spLocks noChangeShapeType="1"/>
            </p:cNvSpPr>
            <p:nvPr/>
          </p:nvSpPr>
          <p:spPr bwMode="auto">
            <a:xfrm flipV="1">
              <a:off x="2547249" y="1339950"/>
              <a:ext cx="1587" cy="288925"/>
            </a:xfrm>
            <a:prstGeom prst="line">
              <a:avLst/>
            </a:prstGeom>
            <a:noFill/>
            <a:ln w="38100" cap="flat" cmpd="sng">
              <a:solidFill>
                <a:srgbClr val="FFC000"/>
              </a:solidFill>
              <a:miter lim="800000"/>
            </a:ln>
            <a:extLst>
              <a:ext uri="{909E8E84-426E-40DD-AFC4-6F175D3DCCD1}">
                <a14:hiddenFill xmlns:a14="http://schemas.microsoft.com/office/drawing/2010/main">
                  <a:noFill/>
                </a14:hiddenFill>
              </a:ext>
            </a:extLst>
          </p:spPr>
          <p:txBody>
            <a:bodyPr/>
            <a:lstStyle/>
            <a:p>
              <a:endParaRPr lang="zh-CN" altLang="en-US"/>
            </a:p>
          </p:txBody>
        </p:sp>
      </p:grpSp>
      <p:sp>
        <p:nvSpPr>
          <p:cNvPr id="27" name="文本框 26"/>
          <p:cNvSpPr txBox="1"/>
          <p:nvPr/>
        </p:nvSpPr>
        <p:spPr>
          <a:xfrm>
            <a:off x="828300" y="267576"/>
            <a:ext cx="3957955" cy="521970"/>
          </a:xfrm>
          <a:prstGeom prst="rect">
            <a:avLst/>
          </a:prstGeom>
          <a:noFill/>
        </p:spPr>
        <p:txBody>
          <a:bodyPr wrap="none" rtlCol="0">
            <a:spAutoFit/>
          </a:bodyPr>
          <a:lstStyle/>
          <a:p>
            <a:r>
              <a:rPr lang="en-US" altLang="zh-CN" sz="2800" b="1" dirty="0">
                <a:latin typeface="微软雅黑" panose="020B0503020204020204" pitchFamily="34" charset="-122"/>
                <a:ea typeface="微软雅黑" panose="020B0503020204020204" pitchFamily="34" charset="-122"/>
              </a:rPr>
              <a:t>2</a:t>
            </a:r>
            <a:r>
              <a:rPr lang="zh-CN" altLang="en-US" sz="2800" b="1" dirty="0">
                <a:latin typeface="微软雅黑" panose="020B0503020204020204" pitchFamily="34" charset="-122"/>
                <a:ea typeface="微软雅黑" panose="020B0503020204020204" pitchFamily="34" charset="-122"/>
              </a:rPr>
              <a:t>、主题公园的细分市场</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532309" y="0"/>
            <a:ext cx="105322" cy="431800"/>
            <a:chOff x="532309" y="0"/>
            <a:chExt cx="105322" cy="431800"/>
          </a:xfrm>
        </p:grpSpPr>
        <p:sp>
          <p:nvSpPr>
            <p:cNvPr id="3" name="直接连接符 5"/>
            <p:cNvSpPr>
              <a:spLocks noChangeShapeType="1"/>
            </p:cNvSpPr>
            <p:nvPr/>
          </p:nvSpPr>
          <p:spPr bwMode="auto">
            <a:xfrm flipV="1">
              <a:off x="532309" y="0"/>
              <a:ext cx="0" cy="431800"/>
            </a:xfrm>
            <a:prstGeom prst="line">
              <a:avLst/>
            </a:prstGeom>
            <a:noFill/>
            <a:ln w="38100"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4" name="直接连接符 7"/>
            <p:cNvSpPr>
              <a:spLocks noChangeShapeType="1"/>
            </p:cNvSpPr>
            <p:nvPr/>
          </p:nvSpPr>
          <p:spPr bwMode="auto">
            <a:xfrm flipV="1">
              <a:off x="636044" y="0"/>
              <a:ext cx="1587" cy="288925"/>
            </a:xfrm>
            <a:prstGeom prst="line">
              <a:avLst/>
            </a:prstGeom>
            <a:noFill/>
            <a:ln w="38100" cap="flat" cmpd="sng">
              <a:solidFill>
                <a:srgbClr val="FFC000"/>
              </a:solidFill>
              <a:miter lim="800000"/>
            </a:ln>
            <a:extLst>
              <a:ext uri="{909E8E84-426E-40DD-AFC4-6F175D3DCCD1}">
                <a14:hiddenFill xmlns:a14="http://schemas.microsoft.com/office/drawing/2010/main">
                  <a:noFill/>
                </a14:hiddenFill>
              </a:ext>
            </a:extLst>
          </p:spPr>
          <p:txBody>
            <a:bodyPr/>
            <a:lstStyle/>
            <a:p>
              <a:endParaRPr lang="zh-CN" altLang="en-US"/>
            </a:p>
          </p:txBody>
        </p:sp>
      </p:grpSp>
      <p:grpSp>
        <p:nvGrpSpPr>
          <p:cNvPr id="5" name="组合 4"/>
          <p:cNvGrpSpPr/>
          <p:nvPr/>
        </p:nvGrpSpPr>
        <p:grpSpPr>
          <a:xfrm>
            <a:off x="-1" y="6230875"/>
            <a:ext cx="11526983" cy="431800"/>
            <a:chOff x="-2052460" y="1197075"/>
            <a:chExt cx="4601296" cy="431800"/>
          </a:xfrm>
        </p:grpSpPr>
        <p:sp>
          <p:nvSpPr>
            <p:cNvPr id="6" name="直接连接符 4"/>
            <p:cNvSpPr>
              <a:spLocks noChangeShapeType="1"/>
            </p:cNvSpPr>
            <p:nvPr/>
          </p:nvSpPr>
          <p:spPr bwMode="auto">
            <a:xfrm>
              <a:off x="-2052460" y="1628875"/>
              <a:ext cx="4572000" cy="0"/>
            </a:xfrm>
            <a:prstGeom prst="line">
              <a:avLst/>
            </a:prstGeom>
            <a:noFill/>
            <a:ln w="9525"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7" name="直接连接符 5"/>
            <p:cNvSpPr>
              <a:spLocks noChangeShapeType="1"/>
            </p:cNvSpPr>
            <p:nvPr/>
          </p:nvSpPr>
          <p:spPr bwMode="auto">
            <a:xfrm flipV="1">
              <a:off x="2483855" y="1197075"/>
              <a:ext cx="0" cy="431800"/>
            </a:xfrm>
            <a:prstGeom prst="line">
              <a:avLst/>
            </a:prstGeom>
            <a:noFill/>
            <a:ln w="38100"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8" name="直接连接符 7"/>
            <p:cNvSpPr>
              <a:spLocks noChangeShapeType="1"/>
            </p:cNvSpPr>
            <p:nvPr/>
          </p:nvSpPr>
          <p:spPr bwMode="auto">
            <a:xfrm flipV="1">
              <a:off x="2547249" y="1339950"/>
              <a:ext cx="1587" cy="288925"/>
            </a:xfrm>
            <a:prstGeom prst="line">
              <a:avLst/>
            </a:prstGeom>
            <a:noFill/>
            <a:ln w="38100" cap="flat" cmpd="sng">
              <a:solidFill>
                <a:srgbClr val="FFC000"/>
              </a:solidFill>
              <a:miter lim="800000"/>
            </a:ln>
            <a:extLst>
              <a:ext uri="{909E8E84-426E-40DD-AFC4-6F175D3DCCD1}">
                <a14:hiddenFill xmlns:a14="http://schemas.microsoft.com/office/drawing/2010/main">
                  <a:noFill/>
                </a14:hiddenFill>
              </a:ext>
            </a:extLst>
          </p:spPr>
          <p:txBody>
            <a:bodyPr/>
            <a:lstStyle/>
            <a:p>
              <a:endParaRPr lang="zh-CN" altLang="en-US"/>
            </a:p>
          </p:txBody>
        </p:sp>
      </p:grpSp>
      <p:grpSp>
        <p:nvGrpSpPr>
          <p:cNvPr id="14" name="组合 13"/>
          <p:cNvGrpSpPr/>
          <p:nvPr/>
        </p:nvGrpSpPr>
        <p:grpSpPr>
          <a:xfrm>
            <a:off x="388688" y="393223"/>
            <a:ext cx="5551738" cy="564151"/>
            <a:chOff x="-2052460" y="1197075"/>
            <a:chExt cx="4601296" cy="431800"/>
          </a:xfrm>
        </p:grpSpPr>
        <p:sp>
          <p:nvSpPr>
            <p:cNvPr id="15" name="直接连接符 4"/>
            <p:cNvSpPr>
              <a:spLocks noChangeShapeType="1"/>
            </p:cNvSpPr>
            <p:nvPr/>
          </p:nvSpPr>
          <p:spPr bwMode="auto">
            <a:xfrm>
              <a:off x="-2052460" y="1628875"/>
              <a:ext cx="4572000" cy="0"/>
            </a:xfrm>
            <a:prstGeom prst="line">
              <a:avLst/>
            </a:prstGeom>
            <a:noFill/>
            <a:ln w="9525"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16" name="直接连接符 5"/>
            <p:cNvSpPr>
              <a:spLocks noChangeShapeType="1"/>
            </p:cNvSpPr>
            <p:nvPr/>
          </p:nvSpPr>
          <p:spPr bwMode="auto">
            <a:xfrm flipV="1">
              <a:off x="2483855" y="1197075"/>
              <a:ext cx="0" cy="431800"/>
            </a:xfrm>
            <a:prstGeom prst="line">
              <a:avLst/>
            </a:prstGeom>
            <a:noFill/>
            <a:ln w="38100"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17" name="直接连接符 7"/>
            <p:cNvSpPr>
              <a:spLocks noChangeShapeType="1"/>
            </p:cNvSpPr>
            <p:nvPr/>
          </p:nvSpPr>
          <p:spPr bwMode="auto">
            <a:xfrm flipV="1">
              <a:off x="2547249" y="1339950"/>
              <a:ext cx="1587" cy="288925"/>
            </a:xfrm>
            <a:prstGeom prst="line">
              <a:avLst/>
            </a:prstGeom>
            <a:noFill/>
            <a:ln w="38100" cap="flat" cmpd="sng">
              <a:solidFill>
                <a:srgbClr val="FFC000"/>
              </a:solidFill>
              <a:miter lim="800000"/>
            </a:ln>
            <a:extLst>
              <a:ext uri="{909E8E84-426E-40DD-AFC4-6F175D3DCCD1}">
                <a14:hiddenFill xmlns:a14="http://schemas.microsoft.com/office/drawing/2010/main">
                  <a:noFill/>
                </a14:hiddenFill>
              </a:ext>
            </a:extLst>
          </p:spPr>
          <p:txBody>
            <a:bodyPr/>
            <a:lstStyle/>
            <a:p>
              <a:endParaRPr lang="zh-CN" altLang="en-US"/>
            </a:p>
          </p:txBody>
        </p:sp>
      </p:grpSp>
      <p:sp>
        <p:nvSpPr>
          <p:cNvPr id="18" name="文本框 17"/>
          <p:cNvSpPr txBox="1"/>
          <p:nvPr/>
        </p:nvSpPr>
        <p:spPr>
          <a:xfrm>
            <a:off x="636044" y="363360"/>
            <a:ext cx="4313555" cy="521970"/>
          </a:xfrm>
          <a:prstGeom prst="rect">
            <a:avLst/>
          </a:prstGeom>
          <a:noFill/>
        </p:spPr>
        <p:txBody>
          <a:bodyPr wrap="none" rtlCol="0">
            <a:spAutoFit/>
          </a:bodyPr>
          <a:lstStyle/>
          <a:p>
            <a:pPr algn="l"/>
            <a:r>
              <a:rPr lang="en-US" altLang="zh-CN" sz="2800" b="1" dirty="0">
                <a:latin typeface="微软雅黑" panose="020B0503020204020204" pitchFamily="34" charset="-122"/>
                <a:ea typeface="微软雅黑" panose="020B0503020204020204" pitchFamily="34" charset="-122"/>
              </a:rPr>
              <a:t>3</a:t>
            </a:r>
            <a:r>
              <a:rPr lang="zh-CN" altLang="en-US" sz="2800" b="1" dirty="0">
                <a:latin typeface="微软雅黑" panose="020B0503020204020204" pitchFamily="34" charset="-122"/>
                <a:ea typeface="微软雅黑" panose="020B0503020204020204" pitchFamily="34" charset="-122"/>
              </a:rPr>
              <a:t>、主题公园市场营销计划</a:t>
            </a:r>
          </a:p>
        </p:txBody>
      </p:sp>
      <p:grpSp>
        <p:nvGrpSpPr>
          <p:cNvPr id="19" name="组合 8"/>
          <p:cNvGrpSpPr/>
          <p:nvPr/>
        </p:nvGrpSpPr>
        <p:grpSpPr>
          <a:xfrm>
            <a:off x="5698490" y="956945"/>
            <a:ext cx="5755005" cy="4117975"/>
            <a:chOff x="0" y="0"/>
            <a:chExt cx="3888" cy="2246"/>
          </a:xfrm>
        </p:grpSpPr>
        <p:sp>
          <p:nvSpPr>
            <p:cNvPr id="20" name="Text Box 6"/>
            <p:cNvSpPr txBox="1">
              <a:spLocks noChangeArrowheads="1"/>
            </p:cNvSpPr>
            <p:nvPr/>
          </p:nvSpPr>
          <p:spPr bwMode="auto">
            <a:xfrm>
              <a:off x="1584" y="0"/>
              <a:ext cx="648" cy="312"/>
            </a:xfrm>
            <a:prstGeom prst="rect">
              <a:avLst/>
            </a:prstGeom>
            <a:solidFill>
              <a:srgbClr val="FFFFFF"/>
            </a:solidFill>
            <a:ln w="9525">
              <a:solidFill>
                <a:srgbClr val="000000"/>
              </a:solidFill>
              <a:miter lim="800000"/>
            </a:ln>
          </p:spPr>
          <p:txBody>
            <a:bodyPr rot="0" vert="horz" wrap="square" lIns="91440" tIns="45720" rIns="91440" bIns="45720" anchor="t" anchorCtr="0" upright="1">
              <a:noAutofit/>
            </a:bodyPr>
            <a:lstStyle/>
            <a:p>
              <a:pPr algn="ctr" fontAlgn="base">
                <a:spcBef>
                  <a:spcPts val="0"/>
                </a:spcBef>
                <a:spcAft>
                  <a:spcPts val="0"/>
                </a:spcAft>
              </a:pPr>
              <a:r>
                <a:rPr lang="en-US" altLang="zh-CN" sz="1600" kern="1200">
                  <a:solidFill>
                    <a:srgbClr val="000000"/>
                  </a:solidFill>
                  <a:latin typeface="微软雅黑" panose="020B0503020204020204" pitchFamily="34" charset="-122"/>
                  <a:ea typeface="微软雅黑" panose="020B0503020204020204" pitchFamily="34" charset="-122"/>
                  <a:cs typeface="仿宋_GB2312"/>
                  <a:sym typeface="Times New Roman" panose="02020603050405020304"/>
                </a:rPr>
                <a:t>部门经理</a:t>
              </a:r>
            </a:p>
          </p:txBody>
        </p:sp>
        <p:sp>
          <p:nvSpPr>
            <p:cNvPr id="21" name="Text Box 7"/>
            <p:cNvSpPr txBox="1">
              <a:spLocks noChangeArrowheads="1"/>
            </p:cNvSpPr>
            <p:nvPr/>
          </p:nvSpPr>
          <p:spPr bwMode="auto">
            <a:xfrm>
              <a:off x="288" y="756"/>
              <a:ext cx="936" cy="312"/>
            </a:xfrm>
            <a:prstGeom prst="rect">
              <a:avLst/>
            </a:prstGeom>
            <a:solidFill>
              <a:srgbClr val="FFFFFF"/>
            </a:solidFill>
            <a:ln w="9525">
              <a:solidFill>
                <a:srgbClr val="000000"/>
              </a:solidFill>
              <a:miter lim="800000"/>
            </a:ln>
          </p:spPr>
          <p:txBody>
            <a:bodyPr rot="0" vert="horz" wrap="square" lIns="91440" tIns="45720" rIns="91440" bIns="45720" anchor="t" anchorCtr="0" upright="1">
              <a:noAutofit/>
            </a:bodyPr>
            <a:lstStyle/>
            <a:p>
              <a:pPr algn="l" fontAlgn="base">
                <a:spcBef>
                  <a:spcPts val="0"/>
                </a:spcBef>
                <a:spcAft>
                  <a:spcPts val="0"/>
                </a:spcAft>
              </a:pPr>
              <a:r>
                <a:rPr lang="en-US" altLang="zh-CN" sz="1600" kern="1200">
                  <a:solidFill>
                    <a:srgbClr val="000000"/>
                  </a:solidFill>
                  <a:latin typeface="微软雅黑" panose="020B0503020204020204" pitchFamily="34" charset="-122"/>
                  <a:ea typeface="微软雅黑" panose="020B0503020204020204" pitchFamily="34" charset="-122"/>
                  <a:cs typeface="仿宋_GB2312"/>
                  <a:sym typeface="Times New Roman" panose="02020603050405020304"/>
                </a:rPr>
                <a:t>品牌管理室主任</a:t>
              </a:r>
            </a:p>
          </p:txBody>
        </p:sp>
        <p:sp>
          <p:nvSpPr>
            <p:cNvPr id="25" name="Text Box 8"/>
            <p:cNvSpPr txBox="1">
              <a:spLocks noChangeArrowheads="1"/>
            </p:cNvSpPr>
            <p:nvPr/>
          </p:nvSpPr>
          <p:spPr bwMode="auto">
            <a:xfrm>
              <a:off x="2664" y="748"/>
              <a:ext cx="936" cy="312"/>
            </a:xfrm>
            <a:prstGeom prst="rect">
              <a:avLst/>
            </a:prstGeom>
            <a:solidFill>
              <a:srgbClr val="FFFFFF"/>
            </a:solidFill>
            <a:ln w="9525">
              <a:solidFill>
                <a:srgbClr val="000000"/>
              </a:solidFill>
              <a:miter lim="800000"/>
            </a:ln>
          </p:spPr>
          <p:txBody>
            <a:bodyPr rot="0" vert="horz" wrap="square" lIns="91440" tIns="45720" rIns="91440" bIns="45720" anchor="t" anchorCtr="0" upright="1">
              <a:noAutofit/>
            </a:bodyPr>
            <a:lstStyle/>
            <a:p>
              <a:pPr algn="ctr" fontAlgn="base">
                <a:spcBef>
                  <a:spcPts val="0"/>
                </a:spcBef>
                <a:spcAft>
                  <a:spcPts val="0"/>
                </a:spcAft>
              </a:pPr>
              <a:r>
                <a:rPr lang="en-US" altLang="zh-CN" sz="1600" kern="1200">
                  <a:solidFill>
                    <a:srgbClr val="000000"/>
                  </a:solidFill>
                  <a:latin typeface="微软雅黑" panose="020B0503020204020204" pitchFamily="34" charset="-122"/>
                  <a:ea typeface="微软雅黑" panose="020B0503020204020204" pitchFamily="34" charset="-122"/>
                  <a:cs typeface="仿宋_GB2312"/>
                  <a:sym typeface="Times New Roman" panose="02020603050405020304"/>
                </a:rPr>
                <a:t>销售室主任</a:t>
              </a:r>
            </a:p>
          </p:txBody>
        </p:sp>
        <p:cxnSp>
          <p:nvCxnSpPr>
            <p:cNvPr id="26" name="Line 9"/>
            <p:cNvCxnSpPr>
              <a:cxnSpLocks noChangeShapeType="1"/>
            </p:cNvCxnSpPr>
            <p:nvPr/>
          </p:nvCxnSpPr>
          <p:spPr bwMode="auto">
            <a:xfrm>
              <a:off x="648" y="507"/>
              <a:ext cx="2520" cy="0"/>
            </a:xfrm>
            <a:prstGeom prst="line">
              <a:avLst/>
            </a:prstGeom>
            <a:noFill/>
            <a:ln w="9525">
              <a:solidFill>
                <a:srgbClr val="000000"/>
              </a:solidFill>
              <a:round/>
            </a:ln>
          </p:spPr>
        </p:cxnSp>
        <p:cxnSp>
          <p:nvCxnSpPr>
            <p:cNvPr id="27" name="Line 10"/>
            <p:cNvCxnSpPr>
              <a:cxnSpLocks noChangeShapeType="1"/>
            </p:cNvCxnSpPr>
            <p:nvPr/>
          </p:nvCxnSpPr>
          <p:spPr bwMode="auto">
            <a:xfrm>
              <a:off x="648" y="507"/>
              <a:ext cx="0" cy="249"/>
            </a:xfrm>
            <a:prstGeom prst="line">
              <a:avLst/>
            </a:prstGeom>
            <a:noFill/>
            <a:ln w="9525">
              <a:solidFill>
                <a:srgbClr val="000000"/>
              </a:solidFill>
              <a:round/>
              <a:tailEnd type="triangle" w="med" len="med"/>
            </a:ln>
          </p:spPr>
        </p:cxnSp>
        <p:cxnSp>
          <p:nvCxnSpPr>
            <p:cNvPr id="29" name="Line 11"/>
            <p:cNvCxnSpPr>
              <a:cxnSpLocks noChangeShapeType="1"/>
            </p:cNvCxnSpPr>
            <p:nvPr/>
          </p:nvCxnSpPr>
          <p:spPr bwMode="auto">
            <a:xfrm>
              <a:off x="3168" y="499"/>
              <a:ext cx="0" cy="249"/>
            </a:xfrm>
            <a:prstGeom prst="line">
              <a:avLst/>
            </a:prstGeom>
            <a:noFill/>
            <a:ln w="9525">
              <a:solidFill>
                <a:srgbClr val="000000"/>
              </a:solidFill>
              <a:round/>
              <a:tailEnd type="triangle" w="med" len="med"/>
            </a:ln>
          </p:spPr>
        </p:cxnSp>
        <p:sp>
          <p:nvSpPr>
            <p:cNvPr id="30" name="Text Box 12"/>
            <p:cNvSpPr txBox="1">
              <a:spLocks noChangeArrowheads="1"/>
            </p:cNvSpPr>
            <p:nvPr/>
          </p:nvSpPr>
          <p:spPr bwMode="auto">
            <a:xfrm>
              <a:off x="0" y="1372"/>
              <a:ext cx="360" cy="874"/>
            </a:xfrm>
            <a:prstGeom prst="rect">
              <a:avLst/>
            </a:prstGeom>
            <a:solidFill>
              <a:srgbClr val="FFFFFF"/>
            </a:solidFill>
            <a:ln w="9525">
              <a:solidFill>
                <a:srgbClr val="000000"/>
              </a:solidFill>
              <a:miter lim="800000"/>
            </a:ln>
          </p:spPr>
          <p:txBody>
            <a:bodyPr rot="0" vert="eaVert" wrap="square" lIns="91440" tIns="45720" rIns="91440" bIns="45720" anchor="t" anchorCtr="0" upright="1">
              <a:noAutofit/>
            </a:bodyPr>
            <a:lstStyle/>
            <a:p>
              <a:pPr algn="ctr" fontAlgn="base">
                <a:spcBef>
                  <a:spcPts val="0"/>
                </a:spcBef>
                <a:spcAft>
                  <a:spcPts val="0"/>
                </a:spcAft>
              </a:pPr>
              <a:r>
                <a:rPr lang="en-US" altLang="zh-CN" sz="1600" kern="1200">
                  <a:solidFill>
                    <a:srgbClr val="000000"/>
                  </a:solidFill>
                  <a:latin typeface="微软雅黑" panose="020B0503020204020204" pitchFamily="34" charset="-122"/>
                  <a:ea typeface="微软雅黑" panose="020B0503020204020204" pitchFamily="34" charset="-122"/>
                  <a:cs typeface="仿宋_GB2312"/>
                  <a:sym typeface="Times New Roman" panose="02020603050405020304"/>
                </a:rPr>
                <a:t>品牌管理员</a:t>
              </a:r>
            </a:p>
          </p:txBody>
        </p:sp>
        <p:sp>
          <p:nvSpPr>
            <p:cNvPr id="31" name="Text Box 13"/>
            <p:cNvSpPr txBox="1">
              <a:spLocks noChangeArrowheads="1"/>
            </p:cNvSpPr>
            <p:nvPr/>
          </p:nvSpPr>
          <p:spPr bwMode="auto">
            <a:xfrm>
              <a:off x="504" y="1372"/>
              <a:ext cx="360" cy="874"/>
            </a:xfrm>
            <a:prstGeom prst="rect">
              <a:avLst/>
            </a:prstGeom>
            <a:solidFill>
              <a:srgbClr val="FFFFFF"/>
            </a:solidFill>
            <a:ln w="9525">
              <a:solidFill>
                <a:srgbClr val="000000"/>
              </a:solidFill>
              <a:miter lim="800000"/>
            </a:ln>
          </p:spPr>
          <p:txBody>
            <a:bodyPr rot="0" vert="eaVert" wrap="square" lIns="91440" tIns="45720" rIns="91440" bIns="45720" anchor="t" anchorCtr="0" upright="1">
              <a:noAutofit/>
            </a:bodyPr>
            <a:lstStyle/>
            <a:p>
              <a:pPr algn="ctr" fontAlgn="base">
                <a:spcBef>
                  <a:spcPts val="0"/>
                </a:spcBef>
                <a:spcAft>
                  <a:spcPts val="0"/>
                </a:spcAft>
              </a:pPr>
              <a:r>
                <a:rPr lang="en-US" altLang="zh-CN" sz="1600" kern="1200">
                  <a:solidFill>
                    <a:srgbClr val="000000"/>
                  </a:solidFill>
                  <a:latin typeface="微软雅黑" panose="020B0503020204020204" pitchFamily="34" charset="-122"/>
                  <a:ea typeface="微软雅黑" panose="020B0503020204020204" pitchFamily="34" charset="-122"/>
                  <a:cs typeface="仿宋_GB2312"/>
                  <a:sym typeface="Times New Roman" panose="02020603050405020304"/>
                </a:rPr>
                <a:t>网络管理员</a:t>
              </a:r>
            </a:p>
          </p:txBody>
        </p:sp>
        <p:sp>
          <p:nvSpPr>
            <p:cNvPr id="36" name="Text Box 14"/>
            <p:cNvSpPr txBox="1">
              <a:spLocks noChangeArrowheads="1"/>
            </p:cNvSpPr>
            <p:nvPr/>
          </p:nvSpPr>
          <p:spPr bwMode="auto">
            <a:xfrm>
              <a:off x="1008" y="1372"/>
              <a:ext cx="360" cy="874"/>
            </a:xfrm>
            <a:prstGeom prst="rect">
              <a:avLst/>
            </a:prstGeom>
            <a:solidFill>
              <a:srgbClr val="FFFFFF"/>
            </a:solidFill>
            <a:ln w="9525">
              <a:solidFill>
                <a:srgbClr val="000000"/>
              </a:solidFill>
              <a:miter lim="800000"/>
            </a:ln>
          </p:spPr>
          <p:txBody>
            <a:bodyPr rot="0" vert="eaVert" wrap="square" lIns="91440" tIns="45720" rIns="91440" bIns="45720" anchor="t" anchorCtr="0" upright="1">
              <a:noAutofit/>
            </a:bodyPr>
            <a:lstStyle/>
            <a:p>
              <a:pPr algn="ctr" fontAlgn="base">
                <a:spcBef>
                  <a:spcPts val="0"/>
                </a:spcBef>
                <a:spcAft>
                  <a:spcPts val="0"/>
                </a:spcAft>
              </a:pPr>
              <a:r>
                <a:rPr lang="en-US" altLang="zh-CN" sz="1600" kern="1200">
                  <a:solidFill>
                    <a:srgbClr val="000000"/>
                  </a:solidFill>
                  <a:latin typeface="微软雅黑" panose="020B0503020204020204" pitchFamily="34" charset="-122"/>
                  <a:ea typeface="微软雅黑" panose="020B0503020204020204" pitchFamily="34" charset="-122"/>
                  <a:cs typeface="微软雅黑" panose="020B0503020204020204" pitchFamily="34" charset="-122"/>
                  <a:sym typeface="Times New Roman" panose="02020603050405020304"/>
                </a:rPr>
                <a:t>平 面 设 计师</a:t>
              </a:r>
            </a:p>
          </p:txBody>
        </p:sp>
        <p:sp>
          <p:nvSpPr>
            <p:cNvPr id="39" name="Text Box 15"/>
            <p:cNvSpPr txBox="1">
              <a:spLocks noChangeArrowheads="1"/>
            </p:cNvSpPr>
            <p:nvPr/>
          </p:nvSpPr>
          <p:spPr bwMode="auto">
            <a:xfrm>
              <a:off x="2520" y="1372"/>
              <a:ext cx="360" cy="874"/>
            </a:xfrm>
            <a:prstGeom prst="rect">
              <a:avLst/>
            </a:prstGeom>
            <a:solidFill>
              <a:srgbClr val="FFFFFF"/>
            </a:solidFill>
            <a:ln w="9525">
              <a:solidFill>
                <a:srgbClr val="000000"/>
              </a:solidFill>
              <a:miter lim="800000"/>
            </a:ln>
          </p:spPr>
          <p:txBody>
            <a:bodyPr rot="0" vert="eaVert" wrap="square" lIns="91440" tIns="45720" rIns="91440" bIns="45720" anchor="t" anchorCtr="0" upright="1">
              <a:noAutofit/>
            </a:bodyPr>
            <a:lstStyle/>
            <a:p>
              <a:pPr algn="ctr" fontAlgn="base">
                <a:spcBef>
                  <a:spcPts val="0"/>
                </a:spcBef>
                <a:spcAft>
                  <a:spcPts val="0"/>
                </a:spcAft>
              </a:pPr>
              <a:r>
                <a:rPr lang="en-US" altLang="zh-CN" sz="1600" kern="1200">
                  <a:solidFill>
                    <a:srgbClr val="000000"/>
                  </a:solidFill>
                  <a:latin typeface="微软雅黑" panose="020B0503020204020204" pitchFamily="34" charset="-122"/>
                  <a:ea typeface="微软雅黑" panose="020B0503020204020204" pitchFamily="34" charset="-122"/>
                  <a:cs typeface="仿宋_GB2312"/>
                  <a:sym typeface="Times New Roman" panose="02020603050405020304"/>
                </a:rPr>
                <a:t>市场销售员</a:t>
              </a:r>
            </a:p>
          </p:txBody>
        </p:sp>
        <p:sp>
          <p:nvSpPr>
            <p:cNvPr id="40" name="Text Box 16"/>
            <p:cNvSpPr txBox="1">
              <a:spLocks noChangeArrowheads="1"/>
            </p:cNvSpPr>
            <p:nvPr/>
          </p:nvSpPr>
          <p:spPr bwMode="auto">
            <a:xfrm>
              <a:off x="3024" y="1372"/>
              <a:ext cx="360" cy="874"/>
            </a:xfrm>
            <a:prstGeom prst="rect">
              <a:avLst/>
            </a:prstGeom>
            <a:solidFill>
              <a:srgbClr val="FFFFFF"/>
            </a:solidFill>
            <a:ln w="9525">
              <a:solidFill>
                <a:srgbClr val="000000"/>
              </a:solidFill>
              <a:miter lim="800000"/>
            </a:ln>
          </p:spPr>
          <p:txBody>
            <a:bodyPr rot="0" vert="eaVert" wrap="square" lIns="91440" tIns="45720" rIns="91440" bIns="45720" anchor="t" anchorCtr="0" upright="1">
              <a:noAutofit/>
            </a:bodyPr>
            <a:lstStyle/>
            <a:p>
              <a:pPr algn="ctr" fontAlgn="base">
                <a:spcBef>
                  <a:spcPts val="0"/>
                </a:spcBef>
                <a:spcAft>
                  <a:spcPts val="0"/>
                </a:spcAft>
              </a:pPr>
              <a:r>
                <a:rPr lang="en-US" altLang="zh-CN" sz="1600" kern="1200">
                  <a:solidFill>
                    <a:srgbClr val="000000"/>
                  </a:solidFill>
                  <a:latin typeface="微软雅黑" panose="020B0503020204020204" pitchFamily="34" charset="-122"/>
                  <a:ea typeface="微软雅黑" panose="020B0503020204020204" pitchFamily="34" charset="-122"/>
                  <a:cs typeface="仿宋_GB2312"/>
                  <a:sym typeface="Times New Roman" panose="02020603050405020304"/>
                </a:rPr>
                <a:t>市场研究员</a:t>
              </a:r>
            </a:p>
          </p:txBody>
        </p:sp>
        <p:cxnSp>
          <p:nvCxnSpPr>
            <p:cNvPr id="41" name="Line 17"/>
            <p:cNvCxnSpPr>
              <a:cxnSpLocks noChangeShapeType="1"/>
            </p:cNvCxnSpPr>
            <p:nvPr/>
          </p:nvCxnSpPr>
          <p:spPr bwMode="auto">
            <a:xfrm>
              <a:off x="144" y="1185"/>
              <a:ext cx="1080" cy="0"/>
            </a:xfrm>
            <a:prstGeom prst="line">
              <a:avLst/>
            </a:prstGeom>
            <a:noFill/>
            <a:ln w="9525">
              <a:solidFill>
                <a:srgbClr val="000000"/>
              </a:solidFill>
              <a:round/>
            </a:ln>
          </p:spPr>
        </p:cxnSp>
        <p:cxnSp>
          <p:nvCxnSpPr>
            <p:cNvPr id="42" name="Line 18"/>
            <p:cNvCxnSpPr>
              <a:cxnSpLocks noChangeShapeType="1"/>
            </p:cNvCxnSpPr>
            <p:nvPr/>
          </p:nvCxnSpPr>
          <p:spPr bwMode="auto">
            <a:xfrm>
              <a:off x="648" y="1060"/>
              <a:ext cx="0" cy="312"/>
            </a:xfrm>
            <a:prstGeom prst="line">
              <a:avLst/>
            </a:prstGeom>
            <a:noFill/>
            <a:ln w="9525">
              <a:solidFill>
                <a:srgbClr val="000000"/>
              </a:solidFill>
              <a:round/>
              <a:tailEnd type="triangle" w="med" len="med"/>
            </a:ln>
          </p:spPr>
        </p:cxnSp>
        <p:cxnSp>
          <p:nvCxnSpPr>
            <p:cNvPr id="43" name="Line 19"/>
            <p:cNvCxnSpPr>
              <a:cxnSpLocks noChangeShapeType="1"/>
            </p:cNvCxnSpPr>
            <p:nvPr/>
          </p:nvCxnSpPr>
          <p:spPr bwMode="auto">
            <a:xfrm>
              <a:off x="144" y="1185"/>
              <a:ext cx="0" cy="187"/>
            </a:xfrm>
            <a:prstGeom prst="line">
              <a:avLst/>
            </a:prstGeom>
            <a:noFill/>
            <a:ln w="9525">
              <a:solidFill>
                <a:srgbClr val="000000"/>
              </a:solidFill>
              <a:round/>
              <a:tailEnd type="triangle" w="med" len="med"/>
            </a:ln>
          </p:spPr>
        </p:cxnSp>
        <p:cxnSp>
          <p:nvCxnSpPr>
            <p:cNvPr id="44" name="Line 20"/>
            <p:cNvCxnSpPr>
              <a:cxnSpLocks noChangeShapeType="1"/>
            </p:cNvCxnSpPr>
            <p:nvPr/>
          </p:nvCxnSpPr>
          <p:spPr bwMode="auto">
            <a:xfrm>
              <a:off x="1224" y="1185"/>
              <a:ext cx="0" cy="187"/>
            </a:xfrm>
            <a:prstGeom prst="line">
              <a:avLst/>
            </a:prstGeom>
            <a:noFill/>
            <a:ln w="9525">
              <a:solidFill>
                <a:srgbClr val="000000"/>
              </a:solidFill>
              <a:round/>
              <a:tailEnd type="triangle" w="med" len="med"/>
            </a:ln>
          </p:spPr>
        </p:cxnSp>
        <p:cxnSp>
          <p:nvCxnSpPr>
            <p:cNvPr id="45" name="Line 21"/>
            <p:cNvCxnSpPr>
              <a:cxnSpLocks noChangeShapeType="1"/>
            </p:cNvCxnSpPr>
            <p:nvPr/>
          </p:nvCxnSpPr>
          <p:spPr bwMode="auto">
            <a:xfrm>
              <a:off x="2664" y="1185"/>
              <a:ext cx="1080" cy="0"/>
            </a:xfrm>
            <a:prstGeom prst="line">
              <a:avLst/>
            </a:prstGeom>
            <a:noFill/>
            <a:ln w="9525">
              <a:solidFill>
                <a:srgbClr val="000000"/>
              </a:solidFill>
              <a:round/>
            </a:ln>
          </p:spPr>
        </p:cxnSp>
        <p:cxnSp>
          <p:nvCxnSpPr>
            <p:cNvPr id="46" name="Line 22"/>
            <p:cNvCxnSpPr>
              <a:cxnSpLocks noChangeShapeType="1"/>
            </p:cNvCxnSpPr>
            <p:nvPr/>
          </p:nvCxnSpPr>
          <p:spPr bwMode="auto">
            <a:xfrm>
              <a:off x="3744" y="1185"/>
              <a:ext cx="0" cy="187"/>
            </a:xfrm>
            <a:prstGeom prst="line">
              <a:avLst/>
            </a:prstGeom>
            <a:noFill/>
            <a:ln w="9525">
              <a:solidFill>
                <a:srgbClr val="000000"/>
              </a:solidFill>
              <a:round/>
              <a:tailEnd type="triangle" w="med" len="med"/>
            </a:ln>
          </p:spPr>
        </p:cxnSp>
        <p:cxnSp>
          <p:nvCxnSpPr>
            <p:cNvPr id="47" name="Line 23"/>
            <p:cNvCxnSpPr>
              <a:cxnSpLocks noChangeShapeType="1"/>
            </p:cNvCxnSpPr>
            <p:nvPr/>
          </p:nvCxnSpPr>
          <p:spPr bwMode="auto">
            <a:xfrm>
              <a:off x="2664" y="1185"/>
              <a:ext cx="0" cy="187"/>
            </a:xfrm>
            <a:prstGeom prst="line">
              <a:avLst/>
            </a:prstGeom>
            <a:noFill/>
            <a:ln w="9525">
              <a:solidFill>
                <a:srgbClr val="000000"/>
              </a:solidFill>
              <a:round/>
              <a:tailEnd type="triangle" w="med" len="med"/>
            </a:ln>
          </p:spPr>
        </p:cxnSp>
        <p:sp>
          <p:nvSpPr>
            <p:cNvPr id="48" name="Text Box 24"/>
            <p:cNvSpPr txBox="1">
              <a:spLocks noChangeArrowheads="1"/>
            </p:cNvSpPr>
            <p:nvPr/>
          </p:nvSpPr>
          <p:spPr bwMode="auto">
            <a:xfrm>
              <a:off x="3528" y="1372"/>
              <a:ext cx="360" cy="874"/>
            </a:xfrm>
            <a:prstGeom prst="rect">
              <a:avLst/>
            </a:prstGeom>
            <a:solidFill>
              <a:srgbClr val="FFFFFF"/>
            </a:solidFill>
            <a:ln w="9525">
              <a:solidFill>
                <a:srgbClr val="000000"/>
              </a:solidFill>
              <a:miter lim="800000"/>
            </a:ln>
          </p:spPr>
          <p:txBody>
            <a:bodyPr rot="0" vert="eaVert" wrap="square" lIns="91440" tIns="45720" rIns="91440" bIns="45720" anchor="t" anchorCtr="0" upright="1">
              <a:noAutofit/>
            </a:bodyPr>
            <a:lstStyle/>
            <a:p>
              <a:pPr algn="ctr" fontAlgn="base">
                <a:spcBef>
                  <a:spcPts val="0"/>
                </a:spcBef>
                <a:spcAft>
                  <a:spcPts val="0"/>
                </a:spcAft>
              </a:pPr>
              <a:r>
                <a:rPr lang="en-US" altLang="zh-CN" sz="1600" kern="1200">
                  <a:solidFill>
                    <a:srgbClr val="000000"/>
                  </a:solidFill>
                  <a:latin typeface="微软雅黑" panose="020B0503020204020204" pitchFamily="34" charset="-122"/>
                  <a:ea typeface="微软雅黑" panose="020B0503020204020204" pitchFamily="34" charset="-122"/>
                  <a:cs typeface="仿宋_GB2312"/>
                  <a:sym typeface="Times New Roman" panose="02020603050405020304"/>
                </a:rPr>
                <a:t>司陪管理员</a:t>
              </a:r>
            </a:p>
          </p:txBody>
        </p:sp>
        <p:cxnSp>
          <p:nvCxnSpPr>
            <p:cNvPr id="49" name="Line 25"/>
            <p:cNvCxnSpPr>
              <a:cxnSpLocks noChangeShapeType="1"/>
            </p:cNvCxnSpPr>
            <p:nvPr/>
          </p:nvCxnSpPr>
          <p:spPr bwMode="auto">
            <a:xfrm>
              <a:off x="3168" y="1060"/>
              <a:ext cx="0" cy="312"/>
            </a:xfrm>
            <a:prstGeom prst="line">
              <a:avLst/>
            </a:prstGeom>
            <a:noFill/>
            <a:ln w="9525">
              <a:solidFill>
                <a:srgbClr val="000000"/>
              </a:solidFill>
              <a:round/>
              <a:tailEnd type="triangle" w="med" len="med"/>
            </a:ln>
          </p:spPr>
        </p:cxnSp>
        <p:cxnSp>
          <p:nvCxnSpPr>
            <p:cNvPr id="50" name="Line 26"/>
            <p:cNvCxnSpPr>
              <a:cxnSpLocks noChangeShapeType="1"/>
            </p:cNvCxnSpPr>
            <p:nvPr/>
          </p:nvCxnSpPr>
          <p:spPr bwMode="auto">
            <a:xfrm>
              <a:off x="1872" y="312"/>
              <a:ext cx="0" cy="187"/>
            </a:xfrm>
            <a:prstGeom prst="line">
              <a:avLst/>
            </a:prstGeom>
            <a:noFill/>
            <a:ln w="9525">
              <a:solidFill>
                <a:srgbClr val="000000"/>
              </a:solidFill>
              <a:round/>
              <a:tailEnd type="triangle" w="med" len="med"/>
            </a:ln>
          </p:spPr>
        </p:cxnSp>
      </p:grpSp>
      <p:sp>
        <p:nvSpPr>
          <p:cNvPr id="51" name="文本框 50"/>
          <p:cNvSpPr txBox="1"/>
          <p:nvPr/>
        </p:nvSpPr>
        <p:spPr>
          <a:xfrm>
            <a:off x="532130" y="1352550"/>
            <a:ext cx="4575175" cy="4246245"/>
          </a:xfrm>
          <a:prstGeom prst="rect">
            <a:avLst/>
          </a:prstGeom>
          <a:noFill/>
        </p:spPr>
        <p:txBody>
          <a:bodyPr wrap="square" rtlCol="0">
            <a:spAutoFit/>
          </a:bodyPr>
          <a:lstStyle/>
          <a:p>
            <a:pPr>
              <a:lnSpc>
                <a:spcPct val="150000"/>
              </a:lnSpc>
            </a:pPr>
            <a:r>
              <a:rPr lang="en-US" altLang="zh-CN" sz="2000">
                <a:latin typeface="微软雅黑" panose="020B0503020204020204" pitchFamily="34" charset="-122"/>
                <a:ea typeface="微软雅黑" panose="020B0503020204020204" pitchFamily="34" charset="-122"/>
              </a:rPr>
              <a:t>       </a:t>
            </a:r>
            <a:r>
              <a:rPr lang="zh-CN" altLang="en-US" sz="2000">
                <a:latin typeface="微软雅黑" panose="020B0503020204020204" pitchFamily="34" charset="-122"/>
                <a:ea typeface="微软雅黑" panose="020B0503020204020204" pitchFamily="34" charset="-122"/>
              </a:rPr>
              <a:t>市场营销计划的制定是以</a:t>
            </a:r>
            <a:r>
              <a:rPr lang="zh-CN" altLang="en-US" sz="2000">
                <a:solidFill>
                  <a:schemeClr val="accent1">
                    <a:lumMod val="75000"/>
                  </a:schemeClr>
                </a:solidFill>
                <a:latin typeface="微软雅黑" panose="020B0503020204020204" pitchFamily="34" charset="-122"/>
                <a:ea typeface="微软雅黑" panose="020B0503020204020204" pitchFamily="34" charset="-122"/>
              </a:rPr>
              <a:t>市场细分</a:t>
            </a:r>
            <a:r>
              <a:rPr lang="zh-CN" altLang="en-US" sz="2000">
                <a:latin typeface="微软雅黑" panose="020B0503020204020204" pitchFamily="34" charset="-122"/>
                <a:ea typeface="微软雅黑" panose="020B0503020204020204" pitchFamily="34" charset="-122"/>
              </a:rPr>
              <a:t>为基础，针对细分市场的特点，进行</a:t>
            </a:r>
            <a:r>
              <a:rPr lang="zh-CN" altLang="en-US" sz="2000">
                <a:solidFill>
                  <a:schemeClr val="accent1">
                    <a:lumMod val="75000"/>
                  </a:schemeClr>
                </a:solidFill>
                <a:latin typeface="微软雅黑" panose="020B0503020204020204" pitchFamily="34" charset="-122"/>
                <a:ea typeface="微软雅黑" panose="020B0503020204020204" pitchFamily="34" charset="-122"/>
              </a:rPr>
              <a:t>精准营销</a:t>
            </a:r>
            <a:r>
              <a:rPr lang="zh-CN" altLang="en-US" sz="2000">
                <a:latin typeface="微软雅黑" panose="020B0503020204020204" pitchFamily="34" charset="-122"/>
                <a:ea typeface="微软雅黑" panose="020B0503020204020204" pitchFamily="34" charset="-122"/>
              </a:rPr>
              <a:t>。营销计划通常有</a:t>
            </a:r>
            <a:r>
              <a:rPr lang="zh-CN" altLang="en-US" sz="2000">
                <a:solidFill>
                  <a:schemeClr val="accent1">
                    <a:lumMod val="75000"/>
                  </a:schemeClr>
                </a:solidFill>
                <a:latin typeface="微软雅黑" panose="020B0503020204020204" pitchFamily="34" charset="-122"/>
                <a:ea typeface="微软雅黑" panose="020B0503020204020204" pitchFamily="34" charset="-122"/>
              </a:rPr>
              <a:t>营销部门</a:t>
            </a:r>
            <a:r>
              <a:rPr lang="zh-CN" altLang="en-US" sz="2000">
                <a:latin typeface="微软雅黑" panose="020B0503020204020204" pitchFamily="34" charset="-122"/>
                <a:ea typeface="微软雅黑" panose="020B0503020204020204" pitchFamily="34" charset="-122"/>
              </a:rPr>
              <a:t>制定，先报给分管市场营销部分的副总经理审核，再提交总经理或公司常务会议审核。不同的主题公园在具体的市场营销部门设置有所不同，市场营销计划无非涉及</a:t>
            </a:r>
            <a:r>
              <a:rPr lang="zh-CN" altLang="en-US" sz="2000">
                <a:solidFill>
                  <a:schemeClr val="accent1">
                    <a:lumMod val="75000"/>
                  </a:schemeClr>
                </a:solidFill>
                <a:latin typeface="微软雅黑" panose="020B0503020204020204" pitchFamily="34" charset="-122"/>
                <a:ea typeface="微软雅黑" panose="020B0503020204020204" pitchFamily="34" charset="-122"/>
              </a:rPr>
              <a:t>品牌管理</a:t>
            </a:r>
            <a:r>
              <a:rPr lang="zh-CN" altLang="en-US" sz="2000">
                <a:latin typeface="微软雅黑" panose="020B0503020204020204" pitchFamily="34" charset="-122"/>
                <a:ea typeface="微软雅黑" panose="020B0503020204020204" pitchFamily="34" charset="-122"/>
              </a:rPr>
              <a:t>和</a:t>
            </a:r>
            <a:r>
              <a:rPr lang="zh-CN" altLang="en-US" sz="2000">
                <a:solidFill>
                  <a:schemeClr val="accent1">
                    <a:lumMod val="75000"/>
                  </a:schemeClr>
                </a:solidFill>
                <a:latin typeface="微软雅黑" panose="020B0503020204020204" pitchFamily="34" charset="-122"/>
                <a:ea typeface="微软雅黑" panose="020B0503020204020204" pitchFamily="34" charset="-122"/>
              </a:rPr>
              <a:t>市场营销</a:t>
            </a:r>
            <a:r>
              <a:rPr lang="zh-CN" altLang="en-US" sz="2000">
                <a:latin typeface="微软雅黑" panose="020B0503020204020204" pitchFamily="34" charset="-122"/>
                <a:ea typeface="微软雅黑" panose="020B0503020204020204" pitchFamily="34" charset="-122"/>
              </a:rPr>
              <a:t>两项工作，一些公园在这两方面是分开行动、分开设置的。</a:t>
            </a:r>
            <a:endParaRPr lang="en-US" altLang="zh-CN" sz="2000">
              <a:latin typeface="微软雅黑" panose="020B0503020204020204" pitchFamily="34" charset="-122"/>
              <a:ea typeface="微软雅黑" panose="020B0503020204020204" pitchFamily="34" charset="-122"/>
            </a:endParaRPr>
          </a:p>
        </p:txBody>
      </p:sp>
      <p:sp>
        <p:nvSpPr>
          <p:cNvPr id="52" name="文本框 51"/>
          <p:cNvSpPr txBox="1"/>
          <p:nvPr/>
        </p:nvSpPr>
        <p:spPr>
          <a:xfrm>
            <a:off x="5859780" y="5340985"/>
            <a:ext cx="5351145" cy="368300"/>
          </a:xfrm>
          <a:prstGeom prst="rect">
            <a:avLst/>
          </a:prstGeom>
          <a:noFill/>
        </p:spPr>
        <p:txBody>
          <a:bodyPr wrap="square" rtlCol="0">
            <a:spAutoFit/>
          </a:bodyPr>
          <a:lstStyle/>
          <a:p>
            <a:pPr algn="ctr"/>
            <a:r>
              <a:rPr lang="zh-CN" altLang="en-US">
                <a:latin typeface="微软雅黑" panose="020B0503020204020204" pitchFamily="34" charset="-122"/>
                <a:ea typeface="微软雅黑" panose="020B0503020204020204" pitchFamily="34" charset="-122"/>
              </a:rPr>
              <a:t>某主题公园的市场营销部门设置</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 name="组合 1"/>
          <p:cNvGrpSpPr/>
          <p:nvPr/>
        </p:nvGrpSpPr>
        <p:grpSpPr>
          <a:xfrm>
            <a:off x="532309" y="0"/>
            <a:ext cx="105322" cy="431800"/>
            <a:chOff x="532309" y="0"/>
            <a:chExt cx="105322" cy="431800"/>
          </a:xfrm>
        </p:grpSpPr>
        <p:sp>
          <p:nvSpPr>
            <p:cNvPr id="3" name="直接连接符 5"/>
            <p:cNvSpPr>
              <a:spLocks noChangeShapeType="1"/>
            </p:cNvSpPr>
            <p:nvPr/>
          </p:nvSpPr>
          <p:spPr bwMode="auto">
            <a:xfrm flipV="1">
              <a:off x="532309" y="0"/>
              <a:ext cx="0" cy="431800"/>
            </a:xfrm>
            <a:prstGeom prst="line">
              <a:avLst/>
            </a:prstGeom>
            <a:noFill/>
            <a:ln w="38100"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4" name="直接连接符 7"/>
            <p:cNvSpPr>
              <a:spLocks noChangeShapeType="1"/>
            </p:cNvSpPr>
            <p:nvPr/>
          </p:nvSpPr>
          <p:spPr bwMode="auto">
            <a:xfrm flipV="1">
              <a:off x="636044" y="0"/>
              <a:ext cx="1587" cy="288925"/>
            </a:xfrm>
            <a:prstGeom prst="line">
              <a:avLst/>
            </a:prstGeom>
            <a:noFill/>
            <a:ln w="38100" cap="flat" cmpd="sng">
              <a:solidFill>
                <a:srgbClr val="FFC000"/>
              </a:solidFill>
              <a:miter lim="800000"/>
            </a:ln>
            <a:extLst>
              <a:ext uri="{909E8E84-426E-40DD-AFC4-6F175D3DCCD1}">
                <a14:hiddenFill xmlns:a14="http://schemas.microsoft.com/office/drawing/2010/main">
                  <a:noFill/>
                </a14:hiddenFill>
              </a:ext>
            </a:extLst>
          </p:spPr>
          <p:txBody>
            <a:bodyPr/>
            <a:lstStyle/>
            <a:p>
              <a:endParaRPr lang="zh-CN" altLang="en-US"/>
            </a:p>
          </p:txBody>
        </p:sp>
      </p:grpSp>
      <p:grpSp>
        <p:nvGrpSpPr>
          <p:cNvPr id="5" name="组合 4"/>
          <p:cNvGrpSpPr/>
          <p:nvPr/>
        </p:nvGrpSpPr>
        <p:grpSpPr>
          <a:xfrm>
            <a:off x="-1" y="6230875"/>
            <a:ext cx="11526983" cy="431800"/>
            <a:chOff x="-2052460" y="1197075"/>
            <a:chExt cx="4601296" cy="431800"/>
          </a:xfrm>
        </p:grpSpPr>
        <p:sp>
          <p:nvSpPr>
            <p:cNvPr id="6" name="直接连接符 4"/>
            <p:cNvSpPr>
              <a:spLocks noChangeShapeType="1"/>
            </p:cNvSpPr>
            <p:nvPr/>
          </p:nvSpPr>
          <p:spPr bwMode="auto">
            <a:xfrm>
              <a:off x="-2052460" y="1628875"/>
              <a:ext cx="4572000" cy="0"/>
            </a:xfrm>
            <a:prstGeom prst="line">
              <a:avLst/>
            </a:prstGeom>
            <a:noFill/>
            <a:ln w="9525"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7" name="直接连接符 5"/>
            <p:cNvSpPr>
              <a:spLocks noChangeShapeType="1"/>
            </p:cNvSpPr>
            <p:nvPr/>
          </p:nvSpPr>
          <p:spPr bwMode="auto">
            <a:xfrm flipV="1">
              <a:off x="2483855" y="1197075"/>
              <a:ext cx="0" cy="431800"/>
            </a:xfrm>
            <a:prstGeom prst="line">
              <a:avLst/>
            </a:prstGeom>
            <a:noFill/>
            <a:ln w="38100"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8" name="直接连接符 7"/>
            <p:cNvSpPr>
              <a:spLocks noChangeShapeType="1"/>
            </p:cNvSpPr>
            <p:nvPr/>
          </p:nvSpPr>
          <p:spPr bwMode="auto">
            <a:xfrm flipV="1">
              <a:off x="2547249" y="1339950"/>
              <a:ext cx="1587" cy="288925"/>
            </a:xfrm>
            <a:prstGeom prst="line">
              <a:avLst/>
            </a:prstGeom>
            <a:noFill/>
            <a:ln w="38100" cap="flat" cmpd="sng">
              <a:solidFill>
                <a:srgbClr val="FFC000"/>
              </a:solidFill>
              <a:miter lim="800000"/>
            </a:ln>
            <a:extLst>
              <a:ext uri="{909E8E84-426E-40DD-AFC4-6F175D3DCCD1}">
                <a14:hiddenFill xmlns:a14="http://schemas.microsoft.com/office/drawing/2010/main">
                  <a:noFill/>
                </a14:hiddenFill>
              </a:ext>
            </a:extLst>
          </p:spPr>
          <p:txBody>
            <a:bodyPr/>
            <a:lstStyle/>
            <a:p>
              <a:endParaRPr lang="zh-CN" altLang="en-US"/>
            </a:p>
          </p:txBody>
        </p:sp>
      </p:grpSp>
      <p:grpSp>
        <p:nvGrpSpPr>
          <p:cNvPr id="14" name="组合 13"/>
          <p:cNvGrpSpPr/>
          <p:nvPr/>
        </p:nvGrpSpPr>
        <p:grpSpPr>
          <a:xfrm>
            <a:off x="388688" y="393223"/>
            <a:ext cx="5551738" cy="564151"/>
            <a:chOff x="-2052460" y="1197075"/>
            <a:chExt cx="4601296" cy="431800"/>
          </a:xfrm>
        </p:grpSpPr>
        <p:sp>
          <p:nvSpPr>
            <p:cNvPr id="15" name="直接连接符 4"/>
            <p:cNvSpPr>
              <a:spLocks noChangeShapeType="1"/>
            </p:cNvSpPr>
            <p:nvPr/>
          </p:nvSpPr>
          <p:spPr bwMode="auto">
            <a:xfrm>
              <a:off x="-2052460" y="1628875"/>
              <a:ext cx="4572000" cy="0"/>
            </a:xfrm>
            <a:prstGeom prst="line">
              <a:avLst/>
            </a:prstGeom>
            <a:noFill/>
            <a:ln w="9525"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16" name="直接连接符 5"/>
            <p:cNvSpPr>
              <a:spLocks noChangeShapeType="1"/>
            </p:cNvSpPr>
            <p:nvPr/>
          </p:nvSpPr>
          <p:spPr bwMode="auto">
            <a:xfrm flipV="1">
              <a:off x="2483855" y="1197075"/>
              <a:ext cx="0" cy="431800"/>
            </a:xfrm>
            <a:prstGeom prst="line">
              <a:avLst/>
            </a:prstGeom>
            <a:noFill/>
            <a:ln w="38100"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17" name="直接连接符 7"/>
            <p:cNvSpPr>
              <a:spLocks noChangeShapeType="1"/>
            </p:cNvSpPr>
            <p:nvPr/>
          </p:nvSpPr>
          <p:spPr bwMode="auto">
            <a:xfrm flipV="1">
              <a:off x="2547249" y="1339950"/>
              <a:ext cx="1587" cy="288925"/>
            </a:xfrm>
            <a:prstGeom prst="line">
              <a:avLst/>
            </a:prstGeom>
            <a:noFill/>
            <a:ln w="38100" cap="flat" cmpd="sng">
              <a:solidFill>
                <a:srgbClr val="FFC000"/>
              </a:solidFill>
              <a:miter lim="800000"/>
            </a:ln>
            <a:extLst>
              <a:ext uri="{909E8E84-426E-40DD-AFC4-6F175D3DCCD1}">
                <a14:hiddenFill xmlns:a14="http://schemas.microsoft.com/office/drawing/2010/main">
                  <a:noFill/>
                </a14:hiddenFill>
              </a:ext>
            </a:extLst>
          </p:spPr>
          <p:txBody>
            <a:bodyPr/>
            <a:lstStyle/>
            <a:p>
              <a:endParaRPr lang="zh-CN" altLang="en-US"/>
            </a:p>
          </p:txBody>
        </p:sp>
      </p:grpSp>
      <p:sp>
        <p:nvSpPr>
          <p:cNvPr id="18" name="文本框 17"/>
          <p:cNvSpPr txBox="1"/>
          <p:nvPr/>
        </p:nvSpPr>
        <p:spPr>
          <a:xfrm>
            <a:off x="636044" y="363360"/>
            <a:ext cx="4313555" cy="521970"/>
          </a:xfrm>
          <a:prstGeom prst="rect">
            <a:avLst/>
          </a:prstGeom>
          <a:noFill/>
        </p:spPr>
        <p:txBody>
          <a:bodyPr wrap="none" rtlCol="0">
            <a:spAutoFit/>
          </a:bodyPr>
          <a:lstStyle/>
          <a:p>
            <a:pPr algn="l"/>
            <a:r>
              <a:rPr lang="en-US" altLang="zh-CN" sz="2800" b="1" dirty="0">
                <a:latin typeface="微软雅黑" panose="020B0503020204020204" pitchFamily="34" charset="-122"/>
                <a:ea typeface="微软雅黑" panose="020B0503020204020204" pitchFamily="34" charset="-122"/>
              </a:rPr>
              <a:t>3</a:t>
            </a:r>
            <a:r>
              <a:rPr lang="zh-CN" altLang="en-US" sz="2800" b="1" dirty="0">
                <a:latin typeface="微软雅黑" panose="020B0503020204020204" pitchFamily="34" charset="-122"/>
                <a:ea typeface="微软雅黑" panose="020B0503020204020204" pitchFamily="34" charset="-122"/>
              </a:rPr>
              <a:t>、主题公园市场营销计划</a:t>
            </a:r>
          </a:p>
        </p:txBody>
      </p:sp>
      <p:sp>
        <p:nvSpPr>
          <p:cNvPr id="51" name="文本框 50"/>
          <p:cNvSpPr txBox="1"/>
          <p:nvPr/>
        </p:nvSpPr>
        <p:spPr>
          <a:xfrm>
            <a:off x="532130" y="1352550"/>
            <a:ext cx="4575175" cy="553085"/>
          </a:xfrm>
          <a:prstGeom prst="rect">
            <a:avLst/>
          </a:prstGeom>
          <a:noFill/>
        </p:spPr>
        <p:txBody>
          <a:bodyPr wrap="square" rtlCol="0">
            <a:spAutoFit/>
          </a:bodyPr>
          <a:lstStyle/>
          <a:p>
            <a:pPr>
              <a:lnSpc>
                <a:spcPct val="150000"/>
              </a:lnSpc>
            </a:pPr>
            <a:r>
              <a:rPr lang="en-US" altLang="zh-CN" sz="2000">
                <a:latin typeface="微软雅黑" panose="020B0503020204020204" pitchFamily="34" charset="-122"/>
                <a:ea typeface="微软雅黑" panose="020B0503020204020204" pitchFamily="34" charset="-122"/>
              </a:rPr>
              <a:t>       </a:t>
            </a:r>
          </a:p>
        </p:txBody>
      </p:sp>
      <p:pic>
        <p:nvPicPr>
          <p:cNvPr id="9" name="图片 4" descr="欢乐谷运营策划系统3"/>
          <p:cNvPicPr>
            <a:picLocks noChangeAspect="1" noChangeArrowheads="1"/>
          </p:cNvPicPr>
          <p:nvPr/>
        </p:nvPicPr>
        <p:blipFill>
          <a:blip r:embed="rId2">
            <a:grayscl/>
            <a:extLst>
              <a:ext uri="{28A0092B-C50C-407E-A947-70E740481C1C}">
                <a14:useLocalDpi xmlns:a14="http://schemas.microsoft.com/office/drawing/2010/main" val="0"/>
              </a:ext>
            </a:extLst>
          </a:blip>
          <a:srcRect/>
          <a:stretch>
            <a:fillRect/>
          </a:stretch>
        </p:blipFill>
        <p:spPr>
          <a:xfrm>
            <a:off x="4940300" y="1454785"/>
            <a:ext cx="7112635" cy="3556635"/>
          </a:xfrm>
          <a:prstGeom prst="rect">
            <a:avLst/>
          </a:prstGeom>
          <a:noFill/>
          <a:ln>
            <a:noFill/>
          </a:ln>
        </p:spPr>
      </p:pic>
      <p:sp>
        <p:nvSpPr>
          <p:cNvPr id="10" name="文本框 9"/>
          <p:cNvSpPr txBox="1"/>
          <p:nvPr/>
        </p:nvSpPr>
        <p:spPr>
          <a:xfrm>
            <a:off x="5107305" y="5281230"/>
            <a:ext cx="6913880" cy="368300"/>
          </a:xfrm>
          <a:prstGeom prst="rect">
            <a:avLst/>
          </a:prstGeom>
          <a:noFill/>
        </p:spPr>
        <p:txBody>
          <a:bodyPr wrap="square" rtlCol="0">
            <a:spAutoFit/>
          </a:bodyPr>
          <a:lstStyle/>
          <a:p>
            <a:pPr algn="ctr"/>
            <a:r>
              <a:rPr lang="zh-CN" altLang="en-US" dirty="0">
                <a:latin typeface="微软雅黑" panose="020B0503020204020204" pitchFamily="34" charset="-122"/>
                <a:ea typeface="微软雅黑" panose="020B0503020204020204" pitchFamily="34" charset="-122"/>
              </a:rPr>
              <a:t>深圳欢乐谷营销系统示意图</a:t>
            </a:r>
          </a:p>
        </p:txBody>
      </p:sp>
      <p:sp>
        <p:nvSpPr>
          <p:cNvPr id="11" name="文本框 10"/>
          <p:cNvSpPr txBox="1"/>
          <p:nvPr/>
        </p:nvSpPr>
        <p:spPr>
          <a:xfrm>
            <a:off x="443865" y="1108075"/>
            <a:ext cx="4306570" cy="4661535"/>
          </a:xfrm>
          <a:prstGeom prst="rect">
            <a:avLst/>
          </a:prstGeom>
          <a:noFill/>
        </p:spPr>
        <p:txBody>
          <a:bodyPr wrap="square" rtlCol="0">
            <a:spAutoFit/>
          </a:bodyPr>
          <a:lstStyle/>
          <a:p>
            <a:pPr>
              <a:lnSpc>
                <a:spcPct val="150000"/>
              </a:lnSpc>
            </a:pPr>
            <a:r>
              <a:rPr lang="zh-CN" altLang="en-US">
                <a:solidFill>
                  <a:schemeClr val="accent1">
                    <a:lumMod val="75000"/>
                  </a:schemeClr>
                </a:solidFill>
                <a:latin typeface="微软雅黑" panose="020B0503020204020204" pitchFamily="34" charset="-122"/>
                <a:ea typeface="微软雅黑" panose="020B0503020204020204" pitchFamily="34" charset="-122"/>
                <a:cs typeface="微软雅黑" panose="020B0503020204020204" pitchFamily="34" charset="-122"/>
              </a:rPr>
              <a:t>主题公园营销系统：</a:t>
            </a:r>
            <a:endParaRPr lang="zh-CN" altLang="en-US">
              <a:latin typeface="微软雅黑" panose="020B0503020204020204" pitchFamily="34" charset="-122"/>
              <a:ea typeface="微软雅黑" panose="020B0503020204020204" pitchFamily="34" charset="-122"/>
              <a:cs typeface="微软雅黑" panose="020B0503020204020204" pitchFamily="34" charset="-122"/>
            </a:endParaRPr>
          </a:p>
          <a:p>
            <a:pPr marL="285750" indent="-285750">
              <a:lnSpc>
                <a:spcPct val="150000"/>
              </a:lnSpc>
              <a:buFont typeface="Wingdings" panose="05000000000000000000" charset="0"/>
              <a:buChar char="Ø"/>
            </a:pPr>
            <a:r>
              <a:rPr lang="zh-CN" altLang="en-US">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通过召开总经理办公会、市场专题会</a:t>
            </a:r>
          </a:p>
          <a:p>
            <a:pPr marL="285750" indent="-285750">
              <a:lnSpc>
                <a:spcPct val="150000"/>
              </a:lnSpc>
              <a:buFont typeface="Wingdings" panose="05000000000000000000" charset="0"/>
              <a:buChar char="Ø"/>
            </a:pPr>
            <a:r>
              <a:rPr lang="zh-CN" altLang="en-US">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研究公司市场竞争态势、经营优劣势和经营战略，对细分市场进行充分研究与全面评价</a:t>
            </a:r>
          </a:p>
          <a:p>
            <a:pPr marL="285750" indent="-285750">
              <a:lnSpc>
                <a:spcPct val="150000"/>
              </a:lnSpc>
              <a:buFont typeface="Wingdings" panose="05000000000000000000" charset="0"/>
              <a:buChar char="Ø"/>
            </a:pPr>
            <a:r>
              <a:rPr lang="zh-CN" altLang="en-US">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明确各细分市场的市场定位和差异化竞争策略，形成具体的营销计划。</a:t>
            </a:r>
          </a:p>
          <a:p>
            <a:pPr marL="285750" indent="-285750">
              <a:lnSpc>
                <a:spcPct val="150000"/>
              </a:lnSpc>
              <a:buFont typeface="Wingdings" panose="05000000000000000000" charset="0"/>
              <a:buChar char="Ø"/>
            </a:pPr>
            <a:r>
              <a:rPr lang="zh-CN" altLang="en-US">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结合细分市场信息分析结果，加强对市场的研判能力，转化为关键的新产品和服务，同时提出实施过程中的相关配套要求</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532309" y="0"/>
            <a:ext cx="105322" cy="431800"/>
            <a:chOff x="532309" y="0"/>
            <a:chExt cx="105322" cy="431800"/>
          </a:xfrm>
        </p:grpSpPr>
        <p:sp>
          <p:nvSpPr>
            <p:cNvPr id="3" name="直接连接符 5"/>
            <p:cNvSpPr>
              <a:spLocks noChangeShapeType="1"/>
            </p:cNvSpPr>
            <p:nvPr/>
          </p:nvSpPr>
          <p:spPr bwMode="auto">
            <a:xfrm flipV="1">
              <a:off x="532309" y="0"/>
              <a:ext cx="0" cy="431800"/>
            </a:xfrm>
            <a:prstGeom prst="line">
              <a:avLst/>
            </a:prstGeom>
            <a:noFill/>
            <a:ln w="38100"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4" name="直接连接符 7"/>
            <p:cNvSpPr>
              <a:spLocks noChangeShapeType="1"/>
            </p:cNvSpPr>
            <p:nvPr/>
          </p:nvSpPr>
          <p:spPr bwMode="auto">
            <a:xfrm flipV="1">
              <a:off x="636044" y="0"/>
              <a:ext cx="1587" cy="288925"/>
            </a:xfrm>
            <a:prstGeom prst="line">
              <a:avLst/>
            </a:prstGeom>
            <a:noFill/>
            <a:ln w="38100" cap="flat" cmpd="sng">
              <a:solidFill>
                <a:srgbClr val="FFC000"/>
              </a:solidFill>
              <a:miter lim="800000"/>
            </a:ln>
            <a:extLst>
              <a:ext uri="{909E8E84-426E-40DD-AFC4-6F175D3DCCD1}">
                <a14:hiddenFill xmlns:a14="http://schemas.microsoft.com/office/drawing/2010/main">
                  <a:noFill/>
                </a14:hiddenFill>
              </a:ext>
            </a:extLst>
          </p:spPr>
          <p:txBody>
            <a:bodyPr/>
            <a:lstStyle/>
            <a:p>
              <a:endParaRPr lang="zh-CN" altLang="en-US"/>
            </a:p>
          </p:txBody>
        </p:sp>
      </p:grpSp>
      <p:grpSp>
        <p:nvGrpSpPr>
          <p:cNvPr id="5" name="组合 4"/>
          <p:cNvGrpSpPr/>
          <p:nvPr/>
        </p:nvGrpSpPr>
        <p:grpSpPr>
          <a:xfrm>
            <a:off x="-1" y="6230875"/>
            <a:ext cx="11526983" cy="431800"/>
            <a:chOff x="-2052460" y="1197075"/>
            <a:chExt cx="4601296" cy="431800"/>
          </a:xfrm>
        </p:grpSpPr>
        <p:sp>
          <p:nvSpPr>
            <p:cNvPr id="6" name="直接连接符 4"/>
            <p:cNvSpPr>
              <a:spLocks noChangeShapeType="1"/>
            </p:cNvSpPr>
            <p:nvPr/>
          </p:nvSpPr>
          <p:spPr bwMode="auto">
            <a:xfrm>
              <a:off x="-2052460" y="1628875"/>
              <a:ext cx="4572000" cy="0"/>
            </a:xfrm>
            <a:prstGeom prst="line">
              <a:avLst/>
            </a:prstGeom>
            <a:noFill/>
            <a:ln w="9525"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7" name="直接连接符 5"/>
            <p:cNvSpPr>
              <a:spLocks noChangeShapeType="1"/>
            </p:cNvSpPr>
            <p:nvPr/>
          </p:nvSpPr>
          <p:spPr bwMode="auto">
            <a:xfrm flipV="1">
              <a:off x="2483855" y="1197075"/>
              <a:ext cx="0" cy="431800"/>
            </a:xfrm>
            <a:prstGeom prst="line">
              <a:avLst/>
            </a:prstGeom>
            <a:noFill/>
            <a:ln w="38100"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8" name="直接连接符 7"/>
            <p:cNvSpPr>
              <a:spLocks noChangeShapeType="1"/>
            </p:cNvSpPr>
            <p:nvPr/>
          </p:nvSpPr>
          <p:spPr bwMode="auto">
            <a:xfrm flipV="1">
              <a:off x="2547249" y="1339950"/>
              <a:ext cx="1587" cy="288925"/>
            </a:xfrm>
            <a:prstGeom prst="line">
              <a:avLst/>
            </a:prstGeom>
            <a:noFill/>
            <a:ln w="38100" cap="flat" cmpd="sng">
              <a:solidFill>
                <a:srgbClr val="FFC000"/>
              </a:solidFill>
              <a:miter lim="800000"/>
            </a:ln>
            <a:extLst>
              <a:ext uri="{909E8E84-426E-40DD-AFC4-6F175D3DCCD1}">
                <a14:hiddenFill xmlns:a14="http://schemas.microsoft.com/office/drawing/2010/main">
                  <a:noFill/>
                </a14:hiddenFill>
              </a:ext>
            </a:extLst>
          </p:spPr>
          <p:txBody>
            <a:bodyPr/>
            <a:lstStyle/>
            <a:p>
              <a:endParaRPr lang="zh-CN" altLang="en-US"/>
            </a:p>
          </p:txBody>
        </p:sp>
      </p:grpSp>
      <p:sp>
        <p:nvSpPr>
          <p:cNvPr id="11" name="文本框 10"/>
          <p:cNvSpPr txBox="1"/>
          <p:nvPr/>
        </p:nvSpPr>
        <p:spPr>
          <a:xfrm>
            <a:off x="1033145" y="1071245"/>
            <a:ext cx="4476750" cy="768350"/>
          </a:xfrm>
          <a:prstGeom prst="rect">
            <a:avLst/>
          </a:prstGeom>
          <a:noFill/>
        </p:spPr>
        <p:txBody>
          <a:bodyPr wrap="square" rtlCol="0">
            <a:spAutoFit/>
          </a:bodyPr>
          <a:lstStyle/>
          <a:p>
            <a:r>
              <a:rPr sz="2200" b="1" dirty="0">
                <a:latin typeface="微软雅黑" panose="020B0503020204020204" pitchFamily="34" charset="-122"/>
                <a:ea typeface="微软雅黑" panose="020B0503020204020204" pitchFamily="34" charset="-122"/>
              </a:rPr>
              <a:t>3.1了解行业动态和目标细分市场</a:t>
            </a:r>
          </a:p>
          <a:p>
            <a:endParaRPr lang="en-US" altLang="zh-CN" sz="2200" b="1" dirty="0">
              <a:latin typeface="微软雅黑" panose="020B0503020204020204" pitchFamily="34" charset="-122"/>
              <a:ea typeface="微软雅黑" panose="020B0503020204020204" pitchFamily="34" charset="-122"/>
            </a:endParaRPr>
          </a:p>
        </p:txBody>
      </p:sp>
      <p:grpSp>
        <p:nvGrpSpPr>
          <p:cNvPr id="14" name="组合 13"/>
          <p:cNvGrpSpPr/>
          <p:nvPr/>
        </p:nvGrpSpPr>
        <p:grpSpPr>
          <a:xfrm>
            <a:off x="388688" y="393223"/>
            <a:ext cx="5551738" cy="564151"/>
            <a:chOff x="-2052460" y="1197075"/>
            <a:chExt cx="4601296" cy="431800"/>
          </a:xfrm>
        </p:grpSpPr>
        <p:sp>
          <p:nvSpPr>
            <p:cNvPr id="15" name="直接连接符 4"/>
            <p:cNvSpPr>
              <a:spLocks noChangeShapeType="1"/>
            </p:cNvSpPr>
            <p:nvPr/>
          </p:nvSpPr>
          <p:spPr bwMode="auto">
            <a:xfrm>
              <a:off x="-2052460" y="1628875"/>
              <a:ext cx="4572000" cy="0"/>
            </a:xfrm>
            <a:prstGeom prst="line">
              <a:avLst/>
            </a:prstGeom>
            <a:noFill/>
            <a:ln w="9525"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16" name="直接连接符 5"/>
            <p:cNvSpPr>
              <a:spLocks noChangeShapeType="1"/>
            </p:cNvSpPr>
            <p:nvPr/>
          </p:nvSpPr>
          <p:spPr bwMode="auto">
            <a:xfrm flipV="1">
              <a:off x="2483855" y="1197075"/>
              <a:ext cx="0" cy="431800"/>
            </a:xfrm>
            <a:prstGeom prst="line">
              <a:avLst/>
            </a:prstGeom>
            <a:noFill/>
            <a:ln w="38100"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17" name="直接连接符 7"/>
            <p:cNvSpPr>
              <a:spLocks noChangeShapeType="1"/>
            </p:cNvSpPr>
            <p:nvPr/>
          </p:nvSpPr>
          <p:spPr bwMode="auto">
            <a:xfrm flipV="1">
              <a:off x="2547249" y="1339950"/>
              <a:ext cx="1587" cy="288925"/>
            </a:xfrm>
            <a:prstGeom prst="line">
              <a:avLst/>
            </a:prstGeom>
            <a:noFill/>
            <a:ln w="38100" cap="flat" cmpd="sng">
              <a:solidFill>
                <a:srgbClr val="FFC000"/>
              </a:solidFill>
              <a:miter lim="800000"/>
            </a:ln>
            <a:extLst>
              <a:ext uri="{909E8E84-426E-40DD-AFC4-6F175D3DCCD1}">
                <a14:hiddenFill xmlns:a14="http://schemas.microsoft.com/office/drawing/2010/main">
                  <a:noFill/>
                </a14:hiddenFill>
              </a:ext>
            </a:extLst>
          </p:spPr>
          <p:txBody>
            <a:bodyPr/>
            <a:lstStyle/>
            <a:p>
              <a:endParaRPr lang="zh-CN" altLang="en-US"/>
            </a:p>
          </p:txBody>
        </p:sp>
      </p:grpSp>
      <p:sp>
        <p:nvSpPr>
          <p:cNvPr id="18" name="文本框 17"/>
          <p:cNvSpPr txBox="1"/>
          <p:nvPr/>
        </p:nvSpPr>
        <p:spPr>
          <a:xfrm>
            <a:off x="636044" y="363360"/>
            <a:ext cx="4313555" cy="953135"/>
          </a:xfrm>
          <a:prstGeom prst="rect">
            <a:avLst/>
          </a:prstGeom>
          <a:noFill/>
        </p:spPr>
        <p:txBody>
          <a:bodyPr wrap="none" rtlCol="0">
            <a:spAutoFit/>
          </a:bodyPr>
          <a:lstStyle/>
          <a:p>
            <a:pPr algn="l"/>
            <a:r>
              <a:rPr lang="en-US" altLang="zh-CN" sz="2800" b="1" dirty="0">
                <a:latin typeface="微软雅黑" panose="020B0503020204020204" pitchFamily="34" charset="-122"/>
                <a:ea typeface="微软雅黑" panose="020B0503020204020204" pitchFamily="34" charset="-122"/>
                <a:sym typeface="+mn-ea"/>
              </a:rPr>
              <a:t>3</a:t>
            </a:r>
            <a:r>
              <a:rPr lang="zh-CN" altLang="en-US" sz="2800" b="1" dirty="0">
                <a:latin typeface="微软雅黑" panose="020B0503020204020204" pitchFamily="34" charset="-122"/>
                <a:ea typeface="微软雅黑" panose="020B0503020204020204" pitchFamily="34" charset="-122"/>
                <a:sym typeface="+mn-ea"/>
              </a:rPr>
              <a:t>、主题公园市场营销计划</a:t>
            </a:r>
            <a:endParaRPr lang="zh-CN" altLang="en-US" sz="2800" b="1" dirty="0">
              <a:latin typeface="微软雅黑" panose="020B0503020204020204" pitchFamily="34" charset="-122"/>
              <a:ea typeface="微软雅黑" panose="020B0503020204020204" pitchFamily="34" charset="-122"/>
            </a:endParaRPr>
          </a:p>
          <a:p>
            <a:endParaRPr lang="zh-CN" altLang="en-US" sz="2800" b="1" dirty="0">
              <a:latin typeface="微软雅黑" panose="020B0503020204020204" pitchFamily="34" charset="-122"/>
              <a:ea typeface="微软雅黑" panose="020B0503020204020204" pitchFamily="34" charset="-122"/>
            </a:endParaRPr>
          </a:p>
        </p:txBody>
      </p:sp>
      <p:sp>
        <p:nvSpPr>
          <p:cNvPr id="9" name="文本框 8"/>
          <p:cNvSpPr txBox="1"/>
          <p:nvPr/>
        </p:nvSpPr>
        <p:spPr>
          <a:xfrm>
            <a:off x="929640" y="1533525"/>
            <a:ext cx="10222230" cy="4246245"/>
          </a:xfrm>
          <a:prstGeom prst="rect">
            <a:avLst/>
          </a:prstGeom>
          <a:noFill/>
        </p:spPr>
        <p:txBody>
          <a:bodyPr wrap="square" rtlCol="0">
            <a:spAutoFit/>
          </a:bodyPr>
          <a:lstStyle/>
          <a:p>
            <a:pPr>
              <a:lnSpc>
                <a:spcPct val="150000"/>
              </a:lnSpc>
            </a:pPr>
            <a:r>
              <a:rPr lang="zh-CN" altLang="en-US" sz="2000">
                <a:solidFill>
                  <a:srgbClr val="C00000"/>
                </a:solidFill>
                <a:latin typeface="微软雅黑" panose="020B0503020204020204" pitchFamily="34" charset="-122"/>
                <a:ea typeface="微软雅黑" panose="020B0503020204020204" pitchFamily="34" charset="-122"/>
              </a:rPr>
              <a:t>主题公园精准营销措施：</a:t>
            </a:r>
          </a:p>
          <a:p>
            <a:pPr marL="285750" indent="-285750">
              <a:lnSpc>
                <a:spcPct val="150000"/>
              </a:lnSpc>
              <a:buFont typeface="Wingdings" panose="05000000000000000000" charset="0"/>
              <a:buChar char="Ø"/>
            </a:pPr>
            <a:r>
              <a:rPr lang="zh-CN" altLang="en-US" sz="2000">
                <a:solidFill>
                  <a:schemeClr val="tx1"/>
                </a:solidFill>
                <a:latin typeface="微软雅黑" panose="020B0503020204020204" pitchFamily="34" charset="-122"/>
                <a:ea typeface="微软雅黑" panose="020B0503020204020204" pitchFamily="34" charset="-122"/>
              </a:rPr>
              <a:t>按日、月份进行售票统计，掌握出票结构（旅行社/企业/学生团），获得经营月份及年度相关数据。</a:t>
            </a:r>
          </a:p>
          <a:p>
            <a:pPr marL="285750" indent="-285750">
              <a:lnSpc>
                <a:spcPct val="150000"/>
              </a:lnSpc>
              <a:buFont typeface="Wingdings" panose="05000000000000000000" charset="0"/>
              <a:buChar char="Ø"/>
            </a:pPr>
            <a:r>
              <a:rPr lang="zh-CN" altLang="en-US" sz="2000">
                <a:solidFill>
                  <a:schemeClr val="tx1"/>
                </a:solidFill>
                <a:latin typeface="微软雅黑" panose="020B0503020204020204" pitchFamily="34" charset="-122"/>
                <a:ea typeface="微软雅黑" panose="020B0503020204020204" pitchFamily="34" charset="-122"/>
              </a:rPr>
              <a:t>不定期采用现场观察、问卷调查等调研手段，对同业、专项或项目开展（如水公园游客调查、香港迪士尼乐园调查）调研活动，找出区间内各细分市场的需求差异，运用</a:t>
            </a:r>
            <a:r>
              <a:rPr lang="zh-CN" altLang="en-US" sz="2000">
                <a:solidFill>
                  <a:schemeClr val="accent1">
                    <a:lumMod val="75000"/>
                  </a:schemeClr>
                </a:solidFill>
                <a:latin typeface="微软雅黑" panose="020B0503020204020204" pitchFamily="34" charset="-122"/>
                <a:ea typeface="微软雅黑" panose="020B0503020204020204" pitchFamily="34" charset="-122"/>
              </a:rPr>
              <a:t>集中营销</a:t>
            </a:r>
            <a:r>
              <a:rPr lang="zh-CN" altLang="en-US" sz="2000">
                <a:solidFill>
                  <a:schemeClr val="tx1"/>
                </a:solidFill>
                <a:latin typeface="微软雅黑" panose="020B0503020204020204" pitchFamily="34" charset="-122"/>
                <a:ea typeface="微软雅黑" panose="020B0503020204020204" pitchFamily="34" charset="-122"/>
              </a:rPr>
              <a:t>手段，有选择、有主次进入目标细分市场。</a:t>
            </a:r>
          </a:p>
          <a:p>
            <a:pPr marL="285750" indent="-285750">
              <a:lnSpc>
                <a:spcPct val="150000"/>
              </a:lnSpc>
              <a:buFont typeface="Wingdings" panose="05000000000000000000" charset="0"/>
              <a:buChar char="Ø"/>
            </a:pPr>
            <a:r>
              <a:rPr lang="zh-CN" altLang="en-US" sz="2000">
                <a:solidFill>
                  <a:schemeClr val="tx1"/>
                </a:solidFill>
                <a:latin typeface="微软雅黑" panose="020B0503020204020204" pitchFamily="34" charset="-122"/>
                <a:ea typeface="微软雅黑" panose="020B0503020204020204" pitchFamily="34" charset="-122"/>
              </a:rPr>
              <a:t>主题活动前期和其他不定期，派出营销人员或者专门人员，到</a:t>
            </a:r>
            <a:r>
              <a:rPr lang="zh-CN" altLang="en-US" sz="2000">
                <a:solidFill>
                  <a:schemeClr val="accent1">
                    <a:lumMod val="75000"/>
                  </a:schemeClr>
                </a:solidFill>
                <a:latin typeface="微软雅黑" panose="020B0503020204020204" pitchFamily="34" charset="-122"/>
                <a:ea typeface="微软雅黑" panose="020B0503020204020204" pitchFamily="34" charset="-122"/>
              </a:rPr>
              <a:t>主要景点、各主要竞争对手、标杆目标企业</a:t>
            </a:r>
            <a:r>
              <a:rPr lang="zh-CN" altLang="en-US" sz="2000">
                <a:solidFill>
                  <a:schemeClr val="tx1"/>
                </a:solidFill>
                <a:latin typeface="微软雅黑" panose="020B0503020204020204" pitchFamily="34" charset="-122"/>
                <a:ea typeface="微软雅黑" panose="020B0503020204020204" pitchFamily="34" charset="-122"/>
              </a:rPr>
              <a:t>进行专项调研、定期走访等。以利于调整公司策略，在最短时间对市场做出反响，确保公司始终处于有利的竞争地位。</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532309" y="0"/>
            <a:ext cx="105322" cy="431800"/>
            <a:chOff x="532309" y="0"/>
            <a:chExt cx="105322" cy="431800"/>
          </a:xfrm>
        </p:grpSpPr>
        <p:sp>
          <p:nvSpPr>
            <p:cNvPr id="3" name="直接连接符 5"/>
            <p:cNvSpPr>
              <a:spLocks noChangeShapeType="1"/>
            </p:cNvSpPr>
            <p:nvPr/>
          </p:nvSpPr>
          <p:spPr bwMode="auto">
            <a:xfrm flipV="1">
              <a:off x="532309" y="0"/>
              <a:ext cx="0" cy="431800"/>
            </a:xfrm>
            <a:prstGeom prst="line">
              <a:avLst/>
            </a:prstGeom>
            <a:noFill/>
            <a:ln w="38100"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4" name="直接连接符 7"/>
            <p:cNvSpPr>
              <a:spLocks noChangeShapeType="1"/>
            </p:cNvSpPr>
            <p:nvPr/>
          </p:nvSpPr>
          <p:spPr bwMode="auto">
            <a:xfrm flipV="1">
              <a:off x="636044" y="0"/>
              <a:ext cx="1587" cy="288925"/>
            </a:xfrm>
            <a:prstGeom prst="line">
              <a:avLst/>
            </a:prstGeom>
            <a:noFill/>
            <a:ln w="38100" cap="flat" cmpd="sng">
              <a:solidFill>
                <a:srgbClr val="FFC000"/>
              </a:solidFill>
              <a:miter lim="800000"/>
            </a:ln>
            <a:extLst>
              <a:ext uri="{909E8E84-426E-40DD-AFC4-6F175D3DCCD1}">
                <a14:hiddenFill xmlns:a14="http://schemas.microsoft.com/office/drawing/2010/main">
                  <a:noFill/>
                </a14:hiddenFill>
              </a:ext>
            </a:extLst>
          </p:spPr>
          <p:txBody>
            <a:bodyPr/>
            <a:lstStyle/>
            <a:p>
              <a:endParaRPr lang="zh-CN" altLang="en-US"/>
            </a:p>
          </p:txBody>
        </p:sp>
      </p:grpSp>
      <p:grpSp>
        <p:nvGrpSpPr>
          <p:cNvPr id="5" name="组合 4"/>
          <p:cNvGrpSpPr/>
          <p:nvPr/>
        </p:nvGrpSpPr>
        <p:grpSpPr>
          <a:xfrm>
            <a:off x="-1" y="6230875"/>
            <a:ext cx="11526983" cy="431800"/>
            <a:chOff x="-2052460" y="1197075"/>
            <a:chExt cx="4601296" cy="431800"/>
          </a:xfrm>
        </p:grpSpPr>
        <p:sp>
          <p:nvSpPr>
            <p:cNvPr id="6" name="直接连接符 4"/>
            <p:cNvSpPr>
              <a:spLocks noChangeShapeType="1"/>
            </p:cNvSpPr>
            <p:nvPr/>
          </p:nvSpPr>
          <p:spPr bwMode="auto">
            <a:xfrm>
              <a:off x="-2052460" y="1628875"/>
              <a:ext cx="4572000" cy="0"/>
            </a:xfrm>
            <a:prstGeom prst="line">
              <a:avLst/>
            </a:prstGeom>
            <a:noFill/>
            <a:ln w="9525"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7" name="直接连接符 5"/>
            <p:cNvSpPr>
              <a:spLocks noChangeShapeType="1"/>
            </p:cNvSpPr>
            <p:nvPr/>
          </p:nvSpPr>
          <p:spPr bwMode="auto">
            <a:xfrm flipV="1">
              <a:off x="2483855" y="1197075"/>
              <a:ext cx="0" cy="431800"/>
            </a:xfrm>
            <a:prstGeom prst="line">
              <a:avLst/>
            </a:prstGeom>
            <a:noFill/>
            <a:ln w="38100"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8" name="直接连接符 7"/>
            <p:cNvSpPr>
              <a:spLocks noChangeShapeType="1"/>
            </p:cNvSpPr>
            <p:nvPr/>
          </p:nvSpPr>
          <p:spPr bwMode="auto">
            <a:xfrm flipV="1">
              <a:off x="2547249" y="1339950"/>
              <a:ext cx="1587" cy="288925"/>
            </a:xfrm>
            <a:prstGeom prst="line">
              <a:avLst/>
            </a:prstGeom>
            <a:noFill/>
            <a:ln w="38100" cap="flat" cmpd="sng">
              <a:solidFill>
                <a:srgbClr val="FFC000"/>
              </a:solidFill>
              <a:miter lim="800000"/>
            </a:ln>
            <a:extLst>
              <a:ext uri="{909E8E84-426E-40DD-AFC4-6F175D3DCCD1}">
                <a14:hiddenFill xmlns:a14="http://schemas.microsoft.com/office/drawing/2010/main">
                  <a:noFill/>
                </a14:hiddenFill>
              </a:ext>
            </a:extLst>
          </p:spPr>
          <p:txBody>
            <a:bodyPr/>
            <a:lstStyle/>
            <a:p>
              <a:endParaRPr lang="zh-CN" altLang="en-US"/>
            </a:p>
          </p:txBody>
        </p:sp>
      </p:grpSp>
      <p:sp>
        <p:nvSpPr>
          <p:cNvPr id="11" name="文本框 10"/>
          <p:cNvSpPr txBox="1"/>
          <p:nvPr/>
        </p:nvSpPr>
        <p:spPr>
          <a:xfrm>
            <a:off x="1033145" y="1071245"/>
            <a:ext cx="4476750" cy="768350"/>
          </a:xfrm>
          <a:prstGeom prst="rect">
            <a:avLst/>
          </a:prstGeom>
          <a:noFill/>
        </p:spPr>
        <p:txBody>
          <a:bodyPr wrap="square" rtlCol="0">
            <a:spAutoFit/>
          </a:bodyPr>
          <a:lstStyle/>
          <a:p>
            <a:r>
              <a:rPr sz="2200" b="1" dirty="0">
                <a:latin typeface="微软雅黑" panose="020B0503020204020204" pitchFamily="34" charset="-122"/>
                <a:ea typeface="微软雅黑" panose="020B0503020204020204" pitchFamily="34" charset="-122"/>
              </a:rPr>
              <a:t>3.1了解行业动态和目标细分市场</a:t>
            </a:r>
          </a:p>
          <a:p>
            <a:endParaRPr lang="en-US" altLang="zh-CN" sz="2200" b="1" dirty="0">
              <a:latin typeface="微软雅黑" panose="020B0503020204020204" pitchFamily="34" charset="-122"/>
              <a:ea typeface="微软雅黑" panose="020B0503020204020204" pitchFamily="34" charset="-122"/>
            </a:endParaRPr>
          </a:p>
        </p:txBody>
      </p:sp>
      <p:grpSp>
        <p:nvGrpSpPr>
          <p:cNvPr id="14" name="组合 13"/>
          <p:cNvGrpSpPr/>
          <p:nvPr/>
        </p:nvGrpSpPr>
        <p:grpSpPr>
          <a:xfrm>
            <a:off x="388688" y="393223"/>
            <a:ext cx="5551738" cy="564151"/>
            <a:chOff x="-2052460" y="1197075"/>
            <a:chExt cx="4601296" cy="431800"/>
          </a:xfrm>
        </p:grpSpPr>
        <p:sp>
          <p:nvSpPr>
            <p:cNvPr id="15" name="直接连接符 4"/>
            <p:cNvSpPr>
              <a:spLocks noChangeShapeType="1"/>
            </p:cNvSpPr>
            <p:nvPr/>
          </p:nvSpPr>
          <p:spPr bwMode="auto">
            <a:xfrm>
              <a:off x="-2052460" y="1628875"/>
              <a:ext cx="4572000" cy="0"/>
            </a:xfrm>
            <a:prstGeom prst="line">
              <a:avLst/>
            </a:prstGeom>
            <a:noFill/>
            <a:ln w="9525"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16" name="直接连接符 5"/>
            <p:cNvSpPr>
              <a:spLocks noChangeShapeType="1"/>
            </p:cNvSpPr>
            <p:nvPr/>
          </p:nvSpPr>
          <p:spPr bwMode="auto">
            <a:xfrm flipV="1">
              <a:off x="2483855" y="1197075"/>
              <a:ext cx="0" cy="431800"/>
            </a:xfrm>
            <a:prstGeom prst="line">
              <a:avLst/>
            </a:prstGeom>
            <a:noFill/>
            <a:ln w="38100"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17" name="直接连接符 7"/>
            <p:cNvSpPr>
              <a:spLocks noChangeShapeType="1"/>
            </p:cNvSpPr>
            <p:nvPr/>
          </p:nvSpPr>
          <p:spPr bwMode="auto">
            <a:xfrm flipV="1">
              <a:off x="2547249" y="1339950"/>
              <a:ext cx="1587" cy="288925"/>
            </a:xfrm>
            <a:prstGeom prst="line">
              <a:avLst/>
            </a:prstGeom>
            <a:noFill/>
            <a:ln w="38100" cap="flat" cmpd="sng">
              <a:solidFill>
                <a:srgbClr val="FFC000"/>
              </a:solidFill>
              <a:miter lim="800000"/>
            </a:ln>
            <a:extLst>
              <a:ext uri="{909E8E84-426E-40DD-AFC4-6F175D3DCCD1}">
                <a14:hiddenFill xmlns:a14="http://schemas.microsoft.com/office/drawing/2010/main">
                  <a:noFill/>
                </a14:hiddenFill>
              </a:ext>
            </a:extLst>
          </p:spPr>
          <p:txBody>
            <a:bodyPr/>
            <a:lstStyle/>
            <a:p>
              <a:endParaRPr lang="zh-CN" altLang="en-US"/>
            </a:p>
          </p:txBody>
        </p:sp>
      </p:grpSp>
      <p:sp>
        <p:nvSpPr>
          <p:cNvPr id="18" name="文本框 17"/>
          <p:cNvSpPr txBox="1"/>
          <p:nvPr/>
        </p:nvSpPr>
        <p:spPr>
          <a:xfrm>
            <a:off x="636044" y="363360"/>
            <a:ext cx="4313555" cy="953135"/>
          </a:xfrm>
          <a:prstGeom prst="rect">
            <a:avLst/>
          </a:prstGeom>
          <a:noFill/>
        </p:spPr>
        <p:txBody>
          <a:bodyPr wrap="none" rtlCol="0">
            <a:spAutoFit/>
          </a:bodyPr>
          <a:lstStyle/>
          <a:p>
            <a:pPr algn="l"/>
            <a:r>
              <a:rPr lang="en-US" altLang="zh-CN" sz="2800" b="1" dirty="0">
                <a:latin typeface="微软雅黑" panose="020B0503020204020204" pitchFamily="34" charset="-122"/>
                <a:ea typeface="微软雅黑" panose="020B0503020204020204" pitchFamily="34" charset="-122"/>
                <a:sym typeface="+mn-ea"/>
              </a:rPr>
              <a:t>3</a:t>
            </a:r>
            <a:r>
              <a:rPr lang="zh-CN" altLang="en-US" sz="2800" b="1" dirty="0">
                <a:latin typeface="微软雅黑" panose="020B0503020204020204" pitchFamily="34" charset="-122"/>
                <a:ea typeface="微软雅黑" panose="020B0503020204020204" pitchFamily="34" charset="-122"/>
                <a:sym typeface="+mn-ea"/>
              </a:rPr>
              <a:t>、主题公园市场营销计划</a:t>
            </a:r>
            <a:endParaRPr lang="zh-CN" altLang="en-US" sz="2800" b="1" dirty="0">
              <a:latin typeface="微软雅黑" panose="020B0503020204020204" pitchFamily="34" charset="-122"/>
              <a:ea typeface="微软雅黑" panose="020B0503020204020204" pitchFamily="34" charset="-122"/>
            </a:endParaRPr>
          </a:p>
          <a:p>
            <a:endParaRPr lang="zh-CN" altLang="en-US" sz="2800" b="1" dirty="0">
              <a:latin typeface="微软雅黑" panose="020B0503020204020204" pitchFamily="34" charset="-122"/>
              <a:ea typeface="微软雅黑" panose="020B0503020204020204" pitchFamily="34" charset="-122"/>
            </a:endParaRPr>
          </a:p>
        </p:txBody>
      </p:sp>
      <p:sp>
        <p:nvSpPr>
          <p:cNvPr id="9" name="文本框 8"/>
          <p:cNvSpPr txBox="1"/>
          <p:nvPr/>
        </p:nvSpPr>
        <p:spPr>
          <a:xfrm>
            <a:off x="929640" y="1533525"/>
            <a:ext cx="10222230" cy="4707890"/>
          </a:xfrm>
          <a:prstGeom prst="rect">
            <a:avLst/>
          </a:prstGeom>
          <a:noFill/>
        </p:spPr>
        <p:txBody>
          <a:bodyPr wrap="square" rtlCol="0">
            <a:spAutoFit/>
          </a:bodyPr>
          <a:lstStyle/>
          <a:p>
            <a:pPr>
              <a:lnSpc>
                <a:spcPct val="150000"/>
              </a:lnSpc>
            </a:pPr>
            <a:r>
              <a:rPr lang="zh-CN" altLang="en-US" sz="2000">
                <a:solidFill>
                  <a:srgbClr val="C00000"/>
                </a:solidFill>
                <a:latin typeface="微软雅黑" panose="020B0503020204020204" pitchFamily="34" charset="-122"/>
                <a:ea typeface="微软雅黑" panose="020B0503020204020204" pitchFamily="34" charset="-122"/>
              </a:rPr>
              <a:t>主题公园精准营销措施：</a:t>
            </a:r>
          </a:p>
          <a:p>
            <a:pPr marL="285750" indent="-285750">
              <a:lnSpc>
                <a:spcPct val="150000"/>
              </a:lnSpc>
              <a:buFont typeface="Wingdings" panose="05000000000000000000" charset="0"/>
              <a:buChar char="Ø"/>
            </a:pPr>
            <a:r>
              <a:rPr lang="zh-CN" altLang="en-US" sz="2000">
                <a:solidFill>
                  <a:schemeClr val="tx1"/>
                </a:solidFill>
                <a:latin typeface="微软雅黑" panose="020B0503020204020204" pitchFamily="34" charset="-122"/>
                <a:ea typeface="微软雅黑" panose="020B0503020204020204" pitchFamily="34" charset="-122"/>
              </a:rPr>
              <a:t>通过主题公园网站，实现信息快速反馈。</a:t>
            </a:r>
          </a:p>
          <a:p>
            <a:pPr marL="285750" indent="-285750">
              <a:lnSpc>
                <a:spcPct val="150000"/>
              </a:lnSpc>
              <a:buFont typeface="Wingdings" panose="05000000000000000000" charset="0"/>
              <a:buChar char="Ø"/>
            </a:pPr>
            <a:r>
              <a:rPr lang="zh-CN" altLang="en-US" sz="2000">
                <a:solidFill>
                  <a:schemeClr val="tx1"/>
                </a:solidFill>
                <a:latin typeface="微软雅黑" panose="020B0503020204020204" pitchFamily="34" charset="-122"/>
                <a:ea typeface="微软雅黑" panose="020B0503020204020204" pitchFamily="34" charset="-122"/>
              </a:rPr>
              <a:t>通过市场调研活动，追踪基本游客结构信息，并在此基础上获取游玩目的、重游率、节庆活动认知度、满意度以及获取信息途径等游客行为信息在重点项目建设前进行专项调研。通过质量管理体系运行要求，客服中心定期进行游客满意度调查，了解顾客需求、掌握不满意信息、指导改进。</a:t>
            </a:r>
          </a:p>
          <a:p>
            <a:pPr marL="285750" indent="-285750">
              <a:lnSpc>
                <a:spcPct val="150000"/>
              </a:lnSpc>
              <a:buFont typeface="Wingdings" panose="05000000000000000000" charset="0"/>
              <a:buChar char="Ø"/>
            </a:pPr>
            <a:r>
              <a:rPr lang="zh-CN" altLang="en-US" sz="2000">
                <a:solidFill>
                  <a:schemeClr val="tx1"/>
                </a:solidFill>
                <a:latin typeface="微软雅黑" panose="020B0503020204020204" pitchFamily="34" charset="-122"/>
                <a:ea typeface="微软雅黑" panose="020B0503020204020204" pitchFamily="34" charset="-122"/>
              </a:rPr>
              <a:t>各一线服务部门通过一线员工收集游客意见，逐层反馈至领班、主任、经理，掌握顾客需求变化情况。</a:t>
            </a:r>
          </a:p>
          <a:p>
            <a:pPr marL="285750" indent="-285750">
              <a:lnSpc>
                <a:spcPct val="150000"/>
              </a:lnSpc>
              <a:buFont typeface="Wingdings" panose="05000000000000000000" charset="0"/>
              <a:buChar char="Ø"/>
            </a:pPr>
            <a:r>
              <a:rPr lang="zh-CN" altLang="en-US" sz="2000">
                <a:solidFill>
                  <a:schemeClr val="tx1"/>
                </a:solidFill>
                <a:latin typeface="微软雅黑" panose="020B0503020204020204" pitchFamily="34" charset="-122"/>
                <a:ea typeface="微软雅黑" panose="020B0503020204020204" pitchFamily="34" charset="-122"/>
              </a:rPr>
              <a:t>定期对营销过程绩效进行统计、分析、测量和评价，掌握业绩变化的趋势信息，并将其结果用于营销系统的改进。</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532309" y="0"/>
            <a:ext cx="105322" cy="431800"/>
            <a:chOff x="532309" y="0"/>
            <a:chExt cx="105322" cy="431800"/>
          </a:xfrm>
        </p:grpSpPr>
        <p:sp>
          <p:nvSpPr>
            <p:cNvPr id="3" name="直接连接符 5"/>
            <p:cNvSpPr>
              <a:spLocks noChangeShapeType="1"/>
            </p:cNvSpPr>
            <p:nvPr/>
          </p:nvSpPr>
          <p:spPr bwMode="auto">
            <a:xfrm flipV="1">
              <a:off x="532309" y="0"/>
              <a:ext cx="0" cy="431800"/>
            </a:xfrm>
            <a:prstGeom prst="line">
              <a:avLst/>
            </a:prstGeom>
            <a:noFill/>
            <a:ln w="38100"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4" name="直接连接符 7"/>
            <p:cNvSpPr>
              <a:spLocks noChangeShapeType="1"/>
            </p:cNvSpPr>
            <p:nvPr/>
          </p:nvSpPr>
          <p:spPr bwMode="auto">
            <a:xfrm flipV="1">
              <a:off x="636044" y="0"/>
              <a:ext cx="1587" cy="288925"/>
            </a:xfrm>
            <a:prstGeom prst="line">
              <a:avLst/>
            </a:prstGeom>
            <a:noFill/>
            <a:ln w="38100" cap="flat" cmpd="sng">
              <a:solidFill>
                <a:srgbClr val="FFC000"/>
              </a:solidFill>
              <a:miter lim="800000"/>
            </a:ln>
            <a:extLst>
              <a:ext uri="{909E8E84-426E-40DD-AFC4-6F175D3DCCD1}">
                <a14:hiddenFill xmlns:a14="http://schemas.microsoft.com/office/drawing/2010/main">
                  <a:noFill/>
                </a14:hiddenFill>
              </a:ext>
            </a:extLst>
          </p:spPr>
          <p:txBody>
            <a:bodyPr/>
            <a:lstStyle/>
            <a:p>
              <a:endParaRPr lang="zh-CN" altLang="en-US"/>
            </a:p>
          </p:txBody>
        </p:sp>
      </p:grpSp>
      <p:grpSp>
        <p:nvGrpSpPr>
          <p:cNvPr id="5" name="组合 4"/>
          <p:cNvGrpSpPr/>
          <p:nvPr/>
        </p:nvGrpSpPr>
        <p:grpSpPr>
          <a:xfrm>
            <a:off x="-1" y="6230875"/>
            <a:ext cx="11526983" cy="431800"/>
            <a:chOff x="-2052460" y="1197075"/>
            <a:chExt cx="4601296" cy="431800"/>
          </a:xfrm>
        </p:grpSpPr>
        <p:sp>
          <p:nvSpPr>
            <p:cNvPr id="6" name="直接连接符 4"/>
            <p:cNvSpPr>
              <a:spLocks noChangeShapeType="1"/>
            </p:cNvSpPr>
            <p:nvPr/>
          </p:nvSpPr>
          <p:spPr bwMode="auto">
            <a:xfrm>
              <a:off x="-2052460" y="1628875"/>
              <a:ext cx="4572000" cy="0"/>
            </a:xfrm>
            <a:prstGeom prst="line">
              <a:avLst/>
            </a:prstGeom>
            <a:noFill/>
            <a:ln w="9525"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7" name="直接连接符 5"/>
            <p:cNvSpPr>
              <a:spLocks noChangeShapeType="1"/>
            </p:cNvSpPr>
            <p:nvPr/>
          </p:nvSpPr>
          <p:spPr bwMode="auto">
            <a:xfrm flipV="1">
              <a:off x="2483855" y="1197075"/>
              <a:ext cx="0" cy="431800"/>
            </a:xfrm>
            <a:prstGeom prst="line">
              <a:avLst/>
            </a:prstGeom>
            <a:noFill/>
            <a:ln w="38100"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8" name="直接连接符 7"/>
            <p:cNvSpPr>
              <a:spLocks noChangeShapeType="1"/>
            </p:cNvSpPr>
            <p:nvPr/>
          </p:nvSpPr>
          <p:spPr bwMode="auto">
            <a:xfrm flipV="1">
              <a:off x="2547249" y="1339950"/>
              <a:ext cx="1587" cy="288925"/>
            </a:xfrm>
            <a:prstGeom prst="line">
              <a:avLst/>
            </a:prstGeom>
            <a:noFill/>
            <a:ln w="38100" cap="flat" cmpd="sng">
              <a:solidFill>
                <a:srgbClr val="FFC000"/>
              </a:solidFill>
              <a:miter lim="800000"/>
            </a:ln>
            <a:extLst>
              <a:ext uri="{909E8E84-426E-40DD-AFC4-6F175D3DCCD1}">
                <a14:hiddenFill xmlns:a14="http://schemas.microsoft.com/office/drawing/2010/main">
                  <a:noFill/>
                </a14:hiddenFill>
              </a:ext>
            </a:extLst>
          </p:spPr>
          <p:txBody>
            <a:bodyPr/>
            <a:lstStyle/>
            <a:p>
              <a:endParaRPr lang="zh-CN" altLang="en-US"/>
            </a:p>
          </p:txBody>
        </p:sp>
      </p:grpSp>
      <p:sp>
        <p:nvSpPr>
          <p:cNvPr id="11" name="文本框 10"/>
          <p:cNvSpPr txBox="1"/>
          <p:nvPr/>
        </p:nvSpPr>
        <p:spPr>
          <a:xfrm>
            <a:off x="1042035" y="1071245"/>
            <a:ext cx="4476750" cy="768350"/>
          </a:xfrm>
          <a:prstGeom prst="rect">
            <a:avLst/>
          </a:prstGeom>
          <a:noFill/>
        </p:spPr>
        <p:txBody>
          <a:bodyPr wrap="square" rtlCol="0">
            <a:spAutoFit/>
          </a:bodyPr>
          <a:lstStyle/>
          <a:p>
            <a:r>
              <a:rPr sz="2200" b="1" dirty="0">
                <a:latin typeface="微软雅黑" panose="020B0503020204020204" pitchFamily="34" charset="-122"/>
                <a:ea typeface="微软雅黑" panose="020B0503020204020204" pitchFamily="34" charset="-122"/>
              </a:rPr>
              <a:t>3.2对信息进行评价和利用</a:t>
            </a:r>
          </a:p>
          <a:p>
            <a:endParaRPr lang="en-US" altLang="zh-CN" sz="2200" b="1" dirty="0">
              <a:latin typeface="微软雅黑" panose="020B0503020204020204" pitchFamily="34" charset="-122"/>
              <a:ea typeface="微软雅黑" panose="020B0503020204020204" pitchFamily="34" charset="-122"/>
            </a:endParaRPr>
          </a:p>
        </p:txBody>
      </p:sp>
      <p:grpSp>
        <p:nvGrpSpPr>
          <p:cNvPr id="14" name="组合 13"/>
          <p:cNvGrpSpPr/>
          <p:nvPr/>
        </p:nvGrpSpPr>
        <p:grpSpPr>
          <a:xfrm>
            <a:off x="388688" y="393223"/>
            <a:ext cx="5551738" cy="564151"/>
            <a:chOff x="-2052460" y="1197075"/>
            <a:chExt cx="4601296" cy="431800"/>
          </a:xfrm>
        </p:grpSpPr>
        <p:sp>
          <p:nvSpPr>
            <p:cNvPr id="15" name="直接连接符 4"/>
            <p:cNvSpPr>
              <a:spLocks noChangeShapeType="1"/>
            </p:cNvSpPr>
            <p:nvPr/>
          </p:nvSpPr>
          <p:spPr bwMode="auto">
            <a:xfrm>
              <a:off x="-2052460" y="1628875"/>
              <a:ext cx="4572000" cy="0"/>
            </a:xfrm>
            <a:prstGeom prst="line">
              <a:avLst/>
            </a:prstGeom>
            <a:noFill/>
            <a:ln w="9525"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16" name="直接连接符 5"/>
            <p:cNvSpPr>
              <a:spLocks noChangeShapeType="1"/>
            </p:cNvSpPr>
            <p:nvPr/>
          </p:nvSpPr>
          <p:spPr bwMode="auto">
            <a:xfrm flipV="1">
              <a:off x="2483855" y="1197075"/>
              <a:ext cx="0" cy="431800"/>
            </a:xfrm>
            <a:prstGeom prst="line">
              <a:avLst/>
            </a:prstGeom>
            <a:noFill/>
            <a:ln w="38100"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17" name="直接连接符 7"/>
            <p:cNvSpPr>
              <a:spLocks noChangeShapeType="1"/>
            </p:cNvSpPr>
            <p:nvPr/>
          </p:nvSpPr>
          <p:spPr bwMode="auto">
            <a:xfrm flipV="1">
              <a:off x="2547249" y="1339950"/>
              <a:ext cx="1587" cy="288925"/>
            </a:xfrm>
            <a:prstGeom prst="line">
              <a:avLst/>
            </a:prstGeom>
            <a:noFill/>
            <a:ln w="38100" cap="flat" cmpd="sng">
              <a:solidFill>
                <a:srgbClr val="FFC000"/>
              </a:solidFill>
              <a:miter lim="800000"/>
            </a:ln>
            <a:extLst>
              <a:ext uri="{909E8E84-426E-40DD-AFC4-6F175D3DCCD1}">
                <a14:hiddenFill xmlns:a14="http://schemas.microsoft.com/office/drawing/2010/main">
                  <a:noFill/>
                </a14:hiddenFill>
              </a:ext>
            </a:extLst>
          </p:spPr>
          <p:txBody>
            <a:bodyPr/>
            <a:lstStyle/>
            <a:p>
              <a:endParaRPr lang="zh-CN" altLang="en-US"/>
            </a:p>
          </p:txBody>
        </p:sp>
      </p:grpSp>
      <p:sp>
        <p:nvSpPr>
          <p:cNvPr id="18" name="文本框 17"/>
          <p:cNvSpPr txBox="1"/>
          <p:nvPr/>
        </p:nvSpPr>
        <p:spPr>
          <a:xfrm>
            <a:off x="636044" y="363360"/>
            <a:ext cx="4313555" cy="953135"/>
          </a:xfrm>
          <a:prstGeom prst="rect">
            <a:avLst/>
          </a:prstGeom>
          <a:noFill/>
        </p:spPr>
        <p:txBody>
          <a:bodyPr wrap="none" rtlCol="0">
            <a:spAutoFit/>
          </a:bodyPr>
          <a:lstStyle/>
          <a:p>
            <a:pPr algn="l"/>
            <a:r>
              <a:rPr lang="en-US" altLang="zh-CN" sz="2800" b="1" dirty="0">
                <a:latin typeface="微软雅黑" panose="020B0503020204020204" pitchFamily="34" charset="-122"/>
                <a:ea typeface="微软雅黑" panose="020B0503020204020204" pitchFamily="34" charset="-122"/>
                <a:sym typeface="+mn-ea"/>
              </a:rPr>
              <a:t>3</a:t>
            </a:r>
            <a:r>
              <a:rPr lang="zh-CN" altLang="en-US" sz="2800" b="1" dirty="0">
                <a:latin typeface="微软雅黑" panose="020B0503020204020204" pitchFamily="34" charset="-122"/>
                <a:ea typeface="微软雅黑" panose="020B0503020204020204" pitchFamily="34" charset="-122"/>
                <a:sym typeface="+mn-ea"/>
              </a:rPr>
              <a:t>、主题公园市场营销计划</a:t>
            </a:r>
            <a:endParaRPr lang="zh-CN" altLang="en-US" sz="2800" b="1" dirty="0">
              <a:latin typeface="微软雅黑" panose="020B0503020204020204" pitchFamily="34" charset="-122"/>
              <a:ea typeface="微软雅黑" panose="020B0503020204020204" pitchFamily="34" charset="-122"/>
            </a:endParaRPr>
          </a:p>
          <a:p>
            <a:endParaRPr lang="zh-CN" altLang="en-US" sz="2800" b="1" dirty="0">
              <a:latin typeface="微软雅黑" panose="020B0503020204020204" pitchFamily="34" charset="-122"/>
              <a:ea typeface="微软雅黑" panose="020B0503020204020204" pitchFamily="34" charset="-122"/>
            </a:endParaRPr>
          </a:p>
        </p:txBody>
      </p:sp>
      <p:sp>
        <p:nvSpPr>
          <p:cNvPr id="10" name="文本框 9"/>
          <p:cNvSpPr txBox="1"/>
          <p:nvPr/>
        </p:nvSpPr>
        <p:spPr>
          <a:xfrm>
            <a:off x="901700" y="1932305"/>
            <a:ext cx="10388600" cy="2399665"/>
          </a:xfrm>
          <a:prstGeom prst="rect">
            <a:avLst/>
          </a:prstGeom>
          <a:noFill/>
        </p:spPr>
        <p:txBody>
          <a:bodyPr wrap="square" rtlCol="0">
            <a:spAutoFit/>
          </a:bodyPr>
          <a:lstStyle/>
          <a:p>
            <a:pPr>
              <a:lnSpc>
                <a:spcPct val="150000"/>
              </a:lnSpc>
            </a:pPr>
            <a:r>
              <a:rPr lang="en-US" altLang="zh-CN" sz="2000">
                <a:latin typeface="微软雅黑" panose="020B0503020204020204" pitchFamily="34" charset="-122"/>
                <a:ea typeface="微软雅黑" panose="020B0503020204020204" pitchFamily="34" charset="-122"/>
                <a:cs typeface="微软雅黑" panose="020B0503020204020204" pitchFamily="34" charset="-122"/>
              </a:rPr>
              <a:t>        </a:t>
            </a:r>
            <a:r>
              <a:rPr lang="zh-CN" altLang="en-US" sz="2000">
                <a:latin typeface="微软雅黑" panose="020B0503020204020204" pitchFamily="34" charset="-122"/>
                <a:ea typeface="微软雅黑" panose="020B0503020204020204" pitchFamily="34" charset="-122"/>
                <a:cs typeface="微软雅黑" panose="020B0503020204020204" pitchFamily="34" charset="-122"/>
              </a:rPr>
              <a:t>对游客采用各种沟通方法进行各种调查活动后，营销部门将搜集信息录入营销信息管理系统。通过SPSS进行统计分析，将游客的性别、年龄、职业、受教育程度、价格和品牌等变量进行多元对应分析等，识别出游客、游客群、确定关键游客要求、需要和不断变化的期望，由市场研究快速行动小组，进行游客需求分析、游客终端选择、游客购买决策分析、游客习惯分析、游客特征分群等研究，并确定信息的储存、传递和使用方法。</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532309" y="0"/>
            <a:ext cx="105322" cy="431800"/>
            <a:chOff x="532309" y="0"/>
            <a:chExt cx="105322" cy="431800"/>
          </a:xfrm>
        </p:grpSpPr>
        <p:sp>
          <p:nvSpPr>
            <p:cNvPr id="3" name="直接连接符 5"/>
            <p:cNvSpPr>
              <a:spLocks noChangeShapeType="1"/>
            </p:cNvSpPr>
            <p:nvPr/>
          </p:nvSpPr>
          <p:spPr bwMode="auto">
            <a:xfrm flipV="1">
              <a:off x="532309" y="0"/>
              <a:ext cx="0" cy="431800"/>
            </a:xfrm>
            <a:prstGeom prst="line">
              <a:avLst/>
            </a:prstGeom>
            <a:noFill/>
            <a:ln w="38100"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4" name="直接连接符 7"/>
            <p:cNvSpPr>
              <a:spLocks noChangeShapeType="1"/>
            </p:cNvSpPr>
            <p:nvPr/>
          </p:nvSpPr>
          <p:spPr bwMode="auto">
            <a:xfrm flipV="1">
              <a:off x="636044" y="0"/>
              <a:ext cx="1587" cy="288925"/>
            </a:xfrm>
            <a:prstGeom prst="line">
              <a:avLst/>
            </a:prstGeom>
            <a:noFill/>
            <a:ln w="38100" cap="flat" cmpd="sng">
              <a:solidFill>
                <a:srgbClr val="FFC000"/>
              </a:solidFill>
              <a:miter lim="800000"/>
            </a:ln>
            <a:extLst>
              <a:ext uri="{909E8E84-426E-40DD-AFC4-6F175D3DCCD1}">
                <a14:hiddenFill xmlns:a14="http://schemas.microsoft.com/office/drawing/2010/main">
                  <a:noFill/>
                </a14:hiddenFill>
              </a:ext>
            </a:extLst>
          </p:spPr>
          <p:txBody>
            <a:bodyPr/>
            <a:lstStyle/>
            <a:p>
              <a:endParaRPr lang="zh-CN" altLang="en-US"/>
            </a:p>
          </p:txBody>
        </p:sp>
      </p:grpSp>
      <p:grpSp>
        <p:nvGrpSpPr>
          <p:cNvPr id="5" name="组合 4"/>
          <p:cNvGrpSpPr/>
          <p:nvPr/>
        </p:nvGrpSpPr>
        <p:grpSpPr>
          <a:xfrm>
            <a:off x="-1" y="6230875"/>
            <a:ext cx="10730753" cy="431800"/>
            <a:chOff x="-2052460" y="1197075"/>
            <a:chExt cx="4601296" cy="431800"/>
          </a:xfrm>
        </p:grpSpPr>
        <p:sp>
          <p:nvSpPr>
            <p:cNvPr id="6" name="直接连接符 4"/>
            <p:cNvSpPr>
              <a:spLocks noChangeShapeType="1"/>
            </p:cNvSpPr>
            <p:nvPr/>
          </p:nvSpPr>
          <p:spPr bwMode="auto">
            <a:xfrm>
              <a:off x="-2052460" y="1628875"/>
              <a:ext cx="4572000" cy="0"/>
            </a:xfrm>
            <a:prstGeom prst="line">
              <a:avLst/>
            </a:prstGeom>
            <a:noFill/>
            <a:ln w="9525"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7" name="直接连接符 5"/>
            <p:cNvSpPr>
              <a:spLocks noChangeShapeType="1"/>
            </p:cNvSpPr>
            <p:nvPr/>
          </p:nvSpPr>
          <p:spPr bwMode="auto">
            <a:xfrm flipV="1">
              <a:off x="2483855" y="1197075"/>
              <a:ext cx="0" cy="431800"/>
            </a:xfrm>
            <a:prstGeom prst="line">
              <a:avLst/>
            </a:prstGeom>
            <a:noFill/>
            <a:ln w="38100"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8" name="直接连接符 7"/>
            <p:cNvSpPr>
              <a:spLocks noChangeShapeType="1"/>
            </p:cNvSpPr>
            <p:nvPr/>
          </p:nvSpPr>
          <p:spPr bwMode="auto">
            <a:xfrm flipV="1">
              <a:off x="2547249" y="1339950"/>
              <a:ext cx="1587" cy="288925"/>
            </a:xfrm>
            <a:prstGeom prst="line">
              <a:avLst/>
            </a:prstGeom>
            <a:noFill/>
            <a:ln w="38100" cap="flat" cmpd="sng">
              <a:solidFill>
                <a:srgbClr val="FFC000"/>
              </a:solidFill>
              <a:miter lim="800000"/>
            </a:ln>
            <a:extLst>
              <a:ext uri="{909E8E84-426E-40DD-AFC4-6F175D3DCCD1}">
                <a14:hiddenFill xmlns:a14="http://schemas.microsoft.com/office/drawing/2010/main">
                  <a:noFill/>
                </a14:hiddenFill>
              </a:ext>
            </a:extLst>
          </p:spPr>
          <p:txBody>
            <a:bodyPr/>
            <a:lstStyle/>
            <a:p>
              <a:endParaRPr lang="zh-CN" altLang="en-US"/>
            </a:p>
          </p:txBody>
        </p:sp>
      </p:grpSp>
      <p:sp>
        <p:nvSpPr>
          <p:cNvPr id="12" name="TextBox 7"/>
          <p:cNvSpPr txBox="1"/>
          <p:nvPr/>
        </p:nvSpPr>
        <p:spPr>
          <a:xfrm>
            <a:off x="1098374" y="1028343"/>
            <a:ext cx="7432011" cy="2807435"/>
          </a:xfrm>
          <a:prstGeom prst="rect">
            <a:avLst/>
          </a:prstGeom>
          <a:noFill/>
        </p:spPr>
        <p:txBody>
          <a:bodyPr wrap="square" rtlCol="0">
            <a:spAutoFit/>
          </a:bodyPr>
          <a:lstStyle/>
          <a:p>
            <a:pPr>
              <a:lnSpc>
                <a:spcPct val="150000"/>
              </a:lnSpc>
            </a:pPr>
            <a:r>
              <a:rPr lang="zh-CN" altLang="en-US" sz="2000" b="1" spc="300" dirty="0">
                <a:latin typeface="Arial" panose="020B0604020202020204"/>
                <a:ea typeface="微软雅黑" panose="020B0503020204020204" pitchFamily="34" charset="-122"/>
                <a:cs typeface="Open Sans" pitchFamily="34" charset="0"/>
                <a:sym typeface="Arial" panose="020B0604020202020204"/>
              </a:rPr>
              <a:t>本章学习目标：</a:t>
            </a:r>
            <a:endParaRPr lang="en-US" altLang="zh-CN" sz="2000" b="1" spc="300" dirty="0">
              <a:latin typeface="Arial" panose="020B0604020202020204"/>
              <a:ea typeface="微软雅黑" panose="020B0503020204020204" pitchFamily="34" charset="-122"/>
              <a:cs typeface="Open Sans" pitchFamily="34" charset="0"/>
              <a:sym typeface="Arial" panose="020B0604020202020204"/>
            </a:endParaRPr>
          </a:p>
          <a:p>
            <a:pPr>
              <a:lnSpc>
                <a:spcPct val="150000"/>
              </a:lnSpc>
            </a:pPr>
            <a:endParaRPr lang="zh-CN" altLang="en-US" sz="2000" b="1" spc="300" dirty="0">
              <a:latin typeface="Arial" panose="020B0604020202020204"/>
              <a:ea typeface="微软雅黑" panose="020B0503020204020204" pitchFamily="34" charset="-122"/>
              <a:cs typeface="Open Sans" pitchFamily="34" charset="0"/>
              <a:sym typeface="Arial" panose="020B0604020202020204"/>
            </a:endParaRPr>
          </a:p>
          <a:p>
            <a:pPr>
              <a:lnSpc>
                <a:spcPct val="150000"/>
              </a:lnSpc>
            </a:pPr>
            <a:r>
              <a:rPr lang="en-US" altLang="zh-CN" sz="2000" spc="300" dirty="0">
                <a:latin typeface="Arial" panose="020B0604020202020204"/>
                <a:ea typeface="微软雅黑" panose="020B0503020204020204" pitchFamily="34" charset="-122"/>
                <a:cs typeface="Open Sans" pitchFamily="34" charset="0"/>
                <a:sym typeface="Arial" panose="020B0604020202020204"/>
              </a:rPr>
              <a:t>1.</a:t>
            </a:r>
            <a:r>
              <a:rPr lang="zh-CN" altLang="en-US" sz="2000" spc="300" dirty="0">
                <a:latin typeface="Arial" panose="020B0604020202020204"/>
                <a:ea typeface="微软雅黑" panose="020B0503020204020204" pitchFamily="34" charset="-122"/>
                <a:cs typeface="Open Sans" pitchFamily="34" charset="0"/>
                <a:sym typeface="Arial" panose="020B0604020202020204"/>
              </a:rPr>
              <a:t>熟悉主题公园营销的理论和方法；</a:t>
            </a:r>
          </a:p>
          <a:p>
            <a:pPr>
              <a:lnSpc>
                <a:spcPct val="150000"/>
              </a:lnSpc>
            </a:pPr>
            <a:r>
              <a:rPr lang="en-US" altLang="zh-CN" sz="2000" spc="300" dirty="0">
                <a:latin typeface="Arial" panose="020B0604020202020204"/>
                <a:ea typeface="微软雅黑" panose="020B0503020204020204" pitchFamily="34" charset="-122"/>
                <a:cs typeface="Open Sans" pitchFamily="34" charset="0"/>
                <a:sym typeface="Arial" panose="020B0604020202020204"/>
              </a:rPr>
              <a:t>2.</a:t>
            </a:r>
            <a:r>
              <a:rPr lang="zh-CN" altLang="en-US" sz="2000" spc="300" dirty="0">
                <a:latin typeface="Arial" panose="020B0604020202020204"/>
                <a:ea typeface="微软雅黑" panose="020B0503020204020204" pitchFamily="34" charset="-122"/>
                <a:cs typeface="Open Sans" pitchFamily="34" charset="0"/>
                <a:sym typeface="Arial" panose="020B0604020202020204"/>
              </a:rPr>
              <a:t>熟悉主题公园市场细分；</a:t>
            </a:r>
          </a:p>
          <a:p>
            <a:pPr>
              <a:lnSpc>
                <a:spcPct val="150000"/>
              </a:lnSpc>
            </a:pPr>
            <a:r>
              <a:rPr lang="en-US" altLang="zh-CN" sz="2000" spc="300" dirty="0">
                <a:latin typeface="Arial" panose="020B0604020202020204"/>
                <a:ea typeface="微软雅黑" panose="020B0503020204020204" pitchFamily="34" charset="-122"/>
                <a:cs typeface="Open Sans" pitchFamily="34" charset="0"/>
                <a:sym typeface="Arial" panose="020B0604020202020204"/>
              </a:rPr>
              <a:t>3.</a:t>
            </a:r>
            <a:r>
              <a:rPr lang="zh-CN" altLang="en-US" sz="2000" spc="300" dirty="0">
                <a:latin typeface="Arial" panose="020B0604020202020204"/>
                <a:ea typeface="微软雅黑" panose="020B0503020204020204" pitchFamily="34" charset="-122"/>
                <a:cs typeface="Open Sans" pitchFamily="34" charset="0"/>
                <a:sym typeface="Arial" panose="020B0604020202020204"/>
              </a:rPr>
              <a:t>掌握主题公园市场营销方案的制定；</a:t>
            </a:r>
          </a:p>
          <a:p>
            <a:pPr>
              <a:lnSpc>
                <a:spcPct val="150000"/>
              </a:lnSpc>
            </a:pPr>
            <a:r>
              <a:rPr lang="en-US" altLang="zh-CN" sz="2000" spc="300" dirty="0">
                <a:latin typeface="Arial" panose="020B0604020202020204"/>
                <a:ea typeface="微软雅黑" panose="020B0503020204020204" pitchFamily="34" charset="-122"/>
                <a:cs typeface="Open Sans" pitchFamily="34" charset="0"/>
                <a:sym typeface="Arial" panose="020B0604020202020204"/>
              </a:rPr>
              <a:t>4.</a:t>
            </a:r>
            <a:r>
              <a:rPr lang="zh-CN" altLang="en-US" sz="2000" spc="300" dirty="0">
                <a:latin typeface="Arial" panose="020B0604020202020204"/>
                <a:ea typeface="微软雅黑" panose="020B0503020204020204" pitchFamily="34" charset="-122"/>
                <a:cs typeface="Open Sans" pitchFamily="34" charset="0"/>
                <a:sym typeface="Arial" panose="020B0604020202020204"/>
              </a:rPr>
              <a:t>了解主题公园会员制和会员市场的特征。</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911225" y="1134745"/>
            <a:ext cx="10099040" cy="4357370"/>
          </a:xfrm>
          <a:prstGeom prst="rect">
            <a:avLst/>
          </a:prstGeom>
          <a:solidFill>
            <a:schemeClr val="bg1"/>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a:t>策略一：以华侨城旅游服务标准为基础，制定欢乐谷岗位个性化服务标准。标准制定遵循三大原则：游客导向、体验经济、贯穿欢乐谷企业文化。</a:t>
            </a:r>
          </a:p>
          <a:p>
            <a:pPr algn="ctr"/>
            <a:r>
              <a:rPr lang="zh-CN" altLang="en-US"/>
              <a:t>策略二：在领班和骨干员工层面培养标准贯彻执行的中坚力量，以优带差，以一带十，逐步改善游客服务，提升游客满意度。</a:t>
            </a:r>
          </a:p>
          <a:p>
            <a:pPr algn="ctr"/>
            <a:r>
              <a:rPr lang="zh-CN" altLang="en-US"/>
              <a:t>策略三：从培训、考核、激励机制等方面给予推行标准的支持。</a:t>
            </a:r>
          </a:p>
        </p:txBody>
      </p:sp>
      <p:grpSp>
        <p:nvGrpSpPr>
          <p:cNvPr id="15" name="组合 14"/>
          <p:cNvGrpSpPr/>
          <p:nvPr/>
        </p:nvGrpSpPr>
        <p:grpSpPr>
          <a:xfrm>
            <a:off x="813434" y="6119750"/>
            <a:ext cx="10730753" cy="431800"/>
            <a:chOff x="-2052460" y="1197075"/>
            <a:chExt cx="4601296" cy="431800"/>
          </a:xfrm>
        </p:grpSpPr>
        <p:sp>
          <p:nvSpPr>
            <p:cNvPr id="16" name="直接连接符 4"/>
            <p:cNvSpPr>
              <a:spLocks noChangeShapeType="1"/>
            </p:cNvSpPr>
            <p:nvPr/>
          </p:nvSpPr>
          <p:spPr bwMode="auto">
            <a:xfrm>
              <a:off x="-2052460" y="1628875"/>
              <a:ext cx="4572000" cy="0"/>
            </a:xfrm>
            <a:prstGeom prst="line">
              <a:avLst/>
            </a:prstGeom>
            <a:noFill/>
            <a:ln w="9525"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17" name="直接连接符 5"/>
            <p:cNvSpPr>
              <a:spLocks noChangeShapeType="1"/>
            </p:cNvSpPr>
            <p:nvPr/>
          </p:nvSpPr>
          <p:spPr bwMode="auto">
            <a:xfrm flipV="1">
              <a:off x="2483855" y="1197075"/>
              <a:ext cx="0" cy="431800"/>
            </a:xfrm>
            <a:prstGeom prst="line">
              <a:avLst/>
            </a:prstGeom>
            <a:noFill/>
            <a:ln w="38100"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18" name="直接连接符 17"/>
            <p:cNvSpPr>
              <a:spLocks noChangeShapeType="1"/>
            </p:cNvSpPr>
            <p:nvPr/>
          </p:nvSpPr>
          <p:spPr bwMode="auto">
            <a:xfrm flipV="1">
              <a:off x="2547249" y="1339950"/>
              <a:ext cx="1587" cy="288925"/>
            </a:xfrm>
            <a:prstGeom prst="line">
              <a:avLst/>
            </a:prstGeom>
            <a:noFill/>
            <a:ln w="38100" cap="flat" cmpd="sng">
              <a:solidFill>
                <a:srgbClr val="FFC000"/>
              </a:solidFill>
              <a:miter lim="800000"/>
            </a:ln>
            <a:extLst>
              <a:ext uri="{909E8E84-426E-40DD-AFC4-6F175D3DCCD1}">
                <a14:hiddenFill xmlns:a14="http://schemas.microsoft.com/office/drawing/2010/main">
                  <a:noFill/>
                </a14:hiddenFill>
              </a:ext>
            </a:extLst>
          </p:spPr>
          <p:txBody>
            <a:bodyPr/>
            <a:lstStyle/>
            <a:p>
              <a:endParaRPr lang="zh-CN" altLang="en-US"/>
            </a:p>
          </p:txBody>
        </p:sp>
      </p:grpSp>
      <p:grpSp>
        <p:nvGrpSpPr>
          <p:cNvPr id="19" name="组合 18"/>
          <p:cNvGrpSpPr/>
          <p:nvPr/>
        </p:nvGrpSpPr>
        <p:grpSpPr>
          <a:xfrm>
            <a:off x="532309" y="0"/>
            <a:ext cx="105322" cy="431800"/>
            <a:chOff x="532309" y="0"/>
            <a:chExt cx="105322" cy="431800"/>
          </a:xfrm>
        </p:grpSpPr>
        <p:sp>
          <p:nvSpPr>
            <p:cNvPr id="20" name="直接连接符 5"/>
            <p:cNvSpPr>
              <a:spLocks noChangeShapeType="1"/>
            </p:cNvSpPr>
            <p:nvPr/>
          </p:nvSpPr>
          <p:spPr bwMode="auto">
            <a:xfrm flipV="1">
              <a:off x="532309" y="0"/>
              <a:ext cx="0" cy="431800"/>
            </a:xfrm>
            <a:prstGeom prst="line">
              <a:avLst/>
            </a:prstGeom>
            <a:noFill/>
            <a:ln w="38100"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21" name="直接连接符 7"/>
            <p:cNvSpPr>
              <a:spLocks noChangeShapeType="1"/>
            </p:cNvSpPr>
            <p:nvPr/>
          </p:nvSpPr>
          <p:spPr bwMode="auto">
            <a:xfrm flipV="1">
              <a:off x="636044" y="0"/>
              <a:ext cx="1587" cy="288925"/>
            </a:xfrm>
            <a:prstGeom prst="line">
              <a:avLst/>
            </a:prstGeom>
            <a:noFill/>
            <a:ln w="38100" cap="flat" cmpd="sng">
              <a:solidFill>
                <a:srgbClr val="FFC000"/>
              </a:solidFill>
              <a:miter lim="800000"/>
            </a:ln>
            <a:extLst>
              <a:ext uri="{909E8E84-426E-40DD-AFC4-6F175D3DCCD1}">
                <a14:hiddenFill xmlns:a14="http://schemas.microsoft.com/office/drawing/2010/main">
                  <a:noFill/>
                </a14:hiddenFill>
              </a:ext>
            </a:extLst>
          </p:spPr>
          <p:txBody>
            <a:bodyPr/>
            <a:lstStyle/>
            <a:p>
              <a:endParaRPr lang="zh-CN" altLang="en-US"/>
            </a:p>
          </p:txBody>
        </p:sp>
      </p:grpSp>
      <p:sp>
        <p:nvSpPr>
          <p:cNvPr id="9" name="TextBox 8"/>
          <p:cNvSpPr txBox="1"/>
          <p:nvPr/>
        </p:nvSpPr>
        <p:spPr>
          <a:xfrm>
            <a:off x="654454" y="200967"/>
            <a:ext cx="6544835" cy="460375"/>
          </a:xfrm>
          <a:prstGeom prst="rect">
            <a:avLst/>
          </a:prstGeom>
          <a:noFill/>
        </p:spPr>
        <p:txBody>
          <a:bodyPr wrap="square" rtlCol="0">
            <a:spAutoFit/>
          </a:bodyPr>
          <a:lstStyle/>
          <a:p>
            <a:r>
              <a:rPr lang="zh-CN" altLang="en-US" sz="2400" b="1" dirty="0">
                <a:latin typeface="Arial" panose="020B0604020202020204"/>
                <a:ea typeface="微软雅黑" panose="020B0503020204020204" pitchFamily="34" charset="-122"/>
                <a:sym typeface="Arial" panose="020B0604020202020204"/>
              </a:rPr>
              <a:t>案例阅读：深圳欢乐谷的营销策略</a:t>
            </a:r>
          </a:p>
        </p:txBody>
      </p:sp>
      <p:sp>
        <p:nvSpPr>
          <p:cNvPr id="2" name="文本框 1"/>
          <p:cNvSpPr txBox="1"/>
          <p:nvPr/>
        </p:nvSpPr>
        <p:spPr>
          <a:xfrm>
            <a:off x="1057275" y="1292860"/>
            <a:ext cx="9806305" cy="3830955"/>
          </a:xfrm>
          <a:prstGeom prst="rect">
            <a:avLst/>
          </a:prstGeom>
          <a:noFill/>
        </p:spPr>
        <p:txBody>
          <a:bodyPr wrap="square" rtlCol="0">
            <a:spAutoFit/>
          </a:bodyPr>
          <a:lstStyle/>
          <a:p>
            <a:pPr>
              <a:lnSpc>
                <a:spcPct val="150000"/>
              </a:lnSpc>
            </a:pPr>
            <a:r>
              <a:rPr lang="en-US" altLang="zh-CN">
                <a:latin typeface="微软雅黑" panose="020B0503020204020204" pitchFamily="34" charset="-122"/>
                <a:ea typeface="微软雅黑" panose="020B0503020204020204" pitchFamily="34" charset="-122"/>
                <a:cs typeface="微软雅黑" panose="020B0503020204020204" pitchFamily="34" charset="-122"/>
              </a:rPr>
              <a:t>         </a:t>
            </a:r>
            <a:r>
              <a:rPr lang="zh-CN" altLang="en-US">
                <a:latin typeface="微软雅黑" panose="020B0503020204020204" pitchFamily="34" charset="-122"/>
                <a:ea typeface="微软雅黑" panose="020B0503020204020204" pitchFamily="34" charset="-122"/>
                <a:cs typeface="微软雅黑" panose="020B0503020204020204" pitchFamily="34" charset="-122"/>
              </a:rPr>
              <a:t>在充分的市场调研和信息收集的基础上，制定的营销计划，目的在于引导潜在顾客成为忠诚顾客，引进CRM营销理念，以VIP游客为中心，以信息技术为手段，对市场业务进行重新设计，智能化管理游客关系，更好地为游客提供服务，吸引大部分顾客成为欢乐谷忠诚顾客群。</a:t>
            </a:r>
          </a:p>
          <a:p>
            <a:pPr>
              <a:lnSpc>
                <a:spcPct val="150000"/>
              </a:lnSpc>
            </a:pPr>
            <a:endParaRPr lang="zh-CN" altLang="en-US">
              <a:latin typeface="微软雅黑" panose="020B0503020204020204" pitchFamily="34" charset="-122"/>
              <a:ea typeface="微软雅黑" panose="020B0503020204020204" pitchFamily="34" charset="-122"/>
              <a:cs typeface="微软雅黑" panose="020B0503020204020204" pitchFamily="34" charset="-122"/>
            </a:endParaRPr>
          </a:p>
          <a:p>
            <a:pPr marL="285750" indent="-285750">
              <a:lnSpc>
                <a:spcPct val="150000"/>
              </a:lnSpc>
              <a:buFont typeface="Wingdings" panose="05000000000000000000" charset="0"/>
              <a:buChar char="Ø"/>
            </a:pPr>
            <a:r>
              <a:rPr lang="zh-CN" altLang="en-US">
                <a:solidFill>
                  <a:srgbClr val="FF0000"/>
                </a:solidFill>
                <a:latin typeface="微软雅黑" panose="020B0503020204020204" pitchFamily="34" charset="-122"/>
                <a:ea typeface="微软雅黑" panose="020B0503020204020204" pitchFamily="34" charset="-122"/>
                <a:cs typeface="微软雅黑" panose="020B0503020204020204" pitchFamily="34" charset="-122"/>
              </a:rPr>
              <a:t>策略一：</a:t>
            </a:r>
            <a:r>
              <a:rPr lang="zh-CN" altLang="en-US">
                <a:latin typeface="微软雅黑" panose="020B0503020204020204" pitchFamily="34" charset="-122"/>
                <a:ea typeface="微软雅黑" panose="020B0503020204020204" pitchFamily="34" charset="-122"/>
                <a:cs typeface="微软雅黑" panose="020B0503020204020204" pitchFamily="34" charset="-122"/>
              </a:rPr>
              <a:t>以华侨城旅游服务标准为基础，制定欢乐谷岗位个性化服务标准。标准制定遵循三大原则：游客导向、体验经济、贯穿欢乐谷企业文化。</a:t>
            </a:r>
          </a:p>
          <a:p>
            <a:pPr marL="285750" indent="-285750">
              <a:lnSpc>
                <a:spcPct val="150000"/>
              </a:lnSpc>
              <a:buFont typeface="Wingdings" panose="05000000000000000000" charset="0"/>
              <a:buChar char="Ø"/>
            </a:pPr>
            <a:r>
              <a:rPr lang="zh-CN" altLang="en-US">
                <a:solidFill>
                  <a:srgbClr val="FF0000"/>
                </a:solidFill>
                <a:latin typeface="微软雅黑" panose="020B0503020204020204" pitchFamily="34" charset="-122"/>
                <a:ea typeface="微软雅黑" panose="020B0503020204020204" pitchFamily="34" charset="-122"/>
                <a:cs typeface="微软雅黑" panose="020B0503020204020204" pitchFamily="34" charset="-122"/>
              </a:rPr>
              <a:t>策略二：</a:t>
            </a:r>
            <a:r>
              <a:rPr lang="zh-CN" altLang="en-US">
                <a:latin typeface="微软雅黑" panose="020B0503020204020204" pitchFamily="34" charset="-122"/>
                <a:ea typeface="微软雅黑" panose="020B0503020204020204" pitchFamily="34" charset="-122"/>
                <a:cs typeface="微软雅黑" panose="020B0503020204020204" pitchFamily="34" charset="-122"/>
              </a:rPr>
              <a:t>在领班和骨干员工层面培养标准贯彻执行的中坚力量，以优带差，以一带十，逐步改善游客服务，提升游客满意度。</a:t>
            </a:r>
          </a:p>
          <a:p>
            <a:pPr marL="285750" indent="-285750">
              <a:lnSpc>
                <a:spcPct val="150000"/>
              </a:lnSpc>
              <a:buFont typeface="Wingdings" panose="05000000000000000000" charset="0"/>
              <a:buChar char="Ø"/>
            </a:pPr>
            <a:r>
              <a:rPr lang="zh-CN" altLang="en-US">
                <a:solidFill>
                  <a:srgbClr val="FF0000"/>
                </a:solidFill>
                <a:latin typeface="微软雅黑" panose="020B0503020204020204" pitchFamily="34" charset="-122"/>
                <a:ea typeface="微软雅黑" panose="020B0503020204020204" pitchFamily="34" charset="-122"/>
                <a:cs typeface="微软雅黑" panose="020B0503020204020204" pitchFamily="34" charset="-122"/>
              </a:rPr>
              <a:t>策略三：</a:t>
            </a:r>
            <a:r>
              <a:rPr lang="zh-CN" altLang="en-US">
                <a:latin typeface="微软雅黑" panose="020B0503020204020204" pitchFamily="34" charset="-122"/>
                <a:ea typeface="微软雅黑" panose="020B0503020204020204" pitchFamily="34" charset="-122"/>
                <a:cs typeface="微软雅黑" panose="020B0503020204020204" pitchFamily="34" charset="-122"/>
              </a:rPr>
              <a:t>从培训、考核、激励机制等方面给予推行标准的支持。</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532309" y="0"/>
            <a:ext cx="105322" cy="431800"/>
            <a:chOff x="532309" y="0"/>
            <a:chExt cx="105322" cy="431800"/>
          </a:xfrm>
        </p:grpSpPr>
        <p:sp>
          <p:nvSpPr>
            <p:cNvPr id="3" name="直接连接符 5"/>
            <p:cNvSpPr>
              <a:spLocks noChangeShapeType="1"/>
            </p:cNvSpPr>
            <p:nvPr/>
          </p:nvSpPr>
          <p:spPr bwMode="auto">
            <a:xfrm flipV="1">
              <a:off x="532309" y="0"/>
              <a:ext cx="0" cy="431800"/>
            </a:xfrm>
            <a:prstGeom prst="line">
              <a:avLst/>
            </a:prstGeom>
            <a:noFill/>
            <a:ln w="38100"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4" name="直接连接符 7"/>
            <p:cNvSpPr>
              <a:spLocks noChangeShapeType="1"/>
            </p:cNvSpPr>
            <p:nvPr/>
          </p:nvSpPr>
          <p:spPr bwMode="auto">
            <a:xfrm flipV="1">
              <a:off x="636044" y="0"/>
              <a:ext cx="1587" cy="288925"/>
            </a:xfrm>
            <a:prstGeom prst="line">
              <a:avLst/>
            </a:prstGeom>
            <a:noFill/>
            <a:ln w="38100" cap="flat" cmpd="sng">
              <a:solidFill>
                <a:srgbClr val="FFC000"/>
              </a:solidFill>
              <a:miter lim="800000"/>
            </a:ln>
            <a:extLst>
              <a:ext uri="{909E8E84-426E-40DD-AFC4-6F175D3DCCD1}">
                <a14:hiddenFill xmlns:a14="http://schemas.microsoft.com/office/drawing/2010/main">
                  <a:noFill/>
                </a14:hiddenFill>
              </a:ext>
            </a:extLst>
          </p:spPr>
          <p:txBody>
            <a:bodyPr/>
            <a:lstStyle/>
            <a:p>
              <a:endParaRPr lang="zh-CN" altLang="en-US"/>
            </a:p>
          </p:txBody>
        </p:sp>
      </p:grpSp>
      <p:grpSp>
        <p:nvGrpSpPr>
          <p:cNvPr id="5" name="组合 4"/>
          <p:cNvGrpSpPr/>
          <p:nvPr/>
        </p:nvGrpSpPr>
        <p:grpSpPr>
          <a:xfrm>
            <a:off x="-1" y="6230875"/>
            <a:ext cx="11526983" cy="431800"/>
            <a:chOff x="-2052460" y="1197075"/>
            <a:chExt cx="4601296" cy="431800"/>
          </a:xfrm>
        </p:grpSpPr>
        <p:sp>
          <p:nvSpPr>
            <p:cNvPr id="6" name="直接连接符 4"/>
            <p:cNvSpPr>
              <a:spLocks noChangeShapeType="1"/>
            </p:cNvSpPr>
            <p:nvPr/>
          </p:nvSpPr>
          <p:spPr bwMode="auto">
            <a:xfrm>
              <a:off x="-2052460" y="1628875"/>
              <a:ext cx="4572000" cy="0"/>
            </a:xfrm>
            <a:prstGeom prst="line">
              <a:avLst/>
            </a:prstGeom>
            <a:noFill/>
            <a:ln w="9525"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7" name="直接连接符 5"/>
            <p:cNvSpPr>
              <a:spLocks noChangeShapeType="1"/>
            </p:cNvSpPr>
            <p:nvPr/>
          </p:nvSpPr>
          <p:spPr bwMode="auto">
            <a:xfrm flipV="1">
              <a:off x="2483855" y="1197075"/>
              <a:ext cx="0" cy="431800"/>
            </a:xfrm>
            <a:prstGeom prst="line">
              <a:avLst/>
            </a:prstGeom>
            <a:noFill/>
            <a:ln w="38100"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8" name="直接连接符 7"/>
            <p:cNvSpPr>
              <a:spLocks noChangeShapeType="1"/>
            </p:cNvSpPr>
            <p:nvPr/>
          </p:nvSpPr>
          <p:spPr bwMode="auto">
            <a:xfrm flipV="1">
              <a:off x="2547249" y="1339950"/>
              <a:ext cx="1587" cy="288925"/>
            </a:xfrm>
            <a:prstGeom prst="line">
              <a:avLst/>
            </a:prstGeom>
            <a:noFill/>
            <a:ln w="38100" cap="flat" cmpd="sng">
              <a:solidFill>
                <a:srgbClr val="FFC000"/>
              </a:solidFill>
              <a:miter lim="800000"/>
            </a:ln>
            <a:extLst>
              <a:ext uri="{909E8E84-426E-40DD-AFC4-6F175D3DCCD1}">
                <a14:hiddenFill xmlns:a14="http://schemas.microsoft.com/office/drawing/2010/main">
                  <a:noFill/>
                </a14:hiddenFill>
              </a:ext>
            </a:extLst>
          </p:spPr>
          <p:txBody>
            <a:bodyPr/>
            <a:lstStyle/>
            <a:p>
              <a:endParaRPr lang="zh-CN" altLang="en-US"/>
            </a:p>
          </p:txBody>
        </p:sp>
      </p:grpSp>
      <p:sp>
        <p:nvSpPr>
          <p:cNvPr id="11" name="文本框 10"/>
          <p:cNvSpPr txBox="1"/>
          <p:nvPr/>
        </p:nvSpPr>
        <p:spPr>
          <a:xfrm>
            <a:off x="1042035" y="1071245"/>
            <a:ext cx="4476750" cy="768350"/>
          </a:xfrm>
          <a:prstGeom prst="rect">
            <a:avLst/>
          </a:prstGeom>
          <a:noFill/>
        </p:spPr>
        <p:txBody>
          <a:bodyPr wrap="square" rtlCol="0">
            <a:spAutoFit/>
          </a:bodyPr>
          <a:lstStyle/>
          <a:p>
            <a:r>
              <a:rPr sz="2200" b="1" dirty="0">
                <a:latin typeface="微软雅黑" panose="020B0503020204020204" pitchFamily="34" charset="-122"/>
                <a:ea typeface="微软雅黑" panose="020B0503020204020204" pitchFamily="34" charset="-122"/>
              </a:rPr>
              <a:t>3.2对信息进行评价和利用</a:t>
            </a:r>
          </a:p>
          <a:p>
            <a:endParaRPr lang="en-US" altLang="zh-CN" sz="2200" b="1" dirty="0">
              <a:latin typeface="微软雅黑" panose="020B0503020204020204" pitchFamily="34" charset="-122"/>
              <a:ea typeface="微软雅黑" panose="020B0503020204020204" pitchFamily="34" charset="-122"/>
            </a:endParaRPr>
          </a:p>
        </p:txBody>
      </p:sp>
      <p:grpSp>
        <p:nvGrpSpPr>
          <p:cNvPr id="14" name="组合 13"/>
          <p:cNvGrpSpPr/>
          <p:nvPr/>
        </p:nvGrpSpPr>
        <p:grpSpPr>
          <a:xfrm>
            <a:off x="388688" y="393223"/>
            <a:ext cx="5551738" cy="564151"/>
            <a:chOff x="-2052460" y="1197075"/>
            <a:chExt cx="4601296" cy="431800"/>
          </a:xfrm>
        </p:grpSpPr>
        <p:sp>
          <p:nvSpPr>
            <p:cNvPr id="15" name="直接连接符 4"/>
            <p:cNvSpPr>
              <a:spLocks noChangeShapeType="1"/>
            </p:cNvSpPr>
            <p:nvPr/>
          </p:nvSpPr>
          <p:spPr bwMode="auto">
            <a:xfrm>
              <a:off x="-2052460" y="1628875"/>
              <a:ext cx="4572000" cy="0"/>
            </a:xfrm>
            <a:prstGeom prst="line">
              <a:avLst/>
            </a:prstGeom>
            <a:noFill/>
            <a:ln w="9525"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16" name="直接连接符 5"/>
            <p:cNvSpPr>
              <a:spLocks noChangeShapeType="1"/>
            </p:cNvSpPr>
            <p:nvPr/>
          </p:nvSpPr>
          <p:spPr bwMode="auto">
            <a:xfrm flipV="1">
              <a:off x="2483855" y="1197075"/>
              <a:ext cx="0" cy="431800"/>
            </a:xfrm>
            <a:prstGeom prst="line">
              <a:avLst/>
            </a:prstGeom>
            <a:noFill/>
            <a:ln w="38100"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17" name="直接连接符 7"/>
            <p:cNvSpPr>
              <a:spLocks noChangeShapeType="1"/>
            </p:cNvSpPr>
            <p:nvPr/>
          </p:nvSpPr>
          <p:spPr bwMode="auto">
            <a:xfrm flipV="1">
              <a:off x="2547249" y="1339950"/>
              <a:ext cx="1587" cy="288925"/>
            </a:xfrm>
            <a:prstGeom prst="line">
              <a:avLst/>
            </a:prstGeom>
            <a:noFill/>
            <a:ln w="38100" cap="flat" cmpd="sng">
              <a:solidFill>
                <a:srgbClr val="FFC000"/>
              </a:solidFill>
              <a:miter lim="800000"/>
            </a:ln>
            <a:extLst>
              <a:ext uri="{909E8E84-426E-40DD-AFC4-6F175D3DCCD1}">
                <a14:hiddenFill xmlns:a14="http://schemas.microsoft.com/office/drawing/2010/main">
                  <a:noFill/>
                </a14:hiddenFill>
              </a:ext>
            </a:extLst>
          </p:spPr>
          <p:txBody>
            <a:bodyPr/>
            <a:lstStyle/>
            <a:p>
              <a:endParaRPr lang="zh-CN" altLang="en-US"/>
            </a:p>
          </p:txBody>
        </p:sp>
      </p:grpSp>
      <p:sp>
        <p:nvSpPr>
          <p:cNvPr id="18" name="文本框 17"/>
          <p:cNvSpPr txBox="1"/>
          <p:nvPr/>
        </p:nvSpPr>
        <p:spPr>
          <a:xfrm>
            <a:off x="636044" y="363360"/>
            <a:ext cx="4313555" cy="953135"/>
          </a:xfrm>
          <a:prstGeom prst="rect">
            <a:avLst/>
          </a:prstGeom>
          <a:noFill/>
        </p:spPr>
        <p:txBody>
          <a:bodyPr wrap="none" rtlCol="0">
            <a:spAutoFit/>
          </a:bodyPr>
          <a:lstStyle/>
          <a:p>
            <a:pPr algn="l"/>
            <a:r>
              <a:rPr lang="en-US" altLang="zh-CN" sz="2800" b="1" dirty="0">
                <a:latin typeface="微软雅黑" panose="020B0503020204020204" pitchFamily="34" charset="-122"/>
                <a:ea typeface="微软雅黑" panose="020B0503020204020204" pitchFamily="34" charset="-122"/>
                <a:sym typeface="+mn-ea"/>
              </a:rPr>
              <a:t>3</a:t>
            </a:r>
            <a:r>
              <a:rPr lang="zh-CN" altLang="en-US" sz="2800" b="1" dirty="0">
                <a:latin typeface="微软雅黑" panose="020B0503020204020204" pitchFamily="34" charset="-122"/>
                <a:ea typeface="微软雅黑" panose="020B0503020204020204" pitchFamily="34" charset="-122"/>
                <a:sym typeface="+mn-ea"/>
              </a:rPr>
              <a:t>、主题公园市场营销计划</a:t>
            </a:r>
            <a:endParaRPr lang="zh-CN" altLang="en-US" sz="2800" b="1" dirty="0">
              <a:latin typeface="微软雅黑" panose="020B0503020204020204" pitchFamily="34" charset="-122"/>
              <a:ea typeface="微软雅黑" panose="020B0503020204020204" pitchFamily="34" charset="-122"/>
            </a:endParaRPr>
          </a:p>
          <a:p>
            <a:endParaRPr lang="zh-CN" altLang="en-US" sz="2800" b="1" dirty="0">
              <a:latin typeface="微软雅黑" panose="020B0503020204020204" pitchFamily="34" charset="-122"/>
              <a:ea typeface="微软雅黑" panose="020B0503020204020204" pitchFamily="34" charset="-122"/>
            </a:endParaRPr>
          </a:p>
        </p:txBody>
      </p:sp>
      <p:pic>
        <p:nvPicPr>
          <p:cNvPr id="9" name="图片 3" descr="服务质量差距模型（P3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a:xfrm>
            <a:off x="1297940" y="1416685"/>
            <a:ext cx="9063990" cy="4404360"/>
          </a:xfrm>
          <a:prstGeom prst="rect">
            <a:avLst/>
          </a:prstGeom>
          <a:noFill/>
          <a:ln>
            <a:noFill/>
          </a:ln>
        </p:spPr>
      </p:pic>
      <p:sp>
        <p:nvSpPr>
          <p:cNvPr id="12" name="文本框 11"/>
          <p:cNvSpPr txBox="1"/>
          <p:nvPr/>
        </p:nvSpPr>
        <p:spPr>
          <a:xfrm>
            <a:off x="1358265" y="5960745"/>
            <a:ext cx="9048750" cy="368300"/>
          </a:xfrm>
          <a:prstGeom prst="rect">
            <a:avLst/>
          </a:prstGeom>
          <a:noFill/>
        </p:spPr>
        <p:txBody>
          <a:bodyPr wrap="square" rtlCol="0">
            <a:spAutoFit/>
          </a:bodyPr>
          <a:lstStyle/>
          <a:p>
            <a:pPr algn="ctr"/>
            <a:r>
              <a:rPr lang="zh-CN" altLang="en-US">
                <a:latin typeface="微软雅黑" panose="020B0503020204020204" pitchFamily="34" charset="-122"/>
                <a:ea typeface="微软雅黑" panose="020B0503020204020204" pitchFamily="34" charset="-122"/>
              </a:rPr>
              <a:t>深圳欢乐谷服务质量差距模型</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532309" y="0"/>
            <a:ext cx="105322" cy="431800"/>
            <a:chOff x="532309" y="0"/>
            <a:chExt cx="105322" cy="431800"/>
          </a:xfrm>
        </p:grpSpPr>
        <p:sp>
          <p:nvSpPr>
            <p:cNvPr id="3" name="直接连接符 5"/>
            <p:cNvSpPr>
              <a:spLocks noChangeShapeType="1"/>
            </p:cNvSpPr>
            <p:nvPr/>
          </p:nvSpPr>
          <p:spPr bwMode="auto">
            <a:xfrm flipV="1">
              <a:off x="532309" y="0"/>
              <a:ext cx="0" cy="431800"/>
            </a:xfrm>
            <a:prstGeom prst="line">
              <a:avLst/>
            </a:prstGeom>
            <a:noFill/>
            <a:ln w="38100"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4" name="直接连接符 7"/>
            <p:cNvSpPr>
              <a:spLocks noChangeShapeType="1"/>
            </p:cNvSpPr>
            <p:nvPr/>
          </p:nvSpPr>
          <p:spPr bwMode="auto">
            <a:xfrm flipV="1">
              <a:off x="636044" y="0"/>
              <a:ext cx="1587" cy="288925"/>
            </a:xfrm>
            <a:prstGeom prst="line">
              <a:avLst/>
            </a:prstGeom>
            <a:noFill/>
            <a:ln w="38100" cap="flat" cmpd="sng">
              <a:solidFill>
                <a:srgbClr val="FFC000"/>
              </a:solidFill>
              <a:miter lim="800000"/>
            </a:ln>
            <a:extLst>
              <a:ext uri="{909E8E84-426E-40DD-AFC4-6F175D3DCCD1}">
                <a14:hiddenFill xmlns:a14="http://schemas.microsoft.com/office/drawing/2010/main">
                  <a:noFill/>
                </a14:hiddenFill>
              </a:ext>
            </a:extLst>
          </p:spPr>
          <p:txBody>
            <a:bodyPr/>
            <a:lstStyle/>
            <a:p>
              <a:endParaRPr lang="zh-CN" altLang="en-US"/>
            </a:p>
          </p:txBody>
        </p:sp>
      </p:grpSp>
      <p:grpSp>
        <p:nvGrpSpPr>
          <p:cNvPr id="5" name="组合 4"/>
          <p:cNvGrpSpPr/>
          <p:nvPr/>
        </p:nvGrpSpPr>
        <p:grpSpPr>
          <a:xfrm>
            <a:off x="-1" y="6230875"/>
            <a:ext cx="11526983" cy="431800"/>
            <a:chOff x="-2052460" y="1197075"/>
            <a:chExt cx="4601296" cy="431800"/>
          </a:xfrm>
        </p:grpSpPr>
        <p:sp>
          <p:nvSpPr>
            <p:cNvPr id="6" name="直接连接符 4"/>
            <p:cNvSpPr>
              <a:spLocks noChangeShapeType="1"/>
            </p:cNvSpPr>
            <p:nvPr/>
          </p:nvSpPr>
          <p:spPr bwMode="auto">
            <a:xfrm>
              <a:off x="-2052460" y="1628875"/>
              <a:ext cx="4572000" cy="0"/>
            </a:xfrm>
            <a:prstGeom prst="line">
              <a:avLst/>
            </a:prstGeom>
            <a:noFill/>
            <a:ln w="9525"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7" name="直接连接符 5"/>
            <p:cNvSpPr>
              <a:spLocks noChangeShapeType="1"/>
            </p:cNvSpPr>
            <p:nvPr/>
          </p:nvSpPr>
          <p:spPr bwMode="auto">
            <a:xfrm flipV="1">
              <a:off x="2483855" y="1197075"/>
              <a:ext cx="0" cy="431800"/>
            </a:xfrm>
            <a:prstGeom prst="line">
              <a:avLst/>
            </a:prstGeom>
            <a:noFill/>
            <a:ln w="38100"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8" name="直接连接符 7"/>
            <p:cNvSpPr>
              <a:spLocks noChangeShapeType="1"/>
            </p:cNvSpPr>
            <p:nvPr/>
          </p:nvSpPr>
          <p:spPr bwMode="auto">
            <a:xfrm flipV="1">
              <a:off x="2547249" y="1339950"/>
              <a:ext cx="1587" cy="288925"/>
            </a:xfrm>
            <a:prstGeom prst="line">
              <a:avLst/>
            </a:prstGeom>
            <a:noFill/>
            <a:ln w="38100" cap="flat" cmpd="sng">
              <a:solidFill>
                <a:srgbClr val="FFC000"/>
              </a:solidFill>
              <a:miter lim="800000"/>
            </a:ln>
            <a:extLst>
              <a:ext uri="{909E8E84-426E-40DD-AFC4-6F175D3DCCD1}">
                <a14:hiddenFill xmlns:a14="http://schemas.microsoft.com/office/drawing/2010/main">
                  <a:noFill/>
                </a14:hiddenFill>
              </a:ext>
            </a:extLst>
          </p:spPr>
          <p:txBody>
            <a:bodyPr/>
            <a:lstStyle/>
            <a:p>
              <a:endParaRPr lang="zh-CN" altLang="en-US"/>
            </a:p>
          </p:txBody>
        </p:sp>
      </p:grpSp>
      <p:sp>
        <p:nvSpPr>
          <p:cNvPr id="11" name="文本框 10"/>
          <p:cNvSpPr txBox="1"/>
          <p:nvPr/>
        </p:nvSpPr>
        <p:spPr>
          <a:xfrm>
            <a:off x="1042035" y="1071245"/>
            <a:ext cx="4476750" cy="768350"/>
          </a:xfrm>
          <a:prstGeom prst="rect">
            <a:avLst/>
          </a:prstGeom>
          <a:noFill/>
        </p:spPr>
        <p:txBody>
          <a:bodyPr wrap="square" rtlCol="0">
            <a:spAutoFit/>
          </a:bodyPr>
          <a:lstStyle/>
          <a:p>
            <a:r>
              <a:rPr sz="2200" b="1" dirty="0">
                <a:latin typeface="微软雅黑" panose="020B0503020204020204" pitchFamily="34" charset="-122"/>
                <a:ea typeface="微软雅黑" panose="020B0503020204020204" pitchFamily="34" charset="-122"/>
              </a:rPr>
              <a:t>3.</a:t>
            </a:r>
            <a:r>
              <a:rPr lang="en-US" sz="2200" b="1" dirty="0">
                <a:latin typeface="微软雅黑" panose="020B0503020204020204" pitchFamily="34" charset="-122"/>
                <a:ea typeface="微软雅黑" panose="020B0503020204020204" pitchFamily="34" charset="-122"/>
              </a:rPr>
              <a:t>3</a:t>
            </a:r>
            <a:r>
              <a:rPr sz="2200" b="1" dirty="0">
                <a:latin typeface="微软雅黑" panose="020B0503020204020204" pitchFamily="34" charset="-122"/>
                <a:ea typeface="微软雅黑" panose="020B0503020204020204" pitchFamily="34" charset="-122"/>
              </a:rPr>
              <a:t>制定详细的营销投入方案</a:t>
            </a:r>
          </a:p>
          <a:p>
            <a:endParaRPr lang="en-US" altLang="zh-CN" sz="2200" b="1" dirty="0">
              <a:latin typeface="微软雅黑" panose="020B0503020204020204" pitchFamily="34" charset="-122"/>
              <a:ea typeface="微软雅黑" panose="020B0503020204020204" pitchFamily="34" charset="-122"/>
            </a:endParaRPr>
          </a:p>
        </p:txBody>
      </p:sp>
      <p:grpSp>
        <p:nvGrpSpPr>
          <p:cNvPr id="14" name="组合 13"/>
          <p:cNvGrpSpPr/>
          <p:nvPr/>
        </p:nvGrpSpPr>
        <p:grpSpPr>
          <a:xfrm>
            <a:off x="388688" y="393223"/>
            <a:ext cx="5551738" cy="564151"/>
            <a:chOff x="-2052460" y="1197075"/>
            <a:chExt cx="4601296" cy="431800"/>
          </a:xfrm>
        </p:grpSpPr>
        <p:sp>
          <p:nvSpPr>
            <p:cNvPr id="15" name="直接连接符 4"/>
            <p:cNvSpPr>
              <a:spLocks noChangeShapeType="1"/>
            </p:cNvSpPr>
            <p:nvPr/>
          </p:nvSpPr>
          <p:spPr bwMode="auto">
            <a:xfrm>
              <a:off x="-2052460" y="1628875"/>
              <a:ext cx="4572000" cy="0"/>
            </a:xfrm>
            <a:prstGeom prst="line">
              <a:avLst/>
            </a:prstGeom>
            <a:noFill/>
            <a:ln w="9525"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16" name="直接连接符 5"/>
            <p:cNvSpPr>
              <a:spLocks noChangeShapeType="1"/>
            </p:cNvSpPr>
            <p:nvPr/>
          </p:nvSpPr>
          <p:spPr bwMode="auto">
            <a:xfrm flipV="1">
              <a:off x="2483855" y="1197075"/>
              <a:ext cx="0" cy="431800"/>
            </a:xfrm>
            <a:prstGeom prst="line">
              <a:avLst/>
            </a:prstGeom>
            <a:noFill/>
            <a:ln w="38100"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17" name="直接连接符 7"/>
            <p:cNvSpPr>
              <a:spLocks noChangeShapeType="1"/>
            </p:cNvSpPr>
            <p:nvPr/>
          </p:nvSpPr>
          <p:spPr bwMode="auto">
            <a:xfrm flipV="1">
              <a:off x="2547249" y="1339950"/>
              <a:ext cx="1587" cy="288925"/>
            </a:xfrm>
            <a:prstGeom prst="line">
              <a:avLst/>
            </a:prstGeom>
            <a:noFill/>
            <a:ln w="38100" cap="flat" cmpd="sng">
              <a:solidFill>
                <a:srgbClr val="FFC000"/>
              </a:solidFill>
              <a:miter lim="800000"/>
            </a:ln>
            <a:extLst>
              <a:ext uri="{909E8E84-426E-40DD-AFC4-6F175D3DCCD1}">
                <a14:hiddenFill xmlns:a14="http://schemas.microsoft.com/office/drawing/2010/main">
                  <a:noFill/>
                </a14:hiddenFill>
              </a:ext>
            </a:extLst>
          </p:spPr>
          <p:txBody>
            <a:bodyPr/>
            <a:lstStyle/>
            <a:p>
              <a:endParaRPr lang="zh-CN" altLang="en-US"/>
            </a:p>
          </p:txBody>
        </p:sp>
      </p:grpSp>
      <p:sp>
        <p:nvSpPr>
          <p:cNvPr id="18" name="文本框 17"/>
          <p:cNvSpPr txBox="1"/>
          <p:nvPr/>
        </p:nvSpPr>
        <p:spPr>
          <a:xfrm>
            <a:off x="636044" y="363360"/>
            <a:ext cx="4313555" cy="953135"/>
          </a:xfrm>
          <a:prstGeom prst="rect">
            <a:avLst/>
          </a:prstGeom>
          <a:noFill/>
        </p:spPr>
        <p:txBody>
          <a:bodyPr wrap="none" rtlCol="0">
            <a:spAutoFit/>
          </a:bodyPr>
          <a:lstStyle/>
          <a:p>
            <a:pPr algn="l"/>
            <a:r>
              <a:rPr lang="en-US" altLang="zh-CN" sz="2800" b="1" dirty="0">
                <a:latin typeface="微软雅黑" panose="020B0503020204020204" pitchFamily="34" charset="-122"/>
                <a:ea typeface="微软雅黑" panose="020B0503020204020204" pitchFamily="34" charset="-122"/>
                <a:sym typeface="+mn-ea"/>
              </a:rPr>
              <a:t>3</a:t>
            </a:r>
            <a:r>
              <a:rPr lang="zh-CN" altLang="en-US" sz="2800" b="1" dirty="0">
                <a:latin typeface="微软雅黑" panose="020B0503020204020204" pitchFamily="34" charset="-122"/>
                <a:ea typeface="微软雅黑" panose="020B0503020204020204" pitchFamily="34" charset="-122"/>
                <a:sym typeface="+mn-ea"/>
              </a:rPr>
              <a:t>、主题公园市场营销计划</a:t>
            </a:r>
            <a:endParaRPr lang="zh-CN" altLang="en-US" sz="2800" b="1" dirty="0">
              <a:latin typeface="微软雅黑" panose="020B0503020204020204" pitchFamily="34" charset="-122"/>
              <a:ea typeface="微软雅黑" panose="020B0503020204020204" pitchFamily="34" charset="-122"/>
            </a:endParaRPr>
          </a:p>
          <a:p>
            <a:endParaRPr lang="zh-CN" altLang="en-US" sz="2800" b="1" dirty="0">
              <a:latin typeface="微软雅黑" panose="020B0503020204020204" pitchFamily="34" charset="-122"/>
              <a:ea typeface="微软雅黑" panose="020B0503020204020204" pitchFamily="34" charset="-122"/>
            </a:endParaRPr>
          </a:p>
        </p:txBody>
      </p:sp>
      <p:sp>
        <p:nvSpPr>
          <p:cNvPr id="10" name="文本框 9"/>
          <p:cNvSpPr txBox="1"/>
          <p:nvPr/>
        </p:nvSpPr>
        <p:spPr>
          <a:xfrm>
            <a:off x="901700" y="1544320"/>
            <a:ext cx="10388600" cy="4246245"/>
          </a:xfrm>
          <a:prstGeom prst="rect">
            <a:avLst/>
          </a:prstGeom>
          <a:noFill/>
        </p:spPr>
        <p:txBody>
          <a:bodyPr wrap="square" rtlCol="0">
            <a:spAutoFit/>
          </a:bodyPr>
          <a:lstStyle/>
          <a:p>
            <a:pPr>
              <a:lnSpc>
                <a:spcPct val="150000"/>
              </a:lnSpc>
            </a:pPr>
            <a:r>
              <a:rPr lang="en-US" altLang="zh-CN" sz="2000">
                <a:latin typeface="微软雅黑" panose="020B0503020204020204" pitchFamily="34" charset="-122"/>
                <a:ea typeface="微软雅黑" panose="020B0503020204020204" pitchFamily="34" charset="-122"/>
                <a:cs typeface="微软雅黑" panose="020B0503020204020204" pitchFamily="34" charset="-122"/>
              </a:rPr>
              <a:t>        </a:t>
            </a:r>
            <a:r>
              <a:rPr lang="zh-CN" altLang="en-US" sz="2000">
                <a:latin typeface="微软雅黑" panose="020B0503020204020204" pitchFamily="34" charset="-122"/>
                <a:ea typeface="微软雅黑" panose="020B0503020204020204" pitchFamily="34" charset="-122"/>
                <a:cs typeface="微软雅黑" panose="020B0503020204020204" pitchFamily="34" charset="-122"/>
              </a:rPr>
              <a:t>营销投入方案需要制定一个详细的预算，设定一个总的预算投入，通常占到整个公园收入的</a:t>
            </a:r>
            <a:r>
              <a:rPr lang="zh-CN" altLang="en-US" sz="2000">
                <a:solidFill>
                  <a:srgbClr val="FF0000"/>
                </a:solidFill>
                <a:latin typeface="微软雅黑" panose="020B0503020204020204" pitchFamily="34" charset="-122"/>
                <a:ea typeface="微软雅黑" panose="020B0503020204020204" pitchFamily="34" charset="-122"/>
                <a:cs typeface="微软雅黑" panose="020B0503020204020204" pitchFamily="34" charset="-122"/>
              </a:rPr>
              <a:t>5-10%</a:t>
            </a:r>
            <a:r>
              <a:rPr lang="zh-CN" altLang="en-US" sz="2000">
                <a:latin typeface="微软雅黑" panose="020B0503020204020204" pitchFamily="34" charset="-122"/>
                <a:ea typeface="微软雅黑" panose="020B0503020204020204" pitchFamily="34" charset="-122"/>
                <a:cs typeface="微软雅黑" panose="020B0503020204020204" pitchFamily="34" charset="-122"/>
              </a:rPr>
              <a:t>之间，并根据不同城市地域、不同时间、不同渠道、不同企业、不同媒体进行投入分配。以深圳某著名主题公园某年度的营销投入分配为例，营销总预算为1150万元，具体预算分配如下：</a:t>
            </a:r>
          </a:p>
          <a:p>
            <a:pPr>
              <a:lnSpc>
                <a:spcPct val="150000"/>
              </a:lnSpc>
            </a:pPr>
            <a:r>
              <a:rPr lang="zh-CN" altLang="en-US" sz="2000">
                <a:latin typeface="微软雅黑" panose="020B0503020204020204" pitchFamily="34" charset="-122"/>
                <a:ea typeface="微软雅黑" panose="020B0503020204020204" pitchFamily="34" charset="-122"/>
                <a:cs typeface="微软雅黑" panose="020B0503020204020204" pitchFamily="34" charset="-122"/>
              </a:rPr>
              <a:t>1、市场推广费：250万元（含导游图100万元、宣传单49万元、海报2万元、印刷品10万元）、拍摄制作费19万元和环境布置费用70万元）</a:t>
            </a:r>
          </a:p>
          <a:p>
            <a:pPr>
              <a:lnSpc>
                <a:spcPct val="150000"/>
              </a:lnSpc>
            </a:pPr>
            <a:r>
              <a:rPr lang="zh-CN" altLang="en-US" sz="2000">
                <a:latin typeface="微软雅黑" panose="020B0503020204020204" pitchFamily="34" charset="-122"/>
                <a:ea typeface="微软雅黑" panose="020B0503020204020204" pitchFamily="34" charset="-122"/>
                <a:cs typeface="微软雅黑" panose="020B0503020204020204" pitchFamily="34" charset="-122"/>
              </a:rPr>
              <a:t>2、广告费：900万元，其中：全年合作费60万元（含机场广告牌40万元；主流媒体全年代理费20万元）；预留广告费40万元；网站推广及微信平台费用150万元；媒介投放费用650万元。</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532309" y="0"/>
            <a:ext cx="105322" cy="431800"/>
            <a:chOff x="532309" y="0"/>
            <a:chExt cx="105322" cy="431800"/>
          </a:xfrm>
        </p:grpSpPr>
        <p:sp>
          <p:nvSpPr>
            <p:cNvPr id="3" name="直接连接符 5"/>
            <p:cNvSpPr>
              <a:spLocks noChangeShapeType="1"/>
            </p:cNvSpPr>
            <p:nvPr/>
          </p:nvSpPr>
          <p:spPr bwMode="auto">
            <a:xfrm flipV="1">
              <a:off x="532309" y="0"/>
              <a:ext cx="0" cy="431800"/>
            </a:xfrm>
            <a:prstGeom prst="line">
              <a:avLst/>
            </a:prstGeom>
            <a:noFill/>
            <a:ln w="38100"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4" name="直接连接符 7"/>
            <p:cNvSpPr>
              <a:spLocks noChangeShapeType="1"/>
            </p:cNvSpPr>
            <p:nvPr/>
          </p:nvSpPr>
          <p:spPr bwMode="auto">
            <a:xfrm flipV="1">
              <a:off x="636044" y="0"/>
              <a:ext cx="1587" cy="288925"/>
            </a:xfrm>
            <a:prstGeom prst="line">
              <a:avLst/>
            </a:prstGeom>
            <a:noFill/>
            <a:ln w="38100" cap="flat" cmpd="sng">
              <a:solidFill>
                <a:srgbClr val="FFC000"/>
              </a:solidFill>
              <a:miter lim="800000"/>
            </a:ln>
            <a:extLst>
              <a:ext uri="{909E8E84-426E-40DD-AFC4-6F175D3DCCD1}">
                <a14:hiddenFill xmlns:a14="http://schemas.microsoft.com/office/drawing/2010/main">
                  <a:noFill/>
                </a14:hiddenFill>
              </a:ext>
            </a:extLst>
          </p:spPr>
          <p:txBody>
            <a:bodyPr/>
            <a:lstStyle/>
            <a:p>
              <a:endParaRPr lang="zh-CN" altLang="en-US"/>
            </a:p>
          </p:txBody>
        </p:sp>
      </p:grpSp>
      <p:grpSp>
        <p:nvGrpSpPr>
          <p:cNvPr id="5" name="组合 4"/>
          <p:cNvGrpSpPr/>
          <p:nvPr/>
        </p:nvGrpSpPr>
        <p:grpSpPr>
          <a:xfrm>
            <a:off x="-1" y="6230875"/>
            <a:ext cx="11526983" cy="431800"/>
            <a:chOff x="-2052460" y="1197075"/>
            <a:chExt cx="4601296" cy="431800"/>
          </a:xfrm>
        </p:grpSpPr>
        <p:sp>
          <p:nvSpPr>
            <p:cNvPr id="6" name="直接连接符 4"/>
            <p:cNvSpPr>
              <a:spLocks noChangeShapeType="1"/>
            </p:cNvSpPr>
            <p:nvPr/>
          </p:nvSpPr>
          <p:spPr bwMode="auto">
            <a:xfrm>
              <a:off x="-2052460" y="1628875"/>
              <a:ext cx="4572000" cy="0"/>
            </a:xfrm>
            <a:prstGeom prst="line">
              <a:avLst/>
            </a:prstGeom>
            <a:noFill/>
            <a:ln w="9525"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7" name="直接连接符 5"/>
            <p:cNvSpPr>
              <a:spLocks noChangeShapeType="1"/>
            </p:cNvSpPr>
            <p:nvPr/>
          </p:nvSpPr>
          <p:spPr bwMode="auto">
            <a:xfrm flipV="1">
              <a:off x="2483855" y="1197075"/>
              <a:ext cx="0" cy="431800"/>
            </a:xfrm>
            <a:prstGeom prst="line">
              <a:avLst/>
            </a:prstGeom>
            <a:noFill/>
            <a:ln w="38100"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8" name="直接连接符 7"/>
            <p:cNvSpPr>
              <a:spLocks noChangeShapeType="1"/>
            </p:cNvSpPr>
            <p:nvPr/>
          </p:nvSpPr>
          <p:spPr bwMode="auto">
            <a:xfrm flipV="1">
              <a:off x="2547249" y="1339950"/>
              <a:ext cx="1587" cy="288925"/>
            </a:xfrm>
            <a:prstGeom prst="line">
              <a:avLst/>
            </a:prstGeom>
            <a:noFill/>
            <a:ln w="38100" cap="flat" cmpd="sng">
              <a:solidFill>
                <a:srgbClr val="FFC000"/>
              </a:solidFill>
              <a:miter lim="800000"/>
            </a:ln>
            <a:extLst>
              <a:ext uri="{909E8E84-426E-40DD-AFC4-6F175D3DCCD1}">
                <a14:hiddenFill xmlns:a14="http://schemas.microsoft.com/office/drawing/2010/main">
                  <a:noFill/>
                </a14:hiddenFill>
              </a:ext>
            </a:extLst>
          </p:spPr>
          <p:txBody>
            <a:bodyPr/>
            <a:lstStyle/>
            <a:p>
              <a:endParaRPr lang="zh-CN" altLang="en-US"/>
            </a:p>
          </p:txBody>
        </p:sp>
      </p:grpSp>
      <p:sp>
        <p:nvSpPr>
          <p:cNvPr id="11" name="文本框 10"/>
          <p:cNvSpPr txBox="1"/>
          <p:nvPr/>
        </p:nvSpPr>
        <p:spPr>
          <a:xfrm>
            <a:off x="1042035" y="1071245"/>
            <a:ext cx="4476750" cy="768350"/>
          </a:xfrm>
          <a:prstGeom prst="rect">
            <a:avLst/>
          </a:prstGeom>
          <a:noFill/>
        </p:spPr>
        <p:txBody>
          <a:bodyPr wrap="square" rtlCol="0">
            <a:spAutoFit/>
          </a:bodyPr>
          <a:lstStyle/>
          <a:p>
            <a:r>
              <a:rPr sz="2200" b="1" dirty="0">
                <a:latin typeface="微软雅黑" panose="020B0503020204020204" pitchFamily="34" charset="-122"/>
                <a:ea typeface="微软雅黑" panose="020B0503020204020204" pitchFamily="34" charset="-122"/>
              </a:rPr>
              <a:t>3.</a:t>
            </a:r>
            <a:r>
              <a:rPr lang="en-US" sz="2200" b="1" dirty="0">
                <a:latin typeface="微软雅黑" panose="020B0503020204020204" pitchFamily="34" charset="-122"/>
                <a:ea typeface="微软雅黑" panose="020B0503020204020204" pitchFamily="34" charset="-122"/>
              </a:rPr>
              <a:t>3</a:t>
            </a:r>
            <a:r>
              <a:rPr sz="2200" b="1" dirty="0">
                <a:latin typeface="微软雅黑" panose="020B0503020204020204" pitchFamily="34" charset="-122"/>
                <a:ea typeface="微软雅黑" panose="020B0503020204020204" pitchFamily="34" charset="-122"/>
              </a:rPr>
              <a:t>制定详细的营销投入方案</a:t>
            </a:r>
          </a:p>
          <a:p>
            <a:endParaRPr lang="en-US" altLang="zh-CN" sz="2200" b="1" dirty="0">
              <a:latin typeface="微软雅黑" panose="020B0503020204020204" pitchFamily="34" charset="-122"/>
              <a:ea typeface="微软雅黑" panose="020B0503020204020204" pitchFamily="34" charset="-122"/>
            </a:endParaRPr>
          </a:p>
        </p:txBody>
      </p:sp>
      <p:grpSp>
        <p:nvGrpSpPr>
          <p:cNvPr id="14" name="组合 13"/>
          <p:cNvGrpSpPr/>
          <p:nvPr/>
        </p:nvGrpSpPr>
        <p:grpSpPr>
          <a:xfrm>
            <a:off x="388688" y="393223"/>
            <a:ext cx="5551738" cy="564151"/>
            <a:chOff x="-2052460" y="1197075"/>
            <a:chExt cx="4601296" cy="431800"/>
          </a:xfrm>
        </p:grpSpPr>
        <p:sp>
          <p:nvSpPr>
            <p:cNvPr id="15" name="直接连接符 4"/>
            <p:cNvSpPr>
              <a:spLocks noChangeShapeType="1"/>
            </p:cNvSpPr>
            <p:nvPr/>
          </p:nvSpPr>
          <p:spPr bwMode="auto">
            <a:xfrm>
              <a:off x="-2052460" y="1628875"/>
              <a:ext cx="4572000" cy="0"/>
            </a:xfrm>
            <a:prstGeom prst="line">
              <a:avLst/>
            </a:prstGeom>
            <a:noFill/>
            <a:ln w="9525"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16" name="直接连接符 5"/>
            <p:cNvSpPr>
              <a:spLocks noChangeShapeType="1"/>
            </p:cNvSpPr>
            <p:nvPr/>
          </p:nvSpPr>
          <p:spPr bwMode="auto">
            <a:xfrm flipV="1">
              <a:off x="2483855" y="1197075"/>
              <a:ext cx="0" cy="431800"/>
            </a:xfrm>
            <a:prstGeom prst="line">
              <a:avLst/>
            </a:prstGeom>
            <a:noFill/>
            <a:ln w="38100"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17" name="直接连接符 7"/>
            <p:cNvSpPr>
              <a:spLocks noChangeShapeType="1"/>
            </p:cNvSpPr>
            <p:nvPr/>
          </p:nvSpPr>
          <p:spPr bwMode="auto">
            <a:xfrm flipV="1">
              <a:off x="2547249" y="1339950"/>
              <a:ext cx="1587" cy="288925"/>
            </a:xfrm>
            <a:prstGeom prst="line">
              <a:avLst/>
            </a:prstGeom>
            <a:noFill/>
            <a:ln w="38100" cap="flat" cmpd="sng">
              <a:solidFill>
                <a:srgbClr val="FFC000"/>
              </a:solidFill>
              <a:miter lim="800000"/>
            </a:ln>
            <a:extLst>
              <a:ext uri="{909E8E84-426E-40DD-AFC4-6F175D3DCCD1}">
                <a14:hiddenFill xmlns:a14="http://schemas.microsoft.com/office/drawing/2010/main">
                  <a:noFill/>
                </a14:hiddenFill>
              </a:ext>
            </a:extLst>
          </p:spPr>
          <p:txBody>
            <a:bodyPr/>
            <a:lstStyle/>
            <a:p>
              <a:endParaRPr lang="zh-CN" altLang="en-US"/>
            </a:p>
          </p:txBody>
        </p:sp>
      </p:grpSp>
      <p:sp>
        <p:nvSpPr>
          <p:cNvPr id="18" name="文本框 17"/>
          <p:cNvSpPr txBox="1"/>
          <p:nvPr/>
        </p:nvSpPr>
        <p:spPr>
          <a:xfrm>
            <a:off x="636044" y="363360"/>
            <a:ext cx="4313555" cy="953135"/>
          </a:xfrm>
          <a:prstGeom prst="rect">
            <a:avLst/>
          </a:prstGeom>
          <a:noFill/>
        </p:spPr>
        <p:txBody>
          <a:bodyPr wrap="none" rtlCol="0">
            <a:spAutoFit/>
          </a:bodyPr>
          <a:lstStyle/>
          <a:p>
            <a:r>
              <a:rPr lang="en-US" altLang="zh-CN" sz="2800" b="1" dirty="0">
                <a:latin typeface="微软雅黑" panose="020B0503020204020204" pitchFamily="34" charset="-122"/>
                <a:ea typeface="微软雅黑" panose="020B0503020204020204" pitchFamily="34" charset="-122"/>
                <a:sym typeface="+mn-ea"/>
              </a:rPr>
              <a:t>3</a:t>
            </a:r>
            <a:r>
              <a:rPr lang="zh-CN" altLang="en-US" sz="2800" b="1" dirty="0">
                <a:latin typeface="微软雅黑" panose="020B0503020204020204" pitchFamily="34" charset="-122"/>
                <a:ea typeface="微软雅黑" panose="020B0503020204020204" pitchFamily="34" charset="-122"/>
                <a:sym typeface="+mn-ea"/>
              </a:rPr>
              <a:t>、主题公园市场营销计划</a:t>
            </a:r>
            <a:endParaRPr lang="zh-CN" altLang="en-US" sz="2800" b="1" dirty="0">
              <a:latin typeface="微软雅黑" panose="020B0503020204020204" pitchFamily="34" charset="-122"/>
              <a:ea typeface="微软雅黑" panose="020B0503020204020204" pitchFamily="34" charset="-122"/>
            </a:endParaRPr>
          </a:p>
          <a:p>
            <a:endParaRPr lang="zh-CN" altLang="en-US" sz="2800" b="1" dirty="0">
              <a:latin typeface="微软雅黑" panose="020B0503020204020204" pitchFamily="34" charset="-122"/>
              <a:ea typeface="微软雅黑" panose="020B0503020204020204" pitchFamily="34" charset="-122"/>
            </a:endParaRPr>
          </a:p>
        </p:txBody>
      </p:sp>
      <p:graphicFrame>
        <p:nvGraphicFramePr>
          <p:cNvPr id="9" name="表格 8"/>
          <p:cNvGraphicFramePr/>
          <p:nvPr/>
        </p:nvGraphicFramePr>
        <p:xfrm>
          <a:off x="1727835" y="1779270"/>
          <a:ext cx="8671560" cy="3792220"/>
        </p:xfrm>
        <a:graphic>
          <a:graphicData uri="http://schemas.openxmlformats.org/drawingml/2006/table">
            <a:tbl>
              <a:tblPr firstRow="1" bandRow="1">
                <a:tableStyleId>{5940675A-B579-460E-94D1-54222C63F5DA}</a:tableStyleId>
              </a:tblPr>
              <a:tblGrid>
                <a:gridCol w="1882775">
                  <a:extLst>
                    <a:ext uri="{9D8B030D-6E8A-4147-A177-3AD203B41FA5}">
                      <a16:colId xmlns:a16="http://schemas.microsoft.com/office/drawing/2014/main" val="20000"/>
                    </a:ext>
                  </a:extLst>
                </a:gridCol>
                <a:gridCol w="3837940">
                  <a:extLst>
                    <a:ext uri="{9D8B030D-6E8A-4147-A177-3AD203B41FA5}">
                      <a16:colId xmlns:a16="http://schemas.microsoft.com/office/drawing/2014/main" val="20001"/>
                    </a:ext>
                  </a:extLst>
                </a:gridCol>
                <a:gridCol w="1473200">
                  <a:extLst>
                    <a:ext uri="{9D8B030D-6E8A-4147-A177-3AD203B41FA5}">
                      <a16:colId xmlns:a16="http://schemas.microsoft.com/office/drawing/2014/main" val="20002"/>
                    </a:ext>
                  </a:extLst>
                </a:gridCol>
                <a:gridCol w="1477645">
                  <a:extLst>
                    <a:ext uri="{9D8B030D-6E8A-4147-A177-3AD203B41FA5}">
                      <a16:colId xmlns:a16="http://schemas.microsoft.com/office/drawing/2014/main" val="20003"/>
                    </a:ext>
                  </a:extLst>
                </a:gridCol>
              </a:tblGrid>
              <a:tr h="621030">
                <a:tc>
                  <a:txBody>
                    <a:bodyPr/>
                    <a:lstStyle/>
                    <a:p>
                      <a:pPr indent="0">
                        <a:buNone/>
                      </a:pPr>
                      <a:r>
                        <a:rPr lang="en-US" sz="1800">
                          <a:latin typeface="微软雅黑" panose="020B0503020204020204" pitchFamily="34" charset="-122"/>
                          <a:ea typeface="微软雅黑" panose="020B0503020204020204" pitchFamily="34" charset="-122"/>
                        </a:rPr>
                        <a:t>市场范围</a:t>
                      </a:r>
                      <a:endParaRPr lang="en-US" altLang="en-US" sz="1800">
                        <a:latin typeface="微软雅黑" panose="020B0503020204020204" pitchFamily="34" charset="-122"/>
                        <a:ea typeface="微软雅黑" panose="020B0503020204020204" pitchFamily="34" charset="-122"/>
                      </a:endParaRPr>
                    </a:p>
                  </a:txBody>
                  <a:tcPr marL="68580" marR="68580" marT="0" marB="0"/>
                </a:tc>
                <a:tc>
                  <a:txBody>
                    <a:bodyPr/>
                    <a:lstStyle/>
                    <a:p>
                      <a:pPr indent="0">
                        <a:buNone/>
                      </a:pPr>
                      <a:r>
                        <a:rPr lang="en-US" sz="1800">
                          <a:latin typeface="微软雅黑" panose="020B0503020204020204" pitchFamily="34" charset="-122"/>
                          <a:ea typeface="微软雅黑" panose="020B0503020204020204" pitchFamily="34" charset="-122"/>
                        </a:rPr>
                        <a:t>区域</a:t>
                      </a:r>
                      <a:endParaRPr lang="en-US" altLang="en-US" sz="1800">
                        <a:latin typeface="微软雅黑" panose="020B0503020204020204" pitchFamily="34" charset="-122"/>
                        <a:ea typeface="微软雅黑" panose="020B0503020204020204" pitchFamily="34" charset="-122"/>
                      </a:endParaRPr>
                    </a:p>
                  </a:txBody>
                  <a:tcPr marL="68580" marR="68580" marT="0" marB="0"/>
                </a:tc>
                <a:tc>
                  <a:txBody>
                    <a:bodyPr/>
                    <a:lstStyle/>
                    <a:p>
                      <a:pPr indent="0">
                        <a:buNone/>
                      </a:pPr>
                      <a:r>
                        <a:rPr lang="en-US" sz="1800">
                          <a:latin typeface="微软雅黑" panose="020B0503020204020204" pitchFamily="34" charset="-122"/>
                          <a:ea typeface="微软雅黑" panose="020B0503020204020204" pitchFamily="34" charset="-122"/>
                        </a:rPr>
                        <a:t>费用（万元）</a:t>
                      </a:r>
                      <a:endParaRPr lang="en-US" altLang="en-US" sz="1800">
                        <a:latin typeface="微软雅黑" panose="020B0503020204020204" pitchFamily="34" charset="-122"/>
                        <a:ea typeface="微软雅黑" panose="020B0503020204020204" pitchFamily="34" charset="-122"/>
                      </a:endParaRPr>
                    </a:p>
                  </a:txBody>
                  <a:tcPr marL="68580" marR="68580" marT="0" marB="0"/>
                </a:tc>
                <a:tc>
                  <a:txBody>
                    <a:bodyPr/>
                    <a:lstStyle/>
                    <a:p>
                      <a:pPr indent="0">
                        <a:buNone/>
                      </a:pPr>
                      <a:r>
                        <a:rPr lang="en-US" sz="1800">
                          <a:latin typeface="微软雅黑" panose="020B0503020204020204" pitchFamily="34" charset="-122"/>
                          <a:ea typeface="微软雅黑" panose="020B0503020204020204" pitchFamily="34" charset="-122"/>
                        </a:rPr>
                        <a:t>合计（万元）</a:t>
                      </a:r>
                      <a:endParaRPr lang="en-US" altLang="en-US" sz="1800">
                        <a:latin typeface="微软雅黑" panose="020B0503020204020204" pitchFamily="34" charset="-122"/>
                        <a:ea typeface="微软雅黑" panose="020B0503020204020204" pitchFamily="34" charset="-122"/>
                      </a:endParaRPr>
                    </a:p>
                  </a:txBody>
                  <a:tcPr marL="68580" marR="68580" marT="0" marB="0"/>
                </a:tc>
                <a:extLst>
                  <a:ext uri="{0D108BD9-81ED-4DB2-BD59-A6C34878D82A}">
                    <a16:rowId xmlns:a16="http://schemas.microsoft.com/office/drawing/2014/main" val="10000"/>
                  </a:ext>
                </a:extLst>
              </a:tr>
              <a:tr h="621030">
                <a:tc>
                  <a:txBody>
                    <a:bodyPr/>
                    <a:lstStyle/>
                    <a:p>
                      <a:pPr indent="0">
                        <a:buNone/>
                      </a:pPr>
                      <a:r>
                        <a:rPr lang="en-US" sz="1800">
                          <a:latin typeface="微软雅黑" panose="020B0503020204020204" pitchFamily="34" charset="-122"/>
                          <a:ea typeface="微软雅黑" panose="020B0503020204020204" pitchFamily="34" charset="-122"/>
                          <a:cs typeface="微软雅黑" panose="020B0503020204020204" pitchFamily="34" charset="-122"/>
                        </a:rPr>
                        <a:t>A级市场（40%）</a:t>
                      </a:r>
                      <a:endParaRPr lang="en-US" altLang="en-US" sz="1800">
                        <a:latin typeface="微软雅黑" panose="020B0503020204020204" pitchFamily="34" charset="-122"/>
                        <a:ea typeface="微软雅黑" panose="020B0503020204020204" pitchFamily="34" charset="-122"/>
                        <a:cs typeface="微软雅黑" panose="020B0503020204020204" pitchFamily="34" charset="-122"/>
                      </a:endParaRPr>
                    </a:p>
                  </a:txBody>
                  <a:tcPr marL="68580" marR="68580" marT="0" marB="0"/>
                </a:tc>
                <a:tc>
                  <a:txBody>
                    <a:bodyPr/>
                    <a:lstStyle/>
                    <a:p>
                      <a:pPr indent="0">
                        <a:buNone/>
                      </a:pPr>
                      <a:r>
                        <a:rPr lang="en-US" sz="1800">
                          <a:latin typeface="微软雅黑" panose="020B0503020204020204" pitchFamily="34" charset="-122"/>
                          <a:ea typeface="微软雅黑" panose="020B0503020204020204" pitchFamily="34" charset="-122"/>
                        </a:rPr>
                        <a:t>深圳（宝安、龙岗）</a:t>
                      </a:r>
                      <a:endParaRPr lang="en-US" altLang="en-US" sz="1800">
                        <a:latin typeface="微软雅黑" panose="020B0503020204020204" pitchFamily="34" charset="-122"/>
                        <a:ea typeface="微软雅黑" panose="020B0503020204020204" pitchFamily="34" charset="-122"/>
                      </a:endParaRPr>
                    </a:p>
                  </a:txBody>
                  <a:tcPr marL="68580" marR="68580" marT="0" marB="0"/>
                </a:tc>
                <a:tc>
                  <a:txBody>
                    <a:bodyPr/>
                    <a:lstStyle/>
                    <a:p>
                      <a:pPr indent="0">
                        <a:buNone/>
                      </a:pPr>
                      <a:r>
                        <a:rPr lang="en-US" sz="1800">
                          <a:latin typeface="微软雅黑" panose="020B0503020204020204" pitchFamily="34" charset="-122"/>
                          <a:ea typeface="微软雅黑" panose="020B0503020204020204" pitchFamily="34" charset="-122"/>
                        </a:rPr>
                        <a:t>260</a:t>
                      </a:r>
                      <a:endParaRPr lang="en-US" altLang="en-US" sz="1800">
                        <a:latin typeface="微软雅黑" panose="020B0503020204020204" pitchFamily="34" charset="-122"/>
                        <a:ea typeface="微软雅黑" panose="020B0503020204020204" pitchFamily="34" charset="-122"/>
                      </a:endParaRPr>
                    </a:p>
                  </a:txBody>
                  <a:tcPr marL="68580" marR="68580" marT="0" marB="0"/>
                </a:tc>
                <a:tc>
                  <a:txBody>
                    <a:bodyPr/>
                    <a:lstStyle/>
                    <a:p>
                      <a:pPr indent="0">
                        <a:buNone/>
                      </a:pPr>
                      <a:r>
                        <a:rPr lang="en-US" sz="1800">
                          <a:latin typeface="微软雅黑" panose="020B0503020204020204" pitchFamily="34" charset="-122"/>
                          <a:ea typeface="微软雅黑" panose="020B0503020204020204" pitchFamily="34" charset="-122"/>
                        </a:rPr>
                        <a:t>260</a:t>
                      </a:r>
                      <a:endParaRPr lang="en-US" altLang="en-US" sz="1800">
                        <a:latin typeface="微软雅黑" panose="020B0503020204020204" pitchFamily="34" charset="-122"/>
                        <a:ea typeface="微软雅黑" panose="020B0503020204020204" pitchFamily="34" charset="-122"/>
                      </a:endParaRPr>
                    </a:p>
                  </a:txBody>
                  <a:tcPr marL="68580" marR="68580" marT="0" marB="0"/>
                </a:tc>
                <a:extLst>
                  <a:ext uri="{0D108BD9-81ED-4DB2-BD59-A6C34878D82A}">
                    <a16:rowId xmlns:a16="http://schemas.microsoft.com/office/drawing/2014/main" val="10001"/>
                  </a:ext>
                </a:extLst>
              </a:tr>
              <a:tr h="443230">
                <a:tc rowSpan="3">
                  <a:txBody>
                    <a:bodyPr/>
                    <a:lstStyle/>
                    <a:p>
                      <a:pPr indent="0">
                        <a:buNone/>
                      </a:pPr>
                      <a:r>
                        <a:rPr lang="en-US" sz="1800">
                          <a:latin typeface="微软雅黑" panose="020B0503020204020204" pitchFamily="34" charset="-122"/>
                          <a:ea typeface="微软雅黑" panose="020B0503020204020204" pitchFamily="34" charset="-122"/>
                          <a:cs typeface="微软雅黑" panose="020B0503020204020204" pitchFamily="34" charset="-122"/>
                        </a:rPr>
                        <a:t>B级市场（珠三角）（50%）</a:t>
                      </a:r>
                      <a:endParaRPr lang="en-US" altLang="en-US" sz="1800">
                        <a:latin typeface="微软雅黑" panose="020B0503020204020204" pitchFamily="34" charset="-122"/>
                        <a:ea typeface="微软雅黑" panose="020B0503020204020204" pitchFamily="34" charset="-122"/>
                        <a:cs typeface="微软雅黑" panose="020B0503020204020204" pitchFamily="34" charset="-122"/>
                      </a:endParaRPr>
                    </a:p>
                  </a:txBody>
                  <a:tcPr marL="68580" marR="68580" marT="0" marB="0"/>
                </a:tc>
                <a:tc>
                  <a:txBody>
                    <a:bodyPr/>
                    <a:lstStyle/>
                    <a:p>
                      <a:pPr indent="0">
                        <a:buNone/>
                      </a:pPr>
                      <a:r>
                        <a:rPr lang="en-US" sz="1800">
                          <a:latin typeface="微软雅黑" panose="020B0503020204020204" pitchFamily="34" charset="-122"/>
                          <a:ea typeface="微软雅黑" panose="020B0503020204020204" pitchFamily="34" charset="-122"/>
                        </a:rPr>
                        <a:t>广州</a:t>
                      </a:r>
                      <a:endParaRPr lang="en-US" altLang="en-US" sz="1800">
                        <a:latin typeface="微软雅黑" panose="020B0503020204020204" pitchFamily="34" charset="-122"/>
                        <a:ea typeface="微软雅黑" panose="020B0503020204020204" pitchFamily="34" charset="-122"/>
                      </a:endParaRPr>
                    </a:p>
                  </a:txBody>
                  <a:tcPr marL="68580" marR="68580" marT="0" marB="0"/>
                </a:tc>
                <a:tc>
                  <a:txBody>
                    <a:bodyPr/>
                    <a:lstStyle/>
                    <a:p>
                      <a:pPr indent="0">
                        <a:buNone/>
                      </a:pPr>
                      <a:r>
                        <a:rPr lang="en-US" sz="1800">
                          <a:latin typeface="微软雅黑" panose="020B0503020204020204" pitchFamily="34" charset="-122"/>
                          <a:ea typeface="微软雅黑" panose="020B0503020204020204" pitchFamily="34" charset="-122"/>
                        </a:rPr>
                        <a:t>130</a:t>
                      </a:r>
                      <a:endParaRPr lang="en-US" altLang="en-US" sz="1800">
                        <a:latin typeface="微软雅黑" panose="020B0503020204020204" pitchFamily="34" charset="-122"/>
                        <a:ea typeface="微软雅黑" panose="020B0503020204020204" pitchFamily="34" charset="-122"/>
                      </a:endParaRPr>
                    </a:p>
                  </a:txBody>
                  <a:tcPr marL="68580" marR="68580" marT="0" marB="0"/>
                </a:tc>
                <a:tc rowSpan="3">
                  <a:txBody>
                    <a:bodyPr/>
                    <a:lstStyle/>
                    <a:p>
                      <a:pPr indent="0">
                        <a:buNone/>
                      </a:pPr>
                      <a:r>
                        <a:rPr lang="en-US" sz="1800">
                          <a:latin typeface="微软雅黑" panose="020B0503020204020204" pitchFamily="34" charset="-122"/>
                          <a:ea typeface="微软雅黑" panose="020B0503020204020204" pitchFamily="34" charset="-122"/>
                        </a:rPr>
                        <a:t>325</a:t>
                      </a:r>
                      <a:endParaRPr lang="en-US" altLang="en-US" sz="1800">
                        <a:latin typeface="微软雅黑" panose="020B0503020204020204" pitchFamily="34" charset="-122"/>
                        <a:ea typeface="微软雅黑" panose="020B0503020204020204" pitchFamily="34" charset="-122"/>
                      </a:endParaRPr>
                    </a:p>
                  </a:txBody>
                  <a:tcPr marL="68580" marR="68580" marT="0" marB="0"/>
                </a:tc>
                <a:extLst>
                  <a:ext uri="{0D108BD9-81ED-4DB2-BD59-A6C34878D82A}">
                    <a16:rowId xmlns:a16="http://schemas.microsoft.com/office/drawing/2014/main" val="10002"/>
                  </a:ext>
                </a:extLst>
              </a:tr>
              <a:tr h="358775">
                <a:tc vMerge="1">
                  <a:txBody>
                    <a:bodyPr/>
                    <a:lstStyle/>
                    <a:p>
                      <a:endParaRPr lang="zh-CN"/>
                    </a:p>
                  </a:txBody>
                  <a:tcPr/>
                </a:tc>
                <a:tc>
                  <a:txBody>
                    <a:bodyPr/>
                    <a:lstStyle/>
                    <a:p>
                      <a:pPr indent="0">
                        <a:buNone/>
                      </a:pPr>
                      <a:r>
                        <a:rPr lang="en-US" sz="1800">
                          <a:latin typeface="微软雅黑" panose="020B0503020204020204" pitchFamily="34" charset="-122"/>
                          <a:ea typeface="微软雅黑" panose="020B0503020204020204" pitchFamily="34" charset="-122"/>
                        </a:rPr>
                        <a:t>东莞</a:t>
                      </a:r>
                      <a:endParaRPr lang="en-US" altLang="en-US" sz="1800">
                        <a:latin typeface="微软雅黑" panose="020B0503020204020204" pitchFamily="34" charset="-122"/>
                        <a:ea typeface="微软雅黑" panose="020B0503020204020204" pitchFamily="34" charset="-122"/>
                      </a:endParaRPr>
                    </a:p>
                  </a:txBody>
                  <a:tcPr marL="68580" marR="68580" marT="0" marB="0"/>
                </a:tc>
                <a:tc>
                  <a:txBody>
                    <a:bodyPr/>
                    <a:lstStyle/>
                    <a:p>
                      <a:pPr indent="0">
                        <a:buNone/>
                      </a:pPr>
                      <a:r>
                        <a:rPr lang="en-US" sz="1800">
                          <a:latin typeface="微软雅黑" panose="020B0503020204020204" pitchFamily="34" charset="-122"/>
                          <a:ea typeface="微软雅黑" panose="020B0503020204020204" pitchFamily="34" charset="-122"/>
                        </a:rPr>
                        <a:t>100</a:t>
                      </a:r>
                      <a:endParaRPr lang="en-US" altLang="en-US" sz="1800">
                        <a:latin typeface="微软雅黑" panose="020B0503020204020204" pitchFamily="34" charset="-122"/>
                        <a:ea typeface="微软雅黑" panose="020B0503020204020204" pitchFamily="34" charset="-122"/>
                      </a:endParaRPr>
                    </a:p>
                  </a:txBody>
                  <a:tcPr marL="68580" marR="68580" marT="0" marB="0"/>
                </a:tc>
                <a:tc vMerge="1">
                  <a:txBody>
                    <a:bodyPr/>
                    <a:lstStyle/>
                    <a:p>
                      <a:endParaRPr lang="zh-CN"/>
                    </a:p>
                  </a:txBody>
                  <a:tcPr/>
                </a:tc>
                <a:extLst>
                  <a:ext uri="{0D108BD9-81ED-4DB2-BD59-A6C34878D82A}">
                    <a16:rowId xmlns:a16="http://schemas.microsoft.com/office/drawing/2014/main" val="10003"/>
                  </a:ext>
                </a:extLst>
              </a:tr>
              <a:tr h="620395">
                <a:tc vMerge="1">
                  <a:txBody>
                    <a:bodyPr/>
                    <a:lstStyle/>
                    <a:p>
                      <a:endParaRPr lang="zh-CN"/>
                    </a:p>
                  </a:txBody>
                  <a:tcPr/>
                </a:tc>
                <a:tc>
                  <a:txBody>
                    <a:bodyPr/>
                    <a:lstStyle/>
                    <a:p>
                      <a:pPr indent="0">
                        <a:buNone/>
                      </a:pPr>
                      <a:r>
                        <a:rPr lang="en-US" sz="1800">
                          <a:latin typeface="微软雅黑" panose="020B0503020204020204" pitchFamily="34" charset="-122"/>
                          <a:ea typeface="微软雅黑" panose="020B0503020204020204" pitchFamily="34" charset="-122"/>
                          <a:cs typeface="微软雅黑" panose="020B0503020204020204" pitchFamily="34" charset="-122"/>
                        </a:rPr>
                        <a:t>珠三角（中山,佛山,惠州,珠海等）</a:t>
                      </a:r>
                      <a:endParaRPr lang="en-US" altLang="en-US" sz="1800">
                        <a:latin typeface="微软雅黑" panose="020B0503020204020204" pitchFamily="34" charset="-122"/>
                        <a:ea typeface="微软雅黑" panose="020B0503020204020204" pitchFamily="34" charset="-122"/>
                        <a:cs typeface="微软雅黑" panose="020B0503020204020204" pitchFamily="34" charset="-122"/>
                      </a:endParaRPr>
                    </a:p>
                  </a:txBody>
                  <a:tcPr marL="68580" marR="68580" marT="0" marB="0"/>
                </a:tc>
                <a:tc>
                  <a:txBody>
                    <a:bodyPr/>
                    <a:lstStyle/>
                    <a:p>
                      <a:pPr indent="0">
                        <a:buNone/>
                      </a:pPr>
                      <a:r>
                        <a:rPr lang="en-US" sz="1800">
                          <a:latin typeface="微软雅黑" panose="020B0503020204020204" pitchFamily="34" charset="-122"/>
                          <a:ea typeface="微软雅黑" panose="020B0503020204020204" pitchFamily="34" charset="-122"/>
                        </a:rPr>
                        <a:t>95</a:t>
                      </a:r>
                      <a:endParaRPr lang="en-US" altLang="en-US" sz="1800">
                        <a:latin typeface="微软雅黑" panose="020B0503020204020204" pitchFamily="34" charset="-122"/>
                        <a:ea typeface="微软雅黑" panose="020B0503020204020204" pitchFamily="34" charset="-122"/>
                      </a:endParaRPr>
                    </a:p>
                  </a:txBody>
                  <a:tcPr marL="68580" marR="68580" marT="0" marB="0"/>
                </a:tc>
                <a:tc vMerge="1">
                  <a:txBody>
                    <a:bodyPr/>
                    <a:lstStyle/>
                    <a:p>
                      <a:endParaRPr lang="zh-CN"/>
                    </a:p>
                  </a:txBody>
                  <a:tcPr/>
                </a:tc>
                <a:extLst>
                  <a:ext uri="{0D108BD9-81ED-4DB2-BD59-A6C34878D82A}">
                    <a16:rowId xmlns:a16="http://schemas.microsoft.com/office/drawing/2014/main" val="10004"/>
                  </a:ext>
                </a:extLst>
              </a:tr>
              <a:tr h="621665">
                <a:tc>
                  <a:txBody>
                    <a:bodyPr/>
                    <a:lstStyle/>
                    <a:p>
                      <a:pPr indent="0">
                        <a:buNone/>
                      </a:pPr>
                      <a:r>
                        <a:rPr lang="en-US" sz="1800">
                          <a:latin typeface="微软雅黑" panose="020B0503020204020204" pitchFamily="34" charset="-122"/>
                          <a:ea typeface="微软雅黑" panose="020B0503020204020204" pitchFamily="34" charset="-122"/>
                          <a:cs typeface="微软雅黑" panose="020B0503020204020204" pitchFamily="34" charset="-122"/>
                        </a:rPr>
                        <a:t>C级市场（10%）</a:t>
                      </a:r>
                      <a:endParaRPr lang="en-US" altLang="en-US" sz="1800">
                        <a:latin typeface="微软雅黑" panose="020B0503020204020204" pitchFamily="34" charset="-122"/>
                        <a:ea typeface="微软雅黑" panose="020B0503020204020204" pitchFamily="34" charset="-122"/>
                        <a:cs typeface="微软雅黑" panose="020B0503020204020204" pitchFamily="34" charset="-122"/>
                      </a:endParaRPr>
                    </a:p>
                  </a:txBody>
                  <a:tcPr marL="68580" marR="68580" marT="0" marB="0"/>
                </a:tc>
                <a:tc>
                  <a:txBody>
                    <a:bodyPr/>
                    <a:lstStyle/>
                    <a:p>
                      <a:pPr indent="0">
                        <a:buNone/>
                      </a:pPr>
                      <a:r>
                        <a:rPr lang="en-US" sz="1800">
                          <a:latin typeface="微软雅黑" panose="020B0503020204020204" pitchFamily="34" charset="-122"/>
                          <a:ea typeface="微软雅黑" panose="020B0503020204020204" pitchFamily="34" charset="-122"/>
                        </a:rPr>
                        <a:t>湖南、湖北、江西</a:t>
                      </a:r>
                      <a:endParaRPr lang="en-US" altLang="en-US" sz="1800">
                        <a:latin typeface="微软雅黑" panose="020B0503020204020204" pitchFamily="34" charset="-122"/>
                        <a:ea typeface="微软雅黑" panose="020B0503020204020204" pitchFamily="34" charset="-122"/>
                      </a:endParaRPr>
                    </a:p>
                  </a:txBody>
                  <a:tcPr marL="68580" marR="68580" marT="0" marB="0"/>
                </a:tc>
                <a:tc>
                  <a:txBody>
                    <a:bodyPr/>
                    <a:lstStyle/>
                    <a:p>
                      <a:pPr indent="0">
                        <a:buNone/>
                      </a:pPr>
                      <a:r>
                        <a:rPr lang="en-US" sz="1800">
                          <a:latin typeface="微软雅黑" panose="020B0503020204020204" pitchFamily="34" charset="-122"/>
                          <a:ea typeface="微软雅黑" panose="020B0503020204020204" pitchFamily="34" charset="-122"/>
                        </a:rPr>
                        <a:t>65</a:t>
                      </a:r>
                      <a:endParaRPr lang="en-US" altLang="en-US" sz="1800">
                        <a:latin typeface="微软雅黑" panose="020B0503020204020204" pitchFamily="34" charset="-122"/>
                        <a:ea typeface="微软雅黑" panose="020B0503020204020204" pitchFamily="34" charset="-122"/>
                      </a:endParaRPr>
                    </a:p>
                  </a:txBody>
                  <a:tcPr marL="68580" marR="68580" marT="0" marB="0"/>
                </a:tc>
                <a:tc>
                  <a:txBody>
                    <a:bodyPr/>
                    <a:lstStyle/>
                    <a:p>
                      <a:pPr indent="0">
                        <a:buNone/>
                      </a:pPr>
                      <a:r>
                        <a:rPr lang="en-US" sz="1800">
                          <a:latin typeface="微软雅黑" panose="020B0503020204020204" pitchFamily="34" charset="-122"/>
                          <a:ea typeface="微软雅黑" panose="020B0503020204020204" pitchFamily="34" charset="-122"/>
                        </a:rPr>
                        <a:t>65</a:t>
                      </a:r>
                      <a:endParaRPr lang="en-US" altLang="en-US" sz="1800">
                        <a:latin typeface="微软雅黑" panose="020B0503020204020204" pitchFamily="34" charset="-122"/>
                        <a:ea typeface="微软雅黑" panose="020B0503020204020204" pitchFamily="34" charset="-122"/>
                      </a:endParaRPr>
                    </a:p>
                  </a:txBody>
                  <a:tcPr marL="68580" marR="68580" marT="0" marB="0"/>
                </a:tc>
                <a:extLst>
                  <a:ext uri="{0D108BD9-81ED-4DB2-BD59-A6C34878D82A}">
                    <a16:rowId xmlns:a16="http://schemas.microsoft.com/office/drawing/2014/main" val="10005"/>
                  </a:ext>
                </a:extLst>
              </a:tr>
              <a:tr h="506095">
                <a:tc gridSpan="2">
                  <a:txBody>
                    <a:bodyPr/>
                    <a:lstStyle/>
                    <a:p>
                      <a:pPr indent="0">
                        <a:buNone/>
                      </a:pPr>
                      <a:r>
                        <a:rPr lang="en-US" sz="1800">
                          <a:latin typeface="微软雅黑" panose="020B0503020204020204" pitchFamily="34" charset="-122"/>
                          <a:ea typeface="微软雅黑" panose="020B0503020204020204" pitchFamily="34" charset="-122"/>
                          <a:cs typeface="微软雅黑" panose="020B0503020204020204" pitchFamily="34" charset="-122"/>
                        </a:rPr>
                        <a:t>合计（100%）</a:t>
                      </a:r>
                      <a:endParaRPr lang="en-US" altLang="en-US" sz="1800">
                        <a:latin typeface="微软雅黑" panose="020B0503020204020204" pitchFamily="34" charset="-122"/>
                        <a:ea typeface="微软雅黑" panose="020B0503020204020204" pitchFamily="34" charset="-122"/>
                        <a:cs typeface="微软雅黑" panose="020B0503020204020204" pitchFamily="34" charset="-122"/>
                      </a:endParaRPr>
                    </a:p>
                  </a:txBody>
                  <a:tcPr marL="68580" marR="68580" marT="0" marB="0"/>
                </a:tc>
                <a:tc hMerge="1">
                  <a:txBody>
                    <a:bodyPr/>
                    <a:lstStyle/>
                    <a:p>
                      <a:endParaRPr lang="zh-CN"/>
                    </a:p>
                  </a:txBody>
                  <a:tcPr/>
                </a:tc>
                <a:tc>
                  <a:txBody>
                    <a:bodyPr/>
                    <a:lstStyle/>
                    <a:p>
                      <a:pPr indent="0">
                        <a:buNone/>
                      </a:pPr>
                      <a:r>
                        <a:rPr lang="en-US" sz="1800">
                          <a:latin typeface="微软雅黑" panose="020B0503020204020204" pitchFamily="34" charset="-122"/>
                          <a:ea typeface="微软雅黑" panose="020B0503020204020204" pitchFamily="34" charset="-122"/>
                        </a:rPr>
                        <a:t>650</a:t>
                      </a:r>
                      <a:endParaRPr lang="en-US" altLang="en-US" sz="1800">
                        <a:latin typeface="微软雅黑" panose="020B0503020204020204" pitchFamily="34" charset="-122"/>
                        <a:ea typeface="微软雅黑" panose="020B0503020204020204" pitchFamily="34" charset="-122"/>
                      </a:endParaRPr>
                    </a:p>
                  </a:txBody>
                  <a:tcPr marL="68580" marR="68580" marT="0" marB="0"/>
                </a:tc>
                <a:tc>
                  <a:txBody>
                    <a:bodyPr/>
                    <a:lstStyle/>
                    <a:p>
                      <a:pPr indent="0">
                        <a:buNone/>
                      </a:pPr>
                      <a:r>
                        <a:rPr lang="en-US" sz="1800">
                          <a:latin typeface="微软雅黑" panose="020B0503020204020204" pitchFamily="34" charset="-122"/>
                          <a:ea typeface="微软雅黑" panose="020B0503020204020204" pitchFamily="34" charset="-122"/>
                        </a:rPr>
                        <a:t>650</a:t>
                      </a:r>
                      <a:endParaRPr lang="en-US" altLang="en-US" sz="1800">
                        <a:latin typeface="微软雅黑" panose="020B0503020204020204" pitchFamily="34" charset="-122"/>
                        <a:ea typeface="微软雅黑" panose="020B0503020204020204" pitchFamily="34" charset="-122"/>
                      </a:endParaRPr>
                    </a:p>
                  </a:txBody>
                  <a:tcPr marL="68580" marR="68580" marT="0" marB="0"/>
                </a:tc>
                <a:extLst>
                  <a:ext uri="{0D108BD9-81ED-4DB2-BD59-A6C34878D82A}">
                    <a16:rowId xmlns:a16="http://schemas.microsoft.com/office/drawing/2014/main" val="10006"/>
                  </a:ext>
                </a:extLst>
              </a:tr>
            </a:tbl>
          </a:graphicData>
        </a:graphic>
      </p:graphicFrame>
      <p:sp>
        <p:nvSpPr>
          <p:cNvPr id="12" name="文本框 11"/>
          <p:cNvSpPr txBox="1"/>
          <p:nvPr/>
        </p:nvSpPr>
        <p:spPr>
          <a:xfrm>
            <a:off x="2052955" y="5747385"/>
            <a:ext cx="7773035" cy="368300"/>
          </a:xfrm>
          <a:prstGeom prst="rect">
            <a:avLst/>
          </a:prstGeom>
          <a:noFill/>
        </p:spPr>
        <p:txBody>
          <a:bodyPr wrap="square" rtlCol="0">
            <a:spAutoFit/>
          </a:bodyPr>
          <a:lstStyle/>
          <a:p>
            <a:pPr algn="ctr"/>
            <a:r>
              <a:rPr lang="zh-CN" altLang="en-US">
                <a:latin typeface="微软雅黑" panose="020B0503020204020204" pitchFamily="34" charset="-122"/>
                <a:ea typeface="微软雅黑" panose="020B0503020204020204" pitchFamily="34" charset="-122"/>
              </a:rPr>
              <a:t>按市场区域分配营销费用（数据来源：深圳某著名主题公园）</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532309" y="0"/>
            <a:ext cx="105322" cy="431800"/>
            <a:chOff x="532309" y="0"/>
            <a:chExt cx="105322" cy="431800"/>
          </a:xfrm>
        </p:grpSpPr>
        <p:sp>
          <p:nvSpPr>
            <p:cNvPr id="3" name="直接连接符 5"/>
            <p:cNvSpPr>
              <a:spLocks noChangeShapeType="1"/>
            </p:cNvSpPr>
            <p:nvPr/>
          </p:nvSpPr>
          <p:spPr bwMode="auto">
            <a:xfrm flipV="1">
              <a:off x="532309" y="0"/>
              <a:ext cx="0" cy="431800"/>
            </a:xfrm>
            <a:prstGeom prst="line">
              <a:avLst/>
            </a:prstGeom>
            <a:noFill/>
            <a:ln w="38100"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4" name="直接连接符 7"/>
            <p:cNvSpPr>
              <a:spLocks noChangeShapeType="1"/>
            </p:cNvSpPr>
            <p:nvPr/>
          </p:nvSpPr>
          <p:spPr bwMode="auto">
            <a:xfrm flipV="1">
              <a:off x="636044" y="0"/>
              <a:ext cx="1587" cy="288925"/>
            </a:xfrm>
            <a:prstGeom prst="line">
              <a:avLst/>
            </a:prstGeom>
            <a:noFill/>
            <a:ln w="38100" cap="flat" cmpd="sng">
              <a:solidFill>
                <a:srgbClr val="FFC000"/>
              </a:solidFill>
              <a:miter lim="800000"/>
            </a:ln>
            <a:extLst>
              <a:ext uri="{909E8E84-426E-40DD-AFC4-6F175D3DCCD1}">
                <a14:hiddenFill xmlns:a14="http://schemas.microsoft.com/office/drawing/2010/main">
                  <a:noFill/>
                </a14:hiddenFill>
              </a:ext>
            </a:extLst>
          </p:spPr>
          <p:txBody>
            <a:bodyPr/>
            <a:lstStyle/>
            <a:p>
              <a:endParaRPr lang="zh-CN" altLang="en-US"/>
            </a:p>
          </p:txBody>
        </p:sp>
      </p:grpSp>
      <p:grpSp>
        <p:nvGrpSpPr>
          <p:cNvPr id="5" name="组合 4"/>
          <p:cNvGrpSpPr/>
          <p:nvPr/>
        </p:nvGrpSpPr>
        <p:grpSpPr>
          <a:xfrm>
            <a:off x="-1" y="6230875"/>
            <a:ext cx="11526983" cy="431800"/>
            <a:chOff x="-2052460" y="1197075"/>
            <a:chExt cx="4601296" cy="431800"/>
          </a:xfrm>
        </p:grpSpPr>
        <p:sp>
          <p:nvSpPr>
            <p:cNvPr id="6" name="直接连接符 4"/>
            <p:cNvSpPr>
              <a:spLocks noChangeShapeType="1"/>
            </p:cNvSpPr>
            <p:nvPr/>
          </p:nvSpPr>
          <p:spPr bwMode="auto">
            <a:xfrm>
              <a:off x="-2052460" y="1628875"/>
              <a:ext cx="4572000" cy="0"/>
            </a:xfrm>
            <a:prstGeom prst="line">
              <a:avLst/>
            </a:prstGeom>
            <a:noFill/>
            <a:ln w="9525"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7" name="直接连接符 5"/>
            <p:cNvSpPr>
              <a:spLocks noChangeShapeType="1"/>
            </p:cNvSpPr>
            <p:nvPr/>
          </p:nvSpPr>
          <p:spPr bwMode="auto">
            <a:xfrm flipV="1">
              <a:off x="2483855" y="1197075"/>
              <a:ext cx="0" cy="431800"/>
            </a:xfrm>
            <a:prstGeom prst="line">
              <a:avLst/>
            </a:prstGeom>
            <a:noFill/>
            <a:ln w="38100"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8" name="直接连接符 7"/>
            <p:cNvSpPr>
              <a:spLocks noChangeShapeType="1"/>
            </p:cNvSpPr>
            <p:nvPr/>
          </p:nvSpPr>
          <p:spPr bwMode="auto">
            <a:xfrm flipV="1">
              <a:off x="2547249" y="1339950"/>
              <a:ext cx="1587" cy="288925"/>
            </a:xfrm>
            <a:prstGeom prst="line">
              <a:avLst/>
            </a:prstGeom>
            <a:noFill/>
            <a:ln w="38100" cap="flat" cmpd="sng">
              <a:solidFill>
                <a:srgbClr val="FFC000"/>
              </a:solidFill>
              <a:miter lim="800000"/>
            </a:ln>
            <a:extLst>
              <a:ext uri="{909E8E84-426E-40DD-AFC4-6F175D3DCCD1}">
                <a14:hiddenFill xmlns:a14="http://schemas.microsoft.com/office/drawing/2010/main">
                  <a:noFill/>
                </a14:hiddenFill>
              </a:ext>
            </a:extLst>
          </p:spPr>
          <p:txBody>
            <a:bodyPr/>
            <a:lstStyle/>
            <a:p>
              <a:endParaRPr lang="zh-CN" altLang="en-US"/>
            </a:p>
          </p:txBody>
        </p:sp>
      </p:grpSp>
      <p:sp>
        <p:nvSpPr>
          <p:cNvPr id="11" name="文本框 10"/>
          <p:cNvSpPr txBox="1"/>
          <p:nvPr/>
        </p:nvSpPr>
        <p:spPr>
          <a:xfrm>
            <a:off x="1042035" y="1071245"/>
            <a:ext cx="4476750" cy="768350"/>
          </a:xfrm>
          <a:prstGeom prst="rect">
            <a:avLst/>
          </a:prstGeom>
          <a:noFill/>
        </p:spPr>
        <p:txBody>
          <a:bodyPr wrap="square" rtlCol="0">
            <a:spAutoFit/>
          </a:bodyPr>
          <a:lstStyle/>
          <a:p>
            <a:r>
              <a:rPr sz="2200" b="1" dirty="0">
                <a:latin typeface="微软雅黑" panose="020B0503020204020204" pitchFamily="34" charset="-122"/>
                <a:ea typeface="微软雅黑" panose="020B0503020204020204" pitchFamily="34" charset="-122"/>
              </a:rPr>
              <a:t>3.</a:t>
            </a:r>
            <a:r>
              <a:rPr lang="en-US" sz="2200" b="1" dirty="0">
                <a:latin typeface="微软雅黑" panose="020B0503020204020204" pitchFamily="34" charset="-122"/>
                <a:ea typeface="微软雅黑" panose="020B0503020204020204" pitchFamily="34" charset="-122"/>
              </a:rPr>
              <a:t>3</a:t>
            </a:r>
            <a:r>
              <a:rPr sz="2200" b="1" dirty="0">
                <a:latin typeface="微软雅黑" panose="020B0503020204020204" pitchFamily="34" charset="-122"/>
                <a:ea typeface="微软雅黑" panose="020B0503020204020204" pitchFamily="34" charset="-122"/>
              </a:rPr>
              <a:t>制定详细的营销投入方案</a:t>
            </a:r>
          </a:p>
          <a:p>
            <a:endParaRPr lang="en-US" altLang="zh-CN" sz="2200" b="1" dirty="0">
              <a:latin typeface="微软雅黑" panose="020B0503020204020204" pitchFamily="34" charset="-122"/>
              <a:ea typeface="微软雅黑" panose="020B0503020204020204" pitchFamily="34" charset="-122"/>
            </a:endParaRPr>
          </a:p>
        </p:txBody>
      </p:sp>
      <p:grpSp>
        <p:nvGrpSpPr>
          <p:cNvPr id="14" name="组合 13"/>
          <p:cNvGrpSpPr/>
          <p:nvPr/>
        </p:nvGrpSpPr>
        <p:grpSpPr>
          <a:xfrm>
            <a:off x="388688" y="393223"/>
            <a:ext cx="5551738" cy="564151"/>
            <a:chOff x="-2052460" y="1197075"/>
            <a:chExt cx="4601296" cy="431800"/>
          </a:xfrm>
        </p:grpSpPr>
        <p:sp>
          <p:nvSpPr>
            <p:cNvPr id="15" name="直接连接符 4"/>
            <p:cNvSpPr>
              <a:spLocks noChangeShapeType="1"/>
            </p:cNvSpPr>
            <p:nvPr/>
          </p:nvSpPr>
          <p:spPr bwMode="auto">
            <a:xfrm>
              <a:off x="-2052460" y="1628875"/>
              <a:ext cx="4572000" cy="0"/>
            </a:xfrm>
            <a:prstGeom prst="line">
              <a:avLst/>
            </a:prstGeom>
            <a:noFill/>
            <a:ln w="9525"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16" name="直接连接符 5"/>
            <p:cNvSpPr>
              <a:spLocks noChangeShapeType="1"/>
            </p:cNvSpPr>
            <p:nvPr/>
          </p:nvSpPr>
          <p:spPr bwMode="auto">
            <a:xfrm flipV="1">
              <a:off x="2483855" y="1197075"/>
              <a:ext cx="0" cy="431800"/>
            </a:xfrm>
            <a:prstGeom prst="line">
              <a:avLst/>
            </a:prstGeom>
            <a:noFill/>
            <a:ln w="38100"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17" name="直接连接符 7"/>
            <p:cNvSpPr>
              <a:spLocks noChangeShapeType="1"/>
            </p:cNvSpPr>
            <p:nvPr/>
          </p:nvSpPr>
          <p:spPr bwMode="auto">
            <a:xfrm flipV="1">
              <a:off x="2547249" y="1339950"/>
              <a:ext cx="1587" cy="288925"/>
            </a:xfrm>
            <a:prstGeom prst="line">
              <a:avLst/>
            </a:prstGeom>
            <a:noFill/>
            <a:ln w="38100" cap="flat" cmpd="sng">
              <a:solidFill>
                <a:srgbClr val="FFC000"/>
              </a:solidFill>
              <a:miter lim="800000"/>
            </a:ln>
            <a:extLst>
              <a:ext uri="{909E8E84-426E-40DD-AFC4-6F175D3DCCD1}">
                <a14:hiddenFill xmlns:a14="http://schemas.microsoft.com/office/drawing/2010/main">
                  <a:noFill/>
                </a14:hiddenFill>
              </a:ext>
            </a:extLst>
          </p:spPr>
          <p:txBody>
            <a:bodyPr/>
            <a:lstStyle/>
            <a:p>
              <a:endParaRPr lang="zh-CN" altLang="en-US"/>
            </a:p>
          </p:txBody>
        </p:sp>
      </p:grpSp>
      <p:sp>
        <p:nvSpPr>
          <p:cNvPr id="18" name="文本框 17"/>
          <p:cNvSpPr txBox="1"/>
          <p:nvPr/>
        </p:nvSpPr>
        <p:spPr>
          <a:xfrm>
            <a:off x="636044" y="363360"/>
            <a:ext cx="4313555" cy="953135"/>
          </a:xfrm>
          <a:prstGeom prst="rect">
            <a:avLst/>
          </a:prstGeom>
          <a:noFill/>
        </p:spPr>
        <p:txBody>
          <a:bodyPr wrap="none" rtlCol="0">
            <a:spAutoFit/>
          </a:bodyPr>
          <a:lstStyle/>
          <a:p>
            <a:r>
              <a:rPr lang="en-US" altLang="zh-CN" sz="2800" b="1" dirty="0">
                <a:latin typeface="微软雅黑" panose="020B0503020204020204" pitchFamily="34" charset="-122"/>
                <a:ea typeface="微软雅黑" panose="020B0503020204020204" pitchFamily="34" charset="-122"/>
                <a:sym typeface="+mn-ea"/>
              </a:rPr>
              <a:t>3</a:t>
            </a:r>
            <a:r>
              <a:rPr lang="zh-CN" altLang="en-US" sz="2800" b="1" dirty="0">
                <a:latin typeface="微软雅黑" panose="020B0503020204020204" pitchFamily="34" charset="-122"/>
                <a:ea typeface="微软雅黑" panose="020B0503020204020204" pitchFamily="34" charset="-122"/>
                <a:sym typeface="+mn-ea"/>
              </a:rPr>
              <a:t>、主题公园市场营销计划</a:t>
            </a:r>
            <a:endParaRPr lang="zh-CN" altLang="en-US" sz="2800" b="1" dirty="0">
              <a:latin typeface="微软雅黑" panose="020B0503020204020204" pitchFamily="34" charset="-122"/>
              <a:ea typeface="微软雅黑" panose="020B0503020204020204" pitchFamily="34" charset="-122"/>
            </a:endParaRPr>
          </a:p>
          <a:p>
            <a:endParaRPr lang="zh-CN" altLang="en-US" sz="2800" b="1" dirty="0">
              <a:latin typeface="微软雅黑" panose="020B0503020204020204" pitchFamily="34" charset="-122"/>
              <a:ea typeface="微软雅黑" panose="020B0503020204020204" pitchFamily="34" charset="-122"/>
            </a:endParaRPr>
          </a:p>
        </p:txBody>
      </p:sp>
      <p:sp>
        <p:nvSpPr>
          <p:cNvPr id="12" name="文本框 11"/>
          <p:cNvSpPr txBox="1"/>
          <p:nvPr/>
        </p:nvSpPr>
        <p:spPr>
          <a:xfrm>
            <a:off x="2073909" y="5467850"/>
            <a:ext cx="7773035" cy="368300"/>
          </a:xfrm>
          <a:prstGeom prst="rect">
            <a:avLst/>
          </a:prstGeom>
          <a:noFill/>
        </p:spPr>
        <p:txBody>
          <a:bodyPr wrap="square" rtlCol="0">
            <a:spAutoFit/>
          </a:bodyPr>
          <a:lstStyle/>
          <a:p>
            <a:pPr algn="ctr"/>
            <a:r>
              <a:rPr lang="zh-CN" altLang="en-US">
                <a:latin typeface="微软雅黑" panose="020B0503020204020204" pitchFamily="34" charset="-122"/>
                <a:ea typeface="微软雅黑" panose="020B0503020204020204" pitchFamily="34" charset="-122"/>
              </a:rPr>
              <a:t>按使用媒体分配营销费用（数据来源：深圳某著名主题公园）</a:t>
            </a:r>
          </a:p>
        </p:txBody>
      </p:sp>
      <p:graphicFrame>
        <p:nvGraphicFramePr>
          <p:cNvPr id="10" name="表格 9"/>
          <p:cNvGraphicFramePr/>
          <p:nvPr/>
        </p:nvGraphicFramePr>
        <p:xfrm>
          <a:off x="1727835" y="1839595"/>
          <a:ext cx="8465185" cy="3361690"/>
        </p:xfrm>
        <a:graphic>
          <a:graphicData uri="http://schemas.openxmlformats.org/drawingml/2006/table">
            <a:tbl>
              <a:tblPr firstRow="1" bandRow="1">
                <a:tableStyleId>{5940675A-B579-460E-94D1-54222C63F5DA}</a:tableStyleId>
              </a:tblPr>
              <a:tblGrid>
                <a:gridCol w="3257550">
                  <a:extLst>
                    <a:ext uri="{9D8B030D-6E8A-4147-A177-3AD203B41FA5}">
                      <a16:colId xmlns:a16="http://schemas.microsoft.com/office/drawing/2014/main" val="20000"/>
                    </a:ext>
                  </a:extLst>
                </a:gridCol>
                <a:gridCol w="2962275">
                  <a:extLst>
                    <a:ext uri="{9D8B030D-6E8A-4147-A177-3AD203B41FA5}">
                      <a16:colId xmlns:a16="http://schemas.microsoft.com/office/drawing/2014/main" val="20001"/>
                    </a:ext>
                  </a:extLst>
                </a:gridCol>
                <a:gridCol w="2245360">
                  <a:extLst>
                    <a:ext uri="{9D8B030D-6E8A-4147-A177-3AD203B41FA5}">
                      <a16:colId xmlns:a16="http://schemas.microsoft.com/office/drawing/2014/main" val="20002"/>
                    </a:ext>
                  </a:extLst>
                </a:gridCol>
              </a:tblGrid>
              <a:tr h="448310">
                <a:tc>
                  <a:txBody>
                    <a:bodyPr/>
                    <a:lstStyle/>
                    <a:p>
                      <a:pPr indent="0" algn="ctr">
                        <a:buNone/>
                      </a:pPr>
                      <a:r>
                        <a:rPr lang="en-US" sz="1800" b="1">
                          <a:latin typeface="微软雅黑" panose="020B0503020204020204" pitchFamily="34" charset="-122"/>
                          <a:ea typeface="微软雅黑" panose="020B0503020204020204" pitchFamily="34" charset="-122"/>
                          <a:cs typeface="等线" panose="02010600030101010101" charset="-122"/>
                        </a:rPr>
                        <a:t>媒体</a:t>
                      </a:r>
                      <a:endParaRPr lang="en-US" altLang="en-US" sz="1800" b="1">
                        <a:latin typeface="微软雅黑" panose="020B0503020204020204" pitchFamily="34" charset="-122"/>
                        <a:ea typeface="微软雅黑" panose="020B0503020204020204" pitchFamily="34" charset="-122"/>
                        <a:cs typeface="等线" panose="02010600030101010101"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en-US" sz="1800" b="1">
                          <a:latin typeface="微软雅黑" panose="020B0503020204020204" pitchFamily="34" charset="-122"/>
                          <a:ea typeface="微软雅黑" panose="020B0503020204020204" pitchFamily="34" charset="-122"/>
                          <a:cs typeface="等线" panose="02010600030101010101" charset="-122"/>
                        </a:rPr>
                        <a:t>比重</a:t>
                      </a:r>
                      <a:endParaRPr lang="en-US" altLang="en-US" sz="1800" b="1">
                        <a:latin typeface="微软雅黑" panose="020B0503020204020204" pitchFamily="34" charset="-122"/>
                        <a:ea typeface="微软雅黑" panose="020B0503020204020204" pitchFamily="34" charset="-122"/>
                        <a:cs typeface="等线" panose="02010600030101010101"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en-US" sz="1800" b="1">
                          <a:latin typeface="微软雅黑" panose="020B0503020204020204" pitchFamily="34" charset="-122"/>
                          <a:ea typeface="微软雅黑" panose="020B0503020204020204" pitchFamily="34" charset="-122"/>
                          <a:cs typeface="等线" panose="02010600030101010101" charset="-122"/>
                        </a:rPr>
                        <a:t>费用（万元）</a:t>
                      </a:r>
                      <a:endParaRPr lang="en-US" altLang="en-US" sz="1800" b="1">
                        <a:latin typeface="微软雅黑" panose="020B0503020204020204" pitchFamily="34" charset="-122"/>
                        <a:ea typeface="微软雅黑" panose="020B0503020204020204" pitchFamily="34" charset="-122"/>
                        <a:cs typeface="等线" panose="02010600030101010101"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04190">
                <a:tc>
                  <a:txBody>
                    <a:bodyPr/>
                    <a:lstStyle/>
                    <a:p>
                      <a:pPr indent="0" algn="ctr">
                        <a:buNone/>
                      </a:pPr>
                      <a:r>
                        <a:rPr lang="en-US" sz="1800" b="0">
                          <a:latin typeface="微软雅黑" panose="020B0503020204020204" pitchFamily="34" charset="-122"/>
                          <a:ea typeface="微软雅黑" panose="020B0503020204020204" pitchFamily="34" charset="-122"/>
                          <a:cs typeface="等线" panose="02010600030101010101" charset="-122"/>
                        </a:rPr>
                        <a:t>电视</a:t>
                      </a:r>
                      <a:endParaRPr lang="en-US" altLang="en-US" sz="1800" b="0">
                        <a:latin typeface="微软雅黑" panose="020B0503020204020204" pitchFamily="34" charset="-122"/>
                        <a:ea typeface="微软雅黑" panose="020B0503020204020204" pitchFamily="34" charset="-122"/>
                        <a:cs typeface="等线" panose="02010600030101010101"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en-US" sz="1800" b="0">
                          <a:latin typeface="微软雅黑" panose="020B0503020204020204" pitchFamily="34" charset="-122"/>
                          <a:ea typeface="微软雅黑" panose="020B0503020204020204" pitchFamily="34" charset="-122"/>
                          <a:cs typeface="等线" panose="02010600030101010101" charset="-122"/>
                        </a:rPr>
                        <a:t>55%</a:t>
                      </a:r>
                      <a:endParaRPr lang="en-US" altLang="en-US" sz="1800" b="0">
                        <a:latin typeface="微软雅黑" panose="020B0503020204020204" pitchFamily="34" charset="-122"/>
                        <a:ea typeface="微软雅黑" panose="020B0503020204020204" pitchFamily="34" charset="-122"/>
                        <a:cs typeface="等线" panose="02010600030101010101"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en-US" sz="1800" b="0">
                          <a:latin typeface="微软雅黑" panose="020B0503020204020204" pitchFamily="34" charset="-122"/>
                          <a:ea typeface="微软雅黑" panose="020B0503020204020204" pitchFamily="34" charset="-122"/>
                          <a:cs typeface="等线" panose="02010600030101010101" charset="-122"/>
                        </a:rPr>
                        <a:t>357.5</a:t>
                      </a:r>
                      <a:endParaRPr lang="en-US" altLang="en-US" sz="1800" b="0">
                        <a:latin typeface="微软雅黑" panose="020B0503020204020204" pitchFamily="34" charset="-122"/>
                        <a:ea typeface="微软雅黑" panose="020B0503020204020204" pitchFamily="34" charset="-122"/>
                        <a:cs typeface="等线" panose="02010600030101010101"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64490">
                <a:tc>
                  <a:txBody>
                    <a:bodyPr/>
                    <a:lstStyle/>
                    <a:p>
                      <a:pPr indent="0" algn="ctr">
                        <a:buNone/>
                      </a:pPr>
                      <a:r>
                        <a:rPr lang="en-US" sz="1800" b="0">
                          <a:latin typeface="微软雅黑" panose="020B0503020204020204" pitchFamily="34" charset="-122"/>
                          <a:ea typeface="微软雅黑" panose="020B0503020204020204" pitchFamily="34" charset="-122"/>
                          <a:cs typeface="等线" panose="02010600030101010101" charset="-122"/>
                        </a:rPr>
                        <a:t>报纸杂志</a:t>
                      </a:r>
                      <a:endParaRPr lang="en-US" altLang="en-US" sz="1800" b="0">
                        <a:latin typeface="微软雅黑" panose="020B0503020204020204" pitchFamily="34" charset="-122"/>
                        <a:ea typeface="微软雅黑" panose="020B0503020204020204" pitchFamily="34" charset="-122"/>
                        <a:cs typeface="等线" panose="02010600030101010101"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en-US" sz="1800" b="0">
                          <a:latin typeface="微软雅黑" panose="020B0503020204020204" pitchFamily="34" charset="-122"/>
                          <a:ea typeface="微软雅黑" panose="020B0503020204020204" pitchFamily="34" charset="-122"/>
                          <a:cs typeface="等线" panose="02010600030101010101" charset="-122"/>
                        </a:rPr>
                        <a:t>18%</a:t>
                      </a:r>
                      <a:endParaRPr lang="en-US" altLang="en-US" sz="1800" b="0">
                        <a:latin typeface="微软雅黑" panose="020B0503020204020204" pitchFamily="34" charset="-122"/>
                        <a:ea typeface="微软雅黑" panose="020B0503020204020204" pitchFamily="34" charset="-122"/>
                        <a:cs typeface="等线" panose="02010600030101010101"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en-US" sz="1800" b="0">
                          <a:latin typeface="微软雅黑" panose="020B0503020204020204" pitchFamily="34" charset="-122"/>
                          <a:ea typeface="微软雅黑" panose="020B0503020204020204" pitchFamily="34" charset="-122"/>
                          <a:cs typeface="等线" panose="02010600030101010101" charset="-122"/>
                        </a:rPr>
                        <a:t>117</a:t>
                      </a:r>
                      <a:endParaRPr lang="en-US" altLang="en-US" sz="1800" b="0">
                        <a:latin typeface="微软雅黑" panose="020B0503020204020204" pitchFamily="34" charset="-122"/>
                        <a:ea typeface="微软雅黑" panose="020B0503020204020204" pitchFamily="34" charset="-122"/>
                        <a:cs typeface="等线" panose="02010600030101010101"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19735">
                <a:tc>
                  <a:txBody>
                    <a:bodyPr/>
                    <a:lstStyle/>
                    <a:p>
                      <a:pPr indent="0" algn="ctr">
                        <a:buNone/>
                      </a:pPr>
                      <a:r>
                        <a:rPr lang="en-US" sz="1800" b="0">
                          <a:latin typeface="微软雅黑" panose="020B0503020204020204" pitchFamily="34" charset="-122"/>
                          <a:ea typeface="微软雅黑" panose="020B0503020204020204" pitchFamily="34" charset="-122"/>
                          <a:cs typeface="等线" panose="02010600030101010101" charset="-122"/>
                        </a:rPr>
                        <a:t>电台</a:t>
                      </a:r>
                      <a:endParaRPr lang="en-US" altLang="en-US" sz="1800" b="0">
                        <a:latin typeface="微软雅黑" panose="020B0503020204020204" pitchFamily="34" charset="-122"/>
                        <a:ea typeface="微软雅黑" panose="020B0503020204020204" pitchFamily="34" charset="-122"/>
                        <a:cs typeface="等线" panose="02010600030101010101"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en-US" sz="1800" b="0">
                          <a:latin typeface="微软雅黑" panose="020B0503020204020204" pitchFamily="34" charset="-122"/>
                          <a:ea typeface="微软雅黑" panose="020B0503020204020204" pitchFamily="34" charset="-122"/>
                          <a:cs typeface="等线" panose="02010600030101010101" charset="-122"/>
                        </a:rPr>
                        <a:t>5%</a:t>
                      </a:r>
                      <a:endParaRPr lang="en-US" altLang="en-US" sz="1800" b="0">
                        <a:latin typeface="微软雅黑" panose="020B0503020204020204" pitchFamily="34" charset="-122"/>
                        <a:ea typeface="微软雅黑" panose="020B0503020204020204" pitchFamily="34" charset="-122"/>
                        <a:cs typeface="等线" panose="02010600030101010101"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en-US" sz="1800" b="0">
                          <a:latin typeface="微软雅黑" panose="020B0503020204020204" pitchFamily="34" charset="-122"/>
                          <a:ea typeface="微软雅黑" panose="020B0503020204020204" pitchFamily="34" charset="-122"/>
                          <a:cs typeface="等线" panose="02010600030101010101" charset="-122"/>
                        </a:rPr>
                        <a:t>32.5</a:t>
                      </a:r>
                      <a:endParaRPr lang="en-US" altLang="en-US" sz="1800" b="0">
                        <a:latin typeface="微软雅黑" panose="020B0503020204020204" pitchFamily="34" charset="-122"/>
                        <a:ea typeface="微软雅黑" panose="020B0503020204020204" pitchFamily="34" charset="-122"/>
                        <a:cs typeface="等线" panose="02010600030101010101"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04825">
                <a:tc>
                  <a:txBody>
                    <a:bodyPr/>
                    <a:lstStyle/>
                    <a:p>
                      <a:pPr indent="0" algn="ctr">
                        <a:buNone/>
                      </a:pPr>
                      <a:r>
                        <a:rPr lang="en-US" sz="1800" b="0">
                          <a:latin typeface="微软雅黑" panose="020B0503020204020204" pitchFamily="34" charset="-122"/>
                          <a:ea typeface="微软雅黑" panose="020B0503020204020204" pitchFamily="34" charset="-122"/>
                          <a:cs typeface="等线" panose="02010600030101010101" charset="-122"/>
                        </a:rPr>
                        <a:t>户外</a:t>
                      </a:r>
                      <a:endParaRPr lang="en-US" altLang="en-US" sz="1800" b="0">
                        <a:latin typeface="微软雅黑" panose="020B0503020204020204" pitchFamily="34" charset="-122"/>
                        <a:ea typeface="微软雅黑" panose="020B0503020204020204" pitchFamily="34" charset="-122"/>
                        <a:cs typeface="等线" panose="02010600030101010101"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en-US" sz="1800" b="0">
                          <a:latin typeface="微软雅黑" panose="020B0503020204020204" pitchFamily="34" charset="-122"/>
                          <a:ea typeface="微软雅黑" panose="020B0503020204020204" pitchFamily="34" charset="-122"/>
                          <a:cs typeface="等线" panose="02010600030101010101" charset="-122"/>
                        </a:rPr>
                        <a:t>12%</a:t>
                      </a:r>
                      <a:endParaRPr lang="en-US" altLang="en-US" sz="1800" b="0">
                        <a:latin typeface="微软雅黑" panose="020B0503020204020204" pitchFamily="34" charset="-122"/>
                        <a:ea typeface="微软雅黑" panose="020B0503020204020204" pitchFamily="34" charset="-122"/>
                        <a:cs typeface="等线" panose="02010600030101010101"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en-US" sz="1800" b="0">
                          <a:latin typeface="微软雅黑" panose="020B0503020204020204" pitchFamily="34" charset="-122"/>
                          <a:ea typeface="微软雅黑" panose="020B0503020204020204" pitchFamily="34" charset="-122"/>
                          <a:cs typeface="等线" panose="02010600030101010101" charset="-122"/>
                        </a:rPr>
                        <a:t>78</a:t>
                      </a:r>
                      <a:endParaRPr lang="en-US" altLang="en-US" sz="1800" b="0">
                        <a:latin typeface="微软雅黑" panose="020B0503020204020204" pitchFamily="34" charset="-122"/>
                        <a:ea typeface="微软雅黑" panose="020B0503020204020204" pitchFamily="34" charset="-122"/>
                        <a:cs typeface="等线" panose="02010600030101010101"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63855">
                <a:tc>
                  <a:txBody>
                    <a:bodyPr/>
                    <a:lstStyle/>
                    <a:p>
                      <a:pPr indent="0" algn="ctr">
                        <a:buNone/>
                      </a:pPr>
                      <a:r>
                        <a:rPr lang="en-US" sz="1800" b="0">
                          <a:latin typeface="微软雅黑" panose="020B0503020204020204" pitchFamily="34" charset="-122"/>
                          <a:ea typeface="微软雅黑" panose="020B0503020204020204" pitchFamily="34" charset="-122"/>
                          <a:cs typeface="等线" panose="02010600030101010101" charset="-122"/>
                        </a:rPr>
                        <a:t>网络</a:t>
                      </a:r>
                      <a:endParaRPr lang="en-US" altLang="en-US" sz="1800" b="0">
                        <a:latin typeface="微软雅黑" panose="020B0503020204020204" pitchFamily="34" charset="-122"/>
                        <a:ea typeface="微软雅黑" panose="020B0503020204020204" pitchFamily="34" charset="-122"/>
                        <a:cs typeface="等线" panose="02010600030101010101"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en-US" sz="1800" b="0">
                          <a:latin typeface="微软雅黑" panose="020B0503020204020204" pitchFamily="34" charset="-122"/>
                          <a:ea typeface="微软雅黑" panose="020B0503020204020204" pitchFamily="34" charset="-122"/>
                          <a:cs typeface="等线" panose="02010600030101010101" charset="-122"/>
                        </a:rPr>
                        <a:t>8%</a:t>
                      </a:r>
                      <a:endParaRPr lang="en-US" altLang="en-US" sz="1800" b="0">
                        <a:latin typeface="微软雅黑" panose="020B0503020204020204" pitchFamily="34" charset="-122"/>
                        <a:ea typeface="微软雅黑" panose="020B0503020204020204" pitchFamily="34" charset="-122"/>
                        <a:cs typeface="等线" panose="02010600030101010101"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en-US" sz="1800" b="0">
                          <a:latin typeface="微软雅黑" panose="020B0503020204020204" pitchFamily="34" charset="-122"/>
                          <a:ea typeface="微软雅黑" panose="020B0503020204020204" pitchFamily="34" charset="-122"/>
                          <a:cs typeface="等线" panose="02010600030101010101" charset="-122"/>
                        </a:rPr>
                        <a:t>52</a:t>
                      </a:r>
                      <a:endParaRPr lang="en-US" altLang="en-US" sz="1800" b="0">
                        <a:latin typeface="微软雅黑" panose="020B0503020204020204" pitchFamily="34" charset="-122"/>
                        <a:ea typeface="微软雅黑" panose="020B0503020204020204" pitchFamily="34" charset="-122"/>
                        <a:cs typeface="等线" panose="02010600030101010101"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21005">
                <a:tc>
                  <a:txBody>
                    <a:bodyPr/>
                    <a:lstStyle/>
                    <a:p>
                      <a:pPr indent="0" algn="ctr">
                        <a:buNone/>
                      </a:pPr>
                      <a:r>
                        <a:rPr lang="en-US" sz="1800" b="0">
                          <a:latin typeface="微软雅黑" panose="020B0503020204020204" pitchFamily="34" charset="-122"/>
                          <a:ea typeface="微软雅黑" panose="020B0503020204020204" pitchFamily="34" charset="-122"/>
                          <a:cs typeface="等线" panose="02010600030101010101" charset="-122"/>
                        </a:rPr>
                        <a:t>其它</a:t>
                      </a:r>
                      <a:endParaRPr lang="en-US" altLang="en-US" sz="1800" b="0">
                        <a:latin typeface="微软雅黑" panose="020B0503020204020204" pitchFamily="34" charset="-122"/>
                        <a:ea typeface="微软雅黑" panose="020B0503020204020204" pitchFamily="34" charset="-122"/>
                        <a:cs typeface="等线" panose="02010600030101010101"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en-US" sz="1800" b="0">
                          <a:latin typeface="微软雅黑" panose="020B0503020204020204" pitchFamily="34" charset="-122"/>
                          <a:ea typeface="微软雅黑" panose="020B0503020204020204" pitchFamily="34" charset="-122"/>
                          <a:cs typeface="等线" panose="02010600030101010101" charset="-122"/>
                        </a:rPr>
                        <a:t>2%</a:t>
                      </a:r>
                      <a:endParaRPr lang="en-US" altLang="en-US" sz="1800" b="0">
                        <a:latin typeface="微软雅黑" panose="020B0503020204020204" pitchFamily="34" charset="-122"/>
                        <a:ea typeface="微软雅黑" panose="020B0503020204020204" pitchFamily="34" charset="-122"/>
                        <a:cs typeface="等线" panose="02010600030101010101"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en-US" sz="1800" b="0">
                          <a:latin typeface="微软雅黑" panose="020B0503020204020204" pitchFamily="34" charset="-122"/>
                          <a:ea typeface="微软雅黑" panose="020B0503020204020204" pitchFamily="34" charset="-122"/>
                          <a:cs typeface="等线" panose="02010600030101010101" charset="-122"/>
                        </a:rPr>
                        <a:t>13</a:t>
                      </a:r>
                      <a:endParaRPr lang="en-US" altLang="en-US" sz="1800" b="0">
                        <a:latin typeface="微软雅黑" panose="020B0503020204020204" pitchFamily="34" charset="-122"/>
                        <a:ea typeface="微软雅黑" panose="020B0503020204020204" pitchFamily="34" charset="-122"/>
                        <a:cs typeface="等线" panose="02010600030101010101"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335280">
                <a:tc>
                  <a:txBody>
                    <a:bodyPr/>
                    <a:lstStyle/>
                    <a:p>
                      <a:pPr indent="0" algn="ctr">
                        <a:buNone/>
                      </a:pPr>
                      <a:r>
                        <a:rPr lang="en-US" sz="1800" b="0">
                          <a:latin typeface="微软雅黑" panose="020B0503020204020204" pitchFamily="34" charset="-122"/>
                          <a:ea typeface="微软雅黑" panose="020B0503020204020204" pitchFamily="34" charset="-122"/>
                          <a:cs typeface="等线" panose="02010600030101010101" charset="-122"/>
                        </a:rPr>
                        <a:t>合计</a:t>
                      </a:r>
                      <a:endParaRPr lang="en-US" altLang="en-US" sz="1800" b="0">
                        <a:latin typeface="微软雅黑" panose="020B0503020204020204" pitchFamily="34" charset="-122"/>
                        <a:ea typeface="微软雅黑" panose="020B0503020204020204" pitchFamily="34" charset="-122"/>
                        <a:cs typeface="等线" panose="02010600030101010101"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en-US" sz="1800" b="0">
                          <a:latin typeface="微软雅黑" panose="020B0503020204020204" pitchFamily="34" charset="-122"/>
                          <a:ea typeface="微软雅黑" panose="020B0503020204020204" pitchFamily="34" charset="-122"/>
                          <a:cs typeface="等线" panose="02010600030101010101" charset="-122"/>
                        </a:rPr>
                        <a:t>100%</a:t>
                      </a:r>
                      <a:endParaRPr lang="en-US" altLang="en-US" sz="1800" b="0">
                        <a:latin typeface="微软雅黑" panose="020B0503020204020204" pitchFamily="34" charset="-122"/>
                        <a:ea typeface="微软雅黑" panose="020B0503020204020204" pitchFamily="34" charset="-122"/>
                        <a:cs typeface="等线" panose="02010600030101010101"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en-US" sz="1800" b="0">
                          <a:latin typeface="微软雅黑" panose="020B0503020204020204" pitchFamily="34" charset="-122"/>
                          <a:ea typeface="微软雅黑" panose="020B0503020204020204" pitchFamily="34" charset="-122"/>
                          <a:cs typeface="等线" panose="02010600030101010101" charset="-122"/>
                        </a:rPr>
                        <a:t>650</a:t>
                      </a:r>
                      <a:endParaRPr lang="en-US" altLang="en-US" sz="1800" b="0">
                        <a:latin typeface="微软雅黑" panose="020B0503020204020204" pitchFamily="34" charset="-122"/>
                        <a:ea typeface="微软雅黑" panose="020B0503020204020204" pitchFamily="34" charset="-122"/>
                        <a:cs typeface="等线" panose="02010600030101010101"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532309" y="0"/>
            <a:ext cx="105322" cy="431800"/>
            <a:chOff x="532309" y="0"/>
            <a:chExt cx="105322" cy="431800"/>
          </a:xfrm>
        </p:grpSpPr>
        <p:sp>
          <p:nvSpPr>
            <p:cNvPr id="3" name="直接连接符 5"/>
            <p:cNvSpPr>
              <a:spLocks noChangeShapeType="1"/>
            </p:cNvSpPr>
            <p:nvPr/>
          </p:nvSpPr>
          <p:spPr bwMode="auto">
            <a:xfrm flipV="1">
              <a:off x="532309" y="0"/>
              <a:ext cx="0" cy="431800"/>
            </a:xfrm>
            <a:prstGeom prst="line">
              <a:avLst/>
            </a:prstGeom>
            <a:noFill/>
            <a:ln w="38100"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4" name="直接连接符 7"/>
            <p:cNvSpPr>
              <a:spLocks noChangeShapeType="1"/>
            </p:cNvSpPr>
            <p:nvPr/>
          </p:nvSpPr>
          <p:spPr bwMode="auto">
            <a:xfrm flipV="1">
              <a:off x="636044" y="0"/>
              <a:ext cx="1587" cy="288925"/>
            </a:xfrm>
            <a:prstGeom prst="line">
              <a:avLst/>
            </a:prstGeom>
            <a:noFill/>
            <a:ln w="38100" cap="flat" cmpd="sng">
              <a:solidFill>
                <a:srgbClr val="FFC000"/>
              </a:solidFill>
              <a:miter lim="800000"/>
            </a:ln>
            <a:extLst>
              <a:ext uri="{909E8E84-426E-40DD-AFC4-6F175D3DCCD1}">
                <a14:hiddenFill xmlns:a14="http://schemas.microsoft.com/office/drawing/2010/main">
                  <a:noFill/>
                </a14:hiddenFill>
              </a:ext>
            </a:extLst>
          </p:spPr>
          <p:txBody>
            <a:bodyPr/>
            <a:lstStyle/>
            <a:p>
              <a:endParaRPr lang="zh-CN" altLang="en-US"/>
            </a:p>
          </p:txBody>
        </p:sp>
      </p:grpSp>
      <p:grpSp>
        <p:nvGrpSpPr>
          <p:cNvPr id="5" name="组合 4"/>
          <p:cNvGrpSpPr/>
          <p:nvPr/>
        </p:nvGrpSpPr>
        <p:grpSpPr>
          <a:xfrm>
            <a:off x="-1" y="6230875"/>
            <a:ext cx="11526983" cy="431800"/>
            <a:chOff x="-2052460" y="1197075"/>
            <a:chExt cx="4601296" cy="431800"/>
          </a:xfrm>
        </p:grpSpPr>
        <p:sp>
          <p:nvSpPr>
            <p:cNvPr id="6" name="直接连接符 4"/>
            <p:cNvSpPr>
              <a:spLocks noChangeShapeType="1"/>
            </p:cNvSpPr>
            <p:nvPr/>
          </p:nvSpPr>
          <p:spPr bwMode="auto">
            <a:xfrm>
              <a:off x="-2052460" y="1628875"/>
              <a:ext cx="4572000" cy="0"/>
            </a:xfrm>
            <a:prstGeom prst="line">
              <a:avLst/>
            </a:prstGeom>
            <a:noFill/>
            <a:ln w="9525"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7" name="直接连接符 5"/>
            <p:cNvSpPr>
              <a:spLocks noChangeShapeType="1"/>
            </p:cNvSpPr>
            <p:nvPr/>
          </p:nvSpPr>
          <p:spPr bwMode="auto">
            <a:xfrm flipV="1">
              <a:off x="2483855" y="1197075"/>
              <a:ext cx="0" cy="431800"/>
            </a:xfrm>
            <a:prstGeom prst="line">
              <a:avLst/>
            </a:prstGeom>
            <a:noFill/>
            <a:ln w="38100"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8" name="直接连接符 7"/>
            <p:cNvSpPr>
              <a:spLocks noChangeShapeType="1"/>
            </p:cNvSpPr>
            <p:nvPr/>
          </p:nvSpPr>
          <p:spPr bwMode="auto">
            <a:xfrm flipV="1">
              <a:off x="2547249" y="1339950"/>
              <a:ext cx="1587" cy="288925"/>
            </a:xfrm>
            <a:prstGeom prst="line">
              <a:avLst/>
            </a:prstGeom>
            <a:noFill/>
            <a:ln w="38100" cap="flat" cmpd="sng">
              <a:solidFill>
                <a:srgbClr val="FFC000"/>
              </a:solidFill>
              <a:miter lim="800000"/>
            </a:ln>
            <a:extLst>
              <a:ext uri="{909E8E84-426E-40DD-AFC4-6F175D3DCCD1}">
                <a14:hiddenFill xmlns:a14="http://schemas.microsoft.com/office/drawing/2010/main">
                  <a:noFill/>
                </a14:hiddenFill>
              </a:ext>
            </a:extLst>
          </p:spPr>
          <p:txBody>
            <a:bodyPr/>
            <a:lstStyle/>
            <a:p>
              <a:endParaRPr lang="zh-CN" altLang="en-US"/>
            </a:p>
          </p:txBody>
        </p:sp>
      </p:grpSp>
      <p:sp>
        <p:nvSpPr>
          <p:cNvPr id="11" name="文本框 10"/>
          <p:cNvSpPr txBox="1"/>
          <p:nvPr/>
        </p:nvSpPr>
        <p:spPr>
          <a:xfrm>
            <a:off x="1042035" y="1071245"/>
            <a:ext cx="4476750" cy="768350"/>
          </a:xfrm>
          <a:prstGeom prst="rect">
            <a:avLst/>
          </a:prstGeom>
          <a:noFill/>
        </p:spPr>
        <p:txBody>
          <a:bodyPr wrap="square" rtlCol="0">
            <a:spAutoFit/>
          </a:bodyPr>
          <a:lstStyle/>
          <a:p>
            <a:r>
              <a:rPr sz="2200" b="1" dirty="0">
                <a:latin typeface="微软雅黑" panose="020B0503020204020204" pitchFamily="34" charset="-122"/>
                <a:ea typeface="微软雅黑" panose="020B0503020204020204" pitchFamily="34" charset="-122"/>
              </a:rPr>
              <a:t>3.</a:t>
            </a:r>
            <a:r>
              <a:rPr lang="en-US" sz="2200" b="1" dirty="0">
                <a:latin typeface="微软雅黑" panose="020B0503020204020204" pitchFamily="34" charset="-122"/>
                <a:ea typeface="微软雅黑" panose="020B0503020204020204" pitchFamily="34" charset="-122"/>
              </a:rPr>
              <a:t>3</a:t>
            </a:r>
            <a:r>
              <a:rPr sz="2200" b="1" dirty="0">
                <a:latin typeface="微软雅黑" panose="020B0503020204020204" pitchFamily="34" charset="-122"/>
                <a:ea typeface="微软雅黑" panose="020B0503020204020204" pitchFamily="34" charset="-122"/>
              </a:rPr>
              <a:t>制定详细的营销投入方案</a:t>
            </a:r>
          </a:p>
          <a:p>
            <a:endParaRPr lang="en-US" altLang="zh-CN" sz="2200" b="1" dirty="0">
              <a:latin typeface="微软雅黑" panose="020B0503020204020204" pitchFamily="34" charset="-122"/>
              <a:ea typeface="微软雅黑" panose="020B0503020204020204" pitchFamily="34" charset="-122"/>
            </a:endParaRPr>
          </a:p>
        </p:txBody>
      </p:sp>
      <p:grpSp>
        <p:nvGrpSpPr>
          <p:cNvPr id="14" name="组合 13"/>
          <p:cNvGrpSpPr/>
          <p:nvPr/>
        </p:nvGrpSpPr>
        <p:grpSpPr>
          <a:xfrm>
            <a:off x="388688" y="393223"/>
            <a:ext cx="5551738" cy="564151"/>
            <a:chOff x="-2052460" y="1197075"/>
            <a:chExt cx="4601296" cy="431800"/>
          </a:xfrm>
        </p:grpSpPr>
        <p:sp>
          <p:nvSpPr>
            <p:cNvPr id="15" name="直接连接符 4"/>
            <p:cNvSpPr>
              <a:spLocks noChangeShapeType="1"/>
            </p:cNvSpPr>
            <p:nvPr/>
          </p:nvSpPr>
          <p:spPr bwMode="auto">
            <a:xfrm>
              <a:off x="-2052460" y="1628875"/>
              <a:ext cx="4572000" cy="0"/>
            </a:xfrm>
            <a:prstGeom prst="line">
              <a:avLst/>
            </a:prstGeom>
            <a:noFill/>
            <a:ln w="9525"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16" name="直接连接符 5"/>
            <p:cNvSpPr>
              <a:spLocks noChangeShapeType="1"/>
            </p:cNvSpPr>
            <p:nvPr/>
          </p:nvSpPr>
          <p:spPr bwMode="auto">
            <a:xfrm flipV="1">
              <a:off x="2483855" y="1197075"/>
              <a:ext cx="0" cy="431800"/>
            </a:xfrm>
            <a:prstGeom prst="line">
              <a:avLst/>
            </a:prstGeom>
            <a:noFill/>
            <a:ln w="38100"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17" name="直接连接符 7"/>
            <p:cNvSpPr>
              <a:spLocks noChangeShapeType="1"/>
            </p:cNvSpPr>
            <p:nvPr/>
          </p:nvSpPr>
          <p:spPr bwMode="auto">
            <a:xfrm flipV="1">
              <a:off x="2547249" y="1339950"/>
              <a:ext cx="1587" cy="288925"/>
            </a:xfrm>
            <a:prstGeom prst="line">
              <a:avLst/>
            </a:prstGeom>
            <a:noFill/>
            <a:ln w="38100" cap="flat" cmpd="sng">
              <a:solidFill>
                <a:srgbClr val="FFC000"/>
              </a:solidFill>
              <a:miter lim="800000"/>
            </a:ln>
            <a:extLst>
              <a:ext uri="{909E8E84-426E-40DD-AFC4-6F175D3DCCD1}">
                <a14:hiddenFill xmlns:a14="http://schemas.microsoft.com/office/drawing/2010/main">
                  <a:noFill/>
                </a14:hiddenFill>
              </a:ext>
            </a:extLst>
          </p:spPr>
          <p:txBody>
            <a:bodyPr/>
            <a:lstStyle/>
            <a:p>
              <a:endParaRPr lang="zh-CN" altLang="en-US"/>
            </a:p>
          </p:txBody>
        </p:sp>
      </p:grpSp>
      <p:sp>
        <p:nvSpPr>
          <p:cNvPr id="18" name="文本框 17"/>
          <p:cNvSpPr txBox="1"/>
          <p:nvPr/>
        </p:nvSpPr>
        <p:spPr>
          <a:xfrm>
            <a:off x="636044" y="363360"/>
            <a:ext cx="4313555" cy="953135"/>
          </a:xfrm>
          <a:prstGeom prst="rect">
            <a:avLst/>
          </a:prstGeom>
          <a:noFill/>
        </p:spPr>
        <p:txBody>
          <a:bodyPr wrap="none" rtlCol="0">
            <a:spAutoFit/>
          </a:bodyPr>
          <a:lstStyle/>
          <a:p>
            <a:r>
              <a:rPr lang="en-US" altLang="zh-CN" sz="2800" b="1" dirty="0">
                <a:latin typeface="微软雅黑" panose="020B0503020204020204" pitchFamily="34" charset="-122"/>
                <a:ea typeface="微软雅黑" panose="020B0503020204020204" pitchFamily="34" charset="-122"/>
                <a:sym typeface="+mn-ea"/>
              </a:rPr>
              <a:t>3</a:t>
            </a:r>
            <a:r>
              <a:rPr lang="zh-CN" altLang="en-US" sz="2800" b="1" dirty="0">
                <a:latin typeface="微软雅黑" panose="020B0503020204020204" pitchFamily="34" charset="-122"/>
                <a:ea typeface="微软雅黑" panose="020B0503020204020204" pitchFamily="34" charset="-122"/>
                <a:sym typeface="+mn-ea"/>
              </a:rPr>
              <a:t>、主题公园市场营销计划</a:t>
            </a:r>
            <a:endParaRPr lang="zh-CN" altLang="en-US" sz="2800" b="1" dirty="0">
              <a:latin typeface="微软雅黑" panose="020B0503020204020204" pitchFamily="34" charset="-122"/>
              <a:ea typeface="微软雅黑" panose="020B0503020204020204" pitchFamily="34" charset="-122"/>
            </a:endParaRPr>
          </a:p>
          <a:p>
            <a:endParaRPr lang="zh-CN" altLang="en-US" sz="2800" b="1" dirty="0">
              <a:latin typeface="微软雅黑" panose="020B0503020204020204" pitchFamily="34" charset="-122"/>
              <a:ea typeface="微软雅黑" panose="020B0503020204020204" pitchFamily="34" charset="-122"/>
            </a:endParaRPr>
          </a:p>
        </p:txBody>
      </p:sp>
      <p:sp>
        <p:nvSpPr>
          <p:cNvPr id="12" name="文本框 11"/>
          <p:cNvSpPr txBox="1"/>
          <p:nvPr/>
        </p:nvSpPr>
        <p:spPr>
          <a:xfrm>
            <a:off x="1783080" y="6230620"/>
            <a:ext cx="7773035" cy="368300"/>
          </a:xfrm>
          <a:prstGeom prst="rect">
            <a:avLst/>
          </a:prstGeom>
          <a:noFill/>
        </p:spPr>
        <p:txBody>
          <a:bodyPr wrap="square" rtlCol="0">
            <a:spAutoFit/>
          </a:bodyPr>
          <a:lstStyle/>
          <a:p>
            <a:pPr algn="ctr"/>
            <a:r>
              <a:rPr lang="zh-CN" altLang="en-US">
                <a:latin typeface="微软雅黑" panose="020B0503020204020204" pitchFamily="34" charset="-122"/>
                <a:ea typeface="微软雅黑" panose="020B0503020204020204" pitchFamily="34" charset="-122"/>
              </a:rPr>
              <a:t>按月度分配营销费用（数据来源：深圳某著名主题公园）</a:t>
            </a:r>
          </a:p>
        </p:txBody>
      </p:sp>
      <p:graphicFrame>
        <p:nvGraphicFramePr>
          <p:cNvPr id="9" name="表格 8"/>
          <p:cNvGraphicFramePr/>
          <p:nvPr/>
        </p:nvGraphicFramePr>
        <p:xfrm>
          <a:off x="1570990" y="1571625"/>
          <a:ext cx="8583295" cy="4662170"/>
        </p:xfrm>
        <a:graphic>
          <a:graphicData uri="http://schemas.openxmlformats.org/drawingml/2006/table">
            <a:tbl>
              <a:tblPr firstRow="1" bandRow="1">
                <a:tableStyleId>{5940675A-B579-460E-94D1-54222C63F5DA}</a:tableStyleId>
              </a:tblPr>
              <a:tblGrid>
                <a:gridCol w="454025">
                  <a:extLst>
                    <a:ext uri="{9D8B030D-6E8A-4147-A177-3AD203B41FA5}">
                      <a16:colId xmlns:a16="http://schemas.microsoft.com/office/drawing/2014/main" val="20000"/>
                    </a:ext>
                  </a:extLst>
                </a:gridCol>
                <a:gridCol w="1160145">
                  <a:extLst>
                    <a:ext uri="{9D8B030D-6E8A-4147-A177-3AD203B41FA5}">
                      <a16:colId xmlns:a16="http://schemas.microsoft.com/office/drawing/2014/main" val="20001"/>
                    </a:ext>
                  </a:extLst>
                </a:gridCol>
                <a:gridCol w="1159510">
                  <a:extLst>
                    <a:ext uri="{9D8B030D-6E8A-4147-A177-3AD203B41FA5}">
                      <a16:colId xmlns:a16="http://schemas.microsoft.com/office/drawing/2014/main" val="20002"/>
                    </a:ext>
                  </a:extLst>
                </a:gridCol>
                <a:gridCol w="1162685">
                  <a:extLst>
                    <a:ext uri="{9D8B030D-6E8A-4147-A177-3AD203B41FA5}">
                      <a16:colId xmlns:a16="http://schemas.microsoft.com/office/drawing/2014/main" val="20003"/>
                    </a:ext>
                  </a:extLst>
                </a:gridCol>
                <a:gridCol w="1159510">
                  <a:extLst>
                    <a:ext uri="{9D8B030D-6E8A-4147-A177-3AD203B41FA5}">
                      <a16:colId xmlns:a16="http://schemas.microsoft.com/office/drawing/2014/main" val="20004"/>
                    </a:ext>
                  </a:extLst>
                </a:gridCol>
                <a:gridCol w="1162050">
                  <a:extLst>
                    <a:ext uri="{9D8B030D-6E8A-4147-A177-3AD203B41FA5}">
                      <a16:colId xmlns:a16="http://schemas.microsoft.com/office/drawing/2014/main" val="20005"/>
                    </a:ext>
                  </a:extLst>
                </a:gridCol>
                <a:gridCol w="1159510">
                  <a:extLst>
                    <a:ext uri="{9D8B030D-6E8A-4147-A177-3AD203B41FA5}">
                      <a16:colId xmlns:a16="http://schemas.microsoft.com/office/drawing/2014/main" val="20006"/>
                    </a:ext>
                  </a:extLst>
                </a:gridCol>
                <a:gridCol w="1165860">
                  <a:extLst>
                    <a:ext uri="{9D8B030D-6E8A-4147-A177-3AD203B41FA5}">
                      <a16:colId xmlns:a16="http://schemas.microsoft.com/office/drawing/2014/main" val="20007"/>
                    </a:ext>
                  </a:extLst>
                </a:gridCol>
              </a:tblGrid>
              <a:tr h="728345">
                <a:tc>
                  <a:txBody>
                    <a:bodyPr/>
                    <a:lstStyle/>
                    <a:p>
                      <a:pPr indent="0" algn="ctr">
                        <a:buNone/>
                      </a:pPr>
                      <a:r>
                        <a:rPr lang="en-US" sz="1600" b="0">
                          <a:latin typeface="微软雅黑" panose="020B0503020204020204" pitchFamily="34" charset="-122"/>
                          <a:ea typeface="微软雅黑" panose="020B0503020204020204" pitchFamily="34" charset="-122"/>
                          <a:cs typeface="等线" panose="02010600030101010101" charset="-122"/>
                        </a:rPr>
                        <a:t>月份</a:t>
                      </a:r>
                      <a:endParaRPr lang="en-US" altLang="en-US" sz="1600" b="0">
                        <a:latin typeface="微软雅黑" panose="020B0503020204020204" pitchFamily="34" charset="-122"/>
                        <a:ea typeface="微软雅黑" panose="020B0503020204020204" pitchFamily="34" charset="-122"/>
                        <a:cs typeface="等线" panose="02010600030101010101"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en-US" sz="1600" b="0">
                          <a:latin typeface="微软雅黑" panose="020B0503020204020204" pitchFamily="34" charset="-122"/>
                          <a:ea typeface="微软雅黑" panose="020B0503020204020204" pitchFamily="34" charset="-122"/>
                          <a:cs typeface="等线" panose="02010600030101010101" charset="-122"/>
                        </a:rPr>
                        <a:t>市场推广费（导游图等）</a:t>
                      </a:r>
                      <a:endParaRPr lang="en-US" altLang="en-US" sz="1600" b="0">
                        <a:latin typeface="微软雅黑" panose="020B0503020204020204" pitchFamily="34" charset="-122"/>
                        <a:ea typeface="微软雅黑" panose="020B0503020204020204" pitchFamily="34" charset="-122"/>
                        <a:cs typeface="等线" panose="02010600030101010101"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en-US" sz="1600" b="0">
                          <a:latin typeface="微软雅黑" panose="020B0503020204020204" pitchFamily="34" charset="-122"/>
                          <a:ea typeface="微软雅黑" panose="020B0503020204020204" pitchFamily="34" charset="-122"/>
                          <a:cs typeface="等线" panose="02010600030101010101" charset="-122"/>
                        </a:rPr>
                        <a:t>环境布置</a:t>
                      </a:r>
                      <a:endParaRPr lang="en-US" altLang="en-US" sz="1600" b="0">
                        <a:latin typeface="微软雅黑" panose="020B0503020204020204" pitchFamily="34" charset="-122"/>
                        <a:ea typeface="微软雅黑" panose="020B0503020204020204" pitchFamily="34" charset="-122"/>
                        <a:cs typeface="等线" panose="02010600030101010101"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en-US" sz="1600" b="0">
                          <a:latin typeface="微软雅黑" panose="020B0503020204020204" pitchFamily="34" charset="-122"/>
                          <a:ea typeface="微软雅黑" panose="020B0503020204020204" pitchFamily="34" charset="-122"/>
                          <a:cs typeface="等线" panose="02010600030101010101" charset="-122"/>
                        </a:rPr>
                        <a:t>全年合作媒体</a:t>
                      </a:r>
                      <a:endParaRPr lang="en-US" altLang="en-US" sz="1600" b="0">
                        <a:latin typeface="微软雅黑" panose="020B0503020204020204" pitchFamily="34" charset="-122"/>
                        <a:ea typeface="微软雅黑" panose="020B0503020204020204" pitchFamily="34" charset="-122"/>
                        <a:cs typeface="等线" panose="02010600030101010101"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en-US" sz="1600" b="0">
                          <a:latin typeface="微软雅黑" panose="020B0503020204020204" pitchFamily="34" charset="-122"/>
                          <a:ea typeface="微软雅黑" panose="020B0503020204020204" pitchFamily="34" charset="-122"/>
                          <a:cs typeface="等线" panose="02010600030101010101" charset="-122"/>
                        </a:rPr>
                        <a:t>媒介费</a:t>
                      </a:r>
                      <a:endParaRPr lang="en-US" altLang="en-US" sz="1600" b="0">
                        <a:latin typeface="微软雅黑" panose="020B0503020204020204" pitchFamily="34" charset="-122"/>
                        <a:ea typeface="微软雅黑" panose="020B0503020204020204" pitchFamily="34" charset="-122"/>
                        <a:cs typeface="等线" panose="02010600030101010101"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en-US" sz="1600" b="0">
                          <a:latin typeface="微软雅黑" panose="020B0503020204020204" pitchFamily="34" charset="-122"/>
                          <a:ea typeface="微软雅黑" panose="020B0503020204020204" pitchFamily="34" charset="-122"/>
                          <a:cs typeface="等线" panose="02010600030101010101" charset="-122"/>
                        </a:rPr>
                        <a:t>网络、微信平台</a:t>
                      </a:r>
                      <a:endParaRPr lang="en-US" altLang="en-US" sz="1600" b="0">
                        <a:latin typeface="微软雅黑" panose="020B0503020204020204" pitchFamily="34" charset="-122"/>
                        <a:ea typeface="微软雅黑" panose="020B0503020204020204" pitchFamily="34" charset="-122"/>
                        <a:cs typeface="等线" panose="02010600030101010101"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en-US" sz="1600" b="0">
                          <a:latin typeface="微软雅黑" panose="020B0503020204020204" pitchFamily="34" charset="-122"/>
                          <a:ea typeface="微软雅黑" panose="020B0503020204020204" pitchFamily="34" charset="-122"/>
                          <a:cs typeface="等线" panose="02010600030101010101" charset="-122"/>
                        </a:rPr>
                        <a:t>预留广告费</a:t>
                      </a:r>
                      <a:endParaRPr lang="en-US" altLang="en-US" sz="1600" b="0">
                        <a:latin typeface="微软雅黑" panose="020B0503020204020204" pitchFamily="34" charset="-122"/>
                        <a:ea typeface="微软雅黑" panose="020B0503020204020204" pitchFamily="34" charset="-122"/>
                        <a:cs typeface="等线" panose="02010600030101010101"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en-US" sz="1600" b="0">
                          <a:latin typeface="微软雅黑" panose="020B0503020204020204" pitchFamily="34" charset="-122"/>
                          <a:ea typeface="微软雅黑" panose="020B0503020204020204" pitchFamily="34" charset="-122"/>
                          <a:cs typeface="等线" panose="02010600030101010101" charset="-122"/>
                        </a:rPr>
                        <a:t>合计</a:t>
                      </a:r>
                      <a:endParaRPr lang="en-US" altLang="en-US" sz="1600" b="0">
                        <a:latin typeface="微软雅黑" panose="020B0503020204020204" pitchFamily="34" charset="-122"/>
                        <a:ea typeface="微软雅黑" panose="020B0503020204020204" pitchFamily="34" charset="-122"/>
                        <a:cs typeface="等线" panose="02010600030101010101"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87020">
                <a:tc>
                  <a:txBody>
                    <a:bodyPr/>
                    <a:lstStyle/>
                    <a:p>
                      <a:pPr indent="0">
                        <a:buNone/>
                      </a:pPr>
                      <a:r>
                        <a:rPr lang="en-US" sz="1600" b="0">
                          <a:latin typeface="微软雅黑" panose="020B0503020204020204" pitchFamily="34" charset="-122"/>
                          <a:ea typeface="微软雅黑" panose="020B0503020204020204" pitchFamily="34" charset="-122"/>
                          <a:cs typeface="等线" panose="02010600030101010101" charset="-122"/>
                        </a:rPr>
                        <a:t>1</a:t>
                      </a:r>
                      <a:endParaRPr lang="en-US" altLang="en-US" sz="1600" b="0">
                        <a:latin typeface="微软雅黑" panose="020B0503020204020204" pitchFamily="34" charset="-122"/>
                        <a:ea typeface="微软雅黑" panose="020B0503020204020204" pitchFamily="34" charset="-122"/>
                        <a:cs typeface="等线" panose="02010600030101010101"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en-US" sz="1600" b="0">
                          <a:latin typeface="微软雅黑" panose="020B0503020204020204" pitchFamily="34" charset="-122"/>
                          <a:ea typeface="微软雅黑" panose="020B0503020204020204" pitchFamily="34" charset="-122"/>
                          <a:cs typeface="等线" panose="02010600030101010101" charset="-122"/>
                        </a:rPr>
                        <a:t>10</a:t>
                      </a:r>
                      <a:endParaRPr lang="en-US" altLang="en-US" sz="1600" b="0">
                        <a:latin typeface="微软雅黑" panose="020B0503020204020204" pitchFamily="34" charset="-122"/>
                        <a:ea typeface="微软雅黑" panose="020B0503020204020204" pitchFamily="34" charset="-122"/>
                        <a:cs typeface="等线" panose="02010600030101010101"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en-US" sz="1600" b="0">
                          <a:latin typeface="微软雅黑" panose="020B0503020204020204" pitchFamily="34" charset="-122"/>
                          <a:ea typeface="微软雅黑" panose="020B0503020204020204" pitchFamily="34" charset="-122"/>
                          <a:cs typeface="等线" panose="02010600030101010101" charset="-122"/>
                        </a:rPr>
                        <a:t>5</a:t>
                      </a:r>
                      <a:endParaRPr lang="en-US" altLang="en-US" sz="1600" b="0">
                        <a:latin typeface="微软雅黑" panose="020B0503020204020204" pitchFamily="34" charset="-122"/>
                        <a:ea typeface="微软雅黑" panose="020B0503020204020204" pitchFamily="34" charset="-122"/>
                        <a:cs typeface="等线" panose="02010600030101010101"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en-US" sz="1600" b="0">
                          <a:latin typeface="微软雅黑" panose="020B0503020204020204" pitchFamily="34" charset="-122"/>
                          <a:ea typeface="微软雅黑" panose="020B0503020204020204" pitchFamily="34" charset="-122"/>
                          <a:cs typeface="等线" panose="02010600030101010101" charset="-122"/>
                        </a:rPr>
                        <a:t>1.5</a:t>
                      </a:r>
                      <a:endParaRPr lang="en-US" altLang="en-US" sz="1600" b="0">
                        <a:latin typeface="微软雅黑" panose="020B0503020204020204" pitchFamily="34" charset="-122"/>
                        <a:ea typeface="微软雅黑" panose="020B0503020204020204" pitchFamily="34" charset="-122"/>
                        <a:cs typeface="等线" panose="02010600030101010101"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en-US" sz="1600" b="0">
                          <a:latin typeface="微软雅黑" panose="020B0503020204020204" pitchFamily="34" charset="-122"/>
                          <a:ea typeface="微软雅黑" panose="020B0503020204020204" pitchFamily="34" charset="-122"/>
                          <a:cs typeface="等线" panose="02010600030101010101" charset="-122"/>
                        </a:rPr>
                        <a:t>60</a:t>
                      </a:r>
                      <a:endParaRPr lang="en-US" altLang="en-US" sz="1600" b="0">
                        <a:latin typeface="微软雅黑" panose="020B0503020204020204" pitchFamily="34" charset="-122"/>
                        <a:ea typeface="微软雅黑" panose="020B0503020204020204" pitchFamily="34" charset="-122"/>
                        <a:cs typeface="等线" panose="02010600030101010101"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en-US" sz="1600" b="0">
                          <a:latin typeface="微软雅黑" panose="020B0503020204020204" pitchFamily="34" charset="-122"/>
                          <a:ea typeface="微软雅黑" panose="020B0503020204020204" pitchFamily="34" charset="-122"/>
                          <a:cs typeface="等线" panose="02010600030101010101" charset="-122"/>
                        </a:rPr>
                        <a:t>/</a:t>
                      </a:r>
                      <a:endParaRPr lang="en-US" altLang="en-US" sz="1600" b="0">
                        <a:latin typeface="微软雅黑" panose="020B0503020204020204" pitchFamily="34" charset="-122"/>
                        <a:ea typeface="微软雅黑" panose="020B0503020204020204" pitchFamily="34" charset="-122"/>
                        <a:cs typeface="等线" panose="02010600030101010101"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en-US" sz="1600" b="0">
                          <a:latin typeface="微软雅黑" panose="020B0503020204020204" pitchFamily="34" charset="-122"/>
                          <a:ea typeface="微软雅黑" panose="020B0503020204020204" pitchFamily="34" charset="-122"/>
                          <a:cs typeface="等线" panose="02010600030101010101" charset="-122"/>
                        </a:rPr>
                        <a:t>10</a:t>
                      </a:r>
                      <a:endParaRPr lang="en-US" altLang="en-US" sz="1600" b="0">
                        <a:latin typeface="微软雅黑" panose="020B0503020204020204" pitchFamily="34" charset="-122"/>
                        <a:ea typeface="微软雅黑" panose="020B0503020204020204" pitchFamily="34" charset="-122"/>
                        <a:cs typeface="等线" panose="02010600030101010101"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en-US" sz="1600" b="0">
                          <a:latin typeface="微软雅黑" panose="020B0503020204020204" pitchFamily="34" charset="-122"/>
                          <a:ea typeface="微软雅黑" panose="020B0503020204020204" pitchFamily="34" charset="-122"/>
                          <a:cs typeface="等线" panose="02010600030101010101" charset="-122"/>
                        </a:rPr>
                        <a:t>86.5</a:t>
                      </a:r>
                      <a:endParaRPr lang="en-US" altLang="en-US" sz="1600" b="0">
                        <a:latin typeface="微软雅黑" panose="020B0503020204020204" pitchFamily="34" charset="-122"/>
                        <a:ea typeface="微软雅黑" panose="020B0503020204020204" pitchFamily="34" charset="-122"/>
                        <a:cs typeface="等线" panose="02010600030101010101"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86385">
                <a:tc>
                  <a:txBody>
                    <a:bodyPr/>
                    <a:lstStyle/>
                    <a:p>
                      <a:pPr indent="0">
                        <a:buNone/>
                      </a:pPr>
                      <a:r>
                        <a:rPr lang="en-US" sz="1600" b="0">
                          <a:latin typeface="微软雅黑" panose="020B0503020204020204" pitchFamily="34" charset="-122"/>
                          <a:ea typeface="微软雅黑" panose="020B0503020204020204" pitchFamily="34" charset="-122"/>
                          <a:cs typeface="等线" panose="02010600030101010101" charset="-122"/>
                        </a:rPr>
                        <a:t>2</a:t>
                      </a:r>
                      <a:endParaRPr lang="en-US" altLang="en-US" sz="1600" b="0">
                        <a:latin typeface="微软雅黑" panose="020B0503020204020204" pitchFamily="34" charset="-122"/>
                        <a:ea typeface="微软雅黑" panose="020B0503020204020204" pitchFamily="34" charset="-122"/>
                        <a:cs typeface="等线" panose="02010600030101010101"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en-US" sz="1600" b="0">
                          <a:latin typeface="微软雅黑" panose="020B0503020204020204" pitchFamily="34" charset="-122"/>
                          <a:ea typeface="微软雅黑" panose="020B0503020204020204" pitchFamily="34" charset="-122"/>
                          <a:cs typeface="等线" panose="02010600030101010101" charset="-122"/>
                        </a:rPr>
                        <a:t>/</a:t>
                      </a:r>
                      <a:endParaRPr lang="en-US" altLang="en-US" sz="1600" b="0">
                        <a:latin typeface="微软雅黑" panose="020B0503020204020204" pitchFamily="34" charset="-122"/>
                        <a:ea typeface="微软雅黑" panose="020B0503020204020204" pitchFamily="34" charset="-122"/>
                        <a:cs typeface="等线" panose="02010600030101010101"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en-US" sz="1600" b="0">
                          <a:latin typeface="微软雅黑" panose="020B0503020204020204" pitchFamily="34" charset="-122"/>
                          <a:ea typeface="微软雅黑" panose="020B0503020204020204" pitchFamily="34" charset="-122"/>
                          <a:cs typeface="等线" panose="02010600030101010101" charset="-122"/>
                        </a:rPr>
                        <a:t>10</a:t>
                      </a:r>
                      <a:endParaRPr lang="en-US" altLang="en-US" sz="1600" b="0">
                        <a:latin typeface="微软雅黑" panose="020B0503020204020204" pitchFamily="34" charset="-122"/>
                        <a:ea typeface="微软雅黑" panose="020B0503020204020204" pitchFamily="34" charset="-122"/>
                        <a:cs typeface="等线" panose="02010600030101010101"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en-US" sz="1600" b="0">
                          <a:latin typeface="微软雅黑" panose="020B0503020204020204" pitchFamily="34" charset="-122"/>
                          <a:ea typeface="微软雅黑" panose="020B0503020204020204" pitchFamily="34" charset="-122"/>
                          <a:cs typeface="等线" panose="02010600030101010101" charset="-122"/>
                        </a:rPr>
                        <a:t>1.5</a:t>
                      </a:r>
                      <a:endParaRPr lang="en-US" altLang="en-US" sz="1600" b="0">
                        <a:latin typeface="微软雅黑" panose="020B0503020204020204" pitchFamily="34" charset="-122"/>
                        <a:ea typeface="微软雅黑" panose="020B0503020204020204" pitchFamily="34" charset="-122"/>
                        <a:cs typeface="等线" panose="02010600030101010101"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en-US" sz="1600" b="0">
                          <a:latin typeface="微软雅黑" panose="020B0503020204020204" pitchFamily="34" charset="-122"/>
                          <a:ea typeface="微软雅黑" panose="020B0503020204020204" pitchFamily="34" charset="-122"/>
                          <a:cs typeface="等线" panose="02010600030101010101" charset="-122"/>
                        </a:rPr>
                        <a:t>70</a:t>
                      </a:r>
                      <a:endParaRPr lang="en-US" altLang="en-US" sz="1600" b="0">
                        <a:latin typeface="微软雅黑" panose="020B0503020204020204" pitchFamily="34" charset="-122"/>
                        <a:ea typeface="微软雅黑" panose="020B0503020204020204" pitchFamily="34" charset="-122"/>
                        <a:cs typeface="等线" panose="02010600030101010101"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en-US" sz="1600" b="0">
                          <a:latin typeface="微软雅黑" panose="020B0503020204020204" pitchFamily="34" charset="-122"/>
                          <a:ea typeface="微软雅黑" panose="020B0503020204020204" pitchFamily="34" charset="-122"/>
                          <a:cs typeface="等线" panose="02010600030101010101" charset="-122"/>
                        </a:rPr>
                        <a:t>/</a:t>
                      </a:r>
                      <a:endParaRPr lang="en-US" altLang="en-US" sz="1600" b="0">
                        <a:latin typeface="微软雅黑" panose="020B0503020204020204" pitchFamily="34" charset="-122"/>
                        <a:ea typeface="微软雅黑" panose="020B0503020204020204" pitchFamily="34" charset="-122"/>
                        <a:cs typeface="等线" panose="02010600030101010101"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en-US" sz="1600" b="0">
                          <a:latin typeface="微软雅黑" panose="020B0503020204020204" pitchFamily="34" charset="-122"/>
                          <a:ea typeface="微软雅黑" panose="020B0503020204020204" pitchFamily="34" charset="-122"/>
                          <a:cs typeface="等线" panose="02010600030101010101" charset="-122"/>
                        </a:rPr>
                        <a:t>/</a:t>
                      </a:r>
                      <a:endParaRPr lang="en-US" altLang="en-US" sz="1600" b="0">
                        <a:latin typeface="微软雅黑" panose="020B0503020204020204" pitchFamily="34" charset="-122"/>
                        <a:ea typeface="微软雅黑" panose="020B0503020204020204" pitchFamily="34" charset="-122"/>
                        <a:cs typeface="等线" panose="02010600030101010101"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en-US" sz="1600" b="0">
                          <a:latin typeface="微软雅黑" panose="020B0503020204020204" pitchFamily="34" charset="-122"/>
                          <a:ea typeface="微软雅黑" panose="020B0503020204020204" pitchFamily="34" charset="-122"/>
                          <a:cs typeface="等线" panose="02010600030101010101" charset="-122"/>
                        </a:rPr>
                        <a:t>81.5</a:t>
                      </a:r>
                      <a:endParaRPr lang="en-US" altLang="en-US" sz="1600" b="0">
                        <a:latin typeface="微软雅黑" panose="020B0503020204020204" pitchFamily="34" charset="-122"/>
                        <a:ea typeface="微软雅黑" panose="020B0503020204020204" pitchFamily="34" charset="-122"/>
                        <a:cs typeface="等线" panose="02010600030101010101"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87020">
                <a:tc>
                  <a:txBody>
                    <a:bodyPr/>
                    <a:lstStyle/>
                    <a:p>
                      <a:pPr indent="0">
                        <a:buNone/>
                      </a:pPr>
                      <a:r>
                        <a:rPr lang="en-US" sz="1600" b="0">
                          <a:latin typeface="微软雅黑" panose="020B0503020204020204" pitchFamily="34" charset="-122"/>
                          <a:ea typeface="微软雅黑" panose="020B0503020204020204" pitchFamily="34" charset="-122"/>
                          <a:cs typeface="等线" panose="02010600030101010101" charset="-122"/>
                        </a:rPr>
                        <a:t>3</a:t>
                      </a:r>
                      <a:endParaRPr lang="en-US" altLang="en-US" sz="1600" b="0">
                        <a:latin typeface="微软雅黑" panose="020B0503020204020204" pitchFamily="34" charset="-122"/>
                        <a:ea typeface="微软雅黑" panose="020B0503020204020204" pitchFamily="34" charset="-122"/>
                        <a:cs typeface="等线" panose="02010600030101010101"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en-US" sz="1600" b="0">
                          <a:latin typeface="微软雅黑" panose="020B0503020204020204" pitchFamily="34" charset="-122"/>
                          <a:ea typeface="微软雅黑" panose="020B0503020204020204" pitchFamily="34" charset="-122"/>
                          <a:cs typeface="等线" panose="02010600030101010101" charset="-122"/>
                        </a:rPr>
                        <a:t>40</a:t>
                      </a:r>
                      <a:endParaRPr lang="en-US" altLang="en-US" sz="1600" b="0">
                        <a:latin typeface="微软雅黑" panose="020B0503020204020204" pitchFamily="34" charset="-122"/>
                        <a:ea typeface="微软雅黑" panose="020B0503020204020204" pitchFamily="34" charset="-122"/>
                        <a:cs typeface="等线" panose="02010600030101010101"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en-US" sz="1600" b="0">
                          <a:latin typeface="微软雅黑" panose="020B0503020204020204" pitchFamily="34" charset="-122"/>
                          <a:ea typeface="微软雅黑" panose="020B0503020204020204" pitchFamily="34" charset="-122"/>
                          <a:cs typeface="等线" panose="02010600030101010101" charset="-122"/>
                        </a:rPr>
                        <a:t>/</a:t>
                      </a:r>
                      <a:endParaRPr lang="en-US" altLang="en-US" sz="1600" b="0">
                        <a:latin typeface="微软雅黑" panose="020B0503020204020204" pitchFamily="34" charset="-122"/>
                        <a:ea typeface="微软雅黑" panose="020B0503020204020204" pitchFamily="34" charset="-122"/>
                        <a:cs typeface="等线" panose="02010600030101010101"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en-US" sz="1600" b="0">
                          <a:latin typeface="微软雅黑" panose="020B0503020204020204" pitchFamily="34" charset="-122"/>
                          <a:ea typeface="微软雅黑" panose="020B0503020204020204" pitchFamily="34" charset="-122"/>
                          <a:cs typeface="等线" panose="02010600030101010101" charset="-122"/>
                        </a:rPr>
                        <a:t>1.5</a:t>
                      </a:r>
                      <a:endParaRPr lang="en-US" altLang="en-US" sz="1600" b="0">
                        <a:latin typeface="微软雅黑" panose="020B0503020204020204" pitchFamily="34" charset="-122"/>
                        <a:ea typeface="微软雅黑" panose="020B0503020204020204" pitchFamily="34" charset="-122"/>
                        <a:cs typeface="等线" panose="02010600030101010101"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en-US" sz="1600" b="0">
                          <a:latin typeface="微软雅黑" panose="020B0503020204020204" pitchFamily="34" charset="-122"/>
                          <a:ea typeface="微软雅黑" panose="020B0503020204020204" pitchFamily="34" charset="-122"/>
                          <a:cs typeface="等线" panose="02010600030101010101" charset="-122"/>
                        </a:rPr>
                        <a:t>30</a:t>
                      </a:r>
                      <a:endParaRPr lang="en-US" altLang="en-US" sz="1600" b="0">
                        <a:latin typeface="微软雅黑" panose="020B0503020204020204" pitchFamily="34" charset="-122"/>
                        <a:ea typeface="微软雅黑" panose="020B0503020204020204" pitchFamily="34" charset="-122"/>
                        <a:cs typeface="等线" panose="02010600030101010101"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en-US" sz="1600" b="0">
                          <a:latin typeface="微软雅黑" panose="020B0503020204020204" pitchFamily="34" charset="-122"/>
                          <a:ea typeface="微软雅黑" panose="020B0503020204020204" pitchFamily="34" charset="-122"/>
                          <a:cs typeface="等线" panose="02010600030101010101" charset="-122"/>
                        </a:rPr>
                        <a:t>/</a:t>
                      </a:r>
                      <a:endParaRPr lang="en-US" altLang="en-US" sz="1600" b="0">
                        <a:latin typeface="微软雅黑" panose="020B0503020204020204" pitchFamily="34" charset="-122"/>
                        <a:ea typeface="微软雅黑" panose="020B0503020204020204" pitchFamily="34" charset="-122"/>
                        <a:cs typeface="等线" panose="02010600030101010101"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en-US" sz="1600" b="0">
                          <a:latin typeface="微软雅黑" panose="020B0503020204020204" pitchFamily="34" charset="-122"/>
                          <a:ea typeface="微软雅黑" panose="020B0503020204020204" pitchFamily="34" charset="-122"/>
                          <a:cs typeface="等线" panose="02010600030101010101" charset="-122"/>
                        </a:rPr>
                        <a:t>/</a:t>
                      </a:r>
                      <a:endParaRPr lang="en-US" altLang="en-US" sz="1600" b="0">
                        <a:latin typeface="微软雅黑" panose="020B0503020204020204" pitchFamily="34" charset="-122"/>
                        <a:ea typeface="微软雅黑" panose="020B0503020204020204" pitchFamily="34" charset="-122"/>
                        <a:cs typeface="等线" panose="02010600030101010101"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en-US" sz="1600" b="0">
                          <a:latin typeface="微软雅黑" panose="020B0503020204020204" pitchFamily="34" charset="-122"/>
                          <a:ea typeface="微软雅黑" panose="020B0503020204020204" pitchFamily="34" charset="-122"/>
                          <a:cs typeface="等线" panose="02010600030101010101" charset="-122"/>
                        </a:rPr>
                        <a:t>71.5</a:t>
                      </a:r>
                      <a:endParaRPr lang="en-US" altLang="en-US" sz="1600" b="0">
                        <a:latin typeface="微软雅黑" panose="020B0503020204020204" pitchFamily="34" charset="-122"/>
                        <a:ea typeface="微软雅黑" panose="020B0503020204020204" pitchFamily="34" charset="-122"/>
                        <a:cs typeface="等线" panose="02010600030101010101"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87020">
                <a:tc>
                  <a:txBody>
                    <a:bodyPr/>
                    <a:lstStyle/>
                    <a:p>
                      <a:pPr indent="0">
                        <a:buNone/>
                      </a:pPr>
                      <a:r>
                        <a:rPr lang="en-US" sz="1600" b="0">
                          <a:latin typeface="微软雅黑" panose="020B0503020204020204" pitchFamily="34" charset="-122"/>
                          <a:ea typeface="微软雅黑" panose="020B0503020204020204" pitchFamily="34" charset="-122"/>
                          <a:cs typeface="等线" panose="02010600030101010101" charset="-122"/>
                        </a:rPr>
                        <a:t>4</a:t>
                      </a:r>
                      <a:endParaRPr lang="en-US" altLang="en-US" sz="1600" b="0">
                        <a:latin typeface="微软雅黑" panose="020B0503020204020204" pitchFamily="34" charset="-122"/>
                        <a:ea typeface="微软雅黑" panose="020B0503020204020204" pitchFamily="34" charset="-122"/>
                        <a:cs typeface="等线" panose="02010600030101010101"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en-US" sz="1600" b="0">
                          <a:latin typeface="微软雅黑" panose="020B0503020204020204" pitchFamily="34" charset="-122"/>
                          <a:ea typeface="微软雅黑" panose="020B0503020204020204" pitchFamily="34" charset="-122"/>
                          <a:cs typeface="等线" panose="02010600030101010101" charset="-122"/>
                        </a:rPr>
                        <a:t>/</a:t>
                      </a:r>
                      <a:endParaRPr lang="en-US" altLang="en-US" sz="1600" b="0">
                        <a:latin typeface="微软雅黑" panose="020B0503020204020204" pitchFamily="34" charset="-122"/>
                        <a:ea typeface="微软雅黑" panose="020B0503020204020204" pitchFamily="34" charset="-122"/>
                        <a:cs typeface="等线" panose="02010600030101010101"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en-US" sz="1600" b="0">
                          <a:latin typeface="微软雅黑" panose="020B0503020204020204" pitchFamily="34" charset="-122"/>
                          <a:ea typeface="微软雅黑" panose="020B0503020204020204" pitchFamily="34" charset="-122"/>
                          <a:cs typeface="等线" panose="02010600030101010101" charset="-122"/>
                        </a:rPr>
                        <a:t>/</a:t>
                      </a:r>
                      <a:endParaRPr lang="en-US" altLang="en-US" sz="1600" b="0">
                        <a:latin typeface="微软雅黑" panose="020B0503020204020204" pitchFamily="34" charset="-122"/>
                        <a:ea typeface="微软雅黑" panose="020B0503020204020204" pitchFamily="34" charset="-122"/>
                        <a:cs typeface="等线" panose="02010600030101010101"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en-US" sz="1600" b="0">
                          <a:latin typeface="微软雅黑" panose="020B0503020204020204" pitchFamily="34" charset="-122"/>
                          <a:ea typeface="微软雅黑" panose="020B0503020204020204" pitchFamily="34" charset="-122"/>
                          <a:cs typeface="等线" panose="02010600030101010101" charset="-122"/>
                        </a:rPr>
                        <a:t>25.5</a:t>
                      </a:r>
                      <a:endParaRPr lang="en-US" altLang="en-US" sz="1600" b="0">
                        <a:latin typeface="微软雅黑" panose="020B0503020204020204" pitchFamily="34" charset="-122"/>
                        <a:ea typeface="微软雅黑" panose="020B0503020204020204" pitchFamily="34" charset="-122"/>
                        <a:cs typeface="等线" panose="02010600030101010101"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en-US" sz="1600" b="0">
                          <a:latin typeface="微软雅黑" panose="020B0503020204020204" pitchFamily="34" charset="-122"/>
                          <a:ea typeface="微软雅黑" panose="020B0503020204020204" pitchFamily="34" charset="-122"/>
                          <a:cs typeface="等线" panose="02010600030101010101" charset="-122"/>
                        </a:rPr>
                        <a:t>60</a:t>
                      </a:r>
                      <a:endParaRPr lang="en-US" altLang="en-US" sz="1600" b="0">
                        <a:latin typeface="微软雅黑" panose="020B0503020204020204" pitchFamily="34" charset="-122"/>
                        <a:ea typeface="微软雅黑" panose="020B0503020204020204" pitchFamily="34" charset="-122"/>
                        <a:cs typeface="等线" panose="02010600030101010101"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en-US" sz="1600" b="0">
                          <a:latin typeface="微软雅黑" panose="020B0503020204020204" pitchFamily="34" charset="-122"/>
                          <a:ea typeface="微软雅黑" panose="020B0503020204020204" pitchFamily="34" charset="-122"/>
                          <a:cs typeface="等线" panose="02010600030101010101" charset="-122"/>
                        </a:rPr>
                        <a:t>/</a:t>
                      </a:r>
                      <a:endParaRPr lang="en-US" altLang="en-US" sz="1600" b="0">
                        <a:latin typeface="微软雅黑" panose="020B0503020204020204" pitchFamily="34" charset="-122"/>
                        <a:ea typeface="微软雅黑" panose="020B0503020204020204" pitchFamily="34" charset="-122"/>
                        <a:cs typeface="等线" panose="02010600030101010101"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en-US" sz="1600" b="0">
                          <a:latin typeface="微软雅黑" panose="020B0503020204020204" pitchFamily="34" charset="-122"/>
                          <a:ea typeface="微软雅黑" panose="020B0503020204020204" pitchFamily="34" charset="-122"/>
                          <a:cs typeface="等线" panose="02010600030101010101" charset="-122"/>
                        </a:rPr>
                        <a:t>10</a:t>
                      </a:r>
                      <a:endParaRPr lang="en-US" altLang="en-US" sz="1600" b="0">
                        <a:latin typeface="微软雅黑" panose="020B0503020204020204" pitchFamily="34" charset="-122"/>
                        <a:ea typeface="微软雅黑" panose="020B0503020204020204" pitchFamily="34" charset="-122"/>
                        <a:cs typeface="等线" panose="02010600030101010101"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en-US" sz="1600" b="0">
                          <a:latin typeface="微软雅黑" panose="020B0503020204020204" pitchFamily="34" charset="-122"/>
                          <a:ea typeface="微软雅黑" panose="020B0503020204020204" pitchFamily="34" charset="-122"/>
                          <a:cs typeface="等线" panose="02010600030101010101" charset="-122"/>
                        </a:rPr>
                        <a:t>95.5</a:t>
                      </a:r>
                      <a:endParaRPr lang="en-US" altLang="en-US" sz="1600" b="0">
                        <a:latin typeface="微软雅黑" panose="020B0503020204020204" pitchFamily="34" charset="-122"/>
                        <a:ea typeface="微软雅黑" panose="020B0503020204020204" pitchFamily="34" charset="-122"/>
                        <a:cs typeface="等线" panose="02010600030101010101"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286385">
                <a:tc>
                  <a:txBody>
                    <a:bodyPr/>
                    <a:lstStyle/>
                    <a:p>
                      <a:pPr indent="0">
                        <a:buNone/>
                      </a:pPr>
                      <a:r>
                        <a:rPr lang="en-US" sz="1600" b="0">
                          <a:latin typeface="微软雅黑" panose="020B0503020204020204" pitchFamily="34" charset="-122"/>
                          <a:ea typeface="微软雅黑" panose="020B0503020204020204" pitchFamily="34" charset="-122"/>
                          <a:cs typeface="等线" panose="02010600030101010101" charset="-122"/>
                        </a:rPr>
                        <a:t>5</a:t>
                      </a:r>
                      <a:endParaRPr lang="en-US" altLang="en-US" sz="1600" b="0">
                        <a:latin typeface="微软雅黑" panose="020B0503020204020204" pitchFamily="34" charset="-122"/>
                        <a:ea typeface="微软雅黑" panose="020B0503020204020204" pitchFamily="34" charset="-122"/>
                        <a:cs typeface="等线" panose="02010600030101010101"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en-US" sz="1600" b="0">
                          <a:latin typeface="微软雅黑" panose="020B0503020204020204" pitchFamily="34" charset="-122"/>
                          <a:ea typeface="微软雅黑" panose="020B0503020204020204" pitchFamily="34" charset="-122"/>
                          <a:cs typeface="等线" panose="02010600030101010101" charset="-122"/>
                        </a:rPr>
                        <a:t>10</a:t>
                      </a:r>
                      <a:endParaRPr lang="en-US" altLang="en-US" sz="1600" b="0">
                        <a:latin typeface="微软雅黑" panose="020B0503020204020204" pitchFamily="34" charset="-122"/>
                        <a:ea typeface="微软雅黑" panose="020B0503020204020204" pitchFamily="34" charset="-122"/>
                        <a:cs typeface="等线" panose="02010600030101010101"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en-US" sz="1600" b="0">
                          <a:latin typeface="微软雅黑" panose="020B0503020204020204" pitchFamily="34" charset="-122"/>
                          <a:ea typeface="微软雅黑" panose="020B0503020204020204" pitchFamily="34" charset="-122"/>
                          <a:cs typeface="等线" panose="02010600030101010101" charset="-122"/>
                        </a:rPr>
                        <a:t>10</a:t>
                      </a:r>
                      <a:endParaRPr lang="en-US" altLang="en-US" sz="1600" b="0">
                        <a:latin typeface="微软雅黑" panose="020B0503020204020204" pitchFamily="34" charset="-122"/>
                        <a:ea typeface="微软雅黑" panose="020B0503020204020204" pitchFamily="34" charset="-122"/>
                        <a:cs typeface="等线" panose="02010600030101010101"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en-US" sz="1600" b="0">
                          <a:latin typeface="微软雅黑" panose="020B0503020204020204" pitchFamily="34" charset="-122"/>
                          <a:ea typeface="微软雅黑" panose="020B0503020204020204" pitchFamily="34" charset="-122"/>
                          <a:cs typeface="等线" panose="02010600030101010101" charset="-122"/>
                        </a:rPr>
                        <a:t>1.5</a:t>
                      </a:r>
                      <a:endParaRPr lang="en-US" altLang="en-US" sz="1600" b="0">
                        <a:latin typeface="微软雅黑" panose="020B0503020204020204" pitchFamily="34" charset="-122"/>
                        <a:ea typeface="微软雅黑" panose="020B0503020204020204" pitchFamily="34" charset="-122"/>
                        <a:cs typeface="等线" panose="02010600030101010101"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en-US" sz="1600" b="0">
                          <a:latin typeface="微软雅黑" panose="020B0503020204020204" pitchFamily="34" charset="-122"/>
                          <a:ea typeface="微软雅黑" panose="020B0503020204020204" pitchFamily="34" charset="-122"/>
                          <a:cs typeface="等线" panose="02010600030101010101" charset="-122"/>
                        </a:rPr>
                        <a:t>50</a:t>
                      </a:r>
                      <a:endParaRPr lang="en-US" altLang="en-US" sz="1600" b="0">
                        <a:latin typeface="微软雅黑" panose="020B0503020204020204" pitchFamily="34" charset="-122"/>
                        <a:ea typeface="微软雅黑" panose="020B0503020204020204" pitchFamily="34" charset="-122"/>
                        <a:cs typeface="等线" panose="02010600030101010101"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en-US" sz="1600" b="0">
                          <a:latin typeface="微软雅黑" panose="020B0503020204020204" pitchFamily="34" charset="-122"/>
                          <a:ea typeface="微软雅黑" panose="020B0503020204020204" pitchFamily="34" charset="-122"/>
                          <a:cs typeface="等线" panose="02010600030101010101" charset="-122"/>
                        </a:rPr>
                        <a:t>/</a:t>
                      </a:r>
                      <a:endParaRPr lang="en-US" altLang="en-US" sz="1600" b="0">
                        <a:latin typeface="微软雅黑" panose="020B0503020204020204" pitchFamily="34" charset="-122"/>
                        <a:ea typeface="微软雅黑" panose="020B0503020204020204" pitchFamily="34" charset="-122"/>
                        <a:cs typeface="等线" panose="02010600030101010101"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en-US" sz="1600" b="0">
                          <a:latin typeface="微软雅黑" panose="020B0503020204020204" pitchFamily="34" charset="-122"/>
                          <a:ea typeface="微软雅黑" panose="020B0503020204020204" pitchFamily="34" charset="-122"/>
                          <a:cs typeface="等线" panose="02010600030101010101" charset="-122"/>
                        </a:rPr>
                        <a:t>/</a:t>
                      </a:r>
                      <a:endParaRPr lang="en-US" altLang="en-US" sz="1600" b="0">
                        <a:latin typeface="微软雅黑" panose="020B0503020204020204" pitchFamily="34" charset="-122"/>
                        <a:ea typeface="微软雅黑" panose="020B0503020204020204" pitchFamily="34" charset="-122"/>
                        <a:cs typeface="等线" panose="02010600030101010101"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en-US" sz="1600" b="0">
                          <a:latin typeface="微软雅黑" panose="020B0503020204020204" pitchFamily="34" charset="-122"/>
                          <a:ea typeface="微软雅黑" panose="020B0503020204020204" pitchFamily="34" charset="-122"/>
                          <a:cs typeface="等线" panose="02010600030101010101" charset="-122"/>
                        </a:rPr>
                        <a:t>71.5</a:t>
                      </a:r>
                      <a:endParaRPr lang="en-US" altLang="en-US" sz="1600" b="0">
                        <a:latin typeface="微软雅黑" panose="020B0503020204020204" pitchFamily="34" charset="-122"/>
                        <a:ea typeface="微软雅黑" panose="020B0503020204020204" pitchFamily="34" charset="-122"/>
                        <a:cs typeface="等线" panose="02010600030101010101"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287020">
                <a:tc>
                  <a:txBody>
                    <a:bodyPr/>
                    <a:lstStyle/>
                    <a:p>
                      <a:pPr indent="0">
                        <a:buNone/>
                      </a:pPr>
                      <a:r>
                        <a:rPr lang="en-US" sz="1600" b="0">
                          <a:latin typeface="微软雅黑" panose="020B0503020204020204" pitchFamily="34" charset="-122"/>
                          <a:ea typeface="微软雅黑" panose="020B0503020204020204" pitchFamily="34" charset="-122"/>
                          <a:cs typeface="等线" panose="02010600030101010101" charset="-122"/>
                        </a:rPr>
                        <a:t>6</a:t>
                      </a:r>
                      <a:endParaRPr lang="en-US" altLang="en-US" sz="1600" b="0">
                        <a:latin typeface="微软雅黑" panose="020B0503020204020204" pitchFamily="34" charset="-122"/>
                        <a:ea typeface="微软雅黑" panose="020B0503020204020204" pitchFamily="34" charset="-122"/>
                        <a:cs typeface="等线" panose="02010600030101010101"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en-US" sz="1600" b="0">
                          <a:latin typeface="微软雅黑" panose="020B0503020204020204" pitchFamily="34" charset="-122"/>
                          <a:ea typeface="微软雅黑" panose="020B0503020204020204" pitchFamily="34" charset="-122"/>
                          <a:cs typeface="等线" panose="02010600030101010101" charset="-122"/>
                        </a:rPr>
                        <a:t>40</a:t>
                      </a:r>
                      <a:endParaRPr lang="en-US" altLang="en-US" sz="1600" b="0">
                        <a:latin typeface="微软雅黑" panose="020B0503020204020204" pitchFamily="34" charset="-122"/>
                        <a:ea typeface="微软雅黑" panose="020B0503020204020204" pitchFamily="34" charset="-122"/>
                        <a:cs typeface="等线" panose="02010600030101010101"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en-US" sz="1600" b="0">
                          <a:latin typeface="微软雅黑" panose="020B0503020204020204" pitchFamily="34" charset="-122"/>
                          <a:ea typeface="微软雅黑" panose="020B0503020204020204" pitchFamily="34" charset="-122"/>
                          <a:cs typeface="等线" panose="02010600030101010101" charset="-122"/>
                        </a:rPr>
                        <a:t>5</a:t>
                      </a:r>
                      <a:endParaRPr lang="en-US" altLang="en-US" sz="1600" b="0">
                        <a:latin typeface="微软雅黑" panose="020B0503020204020204" pitchFamily="34" charset="-122"/>
                        <a:ea typeface="微软雅黑" panose="020B0503020204020204" pitchFamily="34" charset="-122"/>
                        <a:cs typeface="等线" panose="02010600030101010101"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en-US" sz="1600" b="0">
                          <a:latin typeface="微软雅黑" panose="020B0503020204020204" pitchFamily="34" charset="-122"/>
                          <a:ea typeface="微软雅黑" panose="020B0503020204020204" pitchFamily="34" charset="-122"/>
                          <a:cs typeface="等线" panose="02010600030101010101" charset="-122"/>
                        </a:rPr>
                        <a:t>1.5</a:t>
                      </a:r>
                      <a:endParaRPr lang="en-US" altLang="en-US" sz="1600" b="0">
                        <a:latin typeface="微软雅黑" panose="020B0503020204020204" pitchFamily="34" charset="-122"/>
                        <a:ea typeface="微软雅黑" panose="020B0503020204020204" pitchFamily="34" charset="-122"/>
                        <a:cs typeface="等线" panose="02010600030101010101"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en-US" sz="1600" b="0">
                          <a:latin typeface="微软雅黑" panose="020B0503020204020204" pitchFamily="34" charset="-122"/>
                          <a:ea typeface="微软雅黑" panose="020B0503020204020204" pitchFamily="34" charset="-122"/>
                          <a:cs typeface="等线" panose="02010600030101010101" charset="-122"/>
                        </a:rPr>
                        <a:t>20</a:t>
                      </a:r>
                      <a:endParaRPr lang="en-US" altLang="en-US" sz="1600" b="0">
                        <a:latin typeface="微软雅黑" panose="020B0503020204020204" pitchFamily="34" charset="-122"/>
                        <a:ea typeface="微软雅黑" panose="020B0503020204020204" pitchFamily="34" charset="-122"/>
                        <a:cs typeface="等线" panose="02010600030101010101"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en-US" sz="1600" b="0">
                          <a:latin typeface="微软雅黑" panose="020B0503020204020204" pitchFamily="34" charset="-122"/>
                          <a:ea typeface="微软雅黑" panose="020B0503020204020204" pitchFamily="34" charset="-122"/>
                          <a:cs typeface="等线" panose="02010600030101010101" charset="-122"/>
                        </a:rPr>
                        <a:t>75</a:t>
                      </a:r>
                      <a:endParaRPr lang="en-US" altLang="en-US" sz="1600" b="0">
                        <a:latin typeface="微软雅黑" panose="020B0503020204020204" pitchFamily="34" charset="-122"/>
                        <a:ea typeface="微软雅黑" panose="020B0503020204020204" pitchFamily="34" charset="-122"/>
                        <a:cs typeface="等线" panose="02010600030101010101"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en-US" sz="1600" b="0">
                          <a:latin typeface="微软雅黑" panose="020B0503020204020204" pitchFamily="34" charset="-122"/>
                          <a:ea typeface="微软雅黑" panose="020B0503020204020204" pitchFamily="34" charset="-122"/>
                          <a:cs typeface="等线" panose="02010600030101010101" charset="-122"/>
                        </a:rPr>
                        <a:t>/</a:t>
                      </a:r>
                      <a:endParaRPr lang="en-US" altLang="en-US" sz="1600" b="0">
                        <a:latin typeface="微软雅黑" panose="020B0503020204020204" pitchFamily="34" charset="-122"/>
                        <a:ea typeface="微软雅黑" panose="020B0503020204020204" pitchFamily="34" charset="-122"/>
                        <a:cs typeface="等线" panose="02010600030101010101"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en-US" sz="1600" b="0">
                          <a:latin typeface="微软雅黑" panose="020B0503020204020204" pitchFamily="34" charset="-122"/>
                          <a:ea typeface="微软雅黑" panose="020B0503020204020204" pitchFamily="34" charset="-122"/>
                          <a:cs typeface="等线" panose="02010600030101010101" charset="-122"/>
                        </a:rPr>
                        <a:t>141.5</a:t>
                      </a:r>
                      <a:endParaRPr lang="en-US" altLang="en-US" sz="1600" b="0">
                        <a:latin typeface="微软雅黑" panose="020B0503020204020204" pitchFamily="34" charset="-122"/>
                        <a:ea typeface="微软雅黑" panose="020B0503020204020204" pitchFamily="34" charset="-122"/>
                        <a:cs typeface="等线" panose="02010600030101010101"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287655">
                <a:tc>
                  <a:txBody>
                    <a:bodyPr/>
                    <a:lstStyle/>
                    <a:p>
                      <a:pPr indent="0">
                        <a:buNone/>
                      </a:pPr>
                      <a:r>
                        <a:rPr lang="en-US" sz="1600" b="0">
                          <a:latin typeface="微软雅黑" panose="020B0503020204020204" pitchFamily="34" charset="-122"/>
                          <a:ea typeface="微软雅黑" panose="020B0503020204020204" pitchFamily="34" charset="-122"/>
                          <a:cs typeface="等线" panose="02010600030101010101" charset="-122"/>
                        </a:rPr>
                        <a:t>7</a:t>
                      </a:r>
                      <a:endParaRPr lang="en-US" altLang="en-US" sz="1600" b="0">
                        <a:latin typeface="微软雅黑" panose="020B0503020204020204" pitchFamily="34" charset="-122"/>
                        <a:ea typeface="微软雅黑" panose="020B0503020204020204" pitchFamily="34" charset="-122"/>
                        <a:cs typeface="等线" panose="02010600030101010101"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en-US" sz="1600" b="0">
                          <a:latin typeface="微软雅黑" panose="020B0503020204020204" pitchFamily="34" charset="-122"/>
                          <a:ea typeface="微软雅黑" panose="020B0503020204020204" pitchFamily="34" charset="-122"/>
                          <a:cs typeface="等线" panose="02010600030101010101" charset="-122"/>
                        </a:rPr>
                        <a:t>/</a:t>
                      </a:r>
                      <a:endParaRPr lang="en-US" altLang="en-US" sz="1600" b="0">
                        <a:latin typeface="微软雅黑" panose="020B0503020204020204" pitchFamily="34" charset="-122"/>
                        <a:ea typeface="微软雅黑" panose="020B0503020204020204" pitchFamily="34" charset="-122"/>
                        <a:cs typeface="等线" panose="02010600030101010101"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en-US" sz="1600" b="0">
                          <a:latin typeface="微软雅黑" panose="020B0503020204020204" pitchFamily="34" charset="-122"/>
                          <a:ea typeface="微软雅黑" panose="020B0503020204020204" pitchFamily="34" charset="-122"/>
                          <a:cs typeface="等线" panose="02010600030101010101" charset="-122"/>
                        </a:rPr>
                        <a:t>10</a:t>
                      </a:r>
                      <a:endParaRPr lang="en-US" altLang="en-US" sz="1600" b="0">
                        <a:latin typeface="微软雅黑" panose="020B0503020204020204" pitchFamily="34" charset="-122"/>
                        <a:ea typeface="微软雅黑" panose="020B0503020204020204" pitchFamily="34" charset="-122"/>
                        <a:cs typeface="等线" panose="02010600030101010101"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en-US" sz="1600" b="0">
                          <a:latin typeface="微软雅黑" panose="020B0503020204020204" pitchFamily="34" charset="-122"/>
                          <a:ea typeface="微软雅黑" panose="020B0503020204020204" pitchFamily="34" charset="-122"/>
                          <a:cs typeface="等线" panose="02010600030101010101" charset="-122"/>
                        </a:rPr>
                        <a:t>1.5</a:t>
                      </a:r>
                      <a:endParaRPr lang="en-US" altLang="en-US" sz="1600" b="0">
                        <a:latin typeface="微软雅黑" panose="020B0503020204020204" pitchFamily="34" charset="-122"/>
                        <a:ea typeface="微软雅黑" panose="020B0503020204020204" pitchFamily="34" charset="-122"/>
                        <a:cs typeface="等线" panose="02010600030101010101"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en-US" sz="1600" b="0">
                          <a:latin typeface="微软雅黑" panose="020B0503020204020204" pitchFamily="34" charset="-122"/>
                          <a:ea typeface="微软雅黑" panose="020B0503020204020204" pitchFamily="34" charset="-122"/>
                          <a:cs typeface="等线" panose="02010600030101010101" charset="-122"/>
                        </a:rPr>
                        <a:t>70</a:t>
                      </a:r>
                      <a:endParaRPr lang="en-US" altLang="en-US" sz="1600" b="0">
                        <a:latin typeface="微软雅黑" panose="020B0503020204020204" pitchFamily="34" charset="-122"/>
                        <a:ea typeface="微软雅黑" panose="020B0503020204020204" pitchFamily="34" charset="-122"/>
                        <a:cs typeface="等线" panose="02010600030101010101"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en-US" sz="1600" b="0">
                          <a:latin typeface="微软雅黑" panose="020B0503020204020204" pitchFamily="34" charset="-122"/>
                          <a:ea typeface="微软雅黑" panose="020B0503020204020204" pitchFamily="34" charset="-122"/>
                          <a:cs typeface="等线" panose="02010600030101010101" charset="-122"/>
                        </a:rPr>
                        <a:t>/</a:t>
                      </a:r>
                      <a:endParaRPr lang="en-US" altLang="en-US" sz="1600" b="0">
                        <a:latin typeface="微软雅黑" panose="020B0503020204020204" pitchFamily="34" charset="-122"/>
                        <a:ea typeface="微软雅黑" panose="020B0503020204020204" pitchFamily="34" charset="-122"/>
                        <a:cs typeface="等线" panose="02010600030101010101"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en-US" sz="1600" b="0">
                          <a:latin typeface="微软雅黑" panose="020B0503020204020204" pitchFamily="34" charset="-122"/>
                          <a:ea typeface="微软雅黑" panose="020B0503020204020204" pitchFamily="34" charset="-122"/>
                          <a:cs typeface="等线" panose="02010600030101010101" charset="-122"/>
                        </a:rPr>
                        <a:t>10</a:t>
                      </a:r>
                      <a:endParaRPr lang="en-US" altLang="en-US" sz="1600" b="0">
                        <a:latin typeface="微软雅黑" panose="020B0503020204020204" pitchFamily="34" charset="-122"/>
                        <a:ea typeface="微软雅黑" panose="020B0503020204020204" pitchFamily="34" charset="-122"/>
                        <a:cs typeface="等线" panose="02010600030101010101"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en-US" sz="1600" b="0">
                          <a:latin typeface="微软雅黑" panose="020B0503020204020204" pitchFamily="34" charset="-122"/>
                          <a:ea typeface="微软雅黑" panose="020B0503020204020204" pitchFamily="34" charset="-122"/>
                          <a:cs typeface="等线" panose="02010600030101010101" charset="-122"/>
                        </a:rPr>
                        <a:t>91.5</a:t>
                      </a:r>
                      <a:endParaRPr lang="en-US" altLang="en-US" sz="1600" b="0">
                        <a:latin typeface="微软雅黑" panose="020B0503020204020204" pitchFamily="34" charset="-122"/>
                        <a:ea typeface="微软雅黑" panose="020B0503020204020204" pitchFamily="34" charset="-122"/>
                        <a:cs typeface="等线" panose="02010600030101010101"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286385">
                <a:tc>
                  <a:txBody>
                    <a:bodyPr/>
                    <a:lstStyle/>
                    <a:p>
                      <a:pPr indent="0">
                        <a:buNone/>
                      </a:pPr>
                      <a:r>
                        <a:rPr lang="en-US" sz="1600" b="0">
                          <a:latin typeface="微软雅黑" panose="020B0503020204020204" pitchFamily="34" charset="-122"/>
                          <a:ea typeface="微软雅黑" panose="020B0503020204020204" pitchFamily="34" charset="-122"/>
                          <a:cs typeface="等线" panose="02010600030101010101" charset="-122"/>
                        </a:rPr>
                        <a:t>8</a:t>
                      </a:r>
                      <a:endParaRPr lang="en-US" altLang="en-US" sz="1600" b="0">
                        <a:latin typeface="微软雅黑" panose="020B0503020204020204" pitchFamily="34" charset="-122"/>
                        <a:ea typeface="微软雅黑" panose="020B0503020204020204" pitchFamily="34" charset="-122"/>
                        <a:cs typeface="等线" panose="02010600030101010101"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en-US" sz="1600" b="0">
                          <a:latin typeface="微软雅黑" panose="020B0503020204020204" pitchFamily="34" charset="-122"/>
                          <a:ea typeface="微软雅黑" panose="020B0503020204020204" pitchFamily="34" charset="-122"/>
                          <a:cs typeface="等线" panose="02010600030101010101" charset="-122"/>
                        </a:rPr>
                        <a:t>/</a:t>
                      </a:r>
                      <a:endParaRPr lang="en-US" altLang="en-US" sz="1600" b="0">
                        <a:latin typeface="微软雅黑" panose="020B0503020204020204" pitchFamily="34" charset="-122"/>
                        <a:ea typeface="微软雅黑" panose="020B0503020204020204" pitchFamily="34" charset="-122"/>
                        <a:cs typeface="等线" panose="02010600030101010101"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en-US" sz="1600" b="0">
                          <a:latin typeface="微软雅黑" panose="020B0503020204020204" pitchFamily="34" charset="-122"/>
                          <a:ea typeface="微软雅黑" panose="020B0503020204020204" pitchFamily="34" charset="-122"/>
                          <a:cs typeface="等线" panose="02010600030101010101" charset="-122"/>
                        </a:rPr>
                        <a:t>5</a:t>
                      </a:r>
                      <a:endParaRPr lang="en-US" altLang="en-US" sz="1600" b="0">
                        <a:latin typeface="微软雅黑" panose="020B0503020204020204" pitchFamily="34" charset="-122"/>
                        <a:ea typeface="微软雅黑" panose="020B0503020204020204" pitchFamily="34" charset="-122"/>
                        <a:cs typeface="等线" panose="02010600030101010101"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en-US" sz="1600" b="0">
                          <a:latin typeface="微软雅黑" panose="020B0503020204020204" pitchFamily="34" charset="-122"/>
                          <a:ea typeface="微软雅黑" panose="020B0503020204020204" pitchFamily="34" charset="-122"/>
                          <a:cs typeface="等线" panose="02010600030101010101" charset="-122"/>
                        </a:rPr>
                        <a:t>2</a:t>
                      </a:r>
                      <a:endParaRPr lang="en-US" altLang="en-US" sz="1600" b="0">
                        <a:latin typeface="微软雅黑" panose="020B0503020204020204" pitchFamily="34" charset="-122"/>
                        <a:ea typeface="微软雅黑" panose="020B0503020204020204" pitchFamily="34" charset="-122"/>
                        <a:cs typeface="等线" panose="02010600030101010101"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en-US" sz="1600" b="0">
                          <a:latin typeface="微软雅黑" panose="020B0503020204020204" pitchFamily="34" charset="-122"/>
                          <a:ea typeface="微软雅黑" panose="020B0503020204020204" pitchFamily="34" charset="-122"/>
                          <a:cs typeface="等线" panose="02010600030101010101" charset="-122"/>
                        </a:rPr>
                        <a:t>70</a:t>
                      </a:r>
                      <a:endParaRPr lang="en-US" altLang="en-US" sz="1600" b="0">
                        <a:latin typeface="微软雅黑" panose="020B0503020204020204" pitchFamily="34" charset="-122"/>
                        <a:ea typeface="微软雅黑" panose="020B0503020204020204" pitchFamily="34" charset="-122"/>
                        <a:cs typeface="等线" panose="02010600030101010101"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en-US" sz="1600" b="0">
                          <a:latin typeface="微软雅黑" panose="020B0503020204020204" pitchFamily="34" charset="-122"/>
                          <a:ea typeface="微软雅黑" panose="020B0503020204020204" pitchFamily="34" charset="-122"/>
                          <a:cs typeface="等线" panose="02010600030101010101" charset="-122"/>
                        </a:rPr>
                        <a:t>/</a:t>
                      </a:r>
                      <a:endParaRPr lang="en-US" altLang="en-US" sz="1600" b="0">
                        <a:latin typeface="微软雅黑" panose="020B0503020204020204" pitchFamily="34" charset="-122"/>
                        <a:ea typeface="微软雅黑" panose="020B0503020204020204" pitchFamily="34" charset="-122"/>
                        <a:cs typeface="等线" panose="02010600030101010101"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en-US" sz="1600" b="0">
                          <a:latin typeface="微软雅黑" panose="020B0503020204020204" pitchFamily="34" charset="-122"/>
                          <a:ea typeface="微软雅黑" panose="020B0503020204020204" pitchFamily="34" charset="-122"/>
                          <a:cs typeface="等线" panose="02010600030101010101" charset="-122"/>
                        </a:rPr>
                        <a:t>/</a:t>
                      </a:r>
                      <a:endParaRPr lang="en-US" altLang="en-US" sz="1600" b="0">
                        <a:latin typeface="微软雅黑" panose="020B0503020204020204" pitchFamily="34" charset="-122"/>
                        <a:ea typeface="微软雅黑" panose="020B0503020204020204" pitchFamily="34" charset="-122"/>
                        <a:cs typeface="等线" panose="02010600030101010101"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en-US" sz="1600" b="0">
                          <a:latin typeface="微软雅黑" panose="020B0503020204020204" pitchFamily="34" charset="-122"/>
                          <a:ea typeface="微软雅黑" panose="020B0503020204020204" pitchFamily="34" charset="-122"/>
                          <a:cs typeface="等线" panose="02010600030101010101" charset="-122"/>
                        </a:rPr>
                        <a:t>77</a:t>
                      </a:r>
                      <a:endParaRPr lang="en-US" altLang="en-US" sz="1600" b="0">
                        <a:latin typeface="微软雅黑" panose="020B0503020204020204" pitchFamily="34" charset="-122"/>
                        <a:ea typeface="微软雅黑" panose="020B0503020204020204" pitchFamily="34" charset="-122"/>
                        <a:cs typeface="等线" panose="02010600030101010101"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287020">
                <a:tc>
                  <a:txBody>
                    <a:bodyPr/>
                    <a:lstStyle/>
                    <a:p>
                      <a:pPr indent="0">
                        <a:buNone/>
                      </a:pPr>
                      <a:r>
                        <a:rPr lang="en-US" sz="1600" b="0">
                          <a:latin typeface="微软雅黑" panose="020B0503020204020204" pitchFamily="34" charset="-122"/>
                          <a:ea typeface="微软雅黑" panose="020B0503020204020204" pitchFamily="34" charset="-122"/>
                          <a:cs typeface="等线" panose="02010600030101010101" charset="-122"/>
                        </a:rPr>
                        <a:t>9</a:t>
                      </a:r>
                      <a:endParaRPr lang="en-US" altLang="en-US" sz="1600" b="0">
                        <a:latin typeface="微软雅黑" panose="020B0503020204020204" pitchFamily="34" charset="-122"/>
                        <a:ea typeface="微软雅黑" panose="020B0503020204020204" pitchFamily="34" charset="-122"/>
                        <a:cs typeface="等线" panose="02010600030101010101"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en-US" sz="1600" b="0">
                          <a:latin typeface="微软雅黑" panose="020B0503020204020204" pitchFamily="34" charset="-122"/>
                          <a:ea typeface="微软雅黑" panose="020B0503020204020204" pitchFamily="34" charset="-122"/>
                          <a:cs typeface="等线" panose="02010600030101010101" charset="-122"/>
                        </a:rPr>
                        <a:t>40</a:t>
                      </a:r>
                      <a:endParaRPr lang="en-US" altLang="en-US" sz="1600" b="0">
                        <a:latin typeface="微软雅黑" panose="020B0503020204020204" pitchFamily="34" charset="-122"/>
                        <a:ea typeface="微软雅黑" panose="020B0503020204020204" pitchFamily="34" charset="-122"/>
                        <a:cs typeface="等线" panose="02010600030101010101"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en-US" sz="1600" b="0">
                          <a:latin typeface="微软雅黑" panose="020B0503020204020204" pitchFamily="34" charset="-122"/>
                          <a:ea typeface="微软雅黑" panose="020B0503020204020204" pitchFamily="34" charset="-122"/>
                          <a:cs typeface="等线" panose="02010600030101010101" charset="-122"/>
                        </a:rPr>
                        <a:t>/</a:t>
                      </a:r>
                      <a:endParaRPr lang="en-US" altLang="en-US" sz="1600" b="0">
                        <a:latin typeface="微软雅黑" panose="020B0503020204020204" pitchFamily="34" charset="-122"/>
                        <a:ea typeface="微软雅黑" panose="020B0503020204020204" pitchFamily="34" charset="-122"/>
                        <a:cs typeface="等线" panose="02010600030101010101"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en-US" sz="1600" b="0">
                          <a:latin typeface="微软雅黑" panose="020B0503020204020204" pitchFamily="34" charset="-122"/>
                          <a:ea typeface="微软雅黑" panose="020B0503020204020204" pitchFamily="34" charset="-122"/>
                          <a:cs typeface="等线" panose="02010600030101010101" charset="-122"/>
                        </a:rPr>
                        <a:t>17.5</a:t>
                      </a:r>
                      <a:endParaRPr lang="en-US" altLang="en-US" sz="1600" b="0">
                        <a:latin typeface="微软雅黑" panose="020B0503020204020204" pitchFamily="34" charset="-122"/>
                        <a:ea typeface="微软雅黑" panose="020B0503020204020204" pitchFamily="34" charset="-122"/>
                        <a:cs typeface="等线" panose="02010600030101010101"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en-US" sz="1600" b="0">
                          <a:latin typeface="微软雅黑" panose="020B0503020204020204" pitchFamily="34" charset="-122"/>
                          <a:ea typeface="微软雅黑" panose="020B0503020204020204" pitchFamily="34" charset="-122"/>
                          <a:cs typeface="等线" panose="02010600030101010101" charset="-122"/>
                        </a:rPr>
                        <a:t>60</a:t>
                      </a:r>
                      <a:endParaRPr lang="en-US" altLang="en-US" sz="1600" b="0">
                        <a:latin typeface="微软雅黑" panose="020B0503020204020204" pitchFamily="34" charset="-122"/>
                        <a:ea typeface="微软雅黑" panose="020B0503020204020204" pitchFamily="34" charset="-122"/>
                        <a:cs typeface="等线" panose="02010600030101010101"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en-US" sz="1600" b="0">
                          <a:latin typeface="微软雅黑" panose="020B0503020204020204" pitchFamily="34" charset="-122"/>
                          <a:ea typeface="微软雅黑" panose="020B0503020204020204" pitchFamily="34" charset="-122"/>
                          <a:cs typeface="等线" panose="02010600030101010101" charset="-122"/>
                        </a:rPr>
                        <a:t>/</a:t>
                      </a:r>
                      <a:endParaRPr lang="en-US" altLang="en-US" sz="1600" b="0">
                        <a:latin typeface="微软雅黑" panose="020B0503020204020204" pitchFamily="34" charset="-122"/>
                        <a:ea typeface="微软雅黑" panose="020B0503020204020204" pitchFamily="34" charset="-122"/>
                        <a:cs typeface="等线" panose="02010600030101010101"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en-US" sz="1600" b="0">
                          <a:latin typeface="微软雅黑" panose="020B0503020204020204" pitchFamily="34" charset="-122"/>
                          <a:ea typeface="微软雅黑" panose="020B0503020204020204" pitchFamily="34" charset="-122"/>
                          <a:cs typeface="等线" panose="02010600030101010101" charset="-122"/>
                        </a:rPr>
                        <a:t>/</a:t>
                      </a:r>
                      <a:endParaRPr lang="en-US" altLang="en-US" sz="1600" b="0">
                        <a:latin typeface="微软雅黑" panose="020B0503020204020204" pitchFamily="34" charset="-122"/>
                        <a:ea typeface="微软雅黑" panose="020B0503020204020204" pitchFamily="34" charset="-122"/>
                        <a:cs typeface="等线" panose="02010600030101010101"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en-US" sz="1600" b="0">
                          <a:latin typeface="微软雅黑" panose="020B0503020204020204" pitchFamily="34" charset="-122"/>
                          <a:ea typeface="微软雅黑" panose="020B0503020204020204" pitchFamily="34" charset="-122"/>
                          <a:cs typeface="等线" panose="02010600030101010101" charset="-122"/>
                        </a:rPr>
                        <a:t>117.5</a:t>
                      </a:r>
                      <a:endParaRPr lang="en-US" altLang="en-US" sz="1600" b="0">
                        <a:latin typeface="微软雅黑" panose="020B0503020204020204" pitchFamily="34" charset="-122"/>
                        <a:ea typeface="微软雅黑" panose="020B0503020204020204" pitchFamily="34" charset="-122"/>
                        <a:cs typeface="等线" panose="02010600030101010101"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287020">
                <a:tc>
                  <a:txBody>
                    <a:bodyPr/>
                    <a:lstStyle/>
                    <a:p>
                      <a:pPr indent="0">
                        <a:buNone/>
                      </a:pPr>
                      <a:r>
                        <a:rPr lang="en-US" sz="1600" b="0">
                          <a:latin typeface="微软雅黑" panose="020B0503020204020204" pitchFamily="34" charset="-122"/>
                          <a:ea typeface="微软雅黑" panose="020B0503020204020204" pitchFamily="34" charset="-122"/>
                          <a:cs typeface="等线" panose="02010600030101010101" charset="-122"/>
                        </a:rPr>
                        <a:t>10</a:t>
                      </a:r>
                      <a:endParaRPr lang="en-US" altLang="en-US" sz="1600" b="0">
                        <a:latin typeface="微软雅黑" panose="020B0503020204020204" pitchFamily="34" charset="-122"/>
                        <a:ea typeface="微软雅黑" panose="020B0503020204020204" pitchFamily="34" charset="-122"/>
                        <a:cs typeface="等线" panose="02010600030101010101"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en-US" sz="1600" b="0">
                          <a:latin typeface="微软雅黑" panose="020B0503020204020204" pitchFamily="34" charset="-122"/>
                          <a:ea typeface="微软雅黑" panose="020B0503020204020204" pitchFamily="34" charset="-122"/>
                          <a:cs typeface="等线" panose="02010600030101010101" charset="-122"/>
                        </a:rPr>
                        <a:t>10</a:t>
                      </a:r>
                      <a:endParaRPr lang="en-US" altLang="en-US" sz="1600" b="0">
                        <a:latin typeface="微软雅黑" panose="020B0503020204020204" pitchFamily="34" charset="-122"/>
                        <a:ea typeface="微软雅黑" panose="020B0503020204020204" pitchFamily="34" charset="-122"/>
                        <a:cs typeface="等线" panose="02010600030101010101"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en-US" sz="1600" b="0">
                          <a:latin typeface="微软雅黑" panose="020B0503020204020204" pitchFamily="34" charset="-122"/>
                          <a:ea typeface="微软雅黑" panose="020B0503020204020204" pitchFamily="34" charset="-122"/>
                          <a:cs typeface="等线" panose="02010600030101010101" charset="-122"/>
                        </a:rPr>
                        <a:t>10</a:t>
                      </a:r>
                      <a:endParaRPr lang="en-US" altLang="en-US" sz="1600" b="0">
                        <a:latin typeface="微软雅黑" panose="020B0503020204020204" pitchFamily="34" charset="-122"/>
                        <a:ea typeface="微软雅黑" panose="020B0503020204020204" pitchFamily="34" charset="-122"/>
                        <a:cs typeface="等线" panose="02010600030101010101"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en-US" sz="1600" b="0">
                          <a:latin typeface="微软雅黑" panose="020B0503020204020204" pitchFamily="34" charset="-122"/>
                          <a:ea typeface="微软雅黑" panose="020B0503020204020204" pitchFamily="34" charset="-122"/>
                          <a:cs typeface="等线" panose="02010600030101010101" charset="-122"/>
                        </a:rPr>
                        <a:t>2</a:t>
                      </a:r>
                      <a:endParaRPr lang="en-US" altLang="en-US" sz="1600" b="0">
                        <a:latin typeface="微软雅黑" panose="020B0503020204020204" pitchFamily="34" charset="-122"/>
                        <a:ea typeface="微软雅黑" panose="020B0503020204020204" pitchFamily="34" charset="-122"/>
                        <a:cs typeface="等线" panose="02010600030101010101"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en-US" sz="1600" b="0">
                          <a:latin typeface="微软雅黑" panose="020B0503020204020204" pitchFamily="34" charset="-122"/>
                          <a:ea typeface="微软雅黑" panose="020B0503020204020204" pitchFamily="34" charset="-122"/>
                          <a:cs typeface="等线" panose="02010600030101010101" charset="-122"/>
                        </a:rPr>
                        <a:t>70</a:t>
                      </a:r>
                      <a:endParaRPr lang="en-US" altLang="en-US" sz="1600" b="0">
                        <a:latin typeface="微软雅黑" panose="020B0503020204020204" pitchFamily="34" charset="-122"/>
                        <a:ea typeface="微软雅黑" panose="020B0503020204020204" pitchFamily="34" charset="-122"/>
                        <a:cs typeface="等线" panose="02010600030101010101"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en-US" sz="1600" b="0">
                          <a:latin typeface="微软雅黑" panose="020B0503020204020204" pitchFamily="34" charset="-122"/>
                          <a:ea typeface="微软雅黑" panose="020B0503020204020204" pitchFamily="34" charset="-122"/>
                          <a:cs typeface="等线" panose="02010600030101010101" charset="-122"/>
                        </a:rPr>
                        <a:t>/</a:t>
                      </a:r>
                      <a:endParaRPr lang="en-US" altLang="en-US" sz="1600" b="0">
                        <a:latin typeface="微软雅黑" panose="020B0503020204020204" pitchFamily="34" charset="-122"/>
                        <a:ea typeface="微软雅黑" panose="020B0503020204020204" pitchFamily="34" charset="-122"/>
                        <a:cs typeface="等线" panose="02010600030101010101"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en-US" sz="1600" b="0">
                          <a:latin typeface="微软雅黑" panose="020B0503020204020204" pitchFamily="34" charset="-122"/>
                          <a:ea typeface="微软雅黑" panose="020B0503020204020204" pitchFamily="34" charset="-122"/>
                          <a:cs typeface="等线" panose="02010600030101010101" charset="-122"/>
                        </a:rPr>
                        <a:t>/</a:t>
                      </a:r>
                      <a:endParaRPr lang="en-US" altLang="en-US" sz="1600" b="0">
                        <a:latin typeface="微软雅黑" panose="020B0503020204020204" pitchFamily="34" charset="-122"/>
                        <a:ea typeface="微软雅黑" panose="020B0503020204020204" pitchFamily="34" charset="-122"/>
                        <a:cs typeface="等线" panose="02010600030101010101"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en-US" sz="1600" b="0">
                          <a:latin typeface="微软雅黑" panose="020B0503020204020204" pitchFamily="34" charset="-122"/>
                          <a:ea typeface="微软雅黑" panose="020B0503020204020204" pitchFamily="34" charset="-122"/>
                          <a:cs typeface="等线" panose="02010600030101010101" charset="-122"/>
                        </a:rPr>
                        <a:t>92</a:t>
                      </a:r>
                      <a:endParaRPr lang="en-US" altLang="en-US" sz="1600" b="0">
                        <a:latin typeface="微软雅黑" panose="020B0503020204020204" pitchFamily="34" charset="-122"/>
                        <a:ea typeface="微软雅黑" panose="020B0503020204020204" pitchFamily="34" charset="-122"/>
                        <a:cs typeface="等线" panose="02010600030101010101"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286385">
                <a:tc>
                  <a:txBody>
                    <a:bodyPr/>
                    <a:lstStyle/>
                    <a:p>
                      <a:pPr indent="0">
                        <a:buNone/>
                      </a:pPr>
                      <a:r>
                        <a:rPr lang="en-US" sz="1600" b="0">
                          <a:latin typeface="微软雅黑" panose="020B0503020204020204" pitchFamily="34" charset="-122"/>
                          <a:ea typeface="微软雅黑" panose="020B0503020204020204" pitchFamily="34" charset="-122"/>
                          <a:cs typeface="等线" panose="02010600030101010101" charset="-122"/>
                        </a:rPr>
                        <a:t>11</a:t>
                      </a:r>
                      <a:endParaRPr lang="en-US" altLang="en-US" sz="1600" b="0">
                        <a:latin typeface="微软雅黑" panose="020B0503020204020204" pitchFamily="34" charset="-122"/>
                        <a:ea typeface="微软雅黑" panose="020B0503020204020204" pitchFamily="34" charset="-122"/>
                        <a:cs typeface="等线" panose="02010600030101010101"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en-US" sz="1600" b="0">
                          <a:latin typeface="微软雅黑" panose="020B0503020204020204" pitchFamily="34" charset="-122"/>
                          <a:ea typeface="微软雅黑" panose="020B0503020204020204" pitchFamily="34" charset="-122"/>
                          <a:cs typeface="等线" panose="02010600030101010101" charset="-122"/>
                        </a:rPr>
                        <a:t>/</a:t>
                      </a:r>
                      <a:endParaRPr lang="en-US" altLang="en-US" sz="1600" b="0">
                        <a:latin typeface="微软雅黑" panose="020B0503020204020204" pitchFamily="34" charset="-122"/>
                        <a:ea typeface="微软雅黑" panose="020B0503020204020204" pitchFamily="34" charset="-122"/>
                        <a:cs typeface="等线" panose="02010600030101010101"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en-US" sz="1600" b="0">
                          <a:latin typeface="微软雅黑" panose="020B0503020204020204" pitchFamily="34" charset="-122"/>
                          <a:ea typeface="微软雅黑" panose="020B0503020204020204" pitchFamily="34" charset="-122"/>
                          <a:cs typeface="等线" panose="02010600030101010101" charset="-122"/>
                        </a:rPr>
                        <a:t>5</a:t>
                      </a:r>
                      <a:endParaRPr lang="en-US" altLang="en-US" sz="1600" b="0">
                        <a:latin typeface="微软雅黑" panose="020B0503020204020204" pitchFamily="34" charset="-122"/>
                        <a:ea typeface="微软雅黑" panose="020B0503020204020204" pitchFamily="34" charset="-122"/>
                        <a:cs typeface="等线" panose="02010600030101010101"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en-US" sz="1600" b="0">
                          <a:latin typeface="微软雅黑" panose="020B0503020204020204" pitchFamily="34" charset="-122"/>
                          <a:ea typeface="微软雅黑" panose="020B0503020204020204" pitchFamily="34" charset="-122"/>
                          <a:cs typeface="等线" panose="02010600030101010101" charset="-122"/>
                        </a:rPr>
                        <a:t>2</a:t>
                      </a:r>
                      <a:endParaRPr lang="en-US" altLang="en-US" sz="1600" b="0">
                        <a:latin typeface="微软雅黑" panose="020B0503020204020204" pitchFamily="34" charset="-122"/>
                        <a:ea typeface="微软雅黑" panose="020B0503020204020204" pitchFamily="34" charset="-122"/>
                        <a:cs typeface="等线" panose="02010600030101010101"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en-US" sz="1600" b="0">
                          <a:latin typeface="微软雅黑" panose="020B0503020204020204" pitchFamily="34" charset="-122"/>
                          <a:ea typeface="微软雅黑" panose="020B0503020204020204" pitchFamily="34" charset="-122"/>
                          <a:cs typeface="等线" panose="02010600030101010101" charset="-122"/>
                        </a:rPr>
                        <a:t>30</a:t>
                      </a:r>
                      <a:endParaRPr lang="en-US" altLang="en-US" sz="1600" b="0">
                        <a:latin typeface="微软雅黑" panose="020B0503020204020204" pitchFamily="34" charset="-122"/>
                        <a:ea typeface="微软雅黑" panose="020B0503020204020204" pitchFamily="34" charset="-122"/>
                        <a:cs typeface="等线" panose="02010600030101010101"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en-US" sz="1600" b="0">
                          <a:latin typeface="微软雅黑" panose="020B0503020204020204" pitchFamily="34" charset="-122"/>
                          <a:ea typeface="微软雅黑" panose="020B0503020204020204" pitchFamily="34" charset="-122"/>
                          <a:cs typeface="等线" panose="02010600030101010101" charset="-122"/>
                        </a:rPr>
                        <a:t>/</a:t>
                      </a:r>
                      <a:endParaRPr lang="en-US" altLang="en-US" sz="1600" b="0">
                        <a:latin typeface="微软雅黑" panose="020B0503020204020204" pitchFamily="34" charset="-122"/>
                        <a:ea typeface="微软雅黑" panose="020B0503020204020204" pitchFamily="34" charset="-122"/>
                        <a:cs typeface="等线" panose="02010600030101010101"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en-US" sz="1600" b="0">
                          <a:latin typeface="微软雅黑" panose="020B0503020204020204" pitchFamily="34" charset="-122"/>
                          <a:ea typeface="微软雅黑" panose="020B0503020204020204" pitchFamily="34" charset="-122"/>
                          <a:cs typeface="等线" panose="02010600030101010101" charset="-122"/>
                        </a:rPr>
                        <a:t>10</a:t>
                      </a:r>
                      <a:endParaRPr lang="en-US" altLang="en-US" sz="1600" b="0">
                        <a:latin typeface="微软雅黑" panose="020B0503020204020204" pitchFamily="34" charset="-122"/>
                        <a:ea typeface="微软雅黑" panose="020B0503020204020204" pitchFamily="34" charset="-122"/>
                        <a:cs typeface="等线" panose="02010600030101010101"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en-US" sz="1600" b="0">
                          <a:latin typeface="微软雅黑" panose="020B0503020204020204" pitchFamily="34" charset="-122"/>
                          <a:ea typeface="微软雅黑" panose="020B0503020204020204" pitchFamily="34" charset="-122"/>
                          <a:cs typeface="等线" panose="02010600030101010101" charset="-122"/>
                        </a:rPr>
                        <a:t>47</a:t>
                      </a:r>
                      <a:endParaRPr lang="en-US" altLang="en-US" sz="1600" b="0">
                        <a:latin typeface="微软雅黑" panose="020B0503020204020204" pitchFamily="34" charset="-122"/>
                        <a:ea typeface="微软雅黑" panose="020B0503020204020204" pitchFamily="34" charset="-122"/>
                        <a:cs typeface="等线" panose="02010600030101010101"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11"/>
                  </a:ext>
                </a:extLst>
              </a:tr>
              <a:tr h="287655">
                <a:tc>
                  <a:txBody>
                    <a:bodyPr/>
                    <a:lstStyle/>
                    <a:p>
                      <a:pPr indent="0">
                        <a:buNone/>
                      </a:pPr>
                      <a:r>
                        <a:rPr lang="en-US" sz="1600" b="0">
                          <a:latin typeface="微软雅黑" panose="020B0503020204020204" pitchFamily="34" charset="-122"/>
                          <a:ea typeface="微软雅黑" panose="020B0503020204020204" pitchFamily="34" charset="-122"/>
                          <a:cs typeface="等线" panose="02010600030101010101" charset="-122"/>
                        </a:rPr>
                        <a:t>12</a:t>
                      </a:r>
                      <a:endParaRPr lang="en-US" altLang="en-US" sz="1600" b="0">
                        <a:latin typeface="微软雅黑" panose="020B0503020204020204" pitchFamily="34" charset="-122"/>
                        <a:ea typeface="微软雅黑" panose="020B0503020204020204" pitchFamily="34" charset="-122"/>
                        <a:cs typeface="等线" panose="02010600030101010101"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en-US" sz="1600" b="0">
                          <a:latin typeface="微软雅黑" panose="020B0503020204020204" pitchFamily="34" charset="-122"/>
                          <a:ea typeface="微软雅黑" panose="020B0503020204020204" pitchFamily="34" charset="-122"/>
                          <a:cs typeface="等线" panose="02010600030101010101" charset="-122"/>
                        </a:rPr>
                        <a:t>30</a:t>
                      </a:r>
                      <a:endParaRPr lang="en-US" altLang="en-US" sz="1600" b="0">
                        <a:latin typeface="微软雅黑" panose="020B0503020204020204" pitchFamily="34" charset="-122"/>
                        <a:ea typeface="微软雅黑" panose="020B0503020204020204" pitchFamily="34" charset="-122"/>
                        <a:cs typeface="等线" panose="02010600030101010101"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en-US" sz="1600" b="0">
                          <a:latin typeface="微软雅黑" panose="020B0503020204020204" pitchFamily="34" charset="-122"/>
                          <a:ea typeface="微软雅黑" panose="020B0503020204020204" pitchFamily="34" charset="-122"/>
                          <a:cs typeface="等线" panose="02010600030101010101" charset="-122"/>
                        </a:rPr>
                        <a:t>10</a:t>
                      </a:r>
                      <a:endParaRPr lang="en-US" altLang="en-US" sz="1600" b="0">
                        <a:latin typeface="微软雅黑" panose="020B0503020204020204" pitchFamily="34" charset="-122"/>
                        <a:ea typeface="微软雅黑" panose="020B0503020204020204" pitchFamily="34" charset="-122"/>
                        <a:cs typeface="等线" panose="02010600030101010101"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en-US" sz="1600" b="0">
                          <a:latin typeface="微软雅黑" panose="020B0503020204020204" pitchFamily="34" charset="-122"/>
                          <a:ea typeface="微软雅黑" panose="020B0503020204020204" pitchFamily="34" charset="-122"/>
                          <a:cs typeface="等线" panose="02010600030101010101" charset="-122"/>
                        </a:rPr>
                        <a:t>2</a:t>
                      </a:r>
                      <a:endParaRPr lang="en-US" altLang="en-US" sz="1600" b="0">
                        <a:latin typeface="微软雅黑" panose="020B0503020204020204" pitchFamily="34" charset="-122"/>
                        <a:ea typeface="微软雅黑" panose="020B0503020204020204" pitchFamily="34" charset="-122"/>
                        <a:cs typeface="等线" panose="02010600030101010101"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en-US" sz="1600" b="0">
                          <a:latin typeface="微软雅黑" panose="020B0503020204020204" pitchFamily="34" charset="-122"/>
                          <a:ea typeface="微软雅黑" panose="020B0503020204020204" pitchFamily="34" charset="-122"/>
                          <a:cs typeface="等线" panose="02010600030101010101" charset="-122"/>
                        </a:rPr>
                        <a:t>60</a:t>
                      </a:r>
                      <a:endParaRPr lang="en-US" altLang="en-US" sz="1600" b="0">
                        <a:latin typeface="微软雅黑" panose="020B0503020204020204" pitchFamily="34" charset="-122"/>
                        <a:ea typeface="微软雅黑" panose="020B0503020204020204" pitchFamily="34" charset="-122"/>
                        <a:cs typeface="等线" panose="02010600030101010101"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en-US" sz="1600" b="0">
                          <a:latin typeface="微软雅黑" panose="020B0503020204020204" pitchFamily="34" charset="-122"/>
                          <a:ea typeface="微软雅黑" panose="020B0503020204020204" pitchFamily="34" charset="-122"/>
                          <a:cs typeface="等线" panose="02010600030101010101" charset="-122"/>
                        </a:rPr>
                        <a:t>75</a:t>
                      </a:r>
                      <a:endParaRPr lang="en-US" altLang="en-US" sz="1600" b="0">
                        <a:latin typeface="微软雅黑" panose="020B0503020204020204" pitchFamily="34" charset="-122"/>
                        <a:ea typeface="微软雅黑" panose="020B0503020204020204" pitchFamily="34" charset="-122"/>
                        <a:cs typeface="等线" panose="02010600030101010101"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en-US" sz="1600" b="0">
                          <a:latin typeface="微软雅黑" panose="020B0503020204020204" pitchFamily="34" charset="-122"/>
                          <a:ea typeface="微软雅黑" panose="020B0503020204020204" pitchFamily="34" charset="-122"/>
                          <a:cs typeface="等线" panose="02010600030101010101" charset="-122"/>
                        </a:rPr>
                        <a:t>/</a:t>
                      </a:r>
                      <a:endParaRPr lang="en-US" altLang="en-US" sz="1600" b="0">
                        <a:latin typeface="微软雅黑" panose="020B0503020204020204" pitchFamily="34" charset="-122"/>
                        <a:ea typeface="微软雅黑" panose="020B0503020204020204" pitchFamily="34" charset="-122"/>
                        <a:cs typeface="等线" panose="02010600030101010101"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en-US" sz="1600" b="0">
                          <a:latin typeface="微软雅黑" panose="020B0503020204020204" pitchFamily="34" charset="-122"/>
                          <a:ea typeface="微软雅黑" panose="020B0503020204020204" pitchFamily="34" charset="-122"/>
                          <a:cs typeface="等线" panose="02010600030101010101" charset="-122"/>
                        </a:rPr>
                        <a:t>177</a:t>
                      </a:r>
                      <a:endParaRPr lang="en-US" altLang="en-US" sz="1600" b="0">
                        <a:latin typeface="微软雅黑" panose="020B0503020204020204" pitchFamily="34" charset="-122"/>
                        <a:ea typeface="微软雅黑" panose="020B0503020204020204" pitchFamily="34" charset="-122"/>
                        <a:cs typeface="等线" panose="02010600030101010101"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12"/>
                  </a:ext>
                </a:extLst>
              </a:tr>
              <a:tr h="487680">
                <a:tc>
                  <a:txBody>
                    <a:bodyPr/>
                    <a:lstStyle/>
                    <a:p>
                      <a:pPr indent="0">
                        <a:buNone/>
                      </a:pPr>
                      <a:r>
                        <a:rPr lang="en-US" sz="1600" b="0">
                          <a:latin typeface="微软雅黑" panose="020B0503020204020204" pitchFamily="34" charset="-122"/>
                          <a:ea typeface="微软雅黑" panose="020B0503020204020204" pitchFamily="34" charset="-122"/>
                          <a:cs typeface="等线" panose="02010600030101010101" charset="-122"/>
                        </a:rPr>
                        <a:t>合计</a:t>
                      </a:r>
                      <a:endParaRPr lang="en-US" altLang="en-US" sz="1600" b="0">
                        <a:latin typeface="微软雅黑" panose="020B0503020204020204" pitchFamily="34" charset="-122"/>
                        <a:ea typeface="微软雅黑" panose="020B0503020204020204" pitchFamily="34" charset="-122"/>
                        <a:cs typeface="等线" panose="02010600030101010101"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en-US" sz="1600" b="0">
                          <a:latin typeface="微软雅黑" panose="020B0503020204020204" pitchFamily="34" charset="-122"/>
                          <a:ea typeface="微软雅黑" panose="020B0503020204020204" pitchFamily="34" charset="-122"/>
                          <a:cs typeface="等线" panose="02010600030101010101" charset="-122"/>
                        </a:rPr>
                        <a:t>180</a:t>
                      </a:r>
                      <a:endParaRPr lang="en-US" altLang="en-US" sz="1600" b="0">
                        <a:latin typeface="微软雅黑" panose="020B0503020204020204" pitchFamily="34" charset="-122"/>
                        <a:ea typeface="微软雅黑" panose="020B0503020204020204" pitchFamily="34" charset="-122"/>
                        <a:cs typeface="等线" panose="02010600030101010101"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en-US" sz="1600" b="0">
                          <a:latin typeface="微软雅黑" panose="020B0503020204020204" pitchFamily="34" charset="-122"/>
                          <a:ea typeface="微软雅黑" panose="020B0503020204020204" pitchFamily="34" charset="-122"/>
                          <a:cs typeface="等线" panose="02010600030101010101" charset="-122"/>
                        </a:rPr>
                        <a:t>70</a:t>
                      </a:r>
                      <a:endParaRPr lang="en-US" altLang="en-US" sz="1600" b="0">
                        <a:latin typeface="微软雅黑" panose="020B0503020204020204" pitchFamily="34" charset="-122"/>
                        <a:ea typeface="微软雅黑" panose="020B0503020204020204" pitchFamily="34" charset="-122"/>
                        <a:cs typeface="等线" panose="02010600030101010101"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en-US" sz="1600" b="0">
                          <a:latin typeface="微软雅黑" panose="020B0503020204020204" pitchFamily="34" charset="-122"/>
                          <a:ea typeface="微软雅黑" panose="020B0503020204020204" pitchFamily="34" charset="-122"/>
                          <a:cs typeface="等线" panose="02010600030101010101" charset="-122"/>
                        </a:rPr>
                        <a:t>60</a:t>
                      </a:r>
                      <a:endParaRPr lang="en-US" altLang="en-US" sz="1600" b="0">
                        <a:latin typeface="微软雅黑" panose="020B0503020204020204" pitchFamily="34" charset="-122"/>
                        <a:ea typeface="微软雅黑" panose="020B0503020204020204" pitchFamily="34" charset="-122"/>
                        <a:cs typeface="等线" panose="02010600030101010101"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en-US" sz="1600" b="0">
                          <a:latin typeface="微软雅黑" panose="020B0503020204020204" pitchFamily="34" charset="-122"/>
                          <a:ea typeface="微软雅黑" panose="020B0503020204020204" pitchFamily="34" charset="-122"/>
                          <a:cs typeface="等线" panose="02010600030101010101" charset="-122"/>
                        </a:rPr>
                        <a:t>650</a:t>
                      </a:r>
                      <a:endParaRPr lang="en-US" altLang="en-US" sz="1600" b="0">
                        <a:latin typeface="微软雅黑" panose="020B0503020204020204" pitchFamily="34" charset="-122"/>
                        <a:ea typeface="微软雅黑" panose="020B0503020204020204" pitchFamily="34" charset="-122"/>
                        <a:cs typeface="等线" panose="02010600030101010101"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en-US" sz="1600" b="0">
                          <a:latin typeface="微软雅黑" panose="020B0503020204020204" pitchFamily="34" charset="-122"/>
                          <a:ea typeface="微软雅黑" panose="020B0503020204020204" pitchFamily="34" charset="-122"/>
                          <a:cs typeface="等线" panose="02010600030101010101" charset="-122"/>
                        </a:rPr>
                        <a:t>150</a:t>
                      </a:r>
                      <a:endParaRPr lang="en-US" altLang="en-US" sz="1600" b="0">
                        <a:latin typeface="微软雅黑" panose="020B0503020204020204" pitchFamily="34" charset="-122"/>
                        <a:ea typeface="微软雅黑" panose="020B0503020204020204" pitchFamily="34" charset="-122"/>
                        <a:cs typeface="等线" panose="02010600030101010101"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en-US" sz="1600" b="0">
                          <a:latin typeface="微软雅黑" panose="020B0503020204020204" pitchFamily="34" charset="-122"/>
                          <a:ea typeface="微软雅黑" panose="020B0503020204020204" pitchFamily="34" charset="-122"/>
                          <a:cs typeface="等线" panose="02010600030101010101" charset="-122"/>
                        </a:rPr>
                        <a:t>40</a:t>
                      </a:r>
                      <a:endParaRPr lang="en-US" altLang="en-US" sz="1600" b="0">
                        <a:latin typeface="微软雅黑" panose="020B0503020204020204" pitchFamily="34" charset="-122"/>
                        <a:ea typeface="微软雅黑" panose="020B0503020204020204" pitchFamily="34" charset="-122"/>
                        <a:cs typeface="等线" panose="02010600030101010101"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en-US" sz="1600" b="0">
                          <a:latin typeface="微软雅黑" panose="020B0503020204020204" pitchFamily="34" charset="-122"/>
                          <a:ea typeface="微软雅黑" panose="020B0503020204020204" pitchFamily="34" charset="-122"/>
                          <a:cs typeface="等线" panose="02010600030101010101" charset="-122"/>
                        </a:rPr>
                        <a:t>1150</a:t>
                      </a:r>
                      <a:endParaRPr lang="en-US" altLang="en-US" sz="1600" b="0">
                        <a:latin typeface="微软雅黑" panose="020B0503020204020204" pitchFamily="34" charset="-122"/>
                        <a:ea typeface="微软雅黑" panose="020B0503020204020204" pitchFamily="34" charset="-122"/>
                        <a:cs typeface="等线" panose="02010600030101010101"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13"/>
                  </a:ext>
                </a:extLst>
              </a:tr>
            </a:tbl>
          </a:graphicData>
        </a:graphic>
      </p:graphicFrame>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532309" y="0"/>
            <a:ext cx="105322" cy="431800"/>
            <a:chOff x="532309" y="0"/>
            <a:chExt cx="105322" cy="431800"/>
          </a:xfrm>
        </p:grpSpPr>
        <p:sp>
          <p:nvSpPr>
            <p:cNvPr id="3" name="直接连接符 5"/>
            <p:cNvSpPr>
              <a:spLocks noChangeShapeType="1"/>
            </p:cNvSpPr>
            <p:nvPr/>
          </p:nvSpPr>
          <p:spPr bwMode="auto">
            <a:xfrm flipV="1">
              <a:off x="532309" y="0"/>
              <a:ext cx="0" cy="431800"/>
            </a:xfrm>
            <a:prstGeom prst="line">
              <a:avLst/>
            </a:prstGeom>
            <a:noFill/>
            <a:ln w="38100"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4" name="直接连接符 7"/>
            <p:cNvSpPr>
              <a:spLocks noChangeShapeType="1"/>
            </p:cNvSpPr>
            <p:nvPr/>
          </p:nvSpPr>
          <p:spPr bwMode="auto">
            <a:xfrm flipV="1">
              <a:off x="636044" y="0"/>
              <a:ext cx="1587" cy="288925"/>
            </a:xfrm>
            <a:prstGeom prst="line">
              <a:avLst/>
            </a:prstGeom>
            <a:noFill/>
            <a:ln w="38100" cap="flat" cmpd="sng">
              <a:solidFill>
                <a:srgbClr val="FFC000"/>
              </a:solidFill>
              <a:miter lim="800000"/>
            </a:ln>
            <a:extLst>
              <a:ext uri="{909E8E84-426E-40DD-AFC4-6F175D3DCCD1}">
                <a14:hiddenFill xmlns:a14="http://schemas.microsoft.com/office/drawing/2010/main">
                  <a:noFill/>
                </a14:hiddenFill>
              </a:ext>
            </a:extLst>
          </p:spPr>
          <p:txBody>
            <a:bodyPr/>
            <a:lstStyle/>
            <a:p>
              <a:endParaRPr lang="zh-CN" altLang="en-US"/>
            </a:p>
          </p:txBody>
        </p:sp>
      </p:grpSp>
      <p:grpSp>
        <p:nvGrpSpPr>
          <p:cNvPr id="5" name="组合 4"/>
          <p:cNvGrpSpPr/>
          <p:nvPr/>
        </p:nvGrpSpPr>
        <p:grpSpPr>
          <a:xfrm>
            <a:off x="-1" y="6230875"/>
            <a:ext cx="11526983" cy="431800"/>
            <a:chOff x="-2052460" y="1197075"/>
            <a:chExt cx="4601296" cy="431800"/>
          </a:xfrm>
        </p:grpSpPr>
        <p:sp>
          <p:nvSpPr>
            <p:cNvPr id="6" name="直接连接符 4"/>
            <p:cNvSpPr>
              <a:spLocks noChangeShapeType="1"/>
            </p:cNvSpPr>
            <p:nvPr/>
          </p:nvSpPr>
          <p:spPr bwMode="auto">
            <a:xfrm>
              <a:off x="-2052460" y="1628875"/>
              <a:ext cx="4572000" cy="0"/>
            </a:xfrm>
            <a:prstGeom prst="line">
              <a:avLst/>
            </a:prstGeom>
            <a:noFill/>
            <a:ln w="9525"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7" name="直接连接符 5"/>
            <p:cNvSpPr>
              <a:spLocks noChangeShapeType="1"/>
            </p:cNvSpPr>
            <p:nvPr/>
          </p:nvSpPr>
          <p:spPr bwMode="auto">
            <a:xfrm flipV="1">
              <a:off x="2483855" y="1197075"/>
              <a:ext cx="0" cy="431800"/>
            </a:xfrm>
            <a:prstGeom prst="line">
              <a:avLst/>
            </a:prstGeom>
            <a:noFill/>
            <a:ln w="38100"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8" name="直接连接符 7"/>
            <p:cNvSpPr>
              <a:spLocks noChangeShapeType="1"/>
            </p:cNvSpPr>
            <p:nvPr/>
          </p:nvSpPr>
          <p:spPr bwMode="auto">
            <a:xfrm flipV="1">
              <a:off x="2547249" y="1339950"/>
              <a:ext cx="1587" cy="288925"/>
            </a:xfrm>
            <a:prstGeom prst="line">
              <a:avLst/>
            </a:prstGeom>
            <a:noFill/>
            <a:ln w="38100" cap="flat" cmpd="sng">
              <a:solidFill>
                <a:srgbClr val="FFC000"/>
              </a:solidFill>
              <a:miter lim="800000"/>
            </a:ln>
            <a:extLst>
              <a:ext uri="{909E8E84-426E-40DD-AFC4-6F175D3DCCD1}">
                <a14:hiddenFill xmlns:a14="http://schemas.microsoft.com/office/drawing/2010/main">
                  <a:noFill/>
                </a14:hiddenFill>
              </a:ext>
            </a:extLst>
          </p:spPr>
          <p:txBody>
            <a:bodyPr/>
            <a:lstStyle/>
            <a:p>
              <a:endParaRPr lang="zh-CN" altLang="en-US"/>
            </a:p>
          </p:txBody>
        </p:sp>
      </p:grpSp>
      <p:sp>
        <p:nvSpPr>
          <p:cNvPr id="11" name="文本框 10"/>
          <p:cNvSpPr txBox="1"/>
          <p:nvPr/>
        </p:nvSpPr>
        <p:spPr>
          <a:xfrm>
            <a:off x="1042035" y="1071245"/>
            <a:ext cx="4476750" cy="768350"/>
          </a:xfrm>
          <a:prstGeom prst="rect">
            <a:avLst/>
          </a:prstGeom>
          <a:noFill/>
        </p:spPr>
        <p:txBody>
          <a:bodyPr wrap="square" rtlCol="0">
            <a:spAutoFit/>
          </a:bodyPr>
          <a:lstStyle/>
          <a:p>
            <a:r>
              <a:rPr sz="2200" b="1" dirty="0">
                <a:latin typeface="微软雅黑" panose="020B0503020204020204" pitchFamily="34" charset="-122"/>
                <a:ea typeface="微软雅黑" panose="020B0503020204020204" pitchFamily="34" charset="-122"/>
              </a:rPr>
              <a:t>3.4关系营销和售后营销</a:t>
            </a:r>
          </a:p>
          <a:p>
            <a:endParaRPr lang="en-US" altLang="zh-CN" sz="2200" b="1" dirty="0">
              <a:latin typeface="微软雅黑" panose="020B0503020204020204" pitchFamily="34" charset="-122"/>
              <a:ea typeface="微软雅黑" panose="020B0503020204020204" pitchFamily="34" charset="-122"/>
            </a:endParaRPr>
          </a:p>
        </p:txBody>
      </p:sp>
      <p:grpSp>
        <p:nvGrpSpPr>
          <p:cNvPr id="14" name="组合 13"/>
          <p:cNvGrpSpPr/>
          <p:nvPr/>
        </p:nvGrpSpPr>
        <p:grpSpPr>
          <a:xfrm>
            <a:off x="388688" y="393223"/>
            <a:ext cx="5551738" cy="564151"/>
            <a:chOff x="-2052460" y="1197075"/>
            <a:chExt cx="4601296" cy="431800"/>
          </a:xfrm>
        </p:grpSpPr>
        <p:sp>
          <p:nvSpPr>
            <p:cNvPr id="15" name="直接连接符 4"/>
            <p:cNvSpPr>
              <a:spLocks noChangeShapeType="1"/>
            </p:cNvSpPr>
            <p:nvPr/>
          </p:nvSpPr>
          <p:spPr bwMode="auto">
            <a:xfrm>
              <a:off x="-2052460" y="1628875"/>
              <a:ext cx="4572000" cy="0"/>
            </a:xfrm>
            <a:prstGeom prst="line">
              <a:avLst/>
            </a:prstGeom>
            <a:noFill/>
            <a:ln w="9525"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16" name="直接连接符 5"/>
            <p:cNvSpPr>
              <a:spLocks noChangeShapeType="1"/>
            </p:cNvSpPr>
            <p:nvPr/>
          </p:nvSpPr>
          <p:spPr bwMode="auto">
            <a:xfrm flipV="1">
              <a:off x="2483855" y="1197075"/>
              <a:ext cx="0" cy="431800"/>
            </a:xfrm>
            <a:prstGeom prst="line">
              <a:avLst/>
            </a:prstGeom>
            <a:noFill/>
            <a:ln w="38100"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17" name="直接连接符 7"/>
            <p:cNvSpPr>
              <a:spLocks noChangeShapeType="1"/>
            </p:cNvSpPr>
            <p:nvPr/>
          </p:nvSpPr>
          <p:spPr bwMode="auto">
            <a:xfrm flipV="1">
              <a:off x="2547249" y="1339950"/>
              <a:ext cx="1587" cy="288925"/>
            </a:xfrm>
            <a:prstGeom prst="line">
              <a:avLst/>
            </a:prstGeom>
            <a:noFill/>
            <a:ln w="38100" cap="flat" cmpd="sng">
              <a:solidFill>
                <a:srgbClr val="FFC000"/>
              </a:solidFill>
              <a:miter lim="800000"/>
            </a:ln>
            <a:extLst>
              <a:ext uri="{909E8E84-426E-40DD-AFC4-6F175D3DCCD1}">
                <a14:hiddenFill xmlns:a14="http://schemas.microsoft.com/office/drawing/2010/main">
                  <a:noFill/>
                </a14:hiddenFill>
              </a:ext>
            </a:extLst>
          </p:spPr>
          <p:txBody>
            <a:bodyPr/>
            <a:lstStyle/>
            <a:p>
              <a:endParaRPr lang="zh-CN" altLang="en-US"/>
            </a:p>
          </p:txBody>
        </p:sp>
      </p:grpSp>
      <p:sp>
        <p:nvSpPr>
          <p:cNvPr id="18" name="文本框 17"/>
          <p:cNvSpPr txBox="1"/>
          <p:nvPr/>
        </p:nvSpPr>
        <p:spPr>
          <a:xfrm>
            <a:off x="636044" y="363360"/>
            <a:ext cx="4313555" cy="953135"/>
          </a:xfrm>
          <a:prstGeom prst="rect">
            <a:avLst/>
          </a:prstGeom>
          <a:noFill/>
        </p:spPr>
        <p:txBody>
          <a:bodyPr wrap="none" rtlCol="0">
            <a:spAutoFit/>
          </a:bodyPr>
          <a:lstStyle/>
          <a:p>
            <a:pPr algn="l"/>
            <a:r>
              <a:rPr lang="en-US" altLang="zh-CN" sz="2800" b="1" dirty="0">
                <a:latin typeface="微软雅黑" panose="020B0503020204020204" pitchFamily="34" charset="-122"/>
                <a:ea typeface="微软雅黑" panose="020B0503020204020204" pitchFamily="34" charset="-122"/>
                <a:sym typeface="+mn-ea"/>
              </a:rPr>
              <a:t>3</a:t>
            </a:r>
            <a:r>
              <a:rPr lang="zh-CN" altLang="en-US" sz="2800" b="1" dirty="0">
                <a:latin typeface="微软雅黑" panose="020B0503020204020204" pitchFamily="34" charset="-122"/>
                <a:ea typeface="微软雅黑" panose="020B0503020204020204" pitchFamily="34" charset="-122"/>
                <a:sym typeface="+mn-ea"/>
              </a:rPr>
              <a:t>、主题公园市场营销计划</a:t>
            </a:r>
            <a:endParaRPr lang="zh-CN" altLang="en-US" sz="2800" b="1" dirty="0">
              <a:latin typeface="微软雅黑" panose="020B0503020204020204" pitchFamily="34" charset="-122"/>
              <a:ea typeface="微软雅黑" panose="020B0503020204020204" pitchFamily="34" charset="-122"/>
            </a:endParaRPr>
          </a:p>
          <a:p>
            <a:endParaRPr lang="zh-CN" altLang="en-US" sz="2800" b="1" dirty="0">
              <a:latin typeface="微软雅黑" panose="020B0503020204020204" pitchFamily="34" charset="-122"/>
              <a:ea typeface="微软雅黑" panose="020B0503020204020204" pitchFamily="34" charset="-122"/>
            </a:endParaRPr>
          </a:p>
        </p:txBody>
      </p:sp>
      <p:sp>
        <p:nvSpPr>
          <p:cNvPr id="10" name="文本框 9"/>
          <p:cNvSpPr txBox="1"/>
          <p:nvPr/>
        </p:nvSpPr>
        <p:spPr>
          <a:xfrm>
            <a:off x="901700" y="1544320"/>
            <a:ext cx="10388600" cy="4246245"/>
          </a:xfrm>
          <a:prstGeom prst="rect">
            <a:avLst/>
          </a:prstGeom>
          <a:noFill/>
        </p:spPr>
        <p:txBody>
          <a:bodyPr wrap="square" rtlCol="0">
            <a:spAutoFit/>
          </a:bodyPr>
          <a:lstStyle/>
          <a:p>
            <a:pPr>
              <a:lnSpc>
                <a:spcPct val="150000"/>
              </a:lnSpc>
            </a:pPr>
            <a:r>
              <a:rPr lang="en-US" altLang="zh-CN" sz="2000">
                <a:solidFill>
                  <a:srgbClr val="FF0000"/>
                </a:solidFill>
                <a:latin typeface="微软雅黑" panose="020B0503020204020204" pitchFamily="34" charset="-122"/>
                <a:ea typeface="微软雅黑" panose="020B0503020204020204" pitchFamily="34" charset="-122"/>
                <a:cs typeface="微软雅黑" panose="020B0503020204020204" pitchFamily="34" charset="-122"/>
              </a:rPr>
              <a:t>（1）与游客建立良好的关系</a:t>
            </a:r>
            <a:endParaRPr lang="en-US" altLang="zh-CN" sz="2000">
              <a:latin typeface="微软雅黑" panose="020B0503020204020204" pitchFamily="34" charset="-122"/>
              <a:ea typeface="微软雅黑" panose="020B0503020204020204" pitchFamily="34" charset="-122"/>
              <a:cs typeface="微软雅黑" panose="020B0503020204020204" pitchFamily="34" charset="-122"/>
            </a:endParaRPr>
          </a:p>
          <a:p>
            <a:pPr marL="342900" indent="-342900">
              <a:lnSpc>
                <a:spcPct val="150000"/>
              </a:lnSpc>
              <a:buFont typeface="Wingdings" panose="05000000000000000000" charset="0"/>
              <a:buChar char="Ø"/>
            </a:pPr>
            <a:r>
              <a:rPr lang="zh-CN" altLang="en-US" sz="2000">
                <a:latin typeface="微软雅黑" panose="020B0503020204020204" pitchFamily="34" charset="-122"/>
                <a:ea typeface="微软雅黑" panose="020B0503020204020204" pitchFamily="34" charset="-122"/>
                <a:cs typeface="微软雅黑" panose="020B0503020204020204" pitchFamily="34" charset="-122"/>
              </a:rPr>
              <a:t>启动“领班行动”，规范服务标准</a:t>
            </a:r>
          </a:p>
          <a:p>
            <a:pPr marL="342900" indent="-342900">
              <a:lnSpc>
                <a:spcPct val="150000"/>
              </a:lnSpc>
              <a:buFont typeface="Wingdings" panose="05000000000000000000" charset="0"/>
              <a:buChar char="Ø"/>
            </a:pPr>
            <a:r>
              <a:rPr lang="zh-CN" altLang="en-US" sz="2000">
                <a:latin typeface="微软雅黑" panose="020B0503020204020204" pitchFamily="34" charset="-122"/>
                <a:ea typeface="微软雅黑" panose="020B0503020204020204" pitchFamily="34" charset="-122"/>
                <a:cs typeface="微软雅黑" panose="020B0503020204020204" pitchFamily="34" charset="-122"/>
              </a:rPr>
              <a:t>开展特色岗前十分钟，保证服务品质的事前控制</a:t>
            </a:r>
          </a:p>
          <a:p>
            <a:pPr marL="342900" indent="-342900">
              <a:lnSpc>
                <a:spcPct val="150000"/>
              </a:lnSpc>
              <a:buFont typeface="Wingdings" panose="05000000000000000000" charset="0"/>
              <a:buChar char="Ø"/>
            </a:pPr>
            <a:r>
              <a:rPr lang="zh-CN" altLang="en-US" sz="2000">
                <a:latin typeface="微软雅黑" panose="020B0503020204020204" pitchFamily="34" charset="-122"/>
                <a:ea typeface="微软雅黑" panose="020B0503020204020204" pitchFamily="34" charset="-122"/>
                <a:cs typeface="微软雅黑" panose="020B0503020204020204" pitchFamily="34" charset="-122"/>
              </a:rPr>
              <a:t>拍摄服务标准DV片，深化服务标准</a:t>
            </a:r>
          </a:p>
          <a:p>
            <a:pPr marL="342900" indent="-342900">
              <a:lnSpc>
                <a:spcPct val="150000"/>
              </a:lnSpc>
              <a:buFont typeface="Wingdings" panose="05000000000000000000" charset="0"/>
              <a:buChar char="Ø"/>
            </a:pPr>
            <a:r>
              <a:rPr lang="zh-CN" altLang="en-US" sz="2000">
                <a:latin typeface="微软雅黑" panose="020B0503020204020204" pitchFamily="34" charset="-122"/>
                <a:ea typeface="微软雅黑" panose="020B0503020204020204" pitchFamily="34" charset="-122"/>
                <a:cs typeface="微软雅黑" panose="020B0503020204020204" pitchFamily="34" charset="-122"/>
              </a:rPr>
              <a:t>测评服务满意度，强化服务意识</a:t>
            </a:r>
          </a:p>
          <a:p>
            <a:pPr marL="342900" indent="-342900">
              <a:lnSpc>
                <a:spcPct val="150000"/>
              </a:lnSpc>
              <a:buFont typeface="Wingdings" panose="05000000000000000000" charset="0"/>
              <a:buChar char="Ø"/>
            </a:pPr>
            <a:r>
              <a:rPr lang="zh-CN" altLang="en-US" sz="2000">
                <a:latin typeface="微软雅黑" panose="020B0503020204020204" pitchFamily="34" charset="-122"/>
                <a:ea typeface="微软雅黑" panose="020B0503020204020204" pitchFamily="34" charset="-122"/>
                <a:cs typeface="微软雅黑" panose="020B0503020204020204" pitchFamily="34" charset="-122"/>
              </a:rPr>
              <a:t>优化服务流程，提高项目运行效率</a:t>
            </a:r>
          </a:p>
          <a:p>
            <a:pPr marL="342900" indent="-342900">
              <a:lnSpc>
                <a:spcPct val="150000"/>
              </a:lnSpc>
              <a:buFont typeface="Wingdings" panose="05000000000000000000" charset="0"/>
              <a:buChar char="Ø"/>
            </a:pPr>
            <a:r>
              <a:rPr lang="zh-CN" altLang="en-US" sz="2000">
                <a:latin typeface="微软雅黑" panose="020B0503020204020204" pitchFamily="34" charset="-122"/>
                <a:ea typeface="微软雅黑" panose="020B0503020204020204" pitchFamily="34" charset="-122"/>
                <a:cs typeface="微软雅黑" panose="020B0503020204020204" pitchFamily="34" charset="-122"/>
              </a:rPr>
              <a:t>完善各类应急预案，提高处理游客抱怨的时效性</a:t>
            </a:r>
          </a:p>
          <a:p>
            <a:pPr marL="342900" indent="-342900">
              <a:lnSpc>
                <a:spcPct val="150000"/>
              </a:lnSpc>
              <a:buFont typeface="Wingdings" panose="05000000000000000000" charset="0"/>
              <a:buChar char="Ø"/>
            </a:pPr>
            <a:r>
              <a:rPr lang="zh-CN" altLang="en-US" sz="2000">
                <a:latin typeface="微软雅黑" panose="020B0503020204020204" pitchFamily="34" charset="-122"/>
                <a:ea typeface="微软雅黑" panose="020B0503020204020204" pitchFamily="34" charset="-122"/>
                <a:cs typeface="微软雅黑" panose="020B0503020204020204" pitchFamily="34" charset="-122"/>
              </a:rPr>
              <a:t>倡导个性化服务</a:t>
            </a:r>
          </a:p>
          <a:p>
            <a:pPr marL="342900" indent="-342900">
              <a:lnSpc>
                <a:spcPct val="150000"/>
              </a:lnSpc>
              <a:buFont typeface="Wingdings" panose="05000000000000000000" charset="0"/>
              <a:buChar char="Ø"/>
            </a:pPr>
            <a:r>
              <a:rPr lang="zh-CN" altLang="en-US" sz="2000">
                <a:latin typeface="微软雅黑" panose="020B0503020204020204" pitchFamily="34" charset="-122"/>
                <a:ea typeface="微软雅黑" panose="020B0503020204020204" pitchFamily="34" charset="-122"/>
                <a:cs typeface="微软雅黑" panose="020B0503020204020204" pitchFamily="34" charset="-122"/>
              </a:rPr>
              <a:t>创新表演技术服务内容</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532309" y="0"/>
            <a:ext cx="105322" cy="431800"/>
            <a:chOff x="532309" y="0"/>
            <a:chExt cx="105322" cy="431800"/>
          </a:xfrm>
        </p:grpSpPr>
        <p:sp>
          <p:nvSpPr>
            <p:cNvPr id="3" name="直接连接符 5"/>
            <p:cNvSpPr>
              <a:spLocks noChangeShapeType="1"/>
            </p:cNvSpPr>
            <p:nvPr/>
          </p:nvSpPr>
          <p:spPr bwMode="auto">
            <a:xfrm flipV="1">
              <a:off x="532309" y="0"/>
              <a:ext cx="0" cy="431800"/>
            </a:xfrm>
            <a:prstGeom prst="line">
              <a:avLst/>
            </a:prstGeom>
            <a:noFill/>
            <a:ln w="38100"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4" name="直接连接符 7"/>
            <p:cNvSpPr>
              <a:spLocks noChangeShapeType="1"/>
            </p:cNvSpPr>
            <p:nvPr/>
          </p:nvSpPr>
          <p:spPr bwMode="auto">
            <a:xfrm flipV="1">
              <a:off x="636044" y="0"/>
              <a:ext cx="1587" cy="288925"/>
            </a:xfrm>
            <a:prstGeom prst="line">
              <a:avLst/>
            </a:prstGeom>
            <a:noFill/>
            <a:ln w="38100" cap="flat" cmpd="sng">
              <a:solidFill>
                <a:srgbClr val="FFC000"/>
              </a:solidFill>
              <a:miter lim="800000"/>
            </a:ln>
            <a:extLst>
              <a:ext uri="{909E8E84-426E-40DD-AFC4-6F175D3DCCD1}">
                <a14:hiddenFill xmlns:a14="http://schemas.microsoft.com/office/drawing/2010/main">
                  <a:noFill/>
                </a14:hiddenFill>
              </a:ext>
            </a:extLst>
          </p:spPr>
          <p:txBody>
            <a:bodyPr/>
            <a:lstStyle/>
            <a:p>
              <a:endParaRPr lang="zh-CN" altLang="en-US"/>
            </a:p>
          </p:txBody>
        </p:sp>
      </p:grpSp>
      <p:grpSp>
        <p:nvGrpSpPr>
          <p:cNvPr id="5" name="组合 4"/>
          <p:cNvGrpSpPr/>
          <p:nvPr/>
        </p:nvGrpSpPr>
        <p:grpSpPr>
          <a:xfrm>
            <a:off x="-1" y="6230875"/>
            <a:ext cx="11526983" cy="431800"/>
            <a:chOff x="-2052460" y="1197075"/>
            <a:chExt cx="4601296" cy="431800"/>
          </a:xfrm>
        </p:grpSpPr>
        <p:sp>
          <p:nvSpPr>
            <p:cNvPr id="6" name="直接连接符 4"/>
            <p:cNvSpPr>
              <a:spLocks noChangeShapeType="1"/>
            </p:cNvSpPr>
            <p:nvPr/>
          </p:nvSpPr>
          <p:spPr bwMode="auto">
            <a:xfrm>
              <a:off x="-2052460" y="1628875"/>
              <a:ext cx="4572000" cy="0"/>
            </a:xfrm>
            <a:prstGeom prst="line">
              <a:avLst/>
            </a:prstGeom>
            <a:noFill/>
            <a:ln w="9525"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7" name="直接连接符 5"/>
            <p:cNvSpPr>
              <a:spLocks noChangeShapeType="1"/>
            </p:cNvSpPr>
            <p:nvPr/>
          </p:nvSpPr>
          <p:spPr bwMode="auto">
            <a:xfrm flipV="1">
              <a:off x="2483855" y="1197075"/>
              <a:ext cx="0" cy="431800"/>
            </a:xfrm>
            <a:prstGeom prst="line">
              <a:avLst/>
            </a:prstGeom>
            <a:noFill/>
            <a:ln w="38100"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8" name="直接连接符 7"/>
            <p:cNvSpPr>
              <a:spLocks noChangeShapeType="1"/>
            </p:cNvSpPr>
            <p:nvPr/>
          </p:nvSpPr>
          <p:spPr bwMode="auto">
            <a:xfrm flipV="1">
              <a:off x="2547249" y="1339950"/>
              <a:ext cx="1587" cy="288925"/>
            </a:xfrm>
            <a:prstGeom prst="line">
              <a:avLst/>
            </a:prstGeom>
            <a:noFill/>
            <a:ln w="38100" cap="flat" cmpd="sng">
              <a:solidFill>
                <a:srgbClr val="FFC000"/>
              </a:solidFill>
              <a:miter lim="800000"/>
            </a:ln>
            <a:extLst>
              <a:ext uri="{909E8E84-426E-40DD-AFC4-6F175D3DCCD1}">
                <a14:hiddenFill xmlns:a14="http://schemas.microsoft.com/office/drawing/2010/main">
                  <a:noFill/>
                </a14:hiddenFill>
              </a:ext>
            </a:extLst>
          </p:spPr>
          <p:txBody>
            <a:bodyPr/>
            <a:lstStyle/>
            <a:p>
              <a:endParaRPr lang="zh-CN" altLang="en-US"/>
            </a:p>
          </p:txBody>
        </p:sp>
      </p:grpSp>
      <p:sp>
        <p:nvSpPr>
          <p:cNvPr id="11" name="文本框 10"/>
          <p:cNvSpPr txBox="1"/>
          <p:nvPr/>
        </p:nvSpPr>
        <p:spPr>
          <a:xfrm>
            <a:off x="1042035" y="1071245"/>
            <a:ext cx="4476750" cy="768350"/>
          </a:xfrm>
          <a:prstGeom prst="rect">
            <a:avLst/>
          </a:prstGeom>
          <a:noFill/>
        </p:spPr>
        <p:txBody>
          <a:bodyPr wrap="square" rtlCol="0">
            <a:spAutoFit/>
          </a:bodyPr>
          <a:lstStyle/>
          <a:p>
            <a:r>
              <a:rPr sz="2200" b="1" dirty="0">
                <a:latin typeface="微软雅黑" panose="020B0503020204020204" pitchFamily="34" charset="-122"/>
                <a:ea typeface="微软雅黑" panose="020B0503020204020204" pitchFamily="34" charset="-122"/>
              </a:rPr>
              <a:t>3.4关系营销和售后营销</a:t>
            </a:r>
          </a:p>
          <a:p>
            <a:endParaRPr lang="en-US" altLang="zh-CN" sz="2200" b="1" dirty="0">
              <a:latin typeface="微软雅黑" panose="020B0503020204020204" pitchFamily="34" charset="-122"/>
              <a:ea typeface="微软雅黑" panose="020B0503020204020204" pitchFamily="34" charset="-122"/>
            </a:endParaRPr>
          </a:p>
        </p:txBody>
      </p:sp>
      <p:grpSp>
        <p:nvGrpSpPr>
          <p:cNvPr id="14" name="组合 13"/>
          <p:cNvGrpSpPr/>
          <p:nvPr/>
        </p:nvGrpSpPr>
        <p:grpSpPr>
          <a:xfrm>
            <a:off x="388688" y="393223"/>
            <a:ext cx="5551738" cy="564151"/>
            <a:chOff x="-2052460" y="1197075"/>
            <a:chExt cx="4601296" cy="431800"/>
          </a:xfrm>
        </p:grpSpPr>
        <p:sp>
          <p:nvSpPr>
            <p:cNvPr id="15" name="直接连接符 4"/>
            <p:cNvSpPr>
              <a:spLocks noChangeShapeType="1"/>
            </p:cNvSpPr>
            <p:nvPr/>
          </p:nvSpPr>
          <p:spPr bwMode="auto">
            <a:xfrm>
              <a:off x="-2052460" y="1628875"/>
              <a:ext cx="4572000" cy="0"/>
            </a:xfrm>
            <a:prstGeom prst="line">
              <a:avLst/>
            </a:prstGeom>
            <a:noFill/>
            <a:ln w="9525"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16" name="直接连接符 5"/>
            <p:cNvSpPr>
              <a:spLocks noChangeShapeType="1"/>
            </p:cNvSpPr>
            <p:nvPr/>
          </p:nvSpPr>
          <p:spPr bwMode="auto">
            <a:xfrm flipV="1">
              <a:off x="2483855" y="1197075"/>
              <a:ext cx="0" cy="431800"/>
            </a:xfrm>
            <a:prstGeom prst="line">
              <a:avLst/>
            </a:prstGeom>
            <a:noFill/>
            <a:ln w="38100"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17" name="直接连接符 7"/>
            <p:cNvSpPr>
              <a:spLocks noChangeShapeType="1"/>
            </p:cNvSpPr>
            <p:nvPr/>
          </p:nvSpPr>
          <p:spPr bwMode="auto">
            <a:xfrm flipV="1">
              <a:off x="2547249" y="1339950"/>
              <a:ext cx="1587" cy="288925"/>
            </a:xfrm>
            <a:prstGeom prst="line">
              <a:avLst/>
            </a:prstGeom>
            <a:noFill/>
            <a:ln w="38100" cap="flat" cmpd="sng">
              <a:solidFill>
                <a:srgbClr val="FFC000"/>
              </a:solidFill>
              <a:miter lim="800000"/>
            </a:ln>
            <a:extLst>
              <a:ext uri="{909E8E84-426E-40DD-AFC4-6F175D3DCCD1}">
                <a14:hiddenFill xmlns:a14="http://schemas.microsoft.com/office/drawing/2010/main">
                  <a:noFill/>
                </a14:hiddenFill>
              </a:ext>
            </a:extLst>
          </p:spPr>
          <p:txBody>
            <a:bodyPr/>
            <a:lstStyle/>
            <a:p>
              <a:endParaRPr lang="zh-CN" altLang="en-US"/>
            </a:p>
          </p:txBody>
        </p:sp>
      </p:grpSp>
      <p:sp>
        <p:nvSpPr>
          <p:cNvPr id="18" name="文本框 17"/>
          <p:cNvSpPr txBox="1"/>
          <p:nvPr/>
        </p:nvSpPr>
        <p:spPr>
          <a:xfrm>
            <a:off x="636044" y="363360"/>
            <a:ext cx="4313555" cy="953135"/>
          </a:xfrm>
          <a:prstGeom prst="rect">
            <a:avLst/>
          </a:prstGeom>
          <a:noFill/>
        </p:spPr>
        <p:txBody>
          <a:bodyPr wrap="none" rtlCol="0">
            <a:spAutoFit/>
          </a:bodyPr>
          <a:lstStyle/>
          <a:p>
            <a:pPr algn="l"/>
            <a:r>
              <a:rPr lang="en-US" altLang="zh-CN" sz="2800" b="1" dirty="0">
                <a:latin typeface="微软雅黑" panose="020B0503020204020204" pitchFamily="34" charset="-122"/>
                <a:ea typeface="微软雅黑" panose="020B0503020204020204" pitchFamily="34" charset="-122"/>
                <a:sym typeface="+mn-ea"/>
              </a:rPr>
              <a:t>3</a:t>
            </a:r>
            <a:r>
              <a:rPr lang="zh-CN" altLang="en-US" sz="2800" b="1" dirty="0">
                <a:latin typeface="微软雅黑" panose="020B0503020204020204" pitchFamily="34" charset="-122"/>
                <a:ea typeface="微软雅黑" panose="020B0503020204020204" pitchFamily="34" charset="-122"/>
                <a:sym typeface="+mn-ea"/>
              </a:rPr>
              <a:t>、主题公园市场营销计划</a:t>
            </a:r>
            <a:endParaRPr lang="zh-CN" altLang="en-US" sz="2800" b="1" dirty="0">
              <a:latin typeface="微软雅黑" panose="020B0503020204020204" pitchFamily="34" charset="-122"/>
              <a:ea typeface="微软雅黑" panose="020B0503020204020204" pitchFamily="34" charset="-122"/>
            </a:endParaRPr>
          </a:p>
          <a:p>
            <a:endParaRPr lang="zh-CN" altLang="en-US" sz="2800" b="1" dirty="0">
              <a:latin typeface="微软雅黑" panose="020B0503020204020204" pitchFamily="34" charset="-122"/>
              <a:ea typeface="微软雅黑" panose="020B0503020204020204" pitchFamily="34" charset="-122"/>
            </a:endParaRPr>
          </a:p>
        </p:txBody>
      </p:sp>
      <p:sp>
        <p:nvSpPr>
          <p:cNvPr id="10" name="文本框 9"/>
          <p:cNvSpPr txBox="1"/>
          <p:nvPr/>
        </p:nvSpPr>
        <p:spPr>
          <a:xfrm>
            <a:off x="901700" y="1544320"/>
            <a:ext cx="10388600" cy="4246245"/>
          </a:xfrm>
          <a:prstGeom prst="rect">
            <a:avLst/>
          </a:prstGeom>
          <a:noFill/>
        </p:spPr>
        <p:txBody>
          <a:bodyPr wrap="square" rtlCol="0">
            <a:spAutoFit/>
          </a:bodyPr>
          <a:lstStyle/>
          <a:p>
            <a:pPr>
              <a:lnSpc>
                <a:spcPct val="150000"/>
              </a:lnSpc>
            </a:pPr>
            <a:r>
              <a:rPr lang="en-US" altLang="zh-CN" sz="2000">
                <a:solidFill>
                  <a:srgbClr val="FF0000"/>
                </a:solidFill>
                <a:latin typeface="微软雅黑" panose="020B0503020204020204" pitchFamily="34" charset="-122"/>
                <a:ea typeface="微软雅黑" panose="020B0503020204020204" pitchFamily="34" charset="-122"/>
                <a:cs typeface="微软雅黑" panose="020B0503020204020204" pitchFamily="34" charset="-122"/>
              </a:rPr>
              <a:t>（2） 完善顾客沟通途径</a:t>
            </a:r>
          </a:p>
          <a:p>
            <a:pPr marL="342900" indent="-342900">
              <a:lnSpc>
                <a:spcPct val="150000"/>
              </a:lnSpc>
              <a:buFont typeface="Wingdings" panose="05000000000000000000" charset="0"/>
              <a:buChar char="Ø"/>
            </a:pPr>
            <a:r>
              <a:rPr lang="zh-CN" altLang="en-US" sz="2000">
                <a:latin typeface="微软雅黑" panose="020B0503020204020204" pitchFamily="34" charset="-122"/>
                <a:ea typeface="微软雅黑" panose="020B0503020204020204" pitchFamily="34" charset="-122"/>
                <a:cs typeface="微软雅黑" panose="020B0503020204020204" pitchFamily="34" charset="-122"/>
              </a:rPr>
              <a:t>查询信息：顾客可以通过欢乐谷网站、电话、宣传手册等，对深圳欢乐谷发布的各种信息进行查询。</a:t>
            </a:r>
          </a:p>
          <a:p>
            <a:pPr marL="342900" indent="-342900">
              <a:lnSpc>
                <a:spcPct val="150000"/>
              </a:lnSpc>
              <a:buFont typeface="Wingdings" panose="05000000000000000000" charset="0"/>
              <a:buChar char="Ø"/>
            </a:pPr>
            <a:r>
              <a:rPr lang="zh-CN" altLang="en-US" sz="2000">
                <a:latin typeface="微软雅黑" panose="020B0503020204020204" pitchFamily="34" charset="-122"/>
                <a:ea typeface="微软雅黑" panose="020B0503020204020204" pitchFamily="34" charset="-122"/>
                <a:cs typeface="微软雅黑" panose="020B0503020204020204" pitchFamily="34" charset="-122"/>
              </a:rPr>
              <a:t>交易：顾客可以通过在售票窗口单次买票进园，还可以通过购买年票的方式入园游玩。</a:t>
            </a:r>
          </a:p>
          <a:p>
            <a:pPr marL="342900" indent="-342900">
              <a:lnSpc>
                <a:spcPct val="150000"/>
              </a:lnSpc>
              <a:buFont typeface="Wingdings" panose="05000000000000000000" charset="0"/>
              <a:buChar char="Ø"/>
            </a:pPr>
            <a:r>
              <a:rPr lang="zh-CN" altLang="en-US" sz="2000">
                <a:latin typeface="微软雅黑" panose="020B0503020204020204" pitchFamily="34" charset="-122"/>
                <a:ea typeface="微软雅黑" panose="020B0503020204020204" pitchFamily="34" charset="-122"/>
                <a:cs typeface="微软雅黑" panose="020B0503020204020204" pitchFamily="34" charset="-122"/>
              </a:rPr>
              <a:t>投诉：顾客可通过对外公布的投诉电话、网站进行投诉。</a:t>
            </a:r>
          </a:p>
          <a:p>
            <a:pPr indent="0">
              <a:lnSpc>
                <a:spcPct val="150000"/>
              </a:lnSpc>
              <a:buFont typeface="Wingdings" panose="05000000000000000000" charset="0"/>
              <a:buNone/>
            </a:pPr>
            <a:r>
              <a:rPr lang="zh-CN" altLang="en-US" sz="2000">
                <a:solidFill>
                  <a:srgbClr val="FF0000"/>
                </a:solidFill>
                <a:latin typeface="微软雅黑" panose="020B0503020204020204" pitchFamily="34" charset="-122"/>
                <a:ea typeface="微软雅黑" panose="020B0503020204020204" pitchFamily="34" charset="-122"/>
                <a:cs typeface="微软雅黑" panose="020B0503020204020204" pitchFamily="34" charset="-122"/>
              </a:rPr>
              <a:t>（3） 正确评价顾客关系</a:t>
            </a:r>
          </a:p>
          <a:p>
            <a:pPr indent="0">
              <a:lnSpc>
                <a:spcPct val="150000"/>
              </a:lnSpc>
              <a:buFont typeface="Wingdings" panose="05000000000000000000" charset="0"/>
              <a:buNone/>
            </a:pPr>
            <a:r>
              <a:rPr lang="zh-CN" altLang="en-US" sz="200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        主题公园每年对建立和保持与顾客的良好关系的方式方法进行测评，根据反馈的意见（顾客反馈和内部职工反馈），不断推陈出新，创建更适宜的方式方法，使顾客关系得以持续保持，以保证战略目标的实现。</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532309" y="0"/>
            <a:ext cx="105322" cy="431800"/>
            <a:chOff x="532309" y="0"/>
            <a:chExt cx="105322" cy="431800"/>
          </a:xfrm>
        </p:grpSpPr>
        <p:sp>
          <p:nvSpPr>
            <p:cNvPr id="3" name="直接连接符 5"/>
            <p:cNvSpPr>
              <a:spLocks noChangeShapeType="1"/>
            </p:cNvSpPr>
            <p:nvPr/>
          </p:nvSpPr>
          <p:spPr bwMode="auto">
            <a:xfrm flipV="1">
              <a:off x="532309" y="0"/>
              <a:ext cx="0" cy="431800"/>
            </a:xfrm>
            <a:prstGeom prst="line">
              <a:avLst/>
            </a:prstGeom>
            <a:noFill/>
            <a:ln w="38100"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4" name="直接连接符 7"/>
            <p:cNvSpPr>
              <a:spLocks noChangeShapeType="1"/>
            </p:cNvSpPr>
            <p:nvPr/>
          </p:nvSpPr>
          <p:spPr bwMode="auto">
            <a:xfrm flipV="1">
              <a:off x="636044" y="0"/>
              <a:ext cx="1587" cy="288925"/>
            </a:xfrm>
            <a:prstGeom prst="line">
              <a:avLst/>
            </a:prstGeom>
            <a:noFill/>
            <a:ln w="38100" cap="flat" cmpd="sng">
              <a:solidFill>
                <a:srgbClr val="FFC000"/>
              </a:solidFill>
              <a:miter lim="800000"/>
            </a:ln>
            <a:extLst>
              <a:ext uri="{909E8E84-426E-40DD-AFC4-6F175D3DCCD1}">
                <a14:hiddenFill xmlns:a14="http://schemas.microsoft.com/office/drawing/2010/main">
                  <a:noFill/>
                </a14:hiddenFill>
              </a:ext>
            </a:extLst>
          </p:spPr>
          <p:txBody>
            <a:bodyPr/>
            <a:lstStyle/>
            <a:p>
              <a:endParaRPr lang="zh-CN" altLang="en-US"/>
            </a:p>
          </p:txBody>
        </p:sp>
      </p:grpSp>
      <p:grpSp>
        <p:nvGrpSpPr>
          <p:cNvPr id="5" name="组合 4"/>
          <p:cNvGrpSpPr/>
          <p:nvPr/>
        </p:nvGrpSpPr>
        <p:grpSpPr>
          <a:xfrm>
            <a:off x="-1" y="6230875"/>
            <a:ext cx="11526983" cy="431800"/>
            <a:chOff x="-2052460" y="1197075"/>
            <a:chExt cx="4601296" cy="431800"/>
          </a:xfrm>
        </p:grpSpPr>
        <p:sp>
          <p:nvSpPr>
            <p:cNvPr id="6" name="直接连接符 4"/>
            <p:cNvSpPr>
              <a:spLocks noChangeShapeType="1"/>
            </p:cNvSpPr>
            <p:nvPr/>
          </p:nvSpPr>
          <p:spPr bwMode="auto">
            <a:xfrm>
              <a:off x="-2052460" y="1628875"/>
              <a:ext cx="4572000" cy="0"/>
            </a:xfrm>
            <a:prstGeom prst="line">
              <a:avLst/>
            </a:prstGeom>
            <a:noFill/>
            <a:ln w="9525"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7" name="直接连接符 5"/>
            <p:cNvSpPr>
              <a:spLocks noChangeShapeType="1"/>
            </p:cNvSpPr>
            <p:nvPr/>
          </p:nvSpPr>
          <p:spPr bwMode="auto">
            <a:xfrm flipV="1">
              <a:off x="2483855" y="1197075"/>
              <a:ext cx="0" cy="431800"/>
            </a:xfrm>
            <a:prstGeom prst="line">
              <a:avLst/>
            </a:prstGeom>
            <a:noFill/>
            <a:ln w="38100"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8" name="直接连接符 7"/>
            <p:cNvSpPr>
              <a:spLocks noChangeShapeType="1"/>
            </p:cNvSpPr>
            <p:nvPr/>
          </p:nvSpPr>
          <p:spPr bwMode="auto">
            <a:xfrm flipV="1">
              <a:off x="2547249" y="1339950"/>
              <a:ext cx="1587" cy="288925"/>
            </a:xfrm>
            <a:prstGeom prst="line">
              <a:avLst/>
            </a:prstGeom>
            <a:noFill/>
            <a:ln w="38100" cap="flat" cmpd="sng">
              <a:solidFill>
                <a:srgbClr val="FFC000"/>
              </a:solidFill>
              <a:miter lim="800000"/>
            </a:ln>
            <a:extLst>
              <a:ext uri="{909E8E84-426E-40DD-AFC4-6F175D3DCCD1}">
                <a14:hiddenFill xmlns:a14="http://schemas.microsoft.com/office/drawing/2010/main">
                  <a:noFill/>
                </a14:hiddenFill>
              </a:ext>
            </a:extLst>
          </p:spPr>
          <p:txBody>
            <a:bodyPr/>
            <a:lstStyle/>
            <a:p>
              <a:endParaRPr lang="zh-CN" altLang="en-US"/>
            </a:p>
          </p:txBody>
        </p:sp>
      </p:grpSp>
      <p:sp>
        <p:nvSpPr>
          <p:cNvPr id="11" name="文本框 10"/>
          <p:cNvSpPr txBox="1"/>
          <p:nvPr/>
        </p:nvSpPr>
        <p:spPr>
          <a:xfrm>
            <a:off x="1033388" y="1071108"/>
            <a:ext cx="3617439" cy="768350"/>
          </a:xfrm>
          <a:prstGeom prst="rect">
            <a:avLst/>
          </a:prstGeom>
          <a:noFill/>
        </p:spPr>
        <p:txBody>
          <a:bodyPr wrap="square" rtlCol="0">
            <a:spAutoFit/>
          </a:bodyPr>
          <a:lstStyle/>
          <a:p>
            <a:r>
              <a:rPr sz="2200" b="1" dirty="0">
                <a:latin typeface="微软雅黑" panose="020B0503020204020204" pitchFamily="34" charset="-122"/>
                <a:ea typeface="微软雅黑" panose="020B0503020204020204" pitchFamily="34" charset="-122"/>
              </a:rPr>
              <a:t>4.1主题公园会员制</a:t>
            </a:r>
          </a:p>
          <a:p>
            <a:endParaRPr lang="en-US" altLang="zh-CN" sz="2200" b="1" dirty="0">
              <a:latin typeface="微软雅黑" panose="020B0503020204020204" pitchFamily="34" charset="-122"/>
              <a:ea typeface="微软雅黑" panose="020B0503020204020204" pitchFamily="34" charset="-122"/>
            </a:endParaRPr>
          </a:p>
        </p:txBody>
      </p:sp>
      <p:grpSp>
        <p:nvGrpSpPr>
          <p:cNvPr id="14" name="组合 13"/>
          <p:cNvGrpSpPr/>
          <p:nvPr/>
        </p:nvGrpSpPr>
        <p:grpSpPr>
          <a:xfrm>
            <a:off x="388688" y="393223"/>
            <a:ext cx="5551738" cy="564151"/>
            <a:chOff x="-2052460" y="1197075"/>
            <a:chExt cx="4601296" cy="431800"/>
          </a:xfrm>
        </p:grpSpPr>
        <p:sp>
          <p:nvSpPr>
            <p:cNvPr id="15" name="直接连接符 4"/>
            <p:cNvSpPr>
              <a:spLocks noChangeShapeType="1"/>
            </p:cNvSpPr>
            <p:nvPr/>
          </p:nvSpPr>
          <p:spPr bwMode="auto">
            <a:xfrm>
              <a:off x="-2052460" y="1628875"/>
              <a:ext cx="4572000" cy="0"/>
            </a:xfrm>
            <a:prstGeom prst="line">
              <a:avLst/>
            </a:prstGeom>
            <a:noFill/>
            <a:ln w="9525"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16" name="直接连接符 5"/>
            <p:cNvSpPr>
              <a:spLocks noChangeShapeType="1"/>
            </p:cNvSpPr>
            <p:nvPr/>
          </p:nvSpPr>
          <p:spPr bwMode="auto">
            <a:xfrm flipV="1">
              <a:off x="2483855" y="1197075"/>
              <a:ext cx="0" cy="431800"/>
            </a:xfrm>
            <a:prstGeom prst="line">
              <a:avLst/>
            </a:prstGeom>
            <a:noFill/>
            <a:ln w="38100"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17" name="直接连接符 7"/>
            <p:cNvSpPr>
              <a:spLocks noChangeShapeType="1"/>
            </p:cNvSpPr>
            <p:nvPr/>
          </p:nvSpPr>
          <p:spPr bwMode="auto">
            <a:xfrm flipV="1">
              <a:off x="2547249" y="1339950"/>
              <a:ext cx="1587" cy="288925"/>
            </a:xfrm>
            <a:prstGeom prst="line">
              <a:avLst/>
            </a:prstGeom>
            <a:noFill/>
            <a:ln w="38100" cap="flat" cmpd="sng">
              <a:solidFill>
                <a:srgbClr val="FFC000"/>
              </a:solidFill>
              <a:miter lim="800000"/>
            </a:ln>
            <a:extLst>
              <a:ext uri="{909E8E84-426E-40DD-AFC4-6F175D3DCCD1}">
                <a14:hiddenFill xmlns:a14="http://schemas.microsoft.com/office/drawing/2010/main">
                  <a:noFill/>
                </a14:hiddenFill>
              </a:ext>
            </a:extLst>
          </p:spPr>
          <p:txBody>
            <a:bodyPr/>
            <a:lstStyle/>
            <a:p>
              <a:endParaRPr lang="zh-CN" altLang="en-US"/>
            </a:p>
          </p:txBody>
        </p:sp>
      </p:grpSp>
      <p:sp>
        <p:nvSpPr>
          <p:cNvPr id="18" name="文本框 17"/>
          <p:cNvSpPr txBox="1"/>
          <p:nvPr/>
        </p:nvSpPr>
        <p:spPr>
          <a:xfrm>
            <a:off x="636044" y="363360"/>
            <a:ext cx="5024755" cy="521970"/>
          </a:xfrm>
          <a:prstGeom prst="rect">
            <a:avLst/>
          </a:prstGeom>
          <a:noFill/>
        </p:spPr>
        <p:txBody>
          <a:bodyPr wrap="none" rtlCol="0">
            <a:spAutoFit/>
          </a:bodyPr>
          <a:lstStyle/>
          <a:p>
            <a:pPr algn="l"/>
            <a:r>
              <a:rPr sz="2800" b="1" dirty="0">
                <a:latin typeface="微软雅黑" panose="020B0503020204020204" pitchFamily="34" charset="-122"/>
                <a:ea typeface="微软雅黑" panose="020B0503020204020204" pitchFamily="34" charset="-122"/>
              </a:rPr>
              <a:t>4</a:t>
            </a:r>
            <a:r>
              <a:rPr lang="zh-CN" sz="2800" b="1" dirty="0">
                <a:latin typeface="微软雅黑" panose="020B0503020204020204" pitchFamily="34" charset="-122"/>
                <a:ea typeface="微软雅黑" panose="020B0503020204020204" pitchFamily="34" charset="-122"/>
              </a:rPr>
              <a:t>、</a:t>
            </a:r>
            <a:r>
              <a:rPr sz="2800" b="1" dirty="0">
                <a:latin typeface="微软雅黑" panose="020B0503020204020204" pitchFamily="34" charset="-122"/>
                <a:ea typeface="微软雅黑" panose="020B0503020204020204" pitchFamily="34" charset="-122"/>
              </a:rPr>
              <a:t>主题公园会员制与会员市场</a:t>
            </a:r>
          </a:p>
        </p:txBody>
      </p:sp>
      <p:sp>
        <p:nvSpPr>
          <p:cNvPr id="9" name="文本框 8"/>
          <p:cNvSpPr txBox="1"/>
          <p:nvPr/>
        </p:nvSpPr>
        <p:spPr>
          <a:xfrm>
            <a:off x="833120" y="1839595"/>
            <a:ext cx="10213340" cy="2861310"/>
          </a:xfrm>
          <a:prstGeom prst="rect">
            <a:avLst/>
          </a:prstGeom>
          <a:noFill/>
        </p:spPr>
        <p:txBody>
          <a:bodyPr wrap="square" rtlCol="0">
            <a:spAutoFit/>
          </a:bodyPr>
          <a:lstStyle/>
          <a:p>
            <a:pPr>
              <a:lnSpc>
                <a:spcPct val="150000"/>
              </a:lnSpc>
            </a:pPr>
            <a:r>
              <a:rPr lang="en-US" altLang="zh-CN" sz="2000">
                <a:latin typeface="微软雅黑" panose="020B0503020204020204" pitchFamily="34" charset="-122"/>
                <a:ea typeface="微软雅黑" panose="020B0503020204020204" pitchFamily="34" charset="-122"/>
                <a:cs typeface="微软雅黑" panose="020B0503020204020204" pitchFamily="34" charset="-122"/>
              </a:rPr>
              <a:t>       </a:t>
            </a:r>
            <a:r>
              <a:rPr lang="zh-CN" altLang="en-US" sz="2000">
                <a:latin typeface="微软雅黑" panose="020B0503020204020204" pitchFamily="34" charset="-122"/>
                <a:ea typeface="微软雅黑" panose="020B0503020204020204" pitchFamily="34" charset="-122"/>
                <a:cs typeface="微软雅黑" panose="020B0503020204020204" pitchFamily="34" charset="-122"/>
              </a:rPr>
              <a:t>会员市场是主题公园最重要，也是最稳定的重游市场。在欧美和日韩等国的主题公园产业中，重游市场当中会员市场占有较大比重。日本东京迪士尼乐园的游客重游率超过90%，其关键是一方面在乐园中融入本土元素，受到城市居民高度认同，另一方面则是面向城市居民大力推广会员制，培养游客忠诚度，提高重游频次，带动园内的二次消费和商品销售。然而，中国主题公园市场与国外主题公园市场存在差异和不成熟的特性，会员制在中国主题公园中的应用也面临一些问题，会员市场特征及其购买动机存在较大差异。</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532309" y="0"/>
            <a:ext cx="105322" cy="431800"/>
            <a:chOff x="532309" y="0"/>
            <a:chExt cx="105322" cy="431800"/>
          </a:xfrm>
        </p:grpSpPr>
        <p:sp>
          <p:nvSpPr>
            <p:cNvPr id="3" name="直接连接符 5"/>
            <p:cNvSpPr>
              <a:spLocks noChangeShapeType="1"/>
            </p:cNvSpPr>
            <p:nvPr/>
          </p:nvSpPr>
          <p:spPr bwMode="auto">
            <a:xfrm flipV="1">
              <a:off x="532309" y="0"/>
              <a:ext cx="0" cy="431800"/>
            </a:xfrm>
            <a:prstGeom prst="line">
              <a:avLst/>
            </a:prstGeom>
            <a:noFill/>
            <a:ln w="38100"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4" name="直接连接符 7"/>
            <p:cNvSpPr>
              <a:spLocks noChangeShapeType="1"/>
            </p:cNvSpPr>
            <p:nvPr/>
          </p:nvSpPr>
          <p:spPr bwMode="auto">
            <a:xfrm flipV="1">
              <a:off x="636044" y="0"/>
              <a:ext cx="1587" cy="288925"/>
            </a:xfrm>
            <a:prstGeom prst="line">
              <a:avLst/>
            </a:prstGeom>
            <a:noFill/>
            <a:ln w="38100" cap="flat" cmpd="sng">
              <a:solidFill>
                <a:srgbClr val="FFC000"/>
              </a:solidFill>
              <a:miter lim="800000"/>
            </a:ln>
            <a:extLst>
              <a:ext uri="{909E8E84-426E-40DD-AFC4-6F175D3DCCD1}">
                <a14:hiddenFill xmlns:a14="http://schemas.microsoft.com/office/drawing/2010/main">
                  <a:noFill/>
                </a14:hiddenFill>
              </a:ext>
            </a:extLst>
          </p:spPr>
          <p:txBody>
            <a:bodyPr/>
            <a:lstStyle/>
            <a:p>
              <a:endParaRPr lang="zh-CN" altLang="en-US"/>
            </a:p>
          </p:txBody>
        </p:sp>
      </p:grpSp>
      <p:grpSp>
        <p:nvGrpSpPr>
          <p:cNvPr id="5" name="组合 4"/>
          <p:cNvGrpSpPr/>
          <p:nvPr/>
        </p:nvGrpSpPr>
        <p:grpSpPr>
          <a:xfrm>
            <a:off x="-1" y="6230875"/>
            <a:ext cx="11526983" cy="431800"/>
            <a:chOff x="-2052460" y="1197075"/>
            <a:chExt cx="4601296" cy="431800"/>
          </a:xfrm>
        </p:grpSpPr>
        <p:sp>
          <p:nvSpPr>
            <p:cNvPr id="6" name="直接连接符 4"/>
            <p:cNvSpPr>
              <a:spLocks noChangeShapeType="1"/>
            </p:cNvSpPr>
            <p:nvPr/>
          </p:nvSpPr>
          <p:spPr bwMode="auto">
            <a:xfrm>
              <a:off x="-2052460" y="1628875"/>
              <a:ext cx="4572000" cy="0"/>
            </a:xfrm>
            <a:prstGeom prst="line">
              <a:avLst/>
            </a:prstGeom>
            <a:noFill/>
            <a:ln w="9525"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7" name="直接连接符 5"/>
            <p:cNvSpPr>
              <a:spLocks noChangeShapeType="1"/>
            </p:cNvSpPr>
            <p:nvPr/>
          </p:nvSpPr>
          <p:spPr bwMode="auto">
            <a:xfrm flipV="1">
              <a:off x="2483855" y="1197075"/>
              <a:ext cx="0" cy="431800"/>
            </a:xfrm>
            <a:prstGeom prst="line">
              <a:avLst/>
            </a:prstGeom>
            <a:noFill/>
            <a:ln w="38100"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8" name="直接连接符 7"/>
            <p:cNvSpPr>
              <a:spLocks noChangeShapeType="1"/>
            </p:cNvSpPr>
            <p:nvPr/>
          </p:nvSpPr>
          <p:spPr bwMode="auto">
            <a:xfrm flipV="1">
              <a:off x="2547249" y="1339950"/>
              <a:ext cx="1587" cy="288925"/>
            </a:xfrm>
            <a:prstGeom prst="line">
              <a:avLst/>
            </a:prstGeom>
            <a:noFill/>
            <a:ln w="38100" cap="flat" cmpd="sng">
              <a:solidFill>
                <a:srgbClr val="FFC000"/>
              </a:solidFill>
              <a:miter lim="800000"/>
            </a:ln>
            <a:extLst>
              <a:ext uri="{909E8E84-426E-40DD-AFC4-6F175D3DCCD1}">
                <a14:hiddenFill xmlns:a14="http://schemas.microsoft.com/office/drawing/2010/main">
                  <a:noFill/>
                </a14:hiddenFill>
              </a:ext>
            </a:extLst>
          </p:spPr>
          <p:txBody>
            <a:bodyPr/>
            <a:lstStyle/>
            <a:p>
              <a:endParaRPr lang="zh-CN" altLang="en-US"/>
            </a:p>
          </p:txBody>
        </p:sp>
      </p:grpSp>
      <p:sp>
        <p:nvSpPr>
          <p:cNvPr id="11" name="文本框 10"/>
          <p:cNvSpPr txBox="1"/>
          <p:nvPr/>
        </p:nvSpPr>
        <p:spPr>
          <a:xfrm>
            <a:off x="1033388" y="1071108"/>
            <a:ext cx="3617439" cy="768350"/>
          </a:xfrm>
          <a:prstGeom prst="rect">
            <a:avLst/>
          </a:prstGeom>
          <a:noFill/>
        </p:spPr>
        <p:txBody>
          <a:bodyPr wrap="square" rtlCol="0">
            <a:spAutoFit/>
          </a:bodyPr>
          <a:lstStyle/>
          <a:p>
            <a:r>
              <a:rPr sz="2200" b="1" dirty="0">
                <a:latin typeface="微软雅黑" panose="020B0503020204020204" pitchFamily="34" charset="-122"/>
                <a:ea typeface="微软雅黑" panose="020B0503020204020204" pitchFamily="34" charset="-122"/>
              </a:rPr>
              <a:t>4.1主题公园会员制</a:t>
            </a:r>
          </a:p>
          <a:p>
            <a:endParaRPr lang="en-US" altLang="zh-CN" sz="2200" b="1" dirty="0">
              <a:latin typeface="微软雅黑" panose="020B0503020204020204" pitchFamily="34" charset="-122"/>
              <a:ea typeface="微软雅黑" panose="020B0503020204020204" pitchFamily="34" charset="-122"/>
            </a:endParaRPr>
          </a:p>
        </p:txBody>
      </p:sp>
      <p:grpSp>
        <p:nvGrpSpPr>
          <p:cNvPr id="14" name="组合 13"/>
          <p:cNvGrpSpPr/>
          <p:nvPr/>
        </p:nvGrpSpPr>
        <p:grpSpPr>
          <a:xfrm>
            <a:off x="388688" y="393223"/>
            <a:ext cx="5551738" cy="564151"/>
            <a:chOff x="-2052460" y="1197075"/>
            <a:chExt cx="4601296" cy="431800"/>
          </a:xfrm>
        </p:grpSpPr>
        <p:sp>
          <p:nvSpPr>
            <p:cNvPr id="15" name="直接连接符 4"/>
            <p:cNvSpPr>
              <a:spLocks noChangeShapeType="1"/>
            </p:cNvSpPr>
            <p:nvPr/>
          </p:nvSpPr>
          <p:spPr bwMode="auto">
            <a:xfrm>
              <a:off x="-2052460" y="1628875"/>
              <a:ext cx="4572000" cy="0"/>
            </a:xfrm>
            <a:prstGeom prst="line">
              <a:avLst/>
            </a:prstGeom>
            <a:noFill/>
            <a:ln w="9525"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16" name="直接连接符 5"/>
            <p:cNvSpPr>
              <a:spLocks noChangeShapeType="1"/>
            </p:cNvSpPr>
            <p:nvPr/>
          </p:nvSpPr>
          <p:spPr bwMode="auto">
            <a:xfrm flipV="1">
              <a:off x="2483855" y="1197075"/>
              <a:ext cx="0" cy="431800"/>
            </a:xfrm>
            <a:prstGeom prst="line">
              <a:avLst/>
            </a:prstGeom>
            <a:noFill/>
            <a:ln w="38100"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17" name="直接连接符 7"/>
            <p:cNvSpPr>
              <a:spLocks noChangeShapeType="1"/>
            </p:cNvSpPr>
            <p:nvPr/>
          </p:nvSpPr>
          <p:spPr bwMode="auto">
            <a:xfrm flipV="1">
              <a:off x="2547249" y="1339950"/>
              <a:ext cx="1587" cy="288925"/>
            </a:xfrm>
            <a:prstGeom prst="line">
              <a:avLst/>
            </a:prstGeom>
            <a:noFill/>
            <a:ln w="38100" cap="flat" cmpd="sng">
              <a:solidFill>
                <a:srgbClr val="FFC000"/>
              </a:solidFill>
              <a:miter lim="800000"/>
            </a:ln>
            <a:extLst>
              <a:ext uri="{909E8E84-426E-40DD-AFC4-6F175D3DCCD1}">
                <a14:hiddenFill xmlns:a14="http://schemas.microsoft.com/office/drawing/2010/main">
                  <a:noFill/>
                </a14:hiddenFill>
              </a:ext>
            </a:extLst>
          </p:spPr>
          <p:txBody>
            <a:bodyPr/>
            <a:lstStyle/>
            <a:p>
              <a:endParaRPr lang="zh-CN" altLang="en-US"/>
            </a:p>
          </p:txBody>
        </p:sp>
      </p:grpSp>
      <p:sp>
        <p:nvSpPr>
          <p:cNvPr id="18" name="文本框 17"/>
          <p:cNvSpPr txBox="1"/>
          <p:nvPr/>
        </p:nvSpPr>
        <p:spPr>
          <a:xfrm>
            <a:off x="636044" y="363360"/>
            <a:ext cx="5024755" cy="521970"/>
          </a:xfrm>
          <a:prstGeom prst="rect">
            <a:avLst/>
          </a:prstGeom>
          <a:noFill/>
        </p:spPr>
        <p:txBody>
          <a:bodyPr wrap="none" rtlCol="0">
            <a:spAutoFit/>
          </a:bodyPr>
          <a:lstStyle/>
          <a:p>
            <a:pPr algn="l"/>
            <a:r>
              <a:rPr sz="2800" b="1" dirty="0">
                <a:latin typeface="微软雅黑" panose="020B0503020204020204" pitchFamily="34" charset="-122"/>
                <a:ea typeface="微软雅黑" panose="020B0503020204020204" pitchFamily="34" charset="-122"/>
              </a:rPr>
              <a:t>4</a:t>
            </a:r>
            <a:r>
              <a:rPr lang="zh-CN" sz="2800" b="1" dirty="0">
                <a:latin typeface="微软雅黑" panose="020B0503020204020204" pitchFamily="34" charset="-122"/>
                <a:ea typeface="微软雅黑" panose="020B0503020204020204" pitchFamily="34" charset="-122"/>
              </a:rPr>
              <a:t>、</a:t>
            </a:r>
            <a:r>
              <a:rPr sz="2800" b="1" dirty="0">
                <a:latin typeface="微软雅黑" panose="020B0503020204020204" pitchFamily="34" charset="-122"/>
                <a:ea typeface="微软雅黑" panose="020B0503020204020204" pitchFamily="34" charset="-122"/>
              </a:rPr>
              <a:t>主题公园会员制与会员市场</a:t>
            </a:r>
          </a:p>
        </p:txBody>
      </p:sp>
      <p:sp>
        <p:nvSpPr>
          <p:cNvPr id="9" name="文本框 8"/>
          <p:cNvSpPr txBox="1"/>
          <p:nvPr/>
        </p:nvSpPr>
        <p:spPr>
          <a:xfrm>
            <a:off x="832485" y="1654810"/>
            <a:ext cx="10213340" cy="4246245"/>
          </a:xfrm>
          <a:prstGeom prst="rect">
            <a:avLst/>
          </a:prstGeom>
          <a:noFill/>
        </p:spPr>
        <p:txBody>
          <a:bodyPr wrap="square" rtlCol="0">
            <a:spAutoFit/>
          </a:bodyPr>
          <a:lstStyle/>
          <a:p>
            <a:pPr>
              <a:lnSpc>
                <a:spcPct val="150000"/>
              </a:lnSpc>
            </a:pPr>
            <a:r>
              <a:rPr lang="en-US" altLang="zh-CN" sz="2000">
                <a:latin typeface="微软雅黑" panose="020B0503020204020204" pitchFamily="34" charset="-122"/>
                <a:ea typeface="微软雅黑" panose="020B0503020204020204" pitchFamily="34" charset="-122"/>
                <a:cs typeface="微软雅黑" panose="020B0503020204020204" pitchFamily="34" charset="-122"/>
              </a:rPr>
              <a:t>       </a:t>
            </a:r>
            <a:r>
              <a:rPr lang="zh-CN" altLang="en-US" sz="2000">
                <a:latin typeface="微软雅黑" panose="020B0503020204020204" pitchFamily="34" charset="-122"/>
                <a:ea typeface="微软雅黑" panose="020B0503020204020204" pitchFamily="34" charset="-122"/>
                <a:cs typeface="微软雅黑" panose="020B0503020204020204" pitchFamily="34" charset="-122"/>
              </a:rPr>
              <a:t>会员制通常以常游客计划（frequent-guest programmes）（Long et al.，2003）、忠诚顾客计划（loyalty programmes）（Palmer，2000）、旅行俱乐部（travel clubs）（Ferreira and Gustafson，2006）和目的地关系计划（destination relationship programmes）（Fyall et al.，2003）等形式出现。</a:t>
            </a:r>
          </a:p>
          <a:p>
            <a:pPr>
              <a:lnSpc>
                <a:spcPct val="150000"/>
              </a:lnSpc>
            </a:pPr>
            <a:r>
              <a:rPr lang="zh-CN" altLang="en-US" sz="2000">
                <a:latin typeface="微软雅黑" panose="020B0503020204020204" pitchFamily="34" charset="-122"/>
                <a:ea typeface="微软雅黑" panose="020B0503020204020204" pitchFamily="34" charset="-122"/>
                <a:cs typeface="微软雅黑" panose="020B0503020204020204" pitchFamily="34" charset="-122"/>
              </a:rPr>
              <a:t>       对于单个景区（点），尤其是完全企业化管理，以经济利益最大化为根本目标的主题公园而言，</a:t>
            </a:r>
            <a:r>
              <a:rPr lang="zh-CN" altLang="en-US" sz="2000">
                <a:solidFill>
                  <a:srgbClr val="FF0000"/>
                </a:solidFill>
                <a:latin typeface="微软雅黑" panose="020B0503020204020204" pitchFamily="34" charset="-122"/>
                <a:ea typeface="微软雅黑" panose="020B0503020204020204" pitchFamily="34" charset="-122"/>
                <a:cs typeface="微软雅黑" panose="020B0503020204020204" pitchFamily="34" charset="-122"/>
              </a:rPr>
              <a:t>旅游年票（卡）</a:t>
            </a:r>
            <a:r>
              <a:rPr lang="zh-CN" altLang="en-US" sz="2000">
                <a:latin typeface="微软雅黑" panose="020B0503020204020204" pitchFamily="34" charset="-122"/>
                <a:ea typeface="微软雅黑" panose="020B0503020204020204" pitchFamily="34" charset="-122"/>
                <a:cs typeface="微软雅黑" panose="020B0503020204020204" pitchFamily="34" charset="-122"/>
              </a:rPr>
              <a:t>的发行则主要出于市场营销的目的，是一种会员制营销（membership marketing）。</a:t>
            </a:r>
          </a:p>
          <a:p>
            <a:pPr>
              <a:lnSpc>
                <a:spcPct val="150000"/>
              </a:lnSpc>
            </a:pPr>
            <a:r>
              <a:rPr lang="zh-CN" altLang="en-US" sz="2000">
                <a:latin typeface="微软雅黑" panose="020B0503020204020204" pitchFamily="34" charset="-122"/>
                <a:ea typeface="微软雅黑" panose="020B0503020204020204" pitchFamily="34" charset="-122"/>
                <a:cs typeface="微软雅黑" panose="020B0503020204020204" pitchFamily="34" charset="-122"/>
              </a:rPr>
              <a:t>       年卡会员制可帮助主题公园了解游客的重游行为偏好，进而探寻提高重游率和培养忠诚客户的有效途径。</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532309" y="0"/>
            <a:ext cx="105322" cy="431800"/>
            <a:chOff x="532309" y="0"/>
            <a:chExt cx="105322" cy="431800"/>
          </a:xfrm>
        </p:grpSpPr>
        <p:sp>
          <p:nvSpPr>
            <p:cNvPr id="3" name="直接连接符 5"/>
            <p:cNvSpPr>
              <a:spLocks noChangeShapeType="1"/>
            </p:cNvSpPr>
            <p:nvPr/>
          </p:nvSpPr>
          <p:spPr bwMode="auto">
            <a:xfrm flipV="1">
              <a:off x="532309" y="0"/>
              <a:ext cx="0" cy="431800"/>
            </a:xfrm>
            <a:prstGeom prst="line">
              <a:avLst/>
            </a:prstGeom>
            <a:noFill/>
            <a:ln w="38100"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4" name="直接连接符 7"/>
            <p:cNvSpPr>
              <a:spLocks noChangeShapeType="1"/>
            </p:cNvSpPr>
            <p:nvPr/>
          </p:nvSpPr>
          <p:spPr bwMode="auto">
            <a:xfrm flipV="1">
              <a:off x="636044" y="0"/>
              <a:ext cx="1587" cy="288925"/>
            </a:xfrm>
            <a:prstGeom prst="line">
              <a:avLst/>
            </a:prstGeom>
            <a:noFill/>
            <a:ln w="38100" cap="flat" cmpd="sng">
              <a:solidFill>
                <a:srgbClr val="FFC000"/>
              </a:solidFill>
              <a:miter lim="800000"/>
            </a:ln>
            <a:extLst>
              <a:ext uri="{909E8E84-426E-40DD-AFC4-6F175D3DCCD1}">
                <a14:hiddenFill xmlns:a14="http://schemas.microsoft.com/office/drawing/2010/main">
                  <a:noFill/>
                </a14:hiddenFill>
              </a:ext>
            </a:extLst>
          </p:spPr>
          <p:txBody>
            <a:bodyPr/>
            <a:lstStyle/>
            <a:p>
              <a:endParaRPr lang="zh-CN" altLang="en-US"/>
            </a:p>
          </p:txBody>
        </p:sp>
      </p:grpSp>
      <p:grpSp>
        <p:nvGrpSpPr>
          <p:cNvPr id="5" name="组合 4"/>
          <p:cNvGrpSpPr/>
          <p:nvPr/>
        </p:nvGrpSpPr>
        <p:grpSpPr>
          <a:xfrm>
            <a:off x="-1" y="6230875"/>
            <a:ext cx="10730753" cy="431800"/>
            <a:chOff x="-2052460" y="1197075"/>
            <a:chExt cx="4601296" cy="431800"/>
          </a:xfrm>
        </p:grpSpPr>
        <p:sp>
          <p:nvSpPr>
            <p:cNvPr id="6" name="直接连接符 4"/>
            <p:cNvSpPr>
              <a:spLocks noChangeShapeType="1"/>
            </p:cNvSpPr>
            <p:nvPr/>
          </p:nvSpPr>
          <p:spPr bwMode="auto">
            <a:xfrm>
              <a:off x="-2052460" y="1628875"/>
              <a:ext cx="4572000" cy="0"/>
            </a:xfrm>
            <a:prstGeom prst="line">
              <a:avLst/>
            </a:prstGeom>
            <a:noFill/>
            <a:ln w="9525"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7" name="直接连接符 5"/>
            <p:cNvSpPr>
              <a:spLocks noChangeShapeType="1"/>
            </p:cNvSpPr>
            <p:nvPr/>
          </p:nvSpPr>
          <p:spPr bwMode="auto">
            <a:xfrm flipV="1">
              <a:off x="2483855" y="1197075"/>
              <a:ext cx="0" cy="431800"/>
            </a:xfrm>
            <a:prstGeom prst="line">
              <a:avLst/>
            </a:prstGeom>
            <a:noFill/>
            <a:ln w="38100"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8" name="直接连接符 7"/>
            <p:cNvSpPr>
              <a:spLocks noChangeShapeType="1"/>
            </p:cNvSpPr>
            <p:nvPr/>
          </p:nvSpPr>
          <p:spPr bwMode="auto">
            <a:xfrm flipV="1">
              <a:off x="2547249" y="1339950"/>
              <a:ext cx="1587" cy="288925"/>
            </a:xfrm>
            <a:prstGeom prst="line">
              <a:avLst/>
            </a:prstGeom>
            <a:noFill/>
            <a:ln w="38100" cap="flat" cmpd="sng">
              <a:solidFill>
                <a:srgbClr val="FFC000"/>
              </a:solidFill>
              <a:miter lim="800000"/>
            </a:ln>
            <a:extLst>
              <a:ext uri="{909E8E84-426E-40DD-AFC4-6F175D3DCCD1}">
                <a14:hiddenFill xmlns:a14="http://schemas.microsoft.com/office/drawing/2010/main">
                  <a:noFill/>
                </a14:hiddenFill>
              </a:ext>
            </a:extLst>
          </p:spPr>
          <p:txBody>
            <a:bodyPr/>
            <a:lstStyle/>
            <a:p>
              <a:endParaRPr lang="zh-CN" altLang="en-US"/>
            </a:p>
          </p:txBody>
        </p:sp>
      </p:grpSp>
      <p:grpSp>
        <p:nvGrpSpPr>
          <p:cNvPr id="14" name="组合 13"/>
          <p:cNvGrpSpPr/>
          <p:nvPr/>
        </p:nvGrpSpPr>
        <p:grpSpPr>
          <a:xfrm>
            <a:off x="388689" y="393224"/>
            <a:ext cx="6560108" cy="512200"/>
            <a:chOff x="-2052460" y="1197075"/>
            <a:chExt cx="4601296" cy="431800"/>
          </a:xfrm>
        </p:grpSpPr>
        <p:sp>
          <p:nvSpPr>
            <p:cNvPr id="15" name="直接连接符 4"/>
            <p:cNvSpPr>
              <a:spLocks noChangeShapeType="1"/>
            </p:cNvSpPr>
            <p:nvPr/>
          </p:nvSpPr>
          <p:spPr bwMode="auto">
            <a:xfrm>
              <a:off x="-2052460" y="1628875"/>
              <a:ext cx="4572000" cy="0"/>
            </a:xfrm>
            <a:prstGeom prst="line">
              <a:avLst/>
            </a:prstGeom>
            <a:noFill/>
            <a:ln w="9525"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16" name="直接连接符 5"/>
            <p:cNvSpPr>
              <a:spLocks noChangeShapeType="1"/>
            </p:cNvSpPr>
            <p:nvPr/>
          </p:nvSpPr>
          <p:spPr bwMode="auto">
            <a:xfrm flipV="1">
              <a:off x="2483855" y="1197075"/>
              <a:ext cx="0" cy="431800"/>
            </a:xfrm>
            <a:prstGeom prst="line">
              <a:avLst/>
            </a:prstGeom>
            <a:noFill/>
            <a:ln w="38100"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17" name="直接连接符 7"/>
            <p:cNvSpPr>
              <a:spLocks noChangeShapeType="1"/>
            </p:cNvSpPr>
            <p:nvPr/>
          </p:nvSpPr>
          <p:spPr bwMode="auto">
            <a:xfrm flipV="1">
              <a:off x="2547249" y="1339950"/>
              <a:ext cx="1587" cy="288925"/>
            </a:xfrm>
            <a:prstGeom prst="line">
              <a:avLst/>
            </a:prstGeom>
            <a:noFill/>
            <a:ln w="38100" cap="flat" cmpd="sng">
              <a:solidFill>
                <a:srgbClr val="FFC000"/>
              </a:solidFill>
              <a:miter lim="800000"/>
            </a:ln>
            <a:extLst>
              <a:ext uri="{909E8E84-426E-40DD-AFC4-6F175D3DCCD1}">
                <a14:hiddenFill xmlns:a14="http://schemas.microsoft.com/office/drawing/2010/main">
                  <a:noFill/>
                </a14:hiddenFill>
              </a:ext>
            </a:extLst>
          </p:spPr>
          <p:txBody>
            <a:bodyPr/>
            <a:lstStyle/>
            <a:p>
              <a:endParaRPr lang="zh-CN" altLang="en-US"/>
            </a:p>
          </p:txBody>
        </p:sp>
      </p:grpSp>
      <p:sp>
        <p:nvSpPr>
          <p:cNvPr id="18" name="文本框 17"/>
          <p:cNvSpPr txBox="1"/>
          <p:nvPr/>
        </p:nvSpPr>
        <p:spPr>
          <a:xfrm>
            <a:off x="828300" y="267576"/>
            <a:ext cx="5735955" cy="521970"/>
          </a:xfrm>
          <a:prstGeom prst="rect">
            <a:avLst/>
          </a:prstGeom>
          <a:noFill/>
        </p:spPr>
        <p:txBody>
          <a:bodyPr wrap="none" rtlCol="0">
            <a:spAutoFit/>
          </a:bodyPr>
          <a:lstStyle/>
          <a:p>
            <a:r>
              <a:rPr lang="en-US" altLang="zh-CN" sz="2800" b="1" dirty="0">
                <a:latin typeface="微软雅黑" panose="020B0503020204020204" pitchFamily="34" charset="-122"/>
                <a:ea typeface="微软雅黑" panose="020B0503020204020204" pitchFamily="34" charset="-122"/>
              </a:rPr>
              <a:t>1</a:t>
            </a:r>
            <a:r>
              <a:rPr lang="zh-CN" altLang="en-US" sz="2800" b="1" dirty="0">
                <a:latin typeface="微软雅黑" panose="020B0503020204020204" pitchFamily="34" charset="-122"/>
                <a:ea typeface="微软雅黑" panose="020B0503020204020204" pitchFamily="34" charset="-122"/>
              </a:rPr>
              <a:t>、主题公园市场营销的理论与方法</a:t>
            </a:r>
          </a:p>
        </p:txBody>
      </p:sp>
      <p:sp>
        <p:nvSpPr>
          <p:cNvPr id="20" name="文本框 19"/>
          <p:cNvSpPr txBox="1"/>
          <p:nvPr/>
        </p:nvSpPr>
        <p:spPr>
          <a:xfrm>
            <a:off x="828300" y="1417624"/>
            <a:ext cx="10216089" cy="4246245"/>
          </a:xfrm>
          <a:prstGeom prst="rect">
            <a:avLst/>
          </a:prstGeom>
          <a:noFill/>
        </p:spPr>
        <p:txBody>
          <a:bodyPr wrap="square" rtlCol="0">
            <a:spAutoFit/>
          </a:bodyPr>
          <a:lstStyle/>
          <a:p>
            <a:pPr indent="457200" algn="just">
              <a:lnSpc>
                <a:spcPct val="150000"/>
              </a:lnSpc>
            </a:pPr>
            <a:r>
              <a:rPr lang="zh-CN" altLang="en-US" sz="2000" b="1" dirty="0">
                <a:solidFill>
                  <a:srgbClr val="FF0000"/>
                </a:solidFill>
                <a:latin typeface="微软雅黑" panose="020B0503020204020204" pitchFamily="34" charset="-122"/>
                <a:ea typeface="微软雅黑" panose="020B0503020204020204" pitchFamily="34" charset="-122"/>
              </a:rPr>
              <a:t>成功的旅游吸引物通常都是那些有一套系统的营销策略。</a:t>
            </a:r>
            <a:r>
              <a:rPr lang="zh-CN" altLang="en-US" sz="2000" dirty="0">
                <a:latin typeface="微软雅黑" panose="020B0503020204020204" pitchFamily="34" charset="-122"/>
                <a:ea typeface="微软雅黑" panose="020B0503020204020204" pitchFamily="34" charset="-122"/>
              </a:rPr>
              <a:t>一个系统的营销策略应该对市场调查足够重视，意识到营销不仅是生产宣传册，做几个广告，而应该拥有长远的战略眼光，雇用专业的市场人员，划分出有许多不同的细分市场，愿意投入较高比例的营销经费用以支持市场营销，建立良好的外部形象和口碑。口碑推荐的重要性的因素来定义这种成功。随着中国主题公园的数量不断增加，主题公园产业的竞争愈加激烈，几乎所有中国一二线城市都已经建设主题公园。在主题公园供给不断增长，需求不断变化，价值新的休闲娱乐方式不断涌现的背景下，</a:t>
            </a:r>
            <a:r>
              <a:rPr lang="zh-CN" altLang="en-US" sz="2000" b="1" dirty="0">
                <a:solidFill>
                  <a:srgbClr val="FF0000"/>
                </a:solidFill>
                <a:latin typeface="微软雅黑" panose="020B0503020204020204" pitchFamily="34" charset="-122"/>
                <a:ea typeface="微软雅黑" panose="020B0503020204020204" pitchFamily="34" charset="-122"/>
              </a:rPr>
              <a:t>市场营销的重要性进一步提升，</a:t>
            </a:r>
            <a:r>
              <a:rPr lang="zh-CN" altLang="en-US" sz="2000" dirty="0">
                <a:latin typeface="微软雅黑" panose="020B0503020204020204" pitchFamily="34" charset="-122"/>
                <a:ea typeface="微软雅黑" panose="020B0503020204020204" pitchFamily="34" charset="-122"/>
              </a:rPr>
              <a:t>无论是市场细分、市场定位、市场测算以及营销策略上的任何失误，都会给主题公园的经营管理带来巨大的影响，造成严重的损失。</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532309" y="0"/>
            <a:ext cx="105322" cy="431800"/>
            <a:chOff x="532309" y="0"/>
            <a:chExt cx="105322" cy="431800"/>
          </a:xfrm>
        </p:grpSpPr>
        <p:sp>
          <p:nvSpPr>
            <p:cNvPr id="3" name="直接连接符 5"/>
            <p:cNvSpPr>
              <a:spLocks noChangeShapeType="1"/>
            </p:cNvSpPr>
            <p:nvPr/>
          </p:nvSpPr>
          <p:spPr bwMode="auto">
            <a:xfrm flipV="1">
              <a:off x="532309" y="0"/>
              <a:ext cx="0" cy="431800"/>
            </a:xfrm>
            <a:prstGeom prst="line">
              <a:avLst/>
            </a:prstGeom>
            <a:noFill/>
            <a:ln w="38100"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4" name="直接连接符 7"/>
            <p:cNvSpPr>
              <a:spLocks noChangeShapeType="1"/>
            </p:cNvSpPr>
            <p:nvPr/>
          </p:nvSpPr>
          <p:spPr bwMode="auto">
            <a:xfrm flipV="1">
              <a:off x="636044" y="0"/>
              <a:ext cx="1587" cy="288925"/>
            </a:xfrm>
            <a:prstGeom prst="line">
              <a:avLst/>
            </a:prstGeom>
            <a:noFill/>
            <a:ln w="38100" cap="flat" cmpd="sng">
              <a:solidFill>
                <a:srgbClr val="FFC000"/>
              </a:solidFill>
              <a:miter lim="800000"/>
            </a:ln>
            <a:extLst>
              <a:ext uri="{909E8E84-426E-40DD-AFC4-6F175D3DCCD1}">
                <a14:hiddenFill xmlns:a14="http://schemas.microsoft.com/office/drawing/2010/main">
                  <a:noFill/>
                </a14:hiddenFill>
              </a:ext>
            </a:extLst>
          </p:spPr>
          <p:txBody>
            <a:bodyPr/>
            <a:lstStyle/>
            <a:p>
              <a:endParaRPr lang="zh-CN" altLang="en-US"/>
            </a:p>
          </p:txBody>
        </p:sp>
      </p:grpSp>
      <p:grpSp>
        <p:nvGrpSpPr>
          <p:cNvPr id="5" name="组合 4"/>
          <p:cNvGrpSpPr/>
          <p:nvPr/>
        </p:nvGrpSpPr>
        <p:grpSpPr>
          <a:xfrm>
            <a:off x="-1" y="6230875"/>
            <a:ext cx="11526983" cy="431800"/>
            <a:chOff x="-2052460" y="1197075"/>
            <a:chExt cx="4601296" cy="431800"/>
          </a:xfrm>
        </p:grpSpPr>
        <p:sp>
          <p:nvSpPr>
            <p:cNvPr id="6" name="直接连接符 4"/>
            <p:cNvSpPr>
              <a:spLocks noChangeShapeType="1"/>
            </p:cNvSpPr>
            <p:nvPr/>
          </p:nvSpPr>
          <p:spPr bwMode="auto">
            <a:xfrm>
              <a:off x="-2052460" y="1628875"/>
              <a:ext cx="4572000" cy="0"/>
            </a:xfrm>
            <a:prstGeom prst="line">
              <a:avLst/>
            </a:prstGeom>
            <a:noFill/>
            <a:ln w="9525"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7" name="直接连接符 5"/>
            <p:cNvSpPr>
              <a:spLocks noChangeShapeType="1"/>
            </p:cNvSpPr>
            <p:nvPr/>
          </p:nvSpPr>
          <p:spPr bwMode="auto">
            <a:xfrm flipV="1">
              <a:off x="2483855" y="1197075"/>
              <a:ext cx="0" cy="431800"/>
            </a:xfrm>
            <a:prstGeom prst="line">
              <a:avLst/>
            </a:prstGeom>
            <a:noFill/>
            <a:ln w="38100"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8" name="直接连接符 7"/>
            <p:cNvSpPr>
              <a:spLocks noChangeShapeType="1"/>
            </p:cNvSpPr>
            <p:nvPr/>
          </p:nvSpPr>
          <p:spPr bwMode="auto">
            <a:xfrm flipV="1">
              <a:off x="2547249" y="1339950"/>
              <a:ext cx="1587" cy="288925"/>
            </a:xfrm>
            <a:prstGeom prst="line">
              <a:avLst/>
            </a:prstGeom>
            <a:noFill/>
            <a:ln w="38100" cap="flat" cmpd="sng">
              <a:solidFill>
                <a:srgbClr val="FFC000"/>
              </a:solidFill>
              <a:miter lim="800000"/>
            </a:ln>
            <a:extLst>
              <a:ext uri="{909E8E84-426E-40DD-AFC4-6F175D3DCCD1}">
                <a14:hiddenFill xmlns:a14="http://schemas.microsoft.com/office/drawing/2010/main">
                  <a:noFill/>
                </a14:hiddenFill>
              </a:ext>
            </a:extLst>
          </p:spPr>
          <p:txBody>
            <a:bodyPr/>
            <a:lstStyle/>
            <a:p>
              <a:endParaRPr lang="zh-CN" altLang="en-US"/>
            </a:p>
          </p:txBody>
        </p:sp>
      </p:grpSp>
      <p:sp>
        <p:nvSpPr>
          <p:cNvPr id="11" name="文本框 10"/>
          <p:cNvSpPr txBox="1"/>
          <p:nvPr/>
        </p:nvSpPr>
        <p:spPr>
          <a:xfrm>
            <a:off x="1033388" y="1071108"/>
            <a:ext cx="3617439" cy="768350"/>
          </a:xfrm>
          <a:prstGeom prst="rect">
            <a:avLst/>
          </a:prstGeom>
          <a:noFill/>
        </p:spPr>
        <p:txBody>
          <a:bodyPr wrap="square" rtlCol="0">
            <a:spAutoFit/>
          </a:bodyPr>
          <a:lstStyle/>
          <a:p>
            <a:r>
              <a:rPr sz="2200" b="1" dirty="0">
                <a:latin typeface="微软雅黑" panose="020B0503020204020204" pitchFamily="34" charset="-122"/>
                <a:ea typeface="微软雅黑" panose="020B0503020204020204" pitchFamily="34" charset="-122"/>
              </a:rPr>
              <a:t>4.1主题公园会员制</a:t>
            </a:r>
          </a:p>
          <a:p>
            <a:endParaRPr lang="en-US" altLang="zh-CN" sz="2200" b="1" dirty="0">
              <a:latin typeface="微软雅黑" panose="020B0503020204020204" pitchFamily="34" charset="-122"/>
              <a:ea typeface="微软雅黑" panose="020B0503020204020204" pitchFamily="34" charset="-122"/>
            </a:endParaRPr>
          </a:p>
        </p:txBody>
      </p:sp>
      <p:grpSp>
        <p:nvGrpSpPr>
          <p:cNvPr id="14" name="组合 13"/>
          <p:cNvGrpSpPr/>
          <p:nvPr/>
        </p:nvGrpSpPr>
        <p:grpSpPr>
          <a:xfrm>
            <a:off x="388688" y="393223"/>
            <a:ext cx="5551738" cy="564151"/>
            <a:chOff x="-2052460" y="1197075"/>
            <a:chExt cx="4601296" cy="431800"/>
          </a:xfrm>
        </p:grpSpPr>
        <p:sp>
          <p:nvSpPr>
            <p:cNvPr id="15" name="直接连接符 4"/>
            <p:cNvSpPr>
              <a:spLocks noChangeShapeType="1"/>
            </p:cNvSpPr>
            <p:nvPr/>
          </p:nvSpPr>
          <p:spPr bwMode="auto">
            <a:xfrm>
              <a:off x="-2052460" y="1628875"/>
              <a:ext cx="4572000" cy="0"/>
            </a:xfrm>
            <a:prstGeom prst="line">
              <a:avLst/>
            </a:prstGeom>
            <a:noFill/>
            <a:ln w="9525"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16" name="直接连接符 5"/>
            <p:cNvSpPr>
              <a:spLocks noChangeShapeType="1"/>
            </p:cNvSpPr>
            <p:nvPr/>
          </p:nvSpPr>
          <p:spPr bwMode="auto">
            <a:xfrm flipV="1">
              <a:off x="2483855" y="1197075"/>
              <a:ext cx="0" cy="431800"/>
            </a:xfrm>
            <a:prstGeom prst="line">
              <a:avLst/>
            </a:prstGeom>
            <a:noFill/>
            <a:ln w="38100"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17" name="直接连接符 7"/>
            <p:cNvSpPr>
              <a:spLocks noChangeShapeType="1"/>
            </p:cNvSpPr>
            <p:nvPr/>
          </p:nvSpPr>
          <p:spPr bwMode="auto">
            <a:xfrm flipV="1">
              <a:off x="2547249" y="1339950"/>
              <a:ext cx="1587" cy="288925"/>
            </a:xfrm>
            <a:prstGeom prst="line">
              <a:avLst/>
            </a:prstGeom>
            <a:noFill/>
            <a:ln w="38100" cap="flat" cmpd="sng">
              <a:solidFill>
                <a:srgbClr val="FFC000"/>
              </a:solidFill>
              <a:miter lim="800000"/>
            </a:ln>
            <a:extLst>
              <a:ext uri="{909E8E84-426E-40DD-AFC4-6F175D3DCCD1}">
                <a14:hiddenFill xmlns:a14="http://schemas.microsoft.com/office/drawing/2010/main">
                  <a:noFill/>
                </a14:hiddenFill>
              </a:ext>
            </a:extLst>
          </p:spPr>
          <p:txBody>
            <a:bodyPr/>
            <a:lstStyle/>
            <a:p>
              <a:endParaRPr lang="zh-CN" altLang="en-US"/>
            </a:p>
          </p:txBody>
        </p:sp>
      </p:grpSp>
      <p:sp>
        <p:nvSpPr>
          <p:cNvPr id="18" name="文本框 17"/>
          <p:cNvSpPr txBox="1"/>
          <p:nvPr/>
        </p:nvSpPr>
        <p:spPr>
          <a:xfrm>
            <a:off x="636044" y="363360"/>
            <a:ext cx="5024755" cy="521970"/>
          </a:xfrm>
          <a:prstGeom prst="rect">
            <a:avLst/>
          </a:prstGeom>
          <a:noFill/>
        </p:spPr>
        <p:txBody>
          <a:bodyPr wrap="none" rtlCol="0">
            <a:spAutoFit/>
          </a:bodyPr>
          <a:lstStyle/>
          <a:p>
            <a:r>
              <a:rPr sz="2800" b="1" dirty="0">
                <a:latin typeface="微软雅黑" panose="020B0503020204020204" pitchFamily="34" charset="-122"/>
                <a:ea typeface="微软雅黑" panose="020B0503020204020204" pitchFamily="34" charset="-122"/>
              </a:rPr>
              <a:t>4</a:t>
            </a:r>
            <a:r>
              <a:rPr lang="zh-CN" sz="2800" b="1" dirty="0">
                <a:latin typeface="微软雅黑" panose="020B0503020204020204" pitchFamily="34" charset="-122"/>
                <a:ea typeface="微软雅黑" panose="020B0503020204020204" pitchFamily="34" charset="-122"/>
              </a:rPr>
              <a:t>、</a:t>
            </a:r>
            <a:r>
              <a:rPr sz="2800" b="1" dirty="0">
                <a:latin typeface="微软雅黑" panose="020B0503020204020204" pitchFamily="34" charset="-122"/>
                <a:ea typeface="微软雅黑" panose="020B0503020204020204" pitchFamily="34" charset="-122"/>
              </a:rPr>
              <a:t>主题公园会员制与会员市场</a:t>
            </a:r>
          </a:p>
        </p:txBody>
      </p:sp>
      <p:graphicFrame>
        <p:nvGraphicFramePr>
          <p:cNvPr id="10" name="表格 9"/>
          <p:cNvGraphicFramePr/>
          <p:nvPr/>
        </p:nvGraphicFramePr>
        <p:xfrm>
          <a:off x="1930400" y="2282825"/>
          <a:ext cx="7592060" cy="2292350"/>
        </p:xfrm>
        <a:graphic>
          <a:graphicData uri="http://schemas.openxmlformats.org/drawingml/2006/table">
            <a:tbl>
              <a:tblPr firstRow="1" bandRow="1">
                <a:tableStyleId>{5940675A-B579-460E-94D1-54222C63F5DA}</a:tableStyleId>
              </a:tblPr>
              <a:tblGrid>
                <a:gridCol w="1579880">
                  <a:extLst>
                    <a:ext uri="{9D8B030D-6E8A-4147-A177-3AD203B41FA5}">
                      <a16:colId xmlns:a16="http://schemas.microsoft.com/office/drawing/2014/main" val="20000"/>
                    </a:ext>
                  </a:extLst>
                </a:gridCol>
                <a:gridCol w="1486535">
                  <a:extLst>
                    <a:ext uri="{9D8B030D-6E8A-4147-A177-3AD203B41FA5}">
                      <a16:colId xmlns:a16="http://schemas.microsoft.com/office/drawing/2014/main" val="20001"/>
                    </a:ext>
                  </a:extLst>
                </a:gridCol>
                <a:gridCol w="1490345">
                  <a:extLst>
                    <a:ext uri="{9D8B030D-6E8A-4147-A177-3AD203B41FA5}">
                      <a16:colId xmlns:a16="http://schemas.microsoft.com/office/drawing/2014/main" val="20002"/>
                    </a:ext>
                  </a:extLst>
                </a:gridCol>
                <a:gridCol w="1490345">
                  <a:extLst>
                    <a:ext uri="{9D8B030D-6E8A-4147-A177-3AD203B41FA5}">
                      <a16:colId xmlns:a16="http://schemas.microsoft.com/office/drawing/2014/main" val="20003"/>
                    </a:ext>
                  </a:extLst>
                </a:gridCol>
                <a:gridCol w="1544955">
                  <a:extLst>
                    <a:ext uri="{9D8B030D-6E8A-4147-A177-3AD203B41FA5}">
                      <a16:colId xmlns:a16="http://schemas.microsoft.com/office/drawing/2014/main" val="20004"/>
                    </a:ext>
                  </a:extLst>
                </a:gridCol>
              </a:tblGrid>
              <a:tr h="458470">
                <a:tc>
                  <a:txBody>
                    <a:bodyPr/>
                    <a:lstStyle/>
                    <a:p>
                      <a:pPr indent="0">
                        <a:buNone/>
                      </a:pPr>
                      <a:endParaRPr lang="en-US" altLang="en-US" sz="1800">
                        <a:latin typeface="微软雅黑" panose="020B0503020204020204" pitchFamily="34" charset="-122"/>
                        <a:ea typeface="微软雅黑" panose="020B0503020204020204" pitchFamily="34" charset="-122"/>
                      </a:endParaRPr>
                    </a:p>
                  </a:txBody>
                  <a:tcPr marL="68580" marR="68580" marT="0" marB="0"/>
                </a:tc>
                <a:tc>
                  <a:txBody>
                    <a:bodyPr/>
                    <a:lstStyle/>
                    <a:p>
                      <a:pPr indent="0">
                        <a:buNone/>
                      </a:pPr>
                      <a:r>
                        <a:rPr lang="en-US" sz="1800">
                          <a:latin typeface="微软雅黑" panose="020B0503020204020204" pitchFamily="34" charset="-122"/>
                          <a:ea typeface="微软雅黑" panose="020B0503020204020204" pitchFamily="34" charset="-122"/>
                        </a:rPr>
                        <a:t>单人行</a:t>
                      </a:r>
                      <a:endParaRPr lang="en-US" altLang="en-US" sz="1800">
                        <a:latin typeface="微软雅黑" panose="020B0503020204020204" pitchFamily="34" charset="-122"/>
                        <a:ea typeface="微软雅黑" panose="020B0503020204020204" pitchFamily="34" charset="-122"/>
                      </a:endParaRPr>
                    </a:p>
                  </a:txBody>
                  <a:tcPr marL="68580" marR="68580" marT="0" marB="0"/>
                </a:tc>
                <a:tc>
                  <a:txBody>
                    <a:bodyPr/>
                    <a:lstStyle/>
                    <a:p>
                      <a:pPr indent="0">
                        <a:buNone/>
                      </a:pPr>
                      <a:r>
                        <a:rPr lang="en-US" sz="1800">
                          <a:latin typeface="微软雅黑" panose="020B0503020204020204" pitchFamily="34" charset="-122"/>
                          <a:ea typeface="微软雅黑" panose="020B0503020204020204" pitchFamily="34" charset="-122"/>
                        </a:rPr>
                        <a:t>亲子卡</a:t>
                      </a:r>
                      <a:endParaRPr lang="en-US" altLang="en-US" sz="1800">
                        <a:latin typeface="微软雅黑" panose="020B0503020204020204" pitchFamily="34" charset="-122"/>
                        <a:ea typeface="微软雅黑" panose="020B0503020204020204" pitchFamily="34" charset="-122"/>
                      </a:endParaRPr>
                    </a:p>
                  </a:txBody>
                  <a:tcPr marL="68580" marR="68580" marT="0" marB="0"/>
                </a:tc>
                <a:tc>
                  <a:txBody>
                    <a:bodyPr/>
                    <a:lstStyle/>
                    <a:p>
                      <a:pPr indent="0">
                        <a:buNone/>
                      </a:pPr>
                      <a:r>
                        <a:rPr lang="en-US" sz="1800">
                          <a:latin typeface="微软雅黑" panose="020B0503020204020204" pitchFamily="34" charset="-122"/>
                          <a:ea typeface="微软雅黑" panose="020B0503020204020204" pitchFamily="34" charset="-122"/>
                        </a:rPr>
                        <a:t>情侣卡</a:t>
                      </a:r>
                      <a:endParaRPr lang="en-US" altLang="en-US" sz="1800">
                        <a:latin typeface="微软雅黑" panose="020B0503020204020204" pitchFamily="34" charset="-122"/>
                        <a:ea typeface="微软雅黑" panose="020B0503020204020204" pitchFamily="34" charset="-122"/>
                      </a:endParaRPr>
                    </a:p>
                  </a:txBody>
                  <a:tcPr marL="68580" marR="68580" marT="0" marB="0"/>
                </a:tc>
                <a:tc>
                  <a:txBody>
                    <a:bodyPr/>
                    <a:lstStyle/>
                    <a:p>
                      <a:pPr indent="0">
                        <a:buNone/>
                      </a:pPr>
                      <a:r>
                        <a:rPr lang="en-US" sz="1800">
                          <a:latin typeface="微软雅黑" panose="020B0503020204020204" pitchFamily="34" charset="-122"/>
                          <a:ea typeface="微软雅黑" panose="020B0503020204020204" pitchFamily="34" charset="-122"/>
                        </a:rPr>
                        <a:t>合家欢</a:t>
                      </a:r>
                      <a:endParaRPr lang="en-US" altLang="en-US" sz="1800">
                        <a:latin typeface="微软雅黑" panose="020B0503020204020204" pitchFamily="34" charset="-122"/>
                        <a:ea typeface="微软雅黑" panose="020B0503020204020204" pitchFamily="34" charset="-122"/>
                      </a:endParaRPr>
                    </a:p>
                  </a:txBody>
                  <a:tcPr marL="68580" marR="68580" marT="0" marB="0"/>
                </a:tc>
                <a:extLst>
                  <a:ext uri="{0D108BD9-81ED-4DB2-BD59-A6C34878D82A}">
                    <a16:rowId xmlns:a16="http://schemas.microsoft.com/office/drawing/2014/main" val="10000"/>
                  </a:ext>
                </a:extLst>
              </a:tr>
              <a:tr h="458470">
                <a:tc>
                  <a:txBody>
                    <a:bodyPr/>
                    <a:lstStyle/>
                    <a:p>
                      <a:pPr indent="0">
                        <a:buNone/>
                      </a:pPr>
                      <a:r>
                        <a:rPr lang="en-US" sz="1800">
                          <a:latin typeface="微软雅黑" panose="020B0503020204020204" pitchFamily="34" charset="-122"/>
                          <a:ea typeface="微软雅黑" panose="020B0503020204020204" pitchFamily="34" charset="-122"/>
                        </a:rPr>
                        <a:t>深圳欢乐谷</a:t>
                      </a:r>
                      <a:endParaRPr lang="en-US" altLang="en-US" sz="1800">
                        <a:latin typeface="微软雅黑" panose="020B0503020204020204" pitchFamily="34" charset="-122"/>
                        <a:ea typeface="微软雅黑" panose="020B0503020204020204" pitchFamily="34" charset="-122"/>
                      </a:endParaRPr>
                    </a:p>
                  </a:txBody>
                  <a:tcPr marL="68580" marR="68580" marT="0" marB="0"/>
                </a:tc>
                <a:tc>
                  <a:txBody>
                    <a:bodyPr/>
                    <a:lstStyle/>
                    <a:p>
                      <a:pPr indent="0">
                        <a:buNone/>
                      </a:pPr>
                      <a:r>
                        <a:rPr lang="en-US" sz="1800">
                          <a:latin typeface="微软雅黑" panose="020B0503020204020204" pitchFamily="34" charset="-122"/>
                          <a:ea typeface="微软雅黑" panose="020B0503020204020204" pitchFamily="34" charset="-122"/>
                        </a:rPr>
                        <a:t>628</a:t>
                      </a:r>
                      <a:endParaRPr lang="en-US" altLang="en-US" sz="1800">
                        <a:latin typeface="微软雅黑" panose="020B0503020204020204" pitchFamily="34" charset="-122"/>
                        <a:ea typeface="微软雅黑" panose="020B0503020204020204" pitchFamily="34" charset="-122"/>
                      </a:endParaRPr>
                    </a:p>
                  </a:txBody>
                  <a:tcPr marL="68580" marR="68580" marT="0" marB="0"/>
                </a:tc>
                <a:tc>
                  <a:txBody>
                    <a:bodyPr/>
                    <a:lstStyle/>
                    <a:p>
                      <a:pPr indent="0">
                        <a:buNone/>
                      </a:pPr>
                      <a:r>
                        <a:rPr lang="en-US" sz="1800">
                          <a:latin typeface="微软雅黑" panose="020B0503020204020204" pitchFamily="34" charset="-122"/>
                          <a:ea typeface="微软雅黑" panose="020B0503020204020204" pitchFamily="34" charset="-122"/>
                        </a:rPr>
                        <a:t>880</a:t>
                      </a:r>
                      <a:endParaRPr lang="en-US" altLang="en-US" sz="1800">
                        <a:latin typeface="微软雅黑" panose="020B0503020204020204" pitchFamily="34" charset="-122"/>
                        <a:ea typeface="微软雅黑" panose="020B0503020204020204" pitchFamily="34" charset="-122"/>
                      </a:endParaRPr>
                    </a:p>
                  </a:txBody>
                  <a:tcPr marL="68580" marR="68580" marT="0" marB="0"/>
                </a:tc>
                <a:tc>
                  <a:txBody>
                    <a:bodyPr/>
                    <a:lstStyle/>
                    <a:p>
                      <a:pPr indent="0">
                        <a:buNone/>
                      </a:pPr>
                      <a:r>
                        <a:rPr lang="en-US" sz="1800">
                          <a:latin typeface="微软雅黑" panose="020B0503020204020204" pitchFamily="34" charset="-122"/>
                          <a:ea typeface="微软雅黑" panose="020B0503020204020204" pitchFamily="34" charset="-122"/>
                        </a:rPr>
                        <a:t>1199</a:t>
                      </a:r>
                      <a:endParaRPr lang="en-US" altLang="en-US" sz="1800">
                        <a:latin typeface="微软雅黑" panose="020B0503020204020204" pitchFamily="34" charset="-122"/>
                        <a:ea typeface="微软雅黑" panose="020B0503020204020204" pitchFamily="34" charset="-122"/>
                      </a:endParaRPr>
                    </a:p>
                  </a:txBody>
                  <a:tcPr marL="68580" marR="68580" marT="0" marB="0"/>
                </a:tc>
                <a:tc>
                  <a:txBody>
                    <a:bodyPr/>
                    <a:lstStyle/>
                    <a:p>
                      <a:pPr indent="0">
                        <a:buNone/>
                      </a:pPr>
                      <a:r>
                        <a:rPr lang="en-US" sz="1800">
                          <a:latin typeface="微软雅黑" panose="020B0503020204020204" pitchFamily="34" charset="-122"/>
                          <a:ea typeface="微软雅黑" panose="020B0503020204020204" pitchFamily="34" charset="-122"/>
                        </a:rPr>
                        <a:t>1380</a:t>
                      </a:r>
                      <a:endParaRPr lang="en-US" altLang="en-US" sz="1800">
                        <a:latin typeface="微软雅黑" panose="020B0503020204020204" pitchFamily="34" charset="-122"/>
                        <a:ea typeface="微软雅黑" panose="020B0503020204020204" pitchFamily="34" charset="-122"/>
                      </a:endParaRPr>
                    </a:p>
                  </a:txBody>
                  <a:tcPr marL="68580" marR="68580" marT="0" marB="0"/>
                </a:tc>
                <a:extLst>
                  <a:ext uri="{0D108BD9-81ED-4DB2-BD59-A6C34878D82A}">
                    <a16:rowId xmlns:a16="http://schemas.microsoft.com/office/drawing/2014/main" val="10001"/>
                  </a:ext>
                </a:extLst>
              </a:tr>
              <a:tr h="458470">
                <a:tc>
                  <a:txBody>
                    <a:bodyPr/>
                    <a:lstStyle/>
                    <a:p>
                      <a:pPr indent="0">
                        <a:buNone/>
                      </a:pPr>
                      <a:r>
                        <a:rPr lang="en-US" sz="1800">
                          <a:latin typeface="微软雅黑" panose="020B0503020204020204" pitchFamily="34" charset="-122"/>
                          <a:ea typeface="微软雅黑" panose="020B0503020204020204" pitchFamily="34" charset="-122"/>
                        </a:rPr>
                        <a:t>北京欢乐谷</a:t>
                      </a:r>
                      <a:endParaRPr lang="en-US" altLang="en-US" sz="1800">
                        <a:latin typeface="微软雅黑" panose="020B0503020204020204" pitchFamily="34" charset="-122"/>
                        <a:ea typeface="微软雅黑" panose="020B0503020204020204" pitchFamily="34" charset="-122"/>
                      </a:endParaRPr>
                    </a:p>
                  </a:txBody>
                  <a:tcPr marL="68580" marR="68580" marT="0" marB="0"/>
                </a:tc>
                <a:tc>
                  <a:txBody>
                    <a:bodyPr/>
                    <a:lstStyle/>
                    <a:p>
                      <a:pPr indent="0">
                        <a:buNone/>
                      </a:pPr>
                      <a:r>
                        <a:rPr lang="en-US" sz="1800">
                          <a:latin typeface="微软雅黑" panose="020B0503020204020204" pitchFamily="34" charset="-122"/>
                          <a:ea typeface="微软雅黑" panose="020B0503020204020204" pitchFamily="34" charset="-122"/>
                        </a:rPr>
                        <a:t>580</a:t>
                      </a:r>
                      <a:endParaRPr lang="en-US" altLang="en-US" sz="1800">
                        <a:latin typeface="微软雅黑" panose="020B0503020204020204" pitchFamily="34" charset="-122"/>
                        <a:ea typeface="微软雅黑" panose="020B0503020204020204" pitchFamily="34" charset="-122"/>
                      </a:endParaRPr>
                    </a:p>
                  </a:txBody>
                  <a:tcPr marL="68580" marR="68580" marT="0" marB="0"/>
                </a:tc>
                <a:tc>
                  <a:txBody>
                    <a:bodyPr/>
                    <a:lstStyle/>
                    <a:p>
                      <a:pPr indent="0">
                        <a:buNone/>
                      </a:pPr>
                      <a:r>
                        <a:rPr lang="en-US" sz="1800">
                          <a:latin typeface="微软雅黑" panose="020B0503020204020204" pitchFamily="34" charset="-122"/>
                          <a:ea typeface="微软雅黑" panose="020B0503020204020204" pitchFamily="34" charset="-122"/>
                        </a:rPr>
                        <a:t>780</a:t>
                      </a:r>
                      <a:endParaRPr lang="en-US" altLang="en-US" sz="1800">
                        <a:latin typeface="微软雅黑" panose="020B0503020204020204" pitchFamily="34" charset="-122"/>
                        <a:ea typeface="微软雅黑" panose="020B0503020204020204" pitchFamily="34" charset="-122"/>
                      </a:endParaRPr>
                    </a:p>
                  </a:txBody>
                  <a:tcPr marL="68580" marR="68580" marT="0" marB="0"/>
                </a:tc>
                <a:tc>
                  <a:txBody>
                    <a:bodyPr/>
                    <a:lstStyle/>
                    <a:p>
                      <a:pPr indent="0">
                        <a:buNone/>
                      </a:pPr>
                      <a:r>
                        <a:rPr lang="en-US" sz="1800">
                          <a:latin typeface="微软雅黑" panose="020B0503020204020204" pitchFamily="34" charset="-122"/>
                          <a:ea typeface="微软雅黑" panose="020B0503020204020204" pitchFamily="34" charset="-122"/>
                        </a:rPr>
                        <a:t>999</a:t>
                      </a:r>
                      <a:endParaRPr lang="en-US" altLang="en-US" sz="1800">
                        <a:latin typeface="微软雅黑" panose="020B0503020204020204" pitchFamily="34" charset="-122"/>
                        <a:ea typeface="微软雅黑" panose="020B0503020204020204" pitchFamily="34" charset="-122"/>
                      </a:endParaRPr>
                    </a:p>
                  </a:txBody>
                  <a:tcPr marL="68580" marR="68580" marT="0" marB="0"/>
                </a:tc>
                <a:tc>
                  <a:txBody>
                    <a:bodyPr/>
                    <a:lstStyle/>
                    <a:p>
                      <a:pPr indent="0">
                        <a:buNone/>
                      </a:pPr>
                      <a:r>
                        <a:rPr lang="en-US" sz="1800">
                          <a:latin typeface="微软雅黑" panose="020B0503020204020204" pitchFamily="34" charset="-122"/>
                          <a:ea typeface="微软雅黑" panose="020B0503020204020204" pitchFamily="34" charset="-122"/>
                        </a:rPr>
                        <a:t>1280</a:t>
                      </a:r>
                      <a:endParaRPr lang="en-US" altLang="en-US" sz="1800">
                        <a:latin typeface="微软雅黑" panose="020B0503020204020204" pitchFamily="34" charset="-122"/>
                        <a:ea typeface="微软雅黑" panose="020B0503020204020204" pitchFamily="34" charset="-122"/>
                      </a:endParaRPr>
                    </a:p>
                  </a:txBody>
                  <a:tcPr marL="68580" marR="68580" marT="0" marB="0"/>
                </a:tc>
                <a:extLst>
                  <a:ext uri="{0D108BD9-81ED-4DB2-BD59-A6C34878D82A}">
                    <a16:rowId xmlns:a16="http://schemas.microsoft.com/office/drawing/2014/main" val="10002"/>
                  </a:ext>
                </a:extLst>
              </a:tr>
              <a:tr h="458470">
                <a:tc>
                  <a:txBody>
                    <a:bodyPr/>
                    <a:lstStyle/>
                    <a:p>
                      <a:pPr indent="0">
                        <a:buNone/>
                      </a:pPr>
                      <a:r>
                        <a:rPr lang="en-US" sz="1800">
                          <a:latin typeface="微软雅黑" panose="020B0503020204020204" pitchFamily="34" charset="-122"/>
                          <a:ea typeface="微软雅黑" panose="020B0503020204020204" pitchFamily="34" charset="-122"/>
                        </a:rPr>
                        <a:t>上海欢乐谷</a:t>
                      </a:r>
                      <a:endParaRPr lang="en-US" altLang="en-US" sz="1800">
                        <a:latin typeface="微软雅黑" panose="020B0503020204020204" pitchFamily="34" charset="-122"/>
                        <a:ea typeface="微软雅黑" panose="020B0503020204020204" pitchFamily="34" charset="-122"/>
                      </a:endParaRPr>
                    </a:p>
                  </a:txBody>
                  <a:tcPr marL="68580" marR="68580" marT="0" marB="0"/>
                </a:tc>
                <a:tc>
                  <a:txBody>
                    <a:bodyPr/>
                    <a:lstStyle/>
                    <a:p>
                      <a:pPr indent="0">
                        <a:buNone/>
                      </a:pPr>
                      <a:r>
                        <a:rPr lang="en-US" sz="1800">
                          <a:latin typeface="微软雅黑" panose="020B0503020204020204" pitchFamily="34" charset="-122"/>
                          <a:ea typeface="微软雅黑" panose="020B0503020204020204" pitchFamily="34" charset="-122"/>
                        </a:rPr>
                        <a:t>388</a:t>
                      </a:r>
                      <a:endParaRPr lang="en-US" altLang="en-US" sz="1800">
                        <a:latin typeface="微软雅黑" panose="020B0503020204020204" pitchFamily="34" charset="-122"/>
                        <a:ea typeface="微软雅黑" panose="020B0503020204020204" pitchFamily="34" charset="-122"/>
                      </a:endParaRPr>
                    </a:p>
                  </a:txBody>
                  <a:tcPr marL="68580" marR="68580" marT="0" marB="0"/>
                </a:tc>
                <a:tc>
                  <a:txBody>
                    <a:bodyPr/>
                    <a:lstStyle/>
                    <a:p>
                      <a:pPr indent="0">
                        <a:buNone/>
                      </a:pPr>
                      <a:r>
                        <a:rPr lang="en-US" sz="1800">
                          <a:latin typeface="微软雅黑" panose="020B0503020204020204" pitchFamily="34" charset="-122"/>
                          <a:ea typeface="微软雅黑" panose="020B0503020204020204" pitchFamily="34" charset="-122"/>
                        </a:rPr>
                        <a:t>——</a:t>
                      </a:r>
                      <a:endParaRPr lang="en-US" altLang="en-US" sz="1800">
                        <a:latin typeface="微软雅黑" panose="020B0503020204020204" pitchFamily="34" charset="-122"/>
                        <a:ea typeface="微软雅黑" panose="020B0503020204020204" pitchFamily="34" charset="-122"/>
                      </a:endParaRPr>
                    </a:p>
                  </a:txBody>
                  <a:tcPr marL="68580" marR="68580" marT="0" marB="0"/>
                </a:tc>
                <a:tc>
                  <a:txBody>
                    <a:bodyPr/>
                    <a:lstStyle/>
                    <a:p>
                      <a:pPr indent="0">
                        <a:buNone/>
                      </a:pPr>
                      <a:r>
                        <a:rPr lang="en-US" sz="1800">
                          <a:latin typeface="微软雅黑" panose="020B0503020204020204" pitchFamily="34" charset="-122"/>
                          <a:ea typeface="微软雅黑" panose="020B0503020204020204" pitchFamily="34" charset="-122"/>
                        </a:rPr>
                        <a:t>799</a:t>
                      </a:r>
                      <a:endParaRPr lang="en-US" altLang="en-US" sz="1800">
                        <a:latin typeface="微软雅黑" panose="020B0503020204020204" pitchFamily="34" charset="-122"/>
                        <a:ea typeface="微软雅黑" panose="020B0503020204020204" pitchFamily="34" charset="-122"/>
                      </a:endParaRPr>
                    </a:p>
                  </a:txBody>
                  <a:tcPr marL="68580" marR="68580" marT="0" marB="0"/>
                </a:tc>
                <a:tc>
                  <a:txBody>
                    <a:bodyPr/>
                    <a:lstStyle/>
                    <a:p>
                      <a:pPr indent="0">
                        <a:buNone/>
                      </a:pPr>
                      <a:r>
                        <a:rPr lang="en-US" sz="1800">
                          <a:latin typeface="微软雅黑" panose="020B0503020204020204" pitchFamily="34" charset="-122"/>
                          <a:ea typeface="微软雅黑" panose="020B0503020204020204" pitchFamily="34" charset="-122"/>
                        </a:rPr>
                        <a:t>——</a:t>
                      </a:r>
                      <a:endParaRPr lang="en-US" altLang="en-US" sz="1800">
                        <a:latin typeface="微软雅黑" panose="020B0503020204020204" pitchFamily="34" charset="-122"/>
                        <a:ea typeface="微软雅黑" panose="020B0503020204020204" pitchFamily="34" charset="-122"/>
                      </a:endParaRPr>
                    </a:p>
                  </a:txBody>
                  <a:tcPr marL="68580" marR="68580" marT="0" marB="0"/>
                </a:tc>
                <a:extLst>
                  <a:ext uri="{0D108BD9-81ED-4DB2-BD59-A6C34878D82A}">
                    <a16:rowId xmlns:a16="http://schemas.microsoft.com/office/drawing/2014/main" val="10003"/>
                  </a:ext>
                </a:extLst>
              </a:tr>
              <a:tr h="458470">
                <a:tc>
                  <a:txBody>
                    <a:bodyPr/>
                    <a:lstStyle/>
                    <a:p>
                      <a:pPr indent="0">
                        <a:buNone/>
                      </a:pPr>
                      <a:r>
                        <a:rPr lang="en-US" sz="1800">
                          <a:latin typeface="微软雅黑" panose="020B0503020204020204" pitchFamily="34" charset="-122"/>
                          <a:ea typeface="微软雅黑" panose="020B0503020204020204" pitchFamily="34" charset="-122"/>
                        </a:rPr>
                        <a:t>成都欢乐谷</a:t>
                      </a:r>
                      <a:endParaRPr lang="en-US" altLang="en-US" sz="1800">
                        <a:latin typeface="微软雅黑" panose="020B0503020204020204" pitchFamily="34" charset="-122"/>
                        <a:ea typeface="微软雅黑" panose="020B0503020204020204" pitchFamily="34" charset="-122"/>
                      </a:endParaRPr>
                    </a:p>
                  </a:txBody>
                  <a:tcPr marL="68580" marR="68580" marT="0" marB="0"/>
                </a:tc>
                <a:tc>
                  <a:txBody>
                    <a:bodyPr/>
                    <a:lstStyle/>
                    <a:p>
                      <a:pPr indent="0">
                        <a:buNone/>
                      </a:pPr>
                      <a:r>
                        <a:rPr lang="en-US" sz="1800">
                          <a:latin typeface="微软雅黑" panose="020B0503020204020204" pitchFamily="34" charset="-122"/>
                          <a:ea typeface="微软雅黑" panose="020B0503020204020204" pitchFamily="34" charset="-122"/>
                        </a:rPr>
                        <a:t>458</a:t>
                      </a:r>
                      <a:endParaRPr lang="en-US" altLang="en-US" sz="1800">
                        <a:latin typeface="微软雅黑" panose="020B0503020204020204" pitchFamily="34" charset="-122"/>
                        <a:ea typeface="微软雅黑" panose="020B0503020204020204" pitchFamily="34" charset="-122"/>
                      </a:endParaRPr>
                    </a:p>
                  </a:txBody>
                  <a:tcPr marL="68580" marR="68580" marT="0" marB="0"/>
                </a:tc>
                <a:tc>
                  <a:txBody>
                    <a:bodyPr/>
                    <a:lstStyle/>
                    <a:p>
                      <a:pPr indent="0">
                        <a:buNone/>
                      </a:pPr>
                      <a:r>
                        <a:rPr lang="en-US" sz="1800">
                          <a:latin typeface="微软雅黑" panose="020B0503020204020204" pitchFamily="34" charset="-122"/>
                          <a:ea typeface="微软雅黑" panose="020B0503020204020204" pitchFamily="34" charset="-122"/>
                        </a:rPr>
                        <a:t>658</a:t>
                      </a:r>
                      <a:endParaRPr lang="en-US" altLang="en-US" sz="1800">
                        <a:latin typeface="微软雅黑" panose="020B0503020204020204" pitchFamily="34" charset="-122"/>
                        <a:ea typeface="微软雅黑" panose="020B0503020204020204" pitchFamily="34" charset="-122"/>
                      </a:endParaRPr>
                    </a:p>
                  </a:txBody>
                  <a:tcPr marL="68580" marR="68580" marT="0" marB="0"/>
                </a:tc>
                <a:tc>
                  <a:txBody>
                    <a:bodyPr/>
                    <a:lstStyle/>
                    <a:p>
                      <a:pPr indent="0">
                        <a:buNone/>
                      </a:pPr>
                      <a:r>
                        <a:rPr lang="en-US" sz="1800">
                          <a:latin typeface="微软雅黑" panose="020B0503020204020204" pitchFamily="34" charset="-122"/>
                          <a:ea typeface="微软雅黑" panose="020B0503020204020204" pitchFamily="34" charset="-122"/>
                        </a:rPr>
                        <a:t>858</a:t>
                      </a:r>
                      <a:endParaRPr lang="en-US" altLang="en-US" sz="1800">
                        <a:latin typeface="微软雅黑" panose="020B0503020204020204" pitchFamily="34" charset="-122"/>
                        <a:ea typeface="微软雅黑" panose="020B0503020204020204" pitchFamily="34" charset="-122"/>
                      </a:endParaRPr>
                    </a:p>
                  </a:txBody>
                  <a:tcPr marL="68580" marR="68580" marT="0" marB="0"/>
                </a:tc>
                <a:tc>
                  <a:txBody>
                    <a:bodyPr/>
                    <a:lstStyle/>
                    <a:p>
                      <a:pPr indent="0">
                        <a:buNone/>
                      </a:pPr>
                      <a:r>
                        <a:rPr lang="en-US" sz="1800">
                          <a:latin typeface="微软雅黑" panose="020B0503020204020204" pitchFamily="34" charset="-122"/>
                          <a:ea typeface="微软雅黑" panose="020B0503020204020204" pitchFamily="34" charset="-122"/>
                        </a:rPr>
                        <a:t>988</a:t>
                      </a:r>
                      <a:endParaRPr lang="en-US" altLang="en-US" sz="1800">
                        <a:latin typeface="微软雅黑" panose="020B0503020204020204" pitchFamily="34" charset="-122"/>
                        <a:ea typeface="微软雅黑" panose="020B0503020204020204" pitchFamily="34" charset="-122"/>
                      </a:endParaRPr>
                    </a:p>
                  </a:txBody>
                  <a:tcPr marL="68580" marR="68580" marT="0" marB="0"/>
                </a:tc>
                <a:extLst>
                  <a:ext uri="{0D108BD9-81ED-4DB2-BD59-A6C34878D82A}">
                    <a16:rowId xmlns:a16="http://schemas.microsoft.com/office/drawing/2014/main" val="10004"/>
                  </a:ext>
                </a:extLst>
              </a:tr>
            </a:tbl>
          </a:graphicData>
        </a:graphic>
      </p:graphicFrame>
      <p:sp>
        <p:nvSpPr>
          <p:cNvPr id="12" name="文本框 11"/>
          <p:cNvSpPr txBox="1"/>
          <p:nvPr/>
        </p:nvSpPr>
        <p:spPr>
          <a:xfrm>
            <a:off x="2052955" y="4943475"/>
            <a:ext cx="7347585" cy="368300"/>
          </a:xfrm>
          <a:prstGeom prst="rect">
            <a:avLst/>
          </a:prstGeom>
          <a:noFill/>
        </p:spPr>
        <p:txBody>
          <a:bodyPr wrap="square" rtlCol="0">
            <a:spAutoFit/>
          </a:bodyPr>
          <a:lstStyle/>
          <a:p>
            <a:r>
              <a:rPr lang="zh-CN" altLang="en-US">
                <a:latin typeface="微软雅黑" panose="020B0503020204020204" pitchFamily="34" charset="-122"/>
                <a:ea typeface="微软雅黑" panose="020B0503020204020204" pitchFamily="34" charset="-122"/>
                <a:cs typeface="微软雅黑" panose="020B0503020204020204" pitchFamily="34" charset="-122"/>
              </a:rPr>
              <a:t> 2012年深圳、北京、上海和成都欢乐谷年卡种类及价格一览表</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532309" y="0"/>
            <a:ext cx="105322" cy="431800"/>
            <a:chOff x="532309" y="0"/>
            <a:chExt cx="105322" cy="431800"/>
          </a:xfrm>
        </p:grpSpPr>
        <p:sp>
          <p:nvSpPr>
            <p:cNvPr id="3" name="直接连接符 5"/>
            <p:cNvSpPr>
              <a:spLocks noChangeShapeType="1"/>
            </p:cNvSpPr>
            <p:nvPr/>
          </p:nvSpPr>
          <p:spPr bwMode="auto">
            <a:xfrm flipV="1">
              <a:off x="532309" y="0"/>
              <a:ext cx="0" cy="431800"/>
            </a:xfrm>
            <a:prstGeom prst="line">
              <a:avLst/>
            </a:prstGeom>
            <a:noFill/>
            <a:ln w="38100"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4" name="直接连接符 7"/>
            <p:cNvSpPr>
              <a:spLocks noChangeShapeType="1"/>
            </p:cNvSpPr>
            <p:nvPr/>
          </p:nvSpPr>
          <p:spPr bwMode="auto">
            <a:xfrm flipV="1">
              <a:off x="636044" y="0"/>
              <a:ext cx="1587" cy="288925"/>
            </a:xfrm>
            <a:prstGeom prst="line">
              <a:avLst/>
            </a:prstGeom>
            <a:noFill/>
            <a:ln w="38100" cap="flat" cmpd="sng">
              <a:solidFill>
                <a:srgbClr val="FFC000"/>
              </a:solidFill>
              <a:miter lim="800000"/>
            </a:ln>
            <a:extLst>
              <a:ext uri="{909E8E84-426E-40DD-AFC4-6F175D3DCCD1}">
                <a14:hiddenFill xmlns:a14="http://schemas.microsoft.com/office/drawing/2010/main">
                  <a:noFill/>
                </a14:hiddenFill>
              </a:ext>
            </a:extLst>
          </p:spPr>
          <p:txBody>
            <a:bodyPr/>
            <a:lstStyle/>
            <a:p>
              <a:endParaRPr lang="zh-CN" altLang="en-US"/>
            </a:p>
          </p:txBody>
        </p:sp>
      </p:grpSp>
      <p:grpSp>
        <p:nvGrpSpPr>
          <p:cNvPr id="5" name="组合 4"/>
          <p:cNvGrpSpPr/>
          <p:nvPr/>
        </p:nvGrpSpPr>
        <p:grpSpPr>
          <a:xfrm>
            <a:off x="-1" y="6230875"/>
            <a:ext cx="11526983" cy="431800"/>
            <a:chOff x="-2052460" y="1197075"/>
            <a:chExt cx="4601296" cy="431800"/>
          </a:xfrm>
        </p:grpSpPr>
        <p:sp>
          <p:nvSpPr>
            <p:cNvPr id="6" name="直接连接符 4"/>
            <p:cNvSpPr>
              <a:spLocks noChangeShapeType="1"/>
            </p:cNvSpPr>
            <p:nvPr/>
          </p:nvSpPr>
          <p:spPr bwMode="auto">
            <a:xfrm>
              <a:off x="-2052460" y="1628875"/>
              <a:ext cx="4572000" cy="0"/>
            </a:xfrm>
            <a:prstGeom prst="line">
              <a:avLst/>
            </a:prstGeom>
            <a:noFill/>
            <a:ln w="9525"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7" name="直接连接符 5"/>
            <p:cNvSpPr>
              <a:spLocks noChangeShapeType="1"/>
            </p:cNvSpPr>
            <p:nvPr/>
          </p:nvSpPr>
          <p:spPr bwMode="auto">
            <a:xfrm flipV="1">
              <a:off x="2483855" y="1197075"/>
              <a:ext cx="0" cy="431800"/>
            </a:xfrm>
            <a:prstGeom prst="line">
              <a:avLst/>
            </a:prstGeom>
            <a:noFill/>
            <a:ln w="38100"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8" name="直接连接符 7"/>
            <p:cNvSpPr>
              <a:spLocks noChangeShapeType="1"/>
            </p:cNvSpPr>
            <p:nvPr/>
          </p:nvSpPr>
          <p:spPr bwMode="auto">
            <a:xfrm flipV="1">
              <a:off x="2547249" y="1339950"/>
              <a:ext cx="1587" cy="288925"/>
            </a:xfrm>
            <a:prstGeom prst="line">
              <a:avLst/>
            </a:prstGeom>
            <a:noFill/>
            <a:ln w="38100" cap="flat" cmpd="sng">
              <a:solidFill>
                <a:srgbClr val="FFC000"/>
              </a:solidFill>
              <a:miter lim="800000"/>
            </a:ln>
            <a:extLst>
              <a:ext uri="{909E8E84-426E-40DD-AFC4-6F175D3DCCD1}">
                <a14:hiddenFill xmlns:a14="http://schemas.microsoft.com/office/drawing/2010/main">
                  <a:noFill/>
                </a14:hiddenFill>
              </a:ext>
            </a:extLst>
          </p:spPr>
          <p:txBody>
            <a:bodyPr/>
            <a:lstStyle/>
            <a:p>
              <a:endParaRPr lang="zh-CN" altLang="en-US"/>
            </a:p>
          </p:txBody>
        </p:sp>
      </p:grpSp>
      <p:sp>
        <p:nvSpPr>
          <p:cNvPr id="11" name="文本框 10"/>
          <p:cNvSpPr txBox="1"/>
          <p:nvPr/>
        </p:nvSpPr>
        <p:spPr>
          <a:xfrm>
            <a:off x="1033388" y="1071108"/>
            <a:ext cx="3617439" cy="768350"/>
          </a:xfrm>
          <a:prstGeom prst="rect">
            <a:avLst/>
          </a:prstGeom>
          <a:noFill/>
        </p:spPr>
        <p:txBody>
          <a:bodyPr wrap="square" rtlCol="0">
            <a:spAutoFit/>
          </a:bodyPr>
          <a:lstStyle/>
          <a:p>
            <a:r>
              <a:rPr sz="2200" b="1" dirty="0">
                <a:latin typeface="微软雅黑" panose="020B0503020204020204" pitchFamily="34" charset="-122"/>
                <a:ea typeface="微软雅黑" panose="020B0503020204020204" pitchFamily="34" charset="-122"/>
              </a:rPr>
              <a:t>4.1主题公园会员制</a:t>
            </a:r>
          </a:p>
          <a:p>
            <a:endParaRPr lang="en-US" altLang="zh-CN" sz="2200" b="1" dirty="0">
              <a:latin typeface="微软雅黑" panose="020B0503020204020204" pitchFamily="34" charset="-122"/>
              <a:ea typeface="微软雅黑" panose="020B0503020204020204" pitchFamily="34" charset="-122"/>
            </a:endParaRPr>
          </a:p>
        </p:txBody>
      </p:sp>
      <p:grpSp>
        <p:nvGrpSpPr>
          <p:cNvPr id="14" name="组合 13"/>
          <p:cNvGrpSpPr/>
          <p:nvPr/>
        </p:nvGrpSpPr>
        <p:grpSpPr>
          <a:xfrm>
            <a:off x="388688" y="393223"/>
            <a:ext cx="5551738" cy="564151"/>
            <a:chOff x="-2052460" y="1197075"/>
            <a:chExt cx="4601296" cy="431800"/>
          </a:xfrm>
        </p:grpSpPr>
        <p:sp>
          <p:nvSpPr>
            <p:cNvPr id="15" name="直接连接符 4"/>
            <p:cNvSpPr>
              <a:spLocks noChangeShapeType="1"/>
            </p:cNvSpPr>
            <p:nvPr/>
          </p:nvSpPr>
          <p:spPr bwMode="auto">
            <a:xfrm>
              <a:off x="-2052460" y="1628875"/>
              <a:ext cx="4572000" cy="0"/>
            </a:xfrm>
            <a:prstGeom prst="line">
              <a:avLst/>
            </a:prstGeom>
            <a:noFill/>
            <a:ln w="9525"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16" name="直接连接符 5"/>
            <p:cNvSpPr>
              <a:spLocks noChangeShapeType="1"/>
            </p:cNvSpPr>
            <p:nvPr/>
          </p:nvSpPr>
          <p:spPr bwMode="auto">
            <a:xfrm flipV="1">
              <a:off x="2483855" y="1197075"/>
              <a:ext cx="0" cy="431800"/>
            </a:xfrm>
            <a:prstGeom prst="line">
              <a:avLst/>
            </a:prstGeom>
            <a:noFill/>
            <a:ln w="38100"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17" name="直接连接符 7"/>
            <p:cNvSpPr>
              <a:spLocks noChangeShapeType="1"/>
            </p:cNvSpPr>
            <p:nvPr/>
          </p:nvSpPr>
          <p:spPr bwMode="auto">
            <a:xfrm flipV="1">
              <a:off x="2547249" y="1339950"/>
              <a:ext cx="1587" cy="288925"/>
            </a:xfrm>
            <a:prstGeom prst="line">
              <a:avLst/>
            </a:prstGeom>
            <a:noFill/>
            <a:ln w="38100" cap="flat" cmpd="sng">
              <a:solidFill>
                <a:srgbClr val="FFC000"/>
              </a:solidFill>
              <a:miter lim="800000"/>
            </a:ln>
            <a:extLst>
              <a:ext uri="{909E8E84-426E-40DD-AFC4-6F175D3DCCD1}">
                <a14:hiddenFill xmlns:a14="http://schemas.microsoft.com/office/drawing/2010/main">
                  <a:noFill/>
                </a14:hiddenFill>
              </a:ext>
            </a:extLst>
          </p:spPr>
          <p:txBody>
            <a:bodyPr/>
            <a:lstStyle/>
            <a:p>
              <a:endParaRPr lang="zh-CN" altLang="en-US"/>
            </a:p>
          </p:txBody>
        </p:sp>
      </p:grpSp>
      <p:sp>
        <p:nvSpPr>
          <p:cNvPr id="18" name="文本框 17"/>
          <p:cNvSpPr txBox="1"/>
          <p:nvPr/>
        </p:nvSpPr>
        <p:spPr>
          <a:xfrm>
            <a:off x="636044" y="363360"/>
            <a:ext cx="5024755" cy="521970"/>
          </a:xfrm>
          <a:prstGeom prst="rect">
            <a:avLst/>
          </a:prstGeom>
          <a:noFill/>
        </p:spPr>
        <p:txBody>
          <a:bodyPr wrap="none" rtlCol="0">
            <a:spAutoFit/>
          </a:bodyPr>
          <a:lstStyle/>
          <a:p>
            <a:r>
              <a:rPr sz="2800" b="1" dirty="0">
                <a:latin typeface="微软雅黑" panose="020B0503020204020204" pitchFamily="34" charset="-122"/>
                <a:ea typeface="微软雅黑" panose="020B0503020204020204" pitchFamily="34" charset="-122"/>
              </a:rPr>
              <a:t>4</a:t>
            </a:r>
            <a:r>
              <a:rPr lang="zh-CN" sz="2800" b="1" dirty="0">
                <a:latin typeface="微软雅黑" panose="020B0503020204020204" pitchFamily="34" charset="-122"/>
                <a:ea typeface="微软雅黑" panose="020B0503020204020204" pitchFamily="34" charset="-122"/>
              </a:rPr>
              <a:t>、</a:t>
            </a:r>
            <a:r>
              <a:rPr sz="2800" b="1" dirty="0">
                <a:latin typeface="微软雅黑" panose="020B0503020204020204" pitchFamily="34" charset="-122"/>
                <a:ea typeface="微软雅黑" panose="020B0503020204020204" pitchFamily="34" charset="-122"/>
              </a:rPr>
              <a:t>主题公园会员制与会员市场</a:t>
            </a:r>
          </a:p>
        </p:txBody>
      </p:sp>
      <p:sp>
        <p:nvSpPr>
          <p:cNvPr id="12" name="文本框 11"/>
          <p:cNvSpPr txBox="1"/>
          <p:nvPr/>
        </p:nvSpPr>
        <p:spPr>
          <a:xfrm>
            <a:off x="2188210" y="5589905"/>
            <a:ext cx="7347585" cy="368300"/>
          </a:xfrm>
          <a:prstGeom prst="rect">
            <a:avLst/>
          </a:prstGeom>
          <a:noFill/>
        </p:spPr>
        <p:txBody>
          <a:bodyPr wrap="square" rtlCol="0">
            <a:spAutoFit/>
          </a:bodyPr>
          <a:lstStyle/>
          <a:p>
            <a:pPr algn="ctr"/>
            <a:r>
              <a:rPr lang="zh-CN" altLang="en-US">
                <a:latin typeface="微软雅黑" panose="020B0503020204020204" pitchFamily="34" charset="-122"/>
                <a:ea typeface="微软雅黑" panose="020B0503020204020204" pitchFamily="34" charset="-122"/>
                <a:cs typeface="微软雅黑" panose="020B0503020204020204" pitchFamily="34" charset="-122"/>
              </a:rPr>
              <a:t>四地欢乐谷单人行年卡销售情况（2006~2011）</a:t>
            </a:r>
          </a:p>
        </p:txBody>
      </p:sp>
      <p:pic>
        <p:nvPicPr>
          <p:cNvPr id="9"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a:xfrm>
            <a:off x="1531620" y="1711960"/>
            <a:ext cx="8661400" cy="3674745"/>
          </a:xfrm>
          <a:prstGeom prst="rect">
            <a:avLst/>
          </a:prstGeom>
          <a:noFill/>
          <a:ln>
            <a:noFill/>
          </a:ln>
        </p:spPr>
      </p:pic>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532309" y="0"/>
            <a:ext cx="105322" cy="431800"/>
            <a:chOff x="532309" y="0"/>
            <a:chExt cx="105322" cy="431800"/>
          </a:xfrm>
        </p:grpSpPr>
        <p:sp>
          <p:nvSpPr>
            <p:cNvPr id="3" name="直接连接符 5"/>
            <p:cNvSpPr>
              <a:spLocks noChangeShapeType="1"/>
            </p:cNvSpPr>
            <p:nvPr/>
          </p:nvSpPr>
          <p:spPr bwMode="auto">
            <a:xfrm flipV="1">
              <a:off x="532309" y="0"/>
              <a:ext cx="0" cy="431800"/>
            </a:xfrm>
            <a:prstGeom prst="line">
              <a:avLst/>
            </a:prstGeom>
            <a:noFill/>
            <a:ln w="38100"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4" name="直接连接符 7"/>
            <p:cNvSpPr>
              <a:spLocks noChangeShapeType="1"/>
            </p:cNvSpPr>
            <p:nvPr/>
          </p:nvSpPr>
          <p:spPr bwMode="auto">
            <a:xfrm flipV="1">
              <a:off x="636044" y="0"/>
              <a:ext cx="1587" cy="288925"/>
            </a:xfrm>
            <a:prstGeom prst="line">
              <a:avLst/>
            </a:prstGeom>
            <a:noFill/>
            <a:ln w="38100" cap="flat" cmpd="sng">
              <a:solidFill>
                <a:srgbClr val="FFC000"/>
              </a:solidFill>
              <a:miter lim="800000"/>
            </a:ln>
            <a:extLst>
              <a:ext uri="{909E8E84-426E-40DD-AFC4-6F175D3DCCD1}">
                <a14:hiddenFill xmlns:a14="http://schemas.microsoft.com/office/drawing/2010/main">
                  <a:noFill/>
                </a14:hiddenFill>
              </a:ext>
            </a:extLst>
          </p:spPr>
          <p:txBody>
            <a:bodyPr/>
            <a:lstStyle/>
            <a:p>
              <a:endParaRPr lang="zh-CN" altLang="en-US"/>
            </a:p>
          </p:txBody>
        </p:sp>
      </p:grpSp>
      <p:grpSp>
        <p:nvGrpSpPr>
          <p:cNvPr id="5" name="组合 4"/>
          <p:cNvGrpSpPr/>
          <p:nvPr/>
        </p:nvGrpSpPr>
        <p:grpSpPr>
          <a:xfrm>
            <a:off x="490219" y="6268340"/>
            <a:ext cx="11526983" cy="431800"/>
            <a:chOff x="-2052460" y="1197075"/>
            <a:chExt cx="4601296" cy="431800"/>
          </a:xfrm>
        </p:grpSpPr>
        <p:sp>
          <p:nvSpPr>
            <p:cNvPr id="6" name="直接连接符 4"/>
            <p:cNvSpPr>
              <a:spLocks noChangeShapeType="1"/>
            </p:cNvSpPr>
            <p:nvPr/>
          </p:nvSpPr>
          <p:spPr bwMode="auto">
            <a:xfrm>
              <a:off x="-2052460" y="1628875"/>
              <a:ext cx="4572000" cy="0"/>
            </a:xfrm>
            <a:prstGeom prst="line">
              <a:avLst/>
            </a:prstGeom>
            <a:noFill/>
            <a:ln w="9525"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7" name="直接连接符 5"/>
            <p:cNvSpPr>
              <a:spLocks noChangeShapeType="1"/>
            </p:cNvSpPr>
            <p:nvPr/>
          </p:nvSpPr>
          <p:spPr bwMode="auto">
            <a:xfrm flipV="1">
              <a:off x="2483855" y="1197075"/>
              <a:ext cx="0" cy="431800"/>
            </a:xfrm>
            <a:prstGeom prst="line">
              <a:avLst/>
            </a:prstGeom>
            <a:noFill/>
            <a:ln w="38100"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8" name="直接连接符 7"/>
            <p:cNvSpPr>
              <a:spLocks noChangeShapeType="1"/>
            </p:cNvSpPr>
            <p:nvPr/>
          </p:nvSpPr>
          <p:spPr bwMode="auto">
            <a:xfrm flipV="1">
              <a:off x="2547249" y="1339950"/>
              <a:ext cx="1587" cy="288925"/>
            </a:xfrm>
            <a:prstGeom prst="line">
              <a:avLst/>
            </a:prstGeom>
            <a:noFill/>
            <a:ln w="38100" cap="flat" cmpd="sng">
              <a:solidFill>
                <a:srgbClr val="FFC000"/>
              </a:solidFill>
              <a:miter lim="800000"/>
            </a:ln>
            <a:extLst>
              <a:ext uri="{909E8E84-426E-40DD-AFC4-6F175D3DCCD1}">
                <a14:hiddenFill xmlns:a14="http://schemas.microsoft.com/office/drawing/2010/main">
                  <a:noFill/>
                </a14:hiddenFill>
              </a:ext>
            </a:extLst>
          </p:spPr>
          <p:txBody>
            <a:bodyPr/>
            <a:lstStyle/>
            <a:p>
              <a:endParaRPr lang="zh-CN" altLang="en-US"/>
            </a:p>
          </p:txBody>
        </p:sp>
      </p:grpSp>
      <p:sp>
        <p:nvSpPr>
          <p:cNvPr id="11" name="文本框 10"/>
          <p:cNvSpPr txBox="1"/>
          <p:nvPr/>
        </p:nvSpPr>
        <p:spPr>
          <a:xfrm>
            <a:off x="1033388" y="1071108"/>
            <a:ext cx="3617439" cy="768350"/>
          </a:xfrm>
          <a:prstGeom prst="rect">
            <a:avLst/>
          </a:prstGeom>
          <a:noFill/>
        </p:spPr>
        <p:txBody>
          <a:bodyPr wrap="square" rtlCol="0">
            <a:spAutoFit/>
          </a:bodyPr>
          <a:lstStyle/>
          <a:p>
            <a:r>
              <a:rPr sz="2200" b="1" dirty="0">
                <a:latin typeface="微软雅黑" panose="020B0503020204020204" pitchFamily="34" charset="-122"/>
                <a:ea typeface="微软雅黑" panose="020B0503020204020204" pitchFamily="34" charset="-122"/>
              </a:rPr>
              <a:t>4.1主题公园会员制</a:t>
            </a:r>
          </a:p>
          <a:p>
            <a:endParaRPr lang="en-US" altLang="zh-CN" sz="2200" b="1" dirty="0">
              <a:latin typeface="微软雅黑" panose="020B0503020204020204" pitchFamily="34" charset="-122"/>
              <a:ea typeface="微软雅黑" panose="020B0503020204020204" pitchFamily="34" charset="-122"/>
            </a:endParaRPr>
          </a:p>
        </p:txBody>
      </p:sp>
      <p:grpSp>
        <p:nvGrpSpPr>
          <p:cNvPr id="14" name="组合 13"/>
          <p:cNvGrpSpPr/>
          <p:nvPr/>
        </p:nvGrpSpPr>
        <p:grpSpPr>
          <a:xfrm>
            <a:off x="388688" y="393223"/>
            <a:ext cx="5551738" cy="564151"/>
            <a:chOff x="-2052460" y="1197075"/>
            <a:chExt cx="4601296" cy="431800"/>
          </a:xfrm>
        </p:grpSpPr>
        <p:sp>
          <p:nvSpPr>
            <p:cNvPr id="15" name="直接连接符 4"/>
            <p:cNvSpPr>
              <a:spLocks noChangeShapeType="1"/>
            </p:cNvSpPr>
            <p:nvPr/>
          </p:nvSpPr>
          <p:spPr bwMode="auto">
            <a:xfrm>
              <a:off x="-2052460" y="1628875"/>
              <a:ext cx="4572000" cy="0"/>
            </a:xfrm>
            <a:prstGeom prst="line">
              <a:avLst/>
            </a:prstGeom>
            <a:noFill/>
            <a:ln w="9525"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16" name="直接连接符 5"/>
            <p:cNvSpPr>
              <a:spLocks noChangeShapeType="1"/>
            </p:cNvSpPr>
            <p:nvPr/>
          </p:nvSpPr>
          <p:spPr bwMode="auto">
            <a:xfrm flipV="1">
              <a:off x="2483855" y="1197075"/>
              <a:ext cx="0" cy="431800"/>
            </a:xfrm>
            <a:prstGeom prst="line">
              <a:avLst/>
            </a:prstGeom>
            <a:noFill/>
            <a:ln w="38100"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17" name="直接连接符 7"/>
            <p:cNvSpPr>
              <a:spLocks noChangeShapeType="1"/>
            </p:cNvSpPr>
            <p:nvPr/>
          </p:nvSpPr>
          <p:spPr bwMode="auto">
            <a:xfrm flipV="1">
              <a:off x="2547249" y="1339950"/>
              <a:ext cx="1587" cy="288925"/>
            </a:xfrm>
            <a:prstGeom prst="line">
              <a:avLst/>
            </a:prstGeom>
            <a:noFill/>
            <a:ln w="38100" cap="flat" cmpd="sng">
              <a:solidFill>
                <a:srgbClr val="FFC000"/>
              </a:solidFill>
              <a:miter lim="800000"/>
            </a:ln>
            <a:extLst>
              <a:ext uri="{909E8E84-426E-40DD-AFC4-6F175D3DCCD1}">
                <a14:hiddenFill xmlns:a14="http://schemas.microsoft.com/office/drawing/2010/main">
                  <a:noFill/>
                </a14:hiddenFill>
              </a:ext>
            </a:extLst>
          </p:spPr>
          <p:txBody>
            <a:bodyPr/>
            <a:lstStyle/>
            <a:p>
              <a:endParaRPr lang="zh-CN" altLang="en-US"/>
            </a:p>
          </p:txBody>
        </p:sp>
      </p:grpSp>
      <p:sp>
        <p:nvSpPr>
          <p:cNvPr id="18" name="文本框 17"/>
          <p:cNvSpPr txBox="1"/>
          <p:nvPr/>
        </p:nvSpPr>
        <p:spPr>
          <a:xfrm>
            <a:off x="636044" y="363360"/>
            <a:ext cx="5024755" cy="521970"/>
          </a:xfrm>
          <a:prstGeom prst="rect">
            <a:avLst/>
          </a:prstGeom>
          <a:noFill/>
        </p:spPr>
        <p:txBody>
          <a:bodyPr wrap="none" rtlCol="0">
            <a:spAutoFit/>
          </a:bodyPr>
          <a:lstStyle/>
          <a:p>
            <a:r>
              <a:rPr sz="2800" b="1" dirty="0">
                <a:latin typeface="微软雅黑" panose="020B0503020204020204" pitchFamily="34" charset="-122"/>
                <a:ea typeface="微软雅黑" panose="020B0503020204020204" pitchFamily="34" charset="-122"/>
              </a:rPr>
              <a:t>4</a:t>
            </a:r>
            <a:r>
              <a:rPr lang="zh-CN" sz="2800" b="1" dirty="0">
                <a:latin typeface="微软雅黑" panose="020B0503020204020204" pitchFamily="34" charset="-122"/>
                <a:ea typeface="微软雅黑" panose="020B0503020204020204" pitchFamily="34" charset="-122"/>
              </a:rPr>
              <a:t>、</a:t>
            </a:r>
            <a:r>
              <a:rPr sz="2800" b="1" dirty="0">
                <a:latin typeface="微软雅黑" panose="020B0503020204020204" pitchFamily="34" charset="-122"/>
                <a:ea typeface="微软雅黑" panose="020B0503020204020204" pitchFamily="34" charset="-122"/>
              </a:rPr>
              <a:t>主题公园会员制与会员市场</a:t>
            </a:r>
          </a:p>
        </p:txBody>
      </p:sp>
      <p:sp>
        <p:nvSpPr>
          <p:cNvPr id="12" name="文本框 11"/>
          <p:cNvSpPr txBox="1"/>
          <p:nvPr/>
        </p:nvSpPr>
        <p:spPr>
          <a:xfrm>
            <a:off x="0" y="5862320"/>
            <a:ext cx="7347585" cy="368300"/>
          </a:xfrm>
          <a:prstGeom prst="rect">
            <a:avLst/>
          </a:prstGeom>
          <a:noFill/>
        </p:spPr>
        <p:txBody>
          <a:bodyPr wrap="square" rtlCol="0">
            <a:spAutoFit/>
          </a:bodyPr>
          <a:lstStyle/>
          <a:p>
            <a:pPr algn="ctr"/>
            <a:r>
              <a:rPr lang="zh-CN" altLang="en-US">
                <a:latin typeface="微软雅黑" panose="020B0503020204020204" pitchFamily="34" charset="-122"/>
                <a:ea typeface="微软雅黑" panose="020B0503020204020204" pitchFamily="34" charset="-122"/>
                <a:cs typeface="微软雅黑" panose="020B0503020204020204" pitchFamily="34" charset="-122"/>
              </a:rPr>
              <a:t>2012年中国主要主题公园年卡会员费用比较</a:t>
            </a:r>
          </a:p>
        </p:txBody>
      </p:sp>
      <p:graphicFrame>
        <p:nvGraphicFramePr>
          <p:cNvPr id="10" name="表格 9"/>
          <p:cNvGraphicFramePr/>
          <p:nvPr/>
        </p:nvGraphicFramePr>
        <p:xfrm>
          <a:off x="297180" y="1728470"/>
          <a:ext cx="6985000" cy="3988435"/>
        </p:xfrm>
        <a:graphic>
          <a:graphicData uri="http://schemas.openxmlformats.org/drawingml/2006/table">
            <a:tbl>
              <a:tblPr firstRow="1" bandRow="1">
                <a:tableStyleId>{5940675A-B579-460E-94D1-54222C63F5DA}</a:tableStyleId>
              </a:tblPr>
              <a:tblGrid>
                <a:gridCol w="1455420">
                  <a:extLst>
                    <a:ext uri="{9D8B030D-6E8A-4147-A177-3AD203B41FA5}">
                      <a16:colId xmlns:a16="http://schemas.microsoft.com/office/drawing/2014/main" val="20000"/>
                    </a:ext>
                  </a:extLst>
                </a:gridCol>
                <a:gridCol w="1147445">
                  <a:extLst>
                    <a:ext uri="{9D8B030D-6E8A-4147-A177-3AD203B41FA5}">
                      <a16:colId xmlns:a16="http://schemas.microsoft.com/office/drawing/2014/main" val="20001"/>
                    </a:ext>
                  </a:extLst>
                </a:gridCol>
                <a:gridCol w="906780">
                  <a:extLst>
                    <a:ext uri="{9D8B030D-6E8A-4147-A177-3AD203B41FA5}">
                      <a16:colId xmlns:a16="http://schemas.microsoft.com/office/drawing/2014/main" val="20002"/>
                    </a:ext>
                  </a:extLst>
                </a:gridCol>
                <a:gridCol w="945515">
                  <a:extLst>
                    <a:ext uri="{9D8B030D-6E8A-4147-A177-3AD203B41FA5}">
                      <a16:colId xmlns:a16="http://schemas.microsoft.com/office/drawing/2014/main" val="20003"/>
                    </a:ext>
                  </a:extLst>
                </a:gridCol>
                <a:gridCol w="1293495">
                  <a:extLst>
                    <a:ext uri="{9D8B030D-6E8A-4147-A177-3AD203B41FA5}">
                      <a16:colId xmlns:a16="http://schemas.microsoft.com/office/drawing/2014/main" val="20004"/>
                    </a:ext>
                  </a:extLst>
                </a:gridCol>
                <a:gridCol w="1236345">
                  <a:extLst>
                    <a:ext uri="{9D8B030D-6E8A-4147-A177-3AD203B41FA5}">
                      <a16:colId xmlns:a16="http://schemas.microsoft.com/office/drawing/2014/main" val="20005"/>
                    </a:ext>
                  </a:extLst>
                </a:gridCol>
              </a:tblGrid>
              <a:tr h="1097280">
                <a:tc>
                  <a:txBody>
                    <a:bodyPr/>
                    <a:lstStyle/>
                    <a:p>
                      <a:pPr indent="0">
                        <a:buNone/>
                      </a:pPr>
                      <a:r>
                        <a:rPr lang="en-US" sz="1800">
                          <a:latin typeface="微软雅黑" panose="020B0503020204020204" pitchFamily="34" charset="-122"/>
                          <a:ea typeface="微软雅黑" panose="020B0503020204020204" pitchFamily="34" charset="-122"/>
                        </a:rPr>
                        <a:t>主题公园</a:t>
                      </a:r>
                      <a:endParaRPr lang="en-US" altLang="en-US" sz="1800">
                        <a:latin typeface="微软雅黑" panose="020B0503020204020204" pitchFamily="34" charset="-122"/>
                        <a:ea typeface="微软雅黑" panose="020B0503020204020204" pitchFamily="34" charset="-122"/>
                      </a:endParaRPr>
                    </a:p>
                  </a:txBody>
                  <a:tcPr marL="68580" marR="68580" marT="0" marB="0"/>
                </a:tc>
                <a:tc>
                  <a:txBody>
                    <a:bodyPr/>
                    <a:lstStyle/>
                    <a:p>
                      <a:pPr indent="0">
                        <a:buNone/>
                      </a:pPr>
                      <a:r>
                        <a:rPr lang="en-US" sz="1800">
                          <a:latin typeface="微软雅黑" panose="020B0503020204020204" pitchFamily="34" charset="-122"/>
                          <a:ea typeface="微软雅黑" panose="020B0503020204020204" pitchFamily="34" charset="-122"/>
                        </a:rPr>
                        <a:t>成年单人卡</a:t>
                      </a:r>
                      <a:endParaRPr lang="en-US" altLang="en-US" sz="1800">
                        <a:latin typeface="微软雅黑" panose="020B0503020204020204" pitchFamily="34" charset="-122"/>
                        <a:ea typeface="微软雅黑" panose="020B0503020204020204" pitchFamily="34" charset="-122"/>
                      </a:endParaRPr>
                    </a:p>
                  </a:txBody>
                  <a:tcPr marL="68580" marR="68580" marT="0" marB="0"/>
                </a:tc>
                <a:tc>
                  <a:txBody>
                    <a:bodyPr/>
                    <a:lstStyle/>
                    <a:p>
                      <a:pPr indent="0">
                        <a:buNone/>
                      </a:pPr>
                      <a:r>
                        <a:rPr lang="en-US" sz="1800">
                          <a:latin typeface="微软雅黑" panose="020B0503020204020204" pitchFamily="34" charset="-122"/>
                          <a:ea typeface="微软雅黑" panose="020B0503020204020204" pitchFamily="34" charset="-122"/>
                          <a:cs typeface="微软雅黑" panose="020B0503020204020204" pitchFamily="34" charset="-122"/>
                        </a:rPr>
                        <a:t>成人门票 </a:t>
                      </a:r>
                      <a:endParaRPr lang="en-US" altLang="en-US" sz="1800">
                        <a:latin typeface="微软雅黑" panose="020B0503020204020204" pitchFamily="34" charset="-122"/>
                        <a:ea typeface="微软雅黑" panose="020B0503020204020204" pitchFamily="34" charset="-122"/>
                        <a:cs typeface="微软雅黑" panose="020B0503020204020204" pitchFamily="34" charset="-122"/>
                      </a:endParaRPr>
                    </a:p>
                  </a:txBody>
                  <a:tcPr marL="68580" marR="68580" marT="0" marB="0"/>
                </a:tc>
                <a:tc>
                  <a:txBody>
                    <a:bodyPr/>
                    <a:lstStyle/>
                    <a:p>
                      <a:pPr indent="0">
                        <a:buNone/>
                      </a:pPr>
                      <a:r>
                        <a:rPr lang="en-US" sz="1800">
                          <a:latin typeface="微软雅黑" panose="020B0503020204020204" pitchFamily="34" charset="-122"/>
                          <a:ea typeface="微软雅黑" panose="020B0503020204020204" pitchFamily="34" charset="-122"/>
                        </a:rPr>
                        <a:t>成人门票：成年单人卡</a:t>
                      </a:r>
                      <a:endParaRPr lang="en-US" altLang="en-US" sz="1800">
                        <a:latin typeface="微软雅黑" panose="020B0503020204020204" pitchFamily="34" charset="-122"/>
                        <a:ea typeface="微软雅黑" panose="020B0503020204020204" pitchFamily="34" charset="-122"/>
                      </a:endParaRPr>
                    </a:p>
                  </a:txBody>
                  <a:tcPr marL="68580" marR="68580" marT="0" marB="0"/>
                </a:tc>
                <a:tc>
                  <a:txBody>
                    <a:bodyPr/>
                    <a:lstStyle/>
                    <a:p>
                      <a:pPr indent="0">
                        <a:buNone/>
                      </a:pPr>
                      <a:r>
                        <a:rPr lang="en-US" sz="1800">
                          <a:latin typeface="微软雅黑" panose="020B0503020204020204" pitchFamily="34" charset="-122"/>
                          <a:ea typeface="微软雅黑" panose="020B0503020204020204" pitchFamily="34" charset="-122"/>
                          <a:cs typeface="微软雅黑" panose="020B0503020204020204" pitchFamily="34" charset="-122"/>
                        </a:rPr>
                        <a:t>所在城市月人均GDP（2011）</a:t>
                      </a:r>
                      <a:endParaRPr lang="en-US" altLang="en-US" sz="1800">
                        <a:latin typeface="微软雅黑" panose="020B0503020204020204" pitchFamily="34" charset="-122"/>
                        <a:ea typeface="微软雅黑" panose="020B0503020204020204" pitchFamily="34" charset="-122"/>
                        <a:cs typeface="微软雅黑" panose="020B0503020204020204" pitchFamily="34" charset="-122"/>
                      </a:endParaRPr>
                    </a:p>
                  </a:txBody>
                  <a:tcPr marL="68580" marR="68580" marT="0" marB="0"/>
                </a:tc>
                <a:tc>
                  <a:txBody>
                    <a:bodyPr/>
                    <a:lstStyle/>
                    <a:p>
                      <a:pPr indent="0">
                        <a:buNone/>
                      </a:pPr>
                      <a:r>
                        <a:rPr lang="en-US" sz="1800">
                          <a:latin typeface="微软雅黑" panose="020B0503020204020204" pitchFamily="34" charset="-122"/>
                          <a:ea typeface="微软雅黑" panose="020B0503020204020204" pitchFamily="34" charset="-122"/>
                          <a:cs typeface="微软雅黑" panose="020B0503020204020204" pitchFamily="34" charset="-122"/>
                        </a:rPr>
                        <a:t>门票占月人均GDP比重</a:t>
                      </a:r>
                      <a:endParaRPr lang="en-US" altLang="en-US" sz="1800">
                        <a:latin typeface="微软雅黑" panose="020B0503020204020204" pitchFamily="34" charset="-122"/>
                        <a:ea typeface="微软雅黑" panose="020B0503020204020204" pitchFamily="34" charset="-122"/>
                        <a:cs typeface="微软雅黑" panose="020B0503020204020204" pitchFamily="34" charset="-122"/>
                      </a:endParaRPr>
                    </a:p>
                  </a:txBody>
                  <a:tcPr marL="68580" marR="68580" marT="0" marB="0"/>
                </a:tc>
                <a:extLst>
                  <a:ext uri="{0D108BD9-81ED-4DB2-BD59-A6C34878D82A}">
                    <a16:rowId xmlns:a16="http://schemas.microsoft.com/office/drawing/2014/main" val="10000"/>
                  </a:ext>
                </a:extLst>
              </a:tr>
              <a:tr h="447040">
                <a:tc>
                  <a:txBody>
                    <a:bodyPr/>
                    <a:lstStyle/>
                    <a:p>
                      <a:pPr indent="0">
                        <a:buNone/>
                      </a:pPr>
                      <a:r>
                        <a:rPr lang="en-US" sz="1800">
                          <a:latin typeface="微软雅黑" panose="020B0503020204020204" pitchFamily="34" charset="-122"/>
                          <a:ea typeface="微软雅黑" panose="020B0503020204020204" pitchFamily="34" charset="-122"/>
                        </a:rPr>
                        <a:t>深圳欢乐谷</a:t>
                      </a:r>
                      <a:endParaRPr lang="en-US" altLang="en-US" sz="1800">
                        <a:latin typeface="微软雅黑" panose="020B0503020204020204" pitchFamily="34" charset="-122"/>
                        <a:ea typeface="微软雅黑" panose="020B0503020204020204" pitchFamily="34" charset="-122"/>
                      </a:endParaRPr>
                    </a:p>
                  </a:txBody>
                  <a:tcPr marL="68580" marR="68580" marT="0" marB="0"/>
                </a:tc>
                <a:tc>
                  <a:txBody>
                    <a:bodyPr/>
                    <a:lstStyle/>
                    <a:p>
                      <a:pPr indent="0" algn="ctr">
                        <a:buNone/>
                      </a:pPr>
                      <a:r>
                        <a:rPr lang="en-US" sz="1800">
                          <a:latin typeface="微软雅黑" panose="020B0503020204020204" pitchFamily="34" charset="-122"/>
                          <a:ea typeface="微软雅黑" panose="020B0503020204020204" pitchFamily="34" charset="-122"/>
                          <a:cs typeface="微软雅黑" panose="020B0503020204020204" pitchFamily="34" charset="-122"/>
                        </a:rPr>
                        <a:t>628元</a:t>
                      </a:r>
                      <a:endParaRPr lang="en-US" altLang="en-US" sz="1800">
                        <a:latin typeface="微软雅黑" panose="020B0503020204020204" pitchFamily="34" charset="-122"/>
                        <a:ea typeface="微软雅黑" panose="020B0503020204020204" pitchFamily="34" charset="-122"/>
                        <a:cs typeface="微软雅黑" panose="020B0503020204020204" pitchFamily="34" charset="-122"/>
                      </a:endParaRPr>
                    </a:p>
                  </a:txBody>
                  <a:tcPr marL="68580" marR="68580" marT="0" marB="0"/>
                </a:tc>
                <a:tc>
                  <a:txBody>
                    <a:bodyPr/>
                    <a:lstStyle/>
                    <a:p>
                      <a:pPr indent="0" algn="ctr">
                        <a:buNone/>
                      </a:pPr>
                      <a:r>
                        <a:rPr lang="en-US" sz="1800">
                          <a:latin typeface="微软雅黑" panose="020B0503020204020204" pitchFamily="34" charset="-122"/>
                          <a:ea typeface="微软雅黑" panose="020B0503020204020204" pitchFamily="34" charset="-122"/>
                          <a:cs typeface="微软雅黑" panose="020B0503020204020204" pitchFamily="34" charset="-122"/>
                        </a:rPr>
                        <a:t>200元</a:t>
                      </a:r>
                      <a:endParaRPr lang="en-US" altLang="en-US" sz="1800">
                        <a:latin typeface="微软雅黑" panose="020B0503020204020204" pitchFamily="34" charset="-122"/>
                        <a:ea typeface="微软雅黑" panose="020B0503020204020204" pitchFamily="34" charset="-122"/>
                        <a:cs typeface="微软雅黑" panose="020B0503020204020204" pitchFamily="34" charset="-122"/>
                      </a:endParaRPr>
                    </a:p>
                  </a:txBody>
                  <a:tcPr marL="68580" marR="68580" marT="0" marB="0"/>
                </a:tc>
                <a:tc>
                  <a:txBody>
                    <a:bodyPr/>
                    <a:lstStyle/>
                    <a:p>
                      <a:pPr indent="0" algn="ctr">
                        <a:buNone/>
                      </a:pPr>
                      <a:r>
                        <a:rPr lang="en-US" sz="1800">
                          <a:latin typeface="微软雅黑" panose="020B0503020204020204" pitchFamily="34" charset="-122"/>
                          <a:ea typeface="微软雅黑" panose="020B0503020204020204" pitchFamily="34" charset="-122"/>
                        </a:rPr>
                        <a:t>1:3.14</a:t>
                      </a:r>
                      <a:endParaRPr lang="en-US" altLang="en-US" sz="1800">
                        <a:latin typeface="微软雅黑" panose="020B0503020204020204" pitchFamily="34" charset="-122"/>
                        <a:ea typeface="微软雅黑" panose="020B0503020204020204" pitchFamily="34" charset="-122"/>
                      </a:endParaRPr>
                    </a:p>
                  </a:txBody>
                  <a:tcPr marL="68580" marR="68580" marT="0" marB="0"/>
                </a:tc>
                <a:tc>
                  <a:txBody>
                    <a:bodyPr/>
                    <a:lstStyle/>
                    <a:p>
                      <a:pPr indent="0" algn="ctr">
                        <a:buNone/>
                      </a:pPr>
                      <a:r>
                        <a:rPr lang="en-US" sz="1800">
                          <a:latin typeface="微软雅黑" panose="020B0503020204020204" pitchFamily="34" charset="-122"/>
                          <a:ea typeface="微软雅黑" panose="020B0503020204020204" pitchFamily="34" charset="-122"/>
                          <a:cs typeface="微软雅黑" panose="020B0503020204020204" pitchFamily="34" charset="-122"/>
                        </a:rPr>
                        <a:t>9198.9元</a:t>
                      </a:r>
                      <a:endParaRPr lang="en-US" altLang="en-US" sz="1800">
                        <a:latin typeface="微软雅黑" panose="020B0503020204020204" pitchFamily="34" charset="-122"/>
                        <a:ea typeface="微软雅黑" panose="020B0503020204020204" pitchFamily="34" charset="-122"/>
                        <a:cs typeface="微软雅黑" panose="020B0503020204020204" pitchFamily="34" charset="-122"/>
                      </a:endParaRPr>
                    </a:p>
                  </a:txBody>
                  <a:tcPr marL="68580" marR="68580" marT="0" marB="0"/>
                </a:tc>
                <a:tc>
                  <a:txBody>
                    <a:bodyPr/>
                    <a:lstStyle/>
                    <a:p>
                      <a:pPr indent="0" algn="ctr">
                        <a:buNone/>
                      </a:pPr>
                      <a:r>
                        <a:rPr lang="en-US" sz="1800">
                          <a:latin typeface="微软雅黑" panose="020B0503020204020204" pitchFamily="34" charset="-122"/>
                          <a:ea typeface="微软雅黑" panose="020B0503020204020204" pitchFamily="34" charset="-122"/>
                        </a:rPr>
                        <a:t>2.2%</a:t>
                      </a:r>
                      <a:endParaRPr lang="en-US" altLang="en-US" sz="1800">
                        <a:latin typeface="微软雅黑" panose="020B0503020204020204" pitchFamily="34" charset="-122"/>
                        <a:ea typeface="微软雅黑" panose="020B0503020204020204" pitchFamily="34" charset="-122"/>
                      </a:endParaRPr>
                    </a:p>
                  </a:txBody>
                  <a:tcPr marL="68580" marR="68580" marT="0" marB="0"/>
                </a:tc>
                <a:extLst>
                  <a:ext uri="{0D108BD9-81ED-4DB2-BD59-A6C34878D82A}">
                    <a16:rowId xmlns:a16="http://schemas.microsoft.com/office/drawing/2014/main" val="10001"/>
                  </a:ext>
                </a:extLst>
              </a:tr>
              <a:tr h="449580">
                <a:tc>
                  <a:txBody>
                    <a:bodyPr/>
                    <a:lstStyle/>
                    <a:p>
                      <a:pPr indent="0">
                        <a:buNone/>
                      </a:pPr>
                      <a:r>
                        <a:rPr lang="en-US" sz="1800">
                          <a:latin typeface="微软雅黑" panose="020B0503020204020204" pitchFamily="34" charset="-122"/>
                          <a:ea typeface="微软雅黑" panose="020B0503020204020204" pitchFamily="34" charset="-122"/>
                        </a:rPr>
                        <a:t>北京欢乐谷</a:t>
                      </a:r>
                      <a:endParaRPr lang="en-US" altLang="en-US" sz="1800">
                        <a:latin typeface="微软雅黑" panose="020B0503020204020204" pitchFamily="34" charset="-122"/>
                        <a:ea typeface="微软雅黑" panose="020B0503020204020204" pitchFamily="34" charset="-122"/>
                      </a:endParaRPr>
                    </a:p>
                  </a:txBody>
                  <a:tcPr marL="68580" marR="68580" marT="0" marB="0"/>
                </a:tc>
                <a:tc>
                  <a:txBody>
                    <a:bodyPr/>
                    <a:lstStyle/>
                    <a:p>
                      <a:pPr indent="0" algn="ctr">
                        <a:buNone/>
                      </a:pPr>
                      <a:r>
                        <a:rPr lang="en-US" sz="1800">
                          <a:latin typeface="微软雅黑" panose="020B0503020204020204" pitchFamily="34" charset="-122"/>
                          <a:ea typeface="微软雅黑" panose="020B0503020204020204" pitchFamily="34" charset="-122"/>
                          <a:cs typeface="微软雅黑" panose="020B0503020204020204" pitchFamily="34" charset="-122"/>
                        </a:rPr>
                        <a:t>580元</a:t>
                      </a:r>
                      <a:endParaRPr lang="en-US" altLang="en-US" sz="1800">
                        <a:latin typeface="微软雅黑" panose="020B0503020204020204" pitchFamily="34" charset="-122"/>
                        <a:ea typeface="微软雅黑" panose="020B0503020204020204" pitchFamily="34" charset="-122"/>
                        <a:cs typeface="微软雅黑" panose="020B0503020204020204" pitchFamily="34" charset="-122"/>
                      </a:endParaRPr>
                    </a:p>
                  </a:txBody>
                  <a:tcPr marL="68580" marR="68580" marT="0" marB="0"/>
                </a:tc>
                <a:tc>
                  <a:txBody>
                    <a:bodyPr/>
                    <a:lstStyle/>
                    <a:p>
                      <a:pPr indent="0" algn="ctr">
                        <a:buNone/>
                      </a:pPr>
                      <a:r>
                        <a:rPr lang="en-US" sz="1800">
                          <a:latin typeface="微软雅黑" panose="020B0503020204020204" pitchFamily="34" charset="-122"/>
                          <a:ea typeface="微软雅黑" panose="020B0503020204020204" pitchFamily="34" charset="-122"/>
                          <a:cs typeface="微软雅黑" panose="020B0503020204020204" pitchFamily="34" charset="-122"/>
                        </a:rPr>
                        <a:t>200元</a:t>
                      </a:r>
                      <a:endParaRPr lang="en-US" altLang="en-US" sz="1800">
                        <a:latin typeface="微软雅黑" panose="020B0503020204020204" pitchFamily="34" charset="-122"/>
                        <a:ea typeface="微软雅黑" panose="020B0503020204020204" pitchFamily="34" charset="-122"/>
                        <a:cs typeface="微软雅黑" panose="020B0503020204020204" pitchFamily="34" charset="-122"/>
                      </a:endParaRPr>
                    </a:p>
                  </a:txBody>
                  <a:tcPr marL="68580" marR="68580" marT="0" marB="0"/>
                </a:tc>
                <a:tc>
                  <a:txBody>
                    <a:bodyPr/>
                    <a:lstStyle/>
                    <a:p>
                      <a:pPr indent="0" algn="ctr">
                        <a:buNone/>
                      </a:pPr>
                      <a:r>
                        <a:rPr lang="en-US" sz="1800">
                          <a:latin typeface="微软雅黑" panose="020B0503020204020204" pitchFamily="34" charset="-122"/>
                          <a:ea typeface="微软雅黑" panose="020B0503020204020204" pitchFamily="34" charset="-122"/>
                        </a:rPr>
                        <a:t>1:2.9</a:t>
                      </a:r>
                      <a:endParaRPr lang="en-US" altLang="en-US" sz="1800">
                        <a:latin typeface="微软雅黑" panose="020B0503020204020204" pitchFamily="34" charset="-122"/>
                        <a:ea typeface="微软雅黑" panose="020B0503020204020204" pitchFamily="34" charset="-122"/>
                      </a:endParaRPr>
                    </a:p>
                  </a:txBody>
                  <a:tcPr marL="68580" marR="68580" marT="0" marB="0"/>
                </a:tc>
                <a:tc>
                  <a:txBody>
                    <a:bodyPr/>
                    <a:lstStyle/>
                    <a:p>
                      <a:pPr indent="0" algn="ctr">
                        <a:buNone/>
                      </a:pPr>
                      <a:r>
                        <a:rPr lang="en-US" sz="1800">
                          <a:latin typeface="微软雅黑" panose="020B0503020204020204" pitchFamily="34" charset="-122"/>
                          <a:ea typeface="微软雅黑" panose="020B0503020204020204" pitchFamily="34" charset="-122"/>
                          <a:cs typeface="微软雅黑" panose="020B0503020204020204" pitchFamily="34" charset="-122"/>
                        </a:rPr>
                        <a:t>6699.5元</a:t>
                      </a:r>
                      <a:endParaRPr lang="en-US" altLang="en-US" sz="1800">
                        <a:latin typeface="微软雅黑" panose="020B0503020204020204" pitchFamily="34" charset="-122"/>
                        <a:ea typeface="微软雅黑" panose="020B0503020204020204" pitchFamily="34" charset="-122"/>
                        <a:cs typeface="微软雅黑" panose="020B0503020204020204" pitchFamily="34" charset="-122"/>
                      </a:endParaRPr>
                    </a:p>
                  </a:txBody>
                  <a:tcPr marL="68580" marR="68580" marT="0" marB="0"/>
                </a:tc>
                <a:tc>
                  <a:txBody>
                    <a:bodyPr/>
                    <a:lstStyle/>
                    <a:p>
                      <a:pPr indent="0" algn="ctr">
                        <a:buNone/>
                      </a:pPr>
                      <a:r>
                        <a:rPr lang="en-US" sz="1800">
                          <a:latin typeface="微软雅黑" panose="020B0503020204020204" pitchFamily="34" charset="-122"/>
                          <a:ea typeface="微软雅黑" panose="020B0503020204020204" pitchFamily="34" charset="-122"/>
                        </a:rPr>
                        <a:t>3.0%</a:t>
                      </a:r>
                      <a:endParaRPr lang="en-US" altLang="en-US" sz="1800">
                        <a:latin typeface="微软雅黑" panose="020B0503020204020204" pitchFamily="34" charset="-122"/>
                        <a:ea typeface="微软雅黑" panose="020B0503020204020204" pitchFamily="34" charset="-122"/>
                      </a:endParaRPr>
                    </a:p>
                  </a:txBody>
                  <a:tcPr marL="68580" marR="68580" marT="0" marB="0"/>
                </a:tc>
                <a:extLst>
                  <a:ext uri="{0D108BD9-81ED-4DB2-BD59-A6C34878D82A}">
                    <a16:rowId xmlns:a16="http://schemas.microsoft.com/office/drawing/2014/main" val="10002"/>
                  </a:ext>
                </a:extLst>
              </a:tr>
              <a:tr h="448945">
                <a:tc>
                  <a:txBody>
                    <a:bodyPr/>
                    <a:lstStyle/>
                    <a:p>
                      <a:pPr indent="0">
                        <a:buNone/>
                      </a:pPr>
                      <a:r>
                        <a:rPr lang="en-US" sz="1800">
                          <a:latin typeface="微软雅黑" panose="020B0503020204020204" pitchFamily="34" charset="-122"/>
                          <a:ea typeface="微软雅黑" panose="020B0503020204020204" pitchFamily="34" charset="-122"/>
                        </a:rPr>
                        <a:t>上海欢乐谷</a:t>
                      </a:r>
                      <a:endParaRPr lang="en-US" altLang="en-US" sz="1800">
                        <a:latin typeface="微软雅黑" panose="020B0503020204020204" pitchFamily="34" charset="-122"/>
                        <a:ea typeface="微软雅黑" panose="020B0503020204020204" pitchFamily="34" charset="-122"/>
                      </a:endParaRPr>
                    </a:p>
                  </a:txBody>
                  <a:tcPr marL="68580" marR="68580" marT="0" marB="0"/>
                </a:tc>
                <a:tc>
                  <a:txBody>
                    <a:bodyPr/>
                    <a:lstStyle/>
                    <a:p>
                      <a:pPr indent="0" algn="ctr">
                        <a:buNone/>
                      </a:pPr>
                      <a:r>
                        <a:rPr lang="en-US" sz="1800">
                          <a:latin typeface="微软雅黑" panose="020B0503020204020204" pitchFamily="34" charset="-122"/>
                          <a:ea typeface="微软雅黑" panose="020B0503020204020204" pitchFamily="34" charset="-122"/>
                          <a:cs typeface="微软雅黑" panose="020B0503020204020204" pitchFamily="34" charset="-122"/>
                        </a:rPr>
                        <a:t>388元</a:t>
                      </a:r>
                      <a:endParaRPr lang="en-US" altLang="en-US" sz="1800">
                        <a:latin typeface="微软雅黑" panose="020B0503020204020204" pitchFamily="34" charset="-122"/>
                        <a:ea typeface="微软雅黑" panose="020B0503020204020204" pitchFamily="34" charset="-122"/>
                        <a:cs typeface="微软雅黑" panose="020B0503020204020204" pitchFamily="34" charset="-122"/>
                      </a:endParaRPr>
                    </a:p>
                  </a:txBody>
                  <a:tcPr marL="68580" marR="68580" marT="0" marB="0"/>
                </a:tc>
                <a:tc>
                  <a:txBody>
                    <a:bodyPr/>
                    <a:lstStyle/>
                    <a:p>
                      <a:pPr indent="0" algn="ctr">
                        <a:buNone/>
                      </a:pPr>
                      <a:r>
                        <a:rPr lang="en-US" sz="1800">
                          <a:latin typeface="微软雅黑" panose="020B0503020204020204" pitchFamily="34" charset="-122"/>
                          <a:ea typeface="微软雅黑" panose="020B0503020204020204" pitchFamily="34" charset="-122"/>
                          <a:cs typeface="微软雅黑" panose="020B0503020204020204" pitchFamily="34" charset="-122"/>
                        </a:rPr>
                        <a:t>200元</a:t>
                      </a:r>
                      <a:endParaRPr lang="en-US" altLang="en-US" sz="1800">
                        <a:latin typeface="微软雅黑" panose="020B0503020204020204" pitchFamily="34" charset="-122"/>
                        <a:ea typeface="微软雅黑" panose="020B0503020204020204" pitchFamily="34" charset="-122"/>
                        <a:cs typeface="微软雅黑" panose="020B0503020204020204" pitchFamily="34" charset="-122"/>
                      </a:endParaRPr>
                    </a:p>
                  </a:txBody>
                  <a:tcPr marL="68580" marR="68580" marT="0" marB="0"/>
                </a:tc>
                <a:tc>
                  <a:txBody>
                    <a:bodyPr/>
                    <a:lstStyle/>
                    <a:p>
                      <a:pPr indent="0" algn="ctr">
                        <a:buNone/>
                      </a:pPr>
                      <a:r>
                        <a:rPr lang="en-US" sz="1800">
                          <a:latin typeface="微软雅黑" panose="020B0503020204020204" pitchFamily="34" charset="-122"/>
                          <a:ea typeface="微软雅黑" panose="020B0503020204020204" pitchFamily="34" charset="-122"/>
                        </a:rPr>
                        <a:t>1:1.94</a:t>
                      </a:r>
                      <a:endParaRPr lang="en-US" altLang="en-US" sz="1800">
                        <a:latin typeface="微软雅黑" panose="020B0503020204020204" pitchFamily="34" charset="-122"/>
                        <a:ea typeface="微软雅黑" panose="020B0503020204020204" pitchFamily="34" charset="-122"/>
                      </a:endParaRPr>
                    </a:p>
                  </a:txBody>
                  <a:tcPr marL="68580" marR="68580" marT="0" marB="0"/>
                </a:tc>
                <a:tc>
                  <a:txBody>
                    <a:bodyPr/>
                    <a:lstStyle/>
                    <a:p>
                      <a:pPr indent="0" algn="ctr">
                        <a:buNone/>
                      </a:pPr>
                      <a:r>
                        <a:rPr lang="en-US" sz="1800">
                          <a:latin typeface="微软雅黑" panose="020B0503020204020204" pitchFamily="34" charset="-122"/>
                          <a:ea typeface="微软雅黑" panose="020B0503020204020204" pitchFamily="34" charset="-122"/>
                          <a:cs typeface="微软雅黑" panose="020B0503020204020204" pitchFamily="34" charset="-122"/>
                        </a:rPr>
                        <a:t>6880元</a:t>
                      </a:r>
                      <a:endParaRPr lang="en-US" altLang="en-US" sz="1800">
                        <a:latin typeface="微软雅黑" panose="020B0503020204020204" pitchFamily="34" charset="-122"/>
                        <a:ea typeface="微软雅黑" panose="020B0503020204020204" pitchFamily="34" charset="-122"/>
                        <a:cs typeface="微软雅黑" panose="020B0503020204020204" pitchFamily="34" charset="-122"/>
                      </a:endParaRPr>
                    </a:p>
                  </a:txBody>
                  <a:tcPr marL="68580" marR="68580" marT="0" marB="0"/>
                </a:tc>
                <a:tc>
                  <a:txBody>
                    <a:bodyPr/>
                    <a:lstStyle/>
                    <a:p>
                      <a:pPr indent="0" algn="ctr">
                        <a:buNone/>
                      </a:pPr>
                      <a:r>
                        <a:rPr lang="en-US" sz="1800">
                          <a:latin typeface="微软雅黑" panose="020B0503020204020204" pitchFamily="34" charset="-122"/>
                          <a:ea typeface="微软雅黑" panose="020B0503020204020204" pitchFamily="34" charset="-122"/>
                        </a:rPr>
                        <a:t>2.9%</a:t>
                      </a:r>
                      <a:endParaRPr lang="en-US" altLang="en-US" sz="1800">
                        <a:latin typeface="微软雅黑" panose="020B0503020204020204" pitchFamily="34" charset="-122"/>
                        <a:ea typeface="微软雅黑" panose="020B0503020204020204" pitchFamily="34" charset="-122"/>
                      </a:endParaRPr>
                    </a:p>
                  </a:txBody>
                  <a:tcPr marL="68580" marR="68580" marT="0" marB="0"/>
                </a:tc>
                <a:extLst>
                  <a:ext uri="{0D108BD9-81ED-4DB2-BD59-A6C34878D82A}">
                    <a16:rowId xmlns:a16="http://schemas.microsoft.com/office/drawing/2014/main" val="10003"/>
                  </a:ext>
                </a:extLst>
              </a:tr>
              <a:tr h="448310">
                <a:tc>
                  <a:txBody>
                    <a:bodyPr/>
                    <a:lstStyle/>
                    <a:p>
                      <a:pPr indent="0">
                        <a:buNone/>
                      </a:pPr>
                      <a:r>
                        <a:rPr lang="en-US" sz="1800">
                          <a:latin typeface="微软雅黑" panose="020B0503020204020204" pitchFamily="34" charset="-122"/>
                          <a:ea typeface="微软雅黑" panose="020B0503020204020204" pitchFamily="34" charset="-122"/>
                        </a:rPr>
                        <a:t>成都欢乐谷</a:t>
                      </a:r>
                      <a:endParaRPr lang="en-US" altLang="en-US" sz="1800">
                        <a:latin typeface="微软雅黑" panose="020B0503020204020204" pitchFamily="34" charset="-122"/>
                        <a:ea typeface="微软雅黑" panose="020B0503020204020204" pitchFamily="34" charset="-122"/>
                      </a:endParaRPr>
                    </a:p>
                  </a:txBody>
                  <a:tcPr marL="68580" marR="68580" marT="0" marB="0"/>
                </a:tc>
                <a:tc>
                  <a:txBody>
                    <a:bodyPr/>
                    <a:lstStyle/>
                    <a:p>
                      <a:pPr indent="0" algn="ctr">
                        <a:buNone/>
                      </a:pPr>
                      <a:r>
                        <a:rPr lang="en-US" sz="1800">
                          <a:latin typeface="微软雅黑" panose="020B0503020204020204" pitchFamily="34" charset="-122"/>
                          <a:ea typeface="微软雅黑" panose="020B0503020204020204" pitchFamily="34" charset="-122"/>
                          <a:cs typeface="微软雅黑" panose="020B0503020204020204" pitchFamily="34" charset="-122"/>
                        </a:rPr>
                        <a:t>458元</a:t>
                      </a:r>
                      <a:endParaRPr lang="en-US" altLang="en-US" sz="1800">
                        <a:latin typeface="微软雅黑" panose="020B0503020204020204" pitchFamily="34" charset="-122"/>
                        <a:ea typeface="微软雅黑" panose="020B0503020204020204" pitchFamily="34" charset="-122"/>
                        <a:cs typeface="微软雅黑" panose="020B0503020204020204" pitchFamily="34" charset="-122"/>
                      </a:endParaRPr>
                    </a:p>
                  </a:txBody>
                  <a:tcPr marL="68580" marR="68580" marT="0" marB="0"/>
                </a:tc>
                <a:tc>
                  <a:txBody>
                    <a:bodyPr/>
                    <a:lstStyle/>
                    <a:p>
                      <a:pPr indent="0" algn="ctr">
                        <a:buNone/>
                      </a:pPr>
                      <a:r>
                        <a:rPr lang="en-US" sz="1800">
                          <a:latin typeface="微软雅黑" panose="020B0503020204020204" pitchFamily="34" charset="-122"/>
                          <a:ea typeface="微软雅黑" panose="020B0503020204020204" pitchFamily="34" charset="-122"/>
                          <a:cs typeface="微软雅黑" panose="020B0503020204020204" pitchFamily="34" charset="-122"/>
                        </a:rPr>
                        <a:t>170元</a:t>
                      </a:r>
                      <a:endParaRPr lang="en-US" altLang="en-US" sz="1800">
                        <a:latin typeface="微软雅黑" panose="020B0503020204020204" pitchFamily="34" charset="-122"/>
                        <a:ea typeface="微软雅黑" panose="020B0503020204020204" pitchFamily="34" charset="-122"/>
                        <a:cs typeface="微软雅黑" panose="020B0503020204020204" pitchFamily="34" charset="-122"/>
                      </a:endParaRPr>
                    </a:p>
                  </a:txBody>
                  <a:tcPr marL="68580" marR="68580" marT="0" marB="0"/>
                </a:tc>
                <a:tc>
                  <a:txBody>
                    <a:bodyPr/>
                    <a:lstStyle/>
                    <a:p>
                      <a:pPr indent="0" algn="ctr">
                        <a:buNone/>
                      </a:pPr>
                      <a:r>
                        <a:rPr lang="en-US" sz="1800">
                          <a:latin typeface="微软雅黑" panose="020B0503020204020204" pitchFamily="34" charset="-122"/>
                          <a:ea typeface="微软雅黑" panose="020B0503020204020204" pitchFamily="34" charset="-122"/>
                        </a:rPr>
                        <a:t>1:2.69</a:t>
                      </a:r>
                      <a:endParaRPr lang="en-US" altLang="en-US" sz="1800">
                        <a:latin typeface="微软雅黑" panose="020B0503020204020204" pitchFamily="34" charset="-122"/>
                        <a:ea typeface="微软雅黑" panose="020B0503020204020204" pitchFamily="34" charset="-122"/>
                      </a:endParaRPr>
                    </a:p>
                  </a:txBody>
                  <a:tcPr marL="68580" marR="68580" marT="0" marB="0"/>
                </a:tc>
                <a:tc>
                  <a:txBody>
                    <a:bodyPr/>
                    <a:lstStyle/>
                    <a:p>
                      <a:pPr indent="0" algn="ctr">
                        <a:buNone/>
                      </a:pPr>
                      <a:r>
                        <a:rPr lang="en-US" sz="1800">
                          <a:latin typeface="微软雅黑" panose="020B0503020204020204" pitchFamily="34" charset="-122"/>
                          <a:ea typeface="微软雅黑" panose="020B0503020204020204" pitchFamily="34" charset="-122"/>
                          <a:cs typeface="微软雅黑" panose="020B0503020204020204" pitchFamily="34" charset="-122"/>
                        </a:rPr>
                        <a:t>4062.9元</a:t>
                      </a:r>
                      <a:endParaRPr lang="en-US" altLang="en-US" sz="1800">
                        <a:latin typeface="微软雅黑" panose="020B0503020204020204" pitchFamily="34" charset="-122"/>
                        <a:ea typeface="微软雅黑" panose="020B0503020204020204" pitchFamily="34" charset="-122"/>
                        <a:cs typeface="微软雅黑" panose="020B0503020204020204" pitchFamily="34" charset="-122"/>
                      </a:endParaRPr>
                    </a:p>
                  </a:txBody>
                  <a:tcPr marL="68580" marR="68580" marT="0" marB="0"/>
                </a:tc>
                <a:tc>
                  <a:txBody>
                    <a:bodyPr/>
                    <a:lstStyle/>
                    <a:p>
                      <a:pPr indent="0" algn="ctr">
                        <a:buNone/>
                      </a:pPr>
                      <a:r>
                        <a:rPr lang="en-US" sz="1800">
                          <a:latin typeface="微软雅黑" panose="020B0503020204020204" pitchFamily="34" charset="-122"/>
                          <a:ea typeface="微软雅黑" panose="020B0503020204020204" pitchFamily="34" charset="-122"/>
                        </a:rPr>
                        <a:t>4.2%</a:t>
                      </a:r>
                      <a:endParaRPr lang="en-US" altLang="en-US" sz="1800">
                        <a:latin typeface="微软雅黑" panose="020B0503020204020204" pitchFamily="34" charset="-122"/>
                        <a:ea typeface="微软雅黑" panose="020B0503020204020204" pitchFamily="34" charset="-122"/>
                      </a:endParaRPr>
                    </a:p>
                  </a:txBody>
                  <a:tcPr marL="68580" marR="68580" marT="0" marB="0"/>
                </a:tc>
                <a:extLst>
                  <a:ext uri="{0D108BD9-81ED-4DB2-BD59-A6C34878D82A}">
                    <a16:rowId xmlns:a16="http://schemas.microsoft.com/office/drawing/2014/main" val="10004"/>
                  </a:ext>
                </a:extLst>
              </a:tr>
              <a:tr h="548640">
                <a:tc>
                  <a:txBody>
                    <a:bodyPr/>
                    <a:lstStyle/>
                    <a:p>
                      <a:pPr indent="0">
                        <a:buNone/>
                      </a:pPr>
                      <a:r>
                        <a:rPr lang="en-US" sz="1800">
                          <a:latin typeface="微软雅黑" panose="020B0503020204020204" pitchFamily="34" charset="-122"/>
                          <a:ea typeface="微软雅黑" panose="020B0503020204020204" pitchFamily="34" charset="-122"/>
                        </a:rPr>
                        <a:t>香港海洋公园</a:t>
                      </a:r>
                      <a:endParaRPr lang="en-US" altLang="en-US" sz="1800">
                        <a:latin typeface="微软雅黑" panose="020B0503020204020204" pitchFamily="34" charset="-122"/>
                        <a:ea typeface="微软雅黑" panose="020B0503020204020204" pitchFamily="34" charset="-122"/>
                      </a:endParaRPr>
                    </a:p>
                  </a:txBody>
                  <a:tcPr marL="68580" marR="68580" marT="0" marB="0"/>
                </a:tc>
                <a:tc>
                  <a:txBody>
                    <a:bodyPr/>
                    <a:lstStyle/>
                    <a:p>
                      <a:pPr indent="0" algn="ctr">
                        <a:buNone/>
                      </a:pPr>
                      <a:r>
                        <a:rPr lang="en-US" sz="1800">
                          <a:latin typeface="微软雅黑" panose="020B0503020204020204" pitchFamily="34" charset="-122"/>
                          <a:ea typeface="微软雅黑" panose="020B0503020204020204" pitchFamily="34" charset="-122"/>
                          <a:cs typeface="微软雅黑" panose="020B0503020204020204" pitchFamily="34" charset="-122"/>
                        </a:rPr>
                        <a:t>610港币</a:t>
                      </a:r>
                      <a:endParaRPr lang="en-US" altLang="en-US" sz="1800">
                        <a:latin typeface="微软雅黑" panose="020B0503020204020204" pitchFamily="34" charset="-122"/>
                        <a:ea typeface="微软雅黑" panose="020B0503020204020204" pitchFamily="34" charset="-122"/>
                        <a:cs typeface="微软雅黑" panose="020B0503020204020204" pitchFamily="34" charset="-122"/>
                      </a:endParaRPr>
                    </a:p>
                  </a:txBody>
                  <a:tcPr marL="68580" marR="68580" marT="0" marB="0"/>
                </a:tc>
                <a:tc>
                  <a:txBody>
                    <a:bodyPr/>
                    <a:lstStyle/>
                    <a:p>
                      <a:pPr indent="0" algn="ctr">
                        <a:buNone/>
                      </a:pPr>
                      <a:r>
                        <a:rPr lang="en-US" sz="1800">
                          <a:latin typeface="微软雅黑" panose="020B0503020204020204" pitchFamily="34" charset="-122"/>
                          <a:ea typeface="微软雅黑" panose="020B0503020204020204" pitchFamily="34" charset="-122"/>
                          <a:cs typeface="微软雅黑" panose="020B0503020204020204" pitchFamily="34" charset="-122"/>
                        </a:rPr>
                        <a:t>280港币</a:t>
                      </a:r>
                      <a:endParaRPr lang="en-US" altLang="en-US" sz="1800">
                        <a:latin typeface="微软雅黑" panose="020B0503020204020204" pitchFamily="34" charset="-122"/>
                        <a:ea typeface="微软雅黑" panose="020B0503020204020204" pitchFamily="34" charset="-122"/>
                        <a:cs typeface="微软雅黑" panose="020B0503020204020204" pitchFamily="34" charset="-122"/>
                      </a:endParaRPr>
                    </a:p>
                  </a:txBody>
                  <a:tcPr marL="68580" marR="68580" marT="0" marB="0"/>
                </a:tc>
                <a:tc>
                  <a:txBody>
                    <a:bodyPr/>
                    <a:lstStyle/>
                    <a:p>
                      <a:pPr indent="0" algn="ctr">
                        <a:buNone/>
                      </a:pPr>
                      <a:r>
                        <a:rPr lang="en-US" sz="1800">
                          <a:latin typeface="微软雅黑" panose="020B0503020204020204" pitchFamily="34" charset="-122"/>
                          <a:ea typeface="微软雅黑" panose="020B0503020204020204" pitchFamily="34" charset="-122"/>
                        </a:rPr>
                        <a:t>1:2.18</a:t>
                      </a:r>
                      <a:endParaRPr lang="en-US" altLang="en-US" sz="1800">
                        <a:latin typeface="微软雅黑" panose="020B0503020204020204" pitchFamily="34" charset="-122"/>
                        <a:ea typeface="微软雅黑" panose="020B0503020204020204" pitchFamily="34" charset="-122"/>
                      </a:endParaRPr>
                    </a:p>
                  </a:txBody>
                  <a:tcPr marL="68580" marR="68580" marT="0" marB="0"/>
                </a:tc>
                <a:tc>
                  <a:txBody>
                    <a:bodyPr/>
                    <a:lstStyle/>
                    <a:p>
                      <a:pPr indent="0" algn="ctr">
                        <a:buNone/>
                      </a:pPr>
                      <a:r>
                        <a:rPr lang="en-US" sz="1800">
                          <a:latin typeface="微软雅黑" panose="020B0503020204020204" pitchFamily="34" charset="-122"/>
                          <a:ea typeface="微软雅黑" panose="020B0503020204020204" pitchFamily="34" charset="-122"/>
                          <a:cs typeface="微软雅黑" panose="020B0503020204020204" pitchFamily="34" charset="-122"/>
                        </a:rPr>
                        <a:t>22351.1港币</a:t>
                      </a:r>
                      <a:endParaRPr lang="en-US" altLang="en-US" sz="1800">
                        <a:latin typeface="微软雅黑" panose="020B0503020204020204" pitchFamily="34" charset="-122"/>
                        <a:ea typeface="微软雅黑" panose="020B0503020204020204" pitchFamily="34" charset="-122"/>
                        <a:cs typeface="微软雅黑" panose="020B0503020204020204" pitchFamily="34" charset="-122"/>
                      </a:endParaRPr>
                    </a:p>
                  </a:txBody>
                  <a:tcPr marL="68580" marR="68580" marT="0" marB="0"/>
                </a:tc>
                <a:tc>
                  <a:txBody>
                    <a:bodyPr/>
                    <a:lstStyle/>
                    <a:p>
                      <a:pPr indent="0" algn="ctr">
                        <a:buNone/>
                      </a:pPr>
                      <a:r>
                        <a:rPr lang="en-US" sz="1800">
                          <a:latin typeface="微软雅黑" panose="020B0503020204020204" pitchFamily="34" charset="-122"/>
                          <a:ea typeface="微软雅黑" panose="020B0503020204020204" pitchFamily="34" charset="-122"/>
                        </a:rPr>
                        <a:t>1.3%</a:t>
                      </a:r>
                      <a:endParaRPr lang="en-US" altLang="en-US" sz="1800">
                        <a:latin typeface="微软雅黑" panose="020B0503020204020204" pitchFamily="34" charset="-122"/>
                        <a:ea typeface="微软雅黑" panose="020B0503020204020204" pitchFamily="34" charset="-122"/>
                      </a:endParaRPr>
                    </a:p>
                  </a:txBody>
                  <a:tcPr marL="68580" marR="68580" marT="0" marB="0"/>
                </a:tc>
                <a:extLst>
                  <a:ext uri="{0D108BD9-81ED-4DB2-BD59-A6C34878D82A}">
                    <a16:rowId xmlns:a16="http://schemas.microsoft.com/office/drawing/2014/main" val="10005"/>
                  </a:ext>
                </a:extLst>
              </a:tr>
              <a:tr h="548640">
                <a:tc>
                  <a:txBody>
                    <a:bodyPr/>
                    <a:lstStyle/>
                    <a:p>
                      <a:pPr indent="0">
                        <a:buNone/>
                      </a:pPr>
                      <a:r>
                        <a:rPr lang="en-US" sz="1800">
                          <a:latin typeface="微软雅黑" panose="020B0503020204020204" pitchFamily="34" charset="-122"/>
                          <a:ea typeface="微软雅黑" panose="020B0503020204020204" pitchFamily="34" charset="-122"/>
                        </a:rPr>
                        <a:t>香港迪士尼乐园</a:t>
                      </a:r>
                      <a:endParaRPr lang="en-US" altLang="en-US" sz="1800">
                        <a:latin typeface="微软雅黑" panose="020B0503020204020204" pitchFamily="34" charset="-122"/>
                        <a:ea typeface="微软雅黑" panose="020B0503020204020204" pitchFamily="34" charset="-122"/>
                      </a:endParaRPr>
                    </a:p>
                  </a:txBody>
                  <a:tcPr marL="68580" marR="68580" marT="0" marB="0"/>
                </a:tc>
                <a:tc>
                  <a:txBody>
                    <a:bodyPr/>
                    <a:lstStyle/>
                    <a:p>
                      <a:pPr indent="0" algn="ctr">
                        <a:buNone/>
                      </a:pPr>
                      <a:r>
                        <a:rPr lang="en-US" sz="1800">
                          <a:latin typeface="微软雅黑" panose="020B0503020204020204" pitchFamily="34" charset="-122"/>
                          <a:ea typeface="微软雅黑" panose="020B0503020204020204" pitchFamily="34" charset="-122"/>
                          <a:cs typeface="微软雅黑" panose="020B0503020204020204" pitchFamily="34" charset="-122"/>
                        </a:rPr>
                        <a:t>650港币</a:t>
                      </a:r>
                      <a:endParaRPr lang="en-US" altLang="en-US" sz="1800">
                        <a:latin typeface="微软雅黑" panose="020B0503020204020204" pitchFamily="34" charset="-122"/>
                        <a:ea typeface="微软雅黑" panose="020B0503020204020204" pitchFamily="34" charset="-122"/>
                        <a:cs typeface="微软雅黑" panose="020B0503020204020204" pitchFamily="34" charset="-122"/>
                      </a:endParaRPr>
                    </a:p>
                  </a:txBody>
                  <a:tcPr marL="68580" marR="68580" marT="0" marB="0"/>
                </a:tc>
                <a:tc>
                  <a:txBody>
                    <a:bodyPr/>
                    <a:lstStyle/>
                    <a:p>
                      <a:pPr indent="0" algn="ctr">
                        <a:buNone/>
                      </a:pPr>
                      <a:r>
                        <a:rPr lang="en-US" sz="1800">
                          <a:latin typeface="微软雅黑" panose="020B0503020204020204" pitchFamily="34" charset="-122"/>
                          <a:ea typeface="微软雅黑" panose="020B0503020204020204" pitchFamily="34" charset="-122"/>
                          <a:cs typeface="微软雅黑" panose="020B0503020204020204" pitchFamily="34" charset="-122"/>
                        </a:rPr>
                        <a:t>399港币</a:t>
                      </a:r>
                      <a:endParaRPr lang="en-US" altLang="en-US" sz="1800">
                        <a:latin typeface="微软雅黑" panose="020B0503020204020204" pitchFamily="34" charset="-122"/>
                        <a:ea typeface="微软雅黑" panose="020B0503020204020204" pitchFamily="34" charset="-122"/>
                        <a:cs typeface="微软雅黑" panose="020B0503020204020204" pitchFamily="34" charset="-122"/>
                      </a:endParaRPr>
                    </a:p>
                  </a:txBody>
                  <a:tcPr marL="68580" marR="68580" marT="0" marB="0"/>
                </a:tc>
                <a:tc>
                  <a:txBody>
                    <a:bodyPr/>
                    <a:lstStyle/>
                    <a:p>
                      <a:pPr indent="0" algn="ctr">
                        <a:buNone/>
                      </a:pPr>
                      <a:r>
                        <a:rPr lang="en-US" sz="1800">
                          <a:latin typeface="微软雅黑" panose="020B0503020204020204" pitchFamily="34" charset="-122"/>
                          <a:ea typeface="微软雅黑" panose="020B0503020204020204" pitchFamily="34" charset="-122"/>
                        </a:rPr>
                        <a:t>1:1.63</a:t>
                      </a:r>
                      <a:endParaRPr lang="en-US" altLang="en-US" sz="1800">
                        <a:latin typeface="微软雅黑" panose="020B0503020204020204" pitchFamily="34" charset="-122"/>
                        <a:ea typeface="微软雅黑" panose="020B0503020204020204" pitchFamily="34" charset="-122"/>
                      </a:endParaRPr>
                    </a:p>
                  </a:txBody>
                  <a:tcPr marL="68580" marR="68580" marT="0" marB="0"/>
                </a:tc>
                <a:tc>
                  <a:txBody>
                    <a:bodyPr/>
                    <a:lstStyle/>
                    <a:p>
                      <a:pPr indent="0" algn="ctr">
                        <a:buNone/>
                      </a:pPr>
                      <a:r>
                        <a:rPr lang="en-US" sz="1800">
                          <a:latin typeface="微软雅黑" panose="020B0503020204020204" pitchFamily="34" charset="-122"/>
                          <a:ea typeface="微软雅黑" panose="020B0503020204020204" pitchFamily="34" charset="-122"/>
                          <a:cs typeface="微软雅黑" panose="020B0503020204020204" pitchFamily="34" charset="-122"/>
                        </a:rPr>
                        <a:t>22351.1港币</a:t>
                      </a:r>
                      <a:endParaRPr lang="en-US" altLang="en-US" sz="1800">
                        <a:latin typeface="微软雅黑" panose="020B0503020204020204" pitchFamily="34" charset="-122"/>
                        <a:ea typeface="微软雅黑" panose="020B0503020204020204" pitchFamily="34" charset="-122"/>
                        <a:cs typeface="微软雅黑" panose="020B0503020204020204" pitchFamily="34" charset="-122"/>
                      </a:endParaRPr>
                    </a:p>
                  </a:txBody>
                  <a:tcPr marL="68580" marR="68580" marT="0" marB="0"/>
                </a:tc>
                <a:tc>
                  <a:txBody>
                    <a:bodyPr/>
                    <a:lstStyle/>
                    <a:p>
                      <a:pPr indent="0" algn="ctr">
                        <a:buNone/>
                      </a:pPr>
                      <a:r>
                        <a:rPr lang="en-US" sz="1800">
                          <a:latin typeface="微软雅黑" panose="020B0503020204020204" pitchFamily="34" charset="-122"/>
                          <a:ea typeface="微软雅黑" panose="020B0503020204020204" pitchFamily="34" charset="-122"/>
                        </a:rPr>
                        <a:t>1.8%</a:t>
                      </a:r>
                      <a:endParaRPr lang="en-US" altLang="en-US" sz="1800">
                        <a:latin typeface="微软雅黑" panose="020B0503020204020204" pitchFamily="34" charset="-122"/>
                        <a:ea typeface="微软雅黑" panose="020B0503020204020204" pitchFamily="34" charset="-122"/>
                      </a:endParaRPr>
                    </a:p>
                  </a:txBody>
                  <a:tcPr marL="68580" marR="68580" marT="0" marB="0"/>
                </a:tc>
                <a:extLst>
                  <a:ext uri="{0D108BD9-81ED-4DB2-BD59-A6C34878D82A}">
                    <a16:rowId xmlns:a16="http://schemas.microsoft.com/office/drawing/2014/main" val="10006"/>
                  </a:ext>
                </a:extLst>
              </a:tr>
            </a:tbl>
          </a:graphicData>
        </a:graphic>
      </p:graphicFrame>
      <p:sp>
        <p:nvSpPr>
          <p:cNvPr id="13" name="文本框 12"/>
          <p:cNvSpPr txBox="1"/>
          <p:nvPr/>
        </p:nvSpPr>
        <p:spPr>
          <a:xfrm>
            <a:off x="7546975" y="520065"/>
            <a:ext cx="4398645" cy="5492750"/>
          </a:xfrm>
          <a:prstGeom prst="rect">
            <a:avLst/>
          </a:prstGeom>
          <a:noFill/>
        </p:spPr>
        <p:txBody>
          <a:bodyPr wrap="square" rtlCol="0">
            <a:spAutoFit/>
          </a:bodyPr>
          <a:lstStyle/>
          <a:p>
            <a:pPr>
              <a:lnSpc>
                <a:spcPct val="150000"/>
              </a:lnSpc>
            </a:pPr>
            <a:r>
              <a:rPr lang="zh-CN" altLang="en-US">
                <a:solidFill>
                  <a:schemeClr val="accent1">
                    <a:lumMod val="75000"/>
                  </a:schemeClr>
                </a:solidFill>
                <a:latin typeface="微软雅黑" panose="020B0503020204020204" pitchFamily="34" charset="-122"/>
                <a:ea typeface="微软雅黑" panose="020B0503020204020204" pitchFamily="34" charset="-122"/>
                <a:cs typeface="微软雅黑" panose="020B0503020204020204" pitchFamily="34" charset="-122"/>
              </a:rPr>
              <a:t>根据表可以得到如下几点分析：</a:t>
            </a:r>
          </a:p>
          <a:p>
            <a:pPr>
              <a:lnSpc>
                <a:spcPct val="150000"/>
              </a:lnSpc>
            </a:pPr>
            <a:r>
              <a:rPr lang="zh-CN" altLang="en-US">
                <a:latin typeface="微软雅黑" panose="020B0503020204020204" pitchFamily="34" charset="-122"/>
                <a:ea typeface="微软雅黑" panose="020B0503020204020204" pitchFamily="34" charset="-122"/>
                <a:cs typeface="微软雅黑" panose="020B0503020204020204" pitchFamily="34" charset="-122"/>
              </a:rPr>
              <a:t>       第一，经济越发达的城市，主题公园门票的相对价格越低，即成人门票价格占月人均GDP的比值越低，其中经济最发达的香港该比值均低于2.0%，而经济最不发达的成都该比值则高达4.2%。然而，比值越低是否意味着本地居民购买主题公园产品的可能性越高？</a:t>
            </a:r>
          </a:p>
          <a:p>
            <a:pPr>
              <a:lnSpc>
                <a:spcPct val="150000"/>
              </a:lnSpc>
            </a:pPr>
            <a:r>
              <a:rPr lang="zh-CN" altLang="en-US">
                <a:latin typeface="微软雅黑" panose="020B0503020204020204" pitchFamily="34" charset="-122"/>
                <a:ea typeface="微软雅黑" panose="020B0503020204020204" pitchFamily="34" charset="-122"/>
                <a:cs typeface="微软雅黑" panose="020B0503020204020204" pitchFamily="34" charset="-122"/>
              </a:rPr>
              <a:t>       第二，从年卡费用与门票的比较来看，国内主题公园的成人门票与成年单人卡的比值普遍高于香港地区主题公园，只有上海欢乐谷例外。年卡的定价不同对当地居民购买年卡的意愿也有显著影响。</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532309" y="0"/>
            <a:ext cx="105322" cy="431800"/>
            <a:chOff x="532309" y="0"/>
            <a:chExt cx="105322" cy="431800"/>
          </a:xfrm>
        </p:grpSpPr>
        <p:sp>
          <p:nvSpPr>
            <p:cNvPr id="3" name="直接连接符 5"/>
            <p:cNvSpPr>
              <a:spLocks noChangeShapeType="1"/>
            </p:cNvSpPr>
            <p:nvPr/>
          </p:nvSpPr>
          <p:spPr bwMode="auto">
            <a:xfrm flipV="1">
              <a:off x="532309" y="0"/>
              <a:ext cx="0" cy="431800"/>
            </a:xfrm>
            <a:prstGeom prst="line">
              <a:avLst/>
            </a:prstGeom>
            <a:noFill/>
            <a:ln w="38100"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4" name="直接连接符 7"/>
            <p:cNvSpPr>
              <a:spLocks noChangeShapeType="1"/>
            </p:cNvSpPr>
            <p:nvPr/>
          </p:nvSpPr>
          <p:spPr bwMode="auto">
            <a:xfrm flipV="1">
              <a:off x="636044" y="0"/>
              <a:ext cx="1587" cy="288925"/>
            </a:xfrm>
            <a:prstGeom prst="line">
              <a:avLst/>
            </a:prstGeom>
            <a:noFill/>
            <a:ln w="38100" cap="flat" cmpd="sng">
              <a:solidFill>
                <a:srgbClr val="FFC000"/>
              </a:solidFill>
              <a:miter lim="800000"/>
            </a:ln>
            <a:extLst>
              <a:ext uri="{909E8E84-426E-40DD-AFC4-6F175D3DCCD1}">
                <a14:hiddenFill xmlns:a14="http://schemas.microsoft.com/office/drawing/2010/main">
                  <a:noFill/>
                </a14:hiddenFill>
              </a:ext>
            </a:extLst>
          </p:spPr>
          <p:txBody>
            <a:bodyPr/>
            <a:lstStyle/>
            <a:p>
              <a:endParaRPr lang="zh-CN" altLang="en-US"/>
            </a:p>
          </p:txBody>
        </p:sp>
      </p:grpSp>
      <p:grpSp>
        <p:nvGrpSpPr>
          <p:cNvPr id="5" name="组合 4"/>
          <p:cNvGrpSpPr/>
          <p:nvPr/>
        </p:nvGrpSpPr>
        <p:grpSpPr>
          <a:xfrm>
            <a:off x="490219" y="6268340"/>
            <a:ext cx="11526983" cy="431800"/>
            <a:chOff x="-2052460" y="1197075"/>
            <a:chExt cx="4601296" cy="431800"/>
          </a:xfrm>
        </p:grpSpPr>
        <p:sp>
          <p:nvSpPr>
            <p:cNvPr id="6" name="直接连接符 4"/>
            <p:cNvSpPr>
              <a:spLocks noChangeShapeType="1"/>
            </p:cNvSpPr>
            <p:nvPr/>
          </p:nvSpPr>
          <p:spPr bwMode="auto">
            <a:xfrm>
              <a:off x="-2052460" y="1628875"/>
              <a:ext cx="4572000" cy="0"/>
            </a:xfrm>
            <a:prstGeom prst="line">
              <a:avLst/>
            </a:prstGeom>
            <a:noFill/>
            <a:ln w="9525"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7" name="直接连接符 5"/>
            <p:cNvSpPr>
              <a:spLocks noChangeShapeType="1"/>
            </p:cNvSpPr>
            <p:nvPr/>
          </p:nvSpPr>
          <p:spPr bwMode="auto">
            <a:xfrm flipV="1">
              <a:off x="2483855" y="1197075"/>
              <a:ext cx="0" cy="431800"/>
            </a:xfrm>
            <a:prstGeom prst="line">
              <a:avLst/>
            </a:prstGeom>
            <a:noFill/>
            <a:ln w="38100"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8" name="直接连接符 7"/>
            <p:cNvSpPr>
              <a:spLocks noChangeShapeType="1"/>
            </p:cNvSpPr>
            <p:nvPr/>
          </p:nvSpPr>
          <p:spPr bwMode="auto">
            <a:xfrm flipV="1">
              <a:off x="2547249" y="1339950"/>
              <a:ext cx="1587" cy="288925"/>
            </a:xfrm>
            <a:prstGeom prst="line">
              <a:avLst/>
            </a:prstGeom>
            <a:noFill/>
            <a:ln w="38100" cap="flat" cmpd="sng">
              <a:solidFill>
                <a:srgbClr val="FFC000"/>
              </a:solidFill>
              <a:miter lim="800000"/>
            </a:ln>
            <a:extLst>
              <a:ext uri="{909E8E84-426E-40DD-AFC4-6F175D3DCCD1}">
                <a14:hiddenFill xmlns:a14="http://schemas.microsoft.com/office/drawing/2010/main">
                  <a:noFill/>
                </a14:hiddenFill>
              </a:ext>
            </a:extLst>
          </p:spPr>
          <p:txBody>
            <a:bodyPr/>
            <a:lstStyle/>
            <a:p>
              <a:endParaRPr lang="zh-CN" altLang="en-US"/>
            </a:p>
          </p:txBody>
        </p:sp>
      </p:grpSp>
      <p:sp>
        <p:nvSpPr>
          <p:cNvPr id="11" name="文本框 10"/>
          <p:cNvSpPr txBox="1"/>
          <p:nvPr/>
        </p:nvSpPr>
        <p:spPr>
          <a:xfrm>
            <a:off x="1033388" y="1071108"/>
            <a:ext cx="3617439" cy="429895"/>
          </a:xfrm>
          <a:prstGeom prst="rect">
            <a:avLst/>
          </a:prstGeom>
          <a:noFill/>
        </p:spPr>
        <p:txBody>
          <a:bodyPr wrap="square" rtlCol="0">
            <a:spAutoFit/>
          </a:bodyPr>
          <a:lstStyle/>
          <a:p>
            <a:r>
              <a:rPr sz="2200" b="1" dirty="0">
                <a:latin typeface="微软雅黑" panose="020B0503020204020204" pitchFamily="34" charset="-122"/>
                <a:ea typeface="微软雅黑" panose="020B0503020204020204" pitchFamily="34" charset="-122"/>
              </a:rPr>
              <a:t>4.2主题公园会员市场特征</a:t>
            </a:r>
          </a:p>
        </p:txBody>
      </p:sp>
      <p:grpSp>
        <p:nvGrpSpPr>
          <p:cNvPr id="14" name="组合 13"/>
          <p:cNvGrpSpPr/>
          <p:nvPr/>
        </p:nvGrpSpPr>
        <p:grpSpPr>
          <a:xfrm>
            <a:off x="388688" y="393223"/>
            <a:ext cx="5551738" cy="564151"/>
            <a:chOff x="-2052460" y="1197075"/>
            <a:chExt cx="4601296" cy="431800"/>
          </a:xfrm>
        </p:grpSpPr>
        <p:sp>
          <p:nvSpPr>
            <p:cNvPr id="15" name="直接连接符 4"/>
            <p:cNvSpPr>
              <a:spLocks noChangeShapeType="1"/>
            </p:cNvSpPr>
            <p:nvPr/>
          </p:nvSpPr>
          <p:spPr bwMode="auto">
            <a:xfrm>
              <a:off x="-2052460" y="1628875"/>
              <a:ext cx="4572000" cy="0"/>
            </a:xfrm>
            <a:prstGeom prst="line">
              <a:avLst/>
            </a:prstGeom>
            <a:noFill/>
            <a:ln w="9525"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16" name="直接连接符 5"/>
            <p:cNvSpPr>
              <a:spLocks noChangeShapeType="1"/>
            </p:cNvSpPr>
            <p:nvPr/>
          </p:nvSpPr>
          <p:spPr bwMode="auto">
            <a:xfrm flipV="1">
              <a:off x="2483855" y="1197075"/>
              <a:ext cx="0" cy="431800"/>
            </a:xfrm>
            <a:prstGeom prst="line">
              <a:avLst/>
            </a:prstGeom>
            <a:noFill/>
            <a:ln w="38100"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17" name="直接连接符 7"/>
            <p:cNvSpPr>
              <a:spLocks noChangeShapeType="1"/>
            </p:cNvSpPr>
            <p:nvPr/>
          </p:nvSpPr>
          <p:spPr bwMode="auto">
            <a:xfrm flipV="1">
              <a:off x="2547249" y="1339950"/>
              <a:ext cx="1587" cy="288925"/>
            </a:xfrm>
            <a:prstGeom prst="line">
              <a:avLst/>
            </a:prstGeom>
            <a:noFill/>
            <a:ln w="38100" cap="flat" cmpd="sng">
              <a:solidFill>
                <a:srgbClr val="FFC000"/>
              </a:solidFill>
              <a:miter lim="800000"/>
            </a:ln>
            <a:extLst>
              <a:ext uri="{909E8E84-426E-40DD-AFC4-6F175D3DCCD1}">
                <a14:hiddenFill xmlns:a14="http://schemas.microsoft.com/office/drawing/2010/main">
                  <a:noFill/>
                </a14:hiddenFill>
              </a:ext>
            </a:extLst>
          </p:spPr>
          <p:txBody>
            <a:bodyPr/>
            <a:lstStyle/>
            <a:p>
              <a:endParaRPr lang="zh-CN" altLang="en-US"/>
            </a:p>
          </p:txBody>
        </p:sp>
      </p:grpSp>
      <p:sp>
        <p:nvSpPr>
          <p:cNvPr id="18" name="文本框 17"/>
          <p:cNvSpPr txBox="1"/>
          <p:nvPr/>
        </p:nvSpPr>
        <p:spPr>
          <a:xfrm>
            <a:off x="636044" y="363360"/>
            <a:ext cx="5024755" cy="521970"/>
          </a:xfrm>
          <a:prstGeom prst="rect">
            <a:avLst/>
          </a:prstGeom>
          <a:noFill/>
        </p:spPr>
        <p:txBody>
          <a:bodyPr wrap="none" rtlCol="0">
            <a:spAutoFit/>
          </a:bodyPr>
          <a:lstStyle/>
          <a:p>
            <a:r>
              <a:rPr sz="2800" b="1" dirty="0">
                <a:latin typeface="微软雅黑" panose="020B0503020204020204" pitchFamily="34" charset="-122"/>
                <a:ea typeface="微软雅黑" panose="020B0503020204020204" pitchFamily="34" charset="-122"/>
              </a:rPr>
              <a:t>4</a:t>
            </a:r>
            <a:r>
              <a:rPr lang="zh-CN" sz="2800" b="1" dirty="0">
                <a:latin typeface="微软雅黑" panose="020B0503020204020204" pitchFamily="34" charset="-122"/>
                <a:ea typeface="微软雅黑" panose="020B0503020204020204" pitchFamily="34" charset="-122"/>
              </a:rPr>
              <a:t>、</a:t>
            </a:r>
            <a:r>
              <a:rPr sz="2800" b="1" dirty="0">
                <a:latin typeface="微软雅黑" panose="020B0503020204020204" pitchFamily="34" charset="-122"/>
                <a:ea typeface="微软雅黑" panose="020B0503020204020204" pitchFamily="34" charset="-122"/>
              </a:rPr>
              <a:t>主题公园会员制与会员市场</a:t>
            </a:r>
          </a:p>
        </p:txBody>
      </p:sp>
      <p:graphicFrame>
        <p:nvGraphicFramePr>
          <p:cNvPr id="20" name="表格 19"/>
          <p:cNvGraphicFramePr/>
          <p:nvPr/>
        </p:nvGraphicFramePr>
        <p:xfrm>
          <a:off x="2479040" y="1500505"/>
          <a:ext cx="7242175" cy="4476750"/>
        </p:xfrm>
        <a:graphic>
          <a:graphicData uri="http://schemas.openxmlformats.org/drawingml/2006/table">
            <a:tbl>
              <a:tblPr firstRow="1" bandRow="1">
                <a:tableStyleId>{5940675A-B579-460E-94D1-54222C63F5DA}</a:tableStyleId>
              </a:tblPr>
              <a:tblGrid>
                <a:gridCol w="2263140">
                  <a:extLst>
                    <a:ext uri="{9D8B030D-6E8A-4147-A177-3AD203B41FA5}">
                      <a16:colId xmlns:a16="http://schemas.microsoft.com/office/drawing/2014/main" val="20000"/>
                    </a:ext>
                  </a:extLst>
                </a:gridCol>
                <a:gridCol w="1358900">
                  <a:extLst>
                    <a:ext uri="{9D8B030D-6E8A-4147-A177-3AD203B41FA5}">
                      <a16:colId xmlns:a16="http://schemas.microsoft.com/office/drawing/2014/main" val="20001"/>
                    </a:ext>
                  </a:extLst>
                </a:gridCol>
                <a:gridCol w="2251710">
                  <a:extLst>
                    <a:ext uri="{9D8B030D-6E8A-4147-A177-3AD203B41FA5}">
                      <a16:colId xmlns:a16="http://schemas.microsoft.com/office/drawing/2014/main" val="20002"/>
                    </a:ext>
                  </a:extLst>
                </a:gridCol>
                <a:gridCol w="1368425">
                  <a:extLst>
                    <a:ext uri="{9D8B030D-6E8A-4147-A177-3AD203B41FA5}">
                      <a16:colId xmlns:a16="http://schemas.microsoft.com/office/drawing/2014/main" val="20003"/>
                    </a:ext>
                  </a:extLst>
                </a:gridCol>
              </a:tblGrid>
              <a:tr h="397510">
                <a:tc>
                  <a:txBody>
                    <a:bodyPr/>
                    <a:lstStyle/>
                    <a:p>
                      <a:pPr indent="0">
                        <a:buNone/>
                      </a:pPr>
                      <a:r>
                        <a:rPr lang="en-US" sz="1800" b="0">
                          <a:latin typeface="微软雅黑" panose="020B0503020204020204" pitchFamily="34" charset="-122"/>
                          <a:ea typeface="微软雅黑" panose="020B0503020204020204" pitchFamily="34" charset="-122"/>
                          <a:cs typeface="等线" panose="02010600030101010101" charset="-122"/>
                        </a:rPr>
                        <a:t>属性</a:t>
                      </a:r>
                      <a:endParaRPr lang="en-US" altLang="en-US" sz="1800" b="0">
                        <a:latin typeface="微软雅黑" panose="020B0503020204020204" pitchFamily="34" charset="-122"/>
                        <a:ea typeface="微软雅黑" panose="020B0503020204020204" pitchFamily="34" charset="-122"/>
                        <a:cs typeface="等线" panose="02010600030101010101" charset="-122"/>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buNone/>
                      </a:pPr>
                      <a:r>
                        <a:rPr lang="en-US" sz="1800" b="0">
                          <a:latin typeface="微软雅黑" panose="020B0503020204020204" pitchFamily="34" charset="-122"/>
                          <a:ea typeface="微软雅黑" panose="020B0503020204020204" pitchFamily="34" charset="-122"/>
                          <a:cs typeface="等线" panose="02010600030101010101" charset="-122"/>
                        </a:rPr>
                        <a:t>比例</a:t>
                      </a:r>
                      <a:endParaRPr lang="en-US" altLang="en-US" sz="1800" b="0">
                        <a:latin typeface="微软雅黑" panose="020B0503020204020204" pitchFamily="34" charset="-122"/>
                        <a:ea typeface="微软雅黑" panose="020B0503020204020204" pitchFamily="34" charset="-122"/>
                        <a:cs typeface="等线" panose="02010600030101010101" charset="-122"/>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buNone/>
                      </a:pPr>
                      <a:r>
                        <a:rPr lang="en-US" sz="1800" b="0">
                          <a:latin typeface="微软雅黑" panose="020B0503020204020204" pitchFamily="34" charset="-122"/>
                          <a:ea typeface="微软雅黑" panose="020B0503020204020204" pitchFamily="34" charset="-122"/>
                          <a:cs typeface="等线" panose="02010600030101010101" charset="-122"/>
                        </a:rPr>
                        <a:t>属性</a:t>
                      </a:r>
                      <a:endParaRPr lang="en-US" altLang="en-US" sz="1800" b="0">
                        <a:latin typeface="微软雅黑" panose="020B0503020204020204" pitchFamily="34" charset="-122"/>
                        <a:ea typeface="微软雅黑" panose="020B0503020204020204" pitchFamily="34" charset="-122"/>
                        <a:cs typeface="等线" panose="02010600030101010101" charset="-122"/>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buNone/>
                      </a:pPr>
                      <a:r>
                        <a:rPr lang="en-US" sz="1800" b="0">
                          <a:latin typeface="微软雅黑" panose="020B0503020204020204" pitchFamily="34" charset="-122"/>
                          <a:ea typeface="微软雅黑" panose="020B0503020204020204" pitchFamily="34" charset="-122"/>
                          <a:cs typeface="等线" panose="02010600030101010101" charset="-122"/>
                        </a:rPr>
                        <a:t>比例</a:t>
                      </a:r>
                      <a:endParaRPr lang="en-US" altLang="en-US" sz="1800" b="0">
                        <a:latin typeface="微软雅黑" panose="020B0503020204020204" pitchFamily="34" charset="-122"/>
                        <a:ea typeface="微软雅黑" panose="020B0503020204020204" pitchFamily="34" charset="-122"/>
                        <a:cs typeface="等线" panose="02010600030101010101" charset="-122"/>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873760">
                <a:tc>
                  <a:txBody>
                    <a:bodyPr/>
                    <a:lstStyle/>
                    <a:p>
                      <a:pPr indent="0">
                        <a:buNone/>
                      </a:pPr>
                      <a:r>
                        <a:rPr lang="en-US" sz="1800" b="0">
                          <a:latin typeface="微软雅黑" panose="020B0503020204020204" pitchFamily="34" charset="-122"/>
                          <a:ea typeface="微软雅黑" panose="020B0503020204020204" pitchFamily="34" charset="-122"/>
                          <a:cs typeface="等线" panose="02010600030101010101" charset="-122"/>
                        </a:rPr>
                        <a:t>性别：</a:t>
                      </a:r>
                    </a:p>
                    <a:p>
                      <a:pPr indent="0">
                        <a:buNone/>
                      </a:pPr>
                      <a:r>
                        <a:rPr lang="en-US" sz="1800" b="0">
                          <a:latin typeface="微软雅黑" panose="020B0503020204020204" pitchFamily="34" charset="-122"/>
                          <a:ea typeface="微软雅黑" panose="020B0503020204020204" pitchFamily="34" charset="-122"/>
                          <a:cs typeface="等线" panose="02010600030101010101" charset="-122"/>
                        </a:rPr>
                        <a:t>男</a:t>
                      </a:r>
                    </a:p>
                    <a:p>
                      <a:pPr indent="0">
                        <a:buNone/>
                      </a:pPr>
                      <a:r>
                        <a:rPr lang="en-US" sz="1800" b="0">
                          <a:latin typeface="微软雅黑" panose="020B0503020204020204" pitchFamily="34" charset="-122"/>
                          <a:ea typeface="微软雅黑" panose="020B0503020204020204" pitchFamily="34" charset="-122"/>
                          <a:cs typeface="等线" panose="02010600030101010101" charset="-122"/>
                        </a:rPr>
                        <a:t>女</a:t>
                      </a:r>
                      <a:endParaRPr lang="en-US" altLang="en-US" sz="1800" b="0">
                        <a:latin typeface="微软雅黑" panose="020B0503020204020204" pitchFamily="34" charset="-122"/>
                        <a:ea typeface="微软雅黑" panose="020B0503020204020204" pitchFamily="34" charset="-122"/>
                        <a:cs typeface="等线" panose="02010600030101010101" charset="-122"/>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buNone/>
                      </a:pPr>
                      <a:r>
                        <a:rPr lang="en-US" sz="1800" b="0">
                          <a:latin typeface="微软雅黑" panose="020B0503020204020204" pitchFamily="34" charset="-122"/>
                          <a:ea typeface="微软雅黑" panose="020B0503020204020204" pitchFamily="34" charset="-122"/>
                          <a:cs typeface="等线" panose="02010600030101010101" charset="-122"/>
                        </a:rPr>
                        <a:t> </a:t>
                      </a:r>
                    </a:p>
                    <a:p>
                      <a:pPr indent="0">
                        <a:buNone/>
                      </a:pPr>
                      <a:r>
                        <a:rPr lang="en-US" sz="1800" b="0">
                          <a:latin typeface="微软雅黑" panose="020B0503020204020204" pitchFamily="34" charset="-122"/>
                          <a:ea typeface="微软雅黑" panose="020B0503020204020204" pitchFamily="34" charset="-122"/>
                          <a:cs typeface="等线" panose="02010600030101010101" charset="-122"/>
                        </a:rPr>
                        <a:t>44.7%</a:t>
                      </a:r>
                    </a:p>
                    <a:p>
                      <a:pPr indent="0">
                        <a:buNone/>
                      </a:pPr>
                      <a:r>
                        <a:rPr lang="en-US" sz="1800" b="0">
                          <a:latin typeface="微软雅黑" panose="020B0503020204020204" pitchFamily="34" charset="-122"/>
                          <a:ea typeface="微软雅黑" panose="020B0503020204020204" pitchFamily="34" charset="-122"/>
                          <a:cs typeface="等线" panose="02010600030101010101" charset="-122"/>
                        </a:rPr>
                        <a:t>55.3%</a:t>
                      </a:r>
                      <a:endParaRPr lang="en-US" altLang="en-US" sz="1800" b="0">
                        <a:latin typeface="微软雅黑" panose="020B0503020204020204" pitchFamily="34" charset="-122"/>
                        <a:ea typeface="微软雅黑" panose="020B0503020204020204" pitchFamily="34" charset="-122"/>
                        <a:cs typeface="等线" panose="02010600030101010101" charset="-122"/>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rowSpan="2">
                  <a:txBody>
                    <a:bodyPr/>
                    <a:lstStyle/>
                    <a:p>
                      <a:pPr indent="0">
                        <a:buNone/>
                      </a:pPr>
                      <a:r>
                        <a:rPr lang="en-US" sz="1800" b="0">
                          <a:latin typeface="微软雅黑" panose="020B0503020204020204" pitchFamily="34" charset="-122"/>
                          <a:ea typeface="微软雅黑" panose="020B0503020204020204" pitchFamily="34" charset="-122"/>
                          <a:cs typeface="微软雅黑" panose="020B0503020204020204" pitchFamily="34" charset="-122"/>
                        </a:rPr>
                        <a:t>年龄：</a:t>
                      </a:r>
                    </a:p>
                    <a:p>
                      <a:pPr indent="0">
                        <a:buNone/>
                      </a:pPr>
                      <a:r>
                        <a:rPr lang="en-US" sz="1800" b="0">
                          <a:latin typeface="微软雅黑" panose="020B0503020204020204" pitchFamily="34" charset="-122"/>
                          <a:ea typeface="微软雅黑" panose="020B0503020204020204" pitchFamily="34" charset="-122"/>
                          <a:cs typeface="微软雅黑" panose="020B0503020204020204" pitchFamily="34" charset="-122"/>
                        </a:rPr>
                        <a:t>15岁及以下</a:t>
                      </a:r>
                    </a:p>
                    <a:p>
                      <a:pPr indent="0">
                        <a:buNone/>
                      </a:pPr>
                      <a:r>
                        <a:rPr lang="en-US" sz="1800" b="0">
                          <a:latin typeface="微软雅黑" panose="020B0503020204020204" pitchFamily="34" charset="-122"/>
                          <a:ea typeface="微软雅黑" panose="020B0503020204020204" pitchFamily="34" charset="-122"/>
                          <a:cs typeface="微软雅黑" panose="020B0503020204020204" pitchFamily="34" charset="-122"/>
                        </a:rPr>
                        <a:t>16-25岁</a:t>
                      </a:r>
                    </a:p>
                    <a:p>
                      <a:pPr indent="0">
                        <a:buNone/>
                      </a:pPr>
                      <a:r>
                        <a:rPr lang="en-US" sz="1800" b="0">
                          <a:latin typeface="微软雅黑" panose="020B0503020204020204" pitchFamily="34" charset="-122"/>
                          <a:ea typeface="微软雅黑" panose="020B0503020204020204" pitchFamily="34" charset="-122"/>
                          <a:cs typeface="微软雅黑" panose="020B0503020204020204" pitchFamily="34" charset="-122"/>
                        </a:rPr>
                        <a:t>26-30岁</a:t>
                      </a:r>
                    </a:p>
                    <a:p>
                      <a:pPr indent="0">
                        <a:buNone/>
                      </a:pPr>
                      <a:r>
                        <a:rPr lang="en-US" sz="1800" b="0">
                          <a:latin typeface="微软雅黑" panose="020B0503020204020204" pitchFamily="34" charset="-122"/>
                          <a:ea typeface="微软雅黑" panose="020B0503020204020204" pitchFamily="34" charset="-122"/>
                          <a:cs typeface="微软雅黑" panose="020B0503020204020204" pitchFamily="34" charset="-122"/>
                        </a:rPr>
                        <a:t>31-35岁</a:t>
                      </a:r>
                    </a:p>
                    <a:p>
                      <a:pPr indent="0">
                        <a:buNone/>
                      </a:pPr>
                      <a:r>
                        <a:rPr lang="en-US" sz="1800" b="0">
                          <a:latin typeface="微软雅黑" panose="020B0503020204020204" pitchFamily="34" charset="-122"/>
                          <a:ea typeface="微软雅黑" panose="020B0503020204020204" pitchFamily="34" charset="-122"/>
                          <a:cs typeface="微软雅黑" panose="020B0503020204020204" pitchFamily="34" charset="-122"/>
                        </a:rPr>
                        <a:t>36-45岁</a:t>
                      </a:r>
                    </a:p>
                    <a:p>
                      <a:pPr indent="0">
                        <a:buNone/>
                      </a:pPr>
                      <a:r>
                        <a:rPr lang="en-US" sz="1800" b="0">
                          <a:latin typeface="微软雅黑" panose="020B0503020204020204" pitchFamily="34" charset="-122"/>
                          <a:ea typeface="微软雅黑" panose="020B0503020204020204" pitchFamily="34" charset="-122"/>
                          <a:cs typeface="微软雅黑" panose="020B0503020204020204" pitchFamily="34" charset="-122"/>
                        </a:rPr>
                        <a:t>46岁及以上</a:t>
                      </a:r>
                      <a:endParaRPr lang="en-US" altLang="en-US" sz="1800" b="0">
                        <a:latin typeface="微软雅黑" panose="020B0503020204020204" pitchFamily="34" charset="-122"/>
                        <a:ea typeface="微软雅黑" panose="020B0503020204020204" pitchFamily="34" charset="-122"/>
                        <a:cs typeface="微软雅黑" panose="020B0503020204020204" pitchFamily="34" charset="-122"/>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rowSpan="2">
                  <a:txBody>
                    <a:bodyPr/>
                    <a:lstStyle/>
                    <a:p>
                      <a:pPr indent="0">
                        <a:buNone/>
                      </a:pPr>
                      <a:r>
                        <a:rPr lang="en-US" sz="1800" b="0">
                          <a:latin typeface="微软雅黑" panose="020B0503020204020204" pitchFamily="34" charset="-122"/>
                          <a:ea typeface="微软雅黑" panose="020B0503020204020204" pitchFamily="34" charset="-122"/>
                          <a:cs typeface="等线" panose="02010600030101010101" charset="-122"/>
                        </a:rPr>
                        <a:t> </a:t>
                      </a:r>
                    </a:p>
                    <a:p>
                      <a:pPr indent="0">
                        <a:buNone/>
                      </a:pPr>
                      <a:r>
                        <a:rPr lang="en-US" sz="1800" b="0">
                          <a:latin typeface="微软雅黑" panose="020B0503020204020204" pitchFamily="34" charset="-122"/>
                          <a:ea typeface="微软雅黑" panose="020B0503020204020204" pitchFamily="34" charset="-122"/>
                          <a:cs typeface="等线" panose="02010600030101010101" charset="-122"/>
                        </a:rPr>
                        <a:t>6.0%</a:t>
                      </a:r>
                    </a:p>
                    <a:p>
                      <a:pPr indent="0">
                        <a:buNone/>
                      </a:pPr>
                      <a:r>
                        <a:rPr lang="en-US" sz="1800" b="0">
                          <a:latin typeface="微软雅黑" panose="020B0503020204020204" pitchFamily="34" charset="-122"/>
                          <a:ea typeface="微软雅黑" panose="020B0503020204020204" pitchFamily="34" charset="-122"/>
                          <a:cs typeface="等线" panose="02010600030101010101" charset="-122"/>
                        </a:rPr>
                        <a:t>28.4%</a:t>
                      </a:r>
                    </a:p>
                    <a:p>
                      <a:pPr indent="0">
                        <a:buNone/>
                      </a:pPr>
                      <a:r>
                        <a:rPr lang="en-US" sz="1800" b="0">
                          <a:latin typeface="微软雅黑" panose="020B0503020204020204" pitchFamily="34" charset="-122"/>
                          <a:ea typeface="微软雅黑" panose="020B0503020204020204" pitchFamily="34" charset="-122"/>
                          <a:cs typeface="等线" panose="02010600030101010101" charset="-122"/>
                        </a:rPr>
                        <a:t>17.4%</a:t>
                      </a:r>
                    </a:p>
                    <a:p>
                      <a:pPr indent="0">
                        <a:buNone/>
                      </a:pPr>
                      <a:r>
                        <a:rPr lang="en-US" sz="1800" b="0">
                          <a:latin typeface="微软雅黑" panose="020B0503020204020204" pitchFamily="34" charset="-122"/>
                          <a:ea typeface="微软雅黑" panose="020B0503020204020204" pitchFamily="34" charset="-122"/>
                          <a:cs typeface="等线" panose="02010600030101010101" charset="-122"/>
                        </a:rPr>
                        <a:t>19.2%</a:t>
                      </a:r>
                    </a:p>
                    <a:p>
                      <a:pPr indent="0">
                        <a:buNone/>
                      </a:pPr>
                      <a:r>
                        <a:rPr lang="en-US" sz="1800" b="0">
                          <a:latin typeface="微软雅黑" panose="020B0503020204020204" pitchFamily="34" charset="-122"/>
                          <a:ea typeface="微软雅黑" panose="020B0503020204020204" pitchFamily="34" charset="-122"/>
                          <a:cs typeface="等线" panose="02010600030101010101" charset="-122"/>
                        </a:rPr>
                        <a:t>22.1%</a:t>
                      </a:r>
                    </a:p>
                    <a:p>
                      <a:pPr indent="0">
                        <a:buNone/>
                      </a:pPr>
                      <a:r>
                        <a:rPr lang="en-US" sz="1800" b="0">
                          <a:latin typeface="微软雅黑" panose="020B0503020204020204" pitchFamily="34" charset="-122"/>
                          <a:ea typeface="微软雅黑" panose="020B0503020204020204" pitchFamily="34" charset="-122"/>
                          <a:cs typeface="等线" panose="02010600030101010101" charset="-122"/>
                        </a:rPr>
                        <a:t>6.9%</a:t>
                      </a:r>
                      <a:endParaRPr lang="en-US" altLang="en-US" sz="1800" b="0">
                        <a:latin typeface="微软雅黑" panose="020B0503020204020204" pitchFamily="34" charset="-122"/>
                        <a:ea typeface="微软雅黑" panose="020B0503020204020204" pitchFamily="34" charset="-122"/>
                        <a:cs typeface="等线" panose="02010600030101010101" charset="-122"/>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165860">
                <a:tc>
                  <a:txBody>
                    <a:bodyPr/>
                    <a:lstStyle/>
                    <a:p>
                      <a:pPr indent="0">
                        <a:buNone/>
                      </a:pPr>
                      <a:r>
                        <a:rPr lang="en-US" sz="1800" b="0">
                          <a:latin typeface="微软雅黑" panose="020B0503020204020204" pitchFamily="34" charset="-122"/>
                          <a:ea typeface="微软雅黑" panose="020B0503020204020204" pitchFamily="34" charset="-122"/>
                          <a:cs typeface="等线" panose="02010600030101010101" charset="-122"/>
                        </a:rPr>
                        <a:t>客源地：</a:t>
                      </a:r>
                    </a:p>
                    <a:p>
                      <a:pPr indent="0">
                        <a:buNone/>
                      </a:pPr>
                      <a:r>
                        <a:rPr lang="en-US" sz="1800" b="0">
                          <a:latin typeface="微软雅黑" panose="020B0503020204020204" pitchFamily="34" charset="-122"/>
                          <a:ea typeface="微软雅黑" panose="020B0503020204020204" pitchFamily="34" charset="-122"/>
                          <a:cs typeface="等线" panose="02010600030101010101" charset="-122"/>
                        </a:rPr>
                        <a:t>成都市</a:t>
                      </a:r>
                    </a:p>
                    <a:p>
                      <a:pPr indent="0">
                        <a:buNone/>
                      </a:pPr>
                      <a:r>
                        <a:rPr lang="en-US" sz="1800" b="0">
                          <a:latin typeface="微软雅黑" panose="020B0503020204020204" pitchFamily="34" charset="-122"/>
                          <a:ea typeface="微软雅黑" panose="020B0503020204020204" pitchFamily="34" charset="-122"/>
                          <a:cs typeface="等线" panose="02010600030101010101" charset="-122"/>
                        </a:rPr>
                        <a:t>四川省内其他城市</a:t>
                      </a:r>
                    </a:p>
                    <a:p>
                      <a:pPr indent="0">
                        <a:buNone/>
                      </a:pPr>
                      <a:r>
                        <a:rPr lang="en-US" sz="1800" b="0">
                          <a:latin typeface="微软雅黑" panose="020B0503020204020204" pitchFamily="34" charset="-122"/>
                          <a:ea typeface="微软雅黑" panose="020B0503020204020204" pitchFamily="34" charset="-122"/>
                          <a:cs typeface="等线" panose="02010600030101010101" charset="-122"/>
                        </a:rPr>
                        <a:t>四川省外</a:t>
                      </a:r>
                      <a:endParaRPr lang="en-US" altLang="en-US" sz="1800" b="0">
                        <a:latin typeface="微软雅黑" panose="020B0503020204020204" pitchFamily="34" charset="-122"/>
                        <a:ea typeface="微软雅黑" panose="020B0503020204020204" pitchFamily="34" charset="-122"/>
                        <a:cs typeface="等线" panose="02010600030101010101" charset="-122"/>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buNone/>
                      </a:pPr>
                      <a:r>
                        <a:rPr lang="en-US" sz="1800" b="0">
                          <a:latin typeface="微软雅黑" panose="020B0503020204020204" pitchFamily="34" charset="-122"/>
                          <a:ea typeface="微软雅黑" panose="020B0503020204020204" pitchFamily="34" charset="-122"/>
                          <a:cs typeface="等线" panose="02010600030101010101" charset="-122"/>
                        </a:rPr>
                        <a:t> </a:t>
                      </a:r>
                    </a:p>
                    <a:p>
                      <a:pPr indent="0">
                        <a:buNone/>
                      </a:pPr>
                      <a:r>
                        <a:rPr lang="en-US" sz="1800" b="0">
                          <a:latin typeface="微软雅黑" panose="020B0503020204020204" pitchFamily="34" charset="-122"/>
                          <a:ea typeface="微软雅黑" panose="020B0503020204020204" pitchFamily="34" charset="-122"/>
                          <a:cs typeface="等线" panose="02010600030101010101" charset="-122"/>
                        </a:rPr>
                        <a:t>88%</a:t>
                      </a:r>
                    </a:p>
                    <a:p>
                      <a:pPr indent="0">
                        <a:buNone/>
                      </a:pPr>
                      <a:r>
                        <a:rPr lang="en-US" sz="1800" b="0">
                          <a:latin typeface="微软雅黑" panose="020B0503020204020204" pitchFamily="34" charset="-122"/>
                          <a:ea typeface="微软雅黑" panose="020B0503020204020204" pitchFamily="34" charset="-122"/>
                          <a:cs typeface="等线" panose="02010600030101010101" charset="-122"/>
                        </a:rPr>
                        <a:t>9%</a:t>
                      </a:r>
                    </a:p>
                    <a:p>
                      <a:pPr indent="0">
                        <a:buNone/>
                      </a:pPr>
                      <a:r>
                        <a:rPr lang="en-US" sz="1800" b="0">
                          <a:latin typeface="微软雅黑" panose="020B0503020204020204" pitchFamily="34" charset="-122"/>
                          <a:ea typeface="微软雅黑" panose="020B0503020204020204" pitchFamily="34" charset="-122"/>
                          <a:cs typeface="等线" panose="02010600030101010101" charset="-122"/>
                        </a:rPr>
                        <a:t>3%</a:t>
                      </a:r>
                      <a:endParaRPr lang="en-US" altLang="en-US" sz="1800" b="0">
                        <a:latin typeface="微软雅黑" panose="020B0503020204020204" pitchFamily="34" charset="-122"/>
                        <a:ea typeface="微软雅黑" panose="020B0503020204020204" pitchFamily="34" charset="-122"/>
                        <a:cs typeface="等线" panose="02010600030101010101" charset="-122"/>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vMerge="1">
                  <a:txBody>
                    <a:bodyPr/>
                    <a:lstStyle/>
                    <a:p>
                      <a:endParaRPr lang="zh-CN"/>
                    </a:p>
                  </a:txBody>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B w="12700" cap="flat" cmpd="sng">
                      <a:solidFill>
                        <a:srgbClr val="000000"/>
                      </a:solidFill>
                      <a:prstDash val="solid"/>
                      <a:headEnd type="none" w="med" len="med"/>
                      <a:tailEnd type="none" w="med" len="med"/>
                    </a:lnB>
                  </a:tcPr>
                </a:tc>
                <a:tc vMerge="1">
                  <a:txBody>
                    <a:bodyPr/>
                    <a:lstStyle/>
                    <a:p>
                      <a:endParaRPr lang="zh-CN"/>
                    </a:p>
                  </a:txBody>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B w="12700" cap="flat" cmpd="sng">
                      <a:solidFill>
                        <a:srgbClr val="000000"/>
                      </a:solidFill>
                      <a:prstDash val="solid"/>
                      <a:headEnd type="none" w="med" len="med"/>
                      <a:tailEnd type="none" w="med" len="med"/>
                    </a:lnB>
                  </a:tcPr>
                </a:tc>
                <a:extLst>
                  <a:ext uri="{0D108BD9-81ED-4DB2-BD59-A6C34878D82A}">
                    <a16:rowId xmlns:a16="http://schemas.microsoft.com/office/drawing/2014/main" val="10002"/>
                  </a:ext>
                </a:extLst>
              </a:tr>
              <a:tr h="2039620">
                <a:tc>
                  <a:txBody>
                    <a:bodyPr/>
                    <a:lstStyle/>
                    <a:p>
                      <a:pPr indent="0">
                        <a:buNone/>
                      </a:pPr>
                      <a:r>
                        <a:rPr lang="en-US" sz="1800" b="0">
                          <a:latin typeface="微软雅黑" panose="020B0503020204020204" pitchFamily="34" charset="-122"/>
                          <a:ea typeface="微软雅黑" panose="020B0503020204020204" pitchFamily="34" charset="-122"/>
                          <a:cs typeface="微软雅黑" panose="020B0503020204020204" pitchFamily="34" charset="-122"/>
                        </a:rPr>
                        <a:t>收入：</a:t>
                      </a:r>
                    </a:p>
                    <a:p>
                      <a:pPr indent="0">
                        <a:buNone/>
                      </a:pPr>
                      <a:r>
                        <a:rPr lang="en-US" sz="1800" b="0">
                          <a:latin typeface="微软雅黑" panose="020B0503020204020204" pitchFamily="34" charset="-122"/>
                          <a:ea typeface="微软雅黑" panose="020B0503020204020204" pitchFamily="34" charset="-122"/>
                          <a:cs typeface="微软雅黑" panose="020B0503020204020204" pitchFamily="34" charset="-122"/>
                        </a:rPr>
                        <a:t>小于1000</a:t>
                      </a:r>
                    </a:p>
                    <a:p>
                      <a:pPr indent="0">
                        <a:buNone/>
                      </a:pPr>
                      <a:r>
                        <a:rPr lang="en-US" sz="1800" b="0">
                          <a:latin typeface="微软雅黑" panose="020B0503020204020204" pitchFamily="34" charset="-122"/>
                          <a:ea typeface="微软雅黑" panose="020B0503020204020204" pitchFamily="34" charset="-122"/>
                          <a:cs typeface="微软雅黑" panose="020B0503020204020204" pitchFamily="34" charset="-122"/>
                        </a:rPr>
                        <a:t>1001-2000</a:t>
                      </a:r>
                    </a:p>
                    <a:p>
                      <a:pPr indent="0">
                        <a:buNone/>
                      </a:pPr>
                      <a:r>
                        <a:rPr lang="en-US" sz="1800" b="0">
                          <a:latin typeface="微软雅黑" panose="020B0503020204020204" pitchFamily="34" charset="-122"/>
                          <a:ea typeface="微软雅黑" panose="020B0503020204020204" pitchFamily="34" charset="-122"/>
                          <a:cs typeface="微软雅黑" panose="020B0503020204020204" pitchFamily="34" charset="-122"/>
                        </a:rPr>
                        <a:t>2001-3000</a:t>
                      </a:r>
                    </a:p>
                    <a:p>
                      <a:pPr indent="0">
                        <a:buNone/>
                      </a:pPr>
                      <a:r>
                        <a:rPr lang="en-US" sz="1800" b="0">
                          <a:latin typeface="微软雅黑" panose="020B0503020204020204" pitchFamily="34" charset="-122"/>
                          <a:ea typeface="微软雅黑" panose="020B0503020204020204" pitchFamily="34" charset="-122"/>
                          <a:cs typeface="微软雅黑" panose="020B0503020204020204" pitchFamily="34" charset="-122"/>
                        </a:rPr>
                        <a:t>3001-4000</a:t>
                      </a:r>
                    </a:p>
                    <a:p>
                      <a:pPr indent="0">
                        <a:buNone/>
                      </a:pPr>
                      <a:r>
                        <a:rPr lang="en-US" sz="1800" b="0">
                          <a:latin typeface="微软雅黑" panose="020B0503020204020204" pitchFamily="34" charset="-122"/>
                          <a:ea typeface="微软雅黑" panose="020B0503020204020204" pitchFamily="34" charset="-122"/>
                          <a:cs typeface="微软雅黑" panose="020B0503020204020204" pitchFamily="34" charset="-122"/>
                        </a:rPr>
                        <a:t>4001-5000</a:t>
                      </a:r>
                    </a:p>
                    <a:p>
                      <a:pPr indent="0">
                        <a:buNone/>
                      </a:pPr>
                      <a:r>
                        <a:rPr lang="en-US" sz="1800" b="0">
                          <a:latin typeface="微软雅黑" panose="020B0503020204020204" pitchFamily="34" charset="-122"/>
                          <a:ea typeface="微软雅黑" panose="020B0503020204020204" pitchFamily="34" charset="-122"/>
                          <a:cs typeface="微软雅黑" panose="020B0503020204020204" pitchFamily="34" charset="-122"/>
                        </a:rPr>
                        <a:t>5001及以上</a:t>
                      </a:r>
                      <a:endParaRPr lang="en-US" altLang="en-US" sz="1800" b="0">
                        <a:latin typeface="微软雅黑" panose="020B0503020204020204" pitchFamily="34" charset="-122"/>
                        <a:ea typeface="微软雅黑" panose="020B0503020204020204" pitchFamily="34" charset="-122"/>
                        <a:cs typeface="微软雅黑" panose="020B0503020204020204" pitchFamily="34" charset="-122"/>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buNone/>
                      </a:pPr>
                      <a:r>
                        <a:rPr lang="en-US" sz="1800" b="0">
                          <a:latin typeface="微软雅黑" panose="020B0503020204020204" pitchFamily="34" charset="-122"/>
                          <a:ea typeface="微软雅黑" panose="020B0503020204020204" pitchFamily="34" charset="-122"/>
                          <a:cs typeface="等线" panose="02010600030101010101" charset="-122"/>
                        </a:rPr>
                        <a:t> </a:t>
                      </a:r>
                    </a:p>
                    <a:p>
                      <a:pPr indent="0">
                        <a:buNone/>
                      </a:pPr>
                      <a:r>
                        <a:rPr lang="en-US" sz="1800" b="0">
                          <a:latin typeface="微软雅黑" panose="020B0503020204020204" pitchFamily="34" charset="-122"/>
                          <a:ea typeface="微软雅黑" panose="020B0503020204020204" pitchFamily="34" charset="-122"/>
                          <a:cs typeface="等线" panose="02010600030101010101" charset="-122"/>
                        </a:rPr>
                        <a:t>21%</a:t>
                      </a:r>
                    </a:p>
                    <a:p>
                      <a:pPr indent="0">
                        <a:buNone/>
                      </a:pPr>
                      <a:r>
                        <a:rPr lang="en-US" sz="1800" b="0">
                          <a:latin typeface="微软雅黑" panose="020B0503020204020204" pitchFamily="34" charset="-122"/>
                          <a:ea typeface="微软雅黑" panose="020B0503020204020204" pitchFamily="34" charset="-122"/>
                          <a:cs typeface="等线" panose="02010600030101010101" charset="-122"/>
                        </a:rPr>
                        <a:t>7%</a:t>
                      </a:r>
                    </a:p>
                    <a:p>
                      <a:pPr indent="0">
                        <a:buNone/>
                      </a:pPr>
                      <a:r>
                        <a:rPr lang="en-US" sz="1800" b="0">
                          <a:latin typeface="微软雅黑" panose="020B0503020204020204" pitchFamily="34" charset="-122"/>
                          <a:ea typeface="微软雅黑" panose="020B0503020204020204" pitchFamily="34" charset="-122"/>
                          <a:cs typeface="等线" panose="02010600030101010101" charset="-122"/>
                        </a:rPr>
                        <a:t>23%</a:t>
                      </a:r>
                    </a:p>
                    <a:p>
                      <a:pPr indent="0">
                        <a:buNone/>
                      </a:pPr>
                      <a:r>
                        <a:rPr lang="en-US" sz="1800" b="0">
                          <a:latin typeface="微软雅黑" panose="020B0503020204020204" pitchFamily="34" charset="-122"/>
                          <a:ea typeface="微软雅黑" panose="020B0503020204020204" pitchFamily="34" charset="-122"/>
                          <a:cs typeface="等线" panose="02010600030101010101" charset="-122"/>
                        </a:rPr>
                        <a:t>14%</a:t>
                      </a:r>
                    </a:p>
                    <a:p>
                      <a:pPr indent="0">
                        <a:buNone/>
                      </a:pPr>
                      <a:r>
                        <a:rPr lang="en-US" sz="1800" b="0">
                          <a:latin typeface="微软雅黑" panose="020B0503020204020204" pitchFamily="34" charset="-122"/>
                          <a:ea typeface="微软雅黑" panose="020B0503020204020204" pitchFamily="34" charset="-122"/>
                          <a:cs typeface="等线" panose="02010600030101010101" charset="-122"/>
                        </a:rPr>
                        <a:t>21%</a:t>
                      </a:r>
                    </a:p>
                    <a:p>
                      <a:pPr indent="0">
                        <a:buNone/>
                      </a:pPr>
                      <a:r>
                        <a:rPr lang="en-US" sz="1800" b="0">
                          <a:latin typeface="微软雅黑" panose="020B0503020204020204" pitchFamily="34" charset="-122"/>
                          <a:ea typeface="微软雅黑" panose="020B0503020204020204" pitchFamily="34" charset="-122"/>
                          <a:cs typeface="等线" panose="02010600030101010101" charset="-122"/>
                        </a:rPr>
                        <a:t>14%</a:t>
                      </a:r>
                      <a:endParaRPr lang="en-US" altLang="en-US" sz="1800" b="0">
                        <a:latin typeface="微软雅黑" panose="020B0503020204020204" pitchFamily="34" charset="-122"/>
                        <a:ea typeface="微软雅黑" panose="020B0503020204020204" pitchFamily="34" charset="-122"/>
                        <a:cs typeface="等线" panose="02010600030101010101" charset="-122"/>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buNone/>
                      </a:pPr>
                      <a:r>
                        <a:rPr lang="en-US" sz="1800" b="0">
                          <a:latin typeface="微软雅黑" panose="020B0503020204020204" pitchFamily="34" charset="-122"/>
                          <a:ea typeface="微软雅黑" panose="020B0503020204020204" pitchFamily="34" charset="-122"/>
                          <a:cs typeface="等线" panose="02010600030101010101" charset="-122"/>
                        </a:rPr>
                        <a:t>学历：</a:t>
                      </a:r>
                    </a:p>
                    <a:p>
                      <a:pPr indent="0">
                        <a:buNone/>
                      </a:pPr>
                      <a:r>
                        <a:rPr lang="en-US" sz="1800" b="0">
                          <a:latin typeface="微软雅黑" panose="020B0503020204020204" pitchFamily="34" charset="-122"/>
                          <a:ea typeface="微软雅黑" panose="020B0503020204020204" pitchFamily="34" charset="-122"/>
                          <a:cs typeface="等线" panose="02010600030101010101" charset="-122"/>
                        </a:rPr>
                        <a:t>研究生及以上</a:t>
                      </a:r>
                    </a:p>
                    <a:p>
                      <a:pPr indent="0">
                        <a:buNone/>
                      </a:pPr>
                      <a:r>
                        <a:rPr lang="en-US" sz="1800" b="0">
                          <a:latin typeface="微软雅黑" panose="020B0503020204020204" pitchFamily="34" charset="-122"/>
                          <a:ea typeface="微软雅黑" panose="020B0503020204020204" pitchFamily="34" charset="-122"/>
                          <a:cs typeface="等线" panose="02010600030101010101" charset="-122"/>
                        </a:rPr>
                        <a:t>本科</a:t>
                      </a:r>
                    </a:p>
                    <a:p>
                      <a:pPr indent="0">
                        <a:buNone/>
                      </a:pPr>
                      <a:r>
                        <a:rPr lang="en-US" sz="1800" b="0">
                          <a:latin typeface="微软雅黑" panose="020B0503020204020204" pitchFamily="34" charset="-122"/>
                          <a:ea typeface="微软雅黑" panose="020B0503020204020204" pitchFamily="34" charset="-122"/>
                          <a:cs typeface="等线" panose="02010600030101010101" charset="-122"/>
                        </a:rPr>
                        <a:t>大专</a:t>
                      </a:r>
                    </a:p>
                    <a:p>
                      <a:pPr indent="0">
                        <a:buNone/>
                      </a:pPr>
                      <a:r>
                        <a:rPr lang="en-US" sz="1800" b="0">
                          <a:latin typeface="微软雅黑" panose="020B0503020204020204" pitchFamily="34" charset="-122"/>
                          <a:ea typeface="微软雅黑" panose="020B0503020204020204" pitchFamily="34" charset="-122"/>
                          <a:cs typeface="等线" panose="02010600030101010101" charset="-122"/>
                        </a:rPr>
                        <a:t>高中</a:t>
                      </a:r>
                    </a:p>
                    <a:p>
                      <a:pPr indent="0">
                        <a:buNone/>
                      </a:pPr>
                      <a:r>
                        <a:rPr lang="en-US" sz="1800" b="0">
                          <a:latin typeface="微软雅黑" panose="020B0503020204020204" pitchFamily="34" charset="-122"/>
                          <a:ea typeface="微软雅黑" panose="020B0503020204020204" pitchFamily="34" charset="-122"/>
                          <a:cs typeface="等线" panose="02010600030101010101" charset="-122"/>
                        </a:rPr>
                        <a:t>初中</a:t>
                      </a:r>
                    </a:p>
                    <a:p>
                      <a:pPr indent="0">
                        <a:buNone/>
                      </a:pPr>
                      <a:r>
                        <a:rPr lang="en-US" sz="1800" b="0">
                          <a:latin typeface="微软雅黑" panose="020B0503020204020204" pitchFamily="34" charset="-122"/>
                          <a:ea typeface="微软雅黑" panose="020B0503020204020204" pitchFamily="34" charset="-122"/>
                          <a:cs typeface="等线" panose="02010600030101010101" charset="-122"/>
                        </a:rPr>
                        <a:t>小学及以下</a:t>
                      </a:r>
                      <a:endParaRPr lang="en-US" altLang="en-US" sz="1800" b="0">
                        <a:latin typeface="微软雅黑" panose="020B0503020204020204" pitchFamily="34" charset="-122"/>
                        <a:ea typeface="微软雅黑" panose="020B0503020204020204" pitchFamily="34" charset="-122"/>
                        <a:cs typeface="等线" panose="02010600030101010101" charset="-122"/>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buNone/>
                      </a:pPr>
                      <a:r>
                        <a:rPr lang="en-US" sz="1800" b="0">
                          <a:latin typeface="微软雅黑" panose="020B0503020204020204" pitchFamily="34" charset="-122"/>
                          <a:ea typeface="微软雅黑" panose="020B0503020204020204" pitchFamily="34" charset="-122"/>
                          <a:cs typeface="等线" panose="02010600030101010101" charset="-122"/>
                        </a:rPr>
                        <a:t> </a:t>
                      </a:r>
                    </a:p>
                    <a:p>
                      <a:pPr indent="0">
                        <a:buNone/>
                      </a:pPr>
                      <a:r>
                        <a:rPr lang="en-US" sz="1800" b="0">
                          <a:latin typeface="微软雅黑" panose="020B0503020204020204" pitchFamily="34" charset="-122"/>
                          <a:ea typeface="微软雅黑" panose="020B0503020204020204" pitchFamily="34" charset="-122"/>
                          <a:cs typeface="等线" panose="02010600030101010101" charset="-122"/>
                        </a:rPr>
                        <a:t>7.14%</a:t>
                      </a:r>
                    </a:p>
                    <a:p>
                      <a:pPr indent="0">
                        <a:buNone/>
                      </a:pPr>
                      <a:r>
                        <a:rPr lang="en-US" sz="1800" b="0">
                          <a:latin typeface="微软雅黑" panose="020B0503020204020204" pitchFamily="34" charset="-122"/>
                          <a:ea typeface="微软雅黑" panose="020B0503020204020204" pitchFamily="34" charset="-122"/>
                          <a:cs typeface="等线" panose="02010600030101010101" charset="-122"/>
                        </a:rPr>
                        <a:t>36.51%</a:t>
                      </a:r>
                    </a:p>
                    <a:p>
                      <a:pPr indent="0">
                        <a:buNone/>
                      </a:pPr>
                      <a:r>
                        <a:rPr lang="en-US" sz="1800" b="0">
                          <a:latin typeface="微软雅黑" panose="020B0503020204020204" pitchFamily="34" charset="-122"/>
                          <a:ea typeface="微软雅黑" panose="020B0503020204020204" pitchFamily="34" charset="-122"/>
                          <a:cs typeface="等线" panose="02010600030101010101" charset="-122"/>
                        </a:rPr>
                        <a:t>27.78%</a:t>
                      </a:r>
                    </a:p>
                    <a:p>
                      <a:pPr indent="0">
                        <a:buNone/>
                      </a:pPr>
                      <a:r>
                        <a:rPr lang="en-US" sz="1800" b="0">
                          <a:latin typeface="微软雅黑" panose="020B0503020204020204" pitchFamily="34" charset="-122"/>
                          <a:ea typeface="微软雅黑" panose="020B0503020204020204" pitchFamily="34" charset="-122"/>
                          <a:cs typeface="等线" panose="02010600030101010101" charset="-122"/>
                        </a:rPr>
                        <a:t>10.32%</a:t>
                      </a:r>
                    </a:p>
                    <a:p>
                      <a:pPr indent="0">
                        <a:buNone/>
                      </a:pPr>
                      <a:r>
                        <a:rPr lang="en-US" sz="1800" b="0">
                          <a:latin typeface="微软雅黑" panose="020B0503020204020204" pitchFamily="34" charset="-122"/>
                          <a:ea typeface="微软雅黑" panose="020B0503020204020204" pitchFamily="34" charset="-122"/>
                          <a:cs typeface="等线" panose="02010600030101010101" charset="-122"/>
                        </a:rPr>
                        <a:t>11.11%</a:t>
                      </a:r>
                    </a:p>
                    <a:p>
                      <a:pPr indent="0">
                        <a:buNone/>
                      </a:pPr>
                      <a:r>
                        <a:rPr lang="en-US" sz="1800" b="0">
                          <a:latin typeface="微软雅黑" panose="020B0503020204020204" pitchFamily="34" charset="-122"/>
                          <a:ea typeface="微软雅黑" panose="020B0503020204020204" pitchFamily="34" charset="-122"/>
                          <a:cs typeface="等线" panose="02010600030101010101" charset="-122"/>
                        </a:rPr>
                        <a:t>7.14%</a:t>
                      </a:r>
                      <a:endParaRPr lang="en-US" altLang="en-US" sz="1800" b="0">
                        <a:latin typeface="微软雅黑" panose="020B0503020204020204" pitchFamily="34" charset="-122"/>
                        <a:ea typeface="微软雅黑" panose="020B0503020204020204" pitchFamily="34" charset="-122"/>
                        <a:cs typeface="等线" panose="02010600030101010101" charset="-122"/>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21" name="文本框 20"/>
          <p:cNvSpPr txBox="1"/>
          <p:nvPr/>
        </p:nvSpPr>
        <p:spPr>
          <a:xfrm>
            <a:off x="2188210" y="6096635"/>
            <a:ext cx="7347585" cy="368300"/>
          </a:xfrm>
          <a:prstGeom prst="rect">
            <a:avLst/>
          </a:prstGeom>
          <a:noFill/>
        </p:spPr>
        <p:txBody>
          <a:bodyPr wrap="square" rtlCol="0">
            <a:spAutoFit/>
          </a:bodyPr>
          <a:lstStyle/>
          <a:p>
            <a:pPr algn="ctr"/>
            <a:r>
              <a:rPr lang="zh-CN" altLang="en-US">
                <a:latin typeface="微软雅黑" panose="020B0503020204020204" pitchFamily="34" charset="-122"/>
                <a:ea typeface="微软雅黑" panose="020B0503020204020204" pitchFamily="34" charset="-122"/>
                <a:cs typeface="微软雅黑" panose="020B0503020204020204" pitchFamily="34" charset="-122"/>
              </a:rPr>
              <a:t>成都欢乐谷年卡会员社会人口特征（2011）</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532309" y="0"/>
            <a:ext cx="105322" cy="431800"/>
            <a:chOff x="532309" y="0"/>
            <a:chExt cx="105322" cy="431800"/>
          </a:xfrm>
        </p:grpSpPr>
        <p:sp>
          <p:nvSpPr>
            <p:cNvPr id="3" name="直接连接符 5"/>
            <p:cNvSpPr>
              <a:spLocks noChangeShapeType="1"/>
            </p:cNvSpPr>
            <p:nvPr/>
          </p:nvSpPr>
          <p:spPr bwMode="auto">
            <a:xfrm flipV="1">
              <a:off x="532309" y="0"/>
              <a:ext cx="0" cy="431800"/>
            </a:xfrm>
            <a:prstGeom prst="line">
              <a:avLst/>
            </a:prstGeom>
            <a:noFill/>
            <a:ln w="38100"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4" name="直接连接符 7"/>
            <p:cNvSpPr>
              <a:spLocks noChangeShapeType="1"/>
            </p:cNvSpPr>
            <p:nvPr/>
          </p:nvSpPr>
          <p:spPr bwMode="auto">
            <a:xfrm flipV="1">
              <a:off x="636044" y="0"/>
              <a:ext cx="1587" cy="288925"/>
            </a:xfrm>
            <a:prstGeom prst="line">
              <a:avLst/>
            </a:prstGeom>
            <a:noFill/>
            <a:ln w="38100" cap="flat" cmpd="sng">
              <a:solidFill>
                <a:srgbClr val="FFC000"/>
              </a:solidFill>
              <a:miter lim="800000"/>
            </a:ln>
            <a:extLst>
              <a:ext uri="{909E8E84-426E-40DD-AFC4-6F175D3DCCD1}">
                <a14:hiddenFill xmlns:a14="http://schemas.microsoft.com/office/drawing/2010/main">
                  <a:noFill/>
                </a14:hiddenFill>
              </a:ext>
            </a:extLst>
          </p:spPr>
          <p:txBody>
            <a:bodyPr/>
            <a:lstStyle/>
            <a:p>
              <a:endParaRPr lang="zh-CN" altLang="en-US"/>
            </a:p>
          </p:txBody>
        </p:sp>
      </p:grpSp>
      <p:grpSp>
        <p:nvGrpSpPr>
          <p:cNvPr id="5" name="组合 4"/>
          <p:cNvGrpSpPr/>
          <p:nvPr/>
        </p:nvGrpSpPr>
        <p:grpSpPr>
          <a:xfrm>
            <a:off x="490219" y="6268340"/>
            <a:ext cx="11526983" cy="431800"/>
            <a:chOff x="-2052460" y="1197075"/>
            <a:chExt cx="4601296" cy="431800"/>
          </a:xfrm>
        </p:grpSpPr>
        <p:sp>
          <p:nvSpPr>
            <p:cNvPr id="6" name="直接连接符 4"/>
            <p:cNvSpPr>
              <a:spLocks noChangeShapeType="1"/>
            </p:cNvSpPr>
            <p:nvPr/>
          </p:nvSpPr>
          <p:spPr bwMode="auto">
            <a:xfrm>
              <a:off x="-2052460" y="1628875"/>
              <a:ext cx="4572000" cy="0"/>
            </a:xfrm>
            <a:prstGeom prst="line">
              <a:avLst/>
            </a:prstGeom>
            <a:noFill/>
            <a:ln w="9525"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7" name="直接连接符 5"/>
            <p:cNvSpPr>
              <a:spLocks noChangeShapeType="1"/>
            </p:cNvSpPr>
            <p:nvPr/>
          </p:nvSpPr>
          <p:spPr bwMode="auto">
            <a:xfrm flipV="1">
              <a:off x="2483855" y="1197075"/>
              <a:ext cx="0" cy="431800"/>
            </a:xfrm>
            <a:prstGeom prst="line">
              <a:avLst/>
            </a:prstGeom>
            <a:noFill/>
            <a:ln w="38100"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8" name="直接连接符 7"/>
            <p:cNvSpPr>
              <a:spLocks noChangeShapeType="1"/>
            </p:cNvSpPr>
            <p:nvPr/>
          </p:nvSpPr>
          <p:spPr bwMode="auto">
            <a:xfrm flipV="1">
              <a:off x="2547249" y="1339950"/>
              <a:ext cx="1587" cy="288925"/>
            </a:xfrm>
            <a:prstGeom prst="line">
              <a:avLst/>
            </a:prstGeom>
            <a:noFill/>
            <a:ln w="38100" cap="flat" cmpd="sng">
              <a:solidFill>
                <a:srgbClr val="FFC000"/>
              </a:solidFill>
              <a:miter lim="800000"/>
            </a:ln>
            <a:extLst>
              <a:ext uri="{909E8E84-426E-40DD-AFC4-6F175D3DCCD1}">
                <a14:hiddenFill xmlns:a14="http://schemas.microsoft.com/office/drawing/2010/main">
                  <a:noFill/>
                </a14:hiddenFill>
              </a:ext>
            </a:extLst>
          </p:spPr>
          <p:txBody>
            <a:bodyPr/>
            <a:lstStyle/>
            <a:p>
              <a:endParaRPr lang="zh-CN" altLang="en-US"/>
            </a:p>
          </p:txBody>
        </p:sp>
      </p:grpSp>
      <p:sp>
        <p:nvSpPr>
          <p:cNvPr id="11" name="文本框 10"/>
          <p:cNvSpPr txBox="1"/>
          <p:nvPr/>
        </p:nvSpPr>
        <p:spPr>
          <a:xfrm>
            <a:off x="1033388" y="1071108"/>
            <a:ext cx="3617439" cy="429895"/>
          </a:xfrm>
          <a:prstGeom prst="rect">
            <a:avLst/>
          </a:prstGeom>
          <a:noFill/>
        </p:spPr>
        <p:txBody>
          <a:bodyPr wrap="square" rtlCol="0">
            <a:spAutoFit/>
          </a:bodyPr>
          <a:lstStyle/>
          <a:p>
            <a:r>
              <a:rPr sz="2200" b="1" dirty="0">
                <a:latin typeface="微软雅黑" panose="020B0503020204020204" pitchFamily="34" charset="-122"/>
                <a:ea typeface="微软雅黑" panose="020B0503020204020204" pitchFamily="34" charset="-122"/>
              </a:rPr>
              <a:t>4.2主题公园会员市场特征</a:t>
            </a:r>
          </a:p>
        </p:txBody>
      </p:sp>
      <p:grpSp>
        <p:nvGrpSpPr>
          <p:cNvPr id="14" name="组合 13"/>
          <p:cNvGrpSpPr/>
          <p:nvPr/>
        </p:nvGrpSpPr>
        <p:grpSpPr>
          <a:xfrm>
            <a:off x="388688" y="393223"/>
            <a:ext cx="5551738" cy="564151"/>
            <a:chOff x="-2052460" y="1197075"/>
            <a:chExt cx="4601296" cy="431800"/>
          </a:xfrm>
        </p:grpSpPr>
        <p:sp>
          <p:nvSpPr>
            <p:cNvPr id="15" name="直接连接符 4"/>
            <p:cNvSpPr>
              <a:spLocks noChangeShapeType="1"/>
            </p:cNvSpPr>
            <p:nvPr/>
          </p:nvSpPr>
          <p:spPr bwMode="auto">
            <a:xfrm>
              <a:off x="-2052460" y="1628875"/>
              <a:ext cx="4572000" cy="0"/>
            </a:xfrm>
            <a:prstGeom prst="line">
              <a:avLst/>
            </a:prstGeom>
            <a:noFill/>
            <a:ln w="9525"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16" name="直接连接符 5"/>
            <p:cNvSpPr>
              <a:spLocks noChangeShapeType="1"/>
            </p:cNvSpPr>
            <p:nvPr/>
          </p:nvSpPr>
          <p:spPr bwMode="auto">
            <a:xfrm flipV="1">
              <a:off x="2483855" y="1197075"/>
              <a:ext cx="0" cy="431800"/>
            </a:xfrm>
            <a:prstGeom prst="line">
              <a:avLst/>
            </a:prstGeom>
            <a:noFill/>
            <a:ln w="38100"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17" name="直接连接符 7"/>
            <p:cNvSpPr>
              <a:spLocks noChangeShapeType="1"/>
            </p:cNvSpPr>
            <p:nvPr/>
          </p:nvSpPr>
          <p:spPr bwMode="auto">
            <a:xfrm flipV="1">
              <a:off x="2547249" y="1339950"/>
              <a:ext cx="1587" cy="288925"/>
            </a:xfrm>
            <a:prstGeom prst="line">
              <a:avLst/>
            </a:prstGeom>
            <a:noFill/>
            <a:ln w="38100" cap="flat" cmpd="sng">
              <a:solidFill>
                <a:srgbClr val="FFC000"/>
              </a:solidFill>
              <a:miter lim="800000"/>
            </a:ln>
            <a:extLst>
              <a:ext uri="{909E8E84-426E-40DD-AFC4-6F175D3DCCD1}">
                <a14:hiddenFill xmlns:a14="http://schemas.microsoft.com/office/drawing/2010/main">
                  <a:noFill/>
                </a14:hiddenFill>
              </a:ext>
            </a:extLst>
          </p:spPr>
          <p:txBody>
            <a:bodyPr/>
            <a:lstStyle/>
            <a:p>
              <a:endParaRPr lang="zh-CN" altLang="en-US"/>
            </a:p>
          </p:txBody>
        </p:sp>
      </p:grpSp>
      <p:sp>
        <p:nvSpPr>
          <p:cNvPr id="18" name="文本框 17"/>
          <p:cNvSpPr txBox="1"/>
          <p:nvPr/>
        </p:nvSpPr>
        <p:spPr>
          <a:xfrm>
            <a:off x="636044" y="363360"/>
            <a:ext cx="5024755" cy="521970"/>
          </a:xfrm>
          <a:prstGeom prst="rect">
            <a:avLst/>
          </a:prstGeom>
          <a:noFill/>
        </p:spPr>
        <p:txBody>
          <a:bodyPr wrap="none" rtlCol="0">
            <a:spAutoFit/>
          </a:bodyPr>
          <a:lstStyle/>
          <a:p>
            <a:r>
              <a:rPr sz="2800" b="1" dirty="0">
                <a:latin typeface="微软雅黑" panose="020B0503020204020204" pitchFamily="34" charset="-122"/>
                <a:ea typeface="微软雅黑" panose="020B0503020204020204" pitchFamily="34" charset="-122"/>
              </a:rPr>
              <a:t>4</a:t>
            </a:r>
            <a:r>
              <a:rPr lang="zh-CN" sz="2800" b="1" dirty="0">
                <a:latin typeface="微软雅黑" panose="020B0503020204020204" pitchFamily="34" charset="-122"/>
                <a:ea typeface="微软雅黑" panose="020B0503020204020204" pitchFamily="34" charset="-122"/>
              </a:rPr>
              <a:t>、</a:t>
            </a:r>
            <a:r>
              <a:rPr sz="2800" b="1" dirty="0">
                <a:latin typeface="微软雅黑" panose="020B0503020204020204" pitchFamily="34" charset="-122"/>
                <a:ea typeface="微软雅黑" panose="020B0503020204020204" pitchFamily="34" charset="-122"/>
              </a:rPr>
              <a:t>主题公园会员制与会员市场</a:t>
            </a:r>
          </a:p>
        </p:txBody>
      </p:sp>
      <p:sp>
        <p:nvSpPr>
          <p:cNvPr id="21" name="文本框 20"/>
          <p:cNvSpPr txBox="1"/>
          <p:nvPr/>
        </p:nvSpPr>
        <p:spPr>
          <a:xfrm>
            <a:off x="3080385" y="5899150"/>
            <a:ext cx="7347585" cy="368300"/>
          </a:xfrm>
          <a:prstGeom prst="rect">
            <a:avLst/>
          </a:prstGeom>
          <a:noFill/>
        </p:spPr>
        <p:txBody>
          <a:bodyPr wrap="square" rtlCol="0">
            <a:spAutoFit/>
          </a:bodyPr>
          <a:lstStyle/>
          <a:p>
            <a:pPr algn="ctr"/>
            <a:r>
              <a:rPr lang="zh-CN" altLang="en-US" dirty="0">
                <a:latin typeface="微软雅黑" panose="020B0503020204020204" pitchFamily="34" charset="-122"/>
                <a:ea typeface="微软雅黑" panose="020B0503020204020204" pitchFamily="34" charset="-122"/>
                <a:cs typeface="微软雅黑" panose="020B0503020204020204" pitchFamily="34" charset="-122"/>
              </a:rPr>
              <a:t>四地欢乐谷年卡会员园内二次消费额（2012）</a:t>
            </a:r>
          </a:p>
        </p:txBody>
      </p:sp>
      <p:pic>
        <p:nvPicPr>
          <p:cNvPr id="22" name="图片 2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a:xfrm>
            <a:off x="3080385" y="1698625"/>
            <a:ext cx="6527800" cy="4200525"/>
          </a:xfrm>
          <a:prstGeom prst="rect">
            <a:avLst/>
          </a:prstGeom>
          <a:noFill/>
          <a:ln>
            <a:noFill/>
          </a:ln>
        </p:spPr>
      </p:pic>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532309" y="0"/>
            <a:ext cx="105322" cy="431800"/>
            <a:chOff x="532309" y="0"/>
            <a:chExt cx="105322" cy="431800"/>
          </a:xfrm>
        </p:grpSpPr>
        <p:sp>
          <p:nvSpPr>
            <p:cNvPr id="3" name="直接连接符 5"/>
            <p:cNvSpPr>
              <a:spLocks noChangeShapeType="1"/>
            </p:cNvSpPr>
            <p:nvPr/>
          </p:nvSpPr>
          <p:spPr bwMode="auto">
            <a:xfrm flipV="1">
              <a:off x="532309" y="0"/>
              <a:ext cx="0" cy="431800"/>
            </a:xfrm>
            <a:prstGeom prst="line">
              <a:avLst/>
            </a:prstGeom>
            <a:noFill/>
            <a:ln w="38100"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4" name="直接连接符 7"/>
            <p:cNvSpPr>
              <a:spLocks noChangeShapeType="1"/>
            </p:cNvSpPr>
            <p:nvPr/>
          </p:nvSpPr>
          <p:spPr bwMode="auto">
            <a:xfrm flipV="1">
              <a:off x="636044" y="0"/>
              <a:ext cx="1587" cy="288925"/>
            </a:xfrm>
            <a:prstGeom prst="line">
              <a:avLst/>
            </a:prstGeom>
            <a:noFill/>
            <a:ln w="38100" cap="flat" cmpd="sng">
              <a:solidFill>
                <a:srgbClr val="FFC000"/>
              </a:solidFill>
              <a:miter lim="800000"/>
            </a:ln>
            <a:extLst>
              <a:ext uri="{909E8E84-426E-40DD-AFC4-6F175D3DCCD1}">
                <a14:hiddenFill xmlns:a14="http://schemas.microsoft.com/office/drawing/2010/main">
                  <a:noFill/>
                </a14:hiddenFill>
              </a:ext>
            </a:extLst>
          </p:spPr>
          <p:txBody>
            <a:bodyPr/>
            <a:lstStyle/>
            <a:p>
              <a:endParaRPr lang="zh-CN" altLang="en-US"/>
            </a:p>
          </p:txBody>
        </p:sp>
      </p:grpSp>
      <p:grpSp>
        <p:nvGrpSpPr>
          <p:cNvPr id="5" name="组合 4"/>
          <p:cNvGrpSpPr/>
          <p:nvPr/>
        </p:nvGrpSpPr>
        <p:grpSpPr>
          <a:xfrm>
            <a:off x="490219" y="6268340"/>
            <a:ext cx="11526983" cy="431800"/>
            <a:chOff x="-2052460" y="1197075"/>
            <a:chExt cx="4601296" cy="431800"/>
          </a:xfrm>
        </p:grpSpPr>
        <p:sp>
          <p:nvSpPr>
            <p:cNvPr id="6" name="直接连接符 4"/>
            <p:cNvSpPr>
              <a:spLocks noChangeShapeType="1"/>
            </p:cNvSpPr>
            <p:nvPr/>
          </p:nvSpPr>
          <p:spPr bwMode="auto">
            <a:xfrm>
              <a:off x="-2052460" y="1628875"/>
              <a:ext cx="4572000" cy="0"/>
            </a:xfrm>
            <a:prstGeom prst="line">
              <a:avLst/>
            </a:prstGeom>
            <a:noFill/>
            <a:ln w="9525"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7" name="直接连接符 5"/>
            <p:cNvSpPr>
              <a:spLocks noChangeShapeType="1"/>
            </p:cNvSpPr>
            <p:nvPr/>
          </p:nvSpPr>
          <p:spPr bwMode="auto">
            <a:xfrm flipV="1">
              <a:off x="2483855" y="1197075"/>
              <a:ext cx="0" cy="431800"/>
            </a:xfrm>
            <a:prstGeom prst="line">
              <a:avLst/>
            </a:prstGeom>
            <a:noFill/>
            <a:ln w="38100"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8" name="直接连接符 7"/>
            <p:cNvSpPr>
              <a:spLocks noChangeShapeType="1"/>
            </p:cNvSpPr>
            <p:nvPr/>
          </p:nvSpPr>
          <p:spPr bwMode="auto">
            <a:xfrm flipV="1">
              <a:off x="2547249" y="1339950"/>
              <a:ext cx="1587" cy="288925"/>
            </a:xfrm>
            <a:prstGeom prst="line">
              <a:avLst/>
            </a:prstGeom>
            <a:noFill/>
            <a:ln w="38100" cap="flat" cmpd="sng">
              <a:solidFill>
                <a:srgbClr val="FFC000"/>
              </a:solidFill>
              <a:miter lim="800000"/>
            </a:ln>
            <a:extLst>
              <a:ext uri="{909E8E84-426E-40DD-AFC4-6F175D3DCCD1}">
                <a14:hiddenFill xmlns:a14="http://schemas.microsoft.com/office/drawing/2010/main">
                  <a:noFill/>
                </a14:hiddenFill>
              </a:ext>
            </a:extLst>
          </p:spPr>
          <p:txBody>
            <a:bodyPr/>
            <a:lstStyle/>
            <a:p>
              <a:endParaRPr lang="zh-CN" altLang="en-US"/>
            </a:p>
          </p:txBody>
        </p:sp>
      </p:grpSp>
      <p:sp>
        <p:nvSpPr>
          <p:cNvPr id="11" name="文本框 10"/>
          <p:cNvSpPr txBox="1"/>
          <p:nvPr/>
        </p:nvSpPr>
        <p:spPr>
          <a:xfrm>
            <a:off x="1033145" y="1025525"/>
            <a:ext cx="5133340" cy="429895"/>
          </a:xfrm>
          <a:prstGeom prst="rect">
            <a:avLst/>
          </a:prstGeom>
          <a:noFill/>
        </p:spPr>
        <p:txBody>
          <a:bodyPr wrap="square" rtlCol="0">
            <a:spAutoFit/>
          </a:bodyPr>
          <a:lstStyle/>
          <a:p>
            <a:r>
              <a:rPr sz="2200" b="1" dirty="0">
                <a:latin typeface="微软雅黑" panose="020B0503020204020204" pitchFamily="34" charset="-122"/>
                <a:ea typeface="微软雅黑" panose="020B0503020204020204" pitchFamily="34" charset="-122"/>
              </a:rPr>
              <a:t>4.3主题公园会员的续卡率和重游率</a:t>
            </a:r>
          </a:p>
        </p:txBody>
      </p:sp>
      <p:grpSp>
        <p:nvGrpSpPr>
          <p:cNvPr id="14" name="组合 13"/>
          <p:cNvGrpSpPr/>
          <p:nvPr/>
        </p:nvGrpSpPr>
        <p:grpSpPr>
          <a:xfrm>
            <a:off x="388688" y="393223"/>
            <a:ext cx="5551738" cy="564151"/>
            <a:chOff x="-2052460" y="1197075"/>
            <a:chExt cx="4601296" cy="431800"/>
          </a:xfrm>
        </p:grpSpPr>
        <p:sp>
          <p:nvSpPr>
            <p:cNvPr id="15" name="直接连接符 4"/>
            <p:cNvSpPr>
              <a:spLocks noChangeShapeType="1"/>
            </p:cNvSpPr>
            <p:nvPr/>
          </p:nvSpPr>
          <p:spPr bwMode="auto">
            <a:xfrm>
              <a:off x="-2052460" y="1628875"/>
              <a:ext cx="4572000" cy="0"/>
            </a:xfrm>
            <a:prstGeom prst="line">
              <a:avLst/>
            </a:prstGeom>
            <a:noFill/>
            <a:ln w="9525"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16" name="直接连接符 5"/>
            <p:cNvSpPr>
              <a:spLocks noChangeShapeType="1"/>
            </p:cNvSpPr>
            <p:nvPr/>
          </p:nvSpPr>
          <p:spPr bwMode="auto">
            <a:xfrm flipV="1">
              <a:off x="2483855" y="1197075"/>
              <a:ext cx="0" cy="431800"/>
            </a:xfrm>
            <a:prstGeom prst="line">
              <a:avLst/>
            </a:prstGeom>
            <a:noFill/>
            <a:ln w="38100"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17" name="直接连接符 7"/>
            <p:cNvSpPr>
              <a:spLocks noChangeShapeType="1"/>
            </p:cNvSpPr>
            <p:nvPr/>
          </p:nvSpPr>
          <p:spPr bwMode="auto">
            <a:xfrm flipV="1">
              <a:off x="2547249" y="1339950"/>
              <a:ext cx="1587" cy="288925"/>
            </a:xfrm>
            <a:prstGeom prst="line">
              <a:avLst/>
            </a:prstGeom>
            <a:noFill/>
            <a:ln w="38100" cap="flat" cmpd="sng">
              <a:solidFill>
                <a:srgbClr val="FFC000"/>
              </a:solidFill>
              <a:miter lim="800000"/>
            </a:ln>
            <a:extLst>
              <a:ext uri="{909E8E84-426E-40DD-AFC4-6F175D3DCCD1}">
                <a14:hiddenFill xmlns:a14="http://schemas.microsoft.com/office/drawing/2010/main">
                  <a:noFill/>
                </a14:hiddenFill>
              </a:ext>
            </a:extLst>
          </p:spPr>
          <p:txBody>
            <a:bodyPr/>
            <a:lstStyle/>
            <a:p>
              <a:endParaRPr lang="zh-CN" altLang="en-US"/>
            </a:p>
          </p:txBody>
        </p:sp>
      </p:grpSp>
      <p:sp>
        <p:nvSpPr>
          <p:cNvPr id="18" name="文本框 17"/>
          <p:cNvSpPr txBox="1"/>
          <p:nvPr/>
        </p:nvSpPr>
        <p:spPr>
          <a:xfrm>
            <a:off x="636044" y="363360"/>
            <a:ext cx="5024755" cy="521970"/>
          </a:xfrm>
          <a:prstGeom prst="rect">
            <a:avLst/>
          </a:prstGeom>
          <a:noFill/>
        </p:spPr>
        <p:txBody>
          <a:bodyPr wrap="none" rtlCol="0">
            <a:spAutoFit/>
          </a:bodyPr>
          <a:lstStyle/>
          <a:p>
            <a:r>
              <a:rPr sz="2800" b="1" dirty="0">
                <a:latin typeface="微软雅黑" panose="020B0503020204020204" pitchFamily="34" charset="-122"/>
                <a:ea typeface="微软雅黑" panose="020B0503020204020204" pitchFamily="34" charset="-122"/>
              </a:rPr>
              <a:t>4</a:t>
            </a:r>
            <a:r>
              <a:rPr lang="zh-CN" sz="2800" b="1" dirty="0">
                <a:latin typeface="微软雅黑" panose="020B0503020204020204" pitchFamily="34" charset="-122"/>
                <a:ea typeface="微软雅黑" panose="020B0503020204020204" pitchFamily="34" charset="-122"/>
              </a:rPr>
              <a:t>、</a:t>
            </a:r>
            <a:r>
              <a:rPr sz="2800" b="1" dirty="0">
                <a:latin typeface="微软雅黑" panose="020B0503020204020204" pitchFamily="34" charset="-122"/>
                <a:ea typeface="微软雅黑" panose="020B0503020204020204" pitchFamily="34" charset="-122"/>
              </a:rPr>
              <a:t>主题公园会员制与会员市场</a:t>
            </a:r>
          </a:p>
        </p:txBody>
      </p:sp>
      <p:sp>
        <p:nvSpPr>
          <p:cNvPr id="21" name="文本框 20"/>
          <p:cNvSpPr txBox="1"/>
          <p:nvPr/>
        </p:nvSpPr>
        <p:spPr>
          <a:xfrm>
            <a:off x="777875" y="1595120"/>
            <a:ext cx="10878185" cy="553085"/>
          </a:xfrm>
          <a:prstGeom prst="rect">
            <a:avLst/>
          </a:prstGeom>
          <a:noFill/>
        </p:spPr>
        <p:txBody>
          <a:bodyPr wrap="square" rtlCol="0">
            <a:spAutoFit/>
          </a:bodyPr>
          <a:lstStyle/>
          <a:p>
            <a:pPr algn="just">
              <a:lnSpc>
                <a:spcPct val="150000"/>
              </a:lnSpc>
            </a:pPr>
            <a:r>
              <a:rPr lang="zh-CN" altLang="en-US" sz="2000" dirty="0">
                <a:solidFill>
                  <a:schemeClr val="accent1">
                    <a:lumMod val="75000"/>
                  </a:schemeClr>
                </a:solidFill>
                <a:latin typeface="微软雅黑" panose="020B0503020204020204" pitchFamily="34" charset="-122"/>
                <a:ea typeface="微软雅黑" panose="020B0503020204020204" pitchFamily="34" charset="-122"/>
                <a:cs typeface="微软雅黑" panose="020B0503020204020204" pitchFamily="34" charset="-122"/>
              </a:rPr>
              <a:t>续卡率和重游率是主题公园会员市场的两大关键指标，反映的是年卡会员制的吸引力和可持续性</a:t>
            </a:r>
            <a:r>
              <a:rPr lang="zh-CN" altLang="en-US" dirty="0">
                <a:solidFill>
                  <a:schemeClr val="accent1">
                    <a:lumMod val="75000"/>
                  </a:schemeClr>
                </a:solidFill>
                <a:latin typeface="微软雅黑" panose="020B0503020204020204" pitchFamily="34" charset="-122"/>
                <a:ea typeface="微软雅黑" panose="020B0503020204020204" pitchFamily="34" charset="-122"/>
                <a:cs typeface="微软雅黑" panose="020B0503020204020204" pitchFamily="34" charset="-122"/>
              </a:rPr>
              <a:t>。</a:t>
            </a:r>
          </a:p>
        </p:txBody>
      </p:sp>
      <p:graphicFrame>
        <p:nvGraphicFramePr>
          <p:cNvPr id="9" name="表格 8"/>
          <p:cNvGraphicFramePr/>
          <p:nvPr/>
        </p:nvGraphicFramePr>
        <p:xfrm>
          <a:off x="2179955" y="2773680"/>
          <a:ext cx="7832725" cy="2037715"/>
        </p:xfrm>
        <a:graphic>
          <a:graphicData uri="http://schemas.openxmlformats.org/drawingml/2006/table">
            <a:tbl>
              <a:tblPr firstRow="1" bandRow="1">
                <a:tableStyleId>{5940675A-B579-460E-94D1-54222C63F5DA}</a:tableStyleId>
              </a:tblPr>
              <a:tblGrid>
                <a:gridCol w="1231265">
                  <a:extLst>
                    <a:ext uri="{9D8B030D-6E8A-4147-A177-3AD203B41FA5}">
                      <a16:colId xmlns:a16="http://schemas.microsoft.com/office/drawing/2014/main" val="20000"/>
                    </a:ext>
                  </a:extLst>
                </a:gridCol>
                <a:gridCol w="1313180">
                  <a:extLst>
                    <a:ext uri="{9D8B030D-6E8A-4147-A177-3AD203B41FA5}">
                      <a16:colId xmlns:a16="http://schemas.microsoft.com/office/drawing/2014/main" val="20001"/>
                    </a:ext>
                  </a:extLst>
                </a:gridCol>
                <a:gridCol w="1316355">
                  <a:extLst>
                    <a:ext uri="{9D8B030D-6E8A-4147-A177-3AD203B41FA5}">
                      <a16:colId xmlns:a16="http://schemas.microsoft.com/office/drawing/2014/main" val="20002"/>
                    </a:ext>
                  </a:extLst>
                </a:gridCol>
                <a:gridCol w="1315085">
                  <a:extLst>
                    <a:ext uri="{9D8B030D-6E8A-4147-A177-3AD203B41FA5}">
                      <a16:colId xmlns:a16="http://schemas.microsoft.com/office/drawing/2014/main" val="20003"/>
                    </a:ext>
                  </a:extLst>
                </a:gridCol>
                <a:gridCol w="1366520">
                  <a:extLst>
                    <a:ext uri="{9D8B030D-6E8A-4147-A177-3AD203B41FA5}">
                      <a16:colId xmlns:a16="http://schemas.microsoft.com/office/drawing/2014/main" val="20004"/>
                    </a:ext>
                  </a:extLst>
                </a:gridCol>
                <a:gridCol w="1290320">
                  <a:extLst>
                    <a:ext uri="{9D8B030D-6E8A-4147-A177-3AD203B41FA5}">
                      <a16:colId xmlns:a16="http://schemas.microsoft.com/office/drawing/2014/main" val="20005"/>
                    </a:ext>
                  </a:extLst>
                </a:gridCol>
              </a:tblGrid>
              <a:tr h="447675">
                <a:tc>
                  <a:txBody>
                    <a:bodyPr/>
                    <a:lstStyle/>
                    <a:p>
                      <a:pPr indent="0">
                        <a:buNone/>
                      </a:pPr>
                      <a:r>
                        <a:rPr lang="en-US" sz="1800">
                          <a:latin typeface="微软雅黑" panose="020B0503020204020204" pitchFamily="34" charset="-122"/>
                          <a:ea typeface="微软雅黑" panose="020B0503020204020204" pitchFamily="34" charset="-122"/>
                        </a:rPr>
                        <a:t>主题公园</a:t>
                      </a:r>
                      <a:endParaRPr lang="en-US" altLang="en-US" sz="1800">
                        <a:latin typeface="微软雅黑" panose="020B0503020204020204" pitchFamily="34" charset="-122"/>
                        <a:ea typeface="微软雅黑" panose="020B0503020204020204" pitchFamily="34" charset="-122"/>
                      </a:endParaRPr>
                    </a:p>
                  </a:txBody>
                  <a:tcPr marL="68580" marR="68580" marT="0" marB="0"/>
                </a:tc>
                <a:tc>
                  <a:txBody>
                    <a:bodyPr/>
                    <a:lstStyle/>
                    <a:p>
                      <a:pPr indent="0">
                        <a:buNone/>
                      </a:pPr>
                      <a:r>
                        <a:rPr lang="en-US" sz="1800">
                          <a:latin typeface="微软雅黑" panose="020B0503020204020204" pitchFamily="34" charset="-122"/>
                          <a:ea typeface="微软雅黑" panose="020B0503020204020204" pitchFamily="34" charset="-122"/>
                        </a:rPr>
                        <a:t>单人行</a:t>
                      </a:r>
                      <a:endParaRPr lang="en-US" altLang="en-US" sz="1800">
                        <a:latin typeface="微软雅黑" panose="020B0503020204020204" pitchFamily="34" charset="-122"/>
                        <a:ea typeface="微软雅黑" panose="020B0503020204020204" pitchFamily="34" charset="-122"/>
                      </a:endParaRPr>
                    </a:p>
                  </a:txBody>
                  <a:tcPr marL="68580" marR="68580" marT="0" marB="0"/>
                </a:tc>
                <a:tc>
                  <a:txBody>
                    <a:bodyPr/>
                    <a:lstStyle/>
                    <a:p>
                      <a:pPr indent="0">
                        <a:buNone/>
                      </a:pPr>
                      <a:r>
                        <a:rPr lang="en-US" sz="1800">
                          <a:latin typeface="微软雅黑" panose="020B0503020204020204" pitchFamily="34" charset="-122"/>
                          <a:ea typeface="微软雅黑" panose="020B0503020204020204" pitchFamily="34" charset="-122"/>
                        </a:rPr>
                        <a:t>亲子卡</a:t>
                      </a:r>
                      <a:endParaRPr lang="en-US" altLang="en-US" sz="1800">
                        <a:latin typeface="微软雅黑" panose="020B0503020204020204" pitchFamily="34" charset="-122"/>
                        <a:ea typeface="微软雅黑" panose="020B0503020204020204" pitchFamily="34" charset="-122"/>
                      </a:endParaRPr>
                    </a:p>
                  </a:txBody>
                  <a:tcPr marL="68580" marR="68580" marT="0" marB="0"/>
                </a:tc>
                <a:tc>
                  <a:txBody>
                    <a:bodyPr/>
                    <a:lstStyle/>
                    <a:p>
                      <a:pPr indent="0">
                        <a:buNone/>
                      </a:pPr>
                      <a:r>
                        <a:rPr lang="en-US" sz="1800">
                          <a:latin typeface="微软雅黑" panose="020B0503020204020204" pitchFamily="34" charset="-122"/>
                          <a:ea typeface="微软雅黑" panose="020B0503020204020204" pitchFamily="34" charset="-122"/>
                        </a:rPr>
                        <a:t>情侣卡</a:t>
                      </a:r>
                      <a:endParaRPr lang="en-US" altLang="en-US" sz="1800">
                        <a:latin typeface="微软雅黑" panose="020B0503020204020204" pitchFamily="34" charset="-122"/>
                        <a:ea typeface="微软雅黑" panose="020B0503020204020204" pitchFamily="34" charset="-122"/>
                      </a:endParaRPr>
                    </a:p>
                  </a:txBody>
                  <a:tcPr marL="68580" marR="68580" marT="0" marB="0"/>
                </a:tc>
                <a:tc>
                  <a:txBody>
                    <a:bodyPr/>
                    <a:lstStyle/>
                    <a:p>
                      <a:pPr indent="0">
                        <a:buNone/>
                      </a:pPr>
                      <a:r>
                        <a:rPr lang="en-US" sz="1800">
                          <a:latin typeface="微软雅黑" panose="020B0503020204020204" pitchFamily="34" charset="-122"/>
                          <a:ea typeface="微软雅黑" panose="020B0503020204020204" pitchFamily="34" charset="-122"/>
                        </a:rPr>
                        <a:t>合家欢</a:t>
                      </a:r>
                      <a:endParaRPr lang="en-US" altLang="en-US" sz="1800">
                        <a:latin typeface="微软雅黑" panose="020B0503020204020204" pitchFamily="34" charset="-122"/>
                        <a:ea typeface="微软雅黑" panose="020B0503020204020204" pitchFamily="34" charset="-122"/>
                      </a:endParaRPr>
                    </a:p>
                  </a:txBody>
                  <a:tcPr marL="68580" marR="68580" marT="0" marB="0"/>
                </a:tc>
                <a:tc>
                  <a:txBody>
                    <a:bodyPr/>
                    <a:lstStyle/>
                    <a:p>
                      <a:pPr indent="0">
                        <a:buNone/>
                      </a:pPr>
                      <a:r>
                        <a:rPr lang="en-US" sz="1800">
                          <a:latin typeface="微软雅黑" panose="020B0503020204020204" pitchFamily="34" charset="-122"/>
                          <a:ea typeface="微软雅黑" panose="020B0503020204020204" pitchFamily="34" charset="-122"/>
                        </a:rPr>
                        <a:t>平均</a:t>
                      </a:r>
                      <a:endParaRPr lang="en-US" altLang="en-US" sz="1800">
                        <a:latin typeface="微软雅黑" panose="020B0503020204020204" pitchFamily="34" charset="-122"/>
                        <a:ea typeface="微软雅黑" panose="020B0503020204020204" pitchFamily="34" charset="-122"/>
                      </a:endParaRPr>
                    </a:p>
                  </a:txBody>
                  <a:tcPr marL="68580" marR="68580" marT="0" marB="0"/>
                </a:tc>
                <a:extLst>
                  <a:ext uri="{0D108BD9-81ED-4DB2-BD59-A6C34878D82A}">
                    <a16:rowId xmlns:a16="http://schemas.microsoft.com/office/drawing/2014/main" val="10000"/>
                  </a:ext>
                </a:extLst>
              </a:tr>
              <a:tr h="584200">
                <a:tc>
                  <a:txBody>
                    <a:bodyPr/>
                    <a:lstStyle/>
                    <a:p>
                      <a:pPr indent="0">
                        <a:buNone/>
                      </a:pPr>
                      <a:r>
                        <a:rPr lang="en-US" sz="1800">
                          <a:latin typeface="微软雅黑" panose="020B0503020204020204" pitchFamily="34" charset="-122"/>
                          <a:ea typeface="微软雅黑" panose="020B0503020204020204" pitchFamily="34" charset="-122"/>
                        </a:rPr>
                        <a:t>深圳欢乐谷</a:t>
                      </a:r>
                      <a:endParaRPr lang="en-US" altLang="en-US" sz="1800">
                        <a:latin typeface="微软雅黑" panose="020B0503020204020204" pitchFamily="34" charset="-122"/>
                        <a:ea typeface="微软雅黑" panose="020B0503020204020204" pitchFamily="34" charset="-122"/>
                      </a:endParaRPr>
                    </a:p>
                  </a:txBody>
                  <a:tcPr marL="68580" marR="68580" marT="0" marB="0"/>
                </a:tc>
                <a:tc>
                  <a:txBody>
                    <a:bodyPr/>
                    <a:lstStyle/>
                    <a:p>
                      <a:pPr indent="0">
                        <a:buNone/>
                      </a:pPr>
                      <a:r>
                        <a:rPr lang="en-US" sz="1800">
                          <a:latin typeface="微软雅黑" panose="020B0503020204020204" pitchFamily="34" charset="-122"/>
                          <a:ea typeface="微软雅黑" panose="020B0503020204020204" pitchFamily="34" charset="-122"/>
                        </a:rPr>
                        <a:t>8.38</a:t>
                      </a:r>
                      <a:endParaRPr lang="en-US" altLang="en-US" sz="1800">
                        <a:latin typeface="微软雅黑" panose="020B0503020204020204" pitchFamily="34" charset="-122"/>
                        <a:ea typeface="微软雅黑" panose="020B0503020204020204" pitchFamily="34" charset="-122"/>
                      </a:endParaRPr>
                    </a:p>
                  </a:txBody>
                  <a:tcPr marL="68580" marR="68580" marT="0" marB="0"/>
                </a:tc>
                <a:tc>
                  <a:txBody>
                    <a:bodyPr/>
                    <a:lstStyle/>
                    <a:p>
                      <a:pPr indent="0">
                        <a:buNone/>
                      </a:pPr>
                      <a:r>
                        <a:rPr lang="en-US" sz="1800">
                          <a:latin typeface="微软雅黑" panose="020B0503020204020204" pitchFamily="34" charset="-122"/>
                          <a:ea typeface="微软雅黑" panose="020B0503020204020204" pitchFamily="34" charset="-122"/>
                        </a:rPr>
                        <a:t>5.10</a:t>
                      </a:r>
                      <a:endParaRPr lang="en-US" altLang="en-US" sz="1800">
                        <a:latin typeface="微软雅黑" panose="020B0503020204020204" pitchFamily="34" charset="-122"/>
                        <a:ea typeface="微软雅黑" panose="020B0503020204020204" pitchFamily="34" charset="-122"/>
                      </a:endParaRPr>
                    </a:p>
                  </a:txBody>
                  <a:tcPr marL="68580" marR="68580" marT="0" marB="0"/>
                </a:tc>
                <a:tc>
                  <a:txBody>
                    <a:bodyPr/>
                    <a:lstStyle/>
                    <a:p>
                      <a:pPr indent="0">
                        <a:buNone/>
                      </a:pPr>
                      <a:r>
                        <a:rPr lang="en-US" sz="1800">
                          <a:latin typeface="微软雅黑" panose="020B0503020204020204" pitchFamily="34" charset="-122"/>
                          <a:ea typeface="微软雅黑" panose="020B0503020204020204" pitchFamily="34" charset="-122"/>
                        </a:rPr>
                        <a:t>5.84</a:t>
                      </a:r>
                      <a:endParaRPr lang="en-US" altLang="en-US" sz="1800">
                        <a:latin typeface="微软雅黑" panose="020B0503020204020204" pitchFamily="34" charset="-122"/>
                        <a:ea typeface="微软雅黑" panose="020B0503020204020204" pitchFamily="34" charset="-122"/>
                      </a:endParaRPr>
                    </a:p>
                  </a:txBody>
                  <a:tcPr marL="68580" marR="68580" marT="0" marB="0"/>
                </a:tc>
                <a:tc>
                  <a:txBody>
                    <a:bodyPr/>
                    <a:lstStyle/>
                    <a:p>
                      <a:pPr indent="0">
                        <a:buNone/>
                      </a:pPr>
                      <a:r>
                        <a:rPr lang="en-US" sz="1800">
                          <a:latin typeface="微软雅黑" panose="020B0503020204020204" pitchFamily="34" charset="-122"/>
                          <a:ea typeface="微软雅黑" panose="020B0503020204020204" pitchFamily="34" charset="-122"/>
                        </a:rPr>
                        <a:t>3.14</a:t>
                      </a:r>
                      <a:endParaRPr lang="en-US" altLang="en-US" sz="1800">
                        <a:latin typeface="微软雅黑" panose="020B0503020204020204" pitchFamily="34" charset="-122"/>
                        <a:ea typeface="微软雅黑" panose="020B0503020204020204" pitchFamily="34" charset="-122"/>
                      </a:endParaRPr>
                    </a:p>
                  </a:txBody>
                  <a:tcPr marL="68580" marR="68580" marT="0" marB="0"/>
                </a:tc>
                <a:tc>
                  <a:txBody>
                    <a:bodyPr/>
                    <a:lstStyle/>
                    <a:p>
                      <a:pPr indent="0">
                        <a:buNone/>
                      </a:pPr>
                      <a:r>
                        <a:rPr lang="en-US" sz="1800">
                          <a:latin typeface="微软雅黑" panose="020B0503020204020204" pitchFamily="34" charset="-122"/>
                          <a:ea typeface="微软雅黑" panose="020B0503020204020204" pitchFamily="34" charset="-122"/>
                        </a:rPr>
                        <a:t>5.62</a:t>
                      </a:r>
                      <a:endParaRPr lang="en-US" altLang="en-US" sz="1800">
                        <a:latin typeface="微软雅黑" panose="020B0503020204020204" pitchFamily="34" charset="-122"/>
                        <a:ea typeface="微软雅黑" panose="020B0503020204020204" pitchFamily="34" charset="-122"/>
                      </a:endParaRPr>
                    </a:p>
                  </a:txBody>
                  <a:tcPr marL="68580" marR="68580" marT="0" marB="0"/>
                </a:tc>
                <a:extLst>
                  <a:ext uri="{0D108BD9-81ED-4DB2-BD59-A6C34878D82A}">
                    <a16:rowId xmlns:a16="http://schemas.microsoft.com/office/drawing/2014/main" val="10001"/>
                  </a:ext>
                </a:extLst>
              </a:tr>
              <a:tr h="584200">
                <a:tc>
                  <a:txBody>
                    <a:bodyPr/>
                    <a:lstStyle/>
                    <a:p>
                      <a:pPr indent="0">
                        <a:buNone/>
                      </a:pPr>
                      <a:r>
                        <a:rPr lang="en-US" sz="1800">
                          <a:latin typeface="微软雅黑" panose="020B0503020204020204" pitchFamily="34" charset="-122"/>
                          <a:ea typeface="微软雅黑" panose="020B0503020204020204" pitchFamily="34" charset="-122"/>
                        </a:rPr>
                        <a:t>北京欢乐谷</a:t>
                      </a:r>
                      <a:endParaRPr lang="en-US" altLang="en-US" sz="1800">
                        <a:latin typeface="微软雅黑" panose="020B0503020204020204" pitchFamily="34" charset="-122"/>
                        <a:ea typeface="微软雅黑" panose="020B0503020204020204" pitchFamily="34" charset="-122"/>
                      </a:endParaRPr>
                    </a:p>
                  </a:txBody>
                  <a:tcPr marL="68580" marR="68580" marT="0" marB="0"/>
                </a:tc>
                <a:tc>
                  <a:txBody>
                    <a:bodyPr/>
                    <a:lstStyle/>
                    <a:p>
                      <a:pPr indent="0">
                        <a:buNone/>
                      </a:pPr>
                      <a:r>
                        <a:rPr lang="en-US" sz="1800">
                          <a:latin typeface="微软雅黑" panose="020B0503020204020204" pitchFamily="34" charset="-122"/>
                          <a:ea typeface="微软雅黑" panose="020B0503020204020204" pitchFamily="34" charset="-122"/>
                        </a:rPr>
                        <a:t>6.68</a:t>
                      </a:r>
                      <a:endParaRPr lang="en-US" altLang="en-US" sz="1800">
                        <a:latin typeface="微软雅黑" panose="020B0503020204020204" pitchFamily="34" charset="-122"/>
                        <a:ea typeface="微软雅黑" panose="020B0503020204020204" pitchFamily="34" charset="-122"/>
                      </a:endParaRPr>
                    </a:p>
                  </a:txBody>
                  <a:tcPr marL="68580" marR="68580" marT="0" marB="0"/>
                </a:tc>
                <a:tc>
                  <a:txBody>
                    <a:bodyPr/>
                    <a:lstStyle/>
                    <a:p>
                      <a:pPr indent="0">
                        <a:buNone/>
                      </a:pPr>
                      <a:r>
                        <a:rPr lang="en-US" sz="1800">
                          <a:latin typeface="微软雅黑" panose="020B0503020204020204" pitchFamily="34" charset="-122"/>
                          <a:ea typeface="微软雅黑" panose="020B0503020204020204" pitchFamily="34" charset="-122"/>
                        </a:rPr>
                        <a:t>5.47</a:t>
                      </a:r>
                      <a:endParaRPr lang="en-US" altLang="en-US" sz="1800">
                        <a:latin typeface="微软雅黑" panose="020B0503020204020204" pitchFamily="34" charset="-122"/>
                        <a:ea typeface="微软雅黑" panose="020B0503020204020204" pitchFamily="34" charset="-122"/>
                      </a:endParaRPr>
                    </a:p>
                  </a:txBody>
                  <a:tcPr marL="68580" marR="68580" marT="0" marB="0"/>
                </a:tc>
                <a:tc>
                  <a:txBody>
                    <a:bodyPr/>
                    <a:lstStyle/>
                    <a:p>
                      <a:pPr indent="0">
                        <a:buNone/>
                      </a:pPr>
                      <a:r>
                        <a:rPr lang="en-US" sz="1800">
                          <a:latin typeface="微软雅黑" panose="020B0503020204020204" pitchFamily="34" charset="-122"/>
                          <a:ea typeface="微软雅黑" panose="020B0503020204020204" pitchFamily="34" charset="-122"/>
                        </a:rPr>
                        <a:t>5.53</a:t>
                      </a:r>
                      <a:endParaRPr lang="en-US" altLang="en-US" sz="1800">
                        <a:latin typeface="微软雅黑" panose="020B0503020204020204" pitchFamily="34" charset="-122"/>
                        <a:ea typeface="微软雅黑" panose="020B0503020204020204" pitchFamily="34" charset="-122"/>
                      </a:endParaRPr>
                    </a:p>
                  </a:txBody>
                  <a:tcPr marL="68580" marR="68580" marT="0" marB="0"/>
                </a:tc>
                <a:tc>
                  <a:txBody>
                    <a:bodyPr/>
                    <a:lstStyle/>
                    <a:p>
                      <a:pPr indent="0">
                        <a:buNone/>
                      </a:pPr>
                      <a:r>
                        <a:rPr lang="en-US" sz="1800">
                          <a:latin typeface="微软雅黑" panose="020B0503020204020204" pitchFamily="34" charset="-122"/>
                          <a:ea typeface="微软雅黑" panose="020B0503020204020204" pitchFamily="34" charset="-122"/>
                        </a:rPr>
                        <a:t>3.72</a:t>
                      </a:r>
                      <a:endParaRPr lang="en-US" altLang="en-US" sz="1800">
                        <a:latin typeface="微软雅黑" panose="020B0503020204020204" pitchFamily="34" charset="-122"/>
                        <a:ea typeface="微软雅黑" panose="020B0503020204020204" pitchFamily="34" charset="-122"/>
                      </a:endParaRPr>
                    </a:p>
                  </a:txBody>
                  <a:tcPr marL="68580" marR="68580" marT="0" marB="0"/>
                </a:tc>
                <a:tc>
                  <a:txBody>
                    <a:bodyPr/>
                    <a:lstStyle/>
                    <a:p>
                      <a:pPr indent="0">
                        <a:buNone/>
                      </a:pPr>
                      <a:r>
                        <a:rPr lang="en-US" sz="1800">
                          <a:latin typeface="微软雅黑" panose="020B0503020204020204" pitchFamily="34" charset="-122"/>
                          <a:ea typeface="微软雅黑" panose="020B0503020204020204" pitchFamily="34" charset="-122"/>
                        </a:rPr>
                        <a:t>5.35</a:t>
                      </a:r>
                      <a:endParaRPr lang="en-US" altLang="en-US" sz="1800">
                        <a:latin typeface="微软雅黑" panose="020B0503020204020204" pitchFamily="34" charset="-122"/>
                        <a:ea typeface="微软雅黑" panose="020B0503020204020204" pitchFamily="34" charset="-122"/>
                      </a:endParaRPr>
                    </a:p>
                  </a:txBody>
                  <a:tcPr marL="68580" marR="68580" marT="0" marB="0"/>
                </a:tc>
                <a:extLst>
                  <a:ext uri="{0D108BD9-81ED-4DB2-BD59-A6C34878D82A}">
                    <a16:rowId xmlns:a16="http://schemas.microsoft.com/office/drawing/2014/main" val="10002"/>
                  </a:ext>
                </a:extLst>
              </a:tr>
              <a:tr h="421640">
                <a:tc>
                  <a:txBody>
                    <a:bodyPr/>
                    <a:lstStyle/>
                    <a:p>
                      <a:pPr indent="0">
                        <a:buNone/>
                      </a:pPr>
                      <a:r>
                        <a:rPr lang="en-US" sz="1800">
                          <a:latin typeface="微软雅黑" panose="020B0503020204020204" pitchFamily="34" charset="-122"/>
                          <a:ea typeface="微软雅黑" panose="020B0503020204020204" pitchFamily="34" charset="-122"/>
                        </a:rPr>
                        <a:t>平均</a:t>
                      </a:r>
                      <a:endParaRPr lang="en-US" altLang="en-US" sz="1800">
                        <a:latin typeface="微软雅黑" panose="020B0503020204020204" pitchFamily="34" charset="-122"/>
                        <a:ea typeface="微软雅黑" panose="020B0503020204020204" pitchFamily="34" charset="-122"/>
                      </a:endParaRPr>
                    </a:p>
                  </a:txBody>
                  <a:tcPr marL="68580" marR="68580" marT="0" marB="0"/>
                </a:tc>
                <a:tc>
                  <a:txBody>
                    <a:bodyPr/>
                    <a:lstStyle/>
                    <a:p>
                      <a:pPr indent="0">
                        <a:buNone/>
                      </a:pPr>
                      <a:r>
                        <a:rPr lang="en-US" sz="1800">
                          <a:latin typeface="微软雅黑" panose="020B0503020204020204" pitchFamily="34" charset="-122"/>
                          <a:ea typeface="微软雅黑" panose="020B0503020204020204" pitchFamily="34" charset="-122"/>
                        </a:rPr>
                        <a:t>7.53</a:t>
                      </a:r>
                      <a:endParaRPr lang="en-US" altLang="en-US" sz="1800">
                        <a:latin typeface="微软雅黑" panose="020B0503020204020204" pitchFamily="34" charset="-122"/>
                        <a:ea typeface="微软雅黑" panose="020B0503020204020204" pitchFamily="34" charset="-122"/>
                      </a:endParaRPr>
                    </a:p>
                  </a:txBody>
                  <a:tcPr marL="68580" marR="68580" marT="0" marB="0"/>
                </a:tc>
                <a:tc>
                  <a:txBody>
                    <a:bodyPr/>
                    <a:lstStyle/>
                    <a:p>
                      <a:pPr indent="0">
                        <a:buNone/>
                      </a:pPr>
                      <a:r>
                        <a:rPr lang="en-US" sz="1800">
                          <a:latin typeface="微软雅黑" panose="020B0503020204020204" pitchFamily="34" charset="-122"/>
                          <a:ea typeface="微软雅黑" panose="020B0503020204020204" pitchFamily="34" charset="-122"/>
                        </a:rPr>
                        <a:t>5.29</a:t>
                      </a:r>
                      <a:endParaRPr lang="en-US" altLang="en-US" sz="1800">
                        <a:latin typeface="微软雅黑" panose="020B0503020204020204" pitchFamily="34" charset="-122"/>
                        <a:ea typeface="微软雅黑" panose="020B0503020204020204" pitchFamily="34" charset="-122"/>
                      </a:endParaRPr>
                    </a:p>
                  </a:txBody>
                  <a:tcPr marL="68580" marR="68580" marT="0" marB="0"/>
                </a:tc>
                <a:tc>
                  <a:txBody>
                    <a:bodyPr/>
                    <a:lstStyle/>
                    <a:p>
                      <a:pPr indent="0">
                        <a:buNone/>
                      </a:pPr>
                      <a:r>
                        <a:rPr lang="en-US" sz="1800">
                          <a:latin typeface="微软雅黑" panose="020B0503020204020204" pitchFamily="34" charset="-122"/>
                          <a:ea typeface="微软雅黑" panose="020B0503020204020204" pitchFamily="34" charset="-122"/>
                        </a:rPr>
                        <a:t>5.69</a:t>
                      </a:r>
                      <a:endParaRPr lang="en-US" altLang="en-US" sz="1800">
                        <a:latin typeface="微软雅黑" panose="020B0503020204020204" pitchFamily="34" charset="-122"/>
                        <a:ea typeface="微软雅黑" panose="020B0503020204020204" pitchFamily="34" charset="-122"/>
                      </a:endParaRPr>
                    </a:p>
                  </a:txBody>
                  <a:tcPr marL="68580" marR="68580" marT="0" marB="0"/>
                </a:tc>
                <a:tc>
                  <a:txBody>
                    <a:bodyPr/>
                    <a:lstStyle/>
                    <a:p>
                      <a:pPr indent="0">
                        <a:buNone/>
                      </a:pPr>
                      <a:r>
                        <a:rPr lang="en-US" sz="1800">
                          <a:latin typeface="微软雅黑" panose="020B0503020204020204" pitchFamily="34" charset="-122"/>
                          <a:ea typeface="微软雅黑" panose="020B0503020204020204" pitchFamily="34" charset="-122"/>
                        </a:rPr>
                        <a:t>3.43</a:t>
                      </a:r>
                      <a:endParaRPr lang="en-US" altLang="en-US" sz="1800">
                        <a:latin typeface="微软雅黑" panose="020B0503020204020204" pitchFamily="34" charset="-122"/>
                        <a:ea typeface="微软雅黑" panose="020B0503020204020204" pitchFamily="34" charset="-122"/>
                      </a:endParaRPr>
                    </a:p>
                  </a:txBody>
                  <a:tcPr marL="68580" marR="68580" marT="0" marB="0"/>
                </a:tc>
                <a:tc>
                  <a:txBody>
                    <a:bodyPr/>
                    <a:lstStyle/>
                    <a:p>
                      <a:pPr indent="0">
                        <a:buNone/>
                      </a:pPr>
                      <a:r>
                        <a:rPr lang="en-US" sz="1800">
                          <a:latin typeface="微软雅黑" panose="020B0503020204020204" pitchFamily="34" charset="-122"/>
                          <a:ea typeface="微软雅黑" panose="020B0503020204020204" pitchFamily="34" charset="-122"/>
                        </a:rPr>
                        <a:t>5.48</a:t>
                      </a:r>
                      <a:endParaRPr lang="en-US" altLang="en-US" sz="1800">
                        <a:latin typeface="微软雅黑" panose="020B0503020204020204" pitchFamily="34" charset="-122"/>
                        <a:ea typeface="微软雅黑" panose="020B0503020204020204" pitchFamily="34" charset="-122"/>
                      </a:endParaRPr>
                    </a:p>
                  </a:txBody>
                  <a:tcPr marL="68580" marR="68580" marT="0" marB="0"/>
                </a:tc>
                <a:extLst>
                  <a:ext uri="{0D108BD9-81ED-4DB2-BD59-A6C34878D82A}">
                    <a16:rowId xmlns:a16="http://schemas.microsoft.com/office/drawing/2014/main" val="10003"/>
                  </a:ext>
                </a:extLst>
              </a:tr>
            </a:tbl>
          </a:graphicData>
        </a:graphic>
      </p:graphicFrame>
      <p:sp>
        <p:nvSpPr>
          <p:cNvPr id="10" name="文本框 9"/>
          <p:cNvSpPr txBox="1"/>
          <p:nvPr/>
        </p:nvSpPr>
        <p:spPr>
          <a:xfrm>
            <a:off x="2421890" y="5236845"/>
            <a:ext cx="7347585" cy="368300"/>
          </a:xfrm>
          <a:prstGeom prst="rect">
            <a:avLst/>
          </a:prstGeom>
          <a:noFill/>
        </p:spPr>
        <p:txBody>
          <a:bodyPr wrap="square" rtlCol="0">
            <a:spAutoFit/>
          </a:bodyPr>
          <a:lstStyle/>
          <a:p>
            <a:pPr algn="ctr"/>
            <a:r>
              <a:rPr lang="zh-CN" altLang="en-US">
                <a:latin typeface="微软雅黑" panose="020B0503020204020204" pitchFamily="34" charset="-122"/>
                <a:ea typeface="微软雅黑" panose="020B0503020204020204" pitchFamily="34" charset="-122"/>
                <a:cs typeface="微软雅黑" panose="020B0503020204020204" pitchFamily="34" charset="-122"/>
              </a:rPr>
              <a:t> 2012年深圳、北京欢乐谷年卡会员年卡使用次数比较</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532309" y="0"/>
            <a:ext cx="105322" cy="431800"/>
            <a:chOff x="532309" y="0"/>
            <a:chExt cx="105322" cy="431800"/>
          </a:xfrm>
        </p:grpSpPr>
        <p:sp>
          <p:nvSpPr>
            <p:cNvPr id="3" name="直接连接符 5"/>
            <p:cNvSpPr>
              <a:spLocks noChangeShapeType="1"/>
            </p:cNvSpPr>
            <p:nvPr/>
          </p:nvSpPr>
          <p:spPr bwMode="auto">
            <a:xfrm flipV="1">
              <a:off x="532309" y="0"/>
              <a:ext cx="0" cy="431800"/>
            </a:xfrm>
            <a:prstGeom prst="line">
              <a:avLst/>
            </a:prstGeom>
            <a:noFill/>
            <a:ln w="38100"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4" name="直接连接符 7"/>
            <p:cNvSpPr>
              <a:spLocks noChangeShapeType="1"/>
            </p:cNvSpPr>
            <p:nvPr/>
          </p:nvSpPr>
          <p:spPr bwMode="auto">
            <a:xfrm flipV="1">
              <a:off x="636044" y="0"/>
              <a:ext cx="1587" cy="288925"/>
            </a:xfrm>
            <a:prstGeom prst="line">
              <a:avLst/>
            </a:prstGeom>
            <a:noFill/>
            <a:ln w="38100" cap="flat" cmpd="sng">
              <a:solidFill>
                <a:srgbClr val="FFC000"/>
              </a:solidFill>
              <a:miter lim="800000"/>
            </a:ln>
            <a:extLst>
              <a:ext uri="{909E8E84-426E-40DD-AFC4-6F175D3DCCD1}">
                <a14:hiddenFill xmlns:a14="http://schemas.microsoft.com/office/drawing/2010/main">
                  <a:noFill/>
                </a14:hiddenFill>
              </a:ext>
            </a:extLst>
          </p:spPr>
          <p:txBody>
            <a:bodyPr/>
            <a:lstStyle/>
            <a:p>
              <a:endParaRPr lang="zh-CN" altLang="en-US"/>
            </a:p>
          </p:txBody>
        </p:sp>
      </p:grpSp>
      <p:grpSp>
        <p:nvGrpSpPr>
          <p:cNvPr id="5" name="组合 4"/>
          <p:cNvGrpSpPr/>
          <p:nvPr/>
        </p:nvGrpSpPr>
        <p:grpSpPr>
          <a:xfrm>
            <a:off x="490219" y="6268340"/>
            <a:ext cx="11526983" cy="431800"/>
            <a:chOff x="-2052460" y="1197075"/>
            <a:chExt cx="4601296" cy="431800"/>
          </a:xfrm>
        </p:grpSpPr>
        <p:sp>
          <p:nvSpPr>
            <p:cNvPr id="6" name="直接连接符 4"/>
            <p:cNvSpPr>
              <a:spLocks noChangeShapeType="1"/>
            </p:cNvSpPr>
            <p:nvPr/>
          </p:nvSpPr>
          <p:spPr bwMode="auto">
            <a:xfrm>
              <a:off x="-2052460" y="1628875"/>
              <a:ext cx="4572000" cy="0"/>
            </a:xfrm>
            <a:prstGeom prst="line">
              <a:avLst/>
            </a:prstGeom>
            <a:noFill/>
            <a:ln w="9525"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7" name="直接连接符 5"/>
            <p:cNvSpPr>
              <a:spLocks noChangeShapeType="1"/>
            </p:cNvSpPr>
            <p:nvPr/>
          </p:nvSpPr>
          <p:spPr bwMode="auto">
            <a:xfrm flipV="1">
              <a:off x="2483855" y="1197075"/>
              <a:ext cx="0" cy="431800"/>
            </a:xfrm>
            <a:prstGeom prst="line">
              <a:avLst/>
            </a:prstGeom>
            <a:noFill/>
            <a:ln w="38100"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8" name="直接连接符 7"/>
            <p:cNvSpPr>
              <a:spLocks noChangeShapeType="1"/>
            </p:cNvSpPr>
            <p:nvPr/>
          </p:nvSpPr>
          <p:spPr bwMode="auto">
            <a:xfrm flipV="1">
              <a:off x="2547249" y="1339950"/>
              <a:ext cx="1587" cy="288925"/>
            </a:xfrm>
            <a:prstGeom prst="line">
              <a:avLst/>
            </a:prstGeom>
            <a:noFill/>
            <a:ln w="38100" cap="flat" cmpd="sng">
              <a:solidFill>
                <a:srgbClr val="FFC000"/>
              </a:solidFill>
              <a:miter lim="800000"/>
            </a:ln>
            <a:extLst>
              <a:ext uri="{909E8E84-426E-40DD-AFC4-6F175D3DCCD1}">
                <a14:hiddenFill xmlns:a14="http://schemas.microsoft.com/office/drawing/2010/main">
                  <a:noFill/>
                </a14:hiddenFill>
              </a:ext>
            </a:extLst>
          </p:spPr>
          <p:txBody>
            <a:bodyPr/>
            <a:lstStyle/>
            <a:p>
              <a:endParaRPr lang="zh-CN" altLang="en-US"/>
            </a:p>
          </p:txBody>
        </p:sp>
      </p:grpSp>
      <p:sp>
        <p:nvSpPr>
          <p:cNvPr id="11" name="文本框 10"/>
          <p:cNvSpPr txBox="1"/>
          <p:nvPr/>
        </p:nvSpPr>
        <p:spPr>
          <a:xfrm>
            <a:off x="1033145" y="1025525"/>
            <a:ext cx="5133340" cy="429895"/>
          </a:xfrm>
          <a:prstGeom prst="rect">
            <a:avLst/>
          </a:prstGeom>
          <a:noFill/>
        </p:spPr>
        <p:txBody>
          <a:bodyPr wrap="square" rtlCol="0">
            <a:spAutoFit/>
          </a:bodyPr>
          <a:lstStyle/>
          <a:p>
            <a:r>
              <a:rPr sz="2200" b="1" dirty="0">
                <a:latin typeface="微软雅黑" panose="020B0503020204020204" pitchFamily="34" charset="-122"/>
                <a:ea typeface="微软雅黑" panose="020B0503020204020204" pitchFamily="34" charset="-122"/>
              </a:rPr>
              <a:t>4.3主题公园会员的续卡率和重游率</a:t>
            </a:r>
          </a:p>
        </p:txBody>
      </p:sp>
      <p:grpSp>
        <p:nvGrpSpPr>
          <p:cNvPr id="14" name="组合 13"/>
          <p:cNvGrpSpPr/>
          <p:nvPr/>
        </p:nvGrpSpPr>
        <p:grpSpPr>
          <a:xfrm>
            <a:off x="388688" y="393223"/>
            <a:ext cx="5551738" cy="564151"/>
            <a:chOff x="-2052460" y="1197075"/>
            <a:chExt cx="4601296" cy="431800"/>
          </a:xfrm>
        </p:grpSpPr>
        <p:sp>
          <p:nvSpPr>
            <p:cNvPr id="15" name="直接连接符 4"/>
            <p:cNvSpPr>
              <a:spLocks noChangeShapeType="1"/>
            </p:cNvSpPr>
            <p:nvPr/>
          </p:nvSpPr>
          <p:spPr bwMode="auto">
            <a:xfrm>
              <a:off x="-2052460" y="1628875"/>
              <a:ext cx="4572000" cy="0"/>
            </a:xfrm>
            <a:prstGeom prst="line">
              <a:avLst/>
            </a:prstGeom>
            <a:noFill/>
            <a:ln w="9525"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16" name="直接连接符 5"/>
            <p:cNvSpPr>
              <a:spLocks noChangeShapeType="1"/>
            </p:cNvSpPr>
            <p:nvPr/>
          </p:nvSpPr>
          <p:spPr bwMode="auto">
            <a:xfrm flipV="1">
              <a:off x="2483855" y="1197075"/>
              <a:ext cx="0" cy="431800"/>
            </a:xfrm>
            <a:prstGeom prst="line">
              <a:avLst/>
            </a:prstGeom>
            <a:noFill/>
            <a:ln w="38100"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17" name="直接连接符 7"/>
            <p:cNvSpPr>
              <a:spLocks noChangeShapeType="1"/>
            </p:cNvSpPr>
            <p:nvPr/>
          </p:nvSpPr>
          <p:spPr bwMode="auto">
            <a:xfrm flipV="1">
              <a:off x="2547249" y="1339950"/>
              <a:ext cx="1587" cy="288925"/>
            </a:xfrm>
            <a:prstGeom prst="line">
              <a:avLst/>
            </a:prstGeom>
            <a:noFill/>
            <a:ln w="38100" cap="flat" cmpd="sng">
              <a:solidFill>
                <a:srgbClr val="FFC000"/>
              </a:solidFill>
              <a:miter lim="800000"/>
            </a:ln>
            <a:extLst>
              <a:ext uri="{909E8E84-426E-40DD-AFC4-6F175D3DCCD1}">
                <a14:hiddenFill xmlns:a14="http://schemas.microsoft.com/office/drawing/2010/main">
                  <a:noFill/>
                </a14:hiddenFill>
              </a:ext>
            </a:extLst>
          </p:spPr>
          <p:txBody>
            <a:bodyPr/>
            <a:lstStyle/>
            <a:p>
              <a:endParaRPr lang="zh-CN" altLang="en-US"/>
            </a:p>
          </p:txBody>
        </p:sp>
      </p:grpSp>
      <p:sp>
        <p:nvSpPr>
          <p:cNvPr id="18" name="文本框 17"/>
          <p:cNvSpPr txBox="1"/>
          <p:nvPr/>
        </p:nvSpPr>
        <p:spPr>
          <a:xfrm>
            <a:off x="636044" y="363360"/>
            <a:ext cx="5024755" cy="521970"/>
          </a:xfrm>
          <a:prstGeom prst="rect">
            <a:avLst/>
          </a:prstGeom>
          <a:noFill/>
        </p:spPr>
        <p:txBody>
          <a:bodyPr wrap="none" rtlCol="0">
            <a:spAutoFit/>
          </a:bodyPr>
          <a:lstStyle/>
          <a:p>
            <a:r>
              <a:rPr sz="2800" b="1" dirty="0">
                <a:latin typeface="微软雅黑" panose="020B0503020204020204" pitchFamily="34" charset="-122"/>
                <a:ea typeface="微软雅黑" panose="020B0503020204020204" pitchFamily="34" charset="-122"/>
              </a:rPr>
              <a:t>4</a:t>
            </a:r>
            <a:r>
              <a:rPr lang="zh-CN" sz="2800" b="1" dirty="0">
                <a:latin typeface="微软雅黑" panose="020B0503020204020204" pitchFamily="34" charset="-122"/>
                <a:ea typeface="微软雅黑" panose="020B0503020204020204" pitchFamily="34" charset="-122"/>
              </a:rPr>
              <a:t>、</a:t>
            </a:r>
            <a:r>
              <a:rPr sz="2800" b="1" dirty="0">
                <a:latin typeface="微软雅黑" panose="020B0503020204020204" pitchFamily="34" charset="-122"/>
                <a:ea typeface="微软雅黑" panose="020B0503020204020204" pitchFamily="34" charset="-122"/>
              </a:rPr>
              <a:t>主题公园会员制与会员市场</a:t>
            </a:r>
          </a:p>
        </p:txBody>
      </p:sp>
      <p:sp>
        <p:nvSpPr>
          <p:cNvPr id="10" name="文本框 9"/>
          <p:cNvSpPr txBox="1"/>
          <p:nvPr/>
        </p:nvSpPr>
        <p:spPr>
          <a:xfrm>
            <a:off x="2543175" y="5513705"/>
            <a:ext cx="7347585" cy="368300"/>
          </a:xfrm>
          <a:prstGeom prst="rect">
            <a:avLst/>
          </a:prstGeom>
          <a:noFill/>
        </p:spPr>
        <p:txBody>
          <a:bodyPr wrap="square" rtlCol="0">
            <a:spAutoFit/>
          </a:bodyPr>
          <a:lstStyle/>
          <a:p>
            <a:pPr algn="ctr"/>
            <a:r>
              <a:rPr lang="zh-CN" altLang="en-US">
                <a:latin typeface="微软雅黑" panose="020B0503020204020204" pitchFamily="34" charset="-122"/>
                <a:ea typeface="微软雅黑" panose="020B0503020204020204" pitchFamily="34" charset="-122"/>
                <a:cs typeface="微软雅黑" panose="020B0503020204020204" pitchFamily="34" charset="-122"/>
              </a:rPr>
              <a:t> 上海欢乐谷的重游情况（2012）</a:t>
            </a:r>
          </a:p>
        </p:txBody>
      </p:sp>
      <p:graphicFrame>
        <p:nvGraphicFramePr>
          <p:cNvPr id="12" name="表格 11"/>
          <p:cNvGraphicFramePr/>
          <p:nvPr/>
        </p:nvGraphicFramePr>
        <p:xfrm>
          <a:off x="1921510" y="1955165"/>
          <a:ext cx="8590915" cy="3225165"/>
        </p:xfrm>
        <a:graphic>
          <a:graphicData uri="http://schemas.openxmlformats.org/drawingml/2006/table">
            <a:tbl>
              <a:tblPr firstRow="1" bandRow="1">
                <a:tableStyleId>{5940675A-B579-460E-94D1-54222C63F5DA}</a:tableStyleId>
              </a:tblPr>
              <a:tblGrid>
                <a:gridCol w="1148715">
                  <a:extLst>
                    <a:ext uri="{9D8B030D-6E8A-4147-A177-3AD203B41FA5}">
                      <a16:colId xmlns:a16="http://schemas.microsoft.com/office/drawing/2014/main" val="20000"/>
                    </a:ext>
                  </a:extLst>
                </a:gridCol>
                <a:gridCol w="1153160">
                  <a:extLst>
                    <a:ext uri="{9D8B030D-6E8A-4147-A177-3AD203B41FA5}">
                      <a16:colId xmlns:a16="http://schemas.microsoft.com/office/drawing/2014/main" val="20001"/>
                    </a:ext>
                  </a:extLst>
                </a:gridCol>
                <a:gridCol w="1680845">
                  <a:extLst>
                    <a:ext uri="{9D8B030D-6E8A-4147-A177-3AD203B41FA5}">
                      <a16:colId xmlns:a16="http://schemas.microsoft.com/office/drawing/2014/main" val="20002"/>
                    </a:ext>
                  </a:extLst>
                </a:gridCol>
                <a:gridCol w="1153160">
                  <a:extLst>
                    <a:ext uri="{9D8B030D-6E8A-4147-A177-3AD203B41FA5}">
                      <a16:colId xmlns:a16="http://schemas.microsoft.com/office/drawing/2014/main" val="20003"/>
                    </a:ext>
                  </a:extLst>
                </a:gridCol>
                <a:gridCol w="1151890">
                  <a:extLst>
                    <a:ext uri="{9D8B030D-6E8A-4147-A177-3AD203B41FA5}">
                      <a16:colId xmlns:a16="http://schemas.microsoft.com/office/drawing/2014/main" val="20004"/>
                    </a:ext>
                  </a:extLst>
                </a:gridCol>
                <a:gridCol w="1153160">
                  <a:extLst>
                    <a:ext uri="{9D8B030D-6E8A-4147-A177-3AD203B41FA5}">
                      <a16:colId xmlns:a16="http://schemas.microsoft.com/office/drawing/2014/main" val="20005"/>
                    </a:ext>
                  </a:extLst>
                </a:gridCol>
                <a:gridCol w="1149985">
                  <a:extLst>
                    <a:ext uri="{9D8B030D-6E8A-4147-A177-3AD203B41FA5}">
                      <a16:colId xmlns:a16="http://schemas.microsoft.com/office/drawing/2014/main" val="20006"/>
                    </a:ext>
                  </a:extLst>
                </a:gridCol>
              </a:tblGrid>
              <a:tr h="814070">
                <a:tc rowSpan="2" gridSpan="2">
                  <a:txBody>
                    <a:bodyPr/>
                    <a:lstStyle/>
                    <a:p>
                      <a:pPr indent="0">
                        <a:buNone/>
                      </a:pPr>
                      <a:r>
                        <a:rPr lang="en-US" sz="1800">
                          <a:latin typeface="微软雅黑" panose="020B0503020204020204" pitchFamily="34" charset="-122"/>
                          <a:ea typeface="微软雅黑" panose="020B0503020204020204" pitchFamily="34" charset="-122"/>
                        </a:rPr>
                        <a:t>游客抽样</a:t>
                      </a:r>
                      <a:endParaRPr lang="en-US" altLang="en-US" sz="1800">
                        <a:latin typeface="微软雅黑" panose="020B0503020204020204" pitchFamily="34" charset="-122"/>
                        <a:ea typeface="微软雅黑" panose="020B0503020204020204" pitchFamily="34" charset="-122"/>
                      </a:endParaRPr>
                    </a:p>
                  </a:txBody>
                  <a:tcPr marL="68580" marR="68580" marT="0" marB="0"/>
                </a:tc>
                <a:tc rowSpan="2" hMerge="1">
                  <a:txBody>
                    <a:bodyPr/>
                    <a:lstStyle/>
                    <a:p>
                      <a:endParaRPr lang="zh-CN"/>
                    </a:p>
                  </a:txBody>
                  <a:tcPr/>
                </a:tc>
                <a:tc gridSpan="4">
                  <a:txBody>
                    <a:bodyPr/>
                    <a:lstStyle/>
                    <a:p>
                      <a:pPr indent="0" algn="ctr">
                        <a:buNone/>
                      </a:pPr>
                      <a:r>
                        <a:rPr lang="en-US" sz="1800">
                          <a:latin typeface="微软雅黑" panose="020B0503020204020204" pitchFamily="34" charset="-122"/>
                          <a:ea typeface="微软雅黑" panose="020B0503020204020204" pitchFamily="34" charset="-122"/>
                        </a:rPr>
                        <a:t>到访上海欢乐谷的次数</a:t>
                      </a:r>
                      <a:endParaRPr lang="en-US" altLang="en-US" sz="1800">
                        <a:latin typeface="微软雅黑" panose="020B0503020204020204" pitchFamily="34" charset="-122"/>
                        <a:ea typeface="微软雅黑" panose="020B0503020204020204" pitchFamily="34" charset="-122"/>
                      </a:endParaRPr>
                    </a:p>
                  </a:txBody>
                  <a:tcPr marL="68580" marR="68580" marT="0" marB="0"/>
                </a:tc>
                <a:tc hMerge="1">
                  <a:txBody>
                    <a:bodyPr/>
                    <a:lstStyle/>
                    <a:p>
                      <a:endParaRPr lang="zh-CN"/>
                    </a:p>
                  </a:txBody>
                  <a:tcPr/>
                </a:tc>
                <a:tc hMerge="1">
                  <a:txBody>
                    <a:bodyPr/>
                    <a:lstStyle/>
                    <a:p>
                      <a:endParaRPr lang="zh-CN"/>
                    </a:p>
                  </a:txBody>
                  <a:tcPr/>
                </a:tc>
                <a:tc hMerge="1">
                  <a:txBody>
                    <a:bodyPr/>
                    <a:lstStyle/>
                    <a:p>
                      <a:endParaRPr lang="zh-CN"/>
                    </a:p>
                  </a:txBody>
                  <a:tcPr/>
                </a:tc>
                <a:tc rowSpan="2">
                  <a:txBody>
                    <a:bodyPr/>
                    <a:lstStyle/>
                    <a:p>
                      <a:pPr indent="0" algn="ctr">
                        <a:buNone/>
                      </a:pPr>
                      <a:r>
                        <a:rPr lang="en-US" sz="1800">
                          <a:latin typeface="微软雅黑" panose="020B0503020204020204" pitchFamily="34" charset="-122"/>
                          <a:ea typeface="微软雅黑" panose="020B0503020204020204" pitchFamily="34" charset="-122"/>
                          <a:cs typeface="微软雅黑" panose="020B0503020204020204" pitchFamily="34" charset="-122"/>
                        </a:rPr>
                        <a:t> 合计</a:t>
                      </a:r>
                      <a:endParaRPr lang="en-US" altLang="en-US" sz="1800">
                        <a:latin typeface="微软雅黑" panose="020B0503020204020204" pitchFamily="34" charset="-122"/>
                        <a:ea typeface="微软雅黑" panose="020B0503020204020204" pitchFamily="34" charset="-122"/>
                        <a:cs typeface="微软雅黑" panose="020B0503020204020204" pitchFamily="34" charset="-122"/>
                      </a:endParaRPr>
                    </a:p>
                  </a:txBody>
                  <a:tcPr marL="68580" marR="68580" marT="0" marB="0"/>
                </a:tc>
                <a:extLst>
                  <a:ext uri="{0D108BD9-81ED-4DB2-BD59-A6C34878D82A}">
                    <a16:rowId xmlns:a16="http://schemas.microsoft.com/office/drawing/2014/main" val="10000"/>
                  </a:ext>
                </a:extLst>
              </a:tr>
              <a:tr h="763270">
                <a:tc gridSpan="2" vMerge="1">
                  <a:txBody>
                    <a:bodyPr/>
                    <a:lstStyle/>
                    <a:p>
                      <a:endParaRPr lang="zh-CN"/>
                    </a:p>
                  </a:txBody>
                  <a:tcPr/>
                </a:tc>
                <a:tc hMerge="1" vMerge="1">
                  <a:txBody>
                    <a:bodyPr/>
                    <a:lstStyle/>
                    <a:p>
                      <a:endParaRPr lang="zh-CN"/>
                    </a:p>
                  </a:txBody>
                  <a:tcPr/>
                </a:tc>
                <a:tc>
                  <a:txBody>
                    <a:bodyPr/>
                    <a:lstStyle/>
                    <a:p>
                      <a:pPr indent="0" algn="ctr">
                        <a:buNone/>
                      </a:pPr>
                      <a:r>
                        <a:rPr lang="en-US" sz="1800">
                          <a:latin typeface="微软雅黑" panose="020B0503020204020204" pitchFamily="34" charset="-122"/>
                          <a:ea typeface="微软雅黑" panose="020B0503020204020204" pitchFamily="34" charset="-122"/>
                          <a:cs typeface="微软雅黑" panose="020B0503020204020204" pitchFamily="34" charset="-122"/>
                        </a:rPr>
                        <a:t>1次</a:t>
                      </a:r>
                      <a:endParaRPr lang="en-US" altLang="en-US" sz="1800">
                        <a:latin typeface="微软雅黑" panose="020B0503020204020204" pitchFamily="34" charset="-122"/>
                        <a:ea typeface="微软雅黑" panose="020B0503020204020204" pitchFamily="34" charset="-122"/>
                        <a:cs typeface="微软雅黑" panose="020B0503020204020204" pitchFamily="34" charset="-122"/>
                      </a:endParaRPr>
                    </a:p>
                  </a:txBody>
                  <a:tcPr marL="68580" marR="68580" marT="0" marB="0"/>
                </a:tc>
                <a:tc>
                  <a:txBody>
                    <a:bodyPr/>
                    <a:lstStyle/>
                    <a:p>
                      <a:pPr indent="0" algn="ctr">
                        <a:buNone/>
                      </a:pPr>
                      <a:r>
                        <a:rPr lang="en-US" sz="1800">
                          <a:latin typeface="微软雅黑" panose="020B0503020204020204" pitchFamily="34" charset="-122"/>
                          <a:ea typeface="微软雅黑" panose="020B0503020204020204" pitchFamily="34" charset="-122"/>
                          <a:cs typeface="微软雅黑" panose="020B0503020204020204" pitchFamily="34" charset="-122"/>
                        </a:rPr>
                        <a:t>2次</a:t>
                      </a:r>
                      <a:endParaRPr lang="en-US" altLang="en-US" sz="1800">
                        <a:latin typeface="微软雅黑" panose="020B0503020204020204" pitchFamily="34" charset="-122"/>
                        <a:ea typeface="微软雅黑" panose="020B0503020204020204" pitchFamily="34" charset="-122"/>
                        <a:cs typeface="微软雅黑" panose="020B0503020204020204" pitchFamily="34" charset="-122"/>
                      </a:endParaRPr>
                    </a:p>
                  </a:txBody>
                  <a:tcPr marL="68580" marR="68580" marT="0" marB="0"/>
                </a:tc>
                <a:tc>
                  <a:txBody>
                    <a:bodyPr/>
                    <a:lstStyle/>
                    <a:p>
                      <a:pPr indent="0" algn="ctr">
                        <a:buNone/>
                      </a:pPr>
                      <a:r>
                        <a:rPr lang="en-US" sz="1800">
                          <a:latin typeface="微软雅黑" panose="020B0503020204020204" pitchFamily="34" charset="-122"/>
                          <a:ea typeface="微软雅黑" panose="020B0503020204020204" pitchFamily="34" charset="-122"/>
                          <a:cs typeface="微软雅黑" panose="020B0503020204020204" pitchFamily="34" charset="-122"/>
                        </a:rPr>
                        <a:t>3次</a:t>
                      </a:r>
                      <a:endParaRPr lang="en-US" altLang="en-US" sz="1800">
                        <a:latin typeface="微软雅黑" panose="020B0503020204020204" pitchFamily="34" charset="-122"/>
                        <a:ea typeface="微软雅黑" panose="020B0503020204020204" pitchFamily="34" charset="-122"/>
                        <a:cs typeface="微软雅黑" panose="020B0503020204020204" pitchFamily="34" charset="-122"/>
                      </a:endParaRPr>
                    </a:p>
                  </a:txBody>
                  <a:tcPr marL="68580" marR="68580" marT="0" marB="0"/>
                </a:tc>
                <a:tc>
                  <a:txBody>
                    <a:bodyPr/>
                    <a:lstStyle/>
                    <a:p>
                      <a:pPr indent="0" algn="ctr">
                        <a:buNone/>
                      </a:pPr>
                      <a:r>
                        <a:rPr lang="en-US" sz="1800">
                          <a:latin typeface="微软雅黑" panose="020B0503020204020204" pitchFamily="34" charset="-122"/>
                          <a:ea typeface="微软雅黑" panose="020B0503020204020204" pitchFamily="34" charset="-122"/>
                          <a:cs typeface="微软雅黑" panose="020B0503020204020204" pitchFamily="34" charset="-122"/>
                        </a:rPr>
                        <a:t>4次及以上</a:t>
                      </a:r>
                      <a:endParaRPr lang="en-US" altLang="en-US" sz="1800">
                        <a:latin typeface="微软雅黑" panose="020B0503020204020204" pitchFamily="34" charset="-122"/>
                        <a:ea typeface="微软雅黑" panose="020B0503020204020204" pitchFamily="34" charset="-122"/>
                        <a:cs typeface="微软雅黑" panose="020B0503020204020204" pitchFamily="34" charset="-122"/>
                      </a:endParaRPr>
                    </a:p>
                  </a:txBody>
                  <a:tcPr marL="68580" marR="68580" marT="0" marB="0"/>
                </a:tc>
                <a:tc vMerge="1">
                  <a:txBody>
                    <a:bodyPr/>
                    <a:lstStyle/>
                    <a:p>
                      <a:endParaRPr lang="zh-CN"/>
                    </a:p>
                  </a:txBody>
                  <a:tcPr/>
                </a:tc>
                <a:extLst>
                  <a:ext uri="{0D108BD9-81ED-4DB2-BD59-A6C34878D82A}">
                    <a16:rowId xmlns:a16="http://schemas.microsoft.com/office/drawing/2014/main" val="10001"/>
                  </a:ext>
                </a:extLst>
              </a:tr>
              <a:tr h="427355">
                <a:tc rowSpan="2">
                  <a:txBody>
                    <a:bodyPr/>
                    <a:lstStyle/>
                    <a:p>
                      <a:pPr indent="0" algn="ctr">
                        <a:buNone/>
                      </a:pPr>
                      <a:r>
                        <a:rPr lang="en-US" sz="1800">
                          <a:latin typeface="微软雅黑" panose="020B0503020204020204" pitchFamily="34" charset="-122"/>
                          <a:ea typeface="微软雅黑" panose="020B0503020204020204" pitchFamily="34" charset="-122"/>
                        </a:rPr>
                        <a:t>是否年卡会员</a:t>
                      </a:r>
                      <a:endParaRPr lang="en-US" altLang="en-US" sz="1800">
                        <a:latin typeface="微软雅黑" panose="020B0503020204020204" pitchFamily="34" charset="-122"/>
                        <a:ea typeface="微软雅黑" panose="020B0503020204020204" pitchFamily="34" charset="-122"/>
                      </a:endParaRPr>
                    </a:p>
                  </a:txBody>
                  <a:tcPr marL="68580" marR="68580" marT="0" marB="0"/>
                </a:tc>
                <a:tc>
                  <a:txBody>
                    <a:bodyPr/>
                    <a:lstStyle/>
                    <a:p>
                      <a:pPr indent="0" algn="ctr">
                        <a:buNone/>
                      </a:pPr>
                      <a:r>
                        <a:rPr lang="en-US" sz="1800">
                          <a:latin typeface="微软雅黑" panose="020B0503020204020204" pitchFamily="34" charset="-122"/>
                          <a:ea typeface="微软雅黑" panose="020B0503020204020204" pitchFamily="34" charset="-122"/>
                        </a:rPr>
                        <a:t>否</a:t>
                      </a:r>
                      <a:endParaRPr lang="en-US" altLang="en-US" sz="1800">
                        <a:latin typeface="微软雅黑" panose="020B0503020204020204" pitchFamily="34" charset="-122"/>
                        <a:ea typeface="微软雅黑" panose="020B0503020204020204" pitchFamily="34" charset="-122"/>
                      </a:endParaRPr>
                    </a:p>
                  </a:txBody>
                  <a:tcPr marL="68580" marR="68580" marT="0" marB="0"/>
                </a:tc>
                <a:tc>
                  <a:txBody>
                    <a:bodyPr/>
                    <a:lstStyle/>
                    <a:p>
                      <a:pPr indent="0" algn="ctr">
                        <a:buNone/>
                      </a:pPr>
                      <a:r>
                        <a:rPr lang="en-US" sz="1800">
                          <a:latin typeface="微软雅黑" panose="020B0503020204020204" pitchFamily="34" charset="-122"/>
                          <a:ea typeface="微软雅黑" panose="020B0503020204020204" pitchFamily="34" charset="-122"/>
                        </a:rPr>
                        <a:t>73.30%</a:t>
                      </a:r>
                      <a:endParaRPr lang="en-US" altLang="en-US" sz="1800">
                        <a:latin typeface="微软雅黑" panose="020B0503020204020204" pitchFamily="34" charset="-122"/>
                        <a:ea typeface="微软雅黑" panose="020B0503020204020204" pitchFamily="34" charset="-122"/>
                      </a:endParaRPr>
                    </a:p>
                  </a:txBody>
                  <a:tcPr marL="68580" marR="68580" marT="0" marB="0"/>
                </a:tc>
                <a:tc>
                  <a:txBody>
                    <a:bodyPr/>
                    <a:lstStyle/>
                    <a:p>
                      <a:pPr indent="0" algn="ctr">
                        <a:buNone/>
                      </a:pPr>
                      <a:r>
                        <a:rPr lang="en-US" sz="1800">
                          <a:latin typeface="微软雅黑" panose="020B0503020204020204" pitchFamily="34" charset="-122"/>
                          <a:ea typeface="微软雅黑" panose="020B0503020204020204" pitchFamily="34" charset="-122"/>
                        </a:rPr>
                        <a:t>16.30%</a:t>
                      </a:r>
                      <a:endParaRPr lang="en-US" altLang="en-US" sz="1800">
                        <a:latin typeface="微软雅黑" panose="020B0503020204020204" pitchFamily="34" charset="-122"/>
                        <a:ea typeface="微软雅黑" panose="020B0503020204020204" pitchFamily="34" charset="-122"/>
                      </a:endParaRPr>
                    </a:p>
                  </a:txBody>
                  <a:tcPr marL="68580" marR="68580" marT="0" marB="0"/>
                </a:tc>
                <a:tc>
                  <a:txBody>
                    <a:bodyPr/>
                    <a:lstStyle/>
                    <a:p>
                      <a:pPr indent="0" algn="ctr">
                        <a:buNone/>
                      </a:pPr>
                      <a:r>
                        <a:rPr lang="en-US" sz="1800">
                          <a:latin typeface="微软雅黑" panose="020B0503020204020204" pitchFamily="34" charset="-122"/>
                          <a:ea typeface="微软雅黑" panose="020B0503020204020204" pitchFamily="34" charset="-122"/>
                        </a:rPr>
                        <a:t>6.90%</a:t>
                      </a:r>
                      <a:endParaRPr lang="en-US" altLang="en-US" sz="1800">
                        <a:latin typeface="微软雅黑" panose="020B0503020204020204" pitchFamily="34" charset="-122"/>
                        <a:ea typeface="微软雅黑" panose="020B0503020204020204" pitchFamily="34" charset="-122"/>
                      </a:endParaRPr>
                    </a:p>
                  </a:txBody>
                  <a:tcPr marL="68580" marR="68580" marT="0" marB="0"/>
                </a:tc>
                <a:tc>
                  <a:txBody>
                    <a:bodyPr/>
                    <a:lstStyle/>
                    <a:p>
                      <a:pPr indent="0" algn="ctr">
                        <a:buNone/>
                      </a:pPr>
                      <a:r>
                        <a:rPr lang="en-US" sz="1800">
                          <a:latin typeface="微软雅黑" panose="020B0503020204020204" pitchFamily="34" charset="-122"/>
                          <a:ea typeface="微软雅黑" panose="020B0503020204020204" pitchFamily="34" charset="-122"/>
                        </a:rPr>
                        <a:t>3.50%</a:t>
                      </a:r>
                      <a:endParaRPr lang="en-US" altLang="en-US" sz="1800">
                        <a:latin typeface="微软雅黑" panose="020B0503020204020204" pitchFamily="34" charset="-122"/>
                        <a:ea typeface="微软雅黑" panose="020B0503020204020204" pitchFamily="34" charset="-122"/>
                      </a:endParaRPr>
                    </a:p>
                  </a:txBody>
                  <a:tcPr marL="68580" marR="68580" marT="0" marB="0"/>
                </a:tc>
                <a:tc>
                  <a:txBody>
                    <a:bodyPr/>
                    <a:lstStyle/>
                    <a:p>
                      <a:pPr indent="0" algn="ctr">
                        <a:buNone/>
                      </a:pPr>
                      <a:r>
                        <a:rPr lang="en-US" sz="1800">
                          <a:latin typeface="微软雅黑" panose="020B0503020204020204" pitchFamily="34" charset="-122"/>
                          <a:ea typeface="微软雅黑" panose="020B0503020204020204" pitchFamily="34" charset="-122"/>
                        </a:rPr>
                        <a:t>100.00%</a:t>
                      </a:r>
                      <a:endParaRPr lang="en-US" altLang="en-US" sz="1800">
                        <a:latin typeface="微软雅黑" panose="020B0503020204020204" pitchFamily="34" charset="-122"/>
                        <a:ea typeface="微软雅黑" panose="020B0503020204020204" pitchFamily="34" charset="-122"/>
                      </a:endParaRPr>
                    </a:p>
                  </a:txBody>
                  <a:tcPr marL="68580" marR="68580" marT="0" marB="0"/>
                </a:tc>
                <a:extLst>
                  <a:ext uri="{0D108BD9-81ED-4DB2-BD59-A6C34878D82A}">
                    <a16:rowId xmlns:a16="http://schemas.microsoft.com/office/drawing/2014/main" val="10002"/>
                  </a:ext>
                </a:extLst>
              </a:tr>
              <a:tr h="610235">
                <a:tc vMerge="1">
                  <a:txBody>
                    <a:bodyPr/>
                    <a:lstStyle/>
                    <a:p>
                      <a:endParaRPr lang="zh-CN"/>
                    </a:p>
                  </a:txBody>
                  <a:tcPr/>
                </a:tc>
                <a:tc>
                  <a:txBody>
                    <a:bodyPr/>
                    <a:lstStyle/>
                    <a:p>
                      <a:pPr indent="0" algn="ctr">
                        <a:buNone/>
                      </a:pPr>
                      <a:r>
                        <a:rPr lang="en-US" sz="1800">
                          <a:latin typeface="微软雅黑" panose="020B0503020204020204" pitchFamily="34" charset="-122"/>
                          <a:ea typeface="微软雅黑" panose="020B0503020204020204" pitchFamily="34" charset="-122"/>
                        </a:rPr>
                        <a:t>是</a:t>
                      </a:r>
                      <a:endParaRPr lang="en-US" altLang="en-US" sz="1800">
                        <a:latin typeface="微软雅黑" panose="020B0503020204020204" pitchFamily="34" charset="-122"/>
                        <a:ea typeface="微软雅黑" panose="020B0503020204020204" pitchFamily="34" charset="-122"/>
                      </a:endParaRPr>
                    </a:p>
                  </a:txBody>
                  <a:tcPr marL="68580" marR="68580" marT="0" marB="0"/>
                </a:tc>
                <a:tc>
                  <a:txBody>
                    <a:bodyPr/>
                    <a:lstStyle/>
                    <a:p>
                      <a:pPr indent="0" algn="ctr">
                        <a:buNone/>
                      </a:pPr>
                      <a:r>
                        <a:rPr lang="en-US" sz="1800">
                          <a:latin typeface="微软雅黑" panose="020B0503020204020204" pitchFamily="34" charset="-122"/>
                          <a:ea typeface="微软雅黑" panose="020B0503020204020204" pitchFamily="34" charset="-122"/>
                        </a:rPr>
                        <a:t>11.40%</a:t>
                      </a:r>
                      <a:endParaRPr lang="en-US" altLang="en-US" sz="1800">
                        <a:latin typeface="微软雅黑" panose="020B0503020204020204" pitchFamily="34" charset="-122"/>
                        <a:ea typeface="微软雅黑" panose="020B0503020204020204" pitchFamily="34" charset="-122"/>
                      </a:endParaRPr>
                    </a:p>
                  </a:txBody>
                  <a:tcPr marL="68580" marR="68580" marT="0" marB="0"/>
                </a:tc>
                <a:tc>
                  <a:txBody>
                    <a:bodyPr/>
                    <a:lstStyle/>
                    <a:p>
                      <a:pPr indent="0" algn="ctr">
                        <a:buNone/>
                      </a:pPr>
                      <a:r>
                        <a:rPr lang="en-US" sz="1800">
                          <a:latin typeface="微软雅黑" panose="020B0503020204020204" pitchFamily="34" charset="-122"/>
                          <a:ea typeface="微软雅黑" panose="020B0503020204020204" pitchFamily="34" charset="-122"/>
                        </a:rPr>
                        <a:t>13.60%</a:t>
                      </a:r>
                      <a:endParaRPr lang="en-US" altLang="en-US" sz="1800">
                        <a:latin typeface="微软雅黑" panose="020B0503020204020204" pitchFamily="34" charset="-122"/>
                        <a:ea typeface="微软雅黑" panose="020B0503020204020204" pitchFamily="34" charset="-122"/>
                      </a:endParaRPr>
                    </a:p>
                  </a:txBody>
                  <a:tcPr marL="68580" marR="68580" marT="0" marB="0"/>
                </a:tc>
                <a:tc>
                  <a:txBody>
                    <a:bodyPr/>
                    <a:lstStyle/>
                    <a:p>
                      <a:pPr indent="0" algn="ctr">
                        <a:buNone/>
                      </a:pPr>
                      <a:r>
                        <a:rPr lang="en-US" sz="1800">
                          <a:latin typeface="微软雅黑" panose="020B0503020204020204" pitchFamily="34" charset="-122"/>
                          <a:ea typeface="微软雅黑" panose="020B0503020204020204" pitchFamily="34" charset="-122"/>
                        </a:rPr>
                        <a:t>12.50%</a:t>
                      </a:r>
                      <a:endParaRPr lang="en-US" altLang="en-US" sz="1800">
                        <a:latin typeface="微软雅黑" panose="020B0503020204020204" pitchFamily="34" charset="-122"/>
                        <a:ea typeface="微软雅黑" panose="020B0503020204020204" pitchFamily="34" charset="-122"/>
                      </a:endParaRPr>
                    </a:p>
                  </a:txBody>
                  <a:tcPr marL="68580" marR="68580" marT="0" marB="0"/>
                </a:tc>
                <a:tc>
                  <a:txBody>
                    <a:bodyPr/>
                    <a:lstStyle/>
                    <a:p>
                      <a:pPr indent="0" algn="ctr">
                        <a:buNone/>
                      </a:pPr>
                      <a:r>
                        <a:rPr lang="en-US" sz="1800">
                          <a:latin typeface="微软雅黑" panose="020B0503020204020204" pitchFamily="34" charset="-122"/>
                          <a:ea typeface="微软雅黑" panose="020B0503020204020204" pitchFamily="34" charset="-122"/>
                        </a:rPr>
                        <a:t>62.50%</a:t>
                      </a:r>
                      <a:endParaRPr lang="en-US" altLang="en-US" sz="1800">
                        <a:latin typeface="微软雅黑" panose="020B0503020204020204" pitchFamily="34" charset="-122"/>
                        <a:ea typeface="微软雅黑" panose="020B0503020204020204" pitchFamily="34" charset="-122"/>
                      </a:endParaRPr>
                    </a:p>
                  </a:txBody>
                  <a:tcPr marL="68580" marR="68580" marT="0" marB="0"/>
                </a:tc>
                <a:tc>
                  <a:txBody>
                    <a:bodyPr/>
                    <a:lstStyle/>
                    <a:p>
                      <a:pPr indent="0" algn="ctr">
                        <a:buNone/>
                      </a:pPr>
                      <a:r>
                        <a:rPr lang="en-US" sz="1800">
                          <a:latin typeface="微软雅黑" panose="020B0503020204020204" pitchFamily="34" charset="-122"/>
                          <a:ea typeface="微软雅黑" panose="020B0503020204020204" pitchFamily="34" charset="-122"/>
                        </a:rPr>
                        <a:t>100.00%</a:t>
                      </a:r>
                      <a:endParaRPr lang="en-US" altLang="en-US" sz="1800">
                        <a:latin typeface="微软雅黑" panose="020B0503020204020204" pitchFamily="34" charset="-122"/>
                        <a:ea typeface="微软雅黑" panose="020B0503020204020204" pitchFamily="34" charset="-122"/>
                      </a:endParaRPr>
                    </a:p>
                  </a:txBody>
                  <a:tcPr marL="68580" marR="68580" marT="0" marB="0"/>
                </a:tc>
                <a:extLst>
                  <a:ext uri="{0D108BD9-81ED-4DB2-BD59-A6C34878D82A}">
                    <a16:rowId xmlns:a16="http://schemas.microsoft.com/office/drawing/2014/main" val="10003"/>
                  </a:ext>
                </a:extLst>
              </a:tr>
              <a:tr h="610235">
                <a:tc gridSpan="2">
                  <a:txBody>
                    <a:bodyPr/>
                    <a:lstStyle/>
                    <a:p>
                      <a:pPr indent="0" algn="ctr">
                        <a:buNone/>
                      </a:pPr>
                      <a:r>
                        <a:rPr lang="en-US" sz="1800">
                          <a:latin typeface="微软雅黑" panose="020B0503020204020204" pitchFamily="34" charset="-122"/>
                          <a:ea typeface="微软雅黑" panose="020B0503020204020204" pitchFamily="34" charset="-122"/>
                        </a:rPr>
                        <a:t>合计</a:t>
                      </a:r>
                      <a:endParaRPr lang="en-US" altLang="en-US" sz="1800">
                        <a:latin typeface="微软雅黑" panose="020B0503020204020204" pitchFamily="34" charset="-122"/>
                        <a:ea typeface="微软雅黑" panose="020B0503020204020204" pitchFamily="34" charset="-122"/>
                      </a:endParaRPr>
                    </a:p>
                  </a:txBody>
                  <a:tcPr marL="68580" marR="68580" marT="0" marB="0"/>
                </a:tc>
                <a:tc hMerge="1">
                  <a:txBody>
                    <a:bodyPr/>
                    <a:lstStyle/>
                    <a:p>
                      <a:endParaRPr lang="zh-CN"/>
                    </a:p>
                  </a:txBody>
                  <a:tcPr/>
                </a:tc>
                <a:tc>
                  <a:txBody>
                    <a:bodyPr/>
                    <a:lstStyle/>
                    <a:p>
                      <a:pPr indent="0" algn="ctr">
                        <a:buNone/>
                      </a:pPr>
                      <a:r>
                        <a:rPr lang="en-US" sz="1800">
                          <a:latin typeface="微软雅黑" panose="020B0503020204020204" pitchFamily="34" charset="-122"/>
                          <a:ea typeface="微软雅黑" panose="020B0503020204020204" pitchFamily="34" charset="-122"/>
                        </a:rPr>
                        <a:t>65.38%</a:t>
                      </a:r>
                      <a:endParaRPr lang="en-US" altLang="en-US" sz="1800">
                        <a:latin typeface="微软雅黑" panose="020B0503020204020204" pitchFamily="34" charset="-122"/>
                        <a:ea typeface="微软雅黑" panose="020B0503020204020204" pitchFamily="34" charset="-122"/>
                      </a:endParaRPr>
                    </a:p>
                  </a:txBody>
                  <a:tcPr marL="68580" marR="68580" marT="0" marB="0"/>
                </a:tc>
                <a:tc>
                  <a:txBody>
                    <a:bodyPr/>
                    <a:lstStyle/>
                    <a:p>
                      <a:pPr indent="0" algn="ctr">
                        <a:buNone/>
                      </a:pPr>
                      <a:r>
                        <a:rPr lang="en-US" sz="1800">
                          <a:latin typeface="微软雅黑" panose="020B0503020204020204" pitchFamily="34" charset="-122"/>
                          <a:ea typeface="微软雅黑" panose="020B0503020204020204" pitchFamily="34" charset="-122"/>
                        </a:rPr>
                        <a:t>15.95%</a:t>
                      </a:r>
                      <a:endParaRPr lang="en-US" altLang="en-US" sz="1800">
                        <a:latin typeface="微软雅黑" panose="020B0503020204020204" pitchFamily="34" charset="-122"/>
                        <a:ea typeface="微软雅黑" panose="020B0503020204020204" pitchFamily="34" charset="-122"/>
                      </a:endParaRPr>
                    </a:p>
                  </a:txBody>
                  <a:tcPr marL="68580" marR="68580" marT="0" marB="0"/>
                </a:tc>
                <a:tc>
                  <a:txBody>
                    <a:bodyPr/>
                    <a:lstStyle/>
                    <a:p>
                      <a:pPr indent="0" algn="ctr">
                        <a:buNone/>
                      </a:pPr>
                      <a:r>
                        <a:rPr lang="en-US" sz="1800">
                          <a:latin typeface="微软雅黑" panose="020B0503020204020204" pitchFamily="34" charset="-122"/>
                          <a:ea typeface="微软雅黑" panose="020B0503020204020204" pitchFamily="34" charset="-122"/>
                        </a:rPr>
                        <a:t>7.62%</a:t>
                      </a:r>
                      <a:endParaRPr lang="en-US" altLang="en-US" sz="1800">
                        <a:latin typeface="微软雅黑" panose="020B0503020204020204" pitchFamily="34" charset="-122"/>
                        <a:ea typeface="微软雅黑" panose="020B0503020204020204" pitchFamily="34" charset="-122"/>
                      </a:endParaRPr>
                    </a:p>
                  </a:txBody>
                  <a:tcPr marL="68580" marR="68580" marT="0" marB="0"/>
                </a:tc>
                <a:tc>
                  <a:txBody>
                    <a:bodyPr/>
                    <a:lstStyle/>
                    <a:p>
                      <a:pPr indent="0" algn="ctr">
                        <a:buNone/>
                      </a:pPr>
                      <a:r>
                        <a:rPr lang="en-US" sz="1800">
                          <a:latin typeface="微软雅黑" panose="020B0503020204020204" pitchFamily="34" charset="-122"/>
                          <a:ea typeface="微软雅黑" panose="020B0503020204020204" pitchFamily="34" charset="-122"/>
                        </a:rPr>
                        <a:t>11.05%</a:t>
                      </a:r>
                      <a:endParaRPr lang="en-US" altLang="en-US" sz="1800">
                        <a:latin typeface="微软雅黑" panose="020B0503020204020204" pitchFamily="34" charset="-122"/>
                        <a:ea typeface="微软雅黑" panose="020B0503020204020204" pitchFamily="34" charset="-122"/>
                      </a:endParaRPr>
                    </a:p>
                  </a:txBody>
                  <a:tcPr marL="68580" marR="68580" marT="0" marB="0"/>
                </a:tc>
                <a:tc>
                  <a:txBody>
                    <a:bodyPr/>
                    <a:lstStyle/>
                    <a:p>
                      <a:pPr indent="0" algn="ctr">
                        <a:buNone/>
                      </a:pPr>
                      <a:r>
                        <a:rPr lang="en-US" sz="1800">
                          <a:latin typeface="微软雅黑" panose="020B0503020204020204" pitchFamily="34" charset="-122"/>
                          <a:ea typeface="微软雅黑" panose="020B0503020204020204" pitchFamily="34" charset="-122"/>
                        </a:rPr>
                        <a:t>100.00%</a:t>
                      </a:r>
                      <a:endParaRPr lang="en-US" altLang="en-US" sz="1800">
                        <a:latin typeface="微软雅黑" panose="020B0503020204020204" pitchFamily="34" charset="-122"/>
                        <a:ea typeface="微软雅黑" panose="020B0503020204020204" pitchFamily="34" charset="-122"/>
                      </a:endParaRPr>
                    </a:p>
                  </a:txBody>
                  <a:tcPr marL="68580" marR="68580" marT="0" marB="0"/>
                </a:tc>
                <a:extLst>
                  <a:ext uri="{0D108BD9-81ED-4DB2-BD59-A6C34878D82A}">
                    <a16:rowId xmlns:a16="http://schemas.microsoft.com/office/drawing/2014/main" val="10004"/>
                  </a:ext>
                </a:extLst>
              </a:tr>
            </a:tbl>
          </a:graphicData>
        </a:graphic>
      </p:graphicFrame>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532309" y="0"/>
            <a:ext cx="105322" cy="431800"/>
            <a:chOff x="532309" y="0"/>
            <a:chExt cx="105322" cy="431800"/>
          </a:xfrm>
        </p:grpSpPr>
        <p:sp>
          <p:nvSpPr>
            <p:cNvPr id="3" name="直接连接符 5"/>
            <p:cNvSpPr>
              <a:spLocks noChangeShapeType="1"/>
            </p:cNvSpPr>
            <p:nvPr/>
          </p:nvSpPr>
          <p:spPr bwMode="auto">
            <a:xfrm flipV="1">
              <a:off x="532309" y="0"/>
              <a:ext cx="0" cy="431800"/>
            </a:xfrm>
            <a:prstGeom prst="line">
              <a:avLst/>
            </a:prstGeom>
            <a:noFill/>
            <a:ln w="38100"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4" name="直接连接符 7"/>
            <p:cNvSpPr>
              <a:spLocks noChangeShapeType="1"/>
            </p:cNvSpPr>
            <p:nvPr/>
          </p:nvSpPr>
          <p:spPr bwMode="auto">
            <a:xfrm flipV="1">
              <a:off x="636044" y="0"/>
              <a:ext cx="1587" cy="288925"/>
            </a:xfrm>
            <a:prstGeom prst="line">
              <a:avLst/>
            </a:prstGeom>
            <a:noFill/>
            <a:ln w="38100" cap="flat" cmpd="sng">
              <a:solidFill>
                <a:srgbClr val="FFC000"/>
              </a:solidFill>
              <a:miter lim="800000"/>
            </a:ln>
            <a:extLst>
              <a:ext uri="{909E8E84-426E-40DD-AFC4-6F175D3DCCD1}">
                <a14:hiddenFill xmlns:a14="http://schemas.microsoft.com/office/drawing/2010/main">
                  <a:noFill/>
                </a14:hiddenFill>
              </a:ext>
            </a:extLst>
          </p:spPr>
          <p:txBody>
            <a:bodyPr/>
            <a:lstStyle/>
            <a:p>
              <a:endParaRPr lang="zh-CN" altLang="en-US"/>
            </a:p>
          </p:txBody>
        </p:sp>
      </p:grpSp>
      <p:grpSp>
        <p:nvGrpSpPr>
          <p:cNvPr id="5" name="组合 4"/>
          <p:cNvGrpSpPr/>
          <p:nvPr/>
        </p:nvGrpSpPr>
        <p:grpSpPr>
          <a:xfrm>
            <a:off x="490219" y="6268340"/>
            <a:ext cx="11526983" cy="431800"/>
            <a:chOff x="-2052460" y="1197075"/>
            <a:chExt cx="4601296" cy="431800"/>
          </a:xfrm>
        </p:grpSpPr>
        <p:sp>
          <p:nvSpPr>
            <p:cNvPr id="6" name="直接连接符 4"/>
            <p:cNvSpPr>
              <a:spLocks noChangeShapeType="1"/>
            </p:cNvSpPr>
            <p:nvPr/>
          </p:nvSpPr>
          <p:spPr bwMode="auto">
            <a:xfrm>
              <a:off x="-2052460" y="1628875"/>
              <a:ext cx="4572000" cy="0"/>
            </a:xfrm>
            <a:prstGeom prst="line">
              <a:avLst/>
            </a:prstGeom>
            <a:noFill/>
            <a:ln w="9525"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7" name="直接连接符 5"/>
            <p:cNvSpPr>
              <a:spLocks noChangeShapeType="1"/>
            </p:cNvSpPr>
            <p:nvPr/>
          </p:nvSpPr>
          <p:spPr bwMode="auto">
            <a:xfrm flipV="1">
              <a:off x="2483855" y="1197075"/>
              <a:ext cx="0" cy="431800"/>
            </a:xfrm>
            <a:prstGeom prst="line">
              <a:avLst/>
            </a:prstGeom>
            <a:noFill/>
            <a:ln w="38100"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8" name="直接连接符 7"/>
            <p:cNvSpPr>
              <a:spLocks noChangeShapeType="1"/>
            </p:cNvSpPr>
            <p:nvPr/>
          </p:nvSpPr>
          <p:spPr bwMode="auto">
            <a:xfrm flipV="1">
              <a:off x="2547249" y="1339950"/>
              <a:ext cx="1587" cy="288925"/>
            </a:xfrm>
            <a:prstGeom prst="line">
              <a:avLst/>
            </a:prstGeom>
            <a:noFill/>
            <a:ln w="38100" cap="flat" cmpd="sng">
              <a:solidFill>
                <a:srgbClr val="FFC000"/>
              </a:solidFill>
              <a:miter lim="800000"/>
            </a:ln>
            <a:extLst>
              <a:ext uri="{909E8E84-426E-40DD-AFC4-6F175D3DCCD1}">
                <a14:hiddenFill xmlns:a14="http://schemas.microsoft.com/office/drawing/2010/main">
                  <a:noFill/>
                </a14:hiddenFill>
              </a:ext>
            </a:extLst>
          </p:spPr>
          <p:txBody>
            <a:bodyPr/>
            <a:lstStyle/>
            <a:p>
              <a:endParaRPr lang="zh-CN" altLang="en-US"/>
            </a:p>
          </p:txBody>
        </p:sp>
      </p:grpSp>
      <p:sp>
        <p:nvSpPr>
          <p:cNvPr id="11" name="文本框 10"/>
          <p:cNvSpPr txBox="1"/>
          <p:nvPr/>
        </p:nvSpPr>
        <p:spPr>
          <a:xfrm>
            <a:off x="1033145" y="1025525"/>
            <a:ext cx="5133340" cy="429895"/>
          </a:xfrm>
          <a:prstGeom prst="rect">
            <a:avLst/>
          </a:prstGeom>
          <a:noFill/>
        </p:spPr>
        <p:txBody>
          <a:bodyPr wrap="square" rtlCol="0">
            <a:spAutoFit/>
          </a:bodyPr>
          <a:lstStyle/>
          <a:p>
            <a:r>
              <a:rPr sz="2200" b="1" dirty="0">
                <a:latin typeface="微软雅黑" panose="020B0503020204020204" pitchFamily="34" charset="-122"/>
                <a:ea typeface="微软雅黑" panose="020B0503020204020204" pitchFamily="34" charset="-122"/>
              </a:rPr>
              <a:t>4.3主题公园会员的续卡率和重游率</a:t>
            </a:r>
          </a:p>
        </p:txBody>
      </p:sp>
      <p:grpSp>
        <p:nvGrpSpPr>
          <p:cNvPr id="14" name="组合 13"/>
          <p:cNvGrpSpPr/>
          <p:nvPr/>
        </p:nvGrpSpPr>
        <p:grpSpPr>
          <a:xfrm>
            <a:off x="388688" y="393223"/>
            <a:ext cx="5551738" cy="564151"/>
            <a:chOff x="-2052460" y="1197075"/>
            <a:chExt cx="4601296" cy="431800"/>
          </a:xfrm>
        </p:grpSpPr>
        <p:sp>
          <p:nvSpPr>
            <p:cNvPr id="15" name="直接连接符 4"/>
            <p:cNvSpPr>
              <a:spLocks noChangeShapeType="1"/>
            </p:cNvSpPr>
            <p:nvPr/>
          </p:nvSpPr>
          <p:spPr bwMode="auto">
            <a:xfrm>
              <a:off x="-2052460" y="1628875"/>
              <a:ext cx="4572000" cy="0"/>
            </a:xfrm>
            <a:prstGeom prst="line">
              <a:avLst/>
            </a:prstGeom>
            <a:noFill/>
            <a:ln w="9525"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16" name="直接连接符 5"/>
            <p:cNvSpPr>
              <a:spLocks noChangeShapeType="1"/>
            </p:cNvSpPr>
            <p:nvPr/>
          </p:nvSpPr>
          <p:spPr bwMode="auto">
            <a:xfrm flipV="1">
              <a:off x="2483855" y="1197075"/>
              <a:ext cx="0" cy="431800"/>
            </a:xfrm>
            <a:prstGeom prst="line">
              <a:avLst/>
            </a:prstGeom>
            <a:noFill/>
            <a:ln w="38100"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17" name="直接连接符 7"/>
            <p:cNvSpPr>
              <a:spLocks noChangeShapeType="1"/>
            </p:cNvSpPr>
            <p:nvPr/>
          </p:nvSpPr>
          <p:spPr bwMode="auto">
            <a:xfrm flipV="1">
              <a:off x="2547249" y="1339950"/>
              <a:ext cx="1587" cy="288925"/>
            </a:xfrm>
            <a:prstGeom prst="line">
              <a:avLst/>
            </a:prstGeom>
            <a:noFill/>
            <a:ln w="38100" cap="flat" cmpd="sng">
              <a:solidFill>
                <a:srgbClr val="FFC000"/>
              </a:solidFill>
              <a:miter lim="800000"/>
            </a:ln>
            <a:extLst>
              <a:ext uri="{909E8E84-426E-40DD-AFC4-6F175D3DCCD1}">
                <a14:hiddenFill xmlns:a14="http://schemas.microsoft.com/office/drawing/2010/main">
                  <a:noFill/>
                </a14:hiddenFill>
              </a:ext>
            </a:extLst>
          </p:spPr>
          <p:txBody>
            <a:bodyPr/>
            <a:lstStyle/>
            <a:p>
              <a:endParaRPr lang="zh-CN" altLang="en-US"/>
            </a:p>
          </p:txBody>
        </p:sp>
      </p:grpSp>
      <p:sp>
        <p:nvSpPr>
          <p:cNvPr id="18" name="文本框 17"/>
          <p:cNvSpPr txBox="1"/>
          <p:nvPr/>
        </p:nvSpPr>
        <p:spPr>
          <a:xfrm>
            <a:off x="636044" y="363360"/>
            <a:ext cx="5024755" cy="521970"/>
          </a:xfrm>
          <a:prstGeom prst="rect">
            <a:avLst/>
          </a:prstGeom>
          <a:noFill/>
        </p:spPr>
        <p:txBody>
          <a:bodyPr wrap="none" rtlCol="0">
            <a:spAutoFit/>
          </a:bodyPr>
          <a:lstStyle/>
          <a:p>
            <a:r>
              <a:rPr sz="2800" b="1" dirty="0">
                <a:latin typeface="微软雅黑" panose="020B0503020204020204" pitchFamily="34" charset="-122"/>
                <a:ea typeface="微软雅黑" panose="020B0503020204020204" pitchFamily="34" charset="-122"/>
              </a:rPr>
              <a:t>4</a:t>
            </a:r>
            <a:r>
              <a:rPr lang="zh-CN" sz="2800" b="1" dirty="0">
                <a:latin typeface="微软雅黑" panose="020B0503020204020204" pitchFamily="34" charset="-122"/>
                <a:ea typeface="微软雅黑" panose="020B0503020204020204" pitchFamily="34" charset="-122"/>
              </a:rPr>
              <a:t>、</a:t>
            </a:r>
            <a:r>
              <a:rPr sz="2800" b="1" dirty="0">
                <a:latin typeface="微软雅黑" panose="020B0503020204020204" pitchFamily="34" charset="-122"/>
                <a:ea typeface="微软雅黑" panose="020B0503020204020204" pitchFamily="34" charset="-122"/>
              </a:rPr>
              <a:t>主题公园会员制与会员市场</a:t>
            </a:r>
          </a:p>
        </p:txBody>
      </p:sp>
      <p:sp>
        <p:nvSpPr>
          <p:cNvPr id="10" name="文本框 9"/>
          <p:cNvSpPr txBox="1"/>
          <p:nvPr/>
        </p:nvSpPr>
        <p:spPr>
          <a:xfrm>
            <a:off x="1234439" y="1455420"/>
            <a:ext cx="10135925" cy="4192943"/>
          </a:xfrm>
          <a:prstGeom prst="rect">
            <a:avLst/>
          </a:prstGeom>
          <a:noFill/>
        </p:spPr>
        <p:txBody>
          <a:bodyPr wrap="square" rtlCol="0">
            <a:spAutoFit/>
          </a:bodyPr>
          <a:lstStyle/>
          <a:p>
            <a:pPr algn="just">
              <a:lnSpc>
                <a:spcPct val="150000"/>
              </a:lnSpc>
            </a:pPr>
            <a:r>
              <a:rPr lang="zh-CN" altLang="en-US" sz="2000" dirty="0">
                <a:latin typeface="微软雅黑" panose="020B0503020204020204" pitchFamily="34" charset="-122"/>
                <a:ea typeface="微软雅黑" panose="020B0503020204020204" pitchFamily="34" charset="-122"/>
                <a:cs typeface="微软雅黑" panose="020B0503020204020204" pitchFamily="34" charset="-122"/>
              </a:rPr>
              <a:t>根据对会员和公园经营层的访谈，影响会员续卡的因素主要有三点：</a:t>
            </a:r>
          </a:p>
          <a:p>
            <a:pPr marL="342900" indent="-342900" algn="just">
              <a:lnSpc>
                <a:spcPct val="150000"/>
              </a:lnSpc>
              <a:buFont typeface="Wingdings" panose="05000000000000000000" charset="0"/>
              <a:buChar char="Ø"/>
            </a:pPr>
            <a:r>
              <a:rPr lang="zh-CN" altLang="en-US" sz="2000" dirty="0">
                <a:latin typeface="微软雅黑" panose="020B0503020204020204" pitchFamily="34" charset="-122"/>
                <a:ea typeface="微软雅黑" panose="020B0503020204020204" pitchFamily="34" charset="-122"/>
                <a:cs typeface="微软雅黑" panose="020B0503020204020204" pitchFamily="34" charset="-122"/>
              </a:rPr>
              <a:t>第一，主题公园的吸引力。如果主题公园不能持续更新产品和服务，那么其吸引力就会逐渐减弱，追求新奇和刺激的年卡会员可能会丢失。</a:t>
            </a:r>
          </a:p>
          <a:p>
            <a:pPr marL="342900" indent="-342900" algn="just">
              <a:lnSpc>
                <a:spcPct val="150000"/>
              </a:lnSpc>
              <a:buFont typeface="Wingdings" panose="05000000000000000000" charset="0"/>
              <a:buChar char="Ø"/>
            </a:pPr>
            <a:r>
              <a:rPr lang="zh-CN" altLang="en-US" sz="2000" dirty="0">
                <a:latin typeface="微软雅黑" panose="020B0503020204020204" pitchFamily="34" charset="-122"/>
                <a:ea typeface="微软雅黑" panose="020B0503020204020204" pitchFamily="34" charset="-122"/>
                <a:cs typeface="微软雅黑" panose="020B0503020204020204" pitchFamily="34" charset="-122"/>
              </a:rPr>
              <a:t>第二，随着会员的家庭生命周期变化导致需求变化，这对情侣卡、亲子卡和合家欢卡影响较大。随着家长和孩子的年龄增长，对不同类型的主题公园兴趣可能发生变化。</a:t>
            </a:r>
          </a:p>
          <a:p>
            <a:pPr marL="342900" indent="-342900" algn="just">
              <a:lnSpc>
                <a:spcPct val="150000"/>
              </a:lnSpc>
              <a:buFont typeface="Wingdings" panose="05000000000000000000" charset="0"/>
              <a:buChar char="Ø"/>
            </a:pPr>
            <a:r>
              <a:rPr lang="zh-CN" altLang="en-US" sz="2000" dirty="0">
                <a:latin typeface="微软雅黑" panose="020B0503020204020204" pitchFamily="34" charset="-122"/>
                <a:ea typeface="微软雅黑" panose="020B0503020204020204" pitchFamily="34" charset="-122"/>
                <a:cs typeface="微软雅黑" panose="020B0503020204020204" pitchFamily="34" charset="-122"/>
              </a:rPr>
              <a:t>第三，公园经营者对推销年卡并不热心，因为年卡的使用频率高，远高于年卡定价可以游玩的次数，而年卡会员入园后的二次消费又很低，不能带来长远的效益，所以也没有制定积极的续卡优惠策略。而对于年卡会员在续卡上几乎没有什么优惠，园内会员的特权或者权益也体现不多，导致会员续卡激励不足。</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组合 14"/>
          <p:cNvGrpSpPr/>
          <p:nvPr/>
        </p:nvGrpSpPr>
        <p:grpSpPr>
          <a:xfrm>
            <a:off x="628649" y="6240400"/>
            <a:ext cx="10730753" cy="431800"/>
            <a:chOff x="-2052460" y="1197075"/>
            <a:chExt cx="4601296" cy="431800"/>
          </a:xfrm>
        </p:grpSpPr>
        <p:sp>
          <p:nvSpPr>
            <p:cNvPr id="16" name="直接连接符 4"/>
            <p:cNvSpPr>
              <a:spLocks noChangeShapeType="1"/>
            </p:cNvSpPr>
            <p:nvPr/>
          </p:nvSpPr>
          <p:spPr bwMode="auto">
            <a:xfrm>
              <a:off x="-2052460" y="1628875"/>
              <a:ext cx="4572000" cy="0"/>
            </a:xfrm>
            <a:prstGeom prst="line">
              <a:avLst/>
            </a:prstGeom>
            <a:noFill/>
            <a:ln w="9525"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17" name="直接连接符 5"/>
            <p:cNvSpPr>
              <a:spLocks noChangeShapeType="1"/>
            </p:cNvSpPr>
            <p:nvPr/>
          </p:nvSpPr>
          <p:spPr bwMode="auto">
            <a:xfrm flipV="1">
              <a:off x="2483855" y="1197075"/>
              <a:ext cx="0" cy="431800"/>
            </a:xfrm>
            <a:prstGeom prst="line">
              <a:avLst/>
            </a:prstGeom>
            <a:noFill/>
            <a:ln w="38100"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18" name="直接连接符 17"/>
            <p:cNvSpPr>
              <a:spLocks noChangeShapeType="1"/>
            </p:cNvSpPr>
            <p:nvPr/>
          </p:nvSpPr>
          <p:spPr bwMode="auto">
            <a:xfrm flipV="1">
              <a:off x="2547249" y="1339950"/>
              <a:ext cx="1587" cy="288925"/>
            </a:xfrm>
            <a:prstGeom prst="line">
              <a:avLst/>
            </a:prstGeom>
            <a:noFill/>
            <a:ln w="38100" cap="flat" cmpd="sng">
              <a:solidFill>
                <a:srgbClr val="FFC000"/>
              </a:solidFill>
              <a:miter lim="800000"/>
            </a:ln>
            <a:extLst>
              <a:ext uri="{909E8E84-426E-40DD-AFC4-6F175D3DCCD1}">
                <a14:hiddenFill xmlns:a14="http://schemas.microsoft.com/office/drawing/2010/main">
                  <a:noFill/>
                </a14:hiddenFill>
              </a:ext>
            </a:extLst>
          </p:spPr>
          <p:txBody>
            <a:bodyPr/>
            <a:lstStyle/>
            <a:p>
              <a:endParaRPr lang="zh-CN" altLang="en-US"/>
            </a:p>
          </p:txBody>
        </p:sp>
      </p:grpSp>
      <p:grpSp>
        <p:nvGrpSpPr>
          <p:cNvPr id="19" name="组合 18"/>
          <p:cNvGrpSpPr/>
          <p:nvPr/>
        </p:nvGrpSpPr>
        <p:grpSpPr>
          <a:xfrm>
            <a:off x="532309" y="0"/>
            <a:ext cx="105322" cy="431800"/>
            <a:chOff x="532309" y="0"/>
            <a:chExt cx="105322" cy="431800"/>
          </a:xfrm>
        </p:grpSpPr>
        <p:sp>
          <p:nvSpPr>
            <p:cNvPr id="20" name="直接连接符 5"/>
            <p:cNvSpPr>
              <a:spLocks noChangeShapeType="1"/>
            </p:cNvSpPr>
            <p:nvPr/>
          </p:nvSpPr>
          <p:spPr bwMode="auto">
            <a:xfrm flipV="1">
              <a:off x="532309" y="0"/>
              <a:ext cx="0" cy="431800"/>
            </a:xfrm>
            <a:prstGeom prst="line">
              <a:avLst/>
            </a:prstGeom>
            <a:noFill/>
            <a:ln w="38100"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21" name="直接连接符 7"/>
            <p:cNvSpPr>
              <a:spLocks noChangeShapeType="1"/>
            </p:cNvSpPr>
            <p:nvPr/>
          </p:nvSpPr>
          <p:spPr bwMode="auto">
            <a:xfrm flipV="1">
              <a:off x="636044" y="0"/>
              <a:ext cx="1587" cy="288925"/>
            </a:xfrm>
            <a:prstGeom prst="line">
              <a:avLst/>
            </a:prstGeom>
            <a:noFill/>
            <a:ln w="38100" cap="flat" cmpd="sng">
              <a:solidFill>
                <a:srgbClr val="FFC000"/>
              </a:solidFill>
              <a:miter lim="800000"/>
            </a:ln>
            <a:extLst>
              <a:ext uri="{909E8E84-426E-40DD-AFC4-6F175D3DCCD1}">
                <a14:hiddenFill xmlns:a14="http://schemas.microsoft.com/office/drawing/2010/main">
                  <a:noFill/>
                </a14:hiddenFill>
              </a:ext>
            </a:extLst>
          </p:spPr>
          <p:txBody>
            <a:bodyPr/>
            <a:lstStyle/>
            <a:p>
              <a:endParaRPr lang="zh-CN" altLang="en-US"/>
            </a:p>
          </p:txBody>
        </p:sp>
      </p:grpSp>
      <p:sp>
        <p:nvSpPr>
          <p:cNvPr id="2" name="矩形 1"/>
          <p:cNvSpPr/>
          <p:nvPr/>
        </p:nvSpPr>
        <p:spPr>
          <a:xfrm>
            <a:off x="636044" y="431800"/>
            <a:ext cx="10723358" cy="4746941"/>
          </a:xfrm>
          <a:prstGeom prst="rect">
            <a:avLst/>
          </a:prstGeom>
        </p:spPr>
        <p:txBody>
          <a:bodyPr wrap="square">
            <a:spAutoFit/>
          </a:bodyPr>
          <a:lstStyle/>
          <a:p>
            <a:pPr algn="just">
              <a:lnSpc>
                <a:spcPct val="150000"/>
              </a:lnSpc>
              <a:spcAft>
                <a:spcPts val="0"/>
              </a:spcAft>
            </a:pPr>
            <a:r>
              <a:rPr lang="zh-CN" altLang="zh-CN" sz="2400" b="1" kern="100" dirty="0">
                <a:latin typeface="微软雅黑" panose="020B0503020204020204" pitchFamily="34" charset="-122"/>
                <a:ea typeface="微软雅黑" panose="020B0503020204020204" pitchFamily="34" charset="-122"/>
                <a:cs typeface="Times New Roman" panose="02020603050405020304" pitchFamily="18" charset="0"/>
              </a:rPr>
              <a:t>本章小结</a:t>
            </a:r>
            <a:endParaRPr lang="en-US" altLang="zh-CN" sz="2400" b="1" kern="100" dirty="0">
              <a:latin typeface="微软雅黑" panose="020B0503020204020204" pitchFamily="34" charset="-122"/>
              <a:ea typeface="微软雅黑" panose="020B0503020204020204" pitchFamily="34" charset="-122"/>
              <a:cs typeface="Times New Roman" panose="02020603050405020304" pitchFamily="18" charset="0"/>
            </a:endParaRPr>
          </a:p>
          <a:p>
            <a:pPr algn="just">
              <a:lnSpc>
                <a:spcPct val="150000"/>
              </a:lnSpc>
              <a:spcAft>
                <a:spcPts val="0"/>
              </a:spcAft>
            </a:pPr>
            <a:endParaRPr lang="zh-CN" altLang="zh-CN" sz="2000" kern="100" dirty="0">
              <a:latin typeface="微软雅黑" panose="020B0503020204020204" pitchFamily="34" charset="-122"/>
              <a:ea typeface="微软雅黑" panose="020B0503020204020204" pitchFamily="34" charset="-122"/>
              <a:cs typeface="Times New Roman" panose="02020603050405020304" pitchFamily="18" charset="0"/>
            </a:endParaRPr>
          </a:p>
          <a:p>
            <a:pPr marL="342900" lvl="0" indent="-342900" algn="just">
              <a:lnSpc>
                <a:spcPct val="150000"/>
              </a:lnSpc>
              <a:spcAft>
                <a:spcPts val="0"/>
              </a:spcAft>
              <a:buFont typeface="Wingdings" panose="05000000000000000000" pitchFamily="2" charset="2"/>
              <a:buChar char=""/>
              <a:tabLst>
                <a:tab pos="542925" algn="l"/>
              </a:tabLst>
            </a:pPr>
            <a:r>
              <a:rPr lang="zh-CN" altLang="zh-CN" sz="2000" kern="0" dirty="0">
                <a:latin typeface="微软雅黑" panose="020B0503020204020204" pitchFamily="34" charset="-122"/>
                <a:ea typeface="微软雅黑" panose="020B0503020204020204" pitchFamily="34" charset="-122"/>
                <a:cs typeface="Times New Roman" panose="02020603050405020304" pitchFamily="18" charset="0"/>
              </a:rPr>
              <a:t>主题公园的营销要拥有长远的战略眼光，雇用专业的市场人员，划分出有许多不同的细分市场，愿意投入较高比例的营销经费用以支持市场营销，建立良好的外部形象和口碑。</a:t>
            </a:r>
          </a:p>
          <a:p>
            <a:pPr marL="342900" lvl="0" indent="-342900" algn="just">
              <a:lnSpc>
                <a:spcPct val="150000"/>
              </a:lnSpc>
              <a:spcAft>
                <a:spcPts val="0"/>
              </a:spcAft>
              <a:buFont typeface="Wingdings" panose="05000000000000000000" pitchFamily="2" charset="2"/>
              <a:buChar char=""/>
              <a:tabLst>
                <a:tab pos="542925" algn="l"/>
              </a:tabLst>
            </a:pPr>
            <a:r>
              <a:rPr lang="zh-CN" altLang="zh-CN" sz="2000" kern="0" dirty="0">
                <a:latin typeface="微软雅黑" panose="020B0503020204020204" pitchFamily="34" charset="-122"/>
                <a:ea typeface="微软雅黑" panose="020B0503020204020204" pitchFamily="34" charset="-122"/>
                <a:cs typeface="Times New Roman" panose="02020603050405020304" pitchFamily="18" charset="0"/>
              </a:rPr>
              <a:t>主题公园市场营销同样适用4Ps理论，产品，价格，促销和地点，另外还有3个Ps，即人、物理证据和过程。</a:t>
            </a:r>
          </a:p>
          <a:p>
            <a:pPr marL="342900" lvl="0" indent="-342900" algn="just">
              <a:lnSpc>
                <a:spcPct val="150000"/>
              </a:lnSpc>
              <a:spcAft>
                <a:spcPts val="0"/>
              </a:spcAft>
              <a:buFont typeface="Wingdings" panose="05000000000000000000" pitchFamily="2" charset="2"/>
              <a:buChar char=""/>
              <a:tabLst>
                <a:tab pos="542925" algn="l"/>
              </a:tabLst>
            </a:pPr>
            <a:r>
              <a:rPr lang="zh-CN" altLang="zh-CN" sz="2000" kern="0" dirty="0">
                <a:latin typeface="微软雅黑" panose="020B0503020204020204" pitchFamily="34" charset="-122"/>
                <a:ea typeface="微软雅黑" panose="020B0503020204020204" pitchFamily="34" charset="-122"/>
                <a:cs typeface="Times New Roman" panose="02020603050405020304" pitchFamily="18" charset="0"/>
              </a:rPr>
              <a:t>对于一个具体的主题公园而言，市场细分是制定市场营销方案的基础，应该遵循一定的程序，包括市场调研、市场分析、主题产品分析、市场定位、营销计划和营销执行等。</a:t>
            </a:r>
          </a:p>
          <a:p>
            <a:pPr marL="342900" lvl="0" indent="-342900" algn="just">
              <a:lnSpc>
                <a:spcPct val="150000"/>
              </a:lnSpc>
              <a:spcAft>
                <a:spcPts val="0"/>
              </a:spcAft>
              <a:buFont typeface="Wingdings" panose="05000000000000000000" pitchFamily="2" charset="2"/>
              <a:buChar char=""/>
              <a:tabLst>
                <a:tab pos="542925" algn="l"/>
              </a:tabLst>
            </a:pPr>
            <a:r>
              <a:rPr lang="zh-CN" altLang="zh-CN" sz="2000" kern="0" dirty="0">
                <a:latin typeface="微软雅黑" panose="020B0503020204020204" pitchFamily="34" charset="-122"/>
                <a:ea typeface="微软雅黑" panose="020B0503020204020204" pitchFamily="34" charset="-122"/>
                <a:cs typeface="Times New Roman" panose="02020603050405020304" pitchFamily="18" charset="0"/>
              </a:rPr>
              <a:t>主题公园强调重游率，重游市场的满意度和忠诚度很大程度上决定了主题公园的可持续经营和良好的品牌口碑。因此，主题公园必须重视关系营销和售后营销。</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组合 14"/>
          <p:cNvGrpSpPr/>
          <p:nvPr/>
        </p:nvGrpSpPr>
        <p:grpSpPr>
          <a:xfrm>
            <a:off x="628649" y="6240400"/>
            <a:ext cx="10730753" cy="431800"/>
            <a:chOff x="-2052460" y="1197075"/>
            <a:chExt cx="4601296" cy="431800"/>
          </a:xfrm>
        </p:grpSpPr>
        <p:sp>
          <p:nvSpPr>
            <p:cNvPr id="16" name="直接连接符 4"/>
            <p:cNvSpPr>
              <a:spLocks noChangeShapeType="1"/>
            </p:cNvSpPr>
            <p:nvPr/>
          </p:nvSpPr>
          <p:spPr bwMode="auto">
            <a:xfrm>
              <a:off x="-2052460" y="1628875"/>
              <a:ext cx="4572000" cy="0"/>
            </a:xfrm>
            <a:prstGeom prst="line">
              <a:avLst/>
            </a:prstGeom>
            <a:noFill/>
            <a:ln w="9525"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17" name="直接连接符 5"/>
            <p:cNvSpPr>
              <a:spLocks noChangeShapeType="1"/>
            </p:cNvSpPr>
            <p:nvPr/>
          </p:nvSpPr>
          <p:spPr bwMode="auto">
            <a:xfrm flipV="1">
              <a:off x="2483855" y="1197075"/>
              <a:ext cx="0" cy="431800"/>
            </a:xfrm>
            <a:prstGeom prst="line">
              <a:avLst/>
            </a:prstGeom>
            <a:noFill/>
            <a:ln w="38100"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18" name="直接连接符 17"/>
            <p:cNvSpPr>
              <a:spLocks noChangeShapeType="1"/>
            </p:cNvSpPr>
            <p:nvPr/>
          </p:nvSpPr>
          <p:spPr bwMode="auto">
            <a:xfrm flipV="1">
              <a:off x="2547249" y="1339950"/>
              <a:ext cx="1587" cy="288925"/>
            </a:xfrm>
            <a:prstGeom prst="line">
              <a:avLst/>
            </a:prstGeom>
            <a:noFill/>
            <a:ln w="38100" cap="flat" cmpd="sng">
              <a:solidFill>
                <a:srgbClr val="FFC000"/>
              </a:solidFill>
              <a:miter lim="800000"/>
            </a:ln>
            <a:extLst>
              <a:ext uri="{909E8E84-426E-40DD-AFC4-6F175D3DCCD1}">
                <a14:hiddenFill xmlns:a14="http://schemas.microsoft.com/office/drawing/2010/main">
                  <a:noFill/>
                </a14:hiddenFill>
              </a:ext>
            </a:extLst>
          </p:spPr>
          <p:txBody>
            <a:bodyPr/>
            <a:lstStyle/>
            <a:p>
              <a:endParaRPr lang="zh-CN" altLang="en-US"/>
            </a:p>
          </p:txBody>
        </p:sp>
      </p:grpSp>
      <p:grpSp>
        <p:nvGrpSpPr>
          <p:cNvPr id="19" name="组合 18"/>
          <p:cNvGrpSpPr/>
          <p:nvPr/>
        </p:nvGrpSpPr>
        <p:grpSpPr>
          <a:xfrm>
            <a:off x="532309" y="0"/>
            <a:ext cx="105322" cy="431800"/>
            <a:chOff x="532309" y="0"/>
            <a:chExt cx="105322" cy="431800"/>
          </a:xfrm>
        </p:grpSpPr>
        <p:sp>
          <p:nvSpPr>
            <p:cNvPr id="20" name="直接连接符 5"/>
            <p:cNvSpPr>
              <a:spLocks noChangeShapeType="1"/>
            </p:cNvSpPr>
            <p:nvPr/>
          </p:nvSpPr>
          <p:spPr bwMode="auto">
            <a:xfrm flipV="1">
              <a:off x="532309" y="0"/>
              <a:ext cx="0" cy="431800"/>
            </a:xfrm>
            <a:prstGeom prst="line">
              <a:avLst/>
            </a:prstGeom>
            <a:noFill/>
            <a:ln w="38100"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21" name="直接连接符 7"/>
            <p:cNvSpPr>
              <a:spLocks noChangeShapeType="1"/>
            </p:cNvSpPr>
            <p:nvPr/>
          </p:nvSpPr>
          <p:spPr bwMode="auto">
            <a:xfrm flipV="1">
              <a:off x="636044" y="0"/>
              <a:ext cx="1587" cy="288925"/>
            </a:xfrm>
            <a:prstGeom prst="line">
              <a:avLst/>
            </a:prstGeom>
            <a:noFill/>
            <a:ln w="38100" cap="flat" cmpd="sng">
              <a:solidFill>
                <a:srgbClr val="FFC000"/>
              </a:solidFill>
              <a:miter lim="800000"/>
            </a:ln>
            <a:extLst>
              <a:ext uri="{909E8E84-426E-40DD-AFC4-6F175D3DCCD1}">
                <a14:hiddenFill xmlns:a14="http://schemas.microsoft.com/office/drawing/2010/main">
                  <a:noFill/>
                </a14:hiddenFill>
              </a:ext>
            </a:extLst>
          </p:spPr>
          <p:txBody>
            <a:bodyPr/>
            <a:lstStyle/>
            <a:p>
              <a:endParaRPr lang="zh-CN" altLang="en-US"/>
            </a:p>
          </p:txBody>
        </p:sp>
      </p:grpSp>
      <p:sp>
        <p:nvSpPr>
          <p:cNvPr id="2" name="矩形 1"/>
          <p:cNvSpPr/>
          <p:nvPr/>
        </p:nvSpPr>
        <p:spPr>
          <a:xfrm>
            <a:off x="636043" y="431800"/>
            <a:ext cx="10318741" cy="4700774"/>
          </a:xfrm>
          <a:prstGeom prst="rect">
            <a:avLst/>
          </a:prstGeom>
        </p:spPr>
        <p:txBody>
          <a:bodyPr wrap="square">
            <a:spAutoFit/>
          </a:bodyPr>
          <a:lstStyle/>
          <a:p>
            <a:pPr algn="just">
              <a:lnSpc>
                <a:spcPct val="150000"/>
              </a:lnSpc>
              <a:spcAft>
                <a:spcPts val="0"/>
              </a:spcAft>
            </a:pPr>
            <a:r>
              <a:rPr lang="zh-CN" altLang="zh-CN" sz="2400" b="1" kern="100" dirty="0">
                <a:latin typeface="微软雅黑" panose="020B0503020204020204" pitchFamily="34" charset="-122"/>
                <a:ea typeface="微软雅黑" panose="020B0503020204020204" pitchFamily="34" charset="-122"/>
                <a:cs typeface="Times New Roman" panose="02020603050405020304" pitchFamily="18" charset="0"/>
              </a:rPr>
              <a:t>本章小结</a:t>
            </a:r>
            <a:endParaRPr lang="en-US" altLang="zh-CN" sz="2400" b="1" kern="100" dirty="0">
              <a:latin typeface="微软雅黑" panose="020B0503020204020204" pitchFamily="34" charset="-122"/>
              <a:ea typeface="微软雅黑" panose="020B0503020204020204" pitchFamily="34" charset="-122"/>
              <a:cs typeface="Times New Roman" panose="02020603050405020304" pitchFamily="18" charset="0"/>
            </a:endParaRPr>
          </a:p>
          <a:p>
            <a:pPr algn="just">
              <a:lnSpc>
                <a:spcPct val="150000"/>
              </a:lnSpc>
              <a:spcAft>
                <a:spcPts val="0"/>
              </a:spcAft>
            </a:pPr>
            <a:endParaRPr lang="zh-CN" altLang="zh-CN" kern="100" dirty="0">
              <a:latin typeface="微软雅黑" panose="020B0503020204020204" pitchFamily="34" charset="-122"/>
              <a:ea typeface="微软雅黑" panose="020B0503020204020204" pitchFamily="34" charset="-122"/>
              <a:cs typeface="Times New Roman" panose="02020603050405020304" pitchFamily="18" charset="0"/>
            </a:endParaRPr>
          </a:p>
          <a:p>
            <a:pPr marL="342900" lvl="0" indent="-342900" algn="just">
              <a:lnSpc>
                <a:spcPct val="150000"/>
              </a:lnSpc>
              <a:spcAft>
                <a:spcPts val="0"/>
              </a:spcAft>
              <a:buFont typeface="Wingdings" panose="05000000000000000000" pitchFamily="2" charset="2"/>
              <a:buChar char=""/>
              <a:tabLst>
                <a:tab pos="542925" algn="l"/>
              </a:tabLst>
            </a:pPr>
            <a:r>
              <a:rPr lang="zh-CN" altLang="zh-CN" sz="2000" kern="0" dirty="0">
                <a:latin typeface="微软雅黑" panose="020B0503020204020204" pitchFamily="34" charset="-122"/>
                <a:ea typeface="微软雅黑" panose="020B0503020204020204" pitchFamily="34" charset="-122"/>
                <a:cs typeface="Times New Roman" panose="02020603050405020304" pitchFamily="18" charset="0"/>
              </a:rPr>
              <a:t>营销投入方案需要制定一个详细的预算，设定一个总的预算投入，通常占到整个公园收入的5-10%之间，并根据不同城市地域、时间、渠道、企业、媒体进行分配。</a:t>
            </a:r>
          </a:p>
          <a:p>
            <a:pPr marL="342900" lvl="0" indent="-342900" algn="just">
              <a:lnSpc>
                <a:spcPct val="150000"/>
              </a:lnSpc>
              <a:spcAft>
                <a:spcPts val="0"/>
              </a:spcAft>
              <a:buFont typeface="Wingdings" panose="05000000000000000000" pitchFamily="2" charset="2"/>
              <a:buChar char=""/>
              <a:tabLst>
                <a:tab pos="542925" algn="l"/>
              </a:tabLst>
            </a:pPr>
            <a:r>
              <a:rPr lang="zh-CN" altLang="zh-CN" sz="2000" kern="0" dirty="0">
                <a:latin typeface="微软雅黑" panose="020B0503020204020204" pitchFamily="34" charset="-122"/>
                <a:ea typeface="微软雅黑" panose="020B0503020204020204" pitchFamily="34" charset="-122"/>
                <a:cs typeface="Times New Roman" panose="02020603050405020304" pitchFamily="18" charset="0"/>
              </a:rPr>
              <a:t>会员市场是主题公园最重要，也是最稳定的重游市场。年卡的定价存在一个合理的价格区间，定价在门票的1.5~2倍之间的年卡最受欢迎。</a:t>
            </a:r>
          </a:p>
          <a:p>
            <a:pPr marL="342900" lvl="0" indent="-342900" algn="just">
              <a:lnSpc>
                <a:spcPct val="150000"/>
              </a:lnSpc>
              <a:spcAft>
                <a:spcPts val="0"/>
              </a:spcAft>
              <a:buFont typeface="Wingdings" panose="05000000000000000000" pitchFamily="2" charset="2"/>
              <a:buChar char=""/>
              <a:tabLst>
                <a:tab pos="542925" algn="l"/>
              </a:tabLst>
            </a:pPr>
            <a:r>
              <a:rPr lang="zh-CN" altLang="zh-CN" sz="2000" kern="0" dirty="0">
                <a:latin typeface="微软雅黑" panose="020B0503020204020204" pitchFamily="34" charset="-122"/>
                <a:ea typeface="微软雅黑" panose="020B0503020204020204" pitchFamily="34" charset="-122"/>
                <a:cs typeface="Times New Roman" panose="02020603050405020304" pitchFamily="18" charset="0"/>
              </a:rPr>
              <a:t>续卡率和重游率是会员制两大重要的指标。单人行卡销量最大、使用次数最高，但续卡率最低；合家欢卡销量较小、使用次数最低，但续卡率较高；亲子卡的续卡率最高。对主题公园而言，争取亲子卡和合家欢卡会员的难度最大，但维系会员的难度又最小；争取单人行卡会员的难度最小，但维系会员的难度又最大。</a:t>
            </a:r>
          </a:p>
        </p:txBody>
      </p:sp>
    </p:spTree>
    <p:extLst>
      <p:ext uri="{BB962C8B-B14F-4D97-AF65-F5344CB8AC3E}">
        <p14:creationId xmlns:p14="http://schemas.microsoft.com/office/powerpoint/2010/main" val="32428308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532309" y="0"/>
            <a:ext cx="105322" cy="431800"/>
            <a:chOff x="532309" y="0"/>
            <a:chExt cx="105322" cy="431800"/>
          </a:xfrm>
        </p:grpSpPr>
        <p:sp>
          <p:nvSpPr>
            <p:cNvPr id="3" name="直接连接符 5"/>
            <p:cNvSpPr>
              <a:spLocks noChangeShapeType="1"/>
            </p:cNvSpPr>
            <p:nvPr/>
          </p:nvSpPr>
          <p:spPr bwMode="auto">
            <a:xfrm flipV="1">
              <a:off x="532309" y="0"/>
              <a:ext cx="0" cy="431800"/>
            </a:xfrm>
            <a:prstGeom prst="line">
              <a:avLst/>
            </a:prstGeom>
            <a:noFill/>
            <a:ln w="38100"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4" name="直接连接符 7"/>
            <p:cNvSpPr>
              <a:spLocks noChangeShapeType="1"/>
            </p:cNvSpPr>
            <p:nvPr/>
          </p:nvSpPr>
          <p:spPr bwMode="auto">
            <a:xfrm flipV="1">
              <a:off x="636044" y="0"/>
              <a:ext cx="1587" cy="288925"/>
            </a:xfrm>
            <a:prstGeom prst="line">
              <a:avLst/>
            </a:prstGeom>
            <a:noFill/>
            <a:ln w="38100" cap="flat" cmpd="sng">
              <a:solidFill>
                <a:srgbClr val="FFC000"/>
              </a:solidFill>
              <a:miter lim="800000"/>
            </a:ln>
            <a:extLst>
              <a:ext uri="{909E8E84-426E-40DD-AFC4-6F175D3DCCD1}">
                <a14:hiddenFill xmlns:a14="http://schemas.microsoft.com/office/drawing/2010/main">
                  <a:noFill/>
                </a14:hiddenFill>
              </a:ext>
            </a:extLst>
          </p:spPr>
          <p:txBody>
            <a:bodyPr/>
            <a:lstStyle/>
            <a:p>
              <a:endParaRPr lang="zh-CN" altLang="en-US"/>
            </a:p>
          </p:txBody>
        </p:sp>
      </p:grpSp>
      <p:grpSp>
        <p:nvGrpSpPr>
          <p:cNvPr id="5" name="组合 4"/>
          <p:cNvGrpSpPr/>
          <p:nvPr/>
        </p:nvGrpSpPr>
        <p:grpSpPr>
          <a:xfrm>
            <a:off x="-1" y="6230875"/>
            <a:ext cx="10730753" cy="431800"/>
            <a:chOff x="-2052460" y="1197075"/>
            <a:chExt cx="4601296" cy="431800"/>
          </a:xfrm>
        </p:grpSpPr>
        <p:sp>
          <p:nvSpPr>
            <p:cNvPr id="6" name="直接连接符 4"/>
            <p:cNvSpPr>
              <a:spLocks noChangeShapeType="1"/>
            </p:cNvSpPr>
            <p:nvPr/>
          </p:nvSpPr>
          <p:spPr bwMode="auto">
            <a:xfrm>
              <a:off x="-2052460" y="1628875"/>
              <a:ext cx="4572000" cy="0"/>
            </a:xfrm>
            <a:prstGeom prst="line">
              <a:avLst/>
            </a:prstGeom>
            <a:noFill/>
            <a:ln w="9525"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7" name="直接连接符 5"/>
            <p:cNvSpPr>
              <a:spLocks noChangeShapeType="1"/>
            </p:cNvSpPr>
            <p:nvPr/>
          </p:nvSpPr>
          <p:spPr bwMode="auto">
            <a:xfrm flipV="1">
              <a:off x="2483855" y="1197075"/>
              <a:ext cx="0" cy="431800"/>
            </a:xfrm>
            <a:prstGeom prst="line">
              <a:avLst/>
            </a:prstGeom>
            <a:noFill/>
            <a:ln w="38100"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8" name="直接连接符 7"/>
            <p:cNvSpPr>
              <a:spLocks noChangeShapeType="1"/>
            </p:cNvSpPr>
            <p:nvPr/>
          </p:nvSpPr>
          <p:spPr bwMode="auto">
            <a:xfrm flipV="1">
              <a:off x="2547249" y="1339950"/>
              <a:ext cx="1587" cy="288925"/>
            </a:xfrm>
            <a:prstGeom prst="line">
              <a:avLst/>
            </a:prstGeom>
            <a:noFill/>
            <a:ln w="38100" cap="flat" cmpd="sng">
              <a:solidFill>
                <a:srgbClr val="FFC000"/>
              </a:solidFill>
              <a:miter lim="800000"/>
            </a:ln>
            <a:extLst>
              <a:ext uri="{909E8E84-426E-40DD-AFC4-6F175D3DCCD1}">
                <a14:hiddenFill xmlns:a14="http://schemas.microsoft.com/office/drawing/2010/main">
                  <a:noFill/>
                </a14:hiddenFill>
              </a:ext>
            </a:extLst>
          </p:spPr>
          <p:txBody>
            <a:bodyPr/>
            <a:lstStyle/>
            <a:p>
              <a:endParaRPr lang="zh-CN" altLang="en-US"/>
            </a:p>
          </p:txBody>
        </p:sp>
      </p:grpSp>
      <p:sp>
        <p:nvSpPr>
          <p:cNvPr id="11" name="文本框 10"/>
          <p:cNvSpPr txBox="1"/>
          <p:nvPr/>
        </p:nvSpPr>
        <p:spPr>
          <a:xfrm>
            <a:off x="1033389" y="1071108"/>
            <a:ext cx="3058926" cy="429895"/>
          </a:xfrm>
          <a:prstGeom prst="rect">
            <a:avLst/>
          </a:prstGeom>
          <a:noFill/>
        </p:spPr>
        <p:txBody>
          <a:bodyPr wrap="square" rtlCol="0">
            <a:spAutoFit/>
          </a:bodyPr>
          <a:lstStyle/>
          <a:p>
            <a:r>
              <a:rPr lang="en-US" altLang="zh-CN" sz="2200" b="1" dirty="0">
                <a:latin typeface="微软雅黑" panose="020B0503020204020204" pitchFamily="34" charset="-122"/>
                <a:ea typeface="微软雅黑" panose="020B0503020204020204" pitchFamily="34" charset="-122"/>
              </a:rPr>
              <a:t>1.1</a:t>
            </a:r>
            <a:r>
              <a:rPr lang="zh-CN" altLang="en-US" sz="2200" b="1" dirty="0">
                <a:latin typeface="微软雅黑" panose="020B0503020204020204" pitchFamily="34" charset="-122"/>
                <a:ea typeface="微软雅黑" panose="020B0503020204020204" pitchFamily="34" charset="-122"/>
              </a:rPr>
              <a:t>营销理论和方法</a:t>
            </a:r>
            <a:endParaRPr lang="en-US" altLang="zh-CN" sz="2200" b="1" dirty="0">
              <a:latin typeface="微软雅黑" panose="020B0503020204020204" pitchFamily="34" charset="-122"/>
              <a:ea typeface="微软雅黑" panose="020B0503020204020204" pitchFamily="34" charset="-122"/>
            </a:endParaRPr>
          </a:p>
        </p:txBody>
      </p:sp>
      <p:grpSp>
        <p:nvGrpSpPr>
          <p:cNvPr id="14" name="组合 13"/>
          <p:cNvGrpSpPr/>
          <p:nvPr/>
        </p:nvGrpSpPr>
        <p:grpSpPr>
          <a:xfrm>
            <a:off x="388689" y="393224"/>
            <a:ext cx="6560108" cy="512200"/>
            <a:chOff x="-2052460" y="1197075"/>
            <a:chExt cx="4601296" cy="431800"/>
          </a:xfrm>
        </p:grpSpPr>
        <p:sp>
          <p:nvSpPr>
            <p:cNvPr id="15" name="直接连接符 4"/>
            <p:cNvSpPr>
              <a:spLocks noChangeShapeType="1"/>
            </p:cNvSpPr>
            <p:nvPr/>
          </p:nvSpPr>
          <p:spPr bwMode="auto">
            <a:xfrm>
              <a:off x="-2052460" y="1628875"/>
              <a:ext cx="4572000" cy="0"/>
            </a:xfrm>
            <a:prstGeom prst="line">
              <a:avLst/>
            </a:prstGeom>
            <a:noFill/>
            <a:ln w="9525"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16" name="直接连接符 5"/>
            <p:cNvSpPr>
              <a:spLocks noChangeShapeType="1"/>
            </p:cNvSpPr>
            <p:nvPr/>
          </p:nvSpPr>
          <p:spPr bwMode="auto">
            <a:xfrm flipV="1">
              <a:off x="2483855" y="1197075"/>
              <a:ext cx="0" cy="431800"/>
            </a:xfrm>
            <a:prstGeom prst="line">
              <a:avLst/>
            </a:prstGeom>
            <a:noFill/>
            <a:ln w="38100"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17" name="直接连接符 7"/>
            <p:cNvSpPr>
              <a:spLocks noChangeShapeType="1"/>
            </p:cNvSpPr>
            <p:nvPr/>
          </p:nvSpPr>
          <p:spPr bwMode="auto">
            <a:xfrm flipV="1">
              <a:off x="2547249" y="1339950"/>
              <a:ext cx="1587" cy="288925"/>
            </a:xfrm>
            <a:prstGeom prst="line">
              <a:avLst/>
            </a:prstGeom>
            <a:noFill/>
            <a:ln w="38100" cap="flat" cmpd="sng">
              <a:solidFill>
                <a:srgbClr val="FFC000"/>
              </a:solidFill>
              <a:miter lim="800000"/>
            </a:ln>
            <a:extLst>
              <a:ext uri="{909E8E84-426E-40DD-AFC4-6F175D3DCCD1}">
                <a14:hiddenFill xmlns:a14="http://schemas.microsoft.com/office/drawing/2010/main">
                  <a:noFill/>
                </a14:hiddenFill>
              </a:ext>
            </a:extLst>
          </p:spPr>
          <p:txBody>
            <a:bodyPr/>
            <a:lstStyle/>
            <a:p>
              <a:endParaRPr lang="zh-CN" altLang="en-US"/>
            </a:p>
          </p:txBody>
        </p:sp>
      </p:grpSp>
      <p:sp>
        <p:nvSpPr>
          <p:cNvPr id="18" name="文本框 17"/>
          <p:cNvSpPr txBox="1"/>
          <p:nvPr/>
        </p:nvSpPr>
        <p:spPr>
          <a:xfrm>
            <a:off x="828300" y="267576"/>
            <a:ext cx="5735955" cy="521970"/>
          </a:xfrm>
          <a:prstGeom prst="rect">
            <a:avLst/>
          </a:prstGeom>
          <a:noFill/>
        </p:spPr>
        <p:txBody>
          <a:bodyPr wrap="none" rtlCol="0">
            <a:spAutoFit/>
          </a:bodyPr>
          <a:lstStyle/>
          <a:p>
            <a:r>
              <a:rPr lang="en-US" altLang="zh-CN" sz="2800" b="1" dirty="0">
                <a:latin typeface="微软雅黑" panose="020B0503020204020204" pitchFamily="34" charset="-122"/>
                <a:ea typeface="微软雅黑" panose="020B0503020204020204" pitchFamily="34" charset="-122"/>
              </a:rPr>
              <a:t>1</a:t>
            </a:r>
            <a:r>
              <a:rPr lang="zh-CN" altLang="en-US" sz="2800" b="1" dirty="0">
                <a:latin typeface="微软雅黑" panose="020B0503020204020204" pitchFamily="34" charset="-122"/>
                <a:ea typeface="微软雅黑" panose="020B0503020204020204" pitchFamily="34" charset="-122"/>
              </a:rPr>
              <a:t>、主题公园市场营销的理论与方法</a:t>
            </a:r>
          </a:p>
        </p:txBody>
      </p:sp>
      <p:sp>
        <p:nvSpPr>
          <p:cNvPr id="20" name="文本框 19"/>
          <p:cNvSpPr txBox="1"/>
          <p:nvPr/>
        </p:nvSpPr>
        <p:spPr>
          <a:xfrm>
            <a:off x="1243341" y="1603026"/>
            <a:ext cx="9419089" cy="826637"/>
          </a:xfrm>
          <a:prstGeom prst="rect">
            <a:avLst/>
          </a:prstGeom>
          <a:noFill/>
        </p:spPr>
        <p:txBody>
          <a:bodyPr wrap="square" rtlCol="0">
            <a:spAutoFit/>
          </a:bodyPr>
          <a:lstStyle/>
          <a:p>
            <a:pPr indent="457200" algn="just">
              <a:lnSpc>
                <a:spcPct val="125000"/>
              </a:lnSpc>
            </a:pPr>
            <a:r>
              <a:rPr lang="zh-CN" altLang="en-US" sz="2000" dirty="0">
                <a:latin typeface="微软雅黑" panose="020B0503020204020204" pitchFamily="34" charset="-122"/>
                <a:ea typeface="微软雅黑" panose="020B0503020204020204" pitchFamily="34" charset="-122"/>
              </a:rPr>
              <a:t>罗德根据主题公园游客的年龄以及他们与新技术的关系将顾客分为四种类型：电脑游戏世代，搜索引擎世代，压力社会，以及</a:t>
            </a:r>
            <a:r>
              <a:rPr lang="en-US" altLang="zh-CN" sz="2000" dirty="0">
                <a:latin typeface="微软雅黑" panose="020B0503020204020204" pitchFamily="34" charset="-122"/>
                <a:ea typeface="微软雅黑" panose="020B0503020204020204" pitchFamily="34" charset="-122"/>
              </a:rPr>
              <a:t>50</a:t>
            </a:r>
            <a:r>
              <a:rPr lang="zh-CN" altLang="en-US" sz="2000" dirty="0">
                <a:latin typeface="微软雅黑" panose="020B0503020204020204" pitchFamily="34" charset="-122"/>
                <a:ea typeface="微软雅黑" panose="020B0503020204020204" pitchFamily="34" charset="-122"/>
              </a:rPr>
              <a:t>岁以上市场。</a:t>
            </a:r>
          </a:p>
        </p:txBody>
      </p:sp>
      <p:sp>
        <p:nvSpPr>
          <p:cNvPr id="24" name="文本框 23"/>
          <p:cNvSpPr txBox="1"/>
          <p:nvPr/>
        </p:nvSpPr>
        <p:spPr>
          <a:xfrm>
            <a:off x="910738" y="2430446"/>
            <a:ext cx="9419089" cy="369332"/>
          </a:xfrm>
          <a:prstGeom prst="rect">
            <a:avLst/>
          </a:prstGeom>
          <a:noFill/>
        </p:spPr>
        <p:txBody>
          <a:bodyPr wrap="square" rtlCol="0">
            <a:spAutoFit/>
          </a:bodyPr>
          <a:lstStyle/>
          <a:p>
            <a:pPr algn="ctr"/>
            <a:r>
              <a:rPr lang="zh-CN" altLang="zh-CN" dirty="0">
                <a:latin typeface="微软雅黑" panose="020B0503020204020204" pitchFamily="34" charset="-122"/>
                <a:ea typeface="微软雅黑" panose="020B0503020204020204" pitchFamily="34" charset="-122"/>
              </a:rPr>
              <a:t>表</a:t>
            </a:r>
            <a:r>
              <a:rPr lang="en-US" altLang="zh-CN" dirty="0">
                <a:latin typeface="微软雅黑" panose="020B0503020204020204" pitchFamily="34" charset="-122"/>
                <a:ea typeface="微软雅黑" panose="020B0503020204020204" pitchFamily="34" charset="-122"/>
              </a:rPr>
              <a:t>10-1 </a:t>
            </a:r>
            <a:r>
              <a:rPr lang="zh-CN" altLang="zh-CN" dirty="0">
                <a:latin typeface="微软雅黑" panose="020B0503020204020204" pitchFamily="34" charset="-122"/>
                <a:ea typeface="微软雅黑" panose="020B0503020204020204" pitchFamily="34" charset="-122"/>
              </a:rPr>
              <a:t>主题公园消费世代</a:t>
            </a:r>
            <a:endParaRPr lang="zh-CN" altLang="en-US" dirty="0">
              <a:latin typeface="微软雅黑" panose="020B0503020204020204" pitchFamily="34" charset="-122"/>
              <a:ea typeface="微软雅黑" panose="020B0503020204020204" pitchFamily="34" charset="-122"/>
            </a:endParaRPr>
          </a:p>
        </p:txBody>
      </p:sp>
      <p:graphicFrame>
        <p:nvGraphicFramePr>
          <p:cNvPr id="25" name="表格 24"/>
          <p:cNvGraphicFramePr>
            <a:graphicFrameLocks noGrp="1"/>
          </p:cNvGraphicFramePr>
          <p:nvPr>
            <p:extLst>
              <p:ext uri="{D42A27DB-BD31-4B8C-83A1-F6EECF244321}">
                <p14:modId xmlns:p14="http://schemas.microsoft.com/office/powerpoint/2010/main" val="2166870193"/>
              </p:ext>
            </p:extLst>
          </p:nvPr>
        </p:nvGraphicFramePr>
        <p:xfrm>
          <a:off x="828300" y="2818251"/>
          <a:ext cx="10218932" cy="3364482"/>
        </p:xfrm>
        <a:graphic>
          <a:graphicData uri="http://schemas.openxmlformats.org/drawingml/2006/table">
            <a:tbl>
              <a:tblPr firstRow="1" bandRow="1">
                <a:tableStyleId>{C083E6E3-FA7D-4D7B-A595-EF9225AFEA82}</a:tableStyleId>
              </a:tblPr>
              <a:tblGrid>
                <a:gridCol w="5967956">
                  <a:extLst>
                    <a:ext uri="{9D8B030D-6E8A-4147-A177-3AD203B41FA5}">
                      <a16:colId xmlns:a16="http://schemas.microsoft.com/office/drawing/2014/main" val="20000"/>
                    </a:ext>
                  </a:extLst>
                </a:gridCol>
                <a:gridCol w="4250976">
                  <a:extLst>
                    <a:ext uri="{9D8B030D-6E8A-4147-A177-3AD203B41FA5}">
                      <a16:colId xmlns:a16="http://schemas.microsoft.com/office/drawing/2014/main" val="20001"/>
                    </a:ext>
                  </a:extLst>
                </a:gridCol>
              </a:tblGrid>
              <a:tr h="560747">
                <a:tc>
                  <a:txBody>
                    <a:bodyPr/>
                    <a:lstStyle/>
                    <a:p>
                      <a:pPr algn="just">
                        <a:spcAft>
                          <a:spcPts val="0"/>
                        </a:spcAft>
                      </a:pPr>
                      <a:r>
                        <a:rPr lang="zh-CN" sz="1600" kern="100" dirty="0">
                          <a:effectLst/>
                        </a:rPr>
                        <a:t>计算机游戏一代</a:t>
                      </a:r>
                      <a:endPar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nchor="ctr"/>
                </a:tc>
                <a:tc>
                  <a:txBody>
                    <a:bodyPr/>
                    <a:lstStyle/>
                    <a:p>
                      <a:pPr marL="0" marR="0" lvl="0" indent="0" algn="just" defTabSz="914400" rtl="0" eaLnBrk="1" fontAlgn="auto" latinLnBrk="0" hangingPunct="1">
                        <a:lnSpc>
                          <a:spcPct val="100000"/>
                        </a:lnSpc>
                        <a:spcBef>
                          <a:spcPts val="0"/>
                        </a:spcBef>
                        <a:spcAft>
                          <a:spcPts val="0"/>
                        </a:spcAft>
                        <a:buClrTx/>
                        <a:buSzTx/>
                        <a:buFontTx/>
                        <a:buNone/>
                        <a:defRPr/>
                      </a:pPr>
                      <a:r>
                        <a:rPr lang="zh-CN" altLang="zh-CN" sz="1600" kern="1200" dirty="0">
                          <a:effectLst/>
                        </a:rPr>
                        <a:t>搜索一代人</a:t>
                      </a:r>
                      <a:endParaRPr lang="zh-CN" altLang="zh-CN" sz="1600" b="1" kern="1200" dirty="0">
                        <a:solidFill>
                          <a:schemeClr val="lt1"/>
                        </a:solidFill>
                        <a:effectLst/>
                        <a:latin typeface="微软雅黑" panose="020B0503020204020204" pitchFamily="34" charset="-122"/>
                        <a:ea typeface="微软雅黑" panose="020B0503020204020204" pitchFamily="34" charset="-122"/>
                        <a:cs typeface="+mn-cs"/>
                      </a:endParaRPr>
                    </a:p>
                  </a:txBody>
                  <a:tcPr anchor="ctr"/>
                </a:tc>
                <a:extLst>
                  <a:ext uri="{0D108BD9-81ED-4DB2-BD59-A6C34878D82A}">
                    <a16:rowId xmlns:a16="http://schemas.microsoft.com/office/drawing/2014/main" val="10000"/>
                  </a:ext>
                </a:extLst>
              </a:tr>
              <a:tr h="560747">
                <a:tc>
                  <a:txBody>
                    <a:bodyPr/>
                    <a:lstStyle/>
                    <a:p>
                      <a:pPr algn="just">
                        <a:spcAft>
                          <a:spcPts val="0"/>
                        </a:spcAft>
                      </a:pPr>
                      <a:r>
                        <a:rPr lang="zh-CN" sz="1600" kern="100" dirty="0">
                          <a:effectLst/>
                        </a:rPr>
                        <a:t>市场包括少年儿童和青少年</a:t>
                      </a:r>
                      <a:endPar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nchor="ctr"/>
                </a:tc>
                <a:tc>
                  <a:txBody>
                    <a:bodyPr/>
                    <a:lstStyle/>
                    <a:p>
                      <a:pPr marL="0" marR="0" lvl="0" indent="0" algn="just" defTabSz="914400" rtl="0" eaLnBrk="1" fontAlgn="auto" latinLnBrk="0" hangingPunct="1">
                        <a:lnSpc>
                          <a:spcPct val="100000"/>
                        </a:lnSpc>
                        <a:spcBef>
                          <a:spcPts val="0"/>
                        </a:spcBef>
                        <a:spcAft>
                          <a:spcPts val="0"/>
                        </a:spcAft>
                        <a:buClrTx/>
                        <a:buSzTx/>
                        <a:buFontTx/>
                        <a:buNone/>
                        <a:defRPr/>
                      </a:pPr>
                      <a:r>
                        <a:rPr lang="en-US" altLang="zh-CN" sz="1600" kern="1200" dirty="0">
                          <a:effectLst/>
                        </a:rPr>
                        <a:t>27</a:t>
                      </a:r>
                      <a:r>
                        <a:rPr lang="zh-CN" altLang="zh-CN" sz="1600" kern="1200" dirty="0">
                          <a:effectLst/>
                        </a:rPr>
                        <a:t>至</a:t>
                      </a:r>
                      <a:r>
                        <a:rPr lang="en-US" altLang="zh-CN" sz="1600" kern="1200" dirty="0">
                          <a:effectLst/>
                        </a:rPr>
                        <a:t>16</a:t>
                      </a:r>
                      <a:r>
                        <a:rPr lang="zh-CN" altLang="zh-CN" sz="1600" kern="1200" dirty="0">
                          <a:effectLst/>
                        </a:rPr>
                        <a:t>的年轻人</a:t>
                      </a:r>
                      <a:endParaRPr lang="zh-CN" altLang="zh-CN" sz="1600" kern="1200" dirty="0">
                        <a:solidFill>
                          <a:schemeClr val="dk1"/>
                        </a:solidFill>
                        <a:effectLst/>
                        <a:latin typeface="微软雅黑" panose="020B0503020204020204" pitchFamily="34" charset="-122"/>
                        <a:ea typeface="微软雅黑" panose="020B0503020204020204" pitchFamily="34" charset="-122"/>
                        <a:cs typeface="+mn-cs"/>
                      </a:endParaRPr>
                    </a:p>
                  </a:txBody>
                  <a:tcPr anchor="ctr"/>
                </a:tc>
                <a:extLst>
                  <a:ext uri="{0D108BD9-81ED-4DB2-BD59-A6C34878D82A}">
                    <a16:rowId xmlns:a16="http://schemas.microsoft.com/office/drawing/2014/main" val="10001"/>
                  </a:ext>
                </a:extLst>
              </a:tr>
              <a:tr h="560747">
                <a:tc>
                  <a:txBody>
                    <a:bodyPr/>
                    <a:lstStyle/>
                    <a:p>
                      <a:pPr algn="just">
                        <a:spcAft>
                          <a:spcPts val="0"/>
                        </a:spcAft>
                      </a:pPr>
                      <a:r>
                        <a:rPr lang="zh-CN" sz="1600" kern="100">
                          <a:effectLst/>
                        </a:rPr>
                        <a:t>这一类是随着计算机娱乐的发展变得越来越根深蒂固</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nchor="ctr"/>
                </a:tc>
                <a:tc>
                  <a:txBody>
                    <a:bodyPr/>
                    <a:lstStyle/>
                    <a:p>
                      <a:pPr marL="0" marR="0" lvl="0" indent="0" algn="just" defTabSz="914400" rtl="0" eaLnBrk="1" fontAlgn="auto" latinLnBrk="0" hangingPunct="1">
                        <a:lnSpc>
                          <a:spcPct val="100000"/>
                        </a:lnSpc>
                        <a:spcBef>
                          <a:spcPts val="0"/>
                        </a:spcBef>
                        <a:spcAft>
                          <a:spcPts val="0"/>
                        </a:spcAft>
                        <a:buClrTx/>
                        <a:buSzTx/>
                        <a:buFontTx/>
                        <a:buNone/>
                        <a:defRPr/>
                      </a:pPr>
                      <a:r>
                        <a:rPr lang="zh-CN" altLang="zh-CN" sz="1600" kern="1200" dirty="0">
                          <a:effectLst/>
                        </a:rPr>
                        <a:t>世界由“我们”和“他们”组成</a:t>
                      </a:r>
                      <a:endParaRPr lang="zh-CN" altLang="zh-CN" sz="1600" kern="1200" dirty="0">
                        <a:solidFill>
                          <a:schemeClr val="dk1"/>
                        </a:solidFill>
                        <a:effectLst/>
                        <a:latin typeface="微软雅黑" panose="020B0503020204020204" pitchFamily="34" charset="-122"/>
                        <a:ea typeface="微软雅黑" panose="020B0503020204020204" pitchFamily="34" charset="-122"/>
                        <a:cs typeface="+mn-cs"/>
                      </a:endParaRPr>
                    </a:p>
                  </a:txBody>
                  <a:tcPr anchor="ctr"/>
                </a:tc>
                <a:extLst>
                  <a:ext uri="{0D108BD9-81ED-4DB2-BD59-A6C34878D82A}">
                    <a16:rowId xmlns:a16="http://schemas.microsoft.com/office/drawing/2014/main" val="10002"/>
                  </a:ext>
                </a:extLst>
              </a:tr>
              <a:tr h="560747">
                <a:tc>
                  <a:txBody>
                    <a:bodyPr/>
                    <a:lstStyle/>
                    <a:p>
                      <a:pPr algn="just">
                        <a:spcAft>
                          <a:spcPts val="0"/>
                        </a:spcAft>
                      </a:pPr>
                      <a:r>
                        <a:rPr lang="zh-CN" sz="1600" kern="100" dirty="0">
                          <a:effectLst/>
                        </a:rPr>
                        <a:t>寻找“完美时刻”</a:t>
                      </a:r>
                      <a:endPar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nchor="ctr"/>
                </a:tc>
                <a:tc>
                  <a:txBody>
                    <a:bodyPr/>
                    <a:lstStyle/>
                    <a:p>
                      <a:pPr marL="0" marR="0" lvl="0" indent="0" algn="just" defTabSz="914400" rtl="0" eaLnBrk="1" fontAlgn="auto" latinLnBrk="0" hangingPunct="1">
                        <a:lnSpc>
                          <a:spcPct val="100000"/>
                        </a:lnSpc>
                        <a:spcBef>
                          <a:spcPts val="0"/>
                        </a:spcBef>
                        <a:spcAft>
                          <a:spcPts val="0"/>
                        </a:spcAft>
                        <a:buClrTx/>
                        <a:buSzTx/>
                        <a:buFontTx/>
                        <a:buNone/>
                        <a:defRPr/>
                      </a:pPr>
                      <a:r>
                        <a:rPr lang="zh-CN" altLang="zh-CN" sz="1600" kern="1200" dirty="0">
                          <a:effectLst/>
                        </a:rPr>
                        <a:t>品牌界定</a:t>
                      </a:r>
                      <a:endParaRPr lang="zh-CN" altLang="zh-CN" sz="1600" kern="1200" dirty="0">
                        <a:solidFill>
                          <a:schemeClr val="dk1"/>
                        </a:solidFill>
                        <a:effectLst/>
                        <a:latin typeface="微软雅黑" panose="020B0503020204020204" pitchFamily="34" charset="-122"/>
                        <a:ea typeface="微软雅黑" panose="020B0503020204020204" pitchFamily="34" charset="-122"/>
                        <a:cs typeface="+mn-cs"/>
                      </a:endParaRPr>
                    </a:p>
                  </a:txBody>
                  <a:tcPr anchor="ctr"/>
                </a:tc>
                <a:extLst>
                  <a:ext uri="{0D108BD9-81ED-4DB2-BD59-A6C34878D82A}">
                    <a16:rowId xmlns:a16="http://schemas.microsoft.com/office/drawing/2014/main" val="10003"/>
                  </a:ext>
                </a:extLst>
              </a:tr>
              <a:tr h="560747">
                <a:tc>
                  <a:txBody>
                    <a:bodyPr/>
                    <a:lstStyle/>
                    <a:p>
                      <a:pPr algn="just"/>
                      <a:r>
                        <a:rPr lang="zh-CN" altLang="en-US" sz="1600" dirty="0"/>
                        <a:t>寻找互动体验</a:t>
                      </a:r>
                      <a:endParaRPr lang="zh-CN" altLang="en-US" sz="1600" dirty="0">
                        <a:latin typeface="微软雅黑" panose="020B0503020204020204" pitchFamily="34" charset="-122"/>
                        <a:ea typeface="微软雅黑" panose="020B0503020204020204" pitchFamily="34" charset="-122"/>
                      </a:endParaRPr>
                    </a:p>
                  </a:txBody>
                  <a:tcPr anchor="ctr"/>
                </a:tc>
                <a:tc>
                  <a:txBody>
                    <a:bodyPr/>
                    <a:lstStyle/>
                    <a:p>
                      <a:pPr algn="just"/>
                      <a:r>
                        <a:rPr lang="zh-CN" altLang="zh-CN" sz="1600" kern="1200" dirty="0">
                          <a:effectLst/>
                        </a:rPr>
                        <a:t>手机连接他们的朋友和家人</a:t>
                      </a:r>
                      <a:endParaRPr lang="zh-CN" altLang="en-US" sz="1600" dirty="0">
                        <a:latin typeface="微软雅黑" panose="020B0503020204020204" pitchFamily="34" charset="-122"/>
                        <a:ea typeface="微软雅黑" panose="020B0503020204020204" pitchFamily="34" charset="-122"/>
                      </a:endParaRPr>
                    </a:p>
                  </a:txBody>
                  <a:tcPr anchor="ctr"/>
                </a:tc>
                <a:extLst>
                  <a:ext uri="{0D108BD9-81ED-4DB2-BD59-A6C34878D82A}">
                    <a16:rowId xmlns:a16="http://schemas.microsoft.com/office/drawing/2014/main" val="10004"/>
                  </a:ext>
                </a:extLst>
              </a:tr>
              <a:tr h="560747">
                <a:tc>
                  <a:txBody>
                    <a:bodyPr/>
                    <a:lstStyle/>
                    <a:p>
                      <a:pPr marL="0" marR="0" lvl="0" indent="0" algn="just" defTabSz="914400" rtl="0" eaLnBrk="1" fontAlgn="auto" latinLnBrk="0" hangingPunct="1">
                        <a:lnSpc>
                          <a:spcPct val="100000"/>
                        </a:lnSpc>
                        <a:spcBef>
                          <a:spcPts val="0"/>
                        </a:spcBef>
                        <a:spcAft>
                          <a:spcPts val="0"/>
                        </a:spcAft>
                        <a:buClrTx/>
                        <a:buSzTx/>
                        <a:buFontTx/>
                        <a:buNone/>
                        <a:defRPr/>
                      </a:pPr>
                      <a:r>
                        <a:rPr lang="zh-CN" altLang="en-US" sz="1600" dirty="0"/>
                        <a:t>澳大利亚偶像和大哥哥，互动的电视节目，电视变化的伟大例子</a:t>
                      </a:r>
                      <a:endParaRPr lang="zh-CN" altLang="en-US" sz="1600" dirty="0">
                        <a:latin typeface="微软雅黑" panose="020B0503020204020204" pitchFamily="34" charset="-122"/>
                        <a:ea typeface="微软雅黑" panose="020B0503020204020204" pitchFamily="34" charset="-122"/>
                      </a:endParaRPr>
                    </a:p>
                  </a:txBody>
                  <a:tcPr anchor="ctr"/>
                </a:tc>
                <a:tc>
                  <a:txBody>
                    <a:bodyPr/>
                    <a:lstStyle/>
                    <a:p>
                      <a:pPr algn="just"/>
                      <a:endParaRPr lang="zh-CN" altLang="en-US" sz="1600" dirty="0">
                        <a:latin typeface="微软雅黑" panose="020B0503020204020204" pitchFamily="34" charset="-122"/>
                        <a:ea typeface="微软雅黑" panose="020B0503020204020204" pitchFamily="34" charset="-122"/>
                      </a:endParaRPr>
                    </a:p>
                  </a:txBody>
                  <a:tcPr anchor="ctr"/>
                </a:tc>
                <a:extLst>
                  <a:ext uri="{0D108BD9-81ED-4DB2-BD59-A6C34878D82A}">
                    <a16:rowId xmlns:a16="http://schemas.microsoft.com/office/drawing/2014/main" val="10005"/>
                  </a:ext>
                </a:extLst>
              </a:tr>
            </a:tbl>
          </a:graphicData>
        </a:graphic>
      </p:graphicFrame>
      <p:cxnSp>
        <p:nvCxnSpPr>
          <p:cNvPr id="26" name="直接连接符 25"/>
          <p:cNvCxnSpPr/>
          <p:nvPr/>
        </p:nvCxnSpPr>
        <p:spPr>
          <a:xfrm>
            <a:off x="532309" y="6317664"/>
            <a:ext cx="3956564" cy="0"/>
          </a:xfrm>
          <a:prstGeom prst="line">
            <a:avLst/>
          </a:prstGeom>
        </p:spPr>
        <p:style>
          <a:lnRef idx="1">
            <a:schemeClr val="dk1"/>
          </a:lnRef>
          <a:fillRef idx="0">
            <a:schemeClr val="dk1"/>
          </a:fillRef>
          <a:effectRef idx="0">
            <a:schemeClr val="dk1"/>
          </a:effectRef>
          <a:fontRef idx="minor">
            <a:schemeClr val="tx1"/>
          </a:fontRef>
        </p:style>
      </p:cxnSp>
      <p:sp>
        <p:nvSpPr>
          <p:cNvPr id="27" name="矩形 26"/>
          <p:cNvSpPr/>
          <p:nvPr/>
        </p:nvSpPr>
        <p:spPr>
          <a:xfrm>
            <a:off x="661447" y="6356983"/>
            <a:ext cx="1487458" cy="246221"/>
          </a:xfrm>
          <a:prstGeom prst="rect">
            <a:avLst/>
          </a:prstGeom>
        </p:spPr>
        <p:txBody>
          <a:bodyPr wrap="none">
            <a:spAutoFit/>
          </a:bodyPr>
          <a:lstStyle/>
          <a:p>
            <a:pPr algn="just">
              <a:spcAft>
                <a:spcPts val="0"/>
              </a:spcAft>
            </a:pPr>
            <a:r>
              <a:rPr lang="zh-CN" altLang="zh-CN" sz="1000" kern="100" dirty="0">
                <a:latin typeface="微软雅黑" panose="020B0503020204020204" pitchFamily="34" charset="-122"/>
                <a:ea typeface="微软雅黑" panose="020B0503020204020204" pitchFamily="34" charset="-122"/>
                <a:cs typeface="Times New Roman" panose="02020603050405020304" pitchFamily="18" charset="0"/>
              </a:rPr>
              <a:t>资料来源：</a:t>
            </a:r>
            <a:r>
              <a:rPr lang="en-US" altLang="zh-CN" sz="1000" kern="100" dirty="0">
                <a:latin typeface="微软雅黑" panose="020B0503020204020204" pitchFamily="34" charset="-122"/>
                <a:ea typeface="微软雅黑" panose="020B0503020204020204" pitchFamily="34" charset="-122"/>
                <a:cs typeface="Times New Roman" panose="02020603050405020304" pitchFamily="18" charset="0"/>
              </a:rPr>
              <a:t>Bray, 2005.</a:t>
            </a:r>
            <a:endParaRPr lang="zh-CN" altLang="zh-CN" sz="1000" kern="100" dirty="0">
              <a:latin typeface="微软雅黑" panose="020B0503020204020204" pitchFamily="34" charset="-122"/>
              <a:ea typeface="微软雅黑" panose="020B0503020204020204" pitchFamily="34" charset="-122"/>
              <a:cs typeface="Times New Roman" panose="02020603050405020304" pitchFamily="18" charset="0"/>
            </a:endParaRP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组合 14"/>
          <p:cNvGrpSpPr/>
          <p:nvPr/>
        </p:nvGrpSpPr>
        <p:grpSpPr>
          <a:xfrm>
            <a:off x="628649" y="6240400"/>
            <a:ext cx="10730753" cy="431800"/>
            <a:chOff x="-2052460" y="1197075"/>
            <a:chExt cx="4601296" cy="431800"/>
          </a:xfrm>
        </p:grpSpPr>
        <p:sp>
          <p:nvSpPr>
            <p:cNvPr id="16" name="直接连接符 4"/>
            <p:cNvSpPr>
              <a:spLocks noChangeShapeType="1"/>
            </p:cNvSpPr>
            <p:nvPr/>
          </p:nvSpPr>
          <p:spPr bwMode="auto">
            <a:xfrm>
              <a:off x="-2052460" y="1628875"/>
              <a:ext cx="4572000" cy="0"/>
            </a:xfrm>
            <a:prstGeom prst="line">
              <a:avLst/>
            </a:prstGeom>
            <a:noFill/>
            <a:ln w="9525"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17" name="直接连接符 5"/>
            <p:cNvSpPr>
              <a:spLocks noChangeShapeType="1"/>
            </p:cNvSpPr>
            <p:nvPr/>
          </p:nvSpPr>
          <p:spPr bwMode="auto">
            <a:xfrm flipV="1">
              <a:off x="2483855" y="1197075"/>
              <a:ext cx="0" cy="431800"/>
            </a:xfrm>
            <a:prstGeom prst="line">
              <a:avLst/>
            </a:prstGeom>
            <a:noFill/>
            <a:ln w="38100"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18" name="直接连接符 17"/>
            <p:cNvSpPr>
              <a:spLocks noChangeShapeType="1"/>
            </p:cNvSpPr>
            <p:nvPr/>
          </p:nvSpPr>
          <p:spPr bwMode="auto">
            <a:xfrm flipV="1">
              <a:off x="2547249" y="1339950"/>
              <a:ext cx="1587" cy="288925"/>
            </a:xfrm>
            <a:prstGeom prst="line">
              <a:avLst/>
            </a:prstGeom>
            <a:noFill/>
            <a:ln w="38100" cap="flat" cmpd="sng">
              <a:solidFill>
                <a:srgbClr val="FFC000"/>
              </a:solidFill>
              <a:miter lim="800000"/>
            </a:ln>
            <a:extLst>
              <a:ext uri="{909E8E84-426E-40DD-AFC4-6F175D3DCCD1}">
                <a14:hiddenFill xmlns:a14="http://schemas.microsoft.com/office/drawing/2010/main">
                  <a:noFill/>
                </a14:hiddenFill>
              </a:ext>
            </a:extLst>
          </p:spPr>
          <p:txBody>
            <a:bodyPr/>
            <a:lstStyle/>
            <a:p>
              <a:endParaRPr lang="zh-CN" altLang="en-US"/>
            </a:p>
          </p:txBody>
        </p:sp>
      </p:grpSp>
      <p:grpSp>
        <p:nvGrpSpPr>
          <p:cNvPr id="19" name="组合 18"/>
          <p:cNvGrpSpPr/>
          <p:nvPr/>
        </p:nvGrpSpPr>
        <p:grpSpPr>
          <a:xfrm>
            <a:off x="532309" y="0"/>
            <a:ext cx="105322" cy="431800"/>
            <a:chOff x="532309" y="0"/>
            <a:chExt cx="105322" cy="431800"/>
          </a:xfrm>
        </p:grpSpPr>
        <p:sp>
          <p:nvSpPr>
            <p:cNvPr id="20" name="直接连接符 5"/>
            <p:cNvSpPr>
              <a:spLocks noChangeShapeType="1"/>
            </p:cNvSpPr>
            <p:nvPr/>
          </p:nvSpPr>
          <p:spPr bwMode="auto">
            <a:xfrm flipV="1">
              <a:off x="532309" y="0"/>
              <a:ext cx="0" cy="431800"/>
            </a:xfrm>
            <a:prstGeom prst="line">
              <a:avLst/>
            </a:prstGeom>
            <a:noFill/>
            <a:ln w="38100"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21" name="直接连接符 7"/>
            <p:cNvSpPr>
              <a:spLocks noChangeShapeType="1"/>
            </p:cNvSpPr>
            <p:nvPr/>
          </p:nvSpPr>
          <p:spPr bwMode="auto">
            <a:xfrm flipV="1">
              <a:off x="636044" y="0"/>
              <a:ext cx="1587" cy="288925"/>
            </a:xfrm>
            <a:prstGeom prst="line">
              <a:avLst/>
            </a:prstGeom>
            <a:noFill/>
            <a:ln w="38100" cap="flat" cmpd="sng">
              <a:solidFill>
                <a:srgbClr val="FFC000"/>
              </a:solidFill>
              <a:miter lim="800000"/>
            </a:ln>
            <a:extLst>
              <a:ext uri="{909E8E84-426E-40DD-AFC4-6F175D3DCCD1}">
                <a14:hiddenFill xmlns:a14="http://schemas.microsoft.com/office/drawing/2010/main">
                  <a:noFill/>
                </a14:hiddenFill>
              </a:ext>
            </a:extLst>
          </p:spPr>
          <p:txBody>
            <a:bodyPr/>
            <a:lstStyle/>
            <a:p>
              <a:endParaRPr lang="zh-CN" altLang="en-US"/>
            </a:p>
          </p:txBody>
        </p:sp>
      </p:grpSp>
      <p:sp>
        <p:nvSpPr>
          <p:cNvPr id="2" name="矩形 1"/>
          <p:cNvSpPr/>
          <p:nvPr/>
        </p:nvSpPr>
        <p:spPr>
          <a:xfrm>
            <a:off x="636043" y="852698"/>
            <a:ext cx="9943165" cy="3830955"/>
          </a:xfrm>
          <a:prstGeom prst="rect">
            <a:avLst/>
          </a:prstGeom>
        </p:spPr>
        <p:txBody>
          <a:bodyPr wrap="square">
            <a:spAutoFit/>
          </a:bodyPr>
          <a:lstStyle/>
          <a:p>
            <a:pPr algn="just">
              <a:lnSpc>
                <a:spcPct val="150000"/>
              </a:lnSpc>
              <a:spcAft>
                <a:spcPts val="0"/>
              </a:spcAft>
            </a:pPr>
            <a:r>
              <a:rPr lang="zh-CN" altLang="zh-CN" sz="2400" b="1" kern="100" dirty="0">
                <a:latin typeface="微软雅黑" panose="020B0503020204020204" pitchFamily="34" charset="-122"/>
                <a:ea typeface="微软雅黑" panose="020B0503020204020204" pitchFamily="34" charset="-122"/>
                <a:cs typeface="Times New Roman" panose="02020603050405020304" pitchFamily="18" charset="0"/>
              </a:rPr>
              <a:t>复习思考题</a:t>
            </a:r>
            <a:endParaRPr lang="en-US" altLang="zh-CN" sz="2400" b="1" kern="100" dirty="0">
              <a:latin typeface="微软雅黑" panose="020B0503020204020204" pitchFamily="34" charset="-122"/>
              <a:ea typeface="微软雅黑" panose="020B0503020204020204" pitchFamily="34" charset="-122"/>
              <a:cs typeface="Times New Roman" panose="02020603050405020304" pitchFamily="18" charset="0"/>
            </a:endParaRPr>
          </a:p>
          <a:p>
            <a:pPr algn="just">
              <a:lnSpc>
                <a:spcPct val="150000"/>
              </a:lnSpc>
              <a:spcAft>
                <a:spcPts val="0"/>
              </a:spcAft>
            </a:pPr>
            <a:endParaRPr lang="zh-CN" altLang="zh-CN" kern="100" dirty="0">
              <a:latin typeface="微软雅黑" panose="020B0503020204020204" pitchFamily="34" charset="-122"/>
              <a:ea typeface="微软雅黑" panose="020B0503020204020204" pitchFamily="34" charset="-122"/>
              <a:cs typeface="Times New Roman" panose="02020603050405020304" pitchFamily="18" charset="0"/>
            </a:endParaRPr>
          </a:p>
          <a:p>
            <a:pPr algn="just">
              <a:lnSpc>
                <a:spcPct val="150000"/>
              </a:lnSpc>
              <a:spcAft>
                <a:spcPts val="0"/>
              </a:spcAft>
            </a:pPr>
            <a:r>
              <a:rPr altLang="zh-CN" sz="2000" kern="100" dirty="0">
                <a:latin typeface="微软雅黑" panose="020B0503020204020204" pitchFamily="34" charset="-122"/>
                <a:ea typeface="微软雅黑" panose="020B0503020204020204" pitchFamily="34" charset="-122"/>
                <a:cs typeface="Times New Roman" panose="02020603050405020304" pitchFamily="18" charset="0"/>
              </a:rPr>
              <a:t>1. 4Ps营销理论在主题公园实践中应注意哪些问题？</a:t>
            </a:r>
          </a:p>
          <a:p>
            <a:pPr algn="just">
              <a:lnSpc>
                <a:spcPct val="150000"/>
              </a:lnSpc>
              <a:spcAft>
                <a:spcPts val="0"/>
              </a:spcAft>
            </a:pPr>
            <a:r>
              <a:rPr altLang="zh-CN" sz="2000" kern="100" dirty="0">
                <a:latin typeface="微软雅黑" panose="020B0503020204020204" pitchFamily="34" charset="-122"/>
                <a:ea typeface="微软雅黑" panose="020B0503020204020204" pitchFamily="34" charset="-122"/>
                <a:cs typeface="Times New Roman" panose="02020603050405020304" pitchFamily="18" charset="0"/>
              </a:rPr>
              <a:t>2. 请举例说明当前主题公园营销的新媒体和新技术？</a:t>
            </a:r>
          </a:p>
          <a:p>
            <a:pPr algn="just">
              <a:lnSpc>
                <a:spcPct val="150000"/>
              </a:lnSpc>
              <a:spcAft>
                <a:spcPts val="0"/>
              </a:spcAft>
            </a:pPr>
            <a:r>
              <a:rPr altLang="zh-CN" sz="2000" kern="100" dirty="0">
                <a:latin typeface="微软雅黑" panose="020B0503020204020204" pitchFamily="34" charset="-122"/>
                <a:ea typeface="微软雅黑" panose="020B0503020204020204" pitchFamily="34" charset="-122"/>
                <a:cs typeface="Times New Roman" panose="02020603050405020304" pitchFamily="18" charset="0"/>
              </a:rPr>
              <a:t>3. 主题公园的市场细分应该基于怎样的步骤？为什么深圳欢乐谷、锦绣中华和世界之窗的市场结构存在较大差异？</a:t>
            </a:r>
          </a:p>
          <a:p>
            <a:pPr algn="just">
              <a:lnSpc>
                <a:spcPct val="150000"/>
              </a:lnSpc>
              <a:spcAft>
                <a:spcPts val="0"/>
              </a:spcAft>
            </a:pPr>
            <a:r>
              <a:rPr altLang="zh-CN" sz="2000" kern="100" dirty="0">
                <a:latin typeface="微软雅黑" panose="020B0503020204020204" pitchFamily="34" charset="-122"/>
                <a:ea typeface="微软雅黑" panose="020B0503020204020204" pitchFamily="34" charset="-122"/>
                <a:cs typeface="Times New Roman" panose="02020603050405020304" pitchFamily="18" charset="0"/>
              </a:rPr>
              <a:t>4. 通往网络信息阅读，有哪些关系营销和售后营销的手段和方法适用于主题公园？</a:t>
            </a:r>
          </a:p>
          <a:p>
            <a:pPr algn="just">
              <a:lnSpc>
                <a:spcPct val="150000"/>
              </a:lnSpc>
              <a:spcAft>
                <a:spcPts val="0"/>
              </a:spcAft>
            </a:pPr>
            <a:r>
              <a:rPr altLang="zh-CN" sz="2000" kern="100" dirty="0">
                <a:latin typeface="微软雅黑" panose="020B0503020204020204" pitchFamily="34" charset="-122"/>
                <a:ea typeface="微软雅黑" panose="020B0503020204020204" pitchFamily="34" charset="-122"/>
                <a:cs typeface="Times New Roman" panose="02020603050405020304" pitchFamily="18" charset="0"/>
              </a:rPr>
              <a:t>5. 为什么单人行年卡的续卡率不高，亲子卡和合家欢卡的续卡率受哪些因素影响？</a:t>
            </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组合 14"/>
          <p:cNvGrpSpPr/>
          <p:nvPr/>
        </p:nvGrpSpPr>
        <p:grpSpPr>
          <a:xfrm>
            <a:off x="628649" y="6240400"/>
            <a:ext cx="10730753" cy="431800"/>
            <a:chOff x="-2052460" y="1197075"/>
            <a:chExt cx="4601296" cy="431800"/>
          </a:xfrm>
        </p:grpSpPr>
        <p:sp>
          <p:nvSpPr>
            <p:cNvPr id="16" name="直接连接符 4"/>
            <p:cNvSpPr>
              <a:spLocks noChangeShapeType="1"/>
            </p:cNvSpPr>
            <p:nvPr/>
          </p:nvSpPr>
          <p:spPr bwMode="auto">
            <a:xfrm>
              <a:off x="-2052460" y="1628875"/>
              <a:ext cx="4572000" cy="0"/>
            </a:xfrm>
            <a:prstGeom prst="line">
              <a:avLst/>
            </a:prstGeom>
            <a:noFill/>
            <a:ln w="9525"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17" name="直接连接符 5"/>
            <p:cNvSpPr>
              <a:spLocks noChangeShapeType="1"/>
            </p:cNvSpPr>
            <p:nvPr/>
          </p:nvSpPr>
          <p:spPr bwMode="auto">
            <a:xfrm flipV="1">
              <a:off x="2483855" y="1197075"/>
              <a:ext cx="0" cy="431800"/>
            </a:xfrm>
            <a:prstGeom prst="line">
              <a:avLst/>
            </a:prstGeom>
            <a:noFill/>
            <a:ln w="38100"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18" name="直接连接符 17"/>
            <p:cNvSpPr>
              <a:spLocks noChangeShapeType="1"/>
            </p:cNvSpPr>
            <p:nvPr/>
          </p:nvSpPr>
          <p:spPr bwMode="auto">
            <a:xfrm flipV="1">
              <a:off x="2547249" y="1339950"/>
              <a:ext cx="1587" cy="288925"/>
            </a:xfrm>
            <a:prstGeom prst="line">
              <a:avLst/>
            </a:prstGeom>
            <a:noFill/>
            <a:ln w="38100" cap="flat" cmpd="sng">
              <a:solidFill>
                <a:srgbClr val="FFC000"/>
              </a:solidFill>
              <a:miter lim="800000"/>
            </a:ln>
            <a:extLst>
              <a:ext uri="{909E8E84-426E-40DD-AFC4-6F175D3DCCD1}">
                <a14:hiddenFill xmlns:a14="http://schemas.microsoft.com/office/drawing/2010/main">
                  <a:noFill/>
                </a14:hiddenFill>
              </a:ext>
            </a:extLst>
          </p:spPr>
          <p:txBody>
            <a:bodyPr/>
            <a:lstStyle/>
            <a:p>
              <a:endParaRPr lang="zh-CN" altLang="en-US"/>
            </a:p>
          </p:txBody>
        </p:sp>
      </p:grpSp>
      <p:grpSp>
        <p:nvGrpSpPr>
          <p:cNvPr id="19" name="组合 18"/>
          <p:cNvGrpSpPr/>
          <p:nvPr/>
        </p:nvGrpSpPr>
        <p:grpSpPr>
          <a:xfrm>
            <a:off x="532309" y="0"/>
            <a:ext cx="105322" cy="431800"/>
            <a:chOff x="532309" y="0"/>
            <a:chExt cx="105322" cy="431800"/>
          </a:xfrm>
        </p:grpSpPr>
        <p:sp>
          <p:nvSpPr>
            <p:cNvPr id="20" name="直接连接符 5"/>
            <p:cNvSpPr>
              <a:spLocks noChangeShapeType="1"/>
            </p:cNvSpPr>
            <p:nvPr/>
          </p:nvSpPr>
          <p:spPr bwMode="auto">
            <a:xfrm flipV="1">
              <a:off x="532309" y="0"/>
              <a:ext cx="0" cy="431800"/>
            </a:xfrm>
            <a:prstGeom prst="line">
              <a:avLst/>
            </a:prstGeom>
            <a:noFill/>
            <a:ln w="38100"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21" name="直接连接符 7"/>
            <p:cNvSpPr>
              <a:spLocks noChangeShapeType="1"/>
            </p:cNvSpPr>
            <p:nvPr/>
          </p:nvSpPr>
          <p:spPr bwMode="auto">
            <a:xfrm flipV="1">
              <a:off x="636044" y="0"/>
              <a:ext cx="1587" cy="288925"/>
            </a:xfrm>
            <a:prstGeom prst="line">
              <a:avLst/>
            </a:prstGeom>
            <a:noFill/>
            <a:ln w="38100" cap="flat" cmpd="sng">
              <a:solidFill>
                <a:srgbClr val="FFC000"/>
              </a:solidFill>
              <a:miter lim="800000"/>
            </a:ln>
            <a:extLst>
              <a:ext uri="{909E8E84-426E-40DD-AFC4-6F175D3DCCD1}">
                <a14:hiddenFill xmlns:a14="http://schemas.microsoft.com/office/drawing/2010/main">
                  <a:noFill/>
                </a14:hiddenFill>
              </a:ext>
            </a:extLst>
          </p:spPr>
          <p:txBody>
            <a:bodyPr/>
            <a:lstStyle/>
            <a:p>
              <a:endParaRPr lang="zh-CN" altLang="en-US"/>
            </a:p>
          </p:txBody>
        </p:sp>
      </p:grpSp>
      <p:sp>
        <p:nvSpPr>
          <p:cNvPr id="2" name="矩形 1"/>
          <p:cNvSpPr/>
          <p:nvPr/>
        </p:nvSpPr>
        <p:spPr>
          <a:xfrm>
            <a:off x="636043" y="288925"/>
            <a:ext cx="11249569" cy="7563096"/>
          </a:xfrm>
          <a:prstGeom prst="rect">
            <a:avLst/>
          </a:prstGeom>
        </p:spPr>
        <p:txBody>
          <a:bodyPr wrap="square">
            <a:spAutoFit/>
          </a:bodyPr>
          <a:lstStyle/>
          <a:p>
            <a:pPr algn="just">
              <a:lnSpc>
                <a:spcPct val="150000"/>
              </a:lnSpc>
              <a:spcAft>
                <a:spcPts val="0"/>
              </a:spcAft>
            </a:pPr>
            <a:r>
              <a:rPr lang="zh-CN" altLang="en-US" sz="2400" b="1" kern="100" dirty="0">
                <a:latin typeface="微软雅黑" panose="020B0503020204020204" pitchFamily="34" charset="-122"/>
                <a:ea typeface="微软雅黑" panose="020B0503020204020204" pitchFamily="34" charset="-122"/>
                <a:cs typeface="Times New Roman" panose="02020603050405020304" pitchFamily="18" charset="0"/>
              </a:rPr>
              <a:t>参考文献</a:t>
            </a:r>
            <a:endParaRPr lang="zh-CN" altLang="zh-CN" kern="100" dirty="0">
              <a:latin typeface="微软雅黑" panose="020B0503020204020204" pitchFamily="34" charset="-122"/>
              <a:ea typeface="微软雅黑" panose="020B0503020204020204" pitchFamily="34" charset="-122"/>
              <a:cs typeface="Times New Roman" panose="02020603050405020304" pitchFamily="18" charset="0"/>
            </a:endParaRPr>
          </a:p>
          <a:p>
            <a:pPr marL="215900" indent="-342900" algn="just" fontAlgn="t">
              <a:lnSpc>
                <a:spcPct val="150000"/>
              </a:lnSpc>
              <a:spcAft>
                <a:spcPts val="600"/>
              </a:spcAft>
              <a:buFont typeface="+mj-lt"/>
              <a:buAutoNum type="arabicPeriod"/>
            </a:pPr>
            <a:r>
              <a:rPr lang="en-US" altLang="zh-CN" kern="0" dirty="0">
                <a:latin typeface="Times New Roman" panose="02020603050405020304" pitchFamily="18" charset="0"/>
              </a:rPr>
              <a:t>Bray, C. 2005. IAAPA and AALARA into the future. In: 12th Annual AALARA Conference. Gold Coast, 11 pp. http://www.iaapa.org.</a:t>
            </a:r>
            <a:endParaRPr lang="zh-CN" altLang="zh-CN" kern="100" dirty="0">
              <a:latin typeface="Times New Roman" panose="02020603050405020304" pitchFamily="18" charset="0"/>
              <a:ea typeface="宋体" panose="02010600030101010101" pitchFamily="2" charset="-122"/>
            </a:endParaRPr>
          </a:p>
          <a:p>
            <a:pPr marL="215900" indent="-342900" algn="just" fontAlgn="t">
              <a:lnSpc>
                <a:spcPct val="150000"/>
              </a:lnSpc>
              <a:spcAft>
                <a:spcPts val="600"/>
              </a:spcAft>
              <a:buFont typeface="+mj-lt"/>
              <a:buAutoNum type="arabicPeriod"/>
            </a:pPr>
            <a:r>
              <a:rPr lang="en-US" altLang="zh-CN" kern="0" dirty="0">
                <a:latin typeface="Times New Roman" panose="02020603050405020304" pitchFamily="18" charset="0"/>
              </a:rPr>
              <a:t>Brault, F. and </a:t>
            </a:r>
            <a:r>
              <a:rPr lang="en-US" altLang="zh-CN" kern="0" dirty="0" err="1">
                <a:latin typeface="Times New Roman" panose="02020603050405020304" pitchFamily="18" charset="0"/>
              </a:rPr>
              <a:t>Brouzes</a:t>
            </a:r>
            <a:r>
              <a:rPr lang="en-US" altLang="zh-CN" kern="0" dirty="0">
                <a:latin typeface="Times New Roman" panose="02020603050405020304" pitchFamily="18" charset="0"/>
              </a:rPr>
              <a:t>, S. 2005. Les nouveaux </a:t>
            </a:r>
            <a:r>
              <a:rPr lang="en-US" altLang="zh-CN" kern="0" dirty="0" err="1">
                <a:latin typeface="Times New Roman" panose="02020603050405020304" pitchFamily="18" charset="0"/>
              </a:rPr>
              <a:t>defis</a:t>
            </a:r>
            <a:r>
              <a:rPr lang="en-US" altLang="zh-CN" kern="0" dirty="0">
                <a:latin typeface="Times New Roman" panose="02020603050405020304" pitchFamily="18" charset="0"/>
              </a:rPr>
              <a:t> du marketing des pares de </a:t>
            </a:r>
            <a:r>
              <a:rPr lang="en-US" altLang="zh-CN" kern="0" dirty="0" err="1">
                <a:latin typeface="Times New Roman" panose="02020603050405020304" pitchFamily="18" charset="0"/>
              </a:rPr>
              <a:t>loisirs</a:t>
            </a:r>
            <a:r>
              <a:rPr lang="en-US" altLang="zh-CN" kern="0" dirty="0">
                <a:latin typeface="Times New Roman" panose="02020603050405020304" pitchFamily="18" charset="0"/>
              </a:rPr>
              <a:t>. Cahier </a:t>
            </a:r>
            <a:r>
              <a:rPr lang="en-US" altLang="zh-CN" kern="0" dirty="0" err="1">
                <a:latin typeface="Times New Roman" panose="02020603050405020304" pitchFamily="18" charset="0"/>
              </a:rPr>
              <a:t>Espaces</a:t>
            </a:r>
            <a:r>
              <a:rPr lang="en-US" altLang="zh-CN" kern="0" dirty="0">
                <a:latin typeface="Times New Roman" panose="02020603050405020304" pitchFamily="18" charset="0"/>
              </a:rPr>
              <a:t> 86, 114-119.</a:t>
            </a:r>
            <a:endParaRPr lang="zh-CN" altLang="zh-CN" kern="100" dirty="0">
              <a:latin typeface="Times New Roman" panose="02020603050405020304" pitchFamily="18" charset="0"/>
              <a:ea typeface="宋体" panose="02010600030101010101" pitchFamily="2" charset="-122"/>
            </a:endParaRPr>
          </a:p>
          <a:p>
            <a:pPr marL="215900" indent="-342900" algn="just" fontAlgn="t">
              <a:lnSpc>
                <a:spcPct val="150000"/>
              </a:lnSpc>
              <a:spcAft>
                <a:spcPts val="600"/>
              </a:spcAft>
              <a:buFont typeface="+mj-lt"/>
              <a:buAutoNum type="arabicPeriod"/>
            </a:pPr>
            <a:r>
              <a:rPr lang="en-US" altLang="zh-CN" kern="0" dirty="0">
                <a:latin typeface="Times New Roman" panose="02020603050405020304" pitchFamily="18" charset="0"/>
                <a:ea typeface="宋体" panose="02010600030101010101" pitchFamily="2" charset="-122"/>
              </a:rPr>
              <a:t>Clave S A. 2007. The Global Theme Park Industry. Cambridge: CABI.</a:t>
            </a:r>
            <a:endParaRPr lang="zh-CN" altLang="zh-CN" kern="100" dirty="0">
              <a:latin typeface="Times New Roman" panose="02020603050405020304" pitchFamily="18" charset="0"/>
              <a:ea typeface="宋体" panose="02010600030101010101" pitchFamily="2" charset="-122"/>
            </a:endParaRPr>
          </a:p>
          <a:p>
            <a:pPr marL="215900" indent="-342900" algn="just" fontAlgn="t">
              <a:lnSpc>
                <a:spcPct val="150000"/>
              </a:lnSpc>
              <a:spcAft>
                <a:spcPts val="600"/>
              </a:spcAft>
              <a:buFont typeface="+mj-lt"/>
              <a:buAutoNum type="arabicPeriod"/>
            </a:pPr>
            <a:r>
              <a:rPr lang="en-US" altLang="zh-CN" kern="0" dirty="0">
                <a:latin typeface="Times New Roman" panose="02020603050405020304" pitchFamily="18" charset="0"/>
                <a:ea typeface="宋体" panose="02010600030101010101" pitchFamily="2" charset="-122"/>
              </a:rPr>
              <a:t>Ferreira R </a:t>
            </a:r>
            <a:r>
              <a:rPr lang="en-US" altLang="zh-CN" kern="0" dirty="0" err="1">
                <a:latin typeface="Times New Roman" panose="02020603050405020304" pitchFamily="18" charset="0"/>
                <a:ea typeface="宋体" panose="02010600030101010101" pitchFamily="2" charset="-122"/>
              </a:rPr>
              <a:t>R</a:t>
            </a:r>
            <a:r>
              <a:rPr lang="en-US" altLang="zh-CN" kern="0" dirty="0">
                <a:latin typeface="Times New Roman" panose="02020603050405020304" pitchFamily="18" charset="0"/>
                <a:ea typeface="宋体" panose="02010600030101010101" pitchFamily="2" charset="-122"/>
              </a:rPr>
              <a:t>, Gustafson C M. 2006. Declining Memberships During an Economic Downturn in U.S. Private Clubs. International Journal of Hospitality &amp; Tourism Administration,7(2):3-17.</a:t>
            </a:r>
            <a:endParaRPr lang="zh-CN" altLang="zh-CN" kern="100" dirty="0">
              <a:latin typeface="Times New Roman" panose="02020603050405020304" pitchFamily="18" charset="0"/>
              <a:ea typeface="宋体" panose="02010600030101010101" pitchFamily="2" charset="-122"/>
            </a:endParaRPr>
          </a:p>
          <a:p>
            <a:pPr marL="215900" indent="-342900" algn="just" fontAlgn="t">
              <a:lnSpc>
                <a:spcPct val="150000"/>
              </a:lnSpc>
              <a:spcAft>
                <a:spcPts val="600"/>
              </a:spcAft>
              <a:buFont typeface="+mj-lt"/>
              <a:buAutoNum type="arabicPeriod"/>
            </a:pPr>
            <a:r>
              <a:rPr lang="en-US" altLang="zh-CN" kern="0" dirty="0" err="1">
                <a:latin typeface="Times New Roman" panose="02020603050405020304" pitchFamily="18" charset="0"/>
                <a:ea typeface="宋体" panose="02010600030101010101" pitchFamily="2" charset="-122"/>
              </a:rPr>
              <a:t>Fyall</a:t>
            </a:r>
            <a:r>
              <a:rPr lang="en-US" altLang="zh-CN" kern="0" dirty="0">
                <a:latin typeface="Times New Roman" panose="02020603050405020304" pitchFamily="18" charset="0"/>
                <a:ea typeface="宋体" panose="02010600030101010101" pitchFamily="2" charset="-122"/>
              </a:rPr>
              <a:t> A</a:t>
            </a:r>
            <a:r>
              <a:rPr lang="zh-CN" altLang="zh-CN" kern="0" dirty="0">
                <a:latin typeface="Times New Roman" panose="02020603050405020304" pitchFamily="18" charset="0"/>
                <a:ea typeface="宋体" panose="02010600030101010101" pitchFamily="2" charset="-122"/>
              </a:rPr>
              <a:t>，</a:t>
            </a:r>
            <a:r>
              <a:rPr lang="en-US" altLang="zh-CN" kern="0" dirty="0" err="1">
                <a:latin typeface="Times New Roman" panose="02020603050405020304" pitchFamily="18" charset="0"/>
                <a:ea typeface="宋体" panose="02010600030101010101" pitchFamily="2" charset="-122"/>
              </a:rPr>
              <a:t>Callod</a:t>
            </a:r>
            <a:r>
              <a:rPr lang="en-US" altLang="zh-CN" kern="0" dirty="0">
                <a:latin typeface="Times New Roman" panose="02020603050405020304" pitchFamily="18" charset="0"/>
                <a:ea typeface="宋体" panose="02010600030101010101" pitchFamily="2" charset="-122"/>
              </a:rPr>
              <a:t> C</a:t>
            </a:r>
            <a:r>
              <a:rPr lang="zh-CN" altLang="zh-CN" kern="0" dirty="0">
                <a:latin typeface="Times New Roman" panose="02020603050405020304" pitchFamily="18" charset="0"/>
                <a:ea typeface="宋体" panose="02010600030101010101" pitchFamily="2" charset="-122"/>
              </a:rPr>
              <a:t>，</a:t>
            </a:r>
            <a:r>
              <a:rPr lang="en-US" altLang="zh-CN" kern="0" dirty="0">
                <a:latin typeface="Times New Roman" panose="02020603050405020304" pitchFamily="18" charset="0"/>
                <a:ea typeface="宋体" panose="02010600030101010101" pitchFamily="2" charset="-122"/>
              </a:rPr>
              <a:t>Edwards B. 2003. Relationship Marketing: The Challenge for Destinations. Annals of Tourism Research,30( 3): 644-659</a:t>
            </a:r>
            <a:r>
              <a:rPr lang="zh-CN" altLang="zh-CN" kern="0" dirty="0">
                <a:latin typeface="Times New Roman" panose="02020603050405020304" pitchFamily="18" charset="0"/>
                <a:ea typeface="宋体" panose="02010600030101010101" pitchFamily="2" charset="-122"/>
              </a:rPr>
              <a:t>．</a:t>
            </a:r>
            <a:endParaRPr lang="en-US" altLang="zh-CN" kern="0" dirty="0">
              <a:latin typeface="Times New Roman" panose="02020603050405020304" pitchFamily="18" charset="0"/>
              <a:ea typeface="宋体" panose="02010600030101010101" pitchFamily="2" charset="-122"/>
            </a:endParaRPr>
          </a:p>
          <a:p>
            <a:pPr marL="215900" indent="-342900" algn="just" fontAlgn="t">
              <a:lnSpc>
                <a:spcPct val="150000"/>
              </a:lnSpc>
              <a:spcAft>
                <a:spcPts val="600"/>
              </a:spcAft>
              <a:buFont typeface="+mj-lt"/>
              <a:buAutoNum type="arabicPeriod"/>
            </a:pPr>
            <a:r>
              <a:rPr lang="en-US" altLang="zh-CN" kern="0" dirty="0">
                <a:latin typeface="Times New Roman" panose="02020603050405020304" pitchFamily="18" charset="0"/>
                <a:ea typeface="宋体" panose="02010600030101010101" pitchFamily="2" charset="-122"/>
              </a:rPr>
              <a:t>Gruen T W. 2000</a:t>
            </a:r>
            <a:r>
              <a:rPr lang="zh-CN" altLang="zh-CN" kern="0" dirty="0">
                <a:latin typeface="Times New Roman" panose="02020603050405020304" pitchFamily="18" charset="0"/>
                <a:ea typeface="宋体" panose="02010600030101010101" pitchFamily="2" charset="-122"/>
              </a:rPr>
              <a:t>．</a:t>
            </a:r>
            <a:r>
              <a:rPr lang="en-US" altLang="zh-CN" kern="0" dirty="0">
                <a:latin typeface="Times New Roman" panose="02020603050405020304" pitchFamily="18" charset="0"/>
                <a:ea typeface="宋体" panose="02010600030101010101" pitchFamily="2" charset="-122"/>
              </a:rPr>
              <a:t>Membership customers and relationship marketing // </a:t>
            </a:r>
            <a:r>
              <a:rPr lang="en-US" altLang="zh-CN" kern="0" dirty="0" err="1">
                <a:latin typeface="Times New Roman" panose="02020603050405020304" pitchFamily="18" charset="0"/>
                <a:ea typeface="宋体" panose="02010600030101010101" pitchFamily="2" charset="-122"/>
              </a:rPr>
              <a:t>Sheth</a:t>
            </a:r>
            <a:r>
              <a:rPr lang="en-US" altLang="zh-CN" kern="0" dirty="0">
                <a:latin typeface="Times New Roman" panose="02020603050405020304" pitchFamily="18" charset="0"/>
                <a:ea typeface="宋体" panose="02010600030101010101" pitchFamily="2" charset="-122"/>
              </a:rPr>
              <a:t> J N, </a:t>
            </a:r>
            <a:r>
              <a:rPr lang="en-US" altLang="zh-CN" kern="0" dirty="0" err="1">
                <a:latin typeface="Times New Roman" panose="02020603050405020304" pitchFamily="18" charset="0"/>
                <a:ea typeface="宋体" panose="02010600030101010101" pitchFamily="2" charset="-122"/>
              </a:rPr>
              <a:t>Parvatiyar</a:t>
            </a:r>
            <a:r>
              <a:rPr lang="en-US" altLang="zh-CN" kern="0" dirty="0">
                <a:latin typeface="Times New Roman" panose="02020603050405020304" pitchFamily="18" charset="0"/>
                <a:ea typeface="宋体" panose="02010600030101010101" pitchFamily="2" charset="-122"/>
              </a:rPr>
              <a:t> A. Handbook of relationship marketing. Thousand Oaks, CA: Sage Publications Inc</a:t>
            </a:r>
            <a:r>
              <a:rPr lang="zh-CN" altLang="zh-CN" kern="0" dirty="0">
                <a:latin typeface="Times New Roman" panose="02020603050405020304" pitchFamily="18" charset="0"/>
                <a:ea typeface="宋体" panose="02010600030101010101" pitchFamily="2" charset="-122"/>
              </a:rPr>
              <a:t>．</a:t>
            </a:r>
            <a:endParaRPr lang="en-US" altLang="zh-CN" kern="0" dirty="0">
              <a:latin typeface="Times New Roman" panose="02020603050405020304" pitchFamily="18" charset="0"/>
              <a:ea typeface="宋体" panose="02010600030101010101" pitchFamily="2" charset="-122"/>
            </a:endParaRPr>
          </a:p>
          <a:p>
            <a:pPr marL="215900" indent="-342900" algn="just" fontAlgn="t">
              <a:lnSpc>
                <a:spcPct val="150000"/>
              </a:lnSpc>
              <a:spcAft>
                <a:spcPts val="600"/>
              </a:spcAft>
              <a:buFont typeface="+mj-lt"/>
              <a:buAutoNum type="arabicPeriod"/>
            </a:pPr>
            <a:r>
              <a:rPr lang="en-US" altLang="zh-CN" kern="0" dirty="0">
                <a:latin typeface="Times New Roman" panose="02020603050405020304" pitchFamily="18" charset="0"/>
                <a:ea typeface="宋体" panose="02010600030101010101" pitchFamily="2" charset="-122"/>
              </a:rPr>
              <a:t>Jang D, Mattila A S, Bai B. 2007. Restaurant membership fee and customer choice: The </a:t>
            </a:r>
            <a:r>
              <a:rPr lang="en-US" altLang="zh-CN" kern="0" dirty="0" err="1">
                <a:latin typeface="Times New Roman" panose="02020603050405020304" pitchFamily="18" charset="0"/>
                <a:ea typeface="宋体" panose="02010600030101010101" pitchFamily="2" charset="-122"/>
              </a:rPr>
              <a:t>effectsof</a:t>
            </a:r>
            <a:r>
              <a:rPr lang="en-US" altLang="zh-CN" kern="0" dirty="0">
                <a:latin typeface="Times New Roman" panose="02020603050405020304" pitchFamily="18" charset="0"/>
                <a:ea typeface="宋体" panose="02010600030101010101" pitchFamily="2" charset="-122"/>
              </a:rPr>
              <a:t> sunk cost and feelings of regret. International Journal of Hospitality Management, 26(3), 687-697</a:t>
            </a:r>
            <a:r>
              <a:rPr lang="zh-CN" altLang="zh-CN" kern="0" dirty="0">
                <a:latin typeface="Times New Roman" panose="02020603050405020304" pitchFamily="18" charset="0"/>
                <a:ea typeface="宋体" panose="02010600030101010101" pitchFamily="2" charset="-122"/>
              </a:rPr>
              <a:t>．</a:t>
            </a:r>
            <a:endParaRPr lang="zh-CN" altLang="zh-CN" kern="100" dirty="0">
              <a:latin typeface="Times New Roman" panose="02020603050405020304" pitchFamily="18" charset="0"/>
              <a:ea typeface="宋体" panose="02010600030101010101" pitchFamily="2" charset="-122"/>
            </a:endParaRPr>
          </a:p>
          <a:p>
            <a:pPr marL="215900" indent="-342900" algn="just" fontAlgn="t">
              <a:lnSpc>
                <a:spcPct val="150000"/>
              </a:lnSpc>
              <a:spcAft>
                <a:spcPts val="600"/>
              </a:spcAft>
              <a:buFont typeface="+mj-lt"/>
              <a:buAutoNum type="arabicPeriod"/>
            </a:pPr>
            <a:endParaRPr lang="zh-CN" altLang="zh-CN" kern="100" dirty="0">
              <a:latin typeface="Times New Roman" panose="02020603050405020304" pitchFamily="18" charset="0"/>
              <a:ea typeface="宋体" panose="02010600030101010101" pitchFamily="2" charset="-122"/>
            </a:endParaRPr>
          </a:p>
          <a:p>
            <a:pPr marL="215900" indent="-342900" algn="just" fontAlgn="t">
              <a:lnSpc>
                <a:spcPct val="150000"/>
              </a:lnSpc>
              <a:spcAft>
                <a:spcPts val="600"/>
              </a:spcAft>
              <a:buFont typeface="+mj-lt"/>
              <a:buAutoNum type="arabicPeriod"/>
            </a:pPr>
            <a:endParaRPr lang="zh-CN" altLang="zh-CN" kern="100" dirty="0">
              <a:latin typeface="Times New Roman" panose="02020603050405020304" pitchFamily="18" charset="0"/>
              <a:ea typeface="宋体" panose="02010600030101010101" pitchFamily="2" charset="-122"/>
            </a:endParaRPr>
          </a:p>
          <a:p>
            <a:pPr algn="just">
              <a:lnSpc>
                <a:spcPct val="150000"/>
              </a:lnSpc>
              <a:spcAft>
                <a:spcPts val="0"/>
              </a:spcAft>
            </a:pPr>
            <a:endParaRPr altLang="zh-CN" sz="2000" kern="100" dirty="0">
              <a:latin typeface="微软雅黑" panose="020B0503020204020204" pitchFamily="34" charset="-122"/>
              <a:ea typeface="微软雅黑" panose="020B0503020204020204" pitchFamily="34" charset="-122"/>
              <a:cs typeface="Times New Roman" panose="02020603050405020304" pitchFamily="18" charset="0"/>
            </a:endParaRPr>
          </a:p>
        </p:txBody>
      </p:sp>
    </p:spTree>
    <p:extLst>
      <p:ext uri="{BB962C8B-B14F-4D97-AF65-F5344CB8AC3E}">
        <p14:creationId xmlns:p14="http://schemas.microsoft.com/office/powerpoint/2010/main" val="35615635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组合 14"/>
          <p:cNvGrpSpPr/>
          <p:nvPr/>
        </p:nvGrpSpPr>
        <p:grpSpPr>
          <a:xfrm>
            <a:off x="628649" y="6240400"/>
            <a:ext cx="10730753" cy="431800"/>
            <a:chOff x="-2052460" y="1197075"/>
            <a:chExt cx="4601296" cy="431800"/>
          </a:xfrm>
        </p:grpSpPr>
        <p:sp>
          <p:nvSpPr>
            <p:cNvPr id="16" name="直接连接符 4"/>
            <p:cNvSpPr>
              <a:spLocks noChangeShapeType="1"/>
            </p:cNvSpPr>
            <p:nvPr/>
          </p:nvSpPr>
          <p:spPr bwMode="auto">
            <a:xfrm>
              <a:off x="-2052460" y="1628875"/>
              <a:ext cx="4572000" cy="0"/>
            </a:xfrm>
            <a:prstGeom prst="line">
              <a:avLst/>
            </a:prstGeom>
            <a:noFill/>
            <a:ln w="9525"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17" name="直接连接符 5"/>
            <p:cNvSpPr>
              <a:spLocks noChangeShapeType="1"/>
            </p:cNvSpPr>
            <p:nvPr/>
          </p:nvSpPr>
          <p:spPr bwMode="auto">
            <a:xfrm flipV="1">
              <a:off x="2483855" y="1197075"/>
              <a:ext cx="0" cy="431800"/>
            </a:xfrm>
            <a:prstGeom prst="line">
              <a:avLst/>
            </a:prstGeom>
            <a:noFill/>
            <a:ln w="38100"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18" name="直接连接符 17"/>
            <p:cNvSpPr>
              <a:spLocks noChangeShapeType="1"/>
            </p:cNvSpPr>
            <p:nvPr/>
          </p:nvSpPr>
          <p:spPr bwMode="auto">
            <a:xfrm flipV="1">
              <a:off x="2547249" y="1339950"/>
              <a:ext cx="1587" cy="288925"/>
            </a:xfrm>
            <a:prstGeom prst="line">
              <a:avLst/>
            </a:prstGeom>
            <a:noFill/>
            <a:ln w="38100" cap="flat" cmpd="sng">
              <a:solidFill>
                <a:srgbClr val="FFC000"/>
              </a:solidFill>
              <a:miter lim="800000"/>
            </a:ln>
            <a:extLst>
              <a:ext uri="{909E8E84-426E-40DD-AFC4-6F175D3DCCD1}">
                <a14:hiddenFill xmlns:a14="http://schemas.microsoft.com/office/drawing/2010/main">
                  <a:noFill/>
                </a14:hiddenFill>
              </a:ext>
            </a:extLst>
          </p:spPr>
          <p:txBody>
            <a:bodyPr/>
            <a:lstStyle/>
            <a:p>
              <a:endParaRPr lang="zh-CN" altLang="en-US"/>
            </a:p>
          </p:txBody>
        </p:sp>
      </p:grpSp>
      <p:grpSp>
        <p:nvGrpSpPr>
          <p:cNvPr id="19" name="组合 18"/>
          <p:cNvGrpSpPr/>
          <p:nvPr/>
        </p:nvGrpSpPr>
        <p:grpSpPr>
          <a:xfrm>
            <a:off x="532309" y="0"/>
            <a:ext cx="105322" cy="431800"/>
            <a:chOff x="532309" y="0"/>
            <a:chExt cx="105322" cy="431800"/>
          </a:xfrm>
        </p:grpSpPr>
        <p:sp>
          <p:nvSpPr>
            <p:cNvPr id="20" name="直接连接符 5"/>
            <p:cNvSpPr>
              <a:spLocks noChangeShapeType="1"/>
            </p:cNvSpPr>
            <p:nvPr/>
          </p:nvSpPr>
          <p:spPr bwMode="auto">
            <a:xfrm flipV="1">
              <a:off x="532309" y="0"/>
              <a:ext cx="0" cy="431800"/>
            </a:xfrm>
            <a:prstGeom prst="line">
              <a:avLst/>
            </a:prstGeom>
            <a:noFill/>
            <a:ln w="38100"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21" name="直接连接符 7"/>
            <p:cNvSpPr>
              <a:spLocks noChangeShapeType="1"/>
            </p:cNvSpPr>
            <p:nvPr/>
          </p:nvSpPr>
          <p:spPr bwMode="auto">
            <a:xfrm flipV="1">
              <a:off x="636044" y="0"/>
              <a:ext cx="1587" cy="288925"/>
            </a:xfrm>
            <a:prstGeom prst="line">
              <a:avLst/>
            </a:prstGeom>
            <a:noFill/>
            <a:ln w="38100" cap="flat" cmpd="sng">
              <a:solidFill>
                <a:srgbClr val="FFC000"/>
              </a:solidFill>
              <a:miter lim="800000"/>
            </a:ln>
            <a:extLst>
              <a:ext uri="{909E8E84-426E-40DD-AFC4-6F175D3DCCD1}">
                <a14:hiddenFill xmlns:a14="http://schemas.microsoft.com/office/drawing/2010/main">
                  <a:noFill/>
                </a14:hiddenFill>
              </a:ext>
            </a:extLst>
          </p:spPr>
          <p:txBody>
            <a:bodyPr/>
            <a:lstStyle/>
            <a:p>
              <a:endParaRPr lang="zh-CN" altLang="en-US"/>
            </a:p>
          </p:txBody>
        </p:sp>
      </p:grpSp>
      <p:sp>
        <p:nvSpPr>
          <p:cNvPr id="2" name="矩形 1"/>
          <p:cNvSpPr/>
          <p:nvPr/>
        </p:nvSpPr>
        <p:spPr>
          <a:xfrm>
            <a:off x="636044" y="288925"/>
            <a:ext cx="10568114" cy="6885988"/>
          </a:xfrm>
          <a:prstGeom prst="rect">
            <a:avLst/>
          </a:prstGeom>
        </p:spPr>
        <p:txBody>
          <a:bodyPr wrap="square">
            <a:spAutoFit/>
          </a:bodyPr>
          <a:lstStyle/>
          <a:p>
            <a:pPr algn="just">
              <a:lnSpc>
                <a:spcPct val="150000"/>
              </a:lnSpc>
              <a:spcAft>
                <a:spcPts val="0"/>
              </a:spcAft>
            </a:pPr>
            <a:r>
              <a:rPr lang="zh-CN" altLang="en-US" sz="2400" b="1" kern="100" dirty="0">
                <a:latin typeface="微软雅黑" panose="020B0503020204020204" pitchFamily="34" charset="-122"/>
                <a:ea typeface="微软雅黑" panose="020B0503020204020204" pitchFamily="34" charset="-122"/>
                <a:cs typeface="Times New Roman" panose="02020603050405020304" pitchFamily="18" charset="0"/>
              </a:rPr>
              <a:t>参考文献</a:t>
            </a:r>
            <a:endParaRPr lang="zh-CN" altLang="zh-CN" kern="100" dirty="0">
              <a:latin typeface="微软雅黑" panose="020B0503020204020204" pitchFamily="34" charset="-122"/>
              <a:ea typeface="微软雅黑" panose="020B0503020204020204" pitchFamily="34" charset="-122"/>
              <a:cs typeface="Times New Roman" panose="02020603050405020304" pitchFamily="18" charset="0"/>
            </a:endParaRPr>
          </a:p>
          <a:p>
            <a:pPr marL="215900" indent="-342900" algn="just" fontAlgn="t">
              <a:lnSpc>
                <a:spcPct val="150000"/>
              </a:lnSpc>
              <a:spcAft>
                <a:spcPts val="600"/>
              </a:spcAft>
              <a:buFont typeface="+mj-lt"/>
              <a:buAutoNum type="arabicPeriod" startAt="8"/>
            </a:pPr>
            <a:r>
              <a:rPr lang="en-US" altLang="zh-CN" sz="1600" kern="0" dirty="0">
                <a:latin typeface="Times New Roman" panose="02020603050405020304" pitchFamily="18" charset="0"/>
                <a:ea typeface="宋体" panose="02010600030101010101" pitchFamily="2" charset="-122"/>
              </a:rPr>
              <a:t>Long M </a:t>
            </a:r>
            <a:r>
              <a:rPr lang="en-US" altLang="zh-CN" sz="1600" kern="0" dirty="0" err="1">
                <a:latin typeface="Times New Roman" panose="02020603050405020304" pitchFamily="18" charset="0"/>
                <a:ea typeface="宋体" panose="02010600030101010101" pitchFamily="2" charset="-122"/>
              </a:rPr>
              <a:t>M</a:t>
            </a:r>
            <a:r>
              <a:rPr lang="en-US" altLang="zh-CN" sz="1600" kern="0" dirty="0">
                <a:latin typeface="Times New Roman" panose="02020603050405020304" pitchFamily="18" charset="0"/>
                <a:ea typeface="宋体" panose="02010600030101010101" pitchFamily="2" charset="-122"/>
              </a:rPr>
              <a:t>, Clark S D, Schiffman L G, et al. 2003. In the air again: frequent flyer relationship </a:t>
            </a:r>
            <a:r>
              <a:rPr lang="en-US" altLang="zh-CN" sz="1600" kern="0" dirty="0" err="1">
                <a:latin typeface="Times New Roman" panose="02020603050405020304" pitchFamily="18" charset="0"/>
                <a:ea typeface="宋体" panose="02010600030101010101" pitchFamily="2" charset="-122"/>
              </a:rPr>
              <a:t>programmes</a:t>
            </a:r>
            <a:r>
              <a:rPr lang="en-US" altLang="zh-CN" sz="1600" kern="0" dirty="0">
                <a:latin typeface="Times New Roman" panose="02020603050405020304" pitchFamily="18" charset="0"/>
                <a:ea typeface="宋体" panose="02010600030101010101" pitchFamily="2" charset="-122"/>
              </a:rPr>
              <a:t> and business </a:t>
            </a:r>
            <a:r>
              <a:rPr lang="en-US" altLang="zh-CN" sz="1600" kern="0" dirty="0" err="1">
                <a:latin typeface="Times New Roman" panose="02020603050405020304" pitchFamily="18" charset="0"/>
                <a:ea typeface="宋体" panose="02010600030101010101" pitchFamily="2" charset="-122"/>
              </a:rPr>
              <a:t>travellers’</a:t>
            </a:r>
            <a:r>
              <a:rPr lang="en-US" altLang="zh-CN" sz="1600" kern="0" dirty="0">
                <a:latin typeface="Times New Roman" panose="02020603050405020304" pitchFamily="18" charset="0"/>
                <a:ea typeface="宋体" panose="02010600030101010101" pitchFamily="2" charset="-122"/>
              </a:rPr>
              <a:t> quality of life. International Journal of Tourism Research, 5( 6): 421-432</a:t>
            </a:r>
            <a:r>
              <a:rPr lang="zh-CN" altLang="zh-CN" sz="1600" kern="0" dirty="0">
                <a:latin typeface="Times New Roman" panose="02020603050405020304" pitchFamily="18" charset="0"/>
                <a:ea typeface="宋体" panose="02010600030101010101" pitchFamily="2" charset="-122"/>
              </a:rPr>
              <a:t>．</a:t>
            </a:r>
            <a:endParaRPr lang="zh-CN" altLang="zh-CN" sz="1600" kern="100" dirty="0">
              <a:latin typeface="Times New Roman" panose="02020603050405020304" pitchFamily="18" charset="0"/>
              <a:ea typeface="宋体" panose="02010600030101010101" pitchFamily="2" charset="-122"/>
            </a:endParaRPr>
          </a:p>
          <a:p>
            <a:pPr marL="215900" indent="-342900" algn="just" fontAlgn="t">
              <a:lnSpc>
                <a:spcPct val="150000"/>
              </a:lnSpc>
              <a:spcAft>
                <a:spcPts val="600"/>
              </a:spcAft>
              <a:buFont typeface="+mj-lt"/>
              <a:buAutoNum type="arabicPeriod" startAt="8"/>
            </a:pPr>
            <a:r>
              <a:rPr lang="en-US" altLang="zh-CN" sz="1600" kern="0" dirty="0">
                <a:latin typeface="Times New Roman" panose="02020603050405020304" pitchFamily="18" charset="0"/>
                <a:ea typeface="宋体" panose="02010600030101010101" pitchFamily="2" charset="-122"/>
              </a:rPr>
              <a:t>Olsson A K 2010. A Tourist Attraction’s Members: Their Motivations, relations and roles. Scandinavian Journal of Hospitality and Tourism, 10( 4): 411-429</a:t>
            </a:r>
            <a:r>
              <a:rPr lang="zh-CN" altLang="zh-CN" sz="1600" kern="0" dirty="0">
                <a:latin typeface="Times New Roman" panose="02020603050405020304" pitchFamily="18" charset="0"/>
                <a:ea typeface="宋体" panose="02010600030101010101" pitchFamily="2" charset="-122"/>
              </a:rPr>
              <a:t>．</a:t>
            </a:r>
            <a:endParaRPr lang="zh-CN" altLang="zh-CN" sz="1600" kern="100" dirty="0">
              <a:latin typeface="Times New Roman" panose="02020603050405020304" pitchFamily="18" charset="0"/>
              <a:ea typeface="宋体" panose="02010600030101010101" pitchFamily="2" charset="-122"/>
            </a:endParaRPr>
          </a:p>
          <a:p>
            <a:pPr marL="215900" indent="-342900" algn="just" fontAlgn="t">
              <a:lnSpc>
                <a:spcPct val="150000"/>
              </a:lnSpc>
              <a:spcAft>
                <a:spcPts val="600"/>
              </a:spcAft>
              <a:buFont typeface="+mj-lt"/>
              <a:buAutoNum type="arabicPeriod" startAt="8"/>
            </a:pPr>
            <a:r>
              <a:rPr lang="en-US" altLang="zh-CN" sz="1600" kern="0" dirty="0">
                <a:latin typeface="Times New Roman" panose="02020603050405020304" pitchFamily="18" charset="0"/>
                <a:ea typeface="宋体" panose="02010600030101010101" pitchFamily="2" charset="-122"/>
              </a:rPr>
              <a:t>Palmer A. 2000. A structural analysis of hotel sector loyalty programs. International Journal of Contemporary Hospitality Management, 12( 1): 54-60</a:t>
            </a:r>
            <a:r>
              <a:rPr lang="zh-CN" altLang="zh-CN" sz="1600" kern="0" dirty="0">
                <a:latin typeface="Times New Roman" panose="02020603050405020304" pitchFamily="18" charset="0"/>
                <a:ea typeface="宋体" panose="02010600030101010101" pitchFamily="2" charset="-122"/>
              </a:rPr>
              <a:t>．</a:t>
            </a:r>
            <a:endParaRPr lang="zh-CN" altLang="zh-CN" sz="1600" kern="100" dirty="0">
              <a:latin typeface="Times New Roman" panose="02020603050405020304" pitchFamily="18" charset="0"/>
              <a:ea typeface="宋体" panose="02010600030101010101" pitchFamily="2" charset="-122"/>
            </a:endParaRPr>
          </a:p>
          <a:p>
            <a:pPr marL="215900" indent="-342900" algn="just" fontAlgn="t">
              <a:lnSpc>
                <a:spcPct val="150000"/>
              </a:lnSpc>
              <a:spcAft>
                <a:spcPts val="600"/>
              </a:spcAft>
              <a:buFont typeface="+mj-lt"/>
              <a:buAutoNum type="arabicPeriod" startAt="8"/>
            </a:pPr>
            <a:r>
              <a:rPr lang="en-US" altLang="zh-CN" sz="1600" kern="0" dirty="0">
                <a:latin typeface="Times New Roman" panose="02020603050405020304" pitchFamily="18" charset="0"/>
                <a:ea typeface="宋体" panose="02010600030101010101" pitchFamily="2" charset="-122"/>
              </a:rPr>
              <a:t>Slater A. 2003. Users or Supporters? Understanding Motivations and Behaviors of Museum Members. Curator, 46( 2): 182-207</a:t>
            </a:r>
            <a:r>
              <a:rPr lang="zh-CN" altLang="zh-CN" sz="1600" kern="0" dirty="0">
                <a:latin typeface="Times New Roman" panose="02020603050405020304" pitchFamily="18" charset="0"/>
                <a:ea typeface="宋体" panose="02010600030101010101" pitchFamily="2" charset="-122"/>
              </a:rPr>
              <a:t>．</a:t>
            </a:r>
            <a:endParaRPr lang="zh-CN" altLang="zh-CN" sz="1600" kern="100" dirty="0">
              <a:latin typeface="Times New Roman" panose="02020603050405020304" pitchFamily="18" charset="0"/>
              <a:ea typeface="宋体" panose="02010600030101010101" pitchFamily="2" charset="-122"/>
            </a:endParaRPr>
          </a:p>
          <a:p>
            <a:pPr marL="215900" indent="-342900" algn="just" fontAlgn="t">
              <a:lnSpc>
                <a:spcPct val="150000"/>
              </a:lnSpc>
              <a:spcAft>
                <a:spcPts val="600"/>
              </a:spcAft>
              <a:buFont typeface="+mj-lt"/>
              <a:buAutoNum type="arabicPeriod" startAt="8"/>
            </a:pPr>
            <a:r>
              <a:rPr lang="zh-CN" altLang="zh-CN" sz="1600" kern="0" dirty="0">
                <a:latin typeface="Times New Roman" panose="02020603050405020304" pitchFamily="18" charset="0"/>
                <a:ea typeface="宋体" panose="02010600030101010101" pitchFamily="2" charset="-122"/>
              </a:rPr>
              <a:t>古诗韵</a:t>
            </a:r>
            <a:r>
              <a:rPr lang="en-US" altLang="zh-CN" sz="1600" kern="0" dirty="0">
                <a:latin typeface="Times New Roman" panose="02020603050405020304" pitchFamily="18" charset="0"/>
                <a:ea typeface="宋体" panose="02010600030101010101" pitchFamily="2" charset="-122"/>
              </a:rPr>
              <a:t>. 2013. </a:t>
            </a:r>
            <a:r>
              <a:rPr lang="zh-CN" altLang="zh-CN" sz="1600" kern="0" dirty="0">
                <a:latin typeface="Times New Roman" panose="02020603050405020304" pitchFamily="18" charset="0"/>
                <a:ea typeface="宋体" panose="02010600030101010101" pitchFamily="2" charset="-122"/>
              </a:rPr>
              <a:t>中国主题公园市场规模的关键参数研究——基于华侨城主题公园的案例分析</a:t>
            </a:r>
            <a:r>
              <a:rPr lang="en-US" altLang="zh-CN" sz="1600" kern="0" dirty="0">
                <a:latin typeface="Times New Roman" panose="02020603050405020304" pitchFamily="18" charset="0"/>
                <a:ea typeface="宋体" panose="02010600030101010101" pitchFamily="2" charset="-122"/>
              </a:rPr>
              <a:t>. </a:t>
            </a:r>
            <a:r>
              <a:rPr lang="zh-CN" altLang="zh-CN" sz="1600" kern="0" dirty="0">
                <a:latin typeface="Times New Roman" panose="02020603050405020304" pitchFamily="18" charset="0"/>
                <a:ea typeface="宋体" panose="02010600030101010101" pitchFamily="2" charset="-122"/>
              </a:rPr>
              <a:t>广州：中山大学，博士论文</a:t>
            </a:r>
            <a:r>
              <a:rPr lang="en-US" altLang="zh-CN" sz="1600" kern="0" dirty="0">
                <a:latin typeface="Times New Roman" panose="02020603050405020304" pitchFamily="18" charset="0"/>
                <a:ea typeface="宋体" panose="02010600030101010101" pitchFamily="2" charset="-122"/>
              </a:rPr>
              <a:t>.</a:t>
            </a:r>
            <a:endParaRPr lang="zh-CN" altLang="zh-CN" sz="1600" kern="100" dirty="0">
              <a:latin typeface="Times New Roman" panose="02020603050405020304" pitchFamily="18" charset="0"/>
              <a:ea typeface="宋体" panose="02010600030101010101" pitchFamily="2" charset="-122"/>
            </a:endParaRPr>
          </a:p>
          <a:p>
            <a:pPr marL="215900" indent="-342900" algn="just" fontAlgn="t">
              <a:lnSpc>
                <a:spcPct val="150000"/>
              </a:lnSpc>
              <a:spcAft>
                <a:spcPts val="600"/>
              </a:spcAft>
              <a:buFont typeface="+mj-lt"/>
              <a:buAutoNum type="arabicPeriod" startAt="8"/>
            </a:pPr>
            <a:r>
              <a:rPr lang="zh-CN" altLang="zh-CN" sz="1600" kern="0" dirty="0">
                <a:latin typeface="Times New Roman" panose="02020603050405020304" pitchFamily="18" charset="0"/>
                <a:ea typeface="宋体" panose="02010600030101010101" pitchFamily="2" charset="-122"/>
              </a:rPr>
              <a:t>古诗韵</a:t>
            </a:r>
            <a:r>
              <a:rPr lang="en-US" altLang="zh-CN" sz="1600" kern="0" dirty="0">
                <a:latin typeface="Times New Roman" panose="02020603050405020304" pitchFamily="18" charset="0"/>
                <a:ea typeface="宋体" panose="02010600030101010101" pitchFamily="2" charset="-122"/>
              </a:rPr>
              <a:t>, </a:t>
            </a:r>
            <a:r>
              <a:rPr lang="zh-CN" altLang="zh-CN" sz="1600" kern="0" dirty="0">
                <a:latin typeface="Times New Roman" panose="02020603050405020304" pitchFamily="18" charset="0"/>
                <a:ea typeface="宋体" panose="02010600030101010101" pitchFamily="2" charset="-122"/>
              </a:rPr>
              <a:t>保继刚</a:t>
            </a:r>
            <a:r>
              <a:rPr lang="en-US" altLang="zh-CN" sz="1600" kern="0" dirty="0">
                <a:latin typeface="Times New Roman" panose="02020603050405020304" pitchFamily="18" charset="0"/>
                <a:ea typeface="宋体" panose="02010600030101010101" pitchFamily="2" charset="-122"/>
              </a:rPr>
              <a:t>. 2013. </a:t>
            </a:r>
            <a:r>
              <a:rPr lang="zh-CN" altLang="zh-CN" sz="1600" kern="0" dirty="0">
                <a:latin typeface="Times New Roman" panose="02020603050405020304" pitchFamily="18" charset="0"/>
                <a:ea typeface="宋体" panose="02010600030101010101" pitchFamily="2" charset="-122"/>
              </a:rPr>
              <a:t>主题公园年卡会员市场特征研究——以四地欢乐谷为例</a:t>
            </a:r>
            <a:r>
              <a:rPr lang="en-US" altLang="zh-CN" sz="1600" kern="0" dirty="0">
                <a:latin typeface="Times New Roman" panose="02020603050405020304" pitchFamily="18" charset="0"/>
                <a:ea typeface="宋体" panose="02010600030101010101" pitchFamily="2" charset="-122"/>
              </a:rPr>
              <a:t>. </a:t>
            </a:r>
            <a:r>
              <a:rPr lang="zh-CN" altLang="zh-CN" sz="1600" kern="0" dirty="0">
                <a:latin typeface="Times New Roman" panose="02020603050405020304" pitchFamily="18" charset="0"/>
                <a:ea typeface="宋体" panose="02010600030101010101" pitchFamily="2" charset="-122"/>
              </a:rPr>
              <a:t>旅游科学</a:t>
            </a:r>
            <a:r>
              <a:rPr lang="en-US" altLang="zh-CN" sz="1600" kern="0" dirty="0">
                <a:latin typeface="Times New Roman" panose="02020603050405020304" pitchFamily="18" charset="0"/>
                <a:ea typeface="宋体" panose="02010600030101010101" pitchFamily="2" charset="-122"/>
              </a:rPr>
              <a:t>, 27</a:t>
            </a:r>
            <a:r>
              <a:rPr lang="zh-CN" altLang="zh-CN" sz="1600" kern="0" dirty="0">
                <a:latin typeface="Times New Roman" panose="02020603050405020304" pitchFamily="18" charset="0"/>
                <a:ea typeface="宋体" panose="02010600030101010101" pitchFamily="2" charset="-122"/>
              </a:rPr>
              <a:t>（</a:t>
            </a:r>
            <a:r>
              <a:rPr lang="en-US" altLang="zh-CN" sz="1600" kern="0" dirty="0">
                <a:latin typeface="Times New Roman" panose="02020603050405020304" pitchFamily="18" charset="0"/>
                <a:ea typeface="宋体" panose="02010600030101010101" pitchFamily="2" charset="-122"/>
              </a:rPr>
              <a:t>6</a:t>
            </a:r>
            <a:r>
              <a:rPr lang="zh-CN" altLang="zh-CN" sz="1600" kern="0" dirty="0">
                <a:latin typeface="Times New Roman" panose="02020603050405020304" pitchFamily="18" charset="0"/>
                <a:ea typeface="宋体" panose="02010600030101010101" pitchFamily="2" charset="-122"/>
              </a:rPr>
              <a:t>）：</a:t>
            </a:r>
            <a:r>
              <a:rPr lang="en-US" altLang="zh-CN" sz="1600" kern="0" dirty="0">
                <a:latin typeface="Times New Roman" panose="02020603050405020304" pitchFamily="18" charset="0"/>
                <a:ea typeface="宋体" panose="02010600030101010101" pitchFamily="2" charset="-122"/>
              </a:rPr>
              <a:t>52-63+82.</a:t>
            </a:r>
            <a:endParaRPr lang="zh-CN" altLang="zh-CN" sz="1600" kern="100" dirty="0">
              <a:latin typeface="Times New Roman" panose="02020603050405020304" pitchFamily="18" charset="0"/>
              <a:ea typeface="宋体" panose="02010600030101010101" pitchFamily="2" charset="-122"/>
            </a:endParaRPr>
          </a:p>
          <a:p>
            <a:pPr marL="215900" indent="-342900" algn="just" fontAlgn="t">
              <a:lnSpc>
                <a:spcPct val="150000"/>
              </a:lnSpc>
              <a:spcAft>
                <a:spcPts val="600"/>
              </a:spcAft>
              <a:buFont typeface="+mj-lt"/>
              <a:buAutoNum type="arabicPeriod" startAt="8"/>
            </a:pPr>
            <a:r>
              <a:rPr lang="zh-CN" altLang="zh-CN" sz="1600" kern="0" dirty="0">
                <a:latin typeface="Times New Roman" panose="02020603050405020304" pitchFamily="18" charset="0"/>
                <a:ea typeface="宋体" panose="02010600030101010101" pitchFamily="2" charset="-122"/>
              </a:rPr>
              <a:t>梁增贤</a:t>
            </a:r>
            <a:r>
              <a:rPr lang="en-US" altLang="zh-CN" sz="1600" kern="0" dirty="0">
                <a:latin typeface="Times New Roman" panose="02020603050405020304" pitchFamily="18" charset="0"/>
                <a:ea typeface="宋体" panose="02010600030101010101" pitchFamily="2" charset="-122"/>
              </a:rPr>
              <a:t>. 2012. </a:t>
            </a:r>
            <a:r>
              <a:rPr lang="zh-CN" altLang="zh-CN" sz="1600" kern="0" dirty="0">
                <a:latin typeface="Times New Roman" panose="02020603050405020304" pitchFamily="18" charset="0"/>
                <a:ea typeface="宋体" panose="02010600030101010101" pitchFamily="2" charset="-122"/>
              </a:rPr>
              <a:t>主题公园对城市社会空间的影响及其形成机制——以深圳华侨城和北京华侨城为例</a:t>
            </a:r>
            <a:r>
              <a:rPr lang="en-US" altLang="zh-CN" sz="1600" kern="0" dirty="0">
                <a:latin typeface="Times New Roman" panose="02020603050405020304" pitchFamily="18" charset="0"/>
                <a:ea typeface="宋体" panose="02010600030101010101" pitchFamily="2" charset="-122"/>
              </a:rPr>
              <a:t>.</a:t>
            </a:r>
            <a:r>
              <a:rPr lang="zh-CN" altLang="zh-CN" sz="1600" kern="0" dirty="0">
                <a:latin typeface="Times New Roman" panose="02020603050405020304" pitchFamily="18" charset="0"/>
                <a:ea typeface="宋体" panose="02010600030101010101" pitchFamily="2" charset="-122"/>
              </a:rPr>
              <a:t>广州：中山大学</a:t>
            </a:r>
            <a:r>
              <a:rPr lang="en-US" altLang="zh-CN" sz="1600" kern="0" dirty="0">
                <a:latin typeface="Times New Roman" panose="02020603050405020304" pitchFamily="18" charset="0"/>
                <a:ea typeface="宋体" panose="02010600030101010101" pitchFamily="2" charset="-122"/>
              </a:rPr>
              <a:t>,</a:t>
            </a:r>
            <a:r>
              <a:rPr lang="zh-CN" altLang="zh-CN" sz="1600" kern="0" dirty="0">
                <a:latin typeface="Times New Roman" panose="02020603050405020304" pitchFamily="18" charset="0"/>
                <a:ea typeface="宋体" panose="02010600030101010101" pitchFamily="2" charset="-122"/>
              </a:rPr>
              <a:t>博士论文</a:t>
            </a:r>
            <a:r>
              <a:rPr lang="en-US" altLang="zh-CN" sz="1600" kern="0" dirty="0">
                <a:latin typeface="Times New Roman" panose="02020603050405020304" pitchFamily="18" charset="0"/>
                <a:ea typeface="宋体" panose="02010600030101010101" pitchFamily="2" charset="-122"/>
              </a:rPr>
              <a:t>.</a:t>
            </a:r>
            <a:endParaRPr lang="zh-CN" altLang="zh-CN" sz="1600" kern="100" dirty="0">
              <a:latin typeface="Times New Roman" panose="02020603050405020304" pitchFamily="18" charset="0"/>
              <a:ea typeface="宋体" panose="02010600030101010101" pitchFamily="2" charset="-122"/>
            </a:endParaRPr>
          </a:p>
          <a:p>
            <a:pPr marL="215900" indent="-342900" algn="just" fontAlgn="t">
              <a:lnSpc>
                <a:spcPct val="150000"/>
              </a:lnSpc>
              <a:spcAft>
                <a:spcPts val="600"/>
              </a:spcAft>
              <a:buFont typeface="+mj-lt"/>
              <a:buAutoNum type="arabicPeriod"/>
            </a:pPr>
            <a:endParaRPr lang="zh-CN" altLang="zh-CN" kern="100" dirty="0">
              <a:latin typeface="Times New Roman" panose="02020603050405020304" pitchFamily="18" charset="0"/>
              <a:ea typeface="宋体" panose="02010600030101010101" pitchFamily="2" charset="-122"/>
            </a:endParaRPr>
          </a:p>
          <a:p>
            <a:pPr algn="just">
              <a:lnSpc>
                <a:spcPct val="150000"/>
              </a:lnSpc>
              <a:spcAft>
                <a:spcPts val="0"/>
              </a:spcAft>
            </a:pPr>
            <a:endParaRPr altLang="zh-CN" sz="2000" kern="100" dirty="0">
              <a:latin typeface="微软雅黑" panose="020B0503020204020204" pitchFamily="34" charset="-122"/>
              <a:ea typeface="微软雅黑" panose="020B0503020204020204" pitchFamily="34" charset="-122"/>
              <a:cs typeface="Times New Roman" panose="02020603050405020304" pitchFamily="18" charset="0"/>
            </a:endParaRPr>
          </a:p>
        </p:txBody>
      </p:sp>
    </p:spTree>
    <p:extLst>
      <p:ext uri="{BB962C8B-B14F-4D97-AF65-F5344CB8AC3E}">
        <p14:creationId xmlns:p14="http://schemas.microsoft.com/office/powerpoint/2010/main" val="218921275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标题 1"/>
          <p:cNvSpPr>
            <a:spLocks noGrp="1" noChangeArrowheads="1"/>
          </p:cNvSpPr>
          <p:nvPr>
            <p:ph type="ctrTitle" idx="4294967295"/>
          </p:nvPr>
        </p:nvSpPr>
        <p:spPr>
          <a:xfrm>
            <a:off x="3949270" y="1995488"/>
            <a:ext cx="11448795" cy="1470025"/>
          </a:xfrm>
        </p:spPr>
        <p:txBody>
          <a:bodyPr/>
          <a:lstStyle/>
          <a:p>
            <a:r>
              <a:rPr lang="zh-CN" altLang="en-US" sz="4800" dirty="0">
                <a:latin typeface="微软雅黑" panose="020B0503020204020204" pitchFamily="34" charset="-122"/>
                <a:ea typeface="微软雅黑" panose="020B0503020204020204" pitchFamily="34" charset="-122"/>
                <a:sym typeface="微软雅黑" panose="020B0503020204020204" pitchFamily="34" charset="-122"/>
              </a:rPr>
              <a:t>  </a:t>
            </a:r>
            <a:r>
              <a:rPr lang="en-US" altLang="zh-CN" sz="4800" dirty="0">
                <a:latin typeface="微软雅黑" panose="020B0503020204020204" pitchFamily="34" charset="-122"/>
                <a:ea typeface="微软雅黑" panose="020B0503020204020204" pitchFamily="34" charset="-122"/>
                <a:sym typeface="微软雅黑" panose="020B0503020204020204" pitchFamily="34" charset="-122"/>
              </a:rPr>
              <a:t>	Thanks.</a:t>
            </a:r>
            <a:endParaRPr lang="zh-CN" altLang="zh-CN" sz="4800" dirty="0">
              <a:latin typeface="微软雅黑" panose="020B0503020204020204" pitchFamily="34" charset="-122"/>
              <a:ea typeface="微软雅黑" panose="020B0503020204020204" pitchFamily="34" charset="-122"/>
              <a:sym typeface="微软雅黑" panose="020B0503020204020204" pitchFamily="34" charset="-122"/>
            </a:endParaRPr>
          </a:p>
        </p:txBody>
      </p:sp>
      <p:grpSp>
        <p:nvGrpSpPr>
          <p:cNvPr id="2" name="组合 1"/>
          <p:cNvGrpSpPr/>
          <p:nvPr/>
        </p:nvGrpSpPr>
        <p:grpSpPr>
          <a:xfrm>
            <a:off x="3516910" y="2730500"/>
            <a:ext cx="4601296" cy="431800"/>
            <a:chOff x="-2052460" y="1197075"/>
            <a:chExt cx="4601296" cy="431800"/>
          </a:xfrm>
        </p:grpSpPr>
        <p:sp>
          <p:nvSpPr>
            <p:cNvPr id="3075" name="直接连接符 4"/>
            <p:cNvSpPr>
              <a:spLocks noChangeShapeType="1"/>
            </p:cNvSpPr>
            <p:nvPr/>
          </p:nvSpPr>
          <p:spPr bwMode="auto">
            <a:xfrm>
              <a:off x="-2052460" y="1628875"/>
              <a:ext cx="4572000" cy="0"/>
            </a:xfrm>
            <a:prstGeom prst="line">
              <a:avLst/>
            </a:prstGeom>
            <a:noFill/>
            <a:ln w="9525"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3076" name="直接连接符 5"/>
            <p:cNvSpPr>
              <a:spLocks noChangeShapeType="1"/>
            </p:cNvSpPr>
            <p:nvPr/>
          </p:nvSpPr>
          <p:spPr bwMode="auto">
            <a:xfrm flipV="1">
              <a:off x="2483855" y="1197075"/>
              <a:ext cx="0" cy="431800"/>
            </a:xfrm>
            <a:prstGeom prst="line">
              <a:avLst/>
            </a:prstGeom>
            <a:noFill/>
            <a:ln w="38100"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3078" name="直接连接符 7"/>
            <p:cNvSpPr>
              <a:spLocks noChangeShapeType="1"/>
            </p:cNvSpPr>
            <p:nvPr/>
          </p:nvSpPr>
          <p:spPr bwMode="auto">
            <a:xfrm flipV="1">
              <a:off x="2547249" y="1339950"/>
              <a:ext cx="1587" cy="288925"/>
            </a:xfrm>
            <a:prstGeom prst="line">
              <a:avLst/>
            </a:prstGeom>
            <a:noFill/>
            <a:ln w="38100" cap="flat" cmpd="sng">
              <a:solidFill>
                <a:srgbClr val="FFC000"/>
              </a:solidFill>
              <a:miter lim="800000"/>
            </a:ln>
            <a:extLst>
              <a:ext uri="{909E8E84-426E-40DD-AFC4-6F175D3DCCD1}">
                <a14:hiddenFill xmlns:a14="http://schemas.microsoft.com/office/drawing/2010/main">
                  <a:noFill/>
                </a14:hiddenFill>
              </a:ext>
            </a:extLst>
          </p:spPr>
          <p:txBody>
            <a:bodyPr/>
            <a:lstStyle/>
            <a:p>
              <a:endParaRPr lang="zh-CN" altLang="en-US"/>
            </a:p>
          </p:txBody>
        </p:sp>
      </p:grpSp>
      <p:grpSp>
        <p:nvGrpSpPr>
          <p:cNvPr id="8" name="组合 18"/>
          <p:cNvGrpSpPr/>
          <p:nvPr/>
        </p:nvGrpSpPr>
        <p:grpSpPr>
          <a:xfrm>
            <a:off x="3283201" y="1995488"/>
            <a:ext cx="666069" cy="664458"/>
            <a:chOff x="611187" y="261275"/>
            <a:chExt cx="666069" cy="664458"/>
          </a:xfrm>
        </p:grpSpPr>
        <p:sp>
          <p:nvSpPr>
            <p:cNvPr id="9" name="矩形 8"/>
            <p:cNvSpPr>
              <a:spLocks noChangeAspect="1"/>
            </p:cNvSpPr>
            <p:nvPr/>
          </p:nvSpPr>
          <p:spPr>
            <a:xfrm>
              <a:off x="611187" y="261275"/>
              <a:ext cx="538925" cy="537622"/>
            </a:xfrm>
            <a:prstGeom prst="re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a:spLocks noChangeAspect="1"/>
            </p:cNvSpPr>
            <p:nvPr/>
          </p:nvSpPr>
          <p:spPr>
            <a:xfrm>
              <a:off x="880650" y="530086"/>
              <a:ext cx="396606" cy="395647"/>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532309" y="0"/>
            <a:ext cx="105322" cy="431800"/>
            <a:chOff x="532309" y="0"/>
            <a:chExt cx="105322" cy="431800"/>
          </a:xfrm>
        </p:grpSpPr>
        <p:sp>
          <p:nvSpPr>
            <p:cNvPr id="3" name="直接连接符 5"/>
            <p:cNvSpPr>
              <a:spLocks noChangeShapeType="1"/>
            </p:cNvSpPr>
            <p:nvPr/>
          </p:nvSpPr>
          <p:spPr bwMode="auto">
            <a:xfrm flipV="1">
              <a:off x="532309" y="0"/>
              <a:ext cx="0" cy="431800"/>
            </a:xfrm>
            <a:prstGeom prst="line">
              <a:avLst/>
            </a:prstGeom>
            <a:noFill/>
            <a:ln w="38100"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4" name="直接连接符 7"/>
            <p:cNvSpPr>
              <a:spLocks noChangeShapeType="1"/>
            </p:cNvSpPr>
            <p:nvPr/>
          </p:nvSpPr>
          <p:spPr bwMode="auto">
            <a:xfrm flipV="1">
              <a:off x="636044" y="0"/>
              <a:ext cx="1587" cy="288925"/>
            </a:xfrm>
            <a:prstGeom prst="line">
              <a:avLst/>
            </a:prstGeom>
            <a:noFill/>
            <a:ln w="38100" cap="flat" cmpd="sng">
              <a:solidFill>
                <a:srgbClr val="FFC000"/>
              </a:solidFill>
              <a:miter lim="800000"/>
            </a:ln>
            <a:extLst>
              <a:ext uri="{909E8E84-426E-40DD-AFC4-6F175D3DCCD1}">
                <a14:hiddenFill xmlns:a14="http://schemas.microsoft.com/office/drawing/2010/main">
                  <a:noFill/>
                </a14:hiddenFill>
              </a:ext>
            </a:extLst>
          </p:spPr>
          <p:txBody>
            <a:bodyPr/>
            <a:lstStyle/>
            <a:p>
              <a:endParaRPr lang="zh-CN" altLang="en-US"/>
            </a:p>
          </p:txBody>
        </p:sp>
      </p:grpSp>
      <p:grpSp>
        <p:nvGrpSpPr>
          <p:cNvPr id="5" name="组合 4"/>
          <p:cNvGrpSpPr/>
          <p:nvPr/>
        </p:nvGrpSpPr>
        <p:grpSpPr>
          <a:xfrm>
            <a:off x="-1" y="6230875"/>
            <a:ext cx="10730753" cy="431800"/>
            <a:chOff x="-2052460" y="1197075"/>
            <a:chExt cx="4601296" cy="431800"/>
          </a:xfrm>
        </p:grpSpPr>
        <p:sp>
          <p:nvSpPr>
            <p:cNvPr id="6" name="直接连接符 4"/>
            <p:cNvSpPr>
              <a:spLocks noChangeShapeType="1"/>
            </p:cNvSpPr>
            <p:nvPr/>
          </p:nvSpPr>
          <p:spPr bwMode="auto">
            <a:xfrm>
              <a:off x="-2052460" y="1628875"/>
              <a:ext cx="4572000" cy="0"/>
            </a:xfrm>
            <a:prstGeom prst="line">
              <a:avLst/>
            </a:prstGeom>
            <a:noFill/>
            <a:ln w="9525"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7" name="直接连接符 5"/>
            <p:cNvSpPr>
              <a:spLocks noChangeShapeType="1"/>
            </p:cNvSpPr>
            <p:nvPr/>
          </p:nvSpPr>
          <p:spPr bwMode="auto">
            <a:xfrm flipV="1">
              <a:off x="2483855" y="1197075"/>
              <a:ext cx="0" cy="431800"/>
            </a:xfrm>
            <a:prstGeom prst="line">
              <a:avLst/>
            </a:prstGeom>
            <a:noFill/>
            <a:ln w="38100"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8" name="直接连接符 7"/>
            <p:cNvSpPr>
              <a:spLocks noChangeShapeType="1"/>
            </p:cNvSpPr>
            <p:nvPr/>
          </p:nvSpPr>
          <p:spPr bwMode="auto">
            <a:xfrm flipV="1">
              <a:off x="2547249" y="1339950"/>
              <a:ext cx="1587" cy="288925"/>
            </a:xfrm>
            <a:prstGeom prst="line">
              <a:avLst/>
            </a:prstGeom>
            <a:noFill/>
            <a:ln w="38100" cap="flat" cmpd="sng">
              <a:solidFill>
                <a:srgbClr val="FFC000"/>
              </a:solidFill>
              <a:miter lim="800000"/>
            </a:ln>
            <a:extLst>
              <a:ext uri="{909E8E84-426E-40DD-AFC4-6F175D3DCCD1}">
                <a14:hiddenFill xmlns:a14="http://schemas.microsoft.com/office/drawing/2010/main">
                  <a:noFill/>
                </a14:hiddenFill>
              </a:ext>
            </a:extLst>
          </p:spPr>
          <p:txBody>
            <a:bodyPr/>
            <a:lstStyle/>
            <a:p>
              <a:endParaRPr lang="zh-CN" altLang="en-US"/>
            </a:p>
          </p:txBody>
        </p:sp>
      </p:grpSp>
      <p:sp>
        <p:nvSpPr>
          <p:cNvPr id="11" name="文本框 10"/>
          <p:cNvSpPr txBox="1"/>
          <p:nvPr/>
        </p:nvSpPr>
        <p:spPr>
          <a:xfrm>
            <a:off x="1033389" y="1071108"/>
            <a:ext cx="3058926" cy="429895"/>
          </a:xfrm>
          <a:prstGeom prst="rect">
            <a:avLst/>
          </a:prstGeom>
          <a:noFill/>
        </p:spPr>
        <p:txBody>
          <a:bodyPr wrap="square" rtlCol="0">
            <a:spAutoFit/>
          </a:bodyPr>
          <a:lstStyle/>
          <a:p>
            <a:r>
              <a:rPr lang="en-US" altLang="zh-CN" sz="2200" b="1" dirty="0">
                <a:latin typeface="微软雅黑" panose="020B0503020204020204" pitchFamily="34" charset="-122"/>
                <a:ea typeface="微软雅黑" panose="020B0503020204020204" pitchFamily="34" charset="-122"/>
              </a:rPr>
              <a:t>1.1</a:t>
            </a:r>
            <a:r>
              <a:rPr lang="zh-CN" altLang="en-US" sz="2200" b="1" dirty="0">
                <a:latin typeface="微软雅黑" panose="020B0503020204020204" pitchFamily="34" charset="-122"/>
                <a:ea typeface="微软雅黑" panose="020B0503020204020204" pitchFamily="34" charset="-122"/>
              </a:rPr>
              <a:t>营销理论和方法</a:t>
            </a:r>
            <a:endParaRPr lang="en-US" altLang="zh-CN" sz="2200" b="1" dirty="0">
              <a:latin typeface="微软雅黑" panose="020B0503020204020204" pitchFamily="34" charset="-122"/>
              <a:ea typeface="微软雅黑" panose="020B0503020204020204" pitchFamily="34" charset="-122"/>
            </a:endParaRPr>
          </a:p>
        </p:txBody>
      </p:sp>
      <p:grpSp>
        <p:nvGrpSpPr>
          <p:cNvPr id="14" name="组合 13"/>
          <p:cNvGrpSpPr/>
          <p:nvPr/>
        </p:nvGrpSpPr>
        <p:grpSpPr>
          <a:xfrm>
            <a:off x="388689" y="393224"/>
            <a:ext cx="6560108" cy="512200"/>
            <a:chOff x="-2052460" y="1197075"/>
            <a:chExt cx="4601296" cy="431800"/>
          </a:xfrm>
        </p:grpSpPr>
        <p:sp>
          <p:nvSpPr>
            <p:cNvPr id="15" name="直接连接符 4"/>
            <p:cNvSpPr>
              <a:spLocks noChangeShapeType="1"/>
            </p:cNvSpPr>
            <p:nvPr/>
          </p:nvSpPr>
          <p:spPr bwMode="auto">
            <a:xfrm>
              <a:off x="-2052460" y="1628875"/>
              <a:ext cx="4572000" cy="0"/>
            </a:xfrm>
            <a:prstGeom prst="line">
              <a:avLst/>
            </a:prstGeom>
            <a:noFill/>
            <a:ln w="9525"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16" name="直接连接符 5"/>
            <p:cNvSpPr>
              <a:spLocks noChangeShapeType="1"/>
            </p:cNvSpPr>
            <p:nvPr/>
          </p:nvSpPr>
          <p:spPr bwMode="auto">
            <a:xfrm flipV="1">
              <a:off x="2483855" y="1197075"/>
              <a:ext cx="0" cy="431800"/>
            </a:xfrm>
            <a:prstGeom prst="line">
              <a:avLst/>
            </a:prstGeom>
            <a:noFill/>
            <a:ln w="38100"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17" name="直接连接符 7"/>
            <p:cNvSpPr>
              <a:spLocks noChangeShapeType="1"/>
            </p:cNvSpPr>
            <p:nvPr/>
          </p:nvSpPr>
          <p:spPr bwMode="auto">
            <a:xfrm flipV="1">
              <a:off x="2547249" y="1339950"/>
              <a:ext cx="1587" cy="288925"/>
            </a:xfrm>
            <a:prstGeom prst="line">
              <a:avLst/>
            </a:prstGeom>
            <a:noFill/>
            <a:ln w="38100" cap="flat" cmpd="sng">
              <a:solidFill>
                <a:srgbClr val="FFC000"/>
              </a:solidFill>
              <a:miter lim="800000"/>
            </a:ln>
            <a:extLst>
              <a:ext uri="{909E8E84-426E-40DD-AFC4-6F175D3DCCD1}">
                <a14:hiddenFill xmlns:a14="http://schemas.microsoft.com/office/drawing/2010/main">
                  <a:noFill/>
                </a14:hiddenFill>
              </a:ext>
            </a:extLst>
          </p:spPr>
          <p:txBody>
            <a:bodyPr/>
            <a:lstStyle/>
            <a:p>
              <a:endParaRPr lang="zh-CN" altLang="en-US"/>
            </a:p>
          </p:txBody>
        </p:sp>
      </p:grpSp>
      <p:sp>
        <p:nvSpPr>
          <p:cNvPr id="18" name="文本框 17"/>
          <p:cNvSpPr txBox="1"/>
          <p:nvPr/>
        </p:nvSpPr>
        <p:spPr>
          <a:xfrm>
            <a:off x="828300" y="267576"/>
            <a:ext cx="5735955" cy="521970"/>
          </a:xfrm>
          <a:prstGeom prst="rect">
            <a:avLst/>
          </a:prstGeom>
          <a:noFill/>
        </p:spPr>
        <p:txBody>
          <a:bodyPr wrap="none" rtlCol="0">
            <a:spAutoFit/>
          </a:bodyPr>
          <a:lstStyle/>
          <a:p>
            <a:r>
              <a:rPr lang="en-US" altLang="zh-CN" sz="2800" b="1" dirty="0">
                <a:latin typeface="微软雅黑" panose="020B0503020204020204" pitchFamily="34" charset="-122"/>
                <a:ea typeface="微软雅黑" panose="020B0503020204020204" pitchFamily="34" charset="-122"/>
              </a:rPr>
              <a:t>1</a:t>
            </a:r>
            <a:r>
              <a:rPr lang="zh-CN" altLang="en-US" sz="2800" b="1" dirty="0">
                <a:latin typeface="微软雅黑" panose="020B0503020204020204" pitchFamily="34" charset="-122"/>
                <a:ea typeface="微软雅黑" panose="020B0503020204020204" pitchFamily="34" charset="-122"/>
              </a:rPr>
              <a:t>、主题公园市场营销的理论与方法</a:t>
            </a:r>
          </a:p>
        </p:txBody>
      </p:sp>
      <p:sp>
        <p:nvSpPr>
          <p:cNvPr id="20" name="文本框 19"/>
          <p:cNvSpPr txBox="1"/>
          <p:nvPr/>
        </p:nvSpPr>
        <p:spPr>
          <a:xfrm>
            <a:off x="1160120" y="1624311"/>
            <a:ext cx="9419089" cy="369332"/>
          </a:xfrm>
          <a:prstGeom prst="rect">
            <a:avLst/>
          </a:prstGeom>
          <a:noFill/>
        </p:spPr>
        <p:txBody>
          <a:bodyPr wrap="square" rtlCol="0">
            <a:spAutoFit/>
          </a:bodyPr>
          <a:lstStyle/>
          <a:p>
            <a:pPr algn="ctr"/>
            <a:r>
              <a:rPr lang="zh-CN" altLang="zh-CN" dirty="0">
                <a:latin typeface="微软雅黑" panose="020B0503020204020204" pitchFamily="34" charset="-122"/>
                <a:ea typeface="微软雅黑" panose="020B0503020204020204" pitchFamily="34" charset="-122"/>
              </a:rPr>
              <a:t>表</a:t>
            </a:r>
            <a:r>
              <a:rPr lang="en-US" altLang="zh-CN" dirty="0">
                <a:latin typeface="微软雅黑" panose="020B0503020204020204" pitchFamily="34" charset="-122"/>
                <a:ea typeface="微软雅黑" panose="020B0503020204020204" pitchFamily="34" charset="-122"/>
              </a:rPr>
              <a:t>10-1 </a:t>
            </a:r>
            <a:r>
              <a:rPr lang="zh-CN" altLang="zh-CN" dirty="0">
                <a:latin typeface="微软雅黑" panose="020B0503020204020204" pitchFamily="34" charset="-122"/>
                <a:ea typeface="微软雅黑" panose="020B0503020204020204" pitchFamily="34" charset="-122"/>
              </a:rPr>
              <a:t>主题公园消费世代</a:t>
            </a:r>
            <a:r>
              <a:rPr lang="zh-CN" altLang="en-US" dirty="0">
                <a:latin typeface="微软雅黑" panose="020B0503020204020204" pitchFamily="34" charset="-122"/>
                <a:ea typeface="微软雅黑" panose="020B0503020204020204" pitchFamily="34" charset="-122"/>
              </a:rPr>
              <a:t>（接上表）</a:t>
            </a:r>
          </a:p>
        </p:txBody>
      </p:sp>
      <p:graphicFrame>
        <p:nvGraphicFramePr>
          <p:cNvPr id="10" name="表格 9"/>
          <p:cNvGraphicFramePr>
            <a:graphicFrameLocks noGrp="1"/>
          </p:cNvGraphicFramePr>
          <p:nvPr>
            <p:extLst>
              <p:ext uri="{D42A27DB-BD31-4B8C-83A1-F6EECF244321}">
                <p14:modId xmlns:p14="http://schemas.microsoft.com/office/powerpoint/2010/main" val="2396411985"/>
              </p:ext>
            </p:extLst>
          </p:nvPr>
        </p:nvGraphicFramePr>
        <p:xfrm>
          <a:off x="1279992" y="2153278"/>
          <a:ext cx="9632016" cy="3364482"/>
        </p:xfrm>
        <a:graphic>
          <a:graphicData uri="http://schemas.openxmlformats.org/drawingml/2006/table">
            <a:tbl>
              <a:tblPr firstRow="1" bandRow="1">
                <a:tableStyleId>{C083E6E3-FA7D-4D7B-A595-EF9225AFEA82}</a:tableStyleId>
              </a:tblPr>
              <a:tblGrid>
                <a:gridCol w="4816008">
                  <a:extLst>
                    <a:ext uri="{9D8B030D-6E8A-4147-A177-3AD203B41FA5}">
                      <a16:colId xmlns:a16="http://schemas.microsoft.com/office/drawing/2014/main" val="20000"/>
                    </a:ext>
                  </a:extLst>
                </a:gridCol>
                <a:gridCol w="4816008">
                  <a:extLst>
                    <a:ext uri="{9D8B030D-6E8A-4147-A177-3AD203B41FA5}">
                      <a16:colId xmlns:a16="http://schemas.microsoft.com/office/drawing/2014/main" val="20001"/>
                    </a:ext>
                  </a:extLst>
                </a:gridCol>
              </a:tblGrid>
              <a:tr h="560747">
                <a:tc>
                  <a:txBody>
                    <a:bodyPr/>
                    <a:lstStyle/>
                    <a:p>
                      <a:pPr algn="just">
                        <a:spcAft>
                          <a:spcPts val="0"/>
                        </a:spcAft>
                      </a:pPr>
                      <a:r>
                        <a:rPr lang="zh-CN" altLang="en-US" sz="1600" kern="100" dirty="0">
                          <a:effectLst/>
                        </a:rPr>
                        <a:t>社会压力</a:t>
                      </a:r>
                      <a:endPar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nchor="ctr"/>
                </a:tc>
                <a:tc>
                  <a:txBody>
                    <a:bodyPr/>
                    <a:lstStyle/>
                    <a:p>
                      <a:pPr marL="0" marR="0" lvl="0" indent="0" algn="just" defTabSz="914400" rtl="0" eaLnBrk="1" fontAlgn="auto" latinLnBrk="0" hangingPunct="1">
                        <a:lnSpc>
                          <a:spcPct val="100000"/>
                        </a:lnSpc>
                        <a:spcBef>
                          <a:spcPts val="0"/>
                        </a:spcBef>
                        <a:spcAft>
                          <a:spcPts val="0"/>
                        </a:spcAft>
                        <a:buClrTx/>
                        <a:buSzTx/>
                        <a:buFontTx/>
                        <a:buNone/>
                        <a:defRPr/>
                      </a:pPr>
                      <a:r>
                        <a:rPr lang="en-US" altLang="zh-CN" sz="1600" kern="1200" dirty="0">
                          <a:effectLst/>
                        </a:rPr>
                        <a:t>50</a:t>
                      </a:r>
                      <a:r>
                        <a:rPr lang="zh-CN" altLang="en-US" sz="1600" kern="1200" dirty="0">
                          <a:effectLst/>
                        </a:rPr>
                        <a:t>大市场</a:t>
                      </a:r>
                      <a:endParaRPr lang="zh-CN" altLang="zh-CN" sz="1600" b="1" kern="1200" dirty="0">
                        <a:solidFill>
                          <a:schemeClr val="lt1"/>
                        </a:solidFill>
                        <a:effectLst/>
                        <a:latin typeface="微软雅黑" panose="020B0503020204020204" pitchFamily="34" charset="-122"/>
                        <a:ea typeface="微软雅黑" panose="020B0503020204020204" pitchFamily="34" charset="-122"/>
                        <a:cs typeface="+mn-cs"/>
                      </a:endParaRPr>
                    </a:p>
                  </a:txBody>
                  <a:tcPr anchor="ctr"/>
                </a:tc>
                <a:extLst>
                  <a:ext uri="{0D108BD9-81ED-4DB2-BD59-A6C34878D82A}">
                    <a16:rowId xmlns:a16="http://schemas.microsoft.com/office/drawing/2014/main" val="10000"/>
                  </a:ext>
                </a:extLst>
              </a:tr>
              <a:tr h="560747">
                <a:tc>
                  <a:txBody>
                    <a:bodyPr/>
                    <a:lstStyle/>
                    <a:p>
                      <a:pPr algn="just">
                        <a:spcAft>
                          <a:spcPts val="0"/>
                        </a:spcAft>
                      </a:pPr>
                      <a:r>
                        <a:rPr lang="zh-CN" altLang="en-US" sz="1600" kern="100" dirty="0">
                          <a:effectLst/>
                        </a:rPr>
                        <a:t>包括那些在</a:t>
                      </a:r>
                      <a:r>
                        <a:rPr lang="en-US" altLang="zh-CN" sz="1600" kern="100" dirty="0">
                          <a:effectLst/>
                        </a:rPr>
                        <a:t>20</a:t>
                      </a:r>
                      <a:r>
                        <a:rPr lang="zh-CN" altLang="en-US" sz="1600" kern="100" dirty="0">
                          <a:effectLst/>
                        </a:rPr>
                        <a:t>到</a:t>
                      </a:r>
                      <a:r>
                        <a:rPr lang="en-US" altLang="zh-CN" sz="1600" kern="100" dirty="0">
                          <a:effectLst/>
                        </a:rPr>
                        <a:t>50</a:t>
                      </a:r>
                      <a:r>
                        <a:rPr lang="zh-CN" altLang="en-US" sz="1600" kern="100" dirty="0">
                          <a:effectLst/>
                        </a:rPr>
                        <a:t>年代初</a:t>
                      </a:r>
                      <a:endPar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nchor="ctr"/>
                </a:tc>
                <a:tc>
                  <a:txBody>
                    <a:bodyPr/>
                    <a:lstStyle/>
                    <a:p>
                      <a:pPr marL="0" marR="0" lvl="0" indent="0" algn="just" defTabSz="914400" rtl="0" eaLnBrk="1" fontAlgn="auto" latinLnBrk="0" hangingPunct="1">
                        <a:lnSpc>
                          <a:spcPct val="100000"/>
                        </a:lnSpc>
                        <a:spcBef>
                          <a:spcPts val="0"/>
                        </a:spcBef>
                        <a:spcAft>
                          <a:spcPts val="0"/>
                        </a:spcAft>
                        <a:buClrTx/>
                        <a:buSzTx/>
                        <a:buFontTx/>
                        <a:buNone/>
                        <a:defRPr/>
                      </a:pPr>
                      <a:r>
                        <a:rPr lang="zh-CN" altLang="en-US" sz="1600" kern="1200" dirty="0">
                          <a:effectLst/>
                        </a:rPr>
                        <a:t>有品味的群体</a:t>
                      </a:r>
                      <a:endParaRPr lang="zh-CN" altLang="zh-CN" sz="1600" kern="1200" dirty="0">
                        <a:solidFill>
                          <a:schemeClr val="dk1"/>
                        </a:solidFill>
                        <a:effectLst/>
                        <a:latin typeface="微软雅黑" panose="020B0503020204020204" pitchFamily="34" charset="-122"/>
                        <a:ea typeface="微软雅黑" panose="020B0503020204020204" pitchFamily="34" charset="-122"/>
                        <a:cs typeface="+mn-cs"/>
                      </a:endParaRPr>
                    </a:p>
                  </a:txBody>
                  <a:tcPr anchor="ctr"/>
                </a:tc>
                <a:extLst>
                  <a:ext uri="{0D108BD9-81ED-4DB2-BD59-A6C34878D82A}">
                    <a16:rowId xmlns:a16="http://schemas.microsoft.com/office/drawing/2014/main" val="10001"/>
                  </a:ext>
                </a:extLst>
              </a:tr>
              <a:tr h="560747">
                <a:tc>
                  <a:txBody>
                    <a:bodyPr/>
                    <a:lstStyle/>
                    <a:p>
                      <a:pPr algn="just">
                        <a:spcAft>
                          <a:spcPts val="0"/>
                        </a:spcAft>
                      </a:pPr>
                      <a:r>
                        <a:rPr lang="zh-CN" altLang="en-US" sz="1600" kern="100" dirty="0">
                          <a:effectLst/>
                        </a:rPr>
                        <a:t>现在人们更加强调，因为时间是更宝贵的了</a:t>
                      </a:r>
                      <a:endPar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nchor="ctr"/>
                </a:tc>
                <a:tc>
                  <a:txBody>
                    <a:bodyPr/>
                    <a:lstStyle/>
                    <a:p>
                      <a:pPr marL="0" marR="0" lvl="0" indent="0" algn="just" defTabSz="914400" rtl="0" eaLnBrk="1" fontAlgn="auto" latinLnBrk="0" hangingPunct="1">
                        <a:lnSpc>
                          <a:spcPct val="100000"/>
                        </a:lnSpc>
                        <a:spcBef>
                          <a:spcPts val="0"/>
                        </a:spcBef>
                        <a:spcAft>
                          <a:spcPts val="0"/>
                        </a:spcAft>
                        <a:buClrTx/>
                        <a:buSzTx/>
                        <a:buFontTx/>
                        <a:buNone/>
                        <a:defRPr/>
                      </a:pPr>
                      <a:r>
                        <a:rPr lang="zh-CN" altLang="en-US" sz="1600" kern="1200" dirty="0">
                          <a:effectLst/>
                        </a:rPr>
                        <a:t>喜欢旅行</a:t>
                      </a:r>
                      <a:endParaRPr lang="zh-CN" altLang="zh-CN" sz="1600" kern="1200" dirty="0">
                        <a:solidFill>
                          <a:schemeClr val="dk1"/>
                        </a:solidFill>
                        <a:effectLst/>
                        <a:latin typeface="微软雅黑" panose="020B0503020204020204" pitchFamily="34" charset="-122"/>
                        <a:ea typeface="微软雅黑" panose="020B0503020204020204" pitchFamily="34" charset="-122"/>
                        <a:cs typeface="+mn-cs"/>
                      </a:endParaRPr>
                    </a:p>
                  </a:txBody>
                  <a:tcPr anchor="ctr"/>
                </a:tc>
                <a:extLst>
                  <a:ext uri="{0D108BD9-81ED-4DB2-BD59-A6C34878D82A}">
                    <a16:rowId xmlns:a16="http://schemas.microsoft.com/office/drawing/2014/main" val="10002"/>
                  </a:ext>
                </a:extLst>
              </a:tr>
              <a:tr h="560747">
                <a:tc>
                  <a:txBody>
                    <a:bodyPr/>
                    <a:lstStyle/>
                    <a:p>
                      <a:pPr algn="just">
                        <a:spcAft>
                          <a:spcPts val="0"/>
                        </a:spcAft>
                      </a:pPr>
                      <a:r>
                        <a:rPr lang="zh-CN" altLang="en-US" sz="1600" kern="100" dirty="0">
                          <a:effectLst/>
                        </a:rPr>
                        <a:t>必须</a:t>
                      </a:r>
                      <a:r>
                        <a:rPr lang="en-US" altLang="zh-CN" sz="1600" kern="100" dirty="0">
                          <a:effectLst/>
                        </a:rPr>
                        <a:t>24</a:t>
                      </a:r>
                      <a:r>
                        <a:rPr lang="zh-CN" altLang="en-US" sz="1600" kern="100" dirty="0">
                          <a:effectLst/>
                        </a:rPr>
                        <a:t>小时电话在线</a:t>
                      </a:r>
                      <a:endPar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nchor="ctr"/>
                </a:tc>
                <a:tc>
                  <a:txBody>
                    <a:bodyPr/>
                    <a:lstStyle/>
                    <a:p>
                      <a:pPr marL="0" marR="0" lvl="0" indent="0" algn="just" defTabSz="914400" rtl="0" eaLnBrk="1" fontAlgn="auto" latinLnBrk="0" hangingPunct="1">
                        <a:lnSpc>
                          <a:spcPct val="100000"/>
                        </a:lnSpc>
                        <a:spcBef>
                          <a:spcPts val="0"/>
                        </a:spcBef>
                        <a:spcAft>
                          <a:spcPts val="0"/>
                        </a:spcAft>
                        <a:buClrTx/>
                        <a:buSzTx/>
                        <a:buFontTx/>
                        <a:buNone/>
                        <a:defRPr/>
                      </a:pPr>
                      <a:r>
                        <a:rPr lang="zh-CN" altLang="en-US" sz="1600" kern="1200" dirty="0">
                          <a:effectLst/>
                        </a:rPr>
                        <a:t>最近退休的人已经和现代主题公园一起成长了</a:t>
                      </a:r>
                      <a:endParaRPr lang="zh-CN" altLang="zh-CN" sz="1600" kern="1200" dirty="0">
                        <a:solidFill>
                          <a:schemeClr val="dk1"/>
                        </a:solidFill>
                        <a:effectLst/>
                        <a:latin typeface="微软雅黑" panose="020B0503020204020204" pitchFamily="34" charset="-122"/>
                        <a:ea typeface="微软雅黑" panose="020B0503020204020204" pitchFamily="34" charset="-122"/>
                        <a:cs typeface="+mn-cs"/>
                      </a:endParaRPr>
                    </a:p>
                  </a:txBody>
                  <a:tcPr anchor="ctr"/>
                </a:tc>
                <a:extLst>
                  <a:ext uri="{0D108BD9-81ED-4DB2-BD59-A6C34878D82A}">
                    <a16:rowId xmlns:a16="http://schemas.microsoft.com/office/drawing/2014/main" val="10003"/>
                  </a:ext>
                </a:extLst>
              </a:tr>
              <a:tr h="560747">
                <a:tc>
                  <a:txBody>
                    <a:bodyPr/>
                    <a:lstStyle/>
                    <a:p>
                      <a:pPr algn="just"/>
                      <a:r>
                        <a:rPr lang="zh-CN" altLang="en-US" sz="1600" dirty="0"/>
                        <a:t>“随时在线”全球经济持续不断地运转，不去度假</a:t>
                      </a:r>
                      <a:endParaRPr lang="zh-CN" altLang="en-US" sz="1600" dirty="0">
                        <a:latin typeface="微软雅黑" panose="020B0503020204020204" pitchFamily="34" charset="-122"/>
                        <a:ea typeface="微软雅黑" panose="020B0503020204020204" pitchFamily="34" charset="-122"/>
                      </a:endParaRPr>
                    </a:p>
                  </a:txBody>
                  <a:tcPr anchor="ctr"/>
                </a:tc>
                <a:tc>
                  <a:txBody>
                    <a:bodyPr/>
                    <a:lstStyle/>
                    <a:p>
                      <a:pPr algn="just"/>
                      <a:r>
                        <a:rPr lang="zh-CN" altLang="en-US" sz="1600" kern="1200" dirty="0">
                          <a:effectLst/>
                        </a:rPr>
                        <a:t>当他们看到一个有质量的经验</a:t>
                      </a:r>
                      <a:endParaRPr lang="zh-CN" altLang="en-US" sz="1600" dirty="0">
                        <a:latin typeface="微软雅黑" panose="020B0503020204020204" pitchFamily="34" charset="-122"/>
                        <a:ea typeface="微软雅黑" panose="020B0503020204020204" pitchFamily="34" charset="-122"/>
                      </a:endParaRPr>
                    </a:p>
                  </a:txBody>
                  <a:tcPr anchor="ctr"/>
                </a:tc>
                <a:extLst>
                  <a:ext uri="{0D108BD9-81ED-4DB2-BD59-A6C34878D82A}">
                    <a16:rowId xmlns:a16="http://schemas.microsoft.com/office/drawing/2014/main" val="10004"/>
                  </a:ext>
                </a:extLst>
              </a:tr>
              <a:tr h="560747">
                <a:tc>
                  <a:txBody>
                    <a:bodyPr/>
                    <a:lstStyle/>
                    <a:p>
                      <a:pPr marL="0" marR="0" lvl="0" indent="0" algn="just" defTabSz="914400" rtl="0" eaLnBrk="1" fontAlgn="auto" latinLnBrk="0" hangingPunct="1">
                        <a:lnSpc>
                          <a:spcPct val="100000"/>
                        </a:lnSpc>
                        <a:spcBef>
                          <a:spcPts val="0"/>
                        </a:spcBef>
                        <a:spcAft>
                          <a:spcPts val="0"/>
                        </a:spcAft>
                        <a:buClrTx/>
                        <a:buSzTx/>
                        <a:buFontTx/>
                        <a:buNone/>
                        <a:defRPr/>
                      </a:pPr>
                      <a:r>
                        <a:rPr lang="zh-CN" altLang="en-US" sz="1600" dirty="0"/>
                        <a:t>景点使他们能离开一个难以离开的世界</a:t>
                      </a:r>
                      <a:endParaRPr lang="zh-CN" altLang="en-US" sz="1600" dirty="0">
                        <a:latin typeface="微软雅黑" panose="020B0503020204020204" pitchFamily="34" charset="-122"/>
                        <a:ea typeface="微软雅黑" panose="020B0503020204020204" pitchFamily="34" charset="-122"/>
                      </a:endParaRPr>
                    </a:p>
                  </a:txBody>
                  <a:tcPr anchor="ctr"/>
                </a:tc>
                <a:tc>
                  <a:txBody>
                    <a:bodyPr/>
                    <a:lstStyle/>
                    <a:p>
                      <a:pPr algn="just"/>
                      <a:endParaRPr lang="zh-CN" altLang="en-US" sz="1600" dirty="0">
                        <a:latin typeface="微软雅黑" panose="020B0503020204020204" pitchFamily="34" charset="-122"/>
                        <a:ea typeface="微软雅黑" panose="020B0503020204020204" pitchFamily="34" charset="-122"/>
                      </a:endParaRPr>
                    </a:p>
                  </a:txBody>
                  <a:tcPr anchor="ctr"/>
                </a:tc>
                <a:extLst>
                  <a:ext uri="{0D108BD9-81ED-4DB2-BD59-A6C34878D82A}">
                    <a16:rowId xmlns:a16="http://schemas.microsoft.com/office/drawing/2014/main" val="10005"/>
                  </a:ext>
                </a:extLst>
              </a:tr>
            </a:tbl>
          </a:graphicData>
        </a:graphic>
      </p:graphicFrame>
      <p:cxnSp>
        <p:nvCxnSpPr>
          <p:cNvPr id="19" name="直接连接符 18"/>
          <p:cNvCxnSpPr/>
          <p:nvPr/>
        </p:nvCxnSpPr>
        <p:spPr>
          <a:xfrm>
            <a:off x="532309" y="6317664"/>
            <a:ext cx="3956564" cy="0"/>
          </a:xfrm>
          <a:prstGeom prst="line">
            <a:avLst/>
          </a:prstGeom>
        </p:spPr>
        <p:style>
          <a:lnRef idx="1">
            <a:schemeClr val="dk1"/>
          </a:lnRef>
          <a:fillRef idx="0">
            <a:schemeClr val="dk1"/>
          </a:fillRef>
          <a:effectRef idx="0">
            <a:schemeClr val="dk1"/>
          </a:effectRef>
          <a:fontRef idx="minor">
            <a:schemeClr val="tx1"/>
          </a:fontRef>
        </p:style>
      </p:cxnSp>
      <p:sp>
        <p:nvSpPr>
          <p:cNvPr id="21" name="矩形 20"/>
          <p:cNvSpPr/>
          <p:nvPr/>
        </p:nvSpPr>
        <p:spPr>
          <a:xfrm>
            <a:off x="661447" y="6356983"/>
            <a:ext cx="1487458" cy="246221"/>
          </a:xfrm>
          <a:prstGeom prst="rect">
            <a:avLst/>
          </a:prstGeom>
        </p:spPr>
        <p:txBody>
          <a:bodyPr wrap="none">
            <a:spAutoFit/>
          </a:bodyPr>
          <a:lstStyle/>
          <a:p>
            <a:pPr algn="just">
              <a:spcAft>
                <a:spcPts val="0"/>
              </a:spcAft>
            </a:pPr>
            <a:r>
              <a:rPr lang="zh-CN" altLang="zh-CN" sz="1000" kern="100" dirty="0">
                <a:latin typeface="微软雅黑" panose="020B0503020204020204" pitchFamily="34" charset="-122"/>
                <a:ea typeface="微软雅黑" panose="020B0503020204020204" pitchFamily="34" charset="-122"/>
                <a:cs typeface="Times New Roman" panose="02020603050405020304" pitchFamily="18" charset="0"/>
              </a:rPr>
              <a:t>资料来源：</a:t>
            </a:r>
            <a:r>
              <a:rPr lang="en-US" altLang="zh-CN" sz="1000" kern="100" dirty="0">
                <a:latin typeface="微软雅黑" panose="020B0503020204020204" pitchFamily="34" charset="-122"/>
                <a:ea typeface="微软雅黑" panose="020B0503020204020204" pitchFamily="34" charset="-122"/>
                <a:cs typeface="Times New Roman" panose="02020603050405020304" pitchFamily="18" charset="0"/>
              </a:rPr>
              <a:t>Bray, 2005.</a:t>
            </a:r>
            <a:endParaRPr lang="zh-CN" altLang="zh-CN" sz="1000" kern="100" dirty="0">
              <a:latin typeface="微软雅黑" panose="020B0503020204020204" pitchFamily="34" charset="-122"/>
              <a:ea typeface="微软雅黑" panose="020B0503020204020204" pitchFamily="34" charset="-122"/>
              <a:cs typeface="Times New Roman" panose="02020603050405020304"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532309" y="0"/>
            <a:ext cx="105322" cy="431800"/>
            <a:chOff x="532309" y="0"/>
            <a:chExt cx="105322" cy="431800"/>
          </a:xfrm>
        </p:grpSpPr>
        <p:sp>
          <p:nvSpPr>
            <p:cNvPr id="3" name="直接连接符 5"/>
            <p:cNvSpPr>
              <a:spLocks noChangeShapeType="1"/>
            </p:cNvSpPr>
            <p:nvPr/>
          </p:nvSpPr>
          <p:spPr bwMode="auto">
            <a:xfrm flipV="1">
              <a:off x="532309" y="0"/>
              <a:ext cx="0" cy="431800"/>
            </a:xfrm>
            <a:prstGeom prst="line">
              <a:avLst/>
            </a:prstGeom>
            <a:noFill/>
            <a:ln w="38100"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4" name="直接连接符 7"/>
            <p:cNvSpPr>
              <a:spLocks noChangeShapeType="1"/>
            </p:cNvSpPr>
            <p:nvPr/>
          </p:nvSpPr>
          <p:spPr bwMode="auto">
            <a:xfrm flipV="1">
              <a:off x="636044" y="0"/>
              <a:ext cx="1587" cy="288925"/>
            </a:xfrm>
            <a:prstGeom prst="line">
              <a:avLst/>
            </a:prstGeom>
            <a:noFill/>
            <a:ln w="38100" cap="flat" cmpd="sng">
              <a:solidFill>
                <a:srgbClr val="FFC000"/>
              </a:solidFill>
              <a:miter lim="800000"/>
            </a:ln>
            <a:extLst>
              <a:ext uri="{909E8E84-426E-40DD-AFC4-6F175D3DCCD1}">
                <a14:hiddenFill xmlns:a14="http://schemas.microsoft.com/office/drawing/2010/main">
                  <a:noFill/>
                </a14:hiddenFill>
              </a:ext>
            </a:extLst>
          </p:spPr>
          <p:txBody>
            <a:bodyPr/>
            <a:lstStyle/>
            <a:p>
              <a:endParaRPr lang="zh-CN" altLang="en-US"/>
            </a:p>
          </p:txBody>
        </p:sp>
      </p:grpSp>
      <p:grpSp>
        <p:nvGrpSpPr>
          <p:cNvPr id="5" name="组合 4"/>
          <p:cNvGrpSpPr/>
          <p:nvPr/>
        </p:nvGrpSpPr>
        <p:grpSpPr>
          <a:xfrm>
            <a:off x="-1" y="6230875"/>
            <a:ext cx="10730753" cy="431800"/>
            <a:chOff x="-2052460" y="1197075"/>
            <a:chExt cx="4601296" cy="431800"/>
          </a:xfrm>
        </p:grpSpPr>
        <p:sp>
          <p:nvSpPr>
            <p:cNvPr id="6" name="直接连接符 4"/>
            <p:cNvSpPr>
              <a:spLocks noChangeShapeType="1"/>
            </p:cNvSpPr>
            <p:nvPr/>
          </p:nvSpPr>
          <p:spPr bwMode="auto">
            <a:xfrm>
              <a:off x="-2052460" y="1628875"/>
              <a:ext cx="4572000" cy="0"/>
            </a:xfrm>
            <a:prstGeom prst="line">
              <a:avLst/>
            </a:prstGeom>
            <a:noFill/>
            <a:ln w="9525"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7" name="直接连接符 5"/>
            <p:cNvSpPr>
              <a:spLocks noChangeShapeType="1"/>
            </p:cNvSpPr>
            <p:nvPr/>
          </p:nvSpPr>
          <p:spPr bwMode="auto">
            <a:xfrm flipV="1">
              <a:off x="2483855" y="1197075"/>
              <a:ext cx="0" cy="431800"/>
            </a:xfrm>
            <a:prstGeom prst="line">
              <a:avLst/>
            </a:prstGeom>
            <a:noFill/>
            <a:ln w="38100"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8" name="直接连接符 7"/>
            <p:cNvSpPr>
              <a:spLocks noChangeShapeType="1"/>
            </p:cNvSpPr>
            <p:nvPr/>
          </p:nvSpPr>
          <p:spPr bwMode="auto">
            <a:xfrm flipV="1">
              <a:off x="2547249" y="1339950"/>
              <a:ext cx="1587" cy="288925"/>
            </a:xfrm>
            <a:prstGeom prst="line">
              <a:avLst/>
            </a:prstGeom>
            <a:noFill/>
            <a:ln w="38100" cap="flat" cmpd="sng">
              <a:solidFill>
                <a:srgbClr val="FFC000"/>
              </a:solidFill>
              <a:miter lim="800000"/>
            </a:ln>
            <a:extLst>
              <a:ext uri="{909E8E84-426E-40DD-AFC4-6F175D3DCCD1}">
                <a14:hiddenFill xmlns:a14="http://schemas.microsoft.com/office/drawing/2010/main">
                  <a:noFill/>
                </a14:hiddenFill>
              </a:ext>
            </a:extLst>
          </p:spPr>
          <p:txBody>
            <a:bodyPr/>
            <a:lstStyle/>
            <a:p>
              <a:endParaRPr lang="zh-CN" altLang="en-US"/>
            </a:p>
          </p:txBody>
        </p:sp>
      </p:grpSp>
      <p:sp>
        <p:nvSpPr>
          <p:cNvPr id="11" name="文本框 10"/>
          <p:cNvSpPr txBox="1"/>
          <p:nvPr/>
        </p:nvSpPr>
        <p:spPr>
          <a:xfrm>
            <a:off x="1033389" y="1071108"/>
            <a:ext cx="3058926" cy="429895"/>
          </a:xfrm>
          <a:prstGeom prst="rect">
            <a:avLst/>
          </a:prstGeom>
          <a:noFill/>
        </p:spPr>
        <p:txBody>
          <a:bodyPr wrap="square" rtlCol="0">
            <a:spAutoFit/>
          </a:bodyPr>
          <a:lstStyle/>
          <a:p>
            <a:r>
              <a:rPr lang="en-US" altLang="zh-CN" sz="2200" b="1" dirty="0">
                <a:latin typeface="微软雅黑" panose="020B0503020204020204" pitchFamily="34" charset="-122"/>
                <a:ea typeface="微软雅黑" panose="020B0503020204020204" pitchFamily="34" charset="-122"/>
              </a:rPr>
              <a:t>1.1</a:t>
            </a:r>
            <a:r>
              <a:rPr lang="zh-CN" altLang="en-US" sz="2200" b="1" dirty="0">
                <a:latin typeface="微软雅黑" panose="020B0503020204020204" pitchFamily="34" charset="-122"/>
                <a:ea typeface="微软雅黑" panose="020B0503020204020204" pitchFamily="34" charset="-122"/>
              </a:rPr>
              <a:t>营销理论和方法</a:t>
            </a:r>
            <a:endParaRPr lang="en-US" altLang="zh-CN" sz="2200" b="1" dirty="0">
              <a:latin typeface="微软雅黑" panose="020B0503020204020204" pitchFamily="34" charset="-122"/>
              <a:ea typeface="微软雅黑" panose="020B0503020204020204" pitchFamily="34" charset="-122"/>
            </a:endParaRPr>
          </a:p>
        </p:txBody>
      </p:sp>
      <p:grpSp>
        <p:nvGrpSpPr>
          <p:cNvPr id="14" name="组合 13"/>
          <p:cNvGrpSpPr/>
          <p:nvPr/>
        </p:nvGrpSpPr>
        <p:grpSpPr>
          <a:xfrm>
            <a:off x="388689" y="393224"/>
            <a:ext cx="6560108" cy="512200"/>
            <a:chOff x="-2052460" y="1197075"/>
            <a:chExt cx="4601296" cy="431800"/>
          </a:xfrm>
        </p:grpSpPr>
        <p:sp>
          <p:nvSpPr>
            <p:cNvPr id="15" name="直接连接符 4"/>
            <p:cNvSpPr>
              <a:spLocks noChangeShapeType="1"/>
            </p:cNvSpPr>
            <p:nvPr/>
          </p:nvSpPr>
          <p:spPr bwMode="auto">
            <a:xfrm>
              <a:off x="-2052460" y="1628875"/>
              <a:ext cx="4572000" cy="0"/>
            </a:xfrm>
            <a:prstGeom prst="line">
              <a:avLst/>
            </a:prstGeom>
            <a:noFill/>
            <a:ln w="9525"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16" name="直接连接符 5"/>
            <p:cNvSpPr>
              <a:spLocks noChangeShapeType="1"/>
            </p:cNvSpPr>
            <p:nvPr/>
          </p:nvSpPr>
          <p:spPr bwMode="auto">
            <a:xfrm flipV="1">
              <a:off x="2483855" y="1197075"/>
              <a:ext cx="0" cy="431800"/>
            </a:xfrm>
            <a:prstGeom prst="line">
              <a:avLst/>
            </a:prstGeom>
            <a:noFill/>
            <a:ln w="38100"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17" name="直接连接符 7"/>
            <p:cNvSpPr>
              <a:spLocks noChangeShapeType="1"/>
            </p:cNvSpPr>
            <p:nvPr/>
          </p:nvSpPr>
          <p:spPr bwMode="auto">
            <a:xfrm flipV="1">
              <a:off x="2547249" y="1339950"/>
              <a:ext cx="1587" cy="288925"/>
            </a:xfrm>
            <a:prstGeom prst="line">
              <a:avLst/>
            </a:prstGeom>
            <a:noFill/>
            <a:ln w="38100" cap="flat" cmpd="sng">
              <a:solidFill>
                <a:srgbClr val="FFC000"/>
              </a:solidFill>
              <a:miter lim="800000"/>
            </a:ln>
            <a:extLst>
              <a:ext uri="{909E8E84-426E-40DD-AFC4-6F175D3DCCD1}">
                <a14:hiddenFill xmlns:a14="http://schemas.microsoft.com/office/drawing/2010/main">
                  <a:noFill/>
                </a14:hiddenFill>
              </a:ext>
            </a:extLst>
          </p:spPr>
          <p:txBody>
            <a:bodyPr/>
            <a:lstStyle/>
            <a:p>
              <a:endParaRPr lang="zh-CN" altLang="en-US"/>
            </a:p>
          </p:txBody>
        </p:sp>
      </p:grpSp>
      <p:sp>
        <p:nvSpPr>
          <p:cNvPr id="18" name="文本框 17"/>
          <p:cNvSpPr txBox="1"/>
          <p:nvPr/>
        </p:nvSpPr>
        <p:spPr>
          <a:xfrm>
            <a:off x="828300" y="267576"/>
            <a:ext cx="5735955" cy="521970"/>
          </a:xfrm>
          <a:prstGeom prst="rect">
            <a:avLst/>
          </a:prstGeom>
          <a:noFill/>
        </p:spPr>
        <p:txBody>
          <a:bodyPr wrap="none" rtlCol="0">
            <a:spAutoFit/>
          </a:bodyPr>
          <a:lstStyle/>
          <a:p>
            <a:r>
              <a:rPr lang="en-US" altLang="zh-CN" sz="2800" b="1" dirty="0">
                <a:latin typeface="微软雅黑" panose="020B0503020204020204" pitchFamily="34" charset="-122"/>
                <a:ea typeface="微软雅黑" panose="020B0503020204020204" pitchFamily="34" charset="-122"/>
              </a:rPr>
              <a:t>1</a:t>
            </a:r>
            <a:r>
              <a:rPr lang="zh-CN" altLang="en-US" sz="2800" b="1" dirty="0">
                <a:latin typeface="微软雅黑" panose="020B0503020204020204" pitchFamily="34" charset="-122"/>
                <a:ea typeface="微软雅黑" panose="020B0503020204020204" pitchFamily="34" charset="-122"/>
              </a:rPr>
              <a:t>、主题公园市场营销的理论与方法</a:t>
            </a:r>
          </a:p>
        </p:txBody>
      </p:sp>
      <p:sp>
        <p:nvSpPr>
          <p:cNvPr id="20" name="文本框 19"/>
          <p:cNvSpPr txBox="1"/>
          <p:nvPr/>
        </p:nvSpPr>
        <p:spPr>
          <a:xfrm>
            <a:off x="1243341" y="2046111"/>
            <a:ext cx="9419089" cy="2939266"/>
          </a:xfrm>
          <a:prstGeom prst="rect">
            <a:avLst/>
          </a:prstGeom>
          <a:noFill/>
        </p:spPr>
        <p:txBody>
          <a:bodyPr wrap="square" rtlCol="0">
            <a:spAutoFit/>
          </a:bodyPr>
          <a:lstStyle/>
          <a:p>
            <a:pPr marL="342900" indent="-342900" algn="just">
              <a:lnSpc>
                <a:spcPct val="125000"/>
              </a:lnSpc>
              <a:spcAft>
                <a:spcPts val="600"/>
              </a:spcAft>
              <a:buFont typeface="Wingdings" panose="05000000000000000000" pitchFamily="2" charset="2"/>
              <a:buChar char="l"/>
            </a:pPr>
            <a:r>
              <a:rPr lang="zh-CN" altLang="en-US" sz="2000" b="1" dirty="0">
                <a:latin typeface="微软雅黑" panose="020B0503020204020204" pitchFamily="34" charset="-122"/>
                <a:ea typeface="微软雅黑" panose="020B0503020204020204" pitchFamily="34" charset="-122"/>
              </a:rPr>
              <a:t>每个类型的顾客需求和顾客期望都是相互联系的</a:t>
            </a:r>
            <a:r>
              <a:rPr lang="zh-CN" altLang="en-US" sz="2000" dirty="0">
                <a:latin typeface="微软雅黑" panose="020B0503020204020204" pitchFamily="34" charset="-122"/>
                <a:ea typeface="微软雅黑" panose="020B0503020204020204" pitchFamily="34" charset="-122"/>
              </a:rPr>
              <a:t>，尤其是伴随着在世界各地区社会结构中，家庭的变动情况作为人的身份的参考，确定合适的细分市场是一个主题公园管理的源头。</a:t>
            </a:r>
            <a:endParaRPr lang="en-US" altLang="zh-CN" sz="2000" dirty="0">
              <a:latin typeface="微软雅黑" panose="020B0503020204020204" pitchFamily="34" charset="-122"/>
              <a:ea typeface="微软雅黑" panose="020B0503020204020204" pitchFamily="34" charset="-122"/>
            </a:endParaRPr>
          </a:p>
          <a:p>
            <a:pPr marL="342900" indent="-342900" algn="just">
              <a:lnSpc>
                <a:spcPct val="125000"/>
              </a:lnSpc>
              <a:spcAft>
                <a:spcPts val="600"/>
              </a:spcAft>
              <a:buFont typeface="Wingdings" panose="05000000000000000000" pitchFamily="2" charset="2"/>
              <a:buChar char="l"/>
            </a:pPr>
            <a:r>
              <a:rPr lang="zh-CN" altLang="en-US" sz="2000" b="1" dirty="0">
                <a:latin typeface="微软雅黑" panose="020B0503020204020204" pitchFamily="34" charset="-122"/>
                <a:ea typeface="微软雅黑" panose="020B0503020204020204" pitchFamily="34" charset="-122"/>
              </a:rPr>
              <a:t>市场中存在的市场细分正在不断增长</a:t>
            </a:r>
            <a:r>
              <a:rPr lang="zh-CN" altLang="en-US" sz="2000" dirty="0">
                <a:latin typeface="微软雅黑" panose="020B0503020204020204" pitchFamily="34" charset="-122"/>
                <a:ea typeface="微软雅黑" panose="020B0503020204020204" pitchFamily="34" charset="-122"/>
              </a:rPr>
              <a:t>，如老年群体的可支配收入以及闲暇时间，对学习新事物感兴趣的部分市场，或者和孩子家人共度美好时光。</a:t>
            </a:r>
            <a:endParaRPr lang="en-US" altLang="zh-CN" sz="2000" dirty="0">
              <a:latin typeface="微软雅黑" panose="020B0503020204020204" pitchFamily="34" charset="-122"/>
              <a:ea typeface="微软雅黑" panose="020B0503020204020204" pitchFamily="34" charset="-122"/>
            </a:endParaRPr>
          </a:p>
          <a:p>
            <a:pPr marL="342900" indent="-342900" algn="just">
              <a:lnSpc>
                <a:spcPct val="125000"/>
              </a:lnSpc>
              <a:buFont typeface="Wingdings" panose="05000000000000000000" pitchFamily="2" charset="2"/>
              <a:buChar char="l"/>
            </a:pPr>
            <a:r>
              <a:rPr lang="zh-CN" altLang="en-US" sz="2000" b="1" dirty="0">
                <a:latin typeface="微软雅黑" panose="020B0503020204020204" pitchFamily="34" charset="-122"/>
                <a:ea typeface="微软雅黑" panose="020B0503020204020204" pitchFamily="34" charset="-122"/>
              </a:rPr>
              <a:t>家庭市场中越来越多地包含了越来越多的非传统家庭类型</a:t>
            </a:r>
            <a:r>
              <a:rPr lang="zh-CN" altLang="en-US" sz="2000" dirty="0">
                <a:latin typeface="微软雅黑" panose="020B0503020204020204" pitchFamily="34" charset="-122"/>
                <a:ea typeface="微软雅黑" panose="020B0503020204020204" pitchFamily="34" charset="-122"/>
              </a:rPr>
              <a:t>：祖父母、单亲父母、朋友和家人，也有在多代同堂的家庭旅游者的增长。</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532309" y="0"/>
            <a:ext cx="105322" cy="431800"/>
            <a:chOff x="532309" y="0"/>
            <a:chExt cx="105322" cy="431800"/>
          </a:xfrm>
        </p:grpSpPr>
        <p:sp>
          <p:nvSpPr>
            <p:cNvPr id="3" name="直接连接符 5"/>
            <p:cNvSpPr>
              <a:spLocks noChangeShapeType="1"/>
            </p:cNvSpPr>
            <p:nvPr/>
          </p:nvSpPr>
          <p:spPr bwMode="auto">
            <a:xfrm flipV="1">
              <a:off x="532309" y="0"/>
              <a:ext cx="0" cy="431800"/>
            </a:xfrm>
            <a:prstGeom prst="line">
              <a:avLst/>
            </a:prstGeom>
            <a:noFill/>
            <a:ln w="38100"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4" name="直接连接符 7"/>
            <p:cNvSpPr>
              <a:spLocks noChangeShapeType="1"/>
            </p:cNvSpPr>
            <p:nvPr/>
          </p:nvSpPr>
          <p:spPr bwMode="auto">
            <a:xfrm flipV="1">
              <a:off x="636044" y="0"/>
              <a:ext cx="1587" cy="288925"/>
            </a:xfrm>
            <a:prstGeom prst="line">
              <a:avLst/>
            </a:prstGeom>
            <a:noFill/>
            <a:ln w="38100" cap="flat" cmpd="sng">
              <a:solidFill>
                <a:srgbClr val="FFC000"/>
              </a:solidFill>
              <a:miter lim="800000"/>
            </a:ln>
            <a:extLst>
              <a:ext uri="{909E8E84-426E-40DD-AFC4-6F175D3DCCD1}">
                <a14:hiddenFill xmlns:a14="http://schemas.microsoft.com/office/drawing/2010/main">
                  <a:noFill/>
                </a14:hiddenFill>
              </a:ext>
            </a:extLst>
          </p:spPr>
          <p:txBody>
            <a:bodyPr/>
            <a:lstStyle/>
            <a:p>
              <a:endParaRPr lang="zh-CN" altLang="en-US"/>
            </a:p>
          </p:txBody>
        </p:sp>
      </p:grpSp>
      <p:grpSp>
        <p:nvGrpSpPr>
          <p:cNvPr id="5" name="组合 4"/>
          <p:cNvGrpSpPr/>
          <p:nvPr/>
        </p:nvGrpSpPr>
        <p:grpSpPr>
          <a:xfrm>
            <a:off x="-1" y="6230875"/>
            <a:ext cx="10730753" cy="431800"/>
            <a:chOff x="-2052460" y="1197075"/>
            <a:chExt cx="4601296" cy="431800"/>
          </a:xfrm>
        </p:grpSpPr>
        <p:sp>
          <p:nvSpPr>
            <p:cNvPr id="6" name="直接连接符 4"/>
            <p:cNvSpPr>
              <a:spLocks noChangeShapeType="1"/>
            </p:cNvSpPr>
            <p:nvPr/>
          </p:nvSpPr>
          <p:spPr bwMode="auto">
            <a:xfrm>
              <a:off x="-2052460" y="1628875"/>
              <a:ext cx="4572000" cy="0"/>
            </a:xfrm>
            <a:prstGeom prst="line">
              <a:avLst/>
            </a:prstGeom>
            <a:noFill/>
            <a:ln w="9525"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7" name="直接连接符 5"/>
            <p:cNvSpPr>
              <a:spLocks noChangeShapeType="1"/>
            </p:cNvSpPr>
            <p:nvPr/>
          </p:nvSpPr>
          <p:spPr bwMode="auto">
            <a:xfrm flipV="1">
              <a:off x="2483855" y="1197075"/>
              <a:ext cx="0" cy="431800"/>
            </a:xfrm>
            <a:prstGeom prst="line">
              <a:avLst/>
            </a:prstGeom>
            <a:noFill/>
            <a:ln w="38100"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8" name="直接连接符 7"/>
            <p:cNvSpPr>
              <a:spLocks noChangeShapeType="1"/>
            </p:cNvSpPr>
            <p:nvPr/>
          </p:nvSpPr>
          <p:spPr bwMode="auto">
            <a:xfrm flipV="1">
              <a:off x="2547249" y="1339950"/>
              <a:ext cx="1587" cy="288925"/>
            </a:xfrm>
            <a:prstGeom prst="line">
              <a:avLst/>
            </a:prstGeom>
            <a:noFill/>
            <a:ln w="38100" cap="flat" cmpd="sng">
              <a:solidFill>
                <a:srgbClr val="FFC000"/>
              </a:solidFill>
              <a:miter lim="800000"/>
            </a:ln>
            <a:extLst>
              <a:ext uri="{909E8E84-426E-40DD-AFC4-6F175D3DCCD1}">
                <a14:hiddenFill xmlns:a14="http://schemas.microsoft.com/office/drawing/2010/main">
                  <a:noFill/>
                </a14:hiddenFill>
              </a:ext>
            </a:extLst>
          </p:spPr>
          <p:txBody>
            <a:bodyPr/>
            <a:lstStyle/>
            <a:p>
              <a:endParaRPr lang="zh-CN" altLang="en-US"/>
            </a:p>
          </p:txBody>
        </p:sp>
      </p:grpSp>
      <p:sp>
        <p:nvSpPr>
          <p:cNvPr id="11" name="文本框 10"/>
          <p:cNvSpPr txBox="1"/>
          <p:nvPr/>
        </p:nvSpPr>
        <p:spPr>
          <a:xfrm>
            <a:off x="1033389" y="1071108"/>
            <a:ext cx="3058926" cy="429895"/>
          </a:xfrm>
          <a:prstGeom prst="rect">
            <a:avLst/>
          </a:prstGeom>
          <a:noFill/>
        </p:spPr>
        <p:txBody>
          <a:bodyPr wrap="square" rtlCol="0">
            <a:spAutoFit/>
          </a:bodyPr>
          <a:lstStyle/>
          <a:p>
            <a:r>
              <a:rPr lang="en-US" altLang="zh-CN" sz="2200" b="1" dirty="0">
                <a:latin typeface="微软雅黑" panose="020B0503020204020204" pitchFamily="34" charset="-122"/>
                <a:ea typeface="微软雅黑" panose="020B0503020204020204" pitchFamily="34" charset="-122"/>
              </a:rPr>
              <a:t>1.1</a:t>
            </a:r>
            <a:r>
              <a:rPr lang="zh-CN" altLang="en-US" sz="2200" b="1" dirty="0">
                <a:latin typeface="微软雅黑" panose="020B0503020204020204" pitchFamily="34" charset="-122"/>
                <a:ea typeface="微软雅黑" panose="020B0503020204020204" pitchFamily="34" charset="-122"/>
              </a:rPr>
              <a:t>营销理论和方法</a:t>
            </a:r>
            <a:endParaRPr lang="en-US" altLang="zh-CN" sz="2200" b="1" dirty="0">
              <a:latin typeface="微软雅黑" panose="020B0503020204020204" pitchFamily="34" charset="-122"/>
              <a:ea typeface="微软雅黑" panose="020B0503020204020204" pitchFamily="34" charset="-122"/>
            </a:endParaRPr>
          </a:p>
        </p:txBody>
      </p:sp>
      <p:grpSp>
        <p:nvGrpSpPr>
          <p:cNvPr id="14" name="组合 13"/>
          <p:cNvGrpSpPr/>
          <p:nvPr/>
        </p:nvGrpSpPr>
        <p:grpSpPr>
          <a:xfrm>
            <a:off x="388689" y="393224"/>
            <a:ext cx="6560108" cy="512200"/>
            <a:chOff x="-2052460" y="1197075"/>
            <a:chExt cx="4601296" cy="431800"/>
          </a:xfrm>
        </p:grpSpPr>
        <p:sp>
          <p:nvSpPr>
            <p:cNvPr id="15" name="直接连接符 4"/>
            <p:cNvSpPr>
              <a:spLocks noChangeShapeType="1"/>
            </p:cNvSpPr>
            <p:nvPr/>
          </p:nvSpPr>
          <p:spPr bwMode="auto">
            <a:xfrm>
              <a:off x="-2052460" y="1628875"/>
              <a:ext cx="4572000" cy="0"/>
            </a:xfrm>
            <a:prstGeom prst="line">
              <a:avLst/>
            </a:prstGeom>
            <a:noFill/>
            <a:ln w="9525"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16" name="直接连接符 5"/>
            <p:cNvSpPr>
              <a:spLocks noChangeShapeType="1"/>
            </p:cNvSpPr>
            <p:nvPr/>
          </p:nvSpPr>
          <p:spPr bwMode="auto">
            <a:xfrm flipV="1">
              <a:off x="2483855" y="1197075"/>
              <a:ext cx="0" cy="431800"/>
            </a:xfrm>
            <a:prstGeom prst="line">
              <a:avLst/>
            </a:prstGeom>
            <a:noFill/>
            <a:ln w="38100" cap="flat" cmpd="sng">
              <a:solidFill>
                <a:srgbClr val="A5A5A5"/>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17" name="直接连接符 7"/>
            <p:cNvSpPr>
              <a:spLocks noChangeShapeType="1"/>
            </p:cNvSpPr>
            <p:nvPr/>
          </p:nvSpPr>
          <p:spPr bwMode="auto">
            <a:xfrm flipV="1">
              <a:off x="2547249" y="1339950"/>
              <a:ext cx="1587" cy="288925"/>
            </a:xfrm>
            <a:prstGeom prst="line">
              <a:avLst/>
            </a:prstGeom>
            <a:noFill/>
            <a:ln w="38100" cap="flat" cmpd="sng">
              <a:solidFill>
                <a:srgbClr val="FFC000"/>
              </a:solidFill>
              <a:miter lim="800000"/>
            </a:ln>
            <a:extLst>
              <a:ext uri="{909E8E84-426E-40DD-AFC4-6F175D3DCCD1}">
                <a14:hiddenFill xmlns:a14="http://schemas.microsoft.com/office/drawing/2010/main">
                  <a:noFill/>
                </a14:hiddenFill>
              </a:ext>
            </a:extLst>
          </p:spPr>
          <p:txBody>
            <a:bodyPr/>
            <a:lstStyle/>
            <a:p>
              <a:endParaRPr lang="zh-CN" altLang="en-US"/>
            </a:p>
          </p:txBody>
        </p:sp>
      </p:grpSp>
      <p:sp>
        <p:nvSpPr>
          <p:cNvPr id="18" name="文本框 17"/>
          <p:cNvSpPr txBox="1"/>
          <p:nvPr/>
        </p:nvSpPr>
        <p:spPr>
          <a:xfrm>
            <a:off x="828300" y="267576"/>
            <a:ext cx="5735955" cy="521970"/>
          </a:xfrm>
          <a:prstGeom prst="rect">
            <a:avLst/>
          </a:prstGeom>
          <a:noFill/>
        </p:spPr>
        <p:txBody>
          <a:bodyPr wrap="none" rtlCol="0">
            <a:spAutoFit/>
          </a:bodyPr>
          <a:lstStyle/>
          <a:p>
            <a:r>
              <a:rPr lang="en-US" altLang="zh-CN" sz="2800" b="1" dirty="0">
                <a:latin typeface="微软雅黑" panose="020B0503020204020204" pitchFamily="34" charset="-122"/>
                <a:ea typeface="微软雅黑" panose="020B0503020204020204" pitchFamily="34" charset="-122"/>
              </a:rPr>
              <a:t>1</a:t>
            </a:r>
            <a:r>
              <a:rPr lang="zh-CN" altLang="en-US" sz="2800" b="1" dirty="0">
                <a:latin typeface="微软雅黑" panose="020B0503020204020204" pitchFamily="34" charset="-122"/>
                <a:ea typeface="微软雅黑" panose="020B0503020204020204" pitchFamily="34" charset="-122"/>
              </a:rPr>
              <a:t>、主题公园市场营销的理论与方法</a:t>
            </a:r>
          </a:p>
        </p:txBody>
      </p:sp>
      <p:sp>
        <p:nvSpPr>
          <p:cNvPr id="20" name="文本框 19"/>
          <p:cNvSpPr txBox="1"/>
          <p:nvPr/>
        </p:nvSpPr>
        <p:spPr>
          <a:xfrm>
            <a:off x="1243341" y="2083055"/>
            <a:ext cx="9419089" cy="2477601"/>
          </a:xfrm>
          <a:prstGeom prst="rect">
            <a:avLst/>
          </a:prstGeom>
          <a:noFill/>
        </p:spPr>
        <p:txBody>
          <a:bodyPr wrap="square" rtlCol="0">
            <a:spAutoFit/>
          </a:bodyPr>
          <a:lstStyle/>
          <a:p>
            <a:pPr marL="342900" indent="-342900" algn="just">
              <a:lnSpc>
                <a:spcPct val="125000"/>
              </a:lnSpc>
              <a:spcAft>
                <a:spcPts val="600"/>
              </a:spcAft>
              <a:buFont typeface="Wingdings" panose="05000000000000000000" pitchFamily="2" charset="2"/>
              <a:buChar char="l"/>
            </a:pPr>
            <a:r>
              <a:rPr lang="zh-CN" altLang="en-US" sz="2000" b="1" dirty="0">
                <a:latin typeface="微软雅黑" panose="020B0503020204020204" pitchFamily="34" charset="-122"/>
                <a:ea typeface="微软雅黑" panose="020B0503020204020204" pitchFamily="34" charset="-122"/>
              </a:rPr>
              <a:t>确定主题公园的营销策略是由市场条件决定的，</a:t>
            </a:r>
            <a:r>
              <a:rPr lang="zh-CN" altLang="en-US" sz="2000" dirty="0">
                <a:latin typeface="微软雅黑" panose="020B0503020204020204" pitchFamily="34" charset="-122"/>
                <a:ea typeface="微软雅黑" panose="020B0503020204020204" pitchFamily="34" charset="-122"/>
              </a:rPr>
              <a:t>竞争者的动作、法律框架、组织的企业文化及其历史、员工的培训、经验和态度、可用预算、娱乐场所的伦理思考和公园的性质。</a:t>
            </a:r>
            <a:endParaRPr lang="en-US" altLang="zh-CN" sz="2000" dirty="0">
              <a:latin typeface="微软雅黑" panose="020B0503020204020204" pitchFamily="34" charset="-122"/>
              <a:ea typeface="微软雅黑" panose="020B0503020204020204" pitchFamily="34" charset="-122"/>
            </a:endParaRPr>
          </a:p>
          <a:p>
            <a:pPr marL="342900" indent="-342900" algn="just">
              <a:lnSpc>
                <a:spcPct val="125000"/>
              </a:lnSpc>
              <a:buFont typeface="Wingdings" panose="05000000000000000000" pitchFamily="2" charset="2"/>
              <a:buChar char="l"/>
            </a:pPr>
            <a:r>
              <a:rPr lang="zh-CN" altLang="en-US" sz="2000" b="1" dirty="0">
                <a:latin typeface="微软雅黑" panose="020B0503020204020204" pitchFamily="34" charset="-122"/>
                <a:ea typeface="微软雅黑" panose="020B0503020204020204" pitchFamily="34" charset="-122"/>
              </a:rPr>
              <a:t>在主题公园行业的竞争，需要更好地了解消费者的选择过程。</a:t>
            </a:r>
            <a:r>
              <a:rPr lang="zh-CN" altLang="en-US" sz="2000" dirty="0">
                <a:latin typeface="微软雅黑" panose="020B0503020204020204" pitchFamily="34" charset="-122"/>
                <a:ea typeface="微软雅黑" panose="020B0503020204020204" pitchFamily="34" charset="-122"/>
              </a:rPr>
              <a:t>举个例子，消费者表现出不同程度的寻求行为，这使他们在不同的选择场合参观不同的公园。这意味着管理者同样需要提供给消费者强调或补充性的服务。</a:t>
            </a:r>
          </a:p>
        </p:txBody>
      </p:sp>
    </p:spTree>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70</TotalTime>
  <Words>7708</Words>
  <Application>Microsoft Office PowerPoint</Application>
  <PresentationFormat>宽屏</PresentationFormat>
  <Paragraphs>739</Paragraphs>
  <Slides>63</Slides>
  <Notes>6</Notes>
  <HiddenSlides>0</HiddenSlides>
  <MMClips>0</MMClips>
  <ScaleCrop>false</ScaleCrop>
  <HeadingPairs>
    <vt:vector size="8" baseType="variant">
      <vt:variant>
        <vt:lpstr>已用的字体</vt:lpstr>
      </vt:variant>
      <vt:variant>
        <vt:i4>10</vt:i4>
      </vt:variant>
      <vt:variant>
        <vt:lpstr>主题</vt:lpstr>
      </vt:variant>
      <vt:variant>
        <vt:i4>2</vt:i4>
      </vt:variant>
      <vt:variant>
        <vt:lpstr>嵌入 OLE 服务器</vt:lpstr>
      </vt:variant>
      <vt:variant>
        <vt:i4>2</vt:i4>
      </vt:variant>
      <vt:variant>
        <vt:lpstr>幻灯片标题</vt:lpstr>
      </vt:variant>
      <vt:variant>
        <vt:i4>63</vt:i4>
      </vt:variant>
    </vt:vector>
  </HeadingPairs>
  <TitlesOfParts>
    <vt:vector size="77" baseType="lpstr">
      <vt:lpstr>Arial Unicode MS</vt:lpstr>
      <vt:lpstr>等线</vt:lpstr>
      <vt:lpstr>等线 Light</vt:lpstr>
      <vt:lpstr>仿宋_GB2312</vt:lpstr>
      <vt:lpstr>宋体</vt:lpstr>
      <vt:lpstr>微软雅黑</vt:lpstr>
      <vt:lpstr>Arial</vt:lpstr>
      <vt:lpstr>Open Sans</vt:lpstr>
      <vt:lpstr>Times New Roman</vt:lpstr>
      <vt:lpstr>Wingdings</vt:lpstr>
      <vt:lpstr>Office 主题​​</vt:lpstr>
      <vt:lpstr>1_Office 主题​​</vt:lpstr>
      <vt:lpstr>Document</vt:lpstr>
      <vt:lpstr>Visio.Drawing.11</vt:lpstr>
      <vt:lpstr>第10章  主题公园的市场细分与营销</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   Thanks.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主题公园开发与管理</dc:title>
  <dc:creator>lianxiang</dc:creator>
  <cp:lastModifiedBy>Administrator</cp:lastModifiedBy>
  <cp:revision>40</cp:revision>
  <dcterms:created xsi:type="dcterms:W3CDTF">2018-10-23T14:35:00Z</dcterms:created>
  <dcterms:modified xsi:type="dcterms:W3CDTF">2018-11-14T03:06:08Z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2052-10.1.0.7469</vt:lpwstr>
  </property>
</Properties>
</file>