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8"/>
  </p:notesMasterIdLst>
  <p:sldIdLst>
    <p:sldId id="258" r:id="rId2"/>
    <p:sldId id="284" r:id="rId3"/>
    <p:sldId id="256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3" r:id="rId12"/>
    <p:sldId id="294" r:id="rId13"/>
    <p:sldId id="282" r:id="rId14"/>
    <p:sldId id="281" r:id="rId15"/>
    <p:sldId id="280" r:id="rId16"/>
    <p:sldId id="264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7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sysu\Desktop\&#26032;&#24314;%20Microsoft%20Excel%20&#24037;&#20316;&#3492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Sheet1!$F$7:$F$22</c:f>
              <c:strCache>
                <c:ptCount val="16"/>
                <c:pt idx="0">
                  <c:v>互动性冒险</c:v>
                </c:pt>
                <c:pt idx="1">
                  <c:v>奇幻和神秘</c:v>
                </c:pt>
                <c:pt idx="2">
                  <c:v>影视</c:v>
                </c:pt>
                <c:pt idx="3">
                  <c:v>未来科幻</c:v>
                </c:pt>
                <c:pt idx="4">
                  <c:v>空间</c:v>
                </c:pt>
                <c:pt idx="5">
                  <c:v>自然生态</c:v>
                </c:pt>
                <c:pt idx="6">
                  <c:v>教育</c:v>
                </c:pt>
                <c:pt idx="7">
                  <c:v>季节性主题</c:v>
                </c:pt>
                <c:pt idx="8">
                  <c:v>运动</c:v>
                </c:pt>
                <c:pt idx="9">
                  <c:v>故事主题</c:v>
                </c:pt>
                <c:pt idx="10">
                  <c:v>食物</c:v>
                </c:pt>
                <c:pt idx="11">
                  <c:v>科学</c:v>
                </c:pt>
                <c:pt idx="12">
                  <c:v>文化与人口多样性</c:v>
                </c:pt>
                <c:pt idx="13">
                  <c:v>历史</c:v>
                </c:pt>
                <c:pt idx="14">
                  <c:v>交通运输</c:v>
                </c:pt>
                <c:pt idx="15">
                  <c:v>种族</c:v>
                </c:pt>
              </c:strCache>
            </c:strRef>
          </c:cat>
          <c:val>
            <c:numRef>
              <c:f>Sheet1!$G$7:$G$22</c:f>
              <c:numCache>
                <c:formatCode>General</c:formatCode>
                <c:ptCount val="16"/>
                <c:pt idx="0">
                  <c:v>4.18</c:v>
                </c:pt>
                <c:pt idx="1">
                  <c:v>3.82</c:v>
                </c:pt>
                <c:pt idx="2">
                  <c:v>3.69</c:v>
                </c:pt>
                <c:pt idx="3">
                  <c:v>3.6</c:v>
                </c:pt>
                <c:pt idx="4">
                  <c:v>3.45</c:v>
                </c:pt>
                <c:pt idx="5">
                  <c:v>3.44</c:v>
                </c:pt>
                <c:pt idx="6">
                  <c:v>3.32</c:v>
                </c:pt>
                <c:pt idx="7">
                  <c:v>3.2</c:v>
                </c:pt>
                <c:pt idx="8">
                  <c:v>3.11</c:v>
                </c:pt>
                <c:pt idx="9">
                  <c:v>3.06</c:v>
                </c:pt>
                <c:pt idx="10">
                  <c:v>3.06</c:v>
                </c:pt>
                <c:pt idx="11">
                  <c:v>3</c:v>
                </c:pt>
                <c:pt idx="12">
                  <c:v>2.92</c:v>
                </c:pt>
                <c:pt idx="13">
                  <c:v>2.73</c:v>
                </c:pt>
                <c:pt idx="14">
                  <c:v>2.68</c:v>
                </c:pt>
                <c:pt idx="15">
                  <c:v>2.67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D3-4034-A762-20175F7596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38460832"/>
        <c:axId val="838461392"/>
      </c:barChart>
      <c:catAx>
        <c:axId val="838460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838461392"/>
        <c:crosses val="autoZero"/>
        <c:auto val="1"/>
        <c:lblAlgn val="ctr"/>
        <c:lblOffset val="100"/>
        <c:noMultiLvlLbl val="0"/>
      </c:catAx>
      <c:valAx>
        <c:axId val="838461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838460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BD0E7-9AA7-41D9-B200-49F80B8AF3AE}" type="datetimeFigureOut">
              <a:rPr lang="zh-CN" altLang="en-US" smtClean="0"/>
              <a:t>2018/11/14 Wednesday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ED4CF-123C-49B2-A8D1-E660B8CBD9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437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5345-3C09-49B5-9D8A-951A08321BA2}" type="datetimeFigureOut">
              <a:rPr lang="zh-CN" altLang="en-US" smtClean="0"/>
              <a:t>2018/11/14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0D37-89C5-4B7C-A7F0-5A3C0DFD7B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5222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5345-3C09-49B5-9D8A-951A08321BA2}" type="datetimeFigureOut">
              <a:rPr lang="zh-CN" altLang="en-US" smtClean="0"/>
              <a:t>2018/11/14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0D37-89C5-4B7C-A7F0-5A3C0DFD7B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945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5345-3C09-49B5-9D8A-951A08321BA2}" type="datetimeFigureOut">
              <a:rPr lang="zh-CN" altLang="en-US" smtClean="0"/>
              <a:t>2018/11/14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0D37-89C5-4B7C-A7F0-5A3C0DFD7B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45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5345-3C09-49B5-9D8A-951A08321BA2}" type="datetimeFigureOut">
              <a:rPr lang="zh-CN" altLang="en-US" smtClean="0"/>
              <a:t>2018/11/14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0D37-89C5-4B7C-A7F0-5A3C0DFD7B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45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5345-3C09-49B5-9D8A-951A08321BA2}" type="datetimeFigureOut">
              <a:rPr lang="zh-CN" altLang="en-US" smtClean="0"/>
              <a:t>2018/11/14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0D37-89C5-4B7C-A7F0-5A3C0DFD7B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2641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5345-3C09-49B5-9D8A-951A08321BA2}" type="datetimeFigureOut">
              <a:rPr lang="zh-CN" altLang="en-US" smtClean="0"/>
              <a:t>2018/11/14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0D37-89C5-4B7C-A7F0-5A3C0DFD7B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0579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5345-3C09-49B5-9D8A-951A08321BA2}" type="datetimeFigureOut">
              <a:rPr lang="zh-CN" altLang="en-US" smtClean="0"/>
              <a:t>2018/11/14 Wednesday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0D37-89C5-4B7C-A7F0-5A3C0DFD7B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6620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5345-3C09-49B5-9D8A-951A08321BA2}" type="datetimeFigureOut">
              <a:rPr lang="zh-CN" altLang="en-US" smtClean="0"/>
              <a:t>2018/11/14 Wednesday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0D37-89C5-4B7C-A7F0-5A3C0DFD7B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9919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5345-3C09-49B5-9D8A-951A08321BA2}" type="datetimeFigureOut">
              <a:rPr lang="zh-CN" altLang="en-US" smtClean="0"/>
              <a:t>2018/11/14 Wednesday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0D37-89C5-4B7C-A7F0-5A3C0DFD7B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2355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5345-3C09-49B5-9D8A-951A08321BA2}" type="datetimeFigureOut">
              <a:rPr lang="zh-CN" altLang="en-US" smtClean="0"/>
              <a:t>2018/11/14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0D37-89C5-4B7C-A7F0-5A3C0DFD7B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3377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5345-3C09-49B5-9D8A-951A08321BA2}" type="datetimeFigureOut">
              <a:rPr lang="zh-CN" altLang="en-US" smtClean="0"/>
              <a:t>2018/11/14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0D37-89C5-4B7C-A7F0-5A3C0DFD7B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338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F5345-3C09-49B5-9D8A-951A08321BA2}" type="datetimeFigureOut">
              <a:rPr lang="zh-CN" altLang="en-US" smtClean="0"/>
              <a:t>2018/11/14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20D37-89C5-4B7C-A7F0-5A3C0DFD7B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166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3304384" y="2041877"/>
            <a:ext cx="11448795" cy="1470025"/>
          </a:xfrm>
          <a:ln/>
        </p:spPr>
        <p:txBody>
          <a:bodyPr>
            <a:normAutofit fontScale="90000"/>
          </a:bodyPr>
          <a:lstStyle/>
          <a:p>
            <a:r>
              <a:rPr lang="zh-CN" altLang="en-US" sz="53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</a:t>
            </a:r>
            <a:r>
              <a:rPr lang="en-US" altLang="zh-CN" sz="53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r>
              <a:rPr lang="zh-CN" altLang="en-US" sz="53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章 </a:t>
            </a:r>
            <a:br>
              <a:rPr lang="en-US" altLang="zh-CN" sz="53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53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主题公园的主题管理</a:t>
            </a:r>
            <a:br>
              <a:rPr lang="zh-CN" altLang="zh-CN" sz="4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endParaRPr lang="zh-CN" altLang="zh-CN" sz="48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576387" y="2798308"/>
            <a:ext cx="4601296" cy="431800"/>
            <a:chOff x="-2052460" y="1197075"/>
            <a:chExt cx="4601296" cy="431800"/>
          </a:xfrm>
        </p:grpSpPr>
        <p:sp>
          <p:nvSpPr>
            <p:cNvPr id="3075" name="直接连接符 4"/>
            <p:cNvSpPr>
              <a:spLocks noChangeShapeType="1"/>
            </p:cNvSpPr>
            <p:nvPr/>
          </p:nvSpPr>
          <p:spPr bwMode="auto">
            <a:xfrm>
              <a:off x="-2052460" y="1628875"/>
              <a:ext cx="4572000" cy="0"/>
            </a:xfrm>
            <a:prstGeom prst="line">
              <a:avLst/>
            </a:prstGeom>
            <a:noFill/>
            <a:ln w="9525" cap="flat" cmpd="sng">
              <a:solidFill>
                <a:srgbClr val="A5A5A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6" name="直接连接符 5"/>
            <p:cNvSpPr>
              <a:spLocks noChangeShapeType="1"/>
            </p:cNvSpPr>
            <p:nvPr/>
          </p:nvSpPr>
          <p:spPr bwMode="auto">
            <a:xfrm flipV="1">
              <a:off x="2483855" y="1197075"/>
              <a:ext cx="0" cy="431800"/>
            </a:xfrm>
            <a:prstGeom prst="line">
              <a:avLst/>
            </a:prstGeom>
            <a:noFill/>
            <a:ln w="38100" cap="flat" cmpd="sng">
              <a:solidFill>
                <a:srgbClr val="A5A5A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8" name="直接连接符 7"/>
            <p:cNvSpPr>
              <a:spLocks noChangeShapeType="1"/>
            </p:cNvSpPr>
            <p:nvPr/>
          </p:nvSpPr>
          <p:spPr bwMode="auto">
            <a:xfrm flipV="1">
              <a:off x="2547249" y="1339950"/>
              <a:ext cx="1587" cy="288925"/>
            </a:xfrm>
            <a:prstGeom prst="line">
              <a:avLst/>
            </a:prstGeom>
            <a:noFill/>
            <a:ln w="38100" cap="flat" cmpd="sng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" name="组合 18"/>
          <p:cNvGrpSpPr/>
          <p:nvPr/>
        </p:nvGrpSpPr>
        <p:grpSpPr>
          <a:xfrm>
            <a:off x="2624295" y="1640503"/>
            <a:ext cx="666069" cy="664458"/>
            <a:chOff x="611187" y="261275"/>
            <a:chExt cx="666069" cy="664458"/>
          </a:xfrm>
        </p:grpSpPr>
        <p:sp>
          <p:nvSpPr>
            <p:cNvPr id="10" name="矩形 9"/>
            <p:cNvSpPr>
              <a:spLocks noChangeAspect="1"/>
            </p:cNvSpPr>
            <p:nvPr/>
          </p:nvSpPr>
          <p:spPr>
            <a:xfrm>
              <a:off x="611187" y="261275"/>
              <a:ext cx="538925" cy="53762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>
              <a:spLocks noChangeAspect="1"/>
            </p:cNvSpPr>
            <p:nvPr/>
          </p:nvSpPr>
          <p:spPr>
            <a:xfrm>
              <a:off x="880650" y="530086"/>
              <a:ext cx="396606" cy="39564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7621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32309" y="0"/>
            <a:ext cx="105322" cy="431800"/>
            <a:chOff x="532309" y="0"/>
            <a:chExt cx="105322" cy="431800"/>
          </a:xfrm>
        </p:grpSpPr>
        <p:sp>
          <p:nvSpPr>
            <p:cNvPr id="3" name="直接连接符 5"/>
            <p:cNvSpPr>
              <a:spLocks noChangeShapeType="1"/>
            </p:cNvSpPr>
            <p:nvPr/>
          </p:nvSpPr>
          <p:spPr bwMode="auto">
            <a:xfrm flipV="1">
              <a:off x="532309" y="0"/>
              <a:ext cx="0" cy="431800"/>
            </a:xfrm>
            <a:prstGeom prst="line">
              <a:avLst/>
            </a:prstGeom>
            <a:noFill/>
            <a:ln w="38100" cap="flat" cmpd="sng">
              <a:solidFill>
                <a:srgbClr val="A5A5A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" name="直接连接符 7"/>
            <p:cNvSpPr>
              <a:spLocks noChangeShapeType="1"/>
            </p:cNvSpPr>
            <p:nvPr/>
          </p:nvSpPr>
          <p:spPr bwMode="auto">
            <a:xfrm flipV="1">
              <a:off x="636044" y="0"/>
              <a:ext cx="1587" cy="288925"/>
            </a:xfrm>
            <a:prstGeom prst="line">
              <a:avLst/>
            </a:prstGeom>
            <a:noFill/>
            <a:ln w="38100" cap="flat" cmpd="sng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1" y="6230875"/>
            <a:ext cx="10730753" cy="431800"/>
            <a:chOff x="-2052460" y="1197075"/>
            <a:chExt cx="4601296" cy="431800"/>
          </a:xfrm>
        </p:grpSpPr>
        <p:sp>
          <p:nvSpPr>
            <p:cNvPr id="6" name="直接连接符 4"/>
            <p:cNvSpPr>
              <a:spLocks noChangeShapeType="1"/>
            </p:cNvSpPr>
            <p:nvPr/>
          </p:nvSpPr>
          <p:spPr bwMode="auto">
            <a:xfrm>
              <a:off x="-2052460" y="1628875"/>
              <a:ext cx="4572000" cy="0"/>
            </a:xfrm>
            <a:prstGeom prst="line">
              <a:avLst/>
            </a:prstGeom>
            <a:noFill/>
            <a:ln w="9525" cap="flat" cmpd="sng">
              <a:solidFill>
                <a:srgbClr val="A5A5A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直接连接符 5"/>
            <p:cNvSpPr>
              <a:spLocks noChangeShapeType="1"/>
            </p:cNvSpPr>
            <p:nvPr/>
          </p:nvSpPr>
          <p:spPr bwMode="auto">
            <a:xfrm flipV="1">
              <a:off x="2483855" y="1197075"/>
              <a:ext cx="0" cy="431800"/>
            </a:xfrm>
            <a:prstGeom prst="line">
              <a:avLst/>
            </a:prstGeom>
            <a:noFill/>
            <a:ln w="38100" cap="flat" cmpd="sng">
              <a:solidFill>
                <a:srgbClr val="A5A5A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直接连接符 7"/>
            <p:cNvSpPr>
              <a:spLocks noChangeShapeType="1"/>
            </p:cNvSpPr>
            <p:nvPr/>
          </p:nvSpPr>
          <p:spPr bwMode="auto">
            <a:xfrm flipV="1">
              <a:off x="2547249" y="1339950"/>
              <a:ext cx="1587" cy="288925"/>
            </a:xfrm>
            <a:prstGeom prst="line">
              <a:avLst/>
            </a:prstGeom>
            <a:noFill/>
            <a:ln w="38100" cap="flat" cmpd="sng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88689" y="393224"/>
            <a:ext cx="4601296" cy="431800"/>
            <a:chOff x="-2052460" y="1197075"/>
            <a:chExt cx="4601296" cy="431800"/>
          </a:xfrm>
        </p:grpSpPr>
        <p:sp>
          <p:nvSpPr>
            <p:cNvPr id="15" name="直接连接符 4"/>
            <p:cNvSpPr>
              <a:spLocks noChangeShapeType="1"/>
            </p:cNvSpPr>
            <p:nvPr/>
          </p:nvSpPr>
          <p:spPr bwMode="auto">
            <a:xfrm>
              <a:off x="-2052460" y="1628875"/>
              <a:ext cx="4572000" cy="0"/>
            </a:xfrm>
            <a:prstGeom prst="line">
              <a:avLst/>
            </a:prstGeom>
            <a:noFill/>
            <a:ln w="9525" cap="flat" cmpd="sng">
              <a:solidFill>
                <a:srgbClr val="A5A5A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直接连接符 5"/>
            <p:cNvSpPr>
              <a:spLocks noChangeShapeType="1"/>
            </p:cNvSpPr>
            <p:nvPr/>
          </p:nvSpPr>
          <p:spPr bwMode="auto">
            <a:xfrm flipV="1">
              <a:off x="2483855" y="1197075"/>
              <a:ext cx="0" cy="431800"/>
            </a:xfrm>
            <a:prstGeom prst="line">
              <a:avLst/>
            </a:prstGeom>
            <a:noFill/>
            <a:ln w="38100" cap="flat" cmpd="sng">
              <a:solidFill>
                <a:srgbClr val="A5A5A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直接连接符 7"/>
            <p:cNvSpPr>
              <a:spLocks noChangeShapeType="1"/>
            </p:cNvSpPr>
            <p:nvPr/>
          </p:nvSpPr>
          <p:spPr bwMode="auto">
            <a:xfrm flipV="1">
              <a:off x="2547249" y="1339950"/>
              <a:ext cx="1587" cy="288925"/>
            </a:xfrm>
            <a:prstGeom prst="line">
              <a:avLst/>
            </a:prstGeom>
            <a:noFill/>
            <a:ln w="38100" cap="flat" cmpd="sng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828300" y="267576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三、主题的分区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1A37499-4A3F-41B4-9622-0C5BFF9BC814}"/>
              </a:ext>
            </a:extLst>
          </p:cNvPr>
          <p:cNvSpPr txBox="1"/>
          <p:nvPr/>
        </p:nvSpPr>
        <p:spPr>
          <a:xfrm>
            <a:off x="1033388" y="1071108"/>
            <a:ext cx="50594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能够季节性变换主题的公园</a:t>
            </a:r>
            <a:endParaRPr lang="en-US" altLang="zh-CN" sz="2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33388" y="1640494"/>
            <a:ext cx="94190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一种按照季节性变化进行主题化包装的主题公园，类似于嘉年华。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嘉年华是针对特定节日主题进行包装的娱乐狂欢，不受具体空间的限制，可以有分区，也可以没有分区。同一个节庆主题，在不同城市，不同区域，有不同的表现形式，产生了丰富的主题体验。</a:t>
            </a:r>
          </a:p>
        </p:txBody>
      </p:sp>
      <p:pic>
        <p:nvPicPr>
          <p:cNvPr id="7170" name="Picture 2" descr="https://timgsa.baidu.com/timg?image&amp;quality=80&amp;size=b9999_10000&amp;sec=1541619952031&amp;di=baf671cd72c153a36b0417bfb67b63e7&amp;imgtype=0&amp;src=http%3A%2F%2Fimgsrc.baidu.com%2Fimgad%2Fpic%2Fitem%2F5bafa40f4bfbfbedc940846872f0f736afc31f8f.jpg">
            <a:extLst>
              <a:ext uri="{FF2B5EF4-FFF2-40B4-BE49-F238E27FC236}">
                <a16:creationId xmlns:a16="http://schemas.microsoft.com/office/drawing/2014/main" id="{1EA6F0A8-E7D9-480D-BD13-7DB2941747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" r="782" b="6741"/>
          <a:stretch/>
        </p:blipFill>
        <p:spPr bwMode="auto">
          <a:xfrm>
            <a:off x="1033388" y="3429000"/>
            <a:ext cx="4212273" cy="279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timgsa.baidu.com/timg?image&amp;quality=80&amp;size=b9999_10000&amp;sec=1541620010402&amp;di=a3b79a657f5afe68969df4786e3d947f&amp;imgtype=0&amp;src=http%3A%2F%2Fimgsrc.baidu.com%2Fimgad%2Fpic%2Fitem%2Ffaedab64034f78f04c1a9ef273310a55b3191c99.jpg">
            <a:extLst>
              <a:ext uri="{FF2B5EF4-FFF2-40B4-BE49-F238E27FC236}">
                <a16:creationId xmlns:a16="http://schemas.microsoft.com/office/drawing/2014/main" id="{7E682702-C0ED-46BF-98DF-F74069572B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1"/>
          <a:stretch/>
        </p:blipFill>
        <p:spPr bwMode="auto">
          <a:xfrm>
            <a:off x="6069817" y="3437620"/>
            <a:ext cx="4003096" cy="279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53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32309" y="0"/>
            <a:ext cx="105322" cy="431800"/>
            <a:chOff x="532309" y="0"/>
            <a:chExt cx="105322" cy="431800"/>
          </a:xfrm>
        </p:grpSpPr>
        <p:sp>
          <p:nvSpPr>
            <p:cNvPr id="3" name="直接连接符 5"/>
            <p:cNvSpPr>
              <a:spLocks noChangeShapeType="1"/>
            </p:cNvSpPr>
            <p:nvPr/>
          </p:nvSpPr>
          <p:spPr bwMode="auto">
            <a:xfrm flipV="1">
              <a:off x="532309" y="0"/>
              <a:ext cx="0" cy="431800"/>
            </a:xfrm>
            <a:prstGeom prst="line">
              <a:avLst/>
            </a:prstGeom>
            <a:noFill/>
            <a:ln w="38100" cap="flat" cmpd="sng">
              <a:solidFill>
                <a:srgbClr val="A5A5A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" name="直接连接符 7"/>
            <p:cNvSpPr>
              <a:spLocks noChangeShapeType="1"/>
            </p:cNvSpPr>
            <p:nvPr/>
          </p:nvSpPr>
          <p:spPr bwMode="auto">
            <a:xfrm flipV="1">
              <a:off x="636044" y="0"/>
              <a:ext cx="1587" cy="288925"/>
            </a:xfrm>
            <a:prstGeom prst="line">
              <a:avLst/>
            </a:prstGeom>
            <a:noFill/>
            <a:ln w="38100" cap="flat" cmpd="sng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1" y="6230875"/>
            <a:ext cx="10730753" cy="431800"/>
            <a:chOff x="-2052460" y="1197075"/>
            <a:chExt cx="4601296" cy="431800"/>
          </a:xfrm>
        </p:grpSpPr>
        <p:sp>
          <p:nvSpPr>
            <p:cNvPr id="6" name="直接连接符 4"/>
            <p:cNvSpPr>
              <a:spLocks noChangeShapeType="1"/>
            </p:cNvSpPr>
            <p:nvPr/>
          </p:nvSpPr>
          <p:spPr bwMode="auto">
            <a:xfrm>
              <a:off x="-2052460" y="1628875"/>
              <a:ext cx="4572000" cy="0"/>
            </a:xfrm>
            <a:prstGeom prst="line">
              <a:avLst/>
            </a:prstGeom>
            <a:noFill/>
            <a:ln w="9525" cap="flat" cmpd="sng">
              <a:solidFill>
                <a:srgbClr val="A5A5A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直接连接符 5"/>
            <p:cNvSpPr>
              <a:spLocks noChangeShapeType="1"/>
            </p:cNvSpPr>
            <p:nvPr/>
          </p:nvSpPr>
          <p:spPr bwMode="auto">
            <a:xfrm flipV="1">
              <a:off x="2483855" y="1197075"/>
              <a:ext cx="0" cy="431800"/>
            </a:xfrm>
            <a:prstGeom prst="line">
              <a:avLst/>
            </a:prstGeom>
            <a:noFill/>
            <a:ln w="38100" cap="flat" cmpd="sng">
              <a:solidFill>
                <a:srgbClr val="A5A5A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直接连接符 7"/>
            <p:cNvSpPr>
              <a:spLocks noChangeShapeType="1"/>
            </p:cNvSpPr>
            <p:nvPr/>
          </p:nvSpPr>
          <p:spPr bwMode="auto">
            <a:xfrm flipV="1">
              <a:off x="2547249" y="1339950"/>
              <a:ext cx="1587" cy="288925"/>
            </a:xfrm>
            <a:prstGeom prst="line">
              <a:avLst/>
            </a:prstGeom>
            <a:noFill/>
            <a:ln w="38100" cap="flat" cmpd="sng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88689" y="393224"/>
            <a:ext cx="4601296" cy="431800"/>
            <a:chOff x="-2052460" y="1197075"/>
            <a:chExt cx="4601296" cy="431800"/>
          </a:xfrm>
        </p:grpSpPr>
        <p:sp>
          <p:nvSpPr>
            <p:cNvPr id="15" name="直接连接符 4"/>
            <p:cNvSpPr>
              <a:spLocks noChangeShapeType="1"/>
            </p:cNvSpPr>
            <p:nvPr/>
          </p:nvSpPr>
          <p:spPr bwMode="auto">
            <a:xfrm>
              <a:off x="-2052460" y="1628875"/>
              <a:ext cx="4572000" cy="0"/>
            </a:xfrm>
            <a:prstGeom prst="line">
              <a:avLst/>
            </a:prstGeom>
            <a:noFill/>
            <a:ln w="9525" cap="flat" cmpd="sng">
              <a:solidFill>
                <a:srgbClr val="A5A5A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直接连接符 5"/>
            <p:cNvSpPr>
              <a:spLocks noChangeShapeType="1"/>
            </p:cNvSpPr>
            <p:nvPr/>
          </p:nvSpPr>
          <p:spPr bwMode="auto">
            <a:xfrm flipV="1">
              <a:off x="2483855" y="1197075"/>
              <a:ext cx="0" cy="431800"/>
            </a:xfrm>
            <a:prstGeom prst="line">
              <a:avLst/>
            </a:prstGeom>
            <a:noFill/>
            <a:ln w="38100" cap="flat" cmpd="sng">
              <a:solidFill>
                <a:srgbClr val="A5A5A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直接连接符 7"/>
            <p:cNvSpPr>
              <a:spLocks noChangeShapeType="1"/>
            </p:cNvSpPr>
            <p:nvPr/>
          </p:nvSpPr>
          <p:spPr bwMode="auto">
            <a:xfrm flipV="1">
              <a:off x="2547249" y="1339950"/>
              <a:ext cx="1587" cy="288925"/>
            </a:xfrm>
            <a:prstGeom prst="line">
              <a:avLst/>
            </a:prstGeom>
            <a:noFill/>
            <a:ln w="38100" cap="flat" cmpd="sng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828300" y="267576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四、主题的更新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10620" y="2004911"/>
            <a:ext cx="56853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一个主题以及承载它的景观、建筑、项目和服务在公园的运营的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年后要进行小规模更新，在运营超过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年后要进行大规模改造，甚至替换。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影响主题更新程度和速度的因素：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游客、同业者、技术、替代者、政策、新市场、职员、资本。</a:t>
            </a:r>
            <a:endParaRPr lang="en-US" altLang="zh-CN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Milman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）根据对美国主题公园经营者的访谈，提出了几个会影响北美主题公园未来发展的关键因素。</a:t>
            </a: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DA79D16A-C2BB-41E7-A874-A01B6B90AC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399560"/>
              </p:ext>
            </p:extLst>
          </p:nvPr>
        </p:nvGraphicFramePr>
        <p:xfrm>
          <a:off x="6349779" y="1877720"/>
          <a:ext cx="4723214" cy="3973344"/>
        </p:xfrm>
        <a:graphic>
          <a:graphicData uri="http://schemas.openxmlformats.org/drawingml/2006/table">
            <a:tbl>
              <a:tblPr firstRow="1" firstCol="1" bandRow="1"/>
              <a:tblGrid>
                <a:gridCol w="2361607">
                  <a:extLst>
                    <a:ext uri="{9D8B030D-6E8A-4147-A177-3AD203B41FA5}">
                      <a16:colId xmlns:a16="http://schemas.microsoft.com/office/drawing/2014/main" val="1216304404"/>
                    </a:ext>
                  </a:extLst>
                </a:gridCol>
                <a:gridCol w="2361607">
                  <a:extLst>
                    <a:ext uri="{9D8B030D-6E8A-4147-A177-3AD203B41FA5}">
                      <a16:colId xmlns:a16="http://schemas.microsoft.com/office/drawing/2014/main" val="3812234080"/>
                    </a:ext>
                  </a:extLst>
                </a:gridCol>
              </a:tblGrid>
              <a:tr h="2816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因素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感知到的重要性（</a:t>
                      </a:r>
                      <a:r>
                        <a:rPr lang="en-US" sz="16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1-5</a:t>
                      </a:r>
                      <a:r>
                        <a:rPr lang="zh-CN" sz="16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分）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3374938"/>
                  </a:ext>
                </a:extLst>
              </a:tr>
              <a:tr h="2816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消费者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4.34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522147"/>
                  </a:ext>
                </a:extLst>
              </a:tr>
              <a:tr h="3113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经济动力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4.13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2377514"/>
                  </a:ext>
                </a:extLst>
              </a:tr>
              <a:tr h="2816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职员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3.88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1803248"/>
                  </a:ext>
                </a:extLst>
              </a:tr>
              <a:tr h="2816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人口动力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3.79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6729852"/>
                  </a:ext>
                </a:extLst>
              </a:tr>
              <a:tr h="2816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竞争者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3.73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0127528"/>
                  </a:ext>
                </a:extLst>
              </a:tr>
              <a:tr h="2816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娱乐的可替代选择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3.62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7017121"/>
                  </a:ext>
                </a:extLst>
              </a:tr>
              <a:tr h="2816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技术动力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3.57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234522"/>
                  </a:ext>
                </a:extLst>
              </a:tr>
              <a:tr h="2816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当地社区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3.36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124122"/>
                  </a:ext>
                </a:extLst>
              </a:tr>
              <a:tr h="2816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社会文化动力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3.27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0405429"/>
                  </a:ext>
                </a:extLst>
              </a:tr>
              <a:tr h="2816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政策动力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3.05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890638"/>
                  </a:ext>
                </a:extLst>
              </a:tr>
              <a:tr h="2816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供应商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2.72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0544325"/>
                  </a:ext>
                </a:extLst>
              </a:tr>
              <a:tr h="2816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特殊利益群体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2.67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312128"/>
                  </a:ext>
                </a:extLst>
              </a:tr>
              <a:tr h="2816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行业协会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2.66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5645839"/>
                  </a:ext>
                </a:extLst>
              </a:tr>
            </a:tbl>
          </a:graphicData>
        </a:graphic>
      </p:graphicFrame>
      <p:sp>
        <p:nvSpPr>
          <p:cNvPr id="19" name="矩形 18">
            <a:extLst>
              <a:ext uri="{FF2B5EF4-FFF2-40B4-BE49-F238E27FC236}">
                <a16:creationId xmlns:a16="http://schemas.microsoft.com/office/drawing/2014/main" id="{B66DD97C-9B57-4632-A8EC-EAE2734688EA}"/>
              </a:ext>
            </a:extLst>
          </p:cNvPr>
          <p:cNvSpPr/>
          <p:nvPr/>
        </p:nvSpPr>
        <p:spPr>
          <a:xfrm>
            <a:off x="6331947" y="1348463"/>
            <a:ext cx="5195654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4.2 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美国经营者对未来主题公园影响因素的排序</a:t>
            </a:r>
            <a:endParaRPr lang="zh-CN" altLang="zh-CN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A8F3775C-2209-4324-BD3C-DA2F39DB0621}"/>
              </a:ext>
            </a:extLst>
          </p:cNvPr>
          <p:cNvSpPr/>
          <p:nvPr/>
        </p:nvSpPr>
        <p:spPr>
          <a:xfrm>
            <a:off x="6484320" y="5853463"/>
            <a:ext cx="2377574" cy="3774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资料来源：</a:t>
            </a:r>
            <a:r>
              <a:rPr lang="en-US" altLang="zh-CN" sz="1400" kern="1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Milman</a:t>
            </a: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2001.</a:t>
            </a:r>
            <a:endParaRPr lang="zh-CN" altLang="zh-CN" sz="14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78733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32309" y="0"/>
            <a:ext cx="105322" cy="431800"/>
            <a:chOff x="532309" y="0"/>
            <a:chExt cx="105322" cy="431800"/>
          </a:xfrm>
        </p:grpSpPr>
        <p:sp>
          <p:nvSpPr>
            <p:cNvPr id="3" name="直接连接符 5"/>
            <p:cNvSpPr>
              <a:spLocks noChangeShapeType="1"/>
            </p:cNvSpPr>
            <p:nvPr/>
          </p:nvSpPr>
          <p:spPr bwMode="auto">
            <a:xfrm flipV="1">
              <a:off x="532309" y="0"/>
              <a:ext cx="0" cy="431800"/>
            </a:xfrm>
            <a:prstGeom prst="line">
              <a:avLst/>
            </a:prstGeom>
            <a:noFill/>
            <a:ln w="38100" cap="flat" cmpd="sng">
              <a:solidFill>
                <a:srgbClr val="A5A5A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" name="直接连接符 7"/>
            <p:cNvSpPr>
              <a:spLocks noChangeShapeType="1"/>
            </p:cNvSpPr>
            <p:nvPr/>
          </p:nvSpPr>
          <p:spPr bwMode="auto">
            <a:xfrm flipV="1">
              <a:off x="636044" y="0"/>
              <a:ext cx="1587" cy="288925"/>
            </a:xfrm>
            <a:prstGeom prst="line">
              <a:avLst/>
            </a:prstGeom>
            <a:noFill/>
            <a:ln w="38100" cap="flat" cmpd="sng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1" y="6230875"/>
            <a:ext cx="10730753" cy="431800"/>
            <a:chOff x="-2052460" y="1197075"/>
            <a:chExt cx="4601296" cy="431800"/>
          </a:xfrm>
        </p:grpSpPr>
        <p:sp>
          <p:nvSpPr>
            <p:cNvPr id="6" name="直接连接符 4"/>
            <p:cNvSpPr>
              <a:spLocks noChangeShapeType="1"/>
            </p:cNvSpPr>
            <p:nvPr/>
          </p:nvSpPr>
          <p:spPr bwMode="auto">
            <a:xfrm>
              <a:off x="-2052460" y="1628875"/>
              <a:ext cx="4572000" cy="0"/>
            </a:xfrm>
            <a:prstGeom prst="line">
              <a:avLst/>
            </a:prstGeom>
            <a:noFill/>
            <a:ln w="9525" cap="flat" cmpd="sng">
              <a:solidFill>
                <a:srgbClr val="A5A5A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直接连接符 5"/>
            <p:cNvSpPr>
              <a:spLocks noChangeShapeType="1"/>
            </p:cNvSpPr>
            <p:nvPr/>
          </p:nvSpPr>
          <p:spPr bwMode="auto">
            <a:xfrm flipV="1">
              <a:off x="2483855" y="1197075"/>
              <a:ext cx="0" cy="431800"/>
            </a:xfrm>
            <a:prstGeom prst="line">
              <a:avLst/>
            </a:prstGeom>
            <a:noFill/>
            <a:ln w="38100" cap="flat" cmpd="sng">
              <a:solidFill>
                <a:srgbClr val="A5A5A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直接连接符 7"/>
            <p:cNvSpPr>
              <a:spLocks noChangeShapeType="1"/>
            </p:cNvSpPr>
            <p:nvPr/>
          </p:nvSpPr>
          <p:spPr bwMode="auto">
            <a:xfrm flipV="1">
              <a:off x="2547249" y="1339950"/>
              <a:ext cx="1587" cy="288925"/>
            </a:xfrm>
            <a:prstGeom prst="line">
              <a:avLst/>
            </a:prstGeom>
            <a:noFill/>
            <a:ln w="38100" cap="flat" cmpd="sng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88689" y="393224"/>
            <a:ext cx="4601296" cy="431800"/>
            <a:chOff x="-2052460" y="1197075"/>
            <a:chExt cx="4601296" cy="431800"/>
          </a:xfrm>
        </p:grpSpPr>
        <p:sp>
          <p:nvSpPr>
            <p:cNvPr id="15" name="直接连接符 4"/>
            <p:cNvSpPr>
              <a:spLocks noChangeShapeType="1"/>
            </p:cNvSpPr>
            <p:nvPr/>
          </p:nvSpPr>
          <p:spPr bwMode="auto">
            <a:xfrm>
              <a:off x="-2052460" y="1628875"/>
              <a:ext cx="4572000" cy="0"/>
            </a:xfrm>
            <a:prstGeom prst="line">
              <a:avLst/>
            </a:prstGeom>
            <a:noFill/>
            <a:ln w="9525" cap="flat" cmpd="sng">
              <a:solidFill>
                <a:srgbClr val="A5A5A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直接连接符 5"/>
            <p:cNvSpPr>
              <a:spLocks noChangeShapeType="1"/>
            </p:cNvSpPr>
            <p:nvPr/>
          </p:nvSpPr>
          <p:spPr bwMode="auto">
            <a:xfrm flipV="1">
              <a:off x="2483855" y="1197075"/>
              <a:ext cx="0" cy="431800"/>
            </a:xfrm>
            <a:prstGeom prst="line">
              <a:avLst/>
            </a:prstGeom>
            <a:noFill/>
            <a:ln w="38100" cap="flat" cmpd="sng">
              <a:solidFill>
                <a:srgbClr val="A5A5A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直接连接符 7"/>
            <p:cNvSpPr>
              <a:spLocks noChangeShapeType="1"/>
            </p:cNvSpPr>
            <p:nvPr/>
          </p:nvSpPr>
          <p:spPr bwMode="auto">
            <a:xfrm flipV="1">
              <a:off x="2547249" y="1339950"/>
              <a:ext cx="1587" cy="288925"/>
            </a:xfrm>
            <a:prstGeom prst="line">
              <a:avLst/>
            </a:prstGeom>
            <a:noFill/>
            <a:ln w="38100" cap="flat" cmpd="sng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828300" y="267576"/>
            <a:ext cx="2805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四、 主题的更新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64399" y="1975839"/>
            <a:ext cx="543160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使用一个新的主题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zh-CN" altLang="en-US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公园中某一个子主题分区更换一个新的主题</a:t>
            </a:r>
            <a:r>
              <a:rPr lang="en-US" altLang="zh-CN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新建一个子主题分区</a:t>
            </a:r>
            <a:endParaRPr lang="en-US" altLang="zh-CN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在原有主题上延伸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zh-CN" altLang="en-US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增加一个项目、增加一种故事情节、增加一个活动场景、丰富一种表现形式</a:t>
            </a:r>
            <a:endParaRPr lang="en-US" altLang="zh-CN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在原有主题上叠加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zh-CN" altLang="en-US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原有主题上叠加新的主题</a:t>
            </a:r>
            <a:r>
              <a:rPr lang="en-US" altLang="zh-CN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依据一定的空间关系，增加新的主题，融合到原有主题中</a:t>
            </a:r>
            <a:endParaRPr lang="en-US" altLang="zh-CN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13D191A-8FAB-4B48-BA3F-3F64D6967698}"/>
              </a:ext>
            </a:extLst>
          </p:cNvPr>
          <p:cNvSpPr txBox="1"/>
          <p:nvPr/>
        </p:nvSpPr>
        <p:spPr>
          <a:xfrm>
            <a:off x="636044" y="1361123"/>
            <a:ext cx="50594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主题更新的形式</a:t>
            </a:r>
            <a:endParaRPr lang="en-US" altLang="zh-CN" sz="2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FDF6532B-497D-4CCF-8D39-782D2DCCFEC7}"/>
              </a:ext>
            </a:extLst>
          </p:cNvPr>
          <p:cNvSpPr txBox="1"/>
          <p:nvPr/>
        </p:nvSpPr>
        <p:spPr>
          <a:xfrm>
            <a:off x="6468166" y="2117154"/>
            <a:ext cx="543160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聚焦于单一细分市场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zh-CN" altLang="en-US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主要细分市场：</a:t>
            </a:r>
            <a:r>
              <a:rPr lang="zh-CN" altLang="zh-CN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青年市场和家庭市场</a:t>
            </a:r>
            <a:r>
              <a:rPr lang="zh-CN" altLang="en-US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，存在矛盾</a:t>
            </a:r>
            <a:endParaRPr lang="en-US" altLang="zh-CN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拓展市场吸引范围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zh-CN" altLang="zh-CN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通过主题更新，吸引新的市场，从而扩大市场吸引范围</a:t>
            </a:r>
            <a:endParaRPr lang="en-US" altLang="zh-CN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聚焦于主题体验转化能力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zh-CN" altLang="en-US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将原有的主题通过新的设备、新想法、新技术形成新的体验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81483DB-85F6-4CA7-A826-E7CEF0D81FD2}"/>
              </a:ext>
            </a:extLst>
          </p:cNvPr>
          <p:cNvSpPr txBox="1"/>
          <p:nvPr/>
        </p:nvSpPr>
        <p:spPr>
          <a:xfrm>
            <a:off x="6468166" y="1419643"/>
            <a:ext cx="50594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主题更新的策略</a:t>
            </a:r>
            <a:endParaRPr lang="en-US" altLang="zh-CN" sz="2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324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32309" y="0"/>
            <a:ext cx="105322" cy="431800"/>
            <a:chOff x="532309" y="0"/>
            <a:chExt cx="105322" cy="431800"/>
          </a:xfrm>
        </p:grpSpPr>
        <p:sp>
          <p:nvSpPr>
            <p:cNvPr id="3" name="直接连接符 5"/>
            <p:cNvSpPr>
              <a:spLocks noChangeShapeType="1"/>
            </p:cNvSpPr>
            <p:nvPr/>
          </p:nvSpPr>
          <p:spPr bwMode="auto">
            <a:xfrm flipV="1">
              <a:off x="532309" y="0"/>
              <a:ext cx="0" cy="431800"/>
            </a:xfrm>
            <a:prstGeom prst="line">
              <a:avLst/>
            </a:prstGeom>
            <a:noFill/>
            <a:ln w="38100" cap="flat" cmpd="sng">
              <a:solidFill>
                <a:srgbClr val="A5A5A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" name="直接连接符 7"/>
            <p:cNvSpPr>
              <a:spLocks noChangeShapeType="1"/>
            </p:cNvSpPr>
            <p:nvPr/>
          </p:nvSpPr>
          <p:spPr bwMode="auto">
            <a:xfrm flipV="1">
              <a:off x="636044" y="0"/>
              <a:ext cx="1587" cy="288925"/>
            </a:xfrm>
            <a:prstGeom prst="line">
              <a:avLst/>
            </a:prstGeom>
            <a:noFill/>
            <a:ln w="38100" cap="flat" cmpd="sng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1" y="6230875"/>
            <a:ext cx="10730753" cy="431800"/>
            <a:chOff x="-2052460" y="1197075"/>
            <a:chExt cx="4601296" cy="431800"/>
          </a:xfrm>
        </p:grpSpPr>
        <p:sp>
          <p:nvSpPr>
            <p:cNvPr id="6" name="直接连接符 4"/>
            <p:cNvSpPr>
              <a:spLocks noChangeShapeType="1"/>
            </p:cNvSpPr>
            <p:nvPr/>
          </p:nvSpPr>
          <p:spPr bwMode="auto">
            <a:xfrm>
              <a:off x="-2052460" y="1628875"/>
              <a:ext cx="4572000" cy="0"/>
            </a:xfrm>
            <a:prstGeom prst="line">
              <a:avLst/>
            </a:prstGeom>
            <a:noFill/>
            <a:ln w="9525" cap="flat" cmpd="sng">
              <a:solidFill>
                <a:srgbClr val="A5A5A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直接连接符 5"/>
            <p:cNvSpPr>
              <a:spLocks noChangeShapeType="1"/>
            </p:cNvSpPr>
            <p:nvPr/>
          </p:nvSpPr>
          <p:spPr bwMode="auto">
            <a:xfrm flipV="1">
              <a:off x="2483855" y="1197075"/>
              <a:ext cx="0" cy="431800"/>
            </a:xfrm>
            <a:prstGeom prst="line">
              <a:avLst/>
            </a:prstGeom>
            <a:noFill/>
            <a:ln w="38100" cap="flat" cmpd="sng">
              <a:solidFill>
                <a:srgbClr val="A5A5A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直接连接符 7"/>
            <p:cNvSpPr>
              <a:spLocks noChangeShapeType="1"/>
            </p:cNvSpPr>
            <p:nvPr/>
          </p:nvSpPr>
          <p:spPr bwMode="auto">
            <a:xfrm flipV="1">
              <a:off x="2547249" y="1339950"/>
              <a:ext cx="1587" cy="288925"/>
            </a:xfrm>
            <a:prstGeom prst="line">
              <a:avLst/>
            </a:prstGeom>
            <a:noFill/>
            <a:ln w="38100" cap="flat" cmpd="sng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88689" y="393224"/>
            <a:ext cx="4601296" cy="431800"/>
            <a:chOff x="-2052460" y="1197075"/>
            <a:chExt cx="4601296" cy="431800"/>
          </a:xfrm>
        </p:grpSpPr>
        <p:sp>
          <p:nvSpPr>
            <p:cNvPr id="15" name="直接连接符 4"/>
            <p:cNvSpPr>
              <a:spLocks noChangeShapeType="1"/>
            </p:cNvSpPr>
            <p:nvPr/>
          </p:nvSpPr>
          <p:spPr bwMode="auto">
            <a:xfrm>
              <a:off x="-2052460" y="1628875"/>
              <a:ext cx="4572000" cy="0"/>
            </a:xfrm>
            <a:prstGeom prst="line">
              <a:avLst/>
            </a:prstGeom>
            <a:noFill/>
            <a:ln w="9525" cap="flat" cmpd="sng">
              <a:solidFill>
                <a:srgbClr val="A5A5A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直接连接符 5"/>
            <p:cNvSpPr>
              <a:spLocks noChangeShapeType="1"/>
            </p:cNvSpPr>
            <p:nvPr/>
          </p:nvSpPr>
          <p:spPr bwMode="auto">
            <a:xfrm flipV="1">
              <a:off x="2483855" y="1197075"/>
              <a:ext cx="0" cy="431800"/>
            </a:xfrm>
            <a:prstGeom prst="line">
              <a:avLst/>
            </a:prstGeom>
            <a:noFill/>
            <a:ln w="38100" cap="flat" cmpd="sng">
              <a:solidFill>
                <a:srgbClr val="A5A5A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直接连接符 7"/>
            <p:cNvSpPr>
              <a:spLocks noChangeShapeType="1"/>
            </p:cNvSpPr>
            <p:nvPr/>
          </p:nvSpPr>
          <p:spPr bwMode="auto">
            <a:xfrm flipV="1">
              <a:off x="2547249" y="1339950"/>
              <a:ext cx="1587" cy="288925"/>
            </a:xfrm>
            <a:prstGeom prst="line">
              <a:avLst/>
            </a:prstGeom>
            <a:noFill/>
            <a:ln w="38100" cap="flat" cmpd="sng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828300" y="26757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本章小结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6765" y="1010303"/>
            <a:ext cx="11857571" cy="5116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主题是主题公园的关键，主题是主题公园的消费内容，它能够构建空间结构，提供营销卖点，确定服务和管理的内容和流程；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主题管理涉及主题孵化、选择、转化、应用、管理和营销，各个环境相辅相成，相互影响。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主题的选择具有一系列标准，最为普遍的主题选择主要来源于海洋、动植物、科幻、影视、动漫、民俗文化等方面。这些主题主要包括几种类型：冒险、未来、国际、自然、奇幻、历史文化、电影动漫。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主题分区在空间呈现上主要有三种：一是一个公园只有一个大主题，不分区；二是一个公园划分为不同的子主题区；三是能够季节性变换主题的公园；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主题需要适时更新，影响主题更新程度和速度的因素主要包括游客、同业者、技术、替代者、政策、新市场、职员和资本；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主题更新的方式主要包括：使用一个新的主题、在原有主题上延伸和在原有主题上叠加三种；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主题更新的方向主要有三个：聚焦于单一细分市场、拓展市场吸引范围、聚焦于主题体验转化能力。</a:t>
            </a:r>
          </a:p>
        </p:txBody>
      </p:sp>
    </p:spTree>
    <p:extLst>
      <p:ext uri="{BB962C8B-B14F-4D97-AF65-F5344CB8AC3E}">
        <p14:creationId xmlns:p14="http://schemas.microsoft.com/office/powerpoint/2010/main" val="424688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32309" y="0"/>
            <a:ext cx="105322" cy="431800"/>
            <a:chOff x="532309" y="0"/>
            <a:chExt cx="105322" cy="431800"/>
          </a:xfrm>
        </p:grpSpPr>
        <p:sp>
          <p:nvSpPr>
            <p:cNvPr id="3" name="直接连接符 5"/>
            <p:cNvSpPr>
              <a:spLocks noChangeShapeType="1"/>
            </p:cNvSpPr>
            <p:nvPr/>
          </p:nvSpPr>
          <p:spPr bwMode="auto">
            <a:xfrm flipV="1">
              <a:off x="532309" y="0"/>
              <a:ext cx="0" cy="431800"/>
            </a:xfrm>
            <a:prstGeom prst="line">
              <a:avLst/>
            </a:prstGeom>
            <a:noFill/>
            <a:ln w="38100" cap="flat" cmpd="sng">
              <a:solidFill>
                <a:srgbClr val="A5A5A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" name="直接连接符 7"/>
            <p:cNvSpPr>
              <a:spLocks noChangeShapeType="1"/>
            </p:cNvSpPr>
            <p:nvPr/>
          </p:nvSpPr>
          <p:spPr bwMode="auto">
            <a:xfrm flipV="1">
              <a:off x="636044" y="0"/>
              <a:ext cx="1587" cy="288925"/>
            </a:xfrm>
            <a:prstGeom prst="line">
              <a:avLst/>
            </a:prstGeom>
            <a:noFill/>
            <a:ln w="38100" cap="flat" cmpd="sng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1" y="6230875"/>
            <a:ext cx="10730753" cy="431800"/>
            <a:chOff x="-2052460" y="1197075"/>
            <a:chExt cx="4601296" cy="431800"/>
          </a:xfrm>
        </p:grpSpPr>
        <p:sp>
          <p:nvSpPr>
            <p:cNvPr id="6" name="直接连接符 4"/>
            <p:cNvSpPr>
              <a:spLocks noChangeShapeType="1"/>
            </p:cNvSpPr>
            <p:nvPr/>
          </p:nvSpPr>
          <p:spPr bwMode="auto">
            <a:xfrm>
              <a:off x="-2052460" y="1628875"/>
              <a:ext cx="4572000" cy="0"/>
            </a:xfrm>
            <a:prstGeom prst="line">
              <a:avLst/>
            </a:prstGeom>
            <a:noFill/>
            <a:ln w="9525" cap="flat" cmpd="sng">
              <a:solidFill>
                <a:srgbClr val="A5A5A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直接连接符 5"/>
            <p:cNvSpPr>
              <a:spLocks noChangeShapeType="1"/>
            </p:cNvSpPr>
            <p:nvPr/>
          </p:nvSpPr>
          <p:spPr bwMode="auto">
            <a:xfrm flipV="1">
              <a:off x="2483855" y="1197075"/>
              <a:ext cx="0" cy="431800"/>
            </a:xfrm>
            <a:prstGeom prst="line">
              <a:avLst/>
            </a:prstGeom>
            <a:noFill/>
            <a:ln w="38100" cap="flat" cmpd="sng">
              <a:solidFill>
                <a:srgbClr val="A5A5A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直接连接符 7"/>
            <p:cNvSpPr>
              <a:spLocks noChangeShapeType="1"/>
            </p:cNvSpPr>
            <p:nvPr/>
          </p:nvSpPr>
          <p:spPr bwMode="auto">
            <a:xfrm flipV="1">
              <a:off x="2547249" y="1339950"/>
              <a:ext cx="1587" cy="288925"/>
            </a:xfrm>
            <a:prstGeom prst="line">
              <a:avLst/>
            </a:prstGeom>
            <a:noFill/>
            <a:ln w="38100" cap="flat" cmpd="sng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88689" y="393224"/>
            <a:ext cx="4601296" cy="431800"/>
            <a:chOff x="-2052460" y="1197075"/>
            <a:chExt cx="4601296" cy="431800"/>
          </a:xfrm>
        </p:grpSpPr>
        <p:sp>
          <p:nvSpPr>
            <p:cNvPr id="15" name="直接连接符 4"/>
            <p:cNvSpPr>
              <a:spLocks noChangeShapeType="1"/>
            </p:cNvSpPr>
            <p:nvPr/>
          </p:nvSpPr>
          <p:spPr bwMode="auto">
            <a:xfrm>
              <a:off x="-2052460" y="1628875"/>
              <a:ext cx="4572000" cy="0"/>
            </a:xfrm>
            <a:prstGeom prst="line">
              <a:avLst/>
            </a:prstGeom>
            <a:noFill/>
            <a:ln w="9525" cap="flat" cmpd="sng">
              <a:solidFill>
                <a:srgbClr val="A5A5A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直接连接符 5"/>
            <p:cNvSpPr>
              <a:spLocks noChangeShapeType="1"/>
            </p:cNvSpPr>
            <p:nvPr/>
          </p:nvSpPr>
          <p:spPr bwMode="auto">
            <a:xfrm flipV="1">
              <a:off x="2483855" y="1197075"/>
              <a:ext cx="0" cy="431800"/>
            </a:xfrm>
            <a:prstGeom prst="line">
              <a:avLst/>
            </a:prstGeom>
            <a:noFill/>
            <a:ln w="38100" cap="flat" cmpd="sng">
              <a:solidFill>
                <a:srgbClr val="A5A5A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直接连接符 7"/>
            <p:cNvSpPr>
              <a:spLocks noChangeShapeType="1"/>
            </p:cNvSpPr>
            <p:nvPr/>
          </p:nvSpPr>
          <p:spPr bwMode="auto">
            <a:xfrm flipV="1">
              <a:off x="2547249" y="1339950"/>
              <a:ext cx="1587" cy="288925"/>
            </a:xfrm>
            <a:prstGeom prst="line">
              <a:avLst/>
            </a:prstGeom>
            <a:noFill/>
            <a:ln w="38100" cap="flat" cmpd="sng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828300" y="267576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复习思考题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36044" y="1256824"/>
            <a:ext cx="9987015" cy="3269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迪士尼乐园和环球影城的主题是什么？他们之间有何区别和优劣？</a:t>
            </a:r>
          </a:p>
          <a:p>
            <a:pPr indent="457200"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先有公园再包装主题会有哪些困难？请举出一个先建设公园，再包装主题的公园。</a:t>
            </a:r>
          </a:p>
          <a:p>
            <a:pPr indent="457200"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回想你到访过的主题公园，你见过哪些主题服务体验？除了建筑、景观、项目、服务，你还见过哪些主题化的内容？</a:t>
            </a:r>
          </a:p>
          <a:p>
            <a:pPr indent="457200"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主题公园的主题化程度越高越好吗？请说明你的理由。</a:t>
            </a:r>
          </a:p>
          <a:p>
            <a:pPr indent="457200"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请说说长隆欢乐世界、深圳欢乐谷、芜湖方特欢乐世界的主题是什么？它们是如何表现主题的？与迪士尼乐园相比，它们在主题化方面有哪些优劣？</a:t>
            </a:r>
          </a:p>
        </p:txBody>
      </p:sp>
    </p:spTree>
    <p:extLst>
      <p:ext uri="{BB962C8B-B14F-4D97-AF65-F5344CB8AC3E}">
        <p14:creationId xmlns:p14="http://schemas.microsoft.com/office/powerpoint/2010/main" val="3932803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32309" y="0"/>
            <a:ext cx="105322" cy="431800"/>
            <a:chOff x="532309" y="0"/>
            <a:chExt cx="105322" cy="431800"/>
          </a:xfrm>
        </p:grpSpPr>
        <p:sp>
          <p:nvSpPr>
            <p:cNvPr id="3" name="直接连接符 5"/>
            <p:cNvSpPr>
              <a:spLocks noChangeShapeType="1"/>
            </p:cNvSpPr>
            <p:nvPr/>
          </p:nvSpPr>
          <p:spPr bwMode="auto">
            <a:xfrm flipV="1">
              <a:off x="532309" y="0"/>
              <a:ext cx="0" cy="431800"/>
            </a:xfrm>
            <a:prstGeom prst="line">
              <a:avLst/>
            </a:prstGeom>
            <a:noFill/>
            <a:ln w="38100" cap="flat" cmpd="sng">
              <a:solidFill>
                <a:srgbClr val="A5A5A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" name="直接连接符 7"/>
            <p:cNvSpPr>
              <a:spLocks noChangeShapeType="1"/>
            </p:cNvSpPr>
            <p:nvPr/>
          </p:nvSpPr>
          <p:spPr bwMode="auto">
            <a:xfrm flipV="1">
              <a:off x="636044" y="0"/>
              <a:ext cx="1587" cy="288925"/>
            </a:xfrm>
            <a:prstGeom prst="line">
              <a:avLst/>
            </a:prstGeom>
            <a:noFill/>
            <a:ln w="38100" cap="flat" cmpd="sng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1" y="6230875"/>
            <a:ext cx="10730753" cy="431800"/>
            <a:chOff x="-2052460" y="1197075"/>
            <a:chExt cx="4601296" cy="431800"/>
          </a:xfrm>
        </p:grpSpPr>
        <p:sp>
          <p:nvSpPr>
            <p:cNvPr id="6" name="直接连接符 4"/>
            <p:cNvSpPr>
              <a:spLocks noChangeShapeType="1"/>
            </p:cNvSpPr>
            <p:nvPr/>
          </p:nvSpPr>
          <p:spPr bwMode="auto">
            <a:xfrm>
              <a:off x="-2052460" y="1628875"/>
              <a:ext cx="4572000" cy="0"/>
            </a:xfrm>
            <a:prstGeom prst="line">
              <a:avLst/>
            </a:prstGeom>
            <a:noFill/>
            <a:ln w="9525" cap="flat" cmpd="sng">
              <a:solidFill>
                <a:srgbClr val="A5A5A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直接连接符 5"/>
            <p:cNvSpPr>
              <a:spLocks noChangeShapeType="1"/>
            </p:cNvSpPr>
            <p:nvPr/>
          </p:nvSpPr>
          <p:spPr bwMode="auto">
            <a:xfrm flipV="1">
              <a:off x="2483855" y="1197075"/>
              <a:ext cx="0" cy="431800"/>
            </a:xfrm>
            <a:prstGeom prst="line">
              <a:avLst/>
            </a:prstGeom>
            <a:noFill/>
            <a:ln w="38100" cap="flat" cmpd="sng">
              <a:solidFill>
                <a:srgbClr val="A5A5A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直接连接符 7"/>
            <p:cNvSpPr>
              <a:spLocks noChangeShapeType="1"/>
            </p:cNvSpPr>
            <p:nvPr/>
          </p:nvSpPr>
          <p:spPr bwMode="auto">
            <a:xfrm flipV="1">
              <a:off x="2547249" y="1339950"/>
              <a:ext cx="1587" cy="288925"/>
            </a:xfrm>
            <a:prstGeom prst="line">
              <a:avLst/>
            </a:prstGeom>
            <a:noFill/>
            <a:ln w="38100" cap="flat" cmpd="sng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88689" y="393224"/>
            <a:ext cx="4601296" cy="431800"/>
            <a:chOff x="-2052460" y="1197075"/>
            <a:chExt cx="4601296" cy="431800"/>
          </a:xfrm>
        </p:grpSpPr>
        <p:sp>
          <p:nvSpPr>
            <p:cNvPr id="15" name="直接连接符 4"/>
            <p:cNvSpPr>
              <a:spLocks noChangeShapeType="1"/>
            </p:cNvSpPr>
            <p:nvPr/>
          </p:nvSpPr>
          <p:spPr bwMode="auto">
            <a:xfrm>
              <a:off x="-2052460" y="1628875"/>
              <a:ext cx="4572000" cy="0"/>
            </a:xfrm>
            <a:prstGeom prst="line">
              <a:avLst/>
            </a:prstGeom>
            <a:noFill/>
            <a:ln w="9525" cap="flat" cmpd="sng">
              <a:solidFill>
                <a:srgbClr val="A5A5A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直接连接符 5"/>
            <p:cNvSpPr>
              <a:spLocks noChangeShapeType="1"/>
            </p:cNvSpPr>
            <p:nvPr/>
          </p:nvSpPr>
          <p:spPr bwMode="auto">
            <a:xfrm flipV="1">
              <a:off x="2483855" y="1197075"/>
              <a:ext cx="0" cy="431800"/>
            </a:xfrm>
            <a:prstGeom prst="line">
              <a:avLst/>
            </a:prstGeom>
            <a:noFill/>
            <a:ln w="38100" cap="flat" cmpd="sng">
              <a:solidFill>
                <a:srgbClr val="A5A5A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直接连接符 7"/>
            <p:cNvSpPr>
              <a:spLocks noChangeShapeType="1"/>
            </p:cNvSpPr>
            <p:nvPr/>
          </p:nvSpPr>
          <p:spPr bwMode="auto">
            <a:xfrm flipV="1">
              <a:off x="2547249" y="1339950"/>
              <a:ext cx="1587" cy="288925"/>
            </a:xfrm>
            <a:prstGeom prst="line">
              <a:avLst/>
            </a:prstGeom>
            <a:noFill/>
            <a:ln w="38100" cap="flat" cmpd="sng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828300" y="26757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参考文献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28300" y="1600088"/>
            <a:ext cx="10819486" cy="25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Clave S A. 2007. The Global Theme Park Industry. Cambridge: CABI.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Milman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A, 2001. The future of the theme park and attraction industry: a management perspective. Journal of Travel Research, 40(2): 139-147.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保继刚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.1994.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大型主题公园布局初步研究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地理研究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13(3): 83-89.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保继刚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1994.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深圳、珠海大型主题公园布局研究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热带地理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14(3): 266-272.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2332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3949270" y="1995488"/>
            <a:ext cx="11448795" cy="1470025"/>
          </a:xfrm>
          <a:ln/>
        </p:spPr>
        <p:txBody>
          <a:bodyPr/>
          <a:lstStyle/>
          <a:p>
            <a:r>
              <a:rPr lang="zh-CN" altLang="en-US" sz="48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en-US" altLang="zh-CN" sz="48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	Thanks.</a:t>
            </a:r>
            <a:endParaRPr lang="zh-CN" altLang="zh-CN" sz="48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516910" y="2730500"/>
            <a:ext cx="4601296" cy="431800"/>
            <a:chOff x="-2052460" y="1197075"/>
            <a:chExt cx="4601296" cy="431800"/>
          </a:xfrm>
        </p:grpSpPr>
        <p:sp>
          <p:nvSpPr>
            <p:cNvPr id="3075" name="直接连接符 4"/>
            <p:cNvSpPr>
              <a:spLocks noChangeShapeType="1"/>
            </p:cNvSpPr>
            <p:nvPr/>
          </p:nvSpPr>
          <p:spPr bwMode="auto">
            <a:xfrm>
              <a:off x="-2052460" y="1628875"/>
              <a:ext cx="4572000" cy="0"/>
            </a:xfrm>
            <a:prstGeom prst="line">
              <a:avLst/>
            </a:prstGeom>
            <a:noFill/>
            <a:ln w="9525" cap="flat" cmpd="sng">
              <a:solidFill>
                <a:srgbClr val="A5A5A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6" name="直接连接符 5"/>
            <p:cNvSpPr>
              <a:spLocks noChangeShapeType="1"/>
            </p:cNvSpPr>
            <p:nvPr/>
          </p:nvSpPr>
          <p:spPr bwMode="auto">
            <a:xfrm flipV="1">
              <a:off x="2483855" y="1197075"/>
              <a:ext cx="0" cy="431800"/>
            </a:xfrm>
            <a:prstGeom prst="line">
              <a:avLst/>
            </a:prstGeom>
            <a:noFill/>
            <a:ln w="38100" cap="flat" cmpd="sng">
              <a:solidFill>
                <a:srgbClr val="A5A5A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8" name="直接连接符 7"/>
            <p:cNvSpPr>
              <a:spLocks noChangeShapeType="1"/>
            </p:cNvSpPr>
            <p:nvPr/>
          </p:nvSpPr>
          <p:spPr bwMode="auto">
            <a:xfrm flipV="1">
              <a:off x="2547249" y="1339950"/>
              <a:ext cx="1587" cy="288925"/>
            </a:xfrm>
            <a:prstGeom prst="line">
              <a:avLst/>
            </a:prstGeom>
            <a:noFill/>
            <a:ln w="38100" cap="flat" cmpd="sng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" name="组合 18"/>
          <p:cNvGrpSpPr/>
          <p:nvPr/>
        </p:nvGrpSpPr>
        <p:grpSpPr>
          <a:xfrm>
            <a:off x="3283201" y="1995488"/>
            <a:ext cx="666069" cy="664458"/>
            <a:chOff x="611187" y="261275"/>
            <a:chExt cx="666069" cy="664458"/>
          </a:xfrm>
        </p:grpSpPr>
        <p:sp>
          <p:nvSpPr>
            <p:cNvPr id="9" name="矩形 8"/>
            <p:cNvSpPr>
              <a:spLocks noChangeAspect="1"/>
            </p:cNvSpPr>
            <p:nvPr/>
          </p:nvSpPr>
          <p:spPr>
            <a:xfrm>
              <a:off x="611187" y="261275"/>
              <a:ext cx="538925" cy="53762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>
              <a:spLocks noChangeAspect="1"/>
            </p:cNvSpPr>
            <p:nvPr/>
          </p:nvSpPr>
          <p:spPr>
            <a:xfrm>
              <a:off x="880650" y="530086"/>
              <a:ext cx="396606" cy="39564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4388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32309" y="0"/>
            <a:ext cx="105322" cy="431800"/>
            <a:chOff x="532309" y="0"/>
            <a:chExt cx="105322" cy="431800"/>
          </a:xfrm>
        </p:grpSpPr>
        <p:sp>
          <p:nvSpPr>
            <p:cNvPr id="3" name="直接连接符 5"/>
            <p:cNvSpPr>
              <a:spLocks noChangeShapeType="1"/>
            </p:cNvSpPr>
            <p:nvPr/>
          </p:nvSpPr>
          <p:spPr bwMode="auto">
            <a:xfrm flipV="1">
              <a:off x="532309" y="0"/>
              <a:ext cx="0" cy="431800"/>
            </a:xfrm>
            <a:prstGeom prst="line">
              <a:avLst/>
            </a:prstGeom>
            <a:noFill/>
            <a:ln w="38100" cap="flat" cmpd="sng">
              <a:solidFill>
                <a:srgbClr val="A5A5A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" name="直接连接符 7"/>
            <p:cNvSpPr>
              <a:spLocks noChangeShapeType="1"/>
            </p:cNvSpPr>
            <p:nvPr/>
          </p:nvSpPr>
          <p:spPr bwMode="auto">
            <a:xfrm flipV="1">
              <a:off x="636044" y="0"/>
              <a:ext cx="1587" cy="288925"/>
            </a:xfrm>
            <a:prstGeom prst="line">
              <a:avLst/>
            </a:prstGeom>
            <a:noFill/>
            <a:ln w="38100" cap="flat" cmpd="sng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1" y="6230875"/>
            <a:ext cx="10730753" cy="431800"/>
            <a:chOff x="-2052460" y="1197075"/>
            <a:chExt cx="4601296" cy="431800"/>
          </a:xfrm>
        </p:grpSpPr>
        <p:sp>
          <p:nvSpPr>
            <p:cNvPr id="6" name="直接连接符 4"/>
            <p:cNvSpPr>
              <a:spLocks noChangeShapeType="1"/>
            </p:cNvSpPr>
            <p:nvPr/>
          </p:nvSpPr>
          <p:spPr bwMode="auto">
            <a:xfrm>
              <a:off x="-2052460" y="1628875"/>
              <a:ext cx="4572000" cy="0"/>
            </a:xfrm>
            <a:prstGeom prst="line">
              <a:avLst/>
            </a:prstGeom>
            <a:noFill/>
            <a:ln w="9525" cap="flat" cmpd="sng">
              <a:solidFill>
                <a:srgbClr val="A5A5A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直接连接符 5"/>
            <p:cNvSpPr>
              <a:spLocks noChangeShapeType="1"/>
            </p:cNvSpPr>
            <p:nvPr/>
          </p:nvSpPr>
          <p:spPr bwMode="auto">
            <a:xfrm flipV="1">
              <a:off x="2483855" y="1197075"/>
              <a:ext cx="0" cy="431800"/>
            </a:xfrm>
            <a:prstGeom prst="line">
              <a:avLst/>
            </a:prstGeom>
            <a:noFill/>
            <a:ln w="38100" cap="flat" cmpd="sng">
              <a:solidFill>
                <a:srgbClr val="A5A5A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直接连接符 7"/>
            <p:cNvSpPr>
              <a:spLocks noChangeShapeType="1"/>
            </p:cNvSpPr>
            <p:nvPr/>
          </p:nvSpPr>
          <p:spPr bwMode="auto">
            <a:xfrm flipV="1">
              <a:off x="2547249" y="1339950"/>
              <a:ext cx="1587" cy="288925"/>
            </a:xfrm>
            <a:prstGeom prst="line">
              <a:avLst/>
            </a:prstGeom>
            <a:noFill/>
            <a:ln w="38100" cap="flat" cmpd="sng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88689" y="393224"/>
            <a:ext cx="4601296" cy="431800"/>
            <a:chOff x="-2052460" y="1197075"/>
            <a:chExt cx="4601296" cy="431800"/>
          </a:xfrm>
        </p:grpSpPr>
        <p:sp>
          <p:nvSpPr>
            <p:cNvPr id="15" name="直接连接符 4"/>
            <p:cNvSpPr>
              <a:spLocks noChangeShapeType="1"/>
            </p:cNvSpPr>
            <p:nvPr/>
          </p:nvSpPr>
          <p:spPr bwMode="auto">
            <a:xfrm>
              <a:off x="-2052460" y="1628875"/>
              <a:ext cx="4572000" cy="0"/>
            </a:xfrm>
            <a:prstGeom prst="line">
              <a:avLst/>
            </a:prstGeom>
            <a:noFill/>
            <a:ln w="9525" cap="flat" cmpd="sng">
              <a:solidFill>
                <a:srgbClr val="A5A5A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直接连接符 5"/>
            <p:cNvSpPr>
              <a:spLocks noChangeShapeType="1"/>
            </p:cNvSpPr>
            <p:nvPr/>
          </p:nvSpPr>
          <p:spPr bwMode="auto">
            <a:xfrm flipV="1">
              <a:off x="2483855" y="1197075"/>
              <a:ext cx="0" cy="431800"/>
            </a:xfrm>
            <a:prstGeom prst="line">
              <a:avLst/>
            </a:prstGeom>
            <a:noFill/>
            <a:ln w="38100" cap="flat" cmpd="sng">
              <a:solidFill>
                <a:srgbClr val="A5A5A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直接连接符 7"/>
            <p:cNvSpPr>
              <a:spLocks noChangeShapeType="1"/>
            </p:cNvSpPr>
            <p:nvPr/>
          </p:nvSpPr>
          <p:spPr bwMode="auto">
            <a:xfrm flipV="1">
              <a:off x="2547249" y="1339950"/>
              <a:ext cx="1587" cy="288925"/>
            </a:xfrm>
            <a:prstGeom prst="line">
              <a:avLst/>
            </a:prstGeom>
            <a:noFill/>
            <a:ln w="38100" cap="flat" cmpd="sng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828300" y="267576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本章学习目标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28300" y="1326895"/>
            <a:ext cx="9987015" cy="3731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熟悉主题管理的主要内容和要点；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AutoNum type="arabicPeriod" startAt="2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熟悉主题的作用和表现方式；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AutoNum type="arabicPeriod" startAt="2"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AutoNum type="arabicPeriod" startAt="3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掌握主题分区和功能布局；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AutoNum type="arabicPeriod" startAt="3"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AutoNum type="arabicPeriod" startAt="4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了解主要主题公园的主题选择和应用。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AutoNum type="arabicPeriod" startAt="4"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656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 noChangeArrowheads="1"/>
          </p:cNvSpPr>
          <p:nvPr/>
        </p:nvSpPr>
        <p:spPr>
          <a:xfrm>
            <a:off x="899745" y="-108380"/>
            <a:ext cx="3513138" cy="114300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目录</a:t>
            </a:r>
            <a:endParaRPr lang="zh-CN" altLang="zh-CN" sz="32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 Unicode MS" panose="020B0604020202020204" pitchFamily="34" charset="-122"/>
            </a:endParaRPr>
          </a:p>
        </p:txBody>
      </p:sp>
      <p:grpSp>
        <p:nvGrpSpPr>
          <p:cNvPr id="5" name="组合 96"/>
          <p:cNvGrpSpPr>
            <a:grpSpLocks/>
          </p:cNvGrpSpPr>
          <p:nvPr/>
        </p:nvGrpSpPr>
        <p:grpSpPr bwMode="auto">
          <a:xfrm>
            <a:off x="1060942" y="1277574"/>
            <a:ext cx="444500" cy="449263"/>
            <a:chOff x="2944759" y="497532"/>
            <a:chExt cx="657188" cy="663945"/>
          </a:xfrm>
        </p:grpSpPr>
        <p:sp>
          <p:nvSpPr>
            <p:cNvPr id="6" name="矩形 5"/>
            <p:cNvSpPr/>
            <p:nvPr/>
          </p:nvSpPr>
          <p:spPr>
            <a:xfrm>
              <a:off x="3026907" y="584338"/>
              <a:ext cx="575040" cy="577139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1" kern="0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944759" y="497532"/>
              <a:ext cx="575039" cy="577139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kern="0" dirty="0">
                  <a:solidFill>
                    <a:prstClr val="white"/>
                  </a:solidFill>
                  <a:latin typeface="微软雅黑"/>
                  <a:ea typeface="微软雅黑"/>
                </a:rPr>
                <a:t>1</a:t>
              </a:r>
              <a:endParaRPr lang="zh-CN" altLang="en-US" sz="2000" b="1" kern="0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8" name="组合 96"/>
          <p:cNvGrpSpPr>
            <a:grpSpLocks/>
          </p:cNvGrpSpPr>
          <p:nvPr/>
        </p:nvGrpSpPr>
        <p:grpSpPr bwMode="auto">
          <a:xfrm>
            <a:off x="1060942" y="2440263"/>
            <a:ext cx="444500" cy="449263"/>
            <a:chOff x="2944759" y="497532"/>
            <a:chExt cx="657188" cy="663945"/>
          </a:xfrm>
        </p:grpSpPr>
        <p:sp>
          <p:nvSpPr>
            <p:cNvPr id="9" name="矩形 8"/>
            <p:cNvSpPr/>
            <p:nvPr/>
          </p:nvSpPr>
          <p:spPr>
            <a:xfrm>
              <a:off x="3026907" y="584338"/>
              <a:ext cx="575040" cy="577139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1" kern="0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944759" y="497532"/>
              <a:ext cx="575039" cy="577139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kern="0" dirty="0">
                  <a:solidFill>
                    <a:prstClr val="white"/>
                  </a:solidFill>
                  <a:latin typeface="微软雅黑"/>
                  <a:ea typeface="微软雅黑"/>
                </a:rPr>
                <a:t>2</a:t>
              </a:r>
              <a:endParaRPr lang="zh-CN" altLang="en-US" sz="2000" b="1" kern="0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11" name="组合 96"/>
          <p:cNvGrpSpPr>
            <a:grpSpLocks/>
          </p:cNvGrpSpPr>
          <p:nvPr/>
        </p:nvGrpSpPr>
        <p:grpSpPr bwMode="auto">
          <a:xfrm>
            <a:off x="1060942" y="3661690"/>
            <a:ext cx="444500" cy="449263"/>
            <a:chOff x="2944759" y="497532"/>
            <a:chExt cx="657188" cy="663945"/>
          </a:xfrm>
        </p:grpSpPr>
        <p:sp>
          <p:nvSpPr>
            <p:cNvPr id="12" name="矩形 11"/>
            <p:cNvSpPr/>
            <p:nvPr/>
          </p:nvSpPr>
          <p:spPr>
            <a:xfrm>
              <a:off x="3026907" y="584338"/>
              <a:ext cx="575040" cy="577139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1" kern="0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944759" y="497532"/>
              <a:ext cx="575039" cy="577139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kern="0" dirty="0">
                  <a:solidFill>
                    <a:prstClr val="white"/>
                  </a:solidFill>
                  <a:latin typeface="微软雅黑"/>
                  <a:ea typeface="微软雅黑"/>
                </a:rPr>
                <a:t>3</a:t>
              </a:r>
              <a:endParaRPr lang="zh-CN" altLang="en-US" sz="2000" b="1" kern="0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14" name="组合 96"/>
          <p:cNvGrpSpPr>
            <a:grpSpLocks/>
          </p:cNvGrpSpPr>
          <p:nvPr/>
        </p:nvGrpSpPr>
        <p:grpSpPr bwMode="auto">
          <a:xfrm>
            <a:off x="1060942" y="4883117"/>
            <a:ext cx="444500" cy="449263"/>
            <a:chOff x="2944759" y="497532"/>
            <a:chExt cx="657188" cy="663945"/>
          </a:xfrm>
        </p:grpSpPr>
        <p:sp>
          <p:nvSpPr>
            <p:cNvPr id="15" name="矩形 14"/>
            <p:cNvSpPr/>
            <p:nvPr/>
          </p:nvSpPr>
          <p:spPr>
            <a:xfrm>
              <a:off x="3026907" y="584338"/>
              <a:ext cx="575040" cy="577139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1" kern="0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2944759" y="497532"/>
              <a:ext cx="575039" cy="577139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kern="0" dirty="0">
                  <a:solidFill>
                    <a:prstClr val="white"/>
                  </a:solidFill>
                  <a:latin typeface="微软雅黑"/>
                  <a:ea typeface="微软雅黑"/>
                </a:rPr>
                <a:t>4</a:t>
              </a:r>
              <a:endParaRPr lang="zh-CN" altLang="en-US" sz="2000" b="1" kern="0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17" name="矩形 4"/>
          <p:cNvSpPr>
            <a:spLocks noChangeArrowheads="1"/>
          </p:cNvSpPr>
          <p:nvPr/>
        </p:nvSpPr>
        <p:spPr bwMode="auto">
          <a:xfrm>
            <a:off x="1730003" y="1145780"/>
            <a:ext cx="5113338" cy="58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主题的作用</a:t>
            </a:r>
          </a:p>
        </p:txBody>
      </p:sp>
      <p:sp>
        <p:nvSpPr>
          <p:cNvPr id="18" name="矩形 4"/>
          <p:cNvSpPr>
            <a:spLocks noChangeArrowheads="1"/>
          </p:cNvSpPr>
          <p:nvPr/>
        </p:nvSpPr>
        <p:spPr bwMode="auto">
          <a:xfrm>
            <a:off x="1730003" y="2321015"/>
            <a:ext cx="5113338" cy="58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主题的选择</a:t>
            </a:r>
          </a:p>
        </p:txBody>
      </p:sp>
      <p:sp>
        <p:nvSpPr>
          <p:cNvPr id="19" name="矩形 4"/>
          <p:cNvSpPr>
            <a:spLocks noChangeArrowheads="1"/>
          </p:cNvSpPr>
          <p:nvPr/>
        </p:nvSpPr>
        <p:spPr bwMode="auto">
          <a:xfrm>
            <a:off x="1730003" y="3529896"/>
            <a:ext cx="5113338" cy="58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主题的分区</a:t>
            </a:r>
          </a:p>
        </p:txBody>
      </p:sp>
      <p:sp>
        <p:nvSpPr>
          <p:cNvPr id="20" name="矩形 4"/>
          <p:cNvSpPr>
            <a:spLocks noChangeArrowheads="1"/>
          </p:cNvSpPr>
          <p:nvPr/>
        </p:nvSpPr>
        <p:spPr bwMode="auto">
          <a:xfrm>
            <a:off x="1725698" y="4801124"/>
            <a:ext cx="5113338" cy="58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主题的更新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532309" y="0"/>
            <a:ext cx="105322" cy="431800"/>
            <a:chOff x="532309" y="0"/>
            <a:chExt cx="105322" cy="431800"/>
          </a:xfrm>
        </p:grpSpPr>
        <p:sp>
          <p:nvSpPr>
            <p:cNvPr id="21" name="直接连接符 5"/>
            <p:cNvSpPr>
              <a:spLocks noChangeShapeType="1"/>
            </p:cNvSpPr>
            <p:nvPr/>
          </p:nvSpPr>
          <p:spPr bwMode="auto">
            <a:xfrm flipV="1">
              <a:off x="532309" y="0"/>
              <a:ext cx="0" cy="431800"/>
            </a:xfrm>
            <a:prstGeom prst="line">
              <a:avLst/>
            </a:prstGeom>
            <a:noFill/>
            <a:ln w="38100" cap="flat" cmpd="sng">
              <a:solidFill>
                <a:srgbClr val="A5A5A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直接连接符 7"/>
            <p:cNvSpPr>
              <a:spLocks noChangeShapeType="1"/>
            </p:cNvSpPr>
            <p:nvPr/>
          </p:nvSpPr>
          <p:spPr bwMode="auto">
            <a:xfrm flipV="1">
              <a:off x="636044" y="0"/>
              <a:ext cx="1587" cy="288925"/>
            </a:xfrm>
            <a:prstGeom prst="line">
              <a:avLst/>
            </a:prstGeom>
            <a:noFill/>
            <a:ln w="38100" cap="flat" cmpd="sng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0686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32309" y="0"/>
            <a:ext cx="105322" cy="431800"/>
            <a:chOff x="532309" y="0"/>
            <a:chExt cx="105322" cy="431800"/>
          </a:xfrm>
        </p:grpSpPr>
        <p:sp>
          <p:nvSpPr>
            <p:cNvPr id="3" name="直接连接符 5"/>
            <p:cNvSpPr>
              <a:spLocks noChangeShapeType="1"/>
            </p:cNvSpPr>
            <p:nvPr/>
          </p:nvSpPr>
          <p:spPr bwMode="auto">
            <a:xfrm flipV="1">
              <a:off x="532309" y="0"/>
              <a:ext cx="0" cy="431800"/>
            </a:xfrm>
            <a:prstGeom prst="line">
              <a:avLst/>
            </a:prstGeom>
            <a:noFill/>
            <a:ln w="38100" cap="flat" cmpd="sng">
              <a:solidFill>
                <a:srgbClr val="A5A5A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" name="直接连接符 7"/>
            <p:cNvSpPr>
              <a:spLocks noChangeShapeType="1"/>
            </p:cNvSpPr>
            <p:nvPr/>
          </p:nvSpPr>
          <p:spPr bwMode="auto">
            <a:xfrm flipV="1">
              <a:off x="636044" y="0"/>
              <a:ext cx="1587" cy="288925"/>
            </a:xfrm>
            <a:prstGeom prst="line">
              <a:avLst/>
            </a:prstGeom>
            <a:noFill/>
            <a:ln w="38100" cap="flat" cmpd="sng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1" y="6230875"/>
            <a:ext cx="10730753" cy="431800"/>
            <a:chOff x="-2052460" y="1197075"/>
            <a:chExt cx="4601296" cy="431800"/>
          </a:xfrm>
        </p:grpSpPr>
        <p:sp>
          <p:nvSpPr>
            <p:cNvPr id="6" name="直接连接符 4"/>
            <p:cNvSpPr>
              <a:spLocks noChangeShapeType="1"/>
            </p:cNvSpPr>
            <p:nvPr/>
          </p:nvSpPr>
          <p:spPr bwMode="auto">
            <a:xfrm>
              <a:off x="-2052460" y="1628875"/>
              <a:ext cx="4572000" cy="0"/>
            </a:xfrm>
            <a:prstGeom prst="line">
              <a:avLst/>
            </a:prstGeom>
            <a:noFill/>
            <a:ln w="9525" cap="flat" cmpd="sng">
              <a:solidFill>
                <a:srgbClr val="A5A5A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直接连接符 5"/>
            <p:cNvSpPr>
              <a:spLocks noChangeShapeType="1"/>
            </p:cNvSpPr>
            <p:nvPr/>
          </p:nvSpPr>
          <p:spPr bwMode="auto">
            <a:xfrm flipV="1">
              <a:off x="2483855" y="1197075"/>
              <a:ext cx="0" cy="431800"/>
            </a:xfrm>
            <a:prstGeom prst="line">
              <a:avLst/>
            </a:prstGeom>
            <a:noFill/>
            <a:ln w="38100" cap="flat" cmpd="sng">
              <a:solidFill>
                <a:srgbClr val="A5A5A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直接连接符 7"/>
            <p:cNvSpPr>
              <a:spLocks noChangeShapeType="1"/>
            </p:cNvSpPr>
            <p:nvPr/>
          </p:nvSpPr>
          <p:spPr bwMode="auto">
            <a:xfrm flipV="1">
              <a:off x="2547249" y="1339950"/>
              <a:ext cx="1587" cy="288925"/>
            </a:xfrm>
            <a:prstGeom prst="line">
              <a:avLst/>
            </a:prstGeom>
            <a:noFill/>
            <a:ln w="38100" cap="flat" cmpd="sng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88689" y="393224"/>
            <a:ext cx="4601296" cy="431800"/>
            <a:chOff x="-2052460" y="1197075"/>
            <a:chExt cx="4601296" cy="431800"/>
          </a:xfrm>
        </p:grpSpPr>
        <p:sp>
          <p:nvSpPr>
            <p:cNvPr id="15" name="直接连接符 4"/>
            <p:cNvSpPr>
              <a:spLocks noChangeShapeType="1"/>
            </p:cNvSpPr>
            <p:nvPr/>
          </p:nvSpPr>
          <p:spPr bwMode="auto">
            <a:xfrm>
              <a:off x="-2052460" y="1628875"/>
              <a:ext cx="4572000" cy="0"/>
            </a:xfrm>
            <a:prstGeom prst="line">
              <a:avLst/>
            </a:prstGeom>
            <a:noFill/>
            <a:ln w="9525" cap="flat" cmpd="sng">
              <a:solidFill>
                <a:srgbClr val="A5A5A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直接连接符 5"/>
            <p:cNvSpPr>
              <a:spLocks noChangeShapeType="1"/>
            </p:cNvSpPr>
            <p:nvPr/>
          </p:nvSpPr>
          <p:spPr bwMode="auto">
            <a:xfrm flipV="1">
              <a:off x="2483855" y="1197075"/>
              <a:ext cx="0" cy="431800"/>
            </a:xfrm>
            <a:prstGeom prst="line">
              <a:avLst/>
            </a:prstGeom>
            <a:noFill/>
            <a:ln w="38100" cap="flat" cmpd="sng">
              <a:solidFill>
                <a:srgbClr val="A5A5A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直接连接符 7"/>
            <p:cNvSpPr>
              <a:spLocks noChangeShapeType="1"/>
            </p:cNvSpPr>
            <p:nvPr/>
          </p:nvSpPr>
          <p:spPr bwMode="auto">
            <a:xfrm flipV="1">
              <a:off x="2547249" y="1339950"/>
              <a:ext cx="1587" cy="288925"/>
            </a:xfrm>
            <a:prstGeom prst="line">
              <a:avLst/>
            </a:prstGeom>
            <a:noFill/>
            <a:ln w="38100" cap="flat" cmpd="sng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828300" y="267576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一、主题的作用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32309" y="1150023"/>
            <a:ext cx="10980429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主题是消费内容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zh-CN" altLang="en-US" sz="2000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主题是主题公园消费的核心体验，也是消费内容。</a:t>
            </a:r>
            <a:endParaRPr lang="en-US" altLang="zh-CN" sz="2000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zh-CN" altLang="en-US" sz="2000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主题化意味着在创造或再创造的世界的时空上建立运作的基础。从这个意义上，主题的选择是一方面，更关键的是如何将主题转化为主题体验。</a:t>
            </a:r>
            <a:endParaRPr lang="en-US" altLang="zh-CN" sz="2000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主题构建空间结构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zh-CN" altLang="en-US" sz="2000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主题故事是按照故事情节展开的，包括起因，发展，高潮，结局，尾声。</a:t>
            </a:r>
            <a:endParaRPr lang="en-US" altLang="zh-CN" sz="2000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zh-CN" altLang="en-US" sz="2000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现代主题公园在规划设计上，总是按照故事情节分剧情、分片区展开，引导每一个游客按照既定的空间顺序进行游览，从而达到完整体验。</a:t>
            </a:r>
            <a:endParaRPr lang="en-US" altLang="zh-CN" sz="2000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主题提供营销卖点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zh-CN" altLang="en-US" sz="2000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主题形象物、色彩、形态、情节、故事线索、语言等等。这些素材成为主题营销的卖点，通过电视广告、户外广告、社交媒体、口碑、渠道营销等方式传播出去，招徕游客。</a:t>
            </a:r>
            <a:endParaRPr lang="en-US" altLang="zh-CN" sz="2000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主题确定服务和管理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zh-CN" altLang="en-US" sz="2000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服务和管理的流程和内容可以由主题提供。</a:t>
            </a:r>
          </a:p>
        </p:txBody>
      </p:sp>
    </p:spTree>
    <p:extLst>
      <p:ext uri="{BB962C8B-B14F-4D97-AF65-F5344CB8AC3E}">
        <p14:creationId xmlns:p14="http://schemas.microsoft.com/office/powerpoint/2010/main" val="3946036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32309" y="0"/>
            <a:ext cx="105322" cy="431800"/>
            <a:chOff x="532309" y="0"/>
            <a:chExt cx="105322" cy="431800"/>
          </a:xfrm>
        </p:grpSpPr>
        <p:sp>
          <p:nvSpPr>
            <p:cNvPr id="3" name="直接连接符 5"/>
            <p:cNvSpPr>
              <a:spLocks noChangeShapeType="1"/>
            </p:cNvSpPr>
            <p:nvPr/>
          </p:nvSpPr>
          <p:spPr bwMode="auto">
            <a:xfrm flipV="1">
              <a:off x="532309" y="0"/>
              <a:ext cx="0" cy="431800"/>
            </a:xfrm>
            <a:prstGeom prst="line">
              <a:avLst/>
            </a:prstGeom>
            <a:noFill/>
            <a:ln w="38100" cap="flat" cmpd="sng">
              <a:solidFill>
                <a:srgbClr val="A5A5A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" name="直接连接符 7"/>
            <p:cNvSpPr>
              <a:spLocks noChangeShapeType="1"/>
            </p:cNvSpPr>
            <p:nvPr/>
          </p:nvSpPr>
          <p:spPr bwMode="auto">
            <a:xfrm flipV="1">
              <a:off x="636044" y="0"/>
              <a:ext cx="1587" cy="288925"/>
            </a:xfrm>
            <a:prstGeom prst="line">
              <a:avLst/>
            </a:prstGeom>
            <a:noFill/>
            <a:ln w="38100" cap="flat" cmpd="sng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1" y="6230875"/>
            <a:ext cx="10730753" cy="431800"/>
            <a:chOff x="-2052460" y="1197075"/>
            <a:chExt cx="4601296" cy="431800"/>
          </a:xfrm>
        </p:grpSpPr>
        <p:sp>
          <p:nvSpPr>
            <p:cNvPr id="6" name="直接连接符 4"/>
            <p:cNvSpPr>
              <a:spLocks noChangeShapeType="1"/>
            </p:cNvSpPr>
            <p:nvPr/>
          </p:nvSpPr>
          <p:spPr bwMode="auto">
            <a:xfrm>
              <a:off x="-2052460" y="1628875"/>
              <a:ext cx="4572000" cy="0"/>
            </a:xfrm>
            <a:prstGeom prst="line">
              <a:avLst/>
            </a:prstGeom>
            <a:noFill/>
            <a:ln w="9525" cap="flat" cmpd="sng">
              <a:solidFill>
                <a:srgbClr val="A5A5A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直接连接符 5"/>
            <p:cNvSpPr>
              <a:spLocks noChangeShapeType="1"/>
            </p:cNvSpPr>
            <p:nvPr/>
          </p:nvSpPr>
          <p:spPr bwMode="auto">
            <a:xfrm flipV="1">
              <a:off x="2483855" y="1197075"/>
              <a:ext cx="0" cy="431800"/>
            </a:xfrm>
            <a:prstGeom prst="line">
              <a:avLst/>
            </a:prstGeom>
            <a:noFill/>
            <a:ln w="38100" cap="flat" cmpd="sng">
              <a:solidFill>
                <a:srgbClr val="A5A5A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直接连接符 7"/>
            <p:cNvSpPr>
              <a:spLocks noChangeShapeType="1"/>
            </p:cNvSpPr>
            <p:nvPr/>
          </p:nvSpPr>
          <p:spPr bwMode="auto">
            <a:xfrm flipV="1">
              <a:off x="2547249" y="1339950"/>
              <a:ext cx="1587" cy="288925"/>
            </a:xfrm>
            <a:prstGeom prst="line">
              <a:avLst/>
            </a:prstGeom>
            <a:noFill/>
            <a:ln w="38100" cap="flat" cmpd="sng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88689" y="393224"/>
            <a:ext cx="4601296" cy="431800"/>
            <a:chOff x="-2052460" y="1197075"/>
            <a:chExt cx="4601296" cy="431800"/>
          </a:xfrm>
        </p:grpSpPr>
        <p:sp>
          <p:nvSpPr>
            <p:cNvPr id="15" name="直接连接符 4"/>
            <p:cNvSpPr>
              <a:spLocks noChangeShapeType="1"/>
            </p:cNvSpPr>
            <p:nvPr/>
          </p:nvSpPr>
          <p:spPr bwMode="auto">
            <a:xfrm>
              <a:off x="-2052460" y="1628875"/>
              <a:ext cx="4572000" cy="0"/>
            </a:xfrm>
            <a:prstGeom prst="line">
              <a:avLst/>
            </a:prstGeom>
            <a:noFill/>
            <a:ln w="9525" cap="flat" cmpd="sng">
              <a:solidFill>
                <a:srgbClr val="A5A5A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直接连接符 5"/>
            <p:cNvSpPr>
              <a:spLocks noChangeShapeType="1"/>
            </p:cNvSpPr>
            <p:nvPr/>
          </p:nvSpPr>
          <p:spPr bwMode="auto">
            <a:xfrm flipV="1">
              <a:off x="2483855" y="1197075"/>
              <a:ext cx="0" cy="431800"/>
            </a:xfrm>
            <a:prstGeom prst="line">
              <a:avLst/>
            </a:prstGeom>
            <a:noFill/>
            <a:ln w="38100" cap="flat" cmpd="sng">
              <a:solidFill>
                <a:srgbClr val="A5A5A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直接连接符 7"/>
            <p:cNvSpPr>
              <a:spLocks noChangeShapeType="1"/>
            </p:cNvSpPr>
            <p:nvPr/>
          </p:nvSpPr>
          <p:spPr bwMode="auto">
            <a:xfrm flipV="1">
              <a:off x="2547249" y="1339950"/>
              <a:ext cx="1587" cy="288925"/>
            </a:xfrm>
            <a:prstGeom prst="line">
              <a:avLst/>
            </a:prstGeom>
            <a:noFill/>
            <a:ln w="38100" cap="flat" cmpd="sng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828300" y="267576"/>
            <a:ext cx="2805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 主题的选择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033389" y="1863184"/>
            <a:ext cx="94190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主题要足够丰富、清晰和易于定义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主题要有一定的弹性和成长性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主题必须是能够适应游玩、动画和娱乐的变化的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主题必须具有个性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主题必须使主题公园的所有要素在整体上有连贯性、一致性</a:t>
            </a:r>
          </a:p>
        </p:txBody>
      </p:sp>
      <p:pic>
        <p:nvPicPr>
          <p:cNvPr id="1028" name="Picture 4" descr="https://timgsa.baidu.com/timg?image&amp;quality=80&amp;size=b9999_10000&amp;sec=1541617204714&amp;di=6a75b8f2a18088d672dad735c052e2c3&amp;imgtype=0&amp;src=http%3A%2F%2Fimgsrc.baidu.com%2Fimage%2Fc0%253Dshijue1%252C0%252C0%252C294%252C40%2Fsign%3D5dd4c3c5bcfd5266b3263457c371fd5e%2Fd1160924ab18972b0818cfe4eccd7b899e510afa.jpg">
            <a:extLst>
              <a:ext uri="{FF2B5EF4-FFF2-40B4-BE49-F238E27FC236}">
                <a16:creationId xmlns:a16="http://schemas.microsoft.com/office/drawing/2014/main" id="{9493696D-522B-4638-81A8-6900133FD5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 bwMode="auto">
          <a:xfrm>
            <a:off x="2085272" y="4360386"/>
            <a:ext cx="2580432" cy="193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F1A37499-4A3F-41B4-9622-0C5BFF9BC814}"/>
              </a:ext>
            </a:extLst>
          </p:cNvPr>
          <p:cNvSpPr txBox="1"/>
          <p:nvPr/>
        </p:nvSpPr>
        <p:spPr>
          <a:xfrm>
            <a:off x="1033389" y="1071108"/>
            <a:ext cx="19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主题的特征</a:t>
            </a:r>
            <a:endParaRPr lang="en-US" altLang="zh-CN" sz="2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Picture 2" descr="https://timgsa.baidu.com/timg?image&amp;quality=80&amp;size=b9999_10000&amp;sec=1541614110605&amp;di=b423abc97718ce1332e00f8446baf486&amp;imgtype=0&amp;src=http%3A%2F%2Fb1-q.mafengwo.net%2Fs10%2FM00%2F33%2F03%2FwKgBZ1jGP-6AHjenAAY-cW8TjQ015.jpeg%3FimageView2%2F2%2Fw%2F580%2Fh%2F9999%2Fq%2F100">
            <a:extLst>
              <a:ext uri="{FF2B5EF4-FFF2-40B4-BE49-F238E27FC236}">
                <a16:creationId xmlns:a16="http://schemas.microsoft.com/office/drawing/2014/main" id="{ED682DE8-ED53-4EDB-B4B1-6CD955D87F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4" r="12644"/>
          <a:stretch/>
        </p:blipFill>
        <p:spPr bwMode="auto">
          <a:xfrm>
            <a:off x="6924002" y="4412838"/>
            <a:ext cx="2595936" cy="194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027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32309" y="0"/>
            <a:ext cx="105322" cy="431800"/>
            <a:chOff x="532309" y="0"/>
            <a:chExt cx="105322" cy="431800"/>
          </a:xfrm>
        </p:grpSpPr>
        <p:sp>
          <p:nvSpPr>
            <p:cNvPr id="3" name="直接连接符 5"/>
            <p:cNvSpPr>
              <a:spLocks noChangeShapeType="1"/>
            </p:cNvSpPr>
            <p:nvPr/>
          </p:nvSpPr>
          <p:spPr bwMode="auto">
            <a:xfrm flipV="1">
              <a:off x="532309" y="0"/>
              <a:ext cx="0" cy="431800"/>
            </a:xfrm>
            <a:prstGeom prst="line">
              <a:avLst/>
            </a:prstGeom>
            <a:noFill/>
            <a:ln w="38100" cap="flat" cmpd="sng">
              <a:solidFill>
                <a:srgbClr val="A5A5A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" name="直接连接符 7"/>
            <p:cNvSpPr>
              <a:spLocks noChangeShapeType="1"/>
            </p:cNvSpPr>
            <p:nvPr/>
          </p:nvSpPr>
          <p:spPr bwMode="auto">
            <a:xfrm flipV="1">
              <a:off x="636044" y="0"/>
              <a:ext cx="1587" cy="288925"/>
            </a:xfrm>
            <a:prstGeom prst="line">
              <a:avLst/>
            </a:prstGeom>
            <a:noFill/>
            <a:ln w="38100" cap="flat" cmpd="sng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1" y="6230875"/>
            <a:ext cx="10730753" cy="431800"/>
            <a:chOff x="-2052460" y="1197075"/>
            <a:chExt cx="4601296" cy="431800"/>
          </a:xfrm>
        </p:grpSpPr>
        <p:sp>
          <p:nvSpPr>
            <p:cNvPr id="6" name="直接连接符 4"/>
            <p:cNvSpPr>
              <a:spLocks noChangeShapeType="1"/>
            </p:cNvSpPr>
            <p:nvPr/>
          </p:nvSpPr>
          <p:spPr bwMode="auto">
            <a:xfrm>
              <a:off x="-2052460" y="1628875"/>
              <a:ext cx="4572000" cy="0"/>
            </a:xfrm>
            <a:prstGeom prst="line">
              <a:avLst/>
            </a:prstGeom>
            <a:noFill/>
            <a:ln w="9525" cap="flat" cmpd="sng">
              <a:solidFill>
                <a:srgbClr val="A5A5A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直接连接符 5"/>
            <p:cNvSpPr>
              <a:spLocks noChangeShapeType="1"/>
            </p:cNvSpPr>
            <p:nvPr/>
          </p:nvSpPr>
          <p:spPr bwMode="auto">
            <a:xfrm flipV="1">
              <a:off x="2483855" y="1197075"/>
              <a:ext cx="0" cy="431800"/>
            </a:xfrm>
            <a:prstGeom prst="line">
              <a:avLst/>
            </a:prstGeom>
            <a:noFill/>
            <a:ln w="38100" cap="flat" cmpd="sng">
              <a:solidFill>
                <a:srgbClr val="A5A5A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直接连接符 7"/>
            <p:cNvSpPr>
              <a:spLocks noChangeShapeType="1"/>
            </p:cNvSpPr>
            <p:nvPr/>
          </p:nvSpPr>
          <p:spPr bwMode="auto">
            <a:xfrm flipV="1">
              <a:off x="2547249" y="1339950"/>
              <a:ext cx="1587" cy="288925"/>
            </a:xfrm>
            <a:prstGeom prst="line">
              <a:avLst/>
            </a:prstGeom>
            <a:noFill/>
            <a:ln w="38100" cap="flat" cmpd="sng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88689" y="393224"/>
            <a:ext cx="4601296" cy="431800"/>
            <a:chOff x="-2052460" y="1197075"/>
            <a:chExt cx="4601296" cy="431800"/>
          </a:xfrm>
        </p:grpSpPr>
        <p:sp>
          <p:nvSpPr>
            <p:cNvPr id="15" name="直接连接符 4"/>
            <p:cNvSpPr>
              <a:spLocks noChangeShapeType="1"/>
            </p:cNvSpPr>
            <p:nvPr/>
          </p:nvSpPr>
          <p:spPr bwMode="auto">
            <a:xfrm>
              <a:off x="-2052460" y="1628875"/>
              <a:ext cx="4572000" cy="0"/>
            </a:xfrm>
            <a:prstGeom prst="line">
              <a:avLst/>
            </a:prstGeom>
            <a:noFill/>
            <a:ln w="9525" cap="flat" cmpd="sng">
              <a:solidFill>
                <a:srgbClr val="A5A5A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直接连接符 5"/>
            <p:cNvSpPr>
              <a:spLocks noChangeShapeType="1"/>
            </p:cNvSpPr>
            <p:nvPr/>
          </p:nvSpPr>
          <p:spPr bwMode="auto">
            <a:xfrm flipV="1">
              <a:off x="2483855" y="1197075"/>
              <a:ext cx="0" cy="431800"/>
            </a:xfrm>
            <a:prstGeom prst="line">
              <a:avLst/>
            </a:prstGeom>
            <a:noFill/>
            <a:ln w="38100" cap="flat" cmpd="sng">
              <a:solidFill>
                <a:srgbClr val="A5A5A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直接连接符 7"/>
            <p:cNvSpPr>
              <a:spLocks noChangeShapeType="1"/>
            </p:cNvSpPr>
            <p:nvPr/>
          </p:nvSpPr>
          <p:spPr bwMode="auto">
            <a:xfrm flipV="1">
              <a:off x="2547249" y="1339950"/>
              <a:ext cx="1587" cy="288925"/>
            </a:xfrm>
            <a:prstGeom prst="line">
              <a:avLst/>
            </a:prstGeom>
            <a:noFill/>
            <a:ln w="38100" cap="flat" cmpd="sng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828300" y="267576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二、主题的选择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1A37499-4A3F-41B4-9622-0C5BFF9BC814}"/>
              </a:ext>
            </a:extLst>
          </p:cNvPr>
          <p:cNvSpPr txBox="1"/>
          <p:nvPr/>
        </p:nvSpPr>
        <p:spPr>
          <a:xfrm>
            <a:off x="1033389" y="1071108"/>
            <a:ext cx="19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主题类型</a:t>
            </a:r>
            <a:endParaRPr lang="en-US" altLang="zh-CN" sz="2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E156796E-913C-4761-AC1B-C115562BBF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993077"/>
              </p:ext>
            </p:extLst>
          </p:nvPr>
        </p:nvGraphicFramePr>
        <p:xfrm>
          <a:off x="1320946" y="2156326"/>
          <a:ext cx="9258263" cy="3060748"/>
        </p:xfrm>
        <a:graphic>
          <a:graphicData uri="http://schemas.openxmlformats.org/drawingml/2006/table">
            <a:tbl>
              <a:tblPr firstRow="1" firstCol="1" bandRow="1"/>
              <a:tblGrid>
                <a:gridCol w="1228706">
                  <a:extLst>
                    <a:ext uri="{9D8B030D-6E8A-4147-A177-3AD203B41FA5}">
                      <a16:colId xmlns:a16="http://schemas.microsoft.com/office/drawing/2014/main" val="3202532832"/>
                    </a:ext>
                  </a:extLst>
                </a:gridCol>
                <a:gridCol w="8029557">
                  <a:extLst>
                    <a:ext uri="{9D8B030D-6E8A-4147-A177-3AD203B41FA5}">
                      <a16:colId xmlns:a16="http://schemas.microsoft.com/office/drawing/2014/main" val="2793030501"/>
                    </a:ext>
                  </a:extLst>
                </a:gridCol>
              </a:tblGrid>
              <a:tr h="3418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类型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要素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1556249"/>
                  </a:ext>
                </a:extLst>
              </a:tr>
              <a:tr h="4709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冒险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兴奋与刺激、恐惧、神秘、刺激的游乐设施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9979477"/>
                  </a:ext>
                </a:extLst>
              </a:tr>
              <a:tr h="3765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未来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社会与科技进步、发现、科技的探索、镭射激光、机器人、科学、科幻小说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399055"/>
                  </a:ext>
                </a:extLst>
              </a:tr>
              <a:tr h="364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国际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世界风情、国际村庄、微型复制品、科学发现、万国博览会、国际都市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2558914"/>
                  </a:ext>
                </a:extLst>
              </a:tr>
              <a:tr h="4531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自然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动物、花卉展览、园艺展览、景观绿化、海洋生物、自然奇观、海洋、野生动物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3803155"/>
                  </a:ext>
                </a:extLst>
              </a:tr>
              <a:tr h="3418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奇幻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动画片、卡通人物、童年的魅力、儿童游乐园、童话故事、魔法、虚构故事、神鬼传说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0839524"/>
                  </a:ext>
                </a:extLst>
              </a:tr>
              <a:tr h="3418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历史文化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原始文化、真实还原、文化遗产、种族文化、金矿文化、历史氛围、民俗文化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2640519"/>
                  </a:ext>
                </a:extLst>
              </a:tr>
              <a:tr h="3703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电影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美国西部电影、韩剧、喜剧、动作电影、商业电影、特技表演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3440970"/>
                  </a:ext>
                </a:extLst>
              </a:tr>
            </a:tbl>
          </a:graphicData>
        </a:graphic>
      </p:graphicFrame>
      <p:sp>
        <p:nvSpPr>
          <p:cNvPr id="11" name="矩形 10">
            <a:extLst>
              <a:ext uri="{FF2B5EF4-FFF2-40B4-BE49-F238E27FC236}">
                <a16:creationId xmlns:a16="http://schemas.microsoft.com/office/drawing/2014/main" id="{D8CA7D8C-0EC9-4F42-809F-C7D26B5893D9}"/>
              </a:ext>
            </a:extLst>
          </p:cNvPr>
          <p:cNvSpPr/>
          <p:nvPr/>
        </p:nvSpPr>
        <p:spPr>
          <a:xfrm>
            <a:off x="4293263" y="1443372"/>
            <a:ext cx="3605474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4.1 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不同的主题分类以及其要素</a:t>
            </a:r>
          </a:p>
        </p:txBody>
      </p:sp>
    </p:spTree>
    <p:extLst>
      <p:ext uri="{BB962C8B-B14F-4D97-AF65-F5344CB8AC3E}">
        <p14:creationId xmlns:p14="http://schemas.microsoft.com/office/powerpoint/2010/main" val="3672559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32309" y="0"/>
            <a:ext cx="105322" cy="431800"/>
            <a:chOff x="532309" y="0"/>
            <a:chExt cx="105322" cy="431800"/>
          </a:xfrm>
        </p:grpSpPr>
        <p:sp>
          <p:nvSpPr>
            <p:cNvPr id="3" name="直接连接符 5"/>
            <p:cNvSpPr>
              <a:spLocks noChangeShapeType="1"/>
            </p:cNvSpPr>
            <p:nvPr/>
          </p:nvSpPr>
          <p:spPr bwMode="auto">
            <a:xfrm flipV="1">
              <a:off x="532309" y="0"/>
              <a:ext cx="0" cy="431800"/>
            </a:xfrm>
            <a:prstGeom prst="line">
              <a:avLst/>
            </a:prstGeom>
            <a:noFill/>
            <a:ln w="38100" cap="flat" cmpd="sng">
              <a:solidFill>
                <a:srgbClr val="A5A5A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" name="直接连接符 7"/>
            <p:cNvSpPr>
              <a:spLocks noChangeShapeType="1"/>
            </p:cNvSpPr>
            <p:nvPr/>
          </p:nvSpPr>
          <p:spPr bwMode="auto">
            <a:xfrm flipV="1">
              <a:off x="636044" y="0"/>
              <a:ext cx="1587" cy="288925"/>
            </a:xfrm>
            <a:prstGeom prst="line">
              <a:avLst/>
            </a:prstGeom>
            <a:noFill/>
            <a:ln w="38100" cap="flat" cmpd="sng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1" y="6230875"/>
            <a:ext cx="10730753" cy="431800"/>
            <a:chOff x="-2052460" y="1197075"/>
            <a:chExt cx="4601296" cy="431800"/>
          </a:xfrm>
        </p:grpSpPr>
        <p:sp>
          <p:nvSpPr>
            <p:cNvPr id="6" name="直接连接符 4"/>
            <p:cNvSpPr>
              <a:spLocks noChangeShapeType="1"/>
            </p:cNvSpPr>
            <p:nvPr/>
          </p:nvSpPr>
          <p:spPr bwMode="auto">
            <a:xfrm>
              <a:off x="-2052460" y="1628875"/>
              <a:ext cx="4572000" cy="0"/>
            </a:xfrm>
            <a:prstGeom prst="line">
              <a:avLst/>
            </a:prstGeom>
            <a:noFill/>
            <a:ln w="9525" cap="flat" cmpd="sng">
              <a:solidFill>
                <a:srgbClr val="A5A5A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直接连接符 5"/>
            <p:cNvSpPr>
              <a:spLocks noChangeShapeType="1"/>
            </p:cNvSpPr>
            <p:nvPr/>
          </p:nvSpPr>
          <p:spPr bwMode="auto">
            <a:xfrm flipV="1">
              <a:off x="2483855" y="1197075"/>
              <a:ext cx="0" cy="431800"/>
            </a:xfrm>
            <a:prstGeom prst="line">
              <a:avLst/>
            </a:prstGeom>
            <a:noFill/>
            <a:ln w="38100" cap="flat" cmpd="sng">
              <a:solidFill>
                <a:srgbClr val="A5A5A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直接连接符 7"/>
            <p:cNvSpPr>
              <a:spLocks noChangeShapeType="1"/>
            </p:cNvSpPr>
            <p:nvPr/>
          </p:nvSpPr>
          <p:spPr bwMode="auto">
            <a:xfrm flipV="1">
              <a:off x="2547249" y="1339950"/>
              <a:ext cx="1587" cy="288925"/>
            </a:xfrm>
            <a:prstGeom prst="line">
              <a:avLst/>
            </a:prstGeom>
            <a:noFill/>
            <a:ln w="38100" cap="flat" cmpd="sng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88689" y="393224"/>
            <a:ext cx="4601296" cy="431800"/>
            <a:chOff x="-2052460" y="1197075"/>
            <a:chExt cx="4601296" cy="431800"/>
          </a:xfrm>
        </p:grpSpPr>
        <p:sp>
          <p:nvSpPr>
            <p:cNvPr id="15" name="直接连接符 4"/>
            <p:cNvSpPr>
              <a:spLocks noChangeShapeType="1"/>
            </p:cNvSpPr>
            <p:nvPr/>
          </p:nvSpPr>
          <p:spPr bwMode="auto">
            <a:xfrm>
              <a:off x="-2052460" y="1628875"/>
              <a:ext cx="4572000" cy="0"/>
            </a:xfrm>
            <a:prstGeom prst="line">
              <a:avLst/>
            </a:prstGeom>
            <a:noFill/>
            <a:ln w="9525" cap="flat" cmpd="sng">
              <a:solidFill>
                <a:srgbClr val="A5A5A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直接连接符 5"/>
            <p:cNvSpPr>
              <a:spLocks noChangeShapeType="1"/>
            </p:cNvSpPr>
            <p:nvPr/>
          </p:nvSpPr>
          <p:spPr bwMode="auto">
            <a:xfrm flipV="1">
              <a:off x="2483855" y="1197075"/>
              <a:ext cx="0" cy="431800"/>
            </a:xfrm>
            <a:prstGeom prst="line">
              <a:avLst/>
            </a:prstGeom>
            <a:noFill/>
            <a:ln w="38100" cap="flat" cmpd="sng">
              <a:solidFill>
                <a:srgbClr val="A5A5A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直接连接符 7"/>
            <p:cNvSpPr>
              <a:spLocks noChangeShapeType="1"/>
            </p:cNvSpPr>
            <p:nvPr/>
          </p:nvSpPr>
          <p:spPr bwMode="auto">
            <a:xfrm flipV="1">
              <a:off x="2547249" y="1339950"/>
              <a:ext cx="1587" cy="288925"/>
            </a:xfrm>
            <a:prstGeom prst="line">
              <a:avLst/>
            </a:prstGeom>
            <a:noFill/>
            <a:ln w="38100" cap="flat" cmpd="sng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828300" y="267576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二、主题的选择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88689" y="1721182"/>
            <a:ext cx="554609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考虑因素：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主题的选择和一些特定的需求有重要关联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谨慎选择地方文化作为主题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市场是不断变化的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对主题公园的主题管理产生一系列影响：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主题变换的速度和频率加快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主题产品之间的竞争加剧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主题的市场针对性加强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主题转化的程度更深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1A37499-4A3F-41B4-9622-0C5BFF9BC814}"/>
              </a:ext>
            </a:extLst>
          </p:cNvPr>
          <p:cNvSpPr txBox="1"/>
          <p:nvPr/>
        </p:nvSpPr>
        <p:spPr>
          <a:xfrm>
            <a:off x="388689" y="987140"/>
            <a:ext cx="19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主题的选择</a:t>
            </a:r>
            <a:endParaRPr lang="en-US" altLang="zh-CN" sz="2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9" name="图表 18">
            <a:extLst>
              <a:ext uri="{FF2B5EF4-FFF2-40B4-BE49-F238E27FC236}">
                <a16:creationId xmlns:a16="http://schemas.microsoft.com/office/drawing/2014/main" id="{38C5CBD0-A7DC-4CF1-A83D-DD9F2E02C9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2658317"/>
              </p:ext>
            </p:extLst>
          </p:nvPr>
        </p:nvGraphicFramePr>
        <p:xfrm>
          <a:off x="5499277" y="1756581"/>
          <a:ext cx="6302475" cy="4094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矩形 8">
            <a:extLst>
              <a:ext uri="{FF2B5EF4-FFF2-40B4-BE49-F238E27FC236}">
                <a16:creationId xmlns:a16="http://schemas.microsoft.com/office/drawing/2014/main" id="{623DE4DC-F5C3-4437-98D8-DAF00D551832}"/>
              </a:ext>
            </a:extLst>
          </p:cNvPr>
          <p:cNvSpPr/>
          <p:nvPr/>
        </p:nvSpPr>
        <p:spPr>
          <a:xfrm>
            <a:off x="5602515" y="5647461"/>
            <a:ext cx="6096000" cy="8336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4.1 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主题公园经营者认为的最受欢迎的主题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引自：</a:t>
            </a:r>
            <a:r>
              <a:rPr lang="en-US" altLang="zh-CN" sz="1600" kern="1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Milman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2001.</a:t>
            </a:r>
            <a:endParaRPr lang="zh-CN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6325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32309" y="0"/>
            <a:ext cx="105322" cy="431800"/>
            <a:chOff x="532309" y="0"/>
            <a:chExt cx="105322" cy="431800"/>
          </a:xfrm>
        </p:grpSpPr>
        <p:sp>
          <p:nvSpPr>
            <p:cNvPr id="3" name="直接连接符 5"/>
            <p:cNvSpPr>
              <a:spLocks noChangeShapeType="1"/>
            </p:cNvSpPr>
            <p:nvPr/>
          </p:nvSpPr>
          <p:spPr bwMode="auto">
            <a:xfrm flipV="1">
              <a:off x="532309" y="0"/>
              <a:ext cx="0" cy="431800"/>
            </a:xfrm>
            <a:prstGeom prst="line">
              <a:avLst/>
            </a:prstGeom>
            <a:noFill/>
            <a:ln w="38100" cap="flat" cmpd="sng">
              <a:solidFill>
                <a:srgbClr val="A5A5A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" name="直接连接符 7"/>
            <p:cNvSpPr>
              <a:spLocks noChangeShapeType="1"/>
            </p:cNvSpPr>
            <p:nvPr/>
          </p:nvSpPr>
          <p:spPr bwMode="auto">
            <a:xfrm flipV="1">
              <a:off x="636044" y="0"/>
              <a:ext cx="1587" cy="288925"/>
            </a:xfrm>
            <a:prstGeom prst="line">
              <a:avLst/>
            </a:prstGeom>
            <a:noFill/>
            <a:ln w="38100" cap="flat" cmpd="sng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1" y="6230875"/>
            <a:ext cx="10730753" cy="431800"/>
            <a:chOff x="-2052460" y="1197075"/>
            <a:chExt cx="4601296" cy="431800"/>
          </a:xfrm>
        </p:grpSpPr>
        <p:sp>
          <p:nvSpPr>
            <p:cNvPr id="6" name="直接连接符 4"/>
            <p:cNvSpPr>
              <a:spLocks noChangeShapeType="1"/>
            </p:cNvSpPr>
            <p:nvPr/>
          </p:nvSpPr>
          <p:spPr bwMode="auto">
            <a:xfrm>
              <a:off x="-2052460" y="1628875"/>
              <a:ext cx="4572000" cy="0"/>
            </a:xfrm>
            <a:prstGeom prst="line">
              <a:avLst/>
            </a:prstGeom>
            <a:noFill/>
            <a:ln w="9525" cap="flat" cmpd="sng">
              <a:solidFill>
                <a:srgbClr val="A5A5A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直接连接符 5"/>
            <p:cNvSpPr>
              <a:spLocks noChangeShapeType="1"/>
            </p:cNvSpPr>
            <p:nvPr/>
          </p:nvSpPr>
          <p:spPr bwMode="auto">
            <a:xfrm flipV="1">
              <a:off x="2483855" y="1197075"/>
              <a:ext cx="0" cy="431800"/>
            </a:xfrm>
            <a:prstGeom prst="line">
              <a:avLst/>
            </a:prstGeom>
            <a:noFill/>
            <a:ln w="38100" cap="flat" cmpd="sng">
              <a:solidFill>
                <a:srgbClr val="A5A5A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直接连接符 7"/>
            <p:cNvSpPr>
              <a:spLocks noChangeShapeType="1"/>
            </p:cNvSpPr>
            <p:nvPr/>
          </p:nvSpPr>
          <p:spPr bwMode="auto">
            <a:xfrm flipV="1">
              <a:off x="2547249" y="1339950"/>
              <a:ext cx="1587" cy="288925"/>
            </a:xfrm>
            <a:prstGeom prst="line">
              <a:avLst/>
            </a:prstGeom>
            <a:noFill/>
            <a:ln w="38100" cap="flat" cmpd="sng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88689" y="393224"/>
            <a:ext cx="4601296" cy="431800"/>
            <a:chOff x="-2052460" y="1197075"/>
            <a:chExt cx="4601296" cy="431800"/>
          </a:xfrm>
        </p:grpSpPr>
        <p:sp>
          <p:nvSpPr>
            <p:cNvPr id="15" name="直接连接符 4"/>
            <p:cNvSpPr>
              <a:spLocks noChangeShapeType="1"/>
            </p:cNvSpPr>
            <p:nvPr/>
          </p:nvSpPr>
          <p:spPr bwMode="auto">
            <a:xfrm>
              <a:off x="-2052460" y="1628875"/>
              <a:ext cx="4572000" cy="0"/>
            </a:xfrm>
            <a:prstGeom prst="line">
              <a:avLst/>
            </a:prstGeom>
            <a:noFill/>
            <a:ln w="9525" cap="flat" cmpd="sng">
              <a:solidFill>
                <a:srgbClr val="A5A5A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直接连接符 5"/>
            <p:cNvSpPr>
              <a:spLocks noChangeShapeType="1"/>
            </p:cNvSpPr>
            <p:nvPr/>
          </p:nvSpPr>
          <p:spPr bwMode="auto">
            <a:xfrm flipV="1">
              <a:off x="2483855" y="1197075"/>
              <a:ext cx="0" cy="431800"/>
            </a:xfrm>
            <a:prstGeom prst="line">
              <a:avLst/>
            </a:prstGeom>
            <a:noFill/>
            <a:ln w="38100" cap="flat" cmpd="sng">
              <a:solidFill>
                <a:srgbClr val="A5A5A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直接连接符 7"/>
            <p:cNvSpPr>
              <a:spLocks noChangeShapeType="1"/>
            </p:cNvSpPr>
            <p:nvPr/>
          </p:nvSpPr>
          <p:spPr bwMode="auto">
            <a:xfrm flipV="1">
              <a:off x="2547249" y="1339950"/>
              <a:ext cx="1587" cy="288925"/>
            </a:xfrm>
            <a:prstGeom prst="line">
              <a:avLst/>
            </a:prstGeom>
            <a:noFill/>
            <a:ln w="38100" cap="flat" cmpd="sng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828300" y="267576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三、主题的分区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1A37499-4A3F-41B4-9622-0C5BFF9BC814}"/>
              </a:ext>
            </a:extLst>
          </p:cNvPr>
          <p:cNvSpPr txBox="1"/>
          <p:nvPr/>
        </p:nvSpPr>
        <p:spPr>
          <a:xfrm>
            <a:off x="1033388" y="1071108"/>
            <a:ext cx="5059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一个公园只有一个大主题，不分区</a:t>
            </a:r>
            <a:endParaRPr lang="en-US" altLang="zh-CN" sz="2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56F978BD-246F-4702-BCED-600A9A0A5BA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526" y="1549633"/>
            <a:ext cx="6948282" cy="450967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07E58D65-8D1B-44F1-A832-F178AA1C7741}"/>
              </a:ext>
            </a:extLst>
          </p:cNvPr>
          <p:cNvSpPr/>
          <p:nvPr/>
        </p:nvSpPr>
        <p:spPr>
          <a:xfrm>
            <a:off x="4517277" y="6059304"/>
            <a:ext cx="2451312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4.2 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诺氏果园游览图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033388" y="1640494"/>
            <a:ext cx="9419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1920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年开业的诺氏果园（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Knott's Berry Farm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6116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32309" y="0"/>
            <a:ext cx="105322" cy="431800"/>
            <a:chOff x="532309" y="0"/>
            <a:chExt cx="105322" cy="431800"/>
          </a:xfrm>
        </p:grpSpPr>
        <p:sp>
          <p:nvSpPr>
            <p:cNvPr id="3" name="直接连接符 5"/>
            <p:cNvSpPr>
              <a:spLocks noChangeShapeType="1"/>
            </p:cNvSpPr>
            <p:nvPr/>
          </p:nvSpPr>
          <p:spPr bwMode="auto">
            <a:xfrm flipV="1">
              <a:off x="532309" y="0"/>
              <a:ext cx="0" cy="431800"/>
            </a:xfrm>
            <a:prstGeom prst="line">
              <a:avLst/>
            </a:prstGeom>
            <a:noFill/>
            <a:ln w="38100" cap="flat" cmpd="sng">
              <a:solidFill>
                <a:srgbClr val="A5A5A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" name="直接连接符 7"/>
            <p:cNvSpPr>
              <a:spLocks noChangeShapeType="1"/>
            </p:cNvSpPr>
            <p:nvPr/>
          </p:nvSpPr>
          <p:spPr bwMode="auto">
            <a:xfrm flipV="1">
              <a:off x="636044" y="0"/>
              <a:ext cx="1587" cy="288925"/>
            </a:xfrm>
            <a:prstGeom prst="line">
              <a:avLst/>
            </a:prstGeom>
            <a:noFill/>
            <a:ln w="38100" cap="flat" cmpd="sng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0" y="6348960"/>
            <a:ext cx="10730753" cy="431800"/>
            <a:chOff x="-2052460" y="1197075"/>
            <a:chExt cx="4601296" cy="431800"/>
          </a:xfrm>
        </p:grpSpPr>
        <p:sp>
          <p:nvSpPr>
            <p:cNvPr id="6" name="直接连接符 4"/>
            <p:cNvSpPr>
              <a:spLocks noChangeShapeType="1"/>
            </p:cNvSpPr>
            <p:nvPr/>
          </p:nvSpPr>
          <p:spPr bwMode="auto">
            <a:xfrm>
              <a:off x="-2052460" y="1628875"/>
              <a:ext cx="4572000" cy="0"/>
            </a:xfrm>
            <a:prstGeom prst="line">
              <a:avLst/>
            </a:prstGeom>
            <a:noFill/>
            <a:ln w="9525" cap="flat" cmpd="sng">
              <a:solidFill>
                <a:srgbClr val="A5A5A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直接连接符 5"/>
            <p:cNvSpPr>
              <a:spLocks noChangeShapeType="1"/>
            </p:cNvSpPr>
            <p:nvPr/>
          </p:nvSpPr>
          <p:spPr bwMode="auto">
            <a:xfrm flipV="1">
              <a:off x="2483855" y="1197075"/>
              <a:ext cx="0" cy="431800"/>
            </a:xfrm>
            <a:prstGeom prst="line">
              <a:avLst/>
            </a:prstGeom>
            <a:noFill/>
            <a:ln w="38100" cap="flat" cmpd="sng">
              <a:solidFill>
                <a:srgbClr val="A5A5A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直接连接符 7"/>
            <p:cNvSpPr>
              <a:spLocks noChangeShapeType="1"/>
            </p:cNvSpPr>
            <p:nvPr/>
          </p:nvSpPr>
          <p:spPr bwMode="auto">
            <a:xfrm flipV="1">
              <a:off x="2547249" y="1339950"/>
              <a:ext cx="1587" cy="288925"/>
            </a:xfrm>
            <a:prstGeom prst="line">
              <a:avLst/>
            </a:prstGeom>
            <a:noFill/>
            <a:ln w="38100" cap="flat" cmpd="sng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88689" y="393224"/>
            <a:ext cx="4601296" cy="431800"/>
            <a:chOff x="-2052460" y="1197075"/>
            <a:chExt cx="4601296" cy="431800"/>
          </a:xfrm>
        </p:grpSpPr>
        <p:sp>
          <p:nvSpPr>
            <p:cNvPr id="15" name="直接连接符 4"/>
            <p:cNvSpPr>
              <a:spLocks noChangeShapeType="1"/>
            </p:cNvSpPr>
            <p:nvPr/>
          </p:nvSpPr>
          <p:spPr bwMode="auto">
            <a:xfrm>
              <a:off x="-2052460" y="1628875"/>
              <a:ext cx="4572000" cy="0"/>
            </a:xfrm>
            <a:prstGeom prst="line">
              <a:avLst/>
            </a:prstGeom>
            <a:noFill/>
            <a:ln w="9525" cap="flat" cmpd="sng">
              <a:solidFill>
                <a:srgbClr val="A5A5A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直接连接符 5"/>
            <p:cNvSpPr>
              <a:spLocks noChangeShapeType="1"/>
            </p:cNvSpPr>
            <p:nvPr/>
          </p:nvSpPr>
          <p:spPr bwMode="auto">
            <a:xfrm flipV="1">
              <a:off x="2483855" y="1197075"/>
              <a:ext cx="0" cy="431800"/>
            </a:xfrm>
            <a:prstGeom prst="line">
              <a:avLst/>
            </a:prstGeom>
            <a:noFill/>
            <a:ln w="38100" cap="flat" cmpd="sng">
              <a:solidFill>
                <a:srgbClr val="A5A5A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直接连接符 7"/>
            <p:cNvSpPr>
              <a:spLocks noChangeShapeType="1"/>
            </p:cNvSpPr>
            <p:nvPr/>
          </p:nvSpPr>
          <p:spPr bwMode="auto">
            <a:xfrm flipV="1">
              <a:off x="2547249" y="1339950"/>
              <a:ext cx="1587" cy="288925"/>
            </a:xfrm>
            <a:prstGeom prst="line">
              <a:avLst/>
            </a:prstGeom>
            <a:noFill/>
            <a:ln w="38100" cap="flat" cmpd="sng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828300" y="267576"/>
            <a:ext cx="2805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三、 主题的分区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1A37499-4A3F-41B4-9622-0C5BFF9BC814}"/>
              </a:ext>
            </a:extLst>
          </p:cNvPr>
          <p:cNvSpPr txBox="1"/>
          <p:nvPr/>
        </p:nvSpPr>
        <p:spPr>
          <a:xfrm>
            <a:off x="1033388" y="1071108"/>
            <a:ext cx="5059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一个公园划分为不同的子主题区</a:t>
            </a:r>
            <a:endParaRPr lang="en-US" altLang="zh-CN" sz="2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7E58D65-8D1B-44F1-A832-F178AA1C7741}"/>
              </a:ext>
            </a:extLst>
          </p:cNvPr>
          <p:cNvSpPr/>
          <p:nvPr/>
        </p:nvSpPr>
        <p:spPr>
          <a:xfrm>
            <a:off x="2512996" y="6263070"/>
            <a:ext cx="3579827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4.3 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香港迪士尼乐园的主题分区</a:t>
            </a:r>
            <a:endParaRPr lang="zh-CN" altLang="zh-CN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33388" y="1513031"/>
            <a:ext cx="9419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香港迪士尼乐园划分为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个主题园区：美国小镇大街、探险世界、幻想世界、明日世界、玩具总动员大本营、灰熊山谷及迷离庄园</a:t>
            </a:r>
          </a:p>
        </p:txBody>
      </p:sp>
      <p:pic>
        <p:nvPicPr>
          <p:cNvPr id="6146" name="Picture 2" descr="20140805032240132">
            <a:extLst>
              <a:ext uri="{FF2B5EF4-FFF2-40B4-BE49-F238E27FC236}">
                <a16:creationId xmlns:a16="http://schemas.microsoft.com/office/drawing/2014/main" id="{1F61D082-8EDE-4212-9644-CF382A7B3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54" y="2200785"/>
            <a:ext cx="5834727" cy="414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DCC6454B-34FE-4E31-836F-574352901DD7}"/>
              </a:ext>
            </a:extLst>
          </p:cNvPr>
          <p:cNvSpPr txBox="1"/>
          <p:nvPr/>
        </p:nvSpPr>
        <p:spPr>
          <a:xfrm>
            <a:off x="7270195" y="2662840"/>
            <a:ext cx="554609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分区的优点：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200"/>
              </a:spcAft>
            </a:pP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子主题分区针对不同细分群体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子主题营造文化多样性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便于公园针对性的协调管理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利于主题公园未来的分区更新、改造</a:t>
            </a:r>
          </a:p>
        </p:txBody>
      </p:sp>
    </p:spTree>
    <p:extLst>
      <p:ext uri="{BB962C8B-B14F-4D97-AF65-F5344CB8AC3E}">
        <p14:creationId xmlns:p14="http://schemas.microsoft.com/office/powerpoint/2010/main" val="1286434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1242</TotalTime>
  <Words>1556</Words>
  <Application>Microsoft Office PowerPoint</Application>
  <PresentationFormat>宽屏</PresentationFormat>
  <Paragraphs>156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Arial Unicode MS</vt:lpstr>
      <vt:lpstr>等线</vt:lpstr>
      <vt:lpstr>等线 Light</vt:lpstr>
      <vt:lpstr>微软雅黑</vt:lpstr>
      <vt:lpstr>Arial</vt:lpstr>
      <vt:lpstr>Times New Roman</vt:lpstr>
      <vt:lpstr>Wingdings</vt:lpstr>
      <vt:lpstr>Office 主题​​</vt:lpstr>
      <vt:lpstr>第4章  主题公园的主题管理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Thanks.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主题公园开发与管理</dc:title>
  <dc:creator>lianxiang</dc:creator>
  <cp:lastModifiedBy>Administrator</cp:lastModifiedBy>
  <cp:revision>37</cp:revision>
  <dcterms:created xsi:type="dcterms:W3CDTF">2018-10-23T14:35:02Z</dcterms:created>
  <dcterms:modified xsi:type="dcterms:W3CDTF">2018-11-14T02:57:27Z</dcterms:modified>
</cp:coreProperties>
</file>