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2244">
              <a:srgbClr val="C5D5E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9578" y="98090"/>
            <a:ext cx="712836" cy="25146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algn="ctr" defTabSz="913765"/>
            <a:fld id="{2EEF1883-7A0E-4F66-9932-E581691AD397}" type="slidenum">
              <a:rPr lang="zh-CN" altLang="en-US" sz="12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r>
              <a:rPr lang="en-US" altLang="zh-CN" sz="1200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en-US" sz="1200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167</a:t>
            </a:r>
            <a:endParaRPr lang="en-US" sz="1200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839200" y="168894"/>
            <a:ext cx="250155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kern="1200" dirty="0">
                <a:solidFill>
                  <a:srgbClr val="FF0000"/>
                </a:solidFill>
                <a:latin typeface="+mn-lt"/>
                <a:ea typeface="微软雅黑" panose="020B0503020204020204" charset="-122"/>
                <a:cs typeface="+mn-cs"/>
              </a:rPr>
              <a:t>花卉病害防治</a:t>
            </a:r>
            <a:endParaRPr lang="zh-CN" altLang="en-US" sz="1600" b="1" kern="1200" dirty="0">
              <a:solidFill>
                <a:srgbClr val="FF0000"/>
              </a:solidFill>
              <a:latin typeface="+mn-lt"/>
              <a:ea typeface="微软雅黑" panose="020B0503020204020204" charset="-122"/>
              <a:cs typeface="+mn-cs"/>
            </a:endParaRPr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534955" y="7059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609600" y="1891005"/>
            <a:ext cx="10972800" cy="44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charset="-122"/>
                <a:ea typeface="微软雅黑" panose="020B0503020204020204" charset="-122"/>
              </a:defRPr>
            </a:lvl1pPr>
            <a:lvl2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charset="-122"/>
                <a:ea typeface="微软雅黑" panose="020B0503020204020204" charset="-122"/>
              </a:defRPr>
            </a:lvl2pPr>
            <a:lvl3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charset="-122"/>
                <a:ea typeface="微软雅黑" panose="020B0503020204020204" charset="-122"/>
              </a:defRPr>
            </a:lvl3pPr>
            <a:lvl4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charset="-122"/>
                <a:ea typeface="微软雅黑" panose="020B0503020204020204" charset="-122"/>
              </a:defRPr>
            </a:lvl4pPr>
            <a:lvl5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1" name="日期占位符 1"/>
          <p:cNvSpPr txBox="1">
            <a:spLocks noGrp="1"/>
          </p:cNvSpPr>
          <p:nvPr userDrawn="1"/>
        </p:nvSpPr>
        <p:spPr bwMode="auto">
          <a:xfrm>
            <a:off x="10898155" y="6569598"/>
            <a:ext cx="1219200" cy="2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31AF10-B5AB-44BC-85BA-51966B547564}" type="datetime1">
              <a:rPr lang="zh-CN" altLang="en-US" sz="1600" b="1">
                <a:solidFill>
                  <a:srgbClr val="FF00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fld>
            <a:endParaRPr lang="en-US" altLang="zh-CN" sz="1400" b="1" dirty="0">
              <a:solidFill>
                <a:srgbClr val="FF00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" y="28406"/>
            <a:ext cx="883078" cy="88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97281"/>
          <p:cNvSpPr/>
          <p:nvPr>
            <p:ph type="title"/>
          </p:nvPr>
        </p:nvSpPr>
        <p:spPr/>
        <p:txBody>
          <a:bodyPr wrap="square" lIns="91440" tIns="45720" rIns="91440" bIns="45720" anchor="ctr" anchorCtr="0"/>
          <a:p>
            <a:r>
              <a:rPr lang="zh-CN" altLang="en-US" dirty="0">
                <a:solidFill>
                  <a:srgbClr val="FF0000"/>
                </a:solidFill>
                <a:effectLst/>
              </a:rPr>
              <a:t>第三节   常见病害</a:t>
            </a:r>
            <a:endParaRPr lang="zh-CN" alt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97283" name="文本占位符 97282"/>
          <p:cNvSpPr>
            <a:spLocks noGrp="1"/>
          </p:cNvSpPr>
          <p:nvPr>
            <p:ph idx="1"/>
          </p:nvPr>
        </p:nvSpPr>
        <p:spPr>
          <a:xfrm>
            <a:off x="572135" y="2016125"/>
            <a:ext cx="10992485" cy="4053205"/>
          </a:xfrm>
        </p:spPr>
        <p:txBody>
          <a:bodyPr>
            <a:normAutofit fontScale="80000"/>
          </a:bodyPr>
          <a:p>
            <a:pPr indent="457200" fontAlgn="base">
              <a:buNone/>
            </a:pPr>
            <a:r>
              <a:rPr sz="2800" strike="noStrike" noProof="1"/>
              <a:t>园林植物病虫害的防治方法很多，各种方法均有其优点和局限性，单靠其中一种措施往往不能达到目的，有的还会引起不良反应。</a:t>
            </a:r>
            <a:endParaRPr sz="2800" strike="noStrike" noProof="1"/>
          </a:p>
          <a:p>
            <a:pPr indent="457200" fontAlgn="base">
              <a:buNone/>
            </a:pPr>
            <a:r>
              <a:rPr sz="2800" strike="noStrike" noProof="1"/>
              <a:t>有害生物综合治理是对病虫害进行科学管理的体系。它从园林生态系的总体出发，根据病虫和环境之间的相互关系，充分发挥自然控制因素的作用，因地制宜、协调应用必要的措施，将病虫害的危害控制在经济损失水平之下，以获得最佳的经济效益、生态效益和社会效益，达到“经济、安全、简便、有效”的准则。</a:t>
            </a:r>
            <a:endParaRPr sz="2800" strike="noStrike" noProof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99329"/>
          <p:cNvSpPr/>
          <p:nvPr>
            <p:ph type="title"/>
          </p:nvPr>
        </p:nvSpPr>
        <p:spPr>
          <a:xfrm>
            <a:off x="533685" y="228399"/>
            <a:ext cx="10972800" cy="1143000"/>
          </a:xfrm>
        </p:spPr>
        <p:txBody>
          <a:bodyPr wrap="square" lIns="91440" tIns="45720" rIns="91440" bIns="45720" anchor="ctr" anchorCtr="0"/>
          <a:p>
            <a:r>
              <a:rPr lang="en-US" altLang="zh-CN">
                <a:effectLst/>
              </a:rPr>
              <a:t>1</a:t>
            </a:r>
            <a:r>
              <a:rPr lang="zh-CN" altLang="en-US" dirty="0">
                <a:effectLst/>
              </a:rPr>
              <a:t>、</a:t>
            </a:r>
            <a:r>
              <a:rPr lang="zh-CN" altLang="en-US" b="1" dirty="0">
                <a:solidFill>
                  <a:srgbClr val="A30312"/>
                </a:solidFill>
                <a:effectLst/>
              </a:rPr>
              <a:t>灰斑病、叶斑病、黑斑病</a:t>
            </a:r>
            <a:r>
              <a:rPr lang="zh-CN" altLang="en-US" dirty="0">
                <a:effectLst/>
              </a:rPr>
              <a:t> </a:t>
            </a:r>
            <a:endParaRPr lang="zh-CN" altLang="en-US" dirty="0">
              <a:effectLst/>
            </a:endParaRPr>
          </a:p>
        </p:txBody>
      </p:sp>
      <p:graphicFrame>
        <p:nvGraphicFramePr>
          <p:cNvPr id="99350" name="内容占位符 99349"/>
          <p:cNvGraphicFramePr/>
          <p:nvPr>
            <p:ph idx="1"/>
          </p:nvPr>
        </p:nvGraphicFramePr>
        <p:xfrm>
          <a:off x="533400" y="1523975"/>
          <a:ext cx="10972800" cy="5257800"/>
        </p:xfrm>
        <a:graphic>
          <a:graphicData uri="http://schemas.openxmlformats.org/drawingml/2006/table">
            <a:tbl>
              <a:tblPr/>
              <a:tblGrid>
                <a:gridCol w="4335145"/>
                <a:gridCol w="2980055"/>
                <a:gridCol w="3657600"/>
              </a:tblGrid>
              <a:tr h="51816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危害图片</a:t>
                      </a: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危害特点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使用药物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964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45720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主要为害叶片，最初下部叶片上出现褐色小斑点，后扩展成黑褐色圆形或近圆形至不规则形斑。严重时病斑融合成片，致整个叶片变黄干枯或变黑脱落</a:t>
                      </a:r>
                      <a:r>
                        <a:rPr lang="zh-CN" altLang="en-US" sz="2000" dirty="0"/>
                        <a:t>。</a:t>
                      </a:r>
                      <a:endParaRPr lang="zh-CN" altLang="en-US" sz="20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45720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常用药剂有25%多菌灵可湿性粉剂300-600倍液</a:t>
                      </a:r>
                      <a:r>
                        <a:rPr lang="en-US" altLang="zh-CN" sz="2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,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50%托布津1000倍，70%代森锰500倍、80%代森锰锌400-600倍。要注意药剂的交替使用，以免病菌产生抗药性  </a:t>
                      </a:r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4" name="图片 99344" descr="月季黑斑病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133600"/>
            <a:ext cx="2918460" cy="2189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5" name="图片 993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5" y="4419600"/>
            <a:ext cx="3175635" cy="2098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标题 100353"/>
          <p:cNvSpPr/>
          <p:nvPr>
            <p:ph type="title"/>
          </p:nvPr>
        </p:nvSpPr>
        <p:spPr>
          <a:xfrm>
            <a:off x="533685" y="456999"/>
            <a:ext cx="10972800" cy="1143000"/>
          </a:xfrm>
        </p:spPr>
        <p:txBody>
          <a:bodyPr/>
          <a:p>
            <a:pPr fontAlgn="base"/>
            <a:r>
              <a:rPr lang="en-US" altLang="zh-CN" strike="noStrike" noProof="1">
                <a:solidFill>
                  <a:schemeClr val="tx1"/>
                </a:solidFill>
                <a:effectLst/>
              </a:rPr>
              <a:t>2</a:t>
            </a:r>
            <a:r>
              <a:rPr lang="zh-CN" altLang="en-US" strike="noStrike" noProof="1" dirty="0">
                <a:solidFill>
                  <a:schemeClr val="tx1"/>
                </a:solidFill>
                <a:effectLst/>
              </a:rPr>
              <a:t>、</a:t>
            </a:r>
            <a:r>
              <a:rPr lang="zh-CN" altLang="en-US" sz="40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炭疽病</a:t>
            </a:r>
            <a:r>
              <a:rPr lang="zh-CN" altLang="en-US" sz="4000" b="1" strike="noStrike" noProof="1" dirty="0">
                <a:solidFill>
                  <a:srgbClr val="A30312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endParaRPr lang="zh-CN" altLang="en-US" sz="4000" b="1" strike="noStrike" noProof="1" dirty="0">
              <a:solidFill>
                <a:srgbClr val="A30312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graphicFrame>
        <p:nvGraphicFramePr>
          <p:cNvPr id="100372" name="内容占位符 100371"/>
          <p:cNvGraphicFramePr/>
          <p:nvPr>
            <p:ph idx="1"/>
          </p:nvPr>
        </p:nvGraphicFramePr>
        <p:xfrm>
          <a:off x="609600" y="1676375"/>
          <a:ext cx="10972800" cy="5257800"/>
        </p:xfrm>
        <a:graphic>
          <a:graphicData uri="http://schemas.openxmlformats.org/drawingml/2006/table">
            <a:tbl>
              <a:tblPr/>
              <a:tblGrid>
                <a:gridCol w="4335145"/>
                <a:gridCol w="2980055"/>
                <a:gridCol w="3657600"/>
              </a:tblGrid>
              <a:tr h="51816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危害图片</a:t>
                      </a: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危害特点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使用药物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964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>
                          <a:latin typeface="黑体" panose="02010609060101010101" charset="-122"/>
                          <a:ea typeface="黑体" panose="02010609060101010101" charset="-122"/>
                        </a:rPr>
                        <a:t>其主要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症状特点</a:t>
                      </a:r>
                      <a:r>
                        <a:rPr lang="zh-CN" altLang="en-US" dirty="0">
                          <a:latin typeface="黑体" panose="02010609060101010101" charset="-122"/>
                          <a:ea typeface="黑体" panose="02010609060101010101" charset="-122"/>
                        </a:rPr>
                        <a:t>是病原物呈轮状排列，在潮湿情况下病部有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粉红色的粘孢子团</a:t>
                      </a:r>
                      <a:r>
                        <a:rPr lang="zh-CN" altLang="en-US" dirty="0">
                          <a:latin typeface="黑体" panose="02010609060101010101" charset="-122"/>
                          <a:ea typeface="黑体" panose="02010609060101010101" charset="-122"/>
                        </a:rPr>
                        <a:t>出现。</a:t>
                      </a:r>
                      <a:endParaRPr lang="zh-CN" altLang="en-US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45720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当新叶展开、新梢抽出后，喷洒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1%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的等量式波尔多液；</a:t>
                      </a:r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lvl="0" indent="45720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发病初期喷施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65%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代森锌可湿性粉剂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倍液，或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75%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百菌清可湿性粉剂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～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600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倍液，每隔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 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～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 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天喷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 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次，连续喷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 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～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 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次，要交替使用不同类型的药剂</a:t>
                      </a:r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0369" name="图片 100368" descr="兰花炭疽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2286000"/>
            <a:ext cx="2945130" cy="1969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9" name="图片 1003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343400"/>
            <a:ext cx="3061335" cy="222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98305"/>
          <p:cNvSpPr/>
          <p:nvPr>
            <p:ph type="title"/>
          </p:nvPr>
        </p:nvSpPr>
        <p:spPr>
          <a:xfrm>
            <a:off x="533685" y="304599"/>
            <a:ext cx="10972800" cy="1143000"/>
          </a:xfrm>
        </p:spPr>
        <p:txBody>
          <a:bodyPr wrap="square" lIns="91440" tIns="45720" rIns="91440" bIns="45720" anchor="ctr" anchorCtr="0"/>
          <a:p>
            <a:r>
              <a:rPr lang="en-US" altLang="zh-CN">
                <a:solidFill>
                  <a:schemeClr val="tx1"/>
                </a:solidFill>
                <a:effectLst/>
              </a:rPr>
              <a:t>3</a:t>
            </a:r>
            <a:r>
              <a:rPr lang="zh-CN" altLang="en-US" dirty="0">
                <a:solidFill>
                  <a:schemeClr val="tx1"/>
                </a:solidFill>
                <a:effectLst/>
              </a:rPr>
              <a:t>、</a:t>
            </a:r>
            <a:r>
              <a:rPr lang="zh-CN" altLang="en-US" b="1" dirty="0">
                <a:solidFill>
                  <a:schemeClr val="tx1"/>
                </a:solidFill>
                <a:effectLst/>
              </a:rPr>
              <a:t>灰霉病</a:t>
            </a:r>
            <a:r>
              <a:rPr lang="zh-CN" altLang="en-US" dirty="0">
                <a:effectLst/>
              </a:rPr>
              <a:t> </a:t>
            </a:r>
            <a:endParaRPr lang="zh-CN" altLang="en-US" dirty="0">
              <a:effectLst/>
            </a:endParaRPr>
          </a:p>
        </p:txBody>
      </p:sp>
      <p:graphicFrame>
        <p:nvGraphicFramePr>
          <p:cNvPr id="98327" name="内容占位符 98326"/>
          <p:cNvGraphicFramePr/>
          <p:nvPr>
            <p:ph idx="1"/>
          </p:nvPr>
        </p:nvGraphicFramePr>
        <p:xfrm>
          <a:off x="533400" y="1523975"/>
          <a:ext cx="10972800" cy="5257800"/>
        </p:xfrm>
        <a:graphic>
          <a:graphicData uri="http://schemas.openxmlformats.org/drawingml/2006/table">
            <a:tbl>
              <a:tblPr/>
              <a:tblGrid>
                <a:gridCol w="4335145"/>
                <a:gridCol w="2980055"/>
                <a:gridCol w="3657600"/>
              </a:tblGrid>
              <a:tr h="51816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危害图片</a:t>
                      </a: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危害特点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使用药物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964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45720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花瓣受害时，产生水渍状小斑，不久扩大，变褐腐烂。叶部受害，先从边缘发生褐色发软的病斑，再扩大到全叶。天气潮湿时，着</a:t>
                      </a:r>
                      <a:r>
                        <a:rPr lang="zh-CN" altLang="en-US" sz="2000" b="1" dirty="0">
                          <a:solidFill>
                            <a:srgbClr val="FF33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生灰霉层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，后变褐干枯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endParaRPr lang="zh-CN" altLang="en-US" sz="31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45720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发病初期可用波尔多液，发病后剪去病枝喷晒保护性药物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50%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多菌灵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500-800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倍液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,65%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代森锌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500-800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倍液</a:t>
                      </a: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2" name="图片 98321" descr="橡皮树新芽腐烂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2133600"/>
            <a:ext cx="2618105" cy="2843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3" name="图片 98322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59960"/>
            <a:ext cx="2623185" cy="2021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01377"/>
          <p:cNvSpPr/>
          <p:nvPr>
            <p:ph type="title"/>
          </p:nvPr>
        </p:nvSpPr>
        <p:spPr>
          <a:xfrm>
            <a:off x="533685" y="380799"/>
            <a:ext cx="10972800" cy="1143000"/>
          </a:xfrm>
        </p:spPr>
        <p:txBody>
          <a:bodyPr wrap="square" lIns="91440" tIns="45720" rIns="91440" bIns="45720" anchor="ctr" anchorCtr="0"/>
          <a:p>
            <a:r>
              <a:rPr lang="en-US" altLang="zh-CN">
                <a:solidFill>
                  <a:schemeClr val="tx1"/>
                </a:solidFill>
                <a:effectLst/>
              </a:rPr>
              <a:t>4</a:t>
            </a:r>
            <a:r>
              <a:rPr lang="zh-CN" altLang="en-US" dirty="0">
                <a:solidFill>
                  <a:schemeClr val="tx1"/>
                </a:solidFill>
                <a:effectLst/>
              </a:rPr>
              <a:t>、</a:t>
            </a:r>
            <a:r>
              <a:rPr lang="zh-CN" altLang="en-US" b="1" dirty="0">
                <a:solidFill>
                  <a:schemeClr val="tx1"/>
                </a:solidFill>
                <a:effectLst/>
              </a:rPr>
              <a:t>白粉病</a:t>
            </a:r>
            <a:r>
              <a:rPr lang="zh-CN" altLang="en-US" dirty="0">
                <a:effectLst/>
              </a:rPr>
              <a:t> </a:t>
            </a:r>
            <a:endParaRPr lang="zh-CN" altLang="en-US" dirty="0">
              <a:effectLst/>
            </a:endParaRPr>
          </a:p>
        </p:txBody>
      </p:sp>
      <p:graphicFrame>
        <p:nvGraphicFramePr>
          <p:cNvPr id="101379" name="内容占位符 101378"/>
          <p:cNvGraphicFramePr/>
          <p:nvPr>
            <p:ph idx="1"/>
          </p:nvPr>
        </p:nvGraphicFramePr>
        <p:xfrm>
          <a:off x="609600" y="1523975"/>
          <a:ext cx="10972800" cy="5151120"/>
        </p:xfrm>
        <a:graphic>
          <a:graphicData uri="http://schemas.openxmlformats.org/drawingml/2006/table">
            <a:tbl>
              <a:tblPr/>
              <a:tblGrid>
                <a:gridCol w="4335145"/>
                <a:gridCol w="2980055"/>
                <a:gridCol w="3657600"/>
              </a:tblGrid>
              <a:tr h="51816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危害图片</a:t>
                      </a: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危害特点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使用药物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296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45720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危害嫩叶、新梢、花蕾、花梗、茎等。发病部位形成白粉层，同时枝梢弯曲，叶片皱缩畸形或卷曲。</a:t>
                      </a: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45720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发病初期喷洒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％多菌灵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－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倍液、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％甲基托布津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倍液等。 </a:t>
                      </a: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36" name="图片 101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057400"/>
            <a:ext cx="3201988" cy="2208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7" name="图片 1013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4267200"/>
            <a:ext cx="3240088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02401"/>
          <p:cNvSpPr/>
          <p:nvPr>
            <p:ph type="title"/>
          </p:nvPr>
        </p:nvSpPr>
        <p:spPr>
          <a:xfrm>
            <a:off x="533685" y="152199"/>
            <a:ext cx="10972800" cy="1143000"/>
          </a:xfrm>
        </p:spPr>
        <p:txBody>
          <a:bodyPr wrap="square" lIns="91440" tIns="45720" rIns="91440" bIns="45720" anchor="ctr" anchorCtr="0"/>
          <a:p>
            <a:r>
              <a:rPr lang="en-US" altLang="zh-CN">
                <a:effectLst/>
              </a:rPr>
              <a:t>5</a:t>
            </a:r>
            <a:r>
              <a:rPr lang="zh-CN" altLang="en-US" dirty="0">
                <a:effectLst/>
              </a:rPr>
              <a:t>、</a:t>
            </a:r>
            <a:r>
              <a:rPr lang="zh-CN" altLang="en-US" b="1" dirty="0">
                <a:solidFill>
                  <a:srgbClr val="A30312"/>
                </a:solidFill>
                <a:effectLst/>
              </a:rPr>
              <a:t>锈病</a:t>
            </a:r>
            <a:r>
              <a:rPr lang="zh-CN" altLang="en-US" dirty="0">
                <a:effectLst/>
              </a:rPr>
              <a:t> </a:t>
            </a:r>
            <a:endParaRPr lang="zh-CN" altLang="en-US" dirty="0">
              <a:effectLst/>
            </a:endParaRPr>
          </a:p>
        </p:txBody>
      </p:sp>
      <p:graphicFrame>
        <p:nvGraphicFramePr>
          <p:cNvPr id="102424" name="内容占位符 102423"/>
          <p:cNvGraphicFramePr/>
          <p:nvPr>
            <p:ph idx="1"/>
          </p:nvPr>
        </p:nvGraphicFramePr>
        <p:xfrm>
          <a:off x="533400" y="1447775"/>
          <a:ext cx="10972800" cy="5257800"/>
        </p:xfrm>
        <a:graphic>
          <a:graphicData uri="http://schemas.openxmlformats.org/drawingml/2006/table">
            <a:tbl>
              <a:tblPr/>
              <a:tblGrid>
                <a:gridCol w="4335145"/>
                <a:gridCol w="2980055"/>
                <a:gridCol w="3657600"/>
              </a:tblGrid>
              <a:tr h="51816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危害图片</a:t>
                      </a: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危害特点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dirty="0"/>
                        <a:t>使用药物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964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45720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危害叶、花、果、嫩枝，病初叶正出现淡黄色粉状物→反面萌生橘黄色粉堆（夏孢子堆）→秋末黑褐色粉堆（冬孢子堆）</a:t>
                      </a:r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lvl="0" indent="45720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枝干上引起肿瘤、粗皮、丛枝、曲枝等症状，或造成落叶、焦梢、生长不良。 </a:t>
                      </a:r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Char char="•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45720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早春萌芽前喷洒波美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～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度石硫合剂；展叶后可选喷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％粉锈宁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1500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～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2000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倍液、敌锈钠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250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～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倍液、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％代森锰锌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倍液、波美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0.2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～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0.4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度石硫合剂、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75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％氧化萎锈灵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3000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倍液等 </a:t>
                      </a:r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60" name="图片 102418" descr="UC(17Q_`SJ1FEF9Q$]GB0%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283" y="1980883"/>
            <a:ext cx="3178175" cy="225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1" name="图片 102419" descr="I3XA2EIP4AQ@55]YYMOPVS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83" y="4419600"/>
            <a:ext cx="3167062" cy="211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WordArt 2"/>
          <p:cNvSpPr>
            <a:spLocks noChangeArrowheads="1" noChangeShapeType="1" noTextEdit="1"/>
          </p:cNvSpPr>
          <p:nvPr/>
        </p:nvSpPr>
        <p:spPr bwMode="auto">
          <a:xfrm>
            <a:off x="3193555" y="2510729"/>
            <a:ext cx="6148874" cy="216428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chemeClr val="accent2"/>
              </a:contourClr>
            </a:sp3d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350" b="1" kern="10" dirty="0">
                <a:solidFill>
                  <a:schemeClr val="accent2">
                    <a:alpha val="78000"/>
                  </a:schemeClr>
                </a:solidFill>
                <a:latin typeface="Calibri Light" panose="020F0302020204030204" pitchFamily="34" charset="0"/>
                <a:ea typeface="微软雅黑" panose="020B0503020204020204" charset="-122"/>
              </a:rPr>
              <a:t>The End</a:t>
            </a:r>
            <a:endParaRPr lang="zh-CN" altLang="en-US" sz="3350" b="1" kern="10" dirty="0">
              <a:solidFill>
                <a:schemeClr val="accent2">
                  <a:alpha val="78000"/>
                </a:schemeClr>
              </a:solidFill>
              <a:latin typeface="Calibri Light" panose="020F03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WPS 演示</Application>
  <PresentationFormat>宽屏</PresentationFormat>
  <Paragraphs>69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Arial Unicode MS</vt:lpstr>
      <vt:lpstr>华文琥珀</vt:lpstr>
      <vt:lpstr>Calibri Light</vt:lpstr>
      <vt:lpstr>Office 主题​​</vt:lpstr>
      <vt:lpstr>第三节   常见病害</vt:lpstr>
      <vt:lpstr>1、灰斑病、叶斑病、黑斑病 </vt:lpstr>
      <vt:lpstr>2、炭疽病 </vt:lpstr>
      <vt:lpstr>3、灰霉病 </vt:lpstr>
      <vt:lpstr>4、白粉病 </vt:lpstr>
      <vt:lpstr>5、锈病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飞鱼</cp:lastModifiedBy>
  <cp:revision>3</cp:revision>
  <dcterms:created xsi:type="dcterms:W3CDTF">2019-09-19T02:01:00Z</dcterms:created>
  <dcterms:modified xsi:type="dcterms:W3CDTF">2020-11-22T07:30:35Z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