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handoutMasterIdLst>
    <p:handoutMasterId r:id="rId70"/>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5.xml"/><Relationship Id="rId69" Type="http://schemas.openxmlformats.org/officeDocument/2006/relationships/notesMaster" Target="notesMasters/notesMaster1.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bg>
      <p:bgPr>
        <a:gradFill>
          <a:gsLst>
            <a:gs pos="0">
              <a:schemeClr val="accent1">
                <a:lumMod val="5000"/>
                <a:lumOff val="95000"/>
              </a:schemeClr>
            </a:gs>
            <a:gs pos="74000">
              <a:schemeClr val="accent1">
                <a:lumMod val="45000"/>
                <a:lumOff val="55000"/>
              </a:schemeClr>
            </a:gs>
            <a:gs pos="52244">
              <a:srgbClr val="C5D5E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五边形 8"/>
          <p:cNvSpPr/>
          <p:nvPr userDrawn="1"/>
        </p:nvSpPr>
        <p:spPr>
          <a:xfrm rot="5400000">
            <a:off x="11108498" y="-9959"/>
            <a:ext cx="677333" cy="697255"/>
          </a:xfrm>
          <a:prstGeom prst="homePlate">
            <a:avLst>
              <a:gd name="adj" fmla="val 3731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3765"/>
            <a:endParaRPr lang="zh-CN" altLang="en-US" sz="1865">
              <a:solidFill>
                <a:srgbClr val="FFFFFF"/>
              </a:solidFill>
            </a:endParaRPr>
          </a:p>
        </p:txBody>
      </p:sp>
      <p:sp>
        <p:nvSpPr>
          <p:cNvPr id="10" name="TextBox 15"/>
          <p:cNvSpPr txBox="1"/>
          <p:nvPr userDrawn="1"/>
        </p:nvSpPr>
        <p:spPr>
          <a:xfrm>
            <a:off x="11089578" y="98090"/>
            <a:ext cx="712836" cy="251460"/>
          </a:xfrm>
          <a:prstGeom prst="rect">
            <a:avLst/>
          </a:prstGeom>
          <a:noFill/>
        </p:spPr>
        <p:txBody>
          <a:bodyPr wrap="square" lIns="68559" tIns="34279" rIns="68559" bIns="34279" rtlCol="0">
            <a:spAutoFit/>
          </a:bodyPr>
          <a:lstStyle/>
          <a:p>
            <a:pPr algn="ctr" defTabSz="913765"/>
            <a:fld id="{2EEF1883-7A0E-4F66-9932-E581691AD397}" type="slidenum">
              <a:rPr lang="zh-CN" altLang="en-US" sz="1200" smtClean="0">
                <a:solidFill>
                  <a:srgbClr val="FFFFFF"/>
                </a:solidFill>
                <a:latin typeface="Arial Unicode MS" pitchFamily="34" charset="-122"/>
                <a:ea typeface="Arial Unicode MS" pitchFamily="34" charset="-122"/>
                <a:cs typeface="Arial Unicode MS" pitchFamily="34" charset="-122"/>
              </a:rPr>
            </a:fld>
            <a:r>
              <a:rPr lang="en-US" altLang="zh-CN" sz="1200" dirty="0" smtClean="0">
                <a:solidFill>
                  <a:srgbClr val="FFFFFF"/>
                </a:solidFill>
                <a:latin typeface="Arial Unicode MS" pitchFamily="34" charset="-122"/>
                <a:ea typeface="Arial Unicode MS" pitchFamily="34" charset="-122"/>
                <a:cs typeface="Arial Unicode MS" pitchFamily="34" charset="-122"/>
              </a:rPr>
              <a:t>/188</a:t>
            </a:r>
            <a:endParaRPr lang="zh-CN" altLang="en-US" sz="1200" dirty="0">
              <a:solidFill>
                <a:srgbClr val="FFFFFF"/>
              </a:solidFill>
              <a:latin typeface="Arial Unicode MS" pitchFamily="34" charset="-122"/>
              <a:ea typeface="Arial Unicode MS" pitchFamily="34" charset="-122"/>
              <a:cs typeface="Arial Unicode MS" pitchFamily="34" charset="-122"/>
            </a:endParaRPr>
          </a:p>
        </p:txBody>
      </p:sp>
      <p:sp>
        <p:nvSpPr>
          <p:cNvPr id="12" name="文本框 11"/>
          <p:cNvSpPr txBox="1"/>
          <p:nvPr userDrawn="1"/>
        </p:nvSpPr>
        <p:spPr>
          <a:xfrm>
            <a:off x="8839200" y="168894"/>
            <a:ext cx="2501557" cy="368300"/>
          </a:xfrm>
          <a:prstGeom prst="rect">
            <a:avLst/>
          </a:prstGeom>
          <a:noFill/>
        </p:spPr>
        <p:txBody>
          <a:bodyPr wrap="square" rtlCol="0">
            <a:spAutoFit/>
          </a:bodyPr>
          <a:lstStyle/>
          <a:p>
            <a:pPr algn="ctr"/>
            <a:r>
              <a:rPr b="1" dirty="0">
                <a:solidFill>
                  <a:srgbClr val="C00000"/>
                </a:solidFill>
                <a:latin typeface="微软雅黑" panose="020B0503020204020204" charset="-122"/>
                <a:ea typeface="微软雅黑" panose="020B0503020204020204" charset="-122"/>
                <a:sym typeface="+mn-ea"/>
              </a:rPr>
              <a:t>花卉开花调节</a:t>
            </a:r>
            <a:endParaRPr lang="zh-CN" altLang="en-US" b="1" kern="1200" dirty="0">
              <a:solidFill>
                <a:srgbClr val="C00000"/>
              </a:solidFill>
              <a:latin typeface="微软雅黑" panose="020B0503020204020204" charset="-122"/>
              <a:ea typeface="微软雅黑" panose="020B0503020204020204" charset="-122"/>
              <a:cs typeface="+mn-cs"/>
              <a:sym typeface="+mn-ea"/>
            </a:endParaRPr>
          </a:p>
        </p:txBody>
      </p:sp>
      <p:sp>
        <p:nvSpPr>
          <p:cNvPr id="6" name="标题占位符 1"/>
          <p:cNvSpPr>
            <a:spLocks noGrp="1"/>
          </p:cNvSpPr>
          <p:nvPr>
            <p:ph type="title"/>
          </p:nvPr>
        </p:nvSpPr>
        <p:spPr>
          <a:xfrm>
            <a:off x="534955" y="705919"/>
            <a:ext cx="10972800" cy="1143000"/>
          </a:xfrm>
          <a:prstGeom prst="rect">
            <a:avLst/>
          </a:prstGeom>
        </p:spPr>
        <p:txBody>
          <a:bodyPr vert="horz" lIns="91440" tIns="45720" rIns="91440" bIns="45720" rtlCol="0" anchor="ctr">
            <a:normAutofit/>
          </a:bodyPr>
          <a:lstStyle>
            <a:lvl1pPr algn="ctr">
              <a:defRPr sz="3600" b="1">
                <a:latin typeface="微软雅黑" panose="020B0503020204020204" charset="-122"/>
                <a:ea typeface="微软雅黑" panose="020B0503020204020204" charset="-122"/>
              </a:defRPr>
            </a:lvl1pPr>
          </a:lstStyle>
          <a:p>
            <a:r>
              <a:rPr lang="zh-CN" altLang="en-US" dirty="0" smtClean="0"/>
              <a:t>单击此处编辑母版标题样式</a:t>
            </a:r>
            <a:endParaRPr lang="zh-CN" altLang="en-US" dirty="0"/>
          </a:p>
        </p:txBody>
      </p:sp>
      <p:sp>
        <p:nvSpPr>
          <p:cNvPr id="7" name="文本占位符 2"/>
          <p:cNvSpPr>
            <a:spLocks noGrp="1"/>
          </p:cNvSpPr>
          <p:nvPr>
            <p:ph idx="1"/>
          </p:nvPr>
        </p:nvSpPr>
        <p:spPr>
          <a:xfrm>
            <a:off x="609600" y="1891005"/>
            <a:ext cx="10972800" cy="4445519"/>
          </a:xfrm>
          <a:prstGeom prst="rect">
            <a:avLst/>
          </a:prstGeom>
        </p:spPr>
        <p:txBody>
          <a:bodyPr vert="horz" lIns="91440" tIns="45720" rIns="91440" bIns="45720" rtlCol="0">
            <a:normAutofit/>
          </a:bodyPr>
          <a:lstStyle>
            <a:lvl1pPr marL="0" indent="297180">
              <a:lnSpc>
                <a:spcPct val="150000"/>
              </a:lnSpc>
              <a:spcBef>
                <a:spcPts val="0"/>
              </a:spcBef>
              <a:defRPr b="1">
                <a:latin typeface="微软雅黑" panose="020B0503020204020204" charset="-122"/>
                <a:ea typeface="微软雅黑" panose="020B0503020204020204" charset="-122"/>
              </a:defRPr>
            </a:lvl1pPr>
            <a:lvl2pPr marL="0" indent="297180">
              <a:lnSpc>
                <a:spcPct val="150000"/>
              </a:lnSpc>
              <a:spcBef>
                <a:spcPts val="0"/>
              </a:spcBef>
              <a:defRPr b="1">
                <a:latin typeface="微软雅黑" panose="020B0503020204020204" charset="-122"/>
                <a:ea typeface="微软雅黑" panose="020B0503020204020204" charset="-122"/>
              </a:defRPr>
            </a:lvl2pPr>
            <a:lvl3pPr marL="0" indent="297180">
              <a:lnSpc>
                <a:spcPct val="150000"/>
              </a:lnSpc>
              <a:spcBef>
                <a:spcPts val="0"/>
              </a:spcBef>
              <a:defRPr b="1">
                <a:latin typeface="微软雅黑" panose="020B0503020204020204" charset="-122"/>
                <a:ea typeface="微软雅黑" panose="020B0503020204020204" charset="-122"/>
              </a:defRPr>
            </a:lvl3pPr>
            <a:lvl4pPr marL="0" indent="297180">
              <a:lnSpc>
                <a:spcPct val="150000"/>
              </a:lnSpc>
              <a:spcBef>
                <a:spcPts val="0"/>
              </a:spcBef>
              <a:defRPr b="1">
                <a:latin typeface="微软雅黑" panose="020B0503020204020204" charset="-122"/>
                <a:ea typeface="微软雅黑" panose="020B0503020204020204" charset="-122"/>
              </a:defRPr>
            </a:lvl4pPr>
            <a:lvl5pPr marL="0" indent="297180">
              <a:lnSpc>
                <a:spcPct val="150000"/>
              </a:lnSpc>
              <a:spcBef>
                <a:spcPts val="0"/>
              </a:spcBef>
              <a:defRPr b="1">
                <a:latin typeface="微软雅黑" panose="020B0503020204020204" charset="-122"/>
                <a:ea typeface="微软雅黑" panose="020B050302020402020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11" name="日期占位符 1"/>
          <p:cNvSpPr txBox="1">
            <a:spLocks noGrp="1"/>
          </p:cNvSpPr>
          <p:nvPr userDrawn="1"/>
        </p:nvSpPr>
        <p:spPr bwMode="auto">
          <a:xfrm>
            <a:off x="10898155" y="6569598"/>
            <a:ext cx="1219200" cy="28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ClrTx/>
              <a:buSzTx/>
              <a:buFontTx/>
              <a:buNone/>
            </a:pPr>
            <a:fld id="{7731AF10-B5AB-44BC-85BA-51966B547564}" type="datetime1">
              <a:rPr lang="zh-CN" altLang="en-US" sz="1600" b="1">
                <a:solidFill>
                  <a:srgbClr val="FF00FF"/>
                </a:solidFill>
                <a:latin typeface="华文琥珀" panose="02010800040101010101" pitchFamily="2" charset="-122"/>
                <a:ea typeface="华文琥珀" panose="02010800040101010101" pitchFamily="2" charset="-122"/>
              </a:rPr>
            </a:fld>
            <a:endParaRPr lang="en-US" altLang="zh-CN" sz="1400" b="1" dirty="0">
              <a:solidFill>
                <a:srgbClr val="FF00FF"/>
              </a:solidFill>
              <a:latin typeface="华文琥珀" panose="02010800040101010101" pitchFamily="2" charset="-122"/>
              <a:ea typeface="华文琥珀" panose="02010800040101010101" pitchFamily="2" charset="-122"/>
            </a:endParaRPr>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22" y="28406"/>
            <a:ext cx="883078" cy="883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50"/>
                                        <p:tgtEl>
                                          <p:spTgt spid="10"/>
                                        </p:tgtEl>
                                      </p:cBhvr>
                                    </p:animEffect>
                                    <p:anim calcmode="lin" valueType="num">
                                      <p:cBhvr>
                                        <p:cTn id="8" dur="350" fill="hold"/>
                                        <p:tgtEl>
                                          <p:spTgt spid="10"/>
                                        </p:tgtEl>
                                        <p:attrNameLst>
                                          <p:attrName>ppt_x</p:attrName>
                                        </p:attrNameLst>
                                      </p:cBhvr>
                                      <p:tavLst>
                                        <p:tav tm="0">
                                          <p:val>
                                            <p:strVal val="#ppt_x"/>
                                          </p:val>
                                        </p:tav>
                                        <p:tav tm="100000">
                                          <p:val>
                                            <p:strVal val="#ppt_x"/>
                                          </p:val>
                                        </p:tav>
                                      </p:tavLst>
                                    </p:anim>
                                    <p:anim calcmode="lin" valueType="num">
                                      <p:cBhvr>
                                        <p:cTn id="9" dur="35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350"/>
                                        <p:tgtEl>
                                          <p:spTgt spid="9"/>
                                        </p:tgtEl>
                                      </p:cBhvr>
                                    </p:animEffect>
                                    <p:anim calcmode="lin" valueType="num">
                                      <p:cBhvr>
                                        <p:cTn id="13" dur="350" fill="hold"/>
                                        <p:tgtEl>
                                          <p:spTgt spid="9"/>
                                        </p:tgtEl>
                                        <p:attrNameLst>
                                          <p:attrName>ppt_x</p:attrName>
                                        </p:attrNameLst>
                                      </p:cBhvr>
                                      <p:tavLst>
                                        <p:tav tm="0">
                                          <p:val>
                                            <p:strVal val="#ppt_x"/>
                                          </p:val>
                                        </p:tav>
                                        <p:tav tm="100000">
                                          <p:val>
                                            <p:strVal val="#ppt_x"/>
                                          </p:val>
                                        </p:tav>
                                      </p:tavLst>
                                    </p:anim>
                                    <p:anim calcmode="lin" valueType="num">
                                      <p:cBhvr>
                                        <p:cTn id="14" dur="3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slide" Target="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wm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image" Target="../media/image1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3.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4.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dirty="0">
                <a:solidFill>
                  <a:srgbClr val="FF0000"/>
                </a:solidFill>
                <a:sym typeface="+mn-ea"/>
              </a:rPr>
              <a:t>第十节   花期调控常用方法</a:t>
            </a:r>
            <a:endParaRPr lang="zh-CN" altLang="en-US" sz="4000" dirty="0">
              <a:solidFill>
                <a:srgbClr val="FF0000"/>
              </a:solidFill>
              <a:sym typeface="+mn-ea"/>
            </a:endParaRPr>
          </a:p>
        </p:txBody>
      </p:sp>
      <p:sp>
        <p:nvSpPr>
          <p:cNvPr id="3" name="内容占位符 2"/>
          <p:cNvSpPr>
            <a:spLocks noGrp="1"/>
          </p:cNvSpPr>
          <p:nvPr>
            <p:ph idx="1"/>
          </p:nvPr>
        </p:nvSpPr>
        <p:spPr/>
        <p:txBody>
          <a:bodyPr/>
          <a:p>
            <a:endParaRPr lang="zh-CN" altLang="en-US"/>
          </a:p>
        </p:txBody>
      </p:sp>
      <p:sp>
        <p:nvSpPr>
          <p:cNvPr id="14338" name="矩形 14337"/>
          <p:cNvSpPr/>
          <p:nvPr/>
        </p:nvSpPr>
        <p:spPr>
          <a:xfrm>
            <a:off x="5867400" y="2997200"/>
            <a:ext cx="2590800" cy="533400"/>
          </a:xfrm>
          <a:prstGeom prst="rect">
            <a:avLst/>
          </a:prstGeom>
          <a:solidFill>
            <a:schemeClr val="bg1"/>
          </a:solidFill>
          <a:ln w="9525">
            <a:noFill/>
          </a:ln>
        </p:spPr>
        <p:txBody>
          <a:bodyPr wrap="none" anchor="ctr" anchorCtr="0"/>
          <a:p>
            <a:r>
              <a:rPr lang="zh-CN" altLang="en-US" sz="3200" b="1" dirty="0">
                <a:solidFill>
                  <a:srgbClr val="0000FF"/>
                </a:solidFill>
                <a:latin typeface="Times New Roman" panose="02020603050405020304" pitchFamily="18" charset="0"/>
              </a:rPr>
              <a:t>日照处理</a:t>
            </a:r>
            <a:endParaRPr lang="zh-CN" altLang="en-US" sz="3200" b="1">
              <a:solidFill>
                <a:srgbClr val="0000FF"/>
              </a:solidFill>
              <a:latin typeface="Times New Roman" panose="02020603050405020304" pitchFamily="18" charset="0"/>
            </a:endParaRPr>
          </a:p>
        </p:txBody>
      </p:sp>
      <p:sp>
        <p:nvSpPr>
          <p:cNvPr id="14339" name="矩形 14338"/>
          <p:cNvSpPr/>
          <p:nvPr/>
        </p:nvSpPr>
        <p:spPr>
          <a:xfrm>
            <a:off x="5867400" y="3581400"/>
            <a:ext cx="2590800" cy="609600"/>
          </a:xfrm>
          <a:prstGeom prst="rect">
            <a:avLst/>
          </a:prstGeom>
          <a:solidFill>
            <a:schemeClr val="bg1"/>
          </a:solidFill>
          <a:ln w="9525">
            <a:noFill/>
          </a:ln>
        </p:spPr>
        <p:txBody>
          <a:bodyPr wrap="none" anchor="ctr" anchorCtr="0"/>
          <a:p>
            <a:r>
              <a:rPr lang="zh-CN" altLang="en-US" sz="3200" b="1" dirty="0">
                <a:solidFill>
                  <a:srgbClr val="0000FF"/>
                </a:solidFill>
                <a:latin typeface="Times New Roman" panose="02020603050405020304" pitchFamily="18" charset="0"/>
              </a:rPr>
              <a:t>药剂处理</a:t>
            </a:r>
            <a:endParaRPr lang="zh-CN" altLang="en-US" sz="3200" b="1">
              <a:solidFill>
                <a:srgbClr val="0000FF"/>
              </a:solidFill>
              <a:latin typeface="Times New Roman" panose="02020603050405020304" pitchFamily="18" charset="0"/>
            </a:endParaRPr>
          </a:p>
        </p:txBody>
      </p:sp>
      <p:sp>
        <p:nvSpPr>
          <p:cNvPr id="14340" name="矩形 14339"/>
          <p:cNvSpPr/>
          <p:nvPr/>
        </p:nvSpPr>
        <p:spPr>
          <a:xfrm>
            <a:off x="5867400" y="2362200"/>
            <a:ext cx="2590800" cy="533400"/>
          </a:xfrm>
          <a:prstGeom prst="rect">
            <a:avLst/>
          </a:prstGeom>
          <a:solidFill>
            <a:schemeClr val="bg1"/>
          </a:solidFill>
          <a:ln w="9525">
            <a:noFill/>
          </a:ln>
        </p:spPr>
        <p:txBody>
          <a:bodyPr wrap="none" anchor="ctr" anchorCtr="0"/>
          <a:p>
            <a:r>
              <a:rPr lang="zh-CN" altLang="en-US" sz="3200" b="1" dirty="0">
                <a:solidFill>
                  <a:srgbClr val="0000FF"/>
                </a:solidFill>
                <a:latin typeface="Times New Roman" panose="02020603050405020304" pitchFamily="18" charset="0"/>
              </a:rPr>
              <a:t>温度处理</a:t>
            </a:r>
            <a:endParaRPr lang="zh-CN" altLang="en-US" sz="3200" b="1">
              <a:solidFill>
                <a:srgbClr val="0000FF"/>
              </a:solidFill>
              <a:latin typeface="Times New Roman" panose="02020603050405020304" pitchFamily="18" charset="0"/>
            </a:endParaRPr>
          </a:p>
        </p:txBody>
      </p:sp>
      <p:sp>
        <p:nvSpPr>
          <p:cNvPr id="14341" name="矩形 14340"/>
          <p:cNvSpPr/>
          <p:nvPr/>
        </p:nvSpPr>
        <p:spPr>
          <a:xfrm>
            <a:off x="5867400" y="4835525"/>
            <a:ext cx="2590800" cy="609600"/>
          </a:xfrm>
          <a:prstGeom prst="rect">
            <a:avLst/>
          </a:prstGeom>
          <a:solidFill>
            <a:schemeClr val="bg1"/>
          </a:solidFill>
          <a:ln w="9525">
            <a:noFill/>
          </a:ln>
        </p:spPr>
        <p:txBody>
          <a:bodyPr wrap="none" anchor="ctr" anchorCtr="0"/>
          <a:p>
            <a:pPr algn="ctr"/>
            <a:r>
              <a:rPr lang="zh-CN" altLang="en-US" sz="3200" b="1" dirty="0">
                <a:solidFill>
                  <a:srgbClr val="0000FF"/>
                </a:solidFill>
                <a:latin typeface="Times New Roman" panose="02020603050405020304" pitchFamily="18" charset="0"/>
              </a:rPr>
              <a:t>栽培措施处理</a:t>
            </a:r>
            <a:endParaRPr lang="zh-CN" altLang="en-US" sz="3200" b="1">
              <a:solidFill>
                <a:srgbClr val="0000FF"/>
              </a:solidFill>
              <a:latin typeface="Times New Roman" panose="02020603050405020304" pitchFamily="18" charset="0"/>
            </a:endParaRPr>
          </a:p>
        </p:txBody>
      </p:sp>
      <p:sp>
        <p:nvSpPr>
          <p:cNvPr id="14342" name="矩形 14341"/>
          <p:cNvSpPr/>
          <p:nvPr/>
        </p:nvSpPr>
        <p:spPr>
          <a:xfrm>
            <a:off x="5867400" y="4191000"/>
            <a:ext cx="2590800" cy="609600"/>
          </a:xfrm>
          <a:prstGeom prst="rect">
            <a:avLst/>
          </a:prstGeom>
          <a:solidFill>
            <a:schemeClr val="bg1"/>
          </a:solidFill>
          <a:ln w="9525">
            <a:noFill/>
          </a:ln>
        </p:spPr>
        <p:txBody>
          <a:bodyPr wrap="none" anchor="ctr" anchorCtr="0"/>
          <a:p>
            <a:pPr algn="ctr"/>
            <a:r>
              <a:rPr lang="zh-CN" altLang="en-US" sz="3200" b="1" dirty="0">
                <a:solidFill>
                  <a:srgbClr val="0000FF"/>
                </a:solidFill>
                <a:latin typeface="Times New Roman" panose="02020603050405020304" pitchFamily="18" charset="0"/>
              </a:rPr>
              <a:t>调节气体处理</a:t>
            </a:r>
            <a:endParaRPr lang="zh-CN" altLang="en-US" sz="3200" b="1">
              <a:solidFill>
                <a:srgbClr val="0000FF"/>
              </a:solidFill>
              <a:latin typeface="Times New Roman" panose="02020603050405020304" pitchFamily="18" charset="0"/>
            </a:endParaRPr>
          </a:p>
        </p:txBody>
      </p:sp>
      <p:sp>
        <p:nvSpPr>
          <p:cNvPr id="14344" name="矩形 14343"/>
          <p:cNvSpPr/>
          <p:nvPr/>
        </p:nvSpPr>
        <p:spPr>
          <a:xfrm>
            <a:off x="3962400" y="2971800"/>
            <a:ext cx="848995" cy="2306955"/>
          </a:xfrm>
          <a:prstGeom prst="rect">
            <a:avLst/>
          </a:prstGeom>
          <a:noFill/>
          <a:ln w="9525">
            <a:noFill/>
          </a:ln>
        </p:spPr>
        <p:txBody>
          <a:bodyPr wrap="square" anchor="t" anchorCtr="0">
            <a:spAutoFit/>
          </a:bodyPr>
          <a:p>
            <a:r>
              <a:rPr lang="zh-CN" altLang="en-US" sz="3600" b="1" dirty="0">
                <a:solidFill>
                  <a:srgbClr val="FF0066"/>
                </a:solidFill>
                <a:latin typeface="Times New Roman" panose="02020603050405020304" pitchFamily="18" charset="0"/>
                <a:ea typeface="楷体_GB2312" panose="02010609030101010101" pitchFamily="49" charset="-122"/>
              </a:rPr>
              <a:t>常</a:t>
            </a:r>
            <a:endParaRPr lang="zh-CN" altLang="en-US" sz="3600" b="1" dirty="0">
              <a:solidFill>
                <a:srgbClr val="FF0066"/>
              </a:solidFill>
              <a:latin typeface="Times New Roman" panose="02020603050405020304" pitchFamily="18" charset="0"/>
              <a:ea typeface="楷体_GB2312" panose="02010609030101010101" pitchFamily="49" charset="-122"/>
            </a:endParaRPr>
          </a:p>
          <a:p>
            <a:r>
              <a:rPr lang="zh-CN" altLang="en-US" sz="3600" b="1" dirty="0">
                <a:solidFill>
                  <a:srgbClr val="FF0066"/>
                </a:solidFill>
                <a:latin typeface="Times New Roman" panose="02020603050405020304" pitchFamily="18" charset="0"/>
                <a:ea typeface="楷体_GB2312" panose="02010609030101010101" pitchFamily="49" charset="-122"/>
              </a:rPr>
              <a:t>用</a:t>
            </a:r>
            <a:endParaRPr lang="zh-CN" altLang="en-US" sz="3600" b="1" dirty="0">
              <a:solidFill>
                <a:srgbClr val="FF0066"/>
              </a:solidFill>
              <a:latin typeface="Times New Roman" panose="02020603050405020304" pitchFamily="18" charset="0"/>
              <a:ea typeface="楷体_GB2312" panose="02010609030101010101" pitchFamily="49" charset="-122"/>
            </a:endParaRPr>
          </a:p>
          <a:p>
            <a:r>
              <a:rPr lang="zh-CN" altLang="en-US" sz="3600" b="1" dirty="0">
                <a:solidFill>
                  <a:srgbClr val="FF0066"/>
                </a:solidFill>
                <a:latin typeface="Times New Roman" panose="02020603050405020304" pitchFamily="18" charset="0"/>
                <a:ea typeface="楷体_GB2312" panose="02010609030101010101" pitchFamily="49" charset="-122"/>
              </a:rPr>
              <a:t>方</a:t>
            </a:r>
            <a:endParaRPr lang="zh-CN" altLang="en-US" sz="3600" b="1" dirty="0">
              <a:solidFill>
                <a:srgbClr val="FF0066"/>
              </a:solidFill>
              <a:latin typeface="Times New Roman" panose="02020603050405020304" pitchFamily="18" charset="0"/>
              <a:ea typeface="楷体_GB2312" panose="02010609030101010101" pitchFamily="49" charset="-122"/>
            </a:endParaRPr>
          </a:p>
          <a:p>
            <a:r>
              <a:rPr lang="zh-CN" altLang="en-US" sz="3600" b="1" dirty="0">
                <a:solidFill>
                  <a:srgbClr val="FF0066"/>
                </a:solidFill>
                <a:latin typeface="Times New Roman" panose="02020603050405020304" pitchFamily="18" charset="0"/>
                <a:ea typeface="楷体_GB2312" panose="02010609030101010101" pitchFamily="49" charset="-122"/>
              </a:rPr>
              <a:t>法</a:t>
            </a:r>
            <a:endParaRPr lang="zh-CN" altLang="en-US" sz="3600" b="1" dirty="0">
              <a:solidFill>
                <a:srgbClr val="FF0066"/>
              </a:solidFill>
              <a:latin typeface="Times New Roman" panose="02020603050405020304" pitchFamily="18" charset="0"/>
              <a:ea typeface="楷体_GB2312" panose="02010609030101010101" pitchFamily="49" charset="-122"/>
            </a:endParaRPr>
          </a:p>
        </p:txBody>
      </p:sp>
      <p:sp>
        <p:nvSpPr>
          <p:cNvPr id="14345" name="左大括号 14344"/>
          <p:cNvSpPr/>
          <p:nvPr/>
        </p:nvSpPr>
        <p:spPr>
          <a:xfrm>
            <a:off x="5181600" y="2667000"/>
            <a:ext cx="228600" cy="2514600"/>
          </a:xfrm>
          <a:prstGeom prst="leftBrace">
            <a:avLst>
              <a:gd name="adj1" fmla="val 91666"/>
              <a:gd name="adj2" fmla="val 50000"/>
            </a:avLst>
          </a:prstGeom>
          <a:noFill/>
          <a:ln w="38100" cap="flat" cmpd="sng">
            <a:solidFill>
              <a:srgbClr val="FF0066"/>
            </a:solidFill>
            <a:prstDash val="solid"/>
            <a:miter/>
            <a:headEnd type="none" w="med" len="med"/>
            <a:tailEnd type="none" w="med" len="med"/>
          </a:ln>
        </p:spPr>
        <p:txBody>
          <a:bodyPr/>
          <a:p>
            <a:endParaRPr lang="zh-CN" altLang="en-US"/>
          </a:p>
        </p:txBody>
      </p:sp>
      <p:sp>
        <p:nvSpPr>
          <p:cNvPr id="4" name="动作按钮: 后退或前一项 3">
            <a:hlinkClick r:id="rId1" action="ppaction://hlinksldjump"/>
          </p:cNvPr>
          <p:cNvSpPr/>
          <p:nvPr/>
        </p:nvSpPr>
        <p:spPr>
          <a:xfrm>
            <a:off x="10591800" y="6019800"/>
            <a:ext cx="1219200" cy="533400"/>
          </a:xfrm>
          <a:prstGeom prst="actionButtonBackPrevious">
            <a:avLst/>
          </a:prstGeom>
          <a:noFill/>
          <a:ln>
            <a:solidFill>
              <a:schemeClr val="tx2">
                <a:lumMod val="60000"/>
                <a:lumOff val="40000"/>
              </a:schemeClr>
            </a:solidFill>
          </a:ln>
          <a:extLst>
            <a:ext uri="{909E8E84-426E-40DD-AFC4-6F175D3DCCD1}">
              <a14:hiddenFill xmlns:a14="http://schemas.microsoft.com/office/drawing/2010/main">
                <a:solidFill>
                  <a:schemeClr val="bg1">
                    <a:lumMod val="9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4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4345"/>
                                        </p:tgtEl>
                                        <p:attrNameLst>
                                          <p:attrName>style.visibility</p:attrName>
                                        </p:attrNameLst>
                                      </p:cBhvr>
                                      <p:to>
                                        <p:strVal val="visible"/>
                                      </p:to>
                                    </p:set>
                                    <p:animEffect transition="in" filter="wipe(up)">
                                      <p:cBhvr>
                                        <p:cTn id="11" dur="500"/>
                                        <p:tgtEl>
                                          <p:spTgt spid="1434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5"/>
                                  </p:iterate>
                                  <p:childTnLst>
                                    <p:set>
                                      <p:cBhvr>
                                        <p:cTn id="15" dur="1" fill="hold">
                                          <p:stCondLst>
                                            <p:cond delay="74"/>
                                          </p:stCondLst>
                                        </p:cTn>
                                        <p:tgtEl>
                                          <p:spTgt spid="1434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75"/>
                                  </p:iterate>
                                  <p:childTnLst>
                                    <p:set>
                                      <p:cBhvr>
                                        <p:cTn id="19" dur="1" fill="hold">
                                          <p:stCondLst>
                                            <p:cond delay="74"/>
                                          </p:stCondLst>
                                        </p:cTn>
                                        <p:tgtEl>
                                          <p:spTgt spid="1433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type="lt">
                                    <p:tmAbs val="75"/>
                                  </p:iterate>
                                  <p:childTnLst>
                                    <p:set>
                                      <p:cBhvr>
                                        <p:cTn id="23" dur="1" fill="hold">
                                          <p:stCondLst>
                                            <p:cond delay="74"/>
                                          </p:stCondLst>
                                        </p:cTn>
                                        <p:tgtEl>
                                          <p:spTgt spid="1433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type="lt">
                                    <p:tmAbs val="75"/>
                                  </p:iterate>
                                  <p:childTnLst>
                                    <p:set>
                                      <p:cBhvr>
                                        <p:cTn id="27" dur="1" fill="hold">
                                          <p:stCondLst>
                                            <p:cond delay="74"/>
                                          </p:stCondLst>
                                        </p:cTn>
                                        <p:tgtEl>
                                          <p:spTgt spid="143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type="lt">
                                    <p:tmAbs val="75"/>
                                  </p:iterate>
                                  <p:childTnLst>
                                    <p:set>
                                      <p:cBhvr>
                                        <p:cTn id="31" dur="1" fill="hold">
                                          <p:stCondLst>
                                            <p:cond delay="74"/>
                                          </p:stCondLst>
                                        </p:cTn>
                                        <p:tgtEl>
                                          <p:spTgt spid="14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ldLvl="0" animBg="1"/>
      <p:bldP spid="14339" grpId="0" bldLvl="0" animBg="1"/>
      <p:bldP spid="14340" grpId="0" bldLvl="0" animBg="1"/>
      <p:bldP spid="14341" grpId="0" bldLvl="0" animBg="1"/>
      <p:bldP spid="14342" grpId="0" bldLvl="0" animBg="1"/>
      <p:bldP spid="143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66"/>
                </a:solidFill>
                <a:latin typeface="楷体_GB2312" panose="02010609030101010101" pitchFamily="49" charset="-122"/>
                <a:ea typeface="楷体_GB2312" panose="02010609030101010101" pitchFamily="49" charset="-122"/>
                <a:sym typeface="+mn-ea"/>
              </a:rPr>
              <a:t>唐菖蒲休眠期处理</a:t>
            </a:r>
            <a:r>
              <a:rPr lang="en-US" altLang="zh-CN" dirty="0">
                <a:solidFill>
                  <a:srgbClr val="FF0066"/>
                </a:solidFill>
                <a:latin typeface="楷体_GB2312" panose="02010609030101010101" pitchFamily="49" charset="-122"/>
                <a:ea typeface="楷体_GB2312" panose="02010609030101010101" pitchFamily="49" charset="-122"/>
                <a:sym typeface="+mn-ea"/>
              </a:rPr>
              <a:t>:</a:t>
            </a:r>
            <a:endParaRPr lang="zh-CN" altLang="en-US"/>
          </a:p>
        </p:txBody>
      </p:sp>
      <p:sp>
        <p:nvSpPr>
          <p:cNvPr id="60419" name="矩形 60418"/>
          <p:cNvSpPr/>
          <p:nvPr/>
        </p:nvSpPr>
        <p:spPr>
          <a:xfrm>
            <a:off x="2743200" y="1905000"/>
            <a:ext cx="3048000" cy="953135"/>
          </a:xfrm>
          <a:prstGeom prst="rect">
            <a:avLst/>
          </a:prstGeom>
          <a:noFill/>
          <a:ln w="9525">
            <a:noFill/>
          </a:ln>
        </p:spPr>
        <p:txBody>
          <a:bodyPr>
            <a:spAutoFit/>
          </a:bodyPr>
          <a:p>
            <a:pPr>
              <a:buFont typeface="Wingdings" panose="05000000000000000000" pitchFamily="2" charset="2"/>
            </a:pPr>
            <a:r>
              <a:rPr lang="zh-CN" altLang="en-US" sz="2800" b="1" dirty="0">
                <a:solidFill>
                  <a:srgbClr val="0000FF"/>
                </a:solidFill>
                <a:latin typeface="楷体_GB2312" panose="02010609030101010101" pitchFamily="49" charset="-122"/>
                <a:ea typeface="楷体_GB2312" panose="02010609030101010101" pitchFamily="49" charset="-122"/>
              </a:rPr>
              <a:t>一般</a:t>
            </a:r>
            <a:r>
              <a:rPr lang="en-US" altLang="zh-CN" sz="2800" b="1" dirty="0">
                <a:solidFill>
                  <a:srgbClr val="0000FF"/>
                </a:solidFill>
                <a:latin typeface="楷体_GB2312" panose="02010609030101010101" pitchFamily="49" charset="-122"/>
                <a:ea typeface="楷体_GB2312" panose="02010609030101010101" pitchFamily="49" charset="-122"/>
              </a:rPr>
              <a:t>3</a:t>
            </a:r>
            <a:r>
              <a:rPr lang="zh-CN" altLang="en-US" sz="2800" b="1" dirty="0">
                <a:solidFill>
                  <a:srgbClr val="0000FF"/>
                </a:solidFill>
                <a:latin typeface="楷体_GB2312" panose="02010609030101010101" pitchFamily="49" charset="-122"/>
                <a:ea typeface="楷体_GB2312" panose="02010609030101010101" pitchFamily="49" charset="-122"/>
              </a:rPr>
              <a:t>月中旬放入</a:t>
            </a:r>
            <a:r>
              <a:rPr lang="en-US" altLang="zh-CN" sz="2800" b="1" dirty="0">
                <a:solidFill>
                  <a:srgbClr val="0000FF"/>
                </a:solidFill>
                <a:latin typeface="楷体_GB2312" panose="02010609030101010101" pitchFamily="49" charset="-122"/>
                <a:ea typeface="楷体_GB2312" panose="02010609030101010101" pitchFamily="49" charset="-122"/>
              </a:rPr>
              <a:t>3-5</a:t>
            </a:r>
            <a:r>
              <a:rPr lang="zh-CN" altLang="en-US" sz="2800" b="1" dirty="0">
                <a:solidFill>
                  <a:srgbClr val="0000FF"/>
                </a:solidFill>
                <a:latin typeface="楷体_GB2312" panose="02010609030101010101" pitchFamily="49" charset="-122"/>
                <a:ea typeface="楷体_GB2312" panose="02010609030101010101" pitchFamily="49" charset="-122"/>
              </a:rPr>
              <a:t>度的冷库中</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60420" name="矩形 60419"/>
          <p:cNvSpPr/>
          <p:nvPr/>
        </p:nvSpPr>
        <p:spPr>
          <a:xfrm>
            <a:off x="2362200" y="3200400"/>
            <a:ext cx="53340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a:t>
            </a:r>
            <a:r>
              <a:rPr lang="zh-CN" altLang="en-US" sz="2800" b="1" dirty="0">
                <a:solidFill>
                  <a:srgbClr val="0000FF"/>
                </a:solidFill>
                <a:latin typeface="楷体_GB2312" panose="02010609030101010101" pitchFamily="49" charset="-122"/>
                <a:ea typeface="楷体_GB2312" panose="02010609030101010101" pitchFamily="49" charset="-122"/>
              </a:rPr>
              <a:t>根据用花时间</a:t>
            </a:r>
            <a:r>
              <a:rPr lang="en-US" altLang="zh-CN" sz="2800" b="1" dirty="0">
                <a:solidFill>
                  <a:srgbClr val="0000FF"/>
                </a:solidFill>
                <a:latin typeface="楷体_GB2312" panose="02010609030101010101" pitchFamily="49" charset="-122"/>
                <a:ea typeface="楷体_GB2312" panose="02010609030101010101" pitchFamily="49" charset="-122"/>
              </a:rPr>
              <a:t>,</a:t>
            </a:r>
            <a:r>
              <a:rPr lang="zh-CN" altLang="en-US" sz="2800" b="1" dirty="0">
                <a:solidFill>
                  <a:srgbClr val="0000FF"/>
                </a:solidFill>
                <a:latin typeface="楷体_GB2312" panose="02010609030101010101" pitchFamily="49" charset="-122"/>
                <a:ea typeface="楷体_GB2312" panose="02010609030101010101" pitchFamily="49" charset="-122"/>
              </a:rPr>
              <a:t>按时取出栽植</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60421" name="直接连接符 60420"/>
          <p:cNvSpPr/>
          <p:nvPr/>
        </p:nvSpPr>
        <p:spPr>
          <a:xfrm flipV="1">
            <a:off x="5791200" y="2486660"/>
            <a:ext cx="3352800" cy="0"/>
          </a:xfrm>
          <a:prstGeom prst="line">
            <a:avLst/>
          </a:prstGeom>
          <a:ln w="57150" cap="sq" cmpd="sng">
            <a:solidFill>
              <a:schemeClr val="accent2"/>
            </a:solidFill>
            <a:prstDash val="solid"/>
            <a:headEnd type="none" w="sm" len="sm"/>
            <a:tailEnd type="triangle" w="sm" len="sm"/>
          </a:ln>
        </p:spPr>
      </p:sp>
      <p:sp>
        <p:nvSpPr>
          <p:cNvPr id="60422" name="直接连接符 60421"/>
          <p:cNvSpPr/>
          <p:nvPr/>
        </p:nvSpPr>
        <p:spPr>
          <a:xfrm>
            <a:off x="7620000" y="3461385"/>
            <a:ext cx="1219200" cy="0"/>
          </a:xfrm>
          <a:prstGeom prst="line">
            <a:avLst/>
          </a:prstGeom>
          <a:ln w="57150" cap="sq" cmpd="sng">
            <a:solidFill>
              <a:schemeClr val="accent2"/>
            </a:solidFill>
            <a:prstDash val="solid"/>
            <a:headEnd type="none" w="sm" len="sm"/>
            <a:tailEnd type="triangle" w="sm" len="sm"/>
          </a:ln>
        </p:spPr>
      </p:sp>
      <p:sp>
        <p:nvSpPr>
          <p:cNvPr id="60423" name="矩形 60422"/>
          <p:cNvSpPr/>
          <p:nvPr/>
        </p:nvSpPr>
        <p:spPr>
          <a:xfrm>
            <a:off x="5676900" y="1905000"/>
            <a:ext cx="3581400" cy="460375"/>
          </a:xfrm>
          <a:prstGeom prst="rect">
            <a:avLst/>
          </a:prstGeom>
          <a:noFill/>
          <a:ln w="9525">
            <a:noFill/>
          </a:ln>
        </p:spPr>
        <p:txBody>
          <a:bodyPr>
            <a:spAutoFit/>
          </a:bodyPr>
          <a:p>
            <a:pPr>
              <a:buFont typeface="Wingdings" panose="05000000000000000000" pitchFamily="2" charset="2"/>
            </a:pPr>
            <a:r>
              <a:rPr lang="en-US" altLang="zh-CN" sz="2400" b="1" dirty="0">
                <a:solidFill>
                  <a:srgbClr val="FF0066"/>
                </a:solidFill>
                <a:latin typeface="楷体_GB2312" panose="02010609030101010101" pitchFamily="49" charset="-122"/>
                <a:ea typeface="楷体_GB2312" panose="02010609030101010101" pitchFamily="49" charset="-122"/>
              </a:rPr>
              <a:t> </a:t>
            </a:r>
            <a:r>
              <a:rPr lang="zh-CN" altLang="en-US" sz="2400" b="1" dirty="0">
                <a:solidFill>
                  <a:srgbClr val="FF0066"/>
                </a:solidFill>
                <a:latin typeface="楷体_GB2312" panose="02010609030101010101" pitchFamily="49" charset="-122"/>
                <a:ea typeface="楷体_GB2312" panose="02010609030101010101" pitchFamily="49" charset="-122"/>
              </a:rPr>
              <a:t>抑制球茎萌芽生根</a:t>
            </a:r>
            <a:endParaRPr lang="zh-CN" altLang="en-US" sz="2400" b="1" dirty="0">
              <a:solidFill>
                <a:srgbClr val="FF0066"/>
              </a:solidFill>
              <a:latin typeface="楷体_GB2312" panose="02010609030101010101" pitchFamily="49" charset="-122"/>
              <a:ea typeface="楷体_GB2312" panose="02010609030101010101" pitchFamily="49" charset="-122"/>
            </a:endParaRPr>
          </a:p>
        </p:txBody>
      </p:sp>
      <p:sp>
        <p:nvSpPr>
          <p:cNvPr id="60424" name="矩形 60423"/>
          <p:cNvSpPr/>
          <p:nvPr/>
        </p:nvSpPr>
        <p:spPr>
          <a:xfrm>
            <a:off x="2362200" y="4191000"/>
            <a:ext cx="7690485" cy="953135"/>
          </a:xfrm>
          <a:prstGeom prst="rect">
            <a:avLst/>
          </a:prstGeom>
          <a:noFill/>
          <a:ln w="9525">
            <a:noFill/>
          </a:ln>
        </p:spPr>
        <p:txBody>
          <a:bodyPr wrap="square">
            <a:spAutoFit/>
          </a:bodyPr>
          <a:p>
            <a:pPr>
              <a:buFont typeface="Wingdings" panose="05000000000000000000" pitchFamily="2" charset="2"/>
            </a:pPr>
            <a:r>
              <a:rPr lang="zh-CN" altLang="en-US" sz="2800" b="1" dirty="0">
                <a:solidFill>
                  <a:srgbClr val="0000FF"/>
                </a:solidFill>
                <a:latin typeface="楷体_GB2312" panose="02010609030101010101" pitchFamily="49" charset="-122"/>
                <a:ea typeface="楷体_GB2312" panose="02010609030101010101" pitchFamily="49" charset="-122"/>
              </a:rPr>
              <a:t>一定时间即可开花</a:t>
            </a:r>
            <a:r>
              <a:rPr lang="en-US" altLang="zh-CN" sz="2800" b="1" dirty="0">
                <a:solidFill>
                  <a:srgbClr val="0000FF"/>
                </a:solidFill>
                <a:latin typeface="楷体_GB2312" panose="02010609030101010101" pitchFamily="49" charset="-122"/>
                <a:ea typeface="楷体_GB2312" panose="02010609030101010101" pitchFamily="49" charset="-122"/>
              </a:rPr>
              <a:t>(</a:t>
            </a:r>
            <a:r>
              <a:rPr lang="zh-CN" altLang="en-US" sz="2800" b="1" dirty="0">
                <a:solidFill>
                  <a:srgbClr val="FF0066"/>
                </a:solidFill>
                <a:latin typeface="楷体_GB2312" panose="02010609030101010101" pitchFamily="49" charset="-122"/>
                <a:ea typeface="楷体_GB2312" panose="02010609030101010101" pitchFamily="49" charset="-122"/>
              </a:rPr>
              <a:t>早花品种栽植后约</a:t>
            </a:r>
            <a:r>
              <a:rPr lang="en-US" altLang="zh-CN" sz="2800" b="1" dirty="0">
                <a:solidFill>
                  <a:srgbClr val="FF0066"/>
                </a:solidFill>
                <a:latin typeface="楷体_GB2312" panose="02010609030101010101" pitchFamily="49" charset="-122"/>
                <a:ea typeface="楷体_GB2312" panose="02010609030101010101" pitchFamily="49" charset="-122"/>
              </a:rPr>
              <a:t>75</a:t>
            </a:r>
            <a:r>
              <a:rPr lang="zh-CN" altLang="en-US" sz="2800" b="1" dirty="0">
                <a:solidFill>
                  <a:srgbClr val="FF0066"/>
                </a:solidFill>
                <a:latin typeface="楷体_GB2312" panose="02010609030101010101" pitchFamily="49" charset="-122"/>
                <a:ea typeface="楷体_GB2312" panose="02010609030101010101" pitchFamily="49" charset="-122"/>
              </a:rPr>
              <a:t>天开花</a:t>
            </a:r>
            <a:r>
              <a:rPr lang="en-US" altLang="zh-CN" sz="2800" b="1" dirty="0">
                <a:solidFill>
                  <a:srgbClr val="0000FF"/>
                </a:solidFill>
                <a:latin typeface="楷体_GB2312" panose="02010609030101010101" pitchFamily="49" charset="-122"/>
                <a:ea typeface="楷体_GB2312" panose="02010609030101010101" pitchFamily="49" charset="-122"/>
              </a:rPr>
              <a:t>)</a:t>
            </a:r>
            <a:endParaRPr lang="en-US" altLang="zh-CN" sz="2800" b="1" dirty="0">
              <a:solidFill>
                <a:srgbClr val="0000FF"/>
              </a:solidFill>
              <a:latin typeface="楷体_GB2312" panose="02010609030101010101" pitchFamily="49" charset="-122"/>
              <a:ea typeface="楷体_GB2312" panose="02010609030101010101" pitchFamily="49" charset="-122"/>
            </a:endParaRPr>
          </a:p>
          <a:p>
            <a:pPr>
              <a:buFont typeface="Wingdings" panose="05000000000000000000" pitchFamily="2" charset="2"/>
            </a:pPr>
            <a:endParaRPr lang="en-US" altLang="zh-CN" sz="2800"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609399"/>
            <a:ext cx="10972800" cy="1143000"/>
          </a:xfrm>
        </p:spPr>
        <p:txBody>
          <a:bodyPr/>
          <a:p>
            <a:r>
              <a:rPr lang="en-US" altLang="zh-CN" sz="4000" dirty="0">
                <a:solidFill>
                  <a:srgbClr val="FF0000"/>
                </a:solidFill>
                <a:cs typeface="微软雅黑" panose="020B0503020204020204" charset="-122"/>
                <a:sym typeface="+mn-ea"/>
              </a:rPr>
              <a:t>3</a:t>
            </a:r>
            <a:r>
              <a:rPr lang="zh-CN" altLang="en-US" sz="4000" dirty="0">
                <a:solidFill>
                  <a:srgbClr val="FF0000"/>
                </a:solidFill>
                <a:cs typeface="微软雅黑" panose="020B0503020204020204" charset="-122"/>
                <a:sym typeface="+mn-ea"/>
              </a:rPr>
              <a:t>、温度的主要作用</a:t>
            </a:r>
            <a:endParaRPr lang="zh-CN" altLang="en-US" sz="4000" dirty="0">
              <a:solidFill>
                <a:srgbClr val="FF0000"/>
              </a:solidFill>
              <a:cs typeface="微软雅黑" panose="020B0503020204020204" charset="-122"/>
              <a:sym typeface="+mn-ea"/>
            </a:endParaRPr>
          </a:p>
        </p:txBody>
      </p:sp>
      <p:sp>
        <p:nvSpPr>
          <p:cNvPr id="3" name="内容占位符 2"/>
          <p:cNvSpPr>
            <a:spLocks noGrp="1"/>
          </p:cNvSpPr>
          <p:nvPr>
            <p:ph idx="1"/>
          </p:nvPr>
        </p:nvSpPr>
        <p:spPr/>
        <p:txBody>
          <a:bodyPr>
            <a:normAutofit fontScale="90000"/>
          </a:bodyPr>
          <a:p>
            <a:pPr indent="457200" fontAlgn="auto">
              <a:buClr>
                <a:srgbClr val="FF0000"/>
              </a:buClr>
              <a:buNone/>
            </a:pPr>
            <a:r>
              <a:rPr lang="en-US" altLang="zh-CN" dirty="0">
                <a:solidFill>
                  <a:srgbClr val="0000FF"/>
                </a:solidFill>
                <a:cs typeface="微软雅黑" panose="020B0503020204020204" charset="-122"/>
                <a:sym typeface="+mn-ea"/>
              </a:rPr>
              <a:t>  </a:t>
            </a:r>
            <a:r>
              <a:rPr lang="zh-CN" altLang="en-US" dirty="0">
                <a:solidFill>
                  <a:srgbClr val="0000FF"/>
                </a:solidFill>
                <a:cs typeface="微软雅黑" panose="020B0503020204020204" charset="-122"/>
                <a:sym typeface="+mn-ea"/>
              </a:rPr>
              <a:t>打破休眠；</a:t>
            </a:r>
            <a:endParaRPr lang="zh-CN" altLang="en-US" b="1" dirty="0">
              <a:solidFill>
                <a:srgbClr val="0000FF"/>
              </a:solidFill>
              <a:cs typeface="微软雅黑" panose="020B0503020204020204" charset="-122"/>
            </a:endParaRPr>
          </a:p>
          <a:p>
            <a:pPr indent="457200" fontAlgn="auto">
              <a:buNone/>
            </a:pPr>
            <a:r>
              <a:rPr lang="zh-CN" altLang="en-US" dirty="0">
                <a:solidFill>
                  <a:srgbClr val="FF0066"/>
                </a:solidFill>
                <a:cs typeface="微软雅黑" panose="020B0503020204020204" charset="-122"/>
                <a:sym typeface="+mn-ea"/>
              </a:rPr>
              <a:t> </a:t>
            </a:r>
            <a:r>
              <a:rPr lang="zh-CN" altLang="en-US" dirty="0">
                <a:solidFill>
                  <a:srgbClr val="0000FF"/>
                </a:solidFill>
                <a:cs typeface="微软雅黑" panose="020B0503020204020204" charset="-122"/>
                <a:sym typeface="+mn-ea"/>
              </a:rPr>
              <a:t>春化作用：君子兰、郁金香、喇叭水仙、风信子、 馨香百合、球根鸢尾、小苍兰；</a:t>
            </a:r>
            <a:endParaRPr lang="zh-CN" altLang="en-US" b="1" dirty="0">
              <a:solidFill>
                <a:srgbClr val="0000FF"/>
              </a:solidFill>
              <a:cs typeface="微软雅黑" panose="020B0503020204020204" charset="-122"/>
            </a:endParaRPr>
          </a:p>
          <a:p>
            <a:pPr indent="457200" fontAlgn="auto">
              <a:buNone/>
            </a:pPr>
            <a:r>
              <a:rPr lang="zh-CN" altLang="en-US" dirty="0">
                <a:solidFill>
                  <a:srgbClr val="FF0066"/>
                </a:solidFill>
                <a:cs typeface="微软雅黑" panose="020B0503020204020204" charset="-122"/>
                <a:sym typeface="+mn-ea"/>
              </a:rPr>
              <a:t> </a:t>
            </a:r>
            <a:r>
              <a:rPr lang="zh-CN" altLang="en-US" dirty="0">
                <a:solidFill>
                  <a:srgbClr val="0000FF"/>
                </a:solidFill>
                <a:cs typeface="微软雅黑" panose="020B0503020204020204" charset="-122"/>
                <a:sym typeface="+mn-ea"/>
              </a:rPr>
              <a:t>花芽分化与发育；</a:t>
            </a:r>
            <a:endParaRPr lang="zh-CN" altLang="en-US" b="1" dirty="0">
              <a:solidFill>
                <a:srgbClr val="0000FF"/>
              </a:solidFill>
              <a:cs typeface="微软雅黑" panose="020B0503020204020204" charset="-122"/>
            </a:endParaRPr>
          </a:p>
          <a:p>
            <a:pPr indent="457200" fontAlgn="auto">
              <a:buNone/>
            </a:pPr>
            <a:r>
              <a:rPr lang="zh-CN" altLang="en-US" dirty="0">
                <a:solidFill>
                  <a:srgbClr val="0000FF"/>
                </a:solidFill>
                <a:cs typeface="微软雅黑" panose="020B0503020204020204" charset="-122"/>
                <a:sym typeface="+mn-ea"/>
              </a:rPr>
              <a:t>花茎的伸长：较高温下花茎伸长的有君子兰、郁金香、喇叭水仙、风信子；较低温下花茎伸长的有馨香百合、球根鸢尾、小苍兰等。</a:t>
            </a:r>
            <a:endParaRPr lang="zh-CN" altLang="en-US" b="1" dirty="0">
              <a:solidFill>
                <a:srgbClr val="0000FF"/>
              </a:solidFill>
              <a:latin typeface="Times New Roman" panose="02020603050405020304" pitchFamily="18" charset="0"/>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304599"/>
            <a:ext cx="10972800" cy="1143000"/>
          </a:xfrm>
        </p:spPr>
        <p:txBody>
          <a:bodyPr/>
          <a:p>
            <a:r>
              <a:rPr lang="en-US" altLang="zh-CN" sz="4000" dirty="0">
                <a:solidFill>
                  <a:srgbClr val="FF0066"/>
                </a:solidFill>
                <a:cs typeface="微软雅黑" panose="020B0503020204020204" charset="-122"/>
                <a:sym typeface="+mn-ea"/>
              </a:rPr>
              <a:t>(</a:t>
            </a:r>
            <a:r>
              <a:rPr lang="zh-CN" altLang="en-US" sz="4000" dirty="0">
                <a:solidFill>
                  <a:srgbClr val="FF0066"/>
                </a:solidFill>
                <a:cs typeface="微软雅黑" panose="020B0503020204020204" charset="-122"/>
                <a:sym typeface="+mn-ea"/>
              </a:rPr>
              <a:t>二</a:t>
            </a:r>
            <a:r>
              <a:rPr lang="en-US" altLang="zh-CN" sz="4000" dirty="0">
                <a:solidFill>
                  <a:srgbClr val="FF0066"/>
                </a:solidFill>
                <a:cs typeface="微软雅黑" panose="020B0503020204020204" charset="-122"/>
                <a:sym typeface="+mn-ea"/>
              </a:rPr>
              <a:t>)  </a:t>
            </a:r>
            <a:r>
              <a:rPr lang="zh-CN" altLang="en-US" sz="4000" dirty="0">
                <a:solidFill>
                  <a:srgbClr val="FF0066"/>
                </a:solidFill>
                <a:cs typeface="微软雅黑" panose="020B0503020204020204" charset="-122"/>
                <a:sym typeface="+mn-ea"/>
              </a:rPr>
              <a:t>控光控花法</a:t>
            </a:r>
            <a:endParaRPr lang="zh-CN" altLang="en-US" sz="4000" dirty="0">
              <a:solidFill>
                <a:srgbClr val="FF0066"/>
              </a:solidFill>
              <a:cs typeface="微软雅黑" panose="020B0503020204020204" charset="-122"/>
              <a:sym typeface="+mn-ea"/>
            </a:endParaRPr>
          </a:p>
        </p:txBody>
      </p:sp>
      <p:sp>
        <p:nvSpPr>
          <p:cNvPr id="3" name="内容占位符 2"/>
          <p:cNvSpPr>
            <a:spLocks noGrp="1"/>
          </p:cNvSpPr>
          <p:nvPr>
            <p:ph idx="1"/>
          </p:nvPr>
        </p:nvSpPr>
        <p:spPr>
          <a:xfrm>
            <a:off x="459740" y="1389380"/>
            <a:ext cx="11301730" cy="5019675"/>
          </a:xfrm>
        </p:spPr>
        <p:txBody>
          <a:bodyPr>
            <a:normAutofit fontScale="80000"/>
          </a:bodyPr>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不同花卉对光照强度及光照时间的需求是不同的</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同一植物不同生长发育期对光照要求、也不同</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但影响花卉的光照因素主要是</a:t>
            </a:r>
            <a:r>
              <a:rPr lang="zh-CN" altLang="en-US" dirty="0">
                <a:solidFill>
                  <a:srgbClr val="FF0066"/>
                </a:solidFill>
                <a:latin typeface="楷体_GB2312" panose="02010609030101010101" pitchFamily="49" charset="-122"/>
                <a:ea typeface="楷体_GB2312" panose="02010609030101010101" pitchFamily="49" charset="-122"/>
                <a:sym typeface="+mn-ea"/>
              </a:rPr>
              <a:t>光周期</a:t>
            </a:r>
            <a:r>
              <a:rPr lang="zh-CN" altLang="en-US" dirty="0">
                <a:solidFill>
                  <a:srgbClr val="0000FF"/>
                </a:solidFill>
                <a:latin typeface="楷体_GB2312" panose="02010609030101010101" pitchFamily="49" charset="-122"/>
                <a:ea typeface="楷体_GB2312" panose="02010609030101010101" pitchFamily="49" charset="-122"/>
                <a:sym typeface="+mn-ea"/>
              </a:rPr>
              <a:t>。</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1.</a:t>
            </a:r>
            <a:r>
              <a:rPr lang="zh-CN" altLang="en-US" dirty="0">
                <a:solidFill>
                  <a:srgbClr val="FF0066"/>
                </a:solidFill>
                <a:latin typeface="楷体_GB2312" panose="02010609030101010101" pitchFamily="49" charset="-122"/>
                <a:ea typeface="楷体_GB2312" panose="02010609030101010101" pitchFamily="49" charset="-122"/>
                <a:sym typeface="+mn-ea"/>
              </a:rPr>
              <a:t>短日照处理法</a:t>
            </a:r>
            <a:endParaRPr lang="zh-CN" altLang="en-US" dirty="0">
              <a:solidFill>
                <a:srgbClr val="FF0066"/>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在长日照的季节里</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夏天</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要使长日照花卉延迟开花</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使短日照花卉提前开花都需遮光。处理时可用黑布或黑色塑料布将光遮挡住</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人为造成短日照条件</a:t>
            </a:r>
            <a:r>
              <a:rPr lang="en-US" altLang="zh-CN" dirty="0">
                <a:solidFill>
                  <a:srgbClr val="0000FF"/>
                </a:solidFill>
                <a:latin typeface="楷体_GB2312" panose="02010609030101010101" pitchFamily="49" charset="-122"/>
                <a:ea typeface="楷体_GB2312" panose="02010609030101010101" pitchFamily="49" charset="-122"/>
                <a:sym typeface="+mn-ea"/>
              </a:rPr>
              <a:t>.</a:t>
            </a:r>
            <a:endParaRPr lang="en-US" altLang="zh-CN"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如</a:t>
            </a:r>
            <a:r>
              <a:rPr lang="zh-CN" altLang="en-US" dirty="0">
                <a:solidFill>
                  <a:srgbClr val="FF0066"/>
                </a:solidFill>
                <a:latin typeface="楷体_GB2312" panose="02010609030101010101" pitchFamily="49" charset="-122"/>
                <a:ea typeface="楷体_GB2312" panose="02010609030101010101" pitchFamily="49" charset="-122"/>
                <a:sym typeface="+mn-ea"/>
              </a:rPr>
              <a:t>一品红</a:t>
            </a:r>
            <a:r>
              <a:rPr lang="zh-CN" altLang="en-US" dirty="0">
                <a:solidFill>
                  <a:srgbClr val="0000FF"/>
                </a:solidFill>
                <a:latin typeface="楷体_GB2312" panose="02010609030101010101" pitchFamily="49" charset="-122"/>
                <a:ea typeface="楷体_GB2312" panose="02010609030101010101" pitchFamily="49" charset="-122"/>
                <a:sym typeface="+mn-ea"/>
              </a:rPr>
              <a:t>在下午</a:t>
            </a:r>
            <a:r>
              <a:rPr lang="en-US" altLang="zh-CN" dirty="0">
                <a:solidFill>
                  <a:srgbClr val="0000FF"/>
                </a:solidFill>
                <a:latin typeface="楷体_GB2312" panose="02010609030101010101" pitchFamily="49" charset="-122"/>
                <a:ea typeface="楷体_GB2312" panose="02010609030101010101" pitchFamily="49" charset="-122"/>
                <a:sym typeface="+mn-ea"/>
              </a:rPr>
              <a:t>5</a:t>
            </a:r>
            <a:r>
              <a:rPr lang="zh-CN" altLang="en-US" dirty="0">
                <a:solidFill>
                  <a:srgbClr val="0000FF"/>
                </a:solidFill>
                <a:latin typeface="楷体_GB2312" panose="02010609030101010101" pitchFamily="49" charset="-122"/>
                <a:ea typeface="楷体_GB2312" panose="02010609030101010101" pitchFamily="49" charset="-122"/>
                <a:sym typeface="+mn-ea"/>
              </a:rPr>
              <a:t>点到第二天上午</a:t>
            </a:r>
            <a:r>
              <a:rPr lang="en-US" altLang="zh-CN" dirty="0">
                <a:solidFill>
                  <a:srgbClr val="0000FF"/>
                </a:solidFill>
                <a:latin typeface="楷体_GB2312" panose="02010609030101010101" pitchFamily="49" charset="-122"/>
                <a:ea typeface="楷体_GB2312" panose="02010609030101010101" pitchFamily="49" charset="-122"/>
                <a:sym typeface="+mn-ea"/>
              </a:rPr>
              <a:t>8</a:t>
            </a:r>
            <a:r>
              <a:rPr lang="zh-CN" altLang="en-US" dirty="0">
                <a:solidFill>
                  <a:srgbClr val="0000FF"/>
                </a:solidFill>
                <a:latin typeface="楷体_GB2312" panose="02010609030101010101" pitchFamily="49" charset="-122"/>
                <a:ea typeface="楷体_GB2312" panose="02010609030101010101" pitchFamily="49" charset="-122"/>
                <a:sym typeface="+mn-ea"/>
              </a:rPr>
              <a:t>点</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置于黑暗中</a:t>
            </a:r>
            <a:r>
              <a:rPr lang="en-US" altLang="zh-CN" dirty="0">
                <a:solidFill>
                  <a:srgbClr val="0000FF"/>
                </a:solidFill>
                <a:latin typeface="楷体_GB2312" panose="02010609030101010101" pitchFamily="49" charset="-122"/>
                <a:ea typeface="楷体_GB2312" panose="02010609030101010101" pitchFamily="49" charset="-122"/>
                <a:sym typeface="+mn-ea"/>
              </a:rPr>
              <a:t>40</a:t>
            </a:r>
            <a:r>
              <a:rPr lang="zh-CN" altLang="en-US" dirty="0">
                <a:solidFill>
                  <a:srgbClr val="0000FF"/>
                </a:solidFill>
                <a:latin typeface="楷体_GB2312" panose="02010609030101010101" pitchFamily="49" charset="-122"/>
                <a:ea typeface="楷体_GB2312" panose="02010609030101010101" pitchFamily="49" charset="-122"/>
                <a:sym typeface="+mn-ea"/>
              </a:rPr>
              <a:t>天</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处理前停施氮肥</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增施磷</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钾肥</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即可开花</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en-US" altLang="zh-CN"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533199"/>
            <a:ext cx="10972800" cy="1143000"/>
          </a:xfrm>
        </p:spPr>
        <p:txBody>
          <a:bodyPr/>
          <a:p>
            <a:r>
              <a:rPr lang="en-US" altLang="zh-CN" sz="4000" dirty="0">
                <a:solidFill>
                  <a:srgbClr val="FF0066"/>
                </a:solidFill>
                <a:cs typeface="微软雅黑" panose="020B0503020204020204" charset="-122"/>
                <a:sym typeface="+mn-ea"/>
              </a:rPr>
              <a:t>2.</a:t>
            </a:r>
            <a:r>
              <a:rPr lang="zh-CN" altLang="en-US" sz="4000" dirty="0">
                <a:solidFill>
                  <a:srgbClr val="FF0066"/>
                </a:solidFill>
                <a:cs typeface="微软雅黑" panose="020B0503020204020204" charset="-122"/>
                <a:sym typeface="+mn-ea"/>
              </a:rPr>
              <a:t>长日照处理法</a:t>
            </a:r>
            <a:endParaRPr lang="zh-CN" altLang="en-US" sz="4000" dirty="0">
              <a:solidFill>
                <a:srgbClr val="FF0066"/>
              </a:solidFill>
              <a:cs typeface="微软雅黑" panose="020B0503020204020204" charset="-122"/>
              <a:sym typeface="+mn-ea"/>
            </a:endParaRPr>
          </a:p>
        </p:txBody>
      </p:sp>
      <p:sp>
        <p:nvSpPr>
          <p:cNvPr id="3" name="内容占位符 2"/>
          <p:cNvSpPr>
            <a:spLocks noGrp="1"/>
          </p:cNvSpPr>
          <p:nvPr>
            <p:ph idx="1"/>
          </p:nvPr>
        </p:nvSpPr>
        <p:spPr/>
        <p:txBody>
          <a:bodyPr>
            <a:normAutofit lnSpcReduction="10000"/>
          </a:bodyPr>
          <a:p>
            <a:pPr indent="457200" fontAlgn="auto">
              <a:lnSpc>
                <a:spcPct val="150000"/>
              </a:lnSpc>
              <a:buNone/>
            </a:pPr>
            <a:r>
              <a:rPr lang="en-US" altLang="zh-CN" sz="2800" dirty="0">
                <a:solidFill>
                  <a:srgbClr val="0000FF"/>
                </a:solidFill>
                <a:latin typeface="楷体_GB2312" panose="02010609030101010101" pitchFamily="49" charset="-122"/>
                <a:ea typeface="楷体_GB2312" panose="02010609030101010101" pitchFamily="49" charset="-122"/>
                <a:sym typeface="+mn-ea"/>
              </a:rPr>
              <a:t> </a:t>
            </a:r>
            <a:r>
              <a:rPr lang="zh-CN" altLang="en-US" sz="2800" dirty="0">
                <a:solidFill>
                  <a:srgbClr val="0000FF"/>
                </a:solidFill>
                <a:latin typeface="楷体_GB2312" panose="02010609030101010101" pitchFamily="49" charset="-122"/>
                <a:ea typeface="楷体_GB2312" panose="02010609030101010101" pitchFamily="49" charset="-122"/>
                <a:sym typeface="+mn-ea"/>
              </a:rPr>
              <a:t>在短日照的季节里</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冬天</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要使长日照花卉提前开花</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使短日照花卉延迟开花都需人工辅助光照。</a:t>
            </a:r>
            <a:endParaRPr lang="zh-CN" altLang="en-US" sz="2800" dirty="0">
              <a:solidFill>
                <a:srgbClr val="0000FF"/>
              </a:solidFill>
              <a:latin typeface="楷体_GB2312" panose="02010609030101010101" pitchFamily="49" charset="-122"/>
              <a:ea typeface="楷体_GB2312" panose="02010609030101010101" pitchFamily="49" charset="-122"/>
              <a:sym typeface="+mn-ea"/>
            </a:endParaRPr>
          </a:p>
          <a:p>
            <a:pPr indent="457200" fontAlgn="auto">
              <a:lnSpc>
                <a:spcPct val="150000"/>
              </a:lnSpc>
              <a:buNone/>
            </a:pPr>
            <a:r>
              <a:rPr lang="zh-CN" altLang="en-US" sz="2800" dirty="0">
                <a:solidFill>
                  <a:srgbClr val="0000FF"/>
                </a:solidFill>
                <a:latin typeface="楷体_GB2312" panose="02010609030101010101" pitchFamily="49" charset="-122"/>
                <a:ea typeface="楷体_GB2312" panose="02010609030101010101" pitchFamily="49" charset="-122"/>
                <a:sym typeface="+mn-ea"/>
              </a:rPr>
              <a:t>处理时在</a:t>
            </a:r>
            <a:r>
              <a:rPr lang="zh-CN" altLang="en-US" sz="2800" dirty="0">
                <a:solidFill>
                  <a:schemeClr val="accent2"/>
                </a:solidFill>
                <a:latin typeface="楷体_GB2312" panose="02010609030101010101" pitchFamily="49" charset="-122"/>
                <a:ea typeface="楷体_GB2312" panose="02010609030101010101" pitchFamily="49" charset="-122"/>
                <a:sym typeface="+mn-ea"/>
              </a:rPr>
              <a:t>太阳下山之前</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把电灯打开</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延长光照</a:t>
            </a:r>
            <a:r>
              <a:rPr lang="en-US" altLang="zh-CN" sz="2800" dirty="0">
                <a:solidFill>
                  <a:srgbClr val="0000FF"/>
                </a:solidFill>
                <a:latin typeface="楷体_GB2312" panose="02010609030101010101" pitchFamily="49" charset="-122"/>
                <a:ea typeface="楷体_GB2312" panose="02010609030101010101" pitchFamily="49" charset="-122"/>
                <a:sym typeface="+mn-ea"/>
              </a:rPr>
              <a:t>5-6</a:t>
            </a:r>
            <a:r>
              <a:rPr lang="zh-CN" altLang="en-US" sz="2800" dirty="0">
                <a:solidFill>
                  <a:srgbClr val="0000FF"/>
                </a:solidFill>
                <a:latin typeface="楷体_GB2312" panose="02010609030101010101" pitchFamily="49" charset="-122"/>
                <a:ea typeface="楷体_GB2312" panose="02010609030101010101" pitchFamily="49" charset="-122"/>
                <a:sym typeface="+mn-ea"/>
              </a:rPr>
              <a:t>个小时</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或在</a:t>
            </a:r>
            <a:r>
              <a:rPr lang="zh-CN" altLang="en-US" sz="2800" dirty="0">
                <a:solidFill>
                  <a:schemeClr val="accent2"/>
                </a:solidFill>
                <a:latin typeface="楷体_GB2312" panose="02010609030101010101" pitchFamily="49" charset="-122"/>
                <a:ea typeface="楷体_GB2312" panose="02010609030101010101" pitchFamily="49" charset="-122"/>
                <a:sym typeface="+mn-ea"/>
              </a:rPr>
              <a:t>半夜</a:t>
            </a:r>
            <a:r>
              <a:rPr lang="zh-CN" altLang="en-US" sz="2800" dirty="0">
                <a:solidFill>
                  <a:srgbClr val="0000FF"/>
                </a:solidFill>
                <a:latin typeface="楷体_GB2312" panose="02010609030101010101" pitchFamily="49" charset="-122"/>
                <a:ea typeface="楷体_GB2312" panose="02010609030101010101" pitchFamily="49" charset="-122"/>
                <a:sym typeface="+mn-ea"/>
              </a:rPr>
              <a:t>用辅助灯光照</a:t>
            </a:r>
            <a:r>
              <a:rPr lang="en-US" altLang="zh-CN" sz="2800" dirty="0">
                <a:solidFill>
                  <a:srgbClr val="0000FF"/>
                </a:solidFill>
                <a:latin typeface="楷体_GB2312" panose="02010609030101010101" pitchFamily="49" charset="-122"/>
                <a:ea typeface="楷体_GB2312" panose="02010609030101010101" pitchFamily="49" charset="-122"/>
                <a:sym typeface="+mn-ea"/>
              </a:rPr>
              <a:t>1-2</a:t>
            </a:r>
            <a:r>
              <a:rPr lang="zh-CN" altLang="en-US" sz="2800" dirty="0">
                <a:solidFill>
                  <a:srgbClr val="0000FF"/>
                </a:solidFill>
                <a:latin typeface="楷体_GB2312" panose="02010609030101010101" pitchFamily="49" charset="-122"/>
                <a:ea typeface="楷体_GB2312" panose="02010609030101010101" pitchFamily="49" charset="-122"/>
                <a:sym typeface="+mn-ea"/>
              </a:rPr>
              <a:t>小时</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以中断暗期长度</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达到调控花期的目的。</a:t>
            </a:r>
            <a:endParaRPr lang="zh-CN" altLang="en-US" sz="2800" dirty="0">
              <a:solidFill>
                <a:srgbClr val="0000FF"/>
              </a:solidFill>
              <a:latin typeface="楷体_GB2312" panose="02010609030101010101" pitchFamily="49" charset="-122"/>
              <a:ea typeface="楷体_GB2312" panose="02010609030101010101" pitchFamily="49" charset="-122"/>
              <a:sym typeface="+mn-ea"/>
            </a:endParaRPr>
          </a:p>
          <a:p>
            <a:pPr indent="457200" fontAlgn="auto">
              <a:lnSpc>
                <a:spcPct val="150000"/>
              </a:lnSpc>
              <a:buNone/>
            </a:pPr>
            <a:r>
              <a:rPr lang="zh-CN" altLang="en-US" sz="2800" dirty="0">
                <a:solidFill>
                  <a:srgbClr val="0000FF"/>
                </a:solidFill>
                <a:latin typeface="楷体_GB2312" panose="02010609030101010101" pitchFamily="49" charset="-122"/>
                <a:ea typeface="楷体_GB2312" panose="02010609030101010101" pitchFamily="49" charset="-122"/>
                <a:sym typeface="+mn-ea"/>
              </a:rPr>
              <a:t>如菊花</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在</a:t>
            </a:r>
            <a:r>
              <a:rPr lang="en-US" altLang="zh-CN" sz="2800" dirty="0">
                <a:solidFill>
                  <a:srgbClr val="0000FF"/>
                </a:solidFill>
                <a:latin typeface="楷体_GB2312" panose="02010609030101010101" pitchFamily="49" charset="-122"/>
                <a:ea typeface="楷体_GB2312" panose="02010609030101010101" pitchFamily="49" charset="-122"/>
                <a:sym typeface="+mn-ea"/>
              </a:rPr>
              <a:t>9/</a:t>
            </a:r>
            <a:r>
              <a:rPr lang="zh-CN" altLang="en-US" sz="2800" dirty="0">
                <a:solidFill>
                  <a:srgbClr val="0000FF"/>
                </a:solidFill>
                <a:latin typeface="楷体_GB2312" panose="02010609030101010101" pitchFamily="49" charset="-122"/>
                <a:ea typeface="楷体_GB2312" panose="02010609030101010101" pitchFamily="49" charset="-122"/>
                <a:sym typeface="+mn-ea"/>
              </a:rPr>
              <a:t>上</a:t>
            </a:r>
            <a:r>
              <a:rPr lang="en-US" altLang="zh-CN" sz="2800" dirty="0">
                <a:solidFill>
                  <a:srgbClr val="0000FF"/>
                </a:solidFill>
                <a:latin typeface="楷体_GB2312" panose="02010609030101010101" pitchFamily="49" charset="-122"/>
                <a:ea typeface="楷体_GB2312" panose="02010609030101010101" pitchFamily="49" charset="-122"/>
                <a:sym typeface="+mn-ea"/>
              </a:rPr>
              <a:t>-11/</a:t>
            </a:r>
            <a:r>
              <a:rPr lang="zh-CN" altLang="en-US" sz="2800" dirty="0">
                <a:solidFill>
                  <a:srgbClr val="0000FF"/>
                </a:solidFill>
                <a:latin typeface="楷体_GB2312" panose="02010609030101010101" pitchFamily="49" charset="-122"/>
                <a:ea typeface="楷体_GB2312" panose="02010609030101010101" pitchFamily="49" charset="-122"/>
                <a:sym typeface="+mn-ea"/>
              </a:rPr>
              <a:t>上进行人工辅助光照</a:t>
            </a:r>
            <a:r>
              <a:rPr lang="en-US" altLang="zh-CN" sz="2800" dirty="0">
                <a:solidFill>
                  <a:srgbClr val="0000FF"/>
                </a:solidFill>
                <a:latin typeface="楷体_GB2312" panose="02010609030101010101" pitchFamily="49" charset="-122"/>
                <a:ea typeface="楷体_GB2312" panose="02010609030101010101" pitchFamily="49" charset="-122"/>
                <a:sym typeface="+mn-ea"/>
              </a:rPr>
              <a:t>,</a:t>
            </a:r>
            <a:r>
              <a:rPr lang="zh-CN" altLang="en-US" sz="2800" dirty="0">
                <a:solidFill>
                  <a:srgbClr val="0000FF"/>
                </a:solidFill>
                <a:latin typeface="楷体_GB2312" panose="02010609030101010101" pitchFamily="49" charset="-122"/>
                <a:ea typeface="楷体_GB2312" panose="02010609030101010101" pitchFamily="49" charset="-122"/>
                <a:sym typeface="+mn-ea"/>
              </a:rPr>
              <a:t>可在春节前开花。</a:t>
            </a:r>
            <a:endParaRPr lang="zh-CN" altLang="en-US"/>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885" y="456999"/>
            <a:ext cx="10972800" cy="1143000"/>
          </a:xfrm>
        </p:spPr>
        <p:txBody>
          <a:bodyPr/>
          <a:p>
            <a:r>
              <a:rPr lang="en-US" altLang="zh-CN" sz="4000" dirty="0">
                <a:solidFill>
                  <a:srgbClr val="FF0066"/>
                </a:solidFill>
                <a:cs typeface="微软雅黑" panose="020B0503020204020204" charset="-122"/>
                <a:sym typeface="+mn-ea"/>
              </a:rPr>
              <a:t>(</a:t>
            </a:r>
            <a:r>
              <a:rPr lang="zh-CN" altLang="en-US" sz="4000" dirty="0">
                <a:solidFill>
                  <a:srgbClr val="FF0066"/>
                </a:solidFill>
                <a:cs typeface="微软雅黑" panose="020B0503020204020204" charset="-122"/>
                <a:sym typeface="+mn-ea"/>
              </a:rPr>
              <a:t>三</a:t>
            </a:r>
            <a:r>
              <a:rPr lang="en-US" altLang="zh-CN" sz="4000" dirty="0">
                <a:solidFill>
                  <a:srgbClr val="FF0066"/>
                </a:solidFill>
                <a:cs typeface="微软雅黑" panose="020B0503020204020204" charset="-122"/>
                <a:sym typeface="+mn-ea"/>
              </a:rPr>
              <a:t>)  </a:t>
            </a:r>
            <a:r>
              <a:rPr lang="zh-CN" altLang="en-US" sz="4000" dirty="0">
                <a:solidFill>
                  <a:srgbClr val="FF0066"/>
                </a:solidFill>
                <a:cs typeface="微软雅黑" panose="020B0503020204020204" charset="-122"/>
                <a:sym typeface="+mn-ea"/>
              </a:rPr>
              <a:t>颠倒昼夜处理法</a:t>
            </a:r>
            <a:endParaRPr lang="zh-CN" altLang="en-US" sz="4000" dirty="0">
              <a:solidFill>
                <a:srgbClr val="FF0066"/>
              </a:solidFill>
              <a:cs typeface="微软雅黑" panose="020B0503020204020204" charset="-122"/>
              <a:sym typeface="+mn-ea"/>
            </a:endParaRPr>
          </a:p>
        </p:txBody>
      </p:sp>
      <p:sp>
        <p:nvSpPr>
          <p:cNvPr id="3" name="内容占位符 2"/>
          <p:cNvSpPr>
            <a:spLocks noGrp="1"/>
          </p:cNvSpPr>
          <p:nvPr>
            <p:ph idx="1"/>
          </p:nvPr>
        </p:nvSpPr>
        <p:spPr>
          <a:xfrm>
            <a:off x="577215" y="1688465"/>
            <a:ext cx="11005185" cy="4648200"/>
          </a:xfrm>
        </p:spPr>
        <p:txBody>
          <a:bodyPr>
            <a:normAutofit fontScale="90000"/>
          </a:bodyPr>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有些花卉的开花时间在夜晚</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给人们的观赏带来很大的不便</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如昙花</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它总在晚上开放</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从绽开到凋谢至多</a:t>
            </a:r>
            <a:r>
              <a:rPr lang="en-US" altLang="zh-CN" dirty="0">
                <a:solidFill>
                  <a:srgbClr val="0000FF"/>
                </a:solidFill>
                <a:latin typeface="楷体_GB2312" panose="02010609030101010101" pitchFamily="49" charset="-122"/>
                <a:ea typeface="楷体_GB2312" panose="02010609030101010101" pitchFamily="49" charset="-122"/>
                <a:sym typeface="+mn-ea"/>
              </a:rPr>
              <a:t>3-4</a:t>
            </a:r>
            <a:r>
              <a:rPr lang="zh-CN" altLang="en-US" dirty="0">
                <a:solidFill>
                  <a:srgbClr val="0000FF"/>
                </a:solidFill>
                <a:latin typeface="楷体_GB2312" panose="02010609030101010101" pitchFamily="49" charset="-122"/>
                <a:ea typeface="楷体_GB2312" panose="02010609030101010101" pitchFamily="49" charset="-122"/>
                <a:sym typeface="+mn-ea"/>
              </a:rPr>
              <a:t>小时</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所以只有少数人能观赏到昙花的艳丽丰姿。</a:t>
            </a:r>
            <a:endParaRPr lang="zh-CN" altLang="en-US" b="1"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处理时可把花蕾已长至</a:t>
            </a:r>
            <a:r>
              <a:rPr lang="en-US" altLang="zh-CN" dirty="0">
                <a:solidFill>
                  <a:srgbClr val="0000FF"/>
                </a:solidFill>
                <a:latin typeface="楷体_GB2312" panose="02010609030101010101" pitchFamily="49" charset="-122"/>
                <a:ea typeface="楷体_GB2312" panose="02010609030101010101" pitchFamily="49" charset="-122"/>
                <a:sym typeface="+mn-ea"/>
              </a:rPr>
              <a:t>6-9</a:t>
            </a:r>
            <a:r>
              <a:rPr lang="zh-CN" altLang="en-US" dirty="0">
                <a:solidFill>
                  <a:srgbClr val="0000FF"/>
                </a:solidFill>
                <a:latin typeface="楷体_GB2312" panose="02010609030101010101" pitchFamily="49" charset="-122"/>
                <a:ea typeface="楷体_GB2312" panose="02010609030101010101" pitchFamily="49" charset="-122"/>
                <a:sym typeface="+mn-ea"/>
              </a:rPr>
              <a:t>厘米的植株</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白天放在暗室不见光</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晚上</a:t>
            </a:r>
            <a:r>
              <a:rPr lang="en-US" altLang="zh-CN" dirty="0">
                <a:solidFill>
                  <a:srgbClr val="0000FF"/>
                </a:solidFill>
                <a:latin typeface="楷体_GB2312" panose="02010609030101010101" pitchFamily="49" charset="-122"/>
                <a:ea typeface="楷体_GB2312" panose="02010609030101010101" pitchFamily="49" charset="-122"/>
                <a:sym typeface="+mn-ea"/>
              </a:rPr>
              <a:t>7</a:t>
            </a:r>
            <a:r>
              <a:rPr lang="zh-CN" altLang="en-US" dirty="0">
                <a:solidFill>
                  <a:srgbClr val="0000FF"/>
                </a:solidFill>
                <a:latin typeface="楷体_GB2312" panose="02010609030101010101" pitchFamily="49" charset="-122"/>
                <a:ea typeface="楷体_GB2312" panose="02010609030101010101" pitchFamily="49" charset="-122"/>
                <a:sym typeface="+mn-ea"/>
              </a:rPr>
              <a:t>时至翌日上午</a:t>
            </a:r>
            <a:r>
              <a:rPr lang="en-US" altLang="zh-CN" dirty="0">
                <a:solidFill>
                  <a:srgbClr val="0000FF"/>
                </a:solidFill>
                <a:latin typeface="楷体_GB2312" panose="02010609030101010101" pitchFamily="49" charset="-122"/>
                <a:ea typeface="楷体_GB2312" panose="02010609030101010101" pitchFamily="49" charset="-122"/>
                <a:sym typeface="+mn-ea"/>
              </a:rPr>
              <a:t>6</a:t>
            </a:r>
            <a:r>
              <a:rPr lang="zh-CN" altLang="en-US" dirty="0">
                <a:solidFill>
                  <a:srgbClr val="0000FF"/>
                </a:solidFill>
                <a:latin typeface="楷体_GB2312" panose="02010609030101010101" pitchFamily="49" charset="-122"/>
                <a:ea typeface="楷体_GB2312" panose="02010609030101010101" pitchFamily="49" charset="-122"/>
                <a:sym typeface="+mn-ea"/>
              </a:rPr>
              <a:t>时用</a:t>
            </a:r>
            <a:r>
              <a:rPr lang="en-US" altLang="zh-CN" dirty="0">
                <a:solidFill>
                  <a:srgbClr val="0000FF"/>
                </a:solidFill>
                <a:latin typeface="楷体_GB2312" panose="02010609030101010101" pitchFamily="49" charset="-122"/>
                <a:ea typeface="楷体_GB2312" panose="02010609030101010101" pitchFamily="49" charset="-122"/>
                <a:sym typeface="+mn-ea"/>
              </a:rPr>
              <a:t>100</a:t>
            </a:r>
            <a:r>
              <a:rPr lang="zh-CN" altLang="en-US" dirty="0">
                <a:solidFill>
                  <a:srgbClr val="0000FF"/>
                </a:solidFill>
                <a:latin typeface="楷体_GB2312" panose="02010609030101010101" pitchFamily="49" charset="-122"/>
                <a:ea typeface="楷体_GB2312" panose="02010609030101010101" pitchFamily="49" charset="-122"/>
                <a:sym typeface="+mn-ea"/>
              </a:rPr>
              <a:t>瓦的强光给予充足的光照</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一般经过</a:t>
            </a:r>
            <a:r>
              <a:rPr lang="en-US" altLang="zh-CN" dirty="0">
                <a:solidFill>
                  <a:srgbClr val="0000FF"/>
                </a:solidFill>
                <a:latin typeface="楷体_GB2312" panose="02010609030101010101" pitchFamily="49" charset="-122"/>
                <a:ea typeface="楷体_GB2312" panose="02010609030101010101" pitchFamily="49" charset="-122"/>
                <a:sym typeface="+mn-ea"/>
              </a:rPr>
              <a:t>4-5</a:t>
            </a:r>
            <a:r>
              <a:rPr lang="zh-CN" altLang="en-US" dirty="0">
                <a:solidFill>
                  <a:srgbClr val="0000FF"/>
                </a:solidFill>
                <a:latin typeface="楷体_GB2312" panose="02010609030101010101" pitchFamily="49" charset="-122"/>
                <a:ea typeface="楷体_GB2312" panose="02010609030101010101" pitchFamily="49" charset="-122"/>
                <a:sym typeface="+mn-ea"/>
              </a:rPr>
              <a:t>天的昼夜颠倒处理后</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就能改变昙花夜间开花习性</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使之白天开花</a:t>
            </a:r>
            <a:r>
              <a:rPr lang="en-US" altLang="zh-CN" dirty="0">
                <a:solidFill>
                  <a:srgbClr val="0000FF"/>
                </a:solidFill>
                <a:latin typeface="楷体_GB2312" panose="02010609030101010101" pitchFamily="49" charset="-122"/>
                <a:ea typeface="楷体_GB2312" panose="02010609030101010101" pitchFamily="49" charset="-122"/>
                <a:sym typeface="+mn-ea"/>
              </a:rPr>
              <a:t>.</a:t>
            </a:r>
            <a:endParaRPr lang="en-US" altLang="zh-CN"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76200" y="685800"/>
            <a:ext cx="6913245" cy="4565015"/>
          </a:xfrm>
          <a:prstGeom prst="rect">
            <a:avLst/>
          </a:prstGeom>
        </p:spPr>
      </p:pic>
      <p:pic>
        <p:nvPicPr>
          <p:cNvPr id="3" name="图片 2"/>
          <p:cNvPicPr>
            <a:picLocks noChangeAspect="1"/>
          </p:cNvPicPr>
          <p:nvPr/>
        </p:nvPicPr>
        <p:blipFill>
          <a:blip r:embed="rId2"/>
          <a:stretch>
            <a:fillRect/>
          </a:stretch>
        </p:blipFill>
        <p:spPr>
          <a:xfrm>
            <a:off x="7010400" y="152400"/>
            <a:ext cx="4851400" cy="6461760"/>
          </a:xfrm>
          <a:prstGeom prst="rect">
            <a:avLst/>
          </a:prstGeom>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0" y="1143000"/>
            <a:ext cx="6778625" cy="4628515"/>
          </a:xfrm>
          <a:prstGeom prst="rect">
            <a:avLst/>
          </a:prstGeom>
        </p:spPr>
      </p:pic>
      <p:pic>
        <p:nvPicPr>
          <p:cNvPr id="3" name="图片 2"/>
          <p:cNvPicPr>
            <a:picLocks noChangeAspect="1"/>
          </p:cNvPicPr>
          <p:nvPr/>
        </p:nvPicPr>
        <p:blipFill>
          <a:blip r:embed="rId2"/>
          <a:stretch>
            <a:fillRect/>
          </a:stretch>
        </p:blipFill>
        <p:spPr>
          <a:xfrm>
            <a:off x="6934200" y="53340"/>
            <a:ext cx="4936490" cy="6614795"/>
          </a:xfrm>
          <a:prstGeom prst="rect">
            <a:avLst/>
          </a:prstGeom>
        </p:spPr>
      </p:pic>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olidFill>
                  <a:srgbClr val="FF0066"/>
                </a:solidFill>
                <a:latin typeface="楷体_GB2312" panose="02010609030101010101" pitchFamily="49" charset="-122"/>
                <a:ea typeface="楷体_GB2312" panose="02010609030101010101" pitchFamily="49" charset="-122"/>
                <a:sym typeface="+mn-ea"/>
              </a:rPr>
              <a:t>(</a:t>
            </a:r>
            <a:r>
              <a:rPr lang="zh-CN" altLang="en-US" dirty="0">
                <a:solidFill>
                  <a:srgbClr val="FF0066"/>
                </a:solidFill>
                <a:latin typeface="楷体_GB2312" panose="02010609030101010101" pitchFamily="49" charset="-122"/>
                <a:ea typeface="楷体_GB2312" panose="02010609030101010101" pitchFamily="49" charset="-122"/>
                <a:sym typeface="+mn-ea"/>
              </a:rPr>
              <a:t>四</a:t>
            </a:r>
            <a:r>
              <a:rPr lang="en-US" altLang="zh-CN" dirty="0">
                <a:solidFill>
                  <a:srgbClr val="FF0066"/>
                </a:solidFill>
                <a:latin typeface="楷体_GB2312" panose="02010609030101010101" pitchFamily="49" charset="-122"/>
                <a:ea typeface="楷体_GB2312" panose="02010609030101010101" pitchFamily="49" charset="-122"/>
                <a:sym typeface="+mn-ea"/>
              </a:rPr>
              <a:t>)  </a:t>
            </a:r>
            <a:r>
              <a:rPr lang="zh-CN" altLang="en-US" dirty="0">
                <a:solidFill>
                  <a:srgbClr val="FF0066"/>
                </a:solidFill>
                <a:latin typeface="楷体_GB2312" panose="02010609030101010101" pitchFamily="49" charset="-122"/>
                <a:ea typeface="楷体_GB2312" panose="02010609030101010101" pitchFamily="49" charset="-122"/>
                <a:sym typeface="+mn-ea"/>
              </a:rPr>
              <a:t>遮光延长开花时间处理法</a:t>
            </a:r>
            <a:endParaRPr lang="zh-CN" altLang="en-US"/>
          </a:p>
        </p:txBody>
      </p:sp>
      <p:sp>
        <p:nvSpPr>
          <p:cNvPr id="3" name="内容占位符 2"/>
          <p:cNvSpPr>
            <a:spLocks noGrp="1"/>
          </p:cNvSpPr>
          <p:nvPr>
            <p:ph idx="1"/>
          </p:nvPr>
        </p:nvSpPr>
        <p:spPr/>
        <p:txBody>
          <a:bodyPr/>
          <a:p>
            <a:pPr indent="457200" fontAlgn="auto">
              <a:buNone/>
            </a:pPr>
            <a:r>
              <a:rPr lang="en-US" altLang="zh-CN" dirty="0">
                <a:solidFill>
                  <a:srgbClr val="0000FF"/>
                </a:solidFill>
                <a:latin typeface="楷体_GB2312" panose="02010609030101010101" pitchFamily="49" charset="-122"/>
                <a:ea typeface="楷体_GB2312" panose="02010609030101010101" pitchFamily="49" charset="-122"/>
                <a:sym typeface="+mn-ea"/>
              </a:rPr>
              <a:t> </a:t>
            </a:r>
            <a:r>
              <a:rPr lang="zh-CN" altLang="en-US" dirty="0">
                <a:solidFill>
                  <a:srgbClr val="0000FF"/>
                </a:solidFill>
                <a:latin typeface="楷体_GB2312" panose="02010609030101010101" pitchFamily="49" charset="-122"/>
                <a:ea typeface="楷体_GB2312" panose="02010609030101010101" pitchFamily="49" charset="-122"/>
                <a:sym typeface="+mn-ea"/>
              </a:rPr>
              <a:t>有部分花卉不能适应强烈的阳光</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特别是在含苞待放之时</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用遮阳网进行适当的遮光或把植株移到光强较弱的地方</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均可延长开花时间。</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如杜鹃、牡丹、月季、康乃馨等。</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dirty="0">
                <a:solidFill>
                  <a:srgbClr val="FF0066"/>
                </a:solidFill>
                <a:latin typeface="楷体_GB2312" panose="02010609030101010101" pitchFamily="49" charset="-122"/>
                <a:ea typeface="楷体_GB2312" panose="02010609030101010101" pitchFamily="49" charset="-122"/>
                <a:sym typeface="+mn-ea"/>
              </a:rPr>
              <a:t>(</a:t>
            </a:r>
            <a:r>
              <a:rPr lang="zh-CN" altLang="en-US" dirty="0">
                <a:solidFill>
                  <a:srgbClr val="FF0066"/>
                </a:solidFill>
                <a:latin typeface="楷体_GB2312" panose="02010609030101010101" pitchFamily="49" charset="-122"/>
                <a:ea typeface="楷体_GB2312" panose="02010609030101010101" pitchFamily="49" charset="-122"/>
                <a:sym typeface="+mn-ea"/>
              </a:rPr>
              <a:t>五</a:t>
            </a:r>
            <a:r>
              <a:rPr lang="en-US" altLang="zh-CN" dirty="0">
                <a:solidFill>
                  <a:srgbClr val="FF0066"/>
                </a:solidFill>
                <a:latin typeface="楷体_GB2312" panose="02010609030101010101" pitchFamily="49" charset="-122"/>
                <a:ea typeface="楷体_GB2312" panose="02010609030101010101" pitchFamily="49" charset="-122"/>
                <a:sym typeface="+mn-ea"/>
              </a:rPr>
              <a:t>)  </a:t>
            </a:r>
            <a:r>
              <a:rPr lang="zh-CN" altLang="en-US" dirty="0">
                <a:solidFill>
                  <a:srgbClr val="FF0066"/>
                </a:solidFill>
                <a:latin typeface="楷体_GB2312" panose="02010609030101010101" pitchFamily="49" charset="-122"/>
                <a:ea typeface="楷体_GB2312" panose="02010609030101010101" pitchFamily="49" charset="-122"/>
                <a:sym typeface="+mn-ea"/>
              </a:rPr>
              <a:t>播种期调节控花法</a:t>
            </a:r>
            <a:endParaRPr lang="zh-CN" altLang="en-US"/>
          </a:p>
        </p:txBody>
      </p:sp>
      <p:sp>
        <p:nvSpPr>
          <p:cNvPr id="3" name="内容占位符 2"/>
          <p:cNvSpPr>
            <a:spLocks noGrp="1"/>
          </p:cNvSpPr>
          <p:nvPr>
            <p:ph idx="1"/>
          </p:nvPr>
        </p:nvSpPr>
        <p:spPr/>
        <p:txBody>
          <a:bodyPr/>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在这里播种期的概念除了种子的播撒时间之外，还包括了球根花卉种球下地时间及部分花卉的扦插繁殖时间。</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用调节播种期来控制开花时间是比较容易掌握的花期控制技术，关键问题是什么品种的花卉在什么时间播种？从播种到开花需要多少天？</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485" y="152199"/>
            <a:ext cx="10972800" cy="1143000"/>
          </a:xfrm>
        </p:spPr>
        <p:txBody>
          <a:bodyPr>
            <a:normAutofit/>
          </a:bodyPr>
          <a:p>
            <a:r>
              <a:rPr lang="en-US" altLang="zh-CN" dirty="0">
                <a:solidFill>
                  <a:srgbClr val="FF0066"/>
                </a:solidFill>
                <a:latin typeface="楷体_GB2312" panose="02010609030101010101" pitchFamily="49" charset="-122"/>
                <a:ea typeface="楷体_GB2312" panose="02010609030101010101" pitchFamily="49" charset="-122"/>
                <a:sym typeface="+mn-ea"/>
              </a:rPr>
              <a:t>“</a:t>
            </a:r>
            <a:r>
              <a:rPr lang="zh-CN" altLang="en-US" dirty="0">
                <a:solidFill>
                  <a:srgbClr val="FF0066"/>
                </a:solidFill>
                <a:latin typeface="楷体_GB2312" panose="02010609030101010101" pitchFamily="49" charset="-122"/>
                <a:ea typeface="楷体_GB2312" panose="02010609030101010101" pitchFamily="49" charset="-122"/>
                <a:sym typeface="+mn-ea"/>
              </a:rPr>
              <a:t>十一”用花的花卉种类和播种期</a:t>
            </a:r>
            <a:endParaRPr lang="zh-CN" altLang="en-US"/>
          </a:p>
        </p:txBody>
      </p:sp>
      <p:graphicFrame>
        <p:nvGraphicFramePr>
          <p:cNvPr id="29699" name="表格 29698"/>
          <p:cNvGraphicFramePr/>
          <p:nvPr/>
        </p:nvGraphicFramePr>
        <p:xfrm>
          <a:off x="2667000" y="1371600"/>
          <a:ext cx="7010400" cy="5262880"/>
        </p:xfrm>
        <a:graphic>
          <a:graphicData uri="http://schemas.openxmlformats.org/drawingml/2006/table">
            <a:tbl>
              <a:tblPr/>
              <a:tblGrid>
                <a:gridCol w="1981200"/>
                <a:gridCol w="5029200"/>
              </a:tblGrid>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 </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播种期</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b="1" dirty="0">
                          <a:solidFill>
                            <a:srgbClr val="0000FF"/>
                          </a:solidFill>
                          <a:latin typeface="微软雅黑" panose="020B0503020204020204" charset="-122"/>
                          <a:ea typeface="微软雅黑" panose="020B0503020204020204" charset="-122"/>
                        </a:rPr>
                        <a:t>花卉种类</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3</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月中旬</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百子石榴</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4</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月初</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一串红</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5</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月初</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半支莲</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5</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月下旬</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马力筋</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6</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月初</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鸡冠花</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6</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月中旬</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圆绒鸡冠、翠菊、美女樱、旱金莲</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6</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月中旬</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大花牵牛、茑萝、万寿菊</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1816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7</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月上旬</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百日草、孔雀草、风仙、千日红</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59944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sz="2400" b="1" dirty="0">
                          <a:solidFill>
                            <a:srgbClr val="0000FF"/>
                          </a:solidFill>
                          <a:latin typeface="微软雅黑" panose="020B0503020204020204" charset="-122"/>
                          <a:ea typeface="微软雅黑" panose="020B0503020204020204" charset="-122"/>
                          <a:cs typeface="微软雅黑" panose="020B0503020204020204" charset="-122"/>
                        </a:rPr>
                        <a:t>7</a:t>
                      </a:r>
                      <a:r>
                        <a:rPr lang="zh-CN" altLang="en-US" sz="2400" b="1" dirty="0">
                          <a:solidFill>
                            <a:srgbClr val="0000FF"/>
                          </a:solidFill>
                          <a:latin typeface="微软雅黑" panose="020B0503020204020204" charset="-122"/>
                          <a:ea typeface="微软雅黑" panose="020B0503020204020204" charset="-122"/>
                          <a:cs typeface="微软雅黑" panose="020B0503020204020204" charset="-122"/>
                        </a:rPr>
                        <a:t>月中旬</a:t>
                      </a:r>
                      <a:endParaRPr lang="zh-CN" altLang="en-US" sz="2400" b="1" dirty="0">
                        <a:solidFill>
                          <a:srgbClr val="0000FF"/>
                        </a:solidFill>
                        <a:latin typeface="微软雅黑" panose="020B0503020204020204" charset="-122"/>
                        <a:ea typeface="微软雅黑" panose="020B0503020204020204" charset="-122"/>
                        <a:cs typeface="微软雅黑" panose="020B0503020204020204" charset="-122"/>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zh-CN" altLang="en-US" sz="2400" b="1" dirty="0">
                          <a:solidFill>
                            <a:srgbClr val="0000FF"/>
                          </a:solidFill>
                          <a:latin typeface="微软雅黑" panose="020B0503020204020204" charset="-122"/>
                          <a:ea typeface="微软雅黑" panose="020B0503020204020204" charset="-122"/>
                        </a:rPr>
                        <a:t>矮翠菊</a:t>
                      </a:r>
                      <a:endParaRPr lang="zh-CN" altLang="en-US" sz="2400" b="1" dirty="0">
                        <a:solidFill>
                          <a:srgbClr val="0000FF"/>
                        </a:solidFill>
                        <a:latin typeface="微软雅黑" panose="020B0503020204020204" charset="-122"/>
                        <a:ea typeface="微软雅黑" panose="020B0503020204020204" charset="-122"/>
                      </a:endParaRPr>
                    </a:p>
                  </a:txBody>
                  <a:tcPr>
                    <a:lnL w="12700" cap="flat" cmpd="sng">
                      <a:solidFill>
                        <a:schemeClr val="tx1"/>
                      </a:solidFill>
                      <a:prstDash val="solid"/>
                      <a:miter/>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r>
            </a:tbl>
          </a:graphicData>
        </a:graphic>
      </p:graphicFrame>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533199"/>
            <a:ext cx="10972800" cy="1143000"/>
          </a:xfrm>
        </p:spPr>
        <p:txBody>
          <a:bodyPr/>
          <a:p>
            <a:r>
              <a:rPr lang="en-US" altLang="zh-CN" dirty="0">
                <a:solidFill>
                  <a:srgbClr val="FF0066"/>
                </a:solidFill>
                <a:cs typeface="微软雅黑" panose="020B0503020204020204" charset="-122"/>
                <a:sym typeface="+mn-ea"/>
              </a:rPr>
              <a:t>(</a:t>
            </a:r>
            <a:r>
              <a:rPr lang="zh-CN" altLang="en-US" dirty="0">
                <a:solidFill>
                  <a:srgbClr val="FF0066"/>
                </a:solidFill>
                <a:cs typeface="微软雅黑" panose="020B0503020204020204" charset="-122"/>
                <a:sym typeface="+mn-ea"/>
              </a:rPr>
              <a:t>一</a:t>
            </a:r>
            <a:r>
              <a:rPr lang="en-US" altLang="zh-CN" dirty="0">
                <a:solidFill>
                  <a:srgbClr val="FF0066"/>
                </a:solidFill>
                <a:cs typeface="微软雅黑" panose="020B0503020204020204" charset="-122"/>
                <a:sym typeface="+mn-ea"/>
              </a:rPr>
              <a:t>)  </a:t>
            </a:r>
            <a:r>
              <a:rPr lang="zh-CN" altLang="en-US" dirty="0">
                <a:solidFill>
                  <a:srgbClr val="FF0066"/>
                </a:solidFill>
                <a:cs typeface="微软雅黑" panose="020B0503020204020204" charset="-122"/>
                <a:sym typeface="+mn-ea"/>
              </a:rPr>
              <a:t>控温控花法</a:t>
            </a:r>
            <a:endParaRPr lang="zh-CN" altLang="en-US">
              <a:cs typeface="微软雅黑" panose="020B0503020204020204" charset="-122"/>
            </a:endParaRPr>
          </a:p>
        </p:txBody>
      </p:sp>
      <p:sp>
        <p:nvSpPr>
          <p:cNvPr id="3" name="内容占位符 2"/>
          <p:cNvSpPr>
            <a:spLocks noGrp="1"/>
          </p:cNvSpPr>
          <p:nvPr>
            <p:ph idx="1"/>
          </p:nvPr>
        </p:nvSpPr>
        <p:spPr>
          <a:xfrm>
            <a:off x="548640" y="1759585"/>
            <a:ext cx="11033760" cy="4577080"/>
          </a:xfrm>
        </p:spPr>
        <p:txBody>
          <a:bodyPr>
            <a:normAutofit fontScale="80000"/>
          </a:bodyPr>
          <a:p>
            <a:pPr indent="457200" fontAlgn="auto">
              <a:buNone/>
            </a:pPr>
            <a:r>
              <a:rPr lang="zh-CN" altLang="en-US" dirty="0">
                <a:solidFill>
                  <a:srgbClr val="0000FF"/>
                </a:solidFill>
                <a:cs typeface="微软雅黑" panose="020B0503020204020204" charset="-122"/>
                <a:sym typeface="+mn-ea"/>
              </a:rPr>
              <a:t>在日照条件满足的前提下，</a:t>
            </a:r>
            <a:r>
              <a:rPr lang="zh-CN" altLang="en-US" dirty="0">
                <a:solidFill>
                  <a:schemeClr val="accent2"/>
                </a:solidFill>
                <a:cs typeface="微软雅黑" panose="020B0503020204020204" charset="-122"/>
                <a:sym typeface="+mn-ea"/>
              </a:rPr>
              <a:t>温度</a:t>
            </a:r>
            <a:r>
              <a:rPr lang="zh-CN" altLang="en-US" dirty="0">
                <a:solidFill>
                  <a:srgbClr val="0000FF"/>
                </a:solidFill>
                <a:cs typeface="微软雅黑" panose="020B0503020204020204" charset="-122"/>
                <a:sym typeface="+mn-ea"/>
              </a:rPr>
              <a:t>是影响开花迟早极为有效的促控因素。</a:t>
            </a:r>
            <a:endParaRPr lang="zh-CN" altLang="en-US" dirty="0">
              <a:solidFill>
                <a:srgbClr val="0000FF"/>
              </a:solidFill>
              <a:cs typeface="微软雅黑" panose="020B0503020204020204" charset="-122"/>
              <a:sym typeface="+mn-ea"/>
            </a:endParaRPr>
          </a:p>
          <a:p>
            <a:pPr indent="457200" fontAlgn="auto">
              <a:buNone/>
            </a:pPr>
            <a:r>
              <a:rPr lang="en-US" altLang="zh-CN" dirty="0">
                <a:solidFill>
                  <a:srgbClr val="FF0066"/>
                </a:solidFill>
                <a:cs typeface="微软雅黑" panose="020B0503020204020204" charset="-122"/>
                <a:sym typeface="+mn-ea"/>
              </a:rPr>
              <a:t>1.</a:t>
            </a:r>
            <a:r>
              <a:rPr lang="zh-CN" altLang="en-US" dirty="0">
                <a:solidFill>
                  <a:srgbClr val="FF0066"/>
                </a:solidFill>
                <a:cs typeface="微软雅黑" panose="020B0503020204020204" charset="-122"/>
                <a:sym typeface="+mn-ea"/>
              </a:rPr>
              <a:t>增加温度法</a:t>
            </a:r>
            <a:r>
              <a:rPr lang="zh-CN" altLang="en-US" dirty="0">
                <a:solidFill>
                  <a:srgbClr val="0000FF"/>
                </a:solidFill>
                <a:cs typeface="微软雅黑" panose="020B0503020204020204" charset="-122"/>
                <a:sym typeface="+mn-ea"/>
              </a:rPr>
              <a:t>   主要用于促进开花，提供花卉继续生长发育以便提前开花的条件。大部分在</a:t>
            </a:r>
            <a:r>
              <a:rPr lang="en-US" altLang="zh-CN" dirty="0">
                <a:solidFill>
                  <a:srgbClr val="0000FF"/>
                </a:solidFill>
                <a:cs typeface="微软雅黑" panose="020B0503020204020204" charset="-122"/>
                <a:sym typeface="+mn-ea"/>
              </a:rPr>
              <a:t>5℃</a:t>
            </a:r>
            <a:r>
              <a:rPr lang="zh-CN" altLang="en-US" dirty="0">
                <a:solidFill>
                  <a:srgbClr val="0000FF"/>
                </a:solidFill>
                <a:cs typeface="微软雅黑" panose="020B0503020204020204" charset="-122"/>
                <a:sym typeface="+mn-ea"/>
              </a:rPr>
              <a:t>以下则停止生长，进入休眠状态，部分热带花卉还会受到冻害。因此，增加温度阻止花卉进入休眠，防止热带花卉受冻，是提早开花的主要措施。</a:t>
            </a:r>
            <a:endParaRPr lang="zh-CN" altLang="en-US" dirty="0">
              <a:solidFill>
                <a:srgbClr val="0000FF"/>
              </a:solidFill>
              <a:cs typeface="微软雅黑" panose="020B0503020204020204" charset="-122"/>
              <a:sym typeface="+mn-ea"/>
            </a:endParaRPr>
          </a:p>
          <a:p>
            <a:pPr indent="457200" fontAlgn="auto">
              <a:buNone/>
            </a:pPr>
            <a:r>
              <a:rPr lang="zh-CN" altLang="en-US" dirty="0">
                <a:solidFill>
                  <a:srgbClr val="0000FF"/>
                </a:solidFill>
                <a:cs typeface="微软雅黑" panose="020B0503020204020204" charset="-122"/>
                <a:sym typeface="+mn-ea"/>
              </a:rPr>
              <a:t>如瓜叶菊、牡丹、杜鹃、绣球花、金边瑞香等经过加温处理都能提前开花。</a:t>
            </a:r>
            <a:endParaRPr lang="zh-CN" altLang="en-US">
              <a:cs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00"/>
                </a:solidFill>
                <a:latin typeface="Times New Roman" panose="02020603050405020304" pitchFamily="18" charset="0"/>
                <a:ea typeface="楷体_GB2312" panose="02010609030101010101" pitchFamily="49" charset="-122"/>
                <a:sym typeface="+mn-ea"/>
              </a:rPr>
              <a:t>瓜叶菊调节播种期控花</a:t>
            </a:r>
            <a:endParaRPr lang="zh-CN" altLang="en-US"/>
          </a:p>
        </p:txBody>
      </p:sp>
      <p:sp>
        <p:nvSpPr>
          <p:cNvPr id="3" name="内容占位符 2"/>
          <p:cNvSpPr>
            <a:spLocks noGrp="1"/>
          </p:cNvSpPr>
          <p:nvPr>
            <p:ph idx="1"/>
          </p:nvPr>
        </p:nvSpPr>
        <p:spPr>
          <a:xfrm>
            <a:off x="609600" y="1752575"/>
            <a:ext cx="10972800" cy="4445519"/>
          </a:xfrm>
        </p:spPr>
        <p:txBody>
          <a:bodyPr/>
          <a:p>
            <a:pPr indent="457200" fontAlgn="auto">
              <a:buNone/>
            </a:pPr>
            <a:r>
              <a:rPr lang="en-US" altLang="zh-CN" dirty="0">
                <a:solidFill>
                  <a:srgbClr val="FF0000"/>
                </a:solidFill>
                <a:latin typeface="Times New Roman" panose="02020603050405020304" pitchFamily="18" charset="0"/>
                <a:sym typeface="+mn-ea"/>
              </a:rPr>
              <a:t>  </a:t>
            </a:r>
            <a:r>
              <a:rPr lang="zh-CN" altLang="en-US" sz="2400" dirty="0">
                <a:solidFill>
                  <a:srgbClr val="0000FF"/>
                </a:solidFill>
                <a:cs typeface="微软雅黑" panose="020B0503020204020204" charset="-122"/>
                <a:sym typeface="+mn-ea"/>
              </a:rPr>
              <a:t>早花品种播后</a:t>
            </a:r>
            <a:r>
              <a:rPr lang="en-US" altLang="zh-CN" sz="2400" dirty="0">
                <a:solidFill>
                  <a:srgbClr val="0000FF"/>
                </a:solidFill>
                <a:cs typeface="微软雅黑" panose="020B0503020204020204" charset="-122"/>
                <a:sym typeface="+mn-ea"/>
              </a:rPr>
              <a:t>5-6</a:t>
            </a:r>
            <a:r>
              <a:rPr lang="zh-CN" altLang="en-US" sz="2400" dirty="0">
                <a:solidFill>
                  <a:srgbClr val="0000FF"/>
                </a:solidFill>
                <a:cs typeface="微软雅黑" panose="020B0503020204020204" charset="-122"/>
                <a:sym typeface="+mn-ea"/>
              </a:rPr>
              <a:t>个月开花；</a:t>
            </a:r>
            <a:endParaRPr lang="zh-CN" altLang="en-US" sz="2400" b="1" dirty="0">
              <a:solidFill>
                <a:srgbClr val="0000FF"/>
              </a:solidFill>
              <a:cs typeface="微软雅黑" panose="020B0503020204020204" charset="-122"/>
            </a:endParaRPr>
          </a:p>
          <a:p>
            <a:pPr indent="457200" fontAlgn="auto">
              <a:buNone/>
            </a:pPr>
            <a:r>
              <a:rPr lang="zh-CN" altLang="en-US" sz="2400" dirty="0">
                <a:solidFill>
                  <a:srgbClr val="FF0000"/>
                </a:solidFill>
                <a:cs typeface="微软雅黑" panose="020B0503020204020204" charset="-122"/>
                <a:sym typeface="+mn-ea"/>
              </a:rPr>
              <a:t>   </a:t>
            </a:r>
            <a:r>
              <a:rPr lang="zh-CN" altLang="en-US" sz="2400" dirty="0">
                <a:solidFill>
                  <a:srgbClr val="0000FF"/>
                </a:solidFill>
                <a:cs typeface="微软雅黑" panose="020B0503020204020204" charset="-122"/>
                <a:sym typeface="+mn-ea"/>
              </a:rPr>
              <a:t>一般品种</a:t>
            </a:r>
            <a:r>
              <a:rPr lang="en-US" altLang="zh-CN" sz="2400" dirty="0">
                <a:solidFill>
                  <a:srgbClr val="0000FF"/>
                </a:solidFill>
                <a:cs typeface="微软雅黑" panose="020B0503020204020204" charset="-122"/>
                <a:sym typeface="+mn-ea"/>
              </a:rPr>
              <a:t>7-8</a:t>
            </a:r>
            <a:r>
              <a:rPr lang="zh-CN" altLang="en-US" sz="2400" dirty="0">
                <a:solidFill>
                  <a:srgbClr val="0000FF"/>
                </a:solidFill>
                <a:cs typeface="微软雅黑" panose="020B0503020204020204" charset="-122"/>
                <a:sym typeface="+mn-ea"/>
              </a:rPr>
              <a:t>个月开花；</a:t>
            </a:r>
            <a:endParaRPr lang="zh-CN" altLang="en-US" sz="2400" b="1" dirty="0">
              <a:solidFill>
                <a:srgbClr val="0000FF"/>
              </a:solidFill>
              <a:cs typeface="微软雅黑" panose="020B0503020204020204" charset="-122"/>
            </a:endParaRPr>
          </a:p>
          <a:p>
            <a:pPr indent="457200" fontAlgn="auto">
              <a:buNone/>
            </a:pPr>
            <a:r>
              <a:rPr lang="zh-CN" altLang="en-US" sz="2400" dirty="0">
                <a:solidFill>
                  <a:srgbClr val="FF0000"/>
                </a:solidFill>
                <a:cs typeface="微软雅黑" panose="020B0503020204020204" charset="-122"/>
                <a:sym typeface="+mn-ea"/>
              </a:rPr>
              <a:t>   </a:t>
            </a:r>
            <a:r>
              <a:rPr lang="zh-CN" altLang="en-US" sz="2400" dirty="0">
                <a:solidFill>
                  <a:srgbClr val="0000FF"/>
                </a:solidFill>
                <a:cs typeface="微软雅黑" panose="020B0503020204020204" charset="-122"/>
                <a:sym typeface="+mn-ea"/>
              </a:rPr>
              <a:t>晚花品种</a:t>
            </a:r>
            <a:r>
              <a:rPr lang="en-US" altLang="zh-CN" sz="2400" dirty="0">
                <a:solidFill>
                  <a:srgbClr val="0000FF"/>
                </a:solidFill>
                <a:cs typeface="微软雅黑" panose="020B0503020204020204" charset="-122"/>
                <a:sym typeface="+mn-ea"/>
              </a:rPr>
              <a:t>10</a:t>
            </a:r>
            <a:r>
              <a:rPr lang="zh-CN" altLang="en-US" sz="2400" dirty="0">
                <a:solidFill>
                  <a:srgbClr val="0000FF"/>
                </a:solidFill>
                <a:cs typeface="微软雅黑" panose="020B0503020204020204" charset="-122"/>
                <a:sym typeface="+mn-ea"/>
              </a:rPr>
              <a:t>个月开花。</a:t>
            </a:r>
            <a:endParaRPr lang="zh-CN" altLang="en-US" sz="2400" b="1" dirty="0">
              <a:solidFill>
                <a:srgbClr val="0000FF"/>
              </a:solidFill>
              <a:cs typeface="微软雅黑" panose="020B0503020204020204" charset="-122"/>
            </a:endParaRPr>
          </a:p>
          <a:p>
            <a:pPr indent="0">
              <a:buNone/>
            </a:pPr>
            <a:endParaRPr lang="zh-CN" altLang="en-US" sz="2400" b="1" dirty="0">
              <a:solidFill>
                <a:srgbClr val="0000FF"/>
              </a:solidFill>
              <a:cs typeface="微软雅黑" panose="020B0503020204020204" charset="-122"/>
            </a:endParaRPr>
          </a:p>
        </p:txBody>
      </p:sp>
      <p:sp>
        <p:nvSpPr>
          <p:cNvPr id="30723" name="矩形 30722"/>
          <p:cNvSpPr/>
          <p:nvPr/>
        </p:nvSpPr>
        <p:spPr>
          <a:xfrm>
            <a:off x="1447483" y="4038600"/>
            <a:ext cx="4572000" cy="2461260"/>
          </a:xfrm>
          <a:prstGeom prst="rect">
            <a:avLst/>
          </a:prstGeom>
          <a:noFill/>
          <a:ln w="9525">
            <a:noFill/>
          </a:ln>
        </p:spPr>
        <p:txBody>
          <a:bodyPr>
            <a:spAutoFit/>
          </a:bodyPr>
          <a:p>
            <a:pPr>
              <a:spcBef>
                <a:spcPct val="50000"/>
              </a:spcBef>
              <a:buFont typeface="Wingdings" panose="05000000000000000000" pitchFamily="2" charset="2"/>
            </a:pPr>
            <a:r>
              <a:rPr lang="en-US" altLang="zh-CN" sz="2800" b="1" dirty="0">
                <a:solidFill>
                  <a:srgbClr val="0000FF"/>
                </a:solidFill>
                <a:latin typeface="Times New Roman" panose="02020603050405020304" pitchFamily="18" charset="0"/>
              </a:rPr>
              <a:t>      </a:t>
            </a:r>
            <a:r>
              <a:rPr lang="zh-CN" altLang="en-US" sz="2800" b="1" dirty="0">
                <a:solidFill>
                  <a:srgbClr val="0000FF"/>
                </a:solidFill>
                <a:latin typeface="Times New Roman" panose="02020603050405020304" pitchFamily="18" charset="0"/>
              </a:rPr>
              <a:t>播种期             观花 </a:t>
            </a:r>
            <a:endParaRPr lang="zh-CN" altLang="en-US" sz="2800" b="1" dirty="0">
              <a:solidFill>
                <a:srgbClr val="0000FF"/>
              </a:solidFill>
              <a:latin typeface="Times New Roman" panose="02020603050405020304" pitchFamily="18" charset="0"/>
            </a:endParaRPr>
          </a:p>
          <a:p>
            <a:pPr>
              <a:spcBef>
                <a:spcPct val="50000"/>
              </a:spcBef>
            </a:pPr>
            <a:r>
              <a:rPr lang="zh-CN" altLang="en-US" sz="2800" b="1" dirty="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3   </a:t>
            </a:r>
            <a:r>
              <a:rPr lang="zh-CN" altLang="en-US" sz="2800" b="1" dirty="0">
                <a:solidFill>
                  <a:srgbClr val="0000FF"/>
                </a:solidFill>
                <a:latin typeface="Times New Roman" panose="02020603050405020304" pitchFamily="18" charset="0"/>
              </a:rPr>
              <a:t>月              </a:t>
            </a:r>
            <a:r>
              <a:rPr lang="en-US" altLang="zh-CN" sz="2800" b="1" dirty="0">
                <a:solidFill>
                  <a:srgbClr val="0000FF"/>
                </a:solidFill>
                <a:latin typeface="Times New Roman" panose="02020603050405020304" pitchFamily="18" charset="0"/>
              </a:rPr>
              <a:t>11-12</a:t>
            </a:r>
            <a:r>
              <a:rPr lang="zh-CN" altLang="en-US" sz="2800" b="1" dirty="0">
                <a:solidFill>
                  <a:srgbClr val="0000FF"/>
                </a:solidFill>
                <a:latin typeface="Times New Roman" panose="02020603050405020304" pitchFamily="18" charset="0"/>
              </a:rPr>
              <a:t>月</a:t>
            </a:r>
            <a:endParaRPr lang="zh-CN" altLang="en-US" sz="2800" b="1" dirty="0">
              <a:solidFill>
                <a:srgbClr val="0000FF"/>
              </a:solidFill>
              <a:latin typeface="Times New Roman" panose="02020603050405020304" pitchFamily="18" charset="0"/>
            </a:endParaRPr>
          </a:p>
          <a:p>
            <a:pPr>
              <a:spcBef>
                <a:spcPct val="50000"/>
              </a:spcBef>
            </a:pPr>
            <a:r>
              <a:rPr lang="zh-CN" altLang="en-US" sz="2800" b="1" dirty="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5    </a:t>
            </a:r>
            <a:r>
              <a:rPr lang="zh-CN" altLang="en-US" sz="2800" b="1" dirty="0">
                <a:solidFill>
                  <a:srgbClr val="0000FF"/>
                </a:solidFill>
                <a:latin typeface="Times New Roman" panose="02020603050405020304" pitchFamily="18" charset="0"/>
              </a:rPr>
              <a:t>月              春 节</a:t>
            </a:r>
            <a:endParaRPr lang="zh-CN" altLang="en-US" sz="2800" b="1" dirty="0">
              <a:solidFill>
                <a:srgbClr val="0000FF"/>
              </a:solidFill>
              <a:latin typeface="Times New Roman" panose="02020603050405020304" pitchFamily="18" charset="0"/>
            </a:endParaRPr>
          </a:p>
          <a:p>
            <a:pPr>
              <a:spcBef>
                <a:spcPct val="50000"/>
              </a:spcBef>
            </a:pPr>
            <a:r>
              <a:rPr lang="zh-CN" altLang="en-US" sz="2800" b="1" dirty="0">
                <a:solidFill>
                  <a:srgbClr val="0000FF"/>
                </a:solidFill>
                <a:latin typeface="Times New Roman" panose="02020603050405020304" pitchFamily="18" charset="0"/>
              </a:rPr>
              <a:t>        </a:t>
            </a:r>
            <a:r>
              <a:rPr lang="en-US" altLang="zh-CN" sz="2800" b="1" dirty="0">
                <a:solidFill>
                  <a:srgbClr val="0000FF"/>
                </a:solidFill>
                <a:latin typeface="Times New Roman" panose="02020603050405020304" pitchFamily="18" charset="0"/>
              </a:rPr>
              <a:t>8-9</a:t>
            </a:r>
            <a:r>
              <a:rPr lang="zh-CN" altLang="en-US" sz="2800" b="1" dirty="0">
                <a:solidFill>
                  <a:srgbClr val="0000FF"/>
                </a:solidFill>
                <a:latin typeface="Times New Roman" panose="02020603050405020304" pitchFamily="18" charset="0"/>
              </a:rPr>
              <a:t>月             </a:t>
            </a:r>
            <a:r>
              <a:rPr lang="en-US" altLang="zh-CN" sz="2800" b="1" dirty="0">
                <a:solidFill>
                  <a:srgbClr val="0000FF"/>
                </a:solidFill>
                <a:latin typeface="Times New Roman" panose="02020603050405020304" pitchFamily="18" charset="0"/>
              </a:rPr>
              <a:t>4 -5 </a:t>
            </a:r>
            <a:r>
              <a:rPr lang="zh-CN" altLang="en-US" sz="2800" b="1" dirty="0">
                <a:solidFill>
                  <a:srgbClr val="0000FF"/>
                </a:solidFill>
                <a:latin typeface="Times New Roman" panose="02020603050405020304" pitchFamily="18" charset="0"/>
              </a:rPr>
              <a:t>月</a:t>
            </a:r>
            <a:endParaRPr lang="zh-CN" altLang="en-US" sz="2800" b="1" dirty="0">
              <a:solidFill>
                <a:srgbClr val="0000FF"/>
              </a:solidFill>
              <a:latin typeface="Times New Roman" panose="02020603050405020304" pitchFamily="18" charset="0"/>
            </a:endParaRPr>
          </a:p>
        </p:txBody>
      </p:sp>
      <p:sp>
        <p:nvSpPr>
          <p:cNvPr id="30724" name="右大括号 30723"/>
          <p:cNvSpPr/>
          <p:nvPr/>
        </p:nvSpPr>
        <p:spPr>
          <a:xfrm>
            <a:off x="5830570" y="4876800"/>
            <a:ext cx="381000" cy="1295400"/>
          </a:xfrm>
          <a:prstGeom prst="rightBrace">
            <a:avLst>
              <a:gd name="adj1" fmla="val 28333"/>
              <a:gd name="adj2" fmla="val 50000"/>
            </a:avLst>
          </a:prstGeom>
          <a:noFill/>
          <a:ln w="9525" cap="flat" cmpd="sng">
            <a:solidFill>
              <a:schemeClr val="tx1"/>
            </a:solidFill>
            <a:prstDash val="solid"/>
            <a:miter/>
            <a:headEnd type="none" w="med" len="med"/>
            <a:tailEnd type="none" w="med" len="med"/>
          </a:ln>
        </p:spPr>
        <p:txBody>
          <a:bodyPr/>
          <a:p>
            <a:endParaRPr lang="zh-CN" altLang="en-US"/>
          </a:p>
        </p:txBody>
      </p:sp>
      <p:sp>
        <p:nvSpPr>
          <p:cNvPr id="30725" name="矩形 30724"/>
          <p:cNvSpPr/>
          <p:nvPr/>
        </p:nvSpPr>
        <p:spPr>
          <a:xfrm>
            <a:off x="6553200" y="5181283"/>
            <a:ext cx="1612900" cy="521970"/>
          </a:xfrm>
          <a:prstGeom prst="rect">
            <a:avLst/>
          </a:prstGeom>
          <a:noFill/>
          <a:ln w="9525">
            <a:noFill/>
          </a:ln>
        </p:spPr>
        <p:txBody>
          <a:bodyPr wrap="none" anchor="t" anchorCtr="0">
            <a:spAutoFit/>
          </a:bodyPr>
          <a:p>
            <a:r>
              <a:rPr lang="zh-CN" altLang="en-US" sz="2800" b="1" dirty="0">
                <a:solidFill>
                  <a:srgbClr val="0000FF"/>
                </a:solidFill>
                <a:latin typeface="Times New Roman" panose="02020603050405020304" pitchFamily="18" charset="0"/>
              </a:rPr>
              <a:t>一般品种</a:t>
            </a:r>
            <a:endParaRPr lang="zh-CN" altLang="en-US" sz="2800" b="1" dirty="0">
              <a:solidFill>
                <a:srgbClr val="0000FF"/>
              </a:solidFill>
              <a:latin typeface="Times New Roman" panose="02020603050405020304" pitchFamily="18" charset="0"/>
            </a:endParaRPr>
          </a:p>
        </p:txBody>
      </p:sp>
    </p:spTree>
  </p:cSld>
  <p:clrMapOvr>
    <a:masterClrMapping/>
  </p:clrMapOvr>
  <p:transition spd="slow">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533199"/>
            <a:ext cx="10972800" cy="1143000"/>
          </a:xfrm>
        </p:spPr>
        <p:txBody>
          <a:bodyPr>
            <a:normAutofit/>
          </a:bodyPr>
          <a:p>
            <a:r>
              <a:rPr lang="en-US" altLang="zh-CN" dirty="0">
                <a:solidFill>
                  <a:srgbClr val="FF0066"/>
                </a:solidFill>
                <a:cs typeface="微软雅黑" panose="020B0503020204020204" charset="-122"/>
                <a:sym typeface="+mn-ea"/>
              </a:rPr>
              <a:t>(</a:t>
            </a:r>
            <a:r>
              <a:rPr lang="zh-CN" altLang="en-US" dirty="0">
                <a:solidFill>
                  <a:srgbClr val="FF0066"/>
                </a:solidFill>
                <a:cs typeface="微软雅黑" panose="020B0503020204020204" charset="-122"/>
                <a:sym typeface="+mn-ea"/>
              </a:rPr>
              <a:t>六</a:t>
            </a:r>
            <a:r>
              <a:rPr lang="en-US" altLang="zh-CN" dirty="0">
                <a:solidFill>
                  <a:srgbClr val="FF0066"/>
                </a:solidFill>
                <a:cs typeface="微软雅黑" panose="020B0503020204020204" charset="-122"/>
                <a:sym typeface="+mn-ea"/>
              </a:rPr>
              <a:t>)  </a:t>
            </a:r>
            <a:r>
              <a:rPr lang="zh-CN" altLang="en-US" dirty="0">
                <a:solidFill>
                  <a:srgbClr val="FF0066"/>
                </a:solidFill>
                <a:cs typeface="微软雅黑" panose="020B0503020204020204" charset="-122"/>
                <a:sym typeface="+mn-ea"/>
              </a:rPr>
              <a:t>控水控肥控花法</a:t>
            </a:r>
            <a:endParaRPr lang="zh-CN" altLang="en-US">
              <a:cs typeface="微软雅黑" panose="020B0503020204020204" charset="-122"/>
            </a:endParaRPr>
          </a:p>
        </p:txBody>
      </p:sp>
      <p:sp>
        <p:nvSpPr>
          <p:cNvPr id="3" name="内容占位符 2"/>
          <p:cNvSpPr>
            <a:spLocks noGrp="1"/>
          </p:cNvSpPr>
          <p:nvPr>
            <p:ph idx="1"/>
          </p:nvPr>
        </p:nvSpPr>
        <p:spPr>
          <a:xfrm>
            <a:off x="609600" y="1752575"/>
            <a:ext cx="10972800" cy="4445519"/>
          </a:xfrm>
        </p:spPr>
        <p:txBody>
          <a:bodyPr>
            <a:normAutofit/>
          </a:bodyPr>
          <a:p>
            <a:pPr indent="457200" fontAlgn="auto">
              <a:buNone/>
            </a:pPr>
            <a:r>
              <a:rPr lang="zh-CN" altLang="en-US" sz="2400" dirty="0">
                <a:solidFill>
                  <a:srgbClr val="0000FF"/>
                </a:solidFill>
                <a:sym typeface="+mn-ea"/>
              </a:rPr>
              <a:t>部分木本植物（如三角花）在遇到恶劣的生活环境时（干旱、严重的虫害等），为了本身延续后代的需要，它们会在很短的时间内完成开花、结果的整个繁殖后代的过程。可利用此特性，采取</a:t>
            </a:r>
            <a:r>
              <a:rPr lang="zh-CN" altLang="en-US" sz="2400" dirty="0">
                <a:solidFill>
                  <a:schemeClr val="accent2"/>
                </a:solidFill>
                <a:sym typeface="+mn-ea"/>
              </a:rPr>
              <a:t>控水</a:t>
            </a:r>
            <a:r>
              <a:rPr lang="zh-CN" altLang="en-US" sz="2400" dirty="0">
                <a:solidFill>
                  <a:srgbClr val="0000FF"/>
                </a:solidFill>
                <a:sym typeface="+mn-ea"/>
              </a:rPr>
              <a:t>措施，达到提前开花的目的。</a:t>
            </a:r>
            <a:endParaRPr lang="zh-CN" altLang="en-US" sz="2400" dirty="0">
              <a:solidFill>
                <a:srgbClr val="0000FF"/>
              </a:solidFill>
              <a:sym typeface="+mn-ea"/>
            </a:endParaRPr>
          </a:p>
          <a:p>
            <a:pPr indent="457200" fontAlgn="auto">
              <a:buNone/>
            </a:pPr>
            <a:r>
              <a:rPr lang="zh-CN" altLang="en-US" sz="2400" dirty="0">
                <a:solidFill>
                  <a:srgbClr val="0000FF"/>
                </a:solidFill>
                <a:sym typeface="+mn-ea"/>
              </a:rPr>
              <a:t>球根花卉（郁金香、风信子、百合等）也一样，其种球的</a:t>
            </a:r>
            <a:r>
              <a:rPr lang="zh-CN" altLang="en-US" sz="2400" dirty="0">
                <a:solidFill>
                  <a:schemeClr val="accent2"/>
                </a:solidFill>
                <a:sym typeface="+mn-ea"/>
              </a:rPr>
              <a:t>含水量愈少则花芽分化愈早</a:t>
            </a:r>
            <a:endParaRPr lang="zh-CN" altLang="en-US" sz="2400" dirty="0">
              <a:solidFill>
                <a:schemeClr val="accent2"/>
              </a:solidFill>
              <a:sym typeface="+mn-ea"/>
            </a:endParaRPr>
          </a:p>
          <a:p>
            <a:pPr indent="457200" fontAlgn="auto">
              <a:buNone/>
            </a:pPr>
            <a:r>
              <a:rPr lang="zh-CN" altLang="en-US" sz="2400" dirty="0">
                <a:solidFill>
                  <a:srgbClr val="0000FF"/>
                </a:solidFill>
                <a:sym typeface="+mn-ea"/>
              </a:rPr>
              <a:t>在控水处理期间</a:t>
            </a:r>
            <a:r>
              <a:rPr lang="zh-CN" altLang="en-US" sz="2400" dirty="0">
                <a:solidFill>
                  <a:schemeClr val="accent2"/>
                </a:solidFill>
                <a:sym typeface="+mn-ea"/>
              </a:rPr>
              <a:t>尽量少施氮肥</a:t>
            </a:r>
            <a:r>
              <a:rPr lang="zh-CN" altLang="en-US" sz="2400" dirty="0">
                <a:solidFill>
                  <a:srgbClr val="0000FF"/>
                </a:solidFill>
                <a:sym typeface="+mn-ea"/>
              </a:rPr>
              <a:t>，以磷、钾为主，以促进花芽分化。</a:t>
            </a:r>
            <a:endParaRPr lang="zh-CN" altLang="en-US" sz="2400" b="1" dirty="0">
              <a:solidFill>
                <a:srgbClr val="0000FF"/>
              </a:solidFill>
            </a:endParaRPr>
          </a:p>
          <a:p>
            <a:pPr indent="0">
              <a:buNone/>
            </a:pPr>
            <a:endParaRPr lang="zh-CN" altLang="en-US" sz="2400" b="1" dirty="0">
              <a:solidFill>
                <a:schemeClr val="accent2"/>
              </a:solidFill>
            </a:endParaRPr>
          </a:p>
          <a:p>
            <a:pPr indent="0">
              <a:buNone/>
            </a:pP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dirty="0">
                <a:solidFill>
                  <a:srgbClr val="FF0066"/>
                </a:solidFill>
                <a:cs typeface="微软雅黑" panose="020B0503020204020204" charset="-122"/>
                <a:sym typeface="+mn-ea"/>
              </a:rPr>
              <a:t>(</a:t>
            </a:r>
            <a:r>
              <a:rPr lang="zh-CN" altLang="en-US" dirty="0">
                <a:solidFill>
                  <a:srgbClr val="FF0066"/>
                </a:solidFill>
                <a:cs typeface="微软雅黑" panose="020B0503020204020204" charset="-122"/>
                <a:sym typeface="+mn-ea"/>
              </a:rPr>
              <a:t>七</a:t>
            </a:r>
            <a:r>
              <a:rPr lang="en-US" altLang="zh-CN" dirty="0">
                <a:solidFill>
                  <a:srgbClr val="FF0066"/>
                </a:solidFill>
                <a:cs typeface="微软雅黑" panose="020B0503020204020204" charset="-122"/>
                <a:sym typeface="+mn-ea"/>
              </a:rPr>
              <a:t>)  </a:t>
            </a:r>
            <a:r>
              <a:rPr lang="zh-CN" altLang="en-US" dirty="0">
                <a:solidFill>
                  <a:srgbClr val="FF0066"/>
                </a:solidFill>
                <a:cs typeface="微软雅黑" panose="020B0503020204020204" charset="-122"/>
                <a:sym typeface="+mn-ea"/>
              </a:rPr>
              <a:t>调节气体控花法</a:t>
            </a:r>
            <a:endParaRPr lang="zh-CN" altLang="en-US">
              <a:cs typeface="微软雅黑" panose="020B0503020204020204" charset="-122"/>
            </a:endParaRPr>
          </a:p>
        </p:txBody>
      </p:sp>
      <p:sp>
        <p:nvSpPr>
          <p:cNvPr id="3" name="内容占位符 2"/>
          <p:cNvSpPr>
            <a:spLocks noGrp="1"/>
          </p:cNvSpPr>
          <p:nvPr>
            <p:ph idx="1"/>
          </p:nvPr>
        </p:nvSpPr>
        <p:spPr/>
        <p:txBody>
          <a:bodyPr>
            <a:normAutofit/>
          </a:bodyPr>
          <a:p>
            <a:pPr indent="457200" fontAlgn="auto">
              <a:buNone/>
            </a:pPr>
            <a:r>
              <a:rPr lang="zh-CN" altLang="en-US" sz="2400" dirty="0">
                <a:solidFill>
                  <a:srgbClr val="0000FF"/>
                </a:solidFill>
                <a:sym typeface="+mn-ea"/>
              </a:rPr>
              <a:t>花卉生长发育过程中需要不断进行新陈代谢活动，在植物整个呼吸活动中大气中不同的气体成分，对花卉的生理生化反应起重要作用。如休眠中的洋水仙、郁金香、小苍兰等球茎用烟薰（烟雾中含有大量的</a:t>
            </a:r>
            <a:r>
              <a:rPr lang="zh-CN" altLang="en-US" sz="2400" dirty="0">
                <a:solidFill>
                  <a:schemeClr val="accent2"/>
                </a:solidFill>
                <a:sym typeface="+mn-ea"/>
              </a:rPr>
              <a:t>乙烯</a:t>
            </a:r>
            <a:r>
              <a:rPr lang="zh-CN" altLang="en-US" sz="2400" dirty="0">
                <a:solidFill>
                  <a:srgbClr val="0000FF"/>
                </a:solidFill>
                <a:sym typeface="+mn-ea"/>
              </a:rPr>
              <a:t>）的方法可打破休眠，提前开花。</a:t>
            </a:r>
            <a:endParaRPr lang="zh-CN" altLang="en-US" sz="2400" b="1" dirty="0">
              <a:solidFill>
                <a:srgbClr val="0000FF"/>
              </a:solidFill>
            </a:endParaRPr>
          </a:p>
          <a:p>
            <a:pPr indent="457200" fontAlgn="auto">
              <a:buNone/>
            </a:pPr>
            <a:r>
              <a:rPr lang="zh-CN" altLang="en-US" sz="2400" dirty="0">
                <a:solidFill>
                  <a:srgbClr val="0000FF"/>
                </a:solidFill>
                <a:sym typeface="+mn-ea"/>
              </a:rPr>
              <a:t>乙烯利</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fontAlgn="auto">
              <a:lnSpc>
                <a:spcPct val="150000"/>
              </a:lnSpc>
            </a:pPr>
            <a:r>
              <a:rPr lang="en-US" altLang="zh-CN" dirty="0">
                <a:solidFill>
                  <a:srgbClr val="FF0066"/>
                </a:solidFill>
                <a:cs typeface="微软雅黑" panose="020B0503020204020204" charset="-122"/>
                <a:sym typeface="+mn-ea"/>
              </a:rPr>
              <a:t>(</a:t>
            </a:r>
            <a:r>
              <a:rPr lang="zh-CN" altLang="en-US" dirty="0">
                <a:solidFill>
                  <a:srgbClr val="FF0066"/>
                </a:solidFill>
                <a:cs typeface="微软雅黑" panose="020B0503020204020204" charset="-122"/>
                <a:sym typeface="+mn-ea"/>
              </a:rPr>
              <a:t>八</a:t>
            </a:r>
            <a:r>
              <a:rPr lang="en-US" altLang="zh-CN" dirty="0">
                <a:solidFill>
                  <a:srgbClr val="FF0066"/>
                </a:solidFill>
                <a:cs typeface="微软雅黑" panose="020B0503020204020204" charset="-122"/>
                <a:sym typeface="+mn-ea"/>
              </a:rPr>
              <a:t>)  </a:t>
            </a:r>
            <a:r>
              <a:rPr lang="zh-CN" altLang="en-US" dirty="0">
                <a:solidFill>
                  <a:srgbClr val="FF0066"/>
                </a:solidFill>
                <a:cs typeface="微软雅黑" panose="020B0503020204020204" charset="-122"/>
                <a:sym typeface="+mn-ea"/>
              </a:rPr>
              <a:t>修剪控花法</a:t>
            </a:r>
            <a:endParaRPr lang="zh-CN" altLang="en-US">
              <a:cs typeface="微软雅黑" panose="020B0503020204020204" charset="-122"/>
            </a:endParaRPr>
          </a:p>
        </p:txBody>
      </p:sp>
      <p:sp>
        <p:nvSpPr>
          <p:cNvPr id="3" name="内容占位符 2"/>
          <p:cNvSpPr>
            <a:spLocks noGrp="1"/>
          </p:cNvSpPr>
          <p:nvPr>
            <p:ph idx="1"/>
          </p:nvPr>
        </p:nvSpPr>
        <p:spPr/>
        <p:txBody>
          <a:bodyPr/>
          <a:p>
            <a:pPr indent="457200" fontAlgn="auto">
              <a:buNone/>
            </a:pPr>
            <a:r>
              <a:rPr lang="zh-CN" altLang="en-US" sz="2800" dirty="0">
                <a:solidFill>
                  <a:srgbClr val="0000FF"/>
                </a:solidFill>
                <a:sym typeface="+mn-ea"/>
              </a:rPr>
              <a:t>一串红、天竺葵、金盏菊、菊花等可以通过修剪（摘心、抹芽等）促进、延迟开花或再度开花。</a:t>
            </a:r>
            <a:endParaRPr lang="en-US" altLang="zh-CN" sz="2800" dirty="0">
              <a:solidFill>
                <a:srgbClr val="0000FF"/>
              </a:solidFill>
              <a:sym typeface="+mn-ea"/>
            </a:endParaRPr>
          </a:p>
          <a:p>
            <a:pPr indent="457200" fontAlgn="auto">
              <a:buNone/>
            </a:pPr>
            <a:r>
              <a:rPr lang="zh-CN" altLang="en-US" sz="2800" dirty="0">
                <a:solidFill>
                  <a:srgbClr val="0000FF"/>
                </a:solidFill>
                <a:sym typeface="+mn-ea"/>
              </a:rPr>
              <a:t>盆栽四季桔可通过</a:t>
            </a:r>
            <a:r>
              <a:rPr lang="zh-CN" altLang="en-US" sz="2800" dirty="0">
                <a:solidFill>
                  <a:schemeClr val="accent2"/>
                </a:solidFill>
                <a:sym typeface="+mn-ea"/>
              </a:rPr>
              <a:t>摘心、抹芽、环剥</a:t>
            </a:r>
            <a:r>
              <a:rPr lang="zh-CN" altLang="en-US" sz="2800" dirty="0">
                <a:solidFill>
                  <a:srgbClr val="0000FF"/>
                </a:solidFill>
                <a:sym typeface="+mn-ea"/>
              </a:rPr>
              <a:t>（割、缢）等修剪方法来调控观果期。</a:t>
            </a:r>
            <a:endParaRPr lang="zh-CN" altLang="en-US" b="1" dirty="0">
              <a:solidFill>
                <a:srgbClr val="0000FF"/>
              </a:solidFill>
              <a:latin typeface="Times New Roman" panose="02020603050405020304" pitchFamily="18" charset="0"/>
              <a:ea typeface="仿宋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4000" dirty="0">
                <a:solidFill>
                  <a:srgbClr val="FF0066"/>
                </a:solidFill>
                <a:cs typeface="微软雅黑" panose="020B0503020204020204" charset="-122"/>
                <a:sym typeface="+mn-ea"/>
              </a:rPr>
              <a:t>(</a:t>
            </a:r>
            <a:r>
              <a:rPr lang="zh-CN" altLang="en-US" sz="4000" dirty="0">
                <a:solidFill>
                  <a:srgbClr val="FF0066"/>
                </a:solidFill>
                <a:cs typeface="微软雅黑" panose="020B0503020204020204" charset="-122"/>
                <a:sym typeface="+mn-ea"/>
              </a:rPr>
              <a:t>九</a:t>
            </a:r>
            <a:r>
              <a:rPr lang="en-US" altLang="zh-CN" sz="4000" dirty="0">
                <a:solidFill>
                  <a:srgbClr val="FF0066"/>
                </a:solidFill>
                <a:cs typeface="微软雅黑" panose="020B0503020204020204" charset="-122"/>
                <a:sym typeface="+mn-ea"/>
              </a:rPr>
              <a:t>)</a:t>
            </a:r>
            <a:r>
              <a:rPr lang="zh-CN" altLang="en-US" sz="4000" dirty="0">
                <a:solidFill>
                  <a:srgbClr val="FF0066"/>
                </a:solidFill>
                <a:cs typeface="微软雅黑" panose="020B0503020204020204" charset="-122"/>
                <a:sym typeface="+mn-ea"/>
              </a:rPr>
              <a:t>药剂控花法</a:t>
            </a:r>
            <a:endParaRPr lang="zh-CN" altLang="en-US" sz="4000" dirty="0">
              <a:solidFill>
                <a:srgbClr val="FF0066"/>
              </a:solidFill>
              <a:cs typeface="微软雅黑" panose="020B0503020204020204" charset="-122"/>
              <a:sym typeface="+mn-ea"/>
            </a:endParaRPr>
          </a:p>
        </p:txBody>
      </p:sp>
      <p:sp>
        <p:nvSpPr>
          <p:cNvPr id="3" name="内容占位符 2"/>
          <p:cNvSpPr>
            <a:spLocks noGrp="1"/>
          </p:cNvSpPr>
          <p:nvPr>
            <p:ph idx="1"/>
          </p:nvPr>
        </p:nvSpPr>
        <p:spPr/>
        <p:txBody>
          <a:bodyPr>
            <a:normAutofit/>
          </a:bodyPr>
          <a:p>
            <a:pPr indent="457200" fontAlgn="auto">
              <a:lnSpc>
                <a:spcPct val="150000"/>
              </a:lnSpc>
              <a:buNone/>
            </a:pPr>
            <a:r>
              <a:rPr lang="zh-CN" altLang="en-US" sz="2400" dirty="0">
                <a:solidFill>
                  <a:srgbClr val="0000FF"/>
                </a:solidFill>
                <a:cs typeface="微软雅黑" panose="020B0503020204020204" charset="-122"/>
                <a:sym typeface="+mn-ea"/>
              </a:rPr>
              <a:t>几种主要生长调节物质种类与用途</a:t>
            </a:r>
            <a:endParaRPr lang="zh-CN" altLang="en-US" sz="2400" dirty="0">
              <a:solidFill>
                <a:srgbClr val="0000FF"/>
              </a:solidFill>
              <a:cs typeface="微软雅黑" panose="020B0503020204020204" charset="-122"/>
              <a:sym typeface="+mn-ea"/>
            </a:endParaRPr>
          </a:p>
          <a:p>
            <a:pPr indent="457200" fontAlgn="auto">
              <a:lnSpc>
                <a:spcPct val="150000"/>
              </a:lnSpc>
              <a:buNone/>
            </a:pPr>
            <a:r>
              <a:rPr lang="en-US" altLang="zh-CN" sz="2400" dirty="0">
                <a:solidFill>
                  <a:srgbClr val="FF0066"/>
                </a:solidFill>
                <a:cs typeface="微软雅黑" panose="020B0503020204020204" charset="-122"/>
                <a:sym typeface="+mn-ea"/>
              </a:rPr>
              <a:t>1.</a:t>
            </a:r>
            <a:r>
              <a:rPr lang="zh-CN" altLang="en-US" sz="2400" dirty="0">
                <a:solidFill>
                  <a:srgbClr val="FF0066"/>
                </a:solidFill>
                <a:cs typeface="微软雅黑" panose="020B0503020204020204" charset="-122"/>
                <a:sym typeface="+mn-ea"/>
              </a:rPr>
              <a:t>赤霉素：</a:t>
            </a:r>
            <a:r>
              <a:rPr lang="zh-CN" altLang="en-US" sz="2400" dirty="0">
                <a:solidFill>
                  <a:srgbClr val="0000FF"/>
                </a:solidFill>
                <a:cs typeface="微软雅黑" panose="020B0503020204020204" charset="-122"/>
                <a:sym typeface="+mn-ea"/>
              </a:rPr>
              <a:t>微溶于水，易溶于乙醇、丙酮、乙酸乙酯等。使用时先用少量</a:t>
            </a:r>
            <a:r>
              <a:rPr lang="en-US" altLang="zh-CN" sz="2400" dirty="0">
                <a:solidFill>
                  <a:srgbClr val="0000FF"/>
                </a:solidFill>
                <a:cs typeface="微软雅黑" panose="020B0503020204020204" charset="-122"/>
                <a:sym typeface="+mn-ea"/>
              </a:rPr>
              <a:t>95%</a:t>
            </a:r>
            <a:r>
              <a:rPr lang="zh-CN" altLang="en-US" sz="2400" dirty="0">
                <a:solidFill>
                  <a:srgbClr val="0000FF"/>
                </a:solidFill>
                <a:cs typeface="微软雅黑" panose="020B0503020204020204" charset="-122"/>
                <a:sym typeface="+mn-ea"/>
              </a:rPr>
              <a:t>的乙醇溶解，然后在慢慢倒入一定量的水中定容，切忌将水倒入乙醇中。</a:t>
            </a:r>
            <a:endParaRPr lang="zh-CN" altLang="en-US" sz="2400" dirty="0">
              <a:solidFill>
                <a:srgbClr val="0000FF"/>
              </a:solidFill>
              <a:cs typeface="微软雅黑" panose="020B0503020204020204" charset="-122"/>
              <a:sym typeface="+mn-ea"/>
            </a:endParaRPr>
          </a:p>
          <a:p>
            <a:pPr indent="457200" fontAlgn="auto">
              <a:lnSpc>
                <a:spcPct val="150000"/>
              </a:lnSpc>
              <a:buNone/>
            </a:pPr>
            <a:r>
              <a:rPr lang="zh-CN" altLang="en-US" sz="2400" dirty="0">
                <a:solidFill>
                  <a:srgbClr val="FF0066"/>
                </a:solidFill>
                <a:cs typeface="微软雅黑" panose="020B0503020204020204" charset="-122"/>
                <a:sym typeface="+mn-ea"/>
              </a:rPr>
              <a:t>赤霉素的主要生理作用：</a:t>
            </a:r>
            <a:r>
              <a:rPr lang="en-US" altLang="zh-CN" sz="2400" dirty="0">
                <a:solidFill>
                  <a:srgbClr val="0000FF"/>
                </a:solidFill>
                <a:cs typeface="微软雅黑" panose="020B0503020204020204" charset="-122"/>
                <a:sym typeface="+mn-ea"/>
              </a:rPr>
              <a:t>①</a:t>
            </a:r>
            <a:r>
              <a:rPr lang="zh-CN" altLang="en-US" sz="2400" dirty="0">
                <a:solidFill>
                  <a:srgbClr val="0000FF"/>
                </a:solidFill>
                <a:cs typeface="微软雅黑" panose="020B0503020204020204" charset="-122"/>
                <a:sym typeface="+mn-ea"/>
              </a:rPr>
              <a:t>促进细胞伸长；</a:t>
            </a:r>
            <a:r>
              <a:rPr lang="en-US" altLang="zh-CN" sz="2400" dirty="0">
                <a:solidFill>
                  <a:srgbClr val="0000FF"/>
                </a:solidFill>
                <a:cs typeface="微软雅黑" panose="020B0503020204020204" charset="-122"/>
                <a:sym typeface="+mn-ea"/>
              </a:rPr>
              <a:t>②</a:t>
            </a:r>
            <a:r>
              <a:rPr lang="zh-CN" altLang="en-US" sz="2400" dirty="0">
                <a:solidFill>
                  <a:srgbClr val="0000FF"/>
                </a:solidFill>
                <a:cs typeface="微软雅黑" panose="020B0503020204020204" charset="-122"/>
                <a:sym typeface="+mn-ea"/>
              </a:rPr>
              <a:t>代替长日照或低温诱导开花；</a:t>
            </a:r>
            <a:r>
              <a:rPr lang="en-US" altLang="zh-CN" sz="2400" dirty="0">
                <a:solidFill>
                  <a:srgbClr val="0000FF"/>
                </a:solidFill>
                <a:cs typeface="微软雅黑" panose="020B0503020204020204" charset="-122"/>
                <a:sym typeface="+mn-ea"/>
              </a:rPr>
              <a:t>③</a:t>
            </a:r>
            <a:r>
              <a:rPr lang="zh-CN" altLang="en-US" sz="2400" dirty="0">
                <a:solidFill>
                  <a:srgbClr val="0000FF"/>
                </a:solidFill>
                <a:cs typeface="微软雅黑" panose="020B0503020204020204" charset="-122"/>
                <a:sym typeface="+mn-ea"/>
              </a:rPr>
              <a:t>诱导雄花形成；</a:t>
            </a:r>
            <a:r>
              <a:rPr lang="en-US" altLang="zh-CN" sz="2400" dirty="0">
                <a:solidFill>
                  <a:srgbClr val="0000FF"/>
                </a:solidFill>
                <a:cs typeface="微软雅黑" panose="020B0503020204020204" charset="-122"/>
                <a:sym typeface="+mn-ea"/>
              </a:rPr>
              <a:t>④</a:t>
            </a:r>
            <a:r>
              <a:rPr lang="zh-CN" altLang="en-US" sz="2400" dirty="0">
                <a:solidFill>
                  <a:srgbClr val="0000FF"/>
                </a:solidFill>
                <a:cs typeface="微软雅黑" panose="020B0503020204020204" charset="-122"/>
                <a:sym typeface="+mn-ea"/>
              </a:rPr>
              <a:t>代替低温打破休眠；</a:t>
            </a:r>
            <a:r>
              <a:rPr lang="en-US" altLang="zh-CN" sz="2400" dirty="0">
                <a:solidFill>
                  <a:srgbClr val="0000FF"/>
                </a:solidFill>
                <a:cs typeface="微软雅黑" panose="020B0503020204020204" charset="-122"/>
                <a:sym typeface="+mn-ea"/>
              </a:rPr>
              <a:t>⑤</a:t>
            </a:r>
            <a:r>
              <a:rPr lang="zh-CN" altLang="en-US" sz="2400" dirty="0">
                <a:solidFill>
                  <a:srgbClr val="0000FF"/>
                </a:solidFill>
                <a:cs typeface="微软雅黑" panose="020B0503020204020204" charset="-122"/>
                <a:sym typeface="+mn-ea"/>
              </a:rPr>
              <a:t>延缓花朵脱落。</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00"/>
                </a:solidFill>
                <a:latin typeface="Times New Roman" panose="02020603050405020304" pitchFamily="18" charset="0"/>
                <a:sym typeface="+mn-ea"/>
              </a:rPr>
              <a:t>使用赤霉素时应注意</a:t>
            </a:r>
            <a:r>
              <a:rPr lang="en-US" altLang="zh-CN">
                <a:solidFill>
                  <a:srgbClr val="FF0000"/>
                </a:solidFill>
                <a:latin typeface="Times New Roman" panose="02020603050405020304" pitchFamily="18" charset="0"/>
                <a:sym typeface="+mn-ea"/>
              </a:rPr>
              <a:t>:</a:t>
            </a:r>
            <a:endParaRPr lang="zh-CN" altLang="en-US"/>
          </a:p>
        </p:txBody>
      </p:sp>
      <p:sp>
        <p:nvSpPr>
          <p:cNvPr id="3" name="内容占位符 2"/>
          <p:cNvSpPr>
            <a:spLocks noGrp="1"/>
          </p:cNvSpPr>
          <p:nvPr>
            <p:ph idx="1"/>
          </p:nvPr>
        </p:nvSpPr>
        <p:spPr/>
        <p:txBody>
          <a:bodyPr>
            <a:normAutofit/>
          </a:bodyPr>
          <a:p>
            <a:pPr indent="457200" fontAlgn="auto">
              <a:buNone/>
            </a:pPr>
            <a:r>
              <a:rPr lang="zh-CN" altLang="en-US" sz="2400" dirty="0">
                <a:solidFill>
                  <a:srgbClr val="0000FF"/>
                </a:solidFill>
                <a:cs typeface="微软雅黑" panose="020B0503020204020204" charset="-122"/>
                <a:sym typeface="+mn-ea"/>
              </a:rPr>
              <a:t>依花卉种类和发育时期选择</a:t>
            </a:r>
            <a:r>
              <a:rPr lang="zh-CN" altLang="en-US" sz="2400" dirty="0">
                <a:solidFill>
                  <a:schemeClr val="accent2"/>
                </a:solidFill>
                <a:cs typeface="微软雅黑" panose="020B0503020204020204" charset="-122"/>
                <a:sym typeface="+mn-ea"/>
              </a:rPr>
              <a:t>适宜浓度</a:t>
            </a:r>
            <a:r>
              <a:rPr lang="zh-CN" altLang="en-US" sz="2400" dirty="0">
                <a:solidFill>
                  <a:srgbClr val="0000FF"/>
                </a:solidFill>
                <a:cs typeface="微软雅黑" panose="020B0503020204020204" charset="-122"/>
                <a:sym typeface="+mn-ea"/>
              </a:rPr>
              <a:t>，浓度过高</a:t>
            </a:r>
            <a:r>
              <a:rPr lang="en-US" altLang="zh-CN" sz="2400" dirty="0">
                <a:solidFill>
                  <a:srgbClr val="0000FF"/>
                </a:solidFill>
                <a:cs typeface="微软雅黑" panose="020B0503020204020204" charset="-122"/>
                <a:sym typeface="+mn-ea"/>
              </a:rPr>
              <a:t>,  </a:t>
            </a:r>
            <a:r>
              <a:rPr lang="zh-CN" altLang="en-US" sz="2400" dirty="0">
                <a:solidFill>
                  <a:srgbClr val="0000FF"/>
                </a:solidFill>
                <a:cs typeface="微软雅黑" panose="020B0503020204020204" charset="-122"/>
                <a:sym typeface="+mn-ea"/>
              </a:rPr>
              <a:t>易引起畸形。如</a:t>
            </a:r>
            <a:r>
              <a:rPr lang="zh-CN" altLang="en-US" sz="2400" dirty="0">
                <a:solidFill>
                  <a:srgbClr val="006600"/>
                </a:solidFill>
                <a:cs typeface="微软雅黑" panose="020B0503020204020204" charset="-122"/>
                <a:sym typeface="+mn-ea"/>
              </a:rPr>
              <a:t>打破休眠用</a:t>
            </a:r>
            <a:r>
              <a:rPr lang="zh-CN" altLang="en-US" sz="2400" dirty="0">
                <a:solidFill>
                  <a:srgbClr val="0000FF"/>
                </a:solidFill>
                <a:cs typeface="微软雅黑" panose="020B0503020204020204" charset="-122"/>
                <a:sym typeface="+mn-ea"/>
              </a:rPr>
              <a:t>时，八仙花、杜鹃、樱花</a:t>
            </a:r>
            <a:r>
              <a:rPr lang="en-US" altLang="zh-CN" sz="2400">
                <a:solidFill>
                  <a:srgbClr val="0000FF"/>
                </a:solidFill>
                <a:cs typeface="微软雅黑" panose="020B0503020204020204" charset="-122"/>
                <a:sym typeface="+mn-ea"/>
              </a:rPr>
              <a:t>—</a:t>
            </a:r>
            <a:r>
              <a:rPr lang="en-US" altLang="zh-CN" sz="2400" dirty="0">
                <a:solidFill>
                  <a:srgbClr val="0000FF"/>
                </a:solidFill>
                <a:cs typeface="微软雅黑" panose="020B0503020204020204" charset="-122"/>
                <a:sym typeface="+mn-ea"/>
              </a:rPr>
              <a:t>200-4000ppm</a:t>
            </a:r>
            <a:r>
              <a:rPr lang="zh-CN" altLang="en-US" sz="2400" dirty="0">
                <a:solidFill>
                  <a:srgbClr val="0000FF"/>
                </a:solidFill>
                <a:cs typeface="微软雅黑" panose="020B0503020204020204" charset="-122"/>
                <a:sym typeface="+mn-ea"/>
              </a:rPr>
              <a:t>，牡丹</a:t>
            </a:r>
            <a:r>
              <a:rPr lang="en-US" altLang="zh-CN" sz="2400">
                <a:solidFill>
                  <a:srgbClr val="0000FF"/>
                </a:solidFill>
                <a:cs typeface="微软雅黑" panose="020B0503020204020204" charset="-122"/>
                <a:sym typeface="+mn-ea"/>
              </a:rPr>
              <a:t>—500-1000ppm</a:t>
            </a:r>
            <a:r>
              <a:rPr lang="zh-CN" altLang="en-US" sz="2400">
                <a:solidFill>
                  <a:srgbClr val="0000FF"/>
                </a:solidFill>
                <a:cs typeface="微软雅黑" panose="020B0503020204020204" charset="-122"/>
                <a:sym typeface="+mn-ea"/>
              </a:rPr>
              <a:t>；</a:t>
            </a:r>
            <a:r>
              <a:rPr lang="zh-CN" altLang="en-US" sz="2400" dirty="0">
                <a:solidFill>
                  <a:srgbClr val="006600"/>
                </a:solidFill>
                <a:cs typeface="微软雅黑" panose="020B0503020204020204" charset="-122"/>
                <a:sym typeface="+mn-ea"/>
              </a:rPr>
              <a:t>促茎叶伸长</a:t>
            </a:r>
            <a:r>
              <a:rPr lang="zh-CN" altLang="en-US" sz="2400" dirty="0">
                <a:solidFill>
                  <a:srgbClr val="0000FF"/>
                </a:solidFill>
                <a:cs typeface="微软雅黑" panose="020B0503020204020204" charset="-122"/>
                <a:sym typeface="+mn-ea"/>
              </a:rPr>
              <a:t>用时，</a:t>
            </a:r>
            <a:r>
              <a:rPr lang="zh-CN" altLang="en-US" sz="2400" dirty="0">
                <a:solidFill>
                  <a:schemeClr val="tx2"/>
                </a:solidFill>
                <a:cs typeface="微软雅黑" panose="020B0503020204020204" charset="-122"/>
                <a:sym typeface="+mn-ea"/>
              </a:rPr>
              <a:t>菊花蕾前</a:t>
            </a:r>
            <a:r>
              <a:rPr lang="en-US" altLang="zh-CN" sz="2400">
                <a:solidFill>
                  <a:srgbClr val="0000FF"/>
                </a:solidFill>
                <a:cs typeface="微软雅黑" panose="020B0503020204020204" charset="-122"/>
                <a:sym typeface="+mn-ea"/>
              </a:rPr>
              <a:t>100—</a:t>
            </a:r>
            <a:r>
              <a:rPr lang="en-US" altLang="zh-CN" sz="2400" dirty="0">
                <a:solidFill>
                  <a:srgbClr val="0000FF"/>
                </a:solidFill>
                <a:cs typeface="微软雅黑" panose="020B0503020204020204" charset="-122"/>
                <a:sym typeface="+mn-ea"/>
              </a:rPr>
              <a:t>400ppm</a:t>
            </a:r>
            <a:r>
              <a:rPr lang="zh-CN" altLang="en-US" sz="2400" dirty="0">
                <a:solidFill>
                  <a:srgbClr val="0000FF"/>
                </a:solidFill>
                <a:cs typeface="微软雅黑" panose="020B0503020204020204" charset="-122"/>
                <a:sym typeface="+mn-ea"/>
              </a:rPr>
              <a:t>处理 ，</a:t>
            </a:r>
            <a:r>
              <a:rPr lang="zh-CN" altLang="en-US" sz="2400" dirty="0">
                <a:solidFill>
                  <a:schemeClr val="tx2"/>
                </a:solidFill>
                <a:cs typeface="微软雅黑" panose="020B0503020204020204" charset="-122"/>
                <a:sym typeface="+mn-ea"/>
              </a:rPr>
              <a:t>仙客来现蕾</a:t>
            </a:r>
            <a:r>
              <a:rPr lang="zh-CN" altLang="en-US" sz="2400" dirty="0">
                <a:solidFill>
                  <a:srgbClr val="0000FF"/>
                </a:solidFill>
                <a:cs typeface="微软雅黑" panose="020B0503020204020204" charset="-122"/>
                <a:sym typeface="+mn-ea"/>
              </a:rPr>
              <a:t>时</a:t>
            </a:r>
            <a:r>
              <a:rPr lang="en-US" altLang="zh-CN" sz="2400">
                <a:solidFill>
                  <a:srgbClr val="0000FF"/>
                </a:solidFill>
                <a:cs typeface="微软雅黑" panose="020B0503020204020204" charset="-122"/>
                <a:sym typeface="+mn-ea"/>
              </a:rPr>
              <a:t>5—</a:t>
            </a:r>
            <a:r>
              <a:rPr lang="en-US" altLang="zh-CN" sz="2400" dirty="0">
                <a:solidFill>
                  <a:srgbClr val="0000FF"/>
                </a:solidFill>
                <a:cs typeface="微软雅黑" panose="020B0503020204020204" charset="-122"/>
                <a:sym typeface="+mn-ea"/>
              </a:rPr>
              <a:t>10ppm </a:t>
            </a:r>
            <a:r>
              <a:rPr lang="zh-CN" altLang="en-US" sz="2400" dirty="0">
                <a:solidFill>
                  <a:srgbClr val="0000FF"/>
                </a:solidFill>
                <a:cs typeface="微软雅黑" panose="020B0503020204020204" charset="-122"/>
                <a:sym typeface="+mn-ea"/>
              </a:rPr>
              <a:t>处理。</a:t>
            </a:r>
            <a:endParaRPr lang="zh-CN" altLang="en-US" sz="2400" dirty="0">
              <a:solidFill>
                <a:srgbClr val="0000FF"/>
              </a:solidFill>
              <a:cs typeface="微软雅黑" panose="020B0503020204020204" charset="-122"/>
              <a:sym typeface="+mn-ea"/>
            </a:endParaRPr>
          </a:p>
          <a:p>
            <a:pPr indent="457200" fontAlgn="auto">
              <a:buNone/>
            </a:pPr>
            <a:r>
              <a:rPr lang="zh-CN" altLang="en-US" sz="2400" dirty="0">
                <a:solidFill>
                  <a:srgbClr val="0000FF"/>
                </a:solidFill>
                <a:cs typeface="微软雅黑" panose="020B0503020204020204" charset="-122"/>
                <a:sym typeface="+mn-ea"/>
              </a:rPr>
              <a:t>注意用药时期</a:t>
            </a:r>
            <a:r>
              <a:rPr lang="en-US" altLang="zh-CN" sz="2400" dirty="0">
                <a:solidFill>
                  <a:srgbClr val="0000FF"/>
                </a:solidFill>
                <a:cs typeface="微软雅黑" panose="020B0503020204020204" charset="-122"/>
                <a:sym typeface="+mn-ea"/>
              </a:rPr>
              <a:t>.</a:t>
            </a:r>
            <a:r>
              <a:rPr lang="zh-CN" altLang="en-US" sz="2400" dirty="0">
                <a:solidFill>
                  <a:srgbClr val="0000FF"/>
                </a:solidFill>
                <a:cs typeface="微软雅黑" panose="020B0503020204020204" charset="-122"/>
                <a:sym typeface="+mn-ea"/>
              </a:rPr>
              <a:t>赤霉素药效时间</a:t>
            </a:r>
            <a:r>
              <a:rPr lang="en-US" altLang="zh-CN" sz="2400" dirty="0">
                <a:solidFill>
                  <a:srgbClr val="0000FF"/>
                </a:solidFill>
                <a:cs typeface="微软雅黑" panose="020B0503020204020204" charset="-122"/>
                <a:sym typeface="+mn-ea"/>
              </a:rPr>
              <a:t>2-3</a:t>
            </a:r>
            <a:r>
              <a:rPr lang="zh-CN" altLang="en-US" sz="2400" dirty="0">
                <a:solidFill>
                  <a:srgbClr val="0000FF"/>
                </a:solidFill>
                <a:cs typeface="微软雅黑" panose="020B0503020204020204" charset="-122"/>
                <a:sym typeface="+mn-ea"/>
              </a:rPr>
              <a:t>周</a:t>
            </a:r>
            <a:r>
              <a:rPr lang="en-US" altLang="zh-CN" sz="2400" dirty="0">
                <a:solidFill>
                  <a:srgbClr val="0000FF"/>
                </a:solidFill>
                <a:cs typeface="微软雅黑" panose="020B0503020204020204" charset="-122"/>
                <a:sym typeface="+mn-ea"/>
              </a:rPr>
              <a:t>,</a:t>
            </a:r>
            <a:r>
              <a:rPr lang="zh-CN" altLang="en-US" sz="2400" dirty="0">
                <a:solidFill>
                  <a:srgbClr val="0000FF"/>
                </a:solidFill>
                <a:cs typeface="微软雅黑" panose="020B0503020204020204" charset="-122"/>
                <a:sym typeface="+mn-ea"/>
              </a:rPr>
              <a:t>若开花时仍有药效</a:t>
            </a:r>
            <a:r>
              <a:rPr lang="en-US" altLang="zh-CN" sz="2400" dirty="0">
                <a:solidFill>
                  <a:srgbClr val="0000FF"/>
                </a:solidFill>
                <a:cs typeface="微软雅黑" panose="020B0503020204020204" charset="-122"/>
                <a:sym typeface="+mn-ea"/>
              </a:rPr>
              <a:t>,</a:t>
            </a:r>
            <a:r>
              <a:rPr lang="zh-CN" altLang="en-US" sz="2400" dirty="0">
                <a:solidFill>
                  <a:srgbClr val="0000FF"/>
                </a:solidFill>
                <a:cs typeface="微软雅黑" panose="020B0503020204020204" charset="-122"/>
                <a:sym typeface="+mn-ea"/>
              </a:rPr>
              <a:t>则花梗细长</a:t>
            </a:r>
            <a:r>
              <a:rPr lang="en-US" altLang="zh-CN" sz="2400" dirty="0">
                <a:solidFill>
                  <a:srgbClr val="0000FF"/>
                </a:solidFill>
                <a:cs typeface="微软雅黑" panose="020B0503020204020204" charset="-122"/>
                <a:sym typeface="+mn-ea"/>
              </a:rPr>
              <a:t>,</a:t>
            </a:r>
            <a:r>
              <a:rPr lang="zh-CN" altLang="en-US" sz="2400" dirty="0">
                <a:solidFill>
                  <a:srgbClr val="0000FF"/>
                </a:solidFill>
                <a:cs typeface="微软雅黑" panose="020B0503020204020204" charset="-122"/>
                <a:sym typeface="+mn-ea"/>
              </a:rPr>
              <a:t>株形破坏</a:t>
            </a:r>
            <a:r>
              <a:rPr lang="en-US" altLang="zh-CN" sz="2400" dirty="0">
                <a:solidFill>
                  <a:srgbClr val="0000FF"/>
                </a:solidFill>
                <a:cs typeface="微软雅黑" panose="020B0503020204020204" charset="-122"/>
                <a:sym typeface="+mn-ea"/>
              </a:rPr>
              <a:t>,</a:t>
            </a:r>
            <a:r>
              <a:rPr lang="zh-CN" altLang="en-US" sz="2400" dirty="0">
                <a:solidFill>
                  <a:srgbClr val="0000FF"/>
                </a:solidFill>
                <a:cs typeface="微软雅黑" panose="020B0503020204020204" charset="-122"/>
                <a:sym typeface="+mn-ea"/>
              </a:rPr>
              <a:t>推迟花期</a:t>
            </a:r>
            <a:r>
              <a:rPr lang="en-US" altLang="zh-CN" sz="2400">
                <a:solidFill>
                  <a:srgbClr val="0000FF"/>
                </a:solidFill>
                <a:cs typeface="微软雅黑" panose="020B0503020204020204" charset="-122"/>
                <a:sym typeface="+mn-ea"/>
              </a:rPr>
              <a:t>. </a:t>
            </a:r>
            <a:endParaRPr lang="en-US" altLang="zh-CN" b="1">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88010" y="1337945"/>
            <a:ext cx="10994390" cy="5012690"/>
          </a:xfrm>
        </p:spPr>
        <p:txBody>
          <a:bodyPr>
            <a:normAutofit lnSpcReduction="10000"/>
          </a:bodyPr>
          <a:p>
            <a:pPr indent="457200" fontAlgn="auto">
              <a:lnSpc>
                <a:spcPct val="150000"/>
              </a:lnSpc>
              <a:buNone/>
            </a:pPr>
            <a:r>
              <a:rPr lang="en-US" altLang="zh-CN" sz="2400" dirty="0">
                <a:solidFill>
                  <a:srgbClr val="FF0066"/>
                </a:solidFill>
                <a:cs typeface="微软雅黑" panose="020B0503020204020204" charset="-122"/>
                <a:sym typeface="+mn-ea"/>
              </a:rPr>
              <a:t>2.</a:t>
            </a:r>
            <a:r>
              <a:rPr lang="zh-CN" altLang="en-US" sz="2400" dirty="0">
                <a:solidFill>
                  <a:srgbClr val="FF0066"/>
                </a:solidFill>
                <a:cs typeface="微软雅黑" panose="020B0503020204020204" charset="-122"/>
                <a:sym typeface="+mn-ea"/>
              </a:rPr>
              <a:t>乙烯利（</a:t>
            </a:r>
            <a:r>
              <a:rPr lang="en-US" altLang="zh-CN" sz="2400">
                <a:solidFill>
                  <a:srgbClr val="FF0066"/>
                </a:solidFill>
                <a:cs typeface="微软雅黑" panose="020B0503020204020204" charset="-122"/>
                <a:sym typeface="+mn-ea"/>
              </a:rPr>
              <a:t>ETHREL</a:t>
            </a:r>
            <a:r>
              <a:rPr lang="zh-CN" altLang="en-US" sz="2400">
                <a:solidFill>
                  <a:srgbClr val="FF0066"/>
                </a:solidFill>
                <a:cs typeface="微软雅黑" panose="020B0503020204020204" charset="-122"/>
                <a:sym typeface="+mn-ea"/>
              </a:rPr>
              <a:t>）：</a:t>
            </a:r>
            <a:r>
              <a:rPr lang="zh-CN" altLang="en-US" sz="2400" dirty="0">
                <a:solidFill>
                  <a:srgbClr val="0000FF"/>
                </a:solidFill>
                <a:cs typeface="微软雅黑" panose="020B0503020204020204" charset="-122"/>
                <a:sym typeface="+mn-ea"/>
              </a:rPr>
              <a:t>易溶于水，稀乙醇、乙二醇。为乙烯释放剂，无色结晶。国产一般为</a:t>
            </a:r>
            <a:r>
              <a:rPr lang="en-US" altLang="zh-CN" sz="2400" dirty="0">
                <a:solidFill>
                  <a:srgbClr val="0000FF"/>
                </a:solidFill>
                <a:cs typeface="微软雅黑" panose="020B0503020204020204" charset="-122"/>
                <a:sym typeface="+mn-ea"/>
              </a:rPr>
              <a:t>40%</a:t>
            </a:r>
            <a:r>
              <a:rPr lang="zh-CN" altLang="en-US" sz="2400" dirty="0">
                <a:solidFill>
                  <a:srgbClr val="0000FF"/>
                </a:solidFill>
                <a:cs typeface="微软雅黑" panose="020B0503020204020204" charset="-122"/>
                <a:sym typeface="+mn-ea"/>
              </a:rPr>
              <a:t>的水剂。</a:t>
            </a:r>
            <a:endParaRPr lang="zh-CN" altLang="en-US" sz="2400" dirty="0">
              <a:solidFill>
                <a:srgbClr val="0000FF"/>
              </a:solidFill>
              <a:cs typeface="微软雅黑" panose="020B0503020204020204" charset="-122"/>
              <a:sym typeface="+mn-ea"/>
            </a:endParaRPr>
          </a:p>
          <a:p>
            <a:pPr indent="457200" fontAlgn="auto">
              <a:lnSpc>
                <a:spcPct val="150000"/>
              </a:lnSpc>
              <a:buNone/>
            </a:pPr>
            <a:r>
              <a:rPr lang="zh-CN" altLang="en-US" sz="2400" dirty="0">
                <a:solidFill>
                  <a:schemeClr val="accent2"/>
                </a:solidFill>
                <a:cs typeface="微软雅黑" panose="020B0503020204020204" charset="-122"/>
                <a:sym typeface="+mn-ea"/>
              </a:rPr>
              <a:t>主要的生理作用：</a:t>
            </a:r>
            <a:r>
              <a:rPr lang="zh-CN" altLang="en-US" sz="2400" dirty="0">
                <a:solidFill>
                  <a:srgbClr val="0000FF"/>
                </a:solidFill>
                <a:cs typeface="微软雅黑" panose="020B0503020204020204" charset="-122"/>
                <a:sym typeface="+mn-ea"/>
              </a:rPr>
              <a:t>诱导雌花的形成；促进部分植物开花；抑制细胞伸长生长；促进细胞横向扩大。</a:t>
            </a:r>
            <a:endParaRPr lang="zh-CN" altLang="en-US" sz="2400" b="1" dirty="0">
              <a:solidFill>
                <a:srgbClr val="0000FF"/>
              </a:solidFill>
              <a:cs typeface="微软雅黑" panose="020B0503020204020204" charset="-122"/>
            </a:endParaRPr>
          </a:p>
          <a:p>
            <a:pPr indent="457200" fontAlgn="auto">
              <a:lnSpc>
                <a:spcPct val="150000"/>
              </a:lnSpc>
              <a:buNone/>
            </a:pPr>
            <a:r>
              <a:rPr lang="en-US" altLang="zh-CN" sz="2400" dirty="0">
                <a:solidFill>
                  <a:srgbClr val="FF0066"/>
                </a:solidFill>
                <a:cs typeface="微软雅黑" panose="020B0503020204020204" charset="-122"/>
                <a:sym typeface="+mn-ea"/>
              </a:rPr>
              <a:t>3</a:t>
            </a:r>
            <a:r>
              <a:rPr lang="zh-CN" altLang="en-US" sz="2400" dirty="0">
                <a:solidFill>
                  <a:srgbClr val="FF0066"/>
                </a:solidFill>
                <a:cs typeface="微软雅黑" panose="020B0503020204020204" charset="-122"/>
                <a:sym typeface="+mn-ea"/>
              </a:rPr>
              <a:t>、矮壮素（</a:t>
            </a:r>
            <a:r>
              <a:rPr lang="en-US" altLang="zh-CN" sz="2400">
                <a:solidFill>
                  <a:srgbClr val="FF0066"/>
                </a:solidFill>
                <a:cs typeface="微软雅黑" panose="020B0503020204020204" charset="-122"/>
                <a:sym typeface="+mn-ea"/>
              </a:rPr>
              <a:t>CCC</a:t>
            </a:r>
            <a:r>
              <a:rPr lang="zh-CN" altLang="en-US" sz="2400">
                <a:solidFill>
                  <a:srgbClr val="FF0066"/>
                </a:solidFill>
                <a:cs typeface="微软雅黑" panose="020B0503020204020204" charset="-122"/>
                <a:sym typeface="+mn-ea"/>
              </a:rPr>
              <a:t>）：</a:t>
            </a:r>
            <a:r>
              <a:rPr lang="zh-CN" altLang="en-US" sz="2400" dirty="0">
                <a:solidFill>
                  <a:srgbClr val="0000FF"/>
                </a:solidFill>
                <a:cs typeface="微软雅黑" panose="020B0503020204020204" charset="-122"/>
                <a:sym typeface="+mn-ea"/>
              </a:rPr>
              <a:t>为季铵型化合物，纯品为白色结晶，易溶于水，在水温</a:t>
            </a:r>
            <a:r>
              <a:rPr lang="en-US" altLang="zh-CN" sz="2400" dirty="0">
                <a:solidFill>
                  <a:srgbClr val="0000FF"/>
                </a:solidFill>
                <a:cs typeface="微软雅黑" panose="020B0503020204020204" charset="-122"/>
                <a:sym typeface="+mn-ea"/>
              </a:rPr>
              <a:t>20</a:t>
            </a:r>
            <a:r>
              <a:rPr lang="zh-CN" altLang="en-US" sz="2400" dirty="0">
                <a:solidFill>
                  <a:srgbClr val="0000FF"/>
                </a:solidFill>
                <a:cs typeface="微软雅黑" panose="020B0503020204020204" charset="-122"/>
                <a:sym typeface="+mn-ea"/>
              </a:rPr>
              <a:t>度时溶解度大于</a:t>
            </a:r>
            <a:r>
              <a:rPr lang="en-US" altLang="zh-CN" sz="2400" dirty="0">
                <a:solidFill>
                  <a:srgbClr val="0000FF"/>
                </a:solidFill>
                <a:cs typeface="微软雅黑" panose="020B0503020204020204" charset="-122"/>
                <a:sym typeface="+mn-ea"/>
              </a:rPr>
              <a:t>100%</a:t>
            </a:r>
            <a:r>
              <a:rPr lang="zh-CN" altLang="en-US" sz="2400" dirty="0">
                <a:solidFill>
                  <a:srgbClr val="0000FF"/>
                </a:solidFill>
                <a:cs typeface="微软雅黑" panose="020B0503020204020204" charset="-122"/>
                <a:sym typeface="+mn-ea"/>
              </a:rPr>
              <a:t>，国产一般为</a:t>
            </a:r>
            <a:r>
              <a:rPr lang="en-US" altLang="zh-CN" sz="2400" dirty="0">
                <a:solidFill>
                  <a:srgbClr val="0000FF"/>
                </a:solidFill>
                <a:cs typeface="微软雅黑" panose="020B0503020204020204" charset="-122"/>
                <a:sym typeface="+mn-ea"/>
              </a:rPr>
              <a:t>40%</a:t>
            </a:r>
            <a:r>
              <a:rPr lang="zh-CN" altLang="en-US" sz="2400" dirty="0">
                <a:solidFill>
                  <a:srgbClr val="0000FF"/>
                </a:solidFill>
                <a:cs typeface="微软雅黑" panose="020B0503020204020204" charset="-122"/>
                <a:sym typeface="+mn-ea"/>
              </a:rPr>
              <a:t>的水剂。</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
        <p:nvSpPr>
          <p:cNvPr id="36868" name="矩形 36867"/>
          <p:cNvSpPr/>
          <p:nvPr/>
        </p:nvSpPr>
        <p:spPr>
          <a:xfrm>
            <a:off x="3429000" y="4038600"/>
            <a:ext cx="6629400" cy="521970"/>
          </a:xfrm>
          <a:prstGeom prst="rect">
            <a:avLst/>
          </a:prstGeom>
          <a:noFill/>
          <a:ln w="9525">
            <a:noFill/>
          </a:ln>
        </p:spPr>
        <p:txBody>
          <a:bodyPr>
            <a:spAutoFit/>
          </a:bodyPr>
          <a:p>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09600" y="1371575"/>
            <a:ext cx="10972800" cy="4445519"/>
          </a:xfrm>
        </p:spPr>
        <p:txBody>
          <a:bodyPr>
            <a:normAutofit/>
          </a:bodyPr>
          <a:p>
            <a:pPr indent="457200" fontAlgn="auto">
              <a:buNone/>
            </a:pPr>
            <a:r>
              <a:rPr lang="en-US" altLang="zh-CN" sz="2400" dirty="0">
                <a:solidFill>
                  <a:srgbClr val="FF0066"/>
                </a:solidFill>
                <a:cs typeface="微软雅黑" panose="020B0503020204020204" charset="-122"/>
                <a:sym typeface="+mn-ea"/>
              </a:rPr>
              <a:t>4</a:t>
            </a:r>
            <a:r>
              <a:rPr lang="zh-CN" altLang="en-US" sz="2400" dirty="0">
                <a:solidFill>
                  <a:srgbClr val="FF0066"/>
                </a:solidFill>
                <a:cs typeface="微软雅黑" panose="020B0503020204020204" charset="-122"/>
                <a:sym typeface="+mn-ea"/>
              </a:rPr>
              <a:t>、丁酰肼</a:t>
            </a:r>
            <a:r>
              <a:rPr lang="zh-CN" altLang="en-US" sz="2400">
                <a:solidFill>
                  <a:srgbClr val="FF0066"/>
                </a:solidFill>
                <a:cs typeface="微软雅黑" panose="020B0503020204020204" charset="-122"/>
                <a:sym typeface="+mn-ea"/>
              </a:rPr>
              <a:t>（</a:t>
            </a:r>
            <a:r>
              <a:rPr lang="en-US" altLang="zh-CN" sz="2400">
                <a:solidFill>
                  <a:srgbClr val="FF0066"/>
                </a:solidFill>
                <a:cs typeface="微软雅黑" panose="020B0503020204020204" charset="-122"/>
                <a:sym typeface="+mn-ea"/>
              </a:rPr>
              <a:t>B</a:t>
            </a:r>
            <a:r>
              <a:rPr lang="en-US" altLang="zh-CN" sz="2400" baseline="-25000">
                <a:solidFill>
                  <a:srgbClr val="FF0066"/>
                </a:solidFill>
                <a:cs typeface="微软雅黑" panose="020B0503020204020204" charset="-122"/>
                <a:sym typeface="+mn-ea"/>
              </a:rPr>
              <a:t>9</a:t>
            </a:r>
            <a:r>
              <a:rPr lang="zh-CN" altLang="en-US" sz="2400">
                <a:solidFill>
                  <a:srgbClr val="FF0066"/>
                </a:solidFill>
                <a:cs typeface="微软雅黑" panose="020B0503020204020204" charset="-122"/>
                <a:sym typeface="+mn-ea"/>
              </a:rPr>
              <a:t>）：</a:t>
            </a:r>
            <a:r>
              <a:rPr lang="zh-CN" altLang="en-US" sz="2400" dirty="0">
                <a:solidFill>
                  <a:srgbClr val="0000FF"/>
                </a:solidFill>
                <a:cs typeface="微软雅黑" panose="020B0503020204020204" charset="-122"/>
                <a:sym typeface="+mn-ea"/>
              </a:rPr>
              <a:t>纯品为白色结晶，易溶于水，生产上一般为</a:t>
            </a:r>
            <a:r>
              <a:rPr lang="en-US" altLang="zh-CN" sz="2400" dirty="0">
                <a:solidFill>
                  <a:srgbClr val="0000FF"/>
                </a:solidFill>
                <a:cs typeface="微软雅黑" panose="020B0503020204020204" charset="-122"/>
                <a:sym typeface="+mn-ea"/>
              </a:rPr>
              <a:t>95%</a:t>
            </a:r>
            <a:r>
              <a:rPr lang="zh-CN" altLang="en-US" sz="2400" dirty="0">
                <a:solidFill>
                  <a:srgbClr val="0000FF"/>
                </a:solidFill>
                <a:cs typeface="微软雅黑" panose="020B0503020204020204" charset="-122"/>
                <a:sym typeface="+mn-ea"/>
              </a:rPr>
              <a:t>的浅灰色粉剂。</a:t>
            </a:r>
            <a:endParaRPr lang="zh-CN" altLang="en-US" sz="2400" b="1" dirty="0">
              <a:solidFill>
                <a:srgbClr val="0000FF"/>
              </a:solidFill>
              <a:cs typeface="微软雅黑" panose="020B0503020204020204" charset="-122"/>
            </a:endParaRPr>
          </a:p>
          <a:p>
            <a:pPr indent="457200" fontAlgn="auto">
              <a:buNone/>
            </a:pPr>
            <a:r>
              <a:rPr lang="zh-CN" altLang="en-US" sz="2400" dirty="0">
                <a:solidFill>
                  <a:srgbClr val="0000FF"/>
                </a:solidFill>
                <a:cs typeface="微软雅黑" panose="020B0503020204020204" charset="-122"/>
                <a:sym typeface="+mn-ea"/>
              </a:rPr>
              <a:t>可加入</a:t>
            </a:r>
            <a:r>
              <a:rPr lang="en-US" altLang="zh-CN" sz="2400" dirty="0">
                <a:solidFill>
                  <a:srgbClr val="0000FF"/>
                </a:solidFill>
                <a:cs typeface="微软雅黑" panose="020B0503020204020204" charset="-122"/>
                <a:sym typeface="+mn-ea"/>
              </a:rPr>
              <a:t>0.1%</a:t>
            </a:r>
            <a:r>
              <a:rPr lang="zh-CN" altLang="en-US" sz="2400" dirty="0">
                <a:solidFill>
                  <a:srgbClr val="0000FF"/>
                </a:solidFill>
                <a:cs typeface="微软雅黑" panose="020B0503020204020204" charset="-122"/>
                <a:sym typeface="+mn-ea"/>
              </a:rPr>
              <a:t>的洗衣粉或扩展剂，以利于表面吸收。干旱或水涝是不宜处理，遇碱是或影响药效。不宜与其它药剂混用。</a:t>
            </a:r>
            <a:endParaRPr lang="zh-CN" altLang="en-US" sz="2400" b="1" dirty="0">
              <a:solidFill>
                <a:srgbClr val="0000FF"/>
              </a:solidFill>
              <a:cs typeface="微软雅黑" panose="020B0503020204020204" charset="-122"/>
            </a:endParaRPr>
          </a:p>
          <a:p>
            <a:pPr indent="457200" fontAlgn="auto">
              <a:buNone/>
            </a:pPr>
            <a:r>
              <a:rPr lang="en-US" altLang="zh-CN" sz="2400" dirty="0">
                <a:solidFill>
                  <a:srgbClr val="FF0066"/>
                </a:solidFill>
                <a:cs typeface="微软雅黑" panose="020B0503020204020204" charset="-122"/>
                <a:sym typeface="+mn-ea"/>
              </a:rPr>
              <a:t>5</a:t>
            </a:r>
            <a:r>
              <a:rPr lang="zh-CN" altLang="en-US" sz="2400" dirty="0">
                <a:solidFill>
                  <a:srgbClr val="FF0066"/>
                </a:solidFill>
                <a:cs typeface="微软雅黑" panose="020B0503020204020204" charset="-122"/>
                <a:sym typeface="+mn-ea"/>
              </a:rPr>
              <a:t>、多效唑（</a:t>
            </a:r>
            <a:r>
              <a:rPr lang="en-US" altLang="zh-CN" sz="2400">
                <a:solidFill>
                  <a:srgbClr val="FF0066"/>
                </a:solidFill>
                <a:cs typeface="微软雅黑" panose="020B0503020204020204" charset="-122"/>
                <a:sym typeface="+mn-ea"/>
              </a:rPr>
              <a:t>PP</a:t>
            </a:r>
            <a:r>
              <a:rPr lang="en-US" altLang="zh-CN" sz="2400" baseline="-25000">
                <a:solidFill>
                  <a:srgbClr val="FF0066"/>
                </a:solidFill>
                <a:cs typeface="微软雅黑" panose="020B0503020204020204" charset="-122"/>
                <a:sym typeface="+mn-ea"/>
              </a:rPr>
              <a:t>333</a:t>
            </a:r>
            <a:r>
              <a:rPr lang="zh-CN" altLang="en-US" sz="2400">
                <a:solidFill>
                  <a:srgbClr val="FF0066"/>
                </a:solidFill>
                <a:cs typeface="微软雅黑" panose="020B0503020204020204" charset="-122"/>
                <a:sym typeface="+mn-ea"/>
              </a:rPr>
              <a:t>）：</a:t>
            </a:r>
            <a:r>
              <a:rPr lang="zh-CN" altLang="en-US" sz="2400" dirty="0">
                <a:solidFill>
                  <a:srgbClr val="0000FF"/>
                </a:solidFill>
                <a:cs typeface="微软雅黑" panose="020B0503020204020204" charset="-122"/>
                <a:sym typeface="+mn-ea"/>
              </a:rPr>
              <a:t>纯品为白色结晶，难溶于水，国产上一般为</a:t>
            </a:r>
            <a:r>
              <a:rPr lang="en-US" altLang="zh-CN" sz="2400" dirty="0">
                <a:solidFill>
                  <a:srgbClr val="0000FF"/>
                </a:solidFill>
                <a:cs typeface="微软雅黑" panose="020B0503020204020204" charset="-122"/>
                <a:sym typeface="+mn-ea"/>
              </a:rPr>
              <a:t>95%</a:t>
            </a:r>
            <a:r>
              <a:rPr lang="zh-CN" altLang="en-US" sz="2400" dirty="0">
                <a:solidFill>
                  <a:srgbClr val="0000FF"/>
                </a:solidFill>
                <a:cs typeface="微软雅黑" panose="020B0503020204020204" charset="-122"/>
                <a:sym typeface="+mn-ea"/>
              </a:rPr>
              <a:t>的淡褐色粉剂，可溶于水。活性比矮壮素要高，是一种较好的矮化剂。</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7215" y="1118235"/>
            <a:ext cx="11005185" cy="5218430"/>
          </a:xfrm>
        </p:spPr>
        <p:txBody>
          <a:bodyPr/>
          <a:p>
            <a:pPr indent="457200" fontAlgn="auto">
              <a:buNone/>
            </a:pPr>
            <a:r>
              <a:rPr lang="en-US" altLang="zh-CN" sz="2400" dirty="0">
                <a:solidFill>
                  <a:srgbClr val="FF0066"/>
                </a:solidFill>
                <a:cs typeface="微软雅黑" panose="020B0503020204020204" charset="-122"/>
                <a:sym typeface="+mn-ea"/>
              </a:rPr>
              <a:t>6</a:t>
            </a:r>
            <a:r>
              <a:rPr lang="zh-CN" altLang="en-US" sz="2400" dirty="0">
                <a:solidFill>
                  <a:srgbClr val="FF0066"/>
                </a:solidFill>
                <a:cs typeface="微软雅黑" panose="020B0503020204020204" charset="-122"/>
                <a:sym typeface="+mn-ea"/>
              </a:rPr>
              <a:t>、细胞分裂素（</a:t>
            </a:r>
            <a:r>
              <a:rPr lang="en-US" altLang="zh-CN" sz="2400">
                <a:solidFill>
                  <a:srgbClr val="FF0066"/>
                </a:solidFill>
                <a:cs typeface="微软雅黑" panose="020B0503020204020204" charset="-122"/>
                <a:sym typeface="+mn-ea"/>
              </a:rPr>
              <a:t>6-BA</a:t>
            </a:r>
            <a:r>
              <a:rPr lang="zh-CN" altLang="en-US" sz="2400">
                <a:solidFill>
                  <a:srgbClr val="FF0066"/>
                </a:solidFill>
                <a:cs typeface="微软雅黑" panose="020B0503020204020204" charset="-122"/>
                <a:sym typeface="+mn-ea"/>
              </a:rPr>
              <a:t>）：</a:t>
            </a:r>
            <a:r>
              <a:rPr lang="zh-CN" altLang="en-US" sz="2400" dirty="0">
                <a:solidFill>
                  <a:srgbClr val="0000FF"/>
                </a:solidFill>
                <a:cs typeface="微软雅黑" panose="020B0503020204020204" charset="-122"/>
                <a:sym typeface="+mn-ea"/>
              </a:rPr>
              <a:t>为碱性化合物，难溶于水，</a:t>
            </a:r>
            <a:r>
              <a:rPr lang="en-US" altLang="zh-CN" sz="2400" dirty="0">
                <a:solidFill>
                  <a:srgbClr val="0000FF"/>
                </a:solidFill>
                <a:cs typeface="微软雅黑" panose="020B0503020204020204" charset="-122"/>
                <a:sym typeface="+mn-ea"/>
              </a:rPr>
              <a:t>6-BA</a:t>
            </a:r>
            <a:r>
              <a:rPr lang="zh-CN" altLang="en-US" sz="2400" dirty="0">
                <a:solidFill>
                  <a:srgbClr val="0000FF"/>
                </a:solidFill>
                <a:cs typeface="微软雅黑" panose="020B0503020204020204" charset="-122"/>
                <a:sym typeface="+mn-ea"/>
              </a:rPr>
              <a:t>调节开花的使用时期很重要。</a:t>
            </a:r>
            <a:endParaRPr lang="zh-CN" altLang="en-US" sz="2400" dirty="0">
              <a:solidFill>
                <a:srgbClr val="0000FF"/>
              </a:solidFill>
              <a:cs typeface="微软雅黑" panose="020B0503020204020204" charset="-122"/>
              <a:sym typeface="+mn-ea"/>
            </a:endParaRPr>
          </a:p>
          <a:p>
            <a:pPr indent="457200" fontAlgn="auto">
              <a:buNone/>
            </a:pPr>
            <a:r>
              <a:rPr lang="zh-CN" altLang="en-US" sz="2400" dirty="0">
                <a:solidFill>
                  <a:schemeClr val="accent2"/>
                </a:solidFill>
                <a:cs typeface="微软雅黑" panose="020B0503020204020204" charset="-122"/>
                <a:sym typeface="+mn-ea"/>
              </a:rPr>
              <a:t>营养生长期处理</a:t>
            </a:r>
            <a:r>
              <a:rPr lang="zh-CN" altLang="en-US" sz="2400">
                <a:solidFill>
                  <a:schemeClr val="accent2"/>
                </a:solidFill>
                <a:cs typeface="微软雅黑" panose="020B0503020204020204" charset="-122"/>
                <a:sym typeface="+mn-ea"/>
              </a:rPr>
              <a:t>：</a:t>
            </a:r>
            <a:r>
              <a:rPr lang="zh-CN" altLang="en-US" sz="2400" dirty="0">
                <a:solidFill>
                  <a:srgbClr val="0000FF"/>
                </a:solidFill>
                <a:cs typeface="微软雅黑" panose="020B0503020204020204" charset="-122"/>
                <a:sym typeface="+mn-ea"/>
              </a:rPr>
              <a:t>可增加叶片数目。</a:t>
            </a:r>
            <a:endParaRPr lang="zh-CN" altLang="en-US" sz="2400" dirty="0">
              <a:solidFill>
                <a:srgbClr val="0000FF"/>
              </a:solidFill>
              <a:cs typeface="微软雅黑" panose="020B0503020204020204" charset="-122"/>
              <a:sym typeface="+mn-ea"/>
            </a:endParaRPr>
          </a:p>
          <a:p>
            <a:pPr indent="457200" fontAlgn="auto">
              <a:buNone/>
            </a:pPr>
            <a:r>
              <a:rPr lang="zh-CN" altLang="en-US" sz="2400" dirty="0">
                <a:solidFill>
                  <a:schemeClr val="accent2"/>
                </a:solidFill>
                <a:cs typeface="微软雅黑" panose="020B0503020204020204" charset="-122"/>
                <a:sym typeface="+mn-ea"/>
              </a:rPr>
              <a:t>临近花芽分化期处理</a:t>
            </a:r>
            <a:r>
              <a:rPr lang="zh-CN" altLang="en-US" sz="2400">
                <a:solidFill>
                  <a:schemeClr val="accent2"/>
                </a:solidFill>
                <a:cs typeface="微软雅黑" panose="020B0503020204020204" charset="-122"/>
                <a:sym typeface="+mn-ea"/>
              </a:rPr>
              <a:t>：</a:t>
            </a:r>
            <a:r>
              <a:rPr lang="zh-CN" altLang="en-US" sz="2400" dirty="0">
                <a:solidFill>
                  <a:srgbClr val="0000FF"/>
                </a:solidFill>
                <a:cs typeface="微软雅黑" panose="020B0503020204020204" charset="-122"/>
                <a:sym typeface="+mn-ea"/>
              </a:rPr>
              <a:t>可增加幼芽数目</a:t>
            </a:r>
            <a:endParaRPr lang="zh-CN" altLang="en-US" sz="2400" b="1" dirty="0">
              <a:solidFill>
                <a:srgbClr val="0000FF"/>
              </a:solidFill>
              <a:cs typeface="微软雅黑" panose="020B0503020204020204" charset="-122"/>
            </a:endParaRPr>
          </a:p>
          <a:p>
            <a:pPr indent="457200" fontAlgn="auto">
              <a:buNone/>
            </a:pPr>
            <a:r>
              <a:rPr lang="zh-CN" altLang="en-US" sz="2400" dirty="0">
                <a:solidFill>
                  <a:schemeClr val="accent2"/>
                </a:solidFill>
                <a:cs typeface="微软雅黑" panose="020B0503020204020204" charset="-122"/>
                <a:sym typeface="+mn-ea"/>
              </a:rPr>
              <a:t>花芽开始分化后处理</a:t>
            </a:r>
            <a:r>
              <a:rPr lang="zh-CN" altLang="en-US" sz="2400">
                <a:solidFill>
                  <a:schemeClr val="accent2"/>
                </a:solidFill>
                <a:cs typeface="微软雅黑" panose="020B0503020204020204" charset="-122"/>
                <a:sym typeface="+mn-ea"/>
              </a:rPr>
              <a:t>：</a:t>
            </a:r>
            <a:r>
              <a:rPr lang="zh-CN" altLang="en-US" sz="2400" dirty="0">
                <a:solidFill>
                  <a:srgbClr val="0000FF"/>
                </a:solidFill>
                <a:cs typeface="微软雅黑" panose="020B0503020204020204" charset="-122"/>
                <a:sym typeface="+mn-ea"/>
              </a:rPr>
              <a:t>可促进开花，增加花蕾数目。</a:t>
            </a:r>
            <a:endParaRPr lang="zh-CN" altLang="en-US" sz="2400" dirty="0">
              <a:solidFill>
                <a:srgbClr val="0000FF"/>
              </a:solidFill>
              <a:cs typeface="微软雅黑" panose="020B0503020204020204" charset="-122"/>
              <a:sym typeface="+mn-ea"/>
            </a:endParaRPr>
          </a:p>
          <a:p>
            <a:pPr indent="457200" fontAlgn="auto">
              <a:buNone/>
            </a:pPr>
            <a:r>
              <a:rPr lang="zh-CN" altLang="en-US" sz="2400" dirty="0">
                <a:solidFill>
                  <a:schemeClr val="accent2"/>
                </a:solidFill>
                <a:cs typeface="微软雅黑" panose="020B0503020204020204" charset="-122"/>
                <a:sym typeface="+mn-ea"/>
              </a:rPr>
              <a:t>现蕾后处理</a:t>
            </a:r>
            <a:r>
              <a:rPr lang="zh-CN" altLang="en-US" sz="2400">
                <a:solidFill>
                  <a:schemeClr val="accent2"/>
                </a:solidFill>
                <a:cs typeface="微软雅黑" panose="020B0503020204020204" charset="-122"/>
                <a:sym typeface="+mn-ea"/>
              </a:rPr>
              <a:t>：</a:t>
            </a:r>
            <a:r>
              <a:rPr lang="zh-CN" altLang="en-US" sz="2400" dirty="0">
                <a:solidFill>
                  <a:srgbClr val="0000FF"/>
                </a:solidFill>
                <a:cs typeface="微软雅黑" panose="020B0503020204020204" charset="-122"/>
                <a:sym typeface="+mn-ea"/>
              </a:rPr>
              <a:t>无明显促花效果</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en-US" altLang="zh-CN" dirty="0">
                <a:solidFill>
                  <a:srgbClr val="FF0066"/>
                </a:solidFill>
                <a:cs typeface="微软雅黑" panose="020B0503020204020204" charset="-122"/>
                <a:sym typeface="+mn-ea"/>
              </a:rPr>
              <a:t>8. </a:t>
            </a:r>
            <a:r>
              <a:rPr lang="zh-CN" altLang="en-US" dirty="0">
                <a:solidFill>
                  <a:srgbClr val="FF0066"/>
                </a:solidFill>
                <a:cs typeface="微软雅黑" panose="020B0503020204020204" charset="-122"/>
                <a:sym typeface="+mn-ea"/>
              </a:rPr>
              <a:t>其它药剂的应用</a:t>
            </a:r>
            <a:endParaRPr lang="zh-CN" altLang="en-US">
              <a:cs typeface="微软雅黑" panose="020B0503020204020204" charset="-122"/>
            </a:endParaRPr>
          </a:p>
        </p:txBody>
      </p:sp>
      <p:sp>
        <p:nvSpPr>
          <p:cNvPr id="3" name="内容占位符 2"/>
          <p:cNvSpPr>
            <a:spLocks noGrp="1"/>
          </p:cNvSpPr>
          <p:nvPr>
            <p:ph idx="1"/>
          </p:nvPr>
        </p:nvSpPr>
        <p:spPr>
          <a:xfrm>
            <a:off x="640080" y="1857375"/>
            <a:ext cx="10942320" cy="4479290"/>
          </a:xfrm>
        </p:spPr>
        <p:txBody>
          <a:bodyPr>
            <a:normAutofit/>
          </a:bodyPr>
          <a:p>
            <a:pPr indent="457200" fontAlgn="auto">
              <a:buNone/>
            </a:pPr>
            <a:r>
              <a:rPr lang="zh-CN" altLang="en-US" sz="2400" dirty="0">
                <a:solidFill>
                  <a:srgbClr val="0000FF"/>
                </a:solidFill>
                <a:cs typeface="微软雅黑" panose="020B0503020204020204" charset="-122"/>
                <a:sym typeface="+mn-ea"/>
              </a:rPr>
              <a:t>抑制开花激素的形成：</a:t>
            </a:r>
            <a:r>
              <a:rPr lang="en-US" altLang="zh-CN" sz="2400">
                <a:solidFill>
                  <a:srgbClr val="0000FF"/>
                </a:solidFill>
                <a:cs typeface="微软雅黑" panose="020B0503020204020204" charset="-122"/>
                <a:sym typeface="+mn-ea"/>
              </a:rPr>
              <a:t>IAA</a:t>
            </a:r>
            <a:r>
              <a:rPr lang="zh-CN" altLang="en-US" sz="2400">
                <a:solidFill>
                  <a:srgbClr val="0000FF"/>
                </a:solidFill>
                <a:cs typeface="微软雅黑" panose="020B0503020204020204" charset="-122"/>
                <a:sym typeface="+mn-ea"/>
              </a:rPr>
              <a:t>（</a:t>
            </a:r>
            <a:r>
              <a:rPr lang="zh-CN" altLang="en-US" sz="2400">
                <a:solidFill>
                  <a:srgbClr val="FF0000"/>
                </a:solidFill>
                <a:cs typeface="微软雅黑" panose="020B0503020204020204" charset="-122"/>
                <a:sym typeface="+mn-ea"/>
              </a:rPr>
              <a:t>吲哚-3-乙酸称为异植物生长素，亦称吲哚乙酸</a:t>
            </a:r>
            <a:r>
              <a:rPr lang="zh-CN" altLang="en-US" sz="2400">
                <a:solidFill>
                  <a:srgbClr val="0000FF"/>
                </a:solidFill>
                <a:cs typeface="微软雅黑" panose="020B0503020204020204" charset="-122"/>
                <a:sym typeface="+mn-ea"/>
              </a:rPr>
              <a:t>），</a:t>
            </a:r>
            <a:r>
              <a:rPr lang="en-US" altLang="zh-CN" sz="2400">
                <a:solidFill>
                  <a:srgbClr val="0000FF"/>
                </a:solidFill>
                <a:cs typeface="微软雅黑" panose="020B0503020204020204" charset="-122"/>
                <a:sym typeface="+mn-ea"/>
              </a:rPr>
              <a:t>NAA</a:t>
            </a:r>
            <a:r>
              <a:rPr lang="zh-CN" altLang="en-US" sz="2400">
                <a:solidFill>
                  <a:srgbClr val="0000FF"/>
                </a:solidFill>
                <a:cs typeface="微软雅黑" panose="020B0503020204020204" charset="-122"/>
                <a:sym typeface="+mn-ea"/>
              </a:rPr>
              <a:t>（</a:t>
            </a:r>
            <a:r>
              <a:rPr lang="zh-CN" altLang="en-US" sz="2400">
                <a:solidFill>
                  <a:srgbClr val="FF0000"/>
                </a:solidFill>
                <a:cs typeface="微软雅黑" panose="020B0503020204020204" charset="-122"/>
                <a:sym typeface="+mn-ea"/>
              </a:rPr>
              <a:t>萘乙酸，广谱植物生长调节剂</a:t>
            </a:r>
            <a:r>
              <a:rPr lang="zh-CN" altLang="en-US" sz="2400">
                <a:solidFill>
                  <a:srgbClr val="0000FF"/>
                </a:solidFill>
                <a:cs typeface="微软雅黑" panose="020B0503020204020204" charset="-122"/>
                <a:sym typeface="+mn-ea"/>
              </a:rPr>
              <a:t>），</a:t>
            </a:r>
            <a:r>
              <a:rPr lang="en-US" altLang="zh-CN" sz="2400">
                <a:solidFill>
                  <a:srgbClr val="0000FF"/>
                </a:solidFill>
                <a:cs typeface="微软雅黑" panose="020B0503020204020204" charset="-122"/>
                <a:sym typeface="+mn-ea"/>
              </a:rPr>
              <a:t>2,4-D.</a:t>
            </a:r>
            <a:endParaRPr lang="en-US" altLang="zh-CN" sz="2400" b="1">
              <a:solidFill>
                <a:srgbClr val="0000FF"/>
              </a:solidFill>
              <a:cs typeface="微软雅黑" panose="020B0503020204020204" charset="-122"/>
            </a:endParaRPr>
          </a:p>
          <a:p>
            <a:pPr indent="457200" fontAlgn="auto">
              <a:buNone/>
            </a:pPr>
            <a:r>
              <a:rPr lang="en-US" altLang="zh-CN" sz="2400" dirty="0">
                <a:solidFill>
                  <a:srgbClr val="0000FF"/>
                </a:solidFill>
                <a:cs typeface="微软雅黑" panose="020B0503020204020204" charset="-122"/>
                <a:sym typeface="+mn-ea"/>
              </a:rPr>
              <a:t>      </a:t>
            </a:r>
            <a:r>
              <a:rPr lang="zh-CN" altLang="en-US" sz="2400" dirty="0">
                <a:solidFill>
                  <a:srgbClr val="0000FF"/>
                </a:solidFill>
                <a:cs typeface="微软雅黑" panose="020B0503020204020204" charset="-122"/>
                <a:sym typeface="+mn-ea"/>
              </a:rPr>
              <a:t>如秋菊以</a:t>
            </a:r>
            <a:r>
              <a:rPr lang="en-US" altLang="zh-CN" sz="2400" dirty="0">
                <a:solidFill>
                  <a:srgbClr val="0000FF"/>
                </a:solidFill>
                <a:cs typeface="微软雅黑" panose="020B0503020204020204" charset="-122"/>
                <a:sym typeface="+mn-ea"/>
              </a:rPr>
              <a:t>NAA50ppm3</a:t>
            </a:r>
            <a:r>
              <a:rPr lang="zh-CN" altLang="en-US" sz="2400" dirty="0">
                <a:solidFill>
                  <a:srgbClr val="0000FF"/>
                </a:solidFill>
                <a:cs typeface="微软雅黑" panose="020B0503020204020204" charset="-122"/>
                <a:sym typeface="+mn-ea"/>
              </a:rPr>
              <a:t>天</a:t>
            </a:r>
            <a:r>
              <a:rPr lang="en-US" altLang="zh-CN" sz="2400" dirty="0">
                <a:solidFill>
                  <a:srgbClr val="0000FF"/>
                </a:solidFill>
                <a:cs typeface="微软雅黑" panose="020B0503020204020204" charset="-122"/>
                <a:sym typeface="+mn-ea"/>
              </a:rPr>
              <a:t>1</a:t>
            </a:r>
            <a:r>
              <a:rPr lang="zh-CN" altLang="en-US" sz="2400" dirty="0">
                <a:solidFill>
                  <a:srgbClr val="0000FF"/>
                </a:solidFill>
                <a:cs typeface="微软雅黑" panose="020B0503020204020204" charset="-122"/>
                <a:sym typeface="+mn-ea"/>
              </a:rPr>
              <a:t>次，共</a:t>
            </a:r>
            <a:r>
              <a:rPr lang="en-US" altLang="zh-CN" sz="2400" dirty="0">
                <a:solidFill>
                  <a:srgbClr val="0000FF"/>
                </a:solidFill>
                <a:cs typeface="微软雅黑" panose="020B0503020204020204" charset="-122"/>
                <a:sym typeface="+mn-ea"/>
              </a:rPr>
              <a:t>50</a:t>
            </a:r>
            <a:r>
              <a:rPr lang="zh-CN" altLang="en-US" sz="2400" dirty="0">
                <a:solidFill>
                  <a:srgbClr val="0000FF"/>
                </a:solidFill>
                <a:cs typeface="微软雅黑" panose="020B0503020204020204" charset="-122"/>
                <a:sym typeface="+mn-ea"/>
              </a:rPr>
              <a:t>天处理，可延迟开花</a:t>
            </a:r>
            <a:r>
              <a:rPr lang="en-US" altLang="zh-CN" sz="2400" dirty="0">
                <a:solidFill>
                  <a:srgbClr val="0000FF"/>
                </a:solidFill>
                <a:cs typeface="微软雅黑" panose="020B0503020204020204" charset="-122"/>
                <a:sym typeface="+mn-ea"/>
              </a:rPr>
              <a:t>10-14</a:t>
            </a:r>
            <a:r>
              <a:rPr lang="zh-CN" altLang="en-US" sz="2400" dirty="0">
                <a:solidFill>
                  <a:srgbClr val="0000FF"/>
                </a:solidFill>
                <a:cs typeface="微软雅黑" panose="020B0503020204020204" charset="-122"/>
                <a:sym typeface="+mn-ea"/>
              </a:rPr>
              <a:t>天；</a:t>
            </a:r>
            <a:endParaRPr lang="zh-CN" altLang="en-US" sz="2400" b="1" dirty="0">
              <a:solidFill>
                <a:srgbClr val="0000FF"/>
              </a:solidFill>
              <a:cs typeface="微软雅黑" panose="020B0503020204020204" charset="-122"/>
            </a:endParaRPr>
          </a:p>
          <a:p>
            <a:pPr indent="457200" fontAlgn="auto">
              <a:buNone/>
            </a:pPr>
            <a:r>
              <a:rPr lang="zh-CN" altLang="en-US" sz="2400" dirty="0">
                <a:solidFill>
                  <a:srgbClr val="FF0066"/>
                </a:solidFill>
                <a:cs typeface="微软雅黑" panose="020B0503020204020204" charset="-122"/>
                <a:sym typeface="+mn-ea"/>
              </a:rPr>
              <a:t>   </a:t>
            </a:r>
            <a:r>
              <a:rPr lang="zh-CN" altLang="en-US" sz="2400" dirty="0">
                <a:solidFill>
                  <a:srgbClr val="0000FF"/>
                </a:solidFill>
                <a:cs typeface="微软雅黑" panose="020B0503020204020204" charset="-122"/>
                <a:sym typeface="+mn-ea"/>
              </a:rPr>
              <a:t>促进发芽：</a:t>
            </a:r>
            <a:r>
              <a:rPr lang="en-US" altLang="zh-CN" sz="2400" dirty="0">
                <a:solidFill>
                  <a:srgbClr val="0000FF"/>
                </a:solidFill>
                <a:cs typeface="微软雅黑" panose="020B0503020204020204" charset="-122"/>
                <a:sym typeface="+mn-ea"/>
              </a:rPr>
              <a:t>2-</a:t>
            </a:r>
            <a:r>
              <a:rPr lang="zh-CN" altLang="en-US" sz="2400" dirty="0">
                <a:solidFill>
                  <a:srgbClr val="0000FF"/>
                </a:solidFill>
                <a:cs typeface="微软雅黑" panose="020B0503020204020204" charset="-122"/>
                <a:sym typeface="+mn-ea"/>
              </a:rPr>
              <a:t>氯乙醇（唐菖蒲）、乙醚（小苍兰）等；</a:t>
            </a:r>
            <a:endParaRPr lang="zh-CN" altLang="en-US" sz="2400" b="1" dirty="0">
              <a:solidFill>
                <a:srgbClr val="0000FF"/>
              </a:solidFill>
              <a:cs typeface="微软雅黑" panose="020B0503020204020204" charset="-122"/>
            </a:endParaRPr>
          </a:p>
          <a:p>
            <a:pPr indent="457200" fontAlgn="auto">
              <a:buNone/>
            </a:pPr>
            <a:r>
              <a:rPr lang="zh-CN" altLang="en-US" sz="2400" dirty="0">
                <a:solidFill>
                  <a:srgbClr val="FF0066"/>
                </a:solidFill>
                <a:cs typeface="微软雅黑" panose="020B0503020204020204" charset="-122"/>
                <a:sym typeface="+mn-ea"/>
              </a:rPr>
              <a:t>   </a:t>
            </a:r>
            <a:r>
              <a:rPr lang="zh-CN" altLang="en-US" sz="2400" dirty="0">
                <a:solidFill>
                  <a:srgbClr val="0000FF"/>
                </a:solidFill>
                <a:cs typeface="微软雅黑" panose="020B0503020204020204" charset="-122"/>
                <a:sym typeface="+mn-ea"/>
              </a:rPr>
              <a:t>促进花芽分化：乙炔、碳化钙（凤梨）</a:t>
            </a:r>
            <a:endParaRPr lang="zh-CN" altLang="en-US" b="1" dirty="0">
              <a:solidFill>
                <a:srgbClr val="0000FF"/>
              </a:solidFill>
              <a:cs typeface="微软雅黑" panose="020B0503020204020204" charset="-122"/>
            </a:endParaRPr>
          </a:p>
          <a:p>
            <a:pPr indent="0">
              <a:buNone/>
            </a:pPr>
            <a:endParaRPr lang="zh-CN" altLang="en-US">
              <a:cs typeface="微软雅黑" panose="020B0503020204020204" charset="-122"/>
            </a:endParaRP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olidFill>
                  <a:schemeClr val="accent2"/>
                </a:solidFill>
                <a:latin typeface="Times New Roman" panose="02020603050405020304" pitchFamily="18" charset="0"/>
                <a:sym typeface="+mn-ea"/>
              </a:rPr>
              <a:t>1</a:t>
            </a:r>
            <a:r>
              <a:rPr lang="zh-CN" altLang="en-US" dirty="0">
                <a:solidFill>
                  <a:schemeClr val="accent2"/>
                </a:solidFill>
                <a:latin typeface="Times New Roman" panose="02020603050405020304" pitchFamily="18" charset="0"/>
                <a:sym typeface="+mn-ea"/>
              </a:rPr>
              <a:t>、增加温度方法</a:t>
            </a:r>
            <a:endParaRPr lang="zh-CN" altLang="en-US"/>
          </a:p>
        </p:txBody>
      </p:sp>
      <p:sp>
        <p:nvSpPr>
          <p:cNvPr id="3" name="内容占位符 2"/>
          <p:cNvSpPr>
            <a:spLocks noGrp="1"/>
          </p:cNvSpPr>
          <p:nvPr>
            <p:ph idx="1"/>
          </p:nvPr>
        </p:nvSpPr>
        <p:spPr/>
        <p:txBody>
          <a:bodyPr/>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(1)  </a:t>
            </a:r>
            <a:r>
              <a:rPr lang="zh-CN" altLang="en-US" dirty="0">
                <a:solidFill>
                  <a:srgbClr val="FF0066"/>
                </a:solidFill>
                <a:latin typeface="楷体_GB2312" panose="02010609030101010101" pitchFamily="49" charset="-122"/>
                <a:ea typeface="楷体_GB2312" panose="02010609030101010101" pitchFamily="49" charset="-122"/>
                <a:sym typeface="+mn-ea"/>
              </a:rPr>
              <a:t>利用南方冬季温度高的气候优势进行提前开花处理</a:t>
            </a:r>
            <a:endParaRPr lang="zh-CN" altLang="en-US" b="1" dirty="0">
              <a:solidFill>
                <a:srgbClr val="FF0066"/>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如牡丹经过我国北方寒冷冬季的自然低温处理后，运到南方，利用南方的自然</a:t>
            </a:r>
            <a:r>
              <a:rPr lang="zh-CN" altLang="en-US" dirty="0">
                <a:solidFill>
                  <a:schemeClr val="accent2"/>
                </a:solidFill>
                <a:latin typeface="楷体_GB2312" panose="02010609030101010101" pitchFamily="49" charset="-122"/>
                <a:ea typeface="楷体_GB2312" panose="02010609030101010101" pitchFamily="49" charset="-122"/>
                <a:sym typeface="+mn-ea"/>
              </a:rPr>
              <a:t>高温</a:t>
            </a:r>
            <a:r>
              <a:rPr lang="zh-CN" altLang="en-US"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chemeClr val="accent2"/>
                </a:solidFill>
                <a:latin typeface="楷体_GB2312" panose="02010609030101010101" pitchFamily="49" charset="-122"/>
                <a:ea typeface="楷体_GB2312" panose="02010609030101010101" pitchFamily="49" charset="-122"/>
                <a:sym typeface="+mn-ea"/>
              </a:rPr>
              <a:t>打破牡丹的休眠</a:t>
            </a:r>
            <a:r>
              <a:rPr lang="zh-CN" altLang="en-US" dirty="0">
                <a:solidFill>
                  <a:srgbClr val="0000FF"/>
                </a:solidFill>
                <a:latin typeface="楷体_GB2312" panose="02010609030101010101" pitchFamily="49" charset="-122"/>
                <a:ea typeface="楷体_GB2312" panose="02010609030101010101" pitchFamily="49" charset="-122"/>
                <a:sym typeface="+mn-ea"/>
              </a:rPr>
              <a:t>，经过</a:t>
            </a:r>
            <a:r>
              <a:rPr lang="en-US" altLang="zh-CN" dirty="0">
                <a:solidFill>
                  <a:srgbClr val="0000FF"/>
                </a:solidFill>
                <a:latin typeface="楷体_GB2312" panose="02010609030101010101" pitchFamily="49" charset="-122"/>
                <a:ea typeface="楷体_GB2312" panose="02010609030101010101" pitchFamily="49" charset="-122"/>
                <a:sym typeface="+mn-ea"/>
              </a:rPr>
              <a:t>1</a:t>
            </a:r>
            <a:r>
              <a:rPr lang="zh-CN" altLang="en-US" dirty="0">
                <a:solidFill>
                  <a:srgbClr val="0000FF"/>
                </a:solidFill>
                <a:latin typeface="楷体_GB2312" panose="02010609030101010101" pitchFamily="49" charset="-122"/>
                <a:ea typeface="楷体_GB2312" panose="02010609030101010101" pitchFamily="49" charset="-122"/>
                <a:sym typeface="+mn-ea"/>
              </a:rPr>
              <a:t>个多月的精心管理，就可以开花。</a:t>
            </a:r>
            <a:endParaRPr lang="zh-CN" altLang="en-US"/>
          </a:p>
        </p:txBody>
      </p:sp>
    </p:spTree>
  </p:cSld>
  <p:clrMapOvr>
    <a:masterClrMapping/>
  </p:clrMapOvr>
  <p:transition spd="slow">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40961"/>
          <p:cNvSpPr/>
          <p:nvPr/>
        </p:nvSpPr>
        <p:spPr>
          <a:xfrm>
            <a:off x="4191000" y="457200"/>
            <a:ext cx="2971800" cy="521970"/>
          </a:xfrm>
          <a:prstGeom prst="rect">
            <a:avLst/>
          </a:prstGeom>
          <a:noFill/>
          <a:ln w="9525">
            <a:noFill/>
          </a:ln>
        </p:spPr>
        <p:txBody>
          <a:bodyPr>
            <a:spAutoFit/>
          </a:bodyPr>
          <a:p>
            <a:pPr>
              <a:buFont typeface="Wingdings" panose="05000000000000000000" pitchFamily="2" charset="2"/>
            </a:pPr>
            <a:r>
              <a:rPr lang="zh-CN" altLang="en-US" sz="2800" b="1" dirty="0">
                <a:solidFill>
                  <a:srgbClr val="FF0066"/>
                </a:solidFill>
                <a:latin typeface="楷体_GB2312" panose="02010609030101010101" pitchFamily="49" charset="-122"/>
                <a:ea typeface="楷体_GB2312" panose="02010609030101010101" pitchFamily="49" charset="-122"/>
              </a:rPr>
              <a:t>促进开花的实例</a:t>
            </a:r>
            <a:endParaRPr lang="zh-CN" altLang="en-US" sz="2800" b="1" dirty="0">
              <a:solidFill>
                <a:srgbClr val="FF0066"/>
              </a:solidFill>
              <a:latin typeface="楷体_GB2312" panose="02010609030101010101" pitchFamily="49" charset="-122"/>
              <a:ea typeface="楷体_GB2312" panose="02010609030101010101" pitchFamily="49" charset="-122"/>
            </a:endParaRPr>
          </a:p>
        </p:txBody>
      </p:sp>
      <p:graphicFrame>
        <p:nvGraphicFramePr>
          <p:cNvPr id="40963" name="表格 40962"/>
          <p:cNvGraphicFramePr/>
          <p:nvPr/>
        </p:nvGraphicFramePr>
        <p:xfrm>
          <a:off x="1828800" y="1447800"/>
          <a:ext cx="8534400" cy="5173345"/>
        </p:xfrm>
        <a:graphic>
          <a:graphicData uri="http://schemas.openxmlformats.org/drawingml/2006/table">
            <a:tbl>
              <a:tblPr/>
              <a:tblGrid>
                <a:gridCol w="1957705"/>
                <a:gridCol w="2661920"/>
                <a:gridCol w="3914775"/>
              </a:tblGrid>
              <a:tr h="71755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dirty="0">
                          <a:solidFill>
                            <a:srgbClr val="0000FF"/>
                          </a:solidFill>
                        </a:rPr>
                        <a:t>花卉名称</a:t>
                      </a:r>
                      <a:endParaRPr lang="zh-CN" altLang="en-US" sz="2400" dirty="0">
                        <a:solidFill>
                          <a:srgbClr val="0000FF"/>
                        </a:solidFill>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dirty="0">
                          <a:solidFill>
                            <a:srgbClr val="0000FF"/>
                          </a:solidFill>
                        </a:rPr>
                        <a:t>药剂（</a:t>
                      </a:r>
                      <a:r>
                        <a:rPr lang="en-US" altLang="zh-CN" sz="2400">
                          <a:solidFill>
                            <a:srgbClr val="0000FF"/>
                          </a:solidFill>
                        </a:rPr>
                        <a:t>mg/kg</a:t>
                      </a:r>
                      <a:r>
                        <a:rPr lang="zh-CN" altLang="en-US" sz="2400">
                          <a:solidFill>
                            <a:srgbClr val="0000FF"/>
                          </a:solidFill>
                        </a:rPr>
                        <a:t>）</a:t>
                      </a:r>
                      <a:endParaRPr lang="zh-CN" altLang="en-US" sz="2400">
                        <a:solidFill>
                          <a:srgbClr val="0000FF"/>
                        </a:solidFill>
                      </a:endParaRPr>
                    </a:p>
                  </a:txBody>
                  <a:tcPr anchor="ctr" anchorCtr="0">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dirty="0">
                          <a:solidFill>
                            <a:srgbClr val="0000FF"/>
                          </a:solidFill>
                        </a:rPr>
                        <a:t>处理方法</a:t>
                      </a:r>
                      <a:endParaRPr lang="zh-CN" altLang="en-US" sz="2400" dirty="0">
                        <a:solidFill>
                          <a:srgbClr val="0000FF"/>
                        </a:solidFill>
                      </a:endParaRPr>
                    </a:p>
                  </a:txBody>
                  <a:tcPr anchor="ctr" anchorCtr="0">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4455795">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Aft>
                          <a:spcPct val="20000"/>
                        </a:spcAft>
                        <a:buNone/>
                      </a:pPr>
                      <a:r>
                        <a:rPr lang="zh-CN" altLang="en-US" sz="2000" dirty="0">
                          <a:solidFill>
                            <a:srgbClr val="0000FF"/>
                          </a:solidFill>
                        </a:rPr>
                        <a:t>绣球花</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紫罗兰</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樱草</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山茶花</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郁金香</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仙客来</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唐菖蒲</a:t>
                      </a:r>
                      <a:endParaRPr lang="zh-CN" altLang="en-US" sz="2000" dirty="0">
                        <a:solidFill>
                          <a:srgbClr val="0000FF"/>
                        </a:solidFill>
                      </a:endParaRPr>
                    </a:p>
                    <a:p>
                      <a:pPr marL="0" lvl="0" indent="0" algn="ctr">
                        <a:spcAft>
                          <a:spcPct val="20000"/>
                        </a:spcAft>
                        <a:buNone/>
                      </a:pPr>
                      <a:r>
                        <a:rPr lang="zh-CN" altLang="en-US" sz="2000" dirty="0">
                          <a:solidFill>
                            <a:srgbClr val="0000FF"/>
                          </a:solidFill>
                        </a:rPr>
                        <a:t>风信子</a:t>
                      </a:r>
                      <a:r>
                        <a:rPr lang="en-US" altLang="zh-CN" sz="2000" dirty="0">
                          <a:solidFill>
                            <a:srgbClr val="0000FF"/>
                          </a:solidFill>
                        </a:rPr>
                        <a:t>,</a:t>
                      </a:r>
                      <a:r>
                        <a:rPr lang="zh-CN" altLang="en-US" sz="2000" dirty="0">
                          <a:solidFill>
                            <a:srgbClr val="0000FF"/>
                          </a:solidFill>
                        </a:rPr>
                        <a:t>水仙杜鹃 </a:t>
                      </a:r>
                      <a:endParaRPr lang="zh-CN" altLang="en-US" sz="2000" dirty="0">
                        <a:solidFill>
                          <a:srgbClr val="0000FF"/>
                        </a:solidFill>
                      </a:endParaRPr>
                    </a:p>
                    <a:p>
                      <a:pPr marL="0" lvl="0" indent="0" algn="ctr">
                        <a:spcAft>
                          <a:spcPct val="20000"/>
                        </a:spcAft>
                        <a:buNone/>
                      </a:pPr>
                      <a:endParaRPr lang="zh-CN" altLang="en-US" sz="2000" dirty="0">
                        <a:solidFill>
                          <a:srgbClr val="0000FF"/>
                        </a:solidFill>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533400" lvl="0" indent="-533400" eaLnBrk="0" hangingPunct="0">
                        <a:spcAft>
                          <a:spcPct val="20000"/>
                        </a:spcAft>
                        <a:buClrTx/>
                        <a:buFontTx/>
                        <a:buNone/>
                      </a:pPr>
                      <a:r>
                        <a:rPr lang="zh-CN" altLang="en-US" sz="2000" dirty="0">
                          <a:solidFill>
                            <a:srgbClr val="0000FF"/>
                          </a:solidFill>
                        </a:rPr>
                        <a:t>赤霉素  </a:t>
                      </a:r>
                      <a:r>
                        <a:rPr lang="en-US" altLang="zh-CN" sz="2000" dirty="0">
                          <a:solidFill>
                            <a:srgbClr val="0000FF"/>
                          </a:solidFill>
                        </a:rPr>
                        <a:t>10-50</a:t>
                      </a:r>
                      <a:r>
                        <a:rPr lang="en-US" altLang="zh-CN" sz="2000">
                          <a:solidFill>
                            <a:srgbClr val="0000FF"/>
                          </a:solidFill>
                        </a:rPr>
                        <a:t> </a:t>
                      </a:r>
                      <a:endParaRPr lang="en-US" altLang="zh-CN" sz="2000">
                        <a:solidFill>
                          <a:srgbClr val="0000FF"/>
                        </a:solidFill>
                      </a:endParaRPr>
                    </a:p>
                    <a:p>
                      <a:pPr marL="533400" lvl="0" indent="-533400" eaLnBrk="0" hangingPunct="0">
                        <a:spcAft>
                          <a:spcPct val="20000"/>
                        </a:spcAft>
                        <a:buClrTx/>
                        <a:buFontTx/>
                        <a:buNone/>
                      </a:pPr>
                      <a:r>
                        <a:rPr lang="zh-CN" altLang="en-US" sz="2000" dirty="0">
                          <a:solidFill>
                            <a:srgbClr val="0000FF"/>
                          </a:solidFill>
                        </a:rPr>
                        <a:t>赤霉素  </a:t>
                      </a:r>
                      <a:r>
                        <a:rPr lang="en-US" altLang="zh-CN" sz="2000" dirty="0">
                          <a:solidFill>
                            <a:srgbClr val="0000FF"/>
                          </a:solidFill>
                        </a:rPr>
                        <a:t>10-100</a:t>
                      </a:r>
                      <a:endParaRPr lang="en-US" altLang="zh-CN" sz="2000" dirty="0">
                        <a:solidFill>
                          <a:srgbClr val="0000FF"/>
                        </a:solidFill>
                      </a:endParaRPr>
                    </a:p>
                    <a:p>
                      <a:pPr marL="533400" lvl="0" indent="-533400">
                        <a:spcAft>
                          <a:spcPct val="20000"/>
                        </a:spcAft>
                        <a:buNone/>
                      </a:pPr>
                      <a:r>
                        <a:rPr lang="zh-CN" altLang="en-US" sz="2000" dirty="0">
                          <a:solidFill>
                            <a:srgbClr val="0000FF"/>
                          </a:solidFill>
                        </a:rPr>
                        <a:t>赤霉素  </a:t>
                      </a:r>
                      <a:r>
                        <a:rPr lang="en-US" altLang="zh-CN" sz="2000" dirty="0">
                          <a:solidFill>
                            <a:srgbClr val="0000FF"/>
                          </a:solidFill>
                        </a:rPr>
                        <a:t>10-20</a:t>
                      </a:r>
                      <a:endParaRPr lang="en-US" altLang="zh-CN" sz="2000" dirty="0">
                        <a:solidFill>
                          <a:srgbClr val="0000FF"/>
                        </a:solidFill>
                      </a:endParaRPr>
                    </a:p>
                    <a:p>
                      <a:pPr marL="533400" lvl="0" indent="-533400">
                        <a:spcAft>
                          <a:spcPct val="20000"/>
                        </a:spcAft>
                        <a:buNone/>
                      </a:pPr>
                      <a:r>
                        <a:rPr lang="zh-CN" altLang="en-US" sz="2000" dirty="0">
                          <a:solidFill>
                            <a:srgbClr val="0000FF"/>
                          </a:solidFill>
                        </a:rPr>
                        <a:t>赤霉素  </a:t>
                      </a:r>
                      <a:r>
                        <a:rPr lang="en-US" altLang="zh-CN" sz="2000" dirty="0">
                          <a:solidFill>
                            <a:srgbClr val="0000FF"/>
                          </a:solidFill>
                        </a:rPr>
                        <a:t>1000-2000</a:t>
                      </a:r>
                      <a:endParaRPr lang="en-US" altLang="zh-CN" sz="2000" dirty="0">
                        <a:solidFill>
                          <a:srgbClr val="0000FF"/>
                        </a:solidFill>
                      </a:endParaRPr>
                    </a:p>
                    <a:p>
                      <a:pPr marL="533400" lvl="0" indent="-533400">
                        <a:spcAft>
                          <a:spcPct val="20000"/>
                        </a:spcAft>
                        <a:buNone/>
                      </a:pPr>
                      <a:r>
                        <a:rPr lang="zh-CN" altLang="en-US" sz="2000" dirty="0">
                          <a:solidFill>
                            <a:srgbClr val="0000FF"/>
                          </a:solidFill>
                        </a:rPr>
                        <a:t>赤霉素  </a:t>
                      </a:r>
                      <a:r>
                        <a:rPr lang="en-US" altLang="zh-CN" sz="2000" dirty="0">
                          <a:solidFill>
                            <a:srgbClr val="0000FF"/>
                          </a:solidFill>
                        </a:rPr>
                        <a:t>400</a:t>
                      </a:r>
                      <a:endParaRPr lang="en-US" altLang="zh-CN" sz="2000" dirty="0">
                        <a:solidFill>
                          <a:srgbClr val="0000FF"/>
                        </a:solidFill>
                      </a:endParaRPr>
                    </a:p>
                    <a:p>
                      <a:pPr marL="533400" lvl="0" indent="-533400">
                        <a:spcAft>
                          <a:spcPct val="20000"/>
                        </a:spcAft>
                        <a:buFont typeface="Wingdings" panose="05000000000000000000" pitchFamily="2" charset="2"/>
                        <a:buAutoNum type="arabicPlain" startAt="100"/>
                      </a:pPr>
                      <a:r>
                        <a:rPr lang="en-US" altLang="zh-CN" sz="2000" dirty="0">
                          <a:solidFill>
                            <a:srgbClr val="0000FF"/>
                          </a:solidFill>
                        </a:rPr>
                        <a:t>6-</a:t>
                      </a:r>
                      <a:r>
                        <a:rPr lang="en-US" altLang="zh-CN" sz="2000">
                          <a:solidFill>
                            <a:srgbClr val="0000FF"/>
                          </a:solidFill>
                        </a:rPr>
                        <a:t>BA</a:t>
                      </a:r>
                      <a:endParaRPr lang="en-US" altLang="zh-CN" sz="2000">
                        <a:solidFill>
                          <a:srgbClr val="0000FF"/>
                        </a:solidFill>
                      </a:endParaRPr>
                    </a:p>
                    <a:p>
                      <a:pPr marL="533400" lvl="0" indent="-533400">
                        <a:spcAft>
                          <a:spcPct val="20000"/>
                        </a:spcAft>
                        <a:buFont typeface="Wingdings" panose="05000000000000000000" pitchFamily="2" charset="2"/>
                        <a:buNone/>
                      </a:pPr>
                      <a:r>
                        <a:rPr lang="en-US" altLang="zh-CN" sz="2000">
                          <a:solidFill>
                            <a:srgbClr val="0000FF"/>
                          </a:solidFill>
                        </a:rPr>
                        <a:t>CCC 8000</a:t>
                      </a:r>
                      <a:endParaRPr lang="en-US" altLang="zh-CN" sz="2000">
                        <a:solidFill>
                          <a:srgbClr val="0000FF"/>
                        </a:solidFill>
                      </a:endParaRPr>
                    </a:p>
                    <a:p>
                      <a:pPr marL="533400" lvl="0" indent="-533400">
                        <a:spcAft>
                          <a:spcPct val="20000"/>
                        </a:spcAft>
                        <a:buFont typeface="Wingdings" panose="05000000000000000000" pitchFamily="2" charset="2"/>
                        <a:buNone/>
                      </a:pPr>
                      <a:r>
                        <a:rPr lang="en-US" altLang="zh-CN" sz="2000" dirty="0">
                          <a:solidFill>
                            <a:srgbClr val="0000FF"/>
                          </a:solidFill>
                        </a:rPr>
                        <a:t>1000-2000</a:t>
                      </a:r>
                      <a:r>
                        <a:rPr lang="zh-CN" altLang="en-US" sz="2000" dirty="0">
                          <a:solidFill>
                            <a:srgbClr val="0000FF"/>
                          </a:solidFill>
                        </a:rPr>
                        <a:t>乙烯利</a:t>
                      </a:r>
                      <a:endParaRPr lang="zh-CN" altLang="en-US" sz="2000" dirty="0">
                        <a:solidFill>
                          <a:srgbClr val="0000FF"/>
                        </a:solidFill>
                      </a:endParaRPr>
                    </a:p>
                    <a:p>
                      <a:pPr marL="533400" lvl="0" indent="-533400">
                        <a:spcAft>
                          <a:spcPct val="20000"/>
                        </a:spcAft>
                        <a:buFont typeface="Wingdings" panose="05000000000000000000" pitchFamily="2" charset="2"/>
                        <a:buNone/>
                      </a:pPr>
                      <a:r>
                        <a:rPr lang="en-US" altLang="zh-CN" sz="2000" dirty="0">
                          <a:solidFill>
                            <a:srgbClr val="0000FF"/>
                          </a:solidFill>
                        </a:rPr>
                        <a:t>CCC 1800-2300</a:t>
                      </a:r>
                      <a:r>
                        <a:rPr lang="zh-CN" altLang="en-US" sz="2000" dirty="0">
                          <a:solidFill>
                            <a:srgbClr val="0000FF"/>
                          </a:solidFill>
                        </a:rPr>
                        <a:t>或</a:t>
                      </a:r>
                      <a:r>
                        <a:rPr lang="en-US" altLang="zh-CN" sz="2000" dirty="0">
                          <a:solidFill>
                            <a:srgbClr val="0000FF"/>
                          </a:solidFill>
                        </a:rPr>
                        <a:t>2500</a:t>
                      </a:r>
                      <a:r>
                        <a:rPr lang="en-US" altLang="zh-CN" sz="2000">
                          <a:solidFill>
                            <a:srgbClr val="0000FF"/>
                          </a:solidFill>
                        </a:rPr>
                        <a:t>B9</a:t>
                      </a:r>
                      <a:endParaRPr lang="en-US" altLang="zh-CN" sz="2000">
                        <a:solidFill>
                          <a:srgbClr val="0000FF"/>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Aft>
                          <a:spcPct val="20000"/>
                        </a:spcAft>
                        <a:buNone/>
                      </a:pPr>
                      <a:r>
                        <a:rPr lang="zh-CN" altLang="en-US" sz="2000" dirty="0">
                          <a:solidFill>
                            <a:srgbClr val="0000FF"/>
                          </a:solidFill>
                        </a:rPr>
                        <a:t>秋天去叶后喷植株</a:t>
                      </a:r>
                      <a:endParaRPr lang="zh-CN" altLang="en-US" sz="2000" dirty="0">
                        <a:solidFill>
                          <a:srgbClr val="0000FF"/>
                        </a:solidFill>
                      </a:endParaRPr>
                    </a:p>
                    <a:p>
                      <a:pPr marL="0" lvl="0" indent="0">
                        <a:spcAft>
                          <a:spcPct val="20000"/>
                        </a:spcAft>
                        <a:buNone/>
                      </a:pPr>
                      <a:r>
                        <a:rPr lang="zh-CN" altLang="en-US" sz="2000" dirty="0">
                          <a:solidFill>
                            <a:srgbClr val="0000FF"/>
                          </a:solidFill>
                        </a:rPr>
                        <a:t>秋天短日照下</a:t>
                      </a:r>
                      <a:r>
                        <a:rPr lang="en-US" altLang="zh-CN" sz="2000" dirty="0">
                          <a:solidFill>
                            <a:srgbClr val="0000FF"/>
                          </a:solidFill>
                        </a:rPr>
                        <a:t>,</a:t>
                      </a:r>
                      <a:r>
                        <a:rPr lang="zh-CN" altLang="en-US" sz="2000" dirty="0">
                          <a:solidFill>
                            <a:srgbClr val="0000FF"/>
                          </a:solidFill>
                        </a:rPr>
                        <a:t>叶面喷洒</a:t>
                      </a:r>
                      <a:endParaRPr lang="zh-CN" altLang="en-US" sz="2000" dirty="0">
                        <a:solidFill>
                          <a:srgbClr val="0000FF"/>
                        </a:solidFill>
                      </a:endParaRPr>
                    </a:p>
                    <a:p>
                      <a:pPr marL="0" lvl="0" indent="0">
                        <a:spcAft>
                          <a:spcPct val="20000"/>
                        </a:spcAft>
                        <a:buNone/>
                      </a:pPr>
                      <a:r>
                        <a:rPr lang="en-US" altLang="zh-CN" sz="2000" dirty="0">
                          <a:solidFill>
                            <a:srgbClr val="0000FF"/>
                          </a:solidFill>
                        </a:rPr>
                        <a:t>11</a:t>
                      </a:r>
                      <a:r>
                        <a:rPr lang="zh-CN" altLang="en-US" sz="2000" dirty="0">
                          <a:solidFill>
                            <a:srgbClr val="0000FF"/>
                          </a:solidFill>
                        </a:rPr>
                        <a:t>月上旬，花蕾出现后喷</a:t>
                      </a:r>
                      <a:endParaRPr lang="zh-CN" altLang="en-US" sz="2000" dirty="0">
                        <a:solidFill>
                          <a:srgbClr val="0000FF"/>
                        </a:solidFill>
                      </a:endParaRPr>
                    </a:p>
                    <a:p>
                      <a:pPr marL="0" lvl="0" indent="0">
                        <a:spcAft>
                          <a:spcPct val="20000"/>
                        </a:spcAft>
                        <a:buNone/>
                      </a:pPr>
                      <a:r>
                        <a:rPr lang="zh-CN" altLang="en-US" sz="2000" dirty="0">
                          <a:solidFill>
                            <a:srgbClr val="0000FF"/>
                          </a:solidFill>
                        </a:rPr>
                        <a:t>滴花蕾腋部</a:t>
                      </a:r>
                      <a:endParaRPr lang="zh-CN" altLang="en-US" sz="2000" dirty="0">
                        <a:solidFill>
                          <a:srgbClr val="0000FF"/>
                        </a:solidFill>
                      </a:endParaRPr>
                    </a:p>
                    <a:p>
                      <a:pPr marL="0" lvl="0" indent="0">
                        <a:spcAft>
                          <a:spcPct val="20000"/>
                        </a:spcAft>
                        <a:buNone/>
                      </a:pPr>
                      <a:r>
                        <a:rPr lang="zh-CN" altLang="en-US" sz="2000" dirty="0">
                          <a:solidFill>
                            <a:srgbClr val="0000FF"/>
                          </a:solidFill>
                        </a:rPr>
                        <a:t>株高</a:t>
                      </a:r>
                      <a:r>
                        <a:rPr lang="en-US" altLang="zh-CN" sz="2000" dirty="0">
                          <a:solidFill>
                            <a:srgbClr val="0000FF"/>
                          </a:solidFill>
                        </a:rPr>
                        <a:t>5-10cm</a:t>
                      </a:r>
                      <a:r>
                        <a:rPr lang="zh-CN" altLang="en-US" sz="2000" dirty="0">
                          <a:solidFill>
                            <a:srgbClr val="0000FF"/>
                          </a:solidFill>
                        </a:rPr>
                        <a:t>时滴入叶筒状中</a:t>
                      </a:r>
                      <a:endParaRPr lang="zh-CN" altLang="en-US" sz="2000" dirty="0">
                        <a:solidFill>
                          <a:srgbClr val="0000FF"/>
                        </a:solidFill>
                      </a:endParaRPr>
                    </a:p>
                    <a:p>
                      <a:pPr marL="0" lvl="0" indent="0">
                        <a:spcAft>
                          <a:spcPct val="20000"/>
                        </a:spcAft>
                        <a:buNone/>
                      </a:pPr>
                      <a:r>
                        <a:rPr lang="en-US" altLang="zh-CN" sz="2000" dirty="0">
                          <a:solidFill>
                            <a:srgbClr val="0000FF"/>
                          </a:solidFill>
                        </a:rPr>
                        <a:t>9</a:t>
                      </a:r>
                      <a:r>
                        <a:rPr lang="zh-CN" altLang="en-US" sz="2000" dirty="0">
                          <a:solidFill>
                            <a:srgbClr val="0000FF"/>
                          </a:solidFill>
                        </a:rPr>
                        <a:t>月下旬喷花蕾</a:t>
                      </a:r>
                      <a:endParaRPr lang="zh-CN" altLang="en-US" sz="2000" dirty="0">
                        <a:solidFill>
                          <a:srgbClr val="0000FF"/>
                        </a:solidFill>
                      </a:endParaRPr>
                    </a:p>
                    <a:p>
                      <a:pPr marL="0" lvl="0" indent="0">
                        <a:spcAft>
                          <a:spcPct val="20000"/>
                        </a:spcAft>
                        <a:buNone/>
                      </a:pPr>
                      <a:r>
                        <a:rPr lang="zh-CN" altLang="en-US" sz="2000" dirty="0">
                          <a:solidFill>
                            <a:srgbClr val="0000FF"/>
                          </a:solidFill>
                        </a:rPr>
                        <a:t>种后浇土，</a:t>
                      </a:r>
                      <a:r>
                        <a:rPr lang="en-US" altLang="zh-CN" sz="2000" dirty="0">
                          <a:solidFill>
                            <a:srgbClr val="0000FF"/>
                          </a:solidFill>
                        </a:rPr>
                        <a:t>3</a:t>
                      </a:r>
                      <a:r>
                        <a:rPr lang="zh-CN" altLang="en-US" sz="2000" dirty="0">
                          <a:solidFill>
                            <a:srgbClr val="0000FF"/>
                          </a:solidFill>
                        </a:rPr>
                        <a:t>周一次，共</a:t>
                      </a:r>
                      <a:r>
                        <a:rPr lang="en-US" altLang="zh-CN" sz="2000" dirty="0">
                          <a:solidFill>
                            <a:srgbClr val="0000FF"/>
                          </a:solidFill>
                        </a:rPr>
                        <a:t>3</a:t>
                      </a:r>
                      <a:r>
                        <a:rPr lang="zh-CN" altLang="en-US" sz="2000" dirty="0">
                          <a:solidFill>
                            <a:srgbClr val="0000FF"/>
                          </a:solidFill>
                        </a:rPr>
                        <a:t>次</a:t>
                      </a:r>
                      <a:endParaRPr lang="zh-CN" altLang="en-US" sz="2000" dirty="0">
                        <a:solidFill>
                          <a:srgbClr val="0000FF"/>
                        </a:solidFill>
                      </a:endParaRPr>
                    </a:p>
                    <a:p>
                      <a:pPr marL="0" lvl="0" indent="0">
                        <a:spcAft>
                          <a:spcPct val="20000"/>
                        </a:spcAft>
                        <a:buNone/>
                      </a:pPr>
                      <a:r>
                        <a:rPr lang="zh-CN" altLang="en-US" sz="2000" dirty="0">
                          <a:solidFill>
                            <a:srgbClr val="0000FF"/>
                          </a:solidFill>
                        </a:rPr>
                        <a:t>浇灌土壤</a:t>
                      </a:r>
                      <a:endParaRPr lang="zh-CN" altLang="en-US" sz="2000" dirty="0">
                        <a:solidFill>
                          <a:srgbClr val="0000FF"/>
                        </a:solidFill>
                      </a:endParaRPr>
                    </a:p>
                    <a:p>
                      <a:pPr marL="0" lvl="0" indent="0">
                        <a:spcAft>
                          <a:spcPct val="20000"/>
                        </a:spcAft>
                        <a:buNone/>
                      </a:pPr>
                      <a:r>
                        <a:rPr lang="zh-CN" altLang="en-US" sz="2000" dirty="0">
                          <a:solidFill>
                            <a:srgbClr val="0000FF"/>
                          </a:solidFill>
                        </a:rPr>
                        <a:t>开花前</a:t>
                      </a:r>
                      <a:r>
                        <a:rPr lang="en-US" altLang="zh-CN" sz="2000" dirty="0">
                          <a:solidFill>
                            <a:srgbClr val="0000FF"/>
                          </a:solidFill>
                        </a:rPr>
                        <a:t>6-7</a:t>
                      </a:r>
                      <a:r>
                        <a:rPr lang="zh-CN" altLang="en-US" sz="2000" dirty="0">
                          <a:solidFill>
                            <a:srgbClr val="0000FF"/>
                          </a:solidFill>
                        </a:rPr>
                        <a:t>月叶面喷洒，</a:t>
                      </a:r>
                      <a:r>
                        <a:rPr lang="en-US" altLang="zh-CN" sz="2000" dirty="0">
                          <a:solidFill>
                            <a:srgbClr val="0000FF"/>
                          </a:solidFill>
                        </a:rPr>
                        <a:t>8</a:t>
                      </a:r>
                      <a:r>
                        <a:rPr lang="zh-CN" altLang="en-US" sz="2000" dirty="0">
                          <a:solidFill>
                            <a:srgbClr val="0000FF"/>
                          </a:solidFill>
                        </a:rPr>
                        <a:t>小时短日</a:t>
                      </a:r>
                      <a:endParaRPr lang="zh-CN" altLang="en-US" sz="2000" dirty="0">
                        <a:solidFill>
                          <a:srgbClr val="0000FF"/>
                        </a:solidFill>
                      </a:endParaRPr>
                    </a:p>
                  </a:txBody>
                  <a:tcPr>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r>
            </a:tbl>
          </a:graphicData>
        </a:graphic>
      </p:graphicFrame>
    </p:spTree>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761799"/>
            <a:ext cx="10972800" cy="1143000"/>
          </a:xfrm>
        </p:spPr>
        <p:txBody>
          <a:bodyPr/>
          <a:p>
            <a:r>
              <a:rPr lang="zh-CN" altLang="en-US" dirty="0">
                <a:solidFill>
                  <a:srgbClr val="FF0066"/>
                </a:solidFill>
                <a:latin typeface="楷体_GB2312" panose="02010609030101010101" pitchFamily="49" charset="-122"/>
                <a:ea typeface="楷体_GB2312" panose="02010609030101010101" pitchFamily="49" charset="-122"/>
                <a:sym typeface="+mn-ea"/>
              </a:rPr>
              <a:t>延迟开花的实例</a:t>
            </a:r>
            <a:endParaRPr lang="zh-CN" altLang="en-US"/>
          </a:p>
        </p:txBody>
      </p:sp>
      <p:graphicFrame>
        <p:nvGraphicFramePr>
          <p:cNvPr id="41987" name="表格 41986"/>
          <p:cNvGraphicFramePr/>
          <p:nvPr/>
        </p:nvGraphicFramePr>
        <p:xfrm>
          <a:off x="1866900" y="1981200"/>
          <a:ext cx="8305800" cy="4084955"/>
        </p:xfrm>
        <a:graphic>
          <a:graphicData uri="http://schemas.openxmlformats.org/drawingml/2006/table">
            <a:tbl>
              <a:tblPr/>
              <a:tblGrid>
                <a:gridCol w="1905000"/>
                <a:gridCol w="2590800"/>
                <a:gridCol w="3810000"/>
              </a:tblGrid>
              <a:tr h="774065">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dirty="0">
                          <a:solidFill>
                            <a:srgbClr val="0000FF"/>
                          </a:solidFill>
                        </a:rPr>
                        <a:t>花卉名称</a:t>
                      </a:r>
                      <a:endParaRPr lang="zh-CN" altLang="en-US" sz="2400" dirty="0">
                        <a:solidFill>
                          <a:srgbClr val="0000FF"/>
                        </a:solidFill>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dirty="0">
                          <a:solidFill>
                            <a:srgbClr val="0000FF"/>
                          </a:solidFill>
                        </a:rPr>
                        <a:t>药剂（</a:t>
                      </a:r>
                      <a:r>
                        <a:rPr lang="en-US" altLang="zh-CN" sz="2400">
                          <a:solidFill>
                            <a:srgbClr val="0000FF"/>
                          </a:solidFill>
                        </a:rPr>
                        <a:t>mg/kg</a:t>
                      </a:r>
                      <a:r>
                        <a:rPr lang="zh-CN" altLang="en-US" sz="2400">
                          <a:solidFill>
                            <a:srgbClr val="0000FF"/>
                          </a:solidFill>
                        </a:rPr>
                        <a:t>）</a:t>
                      </a:r>
                      <a:endParaRPr lang="zh-CN" altLang="en-US" sz="2400">
                        <a:solidFill>
                          <a:srgbClr val="0000FF"/>
                        </a:solidFill>
                      </a:endParaRPr>
                    </a:p>
                  </a:txBody>
                  <a:tcPr anchor="ctr" anchorCtr="0">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sz="2400" dirty="0">
                          <a:solidFill>
                            <a:srgbClr val="0000FF"/>
                          </a:solidFill>
                        </a:rPr>
                        <a:t>处理方法</a:t>
                      </a:r>
                      <a:endParaRPr lang="zh-CN" altLang="en-US" sz="2400" dirty="0">
                        <a:solidFill>
                          <a:srgbClr val="0000FF"/>
                        </a:solidFill>
                      </a:endParaRPr>
                    </a:p>
                  </a:txBody>
                  <a:tcPr anchor="ctr" anchorCtr="0">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3310890">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50000"/>
                        </a:spcBef>
                        <a:spcAft>
                          <a:spcPct val="30000"/>
                        </a:spcAft>
                        <a:buNone/>
                      </a:pPr>
                      <a:r>
                        <a:rPr lang="zh-CN" altLang="en-US" sz="2400" dirty="0">
                          <a:solidFill>
                            <a:srgbClr val="0000FF"/>
                          </a:solidFill>
                        </a:rPr>
                        <a:t>杜鹃</a:t>
                      </a:r>
                      <a:endParaRPr lang="zh-CN" altLang="en-US" sz="2400" dirty="0">
                        <a:solidFill>
                          <a:srgbClr val="0000FF"/>
                        </a:solidFill>
                      </a:endParaRPr>
                    </a:p>
                    <a:p>
                      <a:pPr marL="0" lvl="0" indent="0" algn="ctr">
                        <a:spcBef>
                          <a:spcPct val="50000"/>
                        </a:spcBef>
                        <a:spcAft>
                          <a:spcPct val="30000"/>
                        </a:spcAft>
                        <a:buNone/>
                      </a:pPr>
                      <a:r>
                        <a:rPr lang="zh-CN" altLang="en-US" sz="2400" dirty="0">
                          <a:solidFill>
                            <a:srgbClr val="0000FF"/>
                          </a:solidFill>
                        </a:rPr>
                        <a:t>菊花</a:t>
                      </a:r>
                      <a:endParaRPr lang="zh-CN" altLang="en-US" sz="2400" dirty="0">
                        <a:solidFill>
                          <a:srgbClr val="0000FF"/>
                        </a:solidFill>
                      </a:endParaRPr>
                    </a:p>
                    <a:p>
                      <a:pPr marL="0" lvl="0" indent="0" algn="ctr">
                        <a:spcBef>
                          <a:spcPct val="50000"/>
                        </a:spcBef>
                        <a:spcAft>
                          <a:spcPct val="30000"/>
                        </a:spcAft>
                        <a:buNone/>
                      </a:pPr>
                      <a:r>
                        <a:rPr lang="zh-CN" altLang="en-US" sz="2400" dirty="0">
                          <a:solidFill>
                            <a:srgbClr val="0000FF"/>
                          </a:solidFill>
                        </a:rPr>
                        <a:t>一品红</a:t>
                      </a:r>
                      <a:endParaRPr lang="zh-CN" altLang="en-US" sz="2400" dirty="0">
                        <a:solidFill>
                          <a:srgbClr val="0000FF"/>
                        </a:solidFill>
                      </a:endParaRPr>
                    </a:p>
                    <a:p>
                      <a:pPr marL="0" lvl="0" indent="0" algn="ctr">
                        <a:spcBef>
                          <a:spcPct val="50000"/>
                        </a:spcBef>
                        <a:spcAft>
                          <a:spcPct val="30000"/>
                        </a:spcAft>
                        <a:buNone/>
                      </a:pPr>
                      <a:r>
                        <a:rPr lang="zh-CN" altLang="en-US" sz="2400" dirty="0">
                          <a:solidFill>
                            <a:srgbClr val="0000FF"/>
                          </a:solidFill>
                        </a:rPr>
                        <a:t>麝香石竹</a:t>
                      </a:r>
                      <a:endParaRPr lang="zh-CN" altLang="en-US" sz="2400" dirty="0">
                        <a:solidFill>
                          <a:srgbClr val="0000FF"/>
                        </a:solidFill>
                      </a:endParaRPr>
                    </a:p>
                    <a:p>
                      <a:pPr marL="0" lvl="0" indent="0" algn="ctr">
                        <a:spcBef>
                          <a:spcPct val="50000"/>
                        </a:spcBef>
                        <a:spcAft>
                          <a:spcPct val="30000"/>
                        </a:spcAft>
                        <a:buNone/>
                      </a:pPr>
                      <a:r>
                        <a:rPr lang="zh-CN" altLang="en-US" sz="2400" dirty="0">
                          <a:solidFill>
                            <a:srgbClr val="0000FF"/>
                          </a:solidFill>
                        </a:rPr>
                        <a:t>倒挂金钟</a:t>
                      </a:r>
                      <a:endParaRPr lang="zh-CN" altLang="en-US" sz="2400" dirty="0">
                        <a:solidFill>
                          <a:srgbClr val="0000FF"/>
                        </a:solidFill>
                      </a:endParaRPr>
                    </a:p>
                  </a:txBody>
                  <a:tcPr>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50000"/>
                        </a:spcBef>
                        <a:spcAft>
                          <a:spcPct val="30000"/>
                        </a:spcAft>
                        <a:buNone/>
                      </a:pPr>
                      <a:r>
                        <a:rPr lang="en-US" altLang="zh-CN" sz="2000">
                          <a:solidFill>
                            <a:srgbClr val="0000FF"/>
                          </a:solidFill>
                        </a:rPr>
                        <a:t>B9 1000</a:t>
                      </a:r>
                      <a:endParaRPr lang="en-US" altLang="zh-CN" sz="2000">
                        <a:solidFill>
                          <a:srgbClr val="0000FF"/>
                        </a:solidFill>
                      </a:endParaRPr>
                    </a:p>
                    <a:p>
                      <a:pPr marL="0" lvl="0" indent="0">
                        <a:spcBef>
                          <a:spcPct val="50000"/>
                        </a:spcBef>
                        <a:spcAft>
                          <a:spcPct val="30000"/>
                        </a:spcAft>
                        <a:buNone/>
                      </a:pPr>
                      <a:r>
                        <a:rPr lang="en-US" altLang="zh-CN" sz="2000" dirty="0">
                          <a:solidFill>
                            <a:srgbClr val="0000FF"/>
                          </a:solidFill>
                        </a:rPr>
                        <a:t>250-400 </a:t>
                      </a:r>
                      <a:r>
                        <a:rPr lang="zh-CN" altLang="en-US" sz="2000" dirty="0">
                          <a:solidFill>
                            <a:srgbClr val="0000FF"/>
                          </a:solidFill>
                        </a:rPr>
                        <a:t>吲哚丁酸或</a:t>
                      </a:r>
                      <a:r>
                        <a:rPr lang="en-US" altLang="zh-CN" sz="2000" dirty="0">
                          <a:solidFill>
                            <a:srgbClr val="0000FF"/>
                          </a:solidFill>
                        </a:rPr>
                        <a:t>50-100</a:t>
                      </a:r>
                      <a:r>
                        <a:rPr lang="zh-CN" altLang="en-US" sz="2000" dirty="0">
                          <a:solidFill>
                            <a:srgbClr val="0000FF"/>
                          </a:solidFill>
                        </a:rPr>
                        <a:t>萘乙酸</a:t>
                      </a:r>
                      <a:endParaRPr lang="zh-CN" altLang="en-US" sz="2000" dirty="0">
                        <a:solidFill>
                          <a:srgbClr val="0000FF"/>
                        </a:solidFill>
                      </a:endParaRPr>
                    </a:p>
                    <a:p>
                      <a:pPr marL="0" lvl="0" indent="0">
                        <a:spcBef>
                          <a:spcPct val="50000"/>
                        </a:spcBef>
                        <a:spcAft>
                          <a:spcPct val="30000"/>
                        </a:spcAft>
                        <a:buNone/>
                      </a:pPr>
                      <a:r>
                        <a:rPr lang="zh-CN" altLang="en-US" sz="2000" dirty="0">
                          <a:solidFill>
                            <a:srgbClr val="0000FF"/>
                          </a:solidFill>
                        </a:rPr>
                        <a:t>赤霉素  </a:t>
                      </a:r>
                      <a:r>
                        <a:rPr lang="en-US" altLang="zh-CN" sz="2000" dirty="0">
                          <a:solidFill>
                            <a:srgbClr val="0000FF"/>
                          </a:solidFill>
                        </a:rPr>
                        <a:t>40</a:t>
                      </a:r>
                      <a:endParaRPr lang="en-US" altLang="zh-CN" sz="2000" dirty="0">
                        <a:solidFill>
                          <a:srgbClr val="0000FF"/>
                        </a:solidFill>
                      </a:endParaRPr>
                    </a:p>
                    <a:p>
                      <a:pPr marL="0" lvl="0" indent="0">
                        <a:lnSpc>
                          <a:spcPct val="120000"/>
                        </a:lnSpc>
                        <a:spcBef>
                          <a:spcPct val="50000"/>
                        </a:spcBef>
                        <a:spcAft>
                          <a:spcPct val="30000"/>
                        </a:spcAft>
                        <a:buNone/>
                      </a:pPr>
                      <a:r>
                        <a:rPr lang="zh-CN" altLang="en-US" sz="2000" dirty="0">
                          <a:solidFill>
                            <a:srgbClr val="0000FF"/>
                          </a:solidFill>
                        </a:rPr>
                        <a:t>脱落酸 </a:t>
                      </a:r>
                      <a:r>
                        <a:rPr lang="en-US" altLang="zh-CN" sz="2000" dirty="0">
                          <a:solidFill>
                            <a:srgbClr val="0000FF"/>
                          </a:solidFill>
                        </a:rPr>
                        <a:t>1000 </a:t>
                      </a:r>
                      <a:endParaRPr lang="en-US" altLang="zh-CN" sz="2000" dirty="0">
                        <a:solidFill>
                          <a:srgbClr val="0000FF"/>
                        </a:solidFill>
                      </a:endParaRPr>
                    </a:p>
                    <a:p>
                      <a:pPr marL="0" lvl="0" indent="0">
                        <a:lnSpc>
                          <a:spcPct val="120000"/>
                        </a:lnSpc>
                        <a:spcBef>
                          <a:spcPct val="50000"/>
                        </a:spcBef>
                        <a:spcAft>
                          <a:spcPct val="30000"/>
                        </a:spcAft>
                        <a:buNone/>
                      </a:pPr>
                      <a:r>
                        <a:rPr lang="zh-CN" altLang="en-US" sz="2000" dirty="0">
                          <a:solidFill>
                            <a:srgbClr val="0000FF"/>
                          </a:solidFill>
                        </a:rPr>
                        <a:t>赤霉素  </a:t>
                      </a:r>
                      <a:r>
                        <a:rPr lang="en-US" altLang="zh-CN" sz="2000" dirty="0">
                          <a:solidFill>
                            <a:srgbClr val="0000FF"/>
                          </a:solidFill>
                        </a:rPr>
                        <a:t>10-100</a:t>
                      </a:r>
                      <a:endParaRPr lang="en-US" altLang="zh-CN" sz="2000" dirty="0">
                        <a:solidFill>
                          <a:srgbClr val="0000FF"/>
                        </a:solidFill>
                      </a:endParaRPr>
                    </a:p>
                  </a:txBody>
                  <a:tcPr>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spcBef>
                          <a:spcPct val="50000"/>
                        </a:spcBef>
                        <a:spcAft>
                          <a:spcPct val="30000"/>
                        </a:spcAft>
                        <a:buNone/>
                      </a:pPr>
                      <a:r>
                        <a:rPr lang="zh-CN" altLang="en-US" sz="2000" dirty="0">
                          <a:solidFill>
                            <a:srgbClr val="0000FF"/>
                          </a:solidFill>
                        </a:rPr>
                        <a:t>开花前</a:t>
                      </a:r>
                      <a:r>
                        <a:rPr lang="en-US" altLang="zh-CN" sz="2000" dirty="0">
                          <a:solidFill>
                            <a:srgbClr val="0000FF"/>
                          </a:solidFill>
                        </a:rPr>
                        <a:t>1-2</a:t>
                      </a:r>
                      <a:r>
                        <a:rPr lang="zh-CN" altLang="en-US" sz="2000" dirty="0">
                          <a:solidFill>
                            <a:srgbClr val="0000FF"/>
                          </a:solidFill>
                        </a:rPr>
                        <a:t>月喷蕾部</a:t>
                      </a:r>
                      <a:endParaRPr lang="zh-CN" altLang="en-US" sz="2000" dirty="0">
                        <a:solidFill>
                          <a:srgbClr val="0000FF"/>
                        </a:solidFill>
                      </a:endParaRPr>
                    </a:p>
                    <a:p>
                      <a:pPr marL="0" lvl="0" indent="0">
                        <a:spcBef>
                          <a:spcPct val="50000"/>
                        </a:spcBef>
                        <a:spcAft>
                          <a:spcPct val="30000"/>
                        </a:spcAft>
                        <a:buNone/>
                      </a:pPr>
                      <a:r>
                        <a:rPr lang="en-US" altLang="zh-CN" sz="2000" dirty="0">
                          <a:solidFill>
                            <a:srgbClr val="0000FF"/>
                          </a:solidFill>
                        </a:rPr>
                        <a:t>9</a:t>
                      </a:r>
                      <a:r>
                        <a:rPr lang="zh-CN" altLang="en-US" sz="2000" dirty="0">
                          <a:solidFill>
                            <a:srgbClr val="0000FF"/>
                          </a:solidFill>
                        </a:rPr>
                        <a:t>小时光照下</a:t>
                      </a:r>
                      <a:r>
                        <a:rPr lang="en-US" altLang="zh-CN" sz="2000" dirty="0">
                          <a:solidFill>
                            <a:srgbClr val="0000FF"/>
                          </a:solidFill>
                        </a:rPr>
                        <a:t>,</a:t>
                      </a:r>
                      <a:r>
                        <a:rPr lang="zh-CN" altLang="en-US" sz="2000" dirty="0">
                          <a:solidFill>
                            <a:srgbClr val="0000FF"/>
                          </a:solidFill>
                        </a:rPr>
                        <a:t>叶面喷洒</a:t>
                      </a:r>
                      <a:r>
                        <a:rPr lang="en-US" altLang="zh-CN" sz="2000" dirty="0">
                          <a:solidFill>
                            <a:srgbClr val="0000FF"/>
                          </a:solidFill>
                        </a:rPr>
                        <a:t>,</a:t>
                      </a:r>
                      <a:r>
                        <a:rPr lang="zh-CN" altLang="en-US" sz="2000" dirty="0">
                          <a:solidFill>
                            <a:srgbClr val="0000FF"/>
                          </a:solidFill>
                        </a:rPr>
                        <a:t>短日处理后</a:t>
                      </a:r>
                      <a:r>
                        <a:rPr lang="en-US" altLang="zh-CN" sz="2000" dirty="0">
                          <a:solidFill>
                            <a:srgbClr val="0000FF"/>
                          </a:solidFill>
                        </a:rPr>
                        <a:t>6-9</a:t>
                      </a:r>
                      <a:r>
                        <a:rPr lang="zh-CN" altLang="en-US" sz="2000" dirty="0">
                          <a:solidFill>
                            <a:srgbClr val="0000FF"/>
                          </a:solidFill>
                        </a:rPr>
                        <a:t>后</a:t>
                      </a:r>
                      <a:r>
                        <a:rPr lang="en-US" altLang="zh-CN" sz="2000" dirty="0">
                          <a:solidFill>
                            <a:srgbClr val="0000FF"/>
                          </a:solidFill>
                        </a:rPr>
                        <a:t>,</a:t>
                      </a:r>
                      <a:r>
                        <a:rPr lang="zh-CN" altLang="en-US" sz="2000" dirty="0">
                          <a:solidFill>
                            <a:srgbClr val="0000FF"/>
                          </a:solidFill>
                        </a:rPr>
                        <a:t>每天一次</a:t>
                      </a:r>
                      <a:endParaRPr lang="zh-CN" altLang="en-US" sz="2000" dirty="0">
                        <a:solidFill>
                          <a:srgbClr val="0000FF"/>
                        </a:solidFill>
                      </a:endParaRPr>
                    </a:p>
                    <a:p>
                      <a:pPr marL="0" lvl="0" indent="0">
                        <a:spcBef>
                          <a:spcPct val="50000"/>
                        </a:spcBef>
                        <a:spcAft>
                          <a:spcPct val="30000"/>
                        </a:spcAft>
                        <a:buNone/>
                      </a:pPr>
                      <a:r>
                        <a:rPr lang="zh-CN" altLang="en-US" sz="2000" dirty="0">
                          <a:solidFill>
                            <a:srgbClr val="0000FF"/>
                          </a:solidFill>
                        </a:rPr>
                        <a:t>短日照诱导下</a:t>
                      </a:r>
                      <a:r>
                        <a:rPr lang="en-US" altLang="zh-CN" sz="2000" dirty="0">
                          <a:solidFill>
                            <a:srgbClr val="0000FF"/>
                          </a:solidFill>
                        </a:rPr>
                        <a:t>,</a:t>
                      </a:r>
                      <a:r>
                        <a:rPr lang="zh-CN" altLang="en-US" sz="2000" dirty="0">
                          <a:solidFill>
                            <a:srgbClr val="0000FF"/>
                          </a:solidFill>
                        </a:rPr>
                        <a:t>每周一次</a:t>
                      </a:r>
                      <a:endParaRPr lang="zh-CN" altLang="en-US" sz="2000" dirty="0">
                        <a:solidFill>
                          <a:srgbClr val="0000FF"/>
                        </a:solidFill>
                      </a:endParaRPr>
                    </a:p>
                    <a:p>
                      <a:pPr marL="0" lvl="0" indent="0">
                        <a:spcBef>
                          <a:spcPct val="50000"/>
                        </a:spcBef>
                        <a:spcAft>
                          <a:spcPct val="30000"/>
                        </a:spcAft>
                        <a:buNone/>
                      </a:pPr>
                      <a:r>
                        <a:rPr lang="zh-CN" altLang="en-US" sz="2000" dirty="0">
                          <a:solidFill>
                            <a:srgbClr val="0000FF"/>
                          </a:solidFill>
                        </a:rPr>
                        <a:t>每天喷洒，连续</a:t>
                      </a:r>
                      <a:r>
                        <a:rPr lang="en-US" altLang="zh-CN" sz="2000" dirty="0">
                          <a:solidFill>
                            <a:srgbClr val="0000FF"/>
                          </a:solidFill>
                        </a:rPr>
                        <a:t>15</a:t>
                      </a:r>
                      <a:r>
                        <a:rPr lang="zh-CN" altLang="en-US" sz="2000" dirty="0">
                          <a:solidFill>
                            <a:srgbClr val="0000FF"/>
                          </a:solidFill>
                        </a:rPr>
                        <a:t>天</a:t>
                      </a:r>
                      <a:endParaRPr lang="zh-CN" altLang="en-US" sz="2000" dirty="0">
                        <a:solidFill>
                          <a:srgbClr val="0000FF"/>
                        </a:solidFill>
                      </a:endParaRPr>
                    </a:p>
                    <a:p>
                      <a:pPr marL="0" lvl="0" indent="0">
                        <a:spcBef>
                          <a:spcPct val="50000"/>
                        </a:spcBef>
                        <a:spcAft>
                          <a:spcPct val="30000"/>
                        </a:spcAft>
                        <a:buNone/>
                      </a:pPr>
                      <a:r>
                        <a:rPr lang="zh-CN" altLang="en-US" sz="2000" dirty="0">
                          <a:solidFill>
                            <a:srgbClr val="0000FF"/>
                          </a:solidFill>
                        </a:rPr>
                        <a:t>长日照诱导下</a:t>
                      </a:r>
                      <a:r>
                        <a:rPr lang="en-US" altLang="zh-CN" sz="2000" dirty="0">
                          <a:solidFill>
                            <a:srgbClr val="0000FF"/>
                          </a:solidFill>
                        </a:rPr>
                        <a:t>,</a:t>
                      </a:r>
                      <a:r>
                        <a:rPr lang="zh-CN" altLang="en-US" sz="2000" dirty="0">
                          <a:solidFill>
                            <a:srgbClr val="0000FF"/>
                          </a:solidFill>
                        </a:rPr>
                        <a:t>隔</a:t>
                      </a:r>
                      <a:r>
                        <a:rPr lang="en-US" altLang="zh-CN" sz="2000" dirty="0">
                          <a:solidFill>
                            <a:srgbClr val="0000FF"/>
                          </a:solidFill>
                        </a:rPr>
                        <a:t>1</a:t>
                      </a:r>
                      <a:r>
                        <a:rPr lang="zh-CN" altLang="en-US" sz="2000" dirty="0">
                          <a:solidFill>
                            <a:srgbClr val="0000FF"/>
                          </a:solidFill>
                        </a:rPr>
                        <a:t>天喷一次</a:t>
                      </a:r>
                      <a:endParaRPr lang="zh-CN" altLang="en-US" sz="2000" dirty="0">
                        <a:solidFill>
                          <a:srgbClr val="0000FF"/>
                        </a:solidFill>
                      </a:endParaRPr>
                    </a:p>
                  </a:txBody>
                  <a:tcPr>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r>
            </a:tbl>
          </a:graphicData>
        </a:graphic>
      </p:graphicFrame>
    </p:spTree>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00"/>
                </a:solidFill>
                <a:latin typeface="Times New Roman" panose="02020603050405020304" pitchFamily="18" charset="0"/>
                <a:sym typeface="+mn-ea"/>
              </a:rPr>
              <a:t>六、菊花花期调控常用方法</a:t>
            </a:r>
            <a:endParaRPr lang="zh-CN" altLang="en-US"/>
          </a:p>
        </p:txBody>
      </p:sp>
      <p:pic>
        <p:nvPicPr>
          <p:cNvPr id="43010" name="图片 43009" descr="菊瓣-芍药型3"/>
          <p:cNvPicPr>
            <a:picLocks noChangeAspect="1"/>
          </p:cNvPicPr>
          <p:nvPr/>
        </p:nvPicPr>
        <p:blipFill>
          <a:blip r:embed="rId1"/>
          <a:stretch>
            <a:fillRect/>
          </a:stretch>
        </p:blipFill>
        <p:spPr>
          <a:xfrm>
            <a:off x="3161665" y="1981200"/>
            <a:ext cx="5868670" cy="4401820"/>
          </a:xfrm>
          <a:prstGeom prst="rect">
            <a:avLst/>
          </a:prstGeom>
          <a:noFill/>
          <a:ln w="9525">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66"/>
                </a:solidFill>
                <a:sym typeface="+mn-ea"/>
              </a:rPr>
              <a:t>（一）光照与温度对菊花花芽分化的影响</a:t>
            </a:r>
            <a:endParaRPr lang="zh-CN" altLang="en-US"/>
          </a:p>
        </p:txBody>
      </p:sp>
      <p:sp>
        <p:nvSpPr>
          <p:cNvPr id="3" name="内容占位符 2"/>
          <p:cNvSpPr>
            <a:spLocks noGrp="1"/>
          </p:cNvSpPr>
          <p:nvPr>
            <p:ph idx="1"/>
          </p:nvPr>
        </p:nvSpPr>
        <p:spPr/>
        <p:txBody>
          <a:bodyPr>
            <a:normAutofit/>
          </a:bodyPr>
          <a:p>
            <a:pPr indent="457200" fontAlgn="auto">
              <a:buNone/>
            </a:pPr>
            <a:r>
              <a:rPr lang="zh-CN" altLang="en-US" sz="2400" dirty="0">
                <a:solidFill>
                  <a:srgbClr val="0000FF"/>
                </a:solidFill>
                <a:cs typeface="微软雅黑" panose="020B0503020204020204" charset="-122"/>
                <a:sym typeface="+mn-ea"/>
              </a:rPr>
              <a:t>随着切花周年生产的发展，世界菊花切花生产品种分为两大系列：</a:t>
            </a:r>
            <a:endParaRPr lang="zh-CN" altLang="en-US" sz="2400" dirty="0">
              <a:solidFill>
                <a:srgbClr val="0000FF"/>
              </a:solidFill>
              <a:cs typeface="微软雅黑" panose="020B0503020204020204" charset="-122"/>
              <a:sym typeface="+mn-ea"/>
            </a:endParaRPr>
          </a:p>
          <a:p>
            <a:pPr indent="457200" fontAlgn="auto">
              <a:buNone/>
            </a:pPr>
            <a:r>
              <a:rPr lang="en-US" altLang="zh-CN" sz="2400" dirty="0">
                <a:solidFill>
                  <a:srgbClr val="FF0066"/>
                </a:solidFill>
                <a:cs typeface="微软雅黑" panose="020B0503020204020204" charset="-122"/>
                <a:sym typeface="+mn-ea"/>
              </a:rPr>
              <a:t>1</a:t>
            </a:r>
            <a:r>
              <a:rPr lang="zh-CN" altLang="en-US" sz="2400" dirty="0">
                <a:solidFill>
                  <a:srgbClr val="FF0066"/>
                </a:solidFill>
                <a:cs typeface="微软雅黑" panose="020B0503020204020204" charset="-122"/>
                <a:sym typeface="+mn-ea"/>
              </a:rPr>
              <a:t>。典型的短日照菊花系列：</a:t>
            </a:r>
            <a:r>
              <a:rPr lang="zh-CN" altLang="en-US" sz="2400" dirty="0">
                <a:solidFill>
                  <a:srgbClr val="0000FF"/>
                </a:solidFill>
                <a:cs typeface="微软雅黑" panose="020B0503020204020204" charset="-122"/>
                <a:sym typeface="+mn-ea"/>
              </a:rPr>
              <a:t>周年生产可利用人工光照调节花期。（占主要部分）</a:t>
            </a:r>
            <a:endParaRPr lang="zh-CN" altLang="en-US" sz="2400" dirty="0">
              <a:solidFill>
                <a:srgbClr val="0000FF"/>
              </a:solidFill>
              <a:cs typeface="微软雅黑" panose="020B0503020204020204" charset="-122"/>
              <a:sym typeface="+mn-ea"/>
            </a:endParaRPr>
          </a:p>
          <a:p>
            <a:pPr indent="457200" fontAlgn="auto">
              <a:buNone/>
            </a:pPr>
            <a:r>
              <a:rPr lang="en-US" altLang="zh-CN" sz="2400" dirty="0">
                <a:solidFill>
                  <a:srgbClr val="FF0066"/>
                </a:solidFill>
                <a:cs typeface="微软雅黑" panose="020B0503020204020204" charset="-122"/>
                <a:sym typeface="+mn-ea"/>
              </a:rPr>
              <a:t>2</a:t>
            </a:r>
            <a:r>
              <a:rPr lang="zh-CN" altLang="en-US" sz="2400" dirty="0">
                <a:solidFill>
                  <a:srgbClr val="FF0066"/>
                </a:solidFill>
                <a:cs typeface="微软雅黑" panose="020B0503020204020204" charset="-122"/>
                <a:sym typeface="+mn-ea"/>
              </a:rPr>
              <a:t>。非光周期反映品种系列：</a:t>
            </a:r>
            <a:r>
              <a:rPr lang="zh-CN" altLang="en-US" sz="2400" dirty="0">
                <a:solidFill>
                  <a:srgbClr val="0000FF"/>
                </a:solidFill>
                <a:cs typeface="微软雅黑" panose="020B0503020204020204" charset="-122"/>
                <a:sym typeface="+mn-ea"/>
              </a:rPr>
              <a:t>也称为自然花期品种系列，对光周期不敏感，周年生产利用自然花期。</a:t>
            </a:r>
            <a:endParaRPr lang="zh-CN" altLang="en-US" sz="2400" b="1" dirty="0">
              <a:solidFill>
                <a:srgbClr val="0000FF"/>
              </a:solidFill>
              <a:cs typeface="微软雅黑" panose="020B0503020204020204" charset="-122"/>
            </a:endParaRPr>
          </a:p>
          <a:p>
            <a:pPr indent="0">
              <a:buNone/>
            </a:pPr>
            <a:endParaRPr lang="zh-CN" altLang="en-US" sz="2400" b="1" dirty="0">
              <a:solidFill>
                <a:srgbClr val="0000FF"/>
              </a:solidFill>
              <a:cs typeface="微软雅黑" panose="020B050302020402020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66"/>
                </a:solidFill>
                <a:latin typeface="Times New Roman" panose="02020603050405020304" pitchFamily="18" charset="0"/>
                <a:ea typeface="楷体_GB2312" panose="02010609030101010101" pitchFamily="49" charset="-122"/>
                <a:sym typeface="+mn-ea"/>
              </a:rPr>
              <a:t>（二）菊花花期调控的主要措施</a:t>
            </a:r>
            <a:endParaRPr lang="zh-CN" altLang="en-US"/>
          </a:p>
        </p:txBody>
      </p:sp>
      <p:sp>
        <p:nvSpPr>
          <p:cNvPr id="3" name="内容占位符 2"/>
          <p:cNvSpPr>
            <a:spLocks noGrp="1"/>
          </p:cNvSpPr>
          <p:nvPr>
            <p:ph idx="1"/>
          </p:nvPr>
        </p:nvSpPr>
        <p:spPr/>
        <p:txBody>
          <a:bodyPr/>
          <a:p>
            <a:pPr indent="457200" fontAlgn="auto">
              <a:buNone/>
            </a:pPr>
            <a:r>
              <a:rPr lang="en-US" altLang="zh-CN" dirty="0">
                <a:solidFill>
                  <a:srgbClr val="CC0066"/>
                </a:solidFill>
                <a:latin typeface="Times New Roman" panose="02020603050405020304" pitchFamily="18" charset="0"/>
                <a:ea typeface="楷体_GB2312" panose="02010609030101010101" pitchFamily="49" charset="-122"/>
                <a:sym typeface="+mn-ea"/>
              </a:rPr>
              <a:t>1. </a:t>
            </a:r>
            <a:r>
              <a:rPr lang="zh-CN" altLang="en-US" dirty="0">
                <a:solidFill>
                  <a:srgbClr val="CC0066"/>
                </a:solidFill>
                <a:latin typeface="Times New Roman" panose="02020603050405020304" pitchFamily="18" charset="0"/>
                <a:ea typeface="楷体_GB2312" panose="02010609030101010101" pitchFamily="49" charset="-122"/>
                <a:sym typeface="+mn-ea"/>
              </a:rPr>
              <a:t>人工遮光 </a:t>
            </a:r>
            <a:r>
              <a:rPr lang="en-US" altLang="zh-CN" dirty="0">
                <a:solidFill>
                  <a:srgbClr val="CC0066"/>
                </a:solidFill>
                <a:latin typeface="Times New Roman" panose="02020603050405020304" pitchFamily="18" charset="0"/>
                <a:ea typeface="楷体_GB2312" panose="02010609030101010101" pitchFamily="49" charset="-122"/>
                <a:sym typeface="+mn-ea"/>
              </a:rPr>
              <a:t>(</a:t>
            </a:r>
            <a:r>
              <a:rPr lang="zh-CN" altLang="en-US" dirty="0">
                <a:solidFill>
                  <a:srgbClr val="CC0066"/>
                </a:solidFill>
                <a:latin typeface="Times New Roman" panose="02020603050405020304" pitchFamily="18" charset="0"/>
                <a:ea typeface="楷体_GB2312" panose="02010609030101010101" pitchFamily="49" charset="-122"/>
                <a:sym typeface="+mn-ea"/>
              </a:rPr>
              <a:t>短日照处理</a:t>
            </a:r>
            <a:r>
              <a:rPr lang="en-US" altLang="zh-CN" dirty="0">
                <a:solidFill>
                  <a:srgbClr val="CC0066"/>
                </a:solidFill>
                <a:latin typeface="Times New Roman" panose="02020603050405020304" pitchFamily="18" charset="0"/>
                <a:ea typeface="楷体_GB2312" panose="02010609030101010101" pitchFamily="49" charset="-122"/>
                <a:sym typeface="+mn-ea"/>
              </a:rPr>
              <a:t>)</a:t>
            </a:r>
            <a:r>
              <a:rPr lang="zh-CN" altLang="en-US" dirty="0">
                <a:solidFill>
                  <a:srgbClr val="CC0066"/>
                </a:solidFill>
                <a:latin typeface="Times New Roman" panose="02020603050405020304" pitchFamily="18" charset="0"/>
                <a:ea typeface="楷体_GB2312" panose="02010609030101010101" pitchFamily="49" charset="-122"/>
                <a:sym typeface="+mn-ea"/>
              </a:rPr>
              <a:t>控制开花</a:t>
            </a:r>
            <a:endParaRPr lang="zh-CN" altLang="en-US" dirty="0">
              <a:solidFill>
                <a:srgbClr val="CC0066"/>
              </a:solidFill>
              <a:latin typeface="Times New Roman" panose="02020603050405020304" pitchFamily="18" charset="0"/>
              <a:ea typeface="楷体_GB2312" panose="02010609030101010101" pitchFamily="49" charset="-122"/>
              <a:sym typeface="+mn-ea"/>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大多数菊花只有在短日照条件下（</a:t>
            </a:r>
            <a:r>
              <a:rPr lang="en-US" altLang="zh-CN" dirty="0">
                <a:solidFill>
                  <a:srgbClr val="0000FF"/>
                </a:solidFill>
                <a:latin typeface="Times New Roman" panose="02020603050405020304" pitchFamily="18" charset="0"/>
                <a:ea typeface="楷体_GB2312" panose="02010609030101010101" pitchFamily="49" charset="-122"/>
                <a:sym typeface="+mn-ea"/>
              </a:rPr>
              <a:t>12</a:t>
            </a:r>
            <a:r>
              <a:rPr lang="zh-CN" altLang="en-US" dirty="0">
                <a:solidFill>
                  <a:srgbClr val="0000FF"/>
                </a:solidFill>
                <a:latin typeface="Times New Roman" panose="02020603050405020304" pitchFamily="18" charset="0"/>
                <a:ea typeface="楷体_GB2312" panose="02010609030101010101" pitchFamily="49" charset="-122"/>
                <a:sym typeface="+mn-ea"/>
              </a:rPr>
              <a:t>小时以内）才能开好花，对光周期敏感的花芽分化，必须短日处理</a:t>
            </a:r>
            <a:r>
              <a:rPr lang="en-US" altLang="zh-CN" dirty="0">
                <a:solidFill>
                  <a:srgbClr val="0000FF"/>
                </a:solidFill>
                <a:latin typeface="Times New Roman" panose="02020603050405020304" pitchFamily="18" charset="0"/>
                <a:ea typeface="楷体_GB2312" panose="02010609030101010101" pitchFamily="49" charset="-122"/>
                <a:sym typeface="+mn-ea"/>
              </a:rPr>
              <a:t>21-28</a:t>
            </a:r>
            <a:r>
              <a:rPr lang="zh-CN" altLang="en-US" dirty="0">
                <a:solidFill>
                  <a:srgbClr val="0000FF"/>
                </a:solidFill>
                <a:latin typeface="Times New Roman" panose="02020603050405020304" pitchFamily="18" charset="0"/>
                <a:ea typeface="楷体_GB2312" panose="02010609030101010101" pitchFamily="49" charset="-122"/>
                <a:sym typeface="+mn-ea"/>
              </a:rPr>
              <a:t>天，多花型菊花则需更长的处理时间（长达</a:t>
            </a:r>
            <a:r>
              <a:rPr lang="en-US" altLang="zh-CN" dirty="0">
                <a:solidFill>
                  <a:srgbClr val="0000FF"/>
                </a:solidFill>
                <a:latin typeface="Times New Roman" panose="02020603050405020304" pitchFamily="18" charset="0"/>
                <a:ea typeface="楷体_GB2312" panose="02010609030101010101" pitchFamily="49" charset="-122"/>
                <a:sym typeface="+mn-ea"/>
              </a:rPr>
              <a:t>42</a:t>
            </a:r>
            <a:r>
              <a:rPr lang="zh-CN" altLang="en-US" dirty="0">
                <a:solidFill>
                  <a:srgbClr val="0000FF"/>
                </a:solidFill>
                <a:latin typeface="Times New Roman" panose="02020603050405020304" pitchFamily="18" charset="0"/>
                <a:ea typeface="楷体_GB2312" panose="02010609030101010101" pitchFamily="49" charset="-122"/>
                <a:sym typeface="+mn-ea"/>
              </a:rPr>
              <a:t>天），尤其是开始实施短日处理的最初</a:t>
            </a:r>
            <a:r>
              <a:rPr lang="en-US" altLang="zh-CN" dirty="0">
                <a:solidFill>
                  <a:srgbClr val="0000FF"/>
                </a:solidFill>
                <a:latin typeface="Times New Roman" panose="02020603050405020304" pitchFamily="18" charset="0"/>
                <a:ea typeface="楷体_GB2312" panose="02010609030101010101" pitchFamily="49" charset="-122"/>
                <a:sym typeface="+mn-ea"/>
              </a:rPr>
              <a:t>14</a:t>
            </a:r>
            <a:r>
              <a:rPr lang="zh-CN" altLang="en-US" dirty="0">
                <a:solidFill>
                  <a:srgbClr val="0000FF"/>
                </a:solidFill>
                <a:latin typeface="Times New Roman" panose="02020603050405020304" pitchFamily="18" charset="0"/>
                <a:ea typeface="楷体_GB2312" panose="02010609030101010101" pitchFamily="49" charset="-122"/>
                <a:sym typeface="+mn-ea"/>
              </a:rPr>
              <a:t>天要求十分严格</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en-US" altLang="zh-CN" b="1" dirty="0">
              <a:solidFill>
                <a:srgbClr val="0000FF"/>
              </a:solidFill>
              <a:latin typeface="Times New Roman" panose="02020603050405020304" pitchFamily="18" charset="0"/>
              <a:ea typeface="楷体_GB2312" panose="02010609030101010101" pitchFamily="49" charset="-122"/>
            </a:endParaRPr>
          </a:p>
          <a:p>
            <a:endParaRPr lang="zh-CN" altLang="en-US" b="1" dirty="0">
              <a:solidFill>
                <a:srgbClr val="CC0066"/>
              </a:solidFill>
              <a:latin typeface="Times New Roman" panose="02020603050405020304" pitchFamily="18" charset="0"/>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9740" y="1142365"/>
            <a:ext cx="11122660" cy="5194300"/>
          </a:xfrm>
        </p:spPr>
        <p:txBody>
          <a:bodyPr>
            <a:normAutofit fontScale="90000"/>
          </a:bodyPr>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①  </a:t>
            </a:r>
            <a:r>
              <a:rPr lang="zh-CN" altLang="en-US" dirty="0">
                <a:solidFill>
                  <a:schemeClr val="accent2"/>
                </a:solidFill>
                <a:latin typeface="Times New Roman" panose="02020603050405020304" pitchFamily="18" charset="0"/>
                <a:ea typeface="楷体_GB2312" panose="02010609030101010101" pitchFamily="49" charset="-122"/>
                <a:sym typeface="+mn-ea"/>
              </a:rPr>
              <a:t>选择适合的品种</a:t>
            </a:r>
            <a:r>
              <a:rPr lang="zh-CN" altLang="en-US" dirty="0">
                <a:solidFill>
                  <a:srgbClr val="0000FF"/>
                </a:solidFill>
                <a:latin typeface="Times New Roman" panose="02020603050405020304" pitchFamily="18" charset="0"/>
                <a:ea typeface="楷体_GB2312" panose="02010609030101010101" pitchFamily="49" charset="-122"/>
                <a:sym typeface="+mn-ea"/>
              </a:rPr>
              <a:t>  </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提前开花宜选早花品种，延迟开花宜选晚花品种。  要求对遮光处理敏感，处理后叶片保持鲜绿，枝条挺直，花梗直立不软。</a:t>
            </a:r>
            <a:endParaRPr lang="zh-CN" altLang="en-US"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②  </a:t>
            </a:r>
            <a:r>
              <a:rPr lang="zh-CN" altLang="en-US" dirty="0">
                <a:solidFill>
                  <a:schemeClr val="accent2"/>
                </a:solidFill>
                <a:latin typeface="Times New Roman" panose="02020603050405020304" pitchFamily="18" charset="0"/>
                <a:ea typeface="楷体_GB2312" panose="02010609030101010101" pitchFamily="49" charset="-122"/>
                <a:sym typeface="+mn-ea"/>
              </a:rPr>
              <a:t>计算好花期</a:t>
            </a:r>
            <a:r>
              <a:rPr lang="zh-CN" altLang="en-US" dirty="0">
                <a:solidFill>
                  <a:srgbClr val="0000FF"/>
                </a:solidFill>
                <a:latin typeface="Times New Roman" panose="02020603050405020304" pitchFamily="18" charset="0"/>
                <a:ea typeface="楷体_GB2312" panose="02010609030101010101" pitchFamily="49" charset="-122"/>
                <a:sym typeface="+mn-ea"/>
              </a:rPr>
              <a:t>  </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正确安排扦插日期。扦插苗生根后即栽植。</a:t>
            </a:r>
            <a:endParaRPr lang="zh-CN" altLang="en-US"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a:t>
            </a:r>
            <a:r>
              <a:rPr lang="en-US" altLang="zh-CN" dirty="0">
                <a:solidFill>
                  <a:schemeClr val="accent2"/>
                </a:solidFill>
                <a:latin typeface="Times New Roman" panose="02020603050405020304" pitchFamily="18" charset="0"/>
                <a:ea typeface="楷体_GB2312" panose="02010609030101010101" pitchFamily="49" charset="-122"/>
                <a:sym typeface="+mn-ea"/>
              </a:rPr>
              <a:t>③  </a:t>
            </a:r>
            <a:r>
              <a:rPr lang="zh-CN" altLang="en-US" dirty="0">
                <a:solidFill>
                  <a:schemeClr val="accent2"/>
                </a:solidFill>
                <a:latin typeface="Times New Roman" panose="02020603050405020304" pitchFamily="18" charset="0"/>
                <a:ea typeface="楷体_GB2312" panose="02010609030101010101" pitchFamily="49" charset="-122"/>
                <a:sym typeface="+mn-ea"/>
              </a:rPr>
              <a:t>适时进行短日照处理</a:t>
            </a:r>
            <a:r>
              <a:rPr lang="zh-CN" altLang="en-US" dirty="0">
                <a:solidFill>
                  <a:srgbClr val="0000FF"/>
                </a:solidFill>
                <a:latin typeface="Times New Roman" panose="02020603050405020304" pitchFamily="18" charset="0"/>
                <a:ea typeface="楷体_GB2312" panose="02010609030101010101" pitchFamily="49" charset="-122"/>
                <a:sym typeface="+mn-ea"/>
              </a:rPr>
              <a:t>  </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遮光处理应在预计开花前</a:t>
            </a:r>
            <a:r>
              <a:rPr lang="en-US" altLang="zh-CN" dirty="0">
                <a:solidFill>
                  <a:srgbClr val="0000FF"/>
                </a:solidFill>
                <a:latin typeface="Times New Roman" panose="02020603050405020304" pitchFamily="18" charset="0"/>
                <a:ea typeface="楷体_GB2312" panose="02010609030101010101" pitchFamily="49" charset="-122"/>
                <a:sym typeface="+mn-ea"/>
              </a:rPr>
              <a:t>50</a:t>
            </a:r>
            <a:r>
              <a:rPr lang="zh-CN" altLang="en-US" dirty="0">
                <a:solidFill>
                  <a:srgbClr val="0000FF"/>
                </a:solidFill>
                <a:latin typeface="Times New Roman" panose="02020603050405020304" pitchFamily="18" charset="0"/>
                <a:ea typeface="楷体_GB2312" panose="02010609030101010101" pitchFamily="49" charset="-122"/>
                <a:sym typeface="+mn-ea"/>
              </a:rPr>
              <a:t>天开始，一直到花蕾开始变色时结束。 </a:t>
            </a:r>
            <a:endParaRPr lang="zh-CN"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88315" y="1130935"/>
            <a:ext cx="11094085" cy="5205730"/>
          </a:xfrm>
        </p:spPr>
        <p:txBody>
          <a:bodyPr>
            <a:normAutofit lnSpcReduction="10000"/>
          </a:bodyPr>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④   </a:t>
            </a:r>
            <a:r>
              <a:rPr lang="zh-CN" altLang="en-US" dirty="0">
                <a:solidFill>
                  <a:schemeClr val="accent2"/>
                </a:solidFill>
                <a:latin typeface="Times New Roman" panose="02020603050405020304" pitchFamily="18" charset="0"/>
                <a:ea typeface="楷体_GB2312" panose="02010609030101010101" pitchFamily="49" charset="-122"/>
                <a:sym typeface="+mn-ea"/>
              </a:rPr>
              <a:t>光照时间</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以</a:t>
            </a:r>
            <a:r>
              <a:rPr lang="en-US" altLang="zh-CN" dirty="0">
                <a:solidFill>
                  <a:srgbClr val="0000FF"/>
                </a:solidFill>
                <a:latin typeface="Times New Roman" panose="02020603050405020304" pitchFamily="18" charset="0"/>
                <a:ea typeface="楷体_GB2312" panose="02010609030101010101" pitchFamily="49" charset="-122"/>
                <a:sym typeface="+mn-ea"/>
              </a:rPr>
              <a:t>10</a:t>
            </a:r>
            <a:r>
              <a:rPr lang="zh-CN" altLang="en-US" dirty="0">
                <a:solidFill>
                  <a:srgbClr val="0000FF"/>
                </a:solidFill>
                <a:latin typeface="Times New Roman" panose="02020603050405020304" pitchFamily="18" charset="0"/>
                <a:ea typeface="楷体_GB2312" panose="02010609030101010101" pitchFamily="49" charset="-122"/>
                <a:sym typeface="+mn-ea"/>
              </a:rPr>
              <a:t>小时的光照为宜。光照时间过短，易因植物光合作用时间不足而导致植株衰弱。一天中以下午</a:t>
            </a:r>
            <a:r>
              <a:rPr lang="en-US" altLang="zh-CN" dirty="0">
                <a:solidFill>
                  <a:srgbClr val="0000FF"/>
                </a:solidFill>
                <a:latin typeface="Times New Roman" panose="02020603050405020304" pitchFamily="18" charset="0"/>
                <a:ea typeface="楷体_GB2312" panose="02010609030101010101" pitchFamily="49" charset="-122"/>
                <a:sym typeface="+mn-ea"/>
              </a:rPr>
              <a:t>6-7</a:t>
            </a:r>
            <a:r>
              <a:rPr lang="zh-CN" altLang="en-US" dirty="0">
                <a:solidFill>
                  <a:srgbClr val="0000FF"/>
                </a:solidFill>
                <a:latin typeface="Times New Roman" panose="02020603050405020304" pitchFamily="18" charset="0"/>
                <a:ea typeface="楷体_GB2312" panose="02010609030101010101" pitchFamily="49" charset="-122"/>
                <a:sym typeface="+mn-ea"/>
              </a:rPr>
              <a:t>时开始遮光，到第二天上午</a:t>
            </a:r>
            <a:r>
              <a:rPr lang="en-US" altLang="zh-CN" dirty="0">
                <a:solidFill>
                  <a:srgbClr val="0000FF"/>
                </a:solidFill>
                <a:latin typeface="Times New Roman" panose="02020603050405020304" pitchFamily="18" charset="0"/>
                <a:ea typeface="楷体_GB2312" panose="02010609030101010101" pitchFamily="49" charset="-122"/>
                <a:sym typeface="+mn-ea"/>
              </a:rPr>
              <a:t>8-9</a:t>
            </a:r>
            <a:r>
              <a:rPr lang="zh-CN" altLang="en-US" dirty="0">
                <a:solidFill>
                  <a:srgbClr val="0000FF"/>
                </a:solidFill>
                <a:latin typeface="Times New Roman" panose="02020603050405020304" pitchFamily="18" charset="0"/>
                <a:ea typeface="楷体_GB2312" panose="02010609030101010101" pitchFamily="49" charset="-122"/>
                <a:sym typeface="+mn-ea"/>
              </a:rPr>
              <a:t>时解除遮光为妥。</a:t>
            </a:r>
            <a:endParaRPr lang="zh-CN" altLang="en-US"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 ⑤  </a:t>
            </a:r>
            <a:r>
              <a:rPr lang="zh-CN" altLang="en-US" dirty="0">
                <a:solidFill>
                  <a:schemeClr val="accent2"/>
                </a:solidFill>
                <a:latin typeface="Times New Roman" panose="02020603050405020304" pitchFamily="18" charset="0"/>
                <a:ea typeface="楷体_GB2312" panose="02010609030101010101" pitchFamily="49" charset="-122"/>
                <a:sym typeface="+mn-ea"/>
              </a:rPr>
              <a:t>遮光使用的材料</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最好用黑布，因黑布透气性比油毡纸和黑色塑料薄膜好。但价格较贵。</a:t>
            </a:r>
            <a:endParaRPr lang="zh-CN" altLang="en-US" b="1" dirty="0">
              <a:solidFill>
                <a:srgbClr val="0000FF"/>
              </a:solidFill>
              <a:latin typeface="Times New Roman" panose="02020603050405020304" pitchFamily="18" charset="0"/>
              <a:ea typeface="楷体_GB2312" panose="02010609030101010101" pitchFamily="49" charset="-122"/>
            </a:endParaRPr>
          </a:p>
          <a:p>
            <a:endParaRPr lang="zh-CN" altLang="en-US" b="1" dirty="0">
              <a:solidFill>
                <a:srgbClr val="0000FF"/>
              </a:solidFill>
              <a:latin typeface="Times New Roman" panose="02020603050405020304" pitchFamily="18" charset="0"/>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00"/>
                </a:solidFill>
                <a:latin typeface="Times New Roman" panose="02020603050405020304" pitchFamily="18" charset="0"/>
                <a:sym typeface="+mn-ea"/>
              </a:rPr>
              <a:t>秋菊遮光处理时还应注意以下事项：</a:t>
            </a:r>
            <a:endParaRPr lang="zh-CN" altLang="en-US"/>
          </a:p>
        </p:txBody>
      </p:sp>
      <p:sp>
        <p:nvSpPr>
          <p:cNvPr id="3" name="内容占位符 2"/>
          <p:cNvSpPr>
            <a:spLocks noGrp="1"/>
          </p:cNvSpPr>
          <p:nvPr>
            <p:ph idx="1"/>
          </p:nvPr>
        </p:nvSpPr>
        <p:spPr/>
        <p:txBody>
          <a:bodyPr>
            <a:normAutofit fontScale="90000"/>
          </a:bodyPr>
          <a:p>
            <a:pPr indent="457200" fontAlgn="auto">
              <a:buClr>
                <a:srgbClr val="FF0066"/>
              </a:buClr>
              <a:buNone/>
            </a:pPr>
            <a:r>
              <a:rPr lang="zh-CN" altLang="en-US" dirty="0">
                <a:solidFill>
                  <a:srgbClr val="0000FF"/>
                </a:solidFill>
                <a:latin typeface="楷体_GB2312" panose="02010609030101010101" pitchFamily="49" charset="-122"/>
                <a:ea typeface="楷体_GB2312" panose="02010609030101010101" pitchFamily="49" charset="-122"/>
                <a:sym typeface="+mn-ea"/>
              </a:rPr>
              <a:t>遮光处理的材料应为没有病虫害的健壮充实植株；</a:t>
            </a:r>
            <a:endParaRPr lang="zh-CN" altLang="en-US"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FF0066"/>
                </a:solidFill>
                <a:latin typeface="楷体_GB2312" panose="02010609030101010101" pitchFamily="49" charset="-122"/>
                <a:ea typeface="楷体_GB2312" panose="02010609030101010101" pitchFamily="49" charset="-122"/>
                <a:sym typeface="+mn-ea"/>
              </a:rPr>
              <a:t>  </a:t>
            </a:r>
            <a:r>
              <a:rPr lang="zh-CN" altLang="en-US" dirty="0">
                <a:solidFill>
                  <a:srgbClr val="0000FF"/>
                </a:solidFill>
                <a:latin typeface="楷体_GB2312" panose="02010609030101010101" pitchFamily="49" charset="-122"/>
                <a:ea typeface="楷体_GB2312" panose="02010609030101010101" pitchFamily="49" charset="-122"/>
                <a:sym typeface="+mn-ea"/>
              </a:rPr>
              <a:t>遮光处理前要进行一次彻底的病虫害防治；</a:t>
            </a:r>
            <a:endParaRPr lang="zh-CN" altLang="en-US"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FF0066"/>
                </a:solidFill>
                <a:latin typeface="楷体_GB2312" panose="02010609030101010101" pitchFamily="49" charset="-122"/>
                <a:ea typeface="楷体_GB2312" panose="02010609030101010101" pitchFamily="49" charset="-122"/>
                <a:sym typeface="+mn-ea"/>
              </a:rPr>
              <a:t>  </a:t>
            </a:r>
            <a:r>
              <a:rPr lang="zh-CN" altLang="en-US" dirty="0">
                <a:solidFill>
                  <a:srgbClr val="0000FF"/>
                </a:solidFill>
                <a:latin typeface="楷体_GB2312" panose="02010609030101010101" pitchFamily="49" charset="-122"/>
                <a:ea typeface="楷体_GB2312" panose="02010609030101010101" pitchFamily="49" charset="-122"/>
                <a:sym typeface="+mn-ea"/>
              </a:rPr>
              <a:t>在花着色期，为防止红色系品种生理淡色现象， 可遮去中午前后直射强光；</a:t>
            </a:r>
            <a:endParaRPr lang="zh-CN" altLang="en-US"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FF0066"/>
                </a:solidFill>
                <a:latin typeface="楷体_GB2312" panose="02010609030101010101" pitchFamily="49" charset="-122"/>
                <a:ea typeface="楷体_GB2312" panose="02010609030101010101" pitchFamily="49" charset="-122"/>
                <a:sym typeface="+mn-ea"/>
              </a:rPr>
              <a:t>  </a:t>
            </a:r>
            <a:r>
              <a:rPr lang="zh-CN" altLang="en-US" dirty="0">
                <a:solidFill>
                  <a:srgbClr val="0000FF"/>
                </a:solidFill>
                <a:latin typeface="楷体_GB2312" panose="02010609030101010101" pitchFamily="49" charset="-122"/>
                <a:ea typeface="楷体_GB2312" panose="02010609030101010101" pitchFamily="49" charset="-122"/>
                <a:sym typeface="+mn-ea"/>
              </a:rPr>
              <a:t>遮光处理必须连续进行，如有间断则以前的处理失效；</a:t>
            </a:r>
            <a:endParaRPr lang="zh-CN" altLang="en-US"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FF0066"/>
                </a:solidFill>
                <a:latin typeface="楷体_GB2312" panose="02010609030101010101" pitchFamily="49" charset="-122"/>
                <a:ea typeface="楷体_GB2312" panose="02010609030101010101" pitchFamily="49" charset="-122"/>
                <a:sym typeface="+mn-ea"/>
              </a:rPr>
              <a:t>  </a:t>
            </a:r>
            <a:r>
              <a:rPr lang="zh-CN" altLang="en-US" dirty="0">
                <a:solidFill>
                  <a:srgbClr val="0000FF"/>
                </a:solidFill>
                <a:latin typeface="楷体_GB2312" panose="02010609030101010101" pitchFamily="49" charset="-122"/>
                <a:ea typeface="楷体_GB2312" panose="02010609030101010101" pitchFamily="49" charset="-122"/>
                <a:sym typeface="+mn-ea"/>
              </a:rPr>
              <a:t>处理时温度不可过高，不宜超过</a:t>
            </a:r>
            <a:r>
              <a:rPr lang="en-US" altLang="zh-CN" dirty="0">
                <a:solidFill>
                  <a:srgbClr val="0000FF"/>
                </a:solidFill>
                <a:latin typeface="楷体_GB2312" panose="02010609030101010101" pitchFamily="49" charset="-122"/>
                <a:ea typeface="楷体_GB2312" panose="02010609030101010101" pitchFamily="49" charset="-122"/>
                <a:sym typeface="+mn-ea"/>
              </a:rPr>
              <a:t>30</a:t>
            </a:r>
            <a:r>
              <a:rPr lang="en-US" altLang="zh-CN" baseline="30000" dirty="0">
                <a:solidFill>
                  <a:srgbClr val="0000FF"/>
                </a:solidFill>
                <a:latin typeface="楷体_GB2312" panose="02010609030101010101" pitchFamily="49" charset="-122"/>
                <a:ea typeface="楷体_GB2312" panose="02010609030101010101" pitchFamily="49" charset="-122"/>
                <a:sym typeface="+mn-ea"/>
              </a:rPr>
              <a:t>0</a:t>
            </a:r>
            <a:r>
              <a:rPr lang="en-US" altLang="zh-CN" dirty="0">
                <a:solidFill>
                  <a:srgbClr val="0000FF"/>
                </a:solidFill>
                <a:latin typeface="楷体_GB2312" panose="02010609030101010101" pitchFamily="49" charset="-122"/>
                <a:ea typeface="楷体_GB2312" panose="02010609030101010101" pitchFamily="49" charset="-122"/>
                <a:sym typeface="+mn-ea"/>
              </a:rPr>
              <a:t>C</a:t>
            </a:r>
            <a:r>
              <a:rPr lang="zh-CN" altLang="en-US" dirty="0">
                <a:solidFill>
                  <a:srgbClr val="0000FF"/>
                </a:solidFill>
                <a:latin typeface="楷体_GB2312" panose="02010609030101010101" pitchFamily="49" charset="-122"/>
                <a:ea typeface="楷体_GB2312" panose="02010609030101010101" pitchFamily="49" charset="-122"/>
                <a:sym typeface="+mn-ea"/>
              </a:rPr>
              <a:t>，否则开花不整齐。</a:t>
            </a: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485" y="747829"/>
            <a:ext cx="10972800" cy="1143000"/>
          </a:xfrm>
        </p:spPr>
        <p:txBody>
          <a:bodyPr/>
          <a:p>
            <a:r>
              <a:rPr lang="en-US" altLang="zh-CN" dirty="0">
                <a:solidFill>
                  <a:srgbClr val="CC0066"/>
                </a:solidFill>
                <a:cs typeface="微软雅黑" panose="020B0503020204020204" charset="-122"/>
                <a:sym typeface="+mn-ea"/>
              </a:rPr>
              <a:t>2. </a:t>
            </a:r>
            <a:r>
              <a:rPr lang="zh-CN" altLang="en-US" dirty="0">
                <a:solidFill>
                  <a:srgbClr val="CC0066"/>
                </a:solidFill>
                <a:cs typeface="微软雅黑" panose="020B0503020204020204" charset="-122"/>
                <a:sym typeface="+mn-ea"/>
              </a:rPr>
              <a:t>人工补光 </a:t>
            </a:r>
            <a:r>
              <a:rPr lang="en-US" altLang="zh-CN" dirty="0">
                <a:solidFill>
                  <a:srgbClr val="CC0066"/>
                </a:solidFill>
                <a:cs typeface="微软雅黑" panose="020B0503020204020204" charset="-122"/>
                <a:sym typeface="+mn-ea"/>
              </a:rPr>
              <a:t>(</a:t>
            </a:r>
            <a:r>
              <a:rPr lang="zh-CN" altLang="en-US" dirty="0">
                <a:solidFill>
                  <a:srgbClr val="CC0066"/>
                </a:solidFill>
                <a:cs typeface="微软雅黑" panose="020B0503020204020204" charset="-122"/>
                <a:sym typeface="+mn-ea"/>
              </a:rPr>
              <a:t>长日照处理</a:t>
            </a:r>
            <a:r>
              <a:rPr lang="en-US" altLang="zh-CN" dirty="0">
                <a:solidFill>
                  <a:srgbClr val="CC0066"/>
                </a:solidFill>
                <a:cs typeface="微软雅黑" panose="020B0503020204020204" charset="-122"/>
                <a:sym typeface="+mn-ea"/>
              </a:rPr>
              <a:t>)</a:t>
            </a:r>
            <a:r>
              <a:rPr lang="zh-CN" altLang="en-US" dirty="0">
                <a:solidFill>
                  <a:srgbClr val="CC0066"/>
                </a:solidFill>
                <a:cs typeface="微软雅黑" panose="020B0503020204020204" charset="-122"/>
                <a:sym typeface="+mn-ea"/>
              </a:rPr>
              <a:t>控制开花</a:t>
            </a:r>
            <a:endParaRPr lang="zh-CN" altLang="en-US" b="1" dirty="0">
              <a:solidFill>
                <a:srgbClr val="CC0066"/>
              </a:solidFill>
              <a:cs typeface="微软雅黑" panose="020B0503020204020204" charset="-122"/>
            </a:endParaRPr>
          </a:p>
        </p:txBody>
      </p:sp>
      <p:sp>
        <p:nvSpPr>
          <p:cNvPr id="3" name="内容占位符 2"/>
          <p:cNvSpPr>
            <a:spLocks noGrp="1"/>
          </p:cNvSpPr>
          <p:nvPr>
            <p:ph idx="1"/>
          </p:nvPr>
        </p:nvSpPr>
        <p:spPr/>
        <p:txBody>
          <a:bodyPr>
            <a:normAutofit fontScale="90000" lnSpcReduction="10000"/>
          </a:bodyPr>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长日照处理延迟开花</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要注意的几个方面</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en-US" altLang="zh-CN"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① </a:t>
            </a:r>
            <a:r>
              <a:rPr lang="zh-CN" altLang="en-US" dirty="0">
                <a:solidFill>
                  <a:schemeClr val="accent2"/>
                </a:solidFill>
                <a:latin typeface="Times New Roman" panose="02020603050405020304" pitchFamily="18" charset="0"/>
                <a:ea typeface="楷体_GB2312" panose="02010609030101010101" pitchFamily="49" charset="-122"/>
                <a:sym typeface="+mn-ea"/>
              </a:rPr>
              <a:t>选择晚花秋菊品种</a:t>
            </a:r>
            <a:r>
              <a:rPr lang="zh-CN" altLang="en-US" dirty="0">
                <a:solidFill>
                  <a:srgbClr val="0000FF"/>
                </a:solidFill>
                <a:latin typeface="Times New Roman" panose="02020603050405020304" pitchFamily="18" charset="0"/>
                <a:ea typeface="楷体_GB2312" panose="02010609030101010101" pitchFamily="49" charset="-122"/>
                <a:sym typeface="+mn-ea"/>
              </a:rPr>
              <a:t>  </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 这类品种的花芽啊分化期是从</a:t>
            </a:r>
            <a:r>
              <a:rPr lang="en-US" altLang="zh-CN" dirty="0">
                <a:solidFill>
                  <a:srgbClr val="0000FF"/>
                </a:solidFill>
                <a:latin typeface="Times New Roman" panose="02020603050405020304" pitchFamily="18" charset="0"/>
                <a:ea typeface="楷体_GB2312" panose="02010609030101010101" pitchFamily="49" charset="-122"/>
                <a:sym typeface="+mn-ea"/>
              </a:rPr>
              <a:t>9/</a:t>
            </a:r>
            <a:r>
              <a:rPr lang="zh-CN" altLang="en-US" dirty="0">
                <a:solidFill>
                  <a:srgbClr val="0000FF"/>
                </a:solidFill>
                <a:latin typeface="Times New Roman" panose="02020603050405020304" pitchFamily="18" charset="0"/>
                <a:ea typeface="楷体_GB2312" panose="02010609030101010101" pitchFamily="49" charset="-122"/>
                <a:sym typeface="+mn-ea"/>
              </a:rPr>
              <a:t>中下开始</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在花芽分化前就必须开始进行光照处理</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以延迟花芽分化</a:t>
            </a:r>
            <a:r>
              <a:rPr lang="en-US" altLang="zh-CN" dirty="0">
                <a:solidFill>
                  <a:srgbClr val="0000FF"/>
                </a:solidFill>
                <a:latin typeface="Times New Roman" panose="02020603050405020304" pitchFamily="18" charset="0"/>
                <a:ea typeface="楷体_GB2312" panose="02010609030101010101" pitchFamily="49" charset="-122"/>
                <a:sym typeface="+mn-ea"/>
              </a:rPr>
              <a:t>. 40-60</a:t>
            </a:r>
            <a:r>
              <a:rPr lang="zh-CN" altLang="en-US" dirty="0">
                <a:solidFill>
                  <a:srgbClr val="0000FF"/>
                </a:solidFill>
                <a:latin typeface="Times New Roman" panose="02020603050405020304" pitchFamily="18" charset="0"/>
                <a:ea typeface="楷体_GB2312" panose="02010609030101010101" pitchFamily="49" charset="-122"/>
                <a:sym typeface="+mn-ea"/>
              </a:rPr>
              <a:t>天后停止光照。</a:t>
            </a:r>
            <a:endParaRPr lang="zh-CN" altLang="en-US"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②</a:t>
            </a:r>
            <a:r>
              <a:rPr lang="zh-CN" altLang="en-US" dirty="0">
                <a:solidFill>
                  <a:schemeClr val="accent2"/>
                </a:solidFill>
                <a:latin typeface="Times New Roman" panose="02020603050405020304" pitchFamily="18" charset="0"/>
                <a:ea typeface="楷体_GB2312" panose="02010609030101010101" pitchFamily="49" charset="-122"/>
                <a:sym typeface="+mn-ea"/>
              </a:rPr>
              <a:t>选择适当照度</a:t>
            </a:r>
            <a:endParaRPr lang="zh-CN" altLang="en-US" b="1" dirty="0">
              <a:solidFill>
                <a:schemeClr val="accent2"/>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电灯照明每</a:t>
            </a:r>
            <a:r>
              <a:rPr lang="en-US" altLang="zh-CN" dirty="0">
                <a:solidFill>
                  <a:srgbClr val="0000FF"/>
                </a:solidFill>
                <a:latin typeface="Times New Roman" panose="02020603050405020304" pitchFamily="18" charset="0"/>
                <a:ea typeface="楷体_GB2312" panose="02010609030101010101" pitchFamily="49" charset="-122"/>
                <a:sym typeface="+mn-ea"/>
              </a:rPr>
              <a:t>50</a:t>
            </a:r>
            <a:r>
              <a:rPr lang="zh-CN" altLang="en-US" dirty="0">
                <a:solidFill>
                  <a:srgbClr val="0000FF"/>
                </a:solidFill>
                <a:latin typeface="Times New Roman" panose="02020603050405020304" pitchFamily="18" charset="0"/>
                <a:ea typeface="楷体_GB2312" panose="02010609030101010101" pitchFamily="49" charset="-122"/>
                <a:sym typeface="+mn-ea"/>
              </a:rPr>
              <a:t>平方米用</a:t>
            </a:r>
            <a:r>
              <a:rPr lang="en-US" altLang="zh-CN" dirty="0">
                <a:solidFill>
                  <a:srgbClr val="0000FF"/>
                </a:solidFill>
                <a:latin typeface="Times New Roman" panose="02020603050405020304" pitchFamily="18" charset="0"/>
                <a:ea typeface="楷体_GB2312" panose="02010609030101010101" pitchFamily="49" charset="-122"/>
                <a:sym typeface="+mn-ea"/>
              </a:rPr>
              <a:t>60</a:t>
            </a:r>
            <a:r>
              <a:rPr lang="zh-CN" altLang="en-US" dirty="0">
                <a:solidFill>
                  <a:srgbClr val="0000FF"/>
                </a:solidFill>
                <a:latin typeface="Times New Roman" panose="02020603050405020304" pitchFamily="18" charset="0"/>
                <a:ea typeface="楷体_GB2312" panose="02010609030101010101" pitchFamily="49" charset="-122"/>
                <a:sym typeface="+mn-ea"/>
              </a:rPr>
              <a:t>瓦灯泡一个回或</a:t>
            </a:r>
            <a:r>
              <a:rPr lang="en-US" altLang="zh-CN" dirty="0">
                <a:solidFill>
                  <a:srgbClr val="0000FF"/>
                </a:solidFill>
                <a:latin typeface="Times New Roman" panose="02020603050405020304" pitchFamily="18" charset="0"/>
                <a:ea typeface="楷体_GB2312" panose="02010609030101010101" pitchFamily="49" charset="-122"/>
                <a:sym typeface="+mn-ea"/>
              </a:rPr>
              <a:t>16</a:t>
            </a:r>
            <a:r>
              <a:rPr lang="zh-CN" altLang="en-US" dirty="0">
                <a:solidFill>
                  <a:srgbClr val="0000FF"/>
                </a:solidFill>
                <a:latin typeface="Times New Roman" panose="02020603050405020304" pitchFamily="18" charset="0"/>
                <a:ea typeface="楷体_GB2312" panose="02010609030101010101" pitchFamily="49" charset="-122"/>
                <a:sym typeface="+mn-ea"/>
              </a:rPr>
              <a:t>平方米</a:t>
            </a:r>
            <a:r>
              <a:rPr lang="en-US" altLang="zh-CN" dirty="0">
                <a:solidFill>
                  <a:srgbClr val="0000FF"/>
                </a:solidFill>
                <a:latin typeface="Times New Roman" panose="02020603050405020304" pitchFamily="18" charset="0"/>
                <a:ea typeface="楷体_GB2312" panose="02010609030101010101" pitchFamily="49" charset="-122"/>
                <a:sym typeface="+mn-ea"/>
              </a:rPr>
              <a:t>100</a:t>
            </a:r>
            <a:r>
              <a:rPr lang="zh-CN" altLang="en-US" dirty="0">
                <a:solidFill>
                  <a:srgbClr val="0000FF"/>
                </a:solidFill>
                <a:latin typeface="Times New Roman" panose="02020603050405020304" pitchFamily="18" charset="0"/>
                <a:ea typeface="楷体_GB2312" panose="02010609030101010101" pitchFamily="49" charset="-122"/>
                <a:sym typeface="+mn-ea"/>
              </a:rPr>
              <a:t>瓦灯泡一个即可</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en-US" altLang="zh-CN" b="1" dirty="0">
              <a:solidFill>
                <a:srgbClr val="0000FF"/>
              </a:solidFill>
              <a:latin typeface="Times New Roman" panose="02020603050405020304" pitchFamily="18" charset="0"/>
              <a:ea typeface="楷体_GB2312" panose="02010609030101010101" pitchFamily="49" charset="-122"/>
            </a:endParaRPr>
          </a:p>
          <a:p>
            <a:endParaRPr lang="zh-CN" altLang="en-US" b="1" dirty="0">
              <a:solidFill>
                <a:srgbClr val="0000FF"/>
              </a:solidFill>
              <a:latin typeface="Times New Roman" panose="02020603050405020304" pitchFamily="18" charset="0"/>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3400" y="1066800"/>
            <a:ext cx="11030585" cy="4910455"/>
          </a:xfrm>
        </p:spPr>
        <p:txBody>
          <a:bodyPr>
            <a:normAutofit fontScale="80000"/>
          </a:bodyPr>
          <a:p>
            <a:pPr indent="457200" fontAlgn="auto">
              <a:buNone/>
            </a:pPr>
            <a:r>
              <a:rPr lang="en-US" altLang="zh-CN" dirty="0">
                <a:solidFill>
                  <a:schemeClr val="accent2"/>
                </a:solidFill>
                <a:latin typeface="Times New Roman" panose="02020603050405020304" pitchFamily="18" charset="0"/>
                <a:ea typeface="楷体_GB2312" panose="02010609030101010101" pitchFamily="49" charset="-122"/>
                <a:sym typeface="+mn-ea"/>
              </a:rPr>
              <a:t>③ </a:t>
            </a:r>
            <a:r>
              <a:rPr lang="zh-CN" altLang="en-US" dirty="0">
                <a:solidFill>
                  <a:schemeClr val="accent2"/>
                </a:solidFill>
                <a:latin typeface="Times New Roman" panose="02020603050405020304" pitchFamily="18" charset="0"/>
                <a:ea typeface="楷体_GB2312" panose="02010609030101010101" pitchFamily="49" charset="-122"/>
                <a:sym typeface="+mn-ea"/>
              </a:rPr>
              <a:t>加辅助光照时间</a:t>
            </a:r>
            <a:r>
              <a:rPr lang="zh-CN" altLang="en-US" dirty="0">
                <a:solidFill>
                  <a:srgbClr val="0000FF"/>
                </a:solidFill>
                <a:latin typeface="Times New Roman" panose="02020603050405020304" pitchFamily="18" charset="0"/>
                <a:ea typeface="楷体_GB2312" panose="02010609030101010101" pitchFamily="49" charset="-122"/>
                <a:sym typeface="+mn-ea"/>
              </a:rPr>
              <a:t>  </a:t>
            </a:r>
            <a:endParaRPr lang="zh-CN" altLang="en-US"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至太阳下山后开始</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连续光照</a:t>
            </a:r>
            <a:r>
              <a:rPr lang="en-US" altLang="zh-CN" dirty="0">
                <a:solidFill>
                  <a:srgbClr val="0000FF"/>
                </a:solidFill>
                <a:latin typeface="Times New Roman" panose="02020603050405020304" pitchFamily="18" charset="0"/>
                <a:ea typeface="楷体_GB2312" panose="02010609030101010101" pitchFamily="49" charset="-122"/>
                <a:sym typeface="+mn-ea"/>
              </a:rPr>
              <a:t>4-5</a:t>
            </a:r>
            <a:r>
              <a:rPr lang="zh-CN" altLang="en-US" dirty="0">
                <a:solidFill>
                  <a:srgbClr val="0000FF"/>
                </a:solidFill>
                <a:latin typeface="Times New Roman" panose="02020603050405020304" pitchFamily="18" charset="0"/>
                <a:ea typeface="楷体_GB2312" panose="02010609030101010101" pitchFamily="49" charset="-122"/>
                <a:sym typeface="+mn-ea"/>
              </a:rPr>
              <a:t>小时</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en-US" altLang="zh-CN"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为节省用电</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可采用</a:t>
            </a:r>
            <a:r>
              <a:rPr lang="zh-CN" altLang="en-US" dirty="0">
                <a:solidFill>
                  <a:schemeClr val="accent2"/>
                </a:solidFill>
                <a:latin typeface="Times New Roman" panose="02020603050405020304" pitchFamily="18" charset="0"/>
                <a:ea typeface="楷体_GB2312" panose="02010609030101010101" pitchFamily="49" charset="-122"/>
                <a:sym typeface="+mn-ea"/>
              </a:rPr>
              <a:t>间歇性照明</a:t>
            </a:r>
            <a:r>
              <a:rPr lang="zh-CN" altLang="en-US" dirty="0">
                <a:solidFill>
                  <a:srgbClr val="0000FF"/>
                </a:solidFill>
                <a:latin typeface="Times New Roman" panose="02020603050405020304" pitchFamily="18" charset="0"/>
                <a:ea typeface="楷体_GB2312" panose="02010609030101010101" pitchFamily="49" charset="-122"/>
                <a:sym typeface="+mn-ea"/>
              </a:rPr>
              <a:t>的办法来打破菊花花芽分化所必须的连续暗期</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最好是在黑夜中期</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晚上</a:t>
            </a:r>
            <a:r>
              <a:rPr lang="en-US" altLang="zh-CN" dirty="0">
                <a:solidFill>
                  <a:srgbClr val="0000FF"/>
                </a:solidFill>
                <a:latin typeface="Times New Roman" panose="02020603050405020304" pitchFamily="18" charset="0"/>
                <a:ea typeface="楷体_GB2312" panose="02010609030101010101" pitchFamily="49" charset="-122"/>
                <a:sym typeface="+mn-ea"/>
              </a:rPr>
              <a:t>10-2)</a:t>
            </a:r>
            <a:r>
              <a:rPr lang="zh-CN" altLang="en-US" dirty="0">
                <a:solidFill>
                  <a:srgbClr val="0000FF"/>
                </a:solidFill>
                <a:latin typeface="Times New Roman" panose="02020603050405020304" pitchFamily="18" charset="0"/>
                <a:ea typeface="楷体_GB2312" panose="02010609030101010101" pitchFamily="49" charset="-122"/>
                <a:sym typeface="+mn-ea"/>
              </a:rPr>
              <a:t>加光</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月</a:t>
            </a:r>
            <a:r>
              <a:rPr lang="en-US" altLang="zh-CN" dirty="0">
                <a:solidFill>
                  <a:srgbClr val="0000FF"/>
                </a:solidFill>
                <a:latin typeface="Times New Roman" panose="02020603050405020304" pitchFamily="18" charset="0"/>
                <a:ea typeface="楷体_GB2312" panose="02010609030101010101" pitchFamily="49" charset="-122"/>
                <a:sym typeface="+mn-ea"/>
              </a:rPr>
              <a:t>3-4</a:t>
            </a:r>
            <a:r>
              <a:rPr lang="zh-CN" altLang="en-US" dirty="0">
                <a:solidFill>
                  <a:srgbClr val="0000FF"/>
                </a:solidFill>
                <a:latin typeface="Times New Roman" panose="02020603050405020304" pitchFamily="18" charset="0"/>
                <a:ea typeface="楷体_GB2312" panose="02010609030101010101" pitchFamily="49" charset="-122"/>
                <a:sym typeface="+mn-ea"/>
              </a:rPr>
              <a:t>小时</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以中断连续黑暗</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这样两个暗期都短于</a:t>
            </a:r>
            <a:r>
              <a:rPr lang="en-US" altLang="zh-CN" dirty="0">
                <a:solidFill>
                  <a:srgbClr val="0000FF"/>
                </a:solidFill>
                <a:latin typeface="Times New Roman" panose="02020603050405020304" pitchFamily="18" charset="0"/>
                <a:ea typeface="楷体_GB2312" panose="02010609030101010101" pitchFamily="49" charset="-122"/>
                <a:sym typeface="+mn-ea"/>
              </a:rPr>
              <a:t>7</a:t>
            </a:r>
            <a:r>
              <a:rPr lang="zh-CN" altLang="en-US" dirty="0">
                <a:solidFill>
                  <a:srgbClr val="0000FF"/>
                </a:solidFill>
                <a:latin typeface="Times New Roman" panose="02020603050405020304" pitchFamily="18" charset="0"/>
                <a:ea typeface="楷体_GB2312" panose="02010609030101010101" pitchFamily="49" charset="-122"/>
                <a:sym typeface="+mn-ea"/>
              </a:rPr>
              <a:t>小时</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就</a:t>
            </a:r>
            <a:r>
              <a:rPr lang="zh-CN" altLang="en-US" dirty="0">
                <a:solidFill>
                  <a:schemeClr val="accent2"/>
                </a:solidFill>
                <a:latin typeface="Times New Roman" panose="02020603050405020304" pitchFamily="18" charset="0"/>
                <a:ea typeface="楷体_GB2312" panose="02010609030101010101" pitchFamily="49" charset="-122"/>
                <a:sym typeface="+mn-ea"/>
              </a:rPr>
              <a:t>抑制了花芽</a:t>
            </a:r>
            <a:r>
              <a:rPr lang="zh-CN" altLang="en-US" dirty="0">
                <a:solidFill>
                  <a:srgbClr val="0000FF"/>
                </a:solidFill>
                <a:latin typeface="Times New Roman" panose="02020603050405020304" pitchFamily="18" charset="0"/>
                <a:ea typeface="楷体_GB2312" panose="02010609030101010101" pitchFamily="49" charset="-122"/>
                <a:sym typeface="+mn-ea"/>
              </a:rPr>
              <a:t>分化</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zh-CN" altLang="en-US"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zh-CN" altLang="en-US" dirty="0">
                <a:solidFill>
                  <a:schemeClr val="accent2"/>
                </a:solidFill>
                <a:latin typeface="Times New Roman" panose="02020603050405020304" pitchFamily="18" charset="0"/>
                <a:ea typeface="楷体_GB2312" panose="02010609030101010101" pitchFamily="49" charset="-122"/>
                <a:sym typeface="+mn-ea"/>
              </a:rPr>
              <a:t>注意</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en-US" altLang="zh-CN" b="1" dirty="0">
              <a:solidFill>
                <a:srgbClr val="0000FF"/>
              </a:solidFill>
              <a:latin typeface="Times New Roman" panose="02020603050405020304" pitchFamily="18" charset="0"/>
              <a:ea typeface="楷体_GB2312" panose="02010609030101010101" pitchFamily="49" charset="-122"/>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光照强度不能少于</a:t>
            </a:r>
            <a:r>
              <a:rPr lang="en-US" altLang="zh-CN" dirty="0">
                <a:solidFill>
                  <a:srgbClr val="0000FF"/>
                </a:solidFill>
                <a:latin typeface="Times New Roman" panose="02020603050405020304" pitchFamily="18" charset="0"/>
                <a:ea typeface="楷体_GB2312" panose="02010609030101010101" pitchFamily="49" charset="-122"/>
                <a:sym typeface="+mn-ea"/>
              </a:rPr>
              <a:t>55</a:t>
            </a:r>
            <a:r>
              <a:rPr lang="zh-CN" altLang="en-US" dirty="0">
                <a:solidFill>
                  <a:srgbClr val="0000FF"/>
                </a:solidFill>
                <a:latin typeface="Times New Roman" panose="02020603050405020304" pitchFamily="18" charset="0"/>
                <a:ea typeface="楷体_GB2312" panose="02010609030101010101" pitchFamily="49" charset="-122"/>
                <a:sym typeface="+mn-ea"/>
              </a:rPr>
              <a:t>勒克斯。如果使用连续暗间断的方法</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光照强度应在</a:t>
            </a:r>
            <a:r>
              <a:rPr lang="en-US" altLang="zh-CN" dirty="0">
                <a:solidFill>
                  <a:srgbClr val="0000FF"/>
                </a:solidFill>
                <a:latin typeface="Times New Roman" panose="02020603050405020304" pitchFamily="18" charset="0"/>
                <a:ea typeface="楷体_GB2312" panose="02010609030101010101" pitchFamily="49" charset="-122"/>
                <a:sym typeface="+mn-ea"/>
              </a:rPr>
              <a:t>80-110</a:t>
            </a:r>
            <a:r>
              <a:rPr lang="zh-CN" altLang="en-US" dirty="0">
                <a:solidFill>
                  <a:srgbClr val="0000FF"/>
                </a:solidFill>
                <a:latin typeface="Times New Roman" panose="02020603050405020304" pitchFamily="18" charset="0"/>
                <a:ea typeface="楷体_GB2312" panose="02010609030101010101" pitchFamily="49" charset="-122"/>
                <a:sym typeface="+mn-ea"/>
              </a:rPr>
              <a:t>之间</a:t>
            </a:r>
            <a:r>
              <a:rPr lang="en-US" altLang="zh-CN" dirty="0">
                <a:solidFill>
                  <a:srgbClr val="0000FF"/>
                </a:solidFill>
                <a:latin typeface="Times New Roman" panose="02020603050405020304" pitchFamily="18" charset="0"/>
                <a:ea typeface="楷体_GB2312" panose="02010609030101010101" pitchFamily="49" charset="-122"/>
                <a:sym typeface="+mn-ea"/>
              </a:rPr>
              <a:t>.</a:t>
            </a:r>
            <a:endParaRPr lang="en-US" altLang="zh-CN" b="1" dirty="0">
              <a:solidFill>
                <a:srgbClr val="0000FF"/>
              </a:solidFill>
              <a:latin typeface="Times New Roman" panose="02020603050405020304" pitchFamily="18" charset="0"/>
              <a:ea typeface="楷体_GB2312" panose="02010609030101010101" pitchFamily="49" charset="-122"/>
            </a:endParaRPr>
          </a:p>
          <a:p>
            <a:endParaRPr lang="en-US" altLang="zh-CN" b="1" dirty="0">
              <a:solidFill>
                <a:srgbClr val="0000FF"/>
              </a:solidFill>
              <a:latin typeface="Times New Roman" panose="02020603050405020304" pitchFamily="18" charset="0"/>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54990" y="1066800"/>
            <a:ext cx="11082020" cy="5218430"/>
          </a:xfrm>
        </p:spPr>
        <p:txBody>
          <a:bodyPr>
            <a:normAutofit lnSpcReduction="10000"/>
          </a:bodyPr>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(2) </a:t>
            </a:r>
            <a:r>
              <a:rPr lang="zh-CN" altLang="en-US" dirty="0">
                <a:solidFill>
                  <a:srgbClr val="FF0066"/>
                </a:solidFill>
                <a:latin typeface="楷体_GB2312" panose="02010609030101010101" pitchFamily="49" charset="-122"/>
                <a:ea typeface="楷体_GB2312" panose="02010609030101010101" pitchFamily="49" charset="-122"/>
                <a:sym typeface="+mn-ea"/>
              </a:rPr>
              <a:t>利用温室保温、加温</a:t>
            </a:r>
            <a:endParaRPr lang="zh-CN" altLang="en-US" dirty="0">
              <a:solidFill>
                <a:srgbClr val="FF0066"/>
              </a:solidFill>
              <a:latin typeface="楷体_GB2312" panose="02010609030101010101" pitchFamily="49" charset="-122"/>
              <a:ea typeface="楷体_GB2312" panose="02010609030101010101" pitchFamily="49" charset="-122"/>
              <a:sym typeface="+mn-ea"/>
            </a:endParaRPr>
          </a:p>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(3) </a:t>
            </a:r>
            <a:r>
              <a:rPr lang="zh-CN" altLang="en-US" dirty="0">
                <a:solidFill>
                  <a:srgbClr val="FF0066"/>
                </a:solidFill>
                <a:latin typeface="楷体_GB2312" panose="02010609030101010101" pitchFamily="49" charset="-122"/>
                <a:ea typeface="楷体_GB2312" panose="02010609030101010101" pitchFamily="49" charset="-122"/>
                <a:sym typeface="+mn-ea"/>
              </a:rPr>
              <a:t>利用发电厂热水加温</a:t>
            </a:r>
            <a:endParaRPr lang="zh-CN" altLang="en-US" b="1" dirty="0">
              <a:solidFill>
                <a:srgbClr val="FF0066"/>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附近有火力发电厂的地方，可充分利用电厂的水资源加温，以减少能源消耗，降低加温成本。</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(4) </a:t>
            </a:r>
            <a:r>
              <a:rPr lang="zh-CN" altLang="en-US" dirty="0">
                <a:solidFill>
                  <a:srgbClr val="FF0066"/>
                </a:solidFill>
                <a:latin typeface="楷体_GB2312" panose="02010609030101010101" pitchFamily="49" charset="-122"/>
                <a:ea typeface="楷体_GB2312" panose="02010609030101010101" pitchFamily="49" charset="-122"/>
                <a:sym typeface="+mn-ea"/>
              </a:rPr>
              <a:t>利用地热加温</a:t>
            </a:r>
            <a:endParaRPr lang="zh-CN" altLang="en-US" dirty="0">
              <a:solidFill>
                <a:srgbClr val="FF0066"/>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有地热条件（温泉）的地方地方，可利用管道将热水接至温室，提高温室的温带和湿度。</a:t>
            </a:r>
            <a:endParaRPr lang="zh-CN" altLang="en-US" b="1" dirty="0">
              <a:solidFill>
                <a:srgbClr val="FF0066"/>
              </a:solidFill>
              <a:latin typeface="楷体_GB2312" panose="02010609030101010101" pitchFamily="49" charset="-122"/>
              <a:ea typeface="楷体_GB2312" panose="02010609030101010101" pitchFamily="49" charset="-122"/>
            </a:endParaRPr>
          </a:p>
          <a:p>
            <a:pPr indent="0">
              <a:buNone/>
            </a:pPr>
            <a:endParaRPr lang="zh-CN" altLang="en-US" b="1" dirty="0">
              <a:solidFill>
                <a:srgbClr val="0000FF"/>
              </a:solidFill>
              <a:latin typeface="楷体_GB2312" panose="02010609030101010101" pitchFamily="49" charset="-122"/>
              <a:ea typeface="楷体_GB2312" panose="02010609030101010101" pitchFamily="49" charset="-122"/>
            </a:endParaRPr>
          </a:p>
          <a:p>
            <a:pPr indent="0">
              <a:buNone/>
            </a:pPr>
            <a:endParaRPr lang="zh-CN" altLang="en-US" b="1" dirty="0">
              <a:solidFill>
                <a:srgbClr val="FF0066"/>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latin typeface="Times New Roman" panose="02020603050405020304" pitchFamily="18" charset="0"/>
                <a:sym typeface="+mn-ea"/>
              </a:rPr>
              <a:t>菊花光照灯泡一般的安装方法</a:t>
            </a:r>
            <a:endParaRPr lang="zh-CN" altLang="en-US"/>
          </a:p>
        </p:txBody>
      </p:sp>
      <p:graphicFrame>
        <p:nvGraphicFramePr>
          <p:cNvPr id="51203" name="表格 51202"/>
          <p:cNvGraphicFramePr/>
          <p:nvPr/>
        </p:nvGraphicFramePr>
        <p:xfrm>
          <a:off x="2456180" y="1898015"/>
          <a:ext cx="7569200" cy="3966210"/>
        </p:xfrm>
        <a:graphic>
          <a:graphicData uri="http://schemas.openxmlformats.org/drawingml/2006/table">
            <a:tbl>
              <a:tblPr/>
              <a:tblGrid>
                <a:gridCol w="2497455"/>
                <a:gridCol w="1765300"/>
                <a:gridCol w="1305560"/>
                <a:gridCol w="2000885"/>
              </a:tblGrid>
              <a:tr h="1181735">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solidFill>
                            <a:srgbClr val="0000FF"/>
                          </a:solidFill>
                        </a:rPr>
                        <a:t>畦（宽</a:t>
                      </a:r>
                      <a:r>
                        <a:rPr lang="en-US" altLang="zh-CN" b="1" dirty="0">
                          <a:solidFill>
                            <a:srgbClr val="0000FF"/>
                          </a:solidFill>
                        </a:rPr>
                        <a:t>1.2</a:t>
                      </a:r>
                      <a:r>
                        <a:rPr lang="zh-CN" altLang="en-US" b="1" dirty="0">
                          <a:solidFill>
                            <a:srgbClr val="0000FF"/>
                          </a:solidFill>
                        </a:rPr>
                        <a:t>米）与光照</a:t>
                      </a:r>
                      <a:endParaRPr lang="zh-CN" altLang="en-US" b="1">
                        <a:solidFill>
                          <a:srgbClr val="0000FF"/>
                        </a:solidFill>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solidFill>
                            <a:srgbClr val="0000FF"/>
                          </a:solidFill>
                        </a:rPr>
                        <a:t>光照 </a:t>
                      </a:r>
                      <a:endParaRPr lang="zh-CN" altLang="en-US" b="1" dirty="0">
                        <a:solidFill>
                          <a:srgbClr val="0000FF"/>
                        </a:solidFill>
                      </a:endParaRPr>
                    </a:p>
                    <a:p>
                      <a:pPr marL="0" lvl="0" indent="0" algn="ctr">
                        <a:buNone/>
                      </a:pPr>
                      <a:r>
                        <a:rPr lang="zh-CN" altLang="en-US" b="1" dirty="0">
                          <a:solidFill>
                            <a:srgbClr val="0000FF"/>
                          </a:solidFill>
                        </a:rPr>
                        <a:t>（瓦）</a:t>
                      </a:r>
                      <a:endParaRPr lang="zh-CN" altLang="en-US" b="1" dirty="0">
                        <a:solidFill>
                          <a:srgbClr val="0000FF"/>
                        </a:solidFill>
                      </a:endParaRPr>
                    </a:p>
                  </a:txBody>
                  <a:tcPr anchor="ctr" anchorCtr="0">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solidFill>
                            <a:srgbClr val="0000FF"/>
                          </a:solidFill>
                        </a:rPr>
                        <a:t>灯距</a:t>
                      </a:r>
                      <a:endParaRPr lang="zh-CN" altLang="en-US" b="1" dirty="0">
                        <a:solidFill>
                          <a:srgbClr val="0000FF"/>
                        </a:solidFill>
                      </a:endParaRPr>
                    </a:p>
                    <a:p>
                      <a:pPr marL="0" lvl="0" indent="0" algn="ctr">
                        <a:buNone/>
                      </a:pPr>
                      <a:r>
                        <a:rPr lang="zh-CN" altLang="en-US" b="1" dirty="0">
                          <a:solidFill>
                            <a:srgbClr val="0000FF"/>
                          </a:solidFill>
                        </a:rPr>
                        <a:t>（米）</a:t>
                      </a:r>
                      <a:endParaRPr lang="zh-CN" altLang="en-US" b="1">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zh-CN" altLang="en-US" b="1" dirty="0">
                          <a:solidFill>
                            <a:srgbClr val="0000FF"/>
                          </a:solidFill>
                        </a:rPr>
                        <a:t>离地面高</a:t>
                      </a:r>
                      <a:endParaRPr lang="zh-CN" altLang="en-US" b="1" dirty="0">
                        <a:solidFill>
                          <a:srgbClr val="0000FF"/>
                        </a:solidFill>
                      </a:endParaRPr>
                    </a:p>
                    <a:p>
                      <a:pPr marL="0" lvl="0" indent="0" algn="ctr">
                        <a:buNone/>
                      </a:pPr>
                      <a:r>
                        <a:rPr lang="zh-CN" altLang="en-US" b="1" dirty="0">
                          <a:solidFill>
                            <a:srgbClr val="0000FF"/>
                          </a:solidFill>
                        </a:rPr>
                        <a:t>（米）</a:t>
                      </a:r>
                      <a:endParaRPr lang="zh-CN" altLang="en-US" b="1">
                        <a:solidFill>
                          <a:srgbClr val="0000FF"/>
                        </a:solidFill>
                      </a:endParaRPr>
                    </a:p>
                  </a:txBody>
                  <a:tcPr anchor="ctr" anchorCtr="0">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2784475">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50000"/>
                        </a:spcBef>
                        <a:spcAft>
                          <a:spcPct val="30000"/>
                        </a:spcAft>
                        <a:buNone/>
                      </a:pPr>
                      <a:r>
                        <a:rPr lang="en-US" altLang="zh-CN" b="1" dirty="0">
                          <a:solidFill>
                            <a:srgbClr val="0000FF"/>
                          </a:solidFill>
                        </a:rPr>
                        <a:t>1</a:t>
                      </a:r>
                      <a:r>
                        <a:rPr lang="zh-CN" altLang="en-US" b="1" dirty="0">
                          <a:solidFill>
                            <a:srgbClr val="0000FF"/>
                          </a:solidFill>
                        </a:rPr>
                        <a:t>畦</a:t>
                      </a:r>
                      <a:r>
                        <a:rPr lang="en-US" altLang="zh-CN" b="1" dirty="0">
                          <a:solidFill>
                            <a:srgbClr val="0000FF"/>
                          </a:solidFill>
                        </a:rPr>
                        <a:t>1</a:t>
                      </a:r>
                      <a:r>
                        <a:rPr lang="zh-CN" altLang="en-US" b="1" dirty="0">
                          <a:solidFill>
                            <a:srgbClr val="0000FF"/>
                          </a:solidFill>
                        </a:rPr>
                        <a:t>排灯泡</a:t>
                      </a:r>
                      <a:endParaRPr lang="zh-CN" altLang="en-US" b="1" dirty="0">
                        <a:solidFill>
                          <a:srgbClr val="0000FF"/>
                        </a:solidFill>
                      </a:endParaRPr>
                    </a:p>
                    <a:p>
                      <a:pPr marL="0" lvl="0" indent="0" algn="ctr">
                        <a:spcBef>
                          <a:spcPct val="50000"/>
                        </a:spcBef>
                        <a:spcAft>
                          <a:spcPct val="30000"/>
                        </a:spcAft>
                        <a:buNone/>
                      </a:pPr>
                      <a:r>
                        <a:rPr lang="en-US" altLang="zh-CN" b="1" dirty="0">
                          <a:solidFill>
                            <a:srgbClr val="0000FF"/>
                          </a:solidFill>
                        </a:rPr>
                        <a:t>2</a:t>
                      </a:r>
                      <a:r>
                        <a:rPr lang="zh-CN" altLang="en-US" b="1" dirty="0">
                          <a:solidFill>
                            <a:srgbClr val="0000FF"/>
                          </a:solidFill>
                        </a:rPr>
                        <a:t>畦</a:t>
                      </a:r>
                      <a:r>
                        <a:rPr lang="en-US" altLang="zh-CN" b="1" dirty="0">
                          <a:solidFill>
                            <a:srgbClr val="0000FF"/>
                          </a:solidFill>
                        </a:rPr>
                        <a:t>1</a:t>
                      </a:r>
                      <a:r>
                        <a:rPr lang="zh-CN" altLang="en-US" b="1" dirty="0">
                          <a:solidFill>
                            <a:srgbClr val="0000FF"/>
                          </a:solidFill>
                        </a:rPr>
                        <a:t>排灯泡</a:t>
                      </a:r>
                      <a:endParaRPr lang="zh-CN" altLang="en-US" b="1" dirty="0">
                        <a:solidFill>
                          <a:srgbClr val="0000FF"/>
                        </a:solidFill>
                      </a:endParaRPr>
                    </a:p>
                    <a:p>
                      <a:pPr marL="0" lvl="0" indent="0" algn="ctr">
                        <a:spcBef>
                          <a:spcPct val="50000"/>
                        </a:spcBef>
                        <a:spcAft>
                          <a:spcPct val="30000"/>
                        </a:spcAft>
                        <a:buNone/>
                      </a:pPr>
                      <a:r>
                        <a:rPr lang="en-US" altLang="zh-CN" b="1" dirty="0">
                          <a:solidFill>
                            <a:srgbClr val="0000FF"/>
                          </a:solidFill>
                        </a:rPr>
                        <a:t>3</a:t>
                      </a:r>
                      <a:r>
                        <a:rPr lang="zh-CN" altLang="en-US" b="1" dirty="0">
                          <a:solidFill>
                            <a:srgbClr val="0000FF"/>
                          </a:solidFill>
                        </a:rPr>
                        <a:t>畦</a:t>
                      </a:r>
                      <a:r>
                        <a:rPr lang="en-US" altLang="zh-CN" b="1" dirty="0">
                          <a:solidFill>
                            <a:srgbClr val="0000FF"/>
                          </a:solidFill>
                        </a:rPr>
                        <a:t>1</a:t>
                      </a:r>
                      <a:r>
                        <a:rPr lang="zh-CN" altLang="en-US" b="1" dirty="0">
                          <a:solidFill>
                            <a:srgbClr val="0000FF"/>
                          </a:solidFill>
                        </a:rPr>
                        <a:t>排灯泡</a:t>
                      </a:r>
                      <a:endParaRPr lang="zh-CN" altLang="en-US" b="1" dirty="0">
                        <a:solidFill>
                          <a:srgbClr val="0000FF"/>
                        </a:solidFill>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50000"/>
                        </a:spcBef>
                        <a:spcAft>
                          <a:spcPct val="30000"/>
                        </a:spcAft>
                        <a:buNone/>
                      </a:pPr>
                      <a:r>
                        <a:rPr lang="en-US" altLang="zh-CN" b="1">
                          <a:solidFill>
                            <a:srgbClr val="0000FF"/>
                          </a:solidFill>
                        </a:rPr>
                        <a:t>60</a:t>
                      </a:r>
                      <a:endParaRPr lang="en-US" altLang="zh-CN" b="1">
                        <a:solidFill>
                          <a:srgbClr val="0000FF"/>
                        </a:solidFill>
                      </a:endParaRPr>
                    </a:p>
                    <a:p>
                      <a:pPr marL="0" lvl="0" indent="0" algn="ctr">
                        <a:spcBef>
                          <a:spcPct val="50000"/>
                        </a:spcBef>
                        <a:spcAft>
                          <a:spcPct val="30000"/>
                        </a:spcAft>
                        <a:buNone/>
                      </a:pPr>
                      <a:r>
                        <a:rPr lang="en-US" altLang="zh-CN" b="1">
                          <a:solidFill>
                            <a:srgbClr val="0000FF"/>
                          </a:solidFill>
                        </a:rPr>
                        <a:t>100</a:t>
                      </a:r>
                      <a:endParaRPr lang="en-US" altLang="zh-CN" b="1">
                        <a:solidFill>
                          <a:srgbClr val="0000FF"/>
                        </a:solidFill>
                      </a:endParaRPr>
                    </a:p>
                    <a:p>
                      <a:pPr marL="0" lvl="0" indent="0" algn="ctr">
                        <a:spcBef>
                          <a:spcPct val="50000"/>
                        </a:spcBef>
                        <a:spcAft>
                          <a:spcPct val="30000"/>
                        </a:spcAft>
                        <a:buNone/>
                      </a:pPr>
                      <a:r>
                        <a:rPr lang="en-US" altLang="zh-CN" b="1">
                          <a:solidFill>
                            <a:srgbClr val="0000FF"/>
                          </a:solidFill>
                        </a:rPr>
                        <a:t>150</a:t>
                      </a:r>
                      <a:endParaRPr lang="zh-CN" altLang="en-US" b="1">
                        <a:solidFill>
                          <a:srgbClr val="0000FF"/>
                        </a:solidFill>
                      </a:endParaRPr>
                    </a:p>
                  </a:txBody>
                  <a:tcPr anchor="ctr" anchorCtr="0">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50000"/>
                        </a:spcBef>
                        <a:spcAft>
                          <a:spcPct val="30000"/>
                        </a:spcAft>
                        <a:buNone/>
                      </a:pPr>
                      <a:r>
                        <a:rPr lang="en-US" altLang="zh-CN" b="1">
                          <a:solidFill>
                            <a:srgbClr val="0000FF"/>
                          </a:solidFill>
                        </a:rPr>
                        <a:t>1.2</a:t>
                      </a:r>
                      <a:endParaRPr lang="en-US" altLang="zh-CN" b="1">
                        <a:solidFill>
                          <a:srgbClr val="0000FF"/>
                        </a:solidFill>
                      </a:endParaRPr>
                    </a:p>
                    <a:p>
                      <a:pPr marL="0" lvl="0" indent="0" algn="ctr">
                        <a:spcBef>
                          <a:spcPct val="50000"/>
                        </a:spcBef>
                        <a:spcAft>
                          <a:spcPct val="30000"/>
                        </a:spcAft>
                        <a:buNone/>
                      </a:pPr>
                      <a:r>
                        <a:rPr lang="en-US" altLang="zh-CN" b="1">
                          <a:solidFill>
                            <a:srgbClr val="0000FF"/>
                          </a:solidFill>
                        </a:rPr>
                        <a:t>1.8</a:t>
                      </a:r>
                      <a:endParaRPr lang="en-US" altLang="zh-CN" b="1">
                        <a:solidFill>
                          <a:srgbClr val="0000FF"/>
                        </a:solidFill>
                      </a:endParaRPr>
                    </a:p>
                    <a:p>
                      <a:pPr marL="0" lvl="0" indent="0" algn="ctr">
                        <a:spcBef>
                          <a:spcPct val="50000"/>
                        </a:spcBef>
                        <a:spcAft>
                          <a:spcPct val="30000"/>
                        </a:spcAft>
                        <a:buNone/>
                      </a:pPr>
                      <a:r>
                        <a:rPr lang="en-US" altLang="zh-CN" b="1">
                          <a:solidFill>
                            <a:srgbClr val="0000FF"/>
                          </a:solidFill>
                        </a:rPr>
                        <a:t>1.8</a:t>
                      </a:r>
                      <a:endParaRPr lang="zh-CN" altLang="en-US" b="1">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50000"/>
                        </a:spcBef>
                        <a:spcAft>
                          <a:spcPct val="30000"/>
                        </a:spcAft>
                        <a:buNone/>
                      </a:pPr>
                      <a:r>
                        <a:rPr lang="en-US" altLang="zh-CN" b="1">
                          <a:solidFill>
                            <a:srgbClr val="0000FF"/>
                          </a:solidFill>
                        </a:rPr>
                        <a:t>1.5</a:t>
                      </a:r>
                      <a:endParaRPr lang="en-US" altLang="zh-CN" b="1">
                        <a:solidFill>
                          <a:srgbClr val="0000FF"/>
                        </a:solidFill>
                      </a:endParaRPr>
                    </a:p>
                    <a:p>
                      <a:pPr marL="0" lvl="0" indent="0" algn="ctr">
                        <a:spcBef>
                          <a:spcPct val="50000"/>
                        </a:spcBef>
                        <a:spcAft>
                          <a:spcPct val="30000"/>
                        </a:spcAft>
                        <a:buNone/>
                      </a:pPr>
                      <a:r>
                        <a:rPr lang="en-US" altLang="zh-CN" b="1">
                          <a:solidFill>
                            <a:srgbClr val="0000FF"/>
                          </a:solidFill>
                        </a:rPr>
                        <a:t>1.5</a:t>
                      </a:r>
                      <a:endParaRPr lang="en-US" altLang="zh-CN" b="1">
                        <a:solidFill>
                          <a:srgbClr val="0000FF"/>
                        </a:solidFill>
                      </a:endParaRPr>
                    </a:p>
                    <a:p>
                      <a:pPr marL="0" lvl="0" indent="0" algn="ctr">
                        <a:spcBef>
                          <a:spcPct val="50000"/>
                        </a:spcBef>
                        <a:spcAft>
                          <a:spcPct val="30000"/>
                        </a:spcAft>
                        <a:buNone/>
                      </a:pPr>
                      <a:r>
                        <a:rPr lang="en-US" altLang="zh-CN" b="1">
                          <a:solidFill>
                            <a:srgbClr val="0000FF"/>
                          </a:solidFill>
                        </a:rPr>
                        <a:t>1.5</a:t>
                      </a:r>
                      <a:endParaRPr lang="zh-CN" altLang="en-US" b="1">
                        <a:solidFill>
                          <a:srgbClr val="0000FF"/>
                        </a:solidFill>
                      </a:endParaRPr>
                    </a:p>
                  </a:txBody>
                  <a:tcPr anchor="ctr" anchorCtr="0">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4000" dirty="0">
                <a:solidFill>
                  <a:srgbClr val="CC0066"/>
                </a:solidFill>
                <a:cs typeface="微软雅黑" panose="020B0503020204020204" charset="-122"/>
                <a:sym typeface="+mn-ea"/>
              </a:rPr>
              <a:t>3.  </a:t>
            </a:r>
            <a:r>
              <a:rPr lang="zh-CN" altLang="en-US" sz="4000" dirty="0">
                <a:solidFill>
                  <a:srgbClr val="CC0066"/>
                </a:solidFill>
                <a:cs typeface="微软雅黑" panose="020B0503020204020204" charset="-122"/>
                <a:sym typeface="+mn-ea"/>
              </a:rPr>
              <a:t>植物生长调节剂</a:t>
            </a:r>
            <a:endParaRPr lang="zh-CN" altLang="en-US" sz="4000" dirty="0">
              <a:solidFill>
                <a:srgbClr val="CC0066"/>
              </a:solidFill>
              <a:cs typeface="微软雅黑" panose="020B0503020204020204" charset="-122"/>
              <a:sym typeface="+mn-ea"/>
            </a:endParaRPr>
          </a:p>
        </p:txBody>
      </p:sp>
      <p:sp>
        <p:nvSpPr>
          <p:cNvPr id="3" name="内容占位符 2"/>
          <p:cNvSpPr>
            <a:spLocks noGrp="1"/>
          </p:cNvSpPr>
          <p:nvPr>
            <p:ph idx="1"/>
          </p:nvPr>
        </p:nvSpPr>
        <p:spPr/>
        <p:txBody>
          <a:bodyPr>
            <a:normAutofit lnSpcReduction="10000"/>
          </a:bodyPr>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用赤霉素</a:t>
            </a:r>
            <a:r>
              <a:rPr lang="en-US" altLang="zh-CN" dirty="0">
                <a:solidFill>
                  <a:srgbClr val="0000FF"/>
                </a:solidFill>
                <a:latin typeface="Times New Roman" panose="02020603050405020304" pitchFamily="18" charset="0"/>
                <a:ea typeface="楷体_GB2312" panose="02010609030101010101" pitchFamily="49" charset="-122"/>
                <a:sym typeface="+mn-ea"/>
              </a:rPr>
              <a:t>100</a:t>
            </a:r>
            <a:r>
              <a:rPr lang="zh-CN" altLang="en-US" dirty="0">
                <a:solidFill>
                  <a:srgbClr val="0000FF"/>
                </a:solidFill>
                <a:latin typeface="Times New Roman" panose="02020603050405020304" pitchFamily="18" charset="0"/>
                <a:ea typeface="楷体_GB2312" panose="02010609030101010101" pitchFamily="49" charset="-122"/>
                <a:sym typeface="+mn-ea"/>
              </a:rPr>
              <a:t>毫克</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千克喷洒需长日延迟开花的菊花，</a:t>
            </a:r>
            <a:r>
              <a:rPr lang="en-US" altLang="zh-CN" dirty="0">
                <a:solidFill>
                  <a:srgbClr val="0000FF"/>
                </a:solidFill>
                <a:latin typeface="Times New Roman" panose="02020603050405020304" pitchFamily="18" charset="0"/>
                <a:ea typeface="楷体_GB2312" panose="02010609030101010101" pitchFamily="49" charset="-122"/>
                <a:sym typeface="+mn-ea"/>
              </a:rPr>
              <a:t>3</a:t>
            </a:r>
            <a:r>
              <a:rPr lang="zh-CN" altLang="en-US" dirty="0">
                <a:solidFill>
                  <a:srgbClr val="0000FF"/>
                </a:solidFill>
                <a:latin typeface="Times New Roman" panose="02020603050405020304" pitchFamily="18" charset="0"/>
                <a:ea typeface="楷体_GB2312" panose="02010609030101010101" pitchFamily="49" charset="-122"/>
                <a:sym typeface="+mn-ea"/>
              </a:rPr>
              <a:t>周</a:t>
            </a:r>
            <a:r>
              <a:rPr lang="en-US" altLang="zh-CN" dirty="0">
                <a:solidFill>
                  <a:srgbClr val="0000FF"/>
                </a:solidFill>
                <a:latin typeface="Times New Roman" panose="02020603050405020304" pitchFamily="18" charset="0"/>
                <a:ea typeface="楷体_GB2312" panose="02010609030101010101" pitchFamily="49" charset="-122"/>
                <a:sym typeface="+mn-ea"/>
              </a:rPr>
              <a:t>1</a:t>
            </a:r>
            <a:r>
              <a:rPr lang="zh-CN" altLang="en-US" dirty="0">
                <a:solidFill>
                  <a:srgbClr val="0000FF"/>
                </a:solidFill>
                <a:latin typeface="Times New Roman" panose="02020603050405020304" pitchFamily="18" charset="0"/>
                <a:ea typeface="楷体_GB2312" panose="02010609030101010101" pitchFamily="49" charset="-122"/>
                <a:sym typeface="+mn-ea"/>
              </a:rPr>
              <a:t>次，工</a:t>
            </a:r>
            <a:r>
              <a:rPr lang="en-US" altLang="zh-CN" dirty="0">
                <a:solidFill>
                  <a:srgbClr val="0000FF"/>
                </a:solidFill>
                <a:latin typeface="Times New Roman" panose="02020603050405020304" pitchFamily="18" charset="0"/>
                <a:ea typeface="楷体_GB2312" panose="02010609030101010101" pitchFamily="49" charset="-122"/>
                <a:sym typeface="+mn-ea"/>
              </a:rPr>
              <a:t>2</a:t>
            </a:r>
            <a:r>
              <a:rPr lang="zh-CN" altLang="en-US" dirty="0">
                <a:solidFill>
                  <a:srgbClr val="0000FF"/>
                </a:solidFill>
                <a:latin typeface="Times New Roman" panose="02020603050405020304" pitchFamily="18" charset="0"/>
                <a:ea typeface="楷体_GB2312" panose="02010609030101010101" pitchFamily="49" charset="-122"/>
                <a:sym typeface="+mn-ea"/>
              </a:rPr>
              <a:t>次，可以促使菊花在冬季开花。对大多数短日花卉，</a:t>
            </a:r>
            <a:r>
              <a:rPr lang="zh-CN" altLang="en-US" dirty="0">
                <a:solidFill>
                  <a:schemeClr val="accent2"/>
                </a:solidFill>
                <a:latin typeface="Times New Roman" panose="02020603050405020304" pitchFamily="18" charset="0"/>
                <a:ea typeface="楷体_GB2312" panose="02010609030101010101" pitchFamily="49" charset="-122"/>
                <a:sym typeface="+mn-ea"/>
              </a:rPr>
              <a:t>赤霉素起着抑制开花</a:t>
            </a:r>
            <a:r>
              <a:rPr lang="zh-CN" altLang="en-US" dirty="0">
                <a:solidFill>
                  <a:srgbClr val="0000FF"/>
                </a:solidFill>
                <a:latin typeface="Times New Roman" panose="02020603050405020304" pitchFamily="18" charset="0"/>
                <a:ea typeface="楷体_GB2312" panose="02010609030101010101" pitchFamily="49" charset="-122"/>
                <a:sym typeface="+mn-ea"/>
              </a:rPr>
              <a:t>的作用，但如在对菊花进行多次滴生长点，可促使短日照菊花开花。</a:t>
            </a:r>
            <a:endParaRPr lang="zh-CN" altLang="en-US" dirty="0">
              <a:solidFill>
                <a:srgbClr val="0000FF"/>
              </a:solidFill>
              <a:latin typeface="Times New Roman" panose="02020603050405020304" pitchFamily="18" charset="0"/>
              <a:ea typeface="楷体_GB2312" panose="02010609030101010101" pitchFamily="49" charset="-122"/>
              <a:sym typeface="+mn-ea"/>
            </a:endParaRPr>
          </a:p>
          <a:p>
            <a:pPr indent="457200" fontAlgn="auto">
              <a:buNone/>
            </a:pPr>
            <a:r>
              <a:rPr lang="zh-CN" altLang="en-US" dirty="0">
                <a:solidFill>
                  <a:srgbClr val="0000FF"/>
                </a:solidFill>
                <a:latin typeface="Times New Roman" panose="02020603050405020304" pitchFamily="18" charset="0"/>
                <a:ea typeface="楷体_GB2312" panose="02010609030101010101" pitchFamily="49" charset="-122"/>
                <a:sym typeface="+mn-ea"/>
              </a:rPr>
              <a:t>乙烯利可抑制菊花开花，用</a:t>
            </a:r>
            <a:r>
              <a:rPr lang="en-US" altLang="zh-CN" dirty="0">
                <a:solidFill>
                  <a:srgbClr val="0000FF"/>
                </a:solidFill>
                <a:latin typeface="Times New Roman" panose="02020603050405020304" pitchFamily="18" charset="0"/>
                <a:ea typeface="楷体_GB2312" panose="02010609030101010101" pitchFamily="49" charset="-122"/>
                <a:sym typeface="+mn-ea"/>
              </a:rPr>
              <a:t>200</a:t>
            </a:r>
            <a:r>
              <a:rPr lang="zh-CN" altLang="en-US" dirty="0">
                <a:solidFill>
                  <a:srgbClr val="0000FF"/>
                </a:solidFill>
                <a:latin typeface="Times New Roman" panose="02020603050405020304" pitchFamily="18" charset="0"/>
                <a:ea typeface="楷体_GB2312" panose="02010609030101010101" pitchFamily="49" charset="-122"/>
                <a:sym typeface="+mn-ea"/>
              </a:rPr>
              <a:t>毫克</a:t>
            </a:r>
            <a:r>
              <a:rPr lang="en-US" altLang="zh-CN" dirty="0">
                <a:solidFill>
                  <a:srgbClr val="0000FF"/>
                </a:solidFill>
                <a:latin typeface="Times New Roman" panose="02020603050405020304" pitchFamily="18" charset="0"/>
                <a:ea typeface="楷体_GB2312" panose="02010609030101010101" pitchFamily="49" charset="-122"/>
                <a:sym typeface="+mn-ea"/>
              </a:rPr>
              <a:t>/</a:t>
            </a:r>
            <a:r>
              <a:rPr lang="zh-CN" altLang="en-US" dirty="0">
                <a:solidFill>
                  <a:srgbClr val="0000FF"/>
                </a:solidFill>
                <a:latin typeface="Times New Roman" panose="02020603050405020304" pitchFamily="18" charset="0"/>
                <a:ea typeface="楷体_GB2312" panose="02010609030101010101" pitchFamily="49" charset="-122"/>
                <a:sym typeface="+mn-ea"/>
              </a:rPr>
              <a:t>千克喷洒，菊花的花芽形成受到抑制。</a:t>
            </a:r>
            <a:endParaRPr lang="zh-CN" altLang="en-US" b="1" dirty="0">
              <a:solidFill>
                <a:srgbClr val="0000FF"/>
              </a:solidFill>
              <a:latin typeface="Times New Roman" panose="02020603050405020304" pitchFamily="18" charset="0"/>
              <a:ea typeface="楷体_GB2312" panose="02010609030101010101" pitchFamily="49" charset="-122"/>
            </a:endParaRPr>
          </a:p>
          <a:p>
            <a:endParaRPr lang="zh-CN" altLang="en-US" b="1" dirty="0">
              <a:solidFill>
                <a:srgbClr val="0000FF"/>
              </a:solidFill>
              <a:latin typeface="Times New Roman" panose="02020603050405020304" pitchFamily="18" charset="0"/>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66"/>
                </a:solidFill>
                <a:sym typeface="+mn-ea"/>
              </a:rPr>
              <a:t>（三）菊花节日花期控制技术</a:t>
            </a:r>
            <a:endParaRPr lang="zh-CN" altLang="en-US"/>
          </a:p>
        </p:txBody>
      </p:sp>
      <p:sp>
        <p:nvSpPr>
          <p:cNvPr id="3" name="内容占位符 2"/>
          <p:cNvSpPr>
            <a:spLocks noGrp="1"/>
          </p:cNvSpPr>
          <p:nvPr>
            <p:ph idx="1"/>
          </p:nvPr>
        </p:nvSpPr>
        <p:spPr/>
        <p:txBody>
          <a:bodyPr>
            <a:normAutofit fontScale="90000"/>
          </a:bodyPr>
          <a:p>
            <a:pPr indent="457200" fontAlgn="auto">
              <a:buNone/>
            </a:pPr>
            <a:r>
              <a:rPr lang="en-US" altLang="zh-CN" dirty="0">
                <a:solidFill>
                  <a:schemeClr val="accent2"/>
                </a:solidFill>
                <a:latin typeface="楷体_GB2312" panose="02010609030101010101" pitchFamily="49" charset="-122"/>
                <a:ea typeface="楷体_GB2312" panose="02010609030101010101" pitchFamily="49" charset="-122"/>
                <a:sym typeface="+mn-ea"/>
              </a:rPr>
              <a:t>1</a:t>
            </a:r>
            <a:r>
              <a:rPr lang="zh-CN" altLang="en-US" dirty="0">
                <a:solidFill>
                  <a:schemeClr val="accent2"/>
                </a:solidFill>
                <a:latin typeface="楷体_GB2312" panose="02010609030101010101" pitchFamily="49" charset="-122"/>
                <a:ea typeface="楷体_GB2312" panose="02010609030101010101" pitchFamily="49" charset="-122"/>
                <a:sym typeface="+mn-ea"/>
              </a:rPr>
              <a:t>、五一节开花技术</a:t>
            </a:r>
            <a:endParaRPr lang="zh-CN" altLang="en-US" dirty="0">
              <a:solidFill>
                <a:schemeClr val="accent2"/>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在</a:t>
            </a:r>
            <a:r>
              <a:rPr lang="en-US" altLang="zh-CN" dirty="0">
                <a:solidFill>
                  <a:srgbClr val="0000FF"/>
                </a:solidFill>
                <a:latin typeface="楷体_GB2312" panose="02010609030101010101" pitchFamily="49" charset="-122"/>
                <a:ea typeface="楷体_GB2312" panose="02010609030101010101" pitchFamily="49" charset="-122"/>
                <a:sym typeface="+mn-ea"/>
              </a:rPr>
              <a:t>11</a:t>
            </a:r>
            <a:r>
              <a:rPr lang="zh-CN" altLang="en-US" dirty="0">
                <a:solidFill>
                  <a:srgbClr val="0000FF"/>
                </a:solidFill>
                <a:latin typeface="楷体_GB2312" panose="02010609030101010101" pitchFamily="49" charset="-122"/>
                <a:ea typeface="楷体_GB2312" panose="02010609030101010101" pitchFamily="49" charset="-122"/>
                <a:sym typeface="+mn-ea"/>
              </a:rPr>
              <a:t>月下旬，将开过花的秋菊残株剪除地上部分，或</a:t>
            </a:r>
            <a:r>
              <a:rPr lang="en-US" altLang="zh-CN" dirty="0">
                <a:solidFill>
                  <a:srgbClr val="0000FF"/>
                </a:solidFill>
                <a:latin typeface="楷体_GB2312" panose="02010609030101010101" pitchFamily="49" charset="-122"/>
                <a:ea typeface="楷体_GB2312" panose="02010609030101010101" pitchFamily="49" charset="-122"/>
                <a:sym typeface="+mn-ea"/>
              </a:rPr>
              <a:t>10</a:t>
            </a:r>
            <a:r>
              <a:rPr lang="zh-CN" altLang="en-US" dirty="0">
                <a:solidFill>
                  <a:srgbClr val="0000FF"/>
                </a:solidFill>
                <a:latin typeface="楷体_GB2312" panose="02010609030101010101" pitchFamily="49" charset="-122"/>
                <a:ea typeface="楷体_GB2312" panose="02010609030101010101" pitchFamily="49" charset="-122"/>
                <a:sym typeface="+mn-ea"/>
              </a:rPr>
              <a:t>月分种植菊花苗，培养新芽茁壮成长（在温室进行，室温保持在</a:t>
            </a:r>
            <a:r>
              <a:rPr lang="en-US" altLang="zh-CN" dirty="0">
                <a:solidFill>
                  <a:srgbClr val="0000FF"/>
                </a:solidFill>
                <a:latin typeface="楷体_GB2312" panose="02010609030101010101" pitchFamily="49" charset="-122"/>
                <a:ea typeface="楷体_GB2312" panose="02010609030101010101" pitchFamily="49" charset="-122"/>
                <a:sym typeface="+mn-ea"/>
              </a:rPr>
              <a:t>18℃</a:t>
            </a:r>
            <a:r>
              <a:rPr lang="zh-CN" altLang="en-US" dirty="0">
                <a:solidFill>
                  <a:srgbClr val="0000FF"/>
                </a:solidFill>
                <a:latin typeface="楷体_GB2312" panose="02010609030101010101" pitchFamily="49" charset="-122"/>
                <a:ea typeface="楷体_GB2312" panose="02010609030101010101" pitchFamily="49" charset="-122"/>
                <a:sym typeface="+mn-ea"/>
              </a:rPr>
              <a:t>左右，此时正是短日照期，切花菊花需要人工辅助光照）。在</a:t>
            </a:r>
            <a:r>
              <a:rPr lang="en-US" altLang="zh-CN" dirty="0">
                <a:solidFill>
                  <a:srgbClr val="0000FF"/>
                </a:solidFill>
                <a:latin typeface="楷体_GB2312" panose="02010609030101010101" pitchFamily="49" charset="-122"/>
                <a:ea typeface="楷体_GB2312" panose="02010609030101010101" pitchFamily="49" charset="-122"/>
                <a:sym typeface="+mn-ea"/>
              </a:rPr>
              <a:t>1</a:t>
            </a:r>
            <a:r>
              <a:rPr lang="zh-CN" altLang="en-US" dirty="0">
                <a:solidFill>
                  <a:srgbClr val="0000FF"/>
                </a:solidFill>
                <a:latin typeface="楷体_GB2312" panose="02010609030101010101" pitchFamily="49" charset="-122"/>
                <a:ea typeface="楷体_GB2312" panose="02010609030101010101" pitchFamily="49" charset="-122"/>
                <a:sym typeface="+mn-ea"/>
              </a:rPr>
              <a:t>月中旬左右停止人工加光处理，然后菊花在自然短日照、条件下形成花蕾。在花蕾前后注意施用磷钾为主的液肥。</a:t>
            </a:r>
            <a:r>
              <a:rPr lang="en-US" altLang="zh-CN" dirty="0">
                <a:solidFill>
                  <a:srgbClr val="0000FF"/>
                </a:solidFill>
                <a:latin typeface="楷体_GB2312" panose="02010609030101010101" pitchFamily="49" charset="-122"/>
                <a:ea typeface="楷体_GB2312" panose="02010609030101010101" pitchFamily="49" charset="-122"/>
                <a:sym typeface="+mn-ea"/>
              </a:rPr>
              <a:t>4</a:t>
            </a:r>
            <a:r>
              <a:rPr lang="zh-CN" altLang="en-US" dirty="0">
                <a:solidFill>
                  <a:srgbClr val="0000FF"/>
                </a:solidFill>
                <a:latin typeface="楷体_GB2312" panose="02010609030101010101" pitchFamily="49" charset="-122"/>
                <a:ea typeface="楷体_GB2312" panose="02010609030101010101" pitchFamily="49" charset="-122"/>
                <a:sym typeface="+mn-ea"/>
              </a:rPr>
              <a:t>月中下旬开花。</a:t>
            </a:r>
            <a:endParaRPr lang="zh-CN" altLang="en-US" b="1" dirty="0">
              <a:solidFill>
                <a:srgbClr val="0000FF"/>
              </a:solidFill>
              <a:latin typeface="楷体_GB2312" panose="02010609030101010101" pitchFamily="49" charset="-122"/>
              <a:ea typeface="楷体_GB2312" panose="02010609030101010101" pitchFamily="49" charset="-122"/>
            </a:endParaRPr>
          </a:p>
          <a:p>
            <a:pPr indent="0">
              <a:buNone/>
            </a:pPr>
            <a:endParaRPr lang="zh-CN" altLang="en-US" b="1" dirty="0">
              <a:solidFill>
                <a:schemeClr val="accent2"/>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79120" y="1100455"/>
            <a:ext cx="11003280" cy="5236210"/>
          </a:xfrm>
        </p:spPr>
        <p:txBody>
          <a:bodyPr>
            <a:normAutofit fontScale="90000" lnSpcReduction="10000"/>
          </a:bodyPr>
          <a:p>
            <a:pPr indent="457200" fontAlgn="auto">
              <a:buNone/>
            </a:pPr>
            <a:r>
              <a:rPr lang="en-US" altLang="zh-CN" dirty="0">
                <a:solidFill>
                  <a:schemeClr val="accent2"/>
                </a:solidFill>
                <a:latin typeface="楷体_GB2312" panose="02010609030101010101" pitchFamily="49" charset="-122"/>
                <a:ea typeface="楷体_GB2312" panose="02010609030101010101" pitchFamily="49" charset="-122"/>
                <a:sym typeface="+mn-ea"/>
              </a:rPr>
              <a:t>2</a:t>
            </a:r>
            <a:r>
              <a:rPr lang="zh-CN" altLang="en-US" dirty="0">
                <a:solidFill>
                  <a:schemeClr val="accent2"/>
                </a:solidFill>
                <a:latin typeface="楷体_GB2312" panose="02010609030101010101" pitchFamily="49" charset="-122"/>
                <a:ea typeface="楷体_GB2312" panose="02010609030101010101" pitchFamily="49" charset="-122"/>
                <a:sym typeface="+mn-ea"/>
              </a:rPr>
              <a:t>、七一节开花技术</a:t>
            </a:r>
            <a:endParaRPr lang="zh-CN" altLang="en-US" dirty="0">
              <a:solidFill>
                <a:schemeClr val="accent2"/>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在</a:t>
            </a:r>
            <a:r>
              <a:rPr lang="en-US" altLang="zh-CN" dirty="0">
                <a:solidFill>
                  <a:srgbClr val="0000FF"/>
                </a:solidFill>
                <a:latin typeface="楷体_GB2312" panose="02010609030101010101" pitchFamily="49" charset="-122"/>
                <a:ea typeface="楷体_GB2312" panose="02010609030101010101" pitchFamily="49" charset="-122"/>
                <a:sym typeface="+mn-ea"/>
              </a:rPr>
              <a:t>1</a:t>
            </a:r>
            <a:r>
              <a:rPr lang="zh-CN" altLang="en-US" dirty="0">
                <a:solidFill>
                  <a:srgbClr val="0000FF"/>
                </a:solidFill>
                <a:latin typeface="楷体_GB2312" panose="02010609030101010101" pitchFamily="49" charset="-122"/>
                <a:ea typeface="楷体_GB2312" panose="02010609030101010101" pitchFamily="49" charset="-122"/>
                <a:sym typeface="+mn-ea"/>
              </a:rPr>
              <a:t>月中旬至</a:t>
            </a:r>
            <a:r>
              <a:rPr lang="en-US" altLang="zh-CN" dirty="0">
                <a:solidFill>
                  <a:srgbClr val="0000FF"/>
                </a:solidFill>
                <a:latin typeface="楷体_GB2312" panose="02010609030101010101" pitchFamily="49" charset="-122"/>
                <a:ea typeface="楷体_GB2312" panose="02010609030101010101" pitchFamily="49" charset="-122"/>
                <a:sym typeface="+mn-ea"/>
              </a:rPr>
              <a:t>2</a:t>
            </a:r>
            <a:r>
              <a:rPr lang="zh-CN" altLang="en-US" dirty="0">
                <a:solidFill>
                  <a:srgbClr val="0000FF"/>
                </a:solidFill>
                <a:latin typeface="楷体_GB2312" panose="02010609030101010101" pitchFamily="49" charset="-122"/>
                <a:ea typeface="楷体_GB2312" panose="02010609030101010101" pitchFamily="49" charset="-122"/>
                <a:sym typeface="+mn-ea"/>
              </a:rPr>
              <a:t>月上旬进行花苗定植，于</a:t>
            </a:r>
            <a:r>
              <a:rPr lang="en-US" altLang="zh-CN" dirty="0">
                <a:solidFill>
                  <a:srgbClr val="0000FF"/>
                </a:solidFill>
                <a:latin typeface="楷体_GB2312" panose="02010609030101010101" pitchFamily="49" charset="-122"/>
                <a:ea typeface="楷体_GB2312" panose="02010609030101010101" pitchFamily="49" charset="-122"/>
                <a:sym typeface="+mn-ea"/>
              </a:rPr>
              <a:t>4</a:t>
            </a:r>
            <a:r>
              <a:rPr lang="zh-CN" altLang="en-US" dirty="0">
                <a:solidFill>
                  <a:srgbClr val="0000FF"/>
                </a:solidFill>
                <a:latin typeface="楷体_GB2312" panose="02010609030101010101" pitchFamily="49" charset="-122"/>
                <a:ea typeface="楷体_GB2312" panose="02010609030101010101" pitchFamily="49" charset="-122"/>
                <a:sym typeface="+mn-ea"/>
              </a:rPr>
              <a:t>月下旬至</a:t>
            </a:r>
            <a:r>
              <a:rPr lang="en-US" altLang="zh-CN" dirty="0">
                <a:solidFill>
                  <a:srgbClr val="0000FF"/>
                </a:solidFill>
                <a:latin typeface="楷体_GB2312" panose="02010609030101010101" pitchFamily="49" charset="-122"/>
                <a:ea typeface="楷体_GB2312" panose="02010609030101010101" pitchFamily="49" charset="-122"/>
                <a:sym typeface="+mn-ea"/>
              </a:rPr>
              <a:t>5</a:t>
            </a:r>
            <a:r>
              <a:rPr lang="zh-CN" altLang="en-US" dirty="0">
                <a:solidFill>
                  <a:srgbClr val="0000FF"/>
                </a:solidFill>
                <a:latin typeface="楷体_GB2312" panose="02010609030101010101" pitchFamily="49" charset="-122"/>
                <a:ea typeface="楷体_GB2312" panose="02010609030101010101" pitchFamily="49" charset="-122"/>
                <a:sym typeface="+mn-ea"/>
              </a:rPr>
              <a:t>月初进行遮光处理，光照每日</a:t>
            </a:r>
            <a:r>
              <a:rPr lang="en-US" altLang="zh-CN" dirty="0">
                <a:solidFill>
                  <a:srgbClr val="0000FF"/>
                </a:solidFill>
                <a:latin typeface="楷体_GB2312" panose="02010609030101010101" pitchFamily="49" charset="-122"/>
                <a:ea typeface="楷体_GB2312" panose="02010609030101010101" pitchFamily="49" charset="-122"/>
                <a:sym typeface="+mn-ea"/>
              </a:rPr>
              <a:t>10</a:t>
            </a:r>
            <a:r>
              <a:rPr lang="zh-CN" altLang="en-US" dirty="0">
                <a:solidFill>
                  <a:srgbClr val="0000FF"/>
                </a:solidFill>
                <a:latin typeface="楷体_GB2312" panose="02010609030101010101" pitchFamily="49" charset="-122"/>
                <a:ea typeface="楷体_GB2312" panose="02010609030101010101" pitchFamily="49" charset="-122"/>
                <a:sym typeface="+mn-ea"/>
              </a:rPr>
              <a:t>时，至</a:t>
            </a:r>
            <a:r>
              <a:rPr lang="en-US" altLang="zh-CN" dirty="0">
                <a:solidFill>
                  <a:srgbClr val="0000FF"/>
                </a:solidFill>
                <a:latin typeface="楷体_GB2312" panose="02010609030101010101" pitchFamily="49" charset="-122"/>
                <a:ea typeface="楷体_GB2312" panose="02010609030101010101" pitchFamily="49" charset="-122"/>
                <a:sym typeface="+mn-ea"/>
              </a:rPr>
              <a:t>6</a:t>
            </a:r>
            <a:r>
              <a:rPr lang="zh-CN" altLang="en-US" dirty="0">
                <a:solidFill>
                  <a:srgbClr val="0000FF"/>
                </a:solidFill>
                <a:latin typeface="楷体_GB2312" panose="02010609030101010101" pitchFamily="49" charset="-122"/>
                <a:ea typeface="楷体_GB2312" panose="02010609030101010101" pitchFamily="49" charset="-122"/>
                <a:sym typeface="+mn-ea"/>
              </a:rPr>
              <a:t>月中下旬均可开花。</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en-US" altLang="zh-CN" dirty="0">
                <a:solidFill>
                  <a:schemeClr val="accent2"/>
                </a:solidFill>
                <a:latin typeface="楷体_GB2312" panose="02010609030101010101" pitchFamily="49" charset="-122"/>
                <a:ea typeface="楷体_GB2312" panose="02010609030101010101" pitchFamily="49" charset="-122"/>
                <a:sym typeface="+mn-ea"/>
              </a:rPr>
              <a:t>3</a:t>
            </a:r>
            <a:r>
              <a:rPr lang="zh-CN" altLang="en-US" dirty="0">
                <a:solidFill>
                  <a:schemeClr val="accent2"/>
                </a:solidFill>
                <a:latin typeface="楷体_GB2312" panose="02010609030101010101" pitchFamily="49" charset="-122"/>
                <a:ea typeface="楷体_GB2312" panose="02010609030101010101" pitchFamily="49" charset="-122"/>
                <a:sym typeface="+mn-ea"/>
              </a:rPr>
              <a:t>、十一节开花技术</a:t>
            </a:r>
            <a:endParaRPr lang="zh-CN" altLang="en-US" dirty="0">
              <a:solidFill>
                <a:schemeClr val="accent2"/>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在</a:t>
            </a:r>
            <a:r>
              <a:rPr lang="en-US" altLang="zh-CN" dirty="0">
                <a:solidFill>
                  <a:srgbClr val="0000FF"/>
                </a:solidFill>
                <a:latin typeface="楷体_GB2312" panose="02010609030101010101" pitchFamily="49" charset="-122"/>
                <a:ea typeface="楷体_GB2312" panose="02010609030101010101" pitchFamily="49" charset="-122"/>
                <a:sym typeface="+mn-ea"/>
              </a:rPr>
              <a:t>7</a:t>
            </a:r>
            <a:r>
              <a:rPr lang="zh-CN" altLang="en-US" dirty="0">
                <a:solidFill>
                  <a:srgbClr val="0000FF"/>
                </a:solidFill>
                <a:latin typeface="楷体_GB2312" panose="02010609030101010101" pitchFamily="49" charset="-122"/>
                <a:ea typeface="楷体_GB2312" panose="02010609030101010101" pitchFamily="49" charset="-122"/>
                <a:sym typeface="+mn-ea"/>
              </a:rPr>
              <a:t>月底对菊花进行短日照处理，</a:t>
            </a:r>
            <a:r>
              <a:rPr lang="en-US" altLang="zh-CN" dirty="0">
                <a:solidFill>
                  <a:srgbClr val="0000FF"/>
                </a:solidFill>
                <a:latin typeface="楷体_GB2312" panose="02010609030101010101" pitchFamily="49" charset="-122"/>
                <a:ea typeface="楷体_GB2312" panose="02010609030101010101" pitchFamily="49" charset="-122"/>
                <a:sym typeface="+mn-ea"/>
              </a:rPr>
              <a:t>1</a:t>
            </a:r>
            <a:r>
              <a:rPr lang="zh-CN" altLang="en-US" dirty="0">
                <a:solidFill>
                  <a:srgbClr val="0000FF"/>
                </a:solidFill>
                <a:latin typeface="楷体_GB2312" panose="02010609030101010101" pitchFamily="49" charset="-122"/>
                <a:ea typeface="楷体_GB2312" panose="02010609030101010101" pitchFamily="49" charset="-122"/>
                <a:sym typeface="+mn-ea"/>
              </a:rPr>
              <a:t>月后可见花蕾，到</a:t>
            </a:r>
            <a:r>
              <a:rPr lang="en-US" altLang="zh-CN" dirty="0">
                <a:solidFill>
                  <a:srgbClr val="0000FF"/>
                </a:solidFill>
                <a:latin typeface="楷体_GB2312" panose="02010609030101010101" pitchFamily="49" charset="-122"/>
                <a:ea typeface="楷体_GB2312" panose="02010609030101010101" pitchFamily="49" charset="-122"/>
                <a:sym typeface="+mn-ea"/>
              </a:rPr>
              <a:t>9</a:t>
            </a:r>
            <a:r>
              <a:rPr lang="zh-CN" altLang="en-US" dirty="0">
                <a:solidFill>
                  <a:srgbClr val="0000FF"/>
                </a:solidFill>
                <a:latin typeface="楷体_GB2312" panose="02010609030101010101" pitchFamily="49" charset="-122"/>
                <a:ea typeface="楷体_GB2312" panose="02010609030101010101" pitchFamily="49" charset="-122"/>
                <a:sym typeface="+mn-ea"/>
              </a:rPr>
              <a:t>月下旬即可开花。遮光时注意夜间通风问题。可在夜深无光时打开遮光布，以免温度过高，植株衰弱或发生病害。至日出前把遮光布盖好，保证夜长时数。</a:t>
            </a:r>
            <a:endParaRPr lang="zh-CN" altLang="en-US" b="1" dirty="0">
              <a:solidFill>
                <a:schemeClr val="accent2"/>
              </a:solidFill>
              <a:latin typeface="楷体_GB2312" panose="02010609030101010101" pitchFamily="49" charset="-122"/>
              <a:ea typeface="楷体_GB2312" panose="02010609030101010101" pitchFamily="49" charset="-122"/>
            </a:endParaRPr>
          </a:p>
          <a:p>
            <a:endParaRPr lang="zh-CN" altLang="en-US" b="1" dirty="0">
              <a:solidFill>
                <a:schemeClr val="accent2"/>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95300" y="1205230"/>
            <a:ext cx="11010900" cy="4688205"/>
          </a:xfrm>
        </p:spPr>
        <p:txBody>
          <a:bodyPr>
            <a:normAutofit lnSpcReduction="10000"/>
          </a:bodyPr>
          <a:p>
            <a:pPr indent="457200" fontAlgn="auto">
              <a:lnSpc>
                <a:spcPct val="150000"/>
              </a:lnSpc>
              <a:buNone/>
            </a:pPr>
            <a:r>
              <a:rPr lang="en-US" altLang="zh-CN" dirty="0">
                <a:solidFill>
                  <a:schemeClr val="accent2"/>
                </a:solidFill>
                <a:latin typeface="楷体_GB2312" panose="02010609030101010101" pitchFamily="49" charset="-122"/>
                <a:ea typeface="楷体_GB2312" panose="02010609030101010101" pitchFamily="49" charset="-122"/>
                <a:sym typeface="+mn-ea"/>
              </a:rPr>
              <a:t>4</a:t>
            </a:r>
            <a:r>
              <a:rPr lang="zh-CN" altLang="en-US" dirty="0">
                <a:solidFill>
                  <a:schemeClr val="accent2"/>
                </a:solidFill>
                <a:latin typeface="楷体_GB2312" panose="02010609030101010101" pitchFamily="49" charset="-122"/>
                <a:ea typeface="楷体_GB2312" panose="02010609030101010101" pitchFamily="49" charset="-122"/>
                <a:sym typeface="+mn-ea"/>
              </a:rPr>
              <a:t>、春节开花技术</a:t>
            </a:r>
            <a:endParaRPr lang="zh-CN" altLang="en-US" dirty="0">
              <a:solidFill>
                <a:schemeClr val="accent2"/>
              </a:solidFill>
              <a:latin typeface="楷体_GB2312" panose="02010609030101010101" pitchFamily="49" charset="-122"/>
              <a:ea typeface="楷体_GB2312" panose="02010609030101010101" pitchFamily="49" charset="-122"/>
              <a:sym typeface="+mn-ea"/>
            </a:endParaRPr>
          </a:p>
          <a:p>
            <a:pPr indent="457200" fontAlgn="auto">
              <a:lnSpc>
                <a:spcPct val="150000"/>
              </a:lnSpc>
              <a:buNone/>
            </a:pPr>
            <a:r>
              <a:rPr lang="zh-CN" altLang="en-US" dirty="0">
                <a:solidFill>
                  <a:srgbClr val="0000FF"/>
                </a:solidFill>
                <a:latin typeface="楷体_GB2312" panose="02010609030101010101" pitchFamily="49" charset="-122"/>
                <a:ea typeface="楷体_GB2312" panose="02010609030101010101" pitchFamily="49" charset="-122"/>
                <a:sym typeface="+mn-ea"/>
              </a:rPr>
              <a:t>广州地区于农历八月十五扦插育苗，</a:t>
            </a:r>
            <a:r>
              <a:rPr lang="en-US" altLang="zh-CN" dirty="0">
                <a:solidFill>
                  <a:srgbClr val="0000FF"/>
                </a:solidFill>
                <a:latin typeface="楷体_GB2312" panose="02010609030101010101" pitchFamily="49" charset="-122"/>
                <a:ea typeface="楷体_GB2312" panose="02010609030101010101" pitchFamily="49" charset="-122"/>
                <a:sym typeface="+mn-ea"/>
              </a:rPr>
              <a:t>10</a:t>
            </a:r>
            <a:r>
              <a:rPr lang="zh-CN" altLang="en-US" dirty="0">
                <a:solidFill>
                  <a:srgbClr val="0000FF"/>
                </a:solidFill>
                <a:latin typeface="楷体_GB2312" panose="02010609030101010101" pitchFamily="49" charset="-122"/>
                <a:ea typeface="楷体_GB2312" panose="02010609030101010101" pitchFamily="49" charset="-122"/>
                <a:sym typeface="+mn-ea"/>
              </a:rPr>
              <a:t>天左右生根后移栽，移栽成活后打顶摘心，用人工加光延长日照时间，促进营养生长。在大年三十前</a:t>
            </a:r>
            <a:r>
              <a:rPr lang="en-US" altLang="zh-CN" dirty="0">
                <a:solidFill>
                  <a:srgbClr val="0000FF"/>
                </a:solidFill>
                <a:latin typeface="楷体_GB2312" panose="02010609030101010101" pitchFamily="49" charset="-122"/>
                <a:ea typeface="楷体_GB2312" panose="02010609030101010101" pitchFamily="49" charset="-122"/>
                <a:sym typeface="+mn-ea"/>
              </a:rPr>
              <a:t>60-65</a:t>
            </a:r>
            <a:r>
              <a:rPr lang="zh-CN" altLang="en-US" dirty="0">
                <a:solidFill>
                  <a:srgbClr val="0000FF"/>
                </a:solidFill>
                <a:latin typeface="楷体_GB2312" panose="02010609030101010101" pitchFamily="49" charset="-122"/>
                <a:ea typeface="楷体_GB2312" panose="02010609030101010101" pitchFamily="49" charset="-122"/>
                <a:sym typeface="+mn-ea"/>
              </a:rPr>
              <a:t>天左右停止人工光照，菊花进入短日照阶段，很快转入花芽分化与花芽发育阶段，于春节前开花。</a:t>
            </a:r>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直接连接符 57345"/>
          <p:cNvSpPr/>
          <p:nvPr/>
        </p:nvSpPr>
        <p:spPr>
          <a:xfrm>
            <a:off x="5715000" y="2209800"/>
            <a:ext cx="1143000" cy="0"/>
          </a:xfrm>
          <a:prstGeom prst="line">
            <a:avLst/>
          </a:prstGeom>
          <a:ln w="38100" cap="sq" cmpd="sng">
            <a:solidFill>
              <a:srgbClr val="0000FF"/>
            </a:solidFill>
            <a:prstDash val="solid"/>
            <a:headEnd type="none" w="sm" len="sm"/>
            <a:tailEnd type="none" w="sm" len="sm"/>
          </a:ln>
        </p:spPr>
      </p:sp>
      <p:graphicFrame>
        <p:nvGraphicFramePr>
          <p:cNvPr id="57347" name="表格 57346"/>
          <p:cNvGraphicFramePr/>
          <p:nvPr/>
        </p:nvGraphicFramePr>
        <p:xfrm>
          <a:off x="2133600" y="990600"/>
          <a:ext cx="8077200" cy="3733800"/>
        </p:xfrm>
        <a:graphic>
          <a:graphicData uri="http://schemas.openxmlformats.org/drawingml/2006/table">
            <a:tbl>
              <a:tblPr/>
              <a:tblGrid>
                <a:gridCol w="1828800"/>
                <a:gridCol w="609600"/>
                <a:gridCol w="685800"/>
                <a:gridCol w="762000"/>
                <a:gridCol w="663575"/>
                <a:gridCol w="742950"/>
                <a:gridCol w="649605"/>
                <a:gridCol w="742950"/>
                <a:gridCol w="742950"/>
                <a:gridCol w="648970"/>
              </a:tblGrid>
              <a:tr h="995363">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buNone/>
                      </a:pPr>
                      <a:r>
                        <a:rPr lang="en-US" altLang="zh-CN" dirty="0">
                          <a:solidFill>
                            <a:srgbClr val="0000FF"/>
                          </a:solidFill>
                        </a:rPr>
                        <a:t>              </a:t>
                      </a:r>
                      <a:r>
                        <a:rPr lang="zh-CN" altLang="en-US" dirty="0">
                          <a:solidFill>
                            <a:srgbClr val="0000FF"/>
                          </a:solidFill>
                        </a:rPr>
                        <a:t>月</a:t>
                      </a:r>
                      <a:r>
                        <a:rPr lang="zh-CN" altLang="en-US" sz="2400" dirty="0">
                          <a:solidFill>
                            <a:srgbClr val="0000FF"/>
                          </a:solidFill>
                        </a:rPr>
                        <a:t>栽培型</a:t>
                      </a:r>
                      <a:endParaRPr lang="zh-CN" altLang="en-US" sz="2400">
                        <a:solidFill>
                          <a:srgbClr val="0000FF"/>
                        </a:solidFill>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w="12700" cap="rnd" cmpd="sng">
                      <a:solidFill>
                        <a:schemeClr val="tx1"/>
                      </a:solidFill>
                      <a:prstDash val="solid"/>
                      <a:headEnd type="none" w="sm" len="sm"/>
                      <a:tailEnd type="none" w="sm" len="sm"/>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a:solidFill>
                            <a:srgbClr val="0000FF"/>
                          </a:solidFill>
                        </a:rPr>
                        <a:t>6</a:t>
                      </a:r>
                      <a:endParaRPr lang="zh-CN" altLang="en-US">
                        <a:solidFill>
                          <a:srgbClr val="0000FF"/>
                        </a:solidFill>
                      </a:endParaRPr>
                    </a:p>
                  </a:txBody>
                  <a:tcPr anchor="ctr" anchorCtr="0">
                    <a:lnL w="12700" cap="flat" cmpd="sng">
                      <a:solidFill>
                        <a:schemeClr val="tx1"/>
                      </a:solidFill>
                      <a:prstDash val="solid"/>
                      <a:miter/>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a:solidFill>
                            <a:srgbClr val="0000FF"/>
                          </a:solidFill>
                        </a:rPr>
                        <a:t>7</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a:solidFill>
                            <a:srgbClr val="0000FF"/>
                          </a:solidFill>
                        </a:rPr>
                        <a:t>8</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a:solidFill>
                            <a:srgbClr val="0000FF"/>
                          </a:solidFill>
                        </a:rPr>
                        <a:t>9</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dirty="0">
                          <a:solidFill>
                            <a:srgbClr val="0000FF"/>
                          </a:solidFill>
                        </a:rPr>
                        <a:t>10</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dirty="0">
                          <a:solidFill>
                            <a:srgbClr val="0000FF"/>
                          </a:solidFill>
                        </a:rPr>
                        <a:t>11</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dirty="0">
                          <a:solidFill>
                            <a:srgbClr val="0000FF"/>
                          </a:solidFill>
                        </a:rPr>
                        <a:t>12</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a:solidFill>
                            <a:srgbClr val="0000FF"/>
                          </a:solidFill>
                        </a:rPr>
                        <a:t>1</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12700" cap="flat" cmpd="sng">
                      <a:solidFill>
                        <a:schemeClr val="tx1"/>
                      </a:solidFill>
                      <a:prstDash val="solid"/>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buNone/>
                      </a:pPr>
                      <a:r>
                        <a:rPr lang="en-US" altLang="zh-CN">
                          <a:solidFill>
                            <a:srgbClr val="0000FF"/>
                          </a:solidFill>
                        </a:rPr>
                        <a:t>2</a:t>
                      </a:r>
                      <a:endParaRPr lang="zh-CN" altLang="en-US">
                        <a:solidFill>
                          <a:srgbClr val="0000FF"/>
                        </a:solidFill>
                      </a:endParaRPr>
                    </a:p>
                  </a:txBody>
                  <a:tcPr anchor="ctr" anchorCtr="0">
                    <a:lnL w="12700" cap="flat" cmpd="sng">
                      <a:solidFill>
                        <a:schemeClr val="tx1"/>
                      </a:solidFill>
                      <a:prstDash val="solid"/>
                      <a:headEnd type="none" w="sm" len="sm"/>
                      <a:tailEnd type="none" w="sm" len="sm"/>
                    </a:lnL>
                    <a:lnR w="28575" cap="flat" cmpd="sng">
                      <a:solidFill>
                        <a:schemeClr val="tx1"/>
                      </a:solidFill>
                      <a:prstDash val="solid"/>
                      <a:miter/>
                      <a:headEnd type="none" w="sm" len="sm"/>
                      <a:tailEnd type="none" w="sm" len="sm"/>
                    </a:lnR>
                    <a:lnT w="28575" cap="flat" cmpd="sng">
                      <a:solidFill>
                        <a:schemeClr val="tx1"/>
                      </a:solidFill>
                      <a:prstDash val="solid"/>
                      <a:miter/>
                      <a:headEnd type="none" w="sm" len="sm"/>
                      <a:tailEnd type="none" w="sm" len="sm"/>
                    </a:lnT>
                    <a:lnB w="12700" cap="flat" cmpd="sng">
                      <a:solidFill>
                        <a:schemeClr val="tx1"/>
                      </a:solidFill>
                      <a:prstDash val="solid"/>
                      <a:miter/>
                      <a:headEnd type="none" w="sm" len="sm"/>
                      <a:tailEnd type="none" w="sm" len="sm"/>
                    </a:lnB>
                    <a:lnTlToBr>
                      <a:noFill/>
                    </a:lnTlToBr>
                    <a:lnBlToTr>
                      <a:noFill/>
                    </a:lnBlToTr>
                    <a:noFill/>
                  </a:tcPr>
                </a:tc>
              </a:tr>
              <a:tr h="2738437">
                <a:tc>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35000"/>
                        </a:spcBef>
                        <a:buNone/>
                      </a:pPr>
                      <a:r>
                        <a:rPr lang="zh-CN" altLang="en-US" dirty="0">
                          <a:solidFill>
                            <a:srgbClr val="0000FF"/>
                          </a:solidFill>
                        </a:rPr>
                        <a:t>元旦 </a:t>
                      </a:r>
                      <a:endParaRPr lang="zh-CN" altLang="en-US" dirty="0">
                        <a:solidFill>
                          <a:srgbClr val="0000FF"/>
                        </a:solidFill>
                      </a:endParaRPr>
                    </a:p>
                    <a:p>
                      <a:pPr marL="0" lvl="0" indent="0" algn="ctr">
                        <a:spcBef>
                          <a:spcPct val="35000"/>
                        </a:spcBef>
                        <a:buNone/>
                      </a:pPr>
                      <a:endParaRPr lang="zh-CN" altLang="en-US" dirty="0">
                        <a:solidFill>
                          <a:srgbClr val="0000FF"/>
                        </a:solidFill>
                      </a:endParaRPr>
                    </a:p>
                    <a:p>
                      <a:pPr marL="0" lvl="0" indent="0" algn="ctr">
                        <a:spcBef>
                          <a:spcPct val="35000"/>
                        </a:spcBef>
                        <a:buNone/>
                      </a:pPr>
                      <a:r>
                        <a:rPr lang="zh-CN" altLang="en-US" dirty="0">
                          <a:solidFill>
                            <a:srgbClr val="0000FF"/>
                          </a:solidFill>
                        </a:rPr>
                        <a:t>春节</a:t>
                      </a:r>
                      <a:endParaRPr lang="zh-CN" altLang="en-US" dirty="0">
                        <a:solidFill>
                          <a:srgbClr val="0000FF"/>
                        </a:solidFill>
                      </a:endParaRPr>
                    </a:p>
                    <a:p>
                      <a:pPr marL="0" lvl="0" indent="0" algn="ctr">
                        <a:spcBef>
                          <a:spcPct val="35000"/>
                        </a:spcBef>
                        <a:buNone/>
                      </a:pPr>
                      <a:endParaRPr lang="zh-CN" altLang="en-US" dirty="0">
                        <a:solidFill>
                          <a:srgbClr val="0000FF"/>
                        </a:solidFill>
                      </a:endParaRPr>
                    </a:p>
                  </a:txBody>
                  <a:tcPr anchor="ctr" anchorCtr="0">
                    <a:lnL w="28575"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gridSpan="9">
                  <a:txBody>
                    <a:bodyPr/>
                    <a:lst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w"/>
                        <a:defRPr sz="2800" u="none" kern="1200" baseline="0">
                          <a:solidFill>
                            <a:schemeClr val="tx1"/>
                          </a:solidFill>
                          <a:latin typeface="Times New Roman" panose="02020603050405020304" pitchFamily="18"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SzPct val="95000"/>
                        <a:buFontTx/>
                        <a:buChar char="–"/>
                        <a:defRPr sz="2400" b="0" i="0" u="none" kern="1200" baseline="0">
                          <a:solidFill>
                            <a:schemeClr val="tx1"/>
                          </a:solidFill>
                          <a:latin typeface="Times New Roman" panose="02020603050405020304" pitchFamily="18"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SzTx/>
                        <a:buFontTx/>
                        <a:buChar char="•"/>
                        <a:defRPr sz="2000" b="0" i="0" u="none" kern="1200" baseline="0">
                          <a:solidFill>
                            <a:schemeClr val="tx1"/>
                          </a:solidFill>
                          <a:latin typeface="Times New Roman" panose="02020603050405020304" pitchFamily="18"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SzTx/>
                        <a:buFontTx/>
                        <a:buChar char="•"/>
                        <a:defRPr sz="1800" b="0" i="0" u="none" kern="1200" baseline="0">
                          <a:solidFill>
                            <a:schemeClr val="tx1"/>
                          </a:solidFill>
                          <a:latin typeface="Times New Roman" panose="02020603050405020304" pitchFamily="18" charset="0"/>
                          <a:ea typeface="宋体" panose="02010600030101010101" pitchFamily="2" charset="-122"/>
                        </a:defRPr>
                      </a:lvl5pPr>
                    </a:lstStyle>
                    <a:p>
                      <a:pPr marL="0" lvl="0" indent="0" algn="ctr">
                        <a:spcBef>
                          <a:spcPct val="50000"/>
                        </a:spcBef>
                        <a:spcAft>
                          <a:spcPct val="30000"/>
                        </a:spcAft>
                        <a:buNone/>
                      </a:pPr>
                      <a:endParaRPr lang="zh-CN" altLang="en-US" dirty="0">
                        <a:solidFill>
                          <a:srgbClr val="0000FF"/>
                        </a:solidFill>
                      </a:endParaRPr>
                    </a:p>
                  </a:txBody>
                  <a:tcPr anchor="ctr" anchorCtr="0">
                    <a:lnL w="12700" cap="flat" cmpd="sng">
                      <a:solidFill>
                        <a:schemeClr val="tx1"/>
                      </a:solidFill>
                      <a:prstDash val="solid"/>
                      <a:miter/>
                      <a:headEnd type="none" w="sm" len="sm"/>
                      <a:tailEnd type="none" w="sm" len="sm"/>
                    </a:lnL>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lnTlToBr>
                      <a:noFill/>
                    </a:lnTlToBr>
                    <a:lnBlToTr>
                      <a:noFill/>
                    </a:lnBlToTr>
                    <a:noFill/>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c hMerge="1">
                  <a:tcPr>
                    <a:lnR w="12700" cap="flat" cmpd="sng">
                      <a:solidFill>
                        <a:schemeClr val="tx1"/>
                      </a:solidFill>
                      <a:prstDash val="solid"/>
                      <a:miter/>
                      <a:headEnd type="none" w="sm" len="sm"/>
                      <a:tailEnd type="none" w="sm" len="sm"/>
                    </a:lnR>
                    <a:lnT w="12700" cap="flat" cmpd="sng">
                      <a:solidFill>
                        <a:schemeClr val="tx1"/>
                      </a:solidFill>
                      <a:prstDash val="solid"/>
                      <a:miter/>
                      <a:headEnd type="none" w="sm" len="sm"/>
                      <a:tailEnd type="none" w="sm" len="sm"/>
                    </a:lnT>
                    <a:lnB w="28575" cap="flat" cmpd="sng">
                      <a:solidFill>
                        <a:schemeClr val="tx1"/>
                      </a:solidFill>
                      <a:prstDash val="solid"/>
                      <a:miter/>
                      <a:headEnd type="none" w="sm" len="sm"/>
                      <a:tailEnd type="none" w="sm" len="sm"/>
                    </a:lnB>
                  </a:tcPr>
                </a:tc>
              </a:tr>
            </a:tbl>
          </a:graphicData>
        </a:graphic>
      </p:graphicFrame>
      <p:sp>
        <p:nvSpPr>
          <p:cNvPr id="57376" name="矩形 57375"/>
          <p:cNvSpPr/>
          <p:nvPr/>
        </p:nvSpPr>
        <p:spPr>
          <a:xfrm>
            <a:off x="3962400" y="328613"/>
            <a:ext cx="3757930" cy="521970"/>
          </a:xfrm>
          <a:prstGeom prst="rect">
            <a:avLst/>
          </a:prstGeom>
          <a:noFill/>
          <a:ln w="12700">
            <a:noFill/>
          </a:ln>
        </p:spPr>
        <p:txBody>
          <a:bodyPr wrap="none" anchor="t" anchorCtr="0">
            <a:spAutoFit/>
          </a:bodyPr>
          <a:p>
            <a:r>
              <a:rPr lang="zh-CN" altLang="en-US" sz="2800" b="1" dirty="0">
                <a:solidFill>
                  <a:srgbClr val="FF0000"/>
                </a:solidFill>
                <a:latin typeface="Times New Roman" panose="02020603050405020304" pitchFamily="18" charset="0"/>
              </a:rPr>
              <a:t>菊花灯光控制栽培月历</a:t>
            </a:r>
            <a:endParaRPr lang="zh-CN" altLang="en-US" sz="2800" b="1" dirty="0">
              <a:solidFill>
                <a:srgbClr val="FF0000"/>
              </a:solidFill>
              <a:latin typeface="Times New Roman" panose="02020603050405020304" pitchFamily="18" charset="0"/>
            </a:endParaRPr>
          </a:p>
        </p:txBody>
      </p:sp>
      <p:sp>
        <p:nvSpPr>
          <p:cNvPr id="57377" name="直接连接符 57376"/>
          <p:cNvSpPr/>
          <p:nvPr/>
        </p:nvSpPr>
        <p:spPr>
          <a:xfrm>
            <a:off x="3429000" y="6172200"/>
            <a:ext cx="609600" cy="0"/>
          </a:xfrm>
          <a:prstGeom prst="line">
            <a:avLst/>
          </a:prstGeom>
          <a:ln w="38100" cap="flat" cmpd="sng">
            <a:solidFill>
              <a:schemeClr val="tx1"/>
            </a:solidFill>
            <a:prstDash val="sysDot"/>
            <a:headEnd type="none" w="sm" len="sm"/>
            <a:tailEnd type="none" w="sm" len="sm"/>
          </a:ln>
        </p:spPr>
      </p:sp>
      <p:sp>
        <p:nvSpPr>
          <p:cNvPr id="57378" name="椭圆 57377"/>
          <p:cNvSpPr/>
          <p:nvPr/>
        </p:nvSpPr>
        <p:spPr>
          <a:xfrm>
            <a:off x="4038600" y="2667000"/>
            <a:ext cx="152400" cy="228600"/>
          </a:xfrm>
          <a:prstGeom prst="ellipse">
            <a:avLst/>
          </a:prstGeom>
          <a:solidFill>
            <a:schemeClr val="accent1"/>
          </a:solidFill>
          <a:ln w="12700" cap="sq" cmpd="sng">
            <a:solidFill>
              <a:schemeClr val="tx1"/>
            </a:solidFill>
            <a:prstDash val="solid"/>
            <a:headEnd type="none" w="sm" len="sm"/>
            <a:tailEnd type="none" w="sm" len="sm"/>
          </a:ln>
        </p:spPr>
        <p:txBody>
          <a:bodyPr/>
          <a:p>
            <a:endParaRPr lang="zh-CN" altLang="en-US"/>
          </a:p>
        </p:txBody>
      </p:sp>
      <p:sp>
        <p:nvSpPr>
          <p:cNvPr id="57379" name="等腰三角形 57378"/>
          <p:cNvSpPr/>
          <p:nvPr/>
        </p:nvSpPr>
        <p:spPr>
          <a:xfrm>
            <a:off x="4419600" y="2667000"/>
            <a:ext cx="152400" cy="228600"/>
          </a:xfrm>
          <a:prstGeom prst="triangle">
            <a:avLst>
              <a:gd name="adj" fmla="val 50000"/>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380" name="矩形 57379"/>
          <p:cNvSpPr/>
          <p:nvPr/>
        </p:nvSpPr>
        <p:spPr>
          <a:xfrm>
            <a:off x="4724400" y="2743200"/>
            <a:ext cx="228600" cy="152400"/>
          </a:xfrm>
          <a:prstGeom prst="rect">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381" name="直接连接符 57380"/>
          <p:cNvSpPr/>
          <p:nvPr/>
        </p:nvSpPr>
        <p:spPr>
          <a:xfrm>
            <a:off x="5105400" y="2819400"/>
            <a:ext cx="838200" cy="0"/>
          </a:xfrm>
          <a:prstGeom prst="line">
            <a:avLst/>
          </a:prstGeom>
          <a:ln w="57150" cap="sq" cmpd="sng">
            <a:solidFill>
              <a:schemeClr val="tx1"/>
            </a:solidFill>
            <a:prstDash val="solid"/>
            <a:headEnd type="triangle" w="sm" len="sm"/>
            <a:tailEnd type="triangle" w="sm" len="sm"/>
          </a:ln>
        </p:spPr>
      </p:sp>
      <p:sp>
        <p:nvSpPr>
          <p:cNvPr id="57382" name="直接连接符 57381"/>
          <p:cNvSpPr/>
          <p:nvPr/>
        </p:nvSpPr>
        <p:spPr>
          <a:xfrm>
            <a:off x="4038600" y="2895600"/>
            <a:ext cx="5334000" cy="0"/>
          </a:xfrm>
          <a:prstGeom prst="line">
            <a:avLst/>
          </a:prstGeom>
          <a:ln w="12700" cap="sq" cmpd="sng">
            <a:solidFill>
              <a:schemeClr val="tx1"/>
            </a:solidFill>
            <a:prstDash val="solid"/>
            <a:headEnd type="none" w="sm" len="sm"/>
            <a:tailEnd type="none" w="sm" len="sm"/>
          </a:ln>
        </p:spPr>
      </p:sp>
      <p:sp>
        <p:nvSpPr>
          <p:cNvPr id="57383" name="直接连接符 57382"/>
          <p:cNvSpPr/>
          <p:nvPr/>
        </p:nvSpPr>
        <p:spPr>
          <a:xfrm>
            <a:off x="6858000" y="2209800"/>
            <a:ext cx="914400" cy="0"/>
          </a:xfrm>
          <a:prstGeom prst="line">
            <a:avLst/>
          </a:prstGeom>
          <a:ln w="38100" cap="flat" cmpd="sng">
            <a:solidFill>
              <a:schemeClr val="tx1"/>
            </a:solidFill>
            <a:prstDash val="sysDot"/>
            <a:headEnd type="none" w="sm" len="sm"/>
            <a:tailEnd type="none" w="sm" len="sm"/>
          </a:ln>
        </p:spPr>
      </p:sp>
      <p:sp>
        <p:nvSpPr>
          <p:cNvPr id="57384" name="笑脸 57383"/>
          <p:cNvSpPr/>
          <p:nvPr/>
        </p:nvSpPr>
        <p:spPr>
          <a:xfrm>
            <a:off x="8534400" y="2743200"/>
            <a:ext cx="762000" cy="152400"/>
          </a:xfrm>
          <a:prstGeom prst="smileyFace">
            <a:avLst>
              <a:gd name="adj" fmla="val 4653"/>
            </a:avLst>
          </a:prstGeom>
          <a:solidFill>
            <a:srgbClr val="FFCCFF"/>
          </a:solidFill>
          <a:ln w="12700" cap="sq" cmpd="sng">
            <a:solidFill>
              <a:schemeClr val="tx1"/>
            </a:solidFill>
            <a:prstDash val="solid"/>
            <a:headEnd type="none" w="sm" len="sm"/>
            <a:tailEnd type="none" w="sm" len="sm"/>
          </a:ln>
        </p:spPr>
        <p:txBody>
          <a:bodyPr/>
          <a:p>
            <a:endParaRPr lang="zh-CN" altLang="en-US"/>
          </a:p>
        </p:txBody>
      </p:sp>
      <p:sp>
        <p:nvSpPr>
          <p:cNvPr id="57385" name="流程图: 对照 57384"/>
          <p:cNvSpPr/>
          <p:nvPr/>
        </p:nvSpPr>
        <p:spPr>
          <a:xfrm rot="-5400000">
            <a:off x="7010400" y="2667000"/>
            <a:ext cx="152400" cy="304800"/>
          </a:xfrm>
          <a:prstGeom prst="flowChartCollate">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pic>
        <p:nvPicPr>
          <p:cNvPr id="57386" name="图片 57385" descr="BD04924_"/>
          <p:cNvPicPr>
            <a:picLocks noChangeAspect="1"/>
          </p:cNvPicPr>
          <p:nvPr/>
        </p:nvPicPr>
        <p:blipFill>
          <a:blip r:embed="rId1"/>
          <a:stretch>
            <a:fillRect/>
          </a:stretch>
        </p:blipFill>
        <p:spPr>
          <a:xfrm>
            <a:off x="6096000" y="1905000"/>
            <a:ext cx="363538" cy="560388"/>
          </a:xfrm>
          <a:prstGeom prst="rect">
            <a:avLst/>
          </a:prstGeom>
          <a:noFill/>
          <a:ln w="9525">
            <a:noFill/>
          </a:ln>
        </p:spPr>
      </p:pic>
      <p:pic>
        <p:nvPicPr>
          <p:cNvPr id="57387" name="图片 57386" descr="BD14710_"/>
          <p:cNvPicPr>
            <a:picLocks noChangeAspect="1"/>
          </p:cNvPicPr>
          <p:nvPr/>
        </p:nvPicPr>
        <p:blipFill>
          <a:blip r:embed="rId2"/>
          <a:stretch>
            <a:fillRect/>
          </a:stretch>
        </p:blipFill>
        <p:spPr>
          <a:xfrm>
            <a:off x="5943600" y="2667000"/>
            <a:ext cx="914400" cy="314325"/>
          </a:xfrm>
          <a:prstGeom prst="rect">
            <a:avLst/>
          </a:prstGeom>
          <a:noFill/>
          <a:ln w="9525">
            <a:noFill/>
          </a:ln>
        </p:spPr>
      </p:pic>
      <p:sp>
        <p:nvSpPr>
          <p:cNvPr id="57388" name="椭圆 57387"/>
          <p:cNvSpPr/>
          <p:nvPr/>
        </p:nvSpPr>
        <p:spPr>
          <a:xfrm>
            <a:off x="2286000" y="5181600"/>
            <a:ext cx="152400" cy="228600"/>
          </a:xfrm>
          <a:prstGeom prst="ellipse">
            <a:avLst/>
          </a:prstGeom>
          <a:solidFill>
            <a:schemeClr val="accent1"/>
          </a:solidFill>
          <a:ln w="12700" cap="sq" cmpd="sng">
            <a:solidFill>
              <a:schemeClr val="tx1"/>
            </a:solidFill>
            <a:prstDash val="solid"/>
            <a:headEnd type="none" w="sm" len="sm"/>
            <a:tailEnd type="none" w="sm" len="sm"/>
          </a:ln>
        </p:spPr>
        <p:txBody>
          <a:bodyPr/>
          <a:p>
            <a:endParaRPr lang="zh-CN" altLang="en-US"/>
          </a:p>
        </p:txBody>
      </p:sp>
      <p:sp>
        <p:nvSpPr>
          <p:cNvPr id="57389" name="等腰三角形 57388"/>
          <p:cNvSpPr/>
          <p:nvPr/>
        </p:nvSpPr>
        <p:spPr>
          <a:xfrm>
            <a:off x="3581400" y="5105400"/>
            <a:ext cx="152400" cy="228600"/>
          </a:xfrm>
          <a:prstGeom prst="triangle">
            <a:avLst>
              <a:gd name="adj" fmla="val 50000"/>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390" name="矩形 57389"/>
          <p:cNvSpPr/>
          <p:nvPr/>
        </p:nvSpPr>
        <p:spPr>
          <a:xfrm>
            <a:off x="2590800" y="49768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扦插</a:t>
            </a:r>
            <a:endParaRPr lang="zh-CN" altLang="en-US" sz="2800" b="1" dirty="0">
              <a:solidFill>
                <a:srgbClr val="FF0066"/>
              </a:solidFill>
              <a:latin typeface="Times New Roman" panose="02020603050405020304" pitchFamily="18" charset="0"/>
            </a:endParaRPr>
          </a:p>
        </p:txBody>
      </p:sp>
      <p:sp>
        <p:nvSpPr>
          <p:cNvPr id="57391" name="矩形 57390"/>
          <p:cNvSpPr/>
          <p:nvPr/>
        </p:nvSpPr>
        <p:spPr>
          <a:xfrm>
            <a:off x="3962400" y="49768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假植</a:t>
            </a:r>
            <a:endParaRPr lang="zh-CN" altLang="en-US" sz="2800" b="1" dirty="0">
              <a:solidFill>
                <a:srgbClr val="FF0066"/>
              </a:solidFill>
              <a:latin typeface="Times New Roman" panose="02020603050405020304" pitchFamily="18" charset="0"/>
            </a:endParaRPr>
          </a:p>
        </p:txBody>
      </p:sp>
      <p:sp>
        <p:nvSpPr>
          <p:cNvPr id="57392" name="直接连接符 57391"/>
          <p:cNvSpPr/>
          <p:nvPr/>
        </p:nvSpPr>
        <p:spPr>
          <a:xfrm>
            <a:off x="6248400" y="5257800"/>
            <a:ext cx="838200" cy="0"/>
          </a:xfrm>
          <a:prstGeom prst="line">
            <a:avLst/>
          </a:prstGeom>
          <a:ln w="57150" cap="sq" cmpd="sng">
            <a:solidFill>
              <a:schemeClr val="tx1"/>
            </a:solidFill>
            <a:prstDash val="solid"/>
            <a:headEnd type="triangle" w="sm" len="sm"/>
            <a:tailEnd type="triangle" w="sm" len="sm"/>
          </a:ln>
        </p:spPr>
      </p:sp>
      <p:sp>
        <p:nvSpPr>
          <p:cNvPr id="57393" name="矩形 57392"/>
          <p:cNvSpPr/>
          <p:nvPr/>
        </p:nvSpPr>
        <p:spPr>
          <a:xfrm>
            <a:off x="4953000" y="5181600"/>
            <a:ext cx="228600" cy="152400"/>
          </a:xfrm>
          <a:prstGeom prst="rect">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394" name="矩形 57393"/>
          <p:cNvSpPr/>
          <p:nvPr/>
        </p:nvSpPr>
        <p:spPr>
          <a:xfrm>
            <a:off x="5410200" y="49768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定植</a:t>
            </a:r>
            <a:endParaRPr lang="zh-CN" altLang="en-US" sz="2800" b="1" dirty="0">
              <a:solidFill>
                <a:srgbClr val="FF0066"/>
              </a:solidFill>
              <a:latin typeface="Times New Roman" panose="02020603050405020304" pitchFamily="18" charset="0"/>
            </a:endParaRPr>
          </a:p>
        </p:txBody>
      </p:sp>
      <p:sp>
        <p:nvSpPr>
          <p:cNvPr id="57395" name="矩形 57394"/>
          <p:cNvSpPr/>
          <p:nvPr/>
        </p:nvSpPr>
        <p:spPr>
          <a:xfrm>
            <a:off x="7239000" y="49768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摘心</a:t>
            </a:r>
            <a:endParaRPr lang="zh-CN" altLang="en-US" sz="2800" b="1" dirty="0">
              <a:solidFill>
                <a:srgbClr val="FF0066"/>
              </a:solidFill>
              <a:latin typeface="Times New Roman" panose="02020603050405020304" pitchFamily="18" charset="0"/>
            </a:endParaRPr>
          </a:p>
        </p:txBody>
      </p:sp>
      <p:sp>
        <p:nvSpPr>
          <p:cNvPr id="57396" name="矩形 57395"/>
          <p:cNvSpPr/>
          <p:nvPr/>
        </p:nvSpPr>
        <p:spPr>
          <a:xfrm>
            <a:off x="2590800" y="58912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照光</a:t>
            </a:r>
            <a:endParaRPr lang="zh-CN" altLang="en-US" sz="2800" b="1" dirty="0">
              <a:solidFill>
                <a:srgbClr val="FF0066"/>
              </a:solidFill>
              <a:latin typeface="Times New Roman" panose="02020603050405020304" pitchFamily="18" charset="0"/>
            </a:endParaRPr>
          </a:p>
        </p:txBody>
      </p:sp>
      <p:sp>
        <p:nvSpPr>
          <p:cNvPr id="57397" name="矩形 57396"/>
          <p:cNvSpPr/>
          <p:nvPr/>
        </p:nvSpPr>
        <p:spPr>
          <a:xfrm>
            <a:off x="4191000" y="58912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保温</a:t>
            </a:r>
            <a:endParaRPr lang="zh-CN" altLang="en-US" sz="2800" b="1" dirty="0">
              <a:solidFill>
                <a:srgbClr val="FF0066"/>
              </a:solidFill>
              <a:latin typeface="Times New Roman" panose="02020603050405020304" pitchFamily="18" charset="0"/>
            </a:endParaRPr>
          </a:p>
        </p:txBody>
      </p:sp>
      <p:sp>
        <p:nvSpPr>
          <p:cNvPr id="57398" name="矩形 57397"/>
          <p:cNvSpPr/>
          <p:nvPr/>
        </p:nvSpPr>
        <p:spPr>
          <a:xfrm>
            <a:off x="9220200" y="49768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张网</a:t>
            </a:r>
            <a:endParaRPr lang="zh-CN" altLang="en-US" sz="2800" b="1" dirty="0">
              <a:solidFill>
                <a:srgbClr val="FF0066"/>
              </a:solidFill>
              <a:latin typeface="Times New Roman" panose="02020603050405020304" pitchFamily="18" charset="0"/>
            </a:endParaRPr>
          </a:p>
        </p:txBody>
      </p:sp>
      <p:sp>
        <p:nvSpPr>
          <p:cNvPr id="57399" name="矩形 57398"/>
          <p:cNvSpPr/>
          <p:nvPr/>
        </p:nvSpPr>
        <p:spPr>
          <a:xfrm>
            <a:off x="7924800" y="58912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开花</a:t>
            </a:r>
            <a:endParaRPr lang="zh-CN" altLang="en-US" sz="2800" b="1" dirty="0">
              <a:solidFill>
                <a:srgbClr val="FF0066"/>
              </a:solidFill>
              <a:latin typeface="Times New Roman" panose="02020603050405020304" pitchFamily="18" charset="0"/>
            </a:endParaRPr>
          </a:p>
        </p:txBody>
      </p:sp>
      <p:pic>
        <p:nvPicPr>
          <p:cNvPr id="57400" name="图片 57399" descr="BD14710_"/>
          <p:cNvPicPr>
            <a:picLocks noChangeAspect="1"/>
          </p:cNvPicPr>
          <p:nvPr/>
        </p:nvPicPr>
        <p:blipFill>
          <a:blip r:embed="rId2"/>
          <a:stretch>
            <a:fillRect/>
          </a:stretch>
        </p:blipFill>
        <p:spPr>
          <a:xfrm>
            <a:off x="8153400" y="5105400"/>
            <a:ext cx="914400" cy="314325"/>
          </a:xfrm>
          <a:prstGeom prst="rect">
            <a:avLst/>
          </a:prstGeom>
          <a:noFill/>
          <a:ln w="9525">
            <a:noFill/>
          </a:ln>
        </p:spPr>
      </p:pic>
      <p:sp>
        <p:nvSpPr>
          <p:cNvPr id="57401" name="笑脸 57400"/>
          <p:cNvSpPr/>
          <p:nvPr/>
        </p:nvSpPr>
        <p:spPr>
          <a:xfrm>
            <a:off x="7162800" y="6096000"/>
            <a:ext cx="609600" cy="228600"/>
          </a:xfrm>
          <a:prstGeom prst="smileyFace">
            <a:avLst>
              <a:gd name="adj" fmla="val 4653"/>
            </a:avLst>
          </a:prstGeom>
          <a:solidFill>
            <a:srgbClr val="FFCCFF"/>
          </a:solidFill>
          <a:ln w="12700" cap="sq" cmpd="sng">
            <a:solidFill>
              <a:schemeClr val="tx1"/>
            </a:solidFill>
            <a:prstDash val="solid"/>
            <a:headEnd type="none" w="sm" len="sm"/>
            <a:tailEnd type="none" w="sm" len="sm"/>
          </a:ln>
        </p:spPr>
        <p:txBody>
          <a:bodyPr/>
          <a:p>
            <a:endParaRPr lang="zh-CN" altLang="en-US"/>
          </a:p>
        </p:txBody>
      </p:sp>
      <p:sp>
        <p:nvSpPr>
          <p:cNvPr id="57402" name="流程图: 对照 57401"/>
          <p:cNvSpPr/>
          <p:nvPr/>
        </p:nvSpPr>
        <p:spPr>
          <a:xfrm rot="-5400000">
            <a:off x="5257800" y="6019800"/>
            <a:ext cx="152400" cy="304800"/>
          </a:xfrm>
          <a:prstGeom prst="flowChartCollate">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403" name="矩形 57402"/>
          <p:cNvSpPr/>
          <p:nvPr/>
        </p:nvSpPr>
        <p:spPr>
          <a:xfrm>
            <a:off x="5715000" y="5967413"/>
            <a:ext cx="161290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花芽分化</a:t>
            </a:r>
            <a:endParaRPr lang="zh-CN" altLang="en-US" sz="2800" b="1" dirty="0">
              <a:solidFill>
                <a:srgbClr val="FF0066"/>
              </a:solidFill>
              <a:latin typeface="Times New Roman" panose="02020603050405020304" pitchFamily="18" charset="0"/>
            </a:endParaRPr>
          </a:p>
        </p:txBody>
      </p:sp>
      <p:pic>
        <p:nvPicPr>
          <p:cNvPr id="57404" name="图片 57403" descr="BD04924_"/>
          <p:cNvPicPr>
            <a:picLocks noChangeAspect="1"/>
          </p:cNvPicPr>
          <p:nvPr/>
        </p:nvPicPr>
        <p:blipFill>
          <a:blip r:embed="rId1"/>
          <a:stretch>
            <a:fillRect/>
          </a:stretch>
        </p:blipFill>
        <p:spPr>
          <a:xfrm>
            <a:off x="2209800" y="5867400"/>
            <a:ext cx="363538" cy="560388"/>
          </a:xfrm>
          <a:prstGeom prst="rect">
            <a:avLst/>
          </a:prstGeom>
          <a:noFill/>
          <a:ln w="9525">
            <a:noFill/>
          </a:ln>
        </p:spPr>
      </p:pic>
      <p:sp>
        <p:nvSpPr>
          <p:cNvPr id="57405" name="直接连接符 57404"/>
          <p:cNvSpPr/>
          <p:nvPr/>
        </p:nvSpPr>
        <p:spPr>
          <a:xfrm>
            <a:off x="5867400" y="3505200"/>
            <a:ext cx="1371600" cy="0"/>
          </a:xfrm>
          <a:prstGeom prst="line">
            <a:avLst/>
          </a:prstGeom>
          <a:ln w="38100" cap="sq" cmpd="sng">
            <a:solidFill>
              <a:srgbClr val="0000FF"/>
            </a:solidFill>
            <a:prstDash val="solid"/>
            <a:headEnd type="none" w="sm" len="sm"/>
            <a:tailEnd type="none" w="sm" len="sm"/>
          </a:ln>
        </p:spPr>
      </p:sp>
      <p:sp>
        <p:nvSpPr>
          <p:cNvPr id="57406" name="椭圆 57405"/>
          <p:cNvSpPr/>
          <p:nvPr/>
        </p:nvSpPr>
        <p:spPr>
          <a:xfrm>
            <a:off x="4191000" y="3962400"/>
            <a:ext cx="152400" cy="228600"/>
          </a:xfrm>
          <a:prstGeom prst="ellipse">
            <a:avLst/>
          </a:prstGeom>
          <a:solidFill>
            <a:schemeClr val="accent1"/>
          </a:solidFill>
          <a:ln w="12700" cap="sq" cmpd="sng">
            <a:solidFill>
              <a:schemeClr val="tx1"/>
            </a:solidFill>
            <a:prstDash val="solid"/>
            <a:headEnd type="none" w="sm" len="sm"/>
            <a:tailEnd type="none" w="sm" len="sm"/>
          </a:ln>
        </p:spPr>
        <p:txBody>
          <a:bodyPr/>
          <a:p>
            <a:endParaRPr lang="zh-CN" altLang="en-US"/>
          </a:p>
        </p:txBody>
      </p:sp>
      <p:sp>
        <p:nvSpPr>
          <p:cNvPr id="57407" name="等腰三角形 57406"/>
          <p:cNvSpPr/>
          <p:nvPr/>
        </p:nvSpPr>
        <p:spPr>
          <a:xfrm>
            <a:off x="4572000" y="3962400"/>
            <a:ext cx="152400" cy="228600"/>
          </a:xfrm>
          <a:prstGeom prst="triangle">
            <a:avLst>
              <a:gd name="adj" fmla="val 50000"/>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408" name="矩形 57407"/>
          <p:cNvSpPr/>
          <p:nvPr/>
        </p:nvSpPr>
        <p:spPr>
          <a:xfrm>
            <a:off x="4876800" y="4038600"/>
            <a:ext cx="228600" cy="152400"/>
          </a:xfrm>
          <a:prstGeom prst="rect">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sp>
        <p:nvSpPr>
          <p:cNvPr id="57409" name="直接连接符 57408"/>
          <p:cNvSpPr/>
          <p:nvPr/>
        </p:nvSpPr>
        <p:spPr>
          <a:xfrm>
            <a:off x="5257800" y="4114800"/>
            <a:ext cx="838200" cy="0"/>
          </a:xfrm>
          <a:prstGeom prst="line">
            <a:avLst/>
          </a:prstGeom>
          <a:ln w="57150" cap="sq" cmpd="sng">
            <a:solidFill>
              <a:schemeClr val="tx1"/>
            </a:solidFill>
            <a:prstDash val="solid"/>
            <a:headEnd type="triangle" w="sm" len="sm"/>
            <a:tailEnd type="triangle" w="sm" len="sm"/>
          </a:ln>
        </p:spPr>
      </p:sp>
      <p:sp>
        <p:nvSpPr>
          <p:cNvPr id="57410" name="直接连接符 57409"/>
          <p:cNvSpPr/>
          <p:nvPr/>
        </p:nvSpPr>
        <p:spPr>
          <a:xfrm>
            <a:off x="4191000" y="4191000"/>
            <a:ext cx="5334000" cy="0"/>
          </a:xfrm>
          <a:prstGeom prst="line">
            <a:avLst/>
          </a:prstGeom>
          <a:ln w="12700" cap="sq" cmpd="sng">
            <a:solidFill>
              <a:schemeClr val="tx1"/>
            </a:solidFill>
            <a:prstDash val="solid"/>
            <a:headEnd type="none" w="sm" len="sm"/>
            <a:tailEnd type="none" w="sm" len="sm"/>
          </a:ln>
        </p:spPr>
      </p:sp>
      <p:sp>
        <p:nvSpPr>
          <p:cNvPr id="57411" name="笑脸 57410"/>
          <p:cNvSpPr/>
          <p:nvPr/>
        </p:nvSpPr>
        <p:spPr>
          <a:xfrm>
            <a:off x="8686800" y="4038600"/>
            <a:ext cx="762000" cy="152400"/>
          </a:xfrm>
          <a:prstGeom prst="smileyFace">
            <a:avLst>
              <a:gd name="adj" fmla="val 4653"/>
            </a:avLst>
          </a:prstGeom>
          <a:solidFill>
            <a:srgbClr val="FFCCFF"/>
          </a:solidFill>
          <a:ln w="12700" cap="sq" cmpd="sng">
            <a:solidFill>
              <a:schemeClr val="tx1"/>
            </a:solidFill>
            <a:prstDash val="solid"/>
            <a:headEnd type="none" w="sm" len="sm"/>
            <a:tailEnd type="none" w="sm" len="sm"/>
          </a:ln>
        </p:spPr>
        <p:txBody>
          <a:bodyPr/>
          <a:p>
            <a:endParaRPr lang="zh-CN" altLang="en-US"/>
          </a:p>
        </p:txBody>
      </p:sp>
      <p:sp>
        <p:nvSpPr>
          <p:cNvPr id="57412" name="流程图: 对照 57411"/>
          <p:cNvSpPr/>
          <p:nvPr/>
        </p:nvSpPr>
        <p:spPr>
          <a:xfrm rot="-5400000">
            <a:off x="7162800" y="3962400"/>
            <a:ext cx="152400" cy="304800"/>
          </a:xfrm>
          <a:prstGeom prst="flowChartCollate">
            <a:avLst/>
          </a:prstGeom>
          <a:solidFill>
            <a:schemeClr val="accent1"/>
          </a:solidFill>
          <a:ln w="12700" cap="sq" cmpd="sng">
            <a:solidFill>
              <a:schemeClr val="tx1"/>
            </a:solidFill>
            <a:prstDash val="solid"/>
            <a:miter/>
            <a:headEnd type="none" w="sm" len="sm"/>
            <a:tailEnd type="none" w="sm" len="sm"/>
          </a:ln>
        </p:spPr>
        <p:txBody>
          <a:bodyPr/>
          <a:p>
            <a:endParaRPr lang="zh-CN" altLang="en-US"/>
          </a:p>
        </p:txBody>
      </p:sp>
      <p:pic>
        <p:nvPicPr>
          <p:cNvPr id="57413" name="图片 57412" descr="BD04924_"/>
          <p:cNvPicPr>
            <a:picLocks noChangeAspect="1"/>
          </p:cNvPicPr>
          <p:nvPr/>
        </p:nvPicPr>
        <p:blipFill>
          <a:blip r:embed="rId1"/>
          <a:stretch>
            <a:fillRect/>
          </a:stretch>
        </p:blipFill>
        <p:spPr>
          <a:xfrm>
            <a:off x="6248400" y="3200400"/>
            <a:ext cx="363538" cy="560388"/>
          </a:xfrm>
          <a:prstGeom prst="rect">
            <a:avLst/>
          </a:prstGeom>
          <a:noFill/>
          <a:ln w="9525">
            <a:noFill/>
          </a:ln>
        </p:spPr>
      </p:pic>
      <p:pic>
        <p:nvPicPr>
          <p:cNvPr id="57414" name="图片 57413" descr="BD14710_"/>
          <p:cNvPicPr>
            <a:picLocks noChangeAspect="1"/>
          </p:cNvPicPr>
          <p:nvPr/>
        </p:nvPicPr>
        <p:blipFill>
          <a:blip r:embed="rId2"/>
          <a:stretch>
            <a:fillRect/>
          </a:stretch>
        </p:blipFill>
        <p:spPr>
          <a:xfrm>
            <a:off x="6096000" y="3962400"/>
            <a:ext cx="914400" cy="314325"/>
          </a:xfrm>
          <a:prstGeom prst="rect">
            <a:avLst/>
          </a:prstGeom>
          <a:noFill/>
          <a:ln w="9525">
            <a:noFill/>
          </a:ln>
        </p:spPr>
      </p:pic>
      <p:pic>
        <p:nvPicPr>
          <p:cNvPr id="57415" name="图片 57414" descr="BD14711_"/>
          <p:cNvPicPr>
            <a:picLocks noChangeAspect="1"/>
          </p:cNvPicPr>
          <p:nvPr/>
        </p:nvPicPr>
        <p:blipFill>
          <a:blip r:embed="rId3"/>
          <a:stretch>
            <a:fillRect/>
          </a:stretch>
        </p:blipFill>
        <p:spPr>
          <a:xfrm>
            <a:off x="7772400" y="2133600"/>
            <a:ext cx="1828800" cy="152400"/>
          </a:xfrm>
          <a:prstGeom prst="rect">
            <a:avLst/>
          </a:prstGeom>
          <a:noFill/>
          <a:ln w="9525">
            <a:noFill/>
          </a:ln>
        </p:spPr>
      </p:pic>
      <p:pic>
        <p:nvPicPr>
          <p:cNvPr id="57416" name="图片 57415" descr="BD14711_"/>
          <p:cNvPicPr>
            <a:picLocks noChangeAspect="1"/>
          </p:cNvPicPr>
          <p:nvPr/>
        </p:nvPicPr>
        <p:blipFill>
          <a:blip r:embed="rId3"/>
          <a:stretch>
            <a:fillRect/>
          </a:stretch>
        </p:blipFill>
        <p:spPr>
          <a:xfrm>
            <a:off x="8763000" y="6172200"/>
            <a:ext cx="762000" cy="117475"/>
          </a:xfrm>
          <a:prstGeom prst="rect">
            <a:avLst/>
          </a:prstGeom>
          <a:noFill/>
          <a:ln w="9525">
            <a:noFill/>
          </a:ln>
        </p:spPr>
      </p:pic>
      <p:sp>
        <p:nvSpPr>
          <p:cNvPr id="57417" name="矩形 57416"/>
          <p:cNvSpPr/>
          <p:nvPr/>
        </p:nvSpPr>
        <p:spPr>
          <a:xfrm>
            <a:off x="9448800" y="5891213"/>
            <a:ext cx="897890" cy="521970"/>
          </a:xfrm>
          <a:prstGeom prst="rect">
            <a:avLst/>
          </a:prstGeom>
          <a:noFill/>
          <a:ln w="12700">
            <a:noFill/>
          </a:ln>
        </p:spPr>
        <p:txBody>
          <a:bodyPr wrap="none" anchor="t" anchorCtr="0">
            <a:spAutoFit/>
          </a:bodyPr>
          <a:p>
            <a:r>
              <a:rPr lang="zh-CN" altLang="en-US" sz="2800" b="1" dirty="0">
                <a:solidFill>
                  <a:srgbClr val="FF0066"/>
                </a:solidFill>
                <a:latin typeface="Times New Roman" panose="02020603050405020304" pitchFamily="18" charset="0"/>
              </a:rPr>
              <a:t>暖房</a:t>
            </a:r>
            <a:endParaRPr lang="zh-CN" altLang="en-US" sz="2800" b="1" dirty="0">
              <a:solidFill>
                <a:srgbClr val="FF0066"/>
              </a:solidFill>
              <a:latin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2" name="标题 63491"/>
          <p:cNvSpPr>
            <a:spLocks noGrp="1"/>
          </p:cNvSpPr>
          <p:nvPr>
            <p:ph type="title"/>
          </p:nvPr>
        </p:nvSpPr>
        <p:spPr/>
        <p:txBody>
          <a:bodyPr lIns="92075" tIns="46038" rIns="92075" bIns="46038" anchor="ctr" anchorCtr="0"/>
          <a:p>
            <a:pPr algn="l"/>
            <a:r>
              <a:rPr lang="zh-CN" altLang="en-US" sz="3600" b="1" dirty="0">
                <a:solidFill>
                  <a:srgbClr val="FF0000"/>
                </a:solidFill>
              </a:rPr>
              <a:t>七、切花月季花期调控</a:t>
            </a:r>
            <a:endParaRPr lang="zh-CN" altLang="en-US" sz="3600" b="1" dirty="0">
              <a:solidFill>
                <a:srgbClr val="FF0000"/>
              </a:solidFill>
            </a:endParaRPr>
          </a:p>
        </p:txBody>
      </p:sp>
      <p:pic>
        <p:nvPicPr>
          <p:cNvPr id="63495" name="图片 63494" descr="Q15A_yueji5130019"/>
          <p:cNvPicPr>
            <a:picLocks noChangeAspect="1"/>
          </p:cNvPicPr>
          <p:nvPr/>
        </p:nvPicPr>
        <p:blipFill>
          <a:blip r:embed="rId1"/>
          <a:stretch>
            <a:fillRect/>
          </a:stretch>
        </p:blipFill>
        <p:spPr>
          <a:xfrm>
            <a:off x="7010400" y="2082165"/>
            <a:ext cx="4469130" cy="4094480"/>
          </a:xfrm>
          <a:prstGeom prst="rect">
            <a:avLst/>
          </a:prstGeom>
          <a:noFill/>
          <a:ln w="9525">
            <a:noFill/>
          </a:ln>
        </p:spPr>
      </p:pic>
      <p:pic>
        <p:nvPicPr>
          <p:cNvPr id="3" name="内容占位符 2"/>
          <p:cNvPicPr>
            <a:picLocks noChangeAspect="1"/>
          </p:cNvPicPr>
          <p:nvPr>
            <p:ph idx="1"/>
          </p:nvPr>
        </p:nvPicPr>
        <p:blipFill>
          <a:blip r:embed="rId2"/>
          <a:stretch>
            <a:fillRect/>
          </a:stretch>
        </p:blipFill>
        <p:spPr>
          <a:xfrm>
            <a:off x="533400" y="2057400"/>
            <a:ext cx="6109970" cy="411924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标题 64513"/>
          <p:cNvSpPr>
            <a:spLocks noGrp="1"/>
          </p:cNvSpPr>
          <p:nvPr>
            <p:ph type="title"/>
          </p:nvPr>
        </p:nvSpPr>
        <p:spPr>
          <a:xfrm>
            <a:off x="533685" y="609399"/>
            <a:ext cx="10972800" cy="1143000"/>
          </a:xfrm>
        </p:spPr>
        <p:txBody>
          <a:bodyPr lIns="92075" tIns="46038" rIns="92075" bIns="46038" anchor="ctr" anchorCtr="0"/>
          <a:p>
            <a:pPr algn="ctr"/>
            <a:r>
              <a:rPr lang="zh-CN" altLang="en-US" sz="3600" dirty="0">
                <a:solidFill>
                  <a:srgbClr val="FF0000"/>
                </a:solidFill>
              </a:rPr>
              <a:t>优良切花月季品种的特征：</a:t>
            </a:r>
            <a:endParaRPr lang="zh-CN" altLang="en-US" sz="3600" dirty="0">
              <a:solidFill>
                <a:srgbClr val="FF0000"/>
              </a:solidFill>
            </a:endParaRPr>
          </a:p>
        </p:txBody>
      </p:sp>
      <p:sp>
        <p:nvSpPr>
          <p:cNvPr id="64515" name="内容占位符 64514"/>
          <p:cNvSpPr>
            <a:spLocks noGrp="1"/>
          </p:cNvSpPr>
          <p:nvPr>
            <p:ph idx="1"/>
          </p:nvPr>
        </p:nvSpPr>
        <p:spPr>
          <a:xfrm>
            <a:off x="593090" y="1676400"/>
            <a:ext cx="11005185" cy="4307840"/>
          </a:xfrm>
        </p:spPr>
        <p:txBody>
          <a:bodyPr anchor="ctr" anchorCtr="0"/>
          <a:p>
            <a:pPr marL="0" indent="457200" fontAlgn="auto">
              <a:lnSpc>
                <a:spcPct val="150000"/>
              </a:lnSpc>
              <a:buNone/>
            </a:pPr>
            <a:r>
              <a:rPr lang="en-US" altLang="zh-CN" sz="2600" dirty="0">
                <a:solidFill>
                  <a:srgbClr val="071BD9"/>
                </a:solidFill>
              </a:rPr>
              <a:t>1</a:t>
            </a:r>
            <a:r>
              <a:rPr lang="zh-CN" altLang="en-US" sz="2600" dirty="0">
                <a:solidFill>
                  <a:srgbClr val="071BD9"/>
                </a:solidFill>
              </a:rPr>
              <a:t>、花型优美，高心卷边或高心翘角，开放过程缓慢，特别是在花朵开放</a:t>
            </a:r>
            <a:r>
              <a:rPr lang="en-US" altLang="zh-CN" sz="2600" dirty="0">
                <a:solidFill>
                  <a:srgbClr val="071BD9"/>
                </a:solidFill>
              </a:rPr>
              <a:t>1/3</a:t>
            </a:r>
            <a:r>
              <a:rPr lang="zh-CN" altLang="en-US" sz="2600" dirty="0">
                <a:solidFill>
                  <a:srgbClr val="071BD9"/>
                </a:solidFill>
              </a:rPr>
              <a:t>或</a:t>
            </a:r>
            <a:r>
              <a:rPr lang="en-US" altLang="zh-CN" sz="2600" dirty="0">
                <a:solidFill>
                  <a:srgbClr val="071BD9"/>
                </a:solidFill>
              </a:rPr>
              <a:t>1/2</a:t>
            </a:r>
            <a:r>
              <a:rPr lang="zh-CN" altLang="en-US" sz="2600" dirty="0">
                <a:solidFill>
                  <a:srgbClr val="071BD9"/>
                </a:solidFill>
              </a:rPr>
              <a:t>时，含而不露。</a:t>
            </a:r>
            <a:endParaRPr lang="zh-CN" altLang="en-US" sz="2600" dirty="0">
              <a:solidFill>
                <a:srgbClr val="071BD9"/>
              </a:solidFill>
            </a:endParaRPr>
          </a:p>
          <a:p>
            <a:pPr marL="0" lvl="1" indent="457200" fontAlgn="auto">
              <a:lnSpc>
                <a:spcPct val="150000"/>
              </a:lnSpc>
              <a:buClr>
                <a:srgbClr val="FF33CC"/>
              </a:buClr>
              <a:buNone/>
            </a:pPr>
            <a:r>
              <a:rPr lang="en-US" altLang="zh-CN" sz="2600" dirty="0">
                <a:solidFill>
                  <a:srgbClr val="071BD9"/>
                </a:solidFill>
              </a:rPr>
              <a:t>2</a:t>
            </a:r>
            <a:r>
              <a:rPr lang="zh-CN" altLang="en-US" sz="2600" dirty="0">
                <a:solidFill>
                  <a:srgbClr val="071BD9"/>
                </a:solidFill>
              </a:rPr>
              <a:t>、花瓣质地挺括，外层花瓣整齐。</a:t>
            </a:r>
            <a:endParaRPr lang="zh-CN" altLang="en-US" sz="2600" dirty="0">
              <a:solidFill>
                <a:srgbClr val="071BD9"/>
              </a:solidFill>
            </a:endParaRPr>
          </a:p>
          <a:p>
            <a:pPr marL="0" lvl="1" indent="457200" fontAlgn="auto">
              <a:lnSpc>
                <a:spcPct val="150000"/>
              </a:lnSpc>
              <a:buClr>
                <a:srgbClr val="FF33CC"/>
              </a:buClr>
              <a:buNone/>
            </a:pPr>
            <a:r>
              <a:rPr lang="en-US" altLang="zh-CN" sz="2600" dirty="0">
                <a:solidFill>
                  <a:srgbClr val="071BD9"/>
                </a:solidFill>
              </a:rPr>
              <a:t>3</a:t>
            </a:r>
            <a:r>
              <a:rPr lang="zh-CN" altLang="en-US" sz="2600" dirty="0">
                <a:solidFill>
                  <a:srgbClr val="071BD9"/>
                </a:solidFill>
              </a:rPr>
              <a:t>、在室内灯光下，花色依然鲜艳、明快、纯正。</a:t>
            </a:r>
            <a:endParaRPr lang="zh-CN" altLang="en-US" sz="2600" dirty="0">
              <a:solidFill>
                <a:srgbClr val="071BD9"/>
              </a:solidFill>
            </a:endParaRPr>
          </a:p>
          <a:p>
            <a:pPr marL="0" lvl="1" indent="457200" fontAlgn="auto">
              <a:lnSpc>
                <a:spcPct val="150000"/>
              </a:lnSpc>
              <a:buClr>
                <a:srgbClr val="FF33CC"/>
              </a:buClr>
              <a:buNone/>
            </a:pPr>
            <a:r>
              <a:rPr lang="en-US" altLang="zh-CN" sz="2600" dirty="0">
                <a:solidFill>
                  <a:srgbClr val="071BD9"/>
                </a:solidFill>
              </a:rPr>
              <a:t>4</a:t>
            </a:r>
            <a:r>
              <a:rPr lang="zh-CN" altLang="en-US" sz="2600" dirty="0">
                <a:solidFill>
                  <a:srgbClr val="071BD9"/>
                </a:solidFill>
              </a:rPr>
              <a:t>、直立株型，花枝</a:t>
            </a:r>
            <a:r>
              <a:rPr lang="en-US" altLang="zh-CN" sz="2600" dirty="0">
                <a:solidFill>
                  <a:srgbClr val="071BD9"/>
                </a:solidFill>
              </a:rPr>
              <a:t>: </a:t>
            </a:r>
            <a:r>
              <a:rPr lang="zh-CN" altLang="en-US" sz="2600" dirty="0">
                <a:solidFill>
                  <a:srgbClr val="071BD9"/>
                </a:solidFill>
              </a:rPr>
              <a:t>长度，硬挺、直顺，支撑力强。</a:t>
            </a:r>
            <a:endParaRPr lang="zh-CN" altLang="en-US" sz="2600" dirty="0">
              <a:solidFill>
                <a:srgbClr val="071BD9"/>
              </a:solidFill>
            </a:endParaRPr>
          </a:p>
          <a:p>
            <a:pPr marL="0" lvl="1" indent="457200" fontAlgn="auto">
              <a:lnSpc>
                <a:spcPct val="150000"/>
              </a:lnSpc>
              <a:buClr>
                <a:srgbClr val="FF33CC"/>
              </a:buClr>
              <a:buNone/>
            </a:pPr>
            <a:r>
              <a:rPr lang="en-US" altLang="zh-CN" sz="2600" dirty="0">
                <a:solidFill>
                  <a:srgbClr val="071BD9"/>
                </a:solidFill>
              </a:rPr>
              <a:t>5</a:t>
            </a:r>
            <a:r>
              <a:rPr lang="zh-CN" altLang="en-US" sz="2600" dirty="0">
                <a:solidFill>
                  <a:srgbClr val="071BD9"/>
                </a:solidFill>
              </a:rPr>
              <a:t>、适应性和抗病性强，冬季耐地温，夏秋品种耐高温。</a:t>
            </a:r>
            <a:endParaRPr lang="zh-CN" altLang="en-US" sz="2600" dirty="0">
              <a:solidFill>
                <a:srgbClr val="071BD9"/>
              </a:solidFill>
            </a:endParaRPr>
          </a:p>
          <a:p>
            <a:pPr marL="0" lvl="1" indent="457200" fontAlgn="auto">
              <a:lnSpc>
                <a:spcPct val="150000"/>
              </a:lnSpc>
              <a:buClr>
                <a:srgbClr val="FF33CC"/>
              </a:buClr>
              <a:buNone/>
            </a:pPr>
            <a:r>
              <a:rPr lang="en-US" altLang="zh-CN" sz="2600" dirty="0">
                <a:solidFill>
                  <a:srgbClr val="071BD9"/>
                </a:solidFill>
              </a:rPr>
              <a:t>6</a:t>
            </a:r>
            <a:r>
              <a:rPr lang="zh-CN" altLang="en-US" sz="2600" dirty="0">
                <a:solidFill>
                  <a:srgbClr val="071BD9"/>
                </a:solidFill>
              </a:rPr>
              <a:t>、叶片大小适中，叶面平整，有光泽；生长势强，具有较高的产花量。</a:t>
            </a:r>
            <a:endParaRPr lang="zh-CN" altLang="en-US" sz="2600" dirty="0">
              <a:solidFill>
                <a:srgbClr val="071BD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p:txBody>
          <a:bodyPr lIns="92075" tIns="46038" rIns="92075" bIns="46038" anchor="ctr" anchorCtr="0"/>
          <a:p>
            <a:pPr algn="l"/>
            <a:r>
              <a:rPr lang="zh-CN" altLang="en-US" dirty="0">
                <a:solidFill>
                  <a:srgbClr val="FF0000"/>
                </a:solidFill>
                <a:cs typeface="微软雅黑" panose="020B0503020204020204" charset="-122"/>
              </a:rPr>
              <a:t>（</a:t>
            </a:r>
            <a:r>
              <a:rPr lang="en-US" altLang="zh-CN" dirty="0">
                <a:solidFill>
                  <a:srgbClr val="FF0000"/>
                </a:solidFill>
                <a:cs typeface="微软雅黑" panose="020B0503020204020204" charset="-122"/>
              </a:rPr>
              <a:t>1</a:t>
            </a:r>
            <a:r>
              <a:rPr lang="zh-CN" altLang="en-US" dirty="0">
                <a:solidFill>
                  <a:srgbClr val="FF0000"/>
                </a:solidFill>
                <a:cs typeface="微软雅黑" panose="020B0503020204020204" charset="-122"/>
              </a:rPr>
              <a:t>）定植：</a:t>
            </a:r>
            <a:endParaRPr lang="zh-CN" altLang="en-US" dirty="0">
              <a:solidFill>
                <a:srgbClr val="FF0000"/>
              </a:solidFill>
              <a:cs typeface="微软雅黑" panose="020B0503020204020204" charset="-122"/>
            </a:endParaRPr>
          </a:p>
        </p:txBody>
      </p:sp>
      <p:sp>
        <p:nvSpPr>
          <p:cNvPr id="68611" name="内容占位符 68610"/>
          <p:cNvSpPr>
            <a:spLocks noGrp="1"/>
          </p:cNvSpPr>
          <p:nvPr>
            <p:ph idx="1"/>
          </p:nvPr>
        </p:nvSpPr>
        <p:spPr/>
        <p:txBody>
          <a:bodyPr/>
          <a:p>
            <a:pPr marL="0" indent="725805" fontAlgn="auto">
              <a:buNone/>
            </a:pPr>
            <a:r>
              <a:rPr lang="zh-CN" altLang="en-US" b="1" dirty="0">
                <a:solidFill>
                  <a:srgbClr val="0000FF"/>
                </a:solidFill>
                <a:latin typeface="楷体_GB2312" panose="02010609030101010101" pitchFamily="49" charset="-122"/>
                <a:ea typeface="楷体_GB2312" panose="02010609030101010101" pitchFamily="49" charset="-122"/>
              </a:rPr>
              <a:t>定植的最佳时期是</a:t>
            </a:r>
            <a:r>
              <a:rPr lang="en-US" altLang="zh-CN" b="1" dirty="0">
                <a:solidFill>
                  <a:srgbClr val="0000FF"/>
                </a:solidFill>
                <a:latin typeface="楷体_GB2312" panose="02010609030101010101" pitchFamily="49" charset="-122"/>
                <a:ea typeface="楷体_GB2312" panose="02010609030101010101" pitchFamily="49" charset="-122"/>
              </a:rPr>
              <a:t>5</a:t>
            </a:r>
            <a:r>
              <a:rPr lang="zh-CN" altLang="en-US" b="1" dirty="0">
                <a:solidFill>
                  <a:srgbClr val="0000FF"/>
                </a:solidFill>
                <a:latin typeface="楷体_GB2312" panose="02010609030101010101" pitchFamily="49" charset="-122"/>
                <a:ea typeface="楷体_GB2312" panose="02010609030101010101" pitchFamily="49" charset="-122"/>
              </a:rPr>
              <a:t>－</a:t>
            </a:r>
            <a:r>
              <a:rPr lang="en-US" altLang="zh-CN" b="1" dirty="0">
                <a:solidFill>
                  <a:srgbClr val="0000FF"/>
                </a:solidFill>
                <a:latin typeface="楷体_GB2312" panose="02010609030101010101" pitchFamily="49" charset="-122"/>
                <a:ea typeface="楷体_GB2312" panose="02010609030101010101" pitchFamily="49" charset="-122"/>
              </a:rPr>
              <a:t>6</a:t>
            </a:r>
            <a:r>
              <a:rPr lang="zh-CN" altLang="en-US" b="1" dirty="0">
                <a:solidFill>
                  <a:srgbClr val="0000FF"/>
                </a:solidFill>
                <a:latin typeface="楷体_GB2312" panose="02010609030101010101" pitchFamily="49" charset="-122"/>
                <a:ea typeface="楷体_GB2312" panose="02010609030101010101" pitchFamily="49" charset="-122"/>
              </a:rPr>
              <a:t>月，因为这一时期定植后，经过</a:t>
            </a:r>
            <a:r>
              <a:rPr lang="en-US" altLang="zh-CN" b="1" dirty="0">
                <a:solidFill>
                  <a:srgbClr val="0000FF"/>
                </a:solidFill>
                <a:latin typeface="楷体_GB2312" panose="02010609030101010101" pitchFamily="49" charset="-122"/>
                <a:ea typeface="楷体_GB2312" panose="02010609030101010101" pitchFamily="49" charset="-122"/>
              </a:rPr>
              <a:t>3</a:t>
            </a:r>
            <a:r>
              <a:rPr lang="zh-CN" altLang="en-US" b="1" dirty="0">
                <a:solidFill>
                  <a:srgbClr val="0000FF"/>
                </a:solidFill>
                <a:latin typeface="楷体_GB2312" panose="02010609030101010101" pitchFamily="49" charset="-122"/>
                <a:ea typeface="楷体_GB2312" panose="02010609030101010101" pitchFamily="49" charset="-122"/>
              </a:rPr>
              <a:t>－</a:t>
            </a:r>
            <a:r>
              <a:rPr lang="en-US" altLang="zh-CN" b="1" dirty="0">
                <a:solidFill>
                  <a:srgbClr val="0000FF"/>
                </a:solidFill>
                <a:latin typeface="楷体_GB2312" panose="02010609030101010101" pitchFamily="49" charset="-122"/>
                <a:ea typeface="楷体_GB2312" panose="02010609030101010101" pitchFamily="49" charset="-122"/>
              </a:rPr>
              <a:t>4</a:t>
            </a:r>
            <a:r>
              <a:rPr lang="zh-CN" altLang="en-US" b="1" dirty="0">
                <a:solidFill>
                  <a:srgbClr val="0000FF"/>
                </a:solidFill>
                <a:latin typeface="楷体_GB2312" panose="02010609030101010101" pitchFamily="49" charset="-122"/>
                <a:ea typeface="楷体_GB2312" panose="02010609030101010101" pitchFamily="49" charset="-122"/>
              </a:rPr>
              <a:t>个月的壮苗养护，可在</a:t>
            </a:r>
            <a:r>
              <a:rPr lang="en-US" altLang="zh-CN" b="1" dirty="0">
                <a:solidFill>
                  <a:srgbClr val="0000FF"/>
                </a:solidFill>
                <a:latin typeface="楷体_GB2312" panose="02010609030101010101" pitchFamily="49" charset="-122"/>
                <a:ea typeface="楷体_GB2312" panose="02010609030101010101" pitchFamily="49" charset="-122"/>
              </a:rPr>
              <a:t>9</a:t>
            </a:r>
            <a:r>
              <a:rPr lang="zh-CN" altLang="en-US" b="1" dirty="0">
                <a:solidFill>
                  <a:srgbClr val="0000FF"/>
                </a:solidFill>
                <a:latin typeface="楷体_GB2312" panose="02010609030101010101" pitchFamily="49" charset="-122"/>
                <a:ea typeface="楷体_GB2312" panose="02010609030101010101" pitchFamily="49" charset="-122"/>
              </a:rPr>
              <a:t>－</a:t>
            </a:r>
            <a:r>
              <a:rPr lang="en-US" altLang="zh-CN" b="1" dirty="0">
                <a:solidFill>
                  <a:srgbClr val="0000FF"/>
                </a:solidFill>
                <a:latin typeface="楷体_GB2312" panose="02010609030101010101" pitchFamily="49" charset="-122"/>
                <a:ea typeface="楷体_GB2312" panose="02010609030101010101" pitchFamily="49" charset="-122"/>
              </a:rPr>
              <a:t>10</a:t>
            </a:r>
            <a:r>
              <a:rPr lang="zh-CN" altLang="en-US" b="1" dirty="0">
                <a:solidFill>
                  <a:srgbClr val="0000FF"/>
                </a:solidFill>
                <a:latin typeface="楷体_GB2312" panose="02010609030101010101" pitchFamily="49" charset="-122"/>
                <a:ea typeface="楷体_GB2312" panose="02010609030101010101" pitchFamily="49" charset="-122"/>
              </a:rPr>
              <a:t>月开花。而此时月季的市场价格已开始上升。</a:t>
            </a:r>
            <a:endParaRPr lang="zh-CN" altLang="en-US"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p:txBody>
          <a:bodyPr lIns="92075" tIns="46038" rIns="92075" bIns="46038" anchor="ctr" anchorCtr="0"/>
          <a:p>
            <a:pPr algn="l"/>
            <a:r>
              <a:rPr lang="zh-CN" altLang="en-US" dirty="0">
                <a:solidFill>
                  <a:srgbClr val="FF0000"/>
                </a:solidFill>
                <a:cs typeface="微软雅黑" panose="020B0503020204020204" charset="-122"/>
              </a:rPr>
              <a:t>（</a:t>
            </a:r>
            <a:r>
              <a:rPr lang="en-US" altLang="zh-CN" dirty="0">
                <a:solidFill>
                  <a:srgbClr val="FF0000"/>
                </a:solidFill>
                <a:cs typeface="微软雅黑" panose="020B0503020204020204" charset="-122"/>
              </a:rPr>
              <a:t>2</a:t>
            </a:r>
            <a:r>
              <a:rPr lang="zh-CN" altLang="en-US" dirty="0">
                <a:solidFill>
                  <a:srgbClr val="FF0000"/>
                </a:solidFill>
                <a:cs typeface="微软雅黑" panose="020B0503020204020204" charset="-122"/>
              </a:rPr>
              <a:t>）栽植密度：</a:t>
            </a:r>
            <a:endParaRPr lang="zh-CN" altLang="en-US" dirty="0">
              <a:solidFill>
                <a:srgbClr val="FF0000"/>
              </a:solidFill>
              <a:cs typeface="微软雅黑" panose="020B0503020204020204" charset="-122"/>
            </a:endParaRPr>
          </a:p>
        </p:txBody>
      </p:sp>
      <p:sp>
        <p:nvSpPr>
          <p:cNvPr id="69635" name="内容占位符 69634"/>
          <p:cNvSpPr>
            <a:spLocks noGrp="1"/>
          </p:cNvSpPr>
          <p:nvPr>
            <p:ph idx="1"/>
          </p:nvPr>
        </p:nvSpPr>
        <p:spPr>
          <a:xfrm>
            <a:off x="609600" y="1891030"/>
            <a:ext cx="10972800" cy="2407285"/>
          </a:xfrm>
        </p:spPr>
        <p:txBody>
          <a:bodyPr anchor="ctr" anchorCtr="0"/>
          <a:p>
            <a:pPr indent="457200" fontAlgn="auto">
              <a:buNone/>
            </a:pPr>
            <a:r>
              <a:rPr lang="zh-CN" altLang="en-US" b="1" dirty="0">
                <a:solidFill>
                  <a:srgbClr val="0000FF"/>
                </a:solidFill>
                <a:latin typeface="楷体_GB2312" panose="02010609030101010101" pitchFamily="49" charset="-122"/>
                <a:ea typeface="楷体_GB2312" panose="02010609030101010101" pitchFamily="49" charset="-122"/>
              </a:rPr>
              <a:t>切花月季栽植密度是</a:t>
            </a:r>
            <a:r>
              <a:rPr lang="en-US" altLang="zh-CN" b="1" dirty="0">
                <a:solidFill>
                  <a:srgbClr val="0000FF"/>
                </a:solidFill>
                <a:latin typeface="楷体_GB2312" panose="02010609030101010101" pitchFamily="49" charset="-122"/>
                <a:ea typeface="楷体_GB2312" panose="02010609030101010101" pitchFamily="49" charset="-122"/>
              </a:rPr>
              <a:t>9</a:t>
            </a:r>
            <a:r>
              <a:rPr lang="zh-CN" altLang="en-US" b="1" dirty="0">
                <a:solidFill>
                  <a:srgbClr val="0000FF"/>
                </a:solidFill>
                <a:latin typeface="楷体_GB2312" panose="02010609030101010101" pitchFamily="49" charset="-122"/>
                <a:ea typeface="楷体_GB2312" panose="02010609030101010101" pitchFamily="49" charset="-122"/>
              </a:rPr>
              <a:t>－</a:t>
            </a:r>
            <a:r>
              <a:rPr lang="en-US" altLang="zh-CN" b="1" dirty="0">
                <a:solidFill>
                  <a:srgbClr val="0000FF"/>
                </a:solidFill>
                <a:latin typeface="楷体_GB2312" panose="02010609030101010101" pitchFamily="49" charset="-122"/>
                <a:ea typeface="楷体_GB2312" panose="02010609030101010101" pitchFamily="49" charset="-122"/>
              </a:rPr>
              <a:t>10</a:t>
            </a:r>
            <a:r>
              <a:rPr lang="zh-CN" altLang="en-US" b="1" dirty="0">
                <a:solidFill>
                  <a:srgbClr val="0000FF"/>
                </a:solidFill>
                <a:latin typeface="楷体_GB2312" panose="02010609030101010101" pitchFamily="49" charset="-122"/>
                <a:ea typeface="楷体_GB2312" panose="02010609030101010101" pitchFamily="49" charset="-122"/>
              </a:rPr>
              <a:t>株</a:t>
            </a:r>
            <a:r>
              <a:rPr lang="en-US" altLang="zh-CN" b="1" dirty="0">
                <a:solidFill>
                  <a:srgbClr val="0000FF"/>
                </a:solidFill>
                <a:latin typeface="楷体_GB2312" panose="02010609030101010101" pitchFamily="49" charset="-122"/>
                <a:ea typeface="楷体_GB2312" panose="02010609030101010101" pitchFamily="49" charset="-122"/>
              </a:rPr>
              <a:t>/</a:t>
            </a:r>
            <a:r>
              <a:rPr lang="zh-CN" altLang="en-US" b="1" dirty="0">
                <a:solidFill>
                  <a:srgbClr val="0000FF"/>
                </a:solidFill>
                <a:latin typeface="楷体_GB2312" panose="02010609030101010101" pitchFamily="49" charset="-122"/>
                <a:ea typeface="楷体_GB2312" panose="02010609030101010101" pitchFamily="49" charset="-122"/>
              </a:rPr>
              <a:t>平方米。</a:t>
            </a:r>
            <a:endParaRPr lang="zh-CN" altLang="en-US"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b="1" dirty="0">
                <a:solidFill>
                  <a:srgbClr val="0000FF"/>
                </a:solidFill>
                <a:latin typeface="楷体_GB2312" panose="02010609030101010101" pitchFamily="49" charset="-122"/>
                <a:ea typeface="楷体_GB2312" panose="02010609030101010101" pitchFamily="49" charset="-122"/>
              </a:rPr>
              <a:t>定植株距以</a:t>
            </a:r>
            <a:r>
              <a:rPr lang="en-US" altLang="zh-CN" b="1" dirty="0">
                <a:solidFill>
                  <a:srgbClr val="0000FF"/>
                </a:solidFill>
                <a:latin typeface="楷体_GB2312" panose="02010609030101010101" pitchFamily="49" charset="-122"/>
                <a:ea typeface="楷体_GB2312" panose="02010609030101010101" pitchFamily="49" charset="-122"/>
              </a:rPr>
              <a:t>30</a:t>
            </a:r>
            <a:r>
              <a:rPr lang="zh-CN" altLang="en-US" b="1" dirty="0">
                <a:solidFill>
                  <a:srgbClr val="0000FF"/>
                </a:solidFill>
                <a:latin typeface="楷体_GB2312" panose="02010609030101010101" pitchFamily="49" charset="-122"/>
                <a:ea typeface="楷体_GB2312" panose="02010609030101010101" pitchFamily="49" charset="-122"/>
              </a:rPr>
              <a:t>－</a:t>
            </a:r>
            <a:r>
              <a:rPr lang="en-US" altLang="zh-CN" b="1" dirty="0">
                <a:solidFill>
                  <a:srgbClr val="0000FF"/>
                </a:solidFill>
                <a:latin typeface="楷体_GB2312" panose="02010609030101010101" pitchFamily="49" charset="-122"/>
                <a:ea typeface="楷体_GB2312" panose="02010609030101010101" pitchFamily="49" charset="-122"/>
              </a:rPr>
              <a:t>35</a:t>
            </a:r>
            <a:r>
              <a:rPr lang="zh-CN" altLang="en-US" b="1" dirty="0">
                <a:solidFill>
                  <a:srgbClr val="0000FF"/>
                </a:solidFill>
                <a:latin typeface="楷体_GB2312" panose="02010609030101010101" pitchFamily="49" charset="-122"/>
                <a:ea typeface="楷体_GB2312" panose="02010609030101010101" pitchFamily="49" charset="-122"/>
              </a:rPr>
              <a:t>厘米为宜。</a:t>
            </a:r>
            <a:endParaRPr lang="zh-CN" altLang="en-US"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b="1" dirty="0">
                <a:solidFill>
                  <a:srgbClr val="0000FF"/>
                </a:solidFill>
                <a:latin typeface="楷体_GB2312" panose="02010609030101010101" pitchFamily="49" charset="-122"/>
                <a:ea typeface="楷体_GB2312" panose="02010609030101010101" pitchFamily="49" charset="-122"/>
              </a:rPr>
              <a:t>不论是种植畦或栽培床，都以栽成两行为好。</a:t>
            </a:r>
            <a:endParaRPr lang="zh-CN" altLang="en-US"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456999"/>
            <a:ext cx="10972800" cy="1143000"/>
          </a:xfrm>
        </p:spPr>
        <p:txBody>
          <a:bodyPr>
            <a:normAutofit/>
          </a:bodyPr>
          <a:p>
            <a:r>
              <a:rPr lang="en-US" altLang="zh-CN" dirty="0">
                <a:solidFill>
                  <a:srgbClr val="FF0066"/>
                </a:solidFill>
                <a:latin typeface="楷体_GB2312" panose="02010609030101010101" pitchFamily="49" charset="-122"/>
                <a:ea typeface="楷体_GB2312" panose="02010609030101010101" pitchFamily="49" charset="-122"/>
                <a:sym typeface="+mn-ea"/>
              </a:rPr>
              <a:t>2.</a:t>
            </a:r>
            <a:r>
              <a:rPr lang="zh-CN" altLang="en-US" dirty="0">
                <a:solidFill>
                  <a:srgbClr val="FF0066"/>
                </a:solidFill>
                <a:latin typeface="楷体_GB2312" panose="02010609030101010101" pitchFamily="49" charset="-122"/>
                <a:ea typeface="楷体_GB2312" panose="02010609030101010101" pitchFamily="49" charset="-122"/>
                <a:sym typeface="+mn-ea"/>
              </a:rPr>
              <a:t>降低温度法</a:t>
            </a:r>
            <a:endParaRPr lang="zh-CN" altLang="en-US"/>
          </a:p>
        </p:txBody>
      </p:sp>
      <p:sp>
        <p:nvSpPr>
          <p:cNvPr id="3" name="内容占位符 2"/>
          <p:cNvSpPr>
            <a:spLocks noGrp="1"/>
          </p:cNvSpPr>
          <p:nvPr>
            <p:ph idx="1"/>
          </p:nvPr>
        </p:nvSpPr>
        <p:spPr>
          <a:xfrm>
            <a:off x="609600" y="1752575"/>
            <a:ext cx="10972800" cy="4445519"/>
          </a:xfrm>
        </p:spPr>
        <p:txBody>
          <a:bodyPr>
            <a:normAutofit fontScale="90000"/>
          </a:bodyPr>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(1)  </a:t>
            </a:r>
            <a:r>
              <a:rPr lang="zh-CN" altLang="en-US" dirty="0">
                <a:solidFill>
                  <a:srgbClr val="FF0066"/>
                </a:solidFill>
                <a:latin typeface="楷体_GB2312" panose="02010609030101010101" pitchFamily="49" charset="-122"/>
                <a:ea typeface="楷体_GB2312" panose="02010609030101010101" pitchFamily="49" charset="-122"/>
                <a:sym typeface="+mn-ea"/>
              </a:rPr>
              <a:t>完成花芽发育成熟</a:t>
            </a:r>
            <a:r>
              <a:rPr lang="en-US" altLang="zh-CN" dirty="0">
                <a:solidFill>
                  <a:srgbClr val="FF0066"/>
                </a:solidFill>
                <a:latin typeface="楷体_GB2312" panose="02010609030101010101" pitchFamily="49" charset="-122"/>
                <a:ea typeface="楷体_GB2312" panose="02010609030101010101" pitchFamily="49" charset="-122"/>
                <a:sym typeface="+mn-ea"/>
              </a:rPr>
              <a:t>,</a:t>
            </a:r>
            <a:r>
              <a:rPr lang="zh-CN" altLang="en-US" dirty="0">
                <a:solidFill>
                  <a:srgbClr val="FF0066"/>
                </a:solidFill>
                <a:latin typeface="楷体_GB2312" panose="02010609030101010101" pitchFamily="49" charset="-122"/>
                <a:ea typeface="楷体_GB2312" panose="02010609030101010101" pitchFamily="49" charset="-122"/>
                <a:sym typeface="+mn-ea"/>
              </a:rPr>
              <a:t>促使开花提前</a:t>
            </a:r>
            <a:endParaRPr lang="zh-CN" altLang="en-US" dirty="0">
              <a:solidFill>
                <a:srgbClr val="FF0066"/>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许多球根花卉的种球</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在完成营养生长</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形成球根的过程中</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花芽分化阶段已经通过</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但这时采收</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不经过低温处理再栽种</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则不能开花或花的质量很差。</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在进行冷藏处理的过程中</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一定要注意</a:t>
            </a:r>
            <a:r>
              <a:rPr lang="zh-CN" altLang="en-US" dirty="0">
                <a:solidFill>
                  <a:schemeClr val="accent2"/>
                </a:solidFill>
                <a:latin typeface="楷体_GB2312" panose="02010609030101010101" pitchFamily="49" charset="-122"/>
                <a:ea typeface="楷体_GB2312" panose="02010609030101010101" pitchFamily="49" charset="-122"/>
                <a:sym typeface="+mn-ea"/>
              </a:rPr>
              <a:t>逐渐降温</a:t>
            </a:r>
            <a:r>
              <a:rPr lang="zh-CN" altLang="en-US" dirty="0">
                <a:solidFill>
                  <a:srgbClr val="0000FF"/>
                </a:solidFill>
                <a:latin typeface="楷体_GB2312" panose="02010609030101010101" pitchFamily="49" charset="-122"/>
                <a:ea typeface="楷体_GB2312" panose="02010609030101010101" pitchFamily="49" charset="-122"/>
                <a:sym typeface="+mn-ea"/>
              </a:rPr>
              <a:t> </a:t>
            </a:r>
            <a:r>
              <a:rPr lang="en-US" altLang="zh-CN" dirty="0">
                <a:solidFill>
                  <a:srgbClr val="0000FF"/>
                </a:solidFill>
                <a:latin typeface="楷体_GB2312" panose="02010609030101010101" pitchFamily="49" charset="-122"/>
                <a:ea typeface="楷体_GB2312" panose="02010609030101010101" pitchFamily="49" charset="-122"/>
                <a:sym typeface="+mn-ea"/>
              </a:rPr>
              <a:t>(4-7</a:t>
            </a:r>
            <a:r>
              <a:rPr lang="zh-CN" altLang="en-US" dirty="0">
                <a:solidFill>
                  <a:srgbClr val="0000FF"/>
                </a:solidFill>
                <a:latin typeface="楷体_GB2312" panose="02010609030101010101" pitchFamily="49" charset="-122"/>
                <a:ea typeface="楷体_GB2312" panose="02010609030101010101" pitchFamily="49" charset="-122"/>
                <a:sym typeface="+mn-ea"/>
              </a:rPr>
              <a:t>天</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一天降</a:t>
            </a:r>
            <a:r>
              <a:rPr lang="en-US" altLang="zh-CN" dirty="0">
                <a:solidFill>
                  <a:srgbClr val="0000FF"/>
                </a:solidFill>
                <a:latin typeface="楷体_GB2312" panose="02010609030101010101" pitchFamily="49" charset="-122"/>
                <a:ea typeface="楷体_GB2312" panose="02010609030101010101" pitchFamily="49" charset="-122"/>
                <a:sym typeface="+mn-ea"/>
              </a:rPr>
              <a:t>3-4℃)</a:t>
            </a:r>
            <a:r>
              <a:rPr lang="zh-CN" altLang="en-US" dirty="0">
                <a:solidFill>
                  <a:srgbClr val="0000FF"/>
                </a:solidFill>
                <a:latin typeface="楷体_GB2312" panose="02010609030101010101" pitchFamily="49" charset="-122"/>
                <a:ea typeface="楷体_GB2312" panose="02010609030101010101" pitchFamily="49" charset="-122"/>
                <a:sym typeface="+mn-ea"/>
              </a:rPr>
              <a:t>或</a:t>
            </a:r>
            <a:r>
              <a:rPr lang="zh-CN" altLang="en-US" dirty="0">
                <a:solidFill>
                  <a:schemeClr val="accent2"/>
                </a:solidFill>
                <a:latin typeface="楷体_GB2312" panose="02010609030101010101" pitchFamily="49" charset="-122"/>
                <a:ea typeface="楷体_GB2312" panose="02010609030101010101" pitchFamily="49" charset="-122"/>
                <a:sym typeface="+mn-ea"/>
              </a:rPr>
              <a:t>逐渐升温</a:t>
            </a:r>
            <a:r>
              <a:rPr lang="en-US" altLang="zh-CN" dirty="0">
                <a:solidFill>
                  <a:srgbClr val="0000FF"/>
                </a:solidFill>
                <a:latin typeface="楷体_GB2312" panose="02010609030101010101" pitchFamily="49" charset="-122"/>
                <a:ea typeface="楷体_GB2312" panose="02010609030101010101" pitchFamily="49" charset="-122"/>
                <a:sym typeface="+mn-ea"/>
              </a:rPr>
              <a:t>(3-5</a:t>
            </a:r>
            <a:r>
              <a:rPr lang="zh-CN" altLang="en-US" dirty="0">
                <a:solidFill>
                  <a:srgbClr val="0000FF"/>
                </a:solidFill>
                <a:latin typeface="楷体_GB2312" panose="02010609030101010101" pitchFamily="49" charset="-122"/>
                <a:ea typeface="楷体_GB2312" panose="02010609030101010101" pitchFamily="49" charset="-122"/>
                <a:sym typeface="+mn-ea"/>
              </a:rPr>
              <a:t>天的逐步升温</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以确保处理种球的质量</a:t>
            </a:r>
            <a:r>
              <a:rPr lang="en-US" altLang="zh-CN" dirty="0">
                <a:solidFill>
                  <a:srgbClr val="0000FF"/>
                </a:solidFill>
                <a:latin typeface="楷体_GB2312" panose="02010609030101010101" pitchFamily="49" charset="-122"/>
                <a:ea typeface="楷体_GB2312" panose="02010609030101010101" pitchFamily="49" charset="-122"/>
                <a:sym typeface="+mn-ea"/>
              </a:rPr>
              <a:t>.</a:t>
            </a:r>
            <a:endParaRPr lang="zh-CN" altLang="en-US"/>
          </a:p>
        </p:txBody>
      </p:sp>
    </p:spTree>
  </p:cSld>
  <p:clrMapOvr>
    <a:masterClrMapping/>
  </p:clrMapOvr>
  <p:transition spd="slow">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70657"/>
          <p:cNvSpPr>
            <a:spLocks noGrp="1"/>
          </p:cNvSpPr>
          <p:nvPr>
            <p:ph type="title"/>
          </p:nvPr>
        </p:nvSpPr>
        <p:spPr/>
        <p:txBody>
          <a:bodyPr lIns="92075" tIns="46038" rIns="92075" bIns="46038" anchor="ctr" anchorCtr="0"/>
          <a:p>
            <a:pPr algn="l"/>
            <a:r>
              <a:rPr lang="zh-CN" altLang="en-US" dirty="0">
                <a:solidFill>
                  <a:srgbClr val="FF0000"/>
                </a:solidFill>
                <a:cs typeface="微软雅黑" panose="020B0503020204020204" charset="-122"/>
              </a:rPr>
              <a:t>（</a:t>
            </a:r>
            <a:r>
              <a:rPr lang="en-US" altLang="zh-CN" dirty="0">
                <a:solidFill>
                  <a:srgbClr val="FF0000"/>
                </a:solidFill>
                <a:cs typeface="微软雅黑" panose="020B0503020204020204" charset="-122"/>
              </a:rPr>
              <a:t>3</a:t>
            </a:r>
            <a:r>
              <a:rPr lang="zh-CN" altLang="en-US" dirty="0">
                <a:solidFill>
                  <a:srgbClr val="FF0000"/>
                </a:solidFill>
                <a:cs typeface="微软雅黑" panose="020B0503020204020204" charset="-122"/>
              </a:rPr>
              <a:t>）养护：</a:t>
            </a:r>
            <a:endParaRPr lang="zh-CN" altLang="en-US" dirty="0">
              <a:solidFill>
                <a:srgbClr val="FF0000"/>
              </a:solidFill>
              <a:cs typeface="微软雅黑" panose="020B0503020204020204" charset="-122"/>
            </a:endParaRPr>
          </a:p>
        </p:txBody>
      </p:sp>
      <p:sp>
        <p:nvSpPr>
          <p:cNvPr id="70659" name="内容占位符 70658"/>
          <p:cNvSpPr>
            <a:spLocks noGrp="1"/>
          </p:cNvSpPr>
          <p:nvPr>
            <p:ph idx="1"/>
          </p:nvPr>
        </p:nvSpPr>
        <p:spPr>
          <a:xfrm>
            <a:off x="609600" y="1891030"/>
            <a:ext cx="10972800" cy="3296920"/>
          </a:xfrm>
        </p:spPr>
        <p:txBody>
          <a:bodyPr anchor="ctr" anchorCtr="0">
            <a:normAutofit lnSpcReduction="10000"/>
          </a:bodyPr>
          <a:p>
            <a:pPr indent="457200" fontAlgn="auto">
              <a:buNone/>
            </a:pPr>
            <a:r>
              <a:rPr lang="zh-CN" altLang="en-US" sz="2800" b="1" dirty="0">
                <a:solidFill>
                  <a:srgbClr val="0000FF"/>
                </a:solidFill>
                <a:latin typeface="楷体_GB2312" panose="02010609030101010101" pitchFamily="49" charset="-122"/>
                <a:ea typeface="楷体_GB2312" panose="02010609030101010101" pitchFamily="49" charset="-122"/>
              </a:rPr>
              <a:t>定植后</a:t>
            </a:r>
            <a:r>
              <a:rPr lang="en-US" altLang="zh-CN" sz="2800" b="1" dirty="0">
                <a:solidFill>
                  <a:srgbClr val="0000FF"/>
                </a:solidFill>
                <a:latin typeface="楷体_GB2312" panose="02010609030101010101" pitchFamily="49" charset="-122"/>
                <a:ea typeface="楷体_GB2312" panose="02010609030101010101" pitchFamily="49" charset="-122"/>
              </a:rPr>
              <a:t>3</a:t>
            </a:r>
            <a:r>
              <a:rPr lang="zh-CN" altLang="en-US" sz="2800" b="1" dirty="0">
                <a:solidFill>
                  <a:srgbClr val="0000FF"/>
                </a:solidFill>
                <a:latin typeface="楷体_GB2312" panose="02010609030101010101" pitchFamily="49" charset="-122"/>
                <a:ea typeface="楷体_GB2312" panose="02010609030101010101" pitchFamily="49" charset="-122"/>
              </a:rPr>
              <a:t>－</a:t>
            </a:r>
            <a:r>
              <a:rPr lang="en-US" altLang="zh-CN" sz="2800" b="1" dirty="0">
                <a:solidFill>
                  <a:srgbClr val="0000FF"/>
                </a:solidFill>
                <a:latin typeface="楷体_GB2312" panose="02010609030101010101" pitchFamily="49" charset="-122"/>
                <a:ea typeface="楷体_GB2312" panose="02010609030101010101" pitchFamily="49" charset="-122"/>
              </a:rPr>
              <a:t>4</a:t>
            </a:r>
            <a:r>
              <a:rPr lang="zh-CN" altLang="en-US" sz="2800" b="1" dirty="0">
                <a:solidFill>
                  <a:srgbClr val="0000FF"/>
                </a:solidFill>
                <a:latin typeface="楷体_GB2312" panose="02010609030101010101" pitchFamily="49" charset="-122"/>
                <a:ea typeface="楷体_GB2312" panose="02010609030101010101" pitchFamily="49" charset="-122"/>
              </a:rPr>
              <a:t>个月为营养体养护阶段。</a:t>
            </a:r>
            <a:endParaRPr lang="zh-CN" altLang="en-US" sz="2800"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sz="2800" b="1" dirty="0">
                <a:solidFill>
                  <a:srgbClr val="0000FF"/>
                </a:solidFill>
                <a:latin typeface="楷体_GB2312" panose="02010609030101010101" pitchFamily="49" charset="-122"/>
                <a:ea typeface="楷体_GB2312" panose="02010609030101010101" pitchFamily="49" charset="-122"/>
              </a:rPr>
              <a:t>随时将花蕾摘除，主要不使花蕾大于</a:t>
            </a:r>
            <a:r>
              <a:rPr lang="en-US" altLang="zh-CN" sz="2800" b="1" dirty="0">
                <a:solidFill>
                  <a:srgbClr val="0000FF"/>
                </a:solidFill>
                <a:latin typeface="楷体_GB2312" panose="02010609030101010101" pitchFamily="49" charset="-122"/>
                <a:ea typeface="楷体_GB2312" panose="02010609030101010101" pitchFamily="49" charset="-122"/>
              </a:rPr>
              <a:t>0.5-0.6</a:t>
            </a:r>
            <a:r>
              <a:rPr lang="zh-CN" altLang="en-US" sz="2800" b="1" dirty="0">
                <a:solidFill>
                  <a:srgbClr val="0000FF"/>
                </a:solidFill>
                <a:latin typeface="楷体_GB2312" panose="02010609030101010101" pitchFamily="49" charset="-122"/>
                <a:ea typeface="楷体_GB2312" panose="02010609030101010101" pitchFamily="49" charset="-122"/>
              </a:rPr>
              <a:t>厘米，以使养分最大限度用于营养生长。</a:t>
            </a:r>
            <a:endParaRPr lang="zh-CN" altLang="en-US" sz="2800" b="1" dirty="0">
              <a:solidFill>
                <a:srgbClr val="0000FF"/>
              </a:solidFill>
              <a:latin typeface="楷体_GB2312" panose="02010609030101010101" pitchFamily="49" charset="-122"/>
              <a:ea typeface="楷体_GB2312" panose="02010609030101010101" pitchFamily="49" charset="-122"/>
            </a:endParaRPr>
          </a:p>
          <a:p>
            <a:pPr indent="457200" fontAlgn="auto">
              <a:buNone/>
            </a:pPr>
            <a:r>
              <a:rPr lang="zh-CN" altLang="en-US" sz="2800" b="1" dirty="0">
                <a:solidFill>
                  <a:srgbClr val="0000FF"/>
                </a:solidFill>
                <a:latin typeface="楷体_GB2312" panose="02010609030101010101" pitchFamily="49" charset="-122"/>
                <a:ea typeface="楷体_GB2312" panose="02010609030101010101" pitchFamily="49" charset="-122"/>
              </a:rPr>
              <a:t>当植株基部开始抽出竖直向上的粗壮枝条时，即可留做开花母枝，其粗度应大于</a:t>
            </a:r>
            <a:r>
              <a:rPr lang="en-US" altLang="zh-CN" sz="2800" b="1" dirty="0">
                <a:solidFill>
                  <a:srgbClr val="0000FF"/>
                </a:solidFill>
                <a:latin typeface="楷体_GB2312" panose="02010609030101010101" pitchFamily="49" charset="-122"/>
                <a:ea typeface="楷体_GB2312" panose="02010609030101010101" pitchFamily="49" charset="-122"/>
              </a:rPr>
              <a:t>0.6</a:t>
            </a:r>
            <a:r>
              <a:rPr lang="zh-CN" altLang="en-US" sz="2800" b="1" dirty="0">
                <a:solidFill>
                  <a:srgbClr val="0000FF"/>
                </a:solidFill>
                <a:latin typeface="楷体_GB2312" panose="02010609030101010101" pitchFamily="49" charset="-122"/>
                <a:ea typeface="楷体_GB2312" panose="02010609030101010101" pitchFamily="49" charset="-122"/>
              </a:rPr>
              <a:t>厘米。</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dirty="0">
                <a:solidFill>
                  <a:schemeClr val="folHlink"/>
                </a:solidFill>
                <a:sym typeface="+mn-ea"/>
              </a:rPr>
              <a:t>日本切花月季养护技术</a:t>
            </a:r>
            <a:r>
              <a:rPr lang="zh-CN" altLang="en-US" dirty="0">
                <a:solidFill>
                  <a:schemeClr val="folHlink"/>
                </a:solidFill>
                <a:latin typeface="华文新魏" panose="02010800040101010101" pitchFamily="2" charset="-122"/>
                <a:ea typeface="华文新魏" panose="02010800040101010101" pitchFamily="2" charset="-122"/>
                <a:sym typeface="+mn-ea"/>
              </a:rPr>
              <a:t>：</a:t>
            </a:r>
            <a:endParaRPr lang="zh-CN" altLang="en-US"/>
          </a:p>
        </p:txBody>
      </p:sp>
      <p:sp>
        <p:nvSpPr>
          <p:cNvPr id="71682" name="内容占位符 71681"/>
          <p:cNvSpPr>
            <a:spLocks noGrp="1"/>
          </p:cNvSpPr>
          <p:nvPr>
            <p:ph idx="1"/>
          </p:nvPr>
        </p:nvSpPr>
        <p:spPr>
          <a:xfrm>
            <a:off x="609600" y="1891030"/>
            <a:ext cx="11021695" cy="3955415"/>
          </a:xfrm>
        </p:spPr>
        <p:txBody>
          <a:bodyPr>
            <a:normAutofit fontScale="80000"/>
          </a:bodyPr>
          <a:p>
            <a:pPr marL="0" indent="457200" fontAlgn="auto">
              <a:lnSpc>
                <a:spcPct val="150000"/>
              </a:lnSpc>
              <a:buNone/>
            </a:pPr>
            <a:r>
              <a:rPr lang="en-US" altLang="zh-CN" b="1" dirty="0">
                <a:solidFill>
                  <a:srgbClr val="0000FF"/>
                </a:solidFill>
                <a:cs typeface="微软雅黑" panose="020B0503020204020204" charset="-122"/>
              </a:rPr>
              <a:t>80</a:t>
            </a:r>
            <a:r>
              <a:rPr lang="zh-CN" altLang="en-US" b="1" dirty="0">
                <a:solidFill>
                  <a:srgbClr val="0000FF"/>
                </a:solidFill>
                <a:cs typeface="微软雅黑" panose="020B0503020204020204" charset="-122"/>
              </a:rPr>
              <a:t>年代日本首先发明了一种新的切花月季养护技术，以后迅速推广到荷兰、以色列等国家。</a:t>
            </a:r>
            <a:r>
              <a:rPr lang="zh-CN" altLang="en-US" b="1" i="1" dirty="0">
                <a:solidFill>
                  <a:srgbClr val="FF0066"/>
                </a:solidFill>
                <a:cs typeface="微软雅黑" panose="020B0503020204020204" charset="-122"/>
              </a:rPr>
              <a:t>本技术的要点</a:t>
            </a:r>
            <a:r>
              <a:rPr lang="zh-CN" altLang="en-US" b="1" dirty="0">
                <a:solidFill>
                  <a:srgbClr val="0000FF"/>
                </a:solidFill>
                <a:cs typeface="微软雅黑" panose="020B0503020204020204" charset="-122"/>
              </a:rPr>
              <a:t>是：小苗定植以后，待新萌发的枝条长至</a:t>
            </a:r>
            <a:r>
              <a:rPr lang="en-US" altLang="zh-CN" b="1" dirty="0">
                <a:solidFill>
                  <a:srgbClr val="0000FF"/>
                </a:solidFill>
                <a:cs typeface="微软雅黑" panose="020B0503020204020204" charset="-122"/>
              </a:rPr>
              <a:t>25</a:t>
            </a:r>
            <a:r>
              <a:rPr lang="zh-CN" altLang="en-US" b="1" dirty="0">
                <a:solidFill>
                  <a:srgbClr val="0000FF"/>
                </a:solidFill>
                <a:cs typeface="微软雅黑" panose="020B0503020204020204" charset="-122"/>
              </a:rPr>
              <a:t>厘米以上时，除及时摘除花蕾外，还在枝条基部</a:t>
            </a:r>
            <a:r>
              <a:rPr lang="en-US" altLang="zh-CN" b="1" dirty="0">
                <a:solidFill>
                  <a:srgbClr val="0000FF"/>
                </a:solidFill>
                <a:cs typeface="微软雅黑" panose="020B0503020204020204" charset="-122"/>
              </a:rPr>
              <a:t>5</a:t>
            </a:r>
            <a:r>
              <a:rPr lang="zh-CN" altLang="en-US" b="1" dirty="0">
                <a:solidFill>
                  <a:srgbClr val="0000FF"/>
                </a:solidFill>
                <a:cs typeface="微软雅黑" panose="020B0503020204020204" charset="-122"/>
              </a:rPr>
              <a:t>厘米左右处将其弯折，但不折断韧皮部，并使这些枝条沿水平方向伸展。使水分较少地运往折断的枝条，而这些枝条上的叶子所制造的光合产物仍可通过韧皮部运往整个植株。利于提早产花和提高新植株初期切花的质量。</a:t>
            </a:r>
            <a:endParaRPr lang="zh-CN" altLang="en-US" b="1" dirty="0">
              <a:solidFill>
                <a:srgbClr val="0000FF"/>
              </a:solidFill>
              <a:cs typeface="微软雅黑" panose="020B050302020402020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9740" y="1346835"/>
            <a:ext cx="11122660" cy="4989830"/>
          </a:xfrm>
        </p:spPr>
        <p:txBody>
          <a:bodyPr>
            <a:normAutofit fontScale="90000"/>
          </a:bodyPr>
          <a:p>
            <a:pPr lvl="0" indent="457200" fontAlgn="auto">
              <a:buNone/>
            </a:pPr>
            <a:r>
              <a:rPr lang="zh-TW" altLang="en-US" dirty="0">
                <a:solidFill>
                  <a:srgbClr val="0000FF"/>
                </a:solidFill>
                <a:latin typeface="楷体_GB2312" panose="02010609030101010101" pitchFamily="49" charset="-122"/>
                <a:ea typeface="楷体_GB2312" panose="02010609030101010101" pitchFamily="49" charset="-122"/>
                <a:sym typeface="+mn-ea"/>
              </a:rPr>
              <a:t>更新修剪</a:t>
            </a:r>
            <a:r>
              <a:rPr lang="zh-CN" altLang="en-US" dirty="0">
                <a:solidFill>
                  <a:srgbClr val="0000FF"/>
                </a:solidFill>
                <a:latin typeface="楷体_GB2312" panose="02010609030101010101" pitchFamily="49" charset="-122"/>
                <a:ea typeface="楷体_GB2312" panose="02010609030101010101" pitchFamily="49" charset="-122"/>
                <a:sym typeface="+mn-ea"/>
              </a:rPr>
              <a:t>：随</a:t>
            </a:r>
            <a:r>
              <a:rPr lang="zh-TW" altLang="en-US" dirty="0">
                <a:solidFill>
                  <a:srgbClr val="0000FF"/>
                </a:solidFill>
                <a:latin typeface="楷体_GB2312" panose="02010609030101010101" pitchFamily="49" charset="-122"/>
                <a:ea typeface="楷体_GB2312" panose="02010609030101010101" pitchFamily="49" charset="-122"/>
                <a:sym typeface="+mn-ea"/>
              </a:rPr>
              <a:t>玫瑰花</a:t>
            </a:r>
            <a:r>
              <a:rPr lang="zh-CN" altLang="en-US" dirty="0">
                <a:solidFill>
                  <a:srgbClr val="0000FF"/>
                </a:solidFill>
                <a:latin typeface="楷体_GB2312" panose="02010609030101010101" pitchFamily="49" charset="-122"/>
                <a:ea typeface="楷体_GB2312" panose="02010609030101010101" pitchFamily="49" charset="-122"/>
                <a:sym typeface="+mn-ea"/>
              </a:rPr>
              <a:t>属于</a:t>
            </a:r>
            <a:r>
              <a:rPr lang="zh-TW" altLang="en-US" dirty="0">
                <a:solidFill>
                  <a:srgbClr val="0000FF"/>
                </a:solidFill>
                <a:latin typeface="楷体_GB2312" panose="02010609030101010101" pitchFamily="49" charset="-122"/>
                <a:ea typeface="楷体_GB2312" panose="02010609030101010101" pitchFamily="49" charset="-122"/>
                <a:sym typeface="+mn-ea"/>
              </a:rPr>
              <a:t>灌木，主枝</a:t>
            </a:r>
            <a:r>
              <a:rPr lang="zh-CN" altLang="en-US" dirty="0">
                <a:solidFill>
                  <a:srgbClr val="0000FF"/>
                </a:solidFill>
                <a:latin typeface="楷体_GB2312" panose="02010609030101010101" pitchFamily="49" charset="-122"/>
                <a:ea typeface="楷体_GB2312" panose="02010609030101010101" pitchFamily="49" charset="-122"/>
                <a:sym typeface="+mn-ea"/>
              </a:rPr>
              <a:t>经</a:t>
            </a:r>
            <a:r>
              <a:rPr lang="zh-TW" altLang="en-US" dirty="0">
                <a:solidFill>
                  <a:srgbClr val="0000FF"/>
                </a:solidFill>
                <a:latin typeface="楷体_GB2312" panose="02010609030101010101" pitchFamily="49" charset="-122"/>
                <a:ea typeface="楷体_GB2312" panose="02010609030101010101" pitchFamily="49" charset="-122"/>
                <a:sym typeface="+mn-ea"/>
              </a:rPr>
              <a:t>切花</a:t>
            </a:r>
            <a:r>
              <a:rPr lang="zh-CN" altLang="en-US" dirty="0">
                <a:solidFill>
                  <a:srgbClr val="0000FF"/>
                </a:solidFill>
                <a:latin typeface="楷体_GB2312" panose="02010609030101010101" pitchFamily="49" charset="-122"/>
                <a:ea typeface="楷体_GB2312" panose="02010609030101010101" pitchFamily="49" charset="-122"/>
                <a:sym typeface="+mn-ea"/>
              </a:rPr>
              <a:t>后</a:t>
            </a:r>
            <a:r>
              <a:rPr lang="zh-TW" altLang="en-US" dirty="0">
                <a:solidFill>
                  <a:srgbClr val="0000FF"/>
                </a:solidFill>
                <a:latin typeface="楷体_GB2312" panose="02010609030101010101" pitchFamily="49" charset="-122"/>
                <a:ea typeface="楷体_GB2312" panose="02010609030101010101" pitchFamily="49" charset="-122"/>
                <a:sym typeface="+mn-ea"/>
              </a:rPr>
              <a:t>，生</a:t>
            </a:r>
            <a:r>
              <a:rPr lang="zh-CN" altLang="en-US" dirty="0">
                <a:solidFill>
                  <a:srgbClr val="0000FF"/>
                </a:solidFill>
                <a:latin typeface="楷体_GB2312" panose="02010609030101010101" pitchFamily="49" charset="-122"/>
                <a:ea typeface="楷体_GB2312" panose="02010609030101010101" pitchFamily="49" charset="-122"/>
                <a:sym typeface="+mn-ea"/>
              </a:rPr>
              <a:t>长势随着时间渐</a:t>
            </a:r>
            <a:r>
              <a:rPr lang="zh-TW" altLang="en-US" dirty="0">
                <a:solidFill>
                  <a:srgbClr val="0000FF"/>
                </a:solidFill>
                <a:latin typeface="楷体_GB2312" panose="02010609030101010101" pitchFamily="49" charset="-122"/>
                <a:ea typeface="楷体_GB2312" panose="02010609030101010101" pitchFamily="49" charset="-122"/>
                <a:sym typeface="+mn-ea"/>
              </a:rPr>
              <a:t>衰弱，因此每隔一段</a:t>
            </a:r>
            <a:r>
              <a:rPr lang="zh-CN" altLang="en-US" dirty="0">
                <a:solidFill>
                  <a:srgbClr val="0000FF"/>
                </a:solidFill>
                <a:latin typeface="楷体_GB2312" panose="02010609030101010101" pitchFamily="49" charset="-122"/>
                <a:ea typeface="楷体_GB2312" panose="02010609030101010101" pitchFamily="49" charset="-122"/>
                <a:sym typeface="+mn-ea"/>
              </a:rPr>
              <a:t>时间</a:t>
            </a:r>
            <a:r>
              <a:rPr lang="zh-TW" altLang="en-US" dirty="0">
                <a:solidFill>
                  <a:srgbClr val="0000FF"/>
                </a:solidFill>
                <a:latin typeface="楷体_GB2312" panose="02010609030101010101" pitchFamily="49" charset="-122"/>
                <a:ea typeface="楷体_GB2312" panose="02010609030101010101" pitchFamily="49" charset="-122"/>
                <a:sym typeface="+mn-ea"/>
              </a:rPr>
              <a:t>必</a:t>
            </a:r>
            <a:r>
              <a:rPr lang="zh-CN" altLang="en-US" dirty="0">
                <a:solidFill>
                  <a:srgbClr val="0000FF"/>
                </a:solidFill>
                <a:latin typeface="楷体_GB2312" panose="02010609030101010101" pitchFamily="49" charset="-122"/>
                <a:ea typeface="楷体_GB2312" panose="02010609030101010101" pitchFamily="49" charset="-122"/>
                <a:sym typeface="+mn-ea"/>
              </a:rPr>
              <a:t>须</a:t>
            </a:r>
            <a:r>
              <a:rPr lang="zh-TW" altLang="en-US" dirty="0">
                <a:solidFill>
                  <a:srgbClr val="0000FF"/>
                </a:solidFill>
                <a:latin typeface="楷体_GB2312" panose="02010609030101010101" pitchFamily="49" charset="-122"/>
                <a:ea typeface="楷体_GB2312" panose="02010609030101010101" pitchFamily="49" charset="-122"/>
                <a:sym typeface="+mn-ea"/>
              </a:rPr>
              <a:t>淘</a:t>
            </a:r>
            <a:r>
              <a:rPr lang="zh-CN" altLang="en-US" dirty="0">
                <a:solidFill>
                  <a:srgbClr val="0000FF"/>
                </a:solidFill>
                <a:latin typeface="楷体_GB2312" panose="02010609030101010101" pitchFamily="49" charset="-122"/>
                <a:ea typeface="楷体_GB2312" panose="02010609030101010101" pitchFamily="49" charset="-122"/>
                <a:sym typeface="+mn-ea"/>
              </a:rPr>
              <a:t>汰</a:t>
            </a:r>
            <a:r>
              <a:rPr lang="zh-TW" altLang="en-US" dirty="0">
                <a:solidFill>
                  <a:srgbClr val="0000FF"/>
                </a:solidFill>
                <a:latin typeface="楷体_GB2312" panose="02010609030101010101" pitchFamily="49" charset="-122"/>
                <a:ea typeface="楷体_GB2312" panose="02010609030101010101" pitchFamily="49" charset="-122"/>
                <a:sym typeface="+mn-ea"/>
              </a:rPr>
              <a:t>老的主枝，同</a:t>
            </a:r>
            <a:r>
              <a:rPr lang="zh-CN" altLang="en-US" dirty="0">
                <a:solidFill>
                  <a:srgbClr val="0000FF"/>
                </a:solidFill>
                <a:latin typeface="楷体_GB2312" panose="02010609030101010101" pitchFamily="49" charset="-122"/>
                <a:ea typeface="楷体_GB2312" panose="02010609030101010101" pitchFamily="49" charset="-122"/>
                <a:sym typeface="+mn-ea"/>
              </a:rPr>
              <a:t>时</a:t>
            </a:r>
            <a:r>
              <a:rPr lang="zh-TW" altLang="en-US" dirty="0">
                <a:solidFill>
                  <a:srgbClr val="0000FF"/>
                </a:solidFill>
                <a:latin typeface="楷体_GB2312" panose="02010609030101010101" pitchFamily="49" charset="-122"/>
                <a:ea typeface="楷体_GB2312" panose="02010609030101010101" pitchFamily="49" charset="-122"/>
                <a:sym typeface="+mn-ea"/>
              </a:rPr>
              <a:t>培育新的主枝，以</a:t>
            </a:r>
            <a:r>
              <a:rPr lang="zh-CN" altLang="en-US" dirty="0">
                <a:solidFill>
                  <a:srgbClr val="0000FF"/>
                </a:solidFill>
                <a:latin typeface="楷体_GB2312" panose="02010609030101010101" pitchFamily="49" charset="-122"/>
                <a:ea typeface="楷体_GB2312" panose="02010609030101010101" pitchFamily="49" charset="-122"/>
                <a:sym typeface="+mn-ea"/>
              </a:rPr>
              <a:t>维</a:t>
            </a:r>
            <a:r>
              <a:rPr lang="zh-TW" altLang="en-US" dirty="0">
                <a:solidFill>
                  <a:srgbClr val="0000FF"/>
                </a:solidFill>
                <a:latin typeface="楷体_GB2312" panose="02010609030101010101" pitchFamily="49" charset="-122"/>
                <a:ea typeface="楷体_GB2312" panose="02010609030101010101" pitchFamily="49" charset="-122"/>
                <a:sym typeface="+mn-ea"/>
              </a:rPr>
              <a:t>持生</a:t>
            </a:r>
            <a:r>
              <a:rPr lang="zh-CN" altLang="en-US" dirty="0">
                <a:solidFill>
                  <a:srgbClr val="0000FF"/>
                </a:solidFill>
                <a:latin typeface="楷体_GB2312" panose="02010609030101010101" pitchFamily="49" charset="-122"/>
                <a:ea typeface="楷体_GB2312" panose="02010609030101010101" pitchFamily="49" charset="-122"/>
                <a:sym typeface="+mn-ea"/>
              </a:rPr>
              <a:t>长势</a:t>
            </a:r>
            <a:r>
              <a:rPr lang="zh-TW" altLang="en-US"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维</a:t>
            </a:r>
            <a:r>
              <a:rPr lang="zh-TW" altLang="en-US" dirty="0">
                <a:solidFill>
                  <a:srgbClr val="0000FF"/>
                </a:solidFill>
                <a:latin typeface="楷体_GB2312" panose="02010609030101010101" pitchFamily="49" charset="-122"/>
                <a:ea typeface="楷体_GB2312" panose="02010609030101010101" pitchFamily="49" charset="-122"/>
                <a:sym typeface="+mn-ea"/>
              </a:rPr>
              <a:t>持植株</a:t>
            </a:r>
            <a:r>
              <a:rPr lang="zh-CN" altLang="en-US" dirty="0">
                <a:solidFill>
                  <a:srgbClr val="0000FF"/>
                </a:solidFill>
                <a:latin typeface="楷体_GB2312" panose="02010609030101010101" pitchFamily="49" charset="-122"/>
                <a:ea typeface="楷体_GB2312" panose="02010609030101010101" pitchFamily="49" charset="-122"/>
                <a:sym typeface="+mn-ea"/>
              </a:rPr>
              <a:t>产</a:t>
            </a:r>
            <a:r>
              <a:rPr lang="zh-TW" altLang="en-US" dirty="0">
                <a:solidFill>
                  <a:srgbClr val="0000FF"/>
                </a:solidFill>
                <a:latin typeface="楷体_GB2312" panose="02010609030101010101" pitchFamily="49" charset="-122"/>
                <a:ea typeface="楷体_GB2312" panose="02010609030101010101" pitchFamily="49" charset="-122"/>
                <a:sym typeface="+mn-ea"/>
              </a:rPr>
              <a:t>量。</a:t>
            </a:r>
            <a:endParaRPr lang="zh-TW" altLang="zh-CN" b="1" dirty="0">
              <a:solidFill>
                <a:srgbClr val="0000FF"/>
              </a:solidFill>
              <a:latin typeface="楷体_GB2312" panose="02010609030101010101" pitchFamily="49" charset="-122"/>
              <a:ea typeface="楷体_GB2312" panose="02010609030101010101" pitchFamily="49" charset="-122"/>
            </a:endParaRPr>
          </a:p>
          <a:p>
            <a:pPr lvl="0" indent="457200" fontAlgn="auto">
              <a:buNone/>
            </a:pPr>
            <a:r>
              <a:rPr lang="zh-TW" altLang="en-US" dirty="0">
                <a:solidFill>
                  <a:srgbClr val="0000FF"/>
                </a:solidFill>
                <a:latin typeface="楷体_GB2312" panose="02010609030101010101" pitchFamily="49" charset="-122"/>
                <a:ea typeface="楷体_GB2312" panose="02010609030101010101" pitchFamily="49" charset="-122"/>
                <a:sym typeface="+mn-ea"/>
              </a:rPr>
              <a:t>修剪</a:t>
            </a:r>
            <a:r>
              <a:rPr lang="zh-CN" altLang="en-US" dirty="0">
                <a:solidFill>
                  <a:srgbClr val="0000FF"/>
                </a:solidFill>
                <a:latin typeface="楷体_GB2312" panose="02010609030101010101" pitchFamily="49" charset="-122"/>
                <a:ea typeface="楷体_GB2312" panose="02010609030101010101" pitchFamily="49" charset="-122"/>
                <a:sym typeface="+mn-ea"/>
              </a:rPr>
              <a:t>方法：</a:t>
            </a:r>
            <a:r>
              <a:rPr lang="zh-TW" altLang="en-US" dirty="0">
                <a:solidFill>
                  <a:srgbClr val="0000FF"/>
                </a:solidFill>
                <a:latin typeface="楷体_GB2312" panose="02010609030101010101" pitchFamily="49" charset="-122"/>
                <a:ea typeface="楷体_GB2312" panose="02010609030101010101" pitchFamily="49" charset="-122"/>
                <a:sym typeface="+mn-ea"/>
              </a:rPr>
              <a:t>首先剪除生</a:t>
            </a:r>
            <a:r>
              <a:rPr lang="zh-CN" altLang="en-US" dirty="0">
                <a:solidFill>
                  <a:srgbClr val="0000FF"/>
                </a:solidFill>
                <a:latin typeface="楷体_GB2312" panose="02010609030101010101" pitchFamily="49" charset="-122"/>
                <a:ea typeface="楷体_GB2312" panose="02010609030101010101" pitchFamily="49" charset="-122"/>
                <a:sym typeface="+mn-ea"/>
              </a:rPr>
              <a:t>长势</a:t>
            </a:r>
            <a:r>
              <a:rPr lang="zh-TW" altLang="en-US" dirty="0">
                <a:solidFill>
                  <a:srgbClr val="0000FF"/>
                </a:solidFill>
                <a:latin typeface="楷体_GB2312" panose="02010609030101010101" pitchFamily="49" charset="-122"/>
                <a:ea typeface="楷体_GB2312" panose="02010609030101010101" pitchFamily="49" charset="-122"/>
                <a:sym typeface="+mn-ea"/>
              </a:rPr>
              <a:t>弱的老枝，每株植株保留３～５枝最年</a:t>
            </a:r>
            <a:r>
              <a:rPr lang="zh-CN" altLang="en-US" dirty="0">
                <a:solidFill>
                  <a:srgbClr val="0000FF"/>
                </a:solidFill>
                <a:latin typeface="楷体_GB2312" panose="02010609030101010101" pitchFamily="49" charset="-122"/>
                <a:ea typeface="楷体_GB2312" panose="02010609030101010101" pitchFamily="49" charset="-122"/>
                <a:sym typeface="+mn-ea"/>
              </a:rPr>
              <a:t>轻</a:t>
            </a:r>
            <a:r>
              <a:rPr lang="zh-TW" altLang="en-US" dirty="0">
                <a:solidFill>
                  <a:srgbClr val="0000FF"/>
                </a:solidFill>
                <a:latin typeface="楷体_GB2312" panose="02010609030101010101" pitchFamily="49" charset="-122"/>
                <a:ea typeface="楷体_GB2312" panose="02010609030101010101" pitchFamily="49" charset="-122"/>
                <a:sym typeface="+mn-ea"/>
              </a:rPr>
              <a:t>的主枝，然後</a:t>
            </a:r>
            <a:r>
              <a:rPr lang="zh-CN" altLang="en-US" dirty="0">
                <a:solidFill>
                  <a:srgbClr val="0000FF"/>
                </a:solidFill>
                <a:latin typeface="楷体_GB2312" panose="02010609030101010101" pitchFamily="49" charset="-122"/>
                <a:ea typeface="楷体_GB2312" panose="02010609030101010101" pitchFamily="49" charset="-122"/>
                <a:sym typeface="+mn-ea"/>
              </a:rPr>
              <a:t>再将</a:t>
            </a:r>
            <a:r>
              <a:rPr lang="zh-TW" altLang="en-US" dirty="0">
                <a:solidFill>
                  <a:srgbClr val="0000FF"/>
                </a:solidFill>
                <a:latin typeface="楷体_GB2312" panose="02010609030101010101" pitchFamily="49" charset="-122"/>
                <a:ea typeface="楷体_GB2312" panose="02010609030101010101" pitchFamily="49" charset="-122"/>
                <a:sym typeface="+mn-ea"/>
              </a:rPr>
              <a:t>留下的主枝截短至１２０公分高。以促</a:t>
            </a:r>
            <a:r>
              <a:rPr lang="zh-CN" altLang="en-US" dirty="0">
                <a:solidFill>
                  <a:srgbClr val="0000FF"/>
                </a:solidFill>
                <a:latin typeface="楷体_GB2312" panose="02010609030101010101" pitchFamily="49" charset="-122"/>
                <a:ea typeface="楷体_GB2312" panose="02010609030101010101" pitchFamily="49" charset="-122"/>
                <a:sym typeface="+mn-ea"/>
              </a:rPr>
              <a:t>进</a:t>
            </a:r>
            <a:r>
              <a:rPr lang="zh-TW" altLang="en-US" dirty="0">
                <a:solidFill>
                  <a:srgbClr val="0000FF"/>
                </a:solidFill>
                <a:latin typeface="楷体_GB2312" panose="02010609030101010101" pitchFamily="49" charset="-122"/>
                <a:ea typeface="楷体_GB2312" panose="02010609030101010101" pitchFamily="49" charset="-122"/>
                <a:sym typeface="+mn-ea"/>
              </a:rPr>
              <a:t>植基部</a:t>
            </a:r>
            <a:r>
              <a:rPr lang="zh-CN" altLang="en-US" dirty="0">
                <a:solidFill>
                  <a:srgbClr val="0000FF"/>
                </a:solidFill>
                <a:latin typeface="楷体_GB2312" panose="02010609030101010101" pitchFamily="49" charset="-122"/>
                <a:ea typeface="楷体_GB2312" panose="02010609030101010101" pitchFamily="49" charset="-122"/>
                <a:sym typeface="+mn-ea"/>
              </a:rPr>
              <a:t>长</a:t>
            </a:r>
            <a:r>
              <a:rPr lang="zh-TW" altLang="en-US" dirty="0">
                <a:solidFill>
                  <a:srgbClr val="0000FF"/>
                </a:solidFill>
                <a:latin typeface="楷体_GB2312" panose="02010609030101010101" pitchFamily="49" charset="-122"/>
                <a:ea typeface="楷体_GB2312" panose="02010609030101010101" pitchFamily="49" charset="-122"/>
                <a:sym typeface="+mn-ea"/>
              </a:rPr>
              <a:t>出新的主枝。</a:t>
            </a:r>
            <a:br>
              <a:rPr lang="zh-TW" altLang="en-US" dirty="0">
                <a:solidFill>
                  <a:srgbClr val="0000FF"/>
                </a:solidFill>
                <a:latin typeface="楷体_GB2312" panose="02010609030101010101" pitchFamily="49" charset="-122"/>
                <a:ea typeface="楷体_GB2312" panose="02010609030101010101" pitchFamily="49" charset="-122"/>
                <a:sym typeface="+mn-ea"/>
              </a:rPr>
            </a:br>
            <a:endParaRPr lang="zh-CN" altLang="en-US"/>
          </a:p>
        </p:txBody>
      </p:sp>
      <p:sp>
        <p:nvSpPr>
          <p:cNvPr id="72706" name="矩形 72705"/>
          <p:cNvSpPr/>
          <p:nvPr/>
        </p:nvSpPr>
        <p:spPr>
          <a:xfrm>
            <a:off x="1992313" y="549275"/>
            <a:ext cx="8229600" cy="868363"/>
          </a:xfrm>
          <a:prstGeom prst="rect">
            <a:avLst/>
          </a:prstGeom>
          <a:noFill/>
          <a:ln w="9525">
            <a:noFill/>
          </a:ln>
        </p:spPr>
        <p:txBody>
          <a:bodyPr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endParaRPr lang="zh-TW" altLang="en-US" sz="4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fontAlgn="auto">
              <a:lnSpc>
                <a:spcPct val="150000"/>
              </a:lnSpc>
            </a:pPr>
            <a:r>
              <a:rPr lang="zh-CN" altLang="en-US" dirty="0">
                <a:solidFill>
                  <a:srgbClr val="0000FF"/>
                </a:solidFill>
                <a:latin typeface="楷体_GB2312" panose="02010609030101010101" pitchFamily="49" charset="-122"/>
                <a:ea typeface="楷体_GB2312" panose="02010609030101010101" pitchFamily="49" charset="-122"/>
                <a:sym typeface="+mn-ea"/>
              </a:rPr>
              <a:t>产</a:t>
            </a:r>
            <a:r>
              <a:rPr lang="zh-TW" altLang="en-US" dirty="0">
                <a:solidFill>
                  <a:srgbClr val="0000FF"/>
                </a:solidFill>
                <a:latin typeface="楷体_GB2312" panose="02010609030101010101" pitchFamily="49" charset="-122"/>
                <a:ea typeface="楷体_GB2312" panose="02010609030101010101" pitchFamily="49" charset="-122"/>
                <a:sym typeface="+mn-ea"/>
              </a:rPr>
              <a:t>期</a:t>
            </a:r>
            <a:r>
              <a:rPr lang="zh-CN" altLang="en-US" dirty="0">
                <a:solidFill>
                  <a:srgbClr val="0000FF"/>
                </a:solidFill>
                <a:latin typeface="楷体_GB2312" panose="02010609030101010101" pitchFamily="49" charset="-122"/>
                <a:ea typeface="楷体_GB2312" panose="02010609030101010101" pitchFamily="49" charset="-122"/>
                <a:sym typeface="+mn-ea"/>
              </a:rPr>
              <a:t>调节：</a:t>
            </a:r>
            <a:endParaRPr lang="zh-CN" altLang="en-US"/>
          </a:p>
        </p:txBody>
      </p:sp>
      <p:sp>
        <p:nvSpPr>
          <p:cNvPr id="73730" name="内容占位符 73729"/>
          <p:cNvSpPr>
            <a:spLocks noGrp="1"/>
          </p:cNvSpPr>
          <p:nvPr>
            <p:ph idx="1"/>
          </p:nvPr>
        </p:nvSpPr>
        <p:spPr/>
        <p:txBody>
          <a:bodyPr>
            <a:normAutofit lnSpcReduction="10000"/>
          </a:bodyPr>
          <a:p>
            <a:pPr indent="457200" fontAlgn="auto">
              <a:lnSpc>
                <a:spcPct val="150000"/>
              </a:lnSpc>
              <a:buNone/>
            </a:pPr>
            <a:r>
              <a:rPr lang="zh-TW" altLang="en-US" sz="2800" b="1" dirty="0">
                <a:solidFill>
                  <a:srgbClr val="0000FF"/>
                </a:solidFill>
                <a:latin typeface="楷体_GB2312" panose="02010609030101010101" pitchFamily="49" charset="-122"/>
                <a:ea typeface="楷体_GB2312" panose="02010609030101010101" pitchFamily="49" charset="-122"/>
              </a:rPr>
              <a:t>玫瑰花切花</a:t>
            </a:r>
            <a:r>
              <a:rPr lang="zh-CN" altLang="en-US" sz="2800" b="1" dirty="0">
                <a:solidFill>
                  <a:srgbClr val="0000FF"/>
                </a:solidFill>
                <a:latin typeface="楷体_GB2312" panose="02010609030101010101" pitchFamily="49" charset="-122"/>
                <a:ea typeface="楷体_GB2312" panose="02010609030101010101" pitchFamily="49" charset="-122"/>
              </a:rPr>
              <a:t>长</a:t>
            </a:r>
            <a:r>
              <a:rPr lang="zh-TW" altLang="en-US" sz="2800" b="1" dirty="0">
                <a:solidFill>
                  <a:srgbClr val="0000FF"/>
                </a:solidFill>
                <a:latin typeface="楷体_GB2312" panose="02010609030101010101" pitchFamily="49" charset="-122"/>
                <a:ea typeface="楷体_GB2312" panose="02010609030101010101" pitchFamily="49" charset="-122"/>
              </a:rPr>
              <a:t>度和由修剪到</a:t>
            </a:r>
            <a:r>
              <a:rPr lang="zh-CN" altLang="en-US" sz="2800" b="1" dirty="0">
                <a:solidFill>
                  <a:srgbClr val="0000FF"/>
                </a:solidFill>
                <a:latin typeface="楷体_GB2312" panose="02010609030101010101" pitchFamily="49" charset="-122"/>
                <a:ea typeface="楷体_GB2312" panose="02010609030101010101" pitchFamily="49" charset="-122"/>
              </a:rPr>
              <a:t>开</a:t>
            </a:r>
            <a:r>
              <a:rPr lang="zh-TW" altLang="en-US" sz="2800" b="1" dirty="0">
                <a:solidFill>
                  <a:srgbClr val="0000FF"/>
                </a:solidFill>
                <a:latin typeface="楷体_GB2312" panose="02010609030101010101" pitchFamily="49" charset="-122"/>
                <a:ea typeface="楷体_GB2312" panose="02010609030101010101" pitchFamily="49" charset="-122"/>
              </a:rPr>
              <a:t>花所需的日</a:t>
            </a:r>
            <a:r>
              <a:rPr lang="zh-CN" altLang="en-US" sz="2800" b="1" dirty="0">
                <a:solidFill>
                  <a:srgbClr val="0000FF"/>
                </a:solidFill>
                <a:latin typeface="楷体_GB2312" panose="02010609030101010101" pitchFamily="49" charset="-122"/>
                <a:ea typeface="楷体_GB2312" panose="02010609030101010101" pitchFamily="49" charset="-122"/>
              </a:rPr>
              <a:t>数与</a:t>
            </a:r>
            <a:r>
              <a:rPr lang="zh-TW" altLang="en-US" sz="2800" b="1" dirty="0">
                <a:solidFill>
                  <a:srgbClr val="0000FF"/>
                </a:solidFill>
                <a:latin typeface="楷体_GB2312" panose="02010609030101010101" pitchFamily="49" charset="-122"/>
                <a:ea typeface="楷体_GB2312" panose="02010609030101010101" pitchFamily="49" charset="-122"/>
              </a:rPr>
              <a:t>修剪的</a:t>
            </a:r>
            <a:r>
              <a:rPr lang="zh-CN" altLang="en-US" sz="2800" b="1" dirty="0">
                <a:solidFill>
                  <a:srgbClr val="0000FF"/>
                </a:solidFill>
                <a:latin typeface="楷体_GB2312" panose="02010609030101010101" pitchFamily="49" charset="-122"/>
                <a:ea typeface="楷体_GB2312" panose="02010609030101010101" pitchFamily="49" charset="-122"/>
              </a:rPr>
              <a:t>节</a:t>
            </a:r>
            <a:r>
              <a:rPr lang="zh-TW" altLang="en-US" sz="2800" b="1" dirty="0">
                <a:solidFill>
                  <a:srgbClr val="0000FF"/>
                </a:solidFill>
                <a:latin typeface="楷体_GB2312" panose="02010609030101010101" pitchFamily="49" charset="-122"/>
                <a:ea typeface="楷体_GB2312" panose="02010609030101010101" pitchFamily="49" charset="-122"/>
              </a:rPr>
              <a:t>位有密切的</a:t>
            </a:r>
            <a:r>
              <a:rPr lang="zh-CN" altLang="en-US" sz="2800" b="1" dirty="0">
                <a:solidFill>
                  <a:srgbClr val="0000FF"/>
                </a:solidFill>
                <a:latin typeface="楷体_GB2312" panose="02010609030101010101" pitchFamily="49" charset="-122"/>
                <a:ea typeface="楷体_GB2312" panose="02010609030101010101" pitchFamily="49" charset="-122"/>
              </a:rPr>
              <a:t>关系</a:t>
            </a:r>
            <a:r>
              <a:rPr lang="zh-TW" altLang="en-US" sz="2800" b="1" dirty="0">
                <a:solidFill>
                  <a:srgbClr val="0000FF"/>
                </a:solidFill>
                <a:latin typeface="楷体_GB2312" panose="02010609030101010101" pitchFamily="49" charset="-122"/>
                <a:ea typeface="楷体_GB2312" panose="02010609030101010101" pitchFamily="49" charset="-122"/>
              </a:rPr>
              <a:t>。低</a:t>
            </a:r>
            <a:r>
              <a:rPr lang="zh-CN" altLang="en-US" sz="2800" b="1" dirty="0">
                <a:solidFill>
                  <a:srgbClr val="0000FF"/>
                </a:solidFill>
                <a:latin typeface="楷体_GB2312" panose="02010609030101010101" pitchFamily="49" charset="-122"/>
                <a:ea typeface="楷体_GB2312" panose="02010609030101010101" pitchFamily="49" charset="-122"/>
              </a:rPr>
              <a:t>节</a:t>
            </a:r>
            <a:r>
              <a:rPr lang="zh-TW" altLang="en-US" sz="2800" b="1" dirty="0">
                <a:solidFill>
                  <a:srgbClr val="0000FF"/>
                </a:solidFill>
                <a:latin typeface="楷体_GB2312" panose="02010609030101010101" pitchFamily="49" charset="-122"/>
                <a:ea typeface="楷体_GB2312" panose="02010609030101010101" pitchFamily="49" charset="-122"/>
              </a:rPr>
              <a:t>位腋芽所</a:t>
            </a:r>
            <a:r>
              <a:rPr lang="zh-CN" altLang="en-US" sz="2800" b="1" dirty="0">
                <a:solidFill>
                  <a:srgbClr val="0000FF"/>
                </a:solidFill>
                <a:latin typeface="楷体_GB2312" panose="02010609030101010101" pitchFamily="49" charset="-122"/>
                <a:ea typeface="楷体_GB2312" panose="02010609030101010101" pitchFamily="49" charset="-122"/>
              </a:rPr>
              <a:t>发</a:t>
            </a:r>
            <a:r>
              <a:rPr lang="zh-TW" altLang="en-US" sz="2800" b="1" dirty="0">
                <a:solidFill>
                  <a:srgbClr val="0000FF"/>
                </a:solidFill>
                <a:latin typeface="楷体_GB2312" panose="02010609030101010101" pitchFamily="49" charset="-122"/>
                <a:ea typeface="楷体_GB2312" panose="02010609030101010101" pitchFamily="49" charset="-122"/>
              </a:rPr>
              <a:t>育的</a:t>
            </a:r>
            <a:r>
              <a:rPr lang="zh-CN" altLang="en-US" sz="2800" b="1" dirty="0">
                <a:solidFill>
                  <a:srgbClr val="0000FF"/>
                </a:solidFill>
                <a:latin typeface="楷体_GB2312" panose="02010609030101010101" pitchFamily="49" charset="-122"/>
                <a:ea typeface="楷体_GB2312" panose="02010609030101010101" pitchFamily="49" charset="-122"/>
              </a:rPr>
              <a:t>开</a:t>
            </a:r>
            <a:r>
              <a:rPr lang="zh-TW" altLang="en-US" sz="2800" b="1" dirty="0">
                <a:solidFill>
                  <a:srgbClr val="0000FF"/>
                </a:solidFill>
                <a:latin typeface="楷体_GB2312" panose="02010609030101010101" pitchFamily="49" charset="-122"/>
                <a:ea typeface="楷体_GB2312" panose="02010609030101010101" pitchFamily="49" charset="-122"/>
              </a:rPr>
              <a:t>花枝</a:t>
            </a:r>
            <a:r>
              <a:rPr lang="zh-CN" altLang="en-US" sz="2800" b="1" dirty="0">
                <a:solidFill>
                  <a:srgbClr val="0000FF"/>
                </a:solidFill>
                <a:latin typeface="楷体_GB2312" panose="02010609030101010101" pitchFamily="49" charset="-122"/>
                <a:ea typeface="楷体_GB2312" panose="02010609030101010101" pitchFamily="49" charset="-122"/>
              </a:rPr>
              <a:t>条节数</a:t>
            </a:r>
            <a:r>
              <a:rPr lang="zh-TW" altLang="en-US" sz="2800" b="1" dirty="0">
                <a:solidFill>
                  <a:srgbClr val="0000FF"/>
                </a:solidFill>
                <a:latin typeface="楷体_GB2312" panose="02010609030101010101" pitchFamily="49" charset="-122"/>
                <a:ea typeface="楷体_GB2312" panose="02010609030101010101" pitchFamily="49" charset="-122"/>
              </a:rPr>
              <a:t>多，枝</a:t>
            </a:r>
            <a:r>
              <a:rPr lang="zh-CN" altLang="en-US" sz="2800" b="1" dirty="0">
                <a:solidFill>
                  <a:srgbClr val="0000FF"/>
                </a:solidFill>
                <a:latin typeface="楷体_GB2312" panose="02010609030101010101" pitchFamily="49" charset="-122"/>
                <a:ea typeface="楷体_GB2312" panose="02010609030101010101" pitchFamily="49" charset="-122"/>
              </a:rPr>
              <a:t>条长</a:t>
            </a:r>
            <a:r>
              <a:rPr lang="zh-TW" altLang="en-US" sz="2800" b="1" dirty="0">
                <a:solidFill>
                  <a:srgbClr val="0000FF"/>
                </a:solidFill>
                <a:latin typeface="楷体_GB2312" panose="02010609030101010101" pitchFamily="49" charset="-122"/>
                <a:ea typeface="楷体_GB2312" panose="02010609030101010101" pitchFamily="49" charset="-122"/>
              </a:rPr>
              <a:t>，品</a:t>
            </a:r>
            <a:r>
              <a:rPr lang="zh-CN" altLang="en-US" sz="2800" b="1" dirty="0">
                <a:solidFill>
                  <a:srgbClr val="0000FF"/>
                </a:solidFill>
                <a:latin typeface="楷体_GB2312" panose="02010609030101010101" pitchFamily="49" charset="-122"/>
                <a:ea typeface="楷体_GB2312" panose="02010609030101010101" pitchFamily="49" charset="-122"/>
              </a:rPr>
              <a:t>级较</a:t>
            </a:r>
            <a:r>
              <a:rPr lang="zh-TW" altLang="en-US" sz="2800" b="1" dirty="0">
                <a:solidFill>
                  <a:srgbClr val="0000FF"/>
                </a:solidFill>
                <a:latin typeface="楷体_GB2312" panose="02010609030101010101" pitchFamily="49" charset="-122"/>
                <a:ea typeface="楷体_GB2312" panose="02010609030101010101" pitchFamily="49" charset="-122"/>
              </a:rPr>
              <a:t>高但由修剪到</a:t>
            </a:r>
            <a:r>
              <a:rPr lang="zh-CN" altLang="en-US" sz="2800" b="1" dirty="0">
                <a:solidFill>
                  <a:srgbClr val="0000FF"/>
                </a:solidFill>
                <a:latin typeface="楷体_GB2312" panose="02010609030101010101" pitchFamily="49" charset="-122"/>
                <a:ea typeface="楷体_GB2312" panose="02010609030101010101" pitchFamily="49" charset="-122"/>
              </a:rPr>
              <a:t>开</a:t>
            </a:r>
            <a:r>
              <a:rPr lang="zh-TW" altLang="en-US" sz="2800" b="1" dirty="0">
                <a:solidFill>
                  <a:srgbClr val="0000FF"/>
                </a:solidFill>
                <a:latin typeface="楷体_GB2312" panose="02010609030101010101" pitchFamily="49" charset="-122"/>
                <a:ea typeface="楷体_GB2312" panose="02010609030101010101" pitchFamily="49" charset="-122"/>
              </a:rPr>
              <a:t>花所需的日</a:t>
            </a:r>
            <a:r>
              <a:rPr lang="zh-CN" altLang="en-US" sz="2800" b="1" dirty="0">
                <a:solidFill>
                  <a:srgbClr val="0000FF"/>
                </a:solidFill>
                <a:latin typeface="楷体_GB2312" panose="02010609030101010101" pitchFamily="49" charset="-122"/>
                <a:ea typeface="楷体_GB2312" panose="02010609030101010101" pitchFamily="49" charset="-122"/>
              </a:rPr>
              <a:t>数较长</a:t>
            </a:r>
            <a:r>
              <a:rPr lang="zh-TW" altLang="en-US" sz="2800" b="1" dirty="0">
                <a:solidFill>
                  <a:srgbClr val="0000FF"/>
                </a:solidFill>
                <a:latin typeface="楷体_GB2312" panose="02010609030101010101" pitchFamily="49" charset="-122"/>
                <a:ea typeface="楷体_GB2312" panose="02010609030101010101" pitchFamily="49" charset="-122"/>
              </a:rPr>
              <a:t>。</a:t>
            </a:r>
            <a:endParaRPr lang="zh-TW" altLang="zh-CN" sz="2800" b="1" dirty="0">
              <a:solidFill>
                <a:srgbClr val="0000FF"/>
              </a:solidFill>
              <a:latin typeface="楷体_GB2312" panose="02010609030101010101" pitchFamily="49" charset="-122"/>
              <a:ea typeface="楷体_GB2312" panose="02010609030101010101" pitchFamily="49" charset="-122"/>
            </a:endParaRPr>
          </a:p>
          <a:p>
            <a:pPr indent="457200" fontAlgn="auto">
              <a:lnSpc>
                <a:spcPct val="150000"/>
              </a:lnSpc>
              <a:buNone/>
            </a:pPr>
            <a:r>
              <a:rPr lang="zh-TW" altLang="en-US" sz="2800" b="1" dirty="0">
                <a:solidFill>
                  <a:srgbClr val="0000FF"/>
                </a:solidFill>
                <a:latin typeface="楷体_GB2312" panose="02010609030101010101" pitchFamily="49" charset="-122"/>
                <a:ea typeface="楷体_GB2312" panose="02010609030101010101" pitchFamily="49" charset="-122"/>
              </a:rPr>
              <a:t>相反</a:t>
            </a:r>
            <a:r>
              <a:rPr lang="zh-TW" altLang="zh-CN" sz="2800" b="1" dirty="0">
                <a:solidFill>
                  <a:srgbClr val="0000FF"/>
                </a:solidFill>
                <a:latin typeface="楷体_GB2312" panose="02010609030101010101" pitchFamily="49" charset="-122"/>
                <a:ea typeface="楷体_GB2312" panose="02010609030101010101" pitchFamily="49" charset="-122"/>
              </a:rPr>
              <a:t>，</a:t>
            </a:r>
            <a:r>
              <a:rPr lang="zh-TW" altLang="en-US" sz="2800" b="1" dirty="0">
                <a:solidFill>
                  <a:srgbClr val="0000FF"/>
                </a:solidFill>
                <a:latin typeface="楷体_GB2312" panose="02010609030101010101" pitchFamily="49" charset="-122"/>
                <a:ea typeface="楷体_GB2312" panose="02010609030101010101" pitchFamily="49" charset="-122"/>
              </a:rPr>
              <a:t>修剪</a:t>
            </a:r>
            <a:r>
              <a:rPr lang="zh-CN" altLang="en-US" sz="2800" b="1" dirty="0">
                <a:solidFill>
                  <a:srgbClr val="0000FF"/>
                </a:solidFill>
                <a:latin typeface="楷体_GB2312" panose="02010609030101010101" pitchFamily="49" charset="-122"/>
                <a:ea typeface="楷体_GB2312" panose="02010609030101010101" pitchFamily="49" charset="-122"/>
              </a:rPr>
              <a:t>节</a:t>
            </a:r>
            <a:r>
              <a:rPr lang="zh-TW" altLang="en-US" sz="2800" b="1" dirty="0">
                <a:solidFill>
                  <a:srgbClr val="0000FF"/>
                </a:solidFill>
                <a:latin typeface="楷体_GB2312" panose="02010609030101010101" pitchFamily="49" charset="-122"/>
                <a:ea typeface="楷体_GB2312" panose="02010609030101010101" pitchFamily="49" charset="-122"/>
              </a:rPr>
              <a:t>位越高，腋芽所</a:t>
            </a:r>
            <a:r>
              <a:rPr lang="zh-CN" altLang="en-US" sz="2800" b="1" dirty="0">
                <a:solidFill>
                  <a:srgbClr val="0000FF"/>
                </a:solidFill>
                <a:latin typeface="楷体_GB2312" panose="02010609030101010101" pitchFamily="49" charset="-122"/>
                <a:ea typeface="楷体_GB2312" panose="02010609030101010101" pitchFamily="49" charset="-122"/>
              </a:rPr>
              <a:t>发</a:t>
            </a:r>
            <a:r>
              <a:rPr lang="zh-TW" altLang="en-US" sz="2800" b="1" dirty="0">
                <a:solidFill>
                  <a:srgbClr val="0000FF"/>
                </a:solidFill>
                <a:latin typeface="楷体_GB2312" panose="02010609030101010101" pitchFamily="49" charset="-122"/>
                <a:ea typeface="楷体_GB2312" panose="02010609030101010101" pitchFamily="49" charset="-122"/>
              </a:rPr>
              <a:t>育的</a:t>
            </a:r>
            <a:r>
              <a:rPr lang="zh-CN" altLang="en-US" sz="2800" b="1" dirty="0">
                <a:solidFill>
                  <a:srgbClr val="0000FF"/>
                </a:solidFill>
                <a:latin typeface="楷体_GB2312" panose="02010609030101010101" pitchFamily="49" charset="-122"/>
                <a:ea typeface="楷体_GB2312" panose="02010609030101010101" pitchFamily="49" charset="-122"/>
              </a:rPr>
              <a:t>开</a:t>
            </a:r>
            <a:r>
              <a:rPr lang="zh-TW" altLang="en-US" sz="2800" b="1" dirty="0">
                <a:solidFill>
                  <a:srgbClr val="0000FF"/>
                </a:solidFill>
                <a:latin typeface="楷体_GB2312" panose="02010609030101010101" pitchFamily="49" charset="-122"/>
                <a:ea typeface="楷体_GB2312" panose="02010609030101010101" pitchFamily="49" charset="-122"/>
              </a:rPr>
              <a:t>花枝</a:t>
            </a:r>
            <a:r>
              <a:rPr lang="zh-CN" altLang="en-US" sz="2800" b="1" dirty="0">
                <a:solidFill>
                  <a:srgbClr val="0000FF"/>
                </a:solidFill>
                <a:latin typeface="楷体_GB2312" panose="02010609030101010101" pitchFamily="49" charset="-122"/>
                <a:ea typeface="楷体_GB2312" panose="02010609030101010101" pitchFamily="49" charset="-122"/>
              </a:rPr>
              <a:t>条节数</a:t>
            </a:r>
            <a:r>
              <a:rPr lang="zh-TW" altLang="en-US" sz="2800" b="1" dirty="0">
                <a:solidFill>
                  <a:srgbClr val="0000FF"/>
                </a:solidFill>
                <a:latin typeface="楷体_GB2312" panose="02010609030101010101" pitchFamily="49" charset="-122"/>
                <a:ea typeface="楷体_GB2312" panose="02010609030101010101" pitchFamily="49" charset="-122"/>
              </a:rPr>
              <a:t>少、枝</a:t>
            </a:r>
            <a:r>
              <a:rPr lang="zh-CN" altLang="en-US" sz="2800" b="1" dirty="0">
                <a:solidFill>
                  <a:srgbClr val="0000FF"/>
                </a:solidFill>
                <a:latin typeface="楷体_GB2312" panose="02010609030101010101" pitchFamily="49" charset="-122"/>
                <a:ea typeface="楷体_GB2312" panose="02010609030101010101" pitchFamily="49" charset="-122"/>
              </a:rPr>
              <a:t>条</a:t>
            </a:r>
            <a:r>
              <a:rPr lang="zh-TW" altLang="en-US" sz="2800" b="1" dirty="0">
                <a:solidFill>
                  <a:srgbClr val="0000FF"/>
                </a:solidFill>
                <a:latin typeface="楷体_GB2312" panose="02010609030101010101" pitchFamily="49" charset="-122"/>
                <a:ea typeface="楷体_GB2312" panose="02010609030101010101" pitchFamily="49" charset="-122"/>
              </a:rPr>
              <a:t>短，但由修</a:t>
            </a:r>
            <a:r>
              <a:rPr lang="zh-CN" altLang="en-US" sz="2800" b="1" dirty="0">
                <a:solidFill>
                  <a:srgbClr val="0000FF"/>
                </a:solidFill>
                <a:latin typeface="楷体_GB2312" panose="02010609030101010101" pitchFamily="49" charset="-122"/>
                <a:ea typeface="楷体_GB2312" panose="02010609030101010101" pitchFamily="49" charset="-122"/>
              </a:rPr>
              <a:t>剪</a:t>
            </a:r>
            <a:r>
              <a:rPr lang="zh-TW" altLang="en-US" sz="2800" b="1" dirty="0">
                <a:solidFill>
                  <a:srgbClr val="0000FF"/>
                </a:solidFill>
                <a:latin typeface="楷体_GB2312" panose="02010609030101010101" pitchFamily="49" charset="-122"/>
                <a:ea typeface="楷体_GB2312" panose="02010609030101010101" pitchFamily="49" charset="-122"/>
              </a:rPr>
              <a:t>到</a:t>
            </a:r>
            <a:r>
              <a:rPr lang="zh-CN" altLang="en-US" sz="2800" b="1" dirty="0">
                <a:solidFill>
                  <a:srgbClr val="0000FF"/>
                </a:solidFill>
                <a:latin typeface="楷体_GB2312" panose="02010609030101010101" pitchFamily="49" charset="-122"/>
                <a:ea typeface="楷体_GB2312" panose="02010609030101010101" pitchFamily="49" charset="-122"/>
              </a:rPr>
              <a:t>开</a:t>
            </a:r>
            <a:r>
              <a:rPr lang="zh-TW" altLang="en-US" sz="2800" b="1" dirty="0">
                <a:solidFill>
                  <a:srgbClr val="0000FF"/>
                </a:solidFill>
                <a:latin typeface="楷体_GB2312" panose="02010609030101010101" pitchFamily="49" charset="-122"/>
                <a:ea typeface="楷体_GB2312" panose="02010609030101010101" pitchFamily="49" charset="-122"/>
              </a:rPr>
              <a:t>花所需的目</a:t>
            </a:r>
            <a:r>
              <a:rPr lang="zh-CN" altLang="en-US" sz="2800" b="1" dirty="0">
                <a:solidFill>
                  <a:srgbClr val="0000FF"/>
                </a:solidFill>
                <a:latin typeface="楷体_GB2312" panose="02010609030101010101" pitchFamily="49" charset="-122"/>
                <a:ea typeface="楷体_GB2312" panose="02010609030101010101" pitchFamily="49" charset="-122"/>
              </a:rPr>
              <a:t>数较</a:t>
            </a:r>
            <a:r>
              <a:rPr lang="zh-TW" altLang="en-US" sz="2800" b="1" dirty="0">
                <a:solidFill>
                  <a:srgbClr val="0000FF"/>
                </a:solidFill>
                <a:latin typeface="楷体_GB2312" panose="02010609030101010101" pitchFamily="49" charset="-122"/>
                <a:ea typeface="楷体_GB2312" panose="02010609030101010101" pitchFamily="49" charset="-122"/>
              </a:rPr>
              <a:t>短。</a:t>
            </a:r>
            <a:br>
              <a:rPr lang="zh-TW" altLang="en-US" b="1" dirty="0">
                <a:solidFill>
                  <a:srgbClr val="0000FF"/>
                </a:solidFill>
                <a:latin typeface="楷体_GB2312" panose="02010609030101010101" pitchFamily="49" charset="-122"/>
                <a:ea typeface="楷体_GB2312" panose="02010609030101010101" pitchFamily="49" charset="-122"/>
              </a:rPr>
            </a:br>
            <a:endParaRPr lang="zh-TW" altLang="en-US" b="1" dirty="0">
              <a:solidFill>
                <a:srgbClr val="0000FF"/>
              </a:solidFill>
              <a:latin typeface="楷体_GB2312" panose="02010609030101010101" pitchFamily="49" charset="-122"/>
              <a:ea typeface="楷体_GB2312" panose="02010609030101010101" pitchFamily="49" charset="-122"/>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sym typeface="+mn-ea"/>
              </a:rPr>
              <a:t>八、球根花卉的花期调控</a:t>
            </a:r>
            <a:endParaRPr lang="zh-CN" altLang="en-US"/>
          </a:p>
        </p:txBody>
      </p:sp>
      <p:sp>
        <p:nvSpPr>
          <p:cNvPr id="3" name="内容占位符 2"/>
          <p:cNvSpPr>
            <a:spLocks noGrp="1"/>
          </p:cNvSpPr>
          <p:nvPr>
            <p:ph idx="1"/>
          </p:nvPr>
        </p:nvSpPr>
        <p:spPr/>
        <p:txBody>
          <a:bodyPr/>
          <a:p>
            <a:pPr indent="457200" fontAlgn="auto">
              <a:buNone/>
            </a:pPr>
            <a:r>
              <a:rPr lang="en-US" altLang="zh-CN" sz="2400" dirty="0">
                <a:solidFill>
                  <a:srgbClr val="0000FF"/>
                </a:solidFill>
                <a:cs typeface="微软雅黑" panose="020B0503020204020204" charset="-122"/>
                <a:sym typeface="+mn-ea"/>
              </a:rPr>
              <a:t>1.  </a:t>
            </a:r>
            <a:r>
              <a:rPr lang="zh-CN" altLang="en-US" sz="2400" dirty="0">
                <a:solidFill>
                  <a:srgbClr val="0000FF"/>
                </a:solidFill>
                <a:cs typeface="微软雅黑" panose="020B0503020204020204" charset="-122"/>
                <a:sym typeface="+mn-ea"/>
              </a:rPr>
              <a:t>按开花时期分类</a:t>
            </a:r>
            <a:endParaRPr lang="zh-CN" altLang="en-US" sz="2400" dirty="0">
              <a:solidFill>
                <a:srgbClr val="0000FF"/>
              </a:solidFill>
              <a:cs typeface="微软雅黑" panose="020B0503020204020204" charset="-122"/>
              <a:sym typeface="+mn-ea"/>
            </a:endParaRPr>
          </a:p>
          <a:p>
            <a:pPr indent="457200" fontAlgn="auto">
              <a:buNone/>
            </a:pPr>
            <a:r>
              <a:rPr lang="en-US" altLang="zh-CN" sz="2400" dirty="0">
                <a:solidFill>
                  <a:srgbClr val="FF0000"/>
                </a:solidFill>
                <a:cs typeface="微软雅黑" panose="020B0503020204020204" charset="-122"/>
                <a:sym typeface="+mn-ea"/>
              </a:rPr>
              <a:t>(1)  </a:t>
            </a:r>
            <a:r>
              <a:rPr lang="zh-CN" altLang="en-US" sz="2400" dirty="0">
                <a:solidFill>
                  <a:srgbClr val="FF0000"/>
                </a:solidFill>
                <a:cs typeface="微软雅黑" panose="020B0503020204020204" charset="-122"/>
                <a:sym typeface="+mn-ea"/>
              </a:rPr>
              <a:t>秋植球根花卉：</a:t>
            </a:r>
            <a:endParaRPr lang="zh-CN" altLang="en-US" sz="2400" b="1" dirty="0">
              <a:solidFill>
                <a:srgbClr val="FF0000"/>
              </a:solidFill>
              <a:cs typeface="微软雅黑" panose="020B0503020204020204" charset="-122"/>
            </a:endParaRPr>
          </a:p>
          <a:p>
            <a:pPr indent="457200" fontAlgn="auto">
              <a:buNone/>
            </a:pPr>
            <a:r>
              <a:rPr lang="zh-CN" altLang="en-US" sz="2400" dirty="0">
                <a:cs typeface="微软雅黑" panose="020B0503020204020204" charset="-122"/>
                <a:sym typeface="+mn-ea"/>
              </a:rPr>
              <a:t>此类花卉于</a:t>
            </a:r>
            <a:r>
              <a:rPr lang="en-US" altLang="zh-CN" sz="2400" dirty="0">
                <a:cs typeface="微软雅黑" panose="020B0503020204020204" charset="-122"/>
                <a:sym typeface="+mn-ea"/>
              </a:rPr>
              <a:t>8</a:t>
            </a:r>
            <a:r>
              <a:rPr lang="zh-CN" altLang="en-US" sz="2400" dirty="0">
                <a:cs typeface="微软雅黑" panose="020B0503020204020204" charset="-122"/>
                <a:sym typeface="+mn-ea"/>
              </a:rPr>
              <a:t>月</a:t>
            </a:r>
            <a:r>
              <a:rPr lang="en-US" altLang="zh-CN" sz="2400" dirty="0">
                <a:cs typeface="微软雅黑" panose="020B0503020204020204" charset="-122"/>
                <a:sym typeface="+mn-ea"/>
              </a:rPr>
              <a:t>/</a:t>
            </a:r>
            <a:r>
              <a:rPr lang="zh-CN" altLang="en-US" sz="2400" dirty="0">
                <a:cs typeface="微软雅黑" panose="020B0503020204020204" charset="-122"/>
                <a:sym typeface="+mn-ea"/>
              </a:rPr>
              <a:t>中</a:t>
            </a:r>
            <a:r>
              <a:rPr lang="en-US" altLang="zh-CN" sz="2400" dirty="0">
                <a:cs typeface="微软雅黑" panose="020B0503020204020204" charset="-122"/>
                <a:sym typeface="+mn-ea"/>
              </a:rPr>
              <a:t>-10</a:t>
            </a:r>
            <a:r>
              <a:rPr lang="zh-CN" altLang="en-US" sz="2400" dirty="0">
                <a:cs typeface="微软雅黑" panose="020B0503020204020204" charset="-122"/>
                <a:sym typeface="+mn-ea"/>
              </a:rPr>
              <a:t>月</a:t>
            </a:r>
            <a:r>
              <a:rPr lang="en-US" altLang="zh-CN" sz="2400" dirty="0">
                <a:cs typeface="微软雅黑" panose="020B0503020204020204" charset="-122"/>
                <a:sym typeface="+mn-ea"/>
              </a:rPr>
              <a:t>/</a:t>
            </a:r>
            <a:r>
              <a:rPr lang="zh-CN" altLang="en-US" sz="2400" dirty="0">
                <a:cs typeface="微软雅黑" panose="020B0503020204020204" charset="-122"/>
                <a:sym typeface="+mn-ea"/>
              </a:rPr>
              <a:t>初种植，</a:t>
            </a:r>
            <a:r>
              <a:rPr lang="zh-CN" altLang="en-US" sz="2400" dirty="0">
                <a:solidFill>
                  <a:srgbClr val="FF66FF"/>
                </a:solidFill>
                <a:cs typeface="微软雅黑" panose="020B0503020204020204" charset="-122"/>
                <a:sym typeface="+mn-ea"/>
              </a:rPr>
              <a:t>冬</a:t>
            </a:r>
            <a:r>
              <a:rPr lang="zh-CN" altLang="en-US" sz="2400" dirty="0">
                <a:cs typeface="微软雅黑" panose="020B0503020204020204" charset="-122"/>
                <a:sym typeface="+mn-ea"/>
              </a:rPr>
              <a:t>季长根，经过春化阶段，</a:t>
            </a:r>
            <a:r>
              <a:rPr lang="zh-CN" altLang="en-US" sz="2400" dirty="0">
                <a:solidFill>
                  <a:srgbClr val="FF66FF"/>
                </a:solidFill>
                <a:cs typeface="微软雅黑" panose="020B0503020204020204" charset="-122"/>
                <a:sym typeface="+mn-ea"/>
              </a:rPr>
              <a:t>春</a:t>
            </a:r>
            <a:r>
              <a:rPr lang="zh-CN" altLang="en-US" sz="2400" dirty="0">
                <a:cs typeface="微软雅黑" panose="020B0503020204020204" charset="-122"/>
                <a:sym typeface="+mn-ea"/>
              </a:rPr>
              <a:t>季生长、开花，</a:t>
            </a:r>
            <a:r>
              <a:rPr lang="zh-CN" altLang="en-US" sz="2400" dirty="0">
                <a:solidFill>
                  <a:srgbClr val="FF66FF"/>
                </a:solidFill>
                <a:cs typeface="微软雅黑" panose="020B0503020204020204" charset="-122"/>
                <a:sym typeface="+mn-ea"/>
              </a:rPr>
              <a:t>夏</a:t>
            </a:r>
            <a:r>
              <a:rPr lang="zh-CN" altLang="en-US" sz="2400" dirty="0">
                <a:cs typeface="微软雅黑" panose="020B0503020204020204" charset="-122"/>
                <a:sym typeface="+mn-ea"/>
              </a:rPr>
              <a:t>季休眠。如水仙、风信子、郁金香、香雪兰、铃兰、花毛茛、白头翁、葡萄风信子等</a:t>
            </a:r>
            <a:r>
              <a:rPr lang="en-US" altLang="zh-CN" sz="2400">
                <a:cs typeface="微软雅黑" panose="020B0503020204020204" charset="-122"/>
                <a:sym typeface="+mn-ea"/>
              </a:rPr>
              <a:t>.</a:t>
            </a:r>
            <a:endParaRPr lang="en-US" altLang="zh-CN" b="1">
              <a:latin typeface="Times New Roman" panose="02020603050405020304" pitchFamily="18" charset="0"/>
            </a:endParaRPr>
          </a:p>
          <a:p>
            <a:endParaRPr lang="zh-CN" altLang="en-US" b="1" dirty="0">
              <a:solidFill>
                <a:srgbClr val="0000FF"/>
              </a:solidFill>
              <a:latin typeface="Times New Roman" panose="02020603050405020304" pitchFamily="18" charset="0"/>
            </a:endParaRPr>
          </a:p>
          <a:p>
            <a:endParaRPr lang="zh-CN" altLang="en-US"/>
          </a:p>
        </p:txBody>
      </p:sp>
      <p:sp>
        <p:nvSpPr>
          <p:cNvPr id="74756" name="矩形 74755"/>
          <p:cNvSpPr/>
          <p:nvPr/>
        </p:nvSpPr>
        <p:spPr>
          <a:xfrm>
            <a:off x="2711450" y="188913"/>
            <a:ext cx="7543800" cy="1143000"/>
          </a:xfrm>
          <a:prstGeom prst="rect">
            <a:avLst/>
          </a:prstGeom>
          <a:noFill/>
          <a:ln w="9525">
            <a:noFill/>
          </a:ln>
        </p:spPr>
        <p:txBody>
          <a:bodyPr lIns="92075" tIns="46038" rIns="92075" bIns="46038" anchor="ctr" anchorCtr="0"/>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Times New Roman" panose="02020603050405020304" pitchFamily="18" charset="0"/>
                <a:ea typeface="宋体" panose="02010600030101010101" pitchFamily="2" charset="-122"/>
              </a:defRPr>
            </a:lvl1pPr>
          </a:lstStyle>
          <a:p>
            <a:pPr lvl="0" algn="l"/>
            <a:endParaRPr lang="zh-CN" altLang="en-US" sz="3600" b="1" dirty="0">
              <a:solidFill>
                <a:srgbClr val="FF0000"/>
              </a:solidFill>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505" y="1413510"/>
            <a:ext cx="10970895" cy="4923155"/>
          </a:xfrm>
        </p:spPr>
        <p:txBody>
          <a:bodyPr/>
          <a:p>
            <a:pPr indent="457200" fontAlgn="auto">
              <a:buNone/>
            </a:pPr>
            <a:r>
              <a:rPr lang="en-US" altLang="zh-CN" sz="2400" dirty="0">
                <a:solidFill>
                  <a:srgbClr val="FF0000"/>
                </a:solidFill>
                <a:cs typeface="微软雅黑" panose="020B0503020204020204" charset="-122"/>
                <a:sym typeface="+mn-ea"/>
              </a:rPr>
              <a:t>(2)  </a:t>
            </a:r>
            <a:r>
              <a:rPr lang="zh-CN" altLang="en-US" sz="2400" dirty="0">
                <a:solidFill>
                  <a:srgbClr val="FF0000"/>
                </a:solidFill>
                <a:cs typeface="微软雅黑" panose="020B0503020204020204" charset="-122"/>
                <a:sym typeface="+mn-ea"/>
              </a:rPr>
              <a:t>春植球根花卉：</a:t>
            </a:r>
            <a:endParaRPr lang="zh-CN" altLang="en-US" sz="2400" b="1" dirty="0">
              <a:solidFill>
                <a:srgbClr val="FF0000"/>
              </a:solidFill>
              <a:cs typeface="微软雅黑" panose="020B0503020204020204" charset="-122"/>
            </a:endParaRPr>
          </a:p>
          <a:p>
            <a:pPr indent="457200" fontAlgn="auto">
              <a:buNone/>
            </a:pPr>
            <a:r>
              <a:rPr lang="zh-CN" altLang="en-US" sz="2400" dirty="0">
                <a:solidFill>
                  <a:srgbClr val="0000FF"/>
                </a:solidFill>
                <a:cs typeface="微软雅黑" panose="020B0503020204020204" charset="-122"/>
                <a:sym typeface="+mn-ea"/>
              </a:rPr>
              <a:t>    </a:t>
            </a:r>
            <a:r>
              <a:rPr lang="zh-CN" altLang="en-US" sz="2400" dirty="0">
                <a:cs typeface="微软雅黑" panose="020B0503020204020204" charset="-122"/>
                <a:sym typeface="+mn-ea"/>
              </a:rPr>
              <a:t>此类花卉于</a:t>
            </a:r>
            <a:r>
              <a:rPr lang="zh-CN" altLang="en-US" sz="2400" dirty="0">
                <a:solidFill>
                  <a:srgbClr val="FF66FF"/>
                </a:solidFill>
                <a:cs typeface="微软雅黑" panose="020B0503020204020204" charset="-122"/>
                <a:sym typeface="+mn-ea"/>
              </a:rPr>
              <a:t>春</a:t>
            </a:r>
            <a:r>
              <a:rPr lang="zh-CN" altLang="en-US" sz="2400" dirty="0">
                <a:cs typeface="微软雅黑" panose="020B0503020204020204" charset="-122"/>
                <a:sym typeface="+mn-ea"/>
              </a:rPr>
              <a:t>季种植，</a:t>
            </a:r>
            <a:r>
              <a:rPr lang="zh-CN" altLang="en-US" sz="2400" dirty="0">
                <a:solidFill>
                  <a:srgbClr val="FF66FF"/>
                </a:solidFill>
                <a:cs typeface="微软雅黑" panose="020B0503020204020204" charset="-122"/>
                <a:sym typeface="+mn-ea"/>
              </a:rPr>
              <a:t>夏季或秋</a:t>
            </a:r>
            <a:r>
              <a:rPr lang="zh-CN" altLang="en-US" sz="2400" dirty="0">
                <a:cs typeface="微软雅黑" panose="020B0503020204020204" charset="-122"/>
                <a:sym typeface="+mn-ea"/>
              </a:rPr>
              <a:t>初开花，</a:t>
            </a:r>
            <a:r>
              <a:rPr lang="zh-CN" altLang="en-US" sz="2400" dirty="0">
                <a:solidFill>
                  <a:srgbClr val="FF66FF"/>
                </a:solidFill>
                <a:cs typeface="微软雅黑" panose="020B0503020204020204" charset="-122"/>
                <a:sym typeface="+mn-ea"/>
              </a:rPr>
              <a:t>秋</a:t>
            </a:r>
            <a:r>
              <a:rPr lang="zh-CN" altLang="en-US" sz="2400" dirty="0">
                <a:cs typeface="微软雅黑" panose="020B0503020204020204" charset="-122"/>
                <a:sym typeface="+mn-ea"/>
              </a:rPr>
              <a:t>季休眠至翌年春季。如夏季开花的球根秋海棠、花叶芋、美人蕉、唐菖蒲、百合、姜花、荷花、睡莲、晚香玉等；秋季开花的有仙客来、石蒜、大丽花、秋水仙等</a:t>
            </a:r>
            <a:r>
              <a:rPr lang="en-US" altLang="zh-CN" sz="2400" dirty="0">
                <a:cs typeface="微软雅黑" panose="020B0503020204020204" charset="-122"/>
                <a:sym typeface="+mn-ea"/>
              </a:rPr>
              <a:t>.</a:t>
            </a:r>
            <a:endParaRPr lang="en-US" altLang="zh-CN" sz="2400" dirty="0">
              <a:cs typeface="微软雅黑" panose="020B0503020204020204" charset="-122"/>
              <a:sym typeface="+mn-ea"/>
            </a:endParaRPr>
          </a:p>
          <a:p>
            <a:pPr indent="457200" fontAlgn="auto">
              <a:buNone/>
            </a:pPr>
            <a:r>
              <a:rPr lang="en-US" altLang="zh-CN" sz="2400" dirty="0">
                <a:solidFill>
                  <a:srgbClr val="FF0000"/>
                </a:solidFill>
                <a:cs typeface="微软雅黑" panose="020B0503020204020204" charset="-122"/>
                <a:sym typeface="+mn-ea"/>
              </a:rPr>
              <a:t>(3)  </a:t>
            </a:r>
            <a:r>
              <a:rPr lang="zh-CN" altLang="en-US" sz="2400" dirty="0">
                <a:solidFill>
                  <a:srgbClr val="FF0000"/>
                </a:solidFill>
                <a:cs typeface="微软雅黑" panose="020B0503020204020204" charset="-122"/>
                <a:sym typeface="+mn-ea"/>
              </a:rPr>
              <a:t>冬季开花的球根花卉：</a:t>
            </a:r>
            <a:endParaRPr lang="zh-CN" altLang="en-US" sz="2400" b="1" dirty="0">
              <a:solidFill>
                <a:srgbClr val="FF0000"/>
              </a:solidFill>
              <a:cs typeface="微软雅黑" panose="020B0503020204020204" charset="-122"/>
            </a:endParaRPr>
          </a:p>
          <a:p>
            <a:pPr indent="457200" fontAlgn="auto">
              <a:buNone/>
            </a:pPr>
            <a:r>
              <a:rPr lang="zh-CN" altLang="en-US" sz="2400" dirty="0">
                <a:solidFill>
                  <a:srgbClr val="0000FF"/>
                </a:solidFill>
                <a:cs typeface="微软雅黑" panose="020B0503020204020204" charset="-122"/>
                <a:sym typeface="+mn-ea"/>
              </a:rPr>
              <a:t>    </a:t>
            </a:r>
            <a:r>
              <a:rPr lang="zh-CN" altLang="en-US" sz="2400" dirty="0">
                <a:cs typeface="微软雅黑" panose="020B0503020204020204" charset="-122"/>
                <a:sym typeface="+mn-ea"/>
              </a:rPr>
              <a:t>所有球根花卉稍作</a:t>
            </a:r>
            <a:r>
              <a:rPr lang="zh-CN" altLang="en-US" sz="2400" dirty="0">
                <a:solidFill>
                  <a:srgbClr val="FF66FF"/>
                </a:solidFill>
                <a:cs typeface="微软雅黑" panose="020B0503020204020204" charset="-122"/>
                <a:sym typeface="+mn-ea"/>
              </a:rPr>
              <a:t>人工促进与抑制</a:t>
            </a:r>
            <a:r>
              <a:rPr lang="zh-CN" altLang="en-US" sz="2400" dirty="0">
                <a:cs typeface="微软雅黑" panose="020B0503020204020204" charset="-122"/>
                <a:sym typeface="+mn-ea"/>
              </a:rPr>
              <a:t>即可于</a:t>
            </a:r>
            <a:r>
              <a:rPr lang="zh-CN" altLang="en-US" sz="2400" dirty="0">
                <a:solidFill>
                  <a:srgbClr val="FF66FF"/>
                </a:solidFill>
                <a:cs typeface="微软雅黑" panose="020B0503020204020204" charset="-122"/>
                <a:sym typeface="+mn-ea"/>
              </a:rPr>
              <a:t>冬</a:t>
            </a:r>
            <a:r>
              <a:rPr lang="zh-CN" altLang="en-US" sz="2400" dirty="0">
                <a:cs typeface="微软雅黑" panose="020B0503020204020204" charset="-122"/>
                <a:sym typeface="+mn-ea"/>
              </a:rPr>
              <a:t>季开花。如仙客来、球根秋海棠、石蒜的延后栽培，水仙、风信子、郁金香的抑制栽培。</a:t>
            </a:r>
            <a:endParaRPr lang="zh-CN" altLang="en-US" sz="2400" b="1" dirty="0">
              <a:cs typeface="微软雅黑" panose="020B0503020204020204" charset="-122"/>
            </a:endParaRPr>
          </a:p>
          <a:p>
            <a:pPr indent="457200" fontAlgn="auto">
              <a:buNone/>
            </a:pPr>
            <a:endParaRPr lang="zh-CN" altLang="en-US" sz="2400" b="1" dirty="0">
              <a:cs typeface="微软雅黑" panose="020B0503020204020204" charset="-122"/>
            </a:endParaRPr>
          </a:p>
          <a:p>
            <a:pPr indent="0">
              <a:buNone/>
            </a:pPr>
            <a:endParaRPr lang="zh-CN" altLang="en-US" sz="2400" b="1" dirty="0">
              <a:cs typeface="微软雅黑" panose="020B0503020204020204" charset="-122"/>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dirty="0">
                <a:solidFill>
                  <a:srgbClr val="0000FF"/>
                </a:solidFill>
                <a:latin typeface="Times New Roman" panose="02020603050405020304" pitchFamily="18" charset="0"/>
                <a:sym typeface="+mn-ea"/>
              </a:rPr>
              <a:t>2.  </a:t>
            </a:r>
            <a:r>
              <a:rPr lang="zh-CN" altLang="en-US" dirty="0">
                <a:solidFill>
                  <a:srgbClr val="0000FF"/>
                </a:solidFill>
                <a:latin typeface="Times New Roman" panose="02020603050405020304" pitchFamily="18" charset="0"/>
                <a:sym typeface="+mn-ea"/>
              </a:rPr>
              <a:t>土壤对开花的影响</a:t>
            </a:r>
            <a:endParaRPr lang="zh-CN" altLang="en-US"/>
          </a:p>
        </p:txBody>
      </p:sp>
      <p:sp>
        <p:nvSpPr>
          <p:cNvPr id="3" name="内容占位符 2"/>
          <p:cNvSpPr>
            <a:spLocks noGrp="1"/>
          </p:cNvSpPr>
          <p:nvPr>
            <p:ph idx="1"/>
          </p:nvPr>
        </p:nvSpPr>
        <p:spPr>
          <a:xfrm>
            <a:off x="1753235" y="1891030"/>
            <a:ext cx="9829165" cy="4445635"/>
          </a:xfrm>
        </p:spPr>
        <p:txBody>
          <a:bodyPr/>
          <a:p>
            <a:r>
              <a:rPr lang="zh-CN" altLang="en-US" dirty="0">
                <a:solidFill>
                  <a:srgbClr val="FF0000"/>
                </a:solidFill>
                <a:latin typeface="Times New Roman" panose="02020603050405020304" pitchFamily="18" charset="0"/>
                <a:sym typeface="+mn-ea"/>
              </a:rPr>
              <a:t>（</a:t>
            </a:r>
            <a:r>
              <a:rPr lang="en-US" altLang="zh-CN" dirty="0">
                <a:solidFill>
                  <a:srgbClr val="FF0000"/>
                </a:solidFill>
                <a:latin typeface="Times New Roman" panose="02020603050405020304" pitchFamily="18" charset="0"/>
                <a:sym typeface="+mn-ea"/>
              </a:rPr>
              <a:t>1</a:t>
            </a:r>
            <a:r>
              <a:rPr lang="zh-CN" altLang="en-US" dirty="0">
                <a:solidFill>
                  <a:srgbClr val="FF0000"/>
                </a:solidFill>
                <a:latin typeface="Times New Roman" panose="02020603050405020304" pitchFamily="18" charset="0"/>
                <a:sym typeface="+mn-ea"/>
              </a:rPr>
              <a:t>）有机质</a:t>
            </a:r>
            <a:endParaRPr lang="zh-CN" altLang="en-US"/>
          </a:p>
        </p:txBody>
      </p:sp>
      <p:sp>
        <p:nvSpPr>
          <p:cNvPr id="79874" name="右大括号 79873"/>
          <p:cNvSpPr/>
          <p:nvPr/>
        </p:nvSpPr>
        <p:spPr>
          <a:xfrm>
            <a:off x="6095683" y="3733483"/>
            <a:ext cx="228600" cy="1295400"/>
          </a:xfrm>
          <a:prstGeom prst="rightBrace">
            <a:avLst>
              <a:gd name="adj1" fmla="val 47222"/>
              <a:gd name="adj2" fmla="val 50000"/>
            </a:avLst>
          </a:prstGeom>
          <a:noFill/>
          <a:ln w="9525" cap="flat" cmpd="sng">
            <a:solidFill>
              <a:schemeClr val="tx1"/>
            </a:solidFill>
            <a:prstDash val="solid"/>
            <a:miter/>
            <a:headEnd type="none" w="med" len="med"/>
            <a:tailEnd type="none" w="med" len="med"/>
          </a:ln>
        </p:spPr>
        <p:txBody>
          <a:bodyPr/>
          <a:p>
            <a:endParaRPr lang="zh-CN" altLang="en-US"/>
          </a:p>
        </p:txBody>
      </p:sp>
      <p:sp>
        <p:nvSpPr>
          <p:cNvPr id="79876" name="矩形 79875"/>
          <p:cNvSpPr/>
          <p:nvPr/>
        </p:nvSpPr>
        <p:spPr>
          <a:xfrm>
            <a:off x="6629083" y="3842068"/>
            <a:ext cx="2743200" cy="1198880"/>
          </a:xfrm>
          <a:prstGeom prst="rect">
            <a:avLst/>
          </a:prstGeom>
          <a:noFill/>
          <a:ln w="9525">
            <a:noFill/>
          </a:ln>
        </p:spPr>
        <p:txBody>
          <a:bodyPr>
            <a:spAutoFit/>
          </a:bodyPr>
          <a:p>
            <a:pPr fontAlgn="auto">
              <a:lnSpc>
                <a:spcPct val="150000"/>
              </a:lnSpc>
            </a:pPr>
            <a:r>
              <a:rPr lang="zh-CN" altLang="en-US" sz="2400" b="1" dirty="0">
                <a:latin typeface="Times New Roman" panose="02020603050405020304" pitchFamily="18" charset="0"/>
              </a:rPr>
              <a:t>拌入</a:t>
            </a:r>
            <a:r>
              <a:rPr lang="en-US" altLang="zh-CN" sz="2400" b="1" dirty="0">
                <a:latin typeface="Times New Roman" panose="02020603050405020304" pitchFamily="18" charset="0"/>
              </a:rPr>
              <a:t>30cm</a:t>
            </a:r>
            <a:r>
              <a:rPr lang="zh-CN" altLang="en-US" sz="2400" b="1" dirty="0">
                <a:latin typeface="Times New Roman" panose="02020603050405020304" pitchFamily="18" charset="0"/>
              </a:rPr>
              <a:t>深的土壤中</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最好逐年加入</a:t>
            </a:r>
            <a:endParaRPr lang="zh-CN" altLang="en-US" sz="2400" b="1" dirty="0">
              <a:latin typeface="Times New Roman" panose="02020603050405020304" pitchFamily="18" charset="0"/>
            </a:endParaRPr>
          </a:p>
        </p:txBody>
      </p:sp>
      <p:sp>
        <p:nvSpPr>
          <p:cNvPr id="79878" name="矩形 79877"/>
          <p:cNvSpPr/>
          <p:nvPr/>
        </p:nvSpPr>
        <p:spPr>
          <a:xfrm>
            <a:off x="2133600" y="3657600"/>
            <a:ext cx="3611563" cy="1568450"/>
          </a:xfrm>
          <a:prstGeom prst="rect">
            <a:avLst/>
          </a:prstGeom>
          <a:noFill/>
          <a:ln w="9525">
            <a:noFill/>
          </a:ln>
        </p:spPr>
        <p:txBody>
          <a:bodyPr>
            <a:spAutoFit/>
          </a:bodyPr>
          <a:p>
            <a:pPr>
              <a:spcBef>
                <a:spcPct val="50000"/>
              </a:spcBef>
            </a:pPr>
            <a:r>
              <a:rPr lang="zh-CN" altLang="en-US" sz="2400" b="1" dirty="0">
                <a:latin typeface="Times New Roman" panose="02020603050405020304" pitchFamily="18" charset="0"/>
              </a:rPr>
              <a:t>稻壳</a:t>
            </a:r>
            <a:r>
              <a:rPr lang="en-US" altLang="zh-CN" sz="2400" b="1" dirty="0">
                <a:latin typeface="Times New Roman" panose="02020603050405020304" pitchFamily="18" charset="0"/>
              </a:rPr>
              <a:t>30</a:t>
            </a:r>
            <a:r>
              <a:rPr lang="zh-CN" altLang="en-US" sz="2400" b="1" dirty="0">
                <a:latin typeface="Times New Roman" panose="02020603050405020304" pitchFamily="18" charset="0"/>
              </a:rPr>
              <a:t>公斤</a:t>
            </a:r>
            <a:r>
              <a:rPr lang="en-US" altLang="zh-CN" sz="2400" b="1" dirty="0">
                <a:latin typeface="Times New Roman" panose="02020603050405020304" pitchFamily="18" charset="0"/>
              </a:rPr>
              <a:t>/100</a:t>
            </a:r>
            <a:r>
              <a:rPr lang="zh-CN" altLang="en-US" sz="2400" b="1" dirty="0">
                <a:latin typeface="Times New Roman" panose="02020603050405020304" pitchFamily="18" charset="0"/>
              </a:rPr>
              <a:t>平方米</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牛粪</a:t>
            </a:r>
            <a:r>
              <a:rPr lang="en-US" altLang="zh-CN" sz="2400" b="1" dirty="0">
                <a:latin typeface="Times New Roman" panose="02020603050405020304" pitchFamily="18" charset="0"/>
              </a:rPr>
              <a:t>1</a:t>
            </a:r>
            <a:r>
              <a:rPr lang="zh-CN" altLang="en-US" sz="2400" b="1" dirty="0">
                <a:latin typeface="Times New Roman" panose="02020603050405020304" pitchFamily="18" charset="0"/>
              </a:rPr>
              <a:t>立方米</a:t>
            </a:r>
            <a:r>
              <a:rPr lang="en-US" altLang="zh-CN" sz="2400" b="1" dirty="0">
                <a:latin typeface="Times New Roman" panose="02020603050405020304" pitchFamily="18" charset="0"/>
              </a:rPr>
              <a:t>/100</a:t>
            </a:r>
            <a:r>
              <a:rPr lang="zh-CN" altLang="en-US" sz="2400" b="1" dirty="0">
                <a:latin typeface="Times New Roman" panose="02020603050405020304" pitchFamily="18" charset="0"/>
              </a:rPr>
              <a:t>平方米</a:t>
            </a:r>
            <a:endParaRPr lang="zh-CN" altLang="en-US" sz="2400" b="1" dirty="0">
              <a:latin typeface="Times New Roman" panose="02020603050405020304" pitchFamily="18" charset="0"/>
            </a:endParaRPr>
          </a:p>
          <a:p>
            <a:pPr>
              <a:spcBef>
                <a:spcPct val="50000"/>
              </a:spcBef>
            </a:pPr>
            <a:r>
              <a:rPr lang="zh-CN" altLang="en-US" sz="2400" b="1" dirty="0">
                <a:latin typeface="Times New Roman" panose="02020603050405020304" pitchFamily="18" charset="0"/>
              </a:rPr>
              <a:t>泥炭</a:t>
            </a:r>
            <a:r>
              <a:rPr lang="en-US" altLang="zh-CN" sz="2400" b="1" dirty="0">
                <a:latin typeface="Times New Roman" panose="02020603050405020304" pitchFamily="18" charset="0"/>
              </a:rPr>
              <a:t>3</a:t>
            </a:r>
            <a:r>
              <a:rPr lang="zh-CN" altLang="en-US" sz="2400" b="1" dirty="0">
                <a:latin typeface="Times New Roman" panose="02020603050405020304" pitchFamily="18" charset="0"/>
              </a:rPr>
              <a:t>立方米</a:t>
            </a:r>
            <a:r>
              <a:rPr lang="en-US" altLang="zh-CN" sz="2400" b="1" dirty="0">
                <a:latin typeface="Times New Roman" panose="02020603050405020304" pitchFamily="18" charset="0"/>
              </a:rPr>
              <a:t>/100</a:t>
            </a:r>
            <a:r>
              <a:rPr lang="zh-CN" altLang="en-US" sz="2400" b="1" dirty="0">
                <a:latin typeface="Times New Roman" panose="02020603050405020304" pitchFamily="18" charset="0"/>
              </a:rPr>
              <a:t>平方米</a:t>
            </a:r>
            <a:endParaRPr lang="zh-CN" altLang="en-US" sz="2400" b="1" dirty="0">
              <a:latin typeface="Times New Roman" panose="02020603050405020304"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dirty="0">
                <a:solidFill>
                  <a:srgbClr val="FF0000"/>
                </a:solidFill>
                <a:latin typeface="Times New Roman" panose="02020603050405020304" pitchFamily="18" charset="0"/>
                <a:sym typeface="+mn-ea"/>
              </a:rPr>
              <a:t>（</a:t>
            </a:r>
            <a:r>
              <a:rPr lang="en-US" altLang="zh-CN" dirty="0">
                <a:solidFill>
                  <a:srgbClr val="FF0000"/>
                </a:solidFill>
                <a:latin typeface="Times New Roman" panose="02020603050405020304" pitchFamily="18" charset="0"/>
                <a:sym typeface="+mn-ea"/>
              </a:rPr>
              <a:t>2</a:t>
            </a:r>
            <a:r>
              <a:rPr lang="zh-CN" altLang="en-US" dirty="0">
                <a:solidFill>
                  <a:srgbClr val="FF0000"/>
                </a:solidFill>
                <a:latin typeface="Times New Roman" panose="02020603050405020304" pitchFamily="18" charset="0"/>
                <a:sym typeface="+mn-ea"/>
              </a:rPr>
              <a:t>）</a:t>
            </a:r>
            <a:r>
              <a:rPr lang="en-US" altLang="zh-CN" dirty="0">
                <a:solidFill>
                  <a:srgbClr val="FF0000"/>
                </a:solidFill>
                <a:latin typeface="Times New Roman" panose="02020603050405020304" pitchFamily="18" charset="0"/>
                <a:sym typeface="+mn-ea"/>
              </a:rPr>
              <a:t>pH</a:t>
            </a:r>
            <a:r>
              <a:rPr lang="zh-CN" altLang="en-US" dirty="0">
                <a:solidFill>
                  <a:srgbClr val="FF0000"/>
                </a:solidFill>
                <a:latin typeface="Times New Roman" panose="02020603050405020304" pitchFamily="18" charset="0"/>
                <a:sym typeface="+mn-ea"/>
              </a:rPr>
              <a:t>值－生长与花质</a:t>
            </a:r>
            <a:r>
              <a:rPr lang="zh-CN" altLang="en-US" dirty="0">
                <a:latin typeface="Times New Roman" panose="02020603050405020304" pitchFamily="18" charset="0"/>
                <a:sym typeface="+mn-ea"/>
              </a:rPr>
              <a:t>           </a:t>
            </a:r>
            <a:endParaRPr lang="zh-CN" altLang="en-US"/>
          </a:p>
        </p:txBody>
      </p:sp>
      <p:sp>
        <p:nvSpPr>
          <p:cNvPr id="3" name="内容占位符 2"/>
          <p:cNvSpPr>
            <a:spLocks noGrp="1"/>
          </p:cNvSpPr>
          <p:nvPr>
            <p:ph idx="1"/>
          </p:nvPr>
        </p:nvSpPr>
        <p:spPr/>
        <p:txBody>
          <a:bodyPr/>
          <a:p>
            <a:pPr indent="457200" fontAlgn="auto">
              <a:buClr>
                <a:srgbClr val="FF00FF"/>
              </a:buClr>
              <a:buNone/>
            </a:pPr>
            <a:r>
              <a:rPr lang="en-US" altLang="zh-CN" dirty="0">
                <a:latin typeface="Times New Roman" panose="02020603050405020304" pitchFamily="18" charset="0"/>
                <a:sym typeface="+mn-ea"/>
              </a:rPr>
              <a:t> </a:t>
            </a:r>
            <a:r>
              <a:rPr lang="zh-CN" altLang="en-US" sz="2400" dirty="0">
                <a:cs typeface="微软雅黑" panose="020B0503020204020204" charset="-122"/>
                <a:sym typeface="+mn-ea"/>
              </a:rPr>
              <a:t>土壤适宜的</a:t>
            </a:r>
            <a:r>
              <a:rPr lang="en-US" altLang="zh-CN" sz="2400" dirty="0">
                <a:cs typeface="微软雅黑" panose="020B0503020204020204" charset="-122"/>
                <a:sym typeface="+mn-ea"/>
              </a:rPr>
              <a:t>pH</a:t>
            </a:r>
            <a:r>
              <a:rPr lang="zh-CN" altLang="en-US" sz="2400" dirty="0">
                <a:cs typeface="微软雅黑" panose="020B0503020204020204" charset="-122"/>
                <a:sym typeface="+mn-ea"/>
              </a:rPr>
              <a:t>水平对营养元素的吸收极为重要。</a:t>
            </a:r>
            <a:endParaRPr lang="zh-CN" altLang="en-US" sz="2400" b="1" dirty="0">
              <a:cs typeface="微软雅黑" panose="020B0503020204020204" charset="-122"/>
            </a:endParaRPr>
          </a:p>
          <a:p>
            <a:pPr indent="457200" fontAlgn="auto">
              <a:buClr>
                <a:srgbClr val="FF00FF"/>
              </a:buClr>
              <a:buNone/>
            </a:pPr>
            <a:r>
              <a:rPr lang="zh-CN" altLang="en-US" sz="2400" dirty="0">
                <a:cs typeface="微软雅黑" panose="020B0503020204020204" charset="-122"/>
                <a:sym typeface="+mn-ea"/>
              </a:rPr>
              <a:t>  让</a:t>
            </a:r>
            <a:r>
              <a:rPr lang="en-US" altLang="zh-CN" sz="2400" dirty="0">
                <a:cs typeface="微软雅黑" panose="020B0503020204020204" charset="-122"/>
                <a:sym typeface="+mn-ea"/>
              </a:rPr>
              <a:t>pH</a:t>
            </a:r>
            <a:r>
              <a:rPr lang="zh-CN" altLang="en-US" sz="2400" dirty="0">
                <a:cs typeface="微软雅黑" panose="020B0503020204020204" charset="-122"/>
                <a:sym typeface="+mn-ea"/>
              </a:rPr>
              <a:t>值升高可加石灰，</a:t>
            </a:r>
            <a:r>
              <a:rPr lang="en-US" altLang="zh-CN" sz="2400">
                <a:cs typeface="微软雅黑" panose="020B0503020204020204" charset="-122"/>
                <a:sym typeface="+mn-ea"/>
              </a:rPr>
              <a:t>1kg/m</a:t>
            </a:r>
            <a:r>
              <a:rPr lang="en-US" altLang="zh-CN" sz="2400" baseline="30000">
                <a:cs typeface="微软雅黑" panose="020B0503020204020204" charset="-122"/>
                <a:sym typeface="+mn-ea"/>
              </a:rPr>
              <a:t>3</a:t>
            </a:r>
            <a:r>
              <a:rPr lang="zh-CN" altLang="en-US" sz="2400" dirty="0">
                <a:cs typeface="微软雅黑" panose="020B0503020204020204" charset="-122"/>
                <a:sym typeface="+mn-ea"/>
              </a:rPr>
              <a:t>能使</a:t>
            </a:r>
            <a:r>
              <a:rPr lang="en-US" altLang="zh-CN" sz="2400" dirty="0">
                <a:cs typeface="微软雅黑" panose="020B0503020204020204" charset="-122"/>
                <a:sym typeface="+mn-ea"/>
              </a:rPr>
              <a:t>pH</a:t>
            </a:r>
            <a:r>
              <a:rPr lang="zh-CN" altLang="en-US" sz="2400" dirty="0">
                <a:cs typeface="微软雅黑" panose="020B0503020204020204" charset="-122"/>
                <a:sym typeface="+mn-ea"/>
              </a:rPr>
              <a:t>值升高</a:t>
            </a:r>
            <a:r>
              <a:rPr lang="en-US" altLang="zh-CN" sz="2400" dirty="0">
                <a:cs typeface="微软雅黑" panose="020B0503020204020204" charset="-122"/>
                <a:sym typeface="+mn-ea"/>
              </a:rPr>
              <a:t>0.3</a:t>
            </a:r>
            <a:r>
              <a:rPr lang="zh-CN" altLang="en-US" sz="2400" dirty="0">
                <a:cs typeface="微软雅黑" panose="020B0503020204020204" charset="-122"/>
                <a:sym typeface="+mn-ea"/>
              </a:rPr>
              <a:t>个单位；</a:t>
            </a:r>
            <a:endParaRPr lang="zh-CN" altLang="en-US" sz="2400" b="1" dirty="0">
              <a:cs typeface="微软雅黑" panose="020B0503020204020204" charset="-122"/>
            </a:endParaRPr>
          </a:p>
          <a:p>
            <a:pPr indent="457200" fontAlgn="auto">
              <a:buClr>
                <a:srgbClr val="FF00FF"/>
              </a:buClr>
              <a:buNone/>
            </a:pPr>
            <a:r>
              <a:rPr lang="zh-CN" altLang="en-US" sz="2400" dirty="0">
                <a:cs typeface="微软雅黑" panose="020B0503020204020204" charset="-122"/>
                <a:sym typeface="+mn-ea"/>
              </a:rPr>
              <a:t>  让</a:t>
            </a:r>
            <a:r>
              <a:rPr lang="en-US" altLang="zh-CN" sz="2400" dirty="0">
                <a:cs typeface="微软雅黑" panose="020B0503020204020204" charset="-122"/>
                <a:sym typeface="+mn-ea"/>
              </a:rPr>
              <a:t>pH</a:t>
            </a:r>
            <a:r>
              <a:rPr lang="zh-CN" altLang="en-US" sz="2400" dirty="0">
                <a:cs typeface="微软雅黑" panose="020B0503020204020204" charset="-122"/>
                <a:sym typeface="+mn-ea"/>
              </a:rPr>
              <a:t>值降低可加未经石灰处理的泥炭，也可用矾肥水</a:t>
            </a:r>
            <a:endParaRPr lang="zh-CN" altLang="en-US" sz="2400" b="1" dirty="0">
              <a:cs typeface="微软雅黑" panose="020B0503020204020204" charset="-122"/>
            </a:endParaRPr>
          </a:p>
          <a:p>
            <a:pPr indent="457200" fontAlgn="auto">
              <a:buClr>
                <a:srgbClr val="FF00FF"/>
              </a:buClr>
              <a:buNone/>
            </a:pPr>
            <a:r>
              <a:rPr lang="zh-CN" altLang="en-US" sz="2400" dirty="0">
                <a:cs typeface="微软雅黑" panose="020B0503020204020204" charset="-122"/>
                <a:sym typeface="+mn-ea"/>
              </a:rPr>
              <a:t>    或硝酸铵等酸性肥料，需多年才能达到</a:t>
            </a:r>
            <a:r>
              <a:rPr lang="en-US" altLang="zh-CN" sz="2400">
                <a:cs typeface="微软雅黑" panose="020B0503020204020204" charset="-122"/>
                <a:sym typeface="+mn-ea"/>
              </a:rPr>
              <a:t>.</a:t>
            </a:r>
            <a:endParaRPr lang="en-US" altLang="zh-CN" sz="2400" b="1">
              <a:cs typeface="微软雅黑" panose="020B0503020204020204" charset="-122"/>
            </a:endParaRPr>
          </a:p>
          <a:p>
            <a:pPr indent="457200" fontAlgn="auto">
              <a:buClr>
                <a:srgbClr val="FF00FF"/>
              </a:buClr>
              <a:buNone/>
            </a:pPr>
            <a:r>
              <a:rPr lang="en-US" altLang="zh-CN" sz="2400" dirty="0">
                <a:cs typeface="微软雅黑" panose="020B0503020204020204" charset="-122"/>
                <a:sym typeface="+mn-ea"/>
              </a:rPr>
              <a:t>  </a:t>
            </a:r>
            <a:r>
              <a:rPr lang="zh-CN" altLang="en-US" sz="2400" dirty="0">
                <a:cs typeface="微软雅黑" panose="020B0503020204020204" charset="-122"/>
                <a:sym typeface="+mn-ea"/>
              </a:rPr>
              <a:t>郁金香</a:t>
            </a:r>
            <a:r>
              <a:rPr lang="en-US" altLang="zh-CN" sz="2400" dirty="0">
                <a:cs typeface="微软雅黑" panose="020B0503020204020204" charset="-122"/>
                <a:sym typeface="+mn-ea"/>
              </a:rPr>
              <a:t>:6.0-7.0,  </a:t>
            </a:r>
            <a:r>
              <a:rPr lang="zh-CN" altLang="en-US" sz="2400" dirty="0">
                <a:cs typeface="微软雅黑" panose="020B0503020204020204" charset="-122"/>
                <a:sym typeface="+mn-ea"/>
              </a:rPr>
              <a:t>百合</a:t>
            </a:r>
            <a:r>
              <a:rPr lang="en-US" altLang="zh-CN" sz="2400" dirty="0">
                <a:cs typeface="微软雅黑" panose="020B0503020204020204" charset="-122"/>
                <a:sym typeface="+mn-ea"/>
              </a:rPr>
              <a:t>6.0-7.0, </a:t>
            </a:r>
            <a:r>
              <a:rPr lang="zh-CN" altLang="en-US" sz="2400" dirty="0">
                <a:cs typeface="微软雅黑" panose="020B0503020204020204" charset="-122"/>
                <a:sym typeface="+mn-ea"/>
              </a:rPr>
              <a:t>东方百合</a:t>
            </a:r>
            <a:r>
              <a:rPr lang="en-US" altLang="zh-CN" sz="2400">
                <a:cs typeface="微软雅黑" panose="020B0503020204020204" charset="-122"/>
                <a:sym typeface="+mn-ea"/>
              </a:rPr>
              <a:t>5.5-6.5</a:t>
            </a:r>
            <a:endParaRPr lang="en-US" altLang="zh-CN" sz="2400" b="1">
              <a:cs typeface="微软雅黑" panose="020B0503020204020204" charset="-122"/>
            </a:endParaRPr>
          </a:p>
          <a:p>
            <a:pPr indent="0">
              <a:buNone/>
            </a:pPr>
            <a:endParaRPr lang="en-US" altLang="zh-CN" sz="2400" b="1">
              <a:cs typeface="微软雅黑" panose="020B0503020204020204"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dirty="0">
                <a:solidFill>
                  <a:srgbClr val="FF0000"/>
                </a:solidFill>
                <a:cs typeface="微软雅黑" panose="020B0503020204020204" charset="-122"/>
                <a:sym typeface="+mn-ea"/>
              </a:rPr>
              <a:t>（</a:t>
            </a:r>
            <a:r>
              <a:rPr lang="en-US" altLang="zh-CN" sz="4000" dirty="0">
                <a:solidFill>
                  <a:srgbClr val="FF0000"/>
                </a:solidFill>
                <a:cs typeface="微软雅黑" panose="020B0503020204020204" charset="-122"/>
                <a:sym typeface="+mn-ea"/>
              </a:rPr>
              <a:t>3</a:t>
            </a:r>
            <a:r>
              <a:rPr lang="zh-CN" altLang="en-US" sz="4000" dirty="0">
                <a:solidFill>
                  <a:srgbClr val="FF0000"/>
                </a:solidFill>
                <a:cs typeface="微软雅黑" panose="020B0503020204020204" charset="-122"/>
                <a:sym typeface="+mn-ea"/>
              </a:rPr>
              <a:t>）温度</a:t>
            </a:r>
            <a:endParaRPr lang="zh-CN" altLang="en-US" sz="4000" dirty="0">
              <a:solidFill>
                <a:srgbClr val="FF0000"/>
              </a:solidFill>
              <a:cs typeface="微软雅黑" panose="020B0503020204020204" charset="-122"/>
              <a:sym typeface="+mn-ea"/>
            </a:endParaRPr>
          </a:p>
        </p:txBody>
      </p:sp>
      <p:sp>
        <p:nvSpPr>
          <p:cNvPr id="3" name="内容占位符 2"/>
          <p:cNvSpPr>
            <a:spLocks noGrp="1"/>
          </p:cNvSpPr>
          <p:nvPr>
            <p:ph idx="1"/>
          </p:nvPr>
        </p:nvSpPr>
        <p:spPr>
          <a:xfrm>
            <a:off x="609600" y="2057375"/>
            <a:ext cx="10972800" cy="4445519"/>
          </a:xfrm>
        </p:spPr>
        <p:txBody>
          <a:bodyPr/>
          <a:p>
            <a:pPr indent="457200" fontAlgn="auto">
              <a:buNone/>
            </a:pPr>
            <a:r>
              <a:rPr lang="zh-CN" altLang="en-US" sz="2400" dirty="0">
                <a:cs typeface="微软雅黑" panose="020B0503020204020204" charset="-122"/>
                <a:sym typeface="+mn-ea"/>
              </a:rPr>
              <a:t>为了使根系很好形成</a:t>
            </a:r>
            <a:r>
              <a:rPr lang="en-US" altLang="zh-CN" sz="2400" dirty="0">
                <a:cs typeface="微软雅黑" panose="020B0503020204020204" charset="-122"/>
                <a:sym typeface="+mn-ea"/>
              </a:rPr>
              <a:t>,</a:t>
            </a:r>
            <a:r>
              <a:rPr lang="zh-CN" altLang="en-US" sz="2400" dirty="0">
                <a:cs typeface="微软雅黑" panose="020B0503020204020204" charset="-122"/>
                <a:sym typeface="+mn-ea"/>
              </a:rPr>
              <a:t>土壤温度应尽量接近最佳要求</a:t>
            </a:r>
            <a:r>
              <a:rPr lang="en-US" altLang="zh-CN" sz="2400" dirty="0">
                <a:cs typeface="微软雅黑" panose="020B0503020204020204" charset="-122"/>
                <a:sym typeface="+mn-ea"/>
              </a:rPr>
              <a:t>. </a:t>
            </a:r>
            <a:r>
              <a:rPr lang="zh-CN" altLang="en-US" sz="2400" dirty="0">
                <a:cs typeface="微软雅黑" panose="020B0503020204020204" charset="-122"/>
                <a:sym typeface="+mn-ea"/>
              </a:rPr>
              <a:t>如郁金香</a:t>
            </a:r>
            <a:r>
              <a:rPr lang="en-US" altLang="zh-CN" sz="2400" dirty="0">
                <a:cs typeface="微软雅黑" panose="020B0503020204020204" charset="-122"/>
                <a:sym typeface="+mn-ea"/>
              </a:rPr>
              <a:t>,</a:t>
            </a:r>
            <a:r>
              <a:rPr lang="zh-CN" altLang="en-US" sz="2400" dirty="0">
                <a:cs typeface="微软雅黑" panose="020B0503020204020204" charset="-122"/>
                <a:sym typeface="+mn-ea"/>
              </a:rPr>
              <a:t>头</a:t>
            </a:r>
            <a:r>
              <a:rPr lang="en-US" altLang="zh-CN" sz="2400" dirty="0">
                <a:cs typeface="微软雅黑" panose="020B0503020204020204" charset="-122"/>
                <a:sym typeface="+mn-ea"/>
              </a:rPr>
              <a:t>1-2</a:t>
            </a:r>
            <a:r>
              <a:rPr lang="zh-CN" altLang="en-US" sz="2400" dirty="0">
                <a:cs typeface="微软雅黑" panose="020B0503020204020204" charset="-122"/>
                <a:sym typeface="+mn-ea"/>
              </a:rPr>
              <a:t>周应为</a:t>
            </a:r>
            <a:r>
              <a:rPr lang="en-US" altLang="zh-CN" sz="2400" dirty="0">
                <a:cs typeface="微软雅黑" panose="020B0503020204020204" charset="-122"/>
                <a:sym typeface="+mn-ea"/>
              </a:rPr>
              <a:t>10</a:t>
            </a:r>
            <a:r>
              <a:rPr lang="en-US" altLang="zh-CN" sz="2400" baseline="30000" dirty="0">
                <a:cs typeface="微软雅黑" panose="020B0503020204020204" charset="-122"/>
                <a:sym typeface="+mn-ea"/>
              </a:rPr>
              <a:t>0</a:t>
            </a:r>
            <a:r>
              <a:rPr lang="en-US" altLang="zh-CN" sz="2400" dirty="0">
                <a:cs typeface="微软雅黑" panose="020B0503020204020204" charset="-122"/>
                <a:sym typeface="+mn-ea"/>
              </a:rPr>
              <a:t>C</a:t>
            </a:r>
            <a:r>
              <a:rPr lang="zh-CN" altLang="en-US" sz="2400" dirty="0">
                <a:cs typeface="微软雅黑" panose="020B0503020204020204" charset="-122"/>
                <a:sym typeface="+mn-ea"/>
              </a:rPr>
              <a:t>百合应为</a:t>
            </a:r>
            <a:r>
              <a:rPr lang="en-US" altLang="zh-CN" sz="2400">
                <a:cs typeface="微软雅黑" panose="020B0503020204020204" charset="-122"/>
                <a:sym typeface="+mn-ea"/>
              </a:rPr>
              <a:t>12-14</a:t>
            </a:r>
            <a:r>
              <a:rPr lang="en-US" altLang="zh-CN" sz="2400" baseline="30000">
                <a:cs typeface="微软雅黑" panose="020B0503020204020204" charset="-122"/>
                <a:sym typeface="+mn-ea"/>
              </a:rPr>
              <a:t>0</a:t>
            </a:r>
            <a:r>
              <a:rPr lang="en-US" altLang="zh-CN" sz="2400">
                <a:cs typeface="微软雅黑" panose="020B0503020204020204" charset="-122"/>
                <a:sym typeface="+mn-ea"/>
              </a:rPr>
              <a:t>C,</a:t>
            </a:r>
            <a:r>
              <a:rPr lang="zh-CN" altLang="en-US" sz="2400" dirty="0">
                <a:solidFill>
                  <a:srgbClr val="FF66FF"/>
                </a:solidFill>
                <a:cs typeface="微软雅黑" panose="020B0503020204020204" charset="-122"/>
                <a:sym typeface="+mn-ea"/>
              </a:rPr>
              <a:t>绝对不要超过</a:t>
            </a:r>
            <a:r>
              <a:rPr lang="en-US" altLang="zh-CN" sz="2400" dirty="0">
                <a:solidFill>
                  <a:srgbClr val="FF66FF"/>
                </a:solidFill>
                <a:cs typeface="微软雅黑" panose="020B0503020204020204" charset="-122"/>
                <a:sym typeface="+mn-ea"/>
              </a:rPr>
              <a:t>16</a:t>
            </a:r>
            <a:r>
              <a:rPr lang="en-US" altLang="zh-CN" sz="2400" baseline="30000" dirty="0">
                <a:solidFill>
                  <a:srgbClr val="FF66FF"/>
                </a:solidFill>
                <a:cs typeface="微软雅黑" panose="020B0503020204020204" charset="-122"/>
                <a:sym typeface="+mn-ea"/>
              </a:rPr>
              <a:t>0</a:t>
            </a:r>
            <a:r>
              <a:rPr lang="en-US" altLang="zh-CN" sz="2400" dirty="0">
                <a:solidFill>
                  <a:srgbClr val="FF66FF"/>
                </a:solidFill>
                <a:cs typeface="微软雅黑" panose="020B0503020204020204" charset="-122"/>
                <a:sym typeface="+mn-ea"/>
              </a:rPr>
              <a:t>C</a:t>
            </a:r>
            <a:r>
              <a:rPr lang="en-US" altLang="zh-CN" sz="2400" dirty="0">
                <a:cs typeface="微软雅黑" panose="020B0503020204020204" charset="-122"/>
                <a:sym typeface="+mn-ea"/>
              </a:rPr>
              <a:t>(</a:t>
            </a:r>
            <a:r>
              <a:rPr lang="zh-CN" altLang="en-US" sz="2400" dirty="0">
                <a:cs typeface="微软雅黑" panose="020B0503020204020204" charset="-122"/>
                <a:sym typeface="+mn-ea"/>
              </a:rPr>
              <a:t>郁金香</a:t>
            </a:r>
            <a:r>
              <a:rPr lang="en-US" altLang="zh-CN" sz="2400">
                <a:cs typeface="微软雅黑" panose="020B0503020204020204" charset="-122"/>
                <a:sym typeface="+mn-ea"/>
              </a:rPr>
              <a:t>), 20-25 </a:t>
            </a:r>
            <a:r>
              <a:rPr lang="en-US" altLang="zh-CN" sz="2400" baseline="30000">
                <a:cs typeface="微软雅黑" panose="020B0503020204020204" charset="-122"/>
                <a:sym typeface="+mn-ea"/>
              </a:rPr>
              <a:t>0</a:t>
            </a:r>
            <a:r>
              <a:rPr lang="en-US" altLang="zh-CN" sz="2400" dirty="0">
                <a:cs typeface="微软雅黑" panose="020B0503020204020204" charset="-122"/>
                <a:sym typeface="+mn-ea"/>
              </a:rPr>
              <a:t>C(</a:t>
            </a:r>
            <a:r>
              <a:rPr lang="zh-CN" altLang="en-US" sz="2400" dirty="0">
                <a:cs typeface="微软雅黑" panose="020B0503020204020204" charset="-122"/>
                <a:sym typeface="+mn-ea"/>
              </a:rPr>
              <a:t>百合</a:t>
            </a:r>
            <a:r>
              <a:rPr lang="en-US" altLang="zh-CN" sz="2400" dirty="0">
                <a:cs typeface="微软雅黑" panose="020B0503020204020204" charset="-122"/>
                <a:sym typeface="+mn-ea"/>
              </a:rPr>
              <a:t>).  </a:t>
            </a:r>
            <a:r>
              <a:rPr lang="zh-CN" altLang="en-US" sz="2400" dirty="0">
                <a:cs typeface="微软雅黑" panose="020B0503020204020204" charset="-122"/>
                <a:sym typeface="+mn-ea"/>
              </a:rPr>
              <a:t>若温度过高可通过遮荫</a:t>
            </a:r>
            <a:r>
              <a:rPr lang="en-US" altLang="zh-CN" sz="2400" dirty="0">
                <a:cs typeface="微软雅黑" panose="020B0503020204020204" charset="-122"/>
                <a:sym typeface="+mn-ea"/>
              </a:rPr>
              <a:t>,</a:t>
            </a:r>
            <a:r>
              <a:rPr lang="zh-CN" altLang="en-US" sz="2400" dirty="0">
                <a:cs typeface="微软雅黑" panose="020B0503020204020204" charset="-122"/>
                <a:sym typeface="+mn-ea"/>
              </a:rPr>
              <a:t>通风</a:t>
            </a:r>
            <a:r>
              <a:rPr lang="en-US" altLang="zh-CN" sz="2400" dirty="0">
                <a:cs typeface="微软雅黑" panose="020B0503020204020204" charset="-122"/>
                <a:sym typeface="+mn-ea"/>
              </a:rPr>
              <a:t>,</a:t>
            </a:r>
            <a:r>
              <a:rPr lang="zh-CN" altLang="en-US" sz="2400" dirty="0">
                <a:cs typeface="微软雅黑" panose="020B0503020204020204" charset="-122"/>
                <a:sym typeface="+mn-ea"/>
              </a:rPr>
              <a:t>喷冷地下水等法来解决</a:t>
            </a:r>
            <a:r>
              <a:rPr lang="en-US" altLang="zh-CN" sz="2400">
                <a:cs typeface="微软雅黑" panose="020B0503020204020204" charset="-122"/>
                <a:sym typeface="+mn-ea"/>
              </a:rPr>
              <a:t>.</a:t>
            </a:r>
            <a:endParaRPr lang="en-US" altLang="zh-CN" sz="2400" b="1">
              <a:cs typeface="微软雅黑" panose="020B0503020204020204" charset="-122"/>
            </a:endParaRPr>
          </a:p>
          <a:p>
            <a:pPr indent="0">
              <a:buNone/>
            </a:pPr>
            <a:endParaRPr lang="en-US" altLang="zh-CN" sz="2400" b="1">
              <a:cs typeface="微软雅黑" panose="020B0503020204020204"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dirty="0">
                <a:solidFill>
                  <a:srgbClr val="FF0000"/>
                </a:solidFill>
                <a:cs typeface="微软雅黑" panose="020B0503020204020204" charset="-122"/>
                <a:sym typeface="+mn-ea"/>
              </a:rPr>
              <a:t>（</a:t>
            </a:r>
            <a:r>
              <a:rPr lang="en-US" altLang="zh-CN" sz="4000" dirty="0">
                <a:solidFill>
                  <a:srgbClr val="FF0000"/>
                </a:solidFill>
                <a:cs typeface="微软雅黑" panose="020B0503020204020204" charset="-122"/>
                <a:sym typeface="+mn-ea"/>
              </a:rPr>
              <a:t>4</a:t>
            </a:r>
            <a:r>
              <a:rPr lang="zh-CN" altLang="en-US" sz="4000" dirty="0">
                <a:solidFill>
                  <a:srgbClr val="FF0000"/>
                </a:solidFill>
                <a:cs typeface="微软雅黑" panose="020B0503020204020204" charset="-122"/>
                <a:sym typeface="+mn-ea"/>
              </a:rPr>
              <a:t>）栽植深度</a:t>
            </a:r>
            <a:endParaRPr lang="zh-CN" altLang="en-US" sz="4000" dirty="0">
              <a:solidFill>
                <a:srgbClr val="FF0000"/>
              </a:solidFill>
              <a:cs typeface="微软雅黑" panose="020B0503020204020204" charset="-122"/>
              <a:sym typeface="+mn-ea"/>
            </a:endParaRPr>
          </a:p>
        </p:txBody>
      </p:sp>
      <p:sp>
        <p:nvSpPr>
          <p:cNvPr id="3" name="内容占位符 2"/>
          <p:cNvSpPr>
            <a:spLocks noGrp="1"/>
          </p:cNvSpPr>
          <p:nvPr>
            <p:ph idx="1"/>
          </p:nvPr>
        </p:nvSpPr>
        <p:spPr/>
        <p:txBody>
          <a:bodyPr/>
          <a:p>
            <a:pPr indent="457200" fontAlgn="auto">
              <a:buNone/>
            </a:pPr>
            <a:r>
              <a:rPr lang="zh-CN" altLang="en-US" sz="2800" dirty="0">
                <a:solidFill>
                  <a:srgbClr val="0000FF"/>
                </a:solidFill>
                <a:cs typeface="微软雅黑" panose="020B0503020204020204" charset="-122"/>
                <a:sym typeface="+mn-ea"/>
              </a:rPr>
              <a:t>栽植的深度因土质、栽培目的及种类和球根的大小而异；</a:t>
            </a:r>
            <a:endParaRPr lang="zh-CN" altLang="en-US" sz="2800" dirty="0">
              <a:solidFill>
                <a:srgbClr val="0000FF"/>
              </a:solidFill>
              <a:cs typeface="微软雅黑" panose="020B0503020204020204" charset="-122"/>
              <a:sym typeface="+mn-ea"/>
            </a:endParaRPr>
          </a:p>
          <a:p>
            <a:pPr indent="457200" fontAlgn="auto">
              <a:buNone/>
            </a:pPr>
            <a:r>
              <a:rPr lang="zh-CN" altLang="en-US" sz="2800" dirty="0">
                <a:cs typeface="微软雅黑" panose="020B0503020204020204" charset="-122"/>
                <a:sym typeface="+mn-ea"/>
              </a:rPr>
              <a:t>球根花卉栽植深度</a:t>
            </a:r>
            <a:r>
              <a:rPr lang="en-US" altLang="zh-CN" sz="2800" dirty="0">
                <a:cs typeface="微软雅黑" panose="020B0503020204020204" charset="-122"/>
                <a:sym typeface="+mn-ea"/>
              </a:rPr>
              <a:t>(</a:t>
            </a:r>
            <a:r>
              <a:rPr lang="zh-CN" altLang="en-US" sz="2800" dirty="0">
                <a:cs typeface="微软雅黑" panose="020B0503020204020204" charset="-122"/>
                <a:sym typeface="+mn-ea"/>
              </a:rPr>
              <a:t>一般</a:t>
            </a:r>
            <a:r>
              <a:rPr lang="zh-CN" altLang="en-US" sz="2800" dirty="0">
                <a:solidFill>
                  <a:schemeClr val="folHlink"/>
                </a:solidFill>
                <a:cs typeface="微软雅黑" panose="020B0503020204020204" charset="-122"/>
                <a:sym typeface="+mn-ea"/>
              </a:rPr>
              <a:t>栽植深度为球高</a:t>
            </a:r>
            <a:r>
              <a:rPr lang="zh-CN" altLang="en-US" sz="2800" dirty="0">
                <a:cs typeface="微软雅黑" panose="020B0503020204020204" charset="-122"/>
                <a:sym typeface="+mn-ea"/>
              </a:rPr>
              <a:t>的</a:t>
            </a:r>
            <a:r>
              <a:rPr lang="en-US" altLang="zh-CN" sz="2800" dirty="0">
                <a:cs typeface="微软雅黑" panose="020B0503020204020204" charset="-122"/>
                <a:sym typeface="+mn-ea"/>
              </a:rPr>
              <a:t>3</a:t>
            </a:r>
            <a:r>
              <a:rPr lang="zh-CN" altLang="en-US" sz="2800" dirty="0">
                <a:cs typeface="微软雅黑" panose="020B0503020204020204" charset="-122"/>
                <a:sym typeface="+mn-ea"/>
              </a:rPr>
              <a:t>倍</a:t>
            </a:r>
            <a:r>
              <a:rPr lang="en-US" altLang="zh-CN" sz="2800">
                <a:cs typeface="微软雅黑" panose="020B0503020204020204" charset="-122"/>
                <a:sym typeface="+mn-ea"/>
              </a:rPr>
              <a:t>)</a:t>
            </a:r>
            <a:endParaRPr lang="en-US" altLang="zh-CN" sz="2800" b="1">
              <a:cs typeface="微软雅黑" panose="020B0503020204020204" charset="-122"/>
            </a:endParaRPr>
          </a:p>
          <a:p>
            <a:pPr indent="457200" fontAlgn="auto">
              <a:buNone/>
            </a:pPr>
            <a:r>
              <a:rPr lang="zh-CN" altLang="en-US" sz="2800" dirty="0">
                <a:solidFill>
                  <a:srgbClr val="FF66FF"/>
                </a:solidFill>
                <a:cs typeface="微软雅黑" panose="020B0503020204020204" charset="-122"/>
                <a:sym typeface="+mn-ea"/>
              </a:rPr>
              <a:t>目的</a:t>
            </a:r>
            <a:r>
              <a:rPr lang="zh-CN" altLang="en-US" sz="2800" dirty="0">
                <a:cs typeface="微软雅黑" panose="020B0503020204020204" charset="-122"/>
                <a:sym typeface="+mn-ea"/>
              </a:rPr>
              <a:t>：</a:t>
            </a:r>
            <a:endParaRPr lang="zh-CN" altLang="en-US" sz="2800" b="1" dirty="0">
              <a:cs typeface="微软雅黑" panose="020B0503020204020204" charset="-122"/>
            </a:endParaRPr>
          </a:p>
          <a:p>
            <a:pPr indent="457200" fontAlgn="auto">
              <a:buNone/>
            </a:pPr>
            <a:r>
              <a:rPr lang="zh-CN" altLang="en-US" sz="2800" dirty="0">
                <a:cs typeface="微软雅黑" panose="020B0503020204020204" charset="-122"/>
                <a:sym typeface="+mn-ea"/>
              </a:rPr>
              <a:t>  繁殖子球或每年掘起采收的栽植略浅；</a:t>
            </a:r>
            <a:endParaRPr lang="zh-CN" altLang="en-US" sz="2800" b="1" dirty="0">
              <a:cs typeface="微软雅黑" panose="020B0503020204020204" charset="-122"/>
            </a:endParaRPr>
          </a:p>
          <a:p>
            <a:pPr indent="457200" fontAlgn="auto">
              <a:buNone/>
            </a:pPr>
            <a:r>
              <a:rPr lang="zh-CN" altLang="en-US" sz="2800" dirty="0">
                <a:cs typeface="微软雅黑" panose="020B0503020204020204" charset="-122"/>
                <a:sym typeface="+mn-ea"/>
              </a:rPr>
              <a:t>  须花开大而多或多年采收者栽植略深。</a:t>
            </a:r>
            <a:endParaRPr lang="zh-CN" altLang="en-US" b="1">
              <a:latin typeface="Times New Roman" panose="02020603050405020304" pitchFamily="18" charset="0"/>
            </a:endParaRPr>
          </a:p>
          <a:p>
            <a:endParaRPr lang="zh-CN" altLang="en-US" b="1" dirty="0">
              <a:solidFill>
                <a:srgbClr val="0000FF"/>
              </a:solidFill>
              <a:latin typeface="Times New Roman" panose="02020603050405020304" pitchFamily="18" charset="0"/>
            </a:endParaRPr>
          </a:p>
          <a:p>
            <a:endParaRPr lang="zh-CN"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33400" y="990600"/>
            <a:ext cx="11070590" cy="5246370"/>
          </a:xfrm>
        </p:spPr>
        <p:txBody>
          <a:bodyPr>
            <a:normAutofit fontScale="80000"/>
          </a:bodyPr>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(2)  </a:t>
            </a:r>
            <a:r>
              <a:rPr lang="zh-CN" altLang="en-US" dirty="0">
                <a:solidFill>
                  <a:srgbClr val="FF0066"/>
                </a:solidFill>
                <a:latin typeface="楷体_GB2312" panose="02010609030101010101" pitchFamily="49" charset="-122"/>
                <a:ea typeface="楷体_GB2312" panose="02010609030101010101" pitchFamily="49" charset="-122"/>
                <a:sym typeface="+mn-ea"/>
              </a:rPr>
              <a:t>低温春化</a:t>
            </a:r>
            <a:r>
              <a:rPr lang="en-US" altLang="zh-CN" dirty="0">
                <a:solidFill>
                  <a:srgbClr val="FF0066"/>
                </a:solidFill>
                <a:latin typeface="楷体_GB2312" panose="02010609030101010101" pitchFamily="49" charset="-122"/>
                <a:ea typeface="楷体_GB2312" panose="02010609030101010101" pitchFamily="49" charset="-122"/>
                <a:sym typeface="+mn-ea"/>
              </a:rPr>
              <a:t>,</a:t>
            </a:r>
            <a:r>
              <a:rPr lang="zh-CN" altLang="en-US" dirty="0">
                <a:solidFill>
                  <a:srgbClr val="FF0066"/>
                </a:solidFill>
                <a:latin typeface="楷体_GB2312" panose="02010609030101010101" pitchFamily="49" charset="-122"/>
                <a:ea typeface="楷体_GB2312" panose="02010609030101010101" pitchFamily="49" charset="-122"/>
                <a:sym typeface="+mn-ea"/>
              </a:rPr>
              <a:t>促使开花提前</a:t>
            </a:r>
            <a:endParaRPr lang="zh-CN" altLang="en-US" b="1" dirty="0">
              <a:solidFill>
                <a:srgbClr val="FF0066"/>
              </a:solidFill>
              <a:latin typeface="楷体_GB2312" panose="02010609030101010101" pitchFamily="49" charset="-122"/>
              <a:ea typeface="楷体_GB2312" panose="02010609030101010101" pitchFamily="49" charset="-122"/>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一般二年生草本花卉属于耐寒与半耐寒的花卉</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它们严格要求</a:t>
            </a:r>
            <a:r>
              <a:rPr lang="zh-CN" altLang="en-US" dirty="0">
                <a:solidFill>
                  <a:schemeClr val="accent2"/>
                </a:solidFill>
                <a:latin typeface="楷体_GB2312" panose="02010609030101010101" pitchFamily="49" charset="-122"/>
                <a:ea typeface="楷体_GB2312" panose="02010609030101010101" pitchFamily="49" charset="-122"/>
                <a:sym typeface="+mn-ea"/>
              </a:rPr>
              <a:t>低温春化</a:t>
            </a:r>
            <a:r>
              <a:rPr lang="zh-CN" altLang="en-US" dirty="0">
                <a:solidFill>
                  <a:srgbClr val="0000FF"/>
                </a:solidFill>
                <a:latin typeface="楷体_GB2312" panose="02010609030101010101" pitchFamily="49" charset="-122"/>
                <a:ea typeface="楷体_GB2312" panose="02010609030101010101" pitchFamily="49" charset="-122"/>
                <a:sym typeface="+mn-ea"/>
              </a:rPr>
              <a:t>过程</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才能形成花芽</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花芽的发育也同时在低温环境中完成</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然后在高温环境下开花。</a:t>
            </a:r>
            <a:endParaRPr lang="zh-CN" altLang="en-US" dirty="0">
              <a:solidFill>
                <a:srgbClr val="0000FF"/>
              </a:solidFill>
              <a:latin typeface="楷体_GB2312" panose="02010609030101010101" pitchFamily="49" charset="-122"/>
              <a:ea typeface="楷体_GB2312" panose="02010609030101010101" pitchFamily="49" charset="-122"/>
              <a:sym typeface="+mn-ea"/>
            </a:endParaRPr>
          </a:p>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(3)  </a:t>
            </a:r>
            <a:r>
              <a:rPr lang="zh-CN" altLang="en-US" dirty="0">
                <a:solidFill>
                  <a:srgbClr val="FF0066"/>
                </a:solidFill>
                <a:latin typeface="楷体_GB2312" panose="02010609030101010101" pitchFamily="49" charset="-122"/>
                <a:ea typeface="楷体_GB2312" panose="02010609030101010101" pitchFamily="49" charset="-122"/>
                <a:sym typeface="+mn-ea"/>
              </a:rPr>
              <a:t>利用热带</a:t>
            </a:r>
            <a:r>
              <a:rPr lang="zh-CN" altLang="en-US" dirty="0">
                <a:solidFill>
                  <a:schemeClr val="accent1"/>
                </a:solidFill>
                <a:latin typeface="楷体_GB2312" panose="02010609030101010101" pitchFamily="49" charset="-122"/>
                <a:ea typeface="楷体_GB2312" panose="02010609030101010101" pitchFamily="49" charset="-122"/>
                <a:sym typeface="+mn-ea"/>
              </a:rPr>
              <a:t>高海拔</a:t>
            </a:r>
            <a:r>
              <a:rPr lang="zh-CN" altLang="en-US" dirty="0">
                <a:solidFill>
                  <a:srgbClr val="FF0066"/>
                </a:solidFill>
                <a:latin typeface="楷体_GB2312" panose="02010609030101010101" pitchFamily="49" charset="-122"/>
                <a:ea typeface="楷体_GB2312" panose="02010609030101010101" pitchFamily="49" charset="-122"/>
                <a:sym typeface="+mn-ea"/>
              </a:rPr>
              <a:t>地区</a:t>
            </a:r>
            <a:r>
              <a:rPr lang="en-US" altLang="zh-CN" dirty="0">
                <a:solidFill>
                  <a:srgbClr val="FF0066"/>
                </a:solidFill>
                <a:latin typeface="楷体_GB2312" panose="02010609030101010101" pitchFamily="49" charset="-122"/>
                <a:ea typeface="楷体_GB2312" panose="02010609030101010101" pitchFamily="49" charset="-122"/>
                <a:sym typeface="+mn-ea"/>
              </a:rPr>
              <a:t>,</a:t>
            </a:r>
            <a:r>
              <a:rPr lang="zh-CN" altLang="en-US" dirty="0">
                <a:solidFill>
                  <a:srgbClr val="FF0066"/>
                </a:solidFill>
                <a:latin typeface="楷体_GB2312" panose="02010609030101010101" pitchFamily="49" charset="-122"/>
                <a:ea typeface="楷体_GB2312" panose="02010609030101010101" pitchFamily="49" charset="-122"/>
                <a:sym typeface="+mn-ea"/>
              </a:rPr>
              <a:t>进行花期控制</a:t>
            </a:r>
            <a:endParaRPr lang="zh-CN" altLang="en-US" dirty="0">
              <a:solidFill>
                <a:srgbClr val="FF0066"/>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高海拔地区气温是大多数花卉生长发育的最适温度范围</a:t>
            </a:r>
            <a:r>
              <a:rPr lang="en-US" altLang="zh-CN">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chemeClr val="accent2"/>
                </a:solidFill>
                <a:latin typeface="楷体_GB2312" panose="02010609030101010101" pitchFamily="49" charset="-122"/>
                <a:ea typeface="楷体_GB2312" panose="02010609030101010101" pitchFamily="49" charset="-122"/>
                <a:sym typeface="+mn-ea"/>
              </a:rPr>
              <a:t>昼夜温差大</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在此温度条件下</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花卉生长速度快</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病虫危害小</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有利于花芽分化</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花芽成熟及打破休眠</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为花期调控减少了大量的电能消耗</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加强了花卉商品竞争力。</a:t>
            </a:r>
            <a:endParaRPr lang="zh-CN" altLang="en-US" b="1" dirty="0">
              <a:solidFill>
                <a:srgbClr val="0000FF"/>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170940" y="1318895"/>
            <a:ext cx="10411460" cy="5017770"/>
          </a:xfrm>
        </p:spPr>
        <p:txBody>
          <a:bodyPr>
            <a:normAutofit fontScale="90000"/>
          </a:bodyPr>
          <a:p>
            <a:pPr indent="457200" fontAlgn="auto">
              <a:buNone/>
            </a:pPr>
            <a:r>
              <a:rPr lang="zh-CN" altLang="en-US" dirty="0">
                <a:solidFill>
                  <a:srgbClr val="FF00FF"/>
                </a:solidFill>
                <a:latin typeface="Times New Roman" panose="02020603050405020304" pitchFamily="18" charset="0"/>
                <a:sym typeface="+mn-ea"/>
              </a:rPr>
              <a:t>土质：</a:t>
            </a:r>
            <a:endParaRPr lang="zh-CN" altLang="en-US" b="1" dirty="0">
              <a:solidFill>
                <a:srgbClr val="FF00FF"/>
              </a:solidFill>
              <a:latin typeface="Times New Roman" panose="02020603050405020304" pitchFamily="18" charset="0"/>
            </a:endParaRPr>
          </a:p>
          <a:p>
            <a:pPr indent="636905" fontAlgn="auto">
              <a:buNone/>
            </a:pPr>
            <a:r>
              <a:rPr lang="zh-CN" altLang="en-US" dirty="0">
                <a:solidFill>
                  <a:srgbClr val="FF00FF"/>
                </a:solidFill>
                <a:latin typeface="Times New Roman" panose="02020603050405020304" pitchFamily="18" charset="0"/>
                <a:sym typeface="+mn-ea"/>
              </a:rPr>
              <a:t>  </a:t>
            </a:r>
            <a:r>
              <a:rPr lang="zh-CN" altLang="en-US" dirty="0">
                <a:solidFill>
                  <a:srgbClr val="0000FF"/>
                </a:solidFill>
                <a:latin typeface="Times New Roman" panose="02020603050405020304" pitchFamily="18" charset="0"/>
                <a:sym typeface="+mn-ea"/>
              </a:rPr>
              <a:t>粘重土略浅；</a:t>
            </a:r>
            <a:endParaRPr lang="zh-CN" altLang="en-US" b="1" dirty="0">
              <a:solidFill>
                <a:srgbClr val="0000FF"/>
              </a:solidFill>
              <a:latin typeface="Times New Roman" panose="02020603050405020304" pitchFamily="18" charset="0"/>
            </a:endParaRPr>
          </a:p>
          <a:p>
            <a:pPr indent="636905" fontAlgn="auto">
              <a:buNone/>
            </a:pPr>
            <a:r>
              <a:rPr lang="zh-CN" altLang="en-US" dirty="0">
                <a:solidFill>
                  <a:srgbClr val="FF00FF"/>
                </a:solidFill>
                <a:latin typeface="Times New Roman" panose="02020603050405020304" pitchFamily="18" charset="0"/>
                <a:sym typeface="+mn-ea"/>
              </a:rPr>
              <a:t>  </a:t>
            </a:r>
            <a:r>
              <a:rPr lang="zh-CN" altLang="en-US" dirty="0">
                <a:solidFill>
                  <a:srgbClr val="0000FF"/>
                </a:solidFill>
                <a:latin typeface="Times New Roman" panose="02020603050405020304" pitchFamily="18" charset="0"/>
                <a:sym typeface="+mn-ea"/>
              </a:rPr>
              <a:t>疏松土略深。</a:t>
            </a:r>
            <a:endParaRPr lang="zh-CN" altLang="en-US" b="1">
              <a:solidFill>
                <a:srgbClr val="0000FF"/>
              </a:solidFill>
              <a:latin typeface="Times New Roman" panose="02020603050405020304" pitchFamily="18" charset="0"/>
            </a:endParaRPr>
          </a:p>
          <a:p>
            <a:pPr indent="457200" fontAlgn="auto">
              <a:buNone/>
            </a:pPr>
            <a:r>
              <a:rPr lang="zh-CN" altLang="en-US" dirty="0">
                <a:solidFill>
                  <a:srgbClr val="FF00FF"/>
                </a:solidFill>
                <a:latin typeface="Times New Roman" panose="02020603050405020304" pitchFamily="18" charset="0"/>
                <a:sym typeface="+mn-ea"/>
              </a:rPr>
              <a:t>种类：</a:t>
            </a:r>
            <a:endParaRPr lang="zh-CN" altLang="en-US" b="1" dirty="0">
              <a:solidFill>
                <a:srgbClr val="FF00FF"/>
              </a:solidFill>
              <a:latin typeface="Times New Roman" panose="02020603050405020304" pitchFamily="18" charset="0"/>
            </a:endParaRPr>
          </a:p>
          <a:p>
            <a:pPr indent="636905" fontAlgn="auto">
              <a:buNone/>
            </a:pPr>
            <a:r>
              <a:rPr lang="zh-CN" altLang="en-US" dirty="0">
                <a:solidFill>
                  <a:srgbClr val="FF00FF"/>
                </a:solidFill>
                <a:latin typeface="Times New Roman" panose="02020603050405020304" pitchFamily="18" charset="0"/>
                <a:sym typeface="+mn-ea"/>
              </a:rPr>
              <a:t>  </a:t>
            </a:r>
            <a:r>
              <a:rPr lang="zh-CN" altLang="en-US" dirty="0">
                <a:solidFill>
                  <a:srgbClr val="0000FF"/>
                </a:solidFill>
                <a:latin typeface="Times New Roman" panose="02020603050405020304" pitchFamily="18" charset="0"/>
                <a:sym typeface="+mn-ea"/>
              </a:rPr>
              <a:t>覆土至球根顶部为适度：晚香玉、葱兰</a:t>
            </a:r>
            <a:r>
              <a:rPr lang="zh-CN" altLang="en-US" dirty="0">
                <a:latin typeface="Times New Roman" panose="02020603050405020304" pitchFamily="18" charset="0"/>
                <a:sym typeface="+mn-ea"/>
              </a:rPr>
              <a:t>；</a:t>
            </a:r>
            <a:endParaRPr lang="zh-CN" altLang="en-US" b="1" dirty="0">
              <a:latin typeface="Times New Roman" panose="02020603050405020304" pitchFamily="18" charset="0"/>
            </a:endParaRPr>
          </a:p>
          <a:p>
            <a:pPr indent="636905" fontAlgn="auto">
              <a:buNone/>
            </a:pPr>
            <a:r>
              <a:rPr lang="zh-CN" altLang="en-US" dirty="0">
                <a:solidFill>
                  <a:srgbClr val="FF00FF"/>
                </a:solidFill>
                <a:latin typeface="Times New Roman" panose="02020603050405020304" pitchFamily="18" charset="0"/>
                <a:sym typeface="+mn-ea"/>
              </a:rPr>
              <a:t>  </a:t>
            </a:r>
            <a:r>
              <a:rPr lang="zh-CN" altLang="en-US" dirty="0">
                <a:solidFill>
                  <a:srgbClr val="0000FF"/>
                </a:solidFill>
                <a:latin typeface="Times New Roman" panose="02020603050405020304" pitchFamily="18" charset="0"/>
                <a:sym typeface="+mn-ea"/>
              </a:rPr>
              <a:t>将球根的</a:t>
            </a:r>
            <a:r>
              <a:rPr lang="en-US" altLang="zh-CN" dirty="0">
                <a:solidFill>
                  <a:srgbClr val="0000FF"/>
                </a:solidFill>
                <a:latin typeface="Times New Roman" panose="02020603050405020304" pitchFamily="18" charset="0"/>
                <a:sym typeface="+mn-ea"/>
              </a:rPr>
              <a:t>1/4-1/3</a:t>
            </a:r>
            <a:r>
              <a:rPr lang="zh-CN" altLang="en-US" dirty="0">
                <a:solidFill>
                  <a:srgbClr val="0000FF"/>
                </a:solidFill>
                <a:latin typeface="Times New Roman" panose="02020603050405020304" pitchFamily="18" charset="0"/>
                <a:sym typeface="+mn-ea"/>
              </a:rPr>
              <a:t>露于土面之上：朱顶红；</a:t>
            </a:r>
            <a:endParaRPr lang="zh-CN" altLang="en-US" b="1" dirty="0">
              <a:solidFill>
                <a:srgbClr val="0000FF"/>
              </a:solidFill>
              <a:latin typeface="Times New Roman" panose="02020603050405020304" pitchFamily="18" charset="0"/>
            </a:endParaRPr>
          </a:p>
          <a:p>
            <a:pPr indent="636905" fontAlgn="auto">
              <a:buNone/>
            </a:pPr>
            <a:r>
              <a:rPr lang="zh-CN" altLang="en-US" dirty="0">
                <a:solidFill>
                  <a:srgbClr val="FF00FF"/>
                </a:solidFill>
                <a:latin typeface="Times New Roman" panose="02020603050405020304" pitchFamily="18" charset="0"/>
                <a:sym typeface="+mn-ea"/>
              </a:rPr>
              <a:t>  </a:t>
            </a:r>
            <a:r>
              <a:rPr lang="zh-CN" altLang="en-US" dirty="0">
                <a:solidFill>
                  <a:srgbClr val="0000FF"/>
                </a:solidFill>
                <a:latin typeface="Times New Roman" panose="02020603050405020304" pitchFamily="18" charset="0"/>
                <a:sym typeface="+mn-ea"/>
              </a:rPr>
              <a:t>栽植深度为球高的</a:t>
            </a:r>
            <a:r>
              <a:rPr lang="en-US" altLang="zh-CN" dirty="0">
                <a:solidFill>
                  <a:srgbClr val="0000FF"/>
                </a:solidFill>
                <a:latin typeface="Times New Roman" panose="02020603050405020304" pitchFamily="18" charset="0"/>
                <a:sym typeface="+mn-ea"/>
              </a:rPr>
              <a:t>4</a:t>
            </a:r>
            <a:r>
              <a:rPr lang="zh-CN" altLang="en-US" dirty="0">
                <a:solidFill>
                  <a:srgbClr val="0000FF"/>
                </a:solidFill>
                <a:latin typeface="Times New Roman" panose="02020603050405020304" pitchFamily="18" charset="0"/>
                <a:sym typeface="+mn-ea"/>
              </a:rPr>
              <a:t>倍以上：百合等。</a:t>
            </a:r>
            <a:endParaRPr lang="zh-CN" alt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216066" name="内容占位符 216065" descr="DSC04133"/>
          <p:cNvPicPr>
            <a:picLocks noChangeAspect="1"/>
          </p:cNvPicPr>
          <p:nvPr>
            <p:ph idx="1"/>
          </p:nvPr>
        </p:nvPicPr>
        <p:blipFill>
          <a:blip r:embed="rId1"/>
          <a:stretch>
            <a:fillRect/>
          </a:stretch>
        </p:blipFill>
        <p:spPr>
          <a:xfrm>
            <a:off x="2700655" y="762000"/>
            <a:ext cx="6980555" cy="5236210"/>
          </a:xfrm>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217090" name="内容占位符 217089" descr="DSC04141"/>
          <p:cNvPicPr>
            <a:picLocks noChangeAspect="1"/>
          </p:cNvPicPr>
          <p:nvPr>
            <p:ph idx="1"/>
          </p:nvPr>
        </p:nvPicPr>
        <p:blipFill>
          <a:blip r:embed="rId1"/>
          <a:srcRect l="12567" r="27988"/>
          <a:stretch>
            <a:fillRect/>
          </a:stretch>
        </p:blipFill>
        <p:spPr>
          <a:xfrm>
            <a:off x="2209800" y="685800"/>
            <a:ext cx="7172960" cy="5380990"/>
          </a:xfrm>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218114" name="内容占位符 218113" descr="DSC04598"/>
          <p:cNvPicPr>
            <a:picLocks noChangeAspect="1"/>
          </p:cNvPicPr>
          <p:nvPr>
            <p:ph idx="1"/>
          </p:nvPr>
        </p:nvPicPr>
        <p:blipFill>
          <a:blip r:embed="rId1"/>
          <a:stretch>
            <a:fillRect/>
          </a:stretch>
        </p:blipFill>
        <p:spPr>
          <a:xfrm>
            <a:off x="2590800" y="762000"/>
            <a:ext cx="6933565" cy="5200650"/>
          </a:xfrm>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dirty="0">
                <a:solidFill>
                  <a:srgbClr val="FF0000"/>
                </a:solidFill>
                <a:cs typeface="微软雅黑" panose="020B0503020204020204" charset="-122"/>
                <a:sym typeface="+mn-ea"/>
              </a:rPr>
              <a:t>（</a:t>
            </a:r>
            <a:r>
              <a:rPr lang="en-US" altLang="zh-CN" sz="4000" dirty="0">
                <a:solidFill>
                  <a:srgbClr val="FF0000"/>
                </a:solidFill>
                <a:cs typeface="微软雅黑" panose="020B0503020204020204" charset="-122"/>
                <a:sym typeface="+mn-ea"/>
              </a:rPr>
              <a:t>5</a:t>
            </a:r>
            <a:r>
              <a:rPr lang="zh-CN" altLang="en-US" sz="4000" dirty="0">
                <a:solidFill>
                  <a:srgbClr val="FF0000"/>
                </a:solidFill>
                <a:cs typeface="微软雅黑" panose="020B0503020204020204" charset="-122"/>
                <a:sym typeface="+mn-ea"/>
              </a:rPr>
              <a:t>）栽后管理</a:t>
            </a:r>
            <a:endParaRPr lang="zh-CN" altLang="en-US" sz="4000" dirty="0">
              <a:solidFill>
                <a:srgbClr val="FF0000"/>
              </a:solidFill>
              <a:cs typeface="微软雅黑" panose="020B0503020204020204" charset="-122"/>
              <a:sym typeface="+mn-ea"/>
            </a:endParaRPr>
          </a:p>
        </p:txBody>
      </p:sp>
      <p:sp>
        <p:nvSpPr>
          <p:cNvPr id="3" name="内容占位符 2"/>
          <p:cNvSpPr>
            <a:spLocks noGrp="1"/>
          </p:cNvSpPr>
          <p:nvPr>
            <p:ph idx="1"/>
          </p:nvPr>
        </p:nvSpPr>
        <p:spPr/>
        <p:txBody>
          <a:bodyPr/>
          <a:p>
            <a:pPr indent="457200" fontAlgn="auto">
              <a:buNone/>
            </a:pPr>
            <a:r>
              <a:rPr lang="zh-CN" altLang="en-US" dirty="0">
                <a:latin typeface="Times New Roman" panose="02020603050405020304" pitchFamily="18" charset="0"/>
                <a:sym typeface="+mn-ea"/>
              </a:rPr>
              <a:t>球根花卉大多数</a:t>
            </a:r>
            <a:r>
              <a:rPr lang="zh-CN" altLang="en-US" dirty="0">
                <a:solidFill>
                  <a:schemeClr val="folHlink"/>
                </a:solidFill>
                <a:latin typeface="Times New Roman" panose="02020603050405020304" pitchFamily="18" charset="0"/>
                <a:sym typeface="+mn-ea"/>
              </a:rPr>
              <a:t>叶片甚少或有定数</a:t>
            </a:r>
            <a:r>
              <a:rPr lang="en-US" altLang="zh-CN" dirty="0">
                <a:latin typeface="Times New Roman" panose="02020603050405020304" pitchFamily="18" charset="0"/>
                <a:sym typeface="+mn-ea"/>
              </a:rPr>
              <a:t>,</a:t>
            </a:r>
            <a:r>
              <a:rPr lang="zh-CN" altLang="en-US" dirty="0">
                <a:latin typeface="Times New Roman" panose="02020603050405020304" pitchFamily="18" charset="0"/>
                <a:sym typeface="+mn-ea"/>
              </a:rPr>
              <a:t>栽培注意保护</a:t>
            </a:r>
            <a:r>
              <a:rPr lang="en-US" altLang="zh-CN" dirty="0">
                <a:latin typeface="Times New Roman" panose="02020603050405020304" pitchFamily="18" charset="0"/>
                <a:sym typeface="+mn-ea"/>
              </a:rPr>
              <a:t>,</a:t>
            </a:r>
            <a:r>
              <a:rPr lang="zh-CN" altLang="en-US" dirty="0">
                <a:latin typeface="Times New Roman" panose="02020603050405020304" pitchFamily="18" charset="0"/>
                <a:sym typeface="+mn-ea"/>
              </a:rPr>
              <a:t>避免损伤</a:t>
            </a:r>
            <a:r>
              <a:rPr lang="en-US" altLang="zh-CN" dirty="0">
                <a:latin typeface="Times New Roman" panose="02020603050405020304" pitchFamily="18" charset="0"/>
                <a:sym typeface="+mn-ea"/>
              </a:rPr>
              <a:t>,</a:t>
            </a:r>
            <a:r>
              <a:rPr lang="zh-CN" altLang="en-US" dirty="0">
                <a:latin typeface="Times New Roman" panose="02020603050405020304" pitchFamily="18" charset="0"/>
                <a:sym typeface="+mn-ea"/>
              </a:rPr>
              <a:t>否则影响养分合成</a:t>
            </a:r>
            <a:r>
              <a:rPr lang="en-US" altLang="zh-CN" dirty="0">
                <a:latin typeface="Times New Roman" panose="02020603050405020304" pitchFamily="18" charset="0"/>
                <a:sym typeface="+mn-ea"/>
              </a:rPr>
              <a:t>,</a:t>
            </a:r>
            <a:r>
              <a:rPr lang="zh-CN" altLang="en-US" dirty="0">
                <a:latin typeface="Times New Roman" panose="02020603050405020304" pitchFamily="18" charset="0"/>
                <a:sym typeface="+mn-ea"/>
              </a:rPr>
              <a:t>不利于开花和新球的成长</a:t>
            </a:r>
            <a:r>
              <a:rPr lang="en-US" altLang="zh-CN" dirty="0">
                <a:latin typeface="Times New Roman" panose="02020603050405020304" pitchFamily="18" charset="0"/>
                <a:sym typeface="+mn-ea"/>
              </a:rPr>
              <a:t>,</a:t>
            </a:r>
            <a:r>
              <a:rPr lang="zh-CN" altLang="en-US" dirty="0">
                <a:latin typeface="Times New Roman" panose="02020603050405020304" pitchFamily="18" charset="0"/>
                <a:sym typeface="+mn-ea"/>
              </a:rPr>
              <a:t>也有碍观赏；</a:t>
            </a:r>
            <a:endParaRPr lang="zh-CN" alt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dirty="0">
                <a:solidFill>
                  <a:srgbClr val="FF0000"/>
                </a:solidFill>
                <a:latin typeface="Times New Roman" panose="02020603050405020304" pitchFamily="18" charset="0"/>
                <a:sym typeface="+mn-ea"/>
              </a:rPr>
              <a:t>（</a:t>
            </a:r>
            <a:r>
              <a:rPr lang="en-US" altLang="zh-CN" dirty="0">
                <a:solidFill>
                  <a:srgbClr val="FF0000"/>
                </a:solidFill>
                <a:latin typeface="Times New Roman" panose="02020603050405020304" pitchFamily="18" charset="0"/>
                <a:sym typeface="+mn-ea"/>
              </a:rPr>
              <a:t>6</a:t>
            </a:r>
            <a:r>
              <a:rPr lang="zh-CN" altLang="en-US" dirty="0">
                <a:solidFill>
                  <a:srgbClr val="FF0000"/>
                </a:solidFill>
                <a:latin typeface="Times New Roman" panose="02020603050405020304" pitchFamily="18" charset="0"/>
                <a:sym typeface="+mn-ea"/>
              </a:rPr>
              <a:t>）花后管理</a:t>
            </a:r>
            <a:endParaRPr lang="zh-CN" altLang="en-US"/>
          </a:p>
        </p:txBody>
      </p:sp>
      <p:sp>
        <p:nvSpPr>
          <p:cNvPr id="3" name="内容占位符 2"/>
          <p:cNvSpPr>
            <a:spLocks noGrp="1"/>
          </p:cNvSpPr>
          <p:nvPr>
            <p:ph idx="1"/>
          </p:nvPr>
        </p:nvSpPr>
        <p:spPr/>
        <p:txBody>
          <a:bodyPr/>
          <a:p>
            <a:pPr indent="457200" fontAlgn="auto">
              <a:buNone/>
            </a:pPr>
            <a:r>
              <a:rPr lang="zh-CN" altLang="en-US" sz="2400" dirty="0">
                <a:cs typeface="微软雅黑" panose="020B0503020204020204" charset="-122"/>
                <a:sym typeface="+mn-ea"/>
              </a:rPr>
              <a:t>切花栽培中</a:t>
            </a:r>
            <a:r>
              <a:rPr lang="en-US" altLang="zh-CN" sz="2400" dirty="0">
                <a:cs typeface="微软雅黑" panose="020B0503020204020204" charset="-122"/>
                <a:sym typeface="+mn-ea"/>
              </a:rPr>
              <a:t>,</a:t>
            </a:r>
            <a:r>
              <a:rPr lang="zh-CN" altLang="en-US" sz="2400" dirty="0">
                <a:cs typeface="微软雅黑" panose="020B0503020204020204" charset="-122"/>
                <a:sym typeface="+mn-ea"/>
              </a:rPr>
              <a:t>在满足切花长度的前提下</a:t>
            </a:r>
            <a:r>
              <a:rPr lang="en-US" altLang="zh-CN" sz="2400" dirty="0">
                <a:cs typeface="微软雅黑" panose="020B0503020204020204" charset="-122"/>
                <a:sym typeface="+mn-ea"/>
              </a:rPr>
              <a:t>,</a:t>
            </a:r>
            <a:r>
              <a:rPr lang="zh-CN" altLang="en-US" sz="2400" dirty="0">
                <a:cs typeface="微软雅黑" panose="020B0503020204020204" charset="-122"/>
                <a:sym typeface="+mn-ea"/>
              </a:rPr>
              <a:t>剪取时应</a:t>
            </a:r>
            <a:r>
              <a:rPr lang="zh-CN" altLang="en-US" sz="2400" dirty="0">
                <a:solidFill>
                  <a:schemeClr val="folHlink"/>
                </a:solidFill>
                <a:cs typeface="微软雅黑" panose="020B0503020204020204" charset="-122"/>
                <a:sym typeface="+mn-ea"/>
              </a:rPr>
              <a:t>尽量多保留植株叶片</a:t>
            </a:r>
            <a:r>
              <a:rPr lang="zh-CN" altLang="en-US" sz="2400" dirty="0">
                <a:cs typeface="微软雅黑" panose="020B0503020204020204" charset="-122"/>
                <a:sym typeface="+mn-ea"/>
              </a:rPr>
              <a:t>；</a:t>
            </a:r>
            <a:endParaRPr lang="zh-CN" altLang="en-US" sz="2400" dirty="0">
              <a:cs typeface="微软雅黑" panose="020B0503020204020204" charset="-122"/>
              <a:sym typeface="+mn-ea"/>
            </a:endParaRPr>
          </a:p>
          <a:p>
            <a:pPr indent="457200" fontAlgn="auto">
              <a:buNone/>
            </a:pPr>
            <a:r>
              <a:rPr lang="zh-CN" altLang="en-US" sz="2400" dirty="0">
                <a:cs typeface="微软雅黑" panose="020B0503020204020204" charset="-122"/>
                <a:sym typeface="+mn-ea"/>
              </a:rPr>
              <a:t>花后应及时</a:t>
            </a:r>
            <a:r>
              <a:rPr lang="zh-CN" altLang="en-US" sz="2400" dirty="0">
                <a:solidFill>
                  <a:schemeClr val="folHlink"/>
                </a:solidFill>
                <a:cs typeface="微软雅黑" panose="020B0503020204020204" charset="-122"/>
                <a:sym typeface="+mn-ea"/>
              </a:rPr>
              <a:t>剪除残花</a:t>
            </a:r>
            <a:r>
              <a:rPr lang="zh-CN" altLang="en-US" sz="2400" dirty="0">
                <a:cs typeface="微软雅黑" panose="020B0503020204020204" charset="-122"/>
                <a:sym typeface="+mn-ea"/>
              </a:rPr>
              <a:t>不使结实</a:t>
            </a:r>
            <a:r>
              <a:rPr lang="en-US" altLang="zh-CN" sz="2400" dirty="0">
                <a:cs typeface="微软雅黑" panose="020B0503020204020204" charset="-122"/>
                <a:sym typeface="+mn-ea"/>
              </a:rPr>
              <a:t>,</a:t>
            </a:r>
            <a:r>
              <a:rPr lang="zh-CN" altLang="en-US" sz="2400" dirty="0">
                <a:cs typeface="微软雅黑" panose="020B0503020204020204" charset="-122"/>
                <a:sym typeface="+mn-ea"/>
              </a:rPr>
              <a:t>减少养分的耗损</a:t>
            </a:r>
            <a:r>
              <a:rPr lang="en-US" altLang="zh-CN" sz="2400" dirty="0">
                <a:cs typeface="微软雅黑" panose="020B0503020204020204" charset="-122"/>
                <a:sym typeface="+mn-ea"/>
              </a:rPr>
              <a:t>,</a:t>
            </a:r>
            <a:r>
              <a:rPr lang="zh-CN" altLang="en-US" sz="2400" dirty="0">
                <a:cs typeface="微软雅黑" panose="020B0503020204020204" charset="-122"/>
                <a:sym typeface="+mn-ea"/>
              </a:rPr>
              <a:t>有利新球的充实</a:t>
            </a:r>
            <a:r>
              <a:rPr lang="en-US" altLang="zh-CN" sz="2400" dirty="0">
                <a:cs typeface="微软雅黑" panose="020B0503020204020204" charset="-122"/>
                <a:sym typeface="+mn-ea"/>
              </a:rPr>
              <a:t>,</a:t>
            </a:r>
            <a:r>
              <a:rPr lang="zh-CN" altLang="en-US" sz="2400" dirty="0">
                <a:cs typeface="微软雅黑" panose="020B0503020204020204" charset="-122"/>
                <a:sym typeface="+mn-ea"/>
              </a:rPr>
              <a:t>作球根生产栽培时</a:t>
            </a:r>
            <a:r>
              <a:rPr lang="en-US" altLang="zh-CN" sz="2400">
                <a:cs typeface="微软雅黑" panose="020B0503020204020204" charset="-122"/>
                <a:sym typeface="+mn-ea"/>
              </a:rPr>
              <a:t>,</a:t>
            </a:r>
            <a:r>
              <a:rPr lang="zh-CN" altLang="en-US" sz="2400" dirty="0">
                <a:solidFill>
                  <a:schemeClr val="folHlink"/>
                </a:solidFill>
                <a:cs typeface="微软雅黑" panose="020B0503020204020204" charset="-122"/>
                <a:sym typeface="+mn-ea"/>
              </a:rPr>
              <a:t>见花蕾即除</a:t>
            </a:r>
            <a:r>
              <a:rPr lang="en-US" altLang="zh-CN" sz="2400" dirty="0">
                <a:cs typeface="微软雅黑" panose="020B0503020204020204" charset="-122"/>
                <a:sym typeface="+mn-ea"/>
              </a:rPr>
              <a:t>(</a:t>
            </a:r>
            <a:r>
              <a:rPr lang="zh-CN" altLang="en-US" sz="2400" dirty="0">
                <a:cs typeface="微软雅黑" panose="020B0503020204020204" charset="-122"/>
                <a:sym typeface="+mn-ea"/>
              </a:rPr>
              <a:t>保留花梗</a:t>
            </a:r>
            <a:r>
              <a:rPr lang="en-US" altLang="zh-CN" sz="2400" dirty="0">
                <a:cs typeface="微软雅黑" panose="020B0503020204020204" charset="-122"/>
                <a:sym typeface="+mn-ea"/>
              </a:rPr>
              <a:t>),</a:t>
            </a:r>
            <a:r>
              <a:rPr lang="zh-CN" altLang="en-US" sz="2400" dirty="0">
                <a:cs typeface="微软雅黑" panose="020B0503020204020204" charset="-122"/>
                <a:sym typeface="+mn-ea"/>
              </a:rPr>
              <a:t>不让开花；</a:t>
            </a:r>
            <a:endParaRPr lang="zh-CN" altLang="en-US" sz="2400" b="1" dirty="0">
              <a:cs typeface="微软雅黑" panose="020B0503020204020204" charset="-122"/>
            </a:endParaRPr>
          </a:p>
          <a:p>
            <a:pPr indent="457200" fontAlgn="auto">
              <a:buNone/>
            </a:pPr>
            <a:r>
              <a:rPr lang="zh-CN" altLang="en-US" sz="2400" dirty="0">
                <a:cs typeface="微软雅黑" panose="020B0503020204020204" charset="-122"/>
                <a:sym typeface="+mn-ea"/>
              </a:rPr>
              <a:t>花后正值地下新球</a:t>
            </a:r>
            <a:r>
              <a:rPr lang="zh-CN" altLang="en-US" sz="2400" dirty="0">
                <a:solidFill>
                  <a:schemeClr val="folHlink"/>
                </a:solidFill>
                <a:cs typeface="微软雅黑" panose="020B0503020204020204" charset="-122"/>
                <a:sym typeface="+mn-ea"/>
              </a:rPr>
              <a:t>膨大充实之际</a:t>
            </a:r>
            <a:r>
              <a:rPr lang="en-US" altLang="zh-CN" sz="2400" dirty="0">
                <a:cs typeface="微软雅黑" panose="020B0503020204020204" charset="-122"/>
                <a:sym typeface="+mn-ea"/>
              </a:rPr>
              <a:t>,  </a:t>
            </a:r>
            <a:r>
              <a:rPr lang="zh-CN" altLang="en-US" sz="2400" dirty="0">
                <a:cs typeface="微软雅黑" panose="020B0503020204020204" charset="-122"/>
                <a:sym typeface="+mn-ea"/>
              </a:rPr>
              <a:t>须 </a:t>
            </a:r>
            <a:r>
              <a:rPr lang="zh-CN" altLang="en-US" sz="2400" dirty="0">
                <a:solidFill>
                  <a:schemeClr val="folHlink"/>
                </a:solidFill>
                <a:cs typeface="微软雅黑" panose="020B0503020204020204" charset="-122"/>
                <a:sym typeface="+mn-ea"/>
              </a:rPr>
              <a:t>加强肥水</a:t>
            </a:r>
            <a:r>
              <a:rPr lang="zh-CN" altLang="en-US" sz="2400" dirty="0">
                <a:cs typeface="微软雅黑" panose="020B0503020204020204" charset="-122"/>
                <a:sym typeface="+mn-ea"/>
              </a:rPr>
              <a:t>管理；</a:t>
            </a:r>
            <a:endParaRPr lang="zh-CN" altLang="en-US" b="1" dirty="0">
              <a:latin typeface="Times New Roman" panose="02020603050405020304" pitchFamily="18" charset="0"/>
            </a:endParaRPr>
          </a:p>
          <a:p>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WordArt 2"/>
          <p:cNvSpPr>
            <a:spLocks noChangeArrowheads="1" noChangeShapeType="1" noTextEdit="1"/>
          </p:cNvSpPr>
          <p:nvPr/>
        </p:nvSpPr>
        <p:spPr bwMode="auto">
          <a:xfrm>
            <a:off x="3193555" y="2510729"/>
            <a:ext cx="6148874" cy="2164286"/>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chemeClr val="accent2"/>
              </a:contourClr>
            </a:sp3d>
          </a:bodyPr>
          <a:lstStyle/>
          <a:p>
            <a:pPr algn="ctr">
              <a:buFont typeface="Wingdings" panose="05000000000000000000" pitchFamily="2" charset="2"/>
              <a:buNone/>
            </a:pPr>
            <a:r>
              <a:rPr lang="en-US" altLang="zh-CN" sz="3350" b="1" kern="10" dirty="0">
                <a:solidFill>
                  <a:schemeClr val="accent2">
                    <a:alpha val="78000"/>
                  </a:schemeClr>
                </a:solidFill>
                <a:latin typeface="Calibri Light" panose="020F0302020204030204" pitchFamily="34" charset="0"/>
                <a:ea typeface="微软雅黑" panose="020B0503020204020204" charset="-122"/>
              </a:rPr>
              <a:t>The End</a:t>
            </a:r>
            <a:endParaRPr lang="zh-CN" altLang="en-US" sz="3350" b="1" kern="10" dirty="0">
              <a:solidFill>
                <a:schemeClr val="accent2">
                  <a:alpha val="78000"/>
                </a:schemeClr>
              </a:solidFill>
              <a:latin typeface="Calibri Light" panose="020F0302020204030204" pitchFamily="34" charset="0"/>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9906"/>
                                        </p:tgtEl>
                                        <p:attrNameLst>
                                          <p:attrName>style.visibility</p:attrName>
                                        </p:attrNameLst>
                                      </p:cBhvr>
                                      <p:to>
                                        <p:strVal val="visible"/>
                                      </p:to>
                                    </p:set>
                                    <p:animEffect transition="in" filter="box(in)">
                                      <p:cBhvr>
                                        <p:cTn id="7" dur="5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64210" y="1230630"/>
            <a:ext cx="10918190" cy="5106035"/>
          </a:xfrm>
        </p:spPr>
        <p:txBody>
          <a:bodyPr/>
          <a:p>
            <a:pPr indent="457200" fontAlgn="auto">
              <a:buNone/>
            </a:pPr>
            <a:r>
              <a:rPr lang="en-US" altLang="zh-CN" dirty="0">
                <a:solidFill>
                  <a:srgbClr val="FF0066"/>
                </a:solidFill>
                <a:latin typeface="楷体_GB2312" panose="02010609030101010101" pitchFamily="49" charset="-122"/>
                <a:ea typeface="楷体_GB2312" panose="02010609030101010101" pitchFamily="49" charset="-122"/>
                <a:sym typeface="+mn-ea"/>
              </a:rPr>
              <a:t>(4)  </a:t>
            </a:r>
            <a:r>
              <a:rPr lang="zh-CN" altLang="en-US" dirty="0">
                <a:solidFill>
                  <a:srgbClr val="FF0066"/>
                </a:solidFill>
                <a:latin typeface="楷体_GB2312" panose="02010609030101010101" pitchFamily="49" charset="-122"/>
                <a:ea typeface="楷体_GB2312" panose="02010609030101010101" pitchFamily="49" charset="-122"/>
                <a:sym typeface="+mn-ea"/>
              </a:rPr>
              <a:t>延迟花期</a:t>
            </a:r>
            <a:endParaRPr lang="zh-CN" altLang="en-US" dirty="0">
              <a:solidFill>
                <a:srgbClr val="FF0066"/>
              </a:solidFill>
              <a:latin typeface="楷体_GB2312" panose="02010609030101010101" pitchFamily="49" charset="-122"/>
              <a:ea typeface="楷体_GB2312" panose="02010609030101010101" pitchFamily="49" charset="-122"/>
              <a:sym typeface="+mn-ea"/>
            </a:endParaRPr>
          </a:p>
          <a:p>
            <a:pPr indent="457200" fontAlgn="auto">
              <a:buNone/>
            </a:pPr>
            <a:r>
              <a:rPr lang="zh-CN" altLang="en-US" dirty="0">
                <a:solidFill>
                  <a:srgbClr val="0000FF"/>
                </a:solidFill>
                <a:latin typeface="楷体_GB2312" panose="02010609030101010101" pitchFamily="49" charset="-122"/>
                <a:ea typeface="楷体_GB2312" panose="02010609030101010101" pitchFamily="49" charset="-122"/>
                <a:sym typeface="+mn-ea"/>
              </a:rPr>
              <a:t>利用低温使花卉产生休眠的特性</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一般在</a:t>
            </a:r>
            <a:r>
              <a:rPr lang="en-US" altLang="zh-CN" dirty="0">
                <a:solidFill>
                  <a:schemeClr val="accent2"/>
                </a:solidFill>
                <a:latin typeface="楷体_GB2312" panose="02010609030101010101" pitchFamily="49" charset="-122"/>
                <a:ea typeface="楷体_GB2312" panose="02010609030101010101" pitchFamily="49" charset="-122"/>
                <a:sym typeface="+mn-ea"/>
              </a:rPr>
              <a:t>2-4</a:t>
            </a:r>
            <a:r>
              <a:rPr lang="zh-CN" altLang="en-US" dirty="0">
                <a:solidFill>
                  <a:schemeClr val="accent2"/>
                </a:solidFill>
                <a:latin typeface="楷体_GB2312" panose="02010609030101010101" pitchFamily="49" charset="-122"/>
                <a:ea typeface="楷体_GB2312" panose="02010609030101010101" pitchFamily="49" charset="-122"/>
                <a:sym typeface="+mn-ea"/>
              </a:rPr>
              <a:t>的低温</a:t>
            </a:r>
            <a:r>
              <a:rPr lang="zh-CN" altLang="en-US" dirty="0">
                <a:solidFill>
                  <a:srgbClr val="0000FF"/>
                </a:solidFill>
                <a:latin typeface="楷体_GB2312" panose="02010609030101010101" pitchFamily="49" charset="-122"/>
                <a:ea typeface="楷体_GB2312" panose="02010609030101010101" pitchFamily="49" charset="-122"/>
                <a:sym typeface="+mn-ea"/>
              </a:rPr>
              <a:t>条件下</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大多数球根花卉的种球可以较为长期贮藏</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推迟花期</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在需要开花前取出进行促成栽培</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即可达到目的。在低温条件下</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植株生长变缓</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延长了发育期与花芽成熟过程</a:t>
            </a:r>
            <a:r>
              <a:rPr lang="en-US" altLang="zh-CN" dirty="0">
                <a:solidFill>
                  <a:srgbClr val="0000FF"/>
                </a:solidFill>
                <a:latin typeface="楷体_GB2312" panose="02010609030101010101" pitchFamily="49" charset="-122"/>
                <a:ea typeface="楷体_GB2312" panose="02010609030101010101" pitchFamily="49" charset="-122"/>
                <a:sym typeface="+mn-ea"/>
              </a:rPr>
              <a:t>,</a:t>
            </a:r>
            <a:r>
              <a:rPr lang="zh-CN" altLang="en-US" dirty="0">
                <a:solidFill>
                  <a:srgbClr val="0000FF"/>
                </a:solidFill>
                <a:latin typeface="楷体_GB2312" panose="02010609030101010101" pitchFamily="49" charset="-122"/>
                <a:ea typeface="楷体_GB2312" panose="02010609030101010101" pitchFamily="49" charset="-122"/>
                <a:sym typeface="+mn-ea"/>
              </a:rPr>
              <a:t>也延迟了花期</a:t>
            </a:r>
            <a:r>
              <a:rPr lang="en-US" altLang="zh-CN" dirty="0">
                <a:solidFill>
                  <a:srgbClr val="0000FF"/>
                </a:solidFill>
                <a:latin typeface="楷体_GB2312" panose="02010609030101010101" pitchFamily="49" charset="-122"/>
                <a:ea typeface="楷体_GB2312" panose="02010609030101010101" pitchFamily="49" charset="-122"/>
                <a:sym typeface="+mn-ea"/>
              </a:rPr>
              <a:t>.</a:t>
            </a:r>
            <a:endParaRPr lang="en-US" altLang="zh-CN" b="1" dirty="0">
              <a:solidFill>
                <a:srgbClr val="0000FF"/>
              </a:solidFill>
              <a:latin typeface="楷体_GB2312" panose="02010609030101010101" pitchFamily="49" charset="-122"/>
              <a:ea typeface="楷体_GB2312" panose="02010609030101010101" pitchFamily="49" charset="-122"/>
            </a:endParaRPr>
          </a:p>
          <a:p>
            <a:pPr indent="0">
              <a:buNone/>
            </a:pPr>
            <a:endParaRPr lang="zh-CN" altLang="en-US" b="1" dirty="0">
              <a:solidFill>
                <a:srgbClr val="FF0066"/>
              </a:solidFill>
              <a:latin typeface="楷体_GB2312" panose="02010609030101010101" pitchFamily="49" charset="-122"/>
              <a:ea typeface="楷体_GB2312" panose="02010609030101010101" pitchFamily="49" charset="-122"/>
            </a:endParaRPr>
          </a:p>
          <a:p>
            <a:endParaRPr lang="zh-CN" altLang="en-US"/>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3685" y="380799"/>
            <a:ext cx="10972800" cy="1143000"/>
          </a:xfrm>
        </p:spPr>
        <p:txBody>
          <a:bodyPr/>
          <a:p>
            <a:r>
              <a:rPr lang="zh-CN" altLang="en-US" dirty="0">
                <a:solidFill>
                  <a:srgbClr val="FF0066"/>
                </a:solidFill>
                <a:latin typeface="楷体_GB2312" panose="02010609030101010101" pitchFamily="49" charset="-122"/>
                <a:ea typeface="楷体_GB2312" panose="02010609030101010101" pitchFamily="49" charset="-122"/>
                <a:sym typeface="+mn-ea"/>
              </a:rPr>
              <a:t>百合休眠期处理</a:t>
            </a:r>
            <a:r>
              <a:rPr lang="en-US" altLang="zh-CN" dirty="0">
                <a:solidFill>
                  <a:srgbClr val="FF0066"/>
                </a:solidFill>
                <a:latin typeface="楷体_GB2312" panose="02010609030101010101" pitchFamily="49" charset="-122"/>
                <a:ea typeface="楷体_GB2312" panose="02010609030101010101" pitchFamily="49" charset="-122"/>
                <a:sym typeface="+mn-ea"/>
              </a:rPr>
              <a:t>: </a:t>
            </a:r>
            <a:endParaRPr lang="zh-CN" altLang="en-US"/>
          </a:p>
        </p:txBody>
      </p:sp>
      <p:sp>
        <p:nvSpPr>
          <p:cNvPr id="58371" name="矩形 58370"/>
          <p:cNvSpPr/>
          <p:nvPr/>
        </p:nvSpPr>
        <p:spPr>
          <a:xfrm>
            <a:off x="1905000" y="1600200"/>
            <a:ext cx="43434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a:t>
            </a:r>
            <a:r>
              <a:rPr lang="zh-CN" altLang="en-US" sz="2800" b="1" dirty="0">
                <a:solidFill>
                  <a:srgbClr val="0000FF"/>
                </a:solidFill>
                <a:latin typeface="楷体_GB2312" panose="02010609030101010101" pitchFamily="49" charset="-122"/>
                <a:ea typeface="楷体_GB2312" panose="02010609030101010101" pitchFamily="49" charset="-122"/>
              </a:rPr>
              <a:t>采收后进入冷凉室内越冬</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8372" name="矩形 58371"/>
          <p:cNvSpPr/>
          <p:nvPr/>
        </p:nvSpPr>
        <p:spPr>
          <a:xfrm>
            <a:off x="1828800" y="2362200"/>
            <a:ext cx="53340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9</a:t>
            </a:r>
            <a:r>
              <a:rPr lang="zh-CN" altLang="en-US" sz="2800" b="1" dirty="0">
                <a:solidFill>
                  <a:srgbClr val="0000FF"/>
                </a:solidFill>
                <a:latin typeface="楷体_GB2312" panose="02010609030101010101" pitchFamily="49" charset="-122"/>
                <a:ea typeface="楷体_GB2312" panose="02010609030101010101" pitchFamily="49" charset="-122"/>
              </a:rPr>
              <a:t>月上旬在</a:t>
            </a:r>
            <a:r>
              <a:rPr lang="en-US" altLang="zh-CN" sz="2800" b="1" dirty="0">
                <a:solidFill>
                  <a:srgbClr val="0000FF"/>
                </a:solidFill>
                <a:latin typeface="楷体_GB2312" panose="02010609030101010101" pitchFamily="49" charset="-122"/>
                <a:ea typeface="楷体_GB2312" panose="02010609030101010101" pitchFamily="49" charset="-122"/>
              </a:rPr>
              <a:t>15</a:t>
            </a:r>
            <a:r>
              <a:rPr lang="zh-CN" altLang="en-US" sz="2800" b="1" dirty="0">
                <a:solidFill>
                  <a:srgbClr val="0000FF"/>
                </a:solidFill>
                <a:latin typeface="楷体_GB2312" panose="02010609030101010101" pitchFamily="49" charset="-122"/>
                <a:ea typeface="楷体_GB2312" panose="02010609030101010101" pitchFamily="49" charset="-122"/>
              </a:rPr>
              <a:t>度下进行发根处理</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8373" name="直接连接符 58372"/>
          <p:cNvSpPr/>
          <p:nvPr/>
        </p:nvSpPr>
        <p:spPr>
          <a:xfrm>
            <a:off x="6400800" y="1905000"/>
            <a:ext cx="1219200" cy="0"/>
          </a:xfrm>
          <a:prstGeom prst="line">
            <a:avLst/>
          </a:prstGeom>
          <a:ln w="57150" cap="sq" cmpd="sng">
            <a:solidFill>
              <a:schemeClr val="accent2"/>
            </a:solidFill>
            <a:prstDash val="solid"/>
            <a:headEnd type="none" w="sm" len="sm"/>
            <a:tailEnd type="triangle" w="sm" len="sm"/>
          </a:ln>
        </p:spPr>
      </p:sp>
      <p:sp>
        <p:nvSpPr>
          <p:cNvPr id="58375" name="直接连接符 58374"/>
          <p:cNvSpPr/>
          <p:nvPr/>
        </p:nvSpPr>
        <p:spPr>
          <a:xfrm flipV="1">
            <a:off x="7277100" y="2667000"/>
            <a:ext cx="1590040" cy="10795"/>
          </a:xfrm>
          <a:prstGeom prst="line">
            <a:avLst/>
          </a:prstGeom>
          <a:ln w="57150" cap="sq" cmpd="sng">
            <a:solidFill>
              <a:schemeClr val="accent2"/>
            </a:solidFill>
            <a:prstDash val="solid"/>
            <a:headEnd type="none" w="sm" len="sm"/>
            <a:tailEnd type="triangle" w="sm" len="sm"/>
          </a:ln>
        </p:spPr>
      </p:sp>
      <p:sp>
        <p:nvSpPr>
          <p:cNvPr id="58377" name="矩形 58376"/>
          <p:cNvSpPr/>
          <p:nvPr/>
        </p:nvSpPr>
        <p:spPr>
          <a:xfrm>
            <a:off x="7277100" y="2122170"/>
            <a:ext cx="1447800" cy="460375"/>
          </a:xfrm>
          <a:prstGeom prst="rect">
            <a:avLst/>
          </a:prstGeom>
          <a:noFill/>
          <a:ln w="9525">
            <a:noFill/>
          </a:ln>
        </p:spPr>
        <p:txBody>
          <a:bodyPr>
            <a:spAutoFit/>
          </a:bodyPr>
          <a:p>
            <a:pPr>
              <a:buFont typeface="Wingdings" panose="05000000000000000000" pitchFamily="2" charset="2"/>
            </a:pPr>
            <a:r>
              <a:rPr lang="en-US" altLang="zh-CN" sz="2400" b="1" dirty="0">
                <a:solidFill>
                  <a:srgbClr val="FF0066"/>
                </a:solidFill>
                <a:latin typeface="楷体_GB2312" panose="02010609030101010101" pitchFamily="49" charset="-122"/>
                <a:ea typeface="楷体_GB2312" panose="02010609030101010101" pitchFamily="49" charset="-122"/>
              </a:rPr>
              <a:t> 2-3</a:t>
            </a:r>
            <a:r>
              <a:rPr lang="zh-CN" altLang="en-US" sz="2400" b="1" dirty="0">
                <a:solidFill>
                  <a:srgbClr val="FF0066"/>
                </a:solidFill>
                <a:latin typeface="楷体_GB2312" panose="02010609030101010101" pitchFamily="49" charset="-122"/>
                <a:ea typeface="楷体_GB2312" panose="02010609030101010101" pitchFamily="49" charset="-122"/>
              </a:rPr>
              <a:t>周后</a:t>
            </a:r>
            <a:endParaRPr lang="zh-CN" altLang="en-US" sz="2400" b="1" dirty="0">
              <a:solidFill>
                <a:srgbClr val="FF0066"/>
              </a:solidFill>
              <a:latin typeface="楷体_GB2312" panose="02010609030101010101" pitchFamily="49" charset="-122"/>
              <a:ea typeface="楷体_GB2312" panose="02010609030101010101" pitchFamily="49" charset="-122"/>
            </a:endParaRPr>
          </a:p>
        </p:txBody>
      </p:sp>
      <p:sp>
        <p:nvSpPr>
          <p:cNvPr id="58378" name="矩形 58377"/>
          <p:cNvSpPr/>
          <p:nvPr/>
        </p:nvSpPr>
        <p:spPr>
          <a:xfrm>
            <a:off x="1905000" y="3314700"/>
            <a:ext cx="46482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0-3</a:t>
            </a:r>
            <a:r>
              <a:rPr lang="zh-CN" altLang="en-US" sz="2800" b="1" dirty="0">
                <a:solidFill>
                  <a:srgbClr val="0000FF"/>
                </a:solidFill>
                <a:latin typeface="楷体_GB2312" panose="02010609030101010101" pitchFamily="49" charset="-122"/>
                <a:ea typeface="楷体_GB2312" panose="02010609030101010101" pitchFamily="49" charset="-122"/>
              </a:rPr>
              <a:t>度低温下春化处理</a:t>
            </a:r>
            <a:r>
              <a:rPr lang="en-US" altLang="zh-CN" sz="2800" b="1" dirty="0">
                <a:solidFill>
                  <a:srgbClr val="0000FF"/>
                </a:solidFill>
                <a:latin typeface="楷体_GB2312" panose="02010609030101010101" pitchFamily="49" charset="-122"/>
                <a:ea typeface="楷体_GB2312" panose="02010609030101010101" pitchFamily="49" charset="-122"/>
              </a:rPr>
              <a:t>45</a:t>
            </a:r>
            <a:r>
              <a:rPr lang="zh-CN" altLang="en-US" sz="2800" b="1" dirty="0">
                <a:solidFill>
                  <a:srgbClr val="0000FF"/>
                </a:solidFill>
                <a:latin typeface="楷体_GB2312" panose="02010609030101010101" pitchFamily="49" charset="-122"/>
                <a:ea typeface="楷体_GB2312" panose="02010609030101010101" pitchFamily="49" charset="-122"/>
              </a:rPr>
              <a:t>天</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8379" name="直接连接符 58378"/>
          <p:cNvSpPr/>
          <p:nvPr/>
        </p:nvSpPr>
        <p:spPr>
          <a:xfrm>
            <a:off x="6705600" y="3581400"/>
            <a:ext cx="1219200" cy="0"/>
          </a:xfrm>
          <a:prstGeom prst="line">
            <a:avLst/>
          </a:prstGeom>
          <a:ln w="57150" cap="sq" cmpd="sng">
            <a:solidFill>
              <a:schemeClr val="accent2"/>
            </a:solidFill>
            <a:prstDash val="solid"/>
            <a:headEnd type="none" w="sm" len="sm"/>
            <a:tailEnd type="triangle" w="sm" len="sm"/>
          </a:ln>
        </p:spPr>
      </p:sp>
      <p:sp>
        <p:nvSpPr>
          <p:cNvPr id="58380" name="矩形 58379"/>
          <p:cNvSpPr/>
          <p:nvPr/>
        </p:nvSpPr>
        <p:spPr>
          <a:xfrm>
            <a:off x="2667000" y="4114800"/>
            <a:ext cx="12954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a:t>
            </a:r>
            <a:r>
              <a:rPr lang="zh-CN" altLang="en-US" sz="2800" b="1" dirty="0">
                <a:solidFill>
                  <a:srgbClr val="0000FF"/>
                </a:solidFill>
                <a:latin typeface="楷体_GB2312" panose="02010609030101010101" pitchFamily="49" charset="-122"/>
                <a:ea typeface="楷体_GB2312" panose="02010609030101010101" pitchFamily="49" charset="-122"/>
              </a:rPr>
              <a:t>定植</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8381" name="直接连接符 58380"/>
          <p:cNvSpPr/>
          <p:nvPr/>
        </p:nvSpPr>
        <p:spPr>
          <a:xfrm>
            <a:off x="4267200" y="4426585"/>
            <a:ext cx="1487805" cy="33655"/>
          </a:xfrm>
          <a:prstGeom prst="line">
            <a:avLst/>
          </a:prstGeom>
          <a:ln w="57150" cap="sq" cmpd="sng">
            <a:solidFill>
              <a:schemeClr val="accent2"/>
            </a:solidFill>
            <a:prstDash val="solid"/>
            <a:headEnd type="none" w="sm" len="sm"/>
            <a:tailEnd type="triangle" w="sm" len="sm"/>
          </a:ln>
        </p:spPr>
      </p:sp>
      <p:sp>
        <p:nvSpPr>
          <p:cNvPr id="58382" name="矩形 58381"/>
          <p:cNvSpPr/>
          <p:nvPr/>
        </p:nvSpPr>
        <p:spPr>
          <a:xfrm>
            <a:off x="6019800" y="4191000"/>
            <a:ext cx="28194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a:t>
            </a:r>
            <a:r>
              <a:rPr lang="zh-CN" altLang="en-US" sz="2800" b="1" dirty="0">
                <a:solidFill>
                  <a:srgbClr val="0000FF"/>
                </a:solidFill>
                <a:latin typeface="楷体_GB2312" panose="02010609030101010101" pitchFamily="49" charset="-122"/>
                <a:ea typeface="楷体_GB2312" panose="02010609030101010101" pitchFamily="49" charset="-122"/>
              </a:rPr>
              <a:t>提早开花</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8383" name="圆角矩形标注 58382" descr="花束"/>
          <p:cNvSpPr/>
          <p:nvPr/>
        </p:nvSpPr>
        <p:spPr>
          <a:xfrm>
            <a:off x="2819400" y="4876800"/>
            <a:ext cx="7248525" cy="1541145"/>
          </a:xfrm>
          <a:prstGeom prst="wedgeRoundRectCallout">
            <a:avLst>
              <a:gd name="adj1" fmla="val -43597"/>
              <a:gd name="adj2" fmla="val -69481"/>
              <a:gd name="adj3" fmla="val 16667"/>
            </a:avLst>
          </a:prstGeom>
          <a:blipFill rotWithShape="0">
            <a:blip r:embed="rId1"/>
          </a:blipFill>
          <a:ln w="12700" cap="sq" cmpd="sng">
            <a:solidFill>
              <a:schemeClr val="tx1"/>
            </a:solidFill>
            <a:prstDash val="solid"/>
            <a:miter/>
            <a:headEnd type="none" w="sm" len="sm"/>
            <a:tailEnd type="none" w="sm" len="sm"/>
          </a:ln>
        </p:spPr>
        <p:txBody>
          <a:bodyPr/>
          <a:p>
            <a:pPr fontAlgn="auto">
              <a:lnSpc>
                <a:spcPct val="150000"/>
              </a:lnSpc>
            </a:pPr>
            <a:r>
              <a:rPr lang="zh-CN" altLang="en-US" sz="2400" b="1" dirty="0">
                <a:solidFill>
                  <a:srgbClr val="FF0066"/>
                </a:solidFill>
                <a:latin typeface="Times New Roman" panose="02020603050405020304" pitchFamily="18" charset="0"/>
              </a:rPr>
              <a:t>百合不耐干燥</a:t>
            </a:r>
            <a:r>
              <a:rPr lang="en-US" altLang="zh-CN" sz="2400" b="1" dirty="0">
                <a:solidFill>
                  <a:srgbClr val="FF0066"/>
                </a:solidFill>
                <a:latin typeface="Times New Roman" panose="02020603050405020304" pitchFamily="18" charset="0"/>
              </a:rPr>
              <a:t>,</a:t>
            </a:r>
            <a:r>
              <a:rPr lang="zh-CN" altLang="en-US" sz="2400" b="1" dirty="0">
                <a:solidFill>
                  <a:srgbClr val="FF0066"/>
                </a:solidFill>
                <a:latin typeface="Times New Roman" panose="02020603050405020304" pitchFamily="18" charset="0"/>
              </a:rPr>
              <a:t>在采收后到种植前</a:t>
            </a:r>
            <a:r>
              <a:rPr lang="en-US" altLang="zh-CN" sz="2400" b="1" dirty="0">
                <a:solidFill>
                  <a:srgbClr val="FF0066"/>
                </a:solidFill>
                <a:latin typeface="Times New Roman" panose="02020603050405020304" pitchFamily="18" charset="0"/>
              </a:rPr>
              <a:t>,</a:t>
            </a:r>
            <a:r>
              <a:rPr lang="zh-CN" altLang="en-US" sz="2400" b="1" dirty="0">
                <a:solidFill>
                  <a:srgbClr val="FF0066"/>
                </a:solidFill>
                <a:latin typeface="Times New Roman" panose="02020603050405020304" pitchFamily="18" charset="0"/>
              </a:rPr>
              <a:t>要保持适当的湿度</a:t>
            </a:r>
            <a:r>
              <a:rPr lang="en-US" altLang="zh-CN" sz="2400" b="1" dirty="0">
                <a:solidFill>
                  <a:srgbClr val="FF0066"/>
                </a:solidFill>
                <a:latin typeface="Times New Roman" panose="02020603050405020304" pitchFamily="18" charset="0"/>
              </a:rPr>
              <a:t>(</a:t>
            </a:r>
            <a:r>
              <a:rPr lang="zh-CN" altLang="en-US" sz="2400" b="1" dirty="0">
                <a:solidFill>
                  <a:srgbClr val="FF0066"/>
                </a:solidFill>
                <a:latin typeface="Times New Roman" panose="02020603050405020304" pitchFamily="18" charset="0"/>
              </a:rPr>
              <a:t>将鳞茎装于箱中</a:t>
            </a:r>
            <a:r>
              <a:rPr lang="en-US" altLang="zh-CN" sz="2400" b="1" dirty="0">
                <a:solidFill>
                  <a:srgbClr val="FF0066"/>
                </a:solidFill>
                <a:latin typeface="Times New Roman" panose="02020603050405020304" pitchFamily="18" charset="0"/>
              </a:rPr>
              <a:t>,</a:t>
            </a:r>
            <a:r>
              <a:rPr lang="zh-CN" altLang="en-US" sz="2400" b="1" dirty="0">
                <a:solidFill>
                  <a:srgbClr val="FF0066"/>
                </a:solidFill>
                <a:latin typeface="Times New Roman" panose="02020603050405020304" pitchFamily="18" charset="0"/>
              </a:rPr>
              <a:t>空隙处填以潮湿的水苔</a:t>
            </a:r>
            <a:r>
              <a:rPr lang="en-US" altLang="zh-CN" sz="2400" b="1" dirty="0">
                <a:solidFill>
                  <a:srgbClr val="FF0066"/>
                </a:solidFill>
                <a:latin typeface="Times New Roman" panose="02020603050405020304" pitchFamily="18" charset="0"/>
              </a:rPr>
              <a:t>,</a:t>
            </a:r>
            <a:r>
              <a:rPr lang="zh-CN" altLang="en-US" sz="2400" b="1" dirty="0">
                <a:solidFill>
                  <a:srgbClr val="FF0066"/>
                </a:solidFill>
                <a:latin typeface="Times New Roman" panose="02020603050405020304" pitchFamily="18" charset="0"/>
              </a:rPr>
              <a:t>保持湿润</a:t>
            </a:r>
            <a:r>
              <a:rPr lang="en-US" altLang="zh-CN" sz="2400" b="1" dirty="0">
                <a:solidFill>
                  <a:srgbClr val="FF0066"/>
                </a:solidFill>
                <a:latin typeface="Times New Roman" panose="02020603050405020304" pitchFamily="18" charset="0"/>
              </a:rPr>
              <a:t>)</a:t>
            </a:r>
            <a:endParaRPr lang="en-US" altLang="zh-CN" sz="2400" b="1" dirty="0">
              <a:solidFill>
                <a:srgbClr val="FF0066"/>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dirty="0">
                <a:solidFill>
                  <a:srgbClr val="FF0066"/>
                </a:solidFill>
                <a:latin typeface="楷体_GB2312" panose="02010609030101010101" pitchFamily="49" charset="-122"/>
                <a:ea typeface="楷体_GB2312" panose="02010609030101010101" pitchFamily="49" charset="-122"/>
                <a:sym typeface="+mn-ea"/>
              </a:rPr>
              <a:t>郁金香休眠期处理</a:t>
            </a:r>
            <a:r>
              <a:rPr lang="en-US" altLang="zh-CN">
                <a:solidFill>
                  <a:srgbClr val="FF0066"/>
                </a:solidFill>
                <a:latin typeface="楷体_GB2312" panose="02010609030101010101" pitchFamily="49" charset="-122"/>
                <a:ea typeface="楷体_GB2312" panose="02010609030101010101" pitchFamily="49" charset="-122"/>
                <a:sym typeface="+mn-ea"/>
              </a:rPr>
              <a:t>: </a:t>
            </a:r>
            <a:br>
              <a:rPr lang="en-US" altLang="zh-CN" b="1">
                <a:solidFill>
                  <a:srgbClr val="FF0066"/>
                </a:solidFill>
                <a:latin typeface="楷体_GB2312" panose="02010609030101010101" pitchFamily="49" charset="-122"/>
                <a:ea typeface="楷体_GB2312" panose="02010609030101010101" pitchFamily="49" charset="-122"/>
              </a:rPr>
            </a:br>
            <a:endParaRPr lang="zh-CN" altLang="en-US"/>
          </a:p>
        </p:txBody>
      </p:sp>
      <p:sp>
        <p:nvSpPr>
          <p:cNvPr id="59395" name="矩形 59394"/>
          <p:cNvSpPr/>
          <p:nvPr/>
        </p:nvSpPr>
        <p:spPr>
          <a:xfrm>
            <a:off x="2667000" y="1732915"/>
            <a:ext cx="3048000" cy="953135"/>
          </a:xfrm>
          <a:prstGeom prst="rect">
            <a:avLst/>
          </a:prstGeom>
          <a:noFill/>
          <a:ln w="9525">
            <a:noFill/>
          </a:ln>
        </p:spPr>
        <p:txBody>
          <a:bodyPr>
            <a:spAutoFit/>
          </a:bodyPr>
          <a:p>
            <a:pPr>
              <a:buFont typeface="Wingdings" panose="05000000000000000000" pitchFamily="2" charset="2"/>
            </a:pPr>
            <a:r>
              <a:rPr lang="zh-CN" altLang="en-US" sz="2800" b="1" dirty="0">
                <a:solidFill>
                  <a:srgbClr val="0000FF"/>
                </a:solidFill>
                <a:latin typeface="楷体_GB2312" panose="02010609030101010101" pitchFamily="49" charset="-122"/>
                <a:ea typeface="楷体_GB2312" panose="02010609030101010101" pitchFamily="49" charset="-122"/>
              </a:rPr>
              <a:t>采收后进入</a:t>
            </a:r>
            <a:r>
              <a:rPr lang="en-US" altLang="zh-CN" sz="2800" b="1" dirty="0">
                <a:solidFill>
                  <a:srgbClr val="0000FF"/>
                </a:solidFill>
                <a:latin typeface="楷体_GB2312" panose="02010609030101010101" pitchFamily="49" charset="-122"/>
                <a:ea typeface="楷体_GB2312" panose="02010609030101010101" pitchFamily="49" charset="-122"/>
              </a:rPr>
              <a:t>20</a:t>
            </a:r>
            <a:r>
              <a:rPr lang="zh-CN" altLang="en-US" sz="2800" b="1" dirty="0">
                <a:solidFill>
                  <a:srgbClr val="0000FF"/>
                </a:solidFill>
                <a:latin typeface="楷体_GB2312" panose="02010609030101010101" pitchFamily="49" charset="-122"/>
                <a:ea typeface="楷体_GB2312" panose="02010609030101010101" pitchFamily="49" charset="-122"/>
              </a:rPr>
              <a:t>度空气流通的室内</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9396" name="矩形 59395"/>
          <p:cNvSpPr/>
          <p:nvPr/>
        </p:nvSpPr>
        <p:spPr>
          <a:xfrm>
            <a:off x="2438400" y="3168015"/>
            <a:ext cx="53340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8</a:t>
            </a:r>
            <a:r>
              <a:rPr lang="zh-CN" altLang="en-US" sz="2800" b="1" dirty="0">
                <a:solidFill>
                  <a:srgbClr val="0000FF"/>
                </a:solidFill>
                <a:latin typeface="楷体_GB2312" panose="02010609030101010101" pitchFamily="49" charset="-122"/>
                <a:ea typeface="楷体_GB2312" panose="02010609030101010101" pitchFamily="49" charset="-122"/>
              </a:rPr>
              <a:t>度低温进行处理</a:t>
            </a:r>
            <a:r>
              <a:rPr lang="en-US" altLang="zh-CN" sz="2800" b="1" dirty="0">
                <a:solidFill>
                  <a:srgbClr val="0000FF"/>
                </a:solidFill>
                <a:latin typeface="楷体_GB2312" panose="02010609030101010101" pitchFamily="49" charset="-122"/>
                <a:ea typeface="楷体_GB2312" panose="02010609030101010101" pitchFamily="49" charset="-122"/>
              </a:rPr>
              <a:t>,</a:t>
            </a:r>
            <a:r>
              <a:rPr lang="zh-CN" altLang="en-US" sz="2800" b="1" dirty="0">
                <a:solidFill>
                  <a:srgbClr val="0000FF"/>
                </a:solidFill>
                <a:latin typeface="楷体_GB2312" panose="02010609030101010101" pitchFamily="49" charset="-122"/>
                <a:ea typeface="楷体_GB2312" panose="02010609030101010101" pitchFamily="49" charset="-122"/>
              </a:rPr>
              <a:t>至根冠出现</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9397" name="直接连接符 59396"/>
          <p:cNvSpPr/>
          <p:nvPr/>
        </p:nvSpPr>
        <p:spPr>
          <a:xfrm flipV="1">
            <a:off x="6019800" y="2286000"/>
            <a:ext cx="3810000" cy="0"/>
          </a:xfrm>
          <a:prstGeom prst="line">
            <a:avLst/>
          </a:prstGeom>
          <a:ln w="57150" cap="sq" cmpd="sng">
            <a:solidFill>
              <a:schemeClr val="accent2"/>
            </a:solidFill>
            <a:prstDash val="solid"/>
            <a:headEnd type="none" w="sm" len="sm"/>
            <a:tailEnd type="triangle" w="sm" len="sm"/>
          </a:ln>
        </p:spPr>
      </p:sp>
      <p:sp>
        <p:nvSpPr>
          <p:cNvPr id="59398" name="直接连接符 59397"/>
          <p:cNvSpPr/>
          <p:nvPr/>
        </p:nvSpPr>
        <p:spPr>
          <a:xfrm>
            <a:off x="7848600" y="3505200"/>
            <a:ext cx="1219200" cy="0"/>
          </a:xfrm>
          <a:prstGeom prst="line">
            <a:avLst/>
          </a:prstGeom>
          <a:ln w="57150" cap="sq" cmpd="sng">
            <a:solidFill>
              <a:schemeClr val="accent2"/>
            </a:solidFill>
            <a:prstDash val="solid"/>
            <a:headEnd type="none" w="sm" len="sm"/>
            <a:tailEnd type="triangle" w="sm" len="sm"/>
          </a:ln>
        </p:spPr>
      </p:sp>
      <p:sp>
        <p:nvSpPr>
          <p:cNvPr id="59399" name="矩形 59398"/>
          <p:cNvSpPr/>
          <p:nvPr/>
        </p:nvSpPr>
        <p:spPr>
          <a:xfrm>
            <a:off x="6096000" y="1676400"/>
            <a:ext cx="3722688" cy="460375"/>
          </a:xfrm>
          <a:prstGeom prst="rect">
            <a:avLst/>
          </a:prstGeom>
          <a:noFill/>
          <a:ln w="9525">
            <a:noFill/>
          </a:ln>
        </p:spPr>
        <p:txBody>
          <a:bodyPr>
            <a:spAutoFit/>
          </a:bodyPr>
          <a:p>
            <a:pPr>
              <a:buFont typeface="Wingdings" panose="05000000000000000000" pitchFamily="2" charset="2"/>
            </a:pPr>
            <a:r>
              <a:rPr lang="en-US" altLang="zh-CN" sz="2400" b="1" dirty="0">
                <a:solidFill>
                  <a:srgbClr val="FF0066"/>
                </a:solidFill>
                <a:latin typeface="楷体_GB2312" panose="02010609030101010101" pitchFamily="49" charset="-122"/>
                <a:ea typeface="楷体_GB2312" panose="02010609030101010101" pitchFamily="49" charset="-122"/>
              </a:rPr>
              <a:t> </a:t>
            </a:r>
            <a:r>
              <a:rPr lang="zh-CN" altLang="en-US" sz="2400" b="1" dirty="0">
                <a:solidFill>
                  <a:srgbClr val="FF0066"/>
                </a:solidFill>
                <a:latin typeface="楷体_GB2312" panose="02010609030101010101" pitchFamily="49" charset="-122"/>
                <a:ea typeface="楷体_GB2312" panose="02010609030101010101" pitchFamily="49" charset="-122"/>
              </a:rPr>
              <a:t>边干燥边进行花芽分化</a:t>
            </a:r>
            <a:endParaRPr lang="zh-CN" altLang="en-US" sz="2400" b="1" dirty="0">
              <a:solidFill>
                <a:srgbClr val="FF0066"/>
              </a:solidFill>
              <a:latin typeface="楷体_GB2312" panose="02010609030101010101" pitchFamily="49" charset="-122"/>
              <a:ea typeface="楷体_GB2312" panose="02010609030101010101" pitchFamily="49" charset="-122"/>
            </a:endParaRPr>
          </a:p>
        </p:txBody>
      </p:sp>
      <p:sp>
        <p:nvSpPr>
          <p:cNvPr id="59400" name="矩形 59399"/>
          <p:cNvSpPr/>
          <p:nvPr/>
        </p:nvSpPr>
        <p:spPr>
          <a:xfrm>
            <a:off x="2362200" y="4191000"/>
            <a:ext cx="30480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15</a:t>
            </a:r>
            <a:r>
              <a:rPr lang="zh-CN" altLang="en-US" sz="2800" b="1" dirty="0">
                <a:solidFill>
                  <a:srgbClr val="0000FF"/>
                </a:solidFill>
                <a:latin typeface="楷体_GB2312" panose="02010609030101010101" pitchFamily="49" charset="-122"/>
                <a:ea typeface="楷体_GB2312" panose="02010609030101010101" pitchFamily="49" charset="-122"/>
              </a:rPr>
              <a:t>度促使发根</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9401" name="直接连接符 59400"/>
          <p:cNvSpPr/>
          <p:nvPr/>
        </p:nvSpPr>
        <p:spPr>
          <a:xfrm>
            <a:off x="5381625" y="4451985"/>
            <a:ext cx="1219200" cy="0"/>
          </a:xfrm>
          <a:prstGeom prst="line">
            <a:avLst/>
          </a:prstGeom>
          <a:ln w="57150" cap="sq" cmpd="sng">
            <a:solidFill>
              <a:schemeClr val="accent2"/>
            </a:solidFill>
            <a:prstDash val="solid"/>
            <a:headEnd type="none" w="sm" len="sm"/>
            <a:tailEnd type="triangle" w="sm" len="sm"/>
          </a:ln>
        </p:spPr>
      </p:sp>
      <p:sp>
        <p:nvSpPr>
          <p:cNvPr id="59402" name="矩形 59401"/>
          <p:cNvSpPr/>
          <p:nvPr/>
        </p:nvSpPr>
        <p:spPr>
          <a:xfrm>
            <a:off x="7086600" y="4191000"/>
            <a:ext cx="32004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a:t>
            </a:r>
            <a:r>
              <a:rPr lang="zh-CN" altLang="en-US" sz="2800" b="1" dirty="0">
                <a:solidFill>
                  <a:srgbClr val="0000FF"/>
                </a:solidFill>
                <a:latin typeface="楷体_GB2312" panose="02010609030101010101" pitchFamily="49" charset="-122"/>
                <a:ea typeface="楷体_GB2312" panose="02010609030101010101" pitchFamily="49" charset="-122"/>
              </a:rPr>
              <a:t>定植</a:t>
            </a:r>
            <a:r>
              <a:rPr lang="en-US" altLang="zh-CN" sz="2800" b="1" dirty="0">
                <a:solidFill>
                  <a:srgbClr val="0000FF"/>
                </a:solidFill>
                <a:latin typeface="楷体_GB2312" panose="02010609030101010101" pitchFamily="49" charset="-122"/>
                <a:ea typeface="楷体_GB2312" panose="02010609030101010101" pitchFamily="49" charset="-122"/>
              </a:rPr>
              <a:t>(15-20</a:t>
            </a:r>
            <a:r>
              <a:rPr lang="zh-CN" altLang="en-US" sz="2800" b="1" dirty="0">
                <a:solidFill>
                  <a:srgbClr val="0000FF"/>
                </a:solidFill>
                <a:latin typeface="楷体_GB2312" panose="02010609030101010101" pitchFamily="49" charset="-122"/>
                <a:ea typeface="楷体_GB2312" panose="02010609030101010101" pitchFamily="49" charset="-122"/>
              </a:rPr>
              <a:t>度下</a:t>
            </a:r>
            <a:r>
              <a:rPr lang="en-US" altLang="zh-CN" sz="2800" b="1">
                <a:solidFill>
                  <a:srgbClr val="0000FF"/>
                </a:solidFill>
                <a:latin typeface="楷体_GB2312" panose="02010609030101010101" pitchFamily="49" charset="-122"/>
                <a:ea typeface="楷体_GB2312" panose="02010609030101010101" pitchFamily="49" charset="-122"/>
              </a:rPr>
              <a:t>)</a:t>
            </a:r>
            <a:endParaRPr lang="en-US" altLang="zh-CN" sz="2800" b="1">
              <a:solidFill>
                <a:srgbClr val="0000FF"/>
              </a:solidFill>
              <a:latin typeface="楷体_GB2312" panose="02010609030101010101" pitchFamily="49" charset="-122"/>
              <a:ea typeface="楷体_GB2312" panose="02010609030101010101" pitchFamily="49" charset="-122"/>
            </a:endParaRPr>
          </a:p>
        </p:txBody>
      </p:sp>
      <p:sp>
        <p:nvSpPr>
          <p:cNvPr id="59403" name="直接连接符 59402"/>
          <p:cNvSpPr/>
          <p:nvPr/>
        </p:nvSpPr>
        <p:spPr>
          <a:xfrm>
            <a:off x="3124200" y="5638800"/>
            <a:ext cx="1219200" cy="0"/>
          </a:xfrm>
          <a:prstGeom prst="line">
            <a:avLst/>
          </a:prstGeom>
          <a:ln w="57150" cap="sq" cmpd="sng">
            <a:solidFill>
              <a:schemeClr val="accent2"/>
            </a:solidFill>
            <a:prstDash val="solid"/>
            <a:headEnd type="none" w="sm" len="sm"/>
            <a:tailEnd type="triangle" w="sm" len="sm"/>
          </a:ln>
        </p:spPr>
      </p:sp>
      <p:sp>
        <p:nvSpPr>
          <p:cNvPr id="59404" name="矩形 59403"/>
          <p:cNvSpPr/>
          <p:nvPr/>
        </p:nvSpPr>
        <p:spPr>
          <a:xfrm>
            <a:off x="5257800" y="5377815"/>
            <a:ext cx="2819400" cy="521970"/>
          </a:xfrm>
          <a:prstGeom prst="rect">
            <a:avLst/>
          </a:prstGeom>
          <a:noFill/>
          <a:ln w="9525">
            <a:noFill/>
          </a:ln>
        </p:spPr>
        <p:txBody>
          <a:bodyPr>
            <a:spAutoFit/>
          </a:bodyPr>
          <a:p>
            <a:pPr>
              <a:buFont typeface="Wingdings" panose="05000000000000000000" pitchFamily="2" charset="2"/>
            </a:pPr>
            <a:r>
              <a:rPr lang="en-US" altLang="zh-CN" sz="2800" b="1" dirty="0">
                <a:solidFill>
                  <a:srgbClr val="0000FF"/>
                </a:solidFill>
                <a:latin typeface="楷体_GB2312" panose="02010609030101010101" pitchFamily="49" charset="-122"/>
                <a:ea typeface="楷体_GB2312" panose="02010609030101010101" pitchFamily="49" charset="-122"/>
              </a:rPr>
              <a:t> 60</a:t>
            </a:r>
            <a:r>
              <a:rPr lang="zh-CN" altLang="en-US" sz="2800" b="1" dirty="0">
                <a:solidFill>
                  <a:srgbClr val="0000FF"/>
                </a:solidFill>
                <a:latin typeface="楷体_GB2312" panose="02010609030101010101" pitchFamily="49" charset="-122"/>
                <a:ea typeface="楷体_GB2312" panose="02010609030101010101" pitchFamily="49" charset="-122"/>
              </a:rPr>
              <a:t>天即可开花</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9406" name="矩形 59405"/>
          <p:cNvSpPr/>
          <p:nvPr/>
        </p:nvSpPr>
        <p:spPr>
          <a:xfrm>
            <a:off x="6324600" y="2362200"/>
            <a:ext cx="2757805" cy="460375"/>
          </a:xfrm>
          <a:prstGeom prst="rect">
            <a:avLst/>
          </a:prstGeom>
          <a:noFill/>
          <a:ln w="9525">
            <a:noFill/>
          </a:ln>
        </p:spPr>
        <p:txBody>
          <a:bodyPr wrap="square">
            <a:spAutoFit/>
          </a:bodyPr>
          <a:p>
            <a:pPr>
              <a:buFont typeface="Wingdings" panose="05000000000000000000" pitchFamily="2" charset="2"/>
            </a:pPr>
            <a:r>
              <a:rPr lang="en-US" altLang="zh-CN" sz="2400" b="1" dirty="0">
                <a:solidFill>
                  <a:srgbClr val="FF0066"/>
                </a:solidFill>
                <a:latin typeface="楷体_GB2312" panose="02010609030101010101" pitchFamily="49" charset="-122"/>
                <a:ea typeface="楷体_GB2312" panose="02010609030101010101" pitchFamily="49" charset="-122"/>
              </a:rPr>
              <a:t> </a:t>
            </a:r>
            <a:r>
              <a:rPr lang="zh-CN" altLang="en-US" sz="2400" b="1" dirty="0">
                <a:solidFill>
                  <a:srgbClr val="FF0066"/>
                </a:solidFill>
                <a:latin typeface="楷体_GB2312" panose="02010609030101010101" pitchFamily="49" charset="-122"/>
                <a:ea typeface="楷体_GB2312" panose="02010609030101010101" pitchFamily="49" charset="-122"/>
              </a:rPr>
              <a:t>到外雄蕊形成</a:t>
            </a:r>
            <a:endParaRPr lang="zh-CN" altLang="en-US" sz="2400" b="1" dirty="0">
              <a:solidFill>
                <a:srgbClr val="FF0066"/>
              </a:solidFill>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7685</Words>
  <Application>WPS 演示</Application>
  <PresentationFormat>宽屏</PresentationFormat>
  <Paragraphs>590</Paragraphs>
  <Slides>66</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66</vt:i4>
      </vt:variant>
    </vt:vector>
  </HeadingPairs>
  <TitlesOfParts>
    <vt:vector size="81" baseType="lpstr">
      <vt:lpstr>Arial</vt:lpstr>
      <vt:lpstr>宋体</vt:lpstr>
      <vt:lpstr>Wingdings</vt:lpstr>
      <vt:lpstr>Arial Unicode MS</vt:lpstr>
      <vt:lpstr>Arial Black</vt:lpstr>
      <vt:lpstr>微软雅黑</vt:lpstr>
      <vt:lpstr>黑体</vt:lpstr>
      <vt:lpstr>Arial Unicode MS</vt:lpstr>
      <vt:lpstr>华文琥珀</vt:lpstr>
      <vt:lpstr>Times New Roman</vt:lpstr>
      <vt:lpstr>楷体_GB2312</vt:lpstr>
      <vt:lpstr>仿宋_GB2312</vt:lpstr>
      <vt:lpstr>华文新魏</vt:lpstr>
      <vt:lpstr>Calibri Light</vt:lpstr>
      <vt:lpstr>Office 主题​​</vt:lpstr>
      <vt:lpstr>第十节   花期调控常用方法</vt:lpstr>
      <vt:lpstr>(一)  控温控花法</vt:lpstr>
      <vt:lpstr>1、增加温度方法</vt:lpstr>
      <vt:lpstr>PowerPoint 演示文稿</vt:lpstr>
      <vt:lpstr>2.降低温度法</vt:lpstr>
      <vt:lpstr>PowerPoint 演示文稿</vt:lpstr>
      <vt:lpstr>PowerPoint 演示文稿</vt:lpstr>
      <vt:lpstr>百合休眠期处理: </vt:lpstr>
      <vt:lpstr>郁金香休眠期处理:  </vt:lpstr>
      <vt:lpstr>唐菖蒲休眠期处理:</vt:lpstr>
      <vt:lpstr>3、温度的主要作用</vt:lpstr>
      <vt:lpstr>(二)  控光控花法</vt:lpstr>
      <vt:lpstr>2.长日照处理法</vt:lpstr>
      <vt:lpstr>(三)  颠倒昼夜处理法</vt:lpstr>
      <vt:lpstr>PowerPoint 演示文稿</vt:lpstr>
      <vt:lpstr>PowerPoint 演示文稿</vt:lpstr>
      <vt:lpstr>(四)  遮光延长开花时间处理法</vt:lpstr>
      <vt:lpstr>(五)  播种期调节控花法</vt:lpstr>
      <vt:lpstr>“十一”用花的花卉种类和播种期</vt:lpstr>
      <vt:lpstr>瓜叶菊调节播种期控花</vt:lpstr>
      <vt:lpstr>(六)  控水控肥控花法</vt:lpstr>
      <vt:lpstr>(七)  调节气体控花法</vt:lpstr>
      <vt:lpstr>(八)  修剪控花法</vt:lpstr>
      <vt:lpstr>(九)药剂控花法</vt:lpstr>
      <vt:lpstr>使用赤霉素时应注意:</vt:lpstr>
      <vt:lpstr>PowerPoint 演示文稿</vt:lpstr>
      <vt:lpstr>PowerPoint 演示文稿</vt:lpstr>
      <vt:lpstr>PowerPoint 演示文稿</vt:lpstr>
      <vt:lpstr>8. 其它药剂的应用</vt:lpstr>
      <vt:lpstr>PowerPoint 演示文稿</vt:lpstr>
      <vt:lpstr>延迟开花的实例</vt:lpstr>
      <vt:lpstr>六、菊花花期调控常用方法</vt:lpstr>
      <vt:lpstr>（一）光照与温度对菊花花芽分化的影响</vt:lpstr>
      <vt:lpstr>（二）菊花花期调控的主要措施</vt:lpstr>
      <vt:lpstr>PowerPoint 演示文稿</vt:lpstr>
      <vt:lpstr>PowerPoint 演示文稿</vt:lpstr>
      <vt:lpstr>秋菊遮光处理时还应注意以下事项：</vt:lpstr>
      <vt:lpstr>2. 人工补光 (长日照处理)控制开花</vt:lpstr>
      <vt:lpstr>PowerPoint 演示文稿</vt:lpstr>
      <vt:lpstr>菊花光照灯泡一般的安装方法</vt:lpstr>
      <vt:lpstr>3.  植物生长调节剂</vt:lpstr>
      <vt:lpstr>（三）菊花节日花期控制技术</vt:lpstr>
      <vt:lpstr>PowerPoint 演示文稿</vt:lpstr>
      <vt:lpstr>PowerPoint 演示文稿</vt:lpstr>
      <vt:lpstr>PowerPoint 演示文稿</vt:lpstr>
      <vt:lpstr>七、切花月季花期调控</vt:lpstr>
      <vt:lpstr>优良切花月季品种的特征：</vt:lpstr>
      <vt:lpstr>（1）定植：</vt:lpstr>
      <vt:lpstr>（2）栽植密度：</vt:lpstr>
      <vt:lpstr>（3）养护：</vt:lpstr>
      <vt:lpstr>日本切花月季养护技术：</vt:lpstr>
      <vt:lpstr>PowerPoint 演示文稿</vt:lpstr>
      <vt:lpstr>产期调节：</vt:lpstr>
      <vt:lpstr>八、球根花卉的花期调控</vt:lpstr>
      <vt:lpstr>PowerPoint 演示文稿</vt:lpstr>
      <vt:lpstr>2.  土壤对开花的影响</vt:lpstr>
      <vt:lpstr>（2）pH值－生长与花质           </vt:lpstr>
      <vt:lpstr>（3）温度</vt:lpstr>
      <vt:lpstr>（4）栽植深度</vt:lpstr>
      <vt:lpstr>PowerPoint 演示文稿</vt:lpstr>
      <vt:lpstr>PowerPoint 演示文稿</vt:lpstr>
      <vt:lpstr>PowerPoint 演示文稿</vt:lpstr>
      <vt:lpstr>PowerPoint 演示文稿</vt:lpstr>
      <vt:lpstr>（5）栽后管理</vt:lpstr>
      <vt:lpstr>（6）花后管理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飞鱼</cp:lastModifiedBy>
  <cp:revision>4</cp:revision>
  <dcterms:created xsi:type="dcterms:W3CDTF">2019-09-19T02:01:00Z</dcterms:created>
  <dcterms:modified xsi:type="dcterms:W3CDTF">2020-10-30T14:00:28Z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2052-11.8.6.8810</vt:lpwstr>
  </property>
</Properties>
</file>