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14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/188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839200" y="168894"/>
            <a:ext cx="250155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花卉开花调节</a:t>
            </a:r>
            <a:endParaRPr lang="zh-CN" altLang="en-US" b="1" kern="12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FF0000"/>
                </a:solidFill>
                <a:sym typeface="+mn-ea"/>
              </a:rPr>
              <a:t>第八节  花期调控的基本设施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457200" fontAlgn="auto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4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一</a:t>
            </a:r>
            <a:r>
              <a:rPr lang="en-US" altLang="zh-CN" sz="24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)  </a:t>
            </a:r>
            <a:r>
              <a:rPr lang="zh-CN" altLang="en-US" sz="24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冷库</a:t>
            </a:r>
            <a:r>
              <a:rPr lang="en-US" altLang="zh-CN" sz="24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4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低温库</a:t>
            </a:r>
            <a:r>
              <a:rPr lang="en-US" altLang="zh-CN" sz="240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)</a:t>
            </a:r>
            <a:endParaRPr lang="en-US" altLang="zh-CN" sz="2400" b="1">
              <a:solidFill>
                <a:srgbClr val="FF0066"/>
              </a:solidFill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冷库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低温库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)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是花卉生产者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尤其我国南方的花卉生产者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)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进行</a:t>
            </a:r>
            <a:r>
              <a:rPr lang="zh-CN" altLang="en-US" sz="24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花期调控处理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十分重要的设备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没有冷库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许多花卉不能抑制到春天开花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这对花卉生产者无疑是一种巨大的经济损失</a:t>
            </a:r>
            <a:r>
              <a:rPr lang="en-US" altLang="zh-CN" sz="240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.</a:t>
            </a:r>
            <a:endParaRPr lang="en-US" altLang="zh-CN" sz="2400">
              <a:solidFill>
                <a:srgbClr val="0000FF"/>
              </a:solidFill>
              <a:cs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冷库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低温库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)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不仅可以贮藏球根花卉的种球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还可使大部分原在温带地区生育的</a:t>
            </a:r>
            <a:r>
              <a:rPr lang="zh-CN" altLang="en-US" sz="24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球根花卉移到南方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种植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开花得到最基本的保障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可以将提早开花的花卉移到冷库</a:t>
            </a:r>
            <a:r>
              <a:rPr lang="en-US" altLang="zh-CN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降低温度</a:t>
            </a:r>
            <a:r>
              <a:rPr lang="en-US" altLang="zh-CN" sz="240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4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延长花期</a:t>
            </a:r>
            <a:r>
              <a:rPr lang="zh-CN" altLang="en-US" sz="24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等</a:t>
            </a:r>
            <a:endParaRPr lang="zh-CN" altLang="en-US" b="1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en-US" altLang="zh-CN" b="1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zh-CN" altLang="en-US"/>
          </a:p>
        </p:txBody>
      </p:sp>
      <p:sp>
        <p:nvSpPr>
          <p:cNvPr id="4" name="动作按钮: 后退或前一项 3">
            <a:hlinkClick r:id="rId1" action="ppaction://hlinksldjump"/>
          </p:cNvPr>
          <p:cNvSpPr/>
          <p:nvPr/>
        </p:nvSpPr>
        <p:spPr>
          <a:xfrm>
            <a:off x="10591800" y="6019800"/>
            <a:ext cx="1219200" cy="533400"/>
          </a:xfrm>
          <a:prstGeom prst="actionButtonBackPrevious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95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40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(</a:t>
            </a:r>
            <a:r>
              <a:rPr lang="zh-CN" altLang="en-US" sz="40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二</a:t>
            </a:r>
            <a:r>
              <a:rPr lang="en-US" altLang="zh-CN" sz="40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)  </a:t>
            </a:r>
            <a:r>
              <a:rPr lang="zh-CN" altLang="en-US" sz="40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温室</a:t>
            </a:r>
            <a:endParaRPr lang="zh-CN" altLang="en-US" sz="4000" dirty="0">
              <a:solidFill>
                <a:srgbClr val="FF0066"/>
              </a:solidFill>
              <a:cs typeface="微软雅黑" panose="020B050302020402020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indent="457200" fontAlgn="auto">
              <a:buNone/>
            </a:pPr>
            <a:r>
              <a:rPr lang="zh-CN" altLang="en-US" sz="28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温室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能有效地调控花卉植物生长发育的发育因子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无论是南方还是北方生产花卉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无论是草本还是木本或球根花卉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在温室进行花卉生产</a:t>
            </a:r>
            <a:r>
              <a:rPr lang="zh-CN" altLang="en-US" sz="28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花期调控是极为有利的</a:t>
            </a:r>
            <a:r>
              <a:rPr lang="en-US" altLang="zh-CN" sz="28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而且产出的</a:t>
            </a:r>
            <a:r>
              <a:rPr lang="zh-CN" altLang="en-US" sz="28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鲜花质量远远优于露地栽培的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病虫害危害程度大大降低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.</a:t>
            </a:r>
            <a:endParaRPr lang="en-US" altLang="zh-CN" b="1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40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(</a:t>
            </a:r>
            <a:r>
              <a:rPr lang="zh-CN" altLang="en-US" sz="40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三</a:t>
            </a:r>
            <a:r>
              <a:rPr lang="en-US" altLang="zh-CN" sz="40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)  </a:t>
            </a:r>
            <a:r>
              <a:rPr lang="zh-CN" altLang="en-US" sz="40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荫棚</a:t>
            </a:r>
            <a:endParaRPr lang="zh-CN" altLang="en-US" sz="4000" dirty="0">
              <a:solidFill>
                <a:srgbClr val="FF0066"/>
              </a:solidFill>
              <a:cs typeface="微软雅黑" panose="020B050302020402020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indent="457200" fontAlgn="auto">
              <a:buNone/>
            </a:pP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有相当部分的花卉植物是中性和荫性花卉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不适应太阳光的直接照射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在荫棚下能很好地生长发育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荫棚价格便宜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容易搭建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有一定的</a:t>
            </a:r>
            <a:r>
              <a:rPr lang="zh-CN" altLang="en-US" sz="28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抗风、防虫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功能。特别是南方地区，阳光照射强烈，温度高，荫棚是</a:t>
            </a:r>
            <a:r>
              <a:rPr lang="zh-CN" altLang="en-US" sz="28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降温、防晒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十分重要的花卉生产设施。</a:t>
            </a:r>
            <a:endParaRPr lang="zh-CN" altLang="en-US" sz="2800" dirty="0">
              <a:solidFill>
                <a:srgbClr val="0000FF"/>
              </a:solidFill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990600"/>
            <a:ext cx="11083290" cy="5169535"/>
          </a:xfrm>
        </p:spPr>
        <p:txBody>
          <a:bodyPr>
            <a:normAutofit fontScale="80000"/>
          </a:bodyPr>
          <a:p>
            <a:pPr indent="457200" fontAlgn="auto">
              <a:buNone/>
            </a:pPr>
            <a:r>
              <a:rPr lang="en-US" altLang="zh-CN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 </a:t>
            </a:r>
            <a:r>
              <a:rPr lang="en-US" altLang="zh-CN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(</a:t>
            </a:r>
            <a:r>
              <a:rPr lang="zh-CN" altLang="en-US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四</a:t>
            </a:r>
            <a:r>
              <a:rPr lang="en-US" altLang="zh-CN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)  </a:t>
            </a:r>
            <a:r>
              <a:rPr lang="zh-CN" altLang="en-US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人工气候室</a:t>
            </a:r>
            <a:endParaRPr lang="zh-CN" altLang="en-US">
              <a:cs typeface="微软雅黑" panose="020B0503020204020204" charset="-122"/>
            </a:endParaRPr>
          </a:p>
          <a:p>
            <a:pPr indent="457200" fontAlgn="auto">
              <a:buNone/>
            </a:pPr>
            <a:r>
              <a:rPr lang="zh-CN" altLang="en-US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人工气候室能自动控制温度、湿度、光照，但造价较高，目前还只在科研部门使用。</a:t>
            </a:r>
            <a:endParaRPr lang="zh-CN" altLang="en-US" dirty="0">
              <a:solidFill>
                <a:srgbClr val="0000FF"/>
              </a:solidFill>
              <a:cs typeface="微软雅黑" panose="020B0503020204020204" charset="-122"/>
              <a:sym typeface="+mn-ea"/>
            </a:endParaRPr>
          </a:p>
          <a:p>
            <a:pPr indent="457200" fontAlgn="auto">
              <a:buNone/>
            </a:pPr>
            <a:r>
              <a:rPr lang="en-US" altLang="zh-CN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(</a:t>
            </a:r>
            <a:r>
              <a:rPr lang="zh-CN" altLang="en-US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五</a:t>
            </a:r>
            <a:r>
              <a:rPr lang="en-US" altLang="zh-CN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)  </a:t>
            </a:r>
            <a:r>
              <a:rPr lang="zh-CN" altLang="en-US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短日照设</a:t>
            </a:r>
            <a:endParaRPr lang="zh-CN" altLang="en-US" b="1" dirty="0">
              <a:solidFill>
                <a:srgbClr val="FF0066"/>
              </a:solidFill>
              <a:cs typeface="微软雅黑" panose="020B0503020204020204" charset="-122"/>
            </a:endParaRPr>
          </a:p>
          <a:p>
            <a:pPr indent="457200" fontAlgn="auto">
              <a:buNone/>
            </a:pPr>
            <a:r>
              <a:rPr lang="zh-CN" altLang="en-US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需要黑布、遮光膜、暗房和自动控光装置等。暗房中最好有便于移动的盆架。</a:t>
            </a:r>
            <a:endParaRPr lang="zh-CN" altLang="en-US" dirty="0">
              <a:solidFill>
                <a:srgbClr val="0000FF"/>
              </a:solidFill>
              <a:cs typeface="微软雅黑" panose="020B0503020204020204" charset="-122"/>
              <a:sym typeface="+mn-ea"/>
            </a:endParaRPr>
          </a:p>
          <a:p>
            <a:pPr indent="457200" fontAlgn="auto">
              <a:buNone/>
            </a:pPr>
            <a:r>
              <a:rPr lang="en-US" altLang="zh-CN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(</a:t>
            </a:r>
            <a:r>
              <a:rPr lang="zh-CN" altLang="en-US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六</a:t>
            </a:r>
            <a:r>
              <a:rPr lang="en-US" altLang="zh-CN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)  </a:t>
            </a:r>
            <a:r>
              <a:rPr lang="zh-CN" altLang="en-US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长日照设备</a:t>
            </a:r>
            <a:endParaRPr lang="zh-CN" altLang="en-US" b="1" dirty="0">
              <a:solidFill>
                <a:srgbClr val="FF0066"/>
              </a:solidFill>
              <a:cs typeface="微软雅黑" panose="020B0503020204020204" charset="-122"/>
              <a:sym typeface="+mn-ea"/>
            </a:endParaRPr>
          </a:p>
          <a:p>
            <a:pPr indent="457200" fontAlgn="auto">
              <a:buNone/>
            </a:pPr>
            <a:r>
              <a:rPr lang="zh-CN" altLang="en-US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必要的电灯光照设施，自动控时控光装置等。</a:t>
            </a:r>
            <a:endParaRPr lang="zh-CN" altLang="en-US" b="1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000" dirty="0">
                <a:solidFill>
                  <a:srgbClr val="FF0000"/>
                </a:solidFill>
                <a:sym typeface="+mn-ea"/>
              </a:rPr>
              <a:t>第九节   花期调控前准备工作</a:t>
            </a:r>
            <a:endParaRPr lang="zh-CN" altLang="en-US" sz="4000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indent="457200" fontAlgn="auto">
              <a:buNone/>
            </a:pPr>
            <a:r>
              <a:rPr lang="zh-CN" altLang="en-US" sz="2800" dirty="0">
                <a:solidFill>
                  <a:srgbClr val="FF0000"/>
                </a:solidFill>
                <a:cs typeface="微软雅黑" panose="020B0503020204020204" charset="-122"/>
                <a:sym typeface="+mn-ea"/>
              </a:rPr>
              <a:t>花卉种类品种的选择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：既要满足市场需求，又能在预定用花时间比较容易开花。</a:t>
            </a:r>
            <a:endParaRPr lang="zh-CN" altLang="en-US" sz="2800" b="1" dirty="0">
              <a:solidFill>
                <a:srgbClr val="0000FF"/>
              </a:solidFill>
              <a:cs typeface="微软雅黑" panose="020B0503020204020204" charset="-122"/>
            </a:endParaRPr>
          </a:p>
          <a:p>
            <a:pPr marL="0" lvl="2" indent="457200" fontAlgn="auto">
              <a:buNone/>
            </a:pPr>
            <a:r>
              <a:rPr lang="zh-CN" altLang="en-US" sz="2800" dirty="0">
                <a:solidFill>
                  <a:srgbClr val="FF0000"/>
                </a:solidFill>
                <a:cs typeface="微软雅黑" panose="020B0503020204020204" charset="-122"/>
                <a:sym typeface="+mn-ea"/>
              </a:rPr>
              <a:t>球根成熟程度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：球根成熟度不高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促成栽培反应不良。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endParaRPr lang="zh-CN" altLang="en-US"/>
          </a:p>
        </p:txBody>
      </p:sp>
      <p:sp>
        <p:nvSpPr>
          <p:cNvPr id="4" name="动作按钮: 后退或前一项 3">
            <a:hlinkClick r:id="rId1" action="ppaction://hlinksldjump"/>
          </p:cNvPr>
          <p:cNvSpPr/>
          <p:nvPr/>
        </p:nvSpPr>
        <p:spPr>
          <a:xfrm>
            <a:off x="10591800" y="6019800"/>
            <a:ext cx="1219200" cy="533400"/>
          </a:xfrm>
          <a:prstGeom prst="actionButtonBackPrevious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95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8480" y="1129665"/>
            <a:ext cx="11043920" cy="5207000"/>
          </a:xfrm>
        </p:spPr>
        <p:txBody>
          <a:bodyPr/>
          <a:p>
            <a:pPr indent="457200" fontAlgn="auto">
              <a:buNone/>
            </a:pPr>
            <a:r>
              <a:rPr lang="zh-CN" altLang="en-US" sz="2800" dirty="0">
                <a:solidFill>
                  <a:srgbClr val="FF0000"/>
                </a:solidFill>
                <a:cs typeface="微软雅黑" panose="020B0503020204020204" charset="-122"/>
                <a:sym typeface="+mn-ea"/>
              </a:rPr>
              <a:t>植株或种球大小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：植株和球根必须达到一定的大小，经过处理开花才有较高的商品价值。如</a:t>
            </a:r>
            <a:r>
              <a:rPr lang="zh-CN" altLang="en-US" sz="28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郁金香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鳞茎重量应为</a:t>
            </a:r>
            <a:r>
              <a:rPr lang="en-US" altLang="zh-CN" sz="2800" dirty="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12</a:t>
            </a:r>
            <a:r>
              <a:rPr lang="en-US" altLang="zh-CN" sz="2800">
                <a:solidFill>
                  <a:srgbClr val="FF0066"/>
                </a:solidFill>
                <a:cs typeface="微软雅黑" panose="020B0503020204020204" charset="-122"/>
                <a:sym typeface="+mn-ea"/>
              </a:rPr>
              <a:t>g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以上，</a:t>
            </a:r>
            <a:r>
              <a:rPr lang="zh-CN" altLang="en-US" sz="2800" dirty="0">
                <a:solidFill>
                  <a:srgbClr val="996633"/>
                </a:solidFill>
                <a:cs typeface="微软雅黑" panose="020B0503020204020204" charset="-122"/>
                <a:sym typeface="+mn-ea"/>
              </a:rPr>
              <a:t>风信子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鳞茎周径要达到</a:t>
            </a:r>
            <a:r>
              <a:rPr lang="en-US" altLang="zh-CN" sz="2800" dirty="0">
                <a:solidFill>
                  <a:srgbClr val="996633"/>
                </a:solidFill>
                <a:cs typeface="微软雅黑" panose="020B0503020204020204" charset="-122"/>
                <a:sym typeface="+mn-ea"/>
              </a:rPr>
              <a:t>8 </a:t>
            </a:r>
            <a:r>
              <a:rPr lang="en-US" altLang="zh-CN" sz="2800">
                <a:solidFill>
                  <a:srgbClr val="996633"/>
                </a:solidFill>
                <a:cs typeface="微软雅黑" panose="020B0503020204020204" charset="-122"/>
                <a:sym typeface="+mn-ea"/>
              </a:rPr>
              <a:t>cm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以上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.</a:t>
            </a:r>
            <a:endParaRPr lang="en-US" altLang="zh-CN" sz="2800" b="1" dirty="0">
              <a:solidFill>
                <a:srgbClr val="0000FF"/>
              </a:solidFill>
              <a:cs typeface="微软雅黑" panose="020B0503020204020204" charset="-122"/>
              <a:sym typeface="+mn-ea"/>
            </a:endParaRPr>
          </a:p>
          <a:p>
            <a:pPr indent="457200" fontAlgn="auto">
              <a:buNone/>
            </a:pPr>
            <a:r>
              <a:rPr lang="zh-CN" altLang="en-US" sz="2800" dirty="0">
                <a:solidFill>
                  <a:srgbClr val="FF0000"/>
                </a:solidFill>
                <a:cs typeface="微软雅黑" panose="020B0503020204020204" charset="-122"/>
                <a:sym typeface="+mn-ea"/>
              </a:rPr>
              <a:t>栽培条件和栽培技术</a:t>
            </a:r>
            <a:r>
              <a:rPr lang="zh-CN" altLang="en-US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：优良的栽培环境和熟练 的栽培技术是花期调控成功的另一保证</a:t>
            </a:r>
            <a:r>
              <a:rPr lang="en-US" altLang="zh-CN" sz="2800" dirty="0">
                <a:solidFill>
                  <a:srgbClr val="0000FF"/>
                </a:solidFill>
                <a:cs typeface="微软雅黑" panose="020B0503020204020204" charset="-122"/>
                <a:sym typeface="+mn-ea"/>
              </a:rPr>
              <a:t>.</a:t>
            </a:r>
            <a:endParaRPr lang="en-US" altLang="zh-CN" sz="2800" b="1" dirty="0">
              <a:solidFill>
                <a:srgbClr val="0000FF"/>
              </a:solidFill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728</Words>
  <Application>WPS 演示</Application>
  <PresentationFormat>宽屏</PresentationFormat>
  <Paragraphs>36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Arial Unicode MS</vt:lpstr>
      <vt:lpstr>华文琥珀</vt:lpstr>
      <vt:lpstr>楷体_GB2312</vt:lpstr>
      <vt:lpstr>Times New Roman</vt:lpstr>
      <vt:lpstr>Calibri Light</vt:lpstr>
      <vt:lpstr>Office 主题​​</vt:lpstr>
      <vt:lpstr>第八节  花期调控的基本设施</vt:lpstr>
      <vt:lpstr>(二)  温室</vt:lpstr>
      <vt:lpstr>(三)  荫棚</vt:lpstr>
      <vt:lpstr>PowerPoint 演示文稿</vt:lpstr>
      <vt:lpstr>第九节   花期调控前准备工作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飞鱼</cp:lastModifiedBy>
  <cp:revision>4</cp:revision>
  <dcterms:created xsi:type="dcterms:W3CDTF">2019-09-19T02:01:00Z</dcterms:created>
  <dcterms:modified xsi:type="dcterms:W3CDTF">2020-10-30T14:00:34Z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