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/188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花卉开花调节</a:t>
            </a:r>
            <a:endParaRPr lang="zh-CN" altLang="en-US" b="1" kern="12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8" name="标题 80897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p>
            <a:r>
              <a:rPr lang="zh-CN" altLang="en-US" b="1" dirty="0">
                <a:solidFill>
                  <a:srgbClr val="FF0000"/>
                </a:solidFill>
              </a:rPr>
              <a:t>第七节  常用植物生长调节剂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80899" name="内容占位符 8089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478790" fontAlgn="auto">
              <a:lnSpc>
                <a:spcPct val="150000"/>
              </a:lnSpc>
              <a:buNone/>
            </a:pPr>
            <a:r>
              <a:rPr lang="zh-CN" altLang="en-US" b="1" dirty="0"/>
              <a:t>一、植物生长调节剂应用的特点</a:t>
            </a:r>
            <a:endParaRPr lang="zh-CN" altLang="en-US" b="1" dirty="0"/>
          </a:p>
          <a:p>
            <a:pPr indent="478790" fontAlgn="auto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FF00FF"/>
                </a:solidFill>
              </a:rPr>
              <a:t>植物生长调节剂</a:t>
            </a:r>
            <a:r>
              <a:rPr lang="zh-CN" altLang="en-US" b="1" dirty="0"/>
              <a:t>除</a:t>
            </a:r>
            <a:r>
              <a:rPr lang="en-US" altLang="zh-CN" b="1"/>
              <a:t>IAA</a:t>
            </a:r>
            <a:r>
              <a:rPr lang="zh-CN" altLang="en-US" b="1"/>
              <a:t>、</a:t>
            </a:r>
            <a:r>
              <a:rPr lang="en-US" altLang="zh-CN" b="1"/>
              <a:t>CK</a:t>
            </a:r>
            <a:r>
              <a:rPr lang="zh-CN" altLang="en-US" b="1"/>
              <a:t>、</a:t>
            </a:r>
            <a:r>
              <a:rPr lang="en-US" altLang="zh-CN" b="1"/>
              <a:t>GA、ABA</a:t>
            </a:r>
            <a:r>
              <a:rPr lang="zh-CN" altLang="en-US" b="1"/>
              <a:t>、</a:t>
            </a:r>
            <a:r>
              <a:rPr lang="en-US" altLang="zh-CN" b="1"/>
              <a:t>ETH</a:t>
            </a:r>
            <a:r>
              <a:rPr lang="zh-CN" altLang="en-US" b="1" dirty="0"/>
              <a:t>外，还包括植物生长延缓剂和植物生长抑制剂。</a:t>
            </a:r>
            <a:endParaRPr lang="zh-CN" altLang="en-US" b="1" dirty="0"/>
          </a:p>
          <a:p>
            <a:pPr indent="478790" fontAlgn="auto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FF00FF"/>
                </a:solidFill>
              </a:rPr>
              <a:t>植物生长调节剂</a:t>
            </a:r>
            <a:r>
              <a:rPr lang="zh-CN" altLang="en-US" b="1" dirty="0"/>
              <a:t>在花卉上应用却并非想象的那样广泛，与该类药剂作用的</a:t>
            </a:r>
            <a:r>
              <a:rPr lang="zh-CN" altLang="en-US" b="1" dirty="0">
                <a:solidFill>
                  <a:schemeClr val="accent2"/>
                </a:solidFill>
              </a:rPr>
              <a:t>多变性</a:t>
            </a:r>
            <a:r>
              <a:rPr lang="zh-CN" altLang="en-US" b="1" dirty="0"/>
              <a:t>有关。使用时慎重考虑。 </a:t>
            </a:r>
            <a:endParaRPr lang="zh-CN" altLang="en-US" b="1" dirty="0"/>
          </a:p>
        </p:txBody>
      </p:sp>
      <p:sp>
        <p:nvSpPr>
          <p:cNvPr id="2" name="动作按钮: 后退或前一项 1">
            <a:hlinkClick r:id="rId1" action="ppaction://hlinksldjump"/>
          </p:cNvPr>
          <p:cNvSpPr/>
          <p:nvPr/>
        </p:nvSpPr>
        <p:spPr>
          <a:xfrm>
            <a:off x="10591800" y="6019800"/>
            <a:ext cx="1219200" cy="533400"/>
          </a:xfrm>
          <a:prstGeom prst="actionButtonBackPrevious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95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B050"/>
                </a:solidFill>
                <a:sym typeface="+mn-ea"/>
              </a:rPr>
              <a:t>（三）代替低温促进开花</a:t>
            </a:r>
            <a:r>
              <a:rPr lang="zh-CN" altLang="en-US" dirty="0">
                <a:sym typeface="+mn-ea"/>
              </a:rPr>
              <a:t> </a:t>
            </a:r>
            <a:endParaRPr lang="zh-CN" altLang="en-US"/>
          </a:p>
        </p:txBody>
      </p:sp>
      <p:sp>
        <p:nvSpPr>
          <p:cNvPr id="96259" name="内容占位符 9625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indent="457200" fontAlgn="auto">
              <a:lnSpc>
                <a:spcPct val="150000"/>
              </a:lnSpc>
              <a:buNone/>
            </a:pPr>
            <a:r>
              <a:rPr lang="zh-CN" altLang="en-US" b="1" dirty="0"/>
              <a:t>  </a:t>
            </a:r>
            <a:r>
              <a:rPr lang="zh-CN" altLang="en-US" sz="2800" b="1" dirty="0"/>
              <a:t>夏季休眠的球根花卉，花芽形成后需要低温使花茎完成伸长。</a:t>
            </a:r>
            <a:r>
              <a:rPr lang="zh-CN" altLang="en-US" sz="2800" b="1" dirty="0">
                <a:solidFill>
                  <a:srgbClr val="FF00FF"/>
                </a:solidFill>
              </a:rPr>
              <a:t>赤霉素可部分代替低温。</a:t>
            </a:r>
            <a:endParaRPr lang="zh-CN" altLang="en-US" sz="2800" b="1" dirty="0">
              <a:solidFill>
                <a:srgbClr val="FF00FF"/>
              </a:solidFill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/>
              <a:t>小苍兰球茎经低温后方能正常伸长开花。未经低温处理的球茎在种植前用</a:t>
            </a:r>
            <a:r>
              <a:rPr lang="en-US" altLang="zh-CN" sz="2800" b="1"/>
              <a:t>GA</a:t>
            </a:r>
            <a:r>
              <a:rPr lang="en-US" altLang="zh-CN" sz="2800" b="1" baseline="-30000"/>
              <a:t>3 </a:t>
            </a:r>
            <a:r>
              <a:rPr lang="en-US" altLang="zh-CN" sz="2800" b="1"/>
              <a:t>100~500mg/L</a:t>
            </a:r>
            <a:r>
              <a:rPr lang="zh-CN" altLang="en-US" sz="2800" b="1" dirty="0"/>
              <a:t>浸球，经浸球处理球比未处理球提早开花约3周。</a:t>
            </a:r>
            <a:endParaRPr lang="zh-CN" altLang="en-US" b="1" dirty="0">
              <a:solidFill>
                <a:srgbClr val="FF00FF"/>
              </a:solidFill>
            </a:endParaRPr>
          </a:p>
          <a:p>
            <a:pPr>
              <a:buNone/>
            </a:pPr>
            <a:endParaRPr lang="zh-CN" alt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B050"/>
                </a:solidFill>
                <a:sym typeface="+mn-ea"/>
              </a:rPr>
              <a:t>（四）防止莲座化，促进开花 </a:t>
            </a:r>
            <a:r>
              <a:rPr lang="zh-CN" altLang="en-US" dirty="0">
                <a:sym typeface="+mn-ea"/>
              </a:rPr>
              <a:t> </a:t>
            </a:r>
            <a:endParaRPr lang="zh-CN" altLang="en-US"/>
          </a:p>
        </p:txBody>
      </p:sp>
      <p:sp>
        <p:nvSpPr>
          <p:cNvPr id="98307" name="内容占位符 98306"/>
          <p:cNvSpPr>
            <a:spLocks noGrp="1"/>
          </p:cNvSpPr>
          <p:nvPr>
            <p:ph idx="1"/>
          </p:nvPr>
        </p:nvSpPr>
        <p:spPr/>
        <p:txBody>
          <a:bodyPr/>
          <a:p>
            <a:pPr indent="457200" fontAlgn="auto">
              <a:buNone/>
            </a:pPr>
            <a:r>
              <a:rPr lang="zh-CN" altLang="en-US" sz="2800" b="1" dirty="0"/>
              <a:t>一些宿根花卉在入秋凉温中转向莲座化而停止生长，须经过低温期后方可恢复生长。</a:t>
            </a:r>
            <a:endParaRPr lang="zh-CN" altLang="en-US" sz="2800" b="1" dirty="0"/>
          </a:p>
          <a:p>
            <a:pPr marL="0" indent="457200" fontAlgn="auto">
              <a:buNone/>
            </a:pPr>
            <a:r>
              <a:rPr lang="zh-CN" altLang="en-US" sz="2800" b="1" dirty="0"/>
              <a:t>例：促成栽培锥花丝石竹时，可将即要进入莲座化的株苗在栽种到15℃和长日照条件中的同时喷施</a:t>
            </a:r>
            <a:r>
              <a:rPr lang="en-US" altLang="zh-CN" sz="2800" b="1"/>
              <a:t>BA300mg/L</a:t>
            </a:r>
            <a:r>
              <a:rPr lang="zh-CN" altLang="en-US" sz="2800" b="1" dirty="0"/>
              <a:t>溶液，可防止莲座化而继续保持生长状态，从而提早开花。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B050"/>
                </a:solidFill>
                <a:sym typeface="+mn-ea"/>
              </a:rPr>
              <a:t>（五）代替高温打破休眠和促进花芽分化</a:t>
            </a:r>
            <a:r>
              <a:rPr lang="zh-CN" altLang="en-US" dirty="0">
                <a:sym typeface="+mn-ea"/>
              </a:rPr>
              <a:t>  </a:t>
            </a:r>
            <a:endParaRPr lang="zh-CN" altLang="en-US"/>
          </a:p>
        </p:txBody>
      </p:sp>
      <p:sp>
        <p:nvSpPr>
          <p:cNvPr id="100355" name="内容占位符 100354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 indent="457200" fontAlgn="auto">
              <a:buNone/>
            </a:pPr>
            <a:r>
              <a:rPr lang="zh-CN" altLang="en-US" b="1" dirty="0"/>
              <a:t> </a:t>
            </a:r>
            <a:r>
              <a:rPr lang="zh-CN" altLang="en-US" sz="3100" b="1" dirty="0"/>
              <a:t>夏季休眠的球根花卉起球时已进入休眠状态，在休眠期中花芽分化。促成栽培中常应用高温处理打破休眠和促进花芽分化，</a:t>
            </a:r>
            <a:r>
              <a:rPr lang="zh-CN" altLang="en-US" sz="3100" b="1" dirty="0">
                <a:solidFill>
                  <a:srgbClr val="FF00FF"/>
                </a:solidFill>
              </a:rPr>
              <a:t>用生长调节剂也有同样的效应</a:t>
            </a:r>
            <a:r>
              <a:rPr lang="zh-CN" altLang="en-US" sz="3100" b="1" dirty="0"/>
              <a:t>。</a:t>
            </a:r>
            <a:endParaRPr lang="zh-CN" altLang="en-US" sz="3100" b="1" dirty="0"/>
          </a:p>
          <a:p>
            <a:pPr indent="457200" fontAlgn="auto">
              <a:buNone/>
            </a:pPr>
            <a:r>
              <a:rPr lang="zh-CN" altLang="en-US" sz="3100" b="1" dirty="0"/>
              <a:t>荷兰鸢尾（</a:t>
            </a:r>
            <a:r>
              <a:rPr lang="en-US" altLang="zh-CN" sz="3100" b="1" i="1" err="1"/>
              <a:t>Iris</a:t>
            </a:r>
            <a:r>
              <a:rPr lang="en-US" altLang="zh-CN" sz="3100" b="1" err="1"/>
              <a:t>×</a:t>
            </a:r>
            <a:r>
              <a:rPr lang="en-US" altLang="zh-CN" sz="3100" b="1" i="1" err="1"/>
              <a:t>hollandica</a:t>
            </a:r>
            <a:r>
              <a:rPr lang="en-US" altLang="zh-CN" sz="3100" b="1"/>
              <a:t>）</a:t>
            </a:r>
            <a:r>
              <a:rPr lang="zh-CN" altLang="en-US" sz="3100" b="1" dirty="0"/>
              <a:t>及多花水仙（</a:t>
            </a:r>
            <a:r>
              <a:rPr lang="en-US" altLang="zh-CN" sz="3100" b="1" i="1"/>
              <a:t>Narcissus </a:t>
            </a:r>
            <a:r>
              <a:rPr lang="en-US" altLang="zh-CN" sz="3100" b="1" i="1" err="1"/>
              <a:t>tazetta</a:t>
            </a:r>
            <a:r>
              <a:rPr lang="en-US" altLang="zh-CN" sz="3100" b="1"/>
              <a:t>）</a:t>
            </a:r>
            <a:r>
              <a:rPr lang="zh-CN" altLang="en-US" sz="3100" b="1" dirty="0"/>
              <a:t>鳞茎采用乙烯气浴或熏烟法，每日作1~3</a:t>
            </a:r>
            <a:r>
              <a:rPr lang="en-US" altLang="zh-CN" sz="3100" b="1"/>
              <a:t>h</a:t>
            </a:r>
            <a:r>
              <a:rPr lang="zh-CN" altLang="en-US" sz="3100" b="1" dirty="0"/>
              <a:t>乙烯气浴。小苍兰球茎用烟熏法每日处理3~5</a:t>
            </a:r>
            <a:r>
              <a:rPr lang="en-US" altLang="zh-CN" sz="3100" b="1"/>
              <a:t>h，</a:t>
            </a:r>
            <a:r>
              <a:rPr lang="zh-CN" altLang="en-US" sz="3100" b="1" dirty="0"/>
              <a:t>连续2~3日有效。</a:t>
            </a:r>
            <a:endParaRPr lang="zh-CN" altLang="en-US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B050"/>
                </a:solidFill>
                <a:sym typeface="+mn-ea"/>
              </a:rPr>
              <a:t>（六）促进生长</a:t>
            </a:r>
            <a:r>
              <a:rPr lang="zh-CN" altLang="en-US" dirty="0">
                <a:sym typeface="+mn-ea"/>
              </a:rPr>
              <a:t>  </a:t>
            </a:r>
            <a:endParaRPr lang="zh-CN" altLang="en-US"/>
          </a:p>
        </p:txBody>
      </p:sp>
      <p:sp>
        <p:nvSpPr>
          <p:cNvPr id="99331" name="内容占位符 99330"/>
          <p:cNvSpPr>
            <a:spLocks noGrp="1"/>
          </p:cNvSpPr>
          <p:nvPr>
            <p:ph idx="1"/>
          </p:nvPr>
        </p:nvSpPr>
        <p:spPr/>
        <p:txBody>
          <a:bodyPr/>
          <a:p>
            <a:pPr indent="457200" fontAlgn="auto">
              <a:buNone/>
            </a:pPr>
            <a:r>
              <a:rPr lang="zh-CN" altLang="en-US" sz="2800" b="1" dirty="0"/>
              <a:t>使切花花茎达到一定高度时可应用生长调节剂。</a:t>
            </a:r>
            <a:endParaRPr lang="zh-CN" altLang="en-US" sz="2800" b="1" dirty="0"/>
          </a:p>
          <a:p>
            <a:pPr indent="457200" fontAlgn="auto">
              <a:buNone/>
            </a:pPr>
            <a:r>
              <a:rPr lang="zh-CN" altLang="en-US" sz="2800" b="1" dirty="0"/>
              <a:t>标准菊切花生产中要求花茎达到足够高度，可于栽种后1~3天开始喷施。</a:t>
            </a:r>
            <a:r>
              <a:rPr lang="en-US" altLang="zh-CN" sz="2800" b="1"/>
              <a:t>GA</a:t>
            </a:r>
            <a:r>
              <a:rPr lang="en-US" altLang="zh-CN" sz="2800" b="1" baseline="-30000"/>
              <a:t>3</a:t>
            </a:r>
            <a:r>
              <a:rPr lang="en-US" altLang="zh-CN" sz="2800" b="1"/>
              <a:t>1~6mg/L，</a:t>
            </a:r>
            <a:r>
              <a:rPr lang="zh-CN" altLang="en-US" sz="2800" b="1" dirty="0"/>
              <a:t>重复3次，每次相隔1周。</a:t>
            </a:r>
            <a:endParaRPr lang="zh-CN" altLang="en-US" sz="2800" b="1" dirty="0"/>
          </a:p>
          <a:p>
            <a:pPr indent="457200" fontAlgn="auto">
              <a:buNone/>
            </a:pPr>
            <a:r>
              <a:rPr lang="zh-CN" altLang="en-US" sz="2800" b="1" dirty="0"/>
              <a:t>用</a:t>
            </a:r>
            <a:r>
              <a:rPr lang="en-US" altLang="zh-CN" sz="2800" b="1"/>
              <a:t>GA</a:t>
            </a:r>
            <a:r>
              <a:rPr lang="en-US" altLang="zh-CN" sz="2800" b="1" baseline="-30000"/>
              <a:t>4+7</a:t>
            </a:r>
            <a:r>
              <a:rPr lang="zh-CN" altLang="en-US" sz="2800" b="1"/>
              <a:t>和</a:t>
            </a:r>
            <a:r>
              <a:rPr lang="en-US" altLang="zh-CN" sz="2800" b="1"/>
              <a:t>BA</a:t>
            </a:r>
            <a:r>
              <a:rPr lang="zh-CN" altLang="en-US" sz="2800" b="1" dirty="0"/>
              <a:t>混合液喷施可增加切花月季花枝长度。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B050"/>
                </a:solidFill>
                <a:sym typeface="+mn-ea"/>
              </a:rPr>
              <a:t>（七）促进矮化</a:t>
            </a:r>
            <a:r>
              <a:rPr lang="zh-CN" altLang="en-US" dirty="0">
                <a:sym typeface="+mn-ea"/>
              </a:rPr>
              <a:t>  </a:t>
            </a:r>
            <a:endParaRPr lang="zh-CN" altLang="en-US"/>
          </a:p>
        </p:txBody>
      </p:sp>
      <p:sp>
        <p:nvSpPr>
          <p:cNvPr id="103427" name="内容占位符 103426"/>
          <p:cNvSpPr>
            <a:spLocks noGrp="1"/>
          </p:cNvSpPr>
          <p:nvPr>
            <p:ph idx="1"/>
          </p:nvPr>
        </p:nvSpPr>
        <p:spPr/>
        <p:txBody>
          <a:bodyPr/>
          <a:p>
            <a:pPr indent="514985" fontAlgn="auto">
              <a:lnSpc>
                <a:spcPct val="150000"/>
              </a:lnSpc>
              <a:buNone/>
            </a:pPr>
            <a:r>
              <a:rPr lang="zh-CN" altLang="en-US" sz="2800" b="1" dirty="0"/>
              <a:t>   矮化栽培是盆栽及花坛植物生产中的一个趋向，应用生长延缓剂是较有效的措施。如：比久、矮壮素、嘧啶醇、菊壮素、多效唑、烯效唑、矮形磷等。 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9" name="内容占位符 101378"/>
          <p:cNvSpPr>
            <a:spLocks noGrp="1"/>
          </p:cNvSpPr>
          <p:nvPr>
            <p:ph idx="1"/>
          </p:nvPr>
        </p:nvSpPr>
        <p:spPr>
          <a:xfrm>
            <a:off x="688340" y="1335405"/>
            <a:ext cx="10894060" cy="5001260"/>
          </a:xfrm>
        </p:spPr>
        <p:txBody>
          <a:bodyPr/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/>
              <a:t>一品红的老品种生长较高，矮壮素几乎对所有品种都有效，浇灌与喷施均可。将采穗母株在摘心后1周浇灌矮壮素，插穗上盆后再作浇灌处理则效果更好。应用浓度为0.14%~0.26%多效唑也能成功控制一品红高度，在15</a:t>
            </a:r>
            <a:r>
              <a:rPr lang="en-US" altLang="zh-CN" sz="2800" b="1"/>
              <a:t>cm</a:t>
            </a:r>
            <a:r>
              <a:rPr lang="zh-CN" altLang="en-US" sz="2800" b="1" dirty="0"/>
              <a:t>径盆中用0.125~0.5</a:t>
            </a:r>
            <a:r>
              <a:rPr lang="en-US" altLang="zh-CN" sz="2800" b="1"/>
              <a:t>mg。</a:t>
            </a:r>
            <a:endParaRPr lang="en-US" altLang="zh-CN" b="1"/>
          </a:p>
          <a:p>
            <a:pPr>
              <a:lnSpc>
                <a:spcPct val="90000"/>
              </a:lnSpc>
            </a:pP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B050"/>
                </a:solidFill>
                <a:sym typeface="+mn-ea"/>
              </a:rPr>
              <a:t>（八）抑制顶端生长（化学摘心）</a:t>
            </a:r>
            <a:endParaRPr lang="zh-CN" altLang="en-US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113667" name="内容占位符 113666"/>
          <p:cNvSpPr>
            <a:spLocks noGrp="1"/>
          </p:cNvSpPr>
          <p:nvPr>
            <p:ph idx="1"/>
          </p:nvPr>
        </p:nvSpPr>
        <p:spPr/>
        <p:txBody>
          <a:bodyPr/>
          <a:p>
            <a:pPr indent="514985" fontAlgn="auto">
              <a:lnSpc>
                <a:spcPct val="150000"/>
              </a:lnSpc>
              <a:buNone/>
            </a:pPr>
            <a:r>
              <a:rPr lang="zh-CN" altLang="en-US" sz="2800" b="1" dirty="0"/>
              <a:t>人工摘除顶尖是克服顶端优势，促发侧枝，调整株形常用的措施。用化学药剂抑制或杀伤顶端生长点的技术称为</a:t>
            </a:r>
            <a:r>
              <a:rPr lang="zh-CN" altLang="en-US" sz="2800" b="1" dirty="0">
                <a:solidFill>
                  <a:schemeClr val="accent2"/>
                </a:solidFill>
              </a:rPr>
              <a:t>化学摘心</a:t>
            </a:r>
            <a:r>
              <a:rPr lang="zh-CN" altLang="en-US" sz="2800" b="1" dirty="0"/>
              <a:t>。</a:t>
            </a:r>
            <a:r>
              <a:rPr lang="zh-CN" altLang="en-US" sz="2800" b="1" dirty="0">
                <a:solidFill>
                  <a:schemeClr val="accent1"/>
                </a:solidFill>
              </a:rPr>
              <a:t>双缩酮古龙酸钠</a:t>
            </a:r>
            <a:r>
              <a:rPr lang="zh-CN" altLang="en-US" sz="2800" b="1" dirty="0"/>
              <a:t>在观赏植物上应用，如一串红、马鞭草等草本植物，浓度0.05%~0.16%，叶子花、倒挂金钟等木本花卉，浓度0.1%~0.3%。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000" dirty="0">
                <a:solidFill>
                  <a:srgbClr val="00B050"/>
                </a:solidFill>
                <a:sym typeface="+mn-ea"/>
              </a:rPr>
              <a:t>（九）调节衰老与脱落 </a:t>
            </a:r>
            <a:endParaRPr lang="zh-CN" altLang="en-US" sz="4000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114691" name="内容占位符 114690"/>
          <p:cNvSpPr>
            <a:spLocks noGrp="1"/>
          </p:cNvSpPr>
          <p:nvPr>
            <p:ph idx="1"/>
          </p:nvPr>
        </p:nvSpPr>
        <p:spPr/>
        <p:txBody>
          <a:bodyPr/>
          <a:p>
            <a:pPr indent="514985" fontAlgn="auto">
              <a:buNone/>
            </a:pPr>
            <a:r>
              <a:rPr lang="zh-CN" altLang="en-US" sz="2800" b="1" dirty="0"/>
              <a:t>防止落花：环境胁迫造成的脱落现象与诱导产生乙烯有关。应用乙烯抑制剂有防止脱落效果。例如用硫代硫酸银（</a:t>
            </a:r>
            <a:r>
              <a:rPr lang="en-US" altLang="zh-CN" sz="2800" b="1">
                <a:solidFill>
                  <a:schemeClr val="accent1"/>
                </a:solidFill>
              </a:rPr>
              <a:t>STS</a:t>
            </a:r>
            <a:r>
              <a:rPr lang="en-US" altLang="zh-CN" sz="2800" b="1"/>
              <a:t>）</a:t>
            </a:r>
            <a:r>
              <a:rPr lang="en-US" altLang="zh-CN" sz="2800" b="1" baseline="30000"/>
              <a:t> </a:t>
            </a:r>
            <a:r>
              <a:rPr lang="zh-CN" altLang="en-US" sz="2800" b="1" dirty="0"/>
              <a:t>0.5 </a:t>
            </a:r>
            <a:r>
              <a:rPr lang="en-US" altLang="zh-CN" sz="2800" b="1"/>
              <a:t>mmol</a:t>
            </a:r>
            <a:r>
              <a:rPr lang="en-US" altLang="zh-CN" sz="2800" b="1">
                <a:latin typeface="Times New Roman" panose="02020603050405020304" pitchFamily="18" charset="0"/>
              </a:rPr>
              <a:t>·</a:t>
            </a:r>
            <a:r>
              <a:rPr lang="en-US" altLang="zh-CN" sz="2800" b="1"/>
              <a:t>L</a:t>
            </a:r>
            <a:r>
              <a:rPr lang="en-US" altLang="zh-CN" sz="2800" b="1" baseline="30000"/>
              <a:t>-1 </a:t>
            </a:r>
            <a:r>
              <a:rPr lang="zh-CN" altLang="en-US" sz="2800" b="1"/>
              <a:t>、</a:t>
            </a:r>
            <a:r>
              <a:rPr lang="en-US" altLang="zh-CN" sz="2800" b="1" baseline="30000"/>
              <a:t> </a:t>
            </a:r>
            <a:r>
              <a:rPr lang="en-US" altLang="zh-CN" sz="2800" b="1"/>
              <a:t>2mmol</a:t>
            </a:r>
            <a:r>
              <a:rPr lang="en-US" altLang="zh-CN" sz="2800" b="1">
                <a:latin typeface="Times New Roman" panose="02020603050405020304" pitchFamily="18" charset="0"/>
              </a:rPr>
              <a:t>·</a:t>
            </a:r>
            <a:r>
              <a:rPr lang="en-US" altLang="zh-CN" sz="2800" b="1"/>
              <a:t>L</a:t>
            </a:r>
            <a:r>
              <a:rPr lang="en-US" altLang="zh-CN" sz="2800" b="1" baseline="30000"/>
              <a:t>-1 </a:t>
            </a:r>
            <a:r>
              <a:rPr lang="zh-CN" altLang="en-US" sz="2800" b="1" dirty="0"/>
              <a:t>在花蕾期喷施蒲包花、蟹爪兰可以减少落花。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rgbClr val="00B050"/>
                </a:solidFill>
              </a:rPr>
              <a:t>（十）</a:t>
            </a:r>
            <a:r>
              <a:rPr lang="zh-CN" altLang="en-US" dirty="0">
                <a:solidFill>
                  <a:srgbClr val="00B050"/>
                </a:solidFill>
                <a:sym typeface="+mn-ea"/>
              </a:rPr>
              <a:t>切花保鲜 </a:t>
            </a:r>
            <a:endParaRPr lang="zh-CN" altLang="en-US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115715" name="内容占位符 115714"/>
          <p:cNvSpPr>
            <a:spLocks noGrp="1"/>
          </p:cNvSpPr>
          <p:nvPr>
            <p:ph idx="1"/>
          </p:nvPr>
        </p:nvSpPr>
        <p:spPr>
          <a:xfrm>
            <a:off x="584200" y="1849120"/>
            <a:ext cx="10998200" cy="4487545"/>
          </a:xfrm>
        </p:spPr>
        <p:txBody>
          <a:bodyPr>
            <a:normAutofit/>
          </a:bodyPr>
          <a:p>
            <a:pPr indent="457200" fontAlgn="auto">
              <a:buNone/>
            </a:pPr>
            <a:r>
              <a:rPr lang="zh-CN" altLang="en-US" b="1" dirty="0"/>
              <a:t>   </a:t>
            </a:r>
            <a:r>
              <a:rPr lang="zh-CN" altLang="en-US" sz="2700" b="1" dirty="0"/>
              <a:t>切花离开母体后由于水分、养分和其他必要物质失去平衡而加速衰老与凋萎。含有糖、杀菌剂等的保鲜液中加入适宜的生长调节剂，可延长切花寿命的效应。</a:t>
            </a:r>
            <a:endParaRPr lang="zh-CN" altLang="en-US" sz="2700" b="1" dirty="0"/>
          </a:p>
          <a:p>
            <a:pPr indent="457200" fontAlgn="auto">
              <a:buNone/>
            </a:pPr>
            <a:r>
              <a:rPr lang="en-US" altLang="zh-CN" sz="2700" b="1"/>
              <a:t>BA、KT</a:t>
            </a:r>
            <a:r>
              <a:rPr lang="zh-CN" altLang="en-US" sz="2700" b="1" dirty="0"/>
              <a:t>应用于月季花、球根鸢尾、郁金香、花烛、非洲菊保鲜液。</a:t>
            </a:r>
            <a:endParaRPr lang="zh-CN" altLang="en-US" sz="2700" b="1" dirty="0"/>
          </a:p>
          <a:p>
            <a:pPr indent="457200" fontAlgn="auto">
              <a:buNone/>
            </a:pPr>
            <a:r>
              <a:rPr lang="en-US" altLang="zh-CN" sz="2700" b="1"/>
              <a:t>GA</a:t>
            </a:r>
            <a:r>
              <a:rPr lang="en-US" altLang="zh-CN" sz="2700" b="1" baseline="-30000"/>
              <a:t>3</a:t>
            </a:r>
            <a:r>
              <a:rPr lang="zh-CN" altLang="en-US" sz="2700" b="1" dirty="0"/>
              <a:t>可延长紫罗兰切花寿命。</a:t>
            </a:r>
            <a:endParaRPr lang="zh-CN" altLang="en-US" sz="2700" b="1" dirty="0"/>
          </a:p>
          <a:p>
            <a:pPr indent="457200" fontAlgn="auto">
              <a:buNone/>
            </a:pPr>
            <a:r>
              <a:rPr lang="en-US" altLang="zh-CN" sz="2700" b="1"/>
              <a:t>B</a:t>
            </a:r>
            <a:r>
              <a:rPr lang="en-US" altLang="zh-CN" sz="2700" b="1" baseline="-25000"/>
              <a:t>9</a:t>
            </a:r>
            <a:r>
              <a:rPr lang="zh-CN" altLang="en-US" sz="2700" b="1" dirty="0"/>
              <a:t>对金鱼草、香石竹、月季切花有效。</a:t>
            </a:r>
            <a:endParaRPr lang="zh-CN" altLang="en-US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B050"/>
                </a:solidFill>
                <a:sym typeface="+mn-ea"/>
              </a:rPr>
              <a:t>1．相同的药剂对不同植物种类、品种的效应不同 </a:t>
            </a:r>
            <a:endParaRPr lang="zh-CN" altLang="en-US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81923" name="内容占位符 81922"/>
          <p:cNvSpPr>
            <a:spLocks noGrp="1"/>
          </p:cNvSpPr>
          <p:nvPr>
            <p:ph idx="1"/>
          </p:nvPr>
        </p:nvSpPr>
        <p:spPr/>
        <p:txBody>
          <a:bodyPr/>
          <a:p>
            <a:pPr indent="457200" fontAlgn="auto">
              <a:buNone/>
            </a:pPr>
            <a:r>
              <a:rPr lang="zh-CN" altLang="en-US" sz="2800" b="1" dirty="0"/>
              <a:t>赤霉素对一些植物（如花叶万年青）有促进成花作用，而对多数其他植物（如菊花等）则具抑制成花的作用；</a:t>
            </a:r>
            <a:endParaRPr lang="zh-CN" altLang="en-US" sz="2800" b="1" dirty="0"/>
          </a:p>
          <a:p>
            <a:pPr indent="457200" fontAlgn="auto">
              <a:buNone/>
            </a:pPr>
            <a:r>
              <a:rPr lang="zh-CN" altLang="en-US" sz="2800" b="1" dirty="0"/>
              <a:t>相同的药剂因浓度不同而产生截然不同的效果。如生长素低浓度时促进生长，而高浓度则抑制生长；2,4-</a:t>
            </a:r>
            <a:r>
              <a:rPr lang="en-US" altLang="zh-CN" sz="2800" b="1"/>
              <a:t>D</a:t>
            </a:r>
            <a:r>
              <a:rPr lang="zh-CN" altLang="en-US" sz="2800" b="1" dirty="0"/>
              <a:t>低浓度能促进无籽果实发育，防止形成离层。而高浓度可引起杀伤而成为疏花药剂。 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2．调节剂被吸收和运输的特性不同而各有适宜的施用方法</a:t>
            </a:r>
            <a:r>
              <a:rPr lang="zh-CN" altLang="en-US" dirty="0">
                <a:sym typeface="+mn-ea"/>
              </a:rPr>
              <a:t> </a:t>
            </a:r>
            <a:endParaRPr lang="zh-CN" altLang="en-US"/>
          </a:p>
        </p:txBody>
      </p:sp>
      <p:sp>
        <p:nvSpPr>
          <p:cNvPr id="82947" name="内容占位符 82946"/>
          <p:cNvSpPr>
            <a:spLocks noGrp="1"/>
          </p:cNvSpPr>
          <p:nvPr>
            <p:ph idx="1"/>
          </p:nvPr>
        </p:nvSpPr>
        <p:spPr/>
        <p:txBody>
          <a:bodyPr/>
          <a:p>
            <a:pPr indent="457200" fontAlgn="auto">
              <a:buNone/>
            </a:pPr>
            <a:r>
              <a:rPr lang="zh-CN" altLang="en-US" sz="2800" b="1" dirty="0"/>
              <a:t>易被植物吸收、运输的药剂如</a:t>
            </a:r>
            <a:r>
              <a:rPr lang="en-US" altLang="zh-CN" sz="2800" b="1"/>
              <a:t>GA、B</a:t>
            </a:r>
            <a:r>
              <a:rPr lang="en-US" altLang="zh-CN" sz="2800" b="1" baseline="-30000"/>
              <a:t>9</a:t>
            </a:r>
            <a:r>
              <a:rPr lang="en-US" altLang="zh-CN" sz="2800" b="1"/>
              <a:t>、CCC，</a:t>
            </a:r>
            <a:r>
              <a:rPr lang="zh-CN" altLang="en-US" sz="2800" b="1" dirty="0"/>
              <a:t>可用叶面喷施；</a:t>
            </a:r>
            <a:endParaRPr lang="zh-CN" altLang="en-US" sz="2800" b="1" dirty="0"/>
          </a:p>
          <a:p>
            <a:pPr indent="457200" fontAlgn="auto">
              <a:buNone/>
            </a:pPr>
            <a:r>
              <a:rPr lang="zh-CN" altLang="en-US" sz="2800" b="1" dirty="0"/>
              <a:t>能由根系吸收并向上运输的药剂如嘧啶醇、</a:t>
            </a:r>
            <a:r>
              <a:rPr lang="en-US" altLang="zh-CN" sz="2800" b="1"/>
              <a:t>PP</a:t>
            </a:r>
            <a:r>
              <a:rPr lang="en-US" altLang="zh-CN" sz="2800" b="1" baseline="-30000"/>
              <a:t>333</a:t>
            </a:r>
            <a:r>
              <a:rPr lang="en-US" altLang="zh-CN" sz="2800" b="1"/>
              <a:t>、</a:t>
            </a:r>
            <a:r>
              <a:rPr lang="zh-CN" altLang="en-US" sz="2800" b="1" dirty="0"/>
              <a:t>矮形磷、菊壮素等，可土施</a:t>
            </a:r>
            <a:endParaRPr lang="zh-CN" altLang="en-US" sz="2800" b="1" dirty="0"/>
          </a:p>
          <a:p>
            <a:pPr indent="457200" fontAlgn="auto">
              <a:buNone/>
            </a:pPr>
            <a:r>
              <a:rPr lang="zh-CN" altLang="en-US" sz="2800" b="1" dirty="0"/>
              <a:t>对易于移动或需在局部发生效应的，可用局部注射或涂抹，如</a:t>
            </a:r>
            <a:r>
              <a:rPr lang="en-US" altLang="zh-CN" sz="2800" b="1"/>
              <a:t>ABA</a:t>
            </a:r>
            <a:r>
              <a:rPr lang="zh-CN" altLang="en-US" sz="2800" b="1" dirty="0"/>
              <a:t>可涂于芽际促进落叶，为打破球根休眠可用浸球法。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B050"/>
                </a:solidFill>
                <a:sym typeface="+mn-ea"/>
              </a:rPr>
              <a:t>3．环境条件明显影响药剂施用效果 </a:t>
            </a:r>
            <a:endParaRPr lang="zh-CN" altLang="en-US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83971" name="内容占位符 83970"/>
          <p:cNvSpPr>
            <a:spLocks noGrp="1"/>
          </p:cNvSpPr>
          <p:nvPr>
            <p:ph idx="1"/>
          </p:nvPr>
        </p:nvSpPr>
        <p:spPr/>
        <p:txBody>
          <a:bodyPr/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/>
              <a:t>有的药剂以低温为有效条件，有的则需高温；有的需长日条件，有的则需短日相配合。</a:t>
            </a:r>
            <a:endParaRPr lang="zh-CN" altLang="en-US" sz="2800" b="1" dirty="0"/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/>
              <a:t>土壤湿度、空气相对湿度、土壤营养状况以及病虫害等都会影响药剂效应。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5" name="内容占位符 84994"/>
          <p:cNvSpPr>
            <a:spLocks noGrp="1"/>
          </p:cNvSpPr>
          <p:nvPr>
            <p:ph idx="1"/>
          </p:nvPr>
        </p:nvSpPr>
        <p:spPr>
          <a:xfrm>
            <a:off x="564515" y="1564005"/>
            <a:ext cx="11017885" cy="4772660"/>
          </a:xfrm>
        </p:spPr>
        <p:txBody>
          <a:bodyPr/>
          <a:p>
            <a:pPr>
              <a:buNone/>
            </a:pPr>
            <a:r>
              <a:rPr lang="zh-CN" altLang="en-US" b="1" dirty="0"/>
              <a:t>4．多种植物生长调节剂组合应用时可能存在相互增效或相互拮抗作用。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AB0AB5"/>
                </a:solidFill>
                <a:sym typeface="+mn-ea"/>
              </a:rPr>
              <a:t>二、植物生长调节剂在开花调节上的应用</a:t>
            </a:r>
            <a:endParaRPr lang="zh-CN" altLang="en-US" dirty="0">
              <a:solidFill>
                <a:srgbClr val="AB0AB5"/>
              </a:solidFill>
              <a:sym typeface="+mn-ea"/>
            </a:endParaRPr>
          </a:p>
        </p:txBody>
      </p:sp>
      <p:sp>
        <p:nvSpPr>
          <p:cNvPr id="129027" name="内容占位符 1290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B050"/>
                </a:solidFill>
              </a:rPr>
              <a:t>（一）促进诱导成花  </a:t>
            </a:r>
            <a:endParaRPr lang="zh-CN" altLang="en-US" sz="2800" b="1" dirty="0"/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/>
              <a:t>矮壮素、比久、嘧啶醇可促进多种植物的花芽形成。叶面喷施矮壮素1.58%~ 1.84%溶液可促进盆栽杜鹃成花。矮壮素在短日条件下促进叶子花成花。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63" name="内容占位符 92162"/>
          <p:cNvSpPr>
            <a:spLocks noGrp="1"/>
          </p:cNvSpPr>
          <p:nvPr>
            <p:ph idx="1"/>
          </p:nvPr>
        </p:nvSpPr>
        <p:spPr>
          <a:xfrm>
            <a:off x="381000" y="533400"/>
            <a:ext cx="11267440" cy="3121025"/>
          </a:xfrm>
        </p:spPr>
        <p:txBody>
          <a:bodyPr/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b="1" dirty="0"/>
              <a:t>乙烯利、乙炔、</a:t>
            </a:r>
            <a:r>
              <a:rPr lang="en-US" altLang="zh-CN" sz="2400" b="1"/>
              <a:t>β-</a:t>
            </a:r>
            <a:r>
              <a:rPr lang="zh-CN" altLang="en-US" sz="2400" b="1" dirty="0"/>
              <a:t>羟乙基肼（</a:t>
            </a:r>
            <a:r>
              <a:rPr lang="en-US" altLang="zh-CN" sz="2400" b="1"/>
              <a:t>BOH）</a:t>
            </a:r>
            <a:r>
              <a:rPr lang="zh-CN" altLang="en-US" sz="2400" b="1" dirty="0"/>
              <a:t>对凤梨科的多种植物有促进成花作用。凤梨科植物需2.5~3年才能成花。</a:t>
            </a:r>
            <a:r>
              <a:rPr lang="en-US" altLang="zh-CN" sz="2400" b="1"/>
              <a:t>BOH </a:t>
            </a:r>
            <a:r>
              <a:rPr lang="zh-CN" altLang="en-US" sz="2400" b="1" dirty="0"/>
              <a:t>0.1%~0.4%溶液浇灌叶丛中心，在4~5周内可诱导成花。浓度超过0.4%对有些种有毒害。</a:t>
            </a:r>
            <a:endParaRPr lang="zh-CN" altLang="en-US" sz="2400" b="1" dirty="0"/>
          </a:p>
          <a:p>
            <a:pPr indent="457200" fontAlgn="auto">
              <a:lnSpc>
                <a:spcPct val="150000"/>
              </a:lnSpc>
              <a:buNone/>
            </a:pPr>
            <a:r>
              <a:rPr lang="en-US" altLang="zh-CN" sz="2400" b="1"/>
              <a:t>Heins（1979）</a:t>
            </a:r>
            <a:r>
              <a:rPr lang="zh-CN" altLang="en-US" sz="2400" b="1" dirty="0"/>
              <a:t>报道，凤梨属植物生长到18~24月龄时，用乙烯利1.2%浓度溶液10</a:t>
            </a:r>
            <a:r>
              <a:rPr lang="en-US" altLang="zh-CN" sz="2400" b="1"/>
              <a:t>ml</a:t>
            </a:r>
            <a:r>
              <a:rPr lang="zh-CN" altLang="en-US" sz="2400" b="1" dirty="0"/>
              <a:t>灌于叶丛中心，2个月后可诱导成花。</a:t>
            </a:r>
            <a:endParaRPr lang="zh-CN" altLang="en-US" sz="2400" b="1" dirty="0"/>
          </a:p>
        </p:txBody>
      </p:sp>
      <p:pic>
        <p:nvPicPr>
          <p:cNvPr id="92164" name="图片 92163" descr="DSC068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3654425"/>
            <a:ext cx="3872865" cy="29044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65" name="图片 92164" descr="DSC068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672840"/>
            <a:ext cx="3849370" cy="28867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7" name="内容占位符 93186"/>
          <p:cNvSpPr>
            <a:spLocks noGrp="1"/>
          </p:cNvSpPr>
          <p:nvPr>
            <p:ph idx="1"/>
          </p:nvPr>
        </p:nvSpPr>
        <p:spPr>
          <a:xfrm>
            <a:off x="523875" y="1282700"/>
            <a:ext cx="11058525" cy="5053965"/>
          </a:xfrm>
        </p:spPr>
        <p:txBody>
          <a:bodyPr/>
          <a:p>
            <a:pPr indent="457200" fontAlgn="auto">
              <a:buNone/>
            </a:pPr>
            <a:r>
              <a:rPr lang="en-US" altLang="zh-CN" sz="2800" b="1"/>
              <a:t>GA</a:t>
            </a:r>
            <a:r>
              <a:rPr lang="zh-CN" altLang="en-US" sz="2800" b="1" dirty="0"/>
              <a:t>有促进成花作用，如亮丝草、花叶万年青。许多</a:t>
            </a:r>
            <a:r>
              <a:rPr lang="zh-CN" altLang="en-US" sz="2800" b="1" dirty="0">
                <a:solidFill>
                  <a:schemeClr val="accent2"/>
                </a:solidFill>
              </a:rPr>
              <a:t>长日植物</a:t>
            </a:r>
            <a:r>
              <a:rPr lang="zh-CN" altLang="en-US" sz="2800" b="1" dirty="0"/>
              <a:t>的成花诱导可由</a:t>
            </a:r>
            <a:r>
              <a:rPr lang="en-US" altLang="zh-CN" sz="2800" b="1"/>
              <a:t>GA</a:t>
            </a:r>
            <a:r>
              <a:rPr lang="zh-CN" altLang="en-US" sz="2800" b="1" dirty="0"/>
              <a:t>代替。</a:t>
            </a:r>
            <a:endParaRPr lang="zh-CN" altLang="en-US" sz="2800" b="1" dirty="0"/>
          </a:p>
          <a:p>
            <a:pPr indent="457200" fontAlgn="auto">
              <a:buNone/>
            </a:pPr>
            <a:r>
              <a:rPr lang="zh-CN" altLang="en-US" sz="2800" b="1" dirty="0"/>
              <a:t> </a:t>
            </a:r>
            <a:r>
              <a:rPr lang="en-US" altLang="zh-CN" sz="2800" b="1"/>
              <a:t>GA</a:t>
            </a:r>
            <a:r>
              <a:rPr lang="zh-CN" altLang="en-US" sz="2800" b="1" dirty="0"/>
              <a:t>可代替二年生植物所需低温而诱导成花。</a:t>
            </a:r>
            <a:endParaRPr lang="zh-CN" altLang="en-US" sz="2800" b="1" dirty="0"/>
          </a:p>
          <a:p>
            <a:pPr indent="457200" fontAlgn="auto">
              <a:buNone/>
            </a:pPr>
            <a:r>
              <a:rPr lang="en-US" altLang="zh-CN" sz="2800" b="1"/>
              <a:t>CK</a:t>
            </a:r>
            <a:r>
              <a:rPr lang="zh-CN" altLang="en-US" sz="2800" b="1" dirty="0"/>
              <a:t>对多种植物有促进成花效应。</a:t>
            </a:r>
            <a:r>
              <a:rPr lang="en-US" altLang="zh-CN" sz="2800" b="1"/>
              <a:t>KT</a:t>
            </a:r>
            <a:r>
              <a:rPr lang="zh-CN" altLang="en-US" sz="2800" b="1" dirty="0"/>
              <a:t>可促进金盏菊及牵牛花成花。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rgbClr val="00B050"/>
                </a:solidFill>
                <a:sym typeface="+mn-ea"/>
              </a:rPr>
              <a:t>（二）打破休眠促进开花</a:t>
            </a:r>
            <a:endParaRPr lang="zh-CN" altLang="en-US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130051" name="内容占位符 130050"/>
          <p:cNvSpPr>
            <a:spLocks noGrp="1"/>
          </p:cNvSpPr>
          <p:nvPr>
            <p:ph idx="1"/>
          </p:nvPr>
        </p:nvSpPr>
        <p:spPr>
          <a:xfrm>
            <a:off x="609600" y="1904975"/>
            <a:ext cx="10972800" cy="4445519"/>
          </a:xfrm>
        </p:spPr>
        <p:txBody>
          <a:bodyPr/>
          <a:p>
            <a:pPr indent="457200" fontAlgn="auto">
              <a:lnSpc>
                <a:spcPct val="150000"/>
              </a:lnSpc>
              <a:buNone/>
            </a:pPr>
            <a:r>
              <a:rPr lang="en-US" altLang="zh-CN" sz="2800" b="1"/>
              <a:t>GA</a:t>
            </a:r>
            <a:r>
              <a:rPr lang="zh-CN" altLang="en-US" sz="2800" b="1" dirty="0"/>
              <a:t>可打破休眠、提早开花。</a:t>
            </a:r>
            <a:endParaRPr lang="zh-CN" altLang="en-US" sz="2800" b="1" dirty="0"/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800" b="1" dirty="0"/>
              <a:t>芍药的花芽需经低温打破休眠，用5℃至少需经10天。促成栽培前用</a:t>
            </a:r>
            <a:r>
              <a:rPr lang="en-US" altLang="zh-CN" sz="2800" b="1"/>
              <a:t>GA</a:t>
            </a:r>
            <a:r>
              <a:rPr lang="en-US" altLang="zh-CN" sz="2800" b="1" baseline="-30000"/>
              <a:t>3</a:t>
            </a:r>
            <a:r>
              <a:rPr lang="en-US" altLang="zh-CN" sz="2800" b="1"/>
              <a:t>10mg/L</a:t>
            </a:r>
            <a:r>
              <a:rPr lang="zh-CN" altLang="en-US" sz="2800" b="1" dirty="0"/>
              <a:t>处理可提早开花。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2123</Words>
  <Application>WPS 演示</Application>
  <PresentationFormat>宽屏</PresentationFormat>
  <Paragraphs>87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Arial Unicode MS</vt:lpstr>
      <vt:lpstr>华文琥珀</vt:lpstr>
      <vt:lpstr>Times New Roman</vt:lpstr>
      <vt:lpstr>Calibri Light</vt:lpstr>
      <vt:lpstr>Office 主题​​</vt:lpstr>
      <vt:lpstr>第七节  常用植物生长调节剂</vt:lpstr>
      <vt:lpstr>1．相同的药剂对不同植物种类、品种的效应不同 </vt:lpstr>
      <vt:lpstr>2．调节剂被吸收和运输的特性不同而各有适宜的施用方法 </vt:lpstr>
      <vt:lpstr>3．环境条件明显影响药剂施用效果 </vt:lpstr>
      <vt:lpstr>PowerPoint 演示文稿</vt:lpstr>
      <vt:lpstr>二、植物生长调节剂在开花调节上的应用</vt:lpstr>
      <vt:lpstr>PowerPoint 演示文稿</vt:lpstr>
      <vt:lpstr>PowerPoint 演示文稿</vt:lpstr>
      <vt:lpstr>（二）打破休眠促进开花</vt:lpstr>
      <vt:lpstr>（三）代替低温促进开花 </vt:lpstr>
      <vt:lpstr>（四）防止莲座化，促进开花  </vt:lpstr>
      <vt:lpstr>（五）代替高温打破休眠和促进花芽分化  </vt:lpstr>
      <vt:lpstr>（六）促进生长  </vt:lpstr>
      <vt:lpstr>（七）促进矮化  </vt:lpstr>
      <vt:lpstr>PowerPoint 演示文稿</vt:lpstr>
      <vt:lpstr>（八）抑制顶端生长（化学摘心）</vt:lpstr>
      <vt:lpstr>（九）调节衰老与脱落 </vt:lpstr>
      <vt:lpstr>（十）切花保鲜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飞鱼</cp:lastModifiedBy>
  <cp:revision>4</cp:revision>
  <dcterms:created xsi:type="dcterms:W3CDTF">2019-09-19T02:01:00Z</dcterms:created>
  <dcterms:modified xsi:type="dcterms:W3CDTF">2020-10-30T14:00:53Z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