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handoutMasterIdLst>
    <p:handoutMasterId r:id="rId12"/>
  </p:handoutMasterIdLst>
  <p:sldIdLst>
    <p:sldId id="257" r:id="rId3"/>
    <p:sldId id="258" r:id="rId4"/>
    <p:sldId id="259" r:id="rId5"/>
    <p:sldId id="260" r:id="rId6"/>
    <p:sldId id="261" r:id="rId7"/>
    <p:sldId id="262" r:id="rId8"/>
    <p:sldId id="263" r:id="rId9"/>
    <p:sldId id="264" r:id="rId10"/>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4660"/>
  </p:normalViewPr>
  <p:slideViewPr>
    <p:cSldViewPr snapToGrid="0" showGuides="1">
      <p:cViewPr varScale="1">
        <p:scale>
          <a:sx n="75" d="100"/>
          <a:sy n="75" d="100"/>
        </p:scale>
        <p:origin x="90" y="96"/>
      </p:cViewPr>
      <p:guideLst>
        <p:guide orient="horz" pos="2159"/>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tableStyles" Target="tableStyles.xml"/><Relationship Id="rId14" Type="http://schemas.openxmlformats.org/officeDocument/2006/relationships/viewProps" Target="viewProps.xml"/><Relationship Id="rId13" Type="http://schemas.openxmlformats.org/officeDocument/2006/relationships/presProps" Target="presProps.xml"/><Relationship Id="rId12" Type="http://schemas.openxmlformats.org/officeDocument/2006/relationships/handoutMaster" Target="handoutMasters/handoutMaster1.xml"/><Relationship Id="rId11" Type="http://schemas.openxmlformats.org/officeDocument/2006/relationships/notesMaster" Target="notesMasters/notesMaster1.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outerShdw blurRad="38100" dist="38100" dir="2700000" algn="tl">
                    <a:srgbClr val="000000">
                      <a:alpha val="43137"/>
                    </a:srgbClr>
                  </a:outerShdw>
                </a:effectLs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1800">
                <a:solidFill>
                  <a:schemeClr val="tx1">
                    <a:lumMod val="75000"/>
                    <a:lumOff val="25000"/>
                  </a:schemeClr>
                </a:solidFill>
                <a:effectLst/>
                <a:latin typeface="+mj-lt"/>
                <a:ea typeface="+mj-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仅标题">
    <p:bg>
      <p:bgPr>
        <a:gradFill>
          <a:gsLst>
            <a:gs pos="0">
              <a:schemeClr val="accent1">
                <a:lumMod val="5000"/>
                <a:lumOff val="95000"/>
              </a:schemeClr>
            </a:gs>
            <a:gs pos="74000">
              <a:schemeClr val="accent1">
                <a:lumMod val="45000"/>
                <a:lumOff val="55000"/>
              </a:schemeClr>
            </a:gs>
            <a:gs pos="52244">
              <a:srgbClr val="C5D5E9"/>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五边形 8"/>
          <p:cNvSpPr/>
          <p:nvPr userDrawn="1"/>
        </p:nvSpPr>
        <p:spPr>
          <a:xfrm rot="5400000">
            <a:off x="11108498" y="-9959"/>
            <a:ext cx="677333" cy="697255"/>
          </a:xfrm>
          <a:prstGeom prst="homePlate">
            <a:avLst>
              <a:gd name="adj" fmla="val 37316"/>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913765"/>
            <a:endParaRPr lang="zh-CN" altLang="en-US" sz="1865">
              <a:solidFill>
                <a:srgbClr val="FFFFFF"/>
              </a:solidFill>
            </a:endParaRPr>
          </a:p>
        </p:txBody>
      </p:sp>
      <p:sp>
        <p:nvSpPr>
          <p:cNvPr id="10" name="TextBox 15"/>
          <p:cNvSpPr txBox="1"/>
          <p:nvPr userDrawn="1"/>
        </p:nvSpPr>
        <p:spPr>
          <a:xfrm>
            <a:off x="11089578" y="98090"/>
            <a:ext cx="712836" cy="251460"/>
          </a:xfrm>
          <a:prstGeom prst="rect">
            <a:avLst/>
          </a:prstGeom>
          <a:noFill/>
        </p:spPr>
        <p:txBody>
          <a:bodyPr wrap="square" lIns="68559" tIns="34279" rIns="68559" bIns="34279" rtlCol="0">
            <a:spAutoFit/>
          </a:bodyPr>
          <a:lstStyle/>
          <a:p>
            <a:pPr algn="ctr" defTabSz="913765"/>
            <a:fld id="{2EEF1883-7A0E-4F66-9932-E581691AD397}" type="slidenum">
              <a:rPr lang="zh-CN" altLang="en-US" sz="1200" smtClean="0">
                <a:solidFill>
                  <a:srgbClr val="FFFFFF"/>
                </a:solidFill>
                <a:latin typeface="Arial Unicode MS" pitchFamily="34" charset="-122"/>
                <a:ea typeface="Arial Unicode MS" pitchFamily="34" charset="-122"/>
                <a:cs typeface="Arial Unicode MS" pitchFamily="34" charset="-122"/>
              </a:rPr>
            </a:fld>
            <a:r>
              <a:rPr lang="en-US" altLang="zh-CN" sz="1200" dirty="0" smtClean="0">
                <a:solidFill>
                  <a:srgbClr val="FFFFFF"/>
                </a:solidFill>
                <a:latin typeface="Arial Unicode MS" pitchFamily="34" charset="-122"/>
                <a:ea typeface="Arial Unicode MS" pitchFamily="34" charset="-122"/>
                <a:cs typeface="Arial Unicode MS" pitchFamily="34" charset="-122"/>
              </a:rPr>
              <a:t>/188</a:t>
            </a:r>
            <a:endParaRPr lang="zh-CN" altLang="en-US" sz="1200" dirty="0">
              <a:solidFill>
                <a:srgbClr val="FFFFFF"/>
              </a:solidFill>
              <a:latin typeface="Arial Unicode MS" pitchFamily="34" charset="-122"/>
              <a:ea typeface="Arial Unicode MS" pitchFamily="34" charset="-122"/>
              <a:cs typeface="Arial Unicode MS" pitchFamily="34" charset="-122"/>
            </a:endParaRPr>
          </a:p>
        </p:txBody>
      </p:sp>
      <p:sp>
        <p:nvSpPr>
          <p:cNvPr id="12" name="文本框 11"/>
          <p:cNvSpPr txBox="1"/>
          <p:nvPr userDrawn="1"/>
        </p:nvSpPr>
        <p:spPr>
          <a:xfrm>
            <a:off x="8839200" y="168894"/>
            <a:ext cx="2501557" cy="368300"/>
          </a:xfrm>
          <a:prstGeom prst="rect">
            <a:avLst/>
          </a:prstGeom>
          <a:noFill/>
        </p:spPr>
        <p:txBody>
          <a:bodyPr wrap="square" rtlCol="0">
            <a:spAutoFit/>
          </a:bodyPr>
          <a:lstStyle/>
          <a:p>
            <a:pPr algn="ctr"/>
            <a:r>
              <a:rPr b="1" dirty="0">
                <a:solidFill>
                  <a:srgbClr val="C00000"/>
                </a:solidFill>
                <a:latin typeface="微软雅黑" panose="020B0503020204020204" charset="-122"/>
                <a:ea typeface="微软雅黑" panose="020B0503020204020204" charset="-122"/>
                <a:sym typeface="+mn-ea"/>
              </a:rPr>
              <a:t>花卉开花调节</a:t>
            </a:r>
            <a:endParaRPr lang="zh-CN" altLang="en-US" b="1" kern="1200" dirty="0">
              <a:solidFill>
                <a:srgbClr val="C00000"/>
              </a:solidFill>
              <a:latin typeface="微软雅黑" panose="020B0503020204020204" charset="-122"/>
              <a:ea typeface="微软雅黑" panose="020B0503020204020204" charset="-122"/>
              <a:cs typeface="+mn-cs"/>
              <a:sym typeface="+mn-ea"/>
            </a:endParaRPr>
          </a:p>
        </p:txBody>
      </p:sp>
      <p:sp>
        <p:nvSpPr>
          <p:cNvPr id="6" name="标题占位符 1"/>
          <p:cNvSpPr>
            <a:spLocks noGrp="1"/>
          </p:cNvSpPr>
          <p:nvPr>
            <p:ph type="title"/>
          </p:nvPr>
        </p:nvSpPr>
        <p:spPr>
          <a:xfrm>
            <a:off x="534955" y="705919"/>
            <a:ext cx="10972800" cy="1143000"/>
          </a:xfrm>
          <a:prstGeom prst="rect">
            <a:avLst/>
          </a:prstGeom>
        </p:spPr>
        <p:txBody>
          <a:bodyPr vert="horz" lIns="91440" tIns="45720" rIns="91440" bIns="45720" rtlCol="0" anchor="ctr">
            <a:normAutofit/>
          </a:bodyPr>
          <a:lstStyle>
            <a:lvl1pPr algn="ctr">
              <a:defRPr sz="3600" b="1">
                <a:latin typeface="微软雅黑" panose="020B0503020204020204" charset="-122"/>
                <a:ea typeface="微软雅黑" panose="020B0503020204020204" charset="-122"/>
              </a:defRPr>
            </a:lvl1pPr>
          </a:lstStyle>
          <a:p>
            <a:r>
              <a:rPr lang="zh-CN" altLang="en-US" dirty="0" smtClean="0"/>
              <a:t>单击此处编辑母版标题样式</a:t>
            </a:r>
            <a:endParaRPr lang="zh-CN" altLang="en-US" dirty="0"/>
          </a:p>
        </p:txBody>
      </p:sp>
      <p:sp>
        <p:nvSpPr>
          <p:cNvPr id="7" name="文本占位符 2"/>
          <p:cNvSpPr>
            <a:spLocks noGrp="1"/>
          </p:cNvSpPr>
          <p:nvPr>
            <p:ph idx="1"/>
          </p:nvPr>
        </p:nvSpPr>
        <p:spPr>
          <a:xfrm>
            <a:off x="609600" y="1891005"/>
            <a:ext cx="10972800" cy="4445519"/>
          </a:xfrm>
          <a:prstGeom prst="rect">
            <a:avLst/>
          </a:prstGeom>
        </p:spPr>
        <p:txBody>
          <a:bodyPr vert="horz" lIns="91440" tIns="45720" rIns="91440" bIns="45720" rtlCol="0">
            <a:normAutofit/>
          </a:bodyPr>
          <a:lstStyle>
            <a:lvl1pPr marL="0" indent="297180">
              <a:lnSpc>
                <a:spcPct val="150000"/>
              </a:lnSpc>
              <a:spcBef>
                <a:spcPts val="0"/>
              </a:spcBef>
              <a:defRPr b="1">
                <a:latin typeface="微软雅黑" panose="020B0503020204020204" charset="-122"/>
                <a:ea typeface="微软雅黑" panose="020B0503020204020204" charset="-122"/>
              </a:defRPr>
            </a:lvl1pPr>
            <a:lvl2pPr marL="0" indent="297180">
              <a:lnSpc>
                <a:spcPct val="150000"/>
              </a:lnSpc>
              <a:spcBef>
                <a:spcPts val="0"/>
              </a:spcBef>
              <a:defRPr b="1">
                <a:latin typeface="微软雅黑" panose="020B0503020204020204" charset="-122"/>
                <a:ea typeface="微软雅黑" panose="020B0503020204020204" charset="-122"/>
              </a:defRPr>
            </a:lvl2pPr>
            <a:lvl3pPr marL="0" indent="297180">
              <a:lnSpc>
                <a:spcPct val="150000"/>
              </a:lnSpc>
              <a:spcBef>
                <a:spcPts val="0"/>
              </a:spcBef>
              <a:defRPr b="1">
                <a:latin typeface="微软雅黑" panose="020B0503020204020204" charset="-122"/>
                <a:ea typeface="微软雅黑" panose="020B0503020204020204" charset="-122"/>
              </a:defRPr>
            </a:lvl3pPr>
            <a:lvl4pPr marL="0" indent="297180">
              <a:lnSpc>
                <a:spcPct val="150000"/>
              </a:lnSpc>
              <a:spcBef>
                <a:spcPts val="0"/>
              </a:spcBef>
              <a:defRPr b="1">
                <a:latin typeface="微软雅黑" panose="020B0503020204020204" charset="-122"/>
                <a:ea typeface="微软雅黑" panose="020B0503020204020204" charset="-122"/>
              </a:defRPr>
            </a:lvl4pPr>
            <a:lvl5pPr marL="0" indent="297180">
              <a:lnSpc>
                <a:spcPct val="150000"/>
              </a:lnSpc>
              <a:spcBef>
                <a:spcPts val="0"/>
              </a:spcBef>
              <a:defRPr b="1">
                <a:latin typeface="微软雅黑" panose="020B0503020204020204" charset="-122"/>
                <a:ea typeface="微软雅黑" panose="020B0503020204020204" charset="-122"/>
              </a:defRPr>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11" name="日期占位符 1"/>
          <p:cNvSpPr txBox="1">
            <a:spLocks noGrp="1"/>
          </p:cNvSpPr>
          <p:nvPr userDrawn="1"/>
        </p:nvSpPr>
        <p:spPr bwMode="auto">
          <a:xfrm>
            <a:off x="10898155" y="6569598"/>
            <a:ext cx="1219200" cy="288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75000"/>
              <a:buFont typeface="Wingdings" panose="05000000000000000000" pitchFamily="2" charset="2"/>
              <a:buChar char="v"/>
              <a:defRPr sz="3200">
                <a:solidFill>
                  <a:schemeClr val="tx1"/>
                </a:solidFill>
                <a:latin typeface="Arial" panose="020B0604020202020204" pitchFamily="34" charset="0"/>
                <a:ea typeface="宋体" panose="02010600030101010101" pitchFamily="2" charset="-122"/>
              </a:defRPr>
            </a:lvl1pPr>
            <a:lvl2pPr marL="742950" indent="-285750">
              <a:spcBef>
                <a:spcPct val="20000"/>
              </a:spcBef>
              <a:buClr>
                <a:schemeClr val="accent2"/>
              </a:buClr>
              <a:buSzPct val="85000"/>
              <a:buFont typeface="Wingdings" panose="05000000000000000000" pitchFamily="2" charset="2"/>
              <a:buChar char=""/>
              <a:defRPr sz="2800">
                <a:solidFill>
                  <a:schemeClr val="tx1"/>
                </a:solidFill>
                <a:latin typeface="Arial" panose="020B0604020202020204" pitchFamily="34" charset="0"/>
                <a:ea typeface="宋体" panose="02010600030101010101" pitchFamily="2" charset="-122"/>
              </a:defRPr>
            </a:lvl2pPr>
            <a:lvl3pPr marL="1143000" indent="-228600">
              <a:spcBef>
                <a:spcPct val="20000"/>
              </a:spcBef>
              <a:buClr>
                <a:schemeClr val="hlink"/>
              </a:buClr>
              <a:buSzPct val="85000"/>
              <a:buFont typeface="Wingdings" panose="05000000000000000000" pitchFamily="2" charset="2"/>
              <a:buChar char="v"/>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lr>
                <a:schemeClr val="accent2"/>
              </a:buClr>
              <a:buSzPct val="90000"/>
              <a:buFont typeface="Wingdings" panose="05000000000000000000" pitchFamily="2" charset="2"/>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lr>
                <a:schemeClr val="hlink"/>
              </a:buClr>
              <a:buSzPct val="85000"/>
              <a:buFont typeface="Wingdings" panose="05000000000000000000" pitchFamily="2" charset="2"/>
              <a:buChar char="v"/>
              <a:defRPr sz="2000">
                <a:solidFill>
                  <a:schemeClr val="tx1"/>
                </a:solidFill>
                <a:latin typeface="Arial" panose="020B0604020202020204" pitchFamily="34" charset="0"/>
                <a:ea typeface="宋体" panose="02010600030101010101" pitchFamily="2" charset="-122"/>
              </a:defRPr>
            </a:lvl9pPr>
          </a:lstStyle>
          <a:p>
            <a:pPr algn="r" eaLnBrk="1" hangingPunct="1">
              <a:spcBef>
                <a:spcPct val="0"/>
              </a:spcBef>
              <a:buClrTx/>
              <a:buSzTx/>
              <a:buFontTx/>
              <a:buNone/>
            </a:pPr>
            <a:fld id="{7731AF10-B5AB-44BC-85BA-51966B547564}" type="datetime1">
              <a:rPr lang="zh-CN" altLang="en-US" sz="1600" b="1">
                <a:solidFill>
                  <a:srgbClr val="FF00FF"/>
                </a:solidFill>
                <a:latin typeface="华文琥珀" panose="02010800040101010101" pitchFamily="2" charset="-122"/>
                <a:ea typeface="华文琥珀" panose="02010800040101010101" pitchFamily="2" charset="-122"/>
              </a:rPr>
            </a:fld>
            <a:endParaRPr lang="en-US" altLang="zh-CN" sz="1400" b="1" dirty="0">
              <a:solidFill>
                <a:srgbClr val="FF00FF"/>
              </a:solidFill>
              <a:latin typeface="华文琥珀" panose="02010800040101010101" pitchFamily="2" charset="-122"/>
              <a:ea typeface="华文琥珀" panose="02010800040101010101" pitchFamily="2" charset="-122"/>
            </a:endParaRPr>
          </a:p>
        </p:txBody>
      </p:sp>
      <p:pic>
        <p:nvPicPr>
          <p:cNvPr id="2" name="图片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322" y="28406"/>
            <a:ext cx="883078" cy="88307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350"/>
                                        <p:tgtEl>
                                          <p:spTgt spid="10"/>
                                        </p:tgtEl>
                                      </p:cBhvr>
                                    </p:animEffect>
                                    <p:anim calcmode="lin" valueType="num">
                                      <p:cBhvr>
                                        <p:cTn id="8" dur="350" fill="hold"/>
                                        <p:tgtEl>
                                          <p:spTgt spid="10"/>
                                        </p:tgtEl>
                                        <p:attrNameLst>
                                          <p:attrName>ppt_x</p:attrName>
                                        </p:attrNameLst>
                                      </p:cBhvr>
                                      <p:tavLst>
                                        <p:tav tm="0">
                                          <p:val>
                                            <p:strVal val="#ppt_x"/>
                                          </p:val>
                                        </p:tav>
                                        <p:tav tm="100000">
                                          <p:val>
                                            <p:strVal val="#ppt_x"/>
                                          </p:val>
                                        </p:tav>
                                      </p:tavLst>
                                    </p:anim>
                                    <p:anim calcmode="lin" valueType="num">
                                      <p:cBhvr>
                                        <p:cTn id="9" dur="350" fill="hold"/>
                                        <p:tgtEl>
                                          <p:spTgt spid="10"/>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350"/>
                                        <p:tgtEl>
                                          <p:spTgt spid="9"/>
                                        </p:tgtEl>
                                      </p:cBhvr>
                                    </p:animEffect>
                                    <p:anim calcmode="lin" valueType="num">
                                      <p:cBhvr>
                                        <p:cTn id="13" dur="350" fill="hold"/>
                                        <p:tgtEl>
                                          <p:spTgt spid="9"/>
                                        </p:tgtEl>
                                        <p:attrNameLst>
                                          <p:attrName>ppt_x</p:attrName>
                                        </p:attrNameLst>
                                      </p:cBhvr>
                                      <p:tavLst>
                                        <p:tav tm="0">
                                          <p:val>
                                            <p:strVal val="#ppt_x"/>
                                          </p:val>
                                        </p:tav>
                                        <p:tav tm="100000">
                                          <p:val>
                                            <p:strVal val="#ppt_x"/>
                                          </p:val>
                                        </p:tav>
                                      </p:tavLst>
                                    </p:anim>
                                    <p:anim calcmode="lin" valueType="num">
                                      <p:cBhvr>
                                        <p:cTn id="14" dur="3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0"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000">
                <a:solidFill>
                  <a:schemeClr val="tx1">
                    <a:lumMod val="75000"/>
                    <a:lumOff val="25000"/>
                  </a:schemeClr>
                </a:solidFill>
              </a:defRPr>
            </a:lvl1pPr>
            <a:lvl2pPr>
              <a:defRPr sz="18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3751117"/>
            <a:ext cx="7321550" cy="811357"/>
          </a:xfrm>
        </p:spPr>
        <p:txBody>
          <a:bodyPr anchor="b">
            <a:normAutofit/>
          </a:bodyPr>
          <a:lstStyle>
            <a:lvl1pPr>
              <a:defRPr sz="400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7321550" cy="647555"/>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2400" b="1" i="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150000"/>
              </a:lnSpc>
              <a:defRPr sz="2000">
                <a:solidFill>
                  <a:schemeClr val="tx1">
                    <a:lumMod val="75000"/>
                    <a:lumOff val="25000"/>
                  </a:schemeClr>
                </a:solidFill>
              </a:defRPr>
            </a:lvl1pPr>
            <a:lvl2pPr>
              <a:lnSpc>
                <a:spcPct val="150000"/>
              </a:lnSpc>
              <a:defRPr sz="1800">
                <a:solidFill>
                  <a:schemeClr val="tx1">
                    <a:lumMod val="75000"/>
                    <a:lumOff val="25000"/>
                  </a:schemeClr>
                </a:solidFill>
              </a:defRPr>
            </a:lvl2pPr>
            <a:lvl3pPr>
              <a:lnSpc>
                <a:spcPct val="150000"/>
              </a:lnSpc>
              <a:defRPr sz="1600">
                <a:solidFill>
                  <a:schemeClr val="tx1">
                    <a:lumMod val="75000"/>
                    <a:lumOff val="25000"/>
                  </a:schemeClr>
                </a:solidFill>
              </a:defRPr>
            </a:lvl3pPr>
            <a:lvl4pPr>
              <a:lnSpc>
                <a:spcPct val="150000"/>
              </a:lnSpc>
              <a:defRPr sz="1600">
                <a:solidFill>
                  <a:schemeClr val="tx1">
                    <a:lumMod val="75000"/>
                    <a:lumOff val="25000"/>
                  </a:schemeClr>
                </a:solidFill>
              </a:defRPr>
            </a:lvl4pPr>
            <a:lvl5pPr>
              <a:lnSpc>
                <a:spcPct val="150000"/>
              </a:lnSpc>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800" b="0">
                <a:effectLst>
                  <a:outerShdw blurRad="38100" dist="38100" dir="2700000" algn="tl">
                    <a:srgbClr val="000000">
                      <a:alpha val="43137"/>
                    </a:srgbClr>
                  </a:outerShdw>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2400" b="1">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3600"/>
            </a:lvl1pPr>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slide" Target="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image" Target="../media/image3.jpeg"/><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 Target="slide1.xml"/><Relationship Id="rId1"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slide" Target="slide2.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533685" y="304599"/>
            <a:ext cx="10972800" cy="1143000"/>
          </a:xfrm>
        </p:spPr>
        <p:txBody>
          <a:bodyPr/>
          <a:p>
            <a:r>
              <a:rPr lang="zh-CN" altLang="en-US" sz="4800" dirty="0">
                <a:solidFill>
                  <a:srgbClr val="FF0066"/>
                </a:solidFill>
                <a:latin typeface="Times New Roman" panose="02020603050405020304" pitchFamily="18" charset="0"/>
                <a:sym typeface="+mn-ea"/>
              </a:rPr>
              <a:t>第四节  水分 </a:t>
            </a:r>
            <a:endParaRPr lang="en-US" altLang="zh-CN" sz="4800" dirty="0">
              <a:solidFill>
                <a:srgbClr val="FF0066"/>
              </a:solidFill>
              <a:latin typeface="Times New Roman" panose="02020603050405020304" pitchFamily="18" charset="0"/>
              <a:sym typeface="+mn-ea"/>
            </a:endParaRPr>
          </a:p>
        </p:txBody>
      </p:sp>
      <p:sp>
        <p:nvSpPr>
          <p:cNvPr id="3" name="内容占位符 2"/>
          <p:cNvSpPr>
            <a:spLocks noGrp="1"/>
          </p:cNvSpPr>
          <p:nvPr>
            <p:ph idx="1"/>
          </p:nvPr>
        </p:nvSpPr>
        <p:spPr>
          <a:xfrm>
            <a:off x="408305" y="1598295"/>
            <a:ext cx="11174095" cy="4447540"/>
          </a:xfrm>
        </p:spPr>
        <p:txBody>
          <a:bodyPr>
            <a:normAutofit fontScale="80000"/>
          </a:bodyPr>
          <a:p>
            <a:pPr indent="457200" fontAlgn="auto">
              <a:buNone/>
            </a:pPr>
            <a:r>
              <a:rPr lang="zh-CN" altLang="en-US" dirty="0">
                <a:solidFill>
                  <a:srgbClr val="FF0000"/>
                </a:solidFill>
                <a:latin typeface="Times New Roman" panose="02020603050405020304" pitchFamily="18" charset="0"/>
                <a:sym typeface="+mn-ea"/>
              </a:rPr>
              <a:t>同一花卉不同生长时期对水分的要求</a:t>
            </a:r>
            <a:endParaRPr lang="zh-CN" altLang="en-US" b="1" dirty="0">
              <a:solidFill>
                <a:srgbClr val="FF3300"/>
              </a:solidFill>
              <a:latin typeface="宋体" panose="02010600030101010101" pitchFamily="2" charset="-122"/>
            </a:endParaRPr>
          </a:p>
          <a:p>
            <a:pPr indent="457200" algn="just" eaLnBrk="0" fontAlgn="auto" hangingPunct="0">
              <a:buNone/>
            </a:pPr>
            <a:r>
              <a:rPr lang="en-US" altLang="zh-CN" dirty="0">
                <a:latin typeface="宋体" panose="02010600030101010101" pitchFamily="2" charset="-122"/>
                <a:sym typeface="+mn-ea"/>
              </a:rPr>
              <a:t>1</a:t>
            </a:r>
            <a:r>
              <a:rPr lang="zh-CN" altLang="en-US" dirty="0">
                <a:latin typeface="宋体" panose="02010600030101010101" pitchFamily="2" charset="-122"/>
                <a:sym typeface="+mn-ea"/>
              </a:rPr>
              <a:t>、种子萌芽期：需水较多，便于透入种皮，有利于胚根抽出，并供给胚必要的水分。</a:t>
            </a:r>
            <a:endParaRPr lang="zh-CN" altLang="en-US" b="1" dirty="0">
              <a:latin typeface="宋体" panose="02010600030101010101" pitchFamily="2" charset="-122"/>
            </a:endParaRPr>
          </a:p>
          <a:p>
            <a:pPr indent="457200" algn="just" eaLnBrk="0" fontAlgn="auto" hangingPunct="0">
              <a:buNone/>
            </a:pPr>
            <a:r>
              <a:rPr lang="en-US" altLang="zh-CN" dirty="0">
                <a:latin typeface="宋体" panose="02010600030101010101" pitchFamily="2" charset="-122"/>
                <a:sym typeface="+mn-ea"/>
              </a:rPr>
              <a:t>2</a:t>
            </a:r>
            <a:r>
              <a:rPr lang="zh-CN" altLang="en-US" dirty="0">
                <a:latin typeface="宋体" panose="02010600030101010101" pitchFamily="2" charset="-122"/>
                <a:sym typeface="+mn-ea"/>
              </a:rPr>
              <a:t>、幼苗期：根系弱小，分布较浅陋，抗旱能力弱，须经常保持湿润。</a:t>
            </a:r>
            <a:endParaRPr lang="zh-CN" altLang="en-US" b="1" dirty="0">
              <a:latin typeface="宋体" panose="02010600030101010101" pitchFamily="2" charset="-122"/>
            </a:endParaRPr>
          </a:p>
          <a:p>
            <a:pPr indent="457200" algn="just" eaLnBrk="0" fontAlgn="auto" hangingPunct="0">
              <a:buNone/>
            </a:pPr>
            <a:r>
              <a:rPr lang="en-US" altLang="zh-CN" dirty="0">
                <a:latin typeface="宋体" panose="02010600030101010101" pitchFamily="2" charset="-122"/>
                <a:sym typeface="+mn-ea"/>
              </a:rPr>
              <a:t>3</a:t>
            </a:r>
            <a:r>
              <a:rPr lang="zh-CN" altLang="en-US" dirty="0">
                <a:latin typeface="宋体" panose="02010600030101010101" pitchFamily="2" charset="-122"/>
                <a:sym typeface="+mn-ea"/>
              </a:rPr>
              <a:t>、成长期：生长要旺盛，需给予适当的水分。但若湿度过大，易徒长。</a:t>
            </a:r>
            <a:endParaRPr lang="zh-CN" altLang="en-US" b="1" dirty="0">
              <a:latin typeface="宋体" panose="02010600030101010101" pitchFamily="2" charset="-122"/>
            </a:endParaRPr>
          </a:p>
          <a:p>
            <a:pPr indent="457200" algn="just" eaLnBrk="0" fontAlgn="auto" hangingPunct="0">
              <a:buNone/>
            </a:pPr>
            <a:r>
              <a:rPr lang="en-US" altLang="zh-CN" dirty="0">
                <a:latin typeface="宋体" panose="02010600030101010101" pitchFamily="2" charset="-122"/>
                <a:sym typeface="+mn-ea"/>
              </a:rPr>
              <a:t>4</a:t>
            </a:r>
            <a:r>
              <a:rPr lang="zh-CN" altLang="en-US" dirty="0">
                <a:latin typeface="宋体" panose="02010600030101010101" pitchFamily="2" charset="-122"/>
                <a:sym typeface="+mn-ea"/>
              </a:rPr>
              <a:t>、开花结实期：空气湿度要小，否则会影响开花和花粉从花药中散出，影响授粉受精和种子结实。</a:t>
            </a:r>
            <a:endParaRPr lang="zh-CN" altLang="en-US" b="1" dirty="0">
              <a:latin typeface="宋体" panose="02010600030101010101" pitchFamily="2" charset="-122"/>
            </a:endParaRPr>
          </a:p>
          <a:p>
            <a:endParaRPr lang="zh-CN" altLang="en-US" b="0"/>
          </a:p>
        </p:txBody>
      </p:sp>
      <p:sp>
        <p:nvSpPr>
          <p:cNvPr id="4" name="动作按钮: 后退或前一项 3">
            <a:hlinkClick r:id="rId1" action="ppaction://hlinksldjump"/>
          </p:cNvPr>
          <p:cNvSpPr/>
          <p:nvPr/>
        </p:nvSpPr>
        <p:spPr>
          <a:xfrm>
            <a:off x="10591800" y="6019800"/>
            <a:ext cx="1219200" cy="533400"/>
          </a:xfrm>
          <a:prstGeom prst="actionButtonBackPrevious">
            <a:avLst/>
          </a:prstGeom>
          <a:noFill/>
          <a:ln>
            <a:solidFill>
              <a:schemeClr val="tx2">
                <a:lumMod val="60000"/>
                <a:lumOff val="40000"/>
              </a:schemeClr>
            </a:solidFill>
          </a:ln>
          <a:extLst>
            <a:ext uri="{909E8E84-426E-40DD-AFC4-6F175D3DCCD1}">
              <a14:hiddenFill xmlns:a14="http://schemas.microsoft.com/office/drawing/2010/main">
                <a:solidFill>
                  <a:schemeClr val="bg1">
                    <a:lumMod val="95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33400" y="838200"/>
            <a:ext cx="10751185" cy="2000885"/>
          </a:xfrm>
        </p:spPr>
        <p:txBody>
          <a:bodyPr/>
          <a:p>
            <a:pPr indent="457200" fontAlgn="auto">
              <a:buNone/>
            </a:pPr>
            <a:r>
              <a:rPr lang="zh-CN" altLang="en-US" dirty="0">
                <a:latin typeface="宋体" panose="02010600030101010101" pitchFamily="2" charset="-122"/>
                <a:sym typeface="+mn-ea"/>
              </a:rPr>
              <a:t>控制水分供给，可控制营养生长，促进花芽分化。如：梅花的“扣水”。水分缺乏时花色变浓，如蔷薇、菊花。</a:t>
            </a:r>
            <a:endParaRPr lang="zh-CN" altLang="en-US"/>
          </a:p>
        </p:txBody>
      </p:sp>
      <p:pic>
        <p:nvPicPr>
          <p:cNvPr id="200707" name="图片 200706" descr="flower120"/>
          <p:cNvPicPr>
            <a:picLocks noChangeAspect="1"/>
          </p:cNvPicPr>
          <p:nvPr/>
        </p:nvPicPr>
        <p:blipFill>
          <a:blip r:embed="rId1"/>
          <a:srcRect l="53845" t="5264" b="7895"/>
          <a:stretch>
            <a:fillRect/>
          </a:stretch>
        </p:blipFill>
        <p:spPr>
          <a:xfrm>
            <a:off x="2105025" y="3084830"/>
            <a:ext cx="2435860" cy="3349625"/>
          </a:xfrm>
          <a:prstGeom prst="rect">
            <a:avLst/>
          </a:prstGeom>
          <a:noFill/>
          <a:ln w="9525">
            <a:noFill/>
          </a:ln>
        </p:spPr>
      </p:pic>
      <p:pic>
        <p:nvPicPr>
          <p:cNvPr id="200708" name="图片 200707" descr="flower121"/>
          <p:cNvPicPr>
            <a:picLocks noChangeAspect="1"/>
          </p:cNvPicPr>
          <p:nvPr/>
        </p:nvPicPr>
        <p:blipFill>
          <a:blip r:embed="rId2"/>
          <a:srcRect l="3279" r="62296" b="13158"/>
          <a:stretch>
            <a:fillRect/>
          </a:stretch>
        </p:blipFill>
        <p:spPr>
          <a:xfrm>
            <a:off x="7924800" y="3084195"/>
            <a:ext cx="2063115" cy="3242310"/>
          </a:xfrm>
          <a:prstGeom prst="rect">
            <a:avLst/>
          </a:prstGeom>
          <a:noFill/>
          <a:ln w="9525">
            <a:noFill/>
          </a:ln>
        </p:spPr>
      </p:pic>
      <p:pic>
        <p:nvPicPr>
          <p:cNvPr id="200709" name="图片 200708" descr="flower120"/>
          <p:cNvPicPr>
            <a:picLocks noChangeAspect="1"/>
          </p:cNvPicPr>
          <p:nvPr/>
        </p:nvPicPr>
        <p:blipFill>
          <a:blip r:embed="rId1"/>
          <a:srcRect t="5264" r="51923" b="7895"/>
          <a:stretch>
            <a:fillRect/>
          </a:stretch>
        </p:blipFill>
        <p:spPr>
          <a:xfrm>
            <a:off x="4768850" y="3101340"/>
            <a:ext cx="2479675" cy="3274695"/>
          </a:xfrm>
          <a:prstGeom prst="rect">
            <a:avLst/>
          </a:prstGeom>
          <a:noFill/>
          <a:ln w="9525">
            <a:noFill/>
          </a:ln>
        </p:spPr>
      </p:pic>
    </p:spTree>
  </p:cSld>
  <p:clrMapOvr>
    <a:masterClrMapping/>
  </p:clrMapOvr>
  <p:transition spd="med">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81285" y="304599"/>
            <a:ext cx="10972800" cy="1143000"/>
          </a:xfrm>
        </p:spPr>
        <p:txBody>
          <a:bodyPr>
            <a:normAutofit/>
          </a:bodyPr>
          <a:p>
            <a:r>
              <a:rPr lang="zh-CN" altLang="en-US" dirty="0">
                <a:solidFill>
                  <a:srgbClr val="FF0066"/>
                </a:solidFill>
                <a:latin typeface="Times New Roman" panose="02020603050405020304" pitchFamily="18" charset="0"/>
                <a:sym typeface="+mn-ea"/>
              </a:rPr>
              <a:t>第五节   土壤 </a:t>
            </a:r>
            <a:endParaRPr lang="zh-CN" altLang="en-US"/>
          </a:p>
        </p:txBody>
      </p:sp>
      <p:sp>
        <p:nvSpPr>
          <p:cNvPr id="3" name="内容占位符 2"/>
          <p:cNvSpPr>
            <a:spLocks noGrp="1"/>
          </p:cNvSpPr>
          <p:nvPr>
            <p:ph idx="1"/>
          </p:nvPr>
        </p:nvSpPr>
        <p:spPr>
          <a:xfrm>
            <a:off x="609600" y="1676400"/>
            <a:ext cx="5538470" cy="4445635"/>
          </a:xfrm>
        </p:spPr>
        <p:txBody>
          <a:bodyPr>
            <a:normAutofit fontScale="60000"/>
          </a:bodyPr>
          <a:p>
            <a:pPr indent="0">
              <a:spcBef>
                <a:spcPct val="50000"/>
              </a:spcBef>
              <a:buNone/>
            </a:pPr>
            <a:r>
              <a:rPr lang="zh-CN" altLang="en-US" sz="3300" dirty="0">
                <a:solidFill>
                  <a:srgbClr val="000000"/>
                </a:solidFill>
                <a:cs typeface="微软雅黑" panose="020B0503020204020204" charset="-122"/>
                <a:sym typeface="+mn-ea"/>
              </a:rPr>
              <a:t>报春花花色受细胞液酸碱度影响，变化明显：</a:t>
            </a:r>
            <a:endParaRPr lang="zh-CN" altLang="en-US" sz="3300" dirty="0">
              <a:solidFill>
                <a:srgbClr val="000000"/>
              </a:solidFill>
              <a:cs typeface="微软雅黑" panose="020B0503020204020204" charset="-122"/>
              <a:sym typeface="+mn-ea"/>
            </a:endParaRPr>
          </a:p>
          <a:p>
            <a:pPr indent="0">
              <a:spcBef>
                <a:spcPct val="50000"/>
              </a:spcBef>
              <a:buNone/>
            </a:pPr>
            <a:r>
              <a:rPr lang="zh-CN" altLang="en-US" sz="3300" dirty="0">
                <a:solidFill>
                  <a:srgbClr val="000000"/>
                </a:solidFill>
                <a:cs typeface="微软雅黑" panose="020B0503020204020204" charset="-122"/>
                <a:sym typeface="+mn-ea"/>
              </a:rPr>
              <a:t> </a:t>
            </a:r>
            <a:r>
              <a:rPr lang="en-US" altLang="zh-CN" sz="3300" dirty="0">
                <a:solidFill>
                  <a:srgbClr val="000000"/>
                </a:solidFill>
                <a:cs typeface="微软雅黑" panose="020B0503020204020204" charset="-122"/>
                <a:sym typeface="+mn-ea"/>
              </a:rPr>
              <a:t>pH 3</a:t>
            </a:r>
            <a:r>
              <a:rPr lang="zh-CN" altLang="en-US" sz="3300" dirty="0">
                <a:solidFill>
                  <a:srgbClr val="000000"/>
                </a:solidFill>
                <a:cs typeface="微软雅黑" panose="020B0503020204020204" charset="-122"/>
                <a:sym typeface="+mn-ea"/>
              </a:rPr>
              <a:t>的为</a:t>
            </a:r>
            <a:r>
              <a:rPr lang="zh-CN" altLang="en-US" sz="3300" dirty="0">
                <a:solidFill>
                  <a:srgbClr val="FF0000"/>
                </a:solidFill>
                <a:cs typeface="微软雅黑" panose="020B0503020204020204" charset="-122"/>
                <a:sym typeface="+mn-ea"/>
              </a:rPr>
              <a:t>红色；</a:t>
            </a:r>
            <a:endParaRPr lang="zh-CN" altLang="en-US" sz="3300" b="1" dirty="0">
              <a:solidFill>
                <a:srgbClr val="FF0000"/>
              </a:solidFill>
              <a:cs typeface="微软雅黑" panose="020B0503020204020204" charset="-122"/>
            </a:endParaRPr>
          </a:p>
          <a:p>
            <a:pPr indent="0">
              <a:spcBef>
                <a:spcPct val="50000"/>
              </a:spcBef>
              <a:buNone/>
            </a:pPr>
            <a:r>
              <a:rPr lang="en-US" altLang="zh-CN" sz="3300" dirty="0">
                <a:solidFill>
                  <a:srgbClr val="000000"/>
                </a:solidFill>
                <a:cs typeface="微软雅黑" panose="020B0503020204020204" charset="-122"/>
                <a:sym typeface="+mn-ea"/>
              </a:rPr>
              <a:t>pH 4</a:t>
            </a:r>
            <a:r>
              <a:rPr lang="zh-CN" altLang="en-US" sz="3300" dirty="0">
                <a:solidFill>
                  <a:srgbClr val="000000"/>
                </a:solidFill>
                <a:cs typeface="微软雅黑" panose="020B0503020204020204" charset="-122"/>
                <a:sym typeface="+mn-ea"/>
              </a:rPr>
              <a:t>为</a:t>
            </a:r>
            <a:r>
              <a:rPr lang="zh-CN" altLang="en-US" sz="3300" dirty="0">
                <a:solidFill>
                  <a:srgbClr val="FF7C80"/>
                </a:solidFill>
                <a:cs typeface="微软雅黑" panose="020B0503020204020204" charset="-122"/>
                <a:sym typeface="+mn-ea"/>
              </a:rPr>
              <a:t>粉色</a:t>
            </a:r>
            <a:r>
              <a:rPr lang="zh-CN" altLang="en-US" sz="3300" dirty="0">
                <a:solidFill>
                  <a:srgbClr val="0000FF"/>
                </a:solidFill>
                <a:cs typeface="微软雅黑" panose="020B0503020204020204" charset="-122"/>
                <a:sym typeface="+mn-ea"/>
              </a:rPr>
              <a:t>；</a:t>
            </a:r>
            <a:endParaRPr lang="zh-CN" altLang="en-US" sz="3300" b="1" dirty="0">
              <a:solidFill>
                <a:srgbClr val="0000FF"/>
              </a:solidFill>
              <a:cs typeface="微软雅黑" panose="020B0503020204020204" charset="-122"/>
            </a:endParaRPr>
          </a:p>
          <a:p>
            <a:pPr indent="0">
              <a:spcBef>
                <a:spcPct val="50000"/>
              </a:spcBef>
              <a:buNone/>
            </a:pPr>
            <a:r>
              <a:rPr lang="en-US" altLang="zh-CN" sz="3300" dirty="0">
                <a:solidFill>
                  <a:srgbClr val="000000"/>
                </a:solidFill>
                <a:cs typeface="微软雅黑" panose="020B0503020204020204" charset="-122"/>
                <a:sym typeface="+mn-ea"/>
              </a:rPr>
              <a:t>pH 5-8</a:t>
            </a:r>
            <a:r>
              <a:rPr lang="zh-CN" altLang="en-US" sz="3300" dirty="0">
                <a:solidFill>
                  <a:srgbClr val="000000"/>
                </a:solidFill>
                <a:cs typeface="微软雅黑" panose="020B0503020204020204" charset="-122"/>
                <a:sym typeface="+mn-ea"/>
              </a:rPr>
              <a:t>为</a:t>
            </a:r>
            <a:r>
              <a:rPr lang="zh-CN" altLang="en-US" sz="3300" dirty="0">
                <a:solidFill>
                  <a:srgbClr val="9933FF"/>
                </a:solidFill>
                <a:cs typeface="微软雅黑" panose="020B0503020204020204" charset="-122"/>
                <a:sym typeface="+mn-ea"/>
              </a:rPr>
              <a:t>堇色</a:t>
            </a:r>
            <a:r>
              <a:rPr lang="zh-CN" altLang="en-US" sz="3300" dirty="0">
                <a:solidFill>
                  <a:srgbClr val="0000FF"/>
                </a:solidFill>
                <a:cs typeface="微软雅黑" panose="020B0503020204020204" charset="-122"/>
                <a:sym typeface="+mn-ea"/>
              </a:rPr>
              <a:t>；</a:t>
            </a:r>
            <a:endParaRPr lang="zh-CN" altLang="en-US" sz="3300" b="1" dirty="0">
              <a:solidFill>
                <a:srgbClr val="0000FF"/>
              </a:solidFill>
              <a:cs typeface="微软雅黑" panose="020B0503020204020204" charset="-122"/>
            </a:endParaRPr>
          </a:p>
          <a:p>
            <a:pPr indent="0">
              <a:spcBef>
                <a:spcPct val="50000"/>
              </a:spcBef>
              <a:buNone/>
            </a:pPr>
            <a:r>
              <a:rPr lang="en-US" altLang="zh-CN" sz="3300" dirty="0">
                <a:solidFill>
                  <a:srgbClr val="000000"/>
                </a:solidFill>
                <a:cs typeface="微软雅黑" panose="020B0503020204020204" charset="-122"/>
                <a:sym typeface="+mn-ea"/>
              </a:rPr>
              <a:t>pH 9</a:t>
            </a:r>
            <a:r>
              <a:rPr lang="zh-CN" altLang="en-US" sz="3300" dirty="0">
                <a:solidFill>
                  <a:srgbClr val="000000"/>
                </a:solidFill>
                <a:cs typeface="微软雅黑" panose="020B0503020204020204" charset="-122"/>
                <a:sym typeface="+mn-ea"/>
              </a:rPr>
              <a:t>的为</a:t>
            </a:r>
            <a:r>
              <a:rPr lang="zh-CN" altLang="en-US" sz="3300" dirty="0">
                <a:solidFill>
                  <a:srgbClr val="0000FF"/>
                </a:solidFill>
                <a:cs typeface="微软雅黑" panose="020B0503020204020204" charset="-122"/>
                <a:sym typeface="+mn-ea"/>
              </a:rPr>
              <a:t>蓝色； </a:t>
            </a:r>
            <a:endParaRPr lang="zh-CN" altLang="en-US" sz="3300" b="1" dirty="0">
              <a:solidFill>
                <a:srgbClr val="0000FF"/>
              </a:solidFill>
              <a:cs typeface="微软雅黑" panose="020B0503020204020204" charset="-122"/>
            </a:endParaRPr>
          </a:p>
          <a:p>
            <a:pPr indent="0">
              <a:spcBef>
                <a:spcPct val="50000"/>
              </a:spcBef>
              <a:buNone/>
            </a:pPr>
            <a:r>
              <a:rPr lang="en-US" altLang="zh-CN" sz="3300" dirty="0">
                <a:solidFill>
                  <a:srgbClr val="000000"/>
                </a:solidFill>
                <a:cs typeface="微软雅黑" panose="020B0503020204020204" charset="-122"/>
                <a:sym typeface="+mn-ea"/>
              </a:rPr>
              <a:t>pH 10</a:t>
            </a:r>
            <a:r>
              <a:rPr lang="zh-CN" altLang="en-US" sz="3300" dirty="0">
                <a:solidFill>
                  <a:srgbClr val="000000"/>
                </a:solidFill>
                <a:cs typeface="微软雅黑" panose="020B0503020204020204" charset="-122"/>
                <a:sym typeface="+mn-ea"/>
              </a:rPr>
              <a:t>的为</a:t>
            </a:r>
            <a:r>
              <a:rPr lang="zh-CN" altLang="en-US" sz="3300" dirty="0">
                <a:solidFill>
                  <a:srgbClr val="006666"/>
                </a:solidFill>
                <a:cs typeface="微软雅黑" panose="020B0503020204020204" charset="-122"/>
                <a:sym typeface="+mn-ea"/>
              </a:rPr>
              <a:t>蓝绿色</a:t>
            </a:r>
            <a:r>
              <a:rPr lang="zh-CN" altLang="en-US" sz="3300" dirty="0">
                <a:solidFill>
                  <a:srgbClr val="0000FF"/>
                </a:solidFill>
                <a:cs typeface="微软雅黑" panose="020B0503020204020204" charset="-122"/>
                <a:sym typeface="+mn-ea"/>
              </a:rPr>
              <a:t>；</a:t>
            </a:r>
            <a:endParaRPr lang="zh-CN" altLang="en-US" sz="3300" b="1" dirty="0">
              <a:solidFill>
                <a:srgbClr val="0000FF"/>
              </a:solidFill>
              <a:cs typeface="微软雅黑" panose="020B0503020204020204" charset="-122"/>
            </a:endParaRPr>
          </a:p>
          <a:p>
            <a:pPr indent="0">
              <a:spcBef>
                <a:spcPct val="50000"/>
              </a:spcBef>
              <a:buNone/>
            </a:pPr>
            <a:r>
              <a:rPr lang="en-US" altLang="zh-CN" sz="3300" dirty="0">
                <a:solidFill>
                  <a:srgbClr val="000000"/>
                </a:solidFill>
                <a:cs typeface="微软雅黑" panose="020B0503020204020204" charset="-122"/>
                <a:sym typeface="+mn-ea"/>
              </a:rPr>
              <a:t>pH 11</a:t>
            </a:r>
            <a:r>
              <a:rPr lang="zh-CN" altLang="en-US" sz="3300" dirty="0">
                <a:solidFill>
                  <a:srgbClr val="000000"/>
                </a:solidFill>
                <a:cs typeface="微软雅黑" panose="020B0503020204020204" charset="-122"/>
                <a:sym typeface="+mn-ea"/>
              </a:rPr>
              <a:t>的为</a:t>
            </a:r>
            <a:r>
              <a:rPr lang="zh-CN" altLang="en-US" sz="3300" dirty="0">
                <a:solidFill>
                  <a:srgbClr val="00CC00"/>
                </a:solidFill>
                <a:cs typeface="微软雅黑" panose="020B0503020204020204" charset="-122"/>
                <a:sym typeface="+mn-ea"/>
              </a:rPr>
              <a:t>绿色</a:t>
            </a:r>
            <a:r>
              <a:rPr lang="zh-CN" altLang="en-US" sz="3300" dirty="0">
                <a:solidFill>
                  <a:srgbClr val="0000FF"/>
                </a:solidFill>
                <a:cs typeface="微软雅黑" panose="020B0503020204020204" charset="-122"/>
                <a:sym typeface="+mn-ea"/>
              </a:rPr>
              <a:t>。</a:t>
            </a:r>
            <a:endParaRPr lang="zh-CN" altLang="en-US" b="1" dirty="0">
              <a:solidFill>
                <a:srgbClr val="0000FF"/>
              </a:solidFill>
              <a:latin typeface="Times New Roman" panose="02020603050405020304" pitchFamily="18" charset="0"/>
            </a:endParaRPr>
          </a:p>
          <a:p>
            <a:endParaRPr lang="zh-CN" altLang="en-US"/>
          </a:p>
        </p:txBody>
      </p:sp>
      <p:pic>
        <p:nvPicPr>
          <p:cNvPr id="206850" name="图片 206849" descr="报春花"/>
          <p:cNvPicPr>
            <a:picLocks noChangeAspect="1"/>
          </p:cNvPicPr>
          <p:nvPr/>
        </p:nvPicPr>
        <p:blipFill>
          <a:blip r:embed="rId1"/>
          <a:srcRect l="14285" b="17461"/>
          <a:stretch>
            <a:fillRect/>
          </a:stretch>
        </p:blipFill>
        <p:spPr>
          <a:xfrm>
            <a:off x="7010400" y="1676400"/>
            <a:ext cx="4291013" cy="5029200"/>
          </a:xfrm>
          <a:prstGeom prst="rect">
            <a:avLst/>
          </a:prstGeom>
          <a:noFill/>
          <a:ln w="9525">
            <a:noFill/>
          </a:ln>
        </p:spPr>
      </p:pic>
      <p:sp>
        <p:nvSpPr>
          <p:cNvPr id="206851" name="矩形 206850"/>
          <p:cNvSpPr/>
          <p:nvPr/>
        </p:nvSpPr>
        <p:spPr>
          <a:xfrm>
            <a:off x="1981200" y="1524000"/>
            <a:ext cx="3810000" cy="1981200"/>
          </a:xfrm>
          <a:prstGeom prst="rect">
            <a:avLst/>
          </a:prstGeom>
          <a:noFill/>
          <a:ln w="9525">
            <a:noFill/>
          </a:ln>
        </p:spPr>
        <p:txBody>
          <a:bodyPr wrap="none" anchor="ctr" anchorCtr="0"/>
          <a:p>
            <a:endParaRPr sz="2400" dirty="0">
              <a:solidFill>
                <a:srgbClr val="0000FF"/>
              </a:solidFill>
              <a:latin typeface="Times New Roman" panose="02020603050405020304" pitchFamily="18" charset="0"/>
            </a:endParaRPr>
          </a:p>
        </p:txBody>
      </p:sp>
      <p:sp>
        <p:nvSpPr>
          <p:cNvPr id="4" name="动作按钮: 后退或前一项 3">
            <a:hlinkClick r:id="rId2" action="ppaction://hlinksldjump"/>
          </p:cNvPr>
          <p:cNvSpPr/>
          <p:nvPr/>
        </p:nvSpPr>
        <p:spPr>
          <a:xfrm>
            <a:off x="10591800" y="6019800"/>
            <a:ext cx="1219200" cy="533400"/>
          </a:xfrm>
          <a:prstGeom prst="actionButtonBackPrevious">
            <a:avLst/>
          </a:prstGeom>
          <a:noFill/>
          <a:ln>
            <a:solidFill>
              <a:schemeClr val="tx2">
                <a:lumMod val="60000"/>
                <a:lumOff val="40000"/>
              </a:schemeClr>
            </a:solidFill>
          </a:ln>
          <a:extLst>
            <a:ext uri="{909E8E84-426E-40DD-AFC4-6F175D3DCCD1}">
              <a14:hiddenFill xmlns:a14="http://schemas.microsoft.com/office/drawing/2010/main">
                <a:solidFill>
                  <a:schemeClr val="bg1">
                    <a:lumMod val="95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07874" name="图片 207873" descr="八仙花1"/>
          <p:cNvPicPr>
            <a:picLocks noChangeAspect="1"/>
          </p:cNvPicPr>
          <p:nvPr/>
        </p:nvPicPr>
        <p:blipFill>
          <a:blip r:embed="rId1"/>
          <a:stretch>
            <a:fillRect/>
          </a:stretch>
        </p:blipFill>
        <p:spPr>
          <a:xfrm>
            <a:off x="1219200" y="533400"/>
            <a:ext cx="5486400" cy="4724400"/>
          </a:xfrm>
          <a:prstGeom prst="rect">
            <a:avLst/>
          </a:prstGeom>
          <a:noFill/>
          <a:ln w="9525">
            <a:noFill/>
          </a:ln>
        </p:spPr>
      </p:pic>
      <p:sp>
        <p:nvSpPr>
          <p:cNvPr id="207875" name="矩形 207874"/>
          <p:cNvSpPr/>
          <p:nvPr/>
        </p:nvSpPr>
        <p:spPr>
          <a:xfrm>
            <a:off x="6324600" y="533400"/>
            <a:ext cx="2209800" cy="914400"/>
          </a:xfrm>
          <a:prstGeom prst="rect">
            <a:avLst/>
          </a:prstGeom>
          <a:noFill/>
          <a:ln w="9525">
            <a:noFill/>
          </a:ln>
        </p:spPr>
        <p:txBody>
          <a:bodyPr wrap="none" anchor="ctr" anchorCtr="0"/>
          <a:p>
            <a:endParaRPr sz="2400" b="1" dirty="0">
              <a:solidFill>
                <a:srgbClr val="000000"/>
              </a:solidFill>
              <a:latin typeface="Times New Roman" panose="02020603050405020304" pitchFamily="18" charset="0"/>
            </a:endParaRPr>
          </a:p>
        </p:txBody>
      </p:sp>
      <p:sp>
        <p:nvSpPr>
          <p:cNvPr id="207876" name="矩形 207875"/>
          <p:cNvSpPr/>
          <p:nvPr/>
        </p:nvSpPr>
        <p:spPr>
          <a:xfrm>
            <a:off x="1524000" y="5867400"/>
            <a:ext cx="5334000" cy="838200"/>
          </a:xfrm>
          <a:prstGeom prst="rect">
            <a:avLst/>
          </a:prstGeom>
          <a:noFill/>
          <a:ln w="9525">
            <a:noFill/>
          </a:ln>
        </p:spPr>
        <p:txBody>
          <a:bodyPr wrap="none" anchor="ctr" anchorCtr="0"/>
          <a:p>
            <a:endParaRPr sz="2400" b="1" dirty="0">
              <a:solidFill>
                <a:srgbClr val="000000"/>
              </a:solidFill>
              <a:latin typeface="Times New Roman" panose="02020603050405020304" pitchFamily="18" charset="0"/>
            </a:endParaRPr>
          </a:p>
        </p:txBody>
      </p:sp>
      <p:sp>
        <p:nvSpPr>
          <p:cNvPr id="207877" name="矩形 207876"/>
          <p:cNvSpPr/>
          <p:nvPr/>
        </p:nvSpPr>
        <p:spPr>
          <a:xfrm>
            <a:off x="1752600" y="5410200"/>
            <a:ext cx="7832725" cy="1198880"/>
          </a:xfrm>
          <a:prstGeom prst="rect">
            <a:avLst/>
          </a:prstGeom>
          <a:noFill/>
          <a:ln w="9525">
            <a:noFill/>
          </a:ln>
        </p:spPr>
        <p:txBody>
          <a:bodyPr wrap="square">
            <a:spAutoFit/>
          </a:bodyPr>
          <a:p>
            <a:pPr indent="457200" fontAlgn="auto">
              <a:lnSpc>
                <a:spcPct val="150000"/>
              </a:lnSpc>
            </a:pPr>
            <a:r>
              <a:rPr lang="en-US" altLang="zh-CN" sz="2400" b="1" dirty="0">
                <a:solidFill>
                  <a:srgbClr val="071BD9"/>
                </a:solidFill>
                <a:latin typeface="微软雅黑" panose="020B0503020204020204" charset="-122"/>
                <a:ea typeface="微软雅黑" panose="020B0503020204020204" charset="-122"/>
                <a:cs typeface="微软雅黑" panose="020B0503020204020204" charset="-122"/>
              </a:rPr>
              <a:t>300</a:t>
            </a:r>
            <a:r>
              <a:rPr lang="zh-CN" altLang="en-US" sz="2400" b="1" dirty="0">
                <a:solidFill>
                  <a:srgbClr val="071BD9"/>
                </a:solidFill>
                <a:latin typeface="微软雅黑" panose="020B0503020204020204" charset="-122"/>
                <a:ea typeface="微软雅黑" panose="020B0503020204020204" charset="-122"/>
                <a:cs typeface="微软雅黑" panose="020B0503020204020204" charset="-122"/>
              </a:rPr>
              <a:t>多年前英化学家波义耳石蕊试纸的发明就是得到一束紫罗兰花瓣因酸变色的启示</a:t>
            </a:r>
            <a:endParaRPr lang="zh-CN" altLang="en-US" sz="2400" b="1" dirty="0">
              <a:solidFill>
                <a:srgbClr val="071BD9"/>
              </a:solidFill>
              <a:latin typeface="微软雅黑" panose="020B0503020204020204" charset="-122"/>
              <a:ea typeface="微软雅黑" panose="020B0503020204020204" charset="-122"/>
              <a:cs typeface="微软雅黑" panose="020B0503020204020204" charset="-122"/>
            </a:endParaRPr>
          </a:p>
        </p:txBody>
      </p:sp>
      <p:sp>
        <p:nvSpPr>
          <p:cNvPr id="207878" name="矩形 207877"/>
          <p:cNvSpPr/>
          <p:nvPr/>
        </p:nvSpPr>
        <p:spPr>
          <a:xfrm>
            <a:off x="7467600" y="990600"/>
            <a:ext cx="2051050" cy="2861310"/>
          </a:xfrm>
          <a:prstGeom prst="rect">
            <a:avLst/>
          </a:prstGeom>
          <a:noFill/>
          <a:ln w="9525">
            <a:noFill/>
          </a:ln>
        </p:spPr>
        <p:txBody>
          <a:bodyPr wrap="square">
            <a:spAutoFit/>
          </a:bodyPr>
          <a:p>
            <a:pPr indent="457200" fontAlgn="auto">
              <a:lnSpc>
                <a:spcPct val="150000"/>
              </a:lnSpc>
              <a:spcBef>
                <a:spcPts val="0"/>
              </a:spcBef>
            </a:pPr>
            <a:r>
              <a:rPr lang="zh-CN" altLang="en-US" sz="2400" b="1" dirty="0">
                <a:solidFill>
                  <a:srgbClr val="AB0AB5"/>
                </a:solidFill>
                <a:latin typeface="微软雅黑" panose="020B0503020204020204" charset="-122"/>
                <a:ea typeface="微软雅黑" panose="020B0503020204020204" charset="-122"/>
                <a:cs typeface="微软雅黑" panose="020B0503020204020204" charset="-122"/>
              </a:rPr>
              <a:t>八仙花：</a:t>
            </a:r>
            <a:r>
              <a:rPr lang="en-US" altLang="zh-CN" sz="2400" b="1" dirty="0">
                <a:solidFill>
                  <a:srgbClr val="AB0AB5"/>
                </a:solidFill>
                <a:latin typeface="微软雅黑" panose="020B0503020204020204" charset="-122"/>
                <a:ea typeface="微软雅黑" panose="020B0503020204020204" charset="-122"/>
                <a:cs typeface="微软雅黑" panose="020B0503020204020204" charset="-122"/>
              </a:rPr>
              <a:t>pH</a:t>
            </a:r>
            <a:r>
              <a:rPr lang="zh-CN" altLang="en-US" sz="2400" b="1" dirty="0">
                <a:solidFill>
                  <a:srgbClr val="AB0AB5"/>
                </a:solidFill>
                <a:latin typeface="微软雅黑" panose="020B0503020204020204" charset="-122"/>
                <a:ea typeface="微软雅黑" panose="020B0503020204020204" charset="-122"/>
                <a:cs typeface="微软雅黑" panose="020B0503020204020204" charset="-122"/>
              </a:rPr>
              <a:t>值低呈蓝色</a:t>
            </a:r>
            <a:r>
              <a:rPr lang="en-US" altLang="zh-CN" sz="2400" b="1" dirty="0">
                <a:solidFill>
                  <a:srgbClr val="AB0AB5"/>
                </a:solidFill>
                <a:latin typeface="微软雅黑" panose="020B0503020204020204" charset="-122"/>
                <a:ea typeface="微软雅黑" panose="020B0503020204020204" charset="-122"/>
                <a:cs typeface="微软雅黑" panose="020B0503020204020204" charset="-122"/>
              </a:rPr>
              <a:t>,</a:t>
            </a:r>
            <a:r>
              <a:rPr lang="zh-CN" altLang="en-US" sz="2400" b="1" dirty="0">
                <a:solidFill>
                  <a:srgbClr val="AB0AB5"/>
                </a:solidFill>
                <a:latin typeface="微软雅黑" panose="020B0503020204020204" charset="-122"/>
                <a:ea typeface="微软雅黑" panose="020B0503020204020204" charset="-122"/>
                <a:cs typeface="微软雅黑" panose="020B0503020204020204" charset="-122"/>
              </a:rPr>
              <a:t>高时呈粉红色</a:t>
            </a:r>
            <a:r>
              <a:rPr lang="en-US" altLang="zh-CN" sz="2400" b="1" dirty="0">
                <a:solidFill>
                  <a:srgbClr val="AB0AB5"/>
                </a:solidFill>
                <a:latin typeface="微软雅黑" panose="020B0503020204020204" charset="-122"/>
                <a:ea typeface="微软雅黑" panose="020B0503020204020204" charset="-122"/>
                <a:cs typeface="微软雅黑" panose="020B0503020204020204" charset="-122"/>
              </a:rPr>
              <a:t>(</a:t>
            </a:r>
            <a:r>
              <a:rPr lang="zh-CN" altLang="en-US" sz="2400" b="1" dirty="0">
                <a:solidFill>
                  <a:srgbClr val="AB0AB5"/>
                </a:solidFill>
                <a:latin typeface="微软雅黑" panose="020B0503020204020204" charset="-122"/>
                <a:ea typeface="微软雅黑" panose="020B0503020204020204" charset="-122"/>
                <a:cs typeface="微软雅黑" panose="020B0503020204020204" charset="-122"/>
              </a:rPr>
              <a:t>与铁、铝、</a:t>
            </a:r>
            <a:r>
              <a:rPr lang="en-US" altLang="zh-CN" sz="2400" b="1" dirty="0">
                <a:solidFill>
                  <a:srgbClr val="AB0AB5"/>
                </a:solidFill>
                <a:latin typeface="微软雅黑" panose="020B0503020204020204" charset="-122"/>
                <a:ea typeface="微软雅黑" panose="020B0503020204020204" charset="-122"/>
                <a:cs typeface="微软雅黑" panose="020B0503020204020204" charset="-122"/>
              </a:rPr>
              <a:t>pH</a:t>
            </a:r>
            <a:r>
              <a:rPr lang="zh-CN" altLang="en-US" sz="2400" b="1" dirty="0">
                <a:solidFill>
                  <a:srgbClr val="AB0AB5"/>
                </a:solidFill>
                <a:latin typeface="微软雅黑" panose="020B0503020204020204" charset="-122"/>
                <a:ea typeface="微软雅黑" panose="020B0503020204020204" charset="-122"/>
                <a:cs typeface="微软雅黑" panose="020B0503020204020204" charset="-122"/>
              </a:rPr>
              <a:t>有关</a:t>
            </a:r>
            <a:r>
              <a:rPr lang="en-US" altLang="zh-CN" sz="2400" b="1">
                <a:solidFill>
                  <a:srgbClr val="AB0AB5"/>
                </a:solidFill>
                <a:latin typeface="微软雅黑" panose="020B0503020204020204" charset="-122"/>
                <a:ea typeface="微软雅黑" panose="020B0503020204020204" charset="-122"/>
                <a:cs typeface="微软雅黑" panose="020B0503020204020204" charset="-122"/>
              </a:rPr>
              <a:t>)</a:t>
            </a:r>
            <a:endParaRPr lang="en-US" altLang="zh-CN" sz="2400" b="1">
              <a:solidFill>
                <a:srgbClr val="AB0AB5"/>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57200" y="1066775"/>
            <a:ext cx="10972800" cy="4445519"/>
          </a:xfrm>
        </p:spPr>
        <p:txBody>
          <a:bodyPr>
            <a:normAutofit/>
          </a:bodyPr>
          <a:p>
            <a:pPr indent="457200" fontAlgn="auto">
              <a:buNone/>
            </a:pPr>
            <a:r>
              <a:rPr lang="en-US" altLang="zh-CN" sz="2700" dirty="0">
                <a:cs typeface="微软雅黑" panose="020B0503020204020204" charset="-122"/>
                <a:sym typeface="+mn-ea"/>
              </a:rPr>
              <a:t>   </a:t>
            </a:r>
            <a:r>
              <a:rPr lang="zh-CN" altLang="en-US" sz="2700" dirty="0">
                <a:cs typeface="微软雅黑" panose="020B0503020204020204" charset="-122"/>
                <a:sym typeface="+mn-ea"/>
              </a:rPr>
              <a:t>一、二年生花卉：排水良好的沙质壤土、壤土及粘质壤土均可。最适为表土深厚、地下水位较高、干湿适中、富含有机质；</a:t>
            </a:r>
            <a:endParaRPr lang="zh-CN" altLang="en-US" sz="2700" b="1" dirty="0">
              <a:cs typeface="微软雅黑" panose="020B0503020204020204" charset="-122"/>
            </a:endParaRPr>
          </a:p>
          <a:p>
            <a:pPr indent="457200" fontAlgn="auto">
              <a:buNone/>
            </a:pPr>
            <a:r>
              <a:rPr lang="zh-CN" altLang="en-US" sz="2700" dirty="0">
                <a:cs typeface="微软雅黑" panose="020B0503020204020204" charset="-122"/>
                <a:sym typeface="+mn-ea"/>
              </a:rPr>
              <a:t>   宿根花卉：排水良好，土层较深（</a:t>
            </a:r>
            <a:r>
              <a:rPr lang="en-US" altLang="zh-CN" sz="2700">
                <a:cs typeface="微软雅黑" panose="020B0503020204020204" charset="-122"/>
                <a:sym typeface="+mn-ea"/>
              </a:rPr>
              <a:t>40-50cm</a:t>
            </a:r>
            <a:r>
              <a:rPr lang="zh-CN" altLang="en-US" sz="2700">
                <a:cs typeface="微软雅黑" panose="020B0503020204020204" charset="-122"/>
                <a:sym typeface="+mn-ea"/>
              </a:rPr>
              <a:t>），</a:t>
            </a:r>
            <a:r>
              <a:rPr lang="zh-CN" altLang="en-US" sz="2700" dirty="0">
                <a:cs typeface="微软雅黑" panose="020B0503020204020204" charset="-122"/>
                <a:sym typeface="+mn-ea"/>
              </a:rPr>
              <a:t>富含有机质；</a:t>
            </a:r>
            <a:endParaRPr lang="zh-CN" altLang="en-US" sz="2700" b="1" dirty="0">
              <a:cs typeface="微软雅黑" panose="020B0503020204020204" charset="-122"/>
            </a:endParaRPr>
          </a:p>
          <a:p>
            <a:pPr indent="457200" fontAlgn="auto">
              <a:buNone/>
            </a:pPr>
            <a:r>
              <a:rPr lang="zh-CN" altLang="en-US" sz="2700" dirty="0">
                <a:cs typeface="微软雅黑" panose="020B0503020204020204" charset="-122"/>
                <a:sym typeface="+mn-ea"/>
              </a:rPr>
              <a:t>   球根花卉：富含有机质，排水良好的沙质壤土或壤土为宜，以下层为沙砾土，表土为深厚沙质壤土最好，水仙、晚香玉、百合、石蒜、郁金香则以粘质壤土为宜。</a:t>
            </a:r>
            <a:endParaRPr lang="zh-CN" altLang="en-US" b="1" dirty="0">
              <a:cs typeface="微软雅黑" panose="020B0503020204020204" charset="-122"/>
            </a:endParaRPr>
          </a:p>
          <a:p>
            <a:pPr indent="0">
              <a:buNone/>
            </a:pPr>
            <a:endParaRPr lang="zh-CN" altLang="en-US">
              <a:cs typeface="微软雅黑" panose="020B0503020204020204" charset="-122"/>
            </a:endParaRPr>
          </a:p>
        </p:txBody>
      </p:sp>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533685" y="609399"/>
            <a:ext cx="10972800" cy="1143000"/>
          </a:xfrm>
        </p:spPr>
        <p:txBody>
          <a:bodyPr/>
          <a:p>
            <a:r>
              <a:rPr lang="zh-CN" altLang="en-US" sz="4000" dirty="0">
                <a:solidFill>
                  <a:srgbClr val="FF0066"/>
                </a:solidFill>
                <a:latin typeface="Times New Roman" panose="02020603050405020304" pitchFamily="18" charset="0"/>
                <a:sym typeface="+mn-ea"/>
              </a:rPr>
              <a:t>第六节  矿物元素</a:t>
            </a:r>
            <a:endParaRPr lang="zh-CN" altLang="en-US" sz="4000" dirty="0">
              <a:solidFill>
                <a:srgbClr val="FF0066"/>
              </a:solidFill>
              <a:cs typeface="微软雅黑" panose="020B0503020204020204" charset="-122"/>
              <a:sym typeface="+mn-ea"/>
            </a:endParaRPr>
          </a:p>
        </p:txBody>
      </p:sp>
      <p:sp>
        <p:nvSpPr>
          <p:cNvPr id="210946" name="矩形 210945"/>
          <p:cNvSpPr/>
          <p:nvPr/>
        </p:nvSpPr>
        <p:spPr>
          <a:xfrm>
            <a:off x="2286000" y="1905000"/>
            <a:ext cx="1600200" cy="1295400"/>
          </a:xfrm>
          <a:prstGeom prst="rect">
            <a:avLst/>
          </a:prstGeom>
          <a:noFill/>
          <a:ln w="9525">
            <a:noFill/>
          </a:ln>
        </p:spPr>
        <p:txBody>
          <a:bodyPr wrap="none" anchor="ctr" anchorCtr="0"/>
          <a:p>
            <a:pPr algn="ctr"/>
            <a:r>
              <a:rPr lang="zh-CN" altLang="en-US" sz="2800" b="1" dirty="0">
                <a:latin typeface="微软雅黑" panose="020B0503020204020204" charset="-122"/>
                <a:ea typeface="微软雅黑" panose="020B0503020204020204" charset="-122"/>
              </a:rPr>
              <a:t>大量元素</a:t>
            </a:r>
            <a:endParaRPr lang="zh-CN" altLang="en-US" sz="2800" b="1" dirty="0">
              <a:latin typeface="微软雅黑" panose="020B0503020204020204" charset="-122"/>
              <a:ea typeface="微软雅黑" panose="020B0503020204020204" charset="-122"/>
            </a:endParaRPr>
          </a:p>
        </p:txBody>
      </p:sp>
      <p:sp>
        <p:nvSpPr>
          <p:cNvPr id="210947" name="矩形 210946"/>
          <p:cNvSpPr/>
          <p:nvPr/>
        </p:nvSpPr>
        <p:spPr>
          <a:xfrm>
            <a:off x="2362200" y="4229100"/>
            <a:ext cx="1600200" cy="1295400"/>
          </a:xfrm>
          <a:prstGeom prst="rect">
            <a:avLst/>
          </a:prstGeom>
          <a:noFill/>
          <a:ln w="9525">
            <a:noFill/>
          </a:ln>
        </p:spPr>
        <p:txBody>
          <a:bodyPr wrap="none" anchor="ctr" anchorCtr="0"/>
          <a:p>
            <a:pPr algn="ctr"/>
            <a:r>
              <a:rPr lang="zh-CN" altLang="en-US" sz="2800" b="1" dirty="0">
                <a:latin typeface="微软雅黑" panose="020B0503020204020204" charset="-122"/>
                <a:ea typeface="微软雅黑" panose="020B0503020204020204" charset="-122"/>
              </a:rPr>
              <a:t>微量元素</a:t>
            </a:r>
            <a:endParaRPr lang="zh-CN" altLang="en-US" sz="2800" b="1" dirty="0">
              <a:latin typeface="微软雅黑" panose="020B0503020204020204" charset="-122"/>
              <a:ea typeface="微软雅黑" panose="020B0503020204020204" charset="-122"/>
            </a:endParaRPr>
          </a:p>
        </p:txBody>
      </p:sp>
      <p:sp>
        <p:nvSpPr>
          <p:cNvPr id="210948" name="矩形 210947"/>
          <p:cNvSpPr/>
          <p:nvPr/>
        </p:nvSpPr>
        <p:spPr>
          <a:xfrm>
            <a:off x="5406390" y="1752600"/>
            <a:ext cx="5395595" cy="1624965"/>
          </a:xfrm>
          <a:prstGeom prst="rect">
            <a:avLst/>
          </a:prstGeom>
          <a:noFill/>
          <a:ln w="9525">
            <a:noFill/>
          </a:ln>
        </p:spPr>
        <p:txBody>
          <a:bodyPr wrap="none" anchor="ctr" anchorCtr="0"/>
          <a:p>
            <a:pPr algn="ctr" fontAlgn="auto">
              <a:lnSpc>
                <a:spcPct val="150000"/>
              </a:lnSpc>
            </a:pPr>
            <a:r>
              <a:rPr lang="en-US" altLang="zh-CN" sz="2400" b="1">
                <a:latin typeface="微软雅黑" panose="020B0503020204020204" charset="-122"/>
                <a:ea typeface="微软雅黑" panose="020B0503020204020204" charset="-122"/>
                <a:cs typeface="微软雅黑" panose="020B0503020204020204" charset="-122"/>
              </a:rPr>
              <a:t>C</a:t>
            </a:r>
            <a:r>
              <a:rPr lang="zh-CN" altLang="en-US" sz="2400" b="1">
                <a:latin typeface="微软雅黑" panose="020B0503020204020204" charset="-122"/>
                <a:ea typeface="微软雅黑" panose="020B0503020204020204" charset="-122"/>
                <a:cs typeface="微软雅黑" panose="020B0503020204020204" charset="-122"/>
              </a:rPr>
              <a:t>、</a:t>
            </a:r>
            <a:r>
              <a:rPr lang="en-US" altLang="zh-CN" sz="2400" b="1">
                <a:latin typeface="微软雅黑" panose="020B0503020204020204" charset="-122"/>
                <a:ea typeface="微软雅黑" panose="020B0503020204020204" charset="-122"/>
                <a:cs typeface="微软雅黑" panose="020B0503020204020204" charset="-122"/>
              </a:rPr>
              <a:t>H</a:t>
            </a:r>
            <a:r>
              <a:rPr lang="zh-CN" altLang="en-US" sz="2400" b="1">
                <a:latin typeface="微软雅黑" panose="020B0503020204020204" charset="-122"/>
                <a:ea typeface="微软雅黑" panose="020B0503020204020204" charset="-122"/>
                <a:cs typeface="微软雅黑" panose="020B0503020204020204" charset="-122"/>
              </a:rPr>
              <a:t>、</a:t>
            </a:r>
            <a:r>
              <a:rPr lang="en-US" altLang="zh-CN" sz="2400" b="1">
                <a:latin typeface="微软雅黑" panose="020B0503020204020204" charset="-122"/>
                <a:ea typeface="微软雅黑" panose="020B0503020204020204" charset="-122"/>
                <a:cs typeface="微软雅黑" panose="020B0503020204020204" charset="-122"/>
              </a:rPr>
              <a:t>O</a:t>
            </a:r>
            <a:r>
              <a:rPr lang="zh-CN" altLang="en-US" sz="2400" b="1">
                <a:latin typeface="微软雅黑" panose="020B0503020204020204" charset="-122"/>
                <a:ea typeface="微软雅黑" panose="020B0503020204020204" charset="-122"/>
                <a:cs typeface="微软雅黑" panose="020B0503020204020204" charset="-122"/>
              </a:rPr>
              <a:t>、</a:t>
            </a:r>
            <a:r>
              <a:rPr lang="en-US" altLang="zh-CN" sz="2400" b="1">
                <a:latin typeface="微软雅黑" panose="020B0503020204020204" charset="-122"/>
                <a:ea typeface="微软雅黑" panose="020B0503020204020204" charset="-122"/>
                <a:cs typeface="微软雅黑" panose="020B0503020204020204" charset="-122"/>
              </a:rPr>
              <a:t>N</a:t>
            </a:r>
            <a:r>
              <a:rPr lang="zh-CN" altLang="en-US" sz="2400" b="1">
                <a:latin typeface="微软雅黑" panose="020B0503020204020204" charset="-122"/>
                <a:ea typeface="微软雅黑" panose="020B0503020204020204" charset="-122"/>
                <a:cs typeface="微软雅黑" panose="020B0503020204020204" charset="-122"/>
              </a:rPr>
              <a:t>、</a:t>
            </a:r>
            <a:r>
              <a:rPr lang="en-US" altLang="zh-CN" sz="2400" b="1">
                <a:latin typeface="微软雅黑" panose="020B0503020204020204" charset="-122"/>
                <a:ea typeface="微软雅黑" panose="020B0503020204020204" charset="-122"/>
                <a:cs typeface="微软雅黑" panose="020B0503020204020204" charset="-122"/>
              </a:rPr>
              <a:t>K</a:t>
            </a:r>
            <a:r>
              <a:rPr lang="zh-CN" altLang="en-US" sz="2400" b="1">
                <a:latin typeface="微软雅黑" panose="020B0503020204020204" charset="-122"/>
                <a:ea typeface="微软雅黑" panose="020B0503020204020204" charset="-122"/>
                <a:cs typeface="微软雅黑" panose="020B0503020204020204" charset="-122"/>
              </a:rPr>
              <a:t>、</a:t>
            </a:r>
            <a:r>
              <a:rPr lang="en-US" altLang="zh-CN" sz="2400" b="1">
                <a:latin typeface="微软雅黑" panose="020B0503020204020204" charset="-122"/>
                <a:ea typeface="微软雅黑" panose="020B0503020204020204" charset="-122"/>
                <a:cs typeface="微软雅黑" panose="020B0503020204020204" charset="-122"/>
              </a:rPr>
              <a:t>Ca</a:t>
            </a:r>
            <a:r>
              <a:rPr lang="zh-CN" altLang="en-US" sz="2400" b="1">
                <a:latin typeface="微软雅黑" panose="020B0503020204020204" charset="-122"/>
                <a:ea typeface="微软雅黑" panose="020B0503020204020204" charset="-122"/>
                <a:cs typeface="微软雅黑" panose="020B0503020204020204" charset="-122"/>
              </a:rPr>
              <a:t>、</a:t>
            </a:r>
            <a:r>
              <a:rPr lang="en-US" altLang="zh-CN" sz="2400" b="1">
                <a:latin typeface="微软雅黑" panose="020B0503020204020204" charset="-122"/>
                <a:ea typeface="微软雅黑" panose="020B0503020204020204" charset="-122"/>
                <a:cs typeface="微软雅黑" panose="020B0503020204020204" charset="-122"/>
              </a:rPr>
              <a:t>Mg</a:t>
            </a:r>
            <a:r>
              <a:rPr lang="zh-CN" altLang="en-US" sz="2400" b="1">
                <a:latin typeface="微软雅黑" panose="020B0503020204020204" charset="-122"/>
                <a:ea typeface="微软雅黑" panose="020B0503020204020204" charset="-122"/>
                <a:cs typeface="微软雅黑" panose="020B0503020204020204" charset="-122"/>
              </a:rPr>
              <a:t>、</a:t>
            </a:r>
            <a:r>
              <a:rPr lang="en-US" altLang="zh-CN" sz="2400" b="1">
                <a:latin typeface="微软雅黑" panose="020B0503020204020204" charset="-122"/>
                <a:ea typeface="微软雅黑" panose="020B0503020204020204" charset="-122"/>
                <a:cs typeface="微软雅黑" panose="020B0503020204020204" charset="-122"/>
              </a:rPr>
              <a:t>S </a:t>
            </a:r>
            <a:r>
              <a:rPr lang="zh-CN" altLang="en-US" sz="2400" b="1">
                <a:latin typeface="微软雅黑" panose="020B0503020204020204" charset="-122"/>
                <a:ea typeface="微软雅黑" panose="020B0503020204020204" charset="-122"/>
                <a:cs typeface="微软雅黑" panose="020B0503020204020204" charset="-122"/>
              </a:rPr>
              <a:t>、</a:t>
            </a:r>
            <a:r>
              <a:rPr lang="en-US" altLang="zh-CN" sz="2400" b="1">
                <a:latin typeface="微软雅黑" panose="020B0503020204020204" charset="-122"/>
                <a:ea typeface="微软雅黑" panose="020B0503020204020204" charset="-122"/>
                <a:cs typeface="微软雅黑" panose="020B0503020204020204" charset="-122"/>
              </a:rPr>
              <a:t>P</a:t>
            </a:r>
            <a:endParaRPr lang="en-US" altLang="zh-CN" sz="2400" b="1">
              <a:latin typeface="微软雅黑" panose="020B0503020204020204" charset="-122"/>
              <a:ea typeface="微软雅黑" panose="020B0503020204020204" charset="-122"/>
              <a:cs typeface="微软雅黑" panose="020B0503020204020204" charset="-122"/>
            </a:endParaRPr>
          </a:p>
          <a:p>
            <a:pPr algn="ctr" fontAlgn="auto">
              <a:lnSpc>
                <a:spcPct val="150000"/>
              </a:lnSpc>
            </a:pPr>
            <a:r>
              <a:rPr lang="zh-CN" altLang="en-US" sz="2400" b="1" dirty="0">
                <a:latin typeface="微软雅黑" panose="020B0503020204020204" charset="-122"/>
                <a:ea typeface="微软雅黑" panose="020B0503020204020204" charset="-122"/>
                <a:cs typeface="微软雅黑" panose="020B0503020204020204" charset="-122"/>
              </a:rPr>
              <a:t>（彩叶植物注意</a:t>
            </a:r>
            <a:r>
              <a:rPr lang="en-US" altLang="zh-CN" sz="2400" b="1" dirty="0">
                <a:latin typeface="微软雅黑" panose="020B0503020204020204" charset="-122"/>
                <a:ea typeface="微软雅黑" panose="020B0503020204020204" charset="-122"/>
                <a:cs typeface="微软雅黑" panose="020B0503020204020204" charset="-122"/>
              </a:rPr>
              <a:t>N</a:t>
            </a:r>
            <a:r>
              <a:rPr lang="zh-CN" altLang="en-US" sz="2400" b="1" dirty="0">
                <a:latin typeface="微软雅黑" panose="020B0503020204020204" charset="-122"/>
                <a:ea typeface="微软雅黑" panose="020B0503020204020204" charset="-122"/>
                <a:cs typeface="微软雅黑" panose="020B0503020204020204" charset="-122"/>
              </a:rPr>
              <a:t>的供给）</a:t>
            </a:r>
            <a:endParaRPr lang="zh-CN" altLang="en-US" sz="2400" b="1" dirty="0">
              <a:latin typeface="微软雅黑" panose="020B0503020204020204" charset="-122"/>
              <a:ea typeface="微软雅黑" panose="020B0503020204020204" charset="-122"/>
              <a:cs typeface="微软雅黑" panose="020B0503020204020204" charset="-122"/>
            </a:endParaRPr>
          </a:p>
        </p:txBody>
      </p:sp>
      <p:sp>
        <p:nvSpPr>
          <p:cNvPr id="210949" name="矩形 210948"/>
          <p:cNvSpPr/>
          <p:nvPr/>
        </p:nvSpPr>
        <p:spPr>
          <a:xfrm>
            <a:off x="5562600" y="4191000"/>
            <a:ext cx="5408295" cy="1447800"/>
          </a:xfrm>
          <a:prstGeom prst="rect">
            <a:avLst/>
          </a:prstGeom>
          <a:noFill/>
          <a:ln w="9525">
            <a:noFill/>
          </a:ln>
        </p:spPr>
        <p:txBody>
          <a:bodyPr wrap="none" anchor="ctr" anchorCtr="0"/>
          <a:p>
            <a:pPr algn="ctr" fontAlgn="auto">
              <a:lnSpc>
                <a:spcPct val="150000"/>
              </a:lnSpc>
            </a:pPr>
            <a:r>
              <a:rPr lang="en-US" altLang="zh-CN" sz="2400" b="1" dirty="0" err="1">
                <a:latin typeface="微软雅黑" panose="020B0503020204020204" charset="-122"/>
                <a:ea typeface="微软雅黑" panose="020B0503020204020204" charset="-122"/>
                <a:cs typeface="微软雅黑" panose="020B0503020204020204" charset="-122"/>
              </a:rPr>
              <a:t>Fe</a:t>
            </a:r>
            <a:r>
              <a:rPr lang="zh-CN" altLang="en-US" sz="2400" b="1" dirty="0" err="1">
                <a:latin typeface="微软雅黑" panose="020B0503020204020204" charset="-122"/>
                <a:ea typeface="微软雅黑" panose="020B0503020204020204" charset="-122"/>
                <a:cs typeface="微软雅黑" panose="020B0503020204020204" charset="-122"/>
              </a:rPr>
              <a:t>、</a:t>
            </a:r>
            <a:r>
              <a:rPr lang="en-US" altLang="zh-CN" sz="2400" b="1" dirty="0" err="1">
                <a:latin typeface="微软雅黑" panose="020B0503020204020204" charset="-122"/>
                <a:ea typeface="微软雅黑" panose="020B0503020204020204" charset="-122"/>
                <a:cs typeface="微软雅黑" panose="020B0503020204020204" charset="-122"/>
              </a:rPr>
              <a:t>B</a:t>
            </a:r>
            <a:r>
              <a:rPr lang="zh-CN" altLang="en-US" sz="2400" b="1" dirty="0" err="1">
                <a:latin typeface="微软雅黑" panose="020B0503020204020204" charset="-122"/>
                <a:ea typeface="微软雅黑" panose="020B0503020204020204" charset="-122"/>
                <a:cs typeface="微软雅黑" panose="020B0503020204020204" charset="-122"/>
              </a:rPr>
              <a:t>、</a:t>
            </a:r>
            <a:r>
              <a:rPr lang="en-US" altLang="zh-CN" sz="2400" b="1" dirty="0" err="1">
                <a:latin typeface="微软雅黑" panose="020B0503020204020204" charset="-122"/>
                <a:ea typeface="微软雅黑" panose="020B0503020204020204" charset="-122"/>
                <a:cs typeface="微软雅黑" panose="020B0503020204020204" charset="-122"/>
              </a:rPr>
              <a:t>Mn</a:t>
            </a:r>
            <a:r>
              <a:rPr lang="zh-CN" altLang="en-US" sz="2400" b="1">
                <a:latin typeface="微软雅黑" panose="020B0503020204020204" charset="-122"/>
                <a:ea typeface="微软雅黑" panose="020B0503020204020204" charset="-122"/>
                <a:cs typeface="微软雅黑" panose="020B0503020204020204" charset="-122"/>
              </a:rPr>
              <a:t>、</a:t>
            </a:r>
            <a:r>
              <a:rPr lang="en-US" altLang="zh-CN" sz="2400" b="1">
                <a:latin typeface="微软雅黑" panose="020B0503020204020204" charset="-122"/>
                <a:ea typeface="微软雅黑" panose="020B0503020204020204" charset="-122"/>
                <a:cs typeface="微软雅黑" panose="020B0503020204020204" charset="-122"/>
              </a:rPr>
              <a:t>Cu</a:t>
            </a:r>
            <a:r>
              <a:rPr lang="zh-CN" altLang="en-US" sz="2400" b="1">
                <a:latin typeface="微软雅黑" panose="020B0503020204020204" charset="-122"/>
                <a:ea typeface="微软雅黑" panose="020B0503020204020204" charset="-122"/>
                <a:cs typeface="微软雅黑" panose="020B0503020204020204" charset="-122"/>
              </a:rPr>
              <a:t>、</a:t>
            </a:r>
            <a:r>
              <a:rPr lang="en-US" altLang="zh-CN" sz="2400" b="1" dirty="0" err="1">
                <a:latin typeface="微软雅黑" panose="020B0503020204020204" charset="-122"/>
                <a:ea typeface="微软雅黑" panose="020B0503020204020204" charset="-122"/>
                <a:cs typeface="微软雅黑" panose="020B0503020204020204" charset="-122"/>
              </a:rPr>
              <a:t>Zn</a:t>
            </a:r>
            <a:r>
              <a:rPr lang="zh-CN" altLang="en-US" sz="2400" b="1" dirty="0" err="1">
                <a:latin typeface="微软雅黑" panose="020B0503020204020204" charset="-122"/>
                <a:ea typeface="微软雅黑" panose="020B0503020204020204" charset="-122"/>
                <a:cs typeface="微软雅黑" panose="020B0503020204020204" charset="-122"/>
              </a:rPr>
              <a:t>、</a:t>
            </a:r>
            <a:r>
              <a:rPr lang="en-US" altLang="zh-CN" sz="2400" b="1" dirty="0" err="1">
                <a:latin typeface="微软雅黑" panose="020B0503020204020204" charset="-122"/>
                <a:ea typeface="微软雅黑" panose="020B0503020204020204" charset="-122"/>
                <a:cs typeface="微软雅黑" panose="020B0503020204020204" charset="-122"/>
              </a:rPr>
              <a:t>Mo</a:t>
            </a:r>
            <a:r>
              <a:rPr lang="zh-CN" altLang="en-US" sz="2400" b="1" dirty="0" err="1">
                <a:latin typeface="微软雅黑" panose="020B0503020204020204" charset="-122"/>
                <a:ea typeface="微软雅黑" panose="020B0503020204020204" charset="-122"/>
                <a:cs typeface="微软雅黑" panose="020B0503020204020204" charset="-122"/>
              </a:rPr>
              <a:t>、</a:t>
            </a:r>
            <a:r>
              <a:rPr lang="en-US" altLang="zh-CN" sz="2400" b="1" dirty="0" err="1">
                <a:latin typeface="微软雅黑" panose="020B0503020204020204" charset="-122"/>
                <a:ea typeface="微软雅黑" panose="020B0503020204020204" charset="-122"/>
                <a:cs typeface="微软雅黑" panose="020B0503020204020204" charset="-122"/>
              </a:rPr>
              <a:t>Cl</a:t>
            </a:r>
            <a:endParaRPr lang="en-US" altLang="zh-CN" sz="2400" b="1">
              <a:latin typeface="微软雅黑" panose="020B0503020204020204" charset="-122"/>
              <a:ea typeface="微软雅黑" panose="020B0503020204020204" charset="-122"/>
              <a:cs typeface="微软雅黑" panose="020B0503020204020204" charset="-122"/>
            </a:endParaRPr>
          </a:p>
          <a:p>
            <a:pPr algn="ctr" fontAlgn="auto">
              <a:lnSpc>
                <a:spcPct val="150000"/>
              </a:lnSpc>
            </a:pPr>
            <a:r>
              <a:rPr lang="zh-CN" altLang="en-US" sz="2400" b="1" dirty="0">
                <a:latin typeface="微软雅黑" panose="020B0503020204020204" charset="-122"/>
                <a:ea typeface="微软雅黑" panose="020B0503020204020204" charset="-122"/>
                <a:cs typeface="微软雅黑" panose="020B0503020204020204" charset="-122"/>
              </a:rPr>
              <a:t>色叶植物可以适当利用其缺素症</a:t>
            </a:r>
            <a:endParaRPr lang="zh-CN" altLang="en-US" sz="2400" b="1" dirty="0">
              <a:latin typeface="微软雅黑" panose="020B0503020204020204" charset="-122"/>
              <a:ea typeface="微软雅黑" panose="020B0503020204020204" charset="-122"/>
              <a:cs typeface="微软雅黑" panose="020B0503020204020204" charset="-122"/>
            </a:endParaRPr>
          </a:p>
        </p:txBody>
      </p:sp>
      <p:sp>
        <p:nvSpPr>
          <p:cNvPr id="210950" name="直接连接符 210949"/>
          <p:cNvSpPr/>
          <p:nvPr/>
        </p:nvSpPr>
        <p:spPr>
          <a:xfrm flipV="1">
            <a:off x="4114800" y="2591435"/>
            <a:ext cx="1129030" cy="1270"/>
          </a:xfrm>
          <a:prstGeom prst="line">
            <a:avLst/>
          </a:prstGeom>
          <a:ln w="38100" cap="flat" cmpd="sng">
            <a:solidFill>
              <a:srgbClr val="FF0000"/>
            </a:solidFill>
            <a:prstDash val="solid"/>
            <a:headEnd type="none" w="med" len="med"/>
            <a:tailEnd type="triangle" w="med" len="med"/>
          </a:ln>
        </p:spPr>
      </p:sp>
      <p:sp>
        <p:nvSpPr>
          <p:cNvPr id="210951" name="直接连接符 210950"/>
          <p:cNvSpPr/>
          <p:nvPr/>
        </p:nvSpPr>
        <p:spPr>
          <a:xfrm flipV="1">
            <a:off x="4191000" y="4877435"/>
            <a:ext cx="1296035" cy="28575"/>
          </a:xfrm>
          <a:prstGeom prst="line">
            <a:avLst/>
          </a:prstGeom>
          <a:ln w="38100" cap="flat" cmpd="sng">
            <a:solidFill>
              <a:schemeClr val="tx1"/>
            </a:solidFill>
            <a:prstDash val="solid"/>
            <a:headEnd type="none" w="med" len="med"/>
            <a:tailEnd type="triangle" w="med" len="med"/>
          </a:ln>
        </p:spPr>
      </p:sp>
      <p:sp>
        <p:nvSpPr>
          <p:cNvPr id="3" name="动作按钮: 后退或前一项 2">
            <a:hlinkClick r:id="rId1" action="ppaction://hlinksldjump"/>
          </p:cNvPr>
          <p:cNvSpPr/>
          <p:nvPr/>
        </p:nvSpPr>
        <p:spPr>
          <a:xfrm>
            <a:off x="10591800" y="6019800"/>
            <a:ext cx="1219200" cy="533400"/>
          </a:xfrm>
          <a:prstGeom prst="actionButtonBackPrevious">
            <a:avLst/>
          </a:prstGeom>
          <a:noFill/>
          <a:ln>
            <a:solidFill>
              <a:schemeClr val="tx2">
                <a:lumMod val="60000"/>
                <a:lumOff val="40000"/>
              </a:schemeClr>
            </a:solidFill>
          </a:ln>
          <a:extLst>
            <a:ext uri="{909E8E84-426E-40DD-AFC4-6F175D3DCCD1}">
              <a14:hiddenFill xmlns:a14="http://schemas.microsoft.com/office/drawing/2010/main">
                <a:solidFill>
                  <a:schemeClr val="bg1">
                    <a:lumMod val="95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2109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75"/>
                                  </p:iterate>
                                  <p:childTnLst>
                                    <p:set>
                                      <p:cBhvr>
                                        <p:cTn id="10" dur="1" fill="hold">
                                          <p:stCondLst>
                                            <p:cond delay="74"/>
                                          </p:stCondLst>
                                        </p:cTn>
                                        <p:tgtEl>
                                          <p:spTgt spid="2109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210950"/>
                                        </p:tgtEl>
                                        <p:attrNameLst>
                                          <p:attrName>style.visibility</p:attrName>
                                        </p:attrNameLst>
                                      </p:cBhvr>
                                      <p:to>
                                        <p:strVal val="visible"/>
                                      </p:to>
                                    </p:set>
                                    <p:animEffect transition="in" filter="wipe(left)">
                                      <p:cBhvr>
                                        <p:cTn id="15" dur="500"/>
                                        <p:tgtEl>
                                          <p:spTgt spid="210950"/>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iterate type="lt">
                                    <p:tmAbs val="75"/>
                                  </p:iterate>
                                  <p:childTnLst>
                                    <p:set>
                                      <p:cBhvr>
                                        <p:cTn id="19" dur="1" fill="hold">
                                          <p:stCondLst>
                                            <p:cond delay="74"/>
                                          </p:stCondLst>
                                        </p:cTn>
                                        <p:tgtEl>
                                          <p:spTgt spid="210948"/>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10951"/>
                                        </p:tgtEl>
                                        <p:attrNameLst>
                                          <p:attrName>style.visibility</p:attrName>
                                        </p:attrNameLst>
                                      </p:cBhvr>
                                      <p:to>
                                        <p:strVal val="visible"/>
                                      </p:to>
                                    </p:set>
                                    <p:animEffect transition="in" filter="wipe(left)">
                                      <p:cBhvr>
                                        <p:cTn id="24" dur="500"/>
                                        <p:tgtEl>
                                          <p:spTgt spid="210951"/>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iterate type="lt">
                                    <p:tmAbs val="75"/>
                                  </p:iterate>
                                  <p:childTnLst>
                                    <p:set>
                                      <p:cBhvr>
                                        <p:cTn id="28" dur="1" fill="hold">
                                          <p:stCondLst>
                                            <p:cond delay="74"/>
                                          </p:stCondLst>
                                        </p:cTn>
                                        <p:tgtEl>
                                          <p:spTgt spid="2109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6" grpId="0"/>
      <p:bldP spid="210947" grpId="0"/>
      <p:bldP spid="210948" grpId="0"/>
      <p:bldP spid="21094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a:xfrm>
            <a:off x="609600" y="1904975"/>
            <a:ext cx="10972800" cy="4445519"/>
          </a:xfrm>
        </p:spPr>
        <p:txBody>
          <a:bodyPr/>
          <a:p>
            <a:endParaRPr lang="zh-CN" altLang="en-US"/>
          </a:p>
        </p:txBody>
      </p:sp>
      <p:pic>
        <p:nvPicPr>
          <p:cNvPr id="211970" name="图片 211969" descr="彩叶草"/>
          <p:cNvPicPr>
            <a:picLocks noChangeAspect="1"/>
          </p:cNvPicPr>
          <p:nvPr/>
        </p:nvPicPr>
        <p:blipFill>
          <a:blip r:embed="rId1"/>
          <a:stretch>
            <a:fillRect/>
          </a:stretch>
        </p:blipFill>
        <p:spPr>
          <a:xfrm>
            <a:off x="1143000" y="0"/>
            <a:ext cx="4191000" cy="3733800"/>
          </a:xfrm>
          <a:prstGeom prst="rect">
            <a:avLst/>
          </a:prstGeom>
          <a:noFill/>
          <a:ln w="9525">
            <a:noFill/>
          </a:ln>
        </p:spPr>
      </p:pic>
      <p:pic>
        <p:nvPicPr>
          <p:cNvPr id="211971" name="图片 211970" descr="金叶女贞-1"/>
          <p:cNvPicPr>
            <a:picLocks noChangeAspect="1"/>
          </p:cNvPicPr>
          <p:nvPr/>
        </p:nvPicPr>
        <p:blipFill>
          <a:blip r:embed="rId2"/>
          <a:stretch>
            <a:fillRect/>
          </a:stretch>
        </p:blipFill>
        <p:spPr>
          <a:xfrm>
            <a:off x="1143000" y="3581400"/>
            <a:ext cx="4191000" cy="3200400"/>
          </a:xfrm>
          <a:prstGeom prst="rect">
            <a:avLst/>
          </a:prstGeom>
          <a:noFill/>
          <a:ln w="9525">
            <a:noFill/>
          </a:ln>
        </p:spPr>
      </p:pic>
      <p:sp>
        <p:nvSpPr>
          <p:cNvPr id="211972" name="矩形 211971"/>
          <p:cNvSpPr/>
          <p:nvPr/>
        </p:nvSpPr>
        <p:spPr>
          <a:xfrm>
            <a:off x="5562600" y="5257800"/>
            <a:ext cx="4953000" cy="1219200"/>
          </a:xfrm>
          <a:prstGeom prst="rect">
            <a:avLst/>
          </a:prstGeom>
          <a:noFill/>
          <a:ln w="9525">
            <a:noFill/>
          </a:ln>
          <a:extLst>
            <a:ext uri="{909E8E84-426E-40DD-AFC4-6F175D3DCCD1}">
              <a14:hiddenFill xmlns:a14="http://schemas.microsoft.com/office/drawing/2010/main">
                <a:gradFill rotWithShape="0">
                  <a:gsLst>
                    <a:gs pos="0">
                      <a:srgbClr val="3399FF">
                        <a:alpha val="100000"/>
                      </a:srgbClr>
                    </a:gs>
                    <a:gs pos="16000">
                      <a:srgbClr val="00CCCC">
                        <a:alpha val="100000"/>
                      </a:srgbClr>
                    </a:gs>
                    <a:gs pos="47000">
                      <a:srgbClr val="9999FF">
                        <a:alpha val="100000"/>
                      </a:srgbClr>
                    </a:gs>
                    <a:gs pos="60001">
                      <a:srgbClr val="2E6792">
                        <a:alpha val="100000"/>
                      </a:srgbClr>
                    </a:gs>
                    <a:gs pos="71001">
                      <a:srgbClr val="3333CC">
                        <a:alpha val="100000"/>
                      </a:srgbClr>
                    </a:gs>
                    <a:gs pos="81000">
                      <a:srgbClr val="1170FF">
                        <a:alpha val="100000"/>
                      </a:srgbClr>
                    </a:gs>
                    <a:gs pos="100000">
                      <a:srgbClr val="006699">
                        <a:alpha val="100000"/>
                      </a:srgbClr>
                    </a:gs>
                  </a:gsLst>
                  <a:lin ang="5400000" scaled="1"/>
                  <a:tileRect/>
                </a:gradFill>
              </a14:hiddenFill>
            </a:ext>
          </a:extLst>
        </p:spPr>
        <p:txBody>
          <a:bodyPr wrap="none" anchor="ctr" anchorCtr="0"/>
          <a:p>
            <a:pPr algn="ctr"/>
            <a:r>
              <a:rPr lang="zh-CN" altLang="en-US" sz="4800" b="1" dirty="0">
                <a:solidFill>
                  <a:srgbClr val="AB0AB5"/>
                </a:solidFill>
                <a:latin typeface="Times New Roman" panose="02020603050405020304" pitchFamily="18" charset="0"/>
                <a:ea typeface="华文彩云" pitchFamily="2" charset="-122"/>
              </a:rPr>
              <a:t>色叶植物</a:t>
            </a:r>
            <a:endParaRPr lang="zh-CN" altLang="en-US" sz="4800" b="1" dirty="0">
              <a:solidFill>
                <a:srgbClr val="AB0AB5"/>
              </a:solidFill>
              <a:latin typeface="Times New Roman" panose="02020603050405020304" pitchFamily="18" charset="0"/>
              <a:ea typeface="华文彩云" pitchFamily="2" charset="-122"/>
            </a:endParaRPr>
          </a:p>
        </p:txBody>
      </p:sp>
      <p:pic>
        <p:nvPicPr>
          <p:cNvPr id="211973" name="图片 211972" descr="2006121379605"/>
          <p:cNvPicPr>
            <a:picLocks noChangeAspect="1"/>
          </p:cNvPicPr>
          <p:nvPr/>
        </p:nvPicPr>
        <p:blipFill>
          <a:blip r:embed="rId3"/>
          <a:stretch>
            <a:fillRect/>
          </a:stretch>
        </p:blipFill>
        <p:spPr>
          <a:xfrm>
            <a:off x="5257800" y="1295083"/>
            <a:ext cx="5200650" cy="3895725"/>
          </a:xfrm>
          <a:prstGeom prst="rect">
            <a:avLst/>
          </a:prstGeom>
          <a:noFill/>
          <a:ln w="9525">
            <a:noFill/>
          </a:ln>
        </p:spPr>
      </p:pic>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WordArt 2"/>
          <p:cNvSpPr>
            <a:spLocks noChangeArrowheads="1" noChangeShapeType="1" noTextEdit="1"/>
          </p:cNvSpPr>
          <p:nvPr/>
        </p:nvSpPr>
        <p:spPr bwMode="auto">
          <a:xfrm>
            <a:off x="3193555" y="2510729"/>
            <a:ext cx="6148874" cy="2164286"/>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Front">
                <a:rot lat="20519999" lon="1080000" rev="0"/>
              </a:camera>
              <a:lightRig rig="legacyHarsh2" dir="b"/>
            </a:scene3d>
            <a:sp3d extrusionH="430200" prstMaterial="legacyMatte">
              <a:extrusionClr>
                <a:srgbClr val="FF6600"/>
              </a:extrusionClr>
              <a:contourClr>
                <a:schemeClr val="accent2"/>
              </a:contourClr>
            </a:sp3d>
          </a:bodyPr>
          <a:lstStyle/>
          <a:p>
            <a:pPr algn="ctr">
              <a:buFont typeface="Wingdings" panose="05000000000000000000" pitchFamily="2" charset="2"/>
              <a:buNone/>
            </a:pPr>
            <a:r>
              <a:rPr lang="en-US" altLang="zh-CN" sz="3350" b="1" kern="10" dirty="0">
                <a:solidFill>
                  <a:schemeClr val="accent2">
                    <a:alpha val="78000"/>
                  </a:schemeClr>
                </a:solidFill>
                <a:latin typeface="Calibri Light" panose="020F0302020204030204" pitchFamily="34" charset="0"/>
                <a:ea typeface="微软雅黑" panose="020B0503020204020204" charset="-122"/>
              </a:rPr>
              <a:t>The End</a:t>
            </a:r>
            <a:endParaRPr lang="zh-CN" altLang="en-US" sz="3350" b="1" kern="10" dirty="0">
              <a:solidFill>
                <a:schemeClr val="accent2">
                  <a:alpha val="78000"/>
                </a:schemeClr>
              </a:solidFill>
              <a:latin typeface="Calibri Light" panose="020F0302020204030204" pitchFamily="34" charset="0"/>
              <a:ea typeface="微软雅黑" panose="020B050302020402020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79906"/>
                                        </p:tgtEl>
                                        <p:attrNameLst>
                                          <p:attrName>style.visibility</p:attrName>
                                        </p:attrNameLst>
                                      </p:cBhvr>
                                      <p:to>
                                        <p:strVal val="visible"/>
                                      </p:to>
                                    </p:set>
                                    <p:animEffect transition="in" filter="box(in)">
                                      <p:cBhvr>
                                        <p:cTn id="7" dur="500"/>
                                        <p:tgtEl>
                                          <p:spTgt spid="379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微软雅黑"/>
        <a:ea typeface=""/>
        <a:cs typeface=""/>
        <a:font script="Jpan" typeface="游ゴシック Light"/>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
        <a:cs typeface=""/>
        <a:font script="Jpan" typeface="游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630</Words>
  <Application>WPS 演示</Application>
  <PresentationFormat>宽屏</PresentationFormat>
  <Paragraphs>47</Paragraphs>
  <Slides>8</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8</vt:i4>
      </vt:variant>
    </vt:vector>
  </HeadingPairs>
  <TitlesOfParts>
    <vt:vector size="21" baseType="lpstr">
      <vt:lpstr>Arial</vt:lpstr>
      <vt:lpstr>宋体</vt:lpstr>
      <vt:lpstr>Wingdings</vt:lpstr>
      <vt:lpstr>Arial Unicode MS</vt:lpstr>
      <vt:lpstr>Arial Black</vt:lpstr>
      <vt:lpstr>微软雅黑</vt:lpstr>
      <vt:lpstr>黑体</vt:lpstr>
      <vt:lpstr>Arial Unicode MS</vt:lpstr>
      <vt:lpstr>华文琥珀</vt:lpstr>
      <vt:lpstr>Times New Roman</vt:lpstr>
      <vt:lpstr>华文彩云</vt:lpstr>
      <vt:lpstr>Calibri Light</vt:lpstr>
      <vt:lpstr>Office 主题​​</vt:lpstr>
      <vt:lpstr>第四节  水分 </vt:lpstr>
      <vt:lpstr>PowerPoint 演示文稿</vt:lpstr>
      <vt:lpstr>第五节   土壤 </vt:lpstr>
      <vt:lpstr>PowerPoint 演示文稿</vt:lpstr>
      <vt:lpstr>PowerPoint 演示文稿</vt:lpstr>
      <vt:lpstr>第六节  矿物元素</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飞鱼</cp:lastModifiedBy>
  <cp:revision>4</cp:revision>
  <dcterms:created xsi:type="dcterms:W3CDTF">2019-09-19T02:01:00Z</dcterms:created>
  <dcterms:modified xsi:type="dcterms:W3CDTF">2020-10-30T14:00:38Z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2052-11.8.6.8810</vt:lpwstr>
  </property>
</Properties>
</file>