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2"/>
  </p:handout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10" name="幻灯片图像占位符 4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1" name="文本占位符 4110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r>
              <a:rPr lang="en-US" altLang="zh-CN" sz="120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14" name="幻灯片图像占位符 41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5" name="文本占位符 4114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r>
              <a:rPr lang="en-US" altLang="zh-CN" sz="120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18" name="幻灯片图像占位符 4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9" name="文本占位符 4118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22" name="幻灯片图像占位符 4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3" name="文本占位符 4122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26" name="幻灯片图像占位符 4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7" name="文本占位符 4126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30" name="幻灯片图像占位符 4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1" name="文本占位符 4130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34" name="幻灯片图像占位符 4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5" name="文本占位符 4134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42" name="幻灯片图像占位符 41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3" name="文本占位符 4142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46" name="幻灯片图像占位符 41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7" name="文本占位符 4146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135</a:t>
            </a:r>
            <a:endParaRPr 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75090" y="97790"/>
            <a:ext cx="19843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花卉的栽培管理</a:t>
            </a:r>
            <a:endParaRPr lang="zh-CN" altLang="en-US" sz="1600" b="1" kern="1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61" name="标题 2360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ffectLst/>
                <a:cs typeface="微软雅黑" panose="020B0503020204020204" charset="-122"/>
              </a:rPr>
              <a:t>第三节  促成与抑制栽培</a:t>
            </a:r>
            <a:endParaRPr lang="zh-CN" altLang="en-US" b="1">
              <a:effectLst/>
              <a:cs typeface="微软雅黑" panose="020B0503020204020204" charset="-122"/>
            </a:endParaRPr>
          </a:p>
        </p:txBody>
      </p:sp>
      <p:sp>
        <p:nvSpPr>
          <p:cNvPr id="2362" name="内容占位符 2361"/>
          <p:cNvSpPr/>
          <p:nvPr>
            <p:ph idx="1"/>
          </p:nvPr>
        </p:nvSpPr>
        <p:spPr/>
        <p:txBody>
          <a:bodyPr/>
          <a:p>
            <a:pPr indent="536575">
              <a:buClr>
                <a:schemeClr val="hlink"/>
              </a:buClr>
            </a:pPr>
            <a:r>
              <a:rPr lang="en-US" altLang="zh-CN" sz="2800" b="1">
                <a:ea typeface="楷体_GB2312" panose="02010609030101010101" pitchFamily="49" charset="-122"/>
              </a:rPr>
              <a:t>      </a:t>
            </a:r>
            <a:r>
              <a:rPr lang="en-US" altLang="zh-CN" sz="2800" b="1">
                <a:solidFill>
                  <a:srgbClr val="A30234"/>
                </a:solidFill>
                <a:ea typeface="楷体_GB2312" panose="02010609030101010101" pitchFamily="49" charset="-122"/>
              </a:rPr>
              <a:t> </a:t>
            </a:r>
            <a:r>
              <a:rPr lang="en-US" altLang="zh-CN" sz="2800" b="1">
                <a:solidFill>
                  <a:srgbClr val="A30234"/>
                </a:solidFill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rgbClr val="A30234"/>
                </a:solidFill>
                <a:cs typeface="微软雅黑" panose="020B0503020204020204" charset="-122"/>
              </a:rPr>
              <a:t>一、促成和抑制栽培的定义</a:t>
            </a:r>
            <a:endParaRPr lang="zh-CN" altLang="en-US" sz="2800" b="1">
              <a:cs typeface="微软雅黑" panose="020B0503020204020204" charset="-122"/>
            </a:endParaRPr>
          </a:p>
          <a:p>
            <a:pPr indent="536575"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促成与抑制栽培又叫催延花期、花期控制。是人为地利用各种栽培措施，使花卉在自然花期之外，按照人们的意志定时开放。</a:t>
            </a:r>
            <a:endParaRPr lang="zh-CN" altLang="en-US" sz="2800" b="1">
              <a:cs typeface="微软雅黑" panose="020B0503020204020204" charset="-122"/>
            </a:endParaRPr>
          </a:p>
          <a:p>
            <a:pPr indent="536575">
              <a:buClr>
                <a:schemeClr val="hlink"/>
              </a:buClr>
            </a:pPr>
            <a:r>
              <a:rPr lang="en-US" sz="2800" b="1">
                <a:cs typeface="微软雅黑" panose="020B0503020204020204" charset="-122"/>
              </a:rPr>
              <a:t>1</a:t>
            </a:r>
            <a:r>
              <a:rPr lang="zh-CN" altLang="en-US" sz="2800" b="1">
                <a:cs typeface="微软雅黑" panose="020B0503020204020204" charset="-122"/>
              </a:rPr>
              <a:t>、促成栽培：开花期比自然花期提早者称为促成栽培；</a:t>
            </a:r>
            <a:endParaRPr lang="zh-CN" altLang="en-US" sz="2800" b="1">
              <a:cs typeface="微软雅黑" panose="020B0503020204020204" charset="-122"/>
            </a:endParaRPr>
          </a:p>
          <a:p>
            <a:pPr indent="536575">
              <a:buClr>
                <a:schemeClr val="hlink"/>
              </a:buClr>
            </a:pPr>
            <a:r>
              <a:rPr lang="en-US" sz="2800" b="1">
                <a:cs typeface="微软雅黑" panose="020B0503020204020204" charset="-122"/>
              </a:rPr>
              <a:t>2</a:t>
            </a:r>
            <a:r>
              <a:rPr lang="zh-CN" altLang="en-US" sz="2800" b="1">
                <a:cs typeface="微软雅黑" panose="020B0503020204020204" charset="-122"/>
              </a:rPr>
              <a:t>、抑制栽培：开花期比自然花期延迟的称为抑制栽培。</a:t>
            </a:r>
            <a:endParaRPr lang="zh-CN" altLang="en-US" sz="2800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5" name="内容占位符 2394"/>
          <p:cNvSpPr/>
          <p:nvPr>
            <p:ph idx="1"/>
          </p:nvPr>
        </p:nvSpPr>
        <p:spPr>
          <a:xfrm>
            <a:off x="593090" y="1722120"/>
            <a:ext cx="11005185" cy="4398645"/>
          </a:xfrm>
        </p:spPr>
        <p:txBody>
          <a:bodyPr>
            <a:normAutofit lnSpcReduction="10000"/>
          </a:bodyPr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生长期的温度处理：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种子发芽后立即进行低温处理，有春化效果的花卉很少，仅有矢车菊（</a:t>
            </a:r>
            <a:r>
              <a:rPr lang="en-US" altLang="zh-CN" b="1" i="1">
                <a:cs typeface="微软雅黑" panose="020B0503020204020204" charset="-122"/>
              </a:rPr>
              <a:t>Centaurea cyanus</a:t>
            </a:r>
            <a:r>
              <a:rPr lang="zh-CN" altLang="en-US" b="1">
                <a:cs typeface="微软雅黑" panose="020B0503020204020204" charset="-122"/>
              </a:rPr>
              <a:t>）、飞燕草（</a:t>
            </a:r>
            <a:r>
              <a:rPr lang="en-US" altLang="zh-CN" b="1" i="1">
                <a:cs typeface="微软雅黑" panose="020B0503020204020204" charset="-122"/>
              </a:rPr>
              <a:t>Consolida ajacis</a:t>
            </a:r>
            <a:r>
              <a:rPr lang="zh-CN" altLang="en-US" b="1">
                <a:cs typeface="微软雅黑" panose="020B0503020204020204" charset="-122"/>
              </a:rPr>
              <a:t>）、多叶羽扇豆（</a:t>
            </a:r>
            <a:r>
              <a:rPr lang="en-US" altLang="zh-CN" b="1" i="1">
                <a:cs typeface="微软雅黑" panose="020B0503020204020204" charset="-122"/>
              </a:rPr>
              <a:t>Lupinus polyphyllus</a:t>
            </a:r>
            <a:r>
              <a:rPr lang="zh-CN" altLang="en-US" b="1">
                <a:cs typeface="微软雅黑" panose="020B0503020204020204" charset="-122"/>
              </a:rPr>
              <a:t>）等。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当植株营养生长达到一定程度，再进行低温处理，可促进花芽分化的花卉种类较多，如紫罗兰（</a:t>
            </a:r>
            <a:r>
              <a:rPr lang="en-US" altLang="zh-CN" b="1" i="1">
                <a:cs typeface="微软雅黑" panose="020B0503020204020204" charset="-122"/>
              </a:rPr>
              <a:t>Matthiola incana</a:t>
            </a:r>
            <a:r>
              <a:rPr lang="zh-CN" altLang="en-US" b="1">
                <a:cs typeface="微软雅黑" panose="020B0503020204020204" charset="-122"/>
              </a:rPr>
              <a:t>）、报春花（</a:t>
            </a:r>
            <a:r>
              <a:rPr lang="en-US" altLang="zh-CN" b="1" i="1">
                <a:cs typeface="微软雅黑" panose="020B0503020204020204" charset="-122"/>
              </a:rPr>
              <a:t>Primula malacoides</a:t>
            </a:r>
            <a:r>
              <a:rPr lang="zh-CN" altLang="en-US" b="1">
                <a:cs typeface="微软雅黑" panose="020B0503020204020204" charset="-122"/>
              </a:rPr>
              <a:t>）、瓜叶菊（</a:t>
            </a:r>
            <a:r>
              <a:rPr lang="en-US" altLang="zh-CN" b="1" i="1">
                <a:cs typeface="微软雅黑" panose="020B0503020204020204" charset="-122"/>
              </a:rPr>
              <a:t>Senecio cruentus</a:t>
            </a:r>
            <a:r>
              <a:rPr lang="zh-CN" altLang="en-US" b="1">
                <a:cs typeface="微软雅黑" panose="020B0503020204020204" charset="-122"/>
              </a:rPr>
              <a:t>）、小苍兰（</a:t>
            </a:r>
            <a:r>
              <a:rPr lang="en-US" altLang="zh-CN" b="1" i="1">
                <a:cs typeface="微软雅黑" panose="020B0503020204020204" charset="-122"/>
              </a:rPr>
              <a:t>Freesia refracta</a:t>
            </a:r>
            <a:r>
              <a:rPr lang="zh-CN" altLang="en-US" b="1">
                <a:cs typeface="微软雅黑" panose="020B0503020204020204" charset="-122"/>
              </a:rPr>
              <a:t>）、石槲（</a:t>
            </a:r>
            <a:r>
              <a:rPr lang="en-US" altLang="zh-CN" b="1" i="1">
                <a:cs typeface="微软雅黑" panose="020B0503020204020204" charset="-122"/>
              </a:rPr>
              <a:t>Dendrobium spp.</a:t>
            </a:r>
            <a:r>
              <a:rPr lang="zh-CN" altLang="en-US" b="1">
                <a:cs typeface="微软雅黑" panose="020B0503020204020204" charset="-122"/>
              </a:rPr>
              <a:t>）、木茼蒿（</a:t>
            </a:r>
            <a:r>
              <a:rPr lang="en-US" altLang="zh-CN" b="1" i="1">
                <a:cs typeface="微软雅黑" panose="020B0503020204020204" charset="-122"/>
              </a:rPr>
              <a:t>Agyranthemum frutescens</a:t>
            </a:r>
            <a:r>
              <a:rPr lang="zh-CN" altLang="en-US" b="1">
                <a:cs typeface="微软雅黑" panose="020B0503020204020204" charset="-122"/>
              </a:rPr>
              <a:t>）等。</a:t>
            </a:r>
            <a:endParaRPr lang="zh-CN" altLang="en-US" b="1">
              <a:cs typeface="微软雅黑" panose="020B0503020204020204" charset="-122"/>
            </a:endParaRPr>
          </a:p>
        </p:txBody>
      </p:sp>
      <p:sp>
        <p:nvSpPr>
          <p:cNvPr id="2399" name="标题 2398"/>
          <p:cNvSpPr/>
          <p:nvPr>
            <p:ph type="title"/>
          </p:nvPr>
        </p:nvSpPr>
        <p:spPr>
          <a:xfrm>
            <a:off x="533685" y="456999"/>
            <a:ext cx="10972800" cy="1143000"/>
          </a:xfrm>
        </p:spPr>
        <p:txBody>
          <a:bodyPr anchor="ctr" anchorCtr="0"/>
          <a:p>
            <a:r>
              <a:rPr lang="zh-CN" altLang="en-US" b="1">
                <a:effectLst/>
                <a:latin typeface="华文行楷" pitchFamily="2" charset="-122"/>
                <a:ea typeface="华文行楷" pitchFamily="2" charset="-122"/>
              </a:rPr>
              <a:t>（</a:t>
            </a:r>
            <a:r>
              <a:rPr lang="en-US" altLang="zh-CN" b="1">
                <a:effectLst/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b="1">
                <a:effectLst/>
                <a:latin typeface="华文行楷" pitchFamily="2" charset="-122"/>
                <a:ea typeface="华文行楷" pitchFamily="2" charset="-122"/>
              </a:rPr>
              <a:t>）生长期的温度处理：</a:t>
            </a:r>
            <a:endParaRPr lang="zh-CN" altLang="en-US" b="1">
              <a:effectLst/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8" name="内容占位符 2397"/>
          <p:cNvSpPr/>
          <p:nvPr>
            <p:ph idx="1"/>
          </p:nvPr>
        </p:nvSpPr>
        <p:spPr/>
        <p:txBody>
          <a:bodyPr/>
          <a:p>
            <a:pPr indent="608330"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这类花卉于夏秋高温的地方，茎不伸长，叶片呈莲座状，此期经低温处理，就会形成花芽，茎也随之旺盛伸长生长。传统的花卉生产中常用调节播种期的方法，充分利用自然低温，或栽培地的温度差异，进行异地栽培等。这样可以大大节约管理费用，降低成本，便于大批量生产。 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02" name="内容占位符 2401"/>
          <p:cNvSpPr/>
          <p:nvPr>
            <p:ph idx="1"/>
          </p:nvPr>
        </p:nvSpPr>
        <p:spPr>
          <a:xfrm>
            <a:off x="640080" y="1343025"/>
            <a:ext cx="10942320" cy="4993640"/>
          </a:xfrm>
        </p:spPr>
        <p:txBody>
          <a:bodyPr>
            <a:normAutofit fontScale="90000"/>
          </a:bodyPr>
          <a:p>
            <a:pPr marL="609600" indent="-609600"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如： 芍药（</a:t>
            </a:r>
            <a:r>
              <a:rPr lang="en-US" altLang="zh-CN" b="1" i="1">
                <a:cs typeface="微软雅黑" panose="020B0503020204020204" charset="-122"/>
              </a:rPr>
              <a:t>Paeonia lactiflra</a:t>
            </a:r>
            <a:r>
              <a:rPr lang="zh-CN" altLang="en-US" b="1">
                <a:cs typeface="微软雅黑" panose="020B0503020204020204" charset="-122"/>
              </a:rPr>
              <a:t>）：通常利用自然低温处理，</a:t>
            </a:r>
            <a:r>
              <a:rPr lang="en-US" altLang="zh-CN" b="1">
                <a:cs typeface="微软雅黑" panose="020B0503020204020204" charset="-122"/>
              </a:rPr>
              <a:t>12</a:t>
            </a:r>
            <a:r>
              <a:rPr lang="zh-CN" altLang="en-US" b="1">
                <a:cs typeface="微软雅黑" panose="020B0503020204020204" charset="-122"/>
              </a:rPr>
              <a:t>月以后进入温室，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月份以后开花，也可在</a:t>
            </a:r>
            <a:r>
              <a:rPr lang="en-US" altLang="zh-CN" b="1">
                <a:cs typeface="微软雅黑" panose="020B0503020204020204" charset="-122"/>
              </a:rPr>
              <a:t>9</a:t>
            </a:r>
            <a:r>
              <a:rPr lang="zh-CN" altLang="en-US" b="1">
                <a:cs typeface="微软雅黑" panose="020B0503020204020204" charset="-122"/>
              </a:rPr>
              <a:t>月上旬进行</a:t>
            </a:r>
            <a:r>
              <a:rPr lang="en-US" altLang="zh-CN" b="1">
                <a:cs typeface="微软雅黑" panose="020B0503020204020204" charset="-122"/>
              </a:rPr>
              <a:t>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2℃</a:t>
            </a:r>
            <a:r>
              <a:rPr lang="zh-CN" altLang="en-US" b="1">
                <a:cs typeface="微软雅黑" panose="020B0503020204020204" charset="-122"/>
              </a:rPr>
              <a:t>的低温处理，早花品种</a:t>
            </a:r>
            <a:r>
              <a:rPr lang="en-US" altLang="zh-CN" b="1">
                <a:cs typeface="微软雅黑" panose="020B0503020204020204" charset="-122"/>
              </a:rPr>
              <a:t>25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30</a:t>
            </a:r>
            <a:r>
              <a:rPr lang="zh-CN" altLang="en-US" b="1">
                <a:cs typeface="微软雅黑" panose="020B0503020204020204" charset="-122"/>
              </a:rPr>
              <a:t>天，晚花品种</a:t>
            </a:r>
            <a:r>
              <a:rPr lang="en-US" altLang="zh-CN" b="1">
                <a:cs typeface="微软雅黑" panose="020B0503020204020204" charset="-122"/>
              </a:rPr>
              <a:t>40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50</a:t>
            </a:r>
            <a:r>
              <a:rPr lang="zh-CN" altLang="en-US" b="1">
                <a:cs typeface="微软雅黑" panose="020B0503020204020204" charset="-122"/>
              </a:rPr>
              <a:t>天，然后在</a:t>
            </a:r>
            <a:r>
              <a:rPr lang="en-US" altLang="zh-CN" b="1">
                <a:cs typeface="微软雅黑" panose="020B0503020204020204" charset="-122"/>
              </a:rPr>
              <a:t>15℃</a:t>
            </a:r>
            <a:r>
              <a:rPr lang="zh-CN" altLang="en-US" b="1">
                <a:cs typeface="微软雅黑" panose="020B0503020204020204" charset="-122"/>
              </a:rPr>
              <a:t>的温度条件下处理</a:t>
            </a:r>
            <a:r>
              <a:rPr lang="en-US" altLang="zh-CN" b="1">
                <a:cs typeface="微软雅黑" panose="020B0503020204020204" charset="-122"/>
              </a:rPr>
              <a:t>60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70</a:t>
            </a:r>
            <a:r>
              <a:rPr lang="zh-CN" altLang="en-US" b="1">
                <a:cs typeface="微软雅黑" panose="020B0503020204020204" charset="-122"/>
              </a:rPr>
              <a:t>天即可开花。</a:t>
            </a:r>
            <a:r>
              <a:rPr lang="zh-CN" altLang="en-US">
                <a:cs typeface="微软雅黑" panose="020B0503020204020204" charset="-122"/>
              </a:rPr>
              <a:t> </a:t>
            </a:r>
            <a:endParaRPr lang="zh-CN" altLang="en-US">
              <a:cs typeface="微软雅黑" panose="020B0503020204020204" charset="-122"/>
            </a:endParaRPr>
          </a:p>
          <a:p>
            <a:pPr marL="609600" indent="-609600"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又如：菊花（</a:t>
            </a:r>
            <a:r>
              <a:rPr lang="en-US" altLang="zh-CN" i="1">
                <a:cs typeface="微软雅黑" panose="020B0503020204020204" charset="-122"/>
                <a:sym typeface="+mn-ea"/>
              </a:rPr>
              <a:t>Dendranthema morifolium</a:t>
            </a:r>
            <a:r>
              <a:rPr lang="zh-CN" altLang="en-US">
                <a:cs typeface="微软雅黑" panose="020B0503020204020204" charset="-122"/>
                <a:sym typeface="+mn-ea"/>
              </a:rPr>
              <a:t>）： 在短日照且无低温的条件下，叶片呈莲座状生长，茎不伸长生长，</a:t>
            </a:r>
            <a:r>
              <a:rPr lang="en-US" altLang="zh-CN">
                <a:cs typeface="微软雅黑" panose="020B0503020204020204" charset="-122"/>
                <a:sym typeface="+mn-ea"/>
              </a:rPr>
              <a:t>0℃</a:t>
            </a:r>
            <a:r>
              <a:rPr lang="zh-CN" altLang="en-US">
                <a:cs typeface="微软雅黑" panose="020B0503020204020204" charset="-122"/>
                <a:sym typeface="+mn-ea"/>
              </a:rPr>
              <a:t>处理</a:t>
            </a:r>
            <a:r>
              <a:rPr lang="en-US" altLang="zh-CN">
                <a:cs typeface="微软雅黑" panose="020B0503020204020204" charset="-122"/>
                <a:sym typeface="+mn-ea"/>
              </a:rPr>
              <a:t>30</a:t>
            </a:r>
            <a:r>
              <a:rPr lang="zh-CN" altLang="en-US">
                <a:cs typeface="微软雅黑" panose="020B0503020204020204" charset="-122"/>
                <a:sym typeface="+mn-ea"/>
              </a:rPr>
              <a:t>天和</a:t>
            </a:r>
            <a:r>
              <a:rPr lang="en-US" altLang="zh-CN">
                <a:cs typeface="微软雅黑" panose="020B0503020204020204" charset="-122"/>
                <a:sym typeface="+mn-ea"/>
              </a:rPr>
              <a:t>5℃</a:t>
            </a:r>
            <a:r>
              <a:rPr lang="zh-CN" altLang="en-US">
                <a:cs typeface="微软雅黑" panose="020B0503020204020204" charset="-122"/>
                <a:sym typeface="+mn-ea"/>
              </a:rPr>
              <a:t>以下处理</a:t>
            </a:r>
            <a:r>
              <a:rPr lang="en-US" altLang="zh-CN">
                <a:cs typeface="微软雅黑" panose="020B0503020204020204" charset="-122"/>
                <a:sym typeface="+mn-ea"/>
              </a:rPr>
              <a:t>21 </a:t>
            </a:r>
            <a:r>
              <a:rPr lang="zh-CN" altLang="en-US">
                <a:cs typeface="微软雅黑" panose="020B0503020204020204" charset="-122"/>
                <a:sym typeface="+mn-ea"/>
              </a:rPr>
              <a:t>天，可打破休眠，也可用赤霉素（</a:t>
            </a:r>
            <a:r>
              <a:rPr lang="en-US" altLang="zh-CN">
                <a:cs typeface="微软雅黑" panose="020B0503020204020204" charset="-122"/>
                <a:sym typeface="+mn-ea"/>
              </a:rPr>
              <a:t>GA</a:t>
            </a:r>
            <a:r>
              <a:rPr lang="zh-CN" altLang="en-US">
                <a:cs typeface="微软雅黑" panose="020B0503020204020204" charset="-122"/>
                <a:sym typeface="+mn-ea"/>
              </a:rPr>
              <a:t>）处理，打破休眠。 其花芽分化所需的温度因品种类型而异，温度不敏感的品种在</a:t>
            </a:r>
            <a:r>
              <a:rPr lang="en-US" altLang="zh-CN">
                <a:cs typeface="微软雅黑" panose="020B0503020204020204" charset="-122"/>
                <a:sym typeface="+mn-ea"/>
              </a:rPr>
              <a:t>10</a:t>
            </a:r>
            <a:r>
              <a:rPr lang="zh-CN" altLang="en-US">
                <a:cs typeface="微软雅黑" panose="020B0503020204020204" charset="-122"/>
                <a:sym typeface="+mn-ea"/>
              </a:rPr>
              <a:t>～</a:t>
            </a:r>
            <a:r>
              <a:rPr lang="en-US" altLang="zh-CN">
                <a:cs typeface="微软雅黑" panose="020B0503020204020204" charset="-122"/>
                <a:sym typeface="+mn-ea"/>
              </a:rPr>
              <a:t>27℃</a:t>
            </a:r>
            <a:r>
              <a:rPr lang="zh-CN" altLang="en-US">
                <a:cs typeface="微软雅黑" panose="020B0503020204020204" charset="-122"/>
                <a:sym typeface="+mn-ea"/>
              </a:rPr>
              <a:t>条件下均可花芽分化，</a:t>
            </a:r>
            <a:r>
              <a:rPr lang="en-US" altLang="zh-CN">
                <a:cs typeface="微软雅黑" panose="020B0503020204020204" charset="-122"/>
                <a:sym typeface="+mn-ea"/>
              </a:rPr>
              <a:t>15℃</a:t>
            </a:r>
            <a:r>
              <a:rPr lang="zh-CN" altLang="en-US">
                <a:cs typeface="微软雅黑" panose="020B0503020204020204" charset="-122"/>
                <a:sym typeface="+mn-ea"/>
              </a:rPr>
              <a:t>为花芽分化的适温；高温类型的品种于低温条件下抑制花芽分化，花芽分化的适温</a:t>
            </a:r>
            <a:r>
              <a:rPr lang="en-US" altLang="zh-CN">
                <a:cs typeface="微软雅黑" panose="020B0503020204020204" charset="-122"/>
                <a:sym typeface="+mn-ea"/>
              </a:rPr>
              <a:t>15℃</a:t>
            </a:r>
            <a:r>
              <a:rPr lang="zh-CN" altLang="en-US">
                <a:cs typeface="微软雅黑" panose="020B0503020204020204" charset="-122"/>
                <a:sym typeface="+mn-ea"/>
              </a:rPr>
              <a:t>以上。低温类型的品种于高温下抑制花芽分化，</a:t>
            </a:r>
            <a:r>
              <a:rPr lang="en-US" altLang="zh-CN">
                <a:cs typeface="微软雅黑" panose="020B0503020204020204" charset="-122"/>
                <a:sym typeface="+mn-ea"/>
              </a:rPr>
              <a:t>15℃</a:t>
            </a:r>
            <a:r>
              <a:rPr lang="zh-CN" altLang="en-US">
                <a:cs typeface="微软雅黑" panose="020B0503020204020204" charset="-122"/>
                <a:sym typeface="+mn-ea"/>
              </a:rPr>
              <a:t>以下是花芽分化的适温。 </a:t>
            </a:r>
            <a:endParaRPr lang="zh-CN" altLang="en-US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0" name="标题 2409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．光照处理</a:t>
            </a:r>
            <a:endParaRPr lang="zh-CN" altLang="en-US" b="1" u="sng">
              <a:cs typeface="微软雅黑" panose="020B0503020204020204" charset="-122"/>
            </a:endParaRPr>
          </a:p>
        </p:txBody>
      </p:sp>
      <p:sp>
        <p:nvSpPr>
          <p:cNvPr id="2411" name="内容占位符 2410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长日照花卉</a:t>
            </a:r>
            <a:r>
              <a:rPr lang="en-US" altLang="zh-CN" b="1">
                <a:cs typeface="微软雅黑" panose="020B0503020204020204" charset="-122"/>
              </a:rPr>
              <a:t>:</a:t>
            </a:r>
            <a:endParaRPr lang="en-US" altLang="zh-CN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方法：在长日照下开花，在日照短的季节，用电灯补充光照－－即人工长日照处理（</a:t>
            </a:r>
            <a:r>
              <a:rPr lang="en-US" altLang="zh-CN" b="1">
                <a:cs typeface="微软雅黑" panose="020B0503020204020204" charset="-122"/>
              </a:rPr>
              <a:t>100Lux</a:t>
            </a:r>
            <a:r>
              <a:rPr lang="zh-CN" altLang="en-US" b="1">
                <a:cs typeface="微软雅黑" panose="020B0503020204020204" charset="-122"/>
              </a:rPr>
              <a:t>的光照即可，一般夏天中午的日照强度是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万</a:t>
            </a:r>
            <a:r>
              <a:rPr lang="en-US" altLang="zh-CN" b="1">
                <a:cs typeface="微软雅黑" panose="020B0503020204020204" charset="-122"/>
              </a:rPr>
              <a:t>Lux</a:t>
            </a:r>
            <a:r>
              <a:rPr lang="zh-CN" altLang="en-US" b="1">
                <a:cs typeface="微软雅黑" panose="020B0503020204020204" charset="-122"/>
              </a:rPr>
              <a:t>）。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5" name="内容占位符 2414"/>
          <p:cNvSpPr/>
          <p:nvPr>
            <p:ph idx="1"/>
          </p:nvPr>
        </p:nvSpPr>
        <p:spPr>
          <a:xfrm>
            <a:off x="586740" y="1219200"/>
            <a:ext cx="11017885" cy="4941570"/>
          </a:xfrm>
        </p:spPr>
        <p:txBody>
          <a:bodyPr>
            <a:normAutofit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作用：长日照处理对长日照植物能提早开花，对短日照植物则延迟开花。如：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A</a:t>
            </a:r>
            <a:r>
              <a:rPr lang="zh-CN" altLang="en-US" b="1">
                <a:cs typeface="微软雅黑" panose="020B0503020204020204" charset="-122"/>
              </a:rPr>
              <a:t>：春天开花的花卉多为长日照植物。紫罗兰、蒲包花、天竺葵、瓜叶菊、四季报春、金鱼草、三色堇等。长日照处理可提前开花。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B</a:t>
            </a:r>
            <a:r>
              <a:rPr lang="zh-CN" altLang="en-US" b="1">
                <a:cs typeface="微软雅黑" panose="020B0503020204020204" charset="-122"/>
              </a:rPr>
              <a:t>：秋天开花的短日照植物如秋菊，进行长日照处理，可推迟开花。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选择晚秋菊品种－－插芽（春节开花的</a:t>
            </a:r>
            <a:r>
              <a:rPr lang="en-US" altLang="zh-CN" b="1">
                <a:cs typeface="微软雅黑" panose="020B0503020204020204" charset="-122"/>
              </a:rPr>
              <a:t>7</a:t>
            </a:r>
            <a:r>
              <a:rPr lang="zh-CN" altLang="en-US" b="1">
                <a:cs typeface="微软雅黑" panose="020B0503020204020204" charset="-122"/>
              </a:rPr>
              <a:t>月</a:t>
            </a:r>
            <a:r>
              <a:rPr lang="en-US" altLang="zh-CN" b="1">
                <a:cs typeface="微软雅黑" panose="020B0503020204020204" charset="-122"/>
              </a:rPr>
              <a:t>25</a:t>
            </a:r>
            <a:r>
              <a:rPr lang="zh-CN" altLang="en-US" b="1">
                <a:cs typeface="微软雅黑" panose="020B0503020204020204" charset="-122"/>
              </a:rPr>
              <a:t>日插芽）－－ </a:t>
            </a:r>
            <a:r>
              <a:rPr lang="en-US" altLang="zh-CN" b="1">
                <a:cs typeface="微软雅黑" panose="020B0503020204020204" charset="-122"/>
              </a:rPr>
              <a:t>14.5</a:t>
            </a:r>
            <a:r>
              <a:rPr lang="zh-CN" altLang="en-US" b="1">
                <a:cs typeface="微软雅黑" panose="020B0503020204020204" charset="-122"/>
              </a:rPr>
              <a:t>小时电照（</a:t>
            </a:r>
            <a:r>
              <a:rPr lang="en-US" altLang="zh-CN" b="1">
                <a:cs typeface="微软雅黑" panose="020B0503020204020204" charset="-122"/>
              </a:rPr>
              <a:t>9</a:t>
            </a:r>
            <a:r>
              <a:rPr lang="zh-CN" altLang="en-US" b="1">
                <a:cs typeface="微软雅黑" panose="020B0503020204020204" charset="-122"/>
              </a:rPr>
              <a:t>月中旬花芽分化，电照到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月</a:t>
            </a:r>
            <a:r>
              <a:rPr lang="en-US" altLang="zh-CN" b="1">
                <a:cs typeface="微软雅黑" panose="020B0503020204020204" charset="-122"/>
              </a:rPr>
              <a:t>25</a:t>
            </a:r>
            <a:r>
              <a:rPr lang="zh-CN" altLang="en-US" b="1">
                <a:cs typeface="微软雅黑" panose="020B0503020204020204" charset="-122"/>
              </a:rPr>
              <a:t>日）－－自然短日照</a:t>
            </a:r>
            <a:r>
              <a:rPr lang="en-US" altLang="zh-CN" b="1">
                <a:cs typeface="微软雅黑" panose="020B0503020204020204" charset="-122"/>
              </a:rPr>
              <a:t>65</a:t>
            </a:r>
            <a:r>
              <a:rPr lang="zh-CN" altLang="en-US" b="1">
                <a:cs typeface="微软雅黑" panose="020B0503020204020204" charset="-122"/>
              </a:rPr>
              <a:t>－</a:t>
            </a:r>
            <a:r>
              <a:rPr lang="en-US" altLang="zh-CN" b="1">
                <a:cs typeface="微软雅黑" panose="020B0503020204020204" charset="-122"/>
              </a:rPr>
              <a:t>70</a:t>
            </a:r>
            <a:r>
              <a:rPr lang="zh-CN" altLang="en-US" b="1">
                <a:cs typeface="微软雅黑" panose="020B0503020204020204" charset="-122"/>
              </a:rPr>
              <a:t>天可开花</a:t>
            </a:r>
            <a:r>
              <a:rPr lang="en-US" altLang="zh-CN" b="1">
                <a:cs typeface="微软雅黑" panose="020B0503020204020204" charset="-122"/>
              </a:rPr>
              <a:t>——</a:t>
            </a:r>
            <a:r>
              <a:rPr lang="zh-CN" altLang="en-US" b="1">
                <a:cs typeface="微软雅黑" panose="020B0503020204020204" charset="-122"/>
              </a:rPr>
              <a:t>取切花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8" name="内容占位符 2417"/>
          <p:cNvSpPr/>
          <p:nvPr>
            <p:ph idx="1"/>
          </p:nvPr>
        </p:nvSpPr>
        <p:spPr>
          <a:xfrm>
            <a:off x="588010" y="1271270"/>
            <a:ext cx="10994390" cy="5065395"/>
          </a:xfrm>
        </p:spPr>
        <p:txBody>
          <a:bodyPr/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短日照花卉</a:t>
            </a:r>
            <a:r>
              <a:rPr lang="en-US" altLang="zh-CN" b="1">
                <a:cs typeface="微软雅黑" panose="020B0503020204020204" charset="-122"/>
              </a:rPr>
              <a:t>:</a:t>
            </a:r>
            <a:endParaRPr lang="en-US" altLang="zh-CN" b="1">
              <a:cs typeface="微软雅黑" panose="020B0503020204020204" charset="-122"/>
              <a:sym typeface="Monotype Sorts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利用短日照进行促成栽培的花卉有：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常用于：菊花、一品红、长寿花和三角花等。</a:t>
            </a:r>
            <a:endParaRPr lang="zh-CN" altLang="en-US" b="1">
              <a:cs typeface="微软雅黑" panose="020B0503020204020204" charset="-122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菊花：菊花的遮光处理，在长日照时、遮光处理可提前花期。</a:t>
            </a:r>
            <a:endParaRPr lang="zh-CN" altLang="en-US" b="1">
              <a:cs typeface="微软雅黑" panose="020B0503020204020204" charset="-122"/>
            </a:endParaRPr>
          </a:p>
          <a:p>
            <a:pPr indent="608330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如夏季用秋菊处理－－选择一定株高的植株（用作切花的株高</a:t>
            </a:r>
            <a:r>
              <a:rPr lang="en-US" altLang="zh-CN" b="1">
                <a:cs typeface="微软雅黑" panose="020B0503020204020204" charset="-122"/>
              </a:rPr>
              <a:t>50</a:t>
            </a:r>
            <a:r>
              <a:rPr lang="zh-CN" altLang="en-US" b="1">
                <a:cs typeface="微软雅黑" panose="020B0503020204020204" charset="-122"/>
              </a:rPr>
              <a:t>㎝以上）－－遮光处理（日照</a:t>
            </a:r>
            <a:r>
              <a:rPr lang="en-US" altLang="zh-CN" b="1">
                <a:cs typeface="微软雅黑" panose="020B0503020204020204" charset="-122"/>
              </a:rPr>
              <a:t>9</a:t>
            </a:r>
            <a:r>
              <a:rPr lang="zh-CN" altLang="en-US" b="1">
                <a:cs typeface="微软雅黑" panose="020B0503020204020204" charset="-122"/>
              </a:rPr>
              <a:t>－</a:t>
            </a:r>
            <a:r>
              <a:rPr lang="en-US" altLang="zh-CN" b="1">
                <a:cs typeface="微软雅黑" panose="020B0503020204020204" charset="-122"/>
              </a:rPr>
              <a:t>11h</a:t>
            </a:r>
            <a:r>
              <a:rPr lang="zh-CN" altLang="en-US" b="1">
                <a:cs typeface="微软雅黑" panose="020B0503020204020204" charset="-122"/>
              </a:rPr>
              <a:t>，遮去傍晚的光较好、遮光</a:t>
            </a:r>
            <a:r>
              <a:rPr lang="en-US" altLang="zh-CN" b="1">
                <a:cs typeface="微软雅黑" panose="020B0503020204020204" charset="-122"/>
              </a:rPr>
              <a:t>35</a:t>
            </a:r>
            <a:r>
              <a:rPr lang="zh-CN" altLang="en-US" b="1">
                <a:cs typeface="微软雅黑" panose="020B0503020204020204" charset="-122"/>
              </a:rPr>
              <a:t>－</a:t>
            </a:r>
            <a:r>
              <a:rPr lang="en-US" altLang="zh-CN" b="1">
                <a:cs typeface="微软雅黑" panose="020B0503020204020204" charset="-122"/>
              </a:rPr>
              <a:t>50d</a:t>
            </a:r>
            <a:r>
              <a:rPr lang="zh-CN" altLang="en-US" b="1">
                <a:cs typeface="微软雅黑" panose="020B0503020204020204" charset="-122"/>
              </a:rPr>
              <a:t>）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21" name="标题 2420"/>
          <p:cNvSpPr/>
          <p:nvPr>
            <p:ph type="title"/>
          </p:nvPr>
        </p:nvSpPr>
        <p:spPr>
          <a:xfrm>
            <a:off x="533685" y="456999"/>
            <a:ext cx="10972800" cy="1143000"/>
          </a:xfrm>
        </p:spPr>
        <p:txBody>
          <a:bodyPr anchor="ctr" anchorCtr="0"/>
          <a:p>
            <a:r>
              <a:rPr lang="en-US" altLang="zh-CN" b="1">
                <a:latin typeface="华文行楷" pitchFamily="2" charset="-122"/>
                <a:ea typeface="华文行楷" pitchFamily="2" charset="-122"/>
              </a:rPr>
              <a:t>6</a:t>
            </a:r>
            <a:r>
              <a:rPr lang="zh-CN" altLang="en-US" b="1">
                <a:latin typeface="华文行楷" pitchFamily="2" charset="-122"/>
                <a:ea typeface="华文行楷" pitchFamily="2" charset="-122"/>
              </a:rPr>
              <a:t>、</a:t>
            </a:r>
            <a:r>
              <a:rPr lang="zh-CN" altLang="en-US" b="1">
                <a:ea typeface="华文行楷" pitchFamily="2" charset="-122"/>
              </a:rPr>
              <a:t>植物生长调节剂处理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2422" name="内容占位符 2421"/>
          <p:cNvSpPr/>
          <p:nvPr>
            <p:ph idx="1"/>
          </p:nvPr>
        </p:nvSpPr>
        <p:spPr>
          <a:xfrm>
            <a:off x="609600" y="1600175"/>
            <a:ext cx="10972800" cy="4445519"/>
          </a:xfrm>
        </p:spPr>
        <p:txBody>
          <a:bodyPr>
            <a:normAutofit lnSpcReduction="10000"/>
          </a:bodyPr>
          <a:p>
            <a:pPr>
              <a:buClr>
                <a:schemeClr val="hlink"/>
              </a:buClr>
            </a:pPr>
            <a:r>
              <a:rPr lang="en-US" altLang="en-US" b="1">
                <a:cs typeface="微软雅黑" panose="020B0503020204020204" charset="-122"/>
              </a:rPr>
              <a:t>①</a:t>
            </a:r>
            <a:r>
              <a:rPr lang="en-US" altLang="zh-CN" b="1">
                <a:cs typeface="微软雅黑" panose="020B0503020204020204" charset="-122"/>
              </a:rPr>
              <a:t> </a:t>
            </a:r>
            <a:r>
              <a:rPr lang="zh-CN" altLang="en-US" b="1">
                <a:cs typeface="微软雅黑" panose="020B0503020204020204" charset="-122"/>
              </a:rPr>
              <a:t>代替日照长度、促进开花　　 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有许多花卉植物在短日照呈莲座状，只有在长日照下才能抽薹开花：而赤霉素有促使长日照花卉在短日照下开花的趋势，如紫罗兰、矮牵牛等，但不能取代长日照：赤霉素促进长日照花卉在非诱导条件下形成花芽，起作用的部位可能是叶片，对大多数短日照花卉来说，赤霉素则起到抑制开花的作用。但对少数短日照花卉如菊花、凤仙花也能促进开花。用亦霉素多次点滴生长点，可使短日照菊花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26" name="内容占位符 2425"/>
          <p:cNvSpPr/>
          <p:nvPr>
            <p:ph idx="1"/>
          </p:nvPr>
        </p:nvSpPr>
        <p:spPr>
          <a:xfrm>
            <a:off x="511810" y="1435100"/>
            <a:ext cx="11070590" cy="4901565"/>
          </a:xfrm>
        </p:spPr>
        <p:txBody>
          <a:bodyPr/>
          <a:p>
            <a:pPr>
              <a:buClr>
                <a:schemeClr val="hlink"/>
              </a:buClr>
            </a:pPr>
            <a:r>
              <a:rPr lang="en-US" altLang="en-US" b="1">
                <a:cs typeface="微软雅黑" panose="020B0503020204020204" charset="-122"/>
              </a:rPr>
              <a:t>② </a:t>
            </a:r>
            <a:r>
              <a:rPr lang="zh-CN" altLang="en-US" b="1">
                <a:cs typeface="微软雅黑" panose="020B0503020204020204" charset="-122"/>
              </a:rPr>
              <a:t>打破休眠，代替低温 　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赤霉素有助于打破休眠，可以完全代替低温。对杜鹃花来说，赤霉素处理比贮存在低温下，对开花更有利。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用赤霉素</a:t>
            </a:r>
            <a:r>
              <a:rPr lang="en-US" altLang="zh-CN" b="1">
                <a:cs typeface="微软雅黑" panose="020B0503020204020204" charset="-122"/>
              </a:rPr>
              <a:t>100mg/kg</a:t>
            </a:r>
            <a:r>
              <a:rPr lang="zh-CN" altLang="en-US" b="1">
                <a:cs typeface="微软雅黑" panose="020B0503020204020204" charset="-122"/>
              </a:rPr>
              <a:t>每周喷杜鹃花植株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次，约喷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次，直到花芽发育健全为止，可以有效地控制杜鹃花不同花期达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周，能保持花的质量，使花的直径增大，且不影响花的色泽。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30" name="内容占位符 2429"/>
          <p:cNvSpPr/>
          <p:nvPr>
            <p:ph idx="1"/>
          </p:nvPr>
        </p:nvSpPr>
        <p:spPr>
          <a:xfrm>
            <a:off x="500380" y="1640205"/>
            <a:ext cx="11082020" cy="4696460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仙客来在开花前</a:t>
            </a:r>
            <a:r>
              <a:rPr lang="en-US" altLang="zh-CN" b="1">
                <a:cs typeface="微软雅黑" panose="020B0503020204020204" charset="-122"/>
              </a:rPr>
              <a:t>60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75d</a:t>
            </a:r>
            <a:r>
              <a:rPr lang="zh-CN" altLang="en-US" b="1">
                <a:cs typeface="微软雅黑" panose="020B0503020204020204" charset="-122"/>
              </a:rPr>
              <a:t>用</a:t>
            </a:r>
            <a:r>
              <a:rPr lang="en-US" altLang="zh-CN" b="1">
                <a:cs typeface="微软雅黑" panose="020B0503020204020204" charset="-122"/>
              </a:rPr>
              <a:t>25mg</a:t>
            </a:r>
            <a:r>
              <a:rPr lang="zh-CN" altLang="en-US" b="1">
                <a:cs typeface="微软雅黑" panose="020B0503020204020204" charset="-122"/>
              </a:rPr>
              <a:t>／</a:t>
            </a:r>
            <a:r>
              <a:rPr lang="en-US" altLang="zh-CN" b="1">
                <a:cs typeface="微软雅黑" panose="020B0503020204020204" charset="-122"/>
              </a:rPr>
              <a:t>kg</a:t>
            </a:r>
            <a:r>
              <a:rPr lang="zh-CN" altLang="en-US" b="1">
                <a:cs typeface="微软雅黑" panose="020B0503020204020204" charset="-122"/>
              </a:rPr>
              <a:t>赤霉素处理，即可达到按期开花的目的。用</a:t>
            </a:r>
            <a:r>
              <a:rPr lang="en-US" altLang="zh-CN" b="1">
                <a:cs typeface="微软雅黑" panose="020B0503020204020204" charset="-122"/>
              </a:rPr>
              <a:t>100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150mg</a:t>
            </a:r>
            <a:r>
              <a:rPr lang="zh-CN" altLang="en-US" b="1">
                <a:cs typeface="微软雅黑" panose="020B0503020204020204" charset="-122"/>
              </a:rPr>
              <a:t>／</a:t>
            </a:r>
            <a:r>
              <a:rPr lang="en-US" altLang="zh-CN" b="1">
                <a:cs typeface="微软雅黑" panose="020B0503020204020204" charset="-122"/>
              </a:rPr>
              <a:t>kg</a:t>
            </a:r>
            <a:r>
              <a:rPr lang="zh-CN" altLang="en-US" b="1">
                <a:cs typeface="微软雅黑" panose="020B0503020204020204" charset="-122"/>
              </a:rPr>
              <a:t>赤霉素浸泡郁金香鳞茎，可以代替冷处理，使之在温室中开花，并且加大花的直径。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一些人工合成的植物生长调节剂如萘乙酸</a:t>
            </a:r>
            <a:r>
              <a:rPr lang="en-US" altLang="zh-CN" b="1">
                <a:cs typeface="微软雅黑" panose="020B0503020204020204" charset="-122"/>
              </a:rPr>
              <a:t>(NAA)</a:t>
            </a:r>
            <a:r>
              <a:rPr lang="zh-CN" altLang="en-US" b="1">
                <a:cs typeface="微软雅黑" panose="020B0503020204020204" charset="-122"/>
              </a:rPr>
              <a:t>、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，</a:t>
            </a:r>
            <a:r>
              <a:rPr lang="en-US" altLang="zh-CN" b="1">
                <a:cs typeface="微软雅黑" panose="020B0503020204020204" charset="-122"/>
              </a:rPr>
              <a:t>4—</a:t>
            </a:r>
            <a:r>
              <a:rPr lang="zh-CN" altLang="en-US" b="1">
                <a:cs typeface="微软雅黑" panose="020B0503020204020204" charset="-122"/>
              </a:rPr>
              <a:t>二氯苯氧乙酸</a:t>
            </a:r>
            <a:r>
              <a:rPr lang="en-US" altLang="zh-CN" b="1">
                <a:cs typeface="微软雅黑" panose="020B0503020204020204" charset="-122"/>
              </a:rPr>
              <a:t>(2</a:t>
            </a:r>
            <a:r>
              <a:rPr lang="zh-CN" altLang="en-US" b="1">
                <a:cs typeface="微软雅黑" panose="020B0503020204020204" charset="-122"/>
              </a:rPr>
              <a:t>，</a:t>
            </a:r>
            <a:r>
              <a:rPr lang="en-US" altLang="zh-CN" b="1">
                <a:cs typeface="微软雅黑" panose="020B0503020204020204" charset="-122"/>
              </a:rPr>
              <a:t>4—D)</a:t>
            </a:r>
            <a:r>
              <a:rPr lang="zh-CN" altLang="en-US" b="1">
                <a:cs typeface="微软雅黑" panose="020B0503020204020204" charset="-122"/>
              </a:rPr>
              <a:t>、苄基腺嘌呤</a:t>
            </a:r>
            <a:r>
              <a:rPr lang="en-US" altLang="zh-CN" b="1">
                <a:cs typeface="微软雅黑" panose="020B0503020204020204" charset="-122"/>
              </a:rPr>
              <a:t>(BA)</a:t>
            </a:r>
            <a:r>
              <a:rPr lang="zh-CN" altLang="en-US" b="1">
                <a:cs typeface="微软雅黑" panose="020B0503020204020204" charset="-122"/>
              </a:rPr>
              <a:t>等都有打破花芽和贮藏器官休眠的作用。 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34" name="内容占位符 2433"/>
          <p:cNvSpPr/>
          <p:nvPr>
            <p:ph idx="1"/>
          </p:nvPr>
        </p:nvSpPr>
        <p:spPr>
          <a:xfrm>
            <a:off x="457200" y="838200"/>
            <a:ext cx="11005185" cy="4689475"/>
          </a:xfrm>
        </p:spPr>
        <p:txBody>
          <a:bodyPr>
            <a:normAutofit fontScale="90000"/>
          </a:bodyPr>
          <a:p>
            <a:pPr>
              <a:buClr>
                <a:schemeClr val="hlink"/>
              </a:buClr>
            </a:pPr>
            <a:r>
              <a:rPr lang="en-US" altLang="en-US" b="1">
                <a:cs typeface="微软雅黑" panose="020B0503020204020204" charset="-122"/>
              </a:rPr>
              <a:t>③ </a:t>
            </a:r>
            <a:r>
              <a:rPr lang="zh-CN" altLang="en-US" b="1">
                <a:cs typeface="微软雅黑" panose="020B0503020204020204" charset="-122"/>
              </a:rPr>
              <a:t>促进花芽分化 　　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采用各种植物生长调节剂如赤霉素、乙烯利以及一些生长抑制剂，如矮壮素、</a:t>
            </a:r>
            <a:r>
              <a:rPr lang="en-US" altLang="zh-CN" b="1">
                <a:cs typeface="微软雅黑" panose="020B0503020204020204" charset="-122"/>
              </a:rPr>
              <a:t>B</a:t>
            </a:r>
            <a:r>
              <a:rPr lang="en-US" altLang="zh-CN" b="1" baseline="-25000">
                <a:cs typeface="微软雅黑" panose="020B0503020204020204" charset="-122"/>
              </a:rPr>
              <a:t>9</a:t>
            </a:r>
            <a:r>
              <a:rPr lang="zh-CN" altLang="en-US" b="1">
                <a:cs typeface="微软雅黑" panose="020B0503020204020204" charset="-122"/>
              </a:rPr>
              <a:t>等，可诱导花卉植物的花芽分化及促进开花，甚至在一般不开花的环境中也可以诱导开花。现已清楚，一些生长抑制剂对原产于热带和亚热带的花卉植物，有促进花芽分化的作用。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生长抑制剂对比利时杜鹃的花芽分化有刺激作用。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 </a:t>
            </a:r>
            <a:r>
              <a:rPr lang="en-US" altLang="zh-CN">
                <a:cs typeface="微软雅黑" panose="020B0503020204020204" charset="-122"/>
                <a:sym typeface="+mn-ea"/>
              </a:rPr>
              <a:t>6—</a:t>
            </a:r>
            <a:r>
              <a:rPr lang="zh-CN" altLang="en-US">
                <a:cs typeface="微软雅黑" panose="020B0503020204020204" charset="-122"/>
                <a:sym typeface="+mn-ea"/>
              </a:rPr>
              <a:t>苄基嘌呤在</a:t>
            </a:r>
            <a:r>
              <a:rPr lang="en-US" altLang="zh-CN">
                <a:cs typeface="微软雅黑" panose="020B0503020204020204" charset="-122"/>
                <a:sym typeface="+mn-ea"/>
              </a:rPr>
              <a:t>7</a:t>
            </a:r>
            <a:r>
              <a:rPr lang="zh-CN" altLang="en-US">
                <a:cs typeface="微软雅黑" panose="020B0503020204020204" charset="-122"/>
                <a:sym typeface="+mn-ea"/>
              </a:rPr>
              <a:t>～</a:t>
            </a:r>
            <a:r>
              <a:rPr lang="en-US" altLang="zh-CN">
                <a:cs typeface="微软雅黑" panose="020B0503020204020204" charset="-122"/>
                <a:sym typeface="+mn-ea"/>
              </a:rPr>
              <a:t>8</a:t>
            </a:r>
            <a:r>
              <a:rPr lang="zh-CN" altLang="en-US">
                <a:cs typeface="微软雅黑" panose="020B0503020204020204" charset="-122"/>
                <a:sym typeface="+mn-ea"/>
              </a:rPr>
              <a:t>月期间叶面喷洒蟹爪兰，可以促进花芽分化，增加花的数目。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用乙烯利</a:t>
            </a:r>
            <a:r>
              <a:rPr lang="en-US" altLang="zh-CN">
                <a:cs typeface="微软雅黑" panose="020B0503020204020204" charset="-122"/>
                <a:sym typeface="+mn-ea"/>
              </a:rPr>
              <a:t>500</a:t>
            </a:r>
            <a:r>
              <a:rPr lang="zh-CN" altLang="en-US">
                <a:cs typeface="微软雅黑" panose="020B0503020204020204" charset="-122"/>
                <a:sym typeface="+mn-ea"/>
              </a:rPr>
              <a:t>～</a:t>
            </a:r>
            <a:r>
              <a:rPr lang="en-US" altLang="zh-CN">
                <a:cs typeface="微软雅黑" panose="020B0503020204020204" charset="-122"/>
                <a:sym typeface="+mn-ea"/>
              </a:rPr>
              <a:t>1000mg/kg</a:t>
            </a:r>
            <a:r>
              <a:rPr lang="zh-CN" altLang="en-US">
                <a:cs typeface="微软雅黑" panose="020B0503020204020204" charset="-122"/>
                <a:sym typeface="+mn-ea"/>
              </a:rPr>
              <a:t>于夏季滴于凤梨的叶筒中，则可促进花芽分化提早开花。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 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65" name="标题 2364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ffectLst/>
              </a:rPr>
              <a:t>二、促成与抑制栽培的意义</a:t>
            </a:r>
            <a:endParaRPr lang="zh-CN" altLang="en-US" b="1">
              <a:effectLst/>
            </a:endParaRPr>
          </a:p>
        </p:txBody>
      </p:sp>
      <p:sp>
        <p:nvSpPr>
          <p:cNvPr id="2366" name="内容占位符 2365"/>
          <p:cNvSpPr/>
          <p:nvPr>
            <p:ph idx="1"/>
          </p:nvPr>
        </p:nvSpPr>
        <p:spPr>
          <a:xfrm>
            <a:off x="1209675" y="1905000"/>
            <a:ext cx="10372725" cy="4445635"/>
          </a:xfrm>
        </p:spPr>
        <p:txBody>
          <a:bodyPr/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目的在于根据市场或应用需求按时提供产品：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None/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）丰富不同季节花卉种类；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None/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）满足特殊节日及花展布置的用花要求；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None/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）创造百花齐放的景观。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None/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）花卉的四季均衡生产。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42" name="内容占位符 2441"/>
          <p:cNvSpPr/>
          <p:nvPr>
            <p:ph idx="1"/>
          </p:nvPr>
        </p:nvSpPr>
        <p:spPr>
          <a:xfrm>
            <a:off x="616585" y="1371600"/>
            <a:ext cx="10958830" cy="4836795"/>
          </a:xfrm>
        </p:spPr>
        <p:txBody>
          <a:bodyPr>
            <a:normAutofit fontScale="90000"/>
          </a:bodyPr>
          <a:p>
            <a:pPr>
              <a:buClr>
                <a:schemeClr val="hlink"/>
              </a:buClr>
            </a:pPr>
            <a:r>
              <a:rPr lang="en-US" altLang="en-US" b="1">
                <a:cs typeface="微软雅黑" panose="020B0503020204020204" charset="-122"/>
              </a:rPr>
              <a:t>④ </a:t>
            </a:r>
            <a:r>
              <a:rPr lang="zh-CN" altLang="en-US" b="1">
                <a:cs typeface="微软雅黑" panose="020B0503020204020204" charset="-122"/>
              </a:rPr>
              <a:t>延迟开花或</a:t>
            </a:r>
            <a:r>
              <a:rPr lang="zh-CN" altLang="en-US">
                <a:cs typeface="微软雅黑" panose="020B0503020204020204" charset="-122"/>
                <a:sym typeface="+mn-ea"/>
              </a:rPr>
              <a:t>促进开花</a:t>
            </a:r>
            <a:r>
              <a:rPr lang="zh-CN" altLang="en-US" b="1">
                <a:cs typeface="微软雅黑" panose="020B0503020204020204" charset="-122"/>
              </a:rPr>
              <a:t>　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植物生长抑制剂</a:t>
            </a:r>
            <a:r>
              <a:rPr lang="en-US" altLang="zh-CN" b="1">
                <a:cs typeface="微软雅黑" panose="020B0503020204020204" charset="-122"/>
              </a:rPr>
              <a:t>B9</a:t>
            </a:r>
            <a:r>
              <a:rPr lang="zh-CN" altLang="en-US" b="1">
                <a:cs typeface="微软雅黑" panose="020B0503020204020204" charset="-122"/>
              </a:rPr>
              <a:t>、矮壮素、多效唑等，用于延缓植物营养生长，使叶色浓绿，花梗挺直，增加花的数目，延迟开花。可广泛用于木本花卉如杜鹃、月季花、茶花等。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用0.15％矮壮素处理土壤，可以促进天竺葵提前7d开花，并减少败育。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多效唑浇灌土壤，可促进龙船花开花。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用1000mg／kgB9喷洒杜鹃花蕾部，可延迟杜鹃开花达10d。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用100～500mg/kg的萘乙酸及2.4-D处理菊花，就可以延迟菊花的花期，若混用500mg/kg的赤霉素，效果则大为提高。 </a:t>
            </a:r>
            <a:endParaRPr lang="zh-CN" altLang="en-US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49" name="标题 2448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latin typeface="华文行楷" pitchFamily="2" charset="-122"/>
                <a:ea typeface="华文行楷" pitchFamily="2" charset="-122"/>
              </a:rPr>
              <a:t>7</a:t>
            </a:r>
            <a:r>
              <a:rPr lang="zh-CN" altLang="en-US" b="1">
                <a:latin typeface="华文行楷" pitchFamily="2" charset="-122"/>
                <a:ea typeface="华文行楷" pitchFamily="2" charset="-122"/>
              </a:rPr>
              <a:t>、栽培技术措施处理</a:t>
            </a:r>
            <a:endParaRPr lang="zh-CN" altLang="en-US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450" name="内容占位符 2449"/>
          <p:cNvSpPr/>
          <p:nvPr>
            <p:ph idx="1"/>
          </p:nvPr>
        </p:nvSpPr>
        <p:spPr>
          <a:xfrm>
            <a:off x="1156970" y="1891030"/>
            <a:ext cx="10425430" cy="4445635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）调节繁殖期和栽植期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）修剪、摘心、剥蕾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）肥水管理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3" name="标题 2452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latin typeface="华文行楷" pitchFamily="2" charset="-122"/>
                <a:ea typeface="华文行楷" pitchFamily="2" charset="-122"/>
              </a:rPr>
              <a:t>（</a:t>
            </a:r>
            <a:r>
              <a:rPr lang="en-US" altLang="zh-CN" b="1"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b="1">
                <a:latin typeface="华文行楷" pitchFamily="2" charset="-122"/>
                <a:ea typeface="华文行楷" pitchFamily="2" charset="-122"/>
              </a:rPr>
              <a:t>）调节繁殖期和栽植期</a:t>
            </a:r>
            <a:endParaRPr lang="zh-CN" altLang="en-US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454" name="内容占位符 2453"/>
          <p:cNvSpPr/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掌据花卉的生长发育周期，适时播种、扦插，多用于草本花卉。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①</a:t>
            </a:r>
            <a:r>
              <a:rPr lang="zh-CN" altLang="en-US" b="1">
                <a:cs typeface="微软雅黑" panose="020B0503020204020204" charset="-122"/>
              </a:rPr>
              <a:t>调节播种期：春播草花，可自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月中旬至</a:t>
            </a:r>
            <a:r>
              <a:rPr lang="en-US" altLang="zh-CN" b="1">
                <a:cs typeface="微软雅黑" panose="020B0503020204020204" charset="-122"/>
              </a:rPr>
              <a:t>7</a:t>
            </a:r>
            <a:r>
              <a:rPr lang="zh-CN" altLang="en-US" b="1">
                <a:cs typeface="微软雅黑" panose="020B0503020204020204" charset="-122"/>
              </a:rPr>
              <a:t>月上旬陆续在露地播种</a:t>
            </a:r>
            <a:r>
              <a:rPr lang="en-US" altLang="zh-CN" b="1">
                <a:cs typeface="微软雅黑" panose="020B0503020204020204" charset="-122"/>
              </a:rPr>
              <a:t>,</a:t>
            </a:r>
            <a:r>
              <a:rPr lang="zh-CN" altLang="en-US" b="1">
                <a:cs typeface="微软雅黑" panose="020B0503020204020204" charset="-122"/>
              </a:rPr>
              <a:t>其营养生长与开花均在高温条件下进行</a:t>
            </a:r>
            <a:r>
              <a:rPr lang="en-US" altLang="zh-CN" b="1">
                <a:cs typeface="微软雅黑" panose="020B0503020204020204" charset="-122"/>
              </a:rPr>
              <a:t>,</a:t>
            </a:r>
            <a:r>
              <a:rPr lang="zh-CN" altLang="en-US" b="1">
                <a:cs typeface="微软雅黑" panose="020B0503020204020204" charset="-122"/>
              </a:rPr>
              <a:t>如欲提早或延迟花期则宜利用温室繁殖。一般情况下播种后经</a:t>
            </a:r>
            <a:r>
              <a:rPr lang="en-US" altLang="zh-CN" b="1">
                <a:cs typeface="微软雅黑" panose="020B0503020204020204" charset="-122"/>
              </a:rPr>
              <a:t>45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90d</a:t>
            </a:r>
            <a:r>
              <a:rPr lang="zh-CN" altLang="en-US" b="1">
                <a:cs typeface="微软雅黑" panose="020B0503020204020204" charset="-122"/>
              </a:rPr>
              <a:t>即可开始开花，可根据不同花卉的生长规律，计算其在不同季节气候条件下，自播种到开花所需时间，分批分期播种。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8" name="内容占位符 2457"/>
          <p:cNvSpPr/>
          <p:nvPr>
            <p:ph idx="1"/>
          </p:nvPr>
        </p:nvSpPr>
        <p:spPr>
          <a:xfrm>
            <a:off x="588010" y="1282700"/>
            <a:ext cx="10994390" cy="5053965"/>
          </a:xfrm>
        </p:spPr>
        <p:txBody>
          <a:bodyPr>
            <a:normAutofit lnSpcReduction="20000"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defRPr sz="2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defRPr sz="2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20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如于 “ 十一 ” 国庆节上市下列花卉的播期如下：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80000"/>
              </a:lnSpc>
              <a:buClr>
                <a:schemeClr val="hlink"/>
              </a:buClr>
              <a:buNone/>
            </a:pP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aphicFrame>
        <p:nvGraphicFramePr>
          <p:cNvPr id="2459" name="表格 2458"/>
          <p:cNvGraphicFramePr/>
          <p:nvPr/>
        </p:nvGraphicFramePr>
        <p:xfrm>
          <a:off x="1371283" y="2133283"/>
          <a:ext cx="8518525" cy="4270375"/>
        </p:xfrm>
        <a:graphic>
          <a:graphicData uri="http://schemas.openxmlformats.org/drawingml/2006/table">
            <a:tbl>
              <a:tblPr/>
              <a:tblGrid>
                <a:gridCol w="1660525"/>
                <a:gridCol w="1371600"/>
                <a:gridCol w="1647825"/>
                <a:gridCol w="1297305"/>
                <a:gridCol w="1295400"/>
                <a:gridCol w="1245870"/>
              </a:tblGrid>
              <a:tr h="7327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品种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播期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品种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播期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品种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播期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百子石榴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月中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园绒鸡冠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月中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万寿菊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月中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一串红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月初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翠菊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千日红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月上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半枝莲</a:t>
                      </a: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摘心</a:t>
                      </a: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次</a:t>
                      </a: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月初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美女樱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凤仙花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187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马利筋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月下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银边翠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百日草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鸡冠花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月初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旱金莲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孔雀草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大花牵牛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月中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茑萝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zh-CN" altLang="en-US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矮翠菊</a:t>
                      </a:r>
                      <a:endParaRPr lang="zh-CN" altLang="en-US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Clr>
                          <a:schemeClr val="hlink"/>
                        </a:buClr>
                        <a:buNone/>
                      </a:pPr>
                      <a:r>
                        <a:rPr lang="en-US" altLang="zh-CN" sz="20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7.20</a:t>
                      </a:r>
                      <a:endParaRPr lang="en-US" altLang="zh-CN" sz="20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7" name="内容占位符 2516"/>
          <p:cNvSpPr/>
          <p:nvPr>
            <p:ph idx="1"/>
          </p:nvPr>
        </p:nvSpPr>
        <p:spPr>
          <a:xfrm>
            <a:off x="457200" y="1295375"/>
            <a:ext cx="10972800" cy="4445519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如 “五一”上市一串红可于</a:t>
            </a:r>
            <a:r>
              <a:rPr lang="en-US" altLang="zh-CN" b="1">
                <a:cs typeface="微软雅黑" panose="020B0503020204020204" charset="-122"/>
              </a:rPr>
              <a:t>8</a:t>
            </a:r>
            <a:r>
              <a:rPr lang="zh-CN" altLang="en-US" b="1">
                <a:cs typeface="微软雅黑" panose="020B0503020204020204" charset="-122"/>
              </a:rPr>
              <a:t>月下旬播种，冬季温室栽培，不断摘心，不使开花，于“五一”前</a:t>
            </a:r>
            <a:r>
              <a:rPr lang="en-US" altLang="zh-CN" b="1">
                <a:cs typeface="微软雅黑" panose="020B0503020204020204" charset="-122"/>
              </a:rPr>
              <a:t>25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30d</a:t>
            </a:r>
            <a:r>
              <a:rPr lang="zh-CN" altLang="en-US" b="1">
                <a:cs typeface="微软雅黑" panose="020B0503020204020204" charset="-122"/>
              </a:rPr>
              <a:t>，停止摘心，可于“五一” 时盛开。金盏菊于 </a:t>
            </a:r>
            <a:r>
              <a:rPr lang="en-US" altLang="zh-CN" b="1">
                <a:cs typeface="微软雅黑" panose="020B0503020204020204" charset="-122"/>
              </a:rPr>
              <a:t>9 </a:t>
            </a:r>
            <a:r>
              <a:rPr lang="zh-CN" altLang="en-US" b="1">
                <a:cs typeface="微软雅黑" panose="020B0503020204020204" charset="-122"/>
              </a:rPr>
              <a:t>月播种，冬季低温温室栽培，</a:t>
            </a:r>
            <a:r>
              <a:rPr lang="en-US" altLang="zh-CN" b="1">
                <a:cs typeface="微软雅黑" panose="020B0503020204020204" charset="-122"/>
              </a:rPr>
              <a:t>12</a:t>
            </a:r>
            <a:r>
              <a:rPr lang="zh-CN" altLang="en-US" b="1">
                <a:cs typeface="微软雅黑" panose="020B0503020204020204" charset="-122"/>
              </a:rPr>
              <a:t>月至次年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月开花 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1" name="内容占位符 2520"/>
          <p:cNvSpPr/>
          <p:nvPr>
            <p:ph idx="1"/>
          </p:nvPr>
        </p:nvSpPr>
        <p:spPr>
          <a:xfrm>
            <a:off x="609600" y="1066775"/>
            <a:ext cx="10972800" cy="4445519"/>
          </a:xfrm>
        </p:spPr>
        <p:txBody>
          <a:bodyPr>
            <a:normAutofit lnSpcReduction="20000"/>
          </a:bodyPr>
          <a:p>
            <a:pPr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② </a:t>
            </a:r>
            <a:r>
              <a:rPr lang="zh-CN" altLang="en-US" b="1">
                <a:cs typeface="微软雅黑" panose="020B0503020204020204" charset="-122"/>
              </a:rPr>
              <a:t>调节扦插期：可根据不同花卉自扦插至开花所需气候条件、时间长短以及当时的气候条件确定扦插日期。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如欲使一串红于“五一”开花，可于</a:t>
            </a:r>
            <a:r>
              <a:rPr lang="en-US" altLang="zh-CN" b="1">
                <a:cs typeface="微软雅黑" panose="020B0503020204020204" charset="-122"/>
              </a:rPr>
              <a:t>11</a:t>
            </a:r>
            <a:r>
              <a:rPr lang="zh-CN" altLang="en-US" b="1">
                <a:cs typeface="微软雅黑" panose="020B0503020204020204" charset="-122"/>
              </a:rPr>
              <a:t>月下旬至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月上旬在温室内扦插，室内日温保持</a:t>
            </a:r>
            <a:r>
              <a:rPr lang="en-US" altLang="zh-CN" b="1">
                <a:cs typeface="微软雅黑" panose="020B0503020204020204" charset="-122"/>
              </a:rPr>
              <a:t>25℃</a:t>
            </a:r>
            <a:r>
              <a:rPr lang="zh-CN" altLang="en-US" b="1">
                <a:cs typeface="微软雅黑" panose="020B0503020204020204" charset="-122"/>
              </a:rPr>
              <a:t>，夜温</a:t>
            </a:r>
            <a:r>
              <a:rPr lang="en-US" altLang="zh-CN" b="1">
                <a:cs typeface="微软雅黑" panose="020B0503020204020204" charset="-122"/>
              </a:rPr>
              <a:t>20℃</a:t>
            </a:r>
            <a:r>
              <a:rPr lang="zh-CN" altLang="en-US" b="1">
                <a:cs typeface="微软雅黑" panose="020B0503020204020204" charset="-122"/>
              </a:rPr>
              <a:t>即可。如欲其于“十一”开花，则可于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月中旬至</a:t>
            </a:r>
            <a:r>
              <a:rPr lang="en-US" altLang="zh-CN" b="1">
                <a:cs typeface="微软雅黑" panose="020B0503020204020204" charset="-122"/>
              </a:rPr>
              <a:t>6</a:t>
            </a:r>
            <a:r>
              <a:rPr lang="zh-CN" altLang="en-US" b="1">
                <a:cs typeface="微软雅黑" panose="020B0503020204020204" charset="-122"/>
              </a:rPr>
              <a:t>月中旬扦插。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>
                <a:cs typeface="微软雅黑" panose="020B0503020204020204" charset="-122"/>
                <a:sym typeface="+mn-ea"/>
              </a:rPr>
              <a:t>③ </a:t>
            </a:r>
            <a:r>
              <a:rPr lang="zh-CN" altLang="en-US">
                <a:cs typeface="微软雅黑" panose="020B0503020204020204" charset="-122"/>
                <a:sym typeface="+mn-ea"/>
              </a:rPr>
              <a:t>调节栽植期：有些球根花卉可根据其开花习性，调节栽植期，亦可调节花期。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>
                <a:cs typeface="微软雅黑" panose="020B0503020204020204" charset="-122"/>
                <a:sym typeface="+mn-ea"/>
              </a:rPr>
              <a:t>如欲“十一”开花，葱兰可于</a:t>
            </a:r>
            <a:r>
              <a:rPr lang="en-US" altLang="zh-CN">
                <a:cs typeface="微软雅黑" panose="020B0503020204020204" charset="-122"/>
                <a:sym typeface="+mn-ea"/>
              </a:rPr>
              <a:t>3</a:t>
            </a:r>
            <a:r>
              <a:rPr lang="zh-CN" altLang="en-US">
                <a:cs typeface="微软雅黑" panose="020B0503020204020204" charset="-122"/>
                <a:sym typeface="+mn-ea"/>
              </a:rPr>
              <a:t>月下旬栽植，大丽花、荷花可于</a:t>
            </a:r>
            <a:r>
              <a:rPr lang="en-US" altLang="zh-CN">
                <a:cs typeface="微软雅黑" panose="020B0503020204020204" charset="-122"/>
                <a:sym typeface="+mn-ea"/>
              </a:rPr>
              <a:t>5</a:t>
            </a:r>
            <a:r>
              <a:rPr lang="zh-CN" altLang="en-US">
                <a:cs typeface="微软雅黑" panose="020B0503020204020204" charset="-122"/>
                <a:sym typeface="+mn-ea"/>
              </a:rPr>
              <a:t>月上旬栽植，唐菖蒲、晚香玉可于</a:t>
            </a:r>
            <a:r>
              <a:rPr lang="en-US" altLang="zh-CN">
                <a:cs typeface="微软雅黑" panose="020B0503020204020204" charset="-122"/>
                <a:sym typeface="+mn-ea"/>
              </a:rPr>
              <a:t>7</a:t>
            </a:r>
            <a:r>
              <a:rPr lang="zh-CN" altLang="en-US">
                <a:cs typeface="微软雅黑" panose="020B0503020204020204" charset="-122"/>
                <a:sym typeface="+mn-ea"/>
              </a:rPr>
              <a:t>月中旬栽植，美人蕉可于</a:t>
            </a:r>
            <a:r>
              <a:rPr lang="en-US" altLang="zh-CN">
                <a:cs typeface="微软雅黑" panose="020B0503020204020204" charset="-122"/>
                <a:sym typeface="+mn-ea"/>
              </a:rPr>
              <a:t>7</a:t>
            </a:r>
            <a:r>
              <a:rPr lang="zh-CN" altLang="en-US">
                <a:cs typeface="微软雅黑" panose="020B0503020204020204" charset="-122"/>
                <a:sym typeface="+mn-ea"/>
              </a:rPr>
              <a:t>月下旬重新换盆栽植。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8" name="标题 2527"/>
          <p:cNvSpPr/>
          <p:nvPr>
            <p:ph type="title"/>
          </p:nvPr>
        </p:nvSpPr>
        <p:spPr>
          <a:xfrm>
            <a:off x="533685" y="380799"/>
            <a:ext cx="10972800" cy="1143000"/>
          </a:xfrm>
        </p:spPr>
        <p:txBody>
          <a:bodyPr anchor="ctr" anchorCtr="0"/>
          <a:p>
            <a:r>
              <a:rPr lang="zh-CN" altLang="en-US" b="1">
                <a:effectLst/>
                <a:cs typeface="微软雅黑" panose="020B0503020204020204" charset="-122"/>
              </a:rPr>
              <a:t>（</a:t>
            </a:r>
            <a:r>
              <a:rPr lang="en-US" altLang="zh-CN" b="1">
                <a:effectLst/>
                <a:cs typeface="微软雅黑" panose="020B0503020204020204" charset="-122"/>
              </a:rPr>
              <a:t>2</a:t>
            </a:r>
            <a:r>
              <a:rPr lang="zh-CN" altLang="en-US" b="1">
                <a:effectLst/>
                <a:cs typeface="微软雅黑" panose="020B0503020204020204" charset="-122"/>
              </a:rPr>
              <a:t>）修剪、摘心、剥蕾</a:t>
            </a:r>
            <a:endParaRPr lang="zh-CN" altLang="en-US" b="1">
              <a:effectLst/>
              <a:cs typeface="微软雅黑" panose="020B0503020204020204" charset="-122"/>
            </a:endParaRPr>
          </a:p>
        </p:txBody>
      </p:sp>
      <p:sp>
        <p:nvSpPr>
          <p:cNvPr id="2529" name="内容占位符 2528"/>
          <p:cNvSpPr/>
          <p:nvPr>
            <p:ph idx="1"/>
          </p:nvPr>
        </p:nvSpPr>
        <p:spPr>
          <a:xfrm>
            <a:off x="609600" y="1676375"/>
            <a:ext cx="10972800" cy="4445519"/>
          </a:xfrm>
        </p:spPr>
        <p:txBody>
          <a:bodyPr>
            <a:normAutofit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一些木本开花植物，当营养生长到一定程度时，只要环境因子适宜，即可多次开花，可利用修剪的办法，使之萌发新枝不断开花，如月季一般修剪后</a:t>
            </a:r>
            <a:r>
              <a:rPr lang="en-US" altLang="zh-CN" b="1">
                <a:cs typeface="微软雅黑" panose="020B0503020204020204" charset="-122"/>
              </a:rPr>
              <a:t>45d</a:t>
            </a:r>
            <a:r>
              <a:rPr lang="zh-CN" altLang="en-US" b="1">
                <a:cs typeface="微软雅黑" panose="020B0503020204020204" charset="-122"/>
              </a:rPr>
              <a:t>左右即可开花。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摘心一般用于易分枝的草本花卉，如一串红，摘心后因季节不同，开花有迟有早，一般摘心后</a:t>
            </a:r>
            <a:r>
              <a:rPr lang="en-US" altLang="zh-CN" b="1">
                <a:cs typeface="微软雅黑" panose="020B0503020204020204" charset="-122"/>
              </a:rPr>
              <a:t>25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35d</a:t>
            </a:r>
            <a:r>
              <a:rPr lang="zh-CN" altLang="en-US" b="1">
                <a:cs typeface="微软雅黑" panose="020B0503020204020204" charset="-122"/>
              </a:rPr>
              <a:t>即可开花。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剥除侧蕾则可使养分集中，促进主蕾开花，反之如剥除主蕾，则可利用侧蕾推迟开花。大丽花常用此法控制花期。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32" name="标题 2531"/>
          <p:cNvSpPr/>
          <p:nvPr>
            <p:ph type="title"/>
          </p:nvPr>
        </p:nvSpPr>
        <p:spPr>
          <a:xfrm>
            <a:off x="533685" y="380799"/>
            <a:ext cx="10972800" cy="1143000"/>
          </a:xfrm>
        </p:spPr>
        <p:txBody>
          <a:bodyPr anchor="ctr" anchorCtr="0"/>
          <a:p>
            <a:r>
              <a:rPr lang="zh-CN" altLang="en-US" b="1">
                <a:latin typeface="华文行楷" pitchFamily="2" charset="-122"/>
                <a:ea typeface="华文行楷" pitchFamily="2" charset="-122"/>
              </a:rPr>
              <a:t>（３）肥水管理</a:t>
            </a:r>
            <a:endParaRPr lang="zh-CN" altLang="en-US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533" name="内容占位符 2532"/>
          <p:cNvSpPr/>
          <p:nvPr>
            <p:ph idx="1"/>
          </p:nvPr>
        </p:nvSpPr>
        <p:spPr>
          <a:xfrm>
            <a:off x="609600" y="1600175"/>
            <a:ext cx="10972800" cy="4445519"/>
          </a:xfrm>
        </p:spPr>
        <p:txBody>
          <a:bodyPr>
            <a:normAutofit/>
          </a:bodyPr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梅花、榆叶梅等落叶盆栽花卉，于高温期顶芽停止生长，进入夏季休眠或半休眠状态时进行花芽分化，此期可以进行干旱处理，使盆中水分控制到最低限度（使叶片呈卷曲状），可促进花芽分化。再于适当的时候给予水分供应，则可解除休眠，并发芽、生长、开花。牡丹、玉兰、丁香等木本花卉，可用这种方法在元旦或春节开花。 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适当施用磷肥，控制氮肥，有利于控制营养生长而促进花芽分化。常用</a:t>
            </a:r>
            <a:r>
              <a:rPr lang="en-US" altLang="zh-CN" b="1">
                <a:cs typeface="微软雅黑" panose="020B0503020204020204" charset="-122"/>
              </a:rPr>
              <a:t>0.2%</a:t>
            </a:r>
            <a:r>
              <a:rPr lang="zh-CN" altLang="en-US" b="1">
                <a:cs typeface="微软雅黑" panose="020B0503020204020204" charset="-122"/>
              </a:rPr>
              <a:t>的磷酸二氢钾进行根外追肥，或施于根部。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69" name="标题 2368"/>
          <p:cNvSpPr/>
          <p:nvPr>
            <p:ph type="title"/>
          </p:nvPr>
        </p:nvSpPr>
        <p:spPr>
          <a:xfrm>
            <a:off x="533685" y="609399"/>
            <a:ext cx="10972800" cy="1143000"/>
          </a:xfrm>
        </p:spPr>
        <p:txBody>
          <a:bodyPr anchor="ctr" anchorCtr="0"/>
          <a:p>
            <a:r>
              <a:rPr lang="zh-CN" altLang="en-US" b="1"/>
              <a:t>三、花卉促成和抑制栽培的途径</a:t>
            </a:r>
            <a:endParaRPr lang="zh-CN" altLang="en-US" b="1"/>
          </a:p>
        </p:txBody>
      </p:sp>
      <p:sp>
        <p:nvSpPr>
          <p:cNvPr id="2370" name="内容占位符 2369"/>
          <p:cNvSpPr/>
          <p:nvPr>
            <p:ph idx="1"/>
          </p:nvPr>
        </p:nvSpPr>
        <p:spPr>
          <a:xfrm>
            <a:off x="609600" y="1828775"/>
            <a:ext cx="10972800" cy="4445519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（一）温度处理  温度处理的作用</a:t>
            </a:r>
            <a:r>
              <a:rPr lang="en-US" altLang="zh-CN" b="1">
                <a:cs typeface="微软雅黑" panose="020B0503020204020204" charset="-122"/>
              </a:rPr>
              <a:t>:</a:t>
            </a:r>
            <a:endParaRPr lang="en-US" altLang="zh-CN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、打破休眠。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、春化作用：完成春化阶段，使花芽分化得以进行。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、花芽分化：花芽分化，要求适宜的温度。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、花芽发育：有一些花卉在花芽分化完成后，花芽即进入休眠，要进行温度处理才能打破而开花。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、影响花茎的伸长：有的花卉花茎的伸长要一定时间低温处理，然后在较高的温度下花茎才能伸长，如郁金香、君子兰等。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73" name="内容占位符 2372"/>
          <p:cNvSpPr/>
          <p:nvPr>
            <p:ph idx="1"/>
          </p:nvPr>
        </p:nvSpPr>
        <p:spPr>
          <a:xfrm>
            <a:off x="628650" y="1282700"/>
            <a:ext cx="10953750" cy="5053965"/>
          </a:xfrm>
        </p:spPr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（二）日照处理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控制长日照和短日照花卉的日照时间，以提早或延迟其花芽分化或花芽发育，调节花期。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（三）药剂处理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主要用于打破球根花卉及花木类的休眠，提早萌芽生长，提前开花。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（四）栽培措施处理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调节繁殖期或栽植期，采用修剪、摘心、施肥和控制水分等措施可有效地调节花期。</a:t>
            </a:r>
            <a:endParaRPr lang="zh-CN" alt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76" name="标题 2375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a typeface="华文行楷" pitchFamily="2" charset="-122"/>
              </a:rPr>
              <a:t>四、促成和抑制栽培的方法</a:t>
            </a:r>
            <a:endParaRPr lang="zh-CN" altLang="en-US">
              <a:ea typeface="华文行楷" pitchFamily="2" charset="-122"/>
            </a:endParaRPr>
          </a:p>
        </p:txBody>
      </p:sp>
      <p:sp>
        <p:nvSpPr>
          <p:cNvPr id="2377" name="内容占位符 2376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、处理材料的选择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）选择适宜的花卉种类和品种。如：菊花早花品种，短日照处理</a:t>
            </a:r>
            <a:r>
              <a:rPr lang="en-US" altLang="zh-CN" b="1">
                <a:cs typeface="微软雅黑" panose="020B0503020204020204" charset="-122"/>
              </a:rPr>
              <a:t>50</a:t>
            </a:r>
            <a:r>
              <a:rPr lang="zh-CN" altLang="en-US" b="1">
                <a:cs typeface="微软雅黑" panose="020B0503020204020204" charset="-122"/>
              </a:rPr>
              <a:t>天开花，而晚花品种要处理</a:t>
            </a:r>
            <a:r>
              <a:rPr lang="en-US" altLang="zh-CN" b="1">
                <a:cs typeface="微软雅黑" panose="020B0503020204020204" charset="-122"/>
              </a:rPr>
              <a:t>70</a:t>
            </a:r>
            <a:r>
              <a:rPr lang="zh-CN" altLang="en-US" b="1">
                <a:cs typeface="微软雅黑" panose="020B0503020204020204" charset="-122"/>
              </a:rPr>
              <a:t>天才开花。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）球根成熟程度：球根成熟程度高的，促成栽培反应好，开花质量高。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）植株和球根大小：选择生长健壮、能够开花的植株或球根。要选用达到开花苗龄的植株处理。球根花卉要达到一定大小时才能开花，如郁金香鳞茎重量为</a:t>
            </a:r>
            <a:r>
              <a:rPr lang="en-US" altLang="zh-CN" b="1">
                <a:cs typeface="微软雅黑" panose="020B0503020204020204" charset="-122"/>
              </a:rPr>
              <a:t>12</a:t>
            </a:r>
            <a:r>
              <a:rPr lang="zh-CN" altLang="en-US" b="1">
                <a:cs typeface="微软雅黑" panose="020B0503020204020204" charset="-122"/>
              </a:rPr>
              <a:t>克以上，才能处理开花。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0" name="内容占位符 2379"/>
          <p:cNvSpPr/>
          <p:nvPr>
            <p:ph idx="1"/>
          </p:nvPr>
        </p:nvSpPr>
        <p:spPr>
          <a:xfrm>
            <a:off x="628650" y="1359535"/>
            <a:ext cx="10953750" cy="4977130"/>
          </a:xfrm>
        </p:spPr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、处理设备要完善：如控温设备；日照处理的遮光和加光设备等。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、栽培条件和栽培技术：要有良好的栽培设备和熟练的栽培技术。可使处理植株生长健壮，提高开花的数量和质量，提高商品价值，延长观赏期。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、温度处理：处理温度的高低，多依该品种的原产地或品种育成地的气候条件而不同。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一般以</a:t>
            </a:r>
            <a:r>
              <a:rPr lang="en-US" altLang="zh-CN" b="1">
                <a:cs typeface="微软雅黑" panose="020B0503020204020204" charset="-122"/>
              </a:rPr>
              <a:t>20℃</a:t>
            </a:r>
            <a:r>
              <a:rPr lang="zh-CN" altLang="en-US" b="1">
                <a:cs typeface="微软雅黑" panose="020B0503020204020204" charset="-122"/>
              </a:rPr>
              <a:t>以上为高温；</a:t>
            </a:r>
            <a:r>
              <a:rPr lang="en-US" altLang="zh-CN" b="1">
                <a:cs typeface="微软雅黑" panose="020B0503020204020204" charset="-122"/>
              </a:rPr>
              <a:t>15</a:t>
            </a:r>
            <a:r>
              <a:rPr lang="zh-CN" altLang="en-US" b="1">
                <a:cs typeface="微软雅黑" panose="020B0503020204020204" charset="-122"/>
              </a:rPr>
              <a:t>－</a:t>
            </a:r>
            <a:r>
              <a:rPr lang="en-US" altLang="zh-CN" b="1">
                <a:cs typeface="微软雅黑" panose="020B0503020204020204" charset="-122"/>
              </a:rPr>
              <a:t>20℃</a:t>
            </a:r>
            <a:r>
              <a:rPr lang="zh-CN" altLang="en-US" b="1">
                <a:cs typeface="微软雅黑" panose="020B0503020204020204" charset="-122"/>
              </a:rPr>
              <a:t>为中温；</a:t>
            </a:r>
            <a:r>
              <a:rPr lang="en-US" altLang="zh-CN" b="1">
                <a:cs typeface="微软雅黑" panose="020B0503020204020204" charset="-122"/>
              </a:rPr>
              <a:t>10℃</a:t>
            </a:r>
            <a:r>
              <a:rPr lang="zh-CN" altLang="en-US" b="1">
                <a:cs typeface="微软雅黑" panose="020B0503020204020204" charset="-122"/>
              </a:rPr>
              <a:t>以下为低温。</a:t>
            </a:r>
            <a:endParaRPr lang="zh-CN" altLang="en-US" b="1" u="sng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3" name="标题 2382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ffectLst/>
              </a:rPr>
              <a:t>（</a:t>
            </a:r>
            <a:r>
              <a:rPr lang="en-US" altLang="zh-CN" b="1">
                <a:effectLst/>
              </a:rPr>
              <a:t>1</a:t>
            </a:r>
            <a:r>
              <a:rPr lang="zh-CN" altLang="en-US" b="1">
                <a:effectLst/>
              </a:rPr>
              <a:t>）休眠期温度处理</a:t>
            </a:r>
            <a:endParaRPr lang="zh-CN" altLang="en-US" b="1">
              <a:effectLst/>
            </a:endParaRPr>
          </a:p>
        </p:txBody>
      </p:sp>
      <p:sp>
        <p:nvSpPr>
          <p:cNvPr id="2384" name="内容占位符 2383"/>
          <p:cNvSpPr/>
          <p:nvPr>
            <p:ph idx="1"/>
          </p:nvPr>
        </p:nvSpPr>
        <p:spPr>
          <a:xfrm>
            <a:off x="609600" y="1752575"/>
            <a:ext cx="10972800" cy="4445519"/>
          </a:xfrm>
        </p:spPr>
        <p:txBody>
          <a:bodyPr>
            <a:normAutofit fontScale="90000"/>
          </a:bodyPr>
          <a:p>
            <a:pPr>
              <a:buClr>
                <a:schemeClr val="hlink"/>
              </a:buClr>
            </a:pPr>
            <a:r>
              <a:rPr lang="zh-CN" altLang="en-US"/>
              <a:t>休眠期温度处理举例：</a:t>
            </a:r>
            <a:endParaRPr lang="zh-CN" altLang="en-US"/>
          </a:p>
          <a:p>
            <a:pPr>
              <a:buClr>
                <a:schemeClr val="hlink"/>
              </a:buClr>
            </a:pPr>
            <a:r>
              <a:rPr lang="zh-CN" altLang="en-US"/>
              <a:t>郁金香（ </a:t>
            </a:r>
            <a:r>
              <a:rPr lang="en-US" altLang="zh-CN"/>
              <a:t>Tulipa gesneriana </a:t>
            </a:r>
            <a:r>
              <a:rPr lang="zh-CN" altLang="en-US"/>
              <a:t>） ：</a:t>
            </a:r>
            <a:endParaRPr lang="zh-CN" altLang="en-US"/>
          </a:p>
          <a:p>
            <a:pPr>
              <a:buClr>
                <a:schemeClr val="hlink"/>
              </a:buClr>
            </a:pPr>
            <a:r>
              <a:rPr lang="zh-CN" altLang="en-US"/>
              <a:t>于</a:t>
            </a:r>
            <a:r>
              <a:rPr lang="en-US" altLang="zh-CN"/>
              <a:t>6</a:t>
            </a:r>
            <a:r>
              <a:rPr lang="zh-CN" altLang="en-US"/>
              <a:t>月份气温渐高，郁金香地上部分逐渐枯黄，当叶片有</a:t>
            </a:r>
            <a:r>
              <a:rPr lang="en-US" altLang="zh-CN"/>
              <a:t>1/3</a:t>
            </a:r>
            <a:r>
              <a:rPr lang="zh-CN" altLang="en-US"/>
              <a:t>以上变黄时，即为采收适期，采收后的鳞茎以缓慢自然干燥为宜，温度不可超过</a:t>
            </a:r>
            <a:r>
              <a:rPr lang="en-US" altLang="zh-CN"/>
              <a:t>35℃</a:t>
            </a:r>
            <a:r>
              <a:rPr lang="zh-CN" altLang="en-US"/>
              <a:t>，一般</a:t>
            </a:r>
            <a:r>
              <a:rPr lang="en-US" altLang="zh-CN"/>
              <a:t>35℃</a:t>
            </a:r>
            <a:r>
              <a:rPr lang="zh-CN" altLang="en-US"/>
              <a:t>下干燥</a:t>
            </a:r>
            <a:r>
              <a:rPr lang="en-US" altLang="zh-CN"/>
              <a:t>3</a:t>
            </a:r>
            <a:r>
              <a:rPr lang="zh-CN" altLang="en-US"/>
              <a:t>天；</a:t>
            </a:r>
            <a:r>
              <a:rPr lang="en-US" altLang="zh-CN"/>
              <a:t>30℃</a:t>
            </a:r>
            <a:r>
              <a:rPr lang="zh-CN" altLang="en-US"/>
              <a:t>下干燥</a:t>
            </a:r>
            <a:r>
              <a:rPr lang="en-US" altLang="zh-CN"/>
              <a:t>15</a:t>
            </a:r>
            <a:r>
              <a:rPr lang="zh-CN" altLang="en-US"/>
              <a:t>天，然后在</a:t>
            </a:r>
            <a:r>
              <a:rPr lang="en-US" altLang="zh-CN"/>
              <a:t>20℃</a:t>
            </a:r>
            <a:r>
              <a:rPr lang="zh-CN" altLang="en-US"/>
              <a:t>，相对湿度</a:t>
            </a:r>
            <a:r>
              <a:rPr lang="en-US" altLang="zh-CN"/>
              <a:t>60%</a:t>
            </a:r>
            <a:r>
              <a:rPr lang="zh-CN" altLang="en-US"/>
              <a:t>的条件下处理，促使花芽分化。</a:t>
            </a:r>
            <a:r>
              <a:rPr lang="en-US" altLang="zh-CN"/>
              <a:t>20℃</a:t>
            </a:r>
            <a:r>
              <a:rPr lang="zh-CN" altLang="en-US"/>
              <a:t>是郁金香花芽分化的适温，大约处理 </a:t>
            </a:r>
            <a:r>
              <a:rPr lang="en-US" altLang="zh-CN"/>
              <a:t>20</a:t>
            </a:r>
            <a:r>
              <a:rPr lang="zh-CN" altLang="en-US"/>
              <a:t>～</a:t>
            </a:r>
            <a:r>
              <a:rPr lang="en-US" altLang="zh-CN"/>
              <a:t>25</a:t>
            </a:r>
            <a:r>
              <a:rPr lang="zh-CN" altLang="en-US"/>
              <a:t>天，其后</a:t>
            </a:r>
            <a:r>
              <a:rPr lang="en-US" altLang="zh-CN"/>
              <a:t>8℃</a:t>
            </a:r>
            <a:r>
              <a:rPr lang="zh-CN" altLang="en-US"/>
              <a:t>处理</a:t>
            </a:r>
            <a:r>
              <a:rPr lang="en-US" altLang="zh-CN"/>
              <a:t>50</a:t>
            </a:r>
            <a:r>
              <a:rPr lang="zh-CN" altLang="en-US"/>
              <a:t>～</a:t>
            </a:r>
            <a:r>
              <a:rPr lang="en-US" altLang="zh-CN"/>
              <a:t>60</a:t>
            </a:r>
            <a:r>
              <a:rPr lang="zh-CN" altLang="en-US"/>
              <a:t>天，促使花芽发育；再用</a:t>
            </a:r>
            <a:r>
              <a:rPr lang="en-US" altLang="zh-CN"/>
              <a:t>10</a:t>
            </a:r>
            <a:r>
              <a:rPr lang="zh-CN" altLang="en-US"/>
              <a:t>～</a:t>
            </a:r>
            <a:r>
              <a:rPr lang="en-US" altLang="zh-CN"/>
              <a:t>15℃</a:t>
            </a:r>
            <a:r>
              <a:rPr lang="zh-CN" altLang="en-US"/>
              <a:t>进行发根处理，见根抽出即可栽植。 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8" name="内容占位符 2387"/>
          <p:cNvSpPr/>
          <p:nvPr>
            <p:ph idx="1"/>
          </p:nvPr>
        </p:nvSpPr>
        <p:spPr>
          <a:xfrm>
            <a:off x="609600" y="1523975"/>
            <a:ext cx="10972800" cy="4445519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亦可不经高温干燥处理，于空气流通处和 </a:t>
            </a:r>
            <a:r>
              <a:rPr lang="en-US" altLang="zh-CN" b="1">
                <a:cs typeface="微软雅黑" panose="020B0503020204020204" charset="-122"/>
              </a:rPr>
              <a:t>20℃</a:t>
            </a:r>
            <a:r>
              <a:rPr lang="zh-CN" altLang="en-US" b="1">
                <a:cs typeface="微软雅黑" panose="020B0503020204020204" charset="-122"/>
              </a:rPr>
              <a:t>的温度条件下，使之边干燥边花芽分化，从外雄蕊形成期起，以</a:t>
            </a:r>
            <a:r>
              <a:rPr lang="en-US" altLang="zh-CN" b="1">
                <a:cs typeface="微软雅黑" panose="020B0503020204020204" charset="-122"/>
              </a:rPr>
              <a:t>8℃</a:t>
            </a:r>
            <a:r>
              <a:rPr lang="zh-CN" altLang="en-US" b="1">
                <a:cs typeface="微软雅黑" panose="020B0503020204020204" charset="-122"/>
              </a:rPr>
              <a:t>低温长时间处理，促进花芽发育，当根冠出现时，于 </a:t>
            </a:r>
            <a:r>
              <a:rPr lang="en-US" altLang="zh-CN" b="1">
                <a:cs typeface="微软雅黑" panose="020B0503020204020204" charset="-122"/>
              </a:rPr>
              <a:t>15℃</a:t>
            </a:r>
            <a:r>
              <a:rPr lang="zh-CN" altLang="en-US" b="1">
                <a:cs typeface="微软雅黑" panose="020B0503020204020204" charset="-122"/>
              </a:rPr>
              <a:t>下促使发根，然后于</a:t>
            </a:r>
            <a:r>
              <a:rPr lang="en-US" altLang="zh-CN" b="1">
                <a:cs typeface="微软雅黑" panose="020B0503020204020204" charset="-122"/>
              </a:rPr>
              <a:t>15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20℃</a:t>
            </a:r>
            <a:r>
              <a:rPr lang="zh-CN" altLang="en-US" b="1">
                <a:cs typeface="微软雅黑" panose="020B0503020204020204" charset="-122"/>
              </a:rPr>
              <a:t>温度条件下，</a:t>
            </a:r>
            <a:r>
              <a:rPr lang="en-US" altLang="zh-CN" b="1">
                <a:cs typeface="微软雅黑" panose="020B0503020204020204" charset="-122"/>
              </a:rPr>
              <a:t>60</a:t>
            </a:r>
            <a:r>
              <a:rPr lang="zh-CN" altLang="en-US" b="1">
                <a:cs typeface="微软雅黑" panose="020B0503020204020204" charset="-122"/>
              </a:rPr>
              <a:t>天即可开花。该法由于花芽发育缓慢，根的活动较早，开花较好，郁金香的促成栽培常用达尔文系统的早花品种。 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2" name="内容占位符 2391"/>
          <p:cNvSpPr/>
          <p:nvPr>
            <p:ph idx="1"/>
          </p:nvPr>
        </p:nvSpPr>
        <p:spPr>
          <a:xfrm>
            <a:off x="609600" y="1523975"/>
            <a:ext cx="10972800" cy="4445519"/>
          </a:xfrm>
        </p:spPr>
        <p:txBody>
          <a:bodyPr>
            <a:normAutofit fontScale="80000"/>
          </a:bodyPr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休眠期温度处理举例：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唐菖蒲</a:t>
            </a:r>
            <a:r>
              <a:rPr lang="zh-CN" altLang="en-US" b="1">
                <a:cs typeface="微软雅黑" panose="020B0503020204020204" charset="-122"/>
              </a:rPr>
              <a:t>（ </a:t>
            </a:r>
            <a:r>
              <a:rPr lang="en-US" altLang="zh-CN" b="1" i="1">
                <a:cs typeface="微软雅黑" panose="020B0503020204020204" charset="-122"/>
              </a:rPr>
              <a:t>Gladiolus hybrida</a:t>
            </a:r>
            <a:r>
              <a:rPr lang="en-US" altLang="zh-CN" b="1">
                <a:cs typeface="微软雅黑" panose="020B0503020204020204" charset="-122"/>
              </a:rPr>
              <a:t> </a:t>
            </a:r>
            <a:r>
              <a:rPr lang="zh-CN" altLang="en-US" b="1">
                <a:cs typeface="微软雅黑" panose="020B0503020204020204" charset="-122"/>
              </a:rPr>
              <a:t>）</a:t>
            </a:r>
            <a:r>
              <a:rPr lang="zh-CN" altLang="en-US">
                <a:cs typeface="微软雅黑" panose="020B0503020204020204" charset="-122"/>
              </a:rPr>
              <a:t> </a:t>
            </a:r>
            <a:r>
              <a:rPr lang="zh-CN" altLang="en-US" sz="2800" b="1">
                <a:cs typeface="微软雅黑" panose="020B0503020204020204" charset="-122"/>
              </a:rPr>
              <a:t>：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秋季起球，叶片枯干，已休眠。通常越冬贮藏中经低温解除休眠后，</a:t>
            </a:r>
            <a:r>
              <a:rPr lang="en-US" altLang="zh-CN" sz="2800" b="1">
                <a:cs typeface="微软雅黑" panose="020B0503020204020204" charset="-122"/>
              </a:rPr>
              <a:t>4</a:t>
            </a:r>
            <a:r>
              <a:rPr lang="zh-CN" altLang="en-US" sz="2800" b="1">
                <a:cs typeface="微软雅黑" panose="020B0503020204020204" charset="-122"/>
              </a:rPr>
              <a:t>月种植，</a:t>
            </a:r>
            <a:r>
              <a:rPr lang="en-US" altLang="zh-CN" sz="2800" b="1">
                <a:cs typeface="微软雅黑" panose="020B0503020204020204" charset="-122"/>
              </a:rPr>
              <a:t>6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7</a:t>
            </a:r>
            <a:r>
              <a:rPr lang="zh-CN" altLang="en-US" sz="2800" b="1">
                <a:cs typeface="微软雅黑" panose="020B0503020204020204" charset="-122"/>
              </a:rPr>
              <a:t>月间开花。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促成栽培：起球置５</a:t>
            </a:r>
            <a:r>
              <a:rPr lang="en-US" altLang="zh-CN" sz="2800" b="1">
                <a:cs typeface="微软雅黑" panose="020B0503020204020204" charset="-122"/>
              </a:rPr>
              <a:t>℃</a:t>
            </a:r>
            <a:r>
              <a:rPr lang="zh-CN" altLang="en-US" sz="2800" b="1">
                <a:cs typeface="微软雅黑" panose="020B0503020204020204" charset="-122"/>
              </a:rPr>
              <a:t>中打破休眠，</a:t>
            </a:r>
            <a:r>
              <a:rPr lang="en-US" altLang="zh-CN" sz="2800" b="1">
                <a:cs typeface="微软雅黑" panose="020B0503020204020204" charset="-122"/>
              </a:rPr>
              <a:t>10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11</a:t>
            </a:r>
            <a:r>
              <a:rPr lang="zh-CN" altLang="en-US" sz="2800" b="1">
                <a:cs typeface="微软雅黑" panose="020B0503020204020204" charset="-122"/>
              </a:rPr>
              <a:t>月在温室栽培，可次年</a:t>
            </a:r>
            <a:r>
              <a:rPr lang="en-US" altLang="zh-CN" sz="2800" b="1">
                <a:cs typeface="微软雅黑" panose="020B0503020204020204" charset="-122"/>
              </a:rPr>
              <a:t>1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4</a:t>
            </a:r>
            <a:r>
              <a:rPr lang="zh-CN" altLang="en-US" sz="2800" b="1">
                <a:cs typeface="微软雅黑" panose="020B0503020204020204" charset="-122"/>
              </a:rPr>
              <a:t>月开花。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抑制栽培：一般于</a:t>
            </a:r>
            <a:r>
              <a:rPr lang="en-US" altLang="zh-CN" sz="2800" b="1">
                <a:cs typeface="微软雅黑" panose="020B0503020204020204" charset="-122"/>
              </a:rPr>
              <a:t>3</a:t>
            </a:r>
            <a:r>
              <a:rPr lang="zh-CN" altLang="en-US" sz="2800" b="1">
                <a:cs typeface="微软雅黑" panose="020B0503020204020204" charset="-122"/>
              </a:rPr>
              <a:t>月中旬放入</a:t>
            </a:r>
            <a:r>
              <a:rPr lang="en-US" altLang="zh-CN" sz="2800" b="1">
                <a:cs typeface="微软雅黑" panose="020B0503020204020204" charset="-122"/>
              </a:rPr>
              <a:t>2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4℃</a:t>
            </a:r>
            <a:r>
              <a:rPr lang="zh-CN" altLang="en-US" sz="2800" b="1">
                <a:cs typeface="微软雅黑" panose="020B0503020204020204" charset="-122"/>
              </a:rPr>
              <a:t>的冷藏库中，抑制球茎的萌发生根，可根据用花时间，按时取出栽植一定时间即可开花，通常早花品种栽植后约</a:t>
            </a:r>
            <a:r>
              <a:rPr lang="en-US" altLang="zh-CN" sz="2800" b="1">
                <a:cs typeface="微软雅黑" panose="020B0503020204020204" charset="-122"/>
              </a:rPr>
              <a:t>75</a:t>
            </a:r>
            <a:r>
              <a:rPr lang="zh-CN" altLang="en-US" sz="2800" b="1">
                <a:cs typeface="微软雅黑" panose="020B0503020204020204" charset="-122"/>
              </a:rPr>
              <a:t>天即可开花。</a:t>
            </a:r>
            <a:endParaRPr lang="zh-CN" altLang="en-US" sz="2800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4733</Words>
  <Application>WPS 演示</Application>
  <PresentationFormat>宽屏</PresentationFormat>
  <Paragraphs>244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楷体_GB2312</vt:lpstr>
      <vt:lpstr>华文行楷</vt:lpstr>
      <vt:lpstr>Monotype Sorts</vt:lpstr>
      <vt:lpstr>Wingdings</vt:lpstr>
      <vt:lpstr>Calibri Light</vt:lpstr>
      <vt:lpstr>Office 主题​​</vt:lpstr>
      <vt:lpstr>第三节  促成与抑制栽培</vt:lpstr>
      <vt:lpstr>二、促成与抑制栽培的意义</vt:lpstr>
      <vt:lpstr>三、花卉促成和抑制栽培的途径</vt:lpstr>
      <vt:lpstr>PowerPoint 演示文稿</vt:lpstr>
      <vt:lpstr>四、促成和抑制栽培的方法</vt:lpstr>
      <vt:lpstr>PowerPoint 演示文稿</vt:lpstr>
      <vt:lpstr>（1）休眠期温度处理</vt:lpstr>
      <vt:lpstr>PowerPoint 演示文稿</vt:lpstr>
      <vt:lpstr>PowerPoint 演示文稿</vt:lpstr>
      <vt:lpstr>（2）生长期的温度处理：</vt:lpstr>
      <vt:lpstr>PowerPoint 演示文稿</vt:lpstr>
      <vt:lpstr>PowerPoint 演示文稿</vt:lpstr>
      <vt:lpstr>5．光照处理</vt:lpstr>
      <vt:lpstr>PowerPoint 演示文稿</vt:lpstr>
      <vt:lpstr>PowerPoint 演示文稿</vt:lpstr>
      <vt:lpstr>6、植物生长调节剂处理 </vt:lpstr>
      <vt:lpstr>PowerPoint 演示文稿</vt:lpstr>
      <vt:lpstr>PowerPoint 演示文稿</vt:lpstr>
      <vt:lpstr>PowerPoint 演示文稿</vt:lpstr>
      <vt:lpstr>PowerPoint 演示文稿</vt:lpstr>
      <vt:lpstr>7、栽培技术措施处理</vt:lpstr>
      <vt:lpstr>（1）调节繁殖期和栽植期</vt:lpstr>
      <vt:lpstr>PowerPoint 演示文稿</vt:lpstr>
      <vt:lpstr>PowerPoint 演示文稿</vt:lpstr>
      <vt:lpstr>PowerPoint 演示文稿</vt:lpstr>
      <vt:lpstr>（2）修剪、摘心、剥蕾</vt:lpstr>
      <vt:lpstr>（３）肥水管理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3</cp:revision>
  <dcterms:created xsi:type="dcterms:W3CDTF">2019-09-19T02:01:00Z</dcterms:created>
  <dcterms:modified xsi:type="dcterms:W3CDTF">2020-10-30T13:50:26Z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