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50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6" name="幻灯片图像占位符 410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7" name="文本占位符 4106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</a:pPr>
            <a:endParaRPr sz="1200" u="none" baseline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135</a:t>
            </a:r>
            <a:endParaRPr 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75090" y="97790"/>
            <a:ext cx="19843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16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花卉的栽培管理</a:t>
            </a:r>
            <a:endParaRPr lang="zh-CN" altLang="en-US" sz="1600" b="1" kern="1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9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1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4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2" name="标题 2241"/>
          <p:cNvSpPr/>
          <p:nvPr>
            <p:ph type="title"/>
          </p:nvPr>
        </p:nvSpPr>
        <p:spPr/>
        <p:txBody>
          <a:bodyPr anchor="ctr" anchorCtr="0"/>
          <a:p>
            <a:pPr defTabSz="914400">
              <a:buSzPct val="100000"/>
              <a:buNone/>
            </a:pPr>
            <a:r>
              <a:rPr lang="zh-CN" altLang="en-US" b="1" kern="1200" baseline="0">
                <a:latin typeface="华文行楷" pitchFamily="2" charset="-122"/>
                <a:ea typeface="华文行楷" pitchFamily="2" charset="-122"/>
              </a:rPr>
              <a:t>第二节  盆花的栽培管理</a:t>
            </a:r>
            <a:endParaRPr lang="zh-CN" altLang="en-US" b="1" kern="1200" baseline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243" name="内容占位符 2242"/>
          <p:cNvSpPr/>
          <p:nvPr>
            <p:ph idx="1"/>
          </p:nvPr>
        </p:nvSpPr>
        <p:spPr>
          <a:xfrm>
            <a:off x="685800" y="2209775"/>
            <a:ext cx="10972800" cy="4445519"/>
          </a:xfrm>
        </p:spPr>
        <p:txBody>
          <a:bodyPr/>
          <a:lstStyle>
            <a:lvl1pPr marL="0" lvl="0" indent="0" algn="ctr"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tx1"/>
              </a:buClr>
              <a:buSzPct val="90000"/>
              <a:buFontTx/>
              <a:buNone/>
              <a:defRPr/>
            </a:lvl2pPr>
            <a:lvl3pPr marL="914400" lvl="2" indent="0" algn="ctr"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tx1"/>
              </a:buClr>
              <a:buSzPct val="100000"/>
              <a:buFontTx/>
              <a:buNone/>
              <a:defRPr/>
            </a:lvl4pPr>
            <a:lvl5pPr marL="1828800" lvl="4" indent="0" algn="ctr">
              <a:buClr>
                <a:schemeClr val="accent1"/>
              </a:buClr>
              <a:buSzPct val="100000"/>
              <a:buFontTx/>
              <a:buNone/>
              <a:defRPr/>
            </a:lvl5pPr>
          </a:lstStyle>
          <a:p>
            <a:pPr lvl="0" algn="l"/>
            <a:r>
              <a:rPr lang="en-US" altLang="zh-CN" b="1">
                <a:cs typeface="微软雅黑" panose="020B0503020204020204" charset="-122"/>
              </a:rPr>
              <a:t>       </a:t>
            </a:r>
            <a:r>
              <a:rPr lang="zh-CN" altLang="en-US" b="1">
                <a:cs typeface="微软雅黑" panose="020B0503020204020204" charset="-122"/>
              </a:rPr>
              <a:t>一、培养土的制造与配制</a:t>
            </a:r>
            <a:endParaRPr lang="zh-CN" altLang="en-US" b="1">
              <a:cs typeface="微软雅黑" panose="020B0503020204020204" charset="-122"/>
            </a:endParaRPr>
          </a:p>
          <a:p>
            <a:pPr lvl="0" algn="l"/>
            <a:r>
              <a:rPr lang="zh-CN" altLang="en-US" b="1">
                <a:cs typeface="微软雅黑" panose="020B0503020204020204" charset="-122"/>
              </a:rPr>
              <a:t>　　二、盆栽方法</a:t>
            </a:r>
            <a:endParaRPr lang="zh-CN" altLang="en-US" b="1">
              <a:cs typeface="微软雅黑" panose="020B0503020204020204" charset="-122"/>
            </a:endParaRPr>
          </a:p>
          <a:p>
            <a:pPr lvl="0" algn="l"/>
            <a:r>
              <a:rPr lang="zh-CN" altLang="en-US" b="1">
                <a:cs typeface="微软雅黑" panose="020B0503020204020204" charset="-122"/>
              </a:rPr>
              <a:t>　　三、盆花在温室中的排列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5" name="标题 2274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/>
              <a:t>（三）培养土的酸碱度</a:t>
            </a:r>
            <a:endParaRPr lang="zh-CN" altLang="en-US" b="1"/>
          </a:p>
        </p:txBody>
      </p:sp>
      <p:sp>
        <p:nvSpPr>
          <p:cNvPr id="2276" name="内容占位符 2275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/>
              <a:t>温室花卉中几乎全部的种类都要求酸性或弱酸性土壤。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碱性土地区，一些严格要求酸性土的盆栽花卉，生长极度不良或逐渐死亡。如杜鹃、茉莉等。</a:t>
            </a:r>
            <a:endParaRPr lang="zh-CN" altLang="en-US" b="1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9" name="标题 2278"/>
          <p:cNvSpPr/>
          <p:nvPr>
            <p:ph type="title"/>
          </p:nvPr>
        </p:nvSpPr>
        <p:spPr>
          <a:xfrm>
            <a:off x="534670" y="706120"/>
            <a:ext cx="10790555" cy="1143000"/>
          </a:xfrm>
        </p:spPr>
        <p:txBody>
          <a:bodyPr anchor="ctr" anchorCtr="0"/>
          <a:p>
            <a:pPr algn="ctr" fontAlgn="auto"/>
            <a:r>
              <a:rPr lang="en-US" altLang="zh-CN" b="1">
                <a:effectLst/>
                <a:cs typeface="微软雅黑" panose="020B0503020204020204" charset="-122"/>
              </a:rPr>
              <a:t>          </a:t>
            </a:r>
            <a:r>
              <a:rPr lang="zh-CN" altLang="en-US" b="1">
                <a:effectLst/>
                <a:cs typeface="微软雅黑" panose="020B0503020204020204" charset="-122"/>
              </a:rPr>
              <a:t>二、盆栽方法</a:t>
            </a:r>
            <a:endParaRPr lang="zh-CN" altLang="en-US" b="1">
              <a:effectLst/>
              <a:cs typeface="微软雅黑" panose="020B0503020204020204" charset="-122"/>
            </a:endParaRPr>
          </a:p>
        </p:txBody>
      </p:sp>
      <p:sp>
        <p:nvSpPr>
          <p:cNvPr id="2280" name="内容占位符 2279"/>
          <p:cNvSpPr/>
          <p:nvPr>
            <p:ph idx="1"/>
          </p:nvPr>
        </p:nvSpPr>
        <p:spPr>
          <a:xfrm>
            <a:off x="1414145" y="1905000"/>
            <a:ext cx="10168255" cy="4445635"/>
          </a:xfrm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defRPr sz="2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defRPr sz="2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20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、上盆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、换盆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、转盆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、倒盆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endParaRPr lang="zh-CN" altLang="en-US" sz="3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buClr>
                <a:schemeClr val="hlink"/>
              </a:buClr>
            </a:pP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buClr>
                <a:schemeClr val="hlink"/>
              </a:buClr>
            </a:pP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81" name="文本占位符 2280"/>
          <p:cNvSpPr/>
          <p:nvPr>
            <p:ph type="body" sz="half" idx="4294967295"/>
          </p:nvPr>
        </p:nvSpPr>
        <p:spPr>
          <a:xfrm>
            <a:off x="6096000" y="1828800"/>
            <a:ext cx="4194175" cy="4194175"/>
          </a:xfrm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defRPr sz="2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defRPr sz="2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20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defRPr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、扦盆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、浇水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、施肥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>
              <a:buClr>
                <a:schemeClr val="hlink"/>
              </a:buClr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、整形修剪</a:t>
            </a:r>
            <a:endParaRPr lang="zh-CN" altLang="en-US" sz="3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buClr>
                <a:schemeClr val="hlink"/>
              </a:buClr>
            </a:pPr>
            <a:endParaRPr lang="zh-CN" altLang="en-US" sz="3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>
              <a:buClr>
                <a:schemeClr val="hlink"/>
              </a:buClr>
            </a:pPr>
            <a:endParaRPr lang="zh-CN" altLang="en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4" name="标题 2283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/>
              <a:t>1</a:t>
            </a:r>
            <a:r>
              <a:rPr lang="zh-CN" altLang="en-US" b="1"/>
              <a:t>、上盆</a:t>
            </a:r>
            <a:endParaRPr lang="zh-CN" altLang="en-US" b="1"/>
          </a:p>
        </p:txBody>
      </p:sp>
      <p:sp>
        <p:nvSpPr>
          <p:cNvPr id="2285" name="内容占位符 2284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将幼苗第一次移植于花盆中的过程，称之上盆。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步骤：选盆、垫瓦片、填土、植苗、再填土、镇压、浇水。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注意事项：植苗时根系要展开；填土后使得盆土至盆缘保留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5cm</a:t>
            </a:r>
            <a:r>
              <a:rPr lang="zh-CN" altLang="en-US" b="1">
                <a:cs typeface="微软雅黑" panose="020B0503020204020204" charset="-122"/>
              </a:rPr>
              <a:t>的距离，以便日后灌水施肥。</a:t>
            </a:r>
            <a:endParaRPr lang="zh-CN" altLang="en-US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hlink"/>
              </a:buClr>
            </a:pP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8" name="标题 2287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effectLst/>
              </a:rPr>
              <a:t>2</a:t>
            </a:r>
            <a:r>
              <a:rPr lang="zh-CN" altLang="en-US" b="1">
                <a:effectLst/>
              </a:rPr>
              <a:t>、换盆</a:t>
            </a:r>
            <a:endParaRPr lang="zh-CN" altLang="en-US" b="1">
              <a:effectLst/>
            </a:endParaRPr>
          </a:p>
        </p:txBody>
      </p:sp>
      <p:sp>
        <p:nvSpPr>
          <p:cNvPr id="2289" name="内容占位符 2288"/>
          <p:cNvSpPr/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将盆栽植物换到另一盆中去的操作。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换大盆：扩大根系营养面积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换新土：修整根系，盆大小不变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换盆频率：宿根花卉每年换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次，木本花卉每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年或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年换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次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换盆时间：一般春季换盆，宿根和木本花卉在秋季生长将停止时换或春季生长开始前进行</a:t>
            </a:r>
            <a:r>
              <a:rPr lang="zh-CN" altLang="en-US" b="1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92" name="标题 2291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effectLst/>
              </a:rPr>
              <a:t>3</a:t>
            </a:r>
            <a:r>
              <a:rPr lang="zh-CN" altLang="en-US" b="1">
                <a:effectLst/>
              </a:rPr>
              <a:t>、转盆</a:t>
            </a:r>
            <a:endParaRPr lang="zh-CN" altLang="en-US" b="1">
              <a:effectLst/>
            </a:endParaRPr>
          </a:p>
        </p:txBody>
      </p:sp>
      <p:sp>
        <p:nvSpPr>
          <p:cNvPr id="2293" name="内容占位符 2292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定期转动花盆的方向。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防止植物偏冠，使其均匀生长；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防止根系自排水孔穿入土中。   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双屋面南北延长的温室中，盆花无偏向一方的缺点，不用转盆。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CN" altLang="en-US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96" name="标题 2295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effectLst/>
              </a:rPr>
              <a:t>4</a:t>
            </a:r>
            <a:r>
              <a:rPr lang="zh-CN" altLang="en-US" b="1">
                <a:effectLst/>
              </a:rPr>
              <a:t>、倒盆</a:t>
            </a:r>
            <a:endParaRPr lang="zh-CN" altLang="en-US" b="1">
              <a:effectLst/>
            </a:endParaRPr>
          </a:p>
        </p:txBody>
      </p:sp>
      <p:sp>
        <p:nvSpPr>
          <p:cNvPr id="2297" name="内容占位符 2296"/>
          <p:cNvSpPr/>
          <p:nvPr>
            <p:ph idx="1"/>
          </p:nvPr>
        </p:nvSpPr>
        <p:spPr>
          <a:xfrm>
            <a:off x="1676400" y="1849120"/>
            <a:ext cx="9277350" cy="4445635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/>
              <a:t>定期颠换花盆的位置。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增大盆间距离，改善通风透光；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调节植物生长，保证花卉生长均匀一致。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通常倒盆与转盆结合起来进行。</a:t>
            </a:r>
            <a:endParaRPr lang="zh-CN" altLang="en-US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hlink"/>
              </a:buClr>
            </a:pP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00" name="标题 2299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>
                <a:effectLst/>
              </a:rPr>
              <a:t>5</a:t>
            </a:r>
            <a:r>
              <a:rPr lang="zh-CN" altLang="en-US" b="1">
                <a:effectLst/>
              </a:rPr>
              <a:t>、扦盆</a:t>
            </a:r>
            <a:endParaRPr lang="zh-CN" altLang="en-US" b="1">
              <a:effectLst/>
            </a:endParaRPr>
          </a:p>
        </p:txBody>
      </p:sp>
      <p:sp>
        <p:nvSpPr>
          <p:cNvPr id="2301" name="内容占位符 2300"/>
          <p:cNvSpPr/>
          <p:nvPr>
            <p:ph idx="1"/>
          </p:nvPr>
        </p:nvSpPr>
        <p:spPr>
          <a:xfrm>
            <a:off x="1983105" y="1891030"/>
            <a:ext cx="9599295" cy="4445635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/>
              <a:t>扦盆即松盆土。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疏松板结盆土，使空气流通；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除去土面青苔，杂草；</a:t>
            </a:r>
            <a:endParaRPr lang="zh-CN" altLang="en-US" b="1"/>
          </a:p>
          <a:p>
            <a:pPr>
              <a:buClr>
                <a:schemeClr val="hlink"/>
              </a:buClr>
            </a:pPr>
            <a:r>
              <a:rPr lang="zh-CN" altLang="en-US" b="1"/>
              <a:t>利于浇水和施肥。</a:t>
            </a:r>
            <a:endParaRPr lang="zh-CN" altLang="en-US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04" name="标题 2303"/>
          <p:cNvSpPr/>
          <p:nvPr>
            <p:ph type="title"/>
          </p:nvPr>
        </p:nvSpPr>
        <p:spPr/>
        <p:txBody>
          <a:bodyPr anchor="ctr" anchorCtr="0"/>
          <a:p>
            <a:r>
              <a:rPr lang="en-US" altLang="zh-CN" b="1"/>
              <a:t>6</a:t>
            </a:r>
            <a:r>
              <a:rPr lang="zh-CN" altLang="en-US" b="1"/>
              <a:t>、浇水</a:t>
            </a:r>
            <a:endParaRPr lang="zh-CN" altLang="en-US" b="1"/>
          </a:p>
        </p:txBody>
      </p:sp>
      <p:sp>
        <p:nvSpPr>
          <p:cNvPr id="2305" name="内容占位符 2304"/>
          <p:cNvSpPr/>
          <p:nvPr>
            <p:ph idx="1"/>
          </p:nvPr>
        </p:nvSpPr>
        <p:spPr>
          <a:xfrm>
            <a:off x="1676400" y="1905000"/>
            <a:ext cx="9333865" cy="4445635"/>
          </a:xfrm>
        </p:spPr>
        <p:txBody>
          <a:bodyPr>
            <a:normAutofit fontScale="90000" lnSpcReduction="10000"/>
          </a:bodyPr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花卉生长的好坏，在一定程度上决定于浇水的适宜与否。科学地确定浇水次数、浇水时间和浇水量。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（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）依据：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自然气候因子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温室花卉的种类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生长发育阶段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温室的具体环境条件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花盆大小和培养土成分等</a:t>
            </a:r>
            <a:endParaRPr lang="zh-CN" altLang="en-US" sz="2800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08" name="标题 2307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）浇水量和浇水次数</a:t>
            </a:r>
            <a:endParaRPr lang="zh-CN" altLang="en-US" b="1">
              <a:cs typeface="微软雅黑" panose="020B0503020204020204" charset="-122"/>
            </a:endParaRPr>
          </a:p>
        </p:txBody>
      </p:sp>
      <p:sp>
        <p:nvSpPr>
          <p:cNvPr id="2309" name="内容占位符 2308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b="1">
                <a:cs typeface="微软雅黑" panose="020B0503020204020204" charset="-122"/>
              </a:rPr>
              <a:t>依据花卉种类：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蕨类植物、兰科植物、秋海棠类植物生长期要求丰富的水分。但肾蕨需水少些，在光线不强的室内，保持土壤湿润即可；铁线蕨需水较多，常将花盆放置水盘中或栽植于小型喷泉之上。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多浆植物需水量较少。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13" name="内容占位符 2312"/>
          <p:cNvSpPr/>
          <p:nvPr>
            <p:ph idx="1"/>
          </p:nvPr>
        </p:nvSpPr>
        <p:spPr>
          <a:xfrm>
            <a:off x="577215" y="1499870"/>
            <a:ext cx="11005185" cy="4836795"/>
          </a:xfrm>
        </p:spPr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b="1">
                <a:cs typeface="微软雅黑" panose="020B0503020204020204" charset="-122"/>
              </a:rPr>
              <a:t>依据花卉的不同生长时期：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进入休眠期时，浇水量较少或不浇水。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从休眠期进入生长期，浇水量逐渐增加。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生长旺盛时期，浇水量要充足。</a:t>
            </a:r>
            <a:endParaRPr lang="zh-CN" altLang="en-US" b="1">
              <a:cs typeface="微软雅黑" panose="020B0503020204020204" charset="-122"/>
              <a:sym typeface="Monotype Sorts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开花前浇水量应适当控制，盛花期适当增加，结实期要适当减少。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6" name="标题 2245"/>
          <p:cNvSpPr/>
          <p:nvPr>
            <p:ph type="title"/>
          </p:nvPr>
        </p:nvSpPr>
        <p:spPr>
          <a:xfrm>
            <a:off x="533685" y="533199"/>
            <a:ext cx="10972800" cy="1143000"/>
          </a:xfrm>
        </p:spPr>
        <p:txBody>
          <a:bodyPr anchor="ctr" anchorCtr="0"/>
          <a:p>
            <a:r>
              <a:rPr lang="zh-CN" altLang="en-US" b="1">
                <a:effectLst/>
              </a:rPr>
              <a:t>一、培养土的制造和配制</a:t>
            </a:r>
            <a:endParaRPr lang="zh-CN" altLang="en-US" b="1">
              <a:effectLst/>
            </a:endParaRPr>
          </a:p>
        </p:txBody>
      </p:sp>
      <p:sp>
        <p:nvSpPr>
          <p:cNvPr id="2247" name="内容占位符 2246"/>
          <p:cNvSpPr/>
          <p:nvPr>
            <p:ph idx="1"/>
          </p:nvPr>
        </p:nvSpPr>
        <p:spPr>
          <a:xfrm>
            <a:off x="1538605" y="1828800"/>
            <a:ext cx="10043795" cy="4445635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盆栽培养土要求：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疏松，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水分渗透性好，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能保持水分和养分，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土壤肥沃，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酸碱度适宜，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无有害微生物和其他有害物质的滋生和混入，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含有丰富的有机质和腐殖质。</a:t>
            </a:r>
            <a:endParaRPr lang="zh-CN" altLang="en-US" b="1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17" name="内容占位符 2316"/>
          <p:cNvSpPr/>
          <p:nvPr>
            <p:ph idx="1"/>
          </p:nvPr>
        </p:nvSpPr>
        <p:spPr>
          <a:xfrm>
            <a:off x="548640" y="965835"/>
            <a:ext cx="11033760" cy="5370830"/>
          </a:xfrm>
        </p:spPr>
        <p:txBody>
          <a:bodyPr>
            <a:normAutofit fontScale="90000"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latin typeface="Calibri" panose="020F0502020204030204" charset="0"/>
                <a:cs typeface="微软雅黑" panose="020B0503020204020204" charset="-122"/>
              </a:rPr>
              <a:t>③</a:t>
            </a:r>
            <a:r>
              <a:rPr lang="zh-CN" altLang="en-US" sz="2700" b="1">
                <a:cs typeface="微软雅黑" panose="020B0503020204020204" charset="-122"/>
              </a:rPr>
              <a:t>依据不同的生长季节：</a:t>
            </a:r>
            <a:endParaRPr lang="zh-CN" altLang="en-US" sz="2700" b="1">
              <a:cs typeface="微软雅黑" panose="020B0503020204020204" charset="-122"/>
              <a:sym typeface="Monotype Sorts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春季：这时的浇水量要比冬季多些，草花每隔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～</a:t>
            </a:r>
            <a:r>
              <a:rPr lang="en-US" altLang="zh-CN" sz="2700" b="1">
                <a:cs typeface="微软雅黑" panose="020B0503020204020204" charset="-122"/>
              </a:rPr>
              <a:t>2</a:t>
            </a:r>
            <a:r>
              <a:rPr lang="zh-CN" altLang="en-US" sz="2700" b="1">
                <a:cs typeface="微软雅黑" panose="020B0503020204020204" charset="-122"/>
              </a:rPr>
              <a:t>天浇水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次；花木每隔</a:t>
            </a:r>
            <a:r>
              <a:rPr lang="en-US" altLang="zh-CN" sz="2700" b="1">
                <a:cs typeface="微软雅黑" panose="020B0503020204020204" charset="-122"/>
              </a:rPr>
              <a:t>3</a:t>
            </a:r>
            <a:r>
              <a:rPr lang="zh-CN" altLang="en-US" sz="2700" b="1">
                <a:cs typeface="微软雅黑" panose="020B0503020204020204" charset="-122"/>
              </a:rPr>
              <a:t>～</a:t>
            </a:r>
            <a:r>
              <a:rPr lang="en-US" altLang="zh-CN" sz="2700" b="1">
                <a:cs typeface="微软雅黑" panose="020B0503020204020204" charset="-122"/>
              </a:rPr>
              <a:t>4</a:t>
            </a:r>
            <a:r>
              <a:rPr lang="zh-CN" altLang="en-US" sz="2700" b="1">
                <a:cs typeface="微软雅黑" panose="020B0503020204020204" charset="-122"/>
              </a:rPr>
              <a:t>天浇水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次。</a:t>
            </a:r>
            <a:endParaRPr lang="zh-CN" altLang="en-US" sz="2700" b="1">
              <a:cs typeface="微软雅黑" panose="020B0503020204020204" charset="-122"/>
              <a:sym typeface="Monotype Sorts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夏季：温室花卉每天早晚各浇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次。放置露地的盆花为每天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次。夏季雨水较多时，应注意盆内勿积雨水，可在雨前将花盆向一侧倾倒，雨后要及时扶正。</a:t>
            </a:r>
            <a:endParaRPr lang="zh-CN" altLang="en-US" sz="2700" b="1">
              <a:cs typeface="微软雅黑" panose="020B0503020204020204" charset="-122"/>
              <a:sym typeface="Monotype Sorts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秋季：放置露地的盆花，其浇水量可减至每</a:t>
            </a:r>
            <a:r>
              <a:rPr lang="en-US" altLang="zh-CN" sz="2700" b="1">
                <a:cs typeface="微软雅黑" panose="020B0503020204020204" charset="-122"/>
              </a:rPr>
              <a:t>2</a:t>
            </a:r>
            <a:r>
              <a:rPr lang="zh-CN" altLang="en-US" sz="2700" b="1">
                <a:cs typeface="微软雅黑" panose="020B0503020204020204" charset="-122"/>
              </a:rPr>
              <a:t>－</a:t>
            </a:r>
            <a:r>
              <a:rPr lang="en-US" altLang="zh-CN" sz="2700" b="1">
                <a:cs typeface="微软雅黑" panose="020B0503020204020204" charset="-122"/>
              </a:rPr>
              <a:t>3</a:t>
            </a:r>
            <a:r>
              <a:rPr lang="zh-CN" altLang="en-US" sz="2700" b="1">
                <a:cs typeface="微软雅黑" panose="020B0503020204020204" charset="-122"/>
              </a:rPr>
              <a:t>天浇水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次。</a:t>
            </a:r>
            <a:endParaRPr lang="zh-CN" altLang="en-US" sz="2700" b="1">
              <a:cs typeface="微软雅黑" panose="020B0503020204020204" charset="-122"/>
              <a:sym typeface="Monotype Sorts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冬季：低温温室的盆花每</a:t>
            </a:r>
            <a:r>
              <a:rPr lang="en-US" altLang="zh-CN" sz="2700" b="1">
                <a:cs typeface="微软雅黑" panose="020B0503020204020204" charset="-122"/>
              </a:rPr>
              <a:t>4</a:t>
            </a:r>
            <a:r>
              <a:rPr lang="zh-CN" altLang="en-US" sz="2700" b="1">
                <a:cs typeface="微软雅黑" panose="020B0503020204020204" charset="-122"/>
              </a:rPr>
              <a:t>～</a:t>
            </a:r>
            <a:r>
              <a:rPr lang="en-US" altLang="zh-CN" sz="2700" b="1">
                <a:cs typeface="微软雅黑" panose="020B0503020204020204" charset="-122"/>
              </a:rPr>
              <a:t>5</a:t>
            </a:r>
            <a:r>
              <a:rPr lang="zh-CN" altLang="en-US" sz="2700" b="1">
                <a:cs typeface="微软雅黑" panose="020B0503020204020204" charset="-122"/>
              </a:rPr>
              <a:t>天浇水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次；中温温室和高温温室的盆花一般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～</a:t>
            </a:r>
            <a:r>
              <a:rPr lang="en-US" altLang="zh-CN" sz="2700" b="1">
                <a:cs typeface="微软雅黑" panose="020B0503020204020204" charset="-122"/>
              </a:rPr>
              <a:t>2</a:t>
            </a:r>
            <a:r>
              <a:rPr lang="zh-CN" altLang="en-US" sz="2700" b="1">
                <a:cs typeface="微软雅黑" panose="020B0503020204020204" charset="-122"/>
              </a:rPr>
              <a:t>天浇水</a:t>
            </a:r>
            <a:r>
              <a:rPr lang="en-US" altLang="zh-CN" sz="2700" b="1">
                <a:cs typeface="微软雅黑" panose="020B0503020204020204" charset="-122"/>
              </a:rPr>
              <a:t>1</a:t>
            </a:r>
            <a:r>
              <a:rPr lang="zh-CN" altLang="en-US" sz="2700" b="1">
                <a:cs typeface="微软雅黑" panose="020B0503020204020204" charset="-122"/>
              </a:rPr>
              <a:t>次。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④依据花盆的大小和植株大小：</a:t>
            </a:r>
            <a:endParaRPr lang="zh-CN" altLang="en-US" sz="2700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sz="2700" b="1">
                <a:cs typeface="微软雅黑" panose="020B0503020204020204" charset="-122"/>
              </a:rPr>
              <a:t>盆小或植株较大者，盆土干燥较快，浇水次数应多些；反之宜少</a:t>
            </a:r>
            <a:r>
              <a:rPr lang="zh-CN" altLang="en-US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2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20" name="标题 2319"/>
          <p:cNvSpPr/>
          <p:nvPr>
            <p:ph type="title"/>
          </p:nvPr>
        </p:nvSpPr>
        <p:spPr>
          <a:xfrm>
            <a:off x="533685" y="609399"/>
            <a:ext cx="10972800" cy="1143000"/>
          </a:xfrm>
        </p:spPr>
        <p:txBody>
          <a:bodyPr anchor="ctr" anchorCtr="0"/>
          <a:p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）浇水原则</a:t>
            </a:r>
            <a:endParaRPr lang="zh-CN" altLang="en-US" b="1">
              <a:cs typeface="微软雅黑" panose="020B0503020204020204" charset="-122"/>
            </a:endParaRPr>
          </a:p>
        </p:txBody>
      </p:sp>
      <p:sp>
        <p:nvSpPr>
          <p:cNvPr id="2321" name="内容占位符 2320"/>
          <p:cNvSpPr/>
          <p:nvPr>
            <p:ph idx="1"/>
          </p:nvPr>
        </p:nvSpPr>
        <p:spPr>
          <a:xfrm>
            <a:off x="609600" y="1828775"/>
            <a:ext cx="10972800" cy="4445519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b="1">
                <a:cs typeface="微软雅黑" panose="020B0503020204020204" charset="-122"/>
              </a:rPr>
              <a:t>盆土见干才浇水，浇就浇透。要避免造成“拦腰水”，下部根系缺乏水分。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b="1">
                <a:cs typeface="微软雅黑" panose="020B0503020204020204" charset="-122"/>
              </a:rPr>
              <a:t>准确掌握盆土干、湿度。通过眼看、手摸、耳听。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③</a:t>
            </a:r>
            <a:r>
              <a:rPr lang="zh-CN" altLang="en-US" b="1">
                <a:cs typeface="微软雅黑" panose="020B0503020204020204" charset="-122"/>
              </a:rPr>
              <a:t>注意水温。水温和土温不能相差太大。夏季早晚浇水，冬季中午浇。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④喜荫花卉保持较高的空气湿度，经常向叶面喷水。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⑤注意夏季喷水降温。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⑥叶面有绒毛的花卉，不宜向叶面喷水。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⑦</a:t>
            </a:r>
            <a:r>
              <a:rPr lang="zh-CN" altLang="en-US" b="1">
                <a:cs typeface="微软雅黑" panose="020B0503020204020204" charset="-122"/>
              </a:rPr>
              <a:t>花木类在盛花期不宜多喷水。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24" name="标题 2323"/>
          <p:cNvSpPr/>
          <p:nvPr>
            <p:ph type="title"/>
          </p:nvPr>
        </p:nvSpPr>
        <p:spPr>
          <a:xfrm>
            <a:off x="533685" y="380799"/>
            <a:ext cx="10972800" cy="1143000"/>
          </a:xfrm>
        </p:spPr>
        <p:txBody>
          <a:bodyPr anchor="ctr" anchorCtr="0"/>
          <a:p>
            <a:r>
              <a:rPr lang="en-US" altLang="zh-CN" b="1">
                <a:effectLst/>
                <a:cs typeface="微软雅黑" panose="020B0503020204020204" charset="-122"/>
              </a:rPr>
              <a:t>7</a:t>
            </a:r>
            <a:r>
              <a:rPr lang="zh-CN" altLang="en-US" b="1">
                <a:effectLst/>
                <a:cs typeface="微软雅黑" panose="020B0503020204020204" charset="-122"/>
              </a:rPr>
              <a:t>、施肥</a:t>
            </a:r>
            <a:endParaRPr lang="zh-CN" altLang="en-US" b="1">
              <a:effectLst/>
              <a:cs typeface="微软雅黑" panose="020B0503020204020204" charset="-122"/>
            </a:endParaRPr>
          </a:p>
        </p:txBody>
      </p:sp>
      <p:sp>
        <p:nvSpPr>
          <p:cNvPr id="2325" name="内容占位符 2324"/>
          <p:cNvSpPr/>
          <p:nvPr>
            <p:ph idx="1"/>
          </p:nvPr>
        </p:nvSpPr>
        <p:spPr>
          <a:xfrm>
            <a:off x="762000" y="1676375"/>
            <a:ext cx="10972800" cy="4445519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盆花施肥的原则是：薄肥勤施，看长势定用量。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在上盆及换盆时，常施以基肥，生长期间施以追肥。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施肥的种类和方法：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）有机肥</a:t>
            </a:r>
            <a:endParaRPr lang="zh-CN" altLang="en-US" b="1" u="sng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b="1">
                <a:cs typeface="微软雅黑" panose="020B0503020204020204" charset="-122"/>
              </a:rPr>
              <a:t>饼肥：常用作追肥，也可碾碎混入培养土中用作基肥。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b="1">
                <a:cs typeface="微软雅黑" panose="020B0503020204020204" charset="-122"/>
              </a:rPr>
              <a:t>人粪尿：粪干为盆栽常用肥料。粪干可作基肥，也可作追肥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人粪尿：加水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倍，腐熟后取其清液用作盆花追肥。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③</a:t>
            </a:r>
            <a:r>
              <a:rPr lang="zh-CN" altLang="en-US" b="1">
                <a:cs typeface="微软雅黑" panose="020B0503020204020204" charset="-122"/>
              </a:rPr>
              <a:t>牛粪：牛粪加水腐熟后，取其清液用作盆花追肥。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29" name="内容占位符 2328"/>
          <p:cNvSpPr/>
          <p:nvPr>
            <p:ph idx="1"/>
          </p:nvPr>
        </p:nvSpPr>
        <p:spPr>
          <a:xfrm>
            <a:off x="609600" y="1142975"/>
            <a:ext cx="10972800" cy="4445519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④油渣：一般用作追肥，可混入盆面表土中，特别适用于木本花卉。因其无碱性，为茉莉、栀子等常用。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⑤米糠：含磷肥较多，应混入堆肥发酵后施用。用作基肥。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⑥鸡粪：含磷丰富、为浓厚的有机肥料，适用于各类花卉尤其适于切花栽培。可用作基肥。</a:t>
            </a:r>
            <a:endParaRPr lang="zh-CN" altLang="en-US" b="1"/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/>
              <a:t>⑦蹄片和羊角：是迟效肥。可作基肥，常置于盆底或盆边。也可追肥：可加水发酵，制成液肥。</a:t>
            </a:r>
            <a:endParaRPr lang="zh-CN" altLang="en-US" sz="2800" b="1"/>
          </a:p>
          <a:p>
            <a:pPr>
              <a:buClr>
                <a:schemeClr val="hlink"/>
              </a:buClr>
            </a:pPr>
            <a:endParaRPr lang="zh-CN" altLang="en-US" sz="28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32" name="标题 2331"/>
          <p:cNvSpPr/>
          <p:nvPr>
            <p:ph type="title"/>
          </p:nvPr>
        </p:nvSpPr>
        <p:spPr>
          <a:xfrm>
            <a:off x="533685" y="609399"/>
            <a:ext cx="10972800" cy="1143000"/>
          </a:xfrm>
        </p:spPr>
        <p:txBody>
          <a:bodyPr anchor="ctr" anchorCtr="0"/>
          <a:p>
            <a:r>
              <a:rPr lang="zh-CN" altLang="en-US">
                <a:cs typeface="微软雅黑" panose="020B0503020204020204" charset="-122"/>
                <a:sym typeface="+mn-ea"/>
              </a:rPr>
              <a:t>（</a:t>
            </a:r>
            <a:r>
              <a:rPr lang="en-US" altLang="zh-CN">
                <a:cs typeface="微软雅黑" panose="020B0503020204020204" charset="-122"/>
                <a:sym typeface="+mn-ea"/>
              </a:rPr>
              <a:t>2</a:t>
            </a:r>
            <a:r>
              <a:rPr lang="zh-CN" altLang="en-US">
                <a:cs typeface="微软雅黑" panose="020B0503020204020204" charset="-122"/>
                <a:sym typeface="+mn-ea"/>
              </a:rPr>
              <a:t>）无机肥料</a:t>
            </a:r>
            <a:endParaRPr lang="zh-CN" altLang="en-US">
              <a:effectLst>
                <a:outerShdw blurRad="38100" dist="38100" dir="2700000">
                  <a:srgbClr val="000000"/>
                </a:outerShdw>
              </a:effectLst>
              <a:cs typeface="微软雅黑" panose="020B0503020204020204" charset="-122"/>
            </a:endParaRPr>
          </a:p>
        </p:txBody>
      </p:sp>
      <p:sp>
        <p:nvSpPr>
          <p:cNvPr id="2333" name="内容占位符 2332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①</a:t>
            </a:r>
            <a:r>
              <a:rPr lang="zh-CN" altLang="en-US" b="1">
                <a:cs typeface="微软雅黑" panose="020B0503020204020204" charset="-122"/>
              </a:rPr>
              <a:t>硫酸铵：仅适于促进幼苗生长，切花施用过多易降低花卉品质，使茎叶柔软。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②</a:t>
            </a:r>
            <a:r>
              <a:rPr lang="zh-CN" altLang="en-US" b="1">
                <a:cs typeface="微软雅黑" panose="020B0503020204020204" charset="-122"/>
              </a:rPr>
              <a:t>过磷酸钙：常作基肥施用。温室切花栽培施用较多。由于磷肥易被土壤固定，可以采用</a:t>
            </a:r>
            <a:r>
              <a:rPr lang="en-US" altLang="zh-CN" b="1">
                <a:cs typeface="微软雅黑" panose="020B0503020204020204" charset="-122"/>
              </a:rPr>
              <a:t>0.2</a:t>
            </a:r>
            <a:r>
              <a:rPr lang="zh-CN" altLang="en-US" b="1">
                <a:cs typeface="微软雅黑" panose="020B0503020204020204" charset="-122"/>
              </a:rPr>
              <a:t>％的水溶液进行叶面施肥。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latin typeface="Calibri" panose="020F0502020204030204" charset="0"/>
                <a:cs typeface="微软雅黑" panose="020B0503020204020204" charset="-122"/>
              </a:rPr>
              <a:t>③</a:t>
            </a:r>
            <a:r>
              <a:rPr lang="zh-CN" altLang="en-US" b="1">
                <a:cs typeface="微软雅黑" panose="020B0503020204020204" charset="-122"/>
              </a:rPr>
              <a:t>硫酸钾：切花及球根花卉需要较多。可用作基肥和追肥。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endParaRPr lang="zh-CN" altLang="en-US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Clr>
                <a:schemeClr val="hlink"/>
              </a:buClr>
            </a:pPr>
            <a:endParaRPr lang="zh-CN" altLang="en-US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36" name="标题 2335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>
                <a:cs typeface="微软雅黑" panose="020B0503020204020204" charset="-122"/>
                <a:sym typeface="+mn-ea"/>
              </a:rPr>
              <a:t>（</a:t>
            </a:r>
            <a:r>
              <a:rPr lang="en-US" altLang="zh-CN">
                <a:cs typeface="微软雅黑" panose="020B0503020204020204" charset="-122"/>
                <a:sym typeface="+mn-ea"/>
              </a:rPr>
              <a:t>3</a:t>
            </a:r>
            <a:r>
              <a:rPr lang="zh-CN" altLang="en-US">
                <a:cs typeface="微软雅黑" panose="020B0503020204020204" charset="-122"/>
                <a:sym typeface="+mn-ea"/>
              </a:rPr>
              <a:t>）施肥的注意事项：</a:t>
            </a:r>
            <a:endParaRPr lang="zh-CN" altLang="en-US">
              <a:effectLst>
                <a:outerShdw blurRad="38100" dist="38100" dir="2700000">
                  <a:srgbClr val="000000"/>
                </a:outerShdw>
              </a:effectLst>
              <a:cs typeface="微软雅黑" panose="020B0503020204020204" charset="-122"/>
            </a:endParaRPr>
          </a:p>
        </p:txBody>
      </p:sp>
      <p:sp>
        <p:nvSpPr>
          <p:cNvPr id="2337" name="内容占位符 2336"/>
          <p:cNvSpPr/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根据花卉种类、观赏目的、不同的生长发育时期灵活掌握。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多种肥料配合施用，避免发生缺素症。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有机肥应充分腐熟。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以少量多次为原则。基肥与培养土的比例不要超过</a:t>
            </a:r>
            <a:r>
              <a:rPr lang="en-US" altLang="zh-CN" b="1">
                <a:cs typeface="微软雅黑" panose="020B0503020204020204" charset="-122"/>
              </a:rPr>
              <a:t>1/4.</a:t>
            </a:r>
            <a:endParaRPr lang="en-US" altLang="zh-CN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无机肥料的酸碱度和</a:t>
            </a:r>
            <a:r>
              <a:rPr lang="en-US" altLang="zh-CN" b="1">
                <a:cs typeface="微软雅黑" panose="020B0503020204020204" charset="-122"/>
              </a:rPr>
              <a:t>EC</a:t>
            </a:r>
            <a:r>
              <a:rPr lang="zh-CN" altLang="en-US" b="1">
                <a:cs typeface="微软雅黑" panose="020B0503020204020204" charset="-122"/>
              </a:rPr>
              <a:t>值要适合花卉的要求。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标题 37889"/>
          <p:cNvSpPr>
            <a:spLocks noGrp="1"/>
          </p:cNvSpPr>
          <p:nvPr>
            <p:ph type="title"/>
          </p:nvPr>
        </p:nvSpPr>
        <p:spPr>
          <a:xfrm>
            <a:off x="609885" y="304599"/>
            <a:ext cx="10972800" cy="1143000"/>
          </a:xfrm>
        </p:spPr>
        <p:txBody>
          <a:bodyPr anchor="ctr" anchorCtr="0"/>
          <a:p>
            <a:r>
              <a:rPr lang="en-US" altLang="zh-CN"/>
              <a:t>8</a:t>
            </a:r>
            <a:r>
              <a:rPr lang="zh-CN" altLang="en-US"/>
              <a:t>、整形与修剪</a:t>
            </a:r>
            <a:endParaRPr lang="zh-CN" altLang="en-US"/>
          </a:p>
        </p:txBody>
      </p:sp>
      <p:sp>
        <p:nvSpPr>
          <p:cNvPr id="37891" name="内容占位符 37890"/>
          <p:cNvSpPr>
            <a:spLocks noGrp="1"/>
          </p:cNvSpPr>
          <p:nvPr>
            <p:ph idx="1"/>
          </p:nvPr>
        </p:nvSpPr>
        <p:spPr>
          <a:xfrm>
            <a:off x="488315" y="1447800"/>
            <a:ext cx="11094085" cy="4813300"/>
          </a:xfrm>
        </p:spPr>
        <p:txBody>
          <a:bodyPr/>
          <a:p>
            <a:pPr>
              <a:lnSpc>
                <a:spcPct val="150000"/>
              </a:lnSpc>
              <a:buNone/>
            </a:pPr>
            <a:r>
              <a:rPr lang="zh-CN" altLang="en-US" sz="1800"/>
              <a:t>（</a:t>
            </a:r>
            <a:r>
              <a:rPr lang="en-US" altLang="zh-CN" sz="1800"/>
              <a:t>1</a:t>
            </a:r>
            <a:r>
              <a:rPr lang="zh-CN" altLang="en-US" sz="1800"/>
              <a:t>）整形：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>
                <a:latin typeface="Calibri" panose="020F0502020204030204" charset="0"/>
              </a:rPr>
              <a:t>①</a:t>
            </a:r>
            <a:r>
              <a:rPr lang="zh-CN" altLang="en-US" sz="1800"/>
              <a:t>单干式：只留主干，，不留侧枝，使顶端开花</a:t>
            </a:r>
            <a:r>
              <a:rPr lang="en-US" altLang="zh-CN" sz="1800"/>
              <a:t>1</a:t>
            </a:r>
            <a:r>
              <a:rPr lang="zh-CN" altLang="en-US" sz="1800"/>
              <a:t>朵，仅用于大丽菊和标本菊的整形。将所有侧蕾全部栽除，使养分全部集中于顶蕾。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>
                <a:latin typeface="Calibri" panose="020F0502020204030204" charset="0"/>
              </a:rPr>
              <a:t>②</a:t>
            </a:r>
            <a:r>
              <a:rPr lang="zh-CN" altLang="en-US" sz="1800"/>
              <a:t>多干式：留主枝数本，使开出较多的花。如大丽花留</a:t>
            </a:r>
            <a:r>
              <a:rPr lang="en-US" altLang="zh-CN" sz="1800"/>
              <a:t>2</a:t>
            </a:r>
            <a:r>
              <a:rPr lang="zh-CN" altLang="en-US" sz="1800"/>
              <a:t>－</a:t>
            </a:r>
            <a:r>
              <a:rPr lang="en-US" altLang="zh-CN" sz="1800"/>
              <a:t>4</a:t>
            </a:r>
            <a:r>
              <a:rPr lang="zh-CN" altLang="en-US" sz="1800"/>
              <a:t>个主枝，菊花留</a:t>
            </a:r>
            <a:r>
              <a:rPr lang="en-US" altLang="zh-CN" sz="1800"/>
              <a:t>3</a:t>
            </a:r>
            <a:r>
              <a:rPr lang="zh-CN" altLang="en-US" sz="1800"/>
              <a:t>、</a:t>
            </a:r>
            <a:r>
              <a:rPr lang="en-US" altLang="zh-CN" sz="1800"/>
              <a:t>5</a:t>
            </a:r>
            <a:r>
              <a:rPr lang="zh-CN" altLang="en-US" sz="1800"/>
              <a:t>、</a:t>
            </a:r>
            <a:r>
              <a:rPr lang="en-US" altLang="zh-CN" sz="1800"/>
              <a:t>9</a:t>
            </a:r>
            <a:r>
              <a:rPr lang="zh-CN" altLang="en-US" sz="1800"/>
              <a:t>枝。其余全部剥去。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>
                <a:latin typeface="Calibri" panose="020F0502020204030204" charset="0"/>
              </a:rPr>
              <a:t>③</a:t>
            </a:r>
            <a:r>
              <a:rPr lang="zh-CN" altLang="en-US" sz="1800"/>
              <a:t>丛生式：生长期进行多次摘心，促使发生多数枝条，全株成低矮丛生状，开出多数花朵。如：矮牵牛、一串红、波斯菊、金鱼草、美女樱、百日草等。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/>
              <a:t>④悬崖式：特点是全株枝条向一方伸展下垂，多用于小菊类品种的整形。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/>
              <a:t>⑤攀援式：多用于蔓性花卉，如牵牛、茑萝</a:t>
            </a:r>
            <a:r>
              <a:rPr lang="en-US" altLang="zh-CN" sz="1800"/>
              <a:t>NIAO</a:t>
            </a:r>
            <a:r>
              <a:rPr lang="zh-CN" altLang="en-US" sz="1800"/>
              <a:t>、月光花、旋花和斑叶律草。使枝条蔓于一定形式的支架上，如圆锥形、圆柱形、棚架形和篱垣</a:t>
            </a:r>
            <a:r>
              <a:rPr lang="en-US" altLang="zh-CN" sz="1800"/>
              <a:t>YUAN</a:t>
            </a:r>
            <a:r>
              <a:rPr lang="zh-CN" altLang="en-US" sz="1800"/>
              <a:t>等。</a:t>
            </a:r>
            <a:endParaRPr lang="zh-CN" altLang="en-US" sz="1800"/>
          </a:p>
          <a:p>
            <a:pPr>
              <a:lnSpc>
                <a:spcPct val="150000"/>
              </a:lnSpc>
              <a:buNone/>
            </a:pPr>
            <a:r>
              <a:rPr lang="zh-CN" altLang="en-US" sz="1800"/>
              <a:t>⑥匍匐式：利用枝条自然匍匐地面的特性，使其覆盖地面。如旱金莲、旋花和多数地被植物。</a:t>
            </a:r>
            <a:endParaRPr lang="zh-CN" altLang="en-US" sz="1800"/>
          </a:p>
        </p:txBody>
      </p:sp>
    </p:spTree>
  </p:cSld>
  <p:clrMapOvr>
    <a:masterClrMapping/>
  </p:clrMapOvr>
  <p:transition advTm="2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41" name="内容占位符 234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00200" y="1849120"/>
            <a:ext cx="9086850" cy="3602355"/>
          </a:xfrm>
          <a:prstGeom prst="rect">
            <a:avLst/>
          </a:prstGeom>
        </p:spPr>
      </p:pic>
      <p:sp>
        <p:nvSpPr>
          <p:cNvPr id="2342" name="矩形 2341"/>
          <p:cNvSpPr/>
          <p:nvPr/>
        </p:nvSpPr>
        <p:spPr>
          <a:xfrm>
            <a:off x="4876800" y="5562600"/>
            <a:ext cx="2214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>
                <a:ea typeface="华文行楷" pitchFamily="2" charset="-122"/>
              </a:rPr>
              <a:t>做弯整形法</a:t>
            </a:r>
            <a:endParaRPr lang="zh-CN" altLang="en-US" sz="3200" b="1">
              <a:ea typeface="华文行楷" pitchFamily="2" charset="-122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8914" name="图片 38913" descr="整形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117475"/>
            <a:ext cx="8522335" cy="66236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346" name="内容占位符 2345"/>
          <p:cNvPicPr>
            <a:picLocks noChangeAspect="1"/>
          </p:cNvPicPr>
          <p:nvPr>
            <p:ph idx="1"/>
          </p:nvPr>
        </p:nvPicPr>
        <p:blipFill>
          <a:blip r:embed="rId1"/>
          <a:srcRect b="12416"/>
          <a:stretch>
            <a:fillRect/>
          </a:stretch>
        </p:blipFill>
        <p:spPr>
          <a:xfrm>
            <a:off x="2405380" y="381000"/>
            <a:ext cx="7954010" cy="4573905"/>
          </a:xfrm>
          <a:prstGeom prst="rect">
            <a:avLst/>
          </a:prstGeom>
        </p:spPr>
      </p:pic>
      <p:sp>
        <p:nvSpPr>
          <p:cNvPr id="2347" name="矩形 2346"/>
          <p:cNvSpPr/>
          <p:nvPr/>
        </p:nvSpPr>
        <p:spPr>
          <a:xfrm>
            <a:off x="5159375" y="5365750"/>
            <a:ext cx="30276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>
                <a:ea typeface="华文行楷" pitchFamily="2" charset="-122"/>
              </a:rPr>
              <a:t>盆花的造型支架</a:t>
            </a:r>
            <a:endParaRPr lang="zh-CN" altLang="en-US" sz="3200" b="1">
              <a:ea typeface="华文行楷" pitchFamily="2" charset="-122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0" name="标题 2249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a typeface="华文行楷" pitchFamily="2" charset="-122"/>
              </a:rPr>
              <a:t>（一）常见的温室用土种类</a:t>
            </a:r>
            <a:endParaRPr lang="zh-CN" altLang="en-US" b="1">
              <a:ea typeface="华文行楷" pitchFamily="2" charset="-122"/>
            </a:endParaRPr>
          </a:p>
        </p:txBody>
      </p:sp>
      <p:sp>
        <p:nvSpPr>
          <p:cNvPr id="2251" name="内容占位符 2250"/>
          <p:cNvSpPr/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sz="2800" b="1">
                <a:solidFill>
                  <a:srgbClr val="071BD9"/>
                </a:solidFill>
                <a:cs typeface="微软雅黑" panose="020B0503020204020204" charset="-122"/>
              </a:rPr>
              <a:t>1</a:t>
            </a:r>
            <a:r>
              <a:rPr lang="zh-CN" altLang="en-US" sz="2800" b="1">
                <a:solidFill>
                  <a:srgbClr val="071BD9"/>
                </a:solidFill>
                <a:cs typeface="微软雅黑" panose="020B0503020204020204" charset="-122"/>
              </a:rPr>
              <a:t>、堆肥土</a:t>
            </a:r>
            <a:r>
              <a:rPr lang="zh-CN" altLang="en-US" sz="2800" b="1">
                <a:cs typeface="微软雅黑" panose="020B0503020204020204" charset="-122"/>
              </a:rPr>
              <a:t>：是由植物的残枝落叶、旧换盆土、垃圾废物、青草及干枯的植物等，一层一层地堆积起来，经发酵腐熟而成。含有较多的腐殖质和矿物质，一般呈中性或微碱性</a:t>
            </a:r>
            <a:r>
              <a:rPr lang="en-US" altLang="zh-CN" sz="2800" b="1">
                <a:cs typeface="微软雅黑" panose="020B0503020204020204" charset="-122"/>
              </a:rPr>
              <a:t>pH6.5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7.4</a:t>
            </a:r>
            <a:r>
              <a:rPr lang="zh-CN" altLang="en-US" sz="2800" b="1">
                <a:cs typeface="微软雅黑" panose="020B0503020204020204" charset="-122"/>
              </a:rPr>
              <a:t>。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sz="2800" b="1">
                <a:solidFill>
                  <a:srgbClr val="071BD9"/>
                </a:solidFill>
                <a:cs typeface="微软雅黑" panose="020B0503020204020204" charset="-122"/>
              </a:rPr>
              <a:t>2</a:t>
            </a:r>
            <a:r>
              <a:rPr lang="zh-CN" altLang="en-US" sz="2800" b="1">
                <a:solidFill>
                  <a:srgbClr val="071BD9"/>
                </a:solidFill>
                <a:cs typeface="微软雅黑" panose="020B0503020204020204" charset="-122"/>
              </a:rPr>
              <a:t>、腐叶土</a:t>
            </a:r>
            <a:r>
              <a:rPr lang="zh-CN" altLang="en-US" sz="2800" b="1">
                <a:cs typeface="微软雅黑" panose="020B0503020204020204" charset="-122"/>
              </a:rPr>
              <a:t>：秋季收集落叶，以落叶阔叶树最好。针叶树及常绿阔叶树的叶子，多革质，不易腐烂，草本植物的叶子质地太幼嫩，禾本科等植物的老硬茎、叶，均不适用。</a:t>
            </a:r>
            <a:endParaRPr lang="zh-CN" altLang="en-US" sz="2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10000"/>
              </a:lnSpc>
              <a:buClr>
                <a:schemeClr val="hlink"/>
              </a:buClr>
            </a:pPr>
            <a:endParaRPr lang="zh-CN" altLang="en-US" sz="2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endParaRPr lang="zh-CN" altLang="en-US" sz="28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9938" name="图片 39937" descr="整形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90800" y="325120"/>
            <a:ext cx="6626225" cy="62077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0962" name="图片 40961" descr="固定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33600" y="685800"/>
            <a:ext cx="7520940" cy="51238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1986" name="图片 41985" descr="整形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152400"/>
            <a:ext cx="6671945" cy="58712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3010" name="图片 43009" descr="整形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5135" y="381000"/>
            <a:ext cx="6221730" cy="60750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4034" name="图片 44033" descr="整形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8488" y="671513"/>
            <a:ext cx="5915025" cy="5514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5058" name="图片 45057" descr="整形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52788" y="609600"/>
            <a:ext cx="5686425" cy="563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6082" name="图片 46081" descr="整形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457200"/>
            <a:ext cx="7678420" cy="60407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7106" name="图片 47105" descr="整形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24200" y="228600"/>
            <a:ext cx="4419600" cy="63258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标题 48129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p>
            <a:r>
              <a:rPr lang="zh-CN" altLang="en-US" sz="4000"/>
              <a:t>（</a:t>
            </a:r>
            <a:r>
              <a:rPr lang="en-US" altLang="zh-CN" sz="4000"/>
              <a:t>2</a:t>
            </a:r>
            <a:r>
              <a:rPr lang="zh-CN" altLang="en-US" sz="4000"/>
              <a:t>）修剪技术措施</a:t>
            </a:r>
            <a:br>
              <a:rPr lang="zh-CN" altLang="en-US" sz="4000"/>
            </a:br>
            <a:endParaRPr lang="zh-CN" altLang="en-US" sz="4000"/>
          </a:p>
        </p:txBody>
      </p:sp>
      <p:sp>
        <p:nvSpPr>
          <p:cNvPr id="48131" name="内容占位符 48130"/>
          <p:cNvSpPr>
            <a:spLocks noGrp="1"/>
          </p:cNvSpPr>
          <p:nvPr>
            <p:ph idx="1"/>
          </p:nvPr>
        </p:nvSpPr>
        <p:spPr>
          <a:xfrm>
            <a:off x="534035" y="1532890"/>
            <a:ext cx="11048365" cy="4803775"/>
          </a:xfrm>
        </p:spPr>
        <p:txBody>
          <a:bodyPr>
            <a:normAutofit lnSpcReduction="10000"/>
          </a:bodyPr>
          <a:p>
            <a:pPr>
              <a:lnSpc>
                <a:spcPct val="150000"/>
              </a:lnSpc>
              <a:buNone/>
            </a:pPr>
            <a:r>
              <a:rPr lang="zh-CN" altLang="en-US">
                <a:solidFill>
                  <a:srgbClr val="A30234"/>
                </a:solidFill>
                <a:latin typeface="Calibri" panose="020F0502020204030204" charset="0"/>
              </a:rPr>
              <a:t>①</a:t>
            </a:r>
            <a:r>
              <a:rPr lang="zh-CN" altLang="en-US">
                <a:solidFill>
                  <a:srgbClr val="A30234"/>
                </a:solidFill>
              </a:rPr>
              <a:t>摘心</a:t>
            </a:r>
            <a:r>
              <a:rPr lang="zh-CN" altLang="en-US"/>
              <a:t>：摘除枝梢顶芽。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/>
              <a:t>促进分枝生长，增加枝条数目。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/>
              <a:t>幼苗期间早行摘心促其分枝，可使全株低矮，株丛紧凑。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/>
              <a:t>抑制枝条徒长，使枝梢充实。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/>
              <a:t>但花穗长而大的或自然分枝力强的种类不宜摘心。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>
                <a:solidFill>
                  <a:srgbClr val="A30234"/>
                </a:solidFill>
                <a:latin typeface="Calibri" panose="020F0502020204030204" charset="0"/>
              </a:rPr>
              <a:t>②</a:t>
            </a:r>
            <a:r>
              <a:rPr lang="zh-CN" altLang="en-US">
                <a:solidFill>
                  <a:srgbClr val="A30234"/>
                </a:solidFill>
              </a:rPr>
              <a:t>除芽</a:t>
            </a:r>
            <a:r>
              <a:rPr lang="zh-CN" altLang="en-US"/>
              <a:t>：剥去过多的腋芽，限制枝数所增加和过多花朵的发生。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>
                <a:solidFill>
                  <a:srgbClr val="A30234"/>
                </a:solidFill>
                <a:latin typeface="Calibri" panose="020F0502020204030204" charset="0"/>
              </a:rPr>
              <a:t>③</a:t>
            </a:r>
            <a:r>
              <a:rPr lang="zh-CN" altLang="en-US">
                <a:solidFill>
                  <a:srgbClr val="A30234"/>
                </a:solidFill>
              </a:rPr>
              <a:t>折梢和捻梢</a:t>
            </a:r>
            <a:r>
              <a:rPr lang="zh-CN" altLang="en-US"/>
              <a:t>：</a:t>
            </a:r>
            <a:r>
              <a:rPr lang="zh-CN" altLang="en-US">
                <a:solidFill>
                  <a:schemeClr val="accent2"/>
                </a:solidFill>
              </a:rPr>
              <a:t>折梢</a:t>
            </a:r>
            <a:r>
              <a:rPr lang="zh-CN" altLang="en-US"/>
              <a:t>是将新梢折曲，但仍连而不断；</a:t>
            </a:r>
            <a:r>
              <a:rPr lang="zh-CN" altLang="en-US">
                <a:solidFill>
                  <a:srgbClr val="A30234"/>
                </a:solidFill>
              </a:rPr>
              <a:t>捻梢</a:t>
            </a:r>
            <a:r>
              <a:rPr lang="zh-CN" altLang="en-US"/>
              <a:t>是将枝梢捻转。</a:t>
            </a:r>
            <a:endParaRPr lang="zh-CN" altLang="en-US"/>
          </a:p>
          <a:p>
            <a:pPr>
              <a:lnSpc>
                <a:spcPct val="150000"/>
              </a:lnSpc>
              <a:buNone/>
            </a:pPr>
            <a:r>
              <a:rPr lang="zh-CN" altLang="en-US"/>
              <a:t>抑制新梢的徒长，而促进花芽的形成，如牵牛，茑萝。</a:t>
            </a:r>
            <a:endParaRPr lang="zh-CN" altLang="en-US"/>
          </a:p>
        </p:txBody>
      </p:sp>
    </p:spTree>
  </p:cSld>
  <p:clrMapOvr>
    <a:masterClrMapping/>
  </p:clrMapOvr>
  <p:transition advTm="2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9154" name="图片 49153" descr="摘心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609600"/>
            <a:ext cx="7209155" cy="3956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5" name="内容占位符 2254"/>
          <p:cNvSpPr/>
          <p:nvPr>
            <p:ph idx="1"/>
          </p:nvPr>
        </p:nvSpPr>
        <p:spPr>
          <a:xfrm>
            <a:off x="636270" y="1559560"/>
            <a:ext cx="10946130" cy="4777105"/>
          </a:xfrm>
        </p:spPr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腐叶土堆制的方法：是将落叶、厩肥与园土层层堆积。先在地面铺一层落叶，厚度约为</a:t>
            </a:r>
            <a:r>
              <a:rPr lang="en-US" altLang="zh-CN" b="1">
                <a:cs typeface="微软雅黑" panose="020B0503020204020204" charset="-122"/>
              </a:rPr>
              <a:t>20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30cm</a:t>
            </a:r>
            <a:r>
              <a:rPr lang="zh-CN" altLang="en-US" b="1">
                <a:cs typeface="微软雅黑" panose="020B0503020204020204" charset="-122"/>
              </a:rPr>
              <a:t>；上面铺一层厩肥，厚度约为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15cm</a:t>
            </a:r>
            <a:r>
              <a:rPr lang="zh-CN" altLang="en-US" b="1">
                <a:cs typeface="微软雅黑" panose="020B0503020204020204" charset="-122"/>
              </a:rPr>
              <a:t>；厩肥上最好再撒一层骨粉；然后铺一层园土，厚约</a:t>
            </a:r>
            <a:r>
              <a:rPr lang="en-US" altLang="zh-CN" b="1">
                <a:cs typeface="微软雅黑" panose="020B0503020204020204" charset="-122"/>
              </a:rPr>
              <a:t>15cm;</a:t>
            </a:r>
            <a:r>
              <a:rPr lang="zh-CN" altLang="en-US" b="1">
                <a:cs typeface="微软雅黑" panose="020B0503020204020204" charset="-122"/>
              </a:rPr>
              <a:t>最后堆成高</a:t>
            </a:r>
            <a:r>
              <a:rPr lang="en-US" altLang="zh-CN" b="1">
                <a:cs typeface="微软雅黑" panose="020B0503020204020204" charset="-122"/>
              </a:rPr>
              <a:t>150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200cm</a:t>
            </a:r>
            <a:r>
              <a:rPr lang="zh-CN" altLang="en-US" b="1">
                <a:cs typeface="微软雅黑" panose="020B0503020204020204" charset="-122"/>
              </a:rPr>
              <a:t>的肥堆，上加覆盖物，以防雨水浸入。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腐叶土土质疏松，养分丰富，腐殖质含量多，一般呈酸性反应（</a:t>
            </a:r>
            <a:r>
              <a:rPr lang="en-US" altLang="zh-CN" b="1">
                <a:cs typeface="微软雅黑" panose="020B0503020204020204" charset="-122"/>
              </a:rPr>
              <a:t>pH4.6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5.2</a:t>
            </a:r>
            <a:r>
              <a:rPr lang="zh-CN" altLang="en-US" b="1">
                <a:cs typeface="微软雅黑" panose="020B0503020204020204" charset="-122"/>
              </a:rPr>
              <a:t>），适于多种盆栽花卉应用。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内容占位符 50177"/>
          <p:cNvSpPr>
            <a:spLocks noGrp="1"/>
          </p:cNvSpPr>
          <p:nvPr>
            <p:ph idx="1"/>
          </p:nvPr>
        </p:nvSpPr>
        <p:spPr>
          <a:xfrm>
            <a:off x="611505" y="1400175"/>
            <a:ext cx="10970895" cy="4936490"/>
          </a:xfrm>
        </p:spPr>
        <p:txBody>
          <a:bodyPr/>
          <a:p>
            <a:pPr>
              <a:buNone/>
            </a:pPr>
            <a:r>
              <a:rPr lang="zh-CN" altLang="en-US" sz="2800"/>
              <a:t>（</a:t>
            </a:r>
            <a:r>
              <a:rPr lang="en-US" altLang="zh-CN" sz="2800"/>
              <a:t>4</a:t>
            </a:r>
            <a:r>
              <a:rPr lang="zh-CN" altLang="en-US" sz="2800"/>
              <a:t>）曲枝：将生长势强的枝条向侧方压曲，弱枝扶之直立，可得抑强扶弱的效果。</a:t>
            </a:r>
            <a:endParaRPr lang="zh-CN" altLang="en-US" sz="2800"/>
          </a:p>
          <a:p>
            <a:pPr>
              <a:buNone/>
            </a:pPr>
            <a:r>
              <a:rPr lang="zh-CN" altLang="en-US" sz="2800"/>
              <a:t>（</a:t>
            </a:r>
            <a:r>
              <a:rPr lang="en-US" altLang="zh-CN" sz="2800"/>
              <a:t>5</a:t>
            </a:r>
            <a:r>
              <a:rPr lang="zh-CN" altLang="en-US" sz="2800"/>
              <a:t>）去蕾：常指除去侧蕾而留顶蕾，使顶蕾开花美大。如芍药、菊花、大丽花等。在球根生产中，常去除花蕾，使球根肥大。</a:t>
            </a:r>
            <a:endParaRPr lang="zh-CN" altLang="en-US" sz="2800"/>
          </a:p>
          <a:p>
            <a:pPr>
              <a:buNone/>
            </a:pPr>
            <a:r>
              <a:rPr lang="zh-CN" altLang="en-US" sz="2800"/>
              <a:t>（</a:t>
            </a:r>
            <a:r>
              <a:rPr lang="en-US" altLang="zh-CN" sz="2800"/>
              <a:t>6</a:t>
            </a:r>
            <a:r>
              <a:rPr lang="zh-CN" altLang="en-US" sz="2800"/>
              <a:t>）修枝：剪除枯枝和病虫害枝、位置不正而扰乱株形的枝、开花后的残枝等，改善通风透过条件，减少养分的消耗。</a:t>
            </a:r>
            <a:endParaRPr lang="zh-CN" altLang="en-US" sz="2800"/>
          </a:p>
          <a:p>
            <a:endParaRPr lang="zh-CN" altLang="en-US" sz="2800"/>
          </a:p>
        </p:txBody>
      </p:sp>
    </p:spTree>
  </p:cSld>
  <p:clrMapOvr>
    <a:masterClrMapping/>
  </p:clrMapOvr>
  <p:transition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1202" name="图片 51201" descr="摘心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9225" y="1219200"/>
            <a:ext cx="9203690" cy="39312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Tm="2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15110" y="838200"/>
            <a:ext cx="9046210" cy="4497705"/>
          </a:xfrm>
          <a:prstGeom prst="rect">
            <a:avLst/>
          </a:prstGeom>
        </p:spPr>
      </p:pic>
    </p:spTree>
  </p:cSld>
  <p:clrMapOvr>
    <a:masterClrMapping/>
  </p:clrMapOvr>
  <p:transition advTm="2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0" name="标题 2349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ffectLst/>
              </a:rPr>
              <a:t>三、盆花在温室中的排列</a:t>
            </a:r>
            <a:endParaRPr lang="zh-CN" altLang="en-US" b="1">
              <a:effectLst/>
            </a:endParaRPr>
          </a:p>
        </p:txBody>
      </p:sp>
      <p:sp>
        <p:nvSpPr>
          <p:cNvPr id="2351" name="内容占位符 2350"/>
          <p:cNvSpPr/>
          <p:nvPr>
            <p:ph idx="1"/>
          </p:nvPr>
        </p:nvSpPr>
        <p:spPr>
          <a:xfrm>
            <a:off x="609600" y="1904975"/>
            <a:ext cx="10972800" cy="4445519"/>
          </a:xfrm>
        </p:spPr>
        <p:txBody>
          <a:bodyPr>
            <a:normAutofit lnSpcReduction="10000"/>
          </a:bodyPr>
          <a:p>
            <a:pPr eaLnBrk="0" fontAlgn="t"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温室中，随距玻璃屋面的距离的增大，光照强度随之减弱；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使植物互不遮光，把矮的植物放有前面；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近侧窗处温度变化大，温室中部温度较稳定，近热源处温度高，近门处温度变化大；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充分利用温室竖向空间。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 盆花进入温室后，要根据温室条件，结合植物的高矮和对温度和光照的要求，以及盆花数量等进行合理的安排，以便充分利用室内空间，方便管理，达到增加产量和提高栽培质量的目的。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" name="内容占位符 2354"/>
          <p:cNvSpPr/>
          <p:nvPr>
            <p:ph idx="1"/>
          </p:nvPr>
        </p:nvSpPr>
        <p:spPr>
          <a:xfrm>
            <a:off x="640080" y="1130935"/>
            <a:ext cx="10942320" cy="5205730"/>
          </a:xfrm>
        </p:spPr>
        <p:txBody>
          <a:bodyPr>
            <a:normAutofit/>
          </a:bodyPr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、依据温室中的光照：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把喜光的花卉放到光线充足的温室前部和中部；耐阴的和对光线要求不严格的花卉放在温室的后部。植株矮的放在前面，高的放在后面。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、依据温室中的温度：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把喜温花卉放在近热源处和温室中部。把比较耐寒的强健花卉放在近门及近侧窗部位。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、依据植株的发育阶段：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扦插、播种的应放在接近热源的地方。幼苗移到温度较低而光照充足的地方。休眠的植株放在条件较差处，密度可加大。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8" name="内容占位符 2357"/>
          <p:cNvSpPr/>
          <p:nvPr>
            <p:ph idx="1"/>
          </p:nvPr>
        </p:nvSpPr>
        <p:spPr>
          <a:xfrm>
            <a:off x="685800" y="1295375"/>
            <a:ext cx="10972800" cy="4445519"/>
          </a:xfrm>
        </p:spPr>
        <p:txBody>
          <a:bodyPr/>
          <a:p>
            <a:pPr indent="500380"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、从平面和立面排列考虑，充分利用空间：</a:t>
            </a:r>
            <a:endParaRPr lang="zh-CN" altLang="en-US" b="1">
              <a:cs typeface="微软雅黑" panose="020B0503020204020204" charset="-122"/>
            </a:endParaRPr>
          </a:p>
          <a:p>
            <a:pPr indent="500380"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平面排列上：除走道、水池、热源外，其他面积为有效面积。如设移动式种植床，平时不留走道。作好一年中花卉生产的倒茬和轮作。</a:t>
            </a:r>
            <a:endParaRPr lang="zh-CN" altLang="en-US" b="1">
              <a:cs typeface="微软雅黑" panose="020B0503020204020204" charset="-122"/>
            </a:endParaRPr>
          </a:p>
          <a:p>
            <a:pPr indent="500380"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立面利用上：</a:t>
            </a:r>
            <a:endParaRPr lang="zh-CN" altLang="en-US" b="1">
              <a:cs typeface="微软雅黑" panose="020B0503020204020204" charset="-122"/>
            </a:endParaRPr>
          </a:p>
          <a:p>
            <a:pPr indent="500380"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较高的温室中、在走道上方悬挂下垂植物；低矮的温室，放蔓性花卉在植物台的边缘。在单屋面温室中，可利用级台，在台下放置一些耐阴湿的花卉。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8" name="内容占位符 2257"/>
          <p:cNvSpPr/>
          <p:nvPr>
            <p:ph idx="1"/>
          </p:nvPr>
        </p:nvSpPr>
        <p:spPr>
          <a:xfrm>
            <a:off x="564515" y="1118235"/>
            <a:ext cx="11017885" cy="5218430"/>
          </a:xfrm>
        </p:spPr>
        <p:txBody>
          <a:bodyPr/>
          <a:p>
            <a:pPr>
              <a:buClr>
                <a:schemeClr val="hlink"/>
              </a:buClr>
            </a:pPr>
            <a:r>
              <a:rPr lang="en-US" altLang="zh-CN" b="1">
                <a:solidFill>
                  <a:srgbClr val="071BD9"/>
                </a:solidFill>
                <a:cs typeface="微软雅黑" panose="020B0503020204020204" charset="-122"/>
              </a:rPr>
              <a:t>3</a:t>
            </a:r>
            <a:r>
              <a:rPr lang="zh-CN" altLang="en-US" b="1">
                <a:solidFill>
                  <a:srgbClr val="071BD9"/>
                </a:solidFill>
                <a:cs typeface="微软雅黑" panose="020B0503020204020204" charset="-122"/>
              </a:rPr>
              <a:t>、草皮土</a:t>
            </a:r>
            <a:r>
              <a:rPr lang="zh-CN" altLang="en-US" b="1">
                <a:cs typeface="微软雅黑" panose="020B0503020204020204" charset="-122"/>
              </a:rPr>
              <a:t>：取草地或牧场的上层土壤，厚度约为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8cm</a:t>
            </a:r>
            <a:r>
              <a:rPr lang="zh-CN" altLang="en-US" b="1">
                <a:cs typeface="微软雅黑" panose="020B0503020204020204" charset="-122"/>
              </a:rPr>
              <a:t>，连草及草根一起掘取，将草根向上堆积起来，经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年腐熟即可应用。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草皮土含有较多的矿物质，腐殖质含量较少。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草皮土</a:t>
            </a:r>
            <a:r>
              <a:rPr lang="en-US" altLang="zh-CN" b="1">
                <a:cs typeface="微软雅黑" panose="020B0503020204020204" charset="-122"/>
              </a:rPr>
              <a:t>pH6.5</a:t>
            </a:r>
            <a:r>
              <a:rPr lang="zh-CN" altLang="en-US" b="1">
                <a:cs typeface="微软雅黑" panose="020B0503020204020204" charset="-122"/>
              </a:rPr>
              <a:t>～</a:t>
            </a:r>
            <a:r>
              <a:rPr lang="en-US" altLang="zh-CN" b="1">
                <a:cs typeface="微软雅黑" panose="020B0503020204020204" charset="-122"/>
              </a:rPr>
              <a:t>8,</a:t>
            </a:r>
            <a:r>
              <a:rPr lang="zh-CN" altLang="en-US" b="1">
                <a:cs typeface="微软雅黑" panose="020B0503020204020204" charset="-122"/>
              </a:rPr>
              <a:t>呈中性至碱性反应，常用于水生花卉、玫瑰、石竹、菊花、三色堇等。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1" name="内容占位符 2260"/>
          <p:cNvSpPr/>
          <p:nvPr>
            <p:ph idx="1"/>
          </p:nvPr>
        </p:nvSpPr>
        <p:spPr>
          <a:xfrm>
            <a:off x="685800" y="1371575"/>
            <a:ext cx="10972800" cy="4445519"/>
          </a:xfrm>
        </p:spPr>
        <p:txBody>
          <a:bodyPr>
            <a:normAutofit fontScale="90000"/>
          </a:bodyPr>
          <a:p>
            <a:pPr>
              <a:buClr>
                <a:schemeClr val="hlink"/>
              </a:buClr>
            </a:pPr>
            <a:r>
              <a:rPr lang="en-US" altLang="zh-CN" sz="2800" b="1">
                <a:solidFill>
                  <a:srgbClr val="071BD9"/>
                </a:solidFill>
                <a:cs typeface="微软雅黑" panose="020B0503020204020204" charset="-122"/>
              </a:rPr>
              <a:t>4</a:t>
            </a:r>
            <a:r>
              <a:rPr lang="zh-CN" altLang="en-US" sz="2800" b="1">
                <a:solidFill>
                  <a:srgbClr val="071BD9"/>
                </a:solidFill>
                <a:cs typeface="微软雅黑" panose="020B0503020204020204" charset="-122"/>
              </a:rPr>
              <a:t>、针叶土</a:t>
            </a:r>
            <a:r>
              <a:rPr lang="zh-CN" altLang="en-US" sz="2800" b="1">
                <a:cs typeface="微软雅黑" panose="020B0503020204020204" charset="-122"/>
              </a:rPr>
              <a:t>：是由松科、柏科针叶树的落叶残枝和苔藓类植物堆积腐熟而成。针叶土呈强酸性反应（</a:t>
            </a:r>
            <a:r>
              <a:rPr lang="en-US" altLang="zh-CN" sz="2800" b="1">
                <a:cs typeface="微软雅黑" panose="020B0503020204020204" charset="-122"/>
              </a:rPr>
              <a:t>pH3.5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4.0</a:t>
            </a:r>
            <a:r>
              <a:rPr lang="zh-CN" altLang="en-US" sz="2800" b="1">
                <a:cs typeface="微软雅黑" panose="020B0503020204020204" charset="-122"/>
              </a:rPr>
              <a:t>），腐殖质含量多，不具石灰质成分，适于栽培杜鹃花、栀子等酸性土植物。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en-US" altLang="zh-CN" sz="2800" b="1">
                <a:solidFill>
                  <a:srgbClr val="071BD9"/>
                </a:solidFill>
                <a:cs typeface="微软雅黑" panose="020B0503020204020204" charset="-122"/>
              </a:rPr>
              <a:t>5</a:t>
            </a:r>
            <a:r>
              <a:rPr lang="zh-CN" altLang="en-US" sz="2800" b="1">
                <a:solidFill>
                  <a:srgbClr val="071BD9"/>
                </a:solidFill>
                <a:cs typeface="微软雅黑" panose="020B0503020204020204" charset="-122"/>
              </a:rPr>
              <a:t>、沼泽土</a:t>
            </a:r>
            <a:r>
              <a:rPr lang="zh-CN" altLang="en-US" sz="2800" b="1">
                <a:cs typeface="微软雅黑" panose="020B0503020204020204" charset="-122"/>
              </a:rPr>
              <a:t>：是池沼边缘或干涸沼泽内的上层土壤。一般只取上层约</a:t>
            </a:r>
            <a:r>
              <a:rPr lang="en-US" altLang="zh-CN" sz="2800" b="1">
                <a:cs typeface="微软雅黑" panose="020B0503020204020204" charset="-122"/>
              </a:rPr>
              <a:t>10cm</a:t>
            </a:r>
            <a:r>
              <a:rPr lang="zh-CN" altLang="en-US" sz="2800" b="1">
                <a:cs typeface="微软雅黑" panose="020B0503020204020204" charset="-122"/>
              </a:rPr>
              <a:t>厚的土壤。它是由水中苔藓及水草等腐熟而成。含多量腐殖质，呈黑色，强酸性（</a:t>
            </a:r>
            <a:r>
              <a:rPr lang="en-US" altLang="zh-CN" sz="2800" b="1">
                <a:cs typeface="微软雅黑" panose="020B0503020204020204" charset="-122"/>
              </a:rPr>
              <a:t>pH3.5</a:t>
            </a:r>
            <a:r>
              <a:rPr lang="zh-CN" altLang="en-US" sz="2800" b="1">
                <a:cs typeface="微软雅黑" panose="020B0503020204020204" charset="-122"/>
              </a:rPr>
              <a:t>～</a:t>
            </a:r>
            <a:r>
              <a:rPr lang="en-US" altLang="zh-CN" sz="2800" b="1">
                <a:cs typeface="微软雅黑" panose="020B0503020204020204" charset="-122"/>
              </a:rPr>
              <a:t>4.0</a:t>
            </a:r>
            <a:r>
              <a:rPr lang="zh-CN" altLang="en-US" sz="2800" b="1">
                <a:cs typeface="微软雅黑" panose="020B0503020204020204" charset="-122"/>
              </a:rPr>
              <a:t>），宜用于栽培杜鹃及针叶树等。</a:t>
            </a:r>
            <a:endParaRPr lang="zh-CN" altLang="en-US" sz="2800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sz="2800" b="1">
                <a:cs typeface="微软雅黑" panose="020B0503020204020204" charset="-122"/>
              </a:rPr>
              <a:t>北方的沼泽土又名草炭土。一般为中性或微酸性。</a:t>
            </a:r>
            <a:endParaRPr lang="zh-CN" altLang="en-US" sz="2800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4" name="内容占位符 2263"/>
          <p:cNvSpPr/>
          <p:nvPr>
            <p:ph idx="1"/>
          </p:nvPr>
        </p:nvSpPr>
        <p:spPr>
          <a:xfrm>
            <a:off x="548640" y="1535430"/>
            <a:ext cx="11033760" cy="4801235"/>
          </a:xfrm>
        </p:spPr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solidFill>
                  <a:srgbClr val="071BD9"/>
                </a:solidFill>
                <a:cs typeface="微软雅黑" panose="020B0503020204020204" charset="-122"/>
              </a:rPr>
              <a:t>6</a:t>
            </a:r>
            <a:r>
              <a:rPr lang="zh-CN" altLang="en-US" b="1">
                <a:solidFill>
                  <a:srgbClr val="071BD9"/>
                </a:solidFill>
                <a:cs typeface="微软雅黑" panose="020B0503020204020204" charset="-122"/>
              </a:rPr>
              <a:t>、泥炭土</a:t>
            </a:r>
            <a:r>
              <a:rPr lang="zh-CN" altLang="en-US" b="1">
                <a:cs typeface="微软雅黑" panose="020B0503020204020204" charset="-122"/>
              </a:rPr>
              <a:t>：是由泥炭藓炭化而成。</a:t>
            </a:r>
            <a:endParaRPr lang="zh-CN" altLang="en-US" b="1" u="sng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）褐泥炭：是炭化年代不久的泥炭，呈黄褐色，含多量有机质，呈酸性反应。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（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）黑泥炭：是炭化年代较久的泥炭，呈黑色，含有机质较少，呈微酸性或中性反应。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solidFill>
                  <a:srgbClr val="071BD9"/>
                </a:solidFill>
                <a:cs typeface="微软雅黑" panose="020B0503020204020204" charset="-122"/>
              </a:rPr>
              <a:t>7</a:t>
            </a:r>
            <a:r>
              <a:rPr lang="zh-CN" altLang="en-US" b="1">
                <a:solidFill>
                  <a:srgbClr val="071BD9"/>
                </a:solidFill>
                <a:cs typeface="微软雅黑" panose="020B0503020204020204" charset="-122"/>
              </a:rPr>
              <a:t>、砂土</a:t>
            </a:r>
            <a:r>
              <a:rPr lang="zh-CN" altLang="en-US" b="1">
                <a:cs typeface="微软雅黑" panose="020B0503020204020204" charset="-122"/>
              </a:rPr>
              <a:t>：排水良好，但养分含量不高，呈中性或微碱性反应。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7" name="标题 2266"/>
          <p:cNvSpPr/>
          <p:nvPr>
            <p:ph type="title"/>
          </p:nvPr>
        </p:nvSpPr>
        <p:spPr/>
        <p:txBody>
          <a:bodyPr anchor="ctr" anchorCtr="0"/>
          <a:p>
            <a:r>
              <a:rPr lang="zh-CN" altLang="en-US" b="1">
                <a:effectLst/>
              </a:rPr>
              <a:t>（二）培养土的配制</a:t>
            </a:r>
            <a:endParaRPr lang="zh-CN" altLang="en-US" b="1">
              <a:effectLst/>
            </a:endParaRPr>
          </a:p>
        </p:txBody>
      </p:sp>
      <p:sp>
        <p:nvSpPr>
          <p:cNvPr id="2268" name="内容占位符 2267"/>
          <p:cNvSpPr/>
          <p:nvPr>
            <p:ph idx="1"/>
          </p:nvPr>
        </p:nvSpPr>
        <p:spPr/>
        <p:txBody>
          <a:bodyPr/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播种和幼小的幼苗移植：用轻松的土壤，不加肥或只有微量的肥分。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播种用培养土：腐叶土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、园土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、河沙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；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假植用土：腐叶土</a:t>
            </a: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、园土</a:t>
            </a: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、河沙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定植用土：腐叶土</a:t>
            </a: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、园土</a:t>
            </a:r>
            <a:r>
              <a:rPr lang="en-US" altLang="zh-CN" b="1">
                <a:cs typeface="微软雅黑" panose="020B0503020204020204" charset="-122"/>
              </a:rPr>
              <a:t>5</a:t>
            </a:r>
            <a:r>
              <a:rPr lang="zh-CN" altLang="en-US" b="1">
                <a:cs typeface="微软雅黑" panose="020B0503020204020204" charset="-122"/>
              </a:rPr>
              <a:t>、河沙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苗期用土：腐叶土</a:t>
            </a: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、园土</a:t>
            </a:r>
            <a:r>
              <a:rPr lang="en-US" altLang="zh-CN" b="1">
                <a:cs typeface="微软雅黑" panose="020B0503020204020204" charset="-122"/>
              </a:rPr>
              <a:t>4</a:t>
            </a:r>
            <a:r>
              <a:rPr lang="zh-CN" altLang="en-US" b="1">
                <a:cs typeface="微软雅黑" panose="020B0503020204020204" charset="-122"/>
              </a:rPr>
              <a:t>、河沙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2" name="内容占位符 2271"/>
          <p:cNvSpPr/>
          <p:nvPr>
            <p:ph idx="1"/>
          </p:nvPr>
        </p:nvSpPr>
        <p:spPr>
          <a:xfrm>
            <a:off x="716280" y="1471930"/>
            <a:ext cx="10866120" cy="4864735"/>
          </a:xfrm>
        </p:spPr>
        <p:txBody>
          <a:bodyPr/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zh-CN" altLang="en-US" b="1">
                <a:cs typeface="微软雅黑" panose="020B0503020204020204" charset="-122"/>
              </a:rPr>
              <a:t>国外一些标准培养基质</a:t>
            </a:r>
            <a:r>
              <a:rPr lang="en-US" altLang="zh-CN" b="1">
                <a:cs typeface="微软雅黑" panose="020B0503020204020204" charset="-122"/>
              </a:rPr>
              <a:t>:</a:t>
            </a:r>
            <a:endParaRPr lang="en-US" altLang="zh-CN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⑴ </a:t>
            </a:r>
            <a:r>
              <a:rPr lang="zh-CN" altLang="en-US" b="1">
                <a:cs typeface="微软雅黑" panose="020B0503020204020204" charset="-122"/>
              </a:rPr>
              <a:t>种苗和扦插苗基质</a:t>
            </a:r>
            <a:r>
              <a:rPr lang="en-US" altLang="zh-CN" b="1">
                <a:cs typeface="微软雅黑" panose="020B0503020204020204" charset="-122"/>
              </a:rPr>
              <a:t>:</a:t>
            </a:r>
            <a:r>
              <a:rPr lang="zh-CN" altLang="en-US" b="1">
                <a:cs typeface="微软雅黑" panose="020B0503020204020204" charset="-122"/>
              </a:rPr>
              <a:t>壤土</a:t>
            </a:r>
            <a:r>
              <a:rPr lang="en-US" altLang="zh-CN" b="1">
                <a:cs typeface="微软雅黑" panose="020B0503020204020204" charset="-122"/>
              </a:rPr>
              <a:t>2:</a:t>
            </a:r>
            <a:r>
              <a:rPr lang="zh-CN" altLang="en-US" b="1">
                <a:cs typeface="微软雅黑" panose="020B0503020204020204" charset="-122"/>
              </a:rPr>
              <a:t>泥炭</a:t>
            </a:r>
            <a:r>
              <a:rPr lang="en-US" altLang="zh-CN" b="1">
                <a:cs typeface="微软雅黑" panose="020B0503020204020204" charset="-122"/>
              </a:rPr>
              <a:t>1:</a:t>
            </a:r>
            <a:r>
              <a:rPr lang="zh-CN" altLang="en-US" b="1">
                <a:cs typeface="微软雅黑" panose="020B0503020204020204" charset="-122"/>
              </a:rPr>
              <a:t>砂</a:t>
            </a:r>
            <a:r>
              <a:rPr lang="en-US" altLang="zh-CN" b="1">
                <a:cs typeface="微软雅黑" panose="020B0503020204020204" charset="-122"/>
              </a:rPr>
              <a:t>1,</a:t>
            </a:r>
            <a:r>
              <a:rPr lang="zh-CN" altLang="en-US" b="1">
                <a:cs typeface="微软雅黑" panose="020B0503020204020204" charset="-122"/>
              </a:rPr>
              <a:t>每</a:t>
            </a:r>
            <a:r>
              <a:rPr lang="en-US" altLang="zh-CN" b="1">
                <a:cs typeface="微软雅黑" panose="020B0503020204020204" charset="-122"/>
              </a:rPr>
              <a:t>100L</a:t>
            </a:r>
            <a:r>
              <a:rPr lang="zh-CN" altLang="en-US" b="1">
                <a:cs typeface="微软雅黑" panose="020B0503020204020204" charset="-122"/>
              </a:rPr>
              <a:t>另加过磷酸钙</a:t>
            </a:r>
            <a:r>
              <a:rPr lang="en-US" altLang="zh-CN" b="1">
                <a:cs typeface="微软雅黑" panose="020B0503020204020204" charset="-122"/>
              </a:rPr>
              <a:t>117g,</a:t>
            </a:r>
            <a:r>
              <a:rPr lang="zh-CN" altLang="en-US" b="1">
                <a:cs typeface="微软雅黑" panose="020B0503020204020204" charset="-122"/>
              </a:rPr>
              <a:t>生石灰</a:t>
            </a:r>
            <a:r>
              <a:rPr lang="en-US" altLang="zh-CN" b="1">
                <a:cs typeface="微软雅黑" panose="020B0503020204020204" charset="-122"/>
              </a:rPr>
              <a:t>58g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⑵ </a:t>
            </a:r>
            <a:r>
              <a:rPr lang="zh-CN" altLang="en-US" b="1">
                <a:cs typeface="微软雅黑" panose="020B0503020204020204" charset="-122"/>
              </a:rPr>
              <a:t>杜鹃花类盆栽基质：壤土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：泥炭或腐叶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：砂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⑶ </a:t>
            </a:r>
            <a:r>
              <a:rPr lang="zh-CN" altLang="en-US" b="1">
                <a:cs typeface="微软雅黑" panose="020B0503020204020204" charset="-122"/>
              </a:rPr>
              <a:t>荷兰常用的盆栽基质：腐叶土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：黑色腐叶土</a:t>
            </a:r>
            <a:r>
              <a:rPr lang="en-US" altLang="zh-CN" b="1">
                <a:cs typeface="微软雅黑" panose="020B0503020204020204" charset="-122"/>
              </a:rPr>
              <a:t>10</a:t>
            </a:r>
            <a:r>
              <a:rPr lang="zh-CN" altLang="en-US" b="1">
                <a:cs typeface="微软雅黑" panose="020B0503020204020204" charset="-122"/>
              </a:rPr>
              <a:t>：河砂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⑷ </a:t>
            </a:r>
            <a:r>
              <a:rPr lang="zh-CN" altLang="en-US" b="1">
                <a:cs typeface="微软雅黑" panose="020B0503020204020204" charset="-122"/>
              </a:rPr>
              <a:t>英国常用基质：腐叶土</a:t>
            </a:r>
            <a:r>
              <a:rPr lang="en-US" altLang="zh-CN" b="1">
                <a:cs typeface="微软雅黑" panose="020B0503020204020204" charset="-122"/>
              </a:rPr>
              <a:t>3</a:t>
            </a:r>
            <a:r>
              <a:rPr lang="zh-CN" altLang="en-US" b="1">
                <a:cs typeface="微软雅黑" panose="020B0503020204020204" charset="-122"/>
              </a:rPr>
              <a:t>：细砂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buClr>
                <a:schemeClr val="hlink"/>
              </a:buClr>
            </a:pPr>
            <a:r>
              <a:rPr lang="en-US" altLang="zh-CN" b="1">
                <a:cs typeface="微软雅黑" panose="020B0503020204020204" charset="-122"/>
              </a:rPr>
              <a:t>⑸ </a:t>
            </a:r>
            <a:r>
              <a:rPr lang="zh-CN" altLang="en-US" b="1">
                <a:cs typeface="微软雅黑" panose="020B0503020204020204" charset="-122"/>
              </a:rPr>
              <a:t>美国常用基质：腐叶土</a:t>
            </a:r>
            <a:r>
              <a:rPr lang="en-US" altLang="zh-CN" b="1">
                <a:cs typeface="微软雅黑" panose="020B0503020204020204" charset="-122"/>
              </a:rPr>
              <a:t>2</a:t>
            </a:r>
            <a:r>
              <a:rPr lang="zh-CN" altLang="en-US" b="1">
                <a:cs typeface="微软雅黑" panose="020B0503020204020204" charset="-122"/>
              </a:rPr>
              <a:t>：小粒珍珠岩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：中粒珍珠岩</a:t>
            </a:r>
            <a:r>
              <a:rPr lang="en-US" altLang="zh-CN" b="1">
                <a:cs typeface="微软雅黑" panose="020B0503020204020204" charset="-122"/>
              </a:rPr>
              <a:t>1</a:t>
            </a:r>
            <a:r>
              <a:rPr lang="zh-CN" altLang="en-US" b="1">
                <a:cs typeface="微软雅黑" panose="020B0503020204020204" charset="-122"/>
              </a:rPr>
              <a:t>。</a:t>
            </a:r>
            <a:endParaRPr lang="zh-CN" altLang="en-US" b="1"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4134</Words>
  <Application>WPS 演示</Application>
  <PresentationFormat>宽屏</PresentationFormat>
  <Paragraphs>241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62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华文行楷</vt:lpstr>
      <vt:lpstr>楷体_GB2312</vt:lpstr>
      <vt:lpstr>Calibri</vt:lpstr>
      <vt:lpstr>Monotype Sorts</vt:lpstr>
      <vt:lpstr>Wingdings</vt:lpstr>
      <vt:lpstr>Calibri Light</vt:lpstr>
      <vt:lpstr>Office 主题​​</vt:lpstr>
      <vt:lpstr>第二节  盆花的栽培管理</vt:lpstr>
      <vt:lpstr>一、培养土的制造和配制</vt:lpstr>
      <vt:lpstr>（一）常见的温室用土种类</vt:lpstr>
      <vt:lpstr>PowerPoint 演示文稿</vt:lpstr>
      <vt:lpstr>PowerPoint 演示文稿</vt:lpstr>
      <vt:lpstr>PowerPoint 演示文稿</vt:lpstr>
      <vt:lpstr>PowerPoint 演示文稿</vt:lpstr>
      <vt:lpstr>（二）培养土的配制</vt:lpstr>
      <vt:lpstr>PowerPoint 演示文稿</vt:lpstr>
      <vt:lpstr>（三）培养土的酸碱度</vt:lpstr>
      <vt:lpstr>          二、盆栽方法</vt:lpstr>
      <vt:lpstr>1、上盆</vt:lpstr>
      <vt:lpstr>2、换盆</vt:lpstr>
      <vt:lpstr>3、转盆</vt:lpstr>
      <vt:lpstr>4、倒盆</vt:lpstr>
      <vt:lpstr>5、扦盆</vt:lpstr>
      <vt:lpstr>6、浇水</vt:lpstr>
      <vt:lpstr>（2）浇水量和浇水次数</vt:lpstr>
      <vt:lpstr>PowerPoint 演示文稿</vt:lpstr>
      <vt:lpstr>PowerPoint 演示文稿</vt:lpstr>
      <vt:lpstr>（3）浇水原则</vt:lpstr>
      <vt:lpstr>7、施肥</vt:lpstr>
      <vt:lpstr>PowerPoint 演示文稿</vt:lpstr>
      <vt:lpstr>（2）无机肥料</vt:lpstr>
      <vt:lpstr>（3）施肥的注意事项：</vt:lpstr>
      <vt:lpstr>8、整形与修剪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（2）修剪技术措施 </vt:lpstr>
      <vt:lpstr>PowerPoint 演示文稿</vt:lpstr>
      <vt:lpstr>PowerPoint 演示文稿</vt:lpstr>
      <vt:lpstr>PowerPoint 演示文稿</vt:lpstr>
      <vt:lpstr>PowerPoint 演示文稿</vt:lpstr>
      <vt:lpstr>三、盆花在温室中的排列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4</cp:revision>
  <dcterms:created xsi:type="dcterms:W3CDTF">2019-09-19T02:01:00Z</dcterms:created>
  <dcterms:modified xsi:type="dcterms:W3CDTF">2020-10-30T13:50:19Z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