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2244">
              <a:srgbClr val="C5D5E9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 userDrawn="1"/>
        </p:nvSpPr>
        <p:spPr>
          <a:xfrm rot="5400000">
            <a:off x="11108498" y="-9959"/>
            <a:ext cx="677333" cy="697255"/>
          </a:xfrm>
          <a:prstGeom prst="homePlate">
            <a:avLst>
              <a:gd name="adj" fmla="val 3731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3765"/>
            <a:endParaRPr lang="zh-CN" altLang="en-US" sz="1865">
              <a:solidFill>
                <a:srgbClr val="FFFFFF"/>
              </a:solidFill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11089578" y="98090"/>
            <a:ext cx="712836" cy="251460"/>
          </a:xfrm>
          <a:prstGeom prst="rect">
            <a:avLst/>
          </a:prstGeom>
          <a:noFill/>
        </p:spPr>
        <p:txBody>
          <a:bodyPr wrap="square" lIns="68559" tIns="34279" rIns="68559" bIns="34279" rtlCol="0">
            <a:spAutoFit/>
          </a:bodyPr>
          <a:lstStyle/>
          <a:p>
            <a:pPr algn="ctr" defTabSz="913765"/>
            <a:fld id="{2EEF1883-7A0E-4F66-9932-E581691AD397}" type="slidenum">
              <a:rPr lang="zh-CN" altLang="en-US" sz="120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fld>
            <a:fld id="{2EEF1883-7A0E-4F66-9932-E581691AD397}" type="slidenum">
              <a:rPr lang="en-US" altLang="zh-CN" sz="120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fld>
            <a:r>
              <a:rPr lang="en-US" altLang="zh-CN" sz="1200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86</a:t>
            </a:r>
            <a:endParaRPr lang="zh-CN" altLang="en-US" sz="1200" dirty="0">
              <a:solidFill>
                <a:srgbClr val="FFFF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839200" y="168894"/>
            <a:ext cx="250155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kern="1200" dirty="0">
                <a:solidFill>
                  <a:srgbClr val="FF0000"/>
                </a:solidFill>
                <a:latin typeface="+mn-lt"/>
                <a:ea typeface="微软雅黑" panose="020B0503020204020204" charset="-122"/>
                <a:cs typeface="+mn-cs"/>
              </a:rPr>
              <a:t>花卉的繁殖</a:t>
            </a:r>
            <a:endParaRPr lang="zh-CN" altLang="en-US" sz="1600" b="1" kern="1200" dirty="0">
              <a:solidFill>
                <a:srgbClr val="FF0000"/>
              </a:solidFill>
              <a:latin typeface="+mn-lt"/>
              <a:ea typeface="微软雅黑" panose="020B0503020204020204" charset="-122"/>
              <a:cs typeface="+mn-cs"/>
            </a:endParaRPr>
          </a:p>
        </p:txBody>
      </p:sp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534955" y="70591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"/>
          </p:nvPr>
        </p:nvSpPr>
        <p:spPr>
          <a:xfrm>
            <a:off x="609600" y="1891005"/>
            <a:ext cx="10972800" cy="4445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457200" eaLnBrk="1" fontAlgn="auto" latinLnBrk="0" hangingPunct="1">
              <a:lnSpc>
                <a:spcPct val="150000"/>
              </a:lnSpc>
              <a:spcBef>
                <a:spcPts val="0"/>
              </a:spcBef>
              <a:buNone/>
              <a:defRPr sz="2400" b="1">
                <a:latin typeface="微软雅黑" panose="020B0503020204020204" charset="-122"/>
                <a:ea typeface="微软雅黑" panose="020B0503020204020204" charset="-122"/>
              </a:defRPr>
            </a:lvl1pPr>
            <a:lvl2pPr marL="0" indent="457200" eaLnBrk="1" fontAlgn="auto" latinLnBrk="0" hangingPunct="1">
              <a:lnSpc>
                <a:spcPct val="150000"/>
              </a:lnSpc>
              <a:spcBef>
                <a:spcPts val="0"/>
              </a:spcBef>
              <a:buNone/>
              <a:defRPr sz="2400" b="1">
                <a:latin typeface="微软雅黑" panose="020B0503020204020204" charset="-122"/>
                <a:ea typeface="微软雅黑" panose="020B0503020204020204" charset="-122"/>
              </a:defRPr>
            </a:lvl2pPr>
            <a:lvl3pPr marL="0" indent="457200" eaLnBrk="1" fontAlgn="auto" latinLnBrk="0" hangingPunct="1">
              <a:lnSpc>
                <a:spcPct val="150000"/>
              </a:lnSpc>
              <a:spcBef>
                <a:spcPts val="0"/>
              </a:spcBef>
              <a:buNone/>
              <a:defRPr sz="2400" b="1">
                <a:latin typeface="微软雅黑" panose="020B0503020204020204" charset="-122"/>
                <a:ea typeface="微软雅黑" panose="020B0503020204020204" charset="-122"/>
              </a:defRPr>
            </a:lvl3pPr>
            <a:lvl4pPr marL="0" indent="457200" eaLnBrk="1" fontAlgn="auto" latinLnBrk="0" hangingPunct="1">
              <a:lnSpc>
                <a:spcPct val="150000"/>
              </a:lnSpc>
              <a:spcBef>
                <a:spcPts val="0"/>
              </a:spcBef>
              <a:buNone/>
              <a:defRPr sz="2400" b="1">
                <a:latin typeface="微软雅黑" panose="020B0503020204020204" charset="-122"/>
                <a:ea typeface="微软雅黑" panose="020B0503020204020204" charset="-122"/>
              </a:defRPr>
            </a:lvl4pPr>
            <a:lvl5pPr marL="0" indent="457200" eaLnBrk="1" fontAlgn="auto" latinLnBrk="0" hangingPunct="1">
              <a:lnSpc>
                <a:spcPct val="150000"/>
              </a:lnSpc>
              <a:spcBef>
                <a:spcPts val="0"/>
              </a:spcBef>
              <a:buNone/>
              <a:defRPr sz="2400" b="1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1" name="日期占位符 1"/>
          <p:cNvSpPr txBox="1">
            <a:spLocks noGrp="1"/>
          </p:cNvSpPr>
          <p:nvPr userDrawn="1"/>
        </p:nvSpPr>
        <p:spPr bwMode="auto">
          <a:xfrm>
            <a:off x="10898155" y="6569598"/>
            <a:ext cx="1219200" cy="28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731AF10-B5AB-44BC-85BA-51966B547564}" type="datetime1">
              <a:rPr lang="zh-CN" altLang="en-US" sz="1600" b="1">
                <a:solidFill>
                  <a:srgbClr val="FF00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</a:fld>
            <a:endParaRPr lang="en-US" altLang="zh-CN" sz="1400" b="1" dirty="0">
              <a:solidFill>
                <a:srgbClr val="FF00F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" y="28406"/>
            <a:ext cx="883078" cy="883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微软雅黑" panose="020B0503020204020204" charset="-122"/>
              </a:rPr>
              <a:t>第七节 花卉组织培养</a:t>
            </a:r>
            <a:endParaRPr kumimoji="0" lang="zh-CN" alt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植物组织培养(plant tissue culture)是指在无菌条件下，将离体的植物器官（根、茎、叶、花、果实等）、组织（形成层、花药组织、胚乳、皮层等）、细胞（体细胞和生殖细胞）以及原生质体，培养在人工配制的培养基上，给予适当的培养条件，使其长成完整植株的过程。</a:t>
            </a:r>
            <a:endParaRPr lang="zh-CN" altLang="en-US"/>
          </a:p>
        </p:txBody>
      </p:sp>
      <p:sp>
        <p:nvSpPr>
          <p:cNvPr id="4" name="动作按钮: 后退或前一项 3">
            <a:hlinkClick r:id="rId1" action="ppaction://hlinksldjump"/>
          </p:cNvPr>
          <p:cNvSpPr/>
          <p:nvPr/>
        </p:nvSpPr>
        <p:spPr>
          <a:xfrm>
            <a:off x="10896600" y="6172200"/>
            <a:ext cx="1066800" cy="381000"/>
          </a:xfrm>
          <a:prstGeom prst="actionButtonBackPrevious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93186" name="Picture 1026" descr="兰花-茎尖培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5500" y="3860800"/>
            <a:ext cx="3578225" cy="267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87" name="Picture 1027" descr="DSCN34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883" y="476250"/>
            <a:ext cx="4524375" cy="313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88" name="Picture 1028" descr="DSCN34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476250"/>
            <a:ext cx="4056063" cy="3165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189" name="Rectangle 1029"/>
          <p:cNvSpPr/>
          <p:nvPr/>
        </p:nvSpPr>
        <p:spPr>
          <a:xfrm>
            <a:off x="3600450" y="2995771"/>
            <a:ext cx="20212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8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修剪外植体</a:t>
            </a:r>
            <a:r>
              <a:rPr lang="zh-CN" altLang="en-US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7094" name="Rectangle 1030"/>
          <p:cNvSpPr>
            <a:spLocks noChangeArrowheads="1"/>
          </p:cNvSpPr>
          <p:nvPr/>
        </p:nvSpPr>
        <p:spPr bwMode="auto">
          <a:xfrm>
            <a:off x="7031038" y="4435158"/>
            <a:ext cx="437515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．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楷体" panose="02010600040101010101" pitchFamily="2" charset="-122"/>
                <a:cs typeface="+mn-cs"/>
              </a:rPr>
              <a:t>接种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Inoculation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94210" name="Picture 6" descr="DSCN23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4363" y="0"/>
            <a:ext cx="9906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4211" name="Rectangle 5"/>
          <p:cNvSpPr/>
          <p:nvPr/>
        </p:nvSpPr>
        <p:spPr>
          <a:xfrm>
            <a:off x="9061450" y="4189889"/>
            <a:ext cx="1795463" cy="14452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4400" b="1" dirty="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增殖培养</a:t>
            </a:r>
            <a:endParaRPr lang="zh-CN" altLang="en-US" sz="4400" dirty="0">
              <a:solidFill>
                <a:srgbClr val="CCECFF"/>
              </a:solidFill>
              <a:latin typeface="Arial" panose="020B0604020202020204" pitchFamily="34" charset="0"/>
            </a:endParaRPr>
          </a:p>
        </p:txBody>
      </p:sp>
      <p:pic>
        <p:nvPicPr>
          <p:cNvPr id="94212" name="Picture 4" descr="兰花初代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09913"/>
            <a:ext cx="2479675" cy="3748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4213" name="Rectangle 3"/>
          <p:cNvSpPr/>
          <p:nvPr/>
        </p:nvSpPr>
        <p:spPr>
          <a:xfrm>
            <a:off x="1447800" y="4952683"/>
            <a:ext cx="115697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初代培养</a:t>
            </a:r>
            <a:r>
              <a:rPr lang="zh-CN" altLang="en-US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95234" name="Picture 2" descr="蝴蝶兰生根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5475" y="2492375"/>
            <a:ext cx="4937125" cy="1347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5235" name="Rectangle 3"/>
          <p:cNvSpPr/>
          <p:nvPr/>
        </p:nvSpPr>
        <p:spPr>
          <a:xfrm>
            <a:off x="6797675" y="3789363"/>
            <a:ext cx="315214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dirty="0">
                <a:latin typeface="Tahoma" panose="020B0604030504040204" pitchFamily="34" charset="0"/>
              </a:rPr>
              <a:t>蝴蝶兰</a:t>
            </a:r>
            <a:r>
              <a:rPr lang="en-US" altLang="zh-CN" sz="2000" dirty="0">
                <a:latin typeface="Tahoma" panose="020B0604030504040204" pitchFamily="34" charset="0"/>
              </a:rPr>
              <a:t>Phalaenopsis</a:t>
            </a:r>
            <a:r>
              <a:rPr lang="zh-CN" altLang="en-US" sz="2000" dirty="0">
                <a:latin typeface="Tahoma" panose="020B0604030504040204" pitchFamily="34" charset="0"/>
              </a:rPr>
              <a:t>生根苗</a:t>
            </a:r>
            <a:endParaRPr lang="zh-CN" altLang="en-US" sz="2000" dirty="0">
              <a:latin typeface="Tahoma" panose="020B0604030504040204" pitchFamily="34" charset="0"/>
            </a:endParaRPr>
          </a:p>
        </p:txBody>
      </p:sp>
      <p:pic>
        <p:nvPicPr>
          <p:cNvPr id="95236" name="Picture 4" descr="卡特兰生根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850" y="4292600"/>
            <a:ext cx="4835525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5237" name="Rectangle 5"/>
          <p:cNvSpPr/>
          <p:nvPr/>
        </p:nvSpPr>
        <p:spPr>
          <a:xfrm>
            <a:off x="7031038" y="6278563"/>
            <a:ext cx="260667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dirty="0">
                <a:latin typeface="Tahoma" panose="020B0604030504040204" pitchFamily="34" charset="0"/>
              </a:rPr>
              <a:t>卡特兰</a:t>
            </a:r>
            <a:r>
              <a:rPr lang="en-US" altLang="zh-CN" sz="2000" dirty="0">
                <a:latin typeface="Tahoma" panose="020B0604030504040204" pitchFamily="34" charset="0"/>
              </a:rPr>
              <a:t>Cattleya</a:t>
            </a:r>
            <a:r>
              <a:rPr lang="zh-CN" altLang="en-US" sz="2000" dirty="0">
                <a:latin typeface="Tahoma" panose="020B0604030504040204" pitchFamily="34" charset="0"/>
              </a:rPr>
              <a:t>生根苗</a:t>
            </a:r>
            <a:endParaRPr lang="zh-CN" altLang="en-US" sz="2000" dirty="0">
              <a:latin typeface="Tahoma" panose="020B0604030504040204" pitchFamily="34" charset="0"/>
            </a:endParaRPr>
          </a:p>
        </p:txBody>
      </p:sp>
      <p:pic>
        <p:nvPicPr>
          <p:cNvPr id="95238" name="Picture 6" descr="石斛兰生根苗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688" y="333375"/>
            <a:ext cx="4916487" cy="159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5239" name="Rectangle 7"/>
          <p:cNvSpPr/>
          <p:nvPr/>
        </p:nvSpPr>
        <p:spPr>
          <a:xfrm>
            <a:off x="6719888" y="1916113"/>
            <a:ext cx="307594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dirty="0">
                <a:latin typeface="Tahoma" panose="020B0604030504040204" pitchFamily="34" charset="0"/>
              </a:rPr>
              <a:t>石斛兰</a:t>
            </a:r>
            <a:r>
              <a:rPr lang="en-US" altLang="zh-CN" sz="2000" dirty="0">
                <a:latin typeface="Tahoma" panose="020B0604030504040204" pitchFamily="34" charset="0"/>
              </a:rPr>
              <a:t>Dendrobium</a:t>
            </a:r>
            <a:r>
              <a:rPr lang="zh-CN" altLang="en-US" sz="2000" dirty="0">
                <a:latin typeface="Tahoma" panose="020B0604030504040204" pitchFamily="34" charset="0"/>
              </a:rPr>
              <a:t>生根苗</a:t>
            </a:r>
            <a:endParaRPr lang="zh-CN" altLang="en-US" sz="2000" dirty="0">
              <a:latin typeface="Tahoma" panose="020B0604030504040204" pitchFamily="34" charset="0"/>
            </a:endParaRPr>
          </a:p>
        </p:txBody>
      </p:sp>
      <p:pic>
        <p:nvPicPr>
          <p:cNvPr id="95240" name="Picture 8" descr="石斛兰(Dendrobium)瓶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838" y="188913"/>
            <a:ext cx="3929062" cy="6119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5241" name="Rectangle 9"/>
          <p:cNvSpPr/>
          <p:nvPr/>
        </p:nvSpPr>
        <p:spPr>
          <a:xfrm>
            <a:off x="1804988" y="6308725"/>
            <a:ext cx="301625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dirty="0">
                <a:latin typeface="Tahoma" panose="020B0604030504040204" pitchFamily="34" charset="0"/>
              </a:rPr>
              <a:t>石斛兰</a:t>
            </a:r>
            <a:r>
              <a:rPr lang="en-US" altLang="zh-CN" sz="2000" dirty="0">
                <a:latin typeface="Tahoma" panose="020B0604030504040204" pitchFamily="34" charset="0"/>
              </a:rPr>
              <a:t>(Dendrobium)</a:t>
            </a:r>
            <a:r>
              <a:rPr lang="zh-CN" altLang="en-US" sz="2000" dirty="0">
                <a:latin typeface="Tahoma" panose="020B0604030504040204" pitchFamily="34" charset="0"/>
              </a:rPr>
              <a:t>瓶苗</a:t>
            </a:r>
            <a:endParaRPr lang="zh-CN" altLang="en-US" sz="20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6258" name="AutoShape 2"/>
          <p:cNvSpPr/>
          <p:nvPr/>
        </p:nvSpPr>
        <p:spPr>
          <a:xfrm rot="-1075667">
            <a:off x="9215438" y="1989138"/>
            <a:ext cx="1833562" cy="2808287"/>
          </a:xfrm>
          <a:custGeom>
            <a:avLst/>
            <a:gdLst>
              <a:gd name="txL" fmla="*/ 3085 w 21600"/>
              <a:gd name="txT" fmla="*/ 12343 h 21600"/>
              <a:gd name="txR" fmla="*/ 18514 w 21600"/>
              <a:gd name="txB" fmla="*/ 18514 h 21600"/>
            </a:gdLst>
            <a:ahLst/>
            <a:cxnLst>
              <a:cxn ang="17694720">
                <a:pos x="1309535" y="0"/>
              </a:cxn>
              <a:cxn ang="11796480">
                <a:pos x="785687" y="802312"/>
              </a:cxn>
              <a:cxn ang="17694720">
                <a:pos x="523763" y="1203533"/>
              </a:cxn>
              <a:cxn ang="11796480">
                <a:pos x="0" y="2005975"/>
              </a:cxn>
              <a:cxn ang="5898240">
                <a:pos x="523763" y="2808287"/>
              </a:cxn>
              <a:cxn ang="5898240">
                <a:pos x="1047611" y="2407066"/>
              </a:cxn>
              <a:cxn ang="0">
                <a:pos x="1571374" y="1604754"/>
              </a:cxn>
              <a:cxn ang="0">
                <a:pos x="1833298" y="802312"/>
              </a:cxn>
            </a:cxnLst>
            <a:rect l="txL" t="txT" r="txR" b="txB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solidFill>
            <a:srgbClr val="FF99CC">
              <a:alpha val="79999"/>
            </a:srgbClr>
          </a:solidFill>
          <a:ln w="9525" cap="flat" cmpd="sng">
            <a:pattFill prst="pct5">
              <a:fgClr>
                <a:srgbClr val="000000">
                  <a:alpha val="100000"/>
                </a:srgbClr>
              </a:fgClr>
              <a:bgClr>
                <a:srgbClr val="FFFFFF"/>
              </a:bgClr>
            </a:patt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96259" name="Picture 3" descr="文心兰(Oncidium)瓶苗"/>
          <p:cNvPicPr>
            <a:picLocks noChangeAspect="1"/>
          </p:cNvPicPr>
          <p:nvPr/>
        </p:nvPicPr>
        <p:blipFill>
          <a:blip r:embed="rId1">
            <a:clrChange>
              <a:clrFrom>
                <a:srgbClr val="A2A586"/>
              </a:clrFrom>
              <a:clrTo>
                <a:srgbClr val="A2A58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7200" y="3573463"/>
            <a:ext cx="1933575" cy="2592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60" name="Picture 4" descr="m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63" y="476250"/>
            <a:ext cx="1571625" cy="223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61" name="AutoShape 5"/>
          <p:cNvSpPr/>
          <p:nvPr/>
        </p:nvSpPr>
        <p:spPr>
          <a:xfrm>
            <a:off x="6719888" y="1268413"/>
            <a:ext cx="1092200" cy="792162"/>
          </a:xfrm>
          <a:prstGeom prst="rightArrow">
            <a:avLst>
              <a:gd name="adj1" fmla="val 50000"/>
              <a:gd name="adj2" fmla="val 31819"/>
            </a:avLst>
          </a:prstGeom>
          <a:gradFill rotWithShape="1">
            <a:gsLst>
              <a:gs pos="0">
                <a:srgbClr val="764776"/>
              </a:gs>
              <a:gs pos="100000">
                <a:srgbClr val="FF99FF">
                  <a:alpha val="82001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96262" name="AutoShape 6"/>
          <p:cNvSpPr/>
          <p:nvPr/>
        </p:nvSpPr>
        <p:spPr>
          <a:xfrm>
            <a:off x="3678238" y="1268413"/>
            <a:ext cx="1092200" cy="792162"/>
          </a:xfrm>
          <a:prstGeom prst="rightArrow">
            <a:avLst>
              <a:gd name="adj1" fmla="val 50000"/>
              <a:gd name="adj2" fmla="val 31819"/>
            </a:avLst>
          </a:prstGeom>
          <a:gradFill rotWithShape="1">
            <a:gsLst>
              <a:gs pos="0">
                <a:srgbClr val="764776"/>
              </a:gs>
              <a:gs pos="100000">
                <a:srgbClr val="FF99FF">
                  <a:alpha val="82001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6263" name="AutoShape 7"/>
          <p:cNvSpPr/>
          <p:nvPr/>
        </p:nvSpPr>
        <p:spPr>
          <a:xfrm>
            <a:off x="3833813" y="4581525"/>
            <a:ext cx="936625" cy="649288"/>
          </a:xfrm>
          <a:prstGeom prst="leftArrow">
            <a:avLst>
              <a:gd name="adj1" fmla="val 50000"/>
              <a:gd name="adj2" fmla="val 33291"/>
            </a:avLst>
          </a:prstGeom>
          <a:gradFill rotWithShape="1">
            <a:gsLst>
              <a:gs pos="0">
                <a:srgbClr val="76475E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96264" name="AutoShape 8"/>
          <p:cNvSpPr/>
          <p:nvPr/>
        </p:nvSpPr>
        <p:spPr>
          <a:xfrm>
            <a:off x="6954838" y="4652963"/>
            <a:ext cx="935037" cy="649287"/>
          </a:xfrm>
          <a:prstGeom prst="leftArrow">
            <a:avLst>
              <a:gd name="adj1" fmla="val 50000"/>
              <a:gd name="adj2" fmla="val 33235"/>
            </a:avLst>
          </a:prstGeom>
          <a:gradFill rotWithShape="1">
            <a:gsLst>
              <a:gs pos="0">
                <a:srgbClr val="76475E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96265" name="Rectangle 9"/>
          <p:cNvSpPr/>
          <p:nvPr/>
        </p:nvSpPr>
        <p:spPr>
          <a:xfrm>
            <a:off x="2291874" y="2767013"/>
            <a:ext cx="87249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b="1" dirty="0">
                <a:latin typeface="Arial" panose="020B0604020202020204" pitchFamily="34" charset="0"/>
              </a:rPr>
              <a:t>外植体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96266" name="Rectangle 10"/>
          <p:cNvSpPr/>
          <p:nvPr/>
        </p:nvSpPr>
        <p:spPr>
          <a:xfrm>
            <a:off x="4302125" y="2852738"/>
            <a:ext cx="304323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b="1" dirty="0">
                <a:latin typeface="Arial" panose="020B0604020202020204" pitchFamily="34" charset="0"/>
              </a:rPr>
              <a:t>初代培养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96267" name="Rectangle 11"/>
          <p:cNvSpPr/>
          <p:nvPr/>
        </p:nvSpPr>
        <p:spPr>
          <a:xfrm>
            <a:off x="7499350" y="2852738"/>
            <a:ext cx="3276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b="1" dirty="0">
                <a:latin typeface="Arial" panose="020B0604020202020204" pitchFamily="34" charset="0"/>
              </a:rPr>
              <a:t> 继代增 殖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96268" name="Rectangle 12"/>
          <p:cNvSpPr/>
          <p:nvPr/>
        </p:nvSpPr>
        <p:spPr>
          <a:xfrm>
            <a:off x="1571625" y="6165850"/>
            <a:ext cx="2184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b="1" dirty="0">
                <a:latin typeface="Arial" panose="020B0604020202020204" pitchFamily="34" charset="0"/>
              </a:rPr>
              <a:t>生根苗驯化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96269" name="Rectangle 13"/>
          <p:cNvSpPr/>
          <p:nvPr/>
        </p:nvSpPr>
        <p:spPr>
          <a:xfrm>
            <a:off x="5204302" y="6237288"/>
            <a:ext cx="110236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b="1" dirty="0">
                <a:latin typeface="Arial" panose="020B0604020202020204" pitchFamily="34" charset="0"/>
              </a:rPr>
              <a:t>诱导生根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96270" name="Rectangle 14"/>
          <p:cNvSpPr/>
          <p:nvPr/>
        </p:nvSpPr>
        <p:spPr>
          <a:xfrm>
            <a:off x="10307638" y="3068638"/>
            <a:ext cx="468312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b="1" dirty="0">
                <a:latin typeface="Arial" panose="020B0604020202020204" pitchFamily="34" charset="0"/>
              </a:rPr>
              <a:t>继代循环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96272" name="Picture 16" descr="兰花初代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013" y="260350"/>
            <a:ext cx="1719262" cy="2592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73" name="Picture 17" descr="兰增殖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038" y="260350"/>
            <a:ext cx="1712912" cy="2592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74" name="Picture 18" descr="兰花增殖"/>
          <p:cNvPicPr>
            <a:picLocks noChangeAspect="1"/>
          </p:cNvPicPr>
          <p:nvPr/>
        </p:nvPicPr>
        <p:blipFill>
          <a:blip r:embed="rId5">
            <a:clrChange>
              <a:clrFrom>
                <a:srgbClr val="FAF4F8"/>
              </a:clrFrom>
              <a:clrTo>
                <a:srgbClr val="FAF4F8">
                  <a:alpha val="0"/>
                </a:srgbClr>
              </a:clrTo>
            </a:clrChange>
          </a:blip>
          <a:srcRect l="10271" t="7428"/>
          <a:stretch>
            <a:fillRect/>
          </a:stretch>
        </p:blipFill>
        <p:spPr>
          <a:xfrm>
            <a:off x="7889875" y="3213100"/>
            <a:ext cx="2357438" cy="309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75" name="Picture 19" descr="文心兰生根苗1"/>
          <p:cNvPicPr>
            <a:picLocks noChangeAspect="1"/>
          </p:cNvPicPr>
          <p:nvPr/>
        </p:nvPicPr>
        <p:blipFill>
          <a:blip r:embed="rId6">
            <a:clrChange>
              <a:clrFrom>
                <a:srgbClr val="B6BCAE"/>
              </a:clrFrom>
              <a:clrTo>
                <a:srgbClr val="B6BCAE">
                  <a:alpha val="0"/>
                </a:srgbClr>
              </a:clrTo>
            </a:clrChange>
          </a:blip>
          <a:srcRect t="2798"/>
          <a:stretch>
            <a:fillRect/>
          </a:stretch>
        </p:blipFill>
        <p:spPr>
          <a:xfrm>
            <a:off x="4926013" y="3503613"/>
            <a:ext cx="1708150" cy="2584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思考题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728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>
              <a:buFontTx/>
              <a:buNone/>
            </a:pPr>
            <a:r>
              <a:rPr lang="zh-CN" altLang="en-US" dirty="0">
                <a:ea typeface="楷体_GB2312" panose="02010609030101010101" pitchFamily="49" charset="-122"/>
              </a:rPr>
              <a:t>　</a:t>
            </a:r>
            <a:r>
              <a:rPr lang="zh-CN" altLang="en-US" sz="3600" b="1" dirty="0">
                <a:ea typeface="楷体_GB2312" panose="02010609030101010101" pitchFamily="49" charset="-122"/>
              </a:rPr>
              <a:t>生物技术在花卉繁殖上的特点及应用前景</a:t>
            </a:r>
            <a:r>
              <a:rPr lang="zh-CN" altLang="en-US" sz="3600" b="1" dirty="0"/>
              <a:t> </a:t>
            </a:r>
            <a:endParaRPr lang="zh-CN" altLang="en-US" sz="3600" b="1" dirty="0"/>
          </a:p>
        </p:txBody>
      </p:sp>
    </p:spTree>
  </p:cSld>
  <p:clrMapOvr>
    <a:masterClrMapping/>
  </p:clrMapOvr>
  <p:transition spd="med"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WordArt 2"/>
          <p:cNvSpPr>
            <a:spLocks noChangeArrowheads="1" noChangeShapeType="1" noTextEdit="1"/>
          </p:cNvSpPr>
          <p:nvPr/>
        </p:nvSpPr>
        <p:spPr bwMode="auto">
          <a:xfrm>
            <a:off x="3193555" y="2510729"/>
            <a:ext cx="6148874" cy="216428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chemeClr val="accent2"/>
              </a:contourClr>
            </a:sp3d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zh-CN" sz="3350" b="1" kern="10" dirty="0">
                <a:solidFill>
                  <a:schemeClr val="accent2">
                    <a:alpha val="78000"/>
                  </a:schemeClr>
                </a:solidFill>
                <a:latin typeface="Calibri Light" panose="020F0302020204030204" pitchFamily="34" charset="0"/>
                <a:ea typeface="微软雅黑" panose="020B0503020204020204" charset="-122"/>
              </a:rPr>
              <a:t>The End</a:t>
            </a:r>
            <a:endParaRPr lang="zh-CN" altLang="en-US" sz="3350" b="1" kern="10" dirty="0">
              <a:solidFill>
                <a:schemeClr val="accent2">
                  <a:alpha val="78000"/>
                </a:schemeClr>
              </a:solidFill>
              <a:latin typeface="Calibri Light" panose="020F03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dirty="0">
                <a:cs typeface="微软雅黑" panose="020B0503020204020204" charset="-122"/>
                <a:sym typeface="+mn-ea"/>
              </a:rPr>
              <a:t>一、组织培养概念 </a:t>
            </a:r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6720" y="1997075"/>
            <a:ext cx="11003280" cy="4582160"/>
          </a:xfrm>
        </p:spPr>
        <p:txBody>
          <a:bodyPr/>
          <a:p>
            <a:pPr algn="just">
              <a:lnSpc>
                <a:spcPct val="150000"/>
              </a:lnSpc>
            </a:pPr>
            <a:r>
              <a:rPr lang="zh-CN" altLang="en-US" dirty="0">
                <a:cs typeface="微软雅黑" panose="020B0503020204020204" charset="-122"/>
                <a:sym typeface="+mn-ea"/>
              </a:rPr>
              <a:t> 广义上的：是指在无菌条件下，将离体植物的器官、组织 、细胞、胚胎以及原生质体，培养在人工配制的培养基</a:t>
            </a:r>
            <a:r>
              <a:rPr lang="en-US" altLang="zh-CN" dirty="0">
                <a:cs typeface="微软雅黑" panose="020B0503020204020204" charset="-122"/>
                <a:sym typeface="+mn-ea"/>
              </a:rPr>
              <a:t>media</a:t>
            </a:r>
            <a:r>
              <a:rPr lang="zh-CN" altLang="en-US" dirty="0">
                <a:cs typeface="微软雅黑" panose="020B0503020204020204" charset="-122"/>
                <a:sym typeface="+mn-ea"/>
              </a:rPr>
              <a:t>上，给予适当的培养条件，使其长成完整的植株，称为植物组织培养。</a:t>
            </a:r>
            <a:endParaRPr lang="zh-CN" altLang="en-US" dirty="0"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cs typeface="微软雅黑" panose="020B0503020204020204" charset="-122"/>
                <a:sym typeface="+mn-ea"/>
              </a:rPr>
              <a:t> 狭义上的：包括分生组织、形成层组织和愈伤组织的培养。</a:t>
            </a:r>
            <a:endParaRPr lang="zh-CN" altLang="en-US" dirty="0"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微软雅黑" panose="020B0503020204020204" charset="-122"/>
                <a:sym typeface="+mn-ea"/>
              </a:rPr>
              <a:t>外植体（</a:t>
            </a:r>
            <a:r>
              <a:rPr lang="en-US" altLang="zh-CN" dirty="0">
                <a:cs typeface="微软雅黑" panose="020B0503020204020204" charset="-122"/>
                <a:sym typeface="+mn-ea"/>
              </a:rPr>
              <a:t>explant</a:t>
            </a:r>
            <a:r>
              <a:rPr lang="zh-CN" altLang="en-US" dirty="0">
                <a:cs typeface="微软雅黑" panose="020B0503020204020204" charset="-122"/>
                <a:sym typeface="+mn-ea"/>
              </a:rPr>
              <a:t>）：把离体植物的器官</a:t>
            </a:r>
            <a:r>
              <a:rPr lang="en-US" altLang="zh-CN" dirty="0">
                <a:cs typeface="微软雅黑" panose="020B0503020204020204" charset="-122"/>
                <a:sym typeface="+mn-ea"/>
              </a:rPr>
              <a:t>organ </a:t>
            </a:r>
            <a:r>
              <a:rPr lang="zh-CN" altLang="en-US" dirty="0">
                <a:cs typeface="微软雅黑" panose="020B0503020204020204" charset="-122"/>
                <a:sym typeface="+mn-ea"/>
              </a:rPr>
              <a:t>、组织</a:t>
            </a:r>
            <a:r>
              <a:rPr lang="en-US" altLang="zh-CN" dirty="0">
                <a:cs typeface="微软雅黑" panose="020B0503020204020204" charset="-122"/>
                <a:sym typeface="+mn-ea"/>
              </a:rPr>
              <a:t>tissue </a:t>
            </a:r>
            <a:r>
              <a:rPr lang="zh-CN" altLang="en-US" dirty="0">
                <a:cs typeface="微软雅黑" panose="020B0503020204020204" charset="-122"/>
                <a:sym typeface="+mn-ea"/>
              </a:rPr>
              <a:t>、细胞</a:t>
            </a:r>
            <a:r>
              <a:rPr lang="en-US" altLang="zh-CN" dirty="0">
                <a:cs typeface="微软雅黑" panose="020B0503020204020204" charset="-122"/>
                <a:sym typeface="+mn-ea"/>
              </a:rPr>
              <a:t>cell </a:t>
            </a:r>
            <a:r>
              <a:rPr lang="zh-CN" altLang="en-US" dirty="0">
                <a:cs typeface="微软雅黑" panose="020B0503020204020204" charset="-122"/>
                <a:sym typeface="+mn-ea"/>
              </a:rPr>
              <a:t>、胚胎</a:t>
            </a:r>
            <a:r>
              <a:rPr lang="en-US" altLang="zh-CN" dirty="0">
                <a:cs typeface="微软雅黑" panose="020B0503020204020204" charset="-122"/>
                <a:sym typeface="+mn-ea"/>
              </a:rPr>
              <a:t>embryo </a:t>
            </a:r>
            <a:r>
              <a:rPr lang="zh-CN" altLang="en-US" dirty="0">
                <a:cs typeface="微软雅黑" panose="020B0503020204020204" charset="-122"/>
                <a:sym typeface="+mn-ea"/>
              </a:rPr>
              <a:t>、原生质体</a:t>
            </a:r>
            <a:r>
              <a:rPr lang="en-US" altLang="zh-CN" dirty="0">
                <a:cs typeface="微软雅黑" panose="020B0503020204020204" charset="-122"/>
                <a:sym typeface="+mn-ea"/>
              </a:rPr>
              <a:t>protoplast  </a:t>
            </a:r>
            <a:r>
              <a:rPr lang="zh-CN" altLang="en-US" dirty="0">
                <a:cs typeface="微软雅黑" panose="020B0503020204020204" charset="-122"/>
                <a:sym typeface="+mn-ea"/>
              </a:rPr>
              <a:t>称为外植体。</a:t>
            </a:r>
            <a:endParaRPr lang="zh-CN" altLang="en-US"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cs"/>
                <a:sym typeface="+mn-ea"/>
              </a:rPr>
              <a:t>二、组织培养的重要意义</a:t>
            </a:r>
            <a:r>
              <a:rPr lang="zh-CN" altLang="en-US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670" y="1904975"/>
            <a:ext cx="10972800" cy="4445519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hangingPunct="0">
              <a:lnSpc>
                <a:spcPct val="150000"/>
              </a:lnSpc>
              <a:spcAft>
                <a:spcPct val="0"/>
              </a:spcAft>
              <a:buClr>
                <a:schemeClr val="hlink"/>
              </a:buClr>
              <a:buSzPct val="80000"/>
              <a:buFont typeface="Wingdings 2" pitchFamily="18" charset="2"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r>
              <a:rPr kumimoji="0" lang="en-US" altLang="zh-CN" sz="28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微软雅黑" panose="020B0503020204020204" charset="-122"/>
              </a:rPr>
              <a:t>1</a:t>
            </a:r>
            <a:r>
              <a:rPr kumimoji="0" lang="zh-CN" altLang="en-US" sz="28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微软雅黑" panose="020B0503020204020204" charset="-122"/>
              </a:rPr>
              <a:t>、繁殖系数较高，远远超过有性或其它无性繁殖方式，即“快速繁殖”。</a:t>
            </a:r>
            <a:endParaRPr kumimoji="0" lang="en-US" altLang="zh-CN" sz="280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微软雅黑" panose="020B0503020204020204" charset="-122"/>
            </a:endParaRPr>
          </a:p>
          <a:p>
            <a:pPr marL="0" marR="0" lvl="0" indent="0" algn="l" defTabSz="914400" rtl="0" eaLnBrk="0" fontAlgn="base" hangingPunct="0">
              <a:lnSpc>
                <a:spcPct val="150000"/>
              </a:lnSpc>
              <a:spcAft>
                <a:spcPct val="0"/>
              </a:spcAft>
              <a:buClr>
                <a:schemeClr val="hlink"/>
              </a:buClr>
              <a:buSzPct val="80000"/>
              <a:buFont typeface="Wingdings 2" pitchFamily="18" charset="2"/>
              <a:buNone/>
              <a:defRPr/>
            </a:pP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微软雅黑" panose="020B0503020204020204" charset="-122"/>
              </a:rPr>
              <a:t> </a:t>
            </a:r>
            <a:r>
              <a:rPr kumimoji="0" lang="zh-CN" altLang="en-US" sz="28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微软雅黑" panose="020B0503020204020204" charset="-122"/>
              </a:rPr>
              <a:t>    证明了植物的每一个生活细胞都含有一种植物的全部遗传信息，在一定的条件下可以发育成一个完整的植株，而且在一定范围内人们可以按照意愿，改变和调节植物的发育。 </a:t>
            </a:r>
            <a:endParaRPr kumimoji="0" lang="zh-CN" altLang="en-US" sz="280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微软雅黑" panose="020B0503020204020204" charset="-122"/>
            </a:endParaRPr>
          </a:p>
          <a:p>
            <a:pPr marL="342900" marR="0" lvl="0" indent="0" algn="l" defTabSz="914400" rtl="0" eaLnBrk="0" fontAlgn="base" hangingPunct="0">
              <a:lnSpc>
                <a:spcPct val="150000"/>
              </a:lnSpc>
              <a:spcAft>
                <a:spcPct val="0"/>
              </a:spcAft>
              <a:buClr>
                <a:schemeClr val="hlink"/>
              </a:buClr>
              <a:buSzPct val="80000"/>
              <a:buFont typeface="Wingdings 2" pitchFamily="18" charset="2"/>
              <a:buChar char="®"/>
              <a:defRPr/>
            </a:pPr>
            <a:endParaRPr kumimoji="0" lang="zh-CN" altLang="en-US" sz="280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9" name="Rectangle 3"/>
          <p:cNvSpPr>
            <a:spLocks noGrp="1"/>
          </p:cNvSpPr>
          <p:nvPr>
            <p:ph idx="1"/>
          </p:nvPr>
        </p:nvSpPr>
        <p:spPr>
          <a:xfrm>
            <a:off x="536575" y="1640205"/>
            <a:ext cx="11045825" cy="4696460"/>
          </a:xfrm>
        </p:spPr>
        <p:txBody>
          <a:bodyPr vert="horz" wrap="square" lIns="91440" tIns="45720" rIns="91440" bIns="45720" anchor="t" anchorCtr="0"/>
          <a:p>
            <a:pPr>
              <a:lnSpc>
                <a:spcPct val="150000"/>
              </a:lnSpc>
              <a:spcBef>
                <a:spcPct val="0"/>
              </a:spcBef>
              <a:buSzTx/>
            </a:pPr>
            <a:r>
              <a:rPr lang="en-US" altLang="zh-CN" b="1" dirty="0"/>
              <a:t>2</a:t>
            </a:r>
            <a:r>
              <a:rPr lang="zh-CN" altLang="en-US" b="1" dirty="0"/>
              <a:t>、对花卉种质进行纯化、复壮，即“脱毒”感病植株并不是每个部位都带有病毒，如茎尖生长点尚未分化成维管束的部分 </a:t>
            </a:r>
            <a:endParaRPr lang="zh-CN" altLang="en-US" b="1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、植物种质资源的保存、挽救濒于灭绝的植物 长期以来人们想了很多方法来保存植物，因为保存一个细胞就相当与保存一粒种子，但所占的空间仅为原来的几万分之一，而且在</a:t>
            </a:r>
            <a:r>
              <a:rPr lang="en-US" altLang="zh-CN" dirty="0">
                <a:sym typeface="+mn-ea"/>
              </a:rPr>
              <a:t>-193</a:t>
            </a:r>
            <a:r>
              <a:rPr lang="zh-CN" altLang="en-US" dirty="0">
                <a:sym typeface="+mn-ea"/>
              </a:rPr>
              <a:t>度的液氮中可以长时间保存，不像种子那样需要年年更新或经常更新。 </a:t>
            </a:r>
            <a:endParaRPr lang="zh-CN" altLang="en-US" dirty="0"/>
          </a:p>
        </p:txBody>
      </p:sp>
    </p:spTree>
  </p:cSld>
  <p:clrMapOvr>
    <a:masterClrMapping/>
  </p:clrMapOvr>
  <p:transition spd="med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806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>
              <a:buFontTx/>
              <a:buNone/>
            </a:pPr>
            <a:r>
              <a:rPr lang="en-US" altLang="zh-CN" sz="3200" b="1" dirty="0"/>
              <a:t>4</a:t>
            </a:r>
            <a:r>
              <a:rPr lang="zh-CN" altLang="en-US" sz="3200" b="1" dirty="0"/>
              <a:t>、将细胞诱导融合，进一步分化成小植株</a:t>
            </a:r>
            <a:endParaRPr lang="zh-CN" altLang="en-US" sz="3200" b="1" dirty="0"/>
          </a:p>
          <a:p>
            <a:r>
              <a:rPr lang="en-US" altLang="zh-CN" sz="3200" b="1" dirty="0"/>
              <a:t>5</a:t>
            </a:r>
            <a:r>
              <a:rPr lang="zh-CN" altLang="en-US" sz="3200" b="1" dirty="0"/>
              <a:t>、为基因工程育种提供培养技术</a:t>
            </a:r>
            <a:endParaRPr lang="zh-CN" altLang="en-US" sz="3200" b="1" dirty="0"/>
          </a:p>
          <a:p>
            <a:endParaRPr lang="zh-CN" altLang="en-US" sz="3200" b="1" dirty="0"/>
          </a:p>
        </p:txBody>
      </p:sp>
    </p:spTree>
  </p:cSld>
  <p:clrMapOvr>
    <a:masterClrMapping/>
  </p:clrMapOvr>
  <p:transition spd="med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33685" y="533199"/>
            <a:ext cx="10972800" cy="1143000"/>
          </a:xfrm>
        </p:spPr>
        <p:txBody>
          <a:bodyPr/>
          <a:p>
            <a:r>
              <a:rPr lang="zh-CN" altLang="en-US" dirty="0">
                <a:sym typeface="+mn-ea"/>
              </a:rPr>
              <a:t>三、组织培养程序</a:t>
            </a:r>
            <a:endParaRPr lang="zh-CN" altLang="en-US"/>
          </a:p>
        </p:txBody>
      </p:sp>
      <p:sp>
        <p:nvSpPr>
          <p:cNvPr id="89091" name="内容占位符 2"/>
          <p:cNvSpPr>
            <a:spLocks noGrp="1"/>
          </p:cNvSpPr>
          <p:nvPr>
            <p:ph idx="1"/>
          </p:nvPr>
        </p:nvSpPr>
        <p:spPr>
          <a:xfrm>
            <a:off x="647700" y="1675765"/>
            <a:ext cx="10934700" cy="4660900"/>
          </a:xfrm>
        </p:spPr>
        <p:txBody>
          <a:bodyPr vert="horz" wrap="square" lIns="91440" tIns="45720" rIns="91440" bIns="45720" anchor="t" anchorCtr="0">
            <a:normAutofit fontScale="80000"/>
          </a:bodyPr>
          <a:p>
            <a:r>
              <a:rPr lang="en-US" altLang="zh-CN" sz="2800" b="1" dirty="0"/>
              <a:t>1</a:t>
            </a:r>
            <a:r>
              <a:rPr lang="zh-CN" altLang="en-US" sz="2800" b="1" dirty="0"/>
              <a:t>、培养基的配制 </a:t>
            </a:r>
            <a:r>
              <a:rPr lang="en-US" altLang="zh-CN" sz="2800" b="1" dirty="0"/>
              <a:t>Media  making </a:t>
            </a:r>
            <a:endParaRPr lang="en-US" altLang="zh-CN" sz="2800" b="1" dirty="0"/>
          </a:p>
          <a:p>
            <a:r>
              <a:rPr lang="en-US" altLang="zh-CN" sz="2800" b="1" dirty="0"/>
              <a:t>2</a:t>
            </a:r>
            <a:r>
              <a:rPr lang="zh-CN" altLang="en-US" sz="2800" b="1" dirty="0"/>
              <a:t>．消毒和灭菌</a:t>
            </a:r>
            <a:r>
              <a:rPr lang="en-US" altLang="zh-CN" sz="2800" b="1" dirty="0"/>
              <a:t>disinfection and sterilization </a:t>
            </a:r>
            <a:endParaRPr lang="en-US" altLang="zh-CN" sz="2800" b="1" dirty="0"/>
          </a:p>
          <a:p>
            <a:r>
              <a:rPr lang="en-US" altLang="zh-CN" sz="2800" b="1" dirty="0"/>
              <a:t>      ① </a:t>
            </a:r>
            <a:r>
              <a:rPr lang="zh-CN" altLang="en-US" sz="2800" b="1" dirty="0"/>
              <a:t>接种室消毒</a:t>
            </a:r>
            <a:endParaRPr lang="zh-CN" altLang="en-US" sz="2800" b="1" dirty="0"/>
          </a:p>
          <a:p>
            <a:r>
              <a:rPr lang="zh-CN" altLang="en-US" sz="2800" b="1" dirty="0"/>
              <a:t>      ②器皿与用具的消毒</a:t>
            </a:r>
            <a:endParaRPr lang="zh-CN" altLang="en-US" sz="2800" b="1" dirty="0"/>
          </a:p>
          <a:p>
            <a:r>
              <a:rPr lang="zh-CN" altLang="en-US" sz="2800" b="1" dirty="0"/>
              <a:t>      ③外植体的选择与灭菌</a:t>
            </a:r>
            <a:endParaRPr lang="zh-CN" altLang="en-US" sz="2800" b="1" dirty="0"/>
          </a:p>
          <a:p>
            <a:r>
              <a:rPr lang="en-US" altLang="zh-CN" sz="2800" b="1" dirty="0"/>
              <a:t>3</a:t>
            </a:r>
            <a:r>
              <a:rPr lang="zh-CN" altLang="en-US" sz="2800" b="1" dirty="0"/>
              <a:t>．接种  </a:t>
            </a:r>
            <a:r>
              <a:rPr lang="en-US" altLang="zh-CN" sz="2800" b="1" dirty="0"/>
              <a:t>inoculation</a:t>
            </a:r>
            <a:r>
              <a:rPr lang="zh-CN" altLang="en-US" sz="2800" b="1" dirty="0"/>
              <a:t>　</a:t>
            </a:r>
            <a:endParaRPr lang="zh-CN" altLang="en-US" sz="2800" b="1" dirty="0"/>
          </a:p>
          <a:p>
            <a:r>
              <a:rPr lang="en-US" altLang="zh-CN" sz="2800" b="1" dirty="0"/>
              <a:t>4</a:t>
            </a:r>
            <a:r>
              <a:rPr lang="zh-CN" altLang="en-US" sz="2800" b="1" dirty="0"/>
              <a:t>．培养</a:t>
            </a:r>
            <a:r>
              <a:rPr lang="en-US" altLang="zh-CN" sz="2800" b="1" dirty="0"/>
              <a:t>culture</a:t>
            </a:r>
            <a:endParaRPr lang="en-US" altLang="zh-CN" sz="2800" b="1" dirty="0"/>
          </a:p>
          <a:p>
            <a:r>
              <a:rPr lang="en-US" altLang="zh-CN" sz="2800" b="1" dirty="0"/>
              <a:t>5</a:t>
            </a:r>
            <a:r>
              <a:rPr lang="zh-CN" altLang="en-US" sz="2800" b="1" dirty="0"/>
              <a:t>．诱导生根</a:t>
            </a:r>
            <a:endParaRPr lang="zh-CN" altLang="en-US" sz="2800" b="1" dirty="0"/>
          </a:p>
          <a:p>
            <a:r>
              <a:rPr lang="en-US" altLang="zh-CN" sz="2800" b="1" dirty="0"/>
              <a:t>6</a:t>
            </a:r>
            <a:r>
              <a:rPr lang="zh-CN" altLang="en-US" sz="2800" b="1" dirty="0"/>
              <a:t>．试管苗移植驯化 </a:t>
            </a:r>
            <a:r>
              <a:rPr lang="en-US" altLang="zh-CN" sz="2800" b="1" dirty="0"/>
              <a:t>domestication</a:t>
            </a:r>
            <a:endParaRPr lang="en-US" altLang="zh-CN" sz="2800" b="1" dirty="0"/>
          </a:p>
          <a:p>
            <a:endParaRPr lang="zh-CN" altLang="en-US" dirty="0"/>
          </a:p>
        </p:txBody>
      </p:sp>
    </p:spTree>
  </p:cSld>
  <p:clrMapOvr>
    <a:masterClrMapping/>
  </p:clrMapOvr>
  <p:transition spd="med"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0114" name="Picture 10" descr="Media Mixing St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7065" y="3644583"/>
            <a:ext cx="4510088" cy="314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5" name="Picture 9" descr="Media Preparation Ro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83565"/>
            <a:ext cx="4324350" cy="2999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2808" name="Rectangle 8"/>
          <p:cNvSpPr>
            <a:spLocks noChangeArrowheads="1"/>
          </p:cNvSpPr>
          <p:nvPr/>
        </p:nvSpPr>
        <p:spPr bwMode="auto">
          <a:xfrm>
            <a:off x="564515" y="4466590"/>
            <a:ext cx="5634355" cy="21685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45720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大量元素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C.H.O. N. P. K. Ca. Mg. S. Cl 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45720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微量元素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Cu. Mo. Zn. </a:t>
            </a:r>
            <a:r>
              <a:rPr kumimoji="0" lang="en-US" altLang="zh-CN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Mn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Co. B. Na 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45720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微生素类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b1(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盐酸硫胺素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b6(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盐酸砒哆醇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、生物素、烟酸、叶酸</a:t>
            </a:r>
            <a:endParaRPr kumimoji="0" lang="zh-CN" altLang="en-US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45720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铁盐 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Fe. 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0117" name="Rectangle 7"/>
          <p:cNvSpPr/>
          <p:nvPr/>
        </p:nvSpPr>
        <p:spPr>
          <a:xfrm>
            <a:off x="6248400" y="583565"/>
            <a:ext cx="5292090" cy="1578610"/>
          </a:xfrm>
          <a:prstGeom prst="rect">
            <a:avLst/>
          </a:prstGeom>
          <a:noFill/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 2" pitchFamily="18" charset="2"/>
              <a:buChar char="®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 2" pitchFamily="18" charset="2"/>
              <a:buChar char="®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algn="just" eaLnBrk="1" hangingPunct="1">
              <a:lnSpc>
                <a:spcPct val="150000"/>
              </a:lnSpc>
              <a:spcBef>
                <a:spcPct val="0"/>
              </a:spcBef>
              <a:buClrTx/>
              <a:buSzPct val="85000"/>
              <a:buFontTx/>
              <a:buNone/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植物激素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0" indent="-342900" algn="just" eaLnBrk="1" hangingPunct="1">
              <a:lnSpc>
                <a:spcPct val="150000"/>
              </a:lnSpc>
              <a:spcBef>
                <a:spcPct val="0"/>
              </a:spcBef>
              <a:buClrTx/>
              <a:buSzPct val="85000"/>
              <a:buFontTx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生长素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auxins 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IAA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IBA NAA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2,4-D</a:t>
            </a: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0" indent="-342900" algn="just" eaLnBrk="1" hangingPunct="1">
              <a:lnSpc>
                <a:spcPct val="150000"/>
              </a:lnSpc>
              <a:spcBef>
                <a:spcPct val="0"/>
              </a:spcBef>
              <a:buClrTx/>
              <a:buSzPct val="85000"/>
              <a:buFontTx/>
              <a:buNone/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细胞分裂素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cytokinin 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BA, KT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ZT</a:t>
            </a: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0118" name="Rectangle 6"/>
          <p:cNvSpPr/>
          <p:nvPr/>
        </p:nvSpPr>
        <p:spPr>
          <a:xfrm>
            <a:off x="1094105" y="3962400"/>
            <a:ext cx="5011738" cy="398780"/>
          </a:xfrm>
          <a:prstGeom prst="rect">
            <a:avLst/>
          </a:prstGeom>
          <a:noFill/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2000" b="1" dirty="0">
                <a:solidFill>
                  <a:srgbClr val="FF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000" b="1" dirty="0">
                <a:solidFill>
                  <a:srgbClr val="FF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lang="en-US" altLang="zh-CN" sz="2000" b="1" dirty="0">
                <a:solidFill>
                  <a:srgbClr val="FF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000" b="1" dirty="0">
                <a:solidFill>
                  <a:srgbClr val="FF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母液配制 </a:t>
            </a:r>
            <a:r>
              <a:rPr lang="en-US" altLang="zh-CN" sz="2000" b="1" dirty="0">
                <a:solidFill>
                  <a:srgbClr val="FF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Preparation Room</a:t>
            </a:r>
            <a:endParaRPr lang="en-US" altLang="zh-CN" sz="2000" b="1" dirty="0">
              <a:solidFill>
                <a:srgbClr val="FF66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0119" name="Rectangle 5"/>
          <p:cNvSpPr/>
          <p:nvPr/>
        </p:nvSpPr>
        <p:spPr>
          <a:xfrm>
            <a:off x="7315200" y="2743200"/>
            <a:ext cx="4004945" cy="398780"/>
          </a:xfrm>
          <a:prstGeom prst="rect">
            <a:avLst/>
          </a:prstGeom>
          <a:noFill/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r>
              <a:rPr lang="en-US" altLang="zh-CN" sz="2000" b="1" dirty="0">
                <a:solidFill>
                  <a:srgbClr val="FF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000" b="1" dirty="0">
                <a:solidFill>
                  <a:srgbClr val="FF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</a:t>
            </a:r>
            <a:r>
              <a:rPr lang="en-US" altLang="zh-CN" sz="2000" b="1" dirty="0">
                <a:solidFill>
                  <a:srgbClr val="FF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000" b="1" dirty="0">
                <a:solidFill>
                  <a:srgbClr val="FF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培养基配制</a:t>
            </a:r>
            <a:r>
              <a:rPr lang="en-US" altLang="zh-CN" sz="2000" b="1" dirty="0">
                <a:solidFill>
                  <a:srgbClr val="FF66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Media Mixing</a:t>
            </a:r>
            <a:endParaRPr lang="en-US" altLang="zh-CN" sz="2000" b="1" dirty="0">
              <a:solidFill>
                <a:srgbClr val="FF66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0120" name="AutoShape 4"/>
          <p:cNvSpPr/>
          <p:nvPr/>
        </p:nvSpPr>
        <p:spPr>
          <a:xfrm>
            <a:off x="2971800" y="3582988"/>
            <a:ext cx="703263" cy="358775"/>
          </a:xfrm>
          <a:prstGeom prst="upArrow">
            <a:avLst>
              <a:gd name="adj1" fmla="val 50000"/>
              <a:gd name="adj2" fmla="val 25000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90121" name="AutoShape 3"/>
          <p:cNvSpPr/>
          <p:nvPr/>
        </p:nvSpPr>
        <p:spPr>
          <a:xfrm>
            <a:off x="8593138" y="3187700"/>
            <a:ext cx="468312" cy="4318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1884363" y="0"/>
            <a:ext cx="327850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、培养基的配制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1138" name="Picture 2" descr="DSCN34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0" y="1143000"/>
            <a:ext cx="4225925" cy="5005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39" name="Picture 3" descr="无菌操作车间"/>
          <p:cNvPicPr>
            <a:picLocks noChangeAspect="1"/>
          </p:cNvPicPr>
          <p:nvPr/>
        </p:nvPicPr>
        <p:blipFill>
          <a:blip r:embed="rId2">
            <a:lum bright="6000"/>
          </a:blip>
          <a:stretch>
            <a:fillRect/>
          </a:stretch>
        </p:blipFill>
        <p:spPr>
          <a:xfrm>
            <a:off x="1066800" y="191770"/>
            <a:ext cx="6303645" cy="367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1140" name="Rectangle 4"/>
          <p:cNvSpPr/>
          <p:nvPr/>
        </p:nvSpPr>
        <p:spPr>
          <a:xfrm>
            <a:off x="3130550" y="3067209"/>
            <a:ext cx="2387600" cy="52197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无菌操作间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2895283" y="5714683"/>
            <a:ext cx="3979863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接种室消毒</a:t>
            </a: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142" name="Rectangle 6"/>
          <p:cNvSpPr/>
          <p:nvPr/>
        </p:nvSpPr>
        <p:spPr>
          <a:xfrm>
            <a:off x="9372283" y="3593783"/>
            <a:ext cx="139573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超净工作台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91143" name="Picture 7" descr="DSCN34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283" y="3962400"/>
            <a:ext cx="4546600" cy="133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zh-CN" altLang="en-US" dirty="0">
                <a:latin typeface="Arial" panose="020B0604020202020204" pitchFamily="34" charset="0"/>
                <a:sym typeface="+mn-ea"/>
              </a:rPr>
              <a:t>外植体的选择与消毒选取嫩茎 </a:t>
            </a:r>
            <a:r>
              <a:rPr lang="en-US" altLang="zh-CN" dirty="0">
                <a:latin typeface="Arial" panose="020B0604020202020204" pitchFamily="34" charset="0"/>
                <a:sym typeface="+mn-ea"/>
              </a:rPr>
              <a:t> 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92162" name="Picture 2" descr="DSCN3435"/>
          <p:cNvPicPr>
            <a:picLocks noChangeAspect="1"/>
          </p:cNvPicPr>
          <p:nvPr/>
        </p:nvPicPr>
        <p:blipFill>
          <a:blip r:embed="rId1">
            <a:lum bright="23999" contrast="60000"/>
          </a:blip>
          <a:stretch>
            <a:fillRect/>
          </a:stretch>
        </p:blipFill>
        <p:spPr>
          <a:xfrm>
            <a:off x="6629400" y="2349500"/>
            <a:ext cx="4056063" cy="291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3" name="Picture 3" descr="兰花嫩茎"/>
          <p:cNvPicPr>
            <a:picLocks noChangeAspect="1"/>
          </p:cNvPicPr>
          <p:nvPr/>
        </p:nvPicPr>
        <p:blipFill>
          <a:blip r:embed="rId2">
            <a:clrChange>
              <a:clrFrom>
                <a:srgbClr val="F5EFF1"/>
              </a:clrFrom>
              <a:clrTo>
                <a:srgbClr val="F5EFF1">
                  <a:alpha val="0"/>
                </a:srgbClr>
              </a:clrTo>
            </a:clrChange>
            <a:lum contrast="66000"/>
          </a:blip>
          <a:srcRect l="10361" t="7428" r="10361"/>
          <a:stretch>
            <a:fillRect/>
          </a:stretch>
        </p:blipFill>
        <p:spPr>
          <a:xfrm>
            <a:off x="3600450" y="2133600"/>
            <a:ext cx="2014538" cy="302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4" name="Picture 4" descr="兰花嫩茎"/>
          <p:cNvPicPr>
            <a:picLocks noChangeAspect="1"/>
          </p:cNvPicPr>
          <p:nvPr/>
        </p:nvPicPr>
        <p:blipFill>
          <a:blip r:embed="rId2">
            <a:clrChange>
              <a:clrFrom>
                <a:srgbClr val="F8F2F4"/>
              </a:clrFrom>
              <a:clrTo>
                <a:srgbClr val="F8F2F4">
                  <a:alpha val="0"/>
                </a:srgbClr>
              </a:clrTo>
            </a:clrChange>
            <a:lum contrast="66000"/>
          </a:blip>
          <a:srcRect l="10361" t="7428" r="10361"/>
          <a:stretch>
            <a:fillRect/>
          </a:stretch>
        </p:blipFill>
        <p:spPr>
          <a:xfrm>
            <a:off x="1143000" y="2708275"/>
            <a:ext cx="2014538" cy="302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5" name="Picture 5" descr="兰花嫩茎"/>
          <p:cNvPicPr>
            <a:picLocks noChangeAspect="1"/>
          </p:cNvPicPr>
          <p:nvPr/>
        </p:nvPicPr>
        <p:blipFill>
          <a:blip r:embed="rId2">
            <a:clrChange>
              <a:clrFrom>
                <a:srgbClr val="F8F2F4"/>
              </a:clrFrom>
              <a:clrTo>
                <a:srgbClr val="F8F2F4">
                  <a:alpha val="0"/>
                </a:srgbClr>
              </a:clrTo>
            </a:clrChange>
            <a:lum contrast="66000"/>
          </a:blip>
          <a:srcRect l="10361" t="7428" r="10361"/>
          <a:stretch>
            <a:fillRect/>
          </a:stretch>
        </p:blipFill>
        <p:spPr>
          <a:xfrm>
            <a:off x="2428875" y="2349500"/>
            <a:ext cx="2014538" cy="302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6" name="Rectangle 6"/>
          <p:cNvSpPr/>
          <p:nvPr/>
        </p:nvSpPr>
        <p:spPr>
          <a:xfrm>
            <a:off x="2633028" y="5714683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66FF"/>
                </a:solidFill>
                <a:latin typeface="Arial" panose="020B0604020202020204" pitchFamily="34" charset="0"/>
              </a:rPr>
              <a:t>兰花嫩茎</a:t>
            </a:r>
            <a:endParaRPr lang="zh-CN" altLang="en-US" sz="2800" b="1" dirty="0">
              <a:solidFill>
                <a:srgbClr val="FF66FF"/>
              </a:solidFill>
              <a:latin typeface="Arial" panose="020B0604020202020204" pitchFamily="34" charset="0"/>
            </a:endParaRPr>
          </a:p>
        </p:txBody>
      </p:sp>
      <p:sp>
        <p:nvSpPr>
          <p:cNvPr id="92167" name="Rectangle 7"/>
          <p:cNvSpPr/>
          <p:nvPr/>
        </p:nvSpPr>
        <p:spPr>
          <a:xfrm>
            <a:off x="8001000" y="5715000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66FF"/>
                </a:solidFill>
                <a:latin typeface="Arial" panose="020B0604020202020204" pitchFamily="34" charset="0"/>
              </a:rPr>
              <a:t>兰花茎尖</a:t>
            </a:r>
            <a:endParaRPr lang="zh-CN" altLang="en-US" sz="2800" b="1" dirty="0">
              <a:solidFill>
                <a:srgbClr val="FF66FF"/>
              </a:solidFill>
              <a:latin typeface="Arial" panose="020B0604020202020204" pitchFamily="34" charset="0"/>
            </a:endParaRPr>
          </a:p>
        </p:txBody>
      </p:sp>
      <p:sp>
        <p:nvSpPr>
          <p:cNvPr id="92168" name="AutoShape 8"/>
          <p:cNvSpPr/>
          <p:nvPr/>
        </p:nvSpPr>
        <p:spPr>
          <a:xfrm>
            <a:off x="5486400" y="3581083"/>
            <a:ext cx="858838" cy="11525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1275</Words>
  <Application>WPS 演示</Application>
  <PresentationFormat>宽屏</PresentationFormat>
  <Paragraphs>99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Arial Unicode MS</vt:lpstr>
      <vt:lpstr>华文琥珀</vt:lpstr>
      <vt:lpstr>Wingdings 2</vt:lpstr>
      <vt:lpstr>Wingdings</vt:lpstr>
      <vt:lpstr>Times New Roman</vt:lpstr>
      <vt:lpstr>华文楷体</vt:lpstr>
      <vt:lpstr>Tahoma</vt:lpstr>
      <vt:lpstr>楷体_GB2312</vt:lpstr>
      <vt:lpstr>Calibri Light</vt:lpstr>
      <vt:lpstr>Office 主题​​</vt:lpstr>
      <vt:lpstr>第七节 花卉组织培养</vt:lpstr>
      <vt:lpstr>一、组织培养概念 </vt:lpstr>
      <vt:lpstr>二、组织培养的重要意义 </vt:lpstr>
      <vt:lpstr>PowerPoint 演示文稿</vt:lpstr>
      <vt:lpstr>PowerPoint 演示文稿</vt:lpstr>
      <vt:lpstr>三、组织培养程序</vt:lpstr>
      <vt:lpstr>PowerPoint 演示文稿</vt:lpstr>
      <vt:lpstr>PowerPoint 演示文稿</vt:lpstr>
      <vt:lpstr>外植体的选择与消毒选取嫩茎  </vt:lpstr>
      <vt:lpstr>PowerPoint 演示文稿</vt:lpstr>
      <vt:lpstr>PowerPoint 演示文稿</vt:lpstr>
      <vt:lpstr>PowerPoint 演示文稿</vt:lpstr>
      <vt:lpstr>PowerPoint 演示文稿</vt:lpstr>
      <vt:lpstr>思考题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飞鱼</cp:lastModifiedBy>
  <cp:revision>3</cp:revision>
  <dcterms:created xsi:type="dcterms:W3CDTF">2019-09-19T02:01:00Z</dcterms:created>
  <dcterms:modified xsi:type="dcterms:W3CDTF">2020-10-30T13:43:15Z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2052-11.8.6.8810</vt:lpwstr>
  </property>
</Properties>
</file>