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av" ContentType="audio/x-wav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52244">
              <a:srgbClr val="C5D5E9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五边形 8"/>
          <p:cNvSpPr/>
          <p:nvPr userDrawn="1"/>
        </p:nvSpPr>
        <p:spPr>
          <a:xfrm rot="5400000">
            <a:off x="11108498" y="-9959"/>
            <a:ext cx="677333" cy="697255"/>
          </a:xfrm>
          <a:prstGeom prst="homePlate">
            <a:avLst>
              <a:gd name="adj" fmla="val 373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3765"/>
            <a:endParaRPr lang="zh-CN" altLang="en-US" sz="1865">
              <a:solidFill>
                <a:srgbClr val="FFFFFF"/>
              </a:solidFill>
            </a:endParaRPr>
          </a:p>
        </p:txBody>
      </p:sp>
      <p:sp>
        <p:nvSpPr>
          <p:cNvPr id="10" name="TextBox 15"/>
          <p:cNvSpPr txBox="1"/>
          <p:nvPr userDrawn="1"/>
        </p:nvSpPr>
        <p:spPr>
          <a:xfrm>
            <a:off x="11089578" y="98090"/>
            <a:ext cx="712836" cy="251460"/>
          </a:xfrm>
          <a:prstGeom prst="rect">
            <a:avLst/>
          </a:prstGeom>
          <a:noFill/>
        </p:spPr>
        <p:txBody>
          <a:bodyPr wrap="square" lIns="68559" tIns="34279" rIns="68559" bIns="34279" rtlCol="0">
            <a:spAutoFit/>
          </a:bodyPr>
          <a:lstStyle/>
          <a:p>
            <a:pPr algn="ctr" defTabSz="913765"/>
            <a:fld id="{2EEF1883-7A0E-4F66-9932-E581691AD397}" type="slidenum">
              <a:rPr lang="zh-CN" altLang="en-US" sz="12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fld>
            <a:fld id="{2EEF1883-7A0E-4F66-9932-E581691AD397}" type="slidenum">
              <a:rPr lang="en-US" altLang="zh-CN" sz="12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fld>
            <a:r>
              <a:rPr lang="en-US" altLang="zh-CN" sz="1200" dirty="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86</a:t>
            </a:r>
            <a:endParaRPr lang="zh-CN" altLang="en-US" sz="1200" dirty="0">
              <a:solidFill>
                <a:srgbClr val="FFFF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8839200" y="168894"/>
            <a:ext cx="2501557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kern="1200" dirty="0">
                <a:solidFill>
                  <a:srgbClr val="FF0000"/>
                </a:solidFill>
                <a:latin typeface="+mn-lt"/>
                <a:ea typeface="微软雅黑" panose="020B0503020204020204" charset="-122"/>
                <a:cs typeface="+mn-cs"/>
              </a:rPr>
              <a:t>花卉的繁殖</a:t>
            </a:r>
            <a:endParaRPr lang="zh-CN" altLang="en-US" sz="1600" b="1" kern="1200" dirty="0">
              <a:solidFill>
                <a:srgbClr val="FF0000"/>
              </a:solidFill>
              <a:latin typeface="+mn-lt"/>
              <a:ea typeface="微软雅黑" panose="020B0503020204020204" charset="-122"/>
              <a:cs typeface="+mn-cs"/>
            </a:endParaRPr>
          </a:p>
        </p:txBody>
      </p:sp>
      <p:sp>
        <p:nvSpPr>
          <p:cNvPr id="6" name="标题占位符 1"/>
          <p:cNvSpPr>
            <a:spLocks noGrp="1"/>
          </p:cNvSpPr>
          <p:nvPr>
            <p:ph type="title"/>
          </p:nvPr>
        </p:nvSpPr>
        <p:spPr>
          <a:xfrm>
            <a:off x="534955" y="70591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7" name="文本占位符 2"/>
          <p:cNvSpPr>
            <a:spLocks noGrp="1"/>
          </p:cNvSpPr>
          <p:nvPr>
            <p:ph idx="1"/>
          </p:nvPr>
        </p:nvSpPr>
        <p:spPr>
          <a:xfrm>
            <a:off x="609600" y="1891005"/>
            <a:ext cx="10972800" cy="4445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457200" eaLnBrk="1" fontAlgn="auto" latinLnBrk="0" hangingPunct="1">
              <a:lnSpc>
                <a:spcPct val="150000"/>
              </a:lnSpc>
              <a:spcBef>
                <a:spcPts val="0"/>
              </a:spcBef>
              <a:buNone/>
              <a:defRPr sz="2400" b="1">
                <a:latin typeface="微软雅黑" panose="020B0503020204020204" charset="-122"/>
                <a:ea typeface="微软雅黑" panose="020B0503020204020204" charset="-122"/>
              </a:defRPr>
            </a:lvl1pPr>
            <a:lvl2pPr marL="0" indent="457200" eaLnBrk="1" fontAlgn="auto" latinLnBrk="0" hangingPunct="1">
              <a:lnSpc>
                <a:spcPct val="150000"/>
              </a:lnSpc>
              <a:spcBef>
                <a:spcPts val="0"/>
              </a:spcBef>
              <a:buNone/>
              <a:defRPr sz="2400" b="1">
                <a:latin typeface="微软雅黑" panose="020B0503020204020204" charset="-122"/>
                <a:ea typeface="微软雅黑" panose="020B0503020204020204" charset="-122"/>
              </a:defRPr>
            </a:lvl2pPr>
            <a:lvl3pPr marL="0" indent="457200" eaLnBrk="1" fontAlgn="auto" latinLnBrk="0" hangingPunct="1">
              <a:lnSpc>
                <a:spcPct val="150000"/>
              </a:lnSpc>
              <a:spcBef>
                <a:spcPts val="0"/>
              </a:spcBef>
              <a:buNone/>
              <a:defRPr sz="2400" b="1">
                <a:latin typeface="微软雅黑" panose="020B0503020204020204" charset="-122"/>
                <a:ea typeface="微软雅黑" panose="020B0503020204020204" charset="-122"/>
              </a:defRPr>
            </a:lvl3pPr>
            <a:lvl4pPr marL="0" indent="457200" eaLnBrk="1" fontAlgn="auto" latinLnBrk="0" hangingPunct="1">
              <a:lnSpc>
                <a:spcPct val="150000"/>
              </a:lnSpc>
              <a:spcBef>
                <a:spcPts val="0"/>
              </a:spcBef>
              <a:buNone/>
              <a:defRPr sz="2400" b="1">
                <a:latin typeface="微软雅黑" panose="020B0503020204020204" charset="-122"/>
                <a:ea typeface="微软雅黑" panose="020B0503020204020204" charset="-122"/>
              </a:defRPr>
            </a:lvl4pPr>
            <a:lvl5pPr marL="0" indent="457200" eaLnBrk="1" fontAlgn="auto" latinLnBrk="0" hangingPunct="1">
              <a:lnSpc>
                <a:spcPct val="150000"/>
              </a:lnSpc>
              <a:spcBef>
                <a:spcPts val="0"/>
              </a:spcBef>
              <a:buNone/>
              <a:defRPr sz="2400" b="1"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11" name="日期占位符 1"/>
          <p:cNvSpPr txBox="1">
            <a:spLocks noGrp="1"/>
          </p:cNvSpPr>
          <p:nvPr userDrawn="1"/>
        </p:nvSpPr>
        <p:spPr bwMode="auto">
          <a:xfrm>
            <a:off x="10898155" y="6569598"/>
            <a:ext cx="1219200" cy="28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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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7731AF10-B5AB-44BC-85BA-51966B547564}" type="datetime1">
              <a:rPr lang="zh-CN" altLang="en-US" sz="1600" b="1">
                <a:solidFill>
                  <a:srgbClr val="FF00FF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</a:fld>
            <a:endParaRPr lang="en-US" altLang="zh-CN" sz="1400" b="1" dirty="0">
              <a:solidFill>
                <a:srgbClr val="FF00FF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2" y="28406"/>
            <a:ext cx="883078" cy="8830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10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audio" Target="../media/audio1.wav"/><Relationship Id="rId1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" Target="slide2.xml"/><Relationship Id="rId1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1.xml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>
                <a:sym typeface="+mn-ea"/>
              </a:rPr>
              <a:t>第五节　压条繁殖</a:t>
            </a:r>
            <a:endParaRPr lang="zh-CN" altLang="en-US"/>
          </a:p>
        </p:txBody>
      </p:sp>
      <p:sp>
        <p:nvSpPr>
          <p:cNvPr id="200706" name="Rectangle 1026"/>
          <p:cNvSpPr>
            <a:spLocks noGrp="1"/>
          </p:cNvSpPr>
          <p:nvPr>
            <p:ph idx="1"/>
          </p:nvPr>
        </p:nvSpPr>
        <p:spPr>
          <a:xfrm>
            <a:off x="609600" y="1981175"/>
            <a:ext cx="10972800" cy="4445519"/>
          </a:xfrm>
        </p:spPr>
        <p:txBody>
          <a:bodyPr vert="horz" wrap="square" lIns="91440" tIns="45720" rIns="91440" bIns="45720" anchor="t" anchorCtr="0"/>
          <a:p>
            <a:pPr marL="0" algn="l">
              <a:lnSpc>
                <a:spcPct val="150000"/>
              </a:lnSpc>
              <a:buFontTx/>
              <a:buNone/>
            </a:pPr>
            <a:r>
              <a:rPr lang="zh-CN" altLang="en-US" b="1" dirty="0">
                <a:cs typeface="微软雅黑" panose="020B0503020204020204" charset="-122"/>
              </a:rPr>
              <a:t>压条繁殖</a:t>
            </a:r>
            <a:r>
              <a:rPr lang="en-US" altLang="zh-CN" b="1" dirty="0">
                <a:cs typeface="微软雅黑" panose="020B0503020204020204" charset="-122"/>
              </a:rPr>
              <a:t>(layering)  </a:t>
            </a:r>
            <a:r>
              <a:rPr lang="zh-CN" altLang="en-US" dirty="0">
                <a:cs typeface="微软雅黑" panose="020B0503020204020204" charset="-122"/>
              </a:rPr>
              <a:t>是枝条在母体上生根后，再和母体分离成独立新株的繁殖方法</a:t>
            </a:r>
            <a:endParaRPr lang="zh-CN" altLang="en-US" dirty="0">
              <a:cs typeface="微软雅黑" panose="020B0503020204020204" charset="-122"/>
            </a:endParaRPr>
          </a:p>
          <a:p>
            <a:pPr marL="0" algn="l">
              <a:lnSpc>
                <a:spcPct val="150000"/>
              </a:lnSpc>
              <a:buFontTx/>
              <a:buNone/>
            </a:pPr>
            <a:r>
              <a:rPr lang="zh-CN" altLang="en-US" dirty="0">
                <a:cs typeface="微软雅黑" panose="020B0503020204020204" charset="-122"/>
              </a:rPr>
              <a:t>压条繁殖操作繁琐，繁殖系数低，成苗规格不一，难大量生产，故多用于扦插、嫁接不易的植物，有时用于一些名贵或稀有品种上，可保证成活并能取得大苗。</a:t>
            </a:r>
            <a:r>
              <a:rPr lang="zh-CN" altLang="en-US" dirty="0">
                <a:solidFill>
                  <a:srgbClr val="FFFF00"/>
                </a:solidFill>
                <a:cs typeface="微软雅黑" panose="020B0503020204020204" charset="-122"/>
              </a:rPr>
              <a:t>　　</a:t>
            </a:r>
            <a:r>
              <a:rPr lang="zh-CN" altLang="en-US" dirty="0">
                <a:solidFill>
                  <a:srgbClr val="FFFF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　　　　　　</a:t>
            </a:r>
            <a:endParaRPr lang="zh-CN" altLang="en-US" dirty="0">
              <a:solidFill>
                <a:srgbClr val="FFFF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marL="0" indent="0" algn="r">
              <a:lnSpc>
                <a:spcPct val="110000"/>
              </a:lnSpc>
              <a:buFontTx/>
              <a:buNone/>
            </a:pPr>
            <a:endParaRPr lang="zh-CN" altLang="en-US" sz="4000" dirty="0">
              <a:solidFill>
                <a:srgbClr val="FFFF00"/>
              </a:solidFill>
              <a:latin typeface="宋体" panose="02010600030101010101" pitchFamily="2" charset="-122"/>
            </a:endParaRPr>
          </a:p>
        </p:txBody>
      </p:sp>
      <p:sp>
        <p:nvSpPr>
          <p:cNvPr id="3" name="动作按钮: 后退或前一项 2">
            <a:hlinkClick r:id="rId1" action="ppaction://hlinksldjump"/>
          </p:cNvPr>
          <p:cNvSpPr/>
          <p:nvPr/>
        </p:nvSpPr>
        <p:spPr>
          <a:xfrm>
            <a:off x="10896600" y="6172200"/>
            <a:ext cx="1066800" cy="381000"/>
          </a:xfrm>
          <a:prstGeom prst="actionButtonBackPrevious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07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6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>
                <a:ea typeface="黑体" panose="02010609060101010101" charset="-122"/>
                <a:sym typeface="+mn-ea"/>
              </a:rPr>
              <a:t>压条繁殖的方法：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lvl="0">
              <a:lnSpc>
                <a:spcPct val="150000"/>
              </a:lnSpc>
              <a:buClrTx/>
              <a:buSzPct val="85000"/>
              <a:buFontTx/>
              <a:buNone/>
            </a:pPr>
            <a:r>
              <a:rPr lang="en-US" altLang="zh-CN" dirty="0">
                <a:cs typeface="微软雅黑" panose="020B0503020204020204" charset="-122"/>
                <a:sym typeface="+mn-ea"/>
              </a:rPr>
              <a:t>1</a:t>
            </a:r>
            <a:r>
              <a:rPr lang="zh-CN" altLang="en-US" dirty="0">
                <a:cs typeface="微软雅黑" panose="020B0503020204020204" charset="-122"/>
                <a:sym typeface="+mn-ea"/>
              </a:rPr>
              <a:t>、</a:t>
            </a:r>
            <a:r>
              <a:rPr lang="zh-CN" altLang="en-US" dirty="0">
                <a:cs typeface="微软雅黑" panose="020B0503020204020204" charset="-122"/>
                <a:sym typeface="+mn-ea"/>
                <a:hlinkClick r:id="rId1" action="ppaction://hlinksldjump"/>
              </a:rPr>
              <a:t>单枝圧条</a:t>
            </a:r>
            <a:endParaRPr lang="zh-CN" altLang="en-US" dirty="0">
              <a:cs typeface="微软雅黑" panose="020B0503020204020204" charset="-122"/>
            </a:endParaRPr>
          </a:p>
          <a:p>
            <a:pPr marL="0" lvl="0">
              <a:lnSpc>
                <a:spcPct val="150000"/>
              </a:lnSpc>
              <a:buClrTx/>
              <a:buSzPct val="85000"/>
              <a:buFontTx/>
              <a:buNone/>
            </a:pPr>
            <a:r>
              <a:rPr lang="en-US" altLang="zh-CN" dirty="0">
                <a:cs typeface="微软雅黑" panose="020B0503020204020204" charset="-122"/>
                <a:sym typeface="+mn-ea"/>
              </a:rPr>
              <a:t>2</a:t>
            </a:r>
            <a:r>
              <a:rPr lang="zh-CN" altLang="en-US" dirty="0">
                <a:cs typeface="微软雅黑" panose="020B0503020204020204" charset="-122"/>
                <a:sym typeface="+mn-ea"/>
              </a:rPr>
              <a:t>、</a:t>
            </a:r>
            <a:r>
              <a:rPr lang="zh-CN" altLang="en-US" dirty="0">
                <a:cs typeface="微软雅黑" panose="020B0503020204020204" charset="-122"/>
                <a:sym typeface="+mn-ea"/>
                <a:hlinkClick r:id="rId2" action="ppaction://hlinksldjump"/>
              </a:rPr>
              <a:t>波状圧条</a:t>
            </a:r>
            <a:endParaRPr lang="zh-CN" altLang="en-US" dirty="0">
              <a:cs typeface="微软雅黑" panose="020B0503020204020204" charset="-122"/>
            </a:endParaRPr>
          </a:p>
          <a:p>
            <a:pPr marL="0" lvl="0">
              <a:lnSpc>
                <a:spcPct val="150000"/>
              </a:lnSpc>
              <a:buClrTx/>
              <a:buSzPct val="85000"/>
              <a:buFontTx/>
              <a:buNone/>
            </a:pPr>
            <a:r>
              <a:rPr lang="en-US" altLang="zh-CN" dirty="0">
                <a:cs typeface="微软雅黑" panose="020B0503020204020204" charset="-122"/>
                <a:sym typeface="+mn-ea"/>
              </a:rPr>
              <a:t>3</a:t>
            </a:r>
            <a:r>
              <a:rPr lang="zh-CN" altLang="en-US" dirty="0">
                <a:cs typeface="微软雅黑" panose="020B0503020204020204" charset="-122"/>
                <a:sym typeface="+mn-ea"/>
              </a:rPr>
              <a:t>、</a:t>
            </a:r>
            <a:r>
              <a:rPr lang="zh-CN" altLang="en-US" dirty="0">
                <a:cs typeface="微软雅黑" panose="020B0503020204020204" charset="-122"/>
                <a:sym typeface="+mn-ea"/>
                <a:hlinkClick r:id="rId1" action="ppaction://hlinksldjump"/>
              </a:rPr>
              <a:t>高位圧条</a:t>
            </a:r>
            <a:endParaRPr lang="zh-CN" altLang="en-US">
              <a:cs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245762" name="Picture 2050" descr="蘖枝分株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3758565" y="418465"/>
            <a:ext cx="5663565" cy="5917565"/>
          </a:xfrm>
        </p:spPr>
      </p:pic>
      <p:sp>
        <p:nvSpPr>
          <p:cNvPr id="47107" name="Rectangle 2052"/>
          <p:cNvSpPr/>
          <p:nvPr/>
        </p:nvSpPr>
        <p:spPr>
          <a:xfrm>
            <a:off x="1884363" y="2205038"/>
            <a:ext cx="693420" cy="255333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b="1" dirty="0">
                <a:latin typeface="Times New Roman" panose="02020603050405020304" pitchFamily="18" charset="0"/>
              </a:rPr>
              <a:t>单</a:t>
            </a:r>
            <a:endParaRPr lang="zh-CN" altLang="en-US" sz="4000" b="1" dirty="0">
              <a:latin typeface="Times New Roman" panose="02020603050405020304" pitchFamily="18" charset="0"/>
            </a:endParaRPr>
          </a:p>
          <a:p>
            <a:r>
              <a:rPr lang="zh-CN" altLang="en-US" sz="4000" b="1" dirty="0">
                <a:latin typeface="Times New Roman" panose="02020603050405020304" pitchFamily="18" charset="0"/>
              </a:rPr>
              <a:t>枝</a:t>
            </a:r>
            <a:endParaRPr lang="zh-CN" altLang="en-US" sz="4000" b="1" dirty="0">
              <a:latin typeface="Times New Roman" panose="02020603050405020304" pitchFamily="18" charset="0"/>
            </a:endParaRPr>
          </a:p>
          <a:p>
            <a:r>
              <a:rPr lang="zh-CN" altLang="en-US" sz="4000" b="1" dirty="0">
                <a:latin typeface="Times New Roman" panose="02020603050405020304" pitchFamily="18" charset="0"/>
              </a:rPr>
              <a:t>压</a:t>
            </a:r>
            <a:endParaRPr lang="zh-CN" altLang="en-US" sz="4000" b="1" dirty="0">
              <a:latin typeface="Times New Roman" panose="02020603050405020304" pitchFamily="18" charset="0"/>
            </a:endParaRPr>
          </a:p>
          <a:p>
            <a:r>
              <a:rPr lang="zh-CN" altLang="en-US" sz="4000" b="1" dirty="0">
                <a:latin typeface="Times New Roman" panose="02020603050405020304" pitchFamily="18" charset="0"/>
              </a:rPr>
              <a:t>条</a:t>
            </a:r>
            <a:endParaRPr lang="zh-CN" altLang="en-US" sz="40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45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8130" name="Picture 2"/>
          <p:cNvPicPr>
            <a:picLocks noGrp="1"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1986915" y="401955"/>
            <a:ext cx="8242935" cy="5182235"/>
          </a:xfr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247810" name="Picture 2" descr="空中圧条2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7315200" y="228600"/>
            <a:ext cx="3942715" cy="5476240"/>
          </a:xfrm>
        </p:spPr>
      </p:pic>
      <p:pic>
        <p:nvPicPr>
          <p:cNvPr id="247820" name="Picture 12" descr="空中圧条步骤1"/>
          <p:cNvPicPr>
            <a:picLocks noChangeAspect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143000" y="76200"/>
            <a:ext cx="5904230" cy="2639060"/>
          </a:xfrm>
        </p:spPr>
      </p:pic>
      <p:sp>
        <p:nvSpPr>
          <p:cNvPr id="49156" name="Rectangle 11"/>
          <p:cNvSpPr/>
          <p:nvPr/>
        </p:nvSpPr>
        <p:spPr>
          <a:xfrm>
            <a:off x="3989388" y="6156325"/>
            <a:ext cx="4211637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4000" b="1" dirty="0">
                <a:latin typeface="Times New Roman" panose="02020603050405020304" pitchFamily="18" charset="0"/>
              </a:rPr>
              <a:t>高空压条</a:t>
            </a:r>
            <a:endParaRPr lang="zh-CN" altLang="en-US" sz="4000" b="1" dirty="0">
              <a:latin typeface="Times New Roman" panose="02020603050405020304" pitchFamily="18" charset="0"/>
            </a:endParaRPr>
          </a:p>
        </p:txBody>
      </p:sp>
      <p:pic>
        <p:nvPicPr>
          <p:cNvPr id="247823" name="Picture 15" descr="空中圧条步骤2"/>
          <p:cNvPicPr>
            <a:picLocks noChangeAspect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1035050" y="2743200"/>
            <a:ext cx="6012180" cy="3142615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47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47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47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WordArt 2"/>
          <p:cNvSpPr>
            <a:spLocks noChangeArrowheads="1" noChangeShapeType="1" noTextEdit="1"/>
          </p:cNvSpPr>
          <p:nvPr/>
        </p:nvSpPr>
        <p:spPr bwMode="auto">
          <a:xfrm>
            <a:off x="3193555" y="2510729"/>
            <a:ext cx="6148874" cy="216428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chemeClr val="accent2"/>
              </a:contourClr>
            </a:sp3d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zh-CN" sz="3350" b="1" kern="10" dirty="0">
                <a:solidFill>
                  <a:schemeClr val="accent2">
                    <a:alpha val="78000"/>
                  </a:schemeClr>
                </a:solidFill>
                <a:latin typeface="Calibri Light" panose="020F0302020204030204" pitchFamily="34" charset="0"/>
                <a:ea typeface="微软雅黑" panose="020B0503020204020204" charset="-122"/>
              </a:rPr>
              <a:t>The End</a:t>
            </a:r>
            <a:endParaRPr lang="zh-CN" altLang="en-US" sz="3350" b="1" kern="10" dirty="0">
              <a:solidFill>
                <a:schemeClr val="accent2">
                  <a:alpha val="78000"/>
                </a:schemeClr>
              </a:solidFill>
              <a:latin typeface="Calibri Light" panose="020F0302020204030204" pitchFamily="34" charset="0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WPS 演示</Application>
  <PresentationFormat>宽屏</PresentationFormat>
  <Paragraphs>21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9" baseType="lpstr">
      <vt:lpstr>Arial</vt:lpstr>
      <vt:lpstr>宋体</vt:lpstr>
      <vt:lpstr>Wingdings</vt:lpstr>
      <vt:lpstr>Arial Unicode MS</vt:lpstr>
      <vt:lpstr>Arial Black</vt:lpstr>
      <vt:lpstr>微软雅黑</vt:lpstr>
      <vt:lpstr>黑体</vt:lpstr>
      <vt:lpstr>Arial Unicode MS</vt:lpstr>
      <vt:lpstr>华文琥珀</vt:lpstr>
      <vt:lpstr>楷体_GB2312</vt:lpstr>
      <vt:lpstr>Times New Roman</vt:lpstr>
      <vt:lpstr>Calibri Light</vt:lpstr>
      <vt:lpstr>Office 主题​​</vt:lpstr>
      <vt:lpstr>第五节　压条繁殖</vt:lpstr>
      <vt:lpstr>压条繁殖的方法：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飞鱼</cp:lastModifiedBy>
  <cp:revision>3</cp:revision>
  <dcterms:created xsi:type="dcterms:W3CDTF">2019-09-19T02:01:00Z</dcterms:created>
  <dcterms:modified xsi:type="dcterms:W3CDTF">2020-10-30T13:44:11Z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2052-11.8.6.8810</vt:lpwstr>
  </property>
</Properties>
</file>