
<file path=[Content_Types].xml><?xml version="1.0" encoding="utf-8"?>
<Types xmlns="http://schemas.openxmlformats.org/package/2006/content-types">
  <Default Extension="jpeg" ContentType="image/jpeg"/>
  <Default Extension="JPG" ContentType="image/.jpg"/>
  <Default Extension="wav" ContentType="audio/x-wav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90" y="96"/>
      </p:cViewPr>
      <p:guideLst>
        <p:guide orient="horz" pos="2159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handoutMaster" Target="handoutMasters/handoutMaster1.xml"/><Relationship Id="rId12" Type="http://schemas.openxmlformats.org/officeDocument/2006/relationships/notesMaster" Target="notesMasters/notesMaster1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单击此处添加标题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仅标题"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52244">
              <a:srgbClr val="C5D5E9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五边形 8"/>
          <p:cNvSpPr/>
          <p:nvPr userDrawn="1"/>
        </p:nvSpPr>
        <p:spPr>
          <a:xfrm rot="5400000">
            <a:off x="11108498" y="-9959"/>
            <a:ext cx="677333" cy="697255"/>
          </a:xfrm>
          <a:prstGeom prst="homePlate">
            <a:avLst>
              <a:gd name="adj" fmla="val 37316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913765"/>
            <a:endParaRPr lang="zh-CN" altLang="en-US" sz="1865">
              <a:solidFill>
                <a:srgbClr val="FFFFFF"/>
              </a:solidFill>
            </a:endParaRPr>
          </a:p>
        </p:txBody>
      </p:sp>
      <p:sp>
        <p:nvSpPr>
          <p:cNvPr id="10" name="TextBox 15"/>
          <p:cNvSpPr txBox="1"/>
          <p:nvPr userDrawn="1"/>
        </p:nvSpPr>
        <p:spPr>
          <a:xfrm>
            <a:off x="11089578" y="98090"/>
            <a:ext cx="712836" cy="251460"/>
          </a:xfrm>
          <a:prstGeom prst="rect">
            <a:avLst/>
          </a:prstGeom>
          <a:noFill/>
        </p:spPr>
        <p:txBody>
          <a:bodyPr wrap="square" lIns="68559" tIns="34279" rIns="68559" bIns="34279" rtlCol="0">
            <a:spAutoFit/>
          </a:bodyPr>
          <a:lstStyle/>
          <a:p>
            <a:pPr algn="ctr" defTabSz="913765"/>
            <a:fld id="{2EEF1883-7A0E-4F66-9932-E581691AD397}" type="slidenum">
              <a:rPr lang="zh-CN" altLang="en-US" sz="1200" smtClean="0">
                <a:solidFill>
                  <a:srgbClr val="FFFF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</a:fld>
            <a:fld id="{2EEF1883-7A0E-4F66-9932-E581691AD397}" type="slidenum">
              <a:rPr lang="en-US" altLang="zh-CN" sz="1200" smtClean="0">
                <a:solidFill>
                  <a:srgbClr val="FFFF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</a:fld>
            <a:r>
              <a:rPr lang="en-US" altLang="zh-CN" sz="1200" dirty="0" smtClean="0">
                <a:solidFill>
                  <a:srgbClr val="FFFF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86</a:t>
            </a:r>
            <a:endParaRPr lang="zh-CN" altLang="en-US" sz="1200" dirty="0">
              <a:solidFill>
                <a:srgbClr val="FFFFFF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2" name="文本框 11"/>
          <p:cNvSpPr txBox="1"/>
          <p:nvPr userDrawn="1"/>
        </p:nvSpPr>
        <p:spPr>
          <a:xfrm>
            <a:off x="8839200" y="168894"/>
            <a:ext cx="2501557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b="1" kern="1200" dirty="0">
                <a:solidFill>
                  <a:srgbClr val="FF0000"/>
                </a:solidFill>
                <a:latin typeface="+mn-lt"/>
                <a:ea typeface="微软雅黑" panose="020B0503020204020204" charset="-122"/>
                <a:cs typeface="+mn-cs"/>
              </a:rPr>
              <a:t>花卉的繁殖</a:t>
            </a:r>
            <a:endParaRPr lang="zh-CN" altLang="en-US" sz="1600" b="1" kern="1200" dirty="0">
              <a:solidFill>
                <a:srgbClr val="FF0000"/>
              </a:solidFill>
              <a:latin typeface="+mn-lt"/>
              <a:ea typeface="微软雅黑" panose="020B0503020204020204" charset="-122"/>
              <a:cs typeface="+mn-cs"/>
            </a:endParaRPr>
          </a:p>
        </p:txBody>
      </p:sp>
      <p:sp>
        <p:nvSpPr>
          <p:cNvPr id="6" name="标题占位符 1"/>
          <p:cNvSpPr>
            <a:spLocks noGrp="1"/>
          </p:cNvSpPr>
          <p:nvPr>
            <p:ph type="title"/>
          </p:nvPr>
        </p:nvSpPr>
        <p:spPr>
          <a:xfrm>
            <a:off x="534955" y="70591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7" name="文本占位符 2"/>
          <p:cNvSpPr>
            <a:spLocks noGrp="1"/>
          </p:cNvSpPr>
          <p:nvPr>
            <p:ph idx="1"/>
          </p:nvPr>
        </p:nvSpPr>
        <p:spPr>
          <a:xfrm>
            <a:off x="609600" y="1891005"/>
            <a:ext cx="10972800" cy="44455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457200" eaLnBrk="1" fontAlgn="auto" latinLnBrk="0" hangingPunct="1">
              <a:lnSpc>
                <a:spcPct val="150000"/>
              </a:lnSpc>
              <a:spcBef>
                <a:spcPts val="0"/>
              </a:spcBef>
              <a:buNone/>
              <a:defRPr sz="2400" b="1">
                <a:latin typeface="微软雅黑" panose="020B0503020204020204" charset="-122"/>
                <a:ea typeface="微软雅黑" panose="020B0503020204020204" charset="-122"/>
              </a:defRPr>
            </a:lvl1pPr>
            <a:lvl2pPr marL="0" indent="457200" eaLnBrk="1" fontAlgn="auto" latinLnBrk="0" hangingPunct="1">
              <a:lnSpc>
                <a:spcPct val="150000"/>
              </a:lnSpc>
              <a:spcBef>
                <a:spcPts val="0"/>
              </a:spcBef>
              <a:buNone/>
              <a:defRPr sz="2400" b="1">
                <a:latin typeface="微软雅黑" panose="020B0503020204020204" charset="-122"/>
                <a:ea typeface="微软雅黑" panose="020B0503020204020204" charset="-122"/>
              </a:defRPr>
            </a:lvl2pPr>
            <a:lvl3pPr marL="0" indent="457200" eaLnBrk="1" fontAlgn="auto" latinLnBrk="0" hangingPunct="1">
              <a:lnSpc>
                <a:spcPct val="150000"/>
              </a:lnSpc>
              <a:spcBef>
                <a:spcPts val="0"/>
              </a:spcBef>
              <a:buNone/>
              <a:defRPr sz="2400" b="1">
                <a:latin typeface="微软雅黑" panose="020B0503020204020204" charset="-122"/>
                <a:ea typeface="微软雅黑" panose="020B0503020204020204" charset="-122"/>
              </a:defRPr>
            </a:lvl3pPr>
            <a:lvl4pPr marL="0" indent="457200" eaLnBrk="1" fontAlgn="auto" latinLnBrk="0" hangingPunct="1">
              <a:lnSpc>
                <a:spcPct val="150000"/>
              </a:lnSpc>
              <a:spcBef>
                <a:spcPts val="0"/>
              </a:spcBef>
              <a:buNone/>
              <a:defRPr sz="2400" b="1">
                <a:latin typeface="微软雅黑" panose="020B0503020204020204" charset="-122"/>
                <a:ea typeface="微软雅黑" panose="020B0503020204020204" charset="-122"/>
              </a:defRPr>
            </a:lvl4pPr>
            <a:lvl5pPr marL="0" indent="457200" eaLnBrk="1" fontAlgn="auto" latinLnBrk="0" hangingPunct="1">
              <a:lnSpc>
                <a:spcPct val="150000"/>
              </a:lnSpc>
              <a:spcBef>
                <a:spcPts val="0"/>
              </a:spcBef>
              <a:buNone/>
              <a:defRPr sz="2400" b="1"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11" name="日期占位符 1"/>
          <p:cNvSpPr txBox="1">
            <a:spLocks noGrp="1"/>
          </p:cNvSpPr>
          <p:nvPr userDrawn="1"/>
        </p:nvSpPr>
        <p:spPr bwMode="auto">
          <a:xfrm>
            <a:off x="10898155" y="6569598"/>
            <a:ext cx="1219200" cy="288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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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7731AF10-B5AB-44BC-85BA-51966B547564}" type="datetime1">
              <a:rPr lang="zh-CN" altLang="en-US" sz="1600" b="1">
                <a:solidFill>
                  <a:srgbClr val="FF00FF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</a:fld>
            <a:endParaRPr lang="en-US" altLang="zh-CN" sz="1400" b="1" dirty="0">
              <a:solidFill>
                <a:srgbClr val="FF00FF"/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2" y="28406"/>
            <a:ext cx="883078" cy="8830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 animBg="1"/>
      <p:bldP spid="10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3751117"/>
            <a:ext cx="7321550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.xml"/><Relationship Id="rId1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audio" Target="../media/audio1.wav"/><Relationship Id="rId1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.xml"/><Relationship Id="rId1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.xml"/><Relationship Id="rId1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.xml"/><Relationship Id="rId1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.xml"/><Relationship Id="rId1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image" Target="../media/image12.jpeg"/><Relationship Id="rId1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dirty="0">
                <a:latin typeface="华文行楷" pitchFamily="2" charset="-122"/>
                <a:ea typeface="华文行楷" pitchFamily="2" charset="-122"/>
                <a:sym typeface="+mn-ea"/>
              </a:rPr>
              <a:t>第四节  嫁接繁殖</a:t>
            </a:r>
            <a:endParaRPr lang="zh-CN" altLang="en-US"/>
          </a:p>
        </p:txBody>
      </p:sp>
      <p:sp>
        <p:nvSpPr>
          <p:cNvPr id="197634" name="Rectangle 2"/>
          <p:cNvSpPr>
            <a:spLocks noGrp="1"/>
          </p:cNvSpPr>
          <p:nvPr>
            <p:ph idx="1"/>
          </p:nvPr>
        </p:nvSpPr>
        <p:spPr>
          <a:xfrm>
            <a:off x="1057275" y="1981200"/>
            <a:ext cx="10525125" cy="4445635"/>
          </a:xfrm>
        </p:spPr>
        <p:txBody>
          <a:bodyPr vert="horz" wrap="square" lIns="91440" tIns="45720" rIns="91440" bIns="45720" anchor="t" anchorCtr="0">
            <a:normAutofit lnSpcReduction="10000"/>
          </a:bodyPr>
          <a:p>
            <a:pPr marL="0" algn="l">
              <a:lnSpc>
                <a:spcPct val="150000"/>
              </a:lnSpc>
              <a:buFontTx/>
              <a:buNone/>
            </a:pPr>
            <a:r>
              <a:rPr lang="zh-CN" altLang="en-US" b="1" dirty="0">
                <a:solidFill>
                  <a:srgbClr val="071BD9"/>
                </a:solidFill>
                <a:cs typeface="微软雅黑" panose="020B0503020204020204" charset="-122"/>
              </a:rPr>
              <a:t>一、影响嫁接成活的因素</a:t>
            </a:r>
            <a:endParaRPr lang="zh-CN" altLang="en-US" b="1" dirty="0">
              <a:cs typeface="微软雅黑" panose="020B0503020204020204" charset="-122"/>
            </a:endParaRPr>
          </a:p>
          <a:p>
            <a:pPr marL="0" algn="just">
              <a:lnSpc>
                <a:spcPct val="150000"/>
              </a:lnSpc>
              <a:buFontTx/>
              <a:buNone/>
            </a:pPr>
            <a:r>
              <a:rPr lang="zh-CN" altLang="en-US" b="1" dirty="0">
                <a:cs typeface="微软雅黑" panose="020B0503020204020204" charset="-122"/>
              </a:rPr>
              <a:t>  </a:t>
            </a:r>
            <a:r>
              <a:rPr lang="en-US" altLang="zh-CN" b="1" dirty="0">
                <a:cs typeface="微软雅黑" panose="020B0503020204020204" charset="-122"/>
              </a:rPr>
              <a:t>1</a:t>
            </a:r>
            <a:r>
              <a:rPr lang="zh-CN" altLang="en-US" b="1" dirty="0">
                <a:cs typeface="微软雅黑" panose="020B0503020204020204" charset="-122"/>
              </a:rPr>
              <a:t>、影响嫁接成活的内因  </a:t>
            </a:r>
            <a:endParaRPr lang="zh-CN" altLang="en-US" b="1" dirty="0">
              <a:cs typeface="微软雅黑" panose="020B0503020204020204" charset="-122"/>
            </a:endParaRPr>
          </a:p>
          <a:p>
            <a:pPr marL="0" algn="just">
              <a:lnSpc>
                <a:spcPct val="150000"/>
              </a:lnSpc>
              <a:buFontTx/>
              <a:buNone/>
            </a:pPr>
            <a:r>
              <a:rPr lang="zh-CN" altLang="en-US" b="1" dirty="0">
                <a:cs typeface="微软雅黑" panose="020B0503020204020204" charset="-122"/>
              </a:rPr>
              <a:t>影响嫁接成活的内在因素是砧木与接穗亲和力大小。</a:t>
            </a:r>
            <a:endParaRPr lang="zh-CN" altLang="en-US" b="1" dirty="0">
              <a:cs typeface="微软雅黑" panose="020B0503020204020204" charset="-122"/>
            </a:endParaRPr>
          </a:p>
          <a:p>
            <a:pPr marL="0" algn="just">
              <a:lnSpc>
                <a:spcPct val="150000"/>
              </a:lnSpc>
              <a:buFontTx/>
              <a:buNone/>
            </a:pPr>
            <a:r>
              <a:rPr lang="zh-CN" altLang="en-US" b="1" dirty="0">
                <a:cs typeface="微软雅黑" panose="020B0503020204020204" charset="-122"/>
              </a:rPr>
              <a:t>  </a:t>
            </a:r>
            <a:r>
              <a:rPr lang="en-US" altLang="zh-CN" b="1" dirty="0">
                <a:cs typeface="微软雅黑" panose="020B0503020204020204" charset="-122"/>
              </a:rPr>
              <a:t>2</a:t>
            </a:r>
            <a:r>
              <a:rPr lang="zh-CN" altLang="en-US" b="1" dirty="0">
                <a:cs typeface="微软雅黑" panose="020B0503020204020204" charset="-122"/>
              </a:rPr>
              <a:t>、影响嫁接成活的外因  </a:t>
            </a:r>
            <a:endParaRPr lang="zh-CN" altLang="en-US" b="1" dirty="0">
              <a:cs typeface="微软雅黑" panose="020B0503020204020204" charset="-122"/>
            </a:endParaRPr>
          </a:p>
          <a:p>
            <a:pPr marL="0" algn="just">
              <a:lnSpc>
                <a:spcPct val="150000"/>
              </a:lnSpc>
              <a:buFontTx/>
              <a:buNone/>
            </a:pPr>
            <a:r>
              <a:rPr lang="zh-CN" altLang="en-US" b="1" dirty="0">
                <a:cs typeface="微软雅黑" panose="020B0503020204020204" charset="-122"/>
              </a:rPr>
              <a:t>  温度</a:t>
            </a:r>
            <a:endParaRPr lang="zh-CN" altLang="en-US" b="1" dirty="0">
              <a:cs typeface="微软雅黑" panose="020B0503020204020204" charset="-122"/>
            </a:endParaRPr>
          </a:p>
          <a:p>
            <a:pPr marL="0" algn="just">
              <a:lnSpc>
                <a:spcPct val="150000"/>
              </a:lnSpc>
              <a:buFontTx/>
              <a:buNone/>
            </a:pPr>
            <a:r>
              <a:rPr lang="zh-CN" altLang="en-US" b="1" dirty="0">
                <a:cs typeface="微软雅黑" panose="020B0503020204020204" charset="-122"/>
              </a:rPr>
              <a:t>  湿度</a:t>
            </a:r>
            <a:endParaRPr lang="zh-CN" altLang="en-US" b="1" dirty="0">
              <a:cs typeface="微软雅黑" panose="020B0503020204020204" charset="-122"/>
            </a:endParaRPr>
          </a:p>
          <a:p>
            <a:pPr marL="0" algn="just">
              <a:lnSpc>
                <a:spcPct val="150000"/>
              </a:lnSpc>
              <a:buFontTx/>
              <a:buNone/>
            </a:pPr>
            <a:r>
              <a:rPr lang="zh-CN" altLang="en-US" b="1" dirty="0">
                <a:cs typeface="微软雅黑" panose="020B0503020204020204" charset="-122"/>
              </a:rPr>
              <a:t>  接口部位有充足的氧气</a:t>
            </a:r>
            <a:endParaRPr lang="zh-CN" altLang="en-US" b="1" dirty="0">
              <a:cs typeface="微软雅黑" panose="020B0503020204020204" charset="-122"/>
            </a:endParaRPr>
          </a:p>
          <a:p>
            <a:pPr marL="0" algn="just">
              <a:lnSpc>
                <a:spcPct val="150000"/>
              </a:lnSpc>
              <a:buFontTx/>
              <a:buNone/>
            </a:pPr>
            <a:r>
              <a:rPr lang="zh-CN" altLang="en-US" b="1" dirty="0">
                <a:cs typeface="微软雅黑" panose="020B0503020204020204" charset="-122"/>
              </a:rPr>
              <a:t>  嫁接技术</a:t>
            </a:r>
            <a:endParaRPr lang="zh-CN" altLang="en-US" b="1" dirty="0">
              <a:cs typeface="微软雅黑" panose="020B0503020204020204" charset="-122"/>
            </a:endParaRPr>
          </a:p>
        </p:txBody>
      </p:sp>
      <p:sp>
        <p:nvSpPr>
          <p:cNvPr id="3" name="动作按钮: 后退或前一项 2">
            <a:hlinkClick r:id="rId1" action="ppaction://hlinksldjump"/>
          </p:cNvPr>
          <p:cNvSpPr/>
          <p:nvPr/>
        </p:nvSpPr>
        <p:spPr>
          <a:xfrm>
            <a:off x="10896600" y="6172200"/>
            <a:ext cx="1066800" cy="381000"/>
          </a:xfrm>
          <a:prstGeom prst="actionButtonBackPrevious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21590" y="-47625"/>
            <a:ext cx="12206605" cy="6925945"/>
          </a:xfrm>
          <a:prstGeom prst="rect">
            <a:avLst/>
          </a:prstGeom>
        </p:spPr>
      </p:pic>
      <p:sp>
        <p:nvSpPr>
          <p:cNvPr id="37890" name="Text Box 2"/>
          <p:cNvSpPr txBox="1"/>
          <p:nvPr/>
        </p:nvSpPr>
        <p:spPr>
          <a:xfrm>
            <a:off x="4800600" y="6172200"/>
            <a:ext cx="29718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33CC"/>
                </a:solidFill>
                <a:latin typeface="Times New Roman" panose="02020603050405020304" pitchFamily="18" charset="0"/>
              </a:rPr>
              <a:t>嫁接愈合过程</a:t>
            </a:r>
            <a:endParaRPr lang="zh-CN" altLang="en-US" sz="2800" b="1" dirty="0">
              <a:solidFill>
                <a:srgbClr val="FF33CC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68291" name="Picture 3" descr="嫁接愈合过程一"/>
          <p:cNvPicPr>
            <a:picLocks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50000"/>
            <a:grayscl/>
            <a:lum bright="70001" contrast="-70000"/>
          </a:blip>
          <a:srcRect/>
          <a:stretch>
            <a:fillRect/>
          </a:stretch>
        </p:blipFill>
        <p:spPr>
          <a:xfrm>
            <a:off x="762000" y="304800"/>
            <a:ext cx="4445000" cy="3340100"/>
          </a:xfrm>
        </p:spPr>
      </p:pic>
      <p:pic>
        <p:nvPicPr>
          <p:cNvPr id="268293" name="Picture 5" descr="嫁接愈合过程2"/>
          <p:cNvPicPr>
            <a:picLocks noChangeAspect="1"/>
          </p:cNvPicPr>
          <p:nvPr>
            <p:ph sz="quarter" idx="4294967295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50000"/>
            <a:grayscl/>
            <a:lum bright="70001" contrast="-70000"/>
          </a:blip>
          <a:srcRect/>
          <a:stretch>
            <a:fillRect/>
          </a:stretch>
        </p:blipFill>
        <p:spPr>
          <a:xfrm>
            <a:off x="7162800" y="228600"/>
            <a:ext cx="4044950" cy="2817495"/>
          </a:xfrm>
        </p:spPr>
      </p:pic>
      <p:pic>
        <p:nvPicPr>
          <p:cNvPr id="268296" name="Picture 8" descr="嫁接愈合过程3"/>
          <p:cNvPicPr>
            <a:picLocks noChangeAspect="1"/>
          </p:cNvPicPr>
          <p:nvPr>
            <p:ph sz="quarter" idx="4294967295"/>
          </p:nvPr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50000"/>
            <a:grayscl/>
            <a:lum bright="70001" contrast="-70000"/>
          </a:blip>
          <a:srcRect/>
          <a:stretch>
            <a:fillRect/>
          </a:stretch>
        </p:blipFill>
        <p:spPr>
          <a:xfrm>
            <a:off x="1371600" y="3697605"/>
            <a:ext cx="3682365" cy="2903220"/>
          </a:xfrm>
        </p:spPr>
      </p:pic>
      <p:pic>
        <p:nvPicPr>
          <p:cNvPr id="268299" name="Picture 11" descr="嫁接愈合过程4"/>
          <p:cNvPicPr>
            <a:picLocks noChangeAspect="1"/>
          </p:cNvPicPr>
          <p:nvPr>
            <p:ph sz="quarter" idx="4294967295"/>
          </p:nvPr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50000"/>
            <a:grayscl/>
            <a:lum bright="70001" contrast="-70000"/>
          </a:blip>
          <a:srcRect/>
          <a:stretch>
            <a:fillRect/>
          </a:stretch>
        </p:blipFill>
        <p:spPr>
          <a:xfrm>
            <a:off x="7162800" y="3962400"/>
            <a:ext cx="4008755" cy="2832735"/>
          </a:xfrm>
        </p:spPr>
      </p:pic>
      <p:sp>
        <p:nvSpPr>
          <p:cNvPr id="268302" name="AutoShape 14"/>
          <p:cNvSpPr/>
          <p:nvPr/>
        </p:nvSpPr>
        <p:spPr>
          <a:xfrm>
            <a:off x="5507355" y="1676400"/>
            <a:ext cx="1012825" cy="576263"/>
          </a:xfrm>
          <a:custGeom>
            <a:avLst/>
            <a:gdLst>
              <a:gd name="txL" fmla="*/ 3375 w 21600"/>
              <a:gd name="txT" fmla="*/ 5400 h 21600"/>
              <a:gd name="txR" fmla="*/ 18900 w 21600"/>
              <a:gd name="txB" fmla="*/ 16200 h 21600"/>
            </a:gdLst>
            <a:ahLst/>
            <a:cxnLst>
              <a:cxn ang="17694720">
                <a:pos x="759719" y="0"/>
              </a:cxn>
              <a:cxn ang="11796480">
                <a:pos x="0" y="288132"/>
              </a:cxn>
              <a:cxn ang="5898240">
                <a:pos x="759719" y="576263"/>
              </a:cxn>
              <a:cxn ang="0">
                <a:pos x="1012958" y="288132"/>
              </a:cxn>
            </a:cxnLst>
            <a:rect l="txL" t="txT" r="txR" b="txB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1">
              <a:alpha val="100000"/>
            </a:schemeClr>
          </a:solidFill>
          <a:ln w="9525" cap="flat" cmpd="sng">
            <a:solidFill>
              <a:schemeClr val="tx1">
                <a:alpha val="10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68303" name="AutoShape 15"/>
          <p:cNvSpPr/>
          <p:nvPr/>
        </p:nvSpPr>
        <p:spPr>
          <a:xfrm>
            <a:off x="8305800" y="3048000"/>
            <a:ext cx="1073150" cy="649288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endParaRPr lang="zh-CN" altLang="en-US" sz="2400" dirty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8304" name="AutoShape 16"/>
          <p:cNvSpPr/>
          <p:nvPr/>
        </p:nvSpPr>
        <p:spPr>
          <a:xfrm>
            <a:off x="5628005" y="4648200"/>
            <a:ext cx="935038" cy="965200"/>
          </a:xfrm>
          <a:prstGeom prst="lef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endParaRPr lang="zh-CN" altLang="en-US" sz="2400" dirty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8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68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8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68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8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8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8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8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68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68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68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68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303" grpId="0" bldLvl="0" animBg="1"/>
      <p:bldP spid="268304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dirty="0">
                <a:solidFill>
                  <a:srgbClr val="FF0000"/>
                </a:solidFill>
                <a:sym typeface="+mn-ea"/>
              </a:rPr>
              <a:t>二、嫁接的方法</a:t>
            </a:r>
            <a:endParaRPr lang="zh-CN" altLang="en-US" dirty="0">
              <a:solidFill>
                <a:srgbClr val="FF0000"/>
              </a:solidFill>
              <a:sym typeface="+mn-ea"/>
            </a:endParaRPr>
          </a:p>
        </p:txBody>
      </p:sp>
      <p:sp>
        <p:nvSpPr>
          <p:cNvPr id="198658" name="Rectangle 2"/>
          <p:cNvSpPr>
            <a:spLocks noGrp="1"/>
          </p:cNvSpPr>
          <p:nvPr>
            <p:ph idx="1"/>
          </p:nvPr>
        </p:nvSpPr>
        <p:spPr>
          <a:xfrm>
            <a:off x="571500" y="1816100"/>
            <a:ext cx="11010900" cy="4520565"/>
          </a:xfrm>
        </p:spPr>
        <p:txBody>
          <a:bodyPr vert="horz" wrap="square" lIns="91440" tIns="45720" rIns="91440" bIns="45720" anchor="t" anchorCtr="0"/>
          <a:p>
            <a:pPr marL="0" algn="just">
              <a:lnSpc>
                <a:spcPct val="150000"/>
              </a:lnSpc>
              <a:buFontTx/>
              <a:buNone/>
            </a:pPr>
            <a:r>
              <a:rPr lang="zh-CN" altLang="en-US" b="1" dirty="0">
                <a:cs typeface="Times New Roman" panose="02020603050405020304" pitchFamily="18" charset="0"/>
              </a:rPr>
              <a:t>花卉繁殖中常用的嫁接方法是枝接和芽接。</a:t>
            </a:r>
            <a:endParaRPr lang="zh-CN" altLang="en-US" b="1" dirty="0">
              <a:cs typeface="Times New Roman" panose="02020603050405020304" pitchFamily="18" charset="0"/>
            </a:endParaRPr>
          </a:p>
          <a:p>
            <a:pPr marL="0" algn="just">
              <a:lnSpc>
                <a:spcPct val="150000"/>
              </a:lnSpc>
              <a:buFontTx/>
              <a:buNone/>
            </a:pPr>
            <a:r>
              <a:rPr lang="zh-CN" altLang="en-US" b="1" dirty="0">
                <a:cs typeface="Times New Roman" panose="02020603050405020304" pitchFamily="18" charset="0"/>
              </a:rPr>
              <a:t> </a:t>
            </a:r>
            <a:r>
              <a:rPr lang="en-US" altLang="zh-CN" b="1" dirty="0">
                <a:cs typeface="Times New Roman" panose="02020603050405020304" pitchFamily="18" charset="0"/>
              </a:rPr>
              <a:t>1</a:t>
            </a:r>
            <a:r>
              <a:rPr lang="zh-CN" altLang="en-US" b="1" dirty="0">
                <a:cs typeface="Times New Roman" panose="02020603050405020304" pitchFamily="18" charset="0"/>
              </a:rPr>
              <a:t>．芽接</a:t>
            </a:r>
            <a:endParaRPr lang="zh-CN" altLang="en-US" b="1" dirty="0">
              <a:cs typeface="Times New Roman" panose="02020603050405020304" pitchFamily="18" charset="0"/>
            </a:endParaRPr>
          </a:p>
          <a:p>
            <a:pPr marL="0" algn="just">
              <a:lnSpc>
                <a:spcPct val="150000"/>
              </a:lnSpc>
              <a:buFontTx/>
              <a:buNone/>
            </a:pPr>
            <a:r>
              <a:rPr lang="zh-CN" altLang="en-US" b="1" dirty="0">
                <a:cs typeface="Times New Roman" panose="02020603050405020304" pitchFamily="18" charset="0"/>
              </a:rPr>
              <a:t>（</a:t>
            </a:r>
            <a:r>
              <a:rPr lang="en-US" altLang="zh-CN" b="1" dirty="0">
                <a:cs typeface="Times New Roman" panose="02020603050405020304" pitchFamily="18" charset="0"/>
              </a:rPr>
              <a:t>1</a:t>
            </a:r>
            <a:r>
              <a:rPr lang="zh-CN" altLang="en-US" b="1" dirty="0">
                <a:cs typeface="Times New Roman" panose="02020603050405020304" pitchFamily="18" charset="0"/>
              </a:rPr>
              <a:t>）</a:t>
            </a:r>
            <a:r>
              <a:rPr lang="en-US" altLang="zh-CN" b="1" dirty="0">
                <a:cs typeface="Times New Roman" panose="02020603050405020304" pitchFamily="18" charset="0"/>
                <a:hlinkClick r:id="rId1" action="ppaction://hlinksldjump"/>
              </a:rPr>
              <a:t>T</a:t>
            </a:r>
            <a:r>
              <a:rPr lang="zh-CN" altLang="en-US" b="1" dirty="0">
                <a:cs typeface="Times New Roman" panose="02020603050405020304" pitchFamily="18" charset="0"/>
                <a:hlinkClick r:id="rId1" action="ppaction://hlinksldjump"/>
              </a:rPr>
              <a:t>形芽接</a:t>
            </a:r>
            <a:r>
              <a:rPr lang="zh-CN" altLang="en-US" b="1" dirty="0">
                <a:cs typeface="Times New Roman" panose="02020603050405020304" pitchFamily="18" charset="0"/>
              </a:rPr>
              <a:t>：</a:t>
            </a:r>
            <a:endParaRPr lang="zh-CN" altLang="en-US" b="1" dirty="0">
              <a:cs typeface="Times New Roman" panose="02020603050405020304" pitchFamily="18" charset="0"/>
            </a:endParaRPr>
          </a:p>
          <a:p>
            <a:pPr marL="0" algn="just">
              <a:lnSpc>
                <a:spcPct val="150000"/>
              </a:lnSpc>
              <a:buFontTx/>
              <a:buNone/>
            </a:pPr>
            <a:r>
              <a:rPr lang="zh-CN" altLang="en-US" b="1" dirty="0">
                <a:cs typeface="Times New Roman" panose="02020603050405020304" pitchFamily="18" charset="0"/>
              </a:rPr>
              <a:t>（</a:t>
            </a:r>
            <a:r>
              <a:rPr lang="en-US" altLang="zh-CN" b="1" dirty="0">
                <a:cs typeface="Times New Roman" panose="02020603050405020304" pitchFamily="18" charset="0"/>
              </a:rPr>
              <a:t>2</a:t>
            </a:r>
            <a:r>
              <a:rPr lang="zh-CN" altLang="en-US" b="1" dirty="0">
                <a:cs typeface="Times New Roman" panose="02020603050405020304" pitchFamily="18" charset="0"/>
              </a:rPr>
              <a:t>）</a:t>
            </a:r>
            <a:r>
              <a:rPr lang="zh-CN" altLang="en-US" b="1" dirty="0">
                <a:cs typeface="Times New Roman" panose="02020603050405020304" pitchFamily="18" charset="0"/>
                <a:hlinkClick r:id="rId1" action="ppaction://hlinksldjump"/>
              </a:rPr>
              <a:t>方块芽接</a:t>
            </a:r>
            <a:r>
              <a:rPr lang="zh-CN" altLang="en-US" b="1" dirty="0">
                <a:cs typeface="Times New Roman" panose="02020603050405020304" pitchFamily="18" charset="0"/>
              </a:rPr>
              <a:t>：</a:t>
            </a:r>
            <a:endParaRPr lang="zh-CN" altLang="en-US" b="1" dirty="0">
              <a:cs typeface="Times New Roman" panose="02020603050405020304" pitchFamily="18" charset="0"/>
            </a:endParaRPr>
          </a:p>
          <a:p>
            <a:pPr marL="0" algn="just">
              <a:lnSpc>
                <a:spcPct val="150000"/>
              </a:lnSpc>
              <a:buFontTx/>
              <a:buNone/>
            </a:pPr>
            <a:r>
              <a:rPr lang="zh-CN" altLang="en-US" b="1" dirty="0">
                <a:cs typeface="Times New Roman" panose="02020603050405020304" pitchFamily="18" charset="0"/>
              </a:rPr>
              <a:t> </a:t>
            </a:r>
            <a:r>
              <a:rPr lang="en-US" altLang="zh-CN" b="1" dirty="0">
                <a:cs typeface="Times New Roman" panose="02020603050405020304" pitchFamily="18" charset="0"/>
              </a:rPr>
              <a:t>2</a:t>
            </a:r>
            <a:r>
              <a:rPr lang="zh-CN" altLang="en-US" b="1" dirty="0">
                <a:cs typeface="Times New Roman" panose="02020603050405020304" pitchFamily="18" charset="0"/>
              </a:rPr>
              <a:t>．枝接 </a:t>
            </a:r>
            <a:endParaRPr lang="zh-CN" altLang="en-US" b="1" dirty="0">
              <a:cs typeface="Times New Roman" panose="02020603050405020304" pitchFamily="18" charset="0"/>
            </a:endParaRPr>
          </a:p>
          <a:p>
            <a:pPr marL="0" algn="just">
              <a:lnSpc>
                <a:spcPct val="150000"/>
              </a:lnSpc>
              <a:buFontTx/>
              <a:buNone/>
            </a:pPr>
            <a:r>
              <a:rPr lang="zh-CN" altLang="en-US" b="1" dirty="0">
                <a:cs typeface="Times New Roman" panose="02020603050405020304" pitchFamily="18" charset="0"/>
              </a:rPr>
              <a:t>（</a:t>
            </a:r>
            <a:r>
              <a:rPr lang="en-US" altLang="zh-CN" b="1" dirty="0">
                <a:cs typeface="Times New Roman" panose="02020603050405020304" pitchFamily="18" charset="0"/>
              </a:rPr>
              <a:t>1</a:t>
            </a:r>
            <a:r>
              <a:rPr lang="zh-CN" altLang="en-US" b="1" dirty="0">
                <a:cs typeface="Times New Roman" panose="02020603050405020304" pitchFamily="18" charset="0"/>
              </a:rPr>
              <a:t>）</a:t>
            </a:r>
            <a:r>
              <a:rPr lang="zh-CN" altLang="en-US" b="1" dirty="0">
                <a:cs typeface="Times New Roman" panose="02020603050405020304" pitchFamily="18" charset="0"/>
                <a:hlinkClick r:id="rId1" action="ppaction://hlinksldjump"/>
              </a:rPr>
              <a:t>劈接</a:t>
            </a:r>
            <a:r>
              <a:rPr lang="zh-CN" altLang="en-US" b="1" dirty="0">
                <a:cs typeface="Times New Roman" panose="02020603050405020304" pitchFamily="18" charset="0"/>
              </a:rPr>
              <a:t>：</a:t>
            </a:r>
            <a:endParaRPr lang="zh-CN" altLang="en-US" b="1" dirty="0">
              <a:cs typeface="Times New Roman" panose="02020603050405020304" pitchFamily="18" charset="0"/>
            </a:endParaRPr>
          </a:p>
          <a:p>
            <a:pPr marL="0" algn="just">
              <a:lnSpc>
                <a:spcPct val="150000"/>
              </a:lnSpc>
              <a:buFontTx/>
              <a:buNone/>
            </a:pPr>
            <a:r>
              <a:rPr lang="zh-CN" altLang="en-US" b="1" dirty="0">
                <a:cs typeface="Times New Roman" panose="02020603050405020304" pitchFamily="18" charset="0"/>
              </a:rPr>
              <a:t>（</a:t>
            </a:r>
            <a:r>
              <a:rPr lang="en-US" altLang="zh-CN" b="1" dirty="0">
                <a:cs typeface="Times New Roman" panose="02020603050405020304" pitchFamily="18" charset="0"/>
              </a:rPr>
              <a:t>2</a:t>
            </a:r>
            <a:r>
              <a:rPr lang="zh-CN" altLang="en-US" b="1" dirty="0">
                <a:cs typeface="Times New Roman" panose="02020603050405020304" pitchFamily="18" charset="0"/>
              </a:rPr>
              <a:t>）切接：</a:t>
            </a:r>
            <a:endParaRPr lang="zh-CN" altLang="en-US" b="1" dirty="0">
              <a:cs typeface="Times New Roman" panose="02020603050405020304" pitchFamily="18" charset="0"/>
            </a:endParaRPr>
          </a:p>
          <a:p>
            <a:pPr marL="0" algn="just">
              <a:lnSpc>
                <a:spcPct val="150000"/>
              </a:lnSpc>
              <a:buFontTx/>
              <a:buNone/>
            </a:pPr>
            <a:r>
              <a:rPr lang="zh-CN" altLang="en-US" b="1" dirty="0">
                <a:cs typeface="Times New Roman" panose="02020603050405020304" pitchFamily="18" charset="0"/>
              </a:rPr>
              <a:t>（</a:t>
            </a:r>
            <a:r>
              <a:rPr lang="en-US" altLang="zh-CN" b="1" dirty="0">
                <a:cs typeface="Times New Roman" panose="02020603050405020304" pitchFamily="18" charset="0"/>
              </a:rPr>
              <a:t>3</a:t>
            </a:r>
            <a:r>
              <a:rPr lang="zh-CN" altLang="en-US" b="1" dirty="0">
                <a:cs typeface="Times New Roman" panose="02020603050405020304" pitchFamily="18" charset="0"/>
              </a:rPr>
              <a:t>）靠接：</a:t>
            </a:r>
            <a:endParaRPr lang="zh-CN" altLang="en-US" b="1" dirty="0"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86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58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9" name="Text Box 4"/>
          <p:cNvSpPr txBox="1"/>
          <p:nvPr/>
        </p:nvSpPr>
        <p:spPr>
          <a:xfrm>
            <a:off x="6934200" y="5943600"/>
            <a:ext cx="3976688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zh-CN" sz="3600" dirty="0">
                <a:latin typeface="Times New Roman" panose="02020603050405020304" pitchFamily="18" charset="0"/>
              </a:rPr>
              <a:t>T</a:t>
            </a:r>
            <a:r>
              <a:rPr lang="zh-CN" altLang="en-US" sz="3600" dirty="0">
                <a:latin typeface="Times New Roman" panose="02020603050405020304" pitchFamily="18" charset="0"/>
              </a:rPr>
              <a:t>形芽接示意图</a:t>
            </a:r>
            <a:endParaRPr lang="zh-CN" altLang="en-US" sz="3600" dirty="0">
              <a:latin typeface="Times New Roman" panose="02020603050405020304" pitchFamily="18" charset="0"/>
            </a:endParaRPr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5109210" y="1471295"/>
            <a:ext cx="7047230" cy="406971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297180" y="1355090"/>
            <a:ext cx="4301490" cy="47078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457200" fontAlgn="auto">
              <a:lnSpc>
                <a:spcPct val="150000"/>
              </a:lnSpc>
            </a:pP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“T”形芽接：</a:t>
            </a:r>
            <a:endParaRPr lang="zh-CN" altLang="en-US" sz="2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fontAlgn="auto">
              <a:lnSpc>
                <a:spcPct val="150000"/>
              </a:lnSpc>
            </a:pP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因砧木的切口很像“T”字，也叫“T”字形芽接。又因削取的芽片呈盾形，故又称盾形芽接，“T”形芽接是果树育苗上应用广泛的嫁接方法，也是操作简便、速度快和嫁接成活率最高的方法。芽片长1.5～2.5cm，宽0.6cm左右；砧木直径在0.6～2.5cm之间，砧木过粗、树皮增厚反而影响成活。 </a:t>
            </a:r>
            <a:endParaRPr lang="zh-CN" altLang="en-US" sz="2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62" name="Text Box 2"/>
          <p:cNvSpPr txBox="1"/>
          <p:nvPr/>
        </p:nvSpPr>
        <p:spPr>
          <a:xfrm>
            <a:off x="7086600" y="5638800"/>
            <a:ext cx="4992688" cy="70675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4000" dirty="0">
                <a:latin typeface="Times New Roman" panose="02020603050405020304" pitchFamily="18" charset="0"/>
              </a:rPr>
              <a:t>方块芽接示意图</a:t>
            </a:r>
            <a:endParaRPr lang="zh-CN" altLang="en-US" sz="4000" dirty="0">
              <a:latin typeface="Times New Roman" panose="02020603050405020304" pitchFamily="18" charset="0"/>
            </a:endParaRPr>
          </a:p>
        </p:txBody>
      </p:sp>
      <p:pic>
        <p:nvPicPr>
          <p:cNvPr id="261123" name="Picture 3" descr="方块芽接示意图"/>
          <p:cNvPicPr>
            <a:picLocks noChangeAspect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6324600" y="706120"/>
            <a:ext cx="5450840" cy="4298950"/>
          </a:xfrm>
        </p:spPr>
      </p:pic>
      <p:sp>
        <p:nvSpPr>
          <p:cNvPr id="3" name="文本框 2"/>
          <p:cNvSpPr txBox="1"/>
          <p:nvPr/>
        </p:nvSpPr>
        <p:spPr>
          <a:xfrm>
            <a:off x="838200" y="990600"/>
            <a:ext cx="5129530" cy="42462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457200" fontAlgn="auto">
              <a:lnSpc>
                <a:spcPct val="150000"/>
              </a:lnSpc>
            </a:pP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方块芽接：</a:t>
            </a:r>
            <a:endParaRPr lang="zh-CN" altLang="en-US" sz="2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fontAlgn="auto">
              <a:lnSpc>
                <a:spcPct val="150000"/>
              </a:lnSpc>
            </a:pP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主要用于核桃、柿树的嫁接。用双刀片在芽的上下方各横切一刀，使两刀片切口恰在芽的上下各1cm处，再用一侧的单刀在芽的左右各纵割一刀，深达木质部，芽片宽1.5cm，用同样的方法在砧木的光滑部位切下一块表皮，迅速放入接芽片使其上下和一侧对齐，密切结合，然后用塑料条自下而上帮紧即可。</a:t>
            </a:r>
            <a:endParaRPr lang="zh-CN" altLang="en-US" sz="2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61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1986" name="Text Box 1026"/>
          <p:cNvSpPr txBox="1"/>
          <p:nvPr/>
        </p:nvSpPr>
        <p:spPr>
          <a:xfrm>
            <a:off x="3678238" y="5805488"/>
            <a:ext cx="3978275" cy="70675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4000" dirty="0">
                <a:latin typeface="Times New Roman" panose="02020603050405020304" pitchFamily="18" charset="0"/>
              </a:rPr>
              <a:t>劈接示意图</a:t>
            </a:r>
            <a:endParaRPr lang="zh-CN" altLang="en-US" sz="4000" dirty="0">
              <a:latin typeface="Times New Roman" panose="02020603050405020304" pitchFamily="18" charset="0"/>
            </a:endParaRPr>
          </a:p>
        </p:txBody>
      </p:sp>
      <p:pic>
        <p:nvPicPr>
          <p:cNvPr id="267267" name="Picture 1027" descr="劈接"/>
          <p:cNvPicPr>
            <a:picLocks noChangeAspect="1"/>
          </p:cNvPicPr>
          <p:nvPr>
            <p:ph idx="1"/>
          </p:nvPr>
        </p:nvPicPr>
        <p:blipFill>
          <a:blip r:embed="rId1">
            <a:clrChange>
              <a:clrFrom>
                <a:srgbClr val="FFFEF5"/>
              </a:clrFrom>
              <a:clrTo>
                <a:srgbClr val="FFFEF5">
                  <a:alpha val="0"/>
                </a:srgbClr>
              </a:clrTo>
            </a:clrChange>
          </a:blip>
          <a:srcRect t="25836" b="27213"/>
          <a:stretch>
            <a:fillRect/>
          </a:stretch>
        </p:blipFill>
        <p:spPr>
          <a:xfrm>
            <a:off x="2667000" y="76200"/>
            <a:ext cx="5329555" cy="5502275"/>
          </a:xfrm>
          <a:solidFill>
            <a:srgbClr val="FFCC99">
              <a:alpha val="100000"/>
            </a:srgbClr>
          </a:solidFill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67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3010" name="Text Box 2"/>
          <p:cNvSpPr txBox="1"/>
          <p:nvPr/>
        </p:nvSpPr>
        <p:spPr>
          <a:xfrm>
            <a:off x="3756025" y="5734050"/>
            <a:ext cx="3976688" cy="70675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4000" dirty="0">
                <a:latin typeface="Times New Roman" panose="02020603050405020304" pitchFamily="18" charset="0"/>
              </a:rPr>
              <a:t>腹接示意图</a:t>
            </a:r>
            <a:endParaRPr lang="zh-CN" altLang="en-US" sz="4000" dirty="0">
              <a:latin typeface="Times New Roman" panose="02020603050405020304" pitchFamily="18" charset="0"/>
            </a:endParaRPr>
          </a:p>
        </p:txBody>
      </p:sp>
      <p:pic>
        <p:nvPicPr>
          <p:cNvPr id="260099" name="Picture 3" descr="腹接"/>
          <p:cNvPicPr>
            <a:picLocks noChangeAspect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2971800" y="457200"/>
            <a:ext cx="5478145" cy="4946015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60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266243" name="Picture 3" descr="嫁接后加圧"/>
          <p:cNvPicPr>
            <a:picLocks noChangeAspect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6629400" y="685800"/>
            <a:ext cx="4445000" cy="4368800"/>
          </a:xfrm>
        </p:spPr>
      </p:pic>
      <p:pic>
        <p:nvPicPr>
          <p:cNvPr id="266245" name="Picture 5" descr="仙人掌嫁接"/>
          <p:cNvPicPr>
            <a:picLocks noChangeAspect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381000" y="914400"/>
            <a:ext cx="5532755" cy="3859530"/>
          </a:xfrm>
        </p:spPr>
      </p:pic>
      <p:sp>
        <p:nvSpPr>
          <p:cNvPr id="44036" name="Text Box 8"/>
          <p:cNvSpPr txBox="1"/>
          <p:nvPr/>
        </p:nvSpPr>
        <p:spPr>
          <a:xfrm>
            <a:off x="3209925" y="5516563"/>
            <a:ext cx="5773738" cy="70675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4000" dirty="0">
                <a:latin typeface="Times New Roman" panose="02020603050405020304" pitchFamily="18" charset="0"/>
              </a:rPr>
              <a:t>仙人掌嫁接示意图</a:t>
            </a:r>
            <a:endParaRPr lang="zh-CN" altLang="en-US" sz="40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66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66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WordArt 2"/>
          <p:cNvSpPr>
            <a:spLocks noChangeArrowheads="1" noChangeShapeType="1" noTextEdit="1"/>
          </p:cNvSpPr>
          <p:nvPr/>
        </p:nvSpPr>
        <p:spPr bwMode="auto">
          <a:xfrm>
            <a:off x="3193555" y="2510729"/>
            <a:ext cx="6148874" cy="2164286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chemeClr val="accent2"/>
              </a:contourClr>
            </a:sp3d>
          </a:bodyPr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zh-CN" sz="3350" b="1" kern="10" dirty="0">
                <a:solidFill>
                  <a:schemeClr val="accent2">
                    <a:alpha val="78000"/>
                  </a:schemeClr>
                </a:solidFill>
                <a:latin typeface="Calibri Light" panose="020F0302020204030204" pitchFamily="34" charset="0"/>
                <a:ea typeface="微软雅黑" panose="020B0503020204020204" charset="-122"/>
              </a:rPr>
              <a:t>The End</a:t>
            </a:r>
            <a:endParaRPr lang="zh-CN" altLang="en-US" sz="3350" b="1" kern="10" dirty="0">
              <a:solidFill>
                <a:schemeClr val="accent2">
                  <a:alpha val="78000"/>
                </a:schemeClr>
              </a:solidFill>
              <a:latin typeface="Calibri Light" panose="020F0302020204030204" pitchFamily="34" charset="0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79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507</Words>
  <Application>WPS 演示</Application>
  <PresentationFormat>宽屏</PresentationFormat>
  <Paragraphs>42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2" baseType="lpstr">
      <vt:lpstr>Arial</vt:lpstr>
      <vt:lpstr>宋体</vt:lpstr>
      <vt:lpstr>Wingdings</vt:lpstr>
      <vt:lpstr>Arial Unicode MS</vt:lpstr>
      <vt:lpstr>Arial Black</vt:lpstr>
      <vt:lpstr>微软雅黑</vt:lpstr>
      <vt:lpstr>黑体</vt:lpstr>
      <vt:lpstr>Arial Unicode MS</vt:lpstr>
      <vt:lpstr>华文琥珀</vt:lpstr>
      <vt:lpstr>华文行楷</vt:lpstr>
      <vt:lpstr>Times New Roman</vt:lpstr>
      <vt:lpstr>Calibri Light</vt:lpstr>
      <vt:lpstr>Office 主题​​</vt:lpstr>
      <vt:lpstr>第四节  嫁接繁殖</vt:lpstr>
      <vt:lpstr>PowerPoint 演示文稿</vt:lpstr>
      <vt:lpstr>二、嫁接的方法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飞鱼</cp:lastModifiedBy>
  <cp:revision>3</cp:revision>
  <dcterms:created xsi:type="dcterms:W3CDTF">2019-09-19T02:01:00Z</dcterms:created>
  <dcterms:modified xsi:type="dcterms:W3CDTF">2020-10-30T13:43:32Z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2052-11.8.6.8810</vt:lpwstr>
  </property>
</Properties>
</file>