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7" r:id="rId3"/>
    <p:sldId id="258" r:id="rId4"/>
    <p:sldId id="259" r:id="rId5"/>
    <p:sldId id="260" r:id="rId6"/>
    <p:sldId id="261" r:id="rId7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90" y="96"/>
      </p:cViewPr>
      <p:guideLst>
        <p:guide orient="horz" pos="2159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handoutMaster" Target="handoutMasters/handoutMaster1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52244">
              <a:srgbClr val="C5D5E9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五边形 8"/>
          <p:cNvSpPr/>
          <p:nvPr userDrawn="1"/>
        </p:nvSpPr>
        <p:spPr>
          <a:xfrm rot="5400000">
            <a:off x="11108498" y="-9959"/>
            <a:ext cx="677333" cy="697255"/>
          </a:xfrm>
          <a:prstGeom prst="homePlate">
            <a:avLst>
              <a:gd name="adj" fmla="val 37316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3765"/>
            <a:endParaRPr lang="zh-CN" altLang="en-US" sz="1865">
              <a:solidFill>
                <a:srgbClr val="FFFFFF"/>
              </a:solidFill>
            </a:endParaRPr>
          </a:p>
        </p:txBody>
      </p:sp>
      <p:sp>
        <p:nvSpPr>
          <p:cNvPr id="10" name="TextBox 15"/>
          <p:cNvSpPr txBox="1"/>
          <p:nvPr userDrawn="1"/>
        </p:nvSpPr>
        <p:spPr>
          <a:xfrm>
            <a:off x="11089578" y="98090"/>
            <a:ext cx="712836" cy="251460"/>
          </a:xfrm>
          <a:prstGeom prst="rect">
            <a:avLst/>
          </a:prstGeom>
          <a:noFill/>
        </p:spPr>
        <p:txBody>
          <a:bodyPr wrap="square" lIns="68559" tIns="34279" rIns="68559" bIns="34279" rtlCol="0">
            <a:spAutoFit/>
          </a:bodyPr>
          <a:lstStyle/>
          <a:p>
            <a:pPr algn="ctr" defTabSz="913765"/>
            <a:fld id="{2EEF1883-7A0E-4F66-9932-E581691AD397}" type="slidenum">
              <a:rPr lang="zh-CN" altLang="en-US" sz="1200" smtClean="0">
                <a:solidFill>
                  <a:srgbClr val="FFFFFF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</a:fld>
            <a:fld id="{2EEF1883-7A0E-4F66-9932-E581691AD397}" type="slidenum">
              <a:rPr lang="en-US" altLang="zh-CN" sz="1200" smtClean="0">
                <a:solidFill>
                  <a:srgbClr val="FFFFFF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</a:fld>
            <a:r>
              <a:rPr lang="en-US" altLang="zh-CN" sz="1200" dirty="0" smtClean="0">
                <a:solidFill>
                  <a:srgbClr val="FFFFFF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86</a:t>
            </a:r>
            <a:endParaRPr lang="zh-CN" altLang="en-US" sz="1200" dirty="0">
              <a:solidFill>
                <a:srgbClr val="FFFFFF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8839200" y="168894"/>
            <a:ext cx="2501557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kern="1200" dirty="0">
                <a:solidFill>
                  <a:srgbClr val="FF0000"/>
                </a:solidFill>
                <a:latin typeface="+mn-lt"/>
                <a:ea typeface="微软雅黑" panose="020B0503020204020204" charset="-122"/>
                <a:cs typeface="+mn-cs"/>
              </a:rPr>
              <a:t>花卉的繁殖</a:t>
            </a:r>
            <a:endParaRPr lang="zh-CN" altLang="en-US" sz="1600" b="1" kern="1200" dirty="0">
              <a:solidFill>
                <a:srgbClr val="FF0000"/>
              </a:solidFill>
              <a:latin typeface="+mn-lt"/>
              <a:ea typeface="微软雅黑" panose="020B0503020204020204" charset="-122"/>
              <a:cs typeface="+mn-cs"/>
            </a:endParaRPr>
          </a:p>
        </p:txBody>
      </p:sp>
      <p:sp>
        <p:nvSpPr>
          <p:cNvPr id="6" name="标题占位符 1"/>
          <p:cNvSpPr>
            <a:spLocks noGrp="1"/>
          </p:cNvSpPr>
          <p:nvPr>
            <p:ph type="title"/>
          </p:nvPr>
        </p:nvSpPr>
        <p:spPr>
          <a:xfrm>
            <a:off x="534955" y="70591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7" name="文本占位符 2"/>
          <p:cNvSpPr>
            <a:spLocks noGrp="1"/>
          </p:cNvSpPr>
          <p:nvPr>
            <p:ph idx="1"/>
          </p:nvPr>
        </p:nvSpPr>
        <p:spPr>
          <a:xfrm>
            <a:off x="609600" y="1891005"/>
            <a:ext cx="10972800" cy="44455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457200" eaLnBrk="1" fontAlgn="auto" latinLnBrk="0" hangingPunct="1">
              <a:lnSpc>
                <a:spcPct val="150000"/>
              </a:lnSpc>
              <a:spcBef>
                <a:spcPts val="0"/>
              </a:spcBef>
              <a:buNone/>
              <a:defRPr sz="2400" b="1">
                <a:latin typeface="微软雅黑" panose="020B0503020204020204" charset="-122"/>
                <a:ea typeface="微软雅黑" panose="020B0503020204020204" charset="-122"/>
              </a:defRPr>
            </a:lvl1pPr>
            <a:lvl2pPr marL="0" indent="457200" eaLnBrk="1" fontAlgn="auto" latinLnBrk="0" hangingPunct="1">
              <a:lnSpc>
                <a:spcPct val="150000"/>
              </a:lnSpc>
              <a:spcBef>
                <a:spcPts val="0"/>
              </a:spcBef>
              <a:buNone/>
              <a:defRPr sz="2400" b="1">
                <a:latin typeface="微软雅黑" panose="020B0503020204020204" charset="-122"/>
                <a:ea typeface="微软雅黑" panose="020B0503020204020204" charset="-122"/>
              </a:defRPr>
            </a:lvl2pPr>
            <a:lvl3pPr marL="0" indent="457200" eaLnBrk="1" fontAlgn="auto" latinLnBrk="0" hangingPunct="1">
              <a:lnSpc>
                <a:spcPct val="150000"/>
              </a:lnSpc>
              <a:spcBef>
                <a:spcPts val="0"/>
              </a:spcBef>
              <a:buNone/>
              <a:defRPr sz="2400" b="1">
                <a:latin typeface="微软雅黑" panose="020B0503020204020204" charset="-122"/>
                <a:ea typeface="微软雅黑" panose="020B0503020204020204" charset="-122"/>
              </a:defRPr>
            </a:lvl3pPr>
            <a:lvl4pPr marL="0" indent="457200" eaLnBrk="1" fontAlgn="auto" latinLnBrk="0" hangingPunct="1">
              <a:lnSpc>
                <a:spcPct val="150000"/>
              </a:lnSpc>
              <a:spcBef>
                <a:spcPts val="0"/>
              </a:spcBef>
              <a:buNone/>
              <a:defRPr sz="2400" b="1">
                <a:latin typeface="微软雅黑" panose="020B0503020204020204" charset="-122"/>
                <a:ea typeface="微软雅黑" panose="020B0503020204020204" charset="-122"/>
              </a:defRPr>
            </a:lvl4pPr>
            <a:lvl5pPr marL="0" indent="457200" eaLnBrk="1" fontAlgn="auto" latinLnBrk="0" hangingPunct="1">
              <a:lnSpc>
                <a:spcPct val="150000"/>
              </a:lnSpc>
              <a:spcBef>
                <a:spcPts val="0"/>
              </a:spcBef>
              <a:buNone/>
              <a:defRPr sz="2400" b="1"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11" name="日期占位符 1"/>
          <p:cNvSpPr txBox="1">
            <a:spLocks noGrp="1"/>
          </p:cNvSpPr>
          <p:nvPr userDrawn="1"/>
        </p:nvSpPr>
        <p:spPr bwMode="auto">
          <a:xfrm>
            <a:off x="10898155" y="6569598"/>
            <a:ext cx="1219200" cy="288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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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7731AF10-B5AB-44BC-85BA-51966B547564}" type="datetime1">
              <a:rPr lang="zh-CN" altLang="en-US" sz="1600" b="1">
                <a:solidFill>
                  <a:srgbClr val="FF00FF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</a:fld>
            <a:endParaRPr lang="en-US" altLang="zh-CN" sz="1400" b="1" dirty="0">
              <a:solidFill>
                <a:srgbClr val="FF00FF"/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2" y="28406"/>
            <a:ext cx="883078" cy="8830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0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3751117"/>
            <a:ext cx="7321550" cy="811357"/>
          </a:xfrm>
        </p:spPr>
        <p:txBody>
          <a:bodyPr anchor="b">
            <a:normAutofit/>
          </a:bodyPr>
          <a:lstStyle>
            <a:lvl1pPr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24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audio" Target="../media/audio1.wav"/><Relationship Id="rId1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" Target="slide1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1.xml"/><Relationship Id="rId4" Type="http://schemas.openxmlformats.org/officeDocument/2006/relationships/slide" Target="slide1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dirty="0">
                <a:cs typeface="微软雅黑" panose="020B0503020204020204" charset="-122"/>
                <a:sym typeface="+mn-ea"/>
              </a:rPr>
              <a:t>第三节  分生繁殖</a:t>
            </a:r>
            <a:r>
              <a:rPr lang="en-US" altLang="zh-CN" dirty="0">
                <a:cs typeface="微软雅黑" panose="020B0503020204020204" charset="-122"/>
                <a:sym typeface="+mn-ea"/>
              </a:rPr>
              <a:t> </a:t>
            </a:r>
            <a:endParaRPr lang="zh-CN" altLang="en-US"/>
          </a:p>
        </p:txBody>
      </p:sp>
      <p:sp>
        <p:nvSpPr>
          <p:cNvPr id="196610" name="Rectangle 1026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 anchorCtr="0"/>
          <a:p>
            <a:pPr marL="0" algn="just">
              <a:lnSpc>
                <a:spcPct val="150000"/>
              </a:lnSpc>
              <a:buFontTx/>
              <a:buNone/>
            </a:pPr>
            <a:r>
              <a:rPr lang="en-US" altLang="zh-CN" sz="3600" b="1" dirty="0">
                <a:ea typeface="黑体" panose="02010609060101010101" charset="-122"/>
              </a:rPr>
              <a:t> </a:t>
            </a:r>
            <a:r>
              <a:rPr lang="zh-CN" altLang="en-US" b="1" dirty="0">
                <a:latin typeface="宋体" panose="02010600030101010101" pitchFamily="2" charset="-122"/>
              </a:rPr>
              <a:t>分生繁殖是将一株植物带根的丛生枝、芽、变态器官等分割成多株的繁殖方法。它简便可靠，是那些易从基部产生丛生枝的花卉适用的方法。</a:t>
            </a:r>
            <a:r>
              <a:rPr lang="zh-CN" altLang="en-US" b="1" dirty="0"/>
              <a:t> </a:t>
            </a:r>
            <a:r>
              <a:rPr lang="zh-CN" altLang="en-US" sz="2400" b="1" dirty="0">
                <a:solidFill>
                  <a:srgbClr val="66FF33"/>
                </a:solidFill>
              </a:rPr>
              <a:t>　　</a:t>
            </a:r>
            <a:endParaRPr lang="zh-CN" altLang="en-US" sz="2400" b="1" dirty="0">
              <a:solidFill>
                <a:srgbClr val="66FF33"/>
              </a:solidFill>
            </a:endParaRPr>
          </a:p>
        </p:txBody>
      </p:sp>
      <p:sp>
        <p:nvSpPr>
          <p:cNvPr id="3" name="动作按钮: 后退或前一项 2">
            <a:hlinkClick r:id="rId1" action="ppaction://hlinksldjump"/>
          </p:cNvPr>
          <p:cNvSpPr/>
          <p:nvPr/>
        </p:nvSpPr>
        <p:spPr>
          <a:xfrm>
            <a:off x="10896600" y="6172200"/>
            <a:ext cx="1066800" cy="381000"/>
          </a:xfrm>
          <a:prstGeom prst="actionButtonBackPrevious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3794" name="Text Box 8"/>
          <p:cNvSpPr txBox="1"/>
          <p:nvPr/>
        </p:nvSpPr>
        <p:spPr>
          <a:xfrm>
            <a:off x="1723073" y="990600"/>
            <a:ext cx="736600" cy="4464050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3600" b="1" dirty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分株繁殖</a:t>
            </a:r>
            <a:endParaRPr lang="zh-CN" altLang="en-US" sz="3600" b="1" dirty="0">
              <a:solidFill>
                <a:srgbClr val="00B0F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09927" name="Picture 7" descr="26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2000" contrast="24000"/>
          </a:blip>
          <a:srcRect b="31824"/>
          <a:stretch>
            <a:fillRect/>
          </a:stretch>
        </p:blipFill>
        <p:spPr>
          <a:xfrm>
            <a:off x="3161030" y="76200"/>
            <a:ext cx="6209665" cy="660908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</p:pic>
      <p:sp>
        <p:nvSpPr>
          <p:cNvPr id="209926" name="Line 6"/>
          <p:cNvSpPr/>
          <p:nvPr/>
        </p:nvSpPr>
        <p:spPr>
          <a:xfrm>
            <a:off x="4775200" y="3352800"/>
            <a:ext cx="82550" cy="1828800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09925" name="Line 5"/>
          <p:cNvSpPr/>
          <p:nvPr/>
        </p:nvSpPr>
        <p:spPr>
          <a:xfrm flipH="1">
            <a:off x="5187950" y="3276600"/>
            <a:ext cx="247650" cy="1905000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09924" name="Line 4"/>
          <p:cNvSpPr/>
          <p:nvPr/>
        </p:nvSpPr>
        <p:spPr>
          <a:xfrm>
            <a:off x="6921500" y="1676400"/>
            <a:ext cx="0" cy="685800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09923" name="Line 3"/>
          <p:cNvSpPr/>
          <p:nvPr/>
        </p:nvSpPr>
        <p:spPr>
          <a:xfrm>
            <a:off x="7499350" y="1676400"/>
            <a:ext cx="0" cy="685800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09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209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500"/>
                                        <p:tgtEl>
                                          <p:spTgt spid="209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" dur="500"/>
                                        <p:tgtEl>
                                          <p:spTgt spid="209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3" dur="500"/>
                                        <p:tgtEl>
                                          <p:spTgt spid="209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208902" name="Picture 6" descr="26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7284"/>
          <a:stretch>
            <a:fillRect/>
          </a:stretch>
        </p:blipFill>
        <p:spPr>
          <a:xfrm>
            <a:off x="1447800" y="609600"/>
            <a:ext cx="10147935" cy="5181600"/>
          </a:xfrm>
          <a:prstGeom prst="rect">
            <a:avLst/>
          </a:prstGeom>
          <a:solidFill>
            <a:srgbClr val="33CCCC"/>
          </a:solidFill>
          <a:ln w="9525">
            <a:noFill/>
          </a:ln>
        </p:spPr>
      </p:pic>
      <p:sp>
        <p:nvSpPr>
          <p:cNvPr id="208901" name="Text Box 5"/>
          <p:cNvSpPr txBox="1"/>
          <p:nvPr/>
        </p:nvSpPr>
        <p:spPr>
          <a:xfrm>
            <a:off x="9677400" y="1891030"/>
            <a:ext cx="859790" cy="3552825"/>
          </a:xfrm>
          <a:prstGeom prst="rect">
            <a:avLst/>
          </a:prstGeom>
          <a:noFill/>
          <a:ln w="9525">
            <a:noFill/>
          </a:ln>
        </p:spPr>
        <p:txBody>
          <a:bodyPr vert="eaVert" wrap="square"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4400" dirty="0">
                <a:solidFill>
                  <a:srgbClr val="FF3300"/>
                </a:solidFill>
                <a:latin typeface="Arial" panose="020B0604020202020204" pitchFamily="34" charset="0"/>
              </a:rPr>
              <a:t>分株繁殖</a:t>
            </a:r>
            <a:endParaRPr lang="zh-CN" altLang="en-US" sz="4400" dirty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34820" name="Text Box 4"/>
          <p:cNvSpPr txBox="1"/>
          <p:nvPr/>
        </p:nvSpPr>
        <p:spPr>
          <a:xfrm>
            <a:off x="10153650" y="6308725"/>
            <a:ext cx="89535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dirty="0">
                <a:solidFill>
                  <a:schemeClr val="folHlink"/>
                </a:solidFill>
                <a:latin typeface="Arial" panose="020B0604020202020204" pitchFamily="34" charset="0"/>
                <a:hlinkClick r:id="rId2" action="ppaction://hlinksldjump"/>
              </a:rPr>
              <a:t>返回</a:t>
            </a:r>
            <a:r>
              <a:rPr lang="zh-CN" altLang="en-US" dirty="0">
                <a:solidFill>
                  <a:schemeClr val="folHlink"/>
                </a:solidFill>
                <a:latin typeface="Arial" panose="020B0604020202020204" pitchFamily="34" charset="0"/>
              </a:rPr>
              <a:t> 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08899" name="Line 3"/>
          <p:cNvSpPr/>
          <p:nvPr/>
        </p:nvSpPr>
        <p:spPr>
          <a:xfrm flipV="1">
            <a:off x="4181475" y="2257425"/>
            <a:ext cx="825500" cy="762000"/>
          </a:xfrm>
          <a:prstGeom prst="line">
            <a:avLst/>
          </a:prstGeom>
          <a:ln w="57150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08898" name="Line 2"/>
          <p:cNvSpPr/>
          <p:nvPr/>
        </p:nvSpPr>
        <p:spPr>
          <a:xfrm flipV="1">
            <a:off x="4775200" y="2819400"/>
            <a:ext cx="1320800" cy="228600"/>
          </a:xfrm>
          <a:prstGeom prst="line">
            <a:avLst/>
          </a:prstGeom>
          <a:ln w="57150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8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8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208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2" dur="500"/>
                                        <p:tgtEl>
                                          <p:spTgt spid="208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90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65890" name="Rectangle 2"/>
          <p:cNvSpPr/>
          <p:nvPr/>
        </p:nvSpPr>
        <p:spPr>
          <a:xfrm>
            <a:off x="3371850" y="125730"/>
            <a:ext cx="5778500" cy="101727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r>
              <a:rPr lang="zh-CN" altLang="en-US" sz="4800" dirty="0">
                <a:solidFill>
                  <a:srgbClr val="FF66CC"/>
                </a:solidFill>
                <a:latin typeface="Arial" panose="020B0604020202020204" pitchFamily="34" charset="0"/>
              </a:rPr>
              <a:t>美人蕉的根茎繁殖</a:t>
            </a:r>
            <a:endParaRPr lang="zh-CN" altLang="en-US" sz="4800" dirty="0">
              <a:solidFill>
                <a:srgbClr val="FF66CC"/>
              </a:solidFill>
              <a:latin typeface="Arial" panose="020B0604020202020204" pitchFamily="34" charset="0"/>
            </a:endParaRPr>
          </a:p>
        </p:txBody>
      </p:sp>
      <p:pic>
        <p:nvPicPr>
          <p:cNvPr id="165891" name="Picture 3" descr="美人蕉2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96100" y="1314450"/>
            <a:ext cx="2281238" cy="2563813"/>
          </a:xfrm>
          <a:prstGeom prst="rect">
            <a:avLst/>
          </a:prstGeom>
          <a:solidFill>
            <a:srgbClr val="CCFFFF"/>
          </a:solidFill>
          <a:ln w="9525">
            <a:noFill/>
          </a:ln>
        </p:spPr>
      </p:pic>
      <p:pic>
        <p:nvPicPr>
          <p:cNvPr id="165892" name="Picture 4" descr="美人蕉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71725" y="1243013"/>
            <a:ext cx="2266950" cy="2581275"/>
          </a:xfrm>
          <a:prstGeom prst="rect">
            <a:avLst/>
          </a:prstGeom>
          <a:solidFill>
            <a:srgbClr val="CCFFFF"/>
          </a:solidFill>
          <a:ln w="9525">
            <a:noFill/>
          </a:ln>
        </p:spPr>
      </p:pic>
      <p:pic>
        <p:nvPicPr>
          <p:cNvPr id="165893" name="Picture 5" descr="美人蕉生长过程"/>
          <p:cNvPicPr>
            <a:picLocks noChangeAspect="1"/>
          </p:cNvPicPr>
          <p:nvPr/>
        </p:nvPicPr>
        <p:blipFill>
          <a:blip r:embed="rId3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36775" y="4051300"/>
            <a:ext cx="7412038" cy="2524125"/>
          </a:xfrm>
          <a:prstGeom prst="rect">
            <a:avLst/>
          </a:prstGeom>
          <a:solidFill>
            <a:srgbClr val="CCFFCC"/>
          </a:solidFill>
          <a:ln w="9525">
            <a:noFill/>
          </a:ln>
        </p:spPr>
      </p:pic>
      <p:sp>
        <p:nvSpPr>
          <p:cNvPr id="165894" name="AutoShape 6"/>
          <p:cNvSpPr/>
          <p:nvPr/>
        </p:nvSpPr>
        <p:spPr>
          <a:xfrm>
            <a:off x="4868863" y="2466975"/>
            <a:ext cx="1871662" cy="287338"/>
          </a:xfrm>
          <a:prstGeom prst="rightArrow">
            <a:avLst>
              <a:gd name="adj1" fmla="val 50000"/>
              <a:gd name="adj2" fmla="val 150330"/>
            </a:avLst>
          </a:prstGeom>
          <a:solidFill>
            <a:srgbClr val="FFFF99"/>
          </a:solidFill>
          <a:ln w="9525" cap="flat" cmpd="sng">
            <a:solidFill>
              <a:srgbClr val="080808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35847" name="Text Box 7"/>
          <p:cNvSpPr txBox="1"/>
          <p:nvPr/>
        </p:nvSpPr>
        <p:spPr>
          <a:xfrm>
            <a:off x="10017125" y="6354763"/>
            <a:ext cx="89535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dirty="0">
                <a:solidFill>
                  <a:schemeClr val="folHlink"/>
                </a:solidFill>
                <a:latin typeface="Arial" panose="020B0604020202020204" pitchFamily="34" charset="0"/>
                <a:hlinkClick r:id="rId4" action="ppaction://hlinksldjump"/>
              </a:rPr>
              <a:t>返回 </a:t>
            </a:r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5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5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5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65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65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5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5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0" grpId="0"/>
      <p:bldP spid="16589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WordArt 2"/>
          <p:cNvSpPr>
            <a:spLocks noChangeArrowheads="1" noChangeShapeType="1" noTextEdit="1"/>
          </p:cNvSpPr>
          <p:nvPr/>
        </p:nvSpPr>
        <p:spPr bwMode="auto">
          <a:xfrm>
            <a:off x="3193555" y="2510729"/>
            <a:ext cx="6148874" cy="2164286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chemeClr val="accent2"/>
              </a:contourClr>
            </a:sp3d>
          </a:bodyPr>
          <a:lstStyle/>
          <a:p>
            <a:pPr algn="ctr">
              <a:buFont typeface="Wingdings" panose="05000000000000000000" pitchFamily="2" charset="2"/>
              <a:buNone/>
            </a:pPr>
            <a:r>
              <a:rPr lang="en-US" altLang="zh-CN" sz="3350" b="1" kern="10" dirty="0">
                <a:solidFill>
                  <a:schemeClr val="accent2">
                    <a:alpha val="78000"/>
                  </a:schemeClr>
                </a:solidFill>
                <a:latin typeface="Calibri Light" panose="020F0302020204030204" pitchFamily="34" charset="0"/>
                <a:ea typeface="微软雅黑" panose="020B0503020204020204" charset="-122"/>
              </a:rPr>
              <a:t>The End</a:t>
            </a:r>
            <a:endParaRPr lang="zh-CN" altLang="en-US" sz="3350" b="1" kern="10" dirty="0">
              <a:solidFill>
                <a:schemeClr val="accent2">
                  <a:alpha val="78000"/>
                </a:schemeClr>
              </a:solidFill>
              <a:latin typeface="Calibri Light" panose="020F0302020204030204" pitchFamily="34" charset="0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79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105</Words>
  <Application>WPS 演示</Application>
  <PresentationFormat>宽屏</PresentationFormat>
  <Paragraphs>16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7" baseType="lpstr">
      <vt:lpstr>Arial</vt:lpstr>
      <vt:lpstr>宋体</vt:lpstr>
      <vt:lpstr>Wingdings</vt:lpstr>
      <vt:lpstr>Arial Unicode MS</vt:lpstr>
      <vt:lpstr>Arial Black</vt:lpstr>
      <vt:lpstr>微软雅黑</vt:lpstr>
      <vt:lpstr>黑体</vt:lpstr>
      <vt:lpstr>Arial Unicode MS</vt:lpstr>
      <vt:lpstr>华文琥珀</vt:lpstr>
      <vt:lpstr>Times New Roman</vt:lpstr>
      <vt:lpstr>Calibri Light</vt:lpstr>
      <vt:lpstr>Office 主题​​</vt:lpstr>
      <vt:lpstr>第三节  分生繁殖 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Administrator</dc:creator>
  <cp:lastModifiedBy>飞鱼</cp:lastModifiedBy>
  <cp:revision>3</cp:revision>
  <dcterms:created xsi:type="dcterms:W3CDTF">2019-09-19T02:01:00Z</dcterms:created>
  <dcterms:modified xsi:type="dcterms:W3CDTF">2020-10-30T13:43:44Z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2052-11.8.6.8810</vt:lpwstr>
  </property>
</Properties>
</file>