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3"/>
  </p:sldMasterIdLst>
  <p:notesMasterIdLst>
    <p:notesMasterId r:id="rId12"/>
  </p:notesMasterIdLst>
  <p:sldIdLst>
    <p:sldId id="478" r:id="rId4"/>
    <p:sldId id="568" r:id="rId5"/>
    <p:sldId id="389" r:id="rId6"/>
    <p:sldId id="655" r:id="rId7"/>
    <p:sldId id="653" r:id="rId8"/>
    <p:sldId id="654" r:id="rId9"/>
    <p:sldId id="39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BD9"/>
    <a:srgbClr val="4C1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44" y="60"/>
      </p:cViewPr>
      <p:guideLst>
        <p:guide orient="horz" pos="209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0EC2D-D498-4A4B-A8EF-0DC8643853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B7A5-BB09-4477-9742-6E3ECB57C2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14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fld id="{2EEF1883-7A0E-4F66-9932-E581691AD397}" type="slidenum">
              <a:rPr lang="en-US" altLang="zh-CN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86</a:t>
            </a:r>
            <a:endParaRPr lang="zh-CN" alt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839200" y="168894"/>
            <a:ext cx="2501557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kern="1200" dirty="0">
                <a:solidFill>
                  <a:srgbClr val="FF0000"/>
                </a:solidFill>
                <a:latin typeface="+mn-lt"/>
                <a:ea typeface="微软雅黑" panose="020B0503020204020204" pitchFamily="34" charset="-122"/>
                <a:cs typeface="+mn-cs"/>
              </a:rPr>
              <a:t>花卉的繁殖</a:t>
            </a:r>
            <a:endParaRPr lang="zh-CN" altLang="en-US" sz="1600" b="1" kern="1200" dirty="0">
              <a:solidFill>
                <a:srgbClr val="FF0000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65139"/>
            <a:ext cx="10363200" cy="14319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8" name="日期占位符 5"/>
          <p:cNvSpPr>
            <a:spLocks noGrp="1"/>
          </p:cNvSpPr>
          <p:nvPr>
            <p:ph type="dt" sz="half" idx="12"/>
          </p:nvPr>
        </p:nvSpPr>
        <p:spPr bwMode="auto">
          <a:xfrm>
            <a:off x="949569" y="6313488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页脚占位符 6"/>
          <p:cNvSpPr>
            <a:spLocks noGrp="1"/>
          </p:cNvSpPr>
          <p:nvPr>
            <p:ph type="ftr" sz="quarter" idx="13"/>
          </p:nvPr>
        </p:nvSpPr>
        <p:spPr bwMode="auto">
          <a:xfrm>
            <a:off x="4200769" y="6313488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灯片编号占位符 7"/>
          <p:cNvSpPr>
            <a:spLocks noGrp="1"/>
          </p:cNvSpPr>
          <p:nvPr>
            <p:ph type="sldNum" sz="quarter" idx="4"/>
          </p:nvPr>
        </p:nvSpPr>
        <p:spPr bwMode="auto">
          <a:xfrm>
            <a:off x="8772769" y="6313488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65139"/>
            <a:ext cx="10363200" cy="14319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8" name="日期占位符 5"/>
          <p:cNvSpPr>
            <a:spLocks noGrp="1"/>
          </p:cNvSpPr>
          <p:nvPr>
            <p:ph type="dt" sz="half" idx="12"/>
          </p:nvPr>
        </p:nvSpPr>
        <p:spPr bwMode="auto">
          <a:xfrm>
            <a:off x="949569" y="6313488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页脚占位符 6"/>
          <p:cNvSpPr>
            <a:spLocks noGrp="1"/>
          </p:cNvSpPr>
          <p:nvPr>
            <p:ph type="ftr" sz="quarter" idx="13"/>
          </p:nvPr>
        </p:nvSpPr>
        <p:spPr bwMode="auto">
          <a:xfrm>
            <a:off x="4200769" y="6313488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灯片编号占位符 7"/>
          <p:cNvSpPr>
            <a:spLocks noGrp="1"/>
          </p:cNvSpPr>
          <p:nvPr>
            <p:ph type="sldNum" sz="quarter" idx="4"/>
          </p:nvPr>
        </p:nvSpPr>
        <p:spPr bwMode="auto">
          <a:xfrm>
            <a:off x="8772769" y="6313488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914400" y="465138"/>
            <a:ext cx="10363200" cy="56308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8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949569" y="6313488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4200769" y="6313488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8772769" y="6313488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>
              <a:buNone/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914400" y="796385"/>
            <a:ext cx="10363200" cy="76944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2"/>
            <a:ext cx="9144000" cy="201030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465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7907385" y="138692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anose="020B0503020204020204" pitchFamily="34" charset="-122"/>
              </a:rPr>
              <a:t>虾蟹类增养殖技术</a:t>
            </a:r>
            <a:endParaRPr lang="zh-CN" altLang="en-US" sz="1400" b="1" dirty="0">
              <a:solidFill>
                <a:srgbClr val="1C8CA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31839">
              <a:srgbClr val="D8E3F0"/>
            </a:gs>
            <a:gs pos="53964">
              <a:srgbClr val="C3D4E8"/>
            </a:gs>
            <a:gs pos="65490">
              <a:srgbClr val="B8CCE4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31839">
                <a:srgbClr val="D8E3F0"/>
              </a:gs>
              <a:gs pos="53964">
                <a:srgbClr val="C3D4E8"/>
              </a:gs>
              <a:gs pos="65490">
                <a:srgbClr val="B8CCE4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1D77D-FE45-4FBC-9BE4-2449D90E93F9}" type="slidenum">
              <a:rPr lang="en-US" altLang="zh-CN"/>
            </a:fld>
            <a:endParaRPr lang="en-US" altLang="zh-CN"/>
          </a:p>
        </p:txBody>
      </p:sp>
      <p:sp>
        <p:nvSpPr>
          <p:cNvPr id="7" name="五边形 6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fld id="{2EEF1883-7A0E-4F66-9932-E581691AD397}" type="slidenum">
              <a:rPr lang="zh-CN" altLang="en-US" sz="21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865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hasCustomPrompt="1"/>
          </p:nvPr>
        </p:nvSpPr>
        <p:spPr>
          <a:xfrm>
            <a:off x="403181" y="610212"/>
            <a:ext cx="11385640" cy="548994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03182" y="6245823"/>
            <a:ext cx="305115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6196" y="6245823"/>
            <a:ext cx="385961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72" y="6245823"/>
            <a:ext cx="3051149" cy="476359"/>
          </a:xfrm>
        </p:spPr>
        <p:txBody>
          <a:bodyPr/>
          <a:lstStyle>
            <a:lvl1pPr>
              <a:defRPr/>
            </a:lvl1pPr>
          </a:lstStyle>
          <a:p>
            <a:fld id="{0C8F2287-C2C0-481F-9BF3-7CC6C6D29F0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03182" y="1905439"/>
            <a:ext cx="5592025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96796" y="1905439"/>
            <a:ext cx="5592024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00E3-8D80-4D1B-B22A-174179BBCF9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2.png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" Target="slide1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210" y="-4445"/>
            <a:ext cx="12176125" cy="681545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74420" y="1138555"/>
            <a:ext cx="9958705" cy="467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75" y="1388110"/>
            <a:ext cx="8218170" cy="221742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4465" dirty="0">
                <a:solidFill>
                  <a:srgbClr val="C00000"/>
                </a:solidFill>
                <a:cs typeface="微软雅黑" panose="020B0503020204020204" pitchFamily="34" charset="-122"/>
              </a:rPr>
              <a:t> </a:t>
            </a:r>
            <a:r>
              <a:rPr sz="4465" dirty="0">
                <a:solidFill>
                  <a:srgbClr val="C00000"/>
                </a:solidFill>
                <a:sym typeface="+mn-ea"/>
              </a:rPr>
              <a:t>第</a:t>
            </a:r>
            <a:r>
              <a:rPr lang="zh-CN" sz="4465" dirty="0">
                <a:solidFill>
                  <a:srgbClr val="C00000"/>
                </a:solidFill>
                <a:sym typeface="+mn-ea"/>
              </a:rPr>
              <a:t>五</a:t>
            </a:r>
            <a:r>
              <a:rPr sz="4465" dirty="0">
                <a:solidFill>
                  <a:srgbClr val="C00000"/>
                </a:solidFill>
                <a:sym typeface="+mn-ea"/>
              </a:rPr>
              <a:t>章  花卉的繁殖技术</a:t>
            </a:r>
            <a:endParaRPr lang="zh-CN" altLang="en-US" sz="4465" dirty="0">
              <a:solidFill>
                <a:srgbClr val="C00000"/>
              </a:solidFill>
              <a:cs typeface="微软雅黑" panose="020B0503020204020204" pitchFamily="34" charset="-122"/>
            </a:endParaRPr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383915" y="4110355"/>
            <a:ext cx="5038090" cy="161671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zh-CN" altLang="en-US" sz="2400" dirty="0">
                <a:solidFill>
                  <a:srgbClr val="071BD9"/>
                </a:solidFill>
              </a:rPr>
              <a:t>日照职业技术学院</a:t>
            </a:r>
            <a:endParaRPr lang="en-US" altLang="zh-CN" sz="2400" dirty="0">
              <a:solidFill>
                <a:srgbClr val="071BD9"/>
              </a:solidFill>
            </a:endParaRPr>
          </a:p>
          <a:p>
            <a:pPr indent="0" algn="ctr">
              <a:buNone/>
            </a:pPr>
            <a:r>
              <a:rPr lang="zh-CN" altLang="en-US" sz="2400" dirty="0" smtClean="0">
                <a:solidFill>
                  <a:srgbClr val="071BD9"/>
                </a:solidFill>
              </a:rPr>
              <a:t>宋维彦</a:t>
            </a:r>
            <a:endParaRPr lang="en-US" altLang="zh-CN" sz="2400" dirty="0" smtClean="0">
              <a:solidFill>
                <a:srgbClr val="071BD9"/>
              </a:solidFill>
            </a:endParaRPr>
          </a:p>
        </p:txBody>
      </p:sp>
      <p:pic>
        <p:nvPicPr>
          <p:cNvPr id="6" name="图片 5" descr="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290" y="-4445"/>
            <a:ext cx="2575560" cy="1859280"/>
          </a:xfrm>
          <a:prstGeom prst="rect">
            <a:avLst/>
          </a:prstGeom>
        </p:spPr>
      </p:pic>
      <p:pic>
        <p:nvPicPr>
          <p:cNvPr id="9" name="图片 8" descr="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170" y="67310"/>
            <a:ext cx="991235" cy="71310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 descr="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975" y="5360035"/>
            <a:ext cx="1001395" cy="104267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图片 6" descr="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9905" y="4201160"/>
            <a:ext cx="2805430" cy="27260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主要内容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67205" y="1891030"/>
            <a:ext cx="9815195" cy="4445635"/>
          </a:xfrm>
        </p:spPr>
        <p:txBody>
          <a:bodyPr>
            <a:normAutofit/>
          </a:bodyPr>
          <a:p>
            <a:r>
              <a:rPr lang="zh-CN" altLang="en-US" dirty="0">
                <a:cs typeface="微软雅黑" panose="020B0503020204020204" pitchFamily="34" charset="-122"/>
                <a:sym typeface="+mn-ea"/>
                <a:hlinkClick r:id="rId1" action="ppaction://hlinksldjump"/>
              </a:rPr>
              <a:t>第一节  花卉繁殖的类型</a:t>
            </a:r>
            <a:endParaRPr lang="zh-CN" altLang="en-US" dirty="0">
              <a:cs typeface="微软雅黑" panose="020B0503020204020204" pitchFamily="34" charset="-122"/>
              <a:sym typeface="+mn-ea"/>
            </a:endParaRPr>
          </a:p>
          <a:p>
            <a:r>
              <a:rPr lang="zh-CN" altLang="en-US" dirty="0">
                <a:solidFill>
                  <a:srgbClr val="FF3300"/>
                </a:solidFill>
                <a:cs typeface="微软雅黑" panose="020B0503020204020204" pitchFamily="34" charset="-122"/>
                <a:sym typeface="+mn-ea"/>
                <a:hlinkClick r:id="rId2" action="ppaction://hlinksldjump"/>
              </a:rPr>
              <a:t>第二节  有性繁殖</a:t>
            </a:r>
            <a:endParaRPr lang="zh-CN" altLang="en-US" dirty="0">
              <a:solidFill>
                <a:srgbClr val="FF3300"/>
              </a:solidFill>
              <a:cs typeface="微软雅黑" panose="020B0503020204020204" pitchFamily="34" charset="-122"/>
              <a:sym typeface="+mn-ea"/>
            </a:endParaRPr>
          </a:p>
          <a:p>
            <a:r>
              <a:rPr lang="zh-CN" altLang="en-US">
                <a:hlinkClick r:id="rId2" action="ppaction://hlinksldjump"/>
              </a:rPr>
              <a:t>第三节  分生繁殖 </a:t>
            </a:r>
            <a:endParaRPr lang="zh-CN" altLang="en-US"/>
          </a:p>
          <a:p>
            <a:r>
              <a:rPr lang="zh-CN" altLang="en-US">
                <a:hlinkClick r:id="rId2" action="ppaction://hlinksldjump"/>
              </a:rPr>
              <a:t>第四节  嫁接繁殖</a:t>
            </a:r>
            <a:endParaRPr lang="zh-CN" altLang="en-US"/>
          </a:p>
          <a:p>
            <a:r>
              <a:rPr lang="zh-CN" altLang="en-US">
                <a:hlinkClick r:id="rId2" action="ppaction://hlinksldjump"/>
              </a:rPr>
              <a:t>第五节　压条繁殖</a:t>
            </a:r>
            <a:endParaRPr lang="zh-CN" altLang="en-US"/>
          </a:p>
          <a:p>
            <a:r>
              <a:rPr lang="zh-CN" altLang="en-US">
                <a:hlinkClick r:id="rId2" action="ppaction://hlinksldjump"/>
              </a:rPr>
              <a:t>第六节　扦插繁殖</a:t>
            </a:r>
            <a:endParaRPr lang="zh-CN" altLang="en-US"/>
          </a:p>
          <a:p>
            <a:r>
              <a:rPr lang="zh-CN" altLang="en-US">
                <a:hlinkClick r:id="rId2" action="ppaction://hlinksldjump"/>
              </a:rPr>
              <a:t>第七节  组织培养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7" name="内容占位符 82946"/>
          <p:cNvSpPr>
            <a:spLocks noGrp="1"/>
          </p:cNvSpPr>
          <p:nvPr>
            <p:ph idx="1"/>
          </p:nvPr>
        </p:nvSpPr>
        <p:spPr>
          <a:xfrm>
            <a:off x="342900" y="1928495"/>
            <a:ext cx="11239500" cy="4408170"/>
          </a:xfrm>
        </p:spPr>
        <p:txBody>
          <a:bodyPr>
            <a:normAutofit/>
          </a:bodyPr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1E0E96"/>
                </a:solidFill>
                <a:cs typeface="微软雅黑" panose="020B0503020204020204" pitchFamily="34" charset="-122"/>
              </a:rPr>
              <a:t>繁殖：</a:t>
            </a:r>
            <a:r>
              <a:rPr lang="zh-CN" altLang="en-US" b="1" dirty="0">
                <a:solidFill>
                  <a:srgbClr val="1D0301"/>
                </a:solidFill>
                <a:cs typeface="微软雅黑" panose="020B0503020204020204" pitchFamily="34" charset="-122"/>
              </a:rPr>
              <a:t>用各种方式增加个体的数量，以延续其种族和扩大其群体的过程与方法。</a:t>
            </a: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1D0301"/>
                </a:solidFill>
                <a:cs typeface="微软雅黑" panose="020B0503020204020204" pitchFamily="34" charset="-122"/>
              </a:rPr>
              <a:t>不同种或品种的花卉，各有其不同的繁殖方法和时期，依其性质的不同主要分为以下四大类：</a:t>
            </a: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1D0301"/>
                </a:solidFill>
                <a:cs typeface="微软雅黑" panose="020B0503020204020204" pitchFamily="34" charset="-122"/>
              </a:rPr>
              <a:t>一、有性繁殖</a:t>
            </a: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rgbClr val="1D0301"/>
                </a:solidFill>
                <a:cs typeface="微软雅黑" panose="020B0503020204020204" pitchFamily="34" charset="-122"/>
              </a:rPr>
              <a:t> 亦称播种繁殖，是雌雄两配子结合形成种子而培育成新个体的方法。获得的幼苗叫实生苗。</a:t>
            </a: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dirty="0">
                <a:cs typeface="微软雅黑" panose="020B0503020204020204" pitchFamily="34" charset="-122"/>
                <a:sym typeface="+mn-ea"/>
              </a:rPr>
              <a:t>第一节  花卉繁殖的类型</a:t>
            </a:r>
            <a:endParaRPr lang="zh-CN" altLang="en-US"/>
          </a:p>
        </p:txBody>
      </p:sp>
      <p:sp>
        <p:nvSpPr>
          <p:cNvPr id="3" name="动作按钮: 后退或前一项 2">
            <a:hlinkClick r:id="rId1" action="ppaction://hlinksldjump"/>
          </p:cNvPr>
          <p:cNvSpPr/>
          <p:nvPr/>
        </p:nvSpPr>
        <p:spPr>
          <a:xfrm>
            <a:off x="10896600" y="6172200"/>
            <a:ext cx="1066800" cy="381000"/>
          </a:xfrm>
          <a:prstGeom prst="actionButtonBackPrevious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1D0301"/>
                </a:solidFill>
                <a:cs typeface="微软雅黑" panose="020B0503020204020204" pitchFamily="34" charset="-122"/>
                <a:sym typeface="+mn-ea"/>
              </a:rPr>
              <a:t>二、无性繁殖</a:t>
            </a: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1D0301"/>
                </a:solidFill>
                <a:cs typeface="微软雅黑" panose="020B0503020204020204" pitchFamily="34" charset="-122"/>
                <a:sym typeface="+mn-ea"/>
              </a:rPr>
              <a:t>亦称营养繁殖。是利用植物营养体(根、茎、叶、芽)具有再生能力的特性，通过人工培育成新个体的方法。常用的有分株、分球、压条、扦插、嫁接等方法。</a:t>
            </a: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  <a:buNone/>
            </a:pP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1D0301"/>
                </a:solidFill>
                <a:cs typeface="微软雅黑" panose="020B0503020204020204" pitchFamily="34" charset="-122"/>
                <a:sym typeface="+mn-ea"/>
              </a:rPr>
              <a:t>三、孢子繁殖</a:t>
            </a: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1D0301"/>
                </a:solidFill>
                <a:cs typeface="微软雅黑" panose="020B0503020204020204" pitchFamily="34" charset="-122"/>
                <a:sym typeface="+mn-ea"/>
              </a:rPr>
              <a:t>蕨类植物的繁殖方法  孢子  孢子体</a:t>
            </a: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dirty="0">
                <a:solidFill>
                  <a:srgbClr val="1D0301"/>
                </a:solidFill>
                <a:cs typeface="微软雅黑" panose="020B0503020204020204" pitchFamily="34" charset="-122"/>
                <a:sym typeface="+mn-ea"/>
              </a:rPr>
              <a:t>四、组培繁殖</a:t>
            </a: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1D0301"/>
                </a:solidFill>
                <a:cs typeface="微软雅黑" panose="020B0503020204020204" pitchFamily="34" charset="-122"/>
                <a:sym typeface="+mn-ea"/>
              </a:rPr>
              <a:t>把植物体的细胞、组织或器官的一部分，在无菌的条件下接种到一定培养基上，在玻璃容器内进行培养，从而得到新植株的繁殖方法，称为组织培养。</a:t>
            </a: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dirty="0">
                <a:solidFill>
                  <a:srgbClr val="1D0301"/>
                </a:solidFill>
                <a:cs typeface="微软雅黑" panose="020B0503020204020204" pitchFamily="34" charset="-122"/>
                <a:sym typeface="+mn-ea"/>
              </a:rPr>
              <a:t>   无菌苗。 </a:t>
            </a:r>
            <a:endParaRPr lang="zh-CN" altLang="en-US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84995" name="内容占位符 84994"/>
          <p:cNvSpPr>
            <a:spLocks noGrp="1"/>
          </p:cNvSpPr>
          <p:nvPr>
            <p:ph idx="1"/>
          </p:nvPr>
        </p:nvSpPr>
        <p:spPr>
          <a:xfrm>
            <a:off x="1093470" y="1891030"/>
            <a:ext cx="10488930" cy="4445635"/>
          </a:xfrm>
        </p:spPr>
        <p:txBody>
          <a:bodyPr/>
          <a:p>
            <a:r>
              <a:rPr lang="zh-CN" altLang="en-US" sz="2800" b="1" dirty="0">
                <a:solidFill>
                  <a:srgbClr val="1D0301"/>
                </a:solidFill>
                <a:cs typeface="微软雅黑" panose="020B0503020204020204" pitchFamily="34" charset="-122"/>
              </a:rPr>
              <a:t>有性繁殖与无性繁殖的比较</a:t>
            </a:r>
            <a:endParaRPr lang="zh-CN" altLang="en-US" sz="2800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1D0301"/>
                </a:solidFill>
                <a:cs typeface="微软雅黑" panose="020B0503020204020204" pitchFamily="34" charset="-122"/>
              </a:rPr>
              <a:t>1、植株生长情况</a:t>
            </a:r>
            <a:endParaRPr lang="zh-CN" altLang="en-US" sz="2800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1D0301"/>
                </a:solidFill>
                <a:cs typeface="微软雅黑" panose="020B0503020204020204" pitchFamily="34" charset="-122"/>
              </a:rPr>
              <a:t>2、开花早迟</a:t>
            </a:r>
            <a:endParaRPr lang="zh-CN" altLang="en-US" sz="2800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1D0301"/>
                </a:solidFill>
                <a:cs typeface="微软雅黑" panose="020B0503020204020204" pitchFamily="34" charset="-122"/>
              </a:rPr>
              <a:t>3、保持品种特性情况</a:t>
            </a:r>
            <a:endParaRPr lang="zh-CN" altLang="en-US" sz="2800" b="1" dirty="0">
              <a:solidFill>
                <a:srgbClr val="1D0301"/>
              </a:solidFill>
              <a:cs typeface="微软雅黑" panose="020B0503020204020204" pitchFamily="34" charset="-122"/>
            </a:endParaRPr>
          </a:p>
          <a:p>
            <a:pPr>
              <a:buNone/>
            </a:pPr>
            <a:r>
              <a:rPr lang="zh-CN" altLang="en-US" sz="2800" b="1" dirty="0">
                <a:solidFill>
                  <a:srgbClr val="1D0301"/>
                </a:solidFill>
                <a:cs typeface="微软雅黑" panose="020B0503020204020204" pitchFamily="34" charset="-122"/>
              </a:rPr>
              <a:t>4、对于不易采到种子的花卉只有采取无性繁殖</a:t>
            </a:r>
            <a:endParaRPr lang="zh-CN" altLang="en-US" sz="2800" b="1" dirty="0">
              <a:solidFill>
                <a:srgbClr val="1D0301"/>
              </a:solidFill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pitchFamily="3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WPS 演示</Application>
  <PresentationFormat>宽屏</PresentationFormat>
  <Paragraphs>49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31" baseType="lpstr">
      <vt:lpstr>Arial</vt:lpstr>
      <vt:lpstr>宋体</vt:lpstr>
      <vt:lpstr>Wingdings</vt:lpstr>
      <vt:lpstr>Arial Unicode MS</vt:lpstr>
      <vt:lpstr>微软雅黑</vt:lpstr>
      <vt:lpstr>华文琥珀</vt:lpstr>
      <vt:lpstr>Times New Roman</vt:lpstr>
      <vt:lpstr>ˎ̥</vt:lpstr>
      <vt:lpstr>Segoe Print</vt:lpstr>
      <vt:lpstr>Wingdings 2</vt:lpstr>
      <vt:lpstr>Wingdings</vt:lpstr>
      <vt:lpstr>Calibri</vt:lpstr>
      <vt:lpstr>Arial Unicode MS</vt:lpstr>
      <vt:lpstr>等线</vt:lpstr>
      <vt:lpstr>楷体_GB2312</vt:lpstr>
      <vt:lpstr>黑体</vt:lpstr>
      <vt:lpstr>华文行楷</vt:lpstr>
      <vt:lpstr>华文新魏</vt:lpstr>
      <vt:lpstr>华文楷体</vt:lpstr>
      <vt:lpstr>Tahoma</vt:lpstr>
      <vt:lpstr>Calibri Light</vt:lpstr>
      <vt:lpstr>Office Theme</vt:lpstr>
      <vt:lpstr>母版1</vt:lpstr>
      <vt:lpstr> 第五章  花卉的繁殖技术</vt:lpstr>
      <vt:lpstr>主要内容</vt:lpstr>
      <vt:lpstr>第一节  花卉繁殖的类型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飞鱼</cp:lastModifiedBy>
  <cp:revision>69</cp:revision>
  <dcterms:created xsi:type="dcterms:W3CDTF">2006-08-16T00:00:00Z</dcterms:created>
  <dcterms:modified xsi:type="dcterms:W3CDTF">2020-10-30T13:43:01Z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