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62"/>
  </p:handoutMasterIdLst>
  <p:sldIdLst>
    <p:sldId id="257" r:id="rId3"/>
    <p:sldId id="258" r:id="rId4"/>
    <p:sldId id="259" r:id="rId5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5" Type="http://schemas.openxmlformats.org/officeDocument/2006/relationships/tableStyles" Target="tableStyles.xml"/><Relationship Id="rId64" Type="http://schemas.openxmlformats.org/officeDocument/2006/relationships/viewProps" Target="viewProps.xml"/><Relationship Id="rId63" Type="http://schemas.openxmlformats.org/officeDocument/2006/relationships/presProps" Target="presProps.xml"/><Relationship Id="rId62" Type="http://schemas.openxmlformats.org/officeDocument/2006/relationships/handoutMaster" Target="handoutMasters/handoutMaster1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notesMaster" Target="notesMasters/notesMaster1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523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9523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95236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625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9625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9626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r>
              <a:rPr lang="en-US" altLang="zh-CN" dirty="0"/>
              <a:t>/</a:t>
            </a:r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3893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/90</a:t>
            </a:r>
            <a:endParaRPr lang="zh-CN" alt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9061450" y="170180"/>
            <a:ext cx="18364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kern="1200" dirty="0" smtClean="0">
                <a:solidFill>
                  <a:srgbClr val="FF0000"/>
                </a:solidFill>
                <a:latin typeface="+mn-lt"/>
                <a:ea typeface="微软雅黑" panose="020B0503020204020204" charset="-122"/>
                <a:cs typeface="+mn-cs"/>
              </a:rPr>
              <a:t>花卉栽培技术</a:t>
            </a:r>
            <a:endParaRPr lang="zh-CN" altLang="en-US" sz="1600" b="1" kern="1200" dirty="0">
              <a:solidFill>
                <a:srgbClr val="FF0000"/>
              </a:solidFill>
              <a:latin typeface="+mn-lt"/>
              <a:ea typeface="微软雅黑" panose="020B050302020402020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1pPr>
            <a:lvl2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2pPr>
            <a:lvl3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3pPr>
            <a:lvl4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4pPr>
            <a:lvl5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751840" y="1891030"/>
            <a:ext cx="10830560" cy="444563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温度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光照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水分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土壤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营养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气体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kern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sym typeface="+mn-ea"/>
              </a:rPr>
              <a:t>第二节 环境对花卉生长发育的影响</a:t>
            </a:r>
            <a:endParaRPr lang="zh-CN" altLang="en-US" kern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行楷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9" name="Rectangle 3"/>
          <p:cNvSpPr>
            <a:spLocks noGrp="1"/>
          </p:cNvSpPr>
          <p:nvPr>
            <p:ph idx="1"/>
          </p:nvPr>
        </p:nvSpPr>
        <p:spPr>
          <a:xfrm>
            <a:off x="534670" y="1664335"/>
            <a:ext cx="11047730" cy="467233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、温度与花色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有的花卉随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温度的升高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和光强的减弱，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花色变浅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。如：菊花、大丽花。月季的花色在低温下呈浓红色，在高温下呈白色。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有的花卉随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温度的升高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而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花色变深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。如：矮牵牛在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30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35</a:t>
            </a:r>
            <a:r>
              <a:rPr lang="en-US" altLang="zh-CN" sz="2000" b="1" dirty="0"/>
              <a:t>℃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开花时、花瓣呈蓝或紫色，在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15</a:t>
            </a:r>
            <a:r>
              <a:rPr lang="en-US" altLang="zh-CN" sz="2000" b="1" dirty="0"/>
              <a:t>℃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下时开花时呈白色，在上述两者之间的温度下，就呈篮和白的复色花。蓝色和白色的比例随温度而变化。温度变化近于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30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35</a:t>
            </a:r>
            <a:r>
              <a:rPr lang="en-US" altLang="zh-CN" sz="2000" b="1" dirty="0"/>
              <a:t>℃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时，蓝色部分增多。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3" name="Rectangle 3"/>
          <p:cNvSpPr>
            <a:spLocks noGrp="1"/>
          </p:cNvSpPr>
          <p:nvPr>
            <p:ph idx="1"/>
          </p:nvPr>
        </p:nvSpPr>
        <p:spPr>
          <a:xfrm>
            <a:off x="383540" y="1588135"/>
            <a:ext cx="11198860" cy="4748530"/>
          </a:xfrm>
        </p:spPr>
        <p:txBody>
          <a:bodyPr vert="horz" wrap="square" lIns="91440" tIns="45720" rIns="91440" bIns="45720" anchor="t" anchorCtr="0">
            <a:normAutofit fontScale="90000"/>
          </a:bodyPr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、低温对花卉的影响</a:t>
            </a:r>
            <a:endParaRPr lang="zh-CN" altLang="en-US" sz="2400" b="1" u="sng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花卉不同发育时期的抗寒性：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休眠的种子可以忍耐零下极低的温度；生长中的植物体耐寒力很低，但经过秋季和初冬冷凉气候的锻炼，可以锻炼植物忍受较低温度的能力。</a:t>
            </a:r>
            <a:endParaRPr lang="zh-CN" altLang="en-US" sz="2400" b="1" u="sng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增强耐寒力的措施：</a:t>
            </a:r>
            <a:endParaRPr lang="zh-CN" altLang="en-US" sz="2400" b="1" dirty="0">
              <a:solidFill>
                <a:srgbClr val="7030A0"/>
              </a:solidFill>
              <a:latin typeface="楷体_GB2312" panose="02010609030101010101" pitchFamily="49" charset="-122"/>
              <a:ea typeface="楷体_GB2312" panose="02010609030101010101" pitchFamily="49" charset="-122"/>
              <a:sym typeface="Monotype Sorts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炼苗：盆花或花苗，在移植露地前的加强通风、逐渐降温。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  <a:sym typeface="Monotype Sorts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早播：在早春寒冷时播种。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  <a:sym typeface="Monotype Sorts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施磷钾肥：增加磷钾肥，减少氮肥的施用。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  <a:sym typeface="Monotype Sorts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地面覆盖：秸秆、落叶、马粪、塑料薄膜、设置风障等。</a:t>
            </a:r>
            <a:endParaRPr lang="zh-CN" altLang="en-US" sz="2400" b="1" u="sng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低温的作用：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低温是很多种子打破休眠期的关键，经过低温处理后，发芽率可提高。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534670" y="1728470"/>
            <a:ext cx="11047730" cy="4608195"/>
          </a:xfrm>
        </p:spPr>
        <p:txBody>
          <a:bodyPr vert="horz" wrap="square" lIns="91440" tIns="45720" rIns="91440" bIns="45720" anchor="t" anchorCtr="0">
            <a:normAutofit lnSpcReduction="20000"/>
          </a:bodyPr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、高温对花卉的影响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危害：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高温使生长速度下降，严重时，引起植物体失水，产生原生质脱水、蛋白质凝固，植株死亡。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耐热性：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一般花卉在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35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40</a:t>
            </a:r>
            <a:r>
              <a:rPr lang="en-US" altLang="zh-CN" sz="2400" b="1" dirty="0"/>
              <a:t>℃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下生长缓慢，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50</a:t>
            </a:r>
            <a:r>
              <a:rPr lang="en-US" altLang="zh-CN" sz="2400" b="1" dirty="0"/>
              <a:t>℃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以上时除热带干旱地区的多浆植物外，绝大多数花卉种类的植株死亡。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降温措施：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  <a:sym typeface="Monotype Sorts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保持土壤湿润，促进蒸腾作用，使植物体降温。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叶面喷水，可降温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6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7</a:t>
            </a:r>
            <a:r>
              <a:rPr lang="en-US" altLang="zh-CN" sz="2000" b="1" dirty="0"/>
              <a:t>℃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灌溉、松土、地面铺草、设置荫棚等。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1" name="Rectangle 3"/>
          <p:cNvSpPr>
            <a:spLocks noGrp="1"/>
          </p:cNvSpPr>
          <p:nvPr>
            <p:ph idx="1"/>
          </p:nvPr>
        </p:nvSpPr>
        <p:spPr>
          <a:xfrm>
            <a:off x="1766570" y="1891030"/>
            <a:ext cx="9077325" cy="444563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光照强度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(Light intensity)</a:t>
            </a:r>
            <a:endParaRPr lang="en-US" altLang="zh-CN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光照长度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(Light period)</a:t>
            </a:r>
            <a:endParaRPr lang="en-US" altLang="zh-CN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光的组成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(Light component)</a:t>
            </a:r>
            <a:endParaRPr lang="en-US" altLang="zh-CN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sym typeface="+mn-ea"/>
              </a:rPr>
              <a:t>二、光照</a:t>
            </a:r>
            <a:endParaRPr lang="zh-CN" altLang="en-US" kern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行楷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609600" y="1981175"/>
            <a:ext cx="10972800" cy="4445519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</a:pPr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、光照强度的变化：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光照强度随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纬度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的增加而减弱，随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海拔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的升高而增强。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一年中：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夏季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光照最强，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冬季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最弱。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一天中：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中午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最强，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早晚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最弱。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sym typeface="+mn-ea"/>
              </a:rPr>
              <a:t>（一）光照强度</a:t>
            </a:r>
            <a:endParaRPr lang="en-US" altLang="zh-CN" kern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行楷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9" name="Rectangle 3"/>
          <p:cNvSpPr>
            <a:spLocks noGrp="1"/>
          </p:cNvSpPr>
          <p:nvPr>
            <p:ph idx="1"/>
          </p:nvPr>
        </p:nvSpPr>
        <p:spPr>
          <a:xfrm>
            <a:off x="584200" y="1423035"/>
            <a:ext cx="10998200" cy="4913630"/>
          </a:xfrm>
        </p:spPr>
        <p:txBody>
          <a:bodyPr vert="horz" wrap="square" lIns="91440" tIns="45720" rIns="91440" bIns="45720" anchor="t" anchorCtr="0">
            <a:normAutofit lnSpcReduction="20000"/>
          </a:bodyPr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、光照强度对花卉的影响：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影响光合作用；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引起植株形态解剖上的变化：如叶片的大小、厚薄、茎的粗细、节间的长短，叶肉结构和花色淡浓。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光照过强（夏季的光照一半就够了）：会使植物同化作用减缓。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光照不足（如冬季温室内）：同化作用和蒸腾作用减弱，植株徒长，节间伸长，花色及花的香气不足，分蘖力减弱，易感染病虫害。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一般植物的最适需光量大约为全日照的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50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70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％，多数植物在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50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％以下的光照时生长不良。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、光照强度对花卉的影响：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影响花卉的开花时间：半支莲、酢浆草必须在强光下开花，紫茉莉、晚香玉在傍晚时开花，昙花在夜间开花，牵牛在每日的早晨开花，多数花卉晨开夜闭。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光强影响花色：影响花青素的形成，影响糖的积累，影响花色发育。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>
            <a:normAutofit lnSpcReduction="10000"/>
          </a:bodyPr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、不同花卉种类对光照强度的要求：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阳性花卉：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要求在全光照下生长，不能忍受蔽荫，如：多数露地一、二年生花卉及宿根花卉、仙人掌科、景天科和番杏科等多浆植物。</a:t>
            </a:r>
            <a:endParaRPr lang="zh-CN" altLang="en-US" sz="2400" b="1" u="sng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阴性花卉：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适度荫蔽下生长良好，生长期间要求有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50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80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％蔽荫度的环境条件。如：蕨类植物、兰科植物、苦苣苔科、凤梨科、姜科、天南星科、秋海棠科等植物，许多观叶植物。</a:t>
            </a:r>
            <a:endParaRPr lang="zh-CN" altLang="en-US" sz="2400" b="1" u="sng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中性花卉：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对光照强度的要求介于上述二者之间，一般喜欢阳光充足，但在微荫下生长也良好，如：耧斗菜、萱草、桔梗、白芨等。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>
            <a:normAutofit lnSpcReduction="10000"/>
          </a:bodyPr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ea typeface="楷体_GB2312" panose="02010609030101010101" pitchFamily="49" charset="-122"/>
              </a:rPr>
              <a:t>1</a:t>
            </a:r>
            <a:r>
              <a:rPr lang="zh-CN" altLang="en-US" sz="2400" b="1" dirty="0">
                <a:solidFill>
                  <a:srgbClr val="FF00FF"/>
                </a:solidFill>
                <a:ea typeface="楷体_GB2312" panose="02010609030101010101" pitchFamily="49" charset="-122"/>
              </a:rPr>
              <a:t>、影响花卉种类的分布：</a:t>
            </a:r>
            <a:endParaRPr lang="zh-CN" altLang="en-US" sz="2400" b="1" dirty="0">
              <a:solidFill>
                <a:srgbClr val="FF00FF"/>
              </a:solidFill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ea typeface="楷体_GB2312" panose="02010609030101010101" pitchFamily="49" charset="-122"/>
              </a:rPr>
              <a:t>热带和亚热带植物</a:t>
            </a:r>
            <a:r>
              <a:rPr lang="en-US" altLang="zh-CN" sz="2400" b="1" dirty="0">
                <a:ea typeface="楷体_GB2312" panose="02010609030101010101" pitchFamily="49" charset="-122"/>
              </a:rPr>
              <a:t>,</a:t>
            </a:r>
            <a:r>
              <a:rPr lang="zh-CN" altLang="en-US" sz="2400" b="1" dirty="0">
                <a:ea typeface="楷体_GB2312" panose="02010609030101010101" pitchFamily="49" charset="-122"/>
              </a:rPr>
              <a:t>全年的日照长度均等，植物属于短日照植物</a:t>
            </a:r>
            <a:r>
              <a:rPr lang="en-US" altLang="zh-CN" sz="2400" b="1" dirty="0">
                <a:ea typeface="楷体_GB2312" panose="02010609030101010101" pitchFamily="49" charset="-122"/>
              </a:rPr>
              <a:t>; </a:t>
            </a:r>
            <a:r>
              <a:rPr lang="zh-CN" altLang="en-US" sz="2400" b="1" dirty="0">
                <a:ea typeface="楷体_GB2312" panose="02010609030101010101" pitchFamily="49" charset="-122"/>
              </a:rPr>
              <a:t>温带地区的植物，属于长日照植物。</a:t>
            </a:r>
            <a:endParaRPr lang="zh-CN" altLang="en-US" sz="2400" b="1" dirty="0"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solidFill>
                  <a:srgbClr val="FF00FF"/>
                </a:solidFill>
                <a:ea typeface="楷体_GB2312" panose="02010609030101010101" pitchFamily="49" charset="-122"/>
              </a:rPr>
              <a:t>、影响休眠：</a:t>
            </a:r>
            <a:r>
              <a:rPr lang="zh-CN" altLang="en-US" sz="2400" b="1" dirty="0">
                <a:ea typeface="楷体_GB2312" panose="02010609030101010101" pitchFamily="49" charset="-122"/>
              </a:rPr>
              <a:t>一般短日照促进休眠，长日照促进生长。</a:t>
            </a:r>
            <a:endParaRPr lang="zh-CN" altLang="en-US" sz="2400" b="1" dirty="0"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solidFill>
                  <a:srgbClr val="FF00FF"/>
                </a:solidFill>
                <a:ea typeface="楷体_GB2312" panose="02010609030101010101" pitchFamily="49" charset="-122"/>
              </a:rPr>
              <a:t>、影响营养繁殖：</a:t>
            </a:r>
            <a:r>
              <a:rPr lang="zh-CN" altLang="en-US" sz="2400" b="1" dirty="0">
                <a:ea typeface="楷体_GB2312" panose="02010609030101010101" pitchFamily="49" charset="-122"/>
              </a:rPr>
              <a:t>有的种类在长日照下才能进行营养繁殖，如虎耳草的匍匐茎的发育、落地生根叶缘上的幼小植物体、禾本科植物的分蘖。</a:t>
            </a:r>
            <a:endParaRPr lang="zh-CN" altLang="en-US" sz="2400" b="1" dirty="0"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ea typeface="楷体_GB2312" panose="02010609030101010101" pitchFamily="49" charset="-122"/>
              </a:rPr>
              <a:t>4</a:t>
            </a:r>
            <a:r>
              <a:rPr lang="zh-CN" altLang="en-US" sz="2400" b="1" dirty="0">
                <a:solidFill>
                  <a:srgbClr val="FF00FF"/>
                </a:solidFill>
                <a:ea typeface="楷体_GB2312" panose="02010609030101010101" pitchFamily="49" charset="-122"/>
              </a:rPr>
              <a:t>、影响块根和块茎的形成：</a:t>
            </a:r>
            <a:r>
              <a:rPr lang="zh-CN" altLang="en-US" sz="2400" b="1" dirty="0">
                <a:ea typeface="楷体_GB2312" panose="02010609030101010101" pitchFamily="49" charset="-122"/>
              </a:rPr>
              <a:t>短日照促进某些植物块根和块茎的形成和生长如菊芋、大丽花、秋海棠。</a:t>
            </a:r>
            <a:endParaRPr lang="zh-CN" altLang="en-US" sz="2400" b="1" dirty="0">
              <a:ea typeface="楷体_GB2312" panose="02010609030101010101" pitchFamily="49" charset="-122"/>
            </a:endParaRPr>
          </a:p>
          <a:p>
            <a:pPr eaLnBrk="1" hangingPunct="1"/>
            <a:endParaRPr lang="zh-CN" altLang="en-US" sz="2400" b="1" dirty="0"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kern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sym typeface="+mn-ea"/>
              </a:rPr>
              <a:t>（二）光照长度</a:t>
            </a:r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ea typeface="楷体_GB2312" panose="02010609030101010101" pitchFamily="49" charset="-122"/>
              </a:rPr>
              <a:t>5</a:t>
            </a:r>
            <a:r>
              <a:rPr lang="zh-CN" altLang="en-US" sz="2400" b="1" dirty="0">
                <a:solidFill>
                  <a:srgbClr val="FF00FF"/>
                </a:solidFill>
                <a:ea typeface="楷体_GB2312" panose="02010609030101010101" pitchFamily="49" charset="-122"/>
              </a:rPr>
              <a:t>、影响花卉开花：</a:t>
            </a:r>
            <a:endParaRPr lang="zh-CN" altLang="en-US" sz="2400" b="1" dirty="0">
              <a:solidFill>
                <a:srgbClr val="FF00FF"/>
              </a:solidFill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ea typeface="楷体_GB2312" panose="02010609030101010101" pitchFamily="49" charset="-122"/>
              </a:rPr>
              <a:t>Long-day plants:&gt;12h(14-16h)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ea typeface="楷体_GB2312" panose="02010609030101010101" pitchFamily="49" charset="-122"/>
              </a:rPr>
              <a:t>自然花期为春末和夏季的花卉：唐菖蒲、瓜叶菊、八仙花、令箭荷花等。</a:t>
            </a:r>
            <a:endParaRPr lang="zh-CN" altLang="en-US" sz="2400" b="1" dirty="0"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ea typeface="楷体_GB2312" panose="02010609030101010101" pitchFamily="49" charset="-122"/>
              </a:rPr>
              <a:t>Short-day plants:&lt;12h(8-10h)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ea typeface="楷体_GB2312" panose="02010609030101010101" pitchFamily="49" charset="-122"/>
              </a:rPr>
              <a:t>秋冬季开花的花卉：秋菊、一品红、蟹爪兰等。</a:t>
            </a:r>
            <a:endParaRPr lang="zh-CN" altLang="en-US" sz="2400" b="1" dirty="0"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ea typeface="楷体_GB2312" panose="02010609030101010101" pitchFamily="49" charset="-122"/>
              </a:rPr>
              <a:t>Day-neutral plants: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ea typeface="楷体_GB2312" panose="02010609030101010101" pitchFamily="49" charset="-122"/>
              </a:rPr>
              <a:t>温度适宜，四季开花的花卉：月季、矮牵牛、非洲菊、香石竹、仙客来等。</a:t>
            </a:r>
            <a:endParaRPr lang="zh-CN" altLang="en-US" sz="2400" b="1" dirty="0"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b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cs typeface="+mj-cs"/>
              </a:rPr>
              <a:t>一、 温度（</a:t>
            </a:r>
            <a:r>
              <a:rPr kumimoji="0" lang="en-US" altLang="zh-CN" sz="3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cs typeface="+mj-cs"/>
              </a:rPr>
              <a:t>Temperature)</a:t>
            </a:r>
            <a:endParaRPr kumimoji="0" lang="en-US" altLang="zh-CN" sz="36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行楷" pitchFamily="2" charset="-122"/>
              <a:cs typeface="+mj-cs"/>
            </a:endParaRP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花卉对温度的要求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温度对花卉生长发育的影响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9" name="Rectangle 3"/>
          <p:cNvSpPr>
            <a:spLocks noGrp="1"/>
          </p:cNvSpPr>
          <p:nvPr>
            <p:ph idx="1"/>
          </p:nvPr>
        </p:nvSpPr>
        <p:spPr>
          <a:xfrm>
            <a:off x="577215" y="1826260"/>
            <a:ext cx="11005185" cy="4510405"/>
          </a:xfrm>
        </p:spPr>
        <p:txBody>
          <a:bodyPr vert="horz" wrap="square" lIns="91440" tIns="45720" rIns="91440" bIns="45720" anchor="t" anchorCtr="0">
            <a:normAutofit lnSpcReduction="20000"/>
          </a:bodyPr>
          <a:p>
            <a:pPr eaLnBrk="1" hangingPunct="1"/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光质对花卉的影响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红光、橙光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有利于植物碳水化合物的合成，促进种子萌发、促进高生长以及促进长日照植物的发育，延迟短日照植物的发育。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蓝紫光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能加速短日照植物发育，延迟长日照植物发育，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蓝光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有利于蛋白质的合成，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蓝紫光和紫外光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能抑制茎的高生长，促进分枝萌蘖，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紫外线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能促进色素合成，使花色鲜艳。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4000nm      770nm   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可见光   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380nm     150nm</a:t>
            </a:r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红外线     红橙黄绿青蓝紫       紫外线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45%            52%                5%</a:t>
            </a:r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5300" name="Line 10"/>
          <p:cNvSpPr/>
          <p:nvPr/>
        </p:nvSpPr>
        <p:spPr>
          <a:xfrm>
            <a:off x="3143250" y="5300663"/>
            <a:ext cx="63373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5301" name="Line 11"/>
          <p:cNvSpPr/>
          <p:nvPr/>
        </p:nvSpPr>
        <p:spPr>
          <a:xfrm flipV="1">
            <a:off x="3143250" y="5157788"/>
            <a:ext cx="0" cy="142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5302" name="Line 12"/>
          <p:cNvSpPr/>
          <p:nvPr/>
        </p:nvSpPr>
        <p:spPr>
          <a:xfrm flipV="1">
            <a:off x="5159375" y="5157788"/>
            <a:ext cx="0" cy="142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5303" name="Line 13"/>
          <p:cNvSpPr/>
          <p:nvPr/>
        </p:nvSpPr>
        <p:spPr>
          <a:xfrm flipV="1">
            <a:off x="7751763" y="5229225"/>
            <a:ext cx="0" cy="714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5304" name="Line 14"/>
          <p:cNvSpPr/>
          <p:nvPr/>
        </p:nvSpPr>
        <p:spPr>
          <a:xfrm flipV="1">
            <a:off x="9409113" y="5229225"/>
            <a:ext cx="0" cy="714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" name="标题 1"/>
          <p:cNvSpPr/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sym typeface="+mn-ea"/>
              </a:rPr>
              <a:t>（三）光的组成</a:t>
            </a:r>
            <a:endParaRPr lang="zh-CN" altLang="en-US" kern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行楷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3" name="Rectangle 3"/>
          <p:cNvSpPr>
            <a:spLocks noGrp="1"/>
          </p:cNvSpPr>
          <p:nvPr>
            <p:ph idx="1"/>
          </p:nvPr>
        </p:nvSpPr>
        <p:spPr>
          <a:xfrm>
            <a:off x="571500" y="1826260"/>
            <a:ext cx="11010900" cy="4510405"/>
          </a:xfrm>
        </p:spPr>
        <p:txBody>
          <a:bodyPr vert="horz" wrap="square" lIns="91440" tIns="45720" rIns="91440" bIns="45720" anchor="t" anchorCtr="0">
            <a:normAutofit fontScale="90000"/>
          </a:bodyPr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温室内光的调节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光照强度调节可以使用遮荫网和电灯补光；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光照长短的调节可以使用黑布或黑色塑料布遮光减少日照时间，用电灯延长日照时间；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光质可通过选用不同的温室覆盖物来调节；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室外光线调节比较困难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主要通过选择具体位置的光照条件来满足不同的花卉需要；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室内植物应用也主要通过选择不同的光照条件位置，结合灯光照明等进行调节。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sym typeface="+mn-ea"/>
              </a:rPr>
              <a:t>（四）光的调节</a:t>
            </a:r>
            <a:endParaRPr lang="zh-CN" altLang="en-US" kern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行楷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en-US" altLang="zh-CN" sz="2400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花卉对水分的要求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水分对花卉生长发育的影响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sym typeface="+mn-ea"/>
              </a:rPr>
              <a:t>三、水分</a:t>
            </a:r>
            <a:endParaRPr lang="zh-CN" altLang="en-US" kern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行楷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1" name="Rectangle 3"/>
          <p:cNvSpPr>
            <a:spLocks noGrp="1"/>
          </p:cNvSpPr>
          <p:nvPr>
            <p:ph idx="1"/>
          </p:nvPr>
        </p:nvSpPr>
        <p:spPr>
          <a:xfrm>
            <a:off x="511810" y="1675765"/>
            <a:ext cx="11070590" cy="4660900"/>
          </a:xfrm>
        </p:spPr>
        <p:txBody>
          <a:bodyPr vert="horz" wrap="square" lIns="91440" tIns="45720" rIns="91440" bIns="45720" anchor="t" anchorCtr="0">
            <a:normAutofit fontScale="70000"/>
          </a:bodyPr>
          <a:p>
            <a:pPr>
              <a:lnSpc>
                <a:spcPct val="150000"/>
              </a:lnSpc>
            </a:pPr>
            <a:r>
              <a:rPr lang="zh-CN" altLang="en-US" sz="2500" dirty="0">
                <a:solidFill>
                  <a:srgbClr val="7030A0"/>
                </a:solidFill>
                <a:cs typeface="微软雅黑" panose="020B0503020204020204" charset="-122"/>
              </a:rPr>
              <a:t>旱生花卉</a:t>
            </a:r>
            <a:endParaRPr lang="zh-CN" altLang="en-US" sz="2500" dirty="0">
              <a:solidFill>
                <a:srgbClr val="7030A0"/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>
                <a:cs typeface="微软雅黑" panose="020B0503020204020204" charset="-122"/>
              </a:rPr>
              <a:t>如多数原产炎热而干旱区的仙人掌、景天科等花卉。</a:t>
            </a:r>
            <a:endParaRPr lang="zh-CN" altLang="en-US" sz="2500" dirty="0"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>
                <a:cs typeface="微软雅黑" panose="020B0503020204020204" charset="-122"/>
              </a:rPr>
              <a:t>特点：叶片变小、或退化成刺毛状、或肉质化；表皮角质层加厚，气孔下陷；叶表面具厚茸毛。</a:t>
            </a:r>
            <a:endParaRPr lang="zh-CN" altLang="en-US" sz="2500" dirty="0"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>
                <a:cs typeface="微软雅黑" panose="020B0503020204020204" charset="-122"/>
              </a:rPr>
              <a:t>栽培管理中</a:t>
            </a:r>
            <a:r>
              <a:rPr lang="en-US" altLang="zh-CN" sz="2500" dirty="0">
                <a:cs typeface="微软雅黑" panose="020B0503020204020204" charset="-122"/>
              </a:rPr>
              <a:t>,</a:t>
            </a:r>
            <a:r>
              <a:rPr lang="zh-CN" altLang="en-US" sz="2500" dirty="0">
                <a:cs typeface="微软雅黑" panose="020B0503020204020204" charset="-122"/>
              </a:rPr>
              <a:t>应掌握宁干勿湿的浇水原则。</a:t>
            </a:r>
            <a:endParaRPr lang="zh-CN" altLang="en-US" sz="2500" dirty="0"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>
                <a:solidFill>
                  <a:srgbClr val="7030A0"/>
                </a:solidFill>
                <a:cs typeface="微软雅黑" panose="020B0503020204020204" charset="-122"/>
              </a:rPr>
              <a:t>中生花卉</a:t>
            </a:r>
            <a:endParaRPr lang="zh-CN" altLang="en-US" sz="2500" dirty="0">
              <a:solidFill>
                <a:srgbClr val="7030A0"/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>
                <a:cs typeface="微软雅黑" panose="020B0503020204020204" charset="-122"/>
              </a:rPr>
              <a:t>如大多数的露地花卉。</a:t>
            </a:r>
            <a:endParaRPr lang="zh-CN" altLang="en-US" sz="2500" dirty="0"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>
                <a:cs typeface="微软雅黑" panose="020B0503020204020204" charset="-122"/>
              </a:rPr>
              <a:t>对水分的要求和形态特征介于旱生与湿生花卉之间。</a:t>
            </a:r>
            <a:endParaRPr lang="zh-CN" altLang="en-US" sz="2500" dirty="0"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>
                <a:cs typeface="微软雅黑" panose="020B0503020204020204" charset="-122"/>
              </a:rPr>
              <a:t>根系强大的抗旱力强，如宿根花卉。</a:t>
            </a:r>
            <a:endParaRPr lang="zh-CN" altLang="en-US" sz="2500" dirty="0"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>
                <a:cs typeface="微软雅黑" panose="020B0503020204020204" charset="-122"/>
              </a:rPr>
              <a:t>一二年生花卉根系浅，耐旱力弱。</a:t>
            </a:r>
            <a:endParaRPr lang="zh-CN" altLang="en-US" sz="2500" dirty="0"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>
                <a:cs typeface="微软雅黑" panose="020B0503020204020204" charset="-122"/>
              </a:rPr>
              <a:t>在管理中，应掌握见干见湿的浇水原则。</a:t>
            </a:r>
            <a:endParaRPr lang="zh-CN" altLang="en-US" sz="2500" dirty="0">
              <a:cs typeface="微软雅黑" panose="020B0503020204020204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>
          <a:xfrm>
            <a:off x="533685" y="456999"/>
            <a:ext cx="10972800" cy="1143000"/>
          </a:xfrm>
        </p:spPr>
        <p:txBody>
          <a:bodyPr>
            <a:normAutofit/>
          </a:bodyPr>
          <a:p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cs typeface="微软雅黑" panose="020B0503020204020204" charset="-122"/>
                <a:sym typeface="+mn-ea"/>
              </a:rPr>
              <a:t>（一</a:t>
            </a:r>
            <a:r>
              <a:rPr lang="en-US" altLang="zh-CN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cs typeface="微软雅黑" panose="020B0503020204020204" charset="-122"/>
                <a:sym typeface="+mn-ea"/>
              </a:rPr>
              <a:t>)</a:t>
            </a:r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cs typeface="微软雅黑" panose="020B0503020204020204" charset="-122"/>
                <a:sym typeface="+mn-ea"/>
              </a:rPr>
              <a:t>花卉对水分的要求</a:t>
            </a:r>
            <a:endParaRPr lang="zh-CN" altLang="en-US" kern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5" name="Rectangle 3"/>
          <p:cNvSpPr>
            <a:spLocks noGrp="1"/>
          </p:cNvSpPr>
          <p:nvPr>
            <p:ph idx="1"/>
          </p:nvPr>
        </p:nvSpPr>
        <p:spPr>
          <a:xfrm>
            <a:off x="611505" y="1640205"/>
            <a:ext cx="10970895" cy="4696460"/>
          </a:xfrm>
        </p:spPr>
        <p:txBody>
          <a:bodyPr vert="horz" wrap="square" lIns="91440" tIns="45720" rIns="91440" bIns="45720" anchor="t" anchorCtr="0">
            <a:normAutofit lnSpcReduction="10000"/>
          </a:bodyPr>
          <a:p>
            <a:pPr eaLnBrk="1" hangingPunct="1">
              <a:lnSpc>
                <a:spcPct val="90000"/>
              </a:lnSpc>
              <a:buNone/>
            </a:pPr>
            <a:endParaRPr lang="en-US" altLang="zh-CN" sz="2400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湿生花卉</a:t>
            </a:r>
            <a:endParaRPr lang="zh-CN" altLang="en-US" sz="2400" b="1" dirty="0">
              <a:solidFill>
                <a:srgbClr val="7030A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原产热带沼泽地、阴湿森林中的植物。如海芋、龟背竹、合果芋、水仙、燕子花、马蹄莲、花菖蒲等。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特点：喜生长于空气湿度较大的环境中。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在栽培管理中应掌握宁湿勿干的浇水原则。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水生花卉</a:t>
            </a:r>
            <a:endParaRPr lang="zh-CN" altLang="en-US" sz="2400" b="1" dirty="0">
              <a:solidFill>
                <a:srgbClr val="7030A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ea typeface="楷体_GB2312" panose="02010609030101010101" pitchFamily="49" charset="-122"/>
              </a:rPr>
              <a:t>生长在水中的花卉叫水生花卉。如荷花、睡莲、萍蓬莲等。</a:t>
            </a:r>
            <a:endParaRPr lang="zh-CN" altLang="en-US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ea typeface="楷体_GB2312" panose="02010609030101010101" pitchFamily="49" charset="-122"/>
              </a:rPr>
              <a:t>特点：根或茎一般都具有较发达的通气组织。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>
            <a:normAutofit lnSpcReduction="20000"/>
          </a:bodyPr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、不同生育期中对水分的要求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种子萌发：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同种花卉种子发芽时，需要较多的水分以便透入种皮，有利于胚根的抽出。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幼苗期：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幼苗时因根系弱小，在土壤中分布较浅，抗旱力极弱，必须经常保持湿润。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营养生长期：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营养生长期抗旱力增强，但要有充足的水分，才能旺盛生长，防止徒长。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开花结果期：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要求空气湿度小、利于传粉。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种子成熟期：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更要求空气干燥。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cs typeface="微软雅黑" panose="020B0503020204020204" charset="-122"/>
                <a:sym typeface="+mn-ea"/>
              </a:rPr>
              <a:t>（二</a:t>
            </a:r>
            <a:r>
              <a:rPr lang="en-US" altLang="zh-CN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cs typeface="微软雅黑" panose="020B0503020204020204" charset="-122"/>
                <a:sym typeface="+mn-ea"/>
              </a:rPr>
              <a:t>)</a:t>
            </a:r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cs typeface="微软雅黑" panose="020B0503020204020204" charset="-122"/>
                <a:sym typeface="+mn-ea"/>
              </a:rPr>
              <a:t>水分对花卉生育的影响</a:t>
            </a:r>
            <a:endParaRPr lang="zh-CN" altLang="en-US" kern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3" name="Rectangle 3"/>
          <p:cNvSpPr>
            <a:spLocks noGrp="1"/>
          </p:cNvSpPr>
          <p:nvPr>
            <p:ph idx="1"/>
          </p:nvPr>
        </p:nvSpPr>
        <p:spPr>
          <a:xfrm>
            <a:off x="534670" y="1575435"/>
            <a:ext cx="11047730" cy="4761230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、一些植物对湿度要求严格：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湿生植物，如旱伞草、马蹄莲、龟背竹；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附生植物，如热带兰、观赏凤梨、巢蕨、鹿角蕨；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苦苣苔科植物，如喜荫花、绒桐草、口红花；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食虫植物，如猪笼草；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苔藓植物等。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这些植物的成活关键是保持一定的空气湿度。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7" name="Rectangle 3"/>
          <p:cNvSpPr>
            <a:spLocks noGrp="1"/>
          </p:cNvSpPr>
          <p:nvPr>
            <p:ph idx="1"/>
          </p:nvPr>
        </p:nvSpPr>
        <p:spPr>
          <a:xfrm>
            <a:off x="448310" y="1488440"/>
            <a:ext cx="11134090" cy="484822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、水分对花卉花芽分化及花色的影响：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控制水分，有利于花卉的花芽分化。如梅花的</a:t>
            </a:r>
            <a:r>
              <a:rPr lang="zh-CN" altLang="en-US" sz="2400" b="1" dirty="0">
                <a:ea typeface="楷体_GB2312" panose="02010609030101010101" pitchFamily="49" charset="-122"/>
              </a:rPr>
              <a:t>“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扣水</a:t>
            </a:r>
            <a:r>
              <a:rPr lang="zh-CN" altLang="en-US" sz="2400" b="1" dirty="0">
                <a:ea typeface="楷体_GB2312" panose="02010609030101010101" pitchFamily="49" charset="-122"/>
              </a:rPr>
              <a:t>”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就是减少水分的供应，使新梢顶端自然干枯，叶面卷曲，停止生长，转向花芽分化。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球根花卉中，含水量少的，花芽分化早，含水量多的或早掘的球根，花芽分化延迟。如球根鸢尾、水仙、风信子、百合等用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30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35</a:t>
            </a:r>
            <a:r>
              <a:rPr lang="en-US" altLang="zh-CN" sz="2800" b="1" dirty="0"/>
              <a:t>℃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的高温处理，使其脱水而达到提早花芽分化和促进花芽伸长的目的。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适度的控水，使花色变浓，色素形成较多，如蔷薇、菊花。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1" name="Rectangle 3"/>
          <p:cNvSpPr>
            <a:spLocks noGrp="1"/>
          </p:cNvSpPr>
          <p:nvPr>
            <p:ph idx="1"/>
          </p:nvPr>
        </p:nvSpPr>
        <p:spPr>
          <a:xfrm>
            <a:off x="457200" y="1600175"/>
            <a:ext cx="10972800" cy="4445519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、干旱对花卉的影响：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干旱使植株萎蔫：叶片及叶柄皱缩下垂，特别是一些叶片较薄的花卉更易显露出来。暂时的萎蔫如在中午可以恢复，长久萎蔫老叶和下部叶子脱落死亡。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干旱使草花木质化：多数草花在干旱时，植株各部分由于木质化的增加，使植株表面粗糙而失去叶子的鲜绿色色泽。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、水分过多对花卉的影响：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根系损伤：根系缺氧，损伤，根系不能正常吸水，植株呈现的情况极似干旱。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植株徒长和易发病：水分过多还常使叶色发黄、植株徒长，易倒伏，易受病菌侵害。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1" name="Rectangle 3"/>
          <p:cNvSpPr/>
          <p:nvPr>
            <p:ph idx="1"/>
          </p:nvPr>
        </p:nvSpPr>
        <p:spPr>
          <a:xfrm>
            <a:off x="6574790" y="1619250"/>
            <a:ext cx="5234305" cy="4717415"/>
          </a:xfrm>
          <a:solidFill>
            <a:srgbClr val="3366FF">
              <a:alpha val="100000"/>
            </a:srgbClr>
          </a:solidFill>
        </p:spPr>
        <p:txBody>
          <a:bodyPr vert="horz" wrap="square" lIns="91440" tIns="45720" rIns="91440" bIns="45720" anchor="t" anchorCtr="0">
            <a:normAutofit fontScale="70000"/>
          </a:bodyPr>
          <a:p>
            <a:pPr eaLnBrk="1" hangingPunct="1">
              <a:buSzPct val="70000"/>
              <a:buFont typeface="Wingdings" panose="05000000000000000000" pitchFamily="2" charset="2"/>
              <a:buNone/>
            </a:pPr>
            <a:endParaRPr lang="en-US" altLang="zh-CN" sz="3600" b="1" dirty="0">
              <a:solidFill>
                <a:srgbClr val="FF00FF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zh-CN" altLang="en-US" sz="3430" b="1" dirty="0">
                <a:solidFill>
                  <a:schemeClr val="bg1"/>
                </a:solidFill>
                <a:cs typeface="微软雅黑" panose="020B0503020204020204" charset="-122"/>
              </a:rPr>
              <a:t>热    带</a:t>
            </a:r>
            <a:r>
              <a:rPr lang="en-US" altLang="zh-CN" sz="3430" b="1" dirty="0">
                <a:solidFill>
                  <a:schemeClr val="bg1"/>
                </a:solidFill>
                <a:cs typeface="微软雅黑" panose="020B0503020204020204" charset="-122"/>
              </a:rPr>
              <a:t>-----18℃</a:t>
            </a:r>
            <a:endParaRPr lang="en-US" altLang="zh-CN" sz="3430" b="1" dirty="0">
              <a:solidFill>
                <a:schemeClr val="bg1"/>
              </a:solidFill>
              <a:cs typeface="微软雅黑" panose="020B0503020204020204" charset="-122"/>
            </a:endParaRP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endParaRPr lang="en-US" altLang="zh-CN" sz="3430" b="1" dirty="0">
              <a:solidFill>
                <a:schemeClr val="bg1"/>
              </a:solidFill>
              <a:cs typeface="微软雅黑" panose="020B0503020204020204" charset="-122"/>
            </a:endParaRP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en-US" altLang="zh-CN" sz="3430" b="1" dirty="0">
                <a:solidFill>
                  <a:schemeClr val="bg1"/>
                </a:solidFill>
                <a:cs typeface="微软雅黑" panose="020B0503020204020204" charset="-122"/>
              </a:rPr>
              <a:t>  </a:t>
            </a:r>
            <a:r>
              <a:rPr lang="zh-CN" altLang="en-US" sz="3430" b="1" dirty="0">
                <a:solidFill>
                  <a:schemeClr val="bg1"/>
                </a:solidFill>
                <a:cs typeface="微软雅黑" panose="020B0503020204020204" charset="-122"/>
              </a:rPr>
              <a:t>亚热带</a:t>
            </a:r>
            <a:r>
              <a:rPr lang="en-US" altLang="zh-CN" sz="3430" b="1" dirty="0">
                <a:solidFill>
                  <a:schemeClr val="bg1"/>
                </a:solidFill>
                <a:cs typeface="微软雅黑" panose="020B0503020204020204" charset="-122"/>
              </a:rPr>
              <a:t>----15-16℃</a:t>
            </a:r>
            <a:endParaRPr lang="en-US" altLang="zh-CN" sz="3430" b="1" dirty="0">
              <a:solidFill>
                <a:schemeClr val="bg1"/>
              </a:solidFill>
              <a:cs typeface="微软雅黑" panose="020B0503020204020204" charset="-122"/>
            </a:endParaRP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endParaRPr lang="en-US" altLang="zh-CN" sz="3430" b="1" dirty="0">
              <a:solidFill>
                <a:schemeClr val="bg1"/>
              </a:solidFill>
              <a:cs typeface="微软雅黑" panose="020B0503020204020204" charset="-122"/>
            </a:endParaRP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en-US" altLang="zh-CN" sz="3430" b="1" dirty="0">
                <a:solidFill>
                  <a:schemeClr val="bg1"/>
                </a:solidFill>
                <a:cs typeface="微软雅黑" panose="020B0503020204020204" charset="-122"/>
              </a:rPr>
              <a:t>  </a:t>
            </a:r>
            <a:r>
              <a:rPr lang="zh-CN" altLang="en-US" sz="3430" b="1" dirty="0">
                <a:solidFill>
                  <a:schemeClr val="bg1"/>
                </a:solidFill>
                <a:cs typeface="微软雅黑" panose="020B0503020204020204" charset="-122"/>
              </a:rPr>
              <a:t>温    带</a:t>
            </a:r>
            <a:r>
              <a:rPr lang="en-US" altLang="zh-CN" sz="3430" b="1" dirty="0">
                <a:solidFill>
                  <a:schemeClr val="bg1"/>
                </a:solidFill>
                <a:cs typeface="微软雅黑" panose="020B0503020204020204" charset="-122"/>
              </a:rPr>
              <a:t>-----10℃</a:t>
            </a:r>
            <a:endParaRPr lang="en-US" altLang="zh-CN" sz="3430" b="1" dirty="0">
              <a:solidFill>
                <a:schemeClr val="bg1"/>
              </a:solidFill>
              <a:cs typeface="微软雅黑" panose="020B0503020204020204" charset="-122"/>
            </a:endParaRP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endParaRPr lang="en-US" altLang="zh-CN" sz="3600" b="1" dirty="0">
              <a:solidFill>
                <a:schemeClr val="bg1"/>
              </a:solidFill>
              <a:latin typeface="宋体" panose="02010600030101010101" pitchFamily="2" charset="-122"/>
              <a:ea typeface="+mn-ea"/>
              <a:cs typeface="+mn-cs"/>
            </a:endParaRP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  </a:t>
            </a:r>
            <a:r>
              <a:rPr lang="zh-CN" altLang="en-US" sz="3400" b="1" dirty="0">
                <a:solidFill>
                  <a:schemeClr val="bg1"/>
                </a:solidFill>
                <a:cs typeface="+mn-cs"/>
              </a:rPr>
              <a:t>生长温度起点</a:t>
            </a:r>
            <a:endParaRPr lang="zh-CN" altLang="en-US" sz="3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7892" name="Line 4"/>
          <p:cNvSpPr/>
          <p:nvPr/>
        </p:nvSpPr>
        <p:spPr>
          <a:xfrm>
            <a:off x="8610600" y="1639570"/>
            <a:ext cx="52705" cy="3785235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893" name="Rectangle 5"/>
          <p:cNvSpPr/>
          <p:nvPr/>
        </p:nvSpPr>
        <p:spPr>
          <a:xfrm>
            <a:off x="838200" y="1524000"/>
            <a:ext cx="4785360" cy="52362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</a:ln>
        </p:spPr>
        <p:txBody>
          <a:bodyPr/>
          <a:p>
            <a:pPr marL="447675" indent="-447675" algn="just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en-US" altLang="zh-CN" sz="2800" b="1" dirty="0">
                <a:solidFill>
                  <a:srgbClr val="FF3399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1</a:t>
            </a:r>
            <a:r>
              <a:rPr lang="zh-CN" altLang="en-US" sz="2800" b="1" dirty="0">
                <a:solidFill>
                  <a:srgbClr val="FF3399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、花卉的三基点温度</a:t>
            </a:r>
            <a:endParaRPr lang="zh-CN" altLang="en-US" sz="2800" b="1" dirty="0">
              <a:solidFill>
                <a:srgbClr val="FF3399"/>
              </a:solidFill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b="1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三基点温度：最低温                                  </a:t>
            </a:r>
            <a:endParaRPr lang="zh-CN" altLang="en-US" sz="2800" b="1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b="1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            最适温                         </a:t>
            </a:r>
            <a:endParaRPr lang="zh-CN" altLang="en-US" sz="2800" b="1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b="1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            最高温</a:t>
            </a:r>
            <a:endParaRPr lang="zh-CN" altLang="en-US" sz="2800" b="1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marL="447675" indent="-447675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b="1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     </a:t>
            </a:r>
            <a:r>
              <a:rPr lang="zh-CN" altLang="en-US" sz="2400" b="1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这里的最适温，与生理学中的最适温含意不一样，不是生长最快的温度，不仅生长快，而且要健壮。</a:t>
            </a:r>
            <a:endParaRPr lang="zh-CN" altLang="en-US" sz="2400" b="1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>
          <a:xfrm>
            <a:off x="533685" y="75999"/>
            <a:ext cx="10972800" cy="1143000"/>
          </a:xfrm>
        </p:spPr>
        <p:txBody>
          <a:bodyPr>
            <a:normAutofit/>
          </a:bodyPr>
          <a:p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sym typeface="+mn-ea"/>
              </a:rPr>
              <a:t>（一） 花卉对温度的要求</a:t>
            </a:r>
            <a:endParaRPr lang="zh-CN" altLang="en-US" kern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行楷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5539" name="Rectangle 3"/>
          <p:cNvSpPr>
            <a:spLocks noGrp="1"/>
          </p:cNvSpPr>
          <p:nvPr>
            <p:ph idx="1"/>
          </p:nvPr>
        </p:nvSpPr>
        <p:spPr>
          <a:xfrm>
            <a:off x="588010" y="1523365"/>
            <a:ext cx="10994390" cy="4813300"/>
          </a:xfrm>
        </p:spPr>
        <p:txBody>
          <a:bodyPr vert="horz" wrap="square" lIns="91440" tIns="45720" rIns="91440" bIns="45720" anchor="t" anchorCtr="0">
            <a:normAutofit lnSpcReduction="10000"/>
          </a:bodyPr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、水质对花卉的影响：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浇灌花卉用水的含盐量和酸碱度对花卉生长发育有影响。水中可溶性总盐度和主要成分决定了水质。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长期使用高盐度水浇花，会造成一些盐离子在土壤中积累，影响土壤酸碱度，进而影响土壤养分的有效性。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水中可溶性盐含量用电导率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EC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值表示，浇花用水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EC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值小于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1.0mS/cm (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毫西门子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/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厘米）为好。水的酸碱度用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pH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值表示，大多数花卉使用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PH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值为</a:t>
            </a:r>
            <a:r>
              <a:rPr lang="en-US" altLang="zh-CN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6.0~7.0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为好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563" name="Rectangle 3"/>
          <p:cNvSpPr>
            <a:spLocks noGrp="1"/>
          </p:cNvSpPr>
          <p:nvPr>
            <p:ph idx="1"/>
          </p:nvPr>
        </p:nvSpPr>
        <p:spPr>
          <a:xfrm>
            <a:off x="536575" y="1780540"/>
            <a:ext cx="11045825" cy="4556125"/>
          </a:xfrm>
        </p:spPr>
        <p:txBody>
          <a:bodyPr vert="horz" wrap="square" lIns="91440" tIns="45720" rIns="91440" bIns="45720" anchor="t" anchorCtr="0">
            <a:normAutofit fontScale="90000"/>
          </a:bodyPr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、空气湿度的调节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室内和小环境中可以通过换气和喷水来降低或增加空气湿度。有条件可以设计水面增加空气湿度。</a:t>
            </a:r>
            <a:endParaRPr lang="zh-CN" altLang="en-US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在园林中，大面积的人工空气湿度调节很难实现，主要通过合理配置植物和充分利用小气候来满足花卉的需要。</a:t>
            </a:r>
            <a:endParaRPr lang="zh-CN" altLang="en-US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、土壤水分的调节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可以依靠降水和各种排灌设施来满足花卉的需要。还可以改良土壤质地来调节土壤持水量。</a:t>
            </a:r>
            <a:endParaRPr lang="zh-CN" altLang="en-US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、水质的调节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可以使用酸对水进行酸化。柠檬酸、醋酸、正磷酸、磷酸、硫酸亚铁等都可以用来酸化水。</a:t>
            </a:r>
            <a:endParaRPr lang="zh-CN" altLang="en-US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自来水浇花，可先晾水，使氯气挥发，同时改变水温。</a:t>
            </a:r>
            <a:endParaRPr lang="zh-CN" altLang="en-US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含盐量高的水需要特殊的水处理设备加以净化后使用。</a:t>
            </a:r>
            <a:endParaRPr lang="zh-CN" altLang="en-US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endParaRPr lang="en-US" altLang="zh-CN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>
          <a:xfrm>
            <a:off x="533685" y="609399"/>
            <a:ext cx="10972800" cy="1143000"/>
          </a:xfrm>
        </p:spPr>
        <p:txBody>
          <a:bodyPr>
            <a:normAutofit/>
          </a:bodyPr>
          <a:p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cs typeface="微软雅黑" panose="020B0503020204020204" charset="-122"/>
                <a:sym typeface="+mn-ea"/>
              </a:rPr>
              <a:t>（三</a:t>
            </a:r>
            <a:r>
              <a:rPr lang="en-US" altLang="zh-CN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cs typeface="微软雅黑" panose="020B0503020204020204" charset="-122"/>
                <a:sym typeface="+mn-ea"/>
              </a:rPr>
              <a:t>)</a:t>
            </a:r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cs typeface="微软雅黑" panose="020B0503020204020204" charset="-122"/>
                <a:sym typeface="+mn-ea"/>
              </a:rPr>
              <a:t>水分的调节</a:t>
            </a:r>
            <a:endParaRPr lang="zh-CN" altLang="en-US" kern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kumimoji="0" lang="en-US" altLang="zh-CN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土壤性状与花卉的关系</a:t>
            </a:r>
            <a:endParaRPr kumimoji="0" lang="zh-CN" alt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kumimoji="0" lang="zh-CN" alt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各类花卉对土壤的要求</a:t>
            </a:r>
            <a:endParaRPr kumimoji="0" lang="zh-CN" alt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kumimoji="0" lang="zh-CN" alt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  <a:p>
            <a:pPr marL="447675" marR="0" lvl="0" indent="-4476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r>
              <a:rPr lang="zh-CN" altLang="en-US" sz="4000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sym typeface="+mn-ea"/>
              </a:rPr>
              <a:t>四、土壤</a:t>
            </a:r>
            <a:endParaRPr lang="zh-CN" altLang="en-US" sz="4000" kern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行楷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447675" marR="0" lvl="0" indent="-447675" algn="l" defTabSz="914400" rtl="0" fontAlgn="base">
              <a:lnSpc>
                <a:spcPct val="150000"/>
              </a:lnSpc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土壤质地</a:t>
            </a:r>
            <a:endParaRPr kumimoji="0" lang="zh-CN" alt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  <a:p>
            <a:pPr marL="447675" marR="0" lvl="0" indent="-447675" algn="l" defTabSz="914400" rtl="0" fontAlgn="base">
              <a:lnSpc>
                <a:spcPct val="150000"/>
              </a:lnSpc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土壤有机质</a:t>
            </a:r>
            <a:endParaRPr kumimoji="0" lang="zh-CN" alt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  <a:p>
            <a:pPr marL="447675" marR="0" lvl="0" indent="-447675" algn="l" defTabSz="914400" rtl="0" fontAlgn="base">
              <a:lnSpc>
                <a:spcPct val="150000"/>
              </a:lnSpc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土壤通气、土壤稳定和水分</a:t>
            </a:r>
            <a:endParaRPr kumimoji="0" lang="zh-CN" alt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  <a:p>
            <a:pPr marL="447675" marR="0" lvl="0" indent="-447675" algn="l" defTabSz="914400" rtl="0" fontAlgn="base">
              <a:lnSpc>
                <a:spcPct val="150000"/>
              </a:lnSpc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土壤酸碱度</a:t>
            </a:r>
            <a:endParaRPr kumimoji="0" lang="zh-CN" alt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  <a:p>
            <a:pPr marL="447675" marR="0" lvl="0" indent="-447675" algn="l" defTabSz="914400" rtl="0" fontAlgn="base">
              <a:lnSpc>
                <a:spcPct val="150000"/>
              </a:lnSpc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r>
              <a:rPr lang="zh-CN" altLang="en-US" sz="4000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sym typeface="+mn-ea"/>
              </a:rPr>
              <a:t>（一）</a:t>
            </a:r>
            <a:r>
              <a:rPr lang="zh-CN" altLang="en-US" sz="4000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行楷" pitchFamily="2" charset="-122"/>
                <a:ea typeface="华文行楷" pitchFamily="2" charset="-122"/>
                <a:sym typeface="+mn-ea"/>
              </a:rPr>
              <a:t>土壤性状与花卉的关系</a:t>
            </a:r>
            <a:endParaRPr lang="zh-CN" altLang="en-US" sz="4000" kern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行楷" pitchFamily="2" charset="-122"/>
              <a:ea typeface="华文行楷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63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>
            <a:normAutofit lnSpcReduction="20000"/>
          </a:bodyPr>
          <a:p>
            <a:pPr eaLnBrk="1" hangingPunct="1"/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沙土类：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通透性强、排水良好，但保水性差，土壤温度变化大，昼夜温差大，有机质含量少，肥力强但肥力短。常用作培养土的配制成分和改良粘土的成分，用于扦插、栽培幼苗和耐旱的花卉。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粘土类：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土壤间隙小，通透性差，排水不良但保水性强，含矿质元素和有机质较多，保肥性强且肥力也长，土壤温差小，早春土温上升慢对幼苗生长不利，对大多数花卉的生长均不利。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壤土类：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性状介于上述二者之间，通透性好，保水保肥力强，有机质含量多，土温比较稳定，对花卉生长比较有利，适应大多数花卉种类的要求。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r>
              <a:rPr lang="en-US" altLang="zh-CN" dirty="0">
                <a:solidFill>
                  <a:srgbClr val="FF00FF"/>
                </a:solidFill>
                <a:cs typeface="微软雅黑" panose="020B0503020204020204" charset="-122"/>
                <a:sym typeface="+mn-ea"/>
              </a:rPr>
              <a:t>1</a:t>
            </a:r>
            <a:r>
              <a:rPr lang="zh-CN" altLang="en-US" dirty="0">
                <a:solidFill>
                  <a:srgbClr val="FF00FF"/>
                </a:solidFill>
                <a:cs typeface="微软雅黑" panose="020B0503020204020204" charset="-122"/>
                <a:sym typeface="+mn-ea"/>
              </a:rPr>
              <a:t>、土壤质地</a:t>
            </a:r>
            <a:endParaRPr lang="zh-CN" altLang="en-US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9" name="Rectangle 3"/>
          <p:cNvSpPr>
            <a:spLocks noGrp="1"/>
          </p:cNvSpPr>
          <p:nvPr>
            <p:ph idx="1"/>
          </p:nvPr>
        </p:nvSpPr>
        <p:spPr>
          <a:xfrm>
            <a:off x="500380" y="1499870"/>
            <a:ext cx="11082020" cy="483679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8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8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、土壤有机质</a:t>
            </a:r>
            <a:endParaRPr lang="zh-CN" altLang="en-US" sz="28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是土壤养分的主要来源，有机质含量高的土壤，对花卉的生长有利。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8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8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、土壤通气性、稳定性及含水量</a:t>
            </a:r>
            <a:endParaRPr lang="zh-CN" altLang="en-US" sz="28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直接影响花卉的生长和发育如根系的吸收，生理生化活动的进行以及土壤中一些物质的转化等等。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3" name="Rectangle 3"/>
          <p:cNvSpPr>
            <a:spLocks noGrp="1"/>
          </p:cNvSpPr>
          <p:nvPr>
            <p:ph idx="1"/>
          </p:nvPr>
        </p:nvSpPr>
        <p:spPr>
          <a:xfrm>
            <a:off x="623570" y="1624330"/>
            <a:ext cx="10958830" cy="471233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8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8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、土壤酸碱度</a:t>
            </a:r>
            <a:endParaRPr lang="zh-CN" altLang="en-US" sz="28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影响微生物的活动，从而影响营养物质的分解。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碱性土和酸性土对花卉的生长都不利，甚至造成植株死亡。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大多数露地花卉要求中性土壤，少数花卉可以适应强酸性土壤。温室花卉几乎全部种类都要求酸性或弱酸性土壤。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dirty="0">
                <a:ea typeface="华文行楷" pitchFamily="2" charset="-122"/>
              </a:rPr>
              <a:t>（二）各类花卉对土壤的要求</a:t>
            </a:r>
            <a:endParaRPr lang="zh-CN" altLang="en-US" dirty="0">
              <a:ea typeface="华文行楷" pitchFamily="2" charset="-122"/>
            </a:endParaRPr>
          </a:p>
        </p:txBody>
      </p:sp>
      <p:sp>
        <p:nvSpPr>
          <p:cNvPr id="7270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露地花卉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除沙土和重粘土外，均可适应多数花卉种类要求。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一、二年生花卉：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排水良好的沙质壤土、壤土和粘质壤土均可生长良好，重粘土和沙土上生长不良。适宜土壤是表土深厚、地下水位较高、干湿适中、富含有机质的土壤。夏季开花的种类最忌干燥的土壤，秋播花卉如金盏菊、矢车菊等，以表土深厚的粘质壤土为宜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31" name="Rectangle 3"/>
          <p:cNvSpPr>
            <a:spLocks noGrp="1"/>
          </p:cNvSpPr>
          <p:nvPr>
            <p:ph idx="1"/>
          </p:nvPr>
        </p:nvSpPr>
        <p:spPr>
          <a:xfrm>
            <a:off x="435610" y="1282700"/>
            <a:ext cx="11146790" cy="505396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宿根花卉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根系较一、二年生强大，入土较深，达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40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50</a:t>
            </a:r>
            <a:r>
              <a:rPr lang="en-US" altLang="en-US" b="1" dirty="0"/>
              <a:t>㎝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，栽植时应施入大量有机质肥料。一次栽植后可多年开花。幼苗期间喜腐殖质丰富的轻松土壤，而在第二年以后以粘质壤土为佳。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球根花卉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对土壤的要求更为严格，球根花卉一般都以富含腐殖质而排水良好的沙质壤土或壤土为宜。最好的土壤是下层为排水良好的砂砾土，而表土为深厚的沙质壤土。但水仙、晚香玉、风信子、百合、石蒜和郁金香等，以粘质壤土为适宜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5" name="Rectangle 3"/>
          <p:cNvSpPr>
            <a:spLocks noGrp="1"/>
          </p:cNvSpPr>
          <p:nvPr>
            <p:ph idx="1"/>
          </p:nvPr>
        </p:nvSpPr>
        <p:spPr>
          <a:xfrm>
            <a:off x="623570" y="1476375"/>
            <a:ext cx="10958830" cy="4860290"/>
          </a:xfrm>
        </p:spPr>
        <p:txBody>
          <a:bodyPr vert="horz" wrap="square" lIns="91440" tIns="45720" rIns="91440" bIns="45720" anchor="t" anchorCtr="0">
            <a:normAutofit fontScale="90000"/>
          </a:bodyPr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温室花卉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温室花卉必须用特制的培养土。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培养土的特点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: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富含腐殖质，土壤松软，通气性好，能长久保持土壤的湿润状态，不易干燥。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温室一、二年生花卉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如瓜叶菊、蒲包花、报春花等幼苗期土壤：腐叶土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份，园土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3.5 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份，河沙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1.5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份。定植时腐叶土的含量约为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～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份，园土为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～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6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份，河沙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～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宿根类花卉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对腐叶土的需要量较少，为腐叶土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～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份，园土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～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6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份，河沙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～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份。 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500380" y="1752600"/>
            <a:ext cx="11082020" cy="4584065"/>
          </a:xfrm>
        </p:spPr>
        <p:txBody>
          <a:bodyPr vert="horz" wrap="square" lIns="91440" tIns="45720" rIns="91440" bIns="45720" anchor="t" anchorCtr="0"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根据不同花卉对温度的要求分为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：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耐寒性花卉：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原产于温带及寒带，在我国寒冷地区能露地越冬。能耐</a:t>
            </a:r>
            <a:r>
              <a:rPr lang="en-US" altLang="zh-CN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0℃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以下的低温。部分能忍耐</a:t>
            </a:r>
            <a:r>
              <a:rPr lang="en-US" altLang="zh-CN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-5 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～ </a:t>
            </a:r>
            <a:r>
              <a:rPr lang="en-US" altLang="zh-CN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-10℃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的低温。华北、东北南部地区可露地安全越冬。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半耐寒性花卉： 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原产暧温带地区，通常需冬季温度在</a:t>
            </a:r>
            <a:r>
              <a:rPr lang="en-US" altLang="zh-CN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0℃ 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以上，我国长江流域可露地安全越冬。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不耐寒性花卉：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原产热带及亚热带地区。一般温度不得低于</a:t>
            </a:r>
            <a:r>
              <a:rPr lang="en-US" altLang="zh-CN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5℃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，我国华南、西南南部可露地越冬。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花卉的耐寒能力往往与耐热能力呈反比关系。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sym typeface="+mn-ea"/>
              </a:rPr>
              <a:t>一、 花卉对温度的要求</a:t>
            </a:r>
            <a:endParaRPr lang="zh-CN" altLang="en-US" kern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行楷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9" name="Rectangle 3"/>
          <p:cNvSpPr>
            <a:spLocks noGrp="1"/>
          </p:cNvSpPr>
          <p:nvPr>
            <p:ph idx="1"/>
          </p:nvPr>
        </p:nvSpPr>
        <p:spPr>
          <a:xfrm>
            <a:off x="571500" y="1447800"/>
            <a:ext cx="11010900" cy="488886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8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温室球根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如大岩桐、仙客来和球根秋海棠等，为腐叶土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～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份。实生苗要用更多的腐叶土，通常为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成左右。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温室木本花卉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播种苗和扦插苗培养期间，要求较多的腐殖质，栽植成长后，腐叶土的量应较少，河沙应有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～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成。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6803" name="Rectangle 3"/>
          <p:cNvSpPr>
            <a:spLocks noGrp="1"/>
          </p:cNvSpPr>
          <p:nvPr>
            <p:ph idx="1"/>
          </p:nvPr>
        </p:nvSpPr>
        <p:spPr>
          <a:xfrm>
            <a:off x="664210" y="1423035"/>
            <a:ext cx="10918190" cy="491363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实生苗和扦插苗：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腐叶土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份，园土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份，河沙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橡皮树、朱蕉等：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腐叶土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份，园土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份，河沙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棕榈、椰子等：  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粘质园土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份，河沙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桩景和盆栽树木：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腐叶土及堆肥土适量，河沙必须有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份，主要解决排水问题。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另外，花卉栽培的其它常见基质有：蛭石、珍珠岩、岩棉、苔藓、泥炭、木屑、树皮、椰糠等等。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6" name="Rectangle 2"/>
          <p:cNvSpPr>
            <a:spLocks noGrp="1"/>
          </p:cNvSpPr>
          <p:nvPr>
            <p:ph type="title"/>
          </p:nvPr>
        </p:nvSpPr>
        <p:spPr>
          <a:xfrm>
            <a:off x="533685" y="304599"/>
            <a:ext cx="10972800" cy="1143000"/>
          </a:xfrm>
        </p:spPr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dirty="0">
                <a:ea typeface="华文行楷" pitchFamily="2" charset="-122"/>
              </a:rPr>
              <a:t>（三）一些土壤性状的调节</a:t>
            </a:r>
            <a:endParaRPr lang="zh-CN" altLang="en-US" dirty="0">
              <a:ea typeface="华文行楷" pitchFamily="2" charset="-122"/>
            </a:endParaRPr>
          </a:p>
        </p:txBody>
      </p:sp>
      <p:sp>
        <p:nvSpPr>
          <p:cNvPr id="77827" name="Rectangle 3"/>
          <p:cNvSpPr>
            <a:spLocks noGrp="1"/>
          </p:cNvSpPr>
          <p:nvPr>
            <p:ph idx="1"/>
          </p:nvPr>
        </p:nvSpPr>
        <p:spPr>
          <a:xfrm>
            <a:off x="571500" y="1635760"/>
            <a:ext cx="11010900" cy="470090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、土壤质地改良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主要通过混入一定量的砂土使粘土的土质得以改良；或使用有机肥改良土壤的理化特性；还可以使用微生物肥来改良土壤的理化特性和养分状况。</a:t>
            </a:r>
            <a:endParaRPr lang="zh-CN" altLang="en-US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、土壤酸碱度的调节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降低土壤</a:t>
            </a:r>
            <a:r>
              <a:rPr lang="en-US" altLang="zh-CN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pH</a:t>
            </a:r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。可以在土壤中加硫磺粉、硫酸亚铁、硫酸铁，施用有机肥。</a:t>
            </a:r>
            <a:endParaRPr lang="zh-CN" altLang="en-US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浇施矾肥水：</a:t>
            </a:r>
            <a:r>
              <a:rPr lang="en-US" altLang="zh-CN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FeSO4.7H2O(3kg)+</a:t>
            </a:r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油粕或豆饼（</a:t>
            </a:r>
            <a:r>
              <a:rPr lang="en-US" altLang="zh-CN" sz="20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5~6k</a:t>
            </a:r>
            <a:r>
              <a:rPr lang="en-US" altLang="zh-CN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g)+</a:t>
            </a:r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人粪尿（</a:t>
            </a:r>
            <a:r>
              <a:rPr lang="en-US" altLang="zh-CN" sz="20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10~15</a:t>
            </a:r>
            <a:r>
              <a:rPr lang="en-US" altLang="zh-CN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kg</a:t>
            </a:r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r>
              <a:rPr lang="en-US" altLang="zh-CN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水（</a:t>
            </a:r>
            <a:r>
              <a:rPr lang="en-US" altLang="zh-CN" sz="20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200~250</a:t>
            </a:r>
            <a:r>
              <a:rPr lang="en-US" altLang="zh-CN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kg</a:t>
            </a:r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）暴晒</a:t>
            </a:r>
            <a:r>
              <a:rPr lang="en-US" altLang="zh-CN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20</a:t>
            </a:r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天。取上清液加水稀释浇花，可使土壤酸化。</a:t>
            </a:r>
            <a:endParaRPr lang="zh-CN" altLang="en-US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施用腐熟有机肥：是调节土壤</a:t>
            </a:r>
            <a:r>
              <a:rPr lang="en-US" altLang="zh-CN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pH</a:t>
            </a:r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值的好方法，不会破坏土壤结构。</a:t>
            </a:r>
            <a:endParaRPr lang="zh-CN" altLang="en-US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提高土壤</a:t>
            </a:r>
            <a:r>
              <a:rPr lang="en-US" altLang="zh-CN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pH</a:t>
            </a:r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值。可以在土壤中加入石灰、碳酸钙。</a:t>
            </a:r>
            <a:endParaRPr lang="zh-CN" altLang="en-US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8851" name="Rectangle 3"/>
          <p:cNvSpPr>
            <a:spLocks noGrp="1"/>
          </p:cNvSpPr>
          <p:nvPr>
            <p:ph idx="1"/>
          </p:nvPr>
        </p:nvSpPr>
        <p:spPr>
          <a:xfrm>
            <a:off x="600075" y="1359535"/>
            <a:ext cx="10982325" cy="497713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8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8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、土壤和基质消毒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蒸汽消毒：一般被消毒土壤温度不要高于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85</a:t>
            </a:r>
            <a:r>
              <a:rPr lang="en-US" altLang="zh-CN" b="1" dirty="0"/>
              <a:t>℃</a:t>
            </a:r>
            <a:r>
              <a:rPr lang="zh-CN" altLang="en-US" b="1" dirty="0"/>
              <a:t>，</a:t>
            </a:r>
            <a:r>
              <a:rPr lang="zh-CN" altLang="en-US" sz="2400" b="1" dirty="0">
                <a:ea typeface="楷体_GB2312" panose="02010609030101010101" pitchFamily="49" charset="-122"/>
              </a:rPr>
              <a:t>过高会使土壤有机物分解，释放有害物质。</a:t>
            </a:r>
            <a:endParaRPr lang="zh-CN" altLang="en-US" sz="2400" b="1" dirty="0">
              <a:ea typeface="楷体_GB2312" panose="02010609030101010101" pitchFamily="49" charset="-122"/>
            </a:endParaRPr>
          </a:p>
          <a:p>
            <a:pPr lvl="1" eaLnBrk="1" hangingPunct="1"/>
            <a:r>
              <a:rPr lang="zh-CN" altLang="en-US" sz="2400" b="1" dirty="0">
                <a:ea typeface="楷体_GB2312" panose="02010609030101010101" pitchFamily="49" charset="-122"/>
              </a:rPr>
              <a:t>药剂消毒：主要用于大田土壤消毒。有各种农药和杀虫剂，如甲醛、氯化苦、代森氨、辛硫磷等。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987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dirty="0">
                <a:ea typeface="华文行楷" pitchFamily="2" charset="-122"/>
              </a:rPr>
              <a:t>五、营养</a:t>
            </a:r>
            <a:endParaRPr lang="zh-CN" altLang="en-US" dirty="0">
              <a:ea typeface="华文行楷" pitchFamily="2" charset="-122"/>
            </a:endParaRPr>
          </a:p>
        </p:txBody>
      </p:sp>
      <p:sp>
        <p:nvSpPr>
          <p:cNvPr id="7987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花卉对营养元素的要求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花卉的营养贫乏症</a:t>
            </a:r>
            <a:endParaRPr lang="zh-CN" altLang="en-US" sz="2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0899" name="Rectangle 3"/>
          <p:cNvSpPr>
            <a:spLocks noGrp="1"/>
          </p:cNvSpPr>
          <p:nvPr>
            <p:ph idx="1"/>
          </p:nvPr>
        </p:nvSpPr>
        <p:spPr>
          <a:xfrm>
            <a:off x="611505" y="1739900"/>
            <a:ext cx="10970895" cy="459676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主要元素对花卉生长的作用如下：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400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、氮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：促进植物的营养生长，增进叶绿素的产生，使花朵增大、种子丰富。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氮肥过多使开花延迟、茎徒长，并减少对病害的抵抗力。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一年生花卉：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在幼苗期需氮量较少，以后逐渐增多。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二年生花卉和宿根花卉：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在春季生长初期即要求大量的氮肥。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观叶花卉和观花花卉：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观叶花卉在整个生长期中都需要较多的氮肥，保持美观的叶子。观花花卉营养生长期需要较多的氮肥、进入生殖阶段后，应控制施用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>
          <a:xfrm>
            <a:off x="533685" y="380799"/>
            <a:ext cx="10972800" cy="1143000"/>
          </a:xfrm>
        </p:spPr>
        <p:txBody>
          <a:bodyPr>
            <a:normAutofit/>
          </a:bodyPr>
          <a:p>
            <a:r>
              <a:rPr lang="zh-CN" altLang="en-US" dirty="0">
                <a:ea typeface="华文行楷" pitchFamily="2" charset="-122"/>
                <a:sym typeface="+mn-ea"/>
              </a:rPr>
              <a:t>（一）花卉对营养元素的要求</a:t>
            </a:r>
            <a:endParaRPr lang="zh-CN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23" name="Rectangle 3"/>
          <p:cNvSpPr>
            <a:spLocks noGrp="1"/>
          </p:cNvSpPr>
          <p:nvPr>
            <p:ph idx="1"/>
          </p:nvPr>
        </p:nvSpPr>
        <p:spPr>
          <a:xfrm>
            <a:off x="552450" y="1739900"/>
            <a:ext cx="11029950" cy="459676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800" b="1" dirty="0">
                <a:solidFill>
                  <a:srgbClr val="071BD9"/>
                </a:solidFill>
                <a:ea typeface="楷体_GB2312" panose="02010609030101010101" pitchFamily="49" charset="-122"/>
              </a:rPr>
              <a:t>2</a:t>
            </a:r>
            <a:r>
              <a:rPr lang="zh-CN" altLang="en-US" sz="2800" b="1" dirty="0">
                <a:solidFill>
                  <a:srgbClr val="071BD9"/>
                </a:solidFill>
                <a:ea typeface="楷体_GB2312" panose="02010609030101010101" pitchFamily="49" charset="-122"/>
              </a:rPr>
              <a:t>、磷：</a:t>
            </a:r>
            <a:r>
              <a:rPr lang="zh-CN" altLang="en-US" sz="2800" b="1" dirty="0">
                <a:ea typeface="楷体_GB2312" panose="02010609030101010101" pitchFamily="49" charset="-122"/>
              </a:rPr>
              <a:t>能促进种子发芽，提早开花结实，使茎发育坚韧，不易倒伏；能增强根系的发育；能增强植株对于不良环境和病虫害的抵抗力。花卉在幼苗营养生长阶段需要适量的磷肥，开花期以后，磷肥需要量更多。</a:t>
            </a:r>
            <a:endParaRPr lang="zh-CN" altLang="en-US" sz="2800" b="1" dirty="0"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800" b="1" dirty="0"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7" name="Rectangle 3"/>
          <p:cNvSpPr>
            <a:spLocks noGrp="1"/>
          </p:cNvSpPr>
          <p:nvPr>
            <p:ph idx="1"/>
          </p:nvPr>
        </p:nvSpPr>
        <p:spPr>
          <a:xfrm>
            <a:off x="548640" y="1494790"/>
            <a:ext cx="11033760" cy="484187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800" b="1" dirty="0">
                <a:solidFill>
                  <a:srgbClr val="071BD9"/>
                </a:solidFill>
                <a:ea typeface="楷体_GB2312" panose="02010609030101010101" pitchFamily="49" charset="-122"/>
              </a:rPr>
              <a:t>3</a:t>
            </a:r>
            <a:r>
              <a:rPr lang="zh-CN" altLang="en-US" sz="2800" b="1" dirty="0">
                <a:solidFill>
                  <a:srgbClr val="071BD9"/>
                </a:solidFill>
                <a:ea typeface="楷体_GB2312" panose="02010609030101010101" pitchFamily="49" charset="-122"/>
              </a:rPr>
              <a:t>、钾：</a:t>
            </a:r>
            <a:r>
              <a:rPr lang="zh-CN" altLang="en-US" sz="2800" b="1" dirty="0">
                <a:ea typeface="楷体_GB2312" panose="02010609030101010101" pitchFamily="49" charset="-122"/>
              </a:rPr>
              <a:t>钾肥能使花卉生长健壮，促进茎的坚韧性，不易倒伏；促进叶绿素的形成和光合作用，能促进根系的扩大，对球根花卉如大丽花的发育有极好的作用；能使花色鲜艳、提高花卉的抗旱和抗寒及抵抗病虫害的能力。过量的钾肥使植株生长低矮，节间缩短，叶子变黄，褪色而皱缩。还可使植株在短时间内枯萎。</a:t>
            </a:r>
            <a:endParaRPr lang="zh-CN" altLang="en-US" sz="2800" b="1" dirty="0"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800" dirty="0"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3971" name="Rectangle 3"/>
          <p:cNvSpPr>
            <a:spLocks noGrp="1"/>
          </p:cNvSpPr>
          <p:nvPr>
            <p:ph idx="1"/>
          </p:nvPr>
        </p:nvSpPr>
        <p:spPr>
          <a:xfrm>
            <a:off x="611505" y="1600200"/>
            <a:ext cx="10970895" cy="473646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400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400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、钙：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促进根的发育，降低土壤酸度，改变土壤的物理性质，使粘质土壤变得疏松，使沙质土壤变得紧密。使植物组织坚固。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400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、硫：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促进根系的生长，与叶绿素的形成有关，促进土壤中微生物的活动。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</a:t>
            </a:r>
            <a:r>
              <a:rPr lang="zh-CN" altLang="en-US" sz="2400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、铁：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对叶绿素的形成有重要作用，缺铁叶绿素不能形成。在石灰质土或碱土中，铁转变为不可给态，植株不能吸收，而缺铁。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4995" name="Rectangle 3"/>
          <p:cNvSpPr>
            <a:spLocks noGrp="1"/>
          </p:cNvSpPr>
          <p:nvPr>
            <p:ph idx="1"/>
          </p:nvPr>
        </p:nvSpPr>
        <p:spPr>
          <a:xfrm>
            <a:off x="623570" y="1488440"/>
            <a:ext cx="10958830" cy="4848225"/>
          </a:xfrm>
        </p:spPr>
        <p:txBody>
          <a:bodyPr vert="horz" wrap="square" lIns="91440" tIns="45720" rIns="91440" bIns="45720" anchor="t" anchorCtr="0"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7</a:t>
            </a:r>
            <a:r>
              <a:rPr lang="zh-CN" altLang="en-US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、镁：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镁参与叶绿素的形成。镁对磷的可利用性有很大的影响。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8</a:t>
            </a:r>
            <a:r>
              <a:rPr lang="zh-CN" altLang="en-US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、硼：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能改善氧的供应，促进根系的发育和豆科根瘤的形成；促进开花结实的作用。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9</a:t>
            </a:r>
            <a:r>
              <a:rPr lang="zh-CN" altLang="en-US" b="1" dirty="0">
                <a:solidFill>
                  <a:srgbClr val="071BD9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、锰：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对叶绿素的形成和糖类的积累转运有重要的作用；对种子发芽和幼苗的生长以及结实均有良好的影响。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534670" y="1642745"/>
            <a:ext cx="11047730" cy="470789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8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温室花卉依原产地的不同可分为：</a:t>
            </a:r>
            <a:endParaRPr lang="zh-CN" altLang="en-US" sz="28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低温温室花卉：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大部分种类原产温带南部。为半耐寒花卉。生长期温度在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8</a:t>
            </a:r>
            <a:r>
              <a:rPr lang="en-US" altLang="zh-CN" sz="2800" b="1" dirty="0"/>
              <a:t>℃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（夜间温度应在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en-US" altLang="zh-CN" sz="2800" b="1" dirty="0"/>
              <a:t>℃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），如报春花类、小苍兰类、紫罗兰、山茶花、瓜叶菊、倒挂金钟类等。这些花卉可在冷室或冷床（阳畦）中越冬。相反，如冬季温度过高，则生长不良。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60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在花卉的生长发育过程中，当缺少某种营养元素时，植株形态就会呈现出一定的症状，这称为花卉营养贫乏症。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00B05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缺氮：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植株生长缓慢，叶色发黄，严重时叶片脱落。缺磷，常呈不正常的暗绿色，有时出现灰斑或紫斑，延迟成熟。 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00B05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缺钾：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双子叶植物叶片开始有点缺绿，以后出现分散的深色坏死斑；单子叶植物，叶片顶端和边缘细胞先坏死，以后向中部扩展。</a:t>
            </a:r>
            <a:r>
              <a:rPr lang="zh-CN" altLang="en-US" dirty="0"/>
              <a:t> </a:t>
            </a:r>
            <a:endParaRPr lang="zh-CN" altLang="en-US" dirty="0"/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dirty="0">
                <a:ea typeface="华文行楷" pitchFamily="2" charset="-122"/>
                <a:sym typeface="+mn-ea"/>
              </a:rPr>
              <a:t>（二）花卉的营养贫乏症</a:t>
            </a:r>
            <a:endParaRPr lang="zh-CN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3" name="Rectangle 3"/>
          <p:cNvSpPr>
            <a:spLocks noGrp="1"/>
          </p:cNvSpPr>
          <p:nvPr>
            <p:ph idx="1"/>
          </p:nvPr>
        </p:nvSpPr>
        <p:spPr>
          <a:xfrm>
            <a:off x="623570" y="1411605"/>
            <a:ext cx="10958830" cy="4925060"/>
          </a:xfrm>
        </p:spPr>
        <p:txBody>
          <a:bodyPr vert="horz" wrap="square" lIns="91440" tIns="45720" rIns="91440" bIns="45720" anchor="t" anchorCtr="0">
            <a:normAutofit lnSpcReduction="10000"/>
          </a:bodyPr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B05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缺钙：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显著地抑制芽的发育，并引起根尖坏死，植株矮小，有暗色皱叶。 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B05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缺镁：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先在老叶的叶脉间发生缺绿病，成浅斑，以后变白，最后成棕色，开花迟 。 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B05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缺铁：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叶脉间产生明显的缺绿症状，严重时变为灼烧状，与缺镁相似，不同处是通常在较嫩的叶片上发生。 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B05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缺锰：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叶脉间黄化，极细叶脉仍保持绿色，形成细网状，花小而且花色不良。 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B05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缺硼：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会造成生理紊乱，表现出各种各样的症状，但大多为茎和根的顶端分生组织的死亡。</a:t>
            </a:r>
            <a:r>
              <a:rPr lang="zh-CN" altLang="en-US" sz="2400" b="1" dirty="0"/>
              <a:t> 　　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6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  <a:ea typeface="楷体_GB2312" panose="02010609030101010101" pitchFamily="49" charset="-122"/>
              </a:rPr>
              <a:t>1</a:t>
            </a:r>
            <a:r>
              <a:rPr lang="zh-CN" altLang="en-US" sz="2800" b="1" dirty="0">
                <a:solidFill>
                  <a:schemeClr val="accent6">
                    <a:lumMod val="50000"/>
                  </a:schemeClr>
                </a:solidFill>
                <a:ea typeface="楷体_GB2312" panose="02010609030101010101" pitchFamily="49" charset="-122"/>
              </a:rPr>
              <a:t>、氧气</a:t>
            </a:r>
            <a:endParaRPr lang="zh-CN" altLang="en-US" sz="2800" b="1" dirty="0"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ea typeface="楷体_GB2312" panose="02010609030101010101" pitchFamily="49" charset="-122"/>
              </a:rPr>
              <a:t>只在土壤过于紧实或表土板结时才引起氧气不足，影响气体交换，二氧化碳大量聚集，使氧气不足，根系呼吸困难。种子氧气不足，停止发芽甚至死亡。及时松土。</a:t>
            </a:r>
            <a:endParaRPr lang="zh-CN" altLang="en-US" sz="2800" b="1" dirty="0"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dirty="0">
                <a:ea typeface="华文行楷" pitchFamily="2" charset="-122"/>
                <a:sym typeface="+mn-ea"/>
              </a:rPr>
              <a:t>六、气体</a:t>
            </a:r>
            <a:endParaRPr lang="zh-CN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9091" name="Rectangle 3"/>
          <p:cNvSpPr>
            <a:spLocks noGrp="1"/>
          </p:cNvSpPr>
          <p:nvPr>
            <p:ph idx="1"/>
          </p:nvPr>
        </p:nvSpPr>
        <p:spPr>
          <a:xfrm>
            <a:off x="636270" y="1447800"/>
            <a:ext cx="10946130" cy="4888865"/>
          </a:xfrm>
        </p:spPr>
        <p:txBody>
          <a:bodyPr vert="horz" wrap="square" lIns="91440" tIns="45720" rIns="91440" bIns="45720" anchor="t" anchorCtr="0">
            <a:normAutofit fontScale="90000"/>
          </a:bodyPr>
          <a:p>
            <a:pPr eaLnBrk="1" hangingPunct="1"/>
            <a:r>
              <a:rPr lang="en-US" altLang="zh-CN" sz="2400" b="1" dirty="0">
                <a:solidFill>
                  <a:schemeClr val="accent6">
                    <a:lumMod val="50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二氧化碳</a:t>
            </a:r>
            <a:endParaRPr lang="zh-CN" altLang="en-US" sz="24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二氧化碳是光合作用的原料，空气中二氧化碳的含量约</a:t>
            </a:r>
            <a:r>
              <a:rPr lang="en-US" altLang="zh-CN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0.03%(300ml/m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3</a:t>
            </a:r>
            <a:r>
              <a:rPr lang="en-US" altLang="zh-CN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，不能满足花卉的需要。</a:t>
            </a:r>
            <a:endParaRPr lang="zh-CN" altLang="en-US" sz="24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温室中可以通过二氧化碳施肥，提高花卉的光合作用。如月季增施到</a:t>
            </a:r>
            <a:r>
              <a:rPr lang="en-US" altLang="zh-CN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1200~2000ml/m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可以增收，菊花和香石竹增施二氧化碳大大提高了产品的质量。</a:t>
            </a:r>
            <a:endParaRPr lang="zh-CN" altLang="en-US" sz="24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二氧化碳过量，最高量是</a:t>
            </a:r>
            <a:r>
              <a:rPr lang="en-US" altLang="zh-CN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5000ml/m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左右，对植株有危害。如新鲜的厩肥或堆肥施用过多时，二氧化碳高达</a:t>
            </a:r>
            <a:r>
              <a:rPr lang="en-US" altLang="zh-CN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10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％左右，对植物产生严重伤害。在温室或温床中，施用过量厩肥，会使土壤中二氧化碳含量增多至</a:t>
            </a:r>
            <a:r>
              <a:rPr lang="en-US" altLang="zh-CN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1~2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％，在此情况下时间较长，植株发生病害。可予以高温和松土防止。</a:t>
            </a:r>
            <a:endParaRPr lang="zh-CN" altLang="en-US" sz="24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eaLnBrk="1" hangingPunct="1"/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0115" name="Rectangle 3"/>
          <p:cNvSpPr>
            <a:spLocks noGrp="1"/>
          </p:cNvSpPr>
          <p:nvPr>
            <p:ph idx="1"/>
          </p:nvPr>
        </p:nvSpPr>
        <p:spPr>
          <a:xfrm>
            <a:off x="523875" y="1346835"/>
            <a:ext cx="11058525" cy="498983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800" b="1" dirty="0">
                <a:solidFill>
                  <a:schemeClr val="accent6">
                    <a:lumMod val="50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、二氧化硫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二氧化硫主要是工厂释放出的有害气体。当空气中的二氧化硫量增至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10~20mg/kg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时，就会使花卉受害，浓度愈高，危害愈重。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危害症状为：叶脉间发生许多褐色斑点，严重时，叶脉变为黄褐色或白色。</a:t>
            </a:r>
            <a:endParaRPr lang="en-US" altLang="zh-CN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1139" name="Rectangle 3"/>
          <p:cNvSpPr>
            <a:spLocks noGrp="1"/>
          </p:cNvSpPr>
          <p:nvPr>
            <p:ph idx="1"/>
          </p:nvPr>
        </p:nvSpPr>
        <p:spPr>
          <a:xfrm>
            <a:off x="523875" y="1575435"/>
            <a:ext cx="11058525" cy="476123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800" b="1" dirty="0">
                <a:solidFill>
                  <a:schemeClr val="accent6">
                    <a:lumMod val="50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、氟化氢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主要来源于练铝厂、磷肥厂、搪瓷厂等厂矿地区。它危害植株幼芽和幼叶，叶片出现褐色斑点，和萎蔫。还使植株矮化、早期落叶、落花及不结实。</a:t>
            </a:r>
            <a:endParaRPr lang="en-US" altLang="zh-CN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63" name="Rectangle 3"/>
          <p:cNvSpPr>
            <a:spLocks noGrp="1"/>
          </p:cNvSpPr>
          <p:nvPr>
            <p:ph idx="1"/>
          </p:nvPr>
        </p:nvSpPr>
        <p:spPr>
          <a:xfrm>
            <a:off x="588010" y="1575435"/>
            <a:ext cx="10994390" cy="476123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800" b="1" dirty="0">
                <a:solidFill>
                  <a:schemeClr val="accent6">
                    <a:lumMod val="50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、其它有害气体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ea typeface="楷体_GB2312" panose="02010609030101010101" pitchFamily="49" charset="-122"/>
              </a:rPr>
              <a:t>如氨、乙烯、乙炔、丙烯、硫化氢、氧化硫、一氧化碳、氯、氰化氢等等，氨是保护地大量施肥中产生的，其他是工厂的烟囱中散出的。常使植物和人受害。有些植物抗性强、还可以净化空气。有些植物对有害气体很敏感，作为“报警器”可以监测预报大气污染程度。</a:t>
            </a:r>
            <a:endParaRPr lang="zh-CN" altLang="en-US" sz="2800" b="1" dirty="0"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0360" y="380799"/>
            <a:ext cx="10972800" cy="1143000"/>
          </a:xfrm>
        </p:spPr>
        <p:txBody>
          <a:bodyPr/>
          <a:p>
            <a:r>
              <a:rPr lang="zh-CN" altLang="en-US" dirty="0">
                <a:ea typeface="楷体_GB2312" panose="02010609030101010101" pitchFamily="49" charset="-122"/>
                <a:sym typeface="+mn-ea"/>
              </a:rPr>
              <a:t>思考题：</a:t>
            </a:r>
            <a:endParaRPr lang="zh-CN" altLang="en-US" b="1" dirty="0">
              <a:ea typeface="楷体_GB2312" panose="02010609030101010101" pitchFamily="49" charset="-122"/>
              <a:sym typeface="+mn-ea"/>
            </a:endParaRPr>
          </a:p>
        </p:txBody>
      </p:sp>
      <p:sp>
        <p:nvSpPr>
          <p:cNvPr id="93187" name="Rectangle 3"/>
          <p:cNvSpPr>
            <a:spLocks noGrp="1"/>
          </p:cNvSpPr>
          <p:nvPr>
            <p:ph idx="1"/>
          </p:nvPr>
        </p:nvSpPr>
        <p:spPr>
          <a:xfrm>
            <a:off x="600075" y="1804035"/>
            <a:ext cx="10982325" cy="4532630"/>
          </a:xfrm>
        </p:spPr>
        <p:txBody>
          <a:bodyPr vert="horz" wrap="square" lIns="91440" tIns="45720" rIns="91440" bIns="45720" anchor="t" anchorCtr="0">
            <a:normAutofit fontScale="90000"/>
          </a:bodyPr>
          <a:p>
            <a:pPr eaLnBrk="1" hangingPunct="1"/>
            <a:r>
              <a:rPr lang="en-US" altLang="zh-CN" sz="2800" b="1" dirty="0">
                <a:ea typeface="楷体_GB2312" panose="02010609030101010101" pitchFamily="49" charset="-122"/>
              </a:rPr>
              <a:t>1</a:t>
            </a:r>
            <a:r>
              <a:rPr lang="zh-CN" altLang="en-US" sz="2800" b="1" dirty="0">
                <a:ea typeface="楷体_GB2312" panose="02010609030101010101" pitchFamily="49" charset="-122"/>
              </a:rPr>
              <a:t>、名词解释：春化作用；光周期现象；酸性花卉；阴性花卉；湿生花卉；耐热花卉等。</a:t>
            </a:r>
            <a:endParaRPr lang="zh-CN" altLang="en-US" sz="2800" b="1" dirty="0"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800" b="1" dirty="0">
                <a:ea typeface="楷体_GB2312" panose="02010609030101010101" pitchFamily="49" charset="-122"/>
              </a:rPr>
              <a:t>2</a:t>
            </a:r>
            <a:r>
              <a:rPr lang="zh-CN" altLang="en-US" sz="2800" b="1" dirty="0">
                <a:ea typeface="楷体_GB2312" panose="02010609030101010101" pitchFamily="49" charset="-122"/>
              </a:rPr>
              <a:t>、影响植物花芽分化的因素有哪些？生产上如何通过栽培管理措施调控花卉的开花？</a:t>
            </a:r>
            <a:endParaRPr lang="zh-CN" altLang="en-US" sz="2800" b="1" dirty="0"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800" b="1" dirty="0">
                <a:ea typeface="楷体_GB2312" panose="02010609030101010101" pitchFamily="49" charset="-122"/>
              </a:rPr>
              <a:t>3</a:t>
            </a:r>
            <a:r>
              <a:rPr lang="zh-CN" altLang="en-US" sz="2800" b="1" dirty="0">
                <a:ea typeface="楷体_GB2312" panose="02010609030101010101" pitchFamily="49" charset="-122"/>
              </a:rPr>
              <a:t>、花卉按温度、水分、光照等环境因子的需求如何进行分类？各举代表花卉</a:t>
            </a:r>
            <a:r>
              <a:rPr lang="en-US" altLang="zh-CN" sz="2800" b="1" dirty="0">
                <a:ea typeface="楷体_GB2312" panose="02010609030101010101" pitchFamily="49" charset="-122"/>
              </a:rPr>
              <a:t>2~3</a:t>
            </a:r>
            <a:r>
              <a:rPr lang="zh-CN" altLang="en-US" sz="2800" b="1" dirty="0">
                <a:ea typeface="楷体_GB2312" panose="02010609030101010101" pitchFamily="49" charset="-122"/>
              </a:rPr>
              <a:t>种。</a:t>
            </a:r>
            <a:endParaRPr lang="zh-CN" altLang="en-US" sz="2800" b="1" dirty="0">
              <a:ea typeface="楷体_GB2312" panose="02010609030101010101" pitchFamily="49" charset="-122"/>
            </a:endParaRPr>
          </a:p>
          <a:p>
            <a:pPr eaLnBrk="1" hangingPunct="1"/>
            <a:r>
              <a:rPr lang="en-US" altLang="zh-CN" sz="2800" b="1" dirty="0">
                <a:ea typeface="楷体_GB2312" panose="02010609030101010101" pitchFamily="49" charset="-122"/>
              </a:rPr>
              <a:t>4</a:t>
            </a:r>
            <a:r>
              <a:rPr lang="zh-CN" altLang="en-US" sz="2800" b="1" dirty="0">
                <a:ea typeface="楷体_GB2312" panose="02010609030101010101" pitchFamily="49" charset="-122"/>
              </a:rPr>
              <a:t>、温度、光照、土壤、水分等条件如何对花卉的生育产生影响？</a:t>
            </a:r>
            <a:endParaRPr lang="zh-CN" altLang="en-US" sz="2800" b="1" dirty="0"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8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中温温室花卉：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该类花卉大部分种类原产于亚热带及对温度要求不高的热带。生长期温度为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8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15</a:t>
            </a:r>
            <a:r>
              <a:rPr lang="en-US" altLang="zh-CN" sz="2800" b="1" dirty="0"/>
              <a:t>℃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（夜间最低温度约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8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10</a:t>
            </a:r>
            <a:r>
              <a:rPr lang="en-US" altLang="zh-CN" sz="2800" b="1" dirty="0"/>
              <a:t>℃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）。如仙客来、香石竹、天竺葵等。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8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高温温室花卉：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原产热带、生长期间温度在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15</a:t>
            </a:r>
            <a:r>
              <a:rPr lang="en-US" altLang="zh-CN" sz="2800" b="1" dirty="0"/>
              <a:t>℃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以上，也可高达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30</a:t>
            </a:r>
            <a:r>
              <a:rPr lang="en-US" altLang="zh-CN" sz="2800" b="1" dirty="0"/>
              <a:t>℃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左右，最低温度达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10</a:t>
            </a:r>
            <a:r>
              <a:rPr lang="en-US" altLang="zh-CN" sz="2800" b="1" dirty="0"/>
              <a:t>℃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，则生长不良，如变叶木、筒凤梨。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、同种花卉不同生育时期对温度的要求不同：</a:t>
            </a:r>
            <a:endParaRPr lang="zh-CN" altLang="en-US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播种期（即种子萌发期）要求温度较高，有利于种子吸水、萌芽和出土。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幼苗生长期要求温度较低，以防徒长。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旺盛生长期需要较高的温度，这样有利于进行同化作用和积累营养。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生殖生长期要求相对较低的温度，有利于延长花期和果实成熟。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>
            <a:normAutofit lnSpcReduction="10000"/>
          </a:bodyPr>
          <a:p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、温周期的作用：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温周期：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温度的季节变化和昼夜变化。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温周期现象（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Thermoperiodicity</a:t>
            </a:r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：植物对温度交替（周期性）变化的反应。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昼夜温差较大，积累的有机物质多，对花卉的生长发育更有利。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热带植物：昼夜温差为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6</a:t>
            </a:r>
            <a:r>
              <a:rPr lang="en-US" altLang="zh-CN" sz="2000" b="1" dirty="0"/>
              <a:t>℃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温带植物：为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7</a:t>
            </a:r>
            <a:r>
              <a:rPr lang="en-US" altLang="zh-CN" sz="2000" b="1" dirty="0"/>
              <a:t>℃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沙漠地区原产的植物：如仙人掌类为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10</a:t>
            </a:r>
            <a:r>
              <a:rPr lang="en-US" altLang="zh-CN" sz="2000" b="1" dirty="0"/>
              <a:t>℃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以上。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当然昼夜温差也有一定的范围、并非温差愈大愈好。否则对生长也不利。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kern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行楷" pitchFamily="2" charset="-122"/>
                <a:sym typeface="+mn-ea"/>
              </a:rPr>
              <a:t>（二）温度对花卉生长发育的影响</a:t>
            </a:r>
            <a:endParaRPr lang="zh-CN" altLang="en-US" kern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行楷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600075" y="1780540"/>
            <a:ext cx="10982325" cy="455612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solidFill>
                  <a:srgbClr val="FF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、温度与花芽分化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在高温下进行花芽分化：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有些花卉在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6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－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8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月气温高至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25℃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以上时进行分化。如杜鹃、山茶、鸡冠花、唐菖蒲等。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7030A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在低温下进行花芽分化：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许多原产温带中北部以及各地的高山花卉，其花芽分化多要求在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20</a:t>
            </a:r>
            <a:r>
              <a:rPr lang="en-US" altLang="zh-CN" sz="2000" b="1" dirty="0"/>
              <a:t>℃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以下较凉爽气候条件下进行，如八仙花、石斛属的某些种类在低温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13</a:t>
            </a:r>
            <a:r>
              <a:rPr lang="en-US" altLang="zh-CN" sz="2000" b="1" dirty="0"/>
              <a:t>℃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左右和短日照下促进花芽分化；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  <a:sym typeface="Monotype Sorts"/>
            </a:endParaRPr>
          </a:p>
          <a:p>
            <a:pPr eaLnBrk="1" hangingPunct="1"/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Monotype Sorts"/>
              </a:rPr>
              <a:t>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许多秋播草花：如金盏菊、雏菊等要求在低温下进行花芽分化。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endParaRPr lang="en-US" altLang="zh-CN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8254</Words>
  <Application>WPS 演示</Application>
  <PresentationFormat>宽屏</PresentationFormat>
  <Paragraphs>402</Paragraphs>
  <Slides>58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58</vt:i4>
      </vt:variant>
    </vt:vector>
  </HeadingPairs>
  <TitlesOfParts>
    <vt:vector size="75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Arial Unicode MS</vt:lpstr>
      <vt:lpstr>华文琥珀</vt:lpstr>
      <vt:lpstr>楷体_GB2312</vt:lpstr>
      <vt:lpstr>华文行楷</vt:lpstr>
      <vt:lpstr>仿宋_GB2312</vt:lpstr>
      <vt:lpstr>Times New Roman</vt:lpstr>
      <vt:lpstr>Monotype Sorts</vt:lpstr>
      <vt:lpstr>Wingdings</vt:lpstr>
      <vt:lpstr>Calibri Light</vt:lpstr>
      <vt:lpstr>Office 主题​​</vt:lpstr>
      <vt:lpstr>第二节 环境对花卉生长发育的影响</vt:lpstr>
      <vt:lpstr>一、 温度（Temperature)</vt:lpstr>
      <vt:lpstr>（一） 花卉对温度的要求</vt:lpstr>
      <vt:lpstr>一、 花卉对温度的要求</vt:lpstr>
      <vt:lpstr>PowerPoint 演示文稿</vt:lpstr>
      <vt:lpstr>PowerPoint 演示文稿</vt:lpstr>
      <vt:lpstr>PowerPoint 演示文稿</vt:lpstr>
      <vt:lpstr>（二）温度对花卉生长发育的影响</vt:lpstr>
      <vt:lpstr>PowerPoint 演示文稿</vt:lpstr>
      <vt:lpstr>PowerPoint 演示文稿</vt:lpstr>
      <vt:lpstr>PowerPoint 演示文稿</vt:lpstr>
      <vt:lpstr>PowerPoint 演示文稿</vt:lpstr>
      <vt:lpstr>二、光照</vt:lpstr>
      <vt:lpstr>（一）光照强度</vt:lpstr>
      <vt:lpstr>PowerPoint 演示文稿</vt:lpstr>
      <vt:lpstr>PowerPoint 演示文稿</vt:lpstr>
      <vt:lpstr>PowerPoint 演示文稿</vt:lpstr>
      <vt:lpstr>（二）光照长度</vt:lpstr>
      <vt:lpstr>PowerPoint 演示文稿</vt:lpstr>
      <vt:lpstr>（三）光的组成</vt:lpstr>
      <vt:lpstr>（四）光的调节</vt:lpstr>
      <vt:lpstr>三、水分</vt:lpstr>
      <vt:lpstr>（一)花卉对水分的要求</vt:lpstr>
      <vt:lpstr>PowerPoint 演示文稿</vt:lpstr>
      <vt:lpstr>（二)水分对花卉生育的影响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（三)水分的调节</vt:lpstr>
      <vt:lpstr>四、土壤</vt:lpstr>
      <vt:lpstr>（一）土壤性状与花卉的关系</vt:lpstr>
      <vt:lpstr>1、土壤质地</vt:lpstr>
      <vt:lpstr>PowerPoint 演示文稿</vt:lpstr>
      <vt:lpstr>PowerPoint 演示文稿</vt:lpstr>
      <vt:lpstr>（二）各类花卉对土壤的要求</vt:lpstr>
      <vt:lpstr>PowerPoint 演示文稿</vt:lpstr>
      <vt:lpstr>PowerPoint 演示文稿</vt:lpstr>
      <vt:lpstr>PowerPoint 演示文稿</vt:lpstr>
      <vt:lpstr>PowerPoint 演示文稿</vt:lpstr>
      <vt:lpstr>（三）一些土壤性状的调节</vt:lpstr>
      <vt:lpstr>PowerPoint 演示文稿</vt:lpstr>
      <vt:lpstr>五、营养</vt:lpstr>
      <vt:lpstr>（一）花卉对营养元素的要求</vt:lpstr>
      <vt:lpstr>PowerPoint 演示文稿</vt:lpstr>
      <vt:lpstr>PowerPoint 演示文稿</vt:lpstr>
      <vt:lpstr>PowerPoint 演示文稿</vt:lpstr>
      <vt:lpstr>PowerPoint 演示文稿</vt:lpstr>
      <vt:lpstr>（二）花卉的营养贫乏症</vt:lpstr>
      <vt:lpstr>PowerPoint 演示文稿</vt:lpstr>
      <vt:lpstr>六、气体</vt:lpstr>
      <vt:lpstr>PowerPoint 演示文稿</vt:lpstr>
      <vt:lpstr>PowerPoint 演示文稿</vt:lpstr>
      <vt:lpstr>PowerPoint 演示文稿</vt:lpstr>
      <vt:lpstr>PowerPoint 演示文稿</vt:lpstr>
      <vt:lpstr>思考题：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飞鱼</cp:lastModifiedBy>
  <cp:revision>4</cp:revision>
  <dcterms:created xsi:type="dcterms:W3CDTF">2019-09-19T02:01:00Z</dcterms:created>
  <dcterms:modified xsi:type="dcterms:W3CDTF">2020-10-30T12:35:10Z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