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accent5">
            <a:lumMod val="40000"/>
            <a:lumOff val="60000"/>
            <a:alpha val="57000"/>
          </a:schemeClr>
        </a:solidFill>
        <a:effectLst/>
      </p:bgPr>
    </p:bg>
    <p:spTree>
      <p:nvGrpSpPr>
        <p:cNvPr id="1" name=""/>
        <p:cNvGrpSpPr/>
        <p:nvPr/>
      </p:nvGrpSpPr>
      <p:grpSpPr>
        <a:xfrm>
          <a:off x="0" y="0"/>
          <a:ext cx="0" cy="0"/>
          <a:chOff x="0" y="0"/>
          <a:chExt cx="0" cy="0"/>
        </a:xfrm>
      </p:grpSpPr>
      <p:sp>
        <p:nvSpPr>
          <p:cNvPr id="9" name="五边形 8"/>
          <p:cNvSpPr/>
          <p:nvPr userDrawn="1"/>
        </p:nvSpPr>
        <p:spPr>
          <a:xfrm rot="5400000">
            <a:off x="11108498" y="-9959"/>
            <a:ext cx="677333" cy="697255"/>
          </a:xfrm>
          <a:prstGeom prst="homePlate">
            <a:avLst>
              <a:gd name="adj" fmla="val 3731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zh-CN" altLang="en-US" sz="1865">
              <a:solidFill>
                <a:srgbClr val="FFFFFF"/>
              </a:solidFill>
            </a:endParaRPr>
          </a:p>
        </p:txBody>
      </p:sp>
      <p:sp>
        <p:nvSpPr>
          <p:cNvPr id="10" name="TextBox 15"/>
          <p:cNvSpPr txBox="1"/>
          <p:nvPr userDrawn="1"/>
        </p:nvSpPr>
        <p:spPr>
          <a:xfrm>
            <a:off x="11089578" y="98090"/>
            <a:ext cx="712836" cy="253893"/>
          </a:xfrm>
          <a:prstGeom prst="rect">
            <a:avLst/>
          </a:prstGeom>
          <a:noFill/>
        </p:spPr>
        <p:txBody>
          <a:bodyPr wrap="square" lIns="68559" tIns="34279" rIns="68559" bIns="34279" rtlCol="0">
            <a:spAutoFit/>
          </a:bodyPr>
          <a:lstStyle/>
          <a:p>
            <a:pPr algn="ctr" defTabSz="913765"/>
            <a:fld id="{2EEF1883-7A0E-4F66-9932-E581691AD397}" type="slidenum">
              <a:rPr lang="zh-CN" altLang="en-US" sz="1200" smtClean="0">
                <a:solidFill>
                  <a:srgbClr val="FFFFFF"/>
                </a:solidFill>
                <a:latin typeface="Arial Unicode MS" pitchFamily="34" charset="-122"/>
                <a:ea typeface="Arial Unicode MS" pitchFamily="34" charset="-122"/>
                <a:cs typeface="Arial Unicode MS" pitchFamily="34" charset="-122"/>
              </a:rPr>
            </a:fld>
            <a:r>
              <a:rPr lang="en-US" altLang="zh-CN" sz="1200" dirty="0" smtClean="0">
                <a:solidFill>
                  <a:srgbClr val="FFFFFF"/>
                </a:solidFill>
                <a:latin typeface="Arial Unicode MS" pitchFamily="34" charset="-122"/>
                <a:ea typeface="Arial Unicode MS" pitchFamily="34" charset="-122"/>
                <a:cs typeface="Arial Unicode MS" pitchFamily="34" charset="-122"/>
              </a:rPr>
              <a:t>/90</a:t>
            </a:r>
            <a:endParaRPr lang="zh-CN" altLang="en-US" sz="1200" dirty="0">
              <a:solidFill>
                <a:srgbClr val="FFFFFF"/>
              </a:solidFill>
              <a:latin typeface="Arial Unicode MS" pitchFamily="34" charset="-122"/>
              <a:ea typeface="Arial Unicode MS" pitchFamily="34" charset="-122"/>
              <a:cs typeface="Arial Unicode MS" pitchFamily="34" charset="-122"/>
            </a:endParaRPr>
          </a:p>
        </p:txBody>
      </p:sp>
      <p:sp>
        <p:nvSpPr>
          <p:cNvPr id="12" name="文本框 11"/>
          <p:cNvSpPr txBox="1"/>
          <p:nvPr userDrawn="1"/>
        </p:nvSpPr>
        <p:spPr>
          <a:xfrm>
            <a:off x="8839200" y="168894"/>
            <a:ext cx="2501557" cy="337185"/>
          </a:xfrm>
          <a:prstGeom prst="rect">
            <a:avLst/>
          </a:prstGeom>
          <a:noFill/>
        </p:spPr>
        <p:txBody>
          <a:bodyPr wrap="square" rtlCol="0">
            <a:spAutoFit/>
          </a:bodyPr>
          <a:lstStyle/>
          <a:p>
            <a:pPr algn="ctr"/>
            <a:r>
              <a:rPr lang="zh-CN" altLang="en-US" sz="1600" b="1" kern="1200" dirty="0" smtClean="0">
                <a:solidFill>
                  <a:srgbClr val="FF0000"/>
                </a:solidFill>
                <a:latin typeface="+mn-lt"/>
                <a:ea typeface="微软雅黑" panose="020B0503020204020204" charset="-122"/>
                <a:cs typeface="+mn-cs"/>
              </a:rPr>
              <a:t>花卉栽培技术</a:t>
            </a:r>
            <a:endParaRPr lang="zh-CN" altLang="en-US" sz="1600" b="1" kern="1200" dirty="0">
              <a:solidFill>
                <a:srgbClr val="FF0000"/>
              </a:solidFill>
              <a:latin typeface="+mn-lt"/>
              <a:ea typeface="微软雅黑" panose="020B0503020204020204" charset="-122"/>
              <a:cs typeface="+mn-cs"/>
            </a:endParaRPr>
          </a:p>
        </p:txBody>
      </p:sp>
      <p:sp>
        <p:nvSpPr>
          <p:cNvPr id="6" name="标题占位符 1"/>
          <p:cNvSpPr>
            <a:spLocks noGrp="1"/>
          </p:cNvSpPr>
          <p:nvPr>
            <p:ph type="title"/>
          </p:nvPr>
        </p:nvSpPr>
        <p:spPr>
          <a:xfrm>
            <a:off x="534955" y="705919"/>
            <a:ext cx="10972800" cy="1143000"/>
          </a:xfrm>
          <a:prstGeom prst="rect">
            <a:avLst/>
          </a:prstGeom>
        </p:spPr>
        <p:txBody>
          <a:bodyPr vert="horz" lIns="91440" tIns="45720" rIns="91440" bIns="45720" rtlCol="0" anchor="ctr">
            <a:normAutofit/>
          </a:bodyPr>
          <a:lstStyle>
            <a:lvl1pPr algn="ctr">
              <a:defRPr sz="3600" b="1">
                <a:latin typeface="微软雅黑" panose="020B0503020204020204" charset="-122"/>
                <a:ea typeface="微软雅黑" panose="020B0503020204020204" charset="-122"/>
              </a:defRPr>
            </a:lvl1pPr>
          </a:lstStyle>
          <a:p>
            <a:r>
              <a:rPr lang="zh-CN" altLang="en-US" dirty="0" smtClean="0"/>
              <a:t>单击此处编辑母版标题样式</a:t>
            </a:r>
            <a:endParaRPr lang="zh-CN" altLang="en-US" dirty="0"/>
          </a:p>
        </p:txBody>
      </p:sp>
      <p:sp>
        <p:nvSpPr>
          <p:cNvPr id="7" name="文本占位符 2"/>
          <p:cNvSpPr>
            <a:spLocks noGrp="1"/>
          </p:cNvSpPr>
          <p:nvPr>
            <p:ph idx="1"/>
          </p:nvPr>
        </p:nvSpPr>
        <p:spPr>
          <a:xfrm>
            <a:off x="609600" y="1891005"/>
            <a:ext cx="10972800" cy="4445519"/>
          </a:xfrm>
          <a:prstGeom prst="rect">
            <a:avLst/>
          </a:prstGeom>
        </p:spPr>
        <p:txBody>
          <a:bodyPr vert="horz" lIns="91440" tIns="45720" rIns="91440" bIns="45720" rtlCol="0">
            <a:normAutofit/>
          </a:bodyPr>
          <a:lstStyle>
            <a:lvl1pPr marL="0" indent="297180">
              <a:lnSpc>
                <a:spcPct val="150000"/>
              </a:lnSpc>
              <a:spcBef>
                <a:spcPts val="0"/>
              </a:spcBef>
              <a:defRPr b="1">
                <a:latin typeface="微软雅黑" panose="020B0503020204020204" charset="-122"/>
                <a:ea typeface="微软雅黑" panose="020B0503020204020204" charset="-122"/>
              </a:defRPr>
            </a:lvl1pPr>
            <a:lvl2pPr marL="0" indent="297180">
              <a:lnSpc>
                <a:spcPct val="150000"/>
              </a:lnSpc>
              <a:spcBef>
                <a:spcPts val="0"/>
              </a:spcBef>
              <a:defRPr b="1">
                <a:latin typeface="微软雅黑" panose="020B0503020204020204" charset="-122"/>
                <a:ea typeface="微软雅黑" panose="020B0503020204020204" charset="-122"/>
              </a:defRPr>
            </a:lvl2pPr>
            <a:lvl3pPr marL="0" indent="297180">
              <a:lnSpc>
                <a:spcPct val="150000"/>
              </a:lnSpc>
              <a:spcBef>
                <a:spcPts val="0"/>
              </a:spcBef>
              <a:defRPr b="1">
                <a:latin typeface="微软雅黑" panose="020B0503020204020204" charset="-122"/>
                <a:ea typeface="微软雅黑" panose="020B0503020204020204" charset="-122"/>
              </a:defRPr>
            </a:lvl3pPr>
            <a:lvl4pPr marL="0" indent="297180">
              <a:lnSpc>
                <a:spcPct val="150000"/>
              </a:lnSpc>
              <a:spcBef>
                <a:spcPts val="0"/>
              </a:spcBef>
              <a:defRPr b="1">
                <a:latin typeface="微软雅黑" panose="020B0503020204020204" charset="-122"/>
                <a:ea typeface="微软雅黑" panose="020B0503020204020204" charset="-122"/>
              </a:defRPr>
            </a:lvl4pPr>
            <a:lvl5pPr marL="0" indent="297180">
              <a:lnSpc>
                <a:spcPct val="150000"/>
              </a:lnSpc>
              <a:spcBef>
                <a:spcPts val="0"/>
              </a:spcBef>
              <a:defRPr b="1">
                <a:latin typeface="微软雅黑" panose="020B0503020204020204" charset="-122"/>
                <a:ea typeface="微软雅黑" panose="020B050302020402020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1" name="日期占位符 1"/>
          <p:cNvSpPr txBox="1">
            <a:spLocks noGrp="1"/>
          </p:cNvSpPr>
          <p:nvPr userDrawn="1"/>
        </p:nvSpPr>
        <p:spPr bwMode="auto">
          <a:xfrm>
            <a:off x="10898155" y="6569598"/>
            <a:ext cx="1219200" cy="28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7731AF10-B5AB-44BC-85BA-51966B547564}" type="datetime1">
              <a:rPr lang="zh-CN" altLang="en-US" sz="1600" b="1">
                <a:solidFill>
                  <a:srgbClr val="FF00FF"/>
                </a:solidFill>
                <a:latin typeface="华文琥珀" panose="02010800040101010101" pitchFamily="2" charset="-122"/>
                <a:ea typeface="华文琥珀" panose="02010800040101010101" pitchFamily="2" charset="-122"/>
              </a:rPr>
            </a:fld>
            <a:endParaRPr lang="en-US" altLang="zh-CN" sz="1400" b="1" dirty="0">
              <a:solidFill>
                <a:srgbClr val="FF00FF"/>
              </a:solidFill>
              <a:latin typeface="华文琥珀" panose="02010800040101010101" pitchFamily="2" charset="-122"/>
              <a:ea typeface="华文琥珀" panose="02010800040101010101" pitchFamily="2" charset="-122"/>
            </a:endParaRPr>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22" y="28406"/>
            <a:ext cx="883078" cy="883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50"/>
                                        <p:tgtEl>
                                          <p:spTgt spid="10"/>
                                        </p:tgtEl>
                                      </p:cBhvr>
                                    </p:animEffect>
                                    <p:anim calcmode="lin" valueType="num">
                                      <p:cBhvr>
                                        <p:cTn id="8" dur="350" fill="hold"/>
                                        <p:tgtEl>
                                          <p:spTgt spid="10"/>
                                        </p:tgtEl>
                                        <p:attrNameLst>
                                          <p:attrName>ppt_x</p:attrName>
                                        </p:attrNameLst>
                                      </p:cBhvr>
                                      <p:tavLst>
                                        <p:tav tm="0">
                                          <p:val>
                                            <p:strVal val="#ppt_x"/>
                                          </p:val>
                                        </p:tav>
                                        <p:tav tm="100000">
                                          <p:val>
                                            <p:strVal val="#ppt_x"/>
                                          </p:val>
                                        </p:tav>
                                      </p:tavLst>
                                    </p:anim>
                                    <p:anim calcmode="lin" valueType="num">
                                      <p:cBhvr>
                                        <p:cTn id="9" dur="35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50"/>
                                        <p:tgtEl>
                                          <p:spTgt spid="9"/>
                                        </p:tgtEl>
                                      </p:cBhvr>
                                    </p:animEffect>
                                    <p:anim calcmode="lin" valueType="num">
                                      <p:cBhvr>
                                        <p:cTn id="13" dur="350" fill="hold"/>
                                        <p:tgtEl>
                                          <p:spTgt spid="9"/>
                                        </p:tgtEl>
                                        <p:attrNameLst>
                                          <p:attrName>ppt_x</p:attrName>
                                        </p:attrNameLst>
                                      </p:cBhvr>
                                      <p:tavLst>
                                        <p:tav tm="0">
                                          <p:val>
                                            <p:strVal val="#ppt_x"/>
                                          </p:val>
                                        </p:tav>
                                        <p:tav tm="100000">
                                          <p:val>
                                            <p:strVal val="#ppt_x"/>
                                          </p:val>
                                        </p:tav>
                                      </p:tavLst>
                                    </p:anim>
                                    <p:anim calcmode="lin" valueType="num">
                                      <p:cBhvr>
                                        <p:cTn id="14" dur="3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image" Target="../media/image17.jpeg"/><Relationship Id="rId7" Type="http://schemas.openxmlformats.org/officeDocument/2006/relationships/hyperlink" Target="http://wys839577626.312green.com/userfree/business/detail-166610.html" TargetMode="Externa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hyperlink" Target="http://www.cnjdz.net/gongqiu/taocichushouqiugou-25824.html" TargetMode="External"/><Relationship Id="rId2" Type="http://schemas.openxmlformats.org/officeDocument/2006/relationships/image" Target="../media/image13.jpeg"/><Relationship Id="rId1" Type="http://schemas.openxmlformats.org/officeDocument/2006/relationships/hyperlink" Target="http://gwmbb.cn.hisupplier.com/product-list" TargetMode="Externa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2.jpeg"/><Relationship Id="rId1" Type="http://schemas.openxmlformats.org/officeDocument/2006/relationships/hyperlink" Target="http://www.997788.com/mini/shopstation/SHOP/detail.asp?table=&#26087;&#29943;&#22120;&amp;id=8659" TargetMode="Externa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8.jpeg"/><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31.jpeg"/><Relationship Id="rId3" Type="http://schemas.openxmlformats.org/officeDocument/2006/relationships/hyperlink" Target="http://cn.made-in-china.com/china-products/productviewyqFmXNrTnEVi/&#28617;&#25118;&#26529;&#38010;&#36777;&#27878;.html" TargetMode="External"/><Relationship Id="rId2" Type="http://schemas.openxmlformats.org/officeDocument/2006/relationships/image" Target="../media/image30.jpeg"/><Relationship Id="rId1"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hyperlink" Target="http://www.jlhp.com/web/17.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标题 86017"/>
          <p:cNvSpPr>
            <a:spLocks noGrp="1"/>
          </p:cNvSpPr>
          <p:nvPr>
            <p:ph type="title"/>
          </p:nvPr>
        </p:nvSpPr>
        <p:spPr>
          <a:xfrm>
            <a:off x="534955" y="408104"/>
            <a:ext cx="10972800" cy="1143000"/>
          </a:xfrm>
        </p:spPr>
        <p:txBody>
          <a:bodyPr anchor="ctr"/>
          <a:p>
            <a:r>
              <a:rPr lang="zh-CN" altLang="en-US" sz="3600" dirty="0">
                <a:solidFill>
                  <a:srgbClr val="FF0000"/>
                </a:solidFill>
              </a:rPr>
              <a:t>第四节 花卉栽培的其他设施</a:t>
            </a:r>
            <a:endParaRPr lang="zh-CN" altLang="en-US" sz="3600" dirty="0">
              <a:solidFill>
                <a:srgbClr val="FF0000"/>
              </a:solidFill>
            </a:endParaRPr>
          </a:p>
        </p:txBody>
      </p:sp>
      <p:sp>
        <p:nvSpPr>
          <p:cNvPr id="86019" name="内容占位符 86018"/>
          <p:cNvSpPr>
            <a:spLocks noGrp="1"/>
          </p:cNvSpPr>
          <p:nvPr>
            <p:ph idx="1"/>
          </p:nvPr>
        </p:nvSpPr>
        <p:spPr>
          <a:xfrm>
            <a:off x="534670" y="1628775"/>
            <a:ext cx="11047730" cy="4707890"/>
          </a:xfrm>
        </p:spPr>
        <p:txBody>
          <a:bodyPr>
            <a:normAutofit lnSpcReduction="10000"/>
          </a:bodyPr>
          <a:p>
            <a:pPr indent="457200" fontAlgn="auto">
              <a:lnSpc>
                <a:spcPct val="150000"/>
              </a:lnSpc>
              <a:buNone/>
            </a:pPr>
            <a:r>
              <a:rPr lang="zh-CN" altLang="en-US" sz="2800" dirty="0">
                <a:solidFill>
                  <a:schemeClr val="folHlink"/>
                </a:solidFill>
                <a:cs typeface="微软雅黑" panose="020B0503020204020204" charset="-122"/>
              </a:rPr>
              <a:t>一、</a:t>
            </a:r>
            <a:r>
              <a:rPr lang="en-US" altLang="zh-CN" sz="2800" dirty="0">
                <a:solidFill>
                  <a:schemeClr val="folHlink"/>
                </a:solidFill>
                <a:cs typeface="微软雅黑" panose="020B0503020204020204" charset="-122"/>
              </a:rPr>
              <a:t>  </a:t>
            </a:r>
            <a:r>
              <a:rPr lang="zh-CN" altLang="en-US" sz="2800" dirty="0">
                <a:solidFill>
                  <a:schemeClr val="folHlink"/>
                </a:solidFill>
                <a:cs typeface="微软雅黑" panose="020B0503020204020204" charset="-122"/>
              </a:rPr>
              <a:t>风障</a:t>
            </a:r>
            <a:endParaRPr lang="zh-CN" altLang="en-US" sz="2800" dirty="0">
              <a:solidFill>
                <a:schemeClr val="folHlink"/>
              </a:solidFill>
              <a:cs typeface="微软雅黑" panose="020B0503020204020204" charset="-122"/>
            </a:endParaRPr>
          </a:p>
          <a:p>
            <a:pPr indent="457200" algn="just" fontAlgn="auto">
              <a:lnSpc>
                <a:spcPct val="150000"/>
              </a:lnSpc>
              <a:buNone/>
            </a:pPr>
            <a:r>
              <a:rPr lang="zh-CN" altLang="en-US" sz="2400" dirty="0">
                <a:cs typeface="微软雅黑" panose="020B0503020204020204" charset="-122"/>
              </a:rPr>
              <a:t>风障是利用各种高杆植物的茎杆栽成篱笆形式，以阻挡寒风，提高局部环境温度与湿度，保证植物安全越冬，提早生长，提前开花。</a:t>
            </a:r>
            <a:endParaRPr lang="zh-CN" altLang="en-US" sz="2400" dirty="0">
              <a:cs typeface="微软雅黑" panose="020B0503020204020204" charset="-122"/>
            </a:endParaRPr>
          </a:p>
          <a:p>
            <a:pPr indent="457200" algn="just" fontAlgn="auto">
              <a:lnSpc>
                <a:spcPct val="150000"/>
              </a:lnSpc>
              <a:buNone/>
            </a:pPr>
            <a:r>
              <a:rPr lang="en-US" altLang="zh-CN" sz="2400" dirty="0">
                <a:solidFill>
                  <a:schemeClr val="folHlink"/>
                </a:solidFill>
                <a:cs typeface="微软雅黑" panose="020B0503020204020204" charset="-122"/>
              </a:rPr>
              <a:t>1</a:t>
            </a:r>
            <a:r>
              <a:rPr lang="zh-CN" altLang="en-US" sz="2400" dirty="0">
                <a:solidFill>
                  <a:schemeClr val="folHlink"/>
                </a:solidFill>
                <a:cs typeface="微软雅黑" panose="020B0503020204020204" charset="-122"/>
              </a:rPr>
              <a:t>．作用</a:t>
            </a:r>
            <a:r>
              <a:rPr lang="zh-CN" altLang="en-US" sz="2400" dirty="0">
                <a:cs typeface="微软雅黑" panose="020B0503020204020204" charset="-122"/>
              </a:rPr>
              <a:t>：</a:t>
            </a:r>
            <a:endParaRPr lang="zh-CN" altLang="en-US" sz="2400" dirty="0">
              <a:cs typeface="微软雅黑" panose="020B0503020204020204" charset="-122"/>
            </a:endParaRPr>
          </a:p>
          <a:p>
            <a:pPr indent="565150" algn="just" fontAlgn="auto">
              <a:lnSpc>
                <a:spcPct val="150000"/>
              </a:lnSpc>
              <a:buNone/>
            </a:pPr>
            <a:r>
              <a:rPr lang="zh-CN" altLang="en-US" sz="2400" dirty="0">
                <a:cs typeface="微软雅黑" panose="020B0503020204020204" charset="-122"/>
              </a:rPr>
              <a:t>（</a:t>
            </a:r>
            <a:r>
              <a:rPr lang="en-US" altLang="zh-CN" sz="2400" dirty="0">
                <a:cs typeface="微软雅黑" panose="020B0503020204020204" charset="-122"/>
              </a:rPr>
              <a:t>1</a:t>
            </a:r>
            <a:r>
              <a:rPr lang="zh-CN" altLang="en-US" sz="2400" dirty="0">
                <a:cs typeface="微软雅黑" panose="020B0503020204020204" charset="-122"/>
              </a:rPr>
              <a:t>）防风</a:t>
            </a:r>
            <a:endParaRPr lang="zh-CN" altLang="en-US" sz="2400" dirty="0">
              <a:cs typeface="微软雅黑" panose="020B0503020204020204" charset="-122"/>
            </a:endParaRPr>
          </a:p>
          <a:p>
            <a:pPr indent="565150" algn="just" fontAlgn="auto">
              <a:lnSpc>
                <a:spcPct val="150000"/>
              </a:lnSpc>
              <a:buNone/>
            </a:pPr>
            <a:r>
              <a:rPr lang="zh-CN" altLang="en-US" sz="2400" dirty="0">
                <a:cs typeface="微软雅黑" panose="020B0503020204020204" charset="-122"/>
              </a:rPr>
              <a:t>（</a:t>
            </a:r>
            <a:r>
              <a:rPr lang="en-US" altLang="zh-CN" sz="2400" dirty="0">
                <a:cs typeface="微软雅黑" panose="020B0503020204020204" charset="-122"/>
              </a:rPr>
              <a:t>2</a:t>
            </a:r>
            <a:r>
              <a:rPr lang="zh-CN" altLang="en-US" sz="2400" dirty="0">
                <a:cs typeface="微软雅黑" panose="020B0503020204020204" charset="-122"/>
              </a:rPr>
              <a:t>）充分利用太阳辐射能，提高风障保护区的地温和气温。</a:t>
            </a:r>
            <a:endParaRPr lang="zh-CN" altLang="en-US" sz="2400" dirty="0">
              <a:cs typeface="微软雅黑" panose="020B0503020204020204" charset="-122"/>
            </a:endParaRPr>
          </a:p>
          <a:p>
            <a:pPr indent="565150" algn="just" fontAlgn="auto">
              <a:lnSpc>
                <a:spcPct val="150000"/>
              </a:lnSpc>
              <a:buNone/>
            </a:pPr>
            <a:r>
              <a:rPr lang="zh-CN" altLang="en-US" sz="2400" dirty="0">
                <a:cs typeface="微软雅黑" panose="020B0503020204020204" charset="-122"/>
              </a:rPr>
              <a:t>（</a:t>
            </a:r>
            <a:r>
              <a:rPr lang="en-US" altLang="zh-CN" sz="2400" dirty="0">
                <a:cs typeface="微软雅黑" panose="020B0503020204020204" charset="-122"/>
              </a:rPr>
              <a:t>3</a:t>
            </a:r>
            <a:r>
              <a:rPr lang="zh-CN" altLang="en-US" sz="2400" dirty="0">
                <a:cs typeface="微软雅黑" panose="020B0503020204020204" charset="-122"/>
              </a:rPr>
              <a:t>）减少水分蒸发和降低相对湿度的作用，形成良好的小气候环境。</a:t>
            </a:r>
            <a:endParaRPr lang="zh-CN" altLang="en-US" sz="2400" dirty="0">
              <a:cs typeface="微软雅黑" panose="020B0503020204020204" charset="-122"/>
            </a:endParaRPr>
          </a:p>
          <a:p>
            <a:pPr indent="457200" fontAlgn="auto">
              <a:lnSpc>
                <a:spcPct val="150000"/>
              </a:lnSpc>
              <a:buNone/>
            </a:pPr>
            <a:r>
              <a:rPr lang="en-US" altLang="zh-CN" sz="2400" dirty="0">
                <a:solidFill>
                  <a:schemeClr val="folHlink"/>
                </a:solidFill>
                <a:cs typeface="微软雅黑" panose="020B0503020204020204" charset="-122"/>
              </a:rPr>
              <a:t>2. </a:t>
            </a:r>
            <a:r>
              <a:rPr lang="zh-CN" altLang="en-US" sz="2400" dirty="0">
                <a:solidFill>
                  <a:schemeClr val="folHlink"/>
                </a:solidFill>
                <a:cs typeface="微软雅黑" panose="020B0503020204020204" charset="-122"/>
              </a:rPr>
              <a:t>风障设置</a:t>
            </a:r>
            <a:r>
              <a:rPr lang="zh-CN" altLang="en-US" sz="2400" dirty="0">
                <a:cs typeface="微软雅黑" panose="020B0503020204020204" charset="-122"/>
              </a:rPr>
              <a:t> </a:t>
            </a:r>
            <a:endParaRPr lang="zh-CN" altLang="en-US" sz="2400">
              <a:cs typeface="微软雅黑" panose="020B0503020204020204" charset="-122"/>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1" name="内容占位符 196610"/>
          <p:cNvSpPr>
            <a:spLocks noGrp="1"/>
          </p:cNvSpPr>
          <p:nvPr>
            <p:ph idx="1"/>
          </p:nvPr>
        </p:nvSpPr>
        <p:spPr>
          <a:xfrm>
            <a:off x="1241425" y="1205865"/>
            <a:ext cx="6336665" cy="4445635"/>
          </a:xfrm>
        </p:spPr>
        <p:txBody>
          <a:bodyPr>
            <a:normAutofit lnSpcReduction="20000"/>
          </a:bodyPr>
          <a:p>
            <a:pPr indent="457200" fontAlgn="auto">
              <a:lnSpc>
                <a:spcPct val="150000"/>
              </a:lnSpc>
              <a:buNone/>
            </a:pPr>
            <a:r>
              <a:rPr lang="zh-CN" altLang="en-US" sz="2400" dirty="0">
                <a:solidFill>
                  <a:schemeClr val="folHlink"/>
                </a:solidFill>
                <a:cs typeface="微软雅黑" panose="020B0503020204020204" charset="-122"/>
              </a:rPr>
              <a:t>（三）据覆盖材料分为</a:t>
            </a:r>
            <a:endParaRPr lang="zh-CN" altLang="en-US" sz="2400" dirty="0">
              <a:solidFill>
                <a:schemeClr val="folHlink"/>
              </a:solidFill>
              <a:cs typeface="微软雅黑" panose="020B0503020204020204" charset="-122"/>
            </a:endParaRPr>
          </a:p>
          <a:p>
            <a:pPr indent="817245" fontAlgn="auto">
              <a:lnSpc>
                <a:spcPct val="150000"/>
              </a:lnSpc>
              <a:buNone/>
            </a:pPr>
            <a:r>
              <a:rPr lang="en-US" altLang="zh-CN" sz="2400" dirty="0">
                <a:cs typeface="微软雅黑" panose="020B0503020204020204" charset="-122"/>
              </a:rPr>
              <a:t>1</a:t>
            </a:r>
            <a:r>
              <a:rPr lang="zh-CN" altLang="en-US" sz="2400" dirty="0">
                <a:cs typeface="微软雅黑" panose="020B0503020204020204" charset="-122"/>
              </a:rPr>
              <a:t>、聚氯乙烯薄膜</a:t>
            </a:r>
            <a:endParaRPr lang="zh-CN" altLang="en-US" sz="2400" dirty="0">
              <a:cs typeface="微软雅黑" panose="020B0503020204020204" charset="-122"/>
            </a:endParaRPr>
          </a:p>
          <a:p>
            <a:pPr indent="817245" fontAlgn="auto">
              <a:lnSpc>
                <a:spcPct val="150000"/>
              </a:lnSpc>
              <a:buNone/>
            </a:pPr>
            <a:r>
              <a:rPr lang="en-US" altLang="zh-CN" sz="2400" dirty="0">
                <a:cs typeface="微软雅黑" panose="020B0503020204020204" charset="-122"/>
              </a:rPr>
              <a:t>2</a:t>
            </a:r>
            <a:r>
              <a:rPr lang="zh-CN" altLang="en-US" sz="2400" dirty="0">
                <a:cs typeface="微软雅黑" panose="020B0503020204020204" charset="-122"/>
              </a:rPr>
              <a:t>、聚乙烯薄膜</a:t>
            </a:r>
            <a:endParaRPr lang="zh-CN" altLang="en-US" sz="2400" dirty="0">
              <a:cs typeface="微软雅黑" panose="020B0503020204020204" charset="-122"/>
            </a:endParaRPr>
          </a:p>
          <a:p>
            <a:pPr indent="817245" fontAlgn="auto">
              <a:lnSpc>
                <a:spcPct val="150000"/>
              </a:lnSpc>
              <a:buNone/>
            </a:pPr>
            <a:r>
              <a:rPr lang="en-US" altLang="zh-CN" sz="2400" dirty="0">
                <a:cs typeface="微软雅黑" panose="020B0503020204020204" charset="-122"/>
              </a:rPr>
              <a:t>3</a:t>
            </a:r>
            <a:r>
              <a:rPr lang="zh-CN" altLang="en-US" sz="2400" dirty="0">
                <a:cs typeface="微软雅黑" panose="020B0503020204020204" charset="-122"/>
              </a:rPr>
              <a:t>、醋酸乙烯薄膜</a:t>
            </a:r>
            <a:endParaRPr lang="zh-CN" altLang="en-US" sz="2400" dirty="0">
              <a:cs typeface="微软雅黑" panose="020B0503020204020204" charset="-122"/>
            </a:endParaRPr>
          </a:p>
          <a:p>
            <a:pPr indent="457200" algn="just" fontAlgn="auto">
              <a:lnSpc>
                <a:spcPct val="150000"/>
              </a:lnSpc>
              <a:buNone/>
            </a:pPr>
            <a:r>
              <a:rPr lang="zh-CN" altLang="en-US" sz="2800" dirty="0">
                <a:solidFill>
                  <a:schemeClr val="folHlink"/>
                </a:solidFill>
                <a:cs typeface="微软雅黑" panose="020B0503020204020204" charset="-122"/>
              </a:rPr>
              <a:t>（四）据大棚骨架的材料分为</a:t>
            </a:r>
            <a:endParaRPr lang="zh-CN" altLang="en-US" sz="2800" dirty="0">
              <a:solidFill>
                <a:schemeClr val="folHlink"/>
              </a:solidFill>
              <a:cs typeface="微软雅黑" panose="020B0503020204020204" charset="-122"/>
            </a:endParaRPr>
          </a:p>
          <a:p>
            <a:pPr indent="817245" algn="just" fontAlgn="auto">
              <a:lnSpc>
                <a:spcPct val="150000"/>
              </a:lnSpc>
              <a:buNone/>
            </a:pPr>
            <a:r>
              <a:rPr lang="en-US" altLang="zh-CN" sz="2400" dirty="0">
                <a:cs typeface="微软雅黑" panose="020B0503020204020204" charset="-122"/>
              </a:rPr>
              <a:t>1</a:t>
            </a:r>
            <a:r>
              <a:rPr lang="zh-CN" altLang="en-US" sz="2400" dirty="0">
                <a:cs typeface="微软雅黑" panose="020B0503020204020204" charset="-122"/>
              </a:rPr>
              <a:t>、竹木结构</a:t>
            </a:r>
            <a:endParaRPr lang="zh-CN" altLang="en-US" sz="2400" dirty="0">
              <a:cs typeface="微软雅黑" panose="020B0503020204020204" charset="-122"/>
            </a:endParaRPr>
          </a:p>
          <a:p>
            <a:pPr indent="817245" algn="just" fontAlgn="auto">
              <a:lnSpc>
                <a:spcPct val="150000"/>
              </a:lnSpc>
              <a:buNone/>
            </a:pPr>
            <a:r>
              <a:rPr lang="en-US" altLang="zh-CN" sz="2400" dirty="0">
                <a:cs typeface="微软雅黑" panose="020B0503020204020204" charset="-122"/>
              </a:rPr>
              <a:t>2</a:t>
            </a:r>
            <a:r>
              <a:rPr lang="zh-CN" altLang="en-US" sz="2400" dirty="0">
                <a:cs typeface="微软雅黑" panose="020B0503020204020204" charset="-122"/>
              </a:rPr>
              <a:t>、混合结构</a:t>
            </a:r>
            <a:endParaRPr lang="zh-CN" altLang="en-US" sz="2400" dirty="0">
              <a:cs typeface="微软雅黑" panose="020B0503020204020204" charset="-122"/>
            </a:endParaRPr>
          </a:p>
          <a:p>
            <a:pPr indent="817245" algn="just" fontAlgn="auto">
              <a:lnSpc>
                <a:spcPct val="150000"/>
              </a:lnSpc>
              <a:buNone/>
            </a:pPr>
            <a:r>
              <a:rPr lang="en-US" altLang="zh-CN" sz="2400" dirty="0">
                <a:cs typeface="微软雅黑" panose="020B0503020204020204" charset="-122"/>
              </a:rPr>
              <a:t>3</a:t>
            </a:r>
            <a:r>
              <a:rPr lang="zh-CN" altLang="en-US" sz="2400" dirty="0">
                <a:cs typeface="微软雅黑" panose="020B0503020204020204" charset="-122"/>
              </a:rPr>
              <a:t>、钢结构</a:t>
            </a:r>
            <a:endParaRPr lang="zh-CN" altLang="en-US" sz="2400" dirty="0">
              <a:cs typeface="微软雅黑" panose="020B0503020204020204" charset="-122"/>
            </a:endParaRPr>
          </a:p>
          <a:p>
            <a:pPr indent="817245" algn="just" fontAlgn="auto">
              <a:lnSpc>
                <a:spcPct val="150000"/>
              </a:lnSpc>
              <a:buNone/>
            </a:pPr>
            <a:r>
              <a:rPr lang="en-US" altLang="zh-CN" sz="2400" dirty="0">
                <a:cs typeface="微软雅黑" panose="020B0503020204020204" charset="-122"/>
              </a:rPr>
              <a:t>4</a:t>
            </a:r>
            <a:r>
              <a:rPr lang="zh-CN" altLang="en-US" sz="2400" dirty="0">
                <a:cs typeface="微软雅黑" panose="020B0503020204020204" charset="-122"/>
              </a:rPr>
              <a:t>、装配式钢管结构</a:t>
            </a:r>
            <a:endParaRPr lang="zh-CN" altLang="en-US" sz="2800">
              <a:cs typeface="微软雅黑" panose="020B0503020204020204" charset="-122"/>
            </a:endParaRPr>
          </a:p>
        </p:txBody>
      </p:sp>
      <p:pic>
        <p:nvPicPr>
          <p:cNvPr id="196612" name="图片 196611" descr="石竹8"/>
          <p:cNvPicPr>
            <a:picLocks noChangeAspect="1"/>
          </p:cNvPicPr>
          <p:nvPr/>
        </p:nvPicPr>
        <p:blipFill>
          <a:blip r:embed="rId1"/>
          <a:stretch>
            <a:fillRect/>
          </a:stretch>
        </p:blipFill>
        <p:spPr>
          <a:xfrm>
            <a:off x="7006590" y="1040130"/>
            <a:ext cx="4469765" cy="3801110"/>
          </a:xfrm>
          <a:prstGeom prst="rect">
            <a:avLst/>
          </a:prstGeom>
          <a:noFill/>
          <a:ln w="9525">
            <a:noFill/>
          </a:ln>
        </p:spPr>
      </p:pic>
      <p:sp>
        <p:nvSpPr>
          <p:cNvPr id="196613" name="矩形 196612"/>
          <p:cNvSpPr/>
          <p:nvPr/>
        </p:nvSpPr>
        <p:spPr>
          <a:xfrm>
            <a:off x="8970010" y="4973955"/>
            <a:ext cx="1605280" cy="521970"/>
          </a:xfrm>
          <a:prstGeom prst="rect">
            <a:avLst/>
          </a:prstGeom>
          <a:noFill/>
          <a:ln w="9525">
            <a:noFill/>
          </a:ln>
        </p:spPr>
        <p:txBody>
          <a:bodyPr wrap="none" anchor="t">
            <a:spAutoFit/>
          </a:bodyPr>
          <a:p>
            <a:r>
              <a:rPr lang="zh-CN" altLang="en-US" sz="2800" b="1" dirty="0">
                <a:solidFill>
                  <a:srgbClr val="FF0000"/>
                </a:solidFill>
                <a:latin typeface="微软雅黑" panose="020B0503020204020204" charset="-122"/>
                <a:ea typeface="微软雅黑" panose="020B0503020204020204" charset="-122"/>
              </a:rPr>
              <a:t>中国石竹</a:t>
            </a:r>
            <a:endParaRPr lang="zh-CN" altLang="en-US" sz="2800" b="1" dirty="0">
              <a:solidFill>
                <a:srgbClr val="FF0000"/>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5330" name="内容占位符 355329"/>
          <p:cNvPicPr>
            <a:picLocks noChangeAspect="1"/>
          </p:cNvPicPr>
          <p:nvPr>
            <p:ph idx="1"/>
          </p:nvPr>
        </p:nvPicPr>
        <p:blipFill>
          <a:blip r:embed="rId1"/>
          <a:stretch>
            <a:fillRect/>
          </a:stretch>
        </p:blipFill>
        <p:spPr>
          <a:xfrm>
            <a:off x="1528445" y="529590"/>
            <a:ext cx="9728835" cy="4483100"/>
          </a:xfrm>
        </p:spPr>
      </p:pic>
      <p:pic>
        <p:nvPicPr>
          <p:cNvPr id="355331" name="图片 355330"/>
          <p:cNvPicPr>
            <a:picLocks noChangeAspect="1"/>
          </p:cNvPicPr>
          <p:nvPr/>
        </p:nvPicPr>
        <p:blipFill>
          <a:blip r:embed="rId2"/>
          <a:stretch>
            <a:fillRect/>
          </a:stretch>
        </p:blipFill>
        <p:spPr>
          <a:xfrm>
            <a:off x="4963160" y="5203190"/>
            <a:ext cx="2570163" cy="457200"/>
          </a:xfrm>
          <a:prstGeom prst="rect">
            <a:avLst/>
          </a:prstGeom>
          <a:noFill/>
          <a:ln w="9525">
            <a:noFill/>
          </a:ln>
        </p:spPr>
      </p:pic>
      <p:pic>
        <p:nvPicPr>
          <p:cNvPr id="355332" name="图片 355331"/>
          <p:cNvPicPr>
            <a:picLocks noChangeAspect="1"/>
          </p:cNvPicPr>
          <p:nvPr/>
        </p:nvPicPr>
        <p:blipFill>
          <a:blip r:embed="rId3"/>
          <a:stretch>
            <a:fillRect/>
          </a:stretch>
        </p:blipFill>
        <p:spPr>
          <a:xfrm>
            <a:off x="4572000" y="5850890"/>
            <a:ext cx="3352800" cy="363538"/>
          </a:xfrm>
          <a:prstGeom prst="rect">
            <a:avLst/>
          </a:prstGeom>
          <a:noFill/>
          <a:ln w="9525">
            <a:noFill/>
          </a:ln>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339973" name="图片 339972" descr="%B8%D6%BC%DC%CB%DC%C1%CF%B4%F3%C5%EF3"/>
          <p:cNvPicPr>
            <a:picLocks noChangeAspect="1"/>
          </p:cNvPicPr>
          <p:nvPr/>
        </p:nvPicPr>
        <p:blipFill>
          <a:blip r:embed="rId1"/>
          <a:stretch>
            <a:fillRect/>
          </a:stretch>
        </p:blipFill>
        <p:spPr>
          <a:xfrm>
            <a:off x="609600" y="131445"/>
            <a:ext cx="5499735" cy="4125595"/>
          </a:xfrm>
          <a:prstGeom prst="rect">
            <a:avLst/>
          </a:prstGeom>
          <a:noFill/>
          <a:ln w="9525">
            <a:noFill/>
          </a:ln>
        </p:spPr>
      </p:pic>
      <p:pic>
        <p:nvPicPr>
          <p:cNvPr id="339975" name="图片 339974" descr="2008122517861498"/>
          <p:cNvPicPr>
            <a:picLocks noChangeAspect="1"/>
          </p:cNvPicPr>
          <p:nvPr/>
        </p:nvPicPr>
        <p:blipFill>
          <a:blip r:embed="rId2"/>
          <a:stretch>
            <a:fillRect/>
          </a:stretch>
        </p:blipFill>
        <p:spPr>
          <a:xfrm>
            <a:off x="6061710" y="2922270"/>
            <a:ext cx="5869940" cy="3911600"/>
          </a:xfrm>
          <a:prstGeom prst="rect">
            <a:avLst/>
          </a:prstGeom>
          <a:noFill/>
          <a:ln w="9525">
            <a:noFill/>
          </a:ln>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75265" y="217604"/>
            <a:ext cx="10972800" cy="1143000"/>
          </a:xfrm>
        </p:spPr>
        <p:txBody>
          <a:bodyPr/>
          <a:p>
            <a:r>
              <a:rPr lang="zh-CN" altLang="en-US" dirty="0">
                <a:solidFill>
                  <a:schemeClr val="folHlink"/>
                </a:solidFill>
                <a:sym typeface="+mn-ea"/>
              </a:rPr>
              <a:t>六、栽培容器</a:t>
            </a:r>
            <a:endParaRPr lang="zh-CN" altLang="en-US"/>
          </a:p>
        </p:txBody>
      </p:sp>
      <p:sp>
        <p:nvSpPr>
          <p:cNvPr id="87043" name="内容占位符 87042"/>
          <p:cNvSpPr>
            <a:spLocks noGrp="1"/>
          </p:cNvSpPr>
          <p:nvPr>
            <p:ph idx="1"/>
          </p:nvPr>
        </p:nvSpPr>
        <p:spPr>
          <a:xfrm>
            <a:off x="474980" y="1205865"/>
            <a:ext cx="11377930" cy="4445635"/>
          </a:xfrm>
        </p:spPr>
        <p:txBody>
          <a:bodyPr/>
          <a:p>
            <a:pPr indent="0" fontAlgn="auto">
              <a:lnSpc>
                <a:spcPct val="150000"/>
              </a:lnSpc>
              <a:buNone/>
            </a:pPr>
            <a:r>
              <a:rPr lang="zh-CN" altLang="en-US" sz="2400" dirty="0"/>
              <a:t>（一）花盆</a:t>
            </a:r>
            <a:endParaRPr lang="zh-CN" altLang="en-US" sz="2400" dirty="0"/>
          </a:p>
          <a:p>
            <a:pPr indent="0" fontAlgn="auto">
              <a:lnSpc>
                <a:spcPct val="150000"/>
              </a:lnSpc>
              <a:buNone/>
            </a:pPr>
            <a:r>
              <a:rPr lang="en-US" altLang="zh-CN" sz="2400"/>
              <a:t>1. </a:t>
            </a:r>
            <a:r>
              <a:rPr lang="zh-CN" altLang="en-US" sz="2400" dirty="0">
                <a:solidFill>
                  <a:schemeClr val="folHlink"/>
                </a:solidFill>
              </a:rPr>
              <a:t>素烧泥盆</a:t>
            </a:r>
            <a:r>
              <a:rPr lang="zh-CN" altLang="en-US" sz="2400" dirty="0"/>
              <a:t>：</a:t>
            </a:r>
            <a:r>
              <a:rPr lang="zh-CN" altLang="en-US" sz="2400" dirty="0">
                <a:latin typeface="宋体" panose="02010600030101010101" pitchFamily="2" charset="-122"/>
                <a:ea typeface="宋体" panose="02010600030101010101" pitchFamily="2" charset="-122"/>
              </a:rPr>
              <a:t>有红盆和灰盆两种，排水性好，空气流通，价格低廉。</a:t>
            </a:r>
            <a:r>
              <a:rPr lang="zh-CN" altLang="en-US" sz="2400" dirty="0"/>
              <a:t> </a:t>
            </a:r>
            <a:endParaRPr lang="zh-CN" altLang="en-US" sz="2400" dirty="0"/>
          </a:p>
          <a:p>
            <a:pPr indent="0" fontAlgn="auto">
              <a:lnSpc>
                <a:spcPct val="150000"/>
              </a:lnSpc>
              <a:buNone/>
            </a:pPr>
            <a:r>
              <a:rPr lang="en-US" altLang="zh-CN" sz="2400"/>
              <a:t>2. </a:t>
            </a:r>
            <a:r>
              <a:rPr lang="zh-CN" altLang="en-US" sz="2400" dirty="0">
                <a:solidFill>
                  <a:schemeClr val="folHlink"/>
                </a:solidFill>
              </a:rPr>
              <a:t>陶瓷盆</a:t>
            </a:r>
            <a:r>
              <a:rPr lang="zh-CN" altLang="en-US" sz="2400" dirty="0"/>
              <a:t>：</a:t>
            </a:r>
            <a:r>
              <a:rPr lang="zh-CN" altLang="en-US" sz="2400" dirty="0">
                <a:latin typeface="宋体" panose="02010600030101010101" pitchFamily="2" charset="-122"/>
                <a:ea typeface="宋体" panose="02010600030101010101" pitchFamily="2" charset="-122"/>
              </a:rPr>
              <a:t>外形美观，但通气性差，不宜植物栽培，仅适合作套盆，供室内装饰用。</a:t>
            </a:r>
            <a:r>
              <a:rPr lang="zh-CN" altLang="en-US" sz="2400" dirty="0"/>
              <a:t> </a:t>
            </a:r>
            <a:endParaRPr lang="zh-CN" altLang="en-US" sz="2400" dirty="0"/>
          </a:p>
        </p:txBody>
      </p:sp>
      <p:pic>
        <p:nvPicPr>
          <p:cNvPr id="87046" name="图片 87045" descr="P8316608"/>
          <p:cNvPicPr>
            <a:picLocks noChangeAspect="1"/>
          </p:cNvPicPr>
          <p:nvPr/>
        </p:nvPicPr>
        <p:blipFill>
          <a:blip r:embed="rId1"/>
          <a:stretch>
            <a:fillRect/>
          </a:stretch>
        </p:blipFill>
        <p:spPr>
          <a:xfrm>
            <a:off x="1703070" y="3332480"/>
            <a:ext cx="4176713" cy="3340100"/>
          </a:xfrm>
          <a:prstGeom prst="rect">
            <a:avLst/>
          </a:prstGeom>
          <a:noFill/>
          <a:ln w="9525">
            <a:noFill/>
          </a:ln>
        </p:spPr>
      </p:pic>
      <p:pic>
        <p:nvPicPr>
          <p:cNvPr id="87048" name="图片 87047" descr="P8316503"/>
          <p:cNvPicPr>
            <a:picLocks noChangeAspect="1"/>
          </p:cNvPicPr>
          <p:nvPr/>
        </p:nvPicPr>
        <p:blipFill>
          <a:blip r:embed="rId2"/>
          <a:stretch>
            <a:fillRect/>
          </a:stretch>
        </p:blipFill>
        <p:spPr>
          <a:xfrm>
            <a:off x="6298883" y="3332480"/>
            <a:ext cx="4500562" cy="3375025"/>
          </a:xfrm>
          <a:prstGeom prst="rect">
            <a:avLst/>
          </a:prstGeom>
          <a:noFill/>
          <a:ln w="9525">
            <a:noFill/>
          </a:ln>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325637" name="图片 325636" descr="44891316">
            <a:hlinkClick r:id="rId1"/>
          </p:cNvPr>
          <p:cNvPicPr>
            <a:picLocks noChangeAspect="1"/>
          </p:cNvPicPr>
          <p:nvPr/>
        </p:nvPicPr>
        <p:blipFill>
          <a:blip r:embed="rId2"/>
          <a:srcRect l="13228" r="3745"/>
          <a:stretch>
            <a:fillRect/>
          </a:stretch>
        </p:blipFill>
        <p:spPr>
          <a:xfrm>
            <a:off x="1524000" y="333375"/>
            <a:ext cx="3168650" cy="2862263"/>
          </a:xfrm>
          <a:prstGeom prst="rect">
            <a:avLst/>
          </a:prstGeom>
          <a:noFill/>
          <a:ln w="9525">
            <a:noFill/>
          </a:ln>
        </p:spPr>
      </p:pic>
      <p:pic>
        <p:nvPicPr>
          <p:cNvPr id="325639" name="图片 325638" descr="20089201052150">
            <a:hlinkClick r:id="rId3"/>
          </p:cNvPr>
          <p:cNvPicPr>
            <a:picLocks noChangeAspect="1"/>
          </p:cNvPicPr>
          <p:nvPr/>
        </p:nvPicPr>
        <p:blipFill>
          <a:blip r:embed="rId4"/>
          <a:stretch>
            <a:fillRect/>
          </a:stretch>
        </p:blipFill>
        <p:spPr>
          <a:xfrm>
            <a:off x="8083550" y="333375"/>
            <a:ext cx="2584450" cy="2879725"/>
          </a:xfrm>
          <a:prstGeom prst="rect">
            <a:avLst/>
          </a:prstGeom>
          <a:noFill/>
          <a:ln w="9525">
            <a:noFill/>
          </a:ln>
        </p:spPr>
      </p:pic>
      <p:pic>
        <p:nvPicPr>
          <p:cNvPr id="325640" name="图片 325639" descr="花卉 293"/>
          <p:cNvPicPr>
            <a:picLocks noChangeAspect="1"/>
          </p:cNvPicPr>
          <p:nvPr/>
        </p:nvPicPr>
        <p:blipFill>
          <a:blip r:embed="rId5"/>
          <a:stretch>
            <a:fillRect/>
          </a:stretch>
        </p:blipFill>
        <p:spPr>
          <a:xfrm>
            <a:off x="2135188" y="3500438"/>
            <a:ext cx="3744912" cy="2995612"/>
          </a:xfrm>
          <a:prstGeom prst="rect">
            <a:avLst/>
          </a:prstGeom>
          <a:noFill/>
          <a:ln w="9525">
            <a:noFill/>
          </a:ln>
        </p:spPr>
      </p:pic>
      <p:pic>
        <p:nvPicPr>
          <p:cNvPr id="325641" name="图片 325640" descr="花卉 353"/>
          <p:cNvPicPr>
            <a:picLocks noChangeAspect="1"/>
          </p:cNvPicPr>
          <p:nvPr/>
        </p:nvPicPr>
        <p:blipFill>
          <a:blip r:embed="rId6"/>
          <a:stretch>
            <a:fillRect/>
          </a:stretch>
        </p:blipFill>
        <p:spPr>
          <a:xfrm>
            <a:off x="6240463" y="3500438"/>
            <a:ext cx="3744912" cy="2995612"/>
          </a:xfrm>
          <a:prstGeom prst="rect">
            <a:avLst/>
          </a:prstGeom>
          <a:noFill/>
          <a:ln w="9525">
            <a:noFill/>
          </a:ln>
        </p:spPr>
      </p:pic>
      <p:pic>
        <p:nvPicPr>
          <p:cNvPr id="325643" name="图片 325642" descr="120008801879">
            <a:hlinkClick r:id="rId7"/>
          </p:cNvPr>
          <p:cNvPicPr>
            <a:picLocks noChangeAspect="1"/>
          </p:cNvPicPr>
          <p:nvPr/>
        </p:nvPicPr>
        <p:blipFill>
          <a:blip r:embed="rId8"/>
          <a:stretch>
            <a:fillRect/>
          </a:stretch>
        </p:blipFill>
        <p:spPr>
          <a:xfrm>
            <a:off x="4943475" y="333375"/>
            <a:ext cx="3119438" cy="2832100"/>
          </a:xfrm>
          <a:prstGeom prst="rect">
            <a:avLst/>
          </a:prstGeom>
          <a:noFill/>
          <a:ln w="9525">
            <a:noFill/>
          </a:ln>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1" name="内容占位符 324610"/>
          <p:cNvSpPr>
            <a:spLocks noGrp="1"/>
          </p:cNvSpPr>
          <p:nvPr>
            <p:ph idx="1"/>
          </p:nvPr>
        </p:nvSpPr>
        <p:spPr>
          <a:xfrm>
            <a:off x="179705" y="1562735"/>
            <a:ext cx="3500755" cy="4445635"/>
          </a:xfrm>
        </p:spPr>
        <p:txBody>
          <a:bodyPr/>
          <a:p>
            <a:pPr>
              <a:lnSpc>
                <a:spcPct val="130000"/>
              </a:lnSpc>
            </a:pPr>
            <a:r>
              <a:rPr lang="en-US" altLang="zh-CN" sz="2400"/>
              <a:t>3. </a:t>
            </a:r>
            <a:r>
              <a:rPr lang="zh-CN" altLang="en-US" sz="2400" dirty="0">
                <a:solidFill>
                  <a:schemeClr val="folHlink"/>
                </a:solidFill>
              </a:rPr>
              <a:t>木盆或木桶</a:t>
            </a:r>
            <a:r>
              <a:rPr lang="zh-CN" altLang="en-US" sz="2400" dirty="0"/>
              <a:t>：</a:t>
            </a:r>
            <a:r>
              <a:rPr lang="zh-CN" altLang="en-US" sz="2400" dirty="0">
                <a:latin typeface="宋体" panose="02010600030101010101" pitchFamily="2" charset="-122"/>
                <a:ea typeface="宋体" panose="02010600030101010101" pitchFamily="2" charset="-122"/>
              </a:rPr>
              <a:t>盆的两侧应设有把手，便于搬动。</a:t>
            </a:r>
            <a:r>
              <a:rPr lang="zh-CN" altLang="en-US" sz="2400" dirty="0"/>
              <a:t> </a:t>
            </a:r>
            <a:endParaRPr lang="zh-CN" altLang="en-US" sz="2400" dirty="0"/>
          </a:p>
        </p:txBody>
      </p:sp>
      <p:pic>
        <p:nvPicPr>
          <p:cNvPr id="324613" name="图片 324612" descr="花卉 182"/>
          <p:cNvPicPr>
            <a:picLocks noChangeAspect="1"/>
          </p:cNvPicPr>
          <p:nvPr/>
        </p:nvPicPr>
        <p:blipFill>
          <a:blip r:embed="rId1"/>
          <a:stretch>
            <a:fillRect/>
          </a:stretch>
        </p:blipFill>
        <p:spPr>
          <a:xfrm>
            <a:off x="8138478" y="3716338"/>
            <a:ext cx="3598862" cy="2879725"/>
          </a:xfrm>
          <a:prstGeom prst="rect">
            <a:avLst/>
          </a:prstGeom>
          <a:noFill/>
          <a:ln w="9525">
            <a:noFill/>
          </a:ln>
        </p:spPr>
      </p:pic>
      <p:pic>
        <p:nvPicPr>
          <p:cNvPr id="324614" name="图片 324613" descr="花卉 181"/>
          <p:cNvPicPr>
            <a:picLocks noChangeAspect="1"/>
          </p:cNvPicPr>
          <p:nvPr/>
        </p:nvPicPr>
        <p:blipFill>
          <a:blip r:embed="rId2"/>
          <a:stretch>
            <a:fillRect/>
          </a:stretch>
        </p:blipFill>
        <p:spPr>
          <a:xfrm>
            <a:off x="8138478" y="622300"/>
            <a:ext cx="3527425" cy="2822575"/>
          </a:xfrm>
          <a:prstGeom prst="rect">
            <a:avLst/>
          </a:prstGeom>
          <a:noFill/>
          <a:ln w="9525">
            <a:noFill/>
          </a:ln>
        </p:spPr>
      </p:pic>
      <p:pic>
        <p:nvPicPr>
          <p:cNvPr id="324615" name="图片 324614" descr="花卉 186"/>
          <p:cNvPicPr>
            <a:picLocks noChangeAspect="1"/>
          </p:cNvPicPr>
          <p:nvPr/>
        </p:nvPicPr>
        <p:blipFill>
          <a:blip r:embed="rId3"/>
          <a:stretch>
            <a:fillRect/>
          </a:stretch>
        </p:blipFill>
        <p:spPr>
          <a:xfrm>
            <a:off x="3830003" y="621983"/>
            <a:ext cx="3670300" cy="2936875"/>
          </a:xfrm>
          <a:prstGeom prst="rect">
            <a:avLst/>
          </a:prstGeom>
          <a:noFill/>
          <a:ln w="9525">
            <a:noFill/>
          </a:ln>
        </p:spPr>
      </p:pic>
      <p:pic>
        <p:nvPicPr>
          <p:cNvPr id="324617" name="图片 324616" descr="花卉 184"/>
          <p:cNvPicPr>
            <a:picLocks noChangeAspect="1"/>
          </p:cNvPicPr>
          <p:nvPr/>
        </p:nvPicPr>
        <p:blipFill>
          <a:blip r:embed="rId4"/>
          <a:stretch>
            <a:fillRect/>
          </a:stretch>
        </p:blipFill>
        <p:spPr>
          <a:xfrm>
            <a:off x="3830003" y="3716338"/>
            <a:ext cx="3671887" cy="2938462"/>
          </a:xfrm>
          <a:prstGeom prst="rect">
            <a:avLst/>
          </a:prstGeom>
          <a:noFill/>
          <a:ln w="9525">
            <a:noFill/>
          </a:ln>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70840" y="1485900"/>
            <a:ext cx="4406900" cy="4445635"/>
          </a:xfrm>
        </p:spPr>
        <p:txBody>
          <a:bodyPr/>
          <a:p>
            <a:pPr indent="0">
              <a:buNone/>
            </a:pPr>
            <a:r>
              <a:rPr lang="en-US" altLang="zh-CN">
                <a:latin typeface="Times New Roman" panose="02020603050405020304" pitchFamily="18" charset="0"/>
                <a:sym typeface="+mn-ea"/>
              </a:rPr>
              <a:t>4. </a:t>
            </a:r>
            <a:r>
              <a:rPr lang="zh-CN" altLang="en-US" dirty="0">
                <a:solidFill>
                  <a:schemeClr val="folHlink"/>
                </a:solidFill>
                <a:latin typeface="Times New Roman" panose="02020603050405020304" pitchFamily="18" charset="0"/>
                <a:sym typeface="+mn-ea"/>
              </a:rPr>
              <a:t>水养盆</a:t>
            </a:r>
            <a:r>
              <a:rPr lang="zh-CN" altLang="en-US" dirty="0">
                <a:latin typeface="Times New Roman" panose="02020603050405020304" pitchFamily="18" charset="0"/>
                <a:sym typeface="+mn-ea"/>
              </a:rPr>
              <a:t>：盆底无排水孔，盆面大而较浅，专用于水生花卉栽培。</a:t>
            </a:r>
            <a:endParaRPr lang="zh-CN" altLang="en-US" b="1" dirty="0">
              <a:latin typeface="Times New Roman" panose="02020603050405020304" pitchFamily="18" charset="0"/>
            </a:endParaRPr>
          </a:p>
          <a:p>
            <a:pPr indent="0">
              <a:buNone/>
            </a:pPr>
            <a:endParaRPr lang="zh-CN" altLang="en-US"/>
          </a:p>
        </p:txBody>
      </p:sp>
      <p:pic>
        <p:nvPicPr>
          <p:cNvPr id="331782" name="图片 331781" descr="HA00008659a">
            <a:hlinkClick r:id="rId1"/>
          </p:cNvPr>
          <p:cNvPicPr>
            <a:picLocks noChangeAspect="1"/>
          </p:cNvPicPr>
          <p:nvPr/>
        </p:nvPicPr>
        <p:blipFill>
          <a:blip r:embed="rId2"/>
          <a:srcRect l="2834" t="3473" r="3604" b="7083"/>
          <a:stretch>
            <a:fillRect/>
          </a:stretch>
        </p:blipFill>
        <p:spPr>
          <a:xfrm>
            <a:off x="4868863" y="1376998"/>
            <a:ext cx="7129462" cy="5111750"/>
          </a:xfrm>
          <a:prstGeom prst="rect">
            <a:avLst/>
          </a:prstGeom>
          <a:noFill/>
          <a:ln w="9525">
            <a:noFill/>
          </a:ln>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5" name="内容占位符 197634"/>
          <p:cNvSpPr>
            <a:spLocks noGrp="1"/>
          </p:cNvSpPr>
          <p:nvPr>
            <p:ph idx="1"/>
          </p:nvPr>
        </p:nvSpPr>
        <p:spPr>
          <a:xfrm>
            <a:off x="371475" y="1479550"/>
            <a:ext cx="3691890" cy="4695190"/>
          </a:xfrm>
        </p:spPr>
        <p:txBody>
          <a:bodyPr>
            <a:normAutofit lnSpcReduction="10000"/>
          </a:bodyPr>
          <a:p>
            <a:pPr indent="457200" fontAlgn="auto">
              <a:lnSpc>
                <a:spcPct val="150000"/>
              </a:lnSpc>
              <a:buNone/>
            </a:pPr>
            <a:r>
              <a:rPr lang="en-US" altLang="zh-CN" sz="2400"/>
              <a:t>5. </a:t>
            </a:r>
            <a:r>
              <a:rPr lang="zh-CN" altLang="en-US" sz="2400" dirty="0">
                <a:solidFill>
                  <a:schemeClr val="folHlink"/>
                </a:solidFill>
              </a:rPr>
              <a:t>兰盆</a:t>
            </a:r>
            <a:r>
              <a:rPr lang="zh-CN" altLang="en-US" sz="2400" dirty="0"/>
              <a:t>：</a:t>
            </a:r>
            <a:r>
              <a:rPr lang="zh-CN" altLang="en-US" sz="2400" dirty="0">
                <a:latin typeface="宋体" panose="02010600030101010101" pitchFamily="2" charset="-122"/>
                <a:ea typeface="宋体" panose="02010600030101010101" pitchFamily="2" charset="-122"/>
              </a:rPr>
              <a:t>专用于栽培气生兰及附生蕨类植物。盆壁有各种形状的空洞，以便流通空气。</a:t>
            </a:r>
            <a:r>
              <a:rPr lang="zh-CN" altLang="en-US" sz="2400" dirty="0"/>
              <a:t> </a:t>
            </a:r>
            <a:endParaRPr lang="zh-CN" altLang="en-US" sz="2400" dirty="0"/>
          </a:p>
        </p:txBody>
      </p:sp>
      <p:pic>
        <p:nvPicPr>
          <p:cNvPr id="197638" name="图片 197637" descr="花卉 354"/>
          <p:cNvPicPr>
            <a:picLocks noChangeAspect="1"/>
          </p:cNvPicPr>
          <p:nvPr/>
        </p:nvPicPr>
        <p:blipFill>
          <a:blip r:embed="rId1"/>
          <a:stretch>
            <a:fillRect/>
          </a:stretch>
        </p:blipFill>
        <p:spPr>
          <a:xfrm>
            <a:off x="4165600" y="950278"/>
            <a:ext cx="3384550" cy="2708275"/>
          </a:xfrm>
          <a:prstGeom prst="rect">
            <a:avLst/>
          </a:prstGeom>
          <a:noFill/>
          <a:ln w="9525">
            <a:noFill/>
          </a:ln>
        </p:spPr>
      </p:pic>
      <p:pic>
        <p:nvPicPr>
          <p:cNvPr id="197639" name="图片 197638" descr="花卉 307"/>
          <p:cNvPicPr>
            <a:picLocks noChangeAspect="1"/>
          </p:cNvPicPr>
          <p:nvPr/>
        </p:nvPicPr>
        <p:blipFill>
          <a:blip r:embed="rId2"/>
          <a:srcRect b="15567"/>
          <a:stretch>
            <a:fillRect/>
          </a:stretch>
        </p:blipFill>
        <p:spPr>
          <a:xfrm>
            <a:off x="7923530" y="934403"/>
            <a:ext cx="4032250" cy="2724150"/>
          </a:xfrm>
          <a:prstGeom prst="rect">
            <a:avLst/>
          </a:prstGeom>
          <a:noFill/>
          <a:ln w="9525">
            <a:noFill/>
          </a:ln>
        </p:spPr>
      </p:pic>
      <p:pic>
        <p:nvPicPr>
          <p:cNvPr id="197640" name="图片 197639" descr="花卉 306"/>
          <p:cNvPicPr>
            <a:picLocks noChangeAspect="1"/>
          </p:cNvPicPr>
          <p:nvPr/>
        </p:nvPicPr>
        <p:blipFill>
          <a:blip r:embed="rId3"/>
          <a:stretch>
            <a:fillRect/>
          </a:stretch>
        </p:blipFill>
        <p:spPr>
          <a:xfrm>
            <a:off x="4165600" y="3893503"/>
            <a:ext cx="3384550" cy="2708275"/>
          </a:xfrm>
          <a:prstGeom prst="rect">
            <a:avLst/>
          </a:prstGeom>
          <a:noFill/>
          <a:ln w="9525">
            <a:noFill/>
          </a:ln>
        </p:spPr>
      </p:pic>
      <p:pic>
        <p:nvPicPr>
          <p:cNvPr id="197641" name="图片 197640" descr="花卉 305"/>
          <p:cNvPicPr>
            <a:picLocks noChangeAspect="1"/>
          </p:cNvPicPr>
          <p:nvPr/>
        </p:nvPicPr>
        <p:blipFill>
          <a:blip r:embed="rId4"/>
          <a:stretch>
            <a:fillRect/>
          </a:stretch>
        </p:blipFill>
        <p:spPr>
          <a:xfrm>
            <a:off x="8107045" y="3782060"/>
            <a:ext cx="3849370" cy="2931795"/>
          </a:xfrm>
          <a:prstGeom prst="rect">
            <a:avLst/>
          </a:prstGeom>
          <a:noFill/>
          <a:ln w="9525">
            <a:noFill/>
          </a:ln>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9600" y="1068680"/>
            <a:ext cx="10972800" cy="4445519"/>
          </a:xfrm>
        </p:spPr>
        <p:txBody>
          <a:bodyPr/>
          <a:p>
            <a:r>
              <a:rPr lang="en-US" altLang="zh-CN">
                <a:latin typeface="Times New Roman" panose="02020603050405020304" pitchFamily="18" charset="0"/>
                <a:sym typeface="+mn-ea"/>
              </a:rPr>
              <a:t>6. </a:t>
            </a:r>
            <a:r>
              <a:rPr lang="zh-CN" altLang="en-US" dirty="0">
                <a:solidFill>
                  <a:schemeClr val="folHlink"/>
                </a:solidFill>
                <a:latin typeface="Times New Roman" panose="02020603050405020304" pitchFamily="18" charset="0"/>
                <a:sym typeface="+mn-ea"/>
              </a:rPr>
              <a:t>盆景用盆</a:t>
            </a:r>
            <a:r>
              <a:rPr lang="zh-CN" altLang="en-US" dirty="0">
                <a:latin typeface="Times New Roman" panose="02020603050405020304" pitchFamily="18" charset="0"/>
                <a:sym typeface="+mn-ea"/>
              </a:rPr>
              <a:t>：为特制的浅盘，以石盘为上品。</a:t>
            </a:r>
            <a:endParaRPr lang="zh-CN" altLang="en-US"/>
          </a:p>
        </p:txBody>
      </p:sp>
      <p:pic>
        <p:nvPicPr>
          <p:cNvPr id="332805" name="图片 332804" descr="花卉 291"/>
          <p:cNvPicPr>
            <a:picLocks noChangeAspect="1"/>
          </p:cNvPicPr>
          <p:nvPr/>
        </p:nvPicPr>
        <p:blipFill>
          <a:blip r:embed="rId1"/>
          <a:stretch>
            <a:fillRect/>
          </a:stretch>
        </p:blipFill>
        <p:spPr>
          <a:xfrm>
            <a:off x="975995" y="2487613"/>
            <a:ext cx="4391025" cy="3513137"/>
          </a:xfrm>
          <a:prstGeom prst="rect">
            <a:avLst/>
          </a:prstGeom>
          <a:noFill/>
          <a:ln w="9525">
            <a:noFill/>
          </a:ln>
        </p:spPr>
      </p:pic>
      <p:pic>
        <p:nvPicPr>
          <p:cNvPr id="332806" name="图片 332805" descr="花卉 355"/>
          <p:cNvPicPr>
            <a:picLocks noChangeAspect="1"/>
          </p:cNvPicPr>
          <p:nvPr/>
        </p:nvPicPr>
        <p:blipFill>
          <a:blip r:embed="rId2"/>
          <a:stretch>
            <a:fillRect/>
          </a:stretch>
        </p:blipFill>
        <p:spPr>
          <a:xfrm>
            <a:off x="6477318" y="2487613"/>
            <a:ext cx="4394200" cy="3514725"/>
          </a:xfrm>
          <a:prstGeom prst="rect">
            <a:avLst/>
          </a:prstGeom>
          <a:noFill/>
          <a:ln w="9525">
            <a:noFill/>
          </a:ln>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02565" y="1205865"/>
            <a:ext cx="4032885" cy="4445635"/>
          </a:xfrm>
        </p:spPr>
        <p:txBody>
          <a:bodyPr/>
          <a:p>
            <a:r>
              <a:rPr lang="en-US" altLang="zh-CN">
                <a:latin typeface="Times New Roman" panose="02020603050405020304" pitchFamily="18" charset="0"/>
                <a:sym typeface="+mn-ea"/>
              </a:rPr>
              <a:t>7. </a:t>
            </a:r>
            <a:r>
              <a:rPr lang="zh-CN" altLang="en-US" dirty="0">
                <a:solidFill>
                  <a:schemeClr val="folHlink"/>
                </a:solidFill>
                <a:latin typeface="Times New Roman" panose="02020603050405020304" pitchFamily="18" charset="0"/>
                <a:sym typeface="+mn-ea"/>
              </a:rPr>
              <a:t>塑料盆</a:t>
            </a:r>
            <a:r>
              <a:rPr lang="zh-CN" altLang="en-US" dirty="0">
                <a:latin typeface="Times New Roman" panose="02020603050405020304" pitchFamily="18" charset="0"/>
                <a:sym typeface="+mn-ea"/>
              </a:rPr>
              <a:t>：质轻坚固耐用。透水透气性能差</a:t>
            </a:r>
            <a:endParaRPr lang="zh-CN" altLang="en-US"/>
          </a:p>
        </p:txBody>
      </p:sp>
      <p:pic>
        <p:nvPicPr>
          <p:cNvPr id="229381" name="图片 229380" descr="花卉 308"/>
          <p:cNvPicPr>
            <a:picLocks noChangeAspect="1"/>
          </p:cNvPicPr>
          <p:nvPr/>
        </p:nvPicPr>
        <p:blipFill>
          <a:blip r:embed="rId1"/>
          <a:stretch>
            <a:fillRect/>
          </a:stretch>
        </p:blipFill>
        <p:spPr>
          <a:xfrm>
            <a:off x="4186555" y="1052513"/>
            <a:ext cx="3384550" cy="2706687"/>
          </a:xfrm>
          <a:prstGeom prst="rect">
            <a:avLst/>
          </a:prstGeom>
          <a:noFill/>
          <a:ln w="9525">
            <a:noFill/>
          </a:ln>
        </p:spPr>
      </p:pic>
      <p:sp>
        <p:nvSpPr>
          <p:cNvPr id="229382" name="矩形 229381"/>
          <p:cNvSpPr/>
          <p:nvPr/>
        </p:nvSpPr>
        <p:spPr>
          <a:xfrm>
            <a:off x="2063750" y="476250"/>
            <a:ext cx="309880" cy="368300"/>
          </a:xfrm>
          <a:prstGeom prst="rect">
            <a:avLst/>
          </a:prstGeom>
          <a:noFill/>
          <a:ln w="9525">
            <a:noFill/>
          </a:ln>
        </p:spPr>
        <p:txBody>
          <a:bodyPr wrap="none" anchor="t">
            <a:spAutoFit/>
          </a:bodyPr>
          <a:p>
            <a:r>
              <a:rPr lang="zh-CN" altLang="en-US" dirty="0">
                <a:latin typeface="Times New Roman" panose="02020603050405020304" pitchFamily="18" charset="0"/>
              </a:rPr>
              <a:t> </a:t>
            </a:r>
            <a:endParaRPr lang="zh-CN" altLang="en-US" dirty="0">
              <a:latin typeface="Times New Roman" panose="02020603050405020304" pitchFamily="18" charset="0"/>
            </a:endParaRPr>
          </a:p>
        </p:txBody>
      </p:sp>
      <p:pic>
        <p:nvPicPr>
          <p:cNvPr id="229384" name="图片 229383" descr="花卉 335"/>
          <p:cNvPicPr>
            <a:picLocks noChangeAspect="1"/>
          </p:cNvPicPr>
          <p:nvPr/>
        </p:nvPicPr>
        <p:blipFill>
          <a:blip r:embed="rId2"/>
          <a:stretch>
            <a:fillRect/>
          </a:stretch>
        </p:blipFill>
        <p:spPr>
          <a:xfrm>
            <a:off x="4328795" y="4029075"/>
            <a:ext cx="3384550" cy="2708275"/>
          </a:xfrm>
          <a:prstGeom prst="rect">
            <a:avLst/>
          </a:prstGeom>
          <a:noFill/>
          <a:ln w="9525">
            <a:noFill/>
          </a:ln>
        </p:spPr>
      </p:pic>
      <p:pic>
        <p:nvPicPr>
          <p:cNvPr id="229386" name="图片 229385" descr="%E5%A1%91%E6%96%99%E8%8A%B1%E7%9B%86">
            <a:hlinkClick r:id="rId3"/>
          </p:cNvPr>
          <p:cNvPicPr>
            <a:picLocks noChangeAspect="1"/>
          </p:cNvPicPr>
          <p:nvPr/>
        </p:nvPicPr>
        <p:blipFill>
          <a:blip r:embed="rId4"/>
          <a:stretch>
            <a:fillRect/>
          </a:stretch>
        </p:blipFill>
        <p:spPr>
          <a:xfrm>
            <a:off x="7824153" y="1052513"/>
            <a:ext cx="4119562" cy="5545137"/>
          </a:xfrm>
          <a:prstGeom prst="rect">
            <a:avLst/>
          </a:prstGeom>
          <a:noFill/>
          <a:ln w="9525">
            <a:noFill/>
          </a:ln>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169987" name="内容占位符 169986"/>
          <p:cNvSpPr>
            <a:spLocks noGrp="1"/>
          </p:cNvSpPr>
          <p:nvPr>
            <p:ph idx="1"/>
          </p:nvPr>
        </p:nvSpPr>
        <p:spPr/>
        <p:txBody>
          <a:bodyPr/>
          <a:p>
            <a:pPr>
              <a:lnSpc>
                <a:spcPct val="140000"/>
              </a:lnSpc>
            </a:pPr>
            <a:r>
              <a:rPr lang="zh-CN" altLang="en-US" dirty="0">
                <a:solidFill>
                  <a:schemeClr val="folHlink"/>
                </a:solidFill>
                <a:ea typeface="宋体" panose="02010600030101010101" pitchFamily="2" charset="-122"/>
              </a:rPr>
              <a:t>二、冷床和温床</a:t>
            </a:r>
            <a:endParaRPr lang="zh-CN" altLang="en-US" dirty="0">
              <a:solidFill>
                <a:schemeClr val="folHlink"/>
              </a:solidFill>
            </a:endParaRPr>
          </a:p>
          <a:p>
            <a:pPr>
              <a:lnSpc>
                <a:spcPct val="140000"/>
              </a:lnSpc>
            </a:pPr>
            <a:r>
              <a:rPr lang="zh-CN" altLang="en-US" sz="2800" dirty="0"/>
              <a:t>功能</a:t>
            </a:r>
            <a:endParaRPr lang="zh-CN" altLang="en-US" sz="2800" dirty="0"/>
          </a:p>
          <a:p>
            <a:pPr>
              <a:lnSpc>
                <a:spcPct val="140000"/>
              </a:lnSpc>
            </a:pPr>
            <a:r>
              <a:rPr lang="en-US" altLang="zh-CN" sz="2800" dirty="0"/>
              <a:t>1</a:t>
            </a:r>
            <a:r>
              <a:rPr lang="zh-CN" altLang="en-US" sz="2800" dirty="0"/>
              <a:t>）提前播种</a:t>
            </a:r>
            <a:endParaRPr lang="zh-CN" altLang="en-US" sz="2800" dirty="0"/>
          </a:p>
          <a:p>
            <a:pPr>
              <a:lnSpc>
                <a:spcPct val="140000"/>
              </a:lnSpc>
            </a:pPr>
            <a:r>
              <a:rPr lang="en-US" altLang="zh-CN" sz="2800" dirty="0"/>
              <a:t>2</a:t>
            </a:r>
            <a:r>
              <a:rPr lang="zh-CN" altLang="en-US" sz="2800" dirty="0"/>
              <a:t>）促成栽培</a:t>
            </a:r>
            <a:endParaRPr lang="zh-CN" altLang="en-US" sz="2800" dirty="0"/>
          </a:p>
          <a:p>
            <a:pPr>
              <a:lnSpc>
                <a:spcPct val="140000"/>
              </a:lnSpc>
            </a:pPr>
            <a:r>
              <a:rPr lang="en-US" altLang="zh-CN" sz="2800" dirty="0"/>
              <a:t>3</a:t>
            </a:r>
            <a:r>
              <a:rPr lang="zh-CN" altLang="en-US" sz="2800" dirty="0"/>
              <a:t>）保护越冬</a:t>
            </a:r>
            <a:endParaRPr lang="zh-CN" altLang="en-US" sz="2800" dirty="0"/>
          </a:p>
          <a:p>
            <a:pPr>
              <a:lnSpc>
                <a:spcPct val="140000"/>
              </a:lnSpc>
            </a:pPr>
            <a:r>
              <a:rPr lang="en-US" altLang="zh-CN" sz="2800" dirty="0"/>
              <a:t>4</a:t>
            </a:r>
            <a:r>
              <a:rPr lang="zh-CN" altLang="en-US" sz="2800" dirty="0"/>
              <a:t>）炼苗</a:t>
            </a:r>
            <a:endParaRPr lang="zh-CN" altLang="en-US" sz="2800" dirty="0"/>
          </a:p>
          <a:p>
            <a:pPr>
              <a:lnSpc>
                <a:spcPct val="140000"/>
              </a:lnSpc>
            </a:pPr>
            <a:r>
              <a:rPr lang="en-US" altLang="zh-CN" sz="2800" dirty="0"/>
              <a:t>5</a:t>
            </a:r>
            <a:r>
              <a:rPr lang="zh-CN" altLang="en-US" sz="2800" dirty="0"/>
              <a:t>）扦插</a:t>
            </a:r>
            <a:endParaRPr lang="zh-CN" altLang="en-US" sz="2800"/>
          </a:p>
        </p:txBody>
      </p:sp>
      <p:pic>
        <p:nvPicPr>
          <p:cNvPr id="169988" name="图片 169987" descr="彩叶草_5"/>
          <p:cNvPicPr>
            <a:picLocks noChangeAspect="1"/>
          </p:cNvPicPr>
          <p:nvPr/>
        </p:nvPicPr>
        <p:blipFill>
          <a:blip r:embed="rId1"/>
          <a:stretch>
            <a:fillRect/>
          </a:stretch>
        </p:blipFill>
        <p:spPr>
          <a:xfrm>
            <a:off x="6396990" y="1544955"/>
            <a:ext cx="4267200" cy="3768725"/>
          </a:xfrm>
          <a:prstGeom prst="rect">
            <a:avLst/>
          </a:prstGeom>
          <a:noFill/>
          <a:ln w="9525">
            <a:noFill/>
          </a:ln>
        </p:spPr>
      </p:pic>
      <p:sp>
        <p:nvSpPr>
          <p:cNvPr id="169989" name="矩形 169988"/>
          <p:cNvSpPr/>
          <p:nvPr/>
        </p:nvSpPr>
        <p:spPr>
          <a:xfrm>
            <a:off x="7593965" y="5728335"/>
            <a:ext cx="2284730" cy="521970"/>
          </a:xfrm>
          <a:prstGeom prst="rect">
            <a:avLst/>
          </a:prstGeom>
          <a:noFill/>
          <a:ln w="9525">
            <a:noFill/>
          </a:ln>
        </p:spPr>
        <p:txBody>
          <a:bodyPr wrap="square" anchor="t">
            <a:spAutoFit/>
          </a:bodyPr>
          <a:p>
            <a:r>
              <a:rPr lang="zh-CN" altLang="en-US" sz="2800" b="1" dirty="0">
                <a:solidFill>
                  <a:schemeClr val="tx2"/>
                </a:solidFill>
                <a:latin typeface="Times New Roman" panose="02020603050405020304" pitchFamily="18" charset="0"/>
              </a:rPr>
              <a:t>彩叶草</a:t>
            </a:r>
            <a:r>
              <a:rPr lang="zh-CN" altLang="en-US" b="1" dirty="0">
                <a:latin typeface="Times New Roman" panose="02020603050405020304" pitchFamily="18" charset="0"/>
              </a:rPr>
              <a:t>唇性科</a:t>
            </a:r>
            <a:endParaRPr lang="zh-CN" altLang="en-US" b="1" dirty="0">
              <a:latin typeface="Times New Roman" panose="02020603050405020304" pitchFamily="18" charset="0"/>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233474" name="图片 233473" descr="花卉 352"/>
          <p:cNvPicPr>
            <a:picLocks noChangeAspect="1"/>
          </p:cNvPicPr>
          <p:nvPr/>
        </p:nvPicPr>
        <p:blipFill>
          <a:blip r:embed="rId1"/>
          <a:stretch>
            <a:fillRect/>
          </a:stretch>
        </p:blipFill>
        <p:spPr>
          <a:xfrm>
            <a:off x="2063750" y="103188"/>
            <a:ext cx="4041775" cy="3233737"/>
          </a:xfrm>
          <a:prstGeom prst="rect">
            <a:avLst/>
          </a:prstGeom>
          <a:noFill/>
          <a:ln w="9525">
            <a:noFill/>
          </a:ln>
        </p:spPr>
      </p:pic>
      <p:pic>
        <p:nvPicPr>
          <p:cNvPr id="233475" name="图片 233474" descr="花卉 351"/>
          <p:cNvPicPr>
            <a:picLocks noChangeAspect="1"/>
          </p:cNvPicPr>
          <p:nvPr/>
        </p:nvPicPr>
        <p:blipFill>
          <a:blip r:embed="rId2"/>
          <a:stretch>
            <a:fillRect/>
          </a:stretch>
        </p:blipFill>
        <p:spPr>
          <a:xfrm>
            <a:off x="6240463" y="153988"/>
            <a:ext cx="4032250" cy="3225800"/>
          </a:xfrm>
          <a:prstGeom prst="rect">
            <a:avLst/>
          </a:prstGeom>
          <a:noFill/>
          <a:ln w="9525">
            <a:noFill/>
          </a:ln>
        </p:spPr>
      </p:pic>
      <p:pic>
        <p:nvPicPr>
          <p:cNvPr id="233476" name="图片 233475" descr="花卉 350"/>
          <p:cNvPicPr>
            <a:picLocks noChangeAspect="1"/>
          </p:cNvPicPr>
          <p:nvPr/>
        </p:nvPicPr>
        <p:blipFill>
          <a:blip r:embed="rId3"/>
          <a:stretch>
            <a:fillRect/>
          </a:stretch>
        </p:blipFill>
        <p:spPr>
          <a:xfrm>
            <a:off x="2063750" y="3384550"/>
            <a:ext cx="4033838" cy="3227388"/>
          </a:xfrm>
          <a:prstGeom prst="rect">
            <a:avLst/>
          </a:prstGeom>
          <a:noFill/>
          <a:ln w="9525">
            <a:noFill/>
          </a:ln>
        </p:spPr>
      </p:pic>
      <p:pic>
        <p:nvPicPr>
          <p:cNvPr id="233477" name="图片 233476" descr="花卉 212"/>
          <p:cNvPicPr>
            <a:picLocks noChangeAspect="1"/>
          </p:cNvPicPr>
          <p:nvPr/>
        </p:nvPicPr>
        <p:blipFill>
          <a:blip r:embed="rId4"/>
          <a:stretch>
            <a:fillRect/>
          </a:stretch>
        </p:blipFill>
        <p:spPr>
          <a:xfrm>
            <a:off x="6240463" y="3429000"/>
            <a:ext cx="3954462" cy="3163888"/>
          </a:xfrm>
          <a:prstGeom prst="rect">
            <a:avLst/>
          </a:prstGeom>
          <a:noFill/>
          <a:ln w="9525">
            <a:noFill/>
          </a:ln>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236546" name="图片 236545" descr="花卉 342"/>
          <p:cNvPicPr>
            <a:picLocks noChangeAspect="1"/>
          </p:cNvPicPr>
          <p:nvPr/>
        </p:nvPicPr>
        <p:blipFill>
          <a:blip r:embed="rId1"/>
          <a:stretch>
            <a:fillRect/>
          </a:stretch>
        </p:blipFill>
        <p:spPr>
          <a:xfrm>
            <a:off x="2279650" y="188913"/>
            <a:ext cx="3962400" cy="3170237"/>
          </a:xfrm>
          <a:prstGeom prst="rect">
            <a:avLst/>
          </a:prstGeom>
          <a:noFill/>
          <a:ln w="9525">
            <a:noFill/>
          </a:ln>
        </p:spPr>
      </p:pic>
      <p:pic>
        <p:nvPicPr>
          <p:cNvPr id="236547" name="图片 236546" descr="花卉 281"/>
          <p:cNvPicPr>
            <a:picLocks noChangeAspect="1"/>
          </p:cNvPicPr>
          <p:nvPr/>
        </p:nvPicPr>
        <p:blipFill>
          <a:blip r:embed="rId2"/>
          <a:stretch>
            <a:fillRect/>
          </a:stretch>
        </p:blipFill>
        <p:spPr>
          <a:xfrm>
            <a:off x="6383338" y="188913"/>
            <a:ext cx="3960812" cy="3170237"/>
          </a:xfrm>
          <a:prstGeom prst="rect">
            <a:avLst/>
          </a:prstGeom>
          <a:noFill/>
          <a:ln w="9525">
            <a:noFill/>
          </a:ln>
        </p:spPr>
      </p:pic>
      <p:pic>
        <p:nvPicPr>
          <p:cNvPr id="236548" name="图片 236547" descr="花卉 341"/>
          <p:cNvPicPr>
            <a:picLocks noChangeAspect="1"/>
          </p:cNvPicPr>
          <p:nvPr/>
        </p:nvPicPr>
        <p:blipFill>
          <a:blip r:embed="rId3"/>
          <a:stretch>
            <a:fillRect/>
          </a:stretch>
        </p:blipFill>
        <p:spPr>
          <a:xfrm>
            <a:off x="6383338" y="3429000"/>
            <a:ext cx="4025900" cy="3221038"/>
          </a:xfrm>
          <a:prstGeom prst="rect">
            <a:avLst/>
          </a:prstGeom>
          <a:noFill/>
          <a:ln w="9525">
            <a:noFill/>
          </a:ln>
        </p:spPr>
      </p:pic>
      <p:pic>
        <p:nvPicPr>
          <p:cNvPr id="236549" name="图片 236548" descr="花卉 337"/>
          <p:cNvPicPr>
            <a:picLocks noChangeAspect="1"/>
          </p:cNvPicPr>
          <p:nvPr/>
        </p:nvPicPr>
        <p:blipFill>
          <a:blip r:embed="rId4"/>
          <a:stretch>
            <a:fillRect/>
          </a:stretch>
        </p:blipFill>
        <p:spPr>
          <a:xfrm>
            <a:off x="2279650" y="3400425"/>
            <a:ext cx="4043363" cy="3235325"/>
          </a:xfrm>
          <a:prstGeom prst="rect">
            <a:avLst/>
          </a:prstGeom>
          <a:noFill/>
          <a:ln w="9525">
            <a:noFill/>
          </a:ln>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rgbClr val="FF0000"/>
                </a:solidFill>
                <a:sym typeface="+mn-ea"/>
              </a:rPr>
              <a:t>七、育苗容器</a:t>
            </a:r>
            <a:endParaRPr lang="zh-CN" altLang="en-US"/>
          </a:p>
        </p:txBody>
      </p:sp>
      <p:sp>
        <p:nvSpPr>
          <p:cNvPr id="247810" name="内容占位符 247809"/>
          <p:cNvSpPr>
            <a:spLocks noGrp="1"/>
          </p:cNvSpPr>
          <p:nvPr>
            <p:ph idx="1"/>
          </p:nvPr>
        </p:nvSpPr>
        <p:spPr/>
        <p:txBody>
          <a:bodyPr/>
          <a:p>
            <a:pPr indent="457200" fontAlgn="auto">
              <a:lnSpc>
                <a:spcPct val="150000"/>
              </a:lnSpc>
              <a:buNone/>
            </a:pPr>
            <a:r>
              <a:rPr lang="zh-CN" altLang="en-US" sz="2800" dirty="0">
                <a:solidFill>
                  <a:schemeClr val="folHlink"/>
                </a:solidFill>
              </a:rPr>
              <a:t>穴盘</a:t>
            </a:r>
            <a:r>
              <a:rPr lang="zh-CN" altLang="en-US" sz="2800" dirty="0"/>
              <a:t>：</a:t>
            </a:r>
            <a:r>
              <a:rPr lang="zh-CN" altLang="en-US" sz="2800" dirty="0">
                <a:latin typeface="宋体" panose="02010600030101010101" pitchFamily="2" charset="-122"/>
                <a:ea typeface="宋体" panose="02010600030101010101" pitchFamily="2" charset="-122"/>
              </a:rPr>
              <a:t>是用塑料制成的蜂窝状的用同样规格的小孔组成的育苗容器。</a:t>
            </a:r>
            <a:r>
              <a:rPr lang="zh-CN" altLang="en-US" sz="2800" dirty="0"/>
              <a:t> </a:t>
            </a:r>
            <a:endParaRPr lang="zh-CN" altLang="en-US" sz="2800" dirty="0"/>
          </a:p>
          <a:p>
            <a:pPr indent="457200" fontAlgn="auto">
              <a:lnSpc>
                <a:spcPct val="150000"/>
              </a:lnSpc>
              <a:buNone/>
            </a:pPr>
            <a:r>
              <a:rPr lang="zh-CN" altLang="en-US" sz="2800" dirty="0">
                <a:solidFill>
                  <a:schemeClr val="folHlink"/>
                </a:solidFill>
              </a:rPr>
              <a:t>育苗盘</a:t>
            </a:r>
            <a:r>
              <a:rPr lang="zh-CN" altLang="en-US" sz="2800" dirty="0"/>
              <a:t>：</a:t>
            </a:r>
            <a:r>
              <a:rPr lang="zh-CN" altLang="en-US" sz="2800" dirty="0">
                <a:latin typeface="宋体" panose="02010600030101010101" pitchFamily="2" charset="-122"/>
                <a:ea typeface="宋体" panose="02010600030101010101" pitchFamily="2" charset="-122"/>
              </a:rPr>
              <a:t>也叫催芽盘，多由塑料铸成，也可用木板制作。对水分、温度、光照容易调节，便于种苗贮藏、运输等。</a:t>
            </a:r>
            <a:r>
              <a:rPr lang="zh-CN" altLang="en-US" sz="2800" dirty="0"/>
              <a:t> </a:t>
            </a:r>
            <a:endParaRPr lang="zh-CN" altLang="en-US" sz="2800" dirty="0"/>
          </a:p>
          <a:p>
            <a:pPr indent="457200" fontAlgn="auto">
              <a:lnSpc>
                <a:spcPct val="150000"/>
              </a:lnSpc>
              <a:buNone/>
            </a:pPr>
            <a:r>
              <a:rPr lang="zh-CN" altLang="en-US" sz="2800" dirty="0">
                <a:solidFill>
                  <a:schemeClr val="folHlink"/>
                </a:solidFill>
              </a:rPr>
              <a:t>育苗钵</a:t>
            </a:r>
            <a:r>
              <a:rPr lang="zh-CN" altLang="en-US" sz="2800" dirty="0"/>
              <a:t>：</a:t>
            </a:r>
            <a:r>
              <a:rPr lang="zh-CN" altLang="en-US" sz="2800" dirty="0">
                <a:latin typeface="宋体" panose="02010600030101010101" pitchFamily="2" charset="-122"/>
                <a:ea typeface="宋体" panose="02010600030101010101" pitchFamily="2" charset="-122"/>
              </a:rPr>
              <a:t>指培育小苗用的钵状容器。按制作材料分为塑料育苗钵，有机质育苗钵</a:t>
            </a:r>
            <a:r>
              <a:rPr lang="zh-CN" altLang="en-US" sz="2800" dirty="0"/>
              <a:t> </a:t>
            </a:r>
            <a:endParaRPr lang="zh-CN" altLang="en-US" sz="2800"/>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316420" name="图片 316419" descr="17x">
            <a:hlinkClick r:id="rId1"/>
          </p:cNvPr>
          <p:cNvPicPr>
            <a:picLocks noChangeAspect="1"/>
          </p:cNvPicPr>
          <p:nvPr/>
        </p:nvPicPr>
        <p:blipFill>
          <a:blip r:embed="rId2"/>
          <a:srcRect l="3583" t="15393" b="15280"/>
          <a:stretch>
            <a:fillRect/>
          </a:stretch>
        </p:blipFill>
        <p:spPr>
          <a:xfrm>
            <a:off x="2351088" y="188913"/>
            <a:ext cx="3887787" cy="1944687"/>
          </a:xfrm>
          <a:prstGeom prst="rect">
            <a:avLst/>
          </a:prstGeom>
          <a:noFill/>
          <a:ln w="9525">
            <a:noFill/>
          </a:ln>
        </p:spPr>
      </p:pic>
      <p:pic>
        <p:nvPicPr>
          <p:cNvPr id="316424" name="图片 316423" descr="2008131142053157"/>
          <p:cNvPicPr>
            <a:picLocks noChangeAspect="1"/>
          </p:cNvPicPr>
          <p:nvPr/>
        </p:nvPicPr>
        <p:blipFill>
          <a:blip r:embed="rId3"/>
          <a:srcRect t="9239" r="47403" b="10597"/>
          <a:stretch>
            <a:fillRect/>
          </a:stretch>
        </p:blipFill>
        <p:spPr>
          <a:xfrm>
            <a:off x="1524000" y="2133600"/>
            <a:ext cx="5399088" cy="1873250"/>
          </a:xfrm>
          <a:prstGeom prst="rect">
            <a:avLst/>
          </a:prstGeom>
          <a:noFill/>
          <a:ln w="9525">
            <a:noFill/>
          </a:ln>
        </p:spPr>
      </p:pic>
      <p:pic>
        <p:nvPicPr>
          <p:cNvPr id="316425" name="图片 316424" descr="2008439814635"/>
          <p:cNvPicPr>
            <a:picLocks noChangeAspect="1"/>
          </p:cNvPicPr>
          <p:nvPr/>
        </p:nvPicPr>
        <p:blipFill>
          <a:blip r:embed="rId4"/>
          <a:srcRect r="69200"/>
          <a:stretch>
            <a:fillRect/>
          </a:stretch>
        </p:blipFill>
        <p:spPr>
          <a:xfrm>
            <a:off x="7067550" y="260350"/>
            <a:ext cx="3600450" cy="2662238"/>
          </a:xfrm>
          <a:prstGeom prst="rect">
            <a:avLst/>
          </a:prstGeom>
          <a:noFill/>
          <a:ln w="9525">
            <a:noFill/>
          </a:ln>
        </p:spPr>
      </p:pic>
      <p:pic>
        <p:nvPicPr>
          <p:cNvPr id="316426" name="图片 316425" descr="1"/>
          <p:cNvPicPr>
            <a:picLocks noChangeAspect="1"/>
          </p:cNvPicPr>
          <p:nvPr/>
        </p:nvPicPr>
        <p:blipFill>
          <a:blip r:embed="rId5"/>
          <a:srcRect b="17500"/>
          <a:stretch>
            <a:fillRect/>
          </a:stretch>
        </p:blipFill>
        <p:spPr>
          <a:xfrm>
            <a:off x="1703388" y="4149725"/>
            <a:ext cx="3851275" cy="2382838"/>
          </a:xfrm>
          <a:prstGeom prst="rect">
            <a:avLst/>
          </a:prstGeom>
          <a:noFill/>
          <a:ln w="9525">
            <a:noFill/>
          </a:ln>
        </p:spPr>
      </p:pic>
      <p:pic>
        <p:nvPicPr>
          <p:cNvPr id="316427" name="图片 316426" descr="3"/>
          <p:cNvPicPr>
            <a:picLocks noChangeAspect="1"/>
          </p:cNvPicPr>
          <p:nvPr/>
        </p:nvPicPr>
        <p:blipFill>
          <a:blip r:embed="rId6"/>
          <a:srcRect l="2844" t="5667" r="3625" b="16833"/>
          <a:stretch>
            <a:fillRect/>
          </a:stretch>
        </p:blipFill>
        <p:spPr>
          <a:xfrm>
            <a:off x="5916295" y="3865245"/>
            <a:ext cx="4751388" cy="2952750"/>
          </a:xfrm>
          <a:prstGeom prst="rect">
            <a:avLst/>
          </a:prstGeom>
          <a:noFill/>
          <a:ln w="9525">
            <a:noFill/>
          </a:ln>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WordArt 2"/>
          <p:cNvSpPr>
            <a:spLocks noChangeArrowheads="1" noChangeShapeType="1" noTextEdit="1"/>
          </p:cNvSpPr>
          <p:nvPr/>
        </p:nvSpPr>
        <p:spPr bwMode="auto">
          <a:xfrm>
            <a:off x="3193555" y="2510729"/>
            <a:ext cx="6148874" cy="2164286"/>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chemeClr val="accent2"/>
              </a:contourClr>
            </a:sp3d>
          </a:bodyPr>
          <a:lstStyle/>
          <a:p>
            <a:pPr algn="ctr">
              <a:buFont typeface="Wingdings" panose="05000000000000000000" pitchFamily="2" charset="2"/>
              <a:buNone/>
            </a:pPr>
            <a:r>
              <a:rPr lang="en-US" altLang="zh-CN" sz="3350" b="1" kern="10" dirty="0">
                <a:solidFill>
                  <a:schemeClr val="accent2">
                    <a:alpha val="78000"/>
                  </a:schemeClr>
                </a:solidFill>
                <a:latin typeface="Calibri Light" panose="020F0302020204030204" pitchFamily="34" charset="0"/>
                <a:ea typeface="微软雅黑" panose="020B0503020204020204" charset="-122"/>
              </a:rPr>
              <a:t>The End</a:t>
            </a:r>
            <a:endParaRPr lang="zh-CN" altLang="en-US" sz="3350" b="1" kern="10" dirty="0">
              <a:solidFill>
                <a:schemeClr val="accent2">
                  <a:alpha val="78000"/>
                </a:schemeClr>
              </a:solidFill>
              <a:latin typeface="Calibri Light" panose="020F030202020403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79906"/>
                                        </p:tgtEl>
                                        <p:attrNameLst>
                                          <p:attrName>style.visibility</p:attrName>
                                        </p:attrNameLst>
                                      </p:cBhvr>
                                      <p:to>
                                        <p:strVal val="visible"/>
                                      </p:to>
                                    </p:set>
                                    <p:animEffect transition="in" filter="box(in)">
                                      <p:cBhvr>
                                        <p:cTn id="7" dur="500"/>
                                        <p:tgtEl>
                                          <p:spTgt spid="379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885" y="383974"/>
            <a:ext cx="10972800" cy="1143000"/>
          </a:xfrm>
        </p:spPr>
        <p:txBody>
          <a:bodyPr/>
          <a:p>
            <a:r>
              <a:rPr lang="zh-CN" altLang="en-US" dirty="0">
                <a:solidFill>
                  <a:srgbClr val="FF0000"/>
                </a:solidFill>
                <a:sym typeface="+mn-ea"/>
              </a:rPr>
              <a:t>（一）冷床</a:t>
            </a:r>
            <a:endParaRPr lang="zh-CN" altLang="en-US" dirty="0">
              <a:solidFill>
                <a:srgbClr val="FF0000"/>
              </a:solidFill>
              <a:sym typeface="+mn-ea"/>
            </a:endParaRPr>
          </a:p>
        </p:txBody>
      </p:sp>
      <p:sp>
        <p:nvSpPr>
          <p:cNvPr id="193539" name="内容占位符 193538"/>
          <p:cNvSpPr>
            <a:spLocks noGrp="1"/>
          </p:cNvSpPr>
          <p:nvPr>
            <p:ph idx="1"/>
          </p:nvPr>
        </p:nvSpPr>
        <p:spPr>
          <a:xfrm>
            <a:off x="609600" y="1652880"/>
            <a:ext cx="10972800" cy="4445519"/>
          </a:xfrm>
        </p:spPr>
        <p:txBody>
          <a:bodyPr/>
          <a:p>
            <a:pPr algn="just" fontAlgn="auto">
              <a:lnSpc>
                <a:spcPct val="150000"/>
              </a:lnSpc>
            </a:pPr>
            <a:r>
              <a:rPr lang="zh-CN" altLang="en-US" sz="2800" dirty="0">
                <a:latin typeface="宋体" panose="02010600030101010101" pitchFamily="2" charset="-122"/>
                <a:ea typeface="宋体" panose="02010600030101010101" pitchFamily="2" charset="-122"/>
              </a:rPr>
              <a:t>冷床是不需人工加热而只利用太阳辐射维持一定温度，使植物安全越冬或提早栽培繁殖的栽植床，它是介于温床和露地栽培之间的一种保护地类型，又称阳畦。广泛用于冬春季节日光资源丰富而且多风的地区，主要用于二年生花卉的保护越冬及一二年生草花的提前播种，耐寒花卉的促成栽培及温室种苗移栽露地前的锻炼期栽培。冷床分为抢阳阳畦和改良阳畦。</a:t>
            </a:r>
            <a:r>
              <a:rPr lang="zh-CN" altLang="en-US" sz="2800" dirty="0"/>
              <a:t> </a:t>
            </a:r>
            <a:endParaRPr lang="zh-CN" altLang="en-US" sz="280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chemeClr val="folHlink"/>
                </a:solidFill>
                <a:sym typeface="+mn-ea"/>
              </a:rPr>
              <a:t>（二）温床</a:t>
            </a:r>
            <a:endParaRPr lang="zh-CN" altLang="en-US"/>
          </a:p>
        </p:txBody>
      </p:sp>
      <p:sp>
        <p:nvSpPr>
          <p:cNvPr id="194563" name="内容占位符 194562"/>
          <p:cNvSpPr>
            <a:spLocks noGrp="1"/>
          </p:cNvSpPr>
          <p:nvPr>
            <p:ph idx="1"/>
          </p:nvPr>
        </p:nvSpPr>
        <p:spPr/>
        <p:txBody>
          <a:bodyPr/>
          <a:p>
            <a:pPr algn="just" fontAlgn="auto">
              <a:lnSpc>
                <a:spcPct val="150000"/>
              </a:lnSpc>
            </a:pPr>
            <a:r>
              <a:rPr lang="zh-CN" altLang="en-US" sz="2800" dirty="0"/>
              <a:t>温床：多用于温室花卉繁殖，过去常在温床中添加马粪、米糠、稻草、落叶、有机垃圾等借其发酵产生的热量提高温床的温度，后有通热水或蒸气加温的温床类型。当今多用电加温的温床，根据需要可长时间连续加温。调节灵敏，便于控制温度，而且发热迅速，加热均匀，使用方便，常附设于繁殖温室中，生长季节也可露天作全光喷雾的繁殖温床。</a:t>
            </a:r>
            <a:endParaRPr lang="zh-CN" altLang="en-US" sz="280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885" y="479859"/>
            <a:ext cx="10972800" cy="1143000"/>
          </a:xfrm>
        </p:spPr>
        <p:txBody>
          <a:bodyPr/>
          <a:p>
            <a:r>
              <a:rPr lang="zh-CN" altLang="en-US" dirty="0">
                <a:solidFill>
                  <a:schemeClr val="folHlink"/>
                </a:solidFill>
                <a:sym typeface="+mn-ea"/>
              </a:rPr>
              <a:t>三、地窖</a:t>
            </a:r>
            <a:r>
              <a:rPr lang="zh-CN" altLang="en-US" dirty="0">
                <a:sym typeface="+mn-ea"/>
              </a:rPr>
              <a:t>   </a:t>
            </a:r>
            <a:endParaRPr lang="zh-CN" altLang="en-US"/>
          </a:p>
        </p:txBody>
      </p:sp>
      <p:sp>
        <p:nvSpPr>
          <p:cNvPr id="19459" name="内容占位符 19458"/>
          <p:cNvSpPr>
            <a:spLocks noGrp="1"/>
          </p:cNvSpPr>
          <p:nvPr>
            <p:ph idx="1"/>
          </p:nvPr>
        </p:nvSpPr>
        <p:spPr>
          <a:xfrm>
            <a:off x="609600" y="1891030"/>
            <a:ext cx="11198860" cy="4575810"/>
          </a:xfrm>
        </p:spPr>
        <p:txBody>
          <a:bodyPr/>
          <a:p>
            <a:pPr>
              <a:lnSpc>
                <a:spcPct val="140000"/>
              </a:lnSpc>
            </a:pPr>
            <a:r>
              <a:rPr lang="zh-CN" altLang="en-US" sz="2800" dirty="0"/>
              <a:t> </a:t>
            </a:r>
            <a:r>
              <a:rPr lang="zh-CN" altLang="en-US" sz="2800" dirty="0">
                <a:solidFill>
                  <a:schemeClr val="folHlink"/>
                </a:solidFill>
                <a:sym typeface="+mn-ea"/>
              </a:rPr>
              <a:t>地窖</a:t>
            </a:r>
            <a:r>
              <a:rPr lang="zh-CN" altLang="en-US" sz="2800" dirty="0">
                <a:sym typeface="+mn-ea"/>
              </a:rPr>
              <a:t> ：</a:t>
            </a:r>
            <a:r>
              <a:rPr lang="zh-CN" altLang="en-US" sz="2800" dirty="0"/>
              <a:t>也称冷窖，</a:t>
            </a:r>
            <a:r>
              <a:rPr lang="zh-CN" altLang="en-US" sz="2800" dirty="0">
                <a:latin typeface="宋体" panose="02010600030101010101" pitchFamily="2" charset="-122"/>
                <a:ea typeface="宋体" panose="02010600030101010101" pitchFamily="2" charset="-122"/>
              </a:rPr>
              <a:t>是不需人为加温的用来贮藏植物营养器官或植物防寒越冬的地下设施。</a:t>
            </a:r>
            <a:r>
              <a:rPr lang="zh-CN" altLang="en-US" sz="2800" dirty="0"/>
              <a:t>是冬季防寒越冬简易的临时性保护地，可用以补充冷室的不足。</a:t>
            </a:r>
            <a:r>
              <a:rPr lang="zh-CN" altLang="en-US" sz="2800" dirty="0">
                <a:latin typeface="宋体" panose="02010600030101010101" pitchFamily="2" charset="-122"/>
                <a:ea typeface="宋体" panose="02010600030101010101" pitchFamily="2" charset="-122"/>
              </a:rPr>
              <a:t> 具有</a:t>
            </a:r>
            <a:r>
              <a:rPr lang="zh-CN" altLang="en-US" sz="2800" dirty="0">
                <a:solidFill>
                  <a:srgbClr val="FF0000"/>
                </a:solidFill>
                <a:latin typeface="宋体" panose="02010600030101010101" pitchFamily="2" charset="-122"/>
                <a:ea typeface="宋体" panose="02010600030101010101" pitchFamily="2" charset="-122"/>
              </a:rPr>
              <a:t>保温性能较好，建筑简单易行</a:t>
            </a:r>
            <a:r>
              <a:rPr lang="zh-CN" altLang="en-US" sz="2800" dirty="0">
                <a:latin typeface="宋体" panose="02010600030101010101" pitchFamily="2" charset="-122"/>
                <a:ea typeface="宋体" panose="02010600030101010101" pitchFamily="2" charset="-122"/>
              </a:rPr>
              <a:t>的特点。不同的植物材料对冷窖的深度要求不同。</a:t>
            </a:r>
            <a:r>
              <a:rPr lang="zh-CN" altLang="en-US" sz="2800" dirty="0"/>
              <a:t>常用于不能露地越冬的宿根、球根、水生及木本花卉等的保护越冬。地窖最低温度应高于</a:t>
            </a:r>
            <a:r>
              <a:rPr lang="en-US" altLang="zh-CN" sz="2800" dirty="0"/>
              <a:t>0℃</a:t>
            </a:r>
            <a:r>
              <a:rPr lang="zh-CN" altLang="en-US" sz="2800" dirty="0"/>
              <a:t>。</a:t>
            </a:r>
            <a:r>
              <a:rPr lang="zh-CN" altLang="en-US" sz="2800" dirty="0">
                <a:latin typeface="宋体" panose="02010600030101010101" pitchFamily="2" charset="-122"/>
                <a:ea typeface="宋体" panose="02010600030101010101" pitchFamily="2" charset="-122"/>
              </a:rPr>
              <a:t>冷窖在使用过程中，要注意开口通风</a:t>
            </a:r>
            <a:r>
              <a:rPr lang="zh-CN" altLang="en-US" sz="2800" dirty="0"/>
              <a:t> 。</a:t>
            </a:r>
            <a:endParaRPr lang="zh-CN" altLang="en-US" sz="280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885" y="562409"/>
            <a:ext cx="10972800" cy="1143000"/>
          </a:xfrm>
        </p:spPr>
        <p:txBody>
          <a:bodyPr/>
          <a:p>
            <a:r>
              <a:rPr lang="zh-CN" altLang="en-US" dirty="0">
                <a:solidFill>
                  <a:srgbClr val="FF0000"/>
                </a:solidFill>
                <a:sym typeface="+mn-ea"/>
              </a:rPr>
              <a:t>四、荫 棚</a:t>
            </a:r>
            <a:endParaRPr lang="zh-CN" altLang="en-US" dirty="0">
              <a:solidFill>
                <a:srgbClr val="FF0000"/>
              </a:solidFill>
              <a:sym typeface="+mn-ea"/>
            </a:endParaRPr>
          </a:p>
        </p:txBody>
      </p:sp>
      <p:sp>
        <p:nvSpPr>
          <p:cNvPr id="20483" name="内容占位符 20482"/>
          <p:cNvSpPr>
            <a:spLocks noGrp="1"/>
          </p:cNvSpPr>
          <p:nvPr>
            <p:ph idx="1"/>
          </p:nvPr>
        </p:nvSpPr>
        <p:spPr>
          <a:xfrm>
            <a:off x="609600" y="1795780"/>
            <a:ext cx="11234420" cy="4540885"/>
          </a:xfrm>
        </p:spPr>
        <p:txBody>
          <a:bodyPr/>
          <a:p>
            <a:pPr>
              <a:lnSpc>
                <a:spcPct val="140000"/>
              </a:lnSpc>
            </a:pPr>
            <a:r>
              <a:rPr lang="zh-CN" altLang="en-US" sz="3600" i="1" dirty="0">
                <a:solidFill>
                  <a:srgbClr val="FF0000"/>
                </a:solidFill>
              </a:rPr>
              <a:t>荫棚</a:t>
            </a:r>
            <a:r>
              <a:rPr lang="zh-CN" altLang="en-US" dirty="0"/>
              <a:t>：分为永久性荫棚和临时性荫棚。</a:t>
            </a:r>
            <a:endParaRPr lang="zh-CN" altLang="en-US" dirty="0"/>
          </a:p>
          <a:p>
            <a:pPr>
              <a:lnSpc>
                <a:spcPct val="140000"/>
              </a:lnSpc>
            </a:pPr>
            <a:r>
              <a:rPr lang="zh-CN" altLang="en-US" dirty="0">
                <a:solidFill>
                  <a:schemeClr val="folHlink"/>
                </a:solidFill>
              </a:rPr>
              <a:t>永久性荫棚</a:t>
            </a:r>
            <a:r>
              <a:rPr lang="zh-CN" altLang="en-US" dirty="0"/>
              <a:t>用于温室花卉的栽培，永久棚架下一般设置花台或花架，温室的盆花放在台架下最好，如果要放置地面，应在地面上铺煤渣或粗沙，以便排水，也防止下雨泥水溅物花盆和枝叶。</a:t>
            </a:r>
            <a:endParaRPr lang="zh-CN" altLang="en-US"/>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endParaRPr lang="zh-CN" altLang="en-US"/>
          </a:p>
        </p:txBody>
      </p:sp>
      <p:sp>
        <p:nvSpPr>
          <p:cNvPr id="7" name="内容占位符 6"/>
          <p:cNvSpPr>
            <a:spLocks noGrp="1"/>
          </p:cNvSpPr>
          <p:nvPr>
            <p:ph idx="1"/>
          </p:nvPr>
        </p:nvSpPr>
        <p:spPr/>
        <p:txBody>
          <a:bodyPr/>
          <a:p>
            <a:endParaRPr lang="zh-CN" altLang="en-US"/>
          </a:p>
        </p:txBody>
      </p:sp>
      <p:pic>
        <p:nvPicPr>
          <p:cNvPr id="356354" name="图片 356353" descr="遮荫棚"/>
          <p:cNvPicPr>
            <a:picLocks noChangeAspect="1"/>
          </p:cNvPicPr>
          <p:nvPr/>
        </p:nvPicPr>
        <p:blipFill>
          <a:blip r:embed="rId1"/>
          <a:stretch>
            <a:fillRect/>
          </a:stretch>
        </p:blipFill>
        <p:spPr>
          <a:xfrm>
            <a:off x="927100" y="328295"/>
            <a:ext cx="9675495" cy="5475605"/>
          </a:xfrm>
          <a:prstGeom prst="rect">
            <a:avLst/>
          </a:prstGeom>
          <a:noFill/>
          <a:ln w="9525">
            <a:noFill/>
          </a:ln>
        </p:spPr>
      </p:pic>
      <p:sp>
        <p:nvSpPr>
          <p:cNvPr id="356355" name="矩形 356354"/>
          <p:cNvSpPr/>
          <p:nvPr/>
        </p:nvSpPr>
        <p:spPr>
          <a:xfrm>
            <a:off x="5732780" y="6060440"/>
            <a:ext cx="1097280" cy="460375"/>
          </a:xfrm>
          <a:prstGeom prst="rect">
            <a:avLst/>
          </a:prstGeom>
          <a:noFill/>
          <a:ln w="9525">
            <a:noFill/>
          </a:ln>
        </p:spPr>
        <p:txBody>
          <a:bodyPr wrap="none" anchor="t">
            <a:spAutoFit/>
          </a:bodyPr>
          <a:p>
            <a:pPr eaLnBrk="1" hangingPunct="1"/>
            <a:r>
              <a:rPr lang="zh-CN" altLang="en-US" sz="2400" b="1" dirty="0">
                <a:solidFill>
                  <a:srgbClr val="FF0000"/>
                </a:solidFill>
                <a:latin typeface="微软雅黑" panose="020B0503020204020204" charset="-122"/>
                <a:ea typeface="微软雅黑" panose="020B0503020204020204" charset="-122"/>
              </a:rPr>
              <a:t>遮荫棚</a:t>
            </a:r>
            <a:endParaRPr lang="zh-CN" altLang="en-US" sz="2400" b="1" dirty="0">
              <a:solidFill>
                <a:srgbClr val="FF0000"/>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5" name="内容占位符 84994"/>
          <p:cNvSpPr>
            <a:spLocks noGrp="1"/>
          </p:cNvSpPr>
          <p:nvPr>
            <p:ph idx="1"/>
          </p:nvPr>
        </p:nvSpPr>
        <p:spPr>
          <a:xfrm>
            <a:off x="490855" y="1402715"/>
            <a:ext cx="11091545" cy="4933950"/>
          </a:xfrm>
        </p:spPr>
        <p:txBody>
          <a:bodyPr/>
          <a:p>
            <a:pPr>
              <a:lnSpc>
                <a:spcPct val="140000"/>
              </a:lnSpc>
            </a:pPr>
            <a:r>
              <a:rPr lang="zh-CN" altLang="en-US" dirty="0">
                <a:solidFill>
                  <a:schemeClr val="folHlink"/>
                </a:solidFill>
              </a:rPr>
              <a:t>临时性荫棚</a:t>
            </a:r>
            <a:r>
              <a:rPr lang="zh-CN" altLang="en-US" dirty="0">
                <a:solidFill>
                  <a:srgbClr val="CC0000"/>
                </a:solidFill>
              </a:rPr>
              <a:t>   </a:t>
            </a:r>
            <a:r>
              <a:rPr lang="zh-CN" altLang="en-US" dirty="0"/>
              <a:t>用于露地繁殖床和切花栽培，切花栽培使用的阴棚多为临时性的。一般多用木材作立柱，棚上用铁丝拉成格，然后覆盖遮阳网。遮荫程度通过选用不同规格的遮阳网来调整。设置临时性荫棚对切花轮作栽培有利。</a:t>
            </a:r>
            <a:r>
              <a:rPr lang="zh-CN" altLang="en-US" sz="2800" dirty="0"/>
              <a:t> </a:t>
            </a:r>
            <a:endParaRPr lang="zh-CN" altLang="en-US" sz="280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chemeClr val="folHlink"/>
                </a:solidFill>
                <a:sym typeface="+mn-ea"/>
              </a:rPr>
              <a:t>五、塑料大棚</a:t>
            </a:r>
            <a:endParaRPr lang="zh-CN" altLang="en-US"/>
          </a:p>
        </p:txBody>
      </p:sp>
      <p:sp>
        <p:nvSpPr>
          <p:cNvPr id="191491" name="内容占位符 191490"/>
          <p:cNvSpPr>
            <a:spLocks noGrp="1"/>
          </p:cNvSpPr>
          <p:nvPr>
            <p:ph idx="1"/>
          </p:nvPr>
        </p:nvSpPr>
        <p:spPr/>
        <p:txBody>
          <a:bodyPr/>
          <a:p>
            <a:pPr indent="457200" fontAlgn="auto">
              <a:lnSpc>
                <a:spcPct val="150000"/>
              </a:lnSpc>
              <a:buNone/>
            </a:pPr>
            <a:r>
              <a:rPr lang="zh-CN" altLang="en-US" sz="2800" dirty="0">
                <a:solidFill>
                  <a:schemeClr val="folHlink"/>
                </a:solidFill>
              </a:rPr>
              <a:t>（一）据屋顶的形状分为</a:t>
            </a:r>
            <a:endParaRPr lang="zh-CN" altLang="en-US" sz="2800" dirty="0">
              <a:solidFill>
                <a:schemeClr val="folHlink"/>
              </a:solidFill>
            </a:endParaRPr>
          </a:p>
          <a:p>
            <a:pPr indent="817245" fontAlgn="auto">
              <a:lnSpc>
                <a:spcPct val="150000"/>
              </a:lnSpc>
              <a:buNone/>
            </a:pPr>
            <a:r>
              <a:rPr lang="en-US" altLang="zh-CN" sz="2800" dirty="0"/>
              <a:t>1.   </a:t>
            </a:r>
            <a:r>
              <a:rPr lang="zh-CN" altLang="en-US" sz="2800" dirty="0"/>
              <a:t>拱圆型塑料大棚</a:t>
            </a:r>
            <a:endParaRPr lang="zh-CN" altLang="en-US" sz="2800" dirty="0"/>
          </a:p>
          <a:p>
            <a:pPr indent="817245" fontAlgn="auto">
              <a:lnSpc>
                <a:spcPct val="150000"/>
              </a:lnSpc>
              <a:buNone/>
            </a:pPr>
            <a:r>
              <a:rPr lang="en-US" altLang="zh-CN" sz="2800" dirty="0"/>
              <a:t>2.   </a:t>
            </a:r>
            <a:r>
              <a:rPr lang="zh-CN" altLang="en-US" sz="2800" dirty="0"/>
              <a:t>屋脊型塑料大棚</a:t>
            </a:r>
            <a:endParaRPr lang="zh-CN" altLang="en-US" sz="2800" dirty="0"/>
          </a:p>
          <a:p>
            <a:pPr indent="457200" fontAlgn="auto">
              <a:lnSpc>
                <a:spcPct val="150000"/>
              </a:lnSpc>
              <a:buNone/>
            </a:pPr>
            <a:r>
              <a:rPr lang="zh-CN" altLang="en-US" sz="2800" dirty="0"/>
              <a:t>  </a:t>
            </a:r>
            <a:r>
              <a:rPr lang="en-US" altLang="zh-CN" sz="2800" dirty="0">
                <a:solidFill>
                  <a:schemeClr val="folHlink"/>
                </a:solidFill>
              </a:rPr>
              <a:t>(</a:t>
            </a:r>
            <a:r>
              <a:rPr lang="zh-CN" altLang="en-US" sz="2800" dirty="0">
                <a:solidFill>
                  <a:schemeClr val="folHlink"/>
                </a:solidFill>
              </a:rPr>
              <a:t>二）据耐久性能分为</a:t>
            </a:r>
            <a:endParaRPr lang="zh-CN" altLang="en-US" sz="2800" dirty="0">
              <a:solidFill>
                <a:schemeClr val="folHlink"/>
              </a:solidFill>
            </a:endParaRPr>
          </a:p>
          <a:p>
            <a:pPr indent="817245" fontAlgn="auto">
              <a:lnSpc>
                <a:spcPct val="150000"/>
              </a:lnSpc>
              <a:buNone/>
            </a:pPr>
            <a:r>
              <a:rPr lang="en-US" altLang="zh-CN" sz="2800" dirty="0"/>
              <a:t>1. </a:t>
            </a:r>
            <a:r>
              <a:rPr lang="zh-CN" altLang="en-US" sz="2800" dirty="0"/>
              <a:t>固定式塑料大棚</a:t>
            </a:r>
            <a:endParaRPr lang="zh-CN" altLang="en-US" sz="2800" dirty="0"/>
          </a:p>
          <a:p>
            <a:pPr indent="817245" fontAlgn="auto">
              <a:lnSpc>
                <a:spcPct val="150000"/>
              </a:lnSpc>
              <a:buNone/>
            </a:pPr>
            <a:r>
              <a:rPr lang="en-US" altLang="zh-CN" sz="2800" dirty="0"/>
              <a:t>2. </a:t>
            </a:r>
            <a:r>
              <a:rPr lang="zh-CN" altLang="en-US" sz="2800" dirty="0"/>
              <a:t>简易式移动塑料大棚</a:t>
            </a:r>
            <a:endParaRPr lang="zh-CN" altLang="en-US" sz="2800"/>
          </a:p>
        </p:txBody>
      </p:sp>
      <p:pic>
        <p:nvPicPr>
          <p:cNvPr id="191492" name="图片 191491" descr="锦葵1"/>
          <p:cNvPicPr>
            <a:picLocks noChangeAspect="1"/>
          </p:cNvPicPr>
          <p:nvPr/>
        </p:nvPicPr>
        <p:blipFill>
          <a:blip r:embed="rId1"/>
          <a:stretch>
            <a:fillRect/>
          </a:stretch>
        </p:blipFill>
        <p:spPr>
          <a:xfrm>
            <a:off x="7665720" y="1707515"/>
            <a:ext cx="3013075" cy="3916363"/>
          </a:xfrm>
          <a:prstGeom prst="rect">
            <a:avLst/>
          </a:prstGeom>
          <a:noFill/>
          <a:ln w="9525">
            <a:noFill/>
          </a:ln>
        </p:spPr>
      </p:pic>
      <p:sp>
        <p:nvSpPr>
          <p:cNvPr id="191493" name="矩形 191492"/>
          <p:cNvSpPr/>
          <p:nvPr/>
        </p:nvSpPr>
        <p:spPr>
          <a:xfrm>
            <a:off x="8642350" y="5838825"/>
            <a:ext cx="1765300" cy="583565"/>
          </a:xfrm>
          <a:prstGeom prst="rect">
            <a:avLst/>
          </a:prstGeom>
          <a:noFill/>
          <a:ln w="9525">
            <a:noFill/>
          </a:ln>
        </p:spPr>
        <p:txBody>
          <a:bodyPr wrap="none" anchor="t">
            <a:spAutoFit/>
          </a:bodyPr>
          <a:p>
            <a:r>
              <a:rPr lang="zh-CN" altLang="en-US" sz="3200" b="1" dirty="0">
                <a:solidFill>
                  <a:srgbClr val="FF0000"/>
                </a:solidFill>
                <a:latin typeface="Times New Roman" panose="02020603050405020304" pitchFamily="18" charset="0"/>
              </a:rPr>
              <a:t>锦葵</a:t>
            </a:r>
            <a:r>
              <a:rPr lang="zh-CN" altLang="en-US" sz="2000" b="1" dirty="0">
                <a:latin typeface="Times New Roman" panose="02020603050405020304" pitchFamily="18" charset="0"/>
              </a:rPr>
              <a:t>锦葵科</a:t>
            </a:r>
            <a:endParaRPr lang="zh-CN" altLang="en-US" sz="2000" b="1" dirty="0">
              <a:latin typeface="Times New Roman" panose="02020603050405020304" pitchFamily="18" charset="0"/>
            </a:endParaRPr>
          </a:p>
        </p:txBody>
      </p:sp>
    </p:spTree>
  </p:cSld>
  <p:clrMapOvr>
    <a:masterClrMapping/>
  </p:clrMapOvr>
  <p:transition>
    <p:random/>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1414</Words>
  <Application>WPS 演示</Application>
  <PresentationFormat>宽屏</PresentationFormat>
  <Paragraphs>91</Paragraphs>
  <Slides>24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宋体</vt:lpstr>
      <vt:lpstr>Wingdings</vt:lpstr>
      <vt:lpstr>Arial Unicode MS</vt:lpstr>
      <vt:lpstr>Arial Black</vt:lpstr>
      <vt:lpstr>微软雅黑</vt:lpstr>
      <vt:lpstr>黑体</vt:lpstr>
      <vt:lpstr>Arial Unicode MS</vt:lpstr>
      <vt:lpstr>华文琥珀</vt:lpstr>
      <vt:lpstr>Times New Roman</vt:lpstr>
      <vt:lpstr>Calibri Light</vt:lpstr>
      <vt:lpstr>Office 主题​​</vt:lpstr>
      <vt:lpstr>第四节 花卉栽培的其他设施</vt:lpstr>
      <vt:lpstr>PowerPoint 演示文稿</vt:lpstr>
      <vt:lpstr>（一）冷床</vt:lpstr>
      <vt:lpstr>（二）温床</vt:lpstr>
      <vt:lpstr>三、地窖   </vt:lpstr>
      <vt:lpstr>四、荫 棚</vt:lpstr>
      <vt:lpstr>PowerPoint 演示文稿</vt:lpstr>
      <vt:lpstr>PowerPoint 演示文稿</vt:lpstr>
      <vt:lpstr>五、塑料大棚</vt:lpstr>
      <vt:lpstr>PowerPoint 演示文稿</vt:lpstr>
      <vt:lpstr>PowerPoint 演示文稿</vt:lpstr>
      <vt:lpstr>PowerPoint 演示文稿</vt:lpstr>
      <vt:lpstr>六、栽培容器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七、育苗容器</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飞鱼</cp:lastModifiedBy>
  <cp:revision>3</cp:revision>
  <dcterms:created xsi:type="dcterms:W3CDTF">2019-09-19T02:01:00Z</dcterms:created>
  <dcterms:modified xsi:type="dcterms:W3CDTF">2020-10-30T12:32:01Z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