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79" r:id="rId1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bg>
      <p:bgPr>
        <a:solidFill>
          <a:schemeClr val="accent5">
            <a:lumMod val="40000"/>
            <a:lumOff val="6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五边形 8"/>
          <p:cNvSpPr/>
          <p:nvPr userDrawn="1"/>
        </p:nvSpPr>
        <p:spPr>
          <a:xfrm rot="5400000">
            <a:off x="11108498" y="-9959"/>
            <a:ext cx="677333" cy="697255"/>
          </a:xfrm>
          <a:prstGeom prst="homePlate">
            <a:avLst>
              <a:gd name="adj" fmla="val 3731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913765"/>
            <a:endParaRPr lang="zh-CN" altLang="en-US" sz="1865">
              <a:solidFill>
                <a:srgbClr val="FFFFFF"/>
              </a:solidFill>
            </a:endParaRPr>
          </a:p>
        </p:txBody>
      </p:sp>
      <p:sp>
        <p:nvSpPr>
          <p:cNvPr id="10" name="TextBox 15"/>
          <p:cNvSpPr txBox="1"/>
          <p:nvPr userDrawn="1"/>
        </p:nvSpPr>
        <p:spPr>
          <a:xfrm>
            <a:off x="11089578" y="98090"/>
            <a:ext cx="712836" cy="253893"/>
          </a:xfrm>
          <a:prstGeom prst="rect">
            <a:avLst/>
          </a:prstGeom>
          <a:noFill/>
        </p:spPr>
        <p:txBody>
          <a:bodyPr wrap="square" lIns="68559" tIns="34279" rIns="68559" bIns="34279" rtlCol="0">
            <a:spAutoFit/>
          </a:bodyPr>
          <a:lstStyle/>
          <a:p>
            <a:pPr algn="ctr" defTabSz="913765"/>
            <a:fld id="{2EEF1883-7A0E-4F66-9932-E581691AD397}" type="slidenum">
              <a:rPr lang="zh-CN" altLang="en-US" sz="1200" smtClean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</a:fld>
            <a:r>
              <a:rPr lang="en-US" altLang="zh-CN" sz="1200" dirty="0" smtClean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/90</a:t>
            </a:r>
            <a:endParaRPr lang="zh-CN" altLang="en-US" sz="1200" dirty="0">
              <a:solidFill>
                <a:srgbClr val="FFFF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" name="文本框 11"/>
          <p:cNvSpPr txBox="1"/>
          <p:nvPr userDrawn="1"/>
        </p:nvSpPr>
        <p:spPr>
          <a:xfrm>
            <a:off x="8839200" y="168894"/>
            <a:ext cx="2501557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600" b="1" kern="1200" dirty="0" smtClean="0">
                <a:solidFill>
                  <a:srgbClr val="FF0000"/>
                </a:solidFill>
                <a:latin typeface="+mn-lt"/>
                <a:ea typeface="微软雅黑" panose="020B0503020204020204" charset="-122"/>
                <a:cs typeface="+mn-cs"/>
              </a:rPr>
              <a:t>花卉栽培技术</a:t>
            </a:r>
            <a:endParaRPr lang="zh-CN" altLang="en-US" sz="1600" b="1" kern="1200" dirty="0">
              <a:solidFill>
                <a:srgbClr val="FF0000"/>
              </a:solidFill>
              <a:latin typeface="+mn-lt"/>
              <a:ea typeface="微软雅黑" panose="020B0503020204020204" charset="-122"/>
              <a:cs typeface="+mn-cs"/>
            </a:endParaRPr>
          </a:p>
        </p:txBody>
      </p:sp>
      <p:sp>
        <p:nvSpPr>
          <p:cNvPr id="6" name="标题占位符 1"/>
          <p:cNvSpPr>
            <a:spLocks noGrp="1"/>
          </p:cNvSpPr>
          <p:nvPr>
            <p:ph type="title"/>
          </p:nvPr>
        </p:nvSpPr>
        <p:spPr>
          <a:xfrm>
            <a:off x="534955" y="70591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600" b="1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7" name="文本占位符 2"/>
          <p:cNvSpPr>
            <a:spLocks noGrp="1"/>
          </p:cNvSpPr>
          <p:nvPr>
            <p:ph idx="1"/>
          </p:nvPr>
        </p:nvSpPr>
        <p:spPr>
          <a:xfrm>
            <a:off x="609600" y="1891005"/>
            <a:ext cx="10972800" cy="4445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29718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charset="-122"/>
                <a:ea typeface="微软雅黑" panose="020B0503020204020204" charset="-122"/>
              </a:defRPr>
            </a:lvl1pPr>
            <a:lvl2pPr marL="0" indent="29718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charset="-122"/>
                <a:ea typeface="微软雅黑" panose="020B0503020204020204" charset="-122"/>
              </a:defRPr>
            </a:lvl2pPr>
            <a:lvl3pPr marL="0" indent="29718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charset="-122"/>
                <a:ea typeface="微软雅黑" panose="020B0503020204020204" charset="-122"/>
              </a:defRPr>
            </a:lvl3pPr>
            <a:lvl4pPr marL="0" indent="29718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charset="-122"/>
                <a:ea typeface="微软雅黑" panose="020B0503020204020204" charset="-122"/>
              </a:defRPr>
            </a:lvl4pPr>
            <a:lvl5pPr marL="0" indent="29718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1" name="日期占位符 1"/>
          <p:cNvSpPr txBox="1">
            <a:spLocks noGrp="1"/>
          </p:cNvSpPr>
          <p:nvPr userDrawn="1"/>
        </p:nvSpPr>
        <p:spPr bwMode="auto">
          <a:xfrm>
            <a:off x="10898155" y="6569598"/>
            <a:ext cx="1219200" cy="288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7731AF10-B5AB-44BC-85BA-51966B547564}" type="datetime1">
              <a:rPr lang="zh-CN" altLang="en-US" sz="1600" b="1">
                <a:solidFill>
                  <a:srgbClr val="FF00FF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</a:fld>
            <a:endParaRPr lang="en-US" altLang="zh-CN" sz="1400" b="1" dirty="0">
              <a:solidFill>
                <a:srgbClr val="FF00FF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2" y="28406"/>
            <a:ext cx="883078" cy="8830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10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6145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r>
              <a:rPr lang="zh-CN" altLang="en-US" dirty="0"/>
              <a:t>第二节  生产场地要求与规划</a:t>
            </a:r>
            <a:endParaRPr lang="zh-CN" altLang="en-US" dirty="0"/>
          </a:p>
        </p:txBody>
      </p:sp>
      <p:sp>
        <p:nvSpPr>
          <p:cNvPr id="6147" name="内容占位符 614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478790" fontAlgn="auto">
              <a:buNone/>
            </a:pPr>
            <a:r>
              <a:rPr lang="zh-CN" altLang="en-US" sz="2400" b="1" dirty="0">
                <a:solidFill>
                  <a:schemeClr val="hlink"/>
                </a:solidFill>
              </a:rPr>
              <a:t>一、花卉生产的场地</a:t>
            </a:r>
            <a:endParaRPr lang="zh-CN" altLang="en-US" sz="2400" b="1" dirty="0">
              <a:solidFill>
                <a:schemeClr val="hlink"/>
              </a:solidFill>
            </a:endParaRPr>
          </a:p>
          <a:p>
            <a:pPr indent="478790" fontAlgn="auto">
              <a:buNone/>
            </a:pPr>
            <a:r>
              <a:rPr lang="zh-CN" altLang="en-US" sz="2400" b="1" dirty="0"/>
              <a:t>主要供培育露地花苗和摆放盆花使用，因此可分为地栽场地和盆花场地两大部分。</a:t>
            </a:r>
            <a:endParaRPr lang="zh-CN" altLang="en-US" sz="2400" b="1" dirty="0"/>
          </a:p>
          <a:p>
            <a:pPr indent="478790" fontAlgn="auto">
              <a:buNone/>
            </a:pPr>
            <a:r>
              <a:rPr lang="zh-CN" altLang="en-US" sz="2400" b="1" dirty="0"/>
              <a:t>它们都应具备阳光充足、排水良好、空气流通这三项基本条件。</a:t>
            </a:r>
            <a:endParaRPr lang="zh-CN" altLang="en-US" sz="2400" b="1" dirty="0"/>
          </a:p>
          <a:p>
            <a:pPr indent="478790" fontAlgn="auto">
              <a:buNone/>
            </a:pPr>
            <a:r>
              <a:rPr lang="zh-CN" altLang="en-US" sz="2400" b="1" dirty="0"/>
              <a:t>在我国北方，花圃的西、北两侧还应栽植防风林，可防大风，还能提高花圃内的空气湿度，有利于防暑降温，从而改善小气候条件。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 noRot="1"/>
          </p:cNvSpPr>
          <p:nvPr>
            <p:ph type="title"/>
          </p:nvPr>
        </p:nvSpPr>
        <p:spPr>
          <a:xfrm>
            <a:off x="534955" y="312219"/>
            <a:ext cx="10972800" cy="1143000"/>
          </a:xfrm>
        </p:spPr>
        <p:txBody>
          <a:bodyPr anchor="ctr"/>
          <a:p>
            <a:r>
              <a:rPr lang="en-US" altLang="zh-CN" dirty="0"/>
              <a:t>1</a:t>
            </a:r>
            <a:r>
              <a:rPr lang="zh-CN" altLang="en-US" dirty="0"/>
              <a:t>．地栽场地</a:t>
            </a:r>
            <a:endParaRPr lang="zh-CN" altLang="en-US" dirty="0"/>
          </a:p>
        </p:txBody>
      </p:sp>
      <p:sp>
        <p:nvSpPr>
          <p:cNvPr id="7171" name="内容占位符 7170"/>
          <p:cNvSpPr>
            <a:spLocks noGrp="1"/>
          </p:cNvSpPr>
          <p:nvPr>
            <p:ph idx="1"/>
          </p:nvPr>
        </p:nvSpPr>
        <p:spPr>
          <a:xfrm>
            <a:off x="534670" y="1569085"/>
            <a:ext cx="11179175" cy="4922520"/>
          </a:xfrm>
        </p:spPr>
        <p:txBody>
          <a:bodyPr>
            <a:normAutofit lnSpcReduction="10000"/>
          </a:bodyPr>
          <a:p>
            <a:pPr indent="457200" fontAlgn="auto">
              <a:lnSpc>
                <a:spcPct val="150000"/>
              </a:lnSpc>
              <a:buNone/>
            </a:pPr>
            <a:r>
              <a:rPr lang="zh-CN" altLang="en-US" sz="2400" b="1" dirty="0">
                <a:effectLst/>
              </a:rPr>
              <a:t>花圃地，地下水位至少要在</a:t>
            </a:r>
            <a:r>
              <a:rPr lang="en-US" altLang="zh-CN" sz="2400" b="1" dirty="0">
                <a:effectLst/>
              </a:rPr>
              <a:t>1m</a:t>
            </a:r>
            <a:r>
              <a:rPr lang="zh-CN" altLang="en-US" sz="2400" b="1" dirty="0">
                <a:effectLst/>
              </a:rPr>
              <a:t>以下，并有深厚的土层。</a:t>
            </a:r>
            <a:endParaRPr lang="zh-CN" altLang="en-US" sz="2400" b="1" dirty="0">
              <a:effectLst/>
            </a:endParaRPr>
          </a:p>
          <a:p>
            <a:pPr indent="457200" fontAlgn="auto">
              <a:lnSpc>
                <a:spcPct val="150000"/>
              </a:lnSpc>
              <a:buNone/>
            </a:pPr>
            <a:r>
              <a:rPr lang="en-US" altLang="zh-CN" sz="2400" b="1" dirty="0">
                <a:effectLst/>
              </a:rPr>
              <a:t>30cm</a:t>
            </a:r>
            <a:r>
              <a:rPr lang="zh-CN" altLang="en-US" sz="2400" b="1" dirty="0">
                <a:effectLst/>
              </a:rPr>
              <a:t>以上的表土最好是壤土或沙壤土，并含有丰富的腐殖质而形成团粒结构，</a:t>
            </a:r>
            <a:endParaRPr lang="zh-CN" altLang="en-US" sz="2400" b="1" dirty="0">
              <a:effectLst/>
            </a:endParaRPr>
          </a:p>
          <a:p>
            <a:pPr indent="457200" fontAlgn="auto">
              <a:lnSpc>
                <a:spcPct val="150000"/>
              </a:lnSpc>
              <a:buNone/>
            </a:pPr>
            <a:r>
              <a:rPr lang="zh-CN" altLang="en-US" sz="2400" b="1" dirty="0">
                <a:effectLst/>
              </a:rPr>
              <a:t>土壤的</a:t>
            </a:r>
            <a:r>
              <a:rPr lang="en-US" altLang="zh-CN" sz="2400" b="1" dirty="0">
                <a:effectLst/>
              </a:rPr>
              <a:t>pH</a:t>
            </a:r>
            <a:r>
              <a:rPr lang="zh-CN" altLang="en-US" sz="2400" b="1" dirty="0">
                <a:effectLst/>
              </a:rPr>
              <a:t>值应在</a:t>
            </a:r>
            <a:r>
              <a:rPr lang="en-US" altLang="zh-CN" sz="2400" b="1" dirty="0">
                <a:solidFill>
                  <a:schemeClr val="hlink"/>
                </a:solidFill>
                <a:effectLst/>
              </a:rPr>
              <a:t>6.5</a:t>
            </a:r>
            <a:r>
              <a:rPr lang="zh-CN" altLang="en-US" sz="2400" b="1" dirty="0">
                <a:solidFill>
                  <a:schemeClr val="hlink"/>
                </a:solidFill>
                <a:effectLst/>
              </a:rPr>
              <a:t>～</a:t>
            </a:r>
            <a:r>
              <a:rPr lang="en-US" altLang="zh-CN" sz="2400" b="1" dirty="0">
                <a:solidFill>
                  <a:schemeClr val="hlink"/>
                </a:solidFill>
                <a:effectLst/>
              </a:rPr>
              <a:t>7.5</a:t>
            </a:r>
            <a:r>
              <a:rPr lang="zh-CN" altLang="en-US" sz="2400" b="1" dirty="0">
                <a:effectLst/>
              </a:rPr>
              <a:t>之间。</a:t>
            </a:r>
            <a:endParaRPr lang="zh-CN" altLang="en-US" sz="2400" b="1" dirty="0">
              <a:effectLst/>
            </a:endParaRPr>
          </a:p>
          <a:p>
            <a:pPr indent="457200" fontAlgn="auto">
              <a:lnSpc>
                <a:spcPct val="150000"/>
              </a:lnSpc>
              <a:buNone/>
            </a:pPr>
            <a:r>
              <a:rPr lang="zh-CN" altLang="en-US" sz="2400" b="1" dirty="0">
                <a:effectLst/>
              </a:rPr>
              <a:t>土壤改良： 一般酸性土壤可施入适量</a:t>
            </a:r>
            <a:r>
              <a:rPr lang="zh-CN" altLang="en-US" sz="2400" b="1" dirty="0">
                <a:solidFill>
                  <a:schemeClr val="hlink"/>
                </a:solidFill>
                <a:effectLst/>
              </a:rPr>
              <a:t>石灰</a:t>
            </a:r>
            <a:r>
              <a:rPr lang="zh-CN" altLang="en-US" sz="2400" b="1" dirty="0">
                <a:effectLst/>
              </a:rPr>
              <a:t>来加以中和，碱性土可以大量</a:t>
            </a:r>
            <a:r>
              <a:rPr lang="zh-CN" altLang="en-US" sz="2400" b="1" dirty="0">
                <a:solidFill>
                  <a:schemeClr val="hlink"/>
                </a:solidFill>
                <a:effectLst/>
              </a:rPr>
              <a:t>掺沙</a:t>
            </a:r>
            <a:r>
              <a:rPr lang="zh-CN" altLang="en-US" sz="2400" b="1" dirty="0">
                <a:effectLst/>
              </a:rPr>
              <a:t>，严重时还应开挖排水沟排水洗碱。</a:t>
            </a:r>
            <a:endParaRPr lang="zh-CN" altLang="en-US" sz="2400" b="1" dirty="0">
              <a:effectLst/>
            </a:endParaRPr>
          </a:p>
          <a:p>
            <a:pPr indent="457200" fontAlgn="auto">
              <a:lnSpc>
                <a:spcPct val="150000"/>
              </a:lnSpc>
              <a:buNone/>
            </a:pPr>
            <a:r>
              <a:rPr lang="zh-CN" altLang="en-US" sz="2400" b="1" dirty="0">
                <a:effectLst/>
              </a:rPr>
              <a:t> 对生荒地要深翻晒茬，促进土壤风化，并施入大量</a:t>
            </a:r>
            <a:r>
              <a:rPr lang="zh-CN" altLang="en-US" sz="2400" b="1" dirty="0">
                <a:solidFill>
                  <a:schemeClr val="hlink"/>
                </a:solidFill>
                <a:effectLst/>
              </a:rPr>
              <a:t>有机肥料</a:t>
            </a:r>
            <a:r>
              <a:rPr lang="zh-CN" altLang="en-US" sz="2400" b="1" dirty="0">
                <a:effectLst/>
              </a:rPr>
              <a:t>。</a:t>
            </a:r>
            <a:endParaRPr lang="zh-CN" altLang="en-US" sz="2400" b="1" dirty="0">
              <a:effectLst/>
            </a:endParaRPr>
          </a:p>
          <a:p>
            <a:pPr indent="457200" fontAlgn="auto">
              <a:lnSpc>
                <a:spcPct val="150000"/>
              </a:lnSpc>
              <a:buNone/>
            </a:pPr>
            <a:r>
              <a:rPr lang="zh-CN" altLang="en-US" sz="2400" b="1" dirty="0">
                <a:effectLst/>
              </a:rPr>
              <a:t> 板结僵硬的粘土地不能进行花卉栽培，必须换用好土，一般花圃的地栽面积都不会很大，因此</a:t>
            </a:r>
            <a:r>
              <a:rPr lang="zh-CN" altLang="en-US" sz="2400" b="1" dirty="0">
                <a:solidFill>
                  <a:schemeClr val="hlink"/>
                </a:solidFill>
                <a:effectLst/>
              </a:rPr>
              <a:t>客土</a:t>
            </a:r>
            <a:r>
              <a:rPr lang="zh-CN" altLang="en-US" sz="2400" b="1" dirty="0">
                <a:effectLst/>
              </a:rPr>
              <a:t>是最理想的土壤改良方法</a:t>
            </a:r>
            <a:r>
              <a:rPr lang="en-US" altLang="zh-CN" sz="2400" b="1">
                <a:effectLst/>
              </a:rPr>
              <a:t>. </a:t>
            </a:r>
            <a:endParaRPr lang="en-US" altLang="zh-CN" sz="2400" b="1"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8306" name="标题 98305"/>
          <p:cNvSpPr>
            <a:spLocks noGrp="1" noRot="1"/>
          </p:cNvSpPr>
          <p:nvPr>
            <p:ph type="title"/>
          </p:nvPr>
        </p:nvSpPr>
        <p:spPr>
          <a:xfrm>
            <a:off x="609885" y="371909"/>
            <a:ext cx="10972800" cy="1143000"/>
          </a:xfrm>
        </p:spPr>
        <p:txBody>
          <a:bodyPr anchor="ctr"/>
          <a:p>
            <a:r>
              <a:rPr lang="en-US" altLang="zh-CN" dirty="0"/>
              <a:t>2</a:t>
            </a:r>
            <a:r>
              <a:rPr lang="zh-CN" altLang="en-US" dirty="0"/>
              <a:t>．盆花场地</a:t>
            </a:r>
            <a:endParaRPr lang="zh-CN" altLang="en-US" dirty="0"/>
          </a:p>
        </p:txBody>
      </p:sp>
      <p:sp>
        <p:nvSpPr>
          <p:cNvPr id="98307" name="内容占位符 9830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indent="457200" fontAlgn="auto">
              <a:lnSpc>
                <a:spcPct val="150000"/>
              </a:lnSpc>
              <a:buNone/>
            </a:pPr>
            <a:r>
              <a:rPr lang="zh-CN" altLang="en-US" sz="2800" b="1" dirty="0">
                <a:effectLst/>
              </a:rPr>
              <a:t>盆花场地不需要优良的土壤条件，但地表必须排水流畅，特别是雨季不能积水。为此，有时必须把地面垫高，表层应铺盖炉渣、粗沙或碎石，防止粘土将盆底排水孔堵塞，造成盆土透水不畅。</a:t>
            </a:r>
            <a:endParaRPr lang="zh-CN" altLang="en-US" sz="2800" b="1" dirty="0">
              <a:effectLst/>
            </a:endParaRPr>
          </a:p>
          <a:p>
            <a:pPr indent="457200" fontAlgn="auto">
              <a:lnSpc>
                <a:spcPct val="150000"/>
              </a:lnSpc>
              <a:buNone/>
            </a:pPr>
            <a:r>
              <a:rPr lang="zh-CN" altLang="en-US" sz="2800" b="1" dirty="0">
                <a:effectLst/>
              </a:rPr>
              <a:t>对于</a:t>
            </a:r>
            <a:r>
              <a:rPr lang="en-US" altLang="zh-CN" sz="2800" b="1">
                <a:effectLst/>
                <a:latin typeface="Arial" panose="020B0604020202020204" pitchFamily="34" charset="0"/>
              </a:rPr>
              <a:t>—</a:t>
            </a:r>
            <a:r>
              <a:rPr lang="zh-CN" altLang="en-US" sz="2800" b="1" dirty="0">
                <a:effectLst/>
              </a:rPr>
              <a:t>些需要快速透水的盆花，如大丽花、白兰花、仙人掌类与多肉植物，还要用砖、石板、混凝土板等把它们支架起来，使盆土漏水更加通畅。 </a:t>
            </a:r>
            <a:endParaRPr lang="zh-CN" altLang="en-US" sz="2800" b="1" dirty="0"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9330" name="标题 99329"/>
          <p:cNvSpPr>
            <a:spLocks noGrp="1" noRot="1"/>
          </p:cNvSpPr>
          <p:nvPr>
            <p:ph type="title"/>
          </p:nvPr>
        </p:nvSpPr>
        <p:spPr>
          <a:xfrm>
            <a:off x="609885" y="467794"/>
            <a:ext cx="10972800" cy="1143000"/>
          </a:xfrm>
        </p:spPr>
        <p:txBody>
          <a:bodyPr anchor="ctr"/>
          <a:p>
            <a:r>
              <a:rPr lang="zh-CN" altLang="en-US" dirty="0"/>
              <a:t>二、花卉生产的其它环境</a:t>
            </a:r>
            <a:endParaRPr lang="zh-CN" altLang="en-US" dirty="0"/>
          </a:p>
        </p:txBody>
      </p:sp>
      <p:sp>
        <p:nvSpPr>
          <p:cNvPr id="99331" name="内容占位符 99330"/>
          <p:cNvSpPr>
            <a:spLocks noGrp="1"/>
          </p:cNvSpPr>
          <p:nvPr>
            <p:ph idx="1"/>
          </p:nvPr>
        </p:nvSpPr>
        <p:spPr>
          <a:xfrm>
            <a:off x="609600" y="1771625"/>
            <a:ext cx="10972800" cy="4445519"/>
          </a:xfrm>
        </p:spPr>
        <p:txBody>
          <a:bodyPr>
            <a:normAutofit fontScale="90000"/>
          </a:bodyPr>
          <a:p>
            <a:pPr indent="493395" fontAlgn="auto">
              <a:lnSpc>
                <a:spcPct val="150000"/>
              </a:lnSpc>
              <a:buNone/>
            </a:pPr>
            <a:r>
              <a:rPr lang="en-US" altLang="zh-CN" dirty="0"/>
              <a:t> </a:t>
            </a:r>
            <a:r>
              <a:rPr lang="zh-CN" altLang="en-US" b="1" dirty="0"/>
              <a:t>背风向阳；</a:t>
            </a:r>
            <a:endParaRPr lang="zh-CN" altLang="en-US" b="1" dirty="0"/>
          </a:p>
          <a:p>
            <a:pPr indent="493395" fontAlgn="auto">
              <a:lnSpc>
                <a:spcPct val="150000"/>
              </a:lnSpc>
              <a:buNone/>
            </a:pPr>
            <a:r>
              <a:rPr lang="zh-CN" altLang="en-US" b="1" dirty="0"/>
              <a:t>交通运输应比较方便；</a:t>
            </a:r>
            <a:endParaRPr lang="zh-CN" altLang="en-US" b="1" dirty="0"/>
          </a:p>
          <a:p>
            <a:pPr indent="493395" fontAlgn="auto">
              <a:lnSpc>
                <a:spcPct val="150000"/>
              </a:lnSpc>
              <a:buNone/>
            </a:pPr>
            <a:r>
              <a:rPr lang="zh-CN" altLang="en-US" b="1" dirty="0"/>
              <a:t>周围无污染大的大型工厂，防止有毒气体的危害；</a:t>
            </a:r>
            <a:endParaRPr lang="zh-CN" altLang="en-US" b="1" dirty="0"/>
          </a:p>
          <a:p>
            <a:pPr indent="493395" fontAlgn="auto">
              <a:lnSpc>
                <a:spcPct val="150000"/>
              </a:lnSpc>
              <a:buNone/>
            </a:pPr>
            <a:r>
              <a:rPr lang="zh-CN" altLang="en-US" b="1" dirty="0"/>
              <a:t>有比较方便的灌溉设施和排水系统等等。      </a:t>
            </a:r>
            <a:endParaRPr lang="zh-CN" altLang="en-US" b="1" dirty="0"/>
          </a:p>
          <a:p>
            <a:pPr indent="493395" fontAlgn="auto">
              <a:lnSpc>
                <a:spcPct val="150000"/>
              </a:lnSpc>
              <a:buNone/>
            </a:pPr>
            <a:r>
              <a:rPr lang="zh-CN" altLang="en-US" b="1" dirty="0"/>
              <a:t> 选择好场地</a:t>
            </a:r>
            <a:r>
              <a:rPr lang="en-US" altLang="zh-CN" b="1" dirty="0"/>
              <a:t>----</a:t>
            </a:r>
            <a:r>
              <a:rPr lang="zh-CN" altLang="en-US" b="1" dirty="0"/>
              <a:t>根据当地的自然环境</a:t>
            </a:r>
            <a:r>
              <a:rPr lang="en-US" altLang="zh-CN" b="1" dirty="0"/>
              <a:t>----</a:t>
            </a:r>
            <a:r>
              <a:rPr lang="zh-CN" altLang="en-US" b="1" dirty="0"/>
              <a:t>选择适合当地生产的种类，创造最佳的栽培环境，这样就会创造最大的效益。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355" name="内容占位符 100354"/>
          <p:cNvSpPr>
            <a:spLocks noGrp="1"/>
          </p:cNvSpPr>
          <p:nvPr>
            <p:ph idx="1"/>
          </p:nvPr>
        </p:nvSpPr>
        <p:spPr>
          <a:xfrm>
            <a:off x="598170" y="1211580"/>
            <a:ext cx="10984230" cy="5125085"/>
          </a:xfrm>
        </p:spPr>
        <p:txBody>
          <a:bodyPr/>
          <a:p>
            <a:r>
              <a:rPr lang="zh-CN" altLang="en-US" b="1" dirty="0"/>
              <a:t>花卉栽培的设施主要指风障、冷床、温床、冷窖、荫棚和温室等栽培设施以及其它设备，如机械化、自动化、智能化设备，各种机具、用器等。</a:t>
            </a:r>
            <a:endParaRPr lang="zh-CN" altLang="en-US" b="1" dirty="0"/>
          </a:p>
          <a:p>
            <a:r>
              <a:rPr lang="zh-CN" altLang="en-US" b="1" dirty="0"/>
              <a:t>人们将上述花卉栽培设备创建的栽培环境，称为保护地。在保护地上进行花卉栽培，称为保护地栽培。</a:t>
            </a:r>
            <a:r>
              <a:rPr lang="en-US" altLang="zh-CN" b="1" dirty="0"/>
              <a:t> </a:t>
            </a:r>
            <a:endParaRPr lang="en-US" altLang="zh-CN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2339" name="内容占位符 142338"/>
          <p:cNvSpPr>
            <a:spLocks noGrp="1"/>
          </p:cNvSpPr>
          <p:nvPr>
            <p:ph idx="1"/>
          </p:nvPr>
        </p:nvSpPr>
        <p:spPr>
          <a:xfrm>
            <a:off x="586105" y="1366520"/>
            <a:ext cx="10996295" cy="4970145"/>
          </a:xfrm>
        </p:spPr>
        <p:txBody>
          <a:bodyPr/>
          <a:p>
            <a:pPr indent="457200" fontAlgn="auto">
              <a:buNone/>
            </a:pPr>
            <a:r>
              <a:rPr lang="zh-CN" altLang="en-US" b="1" dirty="0">
                <a:effectLst/>
              </a:rPr>
              <a:t>作为温室的附属设备有冷床和温床，作培育小苗之用。用宽约</a:t>
            </a:r>
            <a:r>
              <a:rPr lang="en-US" altLang="zh-CN" b="1" dirty="0">
                <a:effectLst/>
              </a:rPr>
              <a:t>1.2</a:t>
            </a:r>
            <a:r>
              <a:rPr lang="zh-CN" altLang="en-US" b="1" dirty="0">
                <a:effectLst/>
              </a:rPr>
              <a:t>米的木框，长度不拘，前沿低后背高相差约</a:t>
            </a:r>
            <a:r>
              <a:rPr lang="en-US" altLang="zh-CN" b="1" dirty="0">
                <a:effectLst/>
              </a:rPr>
              <a:t>30-50</a:t>
            </a:r>
            <a:r>
              <a:rPr lang="zh-CN" altLang="en-US" b="1" dirty="0">
                <a:effectLst/>
              </a:rPr>
              <a:t>厘米，上盖玻璃窗，便成冷床。床土下堆积能发酵的材料如马粪等发热，或利用热水管、电热丝发热，便成为温床。</a:t>
            </a:r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dirty="0">
                <a:sym typeface="+mn-ea"/>
              </a:rPr>
              <a:t>荫棚</a:t>
            </a:r>
            <a:r>
              <a:rPr lang="en-US" altLang="zh-CN" dirty="0">
                <a:sym typeface="+mn-ea"/>
              </a:rPr>
              <a:t>:</a:t>
            </a:r>
            <a:endParaRPr lang="en-US" altLang="zh-CN" b="1" dirty="0"/>
          </a:p>
        </p:txBody>
      </p:sp>
      <p:sp>
        <p:nvSpPr>
          <p:cNvPr id="143363" name="内容占位符 143362"/>
          <p:cNvSpPr>
            <a:spLocks noGrp="1"/>
          </p:cNvSpPr>
          <p:nvPr>
            <p:ph idx="1"/>
          </p:nvPr>
        </p:nvSpPr>
        <p:spPr>
          <a:xfrm>
            <a:off x="534670" y="1924050"/>
            <a:ext cx="5062220" cy="4445635"/>
          </a:xfrm>
        </p:spPr>
        <p:txBody>
          <a:bodyPr/>
          <a:p>
            <a:pPr indent="457200" fontAlgn="auto">
              <a:buNone/>
            </a:pPr>
            <a:r>
              <a:rPr lang="zh-CN" altLang="en-US" sz="2800" b="1" dirty="0"/>
              <a:t>用于喜阴植物的越夏，可用竹，木、铁等材料制成框架，上覆芦帘、细竹枝或遮荫网遮荫。</a:t>
            </a:r>
            <a:r>
              <a:rPr lang="zh-CN" altLang="en-US" dirty="0"/>
              <a:t> </a:t>
            </a:r>
            <a:endParaRPr lang="zh-CN" altLang="en-US" dirty="0"/>
          </a:p>
        </p:txBody>
      </p:sp>
      <p:pic>
        <p:nvPicPr>
          <p:cNvPr id="143365" name="图片 143364" descr="200941713173566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92520" y="1849120"/>
            <a:ext cx="5410200" cy="40576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1379" name="内容占位符 101378"/>
          <p:cNvSpPr>
            <a:spLocks noGrp="1"/>
          </p:cNvSpPr>
          <p:nvPr>
            <p:ph idx="1"/>
          </p:nvPr>
        </p:nvSpPr>
        <p:spPr>
          <a:xfrm>
            <a:off x="527050" y="1116330"/>
            <a:ext cx="11055350" cy="5220335"/>
          </a:xfrm>
        </p:spPr>
        <p:txBody>
          <a:bodyPr/>
          <a:p>
            <a:pPr indent="457200" fontAlgn="auto">
              <a:buNone/>
            </a:pPr>
            <a:r>
              <a:rPr lang="zh-CN" altLang="en-US" b="1" dirty="0"/>
              <a:t>花卉保护设施的作用主要有两方面，首先是可以在不适合于某类花卉生态要求的地区栽培该类花；其次是在不适于花卉生长的季节进行花卉栽培。</a:t>
            </a:r>
            <a:endParaRPr lang="zh-CN" altLang="en-US" b="1" dirty="0"/>
          </a:p>
          <a:p>
            <a:endParaRPr lang="zh-CN" alt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WordArt 2"/>
          <p:cNvSpPr>
            <a:spLocks noChangeArrowheads="1" noChangeShapeType="1" noTextEdit="1"/>
          </p:cNvSpPr>
          <p:nvPr/>
        </p:nvSpPr>
        <p:spPr bwMode="auto">
          <a:xfrm>
            <a:off x="3193555" y="2510729"/>
            <a:ext cx="6148874" cy="216428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chemeClr val="accent2"/>
              </a:contourClr>
            </a:sp3d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zh-CN" sz="3350" b="1" kern="10" dirty="0">
                <a:solidFill>
                  <a:schemeClr val="accent2">
                    <a:alpha val="78000"/>
                  </a:schemeClr>
                </a:solidFill>
                <a:latin typeface="Calibri Light" panose="020F0302020204030204" pitchFamily="34" charset="0"/>
                <a:ea typeface="微软雅黑" panose="020B0503020204020204" charset="-122"/>
              </a:rPr>
              <a:t>The End</a:t>
            </a:r>
            <a:endParaRPr lang="zh-CN" altLang="en-US" sz="3350" b="1" kern="10" dirty="0">
              <a:solidFill>
                <a:schemeClr val="accent2">
                  <a:alpha val="78000"/>
                </a:schemeClr>
              </a:solidFill>
              <a:latin typeface="Calibri Light" panose="020F030202020403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980</Words>
  <Application>WPS 演示</Application>
  <PresentationFormat>宽屏</PresentationFormat>
  <Paragraphs>43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5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Arial Unicode MS</vt:lpstr>
      <vt:lpstr>华文琥珀</vt:lpstr>
      <vt:lpstr>Times New Roman</vt:lpstr>
      <vt:lpstr>隶书</vt:lpstr>
      <vt:lpstr>幼圆</vt:lpstr>
      <vt:lpstr>方正仿宋简体</vt:lpstr>
      <vt:lpstr>方正魏碑简体</vt:lpstr>
      <vt:lpstr>Calibri Light</vt:lpstr>
      <vt:lpstr>Office 主题​​</vt:lpstr>
      <vt:lpstr>第二节  生产场地要求与规划</vt:lpstr>
      <vt:lpstr>1．地栽场地</vt:lpstr>
      <vt:lpstr>2．盆花场地</vt:lpstr>
      <vt:lpstr>二、花卉生产的其它环境</vt:lpstr>
      <vt:lpstr>PowerPoint 演示文稿</vt:lpstr>
      <vt:lpstr>PowerPoint 演示文稿</vt:lpstr>
      <vt:lpstr>荫棚: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飞鱼</cp:lastModifiedBy>
  <cp:revision>4</cp:revision>
  <dcterms:created xsi:type="dcterms:W3CDTF">2019-09-19T02:01:00Z</dcterms:created>
  <dcterms:modified xsi:type="dcterms:W3CDTF">2020-10-30T12:32:07Z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2052-11.8.6.8810</vt:lpwstr>
  </property>
</Properties>
</file>