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8"/>
  </p:notesMasterIdLst>
  <p:sldIdLst>
    <p:sldId id="413" r:id="rId4"/>
    <p:sldId id="460" r:id="rId5"/>
    <p:sldId id="421" r:id="rId6"/>
    <p:sldId id="422" r:id="rId7"/>
    <p:sldId id="439" r:id="rId9"/>
    <p:sldId id="440" r:id="rId10"/>
    <p:sldId id="441" r:id="rId11"/>
    <p:sldId id="442" r:id="rId12"/>
    <p:sldId id="424" r:id="rId13"/>
    <p:sldId id="443" r:id="rId14"/>
    <p:sldId id="444"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1CC4"/>
    <a:srgbClr val="F4F207"/>
    <a:srgbClr val="FFFFFF"/>
    <a:srgbClr val="071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4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0EC2D-D498-4A4B-A8EF-0DC86438536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0B7A5-BB09-4477-9742-6E3ECB57C24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幻灯片图像占位符 1"/>
          <p:cNvSpPr>
            <a:spLocks noGrp="1" noRot="1" noChangeAspect="1" noTextEdit="1"/>
          </p:cNvSpPr>
          <p:nvPr>
            <p:ph type="sldImg"/>
          </p:nvPr>
        </p:nvSpPr>
        <p:spPr>
          <a:ln>
            <a:solidFill>
              <a:srgbClr val="000000">
                <a:alpha val="100000"/>
              </a:srgbClr>
            </a:solidFill>
            <a:miter lim="800000"/>
          </a:ln>
        </p:spPr>
      </p:sp>
      <p:sp>
        <p:nvSpPr>
          <p:cNvPr id="24579"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24580" name="灯片编号占位符 3"/>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幻灯片图像占位符 1"/>
          <p:cNvSpPr>
            <a:spLocks noGrp="1" noRot="1" noChangeAspect="1" noTextEdit="1"/>
          </p:cNvSpPr>
          <p:nvPr>
            <p:ph type="sldImg"/>
          </p:nvPr>
        </p:nvSpPr>
        <p:spPr>
          <a:ln>
            <a:solidFill>
              <a:srgbClr val="000000">
                <a:alpha val="100000"/>
              </a:srgbClr>
            </a:solidFill>
            <a:miter lim="800000"/>
          </a:ln>
        </p:spPr>
      </p:sp>
      <p:sp>
        <p:nvSpPr>
          <p:cNvPr id="30723"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30724" name="灯片编号占位符 3"/>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accent5">
            <a:lumMod val="40000"/>
            <a:lumOff val="60000"/>
            <a:alpha val="57000"/>
          </a:schemeClr>
        </a:solidFill>
        <a:effectLst/>
      </p:bgPr>
    </p:bg>
    <p:spTree>
      <p:nvGrpSpPr>
        <p:cNvPr id="1" name=""/>
        <p:cNvGrpSpPr/>
        <p:nvPr/>
      </p:nvGrpSpPr>
      <p:grpSpPr>
        <a:xfrm>
          <a:off x="0" y="0"/>
          <a:ext cx="0" cy="0"/>
          <a:chOff x="0" y="0"/>
          <a:chExt cx="0" cy="0"/>
        </a:xfrm>
      </p:grpSpPr>
      <p:sp>
        <p:nvSpPr>
          <p:cNvPr id="9" name="五边形 8"/>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zh-CN" altLang="en-US" sz="1865">
              <a:solidFill>
                <a:srgbClr val="FFFFFF"/>
              </a:solidFill>
            </a:endParaRPr>
          </a:p>
        </p:txBody>
      </p:sp>
      <p:sp>
        <p:nvSpPr>
          <p:cNvPr id="10" name="TextBox 15"/>
          <p:cNvSpPr txBox="1"/>
          <p:nvPr userDrawn="1"/>
        </p:nvSpPr>
        <p:spPr>
          <a:xfrm>
            <a:off x="11089578" y="98090"/>
            <a:ext cx="712836" cy="253893"/>
          </a:xfrm>
          <a:prstGeom prst="rect">
            <a:avLst/>
          </a:prstGeom>
          <a:noFill/>
        </p:spPr>
        <p:txBody>
          <a:bodyPr wrap="square" lIns="68559" tIns="34279" rIns="68559" bIns="34279" rtlCol="0">
            <a:spAutoFit/>
          </a:bodyPr>
          <a:lstStyle/>
          <a:p>
            <a:pPr algn="ctr" defTabSz="913765"/>
            <a:fld id="{2EEF1883-7A0E-4F66-9932-E581691AD397}" type="slidenum">
              <a:rPr lang="zh-CN" altLang="en-US" sz="1200" smtClean="0">
                <a:solidFill>
                  <a:srgbClr val="FFFFFF"/>
                </a:solidFill>
                <a:latin typeface="Arial Unicode MS" pitchFamily="34" charset="-122"/>
                <a:ea typeface="Arial Unicode MS" pitchFamily="34" charset="-122"/>
                <a:cs typeface="Arial Unicode MS" pitchFamily="34" charset="-122"/>
              </a:rPr>
            </a:fld>
            <a:r>
              <a:rPr lang="en-US" altLang="zh-CN" sz="1200" dirty="0" smtClean="0">
                <a:solidFill>
                  <a:srgbClr val="FFFFFF"/>
                </a:solidFill>
                <a:latin typeface="Arial Unicode MS" pitchFamily="34" charset="-122"/>
                <a:ea typeface="Arial Unicode MS" pitchFamily="34" charset="-122"/>
                <a:cs typeface="Arial Unicode MS" pitchFamily="34" charset="-122"/>
              </a:rPr>
              <a:t>/90</a:t>
            </a:r>
            <a:endParaRPr lang="zh-CN" altLang="en-US" sz="1200" dirty="0">
              <a:solidFill>
                <a:srgbClr val="FFFFFF"/>
              </a:solidFill>
              <a:latin typeface="Arial Unicode MS" pitchFamily="34" charset="-122"/>
              <a:ea typeface="Arial Unicode MS" pitchFamily="34" charset="-122"/>
              <a:cs typeface="Arial Unicode MS" pitchFamily="34" charset="-122"/>
            </a:endParaRPr>
          </a:p>
        </p:txBody>
      </p:sp>
      <p:sp>
        <p:nvSpPr>
          <p:cNvPr id="12" name="文本框 11"/>
          <p:cNvSpPr txBox="1"/>
          <p:nvPr userDrawn="1"/>
        </p:nvSpPr>
        <p:spPr>
          <a:xfrm>
            <a:off x="8839200" y="168894"/>
            <a:ext cx="2501557" cy="337185"/>
          </a:xfrm>
          <a:prstGeom prst="rect">
            <a:avLst/>
          </a:prstGeom>
          <a:noFill/>
        </p:spPr>
        <p:txBody>
          <a:bodyPr wrap="square" rtlCol="0">
            <a:spAutoFit/>
          </a:bodyPr>
          <a:lstStyle/>
          <a:p>
            <a:pPr algn="ctr"/>
            <a:r>
              <a:rPr lang="zh-CN" altLang="en-US" sz="1600" b="1" kern="1200" dirty="0" smtClean="0">
                <a:solidFill>
                  <a:srgbClr val="FF0000"/>
                </a:solidFill>
                <a:latin typeface="+mn-lt"/>
                <a:ea typeface="微软雅黑" panose="020B0503020204020204" pitchFamily="34" charset="-122"/>
                <a:cs typeface="+mn-cs"/>
              </a:rPr>
              <a:t>花卉栽培技术</a:t>
            </a:r>
            <a:endParaRPr lang="zh-CN" altLang="en-US" sz="1600" b="1" kern="1200" dirty="0">
              <a:solidFill>
                <a:srgbClr val="FF0000"/>
              </a:solidFill>
              <a:latin typeface="+mn-lt"/>
              <a:ea typeface="微软雅黑" panose="020B0503020204020204" pitchFamily="34" charset="-122"/>
              <a:cs typeface="+mn-cs"/>
            </a:endParaRPr>
          </a:p>
        </p:txBody>
      </p:sp>
      <p:sp>
        <p:nvSpPr>
          <p:cNvPr id="6" name="标题占位符 1"/>
          <p:cNvSpPr>
            <a:spLocks noGrp="1"/>
          </p:cNvSpPr>
          <p:nvPr>
            <p:ph type="title"/>
          </p:nvPr>
        </p:nvSpPr>
        <p:spPr>
          <a:xfrm>
            <a:off x="534955" y="705919"/>
            <a:ext cx="10972800" cy="1143000"/>
          </a:xfrm>
          <a:prstGeom prst="rect">
            <a:avLst/>
          </a:prstGeom>
        </p:spPr>
        <p:txBody>
          <a:bodyPr vert="horz" lIns="91440" tIns="45720" rIns="91440" bIns="45720" rtlCol="0" anchor="ctr">
            <a:normAutofit/>
          </a:bodyPr>
          <a:lstStyle>
            <a:lvl1pPr algn="ctr">
              <a:defRPr sz="36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7" name="文本占位符 2"/>
          <p:cNvSpPr>
            <a:spLocks noGrp="1"/>
          </p:cNvSpPr>
          <p:nvPr>
            <p:ph idx="1"/>
          </p:nvPr>
        </p:nvSpPr>
        <p:spPr>
          <a:xfrm>
            <a:off x="609600" y="1891005"/>
            <a:ext cx="10972800" cy="4445519"/>
          </a:xfrm>
          <a:prstGeom prst="rect">
            <a:avLst/>
          </a:prstGeom>
        </p:spPr>
        <p:txBody>
          <a:bodyPr vert="horz" lIns="91440" tIns="45720" rIns="91440" bIns="45720" rtlCol="0">
            <a:normAutofit/>
          </a:bodyPr>
          <a:lstStyle>
            <a:lvl1pPr marL="0" indent="297180">
              <a:lnSpc>
                <a:spcPct val="150000"/>
              </a:lnSpc>
              <a:spcBef>
                <a:spcPts val="0"/>
              </a:spcBef>
              <a:defRPr b="1">
                <a:latin typeface="微软雅黑" panose="020B0503020204020204" pitchFamily="34" charset="-122"/>
                <a:ea typeface="微软雅黑" panose="020B0503020204020204" pitchFamily="34" charset="-122"/>
              </a:defRPr>
            </a:lvl1pPr>
            <a:lvl2pPr marL="0" indent="297180">
              <a:lnSpc>
                <a:spcPct val="150000"/>
              </a:lnSpc>
              <a:spcBef>
                <a:spcPts val="0"/>
              </a:spcBef>
              <a:defRPr b="1">
                <a:latin typeface="微软雅黑" panose="020B0503020204020204" pitchFamily="34" charset="-122"/>
                <a:ea typeface="微软雅黑" panose="020B0503020204020204" pitchFamily="34" charset="-122"/>
              </a:defRPr>
            </a:lvl2pPr>
            <a:lvl3pPr marL="0" indent="297180">
              <a:lnSpc>
                <a:spcPct val="150000"/>
              </a:lnSpc>
              <a:spcBef>
                <a:spcPts val="0"/>
              </a:spcBef>
              <a:defRPr b="1">
                <a:latin typeface="微软雅黑" panose="020B0503020204020204" pitchFamily="34" charset="-122"/>
                <a:ea typeface="微软雅黑" panose="020B0503020204020204" pitchFamily="34" charset="-122"/>
              </a:defRPr>
            </a:lvl3pPr>
            <a:lvl4pPr marL="0" indent="297180">
              <a:lnSpc>
                <a:spcPct val="150000"/>
              </a:lnSpc>
              <a:spcBef>
                <a:spcPts val="0"/>
              </a:spcBef>
              <a:defRPr b="1">
                <a:latin typeface="微软雅黑" panose="020B0503020204020204" pitchFamily="34" charset="-122"/>
                <a:ea typeface="微软雅黑" panose="020B0503020204020204" pitchFamily="34" charset="-122"/>
              </a:defRPr>
            </a:lvl4pPr>
            <a:lvl5pPr marL="0" indent="297180">
              <a:lnSpc>
                <a:spcPct val="150000"/>
              </a:lnSpc>
              <a:spcBef>
                <a:spcPts val="0"/>
              </a:spcBef>
              <a:defRPr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1" name="日期占位符 1"/>
          <p:cNvSpPr txBox="1">
            <a:spLocks noGrp="1"/>
          </p:cNvSpPr>
          <p:nvPr userDrawn="1"/>
        </p:nvSpPr>
        <p:spPr bwMode="auto">
          <a:xfrm>
            <a:off x="10898155" y="6569598"/>
            <a:ext cx="1219200" cy="28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7731AF10-B5AB-44BC-85BA-51966B547564}" type="datetime1">
              <a:rPr lang="zh-CN" altLang="en-US" sz="1600" b="1">
                <a:solidFill>
                  <a:srgbClr val="FF00FF"/>
                </a:solidFill>
                <a:latin typeface="华文琥珀" panose="02010800040101010101" pitchFamily="2" charset="-122"/>
                <a:ea typeface="华文琥珀" panose="02010800040101010101" pitchFamily="2" charset="-122"/>
              </a:rPr>
            </a:fld>
            <a:endParaRPr lang="en-US" altLang="zh-CN" sz="1400" b="1" dirty="0">
              <a:solidFill>
                <a:srgbClr val="FF00FF"/>
              </a:solidFill>
              <a:latin typeface="华文琥珀" panose="02010800040101010101" pitchFamily="2" charset="-122"/>
              <a:ea typeface="华文琥珀" panose="02010800040101010101" pitchFamily="2" charset="-122"/>
            </a:endParaRPr>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22" y="28406"/>
            <a:ext cx="883078" cy="883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50"/>
                                        <p:tgtEl>
                                          <p:spTgt spid="10"/>
                                        </p:tgtEl>
                                      </p:cBhvr>
                                    </p:animEffect>
                                    <p:anim calcmode="lin" valueType="num">
                                      <p:cBhvr>
                                        <p:cTn id="8" dur="350" fill="hold"/>
                                        <p:tgtEl>
                                          <p:spTgt spid="10"/>
                                        </p:tgtEl>
                                        <p:attrNameLst>
                                          <p:attrName>ppt_x</p:attrName>
                                        </p:attrNameLst>
                                      </p:cBhvr>
                                      <p:tavLst>
                                        <p:tav tm="0">
                                          <p:val>
                                            <p:strVal val="#ppt_x"/>
                                          </p:val>
                                        </p:tav>
                                        <p:tav tm="100000">
                                          <p:val>
                                            <p:strVal val="#ppt_x"/>
                                          </p:val>
                                        </p:tav>
                                      </p:tavLst>
                                    </p:anim>
                                    <p:anim calcmode="lin" valueType="num">
                                      <p:cBhvr>
                                        <p:cTn id="9" dur="35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50"/>
                                        <p:tgtEl>
                                          <p:spTgt spid="9"/>
                                        </p:tgtEl>
                                      </p:cBhvr>
                                    </p:animEffect>
                                    <p:anim calcmode="lin" valueType="num">
                                      <p:cBhvr>
                                        <p:cTn id="13" dur="350" fill="hold"/>
                                        <p:tgtEl>
                                          <p:spTgt spid="9"/>
                                        </p:tgtEl>
                                        <p:attrNameLst>
                                          <p:attrName>ppt_x</p:attrName>
                                        </p:attrNameLst>
                                      </p:cBhvr>
                                      <p:tavLst>
                                        <p:tav tm="0">
                                          <p:val>
                                            <p:strVal val="#ppt_x"/>
                                          </p:val>
                                        </p:tav>
                                        <p:tav tm="100000">
                                          <p:val>
                                            <p:strVal val="#ppt_x"/>
                                          </p:val>
                                        </p:tav>
                                      </p:tavLst>
                                    </p:anim>
                                    <p:anim calcmode="lin" valueType="num">
                                      <p:cBhvr>
                                        <p:cTn id="14" dur="3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首页">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749832"/>
            <a:ext cx="9144000" cy="2010303"/>
          </a:xfrm>
        </p:spPr>
        <p:txBody>
          <a:bodyPr anchor="b">
            <a:normAutofit/>
          </a:bodyPr>
          <a:lstStyle>
            <a:lvl1pPr algn="ctr">
              <a:defRPr sz="36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r>
              <a:rPr lang="en-US" altLang="zh-CN" dirty="0" smtClean="0"/>
              <a:t>2</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9" name="五边形 8"/>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zh-CN" altLang="en-US" sz="1865">
              <a:solidFill>
                <a:srgbClr val="FFFFFF"/>
              </a:solidFill>
            </a:endParaRPr>
          </a:p>
        </p:txBody>
      </p:sp>
      <p:sp>
        <p:nvSpPr>
          <p:cNvPr id="10" name="TextBox 15"/>
          <p:cNvSpPr txBox="1"/>
          <p:nvPr userDrawn="1"/>
        </p:nvSpPr>
        <p:spPr>
          <a:xfrm>
            <a:off x="11089578" y="98090"/>
            <a:ext cx="712836" cy="300060"/>
          </a:xfrm>
          <a:prstGeom prst="rect">
            <a:avLst/>
          </a:prstGeom>
          <a:noFill/>
        </p:spPr>
        <p:txBody>
          <a:bodyPr wrap="square" lIns="68559" tIns="34279" rIns="68559" bIns="34279" rtlCol="0">
            <a:spAutoFit/>
          </a:bodyPr>
          <a:lstStyle/>
          <a:p>
            <a:pPr algn="ctr" defTabSz="913765"/>
            <a:fld id="{2EEF1883-7A0E-4F66-9932-E581691AD397}" type="slidenum">
              <a:rPr lang="zh-CN" altLang="en-US" sz="1500" smtClean="0">
                <a:solidFill>
                  <a:srgbClr val="FFFFFF"/>
                </a:solidFill>
                <a:latin typeface="Arial Unicode MS" pitchFamily="34" charset="-122"/>
                <a:ea typeface="Arial Unicode MS" pitchFamily="34" charset="-122"/>
                <a:cs typeface="Arial Unicode MS" pitchFamily="34" charset="-122"/>
              </a:rPr>
            </a:fld>
            <a:endParaRPr lang="zh-CN" altLang="en-US" sz="1465" dirty="0">
              <a:solidFill>
                <a:srgbClr val="FFFFFF"/>
              </a:solidFill>
              <a:latin typeface="Arial Unicode MS" pitchFamily="34" charset="-122"/>
              <a:ea typeface="Arial Unicode MS" pitchFamily="34" charset="-122"/>
              <a:cs typeface="Arial Unicode MS" pitchFamily="34" charset="-122"/>
            </a:endParaRPr>
          </a:p>
        </p:txBody>
      </p:sp>
      <p:sp>
        <p:nvSpPr>
          <p:cNvPr id="12" name="文本框 11"/>
          <p:cNvSpPr txBox="1"/>
          <p:nvPr userDrawn="1"/>
        </p:nvSpPr>
        <p:spPr>
          <a:xfrm>
            <a:off x="7907385" y="138692"/>
            <a:ext cx="3191151" cy="307777"/>
          </a:xfrm>
          <a:prstGeom prst="rect">
            <a:avLst/>
          </a:prstGeom>
          <a:noFill/>
        </p:spPr>
        <p:txBody>
          <a:bodyPr wrap="square" rtlCol="0">
            <a:spAutoFit/>
          </a:bodyPr>
          <a:lstStyle/>
          <a:p>
            <a:pPr algn="ctr"/>
            <a:r>
              <a:rPr lang="zh-CN" altLang="en-US" sz="1400" b="1" dirty="0" smtClean="0">
                <a:solidFill>
                  <a:srgbClr val="1C8CA1"/>
                </a:solidFill>
                <a:ea typeface="微软雅黑" panose="020B0503020204020204" pitchFamily="34" charset="-122"/>
              </a:rPr>
              <a:t>虾蟹类增养殖技术</a:t>
            </a:r>
            <a:endParaRPr lang="zh-CN" altLang="en-US" sz="1400" b="1" dirty="0">
              <a:solidFill>
                <a:srgbClr val="1C8CA1"/>
              </a:solidFill>
              <a:ea typeface="微软雅黑" panose="020B0503020204020204" pitchFamily="34" charset="-122"/>
            </a:endParaRPr>
          </a:p>
        </p:txBody>
      </p:sp>
      <p:sp>
        <p:nvSpPr>
          <p:cNvPr id="8" name="矩形 7"/>
          <p:cNvSpPr/>
          <p:nvPr userDrawn="1"/>
        </p:nvSpPr>
        <p:spPr>
          <a:xfrm>
            <a:off x="3" y="229719"/>
            <a:ext cx="982639" cy="466319"/>
          </a:xfrm>
          <a:prstGeom prst="rect">
            <a:avLst/>
          </a:prstGeom>
          <a:solidFill>
            <a:srgbClr val="1C8CA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6" name="标题占位符 1"/>
          <p:cNvSpPr>
            <a:spLocks noGrp="1"/>
          </p:cNvSpPr>
          <p:nvPr>
            <p:ph type="title"/>
          </p:nvPr>
        </p:nvSpPr>
        <p:spPr>
          <a:xfrm>
            <a:off x="534955" y="705919"/>
            <a:ext cx="10972800" cy="1143000"/>
          </a:xfrm>
          <a:prstGeom prst="rect">
            <a:avLst/>
          </a:prstGeom>
        </p:spPr>
        <p:txBody>
          <a:bodyPr vert="horz" lIns="91440" tIns="45720" rIns="91440" bIns="45720" rtlCol="0" anchor="ctr">
            <a:normAutofit/>
          </a:bodyPr>
          <a:lstStyle>
            <a:lvl1pPr algn="ctr">
              <a:defRPr sz="27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7" name="文本占位符 2"/>
          <p:cNvSpPr>
            <a:spLocks noGrp="1"/>
          </p:cNvSpPr>
          <p:nvPr>
            <p:ph idx="1"/>
          </p:nvPr>
        </p:nvSpPr>
        <p:spPr>
          <a:xfrm>
            <a:off x="609600" y="1891005"/>
            <a:ext cx="10972800" cy="4445519"/>
          </a:xfrm>
          <a:prstGeom prst="rect">
            <a:avLst/>
          </a:prstGeom>
        </p:spPr>
        <p:txBody>
          <a:bodyPr vert="horz" lIns="91440" tIns="45720" rIns="91440" bIns="45720" rtlCol="0">
            <a:normAutofit/>
          </a:bodyPr>
          <a:lstStyle>
            <a:lvl1pPr marL="0" indent="297180">
              <a:lnSpc>
                <a:spcPct val="150000"/>
              </a:lnSpc>
              <a:spcBef>
                <a:spcPts val="0"/>
              </a:spcBef>
              <a:defRPr b="1">
                <a:latin typeface="微软雅黑" panose="020B0503020204020204" pitchFamily="34" charset="-122"/>
                <a:ea typeface="微软雅黑" panose="020B0503020204020204" pitchFamily="34" charset="-122"/>
              </a:defRPr>
            </a:lvl1pPr>
            <a:lvl2pPr marL="0" indent="297180">
              <a:lnSpc>
                <a:spcPct val="150000"/>
              </a:lnSpc>
              <a:spcBef>
                <a:spcPts val="0"/>
              </a:spcBef>
              <a:defRPr b="1">
                <a:latin typeface="微软雅黑" panose="020B0503020204020204" pitchFamily="34" charset="-122"/>
                <a:ea typeface="微软雅黑" panose="020B0503020204020204" pitchFamily="34" charset="-122"/>
              </a:defRPr>
            </a:lvl2pPr>
            <a:lvl3pPr marL="0" indent="297180">
              <a:lnSpc>
                <a:spcPct val="150000"/>
              </a:lnSpc>
              <a:spcBef>
                <a:spcPts val="0"/>
              </a:spcBef>
              <a:defRPr b="1">
                <a:latin typeface="微软雅黑" panose="020B0503020204020204" pitchFamily="34" charset="-122"/>
                <a:ea typeface="微软雅黑" panose="020B0503020204020204" pitchFamily="34" charset="-122"/>
              </a:defRPr>
            </a:lvl3pPr>
            <a:lvl4pPr marL="0" indent="297180">
              <a:lnSpc>
                <a:spcPct val="150000"/>
              </a:lnSpc>
              <a:spcBef>
                <a:spcPts val="0"/>
              </a:spcBef>
              <a:defRPr b="1">
                <a:latin typeface="微软雅黑" panose="020B0503020204020204" pitchFamily="34" charset="-122"/>
                <a:ea typeface="微软雅黑" panose="020B0503020204020204" pitchFamily="34" charset="-122"/>
              </a:defRPr>
            </a:lvl4pPr>
            <a:lvl5pPr marL="0" indent="297180">
              <a:lnSpc>
                <a:spcPct val="150000"/>
              </a:lnSpc>
              <a:spcBef>
                <a:spcPts val="0"/>
              </a:spcBef>
              <a:defRPr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50"/>
                                        <p:tgtEl>
                                          <p:spTgt spid="10"/>
                                        </p:tgtEl>
                                      </p:cBhvr>
                                    </p:animEffect>
                                    <p:anim calcmode="lin" valueType="num">
                                      <p:cBhvr>
                                        <p:cTn id="8" dur="350" fill="hold"/>
                                        <p:tgtEl>
                                          <p:spTgt spid="10"/>
                                        </p:tgtEl>
                                        <p:attrNameLst>
                                          <p:attrName>ppt_x</p:attrName>
                                        </p:attrNameLst>
                                      </p:cBhvr>
                                      <p:tavLst>
                                        <p:tav tm="0">
                                          <p:val>
                                            <p:strVal val="#ppt_x"/>
                                          </p:val>
                                        </p:tav>
                                        <p:tav tm="100000">
                                          <p:val>
                                            <p:strVal val="#ppt_x"/>
                                          </p:val>
                                        </p:tav>
                                      </p:tavLst>
                                    </p:anim>
                                    <p:anim calcmode="lin" valueType="num">
                                      <p:cBhvr>
                                        <p:cTn id="9" dur="35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50"/>
                                        <p:tgtEl>
                                          <p:spTgt spid="9"/>
                                        </p:tgtEl>
                                      </p:cBhvr>
                                    </p:animEffect>
                                    <p:anim calcmode="lin" valueType="num">
                                      <p:cBhvr>
                                        <p:cTn id="13" dur="350" fill="hold"/>
                                        <p:tgtEl>
                                          <p:spTgt spid="9"/>
                                        </p:tgtEl>
                                        <p:attrNameLst>
                                          <p:attrName>ppt_x</p:attrName>
                                        </p:attrNameLst>
                                      </p:cBhvr>
                                      <p:tavLst>
                                        <p:tav tm="0">
                                          <p:val>
                                            <p:strVal val="#ppt_x"/>
                                          </p:val>
                                        </p:tav>
                                        <p:tav tm="100000">
                                          <p:val>
                                            <p:strVal val="#ppt_x"/>
                                          </p:val>
                                        </p:tav>
                                      </p:tavLst>
                                    </p:anim>
                                    <p:anim calcmode="lin" valueType="num">
                                      <p:cBhvr>
                                        <p:cTn id="14" dur="3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B81D77D-FE45-4FBC-9BE4-2449D90E93F9}" type="slidenum">
              <a:rPr lang="en-US" altLang="zh-CN"/>
            </a:fld>
            <a:endParaRPr lang="en-US" altLang="zh-CN"/>
          </a:p>
        </p:txBody>
      </p:sp>
      <p:sp>
        <p:nvSpPr>
          <p:cNvPr id="7" name="五边形 6"/>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fld id="{2EEF1883-7A0E-4F66-9932-E581691AD397}" type="slidenum">
              <a:rPr lang="zh-CN" altLang="en-US" sz="2100" smtClean="0">
                <a:solidFill>
                  <a:srgbClr val="FFFFFF"/>
                </a:solidFill>
                <a:latin typeface="Arial Unicode MS" pitchFamily="34" charset="-122"/>
                <a:ea typeface="Arial Unicode MS" pitchFamily="34" charset="-122"/>
                <a:cs typeface="Arial Unicode MS" pitchFamily="34" charset="-122"/>
              </a:rPr>
            </a:fld>
            <a:endParaRPr lang="zh-CN" altLang="en-US" sz="1865">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50"/>
                                        <p:tgtEl>
                                          <p:spTgt spid="7"/>
                                        </p:tgtEl>
                                      </p:cBhvr>
                                    </p:animEffect>
                                    <p:anim calcmode="lin" valueType="num">
                                      <p:cBhvr>
                                        <p:cTn id="8" dur="350" fill="hold"/>
                                        <p:tgtEl>
                                          <p:spTgt spid="7"/>
                                        </p:tgtEl>
                                        <p:attrNameLst>
                                          <p:attrName>ppt_x</p:attrName>
                                        </p:attrNameLst>
                                      </p:cBhvr>
                                      <p:tavLst>
                                        <p:tav tm="0">
                                          <p:val>
                                            <p:strVal val="#ppt_x"/>
                                          </p:val>
                                        </p:tav>
                                        <p:tav tm="100000">
                                          <p:val>
                                            <p:strVal val="#ppt_x"/>
                                          </p:val>
                                        </p:tav>
                                      </p:tavLst>
                                    </p:anim>
                                    <p:anim calcmode="lin" valueType="num">
                                      <p:cBhvr>
                                        <p:cTn id="9" dur="3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hasCustomPrompt="1"/>
          </p:nvPr>
        </p:nvSpPr>
        <p:spPr>
          <a:xfrm>
            <a:off x="403181" y="610212"/>
            <a:ext cx="11385640" cy="548994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403182" y="6245823"/>
            <a:ext cx="3051151" cy="476359"/>
          </a:xfrm>
        </p:spPr>
        <p:txBody>
          <a:bodyPr/>
          <a:lstStyle>
            <a:lvl1pPr>
              <a:defRPr/>
            </a:lvl1pPr>
          </a:lstStyle>
          <a:p>
            <a:endParaRPr lang="en-US" altLang="zh-CN"/>
          </a:p>
        </p:txBody>
      </p:sp>
      <p:sp>
        <p:nvSpPr>
          <p:cNvPr id="4" name="页脚占位符 3"/>
          <p:cNvSpPr>
            <a:spLocks noGrp="1"/>
          </p:cNvSpPr>
          <p:nvPr>
            <p:ph type="ftr" sz="quarter" idx="11"/>
          </p:nvPr>
        </p:nvSpPr>
        <p:spPr>
          <a:xfrm>
            <a:off x="4166196" y="6245823"/>
            <a:ext cx="3859611" cy="476359"/>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8737672" y="6245823"/>
            <a:ext cx="3051149" cy="476359"/>
          </a:xfrm>
        </p:spPr>
        <p:txBody>
          <a:bodyPr/>
          <a:lstStyle>
            <a:lvl1pPr>
              <a:defRPr/>
            </a:lvl1pPr>
          </a:lstStyle>
          <a:p>
            <a:fld id="{0C8F2287-C2C0-481F-9BF3-7CC6C6D29F0D}"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403182" y="1905439"/>
            <a:ext cx="5592025" cy="4194719"/>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96796" y="1905439"/>
            <a:ext cx="5592024" cy="4194719"/>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46800E3-8D80-4D1B-B22A-174179BBCF96}"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31839">
              <a:srgbClr val="D8E3F0"/>
            </a:gs>
            <a:gs pos="53964">
              <a:srgbClr val="C3D4E8"/>
            </a:gs>
            <a:gs pos="65490">
              <a:srgbClr val="B8CCE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gradFill>
            <a:gsLst>
              <a:gs pos="31839">
                <a:srgbClr val="D8E3F0"/>
              </a:gs>
              <a:gs pos="53964">
                <a:srgbClr val="C3D4E8"/>
              </a:gs>
              <a:gs pos="65490">
                <a:srgbClr val="B8CCE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2">
                  <a:lumMod val="20000"/>
                  <a:lumOff val="80000"/>
                </a:schemeClr>
              </a:gs>
            </a:gsLst>
            <a:lin ang="5400000" scaled="1"/>
          </a:gradFill>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png"/><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10092"/>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2187574"/>
            <a:ext cx="10515600" cy="3933826"/>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63DD89-DA72-4956-8961-85B6562EBFBE}" type="datetimeFigureOut">
              <a:rPr lang="zh-CN" altLang="en-US" smtClean="0"/>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4C8F1E-C324-4ECD-9D66-17513A2AE6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txStyles>
    <p:titleStyle>
      <a:lvl1pPr algn="ctr" defTabSz="685800" rtl="0" eaLnBrk="1" latinLnBrk="0" hangingPunct="1">
        <a:lnSpc>
          <a:spcPct val="90000"/>
        </a:lnSpc>
        <a:spcBef>
          <a:spcPct val="0"/>
        </a:spcBef>
        <a:buNone/>
        <a:defRPr sz="33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7305" indent="29718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1pPr>
      <a:lvl2pPr marL="27305" indent="29718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2pPr>
      <a:lvl3pPr marL="27305" indent="29718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3pPr>
      <a:lvl4pPr marL="27305" indent="29718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4pPr>
      <a:lvl5pPr marL="27305" indent="29718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jpeg"/><Relationship Id="rId7" Type="http://schemas.openxmlformats.org/officeDocument/2006/relationships/hyperlink" Target="http://nhjy.hzau.edu.cn/kech/ssyy/xxyd2_2.html" TargetMode="External"/><Relationship Id="rId6" Type="http://schemas.openxmlformats.org/officeDocument/2006/relationships/image" Target="../media/image20.jpeg"/><Relationship Id="rId5" Type="http://schemas.openxmlformats.org/officeDocument/2006/relationships/hyperlink" Target="http://www.easyeb.com/productContent/product_content_28656.htm" TargetMode="External"/><Relationship Id="rId4" Type="http://schemas.openxmlformats.org/officeDocument/2006/relationships/image" Target="../media/image19.jpeg"/><Relationship Id="rId3" Type="http://schemas.openxmlformats.org/officeDocument/2006/relationships/hyperlink" Target="http://sc.zgny.com.cn/Products/Page_20_NodeId_sc_cp_ws.shtml" TargetMode="External"/><Relationship Id="rId2" Type="http://schemas.openxmlformats.org/officeDocument/2006/relationships/image" Target="../media/image18.jpeg"/><Relationship Id="rId12" Type="http://schemas.openxmlformats.org/officeDocument/2006/relationships/slideLayout" Target="../slideLayouts/slideLayout12.xml"/><Relationship Id="rId11" Type="http://schemas.openxmlformats.org/officeDocument/2006/relationships/image" Target="../media/image23.jpeg"/><Relationship Id="rId10" Type="http://schemas.openxmlformats.org/officeDocument/2006/relationships/hyperlink" Target="http://www.aaawww.com/auto/com/JSLH/index.php3?file=detail.php3&amp;id=24991" TargetMode="External"/><Relationship Id="rId1" Type="http://schemas.openxmlformats.org/officeDocument/2006/relationships/hyperlink" Target="http://www.beelab.cn/htmls/lab-guanyu.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 Target="slide1.xml"/><Relationship Id="rId1"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1"/>
          <a:stretch>
            <a:fillRect/>
          </a:stretch>
        </p:blipFill>
        <p:spPr>
          <a:xfrm>
            <a:off x="-184785" y="-4445"/>
            <a:ext cx="12176125" cy="6815455"/>
          </a:xfrm>
          <a:prstGeom prst="rect">
            <a:avLst/>
          </a:prstGeom>
        </p:spPr>
      </p:pic>
      <p:sp>
        <p:nvSpPr>
          <p:cNvPr id="5" name="矩形 4"/>
          <p:cNvSpPr/>
          <p:nvPr/>
        </p:nvSpPr>
        <p:spPr>
          <a:xfrm>
            <a:off x="1074420" y="1138555"/>
            <a:ext cx="9958705" cy="46736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cs typeface="+mn-ea"/>
              <a:sym typeface="+mn-lt"/>
            </a:endParaRPr>
          </a:p>
        </p:txBody>
      </p:sp>
      <p:sp>
        <p:nvSpPr>
          <p:cNvPr id="3074" name="Rectangle 2"/>
          <p:cNvSpPr>
            <a:spLocks noGrp="1" noRot="1" noChangeArrowheads="1"/>
          </p:cNvSpPr>
          <p:nvPr>
            <p:ph type="title"/>
          </p:nvPr>
        </p:nvSpPr>
        <p:spPr>
          <a:xfrm>
            <a:off x="1793875" y="1388110"/>
            <a:ext cx="8218170" cy="2217420"/>
          </a:xfrm>
        </p:spPr>
        <p:txBody>
          <a:bodyPr>
            <a:normAutofit/>
          </a:bodyPr>
          <a:lstStyle/>
          <a:p>
            <a:pPr fontAlgn="auto">
              <a:lnSpc>
                <a:spcPct val="150000"/>
              </a:lnSpc>
            </a:pPr>
            <a:r>
              <a:rPr lang="en-US" altLang="zh-CN" sz="4465" dirty="0">
                <a:solidFill>
                  <a:srgbClr val="C00000"/>
                </a:solidFill>
                <a:cs typeface="微软雅黑" panose="020B0503020204020204" pitchFamily="34" charset="-122"/>
              </a:rPr>
              <a:t>  </a:t>
            </a:r>
            <a:r>
              <a:rPr lang="zh-CN" altLang="en-US" sz="4465" dirty="0">
                <a:solidFill>
                  <a:srgbClr val="C00000"/>
                </a:solidFill>
                <a:cs typeface="微软雅黑" panose="020B0503020204020204" pitchFamily="34" charset="-122"/>
              </a:rPr>
              <a:t>第三章  花卉栽培设施</a:t>
            </a:r>
            <a:r>
              <a:rPr lang="zh-CN" altLang="en-US" sz="4465" dirty="0">
                <a:solidFill>
                  <a:srgbClr val="C00000"/>
                </a:solidFill>
                <a:cs typeface="微软雅黑" panose="020B0503020204020204" pitchFamily="34" charset="-122"/>
                <a:sym typeface="+mn-ea"/>
              </a:rPr>
              <a:t>与设备</a:t>
            </a:r>
            <a:endParaRPr lang="zh-CN" altLang="en-US" sz="4465" dirty="0">
              <a:solidFill>
                <a:srgbClr val="C00000"/>
              </a:solidFill>
              <a:cs typeface="微软雅黑" panose="020B0503020204020204" pitchFamily="34" charset="-122"/>
            </a:endParaRPr>
          </a:p>
        </p:txBody>
      </p:sp>
      <p:sp>
        <p:nvSpPr>
          <p:cNvPr id="3077" name="Rectangle 5"/>
          <p:cNvSpPr>
            <a:spLocks noGrp="1" noRot="1" noChangeArrowheads="1"/>
          </p:cNvSpPr>
          <p:nvPr>
            <p:ph idx="1"/>
          </p:nvPr>
        </p:nvSpPr>
        <p:spPr>
          <a:xfrm>
            <a:off x="3384550" y="4015105"/>
            <a:ext cx="5038090" cy="1543050"/>
          </a:xfrm>
        </p:spPr>
        <p:txBody>
          <a:bodyPr>
            <a:normAutofit/>
          </a:bodyPr>
          <a:lstStyle/>
          <a:p>
            <a:pPr indent="0" algn="ctr">
              <a:buNone/>
            </a:pPr>
            <a:r>
              <a:rPr lang="zh-CN" altLang="en-US" sz="2400" dirty="0">
                <a:solidFill>
                  <a:srgbClr val="071BD9"/>
                </a:solidFill>
              </a:rPr>
              <a:t>日照职业技术学院</a:t>
            </a:r>
            <a:endParaRPr lang="en-US" altLang="zh-CN" sz="2400" dirty="0">
              <a:solidFill>
                <a:srgbClr val="071BD9"/>
              </a:solidFill>
            </a:endParaRPr>
          </a:p>
          <a:p>
            <a:pPr indent="0" algn="ctr">
              <a:buNone/>
            </a:pPr>
            <a:r>
              <a:rPr lang="zh-CN" altLang="en-US" sz="2400" dirty="0" smtClean="0">
                <a:solidFill>
                  <a:srgbClr val="071BD9"/>
                </a:solidFill>
              </a:rPr>
              <a:t>宋维彦</a:t>
            </a:r>
            <a:endParaRPr lang="en-US" altLang="zh-CN" sz="2400" dirty="0" smtClean="0">
              <a:solidFill>
                <a:srgbClr val="071BD9"/>
              </a:solidFill>
            </a:endParaRPr>
          </a:p>
        </p:txBody>
      </p:sp>
      <p:pic>
        <p:nvPicPr>
          <p:cNvPr id="6" name="图片 5" descr="13"/>
          <p:cNvPicPr>
            <a:picLocks noChangeAspect="1"/>
          </p:cNvPicPr>
          <p:nvPr/>
        </p:nvPicPr>
        <p:blipFill>
          <a:blip r:embed="rId2"/>
          <a:stretch>
            <a:fillRect/>
          </a:stretch>
        </p:blipFill>
        <p:spPr>
          <a:xfrm>
            <a:off x="-34290" y="-4445"/>
            <a:ext cx="2575560" cy="1859280"/>
          </a:xfrm>
          <a:prstGeom prst="rect">
            <a:avLst/>
          </a:prstGeom>
        </p:spPr>
      </p:pic>
      <p:pic>
        <p:nvPicPr>
          <p:cNvPr id="9" name="图片 8" descr="12"/>
          <p:cNvPicPr>
            <a:picLocks noChangeAspect="1"/>
          </p:cNvPicPr>
          <p:nvPr/>
        </p:nvPicPr>
        <p:blipFill>
          <a:blip r:embed="rId3"/>
          <a:stretch>
            <a:fillRect/>
          </a:stretch>
        </p:blipFill>
        <p:spPr>
          <a:xfrm>
            <a:off x="4662170" y="67310"/>
            <a:ext cx="991235" cy="713105"/>
          </a:xfrm>
          <a:prstGeom prst="rect">
            <a:avLst/>
          </a:prstGeom>
          <a:effectLst>
            <a:outerShdw blurRad="63500" sx="102000" sy="102000" algn="ctr" rotWithShape="0">
              <a:prstClr val="black">
                <a:alpha val="40000"/>
              </a:prstClr>
            </a:outerShdw>
          </a:effectLst>
        </p:spPr>
      </p:pic>
      <p:pic>
        <p:nvPicPr>
          <p:cNvPr id="8" name="图片 7" descr="11"/>
          <p:cNvPicPr>
            <a:picLocks noChangeAspect="1"/>
          </p:cNvPicPr>
          <p:nvPr/>
        </p:nvPicPr>
        <p:blipFill>
          <a:blip r:embed="rId4"/>
          <a:stretch>
            <a:fillRect/>
          </a:stretch>
        </p:blipFill>
        <p:spPr>
          <a:xfrm>
            <a:off x="434975" y="5360035"/>
            <a:ext cx="1001395" cy="1042670"/>
          </a:xfrm>
          <a:prstGeom prst="rect">
            <a:avLst/>
          </a:prstGeom>
          <a:effectLst>
            <a:outerShdw blurRad="63500" sx="102000" sy="102000" algn="ctr" rotWithShape="0">
              <a:prstClr val="black">
                <a:alpha val="40000"/>
              </a:prstClr>
            </a:outerShdw>
          </a:effectLst>
        </p:spPr>
      </p:pic>
      <p:pic>
        <p:nvPicPr>
          <p:cNvPr id="7" name="图片 6" descr="14"/>
          <p:cNvPicPr>
            <a:picLocks noChangeAspect="1"/>
          </p:cNvPicPr>
          <p:nvPr/>
        </p:nvPicPr>
        <p:blipFill>
          <a:blip r:embed="rId5"/>
          <a:stretch>
            <a:fillRect/>
          </a:stretch>
        </p:blipFill>
        <p:spPr>
          <a:xfrm>
            <a:off x="9399905" y="4201160"/>
            <a:ext cx="2805430" cy="2726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1364" name="图片 271363" descr="0011"/>
          <p:cNvPicPr>
            <a:picLocks noChangeAspect="1"/>
          </p:cNvPicPr>
          <p:nvPr/>
        </p:nvPicPr>
        <p:blipFill>
          <a:blip r:embed="rId1"/>
          <a:stretch>
            <a:fillRect/>
          </a:stretch>
        </p:blipFill>
        <p:spPr>
          <a:xfrm>
            <a:off x="1551305" y="917575"/>
            <a:ext cx="4172585" cy="2708275"/>
          </a:xfrm>
          <a:prstGeom prst="rect">
            <a:avLst/>
          </a:prstGeom>
          <a:noFill/>
          <a:ln w="9525">
            <a:noFill/>
          </a:ln>
        </p:spPr>
      </p:pic>
      <p:pic>
        <p:nvPicPr>
          <p:cNvPr id="271365" name="图片 271364" descr="0010"/>
          <p:cNvPicPr>
            <a:picLocks noChangeAspect="1"/>
          </p:cNvPicPr>
          <p:nvPr/>
        </p:nvPicPr>
        <p:blipFill>
          <a:blip r:embed="rId2"/>
          <a:stretch>
            <a:fillRect/>
          </a:stretch>
        </p:blipFill>
        <p:spPr>
          <a:xfrm>
            <a:off x="1551940" y="3816350"/>
            <a:ext cx="4171950" cy="2516505"/>
          </a:xfrm>
          <a:prstGeom prst="rect">
            <a:avLst/>
          </a:prstGeom>
          <a:noFill/>
          <a:ln w="9525">
            <a:noFill/>
          </a:ln>
        </p:spPr>
      </p:pic>
      <p:pic>
        <p:nvPicPr>
          <p:cNvPr id="271366" name="图片 271365" descr="003"/>
          <p:cNvPicPr>
            <a:picLocks noChangeAspect="1"/>
          </p:cNvPicPr>
          <p:nvPr/>
        </p:nvPicPr>
        <p:blipFill>
          <a:blip r:embed="rId3"/>
          <a:stretch>
            <a:fillRect/>
          </a:stretch>
        </p:blipFill>
        <p:spPr>
          <a:xfrm>
            <a:off x="6082665" y="1219200"/>
            <a:ext cx="5334635" cy="4667885"/>
          </a:xfrm>
          <a:prstGeom prst="rect">
            <a:avLst/>
          </a:prstGeom>
          <a:noFill/>
          <a:ln w="9525">
            <a:noFill/>
          </a:ln>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0004" name="组合 170003"/>
          <p:cNvGrpSpPr/>
          <p:nvPr/>
        </p:nvGrpSpPr>
        <p:grpSpPr>
          <a:xfrm>
            <a:off x="3216275" y="2133600"/>
            <a:ext cx="6840538" cy="2432050"/>
            <a:chOff x="1066" y="1344"/>
            <a:chExt cx="4309" cy="1532"/>
          </a:xfrm>
        </p:grpSpPr>
        <p:pic>
          <p:nvPicPr>
            <p:cNvPr id="169991" name="图片 169990" descr="greenhouse11">
              <a:hlinkClick r:id="rId1"/>
            </p:cNvPr>
            <p:cNvPicPr>
              <a:picLocks noChangeAspect="1"/>
            </p:cNvPicPr>
            <p:nvPr/>
          </p:nvPicPr>
          <p:blipFill>
            <a:blip r:embed="rId2"/>
            <a:stretch>
              <a:fillRect/>
            </a:stretch>
          </p:blipFill>
          <p:spPr>
            <a:xfrm>
              <a:off x="1066" y="1344"/>
              <a:ext cx="2223" cy="1501"/>
            </a:xfrm>
            <a:prstGeom prst="rect">
              <a:avLst/>
            </a:prstGeom>
            <a:noFill/>
            <a:ln w="9525">
              <a:noFill/>
            </a:ln>
          </p:spPr>
        </p:pic>
        <p:pic>
          <p:nvPicPr>
            <p:cNvPr id="169993" name="图片 169992" descr="7653">
              <a:hlinkClick r:id="rId3"/>
            </p:cNvPr>
            <p:cNvPicPr>
              <a:picLocks noChangeAspect="1"/>
            </p:cNvPicPr>
            <p:nvPr/>
          </p:nvPicPr>
          <p:blipFill>
            <a:blip r:embed="rId4"/>
            <a:stretch>
              <a:fillRect/>
            </a:stretch>
          </p:blipFill>
          <p:spPr>
            <a:xfrm>
              <a:off x="3334" y="1344"/>
              <a:ext cx="2041" cy="1532"/>
            </a:xfrm>
            <a:prstGeom prst="rect">
              <a:avLst/>
            </a:prstGeom>
            <a:noFill/>
            <a:ln w="9525">
              <a:noFill/>
            </a:ln>
          </p:spPr>
        </p:pic>
        <p:sp>
          <p:nvSpPr>
            <p:cNvPr id="169998" name="矩形 169997"/>
            <p:cNvSpPr/>
            <p:nvPr/>
          </p:nvSpPr>
          <p:spPr>
            <a:xfrm>
              <a:off x="2789" y="2523"/>
              <a:ext cx="405" cy="232"/>
            </a:xfrm>
            <a:prstGeom prst="rect">
              <a:avLst/>
            </a:prstGeom>
            <a:solidFill>
              <a:schemeClr val="tx1"/>
            </a:solidFill>
            <a:ln w="9525">
              <a:noFill/>
            </a:ln>
          </p:spPr>
          <p:txBody>
            <a:bodyPr wrap="none" anchor="t">
              <a:spAutoFit/>
            </a:bodyPr>
            <a:p>
              <a:r>
                <a:rPr lang="zh-CN" altLang="en-US" b="1" dirty="0">
                  <a:solidFill>
                    <a:srgbClr val="FF0000"/>
                  </a:solidFill>
                  <a:latin typeface="Times New Roman" panose="02020603050405020304" pitchFamily="18" charset="0"/>
                </a:rPr>
                <a:t>温室</a:t>
              </a:r>
              <a:endParaRPr lang="zh-CN" altLang="en-US" b="1" dirty="0">
                <a:solidFill>
                  <a:srgbClr val="FF0000"/>
                </a:solidFill>
                <a:latin typeface="Times New Roman" panose="02020603050405020304" pitchFamily="18" charset="0"/>
              </a:endParaRPr>
            </a:p>
          </p:txBody>
        </p:sp>
      </p:grpSp>
      <p:grpSp>
        <p:nvGrpSpPr>
          <p:cNvPr id="170003" name="组合 170002"/>
          <p:cNvGrpSpPr/>
          <p:nvPr/>
        </p:nvGrpSpPr>
        <p:grpSpPr>
          <a:xfrm>
            <a:off x="3216275" y="42863"/>
            <a:ext cx="6697663" cy="2090737"/>
            <a:chOff x="1066" y="27"/>
            <a:chExt cx="4219" cy="1317"/>
          </a:xfrm>
        </p:grpSpPr>
        <p:pic>
          <p:nvPicPr>
            <p:cNvPr id="169994" name="图片 169993" descr="1717541124224055084359910">
              <a:hlinkClick r:id="rId5"/>
            </p:cNvPr>
            <p:cNvPicPr>
              <a:picLocks noChangeAspect="1"/>
            </p:cNvPicPr>
            <p:nvPr/>
          </p:nvPicPr>
          <p:blipFill>
            <a:blip r:embed="rId6"/>
            <a:stretch>
              <a:fillRect/>
            </a:stretch>
          </p:blipFill>
          <p:spPr>
            <a:xfrm>
              <a:off x="3334" y="41"/>
              <a:ext cx="1951" cy="1303"/>
            </a:xfrm>
            <a:prstGeom prst="rect">
              <a:avLst/>
            </a:prstGeom>
            <a:noFill/>
            <a:ln w="9525">
              <a:noFill/>
            </a:ln>
          </p:spPr>
        </p:pic>
        <p:pic>
          <p:nvPicPr>
            <p:cNvPr id="169995" name="图片 169994" descr="024">
              <a:hlinkClick r:id="rId7"/>
            </p:cNvPr>
            <p:cNvPicPr>
              <a:picLocks noChangeAspect="1"/>
            </p:cNvPicPr>
            <p:nvPr/>
          </p:nvPicPr>
          <p:blipFill>
            <a:blip r:embed="rId8"/>
            <a:srcRect b="12715"/>
            <a:stretch>
              <a:fillRect/>
            </a:stretch>
          </p:blipFill>
          <p:spPr>
            <a:xfrm>
              <a:off x="1066" y="27"/>
              <a:ext cx="2222" cy="1290"/>
            </a:xfrm>
            <a:prstGeom prst="rect">
              <a:avLst/>
            </a:prstGeom>
            <a:noFill/>
            <a:ln w="9525">
              <a:noFill/>
            </a:ln>
          </p:spPr>
        </p:pic>
        <p:sp>
          <p:nvSpPr>
            <p:cNvPr id="169999" name="矩形 169998"/>
            <p:cNvSpPr/>
            <p:nvPr/>
          </p:nvSpPr>
          <p:spPr>
            <a:xfrm>
              <a:off x="2925" y="1026"/>
              <a:ext cx="861" cy="251"/>
            </a:xfrm>
            <a:prstGeom prst="rect">
              <a:avLst/>
            </a:prstGeom>
            <a:solidFill>
              <a:schemeClr val="tx1"/>
            </a:solidFill>
            <a:ln w="9525">
              <a:noFill/>
            </a:ln>
          </p:spPr>
          <p:txBody>
            <a:bodyPr>
              <a:spAutoFit/>
            </a:bodyPr>
            <a:p>
              <a:r>
                <a:rPr lang="zh-CN" altLang="en-US" sz="2000" b="1" dirty="0">
                  <a:solidFill>
                    <a:srgbClr val="FF0000"/>
                  </a:solidFill>
                  <a:latin typeface="Times New Roman" panose="02020603050405020304" pitchFamily="18" charset="0"/>
                </a:rPr>
                <a:t>塑料大棚</a:t>
              </a:r>
              <a:endParaRPr lang="zh-CN" altLang="en-US" sz="2000" b="1" dirty="0">
                <a:solidFill>
                  <a:srgbClr val="FF0000"/>
                </a:solidFill>
                <a:latin typeface="Times New Roman" panose="02020603050405020304" pitchFamily="18" charset="0"/>
              </a:endParaRPr>
            </a:p>
          </p:txBody>
        </p:sp>
      </p:grpSp>
      <p:grpSp>
        <p:nvGrpSpPr>
          <p:cNvPr id="170005" name="组合 170004"/>
          <p:cNvGrpSpPr/>
          <p:nvPr/>
        </p:nvGrpSpPr>
        <p:grpSpPr>
          <a:xfrm>
            <a:off x="3216275" y="4503738"/>
            <a:ext cx="7129463" cy="2354262"/>
            <a:chOff x="1066" y="2837"/>
            <a:chExt cx="4491" cy="1483"/>
          </a:xfrm>
        </p:grpSpPr>
        <p:pic>
          <p:nvPicPr>
            <p:cNvPr id="169996" name="图片 169995"/>
            <p:cNvPicPr>
              <a:picLocks noChangeAspect="1"/>
            </p:cNvPicPr>
            <p:nvPr/>
          </p:nvPicPr>
          <p:blipFill>
            <a:blip r:embed="rId9"/>
            <a:srcRect l="33757" t="23633" r="21208" b="36394"/>
            <a:stretch>
              <a:fillRect/>
            </a:stretch>
          </p:blipFill>
          <p:spPr>
            <a:xfrm>
              <a:off x="1066" y="2840"/>
              <a:ext cx="2223" cy="1480"/>
            </a:xfrm>
            <a:prstGeom prst="rect">
              <a:avLst/>
            </a:prstGeom>
            <a:noFill/>
            <a:ln w="9525">
              <a:noFill/>
            </a:ln>
          </p:spPr>
        </p:pic>
        <p:pic>
          <p:nvPicPr>
            <p:cNvPr id="169997" name="图片 169996" descr="24991">
              <a:hlinkClick r:id="rId10"/>
            </p:cNvPr>
            <p:cNvPicPr>
              <a:picLocks noChangeAspect="1"/>
            </p:cNvPicPr>
            <p:nvPr/>
          </p:nvPicPr>
          <p:blipFill>
            <a:blip r:embed="rId11"/>
            <a:stretch>
              <a:fillRect/>
            </a:stretch>
          </p:blipFill>
          <p:spPr>
            <a:xfrm>
              <a:off x="3334" y="2837"/>
              <a:ext cx="2223" cy="1483"/>
            </a:xfrm>
            <a:prstGeom prst="rect">
              <a:avLst/>
            </a:prstGeom>
            <a:noFill/>
            <a:ln w="9525">
              <a:noFill/>
            </a:ln>
          </p:spPr>
        </p:pic>
        <p:sp>
          <p:nvSpPr>
            <p:cNvPr id="170000" name="矩形 169999"/>
            <p:cNvSpPr/>
            <p:nvPr/>
          </p:nvSpPr>
          <p:spPr>
            <a:xfrm>
              <a:off x="2789" y="4032"/>
              <a:ext cx="405" cy="232"/>
            </a:xfrm>
            <a:prstGeom prst="rect">
              <a:avLst/>
            </a:prstGeom>
            <a:solidFill>
              <a:schemeClr val="tx1"/>
            </a:solidFill>
            <a:ln w="9525">
              <a:noFill/>
            </a:ln>
          </p:spPr>
          <p:txBody>
            <a:bodyPr wrap="none" anchor="t">
              <a:spAutoFit/>
            </a:bodyPr>
            <a:p>
              <a:r>
                <a:rPr lang="zh-CN" altLang="en-US" b="1" dirty="0">
                  <a:solidFill>
                    <a:srgbClr val="FF0000"/>
                  </a:solidFill>
                  <a:latin typeface="Times New Roman" panose="02020603050405020304" pitchFamily="18" charset="0"/>
                </a:rPr>
                <a:t>荫棚</a:t>
              </a:r>
              <a:endParaRPr lang="zh-CN" altLang="en-US" b="1" dirty="0">
                <a:solidFill>
                  <a:srgbClr val="FF0000"/>
                </a:solidFill>
                <a:latin typeface="Times New Roman" panose="02020603050405020304" pitchFamily="18" charset="0"/>
              </a:endParaRPr>
            </a:p>
          </p:txBody>
        </p:sp>
        <p:sp>
          <p:nvSpPr>
            <p:cNvPr id="170001" name="矩形 170000"/>
            <p:cNvSpPr/>
            <p:nvPr/>
          </p:nvSpPr>
          <p:spPr>
            <a:xfrm>
              <a:off x="5012" y="4032"/>
              <a:ext cx="405" cy="232"/>
            </a:xfrm>
            <a:prstGeom prst="rect">
              <a:avLst/>
            </a:prstGeom>
            <a:solidFill>
              <a:schemeClr val="tx1"/>
            </a:solidFill>
            <a:ln w="9525">
              <a:noFill/>
            </a:ln>
          </p:spPr>
          <p:txBody>
            <a:bodyPr wrap="none" anchor="t">
              <a:spAutoFit/>
            </a:bodyPr>
            <a:p>
              <a:r>
                <a:rPr lang="zh-CN" altLang="en-US" b="1" dirty="0">
                  <a:solidFill>
                    <a:srgbClr val="FF0000"/>
                  </a:solidFill>
                  <a:latin typeface="Times New Roman" panose="02020603050405020304" pitchFamily="18" charset="0"/>
                </a:rPr>
                <a:t>风障</a:t>
              </a:r>
              <a:endParaRPr lang="zh-CN" altLang="en-US" b="1" dirty="0">
                <a:solidFill>
                  <a:srgbClr val="FF0000"/>
                </a:solidFill>
                <a:latin typeface="Times New Roman" panose="02020603050405020304" pitchFamily="18" charset="0"/>
              </a:endParaRPr>
            </a:p>
          </p:txBody>
        </p:sp>
      </p:grpSp>
      <p:sp>
        <p:nvSpPr>
          <p:cNvPr id="170002" name="矩形 170001"/>
          <p:cNvSpPr/>
          <p:nvPr/>
        </p:nvSpPr>
        <p:spPr>
          <a:xfrm>
            <a:off x="1958023" y="1457643"/>
            <a:ext cx="431800" cy="3107690"/>
          </a:xfrm>
          <a:prstGeom prst="rect">
            <a:avLst/>
          </a:prstGeom>
          <a:noFill/>
          <a:ln w="9525">
            <a:noFill/>
          </a:ln>
        </p:spPr>
        <p:txBody>
          <a:bodyPr>
            <a:spAutoFit/>
          </a:bodyPr>
          <a:p>
            <a:r>
              <a:rPr lang="zh-CN" altLang="en-US" sz="2800" b="1" dirty="0">
                <a:solidFill>
                  <a:schemeClr val="folHlink"/>
                </a:solidFill>
                <a:latin typeface="微软雅黑" panose="020B0503020204020204" pitchFamily="34" charset="-122"/>
                <a:ea typeface="微软雅黑" panose="020B0503020204020204" pitchFamily="34" charset="-122"/>
              </a:rPr>
              <a:t>主要的栽培设施</a:t>
            </a:r>
            <a:endParaRPr lang="zh-CN" altLang="en-US" sz="2800" b="1" dirty="0">
              <a:solidFill>
                <a:schemeClr val="folHlink"/>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71000"/>
          </a:schemeClr>
        </a:solidFill>
        <a:effectLst/>
      </p:bgPr>
    </p:bg>
    <p:spTree>
      <p:nvGrpSpPr>
        <p:cNvPr id="1" name=""/>
        <p:cNvGrpSpPr/>
        <p:nvPr/>
      </p:nvGrpSpPr>
      <p:grpSpPr>
        <a:xfrm>
          <a:off x="0" y="0"/>
          <a:ext cx="0" cy="0"/>
          <a:chOff x="0" y="0"/>
          <a:chExt cx="0" cy="0"/>
        </a:xfrm>
      </p:grpSpPr>
      <p:sp>
        <p:nvSpPr>
          <p:cNvPr id="379906" name="WordArt 2"/>
          <p:cNvSpPr>
            <a:spLocks noChangeArrowheads="1" noChangeShapeType="1" noTextEdit="1"/>
          </p:cNvSpPr>
          <p:nvPr/>
        </p:nvSpPr>
        <p:spPr bwMode="auto">
          <a:xfrm>
            <a:off x="3193555" y="2510729"/>
            <a:ext cx="6148874" cy="2164286"/>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chemeClr val="accent2"/>
              </a:contourClr>
            </a:sp3d>
          </a:bodyPr>
          <a:lstStyle/>
          <a:p>
            <a:pPr algn="ctr">
              <a:buFont typeface="Wingdings" panose="05000000000000000000" pitchFamily="2" charset="2"/>
              <a:buNone/>
            </a:pPr>
            <a:r>
              <a:rPr lang="en-US" altLang="zh-CN" sz="3350" b="1" kern="10" dirty="0">
                <a:solidFill>
                  <a:schemeClr val="accent2">
                    <a:alpha val="78000"/>
                  </a:schemeClr>
                </a:solidFill>
                <a:latin typeface="Calibri Light" panose="020F0302020204030204" pitchFamily="34" charset="0"/>
                <a:ea typeface="微软雅黑" panose="020B0503020204020204" pitchFamily="34" charset="-122"/>
              </a:rPr>
              <a:t>The End</a:t>
            </a:r>
            <a:endParaRPr lang="zh-CN" altLang="en-US" sz="3350" b="1" kern="10" dirty="0">
              <a:solidFill>
                <a:schemeClr val="accent2">
                  <a:alpha val="78000"/>
                </a:schemeClr>
              </a:solidFill>
              <a:latin typeface="Calibri Light" panose="020F03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9906"/>
                                        </p:tgtEl>
                                        <p:attrNameLst>
                                          <p:attrName>style.visibility</p:attrName>
                                        </p:attrNameLst>
                                      </p:cBhvr>
                                      <p:to>
                                        <p:strVal val="visible"/>
                                      </p:to>
                                    </p:set>
                                    <p:animEffect transition="in" filter="box(in)">
                                      <p:cBhvr>
                                        <p:cTn id="7" dur="500"/>
                                        <p:tgtEl>
                                          <p:spTgt spid="37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主要内容</a:t>
            </a:r>
            <a:endParaRPr lang="zh-CN" altLang="en-US"/>
          </a:p>
        </p:txBody>
      </p:sp>
      <p:sp>
        <p:nvSpPr>
          <p:cNvPr id="3" name="内容占位符 2"/>
          <p:cNvSpPr>
            <a:spLocks noGrp="1"/>
          </p:cNvSpPr>
          <p:nvPr>
            <p:ph idx="1"/>
          </p:nvPr>
        </p:nvSpPr>
        <p:spPr>
          <a:xfrm>
            <a:off x="1593850" y="1849120"/>
            <a:ext cx="9913620" cy="4445635"/>
          </a:xfrm>
        </p:spPr>
        <p:txBody>
          <a:bodyPr>
            <a:normAutofit lnSpcReduction="10000"/>
          </a:bodyPr>
          <a:p>
            <a:pPr indent="457200" fontAlgn="auto">
              <a:buNone/>
            </a:pPr>
            <a:r>
              <a:rPr lang="zh-CN" altLang="en-US" dirty="0">
                <a:latin typeface="宋体" panose="02010600030101010101" pitchFamily="2" charset="-122"/>
                <a:sym typeface="+mn-ea"/>
                <a:hlinkClick r:id="rId1" action="ppaction://hlinksldjump"/>
              </a:rPr>
              <a:t>第一节 花卉栽培设施及保护地概述</a:t>
            </a:r>
            <a:endParaRPr lang="zh-CN" altLang="en-US" dirty="0">
              <a:latin typeface="宋体" panose="02010600030101010101" pitchFamily="2" charset="-122"/>
              <a:sym typeface="+mn-ea"/>
            </a:endParaRPr>
          </a:p>
          <a:p>
            <a:pPr indent="457200" fontAlgn="auto">
              <a:buNone/>
            </a:pPr>
            <a:r>
              <a:rPr lang="zh-CN" altLang="en-US" dirty="0">
                <a:sym typeface="+mn-ea"/>
                <a:hlinkClick r:id="rId2" action="ppaction://hlinksldjump"/>
              </a:rPr>
              <a:t>第二节  生产场地要求与规划</a:t>
            </a:r>
            <a:endParaRPr lang="zh-CN" altLang="en-US" dirty="0"/>
          </a:p>
          <a:p>
            <a:pPr indent="457200" fontAlgn="auto">
              <a:buNone/>
            </a:pPr>
            <a:r>
              <a:rPr lang="zh-CN" altLang="en-US">
                <a:hlinkClick r:id="rId2" action="ppaction://hlinksldjump"/>
              </a:rPr>
              <a:t>第三节  </a:t>
            </a:r>
            <a:r>
              <a:rPr lang="zh-CN" altLang="en-US" dirty="0">
                <a:solidFill>
                  <a:srgbClr val="FF0000"/>
                </a:solidFill>
                <a:effectLst>
                  <a:outerShdw blurRad="38100" dist="38100" dir="2700000">
                    <a:srgbClr val="C0C0C0"/>
                  </a:outerShdw>
                </a:effectLst>
                <a:latin typeface="Times New Roman" panose="02020603050405020304" pitchFamily="18" charset="0"/>
                <a:sym typeface="+mn-ea"/>
                <a:hlinkClick r:id="rId2" action="ppaction://hlinksldjump"/>
              </a:rPr>
              <a:t>温室的种类、设计建造及调控设施</a:t>
            </a:r>
            <a:endParaRPr lang="zh-CN" altLang="en-US"/>
          </a:p>
          <a:p>
            <a:pPr indent="457200" fontAlgn="auto">
              <a:buNone/>
            </a:pPr>
            <a:r>
              <a:rPr lang="zh-CN" altLang="en-US">
                <a:hlinkClick r:id="rId2" action="ppaction://hlinksldjump"/>
              </a:rPr>
              <a:t>第四节 花卉栽培的其他设施</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431599"/>
            <a:ext cx="10972800" cy="1143000"/>
          </a:xfrm>
        </p:spPr>
        <p:txBody>
          <a:bodyPr>
            <a:normAutofit/>
          </a:bodyPr>
          <a:p>
            <a:r>
              <a:rPr lang="zh-CN" altLang="en-US" dirty="0">
                <a:latin typeface="宋体" panose="02010600030101010101" pitchFamily="2" charset="-122"/>
                <a:sym typeface="+mn-ea"/>
              </a:rPr>
              <a:t>第一节 花卉栽培设施及保护地概述</a:t>
            </a:r>
            <a:endParaRPr lang="zh-CN" altLang="en-US"/>
          </a:p>
        </p:txBody>
      </p:sp>
      <p:sp>
        <p:nvSpPr>
          <p:cNvPr id="3" name="内容占位符 2"/>
          <p:cNvSpPr>
            <a:spLocks noGrp="1"/>
          </p:cNvSpPr>
          <p:nvPr>
            <p:ph idx="1"/>
          </p:nvPr>
        </p:nvSpPr>
        <p:spPr>
          <a:xfrm>
            <a:off x="561975" y="1574800"/>
            <a:ext cx="11068050" cy="4761865"/>
          </a:xfrm>
        </p:spPr>
        <p:txBody>
          <a:bodyPr>
            <a:normAutofit/>
          </a:bodyPr>
          <a:p>
            <a:pPr indent="457200" fontAlgn="auto">
              <a:lnSpc>
                <a:spcPct val="150000"/>
              </a:lnSpc>
              <a:buNone/>
            </a:pPr>
            <a:r>
              <a:rPr lang="zh-CN" altLang="en-US" sz="2400" dirty="0">
                <a:solidFill>
                  <a:srgbClr val="CC0000"/>
                </a:solidFill>
                <a:cs typeface="微软雅黑" panose="020B0503020204020204" pitchFamily="34" charset="-122"/>
                <a:sym typeface="+mn-ea"/>
              </a:rPr>
              <a:t>1、花卉栽培设施</a:t>
            </a:r>
            <a:endParaRPr lang="zh-CN" altLang="en-US" sz="2400" b="1" dirty="0">
              <a:solidFill>
                <a:srgbClr val="CC0000"/>
              </a:solidFill>
              <a:cs typeface="微软雅黑" panose="020B0503020204020204" pitchFamily="34" charset="-122"/>
            </a:endParaRPr>
          </a:p>
          <a:p>
            <a:pPr indent="457200" fontAlgn="auto">
              <a:lnSpc>
                <a:spcPct val="150000"/>
              </a:lnSpc>
              <a:buNone/>
            </a:pPr>
            <a:r>
              <a:rPr lang="zh-CN" altLang="en-US" sz="2400" dirty="0">
                <a:solidFill>
                  <a:srgbClr val="003300"/>
                </a:solidFill>
                <a:cs typeface="微软雅黑" panose="020B0503020204020204" pitchFamily="34" charset="-122"/>
                <a:sym typeface="+mn-ea"/>
              </a:rPr>
              <a:t> 是指人为建造的适宜或保护不同类型的花卉正常生长发育的各种建筑与设备。主要包括温室、塑料大棚、冷床与温床、荫棚、风障及机械化、自动化设备、各种机具及容器等。</a:t>
            </a:r>
            <a:endParaRPr lang="zh-CN" altLang="en-US" sz="2400" dirty="0">
              <a:solidFill>
                <a:srgbClr val="003300"/>
              </a:solidFill>
              <a:cs typeface="微软雅黑" panose="020B0503020204020204" pitchFamily="34" charset="-122"/>
            </a:endParaRPr>
          </a:p>
          <a:p>
            <a:pPr indent="457200" algn="l" fontAlgn="auto">
              <a:buNone/>
            </a:pPr>
            <a:endParaRPr lang="zh-CN" altLang="en-US" sz="2400">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23560" name="图片 23559" descr="CDE@AE6I`MT`]@IR5]ZAT1K"/>
          <p:cNvPicPr>
            <a:picLocks noChangeAspect="1"/>
          </p:cNvPicPr>
          <p:nvPr/>
        </p:nvPicPr>
        <p:blipFill>
          <a:blip r:embed="rId1"/>
          <a:stretch>
            <a:fillRect/>
          </a:stretch>
        </p:blipFill>
        <p:spPr>
          <a:xfrm>
            <a:off x="763270" y="193675"/>
            <a:ext cx="10057130" cy="6408420"/>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377624"/>
            <a:ext cx="10972800" cy="1143000"/>
          </a:xfrm>
        </p:spPr>
        <p:txBody>
          <a:bodyPr>
            <a:normAutofit/>
          </a:bodyPr>
          <a:p>
            <a:r>
              <a:rPr lang="en-US" altLang="zh-CN" dirty="0">
                <a:solidFill>
                  <a:srgbClr val="FF0000"/>
                </a:solidFill>
                <a:cs typeface="微软雅黑" panose="020B0503020204020204" pitchFamily="34" charset="-122"/>
                <a:sym typeface="+mn-ea"/>
              </a:rPr>
              <a:t>2</a:t>
            </a:r>
            <a:r>
              <a:rPr lang="zh-CN" altLang="en-US" dirty="0">
                <a:solidFill>
                  <a:srgbClr val="FF0000"/>
                </a:solidFill>
                <a:cs typeface="微软雅黑" panose="020B0503020204020204" pitchFamily="34" charset="-122"/>
                <a:sym typeface="+mn-ea"/>
              </a:rPr>
              <a:t>、保护地及保护地栽培</a:t>
            </a:r>
            <a:endParaRPr lang="zh-CN" altLang="en-US" dirty="0">
              <a:solidFill>
                <a:srgbClr val="FF0000"/>
              </a:solidFill>
              <a:cs typeface="微软雅黑" panose="020B0503020204020204" pitchFamily="34" charset="-122"/>
              <a:sym typeface="+mn-ea"/>
            </a:endParaRPr>
          </a:p>
        </p:txBody>
      </p:sp>
      <p:sp>
        <p:nvSpPr>
          <p:cNvPr id="178179" name="内容占位符 178178"/>
          <p:cNvSpPr>
            <a:spLocks noGrp="1"/>
          </p:cNvSpPr>
          <p:nvPr>
            <p:ph idx="1"/>
          </p:nvPr>
        </p:nvSpPr>
        <p:spPr>
          <a:xfrm>
            <a:off x="609600" y="1520800"/>
            <a:ext cx="10972800" cy="4445519"/>
          </a:xfrm>
        </p:spPr>
        <p:txBody>
          <a:bodyPr/>
          <a:p>
            <a:pPr indent="457200" algn="l" fontAlgn="auto">
              <a:lnSpc>
                <a:spcPct val="150000"/>
              </a:lnSpc>
              <a:buNone/>
            </a:pPr>
            <a:r>
              <a:rPr lang="zh-CN" altLang="en-US" sz="2000" dirty="0"/>
              <a:t>（</a:t>
            </a:r>
            <a:r>
              <a:rPr lang="en-US" altLang="zh-CN" sz="2000" dirty="0"/>
              <a:t>1</a:t>
            </a:r>
            <a:r>
              <a:rPr lang="zh-CN" altLang="en-US" sz="2000" dirty="0"/>
              <a:t>）定义：花卉栽培设施和设备所创造的环境，称为保护地。利用这种人工创造的栽培环境进行花卉栽培，实现在自然条件下不能实现或难于实现的栽培活动，称为花卉保护地栽培。有时称为花卉设施栽培。</a:t>
            </a:r>
            <a:r>
              <a:rPr lang="zh-CN" altLang="en-US" sz="2000" dirty="0">
                <a:latin typeface="宋体" panose="02010600030101010101" pitchFamily="2" charset="-122"/>
                <a:ea typeface="宋体" panose="02010600030101010101" pitchFamily="2" charset="-122"/>
              </a:rPr>
              <a:t> </a:t>
            </a:r>
            <a:endParaRPr lang="zh-CN" altLang="en-US" sz="2000">
              <a:latin typeface="宋体" panose="02010600030101010101" pitchFamily="2" charset="-122"/>
              <a:ea typeface="宋体" panose="02010600030101010101" pitchFamily="2" charset="-122"/>
            </a:endParaRPr>
          </a:p>
        </p:txBody>
      </p:sp>
      <p:pic>
        <p:nvPicPr>
          <p:cNvPr id="178182" name="图片 178181" descr="zzws"/>
          <p:cNvPicPr>
            <a:picLocks noChangeAspect="1"/>
          </p:cNvPicPr>
          <p:nvPr/>
        </p:nvPicPr>
        <p:blipFill>
          <a:blip r:embed="rId1"/>
          <a:stretch>
            <a:fillRect/>
          </a:stretch>
        </p:blipFill>
        <p:spPr>
          <a:xfrm>
            <a:off x="3697923" y="2781300"/>
            <a:ext cx="3352800" cy="1924050"/>
          </a:xfrm>
          <a:prstGeom prst="rect">
            <a:avLst/>
          </a:prstGeom>
          <a:noFill/>
          <a:ln w="9525">
            <a:noFill/>
          </a:ln>
        </p:spPr>
      </p:pic>
      <p:pic>
        <p:nvPicPr>
          <p:cNvPr id="178183" name="图片 178182" descr="4"/>
          <p:cNvPicPr>
            <a:picLocks noChangeAspect="1"/>
          </p:cNvPicPr>
          <p:nvPr/>
        </p:nvPicPr>
        <p:blipFill>
          <a:blip r:embed="rId2"/>
          <a:stretch>
            <a:fillRect/>
          </a:stretch>
        </p:blipFill>
        <p:spPr>
          <a:xfrm>
            <a:off x="3609975" y="4705350"/>
            <a:ext cx="3529013" cy="2155825"/>
          </a:xfrm>
          <a:prstGeom prst="rect">
            <a:avLst/>
          </a:prstGeom>
          <a:noFill/>
          <a:ln w="9525">
            <a:noFill/>
          </a:ln>
        </p:spPr>
      </p:pic>
      <p:pic>
        <p:nvPicPr>
          <p:cNvPr id="178184" name="图片 178183" descr="005"/>
          <p:cNvPicPr>
            <a:picLocks noChangeAspect="1"/>
          </p:cNvPicPr>
          <p:nvPr/>
        </p:nvPicPr>
        <p:blipFill>
          <a:blip r:embed="rId3"/>
          <a:stretch>
            <a:fillRect/>
          </a:stretch>
        </p:blipFill>
        <p:spPr>
          <a:xfrm>
            <a:off x="7239635" y="2808288"/>
            <a:ext cx="3429000" cy="1897062"/>
          </a:xfrm>
          <a:prstGeom prst="rect">
            <a:avLst/>
          </a:prstGeom>
          <a:noFill/>
          <a:ln w="9525">
            <a:noFill/>
          </a:ln>
        </p:spPr>
      </p:pic>
      <p:pic>
        <p:nvPicPr>
          <p:cNvPr id="178185" name="图片 178184" descr="2719975_pic"/>
          <p:cNvPicPr>
            <a:picLocks noChangeAspect="1"/>
          </p:cNvPicPr>
          <p:nvPr/>
        </p:nvPicPr>
        <p:blipFill>
          <a:blip r:embed="rId4"/>
          <a:stretch>
            <a:fillRect/>
          </a:stretch>
        </p:blipFill>
        <p:spPr>
          <a:xfrm>
            <a:off x="7355205" y="4892675"/>
            <a:ext cx="3384550" cy="1968500"/>
          </a:xfrm>
          <a:prstGeom prst="rect">
            <a:avLst/>
          </a:prstGeom>
          <a:noFill/>
          <a:ln w="9525">
            <a:noFill/>
          </a:ln>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479859"/>
            <a:ext cx="10972800" cy="1143000"/>
          </a:xfrm>
        </p:spPr>
        <p:txBody>
          <a:bodyPr/>
          <a:p>
            <a:r>
              <a:rPr lang="zh-CN" altLang="en-US" dirty="0">
                <a:sym typeface="+mn-ea"/>
              </a:rPr>
              <a:t>（</a:t>
            </a:r>
            <a:r>
              <a:rPr lang="en-US" altLang="zh-CN" dirty="0">
                <a:sym typeface="+mn-ea"/>
              </a:rPr>
              <a:t>2</a:t>
            </a:r>
            <a:r>
              <a:rPr lang="zh-CN" altLang="en-US" dirty="0">
                <a:sym typeface="+mn-ea"/>
              </a:rPr>
              <a:t>）保护地的作用</a:t>
            </a:r>
            <a:endParaRPr lang="zh-CN" altLang="en-US"/>
          </a:p>
        </p:txBody>
      </p:sp>
      <p:sp>
        <p:nvSpPr>
          <p:cNvPr id="179203" name="内容占位符 179202"/>
          <p:cNvSpPr>
            <a:spLocks noGrp="1"/>
          </p:cNvSpPr>
          <p:nvPr>
            <p:ph idx="1"/>
          </p:nvPr>
        </p:nvSpPr>
        <p:spPr>
          <a:xfrm>
            <a:off x="609600" y="1509370"/>
            <a:ext cx="10972800" cy="4445519"/>
          </a:xfrm>
        </p:spPr>
        <p:txBody>
          <a:bodyPr/>
          <a:p>
            <a:pPr indent="457200" fontAlgn="auto">
              <a:lnSpc>
                <a:spcPct val="140000"/>
              </a:lnSpc>
              <a:buNone/>
            </a:pPr>
            <a:r>
              <a:rPr lang="en-US" altLang="zh-CN" sz="2400" dirty="0">
                <a:latin typeface="Calibri" panose="020F0502020204030204" charset="0"/>
              </a:rPr>
              <a:t>①</a:t>
            </a:r>
            <a:r>
              <a:rPr lang="zh-CN" altLang="en-US" sz="2400" dirty="0"/>
              <a:t>育苗</a:t>
            </a:r>
            <a:endParaRPr lang="zh-CN" altLang="en-US" sz="2400" dirty="0"/>
          </a:p>
          <a:p>
            <a:pPr indent="457200" fontAlgn="auto">
              <a:lnSpc>
                <a:spcPct val="140000"/>
              </a:lnSpc>
              <a:buNone/>
            </a:pPr>
            <a:r>
              <a:rPr lang="en-US" altLang="zh-CN" sz="2400" dirty="0">
                <a:latin typeface="Calibri" panose="020F0502020204030204" charset="0"/>
              </a:rPr>
              <a:t>②</a:t>
            </a:r>
            <a:r>
              <a:rPr lang="zh-CN" altLang="en-US" sz="2400" dirty="0"/>
              <a:t>在不适于某类花卉生态要求的地区，栽培该类花卉，丰富某一地区的花卉种类。</a:t>
            </a:r>
            <a:endParaRPr lang="zh-CN" altLang="en-US" sz="2400"/>
          </a:p>
          <a:p>
            <a:pPr indent="457200" fontAlgn="auto">
              <a:lnSpc>
                <a:spcPct val="140000"/>
              </a:lnSpc>
              <a:buNone/>
            </a:pPr>
            <a:r>
              <a:rPr lang="en-US" altLang="zh-CN" sz="2400" dirty="0">
                <a:latin typeface="Calibri" panose="020F0502020204030204" charset="0"/>
              </a:rPr>
              <a:t>③</a:t>
            </a:r>
            <a:r>
              <a:rPr lang="en-US" altLang="zh-CN" sz="2400" dirty="0"/>
              <a:t> </a:t>
            </a:r>
            <a:r>
              <a:rPr lang="zh-CN" altLang="en-US" sz="2400" dirty="0"/>
              <a:t>栽培当地当时气候不宜栽培的花卉，丰富园林应用种类。</a:t>
            </a:r>
            <a:endParaRPr lang="zh-CN" altLang="en-US" sz="2400"/>
          </a:p>
        </p:txBody>
      </p:sp>
      <p:pic>
        <p:nvPicPr>
          <p:cNvPr id="179204" name="图片 179203" descr="日光温室一品红"/>
          <p:cNvPicPr>
            <a:picLocks noChangeAspect="1"/>
          </p:cNvPicPr>
          <p:nvPr/>
        </p:nvPicPr>
        <p:blipFill>
          <a:blip r:embed="rId1"/>
          <a:stretch>
            <a:fillRect/>
          </a:stretch>
        </p:blipFill>
        <p:spPr>
          <a:xfrm>
            <a:off x="2351088" y="3933825"/>
            <a:ext cx="3816350" cy="2379663"/>
          </a:xfrm>
          <a:prstGeom prst="rect">
            <a:avLst/>
          </a:prstGeom>
          <a:noFill/>
          <a:ln w="9525">
            <a:noFill/>
          </a:ln>
        </p:spPr>
      </p:pic>
      <p:pic>
        <p:nvPicPr>
          <p:cNvPr id="179205" name="图片 179204" descr="gc_1_3"/>
          <p:cNvPicPr>
            <a:picLocks noChangeAspect="1"/>
          </p:cNvPicPr>
          <p:nvPr/>
        </p:nvPicPr>
        <p:blipFill>
          <a:blip r:embed="rId2"/>
          <a:stretch>
            <a:fillRect/>
          </a:stretch>
        </p:blipFill>
        <p:spPr>
          <a:xfrm>
            <a:off x="6383338" y="3933825"/>
            <a:ext cx="3733800" cy="2362200"/>
          </a:xfrm>
          <a:prstGeom prst="rect">
            <a:avLst/>
          </a:prstGeom>
          <a:noFill/>
          <a:ln w="9525">
            <a:noFill/>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443029"/>
            <a:ext cx="10972800" cy="1143000"/>
          </a:xfrm>
        </p:spPr>
        <p:txBody>
          <a:bodyPr>
            <a:normAutofit/>
          </a:bodyPr>
          <a:p>
            <a:r>
              <a:rPr lang="zh-CN" altLang="en-US" dirty="0">
                <a:solidFill>
                  <a:srgbClr val="FF0000"/>
                </a:solidFill>
                <a:cs typeface="微软雅黑" panose="020B0503020204020204" pitchFamily="34" charset="-122"/>
                <a:sym typeface="+mn-ea"/>
              </a:rPr>
              <a:t>（3）保护栽培与露底栽培对比特点：</a:t>
            </a:r>
            <a:r>
              <a:rPr lang="zh-CN" altLang="en-US" dirty="0">
                <a:sym typeface="+mn-ea"/>
              </a:rPr>
              <a:t> </a:t>
            </a:r>
            <a:endParaRPr lang="zh-CN" altLang="en-US" dirty="0">
              <a:sym typeface="+mn-ea"/>
            </a:endParaRPr>
          </a:p>
        </p:txBody>
      </p:sp>
      <p:sp>
        <p:nvSpPr>
          <p:cNvPr id="60419" name="内容占位符 60418"/>
          <p:cNvSpPr>
            <a:spLocks noGrp="1"/>
          </p:cNvSpPr>
          <p:nvPr>
            <p:ph idx="1"/>
          </p:nvPr>
        </p:nvSpPr>
        <p:spPr>
          <a:xfrm>
            <a:off x="609600" y="1670025"/>
            <a:ext cx="10972800" cy="4445519"/>
          </a:xfrm>
        </p:spPr>
        <p:txBody>
          <a:bodyPr>
            <a:normAutofit lnSpcReduction="10000"/>
          </a:bodyPr>
          <a:p>
            <a:pPr indent="457200" algn="just" fontAlgn="auto">
              <a:lnSpc>
                <a:spcPct val="150000"/>
              </a:lnSpc>
              <a:buNone/>
            </a:pPr>
            <a:r>
              <a:rPr lang="zh-CN" altLang="en-US" sz="2400" dirty="0">
                <a:cs typeface="微软雅黑" panose="020B0503020204020204" pitchFamily="34" charset="-122"/>
              </a:rPr>
              <a:t>保护地栽培和露地栽培相比有其自己的特点：</a:t>
            </a:r>
            <a:endParaRPr lang="zh-CN" altLang="en-US" sz="2400" dirty="0">
              <a:cs typeface="微软雅黑" panose="020B0503020204020204" pitchFamily="34" charset="-122"/>
            </a:endParaRPr>
          </a:p>
          <a:p>
            <a:pPr indent="457200" fontAlgn="auto">
              <a:lnSpc>
                <a:spcPct val="150000"/>
              </a:lnSpc>
              <a:buNone/>
            </a:pPr>
            <a:r>
              <a:rPr lang="zh-CN" altLang="en-US" sz="2400" dirty="0">
                <a:cs typeface="微软雅黑" panose="020B0503020204020204" pitchFamily="34" charset="-122"/>
              </a:rPr>
              <a:t> </a:t>
            </a:r>
            <a:r>
              <a:rPr lang="zh-CN" altLang="en-US" sz="2400" dirty="0">
                <a:latin typeface="Calibri" panose="020F0502020204030204" charset="0"/>
                <a:cs typeface="微软雅黑" panose="020B0503020204020204" pitchFamily="34" charset="-122"/>
              </a:rPr>
              <a:t>①</a:t>
            </a:r>
            <a:r>
              <a:rPr lang="zh-CN" altLang="en-US" sz="2400" dirty="0">
                <a:solidFill>
                  <a:schemeClr val="folHlink"/>
                </a:solidFill>
                <a:cs typeface="微软雅黑" panose="020B0503020204020204" pitchFamily="34" charset="-122"/>
              </a:rPr>
              <a:t>不受季节和地区限制，可全年生产多种花卉；</a:t>
            </a:r>
            <a:endParaRPr lang="zh-CN" altLang="en-US" sz="2400" dirty="0">
              <a:solidFill>
                <a:schemeClr val="folHlink"/>
              </a:solidFill>
              <a:cs typeface="微软雅黑" panose="020B0503020204020204" pitchFamily="34" charset="-122"/>
            </a:endParaRPr>
          </a:p>
          <a:p>
            <a:pPr indent="457200" algn="just" fontAlgn="auto">
              <a:lnSpc>
                <a:spcPct val="150000"/>
              </a:lnSpc>
              <a:buNone/>
            </a:pPr>
            <a:r>
              <a:rPr lang="en-US" altLang="zh-CN" sz="2400" dirty="0">
                <a:solidFill>
                  <a:schemeClr val="folHlink"/>
                </a:solidFill>
                <a:latin typeface="Calibri" panose="020F0502020204030204" charset="0"/>
                <a:cs typeface="微软雅黑" panose="020B0503020204020204" pitchFamily="34" charset="-122"/>
              </a:rPr>
              <a:t>②</a:t>
            </a:r>
            <a:r>
              <a:rPr lang="zh-CN" altLang="en-US" sz="2400" dirty="0">
                <a:solidFill>
                  <a:schemeClr val="folHlink"/>
                </a:solidFill>
                <a:cs typeface="微软雅黑" panose="020B0503020204020204" pitchFamily="34" charset="-122"/>
              </a:rPr>
              <a:t>能集约化栽培，提高单位面积产量，实现工厂化生产。</a:t>
            </a:r>
            <a:endParaRPr lang="zh-CN" altLang="en-US" sz="2400" dirty="0">
              <a:solidFill>
                <a:schemeClr val="folHlink"/>
              </a:solidFill>
              <a:cs typeface="微软雅黑" panose="020B0503020204020204" pitchFamily="34" charset="-122"/>
            </a:endParaRPr>
          </a:p>
          <a:p>
            <a:pPr indent="457200" algn="just" fontAlgn="auto">
              <a:lnSpc>
                <a:spcPct val="150000"/>
              </a:lnSpc>
              <a:buNone/>
            </a:pPr>
            <a:r>
              <a:rPr lang="en-US" altLang="zh-CN" sz="2400" dirty="0">
                <a:solidFill>
                  <a:schemeClr val="folHlink"/>
                </a:solidFill>
                <a:latin typeface="Calibri" panose="020F0502020204030204" charset="0"/>
                <a:cs typeface="微软雅黑" panose="020B0503020204020204" pitchFamily="34" charset="-122"/>
              </a:rPr>
              <a:t>③</a:t>
            </a:r>
            <a:r>
              <a:rPr lang="zh-CN" altLang="en-US" sz="2400" dirty="0">
                <a:solidFill>
                  <a:schemeClr val="folHlink"/>
                </a:solidFill>
                <a:cs typeface="微软雅黑" panose="020B0503020204020204" pitchFamily="34" charset="-122"/>
              </a:rPr>
              <a:t>能生产出优质高档花卉，经济效益显著，一般是露地花卉产值的</a:t>
            </a:r>
            <a:r>
              <a:rPr lang="en-US" altLang="zh-CN" sz="2400" dirty="0">
                <a:solidFill>
                  <a:schemeClr val="folHlink"/>
                </a:solidFill>
                <a:cs typeface="微软雅黑" panose="020B0503020204020204" pitchFamily="34" charset="-122"/>
              </a:rPr>
              <a:t>5</a:t>
            </a:r>
            <a:r>
              <a:rPr lang="zh-CN" altLang="en-US" sz="2400" dirty="0">
                <a:solidFill>
                  <a:schemeClr val="folHlink"/>
                </a:solidFill>
                <a:cs typeface="微软雅黑" panose="020B0503020204020204" pitchFamily="34" charset="-122"/>
              </a:rPr>
              <a:t>－</a:t>
            </a:r>
            <a:r>
              <a:rPr lang="en-US" altLang="zh-CN" sz="2400" dirty="0">
                <a:solidFill>
                  <a:schemeClr val="folHlink"/>
                </a:solidFill>
                <a:cs typeface="微软雅黑" panose="020B0503020204020204" pitchFamily="34" charset="-122"/>
              </a:rPr>
              <a:t>10</a:t>
            </a:r>
            <a:r>
              <a:rPr lang="zh-CN" altLang="en-US" sz="2400" dirty="0">
                <a:solidFill>
                  <a:schemeClr val="folHlink"/>
                </a:solidFill>
                <a:cs typeface="微软雅黑" panose="020B0503020204020204" pitchFamily="34" charset="-122"/>
              </a:rPr>
              <a:t>倍。</a:t>
            </a:r>
            <a:endParaRPr lang="zh-CN" altLang="en-US" sz="2400" dirty="0">
              <a:solidFill>
                <a:schemeClr val="folHlink"/>
              </a:solidFill>
              <a:cs typeface="微软雅黑" panose="020B0503020204020204" pitchFamily="34" charset="-122"/>
            </a:endParaRPr>
          </a:p>
          <a:p>
            <a:pPr indent="457200" algn="just" fontAlgn="auto">
              <a:lnSpc>
                <a:spcPct val="150000"/>
              </a:lnSpc>
              <a:buNone/>
            </a:pPr>
            <a:r>
              <a:rPr lang="en-US" altLang="zh-CN" sz="2400" dirty="0">
                <a:solidFill>
                  <a:schemeClr val="folHlink"/>
                </a:solidFill>
                <a:cs typeface="微软雅黑" panose="020B0503020204020204" pitchFamily="34" charset="-122"/>
              </a:rPr>
              <a:t>④</a:t>
            </a:r>
            <a:r>
              <a:rPr lang="zh-CN" altLang="en-US" sz="2400" dirty="0">
                <a:solidFill>
                  <a:schemeClr val="folHlink"/>
                </a:solidFill>
                <a:cs typeface="微软雅黑" panose="020B0503020204020204" pitchFamily="34" charset="-122"/>
              </a:rPr>
              <a:t>设备费用大，生产成本高；</a:t>
            </a:r>
            <a:endParaRPr lang="zh-CN" altLang="en-US" sz="2400" dirty="0">
              <a:solidFill>
                <a:schemeClr val="folHlink"/>
              </a:solidFill>
              <a:cs typeface="微软雅黑" panose="020B0503020204020204" pitchFamily="34" charset="-122"/>
            </a:endParaRPr>
          </a:p>
          <a:p>
            <a:pPr indent="457200" algn="just" fontAlgn="auto">
              <a:lnSpc>
                <a:spcPct val="150000"/>
              </a:lnSpc>
              <a:buNone/>
            </a:pPr>
            <a:r>
              <a:rPr lang="en-US" altLang="zh-CN" sz="2400" dirty="0">
                <a:solidFill>
                  <a:schemeClr val="folHlink"/>
                </a:solidFill>
                <a:cs typeface="微软雅黑" panose="020B0503020204020204" pitchFamily="34" charset="-122"/>
              </a:rPr>
              <a:t>⑤</a:t>
            </a:r>
            <a:r>
              <a:rPr lang="zh-CN" altLang="en-US" sz="2400" dirty="0">
                <a:solidFill>
                  <a:schemeClr val="folHlink"/>
                </a:solidFill>
                <a:cs typeface="微软雅黑" panose="020B0503020204020204" pitchFamily="34" charset="-122"/>
              </a:rPr>
              <a:t>栽培管理技术要求严格；</a:t>
            </a:r>
            <a:endParaRPr lang="zh-CN" altLang="en-US" sz="2400" dirty="0">
              <a:solidFill>
                <a:schemeClr val="folHlink"/>
              </a:solidFill>
              <a:cs typeface="微软雅黑" panose="020B0503020204020204" pitchFamily="34" charset="-122"/>
            </a:endParaRPr>
          </a:p>
          <a:p>
            <a:pPr indent="457200" algn="just" fontAlgn="auto">
              <a:lnSpc>
                <a:spcPct val="150000"/>
              </a:lnSpc>
              <a:buNone/>
            </a:pPr>
            <a:r>
              <a:rPr lang="en-US" altLang="zh-CN" sz="2400" dirty="0">
                <a:solidFill>
                  <a:schemeClr val="folHlink"/>
                </a:solidFill>
                <a:cs typeface="微软雅黑" panose="020B0503020204020204" pitchFamily="34" charset="-122"/>
              </a:rPr>
              <a:t>⑥</a:t>
            </a:r>
            <a:r>
              <a:rPr lang="zh-CN" altLang="en-US" sz="2400" dirty="0">
                <a:solidFill>
                  <a:schemeClr val="folHlink"/>
                </a:solidFill>
                <a:cs typeface="微软雅黑" panose="020B0503020204020204" pitchFamily="34" charset="-122"/>
              </a:rPr>
              <a:t>生产和销售环节之间要紧密衔接 </a:t>
            </a:r>
            <a:endParaRPr lang="zh-CN" altLang="en-US" sz="2400" dirty="0">
              <a:solidFill>
                <a:schemeClr val="folHlink"/>
              </a:solidFill>
              <a:cs typeface="微软雅黑" panose="020B0503020204020204" pitchFamily="34" charset="-122"/>
            </a:endParaRPr>
          </a:p>
          <a:p>
            <a:pPr indent="457200" algn="just" fontAlgn="auto">
              <a:lnSpc>
                <a:spcPct val="150000"/>
              </a:lnSpc>
              <a:buNone/>
            </a:pPr>
            <a:r>
              <a:rPr lang="zh-CN" altLang="en-US" sz="2400" dirty="0">
                <a:solidFill>
                  <a:schemeClr val="folHlink"/>
                </a:solidFill>
                <a:cs typeface="微软雅黑" panose="020B0503020204020204" pitchFamily="34" charset="-122"/>
                <a:sym typeface="+mn-ea"/>
              </a:rPr>
              <a:t>⑦消耗能源多，要有一定经济实力和条件。</a:t>
            </a:r>
            <a:endParaRPr lang="zh-CN" altLang="en-US" sz="2400" dirty="0">
              <a:solidFill>
                <a:schemeClr val="folHlink"/>
              </a:solidFill>
            </a:endParaRPr>
          </a:p>
          <a:p>
            <a:pPr algn="just">
              <a:lnSpc>
                <a:spcPct val="140000"/>
              </a:lnSpc>
            </a:pPr>
            <a:endParaRPr lang="zh-CN" altLang="en-US" sz="2400">
              <a:solidFill>
                <a:schemeClr val="folHlink"/>
              </a:solidFill>
              <a:latin typeface="宋体" panose="02010600030101010101" pitchFamily="2" charset="-122"/>
              <a:ea typeface="宋体" panose="02010600030101010101" pitchFamily="2"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2890" y="432234"/>
            <a:ext cx="10972800" cy="1143000"/>
          </a:xfrm>
        </p:spPr>
        <p:txBody>
          <a:bodyPr/>
          <a:p>
            <a:r>
              <a:rPr lang="en-US" altLang="zh-CN" dirty="0">
                <a:solidFill>
                  <a:srgbClr val="FF3399"/>
                </a:solidFill>
                <a:sym typeface="+mn-ea"/>
              </a:rPr>
              <a:t>3</a:t>
            </a:r>
            <a:r>
              <a:rPr lang="zh-CN" altLang="en-US" dirty="0">
                <a:solidFill>
                  <a:srgbClr val="FF3399"/>
                </a:solidFill>
                <a:sym typeface="+mn-ea"/>
              </a:rPr>
              <a:t>、花卉保护地栽培的发展历史</a:t>
            </a:r>
            <a:endParaRPr lang="zh-CN" altLang="en-US"/>
          </a:p>
        </p:txBody>
      </p:sp>
      <p:sp>
        <p:nvSpPr>
          <p:cNvPr id="268291" name="内容占位符 268290"/>
          <p:cNvSpPr>
            <a:spLocks noGrp="1"/>
          </p:cNvSpPr>
          <p:nvPr>
            <p:ph idx="1"/>
          </p:nvPr>
        </p:nvSpPr>
        <p:spPr>
          <a:xfrm>
            <a:off x="609600" y="1748130"/>
            <a:ext cx="10972800" cy="4445519"/>
          </a:xfrm>
        </p:spPr>
        <p:txBody>
          <a:bodyPr>
            <a:normAutofit/>
          </a:bodyPr>
          <a:p>
            <a:pPr indent="457200" algn="just" fontAlgn="auto">
              <a:lnSpc>
                <a:spcPct val="150000"/>
              </a:lnSpc>
              <a:buNone/>
            </a:pPr>
            <a:r>
              <a:rPr lang="en-US" altLang="zh-CN" sz="2400" dirty="0">
                <a:cs typeface="微软雅黑" panose="020B0503020204020204" pitchFamily="34" charset="-122"/>
              </a:rPr>
              <a:t>1903</a:t>
            </a:r>
            <a:r>
              <a:rPr lang="zh-CN" altLang="en-US" sz="2400" dirty="0">
                <a:cs typeface="微软雅黑" panose="020B0503020204020204" pitchFamily="34" charset="-122"/>
              </a:rPr>
              <a:t>年和</a:t>
            </a:r>
            <a:r>
              <a:rPr lang="en-US" altLang="zh-CN" sz="2400" dirty="0">
                <a:cs typeface="微软雅黑" panose="020B0503020204020204" pitchFamily="34" charset="-122"/>
              </a:rPr>
              <a:t>1967</a:t>
            </a:r>
            <a:r>
              <a:rPr lang="zh-CN" altLang="en-US" sz="2400" dirty="0">
                <a:cs typeface="微软雅黑" panose="020B0503020204020204" pitchFamily="34" charset="-122"/>
              </a:rPr>
              <a:t>年，荷兰人先后建成了历史上的第一座双屋面温室和第一栋连栋温室，为现代温室业的发展做出了巨大的贡献。</a:t>
            </a:r>
            <a:endParaRPr lang="zh-CN" altLang="en-US" sz="2400" dirty="0">
              <a:cs typeface="微软雅黑" panose="020B0503020204020204" pitchFamily="34" charset="-122"/>
            </a:endParaRPr>
          </a:p>
          <a:p>
            <a:pPr indent="457200" algn="just" fontAlgn="auto">
              <a:lnSpc>
                <a:spcPct val="150000"/>
              </a:lnSpc>
              <a:buNone/>
            </a:pPr>
            <a:r>
              <a:rPr lang="zh-CN" altLang="en-US" sz="2400" dirty="0">
                <a:cs typeface="微软雅黑" panose="020B0503020204020204" pitchFamily="34" charset="-122"/>
              </a:rPr>
              <a:t>美国</a:t>
            </a:r>
            <a:r>
              <a:rPr lang="en-US" altLang="zh-CN" sz="2400" dirty="0">
                <a:cs typeface="微软雅黑" panose="020B0503020204020204" pitchFamily="34" charset="-122"/>
              </a:rPr>
              <a:t>1800</a:t>
            </a:r>
            <a:r>
              <a:rPr lang="zh-CN" altLang="en-US" sz="2400" dirty="0">
                <a:cs typeface="微软雅黑" panose="020B0503020204020204" pitchFamily="34" charset="-122"/>
              </a:rPr>
              <a:t>年建造了第一栋商用玻璃温室。</a:t>
            </a:r>
            <a:endParaRPr lang="zh-CN" altLang="en-US" sz="2400" dirty="0">
              <a:cs typeface="微软雅黑" panose="020B0503020204020204" pitchFamily="34" charset="-122"/>
            </a:endParaRPr>
          </a:p>
          <a:p>
            <a:pPr indent="457200" algn="just" fontAlgn="auto">
              <a:lnSpc>
                <a:spcPct val="150000"/>
              </a:lnSpc>
              <a:buNone/>
            </a:pPr>
            <a:r>
              <a:rPr lang="en-US" altLang="zh-CN" sz="2400" dirty="0">
                <a:cs typeface="微软雅黑" panose="020B0503020204020204" pitchFamily="34" charset="-122"/>
              </a:rPr>
              <a:t>1949</a:t>
            </a:r>
            <a:r>
              <a:rPr lang="zh-CN" altLang="en-US" sz="2400" dirty="0">
                <a:cs typeface="微软雅黑" panose="020B0503020204020204" pitchFamily="34" charset="-122"/>
              </a:rPr>
              <a:t>年，美国加利福尼亚洲</a:t>
            </a:r>
            <a:r>
              <a:rPr lang="en-US" altLang="zh-CN" sz="2400" err="1">
                <a:cs typeface="微软雅黑" panose="020B0503020204020204" pitchFamily="34" charset="-122"/>
              </a:rPr>
              <a:t>Farhort</a:t>
            </a:r>
            <a:r>
              <a:rPr lang="zh-CN" altLang="en-US" sz="2400" dirty="0">
                <a:cs typeface="微软雅黑" panose="020B0503020204020204" pitchFamily="34" charset="-122"/>
              </a:rPr>
              <a:t>植物实验室创建了世界上第一个人工气候室。</a:t>
            </a:r>
            <a:endParaRPr lang="zh-CN" altLang="en-US" sz="2400" dirty="0">
              <a:cs typeface="微软雅黑" panose="020B0503020204020204" pitchFamily="34" charset="-122"/>
            </a:endParaRPr>
          </a:p>
          <a:p>
            <a:pPr indent="457200" fontAlgn="auto">
              <a:lnSpc>
                <a:spcPct val="150000"/>
              </a:lnSpc>
              <a:buNone/>
            </a:pPr>
            <a:endParaRPr lang="zh-CN" altLang="en-US" sz="2400" dirty="0">
              <a:cs typeface="微软雅黑" panose="020B0503020204020204" pitchFamily="34"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586539"/>
            <a:ext cx="10972800" cy="1143000"/>
          </a:xfrm>
        </p:spPr>
        <p:txBody>
          <a:bodyPr/>
          <a:p>
            <a:r>
              <a:rPr lang="en-US" altLang="zh-CN" sz="4000">
                <a:solidFill>
                  <a:srgbClr val="FF0000"/>
                </a:solidFill>
                <a:cs typeface="微软雅黑" panose="020B0503020204020204" pitchFamily="34" charset="-122"/>
                <a:sym typeface="+mn-ea"/>
              </a:rPr>
              <a:t>4</a:t>
            </a:r>
            <a:r>
              <a:rPr lang="zh-CN" altLang="en-US" sz="4000" dirty="0">
                <a:solidFill>
                  <a:srgbClr val="FF0000"/>
                </a:solidFill>
                <a:cs typeface="微软雅黑" panose="020B0503020204020204" pitchFamily="34" charset="-122"/>
                <a:sym typeface="+mn-ea"/>
              </a:rPr>
              <a:t>、园艺设施发展趋势 </a:t>
            </a:r>
            <a:endParaRPr lang="zh-CN" altLang="en-US" sz="4000" dirty="0">
              <a:solidFill>
                <a:srgbClr val="FF0000"/>
              </a:solidFill>
              <a:cs typeface="微软雅黑" panose="020B0503020204020204" pitchFamily="34" charset="-122"/>
              <a:sym typeface="+mn-ea"/>
            </a:endParaRPr>
          </a:p>
        </p:txBody>
      </p:sp>
      <p:sp>
        <p:nvSpPr>
          <p:cNvPr id="3" name="内容占位符 2"/>
          <p:cNvSpPr>
            <a:spLocks noGrp="1"/>
          </p:cNvSpPr>
          <p:nvPr>
            <p:ph idx="1"/>
          </p:nvPr>
        </p:nvSpPr>
        <p:spPr>
          <a:xfrm>
            <a:off x="609600" y="1849120"/>
            <a:ext cx="10972800" cy="4487545"/>
          </a:xfrm>
        </p:spPr>
        <p:txBody>
          <a:bodyPr>
            <a:normAutofit/>
          </a:bodyPr>
          <a:p>
            <a:pPr indent="457200" fontAlgn="auto">
              <a:lnSpc>
                <a:spcPct val="150000"/>
              </a:lnSpc>
              <a:buNone/>
            </a:pPr>
            <a:r>
              <a:rPr lang="zh-CN" altLang="en-US" sz="2400" dirty="0">
                <a:solidFill>
                  <a:srgbClr val="FF0000"/>
                </a:solidFill>
                <a:cs typeface="微软雅黑" panose="020B0503020204020204" pitchFamily="34" charset="-122"/>
                <a:sym typeface="+mn-ea"/>
              </a:rPr>
              <a:t>发展趋势：</a:t>
            </a:r>
            <a:endParaRPr lang="zh-CN" altLang="en-US" sz="2400" b="1" dirty="0">
              <a:solidFill>
                <a:srgbClr val="FF0000"/>
              </a:solidFill>
              <a:cs typeface="微软雅黑" panose="020B0503020204020204" pitchFamily="34" charset="-122"/>
            </a:endParaRPr>
          </a:p>
          <a:p>
            <a:pPr indent="457200" fontAlgn="auto">
              <a:lnSpc>
                <a:spcPct val="150000"/>
              </a:lnSpc>
              <a:buNone/>
            </a:pPr>
            <a:r>
              <a:rPr lang="zh-CN" altLang="en-US" sz="2400" dirty="0">
                <a:solidFill>
                  <a:srgbClr val="FF0000"/>
                </a:solidFill>
                <a:cs typeface="微软雅黑" panose="020B0503020204020204" pitchFamily="34" charset="-122"/>
                <a:sym typeface="+mn-ea"/>
              </a:rPr>
              <a:t>   </a:t>
            </a:r>
            <a:r>
              <a:rPr lang="en-US" altLang="zh-CN" sz="2400">
                <a:cs typeface="微软雅黑" panose="020B0503020204020204" pitchFamily="34" charset="-122"/>
                <a:sym typeface="+mn-ea"/>
              </a:rPr>
              <a:t>1</a:t>
            </a:r>
            <a:r>
              <a:rPr lang="zh-CN" altLang="en-US" sz="2400" dirty="0">
                <a:cs typeface="微软雅黑" panose="020B0503020204020204" pitchFamily="34" charset="-122"/>
                <a:sym typeface="+mn-ea"/>
              </a:rPr>
              <a:t>）温室大型化</a:t>
            </a:r>
            <a:endParaRPr lang="zh-CN" altLang="en-US" sz="2400" b="1" dirty="0">
              <a:cs typeface="微软雅黑" panose="020B0503020204020204" pitchFamily="34" charset="-122"/>
            </a:endParaRPr>
          </a:p>
          <a:p>
            <a:pPr indent="457200" fontAlgn="auto">
              <a:lnSpc>
                <a:spcPct val="150000"/>
              </a:lnSpc>
              <a:buNone/>
            </a:pPr>
            <a:r>
              <a:rPr lang="zh-CN" altLang="en-US" sz="2400" dirty="0">
                <a:cs typeface="微软雅黑" panose="020B0503020204020204" pitchFamily="34" charset="-122"/>
                <a:sym typeface="+mn-ea"/>
              </a:rPr>
              <a:t>   </a:t>
            </a:r>
            <a:r>
              <a:rPr lang="en-US" altLang="zh-CN" sz="2400">
                <a:cs typeface="微软雅黑" panose="020B0503020204020204" pitchFamily="34" charset="-122"/>
                <a:sym typeface="+mn-ea"/>
              </a:rPr>
              <a:t>2</a:t>
            </a:r>
            <a:r>
              <a:rPr lang="zh-CN" altLang="en-US" sz="2400" dirty="0">
                <a:cs typeface="微软雅黑" panose="020B0503020204020204" pitchFamily="34" charset="-122"/>
                <a:sym typeface="+mn-ea"/>
              </a:rPr>
              <a:t>）现代化、工厂化</a:t>
            </a:r>
            <a:endParaRPr lang="zh-CN" altLang="en-US" sz="2400" b="1" dirty="0">
              <a:cs typeface="微软雅黑" panose="020B0503020204020204" pitchFamily="34" charset="-122"/>
            </a:endParaRPr>
          </a:p>
          <a:p>
            <a:pPr indent="457200" fontAlgn="auto">
              <a:lnSpc>
                <a:spcPct val="150000"/>
              </a:lnSpc>
              <a:buNone/>
            </a:pPr>
            <a:r>
              <a:rPr lang="zh-CN" altLang="en-US" sz="2400" dirty="0">
                <a:cs typeface="微软雅黑" panose="020B0503020204020204" pitchFamily="34" charset="-122"/>
                <a:sym typeface="+mn-ea"/>
              </a:rPr>
              <a:t>   </a:t>
            </a:r>
            <a:r>
              <a:rPr lang="en-US" altLang="zh-CN" sz="2400">
                <a:cs typeface="微软雅黑" panose="020B0503020204020204" pitchFamily="34" charset="-122"/>
                <a:sym typeface="+mn-ea"/>
              </a:rPr>
              <a:t>3</a:t>
            </a:r>
            <a:r>
              <a:rPr lang="zh-CN" altLang="en-US" sz="2400" dirty="0">
                <a:cs typeface="微软雅黑" panose="020B0503020204020204" pitchFamily="34" charset="-122"/>
                <a:sym typeface="+mn-ea"/>
              </a:rPr>
              <a:t>） 温室生产向低能耗、低成本的地区转移</a:t>
            </a:r>
            <a:endParaRPr lang="zh-CN" altLang="en-US" sz="2400" b="1" dirty="0">
              <a:cs typeface="微软雅黑" panose="020B0503020204020204" pitchFamily="34" charset="-122"/>
            </a:endParaRPr>
          </a:p>
          <a:p>
            <a:pPr indent="457200" fontAlgn="auto">
              <a:lnSpc>
                <a:spcPct val="150000"/>
              </a:lnSpc>
              <a:buNone/>
            </a:pPr>
            <a:r>
              <a:rPr lang="zh-CN" altLang="en-US" sz="2400" dirty="0">
                <a:solidFill>
                  <a:srgbClr val="FF0000"/>
                </a:solidFill>
                <a:cs typeface="微软雅黑" panose="020B0503020204020204" pitchFamily="34" charset="-122"/>
                <a:sym typeface="+mn-ea"/>
              </a:rPr>
              <a:t>世界设施栽培面积较大的国家</a:t>
            </a:r>
            <a:r>
              <a:rPr lang="zh-CN" altLang="en-US" sz="2400" dirty="0">
                <a:cs typeface="微软雅黑" panose="020B0503020204020204" pitchFamily="34" charset="-122"/>
                <a:sym typeface="+mn-ea"/>
              </a:rPr>
              <a:t>：荷兰、日、英、德、美、以色列、韩、俄、匈牙利、波兰、西班牙、中国等。</a:t>
            </a:r>
            <a:endParaRPr lang="zh-CN" altLang="en-US" b="1" dirty="0">
              <a:ea typeface="宋体" panose="02010600030101010101" pitchFamily="2" charset="-122"/>
            </a:endParaRPr>
          </a:p>
          <a:p>
            <a:endParaRPr lang="zh-CN" altLang="en-US"/>
          </a:p>
        </p:txBody>
      </p:sp>
      <p:sp>
        <p:nvSpPr>
          <p:cNvPr id="29713" name="矩形 29712"/>
          <p:cNvSpPr/>
          <p:nvPr/>
        </p:nvSpPr>
        <p:spPr>
          <a:xfrm>
            <a:off x="1703388" y="981075"/>
            <a:ext cx="8785225" cy="506730"/>
          </a:xfrm>
          <a:prstGeom prst="rect">
            <a:avLst/>
          </a:prstGeom>
          <a:noFill/>
          <a:ln w="9525">
            <a:noFill/>
          </a:ln>
        </p:spPr>
        <p:txBody>
          <a:bodyPr>
            <a:spAutoFit/>
          </a:bodyPr>
          <a:p>
            <a:pPr>
              <a:lnSpc>
                <a:spcPct val="150000"/>
              </a:lnSpc>
            </a:pPr>
            <a:endParaRPr lang="zh-CN" altLang="en-US" b="1" dirty="0">
              <a:ea typeface="宋体" panose="02010600030101010101" pitchFamily="2" charset="-122"/>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母版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Words>
  <Application>WPS 演示</Application>
  <PresentationFormat>宽屏</PresentationFormat>
  <Paragraphs>68</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12</vt:i4>
      </vt:variant>
    </vt:vector>
  </HeadingPairs>
  <TitlesOfParts>
    <vt:vector size="30" baseType="lpstr">
      <vt:lpstr>Arial</vt:lpstr>
      <vt:lpstr>宋体</vt:lpstr>
      <vt:lpstr>Wingdings</vt:lpstr>
      <vt:lpstr>Arial Unicode MS</vt:lpstr>
      <vt:lpstr>微软雅黑</vt:lpstr>
      <vt:lpstr>华文琥珀</vt:lpstr>
      <vt:lpstr>Times New Roman</vt:lpstr>
      <vt:lpstr>Calibri</vt:lpstr>
      <vt:lpstr>Arial Unicode MS</vt:lpstr>
      <vt:lpstr>等线</vt:lpstr>
      <vt:lpstr>隶书</vt:lpstr>
      <vt:lpstr>幼圆</vt:lpstr>
      <vt:lpstr>黑体</vt:lpstr>
      <vt:lpstr>方正仿宋简体</vt:lpstr>
      <vt:lpstr>方正魏碑简体</vt:lpstr>
      <vt:lpstr>Calibri Light</vt:lpstr>
      <vt:lpstr>Office Theme</vt:lpstr>
      <vt:lpstr>母版1</vt:lpstr>
      <vt:lpstr>  第三章  花卉栽培设施与设备</vt:lpstr>
      <vt:lpstr>主要内容</vt:lpstr>
      <vt:lpstr>第一节 花卉栽培设施及保护地概述</vt:lpstr>
      <vt:lpstr>PowerPoint 演示文稿</vt:lpstr>
      <vt:lpstr>2、保护地及保护地栽培</vt:lpstr>
      <vt:lpstr>（2）保护地的作用</vt:lpstr>
      <vt:lpstr>（3）保护栽培与露底栽培对比特点： </vt:lpstr>
      <vt:lpstr>3、花卉保护地栽培的发展历史</vt:lpstr>
      <vt:lpstr>4、园艺设施发展趋势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飞鱼</cp:lastModifiedBy>
  <cp:revision>89</cp:revision>
  <dcterms:created xsi:type="dcterms:W3CDTF">2006-08-16T00:00:00Z</dcterms:created>
  <dcterms:modified xsi:type="dcterms:W3CDTF">2020-10-30T12:28:12Z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