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6" r:id="rId2"/>
    <p:sldId id="258" r:id="rId3"/>
    <p:sldId id="312" r:id="rId4"/>
    <p:sldId id="313" r:id="rId5"/>
    <p:sldId id="306" r:id="rId6"/>
    <p:sldId id="307" r:id="rId7"/>
    <p:sldId id="308" r:id="rId8"/>
    <p:sldId id="309" r:id="rId9"/>
    <p:sldId id="310" r:id="rId10"/>
    <p:sldId id="311" r:id="rId11"/>
    <p:sldId id="314" r:id="rId12"/>
    <p:sldId id="315" r:id="rId13"/>
    <p:sldId id="316" r:id="rId14"/>
    <p:sldId id="317" r:id="rId15"/>
    <p:sldId id="318" r:id="rId16"/>
    <p:sldId id="319" r:id="rId17"/>
    <p:sldId id="320" r:id="rId18"/>
    <p:sldId id="323" r:id="rId19"/>
    <p:sldId id="297" r:id="rId20"/>
    <p:sldId id="259" r:id="rId21"/>
    <p:sldId id="299" r:id="rId22"/>
    <p:sldId id="288" r:id="rId23"/>
    <p:sldId id="260" r:id="rId24"/>
    <p:sldId id="300" r:id="rId25"/>
    <p:sldId id="301" r:id="rId26"/>
    <p:sldId id="284" r:id="rId27"/>
    <p:sldId id="302" r:id="rId28"/>
    <p:sldId id="303" r:id="rId29"/>
    <p:sldId id="289" r:id="rId30"/>
    <p:sldId id="290" r:id="rId31"/>
    <p:sldId id="304" r:id="rId32"/>
    <p:sldId id="305" r:id="rId33"/>
    <p:sldId id="291" r:id="rId34"/>
    <p:sldId id="292" r:id="rId35"/>
    <p:sldId id="293" r:id="rId36"/>
    <p:sldId id="321" r:id="rId37"/>
    <p:sldId id="322" r:id="rId38"/>
    <p:sldId id="294" r:id="rId39"/>
    <p:sldId id="298" r:id="rId40"/>
    <p:sldId id="295" r:id="rId4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205"/>
        <p:guide pos="283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B77998-83C1-489A-B689-7D9AFA18D61B}" type="datetimeFigureOut">
              <a:rPr lang="zh-CN" altLang="en-US" smtClean="0"/>
              <a:pPr/>
              <a:t>2020/6/9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3D0905-5369-4C70-B937-8B9755C204C4}" type="slidenum">
              <a:rPr lang="zh-CN" altLang="en-US" smtClean="0"/>
              <a:pPr/>
              <a:t>‹#›</a:t>
            </a:fld>
            <a:endParaRPr lang="zh-CN" altLang="en-US"/>
          </a:p>
        </p:txBody>
      </p:sp>
    </p:spTree>
    <p:extLst>
      <p:ext uri="{BB962C8B-B14F-4D97-AF65-F5344CB8AC3E}">
        <p14:creationId xmlns:p14="http://schemas.microsoft.com/office/powerpoint/2010/main" xmlns="" val="2561456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F25C017-BACF-4BF3-93DC-95A8F15F5467}" type="slidenum">
              <a:rPr lang="zh-CN" altLang="en-US" smtClean="0"/>
              <a:pPr/>
              <a:t>26</a:t>
            </a:fld>
            <a:endParaRPr lang="zh-CN" altLang="en-US"/>
          </a:p>
        </p:txBody>
      </p:sp>
    </p:spTree>
    <p:extLst>
      <p:ext uri="{BB962C8B-B14F-4D97-AF65-F5344CB8AC3E}">
        <p14:creationId xmlns:p14="http://schemas.microsoft.com/office/powerpoint/2010/main" xmlns="" val="1574033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F25C017-BACF-4BF3-93DC-95A8F15F5467}" type="slidenum">
              <a:rPr lang="zh-CN" altLang="en-US" smtClean="0"/>
              <a:pPr/>
              <a:t>40</a:t>
            </a:fld>
            <a:endParaRPr lang="zh-CN" altLang="en-US"/>
          </a:p>
        </p:txBody>
      </p:sp>
    </p:spTree>
    <p:extLst>
      <p:ext uri="{BB962C8B-B14F-4D97-AF65-F5344CB8AC3E}">
        <p14:creationId xmlns:p14="http://schemas.microsoft.com/office/powerpoint/2010/main" xmlns="" val="42194549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Rot="1" noChangeArrowheads="1"/>
          </p:cNvSpPr>
          <p:nvPr>
            <p:ph type="ctrTitle"/>
          </p:nvPr>
        </p:nvSpPr>
        <p:spPr>
          <a:xfrm>
            <a:off x="685800" y="2286000"/>
            <a:ext cx="7772400" cy="1143000"/>
          </a:xfrm>
        </p:spPr>
        <p:txBody>
          <a:bodyPr/>
          <a:lstStyle>
            <a:lvl1pPr>
              <a:defRPr/>
            </a:lvl1pPr>
          </a:lstStyle>
          <a:p>
            <a:pPr lvl="0"/>
            <a:r>
              <a:rPr lang="zh-CN" altLang="en-US" noProof="0" smtClean="0"/>
              <a:t>单击此处编辑母版标题样式</a:t>
            </a:r>
          </a:p>
        </p:txBody>
      </p:sp>
      <p:sp>
        <p:nvSpPr>
          <p:cNvPr id="9219"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zh-CN" altLang="en-US" noProof="0" smtClean="0"/>
              <a:t>单击此处编辑母版副标题样式</a:t>
            </a:r>
          </a:p>
        </p:txBody>
      </p:sp>
      <p:sp>
        <p:nvSpPr>
          <p:cNvPr id="4" name="Rectangle 4"/>
          <p:cNvSpPr>
            <a:spLocks noGrp="1" noChangeArrowheads="1"/>
          </p:cNvSpPr>
          <p:nvPr>
            <p:ph type="dt" sz="half" idx="10"/>
          </p:nvPr>
        </p:nvSpPr>
        <p:spPr/>
        <p:txBody>
          <a:bodyPr/>
          <a:lstStyle>
            <a:lvl1pPr>
              <a:defRPr smtClean="0"/>
            </a:lvl1pPr>
          </a:lstStyle>
          <a:p>
            <a:pPr>
              <a:defRPr/>
            </a:pPr>
            <a:endParaRPr lang="en-US" altLang="zh-CN">
              <a:solidFill>
                <a:srgbClr val="007A77"/>
              </a:solidFill>
            </a:endParaRPr>
          </a:p>
        </p:txBody>
      </p:sp>
      <p:sp>
        <p:nvSpPr>
          <p:cNvPr id="5" name="Rectangle 5"/>
          <p:cNvSpPr>
            <a:spLocks noGrp="1" noChangeArrowheads="1"/>
          </p:cNvSpPr>
          <p:nvPr>
            <p:ph type="ftr" sz="quarter" idx="11"/>
          </p:nvPr>
        </p:nvSpPr>
        <p:spPr/>
        <p:txBody>
          <a:bodyPr/>
          <a:lstStyle>
            <a:lvl1pPr>
              <a:defRPr smtClean="0"/>
            </a:lvl1pPr>
          </a:lstStyle>
          <a:p>
            <a:pPr>
              <a:defRPr/>
            </a:pPr>
            <a:endParaRPr lang="en-US" altLang="zh-CN">
              <a:solidFill>
                <a:srgbClr val="007A77"/>
              </a:solidFill>
            </a:endParaRPr>
          </a:p>
        </p:txBody>
      </p:sp>
      <p:sp>
        <p:nvSpPr>
          <p:cNvPr id="6" name="Rectangle 6"/>
          <p:cNvSpPr>
            <a:spLocks noGrp="1" noChangeArrowheads="1"/>
          </p:cNvSpPr>
          <p:nvPr>
            <p:ph type="sldNum" sz="quarter" idx="12"/>
          </p:nvPr>
        </p:nvSpPr>
        <p:spPr/>
        <p:txBody>
          <a:bodyPr/>
          <a:lstStyle>
            <a:lvl1pPr>
              <a:defRPr smtClean="0"/>
            </a:lvl1pPr>
          </a:lstStyle>
          <a:p>
            <a:pPr>
              <a:defRPr/>
            </a:pPr>
            <a:fld id="{29F3C770-B7BC-49E3-AB09-9EBE67A7C9A1}"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6" name="Rectangle 6"/>
          <p:cNvSpPr>
            <a:spLocks noGrp="1" noChangeArrowheads="1"/>
          </p:cNvSpPr>
          <p:nvPr>
            <p:ph type="sldNum" sz="quarter" idx="12"/>
          </p:nvPr>
        </p:nvSpPr>
        <p:spPr/>
        <p:txBody>
          <a:bodyPr/>
          <a:lstStyle>
            <a:lvl1pPr>
              <a:defRPr/>
            </a:lvl1pPr>
          </a:lstStyle>
          <a:p>
            <a:pPr>
              <a:defRPr/>
            </a:pPr>
            <a:fld id="{3E9F3EE6-DC56-436D-9034-4FCF23A24836}"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7"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53163" cy="54895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6" name="Rectangle 6"/>
          <p:cNvSpPr>
            <a:spLocks noGrp="1" noChangeArrowheads="1"/>
          </p:cNvSpPr>
          <p:nvPr>
            <p:ph type="sldNum" sz="quarter" idx="12"/>
          </p:nvPr>
        </p:nvSpPr>
        <p:spPr/>
        <p:txBody>
          <a:bodyPr/>
          <a:lstStyle>
            <a:lvl1pPr>
              <a:defRPr/>
            </a:lvl1pPr>
          </a:lstStyle>
          <a:p>
            <a:pPr>
              <a:defRPr/>
            </a:pPr>
            <a:fld id="{C52BFC45-B9E0-4E58-BC38-F20CEAE84590}"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6" name="Rectangle 6"/>
          <p:cNvSpPr>
            <a:spLocks noGrp="1" noChangeArrowheads="1"/>
          </p:cNvSpPr>
          <p:nvPr>
            <p:ph type="sldNum" sz="quarter" idx="12"/>
          </p:nvPr>
        </p:nvSpPr>
        <p:spPr/>
        <p:txBody>
          <a:bodyPr/>
          <a:lstStyle>
            <a:lvl1pPr>
              <a:defRPr/>
            </a:lvl1pPr>
          </a:lstStyle>
          <a:p>
            <a:pPr>
              <a:defRPr/>
            </a:pPr>
            <a:fld id="{51D7FB74-FC1A-49B8-A8FD-FDD047329730}"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6" name="Rectangle 6"/>
          <p:cNvSpPr>
            <a:spLocks noGrp="1" noChangeArrowheads="1"/>
          </p:cNvSpPr>
          <p:nvPr>
            <p:ph type="sldNum" sz="quarter" idx="12"/>
          </p:nvPr>
        </p:nvSpPr>
        <p:spPr/>
        <p:txBody>
          <a:bodyPr/>
          <a:lstStyle>
            <a:lvl1pPr>
              <a:defRPr/>
            </a:lvl1pPr>
          </a:lstStyle>
          <a:p>
            <a:pPr>
              <a:defRPr/>
            </a:pPr>
            <a:fld id="{A47B05DE-A161-495A-BDC5-6632D624EED0}"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05000"/>
            <a:ext cx="4194175" cy="4194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7" name="Rectangle 6"/>
          <p:cNvSpPr>
            <a:spLocks noGrp="1" noChangeArrowheads="1"/>
          </p:cNvSpPr>
          <p:nvPr>
            <p:ph type="sldNum" sz="quarter" idx="12"/>
          </p:nvPr>
        </p:nvSpPr>
        <p:spPr/>
        <p:txBody>
          <a:bodyPr/>
          <a:lstStyle>
            <a:lvl1pPr>
              <a:defRPr/>
            </a:lvl1pPr>
          </a:lstStyle>
          <a:p>
            <a:pPr>
              <a:defRPr/>
            </a:pPr>
            <a:fld id="{CD02143F-6673-4D8E-99A3-EEF4DBABD24E}"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9" name="Rectangle 6"/>
          <p:cNvSpPr>
            <a:spLocks noGrp="1" noChangeArrowheads="1"/>
          </p:cNvSpPr>
          <p:nvPr>
            <p:ph type="sldNum" sz="quarter" idx="12"/>
          </p:nvPr>
        </p:nvSpPr>
        <p:spPr/>
        <p:txBody>
          <a:bodyPr/>
          <a:lstStyle>
            <a:lvl1pPr>
              <a:defRPr/>
            </a:lvl1pPr>
          </a:lstStyle>
          <a:p>
            <a:pPr>
              <a:defRPr/>
            </a:pPr>
            <a:fld id="{A228A7B0-58E9-4D03-80A2-9F58EEBA9A45}"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5" name="Rectangle 6"/>
          <p:cNvSpPr>
            <a:spLocks noGrp="1" noChangeArrowheads="1"/>
          </p:cNvSpPr>
          <p:nvPr>
            <p:ph type="sldNum" sz="quarter" idx="12"/>
          </p:nvPr>
        </p:nvSpPr>
        <p:spPr/>
        <p:txBody>
          <a:bodyPr/>
          <a:lstStyle>
            <a:lvl1pPr>
              <a:defRPr/>
            </a:lvl1pPr>
          </a:lstStyle>
          <a:p>
            <a:pPr>
              <a:defRPr/>
            </a:pPr>
            <a:fld id="{1C4372B2-CB66-485E-B9EB-EDB62240671D}"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4" name="Rectangle 6"/>
          <p:cNvSpPr>
            <a:spLocks noGrp="1" noChangeArrowheads="1"/>
          </p:cNvSpPr>
          <p:nvPr>
            <p:ph type="sldNum" sz="quarter" idx="12"/>
          </p:nvPr>
        </p:nvSpPr>
        <p:spPr/>
        <p:txBody>
          <a:bodyPr/>
          <a:lstStyle>
            <a:lvl1pPr>
              <a:defRPr/>
            </a:lvl1pPr>
          </a:lstStyle>
          <a:p>
            <a:pPr>
              <a:defRPr/>
            </a:pPr>
            <a:fld id="{6F85EC06-9644-42F7-B463-5D7CE537FF8A}"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7" name="Rectangle 6"/>
          <p:cNvSpPr>
            <a:spLocks noGrp="1" noChangeArrowheads="1"/>
          </p:cNvSpPr>
          <p:nvPr>
            <p:ph type="sldNum" sz="quarter" idx="12"/>
          </p:nvPr>
        </p:nvSpPr>
        <p:spPr/>
        <p:txBody>
          <a:bodyPr/>
          <a:lstStyle>
            <a:lvl1pPr>
              <a:defRPr/>
            </a:lvl1pPr>
          </a:lstStyle>
          <a:p>
            <a:pPr>
              <a:defRPr/>
            </a:pPr>
            <a:fld id="{E5A61EC9-4863-404B-977C-EF83B4FBB0B9}"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solidFill>
                <a:srgbClr val="007A77"/>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solidFill>
                <a:srgbClr val="007A77"/>
              </a:solidFill>
            </a:endParaRPr>
          </a:p>
        </p:txBody>
      </p:sp>
      <p:sp>
        <p:nvSpPr>
          <p:cNvPr id="7" name="Rectangle 6"/>
          <p:cNvSpPr>
            <a:spLocks noGrp="1" noChangeArrowheads="1"/>
          </p:cNvSpPr>
          <p:nvPr>
            <p:ph type="sldNum" sz="quarter" idx="12"/>
          </p:nvPr>
        </p:nvSpPr>
        <p:spPr/>
        <p:txBody>
          <a:bodyPr/>
          <a:lstStyle>
            <a:lvl1pPr>
              <a:defRPr/>
            </a:lvl1pPr>
          </a:lstStyle>
          <a:p>
            <a:pPr>
              <a:defRPr/>
            </a:pPr>
            <a:fld id="{0B671908-CBA4-4E13-ACD1-A73A587617EE}" type="slidenum">
              <a:rPr lang="en-US" altLang="zh-CN">
                <a:solidFill>
                  <a:srgbClr val="007A77"/>
                </a:solidFill>
              </a:rPr>
              <a:pPr>
                <a:defRPr/>
              </a:pPr>
              <a:t>‹#›</a:t>
            </a:fld>
            <a:endParaRPr lang="en-US" altLang="zh-CN">
              <a:solidFill>
                <a:srgbClr val="007A77"/>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609600"/>
            <a:ext cx="854075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Rot="1" noChangeArrowheads="1"/>
          </p:cNvSpPr>
          <p:nvPr>
            <p:ph type="body" idx="1"/>
          </p:nvPr>
        </p:nvSpPr>
        <p:spPr bwMode="auto">
          <a:xfrm>
            <a:off x="301625" y="1905000"/>
            <a:ext cx="8540750" cy="41941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196" name="Rectangle 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smtClean="0">
                <a:latin typeface="Arial" pitchFamily="34" charset="0"/>
              </a:defRPr>
            </a:lvl1pPr>
          </a:lstStyle>
          <a:p>
            <a:pPr fontAlgn="base">
              <a:spcBef>
                <a:spcPct val="0"/>
              </a:spcBef>
              <a:spcAft>
                <a:spcPct val="0"/>
              </a:spcAft>
              <a:defRPr/>
            </a:pPr>
            <a:endParaRPr lang="en-US" altLang="zh-CN">
              <a:solidFill>
                <a:srgbClr val="007A77"/>
              </a:solidFill>
            </a:endParaRPr>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smtClean="0">
                <a:latin typeface="Arial" pitchFamily="34" charset="0"/>
              </a:defRPr>
            </a:lvl1pPr>
          </a:lstStyle>
          <a:p>
            <a:pPr fontAlgn="base">
              <a:spcBef>
                <a:spcPct val="0"/>
              </a:spcBef>
              <a:spcAft>
                <a:spcPct val="0"/>
              </a:spcAft>
              <a:defRPr/>
            </a:pPr>
            <a:endParaRPr lang="en-US" altLang="zh-CN">
              <a:solidFill>
                <a:srgbClr val="007A77"/>
              </a:solidFill>
            </a:endParaRPr>
          </a:p>
        </p:txBody>
      </p:sp>
      <p:sp>
        <p:nvSpPr>
          <p:cNvPr id="8198" name="Rectangle 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smtClean="0">
                <a:latin typeface="Arial" pitchFamily="34" charset="0"/>
              </a:defRPr>
            </a:lvl1pPr>
          </a:lstStyle>
          <a:p>
            <a:pPr fontAlgn="base">
              <a:spcBef>
                <a:spcPct val="0"/>
              </a:spcBef>
              <a:spcAft>
                <a:spcPct val="0"/>
              </a:spcAft>
              <a:defRPr/>
            </a:pPr>
            <a:fld id="{8E44DC35-4D6F-4657-993E-184E2A24E95E}" type="slidenum">
              <a:rPr lang="en-US" altLang="zh-CN">
                <a:solidFill>
                  <a:srgbClr val="007A77"/>
                </a:solidFill>
              </a:rPr>
              <a:pPr fontAlgn="base">
                <a:spcBef>
                  <a:spcPct val="0"/>
                </a:spcBef>
                <a:spcAft>
                  <a:spcPct val="0"/>
                </a:spcAft>
                <a:defRPr/>
              </a:pPr>
              <a:t>‹#›</a:t>
            </a:fld>
            <a:endParaRPr lang="en-US" altLang="zh-CN">
              <a:solidFill>
                <a:srgbClr val="007A77"/>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85000"/>
        <a:buFont typeface="Wingdings" pitchFamily="2" charset="2"/>
        <a:buChar char="v"/>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9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baike.baidu.com/item/%E7%BB%9D%E5%AF%B9%E5%8E%8B%E5%8A%9B" TargetMode="External"/><Relationship Id="rId2" Type="http://schemas.openxmlformats.org/officeDocument/2006/relationships/hyperlink" Target="https://baike.baidu.com/item/%E6%B6%B2%E5%8C%96%E6%B0%94%E4%BD%9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aike.baidu.com/item/%E8%87%AA%E7%87%83%E7%89%A9%E5%93%81" TargetMode="External"/><Relationship Id="rId2" Type="http://schemas.openxmlformats.org/officeDocument/2006/relationships/hyperlink" Target="https://baike.baidu.com/item/%E7%88%86%E7%82%B8%E5%93%81" TargetMode="External"/><Relationship Id="rId1" Type="http://schemas.openxmlformats.org/officeDocument/2006/relationships/slideLayout" Target="../slideLayouts/slideLayout2.xml"/><Relationship Id="rId5" Type="http://schemas.openxmlformats.org/officeDocument/2006/relationships/hyperlink" Target="https://baike.baidu.com/item/%E6%B0%A7%E5%8C%96%E5%8F%8D%E5%BA%94" TargetMode="External"/><Relationship Id="rId4" Type="http://schemas.openxmlformats.org/officeDocument/2006/relationships/hyperlink" Target="https://baike.baidu.com/item/%E8%87%AA%E7%87%83%E7%82%B9"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baike.baidu.com/item/%E7%BB%84%E7%BB%87%E5%8F%91%E7%94%9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复习</a:t>
            </a:r>
            <a:endParaRPr lang="zh-CN" altLang="en-US" dirty="0"/>
          </a:p>
        </p:txBody>
      </p:sp>
      <p:sp>
        <p:nvSpPr>
          <p:cNvPr id="3" name="内容占位符 2"/>
          <p:cNvSpPr>
            <a:spLocks noGrp="1"/>
          </p:cNvSpPr>
          <p:nvPr>
            <p:ph idx="1"/>
          </p:nvPr>
        </p:nvSpPr>
        <p:spPr/>
        <p:txBody>
          <a:bodyPr/>
          <a:lstStyle/>
          <a:p>
            <a:r>
              <a:rPr lang="zh-CN" altLang="zh-CN" b="1" dirty="0" smtClean="0">
                <a:solidFill>
                  <a:schemeClr val="accent1">
                    <a:lumMod val="25000"/>
                  </a:schemeClr>
                </a:solidFill>
                <a:effectLst>
                  <a:outerShdw blurRad="38100" dist="38100" dir="2700000" algn="tl">
                    <a:srgbClr val="000000">
                      <a:alpha val="43137"/>
                    </a:srgbClr>
                  </a:outerShdw>
                </a:effectLst>
              </a:rPr>
              <a:t>第一节</a:t>
            </a:r>
            <a:r>
              <a:rPr lang="zh-CN" altLang="en-US" b="1" dirty="0" smtClean="0">
                <a:solidFill>
                  <a:schemeClr val="accent1">
                    <a:lumMod val="25000"/>
                  </a:schemeClr>
                </a:solidFill>
                <a:effectLst>
                  <a:outerShdw blurRad="38100" dist="38100" dir="2700000" algn="tl">
                    <a:srgbClr val="000000">
                      <a:alpha val="43137"/>
                    </a:srgbClr>
                  </a:outerShdw>
                </a:effectLst>
              </a:rPr>
              <a:t>概述</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第二节</a:t>
            </a:r>
            <a:r>
              <a:rPr lang="en-US" altLang="zh-CN" b="1" dirty="0" smtClean="0">
                <a:solidFill>
                  <a:schemeClr val="accent1">
                    <a:lumMod val="25000"/>
                  </a:schemeClr>
                </a:solidFill>
                <a:effectLst>
                  <a:outerShdw blurRad="38100" dist="38100" dir="2700000" algn="tl">
                    <a:srgbClr val="000000">
                      <a:alpha val="43137"/>
                    </a:srgbClr>
                  </a:outerShdw>
                </a:effectLst>
              </a:rPr>
              <a:t>  </a:t>
            </a:r>
            <a:r>
              <a:rPr lang="zh-CN" altLang="en-US" b="1" dirty="0" smtClean="0">
                <a:solidFill>
                  <a:schemeClr val="accent1">
                    <a:lumMod val="25000"/>
                  </a:schemeClr>
                </a:solidFill>
                <a:effectLst>
                  <a:outerShdw blurRad="38100" dist="38100" dir="2700000" algn="tl">
                    <a:srgbClr val="000000">
                      <a:alpha val="43137"/>
                    </a:srgbClr>
                  </a:outerShdw>
                </a:effectLst>
              </a:rPr>
              <a:t>包装</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a:t>
            </a:r>
            <a:r>
              <a:rPr lang="zh-CN" altLang="en-US" b="1" dirty="0" smtClean="0">
                <a:solidFill>
                  <a:schemeClr val="accent1">
                    <a:lumMod val="25000"/>
                  </a:schemeClr>
                </a:solidFill>
                <a:effectLst>
                  <a:outerShdw blurRad="38100" dist="38100" dir="2700000" algn="tl">
                    <a:srgbClr val="000000">
                      <a:alpha val="43137"/>
                    </a:srgbClr>
                  </a:outerShdw>
                </a:effectLst>
              </a:rPr>
              <a:t>三</a:t>
            </a:r>
            <a:r>
              <a:rPr lang="zh-CN" altLang="zh-CN" b="1" dirty="0" smtClean="0">
                <a:solidFill>
                  <a:schemeClr val="accent1">
                    <a:lumMod val="25000"/>
                  </a:schemeClr>
                </a:solidFill>
                <a:effectLst>
                  <a:outerShdw blurRad="38100" dist="38100" dir="2700000" algn="tl">
                    <a:srgbClr val="000000">
                      <a:alpha val="43137"/>
                    </a:srgbClr>
                  </a:outerShdw>
                </a:effectLst>
              </a:rPr>
              <a:t>节</a:t>
            </a:r>
            <a:r>
              <a:rPr lang="en-US" altLang="zh-CN" b="1" dirty="0" smtClean="0">
                <a:solidFill>
                  <a:schemeClr val="accent1">
                    <a:lumMod val="25000"/>
                  </a:schemeClr>
                </a:solidFill>
                <a:effectLst>
                  <a:outerShdw blurRad="38100" dist="38100" dir="2700000" algn="tl">
                    <a:srgbClr val="000000">
                      <a:alpha val="43137"/>
                    </a:srgbClr>
                  </a:outerShdw>
                </a:effectLst>
              </a:rPr>
              <a:t>   </a:t>
            </a:r>
            <a:r>
              <a:rPr lang="zh-CN" altLang="en-US" b="1" dirty="0" smtClean="0">
                <a:solidFill>
                  <a:schemeClr val="accent1">
                    <a:lumMod val="25000"/>
                  </a:schemeClr>
                </a:solidFill>
                <a:effectLst>
                  <a:outerShdw blurRad="38100" dist="38100" dir="2700000" algn="tl">
                    <a:srgbClr val="000000">
                      <a:alpha val="43137"/>
                    </a:srgbClr>
                  </a:outerShdw>
                </a:effectLst>
              </a:rPr>
              <a:t>流通加工</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a:t>
            </a:r>
            <a:r>
              <a:rPr lang="zh-CN" altLang="en-US" b="1" dirty="0" smtClean="0">
                <a:solidFill>
                  <a:schemeClr val="accent1">
                    <a:lumMod val="25000"/>
                  </a:schemeClr>
                </a:solidFill>
                <a:effectLst>
                  <a:outerShdw blurRad="38100" dist="38100" dir="2700000" algn="tl">
                    <a:srgbClr val="000000">
                      <a:alpha val="43137"/>
                    </a:srgbClr>
                  </a:outerShdw>
                </a:effectLst>
              </a:rPr>
              <a:t>四</a:t>
            </a:r>
            <a:r>
              <a:rPr lang="zh-CN" altLang="zh-CN" b="1" dirty="0" smtClean="0">
                <a:solidFill>
                  <a:schemeClr val="accent1">
                    <a:lumMod val="25000"/>
                  </a:schemeClr>
                </a:solidFill>
                <a:effectLst>
                  <a:outerShdw blurRad="38100" dist="38100" dir="2700000" algn="tl">
                    <a:srgbClr val="000000">
                      <a:alpha val="43137"/>
                    </a:srgbClr>
                  </a:outerShdw>
                </a:effectLst>
              </a:rPr>
              <a:t>节</a:t>
            </a:r>
            <a:r>
              <a:rPr lang="en-US" altLang="zh-CN" b="1" dirty="0" smtClean="0">
                <a:solidFill>
                  <a:schemeClr val="accent1">
                    <a:lumMod val="25000"/>
                  </a:schemeClr>
                </a:solidFill>
                <a:effectLst>
                  <a:outerShdw blurRad="38100" dist="38100" dir="2700000" algn="tl">
                    <a:srgbClr val="000000">
                      <a:alpha val="43137"/>
                    </a:srgbClr>
                  </a:outerShdw>
                </a:effectLst>
              </a:rPr>
              <a:t>   </a:t>
            </a:r>
            <a:r>
              <a:rPr lang="zh-CN" altLang="en-US" b="1" dirty="0" smtClean="0">
                <a:solidFill>
                  <a:schemeClr val="accent1">
                    <a:lumMod val="25000"/>
                  </a:schemeClr>
                </a:solidFill>
                <a:effectLst>
                  <a:outerShdw blurRad="38100" dist="38100" dir="2700000" algn="tl">
                    <a:srgbClr val="000000">
                      <a:alpha val="43137"/>
                    </a:srgbClr>
                  </a:outerShdw>
                </a:effectLst>
              </a:rPr>
              <a:t>库存管理</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a:t>
            </a:r>
            <a:r>
              <a:rPr lang="zh-CN" altLang="en-US" b="1" dirty="0" smtClean="0">
                <a:solidFill>
                  <a:schemeClr val="accent1">
                    <a:lumMod val="25000"/>
                  </a:schemeClr>
                </a:solidFill>
                <a:effectLst>
                  <a:outerShdw blurRad="38100" dist="38100" dir="2700000" algn="tl">
                    <a:srgbClr val="000000">
                      <a:alpha val="43137"/>
                    </a:srgbClr>
                  </a:outerShdw>
                </a:effectLst>
              </a:rPr>
              <a:t>五</a:t>
            </a:r>
            <a:r>
              <a:rPr lang="zh-CN" altLang="zh-CN" b="1" dirty="0" smtClean="0">
                <a:solidFill>
                  <a:schemeClr val="accent1">
                    <a:lumMod val="25000"/>
                  </a:schemeClr>
                </a:solidFill>
                <a:effectLst>
                  <a:outerShdw blurRad="38100" dist="38100" dir="2700000" algn="tl">
                    <a:srgbClr val="000000">
                      <a:alpha val="43137"/>
                    </a:srgbClr>
                  </a:outerShdw>
                </a:effectLst>
              </a:rPr>
              <a:t>节</a:t>
            </a:r>
            <a:r>
              <a:rPr lang="en-US" altLang="zh-CN" b="1" dirty="0" smtClean="0">
                <a:solidFill>
                  <a:schemeClr val="accent1">
                    <a:lumMod val="25000"/>
                  </a:schemeClr>
                </a:solidFill>
                <a:effectLst>
                  <a:outerShdw blurRad="38100" dist="38100" dir="2700000" algn="tl">
                    <a:srgbClr val="000000">
                      <a:alpha val="43137"/>
                    </a:srgbClr>
                  </a:outerShdw>
                </a:effectLst>
              </a:rPr>
              <a:t>   </a:t>
            </a:r>
            <a:r>
              <a:rPr lang="zh-CN" altLang="en-US" b="1" dirty="0" smtClean="0">
                <a:solidFill>
                  <a:schemeClr val="accent1">
                    <a:lumMod val="25000"/>
                  </a:schemeClr>
                </a:solidFill>
                <a:effectLst>
                  <a:outerShdw blurRad="38100" dist="38100" dir="2700000" algn="tl">
                    <a:srgbClr val="000000">
                      <a:alpha val="43137"/>
                    </a:srgbClr>
                  </a:outerShdw>
                </a:effectLst>
              </a:rPr>
              <a:t>物流金融服务</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400" dirty="0" smtClean="0"/>
              <a:t>主要内容与适用范围</a:t>
            </a:r>
          </a:p>
          <a:p>
            <a:r>
              <a:rPr lang="zh-CN" altLang="en-US" sz="2400" dirty="0" smtClean="0"/>
              <a:t>本标准对常用危险化学品按其主要危险特性进行了分类，并规定了危险品的包装标志。在附录部分列出了</a:t>
            </a:r>
            <a:r>
              <a:rPr lang="en-US" altLang="zh-CN" sz="2400" dirty="0" smtClean="0"/>
              <a:t>997</a:t>
            </a:r>
            <a:r>
              <a:rPr lang="zh-CN" altLang="en-US" sz="2400" dirty="0" smtClean="0"/>
              <a:t>种常用危险化学品分类明细表。表中给出每种危险化学品的品名、别名、英文名、分子式、主要危险性类别、次要危险性类别、危险特性及危险标志。</a:t>
            </a:r>
          </a:p>
          <a:p>
            <a:r>
              <a:rPr lang="zh-CN" altLang="en-US" sz="2400" dirty="0" smtClean="0"/>
              <a:t>本标准适用于常用危险化学品的分类及包装标志，也适用于其他化学品的分类和包装标志。</a:t>
            </a:r>
          </a:p>
          <a:p>
            <a:r>
              <a:rPr lang="zh-CN" altLang="en-US" dirty="0" smtClean="0"/>
              <a:t/>
            </a:r>
            <a:br>
              <a:rPr lang="zh-CN" altLang="en-US" dirty="0" smtClean="0"/>
            </a:b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1</a:t>
            </a:r>
            <a:r>
              <a:rPr lang="zh-CN" altLang="en-US" dirty="0" smtClean="0"/>
              <a:t>类 爆炸品</a:t>
            </a:r>
          </a:p>
          <a:p>
            <a:r>
              <a:rPr lang="zh-CN" altLang="en-US" dirty="0" smtClean="0"/>
              <a:t>本类化学品指在外界作用下</a:t>
            </a:r>
            <a:r>
              <a:rPr lang="en-US" altLang="zh-CN" dirty="0" smtClean="0"/>
              <a:t>(</a:t>
            </a:r>
            <a:r>
              <a:rPr lang="zh-CN" altLang="en-US" dirty="0" smtClean="0"/>
              <a:t>如受热、受压、撞击等</a:t>
            </a:r>
            <a:r>
              <a:rPr lang="en-US" altLang="zh-CN" dirty="0" smtClean="0"/>
              <a:t>)</a:t>
            </a:r>
            <a:r>
              <a:rPr lang="zh-CN" altLang="en-US" dirty="0" smtClean="0"/>
              <a:t>，能发生剧烈的化学反应，瞬时产生大量的气体和热量，使周围压力急骤上升，发生爆炸</a:t>
            </a:r>
            <a:r>
              <a:rPr lang="en-US" altLang="zh-CN" dirty="0" smtClean="0"/>
              <a:t>,</a:t>
            </a:r>
            <a:r>
              <a:rPr lang="zh-CN" altLang="en-US" dirty="0" smtClean="0"/>
              <a:t>对周围环境造成破坏的物品，也包括无整体爆炸危险，但具有燃烧、抛射及较小爆炸危险的物品。</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000" dirty="0" smtClean="0"/>
              <a:t>第</a:t>
            </a:r>
            <a:r>
              <a:rPr lang="en-US" altLang="zh-CN" sz="2000" dirty="0" smtClean="0"/>
              <a:t>2</a:t>
            </a:r>
            <a:r>
              <a:rPr lang="zh-CN" altLang="en-US" sz="2000" dirty="0" smtClean="0"/>
              <a:t>类 压缩气体和液化气体</a:t>
            </a:r>
          </a:p>
          <a:p>
            <a:r>
              <a:rPr lang="zh-CN" altLang="en-US" sz="2000" dirty="0" smtClean="0"/>
              <a:t>本类化学品系指压缩、液化或加压溶解的气体，并应符合下述两种情况之一者：</a:t>
            </a:r>
          </a:p>
          <a:p>
            <a:r>
              <a:rPr lang="en-US" altLang="zh-CN" sz="2000" dirty="0" smtClean="0"/>
              <a:t>a.</a:t>
            </a:r>
            <a:r>
              <a:rPr lang="zh-CN" altLang="en-US" sz="2000" dirty="0" smtClean="0"/>
              <a:t>临界温度低于</a:t>
            </a:r>
            <a:r>
              <a:rPr lang="en-US" altLang="zh-CN" sz="2000" dirty="0" smtClean="0"/>
              <a:t>50℃</a:t>
            </a:r>
            <a:r>
              <a:rPr lang="zh-CN" altLang="en-US" sz="2000" dirty="0" smtClean="0"/>
              <a:t>，或在</a:t>
            </a:r>
            <a:r>
              <a:rPr lang="en-US" altLang="zh-CN" sz="2000" dirty="0" smtClean="0"/>
              <a:t>50℃</a:t>
            </a:r>
            <a:r>
              <a:rPr lang="zh-CN" altLang="en-US" sz="2000" dirty="0" smtClean="0"/>
              <a:t>时，其蒸气压力大于</a:t>
            </a:r>
            <a:r>
              <a:rPr lang="en-US" altLang="zh-CN" sz="2000" dirty="0" smtClean="0"/>
              <a:t>294kPa</a:t>
            </a:r>
            <a:r>
              <a:rPr lang="zh-CN" altLang="en-US" sz="2000" dirty="0" smtClean="0"/>
              <a:t>的压缩或</a:t>
            </a:r>
            <a:r>
              <a:rPr lang="zh-CN" altLang="en-US" sz="2000" dirty="0" smtClean="0">
                <a:hlinkClick r:id="rId2"/>
              </a:rPr>
              <a:t>液化气体</a:t>
            </a:r>
            <a:r>
              <a:rPr lang="zh-CN" altLang="en-US" sz="2000" dirty="0" smtClean="0"/>
              <a:t>；</a:t>
            </a:r>
          </a:p>
          <a:p>
            <a:r>
              <a:rPr lang="en-US" altLang="zh-CN" sz="2000" dirty="0" smtClean="0"/>
              <a:t>b.</a:t>
            </a:r>
            <a:r>
              <a:rPr lang="zh-CN" altLang="en-US" sz="2000" dirty="0" smtClean="0"/>
              <a:t>温度在</a:t>
            </a:r>
            <a:r>
              <a:rPr lang="en-US" altLang="zh-CN" sz="2000" dirty="0" smtClean="0"/>
              <a:t>21.1℃</a:t>
            </a:r>
            <a:r>
              <a:rPr lang="zh-CN" altLang="en-US" sz="2000" dirty="0" smtClean="0"/>
              <a:t>时，气体的</a:t>
            </a:r>
            <a:r>
              <a:rPr lang="zh-CN" altLang="en-US" sz="2000" dirty="0" smtClean="0">
                <a:hlinkClick r:id="rId3"/>
              </a:rPr>
              <a:t>绝对压力</a:t>
            </a:r>
            <a:r>
              <a:rPr lang="zh-CN" altLang="en-US" sz="2000" dirty="0" smtClean="0"/>
              <a:t>大于</a:t>
            </a:r>
            <a:r>
              <a:rPr lang="en-US" altLang="zh-CN" sz="2000" dirty="0" smtClean="0"/>
              <a:t>275kPa</a:t>
            </a:r>
            <a:r>
              <a:rPr lang="zh-CN" altLang="en-US" sz="2000" dirty="0" smtClean="0"/>
              <a:t>，或在</a:t>
            </a:r>
            <a:r>
              <a:rPr lang="en-US" altLang="zh-CN" sz="2000" dirty="0" smtClean="0"/>
              <a:t>54.4℃</a:t>
            </a:r>
            <a:r>
              <a:rPr lang="zh-CN" altLang="en-US" sz="2000" dirty="0" smtClean="0"/>
              <a:t>时</a:t>
            </a:r>
            <a:r>
              <a:rPr lang="en-US" altLang="zh-CN" sz="2000" dirty="0" smtClean="0"/>
              <a:t>,</a:t>
            </a:r>
            <a:r>
              <a:rPr lang="zh-CN" altLang="en-US" sz="2000" dirty="0" smtClean="0"/>
              <a:t>气体的绝对压力大于</a:t>
            </a:r>
            <a:r>
              <a:rPr lang="en-US" altLang="zh-CN" sz="2000" dirty="0" smtClean="0"/>
              <a:t>715kPa</a:t>
            </a:r>
            <a:r>
              <a:rPr lang="zh-CN" altLang="en-US" sz="2000" dirty="0" smtClean="0"/>
              <a:t>的压缩气体；或在</a:t>
            </a:r>
            <a:r>
              <a:rPr lang="en-US" altLang="zh-CN" sz="2000" dirty="0" smtClean="0"/>
              <a:t>37.8℃</a:t>
            </a:r>
            <a:r>
              <a:rPr lang="zh-CN" altLang="en-US" sz="2000" dirty="0" smtClean="0"/>
              <a:t>时，雷德蒸气压力大于</a:t>
            </a:r>
            <a:r>
              <a:rPr lang="en-US" altLang="zh-CN" sz="2000" dirty="0" smtClean="0"/>
              <a:t>275kPa</a:t>
            </a:r>
            <a:r>
              <a:rPr lang="zh-CN" altLang="en-US" sz="2000" dirty="0" smtClean="0"/>
              <a:t>的液化气体或加压溶解的气体。</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3</a:t>
            </a:r>
            <a:r>
              <a:rPr lang="zh-CN" altLang="en-US" dirty="0" smtClean="0"/>
              <a:t>类 易燃液体</a:t>
            </a:r>
          </a:p>
          <a:p>
            <a:r>
              <a:rPr lang="zh-CN" altLang="en-US" dirty="0" smtClean="0"/>
              <a:t>易燃液体分类、警示标签和警示性说明见</a:t>
            </a:r>
            <a:r>
              <a:rPr lang="en-US" altLang="zh-CN" dirty="0" smtClean="0"/>
              <a:t>GB20581</a:t>
            </a:r>
            <a:r>
              <a:rPr lang="zh-CN" altLang="en-US" dirty="0" smtClean="0"/>
              <a:t>。</a:t>
            </a:r>
          </a:p>
          <a:p>
            <a:r>
              <a:rPr lang="zh-CN" altLang="en-US" dirty="0" smtClean="0"/>
              <a:t>易燃液体是指闪点不高于</a:t>
            </a:r>
            <a:r>
              <a:rPr lang="en-US" altLang="zh-CN" dirty="0" smtClean="0"/>
              <a:t>63℃</a:t>
            </a:r>
            <a:r>
              <a:rPr lang="zh-CN" altLang="en-US" dirty="0" smtClean="0"/>
              <a:t>的液体。</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400" dirty="0" smtClean="0"/>
              <a:t>第</a:t>
            </a:r>
            <a:r>
              <a:rPr lang="en-US" altLang="zh-CN" sz="2400" dirty="0" smtClean="0"/>
              <a:t>4</a:t>
            </a:r>
            <a:r>
              <a:rPr lang="zh-CN" altLang="en-US" sz="2400" dirty="0" smtClean="0"/>
              <a:t>类 易燃固体、自燃物品和遇湿易燃物品</a:t>
            </a:r>
          </a:p>
          <a:p>
            <a:r>
              <a:rPr lang="zh-CN" altLang="en-US" sz="2400" dirty="0" smtClean="0"/>
              <a:t>易燃固体系指燃点低</a:t>
            </a:r>
            <a:r>
              <a:rPr lang="en-US" altLang="zh-CN" sz="2400" dirty="0" smtClean="0"/>
              <a:t>, </a:t>
            </a:r>
            <a:r>
              <a:rPr lang="zh-CN" altLang="en-US" sz="2400" dirty="0" smtClean="0"/>
              <a:t>对热、撞击、摩擦敏感</a:t>
            </a:r>
            <a:r>
              <a:rPr lang="en-US" altLang="zh-CN" sz="2400" dirty="0" smtClean="0"/>
              <a:t>, </a:t>
            </a:r>
            <a:r>
              <a:rPr lang="zh-CN" altLang="en-US" sz="2400" dirty="0" smtClean="0"/>
              <a:t>易被外部火源点燃</a:t>
            </a:r>
            <a:r>
              <a:rPr lang="en-US" altLang="zh-CN" sz="2400" dirty="0" smtClean="0"/>
              <a:t>, </a:t>
            </a:r>
            <a:r>
              <a:rPr lang="zh-CN" altLang="en-US" sz="2400" dirty="0" smtClean="0"/>
              <a:t>燃烧迅速</a:t>
            </a:r>
            <a:r>
              <a:rPr lang="en-US" altLang="zh-CN" sz="2400" dirty="0" smtClean="0"/>
              <a:t>,</a:t>
            </a:r>
            <a:r>
              <a:rPr lang="zh-CN" altLang="en-US" sz="2400" dirty="0" smtClean="0"/>
              <a:t>并可能散发出有毒烟雾或有毒气体的固体</a:t>
            </a:r>
            <a:r>
              <a:rPr lang="en-US" altLang="zh-CN" sz="2400" dirty="0" smtClean="0"/>
              <a:t>, </a:t>
            </a:r>
            <a:r>
              <a:rPr lang="zh-CN" altLang="en-US" sz="2400" dirty="0" smtClean="0"/>
              <a:t>但不包括已列入</a:t>
            </a:r>
            <a:r>
              <a:rPr lang="zh-CN" altLang="en-US" sz="2400" dirty="0" smtClean="0">
                <a:hlinkClick r:id="rId2"/>
              </a:rPr>
              <a:t>爆炸品</a:t>
            </a:r>
            <a:r>
              <a:rPr lang="zh-CN" altLang="en-US" sz="2400" dirty="0" smtClean="0"/>
              <a:t>的物品。 </a:t>
            </a:r>
            <a:r>
              <a:rPr lang="zh-CN" altLang="en-US" sz="2400" dirty="0" smtClean="0">
                <a:hlinkClick r:id="rId3"/>
              </a:rPr>
              <a:t>自燃物品</a:t>
            </a:r>
            <a:r>
              <a:rPr lang="zh-CN" altLang="en-US" sz="2400" dirty="0" smtClean="0"/>
              <a:t>系指</a:t>
            </a:r>
            <a:r>
              <a:rPr lang="zh-CN" altLang="en-US" sz="2400" dirty="0" smtClean="0">
                <a:hlinkClick r:id="rId4"/>
              </a:rPr>
              <a:t>自燃点</a:t>
            </a:r>
            <a:r>
              <a:rPr lang="zh-CN" altLang="en-US" sz="2400" dirty="0" smtClean="0"/>
              <a:t>低</a:t>
            </a:r>
            <a:r>
              <a:rPr lang="en-US" altLang="zh-CN" sz="2400" dirty="0" smtClean="0"/>
              <a:t>, </a:t>
            </a:r>
            <a:r>
              <a:rPr lang="zh-CN" altLang="en-US" sz="2400" dirty="0" smtClean="0"/>
              <a:t>在空气中易发生</a:t>
            </a:r>
            <a:r>
              <a:rPr lang="zh-CN" altLang="en-US" sz="2400" dirty="0" smtClean="0">
                <a:hlinkClick r:id="rId5"/>
              </a:rPr>
              <a:t>氧化反应</a:t>
            </a:r>
            <a:r>
              <a:rPr lang="en-US" altLang="zh-CN" sz="2400" dirty="0" smtClean="0"/>
              <a:t>, </a:t>
            </a:r>
            <a:r>
              <a:rPr lang="zh-CN" altLang="en-US" sz="2400" dirty="0" smtClean="0"/>
              <a:t>放出热量</a:t>
            </a:r>
            <a:r>
              <a:rPr lang="en-US" altLang="zh-CN" sz="2400" dirty="0" smtClean="0"/>
              <a:t>, </a:t>
            </a:r>
            <a:r>
              <a:rPr lang="zh-CN" altLang="en-US" sz="2400" dirty="0" smtClean="0"/>
              <a:t>而自行燃烧的物品。 遇湿易燃物品系指遇水或受潮时</a:t>
            </a:r>
            <a:r>
              <a:rPr lang="en-US" altLang="zh-CN" sz="2400" dirty="0" smtClean="0"/>
              <a:t>, </a:t>
            </a:r>
            <a:r>
              <a:rPr lang="zh-CN" altLang="en-US" sz="2400" dirty="0" smtClean="0"/>
              <a:t>发生剧烈化学反应</a:t>
            </a:r>
            <a:r>
              <a:rPr lang="en-US" altLang="zh-CN" sz="2400" dirty="0" smtClean="0"/>
              <a:t>, </a:t>
            </a:r>
            <a:r>
              <a:rPr lang="zh-CN" altLang="en-US" sz="2400" dirty="0" smtClean="0"/>
              <a:t>放出大量的易燃气体和热量的物品。有的不需明火，即能燃烧或爆炸。</a:t>
            </a:r>
          </a:p>
          <a:p>
            <a:endParaRPr lang="zh-CN"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000" dirty="0" smtClean="0"/>
              <a:t>第</a:t>
            </a:r>
            <a:r>
              <a:rPr lang="en-US" altLang="zh-CN" sz="2000" dirty="0" smtClean="0"/>
              <a:t>6</a:t>
            </a:r>
            <a:r>
              <a:rPr lang="zh-CN" altLang="en-US" sz="2000" dirty="0" smtClean="0"/>
              <a:t>类 有毒品</a:t>
            </a:r>
          </a:p>
          <a:p>
            <a:r>
              <a:rPr lang="zh-CN" altLang="en-US" sz="2000" dirty="0" smtClean="0"/>
              <a:t>本类化学品系指进入肌体后</a:t>
            </a:r>
            <a:r>
              <a:rPr lang="en-US" altLang="zh-CN" sz="2000" dirty="0" smtClean="0"/>
              <a:t>, </a:t>
            </a:r>
            <a:r>
              <a:rPr lang="zh-CN" altLang="en-US" sz="2000" dirty="0" smtClean="0"/>
              <a:t>累积达一定的量</a:t>
            </a:r>
            <a:r>
              <a:rPr lang="en-US" altLang="zh-CN" sz="2000" dirty="0" smtClean="0"/>
              <a:t>, </a:t>
            </a:r>
            <a:r>
              <a:rPr lang="zh-CN" altLang="en-US" sz="2000" dirty="0" smtClean="0"/>
              <a:t>能与体液和器官</a:t>
            </a:r>
            <a:r>
              <a:rPr lang="zh-CN" altLang="en-US" sz="2000" dirty="0" smtClean="0">
                <a:hlinkClick r:id="rId2"/>
              </a:rPr>
              <a:t>组织发生</a:t>
            </a:r>
            <a:r>
              <a:rPr lang="zh-CN" altLang="en-US" sz="2000" dirty="0" smtClean="0"/>
              <a:t>生物化学作用或生物物理学作用</a:t>
            </a:r>
            <a:r>
              <a:rPr lang="en-US" altLang="zh-CN" sz="2000" dirty="0" smtClean="0"/>
              <a:t>,</a:t>
            </a:r>
            <a:r>
              <a:rPr lang="zh-CN" altLang="en-US" sz="2000" dirty="0" smtClean="0"/>
              <a:t>扰乱或破坏肌体的正常生理功能</a:t>
            </a:r>
            <a:r>
              <a:rPr lang="en-US" altLang="zh-CN" sz="2000" dirty="0" smtClean="0"/>
              <a:t>, </a:t>
            </a:r>
            <a:r>
              <a:rPr lang="zh-CN" altLang="en-US" sz="2000" dirty="0" smtClean="0"/>
              <a:t>引起某些器官和系统暂时性或持久性的病理改变</a:t>
            </a:r>
            <a:r>
              <a:rPr lang="en-US" altLang="zh-CN" sz="2000" dirty="0" smtClean="0"/>
              <a:t>, </a:t>
            </a:r>
            <a:r>
              <a:rPr lang="zh-CN" altLang="en-US" sz="2000" dirty="0" smtClean="0"/>
              <a:t>甚至危及生命的物品。经口摄取半数致死量</a:t>
            </a:r>
            <a:r>
              <a:rPr lang="en-US" altLang="zh-CN" sz="2000" dirty="0" smtClean="0"/>
              <a:t>:</a:t>
            </a:r>
            <a:r>
              <a:rPr lang="zh-CN" altLang="en-US" sz="2000" dirty="0" smtClean="0"/>
              <a:t>固体</a:t>
            </a:r>
            <a:r>
              <a:rPr lang="en-US" altLang="zh-CN" sz="2000" dirty="0" smtClean="0"/>
              <a:t>LD50≤500mg/kg; </a:t>
            </a:r>
            <a:r>
              <a:rPr lang="zh-CN" altLang="en-US" sz="2000" dirty="0" smtClean="0"/>
              <a:t>液体</a:t>
            </a:r>
            <a:r>
              <a:rPr lang="en-US" altLang="zh-CN" sz="2000" dirty="0" smtClean="0"/>
              <a:t>LD50≤2000mg/kg; </a:t>
            </a:r>
            <a:r>
              <a:rPr lang="zh-CN" altLang="en-US" sz="2000" dirty="0" smtClean="0"/>
              <a:t>经皮肤接触</a:t>
            </a:r>
            <a:r>
              <a:rPr lang="en-US" altLang="zh-CN" sz="2000" dirty="0" smtClean="0"/>
              <a:t>24h, </a:t>
            </a:r>
            <a:r>
              <a:rPr lang="zh-CN" altLang="en-US" sz="2000" dirty="0" smtClean="0"/>
              <a:t>半数致死量</a:t>
            </a:r>
            <a:r>
              <a:rPr lang="en-US" altLang="zh-CN" sz="2000" dirty="0" smtClean="0"/>
              <a:t>LD50 ≤1000mg/kg; </a:t>
            </a:r>
            <a:r>
              <a:rPr lang="zh-CN" altLang="en-US" sz="2000" dirty="0" smtClean="0"/>
              <a:t>粉尘、烟雾及蒸气吸入半数致死量</a:t>
            </a:r>
            <a:r>
              <a:rPr lang="en-US" altLang="zh-CN" sz="2000" dirty="0" smtClean="0"/>
              <a:t>LC50≤10mg/L</a:t>
            </a:r>
            <a:r>
              <a:rPr lang="zh-CN" altLang="en-US" sz="2000" dirty="0" smtClean="0"/>
              <a:t>的固体或液体。</a:t>
            </a:r>
          </a:p>
          <a:p>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7</a:t>
            </a:r>
            <a:r>
              <a:rPr lang="zh-CN" altLang="en-US" dirty="0" smtClean="0"/>
              <a:t>类 放射性物品</a:t>
            </a:r>
          </a:p>
          <a:p>
            <a:r>
              <a:rPr lang="zh-CN" altLang="en-US" dirty="0" smtClean="0"/>
              <a:t>本类化学品系指放射性比活度大于</a:t>
            </a:r>
            <a:r>
              <a:rPr lang="en-US" altLang="zh-CN" dirty="0" smtClean="0"/>
              <a:t>7</a:t>
            </a:r>
            <a:r>
              <a:rPr lang="zh-CN" altLang="en-US" dirty="0" smtClean="0"/>
              <a:t>．</a:t>
            </a:r>
            <a:r>
              <a:rPr lang="en-US" altLang="zh-CN" dirty="0" smtClean="0"/>
              <a:t>4×104Bq/kg</a:t>
            </a:r>
            <a:r>
              <a:rPr lang="zh-CN" altLang="en-US" dirty="0" smtClean="0"/>
              <a:t>的物品。</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2800" dirty="0" smtClean="0"/>
              <a:t>第</a:t>
            </a:r>
            <a:r>
              <a:rPr lang="en-US" altLang="zh-CN" sz="2800" dirty="0" smtClean="0"/>
              <a:t>8</a:t>
            </a:r>
            <a:r>
              <a:rPr lang="zh-CN" altLang="en-US" sz="2800" dirty="0" smtClean="0"/>
              <a:t>类 腐蚀品</a:t>
            </a:r>
          </a:p>
          <a:p>
            <a:r>
              <a:rPr lang="zh-CN" altLang="en-US" sz="2800" dirty="0" smtClean="0"/>
              <a:t>本类化学品系指能灼伤人体组织并对金属等物品造成损坏的固体或液体。与皮肤接触在</a:t>
            </a:r>
            <a:r>
              <a:rPr lang="en-US" altLang="zh-CN" sz="2800" dirty="0" smtClean="0"/>
              <a:t>4h</a:t>
            </a:r>
            <a:r>
              <a:rPr lang="zh-CN" altLang="en-US" sz="2800" dirty="0" smtClean="0"/>
              <a:t>内出现可见坏死现象，或温度在</a:t>
            </a:r>
            <a:r>
              <a:rPr lang="en-US" altLang="zh-CN" sz="2800" dirty="0" smtClean="0"/>
              <a:t>55℃</a:t>
            </a:r>
            <a:r>
              <a:rPr lang="zh-CN" altLang="en-US" sz="2800" dirty="0" smtClean="0"/>
              <a:t>时，对</a:t>
            </a:r>
            <a:r>
              <a:rPr lang="en-US" altLang="zh-CN" sz="2800" dirty="0" smtClean="0"/>
              <a:t>20</a:t>
            </a:r>
            <a:r>
              <a:rPr lang="zh-CN" altLang="en-US" sz="2800" dirty="0" smtClean="0"/>
              <a:t>号钢的表面均匀年腐蚀率超过 </a:t>
            </a:r>
            <a:r>
              <a:rPr lang="en-US" altLang="zh-CN" sz="2800" dirty="0" smtClean="0"/>
              <a:t>6.25mm/</a:t>
            </a:r>
            <a:r>
              <a:rPr lang="zh-CN" altLang="en-US" sz="2800" dirty="0" smtClean="0"/>
              <a:t>年的固体或液体。</a:t>
            </a:r>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对于未列入分类明细表中的危险化学品，可以参照已列出的化学性质相似，危险性相似的物品进行分类。</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 国际海事组织于1965年9月27日通过的《国际海运危险货物规则》将包装危险货物分为9类：爆炸品、气体、易燃液体、易燃固体、易自燃物质和遇水放出易燃气体的物质、氧化剂和有机过氧化物、有毒物质和感染性物质、放射性物质、腐蚀品、杂类危险货物和物品。</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1331625" y="908973"/>
            <a:ext cx="7074535" cy="518160"/>
          </a:xfrm>
          <a:prstGeom prst="rect">
            <a:avLst/>
          </a:prstGeom>
        </p:spPr>
        <p:txBody>
          <a:bodyPr wrap="none">
            <a:spAutoFit/>
          </a:bodyPr>
          <a:lstStyle/>
          <a:p>
            <a:pPr algn="l"/>
            <a:r>
              <a:rPr lang="zh-CN" altLang="zh-CN" sz="2800" b="1" dirty="0">
                <a:solidFill>
                  <a:schemeClr val="accent1">
                    <a:lumMod val="25000"/>
                  </a:schemeClr>
                </a:solidFill>
                <a:effectLst>
                  <a:outerShdw blurRad="38100" dist="38100" dir="2700000" algn="tl">
                    <a:srgbClr val="000000">
                      <a:alpha val="43137"/>
                    </a:srgbClr>
                  </a:outerShdw>
                </a:effectLst>
              </a:rPr>
              <a:t>第七章 危险货物与冷藏货物仓储与配送管理</a:t>
            </a:r>
          </a:p>
        </p:txBody>
      </p:sp>
      <p:sp>
        <p:nvSpPr>
          <p:cNvPr id="3" name="矩形 2"/>
          <p:cNvSpPr/>
          <p:nvPr/>
        </p:nvSpPr>
        <p:spPr>
          <a:xfrm>
            <a:off x="107802" y="1628899"/>
            <a:ext cx="4552315"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第一节 危险货物包装及仓储管理</a:t>
            </a:r>
          </a:p>
        </p:txBody>
      </p:sp>
      <p:sp>
        <p:nvSpPr>
          <p:cNvPr id="4" name="矩形 3"/>
          <p:cNvSpPr/>
          <p:nvPr/>
        </p:nvSpPr>
        <p:spPr>
          <a:xfrm>
            <a:off x="611560" y="2204581"/>
            <a:ext cx="3855720" cy="457200"/>
          </a:xfrm>
          <a:prstGeom prst="rect">
            <a:avLst/>
          </a:prstGeom>
        </p:spPr>
        <p:txBody>
          <a:bodyPr wrap="none">
            <a:spAutoFit/>
          </a:bodyPr>
          <a:lstStyle/>
          <a:p>
            <a:pPr algn="l"/>
            <a:r>
              <a:rPr lang="zh-CN" altLang="en-US" sz="2400" b="1" dirty="0" smtClean="0">
                <a:solidFill>
                  <a:schemeClr val="accent1">
                    <a:lumMod val="25000"/>
                  </a:schemeClr>
                </a:solidFill>
                <a:effectLst>
                  <a:outerShdw blurRad="38100" dist="38100" dir="2700000" algn="tl">
                    <a:srgbClr val="000000">
                      <a:alpha val="43137"/>
                    </a:srgbClr>
                  </a:outerShdw>
                </a:effectLst>
              </a:rPr>
              <a:t>一、</a:t>
            </a:r>
            <a:r>
              <a:rPr lang="zh-CN" altLang="zh-CN" sz="2400" b="1" dirty="0">
                <a:solidFill>
                  <a:schemeClr val="accent1">
                    <a:lumMod val="25000"/>
                  </a:schemeClr>
                </a:solidFill>
                <a:effectLst>
                  <a:outerShdw blurRad="38100" dist="38100" dir="2700000" algn="tl">
                    <a:srgbClr val="000000">
                      <a:alpha val="43137"/>
                    </a:srgbClr>
                  </a:outerShdw>
                </a:effectLst>
              </a:rPr>
              <a:t>危险货物的概念与分类</a:t>
            </a:r>
          </a:p>
        </p:txBody>
      </p:sp>
      <p:sp>
        <p:nvSpPr>
          <p:cNvPr id="5" name="矩形 4"/>
          <p:cNvSpPr/>
          <p:nvPr/>
        </p:nvSpPr>
        <p:spPr>
          <a:xfrm>
            <a:off x="611771" y="2780625"/>
            <a:ext cx="7816395" cy="1569660"/>
          </a:xfrm>
          <a:prstGeom prst="rect">
            <a:avLst/>
          </a:prstGeom>
        </p:spPr>
        <p:txBody>
          <a:bodyPr wrap="square">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r>
              <a:rPr lang="zh-CN" sz="2400" dirty="0">
                <a:solidFill>
                  <a:schemeClr val="accent1">
                    <a:lumMod val="25000"/>
                  </a:schemeClr>
                </a:solidFill>
                <a:effectLst>
                  <a:outerShdw blurRad="38100" dist="38100" dir="2700000" algn="tl">
                    <a:srgbClr val="000000">
                      <a:alpha val="43137"/>
                    </a:srgbClr>
                  </a:outerShdw>
                </a:effectLst>
              </a:rPr>
              <a:t>危险货物（Dangerous cargo）：是指具有燃烧、爆炸、腐蚀、毒害、放射射线等性质，在装卸、贮存或运输过程中，如果处理不当，可能会引起人身伤亡、财产毁损的物品</a:t>
            </a:r>
            <a:r>
              <a:rPr lang="zh-CN" sz="2400" dirty="0" smtClean="0">
                <a:solidFill>
                  <a:schemeClr val="accent1">
                    <a:lumMod val="25000"/>
                  </a:schemeClr>
                </a:solidFill>
                <a:effectLst>
                  <a:outerShdw blurRad="38100" dist="38100" dir="2700000" algn="tl">
                    <a:srgbClr val="000000">
                      <a:alpha val="43137"/>
                    </a:srgbClr>
                  </a:outerShdw>
                </a:effectLst>
              </a:rPr>
              <a:t>。</a:t>
            </a:r>
            <a:endParaRPr lang="zh-CN" sz="2400" dirty="0">
              <a:solidFill>
                <a:schemeClr val="accent1">
                  <a:lumMod val="25000"/>
                </a:schemeClr>
              </a:solidFill>
              <a:effectLst>
                <a:outerShdw blurRad="38100" dist="38100" dir="2700000" algn="tl">
                  <a:srgbClr val="000000">
                    <a:alpha val="43137"/>
                  </a:srgbClr>
                </a:outerShdw>
              </a:effectLs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764704"/>
            <a:ext cx="3855720" cy="457200"/>
          </a:xfrm>
          <a:prstGeom prst="rect">
            <a:avLst/>
          </a:prstGeom>
        </p:spPr>
        <p:txBody>
          <a:bodyPr wrap="none">
            <a:spAutoFit/>
          </a:bodyPr>
          <a:lstStyle/>
          <a:p>
            <a:pPr algn="l"/>
            <a:r>
              <a:rPr lang="zh-CN" altLang="zh-CN" sz="2400" b="1" dirty="0" smtClean="0">
                <a:solidFill>
                  <a:schemeClr val="accent1">
                    <a:lumMod val="25000"/>
                  </a:schemeClr>
                </a:solidFill>
                <a:effectLst>
                  <a:outerShdw blurRad="38100" dist="38100" dir="2700000" algn="tl">
                    <a:srgbClr val="000000">
                      <a:alpha val="43137"/>
                    </a:srgbClr>
                  </a:outerShdw>
                </a:effectLst>
              </a:rPr>
              <a:t>二、危险货物的包装与标志</a:t>
            </a:r>
          </a:p>
        </p:txBody>
      </p:sp>
      <p:sp>
        <p:nvSpPr>
          <p:cNvPr id="3" name="矩形 2"/>
          <p:cNvSpPr/>
          <p:nvPr/>
        </p:nvSpPr>
        <p:spPr>
          <a:xfrm>
            <a:off x="755610" y="1340768"/>
            <a:ext cx="2885440" cy="457200"/>
          </a:xfrm>
          <a:prstGeom prst="rect">
            <a:avLst/>
          </a:prstGeom>
        </p:spPr>
        <p:txBody>
          <a:bodyPr wrap="none">
            <a:spAutoFit/>
          </a:bodyPr>
          <a:lstStyle/>
          <a:p>
            <a:pPr algn="l"/>
            <a:r>
              <a:rPr lang="en-US" altLang="zh-CN" sz="2400" b="1" dirty="0" smtClean="0">
                <a:solidFill>
                  <a:schemeClr val="accent1">
                    <a:lumMod val="25000"/>
                  </a:schemeClr>
                </a:solidFill>
                <a:effectLst>
                  <a:outerShdw blurRad="38100" dist="38100" dir="2700000" algn="tl">
                    <a:srgbClr val="000000">
                      <a:alpha val="43137"/>
                    </a:srgbClr>
                  </a:outerShdw>
                </a:effectLst>
              </a:rPr>
              <a:t>1.</a:t>
            </a:r>
            <a:r>
              <a:rPr lang="zh-CN" altLang="zh-CN" sz="2400" b="1" dirty="0" smtClean="0">
                <a:solidFill>
                  <a:schemeClr val="accent1">
                    <a:lumMod val="25000"/>
                  </a:schemeClr>
                </a:solidFill>
                <a:effectLst>
                  <a:outerShdw blurRad="38100" dist="38100" dir="2700000" algn="tl">
                    <a:srgbClr val="000000">
                      <a:alpha val="43137"/>
                    </a:srgbClr>
                  </a:outerShdw>
                </a:effectLst>
              </a:rPr>
              <a:t>包装的概念与分类</a:t>
            </a:r>
          </a:p>
        </p:txBody>
      </p:sp>
      <p:sp>
        <p:nvSpPr>
          <p:cNvPr id="8" name="文本框 7"/>
          <p:cNvSpPr txBox="1"/>
          <p:nvPr/>
        </p:nvSpPr>
        <p:spPr>
          <a:xfrm>
            <a:off x="827405" y="1772920"/>
            <a:ext cx="7750810" cy="1767840"/>
          </a:xfrm>
          <a:prstGeom prst="rect">
            <a:avLst/>
          </a:prstGeom>
          <a:noFill/>
        </p:spPr>
        <p:txBody>
          <a:bodyPr wrap="square" rtlCol="0">
            <a:spAutoFit/>
          </a:bodyPr>
          <a:lstStyle/>
          <a:p>
            <a:r>
              <a:rPr lang="en-US" altLang="zh-CN" sz="2200" dirty="0">
                <a:solidFill>
                  <a:schemeClr val="accent1">
                    <a:lumMod val="25000"/>
                  </a:schemeClr>
                </a:solidFill>
                <a:effectLst>
                  <a:outerShdw blurRad="38100" dist="38100" dir="2700000" algn="tl">
                    <a:srgbClr val="000000">
                      <a:alpha val="43137"/>
                    </a:srgbClr>
                  </a:outerShdw>
                </a:effectLst>
              </a:rPr>
              <a:t>       </a:t>
            </a:r>
            <a:r>
              <a:rPr lang="zh-CN" altLang="zh-CN" sz="2200" dirty="0">
                <a:solidFill>
                  <a:schemeClr val="accent1">
                    <a:lumMod val="25000"/>
                  </a:schemeClr>
                </a:solidFill>
                <a:effectLst>
                  <a:outerShdw blurRad="38100" dist="38100" dir="2700000" algn="tl">
                    <a:srgbClr val="000000">
                      <a:alpha val="43137"/>
                    </a:srgbClr>
                  </a:outerShdw>
                </a:effectLst>
              </a:rPr>
              <a:t>危险货物包装是指根据有关法规和标准，考虑危险货物的特性而专门设计制造的运输包装。危险货物包装分类是指危险货物包装按货物性质的特点和危险程度所作的分组。</a:t>
            </a:r>
          </a:p>
          <a:p>
            <a:r>
              <a:rPr lang="zh-CN" altLang="zh-CN" sz="2200" dirty="0">
                <a:solidFill>
                  <a:schemeClr val="accent1">
                    <a:lumMod val="25000"/>
                  </a:schemeClr>
                </a:solidFill>
                <a:effectLst>
                  <a:outerShdw blurRad="38100" dist="38100" dir="2700000" algn="tl">
                    <a:srgbClr val="000000">
                      <a:alpha val="43137"/>
                    </a:srgbClr>
                  </a:outerShdw>
                </a:effectLst>
              </a:rPr>
              <a:t>     （1）按照货物危险程度不同的分类</a:t>
            </a:r>
          </a:p>
          <a:p>
            <a:r>
              <a:rPr lang="zh-CN" altLang="zh-CN" sz="2200" dirty="0">
                <a:solidFill>
                  <a:schemeClr val="accent1">
                    <a:lumMod val="25000"/>
                  </a:schemeClr>
                </a:solidFill>
                <a:effectLst>
                  <a:outerShdw blurRad="38100" dist="38100" dir="2700000" algn="tl">
                    <a:srgbClr val="000000">
                      <a:alpha val="43137"/>
                    </a:srgbClr>
                  </a:outerShdw>
                </a:effectLst>
              </a:rPr>
              <a:t>     （2）按照危险货物种类不同的分类</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4" name="文本框 8"/>
          <p:cNvSpPr txBox="1">
            <a:spLocks noGrp="1"/>
          </p:cNvSpPr>
          <p:nvPr>
            <p:ph idx="1"/>
          </p:nvPr>
        </p:nvSpPr>
        <p:spPr>
          <a:xfrm>
            <a:off x="301625" y="1905000"/>
            <a:ext cx="8540750" cy="904863"/>
          </a:xfrm>
          <a:prstGeom prst="rect">
            <a:avLst/>
          </a:prstGeom>
          <a:noFill/>
        </p:spPr>
        <p:txBody>
          <a:bodyPr wrap="square" rtlCol="0">
            <a:spAutoFit/>
          </a:bodyPr>
          <a:lstStyle/>
          <a:p>
            <a:pPr algn="l"/>
            <a:r>
              <a:rPr lang="en-US" altLang="zh-CN" sz="2400" b="1" dirty="0" smtClean="0">
                <a:solidFill>
                  <a:schemeClr val="accent1">
                    <a:lumMod val="25000"/>
                  </a:schemeClr>
                </a:solidFill>
                <a:effectLst>
                  <a:outerShdw blurRad="38100" dist="38100" dir="2700000" algn="tl">
                    <a:srgbClr val="000000">
                      <a:alpha val="43137"/>
                    </a:srgbClr>
                  </a:outerShdw>
                </a:effectLst>
                <a:sym typeface="+mn-ea"/>
              </a:rPr>
              <a:t>2.包装的</a:t>
            </a:r>
            <a:r>
              <a:rPr lang="zh-CN" altLang="en-US" sz="2400" b="1" dirty="0" smtClean="0">
                <a:solidFill>
                  <a:schemeClr val="accent1">
                    <a:lumMod val="25000"/>
                  </a:schemeClr>
                </a:solidFill>
                <a:effectLst>
                  <a:outerShdw blurRad="38100" dist="38100" dir="2700000" algn="tl">
                    <a:srgbClr val="000000">
                      <a:alpha val="43137"/>
                    </a:srgbClr>
                  </a:outerShdw>
                </a:effectLst>
                <a:sym typeface="+mn-ea"/>
              </a:rPr>
              <a:t>要</a:t>
            </a:r>
            <a:r>
              <a:rPr lang="zh-CN" altLang="en-US" sz="2400" b="1" dirty="0" smtClean="0">
                <a:solidFill>
                  <a:schemeClr val="accent1">
                    <a:lumMod val="25000"/>
                  </a:schemeClr>
                </a:solidFill>
                <a:effectLst>
                  <a:outerShdw blurRad="38100" dist="38100" dir="2700000" algn="tl">
                    <a:srgbClr val="000000">
                      <a:alpha val="43137"/>
                    </a:srgbClr>
                  </a:outerShdw>
                </a:effectLst>
                <a:sym typeface="+mn-ea"/>
              </a:rPr>
              <a:t>求</a:t>
            </a:r>
            <a:endParaRPr lang="en-US" altLang="zh-CN" sz="2400" b="1" dirty="0" smtClean="0">
              <a:solidFill>
                <a:schemeClr val="accent1">
                  <a:lumMod val="25000"/>
                </a:schemeClr>
              </a:solidFill>
              <a:effectLst>
                <a:outerShdw blurRad="38100" dist="38100" dir="2700000" algn="tl">
                  <a:srgbClr val="000000">
                    <a:alpha val="43137"/>
                  </a:srgbClr>
                </a:outerShdw>
              </a:effectLst>
              <a:sym typeface="+mn-ea"/>
            </a:endParaRPr>
          </a:p>
          <a:p>
            <a:pPr algn="l"/>
            <a:endParaRPr lang="zh-CN" altLang="en-US" sz="2400" b="1" dirty="0" smtClean="0">
              <a:solidFill>
                <a:schemeClr val="accent1">
                  <a:lumMod val="25000"/>
                </a:schemeClr>
              </a:solidFill>
              <a:effectLst>
                <a:outerShdw blurRad="38100" dist="38100" dir="2700000" algn="tl">
                  <a:srgbClr val="000000">
                    <a:alpha val="43137"/>
                  </a:srgbClr>
                </a:outerShdw>
              </a:effectLst>
              <a:sym typeface="+mn-ea"/>
            </a:endParaRPr>
          </a:p>
        </p:txBody>
      </p:sp>
      <p:sp>
        <p:nvSpPr>
          <p:cNvPr id="5" name="文本框 10"/>
          <p:cNvSpPr txBox="1"/>
          <p:nvPr/>
        </p:nvSpPr>
        <p:spPr>
          <a:xfrm>
            <a:off x="467544" y="3068960"/>
            <a:ext cx="7720965" cy="1767840"/>
          </a:xfrm>
          <a:prstGeom prst="rect">
            <a:avLst/>
          </a:prstGeom>
          <a:noFill/>
        </p:spPr>
        <p:txBody>
          <a:bodyPr wrap="square" rtlCol="0">
            <a:spAutoFit/>
          </a:bodyPr>
          <a:lstStyle/>
          <a:p>
            <a:r>
              <a:rPr lang="en-US" altLang="zh-CN" sz="2200" dirty="0">
                <a:solidFill>
                  <a:schemeClr val="accent1">
                    <a:lumMod val="25000"/>
                  </a:schemeClr>
                </a:solidFill>
                <a:effectLst>
                  <a:outerShdw blurRad="38100" dist="38100" dir="2700000" algn="tl">
                    <a:srgbClr val="000000">
                      <a:alpha val="43137"/>
                    </a:srgbClr>
                  </a:outerShdw>
                </a:effectLst>
                <a:sym typeface="+mn-ea"/>
              </a:rPr>
              <a:t>      </a:t>
            </a:r>
            <a:r>
              <a:rPr lang="zh-CN" altLang="zh-CN" sz="2200" dirty="0">
                <a:solidFill>
                  <a:schemeClr val="accent1">
                    <a:lumMod val="25000"/>
                  </a:schemeClr>
                </a:solidFill>
                <a:effectLst>
                  <a:outerShdw blurRad="38100" dist="38100" dir="2700000" algn="tl">
                    <a:srgbClr val="000000">
                      <a:alpha val="43137"/>
                    </a:srgbClr>
                  </a:outerShdw>
                </a:effectLst>
                <a:sym typeface="+mn-ea"/>
              </a:rPr>
              <a:t>（1）</a:t>
            </a:r>
            <a:r>
              <a:rPr lang="zh-CN" altLang="zh-CN" sz="2200" dirty="0">
                <a:solidFill>
                  <a:schemeClr val="accent1">
                    <a:lumMod val="25000"/>
                  </a:schemeClr>
                </a:solidFill>
                <a:effectLst>
                  <a:outerShdw blurRad="38100" dist="38100" dir="2700000" algn="tl">
                    <a:srgbClr val="000000">
                      <a:alpha val="43137"/>
                    </a:srgbClr>
                  </a:outerShdw>
                </a:effectLst>
              </a:rPr>
              <a:t>质量良好具有相应的强度</a:t>
            </a:r>
          </a:p>
          <a:p>
            <a:r>
              <a:rPr lang="zh-CN" altLang="zh-CN" sz="2200" dirty="0">
                <a:solidFill>
                  <a:schemeClr val="accent1">
                    <a:lumMod val="25000"/>
                  </a:schemeClr>
                </a:solidFill>
                <a:effectLst>
                  <a:outerShdw blurRad="38100" dist="38100" dir="2700000" algn="tl">
                    <a:srgbClr val="000000">
                      <a:alpha val="43137"/>
                    </a:srgbClr>
                  </a:outerShdw>
                </a:effectLst>
              </a:rPr>
              <a:t>      （2）包装的材质、形式、规格、方法和包件重量等要符合规定并与拟装危险货物相适应</a:t>
            </a:r>
            <a:r>
              <a:rPr lang="en-US" altLang="zh-CN" dirty="0"/>
              <a:t> </a:t>
            </a:r>
          </a:p>
          <a:p>
            <a:r>
              <a:rPr lang="zh-CN" altLang="zh-CN" sz="2200" dirty="0">
                <a:solidFill>
                  <a:schemeClr val="accent1">
                    <a:lumMod val="25000"/>
                  </a:schemeClr>
                </a:solidFill>
                <a:effectLst>
                  <a:outerShdw blurRad="38100" dist="38100" dir="2700000" algn="tl">
                    <a:srgbClr val="000000">
                      <a:alpha val="43137"/>
                    </a:srgbClr>
                  </a:outerShdw>
                </a:effectLst>
              </a:rPr>
              <a:t>      （3）包装材质的性质要与所包装货物的性质相适应，不可发生任何的反应</a:t>
            </a:r>
            <a:endParaRPr lang="en-US" altLang="zh-C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828040" y="692785"/>
            <a:ext cx="7853680" cy="1767840"/>
          </a:xfrm>
          <a:prstGeom prst="rect">
            <a:avLst/>
          </a:prstGeom>
          <a:noFill/>
        </p:spPr>
        <p:txBody>
          <a:bodyPr wrap="square" rtlCol="0">
            <a:spAutoFit/>
          </a:bodyPr>
          <a:lstStyle/>
          <a:p>
            <a:r>
              <a:rPr lang="en-US" altLang="zh-CN" sz="2200" dirty="0">
                <a:solidFill>
                  <a:schemeClr val="accent1">
                    <a:lumMod val="25000"/>
                  </a:schemeClr>
                </a:solidFill>
                <a:effectLst>
                  <a:outerShdw blurRad="38100" dist="38100" dir="2700000" algn="tl">
                    <a:srgbClr val="000000">
                      <a:alpha val="43137"/>
                    </a:srgbClr>
                  </a:outerShdw>
                </a:effectLst>
              </a:rPr>
              <a:t>     </a:t>
            </a:r>
            <a:r>
              <a:rPr lang="zh-CN" altLang="zh-CN" sz="2200" dirty="0">
                <a:solidFill>
                  <a:schemeClr val="accent1">
                    <a:lumMod val="25000"/>
                  </a:schemeClr>
                </a:solidFill>
                <a:effectLst>
                  <a:outerShdw blurRad="38100" dist="38100" dir="2700000" algn="tl">
                    <a:srgbClr val="000000">
                      <a:alpha val="43137"/>
                    </a:srgbClr>
                  </a:outerShdw>
                </a:effectLst>
              </a:rPr>
              <a:t>（4）在需要组合包装的情况下，要保证内包装在作业过程中不会发生破裂被戳穿或渗漏</a:t>
            </a:r>
          </a:p>
          <a:p>
            <a:r>
              <a:rPr lang="zh-CN" altLang="zh-CN" sz="2200" dirty="0">
                <a:solidFill>
                  <a:schemeClr val="accent1">
                    <a:lumMod val="25000"/>
                  </a:schemeClr>
                </a:solidFill>
                <a:effectLst>
                  <a:outerShdw blurRad="38100" dist="38100" dir="2700000" algn="tl">
                    <a:srgbClr val="000000">
                      <a:alpha val="43137"/>
                    </a:srgbClr>
                  </a:outerShdw>
                </a:effectLst>
              </a:rPr>
              <a:t>     （5）相互之间会产生化学或其他反应的危险货物不可装在同一大宗包装内或同一外包装之内</a:t>
            </a:r>
          </a:p>
          <a:p>
            <a:r>
              <a:rPr lang="zh-CN" altLang="en-US" sz="2200" dirty="0">
                <a:solidFill>
                  <a:schemeClr val="accent1">
                    <a:lumMod val="25000"/>
                  </a:schemeClr>
                </a:solidFill>
                <a:effectLst>
                  <a:outerShdw blurRad="38100" dist="38100" dir="2700000" algn="tl">
                    <a:srgbClr val="000000">
                      <a:alpha val="43137"/>
                    </a:srgbClr>
                  </a:outerShdw>
                </a:effectLst>
              </a:rPr>
              <a:t>     （</a:t>
            </a:r>
            <a:r>
              <a:rPr lang="en-US" altLang="zh-CN" sz="2200" dirty="0">
                <a:solidFill>
                  <a:schemeClr val="accent1">
                    <a:lumMod val="25000"/>
                  </a:schemeClr>
                </a:solidFill>
                <a:effectLst>
                  <a:outerShdw blurRad="38100" dist="38100" dir="2700000" algn="tl">
                    <a:srgbClr val="000000">
                      <a:alpha val="43137"/>
                    </a:srgbClr>
                  </a:outerShdw>
                </a:effectLst>
              </a:rPr>
              <a:t>6</a:t>
            </a:r>
            <a:r>
              <a:rPr lang="zh-CN" altLang="en-US" sz="2200" dirty="0">
                <a:solidFill>
                  <a:schemeClr val="accent1">
                    <a:lumMod val="25000"/>
                  </a:schemeClr>
                </a:solidFill>
                <a:effectLst>
                  <a:outerShdw blurRad="38100" dist="38100" dir="2700000" algn="tl">
                    <a:srgbClr val="000000">
                      <a:alpha val="43137"/>
                    </a:srgbClr>
                  </a:outerShdw>
                </a:effectLst>
              </a:rPr>
              <a:t>）考虑物质气、液、固的状态</a:t>
            </a:r>
          </a:p>
        </p:txBody>
      </p:sp>
      <p:sp>
        <p:nvSpPr>
          <p:cNvPr id="5" name="矩形 4"/>
          <p:cNvSpPr/>
          <p:nvPr/>
        </p:nvSpPr>
        <p:spPr>
          <a:xfrm>
            <a:off x="179512" y="2997364"/>
            <a:ext cx="2937510" cy="457200"/>
          </a:xfrm>
          <a:prstGeom prst="rect">
            <a:avLst/>
          </a:prstGeom>
        </p:spPr>
        <p:txBody>
          <a:bodyPr wrap="none">
            <a:spAutoFit/>
          </a:bodyPr>
          <a:lstStyle/>
          <a:p>
            <a:pPr algn="l"/>
            <a:r>
              <a:rPr lang="zh-CN" altLang="zh-CN" sz="2400" b="1" dirty="0" smtClean="0">
                <a:solidFill>
                  <a:schemeClr val="accent1">
                    <a:lumMod val="25000"/>
                  </a:schemeClr>
                </a:solidFill>
                <a:effectLst>
                  <a:outerShdw blurRad="38100" dist="38100" dir="2700000" algn="tl">
                    <a:srgbClr val="000000">
                      <a:alpha val="43137"/>
                    </a:srgbClr>
                  </a:outerShdw>
                </a:effectLst>
              </a:rPr>
              <a:t>三、危险货物的储存</a:t>
            </a:r>
          </a:p>
        </p:txBody>
      </p:sp>
      <p:sp>
        <p:nvSpPr>
          <p:cNvPr id="6" name="文本框 5"/>
          <p:cNvSpPr txBox="1"/>
          <p:nvPr/>
        </p:nvSpPr>
        <p:spPr>
          <a:xfrm>
            <a:off x="828040" y="3573145"/>
            <a:ext cx="7495540" cy="2773680"/>
          </a:xfrm>
          <a:prstGeom prst="rect">
            <a:avLst/>
          </a:prstGeom>
          <a:noFill/>
        </p:spPr>
        <p:txBody>
          <a:bodyPr wrap="square" rtlCol="0">
            <a:spAutoFit/>
          </a:bodyPr>
          <a:lstStyle/>
          <a:p>
            <a:r>
              <a:rPr lang="zh-CN" altLang="zh-CN" sz="2200" dirty="0">
                <a:solidFill>
                  <a:schemeClr val="accent1">
                    <a:lumMod val="25000"/>
                  </a:schemeClr>
                </a:solidFill>
                <a:effectLst>
                  <a:outerShdw blurRad="38100" dist="38100" dir="2700000" algn="tl">
                    <a:srgbClr val="000000">
                      <a:alpha val="43137"/>
                    </a:srgbClr>
                  </a:outerShdw>
                </a:effectLst>
              </a:rPr>
              <a:t>1. 爆炸品的储存</a:t>
            </a:r>
          </a:p>
          <a:p>
            <a:r>
              <a:rPr lang="zh-CN" altLang="zh-CN" sz="2200" dirty="0">
                <a:solidFill>
                  <a:schemeClr val="accent1">
                    <a:lumMod val="25000"/>
                  </a:schemeClr>
                </a:solidFill>
                <a:effectLst>
                  <a:outerShdw blurRad="38100" dist="38100" dir="2700000" algn="tl">
                    <a:srgbClr val="000000">
                      <a:alpha val="43137"/>
                    </a:srgbClr>
                  </a:outerShdw>
                </a:effectLst>
              </a:rPr>
              <a:t>2. 压缩气体和液化气体的储存</a:t>
            </a:r>
          </a:p>
          <a:p>
            <a:r>
              <a:rPr lang="zh-CN" altLang="zh-CN" sz="2200" dirty="0">
                <a:solidFill>
                  <a:schemeClr val="accent1">
                    <a:lumMod val="25000"/>
                  </a:schemeClr>
                </a:solidFill>
                <a:effectLst>
                  <a:outerShdw blurRad="38100" dist="38100" dir="2700000" algn="tl">
                    <a:srgbClr val="000000">
                      <a:alpha val="43137"/>
                    </a:srgbClr>
                  </a:outerShdw>
                </a:effectLst>
              </a:rPr>
              <a:t>3. 易燃液体的储存</a:t>
            </a:r>
          </a:p>
          <a:p>
            <a:r>
              <a:rPr lang="zh-CN" altLang="zh-CN" sz="2200" dirty="0">
                <a:solidFill>
                  <a:schemeClr val="accent1">
                    <a:lumMod val="25000"/>
                  </a:schemeClr>
                </a:solidFill>
                <a:effectLst>
                  <a:outerShdw blurRad="38100" dist="38100" dir="2700000" algn="tl">
                    <a:srgbClr val="000000">
                      <a:alpha val="43137"/>
                    </a:srgbClr>
                  </a:outerShdw>
                </a:effectLst>
              </a:rPr>
              <a:t>4. 易燃固体、自燃物品和遇湿易燃物品的储存</a:t>
            </a:r>
          </a:p>
          <a:p>
            <a:r>
              <a:rPr lang="zh-CN" altLang="zh-CN" sz="2200" dirty="0">
                <a:solidFill>
                  <a:schemeClr val="accent1">
                    <a:lumMod val="25000"/>
                  </a:schemeClr>
                </a:solidFill>
                <a:effectLst>
                  <a:outerShdw blurRad="38100" dist="38100" dir="2700000" algn="tl">
                    <a:srgbClr val="000000">
                      <a:alpha val="43137"/>
                    </a:srgbClr>
                  </a:outerShdw>
                </a:effectLst>
              </a:rPr>
              <a:t>5. 氧化剂和有机过氧化物的储存</a:t>
            </a:r>
          </a:p>
          <a:p>
            <a:r>
              <a:rPr lang="zh-CN" altLang="zh-CN" sz="2200" dirty="0">
                <a:solidFill>
                  <a:schemeClr val="accent1">
                    <a:lumMod val="25000"/>
                  </a:schemeClr>
                </a:solidFill>
                <a:effectLst>
                  <a:outerShdw blurRad="38100" dist="38100" dir="2700000" algn="tl">
                    <a:srgbClr val="000000">
                      <a:alpha val="43137"/>
                    </a:srgbClr>
                  </a:outerShdw>
                </a:effectLst>
              </a:rPr>
              <a:t>6. 毒害品的储存</a:t>
            </a:r>
          </a:p>
          <a:p>
            <a:r>
              <a:rPr lang="zh-CN" altLang="zh-CN" sz="2200" dirty="0">
                <a:solidFill>
                  <a:schemeClr val="accent1">
                    <a:lumMod val="25000"/>
                  </a:schemeClr>
                </a:solidFill>
                <a:effectLst>
                  <a:outerShdw blurRad="38100" dist="38100" dir="2700000" algn="tl">
                    <a:srgbClr val="000000">
                      <a:alpha val="43137"/>
                    </a:srgbClr>
                  </a:outerShdw>
                </a:effectLst>
              </a:rPr>
              <a:t>7. 放射性物品的储存</a:t>
            </a:r>
          </a:p>
          <a:p>
            <a:r>
              <a:rPr lang="zh-CN" altLang="zh-CN" sz="2200" dirty="0">
                <a:solidFill>
                  <a:schemeClr val="accent1">
                    <a:lumMod val="25000"/>
                  </a:schemeClr>
                </a:solidFill>
                <a:effectLst>
                  <a:outerShdw blurRad="38100" dist="38100" dir="2700000" algn="tl">
                    <a:srgbClr val="000000">
                      <a:alpha val="43137"/>
                    </a:srgbClr>
                  </a:outerShdw>
                </a:effectLst>
              </a:rPr>
              <a:t>8. 腐蚀品的储存</a:t>
            </a:r>
          </a:p>
        </p:txBody>
      </p:sp>
      <p:sp>
        <p:nvSpPr>
          <p:cNvPr id="12" name="文本框 11"/>
          <p:cNvSpPr txBox="1"/>
          <p:nvPr/>
        </p:nvSpPr>
        <p:spPr>
          <a:xfrm>
            <a:off x="683895" y="2493010"/>
            <a:ext cx="3320415" cy="457200"/>
          </a:xfrm>
          <a:prstGeom prst="rect">
            <a:avLst/>
          </a:prstGeom>
          <a:noFill/>
        </p:spPr>
        <p:txBody>
          <a:bodyPr wrap="square" rtlCol="0">
            <a:spAutoFit/>
          </a:bodyPr>
          <a:lstStyle/>
          <a:p>
            <a:pPr algn="l"/>
            <a:r>
              <a:rPr lang="en-US" altLang="zh-CN" sz="2400" b="1" dirty="0" smtClean="0">
                <a:solidFill>
                  <a:schemeClr val="accent1">
                    <a:lumMod val="25000"/>
                  </a:schemeClr>
                </a:solidFill>
                <a:effectLst>
                  <a:outerShdw blurRad="38100" dist="38100" dir="2700000" algn="tl">
                    <a:srgbClr val="000000">
                      <a:alpha val="43137"/>
                    </a:srgbClr>
                  </a:outerShdw>
                </a:effectLst>
                <a:sym typeface="+mn-ea"/>
              </a:rPr>
              <a:t>3.包装的</a:t>
            </a:r>
            <a:r>
              <a:rPr lang="zh-CN" altLang="en-US" sz="2400" b="1" dirty="0" smtClean="0">
                <a:solidFill>
                  <a:schemeClr val="accent1">
                    <a:lumMod val="25000"/>
                  </a:schemeClr>
                </a:solidFill>
                <a:effectLst>
                  <a:outerShdw blurRad="38100" dist="38100" dir="2700000" algn="tl">
                    <a:srgbClr val="000000">
                      <a:alpha val="43137"/>
                    </a:srgbClr>
                  </a:outerShdw>
                </a:effectLst>
                <a:sym typeface="+mn-ea"/>
              </a:rPr>
              <a:t>标志</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985" y="693088"/>
            <a:ext cx="4929505" cy="518160"/>
          </a:xfrm>
          <a:prstGeom prst="rect">
            <a:avLst/>
          </a:prstGeom>
        </p:spPr>
        <p:txBody>
          <a:bodyPr wrap="none">
            <a:spAutoFit/>
          </a:bodyPr>
          <a:lstStyle/>
          <a:p>
            <a:pPr algn="l"/>
            <a:r>
              <a:rPr lang="zh-CN" altLang="zh-CN" sz="2800" b="1" dirty="0">
                <a:solidFill>
                  <a:schemeClr val="accent1">
                    <a:lumMod val="25000"/>
                  </a:schemeClr>
                </a:solidFill>
                <a:effectLst>
                  <a:outerShdw blurRad="38100" dist="38100" dir="2700000" algn="tl">
                    <a:srgbClr val="000000">
                      <a:alpha val="43137"/>
                    </a:srgbClr>
                  </a:outerShdw>
                </a:effectLst>
              </a:rPr>
              <a:t>第二节 危险货物道路运输管理</a:t>
            </a:r>
          </a:p>
        </p:txBody>
      </p:sp>
      <p:sp>
        <p:nvSpPr>
          <p:cNvPr id="3" name="矩形 2"/>
          <p:cNvSpPr/>
          <p:nvPr/>
        </p:nvSpPr>
        <p:spPr>
          <a:xfrm>
            <a:off x="108139" y="1412617"/>
            <a:ext cx="1407160" cy="457200"/>
          </a:xfrm>
          <a:prstGeom prst="rect">
            <a:avLst/>
          </a:prstGeom>
        </p:spPr>
        <p:txBody>
          <a:bodyPr wrap="none">
            <a:spAutoFit/>
          </a:bodyPr>
          <a:lstStyle/>
          <a:p>
            <a:r>
              <a:rPr lang="zh-CN" altLang="zh-CN" sz="2400" b="1" dirty="0">
                <a:solidFill>
                  <a:schemeClr val="accent1">
                    <a:lumMod val="25000"/>
                  </a:schemeClr>
                </a:solidFill>
                <a:effectLst>
                  <a:outerShdw blurRad="38100" dist="38100" dir="2700000" algn="tl">
                    <a:srgbClr val="000000">
                      <a:alpha val="43137"/>
                    </a:srgbClr>
                  </a:outerShdw>
                </a:effectLst>
              </a:rPr>
              <a:t>一、概述</a:t>
            </a:r>
            <a:endParaRPr lang="en-US" altLang="zh-CN" sz="2400" b="1" dirty="0">
              <a:solidFill>
                <a:schemeClr val="accent1">
                  <a:lumMod val="25000"/>
                </a:schemeClr>
              </a:solidFill>
              <a:effectLst>
                <a:outerShdw blurRad="38100" dist="38100" dir="2700000" algn="tl">
                  <a:srgbClr val="000000">
                    <a:alpha val="43137"/>
                  </a:srgbClr>
                </a:outerShdw>
              </a:effectLst>
            </a:endParaRPr>
          </a:p>
        </p:txBody>
      </p:sp>
      <p:sp>
        <p:nvSpPr>
          <p:cNvPr id="8" name="文本框 7"/>
          <p:cNvSpPr txBox="1"/>
          <p:nvPr/>
        </p:nvSpPr>
        <p:spPr>
          <a:xfrm>
            <a:off x="302260" y="2072640"/>
            <a:ext cx="7942580" cy="457200"/>
          </a:xfrm>
          <a:prstGeom prst="rect">
            <a:avLst/>
          </a:prstGeom>
          <a:noFill/>
        </p:spPr>
        <p:txBody>
          <a:bodyPr wrap="square" rtlCol="0">
            <a:spAutoFit/>
          </a:bodyPr>
          <a:lstStyle/>
          <a:p>
            <a:r>
              <a:rPr lang="zh-CN" altLang="zh-CN" sz="2400" b="1" dirty="0" smtClean="0">
                <a:solidFill>
                  <a:schemeClr val="accent1">
                    <a:lumMod val="25000"/>
                  </a:schemeClr>
                </a:solidFill>
                <a:effectLst>
                  <a:outerShdw blurRad="38100" dist="38100" dir="2700000" algn="tl">
                    <a:srgbClr val="000000">
                      <a:alpha val="43137"/>
                    </a:srgbClr>
                  </a:outerShdw>
                </a:effectLst>
              </a:rPr>
              <a:t>1. 道路危险货物运输的概念与范围</a:t>
            </a:r>
          </a:p>
        </p:txBody>
      </p:sp>
      <p:sp>
        <p:nvSpPr>
          <p:cNvPr id="9" name="文本框 8"/>
          <p:cNvSpPr txBox="1"/>
          <p:nvPr/>
        </p:nvSpPr>
        <p:spPr>
          <a:xfrm>
            <a:off x="498475" y="2677795"/>
            <a:ext cx="8027035" cy="1569660"/>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r>
              <a:rPr lang="zh-CN" sz="2400" dirty="0">
                <a:solidFill>
                  <a:schemeClr val="accent1">
                    <a:lumMod val="25000"/>
                  </a:schemeClr>
                </a:solidFill>
                <a:effectLst>
                  <a:outerShdw blurRad="38100" dist="38100" dir="2700000" algn="tl">
                    <a:srgbClr val="000000">
                      <a:alpha val="43137"/>
                    </a:srgbClr>
                  </a:outerShdw>
                </a:effectLst>
              </a:rPr>
              <a:t>道路危险货物运输，是指使用道路危险货物运输车辆（以下简称专用车辆），通过道路运输危险货物的作业全过程。危险货物包括以下四部分物品：</a:t>
            </a:r>
          </a:p>
          <a:p>
            <a:r>
              <a:rPr lang="en-US" altLang="zh-CN" sz="2400" dirty="0">
                <a:solidFill>
                  <a:schemeClr val="accent1">
                    <a:lumMod val="25000"/>
                  </a:schemeClr>
                </a:solidFill>
                <a:effectLst>
                  <a:outerShdw blurRad="38100" dist="38100" dir="2700000" algn="tl">
                    <a:srgbClr val="000000">
                      <a:alpha val="43137"/>
                    </a:srgbClr>
                  </a:outerShdw>
                </a:effectLst>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chemeClr val="accent1">
                    <a:lumMod val="25000"/>
                  </a:schemeClr>
                </a:solidFill>
                <a:effectLst>
                  <a:outerShdw blurRad="38100" dist="38100" dir="2700000" algn="tl">
                    <a:srgbClr val="000000">
                      <a:alpha val="43137"/>
                    </a:srgbClr>
                  </a:outerShdw>
                </a:effectLst>
              </a:rPr>
              <a:t>（1）列入国家标准《危险货物品名表》中的危险货物</a:t>
            </a:r>
          </a:p>
          <a:p>
            <a:r>
              <a:rPr lang="en-US" altLang="zh-CN" dirty="0" smtClean="0">
                <a:solidFill>
                  <a:schemeClr val="accent1">
                    <a:lumMod val="25000"/>
                  </a:schemeClr>
                </a:solidFill>
                <a:effectLst>
                  <a:outerShdw blurRad="38100" dist="38100" dir="2700000" algn="tl">
                    <a:srgbClr val="000000">
                      <a:alpha val="43137"/>
                    </a:srgbClr>
                  </a:outerShdw>
                </a:effectLst>
              </a:rPr>
              <a:t>     （2）确定并公布的未列入《危险货物品名表》的其他危险化学品</a:t>
            </a:r>
          </a:p>
          <a:p>
            <a:r>
              <a:rPr lang="en-US" altLang="zh-CN" dirty="0" smtClean="0">
                <a:solidFill>
                  <a:schemeClr val="accent1">
                    <a:lumMod val="25000"/>
                  </a:schemeClr>
                </a:solidFill>
                <a:effectLst>
                  <a:outerShdw blurRad="38100" dist="38100" dir="2700000" algn="tl">
                    <a:srgbClr val="000000">
                      <a:alpha val="43137"/>
                    </a:srgbClr>
                  </a:outerShdw>
                </a:effectLst>
              </a:rPr>
              <a:t>     </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dirty="0" smtClean="0">
                <a:solidFill>
                  <a:schemeClr val="accent1">
                    <a:lumMod val="25000"/>
                  </a:schemeClr>
                </a:solidFill>
                <a:effectLst>
                  <a:outerShdw blurRad="38100" dist="38100" dir="2700000" algn="tl">
                    <a:srgbClr val="000000">
                      <a:alpha val="43137"/>
                    </a:srgbClr>
                  </a:outerShdw>
                </a:effectLst>
              </a:rPr>
              <a:t>（3）公布</a:t>
            </a:r>
            <a:r>
              <a:rPr lang="zh-CN" altLang="en-US" dirty="0" smtClean="0">
                <a:solidFill>
                  <a:schemeClr val="accent1">
                    <a:lumMod val="25000"/>
                  </a:schemeClr>
                </a:solidFill>
                <a:effectLst>
                  <a:outerShdw blurRad="38100" dist="38100" dir="2700000" algn="tl">
                    <a:srgbClr val="000000">
                      <a:alpha val="43137"/>
                    </a:srgbClr>
                  </a:outerShdw>
                </a:effectLst>
              </a:rPr>
              <a:t>的</a:t>
            </a:r>
            <a:r>
              <a:rPr lang="en-US" altLang="zh-CN" dirty="0" smtClean="0">
                <a:solidFill>
                  <a:schemeClr val="accent1">
                    <a:lumMod val="25000"/>
                  </a:schemeClr>
                </a:solidFill>
                <a:effectLst>
                  <a:outerShdw blurRad="38100" dist="38100" dir="2700000" algn="tl">
                    <a:srgbClr val="000000">
                      <a:alpha val="43137"/>
                    </a:srgbClr>
                  </a:outerShdw>
                </a:effectLst>
              </a:rPr>
              <a:t>《危险化学品名录》、《剧毒化学品目录》</a:t>
            </a:r>
          </a:p>
          <a:p>
            <a:r>
              <a:rPr lang="en-US" altLang="zh-CN" dirty="0" smtClean="0">
                <a:solidFill>
                  <a:schemeClr val="accent1">
                    <a:lumMod val="25000"/>
                  </a:schemeClr>
                </a:solidFill>
                <a:effectLst>
                  <a:outerShdw blurRad="38100" dist="38100" dir="2700000" algn="tl">
                    <a:srgbClr val="000000">
                      <a:alpha val="43137"/>
                    </a:srgbClr>
                  </a:outerShdw>
                </a:effectLst>
              </a:rPr>
              <a:t>（</a:t>
            </a:r>
            <a:r>
              <a:rPr lang="en-US" altLang="zh-CN" dirty="0" smtClean="0">
                <a:solidFill>
                  <a:schemeClr val="accent1">
                    <a:lumMod val="25000"/>
                  </a:schemeClr>
                </a:solidFill>
                <a:effectLst>
                  <a:outerShdw blurRad="38100" dist="38100" dir="2700000" algn="tl">
                    <a:srgbClr val="000000">
                      <a:alpha val="43137"/>
                    </a:srgbClr>
                  </a:outerShdw>
                </a:effectLst>
              </a:rPr>
              <a:t>4）符合《关于危险货物运输的建议书》危险货物特性的货物</a:t>
            </a:r>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683895" y="692785"/>
            <a:ext cx="7942580" cy="457200"/>
          </a:xfrm>
          <a:prstGeom prst="rect">
            <a:avLst/>
          </a:prstGeom>
          <a:noFill/>
        </p:spPr>
        <p:txBody>
          <a:bodyPr wrap="square" rtlCol="0">
            <a:spAutoFit/>
          </a:bodyPr>
          <a:lstStyle/>
          <a:p>
            <a:r>
              <a:rPr lang="en-US" altLang="zh-CN" sz="2400" b="1" dirty="0" smtClean="0">
                <a:solidFill>
                  <a:schemeClr val="accent1">
                    <a:lumMod val="25000"/>
                  </a:schemeClr>
                </a:solidFill>
                <a:effectLst>
                  <a:outerShdw blurRad="38100" dist="38100" dir="2700000" algn="tl">
                    <a:srgbClr val="000000">
                      <a:alpha val="43137"/>
                    </a:srgbClr>
                  </a:outerShdw>
                </a:effectLst>
              </a:rPr>
              <a:t>2</a:t>
            </a:r>
            <a:r>
              <a:rPr lang="zh-CN" altLang="zh-CN" sz="2400" b="1" dirty="0" smtClean="0">
                <a:solidFill>
                  <a:schemeClr val="accent1">
                    <a:lumMod val="25000"/>
                  </a:schemeClr>
                </a:solidFill>
                <a:effectLst>
                  <a:outerShdw blurRad="38100" dist="38100" dir="2700000" algn="tl">
                    <a:srgbClr val="000000">
                      <a:alpha val="43137"/>
                    </a:srgbClr>
                  </a:outerShdw>
                </a:effectLst>
              </a:rPr>
              <a:t>. 道路危险货物运输的法规体系</a:t>
            </a:r>
          </a:p>
        </p:txBody>
      </p:sp>
      <p:sp>
        <p:nvSpPr>
          <p:cNvPr id="3" name="矩形 2"/>
          <p:cNvSpPr/>
          <p:nvPr/>
        </p:nvSpPr>
        <p:spPr>
          <a:xfrm>
            <a:off x="108139" y="1340227"/>
            <a:ext cx="569214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二、危险货物道路运输中承托双方的责任</a:t>
            </a:r>
          </a:p>
        </p:txBody>
      </p:sp>
      <p:sp>
        <p:nvSpPr>
          <p:cNvPr id="5" name="文本框 4"/>
          <p:cNvSpPr txBox="1"/>
          <p:nvPr/>
        </p:nvSpPr>
        <p:spPr>
          <a:xfrm>
            <a:off x="683895" y="2060575"/>
            <a:ext cx="7779385" cy="830997"/>
          </a:xfrm>
          <a:prstGeom prst="rect">
            <a:avLst/>
          </a:prstGeom>
          <a:noFill/>
        </p:spPr>
        <p:txBody>
          <a:bodyPr wrap="square" rtlCol="0">
            <a:spAutoFit/>
          </a:bodyPr>
          <a:lstStyle/>
          <a:p>
            <a:r>
              <a:rPr lang="zh-CN" altLang="zh-CN" sz="2400" dirty="0" smtClean="0">
                <a:solidFill>
                  <a:schemeClr val="accent1">
                    <a:lumMod val="25000"/>
                  </a:schemeClr>
                </a:solidFill>
                <a:effectLst>
                  <a:outerShdw blurRad="38100" dist="38100" dir="2700000" algn="tl">
                    <a:srgbClr val="000000">
                      <a:alpha val="43137"/>
                    </a:srgbClr>
                  </a:outerShdw>
                </a:effectLst>
              </a:rPr>
              <a:t>1．托运人关于货物的责任</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2．托运人关于包装的责</a:t>
            </a:r>
            <a:r>
              <a:rPr lang="zh-CN" altLang="zh-CN" sz="2400" dirty="0" smtClean="0">
                <a:solidFill>
                  <a:schemeClr val="accent1">
                    <a:lumMod val="25000"/>
                  </a:schemeClr>
                </a:solidFill>
                <a:effectLst>
                  <a:outerShdw blurRad="38100" dist="38100" dir="2700000" algn="tl">
                    <a:srgbClr val="000000">
                      <a:alpha val="43137"/>
                    </a:srgbClr>
                  </a:outerShdw>
                </a:effectLst>
              </a:rPr>
              <a:t>任</a:t>
            </a:r>
            <a:endParaRPr lang="zh-CN" altLang="zh-CN" sz="2400" dirty="0" smtClean="0">
              <a:solidFill>
                <a:schemeClr val="accent1">
                  <a:lumMod val="2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3．托运人关于包装标记的责任</a:t>
            </a:r>
          </a:p>
          <a:p>
            <a:r>
              <a:rPr lang="zh-CN" altLang="zh-CN" dirty="0" smtClean="0">
                <a:solidFill>
                  <a:schemeClr val="accent1">
                    <a:lumMod val="25000"/>
                  </a:schemeClr>
                </a:solidFill>
                <a:effectLst>
                  <a:outerShdw blurRad="38100" dist="38100" dir="2700000" algn="tl">
                    <a:srgbClr val="000000">
                      <a:alpha val="43137"/>
                    </a:srgbClr>
                  </a:outerShdw>
                </a:effectLst>
              </a:rPr>
              <a:t>4．托运人关于运输单证及添附证明文件的责任</a:t>
            </a:r>
          </a:p>
          <a:p>
            <a:r>
              <a:rPr lang="zh-CN" altLang="zh-CN" dirty="0" smtClean="0">
                <a:solidFill>
                  <a:schemeClr val="accent1">
                    <a:lumMod val="25000"/>
                  </a:schemeClr>
                </a:solidFill>
                <a:effectLst>
                  <a:outerShdw blurRad="38100" dist="38100" dir="2700000" algn="tl">
                    <a:srgbClr val="000000">
                      <a:alpha val="43137"/>
                    </a:srgbClr>
                  </a:outerShdw>
                </a:effectLst>
              </a:rPr>
              <a:t>5．收货人关于收货的责任</a:t>
            </a:r>
          </a:p>
          <a:p>
            <a:endParaRPr lang="zh-CN" altLang="en-US" dirty="0" smtClean="0"/>
          </a:p>
          <a:p>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a:r>
            <a:br>
              <a:rPr lang="en-US" altLang="zh-CN" dirty="0" smtClean="0"/>
            </a:br>
            <a:r>
              <a:rPr lang="en-US" altLang="zh-CN" dirty="0" smtClean="0"/>
              <a:t/>
            </a:r>
            <a:br>
              <a:rPr lang="en-US" altLang="zh-CN" dirty="0" smtClean="0"/>
            </a:b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6．承运人托运受理时的责任</a:t>
            </a:r>
          </a:p>
          <a:p>
            <a:r>
              <a:rPr lang="zh-CN" altLang="zh-CN" dirty="0" smtClean="0">
                <a:solidFill>
                  <a:schemeClr val="accent1">
                    <a:lumMod val="25000"/>
                  </a:schemeClr>
                </a:solidFill>
                <a:effectLst>
                  <a:outerShdw blurRad="38100" dist="38100" dir="2700000" algn="tl">
                    <a:srgbClr val="000000">
                      <a:alpha val="43137"/>
                    </a:srgbClr>
                  </a:outerShdw>
                </a:effectLst>
              </a:rPr>
              <a:t>7．承运人仓储保管及装卸、堆桩时的责任</a:t>
            </a:r>
          </a:p>
          <a:p>
            <a:r>
              <a:rPr lang="zh-CN" altLang="zh-CN" dirty="0" smtClean="0">
                <a:solidFill>
                  <a:schemeClr val="accent1">
                    <a:lumMod val="25000"/>
                  </a:schemeClr>
                </a:solidFill>
                <a:effectLst>
                  <a:outerShdw blurRad="38100" dist="38100" dir="2700000" algn="tl">
                    <a:srgbClr val="000000">
                      <a:alpha val="43137"/>
                    </a:srgbClr>
                  </a:outerShdw>
                </a:effectLst>
              </a:rPr>
              <a:t>8．承运人运送和送达交付货物时的责任</a:t>
            </a:r>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894" y="764282"/>
            <a:ext cx="446786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三、危险货物道路运输操作程序</a:t>
            </a:r>
          </a:p>
        </p:txBody>
      </p:sp>
      <p:sp>
        <p:nvSpPr>
          <p:cNvPr id="5" name="文本框 4"/>
          <p:cNvSpPr txBox="1"/>
          <p:nvPr/>
        </p:nvSpPr>
        <p:spPr>
          <a:xfrm>
            <a:off x="755650" y="1412875"/>
            <a:ext cx="7779385" cy="2560320"/>
          </a:xfrm>
          <a:prstGeom prst="rect">
            <a:avLst/>
          </a:prstGeom>
          <a:noFill/>
        </p:spPr>
        <p:txBody>
          <a:bodyPr wrap="square" rtlCol="0">
            <a:spAutoFit/>
          </a:bodyPr>
          <a:lstStyle/>
          <a:p>
            <a:r>
              <a:rPr lang="zh-CN" altLang="zh-CN" sz="2400" dirty="0" smtClean="0">
                <a:solidFill>
                  <a:schemeClr val="accent1">
                    <a:lumMod val="25000"/>
                  </a:schemeClr>
                </a:solidFill>
                <a:effectLst>
                  <a:outerShdw blurRad="38100" dist="38100" dir="2700000" algn="tl">
                    <a:srgbClr val="000000">
                      <a:alpha val="43137"/>
                    </a:srgbClr>
                  </a:outerShdw>
                </a:effectLst>
              </a:rPr>
              <a:t>1．托运人办理托运</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2．承运人受理托运</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3．承运人制订运输计划</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4．车辆运行与装卸作业</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5．交接保管</a:t>
            </a:r>
          </a:p>
          <a:p>
            <a:pPr algn="l"/>
            <a:endParaRPr lang="zh-CN" altLang="zh-CN" sz="2400" dirty="0" smtClean="0">
              <a:solidFill>
                <a:schemeClr val="accent1">
                  <a:lumMod val="25000"/>
                </a:schemeClr>
              </a:solidFill>
              <a:effectLst>
                <a:outerShdw blurRad="38100" dist="38100" dir="2700000" algn="tl">
                  <a:srgbClr val="000000">
                    <a:alpha val="43137"/>
                  </a:srgbClr>
                </a:outerShdw>
              </a:effectLst>
            </a:endParaRPr>
          </a:p>
          <a:p>
            <a:endParaRPr lang="zh-CN" altLang="en-US"/>
          </a:p>
        </p:txBody>
      </p:sp>
      <p:sp>
        <p:nvSpPr>
          <p:cNvPr id="6" name="矩形 5"/>
          <p:cNvSpPr/>
          <p:nvPr/>
        </p:nvSpPr>
        <p:spPr>
          <a:xfrm>
            <a:off x="251649" y="3500497"/>
            <a:ext cx="569214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四、不同类型危险货物道路运输操作要点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按照危险货物分类和品名编号（</a:t>
            </a:r>
            <a:r>
              <a:rPr lang="en-US" altLang="zh-CN" dirty="0" smtClean="0"/>
              <a:t>GB6944</a:t>
            </a:r>
            <a:r>
              <a:rPr lang="zh-CN" altLang="en-US" dirty="0" smtClean="0"/>
              <a:t>）的标准，将危险货物分为</a:t>
            </a:r>
            <a:r>
              <a:rPr lang="en-US" altLang="zh-CN" dirty="0" smtClean="0"/>
              <a:t>9</a:t>
            </a:r>
            <a:r>
              <a:rPr lang="zh-CN" altLang="en-US" dirty="0" smtClean="0"/>
              <a:t>类。结合危险货物包装标志（</a:t>
            </a:r>
            <a:r>
              <a:rPr lang="en-US" altLang="zh-CN" dirty="0" smtClean="0"/>
              <a:t>GB190</a:t>
            </a:r>
            <a:r>
              <a:rPr lang="zh-CN" altLang="en-US" dirty="0" smtClean="0"/>
              <a:t>）和道路运输危险货物车辆标志（</a:t>
            </a:r>
            <a:r>
              <a:rPr lang="en-US" altLang="zh-CN" dirty="0" smtClean="0"/>
              <a:t>GB13392</a:t>
            </a:r>
            <a:r>
              <a:rPr lang="zh-CN" altLang="en-US" dirty="0" smtClean="0"/>
              <a:t>）以及国际民航组织危险性标签和操作标签的标准，对常见危险货物以图文形式进行对照。针对每一类危险货物的特性、包装规定、车辆技术要求等分别给予文字提示。</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985" y="693088"/>
            <a:ext cx="5644515" cy="518160"/>
          </a:xfrm>
          <a:prstGeom prst="rect">
            <a:avLst/>
          </a:prstGeom>
        </p:spPr>
        <p:txBody>
          <a:bodyPr wrap="none">
            <a:spAutoFit/>
          </a:bodyPr>
          <a:lstStyle/>
          <a:p>
            <a:pPr algn="l"/>
            <a:r>
              <a:rPr lang="zh-CN" altLang="zh-CN" sz="2800" b="1" dirty="0">
                <a:solidFill>
                  <a:schemeClr val="accent1">
                    <a:lumMod val="25000"/>
                  </a:schemeClr>
                </a:solidFill>
                <a:effectLst>
                  <a:outerShdw blurRad="38100" dist="38100" dir="2700000" algn="tl">
                    <a:srgbClr val="000000">
                      <a:alpha val="43137"/>
                    </a:srgbClr>
                  </a:outerShdw>
                </a:effectLst>
              </a:rPr>
              <a:t>第三节 冷藏货物的包装与仓储管理</a:t>
            </a:r>
          </a:p>
        </p:txBody>
      </p:sp>
      <p:sp>
        <p:nvSpPr>
          <p:cNvPr id="5" name="矩形 4"/>
          <p:cNvSpPr/>
          <p:nvPr/>
        </p:nvSpPr>
        <p:spPr>
          <a:xfrm>
            <a:off x="108139" y="1484372"/>
            <a:ext cx="385572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一、冷藏货物的包装与标志</a:t>
            </a:r>
          </a:p>
        </p:txBody>
      </p:sp>
      <p:sp>
        <p:nvSpPr>
          <p:cNvPr id="8" name="文本框 7"/>
          <p:cNvSpPr txBox="1"/>
          <p:nvPr/>
        </p:nvSpPr>
        <p:spPr>
          <a:xfrm>
            <a:off x="302260" y="2072640"/>
            <a:ext cx="7942580" cy="457200"/>
          </a:xfrm>
          <a:prstGeom prst="rect">
            <a:avLst/>
          </a:prstGeom>
          <a:noFill/>
        </p:spPr>
        <p:txBody>
          <a:bodyPr wrap="square" rtlCol="0">
            <a:spAutoFit/>
          </a:bodyPr>
          <a:lstStyle/>
          <a:p>
            <a:r>
              <a:rPr lang="zh-CN" altLang="zh-CN" sz="2400" b="1" dirty="0" smtClean="0">
                <a:solidFill>
                  <a:schemeClr val="accent1">
                    <a:lumMod val="25000"/>
                  </a:schemeClr>
                </a:solidFill>
                <a:effectLst>
                  <a:outerShdw blurRad="38100" dist="38100" dir="2700000" algn="tl">
                    <a:srgbClr val="000000">
                      <a:alpha val="43137"/>
                    </a:srgbClr>
                  </a:outerShdw>
                </a:effectLst>
              </a:rPr>
              <a:t>1. 冷藏货物的概念与分类</a:t>
            </a:r>
          </a:p>
        </p:txBody>
      </p:sp>
      <p:sp>
        <p:nvSpPr>
          <p:cNvPr id="9" name="文本框 8"/>
          <p:cNvSpPr txBox="1"/>
          <p:nvPr/>
        </p:nvSpPr>
        <p:spPr>
          <a:xfrm>
            <a:off x="498475" y="2677795"/>
            <a:ext cx="8027035" cy="1920240"/>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r>
              <a:rPr lang="zh-CN" sz="2400" dirty="0">
                <a:solidFill>
                  <a:schemeClr val="accent1">
                    <a:lumMod val="25000"/>
                  </a:schemeClr>
                </a:solidFill>
                <a:effectLst>
                  <a:outerShdw blurRad="38100" dist="38100" dir="2700000" algn="tl">
                    <a:srgbClr val="000000">
                      <a:alpha val="43137"/>
                    </a:srgbClr>
                  </a:outerShdw>
                </a:effectLst>
              </a:rPr>
              <a:t>冷藏货物是指需要采取诸如冷藏、保温、防寒、通风等特殊措施的货物，以防止其死亡和腐烂变质。广义的冷藏货物包括以下两大类：</a:t>
            </a:r>
          </a:p>
          <a:p>
            <a:r>
              <a:rPr lang="zh-CN" sz="2400" dirty="0">
                <a:solidFill>
                  <a:schemeClr val="accent1">
                    <a:lumMod val="25000"/>
                  </a:schemeClr>
                </a:solidFill>
                <a:effectLst>
                  <a:outerShdw blurRad="38100" dist="38100" dir="2700000" algn="tl">
                    <a:srgbClr val="000000">
                      <a:alpha val="43137"/>
                    </a:srgbClr>
                  </a:outerShdw>
                </a:effectLst>
              </a:rPr>
              <a:t>     （1）易腐货物</a:t>
            </a:r>
          </a:p>
          <a:p>
            <a:r>
              <a:rPr lang="zh-CN" sz="2400" dirty="0">
                <a:solidFill>
                  <a:schemeClr val="accent1">
                    <a:lumMod val="25000"/>
                  </a:schemeClr>
                </a:solidFill>
                <a:effectLst>
                  <a:outerShdw blurRad="38100" dist="38100" dir="2700000" algn="tl">
                    <a:srgbClr val="000000">
                      <a:alpha val="43137"/>
                    </a:srgbClr>
                  </a:outerShdw>
                </a:effectLst>
              </a:rPr>
              <a:t>     （2）有生动植物</a:t>
            </a:r>
          </a:p>
        </p:txBody>
      </p:sp>
      <p:sp>
        <p:nvSpPr>
          <p:cNvPr id="6" name="文本框 5"/>
          <p:cNvSpPr txBox="1"/>
          <p:nvPr/>
        </p:nvSpPr>
        <p:spPr>
          <a:xfrm>
            <a:off x="323850" y="4653280"/>
            <a:ext cx="7942580" cy="457200"/>
          </a:xfrm>
          <a:prstGeom prst="rect">
            <a:avLst/>
          </a:prstGeom>
          <a:noFill/>
        </p:spPr>
        <p:txBody>
          <a:bodyPr wrap="square" rtlCol="0">
            <a:spAutoFit/>
          </a:bodyPr>
          <a:lstStyle/>
          <a:p>
            <a:r>
              <a:rPr lang="en-US" altLang="zh-CN" sz="2400" b="1" dirty="0" smtClean="0">
                <a:solidFill>
                  <a:schemeClr val="accent1">
                    <a:lumMod val="25000"/>
                  </a:schemeClr>
                </a:solidFill>
                <a:effectLst>
                  <a:outerShdw blurRad="38100" dist="38100" dir="2700000" algn="tl">
                    <a:srgbClr val="000000">
                      <a:alpha val="43137"/>
                    </a:srgbClr>
                  </a:outerShdw>
                </a:effectLst>
              </a:rPr>
              <a:t>2</a:t>
            </a:r>
            <a:r>
              <a:rPr lang="zh-CN" altLang="zh-CN" sz="2400" b="1" dirty="0" smtClean="0">
                <a:solidFill>
                  <a:schemeClr val="accent1">
                    <a:lumMod val="25000"/>
                  </a:schemeClr>
                </a:solidFill>
                <a:effectLst>
                  <a:outerShdw blurRad="38100" dist="38100" dir="2700000" algn="tl">
                    <a:srgbClr val="000000">
                      <a:alpha val="43137"/>
                    </a:srgbClr>
                  </a:outerShdw>
                </a:effectLst>
              </a:rPr>
              <a:t>. 冷藏货物的包装与标志要求</a:t>
            </a:r>
          </a:p>
        </p:txBody>
      </p:sp>
      <p:sp>
        <p:nvSpPr>
          <p:cNvPr id="10" name="文本框 9"/>
          <p:cNvSpPr txBox="1"/>
          <p:nvPr/>
        </p:nvSpPr>
        <p:spPr>
          <a:xfrm>
            <a:off x="464185" y="5253990"/>
            <a:ext cx="7902575" cy="1097280"/>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r>
              <a:rPr lang="zh-CN" sz="2400" dirty="0">
                <a:solidFill>
                  <a:schemeClr val="accent1">
                    <a:lumMod val="25000"/>
                  </a:schemeClr>
                </a:solidFill>
                <a:effectLst>
                  <a:outerShdw blurRad="38100" dist="38100" dir="2700000" algn="tl">
                    <a:srgbClr val="000000">
                      <a:alpha val="43137"/>
                    </a:srgbClr>
                  </a:outerShdw>
                </a:effectLst>
              </a:rPr>
              <a:t>（1）必须有适合此种货物特性的包装，要注意不至于因在运输途中包装破损或有液体溢出而污损装载物</a:t>
            </a:r>
            <a:endParaRPr lang="zh-CN" altLang="en-US"/>
          </a:p>
          <a:p>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a:t>
            </a:r>
            <a:r>
              <a:rPr lang="en-US" altLang="zh-CN" dirty="0" smtClean="0">
                <a:solidFill>
                  <a:schemeClr val="accent1">
                    <a:lumMod val="25000"/>
                  </a:schemeClr>
                </a:solidFill>
                <a:effectLst>
                  <a:outerShdw blurRad="38100" dist="38100" dir="2700000" algn="tl">
                    <a:srgbClr val="000000">
                      <a:alpha val="43137"/>
                    </a:srgbClr>
                  </a:outerShdw>
                </a:effectLst>
              </a:rPr>
              <a:t>2</a:t>
            </a:r>
            <a:r>
              <a:rPr lang="zh-CN" altLang="zh-CN" dirty="0" smtClean="0">
                <a:solidFill>
                  <a:schemeClr val="accent1">
                    <a:lumMod val="25000"/>
                  </a:schemeClr>
                </a:solidFill>
                <a:effectLst>
                  <a:outerShdw blurRad="38100" dist="38100" dir="2700000" algn="tl">
                    <a:srgbClr val="000000">
                      <a:alpha val="43137"/>
                    </a:srgbClr>
                  </a:outerShdw>
                </a:effectLst>
              </a:rPr>
              <a:t>）凡怕压货物，外包装应坚固抗压；需通风的货物，包装箱上应有通气孔；需要冷藏冰冻的货物，容器应严密，保证冰水不至于流出</a:t>
            </a:r>
          </a:p>
          <a:p>
            <a:r>
              <a:rPr lang="zh-CN" altLang="zh-CN" dirty="0" smtClean="0">
                <a:solidFill>
                  <a:schemeClr val="accent1">
                    <a:lumMod val="25000"/>
                  </a:schemeClr>
                </a:solidFill>
                <a:effectLst>
                  <a:outerShdw blurRad="38100" dist="38100" dir="2700000" algn="tl">
                    <a:srgbClr val="000000">
                      <a:alpha val="43137"/>
                    </a:srgbClr>
                  </a:outerShdw>
                </a:effectLst>
              </a:rPr>
              <a:t>     </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（3）为便于搬运，对这类货物的重量应有所限制</a:t>
            </a:r>
          </a:p>
          <a:p>
            <a:r>
              <a:rPr lang="zh-CN" altLang="zh-CN" dirty="0" smtClean="0">
                <a:solidFill>
                  <a:schemeClr val="accent1">
                    <a:lumMod val="25000"/>
                  </a:schemeClr>
                </a:solidFill>
                <a:effectLst>
                  <a:outerShdw blurRad="38100" dist="38100" dir="2700000" algn="tl">
                    <a:srgbClr val="000000">
                      <a:alpha val="43137"/>
                    </a:srgbClr>
                  </a:outerShdw>
                </a:effectLst>
              </a:rPr>
              <a:t>     （4）每件货物包装上应贴有“鲜活易腐”货物的标贴</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467995" y="692785"/>
            <a:ext cx="7902575" cy="461665"/>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endParaRPr lang="zh-CN" sz="2400" dirty="0">
              <a:solidFill>
                <a:schemeClr val="accent1">
                  <a:lumMod val="25000"/>
                </a:schemeClr>
              </a:solidFill>
              <a:effectLst>
                <a:outerShdw blurRad="38100" dist="38100" dir="2700000" algn="tl">
                  <a:srgbClr val="000000">
                    <a:alpha val="43137"/>
                  </a:srgbClr>
                </a:outerShdw>
              </a:effectLst>
            </a:endParaRPr>
          </a:p>
        </p:txBody>
      </p:sp>
      <p:sp>
        <p:nvSpPr>
          <p:cNvPr id="5" name="矩形 4"/>
          <p:cNvSpPr/>
          <p:nvPr/>
        </p:nvSpPr>
        <p:spPr>
          <a:xfrm>
            <a:off x="108139" y="2780407"/>
            <a:ext cx="293751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二、冷藏货物的储存</a:t>
            </a:r>
          </a:p>
        </p:txBody>
      </p:sp>
      <p:sp>
        <p:nvSpPr>
          <p:cNvPr id="4" name="文本框 3"/>
          <p:cNvSpPr txBox="1"/>
          <p:nvPr/>
        </p:nvSpPr>
        <p:spPr>
          <a:xfrm>
            <a:off x="498475" y="3284984"/>
            <a:ext cx="7673975" cy="2585323"/>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endParaRPr lang="zh-CN" sz="2400" dirty="0">
              <a:solidFill>
                <a:schemeClr val="accent1">
                  <a:lumMod val="25000"/>
                </a:schemeClr>
              </a:solidFill>
              <a:effectLst>
                <a:outerShdw blurRad="38100" dist="38100" dir="2700000" algn="tl">
                  <a:srgbClr val="000000">
                    <a:alpha val="43137"/>
                  </a:srgbClr>
                </a:outerShdw>
              </a:effectLst>
            </a:endParaRPr>
          </a:p>
          <a:p>
            <a:r>
              <a:rPr lang="zh-CN" sz="2400" dirty="0">
                <a:solidFill>
                  <a:schemeClr val="accent1">
                    <a:lumMod val="25000"/>
                  </a:schemeClr>
                </a:solidFill>
                <a:effectLst>
                  <a:outerShdw blurRad="38100" dist="38100" dir="2700000" algn="tl">
                    <a:srgbClr val="000000">
                      <a:alpha val="43137"/>
                    </a:srgbClr>
                  </a:outerShdw>
                </a:effectLst>
              </a:rPr>
              <a:t>       1．保持库房清洁，严格控制库房温度、湿度</a:t>
            </a:r>
          </a:p>
          <a:p>
            <a:r>
              <a:rPr lang="zh-CN" sz="2400" dirty="0">
                <a:solidFill>
                  <a:schemeClr val="accent1">
                    <a:lumMod val="25000"/>
                  </a:schemeClr>
                </a:solidFill>
                <a:effectLst>
                  <a:outerShdw blurRad="38100" dist="38100" dir="2700000" algn="tl">
                    <a:srgbClr val="000000">
                      <a:alpha val="43137"/>
                    </a:srgbClr>
                  </a:outerShdw>
                </a:effectLst>
              </a:rPr>
              <a:t>       2．降低货品干耗</a:t>
            </a:r>
          </a:p>
          <a:p>
            <a:r>
              <a:rPr lang="zh-CN" sz="2400" dirty="0">
                <a:solidFill>
                  <a:schemeClr val="accent1">
                    <a:lumMod val="25000"/>
                  </a:schemeClr>
                </a:solidFill>
                <a:effectLst>
                  <a:outerShdw blurRad="38100" dist="38100" dir="2700000" algn="tl">
                    <a:srgbClr val="000000">
                      <a:alpha val="43137"/>
                    </a:srgbClr>
                  </a:outerShdw>
                </a:effectLst>
              </a:rPr>
              <a:t>       3．合理利用冷库内空间</a:t>
            </a:r>
          </a:p>
          <a:p>
            <a:r>
              <a:rPr lang="zh-CN" sz="2400" dirty="0">
                <a:solidFill>
                  <a:schemeClr val="accent1">
                    <a:lumMod val="25000"/>
                  </a:schemeClr>
                </a:solidFill>
                <a:effectLst>
                  <a:outerShdw blurRad="38100" dist="38100" dir="2700000" algn="tl">
                    <a:srgbClr val="000000">
                      <a:alpha val="43137"/>
                    </a:srgbClr>
                  </a:outerShdw>
                </a:effectLst>
              </a:rPr>
              <a:t>       4．定期检查</a:t>
            </a:r>
          </a:p>
          <a:p>
            <a:r>
              <a:rPr lang="zh-CN" sz="2400" dirty="0">
                <a:solidFill>
                  <a:schemeClr val="accent1">
                    <a:lumMod val="25000"/>
                  </a:schemeClr>
                </a:solidFill>
                <a:effectLst>
                  <a:outerShdw blurRad="38100" dist="38100" dir="2700000" algn="tl">
                    <a:srgbClr val="000000">
                      <a:alpha val="43137"/>
                    </a:srgbClr>
                  </a:outerShdw>
                </a:effectLst>
              </a:rPr>
              <a:t>       5．减少货品搬动次数</a:t>
            </a:r>
          </a:p>
          <a:p>
            <a:endParaRPr lang="zh-CN" altLang="en-US" dirty="0"/>
          </a:p>
        </p:txBody>
      </p:sp>
      <p:sp>
        <p:nvSpPr>
          <p:cNvPr id="6" name="文本框 5"/>
          <p:cNvSpPr txBox="1"/>
          <p:nvPr/>
        </p:nvSpPr>
        <p:spPr>
          <a:xfrm>
            <a:off x="755650" y="3284855"/>
            <a:ext cx="6589395" cy="457200"/>
          </a:xfrm>
          <a:prstGeom prst="rect">
            <a:avLst/>
          </a:prstGeom>
          <a:noFill/>
        </p:spPr>
        <p:txBody>
          <a:bodyPr wrap="square" rtlCol="0">
            <a:spAutoFit/>
          </a:bodyPr>
          <a:lstStyle/>
          <a:p>
            <a:r>
              <a:rPr lang="zh-CN" sz="2400" dirty="0">
                <a:solidFill>
                  <a:schemeClr val="accent1">
                    <a:lumMod val="25000"/>
                  </a:schemeClr>
                </a:solidFill>
                <a:effectLst>
                  <a:outerShdw blurRad="38100" dist="38100" dir="2700000" algn="tl">
                    <a:srgbClr val="000000">
                      <a:alpha val="43137"/>
                    </a:srgbClr>
                  </a:outerShdw>
                </a:effectLst>
                <a:sym typeface="+mn-ea"/>
              </a:rPr>
              <a:t>冷库的易腐货品管理一般应注意以下几方面：</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07985" y="693088"/>
            <a:ext cx="4929505" cy="518160"/>
          </a:xfrm>
          <a:prstGeom prst="rect">
            <a:avLst/>
          </a:prstGeom>
        </p:spPr>
        <p:txBody>
          <a:bodyPr wrap="none">
            <a:spAutoFit/>
          </a:bodyPr>
          <a:lstStyle/>
          <a:p>
            <a:pPr algn="l"/>
            <a:r>
              <a:rPr lang="zh-CN" altLang="zh-CN" sz="2800" b="1" dirty="0">
                <a:solidFill>
                  <a:schemeClr val="accent1">
                    <a:lumMod val="25000"/>
                  </a:schemeClr>
                </a:solidFill>
                <a:effectLst>
                  <a:outerShdw blurRad="38100" dist="38100" dir="2700000" algn="tl">
                    <a:srgbClr val="000000">
                      <a:alpha val="43137"/>
                    </a:srgbClr>
                  </a:outerShdw>
                </a:effectLst>
              </a:rPr>
              <a:t>第四节 冷藏货物道路运输管理</a:t>
            </a:r>
          </a:p>
        </p:txBody>
      </p:sp>
      <p:sp>
        <p:nvSpPr>
          <p:cNvPr id="5" name="矩形 4"/>
          <p:cNvSpPr/>
          <p:nvPr/>
        </p:nvSpPr>
        <p:spPr>
          <a:xfrm>
            <a:off x="108139" y="1412617"/>
            <a:ext cx="1407160" cy="457200"/>
          </a:xfrm>
          <a:prstGeom prst="rect">
            <a:avLst/>
          </a:prstGeom>
        </p:spPr>
        <p:txBody>
          <a:bodyPr wrap="none">
            <a:spAutoFit/>
          </a:bodyPr>
          <a:lstStyle/>
          <a:p>
            <a:r>
              <a:rPr lang="zh-CN" altLang="zh-CN" sz="2400" b="1" dirty="0">
                <a:solidFill>
                  <a:schemeClr val="accent1">
                    <a:lumMod val="25000"/>
                  </a:schemeClr>
                </a:solidFill>
                <a:effectLst>
                  <a:outerShdw blurRad="38100" dist="38100" dir="2700000" algn="tl">
                    <a:srgbClr val="000000">
                      <a:alpha val="43137"/>
                    </a:srgbClr>
                  </a:outerShdw>
                </a:effectLst>
              </a:rPr>
              <a:t>一、概述</a:t>
            </a:r>
            <a:endParaRPr lang="en-US" altLang="zh-CN" sz="2400" b="1" dirty="0">
              <a:solidFill>
                <a:schemeClr val="accent1">
                  <a:lumMod val="25000"/>
                </a:schemeClr>
              </a:solidFill>
              <a:effectLst>
                <a:outerShdw blurRad="38100" dist="38100" dir="2700000" algn="tl">
                  <a:srgbClr val="000000">
                    <a:alpha val="43137"/>
                  </a:srgbClr>
                </a:outerShdw>
              </a:effectLst>
            </a:endParaRPr>
          </a:p>
        </p:txBody>
      </p:sp>
      <p:sp>
        <p:nvSpPr>
          <p:cNvPr id="8" name="文本框 7"/>
          <p:cNvSpPr txBox="1"/>
          <p:nvPr/>
        </p:nvSpPr>
        <p:spPr>
          <a:xfrm>
            <a:off x="302260" y="2072640"/>
            <a:ext cx="7942580" cy="457200"/>
          </a:xfrm>
          <a:prstGeom prst="rect">
            <a:avLst/>
          </a:prstGeom>
          <a:noFill/>
        </p:spPr>
        <p:txBody>
          <a:bodyPr wrap="square" rtlCol="0">
            <a:spAutoFit/>
          </a:bodyPr>
          <a:lstStyle/>
          <a:p>
            <a:r>
              <a:rPr lang="zh-CN" altLang="zh-CN" sz="2400" b="1" dirty="0" smtClean="0">
                <a:solidFill>
                  <a:schemeClr val="accent1">
                    <a:lumMod val="25000"/>
                  </a:schemeClr>
                </a:solidFill>
                <a:effectLst>
                  <a:outerShdw blurRad="38100" dist="38100" dir="2700000" algn="tl">
                    <a:srgbClr val="000000">
                      <a:alpha val="43137"/>
                    </a:srgbClr>
                  </a:outerShdw>
                </a:effectLst>
              </a:rPr>
              <a:t>1. 道路冷藏运输的特点</a:t>
            </a:r>
          </a:p>
        </p:txBody>
      </p:sp>
      <p:sp>
        <p:nvSpPr>
          <p:cNvPr id="9" name="文本框 8"/>
          <p:cNvSpPr txBox="1"/>
          <p:nvPr/>
        </p:nvSpPr>
        <p:spPr>
          <a:xfrm>
            <a:off x="498475" y="2677795"/>
            <a:ext cx="8027035" cy="1920240"/>
          </a:xfrm>
          <a:prstGeom prst="rect">
            <a:avLst/>
          </a:prstGeom>
          <a:noFill/>
        </p:spPr>
        <p:txBody>
          <a:bodyPr wrap="square" rtlCol="0">
            <a:spAutoFit/>
          </a:bodyPr>
          <a:lstStyle/>
          <a:p>
            <a:r>
              <a:rPr lang="en-US" altLang="zh-CN" sz="2400" dirty="0">
                <a:solidFill>
                  <a:schemeClr val="accent1">
                    <a:lumMod val="25000"/>
                  </a:schemeClr>
                </a:solidFill>
                <a:effectLst>
                  <a:outerShdw blurRad="38100" dist="38100" dir="2700000" algn="tl">
                    <a:srgbClr val="000000">
                      <a:alpha val="43137"/>
                    </a:srgbClr>
                  </a:outerShdw>
                </a:effectLst>
              </a:rPr>
              <a:t>   </a:t>
            </a:r>
            <a:r>
              <a:rPr lang="zh-CN" sz="2400" dirty="0">
                <a:solidFill>
                  <a:schemeClr val="accent1">
                    <a:lumMod val="25000"/>
                  </a:schemeClr>
                </a:solidFill>
                <a:effectLst>
                  <a:outerShdw blurRad="38100" dist="38100" dir="2700000" algn="tl">
                    <a:srgbClr val="000000">
                      <a:alpha val="43137"/>
                    </a:srgbClr>
                  </a:outerShdw>
                </a:effectLst>
              </a:rPr>
              <a:t>（1）具有明显的地区性、季节性和不稳定性</a:t>
            </a:r>
          </a:p>
          <a:p>
            <a:r>
              <a:rPr lang="zh-CN" sz="2400" dirty="0">
                <a:solidFill>
                  <a:schemeClr val="accent1">
                    <a:lumMod val="25000"/>
                  </a:schemeClr>
                </a:solidFill>
                <a:effectLst>
                  <a:outerShdw blurRad="38100" dist="38100" dir="2700000" algn="tl">
                    <a:srgbClr val="000000">
                      <a:alpha val="43137"/>
                    </a:srgbClr>
                  </a:outerShdw>
                </a:effectLst>
              </a:rPr>
              <a:t>   （2）运送时间紧迫，运输途中需要特殊照顾</a:t>
            </a:r>
          </a:p>
          <a:p>
            <a:r>
              <a:rPr lang="zh-CN" sz="2400" dirty="0">
                <a:solidFill>
                  <a:schemeClr val="accent1">
                    <a:lumMod val="25000"/>
                  </a:schemeClr>
                </a:solidFill>
                <a:effectLst>
                  <a:outerShdw blurRad="38100" dist="38100" dir="2700000" algn="tl">
                    <a:srgbClr val="000000">
                      <a:alpha val="43137"/>
                    </a:srgbClr>
                  </a:outerShdw>
                </a:effectLst>
              </a:rPr>
              <a:t>   （3）易腐货物需要“冷藏链”，使之不间断地处于低温状态</a:t>
            </a:r>
          </a:p>
          <a:p>
            <a:endParaRPr lang="zh-CN" sz="2400" dirty="0">
              <a:solidFill>
                <a:schemeClr val="accent1">
                  <a:lumMod val="25000"/>
                </a:schemeClr>
              </a:solidFill>
              <a:effectLst>
                <a:outerShdw blurRad="38100" dist="38100" dir="2700000" algn="tl">
                  <a:srgbClr val="000000">
                    <a:alpha val="43137"/>
                  </a:srgbClr>
                </a:outerShdw>
              </a:effectLst>
            </a:endParaRPr>
          </a:p>
        </p:txBody>
      </p:sp>
      <p:sp>
        <p:nvSpPr>
          <p:cNvPr id="7" name="文本框 6"/>
          <p:cNvSpPr txBox="1"/>
          <p:nvPr/>
        </p:nvSpPr>
        <p:spPr>
          <a:xfrm>
            <a:off x="323850" y="4364990"/>
            <a:ext cx="7942580" cy="457200"/>
          </a:xfrm>
          <a:prstGeom prst="rect">
            <a:avLst/>
          </a:prstGeom>
          <a:noFill/>
        </p:spPr>
        <p:txBody>
          <a:bodyPr wrap="square" rtlCol="0">
            <a:spAutoFit/>
          </a:bodyPr>
          <a:lstStyle/>
          <a:p>
            <a:r>
              <a:rPr lang="en-US" altLang="zh-CN" sz="2400" b="1" dirty="0" smtClean="0">
                <a:solidFill>
                  <a:schemeClr val="accent1">
                    <a:lumMod val="25000"/>
                  </a:schemeClr>
                </a:solidFill>
                <a:effectLst>
                  <a:outerShdw blurRad="38100" dist="38100" dir="2700000" algn="tl">
                    <a:srgbClr val="000000">
                      <a:alpha val="43137"/>
                    </a:srgbClr>
                  </a:outerShdw>
                </a:effectLst>
              </a:rPr>
              <a:t>2</a:t>
            </a:r>
            <a:r>
              <a:rPr lang="zh-CN" altLang="zh-CN" sz="2400" b="1" dirty="0" smtClean="0">
                <a:solidFill>
                  <a:schemeClr val="accent1">
                    <a:lumMod val="25000"/>
                  </a:schemeClr>
                </a:solidFill>
                <a:effectLst>
                  <a:outerShdw blurRad="38100" dist="38100" dir="2700000" algn="tl">
                    <a:srgbClr val="000000">
                      <a:alpha val="43137"/>
                    </a:srgbClr>
                  </a:outerShdw>
                </a:effectLst>
              </a:rPr>
              <a:t>. 我国的道路冷藏运输发展现状与趋势</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894" y="764282"/>
            <a:ext cx="354965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二、冷藏车及其运输要求</a:t>
            </a:r>
          </a:p>
        </p:txBody>
      </p:sp>
      <p:sp>
        <p:nvSpPr>
          <p:cNvPr id="5" name="矩形 4"/>
          <p:cNvSpPr/>
          <p:nvPr/>
        </p:nvSpPr>
        <p:spPr>
          <a:xfrm>
            <a:off x="755610" y="1340768"/>
            <a:ext cx="1355090" cy="457200"/>
          </a:xfrm>
          <a:prstGeom prst="rect">
            <a:avLst/>
          </a:prstGeom>
        </p:spPr>
        <p:txBody>
          <a:bodyPr wrap="none">
            <a:spAutoFit/>
          </a:bodyPr>
          <a:lstStyle/>
          <a:p>
            <a:pPr algn="l"/>
            <a:r>
              <a:rPr lang="en-US" altLang="zh-CN" sz="2400" b="1" dirty="0" smtClean="0">
                <a:solidFill>
                  <a:schemeClr val="accent1">
                    <a:lumMod val="25000"/>
                  </a:schemeClr>
                </a:solidFill>
                <a:effectLst>
                  <a:outerShdw blurRad="38100" dist="38100" dir="2700000" algn="tl">
                    <a:srgbClr val="000000">
                      <a:alpha val="43137"/>
                    </a:srgbClr>
                  </a:outerShdw>
                </a:effectLst>
              </a:rPr>
              <a:t>1.</a:t>
            </a:r>
            <a:r>
              <a:rPr lang="zh-CN" altLang="zh-CN" sz="2400" b="1" dirty="0" smtClean="0">
                <a:solidFill>
                  <a:schemeClr val="accent1">
                    <a:lumMod val="25000"/>
                  </a:schemeClr>
                </a:solidFill>
                <a:effectLst>
                  <a:outerShdw blurRad="38100" dist="38100" dir="2700000" algn="tl">
                    <a:srgbClr val="000000">
                      <a:alpha val="43137"/>
                    </a:srgbClr>
                  </a:outerShdw>
                </a:effectLst>
              </a:rPr>
              <a:t>冷藏车</a:t>
            </a:r>
          </a:p>
        </p:txBody>
      </p:sp>
      <p:sp>
        <p:nvSpPr>
          <p:cNvPr id="8" name="文本框 7"/>
          <p:cNvSpPr txBox="1"/>
          <p:nvPr/>
        </p:nvSpPr>
        <p:spPr>
          <a:xfrm>
            <a:off x="827405" y="1772920"/>
            <a:ext cx="7750810" cy="1432560"/>
          </a:xfrm>
          <a:prstGeom prst="rect">
            <a:avLst/>
          </a:prstGeom>
          <a:noFill/>
        </p:spPr>
        <p:txBody>
          <a:bodyPr wrap="square" rtlCol="0">
            <a:spAutoFit/>
          </a:bodyPr>
          <a:lstStyle/>
          <a:p>
            <a:r>
              <a:rPr lang="en-US" altLang="zh-CN" sz="2200" dirty="0">
                <a:solidFill>
                  <a:schemeClr val="accent1">
                    <a:lumMod val="25000"/>
                  </a:schemeClr>
                </a:solidFill>
                <a:effectLst>
                  <a:outerShdw blurRad="38100" dist="38100" dir="2700000" algn="tl">
                    <a:srgbClr val="000000">
                      <a:alpha val="43137"/>
                    </a:srgbClr>
                  </a:outerShdw>
                </a:effectLst>
              </a:rPr>
              <a:t>    </a:t>
            </a:r>
            <a:r>
              <a:rPr lang="zh-CN" altLang="zh-CN" sz="2200" dirty="0">
                <a:solidFill>
                  <a:schemeClr val="accent1">
                    <a:lumMod val="25000"/>
                  </a:schemeClr>
                </a:solidFill>
                <a:effectLst>
                  <a:outerShdw blurRad="38100" dist="38100" dir="2700000" algn="tl">
                    <a:srgbClr val="000000">
                      <a:alpha val="43137"/>
                    </a:srgbClr>
                  </a:outerShdw>
                </a:effectLst>
              </a:rPr>
              <a:t>（1）按功能分类</a:t>
            </a:r>
          </a:p>
          <a:p>
            <a:r>
              <a:rPr lang="zh-CN" altLang="zh-CN" sz="2200" dirty="0">
                <a:solidFill>
                  <a:schemeClr val="accent1">
                    <a:lumMod val="25000"/>
                  </a:schemeClr>
                </a:solidFill>
                <a:effectLst>
                  <a:outerShdw blurRad="38100" dist="38100" dir="2700000" algn="tl">
                    <a:srgbClr val="000000">
                      <a:alpha val="43137"/>
                    </a:srgbClr>
                  </a:outerShdw>
                </a:effectLst>
              </a:rPr>
              <a:t>    （2）按制冷方工分类</a:t>
            </a:r>
          </a:p>
          <a:p>
            <a:r>
              <a:rPr lang="zh-CN" altLang="zh-CN" sz="2200" dirty="0">
                <a:solidFill>
                  <a:schemeClr val="accent1">
                    <a:lumMod val="25000"/>
                  </a:schemeClr>
                </a:solidFill>
                <a:effectLst>
                  <a:outerShdw blurRad="38100" dist="38100" dir="2700000" algn="tl">
                    <a:srgbClr val="000000">
                      <a:alpha val="43137"/>
                    </a:srgbClr>
                  </a:outerShdw>
                </a:effectLst>
              </a:rPr>
              <a:t>    （3）按吨位分类</a:t>
            </a:r>
          </a:p>
          <a:p>
            <a:endParaRPr lang="zh-CN" altLang="zh-CN" sz="2200" dirty="0">
              <a:solidFill>
                <a:schemeClr val="accent1">
                  <a:lumMod val="25000"/>
                </a:schemeClr>
              </a:solidFill>
              <a:effectLst>
                <a:outerShdw blurRad="38100" dist="38100" dir="2700000" algn="tl">
                  <a:srgbClr val="000000">
                    <a:alpha val="43137"/>
                  </a:srgbClr>
                </a:outerShdw>
              </a:effectLst>
            </a:endParaRPr>
          </a:p>
        </p:txBody>
      </p:sp>
      <p:sp>
        <p:nvSpPr>
          <p:cNvPr id="7" name="文本框 6"/>
          <p:cNvSpPr txBox="1"/>
          <p:nvPr/>
        </p:nvSpPr>
        <p:spPr>
          <a:xfrm>
            <a:off x="828040" y="3500755"/>
            <a:ext cx="7750810" cy="430887"/>
          </a:xfrm>
          <a:prstGeom prst="rect">
            <a:avLst/>
          </a:prstGeom>
          <a:noFill/>
        </p:spPr>
        <p:txBody>
          <a:bodyPr wrap="square" rtlCol="0">
            <a:spAutoFit/>
          </a:bodyPr>
          <a:lstStyle/>
          <a:p>
            <a:r>
              <a:rPr lang="en-US" altLang="zh-CN" sz="2200" dirty="0">
                <a:solidFill>
                  <a:schemeClr val="accent1">
                    <a:lumMod val="25000"/>
                  </a:schemeClr>
                </a:solidFill>
                <a:effectLst>
                  <a:outerShdw blurRad="38100" dist="38100" dir="2700000" algn="tl">
                    <a:srgbClr val="000000">
                      <a:alpha val="43137"/>
                    </a:srgbClr>
                  </a:outerShdw>
                </a:effectLst>
              </a:rPr>
              <a:t>    </a:t>
            </a:r>
            <a:endParaRPr lang="zh-CN" altLang="zh-CN" sz="2200" dirty="0">
              <a:solidFill>
                <a:schemeClr val="accent1">
                  <a:lumMod val="25000"/>
                </a:schemeClr>
              </a:solidFill>
              <a:effectLst>
                <a:outerShdw blurRad="38100" dist="38100" dir="2700000" algn="tl">
                  <a:srgbClr val="000000">
                    <a:alpha val="43137"/>
                  </a:srgbClr>
                </a:outerShdw>
              </a:effectLs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en-US" altLang="zh-CN" b="1" dirty="0" smtClean="0">
                <a:solidFill>
                  <a:schemeClr val="accent1">
                    <a:lumMod val="25000"/>
                  </a:schemeClr>
                </a:solidFill>
                <a:effectLst>
                  <a:outerShdw blurRad="38100" dist="38100" dir="2700000" algn="tl">
                    <a:srgbClr val="000000">
                      <a:alpha val="43137"/>
                    </a:srgbClr>
                  </a:outerShdw>
                </a:effectLst>
              </a:rPr>
              <a:t>2.</a:t>
            </a:r>
            <a:r>
              <a:rPr lang="zh-CN" altLang="zh-CN" b="1" dirty="0" smtClean="0">
                <a:solidFill>
                  <a:schemeClr val="accent1">
                    <a:lumMod val="25000"/>
                  </a:schemeClr>
                </a:solidFill>
                <a:effectLst>
                  <a:outerShdw blurRad="38100" dist="38100" dir="2700000" algn="tl">
                    <a:srgbClr val="000000">
                      <a:alpha val="43137"/>
                    </a:srgbClr>
                  </a:outerShdw>
                </a:effectLst>
              </a:rPr>
              <a:t>道路冷藏运输的基本要</a:t>
            </a:r>
            <a:r>
              <a:rPr lang="zh-CN" altLang="zh-CN" b="1" dirty="0" smtClean="0">
                <a:solidFill>
                  <a:schemeClr val="accent1">
                    <a:lumMod val="25000"/>
                  </a:schemeClr>
                </a:solidFill>
                <a:effectLst>
                  <a:outerShdw blurRad="38100" dist="38100" dir="2700000" algn="tl">
                    <a:srgbClr val="000000">
                      <a:alpha val="43137"/>
                    </a:srgbClr>
                  </a:outerShdw>
                </a:effectLst>
              </a:rPr>
              <a:t>求</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dirty="0" smtClean="0">
                <a:solidFill>
                  <a:schemeClr val="accent1">
                    <a:lumMod val="25000"/>
                  </a:schemeClr>
                </a:solidFill>
                <a:effectLst>
                  <a:outerShdw blurRad="38100" dist="38100" dir="2700000" algn="tl">
                    <a:srgbClr val="000000">
                      <a:alpha val="43137"/>
                    </a:srgbClr>
                  </a:outerShdw>
                </a:effectLst>
              </a:rPr>
              <a:t>（1）形成低温环境</a:t>
            </a:r>
          </a:p>
          <a:p>
            <a:r>
              <a:rPr lang="zh-CN" altLang="zh-CN" dirty="0" smtClean="0">
                <a:solidFill>
                  <a:schemeClr val="accent1">
                    <a:lumMod val="25000"/>
                  </a:schemeClr>
                </a:solidFill>
                <a:effectLst>
                  <a:outerShdw blurRad="38100" dist="38100" dir="2700000" algn="tl">
                    <a:srgbClr val="000000">
                      <a:alpha val="43137"/>
                    </a:srgbClr>
                  </a:outerShdw>
                </a:effectLst>
              </a:rPr>
              <a:t>（</a:t>
            </a:r>
            <a:r>
              <a:rPr lang="zh-CN" altLang="zh-CN" dirty="0" smtClean="0">
                <a:solidFill>
                  <a:schemeClr val="accent1">
                    <a:lumMod val="25000"/>
                  </a:schemeClr>
                </a:solidFill>
                <a:effectLst>
                  <a:outerShdw blurRad="38100" dist="38100" dir="2700000" algn="tl">
                    <a:srgbClr val="000000">
                      <a:alpha val="43137"/>
                    </a:srgbClr>
                  </a:outerShdw>
                </a:effectLst>
              </a:rPr>
              <a:t>2）有良好的隔热性能</a:t>
            </a:r>
          </a:p>
          <a:p>
            <a:r>
              <a:rPr lang="zh-CN" altLang="zh-CN" dirty="0" smtClean="0">
                <a:solidFill>
                  <a:schemeClr val="accent1">
                    <a:lumMod val="25000"/>
                  </a:schemeClr>
                </a:solidFill>
                <a:effectLst>
                  <a:outerShdw blurRad="38100" dist="38100" dir="2700000" algn="tl">
                    <a:srgbClr val="000000">
                      <a:alpha val="43137"/>
                    </a:srgbClr>
                  </a:outerShdw>
                </a:effectLst>
              </a:rPr>
              <a:t>    </a:t>
            </a:r>
            <a:endParaRPr lang="zh-CN" altLang="zh-CN" b="1" dirty="0" smtClean="0">
              <a:solidFill>
                <a:schemeClr val="accent1">
                  <a:lumMod val="25000"/>
                </a:schemeClr>
              </a:solidFill>
              <a:effectLst>
                <a:outerShdw blurRad="38100" dist="38100" dir="2700000" algn="tl">
                  <a:srgbClr val="000000">
                    <a:alpha val="43137"/>
                  </a:srgbClr>
                </a:outerShdw>
              </a:effectLst>
            </a:endParaRPr>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zh-CN" dirty="0" smtClean="0">
                <a:solidFill>
                  <a:schemeClr val="accent1">
                    <a:lumMod val="25000"/>
                  </a:schemeClr>
                </a:solidFill>
                <a:effectLst>
                  <a:outerShdw blurRad="38100" dist="38100" dir="2700000" algn="tl">
                    <a:srgbClr val="000000">
                      <a:alpha val="43137"/>
                    </a:srgbClr>
                  </a:outerShdw>
                </a:effectLst>
              </a:rPr>
              <a:t>（3）可根据食品种类或环境变化进行温度调节</a:t>
            </a:r>
          </a:p>
          <a:p>
            <a:r>
              <a:rPr lang="zh-CN" altLang="zh-CN" dirty="0" smtClean="0">
                <a:solidFill>
                  <a:schemeClr val="accent1">
                    <a:lumMod val="25000"/>
                  </a:schemeClr>
                </a:solidFill>
                <a:effectLst>
                  <a:outerShdw blurRad="38100" dist="38100" dir="2700000" algn="tl">
                    <a:srgbClr val="000000">
                      <a:alpha val="43137"/>
                    </a:srgbClr>
                  </a:outerShdw>
                </a:effectLst>
              </a:rPr>
              <a:t> </a:t>
            </a:r>
            <a:r>
              <a:rPr lang="zh-CN" altLang="zh-CN" dirty="0" smtClean="0">
                <a:solidFill>
                  <a:schemeClr val="accent1">
                    <a:lumMod val="25000"/>
                  </a:schemeClr>
                </a:solidFill>
                <a:effectLst>
                  <a:outerShdw blurRad="38100" dist="38100" dir="2700000" algn="tl">
                    <a:srgbClr val="000000">
                      <a:alpha val="43137"/>
                    </a:srgbClr>
                  </a:outerShdw>
                </a:effectLst>
              </a:rPr>
              <a:t>（</a:t>
            </a:r>
            <a:r>
              <a:rPr lang="zh-CN" altLang="zh-CN" dirty="0" smtClean="0">
                <a:solidFill>
                  <a:schemeClr val="accent1">
                    <a:lumMod val="25000"/>
                  </a:schemeClr>
                </a:solidFill>
                <a:effectLst>
                  <a:outerShdw blurRad="38100" dist="38100" dir="2700000" algn="tl">
                    <a:srgbClr val="000000">
                      <a:alpha val="43137"/>
                    </a:srgbClr>
                  </a:outerShdw>
                </a:effectLst>
              </a:rPr>
              <a:t>4）制冷设备所占空间尽量小</a:t>
            </a:r>
          </a:p>
          <a:p>
            <a:r>
              <a:rPr lang="zh-CN" altLang="zh-CN" dirty="0" smtClean="0">
                <a:solidFill>
                  <a:schemeClr val="accent1">
                    <a:lumMod val="25000"/>
                  </a:schemeClr>
                </a:solidFill>
                <a:effectLst>
                  <a:outerShdw blurRad="38100" dist="38100" dir="2700000" algn="tl">
                    <a:srgbClr val="000000">
                      <a:alpha val="43137"/>
                    </a:srgbClr>
                  </a:outerShdw>
                </a:effectLst>
              </a:rPr>
              <a:t>（</a:t>
            </a:r>
            <a:r>
              <a:rPr lang="en-US" altLang="zh-CN" dirty="0" smtClean="0">
                <a:solidFill>
                  <a:schemeClr val="accent1">
                    <a:lumMod val="25000"/>
                  </a:schemeClr>
                </a:solidFill>
                <a:effectLst>
                  <a:outerShdw blurRad="38100" dist="38100" dir="2700000" algn="tl">
                    <a:srgbClr val="000000">
                      <a:alpha val="43137"/>
                    </a:srgbClr>
                  </a:outerShdw>
                </a:effectLst>
              </a:rPr>
              <a:t>5</a:t>
            </a:r>
            <a:r>
              <a:rPr lang="zh-CN" altLang="en-US" dirty="0" smtClean="0">
                <a:solidFill>
                  <a:schemeClr val="accent1">
                    <a:lumMod val="25000"/>
                  </a:schemeClr>
                </a:solidFill>
                <a:effectLst>
                  <a:outerShdw blurRad="38100" dist="38100" dir="2700000" algn="tl">
                    <a:srgbClr val="000000">
                      <a:alpha val="43137"/>
                    </a:srgbClr>
                  </a:outerShdw>
                </a:effectLst>
              </a:rPr>
              <a:t>）</a:t>
            </a:r>
            <a:r>
              <a:rPr lang="zh-CN" altLang="zh-CN" dirty="0" smtClean="0">
                <a:solidFill>
                  <a:schemeClr val="accent1">
                    <a:lumMod val="25000"/>
                  </a:schemeClr>
                </a:solidFill>
                <a:effectLst>
                  <a:outerShdw blurRad="38100" dist="38100" dir="2700000" algn="tl">
                    <a:srgbClr val="000000">
                      <a:alpha val="43137"/>
                    </a:srgbClr>
                  </a:outerShdw>
                </a:effectLst>
              </a:rPr>
              <a:t>车厢的卫生与安全</a:t>
            </a:r>
          </a:p>
          <a:p>
            <a:r>
              <a:rPr lang="zh-CN" altLang="zh-CN" dirty="0" smtClean="0">
                <a:solidFill>
                  <a:schemeClr val="accent1">
                    <a:lumMod val="25000"/>
                  </a:schemeClr>
                </a:solidFill>
                <a:effectLst>
                  <a:outerShdw blurRad="38100" dist="38100" dir="2700000" algn="tl">
                    <a:srgbClr val="000000">
                      <a:alpha val="43137"/>
                    </a:srgbClr>
                  </a:outerShdw>
                </a:effectLst>
              </a:rPr>
              <a:t>（</a:t>
            </a:r>
            <a:r>
              <a:rPr lang="en-US" altLang="zh-CN" dirty="0" smtClean="0">
                <a:solidFill>
                  <a:schemeClr val="accent1">
                    <a:lumMod val="25000"/>
                  </a:schemeClr>
                </a:solidFill>
                <a:effectLst>
                  <a:outerShdw blurRad="38100" dist="38100" dir="2700000" algn="tl">
                    <a:srgbClr val="000000">
                      <a:alpha val="43137"/>
                    </a:srgbClr>
                  </a:outerShdw>
                </a:effectLst>
              </a:rPr>
              <a:t>6</a:t>
            </a:r>
            <a:r>
              <a:rPr lang="zh-CN" altLang="en-US" dirty="0" smtClean="0">
                <a:solidFill>
                  <a:schemeClr val="accent1">
                    <a:lumMod val="25000"/>
                  </a:schemeClr>
                </a:solidFill>
                <a:effectLst>
                  <a:outerShdw blurRad="38100" dist="38100" dir="2700000" algn="tl">
                    <a:srgbClr val="000000">
                      <a:alpha val="43137"/>
                    </a:srgbClr>
                  </a:outerShdw>
                </a:effectLst>
              </a:rPr>
              <a:t>）</a:t>
            </a:r>
            <a:r>
              <a:rPr lang="zh-CN" altLang="zh-CN" dirty="0" smtClean="0">
                <a:solidFill>
                  <a:schemeClr val="accent1">
                    <a:lumMod val="25000"/>
                  </a:schemeClr>
                </a:solidFill>
                <a:effectLst>
                  <a:outerShdw blurRad="38100" dist="38100" dir="2700000" algn="tl">
                    <a:srgbClr val="000000">
                      <a:alpha val="43137"/>
                    </a:srgbClr>
                  </a:outerShdw>
                </a:effectLst>
              </a:rPr>
              <a:t>良好的组织管理</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9894" y="764282"/>
            <a:ext cx="4467860" cy="457200"/>
          </a:xfrm>
          <a:prstGeom prst="rect">
            <a:avLst/>
          </a:prstGeom>
        </p:spPr>
        <p:txBody>
          <a:bodyPr wrap="none">
            <a:spAutoFit/>
          </a:bodyPr>
          <a:lstStyle/>
          <a:p>
            <a:pPr algn="l"/>
            <a:r>
              <a:rPr lang="zh-CN" altLang="zh-CN" sz="2400" b="1" dirty="0">
                <a:solidFill>
                  <a:schemeClr val="accent1">
                    <a:lumMod val="25000"/>
                  </a:schemeClr>
                </a:solidFill>
                <a:effectLst>
                  <a:outerShdw blurRad="38100" dist="38100" dir="2700000" algn="tl">
                    <a:srgbClr val="000000">
                      <a:alpha val="43137"/>
                    </a:srgbClr>
                  </a:outerShdw>
                </a:effectLst>
              </a:rPr>
              <a:t>三、冷藏货物道路运输操作程序</a:t>
            </a:r>
          </a:p>
        </p:txBody>
      </p:sp>
      <p:sp>
        <p:nvSpPr>
          <p:cNvPr id="5" name="文本框 4"/>
          <p:cNvSpPr txBox="1"/>
          <p:nvPr/>
        </p:nvSpPr>
        <p:spPr>
          <a:xfrm>
            <a:off x="755650" y="1412875"/>
            <a:ext cx="7779385" cy="2560320"/>
          </a:xfrm>
          <a:prstGeom prst="rect">
            <a:avLst/>
          </a:prstGeom>
          <a:noFill/>
        </p:spPr>
        <p:txBody>
          <a:bodyPr wrap="square" rtlCol="0">
            <a:spAutoFit/>
          </a:bodyPr>
          <a:lstStyle/>
          <a:p>
            <a:r>
              <a:rPr lang="zh-CN" altLang="zh-CN" sz="2400" dirty="0" smtClean="0">
                <a:solidFill>
                  <a:schemeClr val="accent1">
                    <a:lumMod val="25000"/>
                  </a:schemeClr>
                </a:solidFill>
                <a:effectLst>
                  <a:outerShdw blurRad="38100" dist="38100" dir="2700000" algn="tl">
                    <a:srgbClr val="000000">
                      <a:alpha val="43137"/>
                    </a:srgbClr>
                  </a:outerShdw>
                </a:effectLst>
              </a:rPr>
              <a:t>1．受理托运</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2．装运</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3．运送</a:t>
            </a:r>
          </a:p>
          <a:p>
            <a:pPr algn="l"/>
            <a:r>
              <a:rPr lang="zh-CN" altLang="zh-CN" sz="2400" dirty="0" smtClean="0">
                <a:solidFill>
                  <a:schemeClr val="accent1">
                    <a:lumMod val="25000"/>
                  </a:schemeClr>
                </a:solidFill>
                <a:effectLst>
                  <a:outerShdw blurRad="38100" dist="38100" dir="2700000" algn="tl">
                    <a:srgbClr val="000000">
                      <a:alpha val="43137"/>
                    </a:srgbClr>
                  </a:outerShdw>
                </a:effectLst>
              </a:rPr>
              <a:t>4．交付</a:t>
            </a:r>
          </a:p>
          <a:p>
            <a:pPr algn="l"/>
            <a:endParaRPr lang="zh-CN" altLang="zh-CN" sz="2400" dirty="0" smtClean="0">
              <a:solidFill>
                <a:schemeClr val="accent1">
                  <a:lumMod val="25000"/>
                </a:schemeClr>
              </a:solidFill>
              <a:effectLst>
                <a:outerShdw blurRad="38100" dist="38100" dir="2700000" algn="tl">
                  <a:srgbClr val="000000">
                    <a:alpha val="43137"/>
                  </a:srgbClr>
                </a:outerShdw>
              </a:effectLst>
            </a:endParaRPr>
          </a:p>
          <a:p>
            <a:pPr algn="l"/>
            <a:endParaRPr lang="zh-CN" altLang="zh-CN" sz="2400" dirty="0" smtClean="0">
              <a:solidFill>
                <a:schemeClr val="accent1">
                  <a:lumMod val="25000"/>
                </a:schemeClr>
              </a:solidFill>
              <a:effectLst>
                <a:outerShdw blurRad="38100" dist="38100" dir="2700000" algn="tl">
                  <a:srgbClr val="000000">
                    <a:alpha val="43137"/>
                  </a:srgbClr>
                </a:outerShdw>
              </a:effectLst>
            </a:endParaRPr>
          </a:p>
          <a:p>
            <a:endParaRPr lang="zh-CN"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a:t>
            </a:r>
            <a:endParaRPr lang="zh-CN" altLang="en-US" dirty="0"/>
          </a:p>
        </p:txBody>
      </p:sp>
      <p:sp>
        <p:nvSpPr>
          <p:cNvPr id="3" name="内容占位符 2"/>
          <p:cNvSpPr>
            <a:spLocks noGrp="1"/>
          </p:cNvSpPr>
          <p:nvPr>
            <p:ph idx="1"/>
          </p:nvPr>
        </p:nvSpPr>
        <p:spPr/>
        <p:txBody>
          <a:bodyPr/>
          <a:lstStyle/>
          <a:p>
            <a:r>
              <a:rPr lang="zh-CN" altLang="zh-CN" b="1" dirty="0" smtClean="0">
                <a:solidFill>
                  <a:schemeClr val="accent1">
                    <a:lumMod val="25000"/>
                  </a:schemeClr>
                </a:solidFill>
                <a:effectLst>
                  <a:outerShdw blurRad="38100" dist="38100" dir="2700000" algn="tl">
                    <a:srgbClr val="000000">
                      <a:alpha val="43137"/>
                    </a:srgbClr>
                  </a:outerShdw>
                </a:effectLst>
              </a:rPr>
              <a:t>第一节 危险货物包装及仓储管</a:t>
            </a:r>
            <a:r>
              <a:rPr lang="zh-CN" altLang="zh-CN" b="1" dirty="0" smtClean="0">
                <a:solidFill>
                  <a:schemeClr val="accent1">
                    <a:lumMod val="25000"/>
                  </a:schemeClr>
                </a:solidFill>
                <a:effectLst>
                  <a:outerShdw blurRad="38100" dist="38100" dir="2700000" algn="tl">
                    <a:srgbClr val="000000">
                      <a:alpha val="43137"/>
                    </a:srgbClr>
                  </a:outerShdw>
                </a:effectLst>
              </a:rPr>
              <a:t>理</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第二节 危险货物道路运输管</a:t>
            </a:r>
            <a:r>
              <a:rPr lang="zh-CN" altLang="zh-CN" b="1" dirty="0" smtClean="0">
                <a:solidFill>
                  <a:schemeClr val="accent1">
                    <a:lumMod val="25000"/>
                  </a:schemeClr>
                </a:solidFill>
                <a:effectLst>
                  <a:outerShdw blurRad="38100" dist="38100" dir="2700000" algn="tl">
                    <a:srgbClr val="000000">
                      <a:alpha val="43137"/>
                    </a:srgbClr>
                  </a:outerShdw>
                </a:effectLst>
              </a:rPr>
              <a:t>理</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第三节 冷藏货物的包装与仓储管</a:t>
            </a:r>
            <a:r>
              <a:rPr lang="zh-CN" altLang="zh-CN" b="1" dirty="0" smtClean="0">
                <a:solidFill>
                  <a:schemeClr val="accent1">
                    <a:lumMod val="25000"/>
                  </a:schemeClr>
                </a:solidFill>
                <a:effectLst>
                  <a:outerShdw blurRad="38100" dist="38100" dir="2700000" algn="tl">
                    <a:srgbClr val="000000">
                      <a:alpha val="43137"/>
                    </a:srgbClr>
                  </a:outerShdw>
                </a:effectLst>
              </a:rPr>
              <a:t>理</a:t>
            </a:r>
            <a:endParaRPr lang="en-US" altLang="zh-CN" b="1" dirty="0" smtClean="0">
              <a:solidFill>
                <a:schemeClr val="accent1">
                  <a:lumMod val="25000"/>
                </a:schemeClr>
              </a:solidFill>
              <a:effectLst>
                <a:outerShdw blurRad="38100" dist="38100" dir="2700000" algn="tl">
                  <a:srgbClr val="000000">
                    <a:alpha val="43137"/>
                  </a:srgbClr>
                </a:outerShdw>
              </a:effectLst>
            </a:endParaRPr>
          </a:p>
          <a:p>
            <a:r>
              <a:rPr lang="zh-CN" altLang="zh-CN" b="1" dirty="0" smtClean="0">
                <a:solidFill>
                  <a:schemeClr val="accent1">
                    <a:lumMod val="25000"/>
                  </a:schemeClr>
                </a:solidFill>
                <a:effectLst>
                  <a:outerShdw blurRad="38100" dist="38100" dir="2700000" algn="tl">
                    <a:srgbClr val="000000">
                      <a:alpha val="43137"/>
                    </a:srgbClr>
                  </a:outerShdw>
                </a:effectLst>
              </a:rPr>
              <a:t>第四节 冷藏货物道路运输管理</a:t>
            </a:r>
          </a:p>
          <a:p>
            <a:endParaRPr lang="zh-CN" altLang="zh-CN" b="1" dirty="0" smtClean="0">
              <a:solidFill>
                <a:schemeClr val="accent1">
                  <a:lumMod val="25000"/>
                </a:schemeClr>
              </a:solidFill>
              <a:effectLst>
                <a:outerShdw blurRad="38100" dist="38100" dir="2700000" algn="tl">
                  <a:srgbClr val="000000">
                    <a:alpha val="43137"/>
                  </a:srgbClr>
                </a:outerShdw>
              </a:effectLst>
            </a:endParaRPr>
          </a:p>
          <a:p>
            <a:endParaRPr lang="zh-CN" altLang="zh-CN" b="1" dirty="0" smtClean="0">
              <a:solidFill>
                <a:schemeClr val="accent1">
                  <a:lumMod val="25000"/>
                </a:schemeClr>
              </a:solidFill>
              <a:effectLst>
                <a:outerShdw blurRad="38100" dist="38100" dir="2700000" algn="tl">
                  <a:srgbClr val="000000">
                    <a:alpha val="43137"/>
                  </a:srgbClr>
                </a:outerShdw>
              </a:effectLst>
            </a:endParaRPr>
          </a:p>
          <a:p>
            <a:endParaRPr lang="zh-CN" altLang="zh-CN" b="1" dirty="0" smtClean="0">
              <a:solidFill>
                <a:schemeClr val="accent1">
                  <a:lumMod val="25000"/>
                </a:schemeClr>
              </a:solidFill>
              <a:effectLst>
                <a:outerShdw blurRad="38100" dist="38100" dir="2700000" algn="tl">
                  <a:srgbClr val="000000">
                    <a:alpha val="43137"/>
                  </a:srgbClr>
                </a:outerShdw>
              </a:effectLst>
            </a:endParaRP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随着我国经济的迅猛发展，危险货物运输也迅速增长。为了确保人民财产和环境安全，从事道路危险货物运输人员准确识别危险货物的分类是危险货物从业人员的重要技术基础。本书通过大量的图片向各位读者介绍</a:t>
            </a:r>
            <a:r>
              <a:rPr lang="en-US" altLang="zh-CN" dirty="0" smtClean="0"/>
              <a:t>9</a:t>
            </a:r>
            <a:r>
              <a:rPr lang="zh-CN" altLang="en-US" dirty="0" smtClean="0"/>
              <a:t>类</a:t>
            </a:r>
            <a:r>
              <a:rPr lang="en-US" altLang="zh-CN" dirty="0" smtClean="0"/>
              <a:t>20</a:t>
            </a:r>
            <a:r>
              <a:rPr lang="zh-CN" altLang="en-US" dirty="0" smtClean="0"/>
              <a:t>项危险货物的危险性标志、包装物粘贴操作标志的要求及发生紧急情况时的应急方法，希望对从事危险货物运输工作有所帮助。</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2557" y="2708920"/>
            <a:ext cx="4358886" cy="923330"/>
          </a:xfrm>
          <a:prstGeom prst="rect">
            <a:avLst/>
          </a:prstGeom>
          <a:noFill/>
        </p:spPr>
        <p:txBody>
          <a:bodyPr wrap="non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本章到此结束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xmlns="" val="1757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1</a:t>
            </a:r>
            <a:r>
              <a:rPr lang="zh-CN" altLang="en-US" dirty="0" smtClean="0"/>
              <a:t>类爆炸品</a:t>
            </a:r>
          </a:p>
          <a:p>
            <a:r>
              <a:rPr lang="zh-CN" altLang="en-US" dirty="0" smtClean="0"/>
              <a:t>第</a:t>
            </a:r>
            <a:r>
              <a:rPr lang="en-US" altLang="zh-CN" dirty="0" smtClean="0"/>
              <a:t>2</a:t>
            </a:r>
            <a:r>
              <a:rPr lang="zh-CN" altLang="en-US" dirty="0" smtClean="0"/>
              <a:t>类气体</a:t>
            </a:r>
          </a:p>
          <a:p>
            <a:r>
              <a:rPr lang="zh-CN" altLang="en-US" dirty="0" smtClean="0"/>
              <a:t>第</a:t>
            </a:r>
            <a:r>
              <a:rPr lang="en-US" altLang="zh-CN" dirty="0" smtClean="0"/>
              <a:t>2.1</a:t>
            </a:r>
            <a:r>
              <a:rPr lang="zh-CN" altLang="en-US" dirty="0" smtClean="0"/>
              <a:t>项易燃气体</a:t>
            </a:r>
          </a:p>
          <a:p>
            <a:r>
              <a:rPr lang="zh-CN" altLang="en-US" dirty="0" smtClean="0"/>
              <a:t>第</a:t>
            </a:r>
            <a:r>
              <a:rPr lang="en-US" altLang="zh-CN" dirty="0" smtClean="0"/>
              <a:t>2.2</a:t>
            </a:r>
            <a:r>
              <a:rPr lang="zh-CN" altLang="en-US" dirty="0" smtClean="0"/>
              <a:t>项非易燃无毒气体</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2.3</a:t>
            </a:r>
            <a:r>
              <a:rPr lang="zh-CN" altLang="en-US" dirty="0" smtClean="0"/>
              <a:t>项毒性气体</a:t>
            </a:r>
          </a:p>
          <a:p>
            <a:r>
              <a:rPr lang="zh-CN" altLang="en-US" dirty="0" smtClean="0"/>
              <a:t>第</a:t>
            </a:r>
            <a:r>
              <a:rPr lang="en-US" altLang="zh-CN" dirty="0" smtClean="0"/>
              <a:t>3</a:t>
            </a:r>
            <a:r>
              <a:rPr lang="zh-CN" altLang="en-US" dirty="0" smtClean="0"/>
              <a:t>类易燃液体</a:t>
            </a:r>
          </a:p>
          <a:p>
            <a:r>
              <a:rPr lang="zh-CN" altLang="en-US" dirty="0" smtClean="0"/>
              <a:t>第</a:t>
            </a:r>
            <a:r>
              <a:rPr lang="en-US" altLang="zh-CN" dirty="0" smtClean="0"/>
              <a:t>4</a:t>
            </a:r>
            <a:r>
              <a:rPr lang="zh-CN" altLang="en-US" dirty="0" smtClean="0"/>
              <a:t>类易燃固体、易于自燃的物质、遇水放出易燃气体的物质</a:t>
            </a:r>
          </a:p>
          <a:p>
            <a:r>
              <a:rPr lang="zh-CN" altLang="en-US" dirty="0" smtClean="0"/>
              <a:t>第</a:t>
            </a:r>
            <a:r>
              <a:rPr lang="en-US" altLang="zh-CN" dirty="0" smtClean="0"/>
              <a:t>4.1</a:t>
            </a:r>
            <a:r>
              <a:rPr lang="zh-CN" altLang="en-US" dirty="0" smtClean="0"/>
              <a:t>项易燃固体</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4.2</a:t>
            </a:r>
            <a:r>
              <a:rPr lang="zh-CN" altLang="en-US" dirty="0" smtClean="0"/>
              <a:t>项易于自燃的物质</a:t>
            </a:r>
          </a:p>
          <a:p>
            <a:r>
              <a:rPr lang="zh-CN" altLang="en-US" dirty="0" smtClean="0"/>
              <a:t>第</a:t>
            </a:r>
            <a:r>
              <a:rPr lang="en-US" altLang="zh-CN" dirty="0" smtClean="0"/>
              <a:t>4.3</a:t>
            </a:r>
            <a:r>
              <a:rPr lang="zh-CN" altLang="en-US" dirty="0" smtClean="0"/>
              <a:t>项遇水放出易燃气体的物质</a:t>
            </a:r>
          </a:p>
          <a:p>
            <a:r>
              <a:rPr lang="zh-CN" altLang="en-US" dirty="0" smtClean="0"/>
              <a:t>第</a:t>
            </a:r>
            <a:r>
              <a:rPr lang="en-US" altLang="zh-CN" dirty="0" smtClean="0"/>
              <a:t>5</a:t>
            </a:r>
            <a:r>
              <a:rPr lang="zh-CN" altLang="en-US" dirty="0" smtClean="0"/>
              <a:t>类氧化性物质和有机过氧化物</a:t>
            </a:r>
          </a:p>
          <a:p>
            <a:r>
              <a:rPr lang="zh-CN" altLang="en-US" dirty="0" smtClean="0"/>
              <a:t>第</a:t>
            </a:r>
            <a:r>
              <a:rPr lang="en-US" altLang="zh-CN" dirty="0" smtClean="0"/>
              <a:t>5.1</a:t>
            </a:r>
            <a:r>
              <a:rPr lang="zh-CN" altLang="en-US" dirty="0" smtClean="0"/>
              <a:t>项氧化性物质</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5.2</a:t>
            </a:r>
            <a:r>
              <a:rPr lang="zh-CN" altLang="en-US" dirty="0" smtClean="0"/>
              <a:t>项有机过氧化物</a:t>
            </a:r>
          </a:p>
          <a:p>
            <a:r>
              <a:rPr lang="zh-CN" altLang="en-US" dirty="0" smtClean="0"/>
              <a:t>第</a:t>
            </a:r>
            <a:r>
              <a:rPr lang="en-US" altLang="zh-CN" dirty="0" smtClean="0"/>
              <a:t>6</a:t>
            </a:r>
            <a:r>
              <a:rPr lang="zh-CN" altLang="en-US" dirty="0" smtClean="0"/>
              <a:t>类毒性物质和感染性物质</a:t>
            </a:r>
          </a:p>
          <a:p>
            <a:r>
              <a:rPr lang="zh-CN" altLang="en-US" dirty="0" smtClean="0"/>
              <a:t>第</a:t>
            </a:r>
            <a:r>
              <a:rPr lang="en-US" altLang="zh-CN" dirty="0" smtClean="0"/>
              <a:t>6.1</a:t>
            </a:r>
            <a:r>
              <a:rPr lang="zh-CN" altLang="en-US" dirty="0" smtClean="0"/>
              <a:t>项毒性物质</a:t>
            </a:r>
          </a:p>
          <a:p>
            <a:endParaRPr lang="zh-CN" altLang="en-US" dirty="0" smtClean="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第</a:t>
            </a:r>
            <a:r>
              <a:rPr lang="en-US" altLang="zh-CN" dirty="0" smtClean="0"/>
              <a:t>6.2</a:t>
            </a:r>
            <a:r>
              <a:rPr lang="zh-CN" altLang="en-US" dirty="0" smtClean="0"/>
              <a:t>项感染性物质</a:t>
            </a:r>
          </a:p>
          <a:p>
            <a:r>
              <a:rPr lang="zh-CN" altLang="en-US" dirty="0" smtClean="0"/>
              <a:t>第</a:t>
            </a:r>
            <a:r>
              <a:rPr lang="en-US" altLang="zh-CN" dirty="0" smtClean="0"/>
              <a:t>7</a:t>
            </a:r>
            <a:r>
              <a:rPr lang="zh-CN" altLang="en-US" dirty="0" smtClean="0"/>
              <a:t>类放射性物质</a:t>
            </a:r>
          </a:p>
          <a:p>
            <a:r>
              <a:rPr lang="zh-CN" altLang="en-US" dirty="0" smtClean="0"/>
              <a:t>第</a:t>
            </a:r>
            <a:r>
              <a:rPr lang="en-US" altLang="zh-CN" dirty="0" smtClean="0"/>
              <a:t>8</a:t>
            </a:r>
            <a:r>
              <a:rPr lang="zh-CN" altLang="en-US" dirty="0" smtClean="0"/>
              <a:t>类腐蚀性物质</a:t>
            </a:r>
          </a:p>
          <a:p>
            <a:r>
              <a:rPr lang="zh-CN" altLang="en-US" dirty="0" smtClean="0"/>
              <a:t>第</a:t>
            </a:r>
            <a:r>
              <a:rPr lang="en-US" altLang="zh-CN" dirty="0" smtClean="0"/>
              <a:t>9</a:t>
            </a:r>
            <a:r>
              <a:rPr lang="zh-CN" altLang="en-US" dirty="0" smtClean="0"/>
              <a:t>类杂项危险物质和物品</a:t>
            </a:r>
            <a:endParaRPr lang="zh-CN" altLang="en-US" dirty="0"/>
          </a:p>
        </p:txBody>
      </p:sp>
    </p:spTree>
  </p:cSld>
  <p:clrMapOvr>
    <a:masterClrMapping/>
  </p:clrMapOvr>
</p:sld>
</file>

<file path=ppt/theme/theme1.xml><?xml version="1.0" encoding="utf-8"?>
<a:theme xmlns:a="http://schemas.openxmlformats.org/drawingml/2006/main" name="诗情画意">
  <a:themeElements>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fontScheme name="诗情画意">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诗情画意 2">
        <a:dk1>
          <a:srgbClr val="005FBE"/>
        </a:dk1>
        <a:lt1>
          <a:srgbClr val="FFFFDD"/>
        </a:lt1>
        <a:dk2>
          <a:srgbClr val="2C5884"/>
        </a:dk2>
        <a:lt2>
          <a:srgbClr val="C0C0C0"/>
        </a:lt2>
        <a:accent1>
          <a:srgbClr val="E9F7FF"/>
        </a:accent1>
        <a:accent2>
          <a:srgbClr val="F89400"/>
        </a:accent2>
        <a:accent3>
          <a:srgbClr val="FFFFEB"/>
        </a:accent3>
        <a:accent4>
          <a:srgbClr val="0050A2"/>
        </a:accent4>
        <a:accent5>
          <a:srgbClr val="F2FAFF"/>
        </a:accent5>
        <a:accent6>
          <a:srgbClr val="E186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诗情画意 3">
        <a:dk1>
          <a:srgbClr val="5D5D8B"/>
        </a:dk1>
        <a:lt1>
          <a:srgbClr val="DAEADE"/>
        </a:lt1>
        <a:dk2>
          <a:srgbClr val="A25269"/>
        </a:dk2>
        <a:lt2>
          <a:srgbClr val="C0C0C0"/>
        </a:lt2>
        <a:accent1>
          <a:srgbClr val="FFFFDD"/>
        </a:accent1>
        <a:accent2>
          <a:srgbClr val="3399FF"/>
        </a:accent2>
        <a:accent3>
          <a:srgbClr val="EAF3EC"/>
        </a:accent3>
        <a:accent4>
          <a:srgbClr val="4E4E76"/>
        </a:accent4>
        <a:accent5>
          <a:srgbClr val="FFFFEB"/>
        </a:accent5>
        <a:accent6>
          <a:srgbClr val="2D8AE7"/>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诗情画意 4">
        <a:dk1>
          <a:srgbClr val="006666"/>
        </a:dk1>
        <a:lt1>
          <a:srgbClr val="CCECFF"/>
        </a:lt1>
        <a:dk2>
          <a:srgbClr val="336699"/>
        </a:dk2>
        <a:lt2>
          <a:srgbClr val="C0C0C0"/>
        </a:lt2>
        <a:accent1>
          <a:srgbClr val="FFFFCC"/>
        </a:accent1>
        <a:accent2>
          <a:srgbClr val="FF6600"/>
        </a:accent2>
        <a:accent3>
          <a:srgbClr val="E2F4FF"/>
        </a:accent3>
        <a:accent4>
          <a:srgbClr val="005656"/>
        </a:accent4>
        <a:accent5>
          <a:srgbClr val="FFFFE2"/>
        </a:accent5>
        <a:accent6>
          <a:srgbClr val="E75C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诗情画意 5">
        <a:dk1>
          <a:srgbClr val="0033CC"/>
        </a:dk1>
        <a:lt1>
          <a:srgbClr val="FFE9E9"/>
        </a:lt1>
        <a:dk2>
          <a:srgbClr val="000000"/>
        </a:dk2>
        <a:lt2>
          <a:srgbClr val="C0C0C0"/>
        </a:lt2>
        <a:accent1>
          <a:srgbClr val="D5E5DB"/>
        </a:accent1>
        <a:accent2>
          <a:srgbClr val="3366FF"/>
        </a:accent2>
        <a:accent3>
          <a:srgbClr val="FFF2F2"/>
        </a:accent3>
        <a:accent4>
          <a:srgbClr val="002AAE"/>
        </a:accent4>
        <a:accent5>
          <a:srgbClr val="E7F0EA"/>
        </a:accent5>
        <a:accent6>
          <a:srgbClr val="2D5CE7"/>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诗情画意 6">
        <a:dk1>
          <a:srgbClr val="336699"/>
        </a:dk1>
        <a:lt1>
          <a:srgbClr val="F4E9E0"/>
        </a:lt1>
        <a:dk2>
          <a:srgbClr val="DC5900"/>
        </a:dk2>
        <a:lt2>
          <a:srgbClr val="C0C0C0"/>
        </a:lt2>
        <a:accent1>
          <a:srgbClr val="E4E4E4"/>
        </a:accent1>
        <a:accent2>
          <a:srgbClr val="3399FF"/>
        </a:accent2>
        <a:accent3>
          <a:srgbClr val="F8F2ED"/>
        </a:accent3>
        <a:accent4>
          <a:srgbClr val="2A5682"/>
        </a:accent4>
        <a:accent5>
          <a:srgbClr val="EFEFEF"/>
        </a:accent5>
        <a:accent6>
          <a:srgbClr val="2D8AE7"/>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诗情画意 7">
        <a:dk1>
          <a:srgbClr val="CC3300"/>
        </a:dk1>
        <a:lt1>
          <a:srgbClr val="E5E5FF"/>
        </a:lt1>
        <a:dk2>
          <a:srgbClr val="565680"/>
        </a:dk2>
        <a:lt2>
          <a:srgbClr val="C0C0C0"/>
        </a:lt2>
        <a:accent1>
          <a:srgbClr val="E6E4EC"/>
        </a:accent1>
        <a:accent2>
          <a:srgbClr val="0066CC"/>
        </a:accent2>
        <a:accent3>
          <a:srgbClr val="F0F0FF"/>
        </a:accent3>
        <a:accent4>
          <a:srgbClr val="AE2A00"/>
        </a:accent4>
        <a:accent5>
          <a:srgbClr val="F0EFF4"/>
        </a:accent5>
        <a:accent6>
          <a:srgbClr val="005CB9"/>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诗情画意 8">
        <a:dk1>
          <a:srgbClr val="000099"/>
        </a:dk1>
        <a:lt1>
          <a:srgbClr val="FFE2C5"/>
        </a:lt1>
        <a:dk2>
          <a:srgbClr val="007D7A"/>
        </a:dk2>
        <a:lt2>
          <a:srgbClr val="C0C0C0"/>
        </a:lt2>
        <a:accent1>
          <a:srgbClr val="EAEAEA"/>
        </a:accent1>
        <a:accent2>
          <a:srgbClr val="B26EB4"/>
        </a:accent2>
        <a:accent3>
          <a:srgbClr val="FFEEDF"/>
        </a:accent3>
        <a:accent4>
          <a:srgbClr val="000082"/>
        </a:accent4>
        <a:accent5>
          <a:srgbClr val="F3F3F3"/>
        </a:accent5>
        <a:accent6>
          <a:srgbClr val="A163A3"/>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诗情画意 1">
    <a:dk1>
      <a:srgbClr val="007A77"/>
    </a:dk1>
    <a:lt1>
      <a:srgbClr val="FFFFFF"/>
    </a:lt1>
    <a:dk2>
      <a:srgbClr val="003399"/>
    </a:dk2>
    <a:lt2>
      <a:srgbClr val="C0C0C0"/>
    </a:lt2>
    <a:accent1>
      <a:srgbClr val="EBF7FF"/>
    </a:accent1>
    <a:accent2>
      <a:srgbClr val="3366FF"/>
    </a:accent2>
    <a:accent3>
      <a:srgbClr val="FFFFFF"/>
    </a:accent3>
    <a:accent4>
      <a:srgbClr val="006765"/>
    </a:accent4>
    <a:accent5>
      <a:srgbClr val="F3FAFF"/>
    </a:accent5>
    <a:accent6>
      <a:srgbClr val="2D5CE7"/>
    </a:accent6>
    <a:hlink>
      <a:srgbClr val="DC5900"/>
    </a:hlink>
    <a:folHlink>
      <a:srgbClr val="7979A5"/>
    </a:folHlink>
  </a:clrScheme>
</a:themeOverride>
</file>

<file path=docProps/app.xml><?xml version="1.0" encoding="utf-8"?>
<Properties xmlns="http://schemas.openxmlformats.org/officeDocument/2006/extended-properties" xmlns:vt="http://schemas.openxmlformats.org/officeDocument/2006/docPropsVTypes">
  <TotalTime>50</TotalTime>
  <Words>3150</Words>
  <Application>Microsoft Office PowerPoint</Application>
  <PresentationFormat>全屏显示(4:3)</PresentationFormat>
  <Paragraphs>162</Paragraphs>
  <Slides>40</Slides>
  <Notes>2</Notes>
  <HiddenSlides>0</HiddenSlides>
  <MMClips>0</MMClips>
  <ScaleCrop>false</ScaleCrop>
  <HeadingPairs>
    <vt:vector size="4" baseType="variant">
      <vt:variant>
        <vt:lpstr>主题</vt:lpstr>
      </vt:variant>
      <vt:variant>
        <vt:i4>1</vt:i4>
      </vt:variant>
      <vt:variant>
        <vt:lpstr>幻灯片标题</vt:lpstr>
      </vt:variant>
      <vt:variant>
        <vt:i4>40</vt:i4>
      </vt:variant>
    </vt:vector>
  </HeadingPairs>
  <TitlesOfParts>
    <vt:vector size="41" baseType="lpstr">
      <vt:lpstr>诗情画意</vt:lpstr>
      <vt:lpstr>复习</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   </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总结</vt:lpstr>
      <vt:lpstr>幻灯片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dreamsummit</cp:lastModifiedBy>
  <cp:revision>20</cp:revision>
  <dcterms:created xsi:type="dcterms:W3CDTF">2016-01-26T07:45:00Z</dcterms:created>
  <dcterms:modified xsi:type="dcterms:W3CDTF">2020-06-09T03:49:56Z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2052-10.1.0.5603</vt:lpwstr>
  </property>
</Properties>
</file>