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03" r:id="rId3"/>
    <p:sldId id="327" r:id="rId4"/>
    <p:sldId id="314" r:id="rId5"/>
    <p:sldId id="328" r:id="rId6"/>
    <p:sldId id="326" r:id="rId7"/>
    <p:sldId id="329" r:id="rId8"/>
    <p:sldId id="309" r:id="rId9"/>
    <p:sldId id="319" r:id="rId10"/>
    <p:sldId id="308" r:id="rId11"/>
    <p:sldId id="330" r:id="rId12"/>
    <p:sldId id="320" r:id="rId13"/>
    <p:sldId id="331" r:id="rId14"/>
    <p:sldId id="315" r:id="rId15"/>
    <p:sldId id="332" r:id="rId16"/>
    <p:sldId id="321" r:id="rId17"/>
    <p:sldId id="333" r:id="rId18"/>
    <p:sldId id="304" r:id="rId19"/>
    <p:sldId id="322" r:id="rId20"/>
    <p:sldId id="316" r:id="rId21"/>
    <p:sldId id="323" r:id="rId22"/>
    <p:sldId id="310" r:id="rId23"/>
    <p:sldId id="324" r:id="rId24"/>
    <p:sldId id="317" r:id="rId25"/>
    <p:sldId id="325" r:id="rId26"/>
    <p:sldId id="305" r:id="rId27"/>
    <p:sldId id="318" r:id="rId28"/>
    <p:sldId id="311" r:id="rId29"/>
    <p:sldId id="306" r:id="rId30"/>
    <p:sldId id="312" r:id="rId31"/>
    <p:sldId id="279" r:id="rId32"/>
    <p:sldId id="294" r:id="rId33"/>
    <p:sldId id="313" r:id="rId34"/>
    <p:sldId id="296" r:id="rId35"/>
    <p:sldId id="297" r:id="rId36"/>
    <p:sldId id="307" r:id="rId37"/>
    <p:sldId id="295" r:id="rId38"/>
    <p:sldId id="299" r:id="rId39"/>
    <p:sldId id="300" r:id="rId40"/>
    <p:sldId id="301" r:id="rId41"/>
    <p:sldId id="302" r:id="rId42"/>
    <p:sldId id="293"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95C53E"/>
    <a:srgbClr val="0E8146"/>
    <a:srgbClr val="0D7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544" autoAdjust="0"/>
    <p:restoredTop sz="94660"/>
  </p:normalViewPr>
  <p:slideViewPr>
    <p:cSldViewPr snapToGrid="0">
      <p:cViewPr>
        <p:scale>
          <a:sx n="75" d="100"/>
          <a:sy n="75" d="100"/>
        </p:scale>
        <p:origin x="-1152" y="72"/>
      </p:cViewPr>
      <p:guideLst>
        <p:guide orient="horz" pos="2160"/>
        <p:guide pos="3840"/>
      </p:guideLst>
    </p:cSldViewPr>
  </p:slideViewPr>
  <p:notesTextViewPr>
    <p:cViewPr>
      <p:scale>
        <a:sx n="1" d="1"/>
        <a:sy n="1" d="1"/>
      </p:scale>
      <p:origin x="0" y="0"/>
    </p:cViewPr>
  </p:notesTextViewPr>
  <p:sorterViewPr>
    <p:cViewPr>
      <p:scale>
        <a:sx n="87" d="100"/>
        <a:sy n="8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3048000" y="3124200"/>
            <a:ext cx="82296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10733828" y="1110597"/>
            <a:ext cx="2286000" cy="508000"/>
          </a:xfrm>
        </p:spPr>
        <p:txBody>
          <a:bodyPr/>
          <a:lstStyle/>
          <a:p>
            <a:fld id="{E6B8F09A-6E5B-4FEB-AC5A-DD2C1C7CEF6C}" type="datetimeFigureOut">
              <a:rPr lang="zh-CN" altLang="en-US" smtClean="0"/>
              <a:t>2020/11/17</a:t>
            </a:fld>
            <a:endParaRPr lang="zh-CN" altLang="en-US"/>
          </a:p>
        </p:txBody>
      </p:sp>
      <p:sp>
        <p:nvSpPr>
          <p:cNvPr id="17" name="页脚占位符 16"/>
          <p:cNvSpPr>
            <a:spLocks noGrp="1"/>
          </p:cNvSpPr>
          <p:nvPr>
            <p:ph type="ftr" sz="quarter" idx="11"/>
          </p:nvPr>
        </p:nvSpPr>
        <p:spPr bwMode="auto">
          <a:xfrm rot="5400000">
            <a:off x="10045959" y="4117661"/>
            <a:ext cx="3657600" cy="512064"/>
          </a:xfrm>
        </p:spPr>
        <p:txBody>
          <a:bodyPr/>
          <a:lstStyle/>
          <a:p>
            <a:endParaRPr lang="zh-CN" altLang="en-US"/>
          </a:p>
        </p:txBody>
      </p:sp>
      <p:sp>
        <p:nvSpPr>
          <p:cNvPr id="10" name="矩形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767392" y="4928702"/>
            <a:ext cx="812800" cy="517524"/>
          </a:xfrm>
        </p:spPr>
        <p:txBody>
          <a:bodyPr/>
          <a:lstStyle/>
          <a:p>
            <a:fld id="{A9CA6907-9D50-4539-BE1A-4BFAE235E6F7}"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6B8F09A-6E5B-4FEB-AC5A-DD2C1C7CEF6C}" type="datetimeFigureOut">
              <a:rPr lang="zh-CN" altLang="en-US" smtClean="0"/>
              <a:t>2020/11/17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A6907-9D50-4539-BE1A-4BFAE235E6F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0"/>
            <a:ext cx="22352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609600" y="274639"/>
            <a:ext cx="80264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E6B8F09A-6E5B-4FEB-AC5A-DD2C1C7CEF6C}" type="datetimeFigureOut">
              <a:rPr lang="zh-CN" altLang="en-US" smtClean="0"/>
              <a:t>2020/11/17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CA6907-9D50-4539-BE1A-4BFAE235E6F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609600" y="1600200"/>
            <a:ext cx="99568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E6B8F09A-6E5B-4FEB-AC5A-DD2C1C7CEF6C}" type="datetimeFigureOut">
              <a:rPr lang="zh-CN" altLang="en-US" smtClean="0"/>
              <a:t>2020/11/17</a:t>
            </a:fld>
            <a:endParaRPr lang="zh-CN" altLang="en-US"/>
          </a:p>
        </p:txBody>
      </p:sp>
      <p:sp>
        <p:nvSpPr>
          <p:cNvPr id="9" name="灯片编号占位符 8"/>
          <p:cNvSpPr>
            <a:spLocks noGrp="1"/>
          </p:cNvSpPr>
          <p:nvPr>
            <p:ph type="sldNum" sz="quarter" idx="15"/>
          </p:nvPr>
        </p:nvSpPr>
        <p:spPr/>
        <p:txBody>
          <a:bodyPr rtlCol="0"/>
          <a:lstStyle/>
          <a:p>
            <a:fld id="{A9CA6907-9D50-4539-BE1A-4BFAE235E6F7}"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3048000" y="2895600"/>
            <a:ext cx="82296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10732008" y="1106932"/>
            <a:ext cx="2286000" cy="508000"/>
          </a:xfrm>
        </p:spPr>
        <p:txBody>
          <a:bodyPr/>
          <a:lstStyle/>
          <a:p>
            <a:fld id="{E6B8F09A-6E5B-4FEB-AC5A-DD2C1C7CEF6C}" type="datetimeFigureOut">
              <a:rPr lang="zh-CN" altLang="en-US" smtClean="0"/>
              <a:t>2020/11/17</a:t>
            </a:fld>
            <a:endParaRPr lang="zh-CN" altLang="en-US"/>
          </a:p>
        </p:txBody>
      </p:sp>
      <p:sp>
        <p:nvSpPr>
          <p:cNvPr id="5" name="页脚占位符 4"/>
          <p:cNvSpPr>
            <a:spLocks noGrp="1"/>
          </p:cNvSpPr>
          <p:nvPr>
            <p:ph type="ftr" sz="quarter" idx="11"/>
          </p:nvPr>
        </p:nvSpPr>
        <p:spPr bwMode="auto">
          <a:xfrm rot="5400000">
            <a:off x="10046208" y="4114800"/>
            <a:ext cx="3657600" cy="512064"/>
          </a:xfrm>
        </p:spPr>
        <p:txBody>
          <a:bodyPr/>
          <a:lstStyle/>
          <a:p>
            <a:endParaRPr lang="zh-CN" altLang="en-US"/>
          </a:p>
        </p:txBody>
      </p:sp>
      <p:sp>
        <p:nvSpPr>
          <p:cNvPr id="9" name="矩形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787488" y="4928702"/>
            <a:ext cx="812800" cy="517524"/>
          </a:xfrm>
        </p:spPr>
        <p:txBody>
          <a:bodyPr/>
          <a:lstStyle/>
          <a:p>
            <a:fld id="{A9CA6907-9D50-4539-BE1A-4BFAE235E6F7}"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E6B8F09A-6E5B-4FEB-AC5A-DD2C1C7CEF6C}" type="datetimeFigureOut">
              <a:rPr lang="zh-CN" altLang="en-US" smtClean="0"/>
              <a:t>2020/11/17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CA6907-9D50-4539-BE1A-4BFAE235E6F7}" type="slidenum">
              <a:rPr lang="zh-CN" altLang="en-US" smtClean="0"/>
              <a:t>‹#›</a:t>
            </a:fld>
            <a:endParaRPr lang="zh-CN" altLang="en-US"/>
          </a:p>
        </p:txBody>
      </p:sp>
      <p:sp>
        <p:nvSpPr>
          <p:cNvPr id="9" name="内容占位符 8"/>
          <p:cNvSpPr>
            <a:spLocks noGrp="1"/>
          </p:cNvSpPr>
          <p:nvPr>
            <p:ph sz="quarter" idx="1"/>
          </p:nvPr>
        </p:nvSpPr>
        <p:spPr>
          <a:xfrm>
            <a:off x="609600" y="1600200"/>
            <a:ext cx="48768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5693664" y="1600200"/>
            <a:ext cx="48768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100584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E6B8F09A-6E5B-4FEB-AC5A-DD2C1C7CEF6C}" type="datetimeFigureOut">
              <a:rPr lang="zh-CN" altLang="en-US" smtClean="0"/>
              <a:t>2020/11/17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CA6907-9D50-4539-BE1A-4BFAE235E6F7}" type="slidenum">
              <a:rPr lang="zh-CN" altLang="en-US" smtClean="0"/>
              <a:t>‹#›</a:t>
            </a:fld>
            <a:endParaRPr lang="zh-CN" altLang="en-US"/>
          </a:p>
        </p:txBody>
      </p:sp>
      <p:sp>
        <p:nvSpPr>
          <p:cNvPr id="11" name="内容占位符 10"/>
          <p:cNvSpPr>
            <a:spLocks noGrp="1"/>
          </p:cNvSpPr>
          <p:nvPr>
            <p:ph sz="quarter" idx="2"/>
          </p:nvPr>
        </p:nvSpPr>
        <p:spPr>
          <a:xfrm>
            <a:off x="609600" y="2362200"/>
            <a:ext cx="48768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5829300" y="2362200"/>
            <a:ext cx="48768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E6B8F09A-6E5B-4FEB-AC5A-DD2C1C7CEF6C}" type="datetimeFigureOut">
              <a:rPr lang="zh-CN" altLang="en-US" smtClean="0"/>
              <a:t>2020/11/17</a:t>
            </a:fld>
            <a:endParaRPr lang="zh-CN" altLang="en-US"/>
          </a:p>
        </p:txBody>
      </p:sp>
      <p:sp>
        <p:nvSpPr>
          <p:cNvPr id="7" name="灯片编号占位符 6"/>
          <p:cNvSpPr>
            <a:spLocks noGrp="1"/>
          </p:cNvSpPr>
          <p:nvPr>
            <p:ph type="sldNum" sz="quarter" idx="11"/>
          </p:nvPr>
        </p:nvSpPr>
        <p:spPr/>
        <p:txBody>
          <a:bodyPr rtlCol="0"/>
          <a:lstStyle/>
          <a:p>
            <a:fld id="{A9CA6907-9D50-4539-BE1A-4BFAE235E6F7}"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6B8F09A-6E5B-4FEB-AC5A-DD2C1C7CEF6C}" type="datetimeFigureOut">
              <a:rPr lang="zh-CN" altLang="en-US" smtClean="0"/>
              <a:t>2020/11/17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CA6907-9D50-4539-BE1A-4BFAE235E6F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406400" y="274320"/>
            <a:ext cx="75184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E6B8F09A-6E5B-4FEB-AC5A-DD2C1C7CEF6C}" type="datetimeFigureOut">
              <a:rPr lang="zh-CN" altLang="en-US" smtClean="0"/>
              <a:t>2020/11/17</a:t>
            </a:fld>
            <a:endParaRPr lang="zh-CN" altLang="en-US"/>
          </a:p>
        </p:txBody>
      </p:sp>
      <p:sp>
        <p:nvSpPr>
          <p:cNvPr id="22" name="灯片编号占位符 21"/>
          <p:cNvSpPr>
            <a:spLocks noGrp="1"/>
          </p:cNvSpPr>
          <p:nvPr>
            <p:ph type="sldNum" sz="quarter" idx="15"/>
          </p:nvPr>
        </p:nvSpPr>
        <p:spPr/>
        <p:txBody>
          <a:bodyPr rtlCol="0"/>
          <a:lstStyle/>
          <a:p>
            <a:fld id="{A9CA6907-9D50-4539-BE1A-4BFAE235E6F7}"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5518404" y="3124200"/>
            <a:ext cx="6309360" cy="6096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E6B8F09A-6E5B-4FEB-AC5A-DD2C1C7CEF6C}" type="datetimeFigureOut">
              <a:rPr lang="zh-CN" altLang="en-US" smtClean="0"/>
              <a:t>2020/11/17</a:t>
            </a:fld>
            <a:endParaRPr lang="zh-CN" altLang="en-US"/>
          </a:p>
        </p:txBody>
      </p:sp>
      <p:sp>
        <p:nvSpPr>
          <p:cNvPr id="18" name="灯片编号占位符 17"/>
          <p:cNvSpPr>
            <a:spLocks noGrp="1"/>
          </p:cNvSpPr>
          <p:nvPr>
            <p:ph type="sldNum" sz="quarter" idx="11"/>
          </p:nvPr>
        </p:nvSpPr>
        <p:spPr/>
        <p:txBody>
          <a:bodyPr rtlCol="0"/>
          <a:lstStyle/>
          <a:p>
            <a:fld id="{A9CA6907-9D50-4539-BE1A-4BFAE235E6F7}"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609600" y="274638"/>
            <a:ext cx="99568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E6B8F09A-6E5B-4FEB-AC5A-DD2C1C7CEF6C}" type="datetimeFigureOut">
              <a:rPr lang="zh-CN" altLang="en-US" smtClean="0"/>
              <a:t>2020/11/17</a:t>
            </a:fld>
            <a:endParaRPr lang="zh-CN" altLang="en-US"/>
          </a:p>
        </p:txBody>
      </p:sp>
      <p:sp>
        <p:nvSpPr>
          <p:cNvPr id="3" name="页脚占位符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A9CA6907-9D50-4539-BE1A-4BFAE235E6F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152930" y="2038654"/>
            <a:ext cx="5743880" cy="1200329"/>
          </a:xfrm>
          <a:prstGeom prst="rect">
            <a:avLst/>
          </a:prstGeom>
        </p:spPr>
        <p:txBody>
          <a:bodyPr wrap="none">
            <a:spAutoFit/>
          </a:bodyPr>
          <a:lstStyle/>
          <a:p>
            <a:pPr algn="ctr"/>
            <a:r>
              <a:rPr lang="en-US" altLang="zh-CN" sz="7200" b="1" dirty="0" smtClean="0">
                <a:effectLst>
                  <a:reflection blurRad="6350" stA="55000" endA="300" endPos="45500" dir="5400000" sy="-100000" algn="bl" rotWithShape="0"/>
                </a:effectLst>
              </a:rPr>
              <a:t>《</a:t>
            </a:r>
            <a:r>
              <a:rPr lang="zh-CN" altLang="en-US" sz="7200" b="1" dirty="0" smtClean="0">
                <a:effectLst>
                  <a:reflection blurRad="6350" stA="55000" endA="300" endPos="45500" dir="5400000" sy="-100000" algn="bl" rotWithShape="0"/>
                </a:effectLst>
              </a:rPr>
              <a:t>渔樵问答</a:t>
            </a:r>
            <a:r>
              <a:rPr lang="en-US" altLang="zh-CN" sz="7200" b="1" dirty="0" smtClean="0">
                <a:effectLst>
                  <a:reflection blurRad="6350" stA="55000" endA="300" endPos="45500" dir="5400000" sy="-100000" algn="bl" rotWithShape="0"/>
                </a:effectLst>
              </a:rPr>
              <a:t>》</a:t>
            </a:r>
            <a:endParaRPr lang="en-US" altLang="zh-CN" sz="7200" b="1" dirty="0" smtClean="0">
              <a:effectLst>
                <a:reflection blurRad="6350" stA="55000" endA="300" endPos="45500" dir="5400000" sy="-100000" algn="bl" rotWithShape="0"/>
              </a:effectLst>
            </a:endParaRPr>
          </a:p>
        </p:txBody>
      </p:sp>
      <p:sp>
        <p:nvSpPr>
          <p:cNvPr id="9" name="文本框 13"/>
          <p:cNvSpPr txBox="1"/>
          <p:nvPr/>
        </p:nvSpPr>
        <p:spPr>
          <a:xfrm>
            <a:off x="4208302" y="4795043"/>
            <a:ext cx="3775394" cy="707886"/>
          </a:xfrm>
          <a:prstGeom prst="rect">
            <a:avLst/>
          </a:prstGeom>
          <a:noFill/>
        </p:spPr>
        <p:txBody>
          <a:bodyPr wrap="none" rtlCol="0">
            <a:spAutoFit/>
          </a:bodyPr>
          <a:lstStyle/>
          <a:p>
            <a:pPr algn="ctr"/>
            <a:r>
              <a:rPr lang="zh-CN" altLang="en-US" sz="4000" dirty="0"/>
              <a:t>主讲教师</a:t>
            </a:r>
            <a:r>
              <a:rPr lang="zh-CN" altLang="en-US" sz="4000" dirty="0" smtClean="0"/>
              <a:t>：</a:t>
            </a:r>
            <a:r>
              <a:rPr lang="zh-CN" altLang="en-US" sz="4000" dirty="0"/>
              <a:t>丁琪</a:t>
            </a:r>
          </a:p>
        </p:txBody>
      </p:sp>
    </p:spTree>
    <p:extLst>
      <p:ext uri="{BB962C8B-B14F-4D97-AF65-F5344CB8AC3E}">
        <p14:creationId xmlns:p14="http://schemas.microsoft.com/office/powerpoint/2010/main" val="3177030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14376"/>
            <a:ext cx="10953751" cy="646331"/>
          </a:xfrm>
          <a:prstGeom prst="rect">
            <a:avLst/>
          </a:prstGeom>
          <a:noFill/>
        </p:spPr>
        <p:txBody>
          <a:bodyPr>
            <a:spAutoFit/>
          </a:bodyPr>
          <a:lstStyle/>
          <a:p>
            <a:pPr>
              <a:defRPr/>
            </a:pPr>
            <a:endParaRPr lang="zh-CN" altLang="en-US" sz="3600" dirty="0">
              <a:latin typeface="+mn-ea"/>
              <a:ea typeface="+mn-ea"/>
            </a:endParaRPr>
          </a:p>
        </p:txBody>
      </p:sp>
      <p:sp>
        <p:nvSpPr>
          <p:cNvPr id="3" name="TextBox 2"/>
          <p:cNvSpPr txBox="1"/>
          <p:nvPr/>
        </p:nvSpPr>
        <p:spPr>
          <a:xfrm>
            <a:off x="762001" y="3714750"/>
            <a:ext cx="10096500" cy="646331"/>
          </a:xfrm>
          <a:prstGeom prst="rect">
            <a:avLst/>
          </a:prstGeom>
          <a:noFill/>
        </p:spPr>
        <p:txBody>
          <a:bodyPr>
            <a:spAutoFit/>
          </a:bodyPr>
          <a:lstStyle/>
          <a:p>
            <a:pPr>
              <a:defRPr/>
            </a:pPr>
            <a:endParaRPr lang="zh-CN" altLang="en-US" sz="3600" dirty="0">
              <a:latin typeface="+mn-ea"/>
              <a:ea typeface="+mn-ea"/>
            </a:endParaRPr>
          </a:p>
        </p:txBody>
      </p:sp>
    </p:spTree>
    <p:extLst>
      <p:ext uri="{BB962C8B-B14F-4D97-AF65-F5344CB8AC3E}">
        <p14:creationId xmlns:p14="http://schemas.microsoft.com/office/powerpoint/2010/main" val="340021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Box 2"/>
          <p:cNvSpPr txBox="1">
            <a:spLocks noChangeArrowheads="1"/>
          </p:cNvSpPr>
          <p:nvPr/>
        </p:nvSpPr>
        <p:spPr bwMode="auto">
          <a:xfrm>
            <a:off x="952500" y="1000125"/>
            <a:ext cx="10572751"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2800" b="1">
                <a:latin typeface="宋体" pitchFamily="2" charset="-122"/>
              </a:rPr>
              <a:t>《</a:t>
            </a:r>
            <a:r>
              <a:rPr lang="zh-CN" altLang="en-US" sz="2800" b="1">
                <a:latin typeface="宋体" pitchFamily="2" charset="-122"/>
              </a:rPr>
              <a:t>杨抡太古遗音</a:t>
            </a:r>
            <a:r>
              <a:rPr lang="en-US" altLang="zh-CN" sz="2800" b="1">
                <a:latin typeface="宋体" pitchFamily="2" charset="-122"/>
              </a:rPr>
              <a:t>》</a:t>
            </a:r>
            <a:endParaRPr lang="zh-CN" altLang="en-US" sz="2800">
              <a:latin typeface="宋体" pitchFamily="2" charset="-122"/>
            </a:endParaRPr>
          </a:p>
          <a:p>
            <a:pPr eaLnBrk="1" hangingPunct="1"/>
            <a:r>
              <a:rPr lang="zh-CN" altLang="en-US" sz="2800" b="1">
                <a:latin typeface="宋体" pitchFamily="2" charset="-122"/>
              </a:rPr>
              <a:t>第一段 </a:t>
            </a:r>
            <a:r>
              <a:rPr lang="zh-CN" altLang="en-US" sz="2800">
                <a:latin typeface="宋体" pitchFamily="2" charset="-122"/>
              </a:rPr>
              <a:t>靠丹崖，整顿丝钩。人山濯足溪流。驾一叶扁舟，往来江湖里行乐，笑傲也王侯。但见白云坡下，又见绿水滩头。相呼相唤，论心商榷也不相尤。宠辱无关，做个云外之叟。</a:t>
            </a:r>
            <a:endParaRPr lang="en-US" altLang="zh-CN" sz="2800">
              <a:latin typeface="宋体" pitchFamily="2" charset="-122"/>
            </a:endParaRPr>
          </a:p>
          <a:p>
            <a:pPr eaLnBrk="1" hangingPunct="1"/>
            <a:endParaRPr lang="zh-CN" altLang="en-US" sz="2800">
              <a:latin typeface="宋体" pitchFamily="2" charset="-122"/>
            </a:endParaRPr>
          </a:p>
          <a:p>
            <a:pPr eaLnBrk="1" hangingPunct="1"/>
            <a:r>
              <a:rPr lang="zh-CN" altLang="en-US" sz="2800" b="1">
                <a:latin typeface="宋体" pitchFamily="2" charset="-122"/>
              </a:rPr>
              <a:t>第二段 </a:t>
            </a:r>
            <a:r>
              <a:rPr lang="zh-CN" altLang="en-US" sz="2800">
                <a:latin typeface="宋体" pitchFamily="2" charset="-122"/>
              </a:rPr>
              <a:t>长江浩荡，举棹趁西风，箬笠蓑衣，每向水深际侣渔虾，湖南湖北是生涯。只见白苹红蓼，满目秋容也交加。放情物外兮堪夸，橹声摇轧那咿哑，出没烟霞。</a:t>
            </a:r>
          </a:p>
        </p:txBody>
      </p:sp>
    </p:spTree>
    <p:extLst>
      <p:ext uri="{BB962C8B-B14F-4D97-AF65-F5344CB8AC3E}">
        <p14:creationId xmlns:p14="http://schemas.microsoft.com/office/powerpoint/2010/main" val="375496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文本框 1"/>
          <p:cNvSpPr txBox="1">
            <a:spLocks noChangeArrowheads="1"/>
          </p:cNvSpPr>
          <p:nvPr/>
        </p:nvSpPr>
        <p:spPr bwMode="auto">
          <a:xfrm>
            <a:off x="952501" y="1000126"/>
            <a:ext cx="10471151"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endParaRPr lang="zh-CN" altLang="en-US" sz="2400" dirty="0"/>
          </a:p>
        </p:txBody>
      </p:sp>
    </p:spTree>
    <p:extLst>
      <p:ext uri="{BB962C8B-B14F-4D97-AF65-F5344CB8AC3E}">
        <p14:creationId xmlns:p14="http://schemas.microsoft.com/office/powerpoint/2010/main" val="244820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Box 3"/>
          <p:cNvSpPr txBox="1">
            <a:spLocks noChangeArrowheads="1"/>
          </p:cNvSpPr>
          <p:nvPr/>
        </p:nvSpPr>
        <p:spPr bwMode="auto">
          <a:xfrm>
            <a:off x="952500" y="642938"/>
            <a:ext cx="10668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latin typeface="宋体" pitchFamily="2" charset="-122"/>
              </a:rPr>
              <a:t>第三段 </a:t>
            </a:r>
            <a:r>
              <a:rPr lang="zh-CN" altLang="en-US" sz="2800">
                <a:latin typeface="宋体" pitchFamily="2" charset="-122"/>
              </a:rPr>
              <a:t>饮泉息石在山中，此江山不换与三公。只见矗崎岖犹有路通，野客并那山翁，竹径更有松风。遁世逍遥，茫然不知南北与那西东。山无历，寒到便知冬。山寺远，回不闻钟声。仰观那悬崖峭壁，峻坂高峰，飞泉瀑布，随意纵横。逃名天地外也，有甚么那愁容。大啸一声，山谷皆鸣。无挂碍，别红尘，却疑身在五云中。</a:t>
            </a:r>
            <a:endParaRPr lang="en-US" altLang="zh-CN" sz="2800">
              <a:latin typeface="宋体" pitchFamily="2" charset="-122"/>
            </a:endParaRPr>
          </a:p>
          <a:p>
            <a:pPr eaLnBrk="1" hangingPunct="1"/>
            <a:endParaRPr lang="zh-CN" altLang="en-US" sz="2800">
              <a:latin typeface="宋体" pitchFamily="2" charset="-122"/>
            </a:endParaRPr>
          </a:p>
          <a:p>
            <a:pPr eaLnBrk="1" hangingPunct="1"/>
            <a:r>
              <a:rPr lang="zh-CN" altLang="en-US" sz="2800" b="1">
                <a:latin typeface="宋体" pitchFamily="2" charset="-122"/>
              </a:rPr>
              <a:t>第四段 </a:t>
            </a:r>
            <a:r>
              <a:rPr lang="zh-CN" altLang="en-US" sz="2800">
                <a:latin typeface="宋体" pitchFamily="2" charset="-122"/>
              </a:rPr>
              <a:t>得鱼时将来细剖，需此斗酒，乘月泛沧浪，尽醉而休。高歌那一曲，信口胡诌。无腔笛，雅韵悠悠。撇却许多闲愁，又何忧。</a:t>
            </a:r>
          </a:p>
        </p:txBody>
      </p:sp>
    </p:spTree>
    <p:extLst>
      <p:ext uri="{BB962C8B-B14F-4D97-AF65-F5344CB8AC3E}">
        <p14:creationId xmlns:p14="http://schemas.microsoft.com/office/powerpoint/2010/main" val="235825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Box 1"/>
          <p:cNvSpPr txBox="1">
            <a:spLocks noChangeArrowheads="1"/>
          </p:cNvSpPr>
          <p:nvPr/>
        </p:nvSpPr>
        <p:spPr bwMode="auto">
          <a:xfrm>
            <a:off x="1333500" y="1643063"/>
            <a:ext cx="1000125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3200" dirty="0" smtClean="0"/>
              <a:t>。</a:t>
            </a:r>
            <a:endParaRPr lang="zh-CN" altLang="en-US" sz="3200" b="1" dirty="0">
              <a:latin typeface="宋体" pitchFamily="2" charset="-122"/>
            </a:endParaRPr>
          </a:p>
        </p:txBody>
      </p:sp>
    </p:spTree>
    <p:extLst>
      <p:ext uri="{BB962C8B-B14F-4D97-AF65-F5344CB8AC3E}">
        <p14:creationId xmlns:p14="http://schemas.microsoft.com/office/powerpoint/2010/main" val="343347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Box 1"/>
          <p:cNvSpPr txBox="1">
            <a:spLocks noChangeArrowheads="1"/>
          </p:cNvSpPr>
          <p:nvPr/>
        </p:nvSpPr>
        <p:spPr bwMode="auto">
          <a:xfrm>
            <a:off x="952501" y="928688"/>
            <a:ext cx="108585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3200"/>
              <a:t>第五段 看他步入云窝，过些羊肠鸟道，闻些猿啼鹤唳，恍似王质也烂柯。雪深泥滑兮，怎奈如何。险危坡，要斟酌，不如轻轻束担免蹉跎。</a:t>
            </a:r>
            <a:endParaRPr lang="en-US" altLang="zh-CN" sz="3200"/>
          </a:p>
          <a:p>
            <a:pPr eaLnBrk="1" hangingPunct="1"/>
            <a:endParaRPr lang="zh-CN" altLang="en-US" sz="3200"/>
          </a:p>
          <a:p>
            <a:pPr eaLnBrk="1" hangingPunct="1"/>
            <a:r>
              <a:rPr lang="zh-CN" altLang="en-US" sz="3200"/>
              <a:t>第六段 三江五湖，任我遨游。有时下丝纶，独钩寒江，方涉江浦也，却又行到那巴丘。浅水汀洲，懒见那鹬蚌相持，向午也就归舟。诚恐风波突起处，滩濑涨恶，要休时，急忙怎得休。</a:t>
            </a:r>
          </a:p>
        </p:txBody>
      </p:sp>
    </p:spTree>
    <p:extLst>
      <p:ext uri="{BB962C8B-B14F-4D97-AF65-F5344CB8AC3E}">
        <p14:creationId xmlns:p14="http://schemas.microsoft.com/office/powerpoint/2010/main" val="1209791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882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Box 1"/>
          <p:cNvSpPr txBox="1">
            <a:spLocks noChangeArrowheads="1"/>
          </p:cNvSpPr>
          <p:nvPr/>
        </p:nvSpPr>
        <p:spPr bwMode="auto">
          <a:xfrm>
            <a:off x="762001" y="857251"/>
            <a:ext cx="104775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3200" b="1"/>
              <a:t>第七段 </a:t>
            </a:r>
            <a:r>
              <a:rPr lang="zh-CN" altLang="en-US" sz="3200"/>
              <a:t>山林居士，原不爱去趋势朝。烟霞老叟，清操绝欲转高。披粗衣，食淡饭也，草舍团瓢。闲谈今古，何羡重茵鼎食，悬佩紫授，并那戴着金貂，月白风清，受用不了。</a:t>
            </a:r>
            <a:endParaRPr lang="en-US" altLang="zh-CN" sz="3200"/>
          </a:p>
          <a:p>
            <a:pPr eaLnBrk="1" hangingPunct="1"/>
            <a:endParaRPr lang="zh-CN" altLang="en-US" sz="3200"/>
          </a:p>
          <a:p>
            <a:pPr eaLnBrk="1" hangingPunct="1"/>
            <a:r>
              <a:rPr lang="zh-CN" altLang="en-US" sz="3200" b="1"/>
              <a:t>第八段 </a:t>
            </a:r>
            <a:r>
              <a:rPr lang="zh-CN" altLang="en-US" sz="3200"/>
              <a:t>渔翁樵子也，俱是严陵、吕望辈，振起乎那高标。乐山乐水乐陶陶，看渔樵乐意多饶。幕天席地风骚，戴月推敲。</a:t>
            </a:r>
          </a:p>
        </p:txBody>
      </p:sp>
    </p:spTree>
    <p:extLst>
      <p:ext uri="{BB962C8B-B14F-4D97-AF65-F5344CB8AC3E}">
        <p14:creationId xmlns:p14="http://schemas.microsoft.com/office/powerpoint/2010/main" val="3589197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lstStyle/>
          <a:p>
            <a:endParaRPr lang="zh-CN" altLang="en-US" dirty="0"/>
          </a:p>
        </p:txBody>
      </p:sp>
    </p:spTree>
    <p:extLst>
      <p:ext uri="{BB962C8B-B14F-4D97-AF65-F5344CB8AC3E}">
        <p14:creationId xmlns:p14="http://schemas.microsoft.com/office/powerpoint/2010/main" val="155407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72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sz="3200" b="1" dirty="0"/>
          </a:p>
        </p:txBody>
      </p:sp>
      <p:sp>
        <p:nvSpPr>
          <p:cNvPr id="3" name="内容占位符 2"/>
          <p:cNvSpPr>
            <a:spLocks noGrp="1"/>
          </p:cNvSpPr>
          <p:nvPr>
            <p:ph sz="quarter" idx="1"/>
          </p:nvPr>
        </p:nvSpPr>
        <p:spPr/>
        <p:txBody>
          <a:bodyPr>
            <a:normAutofit/>
          </a:bodyPr>
          <a:lstStyle/>
          <a:p>
            <a:endParaRPr lang="zh-CN" altLang="en-US" sz="3200" dirty="0"/>
          </a:p>
        </p:txBody>
      </p:sp>
    </p:spTree>
    <p:extLst>
      <p:ext uri="{BB962C8B-B14F-4D97-AF65-F5344CB8AC3E}">
        <p14:creationId xmlns:p14="http://schemas.microsoft.com/office/powerpoint/2010/main" val="3507492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1"/>
          <p:cNvSpPr txBox="1">
            <a:spLocks noChangeArrowheads="1"/>
          </p:cNvSpPr>
          <p:nvPr/>
        </p:nvSpPr>
        <p:spPr bwMode="auto">
          <a:xfrm>
            <a:off x="381001" y="1"/>
            <a:ext cx="11239500" cy="45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endParaRPr lang="zh-CN" altLang="en-US" dirty="0"/>
          </a:p>
        </p:txBody>
      </p:sp>
    </p:spTree>
    <p:extLst>
      <p:ext uri="{BB962C8B-B14F-4D97-AF65-F5344CB8AC3E}">
        <p14:creationId xmlns:p14="http://schemas.microsoft.com/office/powerpoint/2010/main" val="14219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85751" y="2511426"/>
            <a:ext cx="6477000" cy="4246563"/>
          </a:xfrm>
          <a:prstGeom prst="rect">
            <a:avLst/>
          </a:prstGeom>
          <a:noFill/>
        </p:spPr>
        <p:txBody>
          <a:bodyPr>
            <a:spAutoFit/>
          </a:bodyPr>
          <a:lstStyle/>
          <a:p>
            <a:pPr>
              <a:lnSpc>
                <a:spcPct val="150000"/>
              </a:lnSpc>
              <a:defRPr/>
            </a:pPr>
            <a:r>
              <a:rPr lang="zh-TW" altLang="en-US" sz="3000" dirty="0">
                <a:latin typeface="+mn-ea"/>
                <a:ea typeface="+mn-ea"/>
              </a:rPr>
              <a:t>一</a:t>
            </a:r>
            <a:r>
              <a:rPr lang="zh-CN" altLang="en-US" sz="3000" dirty="0">
                <a:latin typeface="+mn-ea"/>
                <a:ea typeface="+mn-ea"/>
              </a:rPr>
              <a:t>、</a:t>
            </a:r>
            <a:r>
              <a:rPr lang="zh-TW" altLang="en-US" sz="3000" dirty="0">
                <a:latin typeface="+mn-ea"/>
                <a:ea typeface="+mn-ea"/>
              </a:rPr>
              <a:t> 溪山夜月 </a:t>
            </a:r>
            <a:endParaRPr lang="en-US" altLang="zh-TW" sz="3000" dirty="0">
              <a:latin typeface="+mn-ea"/>
              <a:ea typeface="+mn-ea"/>
            </a:endParaRPr>
          </a:p>
          <a:p>
            <a:pPr>
              <a:lnSpc>
                <a:spcPct val="150000"/>
              </a:lnSpc>
              <a:defRPr/>
            </a:pPr>
            <a:r>
              <a:rPr lang="zh-TW" altLang="en-US" sz="3000" dirty="0">
                <a:latin typeface="+mn-ea"/>
                <a:ea typeface="+mn-ea"/>
              </a:rPr>
              <a:t>二 </a:t>
            </a:r>
            <a:r>
              <a:rPr lang="zh-CN" altLang="en-US" sz="3000" dirty="0">
                <a:latin typeface="+mn-ea"/>
                <a:ea typeface="+mn-ea"/>
              </a:rPr>
              <a:t>、</a:t>
            </a:r>
            <a:r>
              <a:rPr lang="zh-TW" altLang="en-US" sz="3000" dirty="0">
                <a:latin typeface="+mn-ea"/>
                <a:ea typeface="+mn-ea"/>
              </a:rPr>
              <a:t>一弄叫月 聲入太霞</a:t>
            </a:r>
            <a:endParaRPr lang="en-US" altLang="zh-TW" sz="3000" dirty="0">
              <a:latin typeface="+mn-ea"/>
              <a:ea typeface="+mn-ea"/>
            </a:endParaRPr>
          </a:p>
          <a:p>
            <a:pPr>
              <a:lnSpc>
                <a:spcPct val="150000"/>
              </a:lnSpc>
              <a:defRPr/>
            </a:pPr>
            <a:r>
              <a:rPr lang="zh-TW" altLang="en-US" sz="3000" dirty="0">
                <a:latin typeface="+mn-ea"/>
                <a:ea typeface="+mn-ea"/>
              </a:rPr>
              <a:t>三</a:t>
            </a:r>
            <a:r>
              <a:rPr lang="zh-CN" altLang="en-US" sz="3000" dirty="0">
                <a:latin typeface="+mn-ea"/>
                <a:ea typeface="+mn-ea"/>
              </a:rPr>
              <a:t>、</a:t>
            </a:r>
            <a:r>
              <a:rPr lang="zh-TW" altLang="en-US" sz="3000" dirty="0">
                <a:latin typeface="+mn-ea"/>
                <a:ea typeface="+mn-ea"/>
              </a:rPr>
              <a:t> 二弄穿雲 聲入雲中</a:t>
            </a:r>
            <a:endParaRPr lang="en-US" altLang="zh-TW" sz="3000" dirty="0">
              <a:latin typeface="+mn-ea"/>
              <a:ea typeface="+mn-ea"/>
            </a:endParaRPr>
          </a:p>
          <a:p>
            <a:pPr>
              <a:lnSpc>
                <a:spcPct val="150000"/>
              </a:lnSpc>
              <a:defRPr/>
            </a:pPr>
            <a:r>
              <a:rPr lang="zh-TW" altLang="en-US" sz="3000" dirty="0">
                <a:latin typeface="+mn-ea"/>
                <a:ea typeface="+mn-ea"/>
              </a:rPr>
              <a:t>四</a:t>
            </a:r>
            <a:r>
              <a:rPr lang="zh-CN" altLang="en-US" sz="3000" dirty="0">
                <a:latin typeface="+mn-ea"/>
                <a:ea typeface="+mn-ea"/>
              </a:rPr>
              <a:t>、</a:t>
            </a:r>
            <a:r>
              <a:rPr lang="zh-TW" altLang="en-US" sz="3000" dirty="0">
                <a:latin typeface="+mn-ea"/>
                <a:ea typeface="+mn-ea"/>
              </a:rPr>
              <a:t> 靑鳥啼魂 即讀書聲</a:t>
            </a:r>
            <a:endParaRPr lang="en-US" altLang="zh-TW" sz="3000" dirty="0">
              <a:latin typeface="+mn-ea"/>
              <a:ea typeface="+mn-ea"/>
            </a:endParaRPr>
          </a:p>
          <a:p>
            <a:pPr>
              <a:lnSpc>
                <a:spcPct val="150000"/>
              </a:lnSpc>
              <a:defRPr/>
            </a:pPr>
            <a:r>
              <a:rPr lang="zh-TW" altLang="en-US" sz="3000" dirty="0">
                <a:latin typeface="+mn-ea"/>
                <a:ea typeface="+mn-ea"/>
              </a:rPr>
              <a:t>五 </a:t>
            </a:r>
            <a:r>
              <a:rPr lang="zh-CN" altLang="en-US" sz="3000" dirty="0">
                <a:latin typeface="+mn-ea"/>
                <a:ea typeface="+mn-ea"/>
              </a:rPr>
              <a:t>、</a:t>
            </a:r>
            <a:r>
              <a:rPr lang="zh-TW" altLang="en-US" sz="3000" dirty="0">
                <a:latin typeface="+mn-ea"/>
                <a:ea typeface="+mn-ea"/>
              </a:rPr>
              <a:t>三弄橫江 隔江長嘆聲</a:t>
            </a:r>
            <a:endParaRPr lang="en-US" altLang="zh-TW" sz="3000" dirty="0">
              <a:latin typeface="+mn-ea"/>
              <a:ea typeface="+mn-ea"/>
            </a:endParaRPr>
          </a:p>
          <a:p>
            <a:pPr>
              <a:lnSpc>
                <a:spcPct val="150000"/>
              </a:lnSpc>
              <a:defRPr/>
            </a:pPr>
            <a:endParaRPr lang="zh-CN" altLang="en-US" sz="3000" dirty="0">
              <a:latin typeface="+mn-ea"/>
              <a:ea typeface="+mn-ea"/>
            </a:endParaRPr>
          </a:p>
        </p:txBody>
      </p:sp>
      <p:sp>
        <p:nvSpPr>
          <p:cNvPr id="3" name="TextBox 2"/>
          <p:cNvSpPr txBox="1"/>
          <p:nvPr/>
        </p:nvSpPr>
        <p:spPr>
          <a:xfrm>
            <a:off x="13404851" y="2511426"/>
            <a:ext cx="7239000" cy="3554819"/>
          </a:xfrm>
          <a:prstGeom prst="rect">
            <a:avLst/>
          </a:prstGeom>
          <a:noFill/>
        </p:spPr>
        <p:txBody>
          <a:bodyPr>
            <a:spAutoFit/>
          </a:bodyPr>
          <a:lstStyle/>
          <a:p>
            <a:pPr>
              <a:lnSpc>
                <a:spcPct val="150000"/>
              </a:lnSpc>
              <a:defRPr/>
            </a:pPr>
            <a:r>
              <a:rPr lang="zh-TW" altLang="en-US" sz="3000" dirty="0">
                <a:latin typeface="+mn-ea"/>
              </a:rPr>
              <a:t>六</a:t>
            </a:r>
            <a:r>
              <a:rPr lang="zh-CN" altLang="en-US" sz="3000" dirty="0">
                <a:latin typeface="+mn-ea"/>
              </a:rPr>
              <a:t>、</a:t>
            </a:r>
            <a:r>
              <a:rPr lang="zh-TW" altLang="en-US" sz="3000" dirty="0">
                <a:latin typeface="+mn-ea"/>
              </a:rPr>
              <a:t> 玉簫聲</a:t>
            </a:r>
            <a:endParaRPr lang="en-US" altLang="zh-TW" sz="3000" dirty="0">
              <a:latin typeface="+mn-ea"/>
            </a:endParaRPr>
          </a:p>
          <a:p>
            <a:pPr>
              <a:lnSpc>
                <a:spcPct val="150000"/>
              </a:lnSpc>
              <a:defRPr/>
            </a:pPr>
            <a:r>
              <a:rPr lang="zh-TW" altLang="en-US" sz="3000" dirty="0">
                <a:latin typeface="+mn-ea"/>
              </a:rPr>
              <a:t>七 </a:t>
            </a:r>
            <a:r>
              <a:rPr lang="zh-CN" altLang="en-US" sz="3000" dirty="0">
                <a:latin typeface="+mn-ea"/>
              </a:rPr>
              <a:t>、</a:t>
            </a:r>
            <a:r>
              <a:rPr lang="zh-TW" altLang="en-US" sz="3000" dirty="0">
                <a:latin typeface="+mn-ea"/>
              </a:rPr>
              <a:t>凌風戛玉 </a:t>
            </a:r>
            <a:endParaRPr lang="en-US" altLang="zh-TW" sz="3000" dirty="0">
              <a:latin typeface="+mn-ea"/>
            </a:endParaRPr>
          </a:p>
          <a:p>
            <a:pPr>
              <a:lnSpc>
                <a:spcPct val="150000"/>
              </a:lnSpc>
              <a:defRPr/>
            </a:pPr>
            <a:r>
              <a:rPr lang="zh-TW" altLang="en-US" sz="3000" dirty="0">
                <a:latin typeface="+mn-ea"/>
              </a:rPr>
              <a:t>八</a:t>
            </a:r>
            <a:r>
              <a:rPr lang="zh-CN" altLang="en-US" sz="3000" dirty="0">
                <a:latin typeface="+mn-ea"/>
              </a:rPr>
              <a:t>、</a:t>
            </a:r>
            <a:r>
              <a:rPr lang="zh-TW" altLang="en-US" sz="3000" dirty="0">
                <a:latin typeface="+mn-ea"/>
              </a:rPr>
              <a:t> 鐵笛聲 </a:t>
            </a:r>
            <a:endParaRPr lang="en-US" altLang="zh-TW" sz="3000" dirty="0">
              <a:latin typeface="+mn-ea"/>
            </a:endParaRPr>
          </a:p>
          <a:p>
            <a:pPr>
              <a:lnSpc>
                <a:spcPct val="150000"/>
              </a:lnSpc>
              <a:defRPr/>
            </a:pPr>
            <a:r>
              <a:rPr lang="zh-TW" altLang="en-US" sz="3000" dirty="0">
                <a:latin typeface="+mn-ea"/>
              </a:rPr>
              <a:t>九 </a:t>
            </a:r>
            <a:r>
              <a:rPr lang="zh-CN" altLang="en-US" sz="3000" dirty="0">
                <a:latin typeface="+mn-ea"/>
              </a:rPr>
              <a:t>、</a:t>
            </a:r>
            <a:r>
              <a:rPr lang="zh-TW" altLang="en-US" sz="3000" dirty="0">
                <a:latin typeface="+mn-ea"/>
              </a:rPr>
              <a:t>風蕩梅花</a:t>
            </a:r>
            <a:endParaRPr lang="en-US" altLang="zh-TW" sz="3000" dirty="0">
              <a:latin typeface="+mn-ea"/>
            </a:endParaRPr>
          </a:p>
          <a:p>
            <a:pPr>
              <a:lnSpc>
                <a:spcPct val="150000"/>
              </a:lnSpc>
              <a:defRPr/>
            </a:pPr>
            <a:r>
              <a:rPr lang="zh-TW" altLang="en-US" sz="3000" dirty="0">
                <a:latin typeface="+mn-ea"/>
              </a:rPr>
              <a:t>十</a:t>
            </a:r>
            <a:r>
              <a:rPr lang="zh-CN" altLang="en-US" sz="3000" dirty="0">
                <a:latin typeface="+mn-ea"/>
              </a:rPr>
              <a:t>、</a:t>
            </a:r>
            <a:r>
              <a:rPr lang="zh-TW" altLang="en-US" sz="3000" dirty="0">
                <a:latin typeface="+mn-ea"/>
              </a:rPr>
              <a:t> 欲罷不能</a:t>
            </a:r>
            <a:endParaRPr lang="zh-CN" altLang="en-US" sz="3000" dirty="0"/>
          </a:p>
        </p:txBody>
      </p:sp>
      <p:sp>
        <p:nvSpPr>
          <p:cNvPr id="4" name="TextBox 3"/>
          <p:cNvSpPr txBox="1"/>
          <p:nvPr/>
        </p:nvSpPr>
        <p:spPr>
          <a:xfrm>
            <a:off x="14401800" y="0"/>
            <a:ext cx="8572500" cy="584200"/>
          </a:xfrm>
          <a:prstGeom prst="rect">
            <a:avLst/>
          </a:prstGeom>
          <a:noFill/>
        </p:spPr>
        <p:txBody>
          <a:bodyPr>
            <a:spAutoFit/>
          </a:bodyPr>
          <a:lstStyle/>
          <a:p>
            <a:pPr>
              <a:defRPr/>
            </a:pPr>
            <a:r>
              <a:rPr lang="zh-CN" altLang="en-US" sz="3200" b="1" dirty="0">
                <a:latin typeface="+mn-ea"/>
                <a:ea typeface="+mn-ea"/>
              </a:rPr>
              <a:t>神奇秘谱</a:t>
            </a:r>
            <a:r>
              <a:rPr lang="en-US" altLang="zh-CN" sz="3200" b="1" dirty="0">
                <a:latin typeface="+mn-ea"/>
                <a:ea typeface="+mn-ea"/>
              </a:rPr>
              <a:t>·</a:t>
            </a:r>
            <a:r>
              <a:rPr lang="zh-CN" altLang="en-US" sz="3200" b="1" dirty="0">
                <a:latin typeface="+mn-ea"/>
                <a:ea typeface="+mn-ea"/>
              </a:rPr>
              <a:t>小标题</a:t>
            </a:r>
          </a:p>
        </p:txBody>
      </p:sp>
    </p:spTree>
    <p:extLst>
      <p:ext uri="{BB962C8B-B14F-4D97-AF65-F5344CB8AC3E}">
        <p14:creationId xmlns:p14="http://schemas.microsoft.com/office/powerpoint/2010/main" val="626713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8504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35051" y="3072348"/>
            <a:ext cx="10191749" cy="3785652"/>
          </a:xfrm>
          <a:prstGeom prst="rect">
            <a:avLst/>
          </a:prstGeom>
          <a:noFill/>
        </p:spPr>
        <p:txBody>
          <a:bodyPr>
            <a:spAutoFit/>
          </a:bodyPr>
          <a:lstStyle/>
          <a:p>
            <a:pPr>
              <a:lnSpc>
                <a:spcPct val="150000"/>
              </a:lnSpc>
              <a:defRPr/>
            </a:pPr>
            <a:r>
              <a:rPr lang="zh-TW" altLang="en-US" sz="3200" dirty="0">
                <a:latin typeface="+mn-ea"/>
                <a:ea typeface="+mn-ea"/>
              </a:rPr>
              <a:t>此晉人桓伊之所作也。從容和順，爲天地之正音，而仙風和暢，萬卉敷榮，隱隱現於栺下。但新聲奇變，稍近時俗，然恬靜幽淸亦古曲也。宋姜夔作疎影暗香二曲，亦祖此意，較之覺愈奇，有古淡之音</a:t>
            </a:r>
            <a:r>
              <a:rPr lang="zh-CN" altLang="en-US" sz="3200" dirty="0">
                <a:latin typeface="+mn-ea"/>
                <a:ea typeface="+mn-ea"/>
              </a:rPr>
              <a:t>。</a:t>
            </a:r>
            <a:r>
              <a:rPr lang="en-US" altLang="zh-CN" sz="3200" dirty="0">
                <a:latin typeface="+mn-ea"/>
                <a:ea typeface="+mn-ea"/>
              </a:rPr>
              <a:t>——《</a:t>
            </a:r>
            <a:r>
              <a:rPr lang="zh-CN" altLang="en-US" sz="3200" dirty="0">
                <a:latin typeface="+mn-ea"/>
                <a:ea typeface="+mn-ea"/>
              </a:rPr>
              <a:t>蕉庵琴谱</a:t>
            </a:r>
            <a:r>
              <a:rPr lang="en-US" altLang="zh-CN" sz="3200" dirty="0">
                <a:latin typeface="+mn-ea"/>
                <a:ea typeface="+mn-ea"/>
              </a:rPr>
              <a:t>·</a:t>
            </a:r>
            <a:r>
              <a:rPr lang="zh-CN" altLang="en-US" sz="3200" dirty="0">
                <a:latin typeface="+mn-ea"/>
                <a:ea typeface="+mn-ea"/>
              </a:rPr>
              <a:t>后记</a:t>
            </a:r>
            <a:r>
              <a:rPr lang="en-US" altLang="zh-CN" sz="3200" dirty="0">
                <a:latin typeface="+mn-ea"/>
                <a:ea typeface="+mn-ea"/>
              </a:rPr>
              <a:t>》</a:t>
            </a:r>
            <a:endParaRPr lang="zh-CN" altLang="en-US" sz="3200" dirty="0">
              <a:latin typeface="+mn-ea"/>
              <a:ea typeface="+mn-ea"/>
            </a:endParaRPr>
          </a:p>
        </p:txBody>
      </p:sp>
    </p:spTree>
    <p:extLst>
      <p:ext uri="{BB962C8B-B14F-4D97-AF65-F5344CB8AC3E}">
        <p14:creationId xmlns:p14="http://schemas.microsoft.com/office/powerpoint/2010/main" val="3045640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Box 1"/>
          <p:cNvSpPr txBox="1">
            <a:spLocks noChangeArrowheads="1"/>
          </p:cNvSpPr>
          <p:nvPr/>
        </p:nvSpPr>
        <p:spPr bwMode="auto">
          <a:xfrm>
            <a:off x="1143000" y="2571750"/>
            <a:ext cx="101917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dirty="0">
              <a:solidFill>
                <a:srgbClr val="FF0000"/>
              </a:solidFill>
            </a:endParaRPr>
          </a:p>
        </p:txBody>
      </p:sp>
      <p:sp>
        <p:nvSpPr>
          <p:cNvPr id="115715" name="TextBox 2"/>
          <p:cNvSpPr txBox="1">
            <a:spLocks noChangeArrowheads="1"/>
          </p:cNvSpPr>
          <p:nvPr/>
        </p:nvSpPr>
        <p:spPr bwMode="auto">
          <a:xfrm>
            <a:off x="3048001" y="1214438"/>
            <a:ext cx="7810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3600" b="1" dirty="0">
              <a:latin typeface="宋体" pitchFamily="2" charset="-122"/>
            </a:endParaRPr>
          </a:p>
        </p:txBody>
      </p:sp>
    </p:spTree>
    <p:extLst>
      <p:ext uri="{BB962C8B-B14F-4D97-AF65-F5344CB8AC3E}">
        <p14:creationId xmlns:p14="http://schemas.microsoft.com/office/powerpoint/2010/main" val="2470278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8251" y="1214438"/>
            <a:ext cx="9715500" cy="584775"/>
          </a:xfrm>
          <a:prstGeom prst="rect">
            <a:avLst/>
          </a:prstGeom>
          <a:noFill/>
        </p:spPr>
        <p:txBody>
          <a:bodyPr>
            <a:spAutoFit/>
          </a:bodyPr>
          <a:lstStyle/>
          <a:p>
            <a:pPr>
              <a:defRPr/>
            </a:pPr>
            <a:endParaRPr lang="zh-CN" altLang="en-US" sz="3200" dirty="0">
              <a:latin typeface="+mn-ea"/>
              <a:ea typeface="+mn-ea"/>
            </a:endParaRPr>
          </a:p>
        </p:txBody>
      </p:sp>
      <p:sp>
        <p:nvSpPr>
          <p:cNvPr id="3" name="TextBox 2"/>
          <p:cNvSpPr txBox="1"/>
          <p:nvPr/>
        </p:nvSpPr>
        <p:spPr>
          <a:xfrm>
            <a:off x="1428751" y="3357564"/>
            <a:ext cx="9906000" cy="584775"/>
          </a:xfrm>
          <a:prstGeom prst="rect">
            <a:avLst/>
          </a:prstGeom>
          <a:noFill/>
        </p:spPr>
        <p:txBody>
          <a:bodyPr>
            <a:spAutoFit/>
          </a:bodyPr>
          <a:lstStyle/>
          <a:p>
            <a:pPr>
              <a:defRPr/>
            </a:pPr>
            <a:endParaRPr lang="zh-CN" altLang="en-US" sz="3200" dirty="0">
              <a:latin typeface="+mn-ea"/>
              <a:ea typeface="+mn-ea"/>
            </a:endParaRPr>
          </a:p>
        </p:txBody>
      </p:sp>
    </p:spTree>
    <p:extLst>
      <p:ext uri="{BB962C8B-B14F-4D97-AF65-F5344CB8AC3E}">
        <p14:creationId xmlns:p14="http://schemas.microsoft.com/office/powerpoint/2010/main" val="3541363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a:bodyPr>
          <a:lstStyle/>
          <a:p>
            <a:endParaRPr lang="zh-CN" altLang="en-US" sz="2800" dirty="0"/>
          </a:p>
        </p:txBody>
      </p:sp>
    </p:spTree>
    <p:extLst>
      <p:ext uri="{BB962C8B-B14F-4D97-AF65-F5344CB8AC3E}">
        <p14:creationId xmlns:p14="http://schemas.microsoft.com/office/powerpoint/2010/main" val="491899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Box 1"/>
          <p:cNvSpPr txBox="1">
            <a:spLocks noChangeArrowheads="1"/>
          </p:cNvSpPr>
          <p:nvPr/>
        </p:nvSpPr>
        <p:spPr bwMode="auto">
          <a:xfrm>
            <a:off x="952500" y="1071564"/>
            <a:ext cx="10001251"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en-US" altLang="zh-CN" sz="2400" b="1">
                <a:solidFill>
                  <a:srgbClr val="FF0000"/>
                </a:solidFill>
                <a:latin typeface="宋体" pitchFamily="2" charset="-122"/>
              </a:rPr>
              <a:t>《</a:t>
            </a:r>
            <a:r>
              <a:rPr lang="zh-CN" altLang="en-US" sz="2400" b="1">
                <a:solidFill>
                  <a:srgbClr val="FF0000"/>
                </a:solidFill>
                <a:latin typeface="宋体" pitchFamily="2" charset="-122"/>
              </a:rPr>
              <a:t>天闻阁琴谱</a:t>
            </a:r>
            <a:r>
              <a:rPr lang="en-US" altLang="zh-CN" sz="2400" b="1">
                <a:solidFill>
                  <a:srgbClr val="FF0000"/>
                </a:solidFill>
                <a:latin typeface="宋体" pitchFamily="2" charset="-122"/>
              </a:rPr>
              <a:t>》:</a:t>
            </a:r>
          </a:p>
          <a:p>
            <a:pPr eaLnBrk="1" hangingPunct="1">
              <a:lnSpc>
                <a:spcPct val="150000"/>
              </a:lnSpc>
            </a:pPr>
            <a:r>
              <a:rPr lang="zh-CN" altLang="en-US" sz="2400" b="1">
                <a:solidFill>
                  <a:srgbClr val="FF0000"/>
                </a:solidFill>
                <a:latin typeface="宋体" pitchFamily="2" charset="-122"/>
              </a:rPr>
              <a:t>原操为唐人陈子昂所作。盖取秋高气爽，风静沙平，云程万里，天际飞鸣，借鹄鸿之远志，写逸士之心胸者也。后之学者，遂互相唱和，分律变调。操数种，而音调皆同。惟独此操气疏韵长，通体节奏凡三起落</a:t>
            </a:r>
            <a:r>
              <a:rPr lang="en-US" altLang="zh-CN" sz="2400" b="1">
                <a:solidFill>
                  <a:srgbClr val="FF0000"/>
                </a:solidFill>
                <a:latin typeface="宋体" pitchFamily="2" charset="-122"/>
              </a:rPr>
              <a:t>;</a:t>
            </a:r>
            <a:r>
              <a:rPr lang="zh-CN" altLang="en-US" sz="2400" b="1">
                <a:solidFill>
                  <a:srgbClr val="FF0000"/>
                </a:solidFill>
                <a:latin typeface="宋体" pitchFamily="2" charset="-122"/>
              </a:rPr>
              <a:t>初弹似鸿雁来宾，极云霄之缥缈，序雁行以和鸣，倏隐倏显，若往若来</a:t>
            </a:r>
            <a:r>
              <a:rPr lang="en-US" altLang="zh-CN" sz="2400" b="1">
                <a:solidFill>
                  <a:srgbClr val="FF0000"/>
                </a:solidFill>
                <a:latin typeface="宋体" pitchFamily="2" charset="-122"/>
              </a:rPr>
              <a:t>;</a:t>
            </a:r>
            <a:r>
              <a:rPr lang="zh-CN" altLang="en-US" sz="2400" b="1">
                <a:solidFill>
                  <a:srgbClr val="FF0000"/>
                </a:solidFill>
                <a:latin typeface="宋体" pitchFamily="2" charset="-122"/>
              </a:rPr>
              <a:t>其欲落也，</a:t>
            </a:r>
            <a:r>
              <a:rPr lang="en-US" altLang="zh-CN" sz="2400" b="1">
                <a:solidFill>
                  <a:srgbClr val="FF0000"/>
                </a:solidFill>
                <a:latin typeface="宋体" pitchFamily="2" charset="-122"/>
              </a:rPr>
              <a:t>;</a:t>
            </a:r>
            <a:r>
              <a:rPr lang="zh-CN" altLang="en-US" sz="2400" b="1">
                <a:solidFill>
                  <a:srgbClr val="FF0000"/>
                </a:solidFill>
                <a:latin typeface="宋体" pitchFamily="2" charset="-122"/>
              </a:rPr>
              <a:t>回环顾盼，空际盘旋</a:t>
            </a:r>
            <a:r>
              <a:rPr lang="en-US" altLang="zh-CN" sz="2400" b="1">
                <a:solidFill>
                  <a:srgbClr val="FF0000"/>
                </a:solidFill>
                <a:latin typeface="宋体" pitchFamily="2" charset="-122"/>
              </a:rPr>
              <a:t>;</a:t>
            </a:r>
            <a:r>
              <a:rPr lang="zh-CN" altLang="en-US" sz="2400" b="1">
                <a:solidFill>
                  <a:srgbClr val="FF0000"/>
                </a:solidFill>
                <a:latin typeface="宋体" pitchFamily="2" charset="-122"/>
              </a:rPr>
              <a:t>其将落也，息声斜掠，绕洲三匝</a:t>
            </a:r>
            <a:r>
              <a:rPr lang="en-US" altLang="zh-CN" sz="2400" b="1">
                <a:solidFill>
                  <a:srgbClr val="FF0000"/>
                </a:solidFill>
                <a:latin typeface="宋体" pitchFamily="2" charset="-122"/>
              </a:rPr>
              <a:t>;</a:t>
            </a:r>
            <a:r>
              <a:rPr lang="zh-CN" altLang="en-US" sz="2400" b="1">
                <a:solidFill>
                  <a:srgbClr val="FF0000"/>
                </a:solidFill>
                <a:latin typeface="宋体" pitchFamily="2" charset="-122"/>
              </a:rPr>
              <a:t>其既落也，此呼披应，三五成群，飞鸣宿食，得所适情，子母随而雌雄让。亦能品焉。</a:t>
            </a:r>
          </a:p>
        </p:txBody>
      </p:sp>
      <p:sp>
        <p:nvSpPr>
          <p:cNvPr id="116739" name="TextBox 2"/>
          <p:cNvSpPr txBox="1">
            <a:spLocks noChangeArrowheads="1"/>
          </p:cNvSpPr>
          <p:nvPr/>
        </p:nvSpPr>
        <p:spPr bwMode="auto">
          <a:xfrm>
            <a:off x="3429001" y="357189"/>
            <a:ext cx="5143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zh-CN" altLang="en-US" sz="2800" b="1">
                <a:latin typeface="宋体" pitchFamily="2" charset="-122"/>
              </a:rPr>
              <a:t>九嶷派</a:t>
            </a:r>
            <a:r>
              <a:rPr lang="en-US" altLang="zh-CN" sz="2800" b="1">
                <a:latin typeface="宋体" pitchFamily="2" charset="-122"/>
              </a:rPr>
              <a:t>《</a:t>
            </a:r>
            <a:r>
              <a:rPr lang="zh-CN" altLang="en-US" sz="2800" b="1">
                <a:latin typeface="宋体" pitchFamily="2" charset="-122"/>
              </a:rPr>
              <a:t>平沙落雁</a:t>
            </a:r>
            <a:r>
              <a:rPr lang="en-US" altLang="zh-CN" sz="2800" b="1">
                <a:latin typeface="宋体" pitchFamily="2" charset="-122"/>
              </a:rPr>
              <a:t>》</a:t>
            </a:r>
            <a:endParaRPr lang="zh-CN" altLang="en-US" sz="2800" b="1">
              <a:latin typeface="宋体" pitchFamily="2" charset="-122"/>
            </a:endParaRPr>
          </a:p>
        </p:txBody>
      </p:sp>
    </p:spTree>
    <p:extLst>
      <p:ext uri="{BB962C8B-B14F-4D97-AF65-F5344CB8AC3E}">
        <p14:creationId xmlns:p14="http://schemas.microsoft.com/office/powerpoint/2010/main" val="1295202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p:cNvSpPr txBox="1">
            <a:spLocks noChangeArrowheads="1"/>
          </p:cNvSpPr>
          <p:nvPr/>
        </p:nvSpPr>
        <p:spPr bwMode="auto">
          <a:xfrm>
            <a:off x="952501" y="1571626"/>
            <a:ext cx="101917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3600" dirty="0"/>
          </a:p>
        </p:txBody>
      </p:sp>
    </p:spTree>
    <p:extLst>
      <p:ext uri="{BB962C8B-B14F-4D97-AF65-F5344CB8AC3E}">
        <p14:creationId xmlns:p14="http://schemas.microsoft.com/office/powerpoint/2010/main" val="1787001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a:bodyPr>
          <a:lstStyle/>
          <a:p>
            <a:r>
              <a:rPr lang="zh-CN" altLang="en-US" sz="4000" dirty="0" smtClean="0"/>
              <a:t>    </a:t>
            </a:r>
            <a:endParaRPr lang="zh-CN" altLang="en-US" sz="4000" dirty="0"/>
          </a:p>
        </p:txBody>
      </p:sp>
    </p:spTree>
    <p:extLst>
      <p:ext uri="{BB962C8B-B14F-4D97-AF65-F5344CB8AC3E}">
        <p14:creationId xmlns:p14="http://schemas.microsoft.com/office/powerpoint/2010/main" val="1982301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Box 2"/>
          <p:cNvSpPr txBox="1">
            <a:spLocks noChangeArrowheads="1"/>
          </p:cNvSpPr>
          <p:nvPr/>
        </p:nvSpPr>
        <p:spPr bwMode="auto">
          <a:xfrm>
            <a:off x="762001" y="1357313"/>
            <a:ext cx="10572751"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2800" b="1" dirty="0">
                <a:latin typeface="宋体" pitchFamily="2" charset="-122"/>
              </a:rPr>
              <a:t>《</a:t>
            </a:r>
            <a:r>
              <a:rPr lang="zh-CN" altLang="en-US" sz="2800" b="1" dirty="0">
                <a:latin typeface="宋体" pitchFamily="2" charset="-122"/>
              </a:rPr>
              <a:t>杏庄太音续谱</a:t>
            </a:r>
            <a:r>
              <a:rPr lang="en-US" altLang="zh-CN" sz="2800" b="1" dirty="0">
                <a:latin typeface="宋体" pitchFamily="2" charset="-122"/>
              </a:rPr>
              <a:t>》</a:t>
            </a:r>
            <a:r>
              <a:rPr lang="en-US" altLang="zh-CN" sz="2800" dirty="0">
                <a:latin typeface="宋体" pitchFamily="2" charset="-122"/>
              </a:rPr>
              <a:t>:</a:t>
            </a:r>
            <a:r>
              <a:rPr lang="zh-CN" altLang="en-US" sz="2800" dirty="0">
                <a:latin typeface="宋体" pitchFamily="2" charset="-122"/>
              </a:rPr>
              <a:t>唐人云</a:t>
            </a:r>
            <a:r>
              <a:rPr lang="en-US" altLang="zh-CN" sz="2800" dirty="0">
                <a:latin typeface="宋体" pitchFamily="2" charset="-122"/>
              </a:rPr>
              <a:t>:"</a:t>
            </a:r>
            <a:r>
              <a:rPr lang="zh-CN" altLang="en-US" sz="2800" dirty="0">
                <a:latin typeface="宋体" pitchFamily="2" charset="-122"/>
              </a:rPr>
              <a:t>汉家事业空流水，魏国山河半夕阳</a:t>
            </a:r>
            <a:r>
              <a:rPr lang="en-US" altLang="zh-CN" sz="2800" dirty="0">
                <a:latin typeface="宋体" pitchFamily="2" charset="-122"/>
              </a:rPr>
              <a:t>"</a:t>
            </a:r>
            <a:r>
              <a:rPr lang="zh-CN" altLang="en-US" sz="2800" dirty="0">
                <a:latin typeface="宋体" pitchFamily="2" charset="-122"/>
              </a:rPr>
              <a:t>。古今兴废有若反掌，青山绿水则固无恙，千载得失是非，尽付之渔樵一话而已。</a:t>
            </a:r>
            <a:endParaRPr lang="en-US" altLang="zh-CN" sz="2800" dirty="0">
              <a:latin typeface="宋体" pitchFamily="2" charset="-122"/>
            </a:endParaRPr>
          </a:p>
          <a:p>
            <a:pPr eaLnBrk="1" hangingPunct="1"/>
            <a:endParaRPr lang="zh-CN" altLang="en-US" sz="2800" dirty="0">
              <a:latin typeface="宋体" pitchFamily="2" charset="-122"/>
            </a:endParaRPr>
          </a:p>
          <a:p>
            <a:pPr eaLnBrk="1" hangingPunct="1"/>
            <a:r>
              <a:rPr lang="en-US" altLang="zh-CN" sz="2800" b="1" dirty="0">
                <a:latin typeface="宋体" pitchFamily="2" charset="-122"/>
              </a:rPr>
              <a:t>《</a:t>
            </a:r>
            <a:r>
              <a:rPr lang="zh-CN" altLang="en-US" sz="2800" b="1" dirty="0">
                <a:latin typeface="宋体" pitchFamily="2" charset="-122"/>
              </a:rPr>
              <a:t>重修真传琴谱</a:t>
            </a:r>
            <a:r>
              <a:rPr lang="en-US" altLang="zh-CN" sz="2800" b="1" dirty="0">
                <a:latin typeface="宋体" pitchFamily="2" charset="-122"/>
              </a:rPr>
              <a:t>》:</a:t>
            </a:r>
            <a:r>
              <a:rPr lang="zh-CN" altLang="en-US" sz="2800" dirty="0">
                <a:latin typeface="宋体" pitchFamily="2" charset="-122"/>
              </a:rPr>
              <a:t>渔樵问答，古操也。查遗谱有指诀无音文，考琴史有文音无指诀。今配定文音入谱，使善鼓者知其曲之古淡，韵调清高。喜渔樵，乐江山，友鱼、虾、麋鹿，对明月清风，物我两忘。然微妙岂於贪徇嗜利辈能知乎</a:t>
            </a:r>
            <a:r>
              <a:rPr lang="en-US" altLang="zh-CN" sz="2800" dirty="0">
                <a:latin typeface="宋体" pitchFamily="2" charset="-122"/>
              </a:rPr>
              <a:t>?</a:t>
            </a:r>
          </a:p>
          <a:p>
            <a:pPr eaLnBrk="1" hangingPunct="1"/>
            <a:endParaRPr lang="zh-CN" altLang="en-US" dirty="0"/>
          </a:p>
        </p:txBody>
      </p:sp>
    </p:spTree>
    <p:extLst>
      <p:ext uri="{BB962C8B-B14F-4D97-AF65-F5344CB8AC3E}">
        <p14:creationId xmlns:p14="http://schemas.microsoft.com/office/powerpoint/2010/main" val="1398384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8140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9000" y="172085"/>
            <a:ext cx="10515600" cy="803275"/>
          </a:xfrm>
        </p:spPr>
        <p:txBody>
          <a:bodyPr>
            <a:normAutofit fontScale="90000"/>
          </a:bodyPr>
          <a:lstStyle/>
          <a:p>
            <a:pPr algn="ctr"/>
            <a:r>
              <a:rPr lang="en-US" altLang="zh-CN" sz="4400" b="1" dirty="0" smtClean="0"/>
              <a:t/>
            </a:r>
            <a:br>
              <a:rPr lang="en-US" altLang="zh-CN" sz="4400" b="1" dirty="0" smtClean="0"/>
            </a:br>
            <a:r>
              <a:rPr lang="en-US" altLang="zh-CN" sz="4400" b="1" dirty="0"/>
              <a:t/>
            </a:r>
            <a:br>
              <a:rPr lang="en-US" altLang="zh-CN" sz="4400" b="1" dirty="0"/>
            </a:br>
            <a:endParaRPr lang="zh-CN" altLang="en-US" sz="4800" dirty="0"/>
          </a:p>
        </p:txBody>
      </p:sp>
      <p:sp>
        <p:nvSpPr>
          <p:cNvPr id="3" name="内容占位符 2"/>
          <p:cNvSpPr>
            <a:spLocks noGrp="1"/>
          </p:cNvSpPr>
          <p:nvPr>
            <p:ph sz="quarter" idx="1"/>
          </p:nvPr>
        </p:nvSpPr>
        <p:spPr/>
        <p:txBody>
          <a:bodyPr/>
          <a:lstStyle/>
          <a:p>
            <a:endParaRPr lang="zh-CN" altLang="en-US" dirty="0"/>
          </a:p>
        </p:txBody>
      </p:sp>
    </p:spTree>
    <p:extLst>
      <p:ext uri="{BB962C8B-B14F-4D97-AF65-F5344CB8AC3E}">
        <p14:creationId xmlns:p14="http://schemas.microsoft.com/office/powerpoint/2010/main" val="37880692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t>   </a:t>
            </a:r>
            <a:endParaRPr lang="en-US" altLang="zh-CN" sz="4000" b="1" dirty="0">
              <a:latin typeface="楷体" pitchFamily="49" charset="-122"/>
              <a:ea typeface="楷体" pitchFamily="49" charset="-122"/>
            </a:endParaRPr>
          </a:p>
        </p:txBody>
      </p:sp>
      <p:sp>
        <p:nvSpPr>
          <p:cNvPr id="3" name="内容占位符 2"/>
          <p:cNvSpPr>
            <a:spLocks noGrp="1"/>
          </p:cNvSpPr>
          <p:nvPr>
            <p:ph sz="quarter" idx="1"/>
          </p:nvPr>
        </p:nvSpPr>
        <p:spPr/>
        <p:txBody>
          <a:bodyPr/>
          <a:lstStyle/>
          <a:p>
            <a:pPr marL="0" indent="0">
              <a:buNone/>
            </a:pPr>
            <a:endParaRPr lang="zh-CN" altLang="zh-CN" dirty="0"/>
          </a:p>
        </p:txBody>
      </p:sp>
    </p:spTree>
    <p:extLst>
      <p:ext uri="{BB962C8B-B14F-4D97-AF65-F5344CB8AC3E}">
        <p14:creationId xmlns:p14="http://schemas.microsoft.com/office/powerpoint/2010/main" val="205983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1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9000" y="172085"/>
            <a:ext cx="10515600" cy="803275"/>
          </a:xfrm>
        </p:spPr>
        <p:txBody>
          <a:bodyPr>
            <a:normAutofit fontScale="90000"/>
          </a:bodyPr>
          <a:lstStyle/>
          <a:p>
            <a:pPr algn="ctr"/>
            <a:r>
              <a:rPr lang="en-US" altLang="zh-CN" sz="4400" b="1" dirty="0" smtClean="0"/>
              <a:t/>
            </a:r>
            <a:br>
              <a:rPr lang="en-US" altLang="zh-CN" sz="4400" b="1" dirty="0" smtClean="0"/>
            </a:br>
            <a:endParaRPr lang="zh-CN" altLang="en-US" sz="4800" dirty="0"/>
          </a:p>
        </p:txBody>
      </p:sp>
      <p:sp>
        <p:nvSpPr>
          <p:cNvPr id="3" name="内容占位符 2"/>
          <p:cNvSpPr>
            <a:spLocks noGrp="1"/>
          </p:cNvSpPr>
          <p:nvPr>
            <p:ph sz="quarter" idx="1"/>
          </p:nvPr>
        </p:nvSpPr>
        <p:spPr/>
        <p:txBody>
          <a:bodyPr/>
          <a:lstStyle/>
          <a:p>
            <a:r>
              <a:rPr lang="zh-CN" altLang="en-US" dirty="0" smtClean="0"/>
              <a:t>琴曲赏析</a:t>
            </a:r>
            <a:endParaRPr lang="zh-CN" altLang="en-US" dirty="0"/>
          </a:p>
        </p:txBody>
      </p:sp>
    </p:spTree>
    <p:extLst>
      <p:ext uri="{BB962C8B-B14F-4D97-AF65-F5344CB8AC3E}">
        <p14:creationId xmlns:p14="http://schemas.microsoft.com/office/powerpoint/2010/main" val="1630794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en-US" sz="4000" b="1" dirty="0"/>
          </a:p>
        </p:txBody>
      </p:sp>
      <p:sp>
        <p:nvSpPr>
          <p:cNvPr id="3" name="内容占位符 2"/>
          <p:cNvSpPr>
            <a:spLocks noGrp="1"/>
          </p:cNvSpPr>
          <p:nvPr>
            <p:ph sz="quarter" idx="1"/>
          </p:nvPr>
        </p:nvSpPr>
        <p:spPr/>
        <p:txBody>
          <a:bodyPr>
            <a:normAutofit/>
          </a:bodyPr>
          <a:lstStyle/>
          <a:p>
            <a:r>
              <a:rPr lang="zh-CN" altLang="en-US" sz="4800" smtClean="0"/>
              <a:t>   琴</a:t>
            </a:r>
            <a:r>
              <a:rPr lang="zh-CN" altLang="en-US" sz="4800" dirty="0" smtClean="0"/>
              <a:t>曲赏析</a:t>
            </a:r>
            <a:endParaRPr lang="zh-CN" altLang="en-US" sz="4800" dirty="0"/>
          </a:p>
        </p:txBody>
      </p:sp>
    </p:spTree>
    <p:extLst>
      <p:ext uri="{BB962C8B-B14F-4D97-AF65-F5344CB8AC3E}">
        <p14:creationId xmlns:p14="http://schemas.microsoft.com/office/powerpoint/2010/main" val="4124658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sz="quarter" idx="1"/>
          </p:nvPr>
        </p:nvSpPr>
        <p:spPr/>
        <p:txBody>
          <a:bodyPr>
            <a:normAutofit/>
          </a:bodyPr>
          <a:lstStyle/>
          <a:p>
            <a:r>
              <a:rPr lang="zh-CN" altLang="en-US" sz="4400" dirty="0" smtClean="0"/>
              <a:t>       </a:t>
            </a:r>
            <a:endParaRPr lang="zh-CN" altLang="en-US" sz="4400" dirty="0"/>
          </a:p>
        </p:txBody>
      </p:sp>
    </p:spTree>
    <p:extLst>
      <p:ext uri="{BB962C8B-B14F-4D97-AF65-F5344CB8AC3E}">
        <p14:creationId xmlns:p14="http://schemas.microsoft.com/office/powerpoint/2010/main" val="3708138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086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9956800" cy="4106862"/>
          </a:xfrm>
        </p:spPr>
        <p:txBody>
          <a:bodyPr/>
          <a:lstStyle/>
          <a:p>
            <a:r>
              <a:rPr lang="zh-CN" altLang="en-US" dirty="0"/>
              <a:t>分析两首琴</a:t>
            </a:r>
            <a:r>
              <a:rPr lang="zh-CN" altLang="en-US" dirty="0" smtClean="0"/>
              <a:t>曲风格</a:t>
            </a:r>
            <a:endParaRPr lang="zh-CN" altLang="en-US" dirty="0"/>
          </a:p>
        </p:txBody>
      </p:sp>
      <p:graphicFrame>
        <p:nvGraphicFramePr>
          <p:cNvPr id="4" name="内容占位符 3"/>
          <p:cNvGraphicFramePr>
            <a:graphicFrameLocks noGrp="1"/>
          </p:cNvGraphicFramePr>
          <p:nvPr>
            <p:ph sz="quarter" idx="1"/>
            <p:extLst>
              <p:ext uri="{D42A27DB-BD31-4B8C-83A1-F6EECF244321}">
                <p14:modId xmlns:p14="http://schemas.microsoft.com/office/powerpoint/2010/main" val="2489014256"/>
              </p:ext>
            </p:extLst>
          </p:nvPr>
        </p:nvGraphicFramePr>
        <p:xfrm>
          <a:off x="13081952" y="1609408"/>
          <a:ext cx="5560695" cy="1403252"/>
        </p:xfrm>
        <a:graphic>
          <a:graphicData uri="http://schemas.openxmlformats.org/drawingml/2006/table">
            <a:tbl>
              <a:tblPr>
                <a:tableStyleId>{5C22544A-7EE6-4342-B048-85BDC9FD1C3A}</a:tableStyleId>
              </a:tblPr>
              <a:tblGrid>
                <a:gridCol w="428625"/>
                <a:gridCol w="1350645"/>
                <a:gridCol w="2817495"/>
                <a:gridCol w="963930"/>
              </a:tblGrid>
              <a:tr h="701626">
                <a:tc>
                  <a:txBody>
                    <a:bodyPr/>
                    <a:lstStyle/>
                    <a:p>
                      <a:pPr algn="ctr">
                        <a:spcAft>
                          <a:spcPts val="0"/>
                        </a:spcAft>
                      </a:pPr>
                      <a:r>
                        <a:rPr lang="en-US" sz="1050" kern="100" dirty="0">
                          <a:effectLst/>
                        </a:rPr>
                        <a:t> </a:t>
                      </a:r>
                      <a:endParaRPr lang="zh-CN" sz="1050" kern="100" dirty="0">
                        <a:effectLst/>
                        <a:latin typeface="Times New Roman"/>
                        <a:ea typeface="宋体"/>
                      </a:endParaRPr>
                    </a:p>
                  </a:txBody>
                  <a:tcPr marL="68580" marR="68580" marT="0" marB="0" anchor="ctr"/>
                </a:tc>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r>
              <a:tr h="701626">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c>
                  <a:txBody>
                    <a:bodyPr/>
                    <a:lstStyle/>
                    <a:p>
                      <a:pPr algn="ctr">
                        <a:spcAft>
                          <a:spcPts val="0"/>
                        </a:spcAft>
                      </a:pPr>
                      <a:r>
                        <a:rPr lang="en-US" sz="1050" kern="100">
                          <a:effectLst/>
                        </a:rPr>
                        <a:t> </a:t>
                      </a:r>
                      <a:endParaRPr lang="zh-CN" sz="1050" kern="100">
                        <a:effectLst/>
                        <a:latin typeface="Times New Roman"/>
                        <a:ea typeface="宋体"/>
                      </a:endParaRPr>
                    </a:p>
                  </a:txBody>
                  <a:tcPr marL="68580" marR="68580" marT="0" marB="0" anchor="ctr"/>
                </a:tc>
                <a:tc>
                  <a:txBody>
                    <a:bodyPr/>
                    <a:lstStyle/>
                    <a:p>
                      <a:pPr algn="ctr">
                        <a:spcAft>
                          <a:spcPts val="0"/>
                        </a:spcAft>
                      </a:pPr>
                      <a:r>
                        <a:rPr lang="en-US" sz="1050" kern="100" dirty="0">
                          <a:effectLst/>
                        </a:rPr>
                        <a:t> </a:t>
                      </a:r>
                      <a:endParaRPr lang="zh-CN" sz="1050" kern="100" dirty="0">
                        <a:effectLst/>
                        <a:latin typeface="Times New Roman"/>
                        <a:ea typeface="宋体"/>
                      </a:endParaRPr>
                    </a:p>
                  </a:txBody>
                  <a:tcPr marL="68580" marR="68580" marT="0" marB="0" anchor="ctr"/>
                </a:tc>
              </a:tr>
            </a:tbl>
          </a:graphicData>
        </a:graphic>
      </p:graphicFrame>
    </p:spTree>
    <p:extLst>
      <p:ext uri="{BB962C8B-B14F-4D97-AF65-F5344CB8AC3E}">
        <p14:creationId xmlns:p14="http://schemas.microsoft.com/office/powerpoint/2010/main" val="2873614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074400" y="2598738"/>
            <a:ext cx="9956800" cy="1143000"/>
          </a:xfrm>
        </p:spPr>
        <p:txBody>
          <a:bodyPr/>
          <a:lstStyle/>
          <a:p>
            <a:r>
              <a:rPr lang="zh-CN" altLang="en-US" dirty="0" smtClean="0"/>
              <a:t>古琴</a:t>
            </a:r>
            <a:r>
              <a:rPr lang="en-US" altLang="zh-CN" dirty="0" smtClean="0"/>
              <a:t>(7</a:t>
            </a:r>
            <a:r>
              <a:rPr lang="zh-CN" altLang="en-US" dirty="0" smtClean="0"/>
              <a:t>弦</a:t>
            </a:r>
            <a:r>
              <a:rPr lang="en-US" altLang="zh-CN" dirty="0" smtClean="0"/>
              <a:t>)</a:t>
            </a:r>
            <a:r>
              <a:rPr lang="zh-CN" altLang="en-US" dirty="0" smtClean="0"/>
              <a:t>与古筝</a:t>
            </a:r>
            <a:r>
              <a:rPr lang="en-US" altLang="zh-CN" dirty="0" smtClean="0"/>
              <a:t>(21</a:t>
            </a:r>
            <a:r>
              <a:rPr lang="zh-CN" altLang="en-US" dirty="0" smtClean="0"/>
              <a:t>弦</a:t>
            </a:r>
            <a:r>
              <a:rPr lang="en-US" altLang="zh-CN" dirty="0" smtClean="0"/>
              <a:t>),</a:t>
            </a:r>
            <a:r>
              <a:rPr lang="zh-CN" altLang="en-US" dirty="0" smtClean="0"/>
              <a:t>不再傻傻分不清楚</a:t>
            </a:r>
            <a:endParaRPr lang="zh-CN" altLang="en-US" dirty="0"/>
          </a:p>
        </p:txBody>
      </p:sp>
      <p:pic>
        <p:nvPicPr>
          <p:cNvPr id="5" name="Picture 3" descr="C:\Users\lenovo\Desktop\timg.jpg"/>
          <p:cNvPicPr>
            <a:picLocks noChangeAspect="1" noChangeArrowheads="1"/>
          </p:cNvPicPr>
          <p:nvPr/>
        </p:nvPicPr>
        <p:blipFill>
          <a:blip r:embed="rId2"/>
          <a:srcRect/>
          <a:stretch>
            <a:fillRect/>
          </a:stretch>
        </p:blipFill>
        <p:spPr bwMode="auto">
          <a:xfrm>
            <a:off x="2071670" y="4143380"/>
            <a:ext cx="5228141" cy="2446332"/>
          </a:xfrm>
          <a:prstGeom prst="rect">
            <a:avLst/>
          </a:prstGeom>
          <a:noFill/>
        </p:spPr>
      </p:pic>
      <p:sp>
        <p:nvSpPr>
          <p:cNvPr id="3" name="内容占位符 2"/>
          <p:cNvSpPr>
            <a:spLocks noGrp="1"/>
          </p:cNvSpPr>
          <p:nvPr>
            <p:ph sz="quarter" idx="1"/>
          </p:nvPr>
        </p:nvSpPr>
        <p:spPr/>
        <p:txBody>
          <a:bodyPr/>
          <a:lstStyle/>
          <a:p>
            <a:pPr marL="0" indent="0">
              <a:buNone/>
            </a:pPr>
            <a:r>
              <a:rPr lang="zh-CN" altLang="en-US" dirty="0" smtClean="0"/>
              <a:t>、</a:t>
            </a:r>
            <a:endParaRPr lang="zh-CN" altLang="en-US" dirty="0"/>
          </a:p>
        </p:txBody>
      </p:sp>
    </p:spTree>
    <p:extLst>
      <p:ext uri="{BB962C8B-B14F-4D97-AF65-F5344CB8AC3E}">
        <p14:creationId xmlns:p14="http://schemas.microsoft.com/office/powerpoint/2010/main" val="301663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Box 1"/>
          <p:cNvSpPr txBox="1">
            <a:spLocks noChangeArrowheads="1"/>
          </p:cNvSpPr>
          <p:nvPr/>
        </p:nvSpPr>
        <p:spPr bwMode="auto">
          <a:xfrm>
            <a:off x="857251" y="428625"/>
            <a:ext cx="101917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2400" b="1" dirty="0">
              <a:latin typeface="宋体" pitchFamily="2" charset="-122"/>
            </a:endParaRPr>
          </a:p>
        </p:txBody>
      </p:sp>
      <p:sp>
        <p:nvSpPr>
          <p:cNvPr id="108547" name="TextBox 4"/>
          <p:cNvSpPr txBox="1">
            <a:spLocks noChangeArrowheads="1"/>
          </p:cNvSpPr>
          <p:nvPr/>
        </p:nvSpPr>
        <p:spPr bwMode="auto">
          <a:xfrm>
            <a:off x="666751" y="1785939"/>
            <a:ext cx="10668000" cy="559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endParaRPr lang="zh-CN" altLang="en-US" sz="2400" b="1" dirty="0">
              <a:latin typeface="宋体" pitchFamily="2" charset="-122"/>
            </a:endParaRPr>
          </a:p>
        </p:txBody>
      </p:sp>
      <p:sp>
        <p:nvSpPr>
          <p:cNvPr id="2" name="矩形 1"/>
          <p:cNvSpPr/>
          <p:nvPr/>
        </p:nvSpPr>
        <p:spPr>
          <a:xfrm>
            <a:off x="1562100" y="1435100"/>
            <a:ext cx="8877300" cy="584775"/>
          </a:xfrm>
          <a:prstGeom prst="rect">
            <a:avLst/>
          </a:prstGeom>
        </p:spPr>
        <p:txBody>
          <a:bodyPr wrap="square">
            <a:spAutoFit/>
          </a:bodyPr>
          <a:lstStyle/>
          <a:p>
            <a:endParaRPr lang="zh-CN" altLang="en-US" sz="3200" dirty="0"/>
          </a:p>
        </p:txBody>
      </p:sp>
    </p:spTree>
    <p:extLst>
      <p:ext uri="{BB962C8B-B14F-4D97-AF65-F5344CB8AC3E}">
        <p14:creationId xmlns:p14="http://schemas.microsoft.com/office/powerpoint/2010/main" val="3951570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9956800" cy="7053262"/>
          </a:xfrm>
        </p:spPr>
        <p:txBody>
          <a:bodyPr/>
          <a:lstStyle/>
          <a:p>
            <a:r>
              <a:rPr lang="zh-CN" altLang="en-US" dirty="0" smtClean="0"/>
              <a:t>    许巍</a:t>
            </a:r>
            <a:r>
              <a:rPr lang="en-US" altLang="zh-CN" dirty="0" smtClean="0"/>
              <a:t>《</a:t>
            </a:r>
            <a:r>
              <a:rPr lang="zh-CN" altLang="en-US" dirty="0" smtClean="0"/>
              <a:t>世外桃源</a:t>
            </a:r>
            <a:r>
              <a:rPr lang="en-US" altLang="zh-CN" dirty="0" smtClean="0"/>
              <a:t>》</a:t>
            </a:r>
            <a:r>
              <a:rPr lang="zh-CN" altLang="en-US" dirty="0" smtClean="0"/>
              <a:t>的前奏与酒狂</a:t>
            </a:r>
            <a:endParaRPr lang="zh-CN" altLang="en-US" dirty="0"/>
          </a:p>
        </p:txBody>
      </p:sp>
      <p:graphicFrame>
        <p:nvGraphicFramePr>
          <p:cNvPr id="4" name="内容占位符 3"/>
          <p:cNvGraphicFramePr>
            <a:graphicFrameLocks noGrp="1"/>
          </p:cNvGraphicFramePr>
          <p:nvPr>
            <p:ph sz="quarter" idx="1"/>
            <p:extLst>
              <p:ext uri="{D42A27DB-BD31-4B8C-83A1-F6EECF244321}">
                <p14:modId xmlns:p14="http://schemas.microsoft.com/office/powerpoint/2010/main" val="1735386547"/>
              </p:ext>
            </p:extLst>
          </p:nvPr>
        </p:nvGraphicFramePr>
        <p:xfrm>
          <a:off x="14543085" y="4589780"/>
          <a:ext cx="6600830" cy="4536440"/>
        </p:xfrm>
        <a:graphic>
          <a:graphicData uri="http://schemas.openxmlformats.org/drawingml/2006/table">
            <a:tbl>
              <a:tblPr>
                <a:tableStyleId>{5C22544A-7EE6-4342-B048-85BDC9FD1C3A}</a:tableStyleId>
              </a:tblPr>
              <a:tblGrid>
                <a:gridCol w="1268415"/>
                <a:gridCol w="1131886"/>
                <a:gridCol w="411163"/>
                <a:gridCol w="411163"/>
                <a:gridCol w="411163"/>
                <a:gridCol w="411163"/>
                <a:gridCol w="411163"/>
                <a:gridCol w="411163"/>
                <a:gridCol w="693736"/>
                <a:gridCol w="128590"/>
                <a:gridCol w="911225"/>
              </a:tblGrid>
              <a:tr h="0">
                <a:tc>
                  <a:txBody>
                    <a:bodyPr/>
                    <a:lstStyle/>
                    <a:p>
                      <a:pPr algn="ctr">
                        <a:spcAft>
                          <a:spcPts val="0"/>
                        </a:spcAft>
                      </a:pPr>
                      <a:r>
                        <a:rPr lang="zh-CN" sz="1800" kern="100" dirty="0">
                          <a:effectLst/>
                        </a:rPr>
                        <a:t>序号</a:t>
                      </a:r>
                      <a:endParaRPr lang="zh-CN" sz="1800" kern="100" dirty="0">
                        <a:effectLst/>
                        <a:latin typeface="Times New Roman"/>
                        <a:ea typeface="宋体"/>
                      </a:endParaRPr>
                    </a:p>
                  </a:txBody>
                  <a:tcPr marL="68580" marR="68580" marT="0" marB="0" anchor="ctr"/>
                </a:tc>
                <a:tc gridSpan="2">
                  <a:txBody>
                    <a:bodyPr/>
                    <a:lstStyle/>
                    <a:p>
                      <a:pPr algn="ctr">
                        <a:spcAft>
                          <a:spcPts val="0"/>
                        </a:spcAft>
                      </a:pPr>
                      <a:r>
                        <a:rPr lang="zh-CN" sz="1800" kern="100">
                          <a:effectLst/>
                        </a:rPr>
                        <a:t>经费开支科目</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a:effectLst/>
                        </a:rPr>
                        <a:t>金额（万元）</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dirty="0">
                          <a:effectLst/>
                        </a:rPr>
                        <a:t>序号</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a:effectLst/>
                        </a:rPr>
                        <a:t>经费开支科目</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zh-CN" sz="1800" kern="100" dirty="0">
                          <a:effectLst/>
                        </a:rPr>
                        <a:t>金额（万元）</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r>
              <a:tr h="385445">
                <a:tc>
                  <a:txBody>
                    <a:bodyPr/>
                    <a:lstStyle/>
                    <a:p>
                      <a:pPr algn="ctr">
                        <a:spcAft>
                          <a:spcPts val="0"/>
                        </a:spcAft>
                      </a:pPr>
                      <a:r>
                        <a:rPr lang="en-US" sz="1800" kern="100" dirty="0">
                          <a:effectLst/>
                        </a:rPr>
                        <a:t>1</a:t>
                      </a:r>
                      <a:endParaRPr lang="zh-CN" sz="1800" kern="100" dirty="0">
                        <a:effectLst/>
                        <a:latin typeface="Times New Roman"/>
                        <a:ea typeface="宋体"/>
                      </a:endParaRPr>
                    </a:p>
                  </a:txBody>
                  <a:tcPr marL="68580" marR="68580" marT="0" marB="0" anchor="ctr"/>
                </a:tc>
                <a:tc gridSpan="2">
                  <a:txBody>
                    <a:bodyPr/>
                    <a:lstStyle/>
                    <a:p>
                      <a:pPr algn="just">
                        <a:spcAft>
                          <a:spcPts val="0"/>
                        </a:spcAft>
                      </a:pPr>
                      <a:r>
                        <a:rPr lang="zh-CN" sz="1800" kern="100" dirty="0">
                          <a:effectLst/>
                        </a:rPr>
                        <a:t>资料费</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dirty="0">
                          <a:effectLst/>
                        </a:rPr>
                        <a:t>0.2</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dirty="0">
                          <a:effectLst/>
                        </a:rPr>
                        <a:t>7</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zh-CN" sz="1800" kern="100">
                          <a:effectLst/>
                        </a:rPr>
                        <a:t>劳务费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0.01</a:t>
                      </a:r>
                      <a:endParaRPr lang="zh-CN" sz="1800" kern="100">
                        <a:effectLst/>
                        <a:latin typeface="Times New Roman"/>
                        <a:ea typeface="宋体"/>
                      </a:endParaRPr>
                    </a:p>
                  </a:txBody>
                  <a:tcPr marL="68580" marR="68580" marT="0" marB="0" anchor="ctr"/>
                </a:tc>
                <a:tc hMerge="1">
                  <a:txBody>
                    <a:bodyPr/>
                    <a:lstStyle/>
                    <a:p>
                      <a:endParaRPr lang="zh-CN" altLang="en-US"/>
                    </a:p>
                  </a:txBody>
                  <a:tcPr/>
                </a:tc>
              </a:tr>
              <a:tr h="304800">
                <a:tc>
                  <a:txBody>
                    <a:bodyPr/>
                    <a:lstStyle/>
                    <a:p>
                      <a:pPr algn="ctr">
                        <a:spcAft>
                          <a:spcPts val="0"/>
                        </a:spcAft>
                      </a:pPr>
                      <a:r>
                        <a:rPr lang="en-US" sz="1800" kern="100">
                          <a:effectLst/>
                        </a:rPr>
                        <a:t>2</a:t>
                      </a:r>
                      <a:endParaRPr lang="zh-CN" sz="1800" kern="100">
                        <a:effectLst/>
                        <a:latin typeface="Times New Roman"/>
                        <a:ea typeface="宋体"/>
                      </a:endParaRPr>
                    </a:p>
                  </a:txBody>
                  <a:tcPr marL="68580" marR="68580" marT="0" marB="0" anchor="ctr"/>
                </a:tc>
                <a:tc gridSpan="2">
                  <a:txBody>
                    <a:bodyPr/>
                    <a:lstStyle/>
                    <a:p>
                      <a:pPr algn="just">
                        <a:spcAft>
                          <a:spcPts val="0"/>
                        </a:spcAft>
                      </a:pPr>
                      <a:r>
                        <a:rPr lang="zh-CN" sz="1800" kern="100">
                          <a:effectLst/>
                        </a:rPr>
                        <a:t>数据采集费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0.05</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dirty="0">
                          <a:effectLst/>
                        </a:rPr>
                        <a:t>8</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zh-CN" sz="1800" kern="100">
                          <a:effectLst/>
                        </a:rPr>
                        <a:t>印刷费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0.01</a:t>
                      </a:r>
                      <a:endParaRPr lang="zh-CN" sz="1800" kern="100">
                        <a:effectLst/>
                        <a:latin typeface="Times New Roman"/>
                        <a:ea typeface="宋体"/>
                      </a:endParaRPr>
                    </a:p>
                  </a:txBody>
                  <a:tcPr marL="68580" marR="68580" marT="0" marB="0" anchor="ctr"/>
                </a:tc>
                <a:tc hMerge="1">
                  <a:txBody>
                    <a:bodyPr/>
                    <a:lstStyle/>
                    <a:p>
                      <a:endParaRPr lang="zh-CN" altLang="en-US"/>
                    </a:p>
                  </a:txBody>
                  <a:tcPr/>
                </a:tc>
              </a:tr>
              <a:tr h="304800">
                <a:tc>
                  <a:txBody>
                    <a:bodyPr/>
                    <a:lstStyle/>
                    <a:p>
                      <a:pPr algn="ctr">
                        <a:spcAft>
                          <a:spcPts val="0"/>
                        </a:spcAft>
                      </a:pPr>
                      <a:r>
                        <a:rPr lang="en-US" sz="1800" kern="100">
                          <a:effectLst/>
                        </a:rPr>
                        <a:t>3</a:t>
                      </a:r>
                      <a:endParaRPr lang="zh-CN" sz="1800" kern="100">
                        <a:effectLst/>
                        <a:latin typeface="Times New Roman"/>
                        <a:ea typeface="宋体"/>
                      </a:endParaRPr>
                    </a:p>
                  </a:txBody>
                  <a:tcPr marL="68580" marR="68580" marT="0" marB="0" anchor="ctr"/>
                </a:tc>
                <a:tc gridSpan="2">
                  <a:txBody>
                    <a:bodyPr/>
                    <a:lstStyle/>
                    <a:p>
                      <a:pPr algn="just">
                        <a:spcAft>
                          <a:spcPts val="0"/>
                        </a:spcAft>
                      </a:pPr>
                      <a:r>
                        <a:rPr lang="zh-CN" sz="1800" kern="100">
                          <a:effectLst/>
                        </a:rPr>
                        <a:t>差旅费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0.15</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dirty="0">
                          <a:effectLst/>
                        </a:rPr>
                        <a:t>9</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zh-CN" sz="1800" kern="100" dirty="0">
                          <a:effectLst/>
                        </a:rPr>
                        <a:t>管理费</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0.04</a:t>
                      </a:r>
                      <a:endParaRPr lang="zh-CN" sz="1800" kern="100">
                        <a:effectLst/>
                        <a:latin typeface="Times New Roman"/>
                        <a:ea typeface="宋体"/>
                      </a:endParaRPr>
                    </a:p>
                  </a:txBody>
                  <a:tcPr marL="68580" marR="68580" marT="0" marB="0" anchor="ctr"/>
                </a:tc>
                <a:tc hMerge="1">
                  <a:txBody>
                    <a:bodyPr/>
                    <a:lstStyle/>
                    <a:p>
                      <a:endParaRPr lang="zh-CN" altLang="en-US"/>
                    </a:p>
                  </a:txBody>
                  <a:tcPr/>
                </a:tc>
              </a:tr>
              <a:tr h="304800">
                <a:tc>
                  <a:txBody>
                    <a:bodyPr/>
                    <a:lstStyle/>
                    <a:p>
                      <a:pPr algn="ctr">
                        <a:spcAft>
                          <a:spcPts val="0"/>
                        </a:spcAft>
                      </a:pPr>
                      <a:r>
                        <a:rPr lang="en-US" sz="1800" kern="100">
                          <a:effectLst/>
                        </a:rPr>
                        <a:t>4</a:t>
                      </a:r>
                      <a:endParaRPr lang="zh-CN" sz="1800" kern="100">
                        <a:effectLst/>
                        <a:latin typeface="Times New Roman"/>
                        <a:ea typeface="宋体"/>
                      </a:endParaRPr>
                    </a:p>
                  </a:txBody>
                  <a:tcPr marL="68580" marR="68580" marT="0" marB="0" anchor="ctr"/>
                </a:tc>
                <a:tc gridSpan="2">
                  <a:txBody>
                    <a:bodyPr/>
                    <a:lstStyle/>
                    <a:p>
                      <a:pPr algn="just">
                        <a:spcAft>
                          <a:spcPts val="0"/>
                        </a:spcAft>
                      </a:pPr>
                      <a:r>
                        <a:rPr lang="zh-CN" sz="1800" kern="100">
                          <a:effectLst/>
                        </a:rPr>
                        <a:t>会议费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0.3</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10</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zh-CN" sz="1800" kern="100" dirty="0">
                          <a:effectLst/>
                        </a:rPr>
                        <a:t>其他</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 </a:t>
                      </a:r>
                      <a:endParaRPr lang="zh-CN" sz="1800" kern="100">
                        <a:effectLst/>
                        <a:latin typeface="Times New Roman"/>
                        <a:ea typeface="宋体"/>
                      </a:endParaRPr>
                    </a:p>
                  </a:txBody>
                  <a:tcPr marL="68580" marR="68580" marT="0" marB="0" anchor="ctr"/>
                </a:tc>
                <a:tc hMerge="1">
                  <a:txBody>
                    <a:bodyPr/>
                    <a:lstStyle/>
                    <a:p>
                      <a:endParaRPr lang="zh-CN" altLang="en-US"/>
                    </a:p>
                  </a:txBody>
                  <a:tcPr/>
                </a:tc>
              </a:tr>
              <a:tr h="304800">
                <a:tc>
                  <a:txBody>
                    <a:bodyPr/>
                    <a:lstStyle/>
                    <a:p>
                      <a:pPr algn="ctr">
                        <a:spcAft>
                          <a:spcPts val="0"/>
                        </a:spcAft>
                      </a:pPr>
                      <a:r>
                        <a:rPr lang="en-US" sz="1800" kern="100">
                          <a:effectLst/>
                        </a:rPr>
                        <a:t>5</a:t>
                      </a:r>
                      <a:endParaRPr lang="zh-CN" sz="1800" kern="100">
                        <a:effectLst/>
                        <a:latin typeface="Times New Roman"/>
                        <a:ea typeface="宋体"/>
                      </a:endParaRPr>
                    </a:p>
                  </a:txBody>
                  <a:tcPr marL="68580" marR="68580" marT="0" marB="0" anchor="ctr"/>
                </a:tc>
                <a:tc gridSpan="2">
                  <a:txBody>
                    <a:bodyPr/>
                    <a:lstStyle/>
                    <a:p>
                      <a:pPr algn="just">
                        <a:spcAft>
                          <a:spcPts val="0"/>
                        </a:spcAft>
                      </a:pPr>
                      <a:r>
                        <a:rPr lang="zh-CN" sz="1800" kern="100">
                          <a:effectLst/>
                        </a:rPr>
                        <a:t>设备费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0.04</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 </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dirty="0">
                          <a:effectLst/>
                        </a:rPr>
                        <a:t> </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 </a:t>
                      </a:r>
                      <a:endParaRPr lang="zh-CN" sz="1800" kern="100">
                        <a:effectLst/>
                        <a:latin typeface="Times New Roman"/>
                        <a:ea typeface="宋体"/>
                      </a:endParaRPr>
                    </a:p>
                  </a:txBody>
                  <a:tcPr marL="68580" marR="68580" marT="0" marB="0" anchor="ctr"/>
                </a:tc>
                <a:tc hMerge="1">
                  <a:txBody>
                    <a:bodyPr/>
                    <a:lstStyle/>
                    <a:p>
                      <a:endParaRPr lang="zh-CN" altLang="en-US"/>
                    </a:p>
                  </a:txBody>
                  <a:tcPr/>
                </a:tc>
              </a:tr>
              <a:tr h="304800">
                <a:tc>
                  <a:txBody>
                    <a:bodyPr/>
                    <a:lstStyle/>
                    <a:p>
                      <a:pPr algn="ctr">
                        <a:spcAft>
                          <a:spcPts val="0"/>
                        </a:spcAft>
                      </a:pPr>
                      <a:r>
                        <a:rPr lang="en-US" sz="1800" kern="100">
                          <a:effectLst/>
                        </a:rPr>
                        <a:t>6</a:t>
                      </a:r>
                      <a:endParaRPr lang="zh-CN" sz="1800" kern="100">
                        <a:effectLst/>
                        <a:latin typeface="Times New Roman"/>
                        <a:ea typeface="宋体"/>
                      </a:endParaRPr>
                    </a:p>
                  </a:txBody>
                  <a:tcPr marL="68580" marR="68580" marT="0" marB="0" anchor="ctr"/>
                </a:tc>
                <a:tc gridSpan="2">
                  <a:txBody>
                    <a:bodyPr/>
                    <a:lstStyle/>
                    <a:p>
                      <a:pPr algn="just">
                        <a:spcAft>
                          <a:spcPts val="0"/>
                        </a:spcAft>
                      </a:pPr>
                      <a:r>
                        <a:rPr lang="zh-CN" sz="1800" kern="100">
                          <a:effectLst/>
                        </a:rPr>
                        <a:t>专家咨询费</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just">
                        <a:spcAft>
                          <a:spcPts val="0"/>
                        </a:spcAft>
                      </a:pPr>
                      <a:r>
                        <a:rPr lang="en-US" sz="1800" kern="100">
                          <a:effectLst/>
                        </a:rPr>
                        <a:t>0.2</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a:effectLst/>
                        </a:rPr>
                        <a:t>合计</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4">
                  <a:txBody>
                    <a:bodyPr/>
                    <a:lstStyle/>
                    <a:p>
                      <a:pPr algn="just">
                        <a:spcAft>
                          <a:spcPts val="0"/>
                        </a:spcAft>
                      </a:pPr>
                      <a:r>
                        <a:rPr lang="en-US" sz="1800" kern="100" dirty="0">
                          <a:effectLst/>
                        </a:rPr>
                        <a:t>1</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27660">
                <a:tc rowSpan="2" gridSpan="2">
                  <a:txBody>
                    <a:bodyPr/>
                    <a:lstStyle/>
                    <a:p>
                      <a:pPr algn="ctr">
                        <a:spcAft>
                          <a:spcPts val="0"/>
                        </a:spcAft>
                      </a:pPr>
                      <a:r>
                        <a:rPr lang="zh-CN" sz="1800" kern="100">
                          <a:effectLst/>
                        </a:rPr>
                        <a:t>年度预算</a:t>
                      </a:r>
                      <a:endParaRPr lang="zh-CN" sz="1800" kern="100">
                        <a:effectLst/>
                        <a:latin typeface="Times New Roman"/>
                        <a:ea typeface="宋体"/>
                      </a:endParaRPr>
                    </a:p>
                  </a:txBody>
                  <a:tcPr marL="68580" marR="68580" marT="0" marB="0" anchor="ctr"/>
                </a:tc>
                <a:tc rowSpan="2" hMerge="1">
                  <a:txBody>
                    <a:bodyPr/>
                    <a:lstStyle/>
                    <a:p>
                      <a:endParaRPr lang="zh-CN" altLang="en-US"/>
                    </a:p>
                  </a:txBody>
                  <a:tcPr/>
                </a:tc>
                <a:tc gridSpan="2">
                  <a:txBody>
                    <a:bodyPr/>
                    <a:lstStyle/>
                    <a:p>
                      <a:pPr algn="ctr">
                        <a:spcAft>
                          <a:spcPts val="0"/>
                        </a:spcAft>
                      </a:pPr>
                      <a:r>
                        <a:rPr lang="en-US" sz="1800" kern="100">
                          <a:effectLst/>
                        </a:rPr>
                        <a:t>2020</a:t>
                      </a:r>
                      <a:r>
                        <a:rPr lang="zh-CN" sz="1800" kern="100">
                          <a:effectLst/>
                        </a:rPr>
                        <a:t>年</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2021</a:t>
                      </a:r>
                      <a:r>
                        <a:rPr lang="zh-CN" sz="1800" kern="100">
                          <a:effectLst/>
                        </a:rPr>
                        <a:t>年</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a:effectLst/>
                        </a:rPr>
                        <a:t>年</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zh-CN" sz="1800" kern="100" dirty="0">
                          <a:effectLst/>
                        </a:rPr>
                        <a:t>年</a:t>
                      </a:r>
                      <a:endParaRPr lang="zh-CN" sz="1800" kern="100" dirty="0">
                        <a:effectLst/>
                        <a:latin typeface="Times New Roman"/>
                        <a:ea typeface="宋体"/>
                      </a:endParaRPr>
                    </a:p>
                  </a:txBody>
                  <a:tcPr marL="68580" marR="68580" marT="0" marB="0" anchor="ctr"/>
                </a:tc>
                <a:tc hMerge="1">
                  <a:txBody>
                    <a:bodyPr/>
                    <a:lstStyle/>
                    <a:p>
                      <a:endParaRPr lang="zh-CN" altLang="en-US"/>
                    </a:p>
                  </a:txBody>
                  <a:tcPr/>
                </a:tc>
                <a:tc>
                  <a:txBody>
                    <a:bodyPr/>
                    <a:lstStyle/>
                    <a:p>
                      <a:endParaRPr lang="zh-CN" altLang="en-US" sz="1800"/>
                    </a:p>
                  </a:txBody>
                  <a:tcPr/>
                </a:tc>
              </a:tr>
              <a:tr h="1255395">
                <a:tc gridSpan="2" vMerge="1">
                  <a:txBody>
                    <a:bodyPr/>
                    <a:lstStyle/>
                    <a:p>
                      <a:endParaRPr lang="zh-CN" altLang="en-US"/>
                    </a:p>
                  </a:txBody>
                  <a:tcPr/>
                </a:tc>
                <a:tc hMerge="1" vMerge="1">
                  <a:txBody>
                    <a:bodyPr/>
                    <a:lstStyle/>
                    <a:p>
                      <a:endParaRPr lang="zh-CN" altLang="en-US"/>
                    </a:p>
                  </a:txBody>
                  <a:tcPr/>
                </a:tc>
                <a:tc gridSpan="2">
                  <a:txBody>
                    <a:bodyPr/>
                    <a:lstStyle/>
                    <a:p>
                      <a:pPr algn="ctr">
                        <a:spcAft>
                          <a:spcPts val="0"/>
                        </a:spcAft>
                      </a:pPr>
                      <a:r>
                        <a:rPr lang="en-US" sz="1800" kern="100">
                          <a:effectLst/>
                        </a:rPr>
                        <a:t>0.5</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0.5</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 </a:t>
                      </a:r>
                      <a:endParaRPr lang="zh-CN" sz="1800" kern="100">
                        <a:effectLst/>
                        <a:latin typeface="Times New Roman"/>
                        <a:ea typeface="宋体"/>
                      </a:endParaRPr>
                    </a:p>
                  </a:txBody>
                  <a:tcPr marL="68580" marR="68580" marT="0" marB="0" anchor="ctr"/>
                </a:tc>
                <a:tc hMerge="1">
                  <a:txBody>
                    <a:bodyPr/>
                    <a:lstStyle/>
                    <a:p>
                      <a:endParaRPr lang="zh-CN" altLang="en-US"/>
                    </a:p>
                  </a:txBody>
                  <a:tcPr/>
                </a:tc>
                <a:tc gridSpan="2">
                  <a:txBody>
                    <a:bodyPr/>
                    <a:lstStyle/>
                    <a:p>
                      <a:pPr algn="ctr">
                        <a:spcAft>
                          <a:spcPts val="0"/>
                        </a:spcAft>
                      </a:pPr>
                      <a:r>
                        <a:rPr lang="en-US" sz="1800" kern="100">
                          <a:effectLst/>
                        </a:rPr>
                        <a:t> </a:t>
                      </a:r>
                      <a:endParaRPr lang="zh-CN" sz="1800" kern="100">
                        <a:effectLst/>
                        <a:latin typeface="Times New Roman"/>
                        <a:ea typeface="宋体"/>
                      </a:endParaRPr>
                    </a:p>
                  </a:txBody>
                  <a:tcPr marL="68580" marR="68580" marT="0" marB="0" anchor="ctr"/>
                </a:tc>
                <a:tc hMerge="1">
                  <a:txBody>
                    <a:bodyPr/>
                    <a:lstStyle/>
                    <a:p>
                      <a:endParaRPr lang="zh-CN" altLang="en-US"/>
                    </a:p>
                  </a:txBody>
                  <a:tcPr/>
                </a:tc>
                <a:tc>
                  <a:txBody>
                    <a:bodyPr/>
                    <a:lstStyle/>
                    <a:p>
                      <a:endParaRPr lang="zh-CN" altLang="en-US" sz="1800" dirty="0"/>
                    </a:p>
                  </a:txBody>
                  <a:tcPr/>
                </a:tc>
              </a:tr>
            </a:tbl>
          </a:graphicData>
        </a:graphic>
      </p:graphicFrame>
    </p:spTree>
    <p:extLst>
      <p:ext uri="{BB962C8B-B14F-4D97-AF65-F5344CB8AC3E}">
        <p14:creationId xmlns:p14="http://schemas.microsoft.com/office/powerpoint/2010/main" val="22941305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819400" y="1714500"/>
            <a:ext cx="8229600" cy="1894362"/>
          </a:xfrm>
        </p:spPr>
        <p:txBody>
          <a:bodyPr/>
          <a:lstStyle/>
          <a:p>
            <a:endParaRPr lang="zh-CN" altLang="en-US" dirty="0"/>
          </a:p>
        </p:txBody>
      </p:sp>
      <p:sp>
        <p:nvSpPr>
          <p:cNvPr id="3" name="副标题 2"/>
          <p:cNvSpPr>
            <a:spLocks noGrp="1"/>
          </p:cNvSpPr>
          <p:nvPr>
            <p:ph type="subTitle" idx="1"/>
          </p:nvPr>
        </p:nvSpPr>
        <p:spPr/>
        <p:txBody>
          <a:bodyPr/>
          <a:lstStyle/>
          <a:p>
            <a:endParaRPr lang="zh-CN" altLang="en-US"/>
          </a:p>
        </p:txBody>
      </p:sp>
      <p:pic>
        <p:nvPicPr>
          <p:cNvPr id="1026" name="Picture 2" descr="C:\Users\Administrator\Desktop\Screenshot_20201117_181355_com.huawei.browser_mh16056080689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39700" y="0"/>
            <a:ext cx="10287000" cy="842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753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448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Box 1"/>
          <p:cNvSpPr txBox="1">
            <a:spLocks noChangeArrowheads="1"/>
          </p:cNvSpPr>
          <p:nvPr/>
        </p:nvSpPr>
        <p:spPr bwMode="auto">
          <a:xfrm>
            <a:off x="857251" y="571500"/>
            <a:ext cx="10763249"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r>
              <a:rPr lang="en-US" altLang="zh-CN" sz="2800" b="1">
                <a:latin typeface="宋体" pitchFamily="2" charset="-122"/>
              </a:rPr>
              <a:t>《</a:t>
            </a:r>
            <a:r>
              <a:rPr lang="zh-CN" altLang="en-US" sz="2800" b="1">
                <a:latin typeface="宋体" pitchFamily="2" charset="-122"/>
              </a:rPr>
              <a:t>琴学初津</a:t>
            </a:r>
            <a:r>
              <a:rPr lang="en-US" altLang="zh-CN" sz="2800" b="1">
                <a:latin typeface="宋体" pitchFamily="2" charset="-122"/>
              </a:rPr>
              <a:t>》</a:t>
            </a:r>
            <a:r>
              <a:rPr lang="en-US" altLang="zh-CN" sz="2800">
                <a:latin typeface="宋体" pitchFamily="2" charset="-122"/>
              </a:rPr>
              <a:t>:</a:t>
            </a:r>
            <a:r>
              <a:rPr lang="zh-CN" altLang="en-US" sz="2800">
                <a:latin typeface="宋体" pitchFamily="2" charset="-122"/>
              </a:rPr>
              <a:t>渔樵问答，曲意深长，神情洒脱，而山之巍巍，水之洋洋，斧伐之丁丁，橹声之欸乃，隐隐现於指下，迨至问答之段，令人有山林之想，奏斯者，必修其指，而静其神，始得。志在渔樵者，以此消遣，移情非浅，是曲，传自何君桂笙，古越之高人，文章盖世，无学不通，而著述之富，足冠古今，暇更以琴书自乐，绰有安道之风，愧余才疏艺劣，何幸屡荷青眼，教我良多，而奏斯曲者，不亦感君之惠授乎</a:t>
            </a:r>
            <a:r>
              <a:rPr lang="en-US" altLang="zh-CN" sz="2800">
                <a:latin typeface="宋体" pitchFamily="2" charset="-122"/>
              </a:rPr>
              <a:t>?</a:t>
            </a:r>
            <a:r>
              <a:rPr lang="zh-CN" altLang="en-US" sz="2800">
                <a:latin typeface="宋体" pitchFamily="2" charset="-122"/>
              </a:rPr>
              <a:t>按杨表正所作遇仙吟，渔樵问答等曲，作正文对音捷要谱，而是曲虽近时趋，然其用意，实深景仰，摹写渔樵，形容毕露，足为制曲师法。德松客识。</a:t>
            </a:r>
          </a:p>
          <a:p>
            <a:pPr eaLnBrk="1" hangingPunct="1"/>
            <a:r>
              <a:rPr lang="zh-CN" altLang="en-US"/>
              <a:t/>
            </a:r>
            <a:br>
              <a:rPr lang="zh-CN" altLang="en-US"/>
            </a:br>
            <a:endParaRPr lang="zh-CN" altLang="en-US"/>
          </a:p>
        </p:txBody>
      </p:sp>
    </p:spTree>
    <p:extLst>
      <p:ext uri="{BB962C8B-B14F-4D97-AF65-F5344CB8AC3E}">
        <p14:creationId xmlns:p14="http://schemas.microsoft.com/office/powerpoint/2010/main" val="219014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57251"/>
            <a:ext cx="10668000" cy="5909310"/>
          </a:xfrm>
          <a:prstGeom prst="rect">
            <a:avLst/>
          </a:prstGeom>
          <a:noFill/>
        </p:spPr>
        <p:txBody>
          <a:bodyPr>
            <a:spAutoFit/>
          </a:bodyPr>
          <a:lstStyle/>
          <a:p>
            <a:pPr>
              <a:defRPr/>
            </a:pPr>
            <a:r>
              <a:rPr lang="zh-CN" altLang="en-US" sz="5400" dirty="0"/>
              <a:t>明代杨慎</a:t>
            </a:r>
            <a:r>
              <a:rPr lang="en-US" altLang="zh-CN" sz="5400" dirty="0"/>
              <a:t>《</a:t>
            </a:r>
            <a:r>
              <a:rPr lang="zh-CN" altLang="en-US" sz="5400" dirty="0"/>
              <a:t>临江仙</a:t>
            </a:r>
            <a:r>
              <a:rPr lang="en-US" altLang="zh-CN" sz="5400" dirty="0"/>
              <a:t>—</a:t>
            </a:r>
            <a:r>
              <a:rPr lang="zh-CN" altLang="en-US" sz="5400" dirty="0"/>
              <a:t>滚滚长江东逝水</a:t>
            </a:r>
            <a:r>
              <a:rPr lang="en-US" altLang="zh-CN" sz="5400" dirty="0"/>
              <a:t>》</a:t>
            </a:r>
            <a:r>
              <a:rPr lang="zh-CN" altLang="en-US" sz="5400" dirty="0"/>
              <a:t>词中所述可做此曲的妙解 ：滚滚长江东逝水， 浪花淘尽英雄。是非成败转头空。青山依旧在，几度夕阳红。白发渔樵江渚上， 惯看秋月春风。 一壶浊酒喜相逢。古今多少事，都付笑谈中。</a:t>
            </a:r>
            <a:endParaRPr lang="zh-CN" altLang="en-US" sz="5400" dirty="0">
              <a:latin typeface="+mn-ea"/>
              <a:ea typeface="+mn-ea"/>
            </a:endParaRPr>
          </a:p>
        </p:txBody>
      </p:sp>
    </p:spTree>
    <p:extLst>
      <p:ext uri="{BB962C8B-B14F-4D97-AF65-F5344CB8AC3E}">
        <p14:creationId xmlns:p14="http://schemas.microsoft.com/office/powerpoint/2010/main" val="95823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6" name="Picture 2" descr="C:\Users\lenovo\Desktop\11574034983_640x4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0"/>
            <a:ext cx="136207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944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2"/>
          <p:cNvSpPr txBox="1">
            <a:spLocks noChangeArrowheads="1"/>
          </p:cNvSpPr>
          <p:nvPr/>
        </p:nvSpPr>
        <p:spPr bwMode="auto">
          <a:xfrm>
            <a:off x="10246837" y="571500"/>
            <a:ext cx="738664" cy="492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3600" dirty="0"/>
          </a:p>
        </p:txBody>
      </p:sp>
      <p:sp>
        <p:nvSpPr>
          <p:cNvPr id="61443" name="TextBox 3"/>
          <p:cNvSpPr txBox="1">
            <a:spLocks noChangeArrowheads="1"/>
          </p:cNvSpPr>
          <p:nvPr/>
        </p:nvSpPr>
        <p:spPr bwMode="auto">
          <a:xfrm>
            <a:off x="7679493" y="1071563"/>
            <a:ext cx="677108" cy="507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endParaRPr lang="zh-CN" altLang="en-US" sz="3200" dirty="0">
              <a:latin typeface="宋体" pitchFamily="2" charset="-122"/>
            </a:endParaRPr>
          </a:p>
        </p:txBody>
      </p:sp>
      <p:sp>
        <p:nvSpPr>
          <p:cNvPr id="3" name="矩形 2"/>
          <p:cNvSpPr/>
          <p:nvPr/>
        </p:nvSpPr>
        <p:spPr>
          <a:xfrm>
            <a:off x="1358900" y="1782763"/>
            <a:ext cx="7759700" cy="4247317"/>
          </a:xfrm>
          <a:prstGeom prst="rect">
            <a:avLst/>
          </a:prstGeom>
        </p:spPr>
        <p:txBody>
          <a:bodyPr wrap="square">
            <a:spAutoFit/>
          </a:bodyPr>
          <a:lstStyle/>
          <a:p>
            <a:r>
              <a:rPr lang="zh-CN" altLang="en-US" sz="2800" dirty="0"/>
              <a:t>历史上最有名的“渔”的代表是东汉的严子陵，早年他是汉光武帝刘秀的同学，刘秀很赏识他。刘秀当了皇帝后多次请他做官，都被他拒绝。严子陵却一生不仕，隐于浙江桐庐，垂钓终老。李太白曾有诗云“昭昭严子陵，垂钓沧波间”。清代王士祯</a:t>
            </a:r>
            <a:r>
              <a:rPr lang="en-US" altLang="zh-CN" sz="2800" dirty="0"/>
              <a:t>《</a:t>
            </a:r>
            <a:r>
              <a:rPr lang="zh-CN" altLang="en-US" sz="2800" dirty="0"/>
              <a:t>题秋江独钓图</a:t>
            </a:r>
            <a:r>
              <a:rPr lang="en-US" altLang="zh-CN" sz="2800" dirty="0"/>
              <a:t>》</a:t>
            </a:r>
            <a:r>
              <a:rPr lang="zh-CN" altLang="en-US" sz="2800" dirty="0"/>
              <a:t>：“一蓑一笠一扁舟，一丈丝纶一寸钩；一曲高歌一樽酒，一人独钓一江秋。”举重若轻，轻描淡写便绘就一幅渔人秋江独钓的胜景。</a:t>
            </a:r>
            <a:r>
              <a:rPr lang="zh-CN" altLang="en-US" dirty="0"/>
              <a:t/>
            </a:r>
            <a:br>
              <a:rPr lang="zh-CN" altLang="en-US" dirty="0"/>
            </a:br>
            <a:endParaRPr lang="zh-CN" altLang="en-US" dirty="0"/>
          </a:p>
        </p:txBody>
      </p:sp>
    </p:spTree>
    <p:extLst>
      <p:ext uri="{BB962C8B-B14F-4D97-AF65-F5344CB8AC3E}">
        <p14:creationId xmlns:p14="http://schemas.microsoft.com/office/powerpoint/2010/main" val="1629290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文本框 1"/>
          <p:cNvSpPr txBox="1">
            <a:spLocks noChangeArrowheads="1"/>
          </p:cNvSpPr>
          <p:nvPr/>
        </p:nvSpPr>
        <p:spPr bwMode="auto">
          <a:xfrm>
            <a:off x="1293285" y="4116388"/>
            <a:ext cx="9605433" cy="454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pPr eaLnBrk="1" hangingPunct="1">
              <a:lnSpc>
                <a:spcPct val="150000"/>
              </a:lnSpc>
            </a:pPr>
            <a:r>
              <a:rPr lang="zh-CN" altLang="en-US" dirty="0"/>
              <a:t> </a:t>
            </a:r>
            <a:endParaRPr lang="zh-CN" altLang="en-US" sz="2800" dirty="0">
              <a:latin typeface="宋体" pitchFamily="2" charset="-122"/>
            </a:endParaRPr>
          </a:p>
        </p:txBody>
      </p:sp>
      <p:sp>
        <p:nvSpPr>
          <p:cNvPr id="4" name="标题 3"/>
          <p:cNvSpPr>
            <a:spLocks noGrp="1"/>
          </p:cNvSpPr>
          <p:nvPr>
            <p:ph type="ctrTitle"/>
          </p:nvPr>
        </p:nvSpPr>
        <p:spPr>
          <a:xfrm>
            <a:off x="1676400" y="533400"/>
            <a:ext cx="10414000" cy="5727700"/>
          </a:xfrm>
        </p:spPr>
        <p:txBody>
          <a:bodyPr/>
          <a:lstStyle/>
          <a:p>
            <a:r>
              <a:rPr lang="zh-CN" altLang="en-US" b="0" dirty="0"/>
              <a:t>中国自古以来有渔樵耕读的说法。民间的屏风上常画有渔樵耕读四幅图。渔图和樵图画的分别是严子陵和朱买臣的故事。耕图和读图画的分别是舜教民众耕种的场景和战国时苏秦埋头苦读的情景渔樵耕读是农耕社会的四业，代表了民间的基本生活方式</a:t>
            </a:r>
            <a:r>
              <a:rPr lang="zh-CN" altLang="en-US" b="0" dirty="0" smtClean="0"/>
              <a:t>。其</a:t>
            </a:r>
            <a:r>
              <a:rPr lang="zh-CN" altLang="en-US" b="0" dirty="0"/>
              <a:t>中渔为首，樵次之。如果说耕读面对的是现实，蕴涵入世向俗的道理。那么渔樵的深层意象是出世问玄，充满了超脱的意味。   </a:t>
            </a:r>
            <a:endParaRPr lang="zh-CN" altLang="en-US" dirty="0"/>
          </a:p>
        </p:txBody>
      </p:sp>
      <p:sp>
        <p:nvSpPr>
          <p:cNvPr id="5" name="副标题 4"/>
          <p:cNvSpPr>
            <a:spLocks noGrp="1"/>
          </p:cNvSpPr>
          <p:nvPr>
            <p:ph type="subTitle" idx="1"/>
          </p:nvPr>
        </p:nvSpPr>
        <p:spPr>
          <a:xfrm>
            <a:off x="1384300" y="228600"/>
            <a:ext cx="9867900" cy="6438900"/>
          </a:xfrm>
        </p:spPr>
        <p:txBody>
          <a:bodyPr>
            <a:normAutofit/>
          </a:bodyPr>
          <a:lstStyle/>
          <a:p>
            <a:r>
              <a:rPr lang="en-US" altLang="zh-CN" sz="2800" dirty="0"/>
              <a:t>《</a:t>
            </a:r>
            <a:r>
              <a:rPr lang="zh-CN" altLang="en-US" sz="2800" dirty="0"/>
              <a:t>射雕英雄</a:t>
            </a:r>
            <a:r>
              <a:rPr lang="zh-CN" altLang="en-US" sz="2800" dirty="0" smtClean="0"/>
              <a:t>传</a:t>
            </a:r>
            <a:r>
              <a:rPr lang="en-US" altLang="zh-CN" sz="2800" dirty="0" smtClean="0"/>
              <a:t>》</a:t>
            </a:r>
            <a:r>
              <a:rPr lang="zh-CN" altLang="en-US" sz="2800" dirty="0" smtClean="0"/>
              <a:t>中一灯大师的四个徒弟：渔樵耕读</a:t>
            </a:r>
            <a:endParaRPr lang="en-US" altLang="zh-CN" sz="2800" dirty="0" smtClean="0"/>
          </a:p>
          <a:p>
            <a:r>
              <a:rPr lang="zh-CN" altLang="en-US" sz="2800" dirty="0"/>
              <a:t> </a:t>
            </a:r>
            <a:r>
              <a:rPr lang="zh-CN" altLang="en-US" sz="2800" dirty="0" smtClean="0"/>
              <a:t>归隐山林的一种价值取向</a:t>
            </a:r>
            <a:endParaRPr lang="zh-CN" altLang="en-US" sz="2800" dirty="0"/>
          </a:p>
        </p:txBody>
      </p:sp>
    </p:spTree>
    <p:extLst>
      <p:ext uri="{BB962C8B-B14F-4D97-AF65-F5344CB8AC3E}">
        <p14:creationId xmlns:p14="http://schemas.microsoft.com/office/powerpoint/2010/main" val="591995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2266</TotalTime>
  <Words>2079</Words>
  <Application>Microsoft Office PowerPoint</Application>
  <PresentationFormat>自定义</PresentationFormat>
  <Paragraphs>111</Paragraphs>
  <Slides>42</Slides>
  <Notes>0</Notes>
  <HiddenSlides>0</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凸显</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中国自古以来有渔樵耕读的说法。民间的屏风上常画有渔樵耕读四幅图。渔图和樵图画的分别是严子陵和朱买臣的故事。耕图和读图画的分别是舜教民众耕种的场景和战国时苏秦埋头苦读的情景渔樵耕读是农耕社会的四业，代表了民间的基本生活方式。其中渔为首，樵次之。如果说耕读面对的是现实，蕴涵入世向俗的道理。那么渔樵的深层意象是出世问玄，充满了超脱的意味。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   </vt:lpstr>
      <vt:lpstr>PowerPoint 演示文稿</vt:lpstr>
      <vt:lpstr> </vt:lpstr>
      <vt:lpstr>PowerPoint 演示文稿</vt:lpstr>
      <vt:lpstr>PowerPoint 演示文稿</vt:lpstr>
      <vt:lpstr>PowerPoint 演示文稿</vt:lpstr>
      <vt:lpstr>分析两首琴曲风格</vt:lpstr>
      <vt:lpstr>古琴(7弦)与古筝(21弦),不再傻傻分不清楚</vt:lpstr>
      <vt:lpstr>    许巍《世外桃源》的前奏与酒狂</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Bob Zhou</dc:creator>
  <cp:lastModifiedBy>xb21cn</cp:lastModifiedBy>
  <cp:revision>267</cp:revision>
  <dcterms:created xsi:type="dcterms:W3CDTF">2015-05-03T12:40:53Z</dcterms:created>
  <dcterms:modified xsi:type="dcterms:W3CDTF">2020-11-17T12:41:38Z</dcterms:modified>
</cp:coreProperties>
</file>