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03" r:id="rId3"/>
    <p:sldId id="314" r:id="rId4"/>
    <p:sldId id="309" r:id="rId5"/>
    <p:sldId id="308" r:id="rId6"/>
    <p:sldId id="315" r:id="rId7"/>
    <p:sldId id="304" r:id="rId8"/>
    <p:sldId id="316" r:id="rId9"/>
    <p:sldId id="310" r:id="rId10"/>
    <p:sldId id="317" r:id="rId11"/>
    <p:sldId id="305" r:id="rId12"/>
    <p:sldId id="318" r:id="rId13"/>
    <p:sldId id="311" r:id="rId14"/>
    <p:sldId id="306" r:id="rId15"/>
    <p:sldId id="312" r:id="rId16"/>
    <p:sldId id="279" r:id="rId17"/>
    <p:sldId id="294" r:id="rId18"/>
    <p:sldId id="313" r:id="rId19"/>
    <p:sldId id="296" r:id="rId20"/>
    <p:sldId id="297" r:id="rId21"/>
    <p:sldId id="307" r:id="rId22"/>
    <p:sldId id="295" r:id="rId23"/>
    <p:sldId id="299" r:id="rId24"/>
    <p:sldId id="300" r:id="rId25"/>
    <p:sldId id="301" r:id="rId26"/>
    <p:sldId id="302" r:id="rId27"/>
    <p:sldId id="293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95C53E"/>
    <a:srgbClr val="0E8146"/>
    <a:srgbClr val="0D7A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544" autoAdjust="0"/>
    <p:restoredTop sz="94660"/>
  </p:normalViewPr>
  <p:slideViewPr>
    <p:cSldViewPr snapToGrid="0">
      <p:cViewPr>
        <p:scale>
          <a:sx n="75" d="100"/>
          <a:sy n="75" d="100"/>
        </p:scale>
        <p:origin x="-115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7" d="100"/>
        <a:sy n="8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aike.so.com/doc/8170708-8487696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152930" y="2038654"/>
            <a:ext cx="574388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7200" b="1" dirty="0" smtClean="0">
                <a:effectLst>
                  <a:reflection blurRad="6350" stA="55000" endA="300" endPos="45500" dir="5400000" sy="-100000" algn="bl" rotWithShape="0"/>
                </a:effectLst>
              </a:rPr>
              <a:t>《</a:t>
            </a:r>
            <a:r>
              <a:rPr lang="zh-CN" altLang="en-US" sz="7200" b="1" dirty="0">
                <a:effectLst>
                  <a:reflection blurRad="6350" stA="55000" endA="300" endPos="45500" dir="5400000" sy="-100000" algn="bl" rotWithShape="0"/>
                </a:effectLst>
              </a:rPr>
              <a:t>平沙落雁</a:t>
            </a:r>
            <a:r>
              <a:rPr lang="en-US" altLang="zh-CN" sz="7200" b="1" dirty="0" smtClean="0">
                <a:effectLst>
                  <a:reflection blurRad="6350" stA="55000" endA="300" endPos="45500" dir="5400000" sy="-100000" algn="bl" rotWithShape="0"/>
                </a:effectLst>
              </a:rPr>
              <a:t>》</a:t>
            </a:r>
            <a:endParaRPr lang="en-US" altLang="zh-CN" sz="7200" b="1" dirty="0" smtClean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文本框 13"/>
          <p:cNvSpPr txBox="1"/>
          <p:nvPr/>
        </p:nvSpPr>
        <p:spPr>
          <a:xfrm>
            <a:off x="4208302" y="4795043"/>
            <a:ext cx="37753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dirty="0"/>
              <a:t>主讲教师</a:t>
            </a:r>
            <a:r>
              <a:rPr lang="zh-CN" altLang="en-US" sz="4000" dirty="0" smtClean="0"/>
              <a:t>：</a:t>
            </a:r>
            <a:r>
              <a:rPr lang="zh-CN" altLang="en-US" sz="4000" dirty="0"/>
              <a:t>丁琪</a:t>
            </a:r>
          </a:p>
        </p:txBody>
      </p:sp>
    </p:spTree>
    <p:extLst>
      <p:ext uri="{BB962C8B-B14F-4D97-AF65-F5344CB8AC3E}">
        <p14:creationId xmlns:p14="http://schemas.microsoft.com/office/powerpoint/2010/main" val="317703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Box 1"/>
          <p:cNvSpPr txBox="1">
            <a:spLocks noChangeArrowheads="1"/>
          </p:cNvSpPr>
          <p:nvPr/>
        </p:nvSpPr>
        <p:spPr bwMode="auto">
          <a:xfrm>
            <a:off x="1143000" y="2571750"/>
            <a:ext cx="10191751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《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五知斋琴谱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》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（蕉庵琴谱）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: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乃臞仙所作也。虽小曲而意味深幽，乃入门之正路。但琴中平沙有各家弹法，种种不一。此特择其意之纯正恬雅者入之。</a:t>
            </a:r>
          </a:p>
          <a:p>
            <a:pPr eaLnBrk="1" hangingPunct="1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15715" name="TextBox 2"/>
          <p:cNvSpPr txBox="1">
            <a:spLocks noChangeArrowheads="1"/>
          </p:cNvSpPr>
          <p:nvPr/>
        </p:nvSpPr>
        <p:spPr bwMode="auto">
          <a:xfrm>
            <a:off x="3048001" y="1214438"/>
            <a:ext cx="7810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600" b="1">
                <a:latin typeface="宋体" pitchFamily="2" charset="-122"/>
              </a:rPr>
              <a:t>广陵派</a:t>
            </a:r>
            <a:r>
              <a:rPr lang="en-US" altLang="zh-CN" sz="3600" b="1">
                <a:latin typeface="宋体" pitchFamily="2" charset="-122"/>
              </a:rPr>
              <a:t>《</a:t>
            </a:r>
            <a:r>
              <a:rPr lang="zh-CN" altLang="en-US" sz="3600" b="1">
                <a:latin typeface="宋体" pitchFamily="2" charset="-122"/>
              </a:rPr>
              <a:t>平沙落雁</a:t>
            </a:r>
            <a:r>
              <a:rPr lang="en-US" altLang="zh-CN" sz="3600" b="1">
                <a:latin typeface="宋体" pitchFamily="2" charset="-122"/>
              </a:rPr>
              <a:t>》</a:t>
            </a:r>
            <a:endParaRPr lang="zh-CN" altLang="en-US" sz="3600" b="1"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0278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91899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Box 1"/>
          <p:cNvSpPr txBox="1">
            <a:spLocks noChangeArrowheads="1"/>
          </p:cNvSpPr>
          <p:nvPr/>
        </p:nvSpPr>
        <p:spPr bwMode="auto">
          <a:xfrm>
            <a:off x="952500" y="1071564"/>
            <a:ext cx="10001251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《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天闻阁琴谱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》: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原操为唐人陈子昂所作。盖取秋高气爽，风静沙平，云程万里，天际飞鸣，借鹄鸿之远志，写逸士之心胸者也。后之学者，遂互相唱和，分律变调。操数种，而音调皆同。惟独此操气疏韵长，通体节奏凡三起落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;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初弹似鸿雁来宾，极云霄之缥缈，序雁行以和鸣，倏隐倏显，若往若来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;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其欲落也，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;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回环顾盼，空际盘旋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;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其将落也，息声斜掠，绕洲三匝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;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其既落也，此呼披应，三五成群，飞鸣宿食，得所适情，子母随而雌雄让。亦能品焉。</a:t>
            </a:r>
          </a:p>
        </p:txBody>
      </p:sp>
      <p:sp>
        <p:nvSpPr>
          <p:cNvPr id="116739" name="TextBox 2"/>
          <p:cNvSpPr txBox="1">
            <a:spLocks noChangeArrowheads="1"/>
          </p:cNvSpPr>
          <p:nvPr/>
        </p:nvSpPr>
        <p:spPr bwMode="auto">
          <a:xfrm>
            <a:off x="3429001" y="357189"/>
            <a:ext cx="5143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itchFamily="2" charset="-122"/>
              </a:rPr>
              <a:t>九嶷派</a:t>
            </a:r>
            <a:r>
              <a:rPr lang="en-US" altLang="zh-CN" sz="2800" b="1">
                <a:latin typeface="宋体" pitchFamily="2" charset="-122"/>
              </a:rPr>
              <a:t>《</a:t>
            </a:r>
            <a:r>
              <a:rPr lang="zh-CN" altLang="en-US" sz="2800" b="1">
                <a:latin typeface="宋体" pitchFamily="2" charset="-122"/>
              </a:rPr>
              <a:t>平沙落雁</a:t>
            </a:r>
            <a:r>
              <a:rPr lang="en-US" altLang="zh-CN" sz="2800" b="1">
                <a:latin typeface="宋体" pitchFamily="2" charset="-122"/>
              </a:rPr>
              <a:t>》</a:t>
            </a:r>
            <a:endParaRPr lang="zh-CN" altLang="en-US" sz="2800" b="1"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95202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Box 1"/>
          <p:cNvSpPr txBox="1">
            <a:spLocks noChangeArrowheads="1"/>
          </p:cNvSpPr>
          <p:nvPr/>
        </p:nvSpPr>
        <p:spPr bwMode="auto">
          <a:xfrm>
            <a:off x="952501" y="1571626"/>
            <a:ext cx="101917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87001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/>
              <a:t>    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982301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8140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9000" y="172085"/>
            <a:ext cx="10515600" cy="80327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400" b="1" dirty="0" smtClean="0"/>
              <a:t/>
            </a:r>
            <a:br>
              <a:rPr lang="en-US" altLang="zh-CN" sz="4400" b="1" dirty="0" smtClean="0"/>
            </a:br>
            <a:r>
              <a:rPr lang="en-US" altLang="zh-CN" sz="4400" b="1" dirty="0"/>
              <a:t/>
            </a:r>
            <a:br>
              <a:rPr lang="en-US" altLang="zh-CN" sz="4400" b="1" dirty="0"/>
            </a:b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80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/>
              <a:t>   </a:t>
            </a:r>
            <a:endParaRPr lang="en-US" altLang="zh-CN" sz="40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059837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612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9000" y="172085"/>
            <a:ext cx="10515600" cy="80327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400" b="1" dirty="0" smtClean="0"/>
              <a:t/>
            </a:r>
            <a:br>
              <a:rPr lang="en-US" altLang="zh-CN" sz="4400" b="1" dirty="0" smtClean="0"/>
            </a:b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琴曲赏析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079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07492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4800" smtClean="0"/>
              <a:t>   琴</a:t>
            </a:r>
            <a:r>
              <a:rPr lang="zh-CN" altLang="en-US" sz="4800" dirty="0" smtClean="0"/>
              <a:t>曲赏析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1246583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/>
              <a:t>       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708138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0086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4106862"/>
          </a:xfrm>
        </p:spPr>
        <p:txBody>
          <a:bodyPr/>
          <a:lstStyle/>
          <a:p>
            <a:r>
              <a:rPr lang="zh-CN" altLang="en-US" dirty="0"/>
              <a:t>分析两首琴</a:t>
            </a:r>
            <a:r>
              <a:rPr lang="zh-CN" altLang="en-US" dirty="0" smtClean="0"/>
              <a:t>曲风格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89014256"/>
              </p:ext>
            </p:extLst>
          </p:nvPr>
        </p:nvGraphicFramePr>
        <p:xfrm>
          <a:off x="13081952" y="1609408"/>
          <a:ext cx="5560695" cy="1403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625"/>
                <a:gridCol w="1350645"/>
                <a:gridCol w="2817495"/>
                <a:gridCol w="963930"/>
              </a:tblGrid>
              <a:tr h="701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701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6141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074400" y="2598738"/>
            <a:ext cx="9956800" cy="1143000"/>
          </a:xfrm>
        </p:spPr>
        <p:txBody>
          <a:bodyPr/>
          <a:lstStyle/>
          <a:p>
            <a:r>
              <a:rPr lang="zh-CN" altLang="en-US" dirty="0" smtClean="0"/>
              <a:t>古琴</a:t>
            </a:r>
            <a:r>
              <a:rPr lang="en-US" altLang="zh-CN" dirty="0" smtClean="0"/>
              <a:t>(7</a:t>
            </a:r>
            <a:r>
              <a:rPr lang="zh-CN" altLang="en-US" dirty="0" smtClean="0"/>
              <a:t>弦</a:t>
            </a:r>
            <a:r>
              <a:rPr lang="en-US" altLang="zh-CN" dirty="0" smtClean="0"/>
              <a:t>)</a:t>
            </a:r>
            <a:r>
              <a:rPr lang="zh-CN" altLang="en-US" dirty="0" smtClean="0"/>
              <a:t>与古筝</a:t>
            </a:r>
            <a:r>
              <a:rPr lang="en-US" altLang="zh-CN" dirty="0" smtClean="0"/>
              <a:t>(21</a:t>
            </a:r>
            <a:r>
              <a:rPr lang="zh-CN" altLang="en-US" dirty="0" smtClean="0"/>
              <a:t>弦</a:t>
            </a:r>
            <a:r>
              <a:rPr lang="en-US" altLang="zh-CN" dirty="0" smtClean="0"/>
              <a:t>),</a:t>
            </a:r>
            <a:r>
              <a:rPr lang="zh-CN" altLang="en-US" dirty="0" smtClean="0"/>
              <a:t>不再傻傻分不清楚</a:t>
            </a:r>
            <a:endParaRPr lang="zh-CN" altLang="en-US" dirty="0"/>
          </a:p>
        </p:txBody>
      </p:sp>
      <p:pic>
        <p:nvPicPr>
          <p:cNvPr id="5" name="Picture 3" descr="C:\Users\lenovo\Desktop\tim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4143380"/>
            <a:ext cx="5228141" cy="2446332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6638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7053262"/>
          </a:xfrm>
        </p:spPr>
        <p:txBody>
          <a:bodyPr/>
          <a:lstStyle/>
          <a:p>
            <a:r>
              <a:rPr lang="zh-CN" altLang="en-US" dirty="0" smtClean="0"/>
              <a:t>    许巍</a:t>
            </a:r>
            <a:r>
              <a:rPr lang="en-US" altLang="zh-CN" dirty="0" smtClean="0"/>
              <a:t>《</a:t>
            </a:r>
            <a:r>
              <a:rPr lang="zh-CN" altLang="en-US" dirty="0" smtClean="0"/>
              <a:t>世外桃源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的前奏与酒狂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35386547"/>
              </p:ext>
            </p:extLst>
          </p:nvPr>
        </p:nvGraphicFramePr>
        <p:xfrm>
          <a:off x="14543085" y="4589780"/>
          <a:ext cx="6600830" cy="4536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8415"/>
                <a:gridCol w="1131886"/>
                <a:gridCol w="411163"/>
                <a:gridCol w="411163"/>
                <a:gridCol w="411163"/>
                <a:gridCol w="411163"/>
                <a:gridCol w="411163"/>
                <a:gridCol w="411163"/>
                <a:gridCol w="693736"/>
                <a:gridCol w="128590"/>
                <a:gridCol w="91122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序号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经费开支科目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金额（万元）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序号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经费开支科目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金额（万元）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85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资料费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0.2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7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劳务费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0.01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2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数据采集费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印刷费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0.01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3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差旅费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0.15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管理费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0.04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4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会议费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0.3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10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其他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设备费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0.04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6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专家咨询费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0.2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合计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7660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年度预算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2020</a:t>
                      </a:r>
                      <a:r>
                        <a:rPr lang="zh-CN" sz="1800" kern="100">
                          <a:effectLst/>
                        </a:rPr>
                        <a:t>年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2021</a:t>
                      </a:r>
                      <a:r>
                        <a:rPr lang="zh-CN" sz="1800" kern="100">
                          <a:effectLst/>
                        </a:rPr>
                        <a:t>年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年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年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/>
                </a:tc>
              </a:tr>
              <a:tr h="1255395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130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819400" y="1714500"/>
            <a:ext cx="8229600" cy="1894362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Administrator\Desktop\Screenshot_20201117_181355_com.huawei.browser_mh16056080689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9700" y="0"/>
            <a:ext cx="10287000" cy="842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753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4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Box 1"/>
          <p:cNvSpPr txBox="1">
            <a:spLocks noChangeArrowheads="1"/>
          </p:cNvSpPr>
          <p:nvPr/>
        </p:nvSpPr>
        <p:spPr bwMode="auto">
          <a:xfrm>
            <a:off x="857251" y="428625"/>
            <a:ext cx="10191749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latin typeface="宋体" pitchFamily="2" charset="-122"/>
              </a:rPr>
              <a:t>《</a:t>
            </a:r>
            <a:r>
              <a:rPr lang="zh-CN" altLang="en-US" sz="2400" b="1">
                <a:latin typeface="宋体" pitchFamily="2" charset="-122"/>
              </a:rPr>
              <a:t>琴苑心传全编</a:t>
            </a:r>
            <a:r>
              <a:rPr lang="en-US" altLang="zh-CN" sz="2400" b="1">
                <a:latin typeface="宋体" pitchFamily="2" charset="-122"/>
              </a:rPr>
              <a:t>》:</a:t>
            </a:r>
          </a:p>
          <a:p>
            <a:pPr eaLnBrk="1" hangingPunct="1"/>
            <a:r>
              <a:rPr lang="zh-CN" altLang="en-US" sz="2400" b="1">
                <a:latin typeface="宋体" pitchFamily="2" charset="-122"/>
              </a:rPr>
              <a:t>按是曲，陈子昂作。盖取清秋寥落之意，鸿雁飞鸣，秋中之景物也，故于此以写之。</a:t>
            </a:r>
          </a:p>
        </p:txBody>
      </p:sp>
      <p:sp>
        <p:nvSpPr>
          <p:cNvPr id="108547" name="TextBox 4"/>
          <p:cNvSpPr txBox="1">
            <a:spLocks noChangeArrowheads="1"/>
          </p:cNvSpPr>
          <p:nvPr/>
        </p:nvSpPr>
        <p:spPr bwMode="auto">
          <a:xfrm>
            <a:off x="666751" y="1785939"/>
            <a:ext cx="10668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latin typeface="宋体" pitchFamily="2" charset="-122"/>
              </a:rPr>
              <a:t>《</a:t>
            </a:r>
            <a:r>
              <a:rPr lang="zh-CN" altLang="en-US" sz="2400" b="1">
                <a:latin typeface="宋体" pitchFamily="2" charset="-122"/>
              </a:rPr>
              <a:t>后记</a:t>
            </a:r>
            <a:r>
              <a:rPr lang="en-US" altLang="zh-CN" sz="2400" b="1">
                <a:latin typeface="宋体" pitchFamily="2" charset="-122"/>
              </a:rPr>
              <a:t>》: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宋体" pitchFamily="2" charset="-122"/>
              </a:rPr>
              <a:t>逸气横秋，旷而弥真。音律还宫之神妙，莫可窥测，其宫调从正宫起者，如阳春、高山、正宫调起也。商调如白雪、秋思，正商起</a:t>
            </a:r>
            <a:r>
              <a:rPr lang="en-US" altLang="zh-CN" sz="2400" b="1">
                <a:latin typeface="宋体" pitchFamily="2" charset="-122"/>
              </a:rPr>
              <a:t>;</a:t>
            </a:r>
            <a:r>
              <a:rPr lang="zh-CN" altLang="en-US" sz="2400" b="1">
                <a:latin typeface="宋体" pitchFamily="2" charset="-122"/>
              </a:rPr>
              <a:t>思贤徵少商起，皆正商也。若圮桥属宫，从徵角起，虽变而本宫也。至忘机、平沙，虽属商，又变之变，以之属宫角徵羽皆不类也。大抵大曲皆醇平调，小曲多变而偏，共偏者，惟商调中独多，推此类，可得其正矣。</a:t>
            </a:r>
          </a:p>
          <a:p>
            <a:pPr eaLnBrk="1" hangingPunct="1"/>
            <a:endParaRPr lang="zh-CN" altLang="en-US" sz="2400" b="1"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1570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Box 2"/>
          <p:cNvSpPr txBox="1">
            <a:spLocks noChangeArrowheads="1"/>
          </p:cNvSpPr>
          <p:nvPr/>
        </p:nvSpPr>
        <p:spPr bwMode="auto">
          <a:xfrm>
            <a:off x="10246837" y="571500"/>
            <a:ext cx="738664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600"/>
              <a:t>送元二使安西（渭城曲）</a:t>
            </a:r>
          </a:p>
        </p:txBody>
      </p:sp>
      <p:sp>
        <p:nvSpPr>
          <p:cNvPr id="61443" name="TextBox 3"/>
          <p:cNvSpPr txBox="1">
            <a:spLocks noChangeArrowheads="1"/>
          </p:cNvSpPr>
          <p:nvPr/>
        </p:nvSpPr>
        <p:spPr bwMode="auto">
          <a:xfrm>
            <a:off x="4232395" y="1071563"/>
            <a:ext cx="4124206" cy="507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>
                <a:latin typeface="宋体" pitchFamily="2" charset="-122"/>
              </a:rPr>
              <a:t>渭城朝雨浥轻尘，</a:t>
            </a:r>
            <a:endParaRPr lang="en-US" altLang="zh-CN" sz="3200">
              <a:latin typeface="宋体" pitchFamily="2" charset="-122"/>
            </a:endParaRPr>
          </a:p>
          <a:p>
            <a:pPr eaLnBrk="1" hangingPunct="1"/>
            <a:endParaRPr lang="en-US" altLang="zh-CN" sz="3200">
              <a:latin typeface="宋体" pitchFamily="2" charset="-122"/>
            </a:endParaRPr>
          </a:p>
          <a:p>
            <a:pPr eaLnBrk="1" hangingPunct="1"/>
            <a:r>
              <a:rPr lang="en-US" altLang="zh-CN" sz="3200">
                <a:latin typeface="宋体" pitchFamily="2" charset="-122"/>
              </a:rPr>
              <a:t>   </a:t>
            </a:r>
            <a:r>
              <a:rPr lang="zh-CN" altLang="en-US" sz="3200">
                <a:latin typeface="宋体" pitchFamily="2" charset="-122"/>
              </a:rPr>
              <a:t>客舍青青柳色新。</a:t>
            </a:r>
            <a:endParaRPr lang="en-US" altLang="zh-CN" sz="3200">
              <a:latin typeface="宋体" pitchFamily="2" charset="-122"/>
            </a:endParaRPr>
          </a:p>
          <a:p>
            <a:pPr eaLnBrk="1" hangingPunct="1"/>
            <a:endParaRPr lang="en-US" altLang="zh-CN" sz="3200">
              <a:latin typeface="宋体" pitchFamily="2" charset="-122"/>
            </a:endParaRPr>
          </a:p>
          <a:p>
            <a:pPr eaLnBrk="1" hangingPunct="1"/>
            <a:r>
              <a:rPr lang="zh-CN" altLang="en-US" sz="3200">
                <a:latin typeface="宋体" pitchFamily="2" charset="-122"/>
              </a:rPr>
              <a:t>      劝君更尽一杯酒，</a:t>
            </a:r>
          </a:p>
          <a:p>
            <a:pPr eaLnBrk="1" hangingPunct="1"/>
            <a:endParaRPr lang="en-US" altLang="zh-CN" sz="3200">
              <a:latin typeface="宋体" pitchFamily="2" charset="-122"/>
            </a:endParaRPr>
          </a:p>
          <a:p>
            <a:pPr eaLnBrk="1" hangingPunct="1"/>
            <a:r>
              <a:rPr lang="zh-CN" altLang="en-US" sz="3200">
                <a:latin typeface="宋体" pitchFamily="2" charset="-122"/>
              </a:rPr>
              <a:t>        西出阳关无故人。</a:t>
            </a:r>
          </a:p>
          <a:p>
            <a:pPr eaLnBrk="1" hangingPunct="1"/>
            <a:endParaRPr lang="zh-CN" altLang="en-US" sz="3200"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9290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14376"/>
            <a:ext cx="1095375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zh-CN" altLang="en-US" sz="3600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1" y="3714750"/>
            <a:ext cx="100965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zh-CN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00211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Box 1"/>
          <p:cNvSpPr txBox="1">
            <a:spLocks noChangeArrowheads="1"/>
          </p:cNvSpPr>
          <p:nvPr/>
        </p:nvSpPr>
        <p:spPr bwMode="auto">
          <a:xfrm>
            <a:off x="1333500" y="1643063"/>
            <a:ext cx="1000125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latin typeface="宋体" pitchFamily="2" charset="-122"/>
              </a:rPr>
              <a:t>《</a:t>
            </a:r>
            <a:r>
              <a:rPr lang="zh-CN" altLang="en-US" sz="2400" b="1">
                <a:latin typeface="宋体" pitchFamily="2" charset="-122"/>
              </a:rPr>
              <a:t>萧立礼平沙落雁谱</a:t>
            </a:r>
            <a:r>
              <a:rPr lang="en-US" altLang="zh-CN" sz="2400" b="1">
                <a:latin typeface="宋体" pitchFamily="2" charset="-122"/>
              </a:rPr>
              <a:t>》: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宋体" pitchFamily="2" charset="-122"/>
              </a:rPr>
              <a:t>按此曲本臞仙所作也。亦作有飞鸣吟、秋鸿、鹤鸣九皋诸曲，斯曲抑扬起伏疾徐之声，摹物理多、寡、聚、散、起、落、飞、鸣之神，其一种天机自然，曲传达室指下，深于音律者自可知之。</a:t>
            </a:r>
          </a:p>
          <a:p>
            <a:pPr eaLnBrk="1" hangingPunct="1"/>
            <a:endParaRPr lang="zh-CN" altLang="en-US" sz="2400" b="1"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3472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407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Box 1"/>
          <p:cNvSpPr txBox="1">
            <a:spLocks noChangeArrowheads="1"/>
          </p:cNvSpPr>
          <p:nvPr/>
        </p:nvSpPr>
        <p:spPr bwMode="auto">
          <a:xfrm>
            <a:off x="381001" y="1"/>
            <a:ext cx="11239500" cy="6601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latin typeface="宋体" pitchFamily="2" charset="-122"/>
              </a:rPr>
              <a:t>《</a:t>
            </a:r>
            <a:r>
              <a:rPr lang="zh-CN" altLang="en-US" sz="2400" b="1">
                <a:latin typeface="宋体" pitchFamily="2" charset="-122"/>
              </a:rPr>
              <a:t>萧立礼平沙落雁的分段解题</a:t>
            </a:r>
            <a:r>
              <a:rPr lang="en-US" altLang="zh-CN" sz="2400" b="1">
                <a:latin typeface="宋体" pitchFamily="2" charset="-122"/>
              </a:rPr>
              <a:t>》: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>
                <a:latin typeface="宋体" pitchFamily="2" charset="-122"/>
              </a:rPr>
              <a:t>一、秋雁一群横江而来，孤雁在前者先落，中间一二雁以次而落，又三五雁一齐争落。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>
                <a:latin typeface="宋体" pitchFamily="2" charset="-122"/>
              </a:rPr>
              <a:t>二、或落而不鸣，而落，而又鸣。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>
                <a:latin typeface="宋体" pitchFamily="2" charset="-122"/>
              </a:rPr>
              <a:t>三、四段若仰天而呼，招之速下，以为此间乐也。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>
                <a:latin typeface="宋体" pitchFamily="2" charset="-122"/>
              </a:rPr>
              <a:t>四、下半章上下齐鸣，空中数十雁，翻飞击翅。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>
                <a:latin typeface="宋体" pitchFamily="2" charset="-122"/>
              </a:rPr>
              <a:t>五、羽声扑拍丛杂，一齐竟落。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>
                <a:latin typeface="宋体" pitchFamily="2" charset="-122"/>
              </a:rPr>
              <a:t>六、既落之雁，</a:t>
            </a:r>
            <a:r>
              <a:rPr lang="zh-CN" altLang="en-US" sz="2400">
                <a:latin typeface="宋体" pitchFamily="2" charset="-122"/>
                <a:hlinkClick r:id="rId2"/>
              </a:rPr>
              <a:t>托迹</a:t>
            </a:r>
            <a:r>
              <a:rPr lang="zh-CN" altLang="en-US" sz="2400">
                <a:latin typeface="宋体" pitchFamily="2" charset="-122"/>
              </a:rPr>
              <a:t>未稳，旋又参差飞鸣，或飞或落，或落或鸣，于是一齐飞落。羽声鸣声，哄然满耳，为静境中之闹境，闹境中之静境。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>
                <a:latin typeface="宋体" pitchFamily="2" charset="-122"/>
              </a:rPr>
              <a:t>七、已落之雁，声已寂然，尚有孤雁引吭哀鸣。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>
                <a:latin typeface="宋体" pitchFamily="2" charset="-122"/>
              </a:rPr>
              <a:t>尾、次第落于群雁之侧。</a:t>
            </a:r>
          </a:p>
          <a:p>
            <a:pPr eaLnBrk="1" hangingPunct="1">
              <a:lnSpc>
                <a:spcPct val="150000"/>
              </a:lnSpc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19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504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2223</TotalTime>
  <Words>1010</Words>
  <Application>Microsoft Office PowerPoint</Application>
  <PresentationFormat>自定义</PresentationFormat>
  <Paragraphs>100</Paragraphs>
  <Slides>27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凸显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</vt:lpstr>
      <vt:lpstr>   </vt:lpstr>
      <vt:lpstr>PowerPoint 演示文稿</vt:lpstr>
      <vt:lpstr> </vt:lpstr>
      <vt:lpstr>PowerPoint 演示文稿</vt:lpstr>
      <vt:lpstr>PowerPoint 演示文稿</vt:lpstr>
      <vt:lpstr>PowerPoint 演示文稿</vt:lpstr>
      <vt:lpstr>分析两首琴曲风格</vt:lpstr>
      <vt:lpstr>古琴(7弦)与古筝(21弦),不再傻傻分不清楚</vt:lpstr>
      <vt:lpstr>    许巍《世外桃源》的前奏与酒狂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Bob Zhou</dc:creator>
  <cp:lastModifiedBy>xb21cn</cp:lastModifiedBy>
  <cp:revision>261</cp:revision>
  <dcterms:created xsi:type="dcterms:W3CDTF">2015-05-03T12:40:53Z</dcterms:created>
  <dcterms:modified xsi:type="dcterms:W3CDTF">2020-11-17T11:56:03Z</dcterms:modified>
</cp:coreProperties>
</file>