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3" r:id="rId3"/>
    <p:sldId id="304" r:id="rId4"/>
    <p:sldId id="305" r:id="rId5"/>
    <p:sldId id="306" r:id="rId6"/>
    <p:sldId id="308" r:id="rId7"/>
    <p:sldId id="279" r:id="rId8"/>
    <p:sldId id="294" r:id="rId9"/>
    <p:sldId id="296" r:id="rId10"/>
    <p:sldId id="297" r:id="rId11"/>
    <p:sldId id="307" r:id="rId12"/>
    <p:sldId id="295" r:id="rId13"/>
    <p:sldId id="299" r:id="rId14"/>
    <p:sldId id="300" r:id="rId15"/>
    <p:sldId id="301" r:id="rId16"/>
    <p:sldId id="302" r:id="rId17"/>
    <p:sldId id="293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5C53E"/>
    <a:srgbClr val="0E8146"/>
    <a:srgbClr val="0D7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44" autoAdjust="0"/>
    <p:restoredTop sz="94660"/>
  </p:normalViewPr>
  <p:slideViewPr>
    <p:cSldViewPr snapToGrid="0">
      <p:cViewPr>
        <p:scale>
          <a:sx n="75" d="100"/>
          <a:sy n="75" d="100"/>
        </p:scale>
        <p:origin x="-11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836591" y="2038654"/>
            <a:ext cx="103765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《</a:t>
            </a:r>
            <a:r>
              <a:rPr lang="zh-CN" altLang="en-US" sz="7200" b="1" dirty="0">
                <a:effectLst>
                  <a:reflection blurRad="6350" stA="55000" endA="300" endPos="45500" dir="5400000" sy="-100000" algn="bl" rotWithShape="0"/>
                </a:effectLst>
              </a:rPr>
              <a:t>凤求凰</a:t>
            </a:r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》</a:t>
            </a:r>
            <a:r>
              <a:rPr lang="zh-CN" altLang="en-US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与</a:t>
            </a:r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《</a:t>
            </a:r>
            <a:r>
              <a:rPr lang="zh-CN" altLang="en-US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秋风辞</a:t>
            </a:r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》</a:t>
            </a:r>
          </a:p>
        </p:txBody>
      </p:sp>
      <p:sp>
        <p:nvSpPr>
          <p:cNvPr id="9" name="文本框 13"/>
          <p:cNvSpPr txBox="1"/>
          <p:nvPr/>
        </p:nvSpPr>
        <p:spPr>
          <a:xfrm>
            <a:off x="4208302" y="4795043"/>
            <a:ext cx="3775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/>
              <a:t>主讲教师</a:t>
            </a:r>
            <a:r>
              <a:rPr lang="zh-CN" altLang="en-US" sz="4000" dirty="0" smtClean="0"/>
              <a:t>：</a:t>
            </a:r>
            <a:r>
              <a:rPr lang="zh-CN" altLang="en-US" sz="4000" dirty="0"/>
              <a:t>丁琪</a:t>
            </a:r>
          </a:p>
        </p:txBody>
      </p:sp>
    </p:spTree>
    <p:extLst>
      <p:ext uri="{BB962C8B-B14F-4D97-AF65-F5344CB8AC3E}">
        <p14:creationId xmlns:p14="http://schemas.microsoft.com/office/powerpoint/2010/main" val="31770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600" dirty="0">
                <a:latin typeface="+mn-ea"/>
              </a:rPr>
              <a:t>秋风词</a:t>
            </a:r>
            <a:r>
              <a:rPr lang="en-US" altLang="zh-CN" sz="3600" dirty="0">
                <a:latin typeface="+mn-ea"/>
              </a:rPr>
              <a:t>》</a:t>
            </a:r>
            <a:r>
              <a:rPr lang="zh-CN" altLang="en-US" sz="3600" dirty="0">
                <a:latin typeface="+mn-ea"/>
              </a:rPr>
              <a:t>是古琴曲中的著名小曲之一。谱本出自民国初年</a:t>
            </a:r>
            <a:r>
              <a:rPr lang="en-US" altLang="zh-CN" sz="3600" dirty="0">
                <a:latin typeface="+mn-ea"/>
              </a:rPr>
              <a:t>《</a:t>
            </a:r>
            <a:r>
              <a:rPr lang="zh-CN" altLang="en-US" sz="3600" dirty="0">
                <a:latin typeface="+mn-ea"/>
              </a:rPr>
              <a:t>梅庵琴谱</a:t>
            </a:r>
            <a:r>
              <a:rPr lang="en-US" altLang="zh-CN" sz="3600" dirty="0">
                <a:latin typeface="+mn-ea"/>
              </a:rPr>
              <a:t>》</a:t>
            </a:r>
            <a:r>
              <a:rPr lang="zh-CN" altLang="en-US" sz="3600" dirty="0">
                <a:latin typeface="+mn-ea"/>
              </a:rPr>
              <a:t>。山东诸城派王宾鲁传谱，后由弟子徐卓、邵森编订秋风，</a:t>
            </a:r>
            <a:r>
              <a:rPr lang="en-US" altLang="zh-CN" sz="3600" dirty="0">
                <a:latin typeface="+mn-ea"/>
              </a:rPr>
              <a:t>1931</a:t>
            </a:r>
            <a:r>
              <a:rPr lang="zh-CN" altLang="en-US" sz="3600" dirty="0">
                <a:latin typeface="+mn-ea"/>
              </a:rPr>
              <a:t>年初版。曲体小型。有词。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65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       琴</a:t>
            </a:r>
            <a:r>
              <a:rPr lang="zh-CN" altLang="en-US" sz="4400" dirty="0"/>
              <a:t>曲赏析</a:t>
            </a:r>
          </a:p>
        </p:txBody>
      </p:sp>
    </p:spTree>
    <p:extLst>
      <p:ext uri="{BB962C8B-B14F-4D97-AF65-F5344CB8AC3E}">
        <p14:creationId xmlns:p14="http://schemas.microsoft.com/office/powerpoint/2010/main" val="3708138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08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106862"/>
          </a:xfrm>
        </p:spPr>
        <p:txBody>
          <a:bodyPr/>
          <a:lstStyle/>
          <a:p>
            <a:r>
              <a:rPr lang="zh-CN" altLang="en-US" dirty="0"/>
              <a:t>分析两首琴</a:t>
            </a:r>
            <a:r>
              <a:rPr lang="zh-CN" altLang="en-US" dirty="0" smtClean="0"/>
              <a:t>曲风格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9014256"/>
              </p:ext>
            </p:extLst>
          </p:nvPr>
        </p:nvGraphicFramePr>
        <p:xfrm>
          <a:off x="13081952" y="1609408"/>
          <a:ext cx="5560695" cy="1403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25"/>
                <a:gridCol w="1350645"/>
                <a:gridCol w="2817495"/>
                <a:gridCol w="963930"/>
              </a:tblGrid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614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74400" y="2598738"/>
            <a:ext cx="9956800" cy="1143000"/>
          </a:xfrm>
        </p:spPr>
        <p:txBody>
          <a:bodyPr/>
          <a:lstStyle/>
          <a:p>
            <a:r>
              <a:rPr lang="zh-CN" altLang="en-US" dirty="0" smtClean="0"/>
              <a:t>古琴</a:t>
            </a:r>
            <a:r>
              <a:rPr lang="en-US" altLang="zh-CN" dirty="0" smtClean="0"/>
              <a:t>(7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</a:t>
            </a:r>
            <a:r>
              <a:rPr lang="zh-CN" altLang="en-US" dirty="0" smtClean="0"/>
              <a:t>与古筝</a:t>
            </a:r>
            <a:r>
              <a:rPr lang="en-US" altLang="zh-CN" dirty="0" smtClean="0"/>
              <a:t>(21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),</a:t>
            </a:r>
            <a:r>
              <a:rPr lang="zh-CN" altLang="en-US" dirty="0" smtClean="0"/>
              <a:t>不再傻傻分不清楚</a:t>
            </a:r>
            <a:endParaRPr lang="zh-CN" altLang="en-US" dirty="0"/>
          </a:p>
        </p:txBody>
      </p:sp>
      <p:pic>
        <p:nvPicPr>
          <p:cNvPr id="5" name="Picture 3" descr="C:\Users\lenovo\Desktop\t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143380"/>
            <a:ext cx="5228141" cy="2446332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663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053262"/>
          </a:xfrm>
        </p:spPr>
        <p:txBody>
          <a:bodyPr/>
          <a:lstStyle/>
          <a:p>
            <a:r>
              <a:rPr lang="zh-CN" altLang="en-US" dirty="0" smtClean="0"/>
              <a:t>    许巍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世外桃源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的前奏与酒狂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5386547"/>
              </p:ext>
            </p:extLst>
          </p:nvPr>
        </p:nvGraphicFramePr>
        <p:xfrm>
          <a:off x="14543085" y="4589780"/>
          <a:ext cx="6600830" cy="4536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415"/>
                <a:gridCol w="1131886"/>
                <a:gridCol w="411163"/>
                <a:gridCol w="411163"/>
                <a:gridCol w="411163"/>
                <a:gridCol w="411163"/>
                <a:gridCol w="411163"/>
                <a:gridCol w="411163"/>
                <a:gridCol w="693736"/>
                <a:gridCol w="128590"/>
                <a:gridCol w="91122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金额（万元）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金额（万元）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资料费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0.2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劳务费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数据采集费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印刷费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差旅费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0.15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管理费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会议费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其他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设备费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6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专家咨询费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合计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766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年度预算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2020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2021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年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/>
                </a:tc>
              </a:tr>
              <a:tr h="1255395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130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19400" y="1714500"/>
            <a:ext cx="8229600" cy="1894362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Screenshot_20201117_181355_com.huawei.browser_mh16056080689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9700" y="0"/>
            <a:ext cx="10287000" cy="842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75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/>
              <a:t>凤 求 </a:t>
            </a:r>
            <a:r>
              <a:rPr lang="zh-CN" altLang="en-US" sz="3200" b="1" dirty="0" smtClean="0"/>
              <a:t>凰  </a:t>
            </a:r>
            <a:r>
              <a:rPr lang="en-US" altLang="zh-CN" sz="3200" b="1" dirty="0" smtClean="0"/>
              <a:t>&lt;</a:t>
            </a:r>
            <a:r>
              <a:rPr lang="zh-CN" altLang="en-US" sz="3200" b="1" dirty="0" smtClean="0"/>
              <a:t>卓文君与司马相如</a:t>
            </a:r>
            <a:r>
              <a:rPr lang="en-US" altLang="zh-CN" sz="3200" b="1" dirty="0" smtClean="0"/>
              <a:t>&gt;</a:t>
            </a:r>
            <a:endParaRPr lang="zh-CN" altLang="en-US" sz="3200" b="1" dirty="0"/>
          </a:p>
        </p:txBody>
      </p:sp>
      <p:pic>
        <p:nvPicPr>
          <p:cNvPr id="4" name="Picture 2" descr="C:\Users\lenovo\Desktop\Wa0702330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00" y="2532257"/>
            <a:ext cx="4465320" cy="338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49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200" dirty="0"/>
              <a:t>司马相如者，蜀郡成都人也，字长卿。少时好读书，学击剑，故其亲名之曰犬子。相如既学，慕蔺相如之为人，更名相如。以赀为郎，事孝景帝，为武骑常侍，非其好也。会景帝不好辞赋，是时梁孝王来朝，从游说之士齐人邹阳、淮阴枚乘、吴庄忌夫子之徒，相如见而说之，因病免，客游梁。梁孝王令与诸生同舍，相如得与诸生游士居数岁，乃着子虚之赋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407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会梁孝王卒，相如归，而家贫，无以自业。素与临邛令王吉相善，吉曰：“长卿久宦游不遂，而来过我。”于是相如往，舍都亭。临邛令缪为恭敬，日往朝相如。相如初尚见之，后称病，使从者谢吉，吉愈益谨肃。临邛中多富人，而卓王孙家僮八百人，程郑亦数百人，二人乃相谓曰：“令有贵客，为具召之。”并召令。令既至，卓氏客以百数。至日中，谒司马长卿，长卿谢病不能往，临邛令不敢尝食，自往迎相如。相如不得已，彊往，一坐尽倾。酒酣，临邛令前奏琴曰：“窃闻长卿好之，愿以自娱。”相如辞谢，为鼓一再行。是时卓王孙有女文君新寡，好音，故相如缪与令相重，而以琴心挑之。相如之临邛，从车骑，雍容闲雅甚都；及饮卓氏，弄琴，文君窃从户窥之，心悦而好之，恐不得当也。既罢，相如乃使人重赐文君侍者通殷勤。文君夜亡奔相如，相如乃与驰归成都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189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2800" dirty="0"/>
              <a:t>家居徒四壁立。卓王孙大怒曰：“女至不材，我不忍杀，不分一钱也。”人或谓王孙，王孙终不听。文君久之不乐，曰：“长卿第俱如临邛，从昆弟假贷犹足为生，何至自苦如此！”相如与俱之临邛，尽卖其车骑，买一酒舍酤酒，而令文君当炉。相如身自着犊鼻裈，与保庸杂作，涤器于市中。卓王孙闻而耻之，为杜门不出。昆弟诸公更谓王孙曰：“有一男两女，所不足者非财也。今文君已失身于司马长卿，长卿故倦游，虽贫，其人材足依也，且又令客，独柰何相辱如此！”卓王孙不得已，分予文君僮百人，钱百万，及其嫁时衣被财物。文君乃与相如归成都，买田宅，为富人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230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有</a:t>
            </a:r>
            <a:r>
              <a:rPr lang="zh-CN" altLang="en-US" sz="2800" dirty="0">
                <a:latin typeface="+mn-ea"/>
              </a:rPr>
              <a:t>一美人兮，见之不忘。</a:t>
            </a:r>
            <a:endParaRPr lang="en-US" altLang="zh-CN" sz="2800" dirty="0">
              <a:latin typeface="+mn-ea"/>
            </a:endParaRP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一</a:t>
            </a:r>
            <a:r>
              <a:rPr lang="zh-CN" altLang="en-US" sz="2800" dirty="0">
                <a:latin typeface="+mn-ea"/>
              </a:rPr>
              <a:t>日不见兮，思之如狂。</a:t>
            </a: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凤</a:t>
            </a:r>
            <a:r>
              <a:rPr lang="zh-CN" altLang="en-US" sz="2800" dirty="0">
                <a:latin typeface="+mn-ea"/>
              </a:rPr>
              <a:t>飞翱翔兮，四海求凰。</a:t>
            </a: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无</a:t>
            </a:r>
            <a:r>
              <a:rPr lang="zh-CN" altLang="en-US" sz="2800" dirty="0">
                <a:latin typeface="+mn-ea"/>
              </a:rPr>
              <a:t>奈佳人兮，不在东墙。</a:t>
            </a: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将</a:t>
            </a:r>
            <a:r>
              <a:rPr lang="zh-CN" altLang="en-US" sz="2800" dirty="0">
                <a:latin typeface="+mn-ea"/>
              </a:rPr>
              <a:t>琴代语兮，聊写衷肠。</a:t>
            </a: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何</a:t>
            </a:r>
            <a:r>
              <a:rPr lang="zh-CN" altLang="en-US" sz="2800" dirty="0">
                <a:latin typeface="+mn-ea"/>
              </a:rPr>
              <a:t>时见许兮，慰我彷徨。</a:t>
            </a:r>
          </a:p>
          <a:p>
            <a:pPr>
              <a:buFontTx/>
              <a:buNone/>
              <a:defRPr/>
            </a:pPr>
            <a:r>
              <a:rPr lang="zh-CN" altLang="en-US" sz="2800" dirty="0" smtClean="0">
                <a:latin typeface="+mn-ea"/>
              </a:rPr>
              <a:t>     愿</a:t>
            </a:r>
            <a:r>
              <a:rPr lang="zh-CN" altLang="en-US" sz="2800" dirty="0">
                <a:latin typeface="+mn-ea"/>
              </a:rPr>
              <a:t>言配德兮，携手相将。</a:t>
            </a:r>
          </a:p>
          <a:p>
            <a:pPr>
              <a:buFontTx/>
              <a:buNone/>
              <a:defRPr/>
            </a:pPr>
            <a:r>
              <a:rPr lang="zh-CN" altLang="en-US" sz="2800" smtClean="0">
                <a:latin typeface="+mn-ea"/>
              </a:rPr>
              <a:t>     不</a:t>
            </a:r>
            <a:r>
              <a:rPr lang="zh-CN" altLang="en-US" sz="2800" dirty="0">
                <a:latin typeface="+mn-ea"/>
              </a:rPr>
              <a:t>得於飞兮，使我沦亡。</a:t>
            </a:r>
            <a:endParaRPr lang="en-US" altLang="zh-CN" sz="2800" dirty="0">
              <a:latin typeface="+mn-ea"/>
            </a:endParaRPr>
          </a:p>
          <a:p>
            <a:pPr>
              <a:buFontTx/>
              <a:buNone/>
              <a:defRPr/>
            </a:pPr>
            <a:endParaRPr lang="en-US" altLang="zh-CN" sz="2800" dirty="0">
              <a:latin typeface="+mn-ea"/>
            </a:endParaRPr>
          </a:p>
          <a:p>
            <a:pPr>
              <a:buFontTx/>
              <a:buNone/>
              <a:defRPr/>
            </a:pPr>
            <a:r>
              <a:rPr lang="en-US" altLang="zh-CN" sz="2800" dirty="0">
                <a:latin typeface="+mn-ea"/>
              </a:rPr>
              <a:t>——《</a:t>
            </a:r>
            <a:r>
              <a:rPr lang="zh-CN" altLang="en-US" sz="2800" dirty="0">
                <a:latin typeface="+mn-ea"/>
              </a:rPr>
              <a:t>西厢记</a:t>
            </a:r>
            <a:r>
              <a:rPr lang="en-US" altLang="zh-CN" sz="2800" dirty="0">
                <a:latin typeface="+mn-ea"/>
              </a:rPr>
              <a:t>》</a:t>
            </a:r>
            <a:r>
              <a:rPr lang="zh-CN" altLang="en-US" sz="2800" dirty="0">
                <a:latin typeface="+mn-ea"/>
              </a:rPr>
              <a:t>王实甫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4066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en-US" altLang="zh-CN" sz="4400" b="1" dirty="0"/>
              <a:t/>
            </a:r>
            <a:br>
              <a:rPr lang="en-US" altLang="zh-CN" sz="4400" b="1" dirty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秋</a:t>
            </a:r>
            <a:r>
              <a:rPr lang="zh-CN" altLang="en-US" dirty="0" smtClean="0"/>
              <a:t>风辞</a:t>
            </a:r>
            <a:endParaRPr lang="en-US" altLang="zh-CN" dirty="0"/>
          </a:p>
          <a:p>
            <a:r>
              <a:rPr lang="en-US" altLang="zh-CN" dirty="0"/>
              <a:t>            </a:t>
            </a:r>
            <a:r>
              <a:rPr lang="zh-CN" altLang="en-US" dirty="0"/>
              <a:t>与</a:t>
            </a:r>
            <a:endParaRPr lang="en-US" altLang="zh-CN" dirty="0"/>
          </a:p>
          <a:p>
            <a:r>
              <a:rPr lang="zh-CN" altLang="en-US" dirty="0"/>
              <a:t>                秋风词</a:t>
            </a:r>
            <a:endParaRPr lang="en-US" altLang="zh-CN" dirty="0"/>
          </a:p>
          <a:p>
            <a:r>
              <a:rPr lang="en-US" altLang="zh-CN" dirty="0"/>
              <a:t>                        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0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   </a:t>
            </a:r>
            <a:endParaRPr lang="en-US" altLang="zh-CN" sz="40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zh-CN" dirty="0"/>
          </a:p>
          <a:p>
            <a:r>
              <a:rPr lang="zh-CN" altLang="en-US" sz="2800" dirty="0">
                <a:latin typeface="宋体" pitchFamily="2" charset="-122"/>
              </a:rPr>
              <a:t>秋风辞</a:t>
            </a:r>
            <a:r>
              <a:rPr lang="en-US" altLang="zh-CN" sz="2800" dirty="0">
                <a:latin typeface="宋体" pitchFamily="2" charset="-122"/>
              </a:rPr>
              <a:t>(</a:t>
            </a:r>
            <a:r>
              <a:rPr lang="zh-CN" altLang="en-US" sz="2800" dirty="0">
                <a:latin typeface="宋体" pitchFamily="2" charset="-122"/>
              </a:rPr>
              <a:t>刘彻）</a:t>
            </a:r>
            <a:endParaRPr lang="en-US" altLang="zh-CN" sz="2800" dirty="0">
              <a:latin typeface="宋体" pitchFamily="2" charset="-122"/>
            </a:endParaRPr>
          </a:p>
          <a:p>
            <a:endParaRPr lang="en-US" altLang="zh-CN" sz="2800" dirty="0">
              <a:latin typeface="宋体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latin typeface="宋体" pitchFamily="2" charset="-122"/>
              </a:rPr>
              <a:t>秋风起兮白云飞，草木黄落兮雁南归。兰有秀兮菊有芳，怀佳人兮不能</a:t>
            </a:r>
            <a:r>
              <a:rPr lang="zh-CN" altLang="en-US" sz="2800" dirty="0" smtClean="0">
                <a:latin typeface="宋体" pitchFamily="2" charset="-122"/>
              </a:rPr>
              <a:t>忘。</a:t>
            </a:r>
            <a:endParaRPr lang="zh-CN" altLang="en-US" sz="2800" dirty="0">
              <a:latin typeface="宋体" pitchFamily="2" charset="-122"/>
            </a:endParaRPr>
          </a:p>
          <a:p>
            <a:pPr marL="0" indent="0">
              <a:buNone/>
            </a:pPr>
            <a:r>
              <a:rPr lang="zh-CN" altLang="en-US" sz="2800" dirty="0">
                <a:latin typeface="宋体" pitchFamily="2" charset="-122"/>
              </a:rPr>
              <a:t>泛楼船兮济汾河，横中流兮扬素波。箫鼓鸣兮发棹歌，欢乐极兮哀情多</a:t>
            </a:r>
            <a:r>
              <a:rPr lang="zh-CN" altLang="en-US" sz="2800" dirty="0" smtClean="0">
                <a:latin typeface="宋体" pitchFamily="2" charset="-122"/>
              </a:rPr>
              <a:t>。</a:t>
            </a:r>
            <a:r>
              <a:rPr lang="zh-CN" altLang="en-US" sz="2800" dirty="0">
                <a:latin typeface="宋体" pitchFamily="2" charset="-122"/>
              </a:rPr>
              <a:t>少壮几时兮奈老何</a:t>
            </a:r>
            <a:endParaRPr lang="zh-CN" altLang="en-US" sz="2800" dirty="0"/>
          </a:p>
          <a:p>
            <a:pPr marL="0" indent="0">
              <a:buNone/>
            </a:pPr>
            <a:endParaRPr lang="zh-CN" altLang="en-US" sz="2800" dirty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983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宋体" pitchFamily="2" charset="-122"/>
              </a:rPr>
              <a:t>秋风词（李白</a:t>
            </a:r>
            <a:r>
              <a:rPr lang="en-US" altLang="zh-CN" dirty="0">
                <a:latin typeface="宋体" pitchFamily="2" charset="-122"/>
              </a:rPr>
              <a:t>/</a:t>
            </a:r>
            <a:r>
              <a:rPr lang="zh-CN" altLang="en-US" dirty="0">
                <a:latin typeface="宋体" pitchFamily="2" charset="-122"/>
              </a:rPr>
              <a:t>？）</a:t>
            </a:r>
            <a:endParaRPr lang="en-US" altLang="zh-CN" dirty="0">
              <a:latin typeface="宋体" pitchFamily="2" charset="-122"/>
            </a:endParaRPr>
          </a:p>
          <a:p>
            <a:endParaRPr lang="en-US" altLang="zh-CN" dirty="0">
              <a:solidFill>
                <a:srgbClr val="FF0000"/>
              </a:solidFill>
              <a:latin typeface="宋体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  <a:latin typeface="宋体" pitchFamily="2" charset="-122"/>
              </a:rPr>
              <a:t>秋风清，秋月明，落叶聚还散，寒鸦栖复惊。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  <a:latin typeface="宋体" pitchFamily="2" charset="-122"/>
              </a:rPr>
              <a:t>相思相见知何日？此时此夜难为情！</a:t>
            </a:r>
            <a:endParaRPr lang="en-US" altLang="zh-CN" dirty="0">
              <a:solidFill>
                <a:srgbClr val="FF0000"/>
              </a:solidFill>
              <a:latin typeface="宋体" pitchFamily="2" charset="-122"/>
            </a:endParaRPr>
          </a:p>
          <a:p>
            <a:endParaRPr lang="en-US" altLang="zh-CN" dirty="0">
              <a:latin typeface="宋体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宋体" pitchFamily="2" charset="-122"/>
              </a:rPr>
              <a:t>入我相思门，知我相思苦。</a:t>
            </a:r>
          </a:p>
          <a:p>
            <a:pPr marL="0" indent="0">
              <a:buNone/>
            </a:pPr>
            <a:r>
              <a:rPr lang="zh-CN" altLang="en-US" dirty="0">
                <a:latin typeface="宋体" pitchFamily="2" charset="-122"/>
              </a:rPr>
              <a:t>长相思兮长相忆，短相思兮无穷极。早知如此绊人心，何如当初莫相识。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07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2211</TotalTime>
  <Words>1275</Words>
  <Application>Microsoft Office PowerPoint</Application>
  <PresentationFormat>自定义</PresentationFormat>
  <Paragraphs>98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凸显</vt:lpstr>
      <vt:lpstr>PowerPoint 演示文稿</vt:lpstr>
      <vt:lpstr>凤 求 凰  &lt;卓文君与司马相如&gt;</vt:lpstr>
      <vt:lpstr>PowerPoint 演示文稿</vt:lpstr>
      <vt:lpstr>PowerPoint 演示文稿</vt:lpstr>
      <vt:lpstr>PowerPoint 演示文稿</vt:lpstr>
      <vt:lpstr>PowerPoint 演示文稿</vt:lpstr>
      <vt:lpstr>  </vt:lpstr>
      <vt:lpstr>   </vt:lpstr>
      <vt:lpstr> </vt:lpstr>
      <vt:lpstr>PowerPoint 演示文稿</vt:lpstr>
      <vt:lpstr>PowerPoint 演示文稿</vt:lpstr>
      <vt:lpstr>PowerPoint 演示文稿</vt:lpstr>
      <vt:lpstr>分析两首琴曲风格</vt:lpstr>
      <vt:lpstr>古琴(7弦)与古筝(21弦),不再傻傻分不清楚</vt:lpstr>
      <vt:lpstr>    许巍《世外桃源》的前奏与酒狂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Bob Zhou</dc:creator>
  <cp:lastModifiedBy>xb21cn</cp:lastModifiedBy>
  <cp:revision>258</cp:revision>
  <dcterms:created xsi:type="dcterms:W3CDTF">2015-05-03T12:40:53Z</dcterms:created>
  <dcterms:modified xsi:type="dcterms:W3CDTF">2020-11-17T10:31:42Z</dcterms:modified>
</cp:coreProperties>
</file>