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3" r:id="rId3"/>
    <p:sldId id="314" r:id="rId4"/>
    <p:sldId id="326" r:id="rId5"/>
    <p:sldId id="309" r:id="rId6"/>
    <p:sldId id="319" r:id="rId7"/>
    <p:sldId id="308" r:id="rId8"/>
    <p:sldId id="320" r:id="rId9"/>
    <p:sldId id="315" r:id="rId10"/>
    <p:sldId id="321" r:id="rId11"/>
    <p:sldId id="304" r:id="rId12"/>
    <p:sldId id="322" r:id="rId13"/>
    <p:sldId id="316" r:id="rId14"/>
    <p:sldId id="323" r:id="rId15"/>
    <p:sldId id="310" r:id="rId16"/>
    <p:sldId id="324" r:id="rId17"/>
    <p:sldId id="317" r:id="rId18"/>
    <p:sldId id="325" r:id="rId19"/>
    <p:sldId id="305" r:id="rId20"/>
    <p:sldId id="318" r:id="rId21"/>
    <p:sldId id="311" r:id="rId22"/>
    <p:sldId id="306" r:id="rId23"/>
    <p:sldId id="312" r:id="rId24"/>
    <p:sldId id="279" r:id="rId25"/>
    <p:sldId id="294" r:id="rId26"/>
    <p:sldId id="313" r:id="rId27"/>
    <p:sldId id="296" r:id="rId28"/>
    <p:sldId id="297" r:id="rId29"/>
    <p:sldId id="307" r:id="rId30"/>
    <p:sldId id="295" r:id="rId31"/>
    <p:sldId id="299" r:id="rId32"/>
    <p:sldId id="300" r:id="rId33"/>
    <p:sldId id="301" r:id="rId34"/>
    <p:sldId id="302" r:id="rId35"/>
    <p:sldId id="293" r:id="rId3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5C53E"/>
    <a:srgbClr val="0E8146"/>
    <a:srgbClr val="0D7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544" autoAdjust="0"/>
    <p:restoredTop sz="94660"/>
  </p:normalViewPr>
  <p:slideViewPr>
    <p:cSldViewPr snapToGrid="0">
      <p:cViewPr>
        <p:scale>
          <a:sx n="75" d="100"/>
          <a:sy n="75" d="100"/>
        </p:scale>
        <p:origin x="-11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B8F09A-6E5B-4FEB-AC5A-DD2C1C7CEF6C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CA6907-9D50-4539-BE1A-4BFAE235E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079465" y="2038654"/>
            <a:ext cx="389080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《</a:t>
            </a:r>
            <a:r>
              <a:rPr lang="zh-CN" altLang="en-US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流水</a:t>
            </a:r>
            <a:r>
              <a:rPr lang="en-US" altLang="zh-CN" sz="7200" b="1" dirty="0" smtClean="0">
                <a:effectLst>
                  <a:reflection blurRad="6350" stA="55000" endA="300" endPos="45500" dir="5400000" sy="-100000" algn="bl" rotWithShape="0"/>
                </a:effectLst>
              </a:rPr>
              <a:t>》</a:t>
            </a:r>
            <a:endParaRPr lang="en-US" altLang="zh-CN" sz="7200" b="1" dirty="0" smtClean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文本框 13"/>
          <p:cNvSpPr txBox="1"/>
          <p:nvPr/>
        </p:nvSpPr>
        <p:spPr>
          <a:xfrm>
            <a:off x="4208302" y="4795043"/>
            <a:ext cx="3775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/>
              <a:t>主讲教师</a:t>
            </a:r>
            <a:r>
              <a:rPr lang="zh-CN" altLang="en-US" sz="4000" dirty="0" smtClean="0"/>
              <a:t>：</a:t>
            </a:r>
            <a:r>
              <a:rPr lang="zh-CN" altLang="en-US" sz="4000" dirty="0"/>
              <a:t>丁琪</a:t>
            </a:r>
          </a:p>
        </p:txBody>
      </p:sp>
    </p:spTree>
    <p:extLst>
      <p:ext uri="{BB962C8B-B14F-4D97-AF65-F5344CB8AC3E}">
        <p14:creationId xmlns:p14="http://schemas.microsoft.com/office/powerpoint/2010/main" val="31770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882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407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72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Box 1"/>
          <p:cNvSpPr txBox="1">
            <a:spLocks noChangeArrowheads="1"/>
          </p:cNvSpPr>
          <p:nvPr/>
        </p:nvSpPr>
        <p:spPr bwMode="auto">
          <a:xfrm>
            <a:off x="381001" y="1"/>
            <a:ext cx="11239500" cy="45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19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5751" y="2511426"/>
            <a:ext cx="6477000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  <a:ea typeface="+mn-ea"/>
              </a:rPr>
              <a:t>一</a:t>
            </a:r>
            <a:r>
              <a:rPr lang="zh-CN" altLang="en-US" sz="3000" dirty="0">
                <a:latin typeface="+mn-ea"/>
                <a:ea typeface="+mn-ea"/>
              </a:rPr>
              <a:t>、</a:t>
            </a:r>
            <a:r>
              <a:rPr lang="zh-TW" altLang="en-US" sz="3000" dirty="0">
                <a:latin typeface="+mn-ea"/>
                <a:ea typeface="+mn-ea"/>
              </a:rPr>
              <a:t> 溪山夜月 </a:t>
            </a:r>
            <a:endParaRPr lang="en-US" altLang="zh-TW" sz="30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  <a:ea typeface="+mn-ea"/>
              </a:rPr>
              <a:t>二 </a:t>
            </a:r>
            <a:r>
              <a:rPr lang="zh-CN" altLang="en-US" sz="3000" dirty="0">
                <a:latin typeface="+mn-ea"/>
                <a:ea typeface="+mn-ea"/>
              </a:rPr>
              <a:t>、</a:t>
            </a:r>
            <a:r>
              <a:rPr lang="zh-TW" altLang="en-US" sz="3000" dirty="0">
                <a:latin typeface="+mn-ea"/>
                <a:ea typeface="+mn-ea"/>
              </a:rPr>
              <a:t>一弄叫月 聲入太霞</a:t>
            </a:r>
            <a:endParaRPr lang="en-US" altLang="zh-TW" sz="30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  <a:ea typeface="+mn-ea"/>
              </a:rPr>
              <a:t>三</a:t>
            </a:r>
            <a:r>
              <a:rPr lang="zh-CN" altLang="en-US" sz="3000" dirty="0">
                <a:latin typeface="+mn-ea"/>
                <a:ea typeface="+mn-ea"/>
              </a:rPr>
              <a:t>、</a:t>
            </a:r>
            <a:r>
              <a:rPr lang="zh-TW" altLang="en-US" sz="3000" dirty="0">
                <a:latin typeface="+mn-ea"/>
                <a:ea typeface="+mn-ea"/>
              </a:rPr>
              <a:t> 二弄穿雲 聲入雲中</a:t>
            </a:r>
            <a:endParaRPr lang="en-US" altLang="zh-TW" sz="30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  <a:ea typeface="+mn-ea"/>
              </a:rPr>
              <a:t>四</a:t>
            </a:r>
            <a:r>
              <a:rPr lang="zh-CN" altLang="en-US" sz="3000" dirty="0">
                <a:latin typeface="+mn-ea"/>
                <a:ea typeface="+mn-ea"/>
              </a:rPr>
              <a:t>、</a:t>
            </a:r>
            <a:r>
              <a:rPr lang="zh-TW" altLang="en-US" sz="3000" dirty="0">
                <a:latin typeface="+mn-ea"/>
                <a:ea typeface="+mn-ea"/>
              </a:rPr>
              <a:t> 靑鳥啼魂 即讀書聲</a:t>
            </a:r>
            <a:endParaRPr lang="en-US" altLang="zh-TW" sz="30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  <a:ea typeface="+mn-ea"/>
              </a:rPr>
              <a:t>五 </a:t>
            </a:r>
            <a:r>
              <a:rPr lang="zh-CN" altLang="en-US" sz="3000" dirty="0">
                <a:latin typeface="+mn-ea"/>
                <a:ea typeface="+mn-ea"/>
              </a:rPr>
              <a:t>、</a:t>
            </a:r>
            <a:r>
              <a:rPr lang="zh-TW" altLang="en-US" sz="3000" dirty="0">
                <a:latin typeface="+mn-ea"/>
                <a:ea typeface="+mn-ea"/>
              </a:rPr>
              <a:t>三弄橫江 隔江長嘆聲</a:t>
            </a:r>
            <a:endParaRPr lang="en-US" altLang="zh-TW" sz="30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3000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04851" y="2511426"/>
            <a:ext cx="7239000" cy="35548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</a:rPr>
              <a:t>六</a:t>
            </a:r>
            <a:r>
              <a:rPr lang="zh-CN" altLang="en-US" sz="3000" dirty="0">
                <a:latin typeface="+mn-ea"/>
              </a:rPr>
              <a:t>、</a:t>
            </a:r>
            <a:r>
              <a:rPr lang="zh-TW" altLang="en-US" sz="3000" dirty="0">
                <a:latin typeface="+mn-ea"/>
              </a:rPr>
              <a:t> 玉簫聲</a:t>
            </a:r>
            <a:endParaRPr lang="en-US" altLang="zh-TW" sz="3000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</a:rPr>
              <a:t>七 </a:t>
            </a:r>
            <a:r>
              <a:rPr lang="zh-CN" altLang="en-US" sz="3000" dirty="0">
                <a:latin typeface="+mn-ea"/>
              </a:rPr>
              <a:t>、</a:t>
            </a:r>
            <a:r>
              <a:rPr lang="zh-TW" altLang="en-US" sz="3000" dirty="0">
                <a:latin typeface="+mn-ea"/>
              </a:rPr>
              <a:t>凌風戛玉 </a:t>
            </a:r>
            <a:endParaRPr lang="en-US" altLang="zh-TW" sz="3000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</a:rPr>
              <a:t>八</a:t>
            </a:r>
            <a:r>
              <a:rPr lang="zh-CN" altLang="en-US" sz="3000" dirty="0">
                <a:latin typeface="+mn-ea"/>
              </a:rPr>
              <a:t>、</a:t>
            </a:r>
            <a:r>
              <a:rPr lang="zh-TW" altLang="en-US" sz="3000" dirty="0">
                <a:latin typeface="+mn-ea"/>
              </a:rPr>
              <a:t> 鐵笛聲 </a:t>
            </a:r>
            <a:endParaRPr lang="en-US" altLang="zh-TW" sz="3000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</a:rPr>
              <a:t>九 </a:t>
            </a:r>
            <a:r>
              <a:rPr lang="zh-CN" altLang="en-US" sz="3000" dirty="0">
                <a:latin typeface="+mn-ea"/>
              </a:rPr>
              <a:t>、</a:t>
            </a:r>
            <a:r>
              <a:rPr lang="zh-TW" altLang="en-US" sz="3000" dirty="0">
                <a:latin typeface="+mn-ea"/>
              </a:rPr>
              <a:t>風蕩梅花</a:t>
            </a:r>
            <a:endParaRPr lang="en-US" altLang="zh-TW" sz="3000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en-US" sz="3000" dirty="0">
                <a:latin typeface="+mn-ea"/>
              </a:rPr>
              <a:t>十</a:t>
            </a:r>
            <a:r>
              <a:rPr lang="zh-CN" altLang="en-US" sz="3000" dirty="0">
                <a:latin typeface="+mn-ea"/>
              </a:rPr>
              <a:t>、</a:t>
            </a:r>
            <a:r>
              <a:rPr lang="zh-TW" altLang="en-US" sz="3000" dirty="0">
                <a:latin typeface="+mn-ea"/>
              </a:rPr>
              <a:t> 欲罷不能</a:t>
            </a:r>
            <a:endParaRPr lang="zh-CN" alt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4401800" y="0"/>
            <a:ext cx="8572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dirty="0">
                <a:latin typeface="+mn-ea"/>
                <a:ea typeface="+mn-ea"/>
              </a:rPr>
              <a:t>神奇秘谱</a:t>
            </a:r>
            <a:r>
              <a:rPr lang="en-US" altLang="zh-CN" sz="3200" b="1" dirty="0">
                <a:latin typeface="+mn-ea"/>
                <a:ea typeface="+mn-ea"/>
              </a:rPr>
              <a:t>·</a:t>
            </a:r>
            <a:r>
              <a:rPr lang="zh-CN" altLang="en-US" sz="3200" b="1" dirty="0">
                <a:latin typeface="+mn-ea"/>
                <a:ea typeface="+mn-ea"/>
              </a:rPr>
              <a:t>小标题</a:t>
            </a:r>
          </a:p>
        </p:txBody>
      </p:sp>
    </p:spTree>
    <p:extLst>
      <p:ext uri="{BB962C8B-B14F-4D97-AF65-F5344CB8AC3E}">
        <p14:creationId xmlns:p14="http://schemas.microsoft.com/office/powerpoint/2010/main" val="626713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04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35051" y="3072348"/>
            <a:ext cx="10191749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TW" altLang="en-US" sz="3200" dirty="0">
                <a:latin typeface="+mn-ea"/>
                <a:ea typeface="+mn-ea"/>
              </a:rPr>
              <a:t>此晉人桓伊之所作也。從容和順，爲天地之正音，而仙風和暢，萬卉敷榮，隱隱現於栺下。但新聲奇變，稍近時俗，然恬靜幽淸亦古曲也。宋姜夔作疎影暗香二曲，亦祖此意，較之覺愈奇，有古淡之音</a:t>
            </a:r>
            <a:r>
              <a:rPr lang="zh-CN" altLang="en-US" sz="3200" dirty="0">
                <a:latin typeface="+mn-ea"/>
                <a:ea typeface="+mn-ea"/>
              </a:rPr>
              <a:t>。</a:t>
            </a:r>
            <a:r>
              <a:rPr lang="en-US" altLang="zh-CN" sz="3200" dirty="0">
                <a:latin typeface="+mn-ea"/>
                <a:ea typeface="+mn-ea"/>
              </a:rPr>
              <a:t>——《</a:t>
            </a:r>
            <a:r>
              <a:rPr lang="zh-CN" altLang="en-US" sz="3200" dirty="0">
                <a:latin typeface="+mn-ea"/>
                <a:ea typeface="+mn-ea"/>
              </a:rPr>
              <a:t>蕉庵琴谱</a:t>
            </a:r>
            <a:r>
              <a:rPr lang="en-US" altLang="zh-CN" sz="3200" dirty="0">
                <a:latin typeface="+mn-ea"/>
                <a:ea typeface="+mn-ea"/>
              </a:rPr>
              <a:t>·</a:t>
            </a:r>
            <a:r>
              <a:rPr lang="zh-CN" altLang="en-US" sz="3200" dirty="0">
                <a:latin typeface="+mn-ea"/>
                <a:ea typeface="+mn-ea"/>
              </a:rPr>
              <a:t>后记</a:t>
            </a:r>
            <a:r>
              <a:rPr lang="en-US" altLang="zh-CN" sz="3200" dirty="0">
                <a:latin typeface="+mn-ea"/>
                <a:ea typeface="+mn-ea"/>
              </a:rPr>
              <a:t>》</a:t>
            </a:r>
            <a:endParaRPr lang="zh-CN" altLang="en-US"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5640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Box 1"/>
          <p:cNvSpPr txBox="1">
            <a:spLocks noChangeArrowheads="1"/>
          </p:cNvSpPr>
          <p:nvPr/>
        </p:nvSpPr>
        <p:spPr bwMode="auto">
          <a:xfrm>
            <a:off x="1143000" y="2571750"/>
            <a:ext cx="101917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5715" name="TextBox 2"/>
          <p:cNvSpPr txBox="1">
            <a:spLocks noChangeArrowheads="1"/>
          </p:cNvSpPr>
          <p:nvPr/>
        </p:nvSpPr>
        <p:spPr bwMode="auto">
          <a:xfrm>
            <a:off x="3048001" y="1214438"/>
            <a:ext cx="7810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3600" b="1" dirty="0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0278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8251" y="1214438"/>
            <a:ext cx="97155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3200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51" y="3357564"/>
            <a:ext cx="9906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1363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9189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/>
              <a:t>文化背景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伯牙</a:t>
            </a:r>
            <a:r>
              <a:rPr lang="zh-CN" altLang="en-US" sz="3200" dirty="0"/>
              <a:t>善鼓琴，钟子期善听。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r>
              <a:rPr lang="zh-CN" altLang="en-US" sz="3200" dirty="0"/>
              <a:t>伯牙鼓琴，志在高山，钟子期曰：“善哉，峨峨兮若泰山！”志在流水，钟子期曰：“善哉，洋洋兮若江河！”伯牙所念，钟子期必得之。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r>
              <a:rPr lang="zh-CN" altLang="en-US" sz="3200" dirty="0"/>
              <a:t>子期死，伯牙谓世再无知音，乃破琴绝弦，终身不复鼓。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07492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Box 1"/>
          <p:cNvSpPr txBox="1">
            <a:spLocks noChangeArrowheads="1"/>
          </p:cNvSpPr>
          <p:nvPr/>
        </p:nvSpPr>
        <p:spPr bwMode="auto">
          <a:xfrm>
            <a:off x="952500" y="1071564"/>
            <a:ext cx="10001251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《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天闻阁琴谱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》: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原操为唐人陈子昂所作。盖取秋高气爽，风静沙平，云程万里，天际飞鸣，借鹄鸿之远志，写逸士之心胸者也。后之学者，遂互相唱和，分律变调。操数种，而音调皆同。惟独此操气疏韵长，通体节奏凡三起落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初弹似鸿雁来宾，极云霄之缥缈，序雁行以和鸣，倏隐倏显，若往若来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其欲落也，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回环顾盼，空际盘旋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其将落也，息声斜掠，绕洲三匝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</a:rPr>
              <a:t>;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</a:rPr>
              <a:t>其既落也，此呼披应，三五成群，飞鸣宿食，得所适情，子母随而雌雄让。亦能品焉。</a:t>
            </a:r>
          </a:p>
        </p:txBody>
      </p:sp>
      <p:sp>
        <p:nvSpPr>
          <p:cNvPr id="116739" name="TextBox 2"/>
          <p:cNvSpPr txBox="1">
            <a:spLocks noChangeArrowheads="1"/>
          </p:cNvSpPr>
          <p:nvPr/>
        </p:nvSpPr>
        <p:spPr bwMode="auto">
          <a:xfrm>
            <a:off x="3429001" y="357189"/>
            <a:ext cx="5143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宋体" pitchFamily="2" charset="-122"/>
              </a:rPr>
              <a:t>九嶷派</a:t>
            </a:r>
            <a:r>
              <a:rPr lang="en-US" altLang="zh-CN" sz="2800" b="1">
                <a:latin typeface="宋体" pitchFamily="2" charset="-122"/>
              </a:rPr>
              <a:t>《</a:t>
            </a:r>
            <a:r>
              <a:rPr lang="zh-CN" altLang="en-US" sz="2800" b="1">
                <a:latin typeface="宋体" pitchFamily="2" charset="-122"/>
              </a:rPr>
              <a:t>平沙落雁</a:t>
            </a:r>
            <a:r>
              <a:rPr lang="en-US" altLang="zh-CN" sz="2800" b="1">
                <a:latin typeface="宋体" pitchFamily="2" charset="-122"/>
              </a:rPr>
              <a:t>》</a:t>
            </a:r>
            <a:endParaRPr lang="zh-CN" altLang="en-US" sz="2800" b="1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5202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Box 1"/>
          <p:cNvSpPr txBox="1">
            <a:spLocks noChangeArrowheads="1"/>
          </p:cNvSpPr>
          <p:nvPr/>
        </p:nvSpPr>
        <p:spPr bwMode="auto">
          <a:xfrm>
            <a:off x="952501" y="1571626"/>
            <a:ext cx="10191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87001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/>
              <a:t>    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82301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8140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9000" y="172085"/>
            <a:ext cx="10515600" cy="8032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r>
              <a:rPr lang="en-US" altLang="zh-CN" sz="4400" b="1" dirty="0"/>
              <a:t/>
            </a:r>
            <a:br>
              <a:rPr lang="en-US" altLang="zh-CN" sz="4400" b="1" dirty="0"/>
            </a:b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80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/>
              <a:t>   </a:t>
            </a:r>
            <a:endParaRPr lang="en-US" altLang="zh-CN" sz="40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059837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612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9000" y="172085"/>
            <a:ext cx="10515600" cy="8032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琴曲赏析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07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800" smtClean="0"/>
              <a:t>   琴</a:t>
            </a:r>
            <a:r>
              <a:rPr lang="zh-CN" altLang="en-US" sz="4800" dirty="0" smtClean="0"/>
              <a:t>曲赏析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24658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       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70813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Box 1"/>
          <p:cNvSpPr txBox="1">
            <a:spLocks noChangeArrowheads="1"/>
          </p:cNvSpPr>
          <p:nvPr/>
        </p:nvSpPr>
        <p:spPr bwMode="auto">
          <a:xfrm>
            <a:off x="857251" y="428625"/>
            <a:ext cx="10191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2400" b="1" dirty="0">
              <a:latin typeface="宋体" pitchFamily="2" charset="-122"/>
            </a:endParaRPr>
          </a:p>
        </p:txBody>
      </p:sp>
      <p:sp>
        <p:nvSpPr>
          <p:cNvPr id="108547" name="TextBox 4"/>
          <p:cNvSpPr txBox="1">
            <a:spLocks noChangeArrowheads="1"/>
          </p:cNvSpPr>
          <p:nvPr/>
        </p:nvSpPr>
        <p:spPr bwMode="auto">
          <a:xfrm>
            <a:off x="666751" y="1785939"/>
            <a:ext cx="10668000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zh-CN" altLang="en-US" sz="2400" b="1" dirty="0">
              <a:latin typeface="宋体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62100" y="1435100"/>
            <a:ext cx="88773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《</a:t>
            </a:r>
            <a:r>
              <a:rPr lang="zh-CN" altLang="en-US" sz="3200" dirty="0"/>
              <a:t>高山流水</a:t>
            </a:r>
            <a:r>
              <a:rPr lang="en-US" altLang="zh-CN" sz="3200" dirty="0"/>
              <a:t>》</a:t>
            </a:r>
            <a:r>
              <a:rPr lang="zh-CN" altLang="en-US" sz="3200" dirty="0"/>
              <a:t>，为中国十大古曲之一。战国时已有关于高山流水的琴曲故事流传，故亦传</a:t>
            </a:r>
            <a:r>
              <a:rPr lang="en-US" altLang="zh-CN" sz="3200" dirty="0"/>
              <a:t>《</a:t>
            </a:r>
            <a:r>
              <a:rPr lang="zh-CN" altLang="en-US" sz="3200" dirty="0"/>
              <a:t>高山流水</a:t>
            </a:r>
            <a:r>
              <a:rPr lang="en-US" altLang="zh-CN" sz="3200" dirty="0"/>
              <a:t>》</a:t>
            </a:r>
            <a:r>
              <a:rPr lang="zh-CN" altLang="en-US" sz="3200" dirty="0"/>
              <a:t>系伯牙所作。乐谱最早见于明代</a:t>
            </a:r>
            <a:r>
              <a:rPr lang="en-US" altLang="zh-CN" sz="3200" dirty="0"/>
              <a:t>《</a:t>
            </a:r>
            <a:r>
              <a:rPr lang="zh-CN" altLang="en-US" sz="3200" dirty="0"/>
              <a:t>神奇秘谱（朱权成书于</a:t>
            </a:r>
            <a:r>
              <a:rPr lang="en-US" altLang="zh-CN" sz="3200" dirty="0"/>
              <a:t>1425</a:t>
            </a:r>
            <a:r>
              <a:rPr lang="zh-CN" altLang="en-US" sz="3200" dirty="0"/>
              <a:t>年）</a:t>
            </a:r>
            <a:r>
              <a:rPr lang="en-US" altLang="zh-CN" sz="3200" dirty="0"/>
              <a:t>》</a:t>
            </a:r>
            <a:r>
              <a:rPr lang="zh-CN" altLang="en-US" sz="3200" dirty="0"/>
              <a:t>，此谱之</a:t>
            </a:r>
            <a:r>
              <a:rPr lang="en-US" altLang="zh-CN" sz="3200" dirty="0"/>
              <a:t>《</a:t>
            </a:r>
            <a:r>
              <a:rPr lang="zh-CN" altLang="en-US" sz="3200" dirty="0"/>
              <a:t>高山</a:t>
            </a:r>
            <a:r>
              <a:rPr lang="en-US" altLang="zh-CN" sz="3200" dirty="0"/>
              <a:t>》</a:t>
            </a:r>
            <a:r>
              <a:rPr lang="zh-CN" altLang="en-US" sz="3200" dirty="0"/>
              <a:t>、</a:t>
            </a:r>
            <a:r>
              <a:rPr lang="en-US" altLang="zh-CN" sz="3200" dirty="0"/>
              <a:t>《</a:t>
            </a:r>
            <a:r>
              <a:rPr lang="zh-CN" altLang="en-US" sz="3200" dirty="0"/>
              <a:t>流水</a:t>
            </a:r>
            <a:r>
              <a:rPr lang="en-US" altLang="zh-CN" sz="3200" dirty="0"/>
              <a:t>》</a:t>
            </a:r>
            <a:r>
              <a:rPr lang="zh-CN" altLang="en-US" sz="3200" dirty="0"/>
              <a:t>解题有：“</a:t>
            </a:r>
            <a:r>
              <a:rPr lang="en-US" altLang="zh-CN" sz="3200" dirty="0"/>
              <a:t>《</a:t>
            </a:r>
            <a:r>
              <a:rPr lang="zh-CN" altLang="en-US" sz="3200" dirty="0"/>
              <a:t>高山</a:t>
            </a:r>
            <a:r>
              <a:rPr lang="en-US" altLang="zh-CN" sz="3200" dirty="0"/>
              <a:t>》</a:t>
            </a:r>
            <a:r>
              <a:rPr lang="zh-CN" altLang="en-US" sz="3200" dirty="0"/>
              <a:t>、</a:t>
            </a:r>
            <a:r>
              <a:rPr lang="en-US" altLang="zh-CN" sz="3200" dirty="0"/>
              <a:t>《</a:t>
            </a:r>
            <a:r>
              <a:rPr lang="zh-CN" altLang="en-US" sz="3200" dirty="0"/>
              <a:t>流水</a:t>
            </a:r>
            <a:r>
              <a:rPr lang="en-US" altLang="zh-CN" sz="3200" dirty="0"/>
              <a:t>》</a:t>
            </a:r>
            <a:r>
              <a:rPr lang="zh-CN" altLang="en-US" sz="3200" dirty="0"/>
              <a:t>二曲，本只一曲。初志在乎高山，言仁者乐山之意。后志在乎流水，言智者乐水之意。至唐分为两曲，不分段数。至来分高山为四段，流水为八段。”两千多年来，</a:t>
            </a:r>
            <a:r>
              <a:rPr lang="en-US" altLang="zh-CN" sz="3200" dirty="0"/>
              <a:t>《</a:t>
            </a:r>
            <a:r>
              <a:rPr lang="zh-CN" altLang="en-US" sz="3200" dirty="0"/>
              <a:t>高山</a:t>
            </a:r>
            <a:r>
              <a:rPr lang="en-US" altLang="zh-CN" sz="3200" dirty="0"/>
              <a:t>》</a:t>
            </a:r>
            <a:r>
              <a:rPr lang="zh-CN" altLang="en-US" sz="3200" dirty="0"/>
              <a:t>、</a:t>
            </a:r>
            <a:r>
              <a:rPr lang="en-US" altLang="zh-CN" sz="3200" dirty="0"/>
              <a:t>《</a:t>
            </a:r>
            <a:r>
              <a:rPr lang="zh-CN" altLang="en-US" sz="3200" dirty="0"/>
              <a:t>流水</a:t>
            </a:r>
            <a:r>
              <a:rPr lang="en-US" altLang="zh-CN" sz="3200" dirty="0"/>
              <a:t>》</a:t>
            </a:r>
            <a:r>
              <a:rPr lang="zh-CN" altLang="en-US" sz="3200" dirty="0"/>
              <a:t>这两首著名的古琴曲与伯牙鼓琴遇知音的故事一起，在人民中间广泛流传。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51570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0860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106862"/>
          </a:xfrm>
        </p:spPr>
        <p:txBody>
          <a:bodyPr/>
          <a:lstStyle/>
          <a:p>
            <a:r>
              <a:rPr lang="zh-CN" altLang="en-US" dirty="0"/>
              <a:t>分析两首琴</a:t>
            </a:r>
            <a:r>
              <a:rPr lang="zh-CN" altLang="en-US" dirty="0" smtClean="0"/>
              <a:t>曲风格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9014256"/>
              </p:ext>
            </p:extLst>
          </p:nvPr>
        </p:nvGraphicFramePr>
        <p:xfrm>
          <a:off x="13081952" y="1609408"/>
          <a:ext cx="5560695" cy="1403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625"/>
                <a:gridCol w="1350645"/>
                <a:gridCol w="2817495"/>
                <a:gridCol w="963930"/>
              </a:tblGrid>
              <a:tr h="701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701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6141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074400" y="2598738"/>
            <a:ext cx="9956800" cy="1143000"/>
          </a:xfrm>
        </p:spPr>
        <p:txBody>
          <a:bodyPr/>
          <a:lstStyle/>
          <a:p>
            <a:r>
              <a:rPr lang="zh-CN" altLang="en-US" dirty="0" smtClean="0"/>
              <a:t>古琴</a:t>
            </a:r>
            <a:r>
              <a:rPr lang="en-US" altLang="zh-CN" dirty="0" smtClean="0"/>
              <a:t>(7</a:t>
            </a:r>
            <a:r>
              <a:rPr lang="zh-CN" altLang="en-US" dirty="0" smtClean="0"/>
              <a:t>弦</a:t>
            </a:r>
            <a:r>
              <a:rPr lang="en-US" altLang="zh-CN" dirty="0" smtClean="0"/>
              <a:t>)</a:t>
            </a:r>
            <a:r>
              <a:rPr lang="zh-CN" altLang="en-US" dirty="0" smtClean="0"/>
              <a:t>与古筝</a:t>
            </a:r>
            <a:r>
              <a:rPr lang="en-US" altLang="zh-CN" dirty="0" smtClean="0"/>
              <a:t>(21</a:t>
            </a:r>
            <a:r>
              <a:rPr lang="zh-CN" altLang="en-US" dirty="0" smtClean="0"/>
              <a:t>弦</a:t>
            </a:r>
            <a:r>
              <a:rPr lang="en-US" altLang="zh-CN" dirty="0" smtClean="0"/>
              <a:t>),</a:t>
            </a:r>
            <a:r>
              <a:rPr lang="zh-CN" altLang="en-US" dirty="0" smtClean="0"/>
              <a:t>不再傻傻分不清楚</a:t>
            </a:r>
            <a:endParaRPr lang="zh-CN" altLang="en-US" dirty="0"/>
          </a:p>
        </p:txBody>
      </p:sp>
      <p:pic>
        <p:nvPicPr>
          <p:cNvPr id="5" name="Picture 3" descr="C:\Users\lenovo\Desktop\ti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143380"/>
            <a:ext cx="5228141" cy="2446332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6638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053262"/>
          </a:xfrm>
        </p:spPr>
        <p:txBody>
          <a:bodyPr/>
          <a:lstStyle/>
          <a:p>
            <a:r>
              <a:rPr lang="zh-CN" altLang="en-US" dirty="0" smtClean="0"/>
              <a:t>    许巍</a:t>
            </a:r>
            <a:r>
              <a:rPr lang="en-US" altLang="zh-CN" dirty="0" smtClean="0"/>
              <a:t>《</a:t>
            </a:r>
            <a:r>
              <a:rPr lang="zh-CN" altLang="en-US" dirty="0" smtClean="0"/>
              <a:t>世外桃源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的前奏与酒狂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35386547"/>
              </p:ext>
            </p:extLst>
          </p:nvPr>
        </p:nvGraphicFramePr>
        <p:xfrm>
          <a:off x="14543085" y="4589780"/>
          <a:ext cx="6600830" cy="4536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8415"/>
                <a:gridCol w="1131886"/>
                <a:gridCol w="411163"/>
                <a:gridCol w="411163"/>
                <a:gridCol w="411163"/>
                <a:gridCol w="411163"/>
                <a:gridCol w="411163"/>
                <a:gridCol w="411163"/>
                <a:gridCol w="693736"/>
                <a:gridCol w="128590"/>
                <a:gridCol w="91122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序号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经费开支科目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金额（万元）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序号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经费开支科目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金额（万元）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资料费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0.2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劳务费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0.01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数据采集费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印刷费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0.01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3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差旅费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0.15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管理费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会议费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0.3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10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其他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设备费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0.04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6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专家咨询费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0.2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合计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7660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年度预算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2020</a:t>
                      </a: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2021</a:t>
                      </a: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年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年</a:t>
                      </a:r>
                      <a:endParaRPr lang="zh-CN" sz="18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/>
                </a:tc>
              </a:tr>
              <a:tr h="1255395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0.5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130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819400" y="1714500"/>
            <a:ext cx="8229600" cy="1894362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Screenshot_20201117_181355_com.huawei.browser_mh16056080689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9700" y="0"/>
            <a:ext cx="10287000" cy="842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753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57251"/>
            <a:ext cx="10668000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400" dirty="0">
                <a:latin typeface="+mn-ea"/>
                <a:ea typeface="+mn-ea"/>
              </a:rPr>
              <a:t>高山流水→</a:t>
            </a:r>
            <a:endParaRPr lang="en-US" altLang="zh-CN" sz="5400" dirty="0">
              <a:latin typeface="+mn-ea"/>
              <a:ea typeface="+mn-ea"/>
            </a:endParaRPr>
          </a:p>
          <a:p>
            <a:pPr>
              <a:defRPr/>
            </a:pPr>
            <a:r>
              <a:rPr lang="zh-CN" altLang="en-US" sz="5400" dirty="0">
                <a:latin typeface="+mn-ea"/>
                <a:ea typeface="+mn-ea"/>
              </a:rPr>
              <a:t>高山、流水分为二曲（唐代）→</a:t>
            </a:r>
            <a:endParaRPr lang="en-US" altLang="zh-CN" sz="5400" dirty="0">
              <a:latin typeface="+mn-ea"/>
              <a:ea typeface="+mn-ea"/>
            </a:endParaRPr>
          </a:p>
          <a:p>
            <a:pPr>
              <a:defRPr/>
            </a:pPr>
            <a:r>
              <a:rPr lang="zh-CN" altLang="en-US" sz="5400" dirty="0">
                <a:latin typeface="+mn-ea"/>
                <a:ea typeface="+mn-ea"/>
              </a:rPr>
              <a:t>清末张孔山七十二滚拂</a:t>
            </a:r>
            <a:r>
              <a:rPr lang="en-US" altLang="zh-CN" sz="5400" dirty="0">
                <a:latin typeface="+mn-ea"/>
                <a:ea typeface="+mn-ea"/>
              </a:rPr>
              <a:t>《</a:t>
            </a:r>
            <a:r>
              <a:rPr lang="zh-CN" altLang="en-US" sz="5400" dirty="0">
                <a:latin typeface="+mn-ea"/>
                <a:ea typeface="+mn-ea"/>
              </a:rPr>
              <a:t>流水</a:t>
            </a:r>
            <a:r>
              <a:rPr lang="en-US" altLang="zh-CN" sz="5400" dirty="0">
                <a:latin typeface="+mn-ea"/>
                <a:ea typeface="+mn-ea"/>
              </a:rPr>
              <a:t>》</a:t>
            </a:r>
            <a:endParaRPr lang="zh-CN" altLang="en-US" sz="5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5823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2"/>
          <p:cNvSpPr txBox="1">
            <a:spLocks noChangeArrowheads="1"/>
          </p:cNvSpPr>
          <p:nvPr/>
        </p:nvSpPr>
        <p:spPr bwMode="auto">
          <a:xfrm>
            <a:off x="10246837" y="571500"/>
            <a:ext cx="738664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3600" dirty="0"/>
          </a:p>
        </p:txBody>
      </p:sp>
      <p:sp>
        <p:nvSpPr>
          <p:cNvPr id="61443" name="TextBox 3"/>
          <p:cNvSpPr txBox="1">
            <a:spLocks noChangeArrowheads="1"/>
          </p:cNvSpPr>
          <p:nvPr/>
        </p:nvSpPr>
        <p:spPr bwMode="auto">
          <a:xfrm>
            <a:off x="7679493" y="1071563"/>
            <a:ext cx="677108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3200" dirty="0">
              <a:latin typeface="宋体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803400" y="1901736"/>
            <a:ext cx="8280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/>
              <a:t>古琴曲</a:t>
            </a:r>
            <a:r>
              <a:rPr lang="en-US" altLang="zh-CN" sz="4000" dirty="0"/>
              <a:t>《</a:t>
            </a:r>
            <a:r>
              <a:rPr lang="zh-CN" altLang="en-US" sz="4000" dirty="0"/>
              <a:t>流水</a:t>
            </a:r>
            <a:r>
              <a:rPr lang="en-US" altLang="zh-CN" sz="4000" dirty="0"/>
              <a:t>》</a:t>
            </a:r>
            <a:r>
              <a:rPr lang="zh-CN" altLang="en-US" sz="4000" dirty="0"/>
              <a:t>充分运用“泛音、滚、拂、绰、注、上、下”等指法，描绘了流水的各种动态，抒发了志在流水，智者乐水之意。</a:t>
            </a:r>
            <a:r>
              <a:rPr lang="zh-CN" altLang="en-US" sz="4000" dirty="0"/>
              <a:t/>
            </a:r>
            <a:br>
              <a:rPr lang="zh-CN" altLang="en-US" sz="4000" dirty="0"/>
            </a:b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2929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文本框 1"/>
          <p:cNvSpPr txBox="1">
            <a:spLocks noChangeArrowheads="1"/>
          </p:cNvSpPr>
          <p:nvPr/>
        </p:nvSpPr>
        <p:spPr bwMode="auto">
          <a:xfrm>
            <a:off x="1293285" y="2135188"/>
            <a:ext cx="9605433" cy="45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/>
              <a:t> </a:t>
            </a:r>
            <a:endParaRPr lang="zh-CN" altLang="en-US" sz="2800" dirty="0">
              <a:latin typeface="宋体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93285" y="1143000"/>
            <a:ext cx="99208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《</a:t>
            </a:r>
            <a:r>
              <a:rPr lang="zh-CN" altLang="en-US" sz="2800" dirty="0"/>
              <a:t>高山流水</a:t>
            </a:r>
            <a:r>
              <a:rPr lang="en-US" altLang="zh-CN" sz="2800" dirty="0"/>
              <a:t>》</a:t>
            </a:r>
            <a:r>
              <a:rPr lang="zh-CN" altLang="en-US" sz="2800" dirty="0"/>
              <a:t>以及伯牙钟子期这一段千古佳话，之所以能在两千多年里广为流传，概因其包含了深厚的中华文化底蕴。中国古代“天人合一”、“物我两忘”的文化精神在这段佳话中得到充分的体现。明代朱权成的</a:t>
            </a:r>
            <a:r>
              <a:rPr lang="en-US" altLang="zh-CN" sz="2800" dirty="0"/>
              <a:t>《</a:t>
            </a:r>
            <a:r>
              <a:rPr lang="zh-CN" altLang="en-US" sz="2800" dirty="0"/>
              <a:t>神奇秘谱</a:t>
            </a:r>
            <a:r>
              <a:rPr lang="en-US" altLang="zh-CN" sz="2800" dirty="0"/>
              <a:t>》</a:t>
            </a:r>
            <a:r>
              <a:rPr lang="zh-CN" altLang="en-US" sz="2800" dirty="0"/>
              <a:t>对此做了精当的诠释：“</a:t>
            </a:r>
            <a:r>
              <a:rPr lang="en-US" altLang="zh-CN" sz="2800" dirty="0"/>
              <a:t>《</a:t>
            </a:r>
            <a:r>
              <a:rPr lang="zh-CN" altLang="en-US" sz="2800" dirty="0"/>
              <a:t>高山</a:t>
            </a:r>
            <a:r>
              <a:rPr lang="en-US" altLang="zh-CN" sz="2800" dirty="0"/>
              <a:t>》</a:t>
            </a:r>
            <a:r>
              <a:rPr lang="zh-CN" altLang="en-US" sz="2800" dirty="0"/>
              <a:t>、</a:t>
            </a:r>
            <a:r>
              <a:rPr lang="en-US" altLang="zh-CN" sz="2800" dirty="0"/>
              <a:t>《</a:t>
            </a:r>
            <a:r>
              <a:rPr lang="zh-CN" altLang="en-US" sz="2800" dirty="0"/>
              <a:t>流水</a:t>
            </a:r>
            <a:r>
              <a:rPr lang="en-US" altLang="zh-CN" sz="2800" dirty="0"/>
              <a:t>》</a:t>
            </a:r>
            <a:r>
              <a:rPr lang="zh-CN" altLang="en-US" sz="2800" dirty="0"/>
              <a:t>二曲，本只一曲。初志在乎高山，言仁者乐山之意。后志在乎流水，言智者乐水之意。”仁者乐山，智者乐水，</a:t>
            </a:r>
            <a:r>
              <a:rPr lang="en-US" altLang="zh-CN" sz="2800" dirty="0"/>
              <a:t>《</a:t>
            </a:r>
            <a:r>
              <a:rPr lang="zh-CN" altLang="en-US" sz="2800" dirty="0"/>
              <a:t>高山流水</a:t>
            </a:r>
            <a:r>
              <a:rPr lang="en-US" altLang="zh-CN" sz="2800" dirty="0"/>
              <a:t>》</a:t>
            </a:r>
            <a:r>
              <a:rPr lang="zh-CN" altLang="en-US" sz="2800" dirty="0"/>
              <a:t>蕴涵天地之浩远、山水之灵韵，诚可谓中国古乐主题表现的最高境界。然而，伯牙的</a:t>
            </a:r>
            <a:r>
              <a:rPr lang="en-US" altLang="zh-CN" sz="2800" dirty="0"/>
              <a:t>《</a:t>
            </a:r>
            <a:r>
              <a:rPr lang="zh-CN" altLang="en-US" sz="2800" dirty="0"/>
              <a:t>高山流水</a:t>
            </a:r>
            <a:r>
              <a:rPr lang="en-US" altLang="zh-CN" sz="2800" dirty="0"/>
              <a:t>》</a:t>
            </a:r>
            <a:r>
              <a:rPr lang="zh-CN" altLang="en-US" sz="2800" dirty="0"/>
              <a:t>琴曲并没有流传于世，后人无从领略伯牙所弹之曲的绝妙之处。所以，后人虽不断传颂</a:t>
            </a:r>
            <a:r>
              <a:rPr lang="en-US" altLang="zh-CN" sz="2800" dirty="0"/>
              <a:t>《</a:t>
            </a:r>
            <a:r>
              <a:rPr lang="zh-CN" altLang="en-US" sz="2800" dirty="0"/>
              <a:t>高山流水</a:t>
            </a:r>
            <a:r>
              <a:rPr lang="en-US" altLang="zh-CN" sz="2800" dirty="0"/>
              <a:t>》</a:t>
            </a:r>
            <a:r>
              <a:rPr lang="zh-CN" altLang="en-US" sz="2800" dirty="0"/>
              <a:t>的故事，完全是“心向往之”，对音乐并无切身体会。</a:t>
            </a:r>
            <a:r>
              <a:rPr lang="zh-CN" altLang="en-US" sz="2800" dirty="0"/>
              <a:t/>
            </a:r>
            <a:br>
              <a:rPr lang="zh-CN" altLang="en-US" sz="2800" dirty="0"/>
            </a:b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9199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14376"/>
            <a:ext cx="1095375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1" y="3714750"/>
            <a:ext cx="100965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65200" y="342900"/>
            <a:ext cx="100457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《</a:t>
            </a:r>
            <a:r>
              <a:rPr lang="zh-CN" altLang="en-US" sz="2400" dirty="0"/>
              <a:t>天闻阁琴谱</a:t>
            </a:r>
            <a:r>
              <a:rPr lang="en-US" altLang="zh-CN" sz="2400" dirty="0"/>
              <a:t>》, </a:t>
            </a:r>
            <a:r>
              <a:rPr lang="zh-CN" altLang="en-US" sz="2400" dirty="0"/>
              <a:t>许健记谱</a:t>
            </a:r>
            <a:r>
              <a:rPr lang="en-US" altLang="zh-CN" sz="2400" dirty="0"/>
              <a:t>, </a:t>
            </a:r>
            <a:r>
              <a:rPr lang="zh-CN" altLang="en-US" sz="2400" dirty="0"/>
              <a:t>管平湖打谱的</a:t>
            </a:r>
            <a:r>
              <a:rPr lang="en-US" altLang="zh-CN" sz="2400" dirty="0"/>
              <a:t>《</a:t>
            </a:r>
            <a:r>
              <a:rPr lang="zh-CN" altLang="en-US" sz="2400" dirty="0"/>
              <a:t>流水</a:t>
            </a:r>
            <a:r>
              <a:rPr lang="en-US" altLang="zh-CN" sz="2400" dirty="0"/>
              <a:t>》, </a:t>
            </a:r>
            <a:r>
              <a:rPr lang="zh-CN" altLang="en-US" sz="2400" dirty="0"/>
              <a:t>共十段加尾声。按谱面分析</a:t>
            </a:r>
            <a:r>
              <a:rPr lang="en-US" altLang="zh-CN" sz="2400" dirty="0"/>
              <a:t>, </a:t>
            </a:r>
            <a:r>
              <a:rPr lang="zh-CN" altLang="en-US" sz="2400" dirty="0"/>
              <a:t>符合中国传统音乐起、承、转、合的结构原则</a:t>
            </a:r>
            <a:r>
              <a:rPr lang="en-US" altLang="zh-CN" sz="2400" dirty="0"/>
              <a:t>, </a:t>
            </a:r>
            <a:r>
              <a:rPr lang="zh-CN" altLang="en-US" sz="2400" dirty="0"/>
              <a:t>这也正是中国传统音乐的典型结构方式。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/>
              <a:t>起</a:t>
            </a:r>
            <a:r>
              <a:rPr lang="en-US" altLang="zh-CN" sz="2400" dirty="0"/>
              <a:t>, </a:t>
            </a:r>
            <a:r>
              <a:rPr lang="zh-CN" altLang="en-US" sz="2400" dirty="0"/>
              <a:t>包括一至三段。第一段高低两个音的交替出现</a:t>
            </a:r>
            <a:r>
              <a:rPr lang="en-US" altLang="zh-CN" sz="2400" dirty="0"/>
              <a:t>, </a:t>
            </a:r>
            <a:r>
              <a:rPr lang="zh-CN" altLang="en-US" sz="2400" dirty="0"/>
              <a:t>拉开了整个</a:t>
            </a:r>
            <a:r>
              <a:rPr lang="en-US" altLang="zh-CN" sz="2400" dirty="0"/>
              <a:t>《</a:t>
            </a:r>
            <a:r>
              <a:rPr lang="zh-CN" altLang="en-US" sz="2400" dirty="0"/>
              <a:t>流水</a:t>
            </a:r>
            <a:r>
              <a:rPr lang="en-US" altLang="zh-CN" sz="2400" dirty="0"/>
              <a:t>》</a:t>
            </a:r>
            <a:r>
              <a:rPr lang="zh-CN" altLang="en-US" sz="2400" dirty="0"/>
              <a:t>画面的“序幕”。接着</a:t>
            </a:r>
            <a:r>
              <a:rPr lang="en-US" altLang="zh-CN" sz="2400" dirty="0"/>
              <a:t>, </a:t>
            </a:r>
            <a:r>
              <a:rPr lang="zh-CN" altLang="en-US" sz="2400" dirty="0"/>
              <a:t>通过低沉、浑厚的低音旋律</a:t>
            </a:r>
            <a:r>
              <a:rPr lang="en-US" altLang="zh-CN" sz="2400" dirty="0"/>
              <a:t>, </a:t>
            </a:r>
            <a:r>
              <a:rPr lang="zh-CN" altLang="en-US" sz="2400" dirty="0"/>
              <a:t>表现出层峦叠嶂的山的形象。进入第二段后</a:t>
            </a:r>
            <a:r>
              <a:rPr lang="en-US" altLang="zh-CN" sz="2400" dirty="0"/>
              <a:t>, </a:t>
            </a:r>
            <a:r>
              <a:rPr lang="zh-CN" altLang="en-US" sz="2400" dirty="0"/>
              <a:t>流畅的旋律营造出一幅宁静的山中景象</a:t>
            </a:r>
            <a:r>
              <a:rPr lang="en-US" altLang="zh-CN" sz="2400" dirty="0"/>
              <a:t>, </a:t>
            </a:r>
            <a:r>
              <a:rPr lang="zh-CN" altLang="en-US" sz="2400" dirty="0"/>
              <a:t>一切冷冷清清</a:t>
            </a:r>
            <a:r>
              <a:rPr lang="en-US" altLang="zh-CN" sz="2400" dirty="0"/>
              <a:t>, </a:t>
            </a:r>
            <a:r>
              <a:rPr lang="zh-CN" altLang="en-US" sz="2400" dirty="0"/>
              <a:t>显得格外平静。第三段清澈泛音的出现</a:t>
            </a:r>
            <a:r>
              <a:rPr lang="en-US" altLang="zh-CN" sz="2400" dirty="0"/>
              <a:t>, </a:t>
            </a:r>
            <a:r>
              <a:rPr lang="zh-CN" altLang="en-US" sz="2400" dirty="0"/>
              <a:t>给平静凝固的画面带来了几分生机</a:t>
            </a:r>
            <a:r>
              <a:rPr lang="en-US" altLang="zh-CN" sz="2400" dirty="0"/>
              <a:t>, </a:t>
            </a:r>
            <a:r>
              <a:rPr lang="zh-CN" altLang="en-US" sz="2400" dirty="0"/>
              <a:t>幽涧滴泉</a:t>
            </a:r>
            <a:r>
              <a:rPr lang="en-US" altLang="zh-CN" sz="2400" dirty="0"/>
              <a:t>, </a:t>
            </a:r>
            <a:r>
              <a:rPr lang="zh-CN" altLang="en-US" sz="2400" dirty="0"/>
              <a:t>画面渐渐“ 活”了起来。这部分速度较为自由</a:t>
            </a:r>
            <a:r>
              <a:rPr lang="en-US" altLang="zh-CN" sz="2400" dirty="0"/>
              <a:t>, </a:t>
            </a:r>
            <a:r>
              <a:rPr lang="zh-CN" altLang="en-US" sz="2400" dirty="0"/>
              <a:t>给了演奏者发挥的空间</a:t>
            </a:r>
            <a:r>
              <a:rPr lang="en-US" altLang="zh-CN" sz="2400" dirty="0"/>
              <a:t>, </a:t>
            </a:r>
            <a:r>
              <a:rPr lang="zh-CN" altLang="en-US" sz="2400" dirty="0"/>
              <a:t>同时也给了听众想象的空间。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/>
              <a:t>承</a:t>
            </a:r>
            <a:r>
              <a:rPr lang="en-US" altLang="zh-CN" sz="2400" dirty="0"/>
              <a:t>, </a:t>
            </a:r>
            <a:r>
              <a:rPr lang="zh-CN" altLang="en-US" sz="2400" dirty="0"/>
              <a:t>包括四、五两段。第四段由于速度的加快和旋律的流畅</a:t>
            </a:r>
            <a:r>
              <a:rPr lang="en-US" altLang="zh-CN" sz="2400" dirty="0"/>
              <a:t>, </a:t>
            </a:r>
            <a:r>
              <a:rPr lang="zh-CN" altLang="en-US" sz="2400" dirty="0"/>
              <a:t>仿佛画面中由点点清泉汇成了潺潺细流。其中还有少量滑音的使用。滑音的使用</a:t>
            </a:r>
            <a:r>
              <a:rPr lang="en-US" altLang="zh-CN" sz="2400" dirty="0"/>
              <a:t>, </a:t>
            </a:r>
            <a:r>
              <a:rPr lang="zh-CN" altLang="en-US" sz="2400" dirty="0"/>
              <a:t>做出了暗示波涛汹涌到来前的准备。第五段是过渡段。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00211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文本框 1"/>
          <p:cNvSpPr txBox="1">
            <a:spLocks noChangeArrowheads="1"/>
          </p:cNvSpPr>
          <p:nvPr/>
        </p:nvSpPr>
        <p:spPr bwMode="auto">
          <a:xfrm>
            <a:off x="952501" y="1000126"/>
            <a:ext cx="1047115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/>
              <a:t>转</a:t>
            </a:r>
            <a:r>
              <a:rPr lang="en-US" altLang="zh-CN" sz="2400" dirty="0"/>
              <a:t>, </a:t>
            </a:r>
            <a:r>
              <a:rPr lang="zh-CN" altLang="en-US" sz="2400" dirty="0"/>
              <a:t>第六段。此段亦被称为滚拂乐段。这是由于张孔山改编此乐段时</a:t>
            </a:r>
            <a:r>
              <a:rPr lang="en-US" altLang="zh-CN" sz="2400" dirty="0"/>
              <a:t>, </a:t>
            </a:r>
            <a:r>
              <a:rPr lang="zh-CN" altLang="en-US" sz="2400" dirty="0"/>
              <a:t>加进了描写水势湍急的滚拂手法。速度在这一乐段明显加快。这段按照泛音序列下行和五声音阶进行的曲调</a:t>
            </a:r>
            <a:r>
              <a:rPr lang="en-US" altLang="zh-CN" sz="2400" dirty="0"/>
              <a:t>, </a:t>
            </a:r>
            <a:r>
              <a:rPr lang="zh-CN" altLang="en-US" sz="2400" dirty="0"/>
              <a:t>大幅度地使用滑音</a:t>
            </a:r>
            <a:r>
              <a:rPr lang="en-US" altLang="zh-CN" sz="2400" dirty="0"/>
              <a:t>, </a:t>
            </a:r>
            <a:r>
              <a:rPr lang="zh-CN" altLang="en-US" sz="2400" dirty="0"/>
              <a:t>把各段的滚拂加以集中</a:t>
            </a:r>
            <a:r>
              <a:rPr lang="en-US" altLang="zh-CN" sz="2400" dirty="0"/>
              <a:t>, </a:t>
            </a:r>
            <a:r>
              <a:rPr lang="zh-CN" altLang="en-US" sz="2400" dirty="0"/>
              <a:t>形成连绵不断的滚拂段落</a:t>
            </a:r>
            <a:r>
              <a:rPr lang="en-US" altLang="zh-CN" sz="2400" dirty="0"/>
              <a:t>, </a:t>
            </a:r>
            <a:r>
              <a:rPr lang="zh-CN" altLang="en-US" sz="2400" dirty="0"/>
              <a:t>表现出瀑布悬落汇成波涛翻滚的江海气势。整个画面的高潮也在此段</a:t>
            </a:r>
            <a:r>
              <a:rPr lang="zh-CN" altLang="en-US" sz="2400" dirty="0" smtClean="0"/>
              <a:t>。</a:t>
            </a:r>
            <a:r>
              <a:rPr lang="zh-CN" altLang="en-US" sz="2000" dirty="0"/>
              <a:t/>
            </a:r>
            <a:br>
              <a:rPr lang="zh-CN" altLang="en-US" sz="2000" dirty="0"/>
            </a:br>
            <a:r>
              <a:rPr lang="zh-CN" altLang="en-US" sz="2400" dirty="0"/>
              <a:t>合</a:t>
            </a:r>
            <a:r>
              <a:rPr lang="en-US" altLang="zh-CN" sz="2400" dirty="0"/>
              <a:t>, </a:t>
            </a:r>
            <a:r>
              <a:rPr lang="zh-CN" altLang="en-US" sz="2400" dirty="0"/>
              <a:t>七段至尾声。运用了承、转中的部分曲调</a:t>
            </a:r>
            <a:r>
              <a:rPr lang="en-US" altLang="zh-CN" sz="2400" dirty="0"/>
              <a:t>, </a:t>
            </a:r>
            <a:r>
              <a:rPr lang="zh-CN" altLang="en-US" sz="2400" dirty="0"/>
              <a:t>如滑音的少量使用</a:t>
            </a:r>
            <a:r>
              <a:rPr lang="en-US" altLang="zh-CN" sz="2400" dirty="0"/>
              <a:t>, </a:t>
            </a:r>
            <a:r>
              <a:rPr lang="zh-CN" altLang="en-US" sz="2400" dirty="0"/>
              <a:t>第八段中旋律的曲调与第二段相似等等，造成了统一呼应的效果。第七段泛音五声音阶的上行与下行的交替出现</a:t>
            </a:r>
            <a:r>
              <a:rPr lang="en-US" altLang="zh-CN" sz="2400" dirty="0"/>
              <a:t>,</a:t>
            </a:r>
            <a:r>
              <a:rPr lang="zh-CN" altLang="en-US" sz="2400" dirty="0"/>
              <a:t>并且速度的递增</a:t>
            </a:r>
            <a:r>
              <a:rPr lang="en-US" altLang="zh-CN" sz="2400" dirty="0"/>
              <a:t>, </a:t>
            </a:r>
            <a:r>
              <a:rPr lang="zh-CN" altLang="en-US" sz="2400" dirty="0"/>
              <a:t>出现在激烈的滚拂乐段后</a:t>
            </a:r>
            <a:r>
              <a:rPr lang="en-US" altLang="zh-CN" sz="2400" dirty="0"/>
              <a:t>, </a:t>
            </a:r>
            <a:r>
              <a:rPr lang="zh-CN" altLang="en-US" sz="2400" dirty="0"/>
              <a:t>更增添了“轻舟已过</a:t>
            </a:r>
            <a:r>
              <a:rPr lang="en-US" altLang="zh-CN" sz="2400" dirty="0"/>
              <a:t>, </a:t>
            </a:r>
            <a:r>
              <a:rPr lang="zh-CN" altLang="en-US" sz="2400" dirty="0"/>
              <a:t>势旧徜徉”的意境。八、九、十乐段中引用前面各段的主要乐思</a:t>
            </a:r>
            <a:r>
              <a:rPr lang="en-US" altLang="zh-CN" sz="2400" dirty="0"/>
              <a:t>, </a:t>
            </a:r>
            <a:r>
              <a:rPr lang="zh-CN" altLang="en-US" sz="2400" dirty="0"/>
              <a:t>造成了前后呼应的效果</a:t>
            </a:r>
            <a:r>
              <a:rPr lang="en-US" altLang="zh-CN" sz="2400" dirty="0"/>
              <a:t>, </a:t>
            </a:r>
            <a:r>
              <a:rPr lang="zh-CN" altLang="en-US" sz="2400" dirty="0"/>
              <a:t>在人们耳边泛起滔滔江海的余响</a:t>
            </a:r>
            <a:r>
              <a:rPr lang="en-US" altLang="zh-CN" sz="2400" dirty="0"/>
              <a:t>, </a:t>
            </a:r>
            <a:r>
              <a:rPr lang="zh-CN" altLang="en-US" sz="2400" dirty="0"/>
              <a:t>令人回味无穷。尾声的速度又回到了最初的“慢</a:t>
            </a:r>
            <a:r>
              <a:rPr lang="zh-CN" altLang="en-US" sz="2400" dirty="0" smtClean="0"/>
              <a:t>”。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4820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Box 1"/>
          <p:cNvSpPr txBox="1">
            <a:spLocks noChangeArrowheads="1"/>
          </p:cNvSpPr>
          <p:nvPr/>
        </p:nvSpPr>
        <p:spPr bwMode="auto">
          <a:xfrm>
            <a:off x="1333500" y="1643063"/>
            <a:ext cx="1000125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dirty="0"/>
              <a:t>1977</a:t>
            </a:r>
            <a:r>
              <a:rPr lang="zh-CN" altLang="en-US" sz="3200" dirty="0"/>
              <a:t>年，美国向太空发射了“航行者”号探测器上，有一张举世无双，能连续使用</a:t>
            </a:r>
            <a:r>
              <a:rPr lang="en-US" altLang="zh-CN" sz="3200" dirty="0"/>
              <a:t>10</a:t>
            </a:r>
            <a:r>
              <a:rPr lang="zh-CN" altLang="en-US" sz="3200" dirty="0"/>
              <a:t>亿年以上的喷金铜唱片。唱片上除汇集人类的各种语言和信息外，还录有</a:t>
            </a:r>
            <a:r>
              <a:rPr lang="en-US" altLang="zh-CN" sz="3200" dirty="0"/>
              <a:t>27</a:t>
            </a:r>
            <a:r>
              <a:rPr lang="zh-CN" altLang="en-US" sz="3200" dirty="0"/>
              <a:t>首世界名曲，其中一首中国古琴名曲</a:t>
            </a:r>
            <a:r>
              <a:rPr lang="en-US" altLang="zh-CN" sz="3200" dirty="0"/>
              <a:t>《</a:t>
            </a:r>
            <a:r>
              <a:rPr lang="zh-CN" altLang="en-US" sz="3200" dirty="0"/>
              <a:t>流水</a:t>
            </a:r>
            <a:r>
              <a:rPr lang="en-US" altLang="zh-CN" sz="3200" dirty="0"/>
              <a:t>》</a:t>
            </a:r>
            <a:r>
              <a:rPr lang="zh-CN" altLang="en-US" sz="3200" dirty="0"/>
              <a:t>。</a:t>
            </a:r>
            <a:endParaRPr lang="zh-CN" altLang="en-US" sz="3200" b="1" dirty="0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3472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2250</TotalTime>
  <Words>1461</Words>
  <Application>Microsoft Office PowerPoint</Application>
  <PresentationFormat>自定义</PresentationFormat>
  <Paragraphs>98</Paragraphs>
  <Slides>35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6" baseType="lpstr">
      <vt:lpstr>凸显</vt:lpstr>
      <vt:lpstr>PowerPoint 演示文稿</vt:lpstr>
      <vt:lpstr>文化背景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</vt:lpstr>
      <vt:lpstr>   </vt:lpstr>
      <vt:lpstr>PowerPoint 演示文稿</vt:lpstr>
      <vt:lpstr> </vt:lpstr>
      <vt:lpstr>PowerPoint 演示文稿</vt:lpstr>
      <vt:lpstr>PowerPoint 演示文稿</vt:lpstr>
      <vt:lpstr>PowerPoint 演示文稿</vt:lpstr>
      <vt:lpstr>分析两首琴曲风格</vt:lpstr>
      <vt:lpstr>古琴(7弦)与古筝(21弦),不再傻傻分不清楚</vt:lpstr>
      <vt:lpstr>    许巍《世外桃源》的前奏与酒狂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Bob Zhou</dc:creator>
  <cp:lastModifiedBy>xb21cn</cp:lastModifiedBy>
  <cp:revision>265</cp:revision>
  <dcterms:created xsi:type="dcterms:W3CDTF">2015-05-03T12:40:53Z</dcterms:created>
  <dcterms:modified xsi:type="dcterms:W3CDTF">2020-11-17T12:24:35Z</dcterms:modified>
</cp:coreProperties>
</file>