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03" r:id="rId3"/>
    <p:sldId id="314" r:id="rId4"/>
    <p:sldId id="309" r:id="rId5"/>
    <p:sldId id="319" r:id="rId6"/>
    <p:sldId id="308" r:id="rId7"/>
    <p:sldId id="320" r:id="rId8"/>
    <p:sldId id="315" r:id="rId9"/>
    <p:sldId id="321" r:id="rId10"/>
    <p:sldId id="304" r:id="rId11"/>
    <p:sldId id="322" r:id="rId12"/>
    <p:sldId id="316" r:id="rId13"/>
    <p:sldId id="323" r:id="rId14"/>
    <p:sldId id="310" r:id="rId15"/>
    <p:sldId id="324" r:id="rId16"/>
    <p:sldId id="317" r:id="rId17"/>
    <p:sldId id="325" r:id="rId18"/>
    <p:sldId id="305" r:id="rId19"/>
    <p:sldId id="318" r:id="rId20"/>
    <p:sldId id="311" r:id="rId21"/>
    <p:sldId id="306" r:id="rId22"/>
    <p:sldId id="312" r:id="rId23"/>
    <p:sldId id="279" r:id="rId24"/>
    <p:sldId id="294" r:id="rId25"/>
    <p:sldId id="313" r:id="rId26"/>
    <p:sldId id="296" r:id="rId27"/>
    <p:sldId id="297" r:id="rId28"/>
    <p:sldId id="307" r:id="rId29"/>
    <p:sldId id="295" r:id="rId30"/>
    <p:sldId id="299" r:id="rId31"/>
    <p:sldId id="300" r:id="rId32"/>
    <p:sldId id="301" r:id="rId33"/>
    <p:sldId id="302" r:id="rId34"/>
    <p:sldId id="293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95C53E"/>
    <a:srgbClr val="0E8146"/>
    <a:srgbClr val="0D7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544" autoAdjust="0"/>
    <p:restoredTop sz="94660"/>
  </p:normalViewPr>
  <p:slideViewPr>
    <p:cSldViewPr snapToGrid="0">
      <p:cViewPr>
        <p:scale>
          <a:sx n="75" d="100"/>
          <a:sy n="75" d="100"/>
        </p:scale>
        <p:origin x="-11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52930" y="2038654"/>
            <a:ext cx="57438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b="1" dirty="0" smtClean="0">
                <a:effectLst>
                  <a:reflection blurRad="6350" stA="55000" endA="300" endPos="45500" dir="5400000" sy="-100000" algn="bl" rotWithShape="0"/>
                </a:effectLst>
              </a:rPr>
              <a:t>《</a:t>
            </a:r>
            <a:r>
              <a:rPr lang="zh-CN" altLang="en-US" sz="7200" b="1" dirty="0">
                <a:effectLst>
                  <a:reflection blurRad="6350" stA="55000" endA="300" endPos="45500" dir="5400000" sy="-100000" algn="bl" rotWithShape="0"/>
                </a:effectLst>
              </a:rPr>
              <a:t>梅花三弄</a:t>
            </a:r>
            <a:r>
              <a:rPr lang="en-US" altLang="zh-CN" sz="7200" b="1" dirty="0" smtClean="0">
                <a:effectLst>
                  <a:reflection blurRad="6350" stA="55000" endA="300" endPos="45500" dir="5400000" sy="-100000" algn="bl" rotWithShape="0"/>
                </a:effectLst>
              </a:rPr>
              <a:t>》</a:t>
            </a:r>
            <a:endParaRPr lang="en-US" altLang="zh-CN" sz="7200" b="1" dirty="0" smtClean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4208302" y="4795043"/>
            <a:ext cx="3775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/>
              <a:t>主讲教师</a:t>
            </a:r>
            <a:r>
              <a:rPr lang="zh-CN" altLang="en-US" sz="4000" dirty="0" smtClean="0"/>
              <a:t>：</a:t>
            </a:r>
            <a:r>
              <a:rPr lang="zh-CN" altLang="en-US" sz="4000" dirty="0"/>
              <a:t>丁琪</a:t>
            </a:r>
          </a:p>
        </p:txBody>
      </p:sp>
    </p:spTree>
    <p:extLst>
      <p:ext uri="{BB962C8B-B14F-4D97-AF65-F5344CB8AC3E}">
        <p14:creationId xmlns:p14="http://schemas.microsoft.com/office/powerpoint/2010/main" val="31770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407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1" y="1285875"/>
            <a:ext cx="99060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3200" dirty="0">
                <a:latin typeface="+mn-ea"/>
                <a:ea typeface="+mn-ea"/>
              </a:rPr>
              <a:t>臞仙按琴傅曰，是曲也，昔桓伊與王子猷聞其名而未識，一日遇諸途，傾盖下車共論。子猷曰，聞君善於笛。桓伊出笛作梅花三弄之調。後人以琴爲三弄焉。</a:t>
            </a:r>
            <a:r>
              <a:rPr lang="en-US" altLang="zh-CN" sz="3200" dirty="0">
                <a:latin typeface="+mn-ea"/>
                <a:ea typeface="+mn-ea"/>
              </a:rPr>
              <a:t>——《</a:t>
            </a:r>
            <a:r>
              <a:rPr lang="zh-CN" altLang="en-US" sz="3200" dirty="0">
                <a:latin typeface="+mn-ea"/>
                <a:ea typeface="+mn-ea"/>
              </a:rPr>
              <a:t>神奇秘谱</a:t>
            </a:r>
            <a:r>
              <a:rPr lang="en-US" altLang="zh-CN" sz="3200" dirty="0">
                <a:latin typeface="+mn-ea"/>
                <a:ea typeface="+mn-ea"/>
              </a:rPr>
              <a:t>·</a:t>
            </a:r>
            <a:r>
              <a:rPr lang="zh-CN" altLang="en-US" sz="3200" dirty="0">
                <a:latin typeface="+mn-ea"/>
                <a:ea typeface="+mn-ea"/>
              </a:rPr>
              <a:t>解题</a:t>
            </a:r>
            <a:r>
              <a:rPr lang="en-US" altLang="zh-CN" sz="3200" dirty="0">
                <a:latin typeface="+mn-ea"/>
                <a:ea typeface="+mn-ea"/>
              </a:rPr>
              <a:t>》</a:t>
            </a:r>
            <a:endParaRPr lang="zh-CN" altLang="en-US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872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381001" y="1"/>
            <a:ext cx="11239500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1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0751" y="1571626"/>
            <a:ext cx="6477000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3000" dirty="0">
                <a:latin typeface="+mn-ea"/>
                <a:ea typeface="+mn-ea"/>
              </a:rPr>
              <a:t>一</a:t>
            </a:r>
            <a:r>
              <a:rPr lang="zh-CN" altLang="en-US" sz="3000" dirty="0">
                <a:latin typeface="+mn-ea"/>
                <a:ea typeface="+mn-ea"/>
              </a:rPr>
              <a:t>、</a:t>
            </a:r>
            <a:r>
              <a:rPr lang="zh-TW" altLang="en-US" sz="3000" dirty="0">
                <a:latin typeface="+mn-ea"/>
                <a:ea typeface="+mn-ea"/>
              </a:rPr>
              <a:t> 溪山夜月 </a:t>
            </a:r>
            <a:endParaRPr lang="en-US" altLang="zh-TW" sz="30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3000" dirty="0">
                <a:latin typeface="+mn-ea"/>
                <a:ea typeface="+mn-ea"/>
              </a:rPr>
              <a:t>二 </a:t>
            </a:r>
            <a:r>
              <a:rPr lang="zh-CN" altLang="en-US" sz="3000" dirty="0">
                <a:latin typeface="+mn-ea"/>
                <a:ea typeface="+mn-ea"/>
              </a:rPr>
              <a:t>、</a:t>
            </a:r>
            <a:r>
              <a:rPr lang="zh-TW" altLang="en-US" sz="3000" dirty="0">
                <a:latin typeface="+mn-ea"/>
                <a:ea typeface="+mn-ea"/>
              </a:rPr>
              <a:t>一弄叫月 聲入太霞</a:t>
            </a:r>
            <a:endParaRPr lang="en-US" altLang="zh-TW" sz="30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3000" dirty="0">
                <a:latin typeface="+mn-ea"/>
                <a:ea typeface="+mn-ea"/>
              </a:rPr>
              <a:t>三</a:t>
            </a:r>
            <a:r>
              <a:rPr lang="zh-CN" altLang="en-US" sz="3000" dirty="0">
                <a:latin typeface="+mn-ea"/>
                <a:ea typeface="+mn-ea"/>
              </a:rPr>
              <a:t>、</a:t>
            </a:r>
            <a:r>
              <a:rPr lang="zh-TW" altLang="en-US" sz="3000" dirty="0">
                <a:latin typeface="+mn-ea"/>
                <a:ea typeface="+mn-ea"/>
              </a:rPr>
              <a:t> 二弄穿雲 聲入雲中</a:t>
            </a:r>
            <a:endParaRPr lang="en-US" altLang="zh-TW" sz="30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3000" dirty="0">
                <a:latin typeface="+mn-ea"/>
                <a:ea typeface="+mn-ea"/>
              </a:rPr>
              <a:t>四</a:t>
            </a:r>
            <a:r>
              <a:rPr lang="zh-CN" altLang="en-US" sz="3000" dirty="0">
                <a:latin typeface="+mn-ea"/>
                <a:ea typeface="+mn-ea"/>
              </a:rPr>
              <a:t>、</a:t>
            </a:r>
            <a:r>
              <a:rPr lang="zh-TW" altLang="en-US" sz="3000" dirty="0">
                <a:latin typeface="+mn-ea"/>
                <a:ea typeface="+mn-ea"/>
              </a:rPr>
              <a:t> 靑鳥啼魂 即讀書聲</a:t>
            </a:r>
            <a:endParaRPr lang="en-US" altLang="zh-TW" sz="30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3000" dirty="0">
                <a:latin typeface="+mn-ea"/>
                <a:ea typeface="+mn-ea"/>
              </a:rPr>
              <a:t>五 </a:t>
            </a:r>
            <a:r>
              <a:rPr lang="zh-CN" altLang="en-US" sz="3000" dirty="0">
                <a:latin typeface="+mn-ea"/>
                <a:ea typeface="+mn-ea"/>
              </a:rPr>
              <a:t>、</a:t>
            </a:r>
            <a:r>
              <a:rPr lang="zh-TW" altLang="en-US" sz="3000" dirty="0">
                <a:latin typeface="+mn-ea"/>
                <a:ea typeface="+mn-ea"/>
              </a:rPr>
              <a:t>三弄橫江 隔江長嘆聲</a:t>
            </a:r>
            <a:endParaRPr lang="en-US" altLang="zh-TW" sz="30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751" y="1571626"/>
            <a:ext cx="7239000" cy="35548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3000" dirty="0">
                <a:latin typeface="+mn-ea"/>
              </a:rPr>
              <a:t>六</a:t>
            </a:r>
            <a:r>
              <a:rPr lang="zh-CN" altLang="en-US" sz="3000" dirty="0">
                <a:latin typeface="+mn-ea"/>
              </a:rPr>
              <a:t>、</a:t>
            </a:r>
            <a:r>
              <a:rPr lang="zh-TW" altLang="en-US" sz="3000" dirty="0">
                <a:latin typeface="+mn-ea"/>
              </a:rPr>
              <a:t> 玉簫聲</a:t>
            </a:r>
            <a:endParaRPr lang="en-US" altLang="zh-TW" sz="30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3000" dirty="0">
                <a:latin typeface="+mn-ea"/>
              </a:rPr>
              <a:t>七 </a:t>
            </a:r>
            <a:r>
              <a:rPr lang="zh-CN" altLang="en-US" sz="3000" dirty="0">
                <a:latin typeface="+mn-ea"/>
              </a:rPr>
              <a:t>、</a:t>
            </a:r>
            <a:r>
              <a:rPr lang="zh-TW" altLang="en-US" sz="3000" dirty="0">
                <a:latin typeface="+mn-ea"/>
              </a:rPr>
              <a:t>凌風戛玉 </a:t>
            </a:r>
            <a:endParaRPr lang="en-US" altLang="zh-TW" sz="30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3000" dirty="0">
                <a:latin typeface="+mn-ea"/>
              </a:rPr>
              <a:t>八</a:t>
            </a:r>
            <a:r>
              <a:rPr lang="zh-CN" altLang="en-US" sz="3000" dirty="0">
                <a:latin typeface="+mn-ea"/>
              </a:rPr>
              <a:t>、</a:t>
            </a:r>
            <a:r>
              <a:rPr lang="zh-TW" altLang="en-US" sz="3000" dirty="0">
                <a:latin typeface="+mn-ea"/>
              </a:rPr>
              <a:t> 鐵笛聲 </a:t>
            </a:r>
            <a:endParaRPr lang="en-US" altLang="zh-TW" sz="30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3000" dirty="0">
                <a:latin typeface="+mn-ea"/>
              </a:rPr>
              <a:t>九 </a:t>
            </a:r>
            <a:r>
              <a:rPr lang="zh-CN" altLang="en-US" sz="3000" dirty="0">
                <a:latin typeface="+mn-ea"/>
              </a:rPr>
              <a:t>、</a:t>
            </a:r>
            <a:r>
              <a:rPr lang="zh-TW" altLang="en-US" sz="3000" dirty="0">
                <a:latin typeface="+mn-ea"/>
              </a:rPr>
              <a:t>風蕩梅花</a:t>
            </a:r>
            <a:endParaRPr lang="en-US" altLang="zh-TW" sz="3000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3000" dirty="0">
                <a:latin typeface="+mn-ea"/>
              </a:rPr>
              <a:t>十</a:t>
            </a:r>
            <a:r>
              <a:rPr lang="zh-CN" altLang="en-US" sz="3000" dirty="0">
                <a:latin typeface="+mn-ea"/>
              </a:rPr>
              <a:t>、</a:t>
            </a:r>
            <a:r>
              <a:rPr lang="zh-TW" altLang="en-US" sz="3000" dirty="0">
                <a:latin typeface="+mn-ea"/>
              </a:rPr>
              <a:t> 欲罷不能</a:t>
            </a:r>
            <a:endParaRPr lang="zh-CN" alt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3619501" y="214313"/>
            <a:ext cx="8572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n-ea"/>
                <a:ea typeface="+mn-ea"/>
              </a:rPr>
              <a:t>神奇秘谱</a:t>
            </a:r>
            <a:r>
              <a:rPr lang="en-US" altLang="zh-CN" sz="3200" b="1" dirty="0">
                <a:latin typeface="+mn-ea"/>
                <a:ea typeface="+mn-ea"/>
              </a:rPr>
              <a:t>·</a:t>
            </a:r>
            <a:r>
              <a:rPr lang="zh-CN" altLang="en-US" sz="3200" b="1" dirty="0">
                <a:latin typeface="+mn-ea"/>
                <a:ea typeface="+mn-ea"/>
              </a:rPr>
              <a:t>小标题</a:t>
            </a:r>
          </a:p>
        </p:txBody>
      </p:sp>
    </p:spTree>
    <p:extLst>
      <p:ext uri="{BB962C8B-B14F-4D97-AF65-F5344CB8AC3E}">
        <p14:creationId xmlns:p14="http://schemas.microsoft.com/office/powerpoint/2010/main" val="626713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0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1" y="928689"/>
            <a:ext cx="10191749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3200" dirty="0">
                <a:latin typeface="+mn-ea"/>
                <a:ea typeface="+mn-ea"/>
              </a:rPr>
              <a:t>此晉人桓伊之所作也。從容和順，爲天地之正音，而仙風和暢，萬卉敷榮，隱隱現於栺下。但新聲奇變，稍近時俗，然恬靜幽淸亦古曲也。宋姜夔作疎影暗香二曲，亦祖此意，較之覺愈奇，有古淡之音</a:t>
            </a:r>
            <a:r>
              <a:rPr lang="zh-CN" altLang="en-US" sz="3200" dirty="0">
                <a:latin typeface="+mn-ea"/>
                <a:ea typeface="+mn-ea"/>
              </a:rPr>
              <a:t>。</a:t>
            </a:r>
            <a:r>
              <a:rPr lang="en-US" altLang="zh-CN" sz="3200" dirty="0">
                <a:latin typeface="+mn-ea"/>
                <a:ea typeface="+mn-ea"/>
              </a:rPr>
              <a:t>——《</a:t>
            </a:r>
            <a:r>
              <a:rPr lang="zh-CN" altLang="en-US" sz="3200" dirty="0">
                <a:latin typeface="+mn-ea"/>
                <a:ea typeface="+mn-ea"/>
              </a:rPr>
              <a:t>蕉庵琴谱</a:t>
            </a:r>
            <a:r>
              <a:rPr lang="en-US" altLang="zh-CN" sz="3200" dirty="0">
                <a:latin typeface="+mn-ea"/>
                <a:ea typeface="+mn-ea"/>
              </a:rPr>
              <a:t>·</a:t>
            </a:r>
            <a:r>
              <a:rPr lang="zh-CN" altLang="en-US" sz="3200" dirty="0">
                <a:latin typeface="+mn-ea"/>
                <a:ea typeface="+mn-ea"/>
              </a:rPr>
              <a:t>后记</a:t>
            </a:r>
            <a:r>
              <a:rPr lang="en-US" altLang="zh-CN" sz="3200" dirty="0">
                <a:latin typeface="+mn-ea"/>
                <a:ea typeface="+mn-ea"/>
              </a:rPr>
              <a:t>》</a:t>
            </a:r>
            <a:endParaRPr lang="zh-CN" altLang="en-US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564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Box 1"/>
          <p:cNvSpPr txBox="1">
            <a:spLocks noChangeArrowheads="1"/>
          </p:cNvSpPr>
          <p:nvPr/>
        </p:nvSpPr>
        <p:spPr bwMode="auto">
          <a:xfrm>
            <a:off x="1143000" y="2571750"/>
            <a:ext cx="10191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5715" name="TextBox 2"/>
          <p:cNvSpPr txBox="1">
            <a:spLocks noChangeArrowheads="1"/>
          </p:cNvSpPr>
          <p:nvPr/>
        </p:nvSpPr>
        <p:spPr bwMode="auto">
          <a:xfrm>
            <a:off x="3048001" y="1214438"/>
            <a:ext cx="7810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3600" b="1" dirty="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0278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1" y="1214438"/>
            <a:ext cx="97155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latin typeface="+mn-ea"/>
                <a:ea typeface="+mn-ea"/>
              </a:rPr>
              <a:t>蕉庵琴谱：</a:t>
            </a:r>
            <a:r>
              <a:rPr lang="en-US" altLang="zh-CN" sz="3200" dirty="0">
                <a:latin typeface="+mn-ea"/>
                <a:ea typeface="+mn-ea"/>
              </a:rPr>
              <a:t>1868</a:t>
            </a:r>
            <a:r>
              <a:rPr lang="zh-CN" altLang="en-US" sz="3200" dirty="0">
                <a:latin typeface="+mn-ea"/>
                <a:ea typeface="+mn-ea"/>
              </a:rPr>
              <a:t>年 </a:t>
            </a:r>
            <a:r>
              <a:rPr lang="en-US" altLang="zh-CN" sz="3200" dirty="0">
                <a:latin typeface="+mn-ea"/>
                <a:ea typeface="+mn-ea"/>
              </a:rPr>
              <a:t>——</a:t>
            </a:r>
            <a:r>
              <a:rPr lang="zh-CN" altLang="en-US" sz="3200" dirty="0">
                <a:latin typeface="+mn-ea"/>
                <a:ea typeface="+mn-ea"/>
              </a:rPr>
              <a:t>老梅花</a:t>
            </a:r>
            <a:endParaRPr lang="en-US" altLang="zh-CN" sz="3200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3200" dirty="0">
                <a:latin typeface="+mn-ea"/>
                <a:ea typeface="+mn-ea"/>
              </a:rPr>
              <a:t>      </a:t>
            </a:r>
            <a:endParaRPr lang="en-US" altLang="zh-CN" sz="32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           </a:t>
            </a:r>
            <a:r>
              <a:rPr lang="zh-CN" altLang="en-US" sz="3200" dirty="0">
                <a:latin typeface="+mn-ea"/>
                <a:ea typeface="+mn-ea"/>
              </a:rPr>
              <a:t>广陵派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751" y="3357564"/>
            <a:ext cx="99060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latin typeface="+mn-ea"/>
                <a:ea typeface="+mn-ea"/>
              </a:rPr>
              <a:t>琴谱谐声：</a:t>
            </a:r>
            <a:r>
              <a:rPr lang="en-US" altLang="zh-CN" sz="3200" dirty="0">
                <a:latin typeface="+mn-ea"/>
                <a:ea typeface="+mn-ea"/>
              </a:rPr>
              <a:t>1821</a:t>
            </a:r>
            <a:r>
              <a:rPr lang="zh-CN" altLang="en-US" sz="3200" dirty="0">
                <a:latin typeface="+mn-ea"/>
                <a:ea typeface="+mn-ea"/>
              </a:rPr>
              <a:t>年 </a:t>
            </a:r>
            <a:r>
              <a:rPr lang="en-US" altLang="zh-CN" sz="3200" dirty="0">
                <a:latin typeface="+mn-ea"/>
                <a:ea typeface="+mn-ea"/>
              </a:rPr>
              <a:t>——</a:t>
            </a:r>
            <a:r>
              <a:rPr lang="zh-CN" altLang="en-US" sz="3200" dirty="0">
                <a:latin typeface="+mn-ea"/>
                <a:ea typeface="+mn-ea"/>
              </a:rPr>
              <a:t>新梅花</a:t>
            </a:r>
            <a:endParaRPr lang="en-US" altLang="zh-CN" sz="3200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32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3200" dirty="0">
                <a:latin typeface="+mn-ea"/>
                <a:ea typeface="+mn-ea"/>
              </a:rPr>
              <a:t>          </a:t>
            </a:r>
            <a:r>
              <a:rPr lang="zh-CN" altLang="en-US" sz="3200" dirty="0">
                <a:latin typeface="+mn-ea"/>
                <a:ea typeface="+mn-ea"/>
              </a:rPr>
              <a:t>虞山派</a:t>
            </a:r>
          </a:p>
        </p:txBody>
      </p:sp>
    </p:spTree>
    <p:extLst>
      <p:ext uri="{BB962C8B-B14F-4D97-AF65-F5344CB8AC3E}">
        <p14:creationId xmlns:p14="http://schemas.microsoft.com/office/powerpoint/2010/main" val="3541363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91899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Box 1"/>
          <p:cNvSpPr txBox="1">
            <a:spLocks noChangeArrowheads="1"/>
          </p:cNvSpPr>
          <p:nvPr/>
        </p:nvSpPr>
        <p:spPr bwMode="auto">
          <a:xfrm>
            <a:off x="952500" y="1071564"/>
            <a:ext cx="1000125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宋体" pitchFamily="2" charset="-122"/>
              </a:rPr>
              <a:t>《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天闻阁琴谱</a:t>
            </a:r>
            <a:r>
              <a:rPr lang="en-US" altLang="zh-CN" sz="2400" b="1">
                <a:solidFill>
                  <a:srgbClr val="FF0000"/>
                </a:solidFill>
                <a:latin typeface="宋体" pitchFamily="2" charset="-122"/>
              </a:rPr>
              <a:t>》: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原操为唐人陈子昂所作。盖取秋高气爽，风静沙平，云程万里，天际飞鸣，借鹄鸿之远志，写逸士之心胸者也。后之学者，遂互相唱和，分律变调。操数种，而音调皆同。惟独此操气疏韵长，通体节奏凡三起落</a:t>
            </a:r>
            <a:r>
              <a:rPr lang="en-US" altLang="zh-CN" sz="2400" b="1">
                <a:solidFill>
                  <a:srgbClr val="FF0000"/>
                </a:solidFill>
                <a:latin typeface="宋体" pitchFamily="2" charset="-122"/>
              </a:rPr>
              <a:t>;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初弹似鸿雁来宾，极云霄之缥缈，序雁行以和鸣，倏隐倏显，若往若来</a:t>
            </a:r>
            <a:r>
              <a:rPr lang="en-US" altLang="zh-CN" sz="2400" b="1">
                <a:solidFill>
                  <a:srgbClr val="FF0000"/>
                </a:solidFill>
                <a:latin typeface="宋体" pitchFamily="2" charset="-122"/>
              </a:rPr>
              <a:t>;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其欲落也，</a:t>
            </a:r>
            <a:r>
              <a:rPr lang="en-US" altLang="zh-CN" sz="2400" b="1">
                <a:solidFill>
                  <a:srgbClr val="FF0000"/>
                </a:solidFill>
                <a:latin typeface="宋体" pitchFamily="2" charset="-122"/>
              </a:rPr>
              <a:t>;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回环顾盼，空际盘旋</a:t>
            </a:r>
            <a:r>
              <a:rPr lang="en-US" altLang="zh-CN" sz="2400" b="1">
                <a:solidFill>
                  <a:srgbClr val="FF0000"/>
                </a:solidFill>
                <a:latin typeface="宋体" pitchFamily="2" charset="-122"/>
              </a:rPr>
              <a:t>;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其将落也，息声斜掠，绕洲三匝</a:t>
            </a:r>
            <a:r>
              <a:rPr lang="en-US" altLang="zh-CN" sz="2400" b="1">
                <a:solidFill>
                  <a:srgbClr val="FF0000"/>
                </a:solidFill>
                <a:latin typeface="宋体" pitchFamily="2" charset="-122"/>
              </a:rPr>
              <a:t>;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其既落也，此呼披应，三五成群，飞鸣宿食，得所适情，子母随而雌雄让。亦能品焉。</a:t>
            </a:r>
          </a:p>
        </p:txBody>
      </p:sp>
      <p:sp>
        <p:nvSpPr>
          <p:cNvPr id="116739" name="TextBox 2"/>
          <p:cNvSpPr txBox="1">
            <a:spLocks noChangeArrowheads="1"/>
          </p:cNvSpPr>
          <p:nvPr/>
        </p:nvSpPr>
        <p:spPr bwMode="auto">
          <a:xfrm>
            <a:off x="3429001" y="357189"/>
            <a:ext cx="5143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itchFamily="2" charset="-122"/>
              </a:rPr>
              <a:t>九嶷派</a:t>
            </a:r>
            <a:r>
              <a:rPr lang="en-US" altLang="zh-CN" sz="2800" b="1">
                <a:latin typeface="宋体" pitchFamily="2" charset="-122"/>
              </a:rPr>
              <a:t>《</a:t>
            </a:r>
            <a:r>
              <a:rPr lang="zh-CN" altLang="en-US" sz="2800" b="1">
                <a:latin typeface="宋体" pitchFamily="2" charset="-122"/>
              </a:rPr>
              <a:t>平沙落雁</a:t>
            </a:r>
            <a:r>
              <a:rPr lang="en-US" altLang="zh-CN" sz="2800" b="1">
                <a:latin typeface="宋体" pitchFamily="2" charset="-122"/>
              </a:rPr>
              <a:t>》</a:t>
            </a:r>
            <a:endParaRPr lang="zh-CN" altLang="en-US" sz="2800" b="1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520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z="3200" b="1" dirty="0"/>
          </a:p>
        </p:txBody>
      </p:sp>
      <p:pic>
        <p:nvPicPr>
          <p:cNvPr id="1026" name="Picture 2" descr="C:\Users\Administrator\Desktop\mmexport16056144580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17" y="1600200"/>
            <a:ext cx="6309783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492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952501" y="1571626"/>
            <a:ext cx="10191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8700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   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82301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140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000" y="172085"/>
            <a:ext cx="10515600" cy="8032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400" b="1" dirty="0" smtClean="0"/>
              <a:t/>
            </a:r>
            <a:br>
              <a:rPr lang="en-US" altLang="zh-CN" sz="4400" b="1" dirty="0" smtClean="0"/>
            </a:br>
            <a:r>
              <a:rPr lang="en-US" altLang="zh-CN" sz="4400" b="1" dirty="0"/>
              <a:t/>
            </a:r>
            <a:br>
              <a:rPr lang="en-US" altLang="zh-CN" sz="4400" b="1" dirty="0"/>
            </a:b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80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/>
              <a:t>   </a:t>
            </a:r>
            <a:endParaRPr lang="en-US" altLang="zh-CN" sz="4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059837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12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000" y="172085"/>
            <a:ext cx="10515600" cy="8032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400" b="1" dirty="0" smtClean="0"/>
              <a:t/>
            </a:r>
            <a:br>
              <a:rPr lang="en-US" altLang="zh-CN" sz="4400" b="1" dirty="0" smtClean="0"/>
            </a:b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琴曲赏析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07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sz="4800" smtClean="0"/>
              <a:t>   琴</a:t>
            </a:r>
            <a:r>
              <a:rPr lang="zh-CN" altLang="en-US" sz="4800" dirty="0" smtClean="0"/>
              <a:t>曲赏析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124658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       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708138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8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1"/>
          <p:cNvSpPr txBox="1">
            <a:spLocks noChangeArrowheads="1"/>
          </p:cNvSpPr>
          <p:nvPr/>
        </p:nvSpPr>
        <p:spPr bwMode="auto">
          <a:xfrm>
            <a:off x="857251" y="428625"/>
            <a:ext cx="10191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400" b="1" dirty="0">
              <a:latin typeface="宋体" pitchFamily="2" charset="-122"/>
            </a:endParaRPr>
          </a:p>
        </p:txBody>
      </p:sp>
      <p:sp>
        <p:nvSpPr>
          <p:cNvPr id="108547" name="TextBox 4"/>
          <p:cNvSpPr txBox="1">
            <a:spLocks noChangeArrowheads="1"/>
          </p:cNvSpPr>
          <p:nvPr/>
        </p:nvSpPr>
        <p:spPr bwMode="auto">
          <a:xfrm>
            <a:off x="666751" y="1785939"/>
            <a:ext cx="1066800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zh-CN" altLang="en-US" sz="2400" b="1" dirty="0">
              <a:latin typeface="宋体" pitchFamily="2" charset="-122"/>
            </a:endParaRPr>
          </a:p>
        </p:txBody>
      </p:sp>
      <p:pic>
        <p:nvPicPr>
          <p:cNvPr id="2050" name="Picture 2" descr="C:\Users\Administrator\Desktop\mmexport1605614245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1714500"/>
            <a:ext cx="13716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570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4106862"/>
          </a:xfrm>
        </p:spPr>
        <p:txBody>
          <a:bodyPr/>
          <a:lstStyle/>
          <a:p>
            <a:r>
              <a:rPr lang="zh-CN" altLang="en-US" dirty="0"/>
              <a:t>分析两首琴</a:t>
            </a:r>
            <a:r>
              <a:rPr lang="zh-CN" altLang="en-US" dirty="0" smtClean="0"/>
              <a:t>曲风格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89014256"/>
              </p:ext>
            </p:extLst>
          </p:nvPr>
        </p:nvGraphicFramePr>
        <p:xfrm>
          <a:off x="13081952" y="1609408"/>
          <a:ext cx="5560695" cy="1403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625"/>
                <a:gridCol w="1350645"/>
                <a:gridCol w="2817495"/>
                <a:gridCol w="963930"/>
              </a:tblGrid>
              <a:tr h="701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701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614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74400" y="2598738"/>
            <a:ext cx="9956800" cy="1143000"/>
          </a:xfrm>
        </p:spPr>
        <p:txBody>
          <a:bodyPr/>
          <a:lstStyle/>
          <a:p>
            <a:r>
              <a:rPr lang="zh-CN" altLang="en-US" dirty="0" smtClean="0"/>
              <a:t>古琴</a:t>
            </a:r>
            <a:r>
              <a:rPr lang="en-US" altLang="zh-CN" dirty="0" smtClean="0"/>
              <a:t>(7</a:t>
            </a:r>
            <a:r>
              <a:rPr lang="zh-CN" altLang="en-US" dirty="0" smtClean="0"/>
              <a:t>弦</a:t>
            </a:r>
            <a:r>
              <a:rPr lang="en-US" altLang="zh-CN" dirty="0" smtClean="0"/>
              <a:t>)</a:t>
            </a:r>
            <a:r>
              <a:rPr lang="zh-CN" altLang="en-US" dirty="0" smtClean="0"/>
              <a:t>与古筝</a:t>
            </a:r>
            <a:r>
              <a:rPr lang="en-US" altLang="zh-CN" dirty="0" smtClean="0"/>
              <a:t>(21</a:t>
            </a:r>
            <a:r>
              <a:rPr lang="zh-CN" altLang="en-US" dirty="0" smtClean="0"/>
              <a:t>弦</a:t>
            </a:r>
            <a:r>
              <a:rPr lang="en-US" altLang="zh-CN" dirty="0" smtClean="0"/>
              <a:t>),</a:t>
            </a:r>
            <a:r>
              <a:rPr lang="zh-CN" altLang="en-US" dirty="0" smtClean="0"/>
              <a:t>不再傻傻分不清楚</a:t>
            </a:r>
            <a:endParaRPr lang="zh-CN" altLang="en-US" dirty="0"/>
          </a:p>
        </p:txBody>
      </p:sp>
      <p:pic>
        <p:nvPicPr>
          <p:cNvPr id="5" name="Picture 3" descr="C:\Users\lenovo\Desktop\t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143380"/>
            <a:ext cx="5228141" cy="2446332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6638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7053262"/>
          </a:xfrm>
        </p:spPr>
        <p:txBody>
          <a:bodyPr/>
          <a:lstStyle/>
          <a:p>
            <a:r>
              <a:rPr lang="zh-CN" altLang="en-US" dirty="0" smtClean="0"/>
              <a:t>    许巍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世外桃源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的前奏与酒狂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35386547"/>
              </p:ext>
            </p:extLst>
          </p:nvPr>
        </p:nvGraphicFramePr>
        <p:xfrm>
          <a:off x="14543085" y="4589780"/>
          <a:ext cx="6600830" cy="4536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8415"/>
                <a:gridCol w="1131886"/>
                <a:gridCol w="411163"/>
                <a:gridCol w="411163"/>
                <a:gridCol w="411163"/>
                <a:gridCol w="411163"/>
                <a:gridCol w="411163"/>
                <a:gridCol w="411163"/>
                <a:gridCol w="693736"/>
                <a:gridCol w="128590"/>
                <a:gridCol w="91122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序号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经费开支科目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金额（万元）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序号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经费开支科目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金额（万元）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85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资料费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0.2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劳务费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0.01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数据采集费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0.05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8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印刷费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0.01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差旅费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0.15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管理费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0.04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会议费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0.3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其他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设备费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0.04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专家咨询费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0.2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合计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7660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年度预算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2020</a:t>
                      </a:r>
                      <a:r>
                        <a:rPr lang="zh-CN" sz="1800" kern="100">
                          <a:effectLst/>
                        </a:rPr>
                        <a:t>年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2021</a:t>
                      </a:r>
                      <a:r>
                        <a:rPr lang="zh-CN" sz="1800" kern="100">
                          <a:effectLst/>
                        </a:rPr>
                        <a:t>年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年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年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/>
                </a:tc>
              </a:tr>
              <a:tr h="1255395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0.5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0.5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130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19400" y="1714500"/>
            <a:ext cx="8229600" cy="189436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Screenshot_20201117_181355_com.huawei.browser_mh1605608068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700" y="0"/>
            <a:ext cx="10287000" cy="84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53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4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2"/>
          <p:cNvSpPr txBox="1">
            <a:spLocks noChangeArrowheads="1"/>
          </p:cNvSpPr>
          <p:nvPr/>
        </p:nvSpPr>
        <p:spPr bwMode="auto">
          <a:xfrm>
            <a:off x="10246837" y="571500"/>
            <a:ext cx="738664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3600" dirty="0"/>
          </a:p>
        </p:txBody>
      </p:sp>
      <p:sp>
        <p:nvSpPr>
          <p:cNvPr id="61443" name="TextBox 3"/>
          <p:cNvSpPr txBox="1">
            <a:spLocks noChangeArrowheads="1"/>
          </p:cNvSpPr>
          <p:nvPr/>
        </p:nvSpPr>
        <p:spPr bwMode="auto">
          <a:xfrm>
            <a:off x="7679493" y="1071563"/>
            <a:ext cx="677108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3200" dirty="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929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文本框 1"/>
          <p:cNvSpPr txBox="1">
            <a:spLocks noChangeArrowheads="1"/>
          </p:cNvSpPr>
          <p:nvPr/>
        </p:nvSpPr>
        <p:spPr bwMode="auto">
          <a:xfrm>
            <a:off x="1293285" y="2135188"/>
            <a:ext cx="960543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/>
              <a:t> </a:t>
            </a:r>
            <a:r>
              <a:rPr lang="zh-CN" altLang="en-US" sz="2800">
                <a:latin typeface="宋体" pitchFamily="2" charset="-122"/>
              </a:rPr>
              <a:t>桓子野每闻清歌，辄唤</a:t>
            </a:r>
            <a:r>
              <a:rPr lang="zh-CN" altLang="en-US" sz="2800">
                <a:latin typeface="Calibri" pitchFamily="34" charset="0"/>
              </a:rPr>
              <a:t>“</a:t>
            </a:r>
            <a:r>
              <a:rPr lang="zh-CN" altLang="en-US" sz="2800">
                <a:latin typeface="宋体" pitchFamily="2" charset="-122"/>
              </a:rPr>
              <a:t>奈何！</a:t>
            </a:r>
            <a:r>
              <a:rPr lang="zh-CN" altLang="en-US" sz="2800">
                <a:latin typeface="Calibri" pitchFamily="34" charset="0"/>
              </a:rPr>
              <a:t>”</a:t>
            </a:r>
            <a:r>
              <a:rPr lang="zh-CN" altLang="en-US" sz="2800">
                <a:latin typeface="宋体" pitchFamily="2" charset="-122"/>
              </a:rPr>
              <a:t>谢公闻之曰：</a:t>
            </a:r>
            <a:r>
              <a:rPr lang="zh-CN" altLang="en-US" sz="2800">
                <a:latin typeface="Calibri" pitchFamily="34" charset="0"/>
              </a:rPr>
              <a:t>“</a:t>
            </a:r>
            <a:r>
              <a:rPr lang="zh-CN" altLang="en-US" sz="2800">
                <a:latin typeface="宋体" pitchFamily="2" charset="-122"/>
              </a:rPr>
              <a:t>子野可谓一往有深情。</a:t>
            </a:r>
            <a:r>
              <a:rPr lang="zh-CN" altLang="en-US" sz="2800">
                <a:latin typeface="Calibri" pitchFamily="34" charset="0"/>
              </a:rPr>
              <a:t>”</a:t>
            </a:r>
            <a:endParaRPr lang="en-US" altLang="zh-CN" sz="280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Calibri" pitchFamily="34" charset="0"/>
              </a:rPr>
              <a:t>——</a:t>
            </a:r>
            <a:r>
              <a:rPr lang="zh-CN" altLang="en-US" sz="2800">
                <a:latin typeface="宋体" pitchFamily="2" charset="-122"/>
              </a:rPr>
              <a:t>《世说新语</a:t>
            </a:r>
            <a:r>
              <a:rPr lang="en-US" altLang="zh-CN" sz="2800">
                <a:latin typeface="Calibri" pitchFamily="34" charset="0"/>
              </a:rPr>
              <a:t>·</a:t>
            </a:r>
            <a:r>
              <a:rPr lang="zh-CN" altLang="en-US" sz="2800">
                <a:latin typeface="宋体" pitchFamily="2" charset="-122"/>
              </a:rPr>
              <a:t>任诞》</a:t>
            </a:r>
          </a:p>
        </p:txBody>
      </p:sp>
    </p:spTree>
    <p:extLst>
      <p:ext uri="{BB962C8B-B14F-4D97-AF65-F5344CB8AC3E}">
        <p14:creationId xmlns:p14="http://schemas.microsoft.com/office/powerpoint/2010/main" val="59199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14376"/>
            <a:ext cx="109537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3714750"/>
            <a:ext cx="10096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zh-CN" altLang="en-US" sz="3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021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文本框 1"/>
          <p:cNvSpPr txBox="1">
            <a:spLocks noChangeArrowheads="1"/>
          </p:cNvSpPr>
          <p:nvPr/>
        </p:nvSpPr>
        <p:spPr bwMode="auto">
          <a:xfrm>
            <a:off x="952501" y="1000126"/>
            <a:ext cx="10471151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/>
              <a:t>王子猷出都，尚在渚下。旧闻桓子野善吹笛，而不相识。遇桓于岸上过，王在船中，客有识之者云：「是桓子野。」王便令人与相闻，云：「闻君善吹笛，试为我一奏。」桓时已贵显，素闻王名，即便回下车，踞胡床，为作三调。弄毕，便上车去。客主不交一言。</a:t>
            </a:r>
            <a:endParaRPr lang="en-US" altLang="zh-CN" sz="2800"/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Calibri" pitchFamily="34" charset="0"/>
              </a:rPr>
              <a:t>                                         ——</a:t>
            </a:r>
            <a:r>
              <a:rPr lang="zh-CN" altLang="en-US" sz="2800">
                <a:latin typeface="宋体" pitchFamily="2" charset="-122"/>
              </a:rPr>
              <a:t>《世说新语</a:t>
            </a:r>
            <a:r>
              <a:rPr lang="en-US" altLang="zh-CN" sz="2800">
                <a:latin typeface="Calibri" pitchFamily="34" charset="0"/>
              </a:rPr>
              <a:t>·</a:t>
            </a:r>
            <a:r>
              <a:rPr lang="zh-CN" altLang="en-US" sz="2800">
                <a:latin typeface="宋体" pitchFamily="2" charset="-122"/>
              </a:rPr>
              <a:t>任诞》</a:t>
            </a:r>
          </a:p>
          <a:p>
            <a:pPr eaLnBrk="1" hangingPunct="1">
              <a:lnSpc>
                <a:spcPct val="150000"/>
              </a:lnSpc>
            </a:pP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244820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Box 1"/>
          <p:cNvSpPr txBox="1">
            <a:spLocks noChangeArrowheads="1"/>
          </p:cNvSpPr>
          <p:nvPr/>
        </p:nvSpPr>
        <p:spPr bwMode="auto">
          <a:xfrm>
            <a:off x="1333500" y="1643063"/>
            <a:ext cx="10001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400" b="1" dirty="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347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文本框 1"/>
          <p:cNvSpPr txBox="1">
            <a:spLocks noChangeArrowheads="1"/>
          </p:cNvSpPr>
          <p:nvPr/>
        </p:nvSpPr>
        <p:spPr bwMode="auto">
          <a:xfrm>
            <a:off x="666751" y="214313"/>
            <a:ext cx="1114424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000"/>
              <a:t>伊性谦素，虽有大功，而始终不替。善音乐，尽一时之妙，为江左第一。有蔡 邕柯亭笛，常自吹之。王徽之赴召京师，泊舟青溪侧。素不与徽之相识。伊于岸上 过，船中客称伊小字曰：“此桓野王也。”徽之便令人谓伊曰：“闻君善吹笛，试 为我一奏。”伊是时已贵显，素闻徽之名，便下车，踞胡床，为作三调，弄毕，便 上车去，客主不交一言。</a:t>
            </a:r>
            <a:r>
              <a:rPr lang="en-US" altLang="zh-CN" sz="3000"/>
              <a:t>——《</a:t>
            </a:r>
            <a:r>
              <a:rPr lang="zh-CN" altLang="en-US" sz="3000"/>
              <a:t>晋书</a:t>
            </a:r>
            <a:r>
              <a:rPr lang="en-US" altLang="zh-CN" sz="3000"/>
              <a:t>》</a:t>
            </a:r>
            <a:endParaRPr lang="zh-CN" altLang="en-US" sz="3000"/>
          </a:p>
        </p:txBody>
      </p:sp>
    </p:spTree>
    <p:extLst>
      <p:ext uri="{BB962C8B-B14F-4D97-AF65-F5344CB8AC3E}">
        <p14:creationId xmlns:p14="http://schemas.microsoft.com/office/powerpoint/2010/main" val="1607882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2234</TotalTime>
  <Words>982</Words>
  <Application>Microsoft Office PowerPoint</Application>
  <PresentationFormat>自定义</PresentationFormat>
  <Paragraphs>98</Paragraphs>
  <Slides>34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凸显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</vt:lpstr>
      <vt:lpstr>   </vt:lpstr>
      <vt:lpstr>PowerPoint 演示文稿</vt:lpstr>
      <vt:lpstr> </vt:lpstr>
      <vt:lpstr>PowerPoint 演示文稿</vt:lpstr>
      <vt:lpstr>PowerPoint 演示文稿</vt:lpstr>
      <vt:lpstr>PowerPoint 演示文稿</vt:lpstr>
      <vt:lpstr>分析两首琴曲风格</vt:lpstr>
      <vt:lpstr>古琴(7弦)与古筝(21弦),不再傻傻分不清楚</vt:lpstr>
      <vt:lpstr>    许巍《世外桃源》的前奏与酒狂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Bob Zhou</dc:creator>
  <cp:lastModifiedBy>xb21cn</cp:lastModifiedBy>
  <cp:revision>263</cp:revision>
  <dcterms:created xsi:type="dcterms:W3CDTF">2015-05-03T12:40:53Z</dcterms:created>
  <dcterms:modified xsi:type="dcterms:W3CDTF">2020-11-17T12:07:31Z</dcterms:modified>
</cp:coreProperties>
</file>