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303" r:id="rId3"/>
    <p:sldId id="309" r:id="rId4"/>
    <p:sldId id="308" r:id="rId5"/>
    <p:sldId id="304" r:id="rId6"/>
    <p:sldId id="310" r:id="rId7"/>
    <p:sldId id="305" r:id="rId8"/>
    <p:sldId id="311" r:id="rId9"/>
    <p:sldId id="306" r:id="rId10"/>
    <p:sldId id="312" r:id="rId11"/>
    <p:sldId id="279" r:id="rId12"/>
    <p:sldId id="294" r:id="rId13"/>
    <p:sldId id="313" r:id="rId14"/>
    <p:sldId id="296" r:id="rId15"/>
    <p:sldId id="297" r:id="rId16"/>
    <p:sldId id="307" r:id="rId17"/>
    <p:sldId id="295" r:id="rId18"/>
    <p:sldId id="299" r:id="rId19"/>
    <p:sldId id="300" r:id="rId20"/>
    <p:sldId id="301" r:id="rId21"/>
    <p:sldId id="302" r:id="rId22"/>
    <p:sldId id="293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95C53E"/>
    <a:srgbClr val="0E8146"/>
    <a:srgbClr val="0D7A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544" autoAdjust="0"/>
    <p:restoredTop sz="94660"/>
  </p:normalViewPr>
  <p:slideViewPr>
    <p:cSldViewPr snapToGrid="0">
      <p:cViewPr>
        <p:scale>
          <a:sx n="75" d="100"/>
          <a:sy n="75" d="100"/>
        </p:scale>
        <p:origin x="-115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7" d="100"/>
        <a:sy n="8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152930" y="2038654"/>
            <a:ext cx="574388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7200" b="1" dirty="0" smtClean="0">
                <a:effectLst>
                  <a:reflection blurRad="6350" stA="55000" endA="300" endPos="45500" dir="5400000" sy="-100000" algn="bl" rotWithShape="0"/>
                </a:effectLst>
              </a:rPr>
              <a:t>《</a:t>
            </a:r>
            <a:r>
              <a:rPr lang="zh-CN" altLang="en-US" sz="7200" b="1" dirty="0" smtClean="0">
                <a:effectLst>
                  <a:reflection blurRad="6350" stA="55000" endA="300" endPos="45500" dir="5400000" sy="-100000" algn="bl" rotWithShape="0"/>
                </a:effectLst>
              </a:rPr>
              <a:t>阳光三叠</a:t>
            </a:r>
            <a:r>
              <a:rPr lang="en-US" altLang="zh-CN" sz="7200" b="1" dirty="0" smtClean="0">
                <a:effectLst>
                  <a:reflection blurRad="6350" stA="55000" endA="300" endPos="45500" dir="5400000" sy="-100000" algn="bl" rotWithShape="0"/>
                </a:effectLst>
              </a:rPr>
              <a:t>》</a:t>
            </a:r>
            <a:endParaRPr lang="en-US" altLang="zh-CN" sz="7200" b="1" dirty="0" smtClean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文本框 13"/>
          <p:cNvSpPr txBox="1"/>
          <p:nvPr/>
        </p:nvSpPr>
        <p:spPr>
          <a:xfrm>
            <a:off x="4208302" y="4795043"/>
            <a:ext cx="37753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000" dirty="0"/>
              <a:t>主讲教师</a:t>
            </a:r>
            <a:r>
              <a:rPr lang="zh-CN" altLang="en-US" sz="4000" dirty="0" smtClean="0"/>
              <a:t>：</a:t>
            </a:r>
            <a:r>
              <a:rPr lang="zh-CN" altLang="en-US" sz="4000" dirty="0"/>
              <a:t>丁琪</a:t>
            </a:r>
          </a:p>
        </p:txBody>
      </p:sp>
    </p:spTree>
    <p:extLst>
      <p:ext uri="{BB962C8B-B14F-4D97-AF65-F5344CB8AC3E}">
        <p14:creationId xmlns:p14="http://schemas.microsoft.com/office/powerpoint/2010/main" val="317703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66751" y="357189"/>
            <a:ext cx="10953749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2000" b="1" dirty="0">
                <a:latin typeface="+mn-ea"/>
                <a:ea typeface="+mn-ea"/>
              </a:rPr>
              <a:t>《</a:t>
            </a:r>
            <a:r>
              <a:rPr lang="zh-CN" altLang="en-US" sz="2000" b="1" dirty="0">
                <a:latin typeface="+mn-ea"/>
                <a:ea typeface="+mn-ea"/>
              </a:rPr>
              <a:t>琴学初津</a:t>
            </a:r>
            <a:r>
              <a:rPr lang="en-US" altLang="zh-CN" sz="2000" b="1" dirty="0">
                <a:latin typeface="+mn-ea"/>
                <a:ea typeface="+mn-ea"/>
              </a:rPr>
              <a:t>》</a:t>
            </a:r>
            <a:r>
              <a:rPr lang="en-US" altLang="zh-CN" sz="2000" dirty="0">
                <a:latin typeface="+mn-ea"/>
                <a:ea typeface="+mn-ea"/>
              </a:rPr>
              <a:t>:</a:t>
            </a:r>
          </a:p>
          <a:p>
            <a:pPr>
              <a:buFontTx/>
              <a:buNone/>
              <a:defRPr/>
            </a:pPr>
            <a:r>
              <a:rPr lang="zh-CN" altLang="en-US" sz="2000" dirty="0">
                <a:latin typeface="+mn-ea"/>
                <a:ea typeface="+mn-ea"/>
              </a:rPr>
              <a:t>初迭</a:t>
            </a:r>
          </a:p>
          <a:p>
            <a:pPr>
              <a:buFontTx/>
              <a:buNone/>
              <a:defRPr/>
            </a:pPr>
            <a:r>
              <a:rPr lang="zh-CN" altLang="en-US" sz="2000" dirty="0">
                <a:latin typeface="+mn-ea"/>
                <a:ea typeface="+mn-ea"/>
              </a:rPr>
              <a:t>清和节当春，渭城朝雨浥轻麈，客舍青青柳色新。劝君更尽一杯酒，西出阳关无故人。霜夜与霜晨，遄行遄行，长途越度闗津。惆怅役此身，歴苦辛，歴苦辛，歴歴苦辛，宜自珍，宜自珍。</a:t>
            </a:r>
          </a:p>
          <a:p>
            <a:pPr>
              <a:buFontTx/>
              <a:buNone/>
              <a:defRPr/>
            </a:pPr>
            <a:endParaRPr lang="en-US" altLang="zh-CN" sz="2000" dirty="0">
              <a:latin typeface="+mn-ea"/>
              <a:ea typeface="+mn-ea"/>
            </a:endParaRPr>
          </a:p>
          <a:p>
            <a:pPr>
              <a:buFontTx/>
              <a:buNone/>
              <a:defRPr/>
            </a:pPr>
            <a:r>
              <a:rPr lang="zh-CN" altLang="en-US" sz="2000" dirty="0">
                <a:latin typeface="+mn-ea"/>
                <a:ea typeface="+mn-ea"/>
              </a:rPr>
              <a:t>二迭</a:t>
            </a:r>
          </a:p>
          <a:p>
            <a:pPr>
              <a:buFontTx/>
              <a:buNone/>
              <a:defRPr/>
            </a:pPr>
            <a:r>
              <a:rPr lang="zh-CN" altLang="en-US" sz="2000" dirty="0">
                <a:latin typeface="+mn-ea"/>
                <a:ea typeface="+mn-ea"/>
              </a:rPr>
              <a:t>渭城朝雨浥轻尘，客舍青青柳色新。劝君更尽一杯，西出阳关无故人。依依顾恋不忍离，涙滴沾巾。无复相辅仁。感懐，感懐，思君十二时辰。谁相因，谁相因，谁可相因。日驰神。</a:t>
            </a:r>
          </a:p>
          <a:p>
            <a:pPr>
              <a:buFontTx/>
              <a:buNone/>
              <a:defRPr/>
            </a:pPr>
            <a:endParaRPr lang="en-US" altLang="zh-CN" sz="2000" dirty="0">
              <a:latin typeface="+mn-ea"/>
              <a:ea typeface="+mn-ea"/>
            </a:endParaRPr>
          </a:p>
          <a:p>
            <a:pPr>
              <a:buFontTx/>
              <a:buNone/>
              <a:defRPr/>
            </a:pPr>
            <a:r>
              <a:rPr lang="zh-CN" altLang="en-US" sz="2000" dirty="0">
                <a:latin typeface="+mn-ea"/>
                <a:ea typeface="+mn-ea"/>
              </a:rPr>
              <a:t>三迭</a:t>
            </a:r>
          </a:p>
          <a:p>
            <a:pPr>
              <a:buFontTx/>
              <a:buNone/>
              <a:defRPr/>
            </a:pPr>
            <a:r>
              <a:rPr lang="zh-CN" altLang="en-US" sz="2000" dirty="0">
                <a:latin typeface="+mn-ea"/>
                <a:ea typeface="+mn-ea"/>
              </a:rPr>
              <a:t>渭城朝雨浥轻尘，客舍青青柳色新。劝君更尽一杯酒，西出阳关无故人。芳艸遍如茵，旨酒旨酒，未饮心已先醇。载驰骃，载驰骃，何日言旋轩辚。能酌几多巡。千巡有尽，寸衷难泯。无穷的伤感，楚天湘水隔逺津，期早托鸿鳞。尺素申，尺素申，尺素频申，如相亲，如相亲。</a:t>
            </a:r>
          </a:p>
          <a:p>
            <a:pPr>
              <a:buFontTx/>
              <a:buNone/>
              <a:defRPr/>
            </a:pPr>
            <a:endParaRPr lang="en-US" altLang="zh-CN" sz="2000" dirty="0">
              <a:latin typeface="+mn-ea"/>
              <a:ea typeface="+mn-ea"/>
            </a:endParaRPr>
          </a:p>
          <a:p>
            <a:pPr>
              <a:buFontTx/>
              <a:buNone/>
              <a:defRPr/>
            </a:pPr>
            <a:r>
              <a:rPr lang="zh-CN" altLang="en-US" sz="2000" dirty="0">
                <a:latin typeface="+mn-ea"/>
                <a:ea typeface="+mn-ea"/>
              </a:rPr>
              <a:t>尾泛</a:t>
            </a:r>
          </a:p>
          <a:p>
            <a:pPr>
              <a:buFontTx/>
              <a:buNone/>
              <a:defRPr/>
            </a:pPr>
            <a:r>
              <a:rPr lang="zh-CN" altLang="en-US" sz="2000" dirty="0">
                <a:latin typeface="+mn-ea"/>
                <a:ea typeface="+mn-ea"/>
              </a:rPr>
              <a:t>噫，从今一别，两地相思入梦频，闻雁来宾。</a:t>
            </a:r>
          </a:p>
        </p:txBody>
      </p:sp>
    </p:spTree>
    <p:extLst>
      <p:ext uri="{BB962C8B-B14F-4D97-AF65-F5344CB8AC3E}">
        <p14:creationId xmlns:p14="http://schemas.microsoft.com/office/powerpoint/2010/main" val="2408140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9000" y="172085"/>
            <a:ext cx="10515600" cy="80327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400" b="1" dirty="0" smtClean="0"/>
              <a:t/>
            </a:r>
            <a:br>
              <a:rPr lang="en-US" altLang="zh-CN" sz="4400" b="1" dirty="0" smtClean="0"/>
            </a:br>
            <a:r>
              <a:rPr lang="en-US" altLang="zh-CN" sz="4400" b="1" dirty="0"/>
              <a:t/>
            </a:r>
            <a:br>
              <a:rPr lang="en-US" altLang="zh-CN" sz="4400" b="1" dirty="0"/>
            </a:br>
            <a:endParaRPr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806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 smtClean="0"/>
              <a:t>   </a:t>
            </a:r>
            <a:endParaRPr lang="en-US" altLang="zh-CN" sz="40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2059837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2001" y="301626"/>
            <a:ext cx="108585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2000" b="1" dirty="0">
                <a:latin typeface="+mn-ea"/>
                <a:ea typeface="+mn-ea"/>
              </a:rPr>
              <a:t>《</a:t>
            </a:r>
            <a:r>
              <a:rPr lang="zh-CN" altLang="en-US" sz="2000" b="1" dirty="0">
                <a:latin typeface="+mn-ea"/>
                <a:ea typeface="+mn-ea"/>
              </a:rPr>
              <a:t>真传正宗琴谱</a:t>
            </a:r>
            <a:r>
              <a:rPr lang="en-US" altLang="zh-CN" sz="2000" b="1" dirty="0">
                <a:latin typeface="+mn-ea"/>
                <a:ea typeface="+mn-ea"/>
              </a:rPr>
              <a:t>》</a:t>
            </a:r>
            <a:r>
              <a:rPr lang="en-US" altLang="zh-CN" sz="2000" dirty="0">
                <a:latin typeface="+mn-ea"/>
                <a:ea typeface="+mn-ea"/>
              </a:rPr>
              <a:t>:</a:t>
            </a:r>
          </a:p>
          <a:p>
            <a:pPr>
              <a:buFontTx/>
              <a:buNone/>
              <a:defRPr/>
            </a:pPr>
            <a:r>
              <a:rPr lang="zh-CN" altLang="en-US" sz="2000" dirty="0">
                <a:latin typeface="+mn-ea"/>
                <a:ea typeface="+mn-ea"/>
              </a:rPr>
              <a:t>第壹段 对景增悲</a:t>
            </a:r>
          </a:p>
          <a:p>
            <a:pPr>
              <a:buFontTx/>
              <a:buNone/>
              <a:defRPr/>
            </a:pPr>
            <a:r>
              <a:rPr lang="zh-CN" altLang="en-US" sz="2000" dirty="0">
                <a:latin typeface="+mn-ea"/>
                <a:ea typeface="+mn-ea"/>
              </a:rPr>
              <a:t>长亭柳依依，渭城朝雨浥轻麈，客舍青青柳色新。劝君更尽一杯酒，西出阳关无故人。长亭柳依依，伤怀伤怀，祖道送我故人，相别十里亭。情冣深，情冣深，情意冣深，不忍分，不忍分。</a:t>
            </a:r>
          </a:p>
          <a:p>
            <a:pPr>
              <a:buFontTx/>
              <a:buNone/>
              <a:defRPr/>
            </a:pPr>
            <a:endParaRPr lang="en-US" altLang="zh-CN" sz="2000" dirty="0">
              <a:latin typeface="+mn-ea"/>
              <a:ea typeface="+mn-ea"/>
            </a:endParaRPr>
          </a:p>
          <a:p>
            <a:pPr>
              <a:buFontTx/>
              <a:buNone/>
              <a:defRPr/>
            </a:pPr>
            <a:r>
              <a:rPr lang="zh-CN" altLang="en-US" sz="2000" dirty="0">
                <a:latin typeface="+mn-ea"/>
                <a:ea typeface="+mn-ea"/>
              </a:rPr>
              <a:t>第贰段 擎樽话别</a:t>
            </a:r>
          </a:p>
          <a:p>
            <a:pPr>
              <a:buFontTx/>
              <a:buNone/>
              <a:defRPr/>
            </a:pPr>
            <a:r>
              <a:rPr lang="zh-CN" altLang="en-US" sz="2000" dirty="0">
                <a:latin typeface="+mn-ea"/>
                <a:ea typeface="+mn-ea"/>
              </a:rPr>
              <a:t>渭城朝雨浥轻尘，客舍青青柳色新。劝君更尽一杯酒，西出阳关无故人。担头行李，沙头酒樽，携酒在长亭。咫尺千里，未飮心已先醉，此恨有谁知。哀可怜，哀可怜，哀哀可怜，不忍离，不忍离。</a:t>
            </a:r>
          </a:p>
          <a:p>
            <a:pPr>
              <a:buFontTx/>
              <a:buNone/>
              <a:defRPr/>
            </a:pPr>
            <a:endParaRPr lang="en-US" altLang="zh-CN" sz="2000" dirty="0">
              <a:latin typeface="+mn-ea"/>
              <a:ea typeface="+mn-ea"/>
            </a:endParaRPr>
          </a:p>
          <a:p>
            <a:pPr>
              <a:buFontTx/>
              <a:buNone/>
              <a:defRPr/>
            </a:pPr>
            <a:r>
              <a:rPr lang="zh-CN" altLang="en-US" sz="2000" dirty="0">
                <a:latin typeface="+mn-ea"/>
                <a:ea typeface="+mn-ea"/>
              </a:rPr>
              <a:t>第叁段 祖道难分</a:t>
            </a:r>
          </a:p>
          <a:p>
            <a:pPr>
              <a:buFontTx/>
              <a:buNone/>
              <a:defRPr/>
            </a:pPr>
            <a:r>
              <a:rPr lang="zh-CN" altLang="en-US" sz="2000" dirty="0">
                <a:latin typeface="+mn-ea"/>
                <a:ea typeface="+mn-ea"/>
              </a:rPr>
              <a:t>渭城朝雨浥轻尘，客舍青青柳色新。劝君更尽一杯酒，西出阳关无故人。堪嗟商与参，怨寄丝桐，对景那禁伤情。聁征旌，聁征旌，未审何日归程。对酌此香醪，香醪有限，此恨无穷无穷。伤怀，楚天湘水隔渊星，早早托鳞鸿。情最殷，情最殷，情意最殷，奚忍分，奚忍分。</a:t>
            </a:r>
          </a:p>
          <a:p>
            <a:pPr>
              <a:buFontTx/>
              <a:buNone/>
              <a:defRPr/>
            </a:pPr>
            <a:endParaRPr lang="en-US" altLang="zh-CN" sz="2000" dirty="0">
              <a:latin typeface="+mn-ea"/>
              <a:ea typeface="+mn-ea"/>
            </a:endParaRPr>
          </a:p>
          <a:p>
            <a:pPr>
              <a:buFontTx/>
              <a:buNone/>
              <a:defRPr/>
            </a:pPr>
            <a:r>
              <a:rPr lang="zh-CN" altLang="en-US" sz="2000" dirty="0">
                <a:latin typeface="+mn-ea"/>
                <a:ea typeface="+mn-ea"/>
              </a:rPr>
              <a:t>尾</a:t>
            </a:r>
          </a:p>
          <a:p>
            <a:pPr>
              <a:buFontTx/>
              <a:buNone/>
              <a:defRPr/>
            </a:pPr>
            <a:r>
              <a:rPr lang="zh-CN" altLang="en-US" sz="2000" dirty="0">
                <a:latin typeface="+mn-ea"/>
                <a:ea typeface="+mn-ea"/>
              </a:rPr>
              <a:t>从今别后，两地相思万种，有谁吿陈。</a:t>
            </a:r>
          </a:p>
        </p:txBody>
      </p:sp>
    </p:spTree>
    <p:extLst>
      <p:ext uri="{BB962C8B-B14F-4D97-AF65-F5344CB8AC3E}">
        <p14:creationId xmlns:p14="http://schemas.microsoft.com/office/powerpoint/2010/main" val="79612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9000" y="172085"/>
            <a:ext cx="10515600" cy="80327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400" b="1" dirty="0" smtClean="0"/>
              <a:t/>
            </a:r>
            <a:br>
              <a:rPr lang="en-US" altLang="zh-CN" sz="4400" b="1" dirty="0" smtClean="0"/>
            </a:br>
            <a:endParaRPr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琴曲赏析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3079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sz="4000" b="1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sz="4800" smtClean="0"/>
              <a:t>   琴</a:t>
            </a:r>
            <a:r>
              <a:rPr lang="zh-CN" altLang="en-US" sz="4800" dirty="0" smtClean="0"/>
              <a:t>曲赏析</a:t>
            </a:r>
            <a:endParaRPr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124658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 smtClean="0"/>
              <a:t>       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708138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0086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4106862"/>
          </a:xfrm>
        </p:spPr>
        <p:txBody>
          <a:bodyPr/>
          <a:lstStyle/>
          <a:p>
            <a:r>
              <a:rPr lang="zh-CN" altLang="en-US" dirty="0"/>
              <a:t>分析两首琴</a:t>
            </a:r>
            <a:r>
              <a:rPr lang="zh-CN" altLang="en-US" dirty="0" smtClean="0"/>
              <a:t>曲风格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89014256"/>
              </p:ext>
            </p:extLst>
          </p:nvPr>
        </p:nvGraphicFramePr>
        <p:xfrm>
          <a:off x="13081952" y="1609408"/>
          <a:ext cx="5560695" cy="14032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625"/>
                <a:gridCol w="1350645"/>
                <a:gridCol w="2817495"/>
                <a:gridCol w="963930"/>
              </a:tblGrid>
              <a:tr h="701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701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614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074400" y="2598738"/>
            <a:ext cx="9956800" cy="1143000"/>
          </a:xfrm>
        </p:spPr>
        <p:txBody>
          <a:bodyPr/>
          <a:lstStyle/>
          <a:p>
            <a:r>
              <a:rPr lang="zh-CN" altLang="en-US" dirty="0" smtClean="0"/>
              <a:t>古琴</a:t>
            </a:r>
            <a:r>
              <a:rPr lang="en-US" altLang="zh-CN" dirty="0" smtClean="0"/>
              <a:t>(7</a:t>
            </a:r>
            <a:r>
              <a:rPr lang="zh-CN" altLang="en-US" dirty="0" smtClean="0"/>
              <a:t>弦</a:t>
            </a:r>
            <a:r>
              <a:rPr lang="en-US" altLang="zh-CN" dirty="0" smtClean="0"/>
              <a:t>)</a:t>
            </a:r>
            <a:r>
              <a:rPr lang="zh-CN" altLang="en-US" dirty="0" smtClean="0"/>
              <a:t>与古筝</a:t>
            </a:r>
            <a:r>
              <a:rPr lang="en-US" altLang="zh-CN" dirty="0" smtClean="0"/>
              <a:t>(21</a:t>
            </a:r>
            <a:r>
              <a:rPr lang="zh-CN" altLang="en-US" dirty="0" smtClean="0"/>
              <a:t>弦</a:t>
            </a:r>
            <a:r>
              <a:rPr lang="en-US" altLang="zh-CN" dirty="0" smtClean="0"/>
              <a:t>),</a:t>
            </a:r>
            <a:r>
              <a:rPr lang="zh-CN" altLang="en-US" dirty="0" smtClean="0"/>
              <a:t>不再傻傻分不清楚</a:t>
            </a:r>
            <a:endParaRPr lang="zh-CN" altLang="en-US" dirty="0"/>
          </a:p>
        </p:txBody>
      </p:sp>
      <p:pic>
        <p:nvPicPr>
          <p:cNvPr id="5" name="Picture 3" descr="C:\Users\lenovo\Desktop\tim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4143380"/>
            <a:ext cx="5228141" cy="2446332"/>
          </a:xfrm>
          <a:prstGeom prst="rect">
            <a:avLst/>
          </a:prstGeom>
          <a:noFill/>
        </p:spPr>
      </p:pic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1663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07492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7053262"/>
          </a:xfrm>
        </p:spPr>
        <p:txBody>
          <a:bodyPr/>
          <a:lstStyle/>
          <a:p>
            <a:r>
              <a:rPr lang="zh-CN" altLang="en-US" dirty="0" smtClean="0"/>
              <a:t>    许巍</a:t>
            </a:r>
            <a:r>
              <a:rPr lang="en-US" altLang="zh-CN" dirty="0" smtClean="0"/>
              <a:t>《</a:t>
            </a:r>
            <a:r>
              <a:rPr lang="zh-CN" altLang="en-US" dirty="0" smtClean="0"/>
              <a:t>世外桃源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的前奏与酒狂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35386547"/>
              </p:ext>
            </p:extLst>
          </p:nvPr>
        </p:nvGraphicFramePr>
        <p:xfrm>
          <a:off x="14543085" y="4589780"/>
          <a:ext cx="6600830" cy="4536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8415"/>
                <a:gridCol w="1131886"/>
                <a:gridCol w="411163"/>
                <a:gridCol w="411163"/>
                <a:gridCol w="411163"/>
                <a:gridCol w="411163"/>
                <a:gridCol w="411163"/>
                <a:gridCol w="411163"/>
                <a:gridCol w="693736"/>
                <a:gridCol w="128590"/>
                <a:gridCol w="91122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序号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经费开支科目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金额（万元）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序号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经费开支科目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金额（万元）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85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资料费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0.2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7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劳务费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0.01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数据采集费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0.05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8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印刷费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0.01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差旅费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0.15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9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管理费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0.04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会议费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0.3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10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其他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5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设备费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0.04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6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专家咨询费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0.2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合计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27660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年度预算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2020</a:t>
                      </a:r>
                      <a:r>
                        <a:rPr lang="zh-CN" sz="1800" kern="100">
                          <a:effectLst/>
                        </a:rPr>
                        <a:t>年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2021</a:t>
                      </a:r>
                      <a:r>
                        <a:rPr lang="zh-CN" sz="1800" kern="100">
                          <a:effectLst/>
                        </a:rPr>
                        <a:t>年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年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年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</a:tr>
              <a:tr h="1255395"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0.5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0.5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130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819400" y="1714500"/>
            <a:ext cx="8229600" cy="1894362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Administrator\Desktop\Screenshot_20201117_181355_com.huawei.browser_mh16056080689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9700" y="0"/>
            <a:ext cx="10287000" cy="842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7537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44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Box 2"/>
          <p:cNvSpPr txBox="1">
            <a:spLocks noChangeArrowheads="1"/>
          </p:cNvSpPr>
          <p:nvPr/>
        </p:nvSpPr>
        <p:spPr bwMode="auto">
          <a:xfrm>
            <a:off x="10246837" y="571500"/>
            <a:ext cx="738664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600"/>
              <a:t>送元二使安西（渭城曲）</a:t>
            </a:r>
          </a:p>
        </p:txBody>
      </p:sp>
      <p:sp>
        <p:nvSpPr>
          <p:cNvPr id="61443" name="TextBox 3"/>
          <p:cNvSpPr txBox="1">
            <a:spLocks noChangeArrowheads="1"/>
          </p:cNvSpPr>
          <p:nvPr/>
        </p:nvSpPr>
        <p:spPr bwMode="auto">
          <a:xfrm>
            <a:off x="4232395" y="1071563"/>
            <a:ext cx="4124206" cy="507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3200">
                <a:latin typeface="宋体" pitchFamily="2" charset="-122"/>
              </a:rPr>
              <a:t>渭城朝雨浥轻尘，</a:t>
            </a:r>
            <a:endParaRPr lang="en-US" altLang="zh-CN" sz="3200">
              <a:latin typeface="宋体" pitchFamily="2" charset="-122"/>
            </a:endParaRPr>
          </a:p>
          <a:p>
            <a:pPr eaLnBrk="1" hangingPunct="1"/>
            <a:endParaRPr lang="en-US" altLang="zh-CN" sz="3200">
              <a:latin typeface="宋体" pitchFamily="2" charset="-122"/>
            </a:endParaRPr>
          </a:p>
          <a:p>
            <a:pPr eaLnBrk="1" hangingPunct="1"/>
            <a:r>
              <a:rPr lang="en-US" altLang="zh-CN" sz="3200">
                <a:latin typeface="宋体" pitchFamily="2" charset="-122"/>
              </a:rPr>
              <a:t>   </a:t>
            </a:r>
            <a:r>
              <a:rPr lang="zh-CN" altLang="en-US" sz="3200">
                <a:latin typeface="宋体" pitchFamily="2" charset="-122"/>
              </a:rPr>
              <a:t>客舍青青柳色新。</a:t>
            </a:r>
            <a:endParaRPr lang="en-US" altLang="zh-CN" sz="3200">
              <a:latin typeface="宋体" pitchFamily="2" charset="-122"/>
            </a:endParaRPr>
          </a:p>
          <a:p>
            <a:pPr eaLnBrk="1" hangingPunct="1"/>
            <a:endParaRPr lang="en-US" altLang="zh-CN" sz="3200">
              <a:latin typeface="宋体" pitchFamily="2" charset="-122"/>
            </a:endParaRPr>
          </a:p>
          <a:p>
            <a:pPr eaLnBrk="1" hangingPunct="1"/>
            <a:r>
              <a:rPr lang="zh-CN" altLang="en-US" sz="3200">
                <a:latin typeface="宋体" pitchFamily="2" charset="-122"/>
              </a:rPr>
              <a:t>      劝君更尽一杯酒，</a:t>
            </a:r>
          </a:p>
          <a:p>
            <a:pPr eaLnBrk="1" hangingPunct="1"/>
            <a:endParaRPr lang="en-US" altLang="zh-CN" sz="3200">
              <a:latin typeface="宋体" pitchFamily="2" charset="-122"/>
            </a:endParaRPr>
          </a:p>
          <a:p>
            <a:pPr eaLnBrk="1" hangingPunct="1"/>
            <a:r>
              <a:rPr lang="zh-CN" altLang="en-US" sz="3200">
                <a:latin typeface="宋体" pitchFamily="2" charset="-122"/>
              </a:rPr>
              <a:t>        西出阳关无故人。</a:t>
            </a:r>
          </a:p>
          <a:p>
            <a:pPr eaLnBrk="1" hangingPunct="1"/>
            <a:endParaRPr lang="zh-CN" altLang="en-US" sz="3200"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29290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14376"/>
            <a:ext cx="10953751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zh-CN" altLang="en-US" sz="3600" dirty="0">
              <a:latin typeface="+mn-ea"/>
              <a:ea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1" y="3714750"/>
            <a:ext cx="100965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zh-CN" altLang="en-US" sz="3600" dirty="0">
              <a:latin typeface="+mn-ea"/>
              <a:ea typeface="+mn-ea"/>
            </a:endParaRPr>
          </a:p>
        </p:txBody>
      </p:sp>
      <p:pic>
        <p:nvPicPr>
          <p:cNvPr id="4" name="Picture 2" descr="C:\Users\lenovo\Desktop\W0201502284254719666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29688" cy="591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0211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5407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C:\Users\lenovo\Desktop\45645757tde6b826bbbb7&amp;69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58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8504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91899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Box 1"/>
          <p:cNvSpPr txBox="1">
            <a:spLocks noChangeArrowheads="1"/>
          </p:cNvSpPr>
          <p:nvPr/>
        </p:nvSpPr>
        <p:spPr bwMode="auto">
          <a:xfrm>
            <a:off x="952501" y="1571626"/>
            <a:ext cx="10191751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TW" altLang="en-US" sz="3600"/>
              <a:t>王摩</a:t>
            </a:r>
            <a:r>
              <a:rPr lang="zh-CN" altLang="en-US" sz="3600"/>
              <a:t>诘</a:t>
            </a:r>
            <a:r>
              <a:rPr lang="zh-TW" altLang="en-US" sz="3600"/>
              <a:t>作。唐人送別，每唱此曲，其法先唱七言，次除上二字唱五言，又除上四字唱三言，一步急一步，故云三</a:t>
            </a:r>
            <a:r>
              <a:rPr lang="zh-CN" altLang="en-US" sz="3600"/>
              <a:t>叠</a:t>
            </a:r>
            <a:r>
              <a:rPr lang="zh-TW" altLang="en-US" sz="3600"/>
              <a:t>也。</a:t>
            </a:r>
            <a:r>
              <a:rPr lang="en-US" altLang="zh-CN" sz="3600"/>
              <a:t>——《</a:t>
            </a:r>
            <a:r>
              <a:rPr lang="zh-CN" altLang="en-US" sz="3600"/>
              <a:t>希韶阁琴瑟合谱</a:t>
            </a:r>
            <a:r>
              <a:rPr lang="en-US" altLang="zh-CN" sz="3600"/>
              <a:t>》</a:t>
            </a:r>
            <a:endParaRPr lang="zh-CN" altLang="en-US" sz="3600"/>
          </a:p>
        </p:txBody>
      </p:sp>
    </p:spTree>
    <p:extLst>
      <p:ext uri="{BB962C8B-B14F-4D97-AF65-F5344CB8AC3E}">
        <p14:creationId xmlns:p14="http://schemas.microsoft.com/office/powerpoint/2010/main" val="1787001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/>
              <a:t>    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9823013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2221</TotalTime>
  <Words>929</Words>
  <Application>Microsoft Office PowerPoint</Application>
  <PresentationFormat>自定义</PresentationFormat>
  <Paragraphs>104</Paragraphs>
  <Slides>22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凸显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</vt:lpstr>
      <vt:lpstr>   </vt:lpstr>
      <vt:lpstr>PowerPoint 演示文稿</vt:lpstr>
      <vt:lpstr> </vt:lpstr>
      <vt:lpstr>PowerPoint 演示文稿</vt:lpstr>
      <vt:lpstr>PowerPoint 演示文稿</vt:lpstr>
      <vt:lpstr>PowerPoint 演示文稿</vt:lpstr>
      <vt:lpstr>分析两首琴曲风格</vt:lpstr>
      <vt:lpstr>古琴(7弦)与古筝(21弦),不再傻傻分不清楚</vt:lpstr>
      <vt:lpstr>    许巍《世外桃源》的前奏与酒狂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Bob Zhou</dc:creator>
  <cp:lastModifiedBy>xb21cn</cp:lastModifiedBy>
  <cp:revision>260</cp:revision>
  <dcterms:created xsi:type="dcterms:W3CDTF">2015-05-03T12:40:53Z</dcterms:created>
  <dcterms:modified xsi:type="dcterms:W3CDTF">2020-11-17T11:52:41Z</dcterms:modified>
</cp:coreProperties>
</file>