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3" r:id="rId3"/>
    <p:sldId id="308" r:id="rId4"/>
    <p:sldId id="304" r:id="rId5"/>
    <p:sldId id="305" r:id="rId6"/>
    <p:sldId id="306" r:id="rId7"/>
    <p:sldId id="279" r:id="rId8"/>
    <p:sldId id="294" r:id="rId9"/>
    <p:sldId id="296" r:id="rId10"/>
    <p:sldId id="297" r:id="rId11"/>
    <p:sldId id="307" r:id="rId12"/>
    <p:sldId id="295" r:id="rId13"/>
    <p:sldId id="299" r:id="rId14"/>
    <p:sldId id="300" r:id="rId15"/>
    <p:sldId id="301" r:id="rId16"/>
    <p:sldId id="302" r:id="rId17"/>
    <p:sldId id="293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5C53E"/>
    <a:srgbClr val="0E8146"/>
    <a:srgbClr val="0D7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44" autoAdjust="0"/>
    <p:restoredTop sz="94660"/>
  </p:normalViewPr>
  <p:slideViewPr>
    <p:cSldViewPr snapToGrid="0">
      <p:cViewPr>
        <p:scale>
          <a:sx n="75" d="100"/>
          <a:sy n="75" d="100"/>
        </p:scale>
        <p:origin x="-11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16198" y="2038654"/>
            <a:ext cx="48173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《</a:t>
            </a:r>
            <a:r>
              <a:rPr lang="zh-CN" altLang="en-US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良宵引</a:t>
            </a:r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》</a:t>
            </a:r>
          </a:p>
        </p:txBody>
      </p:sp>
      <p:sp>
        <p:nvSpPr>
          <p:cNvPr id="9" name="文本框 13"/>
          <p:cNvSpPr txBox="1"/>
          <p:nvPr/>
        </p:nvSpPr>
        <p:spPr>
          <a:xfrm>
            <a:off x="4208302" y="4795043"/>
            <a:ext cx="3775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/>
              <a:t>主讲教师</a:t>
            </a:r>
            <a:r>
              <a:rPr lang="zh-CN" altLang="en-US" sz="4000" dirty="0" smtClean="0"/>
              <a:t>：</a:t>
            </a:r>
            <a:r>
              <a:rPr lang="zh-CN" altLang="en-US" sz="4000" dirty="0"/>
              <a:t>丁琪</a:t>
            </a:r>
          </a:p>
        </p:txBody>
      </p:sp>
    </p:spTree>
    <p:extLst>
      <p:ext uri="{BB962C8B-B14F-4D97-AF65-F5344CB8AC3E}">
        <p14:creationId xmlns:p14="http://schemas.microsoft.com/office/powerpoint/2010/main" val="31770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65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       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0813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08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106862"/>
          </a:xfrm>
        </p:spPr>
        <p:txBody>
          <a:bodyPr/>
          <a:lstStyle/>
          <a:p>
            <a:r>
              <a:rPr lang="zh-CN" altLang="en-US" dirty="0"/>
              <a:t>分析两首琴</a:t>
            </a:r>
            <a:r>
              <a:rPr lang="zh-CN" altLang="en-US" dirty="0" smtClean="0"/>
              <a:t>曲风格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9014256"/>
              </p:ext>
            </p:extLst>
          </p:nvPr>
        </p:nvGraphicFramePr>
        <p:xfrm>
          <a:off x="13081952" y="1609408"/>
          <a:ext cx="5560695" cy="1403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25"/>
                <a:gridCol w="1350645"/>
                <a:gridCol w="2817495"/>
                <a:gridCol w="963930"/>
              </a:tblGrid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614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74400" y="2598738"/>
            <a:ext cx="9956800" cy="1143000"/>
          </a:xfrm>
        </p:spPr>
        <p:txBody>
          <a:bodyPr/>
          <a:lstStyle/>
          <a:p>
            <a:r>
              <a:rPr lang="zh-CN" altLang="en-US" dirty="0" smtClean="0"/>
              <a:t>古琴</a:t>
            </a:r>
            <a:r>
              <a:rPr lang="en-US" altLang="zh-CN" dirty="0" smtClean="0"/>
              <a:t>(7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</a:t>
            </a:r>
            <a:r>
              <a:rPr lang="zh-CN" altLang="en-US" dirty="0" smtClean="0"/>
              <a:t>与古筝</a:t>
            </a:r>
            <a:r>
              <a:rPr lang="en-US" altLang="zh-CN" dirty="0" smtClean="0"/>
              <a:t>(21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),</a:t>
            </a:r>
            <a:r>
              <a:rPr lang="zh-CN" altLang="en-US" dirty="0" smtClean="0"/>
              <a:t>不再傻傻分不清楚</a:t>
            </a:r>
            <a:endParaRPr lang="zh-CN" altLang="en-US" dirty="0"/>
          </a:p>
        </p:txBody>
      </p:sp>
      <p:pic>
        <p:nvPicPr>
          <p:cNvPr id="5" name="Picture 3" descr="C:\Users\lenovo\Desktop\ti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143380"/>
            <a:ext cx="5228141" cy="2446332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663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053262"/>
          </a:xfrm>
        </p:spPr>
        <p:txBody>
          <a:bodyPr/>
          <a:lstStyle/>
          <a:p>
            <a:r>
              <a:rPr lang="zh-CN" altLang="en-US" dirty="0" smtClean="0"/>
              <a:t>    许巍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世外桃源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的前奏与酒狂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5386547"/>
              </p:ext>
            </p:extLst>
          </p:nvPr>
        </p:nvGraphicFramePr>
        <p:xfrm>
          <a:off x="14543085" y="4589780"/>
          <a:ext cx="6600830" cy="453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415"/>
                <a:gridCol w="1131886"/>
                <a:gridCol w="411163"/>
                <a:gridCol w="411163"/>
                <a:gridCol w="411163"/>
                <a:gridCol w="411163"/>
                <a:gridCol w="411163"/>
                <a:gridCol w="411163"/>
                <a:gridCol w="693736"/>
                <a:gridCol w="128590"/>
                <a:gridCol w="91122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金额（万元）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金额（万元）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资料费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0.2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劳务费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数据采集费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印刷费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差旅费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0.15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管理费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会议费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其他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设备费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专家咨询费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合计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766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年度预算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2020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2021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年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</a:tr>
              <a:tr h="1255395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30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19400" y="1714500"/>
            <a:ext cx="8229600" cy="189436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Screenshot_20201117_181355_com.huawei.browser_mh16056080689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9700" y="0"/>
            <a:ext cx="10287000" cy="842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75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749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14376"/>
            <a:ext cx="10953751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dirty="0">
                <a:latin typeface="+mn-ea"/>
                <a:ea typeface="+mn-ea"/>
              </a:rPr>
              <a:t>当其天高气爽，月朗星辉，可以弹琴味道，饮酒赋诗，此曲节短韵长，指法简易，可为初入门之曲。</a:t>
            </a:r>
            <a:endParaRPr lang="en-US" altLang="zh-CN" sz="3600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zh-CN" sz="3600" dirty="0">
                <a:latin typeface="+mn-ea"/>
                <a:ea typeface="+mn-ea"/>
              </a:rPr>
              <a:t>                ——《</a:t>
            </a:r>
            <a:r>
              <a:rPr lang="zh-CN" altLang="en-US" sz="3600" dirty="0">
                <a:latin typeface="+mn-ea"/>
                <a:ea typeface="+mn-ea"/>
              </a:rPr>
              <a:t>天闻阁琴谱</a:t>
            </a:r>
            <a:r>
              <a:rPr lang="en-US" altLang="zh-CN" sz="3600" dirty="0">
                <a:latin typeface="+mn-ea"/>
                <a:ea typeface="+mn-ea"/>
              </a:rPr>
              <a:t>》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1" y="3714750"/>
            <a:ext cx="100965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dirty="0">
                <a:latin typeface="+mn-ea"/>
                <a:ea typeface="+mn-ea"/>
              </a:rPr>
              <a:t>吴江枫落，楚岸霜横</a:t>
            </a:r>
            <a:r>
              <a:rPr lang="en-US" altLang="zh-CN" sz="3600" dirty="0">
                <a:latin typeface="+mn-ea"/>
                <a:ea typeface="+mn-ea"/>
              </a:rPr>
              <a:t>;</a:t>
            </a:r>
            <a:r>
              <a:rPr lang="zh-CN" altLang="en-US" sz="3600" dirty="0">
                <a:latin typeface="+mn-ea"/>
                <a:ea typeface="+mn-ea"/>
              </a:rPr>
              <a:t>清夜鼓之，令人神往。静山严氏识。</a:t>
            </a:r>
            <a:endParaRPr lang="en-US" altLang="zh-CN" sz="3600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zh-CN" sz="3600" dirty="0">
                <a:latin typeface="+mn-ea"/>
                <a:ea typeface="+mn-ea"/>
              </a:rPr>
              <a:t>              ——《</a:t>
            </a:r>
            <a:r>
              <a:rPr lang="zh-CN" altLang="en-US" sz="3600" dirty="0">
                <a:latin typeface="+mn-ea"/>
                <a:ea typeface="+mn-ea"/>
              </a:rPr>
              <a:t>雅斋琴谱业集</a:t>
            </a:r>
            <a:r>
              <a:rPr lang="en-US" altLang="zh-CN" sz="3600" dirty="0">
                <a:latin typeface="+mn-ea"/>
                <a:ea typeface="+mn-ea"/>
              </a:rPr>
              <a:t>》</a:t>
            </a:r>
            <a:endParaRPr lang="zh-CN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0021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latin typeface="仿宋" pitchFamily="49" charset="-122"/>
                <a:ea typeface="仿宋" pitchFamily="49" charset="-122"/>
              </a:rPr>
              <a:t>一段 籟靜窗虛 籟靜窗虛，正皎皎月明當戶。看花陰低嚲，樹色也扶疎，芳草王孫，浸滿庭淸露。歎明月與那淸風，和誰共也，只有蕭條劍佩，慘淡琴書，把只良宵，怎生發付。是何人問商山流水，此際獨踟躇，則只寸心兒照千古。</a:t>
            </a:r>
            <a:endParaRPr lang="en-US" altLang="zh-TW" dirty="0">
              <a:latin typeface="仿宋" pitchFamily="49" charset="-122"/>
              <a:ea typeface="仿宋" pitchFamily="49" charset="-122"/>
            </a:endParaRPr>
          </a:p>
          <a:p>
            <a:endParaRPr lang="en-US" altLang="zh-TW" dirty="0">
              <a:latin typeface="仿宋" pitchFamily="49" charset="-122"/>
              <a:ea typeface="仿宋" pitchFamily="49" charset="-122"/>
            </a:endParaRPr>
          </a:p>
          <a:p>
            <a:r>
              <a:rPr lang="zh-TW" altLang="en-US" dirty="0">
                <a:latin typeface="仿宋" pitchFamily="49" charset="-122"/>
                <a:ea typeface="仿宋" pitchFamily="49" charset="-122"/>
              </a:rPr>
              <a:t> 二段 懐人不見 更闌夜靜，風淸月白。那更窗明幾淨，此時兒展殘編也，閒把詩書誦讀。古道分明照顏色，爭奈人遠天涯，卻只許夢魂兒相接，美人何處也，在那蒼茫白露與蒹葭之域。 </a:t>
            </a:r>
            <a:endParaRPr lang="en-US" altLang="zh-TW" dirty="0">
              <a:latin typeface="仿宋" pitchFamily="49" charset="-122"/>
              <a:ea typeface="仿宋" pitchFamily="49" charset="-122"/>
            </a:endParaRPr>
          </a:p>
          <a:p>
            <a:endParaRPr lang="en-US" altLang="zh-TW" dirty="0">
              <a:latin typeface="仿宋" pitchFamily="49" charset="-122"/>
              <a:ea typeface="仿宋" pitchFamily="49" charset="-122"/>
            </a:endParaRPr>
          </a:p>
          <a:p>
            <a:r>
              <a:rPr lang="zh-TW" altLang="en-US" dirty="0">
                <a:latin typeface="仿宋" pitchFamily="49" charset="-122"/>
                <a:ea typeface="仿宋" pitchFamily="49" charset="-122"/>
              </a:rPr>
              <a:t>尾聲 兩鬢秋霜 兩鬢秋霜，只爲着懷古思鄕頭白，今夜更愁難寐。</a:t>
            </a:r>
            <a:endParaRPr lang="en-US" altLang="zh-TW" dirty="0">
              <a:latin typeface="仿宋" pitchFamily="49" charset="-122"/>
              <a:ea typeface="仿宋" pitchFamily="49" charset="-122"/>
            </a:endParaRPr>
          </a:p>
          <a:p>
            <a:r>
              <a:rPr lang="en-US" altLang="zh-CN" dirty="0">
                <a:latin typeface="仿宋" pitchFamily="49" charset="-122"/>
                <a:ea typeface="仿宋" pitchFamily="49" charset="-122"/>
              </a:rPr>
              <a:t>                        ——《</a:t>
            </a:r>
            <a:r>
              <a:rPr lang="zh-CN" altLang="en-US" dirty="0">
                <a:latin typeface="仿宋" pitchFamily="49" charset="-122"/>
                <a:ea typeface="仿宋" pitchFamily="49" charset="-122"/>
              </a:rPr>
              <a:t>立雪斋琴谱</a:t>
            </a:r>
            <a:r>
              <a:rPr lang="en-US" altLang="zh-CN" dirty="0">
                <a:latin typeface="仿宋" pitchFamily="49" charset="-122"/>
                <a:ea typeface="仿宋" pitchFamily="49" charset="-122"/>
              </a:rPr>
              <a:t>》</a:t>
            </a:r>
            <a:endParaRPr lang="zh-CN" altLang="en-US" dirty="0">
              <a:latin typeface="仿宋" pitchFamily="49" charset="-122"/>
              <a:ea typeface="仿宋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40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所谓引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是一种文体名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类似序。相对短简。在音乐中，是乐曲体裁之一，也代表一种曲风。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/>
              <a:t>良宵</a:t>
            </a:r>
            <a:r>
              <a:rPr lang="zh-CN" altLang="en-US" sz="2800" dirty="0" smtClean="0"/>
              <a:t>引，描写月夜轻风，良宵雅兴。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/>
              <a:t>乐</a:t>
            </a:r>
            <a:r>
              <a:rPr lang="zh-CN" altLang="en-US" sz="2800" dirty="0" smtClean="0"/>
              <a:t>曲结构精致，旋律婉转，曲风恬静。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 smtClean="0"/>
              <a:t>浓淡合度，意味深长，是小曲中的精品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189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000" smtClean="0"/>
              <a:t>    琴</a:t>
            </a:r>
            <a:r>
              <a:rPr lang="zh-CN" altLang="en-US" sz="4000" dirty="0" smtClean="0"/>
              <a:t>曲赏析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8230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/>
              <a:t/>
            </a:r>
            <a:br>
              <a:rPr lang="en-US" altLang="zh-CN" sz="4400" b="1" dirty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80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   </a:t>
            </a:r>
            <a:endParaRPr lang="en-US" altLang="zh-CN" sz="40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059837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07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2218</TotalTime>
  <Words>555</Words>
  <Application>Microsoft Office PowerPoint</Application>
  <PresentationFormat>自定义</PresentationFormat>
  <Paragraphs>86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凸显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</vt:lpstr>
      <vt:lpstr>   </vt:lpstr>
      <vt:lpstr> </vt:lpstr>
      <vt:lpstr>PowerPoint 演示文稿</vt:lpstr>
      <vt:lpstr>PowerPoint 演示文稿</vt:lpstr>
      <vt:lpstr>PowerPoint 演示文稿</vt:lpstr>
      <vt:lpstr>分析两首琴曲风格</vt:lpstr>
      <vt:lpstr>古琴(7弦)与古筝(21弦),不再傻傻分不清楚</vt:lpstr>
      <vt:lpstr>    许巍《世外桃源》的前奏与酒狂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Bob Zhou</dc:creator>
  <cp:lastModifiedBy>xb21cn</cp:lastModifiedBy>
  <cp:revision>259</cp:revision>
  <dcterms:created xsi:type="dcterms:W3CDTF">2015-05-03T12:40:53Z</dcterms:created>
  <dcterms:modified xsi:type="dcterms:W3CDTF">2020-11-17T11:48:20Z</dcterms:modified>
</cp:coreProperties>
</file>