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9" r:id="rId3"/>
    <p:sldId id="294" r:id="rId4"/>
    <p:sldId id="296" r:id="rId5"/>
    <p:sldId id="297" r:id="rId6"/>
    <p:sldId id="295" r:id="rId7"/>
    <p:sldId id="299" r:id="rId8"/>
    <p:sldId id="300" r:id="rId9"/>
    <p:sldId id="303" r:id="rId10"/>
    <p:sldId id="309" r:id="rId11"/>
    <p:sldId id="308" r:id="rId12"/>
    <p:sldId id="304" r:id="rId13"/>
    <p:sldId id="305" r:id="rId14"/>
    <p:sldId id="310" r:id="rId15"/>
    <p:sldId id="307" r:id="rId16"/>
    <p:sldId id="311" r:id="rId17"/>
    <p:sldId id="306" r:id="rId18"/>
    <p:sldId id="312" r:id="rId19"/>
    <p:sldId id="301" r:id="rId20"/>
    <p:sldId id="302" r:id="rId21"/>
    <p:sldId id="29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95C53E"/>
    <a:srgbClr val="0E8146"/>
    <a:srgbClr val="0D7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544" autoAdjust="0"/>
    <p:restoredTop sz="94660"/>
  </p:normalViewPr>
  <p:slideViewPr>
    <p:cSldViewPr snapToGrid="0">
      <p:cViewPr>
        <p:scale>
          <a:sx n="75" d="100"/>
          <a:sy n="75" d="100"/>
        </p:scale>
        <p:origin x="-115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B8F09A-6E5B-4FEB-AC5A-DD2C1C7CEF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CA6907-9D50-4539-BE1A-4BFAE235E6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sogou.com/m/fullLemma?lid=544545&amp;g_ut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aike.sogou.com/m/fullLemma?lid=7661440&amp;g_ut=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152932" y="2038654"/>
            <a:ext cx="57438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b="1" dirty="0" smtClean="0">
                <a:effectLst>
                  <a:reflection blurRad="6350" stA="55000" endA="300" endPos="45500" dir="5400000" sy="-100000" algn="bl" rotWithShape="0"/>
                </a:effectLst>
              </a:rPr>
              <a:t>古琴名曲赏析</a:t>
            </a:r>
            <a:endParaRPr lang="en-US" altLang="zh-CN" sz="7200" b="1" dirty="0" smtClean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4208302" y="4795043"/>
            <a:ext cx="3775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dirty="0"/>
              <a:t>主讲教师</a:t>
            </a:r>
            <a:r>
              <a:rPr lang="zh-CN" altLang="en-US" sz="4000" dirty="0" smtClean="0"/>
              <a:t>：</a:t>
            </a:r>
            <a:r>
              <a:rPr lang="zh-CN" altLang="en-US" sz="4000" dirty="0"/>
              <a:t>丁琪</a:t>
            </a:r>
          </a:p>
        </p:txBody>
      </p:sp>
    </p:spTree>
    <p:extLst>
      <p:ext uri="{BB962C8B-B14F-4D97-AF65-F5344CB8AC3E}">
        <p14:creationId xmlns:p14="http://schemas.microsoft.com/office/powerpoint/2010/main" val="31770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1333500" y="1714500"/>
            <a:ext cx="962025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按音：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       </a:t>
            </a:r>
            <a:r>
              <a:rPr lang="zh-CN" altLang="en-US" sz="3200" dirty="0"/>
              <a:t>右手拨弦，左手按弦或按弦走手</a:t>
            </a:r>
          </a:p>
        </p:txBody>
      </p:sp>
      <p:sp>
        <p:nvSpPr>
          <p:cNvPr id="56323" name="TextBox 4"/>
          <p:cNvSpPr txBox="1">
            <a:spLocks noChangeArrowheads="1"/>
          </p:cNvSpPr>
          <p:nvPr/>
        </p:nvSpPr>
        <p:spPr bwMode="auto">
          <a:xfrm>
            <a:off x="2952751" y="4143375"/>
            <a:ext cx="7143749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宋体" pitchFamily="2" charset="-122"/>
              </a:rPr>
              <a:t>音色：</a:t>
            </a:r>
            <a:endParaRPr lang="en-US" altLang="zh-CN" sz="2800" dirty="0">
              <a:latin typeface="宋体" pitchFamily="2" charset="-122"/>
            </a:endParaRPr>
          </a:p>
          <a:p>
            <a:pPr eaLnBrk="1" hangingPunct="1"/>
            <a:r>
              <a:rPr lang="en-US" altLang="zh-CN" sz="2800" dirty="0">
                <a:latin typeface="宋体" pitchFamily="2" charset="-122"/>
              </a:rPr>
              <a:t>     </a:t>
            </a:r>
            <a:r>
              <a:rPr lang="zh-CN" altLang="en-US" sz="2800" dirty="0">
                <a:latin typeface="宋体" pitchFamily="2" charset="-122"/>
              </a:rPr>
              <a:t>可浑厚可轻柔，旋律变化多</a:t>
            </a:r>
          </a:p>
        </p:txBody>
      </p:sp>
    </p:spTree>
    <p:extLst>
      <p:ext uri="{BB962C8B-B14F-4D97-AF65-F5344CB8AC3E}">
        <p14:creationId xmlns:p14="http://schemas.microsoft.com/office/powerpoint/2010/main" val="259503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047751" y="1643064"/>
            <a:ext cx="10382249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泛音：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    </a:t>
            </a:r>
          </a:p>
          <a:p>
            <a:pPr eaLnBrk="1" hangingPunct="1"/>
            <a:r>
              <a:rPr lang="en-US" altLang="zh-CN" sz="3200" dirty="0"/>
              <a:t>         </a:t>
            </a:r>
            <a:r>
              <a:rPr lang="zh-CN" altLang="en-US" sz="3200" dirty="0"/>
              <a:t>右手拨弦，左手轻抚琴弦，弦响抬起</a:t>
            </a:r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3143251" y="4214814"/>
            <a:ext cx="723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 dirty="0"/>
              <a:t>音色：</a:t>
            </a:r>
            <a:endParaRPr lang="en-US" altLang="zh-CN" sz="2800" dirty="0"/>
          </a:p>
          <a:p>
            <a:pPr eaLnBrk="1" hangingPunct="1"/>
            <a:r>
              <a:rPr lang="en-US" altLang="zh-CN" sz="2800" dirty="0"/>
              <a:t>         </a:t>
            </a:r>
            <a:r>
              <a:rPr lang="zh-CN" altLang="en-US" sz="2800" dirty="0"/>
              <a:t>空灵、高远、音调较高</a:t>
            </a:r>
          </a:p>
        </p:txBody>
      </p:sp>
    </p:spTree>
    <p:extLst>
      <p:ext uri="{BB962C8B-B14F-4D97-AF65-F5344CB8AC3E}">
        <p14:creationId xmlns:p14="http://schemas.microsoft.com/office/powerpoint/2010/main" val="2883600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714501" y="1714500"/>
            <a:ext cx="85725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散音：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         </a:t>
            </a:r>
          </a:p>
          <a:p>
            <a:pPr eaLnBrk="1" hangingPunct="1"/>
            <a:r>
              <a:rPr lang="en-US" altLang="zh-CN" sz="3200" dirty="0"/>
              <a:t>        </a:t>
            </a:r>
            <a:r>
              <a:rPr lang="zh-CN" altLang="en-US" sz="3200" dirty="0"/>
              <a:t>右手拨弦，左手不参与演奏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3238500" y="4429125"/>
            <a:ext cx="790575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800"/>
              <a:t>音色：</a:t>
            </a:r>
            <a:endParaRPr lang="en-US" altLang="zh-CN" sz="2800"/>
          </a:p>
          <a:p>
            <a:pPr eaLnBrk="1" hangingPunct="1"/>
            <a:r>
              <a:rPr lang="en-US" altLang="zh-CN" sz="2800"/>
              <a:t>          </a:t>
            </a:r>
            <a:r>
              <a:rPr lang="zh-CN" altLang="en-US" sz="2800"/>
              <a:t>低沉、浑厚，旋律单一</a:t>
            </a:r>
          </a:p>
        </p:txBody>
      </p:sp>
    </p:spTree>
    <p:extLst>
      <p:ext uri="{BB962C8B-B14F-4D97-AF65-F5344CB8AC3E}">
        <p14:creationId xmlns:p14="http://schemas.microsoft.com/office/powerpoint/2010/main" val="314420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62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 descr="微信图片_201709122258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577"/>
            <a:ext cx="13030200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456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1047751" y="1643064"/>
            <a:ext cx="10382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200" dirty="0"/>
          </a:p>
        </p:txBody>
      </p:sp>
      <p:sp>
        <p:nvSpPr>
          <p:cNvPr id="55299" name="TextBox 2"/>
          <p:cNvSpPr txBox="1">
            <a:spLocks noChangeArrowheads="1"/>
          </p:cNvSpPr>
          <p:nvPr/>
        </p:nvSpPr>
        <p:spPr bwMode="auto">
          <a:xfrm>
            <a:off x="3143251" y="4214814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2229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lenovo\Desktop\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1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714501" y="1714500"/>
            <a:ext cx="857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3200" dirty="0"/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3238500" y="4429125"/>
            <a:ext cx="7905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58990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C:\Users\lenovo\Desktop\20130731122845-4589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799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138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053262"/>
          </a:xfrm>
        </p:spPr>
        <p:txBody>
          <a:bodyPr/>
          <a:lstStyle/>
          <a:p>
            <a:r>
              <a:rPr lang="zh-CN" altLang="en-US" dirty="0" smtClean="0"/>
              <a:t>    许巍</a:t>
            </a:r>
            <a:r>
              <a:rPr lang="en-US" altLang="zh-CN" dirty="0" smtClean="0"/>
              <a:t>《</a:t>
            </a:r>
            <a:r>
              <a:rPr lang="zh-CN" altLang="en-US" dirty="0" smtClean="0"/>
              <a:t>世外桃源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的前奏与酒狂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35386547"/>
              </p:ext>
            </p:extLst>
          </p:nvPr>
        </p:nvGraphicFramePr>
        <p:xfrm>
          <a:off x="14543085" y="4589780"/>
          <a:ext cx="6600830" cy="453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415"/>
                <a:gridCol w="1131886"/>
                <a:gridCol w="411163"/>
                <a:gridCol w="411163"/>
                <a:gridCol w="411163"/>
                <a:gridCol w="411163"/>
                <a:gridCol w="411163"/>
                <a:gridCol w="411163"/>
                <a:gridCol w="693736"/>
                <a:gridCol w="128590"/>
                <a:gridCol w="91122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经费开支科目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金额（万元）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序号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经费开支科目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金额（万元）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85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资料费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0.2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劳务费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0.01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数据采集费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印刷费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0.01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差旅费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0.15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管理费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会议费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0.3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其他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设备费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0.04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专家咨询费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0.2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合计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7660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年度预算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2020</a:t>
                      </a: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2021</a:t>
                      </a: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>
                          <a:effectLst/>
                        </a:rPr>
                        <a:t>年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effectLst/>
                        </a:rPr>
                        <a:t>年</a:t>
                      </a:r>
                      <a:endParaRPr lang="zh-CN" sz="1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/>
                </a:tc>
              </a:tr>
              <a:tr h="125539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0.5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zh-CN" sz="1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62100" y="1016000"/>
            <a:ext cx="9169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/>
              <a:t>《</a:t>
            </a:r>
            <a:r>
              <a:rPr lang="zh-CN" altLang="en-US" sz="3200" dirty="0"/>
              <a:t>酒</a:t>
            </a:r>
            <a:r>
              <a:rPr lang="zh-CN" altLang="en-US" sz="3200" dirty="0" smtClean="0"/>
              <a:t>狂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最</a:t>
            </a:r>
            <a:r>
              <a:rPr lang="zh-CN" altLang="en-US" sz="3200" dirty="0"/>
              <a:t>早出自明代</a:t>
            </a:r>
            <a:r>
              <a:rPr lang="en-US" altLang="zh-CN" sz="3200" dirty="0"/>
              <a:t>《</a:t>
            </a:r>
            <a:r>
              <a:rPr lang="zh-CN" altLang="en-US" sz="3200" dirty="0">
                <a:hlinkClick r:id="rId2"/>
              </a:rPr>
              <a:t>神奇秘谱</a:t>
            </a:r>
            <a:r>
              <a:rPr lang="en-US" altLang="zh-CN" sz="3200" dirty="0"/>
              <a:t>》</a:t>
            </a:r>
            <a:r>
              <a:rPr lang="zh-CN" altLang="en-US" sz="3200" dirty="0"/>
              <a:t>（</a:t>
            </a:r>
            <a:r>
              <a:rPr lang="en-US" altLang="zh-CN" sz="3200" dirty="0"/>
              <a:t>1425</a:t>
            </a:r>
            <a:r>
              <a:rPr lang="zh-CN" altLang="en-US" sz="3200" dirty="0"/>
              <a:t>年），相传为三国时期</a:t>
            </a:r>
            <a:r>
              <a:rPr lang="zh-CN" altLang="en-US" sz="3200" b="1" dirty="0"/>
              <a:t>阮籍</a:t>
            </a:r>
            <a:r>
              <a:rPr lang="zh-CN" altLang="en-US" sz="3200" dirty="0"/>
              <a:t>所作。阮籍生活在魏晋初期，曾任朝廷官员。他在政治上原有济世之志，但无</a:t>
            </a:r>
            <a:r>
              <a:rPr lang="zh-CN" altLang="en-US" sz="3200" dirty="0" smtClean="0"/>
              <a:t>奈朝</a:t>
            </a:r>
            <a:r>
              <a:rPr lang="zh-CN" altLang="en-US" sz="3200" dirty="0"/>
              <a:t>内动荡，政</a:t>
            </a:r>
            <a:r>
              <a:rPr lang="zh-CN" altLang="en-US" sz="3200" dirty="0" smtClean="0"/>
              <a:t>局险</a:t>
            </a:r>
            <a:r>
              <a:rPr lang="zh-CN" altLang="en-US" sz="3200" dirty="0"/>
              <a:t>恶，只得放弃。也因此，阮籍的诗词大</a:t>
            </a:r>
            <a:r>
              <a:rPr lang="zh-CN" altLang="en-US" sz="3200" dirty="0" smtClean="0"/>
              <a:t>多隐</a:t>
            </a:r>
            <a:r>
              <a:rPr lang="zh-CN" altLang="en-US" sz="3200" dirty="0"/>
              <a:t>晦曲折，借大自然倾诉悲情。可借其诗</a:t>
            </a:r>
            <a:r>
              <a:rPr lang="en-US" altLang="zh-CN" sz="3200" dirty="0"/>
              <a:t>《</a:t>
            </a:r>
            <a:r>
              <a:rPr lang="zh-CN" altLang="en-US" sz="3200" dirty="0"/>
              <a:t>咏怀八十二首</a:t>
            </a:r>
            <a:r>
              <a:rPr lang="en-US" altLang="zh-CN" sz="3200" dirty="0"/>
              <a:t>·</a:t>
            </a:r>
            <a:r>
              <a:rPr lang="zh-CN" altLang="en-US" sz="3200" dirty="0"/>
              <a:t>其一</a:t>
            </a:r>
            <a:r>
              <a:rPr lang="en-US" altLang="zh-CN" sz="3200" dirty="0"/>
              <a:t>》</a:t>
            </a:r>
            <a:r>
              <a:rPr lang="zh-CN" altLang="en-US" sz="3200" dirty="0"/>
              <a:t>领会其意：“夜中不能寐，起坐弹鸣琴。薄帷鉴明月，清风吹我襟。孤鸿号外野，翔鸟鸣北林。徘徊将何见，忧思独伤心。”</a:t>
            </a:r>
          </a:p>
        </p:txBody>
      </p:sp>
    </p:spTree>
    <p:extLst>
      <p:ext uri="{BB962C8B-B14F-4D97-AF65-F5344CB8AC3E}">
        <p14:creationId xmlns:p14="http://schemas.microsoft.com/office/powerpoint/2010/main" val="229413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172085"/>
            <a:ext cx="10515600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en-US" altLang="zh-CN" sz="4400" b="1" dirty="0"/>
              <a:t/>
            </a:r>
            <a:br>
              <a:rPr lang="en-US" altLang="zh-CN" sz="4400" b="1" dirty="0"/>
            </a:br>
            <a:endParaRPr lang="zh-CN" altLang="en-US" sz="4800" dirty="0"/>
          </a:p>
        </p:txBody>
      </p:sp>
      <p:pic>
        <p:nvPicPr>
          <p:cNvPr id="1026" name="Picture 2" descr="C:\Users\Administrator\Desktop\3611.jpg_wh8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84" y="1147763"/>
            <a:ext cx="8310631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19400" y="1714500"/>
            <a:ext cx="8229600" cy="1894362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Administrator\Desktop\Screenshot_20201117_181355_com.huawei.browser_mh16056080689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-781050"/>
            <a:ext cx="10287000" cy="842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5360" y="2529840"/>
            <a:ext cx="842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smtClean="0"/>
              <a:t>不同版本的酒狂欣赏</a:t>
            </a:r>
            <a:endParaRPr lang="en-US" altLang="zh-CN" sz="5400" dirty="0" smtClean="0"/>
          </a:p>
        </p:txBody>
      </p:sp>
    </p:spTree>
    <p:extLst>
      <p:ext uri="{BB962C8B-B14F-4D97-AF65-F5344CB8AC3E}">
        <p14:creationId xmlns:p14="http://schemas.microsoft.com/office/powerpoint/2010/main" val="30634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/>
              <a:t>   </a:t>
            </a:r>
            <a:r>
              <a:rPr lang="zh-CN" altLang="en-US" sz="4000" b="1" dirty="0" smtClean="0"/>
              <a:t>一、</a:t>
            </a:r>
            <a:r>
              <a:rPr lang="zh-CN" altLang="en-US" sz="4000" b="1" dirty="0">
                <a:latin typeface="楷体" pitchFamily="49" charset="-122"/>
                <a:ea typeface="楷体" pitchFamily="49" charset="-122"/>
              </a:rPr>
              <a:t>古 琴 的 构 造</a:t>
            </a:r>
            <a:endParaRPr lang="en-US" altLang="zh-CN" sz="40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zh-CN" dirty="0"/>
          </a:p>
          <a:p>
            <a:r>
              <a:rPr lang="zh-CN" altLang="en-US" sz="2800" spc="100" dirty="0">
                <a:latin typeface="+mn-ea"/>
              </a:rPr>
              <a:t>上张七根琴弦</a:t>
            </a:r>
            <a:endParaRPr lang="en-US" altLang="zh-CN" sz="2800" spc="100" dirty="0">
              <a:latin typeface="+mn-ea"/>
            </a:endParaRPr>
          </a:p>
          <a:p>
            <a:endParaRPr lang="en-US" altLang="zh-CN" sz="2800" spc="100" dirty="0">
              <a:latin typeface="+mn-ea"/>
            </a:endParaRPr>
          </a:p>
          <a:p>
            <a:r>
              <a:rPr lang="zh-CN" altLang="en-US" sz="2800" spc="100" dirty="0">
                <a:latin typeface="+mn-ea"/>
              </a:rPr>
              <a:t>琴体上有十三个徽（白色原点）</a:t>
            </a:r>
            <a:endParaRPr lang="en-US" altLang="zh-CN" sz="2800" spc="100" dirty="0">
              <a:latin typeface="+mn-ea"/>
            </a:endParaRPr>
          </a:p>
          <a:p>
            <a:endParaRPr lang="en-US" altLang="zh-CN" sz="2800" spc="100" dirty="0">
              <a:latin typeface="+mn-ea"/>
            </a:endParaRPr>
          </a:p>
          <a:p>
            <a:r>
              <a:rPr lang="zh-CN" altLang="en-US" sz="2800" spc="100" dirty="0">
                <a:latin typeface="+mn-ea"/>
              </a:rPr>
              <a:t>琴下方有琴轸、雁足等</a:t>
            </a:r>
            <a:endParaRPr lang="en-US" altLang="zh-CN" sz="2800" spc="100" dirty="0">
              <a:latin typeface="+mn-ea"/>
            </a:endParaRPr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59837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9000" y="172085"/>
            <a:ext cx="10515600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b="1" dirty="0" smtClean="0"/>
              <a:t/>
            </a:r>
            <a:br>
              <a:rPr lang="en-US" altLang="zh-CN" sz="4400" b="1" dirty="0" smtClean="0"/>
            </a:br>
            <a:r>
              <a:rPr lang="zh-CN" altLang="en-US" sz="4400" b="1" dirty="0" smtClean="0"/>
              <a:t>古琴的构造</a:t>
            </a:r>
            <a:endParaRPr lang="zh-CN" altLang="en-US" sz="4800" dirty="0"/>
          </a:p>
        </p:txBody>
      </p:sp>
      <p:pic>
        <p:nvPicPr>
          <p:cNvPr id="2050" name="Picture 2" descr="C:\Users\Administrator\Desktop\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7" y="1117600"/>
            <a:ext cx="10985595" cy="382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古琴的构造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CN" altLang="en-US" dirty="0"/>
              <a:t>琴头”上部称为额。额下端镶有用以架弦的硬木，称为“岳山”，又称“临岳”，是琴的最高部分。琴底部有大小两个音槽，位于中部较大的称为“龙池”，位于尾部较小的称为“凤沼”。这叫上山下泽，又有龙有凤，象征天地万象。岳山边靠额一侧镶有一条硬木条，称为“承露”。上有七个“弦眼”，用以穿系琴弦。其下有七个用以调弦的“琴轸”。琴头的侧端，又有“凤眼”和“护轸”。自腰以下，称为“琴尾”。琴尾镶有刻有浅槽的硬木“龙龈”，用以架弦。龙龈两侧的边饰称为“冠角”，又称“</a:t>
            </a:r>
            <a:r>
              <a:rPr lang="zh-CN" altLang="en-US" dirty="0">
                <a:hlinkClick r:id="rId2"/>
              </a:rPr>
              <a:t>焦尾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465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b="1" dirty="0" smtClean="0"/>
              <a:t>RIGHT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OR</a:t>
            </a:r>
            <a:r>
              <a:rPr lang="zh-CN" altLang="en-US" sz="4000" b="1" dirty="0" smtClean="0"/>
              <a:t> </a:t>
            </a:r>
            <a:r>
              <a:rPr lang="en-US" altLang="zh-CN" sz="4000" b="1" dirty="0" smtClean="0"/>
              <a:t>WRONG?</a:t>
            </a:r>
            <a:endParaRPr lang="zh-CN" altLang="en-US" sz="4000" b="1" dirty="0"/>
          </a:p>
        </p:txBody>
      </p:sp>
      <p:sp>
        <p:nvSpPr>
          <p:cNvPr id="4" name="矩形 3"/>
          <p:cNvSpPr/>
          <p:nvPr/>
        </p:nvSpPr>
        <p:spPr>
          <a:xfrm>
            <a:off x="685800" y="1997839"/>
            <a:ext cx="9817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zh-CN" sz="2400" dirty="0"/>
          </a:p>
        </p:txBody>
      </p:sp>
      <p:pic>
        <p:nvPicPr>
          <p:cNvPr id="5" name="Picture 2" descr="C:\Users\lenovo\Desktop\200905311022102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5560" y="1485900"/>
            <a:ext cx="8138240" cy="5147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08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这是古琴吗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9014256"/>
              </p:ext>
            </p:extLst>
          </p:nvPr>
        </p:nvGraphicFramePr>
        <p:xfrm>
          <a:off x="13081952" y="1609408"/>
          <a:ext cx="5560695" cy="14032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625"/>
                <a:gridCol w="1350645"/>
                <a:gridCol w="2817495"/>
                <a:gridCol w="963930"/>
              </a:tblGrid>
              <a:tr h="701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  <a:tr h="701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 </a:t>
                      </a:r>
                      <a:endParaRPr lang="zh-CN" sz="105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C:\Users\lenovo\Desktop\97596038a930c440a0cffcf2eb9a64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4300" y="0"/>
            <a:ext cx="86487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61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古琴</a:t>
            </a:r>
            <a:r>
              <a:rPr lang="en-US" altLang="zh-CN" dirty="0" smtClean="0"/>
              <a:t>(7</a:t>
            </a:r>
            <a:r>
              <a:rPr lang="zh-CN" altLang="en-US" dirty="0" smtClean="0"/>
              <a:t>弦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与古筝</a:t>
            </a:r>
            <a:r>
              <a:rPr lang="en-US" altLang="zh-CN" dirty="0" smtClean="0"/>
              <a:t>(21</a:t>
            </a:r>
            <a:r>
              <a:rPr lang="zh-CN" altLang="en-US" dirty="0" smtClean="0"/>
              <a:t>弦</a:t>
            </a:r>
            <a:r>
              <a:rPr lang="en-US" altLang="zh-CN" dirty="0" smtClean="0"/>
              <a:t>),</a:t>
            </a:r>
            <a:r>
              <a:rPr lang="zh-CN" altLang="en-US" dirty="0" smtClean="0"/>
              <a:t>不再傻傻分不清楚</a:t>
            </a:r>
            <a:endParaRPr lang="zh-CN" altLang="en-US" dirty="0"/>
          </a:p>
        </p:txBody>
      </p:sp>
      <p:pic>
        <p:nvPicPr>
          <p:cNvPr id="4" name="Picture 2" descr="C:\Users\lenovo\Desktop\timg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0700" y="1638300"/>
            <a:ext cx="9728199" cy="2833687"/>
          </a:xfrm>
          <a:prstGeom prst="rect">
            <a:avLst/>
          </a:prstGeom>
          <a:noFill/>
        </p:spPr>
      </p:pic>
      <p:pic>
        <p:nvPicPr>
          <p:cNvPr id="5" name="Picture 3" descr="C:\Users\lenovo\Desktop\t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143380"/>
            <a:ext cx="5228141" cy="2446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663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古琴指法简介</a:t>
            </a:r>
            <a:endParaRPr lang="zh-CN" altLang="en-US" dirty="0"/>
          </a:p>
        </p:txBody>
      </p:sp>
      <p:pic>
        <p:nvPicPr>
          <p:cNvPr id="4" name="Picture 3" descr="C:\Users\lenovo\Desktop\微信图片_201709122258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16" y="1600200"/>
            <a:ext cx="7702568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9703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2212</TotalTime>
  <Words>698</Words>
  <Application>Microsoft Office PowerPoint</Application>
  <PresentationFormat>自定义</PresentationFormat>
  <Paragraphs>93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凸显</vt:lpstr>
      <vt:lpstr>PowerPoint 演示文稿</vt:lpstr>
      <vt:lpstr>  </vt:lpstr>
      <vt:lpstr>   一、古 琴 的 构 造</vt:lpstr>
      <vt:lpstr> 古琴的构造</vt:lpstr>
      <vt:lpstr>古琴的构造</vt:lpstr>
      <vt:lpstr>RIGHT OR WRONG?</vt:lpstr>
      <vt:lpstr>这是古琴吗</vt:lpstr>
      <vt:lpstr>古琴(7弦)与古筝(21弦),不再傻傻分不清楚</vt:lpstr>
      <vt:lpstr>古琴指法简介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许巍《世外桃源》的前奏与酒狂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Bob Zhou</dc:creator>
  <cp:lastModifiedBy>xb21cn</cp:lastModifiedBy>
  <cp:revision>257</cp:revision>
  <dcterms:created xsi:type="dcterms:W3CDTF">2015-05-03T12:40:53Z</dcterms:created>
  <dcterms:modified xsi:type="dcterms:W3CDTF">2020-11-17T11:39:16Z</dcterms:modified>
</cp:coreProperties>
</file>