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08" r:id="rId2"/>
    <p:sldId id="541" r:id="rId3"/>
    <p:sldId id="542" r:id="rId4"/>
    <p:sldId id="543" r:id="rId5"/>
    <p:sldId id="544" r:id="rId6"/>
    <p:sldId id="545" r:id="rId7"/>
    <p:sldId id="546" r:id="rId8"/>
    <p:sldId id="511" r:id="rId9"/>
    <p:sldId id="512" r:id="rId10"/>
    <p:sldId id="583" r:id="rId11"/>
    <p:sldId id="547" r:id="rId12"/>
    <p:sldId id="548" r:id="rId13"/>
    <p:sldId id="549" r:id="rId14"/>
    <p:sldId id="550" r:id="rId15"/>
    <p:sldId id="514" r:id="rId16"/>
    <p:sldId id="515" r:id="rId17"/>
    <p:sldId id="516" r:id="rId18"/>
    <p:sldId id="517" r:id="rId19"/>
    <p:sldId id="551" r:id="rId20"/>
    <p:sldId id="518" r:id="rId21"/>
    <p:sldId id="519" r:id="rId22"/>
    <p:sldId id="523" r:id="rId23"/>
    <p:sldId id="524" r:id="rId24"/>
    <p:sldId id="525" r:id="rId25"/>
    <p:sldId id="526" r:id="rId26"/>
    <p:sldId id="569" r:id="rId27"/>
    <p:sldId id="527" r:id="rId28"/>
    <p:sldId id="530" r:id="rId29"/>
    <p:sldId id="531" r:id="rId30"/>
    <p:sldId id="532"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33" r:id="rId45"/>
    <p:sldId id="534" r:id="rId46"/>
    <p:sldId id="535" r:id="rId47"/>
    <p:sldId id="536" r:id="rId48"/>
    <p:sldId id="537" r:id="rId49"/>
    <p:sldId id="538" r:id="rId50"/>
    <p:sldId id="565" r:id="rId51"/>
    <p:sldId id="566" r:id="rId52"/>
    <p:sldId id="567" r:id="rId53"/>
    <p:sldId id="568" r:id="rId54"/>
    <p:sldId id="539" r:id="rId55"/>
    <p:sldId id="540"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列1</c:v>
                </c:pt>
              </c:strCache>
            </c:strRef>
          </c:tx>
          <c:dPt>
            <c:idx val="0"/>
            <c:bubble3D val="0"/>
          </c:dPt>
          <c:dPt>
            <c:idx val="1"/>
            <c:bubble3D val="0"/>
          </c:dPt>
          <c:dLbls>
            <c:txPr>
              <a:bodyPr rot="0" vert="horz"/>
              <a:lstStyle/>
              <a:p>
                <a:pPr>
                  <a:defRPr/>
                </a:pPr>
                <a:endParaRPr lang="zh-CN"/>
              </a:p>
            </c:txPr>
            <c:dLblPos val="in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小桶</c:v>
                </c:pt>
                <c:pt idx="1">
                  <c:v>大桶</c:v>
                </c:pt>
              </c:strCache>
            </c:strRef>
          </c:cat>
          <c:val>
            <c:numRef>
              <c:f>Sheet1!$B$2:$B$3</c:f>
              <c:numCache>
                <c:formatCode>General</c:formatCode>
                <c:ptCount val="2"/>
                <c:pt idx="0">
                  <c:v>83.2</c:v>
                </c:pt>
                <c:pt idx="1">
                  <c:v>26.8</c:v>
                </c:pt>
              </c:numCache>
            </c:numRef>
          </c:val>
        </c:ser>
        <c:dLbls>
          <c:dLblPos val="inEnd"/>
          <c:showLegendKey val="0"/>
          <c:showVal val="0"/>
          <c:showCatName val="0"/>
          <c:showSerName val="0"/>
          <c:showPercent val="1"/>
          <c:showBubbleSize val="0"/>
          <c:showLeaderLines val="1"/>
        </c:dLbls>
        <c:firstSliceAng val="0"/>
      </c:pieChart>
    </c:plotArea>
    <c:legend>
      <c:legendPos val="b"/>
      <c:layout/>
      <c:overlay val="0"/>
      <c:txPr>
        <a:bodyPr rot="0" vert="horz"/>
        <a:lstStyle/>
        <a:p>
          <a:pPr>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列1</c:v>
                </c:pt>
              </c:strCache>
            </c:strRef>
          </c:tx>
          <c:dPt>
            <c:idx val="0"/>
            <c:bubble3D val="0"/>
          </c:dPt>
          <c:dPt>
            <c:idx val="1"/>
            <c:bubble3D val="0"/>
          </c:dPt>
          <c:dPt>
            <c:idx val="2"/>
            <c:bubble3D val="0"/>
          </c:dPt>
          <c:dLbls>
            <c:txPr>
              <a:bodyPr rot="0" vert="horz"/>
              <a:lstStyle/>
              <a:p>
                <a:pPr>
                  <a:defRPr/>
                </a:pPr>
                <a:endParaRPr lang="zh-CN"/>
              </a:p>
            </c:txPr>
            <c:dLblPos val="in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小桶</c:v>
                </c:pt>
                <c:pt idx="1">
                  <c:v>中桶</c:v>
                </c:pt>
                <c:pt idx="2">
                  <c:v>大桶</c:v>
                </c:pt>
              </c:strCache>
            </c:strRef>
          </c:cat>
          <c:val>
            <c:numRef>
              <c:f>Sheet1!$B$2:$B$4</c:f>
              <c:numCache>
                <c:formatCode>General</c:formatCode>
                <c:ptCount val="3"/>
                <c:pt idx="0">
                  <c:v>14.5</c:v>
                </c:pt>
                <c:pt idx="1">
                  <c:v>56.2</c:v>
                </c:pt>
                <c:pt idx="2">
                  <c:v>29.7</c:v>
                </c:pt>
              </c:numCache>
            </c:numRef>
          </c:val>
        </c:ser>
        <c:dLbls>
          <c:dLblPos val="inEnd"/>
          <c:showLegendKey val="0"/>
          <c:showVal val="0"/>
          <c:showCatName val="0"/>
          <c:showSerName val="0"/>
          <c:showPercent val="1"/>
          <c:showBubbleSize val="0"/>
          <c:showLeaderLines val="1"/>
        </c:dLbls>
        <c:firstSliceAng val="0"/>
      </c:pieChart>
    </c:plotArea>
    <c:legend>
      <c:legendPos val="b"/>
      <c:layout/>
      <c:overlay val="0"/>
      <c:txPr>
        <a:bodyPr rot="0" vert="horz"/>
        <a:lstStyle/>
        <a:p>
          <a:pPr>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xmlns="" id="{1D0FE575-D817-4017-940B-35A8FACEC0A0}"/>
              </a:ext>
            </a:extLst>
          </p:cNvPr>
          <p:cNvSpPr>
            <a:spLocks noChangeArrowheads="1"/>
          </p:cNvSpPr>
          <p:nvPr/>
        </p:nvSpPr>
        <p:spPr bwMode="gray">
          <a:xfrm>
            <a:off x="0" y="0"/>
            <a:ext cx="12192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grpSp>
        <p:nvGrpSpPr>
          <p:cNvPr id="131075" name="Group 3">
            <a:extLst>
              <a:ext uri="{FF2B5EF4-FFF2-40B4-BE49-F238E27FC236}">
                <a16:creationId xmlns:a16="http://schemas.microsoft.com/office/drawing/2014/main" xmlns="" id="{7F94495F-2545-4597-A30C-9ACA1EB4BE06}"/>
              </a:ext>
            </a:extLst>
          </p:cNvPr>
          <p:cNvGrpSpPr>
            <a:grpSpLocks/>
          </p:cNvGrpSpPr>
          <p:nvPr/>
        </p:nvGrpSpPr>
        <p:grpSpPr bwMode="auto">
          <a:xfrm>
            <a:off x="203200" y="381000"/>
            <a:ext cx="9118600" cy="3733800"/>
            <a:chOff x="664" y="1951"/>
            <a:chExt cx="4308" cy="2120"/>
          </a:xfrm>
        </p:grpSpPr>
        <p:sp>
          <p:nvSpPr>
            <p:cNvPr id="131076" name="Freeform 4">
              <a:extLst>
                <a:ext uri="{FF2B5EF4-FFF2-40B4-BE49-F238E27FC236}">
                  <a16:creationId xmlns:a16="http://schemas.microsoft.com/office/drawing/2014/main" xmlns="" id="{F2808C58-F97F-4857-BDA5-A7D4E59F2103}"/>
                </a:ext>
              </a:extLst>
            </p:cNvPr>
            <p:cNvSpPr>
              <a:spLocks/>
            </p:cNvSpPr>
            <p:nvPr/>
          </p:nvSpPr>
          <p:spPr bwMode="invGray">
            <a:xfrm>
              <a:off x="743" y="2045"/>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7" name="Freeform 5">
              <a:extLst>
                <a:ext uri="{FF2B5EF4-FFF2-40B4-BE49-F238E27FC236}">
                  <a16:creationId xmlns:a16="http://schemas.microsoft.com/office/drawing/2014/main" xmlns="" id="{D3FA9CDC-96DA-418B-9C8E-EFF0D9EA2A7D}"/>
                </a:ext>
              </a:extLst>
            </p:cNvPr>
            <p:cNvSpPr>
              <a:spLocks/>
            </p:cNvSpPr>
            <p:nvPr/>
          </p:nvSpPr>
          <p:spPr bwMode="invGray">
            <a:xfrm>
              <a:off x="703" y="2230"/>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8" name="Freeform 6">
              <a:extLst>
                <a:ext uri="{FF2B5EF4-FFF2-40B4-BE49-F238E27FC236}">
                  <a16:creationId xmlns:a16="http://schemas.microsoft.com/office/drawing/2014/main" xmlns="" id="{16CEDD92-A309-4ACF-9D31-C3D121138F61}"/>
                </a:ext>
              </a:extLst>
            </p:cNvPr>
            <p:cNvSpPr>
              <a:spLocks/>
            </p:cNvSpPr>
            <p:nvPr/>
          </p:nvSpPr>
          <p:spPr bwMode="invGray">
            <a:xfrm>
              <a:off x="1010" y="2353"/>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79" name="Freeform 7">
              <a:extLst>
                <a:ext uri="{FF2B5EF4-FFF2-40B4-BE49-F238E27FC236}">
                  <a16:creationId xmlns:a16="http://schemas.microsoft.com/office/drawing/2014/main" xmlns="" id="{99CBA7AE-17E9-48E7-80F8-EB617AB547B8}"/>
                </a:ext>
              </a:extLst>
            </p:cNvPr>
            <p:cNvSpPr>
              <a:spLocks/>
            </p:cNvSpPr>
            <p:nvPr/>
          </p:nvSpPr>
          <p:spPr bwMode="invGray">
            <a:xfrm>
              <a:off x="1792" y="2409"/>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0" name="Freeform 8">
              <a:extLst>
                <a:ext uri="{FF2B5EF4-FFF2-40B4-BE49-F238E27FC236}">
                  <a16:creationId xmlns:a16="http://schemas.microsoft.com/office/drawing/2014/main" xmlns="" id="{2A06254A-2AED-432D-8532-C3693E9B5BD9}"/>
                </a:ext>
              </a:extLst>
            </p:cNvPr>
            <p:cNvSpPr>
              <a:spLocks/>
            </p:cNvSpPr>
            <p:nvPr/>
          </p:nvSpPr>
          <p:spPr bwMode="invGray">
            <a:xfrm>
              <a:off x="1318" y="2793"/>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1" name="Freeform 9">
              <a:extLst>
                <a:ext uri="{FF2B5EF4-FFF2-40B4-BE49-F238E27FC236}">
                  <a16:creationId xmlns:a16="http://schemas.microsoft.com/office/drawing/2014/main" xmlns="" id="{A8382EBF-F410-4457-884F-19FE88ADCDAC}"/>
                </a:ext>
              </a:extLst>
            </p:cNvPr>
            <p:cNvSpPr>
              <a:spLocks/>
            </p:cNvSpPr>
            <p:nvPr/>
          </p:nvSpPr>
          <p:spPr bwMode="invGray">
            <a:xfrm>
              <a:off x="1448" y="2857"/>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2" name="Freeform 10">
              <a:extLst>
                <a:ext uri="{FF2B5EF4-FFF2-40B4-BE49-F238E27FC236}">
                  <a16:creationId xmlns:a16="http://schemas.microsoft.com/office/drawing/2014/main" xmlns="" id="{3FCCC35F-28F2-4F85-A3BF-4F0D0F607FA8}"/>
                </a:ext>
              </a:extLst>
            </p:cNvPr>
            <p:cNvSpPr>
              <a:spLocks/>
            </p:cNvSpPr>
            <p:nvPr/>
          </p:nvSpPr>
          <p:spPr bwMode="invGray">
            <a:xfrm>
              <a:off x="1553" y="288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3" name="Freeform 11">
              <a:extLst>
                <a:ext uri="{FF2B5EF4-FFF2-40B4-BE49-F238E27FC236}">
                  <a16:creationId xmlns:a16="http://schemas.microsoft.com/office/drawing/2014/main" xmlns="" id="{A6AD40E8-844E-45DC-BBC2-355638FF46D7}"/>
                </a:ext>
              </a:extLst>
            </p:cNvPr>
            <p:cNvSpPr>
              <a:spLocks/>
            </p:cNvSpPr>
            <p:nvPr/>
          </p:nvSpPr>
          <p:spPr bwMode="invGray">
            <a:xfrm>
              <a:off x="1609" y="2886"/>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4" name="Freeform 12">
              <a:extLst>
                <a:ext uri="{FF2B5EF4-FFF2-40B4-BE49-F238E27FC236}">
                  <a16:creationId xmlns:a16="http://schemas.microsoft.com/office/drawing/2014/main" xmlns="" id="{C981B800-67AC-48AD-94AC-D346531E8BA1}"/>
                </a:ext>
              </a:extLst>
            </p:cNvPr>
            <p:cNvSpPr>
              <a:spLocks/>
            </p:cNvSpPr>
            <p:nvPr/>
          </p:nvSpPr>
          <p:spPr bwMode="invGray">
            <a:xfrm>
              <a:off x="1426" y="2040"/>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5" name="Freeform 13">
              <a:extLst>
                <a:ext uri="{FF2B5EF4-FFF2-40B4-BE49-F238E27FC236}">
                  <a16:creationId xmlns:a16="http://schemas.microsoft.com/office/drawing/2014/main" xmlns="" id="{E71C2BCF-2689-47E0-B03C-BB9E8EF15F54}"/>
                </a:ext>
              </a:extLst>
            </p:cNvPr>
            <p:cNvSpPr>
              <a:spLocks/>
            </p:cNvSpPr>
            <p:nvPr/>
          </p:nvSpPr>
          <p:spPr bwMode="invGray">
            <a:xfrm>
              <a:off x="1506" y="1999"/>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6" name="Freeform 14">
              <a:extLst>
                <a:ext uri="{FF2B5EF4-FFF2-40B4-BE49-F238E27FC236}">
                  <a16:creationId xmlns:a16="http://schemas.microsoft.com/office/drawing/2014/main" xmlns="" id="{46B80251-9482-437E-ACD9-C7468F5F91F1}"/>
                </a:ext>
              </a:extLst>
            </p:cNvPr>
            <p:cNvSpPr>
              <a:spLocks/>
            </p:cNvSpPr>
            <p:nvPr/>
          </p:nvSpPr>
          <p:spPr bwMode="invGray">
            <a:xfrm>
              <a:off x="1711" y="2069"/>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7" name="Freeform 15">
              <a:extLst>
                <a:ext uri="{FF2B5EF4-FFF2-40B4-BE49-F238E27FC236}">
                  <a16:creationId xmlns:a16="http://schemas.microsoft.com/office/drawing/2014/main" xmlns="" id="{2FA5823D-41DE-49A4-B9EA-10FD9A5852B2}"/>
                </a:ext>
              </a:extLst>
            </p:cNvPr>
            <p:cNvSpPr>
              <a:spLocks/>
            </p:cNvSpPr>
            <p:nvPr/>
          </p:nvSpPr>
          <p:spPr bwMode="invGray">
            <a:xfrm>
              <a:off x="1709" y="1987"/>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8" name="Freeform 16">
              <a:extLst>
                <a:ext uri="{FF2B5EF4-FFF2-40B4-BE49-F238E27FC236}">
                  <a16:creationId xmlns:a16="http://schemas.microsoft.com/office/drawing/2014/main" xmlns="" id="{F70381CE-3223-4C28-8128-C9752B8E94C2}"/>
                </a:ext>
              </a:extLst>
            </p:cNvPr>
            <p:cNvSpPr>
              <a:spLocks/>
            </p:cNvSpPr>
            <p:nvPr/>
          </p:nvSpPr>
          <p:spPr bwMode="invGray">
            <a:xfrm>
              <a:off x="1625" y="2057"/>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89" name="Freeform 17">
              <a:extLst>
                <a:ext uri="{FF2B5EF4-FFF2-40B4-BE49-F238E27FC236}">
                  <a16:creationId xmlns:a16="http://schemas.microsoft.com/office/drawing/2014/main" xmlns="" id="{C00988F8-92EA-4CB6-9508-14D0B33D08AB}"/>
                </a:ext>
              </a:extLst>
            </p:cNvPr>
            <p:cNvSpPr>
              <a:spLocks/>
            </p:cNvSpPr>
            <p:nvPr/>
          </p:nvSpPr>
          <p:spPr bwMode="invGray">
            <a:xfrm>
              <a:off x="1693" y="2065"/>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0" name="Freeform 18">
              <a:extLst>
                <a:ext uri="{FF2B5EF4-FFF2-40B4-BE49-F238E27FC236}">
                  <a16:creationId xmlns:a16="http://schemas.microsoft.com/office/drawing/2014/main" xmlns="" id="{D4AF3B4F-EEB6-4800-A952-489F2B431AEA}"/>
                </a:ext>
              </a:extLst>
            </p:cNvPr>
            <p:cNvSpPr>
              <a:spLocks/>
            </p:cNvSpPr>
            <p:nvPr/>
          </p:nvSpPr>
          <p:spPr bwMode="invGray">
            <a:xfrm>
              <a:off x="1664" y="2029"/>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1" name="Freeform 19">
              <a:extLst>
                <a:ext uri="{FF2B5EF4-FFF2-40B4-BE49-F238E27FC236}">
                  <a16:creationId xmlns:a16="http://schemas.microsoft.com/office/drawing/2014/main" xmlns="" id="{77B38E77-2FC9-4CBD-B4D4-A849C79A531A}"/>
                </a:ext>
              </a:extLst>
            </p:cNvPr>
            <p:cNvSpPr>
              <a:spLocks/>
            </p:cNvSpPr>
            <p:nvPr/>
          </p:nvSpPr>
          <p:spPr bwMode="invGray">
            <a:xfrm>
              <a:off x="1637" y="1997"/>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2" name="Freeform 20">
              <a:extLst>
                <a:ext uri="{FF2B5EF4-FFF2-40B4-BE49-F238E27FC236}">
                  <a16:creationId xmlns:a16="http://schemas.microsoft.com/office/drawing/2014/main" xmlns="" id="{98BA994A-F28A-47EF-ABC2-EC881013ECC9}"/>
                </a:ext>
              </a:extLst>
            </p:cNvPr>
            <p:cNvSpPr>
              <a:spLocks/>
            </p:cNvSpPr>
            <p:nvPr/>
          </p:nvSpPr>
          <p:spPr bwMode="invGray">
            <a:xfrm>
              <a:off x="1751" y="2000"/>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3" name="Freeform 21">
              <a:extLst>
                <a:ext uri="{FF2B5EF4-FFF2-40B4-BE49-F238E27FC236}">
                  <a16:creationId xmlns:a16="http://schemas.microsoft.com/office/drawing/2014/main" xmlns="" id="{DAB3F304-5DFE-4777-9971-3413C672E089}"/>
                </a:ext>
              </a:extLst>
            </p:cNvPr>
            <p:cNvSpPr>
              <a:spLocks/>
            </p:cNvSpPr>
            <p:nvPr/>
          </p:nvSpPr>
          <p:spPr bwMode="invGray">
            <a:xfrm>
              <a:off x="664" y="2245"/>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4" name="Freeform 22">
              <a:extLst>
                <a:ext uri="{FF2B5EF4-FFF2-40B4-BE49-F238E27FC236}">
                  <a16:creationId xmlns:a16="http://schemas.microsoft.com/office/drawing/2014/main" xmlns="" id="{F2E4C36A-AB6C-429A-94AC-5A518937F25E}"/>
                </a:ext>
              </a:extLst>
            </p:cNvPr>
            <p:cNvSpPr>
              <a:spLocks/>
            </p:cNvSpPr>
            <p:nvPr/>
          </p:nvSpPr>
          <p:spPr bwMode="invGray">
            <a:xfrm>
              <a:off x="1421" y="2756"/>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5" name="Freeform 23">
              <a:extLst>
                <a:ext uri="{FF2B5EF4-FFF2-40B4-BE49-F238E27FC236}">
                  <a16:creationId xmlns:a16="http://schemas.microsoft.com/office/drawing/2014/main" xmlns="" id="{21D342A4-3FAA-48F6-9DFF-1D1F805CF809}"/>
                </a:ext>
              </a:extLst>
            </p:cNvPr>
            <p:cNvSpPr>
              <a:spLocks/>
            </p:cNvSpPr>
            <p:nvPr/>
          </p:nvSpPr>
          <p:spPr bwMode="invGray">
            <a:xfrm>
              <a:off x="1424" y="2781"/>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6" name="Freeform 24">
              <a:extLst>
                <a:ext uri="{FF2B5EF4-FFF2-40B4-BE49-F238E27FC236}">
                  <a16:creationId xmlns:a16="http://schemas.microsoft.com/office/drawing/2014/main" xmlns="" id="{68FEB4DE-DA32-46A5-98DA-D3B34CA432E4}"/>
                </a:ext>
              </a:extLst>
            </p:cNvPr>
            <p:cNvSpPr>
              <a:spLocks/>
            </p:cNvSpPr>
            <p:nvPr/>
          </p:nvSpPr>
          <p:spPr bwMode="invGray">
            <a:xfrm>
              <a:off x="1628" y="2913"/>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7" name="Freeform 25">
              <a:extLst>
                <a:ext uri="{FF2B5EF4-FFF2-40B4-BE49-F238E27FC236}">
                  <a16:creationId xmlns:a16="http://schemas.microsoft.com/office/drawing/2014/main" xmlns="" id="{EA59C234-3241-4055-B201-D73376BD8251}"/>
                </a:ext>
              </a:extLst>
            </p:cNvPr>
            <p:cNvSpPr>
              <a:spLocks/>
            </p:cNvSpPr>
            <p:nvPr/>
          </p:nvSpPr>
          <p:spPr bwMode="invGray">
            <a:xfrm>
              <a:off x="1752" y="2429"/>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8" name="Freeform 26">
              <a:extLst>
                <a:ext uri="{FF2B5EF4-FFF2-40B4-BE49-F238E27FC236}">
                  <a16:creationId xmlns:a16="http://schemas.microsoft.com/office/drawing/2014/main" xmlns="" id="{5E0A88E2-3608-4BA8-AA44-D1939B731878}"/>
                </a:ext>
              </a:extLst>
            </p:cNvPr>
            <p:cNvSpPr>
              <a:spLocks/>
            </p:cNvSpPr>
            <p:nvPr/>
          </p:nvSpPr>
          <p:spPr bwMode="invGray">
            <a:xfrm>
              <a:off x="1652" y="2224"/>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099" name="Freeform 27">
              <a:extLst>
                <a:ext uri="{FF2B5EF4-FFF2-40B4-BE49-F238E27FC236}">
                  <a16:creationId xmlns:a16="http://schemas.microsoft.com/office/drawing/2014/main" xmlns="" id="{D9624C20-A5E4-40D8-9C47-49ABB7B438F0}"/>
                </a:ext>
              </a:extLst>
            </p:cNvPr>
            <p:cNvSpPr>
              <a:spLocks/>
            </p:cNvSpPr>
            <p:nvPr/>
          </p:nvSpPr>
          <p:spPr bwMode="invGray">
            <a:xfrm>
              <a:off x="1717" y="2045"/>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0" name="Freeform 28">
              <a:extLst>
                <a:ext uri="{FF2B5EF4-FFF2-40B4-BE49-F238E27FC236}">
                  <a16:creationId xmlns:a16="http://schemas.microsoft.com/office/drawing/2014/main" xmlns="" id="{09881048-2197-4568-B77B-576856A15523}"/>
                </a:ext>
              </a:extLst>
            </p:cNvPr>
            <p:cNvSpPr>
              <a:spLocks/>
            </p:cNvSpPr>
            <p:nvPr/>
          </p:nvSpPr>
          <p:spPr bwMode="invGray">
            <a:xfrm>
              <a:off x="1780" y="215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1" name="Freeform 29">
              <a:extLst>
                <a:ext uri="{FF2B5EF4-FFF2-40B4-BE49-F238E27FC236}">
                  <a16:creationId xmlns:a16="http://schemas.microsoft.com/office/drawing/2014/main" xmlns="" id="{2A791777-04AF-48C2-9BE3-63297B589506}"/>
                </a:ext>
              </a:extLst>
            </p:cNvPr>
            <p:cNvSpPr>
              <a:spLocks/>
            </p:cNvSpPr>
            <p:nvPr/>
          </p:nvSpPr>
          <p:spPr bwMode="invGray">
            <a:xfrm>
              <a:off x="1796" y="1951"/>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2" name="Freeform 30">
              <a:extLst>
                <a:ext uri="{FF2B5EF4-FFF2-40B4-BE49-F238E27FC236}">
                  <a16:creationId xmlns:a16="http://schemas.microsoft.com/office/drawing/2014/main" xmlns="" id="{C3444ECC-8208-45F6-AD16-C2B67C9B80E5}"/>
                </a:ext>
              </a:extLst>
            </p:cNvPr>
            <p:cNvSpPr>
              <a:spLocks/>
            </p:cNvSpPr>
            <p:nvPr/>
          </p:nvSpPr>
          <p:spPr bwMode="invGray">
            <a:xfrm>
              <a:off x="2009" y="2135"/>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3" name="Freeform 31">
              <a:extLst>
                <a:ext uri="{FF2B5EF4-FFF2-40B4-BE49-F238E27FC236}">
                  <a16:creationId xmlns:a16="http://schemas.microsoft.com/office/drawing/2014/main" xmlns="" id="{4796F4D5-E8A6-4D6C-9A3B-9B88AF9491D6}"/>
                </a:ext>
              </a:extLst>
            </p:cNvPr>
            <p:cNvSpPr>
              <a:spLocks/>
            </p:cNvSpPr>
            <p:nvPr/>
          </p:nvSpPr>
          <p:spPr bwMode="invGray">
            <a:xfrm>
              <a:off x="2292" y="2201"/>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4" name="Freeform 32">
              <a:extLst>
                <a:ext uri="{FF2B5EF4-FFF2-40B4-BE49-F238E27FC236}">
                  <a16:creationId xmlns:a16="http://schemas.microsoft.com/office/drawing/2014/main" xmlns="" id="{5D2D8928-A976-4847-A761-CE2FFEB05CCA}"/>
                </a:ext>
              </a:extLst>
            </p:cNvPr>
            <p:cNvSpPr>
              <a:spLocks/>
            </p:cNvSpPr>
            <p:nvPr/>
          </p:nvSpPr>
          <p:spPr bwMode="invGray">
            <a:xfrm>
              <a:off x="2393" y="2038"/>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5" name="Freeform 33">
              <a:extLst>
                <a:ext uri="{FF2B5EF4-FFF2-40B4-BE49-F238E27FC236}">
                  <a16:creationId xmlns:a16="http://schemas.microsoft.com/office/drawing/2014/main" xmlns="" id="{D368DA03-85B1-4FDD-9800-EB13F38A39B3}"/>
                </a:ext>
              </a:extLst>
            </p:cNvPr>
            <p:cNvSpPr>
              <a:spLocks/>
            </p:cNvSpPr>
            <p:nvPr/>
          </p:nvSpPr>
          <p:spPr bwMode="invGray">
            <a:xfrm>
              <a:off x="2662" y="2006"/>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6" name="Freeform 34">
              <a:extLst>
                <a:ext uri="{FF2B5EF4-FFF2-40B4-BE49-F238E27FC236}">
                  <a16:creationId xmlns:a16="http://schemas.microsoft.com/office/drawing/2014/main" xmlns="" id="{B18EFCD0-7C49-409E-A46B-D2C585D631D1}"/>
                </a:ext>
              </a:extLst>
            </p:cNvPr>
            <p:cNvSpPr>
              <a:spLocks/>
            </p:cNvSpPr>
            <p:nvPr/>
          </p:nvSpPr>
          <p:spPr bwMode="invGray">
            <a:xfrm>
              <a:off x="2759" y="2039"/>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7" name="Freeform 35">
              <a:extLst>
                <a:ext uri="{FF2B5EF4-FFF2-40B4-BE49-F238E27FC236}">
                  <a16:creationId xmlns:a16="http://schemas.microsoft.com/office/drawing/2014/main" xmlns="" id="{A90DD720-8446-4A30-9293-25D044E73934}"/>
                </a:ext>
              </a:extLst>
            </p:cNvPr>
            <p:cNvSpPr>
              <a:spLocks/>
            </p:cNvSpPr>
            <p:nvPr/>
          </p:nvSpPr>
          <p:spPr bwMode="invGray">
            <a:xfrm>
              <a:off x="2467" y="2311"/>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8" name="Freeform 36">
              <a:extLst>
                <a:ext uri="{FF2B5EF4-FFF2-40B4-BE49-F238E27FC236}">
                  <a16:creationId xmlns:a16="http://schemas.microsoft.com/office/drawing/2014/main" xmlns="" id="{5DE8D450-DB79-4A5D-BB93-B10B68DF5463}"/>
                </a:ext>
              </a:extLst>
            </p:cNvPr>
            <p:cNvSpPr>
              <a:spLocks/>
            </p:cNvSpPr>
            <p:nvPr/>
          </p:nvSpPr>
          <p:spPr bwMode="invGray">
            <a:xfrm>
              <a:off x="2413" y="2359"/>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09" name="Freeform 37">
              <a:extLst>
                <a:ext uri="{FF2B5EF4-FFF2-40B4-BE49-F238E27FC236}">
                  <a16:creationId xmlns:a16="http://schemas.microsoft.com/office/drawing/2014/main" xmlns="" id="{CB9BDC1E-1251-4A1F-87C6-47436231B24B}"/>
                </a:ext>
              </a:extLst>
            </p:cNvPr>
            <p:cNvSpPr>
              <a:spLocks/>
            </p:cNvSpPr>
            <p:nvPr/>
          </p:nvSpPr>
          <p:spPr bwMode="invGray">
            <a:xfrm>
              <a:off x="4099" y="3502"/>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0" name="Freeform 38">
              <a:extLst>
                <a:ext uri="{FF2B5EF4-FFF2-40B4-BE49-F238E27FC236}">
                  <a16:creationId xmlns:a16="http://schemas.microsoft.com/office/drawing/2014/main" xmlns="" id="{CA56E639-462A-417B-89CC-2AF317251E6E}"/>
                </a:ext>
              </a:extLst>
            </p:cNvPr>
            <p:cNvSpPr>
              <a:spLocks/>
            </p:cNvSpPr>
            <p:nvPr/>
          </p:nvSpPr>
          <p:spPr bwMode="invGray">
            <a:xfrm>
              <a:off x="4246" y="3241"/>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zh-CN" altLang="en-US" sz="1800"/>
            </a:p>
          </p:txBody>
        </p:sp>
        <p:sp>
          <p:nvSpPr>
            <p:cNvPr id="131111" name="Freeform 39">
              <a:extLst>
                <a:ext uri="{FF2B5EF4-FFF2-40B4-BE49-F238E27FC236}">
                  <a16:creationId xmlns:a16="http://schemas.microsoft.com/office/drawing/2014/main" xmlns="" id="{E65020B7-C309-4ABF-A923-7A1EB149E80D}"/>
                </a:ext>
              </a:extLst>
            </p:cNvPr>
            <p:cNvSpPr>
              <a:spLocks/>
            </p:cNvSpPr>
            <p:nvPr/>
          </p:nvSpPr>
          <p:spPr bwMode="invGray">
            <a:xfrm>
              <a:off x="4255" y="3243"/>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2" name="Freeform 40">
              <a:extLst>
                <a:ext uri="{FF2B5EF4-FFF2-40B4-BE49-F238E27FC236}">
                  <a16:creationId xmlns:a16="http://schemas.microsoft.com/office/drawing/2014/main" xmlns="" id="{1F867EC2-E271-4160-BA2F-84B6F9C4A003}"/>
                </a:ext>
              </a:extLst>
            </p:cNvPr>
            <p:cNvSpPr>
              <a:spLocks/>
            </p:cNvSpPr>
            <p:nvPr/>
          </p:nvSpPr>
          <p:spPr bwMode="invGray">
            <a:xfrm>
              <a:off x="4485" y="4013"/>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3" name="Freeform 41">
              <a:extLst>
                <a:ext uri="{FF2B5EF4-FFF2-40B4-BE49-F238E27FC236}">
                  <a16:creationId xmlns:a16="http://schemas.microsoft.com/office/drawing/2014/main" xmlns="" id="{4DD9EE74-F6D1-43FA-92A2-497AB1733B5E}"/>
                </a:ext>
              </a:extLst>
            </p:cNvPr>
            <p:cNvSpPr>
              <a:spLocks/>
            </p:cNvSpPr>
            <p:nvPr/>
          </p:nvSpPr>
          <p:spPr bwMode="invGray">
            <a:xfrm>
              <a:off x="4621" y="3923"/>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4" name="Freeform 42">
              <a:extLst>
                <a:ext uri="{FF2B5EF4-FFF2-40B4-BE49-F238E27FC236}">
                  <a16:creationId xmlns:a16="http://schemas.microsoft.com/office/drawing/2014/main" xmlns="" id="{D1D574C9-7A37-4F14-A329-45B138776CC7}"/>
                </a:ext>
              </a:extLst>
            </p:cNvPr>
            <p:cNvSpPr>
              <a:spLocks/>
            </p:cNvSpPr>
            <p:nvPr/>
          </p:nvSpPr>
          <p:spPr bwMode="invGray">
            <a:xfrm>
              <a:off x="4791" y="3873"/>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5" name="Freeform 43">
              <a:extLst>
                <a:ext uri="{FF2B5EF4-FFF2-40B4-BE49-F238E27FC236}">
                  <a16:creationId xmlns:a16="http://schemas.microsoft.com/office/drawing/2014/main" xmlns="" id="{1A986F30-0B0E-4736-87DE-3A7363CE06F3}"/>
                </a:ext>
              </a:extLst>
            </p:cNvPr>
            <p:cNvSpPr>
              <a:spLocks/>
            </p:cNvSpPr>
            <p:nvPr/>
          </p:nvSpPr>
          <p:spPr bwMode="invGray">
            <a:xfrm>
              <a:off x="4846" y="3832"/>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6" name="Freeform 44">
              <a:extLst>
                <a:ext uri="{FF2B5EF4-FFF2-40B4-BE49-F238E27FC236}">
                  <a16:creationId xmlns:a16="http://schemas.microsoft.com/office/drawing/2014/main" xmlns="" id="{FB23FCA9-0F68-4EC8-853A-22050DEB16B9}"/>
                </a:ext>
              </a:extLst>
            </p:cNvPr>
            <p:cNvSpPr>
              <a:spLocks/>
            </p:cNvSpPr>
            <p:nvPr/>
          </p:nvSpPr>
          <p:spPr bwMode="invGray">
            <a:xfrm>
              <a:off x="3123" y="3346"/>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7" name="Freeform 45">
              <a:extLst>
                <a:ext uri="{FF2B5EF4-FFF2-40B4-BE49-F238E27FC236}">
                  <a16:creationId xmlns:a16="http://schemas.microsoft.com/office/drawing/2014/main" xmlns="" id="{1BC3E5F9-614C-4B0F-A38C-B776225FC061}"/>
                </a:ext>
              </a:extLst>
            </p:cNvPr>
            <p:cNvSpPr>
              <a:spLocks/>
            </p:cNvSpPr>
            <p:nvPr/>
          </p:nvSpPr>
          <p:spPr bwMode="invGray">
            <a:xfrm>
              <a:off x="3655" y="3034"/>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8" name="Freeform 46">
              <a:extLst>
                <a:ext uri="{FF2B5EF4-FFF2-40B4-BE49-F238E27FC236}">
                  <a16:creationId xmlns:a16="http://schemas.microsoft.com/office/drawing/2014/main" xmlns="" id="{AB4A5EA9-3C7F-4C83-A64E-AAB760812595}"/>
                </a:ext>
              </a:extLst>
            </p:cNvPr>
            <p:cNvSpPr>
              <a:spLocks/>
            </p:cNvSpPr>
            <p:nvPr/>
          </p:nvSpPr>
          <p:spPr bwMode="invGray">
            <a:xfrm>
              <a:off x="3988" y="3100"/>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19" name="Freeform 47">
              <a:extLst>
                <a:ext uri="{FF2B5EF4-FFF2-40B4-BE49-F238E27FC236}">
                  <a16:creationId xmlns:a16="http://schemas.microsoft.com/office/drawing/2014/main" xmlns="" id="{45F05480-D9AD-47AE-BB62-D10A4C3D04B2}"/>
                </a:ext>
              </a:extLst>
            </p:cNvPr>
            <p:cNvSpPr>
              <a:spLocks/>
            </p:cNvSpPr>
            <p:nvPr/>
          </p:nvSpPr>
          <p:spPr bwMode="invGray">
            <a:xfrm>
              <a:off x="3894" y="3043"/>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0" name="Freeform 48">
              <a:extLst>
                <a:ext uri="{FF2B5EF4-FFF2-40B4-BE49-F238E27FC236}">
                  <a16:creationId xmlns:a16="http://schemas.microsoft.com/office/drawing/2014/main" xmlns="" id="{9A507AF9-A61C-4E3C-9FC1-3210D00834E8}"/>
                </a:ext>
              </a:extLst>
            </p:cNvPr>
            <p:cNvSpPr>
              <a:spLocks/>
            </p:cNvSpPr>
            <p:nvPr/>
          </p:nvSpPr>
          <p:spPr bwMode="invGray">
            <a:xfrm>
              <a:off x="3943" y="3153"/>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1" name="Freeform 49">
              <a:extLst>
                <a:ext uri="{FF2B5EF4-FFF2-40B4-BE49-F238E27FC236}">
                  <a16:creationId xmlns:a16="http://schemas.microsoft.com/office/drawing/2014/main" xmlns="" id="{CE2E5B50-93AD-46F6-83EF-692F059F9014}"/>
                </a:ext>
              </a:extLst>
            </p:cNvPr>
            <p:cNvSpPr>
              <a:spLocks/>
            </p:cNvSpPr>
            <p:nvPr/>
          </p:nvSpPr>
          <p:spPr bwMode="invGray">
            <a:xfrm>
              <a:off x="3988" y="3290"/>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2" name="Freeform 50">
              <a:extLst>
                <a:ext uri="{FF2B5EF4-FFF2-40B4-BE49-F238E27FC236}">
                  <a16:creationId xmlns:a16="http://schemas.microsoft.com/office/drawing/2014/main" xmlns="" id="{46EAA6F5-1302-43D5-95C7-7585F8868B5F}"/>
                </a:ext>
              </a:extLst>
            </p:cNvPr>
            <p:cNvSpPr>
              <a:spLocks/>
            </p:cNvSpPr>
            <p:nvPr/>
          </p:nvSpPr>
          <p:spPr bwMode="invGray">
            <a:xfrm>
              <a:off x="4092" y="3195"/>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3" name="Freeform 51">
              <a:extLst>
                <a:ext uri="{FF2B5EF4-FFF2-40B4-BE49-F238E27FC236}">
                  <a16:creationId xmlns:a16="http://schemas.microsoft.com/office/drawing/2014/main" xmlns="" id="{0AB9062E-6058-44F3-86A2-7FB251F03604}"/>
                </a:ext>
              </a:extLst>
            </p:cNvPr>
            <p:cNvSpPr>
              <a:spLocks/>
            </p:cNvSpPr>
            <p:nvPr/>
          </p:nvSpPr>
          <p:spPr bwMode="invGray">
            <a:xfrm>
              <a:off x="4064" y="2777"/>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4" name="Freeform 52">
              <a:extLst>
                <a:ext uri="{FF2B5EF4-FFF2-40B4-BE49-F238E27FC236}">
                  <a16:creationId xmlns:a16="http://schemas.microsoft.com/office/drawing/2014/main" xmlns="" id="{80EC38F8-0C92-45A7-A649-8939CDF236D9}"/>
                </a:ext>
              </a:extLst>
            </p:cNvPr>
            <p:cNvSpPr>
              <a:spLocks/>
            </p:cNvSpPr>
            <p:nvPr/>
          </p:nvSpPr>
          <p:spPr bwMode="invGray">
            <a:xfrm>
              <a:off x="4078" y="2896"/>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5" name="Freeform 53">
              <a:extLst>
                <a:ext uri="{FF2B5EF4-FFF2-40B4-BE49-F238E27FC236}">
                  <a16:creationId xmlns:a16="http://schemas.microsoft.com/office/drawing/2014/main" xmlns="" id="{45CDE0B6-9EB2-45D3-9559-8DC057641F09}"/>
                </a:ext>
              </a:extLst>
            </p:cNvPr>
            <p:cNvSpPr>
              <a:spLocks/>
            </p:cNvSpPr>
            <p:nvPr/>
          </p:nvSpPr>
          <p:spPr bwMode="invGray">
            <a:xfrm>
              <a:off x="4121" y="3052"/>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6" name="Freeform 54">
              <a:extLst>
                <a:ext uri="{FF2B5EF4-FFF2-40B4-BE49-F238E27FC236}">
                  <a16:creationId xmlns:a16="http://schemas.microsoft.com/office/drawing/2014/main" xmlns="" id="{7504E20E-B0E0-490C-A0EF-060CD7897081}"/>
                </a:ext>
              </a:extLst>
            </p:cNvPr>
            <p:cNvSpPr>
              <a:spLocks/>
            </p:cNvSpPr>
            <p:nvPr/>
          </p:nvSpPr>
          <p:spPr bwMode="invGray">
            <a:xfrm>
              <a:off x="4197" y="3193"/>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7" name="Freeform 55">
              <a:extLst>
                <a:ext uri="{FF2B5EF4-FFF2-40B4-BE49-F238E27FC236}">
                  <a16:creationId xmlns:a16="http://schemas.microsoft.com/office/drawing/2014/main" xmlns="" id="{0E3B6E68-67CB-41BC-B838-236B834E6B97}"/>
                </a:ext>
              </a:extLst>
            </p:cNvPr>
            <p:cNvSpPr>
              <a:spLocks/>
            </p:cNvSpPr>
            <p:nvPr/>
          </p:nvSpPr>
          <p:spPr bwMode="invGray">
            <a:xfrm>
              <a:off x="4181" y="3275"/>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8" name="Freeform 56">
              <a:extLst>
                <a:ext uri="{FF2B5EF4-FFF2-40B4-BE49-F238E27FC236}">
                  <a16:creationId xmlns:a16="http://schemas.microsoft.com/office/drawing/2014/main" xmlns="" id="{3B710DE9-3F27-4742-8EE3-A5D9B608BD1D}"/>
                </a:ext>
              </a:extLst>
            </p:cNvPr>
            <p:cNvSpPr>
              <a:spLocks/>
            </p:cNvSpPr>
            <p:nvPr/>
          </p:nvSpPr>
          <p:spPr bwMode="invGray">
            <a:xfrm>
              <a:off x="4208" y="3265"/>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29" name="Freeform 57">
              <a:extLst>
                <a:ext uri="{FF2B5EF4-FFF2-40B4-BE49-F238E27FC236}">
                  <a16:creationId xmlns:a16="http://schemas.microsoft.com/office/drawing/2014/main" xmlns="" id="{09ACF456-1CB3-4639-9C66-00D95C6D0D64}"/>
                </a:ext>
              </a:extLst>
            </p:cNvPr>
            <p:cNvSpPr>
              <a:spLocks/>
            </p:cNvSpPr>
            <p:nvPr/>
          </p:nvSpPr>
          <p:spPr bwMode="invGray">
            <a:xfrm>
              <a:off x="4277" y="3335"/>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0" name="Freeform 58">
              <a:extLst>
                <a:ext uri="{FF2B5EF4-FFF2-40B4-BE49-F238E27FC236}">
                  <a16:creationId xmlns:a16="http://schemas.microsoft.com/office/drawing/2014/main" xmlns="" id="{E755BA2B-11A4-4934-A8F1-C6DC11A9B0C7}"/>
                </a:ext>
              </a:extLst>
            </p:cNvPr>
            <p:cNvSpPr>
              <a:spLocks/>
            </p:cNvSpPr>
            <p:nvPr/>
          </p:nvSpPr>
          <p:spPr bwMode="invGray">
            <a:xfrm>
              <a:off x="4544" y="3293"/>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1" name="Freeform 59">
              <a:extLst>
                <a:ext uri="{FF2B5EF4-FFF2-40B4-BE49-F238E27FC236}">
                  <a16:creationId xmlns:a16="http://schemas.microsoft.com/office/drawing/2014/main" xmlns="" id="{E3AF131E-7F6D-4E98-B653-9A41141C2D50}"/>
                </a:ext>
              </a:extLst>
            </p:cNvPr>
            <p:cNvSpPr>
              <a:spLocks/>
            </p:cNvSpPr>
            <p:nvPr/>
          </p:nvSpPr>
          <p:spPr bwMode="invGray">
            <a:xfrm>
              <a:off x="4147" y="3352"/>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2" name="Freeform 60">
              <a:extLst>
                <a:ext uri="{FF2B5EF4-FFF2-40B4-BE49-F238E27FC236}">
                  <a16:creationId xmlns:a16="http://schemas.microsoft.com/office/drawing/2014/main" xmlns="" id="{C28951ED-9CE4-493F-AEA4-CBC14E9AADB2}"/>
                </a:ext>
              </a:extLst>
            </p:cNvPr>
            <p:cNvSpPr>
              <a:spLocks/>
            </p:cNvSpPr>
            <p:nvPr/>
          </p:nvSpPr>
          <p:spPr bwMode="invGray">
            <a:xfrm>
              <a:off x="4098" y="3371"/>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3" name="Freeform 61">
              <a:extLst>
                <a:ext uri="{FF2B5EF4-FFF2-40B4-BE49-F238E27FC236}">
                  <a16:creationId xmlns:a16="http://schemas.microsoft.com/office/drawing/2014/main" xmlns="" id="{EA2B24D9-696D-4C3C-92D8-383D96B688D4}"/>
                </a:ext>
              </a:extLst>
            </p:cNvPr>
            <p:cNvSpPr>
              <a:spLocks/>
            </p:cNvSpPr>
            <p:nvPr/>
          </p:nvSpPr>
          <p:spPr bwMode="invGray">
            <a:xfrm>
              <a:off x="4077" y="3342"/>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4" name="Freeform 62">
              <a:extLst>
                <a:ext uri="{FF2B5EF4-FFF2-40B4-BE49-F238E27FC236}">
                  <a16:creationId xmlns:a16="http://schemas.microsoft.com/office/drawing/2014/main" xmlns="" id="{60E4D1CC-90C2-4984-A115-9B929598F23A}"/>
                </a:ext>
              </a:extLst>
            </p:cNvPr>
            <p:cNvSpPr>
              <a:spLocks/>
            </p:cNvSpPr>
            <p:nvPr/>
          </p:nvSpPr>
          <p:spPr bwMode="invGray">
            <a:xfrm>
              <a:off x="4111" y="3353"/>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5" name="Freeform 63">
              <a:extLst>
                <a:ext uri="{FF2B5EF4-FFF2-40B4-BE49-F238E27FC236}">
                  <a16:creationId xmlns:a16="http://schemas.microsoft.com/office/drawing/2014/main" xmlns="" id="{7D933635-6EA0-488B-8080-B1E629B6B8FF}"/>
                </a:ext>
              </a:extLst>
            </p:cNvPr>
            <p:cNvSpPr>
              <a:spLocks/>
            </p:cNvSpPr>
            <p:nvPr/>
          </p:nvSpPr>
          <p:spPr bwMode="invGray">
            <a:xfrm>
              <a:off x="4062" y="3021"/>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6" name="Freeform 64">
              <a:extLst>
                <a:ext uri="{FF2B5EF4-FFF2-40B4-BE49-F238E27FC236}">
                  <a16:creationId xmlns:a16="http://schemas.microsoft.com/office/drawing/2014/main" xmlns="" id="{B86C314D-D31D-42B4-AB41-83CCA7FF2396}"/>
                </a:ext>
              </a:extLst>
            </p:cNvPr>
            <p:cNvSpPr>
              <a:spLocks/>
            </p:cNvSpPr>
            <p:nvPr/>
          </p:nvSpPr>
          <p:spPr bwMode="invGray">
            <a:xfrm>
              <a:off x="4113" y="3012"/>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7" name="Freeform 65">
              <a:extLst>
                <a:ext uri="{FF2B5EF4-FFF2-40B4-BE49-F238E27FC236}">
                  <a16:creationId xmlns:a16="http://schemas.microsoft.com/office/drawing/2014/main" xmlns="" id="{2604091A-AEAE-4B6A-853F-2440188A9D1E}"/>
                </a:ext>
              </a:extLst>
            </p:cNvPr>
            <p:cNvSpPr>
              <a:spLocks/>
            </p:cNvSpPr>
            <p:nvPr/>
          </p:nvSpPr>
          <p:spPr bwMode="invGray">
            <a:xfrm>
              <a:off x="4135" y="2995"/>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8" name="Freeform 66">
              <a:extLst>
                <a:ext uri="{FF2B5EF4-FFF2-40B4-BE49-F238E27FC236}">
                  <a16:creationId xmlns:a16="http://schemas.microsoft.com/office/drawing/2014/main" xmlns="" id="{FAEF752E-59E8-44CF-A552-0113043DF4EA}"/>
                </a:ext>
              </a:extLst>
            </p:cNvPr>
            <p:cNvSpPr>
              <a:spLocks/>
            </p:cNvSpPr>
            <p:nvPr/>
          </p:nvSpPr>
          <p:spPr bwMode="invGray">
            <a:xfrm>
              <a:off x="4145" y="3007"/>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39" name="Freeform 67">
              <a:extLst>
                <a:ext uri="{FF2B5EF4-FFF2-40B4-BE49-F238E27FC236}">
                  <a16:creationId xmlns:a16="http://schemas.microsoft.com/office/drawing/2014/main" xmlns="" id="{09E13732-1FC7-4272-B92E-21B7769B3FEC}"/>
                </a:ext>
              </a:extLst>
            </p:cNvPr>
            <p:cNvSpPr>
              <a:spLocks/>
            </p:cNvSpPr>
            <p:nvPr/>
          </p:nvSpPr>
          <p:spPr bwMode="invGray">
            <a:xfrm>
              <a:off x="3876" y="3076"/>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0" name="Freeform 68">
              <a:extLst>
                <a:ext uri="{FF2B5EF4-FFF2-40B4-BE49-F238E27FC236}">
                  <a16:creationId xmlns:a16="http://schemas.microsoft.com/office/drawing/2014/main" xmlns="" id="{F73902E2-E144-4197-B66D-642DB106FC27}"/>
                </a:ext>
              </a:extLst>
            </p:cNvPr>
            <p:cNvSpPr>
              <a:spLocks/>
            </p:cNvSpPr>
            <p:nvPr/>
          </p:nvSpPr>
          <p:spPr bwMode="invGray">
            <a:xfrm>
              <a:off x="3866" y="305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1" name="Freeform 69">
              <a:extLst>
                <a:ext uri="{FF2B5EF4-FFF2-40B4-BE49-F238E27FC236}">
                  <a16:creationId xmlns:a16="http://schemas.microsoft.com/office/drawing/2014/main" xmlns="" id="{9536B6C2-914E-4562-8CD2-688D0FA15F97}"/>
                </a:ext>
              </a:extLst>
            </p:cNvPr>
            <p:cNvSpPr>
              <a:spLocks/>
            </p:cNvSpPr>
            <p:nvPr/>
          </p:nvSpPr>
          <p:spPr bwMode="invGray">
            <a:xfrm>
              <a:off x="3862" y="3035"/>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2" name="Freeform 70">
              <a:extLst>
                <a:ext uri="{FF2B5EF4-FFF2-40B4-BE49-F238E27FC236}">
                  <a16:creationId xmlns:a16="http://schemas.microsoft.com/office/drawing/2014/main" xmlns="" id="{E80EB3E0-3F61-4AF5-8CD7-0473F6A116A6}"/>
                </a:ext>
              </a:extLst>
            </p:cNvPr>
            <p:cNvSpPr>
              <a:spLocks/>
            </p:cNvSpPr>
            <p:nvPr/>
          </p:nvSpPr>
          <p:spPr bwMode="invGray">
            <a:xfrm>
              <a:off x="3850" y="2995"/>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3" name="Freeform 71">
              <a:extLst>
                <a:ext uri="{FF2B5EF4-FFF2-40B4-BE49-F238E27FC236}">
                  <a16:creationId xmlns:a16="http://schemas.microsoft.com/office/drawing/2014/main" xmlns="" id="{4B4FD5B0-5A65-4D5E-8583-7D0E45255F00}"/>
                </a:ext>
              </a:extLst>
            </p:cNvPr>
            <p:cNvSpPr>
              <a:spLocks/>
            </p:cNvSpPr>
            <p:nvPr/>
          </p:nvSpPr>
          <p:spPr bwMode="invGray">
            <a:xfrm>
              <a:off x="3852" y="3020"/>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4" name="Freeform 72">
              <a:extLst>
                <a:ext uri="{FF2B5EF4-FFF2-40B4-BE49-F238E27FC236}">
                  <a16:creationId xmlns:a16="http://schemas.microsoft.com/office/drawing/2014/main" xmlns="" id="{CC7517F5-E127-443B-94CE-E53B30C8385D}"/>
                </a:ext>
              </a:extLst>
            </p:cNvPr>
            <p:cNvSpPr>
              <a:spLocks/>
            </p:cNvSpPr>
            <p:nvPr/>
          </p:nvSpPr>
          <p:spPr bwMode="invGray">
            <a:xfrm>
              <a:off x="4688" y="3643"/>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5" name="Freeform 73">
              <a:extLst>
                <a:ext uri="{FF2B5EF4-FFF2-40B4-BE49-F238E27FC236}">
                  <a16:creationId xmlns:a16="http://schemas.microsoft.com/office/drawing/2014/main" xmlns="" id="{7A3C07F5-88F4-42F2-9AD9-323D645218F1}"/>
                </a:ext>
              </a:extLst>
            </p:cNvPr>
            <p:cNvSpPr>
              <a:spLocks/>
            </p:cNvSpPr>
            <p:nvPr/>
          </p:nvSpPr>
          <p:spPr bwMode="invGray">
            <a:xfrm>
              <a:off x="4919" y="3594"/>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6" name="Freeform 74">
              <a:extLst>
                <a:ext uri="{FF2B5EF4-FFF2-40B4-BE49-F238E27FC236}">
                  <a16:creationId xmlns:a16="http://schemas.microsoft.com/office/drawing/2014/main" xmlns="" id="{2E8CCB29-341A-4713-85C4-C2F5D6A951E5}"/>
                </a:ext>
              </a:extLst>
            </p:cNvPr>
            <p:cNvSpPr>
              <a:spLocks/>
            </p:cNvSpPr>
            <p:nvPr/>
          </p:nvSpPr>
          <p:spPr bwMode="invGray">
            <a:xfrm>
              <a:off x="4759" y="3569"/>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7" name="Freeform 75">
              <a:extLst>
                <a:ext uri="{FF2B5EF4-FFF2-40B4-BE49-F238E27FC236}">
                  <a16:creationId xmlns:a16="http://schemas.microsoft.com/office/drawing/2014/main" xmlns="" id="{67029514-C92B-4BF8-B258-2984D37F69B8}"/>
                </a:ext>
              </a:extLst>
            </p:cNvPr>
            <p:cNvSpPr>
              <a:spLocks/>
            </p:cNvSpPr>
            <p:nvPr/>
          </p:nvSpPr>
          <p:spPr bwMode="invGray">
            <a:xfrm>
              <a:off x="4751" y="3547"/>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8" name="Freeform 76">
              <a:extLst>
                <a:ext uri="{FF2B5EF4-FFF2-40B4-BE49-F238E27FC236}">
                  <a16:creationId xmlns:a16="http://schemas.microsoft.com/office/drawing/2014/main" xmlns="" id="{4B211B32-F8A7-4BD5-9101-6A53B62DD0A9}"/>
                </a:ext>
              </a:extLst>
            </p:cNvPr>
            <p:cNvSpPr>
              <a:spLocks/>
            </p:cNvSpPr>
            <p:nvPr/>
          </p:nvSpPr>
          <p:spPr bwMode="invGray">
            <a:xfrm>
              <a:off x="4598" y="3353"/>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49" name="Freeform 77">
              <a:extLst>
                <a:ext uri="{FF2B5EF4-FFF2-40B4-BE49-F238E27FC236}">
                  <a16:creationId xmlns:a16="http://schemas.microsoft.com/office/drawing/2014/main" xmlns="" id="{D93015E1-6C0F-41CD-AD1B-93C87E48B11F}"/>
                </a:ext>
              </a:extLst>
            </p:cNvPr>
            <p:cNvSpPr>
              <a:spLocks/>
            </p:cNvSpPr>
            <p:nvPr/>
          </p:nvSpPr>
          <p:spPr bwMode="invGray">
            <a:xfrm>
              <a:off x="4632" y="3396"/>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0" name="Freeform 78">
              <a:extLst>
                <a:ext uri="{FF2B5EF4-FFF2-40B4-BE49-F238E27FC236}">
                  <a16:creationId xmlns:a16="http://schemas.microsoft.com/office/drawing/2014/main" xmlns="" id="{BEC0127B-1E9A-4981-8F10-778E092C48C4}"/>
                </a:ext>
              </a:extLst>
            </p:cNvPr>
            <p:cNvSpPr>
              <a:spLocks/>
            </p:cNvSpPr>
            <p:nvPr/>
          </p:nvSpPr>
          <p:spPr bwMode="invGray">
            <a:xfrm>
              <a:off x="4659" y="3459"/>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1" name="Freeform 79">
              <a:extLst>
                <a:ext uri="{FF2B5EF4-FFF2-40B4-BE49-F238E27FC236}">
                  <a16:creationId xmlns:a16="http://schemas.microsoft.com/office/drawing/2014/main" xmlns="" id="{4021ECB5-5B4A-4386-9FE5-4CCFE647FBA8}"/>
                </a:ext>
              </a:extLst>
            </p:cNvPr>
            <p:cNvSpPr>
              <a:spLocks/>
            </p:cNvSpPr>
            <p:nvPr/>
          </p:nvSpPr>
          <p:spPr bwMode="invGray">
            <a:xfrm>
              <a:off x="4693" y="3449"/>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2" name="Freeform 80">
              <a:extLst>
                <a:ext uri="{FF2B5EF4-FFF2-40B4-BE49-F238E27FC236}">
                  <a16:creationId xmlns:a16="http://schemas.microsoft.com/office/drawing/2014/main" xmlns="" id="{ACDA6ABD-ADF2-496E-ABCE-85A2D4A1D64A}"/>
                </a:ext>
              </a:extLst>
            </p:cNvPr>
            <p:cNvSpPr>
              <a:spLocks/>
            </p:cNvSpPr>
            <p:nvPr/>
          </p:nvSpPr>
          <p:spPr bwMode="invGray">
            <a:xfrm>
              <a:off x="4683" y="3413"/>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3" name="Freeform 81">
              <a:extLst>
                <a:ext uri="{FF2B5EF4-FFF2-40B4-BE49-F238E27FC236}">
                  <a16:creationId xmlns:a16="http://schemas.microsoft.com/office/drawing/2014/main" xmlns="" id="{7A61423C-BEC1-49CF-BF93-7B847FB1A57A}"/>
                </a:ext>
              </a:extLst>
            </p:cNvPr>
            <p:cNvSpPr>
              <a:spLocks/>
            </p:cNvSpPr>
            <p:nvPr/>
          </p:nvSpPr>
          <p:spPr bwMode="invGray">
            <a:xfrm>
              <a:off x="4657" y="3388"/>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4" name="Freeform 82">
              <a:extLst>
                <a:ext uri="{FF2B5EF4-FFF2-40B4-BE49-F238E27FC236}">
                  <a16:creationId xmlns:a16="http://schemas.microsoft.com/office/drawing/2014/main" xmlns="" id="{069C3BC9-7DA7-437D-8B8F-0794AA6C717F}"/>
                </a:ext>
              </a:extLst>
            </p:cNvPr>
            <p:cNvSpPr>
              <a:spLocks/>
            </p:cNvSpPr>
            <p:nvPr/>
          </p:nvSpPr>
          <p:spPr bwMode="invGray">
            <a:xfrm>
              <a:off x="4625" y="3372"/>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5" name="Freeform 83">
              <a:extLst>
                <a:ext uri="{FF2B5EF4-FFF2-40B4-BE49-F238E27FC236}">
                  <a16:creationId xmlns:a16="http://schemas.microsoft.com/office/drawing/2014/main" xmlns="" id="{D5E997FC-8502-4F7F-80FA-6E50D4763997}"/>
                </a:ext>
              </a:extLst>
            </p:cNvPr>
            <p:cNvSpPr>
              <a:spLocks/>
            </p:cNvSpPr>
            <p:nvPr/>
          </p:nvSpPr>
          <p:spPr bwMode="invGray">
            <a:xfrm>
              <a:off x="4665" y="3425"/>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6" name="Freeform 84">
              <a:extLst>
                <a:ext uri="{FF2B5EF4-FFF2-40B4-BE49-F238E27FC236}">
                  <a16:creationId xmlns:a16="http://schemas.microsoft.com/office/drawing/2014/main" xmlns="" id="{65FD2056-0362-480B-98C9-AAB511D697EB}"/>
                </a:ext>
              </a:extLst>
            </p:cNvPr>
            <p:cNvSpPr>
              <a:spLocks/>
            </p:cNvSpPr>
            <p:nvPr/>
          </p:nvSpPr>
          <p:spPr bwMode="invGray">
            <a:xfrm>
              <a:off x="3055" y="2051"/>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7" name="Freeform 85">
              <a:extLst>
                <a:ext uri="{FF2B5EF4-FFF2-40B4-BE49-F238E27FC236}">
                  <a16:creationId xmlns:a16="http://schemas.microsoft.com/office/drawing/2014/main" xmlns="" id="{42C8DA15-DB24-4C99-9012-D177A86E93E9}"/>
                </a:ext>
              </a:extLst>
            </p:cNvPr>
            <p:cNvSpPr>
              <a:spLocks/>
            </p:cNvSpPr>
            <p:nvPr/>
          </p:nvSpPr>
          <p:spPr bwMode="invGray">
            <a:xfrm>
              <a:off x="3139" y="2155"/>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8" name="Freeform 86">
              <a:extLst>
                <a:ext uri="{FF2B5EF4-FFF2-40B4-BE49-F238E27FC236}">
                  <a16:creationId xmlns:a16="http://schemas.microsoft.com/office/drawing/2014/main" xmlns="" id="{19C98F5D-CA0B-42C5-97A1-FCC2D50F5A3B}"/>
                </a:ext>
              </a:extLst>
            </p:cNvPr>
            <p:cNvSpPr>
              <a:spLocks/>
            </p:cNvSpPr>
            <p:nvPr/>
          </p:nvSpPr>
          <p:spPr bwMode="invGray">
            <a:xfrm>
              <a:off x="3344" y="1999"/>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59" name="Freeform 87">
              <a:extLst>
                <a:ext uri="{FF2B5EF4-FFF2-40B4-BE49-F238E27FC236}">
                  <a16:creationId xmlns:a16="http://schemas.microsoft.com/office/drawing/2014/main" xmlns="" id="{A4E8D50D-9301-4B0F-ADCC-F23388EC40A6}"/>
                </a:ext>
              </a:extLst>
            </p:cNvPr>
            <p:cNvSpPr>
              <a:spLocks/>
            </p:cNvSpPr>
            <p:nvPr/>
          </p:nvSpPr>
          <p:spPr bwMode="invGray">
            <a:xfrm>
              <a:off x="3374" y="2012"/>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0" name="Freeform 88">
              <a:extLst>
                <a:ext uri="{FF2B5EF4-FFF2-40B4-BE49-F238E27FC236}">
                  <a16:creationId xmlns:a16="http://schemas.microsoft.com/office/drawing/2014/main" xmlns="" id="{27C837AA-0675-4128-928D-0DCD3D8302E4}"/>
                </a:ext>
              </a:extLst>
            </p:cNvPr>
            <p:cNvSpPr>
              <a:spLocks/>
            </p:cNvSpPr>
            <p:nvPr/>
          </p:nvSpPr>
          <p:spPr bwMode="invGray">
            <a:xfrm>
              <a:off x="3428" y="2015"/>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1" name="Freeform 89">
              <a:extLst>
                <a:ext uri="{FF2B5EF4-FFF2-40B4-BE49-F238E27FC236}">
                  <a16:creationId xmlns:a16="http://schemas.microsoft.com/office/drawing/2014/main" xmlns="" id="{AE312D23-8B67-4322-8803-E84BAA104AF6}"/>
                </a:ext>
              </a:extLst>
            </p:cNvPr>
            <p:cNvSpPr>
              <a:spLocks/>
            </p:cNvSpPr>
            <p:nvPr/>
          </p:nvSpPr>
          <p:spPr bwMode="invGray">
            <a:xfrm>
              <a:off x="3777" y="2042"/>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2" name="Freeform 90">
              <a:extLst>
                <a:ext uri="{FF2B5EF4-FFF2-40B4-BE49-F238E27FC236}">
                  <a16:creationId xmlns:a16="http://schemas.microsoft.com/office/drawing/2014/main" xmlns="" id="{B1C7D665-284B-4AA2-B39E-64A22177FC6B}"/>
                </a:ext>
              </a:extLst>
            </p:cNvPr>
            <p:cNvSpPr>
              <a:spLocks/>
            </p:cNvSpPr>
            <p:nvPr/>
          </p:nvSpPr>
          <p:spPr bwMode="invGray">
            <a:xfrm>
              <a:off x="3867" y="2041"/>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3" name="Freeform 91">
              <a:extLst>
                <a:ext uri="{FF2B5EF4-FFF2-40B4-BE49-F238E27FC236}">
                  <a16:creationId xmlns:a16="http://schemas.microsoft.com/office/drawing/2014/main" xmlns="" id="{1B5DC990-C20C-4336-988A-D25E86EED82F}"/>
                </a:ext>
              </a:extLst>
            </p:cNvPr>
            <p:cNvSpPr>
              <a:spLocks/>
            </p:cNvSpPr>
            <p:nvPr/>
          </p:nvSpPr>
          <p:spPr bwMode="invGray">
            <a:xfrm>
              <a:off x="3846" y="2070"/>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4" name="Freeform 92">
              <a:extLst>
                <a:ext uri="{FF2B5EF4-FFF2-40B4-BE49-F238E27FC236}">
                  <a16:creationId xmlns:a16="http://schemas.microsoft.com/office/drawing/2014/main" xmlns="" id="{7DB573CC-8F4A-4029-9448-99C29572D4B0}"/>
                </a:ext>
              </a:extLst>
            </p:cNvPr>
            <p:cNvSpPr>
              <a:spLocks/>
            </p:cNvSpPr>
            <p:nvPr/>
          </p:nvSpPr>
          <p:spPr bwMode="invGray">
            <a:xfrm>
              <a:off x="4098" y="2294"/>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5" name="Freeform 93">
              <a:extLst>
                <a:ext uri="{FF2B5EF4-FFF2-40B4-BE49-F238E27FC236}">
                  <a16:creationId xmlns:a16="http://schemas.microsoft.com/office/drawing/2014/main" xmlns="" id="{2F88D0F6-B3A0-42EB-BB63-DD17BD6188D6}"/>
                </a:ext>
              </a:extLst>
            </p:cNvPr>
            <p:cNvSpPr>
              <a:spLocks/>
            </p:cNvSpPr>
            <p:nvPr/>
          </p:nvSpPr>
          <p:spPr bwMode="invGray">
            <a:xfrm>
              <a:off x="4159" y="2412"/>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6" name="Freeform 94">
              <a:extLst>
                <a:ext uri="{FF2B5EF4-FFF2-40B4-BE49-F238E27FC236}">
                  <a16:creationId xmlns:a16="http://schemas.microsoft.com/office/drawing/2014/main" xmlns="" id="{3C10DC3C-ADB9-41A8-8FF0-C9B1EB7BFD9E}"/>
                </a:ext>
              </a:extLst>
            </p:cNvPr>
            <p:cNvSpPr>
              <a:spLocks/>
            </p:cNvSpPr>
            <p:nvPr/>
          </p:nvSpPr>
          <p:spPr bwMode="invGray">
            <a:xfrm>
              <a:off x="4123" y="2492"/>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7" name="Freeform 95">
              <a:extLst>
                <a:ext uri="{FF2B5EF4-FFF2-40B4-BE49-F238E27FC236}">
                  <a16:creationId xmlns:a16="http://schemas.microsoft.com/office/drawing/2014/main" xmlns="" id="{5CA7DCCC-18D5-4943-B131-65D99F18C22C}"/>
                </a:ext>
              </a:extLst>
            </p:cNvPr>
            <p:cNvSpPr>
              <a:spLocks/>
            </p:cNvSpPr>
            <p:nvPr/>
          </p:nvSpPr>
          <p:spPr bwMode="invGray">
            <a:xfrm>
              <a:off x="3062" y="1988"/>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8" name="Freeform 96">
              <a:extLst>
                <a:ext uri="{FF2B5EF4-FFF2-40B4-BE49-F238E27FC236}">
                  <a16:creationId xmlns:a16="http://schemas.microsoft.com/office/drawing/2014/main" xmlns="" id="{10B208C6-D1A5-44D1-97A8-2046373B6FE3}"/>
                </a:ext>
              </a:extLst>
            </p:cNvPr>
            <p:cNvSpPr>
              <a:spLocks/>
            </p:cNvSpPr>
            <p:nvPr/>
          </p:nvSpPr>
          <p:spPr bwMode="invGray">
            <a:xfrm>
              <a:off x="2955" y="1997"/>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69" name="Freeform 97">
              <a:extLst>
                <a:ext uri="{FF2B5EF4-FFF2-40B4-BE49-F238E27FC236}">
                  <a16:creationId xmlns:a16="http://schemas.microsoft.com/office/drawing/2014/main" xmlns="" id="{35917070-6CB9-4819-870D-7B2ACA2FC0C4}"/>
                </a:ext>
              </a:extLst>
            </p:cNvPr>
            <p:cNvSpPr>
              <a:spLocks/>
            </p:cNvSpPr>
            <p:nvPr/>
          </p:nvSpPr>
          <p:spPr bwMode="invGray">
            <a:xfrm>
              <a:off x="2979" y="1996"/>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0" name="Freeform 98">
              <a:extLst>
                <a:ext uri="{FF2B5EF4-FFF2-40B4-BE49-F238E27FC236}">
                  <a16:creationId xmlns:a16="http://schemas.microsoft.com/office/drawing/2014/main" xmlns="" id="{E4E5B168-599C-42F9-A83E-BBF1EF28EF8A}"/>
                </a:ext>
              </a:extLst>
            </p:cNvPr>
            <p:cNvSpPr>
              <a:spLocks/>
            </p:cNvSpPr>
            <p:nvPr/>
          </p:nvSpPr>
          <p:spPr bwMode="invGray">
            <a:xfrm>
              <a:off x="3040" y="1987"/>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1" name="Freeform 99">
              <a:extLst>
                <a:ext uri="{FF2B5EF4-FFF2-40B4-BE49-F238E27FC236}">
                  <a16:creationId xmlns:a16="http://schemas.microsoft.com/office/drawing/2014/main" xmlns="" id="{35C9703A-8D03-4A1D-976A-5F4EFA4D41AB}"/>
                </a:ext>
              </a:extLst>
            </p:cNvPr>
            <p:cNvSpPr>
              <a:spLocks/>
            </p:cNvSpPr>
            <p:nvPr/>
          </p:nvSpPr>
          <p:spPr bwMode="invGray">
            <a:xfrm>
              <a:off x="3022" y="2005"/>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2" name="Freeform 100">
              <a:extLst>
                <a:ext uri="{FF2B5EF4-FFF2-40B4-BE49-F238E27FC236}">
                  <a16:creationId xmlns:a16="http://schemas.microsoft.com/office/drawing/2014/main" xmlns="" id="{EF233AA9-9C8E-4681-AA2A-1D96A171DADA}"/>
                </a:ext>
              </a:extLst>
            </p:cNvPr>
            <p:cNvSpPr>
              <a:spLocks/>
            </p:cNvSpPr>
            <p:nvPr/>
          </p:nvSpPr>
          <p:spPr bwMode="invGray">
            <a:xfrm>
              <a:off x="4162" y="2021"/>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3" name="Freeform 101">
              <a:extLst>
                <a:ext uri="{FF2B5EF4-FFF2-40B4-BE49-F238E27FC236}">
                  <a16:creationId xmlns:a16="http://schemas.microsoft.com/office/drawing/2014/main" xmlns="" id="{7E8CF4C5-8805-49B9-B35A-668CB8F7B7B4}"/>
                </a:ext>
              </a:extLst>
            </p:cNvPr>
            <p:cNvSpPr>
              <a:spLocks/>
            </p:cNvSpPr>
            <p:nvPr/>
          </p:nvSpPr>
          <p:spPr bwMode="invGray">
            <a:xfrm>
              <a:off x="3278" y="3473"/>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4" name="Freeform 102">
              <a:extLst>
                <a:ext uri="{FF2B5EF4-FFF2-40B4-BE49-F238E27FC236}">
                  <a16:creationId xmlns:a16="http://schemas.microsoft.com/office/drawing/2014/main" xmlns="" id="{B27AD216-F3C2-405D-ACC8-F04061FFF2AD}"/>
                </a:ext>
              </a:extLst>
            </p:cNvPr>
            <p:cNvSpPr>
              <a:spLocks/>
            </p:cNvSpPr>
            <p:nvPr/>
          </p:nvSpPr>
          <p:spPr bwMode="invGray">
            <a:xfrm>
              <a:off x="3318" y="3466"/>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5" name="Freeform 103">
              <a:extLst>
                <a:ext uri="{FF2B5EF4-FFF2-40B4-BE49-F238E27FC236}">
                  <a16:creationId xmlns:a16="http://schemas.microsoft.com/office/drawing/2014/main" xmlns="" id="{4BA91D5A-F3B4-4702-AF9B-FC9E3AD70828}"/>
                </a:ext>
              </a:extLst>
            </p:cNvPr>
            <p:cNvSpPr>
              <a:spLocks/>
            </p:cNvSpPr>
            <p:nvPr/>
          </p:nvSpPr>
          <p:spPr bwMode="invGray">
            <a:xfrm>
              <a:off x="3251" y="3312"/>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6" name="Freeform 104">
              <a:extLst>
                <a:ext uri="{FF2B5EF4-FFF2-40B4-BE49-F238E27FC236}">
                  <a16:creationId xmlns:a16="http://schemas.microsoft.com/office/drawing/2014/main" xmlns="" id="{760D5FC3-3671-4D95-B9CD-2772D0A2345A}"/>
                </a:ext>
              </a:extLst>
            </p:cNvPr>
            <p:cNvSpPr>
              <a:spLocks/>
            </p:cNvSpPr>
            <p:nvPr/>
          </p:nvSpPr>
          <p:spPr bwMode="invGray">
            <a:xfrm>
              <a:off x="3311" y="3239"/>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7" name="Freeform 105">
              <a:extLst>
                <a:ext uri="{FF2B5EF4-FFF2-40B4-BE49-F238E27FC236}">
                  <a16:creationId xmlns:a16="http://schemas.microsoft.com/office/drawing/2014/main" xmlns="" id="{935477B3-5624-4D0C-814B-06F5B4C19122}"/>
                </a:ext>
              </a:extLst>
            </p:cNvPr>
            <p:cNvSpPr>
              <a:spLocks/>
            </p:cNvSpPr>
            <p:nvPr/>
          </p:nvSpPr>
          <p:spPr bwMode="invGray">
            <a:xfrm>
              <a:off x="3287" y="323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8" name="Freeform 106">
              <a:extLst>
                <a:ext uri="{FF2B5EF4-FFF2-40B4-BE49-F238E27FC236}">
                  <a16:creationId xmlns:a16="http://schemas.microsoft.com/office/drawing/2014/main" xmlns="" id="{0533B642-15A9-4144-B476-7B9A5D231331}"/>
                </a:ext>
              </a:extLst>
            </p:cNvPr>
            <p:cNvSpPr>
              <a:spLocks/>
            </p:cNvSpPr>
            <p:nvPr/>
          </p:nvSpPr>
          <p:spPr bwMode="invGray">
            <a:xfrm>
              <a:off x="3276" y="326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79" name="Freeform 107">
              <a:extLst>
                <a:ext uri="{FF2B5EF4-FFF2-40B4-BE49-F238E27FC236}">
                  <a16:creationId xmlns:a16="http://schemas.microsoft.com/office/drawing/2014/main" xmlns="" id="{05E63733-28C1-4C5C-A574-B4CD75E71C30}"/>
                </a:ext>
              </a:extLst>
            </p:cNvPr>
            <p:cNvSpPr>
              <a:spLocks/>
            </p:cNvSpPr>
            <p:nvPr/>
          </p:nvSpPr>
          <p:spPr bwMode="invGray">
            <a:xfrm>
              <a:off x="3251" y="3294"/>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0" name="Freeform 108">
              <a:extLst>
                <a:ext uri="{FF2B5EF4-FFF2-40B4-BE49-F238E27FC236}">
                  <a16:creationId xmlns:a16="http://schemas.microsoft.com/office/drawing/2014/main" xmlns="" id="{428A6509-E13E-4384-BE0E-1F723D9A56D5}"/>
                </a:ext>
              </a:extLst>
            </p:cNvPr>
            <p:cNvSpPr>
              <a:spLocks/>
            </p:cNvSpPr>
            <p:nvPr/>
          </p:nvSpPr>
          <p:spPr bwMode="invGray">
            <a:xfrm>
              <a:off x="3270" y="3281"/>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1" name="Freeform 109">
              <a:extLst>
                <a:ext uri="{FF2B5EF4-FFF2-40B4-BE49-F238E27FC236}">
                  <a16:creationId xmlns:a16="http://schemas.microsoft.com/office/drawing/2014/main" xmlns="" id="{A0591609-CB9C-4C62-B3C0-0E32DDFACFCF}"/>
                </a:ext>
              </a:extLst>
            </p:cNvPr>
            <p:cNvSpPr>
              <a:spLocks/>
            </p:cNvSpPr>
            <p:nvPr/>
          </p:nvSpPr>
          <p:spPr bwMode="invGray">
            <a:xfrm>
              <a:off x="2537" y="2293"/>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2" name="Freeform 110">
              <a:extLst>
                <a:ext uri="{FF2B5EF4-FFF2-40B4-BE49-F238E27FC236}">
                  <a16:creationId xmlns:a16="http://schemas.microsoft.com/office/drawing/2014/main" xmlns="" id="{54585D42-9325-4EBE-BE6C-A7D2A155EBB5}"/>
                </a:ext>
              </a:extLst>
            </p:cNvPr>
            <p:cNvSpPr>
              <a:spLocks/>
            </p:cNvSpPr>
            <p:nvPr/>
          </p:nvSpPr>
          <p:spPr bwMode="invGray">
            <a:xfrm>
              <a:off x="2476" y="225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sp>
          <p:nvSpPr>
            <p:cNvPr id="131183" name="Freeform 111">
              <a:extLst>
                <a:ext uri="{FF2B5EF4-FFF2-40B4-BE49-F238E27FC236}">
                  <a16:creationId xmlns:a16="http://schemas.microsoft.com/office/drawing/2014/main" xmlns="" id="{331199A7-059D-4A1D-816D-9680442FDE0B}"/>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000"/>
              </a:srgbClr>
            </a:solidFill>
            <a:ln>
              <a:noFill/>
            </a:ln>
            <a:effectLst/>
            <a:extLst>
              <a:ext uri="{91240B29-F687-4F45-9708-019B960494DF}">
                <a14:hiddenLine xmlns:a14="http://schemas.microsoft.com/office/drawing/2010/main" w="12700" cap="flat" cmpd="sng">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sz="1800"/>
            </a:p>
          </p:txBody>
        </p:sp>
      </p:grpSp>
      <p:sp>
        <p:nvSpPr>
          <p:cNvPr id="131184" name="Rectangle 112">
            <a:extLst>
              <a:ext uri="{FF2B5EF4-FFF2-40B4-BE49-F238E27FC236}">
                <a16:creationId xmlns:a16="http://schemas.microsoft.com/office/drawing/2014/main" xmlns="" id="{80D3AF04-A271-468B-9748-3D4B0F88F89B}"/>
              </a:ext>
            </a:extLst>
          </p:cNvPr>
          <p:cNvSpPr>
            <a:spLocks noGrp="1" noChangeArrowheads="1"/>
          </p:cNvSpPr>
          <p:nvPr>
            <p:ph type="ftr" sz="quarter" idx="3"/>
          </p:nvPr>
        </p:nvSpPr>
        <p:spPr>
          <a:xfrm>
            <a:off x="8940800" y="6477001"/>
            <a:ext cx="3048000" cy="168275"/>
          </a:xfrm>
        </p:spPr>
        <p:txBody>
          <a:bodyPr/>
          <a:lstStyle>
            <a:lvl1pPr algn="r">
              <a:defRPr sz="1200" b="0">
                <a:ea typeface="宋体" panose="02010600030101010101" pitchFamily="2" charset="-122"/>
              </a:defRPr>
            </a:lvl1pPr>
          </a:lstStyle>
          <a:p>
            <a:endParaRPr lang="zh-CN" altLang="zh-CN"/>
          </a:p>
        </p:txBody>
      </p:sp>
      <p:sp>
        <p:nvSpPr>
          <p:cNvPr id="131185" name="Rectangle 113">
            <a:extLst>
              <a:ext uri="{FF2B5EF4-FFF2-40B4-BE49-F238E27FC236}">
                <a16:creationId xmlns:a16="http://schemas.microsoft.com/office/drawing/2014/main" xmlns="" id="{380B19D1-1E37-4EED-AB3E-5738265BA248}"/>
              </a:ext>
            </a:extLst>
          </p:cNvPr>
          <p:cNvSpPr>
            <a:spLocks noGrp="1" noChangeArrowheads="1"/>
          </p:cNvSpPr>
          <p:nvPr>
            <p:ph type="sldNum" sz="quarter" idx="4"/>
          </p:nvPr>
        </p:nvSpPr>
        <p:spPr>
          <a:xfrm>
            <a:off x="4876800" y="6477001"/>
            <a:ext cx="2844800" cy="168275"/>
          </a:xfrm>
        </p:spPr>
        <p:txBody>
          <a:bodyPr/>
          <a:lstStyle>
            <a:lvl1pPr algn="ctr">
              <a:defRPr/>
            </a:lvl1pPr>
          </a:lstStyle>
          <a:p>
            <a:fld id="{240815EC-566A-4092-B30F-98BF64C430A6}" type="slidenum">
              <a:rPr lang="en-US" altLang="zh-CN"/>
              <a:pPr/>
              <a:t>‹#›</a:t>
            </a:fld>
            <a:endParaRPr lang="en-US" altLang="zh-CN"/>
          </a:p>
        </p:txBody>
      </p:sp>
      <p:pic>
        <p:nvPicPr>
          <p:cNvPr id="131186" name="Picture 114">
            <a:extLst>
              <a:ext uri="{FF2B5EF4-FFF2-40B4-BE49-F238E27FC236}">
                <a16:creationId xmlns:a16="http://schemas.microsoft.com/office/drawing/2014/main" xmlns="" id="{7C67E7E8-DB66-4D05-95AC-5E7EF52E2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933" y="3167063"/>
            <a:ext cx="5901267" cy="2989262"/>
          </a:xfrm>
          <a:prstGeom prst="rect">
            <a:avLst/>
          </a:prstGeom>
          <a:noFill/>
          <a:extLst>
            <a:ext uri="{909E8E84-426E-40DD-AFC4-6F175D3DCCD1}">
              <a14:hiddenFill xmlns:a14="http://schemas.microsoft.com/office/drawing/2010/main">
                <a:solidFill>
                  <a:srgbClr val="FFFFFF"/>
                </a:solidFill>
              </a14:hiddenFill>
            </a:ext>
          </a:extLst>
        </p:spPr>
      </p:pic>
      <p:pic>
        <p:nvPicPr>
          <p:cNvPr id="131187" name="Picture 115">
            <a:extLst>
              <a:ext uri="{FF2B5EF4-FFF2-40B4-BE49-F238E27FC236}">
                <a16:creationId xmlns:a16="http://schemas.microsoft.com/office/drawing/2014/main" xmlns="" id="{1AE342AA-86FC-4C6B-82C2-FA492C2F6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5234" y="3352800"/>
            <a:ext cx="2205567" cy="877888"/>
          </a:xfrm>
          <a:prstGeom prst="rect">
            <a:avLst/>
          </a:prstGeom>
          <a:noFill/>
          <a:extLst>
            <a:ext uri="{909E8E84-426E-40DD-AFC4-6F175D3DCCD1}">
              <a14:hiddenFill xmlns:a14="http://schemas.microsoft.com/office/drawing/2010/main">
                <a:solidFill>
                  <a:srgbClr val="FFFFFF"/>
                </a:solidFill>
              </a14:hiddenFill>
            </a:ext>
          </a:extLst>
        </p:spPr>
      </p:pic>
      <p:pic>
        <p:nvPicPr>
          <p:cNvPr id="131188" name="Picture 116">
            <a:extLst>
              <a:ext uri="{FF2B5EF4-FFF2-40B4-BE49-F238E27FC236}">
                <a16:creationId xmlns:a16="http://schemas.microsoft.com/office/drawing/2014/main" xmlns="" id="{391F7701-5119-45CF-BE41-F5D407E84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4" y="4594226"/>
            <a:ext cx="6548967" cy="1882775"/>
          </a:xfrm>
          <a:prstGeom prst="rect">
            <a:avLst/>
          </a:prstGeom>
          <a:noFill/>
          <a:extLst>
            <a:ext uri="{909E8E84-426E-40DD-AFC4-6F175D3DCCD1}">
              <a14:hiddenFill xmlns:a14="http://schemas.microsoft.com/office/drawing/2010/main">
                <a:solidFill>
                  <a:srgbClr val="FFFFFF"/>
                </a:solidFill>
              </a14:hiddenFill>
            </a:ext>
          </a:extLst>
        </p:spPr>
      </p:pic>
      <p:sp>
        <p:nvSpPr>
          <p:cNvPr id="131189" name="Rectangle 117">
            <a:extLst>
              <a:ext uri="{FF2B5EF4-FFF2-40B4-BE49-F238E27FC236}">
                <a16:creationId xmlns:a16="http://schemas.microsoft.com/office/drawing/2014/main" xmlns="" id="{E3D0421B-4F45-4C67-AC95-3D346EB318D1}"/>
              </a:ext>
            </a:extLst>
          </p:cNvPr>
          <p:cNvSpPr>
            <a:spLocks noGrp="1" noChangeArrowheads="1"/>
          </p:cNvSpPr>
          <p:nvPr>
            <p:ph type="ctrTitle"/>
          </p:nvPr>
        </p:nvSpPr>
        <p:spPr>
          <a:xfrm>
            <a:off x="711200" y="914400"/>
            <a:ext cx="6299200" cy="1143000"/>
          </a:xfrm>
        </p:spPr>
        <p:txBody>
          <a:bodyPr/>
          <a:lstStyle>
            <a:lvl1pPr algn="l">
              <a:defRPr sz="4300" i="0">
                <a:solidFill>
                  <a:schemeClr val="bg1"/>
                </a:solidFill>
              </a:defRPr>
            </a:lvl1pPr>
          </a:lstStyle>
          <a:p>
            <a:pPr lvl="0"/>
            <a:r>
              <a:rPr lang="zh-CN" altLang="en-US" noProof="0"/>
              <a:t>市场调查与预测</a:t>
            </a:r>
          </a:p>
        </p:txBody>
      </p:sp>
      <p:sp>
        <p:nvSpPr>
          <p:cNvPr id="131190" name="Rectangle 118">
            <a:extLst>
              <a:ext uri="{FF2B5EF4-FFF2-40B4-BE49-F238E27FC236}">
                <a16:creationId xmlns:a16="http://schemas.microsoft.com/office/drawing/2014/main" xmlns="" id="{8105671C-13FF-4273-9D62-256DAFE27018}"/>
              </a:ext>
            </a:extLst>
          </p:cNvPr>
          <p:cNvSpPr>
            <a:spLocks noGrp="1" noChangeArrowheads="1"/>
          </p:cNvSpPr>
          <p:nvPr>
            <p:ph type="subTitle" idx="1"/>
          </p:nvPr>
        </p:nvSpPr>
        <p:spPr>
          <a:xfrm>
            <a:off x="406400" y="4114800"/>
            <a:ext cx="8534400" cy="838200"/>
          </a:xfrm>
        </p:spPr>
        <p:txBody>
          <a:bodyPr/>
          <a:lstStyle>
            <a:lvl1pPr marL="0" indent="0">
              <a:buFont typeface="Wingdings" panose="05000000000000000000" pitchFamily="2" charset="2"/>
              <a:buNone/>
              <a:defRPr b="1">
                <a:solidFill>
                  <a:schemeClr val="bg1"/>
                </a:solidFill>
                <a:latin typeface="华文彩云" panose="02010600030101010101" pitchFamily="2" charset="-122"/>
                <a:ea typeface="华文彩云" panose="02010600030101010101" pitchFamily="2" charset="-122"/>
              </a:defRPr>
            </a:lvl1pPr>
          </a:lstStyle>
          <a:p>
            <a:pPr lvl="0"/>
            <a:r>
              <a:rPr lang="zh-CN" altLang="en-US" noProof="0"/>
              <a:t>主讲：杜明汉</a:t>
            </a:r>
          </a:p>
        </p:txBody>
      </p:sp>
      <p:sp>
        <p:nvSpPr>
          <p:cNvPr id="131191" name="Text Box 119">
            <a:extLst>
              <a:ext uri="{FF2B5EF4-FFF2-40B4-BE49-F238E27FC236}">
                <a16:creationId xmlns:a16="http://schemas.microsoft.com/office/drawing/2014/main" xmlns="" id="{F52AEA36-CED2-42E1-9C68-23EA991DC5E4}"/>
              </a:ext>
            </a:extLst>
          </p:cNvPr>
          <p:cNvSpPr txBox="1">
            <a:spLocks noChangeArrowheads="1"/>
          </p:cNvSpPr>
          <p:nvPr/>
        </p:nvSpPr>
        <p:spPr bwMode="auto">
          <a:xfrm>
            <a:off x="10996221" y="152401"/>
            <a:ext cx="992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CN" sz="2000" b="1">
                <a:solidFill>
                  <a:srgbClr val="000000"/>
                </a:solidFill>
                <a:latin typeface="Verdana" panose="020B0604030504040204" pitchFamily="34" charset="0"/>
              </a:rPr>
              <a:t>LOGO</a:t>
            </a:r>
          </a:p>
        </p:txBody>
      </p:sp>
      <p:pic>
        <p:nvPicPr>
          <p:cNvPr id="131192" name="Picture 120">
            <a:extLst>
              <a:ext uri="{FF2B5EF4-FFF2-40B4-BE49-F238E27FC236}">
                <a16:creationId xmlns:a16="http://schemas.microsoft.com/office/drawing/2014/main" xmlns="" id="{32104FC3-55BB-4606-8BEF-0EF0A35CD1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851" y="3097213"/>
            <a:ext cx="3962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1193" name="Picture 121">
            <a:extLst>
              <a:ext uri="{FF2B5EF4-FFF2-40B4-BE49-F238E27FC236}">
                <a16:creationId xmlns:a16="http://schemas.microsoft.com/office/drawing/2014/main" xmlns="" id="{A44F6DDE-41B4-4F70-93B4-C174AC0F0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1" y="1993900"/>
            <a:ext cx="2061633"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31194" name="Picture 122">
            <a:extLst>
              <a:ext uri="{FF2B5EF4-FFF2-40B4-BE49-F238E27FC236}">
                <a16:creationId xmlns:a16="http://schemas.microsoft.com/office/drawing/2014/main" xmlns="" id="{6A575F40-1577-4525-B4AC-0643F07EF0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67" y="2862264"/>
            <a:ext cx="831851" cy="57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1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childTnLst>
                                </p:cTn>
                              </p:par>
                              <p:par>
                                <p:cTn id="8" presetID="10" presetClass="entr" presetSubtype="0" fill="hold" nodeType="withEffect">
                                  <p:stCondLst>
                                    <p:cond delay="0"/>
                                  </p:stCondLst>
                                  <p:childTnLst>
                                    <p:set>
                                      <p:cBhvr>
                                        <p:cTn id="9" dur="1" fill="hold">
                                          <p:stCondLst>
                                            <p:cond delay="0"/>
                                          </p:stCondLst>
                                        </p:cTn>
                                        <p:tgtEl>
                                          <p:spTgt spid="131186"/>
                                        </p:tgtEl>
                                        <p:attrNameLst>
                                          <p:attrName>style.visibility</p:attrName>
                                        </p:attrNameLst>
                                      </p:cBhvr>
                                      <p:to>
                                        <p:strVal val="visible"/>
                                      </p:to>
                                    </p:set>
                                    <p:animEffect transition="in" filter="fade">
                                      <p:cBhvr>
                                        <p:cTn id="10" dur="2000"/>
                                        <p:tgtEl>
                                          <p:spTgt spid="131186"/>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1192"/>
                                        </p:tgtEl>
                                        <p:attrNameLst>
                                          <p:attrName>style.visibility</p:attrName>
                                        </p:attrNameLst>
                                      </p:cBhvr>
                                      <p:to>
                                        <p:strVal val="visible"/>
                                      </p:to>
                                    </p:set>
                                    <p:animEffect transition="in" filter="fade">
                                      <p:cBhvr>
                                        <p:cTn id="14" dur="1000"/>
                                        <p:tgtEl>
                                          <p:spTgt spid="131192"/>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131194"/>
                                        </p:tgtEl>
                                        <p:attrNameLst>
                                          <p:attrName>style.visibility</p:attrName>
                                        </p:attrNameLst>
                                      </p:cBhvr>
                                      <p:to>
                                        <p:strVal val="visible"/>
                                      </p:to>
                                    </p:set>
                                    <p:animEffect transition="in" filter="wipe(down)">
                                      <p:cBhvr>
                                        <p:cTn id="18" dur="500"/>
                                        <p:tgtEl>
                                          <p:spTgt spid="131194"/>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131193"/>
                                        </p:tgtEl>
                                        <p:attrNameLst>
                                          <p:attrName>style.visibility</p:attrName>
                                        </p:attrNameLst>
                                      </p:cBhvr>
                                      <p:to>
                                        <p:strVal val="visible"/>
                                      </p:to>
                                    </p:set>
                                    <p:animEffect transition="in" filter="wipe(down)">
                                      <p:cBhvr>
                                        <p:cTn id="22" dur="500"/>
                                        <p:tgtEl>
                                          <p:spTgt spid="131193"/>
                                        </p:tgtEl>
                                      </p:cBhvr>
                                    </p:animEffect>
                                  </p:childTnLst>
                                </p:cTn>
                              </p:par>
                            </p:childTnLst>
                          </p:cTn>
                        </p:par>
                        <p:par>
                          <p:cTn id="23" fill="hold" nodeType="afterGroup">
                            <p:stCondLst>
                              <p:cond delay="4000"/>
                            </p:stCondLst>
                            <p:childTnLst>
                              <p:par>
                                <p:cTn id="24" presetID="22" presetClass="entr" presetSubtype="4" fill="hold" nodeType="afterEffect">
                                  <p:stCondLst>
                                    <p:cond delay="0"/>
                                  </p:stCondLst>
                                  <p:childTnLst>
                                    <p:set>
                                      <p:cBhvr>
                                        <p:cTn id="25" dur="1" fill="hold">
                                          <p:stCondLst>
                                            <p:cond delay="0"/>
                                          </p:stCondLst>
                                        </p:cTn>
                                        <p:tgtEl>
                                          <p:spTgt spid="131187"/>
                                        </p:tgtEl>
                                        <p:attrNameLst>
                                          <p:attrName>style.visibility</p:attrName>
                                        </p:attrNameLst>
                                      </p:cBhvr>
                                      <p:to>
                                        <p:strVal val="visible"/>
                                      </p:to>
                                    </p:set>
                                    <p:animEffect transition="in" filter="wipe(down)">
                                      <p:cBhvr>
                                        <p:cTn id="26" dur="500"/>
                                        <p:tgtEl>
                                          <p:spTgt spid="131187"/>
                                        </p:tgtEl>
                                      </p:cBhvr>
                                    </p:animEffect>
                                  </p:childTnLst>
                                </p:cTn>
                              </p:par>
                            </p:childTnLst>
                          </p:cTn>
                        </p:par>
                        <p:par>
                          <p:cTn id="27" fill="hold" nodeType="afterGroup">
                            <p:stCondLst>
                              <p:cond delay="4500"/>
                            </p:stCondLst>
                            <p:childTnLst>
                              <p:par>
                                <p:cTn id="28" presetID="22" presetClass="entr" presetSubtype="4" fill="hold" nodeType="afterEffect">
                                  <p:stCondLst>
                                    <p:cond delay="0"/>
                                  </p:stCondLst>
                                  <p:childTnLst>
                                    <p:set>
                                      <p:cBhvr>
                                        <p:cTn id="29" dur="1" fill="hold">
                                          <p:stCondLst>
                                            <p:cond delay="0"/>
                                          </p:stCondLst>
                                        </p:cTn>
                                        <p:tgtEl>
                                          <p:spTgt spid="131188"/>
                                        </p:tgtEl>
                                        <p:attrNameLst>
                                          <p:attrName>style.visibility</p:attrName>
                                        </p:attrNameLst>
                                      </p:cBhvr>
                                      <p:to>
                                        <p:strVal val="visible"/>
                                      </p:to>
                                    </p:set>
                                    <p:animEffect transition="in" filter="wipe(down)">
                                      <p:cBhvr>
                                        <p:cTn id="30" dur="1000"/>
                                        <p:tgtEl>
                                          <p:spTgt spid="131188"/>
                                        </p:tgtEl>
                                      </p:cBhvr>
                                    </p:animEffect>
                                  </p:childTnLst>
                                </p:cTn>
                              </p:par>
                              <p:par>
                                <p:cTn id="31" presetID="10" presetClass="entr" presetSubtype="0" fill="hold" nodeType="withEffect">
                                  <p:stCondLst>
                                    <p:cond delay="800"/>
                                  </p:stCondLst>
                                  <p:childTnLst>
                                    <p:set>
                                      <p:cBhvr>
                                        <p:cTn id="32" dur="1" fill="hold">
                                          <p:stCondLst>
                                            <p:cond delay="0"/>
                                          </p:stCondLst>
                                        </p:cTn>
                                        <p:tgtEl>
                                          <p:spTgt spid="131075"/>
                                        </p:tgtEl>
                                        <p:attrNameLst>
                                          <p:attrName>style.visibility</p:attrName>
                                        </p:attrNameLst>
                                      </p:cBhvr>
                                      <p:to>
                                        <p:strVal val="visible"/>
                                      </p:to>
                                    </p:set>
                                    <p:animEffect transition="in" filter="fade">
                                      <p:cBhvr>
                                        <p:cTn id="33" dur="2000"/>
                                        <p:tgtEl>
                                          <p:spTgt spid="131075"/>
                                        </p:tgtEl>
                                      </p:cBhvr>
                                    </p:animEffect>
                                  </p:childTnLst>
                                </p:cTn>
                              </p:par>
                            </p:childTnLst>
                          </p:cTn>
                        </p:par>
                        <p:par>
                          <p:cTn id="34" fill="hold" nodeType="afterGroup">
                            <p:stCondLst>
                              <p:cond delay="7300"/>
                            </p:stCondLst>
                            <p:childTnLst>
                              <p:par>
                                <p:cTn id="35" presetID="22" presetClass="entr" presetSubtype="8" fill="hold" grpId="0" nodeType="afterEffect">
                                  <p:stCondLst>
                                    <p:cond delay="0"/>
                                  </p:stCondLst>
                                  <p:childTnLst>
                                    <p:set>
                                      <p:cBhvr>
                                        <p:cTn id="36" dur="1" fill="hold">
                                          <p:stCondLst>
                                            <p:cond delay="0"/>
                                          </p:stCondLst>
                                        </p:cTn>
                                        <p:tgtEl>
                                          <p:spTgt spid="131189"/>
                                        </p:tgtEl>
                                        <p:attrNameLst>
                                          <p:attrName>style.visibility</p:attrName>
                                        </p:attrNameLst>
                                      </p:cBhvr>
                                      <p:to>
                                        <p:strVal val="visible"/>
                                      </p:to>
                                    </p:set>
                                    <p:animEffect transition="in" filter="wipe(left)">
                                      <p:cBhvr>
                                        <p:cTn id="37" dur="1000"/>
                                        <p:tgtEl>
                                          <p:spTgt spid="131189"/>
                                        </p:tgtEl>
                                      </p:cBhvr>
                                    </p:animEffect>
                                  </p:childTnLst>
                                </p:cTn>
                              </p:par>
                            </p:childTnLst>
                          </p:cTn>
                        </p:par>
                        <p:par>
                          <p:cTn id="38" fill="hold" nodeType="afterGroup">
                            <p:stCondLst>
                              <p:cond delay="8300"/>
                            </p:stCondLst>
                            <p:childTnLst>
                              <p:par>
                                <p:cTn id="39" presetID="22" presetClass="entr" presetSubtype="8" fill="hold" grpId="0" nodeType="afterEffect">
                                  <p:stCondLst>
                                    <p:cond delay="0"/>
                                  </p:stCondLst>
                                  <p:childTnLst>
                                    <p:set>
                                      <p:cBhvr>
                                        <p:cTn id="40" dur="1" fill="hold">
                                          <p:stCondLst>
                                            <p:cond delay="0"/>
                                          </p:stCondLst>
                                        </p:cTn>
                                        <p:tgtEl>
                                          <p:spTgt spid="131190">
                                            <p:txEl>
                                              <p:pRg st="0" end="0"/>
                                            </p:txEl>
                                          </p:spTgt>
                                        </p:tgtEl>
                                        <p:attrNameLst>
                                          <p:attrName>style.visibility</p:attrName>
                                        </p:attrNameLst>
                                      </p:cBhvr>
                                      <p:to>
                                        <p:strVal val="visible"/>
                                      </p:to>
                                    </p:set>
                                    <p:animEffect transition="in" filter="wipe(left)">
                                      <p:cBhvr>
                                        <p:cTn id="41" dur="1000"/>
                                        <p:tgtEl>
                                          <p:spTgt spid="131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89" grpId="0"/>
      <p:bldP spid="131190" grpId="0" build="p">
        <p:tmplLst>
          <p:tmpl lvl="1">
            <p:tnLst>
              <p:par>
                <p:cTn presetID="22" presetClass="entr" presetSubtype="8" fill="hold" nodeType="afterEffect">
                  <p:stCondLst>
                    <p:cond delay="0"/>
                  </p:stCondLst>
                  <p:childTnLst>
                    <p:set>
                      <p:cBhvr>
                        <p:cTn dur="1" fill="hold">
                          <p:stCondLst>
                            <p:cond delay="0"/>
                          </p:stCondLst>
                        </p:cTn>
                        <p:tgtEl>
                          <p:spTgt spid="131190"/>
                        </p:tgtEl>
                        <p:attrNameLst>
                          <p:attrName>style.visibility</p:attrName>
                        </p:attrNameLst>
                      </p:cBhvr>
                      <p:to>
                        <p:strVal val="visible"/>
                      </p:to>
                    </p:set>
                    <p:animEffect transition="in" filter="wipe(left)">
                      <p:cBhvr>
                        <p:cTn dur="1000"/>
                        <p:tgtEl>
                          <p:spTgt spid="13119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72437A-FE04-4FBA-8B28-950085DEA35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AE233BC0-78B5-42AF-825B-EE90853B13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D278D5-C44A-4BDB-AC36-27E730DDB1AD}"/>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0C398365-6893-40BD-9ADF-6ED9B9419C6E}"/>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6DFC56C6-AB57-42E0-9FC2-AA2A3B877A86}"/>
              </a:ext>
            </a:extLst>
          </p:cNvPr>
          <p:cNvSpPr>
            <a:spLocks noGrp="1"/>
          </p:cNvSpPr>
          <p:nvPr>
            <p:ph type="sldNum" sz="quarter" idx="12"/>
          </p:nvPr>
        </p:nvSpPr>
        <p:spPr/>
        <p:txBody>
          <a:bodyPr/>
          <a:lstStyle>
            <a:lvl1pPr>
              <a:defRPr/>
            </a:lvl1pPr>
          </a:lstStyle>
          <a:p>
            <a:fld id="{33117ED8-1842-4052-9C29-4D3B5A2A3766}" type="slidenum">
              <a:rPr lang="en-US" altLang="zh-CN"/>
              <a:pPr/>
              <a:t>‹#›</a:t>
            </a:fld>
            <a:endParaRPr lang="en-US" altLang="zh-CN"/>
          </a:p>
        </p:txBody>
      </p:sp>
    </p:spTree>
    <p:extLst>
      <p:ext uri="{BB962C8B-B14F-4D97-AF65-F5344CB8AC3E}">
        <p14:creationId xmlns:p14="http://schemas.microsoft.com/office/powerpoint/2010/main" val="31432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00AA6EB-11F2-4398-933D-DF32E53E8A8F}"/>
              </a:ext>
            </a:extLst>
          </p:cNvPr>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85B0F597-2DCA-4281-AB6B-214CF5C91352}"/>
              </a:ext>
            </a:extLst>
          </p:cNvPr>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5D6325-9A7D-45CF-88F1-F4B4F1D63647}"/>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C62F1A90-DC0F-47BA-A10D-2F2730B578A0}"/>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6199577B-53A1-424C-8B19-587A03858CE3}"/>
              </a:ext>
            </a:extLst>
          </p:cNvPr>
          <p:cNvSpPr>
            <a:spLocks noGrp="1"/>
          </p:cNvSpPr>
          <p:nvPr>
            <p:ph type="sldNum" sz="quarter" idx="12"/>
          </p:nvPr>
        </p:nvSpPr>
        <p:spPr/>
        <p:txBody>
          <a:bodyPr/>
          <a:lstStyle>
            <a:lvl1pPr>
              <a:defRPr/>
            </a:lvl1pPr>
          </a:lstStyle>
          <a:p>
            <a:fld id="{8322DE59-419B-486A-B6B0-1D69D8F766FE}" type="slidenum">
              <a:rPr lang="en-US" altLang="zh-CN"/>
              <a:pPr/>
              <a:t>‹#›</a:t>
            </a:fld>
            <a:endParaRPr lang="en-US" altLang="zh-CN"/>
          </a:p>
        </p:txBody>
      </p:sp>
    </p:spTree>
    <p:extLst>
      <p:ext uri="{BB962C8B-B14F-4D97-AF65-F5344CB8AC3E}">
        <p14:creationId xmlns:p14="http://schemas.microsoft.com/office/powerpoint/2010/main" val="268434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335C21-A1E3-4A26-BFF1-131C58044E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439888-F287-4E9D-9B9C-BECFE0C13DA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248D7FF-8147-4013-A790-992B358A3BD8}"/>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4A9AECB9-EA41-4633-946E-A4914C1070D7}"/>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E94612D6-4296-4DD9-808F-24594340EB8C}"/>
              </a:ext>
            </a:extLst>
          </p:cNvPr>
          <p:cNvSpPr>
            <a:spLocks noGrp="1"/>
          </p:cNvSpPr>
          <p:nvPr>
            <p:ph type="sldNum" sz="quarter" idx="12"/>
          </p:nvPr>
        </p:nvSpPr>
        <p:spPr/>
        <p:txBody>
          <a:bodyPr/>
          <a:lstStyle>
            <a:lvl1pPr>
              <a:defRPr/>
            </a:lvl1pPr>
          </a:lstStyle>
          <a:p>
            <a:fld id="{21B2FD21-51A6-45AB-A95C-257F8DD4FC24}" type="slidenum">
              <a:rPr lang="en-US" altLang="zh-CN"/>
              <a:pPr/>
              <a:t>‹#›</a:t>
            </a:fld>
            <a:endParaRPr lang="en-US" altLang="zh-CN"/>
          </a:p>
        </p:txBody>
      </p:sp>
    </p:spTree>
    <p:extLst>
      <p:ext uri="{BB962C8B-B14F-4D97-AF65-F5344CB8AC3E}">
        <p14:creationId xmlns:p14="http://schemas.microsoft.com/office/powerpoint/2010/main" val="213742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2E9E45-7458-4467-BC07-C8351ACACBC5}"/>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36AC334-36C4-4F9D-838A-F3D07DCF8E1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BEE5789-37E2-483F-8859-630C1ACCEAC9}"/>
              </a:ext>
            </a:extLst>
          </p:cNvPr>
          <p:cNvSpPr>
            <a:spLocks noGrp="1"/>
          </p:cNvSpPr>
          <p:nvPr>
            <p:ph type="dt" sz="half" idx="10"/>
          </p:nvPr>
        </p:nvSpPr>
        <p:spPr/>
        <p:txBody>
          <a:bodyPr/>
          <a:lstStyle>
            <a:lvl1pPr>
              <a:defRPr/>
            </a:lvl1pPr>
          </a:lstStyle>
          <a:p>
            <a:endParaRPr lang="zh-CN" altLang="zh-CN"/>
          </a:p>
        </p:txBody>
      </p:sp>
      <p:sp>
        <p:nvSpPr>
          <p:cNvPr id="5" name="页脚占位符 4">
            <a:extLst>
              <a:ext uri="{FF2B5EF4-FFF2-40B4-BE49-F238E27FC236}">
                <a16:creationId xmlns:a16="http://schemas.microsoft.com/office/drawing/2014/main" xmlns="" id="{49F89869-F197-4D3D-9059-21FAA88FA7B1}"/>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xmlns="" id="{6A685598-804B-4A3D-BCD3-C4E0BC919275}"/>
              </a:ext>
            </a:extLst>
          </p:cNvPr>
          <p:cNvSpPr>
            <a:spLocks noGrp="1"/>
          </p:cNvSpPr>
          <p:nvPr>
            <p:ph type="sldNum" sz="quarter" idx="12"/>
          </p:nvPr>
        </p:nvSpPr>
        <p:spPr/>
        <p:txBody>
          <a:bodyPr/>
          <a:lstStyle>
            <a:lvl1pPr>
              <a:defRPr/>
            </a:lvl1pPr>
          </a:lstStyle>
          <a:p>
            <a:fld id="{B56CE56A-E01F-4BBF-AE81-6782A6A9BA4E}" type="slidenum">
              <a:rPr lang="en-US" altLang="zh-CN"/>
              <a:pPr/>
              <a:t>‹#›</a:t>
            </a:fld>
            <a:endParaRPr lang="en-US" altLang="zh-CN"/>
          </a:p>
        </p:txBody>
      </p:sp>
    </p:spTree>
    <p:extLst>
      <p:ext uri="{BB962C8B-B14F-4D97-AF65-F5344CB8AC3E}">
        <p14:creationId xmlns:p14="http://schemas.microsoft.com/office/powerpoint/2010/main" val="121216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861032-99DC-47E6-921D-137C46678C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E4D859A-3CFA-4A62-8E8A-B0BE9ADC2272}"/>
              </a:ext>
            </a:extLst>
          </p:cNvPr>
          <p:cNvSpPr>
            <a:spLocks noGrp="1"/>
          </p:cNvSpPr>
          <p:nvPr>
            <p:ph sz="half" idx="1"/>
          </p:nvPr>
        </p:nvSpPr>
        <p:spPr>
          <a:xfrm>
            <a:off x="609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3543B76-AC25-40E0-9E86-77B0F25A34BC}"/>
              </a:ext>
            </a:extLst>
          </p:cNvPr>
          <p:cNvSpPr>
            <a:spLocks noGrp="1"/>
          </p:cNvSpPr>
          <p:nvPr>
            <p:ph sz="half" idx="2"/>
          </p:nvPr>
        </p:nvSpPr>
        <p:spPr>
          <a:xfrm>
            <a:off x="6197600" y="1295400"/>
            <a:ext cx="5384800" cy="5029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547361E-36FA-4A58-9735-0D7FD9DF668A}"/>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E0F8093D-D84B-404B-90D1-688E943B6F15}"/>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E3FAD56E-A73A-4F04-848F-12CFE548C669}"/>
              </a:ext>
            </a:extLst>
          </p:cNvPr>
          <p:cNvSpPr>
            <a:spLocks noGrp="1"/>
          </p:cNvSpPr>
          <p:nvPr>
            <p:ph type="sldNum" sz="quarter" idx="12"/>
          </p:nvPr>
        </p:nvSpPr>
        <p:spPr/>
        <p:txBody>
          <a:bodyPr/>
          <a:lstStyle>
            <a:lvl1pPr>
              <a:defRPr/>
            </a:lvl1pPr>
          </a:lstStyle>
          <a:p>
            <a:fld id="{FD97AA0C-0199-43F4-9472-85DA4C87A759}" type="slidenum">
              <a:rPr lang="en-US" altLang="zh-CN"/>
              <a:pPr/>
              <a:t>‹#›</a:t>
            </a:fld>
            <a:endParaRPr lang="en-US" altLang="zh-CN"/>
          </a:p>
        </p:txBody>
      </p:sp>
    </p:spTree>
    <p:extLst>
      <p:ext uri="{BB962C8B-B14F-4D97-AF65-F5344CB8AC3E}">
        <p14:creationId xmlns:p14="http://schemas.microsoft.com/office/powerpoint/2010/main" val="5208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4504A3-C9E2-4412-9D84-E7E722932DE5}"/>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30F9BFC-834C-405D-921E-4EB1422800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61E164A5-C8DD-4B90-843C-12319F8EB9AF}"/>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E7B8372F-BC79-4182-93CE-A92FA4B4B46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12EB2BE8-FE4C-4EE4-B2C4-6D0C4689B00C}"/>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B0BED4D-F377-411B-B11D-051E79025417}"/>
              </a:ext>
            </a:extLst>
          </p:cNvPr>
          <p:cNvSpPr>
            <a:spLocks noGrp="1"/>
          </p:cNvSpPr>
          <p:nvPr>
            <p:ph type="dt" sz="half" idx="10"/>
          </p:nvPr>
        </p:nvSpPr>
        <p:spPr/>
        <p:txBody>
          <a:bodyPr/>
          <a:lstStyle>
            <a:lvl1pPr>
              <a:defRPr/>
            </a:lvl1pPr>
          </a:lstStyle>
          <a:p>
            <a:endParaRPr lang="zh-CN" altLang="zh-CN"/>
          </a:p>
        </p:txBody>
      </p:sp>
      <p:sp>
        <p:nvSpPr>
          <p:cNvPr id="8" name="页脚占位符 7">
            <a:extLst>
              <a:ext uri="{FF2B5EF4-FFF2-40B4-BE49-F238E27FC236}">
                <a16:creationId xmlns:a16="http://schemas.microsoft.com/office/drawing/2014/main" xmlns="" id="{699B1D3F-9A46-4401-9604-D8114FB31011}"/>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xmlns="" id="{53E88855-193A-41D1-A8E1-39B71204AB88}"/>
              </a:ext>
            </a:extLst>
          </p:cNvPr>
          <p:cNvSpPr>
            <a:spLocks noGrp="1"/>
          </p:cNvSpPr>
          <p:nvPr>
            <p:ph type="sldNum" sz="quarter" idx="12"/>
          </p:nvPr>
        </p:nvSpPr>
        <p:spPr/>
        <p:txBody>
          <a:bodyPr/>
          <a:lstStyle>
            <a:lvl1pPr>
              <a:defRPr/>
            </a:lvl1pPr>
          </a:lstStyle>
          <a:p>
            <a:fld id="{21563F81-52D2-4BFF-99CD-F2D9CEDDD648}" type="slidenum">
              <a:rPr lang="en-US" altLang="zh-CN"/>
              <a:pPr/>
              <a:t>‹#›</a:t>
            </a:fld>
            <a:endParaRPr lang="en-US" altLang="zh-CN"/>
          </a:p>
        </p:txBody>
      </p:sp>
    </p:spTree>
    <p:extLst>
      <p:ext uri="{BB962C8B-B14F-4D97-AF65-F5344CB8AC3E}">
        <p14:creationId xmlns:p14="http://schemas.microsoft.com/office/powerpoint/2010/main" val="13950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52F7BC-8F26-45D3-A4D9-B29311FCDD4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B728683-0F91-4FF2-A286-0DED14B27122}"/>
              </a:ext>
            </a:extLst>
          </p:cNvPr>
          <p:cNvSpPr>
            <a:spLocks noGrp="1"/>
          </p:cNvSpPr>
          <p:nvPr>
            <p:ph type="dt" sz="half" idx="10"/>
          </p:nvPr>
        </p:nvSpPr>
        <p:spPr/>
        <p:txBody>
          <a:bodyPr/>
          <a:lstStyle>
            <a:lvl1pPr>
              <a:defRPr/>
            </a:lvl1pPr>
          </a:lstStyle>
          <a:p>
            <a:endParaRPr lang="zh-CN" altLang="zh-CN"/>
          </a:p>
        </p:txBody>
      </p:sp>
      <p:sp>
        <p:nvSpPr>
          <p:cNvPr id="4" name="页脚占位符 3">
            <a:extLst>
              <a:ext uri="{FF2B5EF4-FFF2-40B4-BE49-F238E27FC236}">
                <a16:creationId xmlns:a16="http://schemas.microsoft.com/office/drawing/2014/main" xmlns="" id="{244F5EA5-7C1D-4290-8C8C-42A961059DC7}"/>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xmlns="" id="{7D713734-1C20-49E1-9FF7-5B728F21615C}"/>
              </a:ext>
            </a:extLst>
          </p:cNvPr>
          <p:cNvSpPr>
            <a:spLocks noGrp="1"/>
          </p:cNvSpPr>
          <p:nvPr>
            <p:ph type="sldNum" sz="quarter" idx="12"/>
          </p:nvPr>
        </p:nvSpPr>
        <p:spPr/>
        <p:txBody>
          <a:bodyPr/>
          <a:lstStyle>
            <a:lvl1pPr>
              <a:defRPr/>
            </a:lvl1pPr>
          </a:lstStyle>
          <a:p>
            <a:fld id="{83B1E5BA-E3A2-4AE3-91AD-D015D231BFB8}" type="slidenum">
              <a:rPr lang="en-US" altLang="zh-CN"/>
              <a:pPr/>
              <a:t>‹#›</a:t>
            </a:fld>
            <a:endParaRPr lang="en-US" altLang="zh-CN"/>
          </a:p>
        </p:txBody>
      </p:sp>
    </p:spTree>
    <p:extLst>
      <p:ext uri="{BB962C8B-B14F-4D97-AF65-F5344CB8AC3E}">
        <p14:creationId xmlns:p14="http://schemas.microsoft.com/office/powerpoint/2010/main" val="150334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09A54C6-792F-4801-A48C-6D2748ECBB6F}"/>
              </a:ext>
            </a:extLst>
          </p:cNvPr>
          <p:cNvSpPr>
            <a:spLocks noGrp="1"/>
          </p:cNvSpPr>
          <p:nvPr>
            <p:ph type="dt" sz="half" idx="10"/>
          </p:nvPr>
        </p:nvSpPr>
        <p:spPr/>
        <p:txBody>
          <a:bodyPr/>
          <a:lstStyle>
            <a:lvl1pPr>
              <a:defRPr/>
            </a:lvl1pPr>
          </a:lstStyle>
          <a:p>
            <a:endParaRPr lang="zh-CN" altLang="zh-CN"/>
          </a:p>
        </p:txBody>
      </p:sp>
      <p:sp>
        <p:nvSpPr>
          <p:cNvPr id="3" name="页脚占位符 2">
            <a:extLst>
              <a:ext uri="{FF2B5EF4-FFF2-40B4-BE49-F238E27FC236}">
                <a16:creationId xmlns:a16="http://schemas.microsoft.com/office/drawing/2014/main" xmlns="" id="{B9493669-38BD-43A9-AEB8-323314C1CCDF}"/>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xmlns="" id="{2EE550CB-AE88-4FE5-9B34-3F7D9E765F29}"/>
              </a:ext>
            </a:extLst>
          </p:cNvPr>
          <p:cNvSpPr>
            <a:spLocks noGrp="1"/>
          </p:cNvSpPr>
          <p:nvPr>
            <p:ph type="sldNum" sz="quarter" idx="12"/>
          </p:nvPr>
        </p:nvSpPr>
        <p:spPr/>
        <p:txBody>
          <a:bodyPr/>
          <a:lstStyle>
            <a:lvl1pPr>
              <a:defRPr/>
            </a:lvl1pPr>
          </a:lstStyle>
          <a:p>
            <a:fld id="{8E7DDEC0-F2C2-4AD8-8760-25A6C01BCFC1}" type="slidenum">
              <a:rPr lang="en-US" altLang="zh-CN"/>
              <a:pPr/>
              <a:t>‹#›</a:t>
            </a:fld>
            <a:endParaRPr lang="en-US" altLang="zh-CN"/>
          </a:p>
        </p:txBody>
      </p:sp>
    </p:spTree>
    <p:extLst>
      <p:ext uri="{BB962C8B-B14F-4D97-AF65-F5344CB8AC3E}">
        <p14:creationId xmlns:p14="http://schemas.microsoft.com/office/powerpoint/2010/main" val="302859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3E5112-577C-4BC1-A23B-F00EE93EA199}"/>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22DBD77-D7E0-4B4F-9C7A-BFEBC55624E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8463B589-29E6-41A2-A701-00F2BE48D50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0BF1CDD-4836-4AC2-B649-D18DBE1242DE}"/>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0E3E3F6C-0A45-4A84-B1BE-3C00D840A58F}"/>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29835638-B644-4B64-ABD9-4F5F7B87407B}"/>
              </a:ext>
            </a:extLst>
          </p:cNvPr>
          <p:cNvSpPr>
            <a:spLocks noGrp="1"/>
          </p:cNvSpPr>
          <p:nvPr>
            <p:ph type="sldNum" sz="quarter" idx="12"/>
          </p:nvPr>
        </p:nvSpPr>
        <p:spPr/>
        <p:txBody>
          <a:bodyPr/>
          <a:lstStyle>
            <a:lvl1pPr>
              <a:defRPr/>
            </a:lvl1pPr>
          </a:lstStyle>
          <a:p>
            <a:fld id="{0B4DB86E-0C7A-4634-8910-F03DA8A2B5FB}" type="slidenum">
              <a:rPr lang="en-US" altLang="zh-CN"/>
              <a:pPr/>
              <a:t>‹#›</a:t>
            </a:fld>
            <a:endParaRPr lang="en-US" altLang="zh-CN"/>
          </a:p>
        </p:txBody>
      </p:sp>
    </p:spTree>
    <p:extLst>
      <p:ext uri="{BB962C8B-B14F-4D97-AF65-F5344CB8AC3E}">
        <p14:creationId xmlns:p14="http://schemas.microsoft.com/office/powerpoint/2010/main" val="377873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06224E-91C2-4BD2-ABB5-AE7BE9EBB3BD}"/>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D6B66FA-D1AC-4220-825F-72EC9454BF1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423601B-840B-4A3C-8DF3-9BBBE26B293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B82D7AE-852F-49B8-B86D-94EBFE22ECC5}"/>
              </a:ext>
            </a:extLst>
          </p:cNvPr>
          <p:cNvSpPr>
            <a:spLocks noGrp="1"/>
          </p:cNvSpPr>
          <p:nvPr>
            <p:ph type="dt" sz="half" idx="10"/>
          </p:nvPr>
        </p:nvSpPr>
        <p:spPr/>
        <p:txBody>
          <a:bodyPr/>
          <a:lstStyle>
            <a:lvl1pPr>
              <a:defRPr/>
            </a:lvl1pPr>
          </a:lstStyle>
          <a:p>
            <a:endParaRPr lang="zh-CN" altLang="zh-CN"/>
          </a:p>
        </p:txBody>
      </p:sp>
      <p:sp>
        <p:nvSpPr>
          <p:cNvPr id="6" name="页脚占位符 5">
            <a:extLst>
              <a:ext uri="{FF2B5EF4-FFF2-40B4-BE49-F238E27FC236}">
                <a16:creationId xmlns:a16="http://schemas.microsoft.com/office/drawing/2014/main" xmlns="" id="{EEFF1436-1DD8-4B96-AF6D-F38DE46955E9}"/>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xmlns="" id="{DB879592-AE14-4C9B-9AC6-37FC9BF119BF}"/>
              </a:ext>
            </a:extLst>
          </p:cNvPr>
          <p:cNvSpPr>
            <a:spLocks noGrp="1"/>
          </p:cNvSpPr>
          <p:nvPr>
            <p:ph type="sldNum" sz="quarter" idx="12"/>
          </p:nvPr>
        </p:nvSpPr>
        <p:spPr/>
        <p:txBody>
          <a:bodyPr/>
          <a:lstStyle>
            <a:lvl1pPr>
              <a:defRPr/>
            </a:lvl1pPr>
          </a:lstStyle>
          <a:p>
            <a:fld id="{B927CFCD-551A-48B9-BC14-71DE0CF25144}" type="slidenum">
              <a:rPr lang="en-US" altLang="zh-CN"/>
              <a:pPr/>
              <a:t>‹#›</a:t>
            </a:fld>
            <a:endParaRPr lang="en-US" altLang="zh-CN"/>
          </a:p>
        </p:txBody>
      </p:sp>
    </p:spTree>
    <p:extLst>
      <p:ext uri="{BB962C8B-B14F-4D97-AF65-F5344CB8AC3E}">
        <p14:creationId xmlns:p14="http://schemas.microsoft.com/office/powerpoint/2010/main" val="299088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2">
            <a:extLst>
              <a:ext uri="{FF2B5EF4-FFF2-40B4-BE49-F238E27FC236}">
                <a16:creationId xmlns:a16="http://schemas.microsoft.com/office/drawing/2014/main" xmlns="" id="{BDC3F20E-4005-4884-8F03-641976518A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38461"/>
          <a:stretch>
            <a:fillRect/>
          </a:stretch>
        </p:blipFill>
        <p:spPr bwMode="auto">
          <a:xfrm>
            <a:off x="0" y="6324601"/>
            <a:ext cx="12192000" cy="542925"/>
          </a:xfrm>
          <a:prstGeom prst="rect">
            <a:avLst/>
          </a:prstGeom>
          <a:noFill/>
          <a:extLst>
            <a:ext uri="{909E8E84-426E-40DD-AFC4-6F175D3DCCD1}">
              <a14:hiddenFill xmlns:a14="http://schemas.microsoft.com/office/drawing/2010/main">
                <a:solidFill>
                  <a:srgbClr val="FFFFFF"/>
                </a:solidFill>
              </a14:hiddenFill>
            </a:ext>
          </a:extLst>
        </p:spPr>
      </p:pic>
      <p:sp>
        <p:nvSpPr>
          <p:cNvPr id="130051" name="Rectangle 3">
            <a:extLst>
              <a:ext uri="{FF2B5EF4-FFF2-40B4-BE49-F238E27FC236}">
                <a16:creationId xmlns:a16="http://schemas.microsoft.com/office/drawing/2014/main" xmlns="" id="{ED0CDFF7-F012-4332-B64E-09897B2FA778}"/>
              </a:ext>
            </a:extLst>
          </p:cNvPr>
          <p:cNvSpPr>
            <a:spLocks noChangeArrowheads="1"/>
          </p:cNvSpPr>
          <p:nvPr/>
        </p:nvSpPr>
        <p:spPr bwMode="gray">
          <a:xfrm>
            <a:off x="0" y="0"/>
            <a:ext cx="12192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30052" name="Rectangle 4">
            <a:extLst>
              <a:ext uri="{FF2B5EF4-FFF2-40B4-BE49-F238E27FC236}">
                <a16:creationId xmlns:a16="http://schemas.microsoft.com/office/drawing/2014/main" xmlns="" id="{1143EFDA-A78E-4E14-A59C-CFB9D719AD89}"/>
              </a:ext>
            </a:extLst>
          </p:cNvPr>
          <p:cNvSpPr>
            <a:spLocks noGrp="1" noChangeArrowheads="1"/>
          </p:cNvSpPr>
          <p:nvPr>
            <p:ph type="body" idx="1"/>
          </p:nvPr>
        </p:nvSpPr>
        <p:spPr bwMode="auto">
          <a:xfrm>
            <a:off x="609600" y="1295400"/>
            <a:ext cx="10972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30053" name="Rectangle 5">
            <a:extLst>
              <a:ext uri="{FF2B5EF4-FFF2-40B4-BE49-F238E27FC236}">
                <a16:creationId xmlns:a16="http://schemas.microsoft.com/office/drawing/2014/main" xmlns="" id="{5F747F2A-FED4-458A-9775-53A6A85217A6}"/>
              </a:ext>
            </a:extLst>
          </p:cNvPr>
          <p:cNvSpPr>
            <a:spLocks noGrp="1" noChangeArrowheads="1"/>
          </p:cNvSpPr>
          <p:nvPr>
            <p:ph type="dt" sz="half" idx="2"/>
          </p:nvPr>
        </p:nvSpPr>
        <p:spPr bwMode="auto">
          <a:xfrm>
            <a:off x="508000" y="66135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j-lt"/>
                <a:ea typeface="+mj-ea"/>
              </a:defRPr>
            </a:lvl1pPr>
          </a:lstStyle>
          <a:p>
            <a:endParaRPr lang="zh-CN" altLang="zh-CN"/>
          </a:p>
        </p:txBody>
      </p:sp>
      <p:sp>
        <p:nvSpPr>
          <p:cNvPr id="130054" name="Rectangle 6">
            <a:extLst>
              <a:ext uri="{FF2B5EF4-FFF2-40B4-BE49-F238E27FC236}">
                <a16:creationId xmlns:a16="http://schemas.microsoft.com/office/drawing/2014/main" xmlns="" id="{E8DAE7C0-367E-4B5F-BEF9-7E5BBDCA2E75}"/>
              </a:ext>
            </a:extLst>
          </p:cNvPr>
          <p:cNvSpPr>
            <a:spLocks noGrp="1" noChangeArrowheads="1"/>
          </p:cNvSpPr>
          <p:nvPr>
            <p:ph type="ftr" sz="quarter" idx="3"/>
          </p:nvPr>
        </p:nvSpPr>
        <p:spPr bwMode="auto">
          <a:xfrm>
            <a:off x="3454400" y="60960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b="1">
                <a:solidFill>
                  <a:schemeClr val="bg1"/>
                </a:solidFill>
                <a:ea typeface="幼圆" pitchFamily="49" charset="-122"/>
              </a:defRPr>
            </a:lvl1pPr>
          </a:lstStyle>
          <a:p>
            <a:endParaRPr lang="zh-CN" altLang="zh-CN"/>
          </a:p>
        </p:txBody>
      </p:sp>
      <p:sp>
        <p:nvSpPr>
          <p:cNvPr id="130055" name="Rectangle 7">
            <a:extLst>
              <a:ext uri="{FF2B5EF4-FFF2-40B4-BE49-F238E27FC236}">
                <a16:creationId xmlns:a16="http://schemas.microsoft.com/office/drawing/2014/main" xmlns="" id="{582FC71B-4AD0-4853-964D-5A7879B6A664}"/>
              </a:ext>
            </a:extLst>
          </p:cNvPr>
          <p:cNvSpPr>
            <a:spLocks noGrp="1" noChangeArrowheads="1"/>
          </p:cNvSpPr>
          <p:nvPr>
            <p:ph type="sldNum" sz="quarter" idx="4"/>
          </p:nvPr>
        </p:nvSpPr>
        <p:spPr bwMode="auto">
          <a:xfrm>
            <a:off x="8737600" y="6537326"/>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790CC07C-FF47-41A8-BBE7-D10B0038A3A4}" type="slidenum">
              <a:rPr lang="en-US" altLang="zh-CN"/>
              <a:pPr/>
              <a:t>‹#›</a:t>
            </a:fld>
            <a:endParaRPr lang="en-US" altLang="zh-CN"/>
          </a:p>
        </p:txBody>
      </p:sp>
      <p:pic>
        <p:nvPicPr>
          <p:cNvPr id="130056" name="Picture 8">
            <a:extLst>
              <a:ext uri="{FF2B5EF4-FFF2-40B4-BE49-F238E27FC236}">
                <a16:creationId xmlns:a16="http://schemas.microsoft.com/office/drawing/2014/main" xmlns="" id="{D92F9A12-5A2F-456A-BD0C-3C492670709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21951" y="5935664"/>
            <a:ext cx="1646767" cy="833437"/>
          </a:xfrm>
          <a:prstGeom prst="rect">
            <a:avLst/>
          </a:prstGeom>
          <a:noFill/>
          <a:extLst>
            <a:ext uri="{909E8E84-426E-40DD-AFC4-6F175D3DCCD1}">
              <a14:hiddenFill xmlns:a14="http://schemas.microsoft.com/office/drawing/2010/main">
                <a:solidFill>
                  <a:srgbClr val="FFFFFF"/>
                </a:solidFill>
              </a14:hiddenFill>
            </a:ext>
          </a:extLst>
        </p:spPr>
      </p:pic>
      <p:pic>
        <p:nvPicPr>
          <p:cNvPr id="130057" name="Picture 9">
            <a:extLst>
              <a:ext uri="{FF2B5EF4-FFF2-40B4-BE49-F238E27FC236}">
                <a16:creationId xmlns:a16="http://schemas.microsoft.com/office/drawing/2014/main" xmlns="" id="{6364F42C-EE6C-4589-A340-E1C45727BEE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42601" y="5916613"/>
            <a:ext cx="110490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30058" name="Picture 10">
            <a:extLst>
              <a:ext uri="{FF2B5EF4-FFF2-40B4-BE49-F238E27FC236}">
                <a16:creationId xmlns:a16="http://schemas.microsoft.com/office/drawing/2014/main" xmlns="" id="{0A635F09-3EDF-458D-AA6A-75ABE2B2070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81784" y="5608638"/>
            <a:ext cx="573616" cy="463550"/>
          </a:xfrm>
          <a:prstGeom prst="rect">
            <a:avLst/>
          </a:prstGeom>
          <a:noFill/>
          <a:extLst>
            <a:ext uri="{909E8E84-426E-40DD-AFC4-6F175D3DCCD1}">
              <a14:hiddenFill xmlns:a14="http://schemas.microsoft.com/office/drawing/2010/main">
                <a:solidFill>
                  <a:srgbClr val="FFFFFF"/>
                </a:solidFill>
              </a14:hiddenFill>
            </a:ext>
          </a:extLst>
        </p:spPr>
      </p:pic>
      <p:pic>
        <p:nvPicPr>
          <p:cNvPr id="130059" name="Picture 11">
            <a:extLst>
              <a:ext uri="{FF2B5EF4-FFF2-40B4-BE49-F238E27FC236}">
                <a16:creationId xmlns:a16="http://schemas.microsoft.com/office/drawing/2014/main" xmlns="" id="{6CF1AE3B-3619-4DBD-AD8E-3B2A9C406E0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03467" y="5849939"/>
            <a:ext cx="230717"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0060" name="Picture 12">
            <a:extLst>
              <a:ext uri="{FF2B5EF4-FFF2-40B4-BE49-F238E27FC236}">
                <a16:creationId xmlns:a16="http://schemas.microsoft.com/office/drawing/2014/main" xmlns="" id="{FA8A499D-34A8-4A67-9945-5E50C3DA781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92418" y="5969001"/>
            <a:ext cx="615949" cy="244475"/>
          </a:xfrm>
          <a:prstGeom prst="rect">
            <a:avLst/>
          </a:prstGeom>
          <a:noFill/>
          <a:extLst>
            <a:ext uri="{909E8E84-426E-40DD-AFC4-6F175D3DCCD1}">
              <a14:hiddenFill xmlns:a14="http://schemas.microsoft.com/office/drawing/2010/main">
                <a:solidFill>
                  <a:srgbClr val="FFFFFF"/>
                </a:solidFill>
              </a14:hiddenFill>
            </a:ext>
          </a:extLst>
        </p:spPr>
      </p:pic>
      <p:pic>
        <p:nvPicPr>
          <p:cNvPr id="130061" name="Picture 13">
            <a:extLst>
              <a:ext uri="{FF2B5EF4-FFF2-40B4-BE49-F238E27FC236}">
                <a16:creationId xmlns:a16="http://schemas.microsoft.com/office/drawing/2014/main" xmlns="" id="{BB84050C-13D7-4D90-8440-C0D31611F49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417301" y="5943600"/>
            <a:ext cx="412751" cy="241300"/>
          </a:xfrm>
          <a:prstGeom prst="rect">
            <a:avLst/>
          </a:prstGeom>
          <a:noFill/>
          <a:extLst>
            <a:ext uri="{909E8E84-426E-40DD-AFC4-6F175D3DCCD1}">
              <a14:hiddenFill xmlns:a14="http://schemas.microsoft.com/office/drawing/2010/main">
                <a:solidFill>
                  <a:srgbClr val="FFFFFF"/>
                </a:solidFill>
              </a14:hiddenFill>
            </a:ext>
          </a:extLst>
        </p:spPr>
      </p:pic>
      <p:pic>
        <p:nvPicPr>
          <p:cNvPr id="130062" name="Picture 14">
            <a:extLst>
              <a:ext uri="{FF2B5EF4-FFF2-40B4-BE49-F238E27FC236}">
                <a16:creationId xmlns:a16="http://schemas.microsoft.com/office/drawing/2014/main" xmlns="" id="{6A186467-E682-4CC0-93C4-603D3185E87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568517" y="6334126"/>
            <a:ext cx="1826683" cy="523875"/>
          </a:xfrm>
          <a:prstGeom prst="rect">
            <a:avLst/>
          </a:prstGeom>
          <a:noFill/>
          <a:extLst>
            <a:ext uri="{909E8E84-426E-40DD-AFC4-6F175D3DCCD1}">
              <a14:hiddenFill xmlns:a14="http://schemas.microsoft.com/office/drawing/2010/main">
                <a:solidFill>
                  <a:srgbClr val="FFFFFF"/>
                </a:solidFill>
              </a14:hiddenFill>
            </a:ext>
          </a:extLst>
        </p:spPr>
      </p:pic>
      <p:sp>
        <p:nvSpPr>
          <p:cNvPr id="130063" name="Rectangle 15">
            <a:extLst>
              <a:ext uri="{FF2B5EF4-FFF2-40B4-BE49-F238E27FC236}">
                <a16:creationId xmlns:a16="http://schemas.microsoft.com/office/drawing/2014/main" xmlns="" id="{30C99686-2EDB-433D-9CFA-32D67F42CE0B}"/>
              </a:ext>
            </a:extLst>
          </p:cNvPr>
          <p:cNvSpPr>
            <a:spLocks noGrp="1" noChangeArrowheads="1"/>
          </p:cNvSpPr>
          <p:nvPr>
            <p:ph type="title"/>
          </p:nvPr>
        </p:nvSpPr>
        <p:spPr bwMode="auto">
          <a:xfrm>
            <a:off x="609600" y="228601"/>
            <a:ext cx="10972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山东商业职业技术学院</a:t>
            </a:r>
          </a:p>
        </p:txBody>
      </p:sp>
      <p:sp>
        <p:nvSpPr>
          <p:cNvPr id="130064" name="Text Box 16">
            <a:extLst>
              <a:ext uri="{FF2B5EF4-FFF2-40B4-BE49-F238E27FC236}">
                <a16:creationId xmlns:a16="http://schemas.microsoft.com/office/drawing/2014/main" xmlns="" id="{813B45AB-7206-4BB4-8AFE-1C17DFF49B42}"/>
              </a:ext>
            </a:extLst>
          </p:cNvPr>
          <p:cNvSpPr txBox="1">
            <a:spLocks noChangeArrowheads="1"/>
          </p:cNvSpPr>
          <p:nvPr/>
        </p:nvSpPr>
        <p:spPr bwMode="auto">
          <a:xfrm>
            <a:off x="1993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营    销   心   理   学</a:t>
            </a:r>
          </a:p>
        </p:txBody>
      </p:sp>
      <p:sp>
        <p:nvSpPr>
          <p:cNvPr id="130065" name="Text Box 17">
            <a:extLst>
              <a:ext uri="{FF2B5EF4-FFF2-40B4-BE49-F238E27FC236}">
                <a16:creationId xmlns:a16="http://schemas.microsoft.com/office/drawing/2014/main" xmlns="" id="{68B1F5E3-F251-4B24-B86B-03C489B43242}"/>
              </a:ext>
            </a:extLst>
          </p:cNvPr>
          <p:cNvSpPr txBox="1">
            <a:spLocks noChangeArrowheads="1"/>
          </p:cNvSpPr>
          <p:nvPr userDrawn="1"/>
        </p:nvSpPr>
        <p:spPr bwMode="auto">
          <a:xfrm>
            <a:off x="212065" y="0"/>
            <a:ext cx="615553" cy="68580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sz="2800" b="1"/>
              <a:t>           </a:t>
            </a:r>
            <a:r>
              <a:rPr lang="zh-CN" altLang="en-US" sz="2800" b="1"/>
              <a:t>消    费   心   理   学</a:t>
            </a:r>
          </a:p>
        </p:txBody>
      </p:sp>
    </p:spTree>
    <p:extLst>
      <p:ext uri="{BB962C8B-B14F-4D97-AF65-F5344CB8AC3E}">
        <p14:creationId xmlns:p14="http://schemas.microsoft.com/office/powerpoint/2010/main" val="2261423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wipe(down)">
                                      <p:cBhvr>
                                        <p:cTn id="7" dur="1000"/>
                                        <p:tgtEl>
                                          <p:spTgt spid="130062"/>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30063"/>
                                        </p:tgtEl>
                                        <p:attrNameLst>
                                          <p:attrName>style.visibility</p:attrName>
                                        </p:attrNameLst>
                                      </p:cBhvr>
                                      <p:to>
                                        <p:strVal val="visible"/>
                                      </p:to>
                                    </p:set>
                                    <p:animEffect transition="in" filter="wipe(left)">
                                      <p:cBhvr>
                                        <p:cTn id="10" dur="1000"/>
                                        <p:tgtEl>
                                          <p:spTgt spid="130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3" grpId="0"/>
    </p:bldLst>
  </p:timing>
  <p:txStyles>
    <p:titleStyle>
      <a:lvl1pPr algn="ctr" rtl="0" fontAlgn="base">
        <a:spcBef>
          <a:spcPct val="0"/>
        </a:spcBef>
        <a:spcAft>
          <a:spcPct val="0"/>
        </a:spcAft>
        <a:defRPr sz="4200" b="1" i="1" kern="1200">
          <a:solidFill>
            <a:schemeClr val="tx1"/>
          </a:solidFill>
          <a:latin typeface="+mj-lt"/>
          <a:ea typeface="+mj-ea"/>
          <a:cs typeface="+mj-cs"/>
        </a:defRPr>
      </a:lvl1pPr>
      <a:lvl2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2pPr>
      <a:lvl3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3pPr>
      <a:lvl4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4pPr>
      <a:lvl5pPr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5pPr>
      <a:lvl6pPr marL="4572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6pPr>
      <a:lvl7pPr marL="9144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7pPr>
      <a:lvl8pPr marL="13716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8pPr>
      <a:lvl9pPr marL="1828800" algn="ctr" rtl="0" fontAlgn="base">
        <a:spcBef>
          <a:spcPct val="0"/>
        </a:spcBef>
        <a:spcAft>
          <a:spcPct val="0"/>
        </a:spcAft>
        <a:defRPr sz="4200" b="1" i="1">
          <a:solidFill>
            <a:schemeClr val="tx1"/>
          </a:solidFill>
          <a:latin typeface="华文彩云" panose="02010600030101010101" pitchFamily="2" charset="-122"/>
          <a:ea typeface="华文彩云" panose="02010600030101010101" pitchFamily="2" charset="-122"/>
        </a:defRPr>
      </a:lvl9pPr>
    </p:titleStyle>
    <p:bodyStyle>
      <a:lvl1pPr marL="342900" indent="-342900" algn="l" rtl="0" fontAlgn="base">
        <a:spcBef>
          <a:spcPct val="20000"/>
        </a:spcBef>
        <a:spcAft>
          <a:spcPct val="0"/>
        </a:spcAft>
        <a:buClr>
          <a:schemeClr val="fo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xmlns="" id="{25E59672-9CB1-4922-AD9F-65738A6A3303}"/>
              </a:ext>
            </a:extLst>
          </p:cNvPr>
          <p:cNvSpPr>
            <a:spLocks noGrp="1" noChangeArrowheads="1"/>
          </p:cNvSpPr>
          <p:nvPr>
            <p:ph type="ctrTitle"/>
          </p:nvPr>
        </p:nvSpPr>
        <p:spPr>
          <a:xfrm>
            <a:off x="1524000" y="5105400"/>
            <a:ext cx="5791200" cy="1219200"/>
          </a:xfrm>
        </p:spPr>
        <p:txBody>
          <a:bodyPr/>
          <a:lstStyle/>
          <a:p>
            <a:r>
              <a:rPr lang="zh-CN" altLang="en-US"/>
              <a:t>第</a:t>
            </a:r>
            <a:r>
              <a:rPr lang="en-US" altLang="zh-CN"/>
              <a:t>7</a:t>
            </a:r>
            <a:r>
              <a:rPr lang="zh-CN" altLang="en-US"/>
              <a:t>章    </a:t>
            </a:r>
            <a:br>
              <a:rPr lang="zh-CN" altLang="en-US"/>
            </a:br>
            <a:r>
              <a:rPr lang="zh-CN" altLang="en-US"/>
              <a:t>商品价格与消费心理</a:t>
            </a:r>
          </a:p>
        </p:txBody>
      </p:sp>
      <p:sp>
        <p:nvSpPr>
          <p:cNvPr id="269315" name="Rectangle 3">
            <a:extLst>
              <a:ext uri="{FF2B5EF4-FFF2-40B4-BE49-F238E27FC236}">
                <a16:creationId xmlns:a16="http://schemas.microsoft.com/office/drawing/2014/main" xmlns="" id="{1579E186-F63B-4BD4-B792-787B8B6AD7AC}"/>
              </a:ext>
            </a:extLst>
          </p:cNvPr>
          <p:cNvSpPr>
            <a:spLocks noChangeArrowheads="1"/>
          </p:cNvSpPr>
          <p:nvPr/>
        </p:nvSpPr>
        <p:spPr bwMode="auto">
          <a:xfrm>
            <a:off x="1752600" y="1778000"/>
            <a:ext cx="44196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endParaRPr lang="en-US" altLang="zh-CN" sz="5400" b="1" dirty="0" smtClean="0">
              <a:solidFill>
                <a:srgbClr val="FFFFFF"/>
              </a:solidFill>
              <a:latin typeface="华文彩云" panose="02010600030101010101" pitchFamily="2" charset="-122"/>
              <a:ea typeface="华文彩云" panose="02010600030101010101" pitchFamily="2" charset="-122"/>
            </a:endParaRPr>
          </a:p>
          <a:p>
            <a:pPr algn="ctr" fontAlgn="base">
              <a:spcBef>
                <a:spcPct val="0"/>
              </a:spcBef>
              <a:spcAft>
                <a:spcPct val="0"/>
              </a:spcAft>
            </a:pPr>
            <a:r>
              <a:rPr lang="zh-CN" altLang="en-US" sz="5400" b="1" dirty="0" smtClean="0">
                <a:solidFill>
                  <a:srgbClr val="FFFFFF"/>
                </a:solidFill>
                <a:latin typeface="华文彩云" panose="02010600030101010101" pitchFamily="2" charset="-122"/>
                <a:ea typeface="华文彩云" panose="02010600030101010101" pitchFamily="2" charset="-122"/>
              </a:rPr>
              <a:t>消费心理学</a:t>
            </a:r>
            <a:r>
              <a:rPr lang="zh-CN" altLang="en-US" sz="5400" b="1" dirty="0">
                <a:solidFill>
                  <a:srgbClr val="FFFFFF"/>
                </a:solidFill>
                <a:latin typeface="华文彩云" panose="02010600030101010101" pitchFamily="2" charset="-122"/>
                <a:ea typeface="华文彩云" panose="02010600030101010101" pitchFamily="2" charset="-122"/>
              </a:rPr>
              <a:t/>
            </a:r>
            <a:br>
              <a:rPr lang="zh-CN" altLang="en-US" sz="5400" b="1" dirty="0">
                <a:solidFill>
                  <a:srgbClr val="FFFFFF"/>
                </a:solidFill>
                <a:latin typeface="华文彩云" panose="02010600030101010101" pitchFamily="2" charset="-122"/>
                <a:ea typeface="华文彩云" panose="02010600030101010101" pitchFamily="2" charset="-122"/>
              </a:rPr>
            </a:br>
            <a:endParaRPr lang="zh-CN" altLang="en-US" sz="5400" b="1" dirty="0">
              <a:solidFill>
                <a:srgbClr val="FFFFFF"/>
              </a:solidFill>
              <a:latin typeface="华文彩云" panose="02010600030101010101" pitchFamily="2" charset="-122"/>
              <a:ea typeface="华文彩云" panose="02010600030101010101"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Text Box 3"/>
          <p:cNvSpPr txBox="1">
            <a:spLocks noChangeArrowheads="1"/>
          </p:cNvSpPr>
          <p:nvPr/>
        </p:nvSpPr>
        <p:spPr bwMode="auto">
          <a:xfrm>
            <a:off x="1384301" y="152400"/>
            <a:ext cx="10401300" cy="89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marL="457200" fontAlgn="base">
              <a:spcBef>
                <a:spcPct val="0"/>
              </a:spcBef>
              <a:spcAft>
                <a:spcPct val="0"/>
              </a:spcAft>
              <a:defRPr sz="2400">
                <a:solidFill>
                  <a:schemeClr val="tx1"/>
                </a:solidFill>
                <a:latin typeface="Times New Roman" pitchFamily="18" charset="0"/>
                <a:ea typeface="宋体" pitchFamily="2" charset="-122"/>
              </a:defRPr>
            </a:lvl6pPr>
            <a:lvl7pPr marL="914400" fontAlgn="base">
              <a:spcBef>
                <a:spcPct val="0"/>
              </a:spcBef>
              <a:spcAft>
                <a:spcPct val="0"/>
              </a:spcAft>
              <a:defRPr sz="2400">
                <a:solidFill>
                  <a:schemeClr val="tx1"/>
                </a:solidFill>
                <a:latin typeface="Times New Roman" pitchFamily="18" charset="0"/>
                <a:ea typeface="宋体" pitchFamily="2" charset="-122"/>
              </a:defRPr>
            </a:lvl7pPr>
            <a:lvl8pPr marL="1371600" fontAlgn="base">
              <a:spcBef>
                <a:spcPct val="0"/>
              </a:spcBef>
              <a:spcAft>
                <a:spcPct val="0"/>
              </a:spcAft>
              <a:defRPr sz="2400">
                <a:solidFill>
                  <a:schemeClr val="tx1"/>
                </a:solidFill>
                <a:latin typeface="Times New Roman" pitchFamily="18" charset="0"/>
                <a:ea typeface="宋体" pitchFamily="2" charset="-122"/>
              </a:defRPr>
            </a:lvl8pPr>
            <a:lvl9pPr marL="1828800" fontAlgn="base">
              <a:spcBef>
                <a:spcPct val="0"/>
              </a:spcBef>
              <a:spcAft>
                <a:spcPct val="0"/>
              </a:spcAft>
              <a:defRPr sz="2400">
                <a:solidFill>
                  <a:schemeClr val="tx1"/>
                </a:solidFill>
                <a:latin typeface="Times New Roman" pitchFamily="18" charset="0"/>
                <a:ea typeface="宋体" pitchFamily="2" charset="-122"/>
              </a:defRPr>
            </a:lvl9pPr>
          </a:lstStyle>
          <a:p>
            <a:pPr>
              <a:spcBef>
                <a:spcPct val="50000"/>
              </a:spcBef>
            </a:pPr>
            <a:endParaRPr kumimoji="1" lang="zh-CN" altLang="en-US" sz="3200" b="1" dirty="0">
              <a:solidFill>
                <a:srgbClr val="33CC33"/>
              </a:solidFill>
              <a:latin typeface="宋体" pitchFamily="2" charset="-122"/>
            </a:endParaRPr>
          </a:p>
        </p:txBody>
      </p:sp>
      <p:sp>
        <p:nvSpPr>
          <p:cNvPr id="299014" name="Text Box 6"/>
          <p:cNvSpPr txBox="1">
            <a:spLocks noChangeArrowheads="1"/>
          </p:cNvSpPr>
          <p:nvPr/>
        </p:nvSpPr>
        <p:spPr bwMode="auto">
          <a:xfrm>
            <a:off x="1320800" y="304800"/>
            <a:ext cx="1076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600" b="1" dirty="0" smtClean="0">
                <a:solidFill>
                  <a:srgbClr val="FF33CC"/>
                </a:solidFill>
                <a:latin typeface="黑体" pitchFamily="49" charset="-122"/>
              </a:rPr>
              <a:t>消费者常见消费心理</a:t>
            </a:r>
            <a:endParaRPr kumimoji="1" lang="zh-CN" altLang="en-US" sz="3600" b="1" dirty="0">
              <a:solidFill>
                <a:srgbClr val="FF33CC"/>
              </a:solidFill>
              <a:latin typeface="黑体" pitchFamily="49" charset="-122"/>
            </a:endParaRPr>
          </a:p>
        </p:txBody>
      </p:sp>
      <p:sp>
        <p:nvSpPr>
          <p:cNvPr id="2" name="矩形 1"/>
          <p:cNvSpPr/>
          <p:nvPr/>
        </p:nvSpPr>
        <p:spPr>
          <a:xfrm>
            <a:off x="922789" y="971317"/>
            <a:ext cx="11167611" cy="5632311"/>
          </a:xfrm>
          <a:prstGeom prst="rect">
            <a:avLst/>
          </a:prstGeom>
        </p:spPr>
        <p:txBody>
          <a:bodyPr wrap="square">
            <a:spAutoFit/>
          </a:bodyPr>
          <a:lstStyle/>
          <a:p>
            <a:r>
              <a:rPr lang="en-US" altLang="zh-CN" b="1" dirty="0" smtClean="0"/>
              <a:t>1.</a:t>
            </a:r>
            <a:r>
              <a:rPr lang="zh-CN" altLang="en-US" b="1" dirty="0" smtClean="0"/>
              <a:t>习惯</a:t>
            </a:r>
            <a:r>
              <a:rPr lang="zh-CN" altLang="en-US" b="1" dirty="0"/>
              <a:t>心理</a:t>
            </a:r>
            <a:r>
              <a:rPr lang="en-US" altLang="zh-CN" b="1" dirty="0"/>
              <a:t>:</a:t>
            </a:r>
            <a:r>
              <a:rPr lang="zh-CN" altLang="en-US" dirty="0"/>
              <a:t>消费者在购买商品时评价商品价格是否合理，往往是根据以往购物经验形成的对商品价格的习惯心理。而这种习惯价格心理一般是不易改变</a:t>
            </a:r>
            <a:r>
              <a:rPr lang="zh-CN" altLang="en-US" dirty="0" smtClean="0"/>
              <a:t>的消费者</a:t>
            </a:r>
            <a:r>
              <a:rPr lang="zh-CN" altLang="en-US" dirty="0"/>
              <a:t>在长期的购买实践中，对一些经常购买的商品，心目中已形成习惯性的价格标准。如沃尔玛利用这种习惯提出“天天平价，始终如一”的口号。另外，可以根据消费者的风俗习惯定价，例如在我国大多数地区，人们认为“</a:t>
            </a:r>
            <a:r>
              <a:rPr lang="en-US" altLang="zh-CN" dirty="0"/>
              <a:t>8</a:t>
            </a:r>
            <a:r>
              <a:rPr lang="zh-CN" altLang="en-US" dirty="0"/>
              <a:t>、</a:t>
            </a:r>
            <a:r>
              <a:rPr lang="en-US" altLang="zh-CN" dirty="0"/>
              <a:t>6”</a:t>
            </a:r>
            <a:r>
              <a:rPr lang="zh-CN" altLang="en-US" dirty="0"/>
              <a:t>是发财、吉祥的数字，很多商品定价为</a:t>
            </a:r>
            <a:r>
              <a:rPr lang="en-US" altLang="zh-CN" dirty="0"/>
              <a:t>888</a:t>
            </a:r>
            <a:r>
              <a:rPr lang="zh-CN" altLang="en-US" dirty="0"/>
              <a:t>，</a:t>
            </a:r>
            <a:r>
              <a:rPr lang="en-US" altLang="zh-CN" dirty="0"/>
              <a:t>666</a:t>
            </a:r>
            <a:r>
              <a:rPr lang="zh-CN" altLang="en-US" dirty="0"/>
              <a:t>或以</a:t>
            </a:r>
            <a:r>
              <a:rPr lang="en-US" altLang="zh-CN" dirty="0"/>
              <a:t>8</a:t>
            </a:r>
            <a:r>
              <a:rPr lang="zh-CN" altLang="en-US" dirty="0"/>
              <a:t>、</a:t>
            </a:r>
            <a:r>
              <a:rPr lang="en-US" altLang="zh-CN" dirty="0"/>
              <a:t>6</a:t>
            </a:r>
            <a:r>
              <a:rPr lang="zh-CN" altLang="en-US" dirty="0"/>
              <a:t>为零头。在西方人们则普遍忌讳“</a:t>
            </a:r>
            <a:r>
              <a:rPr lang="en-US" altLang="zh-CN" dirty="0"/>
              <a:t>5</a:t>
            </a:r>
            <a:r>
              <a:rPr lang="zh-CN" altLang="en-US" dirty="0"/>
              <a:t>、</a:t>
            </a:r>
            <a:r>
              <a:rPr lang="en-US" altLang="zh-CN" dirty="0"/>
              <a:t>13”</a:t>
            </a:r>
            <a:r>
              <a:rPr lang="zh-CN" altLang="en-US" dirty="0"/>
              <a:t>这样的数字。所以定价必要时要考虑到这些数字。</a:t>
            </a:r>
            <a:endParaRPr lang="en-US" altLang="zh-CN" dirty="0" smtClean="0"/>
          </a:p>
          <a:p>
            <a:r>
              <a:rPr lang="en-US" altLang="zh-CN" b="1" dirty="0" smtClean="0"/>
              <a:t>2.</a:t>
            </a:r>
            <a:r>
              <a:rPr lang="zh-CN" altLang="en-US" b="1" dirty="0" smtClean="0"/>
              <a:t>高价</a:t>
            </a:r>
            <a:r>
              <a:rPr lang="zh-CN" altLang="en-US" b="1" dirty="0"/>
              <a:t>炫耀心理</a:t>
            </a:r>
            <a:r>
              <a:rPr lang="en-US" altLang="zh-CN" b="1" dirty="0"/>
              <a:t>:</a:t>
            </a:r>
            <a:r>
              <a:rPr lang="zh-CN" altLang="en-US" dirty="0"/>
              <a:t>由于消费者的经济地位和收入不同，往往使部分消费者对不同商品价值形成不同的自我意识比拟，来炫耀自我价值，例如</a:t>
            </a:r>
            <a:r>
              <a:rPr lang="en-US" altLang="zh-CN" dirty="0"/>
              <a:t>:</a:t>
            </a:r>
            <a:r>
              <a:rPr lang="zh-CN" altLang="en-US" dirty="0"/>
              <a:t>有些消费者热衷于购买高档名牌产品，对非名牌和低档品不屑一顾</a:t>
            </a:r>
            <a:r>
              <a:rPr lang="zh-CN" altLang="en-US" dirty="0" smtClean="0"/>
              <a:t>。</a:t>
            </a:r>
            <a:endParaRPr lang="en-US" altLang="zh-CN" dirty="0" smtClean="0"/>
          </a:p>
          <a:p>
            <a:r>
              <a:rPr lang="en-US" altLang="zh-CN" b="1" dirty="0" smtClean="0"/>
              <a:t>3.</a:t>
            </a:r>
            <a:r>
              <a:rPr lang="zh-CN" altLang="en-US" b="1" dirty="0" smtClean="0"/>
              <a:t>按</a:t>
            </a:r>
            <a:r>
              <a:rPr lang="zh-CN" altLang="en-US" b="1" dirty="0"/>
              <a:t>价论质心理</a:t>
            </a:r>
            <a:r>
              <a:rPr lang="en-US" altLang="zh-CN" b="1" dirty="0"/>
              <a:t>:</a:t>
            </a:r>
            <a:r>
              <a:rPr lang="zh-CN" altLang="en-US" dirty="0"/>
              <a:t>通常我们说的“一分钱一分货，好货不便宜，便宜没好货”，造成这种心理的原因主要是消费者不可能也不具备鉴定任何商品价值和质量的能力。一般来说，消费者总是希望“物美价廉”。目前市场上的大甩卖大折扣，五花把门作为消费者对直观商品质量好坏的乐意购买，对从外观上难判断内在质量的商品，降价幅度越大疑虑越深。因此在调定价时要注意这种价格心理</a:t>
            </a:r>
            <a:r>
              <a:rPr lang="zh-CN" altLang="en-US" dirty="0" smtClean="0"/>
              <a:t>。</a:t>
            </a:r>
            <a:endParaRPr lang="en-US" altLang="zh-CN" dirty="0" smtClean="0"/>
          </a:p>
          <a:p>
            <a:r>
              <a:rPr lang="en-US" altLang="zh-CN" b="1" dirty="0" smtClean="0"/>
              <a:t>4.</a:t>
            </a:r>
            <a:r>
              <a:rPr lang="zh-CN" altLang="en-US" b="1" dirty="0" smtClean="0"/>
              <a:t>比较价格</a:t>
            </a:r>
            <a:r>
              <a:rPr lang="zh-CN" altLang="en-US" b="1" dirty="0"/>
              <a:t>心理</a:t>
            </a:r>
            <a:r>
              <a:rPr lang="en-US" altLang="zh-CN" b="1" dirty="0"/>
              <a:t>:</a:t>
            </a:r>
            <a:r>
              <a:rPr lang="zh-CN" altLang="en-US" dirty="0"/>
              <a:t>也是我们通常所说的“货比三家”。比较心理是消费者根据商品的性能、质量、外观、造型及所用的材料、判断商品的价格是否合理，是否符合它的实际价值，然后做出决定购买的心理。一般消费者主张求新，求实，求廉。愿意购买中低档商品，即提现它的使用价值又提现自身的身份和地位</a:t>
            </a:r>
            <a:r>
              <a:rPr lang="zh-CN" altLang="en-US" dirty="0" smtClean="0"/>
              <a:t>。</a:t>
            </a:r>
            <a:endParaRPr lang="en-US" altLang="zh-CN" dirty="0" smtClean="0"/>
          </a:p>
          <a:p>
            <a:r>
              <a:rPr lang="en-US" altLang="zh-CN" b="1" dirty="0" smtClean="0"/>
              <a:t>5.</a:t>
            </a:r>
            <a:r>
              <a:rPr lang="zh-CN" altLang="en-US" b="1" dirty="0" smtClean="0"/>
              <a:t>跟随</a:t>
            </a:r>
            <a:r>
              <a:rPr lang="zh-CN" altLang="en-US" b="1" dirty="0"/>
              <a:t>和等待心理</a:t>
            </a:r>
            <a:r>
              <a:rPr lang="en-US" altLang="zh-CN" dirty="0"/>
              <a:t>:</a:t>
            </a:r>
            <a:r>
              <a:rPr lang="zh-CN" altLang="en-US" dirty="0"/>
              <a:t>跟随和等待心理又称价格逆反心理，当某种商品在价格大幅度上涨时，市场需求量不但不下降而且还会增加，价格在大幅度下降时，消量不但不增加，还会下降。这不是炫耀心理作用的结果，而是消费心理不成熟的表现。是逆反心理一种特殊现象</a:t>
            </a:r>
            <a:r>
              <a:rPr lang="zh-CN" altLang="en-US" dirty="0" smtClean="0"/>
              <a:t>。</a:t>
            </a:r>
            <a:endParaRPr lang="en-US" altLang="zh-CN" dirty="0" smtClean="0"/>
          </a:p>
          <a:p>
            <a:r>
              <a:rPr lang="en-US" altLang="zh-CN" b="1" dirty="0" smtClean="0"/>
              <a:t>6.</a:t>
            </a:r>
            <a:r>
              <a:rPr lang="zh-CN" altLang="en-US" b="1" dirty="0" smtClean="0"/>
              <a:t>物美价廉</a:t>
            </a:r>
            <a:r>
              <a:rPr lang="zh-CN" altLang="en-US" b="1" dirty="0"/>
              <a:t>心理</a:t>
            </a:r>
            <a:r>
              <a:rPr lang="en-US" altLang="zh-CN" b="1" dirty="0"/>
              <a:t>:</a:t>
            </a:r>
            <a:r>
              <a:rPr lang="zh-CN" altLang="en-US" dirty="0"/>
              <a:t>主要是收入水平和消费水平较低的群体</a:t>
            </a:r>
            <a:r>
              <a:rPr lang="en-US" altLang="zh-CN" dirty="0"/>
              <a:t>,</a:t>
            </a:r>
            <a:r>
              <a:rPr lang="zh-CN" altLang="en-US" dirty="0"/>
              <a:t>他们总是希望用较少的钱换取较大、较好的物品，追求实惠</a:t>
            </a:r>
            <a:r>
              <a:rPr lang="en-US" altLang="zh-CN" dirty="0"/>
              <a:t>,</a:t>
            </a:r>
            <a:r>
              <a:rPr lang="zh-CN" altLang="en-US" dirty="0"/>
              <a:t>物美价廉，这种心理主要表现在对一些生活必须用品上。因此，要求我们经营者在制定价格时考虑消费者这种求廉心理，来增加收益。</a:t>
            </a:r>
          </a:p>
        </p:txBody>
      </p:sp>
    </p:spTree>
    <p:extLst>
      <p:ext uri="{BB962C8B-B14F-4D97-AF65-F5344CB8AC3E}">
        <p14:creationId xmlns:p14="http://schemas.microsoft.com/office/powerpoint/2010/main" val="136319109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Text Box 3"/>
          <p:cNvSpPr txBox="1">
            <a:spLocks noChangeArrowheads="1"/>
          </p:cNvSpPr>
          <p:nvPr/>
        </p:nvSpPr>
        <p:spPr bwMode="auto">
          <a:xfrm>
            <a:off x="1384301" y="152400"/>
            <a:ext cx="104013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marL="457200" fontAlgn="base">
              <a:spcBef>
                <a:spcPct val="0"/>
              </a:spcBef>
              <a:spcAft>
                <a:spcPct val="0"/>
              </a:spcAft>
              <a:defRPr sz="2400">
                <a:solidFill>
                  <a:schemeClr val="tx1"/>
                </a:solidFill>
                <a:latin typeface="Times New Roman" pitchFamily="18" charset="0"/>
                <a:ea typeface="宋体" pitchFamily="2" charset="-122"/>
              </a:defRPr>
            </a:lvl6pPr>
            <a:lvl7pPr marL="914400" fontAlgn="base">
              <a:spcBef>
                <a:spcPct val="0"/>
              </a:spcBef>
              <a:spcAft>
                <a:spcPct val="0"/>
              </a:spcAft>
              <a:defRPr sz="2400">
                <a:solidFill>
                  <a:schemeClr val="tx1"/>
                </a:solidFill>
                <a:latin typeface="Times New Roman" pitchFamily="18" charset="0"/>
                <a:ea typeface="宋体" pitchFamily="2" charset="-122"/>
              </a:defRPr>
            </a:lvl7pPr>
            <a:lvl8pPr marL="1371600" fontAlgn="base">
              <a:spcBef>
                <a:spcPct val="0"/>
              </a:spcBef>
              <a:spcAft>
                <a:spcPct val="0"/>
              </a:spcAft>
              <a:defRPr sz="2400">
                <a:solidFill>
                  <a:schemeClr val="tx1"/>
                </a:solidFill>
                <a:latin typeface="Times New Roman" pitchFamily="18" charset="0"/>
                <a:ea typeface="宋体" pitchFamily="2" charset="-122"/>
              </a:defRPr>
            </a:lvl8pPr>
            <a:lvl9pPr marL="1828800" fontAlgn="base">
              <a:spcBef>
                <a:spcPct val="0"/>
              </a:spcBef>
              <a:spcAft>
                <a:spcPct val="0"/>
              </a:spcAft>
              <a:defRPr sz="2400">
                <a:solidFill>
                  <a:schemeClr val="tx1"/>
                </a:solidFill>
                <a:latin typeface="Times New Roman" pitchFamily="18" charset="0"/>
                <a:ea typeface="宋体" pitchFamily="2" charset="-122"/>
              </a:defRPr>
            </a:lvl9pPr>
          </a:lstStyle>
          <a:p>
            <a:pPr>
              <a:spcBef>
                <a:spcPct val="50000"/>
              </a:spcBef>
            </a:pPr>
            <a:r>
              <a:rPr kumimoji="1" lang="zh-CN" altLang="en-US" sz="3200" b="1" dirty="0" smtClean="0">
                <a:solidFill>
                  <a:srgbClr val="33CC33"/>
                </a:solidFill>
                <a:latin typeface="宋体" pitchFamily="2" charset="-122"/>
              </a:rPr>
              <a:t>商品</a:t>
            </a:r>
            <a:r>
              <a:rPr kumimoji="1" lang="zh-CN" altLang="en-US" sz="3200" b="1" dirty="0">
                <a:solidFill>
                  <a:srgbClr val="33CC33"/>
                </a:solidFill>
                <a:latin typeface="宋体" pitchFamily="2" charset="-122"/>
              </a:rPr>
              <a:t>价格的概念 </a:t>
            </a:r>
          </a:p>
        </p:txBody>
      </p:sp>
      <p:sp>
        <p:nvSpPr>
          <p:cNvPr id="299012" name="Rectangle 4"/>
          <p:cNvSpPr>
            <a:spLocks noChangeArrowheads="1"/>
          </p:cNvSpPr>
          <p:nvPr/>
        </p:nvSpPr>
        <p:spPr bwMode="auto">
          <a:xfrm>
            <a:off x="1219200" y="2514600"/>
            <a:ext cx="10261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514781"/>
              </a:buClr>
              <a:buFont typeface="Wingdings" pitchFamily="2" charset="2"/>
              <a:buChar char="l"/>
            </a:pPr>
            <a:r>
              <a:rPr kumimoji="1" lang="zh-CN" altLang="en-US" sz="2800" b="1">
                <a:solidFill>
                  <a:srgbClr val="514781"/>
                </a:solidFill>
                <a:latin typeface="宋体" pitchFamily="2" charset="-122"/>
              </a:rPr>
              <a:t>经济学理论认为，价格是商品价值的货币表现，是商品与货币交换比例的指数，是商品经济特有的一个重要经济范畴。而营销心理学有关价格的含义则是指建立在消费者心理基础之上的各种商品价值的货币表现形式。</a:t>
            </a:r>
          </a:p>
        </p:txBody>
      </p:sp>
      <p:sp>
        <p:nvSpPr>
          <p:cNvPr id="299014" name="Text Box 6"/>
          <p:cNvSpPr txBox="1">
            <a:spLocks noChangeArrowheads="1"/>
          </p:cNvSpPr>
          <p:nvPr/>
        </p:nvSpPr>
        <p:spPr bwMode="auto">
          <a:xfrm>
            <a:off x="1320800" y="304800"/>
            <a:ext cx="1076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600" b="1" dirty="0" smtClean="0">
                <a:solidFill>
                  <a:srgbClr val="FF33CC"/>
                </a:solidFill>
                <a:latin typeface="宋体" pitchFamily="2" charset="-122"/>
              </a:rPr>
              <a:t>商品</a:t>
            </a:r>
            <a:r>
              <a:rPr kumimoji="1" lang="zh-CN" altLang="en-US" sz="3600" b="1" dirty="0">
                <a:solidFill>
                  <a:srgbClr val="FF33CC"/>
                </a:solidFill>
                <a:latin typeface="宋体" pitchFamily="2" charset="-122"/>
              </a:rPr>
              <a:t>价格</a:t>
            </a:r>
            <a:r>
              <a:rPr kumimoji="1" lang="zh-CN" altLang="en-US" sz="3600" b="1" dirty="0">
                <a:solidFill>
                  <a:srgbClr val="FF33CC"/>
                </a:solidFill>
                <a:latin typeface="黑体" pitchFamily="49" charset="-122"/>
              </a:rPr>
              <a:t> </a:t>
            </a:r>
          </a:p>
        </p:txBody>
      </p:sp>
      <p:grpSp>
        <p:nvGrpSpPr>
          <p:cNvPr id="299016" name="Group 8"/>
          <p:cNvGrpSpPr>
            <a:grpSpLocks/>
          </p:cNvGrpSpPr>
          <p:nvPr/>
        </p:nvGrpSpPr>
        <p:grpSpPr bwMode="auto">
          <a:xfrm>
            <a:off x="5537200" y="5029200"/>
            <a:ext cx="4622800" cy="1919288"/>
            <a:chOff x="0" y="0"/>
            <a:chExt cx="3765" cy="3266"/>
          </a:xfrm>
        </p:grpSpPr>
        <p:sp>
          <p:nvSpPr>
            <p:cNvPr id="299017" name="AutoShape 9"/>
            <p:cNvSpPr>
              <a:spLocks noChangeArrowheads="1"/>
            </p:cNvSpPr>
            <p:nvPr/>
          </p:nvSpPr>
          <p:spPr bwMode="auto">
            <a:xfrm>
              <a:off x="0" y="0"/>
              <a:ext cx="3765"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9018" name="_s550916"/>
            <p:cNvSpPr>
              <a:spLocks noChangeArrowheads="1"/>
            </p:cNvSpPr>
            <p:nvPr/>
          </p:nvSpPr>
          <p:spPr bwMode="auto">
            <a:xfrm>
              <a:off x="780" y="870"/>
              <a:ext cx="1527" cy="1527"/>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FF7C80"/>
            </a:solidFill>
            <a:ln w="9525">
              <a:round/>
              <a:headEnd/>
              <a:tailEnd/>
            </a:ln>
            <a:scene3d>
              <a:camera prst="legacyPerspectiveTopRight"/>
              <a:lightRig rig="legacyFlat3" dir="b"/>
            </a:scene3d>
            <a:sp3d extrusionH="121893000" prstMaterial="legacyMatte">
              <a:bevelT w="13500" h="13500" prst="angle"/>
              <a:bevelB w="13500" h="13500" prst="angle"/>
              <a:extrusionClr>
                <a:srgbClr val="FF7C80"/>
              </a:extrusionClr>
            </a:sp3d>
          </p:spPr>
          <p:txBody>
            <a:bodyPr>
              <a:flatTx/>
            </a:bodyPr>
            <a:lstStyle/>
            <a:p>
              <a:endParaRPr lang="zh-CN" altLang="en-US"/>
            </a:p>
          </p:txBody>
        </p:sp>
        <p:sp>
          <p:nvSpPr>
            <p:cNvPr id="299019" name="_s550917"/>
            <p:cNvSpPr>
              <a:spLocks/>
            </p:cNvSpPr>
            <p:nvPr/>
          </p:nvSpPr>
          <p:spPr bwMode="auto">
            <a:xfrm>
              <a:off x="2834" y="953"/>
              <a:ext cx="407" cy="339"/>
            </a:xfrm>
            <a:prstGeom prst="callout2">
              <a:avLst>
                <a:gd name="adj1" fmla="val 21241"/>
                <a:gd name="adj2" fmla="val -11792"/>
                <a:gd name="adj3" fmla="val 21241"/>
                <a:gd name="adj4" fmla="val -20148"/>
                <a:gd name="adj5" fmla="val 200588"/>
                <a:gd name="adj6" fmla="val -16069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zh-CN" altLang="en-US" sz="2000">
                <a:latin typeface="Times New Roman" pitchFamily="18" charset="0"/>
              </a:endParaRPr>
            </a:p>
          </p:txBody>
        </p:sp>
        <p:sp>
          <p:nvSpPr>
            <p:cNvPr id="299020" name="_s550918"/>
            <p:cNvSpPr>
              <a:spLocks noChangeArrowheads="1"/>
            </p:cNvSpPr>
            <p:nvPr/>
          </p:nvSpPr>
          <p:spPr bwMode="auto">
            <a:xfrm>
              <a:off x="1034" y="1124"/>
              <a:ext cx="1018" cy="101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round/>
              <a:headEnd/>
              <a:tailEnd/>
            </a:ln>
            <a:scene3d>
              <a:camera prst="legacyPerspectiveTopRight"/>
              <a:lightRig rig="legacyFlat3" dir="b"/>
            </a:scene3d>
            <a:sp3d extrusionH="121893000" prstMaterial="legacyMatte">
              <a:bevelT w="13500" h="13500" prst="angle"/>
              <a:bevelB w="13500" h="13500" prst="angle"/>
              <a:extrusionClr>
                <a:schemeClr val="accent1"/>
              </a:extrusionClr>
            </a:sp3d>
          </p:spPr>
          <p:txBody>
            <a:bodyPr>
              <a:flatTx/>
            </a:bodyPr>
            <a:lstStyle/>
            <a:p>
              <a:endParaRPr lang="zh-CN" altLang="en-US"/>
            </a:p>
          </p:txBody>
        </p:sp>
        <p:sp>
          <p:nvSpPr>
            <p:cNvPr id="299021" name="_s550919"/>
            <p:cNvSpPr>
              <a:spLocks/>
            </p:cNvSpPr>
            <p:nvPr/>
          </p:nvSpPr>
          <p:spPr bwMode="auto">
            <a:xfrm>
              <a:off x="2834" y="614"/>
              <a:ext cx="407" cy="339"/>
            </a:xfrm>
            <a:prstGeom prst="callout2">
              <a:avLst>
                <a:gd name="adj1" fmla="val 21241"/>
                <a:gd name="adj2" fmla="val -11792"/>
                <a:gd name="adj3" fmla="val 21241"/>
                <a:gd name="adj4" fmla="val -20148"/>
                <a:gd name="adj5" fmla="val 300588"/>
                <a:gd name="adj6" fmla="val -22334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zh-CN" altLang="en-US" sz="2000">
                <a:latin typeface="Times New Roman" pitchFamily="18" charset="0"/>
              </a:endParaRPr>
            </a:p>
          </p:txBody>
        </p:sp>
        <p:sp>
          <p:nvSpPr>
            <p:cNvPr id="299022" name="_s550920"/>
            <p:cNvSpPr>
              <a:spLocks noChangeArrowheads="1"/>
            </p:cNvSpPr>
            <p:nvPr/>
          </p:nvSpPr>
          <p:spPr bwMode="auto">
            <a:xfrm>
              <a:off x="1289" y="1379"/>
              <a:ext cx="509" cy="509"/>
            </a:xfrm>
            <a:prstGeom prst="ellipse">
              <a:avLst/>
            </a:prstGeom>
            <a:solidFill>
              <a:srgbClr val="FFFF66"/>
            </a:solidFill>
            <a:ln w="9525">
              <a:round/>
              <a:headEnd/>
              <a:tailEnd/>
            </a:ln>
            <a:scene3d>
              <a:camera prst="legacyPerspectiveTopRight"/>
              <a:lightRig rig="legacyFlat3" dir="b"/>
            </a:scene3d>
            <a:sp3d extrusionH="121893000" prstMaterial="legacyMatte">
              <a:bevelT w="13500" h="13500" prst="angle"/>
              <a:bevelB w="13500" h="13500" prst="angle"/>
              <a:extrusionClr>
                <a:srgbClr val="FFFF66"/>
              </a:extrusionClr>
            </a:sp3d>
          </p:spPr>
          <p:txBody>
            <a:bodyPr>
              <a:flatTx/>
            </a:bodyPr>
            <a:lstStyle/>
            <a:p>
              <a:endParaRPr lang="zh-CN" altLang="en-US"/>
            </a:p>
          </p:txBody>
        </p:sp>
        <p:sp>
          <p:nvSpPr>
            <p:cNvPr id="299023" name="_s550921"/>
            <p:cNvSpPr>
              <a:spLocks/>
            </p:cNvSpPr>
            <p:nvPr/>
          </p:nvSpPr>
          <p:spPr bwMode="auto">
            <a:xfrm>
              <a:off x="2834" y="275"/>
              <a:ext cx="407" cy="339"/>
            </a:xfrm>
            <a:prstGeom prst="callout2">
              <a:avLst>
                <a:gd name="adj1" fmla="val 21241"/>
                <a:gd name="adj2" fmla="val -11792"/>
                <a:gd name="adj3" fmla="val 21241"/>
                <a:gd name="adj4" fmla="val -20148"/>
                <a:gd name="adj5" fmla="val 400588"/>
                <a:gd name="adj6" fmla="val -31695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eaLnBrk="0" hangingPunct="0"/>
              <a:endParaRPr lang="zh-CN" altLang="en-US" sz="2000">
                <a:latin typeface="Times New Roman" pitchFamily="18" charset="0"/>
              </a:endParaRPr>
            </a:p>
          </p:txBody>
        </p:sp>
      </p:grpSp>
    </p:spTree>
    <p:extLst>
      <p:ext uri="{BB962C8B-B14F-4D97-AF65-F5344CB8AC3E}">
        <p14:creationId xmlns:p14="http://schemas.microsoft.com/office/powerpoint/2010/main" val="119630216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9012">
                                            <p:txEl>
                                              <p:pRg st="0" end="0"/>
                                            </p:txEl>
                                          </p:spTgt>
                                        </p:tgtEl>
                                        <p:attrNameLst>
                                          <p:attrName>style.visibility</p:attrName>
                                        </p:attrNameLst>
                                      </p:cBhvr>
                                      <p:to>
                                        <p:strVal val="visible"/>
                                      </p:to>
                                    </p:set>
                                    <p:anim calcmode="lin" valueType="num">
                                      <p:cBhvr additive="base">
                                        <p:cTn id="7" dur="500" fill="hold"/>
                                        <p:tgtEl>
                                          <p:spTgt spid="299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99012">
                                            <p:txEl>
                                              <p:pRg st="0" end="0"/>
                                            </p:txEl>
                                          </p:spTgt>
                                        </p:tgtEl>
                                        <p:attrNameLst>
                                          <p:attrName>ppt_c</p:attrName>
                                        </p:attrNameLst>
                                      </p:cBhvr>
                                      <p:to>
                                        <a:srgbClr val="F18F0E"/>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mph" presetSubtype="0" fill="hold" nodeType="clickEffect">
                                  <p:stCondLst>
                                    <p:cond delay="0"/>
                                  </p:stCondLst>
                                  <p:childTnLst>
                                    <p:anim calcmode="discrete" valueType="str">
                                      <p:cBhvr>
                                        <p:cTn id="12" dur="1000" fill="hold"/>
                                        <p:tgtEl>
                                          <p:spTgt spid="299016"/>
                                        </p:tgtEl>
                                        <p:attrNameLst>
                                          <p:attrName>style.visibility</p:attrName>
                                        </p:attrNameLst>
                                      </p:cBhvr>
                                      <p:tavLst>
                                        <p:tav tm="0">
                                          <p:val>
                                            <p:strVal val="hidden"/>
                                          </p:val>
                                        </p:tav>
                                        <p:tav tm="50000">
                                          <p:val>
                                            <p:strVal val="visible"/>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mph" presetSubtype="0" fill="hold" nodeType="clickEffect">
                                  <p:stCondLst>
                                    <p:cond delay="0"/>
                                  </p:stCondLst>
                                  <p:childTnLst>
                                    <p:anim calcmode="discrete" valueType="str">
                                      <p:cBhvr>
                                        <p:cTn id="16" dur="1000" fill="hold"/>
                                        <p:tgtEl>
                                          <p:spTgt spid="2990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384301" y="152400"/>
            <a:ext cx="104013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marL="457200" fontAlgn="base">
              <a:spcBef>
                <a:spcPct val="0"/>
              </a:spcBef>
              <a:spcAft>
                <a:spcPct val="0"/>
              </a:spcAft>
              <a:defRPr sz="2400">
                <a:solidFill>
                  <a:schemeClr val="tx1"/>
                </a:solidFill>
                <a:latin typeface="Times New Roman" pitchFamily="18" charset="0"/>
                <a:ea typeface="宋体" pitchFamily="2" charset="-122"/>
              </a:defRPr>
            </a:lvl6pPr>
            <a:lvl7pPr marL="914400" fontAlgn="base">
              <a:spcBef>
                <a:spcPct val="0"/>
              </a:spcBef>
              <a:spcAft>
                <a:spcPct val="0"/>
              </a:spcAft>
              <a:defRPr sz="2400">
                <a:solidFill>
                  <a:schemeClr val="tx1"/>
                </a:solidFill>
                <a:latin typeface="Times New Roman" pitchFamily="18" charset="0"/>
                <a:ea typeface="宋体" pitchFamily="2" charset="-122"/>
              </a:defRPr>
            </a:lvl7pPr>
            <a:lvl8pPr marL="1371600" fontAlgn="base">
              <a:spcBef>
                <a:spcPct val="0"/>
              </a:spcBef>
              <a:spcAft>
                <a:spcPct val="0"/>
              </a:spcAft>
              <a:defRPr sz="2400">
                <a:solidFill>
                  <a:schemeClr val="tx1"/>
                </a:solidFill>
                <a:latin typeface="Times New Roman" pitchFamily="18" charset="0"/>
                <a:ea typeface="宋体" pitchFamily="2" charset="-122"/>
              </a:defRPr>
            </a:lvl8pPr>
            <a:lvl9pPr marL="1828800" fontAlgn="base">
              <a:spcBef>
                <a:spcPct val="0"/>
              </a:spcBef>
              <a:spcAft>
                <a:spcPct val="0"/>
              </a:spcAft>
              <a:defRPr sz="2400">
                <a:solidFill>
                  <a:schemeClr val="tx1"/>
                </a:solidFill>
                <a:latin typeface="Times New Roman" pitchFamily="18" charset="0"/>
                <a:ea typeface="宋体" pitchFamily="2" charset="-122"/>
              </a:defRPr>
            </a:lvl9pPr>
          </a:lstStyle>
          <a:p>
            <a:pPr>
              <a:spcBef>
                <a:spcPct val="50000"/>
              </a:spcBef>
            </a:pPr>
            <a:r>
              <a:rPr kumimoji="1" lang="zh-CN" altLang="en-US" sz="3200" b="1" dirty="0" smtClean="0">
                <a:solidFill>
                  <a:srgbClr val="33CC33"/>
                </a:solidFill>
                <a:latin typeface="宋体" pitchFamily="2" charset="-122"/>
              </a:rPr>
              <a:t>需求</a:t>
            </a:r>
            <a:r>
              <a:rPr kumimoji="1" lang="zh-CN" altLang="en-US" sz="3200" b="1" dirty="0">
                <a:solidFill>
                  <a:srgbClr val="33CC33"/>
                </a:solidFill>
                <a:latin typeface="宋体" pitchFamily="2" charset="-122"/>
              </a:rPr>
              <a:t>价格弹性</a:t>
            </a:r>
            <a:r>
              <a:rPr kumimoji="1" lang="zh-CN" altLang="en-US" sz="2800" b="1" dirty="0">
                <a:solidFill>
                  <a:srgbClr val="33CC33"/>
                </a:solidFill>
                <a:latin typeface="宋体" pitchFamily="2" charset="-122"/>
              </a:rPr>
              <a:t> </a:t>
            </a:r>
          </a:p>
        </p:txBody>
      </p:sp>
      <p:sp>
        <p:nvSpPr>
          <p:cNvPr id="410631" name="Line 7"/>
          <p:cNvSpPr>
            <a:spLocks noChangeShapeType="1"/>
          </p:cNvSpPr>
          <p:nvPr/>
        </p:nvSpPr>
        <p:spPr bwMode="auto">
          <a:xfrm flipV="1">
            <a:off x="6299200" y="3429000"/>
            <a:ext cx="914400" cy="3048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632" name="Line 8"/>
          <p:cNvSpPr>
            <a:spLocks noChangeShapeType="1"/>
          </p:cNvSpPr>
          <p:nvPr/>
        </p:nvSpPr>
        <p:spPr bwMode="auto">
          <a:xfrm>
            <a:off x="6299200" y="4800600"/>
            <a:ext cx="1016000" cy="2286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10663" name="Group 39"/>
          <p:cNvGrpSpPr>
            <a:grpSpLocks/>
          </p:cNvGrpSpPr>
          <p:nvPr/>
        </p:nvGrpSpPr>
        <p:grpSpPr bwMode="auto">
          <a:xfrm>
            <a:off x="7416800" y="3124200"/>
            <a:ext cx="3759200" cy="838200"/>
            <a:chOff x="3504" y="1968"/>
            <a:chExt cx="1776" cy="528"/>
          </a:xfrm>
        </p:grpSpPr>
        <p:sp>
          <p:nvSpPr>
            <p:cNvPr id="410634" name="AutoShape 10"/>
            <p:cNvSpPr>
              <a:spLocks noChangeArrowheads="1"/>
            </p:cNvSpPr>
            <p:nvPr/>
          </p:nvSpPr>
          <p:spPr bwMode="auto">
            <a:xfrm>
              <a:off x="3504" y="1968"/>
              <a:ext cx="1632" cy="528"/>
            </a:xfrm>
            <a:prstGeom prst="roundRect">
              <a:avLst>
                <a:gd name="adj" fmla="val 16667"/>
              </a:avLst>
            </a:prstGeom>
            <a:gradFill rotWithShape="0">
              <a:gsLst>
                <a:gs pos="0">
                  <a:srgbClr val="FF99FF"/>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635" name="Text Box 11"/>
            <p:cNvSpPr txBox="1">
              <a:spLocks noChangeArrowheads="1"/>
            </p:cNvSpPr>
            <p:nvPr/>
          </p:nvSpPr>
          <p:spPr bwMode="auto">
            <a:xfrm>
              <a:off x="3542" y="2081"/>
              <a:ext cx="17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商品的需求强度 </a:t>
              </a:r>
            </a:p>
          </p:txBody>
        </p:sp>
      </p:grpSp>
      <p:grpSp>
        <p:nvGrpSpPr>
          <p:cNvPr id="410664" name="Group 40"/>
          <p:cNvGrpSpPr>
            <a:grpSpLocks/>
          </p:cNvGrpSpPr>
          <p:nvPr/>
        </p:nvGrpSpPr>
        <p:grpSpPr bwMode="auto">
          <a:xfrm>
            <a:off x="7315200" y="4495800"/>
            <a:ext cx="3556000" cy="838200"/>
            <a:chOff x="3456" y="2832"/>
            <a:chExt cx="1680" cy="528"/>
          </a:xfrm>
        </p:grpSpPr>
        <p:sp>
          <p:nvSpPr>
            <p:cNvPr id="410637" name="AutoShape 13"/>
            <p:cNvSpPr>
              <a:spLocks noChangeArrowheads="1"/>
            </p:cNvSpPr>
            <p:nvPr/>
          </p:nvSpPr>
          <p:spPr bwMode="auto">
            <a:xfrm>
              <a:off x="3493" y="2832"/>
              <a:ext cx="1643" cy="528"/>
            </a:xfrm>
            <a:prstGeom prst="roundRect">
              <a:avLst>
                <a:gd name="adj" fmla="val 16667"/>
              </a:avLst>
            </a:prstGeom>
            <a:gradFill rotWithShape="0">
              <a:gsLst>
                <a:gs pos="0">
                  <a:srgbClr val="FF99FF"/>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638" name="Text Box 14"/>
            <p:cNvSpPr txBox="1">
              <a:spLocks noChangeArrowheads="1"/>
            </p:cNvSpPr>
            <p:nvPr/>
          </p:nvSpPr>
          <p:spPr bwMode="auto">
            <a:xfrm>
              <a:off x="3456" y="2928"/>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  商品的替代性 </a:t>
              </a:r>
            </a:p>
          </p:txBody>
        </p:sp>
      </p:grpSp>
      <p:grpSp>
        <p:nvGrpSpPr>
          <p:cNvPr id="410640" name="Group 16"/>
          <p:cNvGrpSpPr>
            <a:grpSpLocks/>
          </p:cNvGrpSpPr>
          <p:nvPr/>
        </p:nvGrpSpPr>
        <p:grpSpPr bwMode="auto">
          <a:xfrm>
            <a:off x="1320800" y="2819400"/>
            <a:ext cx="4572000" cy="2886935"/>
            <a:chOff x="480" y="1968"/>
            <a:chExt cx="1920" cy="1247"/>
          </a:xfrm>
        </p:grpSpPr>
        <p:sp>
          <p:nvSpPr>
            <p:cNvPr id="410630" name="AutoShape 6"/>
            <p:cNvSpPr>
              <a:spLocks noChangeArrowheads="1"/>
            </p:cNvSpPr>
            <p:nvPr/>
          </p:nvSpPr>
          <p:spPr bwMode="auto">
            <a:xfrm>
              <a:off x="480" y="1968"/>
              <a:ext cx="1920" cy="1152"/>
            </a:xfrm>
            <a:prstGeom prst="roundRect">
              <a:avLst>
                <a:gd name="adj" fmla="val 16667"/>
              </a:avLst>
            </a:prstGeom>
            <a:gradFill rotWithShape="0">
              <a:gsLst>
                <a:gs pos="0">
                  <a:schemeClr val="accent1"/>
                </a:gs>
                <a:gs pos="100000">
                  <a:srgbClr val="FFFFFF"/>
                </a:gs>
              </a:gsLst>
              <a:path path="rect">
                <a:fillToRect r="100000" b="10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639" name="Text Box 15"/>
            <p:cNvSpPr txBox="1">
              <a:spLocks noChangeArrowheads="1"/>
            </p:cNvSpPr>
            <p:nvPr/>
          </p:nvSpPr>
          <p:spPr bwMode="auto">
            <a:xfrm>
              <a:off x="576" y="2112"/>
              <a:ext cx="1728" cy="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dirty="0">
                  <a:latin typeface="宋体" pitchFamily="2" charset="-122"/>
                </a:rPr>
                <a:t>需求价格弹性是指因价格变动而引起的需求量的相应变动</a:t>
              </a:r>
              <a:r>
                <a:rPr lang="zh-CN" altLang="en-US" sz="3200" b="1" dirty="0" smtClean="0">
                  <a:latin typeface="宋体" pitchFamily="2" charset="-122"/>
                </a:rPr>
                <a:t>率，</a:t>
              </a:r>
              <a:r>
                <a:rPr lang="zh-CN" altLang="en-US" sz="3200" b="1" dirty="0" smtClean="0"/>
                <a:t>它</a:t>
              </a:r>
              <a:r>
                <a:rPr lang="zh-CN" altLang="en-US" sz="3200" b="1" dirty="0"/>
                <a:t>反映了需求变动对价格变动的敏感</a:t>
              </a:r>
              <a:r>
                <a:rPr lang="zh-CN" altLang="en-US" sz="3200" b="1" dirty="0" smtClean="0"/>
                <a:t>程度。</a:t>
              </a:r>
              <a:endParaRPr lang="zh-CN" altLang="en-US" sz="3200" b="1" dirty="0"/>
            </a:p>
          </p:txBody>
        </p:sp>
      </p:grpSp>
      <p:grpSp>
        <p:nvGrpSpPr>
          <p:cNvPr id="410643" name="Group 19"/>
          <p:cNvGrpSpPr>
            <a:grpSpLocks/>
          </p:cNvGrpSpPr>
          <p:nvPr/>
        </p:nvGrpSpPr>
        <p:grpSpPr bwMode="auto">
          <a:xfrm>
            <a:off x="7370234" y="685801"/>
            <a:ext cx="3399367" cy="1800225"/>
            <a:chOff x="0" y="0"/>
            <a:chExt cx="917" cy="544"/>
          </a:xfrm>
        </p:grpSpPr>
        <p:sp>
          <p:nvSpPr>
            <p:cNvPr id="410644" name="未知"/>
            <p:cNvSpPr>
              <a:spLocks/>
            </p:cNvSpPr>
            <p:nvPr/>
          </p:nvSpPr>
          <p:spPr bwMode="auto">
            <a:xfrm>
              <a:off x="0" y="6"/>
              <a:ext cx="160" cy="388"/>
            </a:xfrm>
            <a:custGeom>
              <a:avLst/>
              <a:gdLst>
                <a:gd name="T0" fmla="*/ 159 w 160"/>
                <a:gd name="T1" fmla="*/ 13 h 388"/>
                <a:gd name="T2" fmla="*/ 147 w 160"/>
                <a:gd name="T3" fmla="*/ 13 h 388"/>
                <a:gd name="T4" fmla="*/ 0 w 160"/>
                <a:gd name="T5" fmla="*/ 381 h 388"/>
                <a:gd name="T6" fmla="*/ 10 w 160"/>
                <a:gd name="T7" fmla="*/ 387 h 388"/>
                <a:gd name="T8" fmla="*/ 159 w 160"/>
                <a:gd name="T9" fmla="*/ 18 h 388"/>
                <a:gd name="T10" fmla="*/ 147 w 160"/>
                <a:gd name="T11" fmla="*/ 18 h 388"/>
                <a:gd name="T12" fmla="*/ 159 w 160"/>
                <a:gd name="T13" fmla="*/ 13 h 388"/>
                <a:gd name="T14" fmla="*/ 153 w 160"/>
                <a:gd name="T15" fmla="*/ 0 h 388"/>
                <a:gd name="T16" fmla="*/ 147 w 160"/>
                <a:gd name="T17" fmla="*/ 13 h 388"/>
                <a:gd name="T18" fmla="*/ 159 w 160"/>
                <a:gd name="T19" fmla="*/ 1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88">
                  <a:moveTo>
                    <a:pt x="159" y="13"/>
                  </a:moveTo>
                  <a:lnTo>
                    <a:pt x="147" y="13"/>
                  </a:lnTo>
                  <a:lnTo>
                    <a:pt x="0" y="381"/>
                  </a:lnTo>
                  <a:lnTo>
                    <a:pt x="10" y="387"/>
                  </a:lnTo>
                  <a:lnTo>
                    <a:pt x="159" y="18"/>
                  </a:lnTo>
                  <a:lnTo>
                    <a:pt x="147" y="18"/>
                  </a:lnTo>
                  <a:lnTo>
                    <a:pt x="159" y="13"/>
                  </a:lnTo>
                  <a:lnTo>
                    <a:pt x="153" y="0"/>
                  </a:lnTo>
                  <a:lnTo>
                    <a:pt x="147" y="13"/>
                  </a:lnTo>
                  <a:lnTo>
                    <a:pt x="159" y="1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45" name="未知"/>
            <p:cNvSpPr>
              <a:spLocks/>
            </p:cNvSpPr>
            <p:nvPr/>
          </p:nvSpPr>
          <p:spPr bwMode="auto">
            <a:xfrm>
              <a:off x="147" y="19"/>
              <a:ext cx="166" cy="375"/>
            </a:xfrm>
            <a:custGeom>
              <a:avLst/>
              <a:gdLst>
                <a:gd name="T0" fmla="*/ 159 w 166"/>
                <a:gd name="T1" fmla="*/ 368 h 375"/>
                <a:gd name="T2" fmla="*/ 165 w 166"/>
                <a:gd name="T3" fmla="*/ 368 h 375"/>
                <a:gd name="T4" fmla="*/ 11 w 166"/>
                <a:gd name="T5" fmla="*/ 0 h 375"/>
                <a:gd name="T6" fmla="*/ 0 w 166"/>
                <a:gd name="T7" fmla="*/ 5 h 375"/>
                <a:gd name="T8" fmla="*/ 154 w 166"/>
                <a:gd name="T9" fmla="*/ 374 h 375"/>
                <a:gd name="T10" fmla="*/ 159 w 166"/>
                <a:gd name="T11" fmla="*/ 368 h 375"/>
              </a:gdLst>
              <a:ahLst/>
              <a:cxnLst>
                <a:cxn ang="0">
                  <a:pos x="T0" y="T1"/>
                </a:cxn>
                <a:cxn ang="0">
                  <a:pos x="T2" y="T3"/>
                </a:cxn>
                <a:cxn ang="0">
                  <a:pos x="T4" y="T5"/>
                </a:cxn>
                <a:cxn ang="0">
                  <a:pos x="T6" y="T7"/>
                </a:cxn>
                <a:cxn ang="0">
                  <a:pos x="T8" y="T9"/>
                </a:cxn>
                <a:cxn ang="0">
                  <a:pos x="T10" y="T11"/>
                </a:cxn>
              </a:cxnLst>
              <a:rect l="0" t="0" r="r" b="b"/>
              <a:pathLst>
                <a:path w="166" h="375">
                  <a:moveTo>
                    <a:pt x="159" y="368"/>
                  </a:moveTo>
                  <a:lnTo>
                    <a:pt x="165" y="368"/>
                  </a:lnTo>
                  <a:lnTo>
                    <a:pt x="11" y="0"/>
                  </a:lnTo>
                  <a:lnTo>
                    <a:pt x="0" y="5"/>
                  </a:lnTo>
                  <a:lnTo>
                    <a:pt x="154" y="374"/>
                  </a:lnTo>
                  <a:lnTo>
                    <a:pt x="159" y="36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46" name="未知"/>
            <p:cNvSpPr>
              <a:spLocks/>
            </p:cNvSpPr>
            <p:nvPr/>
          </p:nvSpPr>
          <p:spPr bwMode="auto">
            <a:xfrm>
              <a:off x="5" y="387"/>
              <a:ext cx="303" cy="144"/>
            </a:xfrm>
            <a:custGeom>
              <a:avLst/>
              <a:gdLst>
                <a:gd name="T0" fmla="*/ 0 w 303"/>
                <a:gd name="T1" fmla="*/ 0 h 144"/>
                <a:gd name="T2" fmla="*/ 0 w 303"/>
                <a:gd name="T3" fmla="*/ 13 h 144"/>
                <a:gd name="T4" fmla="*/ 0 w 303"/>
                <a:gd name="T5" fmla="*/ 32 h 144"/>
                <a:gd name="T6" fmla="*/ 5 w 303"/>
                <a:gd name="T7" fmla="*/ 45 h 144"/>
                <a:gd name="T8" fmla="*/ 11 w 303"/>
                <a:gd name="T9" fmla="*/ 58 h 144"/>
                <a:gd name="T10" fmla="*/ 16 w 303"/>
                <a:gd name="T11" fmla="*/ 71 h 144"/>
                <a:gd name="T12" fmla="*/ 28 w 303"/>
                <a:gd name="T13" fmla="*/ 84 h 144"/>
                <a:gd name="T14" fmla="*/ 34 w 303"/>
                <a:gd name="T15" fmla="*/ 90 h 144"/>
                <a:gd name="T16" fmla="*/ 45 w 303"/>
                <a:gd name="T17" fmla="*/ 103 h 144"/>
                <a:gd name="T18" fmla="*/ 57 w 303"/>
                <a:gd name="T19" fmla="*/ 109 h 144"/>
                <a:gd name="T20" fmla="*/ 67 w 303"/>
                <a:gd name="T21" fmla="*/ 122 h 144"/>
                <a:gd name="T22" fmla="*/ 79 w 303"/>
                <a:gd name="T23" fmla="*/ 129 h 144"/>
                <a:gd name="T24" fmla="*/ 90 w 303"/>
                <a:gd name="T25" fmla="*/ 135 h 144"/>
                <a:gd name="T26" fmla="*/ 108 w 303"/>
                <a:gd name="T27" fmla="*/ 135 h 144"/>
                <a:gd name="T28" fmla="*/ 120 w 303"/>
                <a:gd name="T29" fmla="*/ 143 h 144"/>
                <a:gd name="T30" fmla="*/ 136 w 303"/>
                <a:gd name="T31" fmla="*/ 143 h 144"/>
                <a:gd name="T32" fmla="*/ 148 w 303"/>
                <a:gd name="T33" fmla="*/ 143 h 144"/>
                <a:gd name="T34" fmla="*/ 165 w 303"/>
                <a:gd name="T35" fmla="*/ 143 h 144"/>
                <a:gd name="T36" fmla="*/ 181 w 303"/>
                <a:gd name="T37" fmla="*/ 143 h 144"/>
                <a:gd name="T38" fmla="*/ 193 w 303"/>
                <a:gd name="T39" fmla="*/ 135 h 144"/>
                <a:gd name="T40" fmla="*/ 204 w 303"/>
                <a:gd name="T41" fmla="*/ 135 h 144"/>
                <a:gd name="T42" fmla="*/ 222 w 303"/>
                <a:gd name="T43" fmla="*/ 129 h 144"/>
                <a:gd name="T44" fmla="*/ 234 w 303"/>
                <a:gd name="T45" fmla="*/ 122 h 144"/>
                <a:gd name="T46" fmla="*/ 244 w 303"/>
                <a:gd name="T47" fmla="*/ 109 h 144"/>
                <a:gd name="T48" fmla="*/ 256 w 303"/>
                <a:gd name="T49" fmla="*/ 103 h 144"/>
                <a:gd name="T50" fmla="*/ 267 w 303"/>
                <a:gd name="T51" fmla="*/ 90 h 144"/>
                <a:gd name="T52" fmla="*/ 273 w 303"/>
                <a:gd name="T53" fmla="*/ 84 h 144"/>
                <a:gd name="T54" fmla="*/ 279 w 303"/>
                <a:gd name="T55" fmla="*/ 71 h 144"/>
                <a:gd name="T56" fmla="*/ 290 w 303"/>
                <a:gd name="T57" fmla="*/ 58 h 144"/>
                <a:gd name="T58" fmla="*/ 290 w 303"/>
                <a:gd name="T59" fmla="*/ 45 h 144"/>
                <a:gd name="T60" fmla="*/ 296 w 303"/>
                <a:gd name="T61" fmla="*/ 32 h 144"/>
                <a:gd name="T62" fmla="*/ 302 w 303"/>
                <a:gd name="T63" fmla="*/ 13 h 144"/>
                <a:gd name="T64" fmla="*/ 302 w 303"/>
                <a:gd name="T65" fmla="*/ 0 h 144"/>
                <a:gd name="T66" fmla="*/ 0 w 303"/>
                <a:gd name="T6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44">
                  <a:moveTo>
                    <a:pt x="0" y="0"/>
                  </a:moveTo>
                  <a:lnTo>
                    <a:pt x="0" y="13"/>
                  </a:lnTo>
                  <a:lnTo>
                    <a:pt x="0" y="32"/>
                  </a:lnTo>
                  <a:lnTo>
                    <a:pt x="5" y="45"/>
                  </a:lnTo>
                  <a:lnTo>
                    <a:pt x="11" y="58"/>
                  </a:lnTo>
                  <a:lnTo>
                    <a:pt x="16" y="71"/>
                  </a:lnTo>
                  <a:lnTo>
                    <a:pt x="28" y="84"/>
                  </a:lnTo>
                  <a:lnTo>
                    <a:pt x="34" y="90"/>
                  </a:lnTo>
                  <a:lnTo>
                    <a:pt x="45" y="103"/>
                  </a:lnTo>
                  <a:lnTo>
                    <a:pt x="57" y="109"/>
                  </a:lnTo>
                  <a:lnTo>
                    <a:pt x="67" y="122"/>
                  </a:lnTo>
                  <a:lnTo>
                    <a:pt x="79" y="129"/>
                  </a:lnTo>
                  <a:lnTo>
                    <a:pt x="90" y="135"/>
                  </a:lnTo>
                  <a:lnTo>
                    <a:pt x="108" y="135"/>
                  </a:lnTo>
                  <a:lnTo>
                    <a:pt x="120" y="143"/>
                  </a:lnTo>
                  <a:lnTo>
                    <a:pt x="136" y="143"/>
                  </a:lnTo>
                  <a:lnTo>
                    <a:pt x="148" y="143"/>
                  </a:lnTo>
                  <a:lnTo>
                    <a:pt x="165" y="143"/>
                  </a:lnTo>
                  <a:lnTo>
                    <a:pt x="181" y="143"/>
                  </a:lnTo>
                  <a:lnTo>
                    <a:pt x="193" y="135"/>
                  </a:lnTo>
                  <a:lnTo>
                    <a:pt x="204" y="135"/>
                  </a:lnTo>
                  <a:lnTo>
                    <a:pt x="222" y="129"/>
                  </a:lnTo>
                  <a:lnTo>
                    <a:pt x="234" y="122"/>
                  </a:lnTo>
                  <a:lnTo>
                    <a:pt x="244" y="109"/>
                  </a:lnTo>
                  <a:lnTo>
                    <a:pt x="256" y="103"/>
                  </a:lnTo>
                  <a:lnTo>
                    <a:pt x="267" y="90"/>
                  </a:lnTo>
                  <a:lnTo>
                    <a:pt x="273" y="84"/>
                  </a:lnTo>
                  <a:lnTo>
                    <a:pt x="279" y="71"/>
                  </a:lnTo>
                  <a:lnTo>
                    <a:pt x="290" y="58"/>
                  </a:lnTo>
                  <a:lnTo>
                    <a:pt x="290" y="45"/>
                  </a:lnTo>
                  <a:lnTo>
                    <a:pt x="296" y="32"/>
                  </a:lnTo>
                  <a:lnTo>
                    <a:pt x="302" y="13"/>
                  </a:lnTo>
                  <a:lnTo>
                    <a:pt x="302"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47" name="未知"/>
            <p:cNvSpPr>
              <a:spLocks/>
            </p:cNvSpPr>
            <p:nvPr/>
          </p:nvSpPr>
          <p:spPr bwMode="auto">
            <a:xfrm>
              <a:off x="0" y="387"/>
              <a:ext cx="155" cy="157"/>
            </a:xfrm>
            <a:custGeom>
              <a:avLst/>
              <a:gdLst>
                <a:gd name="T0" fmla="*/ 154 w 155"/>
                <a:gd name="T1" fmla="*/ 135 h 157"/>
                <a:gd name="T2" fmla="*/ 154 w 155"/>
                <a:gd name="T3" fmla="*/ 135 h 157"/>
                <a:gd name="T4" fmla="*/ 142 w 155"/>
                <a:gd name="T5" fmla="*/ 135 h 157"/>
                <a:gd name="T6" fmla="*/ 125 w 155"/>
                <a:gd name="T7" fmla="*/ 135 h 157"/>
                <a:gd name="T8" fmla="*/ 114 w 155"/>
                <a:gd name="T9" fmla="*/ 129 h 157"/>
                <a:gd name="T10" fmla="*/ 102 w 155"/>
                <a:gd name="T11" fmla="*/ 129 h 157"/>
                <a:gd name="T12" fmla="*/ 84 w 155"/>
                <a:gd name="T13" fmla="*/ 122 h 157"/>
                <a:gd name="T14" fmla="*/ 73 w 155"/>
                <a:gd name="T15" fmla="*/ 116 h 157"/>
                <a:gd name="T16" fmla="*/ 62 w 155"/>
                <a:gd name="T17" fmla="*/ 109 h 157"/>
                <a:gd name="T18" fmla="*/ 51 w 155"/>
                <a:gd name="T19" fmla="*/ 97 h 157"/>
                <a:gd name="T20" fmla="*/ 45 w 155"/>
                <a:gd name="T21" fmla="*/ 90 h 157"/>
                <a:gd name="T22" fmla="*/ 33 w 155"/>
                <a:gd name="T23" fmla="*/ 77 h 157"/>
                <a:gd name="T24" fmla="*/ 28 w 155"/>
                <a:gd name="T25" fmla="*/ 64 h 157"/>
                <a:gd name="T26" fmla="*/ 22 w 155"/>
                <a:gd name="T27" fmla="*/ 52 h 157"/>
                <a:gd name="T28" fmla="*/ 16 w 155"/>
                <a:gd name="T29" fmla="*/ 39 h 157"/>
                <a:gd name="T30" fmla="*/ 16 w 155"/>
                <a:gd name="T31" fmla="*/ 26 h 157"/>
                <a:gd name="T32" fmla="*/ 10 w 155"/>
                <a:gd name="T33" fmla="*/ 13 h 157"/>
                <a:gd name="T34" fmla="*/ 10 w 155"/>
                <a:gd name="T35" fmla="*/ 0 h 157"/>
                <a:gd name="T36" fmla="*/ 0 w 155"/>
                <a:gd name="T37" fmla="*/ 0 h 157"/>
                <a:gd name="T38" fmla="*/ 0 w 155"/>
                <a:gd name="T39" fmla="*/ 19 h 157"/>
                <a:gd name="T40" fmla="*/ 0 w 155"/>
                <a:gd name="T41" fmla="*/ 32 h 157"/>
                <a:gd name="T42" fmla="*/ 5 w 155"/>
                <a:gd name="T43" fmla="*/ 45 h 157"/>
                <a:gd name="T44" fmla="*/ 10 w 155"/>
                <a:gd name="T45" fmla="*/ 58 h 157"/>
                <a:gd name="T46" fmla="*/ 16 w 155"/>
                <a:gd name="T47" fmla="*/ 71 h 157"/>
                <a:gd name="T48" fmla="*/ 28 w 155"/>
                <a:gd name="T49" fmla="*/ 84 h 157"/>
                <a:gd name="T50" fmla="*/ 33 w 155"/>
                <a:gd name="T51" fmla="*/ 97 h 157"/>
                <a:gd name="T52" fmla="*/ 45 w 155"/>
                <a:gd name="T53" fmla="*/ 109 h 157"/>
                <a:gd name="T54" fmla="*/ 56 w 155"/>
                <a:gd name="T55" fmla="*/ 116 h 157"/>
                <a:gd name="T56" fmla="*/ 68 w 155"/>
                <a:gd name="T57" fmla="*/ 129 h 157"/>
                <a:gd name="T58" fmla="*/ 79 w 155"/>
                <a:gd name="T59" fmla="*/ 135 h 157"/>
                <a:gd name="T60" fmla="*/ 96 w 155"/>
                <a:gd name="T61" fmla="*/ 142 h 157"/>
                <a:gd name="T62" fmla="*/ 107 w 155"/>
                <a:gd name="T63" fmla="*/ 148 h 157"/>
                <a:gd name="T64" fmla="*/ 125 w 155"/>
                <a:gd name="T65" fmla="*/ 148 h 157"/>
                <a:gd name="T66" fmla="*/ 142 w 155"/>
                <a:gd name="T67" fmla="*/ 148 h 157"/>
                <a:gd name="T68" fmla="*/ 154 w 155"/>
                <a:gd name="T69" fmla="*/ 156 h 157"/>
                <a:gd name="T70" fmla="*/ 154 w 155"/>
                <a:gd name="T71" fmla="*/ 156 h 157"/>
                <a:gd name="T72" fmla="*/ 154 w 155"/>
                <a:gd name="T73" fmla="*/ 13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157">
                  <a:moveTo>
                    <a:pt x="154" y="135"/>
                  </a:moveTo>
                  <a:lnTo>
                    <a:pt x="154" y="135"/>
                  </a:lnTo>
                  <a:lnTo>
                    <a:pt x="142" y="135"/>
                  </a:lnTo>
                  <a:lnTo>
                    <a:pt x="125" y="135"/>
                  </a:lnTo>
                  <a:lnTo>
                    <a:pt x="114" y="129"/>
                  </a:lnTo>
                  <a:lnTo>
                    <a:pt x="102" y="129"/>
                  </a:lnTo>
                  <a:lnTo>
                    <a:pt x="84" y="122"/>
                  </a:lnTo>
                  <a:lnTo>
                    <a:pt x="73" y="116"/>
                  </a:lnTo>
                  <a:lnTo>
                    <a:pt x="62" y="109"/>
                  </a:lnTo>
                  <a:lnTo>
                    <a:pt x="51" y="97"/>
                  </a:lnTo>
                  <a:lnTo>
                    <a:pt x="45" y="90"/>
                  </a:lnTo>
                  <a:lnTo>
                    <a:pt x="33" y="77"/>
                  </a:lnTo>
                  <a:lnTo>
                    <a:pt x="28" y="64"/>
                  </a:lnTo>
                  <a:lnTo>
                    <a:pt x="22" y="52"/>
                  </a:lnTo>
                  <a:lnTo>
                    <a:pt x="16" y="39"/>
                  </a:lnTo>
                  <a:lnTo>
                    <a:pt x="16" y="26"/>
                  </a:lnTo>
                  <a:lnTo>
                    <a:pt x="10" y="13"/>
                  </a:lnTo>
                  <a:lnTo>
                    <a:pt x="10" y="0"/>
                  </a:lnTo>
                  <a:lnTo>
                    <a:pt x="0" y="0"/>
                  </a:lnTo>
                  <a:lnTo>
                    <a:pt x="0" y="19"/>
                  </a:lnTo>
                  <a:lnTo>
                    <a:pt x="0" y="32"/>
                  </a:lnTo>
                  <a:lnTo>
                    <a:pt x="5" y="45"/>
                  </a:lnTo>
                  <a:lnTo>
                    <a:pt x="10" y="58"/>
                  </a:lnTo>
                  <a:lnTo>
                    <a:pt x="16" y="71"/>
                  </a:lnTo>
                  <a:lnTo>
                    <a:pt x="28" y="84"/>
                  </a:lnTo>
                  <a:lnTo>
                    <a:pt x="33" y="97"/>
                  </a:lnTo>
                  <a:lnTo>
                    <a:pt x="45" y="109"/>
                  </a:lnTo>
                  <a:lnTo>
                    <a:pt x="56" y="116"/>
                  </a:lnTo>
                  <a:lnTo>
                    <a:pt x="68" y="129"/>
                  </a:lnTo>
                  <a:lnTo>
                    <a:pt x="79" y="135"/>
                  </a:lnTo>
                  <a:lnTo>
                    <a:pt x="96" y="142"/>
                  </a:lnTo>
                  <a:lnTo>
                    <a:pt x="107" y="148"/>
                  </a:lnTo>
                  <a:lnTo>
                    <a:pt x="125" y="148"/>
                  </a:lnTo>
                  <a:lnTo>
                    <a:pt x="142" y="148"/>
                  </a:lnTo>
                  <a:lnTo>
                    <a:pt x="154" y="156"/>
                  </a:lnTo>
                  <a:lnTo>
                    <a:pt x="154" y="156"/>
                  </a:lnTo>
                  <a:lnTo>
                    <a:pt x="154" y="13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48" name="未知"/>
            <p:cNvSpPr>
              <a:spLocks/>
            </p:cNvSpPr>
            <p:nvPr/>
          </p:nvSpPr>
          <p:spPr bwMode="auto">
            <a:xfrm>
              <a:off x="154" y="381"/>
              <a:ext cx="159" cy="163"/>
            </a:xfrm>
            <a:custGeom>
              <a:avLst/>
              <a:gdLst>
                <a:gd name="T0" fmla="*/ 152 w 159"/>
                <a:gd name="T1" fmla="*/ 11 h 163"/>
                <a:gd name="T2" fmla="*/ 147 w 159"/>
                <a:gd name="T3" fmla="*/ 5 h 163"/>
                <a:gd name="T4" fmla="*/ 141 w 159"/>
                <a:gd name="T5" fmla="*/ 19 h 163"/>
                <a:gd name="T6" fmla="*/ 141 w 159"/>
                <a:gd name="T7" fmla="*/ 32 h 163"/>
                <a:gd name="T8" fmla="*/ 136 w 159"/>
                <a:gd name="T9" fmla="*/ 45 h 163"/>
                <a:gd name="T10" fmla="*/ 136 w 159"/>
                <a:gd name="T11" fmla="*/ 58 h 163"/>
                <a:gd name="T12" fmla="*/ 129 w 159"/>
                <a:gd name="T13" fmla="*/ 70 h 163"/>
                <a:gd name="T14" fmla="*/ 118 w 159"/>
                <a:gd name="T15" fmla="*/ 83 h 163"/>
                <a:gd name="T16" fmla="*/ 113 w 159"/>
                <a:gd name="T17" fmla="*/ 96 h 163"/>
                <a:gd name="T18" fmla="*/ 101 w 159"/>
                <a:gd name="T19" fmla="*/ 103 h 163"/>
                <a:gd name="T20" fmla="*/ 90 w 159"/>
                <a:gd name="T21" fmla="*/ 115 h 163"/>
                <a:gd name="T22" fmla="*/ 85 w 159"/>
                <a:gd name="T23" fmla="*/ 122 h 163"/>
                <a:gd name="T24" fmla="*/ 73 w 159"/>
                <a:gd name="T25" fmla="*/ 128 h 163"/>
                <a:gd name="T26" fmla="*/ 56 w 159"/>
                <a:gd name="T27" fmla="*/ 135 h 163"/>
                <a:gd name="T28" fmla="*/ 44 w 159"/>
                <a:gd name="T29" fmla="*/ 135 h 163"/>
                <a:gd name="T30" fmla="*/ 28 w 159"/>
                <a:gd name="T31" fmla="*/ 141 h 163"/>
                <a:gd name="T32" fmla="*/ 16 w 159"/>
                <a:gd name="T33" fmla="*/ 141 h 163"/>
                <a:gd name="T34" fmla="*/ 0 w 159"/>
                <a:gd name="T35" fmla="*/ 141 h 163"/>
                <a:gd name="T36" fmla="*/ 0 w 159"/>
                <a:gd name="T37" fmla="*/ 162 h 163"/>
                <a:gd name="T38" fmla="*/ 16 w 159"/>
                <a:gd name="T39" fmla="*/ 154 h 163"/>
                <a:gd name="T40" fmla="*/ 33 w 159"/>
                <a:gd name="T41" fmla="*/ 154 h 163"/>
                <a:gd name="T42" fmla="*/ 44 w 159"/>
                <a:gd name="T43" fmla="*/ 154 h 163"/>
                <a:gd name="T44" fmla="*/ 62 w 159"/>
                <a:gd name="T45" fmla="*/ 148 h 163"/>
                <a:gd name="T46" fmla="*/ 73 w 159"/>
                <a:gd name="T47" fmla="*/ 141 h 163"/>
                <a:gd name="T48" fmla="*/ 90 w 159"/>
                <a:gd name="T49" fmla="*/ 135 h 163"/>
                <a:gd name="T50" fmla="*/ 101 w 159"/>
                <a:gd name="T51" fmla="*/ 122 h 163"/>
                <a:gd name="T52" fmla="*/ 113 w 159"/>
                <a:gd name="T53" fmla="*/ 115 h 163"/>
                <a:gd name="T54" fmla="*/ 118 w 159"/>
                <a:gd name="T55" fmla="*/ 103 h 163"/>
                <a:gd name="T56" fmla="*/ 129 w 159"/>
                <a:gd name="T57" fmla="*/ 90 h 163"/>
                <a:gd name="T58" fmla="*/ 136 w 159"/>
                <a:gd name="T59" fmla="*/ 77 h 163"/>
                <a:gd name="T60" fmla="*/ 147 w 159"/>
                <a:gd name="T61" fmla="*/ 64 h 163"/>
                <a:gd name="T62" fmla="*/ 147 w 159"/>
                <a:gd name="T63" fmla="*/ 51 h 163"/>
                <a:gd name="T64" fmla="*/ 152 w 159"/>
                <a:gd name="T65" fmla="*/ 38 h 163"/>
                <a:gd name="T66" fmla="*/ 158 w 159"/>
                <a:gd name="T67" fmla="*/ 25 h 163"/>
                <a:gd name="T68" fmla="*/ 158 w 159"/>
                <a:gd name="T69" fmla="*/ 5 h 163"/>
                <a:gd name="T70" fmla="*/ 152 w 159"/>
                <a:gd name="T71" fmla="*/ 0 h 163"/>
                <a:gd name="T72" fmla="*/ 158 w 159"/>
                <a:gd name="T73" fmla="*/ 5 h 163"/>
                <a:gd name="T74" fmla="*/ 158 w 159"/>
                <a:gd name="T75" fmla="*/ 0 h 163"/>
                <a:gd name="T76" fmla="*/ 152 w 159"/>
                <a:gd name="T77" fmla="*/ 0 h 163"/>
                <a:gd name="T78" fmla="*/ 152 w 159"/>
                <a:gd name="T79" fmla="*/ 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63">
                  <a:moveTo>
                    <a:pt x="152" y="11"/>
                  </a:moveTo>
                  <a:lnTo>
                    <a:pt x="147" y="5"/>
                  </a:lnTo>
                  <a:lnTo>
                    <a:pt x="141" y="19"/>
                  </a:lnTo>
                  <a:lnTo>
                    <a:pt x="141" y="32"/>
                  </a:lnTo>
                  <a:lnTo>
                    <a:pt x="136" y="45"/>
                  </a:lnTo>
                  <a:lnTo>
                    <a:pt x="136" y="58"/>
                  </a:lnTo>
                  <a:lnTo>
                    <a:pt x="129" y="70"/>
                  </a:lnTo>
                  <a:lnTo>
                    <a:pt x="118" y="83"/>
                  </a:lnTo>
                  <a:lnTo>
                    <a:pt x="113" y="96"/>
                  </a:lnTo>
                  <a:lnTo>
                    <a:pt x="101" y="103"/>
                  </a:lnTo>
                  <a:lnTo>
                    <a:pt x="90" y="115"/>
                  </a:lnTo>
                  <a:lnTo>
                    <a:pt x="85" y="122"/>
                  </a:lnTo>
                  <a:lnTo>
                    <a:pt x="73" y="128"/>
                  </a:lnTo>
                  <a:lnTo>
                    <a:pt x="56" y="135"/>
                  </a:lnTo>
                  <a:lnTo>
                    <a:pt x="44" y="135"/>
                  </a:lnTo>
                  <a:lnTo>
                    <a:pt x="28" y="141"/>
                  </a:lnTo>
                  <a:lnTo>
                    <a:pt x="16" y="141"/>
                  </a:lnTo>
                  <a:lnTo>
                    <a:pt x="0" y="141"/>
                  </a:lnTo>
                  <a:lnTo>
                    <a:pt x="0" y="162"/>
                  </a:lnTo>
                  <a:lnTo>
                    <a:pt x="16" y="154"/>
                  </a:lnTo>
                  <a:lnTo>
                    <a:pt x="33" y="154"/>
                  </a:lnTo>
                  <a:lnTo>
                    <a:pt x="44" y="154"/>
                  </a:lnTo>
                  <a:lnTo>
                    <a:pt x="62" y="148"/>
                  </a:lnTo>
                  <a:lnTo>
                    <a:pt x="73" y="141"/>
                  </a:lnTo>
                  <a:lnTo>
                    <a:pt x="90" y="135"/>
                  </a:lnTo>
                  <a:lnTo>
                    <a:pt x="101" y="122"/>
                  </a:lnTo>
                  <a:lnTo>
                    <a:pt x="113" y="115"/>
                  </a:lnTo>
                  <a:lnTo>
                    <a:pt x="118" y="103"/>
                  </a:lnTo>
                  <a:lnTo>
                    <a:pt x="129" y="90"/>
                  </a:lnTo>
                  <a:lnTo>
                    <a:pt x="136" y="77"/>
                  </a:lnTo>
                  <a:lnTo>
                    <a:pt x="147" y="64"/>
                  </a:lnTo>
                  <a:lnTo>
                    <a:pt x="147" y="51"/>
                  </a:lnTo>
                  <a:lnTo>
                    <a:pt x="152" y="38"/>
                  </a:lnTo>
                  <a:lnTo>
                    <a:pt x="158" y="25"/>
                  </a:lnTo>
                  <a:lnTo>
                    <a:pt x="158" y="5"/>
                  </a:lnTo>
                  <a:lnTo>
                    <a:pt x="152" y="0"/>
                  </a:lnTo>
                  <a:lnTo>
                    <a:pt x="158" y="5"/>
                  </a:lnTo>
                  <a:lnTo>
                    <a:pt x="158" y="0"/>
                  </a:lnTo>
                  <a:lnTo>
                    <a:pt x="152" y="0"/>
                  </a:lnTo>
                  <a:lnTo>
                    <a:pt x="152"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49" name="未知"/>
            <p:cNvSpPr>
              <a:spLocks/>
            </p:cNvSpPr>
            <p:nvPr/>
          </p:nvSpPr>
          <p:spPr bwMode="auto">
            <a:xfrm>
              <a:off x="0" y="381"/>
              <a:ext cx="308" cy="20"/>
            </a:xfrm>
            <a:custGeom>
              <a:avLst/>
              <a:gdLst>
                <a:gd name="T0" fmla="*/ 10 w 308"/>
                <a:gd name="T1" fmla="*/ 9 h 20"/>
                <a:gd name="T2" fmla="*/ 5 w 308"/>
                <a:gd name="T3" fmla="*/ 19 h 20"/>
                <a:gd name="T4" fmla="*/ 307 w 308"/>
                <a:gd name="T5" fmla="*/ 19 h 20"/>
                <a:gd name="T6" fmla="*/ 307 w 308"/>
                <a:gd name="T7" fmla="*/ 0 h 20"/>
                <a:gd name="T8" fmla="*/ 5 w 308"/>
                <a:gd name="T9" fmla="*/ 0 h 20"/>
                <a:gd name="T10" fmla="*/ 0 w 308"/>
                <a:gd name="T11" fmla="*/ 9 h 20"/>
                <a:gd name="T12" fmla="*/ 5 w 308"/>
                <a:gd name="T13" fmla="*/ 0 h 20"/>
                <a:gd name="T14" fmla="*/ 0 w 308"/>
                <a:gd name="T15" fmla="*/ 0 h 20"/>
                <a:gd name="T16" fmla="*/ 0 w 308"/>
                <a:gd name="T17" fmla="*/ 9 h 20"/>
                <a:gd name="T18" fmla="*/ 10 w 30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0">
                  <a:moveTo>
                    <a:pt x="10" y="9"/>
                  </a:moveTo>
                  <a:lnTo>
                    <a:pt x="5" y="19"/>
                  </a:lnTo>
                  <a:lnTo>
                    <a:pt x="307" y="19"/>
                  </a:lnTo>
                  <a:lnTo>
                    <a:pt x="307" y="0"/>
                  </a:lnTo>
                  <a:lnTo>
                    <a:pt x="5" y="0"/>
                  </a:lnTo>
                  <a:lnTo>
                    <a:pt x="0" y="9"/>
                  </a:lnTo>
                  <a:lnTo>
                    <a:pt x="5" y="0"/>
                  </a:lnTo>
                  <a:lnTo>
                    <a:pt x="0" y="0"/>
                  </a:lnTo>
                  <a:lnTo>
                    <a:pt x="0" y="9"/>
                  </a:lnTo>
                  <a:lnTo>
                    <a:pt x="10"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0" name="未知"/>
            <p:cNvSpPr>
              <a:spLocks/>
            </p:cNvSpPr>
            <p:nvPr/>
          </p:nvSpPr>
          <p:spPr bwMode="auto">
            <a:xfrm>
              <a:off x="609" y="6"/>
              <a:ext cx="161" cy="388"/>
            </a:xfrm>
            <a:custGeom>
              <a:avLst/>
              <a:gdLst>
                <a:gd name="T0" fmla="*/ 160 w 161"/>
                <a:gd name="T1" fmla="*/ 13 h 388"/>
                <a:gd name="T2" fmla="*/ 148 w 161"/>
                <a:gd name="T3" fmla="*/ 13 h 388"/>
                <a:gd name="T4" fmla="*/ 0 w 161"/>
                <a:gd name="T5" fmla="*/ 381 h 388"/>
                <a:gd name="T6" fmla="*/ 5 w 161"/>
                <a:gd name="T7" fmla="*/ 387 h 388"/>
                <a:gd name="T8" fmla="*/ 160 w 161"/>
                <a:gd name="T9" fmla="*/ 18 h 388"/>
                <a:gd name="T10" fmla="*/ 148 w 161"/>
                <a:gd name="T11" fmla="*/ 18 h 388"/>
                <a:gd name="T12" fmla="*/ 160 w 161"/>
                <a:gd name="T13" fmla="*/ 13 h 388"/>
                <a:gd name="T14" fmla="*/ 153 w 161"/>
                <a:gd name="T15" fmla="*/ 0 h 388"/>
                <a:gd name="T16" fmla="*/ 148 w 161"/>
                <a:gd name="T17" fmla="*/ 13 h 388"/>
                <a:gd name="T18" fmla="*/ 160 w 161"/>
                <a:gd name="T19" fmla="*/ 1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388">
                  <a:moveTo>
                    <a:pt x="160" y="13"/>
                  </a:moveTo>
                  <a:lnTo>
                    <a:pt x="148" y="13"/>
                  </a:lnTo>
                  <a:lnTo>
                    <a:pt x="0" y="381"/>
                  </a:lnTo>
                  <a:lnTo>
                    <a:pt x="5" y="387"/>
                  </a:lnTo>
                  <a:lnTo>
                    <a:pt x="160" y="18"/>
                  </a:lnTo>
                  <a:lnTo>
                    <a:pt x="148" y="18"/>
                  </a:lnTo>
                  <a:lnTo>
                    <a:pt x="160" y="13"/>
                  </a:lnTo>
                  <a:lnTo>
                    <a:pt x="153" y="0"/>
                  </a:lnTo>
                  <a:lnTo>
                    <a:pt x="148" y="13"/>
                  </a:lnTo>
                  <a:lnTo>
                    <a:pt x="160" y="1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1" name="未知"/>
            <p:cNvSpPr>
              <a:spLocks/>
            </p:cNvSpPr>
            <p:nvPr/>
          </p:nvSpPr>
          <p:spPr bwMode="auto">
            <a:xfrm>
              <a:off x="757" y="19"/>
              <a:ext cx="160" cy="375"/>
            </a:xfrm>
            <a:custGeom>
              <a:avLst/>
              <a:gdLst>
                <a:gd name="T0" fmla="*/ 153 w 160"/>
                <a:gd name="T1" fmla="*/ 368 h 375"/>
                <a:gd name="T2" fmla="*/ 159 w 160"/>
                <a:gd name="T3" fmla="*/ 368 h 375"/>
                <a:gd name="T4" fmla="*/ 11 w 160"/>
                <a:gd name="T5" fmla="*/ 0 h 375"/>
                <a:gd name="T6" fmla="*/ 0 w 160"/>
                <a:gd name="T7" fmla="*/ 5 h 375"/>
                <a:gd name="T8" fmla="*/ 148 w 160"/>
                <a:gd name="T9" fmla="*/ 374 h 375"/>
                <a:gd name="T10" fmla="*/ 153 w 160"/>
                <a:gd name="T11" fmla="*/ 368 h 375"/>
              </a:gdLst>
              <a:ahLst/>
              <a:cxnLst>
                <a:cxn ang="0">
                  <a:pos x="T0" y="T1"/>
                </a:cxn>
                <a:cxn ang="0">
                  <a:pos x="T2" y="T3"/>
                </a:cxn>
                <a:cxn ang="0">
                  <a:pos x="T4" y="T5"/>
                </a:cxn>
                <a:cxn ang="0">
                  <a:pos x="T6" y="T7"/>
                </a:cxn>
                <a:cxn ang="0">
                  <a:pos x="T8" y="T9"/>
                </a:cxn>
                <a:cxn ang="0">
                  <a:pos x="T10" y="T11"/>
                </a:cxn>
              </a:cxnLst>
              <a:rect l="0" t="0" r="r" b="b"/>
              <a:pathLst>
                <a:path w="160" h="375">
                  <a:moveTo>
                    <a:pt x="153" y="368"/>
                  </a:moveTo>
                  <a:lnTo>
                    <a:pt x="159" y="368"/>
                  </a:lnTo>
                  <a:lnTo>
                    <a:pt x="11" y="0"/>
                  </a:lnTo>
                  <a:lnTo>
                    <a:pt x="0" y="5"/>
                  </a:lnTo>
                  <a:lnTo>
                    <a:pt x="148" y="374"/>
                  </a:lnTo>
                  <a:lnTo>
                    <a:pt x="153" y="36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2" name="未知"/>
            <p:cNvSpPr>
              <a:spLocks/>
            </p:cNvSpPr>
            <p:nvPr/>
          </p:nvSpPr>
          <p:spPr bwMode="auto">
            <a:xfrm>
              <a:off x="609" y="387"/>
              <a:ext cx="303" cy="144"/>
            </a:xfrm>
            <a:custGeom>
              <a:avLst/>
              <a:gdLst>
                <a:gd name="T0" fmla="*/ 0 w 303"/>
                <a:gd name="T1" fmla="*/ 0 h 144"/>
                <a:gd name="T2" fmla="*/ 5 w 303"/>
                <a:gd name="T3" fmla="*/ 13 h 144"/>
                <a:gd name="T4" fmla="*/ 5 w 303"/>
                <a:gd name="T5" fmla="*/ 32 h 144"/>
                <a:gd name="T6" fmla="*/ 11 w 303"/>
                <a:gd name="T7" fmla="*/ 45 h 144"/>
                <a:gd name="T8" fmla="*/ 16 w 303"/>
                <a:gd name="T9" fmla="*/ 58 h 144"/>
                <a:gd name="T10" fmla="*/ 22 w 303"/>
                <a:gd name="T11" fmla="*/ 71 h 144"/>
                <a:gd name="T12" fmla="*/ 28 w 303"/>
                <a:gd name="T13" fmla="*/ 84 h 144"/>
                <a:gd name="T14" fmla="*/ 34 w 303"/>
                <a:gd name="T15" fmla="*/ 90 h 144"/>
                <a:gd name="T16" fmla="*/ 45 w 303"/>
                <a:gd name="T17" fmla="*/ 103 h 144"/>
                <a:gd name="T18" fmla="*/ 57 w 303"/>
                <a:gd name="T19" fmla="*/ 109 h 144"/>
                <a:gd name="T20" fmla="*/ 67 w 303"/>
                <a:gd name="T21" fmla="*/ 122 h 144"/>
                <a:gd name="T22" fmla="*/ 79 w 303"/>
                <a:gd name="T23" fmla="*/ 129 h 144"/>
                <a:gd name="T24" fmla="*/ 97 w 303"/>
                <a:gd name="T25" fmla="*/ 135 h 144"/>
                <a:gd name="T26" fmla="*/ 108 w 303"/>
                <a:gd name="T27" fmla="*/ 135 h 144"/>
                <a:gd name="T28" fmla="*/ 125 w 303"/>
                <a:gd name="T29" fmla="*/ 143 h 144"/>
                <a:gd name="T30" fmla="*/ 136 w 303"/>
                <a:gd name="T31" fmla="*/ 143 h 144"/>
                <a:gd name="T32" fmla="*/ 153 w 303"/>
                <a:gd name="T33" fmla="*/ 143 h 144"/>
                <a:gd name="T34" fmla="*/ 165 w 303"/>
                <a:gd name="T35" fmla="*/ 143 h 144"/>
                <a:gd name="T36" fmla="*/ 181 w 303"/>
                <a:gd name="T37" fmla="*/ 143 h 144"/>
                <a:gd name="T38" fmla="*/ 199 w 303"/>
                <a:gd name="T39" fmla="*/ 135 h 144"/>
                <a:gd name="T40" fmla="*/ 211 w 303"/>
                <a:gd name="T41" fmla="*/ 135 h 144"/>
                <a:gd name="T42" fmla="*/ 222 w 303"/>
                <a:gd name="T43" fmla="*/ 129 h 144"/>
                <a:gd name="T44" fmla="*/ 234 w 303"/>
                <a:gd name="T45" fmla="*/ 122 h 144"/>
                <a:gd name="T46" fmla="*/ 244 w 303"/>
                <a:gd name="T47" fmla="*/ 109 h 144"/>
                <a:gd name="T48" fmla="*/ 256 w 303"/>
                <a:gd name="T49" fmla="*/ 103 h 144"/>
                <a:gd name="T50" fmla="*/ 267 w 303"/>
                <a:gd name="T51" fmla="*/ 90 h 144"/>
                <a:gd name="T52" fmla="*/ 279 w 303"/>
                <a:gd name="T53" fmla="*/ 84 h 144"/>
                <a:gd name="T54" fmla="*/ 285 w 303"/>
                <a:gd name="T55" fmla="*/ 71 h 144"/>
                <a:gd name="T56" fmla="*/ 290 w 303"/>
                <a:gd name="T57" fmla="*/ 58 h 144"/>
                <a:gd name="T58" fmla="*/ 296 w 303"/>
                <a:gd name="T59" fmla="*/ 45 h 144"/>
                <a:gd name="T60" fmla="*/ 302 w 303"/>
                <a:gd name="T61" fmla="*/ 32 h 144"/>
                <a:gd name="T62" fmla="*/ 302 w 303"/>
                <a:gd name="T63" fmla="*/ 13 h 144"/>
                <a:gd name="T64" fmla="*/ 302 w 303"/>
                <a:gd name="T65" fmla="*/ 0 h 144"/>
                <a:gd name="T66" fmla="*/ 0 w 303"/>
                <a:gd name="T6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44">
                  <a:moveTo>
                    <a:pt x="0" y="0"/>
                  </a:moveTo>
                  <a:lnTo>
                    <a:pt x="5" y="13"/>
                  </a:lnTo>
                  <a:lnTo>
                    <a:pt x="5" y="32"/>
                  </a:lnTo>
                  <a:lnTo>
                    <a:pt x="11" y="45"/>
                  </a:lnTo>
                  <a:lnTo>
                    <a:pt x="16" y="58"/>
                  </a:lnTo>
                  <a:lnTo>
                    <a:pt x="22" y="71"/>
                  </a:lnTo>
                  <a:lnTo>
                    <a:pt x="28" y="84"/>
                  </a:lnTo>
                  <a:lnTo>
                    <a:pt x="34" y="90"/>
                  </a:lnTo>
                  <a:lnTo>
                    <a:pt x="45" y="103"/>
                  </a:lnTo>
                  <a:lnTo>
                    <a:pt x="57" y="109"/>
                  </a:lnTo>
                  <a:lnTo>
                    <a:pt x="67" y="122"/>
                  </a:lnTo>
                  <a:lnTo>
                    <a:pt x="79" y="129"/>
                  </a:lnTo>
                  <a:lnTo>
                    <a:pt x="97" y="135"/>
                  </a:lnTo>
                  <a:lnTo>
                    <a:pt x="108" y="135"/>
                  </a:lnTo>
                  <a:lnTo>
                    <a:pt x="125" y="143"/>
                  </a:lnTo>
                  <a:lnTo>
                    <a:pt x="136" y="143"/>
                  </a:lnTo>
                  <a:lnTo>
                    <a:pt x="153" y="143"/>
                  </a:lnTo>
                  <a:lnTo>
                    <a:pt x="165" y="143"/>
                  </a:lnTo>
                  <a:lnTo>
                    <a:pt x="181" y="143"/>
                  </a:lnTo>
                  <a:lnTo>
                    <a:pt x="199" y="135"/>
                  </a:lnTo>
                  <a:lnTo>
                    <a:pt x="211" y="135"/>
                  </a:lnTo>
                  <a:lnTo>
                    <a:pt x="222" y="129"/>
                  </a:lnTo>
                  <a:lnTo>
                    <a:pt x="234" y="122"/>
                  </a:lnTo>
                  <a:lnTo>
                    <a:pt x="244" y="109"/>
                  </a:lnTo>
                  <a:lnTo>
                    <a:pt x="256" y="103"/>
                  </a:lnTo>
                  <a:lnTo>
                    <a:pt x="267" y="90"/>
                  </a:lnTo>
                  <a:lnTo>
                    <a:pt x="279" y="84"/>
                  </a:lnTo>
                  <a:lnTo>
                    <a:pt x="285" y="71"/>
                  </a:lnTo>
                  <a:lnTo>
                    <a:pt x="290" y="58"/>
                  </a:lnTo>
                  <a:lnTo>
                    <a:pt x="296" y="45"/>
                  </a:lnTo>
                  <a:lnTo>
                    <a:pt x="302" y="32"/>
                  </a:lnTo>
                  <a:lnTo>
                    <a:pt x="302" y="13"/>
                  </a:lnTo>
                  <a:lnTo>
                    <a:pt x="302"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3" name="未知"/>
            <p:cNvSpPr>
              <a:spLocks/>
            </p:cNvSpPr>
            <p:nvPr/>
          </p:nvSpPr>
          <p:spPr bwMode="auto">
            <a:xfrm>
              <a:off x="604" y="387"/>
              <a:ext cx="159" cy="157"/>
            </a:xfrm>
            <a:custGeom>
              <a:avLst/>
              <a:gdLst>
                <a:gd name="T0" fmla="*/ 158 w 159"/>
                <a:gd name="T1" fmla="*/ 135 h 157"/>
                <a:gd name="T2" fmla="*/ 158 w 159"/>
                <a:gd name="T3" fmla="*/ 135 h 157"/>
                <a:gd name="T4" fmla="*/ 141 w 159"/>
                <a:gd name="T5" fmla="*/ 135 h 157"/>
                <a:gd name="T6" fmla="*/ 129 w 159"/>
                <a:gd name="T7" fmla="*/ 135 h 157"/>
                <a:gd name="T8" fmla="*/ 113 w 159"/>
                <a:gd name="T9" fmla="*/ 129 h 157"/>
                <a:gd name="T10" fmla="*/ 101 w 159"/>
                <a:gd name="T11" fmla="*/ 129 h 157"/>
                <a:gd name="T12" fmla="*/ 90 w 159"/>
                <a:gd name="T13" fmla="*/ 122 h 157"/>
                <a:gd name="T14" fmla="*/ 79 w 159"/>
                <a:gd name="T15" fmla="*/ 116 h 157"/>
                <a:gd name="T16" fmla="*/ 67 w 159"/>
                <a:gd name="T17" fmla="*/ 109 h 157"/>
                <a:gd name="T18" fmla="*/ 56 w 159"/>
                <a:gd name="T19" fmla="*/ 97 h 157"/>
                <a:gd name="T20" fmla="*/ 44 w 159"/>
                <a:gd name="T21" fmla="*/ 90 h 157"/>
                <a:gd name="T22" fmla="*/ 39 w 159"/>
                <a:gd name="T23" fmla="*/ 77 h 157"/>
                <a:gd name="T24" fmla="*/ 28 w 159"/>
                <a:gd name="T25" fmla="*/ 64 h 157"/>
                <a:gd name="T26" fmla="*/ 21 w 159"/>
                <a:gd name="T27" fmla="*/ 52 h 157"/>
                <a:gd name="T28" fmla="*/ 21 w 159"/>
                <a:gd name="T29" fmla="*/ 39 h 157"/>
                <a:gd name="T30" fmla="*/ 16 w 159"/>
                <a:gd name="T31" fmla="*/ 26 h 157"/>
                <a:gd name="T32" fmla="*/ 16 w 159"/>
                <a:gd name="T33" fmla="*/ 13 h 157"/>
                <a:gd name="T34" fmla="*/ 16 w 159"/>
                <a:gd name="T35" fmla="*/ 0 h 157"/>
                <a:gd name="T36" fmla="*/ 0 w 159"/>
                <a:gd name="T37" fmla="*/ 0 h 157"/>
                <a:gd name="T38" fmla="*/ 5 w 159"/>
                <a:gd name="T39" fmla="*/ 19 h 157"/>
                <a:gd name="T40" fmla="*/ 5 w 159"/>
                <a:gd name="T41" fmla="*/ 32 h 157"/>
                <a:gd name="T42" fmla="*/ 10 w 159"/>
                <a:gd name="T43" fmla="*/ 45 h 157"/>
                <a:gd name="T44" fmla="*/ 16 w 159"/>
                <a:gd name="T45" fmla="*/ 58 h 157"/>
                <a:gd name="T46" fmla="*/ 21 w 159"/>
                <a:gd name="T47" fmla="*/ 71 h 157"/>
                <a:gd name="T48" fmla="*/ 28 w 159"/>
                <a:gd name="T49" fmla="*/ 84 h 157"/>
                <a:gd name="T50" fmla="*/ 39 w 159"/>
                <a:gd name="T51" fmla="*/ 97 h 157"/>
                <a:gd name="T52" fmla="*/ 44 w 159"/>
                <a:gd name="T53" fmla="*/ 109 h 157"/>
                <a:gd name="T54" fmla="*/ 56 w 159"/>
                <a:gd name="T55" fmla="*/ 116 h 157"/>
                <a:gd name="T56" fmla="*/ 72 w 159"/>
                <a:gd name="T57" fmla="*/ 129 h 157"/>
                <a:gd name="T58" fmla="*/ 84 w 159"/>
                <a:gd name="T59" fmla="*/ 135 h 157"/>
                <a:gd name="T60" fmla="*/ 95 w 159"/>
                <a:gd name="T61" fmla="*/ 142 h 157"/>
                <a:gd name="T62" fmla="*/ 113 w 159"/>
                <a:gd name="T63" fmla="*/ 148 h 157"/>
                <a:gd name="T64" fmla="*/ 124 w 159"/>
                <a:gd name="T65" fmla="*/ 148 h 157"/>
                <a:gd name="T66" fmla="*/ 141 w 159"/>
                <a:gd name="T67" fmla="*/ 148 h 157"/>
                <a:gd name="T68" fmla="*/ 158 w 159"/>
                <a:gd name="T69" fmla="*/ 156 h 157"/>
                <a:gd name="T70" fmla="*/ 158 w 159"/>
                <a:gd name="T71" fmla="*/ 156 h 157"/>
                <a:gd name="T72" fmla="*/ 158 w 159"/>
                <a:gd name="T73" fmla="*/ 13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57">
                  <a:moveTo>
                    <a:pt x="158" y="135"/>
                  </a:moveTo>
                  <a:lnTo>
                    <a:pt x="158" y="135"/>
                  </a:lnTo>
                  <a:lnTo>
                    <a:pt x="141" y="135"/>
                  </a:lnTo>
                  <a:lnTo>
                    <a:pt x="129" y="135"/>
                  </a:lnTo>
                  <a:lnTo>
                    <a:pt x="113" y="129"/>
                  </a:lnTo>
                  <a:lnTo>
                    <a:pt x="101" y="129"/>
                  </a:lnTo>
                  <a:lnTo>
                    <a:pt x="90" y="122"/>
                  </a:lnTo>
                  <a:lnTo>
                    <a:pt x="79" y="116"/>
                  </a:lnTo>
                  <a:lnTo>
                    <a:pt x="67" y="109"/>
                  </a:lnTo>
                  <a:lnTo>
                    <a:pt x="56" y="97"/>
                  </a:lnTo>
                  <a:lnTo>
                    <a:pt x="44" y="90"/>
                  </a:lnTo>
                  <a:lnTo>
                    <a:pt x="39" y="77"/>
                  </a:lnTo>
                  <a:lnTo>
                    <a:pt x="28" y="64"/>
                  </a:lnTo>
                  <a:lnTo>
                    <a:pt x="21" y="52"/>
                  </a:lnTo>
                  <a:lnTo>
                    <a:pt x="21" y="39"/>
                  </a:lnTo>
                  <a:lnTo>
                    <a:pt x="16" y="26"/>
                  </a:lnTo>
                  <a:lnTo>
                    <a:pt x="16" y="13"/>
                  </a:lnTo>
                  <a:lnTo>
                    <a:pt x="16" y="0"/>
                  </a:lnTo>
                  <a:lnTo>
                    <a:pt x="0" y="0"/>
                  </a:lnTo>
                  <a:lnTo>
                    <a:pt x="5" y="19"/>
                  </a:lnTo>
                  <a:lnTo>
                    <a:pt x="5" y="32"/>
                  </a:lnTo>
                  <a:lnTo>
                    <a:pt x="10" y="45"/>
                  </a:lnTo>
                  <a:lnTo>
                    <a:pt x="16" y="58"/>
                  </a:lnTo>
                  <a:lnTo>
                    <a:pt x="21" y="71"/>
                  </a:lnTo>
                  <a:lnTo>
                    <a:pt x="28" y="84"/>
                  </a:lnTo>
                  <a:lnTo>
                    <a:pt x="39" y="97"/>
                  </a:lnTo>
                  <a:lnTo>
                    <a:pt x="44" y="109"/>
                  </a:lnTo>
                  <a:lnTo>
                    <a:pt x="56" y="116"/>
                  </a:lnTo>
                  <a:lnTo>
                    <a:pt x="72" y="129"/>
                  </a:lnTo>
                  <a:lnTo>
                    <a:pt x="84" y="135"/>
                  </a:lnTo>
                  <a:lnTo>
                    <a:pt x="95" y="142"/>
                  </a:lnTo>
                  <a:lnTo>
                    <a:pt x="113" y="148"/>
                  </a:lnTo>
                  <a:lnTo>
                    <a:pt x="124" y="148"/>
                  </a:lnTo>
                  <a:lnTo>
                    <a:pt x="141" y="148"/>
                  </a:lnTo>
                  <a:lnTo>
                    <a:pt x="158" y="156"/>
                  </a:lnTo>
                  <a:lnTo>
                    <a:pt x="158" y="156"/>
                  </a:lnTo>
                  <a:lnTo>
                    <a:pt x="158" y="13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4" name="未知"/>
            <p:cNvSpPr>
              <a:spLocks/>
            </p:cNvSpPr>
            <p:nvPr/>
          </p:nvSpPr>
          <p:spPr bwMode="auto">
            <a:xfrm>
              <a:off x="762" y="381"/>
              <a:ext cx="155" cy="163"/>
            </a:xfrm>
            <a:custGeom>
              <a:avLst/>
              <a:gdLst>
                <a:gd name="T0" fmla="*/ 148 w 155"/>
                <a:gd name="T1" fmla="*/ 11 h 163"/>
                <a:gd name="T2" fmla="*/ 143 w 155"/>
                <a:gd name="T3" fmla="*/ 5 h 163"/>
                <a:gd name="T4" fmla="*/ 143 w 155"/>
                <a:gd name="T5" fmla="*/ 19 h 163"/>
                <a:gd name="T6" fmla="*/ 137 w 155"/>
                <a:gd name="T7" fmla="*/ 32 h 163"/>
                <a:gd name="T8" fmla="*/ 137 w 155"/>
                <a:gd name="T9" fmla="*/ 45 h 163"/>
                <a:gd name="T10" fmla="*/ 132 w 155"/>
                <a:gd name="T11" fmla="*/ 58 h 163"/>
                <a:gd name="T12" fmla="*/ 125 w 155"/>
                <a:gd name="T13" fmla="*/ 70 h 163"/>
                <a:gd name="T14" fmla="*/ 120 w 155"/>
                <a:gd name="T15" fmla="*/ 83 h 163"/>
                <a:gd name="T16" fmla="*/ 108 w 155"/>
                <a:gd name="T17" fmla="*/ 96 h 163"/>
                <a:gd name="T18" fmla="*/ 102 w 155"/>
                <a:gd name="T19" fmla="*/ 103 h 163"/>
                <a:gd name="T20" fmla="*/ 91 w 155"/>
                <a:gd name="T21" fmla="*/ 115 h 163"/>
                <a:gd name="T22" fmla="*/ 80 w 155"/>
                <a:gd name="T23" fmla="*/ 122 h 163"/>
                <a:gd name="T24" fmla="*/ 69 w 155"/>
                <a:gd name="T25" fmla="*/ 128 h 163"/>
                <a:gd name="T26" fmla="*/ 57 w 155"/>
                <a:gd name="T27" fmla="*/ 135 h 163"/>
                <a:gd name="T28" fmla="*/ 39 w 155"/>
                <a:gd name="T29" fmla="*/ 135 h 163"/>
                <a:gd name="T30" fmla="*/ 28 w 155"/>
                <a:gd name="T31" fmla="*/ 141 h 163"/>
                <a:gd name="T32" fmla="*/ 11 w 155"/>
                <a:gd name="T33" fmla="*/ 141 h 163"/>
                <a:gd name="T34" fmla="*/ 0 w 155"/>
                <a:gd name="T35" fmla="*/ 141 h 163"/>
                <a:gd name="T36" fmla="*/ 0 w 155"/>
                <a:gd name="T37" fmla="*/ 162 h 163"/>
                <a:gd name="T38" fmla="*/ 11 w 155"/>
                <a:gd name="T39" fmla="*/ 154 h 163"/>
                <a:gd name="T40" fmla="*/ 28 w 155"/>
                <a:gd name="T41" fmla="*/ 154 h 163"/>
                <a:gd name="T42" fmla="*/ 46 w 155"/>
                <a:gd name="T43" fmla="*/ 154 h 163"/>
                <a:gd name="T44" fmla="*/ 57 w 155"/>
                <a:gd name="T45" fmla="*/ 148 h 163"/>
                <a:gd name="T46" fmla="*/ 74 w 155"/>
                <a:gd name="T47" fmla="*/ 141 h 163"/>
                <a:gd name="T48" fmla="*/ 85 w 155"/>
                <a:gd name="T49" fmla="*/ 135 h 163"/>
                <a:gd name="T50" fmla="*/ 97 w 155"/>
                <a:gd name="T51" fmla="*/ 122 h 163"/>
                <a:gd name="T52" fmla="*/ 108 w 155"/>
                <a:gd name="T53" fmla="*/ 115 h 163"/>
                <a:gd name="T54" fmla="*/ 120 w 155"/>
                <a:gd name="T55" fmla="*/ 103 h 163"/>
                <a:gd name="T56" fmla="*/ 125 w 155"/>
                <a:gd name="T57" fmla="*/ 90 h 163"/>
                <a:gd name="T58" fmla="*/ 137 w 155"/>
                <a:gd name="T59" fmla="*/ 77 h 163"/>
                <a:gd name="T60" fmla="*/ 143 w 155"/>
                <a:gd name="T61" fmla="*/ 64 h 163"/>
                <a:gd name="T62" fmla="*/ 148 w 155"/>
                <a:gd name="T63" fmla="*/ 51 h 163"/>
                <a:gd name="T64" fmla="*/ 154 w 155"/>
                <a:gd name="T65" fmla="*/ 38 h 163"/>
                <a:gd name="T66" fmla="*/ 154 w 155"/>
                <a:gd name="T67" fmla="*/ 25 h 163"/>
                <a:gd name="T68" fmla="*/ 154 w 155"/>
                <a:gd name="T69" fmla="*/ 5 h 163"/>
                <a:gd name="T70" fmla="*/ 148 w 155"/>
                <a:gd name="T71" fmla="*/ 0 h 163"/>
                <a:gd name="T72" fmla="*/ 154 w 155"/>
                <a:gd name="T73" fmla="*/ 5 h 163"/>
                <a:gd name="T74" fmla="*/ 154 w 155"/>
                <a:gd name="T75" fmla="*/ 0 h 163"/>
                <a:gd name="T76" fmla="*/ 148 w 155"/>
                <a:gd name="T77" fmla="*/ 0 h 163"/>
                <a:gd name="T78" fmla="*/ 148 w 155"/>
                <a:gd name="T79" fmla="*/ 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163">
                  <a:moveTo>
                    <a:pt x="148" y="11"/>
                  </a:moveTo>
                  <a:lnTo>
                    <a:pt x="143" y="5"/>
                  </a:lnTo>
                  <a:lnTo>
                    <a:pt x="143" y="19"/>
                  </a:lnTo>
                  <a:lnTo>
                    <a:pt x="137" y="32"/>
                  </a:lnTo>
                  <a:lnTo>
                    <a:pt x="137" y="45"/>
                  </a:lnTo>
                  <a:lnTo>
                    <a:pt x="132" y="58"/>
                  </a:lnTo>
                  <a:lnTo>
                    <a:pt x="125" y="70"/>
                  </a:lnTo>
                  <a:lnTo>
                    <a:pt x="120" y="83"/>
                  </a:lnTo>
                  <a:lnTo>
                    <a:pt x="108" y="96"/>
                  </a:lnTo>
                  <a:lnTo>
                    <a:pt x="102" y="103"/>
                  </a:lnTo>
                  <a:lnTo>
                    <a:pt x="91" y="115"/>
                  </a:lnTo>
                  <a:lnTo>
                    <a:pt x="80" y="122"/>
                  </a:lnTo>
                  <a:lnTo>
                    <a:pt x="69" y="128"/>
                  </a:lnTo>
                  <a:lnTo>
                    <a:pt x="57" y="135"/>
                  </a:lnTo>
                  <a:lnTo>
                    <a:pt x="39" y="135"/>
                  </a:lnTo>
                  <a:lnTo>
                    <a:pt x="28" y="141"/>
                  </a:lnTo>
                  <a:lnTo>
                    <a:pt x="11" y="141"/>
                  </a:lnTo>
                  <a:lnTo>
                    <a:pt x="0" y="141"/>
                  </a:lnTo>
                  <a:lnTo>
                    <a:pt x="0" y="162"/>
                  </a:lnTo>
                  <a:lnTo>
                    <a:pt x="11" y="154"/>
                  </a:lnTo>
                  <a:lnTo>
                    <a:pt x="28" y="154"/>
                  </a:lnTo>
                  <a:lnTo>
                    <a:pt x="46" y="154"/>
                  </a:lnTo>
                  <a:lnTo>
                    <a:pt x="57" y="148"/>
                  </a:lnTo>
                  <a:lnTo>
                    <a:pt x="74" y="141"/>
                  </a:lnTo>
                  <a:lnTo>
                    <a:pt x="85" y="135"/>
                  </a:lnTo>
                  <a:lnTo>
                    <a:pt x="97" y="122"/>
                  </a:lnTo>
                  <a:lnTo>
                    <a:pt x="108" y="115"/>
                  </a:lnTo>
                  <a:lnTo>
                    <a:pt x="120" y="103"/>
                  </a:lnTo>
                  <a:lnTo>
                    <a:pt x="125" y="90"/>
                  </a:lnTo>
                  <a:lnTo>
                    <a:pt x="137" y="77"/>
                  </a:lnTo>
                  <a:lnTo>
                    <a:pt x="143" y="64"/>
                  </a:lnTo>
                  <a:lnTo>
                    <a:pt x="148" y="51"/>
                  </a:lnTo>
                  <a:lnTo>
                    <a:pt x="154" y="38"/>
                  </a:lnTo>
                  <a:lnTo>
                    <a:pt x="154" y="25"/>
                  </a:lnTo>
                  <a:lnTo>
                    <a:pt x="154" y="5"/>
                  </a:lnTo>
                  <a:lnTo>
                    <a:pt x="148" y="0"/>
                  </a:lnTo>
                  <a:lnTo>
                    <a:pt x="154" y="5"/>
                  </a:lnTo>
                  <a:lnTo>
                    <a:pt x="154" y="0"/>
                  </a:lnTo>
                  <a:lnTo>
                    <a:pt x="148" y="0"/>
                  </a:lnTo>
                  <a:lnTo>
                    <a:pt x="148"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5" name="未知"/>
            <p:cNvSpPr>
              <a:spLocks/>
            </p:cNvSpPr>
            <p:nvPr/>
          </p:nvSpPr>
          <p:spPr bwMode="auto">
            <a:xfrm>
              <a:off x="604" y="381"/>
              <a:ext cx="308" cy="20"/>
            </a:xfrm>
            <a:custGeom>
              <a:avLst/>
              <a:gdLst>
                <a:gd name="T0" fmla="*/ 16 w 308"/>
                <a:gd name="T1" fmla="*/ 9 h 20"/>
                <a:gd name="T2" fmla="*/ 5 w 308"/>
                <a:gd name="T3" fmla="*/ 19 h 20"/>
                <a:gd name="T4" fmla="*/ 307 w 308"/>
                <a:gd name="T5" fmla="*/ 19 h 20"/>
                <a:gd name="T6" fmla="*/ 307 w 308"/>
                <a:gd name="T7" fmla="*/ 0 h 20"/>
                <a:gd name="T8" fmla="*/ 5 w 308"/>
                <a:gd name="T9" fmla="*/ 0 h 20"/>
                <a:gd name="T10" fmla="*/ 0 w 308"/>
                <a:gd name="T11" fmla="*/ 9 h 20"/>
                <a:gd name="T12" fmla="*/ 5 w 308"/>
                <a:gd name="T13" fmla="*/ 0 h 20"/>
                <a:gd name="T14" fmla="*/ 0 w 308"/>
                <a:gd name="T15" fmla="*/ 0 h 20"/>
                <a:gd name="T16" fmla="*/ 0 w 308"/>
                <a:gd name="T17" fmla="*/ 9 h 20"/>
                <a:gd name="T18" fmla="*/ 16 w 308"/>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0">
                  <a:moveTo>
                    <a:pt x="16" y="9"/>
                  </a:moveTo>
                  <a:lnTo>
                    <a:pt x="5" y="19"/>
                  </a:lnTo>
                  <a:lnTo>
                    <a:pt x="307" y="19"/>
                  </a:lnTo>
                  <a:lnTo>
                    <a:pt x="307" y="0"/>
                  </a:lnTo>
                  <a:lnTo>
                    <a:pt x="5" y="0"/>
                  </a:lnTo>
                  <a:lnTo>
                    <a:pt x="0" y="9"/>
                  </a:lnTo>
                  <a:lnTo>
                    <a:pt x="5" y="0"/>
                  </a:lnTo>
                  <a:lnTo>
                    <a:pt x="0" y="0"/>
                  </a:lnTo>
                  <a:lnTo>
                    <a:pt x="0" y="9"/>
                  </a:lnTo>
                  <a:lnTo>
                    <a:pt x="16"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6" name="未知"/>
            <p:cNvSpPr>
              <a:spLocks/>
            </p:cNvSpPr>
            <p:nvPr/>
          </p:nvSpPr>
          <p:spPr bwMode="auto">
            <a:xfrm>
              <a:off x="154" y="6"/>
              <a:ext cx="609" cy="20"/>
            </a:xfrm>
            <a:custGeom>
              <a:avLst/>
              <a:gdLst>
                <a:gd name="T0" fmla="*/ 608 w 609"/>
                <a:gd name="T1" fmla="*/ 0 h 20"/>
                <a:gd name="T2" fmla="*/ 608 w 609"/>
                <a:gd name="T3" fmla="*/ 19 h 20"/>
                <a:gd name="T4" fmla="*/ 0 w 609"/>
                <a:gd name="T5" fmla="*/ 19 h 20"/>
                <a:gd name="T6" fmla="*/ 0 w 609"/>
                <a:gd name="T7" fmla="*/ 0 h 20"/>
                <a:gd name="T8" fmla="*/ 608 w 609"/>
                <a:gd name="T9" fmla="*/ 0 h 20"/>
              </a:gdLst>
              <a:ahLst/>
              <a:cxnLst>
                <a:cxn ang="0">
                  <a:pos x="T0" y="T1"/>
                </a:cxn>
                <a:cxn ang="0">
                  <a:pos x="T2" y="T3"/>
                </a:cxn>
                <a:cxn ang="0">
                  <a:pos x="T4" y="T5"/>
                </a:cxn>
                <a:cxn ang="0">
                  <a:pos x="T6" y="T7"/>
                </a:cxn>
                <a:cxn ang="0">
                  <a:pos x="T8" y="T9"/>
                </a:cxn>
              </a:cxnLst>
              <a:rect l="0" t="0" r="r" b="b"/>
              <a:pathLst>
                <a:path w="609" h="20">
                  <a:moveTo>
                    <a:pt x="608" y="0"/>
                  </a:moveTo>
                  <a:lnTo>
                    <a:pt x="608" y="19"/>
                  </a:lnTo>
                  <a:lnTo>
                    <a:pt x="0" y="19"/>
                  </a:lnTo>
                  <a:lnTo>
                    <a:pt x="0" y="0"/>
                  </a:lnTo>
                  <a:lnTo>
                    <a:pt x="60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7" name="未知"/>
            <p:cNvSpPr>
              <a:spLocks/>
            </p:cNvSpPr>
            <p:nvPr/>
          </p:nvSpPr>
          <p:spPr bwMode="auto">
            <a:xfrm>
              <a:off x="757" y="6"/>
              <a:ext cx="18" cy="20"/>
            </a:xfrm>
            <a:custGeom>
              <a:avLst/>
              <a:gdLst>
                <a:gd name="T0" fmla="*/ 7 w 18"/>
                <a:gd name="T1" fmla="*/ 19 h 20"/>
                <a:gd name="T2" fmla="*/ 17 w 18"/>
                <a:gd name="T3" fmla="*/ 13 h 20"/>
                <a:gd name="T4" fmla="*/ 17 w 18"/>
                <a:gd name="T5" fmla="*/ 0 h 20"/>
                <a:gd name="T6" fmla="*/ 0 w 18"/>
                <a:gd name="T7" fmla="*/ 0 h 20"/>
                <a:gd name="T8" fmla="*/ 0 w 18"/>
                <a:gd name="T9" fmla="*/ 13 h 20"/>
                <a:gd name="T10" fmla="*/ 7 w 18"/>
                <a:gd name="T11" fmla="*/ 5 h 20"/>
                <a:gd name="T12" fmla="*/ 7 w 18"/>
                <a:gd name="T13" fmla="*/ 19 h 20"/>
                <a:gd name="T14" fmla="*/ 17 w 18"/>
                <a:gd name="T15" fmla="*/ 19 h 20"/>
                <a:gd name="T16" fmla="*/ 17 w 18"/>
                <a:gd name="T17" fmla="*/ 13 h 20"/>
                <a:gd name="T18" fmla="*/ 7 w 18"/>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7" y="19"/>
                  </a:moveTo>
                  <a:lnTo>
                    <a:pt x="17" y="13"/>
                  </a:lnTo>
                  <a:lnTo>
                    <a:pt x="17" y="0"/>
                  </a:lnTo>
                  <a:lnTo>
                    <a:pt x="0" y="0"/>
                  </a:lnTo>
                  <a:lnTo>
                    <a:pt x="0" y="13"/>
                  </a:lnTo>
                  <a:lnTo>
                    <a:pt x="7" y="5"/>
                  </a:lnTo>
                  <a:lnTo>
                    <a:pt x="7" y="19"/>
                  </a:lnTo>
                  <a:lnTo>
                    <a:pt x="17" y="19"/>
                  </a:lnTo>
                  <a:lnTo>
                    <a:pt x="17" y="13"/>
                  </a:lnTo>
                  <a:lnTo>
                    <a:pt x="7" y="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8" name="未知"/>
            <p:cNvSpPr>
              <a:spLocks/>
            </p:cNvSpPr>
            <p:nvPr/>
          </p:nvSpPr>
          <p:spPr bwMode="auto">
            <a:xfrm>
              <a:off x="147" y="12"/>
              <a:ext cx="616" cy="20"/>
            </a:xfrm>
            <a:custGeom>
              <a:avLst/>
              <a:gdLst>
                <a:gd name="T0" fmla="*/ 0 w 616"/>
                <a:gd name="T1" fmla="*/ 10 h 20"/>
                <a:gd name="T2" fmla="*/ 6 w 616"/>
                <a:gd name="T3" fmla="*/ 19 h 20"/>
                <a:gd name="T4" fmla="*/ 615 w 616"/>
                <a:gd name="T5" fmla="*/ 19 h 20"/>
                <a:gd name="T6" fmla="*/ 615 w 616"/>
                <a:gd name="T7" fmla="*/ 0 h 20"/>
                <a:gd name="T8" fmla="*/ 6 w 616"/>
                <a:gd name="T9" fmla="*/ 0 h 20"/>
                <a:gd name="T10" fmla="*/ 11 w 616"/>
                <a:gd name="T11" fmla="*/ 10 h 20"/>
                <a:gd name="T12" fmla="*/ 0 w 616"/>
                <a:gd name="T13" fmla="*/ 10 h 20"/>
                <a:gd name="T14" fmla="*/ 0 w 616"/>
                <a:gd name="T15" fmla="*/ 19 h 20"/>
                <a:gd name="T16" fmla="*/ 6 w 616"/>
                <a:gd name="T17" fmla="*/ 19 h 20"/>
                <a:gd name="T18" fmla="*/ 0 w 616"/>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20">
                  <a:moveTo>
                    <a:pt x="0" y="10"/>
                  </a:moveTo>
                  <a:lnTo>
                    <a:pt x="6" y="19"/>
                  </a:lnTo>
                  <a:lnTo>
                    <a:pt x="615" y="19"/>
                  </a:lnTo>
                  <a:lnTo>
                    <a:pt x="615" y="0"/>
                  </a:lnTo>
                  <a:lnTo>
                    <a:pt x="6" y="0"/>
                  </a:lnTo>
                  <a:lnTo>
                    <a:pt x="11" y="10"/>
                  </a:lnTo>
                  <a:lnTo>
                    <a:pt x="0" y="10"/>
                  </a:lnTo>
                  <a:lnTo>
                    <a:pt x="0" y="19"/>
                  </a:lnTo>
                  <a:lnTo>
                    <a:pt x="6" y="19"/>
                  </a:lnTo>
                  <a:lnTo>
                    <a:pt x="0" y="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59" name="未知"/>
            <p:cNvSpPr>
              <a:spLocks/>
            </p:cNvSpPr>
            <p:nvPr/>
          </p:nvSpPr>
          <p:spPr bwMode="auto">
            <a:xfrm>
              <a:off x="147" y="0"/>
              <a:ext cx="18" cy="20"/>
            </a:xfrm>
            <a:custGeom>
              <a:avLst/>
              <a:gdLst>
                <a:gd name="T0" fmla="*/ 9 w 18"/>
                <a:gd name="T1" fmla="*/ 0 h 20"/>
                <a:gd name="T2" fmla="*/ 0 w 18"/>
                <a:gd name="T3" fmla="*/ 5 h 20"/>
                <a:gd name="T4" fmla="*/ 0 w 18"/>
                <a:gd name="T5" fmla="*/ 19 h 20"/>
                <a:gd name="T6" fmla="*/ 17 w 18"/>
                <a:gd name="T7" fmla="*/ 19 h 20"/>
                <a:gd name="T8" fmla="*/ 17 w 18"/>
                <a:gd name="T9" fmla="*/ 5 h 20"/>
                <a:gd name="T10" fmla="*/ 9 w 18"/>
                <a:gd name="T11" fmla="*/ 11 h 20"/>
                <a:gd name="T12" fmla="*/ 9 w 18"/>
                <a:gd name="T13" fmla="*/ 0 h 20"/>
                <a:gd name="T14" fmla="*/ 0 w 18"/>
                <a:gd name="T15" fmla="*/ 0 h 20"/>
                <a:gd name="T16" fmla="*/ 0 w 18"/>
                <a:gd name="T17" fmla="*/ 5 h 20"/>
                <a:gd name="T18" fmla="*/ 9 w 1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
                  <a:moveTo>
                    <a:pt x="9" y="0"/>
                  </a:moveTo>
                  <a:lnTo>
                    <a:pt x="0" y="5"/>
                  </a:lnTo>
                  <a:lnTo>
                    <a:pt x="0" y="19"/>
                  </a:lnTo>
                  <a:lnTo>
                    <a:pt x="17" y="19"/>
                  </a:lnTo>
                  <a:lnTo>
                    <a:pt x="17" y="5"/>
                  </a:lnTo>
                  <a:lnTo>
                    <a:pt x="9" y="11"/>
                  </a:lnTo>
                  <a:lnTo>
                    <a:pt x="9" y="0"/>
                  </a:lnTo>
                  <a:lnTo>
                    <a:pt x="0" y="0"/>
                  </a:lnTo>
                  <a:lnTo>
                    <a:pt x="0" y="5"/>
                  </a:lnTo>
                  <a:lnTo>
                    <a:pt x="9"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60" name="未知"/>
            <p:cNvSpPr>
              <a:spLocks/>
            </p:cNvSpPr>
            <p:nvPr/>
          </p:nvSpPr>
          <p:spPr bwMode="auto">
            <a:xfrm>
              <a:off x="154" y="0"/>
              <a:ext cx="616" cy="20"/>
            </a:xfrm>
            <a:custGeom>
              <a:avLst/>
              <a:gdLst>
                <a:gd name="T0" fmla="*/ 615 w 616"/>
                <a:gd name="T1" fmla="*/ 9 h 20"/>
                <a:gd name="T2" fmla="*/ 608 w 616"/>
                <a:gd name="T3" fmla="*/ 0 h 20"/>
                <a:gd name="T4" fmla="*/ 0 w 616"/>
                <a:gd name="T5" fmla="*/ 0 h 20"/>
                <a:gd name="T6" fmla="*/ 0 w 616"/>
                <a:gd name="T7" fmla="*/ 19 h 20"/>
                <a:gd name="T8" fmla="*/ 608 w 616"/>
                <a:gd name="T9" fmla="*/ 19 h 20"/>
                <a:gd name="T10" fmla="*/ 603 w 616"/>
                <a:gd name="T11" fmla="*/ 9 h 20"/>
                <a:gd name="T12" fmla="*/ 615 w 616"/>
                <a:gd name="T13" fmla="*/ 9 h 20"/>
                <a:gd name="T14" fmla="*/ 615 w 616"/>
                <a:gd name="T15" fmla="*/ 0 h 20"/>
                <a:gd name="T16" fmla="*/ 608 w 616"/>
                <a:gd name="T17" fmla="*/ 0 h 20"/>
                <a:gd name="T18" fmla="*/ 615 w 616"/>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20">
                  <a:moveTo>
                    <a:pt x="615" y="9"/>
                  </a:moveTo>
                  <a:lnTo>
                    <a:pt x="608" y="0"/>
                  </a:lnTo>
                  <a:lnTo>
                    <a:pt x="0" y="0"/>
                  </a:lnTo>
                  <a:lnTo>
                    <a:pt x="0" y="19"/>
                  </a:lnTo>
                  <a:lnTo>
                    <a:pt x="608" y="19"/>
                  </a:lnTo>
                  <a:lnTo>
                    <a:pt x="603" y="9"/>
                  </a:lnTo>
                  <a:lnTo>
                    <a:pt x="615" y="9"/>
                  </a:lnTo>
                  <a:lnTo>
                    <a:pt x="615" y="0"/>
                  </a:lnTo>
                  <a:lnTo>
                    <a:pt x="608" y="0"/>
                  </a:lnTo>
                  <a:lnTo>
                    <a:pt x="615"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661" name="未知"/>
            <p:cNvSpPr>
              <a:spLocks/>
            </p:cNvSpPr>
            <p:nvPr/>
          </p:nvSpPr>
          <p:spPr bwMode="auto">
            <a:xfrm>
              <a:off x="449" y="19"/>
              <a:ext cx="24" cy="20"/>
            </a:xfrm>
            <a:custGeom>
              <a:avLst/>
              <a:gdLst>
                <a:gd name="T0" fmla="*/ 23 w 24"/>
                <a:gd name="T1" fmla="*/ 8 h 20"/>
                <a:gd name="T2" fmla="*/ 17 w 24"/>
                <a:gd name="T3" fmla="*/ 0 h 20"/>
                <a:gd name="T4" fmla="*/ 0 w 24"/>
                <a:gd name="T5" fmla="*/ 0 h 20"/>
                <a:gd name="T6" fmla="*/ 0 w 24"/>
                <a:gd name="T7" fmla="*/ 19 h 20"/>
                <a:gd name="T8" fmla="*/ 17 w 24"/>
                <a:gd name="T9" fmla="*/ 19 h 20"/>
                <a:gd name="T10" fmla="*/ 11 w 24"/>
                <a:gd name="T11" fmla="*/ 8 h 20"/>
                <a:gd name="T12" fmla="*/ 23 w 24"/>
                <a:gd name="T13" fmla="*/ 8 h 20"/>
                <a:gd name="T14" fmla="*/ 23 w 24"/>
                <a:gd name="T15" fmla="*/ 0 h 20"/>
                <a:gd name="T16" fmla="*/ 17 w 24"/>
                <a:gd name="T17" fmla="*/ 0 h 20"/>
                <a:gd name="T18" fmla="*/ 23 w 24"/>
                <a:gd name="T1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23" y="8"/>
                  </a:moveTo>
                  <a:lnTo>
                    <a:pt x="17" y="0"/>
                  </a:lnTo>
                  <a:lnTo>
                    <a:pt x="0" y="0"/>
                  </a:lnTo>
                  <a:lnTo>
                    <a:pt x="0" y="19"/>
                  </a:lnTo>
                  <a:lnTo>
                    <a:pt x="17" y="19"/>
                  </a:lnTo>
                  <a:lnTo>
                    <a:pt x="11" y="8"/>
                  </a:lnTo>
                  <a:lnTo>
                    <a:pt x="23" y="8"/>
                  </a:lnTo>
                  <a:lnTo>
                    <a:pt x="23" y="0"/>
                  </a:lnTo>
                  <a:lnTo>
                    <a:pt x="17" y="0"/>
                  </a:lnTo>
                  <a:lnTo>
                    <a:pt x="23" y="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extLst>
      <p:ext uri="{BB962C8B-B14F-4D97-AF65-F5344CB8AC3E}">
        <p14:creationId xmlns:p14="http://schemas.microsoft.com/office/powerpoint/2010/main" val="4137584141"/>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10640"/>
                                        </p:tgtEl>
                                        <p:attrNameLst>
                                          <p:attrName>style.visibility</p:attrName>
                                        </p:attrNameLst>
                                      </p:cBhvr>
                                      <p:to>
                                        <p:strVal val="visible"/>
                                      </p:to>
                                    </p:set>
                                    <p:anim calcmode="lin" valueType="num">
                                      <p:cBhvr>
                                        <p:cTn id="7" dur="1000" fill="hold"/>
                                        <p:tgtEl>
                                          <p:spTgt spid="410640"/>
                                        </p:tgtEl>
                                        <p:attrNameLst>
                                          <p:attrName>ppt_w</p:attrName>
                                        </p:attrNameLst>
                                      </p:cBhvr>
                                      <p:tavLst>
                                        <p:tav tm="0">
                                          <p:val>
                                            <p:fltVal val="0"/>
                                          </p:val>
                                        </p:tav>
                                        <p:tav tm="100000">
                                          <p:val>
                                            <p:strVal val="#ppt_w"/>
                                          </p:val>
                                        </p:tav>
                                      </p:tavLst>
                                    </p:anim>
                                    <p:anim calcmode="lin" valueType="num">
                                      <p:cBhvr>
                                        <p:cTn id="8" dur="1000" fill="hold"/>
                                        <p:tgtEl>
                                          <p:spTgt spid="410640"/>
                                        </p:tgtEl>
                                        <p:attrNameLst>
                                          <p:attrName>ppt_h</p:attrName>
                                        </p:attrNameLst>
                                      </p:cBhvr>
                                      <p:tavLst>
                                        <p:tav tm="0">
                                          <p:val>
                                            <p:fltVal val="0"/>
                                          </p:val>
                                        </p:tav>
                                        <p:tav tm="100000">
                                          <p:val>
                                            <p:strVal val="#ppt_h"/>
                                          </p:val>
                                        </p:tav>
                                      </p:tavLst>
                                    </p:anim>
                                    <p:anim calcmode="lin" valueType="num">
                                      <p:cBhvr>
                                        <p:cTn id="9" dur="1000" fill="hold"/>
                                        <p:tgtEl>
                                          <p:spTgt spid="4106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6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0631"/>
                                        </p:tgtEl>
                                        <p:attrNameLst>
                                          <p:attrName>style.visibility</p:attrName>
                                        </p:attrNameLst>
                                      </p:cBhvr>
                                      <p:to>
                                        <p:strVal val="visible"/>
                                      </p:to>
                                    </p:set>
                                    <p:animEffect transition="in" filter="wipe(left)">
                                      <p:cBhvr>
                                        <p:cTn id="15" dur="500"/>
                                        <p:tgtEl>
                                          <p:spTgt spid="410631"/>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410663"/>
                                        </p:tgtEl>
                                        <p:attrNameLst>
                                          <p:attrName>style.visibility</p:attrName>
                                        </p:attrNameLst>
                                      </p:cBhvr>
                                      <p:to>
                                        <p:strVal val="visible"/>
                                      </p:to>
                                    </p:set>
                                    <p:animEffect transition="in" filter="wipe(left)">
                                      <p:cBhvr>
                                        <p:cTn id="19" dur="500"/>
                                        <p:tgtEl>
                                          <p:spTgt spid="4106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10632"/>
                                        </p:tgtEl>
                                        <p:attrNameLst>
                                          <p:attrName>style.visibility</p:attrName>
                                        </p:attrNameLst>
                                      </p:cBhvr>
                                      <p:to>
                                        <p:strVal val="visible"/>
                                      </p:to>
                                    </p:set>
                                    <p:animEffect transition="in" filter="wipe(left)">
                                      <p:cBhvr>
                                        <p:cTn id="24" dur="500"/>
                                        <p:tgtEl>
                                          <p:spTgt spid="410632"/>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410664"/>
                                        </p:tgtEl>
                                        <p:attrNameLst>
                                          <p:attrName>style.visibility</p:attrName>
                                        </p:attrNameLst>
                                      </p:cBhvr>
                                      <p:to>
                                        <p:strVal val="visible"/>
                                      </p:to>
                                    </p:set>
                                    <p:animEffect transition="in" filter="wipe(left)">
                                      <p:cBhvr>
                                        <p:cTn id="28" dur="500"/>
                                        <p:tgtEl>
                                          <p:spTgt spid="41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1" grpId="0" animBg="1"/>
      <p:bldP spid="4106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1384301" y="152400"/>
            <a:ext cx="104013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marL="457200" fontAlgn="base">
              <a:spcBef>
                <a:spcPct val="0"/>
              </a:spcBef>
              <a:spcAft>
                <a:spcPct val="0"/>
              </a:spcAft>
              <a:defRPr sz="2400">
                <a:solidFill>
                  <a:schemeClr val="tx1"/>
                </a:solidFill>
                <a:latin typeface="Times New Roman" pitchFamily="18" charset="0"/>
                <a:ea typeface="宋体" pitchFamily="2" charset="-122"/>
              </a:defRPr>
            </a:lvl6pPr>
            <a:lvl7pPr marL="914400" fontAlgn="base">
              <a:spcBef>
                <a:spcPct val="0"/>
              </a:spcBef>
              <a:spcAft>
                <a:spcPct val="0"/>
              </a:spcAft>
              <a:defRPr sz="2400">
                <a:solidFill>
                  <a:schemeClr val="tx1"/>
                </a:solidFill>
                <a:latin typeface="Times New Roman" pitchFamily="18" charset="0"/>
                <a:ea typeface="宋体" pitchFamily="2" charset="-122"/>
              </a:defRPr>
            </a:lvl7pPr>
            <a:lvl8pPr marL="1371600" fontAlgn="base">
              <a:spcBef>
                <a:spcPct val="0"/>
              </a:spcBef>
              <a:spcAft>
                <a:spcPct val="0"/>
              </a:spcAft>
              <a:defRPr sz="2400">
                <a:solidFill>
                  <a:schemeClr val="tx1"/>
                </a:solidFill>
                <a:latin typeface="Times New Roman" pitchFamily="18" charset="0"/>
                <a:ea typeface="宋体" pitchFamily="2" charset="-122"/>
              </a:defRPr>
            </a:lvl8pPr>
            <a:lvl9pPr marL="1828800" fontAlgn="base">
              <a:spcBef>
                <a:spcPct val="0"/>
              </a:spcBef>
              <a:spcAft>
                <a:spcPct val="0"/>
              </a:spcAft>
              <a:defRPr sz="2400">
                <a:solidFill>
                  <a:schemeClr val="tx1"/>
                </a:solidFill>
                <a:latin typeface="Times New Roman" pitchFamily="18" charset="0"/>
                <a:ea typeface="宋体" pitchFamily="2" charset="-122"/>
              </a:defRPr>
            </a:lvl9pPr>
          </a:lstStyle>
          <a:p>
            <a:pPr>
              <a:spcBef>
                <a:spcPct val="50000"/>
              </a:spcBef>
            </a:pPr>
            <a:r>
              <a:rPr kumimoji="1" lang="zh-CN" altLang="en-US" sz="3200" b="1" dirty="0" smtClean="0">
                <a:solidFill>
                  <a:srgbClr val="33CC33"/>
                </a:solidFill>
                <a:latin typeface="宋体" pitchFamily="2" charset="-122"/>
              </a:rPr>
              <a:t>商品</a:t>
            </a:r>
            <a:r>
              <a:rPr kumimoji="1" lang="zh-CN" altLang="en-US" sz="3200" b="1" dirty="0">
                <a:solidFill>
                  <a:srgbClr val="33CC33"/>
                </a:solidFill>
                <a:latin typeface="宋体" pitchFamily="2" charset="-122"/>
              </a:rPr>
              <a:t>价格的功能</a:t>
            </a:r>
          </a:p>
        </p:txBody>
      </p:sp>
      <p:sp>
        <p:nvSpPr>
          <p:cNvPr id="372739" name="Rectangle 3"/>
          <p:cNvSpPr>
            <a:spLocks noChangeArrowheads="1"/>
          </p:cNvSpPr>
          <p:nvPr/>
        </p:nvSpPr>
        <p:spPr bwMode="auto">
          <a:xfrm>
            <a:off x="1016000" y="2209800"/>
            <a:ext cx="10261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514781"/>
              </a:buClr>
              <a:buFont typeface="Wingdings" pitchFamily="2" charset="2"/>
              <a:buChar char="l"/>
            </a:pPr>
            <a:r>
              <a:rPr kumimoji="1" lang="zh-CN" altLang="en-US" sz="2800" b="1">
                <a:solidFill>
                  <a:srgbClr val="514781"/>
                </a:solidFill>
                <a:latin typeface="宋体" pitchFamily="2" charset="-122"/>
                <a:cs typeface="Times New Roman" pitchFamily="18" charset="0"/>
              </a:rPr>
              <a:t>在消费者行为学的研究中，商品价格的功能是指商品价格对消费者心理的影响，以及影响过程中消费者所产生的价格心理现象。</a:t>
            </a:r>
          </a:p>
          <a:p>
            <a:pPr algn="just">
              <a:spcBef>
                <a:spcPct val="50000"/>
              </a:spcBef>
              <a:buClr>
                <a:srgbClr val="514781"/>
              </a:buClr>
              <a:buFont typeface="Wingdings" pitchFamily="2" charset="2"/>
              <a:buChar char="l"/>
            </a:pPr>
            <a:r>
              <a:rPr kumimoji="1" lang="zh-CN" altLang="en-US" sz="2800" b="1">
                <a:solidFill>
                  <a:srgbClr val="514781"/>
                </a:solidFill>
                <a:latin typeface="宋体" pitchFamily="2" charset="-122"/>
              </a:rPr>
              <a:t>消费者在选购商品时，通常把价格与商品的其他要素如质量、品牌、性能等综合起来加以评价，在此基础上决定是否购买。然而，就对消费者的影响而言，价格又有着与其他商品要素不同的心理作用机制。具体表现在以下方面</a:t>
            </a:r>
            <a:r>
              <a:rPr kumimoji="1" lang="zh-CN" altLang="en-US" sz="2800" b="1">
                <a:solidFill>
                  <a:srgbClr val="514781"/>
                </a:solidFill>
                <a:latin typeface="宋体" pitchFamily="2" charset="-122"/>
                <a:cs typeface="Times New Roman" pitchFamily="18" charset="0"/>
              </a:rPr>
              <a:t>：</a:t>
            </a:r>
            <a:r>
              <a:rPr kumimoji="1" lang="zh-CN" altLang="en-US" sz="2800" b="1">
                <a:solidFill>
                  <a:srgbClr val="514781"/>
                </a:solidFill>
                <a:latin typeface="宋体" pitchFamily="2" charset="-122"/>
              </a:rPr>
              <a:t> </a:t>
            </a:r>
          </a:p>
        </p:txBody>
      </p:sp>
    </p:spTree>
    <p:extLst>
      <p:ext uri="{BB962C8B-B14F-4D97-AF65-F5344CB8AC3E}">
        <p14:creationId xmlns:p14="http://schemas.microsoft.com/office/powerpoint/2010/main" val="289707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 calcmode="lin" valueType="num">
                                      <p:cBhvr additive="base">
                                        <p:cTn id="7" dur="500" fill="hold"/>
                                        <p:tgtEl>
                                          <p:spTgt spid="372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273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2739">
                                            <p:txEl>
                                              <p:pRg st="0" end="0"/>
                                            </p:txEl>
                                          </p:spTgt>
                                        </p:tgtEl>
                                        <p:attrNameLst>
                                          <p:attrName>ppt_c</p:attrName>
                                        </p:attrNameLst>
                                      </p:cBhvr>
                                      <p:to>
                                        <a:srgbClr val="F18F0E"/>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2739">
                                            <p:txEl>
                                              <p:pRg st="1" end="1"/>
                                            </p:txEl>
                                          </p:spTgt>
                                        </p:tgtEl>
                                        <p:attrNameLst>
                                          <p:attrName>style.visibility</p:attrName>
                                        </p:attrNameLst>
                                      </p:cBhvr>
                                      <p:to>
                                        <p:strVal val="visible"/>
                                      </p:to>
                                    </p:set>
                                    <p:anim calcmode="lin" valueType="num">
                                      <p:cBhvr additive="base">
                                        <p:cTn id="13" dur="500" fill="hold"/>
                                        <p:tgtEl>
                                          <p:spTgt spid="372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273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72739">
                                            <p:txEl>
                                              <p:pRg st="1" end="1"/>
                                            </p:txEl>
                                          </p:spTgt>
                                        </p:tgtEl>
                                        <p:attrNameLst>
                                          <p:attrName>ppt_c</p:attrName>
                                        </p:attrNameLst>
                                      </p:cBhvr>
                                      <p:to>
                                        <a:srgbClr val="F18F0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商品</a:t>
            </a:r>
            <a:r>
              <a:rPr kumimoji="1" lang="zh-CN" altLang="en-US" sz="3200" b="1" dirty="0">
                <a:solidFill>
                  <a:srgbClr val="33CC33"/>
                </a:solidFill>
                <a:latin typeface="宋体" pitchFamily="2" charset="-122"/>
              </a:rPr>
              <a:t>价格的功能</a:t>
            </a:r>
            <a:r>
              <a:rPr kumimoji="1" lang="zh-CN" altLang="en-US" sz="2800" b="1" dirty="0">
                <a:solidFill>
                  <a:srgbClr val="33CC33"/>
                </a:solidFill>
                <a:latin typeface="宋体" pitchFamily="2" charset="-122"/>
              </a:rPr>
              <a:t> </a:t>
            </a:r>
          </a:p>
        </p:txBody>
      </p:sp>
      <p:grpSp>
        <p:nvGrpSpPr>
          <p:cNvPr id="2" name="组合 1"/>
          <p:cNvGrpSpPr/>
          <p:nvPr/>
        </p:nvGrpSpPr>
        <p:grpSpPr>
          <a:xfrm>
            <a:off x="1232899" y="1590675"/>
            <a:ext cx="10742201" cy="3752850"/>
            <a:chOff x="738599" y="2419350"/>
            <a:chExt cx="10742201" cy="3752850"/>
          </a:xfrm>
        </p:grpSpPr>
        <p:sp>
          <p:nvSpPr>
            <p:cNvPr id="335888" name="Text Box 16"/>
            <p:cNvSpPr txBox="1">
              <a:spLocks noChangeArrowheads="1"/>
            </p:cNvSpPr>
            <p:nvPr/>
          </p:nvSpPr>
          <p:spPr bwMode="auto">
            <a:xfrm>
              <a:off x="738599" y="2419350"/>
              <a:ext cx="800219" cy="3600450"/>
            </a:xfrm>
            <a:prstGeom prst="rect">
              <a:avLst/>
            </a:prstGeom>
            <a:gradFill rotWithShape="0">
              <a:gsLst>
                <a:gs pos="0">
                  <a:schemeClr val="accent1"/>
                </a:gs>
                <a:gs pos="100000">
                  <a:srgbClr val="FFFFFF"/>
                </a:gs>
              </a:gsLst>
              <a:lin ang="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0">
              <a:spAutoFit/>
              <a:flatTx/>
            </a:bodyPr>
            <a:lstStyle/>
            <a:p>
              <a:pPr>
                <a:spcBef>
                  <a:spcPct val="20000"/>
                </a:spcBef>
              </a:pPr>
              <a:r>
                <a:rPr kumimoji="1" lang="zh-CN" altLang="en-US" sz="4000" b="1">
                  <a:solidFill>
                    <a:schemeClr val="hlink"/>
                  </a:solidFill>
                  <a:latin typeface="宋体" pitchFamily="2" charset="-122"/>
                </a:rPr>
                <a:t>商品价格的功能</a:t>
              </a:r>
            </a:p>
          </p:txBody>
        </p:sp>
        <p:sp>
          <p:nvSpPr>
            <p:cNvPr id="335889" name="AutoShape 17"/>
            <p:cNvSpPr>
              <a:spLocks noChangeArrowheads="1"/>
            </p:cNvSpPr>
            <p:nvPr/>
          </p:nvSpPr>
          <p:spPr bwMode="auto">
            <a:xfrm>
              <a:off x="2946400" y="2514600"/>
              <a:ext cx="3759200" cy="609600"/>
            </a:xfrm>
            <a:prstGeom prst="roundRect">
              <a:avLst>
                <a:gd name="adj" fmla="val 49481"/>
              </a:avLst>
            </a:prstGeom>
            <a:gradFill rotWithShape="0">
              <a:gsLst>
                <a:gs pos="0">
                  <a:schemeClr val="hlink"/>
                </a:gs>
                <a:gs pos="100000">
                  <a:schemeClr val="accent1"/>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latin typeface="宋体" pitchFamily="2" charset="-122"/>
                </a:rPr>
                <a:t> 衡量商品价值功能</a:t>
              </a:r>
              <a:r>
                <a:rPr kumimoji="1" lang="zh-CN" altLang="en-US" sz="2800" b="1">
                  <a:latin typeface="宋体" pitchFamily="2" charset="-122"/>
                </a:rPr>
                <a:t> </a:t>
              </a:r>
            </a:p>
          </p:txBody>
        </p:sp>
        <p:sp>
          <p:nvSpPr>
            <p:cNvPr id="335890" name="AutoShape 18"/>
            <p:cNvSpPr>
              <a:spLocks noChangeArrowheads="1"/>
            </p:cNvSpPr>
            <p:nvPr/>
          </p:nvSpPr>
          <p:spPr bwMode="auto">
            <a:xfrm>
              <a:off x="2844800" y="3962400"/>
              <a:ext cx="3556000" cy="609600"/>
            </a:xfrm>
            <a:prstGeom prst="roundRect">
              <a:avLst>
                <a:gd name="adj" fmla="val 49481"/>
              </a:avLst>
            </a:prstGeom>
            <a:gradFill rotWithShape="0">
              <a:gsLst>
                <a:gs pos="0">
                  <a:srgbClr val="99CCFF"/>
                </a:gs>
                <a:gs pos="100000">
                  <a:srgbClr val="FFFF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solidFill>
                    <a:schemeClr val="hlink"/>
                  </a:solidFill>
                  <a:latin typeface="宋体" pitchFamily="2" charset="-122"/>
                </a:rPr>
                <a:t> 自我意识比拟功能</a:t>
              </a:r>
              <a:r>
                <a:rPr kumimoji="1" lang="zh-CN" altLang="en-US" sz="2800" b="1">
                  <a:solidFill>
                    <a:schemeClr val="hlink"/>
                  </a:solidFill>
                  <a:latin typeface="宋体" pitchFamily="2" charset="-122"/>
                </a:rPr>
                <a:t> </a:t>
              </a:r>
            </a:p>
          </p:txBody>
        </p:sp>
        <p:sp>
          <p:nvSpPr>
            <p:cNvPr id="335891" name="AutoShape 19"/>
            <p:cNvSpPr>
              <a:spLocks noChangeArrowheads="1"/>
            </p:cNvSpPr>
            <p:nvPr/>
          </p:nvSpPr>
          <p:spPr bwMode="auto">
            <a:xfrm>
              <a:off x="2844800" y="5486400"/>
              <a:ext cx="3657600" cy="609600"/>
            </a:xfrm>
            <a:prstGeom prst="roundRect">
              <a:avLst>
                <a:gd name="adj" fmla="val 49481"/>
              </a:avLst>
            </a:prstGeom>
            <a:gradFill rotWithShape="0">
              <a:gsLst>
                <a:gs pos="0">
                  <a:schemeClr val="hlink"/>
                </a:gs>
                <a:gs pos="100000">
                  <a:schemeClr val="accent1"/>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latin typeface="宋体" pitchFamily="2" charset="-122"/>
                </a:rPr>
                <a:t>调节需求功能</a:t>
              </a:r>
              <a:r>
                <a:rPr kumimoji="1" lang="zh-CN" altLang="en-US" sz="2800" b="1">
                  <a:latin typeface="宋体" pitchFamily="2" charset="-122"/>
                </a:rPr>
                <a:t> </a:t>
              </a:r>
            </a:p>
          </p:txBody>
        </p:sp>
        <p:sp>
          <p:nvSpPr>
            <p:cNvPr id="335893" name="Line 21"/>
            <p:cNvSpPr>
              <a:spLocks noChangeShapeType="1"/>
            </p:cNvSpPr>
            <p:nvPr/>
          </p:nvSpPr>
          <p:spPr bwMode="auto">
            <a:xfrm flipV="1">
              <a:off x="6604000" y="3048000"/>
              <a:ext cx="812800" cy="8382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5894" name="Line 22"/>
            <p:cNvSpPr>
              <a:spLocks noChangeShapeType="1"/>
            </p:cNvSpPr>
            <p:nvPr/>
          </p:nvSpPr>
          <p:spPr bwMode="auto">
            <a:xfrm flipV="1">
              <a:off x="6604000" y="3886200"/>
              <a:ext cx="914400" cy="3810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5895" name="Line 23"/>
            <p:cNvSpPr>
              <a:spLocks noChangeShapeType="1"/>
            </p:cNvSpPr>
            <p:nvPr/>
          </p:nvSpPr>
          <p:spPr bwMode="auto">
            <a:xfrm>
              <a:off x="6604000" y="4724400"/>
              <a:ext cx="1117600" cy="9906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5896" name="AutoShape 24"/>
            <p:cNvSpPr>
              <a:spLocks noChangeArrowheads="1"/>
            </p:cNvSpPr>
            <p:nvPr/>
          </p:nvSpPr>
          <p:spPr bwMode="auto">
            <a:xfrm>
              <a:off x="7416800" y="2590800"/>
              <a:ext cx="3962400" cy="609600"/>
            </a:xfrm>
            <a:prstGeom prst="roundRect">
              <a:avLst>
                <a:gd name="adj" fmla="val 49481"/>
              </a:avLst>
            </a:prstGeom>
            <a:gradFill rotWithShape="0">
              <a:gsLst>
                <a:gs pos="0">
                  <a:srgbClr val="99CCFF"/>
                </a:gs>
                <a:gs pos="100000">
                  <a:srgbClr val="FFFF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solidFill>
                    <a:schemeClr val="hlink"/>
                  </a:solidFill>
                  <a:latin typeface="宋体" pitchFamily="2" charset="-122"/>
                </a:rPr>
                <a:t> 社会经济地位比拟</a:t>
              </a:r>
              <a:r>
                <a:rPr kumimoji="1" lang="zh-CN" altLang="en-US" sz="2800" b="1">
                  <a:solidFill>
                    <a:schemeClr val="hlink"/>
                  </a:solidFill>
                  <a:latin typeface="宋体" pitchFamily="2" charset="-122"/>
                </a:rPr>
                <a:t> </a:t>
              </a:r>
            </a:p>
          </p:txBody>
        </p:sp>
        <p:sp>
          <p:nvSpPr>
            <p:cNvPr id="335897" name="AutoShape 25"/>
            <p:cNvSpPr>
              <a:spLocks noChangeArrowheads="1"/>
            </p:cNvSpPr>
            <p:nvPr/>
          </p:nvSpPr>
          <p:spPr bwMode="auto">
            <a:xfrm>
              <a:off x="7620000" y="4572000"/>
              <a:ext cx="3860800" cy="609600"/>
            </a:xfrm>
            <a:prstGeom prst="roundRect">
              <a:avLst>
                <a:gd name="adj" fmla="val 49481"/>
              </a:avLst>
            </a:prstGeom>
            <a:gradFill rotWithShape="0">
              <a:gsLst>
                <a:gs pos="0">
                  <a:srgbClr val="99CCFF"/>
                </a:gs>
                <a:gs pos="100000">
                  <a:srgbClr val="FFFF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solidFill>
                    <a:schemeClr val="hlink"/>
                  </a:solidFill>
                  <a:latin typeface="宋体" pitchFamily="2" charset="-122"/>
                </a:rPr>
                <a:t>生活情趣比拟</a:t>
              </a:r>
              <a:r>
                <a:rPr kumimoji="1" lang="zh-CN" altLang="en-US" sz="2800" b="1">
                  <a:solidFill>
                    <a:schemeClr val="hlink"/>
                  </a:solidFill>
                  <a:latin typeface="宋体" pitchFamily="2" charset="-122"/>
                </a:rPr>
                <a:t> </a:t>
              </a:r>
            </a:p>
          </p:txBody>
        </p:sp>
        <p:sp>
          <p:nvSpPr>
            <p:cNvPr id="335898" name="AutoShape 26"/>
            <p:cNvSpPr>
              <a:spLocks noChangeArrowheads="1"/>
            </p:cNvSpPr>
            <p:nvPr/>
          </p:nvSpPr>
          <p:spPr bwMode="auto">
            <a:xfrm>
              <a:off x="7721600" y="5562600"/>
              <a:ext cx="3759200" cy="609600"/>
            </a:xfrm>
            <a:prstGeom prst="roundRect">
              <a:avLst>
                <a:gd name="adj" fmla="val 49481"/>
              </a:avLst>
            </a:prstGeom>
            <a:gradFill rotWithShape="0">
              <a:gsLst>
                <a:gs pos="0">
                  <a:srgbClr val="99CCFF"/>
                </a:gs>
                <a:gs pos="100000">
                  <a:srgbClr val="FFFF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solidFill>
                    <a:schemeClr val="hlink"/>
                  </a:solidFill>
                  <a:latin typeface="宋体" pitchFamily="2" charset="-122"/>
                </a:rPr>
                <a:t>观念更新比拟</a:t>
              </a:r>
              <a:r>
                <a:rPr kumimoji="1" lang="zh-CN" altLang="en-US" sz="2800" b="1">
                  <a:solidFill>
                    <a:schemeClr val="hlink"/>
                  </a:solidFill>
                  <a:latin typeface="宋体" pitchFamily="2" charset="-122"/>
                </a:rPr>
                <a:t> </a:t>
              </a:r>
            </a:p>
          </p:txBody>
        </p:sp>
        <p:sp>
          <p:nvSpPr>
            <p:cNvPr id="335899" name="AutoShape 27"/>
            <p:cNvSpPr>
              <a:spLocks/>
            </p:cNvSpPr>
            <p:nvPr/>
          </p:nvSpPr>
          <p:spPr bwMode="auto">
            <a:xfrm>
              <a:off x="1828800" y="2667000"/>
              <a:ext cx="914400" cy="3124200"/>
            </a:xfrm>
            <a:prstGeom prst="leftBrace">
              <a:avLst>
                <a:gd name="adj1" fmla="val 37963"/>
                <a:gd name="adj2" fmla="val 50000"/>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5902" name="AutoShape 30"/>
            <p:cNvSpPr>
              <a:spLocks noChangeArrowheads="1"/>
            </p:cNvSpPr>
            <p:nvPr/>
          </p:nvSpPr>
          <p:spPr bwMode="auto">
            <a:xfrm>
              <a:off x="7518400" y="3581400"/>
              <a:ext cx="3860800" cy="609600"/>
            </a:xfrm>
            <a:prstGeom prst="roundRect">
              <a:avLst>
                <a:gd name="adj" fmla="val 49481"/>
              </a:avLst>
            </a:prstGeom>
            <a:gradFill rotWithShape="0">
              <a:gsLst>
                <a:gs pos="0">
                  <a:srgbClr val="99CCFF"/>
                </a:gs>
                <a:gs pos="100000">
                  <a:srgbClr val="FFFF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20000"/>
                </a:spcBef>
              </a:pPr>
              <a:r>
                <a:rPr kumimoji="1" lang="zh-CN" altLang="en-US" sz="2400" b="1">
                  <a:solidFill>
                    <a:schemeClr val="hlink"/>
                  </a:solidFill>
                  <a:latin typeface="宋体" pitchFamily="2" charset="-122"/>
                </a:rPr>
                <a:t>文化修养比拟</a:t>
              </a:r>
              <a:r>
                <a:rPr kumimoji="1" lang="zh-CN" altLang="en-US" sz="2800" b="1">
                  <a:solidFill>
                    <a:schemeClr val="hlink"/>
                  </a:solidFill>
                  <a:latin typeface="宋体" pitchFamily="2" charset="-122"/>
                </a:rPr>
                <a:t> </a:t>
              </a:r>
            </a:p>
          </p:txBody>
        </p:sp>
        <p:sp>
          <p:nvSpPr>
            <p:cNvPr id="335903" name="Line 31"/>
            <p:cNvSpPr>
              <a:spLocks noChangeShapeType="1"/>
            </p:cNvSpPr>
            <p:nvPr/>
          </p:nvSpPr>
          <p:spPr bwMode="auto">
            <a:xfrm>
              <a:off x="6705600" y="4495800"/>
              <a:ext cx="914400" cy="228600"/>
            </a:xfrm>
            <a:prstGeom prst="line">
              <a:avLst/>
            </a:prstGeom>
            <a:noFill/>
            <a:ln w="5715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2229826954"/>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xmlns="" id="{DEA2919A-BE05-4979-A801-088A85D55786}"/>
              </a:ext>
            </a:extLst>
          </p:cNvPr>
          <p:cNvSpPr>
            <a:spLocks noGrp="1" noChangeArrowheads="1"/>
          </p:cNvSpPr>
          <p:nvPr>
            <p:ph type="body" idx="1"/>
          </p:nvPr>
        </p:nvSpPr>
        <p:spPr>
          <a:xfrm>
            <a:off x="1543574" y="1295400"/>
            <a:ext cx="6152626" cy="4895850"/>
          </a:xfrm>
        </p:spPr>
        <p:txBody>
          <a:bodyPr/>
          <a:lstStyle/>
          <a:p>
            <a:pPr algn="just">
              <a:buFont typeface="Wingdings" panose="05000000000000000000" pitchFamily="2" charset="2"/>
              <a:buNone/>
            </a:pPr>
            <a:r>
              <a:rPr lang="en-US" altLang="zh-CN" b="1" dirty="0"/>
              <a:t>       </a:t>
            </a:r>
            <a:r>
              <a:rPr lang="zh-CN" altLang="en-US" sz="2800" b="1" dirty="0"/>
              <a:t>自我比拟心理功能因人而异、各不相同，有：社会经济地位比拟、文化修养比拟、生活情趣比拟、观念更新比拟等，这些功能与个人的观念、态度、个性心理特征有关，并在日常购物中有意无意地显露出来。但有一个共同点，就是从满足社会需求和自尊需求出发，更多地重视产品价格的社会价值象征意义。</a:t>
            </a:r>
          </a:p>
        </p:txBody>
      </p:sp>
      <p:pic>
        <p:nvPicPr>
          <p:cNvPr id="275459" name="Picture 3">
            <a:extLst>
              <a:ext uri="{FF2B5EF4-FFF2-40B4-BE49-F238E27FC236}">
                <a16:creationId xmlns:a16="http://schemas.microsoft.com/office/drawing/2014/main" xmlns="" id="{5F46F5B5-F007-4FB5-BF40-A7C8A5B43B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295400"/>
            <a:ext cx="234315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5458">
                                            <p:txEl>
                                              <p:pRg st="0" end="0"/>
                                            </p:txEl>
                                          </p:spTgt>
                                        </p:tgtEl>
                                        <p:attrNameLst>
                                          <p:attrName>style.visibility</p:attrName>
                                        </p:attrNameLst>
                                      </p:cBhvr>
                                      <p:to>
                                        <p:strVal val="visible"/>
                                      </p:to>
                                    </p:set>
                                    <p:animEffect transition="in" filter="dissolve">
                                      <p:cBhvr>
                                        <p:cTn id="7" dur="500"/>
                                        <p:tgtEl>
                                          <p:spTgt spid="275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xmlns="" id="{357BD12B-2827-4A7E-905A-041BB6A6FC3C}"/>
              </a:ext>
            </a:extLst>
          </p:cNvPr>
          <p:cNvSpPr>
            <a:spLocks noGrp="1" noChangeArrowheads="1"/>
          </p:cNvSpPr>
          <p:nvPr>
            <p:ph type="title"/>
          </p:nvPr>
        </p:nvSpPr>
        <p:spPr>
          <a:xfrm>
            <a:off x="2209800" y="457200"/>
            <a:ext cx="8229600" cy="685800"/>
          </a:xfrm>
        </p:spPr>
        <p:txBody>
          <a:bodyPr/>
          <a:lstStyle/>
          <a:p>
            <a:r>
              <a:rPr lang="en-US" altLang="zh-CN" sz="2900"/>
              <a:t>【</a:t>
            </a:r>
            <a:r>
              <a:rPr lang="zh-CN" altLang="en-US" sz="2900"/>
              <a:t>同步案例</a:t>
            </a:r>
            <a:r>
              <a:rPr lang="en-US" altLang="zh-CN" sz="2900"/>
              <a:t>7-1】</a:t>
            </a:r>
            <a:r>
              <a:rPr lang="zh-CN" altLang="en-US" sz="2900"/>
              <a:t>汉堡包在消费者心中的价值</a:t>
            </a:r>
          </a:p>
        </p:txBody>
      </p:sp>
      <p:sp>
        <p:nvSpPr>
          <p:cNvPr id="276483" name="Rectangle 3">
            <a:extLst>
              <a:ext uri="{FF2B5EF4-FFF2-40B4-BE49-F238E27FC236}">
                <a16:creationId xmlns:a16="http://schemas.microsoft.com/office/drawing/2014/main" xmlns="" id="{DD392AAA-7409-4D77-8C09-C431A3436C27}"/>
              </a:ext>
            </a:extLst>
          </p:cNvPr>
          <p:cNvSpPr>
            <a:spLocks noGrp="1" noChangeArrowheads="1"/>
          </p:cNvSpPr>
          <p:nvPr>
            <p:ph type="body" idx="1"/>
          </p:nvPr>
        </p:nvSpPr>
        <p:spPr>
          <a:xfrm>
            <a:off x="1400961" y="990600"/>
            <a:ext cx="9999677" cy="5462588"/>
          </a:xfrm>
        </p:spPr>
        <p:txBody>
          <a:bodyPr/>
          <a:lstStyle/>
          <a:p>
            <a:pPr>
              <a:lnSpc>
                <a:spcPct val="80000"/>
              </a:lnSpc>
            </a:pPr>
            <a:endParaRPr lang="en-US" altLang="zh-CN" sz="1400" dirty="0"/>
          </a:p>
          <a:p>
            <a:pPr>
              <a:lnSpc>
                <a:spcPct val="80000"/>
              </a:lnSpc>
              <a:buFont typeface="Wingdings" panose="05000000000000000000" pitchFamily="2" charset="2"/>
              <a:buNone/>
            </a:pPr>
            <a:r>
              <a:rPr lang="en-US" altLang="zh-CN" sz="1400" dirty="0"/>
              <a:t>              </a:t>
            </a:r>
            <a:r>
              <a:rPr lang="zh-CN" altLang="en-US" sz="2400" b="1" dirty="0">
                <a:solidFill>
                  <a:schemeClr val="tx2"/>
                </a:solidFill>
                <a:latin typeface="宋体" panose="02010600030101010101" pitchFamily="2" charset="-122"/>
              </a:rPr>
              <a:t>一个汉堡包的价值为多少，现在越来越难以估计。大多数的西方人只要花</a:t>
            </a:r>
            <a:r>
              <a:rPr lang="en-US" altLang="zh-CN" sz="2400" b="1" dirty="0">
                <a:solidFill>
                  <a:schemeClr val="tx2"/>
                </a:solidFill>
                <a:latin typeface="宋体" panose="02010600030101010101" pitchFamily="2" charset="-122"/>
              </a:rPr>
              <a:t>0.5</a:t>
            </a:r>
            <a:r>
              <a:rPr lang="zh-CN" altLang="en-US" sz="2400" b="1" dirty="0">
                <a:solidFill>
                  <a:schemeClr val="tx2"/>
                </a:solidFill>
                <a:latin typeface="宋体" panose="02010600030101010101" pitchFamily="2" charset="-122"/>
              </a:rPr>
              <a:t>美元以下的钱，即可得到一个可口的汉堡包，少数人会花</a:t>
            </a:r>
            <a:r>
              <a:rPr lang="en-US" altLang="zh-CN" sz="2400" b="1" dirty="0">
                <a:solidFill>
                  <a:schemeClr val="tx2"/>
                </a:solidFill>
                <a:latin typeface="宋体" panose="02010600030101010101" pitchFamily="2" charset="-122"/>
              </a:rPr>
              <a:t>1.5</a:t>
            </a:r>
            <a:r>
              <a:rPr lang="zh-CN" altLang="en-US" sz="2400" b="1" dirty="0">
                <a:solidFill>
                  <a:schemeClr val="tx2"/>
                </a:solidFill>
                <a:latin typeface="宋体" panose="02010600030101010101" pitchFamily="2" charset="-122"/>
              </a:rPr>
              <a:t>美元买一个大麦或加奶酪的汉堡包，然而，这些都是过时的风尚了。当今，随着人们生活条件的改善，越来越多的人情愿花</a:t>
            </a:r>
            <a:r>
              <a:rPr lang="en-US" altLang="zh-CN" sz="2400" b="1" dirty="0">
                <a:solidFill>
                  <a:schemeClr val="tx2"/>
                </a:solidFill>
                <a:latin typeface="宋体" panose="02010600030101010101" pitchFamily="2" charset="-122"/>
              </a:rPr>
              <a:t>4</a:t>
            </a:r>
            <a:r>
              <a:rPr lang="zh-CN" altLang="en-US" sz="2400" b="1" dirty="0">
                <a:solidFill>
                  <a:schemeClr val="tx2"/>
                </a:solidFill>
                <a:latin typeface="宋体" panose="02010600030101010101" pitchFamily="2" charset="-122"/>
              </a:rPr>
              <a:t>美元买一个豪华餐厅出售的新近流行的汉堡包，即所谓的美食汉堡。</a:t>
            </a:r>
          </a:p>
          <a:p>
            <a:pPr>
              <a:lnSpc>
                <a:spcPct val="80000"/>
              </a:lnSpc>
              <a:buFont typeface="Wingdings" panose="05000000000000000000" pitchFamily="2" charset="2"/>
              <a:buNone/>
            </a:pPr>
            <a:r>
              <a:rPr lang="zh-CN" altLang="en-US" sz="2400" b="1" dirty="0">
                <a:solidFill>
                  <a:schemeClr val="tx2"/>
                </a:solidFill>
                <a:latin typeface="宋体" panose="02010600030101010101" pitchFamily="2" charset="-122"/>
              </a:rPr>
              <a:t>     为什么美食汉堡要卖</a:t>
            </a:r>
            <a:r>
              <a:rPr lang="en-US" altLang="zh-CN" sz="2400" b="1" dirty="0">
                <a:solidFill>
                  <a:schemeClr val="tx2"/>
                </a:solidFill>
                <a:latin typeface="宋体" panose="02010600030101010101" pitchFamily="2" charset="-122"/>
              </a:rPr>
              <a:t>4</a:t>
            </a:r>
            <a:r>
              <a:rPr lang="zh-CN" altLang="en-US" sz="2400" b="1" dirty="0">
                <a:solidFill>
                  <a:schemeClr val="tx2"/>
                </a:solidFill>
                <a:latin typeface="宋体" panose="02010600030101010101" pitchFamily="2" charset="-122"/>
              </a:rPr>
              <a:t>美元一个呢？在顾客的心目中，它不但比较大，而且是现做现卖，更重要的是这类餐厅提供一些较为舒适的软硬件设备。在一般的汉堡包店，使用的是塑料椅，服务也是一般，而在出售美食汉堡包的餐厅里，不但桌椅比较舒适，而且兼买酒水，有时还提供点菜送到桌上的优良服务。</a:t>
            </a:r>
          </a:p>
          <a:p>
            <a:pPr>
              <a:lnSpc>
                <a:spcPct val="80000"/>
              </a:lnSpc>
              <a:buFont typeface="Wingdings" panose="05000000000000000000" pitchFamily="2" charset="2"/>
              <a:buNone/>
            </a:pPr>
            <a:r>
              <a:rPr lang="zh-CN" altLang="en-US" sz="2400" b="1" dirty="0">
                <a:solidFill>
                  <a:schemeClr val="tx2"/>
                </a:solidFill>
                <a:latin typeface="宋体" panose="02010600030101010101" pitchFamily="2" charset="-122"/>
              </a:rPr>
              <a:t>     如顾客到一个名叫起利的餐厅，购一个汉堡包，外加薯条和饮料，花费</a:t>
            </a:r>
            <a:r>
              <a:rPr lang="en-US" altLang="zh-CN" sz="2400" b="1" dirty="0">
                <a:solidFill>
                  <a:schemeClr val="tx2"/>
                </a:solidFill>
                <a:latin typeface="宋体" panose="02010600030101010101" pitchFamily="2" charset="-122"/>
              </a:rPr>
              <a:t>6</a:t>
            </a:r>
            <a:r>
              <a:rPr lang="zh-CN" altLang="en-US" sz="2400" b="1" dirty="0">
                <a:solidFill>
                  <a:schemeClr val="tx2"/>
                </a:solidFill>
                <a:latin typeface="宋体" panose="02010600030101010101" pitchFamily="2" charset="-122"/>
              </a:rPr>
              <a:t>美元，而同样的食物，一般汉堡包只收</a:t>
            </a:r>
            <a:r>
              <a:rPr lang="en-US" altLang="zh-CN" sz="2400" b="1" dirty="0">
                <a:solidFill>
                  <a:schemeClr val="tx2"/>
                </a:solidFill>
                <a:latin typeface="宋体" panose="02010600030101010101" pitchFamily="2" charset="-122"/>
              </a:rPr>
              <a:t>2.5</a:t>
            </a:r>
            <a:r>
              <a:rPr lang="zh-CN" altLang="en-US" sz="2400" b="1" dirty="0">
                <a:solidFill>
                  <a:schemeClr val="tx2"/>
                </a:solidFill>
                <a:latin typeface="宋体" panose="02010600030101010101" pitchFamily="2" charset="-122"/>
              </a:rPr>
              <a:t>美元。但是对有些消费者来说，舒适的环境、豪华的设备、优雅的氛围加上美味可口的汉堡包，付</a:t>
            </a:r>
            <a:r>
              <a:rPr lang="en-US" altLang="zh-CN" sz="2400" b="1" dirty="0">
                <a:solidFill>
                  <a:schemeClr val="tx2"/>
                </a:solidFill>
                <a:latin typeface="宋体" panose="02010600030101010101" pitchFamily="2" charset="-122"/>
              </a:rPr>
              <a:t>6</a:t>
            </a:r>
            <a:r>
              <a:rPr lang="zh-CN" altLang="en-US" sz="2400" b="1" dirty="0">
                <a:solidFill>
                  <a:schemeClr val="tx2"/>
                </a:solidFill>
                <a:latin typeface="宋体" panose="02010600030101010101" pitchFamily="2" charset="-122"/>
              </a:rPr>
              <a:t>美元完全合理，比到麦当劳和汉堡王等店更合算。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dissolve">
                                      <p:cBhvr>
                                        <p:cTn id="7" dur="500"/>
                                        <p:tgtEl>
                                          <p:spTgt spid="276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 calcmode="lin" valueType="num">
                                      <p:cBhvr additive="base">
                                        <p:cTn id="12"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483">
                                            <p:txEl>
                                              <p:pRg st="2" end="2"/>
                                            </p:txEl>
                                          </p:spTgt>
                                        </p:tgtEl>
                                        <p:attrNameLst>
                                          <p:attrName>style.visibility</p:attrName>
                                        </p:attrNameLst>
                                      </p:cBhvr>
                                      <p:to>
                                        <p:strVal val="visible"/>
                                      </p:to>
                                    </p:set>
                                    <p:anim calcmode="lin" valueType="num">
                                      <p:cBhvr additive="base">
                                        <p:cTn id="18"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6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6483">
                                            <p:txEl>
                                              <p:pRg st="3" end="3"/>
                                            </p:txEl>
                                          </p:spTgt>
                                        </p:tgtEl>
                                        <p:attrNameLst>
                                          <p:attrName>style.visibility</p:attrName>
                                        </p:attrNameLst>
                                      </p:cBhvr>
                                      <p:to>
                                        <p:strVal val="visible"/>
                                      </p:to>
                                    </p:set>
                                    <p:anim calcmode="lin" valueType="num">
                                      <p:cBhvr additive="base">
                                        <p:cTn id="24"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76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xmlns="" id="{D14ECF1B-B198-4453-8433-F9FAE561AFA3}"/>
              </a:ext>
            </a:extLst>
          </p:cNvPr>
          <p:cNvSpPr>
            <a:spLocks noGrp="1" noChangeArrowheads="1"/>
          </p:cNvSpPr>
          <p:nvPr>
            <p:ph type="title"/>
          </p:nvPr>
        </p:nvSpPr>
        <p:spPr>
          <a:xfrm>
            <a:off x="2129406" y="922789"/>
            <a:ext cx="7543800" cy="914400"/>
          </a:xfrm>
        </p:spPr>
        <p:txBody>
          <a:bodyPr/>
          <a:lstStyle/>
          <a:p>
            <a:pPr algn="l">
              <a:lnSpc>
                <a:spcPct val="120000"/>
              </a:lnSpc>
            </a:pPr>
            <a:r>
              <a:rPr lang="zh-CN" altLang="en-US" sz="2400" i="0" dirty="0">
                <a:solidFill>
                  <a:srgbClr val="CC00CC"/>
                </a:solidFill>
                <a:latin typeface="+mn-ea"/>
                <a:ea typeface="+mn-ea"/>
              </a:rPr>
              <a:t>问题：</a:t>
            </a:r>
            <a:r>
              <a:rPr lang="zh-CN" altLang="en-US" sz="2400" i="0" dirty="0">
                <a:latin typeface="+mn-ea"/>
                <a:ea typeface="+mn-ea"/>
              </a:rPr>
              <a:t>汉堡包在不同地方卖的价格不一样，为什么消费者都能接受。谈谈你的看法？</a:t>
            </a:r>
          </a:p>
        </p:txBody>
      </p:sp>
      <p:sp>
        <p:nvSpPr>
          <p:cNvPr id="277507" name="Rectangle 3">
            <a:extLst>
              <a:ext uri="{FF2B5EF4-FFF2-40B4-BE49-F238E27FC236}">
                <a16:creationId xmlns:a16="http://schemas.microsoft.com/office/drawing/2014/main" xmlns="" id="{CD42B149-6C8F-4C5E-845D-1468DA8D0144}"/>
              </a:ext>
            </a:extLst>
          </p:cNvPr>
          <p:cNvSpPr>
            <a:spLocks noGrp="1" noChangeArrowheads="1"/>
          </p:cNvSpPr>
          <p:nvPr>
            <p:ph type="body" idx="1"/>
          </p:nvPr>
        </p:nvSpPr>
        <p:spPr>
          <a:xfrm>
            <a:off x="1417739" y="2016853"/>
            <a:ext cx="10091955" cy="4038600"/>
          </a:xfrm>
        </p:spPr>
        <p:txBody>
          <a:bodyPr/>
          <a:lstStyle/>
          <a:p>
            <a:pPr>
              <a:lnSpc>
                <a:spcPct val="80000"/>
              </a:lnSpc>
              <a:buFont typeface="Wingdings" panose="05000000000000000000" pitchFamily="2" charset="2"/>
              <a:buNone/>
            </a:pPr>
            <a:r>
              <a:rPr lang="zh-CN" altLang="en-US" sz="2400" b="1" dirty="0">
                <a:solidFill>
                  <a:srgbClr val="CC00CC"/>
                </a:solidFill>
                <a:latin typeface="宋体" panose="02010600030101010101" pitchFamily="2" charset="-122"/>
              </a:rPr>
              <a:t>分析提示：</a:t>
            </a:r>
          </a:p>
          <a:p>
            <a:pPr>
              <a:lnSpc>
                <a:spcPct val="120000"/>
              </a:lnSpc>
            </a:pPr>
            <a:r>
              <a:rPr lang="zh-CN" altLang="en-US" sz="2400" b="1" dirty="0">
                <a:latin typeface="宋体" panose="02010600030101010101" pitchFamily="2" charset="-122"/>
              </a:rPr>
              <a:t>  </a:t>
            </a:r>
            <a:r>
              <a:rPr lang="zh-CN" altLang="en-US" sz="2400" b="1" dirty="0">
                <a:solidFill>
                  <a:schemeClr val="tx2"/>
                </a:solidFill>
                <a:latin typeface="宋体" panose="02010600030101010101" pitchFamily="2" charset="-122"/>
              </a:rPr>
              <a:t>在实际营销活动中，商品价格是具有某些心理功能的，它在一定程度上会影响消费者的购买动机和购买行为。</a:t>
            </a:r>
          </a:p>
          <a:p>
            <a:pPr>
              <a:lnSpc>
                <a:spcPct val="120000"/>
              </a:lnSpc>
            </a:pPr>
            <a:r>
              <a:rPr lang="zh-CN" altLang="en-US" sz="2400" b="1" dirty="0">
                <a:solidFill>
                  <a:schemeClr val="tx2"/>
                </a:solidFill>
                <a:latin typeface="宋体" panose="02010600030101010101" pitchFamily="2" charset="-122"/>
              </a:rPr>
              <a:t>  本例中汉堡包在不同的地方售价不同，给消费者的心理感受也不同；一般讲，消费者在购买活动中，通常把商品的价格看成是衡量商品价值和商品品质的重要标准。而且一些有一定社会地位的人，同样的商品也愿意选择价格高点的，以显示自己的社会地位和经济实力，会通过价格的比拟来满足社会心理需要和自尊心理需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blinds(horizontal)">
                                      <p:cBhvr>
                                        <p:cTn id="7" dur="500"/>
                                        <p:tgtEl>
                                          <p:spTgt spid="277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7507">
                                            <p:txEl>
                                              <p:pRg st="0" end="0"/>
                                            </p:txEl>
                                          </p:spTgt>
                                        </p:tgtEl>
                                        <p:attrNameLst>
                                          <p:attrName>style.visibility</p:attrName>
                                        </p:attrNameLst>
                                      </p:cBhvr>
                                      <p:to>
                                        <p:strVal val="visible"/>
                                      </p:to>
                                    </p:set>
                                    <p:animEffect transition="in" filter="blinds(horizontal)">
                                      <p:cBhvr>
                                        <p:cTn id="12" dur="500"/>
                                        <p:tgtEl>
                                          <p:spTgt spid="27750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77507">
                                            <p:txEl>
                                              <p:pRg st="1" end="1"/>
                                            </p:txEl>
                                          </p:spTgt>
                                        </p:tgtEl>
                                        <p:attrNameLst>
                                          <p:attrName>style.visibility</p:attrName>
                                        </p:attrNameLst>
                                      </p:cBhvr>
                                      <p:to>
                                        <p:strVal val="visible"/>
                                      </p:to>
                                    </p:set>
                                    <p:animEffect transition="in" filter="blinds(horizontal)">
                                      <p:cBhvr>
                                        <p:cTn id="15" dur="500"/>
                                        <p:tgtEl>
                                          <p:spTgt spid="27750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7507">
                                            <p:txEl>
                                              <p:pRg st="2" end="2"/>
                                            </p:txEl>
                                          </p:spTgt>
                                        </p:tgtEl>
                                        <p:attrNameLst>
                                          <p:attrName>style.visibility</p:attrName>
                                        </p:attrNameLst>
                                      </p:cBhvr>
                                      <p:to>
                                        <p:strVal val="visible"/>
                                      </p:to>
                                    </p:set>
                                    <p:animEffect transition="in" filter="blinds(horizontal)">
                                      <p:cBhvr>
                                        <p:cTn id="18" dur="500"/>
                                        <p:tgtEl>
                                          <p:spTgt spid="277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30" name="Group 2">
            <a:extLst>
              <a:ext uri="{FF2B5EF4-FFF2-40B4-BE49-F238E27FC236}">
                <a16:creationId xmlns:a16="http://schemas.microsoft.com/office/drawing/2014/main" xmlns="" id="{75606241-BBE7-43AC-9507-13C34AD8AD6C}"/>
              </a:ext>
            </a:extLst>
          </p:cNvPr>
          <p:cNvGrpSpPr>
            <a:grpSpLocks/>
          </p:cNvGrpSpPr>
          <p:nvPr/>
        </p:nvGrpSpPr>
        <p:grpSpPr bwMode="auto">
          <a:xfrm>
            <a:off x="3048000" y="1219200"/>
            <a:ext cx="5791200" cy="4800600"/>
            <a:chOff x="960" y="768"/>
            <a:chExt cx="3648" cy="3024"/>
          </a:xfrm>
        </p:grpSpPr>
        <p:grpSp>
          <p:nvGrpSpPr>
            <p:cNvPr id="278531" name="Group 3">
              <a:extLst>
                <a:ext uri="{FF2B5EF4-FFF2-40B4-BE49-F238E27FC236}">
                  <a16:creationId xmlns:a16="http://schemas.microsoft.com/office/drawing/2014/main" xmlns="" id="{81944A59-765E-45AF-8FA7-B356E1075CAA}"/>
                </a:ext>
              </a:extLst>
            </p:cNvPr>
            <p:cNvGrpSpPr>
              <a:grpSpLocks/>
            </p:cNvGrpSpPr>
            <p:nvPr/>
          </p:nvGrpSpPr>
          <p:grpSpPr bwMode="auto">
            <a:xfrm>
              <a:off x="960" y="2112"/>
              <a:ext cx="816" cy="1584"/>
              <a:chOff x="720" y="2112"/>
              <a:chExt cx="1440" cy="1680"/>
            </a:xfrm>
          </p:grpSpPr>
          <p:sp>
            <p:nvSpPr>
              <p:cNvPr id="278532" name="AutoShape 4">
                <a:extLst>
                  <a:ext uri="{FF2B5EF4-FFF2-40B4-BE49-F238E27FC236}">
                    <a16:creationId xmlns:a16="http://schemas.microsoft.com/office/drawing/2014/main" xmlns="" id="{75F8E453-EB87-4410-8047-B0FF0552DD9A}"/>
                  </a:ext>
                </a:extLst>
              </p:cNvPr>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CN" altLang="zh-CN">
                  <a:solidFill>
                    <a:srgbClr val="080808"/>
                  </a:solidFill>
                  <a:latin typeface="Verdana" panose="020B0604030504040204" pitchFamily="34" charset="0"/>
                  <a:ea typeface="宋体" panose="02010600030101010101" pitchFamily="2" charset="-122"/>
                </a:endParaRPr>
              </a:p>
            </p:txBody>
          </p:sp>
          <p:sp>
            <p:nvSpPr>
              <p:cNvPr id="278533" name="Text Box 5">
                <a:extLst>
                  <a:ext uri="{FF2B5EF4-FFF2-40B4-BE49-F238E27FC236}">
                    <a16:creationId xmlns:a16="http://schemas.microsoft.com/office/drawing/2014/main" xmlns="" id="{D79E9BF1-5D2A-4C4D-AC3A-7F876982C3F7}"/>
                  </a:ext>
                </a:extLst>
              </p:cNvPr>
              <p:cNvSpPr txBox="1">
                <a:spLocks noChangeArrowheads="1"/>
              </p:cNvSpPr>
              <p:nvPr/>
            </p:nvSpPr>
            <p:spPr bwMode="auto">
              <a:xfrm>
                <a:off x="780" y="2238"/>
                <a:ext cx="1285" cy="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3200" b="1">
                    <a:solidFill>
                      <a:srgbClr val="4AB1E4"/>
                    </a:solidFill>
                    <a:latin typeface="Arial" panose="020B0604020202020204" pitchFamily="34" charset="0"/>
                    <a:ea typeface="华文行楷" panose="02010800040101010101" pitchFamily="2" charset="-122"/>
                  </a:rPr>
                  <a:t>价格需求弹性心理</a:t>
                </a:r>
              </a:p>
            </p:txBody>
          </p:sp>
        </p:grpSp>
        <p:sp>
          <p:nvSpPr>
            <p:cNvPr id="278534" name="Freeform 6">
              <a:extLst>
                <a:ext uri="{FF2B5EF4-FFF2-40B4-BE49-F238E27FC236}">
                  <a16:creationId xmlns:a16="http://schemas.microsoft.com/office/drawing/2014/main" xmlns="" id="{ECD3CF3F-7B9D-4FE7-BCBF-9225555747F7}"/>
                </a:ext>
              </a:extLst>
            </p:cNvPr>
            <p:cNvSpPr>
              <a:spLocks/>
            </p:cNvSpPr>
            <p:nvPr/>
          </p:nvSpPr>
          <p:spPr bwMode="gray">
            <a:xfrm>
              <a:off x="2030" y="2051"/>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78535" name="Group 7">
              <a:extLst>
                <a:ext uri="{FF2B5EF4-FFF2-40B4-BE49-F238E27FC236}">
                  <a16:creationId xmlns:a16="http://schemas.microsoft.com/office/drawing/2014/main" xmlns="" id="{03774F61-098F-4708-B16A-6193E0CE9C95}"/>
                </a:ext>
              </a:extLst>
            </p:cNvPr>
            <p:cNvGrpSpPr>
              <a:grpSpLocks/>
            </p:cNvGrpSpPr>
            <p:nvPr/>
          </p:nvGrpSpPr>
          <p:grpSpPr bwMode="auto">
            <a:xfrm>
              <a:off x="1920" y="768"/>
              <a:ext cx="1889" cy="1009"/>
              <a:chOff x="1920" y="1026"/>
              <a:chExt cx="1889" cy="1009"/>
            </a:xfrm>
          </p:grpSpPr>
          <p:grpSp>
            <p:nvGrpSpPr>
              <p:cNvPr id="278536" name="Group 8">
                <a:extLst>
                  <a:ext uri="{FF2B5EF4-FFF2-40B4-BE49-F238E27FC236}">
                    <a16:creationId xmlns:a16="http://schemas.microsoft.com/office/drawing/2014/main" xmlns="" id="{93E976DC-14F7-41EA-910A-1B11EE879382}"/>
                  </a:ext>
                </a:extLst>
              </p:cNvPr>
              <p:cNvGrpSpPr>
                <a:grpSpLocks/>
              </p:cNvGrpSpPr>
              <p:nvPr/>
            </p:nvGrpSpPr>
            <p:grpSpPr bwMode="auto">
              <a:xfrm>
                <a:off x="1920" y="1026"/>
                <a:ext cx="1889" cy="1009"/>
                <a:chOff x="1997" y="1314"/>
                <a:chExt cx="1889" cy="1009"/>
              </a:xfrm>
            </p:grpSpPr>
            <p:grpSp>
              <p:nvGrpSpPr>
                <p:cNvPr id="278537" name="Group 9">
                  <a:extLst>
                    <a:ext uri="{FF2B5EF4-FFF2-40B4-BE49-F238E27FC236}">
                      <a16:creationId xmlns:a16="http://schemas.microsoft.com/office/drawing/2014/main" xmlns="" id="{6297F733-934F-4B30-9E19-EA43DCBE2476}"/>
                    </a:ext>
                  </a:extLst>
                </p:cNvPr>
                <p:cNvGrpSpPr>
                  <a:grpSpLocks/>
                </p:cNvGrpSpPr>
                <p:nvPr/>
              </p:nvGrpSpPr>
              <p:grpSpPr bwMode="auto">
                <a:xfrm>
                  <a:off x="1997" y="1404"/>
                  <a:ext cx="1889" cy="919"/>
                  <a:chOff x="1973" y="1027"/>
                  <a:chExt cx="1926" cy="937"/>
                </a:xfrm>
              </p:grpSpPr>
              <p:sp>
                <p:nvSpPr>
                  <p:cNvPr id="278538" name="Oval 10">
                    <a:extLst>
                      <a:ext uri="{FF2B5EF4-FFF2-40B4-BE49-F238E27FC236}">
                        <a16:creationId xmlns:a16="http://schemas.microsoft.com/office/drawing/2014/main" xmlns="" id="{861A2900-F9E5-4FFC-8E20-A78655E6223A}"/>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39" name="Oval 11">
                    <a:extLst>
                      <a:ext uri="{FF2B5EF4-FFF2-40B4-BE49-F238E27FC236}">
                        <a16:creationId xmlns:a16="http://schemas.microsoft.com/office/drawing/2014/main" xmlns="" id="{4B160FBC-B327-48A4-AE93-43217B9D16EA}"/>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78540" name="Oval 12">
                  <a:extLst>
                    <a:ext uri="{FF2B5EF4-FFF2-40B4-BE49-F238E27FC236}">
                      <a16:creationId xmlns:a16="http://schemas.microsoft.com/office/drawing/2014/main" xmlns="" id="{F380EA5B-858E-417F-9207-75628D59A0AF}"/>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1" name="Oval 13">
                  <a:extLst>
                    <a:ext uri="{FF2B5EF4-FFF2-40B4-BE49-F238E27FC236}">
                      <a16:creationId xmlns:a16="http://schemas.microsoft.com/office/drawing/2014/main" xmlns="" id="{CF0F4E29-4244-4A24-B750-71AAC6365A91}"/>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2" name="Oval 14">
                  <a:extLst>
                    <a:ext uri="{FF2B5EF4-FFF2-40B4-BE49-F238E27FC236}">
                      <a16:creationId xmlns:a16="http://schemas.microsoft.com/office/drawing/2014/main" xmlns="" id="{76CC532E-301E-411A-8DFA-40AFF2494FC2}"/>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78543" name="Oval 15">
                  <a:extLst>
                    <a:ext uri="{FF2B5EF4-FFF2-40B4-BE49-F238E27FC236}">
                      <a16:creationId xmlns:a16="http://schemas.microsoft.com/office/drawing/2014/main" xmlns="" id="{A008DA11-4FEB-402B-922C-0F5E6F1D7B49}"/>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78544" name="Text Box 16">
                <a:extLst>
                  <a:ext uri="{FF2B5EF4-FFF2-40B4-BE49-F238E27FC236}">
                    <a16:creationId xmlns:a16="http://schemas.microsoft.com/office/drawing/2014/main" xmlns="" id="{C25B0996-BBDA-47CB-9175-B895B9051F49}"/>
                  </a:ext>
                </a:extLst>
              </p:cNvPr>
              <p:cNvSpPr txBox="1">
                <a:spLocks noChangeArrowheads="1"/>
              </p:cNvSpPr>
              <p:nvPr/>
            </p:nvSpPr>
            <p:spPr bwMode="auto">
              <a:xfrm>
                <a:off x="2328" y="1143"/>
                <a:ext cx="10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zh-CN" altLang="en-US" sz="2800" b="1">
                    <a:solidFill>
                      <a:srgbClr val="080808"/>
                    </a:solidFill>
                    <a:latin typeface="华文行楷" panose="02010800040101010101" pitchFamily="2" charset="-122"/>
                    <a:ea typeface="华文行楷" panose="02010800040101010101" pitchFamily="2" charset="-122"/>
                  </a:rPr>
                  <a:t>调节需求</a:t>
                </a:r>
              </a:p>
              <a:p>
                <a:pPr algn="ctr" fontAlgn="base">
                  <a:spcBef>
                    <a:spcPct val="0"/>
                  </a:spcBef>
                  <a:spcAft>
                    <a:spcPct val="0"/>
                  </a:spcAft>
                </a:pPr>
                <a:r>
                  <a:rPr lang="zh-CN" altLang="en-US" sz="2800" b="1">
                    <a:solidFill>
                      <a:srgbClr val="080808"/>
                    </a:solidFill>
                    <a:latin typeface="华文行楷" panose="02010800040101010101" pitchFamily="2" charset="-122"/>
                    <a:ea typeface="华文行楷" panose="02010800040101010101" pitchFamily="2" charset="-122"/>
                  </a:rPr>
                  <a:t>的功能</a:t>
                </a:r>
                <a:r>
                  <a:rPr lang="zh-CN" altLang="en-US" sz="2800">
                    <a:solidFill>
                      <a:srgbClr val="080808"/>
                    </a:solidFill>
                    <a:latin typeface="华文行楷" panose="02010800040101010101" pitchFamily="2" charset="-122"/>
                    <a:ea typeface="华文行楷" panose="02010800040101010101" pitchFamily="2" charset="-122"/>
                  </a:rPr>
                  <a:t> </a:t>
                </a:r>
              </a:p>
            </p:txBody>
          </p:sp>
        </p:grpSp>
        <p:grpSp>
          <p:nvGrpSpPr>
            <p:cNvPr id="278545" name="Group 17">
              <a:extLst>
                <a:ext uri="{FF2B5EF4-FFF2-40B4-BE49-F238E27FC236}">
                  <a16:creationId xmlns:a16="http://schemas.microsoft.com/office/drawing/2014/main" xmlns="" id="{9A4C3D19-D00A-4AD7-9971-53E87FCE4845}"/>
                </a:ext>
              </a:extLst>
            </p:cNvPr>
            <p:cNvGrpSpPr>
              <a:grpSpLocks/>
            </p:cNvGrpSpPr>
            <p:nvPr/>
          </p:nvGrpSpPr>
          <p:grpSpPr bwMode="auto">
            <a:xfrm>
              <a:off x="3840" y="2112"/>
              <a:ext cx="768" cy="1680"/>
              <a:chOff x="3504" y="2112"/>
              <a:chExt cx="1440" cy="1680"/>
            </a:xfrm>
          </p:grpSpPr>
          <p:sp>
            <p:nvSpPr>
              <p:cNvPr id="278546" name="AutoShape 18">
                <a:extLst>
                  <a:ext uri="{FF2B5EF4-FFF2-40B4-BE49-F238E27FC236}">
                    <a16:creationId xmlns:a16="http://schemas.microsoft.com/office/drawing/2014/main" xmlns="" id="{0761B503-6830-4AF7-9DAE-8091060ADAE6}"/>
                  </a:ext>
                </a:extLst>
              </p:cNvPr>
              <p:cNvSpPr>
                <a:spLocks noChangeArrowheads="1"/>
              </p:cNvSpPr>
              <p:nvPr/>
            </p:nvSpPr>
            <p:spPr bwMode="auto">
              <a:xfrm>
                <a:off x="3504"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CN" altLang="zh-CN">
                  <a:solidFill>
                    <a:srgbClr val="080808"/>
                  </a:solidFill>
                  <a:latin typeface="Verdana" panose="020B0604030504040204" pitchFamily="34" charset="0"/>
                  <a:ea typeface="宋体" panose="02010600030101010101" pitchFamily="2" charset="-122"/>
                </a:endParaRPr>
              </a:p>
            </p:txBody>
          </p:sp>
          <p:sp>
            <p:nvSpPr>
              <p:cNvPr id="278547" name="Text Box 19">
                <a:extLst>
                  <a:ext uri="{FF2B5EF4-FFF2-40B4-BE49-F238E27FC236}">
                    <a16:creationId xmlns:a16="http://schemas.microsoft.com/office/drawing/2014/main" xmlns="" id="{30193BC5-8538-4C74-89AB-C306F6A678D8}"/>
                  </a:ext>
                </a:extLst>
              </p:cNvPr>
              <p:cNvSpPr txBox="1">
                <a:spLocks noChangeArrowheads="1"/>
              </p:cNvSpPr>
              <p:nvPr/>
            </p:nvSpPr>
            <p:spPr bwMode="auto">
              <a:xfrm>
                <a:off x="3648" y="2256"/>
                <a:ext cx="1285"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3200" b="1">
                    <a:solidFill>
                      <a:srgbClr val="4AB1E4"/>
                    </a:solidFill>
                    <a:latin typeface="Arial" panose="020B0604020202020204" pitchFamily="34" charset="0"/>
                    <a:ea typeface="华文行楷" panose="02010800040101010101" pitchFamily="2" charset="-122"/>
                  </a:rPr>
                  <a:t>追涨等跌心理</a:t>
                </a:r>
              </a:p>
            </p:txBody>
          </p:sp>
        </p:grpSp>
        <p:sp>
          <p:nvSpPr>
            <p:cNvPr id="278548" name="Freeform 20">
              <a:extLst>
                <a:ext uri="{FF2B5EF4-FFF2-40B4-BE49-F238E27FC236}">
                  <a16:creationId xmlns:a16="http://schemas.microsoft.com/office/drawing/2014/main" xmlns="" id="{3B84B232-DBDE-4D73-867F-F17B9ABB9673}"/>
                </a:ext>
              </a:extLst>
            </p:cNvPr>
            <p:cNvSpPr>
              <a:spLocks/>
            </p:cNvSpPr>
            <p:nvPr/>
          </p:nvSpPr>
          <p:spPr bwMode="gray">
            <a:xfrm flipH="1">
              <a:off x="3167" y="2147"/>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8530"/>
                                        </p:tgtEl>
                                        <p:attrNameLst>
                                          <p:attrName>style.visibility</p:attrName>
                                        </p:attrNameLst>
                                      </p:cBhvr>
                                      <p:to>
                                        <p:strVal val="visible"/>
                                      </p:to>
                                    </p:set>
                                    <p:animEffect transition="in" filter="dissolve">
                                      <p:cBhvr>
                                        <p:cTn id="7" dur="500"/>
                                        <p:tgtEl>
                                          <p:spTgt spid="278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ChangeArrowheads="1"/>
          </p:cNvSpPr>
          <p:nvPr/>
        </p:nvSpPr>
        <p:spPr bwMode="auto">
          <a:xfrm>
            <a:off x="1016000" y="2362200"/>
            <a:ext cx="10261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514781"/>
              </a:buClr>
              <a:buFont typeface="Wingdings" pitchFamily="2" charset="2"/>
              <a:buChar char="l"/>
            </a:pPr>
            <a:r>
              <a:rPr kumimoji="1" lang="zh-CN" altLang="en-US" sz="2800" b="1">
                <a:solidFill>
                  <a:srgbClr val="514781"/>
                </a:solidFill>
                <a:latin typeface="宋体" pitchFamily="2" charset="-122"/>
              </a:rPr>
              <a:t>消费者的价格心理，是指消费者在购买过程中对价格刺激的各种心理反应及其表现。它是由消费者自身的个性心理和对价格的知觉判断共同构成的。消费者的价格判断既受其心理影响，也受到某些客观因素，如销售环境、气氛、地点和商品等因素的影响。价格判断具有主观性和客观性的双重性质。</a:t>
            </a:r>
            <a:endParaRPr kumimoji="1" lang="zh-CN" altLang="en-US" sz="2800" b="1">
              <a:solidFill>
                <a:srgbClr val="514781"/>
              </a:solidFill>
              <a:latin typeface="宋体" pitchFamily="2" charset="-122"/>
              <a:cs typeface="Times New Roman" pitchFamily="18" charset="0"/>
            </a:endParaRPr>
          </a:p>
          <a:p>
            <a:pPr algn="just">
              <a:spcBef>
                <a:spcPct val="50000"/>
              </a:spcBef>
              <a:buClr>
                <a:srgbClr val="514781"/>
              </a:buClr>
              <a:buFont typeface="Wingdings" pitchFamily="2" charset="2"/>
              <a:buNone/>
            </a:pPr>
            <a:endParaRPr kumimoji="1" lang="zh-CN" altLang="en-US" sz="2800" b="1">
              <a:solidFill>
                <a:srgbClr val="514781"/>
              </a:solidFill>
              <a:latin typeface="宋体" pitchFamily="2" charset="-122"/>
            </a:endParaRPr>
          </a:p>
        </p:txBody>
      </p:sp>
      <p:sp>
        <p:nvSpPr>
          <p:cNvPr id="413700" name="Text Box 4"/>
          <p:cNvSpPr txBox="1">
            <a:spLocks noChangeArrowheads="1"/>
          </p:cNvSpPr>
          <p:nvPr/>
        </p:nvSpPr>
        <p:spPr bwMode="auto">
          <a:xfrm>
            <a:off x="1320800" y="1020763"/>
            <a:ext cx="1076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600" b="1" dirty="0" smtClean="0">
                <a:solidFill>
                  <a:srgbClr val="FF33CC"/>
                </a:solidFill>
                <a:latin typeface="宋体" pitchFamily="2" charset="-122"/>
              </a:rPr>
              <a:t>消费者</a:t>
            </a:r>
            <a:r>
              <a:rPr kumimoji="1" lang="zh-CN" altLang="en-US" sz="3600" b="1" dirty="0">
                <a:solidFill>
                  <a:srgbClr val="FF33CC"/>
                </a:solidFill>
                <a:latin typeface="宋体" pitchFamily="2" charset="-122"/>
              </a:rPr>
              <a:t>的价格心理</a:t>
            </a:r>
            <a:r>
              <a:rPr kumimoji="1" lang="zh-CN" altLang="en-US" sz="3600" b="1" dirty="0">
                <a:solidFill>
                  <a:srgbClr val="FF33CC"/>
                </a:solidFill>
                <a:latin typeface="黑体" pitchFamily="49" charset="-122"/>
              </a:rPr>
              <a:t> </a:t>
            </a:r>
          </a:p>
        </p:txBody>
      </p:sp>
      <p:pic>
        <p:nvPicPr>
          <p:cNvPr id="413701" name="Picture 5" descr="PE0351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381001"/>
            <a:ext cx="2736851"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10518"/>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additive="base">
                                        <p:cTn id="7" dur="500" fill="hold"/>
                                        <p:tgtEl>
                                          <p:spTgt spid="413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369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13699">
                                            <p:txEl>
                                              <p:pRg st="0" end="0"/>
                                            </p:txEl>
                                          </p:spTgt>
                                        </p:tgtEl>
                                        <p:attrNameLst>
                                          <p:attrName>ppt_c</p:attrName>
                                        </p:attrNameLst>
                                      </p:cBhvr>
                                      <p:to>
                                        <a:srgbClr val="F18F0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597" y="533401"/>
            <a:ext cx="3159617" cy="3469937"/>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051" y="469106"/>
            <a:ext cx="3116834" cy="3598526"/>
          </a:xfrm>
          <a:prstGeom prst="rect">
            <a:avLst/>
          </a:prstGeom>
        </p:spPr>
      </p:pic>
      <p:sp>
        <p:nvSpPr>
          <p:cNvPr id="8" name="文本框 7"/>
          <p:cNvSpPr txBox="1"/>
          <p:nvPr/>
        </p:nvSpPr>
        <p:spPr>
          <a:xfrm>
            <a:off x="1600735" y="4365937"/>
            <a:ext cx="3375339" cy="461665"/>
          </a:xfrm>
          <a:prstGeom prst="rect">
            <a:avLst/>
          </a:prstGeom>
          <a:noFill/>
        </p:spPr>
        <p:txBody>
          <a:bodyPr wrap="square" rtlCol="0">
            <a:spAutoFit/>
          </a:bodyPr>
          <a:lstStyle/>
          <a:p>
            <a:r>
              <a:rPr lang="zh-CN" altLang="en-US" sz="2400" dirty="0" smtClean="0"/>
              <a:t>小桶（一人份）      </a:t>
            </a:r>
            <a:r>
              <a:rPr lang="en-US" altLang="zh-CN" sz="2400" dirty="0" smtClean="0"/>
              <a:t>10</a:t>
            </a:r>
            <a:r>
              <a:rPr lang="zh-CN" altLang="en-US" sz="2400" dirty="0" smtClean="0"/>
              <a:t>元</a:t>
            </a:r>
            <a:endParaRPr lang="zh-CN" altLang="en-US" sz="2400" dirty="0"/>
          </a:p>
        </p:txBody>
      </p:sp>
      <p:sp>
        <p:nvSpPr>
          <p:cNvPr id="9" name="文本框 8"/>
          <p:cNvSpPr txBox="1"/>
          <p:nvPr/>
        </p:nvSpPr>
        <p:spPr>
          <a:xfrm>
            <a:off x="8216051" y="4365937"/>
            <a:ext cx="3807256" cy="461665"/>
          </a:xfrm>
          <a:prstGeom prst="rect">
            <a:avLst/>
          </a:prstGeom>
          <a:noFill/>
        </p:spPr>
        <p:txBody>
          <a:bodyPr wrap="square" rtlCol="0">
            <a:spAutoFit/>
          </a:bodyPr>
          <a:lstStyle/>
          <a:p>
            <a:r>
              <a:rPr lang="zh-CN" altLang="en-US" sz="2400" dirty="0"/>
              <a:t>大</a:t>
            </a:r>
            <a:r>
              <a:rPr lang="zh-CN" altLang="en-US" sz="2400" dirty="0" smtClean="0"/>
              <a:t>桶（三人份）     </a:t>
            </a:r>
            <a:r>
              <a:rPr lang="en-US" altLang="zh-CN" sz="2400" dirty="0"/>
              <a:t>2</a:t>
            </a:r>
            <a:r>
              <a:rPr lang="en-US" altLang="zh-CN" sz="2400" dirty="0" smtClean="0"/>
              <a:t>2</a:t>
            </a:r>
            <a:r>
              <a:rPr lang="zh-CN" altLang="en-US" sz="2400" dirty="0" smtClean="0"/>
              <a:t>元</a:t>
            </a:r>
            <a:endParaRPr lang="zh-CN" altLang="en-US" sz="2400" dirty="0"/>
          </a:p>
        </p:txBody>
      </p:sp>
      <p:sp>
        <p:nvSpPr>
          <p:cNvPr id="10" name="矩形 9"/>
          <p:cNvSpPr/>
          <p:nvPr/>
        </p:nvSpPr>
        <p:spPr>
          <a:xfrm>
            <a:off x="4310585" y="5125907"/>
            <a:ext cx="4264502" cy="923330"/>
          </a:xfrm>
          <a:prstGeom prst="rect">
            <a:avLst/>
          </a:prstGeom>
          <a:noFill/>
          <a:effectLst>
            <a:innerShdw blurRad="63500" dist="50800" dir="2700000">
              <a:prstClr val="black">
                <a:alpha val="50000"/>
              </a:prstClr>
            </a:innerShdw>
          </a:effectLst>
        </p:spPr>
        <p:txBody>
          <a:bodyPr wrap="none" lIns="91440" tIns="45720" rIns="91440" bIns="45720">
            <a:spAutoFit/>
          </a:bodyPr>
          <a:lstStyle/>
          <a:p>
            <a:pPr algn="ctr"/>
            <a:r>
              <a:rPr lang="en-US" altLang="zh-C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Which  One</a:t>
            </a:r>
            <a:r>
              <a:rPr lang="zh-CN" alt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133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xmlns="" id="{4F24352C-F816-4799-B61A-09E499B235C1}"/>
              </a:ext>
            </a:extLst>
          </p:cNvPr>
          <p:cNvSpPr>
            <a:spLocks noGrp="1" noChangeArrowheads="1"/>
          </p:cNvSpPr>
          <p:nvPr>
            <p:ph type="title"/>
          </p:nvPr>
        </p:nvSpPr>
        <p:spPr>
          <a:xfrm>
            <a:off x="1981200" y="598489"/>
            <a:ext cx="5867400" cy="452437"/>
          </a:xfrm>
        </p:spPr>
        <p:txBody>
          <a:bodyPr/>
          <a:lstStyle/>
          <a:p>
            <a:r>
              <a:rPr lang="en-US" altLang="zh-CN" sz="3200" i="0">
                <a:latin typeface="宋体" panose="02010600030101010101" pitchFamily="2" charset="-122"/>
              </a:rPr>
              <a:t>7.1.2</a:t>
            </a:r>
            <a:r>
              <a:rPr lang="zh-CN" altLang="en-US" sz="3200" i="0">
                <a:latin typeface="宋体" panose="02010600030101010101" pitchFamily="2" charset="-122"/>
              </a:rPr>
              <a:t>消费者的价格心理特征</a:t>
            </a:r>
          </a:p>
        </p:txBody>
      </p:sp>
      <p:sp>
        <p:nvSpPr>
          <p:cNvPr id="279555" name="Rectangle 3">
            <a:extLst>
              <a:ext uri="{FF2B5EF4-FFF2-40B4-BE49-F238E27FC236}">
                <a16:creationId xmlns:a16="http://schemas.microsoft.com/office/drawing/2014/main" xmlns="" id="{65055E39-73BC-4D79-88CE-DA277902A041}"/>
              </a:ext>
            </a:extLst>
          </p:cNvPr>
          <p:cNvSpPr>
            <a:spLocks noGrp="1" noChangeArrowheads="1"/>
          </p:cNvSpPr>
          <p:nvPr>
            <p:ph type="body" idx="1"/>
          </p:nvPr>
        </p:nvSpPr>
        <p:spPr>
          <a:xfrm>
            <a:off x="844492" y="1253455"/>
            <a:ext cx="10972800" cy="5029200"/>
          </a:xfrm>
        </p:spPr>
        <p:txBody>
          <a:bodyPr/>
          <a:lstStyle/>
          <a:p>
            <a:r>
              <a:rPr lang="zh-CN" altLang="en-US" dirty="0"/>
              <a:t>消费者价格心理 </a:t>
            </a:r>
          </a:p>
        </p:txBody>
      </p:sp>
      <p:sp>
        <p:nvSpPr>
          <p:cNvPr id="279556" name="AutoShape 4">
            <a:extLst>
              <a:ext uri="{FF2B5EF4-FFF2-40B4-BE49-F238E27FC236}">
                <a16:creationId xmlns:a16="http://schemas.microsoft.com/office/drawing/2014/main" xmlns="" id="{DA64BD5B-6978-4B10-A4AD-23AC044E259B}"/>
              </a:ext>
            </a:extLst>
          </p:cNvPr>
          <p:cNvSpPr>
            <a:spLocks noChangeArrowheads="1"/>
          </p:cNvSpPr>
          <p:nvPr/>
        </p:nvSpPr>
        <p:spPr bwMode="auto">
          <a:xfrm>
            <a:off x="1615580" y="2435603"/>
            <a:ext cx="7772400" cy="3352800"/>
          </a:xfrm>
          <a:prstGeom prst="cloudCallout">
            <a:avLst>
              <a:gd name="adj1" fmla="val -12481"/>
              <a:gd name="adj2" fmla="val -64065"/>
            </a:avLst>
          </a:prstGeom>
          <a:gradFill rotWithShape="1">
            <a:gsLst>
              <a:gs pos="0">
                <a:srgbClr val="FF3300">
                  <a:alpha val="81000"/>
                </a:srgbClr>
              </a:gs>
              <a:gs pos="100000">
                <a:schemeClr val="accent2"/>
              </a:gs>
            </a:gsLst>
            <a:lin ang="540000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0"/>
              </a:spcBef>
              <a:spcAft>
                <a:spcPct val="0"/>
              </a:spcAft>
            </a:pPr>
            <a:r>
              <a:rPr kumimoji="1" lang="zh-CN" altLang="en-US" sz="2800" b="1">
                <a:solidFill>
                  <a:srgbClr val="080808"/>
                </a:solidFill>
                <a:latin typeface="仿宋_GB2312" pitchFamily="49" charset="-122"/>
                <a:ea typeface="仿宋_GB2312" pitchFamily="49" charset="-122"/>
              </a:rPr>
              <a:t>消费者在购买活动中对价格认识的心理现象，它反映出消费者对价格的知觉程度，也反映出消费者个性心理、消费者价格心理特征主要有以下几个方面。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dissolve">
                                      <p:cBhvr>
                                        <p:cTn id="7" dur="500"/>
                                        <p:tgtEl>
                                          <p:spTgt spid="279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dissolve">
                                      <p:cBhvr>
                                        <p:cTn id="12" dur="500"/>
                                        <p:tgtEl>
                                          <p:spTgt spid="279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9556"/>
                                        </p:tgtEl>
                                        <p:attrNameLst>
                                          <p:attrName>style.visibility</p:attrName>
                                        </p:attrNameLst>
                                      </p:cBhvr>
                                      <p:to>
                                        <p:strVal val="visible"/>
                                      </p:to>
                                    </p:set>
                                    <p:animEffect transition="in" filter="diamond(in)">
                                      <p:cBhvr>
                                        <p:cTn id="17" dur="10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5" grpId="0" build="p"/>
      <p:bldP spid="2795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xmlns="" id="{BDE60784-BF00-481A-9454-EB39B2C2ACCA}"/>
              </a:ext>
            </a:extLst>
          </p:cNvPr>
          <p:cNvSpPr>
            <a:spLocks noGrp="1" noChangeArrowheads="1"/>
          </p:cNvSpPr>
          <p:nvPr>
            <p:ph type="title"/>
          </p:nvPr>
        </p:nvSpPr>
        <p:spPr>
          <a:xfrm>
            <a:off x="2762250" y="228601"/>
            <a:ext cx="5391150" cy="868363"/>
          </a:xfrm>
        </p:spPr>
        <p:txBody>
          <a:bodyPr/>
          <a:lstStyle/>
          <a:p>
            <a:r>
              <a:rPr lang="en-US" altLang="zh-CN" sz="3200" i="0">
                <a:latin typeface="宋体" panose="02010600030101010101" pitchFamily="2" charset="-122"/>
              </a:rPr>
              <a:t>7.1.2</a:t>
            </a:r>
            <a:r>
              <a:rPr lang="zh-CN" altLang="en-US" sz="3200" i="0">
                <a:latin typeface="宋体" panose="02010600030101010101" pitchFamily="2" charset="-122"/>
              </a:rPr>
              <a:t>消费者的价格心理特征</a:t>
            </a:r>
          </a:p>
        </p:txBody>
      </p:sp>
      <p:sp>
        <p:nvSpPr>
          <p:cNvPr id="280579" name="Rectangle 3">
            <a:extLst>
              <a:ext uri="{FF2B5EF4-FFF2-40B4-BE49-F238E27FC236}">
                <a16:creationId xmlns:a16="http://schemas.microsoft.com/office/drawing/2014/main" xmlns="" id="{DE6CA1DE-821B-469B-B124-F55AB4459C66}"/>
              </a:ext>
            </a:extLst>
          </p:cNvPr>
          <p:cNvSpPr>
            <a:spLocks noGrp="1" noChangeArrowheads="1"/>
          </p:cNvSpPr>
          <p:nvPr>
            <p:ph type="body" idx="1"/>
          </p:nvPr>
        </p:nvSpPr>
        <p:spPr>
          <a:xfrm>
            <a:off x="5562600" y="1752600"/>
            <a:ext cx="4648200" cy="3657600"/>
          </a:xfrm>
        </p:spPr>
        <p:txBody>
          <a:bodyPr/>
          <a:lstStyle/>
          <a:p>
            <a:pPr>
              <a:buFont typeface="Wingdings" panose="05000000000000000000" pitchFamily="2" charset="2"/>
              <a:buNone/>
            </a:pPr>
            <a:endParaRPr lang="en-US" altLang="zh-CN" dirty="0"/>
          </a:p>
          <a:p>
            <a:pPr>
              <a:lnSpc>
                <a:spcPct val="120000"/>
              </a:lnSpc>
              <a:spcBef>
                <a:spcPct val="0"/>
              </a:spcBef>
            </a:pPr>
            <a:r>
              <a:rPr lang="en-US" altLang="zh-CN" sz="2800" b="1" dirty="0">
                <a:solidFill>
                  <a:srgbClr val="FF6600"/>
                </a:solidFill>
                <a:latin typeface="宋体" panose="02010600030101010101" pitchFamily="2" charset="-122"/>
              </a:rPr>
              <a:t>1</a:t>
            </a:r>
            <a:r>
              <a:rPr lang="zh-CN" altLang="en-US" sz="2800" b="1" dirty="0">
                <a:solidFill>
                  <a:srgbClr val="FF6600"/>
                </a:solidFill>
                <a:latin typeface="宋体" panose="02010600030101010101" pitchFamily="2" charset="-122"/>
              </a:rPr>
              <a:t>．消费者对价格的感受性</a:t>
            </a:r>
          </a:p>
          <a:p>
            <a:pPr>
              <a:lnSpc>
                <a:spcPct val="120000"/>
              </a:lnSpc>
              <a:spcBef>
                <a:spcPct val="0"/>
              </a:spcBef>
            </a:pPr>
            <a:r>
              <a:rPr lang="en-US" altLang="zh-CN" sz="2800" b="1" dirty="0">
                <a:solidFill>
                  <a:srgbClr val="FF6600"/>
                </a:solidFill>
                <a:latin typeface="宋体" panose="02010600030101010101" pitchFamily="2" charset="-122"/>
              </a:rPr>
              <a:t>2</a:t>
            </a:r>
            <a:r>
              <a:rPr lang="zh-CN" altLang="en-US" sz="2800" b="1" dirty="0">
                <a:solidFill>
                  <a:srgbClr val="FF6600"/>
                </a:solidFill>
                <a:latin typeface="宋体" panose="02010600030101010101" pitchFamily="2" charset="-122"/>
              </a:rPr>
              <a:t>．消费者对价格的敏感性</a:t>
            </a:r>
            <a:endParaRPr lang="zh-CN" altLang="en-US" sz="2400" b="1" u="sng" dirty="0">
              <a:solidFill>
                <a:srgbClr val="FF6600"/>
              </a:solidFill>
              <a:latin typeface="宋体" panose="02010600030101010101" pitchFamily="2" charset="-122"/>
            </a:endParaRPr>
          </a:p>
          <a:p>
            <a:pPr>
              <a:lnSpc>
                <a:spcPct val="120000"/>
              </a:lnSpc>
              <a:spcBef>
                <a:spcPct val="0"/>
              </a:spcBef>
            </a:pPr>
            <a:r>
              <a:rPr lang="en-US" altLang="zh-CN" sz="2800" b="1" dirty="0">
                <a:solidFill>
                  <a:srgbClr val="FF6600"/>
                </a:solidFill>
                <a:latin typeface="宋体" panose="02010600030101010101" pitchFamily="2" charset="-122"/>
              </a:rPr>
              <a:t>3</a:t>
            </a:r>
            <a:r>
              <a:rPr lang="zh-CN" altLang="en-US" sz="2800" b="1" dirty="0">
                <a:solidFill>
                  <a:srgbClr val="FF6600"/>
                </a:solidFill>
                <a:latin typeface="宋体" panose="02010600030101010101" pitchFamily="2" charset="-122"/>
              </a:rPr>
              <a:t>．消费者对价格的习惯性 </a:t>
            </a:r>
          </a:p>
          <a:p>
            <a:pPr>
              <a:lnSpc>
                <a:spcPct val="120000"/>
              </a:lnSpc>
              <a:spcBef>
                <a:spcPct val="0"/>
              </a:spcBef>
            </a:pPr>
            <a:r>
              <a:rPr lang="en-US" altLang="zh-CN" sz="2800" b="1" dirty="0">
                <a:solidFill>
                  <a:srgbClr val="FF6600"/>
                </a:solidFill>
                <a:latin typeface="宋体" panose="02010600030101010101" pitchFamily="2" charset="-122"/>
              </a:rPr>
              <a:t>4</a:t>
            </a:r>
            <a:r>
              <a:rPr lang="zh-CN" altLang="en-US" sz="2800" b="1" dirty="0">
                <a:solidFill>
                  <a:srgbClr val="FF6600"/>
                </a:solidFill>
                <a:latin typeface="宋体" panose="02010600030101010101" pitchFamily="2" charset="-122"/>
              </a:rPr>
              <a:t>．消费者对价格的倾向性</a:t>
            </a:r>
            <a:r>
              <a:rPr lang="zh-CN" altLang="en-US" sz="2800" dirty="0">
                <a:solidFill>
                  <a:srgbClr val="FF6600"/>
                </a:solidFill>
                <a:latin typeface="宋体" panose="02010600030101010101" pitchFamily="2" charset="-122"/>
              </a:rPr>
              <a:t> </a:t>
            </a:r>
          </a:p>
        </p:txBody>
      </p:sp>
      <p:pic>
        <p:nvPicPr>
          <p:cNvPr id="280580" name="Picture 4">
            <a:extLst>
              <a:ext uri="{FF2B5EF4-FFF2-40B4-BE49-F238E27FC236}">
                <a16:creationId xmlns:a16="http://schemas.microsoft.com/office/drawing/2014/main" xmlns="" id="{C1ACC652-C88C-4110-BEE7-01BC2C8DF8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1981200"/>
            <a:ext cx="3203575"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box(out)">
                                      <p:cBhvr>
                                        <p:cTn id="7" dur="1000"/>
                                        <p:tgtEl>
                                          <p:spTgt spid="280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0578"/>
                                        </p:tgtEl>
                                        <p:attrNameLst>
                                          <p:attrName>style.visibility</p:attrName>
                                        </p:attrNameLst>
                                      </p:cBhvr>
                                      <p:to>
                                        <p:strVal val="visible"/>
                                      </p:to>
                                    </p:set>
                                    <p:animEffect transition="in" filter="dissolve">
                                      <p:cBhvr>
                                        <p:cTn id="12" dur="500"/>
                                        <p:tgtEl>
                                          <p:spTgt spid="280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0579">
                                            <p:txEl>
                                              <p:pRg st="1" end="1"/>
                                            </p:txEl>
                                          </p:spTgt>
                                        </p:tgtEl>
                                        <p:attrNameLst>
                                          <p:attrName>style.visibility</p:attrName>
                                        </p:attrNameLst>
                                      </p:cBhvr>
                                      <p:to>
                                        <p:strVal val="visible"/>
                                      </p:to>
                                    </p:set>
                                    <p:anim calcmode="lin" valueType="num">
                                      <p:cBhvr additive="base">
                                        <p:cTn id="17"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0579">
                                            <p:txEl>
                                              <p:pRg st="2" end="2"/>
                                            </p:txEl>
                                          </p:spTgt>
                                        </p:tgtEl>
                                        <p:attrNameLst>
                                          <p:attrName>style.visibility</p:attrName>
                                        </p:attrNameLst>
                                      </p:cBhvr>
                                      <p:to>
                                        <p:strVal val="visible"/>
                                      </p:to>
                                    </p:set>
                                    <p:anim calcmode="lin" valueType="num">
                                      <p:cBhvr additive="base">
                                        <p:cTn id="23" dur="5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0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0579">
                                            <p:txEl>
                                              <p:pRg st="3" end="3"/>
                                            </p:txEl>
                                          </p:spTgt>
                                        </p:tgtEl>
                                        <p:attrNameLst>
                                          <p:attrName>style.visibility</p:attrName>
                                        </p:attrNameLst>
                                      </p:cBhvr>
                                      <p:to>
                                        <p:strVal val="visible"/>
                                      </p:to>
                                    </p:set>
                                    <p:anim calcmode="lin" valueType="num">
                                      <p:cBhvr additive="base">
                                        <p:cTn id="29" dur="5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0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0579">
                                            <p:txEl>
                                              <p:pRg st="4" end="4"/>
                                            </p:txEl>
                                          </p:spTgt>
                                        </p:tgtEl>
                                        <p:attrNameLst>
                                          <p:attrName>style.visibility</p:attrName>
                                        </p:attrNameLst>
                                      </p:cBhvr>
                                      <p:to>
                                        <p:strVal val="visible"/>
                                      </p:to>
                                    </p:set>
                                    <p:anim calcmode="lin" valueType="num">
                                      <p:cBhvr additive="base">
                                        <p:cTn id="35" dur="5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0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p:bldP spid="28057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xmlns="" id="{DAE32084-25C4-4A8E-A79D-8ED8BA392AB6}"/>
              </a:ext>
            </a:extLst>
          </p:cNvPr>
          <p:cNvSpPr>
            <a:spLocks noGrp="1" noChangeArrowheads="1"/>
          </p:cNvSpPr>
          <p:nvPr>
            <p:ph type="title"/>
          </p:nvPr>
        </p:nvSpPr>
        <p:spPr>
          <a:xfrm>
            <a:off x="1981200" y="327025"/>
            <a:ext cx="8229600" cy="452438"/>
          </a:xfrm>
        </p:spPr>
        <p:txBody>
          <a:bodyPr/>
          <a:lstStyle/>
          <a:p>
            <a:r>
              <a:rPr lang="en-US" altLang="zh-CN" sz="3400" i="0">
                <a:latin typeface="宋体" panose="02010600030101010101" pitchFamily="2" charset="-122"/>
              </a:rPr>
              <a:t>【</a:t>
            </a:r>
            <a:r>
              <a:rPr lang="zh-CN" altLang="en-US" sz="3400" i="0">
                <a:latin typeface="宋体" panose="02010600030101010101" pitchFamily="2" charset="-122"/>
              </a:rPr>
              <a:t>同步案例</a:t>
            </a:r>
            <a:r>
              <a:rPr lang="en-US" altLang="zh-CN" sz="3400" i="0">
                <a:latin typeface="宋体" panose="02010600030101010101" pitchFamily="2" charset="-122"/>
              </a:rPr>
              <a:t>7-2】</a:t>
            </a:r>
            <a:r>
              <a:rPr lang="zh-CN" altLang="en-US" sz="3400" i="0">
                <a:latin typeface="宋体" panose="02010600030101010101" pitchFamily="2" charset="-122"/>
              </a:rPr>
              <a:t>巧妙定价出奇效</a:t>
            </a:r>
          </a:p>
        </p:txBody>
      </p:sp>
      <p:sp>
        <p:nvSpPr>
          <p:cNvPr id="284675" name="Rectangle 3">
            <a:extLst>
              <a:ext uri="{FF2B5EF4-FFF2-40B4-BE49-F238E27FC236}">
                <a16:creationId xmlns:a16="http://schemas.microsoft.com/office/drawing/2014/main" xmlns="" id="{74C05A7A-8AB9-42F7-AAD4-BC6985D2CFB0}"/>
              </a:ext>
            </a:extLst>
          </p:cNvPr>
          <p:cNvSpPr>
            <a:spLocks noGrp="1" noChangeArrowheads="1"/>
          </p:cNvSpPr>
          <p:nvPr>
            <p:ph type="body" idx="1"/>
          </p:nvPr>
        </p:nvSpPr>
        <p:spPr>
          <a:xfrm>
            <a:off x="1828800" y="1295400"/>
            <a:ext cx="8534400" cy="5334000"/>
          </a:xfrm>
        </p:spPr>
        <p:txBody>
          <a:bodyPr/>
          <a:lstStyle/>
          <a:p>
            <a:pPr>
              <a:buFont typeface="Wingdings" panose="05000000000000000000" pitchFamily="2" charset="2"/>
              <a:buNone/>
            </a:pPr>
            <a:r>
              <a:rPr lang="en-US" altLang="zh-CN" sz="2800" b="1">
                <a:solidFill>
                  <a:srgbClr val="FF6600"/>
                </a:solidFill>
                <a:latin typeface="华文新魏" panose="02010800040101010101" pitchFamily="2" charset="-122"/>
                <a:ea typeface="华文新魏" panose="02010800040101010101" pitchFamily="2" charset="-122"/>
              </a:rPr>
              <a:t>      </a:t>
            </a:r>
            <a:r>
              <a:rPr lang="zh-CN" altLang="en-US" sz="2800" b="1">
                <a:solidFill>
                  <a:srgbClr val="FF6600"/>
                </a:solidFill>
                <a:latin typeface="宋体" panose="02010600030101010101" pitchFamily="2" charset="-122"/>
              </a:rPr>
              <a:t>背景资料：</a:t>
            </a:r>
          </a:p>
          <a:p>
            <a:pPr>
              <a:buFont typeface="Wingdings" panose="05000000000000000000" pitchFamily="2" charset="2"/>
              <a:buNone/>
            </a:pPr>
            <a:r>
              <a:rPr lang="zh-CN" altLang="en-US" sz="2800" b="1">
                <a:latin typeface="宋体" panose="02010600030101010101" pitchFamily="2" charset="-122"/>
              </a:rPr>
              <a:t>      </a:t>
            </a:r>
            <a:r>
              <a:rPr lang="zh-CN" altLang="en-US" sz="2400" b="1">
                <a:latin typeface="宋体" panose="02010600030101010101" pitchFamily="2" charset="-122"/>
              </a:rPr>
              <a:t>泰国曼谷有一家专门经营儿童玩具的商店，有一次购进了造型极为相似的两种玩具小鹿，一种是日本生产，一种是中国生产，标价都是</a:t>
            </a:r>
            <a:r>
              <a:rPr lang="en-US" altLang="zh-CN" sz="2400" b="1">
                <a:latin typeface="宋体" panose="02010600030101010101" pitchFamily="2" charset="-122"/>
              </a:rPr>
              <a:t>3.9</a:t>
            </a:r>
            <a:r>
              <a:rPr lang="zh-CN" altLang="en-US" sz="2400" b="1">
                <a:latin typeface="宋体" panose="02010600030101010101" pitchFamily="2" charset="-122"/>
              </a:rPr>
              <a:t>元</a:t>
            </a:r>
            <a:r>
              <a:rPr lang="en-US" altLang="zh-CN" sz="2400" b="1">
                <a:latin typeface="宋体" panose="02010600030101010101" pitchFamily="2" charset="-122"/>
              </a:rPr>
              <a:t>.</a:t>
            </a:r>
            <a:r>
              <a:rPr lang="zh-CN" altLang="en-US" sz="2400" b="1">
                <a:latin typeface="宋体" panose="02010600030101010101" pitchFamily="2" charset="-122"/>
              </a:rPr>
              <a:t>出乎意料的是，两种造型可爱的小鹿就是卖不动，店员们认为，定价太高，纷纷建议降价促销。可是，精明的老板经过一番思考，不仅没有采纳大家降价促销的建议，反而作出将中国生产小鹿的售价提高到</a:t>
            </a:r>
            <a:r>
              <a:rPr lang="en-US" altLang="zh-CN" sz="2400" b="1">
                <a:latin typeface="宋体" panose="02010600030101010101" pitchFamily="2" charset="-122"/>
              </a:rPr>
              <a:t>5.6</a:t>
            </a:r>
            <a:r>
              <a:rPr lang="zh-CN" altLang="en-US" sz="2400" b="1">
                <a:latin typeface="宋体" panose="02010600030101010101" pitchFamily="2" charset="-122"/>
              </a:rPr>
              <a:t>元的决定，并让店员们把它与日本生产的</a:t>
            </a:r>
            <a:r>
              <a:rPr lang="en-US" altLang="zh-CN" sz="2400" b="1">
                <a:latin typeface="宋体" panose="02010600030101010101" pitchFamily="2" charset="-122"/>
              </a:rPr>
              <a:t>3.9</a:t>
            </a:r>
            <a:r>
              <a:rPr lang="zh-CN" altLang="en-US" sz="2400" b="1">
                <a:latin typeface="宋体" panose="02010600030101010101" pitchFamily="2" charset="-122"/>
              </a:rPr>
              <a:t>元小鹿一起卖。光顾这家商店的顾客看到两种相似的小鹿，价钱相差如此悬殊，就忍不住询问，此时，售货员按老板的安排，告诉顾客：价钱不同是因为产地不同、进货渠道不同，其实质量并没有什么区别。</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dissolve">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 calcmode="lin" valueType="num">
                                      <p:cBhvr additive="base">
                                        <p:cTn id="12" dur="500" fill="hold"/>
                                        <p:tgtEl>
                                          <p:spTgt spid="2846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4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4675">
                                            <p:txEl>
                                              <p:pRg st="1" end="1"/>
                                            </p:txEl>
                                          </p:spTgt>
                                        </p:tgtEl>
                                        <p:attrNameLst>
                                          <p:attrName>style.visibility</p:attrName>
                                        </p:attrNameLst>
                                      </p:cBhvr>
                                      <p:to>
                                        <p:strVal val="visible"/>
                                      </p:to>
                                    </p:set>
                                    <p:anim calcmode="lin" valueType="num">
                                      <p:cBhvr additive="base">
                                        <p:cTn id="18" dur="500" fill="hold"/>
                                        <p:tgtEl>
                                          <p:spTgt spid="2846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4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xmlns="" id="{E7987E19-A613-4C76-9C08-584DD60E2E41}"/>
              </a:ext>
            </a:extLst>
          </p:cNvPr>
          <p:cNvSpPr>
            <a:spLocks noGrp="1" noChangeArrowheads="1"/>
          </p:cNvSpPr>
          <p:nvPr>
            <p:ph type="body" idx="1"/>
          </p:nvPr>
        </p:nvSpPr>
        <p:spPr>
          <a:xfrm>
            <a:off x="2514600" y="1524000"/>
            <a:ext cx="7391400" cy="4514850"/>
          </a:xfrm>
        </p:spPr>
        <p:txBody>
          <a:bodyPr/>
          <a:lstStyle/>
          <a:p>
            <a:pPr>
              <a:buFont typeface="Wingdings" panose="05000000000000000000" pitchFamily="2" charset="2"/>
              <a:buNone/>
            </a:pPr>
            <a:r>
              <a:rPr lang="en-US" altLang="zh-CN" sz="2800" b="1">
                <a:latin typeface="华文新魏" panose="02010800040101010101" pitchFamily="2" charset="-122"/>
                <a:ea typeface="华文新魏" panose="02010800040101010101" pitchFamily="2" charset="-122"/>
              </a:rPr>
              <a:t>         </a:t>
            </a:r>
            <a:r>
              <a:rPr lang="zh-CN" altLang="en-US" sz="2800" b="1">
                <a:latin typeface="宋体" panose="02010600030101010101" pitchFamily="2" charset="-122"/>
              </a:rPr>
              <a:t>经过仔细比较，顾客发现两种小鹿玩具确实差不多，自然觉得买日本生产的就特别合算，产生一种买了便宜、得了实惠的心理。不出半个月日本产的小鹿就卖完了。这时，老板又让售货员把中国产的小鹿玩具标上原价</a:t>
            </a:r>
            <a:r>
              <a:rPr lang="en-US" altLang="zh-CN" sz="2800" b="1">
                <a:latin typeface="宋体" panose="02010600030101010101" pitchFamily="2" charset="-122"/>
              </a:rPr>
              <a:t>5.6</a:t>
            </a:r>
            <a:r>
              <a:rPr lang="zh-CN" altLang="en-US" sz="2800" b="1">
                <a:latin typeface="宋体" panose="02010600030101010101" pitchFamily="2" charset="-122"/>
              </a:rPr>
              <a:t>元，现价</a:t>
            </a:r>
            <a:r>
              <a:rPr lang="en-US" altLang="zh-CN" sz="2800" b="1">
                <a:latin typeface="宋体" panose="02010600030101010101" pitchFamily="2" charset="-122"/>
              </a:rPr>
              <a:t>3.9</a:t>
            </a:r>
            <a:r>
              <a:rPr lang="zh-CN" altLang="en-US" sz="2800" b="1">
                <a:latin typeface="宋体" panose="02010600030101010101" pitchFamily="2" charset="-122"/>
              </a:rPr>
              <a:t>元，减价出售。光顾这家商店的顾客看到减价，又以为买了便宜、得了实惠，成了人们茶余饭后津津乐道的话题，其广而告之的效果可想而知，不久，这些中国生产的小鹿也卖光了。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698">
                                            <p:txEl>
                                              <p:pRg st="0" end="0"/>
                                            </p:txEl>
                                          </p:spTgt>
                                        </p:tgtEl>
                                        <p:attrNameLst>
                                          <p:attrName>style.visibility</p:attrName>
                                        </p:attrNameLst>
                                      </p:cBhvr>
                                      <p:to>
                                        <p:strVal val="visible"/>
                                      </p:to>
                                    </p:set>
                                    <p:anim calcmode="lin" valueType="num">
                                      <p:cBhvr additive="base">
                                        <p:cTn id="7" dur="500" fill="hold"/>
                                        <p:tgtEl>
                                          <p:spTgt spid="285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6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xmlns="" id="{FC9B0E2D-BFF5-449A-B6CB-18733E08427C}"/>
              </a:ext>
            </a:extLst>
          </p:cNvPr>
          <p:cNvSpPr>
            <a:spLocks noGrp="1" noChangeArrowheads="1"/>
          </p:cNvSpPr>
          <p:nvPr>
            <p:ph type="body" idx="1"/>
          </p:nvPr>
        </p:nvSpPr>
        <p:spPr>
          <a:xfrm>
            <a:off x="1905000" y="914400"/>
            <a:ext cx="8382000" cy="5200650"/>
          </a:xfrm>
        </p:spPr>
        <p:txBody>
          <a:bodyPr/>
          <a:lstStyle/>
          <a:p>
            <a:pPr>
              <a:lnSpc>
                <a:spcPct val="120000"/>
              </a:lnSpc>
              <a:buFont typeface="Wingdings" panose="05000000000000000000" pitchFamily="2" charset="2"/>
              <a:buNone/>
            </a:pPr>
            <a:r>
              <a:rPr lang="en-US" altLang="zh-CN" sz="2400">
                <a:solidFill>
                  <a:srgbClr val="FF0000"/>
                </a:solidFill>
                <a:latin typeface="仿宋_GB2312" pitchFamily="49" charset="-122"/>
                <a:ea typeface="仿宋_GB2312" pitchFamily="49" charset="-122"/>
              </a:rPr>
              <a:t>  </a:t>
            </a:r>
            <a:r>
              <a:rPr lang="zh-CN" altLang="en-US" sz="2400" b="1">
                <a:solidFill>
                  <a:srgbClr val="FF0000"/>
                </a:solidFill>
                <a:latin typeface="宋体" panose="02010600030101010101" pitchFamily="2" charset="-122"/>
              </a:rPr>
              <a:t>问题：</a:t>
            </a:r>
            <a:r>
              <a:rPr lang="zh-CN" altLang="en-US" sz="2400" b="1">
                <a:latin typeface="宋体" panose="02010600030101010101" pitchFamily="2" charset="-122"/>
              </a:rPr>
              <a:t>本案例中为什么能够产生如此神奇效果？                           其营销取得成功的主要原因是什么？</a:t>
            </a:r>
          </a:p>
          <a:p>
            <a:pPr>
              <a:lnSpc>
                <a:spcPct val="80000"/>
              </a:lnSpc>
              <a:buFont typeface="Wingdings" panose="05000000000000000000" pitchFamily="2" charset="2"/>
              <a:buNone/>
            </a:pPr>
            <a:r>
              <a:rPr lang="zh-CN" altLang="en-US" sz="2400" b="1">
                <a:latin typeface="宋体" panose="02010600030101010101" pitchFamily="2" charset="-122"/>
              </a:rPr>
              <a:t>  分析提示：</a:t>
            </a:r>
          </a:p>
          <a:p>
            <a:pPr>
              <a:lnSpc>
                <a:spcPct val="80000"/>
              </a:lnSpc>
              <a:buFont typeface="Wingdings" panose="05000000000000000000" pitchFamily="2" charset="2"/>
              <a:buNone/>
            </a:pPr>
            <a:r>
              <a:rPr lang="zh-CN" altLang="en-US" sz="2400" b="1">
                <a:latin typeface="宋体" panose="02010600030101010101" pitchFamily="2" charset="-122"/>
              </a:rPr>
              <a:t>      该商家巧妙的利用了消费者对价格的感受性和敏感性的价格心理特征，巧妙定价，取得了奇特的效果。</a:t>
            </a:r>
          </a:p>
          <a:p>
            <a:pPr>
              <a:lnSpc>
                <a:spcPct val="80000"/>
              </a:lnSpc>
              <a:buFont typeface="Wingdings" panose="05000000000000000000" pitchFamily="2" charset="2"/>
              <a:buNone/>
            </a:pPr>
            <a:r>
              <a:rPr lang="zh-CN" altLang="en-US" sz="2400" b="1">
                <a:latin typeface="宋体" panose="02010600030101010101" pitchFamily="2" charset="-122"/>
              </a:rPr>
              <a:t>      一是把中国生产的小鹿从</a:t>
            </a:r>
            <a:r>
              <a:rPr lang="en-US" altLang="zh-CN" sz="2400" b="1">
                <a:latin typeface="宋体" panose="02010600030101010101" pitchFamily="2" charset="-122"/>
              </a:rPr>
              <a:t>3.9</a:t>
            </a:r>
            <a:r>
              <a:rPr lang="zh-CN" altLang="en-US" sz="2400" b="1">
                <a:latin typeface="宋体" panose="02010600030101010101" pitchFamily="2" charset="-122"/>
              </a:rPr>
              <a:t>元提高到</a:t>
            </a:r>
            <a:r>
              <a:rPr lang="en-US" altLang="zh-CN" sz="2400" b="1">
                <a:latin typeface="宋体" panose="02010600030101010101" pitchFamily="2" charset="-122"/>
              </a:rPr>
              <a:t>5.6</a:t>
            </a:r>
            <a:r>
              <a:rPr lang="zh-CN" altLang="en-US" sz="2400" b="1">
                <a:latin typeface="宋体" panose="02010600030101010101" pitchFamily="2" charset="-122"/>
              </a:rPr>
              <a:t>元，日本生产的小鹿仍定价</a:t>
            </a:r>
            <a:r>
              <a:rPr lang="en-US" altLang="zh-CN" sz="2400" b="1">
                <a:latin typeface="宋体" panose="02010600030101010101" pitchFamily="2" charset="-122"/>
              </a:rPr>
              <a:t>3.9</a:t>
            </a:r>
            <a:r>
              <a:rPr lang="zh-CN" altLang="en-US" sz="2400" b="1">
                <a:latin typeface="宋体" panose="02010600030101010101" pitchFamily="2" charset="-122"/>
              </a:rPr>
              <a:t>元。大多数消费者会与市场同类商品的价格进行比较，加之营业人员的推荐，日本产的小鹿就会很畅销。这是商家用了消费者对价格的感受性，满足了消费者对价格的自主比较、判断、选择的心理。</a:t>
            </a:r>
          </a:p>
          <a:p>
            <a:pPr>
              <a:lnSpc>
                <a:spcPct val="80000"/>
              </a:lnSpc>
              <a:buFont typeface="Wingdings" panose="05000000000000000000" pitchFamily="2" charset="2"/>
              <a:buNone/>
            </a:pPr>
            <a:r>
              <a:rPr lang="zh-CN" altLang="en-US" sz="2400" b="1">
                <a:latin typeface="宋体" panose="02010600030101010101" pitchFamily="2" charset="-122"/>
              </a:rPr>
              <a:t>      二是当日本产小鹿卖完了后，又把中国产小鹿由</a:t>
            </a:r>
            <a:r>
              <a:rPr lang="en-US" altLang="zh-CN" sz="2400" b="1">
                <a:latin typeface="宋体" panose="02010600030101010101" pitchFamily="2" charset="-122"/>
              </a:rPr>
              <a:t>5.6</a:t>
            </a:r>
            <a:r>
              <a:rPr lang="zh-CN" altLang="en-US" sz="2400" b="1">
                <a:latin typeface="宋体" panose="02010600030101010101" pitchFamily="2" charset="-122"/>
              </a:rPr>
              <a:t>元调回到</a:t>
            </a:r>
            <a:r>
              <a:rPr lang="en-US" altLang="zh-CN" sz="2400" b="1">
                <a:latin typeface="宋体" panose="02010600030101010101" pitchFamily="2" charset="-122"/>
              </a:rPr>
              <a:t>3.9</a:t>
            </a:r>
            <a:r>
              <a:rPr lang="zh-CN" altLang="en-US" sz="2400" b="1">
                <a:latin typeface="宋体" panose="02010600030101010101" pitchFamily="2" charset="-122"/>
              </a:rPr>
              <a:t>元，给人们的感觉是减价出售，这是商家利用了消费者对价格的敏感性心理特征，让他们明确感知降价了，吸引消费者购买。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22">
                                            <p:txEl>
                                              <p:pRg st="0" end="0"/>
                                            </p:txEl>
                                          </p:spTgt>
                                        </p:tgtEl>
                                        <p:attrNameLst>
                                          <p:attrName>style.visibility</p:attrName>
                                        </p:attrNameLst>
                                      </p:cBhvr>
                                      <p:to>
                                        <p:strVal val="visible"/>
                                      </p:to>
                                    </p:set>
                                    <p:animEffect transition="in" filter="blinds(horizontal)">
                                      <p:cBhvr>
                                        <p:cTn id="7" dur="500"/>
                                        <p:tgtEl>
                                          <p:spTgt spid="286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22">
                                            <p:txEl>
                                              <p:pRg st="1" end="1"/>
                                            </p:txEl>
                                          </p:spTgt>
                                        </p:tgtEl>
                                        <p:attrNameLst>
                                          <p:attrName>style.visibility</p:attrName>
                                        </p:attrNameLst>
                                      </p:cBhvr>
                                      <p:to>
                                        <p:strVal val="visible"/>
                                      </p:to>
                                    </p:set>
                                    <p:animEffect transition="in" filter="blinds(horizontal)">
                                      <p:cBhvr>
                                        <p:cTn id="12" dur="500"/>
                                        <p:tgtEl>
                                          <p:spTgt spid="28672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6722">
                                            <p:txEl>
                                              <p:pRg st="2" end="2"/>
                                            </p:txEl>
                                          </p:spTgt>
                                        </p:tgtEl>
                                        <p:attrNameLst>
                                          <p:attrName>style.visibility</p:attrName>
                                        </p:attrNameLst>
                                      </p:cBhvr>
                                      <p:to>
                                        <p:strVal val="visible"/>
                                      </p:to>
                                    </p:set>
                                    <p:animEffect transition="in" filter="blinds(horizontal)">
                                      <p:cBhvr>
                                        <p:cTn id="15" dur="500"/>
                                        <p:tgtEl>
                                          <p:spTgt spid="28672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86722">
                                            <p:txEl>
                                              <p:pRg st="3" end="3"/>
                                            </p:txEl>
                                          </p:spTgt>
                                        </p:tgtEl>
                                        <p:attrNameLst>
                                          <p:attrName>style.visibility</p:attrName>
                                        </p:attrNameLst>
                                      </p:cBhvr>
                                      <p:to>
                                        <p:strVal val="visible"/>
                                      </p:to>
                                    </p:set>
                                    <p:animEffect transition="in" filter="blinds(horizontal)">
                                      <p:cBhvr>
                                        <p:cTn id="18" dur="500"/>
                                        <p:tgtEl>
                                          <p:spTgt spid="28672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6722">
                                            <p:txEl>
                                              <p:pRg st="4" end="4"/>
                                            </p:txEl>
                                          </p:spTgt>
                                        </p:tgtEl>
                                        <p:attrNameLst>
                                          <p:attrName>style.visibility</p:attrName>
                                        </p:attrNameLst>
                                      </p:cBhvr>
                                      <p:to>
                                        <p:strVal val="visible"/>
                                      </p:to>
                                    </p:set>
                                    <p:animEffect transition="in" filter="blinds(horizontal)">
                                      <p:cBhvr>
                                        <p:cTn id="21" dur="500"/>
                                        <p:tgtEl>
                                          <p:spTgt spid="286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xmlns="" id="{E6188097-B6C7-4B2D-897F-589178AAE65E}"/>
              </a:ext>
            </a:extLst>
          </p:cNvPr>
          <p:cNvSpPr>
            <a:spLocks noGrp="1" noChangeArrowheads="1"/>
          </p:cNvSpPr>
          <p:nvPr>
            <p:ph type="title"/>
          </p:nvPr>
        </p:nvSpPr>
        <p:spPr>
          <a:xfrm>
            <a:off x="2762250" y="228601"/>
            <a:ext cx="6610350" cy="868363"/>
          </a:xfrm>
        </p:spPr>
        <p:txBody>
          <a:bodyPr/>
          <a:lstStyle/>
          <a:p>
            <a:r>
              <a:rPr lang="en-US" altLang="zh-CN" sz="3800" i="0">
                <a:latin typeface="宋体" panose="02010600030101010101" pitchFamily="2" charset="-122"/>
              </a:rPr>
              <a:t>7.1.3</a:t>
            </a:r>
            <a:r>
              <a:rPr lang="zh-CN" altLang="en-US" sz="3800" i="0">
                <a:latin typeface="宋体" panose="02010600030101010101" pitchFamily="2" charset="-122"/>
              </a:rPr>
              <a:t>影响消费者心理价格的社会因素</a:t>
            </a:r>
          </a:p>
        </p:txBody>
      </p:sp>
      <p:sp>
        <p:nvSpPr>
          <p:cNvPr id="287747" name="Rectangle 3">
            <a:extLst>
              <a:ext uri="{FF2B5EF4-FFF2-40B4-BE49-F238E27FC236}">
                <a16:creationId xmlns:a16="http://schemas.microsoft.com/office/drawing/2014/main" xmlns="" id="{7CC99213-F98C-4CC9-B202-AC89D08C0D81}"/>
              </a:ext>
            </a:extLst>
          </p:cNvPr>
          <p:cNvSpPr>
            <a:spLocks noGrp="1" noChangeArrowheads="1"/>
          </p:cNvSpPr>
          <p:nvPr>
            <p:ph type="body" idx="1"/>
          </p:nvPr>
        </p:nvSpPr>
        <p:spPr>
          <a:xfrm>
            <a:off x="5562600" y="1524000"/>
            <a:ext cx="4648200" cy="3886200"/>
          </a:xfrm>
        </p:spPr>
        <p:txBody>
          <a:bodyPr/>
          <a:lstStyle/>
          <a:p>
            <a:pPr>
              <a:buFont typeface="Wingdings" panose="05000000000000000000" pitchFamily="2" charset="2"/>
              <a:buNone/>
            </a:pPr>
            <a:endParaRPr lang="en-US" altLang="zh-CN"/>
          </a:p>
          <a:p>
            <a:pPr>
              <a:lnSpc>
                <a:spcPct val="150000"/>
              </a:lnSpc>
            </a:pPr>
            <a:r>
              <a:rPr lang="en-US" altLang="zh-CN" sz="2800" b="1">
                <a:solidFill>
                  <a:srgbClr val="FF6600"/>
                </a:solidFill>
                <a:latin typeface="宋体" panose="02010600030101010101" pitchFamily="2" charset="-122"/>
              </a:rPr>
              <a:t>1</a:t>
            </a:r>
            <a:r>
              <a:rPr lang="zh-CN" altLang="en-US" sz="2800" b="1">
                <a:solidFill>
                  <a:srgbClr val="FF6600"/>
                </a:solidFill>
                <a:latin typeface="宋体" panose="02010600030101010101" pitchFamily="2" charset="-122"/>
              </a:rPr>
              <a:t>．价格预期心理 </a:t>
            </a:r>
          </a:p>
          <a:p>
            <a:pPr>
              <a:lnSpc>
                <a:spcPct val="150000"/>
              </a:lnSpc>
            </a:pPr>
            <a:r>
              <a:rPr lang="en-US" altLang="zh-CN" sz="2800" b="1">
                <a:solidFill>
                  <a:srgbClr val="FF6600"/>
                </a:solidFill>
                <a:latin typeface="宋体" panose="02010600030101010101" pitchFamily="2" charset="-122"/>
              </a:rPr>
              <a:t>2</a:t>
            </a:r>
            <a:r>
              <a:rPr lang="zh-CN" altLang="en-US" sz="2800" b="1">
                <a:solidFill>
                  <a:srgbClr val="FF6600"/>
                </a:solidFill>
                <a:latin typeface="宋体" panose="02010600030101010101" pitchFamily="2" charset="-122"/>
              </a:rPr>
              <a:t>．价格攀比心理</a:t>
            </a:r>
          </a:p>
          <a:p>
            <a:pPr>
              <a:lnSpc>
                <a:spcPct val="150000"/>
              </a:lnSpc>
            </a:pPr>
            <a:r>
              <a:rPr lang="en-US" altLang="zh-CN" sz="2800" b="1">
                <a:solidFill>
                  <a:srgbClr val="FF6600"/>
                </a:solidFill>
                <a:latin typeface="宋体" panose="02010600030101010101" pitchFamily="2" charset="-122"/>
              </a:rPr>
              <a:t>3</a:t>
            </a:r>
            <a:r>
              <a:rPr lang="zh-CN" altLang="en-US" sz="2800" b="1">
                <a:solidFill>
                  <a:srgbClr val="FF6600"/>
                </a:solidFill>
                <a:latin typeface="宋体" panose="02010600030101010101" pitchFamily="2" charset="-122"/>
              </a:rPr>
              <a:t>．价格观望心理 </a:t>
            </a:r>
          </a:p>
          <a:p>
            <a:pPr>
              <a:lnSpc>
                <a:spcPct val="150000"/>
              </a:lnSpc>
            </a:pPr>
            <a:r>
              <a:rPr lang="en-US" altLang="zh-CN" sz="2800" b="1">
                <a:solidFill>
                  <a:srgbClr val="FF6600"/>
                </a:solidFill>
                <a:latin typeface="宋体" panose="02010600030101010101" pitchFamily="2" charset="-122"/>
              </a:rPr>
              <a:t>4</a:t>
            </a:r>
            <a:r>
              <a:rPr lang="zh-CN" altLang="en-US" sz="2800" b="1">
                <a:solidFill>
                  <a:srgbClr val="FF6600"/>
                </a:solidFill>
                <a:latin typeface="宋体" panose="02010600030101010101" pitchFamily="2" charset="-122"/>
              </a:rPr>
              <a:t>．倾斜心理与补偿心理</a:t>
            </a:r>
            <a:r>
              <a:rPr lang="zh-CN" altLang="en-US" sz="2800">
                <a:solidFill>
                  <a:srgbClr val="FF6600"/>
                </a:solidFill>
                <a:latin typeface="华文行楷" panose="02010800040101010101" pitchFamily="2" charset="-122"/>
                <a:ea typeface="华文行楷" panose="02010800040101010101" pitchFamily="2" charset="-122"/>
              </a:rPr>
              <a:t> </a:t>
            </a:r>
          </a:p>
        </p:txBody>
      </p:sp>
      <p:pic>
        <p:nvPicPr>
          <p:cNvPr id="287748" name="Picture 4">
            <a:extLst>
              <a:ext uri="{FF2B5EF4-FFF2-40B4-BE49-F238E27FC236}">
                <a16:creationId xmlns:a16="http://schemas.microsoft.com/office/drawing/2014/main" xmlns="" id="{2AAA946E-84E8-4F27-943E-33F9BE10C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1981200"/>
            <a:ext cx="3203575"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7748"/>
                                        </p:tgtEl>
                                        <p:attrNameLst>
                                          <p:attrName>style.visibility</p:attrName>
                                        </p:attrNameLst>
                                      </p:cBhvr>
                                      <p:to>
                                        <p:strVal val="visible"/>
                                      </p:to>
                                    </p:set>
                                    <p:animEffect transition="in" filter="box(out)">
                                      <p:cBhvr>
                                        <p:cTn id="7" dur="1000"/>
                                        <p:tgtEl>
                                          <p:spTgt spid="287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Effect transition="in" filter="dissolve">
                                      <p:cBhvr>
                                        <p:cTn id="12" dur="500"/>
                                        <p:tgtEl>
                                          <p:spTgt spid="2877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7747">
                                            <p:txEl>
                                              <p:pRg st="1" end="1"/>
                                            </p:txEl>
                                          </p:spTgt>
                                        </p:tgtEl>
                                        <p:attrNameLst>
                                          <p:attrName>style.visibility</p:attrName>
                                        </p:attrNameLst>
                                      </p:cBhvr>
                                      <p:to>
                                        <p:strVal val="visible"/>
                                      </p:to>
                                    </p:set>
                                    <p:anim calcmode="lin" valueType="num">
                                      <p:cBhvr additive="base">
                                        <p:cTn id="17" dur="500" fill="hold"/>
                                        <p:tgtEl>
                                          <p:spTgt spid="2877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7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7747">
                                            <p:txEl>
                                              <p:pRg st="2" end="2"/>
                                            </p:txEl>
                                          </p:spTgt>
                                        </p:tgtEl>
                                        <p:attrNameLst>
                                          <p:attrName>style.visibility</p:attrName>
                                        </p:attrNameLst>
                                      </p:cBhvr>
                                      <p:to>
                                        <p:strVal val="visible"/>
                                      </p:to>
                                    </p:set>
                                    <p:anim calcmode="lin" valueType="num">
                                      <p:cBhvr additive="base">
                                        <p:cTn id="23" dur="500" fill="hold"/>
                                        <p:tgtEl>
                                          <p:spTgt spid="2877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7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7747">
                                            <p:txEl>
                                              <p:pRg st="3" end="3"/>
                                            </p:txEl>
                                          </p:spTgt>
                                        </p:tgtEl>
                                        <p:attrNameLst>
                                          <p:attrName>style.visibility</p:attrName>
                                        </p:attrNameLst>
                                      </p:cBhvr>
                                      <p:to>
                                        <p:strVal val="visible"/>
                                      </p:to>
                                    </p:set>
                                    <p:anim calcmode="lin" valueType="num">
                                      <p:cBhvr additive="base">
                                        <p:cTn id="29" dur="500" fill="hold"/>
                                        <p:tgtEl>
                                          <p:spTgt spid="28774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7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7747">
                                            <p:txEl>
                                              <p:pRg st="4" end="4"/>
                                            </p:txEl>
                                          </p:spTgt>
                                        </p:tgtEl>
                                        <p:attrNameLst>
                                          <p:attrName>style.visibility</p:attrName>
                                        </p:attrNameLst>
                                      </p:cBhvr>
                                      <p:to>
                                        <p:strVal val="visible"/>
                                      </p:to>
                                    </p:set>
                                    <p:anim calcmode="lin" valueType="num">
                                      <p:cBhvr additive="base">
                                        <p:cTn id="35" dur="500" fill="hold"/>
                                        <p:tgtEl>
                                          <p:spTgt spid="28774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7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P spid="287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zh-CN" altLang="en-US"/>
              <a:t>消费心理学——高等教育出版社                                                                                                                                                </a:t>
            </a:r>
            <a:endParaRPr lang="en-US" altLang="zh-CN"/>
          </a:p>
        </p:txBody>
      </p:sp>
      <p:sp>
        <p:nvSpPr>
          <p:cNvPr id="12291" name="Rectangle 3"/>
          <p:cNvSpPr>
            <a:spLocks noGrp="1" noChangeArrowheads="1"/>
          </p:cNvSpPr>
          <p:nvPr>
            <p:ph type="body" idx="1"/>
          </p:nvPr>
        </p:nvSpPr>
        <p:spPr>
          <a:xfrm>
            <a:off x="919993" y="1018563"/>
            <a:ext cx="10972800" cy="5029200"/>
          </a:xfrm>
        </p:spPr>
        <p:txBody>
          <a:bodyPr/>
          <a:lstStyle/>
          <a:p>
            <a:pPr>
              <a:lnSpc>
                <a:spcPct val="90000"/>
              </a:lnSpc>
            </a:pPr>
            <a:r>
              <a:rPr lang="zh-CN" altLang="en-US" sz="2400" b="1" dirty="0" smtClean="0">
                <a:ea typeface="微软雅黑" pitchFamily="34" charset="-122"/>
              </a:rPr>
              <a:t>（</a:t>
            </a:r>
            <a:r>
              <a:rPr lang="zh-CN" altLang="en-US" sz="2400" b="1" dirty="0">
                <a:ea typeface="微软雅黑" pitchFamily="34" charset="-122"/>
              </a:rPr>
              <a:t>一）价格预期心理。</a:t>
            </a:r>
            <a:r>
              <a:rPr lang="zh-CN" altLang="en-US" sz="2400" dirty="0">
                <a:ea typeface="微软雅黑" pitchFamily="34" charset="-122"/>
              </a:rPr>
              <a:t>价格预期心理是指在经济运行过程中，消费者群体或消费者个人对未来一定时期内价格水平变动趋势和变动幅度的一种心理主观估测。</a:t>
            </a:r>
            <a:endParaRPr lang="zh-CN" altLang="en-US" sz="2400" b="1" dirty="0">
              <a:ea typeface="微软雅黑" pitchFamily="34" charset="-122"/>
            </a:endParaRPr>
          </a:p>
          <a:p>
            <a:pPr>
              <a:lnSpc>
                <a:spcPct val="90000"/>
              </a:lnSpc>
            </a:pPr>
            <a:r>
              <a:rPr lang="zh-CN" altLang="en-US" sz="2400" b="1" dirty="0">
                <a:ea typeface="微软雅黑" pitchFamily="34" charset="-122"/>
              </a:rPr>
              <a:t>（二）价格攀比心理。</a:t>
            </a:r>
            <a:r>
              <a:rPr lang="zh-CN" altLang="en-US" sz="2400" dirty="0">
                <a:ea typeface="微软雅黑" pitchFamily="34" charset="-122"/>
              </a:rPr>
              <a:t>价格攀比心理是指不同消费者之间的攀比和生产经营者之间的攀比。</a:t>
            </a:r>
            <a:endParaRPr lang="zh-CN" altLang="en-US" sz="2400" b="1" dirty="0">
              <a:ea typeface="微软雅黑" pitchFamily="34" charset="-122"/>
            </a:endParaRPr>
          </a:p>
          <a:p>
            <a:pPr>
              <a:lnSpc>
                <a:spcPct val="90000"/>
              </a:lnSpc>
            </a:pPr>
            <a:r>
              <a:rPr lang="zh-CN" altLang="en-US" sz="2400" b="1" dirty="0">
                <a:ea typeface="微软雅黑" pitchFamily="34" charset="-122"/>
              </a:rPr>
              <a:t>（三）价格观望心理。</a:t>
            </a:r>
            <a:r>
              <a:rPr lang="zh-CN" altLang="en-US" sz="2400" dirty="0">
                <a:ea typeface="微软雅黑" pitchFamily="34" charset="-122"/>
              </a:rPr>
              <a:t>价格观望心理是指消费者对价格水平变动趋势和变动量的观察等待，当其达到自己期望的水平时，才采取购买行动，从而取得较为理想的现价与期望价格之间的差额。</a:t>
            </a:r>
            <a:endParaRPr lang="zh-CN" altLang="en-US" sz="2400" b="1" dirty="0">
              <a:ea typeface="微软雅黑" pitchFamily="34" charset="-122"/>
            </a:endParaRPr>
          </a:p>
          <a:p>
            <a:pPr>
              <a:lnSpc>
                <a:spcPct val="90000"/>
              </a:lnSpc>
            </a:pPr>
            <a:r>
              <a:rPr lang="zh-CN" altLang="en-US" sz="2400" b="1" dirty="0">
                <a:ea typeface="微软雅黑" pitchFamily="34" charset="-122"/>
              </a:rPr>
              <a:t>（四）倾斜心理与补偿心理。</a:t>
            </a:r>
            <a:r>
              <a:rPr lang="zh-CN" altLang="en-US" sz="2400" dirty="0">
                <a:ea typeface="微软雅黑" pitchFamily="34" charset="-122"/>
              </a:rPr>
              <a:t>倾斜心理在心理学中反映了某种心理状态的不平衡。补偿心理则反映掩盖某种不足的一种心理防御机制。</a:t>
            </a:r>
          </a:p>
        </p:txBody>
      </p:sp>
    </p:spTree>
    <p:extLst>
      <p:ext uri="{BB962C8B-B14F-4D97-AF65-F5344CB8AC3E}">
        <p14:creationId xmlns:p14="http://schemas.microsoft.com/office/powerpoint/2010/main" val="2791950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xmlns="" id="{02DB8DF0-F4CB-4018-9981-3F2F4A2EFF0B}"/>
              </a:ext>
            </a:extLst>
          </p:cNvPr>
          <p:cNvSpPr>
            <a:spLocks noGrp="1" noChangeArrowheads="1"/>
          </p:cNvSpPr>
          <p:nvPr>
            <p:ph type="title"/>
          </p:nvPr>
        </p:nvSpPr>
        <p:spPr>
          <a:xfrm>
            <a:off x="2762251" y="327025"/>
            <a:ext cx="6810375" cy="407988"/>
          </a:xfrm>
        </p:spPr>
        <p:txBody>
          <a:bodyPr/>
          <a:lstStyle/>
          <a:p>
            <a:r>
              <a:rPr lang="en-US" altLang="zh-CN" sz="3800" i="0">
                <a:latin typeface="宋体" panose="02010600030101010101" pitchFamily="2" charset="-122"/>
              </a:rPr>
              <a:t>7.2 </a:t>
            </a:r>
            <a:r>
              <a:rPr lang="zh-CN" altLang="en-US" sz="3800" i="0">
                <a:latin typeface="宋体" panose="02010600030101010101" pitchFamily="2" charset="-122"/>
              </a:rPr>
              <a:t>商品定价的心理策略</a:t>
            </a:r>
          </a:p>
        </p:txBody>
      </p:sp>
      <p:sp>
        <p:nvSpPr>
          <p:cNvPr id="288771" name="Rectangle 3">
            <a:extLst>
              <a:ext uri="{FF2B5EF4-FFF2-40B4-BE49-F238E27FC236}">
                <a16:creationId xmlns:a16="http://schemas.microsoft.com/office/drawing/2014/main" xmlns="" id="{AEB0108F-3FF2-4B5B-9A19-EF67A822C0C1}"/>
              </a:ext>
            </a:extLst>
          </p:cNvPr>
          <p:cNvSpPr>
            <a:spLocks noGrp="1" noChangeArrowheads="1"/>
          </p:cNvSpPr>
          <p:nvPr>
            <p:ph type="body" idx="1"/>
          </p:nvPr>
        </p:nvSpPr>
        <p:spPr>
          <a:xfrm>
            <a:off x="3588041" y="1619454"/>
            <a:ext cx="8525313" cy="4724400"/>
          </a:xfrm>
        </p:spPr>
        <p:txBody>
          <a:bodyPr/>
          <a:lstStyle/>
          <a:p>
            <a:pPr>
              <a:lnSpc>
                <a:spcPct val="80000"/>
              </a:lnSpc>
              <a:buFont typeface="Wingdings" panose="05000000000000000000" pitchFamily="2" charset="2"/>
              <a:buNone/>
            </a:pPr>
            <a:endParaRPr lang="en-US" altLang="zh-CN" sz="2000" dirty="0"/>
          </a:p>
          <a:p>
            <a:pPr>
              <a:lnSpc>
                <a:spcPct val="80000"/>
              </a:lnSpc>
              <a:spcBef>
                <a:spcPct val="0"/>
              </a:spcBef>
            </a:pPr>
            <a:r>
              <a:rPr lang="en-US" altLang="zh-CN" sz="1800" b="1" dirty="0" smtClean="0">
                <a:latin typeface="宋体" panose="02010600030101010101" pitchFamily="2" charset="-122"/>
              </a:rPr>
              <a:t>1</a:t>
            </a:r>
            <a:r>
              <a:rPr lang="zh-CN" altLang="en-US" sz="1800" b="1" dirty="0">
                <a:latin typeface="宋体" panose="02010600030101010101" pitchFamily="2" charset="-122"/>
              </a:rPr>
              <a:t>．非整数定价心理策略：</a:t>
            </a:r>
            <a:r>
              <a:rPr lang="zh-CN" altLang="en-US" sz="1800" dirty="0">
                <a:latin typeface="宋体" panose="02010600030101010101" pitchFamily="2" charset="-122"/>
              </a:rPr>
              <a:t>尾数定价法，又称零头定价，是指保留价格尾数，采用零头标价，如</a:t>
            </a:r>
            <a:r>
              <a:rPr lang="en-US" altLang="zh-CN" sz="1800" dirty="0">
                <a:latin typeface="宋体" panose="02010600030101010101" pitchFamily="2" charset="-122"/>
              </a:rPr>
              <a:t>9.98</a:t>
            </a:r>
            <a:r>
              <a:rPr lang="zh-CN" altLang="en-US" sz="1800" dirty="0">
                <a:latin typeface="宋体" panose="02010600030101010101" pitchFamily="2" charset="-122"/>
              </a:rPr>
              <a:t>元，而非</a:t>
            </a:r>
            <a:r>
              <a:rPr lang="en-US" altLang="zh-CN" sz="1800" dirty="0">
                <a:latin typeface="宋体" panose="02010600030101010101" pitchFamily="2" charset="-122"/>
              </a:rPr>
              <a:t>10</a:t>
            </a:r>
            <a:r>
              <a:rPr lang="zh-CN" altLang="en-US" sz="1800" dirty="0" smtClean="0">
                <a:latin typeface="宋体" panose="02010600030101010101" pitchFamily="2" charset="-122"/>
              </a:rPr>
              <a:t>元。</a:t>
            </a:r>
            <a:endParaRPr lang="zh-CN" altLang="en-US" sz="1800" dirty="0">
              <a:latin typeface="宋体" panose="02010600030101010101" pitchFamily="2" charset="-122"/>
            </a:endParaRPr>
          </a:p>
          <a:p>
            <a:pPr>
              <a:lnSpc>
                <a:spcPct val="120000"/>
              </a:lnSpc>
              <a:spcBef>
                <a:spcPct val="0"/>
              </a:spcBef>
            </a:pPr>
            <a:r>
              <a:rPr lang="en-US" altLang="zh-CN" sz="1800" b="1" dirty="0">
                <a:latin typeface="宋体" panose="02010600030101010101" pitchFamily="2" charset="-122"/>
              </a:rPr>
              <a:t>2</a:t>
            </a:r>
            <a:r>
              <a:rPr lang="zh-CN" altLang="en-US" sz="1800" b="1" dirty="0">
                <a:latin typeface="宋体" panose="02010600030101010101" pitchFamily="2" charset="-122"/>
              </a:rPr>
              <a:t>．习惯价格心理策略 ：</a:t>
            </a:r>
            <a:r>
              <a:rPr lang="zh-CN" altLang="en-US" sz="1800" dirty="0">
                <a:latin typeface="宋体" panose="02010600030101010101" pitchFamily="2" charset="-122"/>
              </a:rPr>
              <a:t>按照消费者的习惯心理制定商品价格。</a:t>
            </a:r>
          </a:p>
          <a:p>
            <a:pPr>
              <a:lnSpc>
                <a:spcPct val="120000"/>
              </a:lnSpc>
              <a:spcBef>
                <a:spcPct val="0"/>
              </a:spcBef>
            </a:pPr>
            <a:r>
              <a:rPr lang="en-US" altLang="zh-CN" sz="1800" b="1" dirty="0">
                <a:latin typeface="宋体" panose="02010600030101010101" pitchFamily="2" charset="-122"/>
              </a:rPr>
              <a:t>3</a:t>
            </a:r>
            <a:r>
              <a:rPr lang="zh-CN" altLang="en-US" sz="1800" b="1" dirty="0">
                <a:latin typeface="宋体" panose="02010600030101010101" pitchFamily="2" charset="-122"/>
              </a:rPr>
              <a:t>．整数定价的心理策略：</a:t>
            </a:r>
            <a:r>
              <a:rPr lang="zh-CN" altLang="en-US" sz="1800" dirty="0">
                <a:latin typeface="宋体" panose="02010600030101010101" pitchFamily="2" charset="-122"/>
              </a:rPr>
              <a:t>采用合零凑整的方法，制定整数价格。整数价格又称方便价格，适用于某些价格特别高或特别低的商品。  </a:t>
            </a:r>
          </a:p>
          <a:p>
            <a:pPr>
              <a:lnSpc>
                <a:spcPct val="120000"/>
              </a:lnSpc>
              <a:spcBef>
                <a:spcPct val="0"/>
              </a:spcBef>
            </a:pPr>
            <a:r>
              <a:rPr lang="en-US" altLang="zh-CN" sz="1800" b="1" dirty="0">
                <a:latin typeface="宋体" panose="02010600030101010101" pitchFamily="2" charset="-122"/>
              </a:rPr>
              <a:t>4</a:t>
            </a:r>
            <a:r>
              <a:rPr lang="zh-CN" altLang="en-US" sz="1800" b="1" dirty="0">
                <a:latin typeface="宋体" panose="02010600030101010101" pitchFamily="2" charset="-122"/>
              </a:rPr>
              <a:t>．折让价格心理策略：</a:t>
            </a:r>
            <a:r>
              <a:rPr lang="zh-CN" altLang="en-US" sz="1800" dirty="0">
                <a:latin typeface="宋体" panose="02010600030101010101" pitchFamily="2" charset="-122"/>
              </a:rPr>
              <a:t>以减价、折扣等方式，为维持和扩大市场占有率而采取的一种减价求销的价格策略。主要利用了消费者的“求实惠”、“抓机会”的心理。</a:t>
            </a:r>
          </a:p>
          <a:p>
            <a:pPr>
              <a:lnSpc>
                <a:spcPct val="120000"/>
              </a:lnSpc>
              <a:spcBef>
                <a:spcPct val="0"/>
              </a:spcBef>
            </a:pPr>
            <a:r>
              <a:rPr lang="en-US" altLang="zh-CN" sz="1800" b="1" dirty="0">
                <a:latin typeface="宋体" panose="02010600030101010101" pitchFamily="2" charset="-122"/>
              </a:rPr>
              <a:t>5</a:t>
            </a:r>
            <a:r>
              <a:rPr lang="zh-CN" altLang="en-US" sz="1800" b="1" dirty="0">
                <a:latin typeface="宋体" panose="02010600030101010101" pitchFamily="2" charset="-122"/>
              </a:rPr>
              <a:t>．声望定价心理策略 ：</a:t>
            </a:r>
            <a:r>
              <a:rPr lang="zh-CN" altLang="en-US" sz="1800" dirty="0">
                <a:latin typeface="宋体" panose="02010600030101010101" pitchFamily="2" charset="-122"/>
              </a:rPr>
              <a:t>声望定价法是企业利用自己长期市场经营实践在消费者心目中树立起的声望，通过制订较高的价格，来满足消费者的“求名”、“炫耀”心理的一种定价技巧。</a:t>
            </a:r>
          </a:p>
          <a:p>
            <a:pPr>
              <a:lnSpc>
                <a:spcPct val="110000"/>
              </a:lnSpc>
              <a:spcBef>
                <a:spcPct val="0"/>
              </a:spcBef>
            </a:pPr>
            <a:r>
              <a:rPr lang="en-US" altLang="zh-CN" sz="1800" b="1" dirty="0">
                <a:latin typeface="宋体" panose="02010600030101010101" pitchFamily="2" charset="-122"/>
              </a:rPr>
              <a:t>6</a:t>
            </a:r>
            <a:r>
              <a:rPr lang="zh-CN" altLang="en-US" sz="1800" b="1" dirty="0">
                <a:latin typeface="宋体" panose="02010600030101010101" pitchFamily="2" charset="-122"/>
              </a:rPr>
              <a:t>．分档定价心理策略 </a:t>
            </a:r>
            <a:r>
              <a:rPr lang="zh-CN" altLang="en-US" sz="1800" b="1" dirty="0" smtClean="0">
                <a:latin typeface="宋体" panose="02010600030101010101" pitchFamily="2" charset="-122"/>
              </a:rPr>
              <a:t>：</a:t>
            </a:r>
            <a:r>
              <a:rPr lang="zh-CN" altLang="en-US" sz="1800" dirty="0">
                <a:latin typeface="宋体" panose="02010600030101010101" pitchFamily="2" charset="-122"/>
              </a:rPr>
              <a:t>分档定价法是指企业根据市场细分理论，对不同档次的商品采取差别定价的方法。</a:t>
            </a:r>
            <a:r>
              <a:rPr lang="zh-CN" altLang="en-US" sz="1800" b="1" dirty="0">
                <a:latin typeface="宋体" panose="02010600030101010101" pitchFamily="2" charset="-122"/>
              </a:rPr>
              <a:t> </a:t>
            </a:r>
          </a:p>
        </p:txBody>
      </p:sp>
      <p:pic>
        <p:nvPicPr>
          <p:cNvPr id="288772" name="Picture 4">
            <a:extLst>
              <a:ext uri="{FF2B5EF4-FFF2-40B4-BE49-F238E27FC236}">
                <a16:creationId xmlns:a16="http://schemas.microsoft.com/office/drawing/2014/main" xmlns="" id="{7AFA54E9-925F-4BFD-BA6E-DEF3836255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041" y="1981200"/>
            <a:ext cx="2667000" cy="3816350"/>
          </a:xfrm>
          <a:prstGeom prst="rect">
            <a:avLst/>
          </a:prstGeom>
          <a:noFill/>
          <a:extLst>
            <a:ext uri="{909E8E84-426E-40DD-AFC4-6F175D3DCCD1}">
              <a14:hiddenFill xmlns:a14="http://schemas.microsoft.com/office/drawing/2010/main">
                <a:solidFill>
                  <a:srgbClr val="FFFFFF"/>
                </a:solidFill>
              </a14:hiddenFill>
            </a:ext>
          </a:extLst>
        </p:spPr>
      </p:pic>
      <p:sp>
        <p:nvSpPr>
          <p:cNvPr id="288773" name="Text Box 5">
            <a:extLst>
              <a:ext uri="{FF2B5EF4-FFF2-40B4-BE49-F238E27FC236}">
                <a16:creationId xmlns:a16="http://schemas.microsoft.com/office/drawing/2014/main" xmlns="" id="{121D3311-DAEC-4B50-862F-E07E86809C1F}"/>
              </a:ext>
            </a:extLst>
          </p:cNvPr>
          <p:cNvSpPr txBox="1">
            <a:spLocks noChangeArrowheads="1"/>
          </p:cNvSpPr>
          <p:nvPr/>
        </p:nvSpPr>
        <p:spPr bwMode="auto">
          <a:xfrm>
            <a:off x="2514600" y="1219201"/>
            <a:ext cx="548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4AB1E4"/>
                </a:solidFill>
                <a:effectLst>
                  <a:outerShdw blurRad="38100" dist="38100" dir="2700000" algn="tl">
                    <a:srgbClr val="C0C0C0"/>
                  </a:outerShdw>
                </a:effectLst>
                <a:latin typeface="宋体" panose="02010600030101010101" pitchFamily="2" charset="-122"/>
                <a:ea typeface="宋体" panose="02010600030101010101" pitchFamily="2" charset="-122"/>
              </a:rPr>
              <a:t>7.2.1</a:t>
            </a:r>
            <a:r>
              <a:rPr lang="zh-CN" altLang="en-US" sz="2800" b="1">
                <a:solidFill>
                  <a:srgbClr val="4AB1E4"/>
                </a:solidFill>
                <a:effectLst>
                  <a:outerShdw blurRad="38100" dist="38100" dir="2700000" algn="tl">
                    <a:srgbClr val="C0C0C0"/>
                  </a:outerShdw>
                </a:effectLst>
                <a:latin typeface="宋体" panose="02010600030101010101" pitchFamily="2" charset="-122"/>
                <a:ea typeface="宋体" panose="02010600030101010101" pitchFamily="2" charset="-122"/>
              </a:rPr>
              <a:t>商品定价的一般心理策略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box(out)">
                                      <p:cBhvr>
                                        <p:cTn id="7" dur="1000"/>
                                        <p:tgtEl>
                                          <p:spTgt spid="288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0"/>
                                        </p:tgtEl>
                                        <p:attrNameLst>
                                          <p:attrName>style.visibility</p:attrName>
                                        </p:attrNameLst>
                                      </p:cBhvr>
                                      <p:to>
                                        <p:strVal val="visible"/>
                                      </p:to>
                                    </p:set>
                                    <p:animEffect transition="in" filter="dissolve">
                                      <p:cBhvr>
                                        <p:cTn id="12" dur="500"/>
                                        <p:tgtEl>
                                          <p:spTgt spid="288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73"/>
                                        </p:tgtEl>
                                        <p:attrNameLst>
                                          <p:attrName>style.visibility</p:attrName>
                                        </p:attrNameLst>
                                      </p:cBhvr>
                                      <p:to>
                                        <p:strVal val="visible"/>
                                      </p:to>
                                    </p:set>
                                    <p:animEffect transition="in" filter="dissolve">
                                      <p:cBhvr>
                                        <p:cTn id="17" dur="500"/>
                                        <p:tgtEl>
                                          <p:spTgt spid="288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8771">
                                            <p:txEl>
                                              <p:pRg st="1" end="1"/>
                                            </p:txEl>
                                          </p:spTgt>
                                        </p:tgtEl>
                                        <p:attrNameLst>
                                          <p:attrName>style.visibility</p:attrName>
                                        </p:attrNameLst>
                                      </p:cBhvr>
                                      <p:to>
                                        <p:strVal val="visible"/>
                                      </p:to>
                                    </p:set>
                                    <p:anim calcmode="lin" valueType="num">
                                      <p:cBhvr additive="base">
                                        <p:cTn id="22" dur="500" fill="hold"/>
                                        <p:tgtEl>
                                          <p:spTgt spid="28877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8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8771">
                                            <p:txEl>
                                              <p:pRg st="2" end="2"/>
                                            </p:txEl>
                                          </p:spTgt>
                                        </p:tgtEl>
                                        <p:attrNameLst>
                                          <p:attrName>style.visibility</p:attrName>
                                        </p:attrNameLst>
                                      </p:cBhvr>
                                      <p:to>
                                        <p:strVal val="visible"/>
                                      </p:to>
                                    </p:set>
                                    <p:anim calcmode="lin" valueType="num">
                                      <p:cBhvr additive="base">
                                        <p:cTn id="28" dur="500" fill="hold"/>
                                        <p:tgtEl>
                                          <p:spTgt spid="28877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8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88771">
                                            <p:txEl>
                                              <p:pRg st="3" end="3"/>
                                            </p:txEl>
                                          </p:spTgt>
                                        </p:tgtEl>
                                        <p:attrNameLst>
                                          <p:attrName>style.visibility</p:attrName>
                                        </p:attrNameLst>
                                      </p:cBhvr>
                                      <p:to>
                                        <p:strVal val="visible"/>
                                      </p:to>
                                    </p:set>
                                    <p:anim calcmode="lin" valueType="num">
                                      <p:cBhvr additive="base">
                                        <p:cTn id="34" dur="500" fill="hold"/>
                                        <p:tgtEl>
                                          <p:spTgt spid="28877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88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8771">
                                            <p:txEl>
                                              <p:pRg st="4" end="4"/>
                                            </p:txEl>
                                          </p:spTgt>
                                        </p:tgtEl>
                                        <p:attrNameLst>
                                          <p:attrName>style.visibility</p:attrName>
                                        </p:attrNameLst>
                                      </p:cBhvr>
                                      <p:to>
                                        <p:strVal val="visible"/>
                                      </p:to>
                                    </p:set>
                                    <p:anim calcmode="lin" valueType="num">
                                      <p:cBhvr additive="base">
                                        <p:cTn id="40" dur="500" fill="hold"/>
                                        <p:tgtEl>
                                          <p:spTgt spid="288771">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88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88771">
                                            <p:txEl>
                                              <p:pRg st="5" end="5"/>
                                            </p:txEl>
                                          </p:spTgt>
                                        </p:tgtEl>
                                        <p:attrNameLst>
                                          <p:attrName>style.visibility</p:attrName>
                                        </p:attrNameLst>
                                      </p:cBhvr>
                                      <p:to>
                                        <p:strVal val="visible"/>
                                      </p:to>
                                    </p:set>
                                    <p:anim calcmode="lin" valueType="num">
                                      <p:cBhvr additive="base">
                                        <p:cTn id="46" dur="500" fill="hold"/>
                                        <p:tgtEl>
                                          <p:spTgt spid="288771">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8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88771">
                                            <p:txEl>
                                              <p:pRg st="6" end="6"/>
                                            </p:txEl>
                                          </p:spTgt>
                                        </p:tgtEl>
                                        <p:attrNameLst>
                                          <p:attrName>style.visibility</p:attrName>
                                        </p:attrNameLst>
                                      </p:cBhvr>
                                      <p:to>
                                        <p:strVal val="visible"/>
                                      </p:to>
                                    </p:set>
                                    <p:anim calcmode="lin" valueType="num">
                                      <p:cBhvr additive="base">
                                        <p:cTn id="52" dur="500" fill="hold"/>
                                        <p:tgtEl>
                                          <p:spTgt spid="28877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88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bldP spid="2887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xmlns="" id="{3821BED7-9FFF-4C20-9ACC-2BD9059332B6}"/>
              </a:ext>
            </a:extLst>
          </p:cNvPr>
          <p:cNvSpPr>
            <a:spLocks noGrp="1" noChangeArrowheads="1"/>
          </p:cNvSpPr>
          <p:nvPr>
            <p:ph type="title"/>
          </p:nvPr>
        </p:nvSpPr>
        <p:spPr>
          <a:xfrm>
            <a:off x="1981200" y="373063"/>
            <a:ext cx="8229600" cy="361950"/>
          </a:xfrm>
        </p:spPr>
        <p:txBody>
          <a:bodyPr/>
          <a:lstStyle/>
          <a:p>
            <a:r>
              <a:rPr lang="en-US" altLang="zh-CN" sz="2900" i="0">
                <a:latin typeface="宋体" panose="02010600030101010101" pitchFamily="2" charset="-122"/>
              </a:rPr>
              <a:t>【</a:t>
            </a:r>
            <a:r>
              <a:rPr lang="zh-CN" altLang="en-US" sz="2900" i="0">
                <a:latin typeface="宋体" panose="02010600030101010101" pitchFamily="2" charset="-122"/>
              </a:rPr>
              <a:t>同步案例</a:t>
            </a:r>
            <a:r>
              <a:rPr lang="en-US" altLang="zh-CN" sz="2900" i="0">
                <a:latin typeface="宋体" panose="02010600030101010101" pitchFamily="2" charset="-122"/>
              </a:rPr>
              <a:t>7-3】</a:t>
            </a:r>
            <a:r>
              <a:rPr lang="zh-CN" altLang="en-US" sz="2900" i="0">
                <a:latin typeface="宋体" panose="02010600030101010101" pitchFamily="2" charset="-122"/>
              </a:rPr>
              <a:t>先标高价格，后打折</a:t>
            </a:r>
          </a:p>
        </p:txBody>
      </p:sp>
      <p:sp>
        <p:nvSpPr>
          <p:cNvPr id="291843" name="Rectangle 3">
            <a:extLst>
              <a:ext uri="{FF2B5EF4-FFF2-40B4-BE49-F238E27FC236}">
                <a16:creationId xmlns:a16="http://schemas.microsoft.com/office/drawing/2014/main" xmlns="" id="{6294DAD9-7D9A-4CDF-9034-9B12C2FE5291}"/>
              </a:ext>
            </a:extLst>
          </p:cNvPr>
          <p:cNvSpPr>
            <a:spLocks noGrp="1" noChangeArrowheads="1"/>
          </p:cNvSpPr>
          <p:nvPr>
            <p:ph type="body" idx="1"/>
          </p:nvPr>
        </p:nvSpPr>
        <p:spPr>
          <a:xfrm>
            <a:off x="1551963" y="1447800"/>
            <a:ext cx="9764786" cy="4895850"/>
          </a:xfrm>
        </p:spPr>
        <p:txBody>
          <a:bodyPr/>
          <a:lstStyle/>
          <a:p>
            <a:pPr>
              <a:lnSpc>
                <a:spcPct val="90000"/>
              </a:lnSpc>
              <a:buFont typeface="Wingdings" panose="05000000000000000000" pitchFamily="2" charset="2"/>
              <a:buNone/>
            </a:pPr>
            <a:r>
              <a:rPr lang="zh-CN" altLang="en-US" sz="2400" b="1" dirty="0">
                <a:solidFill>
                  <a:srgbClr val="FFCC00"/>
                </a:solidFill>
                <a:latin typeface="宋体" panose="02010600030101010101" pitchFamily="2" charset="-122"/>
              </a:rPr>
              <a:t>背景资料：</a:t>
            </a:r>
          </a:p>
          <a:p>
            <a:pPr>
              <a:lnSpc>
                <a:spcPct val="90000"/>
              </a:lnSpc>
              <a:buFont typeface="Wingdings" panose="05000000000000000000" pitchFamily="2" charset="2"/>
              <a:buNone/>
            </a:pPr>
            <a:r>
              <a:rPr lang="zh-CN" altLang="en-US" sz="2400" b="1" dirty="0">
                <a:latin typeface="宋体" panose="02010600030101010101" pitchFamily="2" charset="-122"/>
              </a:rPr>
              <a:t>      一超市在中秋时节为扩大销售，回笼资金，在中秋节搞促销的前几天，将其准备打折的商品都把标价改高了一倍。开始搞促销了，标出“实惠加优惠，回馈又酬宾”，所有商品</a:t>
            </a:r>
            <a:r>
              <a:rPr lang="en-US" altLang="zh-CN" sz="2400" b="1" dirty="0">
                <a:latin typeface="宋体" panose="02010600030101010101" pitchFamily="2" charset="-122"/>
              </a:rPr>
              <a:t>7</a:t>
            </a:r>
            <a:r>
              <a:rPr lang="zh-CN" altLang="en-US" sz="2400" b="1" dirty="0">
                <a:latin typeface="宋体" panose="02010600030101010101" pitchFamily="2" charset="-122"/>
              </a:rPr>
              <a:t>折销售，由于折扣比较大，对顾客有一定诱惑，也招徕了一些顾客。</a:t>
            </a:r>
          </a:p>
          <a:p>
            <a:pPr>
              <a:lnSpc>
                <a:spcPct val="90000"/>
              </a:lnSpc>
              <a:buFont typeface="Wingdings" panose="05000000000000000000" pitchFamily="2" charset="2"/>
              <a:buNone/>
            </a:pPr>
            <a:endParaRPr lang="zh-CN" altLang="en-US" sz="2400" b="1" dirty="0">
              <a:latin typeface="宋体" panose="02010600030101010101" pitchFamily="2" charset="-122"/>
            </a:endParaRPr>
          </a:p>
          <a:p>
            <a:pPr>
              <a:lnSpc>
                <a:spcPct val="90000"/>
              </a:lnSpc>
              <a:buFont typeface="Wingdings" panose="05000000000000000000" pitchFamily="2" charset="2"/>
              <a:buNone/>
            </a:pPr>
            <a:r>
              <a:rPr lang="zh-CN" altLang="en-US" sz="2400" b="1" dirty="0">
                <a:solidFill>
                  <a:srgbClr val="FF0000"/>
                </a:solidFill>
                <a:latin typeface="宋体" panose="02010600030101010101" pitchFamily="2" charset="-122"/>
              </a:rPr>
              <a:t>问题：</a:t>
            </a:r>
            <a:r>
              <a:rPr lang="zh-CN" altLang="en-US" sz="2400" b="1" dirty="0">
                <a:latin typeface="宋体" panose="02010600030101010101" pitchFamily="2" charset="-122"/>
              </a:rPr>
              <a:t>谈谈你对该超市为促销先标高价格，后打折的做法的评价。</a:t>
            </a:r>
          </a:p>
          <a:p>
            <a:pPr>
              <a:buFont typeface="Wingdings" panose="05000000000000000000" pitchFamily="2" charset="2"/>
              <a:buNone/>
            </a:pPr>
            <a:r>
              <a:rPr lang="zh-CN" altLang="en-US" sz="2400" b="1" dirty="0">
                <a:solidFill>
                  <a:srgbClr val="660066"/>
                </a:solidFill>
                <a:latin typeface="宋体" panose="02010600030101010101" pitchFamily="2" charset="-122"/>
              </a:rPr>
              <a:t>分析提示：</a:t>
            </a:r>
            <a:r>
              <a:rPr lang="zh-CN" altLang="en-US" sz="2400" b="1" dirty="0">
                <a:latin typeface="宋体" panose="02010600030101010101" pitchFamily="2" charset="-122"/>
              </a:rPr>
              <a:t>本超市采取先提价，再打折的方式，玩的是欺骗顾客的花招。这是对顾客的最大欺骗，这种做法既违背了企业经营的职业道德与营销伦理，也违反了相关法律。应该受到社会舆论的谴责和法律的处罚。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dissolve">
                                      <p:cBhvr>
                                        <p:cTn id="7" dur="500"/>
                                        <p:tgtEl>
                                          <p:spTgt spid="291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1843">
                                            <p:txEl>
                                              <p:pRg st="0" end="0"/>
                                            </p:txEl>
                                          </p:spTgt>
                                        </p:tgtEl>
                                        <p:attrNameLst>
                                          <p:attrName>style.visibility</p:attrName>
                                        </p:attrNameLst>
                                      </p:cBhvr>
                                      <p:to>
                                        <p:strVal val="visible"/>
                                      </p:to>
                                    </p:set>
                                    <p:animEffect transition="in" filter="blinds(horizontal)">
                                      <p:cBhvr>
                                        <p:cTn id="12" dur="500"/>
                                        <p:tgtEl>
                                          <p:spTgt spid="29184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1843">
                                            <p:txEl>
                                              <p:pRg st="1" end="1"/>
                                            </p:txEl>
                                          </p:spTgt>
                                        </p:tgtEl>
                                        <p:attrNameLst>
                                          <p:attrName>style.visibility</p:attrName>
                                        </p:attrNameLst>
                                      </p:cBhvr>
                                      <p:to>
                                        <p:strVal val="visible"/>
                                      </p:to>
                                    </p:set>
                                    <p:animEffect transition="in" filter="blinds(horizontal)">
                                      <p:cBhvr>
                                        <p:cTn id="15" dur="500"/>
                                        <p:tgtEl>
                                          <p:spTgt spid="2918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1843">
                                            <p:txEl>
                                              <p:pRg st="3" end="3"/>
                                            </p:txEl>
                                          </p:spTgt>
                                        </p:tgtEl>
                                        <p:attrNameLst>
                                          <p:attrName>style.visibility</p:attrName>
                                        </p:attrNameLst>
                                      </p:cBhvr>
                                      <p:to>
                                        <p:strVal val="visible"/>
                                      </p:to>
                                    </p:set>
                                    <p:animEffect transition="in" filter="blinds(horizontal)">
                                      <p:cBhvr>
                                        <p:cTn id="20" dur="500"/>
                                        <p:tgtEl>
                                          <p:spTgt spid="29184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91843">
                                            <p:txEl>
                                              <p:pRg st="4" end="4"/>
                                            </p:txEl>
                                          </p:spTgt>
                                        </p:tgtEl>
                                        <p:attrNameLst>
                                          <p:attrName>style.visibility</p:attrName>
                                        </p:attrNameLst>
                                      </p:cBhvr>
                                      <p:to>
                                        <p:strVal val="visible"/>
                                      </p:to>
                                    </p:set>
                                    <p:animEffect transition="in" filter="blinds(horizontal)">
                                      <p:cBhvr>
                                        <p:cTn id="25" dur="500"/>
                                        <p:tgtEl>
                                          <p:spTgt spid="291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xmlns="" id="{FBD24CD5-A798-489D-BBFC-998B3B812BE7}"/>
              </a:ext>
            </a:extLst>
          </p:cNvPr>
          <p:cNvSpPr>
            <a:spLocks noGrp="1" noChangeArrowheads="1"/>
          </p:cNvSpPr>
          <p:nvPr>
            <p:ph type="title"/>
          </p:nvPr>
        </p:nvSpPr>
        <p:spPr>
          <a:xfrm>
            <a:off x="1981200" y="282576"/>
            <a:ext cx="7448550" cy="633413"/>
          </a:xfrm>
        </p:spPr>
        <p:txBody>
          <a:bodyPr/>
          <a:lstStyle/>
          <a:p>
            <a:r>
              <a:rPr lang="en-US" altLang="zh-CN" sz="2900">
                <a:latin typeface="宋体" panose="02010600030101010101" pitchFamily="2" charset="-122"/>
              </a:rPr>
              <a:t>【</a:t>
            </a:r>
            <a:r>
              <a:rPr lang="zh-CN" altLang="en-US" sz="2900">
                <a:latin typeface="宋体" panose="02010600030101010101" pitchFamily="2" charset="-122"/>
              </a:rPr>
              <a:t>同步案例</a:t>
            </a:r>
            <a:r>
              <a:rPr lang="en-US" altLang="zh-CN" sz="2900">
                <a:latin typeface="宋体" panose="02010600030101010101" pitchFamily="2" charset="-122"/>
              </a:rPr>
              <a:t>7-4】</a:t>
            </a:r>
            <a:r>
              <a:rPr lang="zh-CN" altLang="en-US" sz="2900">
                <a:latin typeface="宋体" panose="02010600030101010101" pitchFamily="2" charset="-122"/>
              </a:rPr>
              <a:t>某品牌手机的三种定价策略</a:t>
            </a:r>
          </a:p>
        </p:txBody>
      </p:sp>
      <p:sp>
        <p:nvSpPr>
          <p:cNvPr id="292867" name="Rectangle 3">
            <a:extLst>
              <a:ext uri="{FF2B5EF4-FFF2-40B4-BE49-F238E27FC236}">
                <a16:creationId xmlns:a16="http://schemas.microsoft.com/office/drawing/2014/main" xmlns="" id="{4CAE2D08-E24C-48D6-A851-6FC1C7BAE594}"/>
              </a:ext>
            </a:extLst>
          </p:cNvPr>
          <p:cNvSpPr>
            <a:spLocks noGrp="1" noChangeArrowheads="1"/>
          </p:cNvSpPr>
          <p:nvPr>
            <p:ph type="body" idx="1"/>
          </p:nvPr>
        </p:nvSpPr>
        <p:spPr>
          <a:xfrm>
            <a:off x="1124125" y="1084802"/>
            <a:ext cx="10536572" cy="4895850"/>
          </a:xfrm>
        </p:spPr>
        <p:txBody>
          <a:bodyPr/>
          <a:lstStyle/>
          <a:p>
            <a:pPr>
              <a:lnSpc>
                <a:spcPct val="80000"/>
              </a:lnSpc>
              <a:buFont typeface="Wingdings" panose="05000000000000000000" pitchFamily="2" charset="2"/>
              <a:buNone/>
            </a:pPr>
            <a:r>
              <a:rPr lang="zh-CN" altLang="en-US" sz="2400" b="1" dirty="0">
                <a:solidFill>
                  <a:srgbClr val="FFCC00"/>
                </a:solidFill>
                <a:latin typeface="宋体" panose="02010600030101010101" pitchFamily="2" charset="-122"/>
              </a:rPr>
              <a:t>背景资料：</a:t>
            </a:r>
          </a:p>
          <a:p>
            <a:pPr>
              <a:buFont typeface="Wingdings" panose="05000000000000000000" pitchFamily="2" charset="2"/>
              <a:buNone/>
            </a:pPr>
            <a:r>
              <a:rPr lang="zh-CN" altLang="en-US" sz="2400" b="1" dirty="0">
                <a:latin typeface="宋体" panose="02010600030101010101" pitchFamily="2" charset="-122"/>
              </a:rPr>
              <a:t>      某手机生产商生产多种型号和功能的手机。</a:t>
            </a:r>
            <a:r>
              <a:rPr lang="en-US" altLang="zh-CN" sz="2400" b="1" dirty="0">
                <a:latin typeface="宋体" panose="02010600030101010101" pitchFamily="2" charset="-122"/>
              </a:rPr>
              <a:t>A</a:t>
            </a:r>
            <a:r>
              <a:rPr lang="zh-CN" altLang="en-US" sz="2400" b="1" dirty="0">
                <a:latin typeface="宋体" panose="02010600030101010101" pitchFamily="2" charset="-122"/>
              </a:rPr>
              <a:t>型是普通型定价</a:t>
            </a:r>
            <a:r>
              <a:rPr lang="en-US" altLang="zh-CN" sz="2400" b="1" dirty="0">
                <a:latin typeface="宋体" panose="02010600030101010101" pitchFamily="2" charset="-122"/>
              </a:rPr>
              <a:t>800</a:t>
            </a:r>
            <a:r>
              <a:rPr lang="zh-CN" altLang="en-US" sz="2400" b="1" dirty="0">
                <a:latin typeface="宋体" panose="02010600030101010101" pitchFamily="2" charset="-122"/>
              </a:rPr>
              <a:t>元，成本</a:t>
            </a:r>
            <a:r>
              <a:rPr lang="en-US" altLang="zh-CN" sz="2400" b="1" dirty="0">
                <a:latin typeface="宋体" panose="02010600030101010101" pitchFamily="2" charset="-122"/>
              </a:rPr>
              <a:t>600</a:t>
            </a:r>
            <a:r>
              <a:rPr lang="zh-CN" altLang="en-US" sz="2400" b="1" dirty="0">
                <a:latin typeface="宋体" panose="02010600030101010101" pitchFamily="2" charset="-122"/>
              </a:rPr>
              <a:t>元。</a:t>
            </a:r>
            <a:r>
              <a:rPr lang="en-US" altLang="zh-CN" sz="2400" b="1" dirty="0">
                <a:latin typeface="宋体" panose="02010600030101010101" pitchFamily="2" charset="-122"/>
              </a:rPr>
              <a:t>B</a:t>
            </a:r>
            <a:r>
              <a:rPr lang="zh-CN" altLang="en-US" sz="2400" b="1" dirty="0">
                <a:latin typeface="宋体" panose="02010600030101010101" pitchFamily="2" charset="-122"/>
              </a:rPr>
              <a:t>型是改进型定价</a:t>
            </a:r>
            <a:r>
              <a:rPr lang="en-US" altLang="zh-CN" sz="2400" b="1" dirty="0">
                <a:latin typeface="宋体" panose="02010600030101010101" pitchFamily="2" charset="-122"/>
              </a:rPr>
              <a:t>1200</a:t>
            </a:r>
            <a:r>
              <a:rPr lang="zh-CN" altLang="en-US" sz="2400" b="1" dirty="0">
                <a:latin typeface="宋体" panose="02010600030101010101" pitchFamily="2" charset="-122"/>
              </a:rPr>
              <a:t>元，成本</a:t>
            </a:r>
            <a:r>
              <a:rPr lang="en-US" altLang="zh-CN" sz="2400" b="1" dirty="0">
                <a:latin typeface="宋体" panose="02010600030101010101" pitchFamily="2" charset="-122"/>
              </a:rPr>
              <a:t>800</a:t>
            </a:r>
            <a:r>
              <a:rPr lang="zh-CN" altLang="en-US" sz="2400" b="1" dirty="0">
                <a:latin typeface="宋体" panose="02010600030101010101" pitchFamily="2" charset="-122"/>
              </a:rPr>
              <a:t>元。</a:t>
            </a:r>
            <a:r>
              <a:rPr lang="en-US" altLang="zh-CN" sz="2400" b="1" dirty="0">
                <a:latin typeface="宋体" panose="02010600030101010101" pitchFamily="2" charset="-122"/>
              </a:rPr>
              <a:t>C</a:t>
            </a:r>
            <a:r>
              <a:rPr lang="zh-CN" altLang="en-US" sz="2400" b="1" dirty="0">
                <a:latin typeface="宋体" panose="02010600030101010101" pitchFamily="2" charset="-122"/>
              </a:rPr>
              <a:t>型</a:t>
            </a:r>
            <a:r>
              <a:rPr lang="zh-CN" altLang="en-US" sz="2400" b="1" dirty="0" smtClean="0">
                <a:latin typeface="宋体" panose="02010600030101010101" pitchFamily="2" charset="-122"/>
              </a:rPr>
              <a:t>是</a:t>
            </a:r>
            <a:r>
              <a:rPr lang="en-US" altLang="zh-CN" sz="2400" b="1" dirty="0" smtClean="0">
                <a:latin typeface="宋体" panose="02010600030101010101" pitchFamily="2" charset="-122"/>
              </a:rPr>
              <a:t>5G</a:t>
            </a:r>
            <a:r>
              <a:rPr lang="zh-CN" altLang="en-US" sz="2400" b="1" dirty="0">
                <a:latin typeface="宋体" panose="02010600030101010101" pitchFamily="2" charset="-122"/>
              </a:rPr>
              <a:t>型定价</a:t>
            </a:r>
            <a:r>
              <a:rPr lang="en-US" altLang="zh-CN" sz="2400" b="1" dirty="0">
                <a:latin typeface="宋体" panose="02010600030101010101" pitchFamily="2" charset="-122"/>
              </a:rPr>
              <a:t>4800</a:t>
            </a:r>
            <a:r>
              <a:rPr lang="zh-CN" altLang="en-US" sz="2400" b="1" dirty="0">
                <a:latin typeface="宋体" panose="02010600030101010101" pitchFamily="2" charset="-122"/>
              </a:rPr>
              <a:t>元，成本</a:t>
            </a:r>
            <a:r>
              <a:rPr lang="en-US" altLang="zh-CN" sz="2400" b="1" dirty="0">
                <a:latin typeface="宋体" panose="02010600030101010101" pitchFamily="2" charset="-122"/>
              </a:rPr>
              <a:t>2400</a:t>
            </a:r>
            <a:r>
              <a:rPr lang="zh-CN" altLang="en-US" sz="2400" b="1" dirty="0">
                <a:latin typeface="宋体" panose="02010600030101010101" pitchFamily="2" charset="-122"/>
              </a:rPr>
              <a:t>元，根据顾客群的经济条件和购买心理，制定了不同的价格，满足了不同顾客的心理需求。</a:t>
            </a:r>
          </a:p>
          <a:p>
            <a:pPr>
              <a:lnSpc>
                <a:spcPct val="80000"/>
              </a:lnSpc>
              <a:buFont typeface="Wingdings" panose="05000000000000000000" pitchFamily="2" charset="2"/>
              <a:buNone/>
            </a:pPr>
            <a:r>
              <a:rPr lang="zh-CN" altLang="en-US" sz="2400" b="1" dirty="0">
                <a:solidFill>
                  <a:srgbClr val="FF0000"/>
                </a:solidFill>
                <a:latin typeface="宋体" panose="02010600030101010101" pitchFamily="2" charset="-122"/>
              </a:rPr>
              <a:t>问题：</a:t>
            </a:r>
            <a:r>
              <a:rPr lang="zh-CN" altLang="en-US" sz="2400" b="1" dirty="0">
                <a:latin typeface="宋体" panose="02010600030101010101" pitchFamily="2" charset="-122"/>
              </a:rPr>
              <a:t>试分析三种型号手机定价的心理策略。</a:t>
            </a:r>
          </a:p>
          <a:p>
            <a:pPr>
              <a:buFont typeface="Wingdings" panose="05000000000000000000" pitchFamily="2" charset="2"/>
              <a:buNone/>
            </a:pPr>
            <a:r>
              <a:rPr lang="zh-CN" altLang="en-US" sz="2400" b="1" dirty="0">
                <a:solidFill>
                  <a:srgbClr val="660066"/>
                </a:solidFill>
                <a:latin typeface="宋体" panose="02010600030101010101" pitchFamily="2" charset="-122"/>
              </a:rPr>
              <a:t>分析提示：</a:t>
            </a:r>
            <a:r>
              <a:rPr lang="zh-CN" altLang="en-US" sz="2400" b="1" dirty="0">
                <a:latin typeface="宋体" panose="02010600030101010101" pitchFamily="2" charset="-122"/>
              </a:rPr>
              <a:t>手机作为现代通讯手段，已日益普及，同时手机由于有不同功能，款式，价格也有较大差异。通过分层、分档定价，从而更好地满足不同的细分市场用户的需求。</a:t>
            </a:r>
          </a:p>
          <a:p>
            <a:pPr>
              <a:lnSpc>
                <a:spcPct val="80000"/>
              </a:lnSpc>
              <a:buFont typeface="Wingdings" panose="05000000000000000000" pitchFamily="2" charset="2"/>
              <a:buNone/>
            </a:pPr>
            <a:r>
              <a:rPr lang="zh-CN" altLang="en-US" sz="2400" b="1" dirty="0">
                <a:latin typeface="宋体" panose="02010600030101010101" pitchFamily="2" charset="-122"/>
              </a:rPr>
              <a:t>    </a:t>
            </a:r>
            <a:r>
              <a:rPr lang="en-US" altLang="zh-CN" sz="2400" b="1" dirty="0">
                <a:latin typeface="宋体" panose="02010600030101010101" pitchFamily="2" charset="-122"/>
              </a:rPr>
              <a:t>A</a:t>
            </a:r>
            <a:r>
              <a:rPr lang="zh-CN" altLang="en-US" sz="2400" b="1" dirty="0">
                <a:latin typeface="宋体" panose="02010600030101010101" pitchFamily="2" charset="-122"/>
              </a:rPr>
              <a:t>型手机，价格较低，满足求廉顾客的购买心理。</a:t>
            </a:r>
          </a:p>
          <a:p>
            <a:pPr>
              <a:lnSpc>
                <a:spcPct val="80000"/>
              </a:lnSpc>
              <a:buFont typeface="Wingdings" panose="05000000000000000000" pitchFamily="2" charset="2"/>
              <a:buNone/>
            </a:pPr>
            <a:r>
              <a:rPr lang="zh-CN" altLang="en-US" sz="2400" b="1" dirty="0">
                <a:latin typeface="宋体" panose="02010600030101010101" pitchFamily="2" charset="-122"/>
              </a:rPr>
              <a:t>    </a:t>
            </a:r>
            <a:r>
              <a:rPr lang="en-US" altLang="zh-CN" sz="2400" b="1" dirty="0">
                <a:latin typeface="宋体" panose="02010600030101010101" pitchFamily="2" charset="-122"/>
              </a:rPr>
              <a:t>B</a:t>
            </a:r>
            <a:r>
              <a:rPr lang="zh-CN" altLang="en-US" sz="2400" b="1" dirty="0">
                <a:latin typeface="宋体" panose="02010600030101010101" pitchFamily="2" charset="-122"/>
              </a:rPr>
              <a:t>型手机，价格适中，满足有一些特殊爱好和需求顾客的购买心理。</a:t>
            </a:r>
          </a:p>
          <a:p>
            <a:pPr>
              <a:lnSpc>
                <a:spcPct val="80000"/>
              </a:lnSpc>
              <a:buFont typeface="Wingdings" panose="05000000000000000000" pitchFamily="2" charset="2"/>
              <a:buNone/>
            </a:pPr>
            <a:r>
              <a:rPr lang="zh-CN" altLang="en-US" sz="2400" b="1" dirty="0">
                <a:latin typeface="宋体" panose="02010600030101010101" pitchFamily="2" charset="-122"/>
              </a:rPr>
              <a:t>    </a:t>
            </a:r>
            <a:r>
              <a:rPr lang="en-US" altLang="zh-CN" sz="2400" b="1" dirty="0">
                <a:latin typeface="宋体" panose="02010600030101010101" pitchFamily="2" charset="-122"/>
              </a:rPr>
              <a:t>C</a:t>
            </a:r>
            <a:r>
              <a:rPr lang="zh-CN" altLang="en-US" sz="2400" b="1" dirty="0">
                <a:latin typeface="宋体" panose="02010600030101010101" pitchFamily="2" charset="-122"/>
              </a:rPr>
              <a:t>型手机，满足追求时尚，体现自身社会地位的顾客购买心理。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6"/>
                                        </p:tgtEl>
                                        <p:attrNameLst>
                                          <p:attrName>style.visibility</p:attrName>
                                        </p:attrNameLst>
                                      </p:cBhvr>
                                      <p:to>
                                        <p:strVal val="visible"/>
                                      </p:to>
                                    </p:set>
                                    <p:animEffect transition="in" filter="dissolve">
                                      <p:cBhvr>
                                        <p:cTn id="7" dur="500"/>
                                        <p:tgtEl>
                                          <p:spTgt spid="292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2867">
                                            <p:txEl>
                                              <p:pRg st="0" end="0"/>
                                            </p:txEl>
                                          </p:spTgt>
                                        </p:tgtEl>
                                        <p:attrNameLst>
                                          <p:attrName>style.visibility</p:attrName>
                                        </p:attrNameLst>
                                      </p:cBhvr>
                                      <p:to>
                                        <p:strVal val="visible"/>
                                      </p:to>
                                    </p:set>
                                    <p:animEffect transition="in" filter="blinds(horizontal)">
                                      <p:cBhvr>
                                        <p:cTn id="12" dur="500"/>
                                        <p:tgtEl>
                                          <p:spTgt spid="29286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92867">
                                            <p:txEl>
                                              <p:pRg st="1" end="1"/>
                                            </p:txEl>
                                          </p:spTgt>
                                        </p:tgtEl>
                                        <p:attrNameLst>
                                          <p:attrName>style.visibility</p:attrName>
                                        </p:attrNameLst>
                                      </p:cBhvr>
                                      <p:to>
                                        <p:strVal val="visible"/>
                                      </p:to>
                                    </p:set>
                                    <p:animEffect transition="in" filter="blinds(horizontal)">
                                      <p:cBhvr>
                                        <p:cTn id="15" dur="500"/>
                                        <p:tgtEl>
                                          <p:spTgt spid="29286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2867">
                                            <p:txEl>
                                              <p:pRg st="2" end="2"/>
                                            </p:txEl>
                                          </p:spTgt>
                                        </p:tgtEl>
                                        <p:attrNameLst>
                                          <p:attrName>style.visibility</p:attrName>
                                        </p:attrNameLst>
                                      </p:cBhvr>
                                      <p:to>
                                        <p:strVal val="visible"/>
                                      </p:to>
                                    </p:set>
                                    <p:animEffect transition="in" filter="blinds(horizontal)">
                                      <p:cBhvr>
                                        <p:cTn id="20" dur="500"/>
                                        <p:tgtEl>
                                          <p:spTgt spid="29286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Effect transition="in" filter="blinds(horizontal)">
                                      <p:cBhvr>
                                        <p:cTn id="25" dur="500"/>
                                        <p:tgtEl>
                                          <p:spTgt spid="292867">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92867">
                                            <p:txEl>
                                              <p:pRg st="4" end="4"/>
                                            </p:txEl>
                                          </p:spTgt>
                                        </p:tgtEl>
                                        <p:attrNameLst>
                                          <p:attrName>style.visibility</p:attrName>
                                        </p:attrNameLst>
                                      </p:cBhvr>
                                      <p:to>
                                        <p:strVal val="visible"/>
                                      </p:to>
                                    </p:set>
                                    <p:animEffect transition="in" filter="blinds(horizontal)">
                                      <p:cBhvr>
                                        <p:cTn id="28" dur="500"/>
                                        <p:tgtEl>
                                          <p:spTgt spid="292867">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92867">
                                            <p:txEl>
                                              <p:pRg st="5" end="5"/>
                                            </p:txEl>
                                          </p:spTgt>
                                        </p:tgtEl>
                                        <p:attrNameLst>
                                          <p:attrName>style.visibility</p:attrName>
                                        </p:attrNameLst>
                                      </p:cBhvr>
                                      <p:to>
                                        <p:strVal val="visible"/>
                                      </p:to>
                                    </p:set>
                                    <p:animEffect transition="in" filter="blinds(horizontal)">
                                      <p:cBhvr>
                                        <p:cTn id="31" dur="500"/>
                                        <p:tgtEl>
                                          <p:spTgt spid="292867">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92867">
                                            <p:txEl>
                                              <p:pRg st="6" end="6"/>
                                            </p:txEl>
                                          </p:spTgt>
                                        </p:tgtEl>
                                        <p:attrNameLst>
                                          <p:attrName>style.visibility</p:attrName>
                                        </p:attrNameLst>
                                      </p:cBhvr>
                                      <p:to>
                                        <p:strVal val="visible"/>
                                      </p:to>
                                    </p:set>
                                    <p:animEffect transition="in" filter="blinds(horizontal)">
                                      <p:cBhvr>
                                        <p:cTn id="34" dur="500"/>
                                        <p:tgtEl>
                                          <p:spTgt spid="292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22" y="533400"/>
            <a:ext cx="3159617" cy="3469937"/>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051" y="533399"/>
            <a:ext cx="3116834" cy="3469937"/>
          </a:xfrm>
          <a:prstGeom prst="rect">
            <a:avLst/>
          </a:prstGeom>
        </p:spPr>
      </p:pic>
      <p:sp>
        <p:nvSpPr>
          <p:cNvPr id="8" name="文本框 7"/>
          <p:cNvSpPr txBox="1"/>
          <p:nvPr/>
        </p:nvSpPr>
        <p:spPr>
          <a:xfrm>
            <a:off x="1017222" y="4378815"/>
            <a:ext cx="3277676" cy="461665"/>
          </a:xfrm>
          <a:prstGeom prst="rect">
            <a:avLst/>
          </a:prstGeom>
          <a:noFill/>
        </p:spPr>
        <p:txBody>
          <a:bodyPr wrap="square" rtlCol="0">
            <a:spAutoFit/>
          </a:bodyPr>
          <a:lstStyle/>
          <a:p>
            <a:r>
              <a:rPr lang="zh-CN" altLang="en-US" sz="2400" dirty="0" smtClean="0"/>
              <a:t>小桶（一人份）   </a:t>
            </a:r>
            <a:r>
              <a:rPr lang="en-US" altLang="zh-CN" sz="2400" dirty="0" smtClean="0"/>
              <a:t>10</a:t>
            </a:r>
            <a:r>
              <a:rPr lang="zh-CN" altLang="en-US" sz="2400" dirty="0" smtClean="0"/>
              <a:t>元</a:t>
            </a:r>
            <a:endParaRPr lang="zh-CN" altLang="en-US" sz="2400" dirty="0"/>
          </a:p>
        </p:txBody>
      </p:sp>
      <p:sp>
        <p:nvSpPr>
          <p:cNvPr id="9" name="文本框 8"/>
          <p:cNvSpPr txBox="1"/>
          <p:nvPr/>
        </p:nvSpPr>
        <p:spPr>
          <a:xfrm>
            <a:off x="8216051" y="4378815"/>
            <a:ext cx="3253465" cy="461665"/>
          </a:xfrm>
          <a:prstGeom prst="rect">
            <a:avLst/>
          </a:prstGeom>
          <a:noFill/>
        </p:spPr>
        <p:txBody>
          <a:bodyPr wrap="square" rtlCol="0">
            <a:spAutoFit/>
          </a:bodyPr>
          <a:lstStyle/>
          <a:p>
            <a:r>
              <a:rPr lang="zh-CN" altLang="en-US" sz="2400" dirty="0"/>
              <a:t>大</a:t>
            </a:r>
            <a:r>
              <a:rPr lang="zh-CN" altLang="en-US" sz="2400" dirty="0" smtClean="0"/>
              <a:t>桶 （三人份）  </a:t>
            </a:r>
            <a:r>
              <a:rPr lang="en-US" altLang="zh-CN" sz="2400" dirty="0"/>
              <a:t>2</a:t>
            </a:r>
            <a:r>
              <a:rPr lang="en-US" altLang="zh-CN" sz="2400" dirty="0" smtClean="0"/>
              <a:t>2</a:t>
            </a:r>
            <a:r>
              <a:rPr lang="zh-CN" altLang="en-US" sz="2400" dirty="0" smtClean="0"/>
              <a:t>元</a:t>
            </a:r>
            <a:endParaRPr lang="zh-CN" altLang="en-US" sz="2400" dirty="0"/>
          </a:p>
        </p:txBody>
      </p:sp>
      <p:sp>
        <p:nvSpPr>
          <p:cNvPr id="10" name="矩形 9"/>
          <p:cNvSpPr/>
          <p:nvPr/>
        </p:nvSpPr>
        <p:spPr>
          <a:xfrm>
            <a:off x="3483597" y="5125907"/>
            <a:ext cx="5918480" cy="923330"/>
          </a:xfrm>
          <a:prstGeom prst="rect">
            <a:avLst/>
          </a:prstGeom>
          <a:noFill/>
          <a:effectLst>
            <a:innerShdw blurRad="63500" dist="50800" dir="2700000">
              <a:prstClr val="black">
                <a:alpha val="50000"/>
              </a:prstClr>
            </a:innerShdw>
          </a:effectLst>
        </p:spPr>
        <p:txBody>
          <a:bodyPr wrap="none" lIns="91440" tIns="45720" rIns="91440" bIns="45720">
            <a:spAutoFit/>
          </a:bodyPr>
          <a:lstStyle/>
          <a:p>
            <a:pPr algn="ctr"/>
            <a:r>
              <a:rPr lang="en-US" altLang="zh-C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Now</a:t>
            </a:r>
            <a:r>
              <a:rPr lang="zh-CN"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zh-CN" alt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altLang="zh-CN"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t>
            </a:r>
            <a:r>
              <a:rPr lang="en-US" altLang="zh-C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hich  One</a:t>
            </a:r>
            <a:r>
              <a:rPr lang="zh-CN" alt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772" y="533399"/>
            <a:ext cx="3159617" cy="3469937"/>
          </a:xfrm>
          <a:prstGeom prst="rect">
            <a:avLst/>
          </a:prstGeom>
        </p:spPr>
      </p:pic>
      <p:sp>
        <p:nvSpPr>
          <p:cNvPr id="11" name="文本框 10"/>
          <p:cNvSpPr txBox="1"/>
          <p:nvPr/>
        </p:nvSpPr>
        <p:spPr>
          <a:xfrm>
            <a:off x="4510781" y="4378815"/>
            <a:ext cx="3500705" cy="461665"/>
          </a:xfrm>
          <a:prstGeom prst="rect">
            <a:avLst/>
          </a:prstGeom>
          <a:noFill/>
        </p:spPr>
        <p:txBody>
          <a:bodyPr wrap="square" rtlCol="0">
            <a:spAutoFit/>
          </a:bodyPr>
          <a:lstStyle/>
          <a:p>
            <a:r>
              <a:rPr lang="zh-CN" altLang="en-US" sz="2400" dirty="0" smtClean="0"/>
              <a:t>中桶（二人份）    </a:t>
            </a:r>
            <a:r>
              <a:rPr lang="en-US" altLang="zh-CN" sz="2400" dirty="0" smtClean="0"/>
              <a:t>15</a:t>
            </a:r>
            <a:r>
              <a:rPr lang="zh-CN" altLang="en-US" sz="2400" dirty="0" smtClean="0"/>
              <a:t>元</a:t>
            </a:r>
            <a:endParaRPr lang="zh-CN" altLang="en-US" sz="2400" dirty="0"/>
          </a:p>
        </p:txBody>
      </p:sp>
    </p:spTree>
    <p:extLst>
      <p:ext uri="{BB962C8B-B14F-4D97-AF65-F5344CB8AC3E}">
        <p14:creationId xmlns:p14="http://schemas.microsoft.com/office/powerpoint/2010/main" val="7321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xmlns="" id="{FFE747C0-2942-46F4-A9CA-C8A2885CB83F}"/>
              </a:ext>
            </a:extLst>
          </p:cNvPr>
          <p:cNvSpPr>
            <a:spLocks noGrp="1" noChangeArrowheads="1"/>
          </p:cNvSpPr>
          <p:nvPr>
            <p:ph type="title"/>
          </p:nvPr>
        </p:nvSpPr>
        <p:spPr>
          <a:xfrm>
            <a:off x="2590800" y="228601"/>
            <a:ext cx="7848600" cy="487363"/>
          </a:xfrm>
          <a:noFill/>
          <a:extLst>
            <a:ext uri="{909E8E84-426E-40DD-AFC4-6F175D3DCCD1}">
              <a14:hiddenFill xmlns:a14="http://schemas.microsoft.com/office/drawing/2010/main">
                <a:solidFill>
                  <a:srgbClr val="333399"/>
                </a:solidFill>
              </a14:hiddenFill>
            </a:ext>
          </a:extLst>
        </p:spPr>
        <p:txBody>
          <a:bodyPr/>
          <a:lstStyle/>
          <a:p>
            <a:r>
              <a:rPr lang="en-US" altLang="zh-CN" sz="3200" i="0">
                <a:latin typeface="宋体" panose="02010600030101010101" pitchFamily="2" charset="-122"/>
              </a:rPr>
              <a:t>7.2.2 </a:t>
            </a:r>
            <a:r>
              <a:rPr lang="zh-CN" altLang="en-US" sz="3200" i="0">
                <a:latin typeface="宋体" panose="02010600030101010101" pitchFamily="2" charset="-122"/>
              </a:rPr>
              <a:t>新产品定价的心理策略</a:t>
            </a:r>
          </a:p>
        </p:txBody>
      </p:sp>
      <p:sp>
        <p:nvSpPr>
          <p:cNvPr id="293891" name="AutoShape 3">
            <a:extLst>
              <a:ext uri="{FF2B5EF4-FFF2-40B4-BE49-F238E27FC236}">
                <a16:creationId xmlns:a16="http://schemas.microsoft.com/office/drawing/2014/main" xmlns="" id="{CEA1F0F0-FCA5-4013-96CB-79BA6DC242CF}"/>
              </a:ext>
            </a:extLst>
          </p:cNvPr>
          <p:cNvSpPr>
            <a:spLocks noChangeArrowheads="1"/>
          </p:cNvSpPr>
          <p:nvPr/>
        </p:nvSpPr>
        <p:spPr bwMode="auto">
          <a:xfrm>
            <a:off x="4960143" y="2824570"/>
            <a:ext cx="2500313"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Arial" panose="020B0604020202020204" pitchFamily="34" charset="0"/>
                <a:ea typeface="宋体" panose="02010600030101010101" pitchFamily="2" charset="-122"/>
              </a:rPr>
              <a:t>又称低价策略。这种定价策略利用消费者求实惠、求价廉的心理。先采取低价出售，借以迅速打开销路，扩大市场份额，然后逐步渗透，逐步提高，最后把价格涨到一定高度的策略。</a:t>
            </a:r>
          </a:p>
        </p:txBody>
      </p:sp>
      <p:sp>
        <p:nvSpPr>
          <p:cNvPr id="293892" name="AutoShape 4">
            <a:extLst>
              <a:ext uri="{FF2B5EF4-FFF2-40B4-BE49-F238E27FC236}">
                <a16:creationId xmlns:a16="http://schemas.microsoft.com/office/drawing/2014/main" xmlns="" id="{5652AD42-CB89-470B-88BB-B2622CCECA64}"/>
              </a:ext>
            </a:extLst>
          </p:cNvPr>
          <p:cNvSpPr>
            <a:spLocks noChangeArrowheads="1"/>
          </p:cNvSpPr>
          <p:nvPr/>
        </p:nvSpPr>
        <p:spPr bwMode="auto">
          <a:xfrm>
            <a:off x="2269332" y="2812686"/>
            <a:ext cx="2438400"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宋体" panose="02010600030101010101" pitchFamily="2" charset="-122"/>
                <a:ea typeface="宋体" panose="02010600030101010101" pitchFamily="2" charset="-122"/>
              </a:rPr>
              <a:t>又称高价策略，这种定价策略利用消费者的求新、猎奇和追求时尚的心理，在新产品进入市场初期，将价格定得很高，大大超出商品的实际价值，以便在短期内尽快收回投资，减少经营风险。 </a:t>
            </a:r>
          </a:p>
        </p:txBody>
      </p:sp>
      <p:sp>
        <p:nvSpPr>
          <p:cNvPr id="293893" name="AutoShape 5">
            <a:extLst>
              <a:ext uri="{FF2B5EF4-FFF2-40B4-BE49-F238E27FC236}">
                <a16:creationId xmlns:a16="http://schemas.microsoft.com/office/drawing/2014/main" xmlns="" id="{356D7509-A788-450D-8448-E2F3000B1289}"/>
              </a:ext>
            </a:extLst>
          </p:cNvPr>
          <p:cNvSpPr>
            <a:spLocks noChangeArrowheads="1"/>
          </p:cNvSpPr>
          <p:nvPr/>
        </p:nvSpPr>
        <p:spPr bwMode="auto">
          <a:xfrm>
            <a:off x="7813676" y="2824570"/>
            <a:ext cx="2438400" cy="35814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r>
              <a:rPr lang="zh-CN" altLang="en-US" sz="2000" b="1">
                <a:solidFill>
                  <a:srgbClr val="080808"/>
                </a:solidFill>
                <a:latin typeface="宋体" panose="02010600030101010101" pitchFamily="2" charset="-122"/>
                <a:ea typeface="宋体" panose="02010600030101010101" pitchFamily="2" charset="-122"/>
              </a:rPr>
              <a:t>是介于撇脂定价策略与渗透定价策略之间的一种定价策略。是根据消费者对该种新产品所期望的支付价格，将其定在高价与低价之间，兼顾消费者和生产者的利益，使两者均满意的价格策略 </a:t>
            </a:r>
          </a:p>
        </p:txBody>
      </p:sp>
      <p:sp>
        <p:nvSpPr>
          <p:cNvPr id="293894" name="AutoShape 6">
            <a:extLst>
              <a:ext uri="{FF2B5EF4-FFF2-40B4-BE49-F238E27FC236}">
                <a16:creationId xmlns:a16="http://schemas.microsoft.com/office/drawing/2014/main" xmlns="" id="{00EE4433-831F-4B04-AE3F-1794C2296AF0}"/>
              </a:ext>
            </a:extLst>
          </p:cNvPr>
          <p:cNvSpPr>
            <a:spLocks noChangeArrowheads="1"/>
          </p:cNvSpPr>
          <p:nvPr/>
        </p:nvSpPr>
        <p:spPr bwMode="gray">
          <a:xfrm>
            <a:off x="4579938" y="1617663"/>
            <a:ext cx="525462" cy="6143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5" name="AutoShape 7">
            <a:extLst>
              <a:ext uri="{FF2B5EF4-FFF2-40B4-BE49-F238E27FC236}">
                <a16:creationId xmlns:a16="http://schemas.microsoft.com/office/drawing/2014/main" xmlns="" id="{3FC76041-A249-408F-90BF-E5FA009B82BA}"/>
              </a:ext>
            </a:extLst>
          </p:cNvPr>
          <p:cNvSpPr>
            <a:spLocks noChangeArrowheads="1"/>
          </p:cNvSpPr>
          <p:nvPr/>
        </p:nvSpPr>
        <p:spPr bwMode="gray">
          <a:xfrm>
            <a:off x="7289801" y="1617663"/>
            <a:ext cx="523875" cy="6143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6" name="Oval 8">
            <a:extLst>
              <a:ext uri="{FF2B5EF4-FFF2-40B4-BE49-F238E27FC236}">
                <a16:creationId xmlns:a16="http://schemas.microsoft.com/office/drawing/2014/main" xmlns="" id="{2DFD22DE-3C66-4DCF-A2CF-265D8FA49CAB}"/>
              </a:ext>
            </a:extLst>
          </p:cNvPr>
          <p:cNvSpPr>
            <a:spLocks noChangeArrowheads="1"/>
          </p:cNvSpPr>
          <p:nvPr/>
        </p:nvSpPr>
        <p:spPr bwMode="gray">
          <a:xfrm>
            <a:off x="7772400" y="1665169"/>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7" name="Oval 9">
            <a:extLst>
              <a:ext uri="{FF2B5EF4-FFF2-40B4-BE49-F238E27FC236}">
                <a16:creationId xmlns:a16="http://schemas.microsoft.com/office/drawing/2014/main" xmlns="" id="{C19F4DBA-0BEE-4E70-91E3-083F8C7F152D}"/>
              </a:ext>
            </a:extLst>
          </p:cNvPr>
          <p:cNvSpPr>
            <a:spLocks noChangeArrowheads="1"/>
          </p:cNvSpPr>
          <p:nvPr/>
        </p:nvSpPr>
        <p:spPr bwMode="gray">
          <a:xfrm>
            <a:off x="7772401" y="1665169"/>
            <a:ext cx="2239963"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8" name="Oval 10">
            <a:extLst>
              <a:ext uri="{FF2B5EF4-FFF2-40B4-BE49-F238E27FC236}">
                <a16:creationId xmlns:a16="http://schemas.microsoft.com/office/drawing/2014/main" xmlns="" id="{BFE0100C-1C69-4EAE-8A70-B5D00BA8B595}"/>
              </a:ext>
            </a:extLst>
          </p:cNvPr>
          <p:cNvSpPr>
            <a:spLocks noChangeArrowheads="1"/>
          </p:cNvSpPr>
          <p:nvPr/>
        </p:nvSpPr>
        <p:spPr bwMode="gray">
          <a:xfrm>
            <a:off x="7918451" y="1665963"/>
            <a:ext cx="1947863"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899" name="Oval 11">
            <a:extLst>
              <a:ext uri="{FF2B5EF4-FFF2-40B4-BE49-F238E27FC236}">
                <a16:creationId xmlns:a16="http://schemas.microsoft.com/office/drawing/2014/main" xmlns="" id="{32AB776E-BD81-4593-9157-F6756EC2BCE3}"/>
              </a:ext>
            </a:extLst>
          </p:cNvPr>
          <p:cNvSpPr>
            <a:spLocks noChangeArrowheads="1"/>
          </p:cNvSpPr>
          <p:nvPr/>
        </p:nvSpPr>
        <p:spPr bwMode="gray">
          <a:xfrm>
            <a:off x="7951788" y="1677076"/>
            <a:ext cx="1947862" cy="519351"/>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0" name="Oval 12">
            <a:extLst>
              <a:ext uri="{FF2B5EF4-FFF2-40B4-BE49-F238E27FC236}">
                <a16:creationId xmlns:a16="http://schemas.microsoft.com/office/drawing/2014/main" xmlns="" id="{8B6AE0BE-DD63-4D10-8B80-079F60502FA9}"/>
              </a:ext>
            </a:extLst>
          </p:cNvPr>
          <p:cNvSpPr>
            <a:spLocks noChangeArrowheads="1"/>
          </p:cNvSpPr>
          <p:nvPr/>
        </p:nvSpPr>
        <p:spPr bwMode="gray">
          <a:xfrm>
            <a:off x="8023226" y="1664375"/>
            <a:ext cx="1755775"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1" name="Oval 13">
            <a:extLst>
              <a:ext uri="{FF2B5EF4-FFF2-40B4-BE49-F238E27FC236}">
                <a16:creationId xmlns:a16="http://schemas.microsoft.com/office/drawing/2014/main" xmlns="" id="{54ACB971-8BB6-478A-9B8B-3B45867BB7CA}"/>
              </a:ext>
            </a:extLst>
          </p:cNvPr>
          <p:cNvSpPr>
            <a:spLocks noChangeArrowheads="1"/>
          </p:cNvSpPr>
          <p:nvPr/>
        </p:nvSpPr>
        <p:spPr bwMode="gray">
          <a:xfrm>
            <a:off x="2408238" y="1658819"/>
            <a:ext cx="259766" cy="519351"/>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2" name="Oval 14">
            <a:extLst>
              <a:ext uri="{FF2B5EF4-FFF2-40B4-BE49-F238E27FC236}">
                <a16:creationId xmlns:a16="http://schemas.microsoft.com/office/drawing/2014/main" xmlns="" id="{713C7EA1-5EA0-458F-AD00-33EDA616185F}"/>
              </a:ext>
            </a:extLst>
          </p:cNvPr>
          <p:cNvSpPr>
            <a:spLocks noChangeArrowheads="1"/>
          </p:cNvSpPr>
          <p:nvPr/>
        </p:nvSpPr>
        <p:spPr bwMode="gray">
          <a:xfrm>
            <a:off x="2408238" y="1658819"/>
            <a:ext cx="259766" cy="519351"/>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3" name="Oval 15">
            <a:extLst>
              <a:ext uri="{FF2B5EF4-FFF2-40B4-BE49-F238E27FC236}">
                <a16:creationId xmlns:a16="http://schemas.microsoft.com/office/drawing/2014/main" xmlns="" id="{60EEAE68-DFB3-4ABA-AA3E-8A3079772380}"/>
              </a:ext>
            </a:extLst>
          </p:cNvPr>
          <p:cNvSpPr>
            <a:spLocks noChangeArrowheads="1"/>
          </p:cNvSpPr>
          <p:nvPr/>
        </p:nvSpPr>
        <p:spPr bwMode="gray">
          <a:xfrm>
            <a:off x="2547938" y="1658026"/>
            <a:ext cx="1947862" cy="51935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4" name="Oval 16">
            <a:extLst>
              <a:ext uri="{FF2B5EF4-FFF2-40B4-BE49-F238E27FC236}">
                <a16:creationId xmlns:a16="http://schemas.microsoft.com/office/drawing/2014/main" xmlns="" id="{31034C6F-BE9B-4680-94E1-1C1483EE9B95}"/>
              </a:ext>
            </a:extLst>
          </p:cNvPr>
          <p:cNvSpPr>
            <a:spLocks noChangeArrowheads="1"/>
          </p:cNvSpPr>
          <p:nvPr/>
        </p:nvSpPr>
        <p:spPr bwMode="gray">
          <a:xfrm>
            <a:off x="2514601" y="1661994"/>
            <a:ext cx="1947863" cy="519351"/>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5" name="Oval 17">
            <a:extLst>
              <a:ext uri="{FF2B5EF4-FFF2-40B4-BE49-F238E27FC236}">
                <a16:creationId xmlns:a16="http://schemas.microsoft.com/office/drawing/2014/main" xmlns="" id="{EE081BFC-1DD7-4C7D-A005-4515B9FC43B9}"/>
              </a:ext>
            </a:extLst>
          </p:cNvPr>
          <p:cNvSpPr>
            <a:spLocks noChangeArrowheads="1"/>
          </p:cNvSpPr>
          <p:nvPr/>
        </p:nvSpPr>
        <p:spPr bwMode="gray">
          <a:xfrm>
            <a:off x="2514600" y="1659613"/>
            <a:ext cx="1752600"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3906" name="Group 18">
            <a:extLst>
              <a:ext uri="{FF2B5EF4-FFF2-40B4-BE49-F238E27FC236}">
                <a16:creationId xmlns:a16="http://schemas.microsoft.com/office/drawing/2014/main" xmlns="" id="{F3544B63-0ACF-40BC-91FE-0484300F8D36}"/>
              </a:ext>
            </a:extLst>
          </p:cNvPr>
          <p:cNvGrpSpPr>
            <a:grpSpLocks/>
          </p:cNvGrpSpPr>
          <p:nvPr/>
        </p:nvGrpSpPr>
        <p:grpSpPr bwMode="auto">
          <a:xfrm>
            <a:off x="2692400" y="1039813"/>
            <a:ext cx="1697038" cy="1752600"/>
            <a:chOff x="4166" y="1706"/>
            <a:chExt cx="1252" cy="1252"/>
          </a:xfrm>
        </p:grpSpPr>
        <p:sp>
          <p:nvSpPr>
            <p:cNvPr id="293907" name="Oval 19">
              <a:extLst>
                <a:ext uri="{FF2B5EF4-FFF2-40B4-BE49-F238E27FC236}">
                  <a16:creationId xmlns:a16="http://schemas.microsoft.com/office/drawing/2014/main" xmlns="" id="{87ABCA2A-A772-4D41-B4B8-B7CCBFF08D41}"/>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8" name="Oval 20">
              <a:extLst>
                <a:ext uri="{FF2B5EF4-FFF2-40B4-BE49-F238E27FC236}">
                  <a16:creationId xmlns:a16="http://schemas.microsoft.com/office/drawing/2014/main" xmlns="" id="{9FF01415-7808-4EB8-BDB6-ADC9D5628549}"/>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09" name="Oval 21">
              <a:extLst>
                <a:ext uri="{FF2B5EF4-FFF2-40B4-BE49-F238E27FC236}">
                  <a16:creationId xmlns:a16="http://schemas.microsoft.com/office/drawing/2014/main" xmlns="" id="{6149FBFC-90FB-40C1-8F5E-FA60EB509718}"/>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0" name="Oval 22">
              <a:extLst>
                <a:ext uri="{FF2B5EF4-FFF2-40B4-BE49-F238E27FC236}">
                  <a16:creationId xmlns:a16="http://schemas.microsoft.com/office/drawing/2014/main" xmlns="" id="{90B8804D-3AEF-407F-BCD9-C50AFB8701DE}"/>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3911" name="Oval 23">
            <a:extLst>
              <a:ext uri="{FF2B5EF4-FFF2-40B4-BE49-F238E27FC236}">
                <a16:creationId xmlns:a16="http://schemas.microsoft.com/office/drawing/2014/main" xmlns="" id="{2D9FC7E2-3538-46FE-8A3B-32677CA5C6BE}"/>
              </a:ext>
            </a:extLst>
          </p:cNvPr>
          <p:cNvSpPr>
            <a:spLocks noChangeArrowheads="1"/>
          </p:cNvSpPr>
          <p:nvPr/>
        </p:nvSpPr>
        <p:spPr bwMode="gray">
          <a:xfrm>
            <a:off x="5091113" y="1665169"/>
            <a:ext cx="259766" cy="51935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2" name="Oval 24">
            <a:extLst>
              <a:ext uri="{FF2B5EF4-FFF2-40B4-BE49-F238E27FC236}">
                <a16:creationId xmlns:a16="http://schemas.microsoft.com/office/drawing/2014/main" xmlns="" id="{E7555DDB-741C-472D-A9C8-DFD0C509A3DD}"/>
              </a:ext>
            </a:extLst>
          </p:cNvPr>
          <p:cNvSpPr>
            <a:spLocks noChangeArrowheads="1"/>
          </p:cNvSpPr>
          <p:nvPr/>
        </p:nvSpPr>
        <p:spPr bwMode="gray">
          <a:xfrm>
            <a:off x="5091113" y="1665169"/>
            <a:ext cx="259766" cy="519351"/>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3" name="Oval 25">
            <a:extLst>
              <a:ext uri="{FF2B5EF4-FFF2-40B4-BE49-F238E27FC236}">
                <a16:creationId xmlns:a16="http://schemas.microsoft.com/office/drawing/2014/main" xmlns="" id="{2336AE1E-F7A6-43EA-9C7B-37424E0C6B23}"/>
              </a:ext>
            </a:extLst>
          </p:cNvPr>
          <p:cNvSpPr>
            <a:spLocks noChangeArrowheads="1"/>
          </p:cNvSpPr>
          <p:nvPr/>
        </p:nvSpPr>
        <p:spPr bwMode="gray">
          <a:xfrm>
            <a:off x="5237163" y="1665963"/>
            <a:ext cx="1947862" cy="51935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4" name="Oval 26">
            <a:extLst>
              <a:ext uri="{FF2B5EF4-FFF2-40B4-BE49-F238E27FC236}">
                <a16:creationId xmlns:a16="http://schemas.microsoft.com/office/drawing/2014/main" xmlns="" id="{BCF1F0AC-D53E-4754-97B2-220931417D1B}"/>
              </a:ext>
            </a:extLst>
          </p:cNvPr>
          <p:cNvSpPr>
            <a:spLocks noChangeArrowheads="1"/>
          </p:cNvSpPr>
          <p:nvPr/>
        </p:nvSpPr>
        <p:spPr bwMode="gray">
          <a:xfrm>
            <a:off x="5240339" y="1668344"/>
            <a:ext cx="1946275" cy="519351"/>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5" name="Oval 27">
            <a:extLst>
              <a:ext uri="{FF2B5EF4-FFF2-40B4-BE49-F238E27FC236}">
                <a16:creationId xmlns:a16="http://schemas.microsoft.com/office/drawing/2014/main" xmlns="" id="{31F37CFF-96D8-4BA9-8990-146B282A7D0E}"/>
              </a:ext>
            </a:extLst>
          </p:cNvPr>
          <p:cNvSpPr>
            <a:spLocks noChangeArrowheads="1"/>
          </p:cNvSpPr>
          <p:nvPr/>
        </p:nvSpPr>
        <p:spPr bwMode="gray">
          <a:xfrm>
            <a:off x="5334000" y="1664375"/>
            <a:ext cx="1752600" cy="519351"/>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3916" name="Group 28">
            <a:extLst>
              <a:ext uri="{FF2B5EF4-FFF2-40B4-BE49-F238E27FC236}">
                <a16:creationId xmlns:a16="http://schemas.microsoft.com/office/drawing/2014/main" xmlns="" id="{9B37A937-5ED5-4908-9694-3F18118BCFC4}"/>
              </a:ext>
            </a:extLst>
          </p:cNvPr>
          <p:cNvGrpSpPr>
            <a:grpSpLocks/>
          </p:cNvGrpSpPr>
          <p:nvPr/>
        </p:nvGrpSpPr>
        <p:grpSpPr bwMode="auto">
          <a:xfrm>
            <a:off x="5362575" y="1039813"/>
            <a:ext cx="1697038" cy="1752600"/>
            <a:chOff x="4166" y="1706"/>
            <a:chExt cx="1252" cy="1252"/>
          </a:xfrm>
        </p:grpSpPr>
        <p:sp>
          <p:nvSpPr>
            <p:cNvPr id="293917" name="Oval 29">
              <a:extLst>
                <a:ext uri="{FF2B5EF4-FFF2-40B4-BE49-F238E27FC236}">
                  <a16:creationId xmlns:a16="http://schemas.microsoft.com/office/drawing/2014/main" xmlns="" id="{CC75D668-FA80-49EE-BE13-BD74EB0E213E}"/>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8" name="Oval 30">
              <a:extLst>
                <a:ext uri="{FF2B5EF4-FFF2-40B4-BE49-F238E27FC236}">
                  <a16:creationId xmlns:a16="http://schemas.microsoft.com/office/drawing/2014/main" xmlns="" id="{25D8BEEA-F952-4778-A550-5F6BB495CFF2}"/>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19" name="Oval 31">
              <a:extLst>
                <a:ext uri="{FF2B5EF4-FFF2-40B4-BE49-F238E27FC236}">
                  <a16:creationId xmlns:a16="http://schemas.microsoft.com/office/drawing/2014/main" xmlns="" id="{7B2E1D95-FC01-4538-BFC4-716E9657396C}"/>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0" name="Oval 32">
              <a:extLst>
                <a:ext uri="{FF2B5EF4-FFF2-40B4-BE49-F238E27FC236}">
                  <a16:creationId xmlns:a16="http://schemas.microsoft.com/office/drawing/2014/main" xmlns="" id="{B3E3680A-BC06-4D99-ACC8-500A660E4B47}"/>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grpSp>
        <p:nvGrpSpPr>
          <p:cNvPr id="293921" name="Group 33">
            <a:extLst>
              <a:ext uri="{FF2B5EF4-FFF2-40B4-BE49-F238E27FC236}">
                <a16:creationId xmlns:a16="http://schemas.microsoft.com/office/drawing/2014/main" xmlns="" id="{3387A6E3-A77C-400F-A427-B63188CBD9A7}"/>
              </a:ext>
            </a:extLst>
          </p:cNvPr>
          <p:cNvGrpSpPr>
            <a:grpSpLocks/>
          </p:cNvGrpSpPr>
          <p:nvPr/>
        </p:nvGrpSpPr>
        <p:grpSpPr bwMode="auto">
          <a:xfrm>
            <a:off x="8054976" y="1039813"/>
            <a:ext cx="1698625" cy="1752600"/>
            <a:chOff x="4166" y="1706"/>
            <a:chExt cx="1252" cy="1252"/>
          </a:xfrm>
        </p:grpSpPr>
        <p:sp>
          <p:nvSpPr>
            <p:cNvPr id="293922" name="Oval 34">
              <a:extLst>
                <a:ext uri="{FF2B5EF4-FFF2-40B4-BE49-F238E27FC236}">
                  <a16:creationId xmlns:a16="http://schemas.microsoft.com/office/drawing/2014/main" xmlns="" id="{1DD2B534-8CAC-4CAD-8752-86AE386CAFA6}"/>
                </a:ext>
              </a:extLst>
            </p:cNvPr>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3" name="Oval 35">
              <a:extLst>
                <a:ext uri="{FF2B5EF4-FFF2-40B4-BE49-F238E27FC236}">
                  <a16:creationId xmlns:a16="http://schemas.microsoft.com/office/drawing/2014/main" xmlns="" id="{EDF47E6E-E830-4A97-9CBF-9413A06D9748}"/>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4" name="Oval 36">
              <a:extLst>
                <a:ext uri="{FF2B5EF4-FFF2-40B4-BE49-F238E27FC236}">
                  <a16:creationId xmlns:a16="http://schemas.microsoft.com/office/drawing/2014/main" xmlns="" id="{CBACA358-3CC3-4599-970B-624367F52E8A}"/>
                </a:ext>
              </a:extLst>
            </p:cNvPr>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3925" name="Oval 37">
              <a:extLst>
                <a:ext uri="{FF2B5EF4-FFF2-40B4-BE49-F238E27FC236}">
                  <a16:creationId xmlns:a16="http://schemas.microsoft.com/office/drawing/2014/main" xmlns="" id="{F4318A3C-AA19-4B15-A3D6-0D2C959A0DD8}"/>
                </a:ext>
              </a:extLst>
            </p:cNvPr>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3926" name="Text Box 38">
            <a:extLst>
              <a:ext uri="{FF2B5EF4-FFF2-40B4-BE49-F238E27FC236}">
                <a16:creationId xmlns:a16="http://schemas.microsoft.com/office/drawing/2014/main" xmlns="" id="{D5CAE584-DFE7-4F6D-83C3-43E1FEBD7A2D}"/>
              </a:ext>
            </a:extLst>
          </p:cNvPr>
          <p:cNvSpPr txBox="1">
            <a:spLocks noChangeArrowheads="1"/>
          </p:cNvSpPr>
          <p:nvPr/>
        </p:nvSpPr>
        <p:spPr bwMode="gray">
          <a:xfrm>
            <a:off x="2787169" y="1728789"/>
            <a:ext cx="15440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1</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撇脂定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p>
        </p:txBody>
      </p:sp>
      <p:sp>
        <p:nvSpPr>
          <p:cNvPr id="293927" name="Text Box 39">
            <a:extLst>
              <a:ext uri="{FF2B5EF4-FFF2-40B4-BE49-F238E27FC236}">
                <a16:creationId xmlns:a16="http://schemas.microsoft.com/office/drawing/2014/main" xmlns="" id="{093EDDDA-9E9E-40FA-B0EA-0C0525F6CF87}"/>
              </a:ext>
            </a:extLst>
          </p:cNvPr>
          <p:cNvSpPr txBox="1">
            <a:spLocks noChangeArrowheads="1"/>
          </p:cNvSpPr>
          <p:nvPr/>
        </p:nvSpPr>
        <p:spPr bwMode="gray">
          <a:xfrm>
            <a:off x="5423760" y="1728789"/>
            <a:ext cx="15953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2</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渗透定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r>
              <a:rPr lang="zh-CN" altLang="en-US" sz="2400">
                <a:solidFill>
                  <a:srgbClr val="660066"/>
                </a:solidFill>
                <a:latin typeface="华文新魏" panose="02010800040101010101" pitchFamily="2" charset="-122"/>
                <a:ea typeface="华文新魏" panose="02010800040101010101" pitchFamily="2" charset="-122"/>
              </a:rPr>
              <a:t> </a:t>
            </a:r>
          </a:p>
          <a:p>
            <a:pPr algn="ctr" eaLnBrk="0" fontAlgn="base" hangingPunct="0">
              <a:spcBef>
                <a:spcPct val="0"/>
              </a:spcBef>
              <a:spcAft>
                <a:spcPct val="0"/>
              </a:spcAft>
            </a:pPr>
            <a:endParaRPr lang="en-US" altLang="zh-CN" sz="2400">
              <a:solidFill>
                <a:srgbClr val="660066"/>
              </a:solidFill>
              <a:latin typeface="华文新魏" panose="02010800040101010101" pitchFamily="2" charset="-122"/>
              <a:ea typeface="华文新魏" panose="02010800040101010101" pitchFamily="2" charset="-122"/>
            </a:endParaRPr>
          </a:p>
        </p:txBody>
      </p:sp>
      <p:sp>
        <p:nvSpPr>
          <p:cNvPr id="293928" name="Text Box 40">
            <a:extLst>
              <a:ext uri="{FF2B5EF4-FFF2-40B4-BE49-F238E27FC236}">
                <a16:creationId xmlns:a16="http://schemas.microsoft.com/office/drawing/2014/main" xmlns="" id="{A6BD0318-C316-4CF1-A85D-BD887354CEBA}"/>
              </a:ext>
            </a:extLst>
          </p:cNvPr>
          <p:cNvSpPr txBox="1">
            <a:spLocks noChangeArrowheads="1"/>
          </p:cNvSpPr>
          <p:nvPr/>
        </p:nvSpPr>
        <p:spPr bwMode="gray">
          <a:xfrm>
            <a:off x="8112985" y="1728789"/>
            <a:ext cx="15953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b="1">
                <a:solidFill>
                  <a:srgbClr val="660066"/>
                </a:solidFill>
                <a:latin typeface="华文新魏" panose="02010800040101010101" pitchFamily="2" charset="-122"/>
                <a:ea typeface="华文新魏" panose="02010800040101010101" pitchFamily="2" charset="-122"/>
              </a:rPr>
              <a:t>3</a:t>
            </a:r>
            <a:r>
              <a:rPr lang="zh-CN" altLang="en-US" sz="2400" b="1">
                <a:solidFill>
                  <a:srgbClr val="660066"/>
                </a:solidFill>
                <a:latin typeface="华文新魏" panose="02010800040101010101" pitchFamily="2" charset="-122"/>
                <a:ea typeface="华文新魏" panose="02010800040101010101" pitchFamily="2" charset="-122"/>
              </a:rPr>
              <a:t>．</a:t>
            </a:r>
            <a:r>
              <a:rPr lang="zh-CN" altLang="en-US" sz="2400" b="1">
                <a:solidFill>
                  <a:srgbClr val="660066"/>
                </a:solidFill>
                <a:latin typeface="宋体" panose="02010600030101010101" pitchFamily="2" charset="-122"/>
                <a:ea typeface="宋体" panose="02010600030101010101" pitchFamily="2" charset="-122"/>
              </a:rPr>
              <a:t>满意定</a:t>
            </a:r>
          </a:p>
          <a:p>
            <a:pPr algn="ctr" eaLnBrk="0" fontAlgn="base" hangingPunct="0">
              <a:spcBef>
                <a:spcPct val="0"/>
              </a:spcBef>
              <a:spcAft>
                <a:spcPct val="0"/>
              </a:spcAft>
            </a:pPr>
            <a:r>
              <a:rPr lang="zh-CN" altLang="en-US" sz="2400" b="1">
                <a:solidFill>
                  <a:srgbClr val="660066"/>
                </a:solidFill>
                <a:latin typeface="宋体" panose="02010600030101010101" pitchFamily="2" charset="-122"/>
                <a:ea typeface="宋体" panose="02010600030101010101" pitchFamily="2" charset="-122"/>
              </a:rPr>
              <a:t>价策略</a:t>
            </a:r>
            <a:r>
              <a:rPr lang="zh-CN" altLang="en-US">
                <a:solidFill>
                  <a:srgbClr val="080808"/>
                </a:solidFill>
                <a:latin typeface="Arial" panose="020B0604020202020204" pitchFamily="34" charset="0"/>
                <a:ea typeface="华文行楷" panose="0201080004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3890"/>
                                        </p:tgtEl>
                                        <p:attrNameLst>
                                          <p:attrName>style.visibility</p:attrName>
                                        </p:attrNameLst>
                                      </p:cBhvr>
                                      <p:to>
                                        <p:strVal val="visible"/>
                                      </p:to>
                                    </p:set>
                                    <p:animEffect transition="in" filter="dissolve">
                                      <p:cBhvr>
                                        <p:cTn id="7" dur="500"/>
                                        <p:tgtEl>
                                          <p:spTgt spid="293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3891"/>
                                        </p:tgtEl>
                                        <p:attrNameLst>
                                          <p:attrName>style.visibility</p:attrName>
                                        </p:attrNameLst>
                                      </p:cBhvr>
                                      <p:to>
                                        <p:strVal val="visible"/>
                                      </p:to>
                                    </p:set>
                                    <p:anim calcmode="lin" valueType="num">
                                      <p:cBhvr additive="base">
                                        <p:cTn id="12" dur="500" fill="hold"/>
                                        <p:tgtEl>
                                          <p:spTgt spid="293891"/>
                                        </p:tgtEl>
                                        <p:attrNameLst>
                                          <p:attrName>ppt_x</p:attrName>
                                        </p:attrNameLst>
                                      </p:cBhvr>
                                      <p:tavLst>
                                        <p:tav tm="0">
                                          <p:val>
                                            <p:strVal val="#ppt_x"/>
                                          </p:val>
                                        </p:tav>
                                        <p:tav tm="100000">
                                          <p:val>
                                            <p:strVal val="#ppt_x"/>
                                          </p:val>
                                        </p:tav>
                                      </p:tavLst>
                                    </p:anim>
                                    <p:anim calcmode="lin" valueType="num">
                                      <p:cBhvr additive="base">
                                        <p:cTn id="13" dur="500" fill="hold"/>
                                        <p:tgtEl>
                                          <p:spTgt spid="29389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3892"/>
                                        </p:tgtEl>
                                        <p:attrNameLst>
                                          <p:attrName>style.visibility</p:attrName>
                                        </p:attrNameLst>
                                      </p:cBhvr>
                                      <p:to>
                                        <p:strVal val="visible"/>
                                      </p:to>
                                    </p:set>
                                    <p:anim calcmode="lin" valueType="num">
                                      <p:cBhvr additive="base">
                                        <p:cTn id="16" dur="500" fill="hold"/>
                                        <p:tgtEl>
                                          <p:spTgt spid="293892"/>
                                        </p:tgtEl>
                                        <p:attrNameLst>
                                          <p:attrName>ppt_x</p:attrName>
                                        </p:attrNameLst>
                                      </p:cBhvr>
                                      <p:tavLst>
                                        <p:tav tm="0">
                                          <p:val>
                                            <p:strVal val="#ppt_x"/>
                                          </p:val>
                                        </p:tav>
                                        <p:tav tm="100000">
                                          <p:val>
                                            <p:strVal val="#ppt_x"/>
                                          </p:val>
                                        </p:tav>
                                      </p:tavLst>
                                    </p:anim>
                                    <p:anim calcmode="lin" valueType="num">
                                      <p:cBhvr additive="base">
                                        <p:cTn id="17" dur="500" fill="hold"/>
                                        <p:tgtEl>
                                          <p:spTgt spid="29389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3893"/>
                                        </p:tgtEl>
                                        <p:attrNameLst>
                                          <p:attrName>style.visibility</p:attrName>
                                        </p:attrNameLst>
                                      </p:cBhvr>
                                      <p:to>
                                        <p:strVal val="visible"/>
                                      </p:to>
                                    </p:set>
                                    <p:anim calcmode="lin" valueType="num">
                                      <p:cBhvr additive="base">
                                        <p:cTn id="20" dur="500" fill="hold"/>
                                        <p:tgtEl>
                                          <p:spTgt spid="293893"/>
                                        </p:tgtEl>
                                        <p:attrNameLst>
                                          <p:attrName>ppt_x</p:attrName>
                                        </p:attrNameLst>
                                      </p:cBhvr>
                                      <p:tavLst>
                                        <p:tav tm="0">
                                          <p:val>
                                            <p:strVal val="#ppt_x"/>
                                          </p:val>
                                        </p:tav>
                                        <p:tav tm="100000">
                                          <p:val>
                                            <p:strVal val="#ppt_x"/>
                                          </p:val>
                                        </p:tav>
                                      </p:tavLst>
                                    </p:anim>
                                    <p:anim calcmode="lin" valueType="num">
                                      <p:cBhvr additive="base">
                                        <p:cTn id="21" dur="500" fill="hold"/>
                                        <p:tgtEl>
                                          <p:spTgt spid="29389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93894"/>
                                        </p:tgtEl>
                                        <p:attrNameLst>
                                          <p:attrName>style.visibility</p:attrName>
                                        </p:attrNameLst>
                                      </p:cBhvr>
                                      <p:to>
                                        <p:strVal val="visible"/>
                                      </p:to>
                                    </p:set>
                                    <p:anim calcmode="lin" valueType="num">
                                      <p:cBhvr additive="base">
                                        <p:cTn id="24" dur="500" fill="hold"/>
                                        <p:tgtEl>
                                          <p:spTgt spid="293894"/>
                                        </p:tgtEl>
                                        <p:attrNameLst>
                                          <p:attrName>ppt_x</p:attrName>
                                        </p:attrNameLst>
                                      </p:cBhvr>
                                      <p:tavLst>
                                        <p:tav tm="0">
                                          <p:val>
                                            <p:strVal val="#ppt_x"/>
                                          </p:val>
                                        </p:tav>
                                        <p:tav tm="100000">
                                          <p:val>
                                            <p:strVal val="#ppt_x"/>
                                          </p:val>
                                        </p:tav>
                                      </p:tavLst>
                                    </p:anim>
                                    <p:anim calcmode="lin" valueType="num">
                                      <p:cBhvr additive="base">
                                        <p:cTn id="25" dur="500" fill="hold"/>
                                        <p:tgtEl>
                                          <p:spTgt spid="29389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3895"/>
                                        </p:tgtEl>
                                        <p:attrNameLst>
                                          <p:attrName>style.visibility</p:attrName>
                                        </p:attrNameLst>
                                      </p:cBhvr>
                                      <p:to>
                                        <p:strVal val="visible"/>
                                      </p:to>
                                    </p:set>
                                    <p:anim calcmode="lin" valueType="num">
                                      <p:cBhvr additive="base">
                                        <p:cTn id="28" dur="500" fill="hold"/>
                                        <p:tgtEl>
                                          <p:spTgt spid="293895"/>
                                        </p:tgtEl>
                                        <p:attrNameLst>
                                          <p:attrName>ppt_x</p:attrName>
                                        </p:attrNameLst>
                                      </p:cBhvr>
                                      <p:tavLst>
                                        <p:tav tm="0">
                                          <p:val>
                                            <p:strVal val="#ppt_x"/>
                                          </p:val>
                                        </p:tav>
                                        <p:tav tm="100000">
                                          <p:val>
                                            <p:strVal val="#ppt_x"/>
                                          </p:val>
                                        </p:tav>
                                      </p:tavLst>
                                    </p:anim>
                                    <p:anim calcmode="lin" valueType="num">
                                      <p:cBhvr additive="base">
                                        <p:cTn id="29" dur="500" fill="hold"/>
                                        <p:tgtEl>
                                          <p:spTgt spid="29389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93896"/>
                                        </p:tgtEl>
                                        <p:attrNameLst>
                                          <p:attrName>style.visibility</p:attrName>
                                        </p:attrNameLst>
                                      </p:cBhvr>
                                      <p:to>
                                        <p:strVal val="visible"/>
                                      </p:to>
                                    </p:set>
                                    <p:anim calcmode="lin" valueType="num">
                                      <p:cBhvr additive="base">
                                        <p:cTn id="32" dur="500" fill="hold"/>
                                        <p:tgtEl>
                                          <p:spTgt spid="293896"/>
                                        </p:tgtEl>
                                        <p:attrNameLst>
                                          <p:attrName>ppt_x</p:attrName>
                                        </p:attrNameLst>
                                      </p:cBhvr>
                                      <p:tavLst>
                                        <p:tav tm="0">
                                          <p:val>
                                            <p:strVal val="#ppt_x"/>
                                          </p:val>
                                        </p:tav>
                                        <p:tav tm="100000">
                                          <p:val>
                                            <p:strVal val="#ppt_x"/>
                                          </p:val>
                                        </p:tav>
                                      </p:tavLst>
                                    </p:anim>
                                    <p:anim calcmode="lin" valueType="num">
                                      <p:cBhvr additive="base">
                                        <p:cTn id="33" dur="500" fill="hold"/>
                                        <p:tgtEl>
                                          <p:spTgt spid="29389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93897"/>
                                        </p:tgtEl>
                                        <p:attrNameLst>
                                          <p:attrName>style.visibility</p:attrName>
                                        </p:attrNameLst>
                                      </p:cBhvr>
                                      <p:to>
                                        <p:strVal val="visible"/>
                                      </p:to>
                                    </p:set>
                                    <p:anim calcmode="lin" valueType="num">
                                      <p:cBhvr additive="base">
                                        <p:cTn id="36" dur="500" fill="hold"/>
                                        <p:tgtEl>
                                          <p:spTgt spid="293897"/>
                                        </p:tgtEl>
                                        <p:attrNameLst>
                                          <p:attrName>ppt_x</p:attrName>
                                        </p:attrNameLst>
                                      </p:cBhvr>
                                      <p:tavLst>
                                        <p:tav tm="0">
                                          <p:val>
                                            <p:strVal val="#ppt_x"/>
                                          </p:val>
                                        </p:tav>
                                        <p:tav tm="100000">
                                          <p:val>
                                            <p:strVal val="#ppt_x"/>
                                          </p:val>
                                        </p:tav>
                                      </p:tavLst>
                                    </p:anim>
                                    <p:anim calcmode="lin" valueType="num">
                                      <p:cBhvr additive="base">
                                        <p:cTn id="37" dur="500" fill="hold"/>
                                        <p:tgtEl>
                                          <p:spTgt spid="29389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3898"/>
                                        </p:tgtEl>
                                        <p:attrNameLst>
                                          <p:attrName>style.visibility</p:attrName>
                                        </p:attrNameLst>
                                      </p:cBhvr>
                                      <p:to>
                                        <p:strVal val="visible"/>
                                      </p:to>
                                    </p:set>
                                    <p:anim calcmode="lin" valueType="num">
                                      <p:cBhvr additive="base">
                                        <p:cTn id="40" dur="500" fill="hold"/>
                                        <p:tgtEl>
                                          <p:spTgt spid="293898"/>
                                        </p:tgtEl>
                                        <p:attrNameLst>
                                          <p:attrName>ppt_x</p:attrName>
                                        </p:attrNameLst>
                                      </p:cBhvr>
                                      <p:tavLst>
                                        <p:tav tm="0">
                                          <p:val>
                                            <p:strVal val="#ppt_x"/>
                                          </p:val>
                                        </p:tav>
                                        <p:tav tm="100000">
                                          <p:val>
                                            <p:strVal val="#ppt_x"/>
                                          </p:val>
                                        </p:tav>
                                      </p:tavLst>
                                    </p:anim>
                                    <p:anim calcmode="lin" valueType="num">
                                      <p:cBhvr additive="base">
                                        <p:cTn id="41" dur="500" fill="hold"/>
                                        <p:tgtEl>
                                          <p:spTgt spid="29389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93899"/>
                                        </p:tgtEl>
                                        <p:attrNameLst>
                                          <p:attrName>style.visibility</p:attrName>
                                        </p:attrNameLst>
                                      </p:cBhvr>
                                      <p:to>
                                        <p:strVal val="visible"/>
                                      </p:to>
                                    </p:set>
                                    <p:anim calcmode="lin" valueType="num">
                                      <p:cBhvr additive="base">
                                        <p:cTn id="44" dur="500" fill="hold"/>
                                        <p:tgtEl>
                                          <p:spTgt spid="293899"/>
                                        </p:tgtEl>
                                        <p:attrNameLst>
                                          <p:attrName>ppt_x</p:attrName>
                                        </p:attrNameLst>
                                      </p:cBhvr>
                                      <p:tavLst>
                                        <p:tav tm="0">
                                          <p:val>
                                            <p:strVal val="#ppt_x"/>
                                          </p:val>
                                        </p:tav>
                                        <p:tav tm="100000">
                                          <p:val>
                                            <p:strVal val="#ppt_x"/>
                                          </p:val>
                                        </p:tav>
                                      </p:tavLst>
                                    </p:anim>
                                    <p:anim calcmode="lin" valueType="num">
                                      <p:cBhvr additive="base">
                                        <p:cTn id="45" dur="500" fill="hold"/>
                                        <p:tgtEl>
                                          <p:spTgt spid="29389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93900"/>
                                        </p:tgtEl>
                                        <p:attrNameLst>
                                          <p:attrName>style.visibility</p:attrName>
                                        </p:attrNameLst>
                                      </p:cBhvr>
                                      <p:to>
                                        <p:strVal val="visible"/>
                                      </p:to>
                                    </p:set>
                                    <p:anim calcmode="lin" valueType="num">
                                      <p:cBhvr additive="base">
                                        <p:cTn id="48" dur="500" fill="hold"/>
                                        <p:tgtEl>
                                          <p:spTgt spid="293900"/>
                                        </p:tgtEl>
                                        <p:attrNameLst>
                                          <p:attrName>ppt_x</p:attrName>
                                        </p:attrNameLst>
                                      </p:cBhvr>
                                      <p:tavLst>
                                        <p:tav tm="0">
                                          <p:val>
                                            <p:strVal val="#ppt_x"/>
                                          </p:val>
                                        </p:tav>
                                        <p:tav tm="100000">
                                          <p:val>
                                            <p:strVal val="#ppt_x"/>
                                          </p:val>
                                        </p:tav>
                                      </p:tavLst>
                                    </p:anim>
                                    <p:anim calcmode="lin" valueType="num">
                                      <p:cBhvr additive="base">
                                        <p:cTn id="49" dur="500" fill="hold"/>
                                        <p:tgtEl>
                                          <p:spTgt spid="29390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93901"/>
                                        </p:tgtEl>
                                        <p:attrNameLst>
                                          <p:attrName>style.visibility</p:attrName>
                                        </p:attrNameLst>
                                      </p:cBhvr>
                                      <p:to>
                                        <p:strVal val="visible"/>
                                      </p:to>
                                    </p:set>
                                    <p:anim calcmode="lin" valueType="num">
                                      <p:cBhvr additive="base">
                                        <p:cTn id="52" dur="500" fill="hold"/>
                                        <p:tgtEl>
                                          <p:spTgt spid="293901"/>
                                        </p:tgtEl>
                                        <p:attrNameLst>
                                          <p:attrName>ppt_x</p:attrName>
                                        </p:attrNameLst>
                                      </p:cBhvr>
                                      <p:tavLst>
                                        <p:tav tm="0">
                                          <p:val>
                                            <p:strVal val="#ppt_x"/>
                                          </p:val>
                                        </p:tav>
                                        <p:tav tm="100000">
                                          <p:val>
                                            <p:strVal val="#ppt_x"/>
                                          </p:val>
                                        </p:tav>
                                      </p:tavLst>
                                    </p:anim>
                                    <p:anim calcmode="lin" valueType="num">
                                      <p:cBhvr additive="base">
                                        <p:cTn id="53" dur="500" fill="hold"/>
                                        <p:tgtEl>
                                          <p:spTgt spid="29390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93902"/>
                                        </p:tgtEl>
                                        <p:attrNameLst>
                                          <p:attrName>style.visibility</p:attrName>
                                        </p:attrNameLst>
                                      </p:cBhvr>
                                      <p:to>
                                        <p:strVal val="visible"/>
                                      </p:to>
                                    </p:set>
                                    <p:anim calcmode="lin" valueType="num">
                                      <p:cBhvr additive="base">
                                        <p:cTn id="56" dur="500" fill="hold"/>
                                        <p:tgtEl>
                                          <p:spTgt spid="293902"/>
                                        </p:tgtEl>
                                        <p:attrNameLst>
                                          <p:attrName>ppt_x</p:attrName>
                                        </p:attrNameLst>
                                      </p:cBhvr>
                                      <p:tavLst>
                                        <p:tav tm="0">
                                          <p:val>
                                            <p:strVal val="#ppt_x"/>
                                          </p:val>
                                        </p:tav>
                                        <p:tav tm="100000">
                                          <p:val>
                                            <p:strVal val="#ppt_x"/>
                                          </p:val>
                                        </p:tav>
                                      </p:tavLst>
                                    </p:anim>
                                    <p:anim calcmode="lin" valueType="num">
                                      <p:cBhvr additive="base">
                                        <p:cTn id="57" dur="500" fill="hold"/>
                                        <p:tgtEl>
                                          <p:spTgt spid="29390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93903"/>
                                        </p:tgtEl>
                                        <p:attrNameLst>
                                          <p:attrName>style.visibility</p:attrName>
                                        </p:attrNameLst>
                                      </p:cBhvr>
                                      <p:to>
                                        <p:strVal val="visible"/>
                                      </p:to>
                                    </p:set>
                                    <p:anim calcmode="lin" valueType="num">
                                      <p:cBhvr additive="base">
                                        <p:cTn id="60" dur="500" fill="hold"/>
                                        <p:tgtEl>
                                          <p:spTgt spid="293903"/>
                                        </p:tgtEl>
                                        <p:attrNameLst>
                                          <p:attrName>ppt_x</p:attrName>
                                        </p:attrNameLst>
                                      </p:cBhvr>
                                      <p:tavLst>
                                        <p:tav tm="0">
                                          <p:val>
                                            <p:strVal val="#ppt_x"/>
                                          </p:val>
                                        </p:tav>
                                        <p:tav tm="100000">
                                          <p:val>
                                            <p:strVal val="#ppt_x"/>
                                          </p:val>
                                        </p:tav>
                                      </p:tavLst>
                                    </p:anim>
                                    <p:anim calcmode="lin" valueType="num">
                                      <p:cBhvr additive="base">
                                        <p:cTn id="61" dur="500" fill="hold"/>
                                        <p:tgtEl>
                                          <p:spTgt spid="29390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93904"/>
                                        </p:tgtEl>
                                        <p:attrNameLst>
                                          <p:attrName>style.visibility</p:attrName>
                                        </p:attrNameLst>
                                      </p:cBhvr>
                                      <p:to>
                                        <p:strVal val="visible"/>
                                      </p:to>
                                    </p:set>
                                    <p:anim calcmode="lin" valueType="num">
                                      <p:cBhvr additive="base">
                                        <p:cTn id="64" dur="500" fill="hold"/>
                                        <p:tgtEl>
                                          <p:spTgt spid="293904"/>
                                        </p:tgtEl>
                                        <p:attrNameLst>
                                          <p:attrName>ppt_x</p:attrName>
                                        </p:attrNameLst>
                                      </p:cBhvr>
                                      <p:tavLst>
                                        <p:tav tm="0">
                                          <p:val>
                                            <p:strVal val="#ppt_x"/>
                                          </p:val>
                                        </p:tav>
                                        <p:tav tm="100000">
                                          <p:val>
                                            <p:strVal val="#ppt_x"/>
                                          </p:val>
                                        </p:tav>
                                      </p:tavLst>
                                    </p:anim>
                                    <p:anim calcmode="lin" valueType="num">
                                      <p:cBhvr additive="base">
                                        <p:cTn id="65" dur="500" fill="hold"/>
                                        <p:tgtEl>
                                          <p:spTgt spid="29390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93905"/>
                                        </p:tgtEl>
                                        <p:attrNameLst>
                                          <p:attrName>style.visibility</p:attrName>
                                        </p:attrNameLst>
                                      </p:cBhvr>
                                      <p:to>
                                        <p:strVal val="visible"/>
                                      </p:to>
                                    </p:set>
                                    <p:anim calcmode="lin" valueType="num">
                                      <p:cBhvr additive="base">
                                        <p:cTn id="68" dur="500" fill="hold"/>
                                        <p:tgtEl>
                                          <p:spTgt spid="293905"/>
                                        </p:tgtEl>
                                        <p:attrNameLst>
                                          <p:attrName>ppt_x</p:attrName>
                                        </p:attrNameLst>
                                      </p:cBhvr>
                                      <p:tavLst>
                                        <p:tav tm="0">
                                          <p:val>
                                            <p:strVal val="#ppt_x"/>
                                          </p:val>
                                        </p:tav>
                                        <p:tav tm="100000">
                                          <p:val>
                                            <p:strVal val="#ppt_x"/>
                                          </p:val>
                                        </p:tav>
                                      </p:tavLst>
                                    </p:anim>
                                    <p:anim calcmode="lin" valueType="num">
                                      <p:cBhvr additive="base">
                                        <p:cTn id="69" dur="500" fill="hold"/>
                                        <p:tgtEl>
                                          <p:spTgt spid="29390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93906"/>
                                        </p:tgtEl>
                                        <p:attrNameLst>
                                          <p:attrName>style.visibility</p:attrName>
                                        </p:attrNameLst>
                                      </p:cBhvr>
                                      <p:to>
                                        <p:strVal val="visible"/>
                                      </p:to>
                                    </p:set>
                                    <p:anim calcmode="lin" valueType="num">
                                      <p:cBhvr additive="base">
                                        <p:cTn id="72" dur="500" fill="hold"/>
                                        <p:tgtEl>
                                          <p:spTgt spid="293906"/>
                                        </p:tgtEl>
                                        <p:attrNameLst>
                                          <p:attrName>ppt_x</p:attrName>
                                        </p:attrNameLst>
                                      </p:cBhvr>
                                      <p:tavLst>
                                        <p:tav tm="0">
                                          <p:val>
                                            <p:strVal val="#ppt_x"/>
                                          </p:val>
                                        </p:tav>
                                        <p:tav tm="100000">
                                          <p:val>
                                            <p:strVal val="#ppt_x"/>
                                          </p:val>
                                        </p:tav>
                                      </p:tavLst>
                                    </p:anim>
                                    <p:anim calcmode="lin" valueType="num">
                                      <p:cBhvr additive="base">
                                        <p:cTn id="73" dur="500" fill="hold"/>
                                        <p:tgtEl>
                                          <p:spTgt spid="293906"/>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93911"/>
                                        </p:tgtEl>
                                        <p:attrNameLst>
                                          <p:attrName>style.visibility</p:attrName>
                                        </p:attrNameLst>
                                      </p:cBhvr>
                                      <p:to>
                                        <p:strVal val="visible"/>
                                      </p:to>
                                    </p:set>
                                    <p:anim calcmode="lin" valueType="num">
                                      <p:cBhvr additive="base">
                                        <p:cTn id="76" dur="500" fill="hold"/>
                                        <p:tgtEl>
                                          <p:spTgt spid="293911"/>
                                        </p:tgtEl>
                                        <p:attrNameLst>
                                          <p:attrName>ppt_x</p:attrName>
                                        </p:attrNameLst>
                                      </p:cBhvr>
                                      <p:tavLst>
                                        <p:tav tm="0">
                                          <p:val>
                                            <p:strVal val="#ppt_x"/>
                                          </p:val>
                                        </p:tav>
                                        <p:tav tm="100000">
                                          <p:val>
                                            <p:strVal val="#ppt_x"/>
                                          </p:val>
                                        </p:tav>
                                      </p:tavLst>
                                    </p:anim>
                                    <p:anim calcmode="lin" valueType="num">
                                      <p:cBhvr additive="base">
                                        <p:cTn id="77" dur="500" fill="hold"/>
                                        <p:tgtEl>
                                          <p:spTgt spid="293911"/>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93912"/>
                                        </p:tgtEl>
                                        <p:attrNameLst>
                                          <p:attrName>style.visibility</p:attrName>
                                        </p:attrNameLst>
                                      </p:cBhvr>
                                      <p:to>
                                        <p:strVal val="visible"/>
                                      </p:to>
                                    </p:set>
                                    <p:anim calcmode="lin" valueType="num">
                                      <p:cBhvr additive="base">
                                        <p:cTn id="80" dur="500" fill="hold"/>
                                        <p:tgtEl>
                                          <p:spTgt spid="293912"/>
                                        </p:tgtEl>
                                        <p:attrNameLst>
                                          <p:attrName>ppt_x</p:attrName>
                                        </p:attrNameLst>
                                      </p:cBhvr>
                                      <p:tavLst>
                                        <p:tav tm="0">
                                          <p:val>
                                            <p:strVal val="#ppt_x"/>
                                          </p:val>
                                        </p:tav>
                                        <p:tav tm="100000">
                                          <p:val>
                                            <p:strVal val="#ppt_x"/>
                                          </p:val>
                                        </p:tav>
                                      </p:tavLst>
                                    </p:anim>
                                    <p:anim calcmode="lin" valueType="num">
                                      <p:cBhvr additive="base">
                                        <p:cTn id="81" dur="500" fill="hold"/>
                                        <p:tgtEl>
                                          <p:spTgt spid="293912"/>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93913"/>
                                        </p:tgtEl>
                                        <p:attrNameLst>
                                          <p:attrName>style.visibility</p:attrName>
                                        </p:attrNameLst>
                                      </p:cBhvr>
                                      <p:to>
                                        <p:strVal val="visible"/>
                                      </p:to>
                                    </p:set>
                                    <p:anim calcmode="lin" valueType="num">
                                      <p:cBhvr additive="base">
                                        <p:cTn id="84" dur="500" fill="hold"/>
                                        <p:tgtEl>
                                          <p:spTgt spid="293913"/>
                                        </p:tgtEl>
                                        <p:attrNameLst>
                                          <p:attrName>ppt_x</p:attrName>
                                        </p:attrNameLst>
                                      </p:cBhvr>
                                      <p:tavLst>
                                        <p:tav tm="0">
                                          <p:val>
                                            <p:strVal val="#ppt_x"/>
                                          </p:val>
                                        </p:tav>
                                        <p:tav tm="100000">
                                          <p:val>
                                            <p:strVal val="#ppt_x"/>
                                          </p:val>
                                        </p:tav>
                                      </p:tavLst>
                                    </p:anim>
                                    <p:anim calcmode="lin" valueType="num">
                                      <p:cBhvr additive="base">
                                        <p:cTn id="85" dur="500" fill="hold"/>
                                        <p:tgtEl>
                                          <p:spTgt spid="29391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93914"/>
                                        </p:tgtEl>
                                        <p:attrNameLst>
                                          <p:attrName>style.visibility</p:attrName>
                                        </p:attrNameLst>
                                      </p:cBhvr>
                                      <p:to>
                                        <p:strVal val="visible"/>
                                      </p:to>
                                    </p:set>
                                    <p:anim calcmode="lin" valueType="num">
                                      <p:cBhvr additive="base">
                                        <p:cTn id="88" dur="500" fill="hold"/>
                                        <p:tgtEl>
                                          <p:spTgt spid="293914"/>
                                        </p:tgtEl>
                                        <p:attrNameLst>
                                          <p:attrName>ppt_x</p:attrName>
                                        </p:attrNameLst>
                                      </p:cBhvr>
                                      <p:tavLst>
                                        <p:tav tm="0">
                                          <p:val>
                                            <p:strVal val="#ppt_x"/>
                                          </p:val>
                                        </p:tav>
                                        <p:tav tm="100000">
                                          <p:val>
                                            <p:strVal val="#ppt_x"/>
                                          </p:val>
                                        </p:tav>
                                      </p:tavLst>
                                    </p:anim>
                                    <p:anim calcmode="lin" valueType="num">
                                      <p:cBhvr additive="base">
                                        <p:cTn id="89" dur="500" fill="hold"/>
                                        <p:tgtEl>
                                          <p:spTgt spid="293914"/>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93915"/>
                                        </p:tgtEl>
                                        <p:attrNameLst>
                                          <p:attrName>style.visibility</p:attrName>
                                        </p:attrNameLst>
                                      </p:cBhvr>
                                      <p:to>
                                        <p:strVal val="visible"/>
                                      </p:to>
                                    </p:set>
                                    <p:anim calcmode="lin" valueType="num">
                                      <p:cBhvr additive="base">
                                        <p:cTn id="92" dur="500" fill="hold"/>
                                        <p:tgtEl>
                                          <p:spTgt spid="293915"/>
                                        </p:tgtEl>
                                        <p:attrNameLst>
                                          <p:attrName>ppt_x</p:attrName>
                                        </p:attrNameLst>
                                      </p:cBhvr>
                                      <p:tavLst>
                                        <p:tav tm="0">
                                          <p:val>
                                            <p:strVal val="#ppt_x"/>
                                          </p:val>
                                        </p:tav>
                                        <p:tav tm="100000">
                                          <p:val>
                                            <p:strVal val="#ppt_x"/>
                                          </p:val>
                                        </p:tav>
                                      </p:tavLst>
                                    </p:anim>
                                    <p:anim calcmode="lin" valueType="num">
                                      <p:cBhvr additive="base">
                                        <p:cTn id="93" dur="500" fill="hold"/>
                                        <p:tgtEl>
                                          <p:spTgt spid="293915"/>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93916"/>
                                        </p:tgtEl>
                                        <p:attrNameLst>
                                          <p:attrName>style.visibility</p:attrName>
                                        </p:attrNameLst>
                                      </p:cBhvr>
                                      <p:to>
                                        <p:strVal val="visible"/>
                                      </p:to>
                                    </p:set>
                                    <p:anim calcmode="lin" valueType="num">
                                      <p:cBhvr additive="base">
                                        <p:cTn id="96" dur="500" fill="hold"/>
                                        <p:tgtEl>
                                          <p:spTgt spid="293916"/>
                                        </p:tgtEl>
                                        <p:attrNameLst>
                                          <p:attrName>ppt_x</p:attrName>
                                        </p:attrNameLst>
                                      </p:cBhvr>
                                      <p:tavLst>
                                        <p:tav tm="0">
                                          <p:val>
                                            <p:strVal val="#ppt_x"/>
                                          </p:val>
                                        </p:tav>
                                        <p:tav tm="100000">
                                          <p:val>
                                            <p:strVal val="#ppt_x"/>
                                          </p:val>
                                        </p:tav>
                                      </p:tavLst>
                                    </p:anim>
                                    <p:anim calcmode="lin" valueType="num">
                                      <p:cBhvr additive="base">
                                        <p:cTn id="97" dur="500" fill="hold"/>
                                        <p:tgtEl>
                                          <p:spTgt spid="293916"/>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93921"/>
                                        </p:tgtEl>
                                        <p:attrNameLst>
                                          <p:attrName>style.visibility</p:attrName>
                                        </p:attrNameLst>
                                      </p:cBhvr>
                                      <p:to>
                                        <p:strVal val="visible"/>
                                      </p:to>
                                    </p:set>
                                    <p:anim calcmode="lin" valueType="num">
                                      <p:cBhvr additive="base">
                                        <p:cTn id="100" dur="500" fill="hold"/>
                                        <p:tgtEl>
                                          <p:spTgt spid="293921"/>
                                        </p:tgtEl>
                                        <p:attrNameLst>
                                          <p:attrName>ppt_x</p:attrName>
                                        </p:attrNameLst>
                                      </p:cBhvr>
                                      <p:tavLst>
                                        <p:tav tm="0">
                                          <p:val>
                                            <p:strVal val="#ppt_x"/>
                                          </p:val>
                                        </p:tav>
                                        <p:tav tm="100000">
                                          <p:val>
                                            <p:strVal val="#ppt_x"/>
                                          </p:val>
                                        </p:tav>
                                      </p:tavLst>
                                    </p:anim>
                                    <p:anim calcmode="lin" valueType="num">
                                      <p:cBhvr additive="base">
                                        <p:cTn id="101" dur="500" fill="hold"/>
                                        <p:tgtEl>
                                          <p:spTgt spid="293921"/>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293926"/>
                                        </p:tgtEl>
                                        <p:attrNameLst>
                                          <p:attrName>style.visibility</p:attrName>
                                        </p:attrNameLst>
                                      </p:cBhvr>
                                      <p:to>
                                        <p:strVal val="visible"/>
                                      </p:to>
                                    </p:set>
                                    <p:anim calcmode="lin" valueType="num">
                                      <p:cBhvr additive="base">
                                        <p:cTn id="104" dur="500" fill="hold"/>
                                        <p:tgtEl>
                                          <p:spTgt spid="293926"/>
                                        </p:tgtEl>
                                        <p:attrNameLst>
                                          <p:attrName>ppt_x</p:attrName>
                                        </p:attrNameLst>
                                      </p:cBhvr>
                                      <p:tavLst>
                                        <p:tav tm="0">
                                          <p:val>
                                            <p:strVal val="#ppt_x"/>
                                          </p:val>
                                        </p:tav>
                                        <p:tav tm="100000">
                                          <p:val>
                                            <p:strVal val="#ppt_x"/>
                                          </p:val>
                                        </p:tav>
                                      </p:tavLst>
                                    </p:anim>
                                    <p:anim calcmode="lin" valueType="num">
                                      <p:cBhvr additive="base">
                                        <p:cTn id="105" dur="500" fill="hold"/>
                                        <p:tgtEl>
                                          <p:spTgt spid="293926"/>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93927"/>
                                        </p:tgtEl>
                                        <p:attrNameLst>
                                          <p:attrName>style.visibility</p:attrName>
                                        </p:attrNameLst>
                                      </p:cBhvr>
                                      <p:to>
                                        <p:strVal val="visible"/>
                                      </p:to>
                                    </p:set>
                                    <p:anim calcmode="lin" valueType="num">
                                      <p:cBhvr additive="base">
                                        <p:cTn id="108" dur="500" fill="hold"/>
                                        <p:tgtEl>
                                          <p:spTgt spid="293927"/>
                                        </p:tgtEl>
                                        <p:attrNameLst>
                                          <p:attrName>ppt_x</p:attrName>
                                        </p:attrNameLst>
                                      </p:cBhvr>
                                      <p:tavLst>
                                        <p:tav tm="0">
                                          <p:val>
                                            <p:strVal val="#ppt_x"/>
                                          </p:val>
                                        </p:tav>
                                        <p:tav tm="100000">
                                          <p:val>
                                            <p:strVal val="#ppt_x"/>
                                          </p:val>
                                        </p:tav>
                                      </p:tavLst>
                                    </p:anim>
                                    <p:anim calcmode="lin" valueType="num">
                                      <p:cBhvr additive="base">
                                        <p:cTn id="109" dur="500" fill="hold"/>
                                        <p:tgtEl>
                                          <p:spTgt spid="29392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93928"/>
                                        </p:tgtEl>
                                        <p:attrNameLst>
                                          <p:attrName>style.visibility</p:attrName>
                                        </p:attrNameLst>
                                      </p:cBhvr>
                                      <p:to>
                                        <p:strVal val="visible"/>
                                      </p:to>
                                    </p:set>
                                    <p:anim calcmode="lin" valueType="num">
                                      <p:cBhvr additive="base">
                                        <p:cTn id="112" dur="500" fill="hold"/>
                                        <p:tgtEl>
                                          <p:spTgt spid="293928"/>
                                        </p:tgtEl>
                                        <p:attrNameLst>
                                          <p:attrName>ppt_x</p:attrName>
                                        </p:attrNameLst>
                                      </p:cBhvr>
                                      <p:tavLst>
                                        <p:tav tm="0">
                                          <p:val>
                                            <p:strVal val="#ppt_x"/>
                                          </p:val>
                                        </p:tav>
                                        <p:tav tm="100000">
                                          <p:val>
                                            <p:strVal val="#ppt_x"/>
                                          </p:val>
                                        </p:tav>
                                      </p:tavLst>
                                    </p:anim>
                                    <p:anim calcmode="lin" valueType="num">
                                      <p:cBhvr additive="base">
                                        <p:cTn id="113" dur="500" fill="hold"/>
                                        <p:tgtEl>
                                          <p:spTgt spid="293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animBg="1"/>
      <p:bldP spid="293892" grpId="0" animBg="1"/>
      <p:bldP spid="293893" grpId="0" animBg="1"/>
      <p:bldP spid="293926" grpId="0"/>
      <p:bldP spid="293927" grpId="0"/>
      <p:bldP spid="29392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338947" name="Text Box 3"/>
          <p:cNvSpPr txBox="1">
            <a:spLocks noChangeArrowheads="1"/>
          </p:cNvSpPr>
          <p:nvPr/>
        </p:nvSpPr>
        <p:spPr bwMode="auto">
          <a:xfrm>
            <a:off x="1524000" y="1981201"/>
            <a:ext cx="873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1．消费者对价格调整的心理及行为反应</a:t>
            </a:r>
            <a:r>
              <a:rPr kumimoji="1" lang="zh-CN" altLang="en-US" sz="2400" b="1">
                <a:solidFill>
                  <a:srgbClr val="FF7C80"/>
                </a:solidFill>
                <a:latin typeface="宋体" pitchFamily="2" charset="-122"/>
              </a:rPr>
              <a:t> </a:t>
            </a:r>
          </a:p>
        </p:txBody>
      </p:sp>
      <p:sp>
        <p:nvSpPr>
          <p:cNvPr id="338949" name="Text Box 5"/>
          <p:cNvSpPr txBox="1">
            <a:spLocks noChangeArrowheads="1"/>
          </p:cNvSpPr>
          <p:nvPr/>
        </p:nvSpPr>
        <p:spPr bwMode="auto">
          <a:xfrm>
            <a:off x="2438400" y="3573464"/>
            <a:ext cx="2235200" cy="707886"/>
          </a:xfrm>
          <a:prstGeom prst="rect">
            <a:avLst/>
          </a:prstGeom>
          <a:gradFill rotWithShape="0">
            <a:gsLst>
              <a:gs pos="0">
                <a:schemeClr val="accent1"/>
              </a:gs>
              <a:gs pos="100000">
                <a:srgbClr val="FFFF66"/>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20000"/>
              </a:spcBef>
            </a:pPr>
            <a:r>
              <a:rPr kumimoji="1" lang="zh-CN" altLang="en-US" sz="4000" b="1" dirty="0">
                <a:latin typeface="宋体" pitchFamily="2" charset="-122"/>
              </a:rPr>
              <a:t>价格调整</a:t>
            </a:r>
            <a:r>
              <a:rPr kumimoji="1" lang="zh-CN" altLang="en-US" sz="2800" b="1" dirty="0">
                <a:latin typeface="宋体" pitchFamily="2" charset="-122"/>
              </a:rPr>
              <a:t> </a:t>
            </a:r>
          </a:p>
        </p:txBody>
      </p:sp>
      <p:sp>
        <p:nvSpPr>
          <p:cNvPr id="338950" name="Text Box 6"/>
          <p:cNvSpPr txBox="1">
            <a:spLocks noChangeArrowheads="1"/>
          </p:cNvSpPr>
          <p:nvPr/>
        </p:nvSpPr>
        <p:spPr bwMode="auto">
          <a:xfrm>
            <a:off x="7730766" y="3016958"/>
            <a:ext cx="3064933" cy="519112"/>
          </a:xfrm>
          <a:prstGeom prst="rect">
            <a:avLst/>
          </a:prstGeom>
          <a:gradFill rotWithShape="0">
            <a:gsLst>
              <a:gs pos="0">
                <a:schemeClr val="accent1"/>
              </a:gs>
              <a:gs pos="100000">
                <a:srgbClr val="FFFF66"/>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flatTx/>
          </a:bodyPr>
          <a:lstStyle/>
          <a:p>
            <a:pPr algn="ctr">
              <a:spcBef>
                <a:spcPct val="20000"/>
              </a:spcBef>
            </a:pPr>
            <a:r>
              <a:rPr kumimoji="1" lang="zh-CN" altLang="en-US" sz="2800" b="1">
                <a:latin typeface="宋体" pitchFamily="2" charset="-122"/>
              </a:rPr>
              <a:t>调低商品价格 </a:t>
            </a:r>
          </a:p>
        </p:txBody>
      </p:sp>
      <p:sp>
        <p:nvSpPr>
          <p:cNvPr id="338951" name="Text Box 7"/>
          <p:cNvSpPr txBox="1">
            <a:spLocks noChangeArrowheads="1"/>
          </p:cNvSpPr>
          <p:nvPr/>
        </p:nvSpPr>
        <p:spPr bwMode="auto">
          <a:xfrm>
            <a:off x="7806267" y="4404599"/>
            <a:ext cx="3064933" cy="519112"/>
          </a:xfrm>
          <a:prstGeom prst="rect">
            <a:avLst/>
          </a:prstGeom>
          <a:gradFill rotWithShape="0">
            <a:gsLst>
              <a:gs pos="0">
                <a:schemeClr val="accent1"/>
              </a:gs>
              <a:gs pos="100000">
                <a:srgbClr val="FFFF66"/>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flatTx/>
          </a:bodyPr>
          <a:lstStyle/>
          <a:p>
            <a:pPr algn="ctr">
              <a:spcBef>
                <a:spcPct val="20000"/>
              </a:spcBef>
            </a:pPr>
            <a:r>
              <a:rPr kumimoji="1" lang="zh-CN" altLang="en-US" sz="2800" b="1">
                <a:latin typeface="宋体" pitchFamily="2" charset="-122"/>
              </a:rPr>
              <a:t>调高商品价格 </a:t>
            </a:r>
          </a:p>
        </p:txBody>
      </p:sp>
      <p:sp>
        <p:nvSpPr>
          <p:cNvPr id="338952" name="AutoShape 8"/>
          <p:cNvSpPr>
            <a:spLocks noChangeArrowheads="1"/>
          </p:cNvSpPr>
          <p:nvPr/>
        </p:nvSpPr>
        <p:spPr bwMode="auto">
          <a:xfrm>
            <a:off x="5039784" y="3471862"/>
            <a:ext cx="2478616" cy="676275"/>
          </a:xfrm>
          <a:prstGeom prst="notchedRightArrow">
            <a:avLst>
              <a:gd name="adj1" fmla="val 50000"/>
              <a:gd name="adj2" fmla="val 68721"/>
            </a:avLst>
          </a:prstGeom>
          <a:gradFill rotWithShape="0">
            <a:gsLst>
              <a:gs pos="0">
                <a:schemeClr val="accent1"/>
              </a:gs>
              <a:gs pos="100000">
                <a:srgbClr val="FFFF66"/>
              </a:gs>
            </a:gsLst>
            <a:lin ang="5400000" scaled="1"/>
          </a:gradFill>
          <a:ln w="9525">
            <a:miter lim="800000"/>
            <a:headEnd/>
            <a:tailEnd/>
          </a:ln>
          <a:effectLst/>
          <a:scene3d>
            <a:camera prst="legacyObliqueFron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flatTx/>
          </a:bodyPr>
          <a:lstStyle/>
          <a:p>
            <a:pPr algn="ctr" fontAlgn="ctr">
              <a:spcBef>
                <a:spcPct val="20000"/>
              </a:spcBef>
            </a:pPr>
            <a:endParaRPr kumimoji="1" lang="zh-CN" altLang="en-US" sz="2800" b="1">
              <a:solidFill>
                <a:schemeClr val="bg1"/>
              </a:solidFill>
              <a:latin typeface="宋体" pitchFamily="2" charset="-122"/>
            </a:endParaRPr>
          </a:p>
        </p:txBody>
      </p:sp>
      <p:pic>
        <p:nvPicPr>
          <p:cNvPr id="338953" name="Picture 9" descr="ARROWUP">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319" y="3573463"/>
            <a:ext cx="1507082" cy="2181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350823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38949"/>
                                        </p:tgtEl>
                                        <p:attrNameLst>
                                          <p:attrName>style.visibility</p:attrName>
                                        </p:attrNameLst>
                                      </p:cBhvr>
                                      <p:to>
                                        <p:strVal val="visible"/>
                                      </p:to>
                                    </p:set>
                                    <p:anim calcmode="lin" valueType="num">
                                      <p:cBhvr>
                                        <p:cTn id="7" dur="1000" fill="hold"/>
                                        <p:tgtEl>
                                          <p:spTgt spid="338949"/>
                                        </p:tgtEl>
                                        <p:attrNameLst>
                                          <p:attrName>ppt_w</p:attrName>
                                        </p:attrNameLst>
                                      </p:cBhvr>
                                      <p:tavLst>
                                        <p:tav tm="0">
                                          <p:val>
                                            <p:fltVal val="0"/>
                                          </p:val>
                                        </p:tav>
                                        <p:tav tm="100000">
                                          <p:val>
                                            <p:strVal val="#ppt_w"/>
                                          </p:val>
                                        </p:tav>
                                      </p:tavLst>
                                    </p:anim>
                                    <p:anim calcmode="lin" valueType="num">
                                      <p:cBhvr>
                                        <p:cTn id="8" dur="1000" fill="hold"/>
                                        <p:tgtEl>
                                          <p:spTgt spid="338949"/>
                                        </p:tgtEl>
                                        <p:attrNameLst>
                                          <p:attrName>ppt_h</p:attrName>
                                        </p:attrNameLst>
                                      </p:cBhvr>
                                      <p:tavLst>
                                        <p:tav tm="0">
                                          <p:val>
                                            <p:fltVal val="0"/>
                                          </p:val>
                                        </p:tav>
                                        <p:tav tm="100000">
                                          <p:val>
                                            <p:strVal val="#ppt_h"/>
                                          </p:val>
                                        </p:tav>
                                      </p:tavLst>
                                    </p:anim>
                                    <p:anim calcmode="lin" valueType="num">
                                      <p:cBhvr>
                                        <p:cTn id="9" dur="1000" fill="hold"/>
                                        <p:tgtEl>
                                          <p:spTgt spid="3389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9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38952"/>
                                        </p:tgtEl>
                                        <p:attrNameLst>
                                          <p:attrName>style.visibility</p:attrName>
                                        </p:attrNameLst>
                                      </p:cBhvr>
                                      <p:to>
                                        <p:strVal val="visible"/>
                                      </p:to>
                                    </p:set>
                                    <p:animEffect transition="in" filter="wipe(left)">
                                      <p:cBhvr>
                                        <p:cTn id="14" dur="500"/>
                                        <p:tgtEl>
                                          <p:spTgt spid="3389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8950"/>
                                        </p:tgtEl>
                                        <p:attrNameLst>
                                          <p:attrName>style.visibility</p:attrName>
                                        </p:attrNameLst>
                                      </p:cBhvr>
                                      <p:to>
                                        <p:strVal val="visible"/>
                                      </p:to>
                                    </p:set>
                                    <p:anim calcmode="lin" valueType="num">
                                      <p:cBhvr additive="base">
                                        <p:cTn id="19" dur="500" fill="hold"/>
                                        <p:tgtEl>
                                          <p:spTgt spid="338950"/>
                                        </p:tgtEl>
                                        <p:attrNameLst>
                                          <p:attrName>ppt_x</p:attrName>
                                        </p:attrNameLst>
                                      </p:cBhvr>
                                      <p:tavLst>
                                        <p:tav tm="0">
                                          <p:val>
                                            <p:strVal val="1+#ppt_w/2"/>
                                          </p:val>
                                        </p:tav>
                                        <p:tav tm="100000">
                                          <p:val>
                                            <p:strVal val="#ppt_x"/>
                                          </p:val>
                                        </p:tav>
                                      </p:tavLst>
                                    </p:anim>
                                    <p:anim calcmode="lin" valueType="num">
                                      <p:cBhvr additive="base">
                                        <p:cTn id="20" dur="500" fill="hold"/>
                                        <p:tgtEl>
                                          <p:spTgt spid="3389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8951"/>
                                        </p:tgtEl>
                                        <p:attrNameLst>
                                          <p:attrName>style.visibility</p:attrName>
                                        </p:attrNameLst>
                                      </p:cBhvr>
                                      <p:to>
                                        <p:strVal val="visible"/>
                                      </p:to>
                                    </p:set>
                                    <p:anim calcmode="lin" valueType="num">
                                      <p:cBhvr additive="base">
                                        <p:cTn id="25" dur="500" fill="hold"/>
                                        <p:tgtEl>
                                          <p:spTgt spid="338951"/>
                                        </p:tgtEl>
                                        <p:attrNameLst>
                                          <p:attrName>ppt_x</p:attrName>
                                        </p:attrNameLst>
                                      </p:cBhvr>
                                      <p:tavLst>
                                        <p:tav tm="0">
                                          <p:val>
                                            <p:strVal val="1+#ppt_w/2"/>
                                          </p:val>
                                        </p:tav>
                                        <p:tav tm="100000">
                                          <p:val>
                                            <p:strVal val="#ppt_x"/>
                                          </p:val>
                                        </p:tav>
                                      </p:tavLst>
                                    </p:anim>
                                    <p:anim calcmode="lin" valueType="num">
                                      <p:cBhvr additive="base">
                                        <p:cTn id="26" dur="500" fill="hold"/>
                                        <p:tgtEl>
                                          <p:spTgt spid="338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animBg="1" autoUpdateAnimBg="0"/>
      <p:bldP spid="338950" grpId="0" animBg="1" autoUpdateAnimBg="0"/>
      <p:bldP spid="338951" grpId="0" animBg="1" autoUpdateAnimBg="0"/>
      <p:bldP spid="33895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18819" name="Text Box 3"/>
          <p:cNvSpPr txBox="1">
            <a:spLocks noChangeArrowheads="1"/>
          </p:cNvSpPr>
          <p:nvPr/>
        </p:nvSpPr>
        <p:spPr bwMode="auto">
          <a:xfrm>
            <a:off x="1524000" y="19050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18824" name="Text Box 8"/>
          <p:cNvSpPr txBox="1">
            <a:spLocks noChangeArrowheads="1"/>
          </p:cNvSpPr>
          <p:nvPr/>
        </p:nvSpPr>
        <p:spPr bwMode="auto">
          <a:xfrm>
            <a:off x="1320801" y="2514600"/>
            <a:ext cx="66950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18825" name="Rectangle 9"/>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18826" name="AutoShape 10"/>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企业考虑</a:t>
            </a:r>
          </a:p>
          <a:p>
            <a:pPr algn="ctr" fontAlgn="ctr">
              <a:spcBef>
                <a:spcPct val="20000"/>
              </a:spcBef>
            </a:pPr>
            <a:r>
              <a:rPr kumimoji="1" lang="zh-CN" altLang="en-US" sz="2800" b="1">
                <a:latin typeface="宋体" pitchFamily="2" charset="-122"/>
              </a:rPr>
              <a:t>降价的原因</a:t>
            </a:r>
            <a:r>
              <a:rPr kumimoji="1" lang="zh-CN" altLang="en-US" sz="2800" b="1">
                <a:latin typeface="Times New Roman" pitchFamily="18" charset="0"/>
              </a:rPr>
              <a:t> </a:t>
            </a:r>
          </a:p>
        </p:txBody>
      </p:sp>
      <p:sp>
        <p:nvSpPr>
          <p:cNvPr id="418827" name="AutoShape 11"/>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18828" name="Text Box 12"/>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一</a:t>
            </a:r>
          </a:p>
        </p:txBody>
      </p:sp>
    </p:spTree>
    <p:extLst>
      <p:ext uri="{BB962C8B-B14F-4D97-AF65-F5344CB8AC3E}">
        <p14:creationId xmlns:p14="http://schemas.microsoft.com/office/powerpoint/2010/main" val="131806306"/>
      </p:ext>
    </p:extLst>
  </p:cSld>
  <p:clrMapOvr>
    <a:masterClrMapping/>
  </p:clrMapOvr>
  <p:transition spd="med">
    <p:cover dir="d"/>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18827"/>
                                        </p:tgtEl>
                                        <p:attrNameLst>
                                          <p:attrName>style.visibility</p:attrName>
                                        </p:attrNameLst>
                                      </p:cBhvr>
                                      <p:to>
                                        <p:strVal val="visible"/>
                                      </p:to>
                                    </p:set>
                                    <p:animEffect transition="in" filter="slide(fromLeft)">
                                      <p:cBhvr>
                                        <p:cTn id="7" dur="75"/>
                                        <p:tgtEl>
                                          <p:spTgt spid="418827"/>
                                        </p:tgtEl>
                                      </p:cBhvr>
                                    </p:animEffect>
                                  </p:childTnLst>
                                </p:cTn>
                              </p:par>
                            </p:childTnLst>
                          </p:cTn>
                        </p:par>
                        <p:par>
                          <p:cTn id="8" fill="hold" nodeType="afterGroup">
                            <p:stCondLst>
                              <p:cond delay="150"/>
                            </p:stCondLst>
                            <p:childTnLst>
                              <p:par>
                                <p:cTn id="9" presetID="2" presetClass="entr" presetSubtype="8" fill="hold" grpId="0" nodeType="afterEffect">
                                  <p:stCondLst>
                                    <p:cond delay="0"/>
                                  </p:stCondLst>
                                  <p:iterate type="lt">
                                    <p:tmPct val="100000"/>
                                  </p:iterate>
                                  <p:childTnLst>
                                    <p:set>
                                      <p:cBhvr>
                                        <p:cTn id="10" dur="1" fill="hold">
                                          <p:stCondLst>
                                            <p:cond delay="0"/>
                                          </p:stCondLst>
                                        </p:cTn>
                                        <p:tgtEl>
                                          <p:spTgt spid="418828"/>
                                        </p:tgtEl>
                                        <p:attrNameLst>
                                          <p:attrName>style.visibility</p:attrName>
                                        </p:attrNameLst>
                                      </p:cBhvr>
                                      <p:to>
                                        <p:strVal val="visible"/>
                                      </p:to>
                                    </p:set>
                                    <p:anim calcmode="lin" valueType="num">
                                      <p:cBhvr additive="base">
                                        <p:cTn id="11" dur="75" fill="hold"/>
                                        <p:tgtEl>
                                          <p:spTgt spid="418828"/>
                                        </p:tgtEl>
                                        <p:attrNameLst>
                                          <p:attrName>ppt_x</p:attrName>
                                        </p:attrNameLst>
                                      </p:cBhvr>
                                      <p:tavLst>
                                        <p:tav tm="0">
                                          <p:val>
                                            <p:strVal val="0-#ppt_w/2"/>
                                          </p:val>
                                        </p:tav>
                                        <p:tav tm="100000">
                                          <p:val>
                                            <p:strVal val="#ppt_x"/>
                                          </p:val>
                                        </p:tav>
                                      </p:tavLst>
                                    </p:anim>
                                    <p:anim calcmode="lin" valueType="num">
                                      <p:cBhvr additive="base">
                                        <p:cTn id="12" dur="75" fill="hold"/>
                                        <p:tgtEl>
                                          <p:spTgt spid="41882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25"/>
                            </p:stCondLst>
                            <p:childTnLst>
                              <p:par>
                                <p:cTn id="14" presetID="2" presetClass="entr" presetSubtype="8" fill="hold" grpId="0" nodeType="afterEffect">
                                  <p:stCondLst>
                                    <p:cond delay="0"/>
                                  </p:stCondLst>
                                  <p:iterate type="lt">
                                    <p:tmPct val="100000"/>
                                  </p:iterate>
                                  <p:childTnLst>
                                    <p:set>
                                      <p:cBhvr>
                                        <p:cTn id="15" dur="1" fill="hold">
                                          <p:stCondLst>
                                            <p:cond delay="0"/>
                                          </p:stCondLst>
                                        </p:cTn>
                                        <p:tgtEl>
                                          <p:spTgt spid="418825"/>
                                        </p:tgtEl>
                                        <p:attrNameLst>
                                          <p:attrName>style.visibility</p:attrName>
                                        </p:attrNameLst>
                                      </p:cBhvr>
                                      <p:to>
                                        <p:strVal val="visible"/>
                                      </p:to>
                                    </p:set>
                                    <p:anim calcmode="lin" valueType="num">
                                      <p:cBhvr additive="base">
                                        <p:cTn id="16" dur="75" fill="hold"/>
                                        <p:tgtEl>
                                          <p:spTgt spid="418825"/>
                                        </p:tgtEl>
                                        <p:attrNameLst>
                                          <p:attrName>ppt_x</p:attrName>
                                        </p:attrNameLst>
                                      </p:cBhvr>
                                      <p:tavLst>
                                        <p:tav tm="0">
                                          <p:val>
                                            <p:strVal val="0-#ppt_w/2"/>
                                          </p:val>
                                        </p:tav>
                                        <p:tav tm="100000">
                                          <p:val>
                                            <p:strVal val="#ppt_x"/>
                                          </p:val>
                                        </p:tav>
                                      </p:tavLst>
                                    </p:anim>
                                    <p:anim calcmode="lin" valueType="num">
                                      <p:cBhvr additive="base">
                                        <p:cTn id="17" dur="75" fill="hold"/>
                                        <p:tgtEl>
                                          <p:spTgt spid="41882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
                            </p:stCondLst>
                            <p:childTnLst>
                              <p:par>
                                <p:cTn id="19" presetID="2" presetClass="entr" presetSubtype="8" fill="hold" grpId="0" nodeType="afterEffect">
                                  <p:stCondLst>
                                    <p:cond delay="0"/>
                                  </p:stCondLst>
                                  <p:iterate type="lt">
                                    <p:tmPct val="100000"/>
                                  </p:iterate>
                                  <p:childTnLst>
                                    <p:set>
                                      <p:cBhvr>
                                        <p:cTn id="20" dur="1" fill="hold">
                                          <p:stCondLst>
                                            <p:cond delay="0"/>
                                          </p:stCondLst>
                                        </p:cTn>
                                        <p:tgtEl>
                                          <p:spTgt spid="418826"/>
                                        </p:tgtEl>
                                        <p:attrNameLst>
                                          <p:attrName>style.visibility</p:attrName>
                                        </p:attrNameLst>
                                      </p:cBhvr>
                                      <p:to>
                                        <p:strVal val="visible"/>
                                      </p:to>
                                    </p:set>
                                    <p:anim calcmode="lin" valueType="num">
                                      <p:cBhvr additive="base">
                                        <p:cTn id="21" dur="75" fill="hold"/>
                                        <p:tgtEl>
                                          <p:spTgt spid="418826"/>
                                        </p:tgtEl>
                                        <p:attrNameLst>
                                          <p:attrName>ppt_x</p:attrName>
                                        </p:attrNameLst>
                                      </p:cBhvr>
                                      <p:tavLst>
                                        <p:tav tm="0">
                                          <p:val>
                                            <p:strVal val="0-#ppt_w/2"/>
                                          </p:val>
                                        </p:tav>
                                        <p:tav tm="100000">
                                          <p:val>
                                            <p:strVal val="#ppt_x"/>
                                          </p:val>
                                        </p:tav>
                                      </p:tavLst>
                                    </p:anim>
                                    <p:anim calcmode="lin" valueType="num">
                                      <p:cBhvr additive="base">
                                        <p:cTn id="22" dur="75" fill="hold"/>
                                        <p:tgtEl>
                                          <p:spTgt spid="418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5" grpId="0" autoUpdateAnimBg="0"/>
      <p:bldP spid="418826" grpId="0" animBg="1" autoUpdateAnimBg="0"/>
      <p:bldP spid="418827" grpId="0" animBg="1" autoUpdateAnimBg="0"/>
      <p:bldP spid="41882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19843"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19844" name="Text Box 4"/>
          <p:cNvSpPr txBox="1">
            <a:spLocks noChangeArrowheads="1"/>
          </p:cNvSpPr>
          <p:nvPr/>
        </p:nvSpPr>
        <p:spPr bwMode="auto">
          <a:xfrm>
            <a:off x="1219201" y="2514600"/>
            <a:ext cx="67796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19845"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19846"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商品降价应</a:t>
            </a:r>
          </a:p>
          <a:p>
            <a:pPr algn="ctr" fontAlgn="ctr">
              <a:spcBef>
                <a:spcPct val="20000"/>
              </a:spcBef>
            </a:pPr>
            <a:r>
              <a:rPr kumimoji="1" lang="zh-CN" altLang="en-US" sz="2800" b="1">
                <a:latin typeface="宋体" pitchFamily="2" charset="-122"/>
              </a:rPr>
              <a:t> 具备的条件 </a:t>
            </a:r>
          </a:p>
        </p:txBody>
      </p:sp>
      <p:sp>
        <p:nvSpPr>
          <p:cNvPr id="419847"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19848"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二</a:t>
            </a:r>
          </a:p>
        </p:txBody>
      </p:sp>
    </p:spTree>
    <p:extLst>
      <p:ext uri="{BB962C8B-B14F-4D97-AF65-F5344CB8AC3E}">
        <p14:creationId xmlns:p14="http://schemas.microsoft.com/office/powerpoint/2010/main" val="1181352988"/>
      </p:ext>
    </p:extLst>
  </p:cSld>
  <p:clrMapOvr>
    <a:masterClrMapping/>
  </p:clrMapOvr>
  <p:transition spd="med">
    <p:cover/>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19847"/>
                                        </p:tgtEl>
                                        <p:attrNameLst>
                                          <p:attrName>style.visibility</p:attrName>
                                        </p:attrNameLst>
                                      </p:cBhvr>
                                      <p:to>
                                        <p:strVal val="visible"/>
                                      </p:to>
                                    </p:set>
                                    <p:animEffect transition="in" filter="slide(fromLeft)">
                                      <p:cBhvr>
                                        <p:cTn id="7" dur="75"/>
                                        <p:tgtEl>
                                          <p:spTgt spid="419847"/>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48"/>
                                        </p:tgtEl>
                                        <p:attrNameLst>
                                          <p:attrName>style.visibility</p:attrName>
                                        </p:attrNameLst>
                                      </p:cBhvr>
                                      <p:to>
                                        <p:strVal val="visible"/>
                                      </p:to>
                                    </p:set>
                                    <p:animEffect transition="in" filter="wipe(left)">
                                      <p:cBhvr>
                                        <p:cTn id="11" dur="75"/>
                                        <p:tgtEl>
                                          <p:spTgt spid="419848"/>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45"/>
                                        </p:tgtEl>
                                        <p:attrNameLst>
                                          <p:attrName>style.visibility</p:attrName>
                                        </p:attrNameLst>
                                      </p:cBhvr>
                                      <p:to>
                                        <p:strVal val="visible"/>
                                      </p:to>
                                    </p:set>
                                    <p:animEffect transition="in" filter="wipe(left)">
                                      <p:cBhvr>
                                        <p:cTn id="15" dur="75"/>
                                        <p:tgtEl>
                                          <p:spTgt spid="419845"/>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19846"/>
                                        </p:tgtEl>
                                        <p:attrNameLst>
                                          <p:attrName>style.visibility</p:attrName>
                                        </p:attrNameLst>
                                      </p:cBhvr>
                                      <p:to>
                                        <p:strVal val="visible"/>
                                      </p:to>
                                    </p:set>
                                    <p:animEffect transition="in" filter="wipe(left)">
                                      <p:cBhvr>
                                        <p:cTn id="19" dur="75"/>
                                        <p:tgtEl>
                                          <p:spTgt spid="419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utoUpdateAnimBg="0"/>
      <p:bldP spid="419846" grpId="0" animBg="1" autoUpdateAnimBg="0"/>
      <p:bldP spid="419847" grpId="0" animBg="1" autoUpdateAnimBg="0"/>
      <p:bldP spid="4198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0867"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0868" name="Text Box 4"/>
          <p:cNvSpPr txBox="1">
            <a:spLocks noChangeArrowheads="1"/>
          </p:cNvSpPr>
          <p:nvPr/>
        </p:nvSpPr>
        <p:spPr bwMode="auto">
          <a:xfrm>
            <a:off x="1117601" y="2514600"/>
            <a:ext cx="67796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20869"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0870"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降价的时机 </a:t>
            </a:r>
          </a:p>
        </p:txBody>
      </p:sp>
      <p:sp>
        <p:nvSpPr>
          <p:cNvPr id="420871"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0872" name="Text Box 8"/>
          <p:cNvSpPr txBox="1">
            <a:spLocks noChangeArrowheads="1"/>
          </p:cNvSpPr>
          <p:nvPr/>
        </p:nvSpPr>
        <p:spPr bwMode="auto">
          <a:xfrm>
            <a:off x="4810754" y="4191000"/>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三</a:t>
            </a:r>
          </a:p>
        </p:txBody>
      </p:sp>
    </p:spTree>
    <p:extLst>
      <p:ext uri="{BB962C8B-B14F-4D97-AF65-F5344CB8AC3E}">
        <p14:creationId xmlns:p14="http://schemas.microsoft.com/office/powerpoint/2010/main" val="64072232"/>
      </p:ext>
    </p:extLst>
  </p:cSld>
  <p:clrMapOvr>
    <a:masterClrMapping/>
  </p:clrMapOvr>
  <p:transition spd="med">
    <p:cover dir="r"/>
    <p:sndAc>
      <p:stSnd>
        <p:snd r:embed="rId2" name="carbrak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0871"/>
                                        </p:tgtEl>
                                        <p:attrNameLst>
                                          <p:attrName>style.visibility</p:attrName>
                                        </p:attrNameLst>
                                      </p:cBhvr>
                                      <p:to>
                                        <p:strVal val="visible"/>
                                      </p:to>
                                    </p:set>
                                    <p:animEffect transition="in" filter="slide(fromLeft)">
                                      <p:cBhvr>
                                        <p:cTn id="7" dur="75"/>
                                        <p:tgtEl>
                                          <p:spTgt spid="420871"/>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0872"/>
                                        </p:tgtEl>
                                        <p:attrNameLst>
                                          <p:attrName>style.visibility</p:attrName>
                                        </p:attrNameLst>
                                      </p:cBhvr>
                                      <p:to>
                                        <p:strVal val="visible"/>
                                      </p:to>
                                    </p:set>
                                    <p:animEffect transition="in" filter="wipe(left)">
                                      <p:cBhvr>
                                        <p:cTn id="11" dur="75"/>
                                        <p:tgtEl>
                                          <p:spTgt spid="420872"/>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0869"/>
                                        </p:tgtEl>
                                        <p:attrNameLst>
                                          <p:attrName>style.visibility</p:attrName>
                                        </p:attrNameLst>
                                      </p:cBhvr>
                                      <p:to>
                                        <p:strVal val="visible"/>
                                      </p:to>
                                    </p:set>
                                    <p:animEffect transition="in" filter="wipe(left)">
                                      <p:cBhvr>
                                        <p:cTn id="15" dur="75"/>
                                        <p:tgtEl>
                                          <p:spTgt spid="420869"/>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0870"/>
                                        </p:tgtEl>
                                        <p:attrNameLst>
                                          <p:attrName>style.visibility</p:attrName>
                                        </p:attrNameLst>
                                      </p:cBhvr>
                                      <p:to>
                                        <p:strVal val="visible"/>
                                      </p:to>
                                    </p:set>
                                    <p:animEffect transition="in" filter="wipe(left)">
                                      <p:cBhvr>
                                        <p:cTn id="19" dur="75"/>
                                        <p:tgtEl>
                                          <p:spTgt spid="420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utoUpdateAnimBg="0"/>
      <p:bldP spid="420870" grpId="0" animBg="1" autoUpdateAnimBg="0"/>
      <p:bldP spid="420871" grpId="0" animBg="1" autoUpdateAnimBg="0"/>
      <p:bldP spid="42087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1891" name="Text Box 3"/>
          <p:cNvSpPr txBox="1">
            <a:spLocks noChangeArrowheads="1"/>
          </p:cNvSpPr>
          <p:nvPr/>
        </p:nvSpPr>
        <p:spPr bwMode="auto">
          <a:xfrm>
            <a:off x="1524000" y="19812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1892" name="Text Box 4"/>
          <p:cNvSpPr txBox="1">
            <a:spLocks noChangeArrowheads="1"/>
          </p:cNvSpPr>
          <p:nvPr/>
        </p:nvSpPr>
        <p:spPr bwMode="auto">
          <a:xfrm>
            <a:off x="1219201" y="2590800"/>
            <a:ext cx="6684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21893" name="Rectangle 5"/>
          <p:cNvSpPr>
            <a:spLocks noChangeArrowheads="1"/>
          </p:cNvSpPr>
          <p:nvPr/>
        </p:nvSpPr>
        <p:spPr bwMode="auto">
          <a:xfrm>
            <a:off x="51581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1894"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降价的幅度 </a:t>
            </a:r>
          </a:p>
        </p:txBody>
      </p:sp>
      <p:sp>
        <p:nvSpPr>
          <p:cNvPr id="421895" name="AutoShape 7"/>
          <p:cNvSpPr>
            <a:spLocks noChangeAspect="1" noChangeArrowheads="1"/>
          </p:cNvSpPr>
          <p:nvPr/>
        </p:nvSpPr>
        <p:spPr bwMode="auto">
          <a:xfrm>
            <a:off x="1488018" y="3668713"/>
            <a:ext cx="2976033" cy="19494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1896"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四</a:t>
            </a:r>
          </a:p>
        </p:txBody>
      </p:sp>
    </p:spTree>
    <p:extLst>
      <p:ext uri="{BB962C8B-B14F-4D97-AF65-F5344CB8AC3E}">
        <p14:creationId xmlns:p14="http://schemas.microsoft.com/office/powerpoint/2010/main" val="3244251633"/>
      </p:ext>
    </p:extLst>
  </p:cSld>
  <p:clrMapOvr>
    <a:masterClrMapping/>
  </p:clrMapOvr>
  <p:transition spd="med">
    <p:cover dir="u"/>
    <p:sndAc>
      <p:stSnd>
        <p:snd r:embed="rId2" name="gunsho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1895"/>
                                        </p:tgtEl>
                                        <p:attrNameLst>
                                          <p:attrName>style.visibility</p:attrName>
                                        </p:attrNameLst>
                                      </p:cBhvr>
                                      <p:to>
                                        <p:strVal val="visible"/>
                                      </p:to>
                                    </p:set>
                                    <p:animEffect transition="in" filter="slide(fromLeft)">
                                      <p:cBhvr>
                                        <p:cTn id="7" dur="75"/>
                                        <p:tgtEl>
                                          <p:spTgt spid="421895"/>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1896"/>
                                        </p:tgtEl>
                                        <p:attrNameLst>
                                          <p:attrName>style.visibility</p:attrName>
                                        </p:attrNameLst>
                                      </p:cBhvr>
                                      <p:to>
                                        <p:strVal val="visible"/>
                                      </p:to>
                                    </p:set>
                                    <p:animEffect transition="in" filter="wipe(left)">
                                      <p:cBhvr>
                                        <p:cTn id="11" dur="75"/>
                                        <p:tgtEl>
                                          <p:spTgt spid="421896"/>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1893"/>
                                        </p:tgtEl>
                                        <p:attrNameLst>
                                          <p:attrName>style.visibility</p:attrName>
                                        </p:attrNameLst>
                                      </p:cBhvr>
                                      <p:to>
                                        <p:strVal val="visible"/>
                                      </p:to>
                                    </p:set>
                                    <p:animEffect transition="in" filter="wipe(left)">
                                      <p:cBhvr>
                                        <p:cTn id="15" dur="75"/>
                                        <p:tgtEl>
                                          <p:spTgt spid="421893"/>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1894"/>
                                        </p:tgtEl>
                                        <p:attrNameLst>
                                          <p:attrName>style.visibility</p:attrName>
                                        </p:attrNameLst>
                                      </p:cBhvr>
                                      <p:to>
                                        <p:strVal val="visible"/>
                                      </p:to>
                                    </p:set>
                                    <p:animEffect transition="in" filter="wipe(left)">
                                      <p:cBhvr>
                                        <p:cTn id="19" dur="75"/>
                                        <p:tgtEl>
                                          <p:spTgt spid="421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autoUpdateAnimBg="0"/>
      <p:bldP spid="421894" grpId="0" animBg="1" autoUpdateAnimBg="0"/>
      <p:bldP spid="421895" grpId="0" animBg="1" autoUpdateAnimBg="0"/>
      <p:bldP spid="42189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2915" name="Text Box 3"/>
          <p:cNvSpPr txBox="1">
            <a:spLocks noChangeArrowheads="1"/>
          </p:cNvSpPr>
          <p:nvPr/>
        </p:nvSpPr>
        <p:spPr bwMode="auto">
          <a:xfrm>
            <a:off x="1524000" y="19050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2916" name="Text Box 4"/>
          <p:cNvSpPr txBox="1">
            <a:spLocks noChangeArrowheads="1"/>
          </p:cNvSpPr>
          <p:nvPr/>
        </p:nvSpPr>
        <p:spPr bwMode="auto">
          <a:xfrm>
            <a:off x="1219201" y="2514600"/>
            <a:ext cx="67796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22917"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2918"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降价的原则 </a:t>
            </a:r>
          </a:p>
        </p:txBody>
      </p:sp>
      <p:sp>
        <p:nvSpPr>
          <p:cNvPr id="422919" name="AutoShape 7"/>
          <p:cNvSpPr>
            <a:spLocks noChangeAspect="1" noChangeArrowheads="1"/>
          </p:cNvSpPr>
          <p:nvPr/>
        </p:nvSpPr>
        <p:spPr bwMode="auto">
          <a:xfrm>
            <a:off x="1488017" y="3573463"/>
            <a:ext cx="3071283" cy="2011362"/>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2920"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五</a:t>
            </a:r>
          </a:p>
        </p:txBody>
      </p:sp>
    </p:spTree>
    <p:extLst>
      <p:ext uri="{BB962C8B-B14F-4D97-AF65-F5344CB8AC3E}">
        <p14:creationId xmlns:p14="http://schemas.microsoft.com/office/powerpoint/2010/main" val="2952081828"/>
      </p:ext>
    </p:extLst>
  </p:cSld>
  <p:clrMapOvr>
    <a:masterClrMapping/>
  </p:clrMapOvr>
  <p:transition spd="med">
    <p:cover dir="ld"/>
    <p:sndAc>
      <p:stSnd>
        <p:snd r:embed="rId2" name="ricoche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2919"/>
                                        </p:tgtEl>
                                        <p:attrNameLst>
                                          <p:attrName>style.visibility</p:attrName>
                                        </p:attrNameLst>
                                      </p:cBhvr>
                                      <p:to>
                                        <p:strVal val="visible"/>
                                      </p:to>
                                    </p:set>
                                    <p:animEffect transition="in" filter="slide(fromLeft)">
                                      <p:cBhvr>
                                        <p:cTn id="7" dur="75"/>
                                        <p:tgtEl>
                                          <p:spTgt spid="422919"/>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2920"/>
                                        </p:tgtEl>
                                        <p:attrNameLst>
                                          <p:attrName>style.visibility</p:attrName>
                                        </p:attrNameLst>
                                      </p:cBhvr>
                                      <p:to>
                                        <p:strVal val="visible"/>
                                      </p:to>
                                    </p:set>
                                    <p:animEffect transition="in" filter="wipe(left)">
                                      <p:cBhvr>
                                        <p:cTn id="11" dur="75"/>
                                        <p:tgtEl>
                                          <p:spTgt spid="422920"/>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2917"/>
                                        </p:tgtEl>
                                        <p:attrNameLst>
                                          <p:attrName>style.visibility</p:attrName>
                                        </p:attrNameLst>
                                      </p:cBhvr>
                                      <p:to>
                                        <p:strVal val="visible"/>
                                      </p:to>
                                    </p:set>
                                    <p:animEffect transition="in" filter="wipe(left)">
                                      <p:cBhvr>
                                        <p:cTn id="15" dur="75"/>
                                        <p:tgtEl>
                                          <p:spTgt spid="422917"/>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2918"/>
                                        </p:tgtEl>
                                        <p:attrNameLst>
                                          <p:attrName>style.visibility</p:attrName>
                                        </p:attrNameLst>
                                      </p:cBhvr>
                                      <p:to>
                                        <p:strVal val="visible"/>
                                      </p:to>
                                    </p:set>
                                    <p:animEffect transition="in" filter="wipe(left)">
                                      <p:cBhvr>
                                        <p:cTn id="19" dur="75"/>
                                        <p:tgtEl>
                                          <p:spTgt spid="42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7" grpId="0" autoUpdateAnimBg="0"/>
      <p:bldP spid="422918" grpId="0" animBg="1" autoUpdateAnimBg="0"/>
      <p:bldP spid="422919" grpId="0" animBg="1" autoUpdateAnimBg="0"/>
      <p:bldP spid="4229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8"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3939" name="Text Box 3"/>
          <p:cNvSpPr txBox="1">
            <a:spLocks noChangeArrowheads="1"/>
          </p:cNvSpPr>
          <p:nvPr/>
        </p:nvSpPr>
        <p:spPr bwMode="auto">
          <a:xfrm>
            <a:off x="1422400" y="19050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3940" name="Text Box 4"/>
          <p:cNvSpPr txBox="1">
            <a:spLocks noChangeArrowheads="1"/>
          </p:cNvSpPr>
          <p:nvPr/>
        </p:nvSpPr>
        <p:spPr bwMode="auto">
          <a:xfrm>
            <a:off x="1117601" y="2514600"/>
            <a:ext cx="6684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1</a:t>
            </a:r>
            <a:r>
              <a:rPr lang="zh-CN" altLang="en-US" sz="2400" b="1">
                <a:latin typeface="宋体" pitchFamily="2" charset="-122"/>
              </a:rPr>
              <a:t>）商品降价的心理策略及技巧。</a:t>
            </a:r>
            <a:r>
              <a:rPr lang="zh-CN" altLang="en-US"/>
              <a:t> </a:t>
            </a:r>
          </a:p>
        </p:txBody>
      </p:sp>
      <p:sp>
        <p:nvSpPr>
          <p:cNvPr id="423941"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3942"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FF6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降价的技巧 </a:t>
            </a:r>
          </a:p>
        </p:txBody>
      </p:sp>
      <p:sp>
        <p:nvSpPr>
          <p:cNvPr id="423943"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CCFF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3600" b="1">
                <a:latin typeface="Times New Roman" pitchFamily="18" charset="0"/>
              </a:rPr>
              <a:t>策略</a:t>
            </a:r>
          </a:p>
        </p:txBody>
      </p:sp>
      <p:sp>
        <p:nvSpPr>
          <p:cNvPr id="423944"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六</a:t>
            </a:r>
          </a:p>
        </p:txBody>
      </p:sp>
    </p:spTree>
    <p:extLst>
      <p:ext uri="{BB962C8B-B14F-4D97-AF65-F5344CB8AC3E}">
        <p14:creationId xmlns:p14="http://schemas.microsoft.com/office/powerpoint/2010/main" val="1774496710"/>
      </p:ext>
    </p:extLst>
  </p:cSld>
  <p:clrMapOvr>
    <a:masterClrMapping/>
  </p:clrMapOvr>
  <p:transition spd="med">
    <p:cover dir="lu"/>
    <p:sndAc>
      <p:stSnd>
        <p:snd r:embed="rId2" name="driveb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3943"/>
                                        </p:tgtEl>
                                        <p:attrNameLst>
                                          <p:attrName>style.visibility</p:attrName>
                                        </p:attrNameLst>
                                      </p:cBhvr>
                                      <p:to>
                                        <p:strVal val="visible"/>
                                      </p:to>
                                    </p:set>
                                    <p:animEffect transition="in" filter="slide(fromLeft)">
                                      <p:cBhvr>
                                        <p:cTn id="7" dur="75"/>
                                        <p:tgtEl>
                                          <p:spTgt spid="423943"/>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3944"/>
                                        </p:tgtEl>
                                        <p:attrNameLst>
                                          <p:attrName>style.visibility</p:attrName>
                                        </p:attrNameLst>
                                      </p:cBhvr>
                                      <p:to>
                                        <p:strVal val="visible"/>
                                      </p:to>
                                    </p:set>
                                    <p:animEffect transition="in" filter="wipe(left)">
                                      <p:cBhvr>
                                        <p:cTn id="11" dur="75"/>
                                        <p:tgtEl>
                                          <p:spTgt spid="423944"/>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3941"/>
                                        </p:tgtEl>
                                        <p:attrNameLst>
                                          <p:attrName>style.visibility</p:attrName>
                                        </p:attrNameLst>
                                      </p:cBhvr>
                                      <p:to>
                                        <p:strVal val="visible"/>
                                      </p:to>
                                    </p:set>
                                    <p:animEffect transition="in" filter="wipe(left)">
                                      <p:cBhvr>
                                        <p:cTn id="15" dur="75"/>
                                        <p:tgtEl>
                                          <p:spTgt spid="423941"/>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3942"/>
                                        </p:tgtEl>
                                        <p:attrNameLst>
                                          <p:attrName>style.visibility</p:attrName>
                                        </p:attrNameLst>
                                      </p:cBhvr>
                                      <p:to>
                                        <p:strVal val="visible"/>
                                      </p:to>
                                    </p:set>
                                    <p:animEffect transition="in" filter="wipe(left)">
                                      <p:cBhvr>
                                        <p:cTn id="19" dur="75"/>
                                        <p:tgtEl>
                                          <p:spTgt spid="423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P spid="423942" grpId="0" animBg="1" autoUpdateAnimBg="0"/>
      <p:bldP spid="423943" grpId="0" animBg="1" autoUpdateAnimBg="0"/>
      <p:bldP spid="42394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4963" name="Text Box 3"/>
          <p:cNvSpPr txBox="1">
            <a:spLocks noChangeArrowheads="1"/>
          </p:cNvSpPr>
          <p:nvPr/>
        </p:nvSpPr>
        <p:spPr bwMode="auto">
          <a:xfrm>
            <a:off x="1524000" y="19050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4964" name="Text Box 4"/>
          <p:cNvSpPr txBox="1">
            <a:spLocks noChangeArrowheads="1"/>
          </p:cNvSpPr>
          <p:nvPr/>
        </p:nvSpPr>
        <p:spPr bwMode="auto">
          <a:xfrm>
            <a:off x="1117601" y="2514600"/>
            <a:ext cx="6684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24965" name="Rectangle 5"/>
          <p:cNvSpPr>
            <a:spLocks noChangeArrowheads="1"/>
          </p:cNvSpPr>
          <p:nvPr/>
        </p:nvSpPr>
        <p:spPr bwMode="auto">
          <a:xfrm>
            <a:off x="51581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4966"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企业考虑</a:t>
            </a:r>
          </a:p>
          <a:p>
            <a:pPr algn="ctr" fontAlgn="ctr">
              <a:spcBef>
                <a:spcPct val="20000"/>
              </a:spcBef>
            </a:pPr>
            <a:r>
              <a:rPr kumimoji="1" lang="zh-CN" altLang="en-US" sz="2800" b="1">
                <a:latin typeface="宋体" pitchFamily="2" charset="-122"/>
              </a:rPr>
              <a:t>提价的原因 </a:t>
            </a:r>
          </a:p>
        </p:txBody>
      </p:sp>
      <p:sp>
        <p:nvSpPr>
          <p:cNvPr id="424967" name="AutoShape 7"/>
          <p:cNvSpPr>
            <a:spLocks noChangeAspect="1" noChangeArrowheads="1"/>
          </p:cNvSpPr>
          <p:nvPr/>
        </p:nvSpPr>
        <p:spPr bwMode="auto">
          <a:xfrm>
            <a:off x="1488018" y="3668713"/>
            <a:ext cx="2976033" cy="19494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4968"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一</a:t>
            </a:r>
          </a:p>
        </p:txBody>
      </p:sp>
    </p:spTree>
    <p:extLst>
      <p:ext uri="{BB962C8B-B14F-4D97-AF65-F5344CB8AC3E}">
        <p14:creationId xmlns:p14="http://schemas.microsoft.com/office/powerpoint/2010/main" val="1955832970"/>
      </p:ext>
    </p:extLst>
  </p:cSld>
  <p:clrMapOvr>
    <a:masterClrMapping/>
  </p:clrMapOvr>
  <p:transition spd="med">
    <p:pull dir="d"/>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4967"/>
                                        </p:tgtEl>
                                        <p:attrNameLst>
                                          <p:attrName>style.visibility</p:attrName>
                                        </p:attrNameLst>
                                      </p:cBhvr>
                                      <p:to>
                                        <p:strVal val="visible"/>
                                      </p:to>
                                    </p:set>
                                    <p:animEffect transition="in" filter="slide(fromLeft)">
                                      <p:cBhvr>
                                        <p:cTn id="7" dur="75"/>
                                        <p:tgtEl>
                                          <p:spTgt spid="424967"/>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4968"/>
                                        </p:tgtEl>
                                        <p:attrNameLst>
                                          <p:attrName>style.visibility</p:attrName>
                                        </p:attrNameLst>
                                      </p:cBhvr>
                                      <p:to>
                                        <p:strVal val="visible"/>
                                      </p:to>
                                    </p:set>
                                    <p:animEffect transition="in" filter="wipe(left)">
                                      <p:cBhvr>
                                        <p:cTn id="11" dur="75"/>
                                        <p:tgtEl>
                                          <p:spTgt spid="424968"/>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4965"/>
                                        </p:tgtEl>
                                        <p:attrNameLst>
                                          <p:attrName>style.visibility</p:attrName>
                                        </p:attrNameLst>
                                      </p:cBhvr>
                                      <p:to>
                                        <p:strVal val="visible"/>
                                      </p:to>
                                    </p:set>
                                    <p:animEffect transition="in" filter="wipe(left)">
                                      <p:cBhvr>
                                        <p:cTn id="15" dur="75"/>
                                        <p:tgtEl>
                                          <p:spTgt spid="424965"/>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4966"/>
                                        </p:tgtEl>
                                        <p:attrNameLst>
                                          <p:attrName>style.visibility</p:attrName>
                                        </p:attrNameLst>
                                      </p:cBhvr>
                                      <p:to>
                                        <p:strVal val="visible"/>
                                      </p:to>
                                    </p:set>
                                    <p:animEffect transition="in" filter="wipe(left)">
                                      <p:cBhvr>
                                        <p:cTn id="19" dur="75"/>
                                        <p:tgtEl>
                                          <p:spTgt spid="424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utoUpdateAnimBg="0"/>
      <p:bldP spid="424966" grpId="0" animBg="1" autoUpdateAnimBg="0"/>
      <p:bldP spid="424967" grpId="0" animBg="1" autoUpdateAnimBg="0"/>
      <p:bldP spid="42496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5987" name="Text Box 3"/>
          <p:cNvSpPr txBox="1">
            <a:spLocks noChangeArrowheads="1"/>
          </p:cNvSpPr>
          <p:nvPr/>
        </p:nvSpPr>
        <p:spPr bwMode="auto">
          <a:xfrm>
            <a:off x="1524000" y="1905001"/>
            <a:ext cx="802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5988" name="Text Box 4"/>
          <p:cNvSpPr txBox="1">
            <a:spLocks noChangeArrowheads="1"/>
          </p:cNvSpPr>
          <p:nvPr/>
        </p:nvSpPr>
        <p:spPr bwMode="auto">
          <a:xfrm>
            <a:off x="1117601" y="2514600"/>
            <a:ext cx="6684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25989" name="Rectangle 5"/>
          <p:cNvSpPr>
            <a:spLocks noChangeArrowheads="1"/>
          </p:cNvSpPr>
          <p:nvPr/>
        </p:nvSpPr>
        <p:spPr bwMode="auto">
          <a:xfrm>
            <a:off x="51581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5990"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商品提价应</a:t>
            </a:r>
          </a:p>
          <a:p>
            <a:pPr algn="ctr" fontAlgn="ctr">
              <a:spcBef>
                <a:spcPct val="20000"/>
              </a:spcBef>
            </a:pPr>
            <a:r>
              <a:rPr kumimoji="1" lang="zh-CN" altLang="en-US" sz="2800" b="1">
                <a:latin typeface="宋体" pitchFamily="2" charset="-122"/>
              </a:rPr>
              <a:t> 具备的条件 </a:t>
            </a:r>
          </a:p>
        </p:txBody>
      </p:sp>
      <p:sp>
        <p:nvSpPr>
          <p:cNvPr id="425991"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5992"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二</a:t>
            </a:r>
          </a:p>
        </p:txBody>
      </p:sp>
    </p:spTree>
    <p:extLst>
      <p:ext uri="{BB962C8B-B14F-4D97-AF65-F5344CB8AC3E}">
        <p14:creationId xmlns:p14="http://schemas.microsoft.com/office/powerpoint/2010/main" val="586941915"/>
      </p:ext>
    </p:extLst>
  </p:cSld>
  <p:clrMapOvr>
    <a:masterClrMapping/>
  </p:clrMapOvr>
  <p:transition spd="med">
    <p:pull/>
    <p:sndAc>
      <p:stSnd>
        <p:snd r:embed="rId2"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5991"/>
                                        </p:tgtEl>
                                        <p:attrNameLst>
                                          <p:attrName>style.visibility</p:attrName>
                                        </p:attrNameLst>
                                      </p:cBhvr>
                                      <p:to>
                                        <p:strVal val="visible"/>
                                      </p:to>
                                    </p:set>
                                    <p:animEffect transition="in" filter="slide(fromLeft)">
                                      <p:cBhvr>
                                        <p:cTn id="7" dur="75"/>
                                        <p:tgtEl>
                                          <p:spTgt spid="425991"/>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5992"/>
                                        </p:tgtEl>
                                        <p:attrNameLst>
                                          <p:attrName>style.visibility</p:attrName>
                                        </p:attrNameLst>
                                      </p:cBhvr>
                                      <p:to>
                                        <p:strVal val="visible"/>
                                      </p:to>
                                    </p:set>
                                    <p:animEffect transition="in" filter="wipe(left)">
                                      <p:cBhvr>
                                        <p:cTn id="11" dur="75"/>
                                        <p:tgtEl>
                                          <p:spTgt spid="425992"/>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5989"/>
                                        </p:tgtEl>
                                        <p:attrNameLst>
                                          <p:attrName>style.visibility</p:attrName>
                                        </p:attrNameLst>
                                      </p:cBhvr>
                                      <p:to>
                                        <p:strVal val="visible"/>
                                      </p:to>
                                    </p:set>
                                    <p:animEffect transition="in" filter="wipe(left)">
                                      <p:cBhvr>
                                        <p:cTn id="15" dur="75"/>
                                        <p:tgtEl>
                                          <p:spTgt spid="425989"/>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5990"/>
                                        </p:tgtEl>
                                        <p:attrNameLst>
                                          <p:attrName>style.visibility</p:attrName>
                                        </p:attrNameLst>
                                      </p:cBhvr>
                                      <p:to>
                                        <p:strVal val="visible"/>
                                      </p:to>
                                    </p:set>
                                    <p:animEffect transition="in" filter="wipe(left)">
                                      <p:cBhvr>
                                        <p:cTn id="19" dur="75"/>
                                        <p:tgtEl>
                                          <p:spTgt spid="425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autoUpdateAnimBg="0"/>
      <p:bldP spid="425990" grpId="0" animBg="1" autoUpdateAnimBg="0"/>
      <p:bldP spid="425991" grpId="0" animBg="1" autoUpdateAnimBg="0"/>
      <p:bldP spid="42599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en-US" altLang="zh-CN" dirty="0" smtClean="0"/>
              <a:t>They choose like this</a:t>
            </a:r>
            <a:r>
              <a:rPr lang="en-US" altLang="zh-CN" dirty="0"/>
              <a:t>.</a:t>
            </a:r>
            <a:endParaRPr lang="zh-CN"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971379159"/>
              </p:ext>
            </p:extLst>
          </p:nvPr>
        </p:nvGraphicFramePr>
        <p:xfrm>
          <a:off x="1293813" y="1828800"/>
          <a:ext cx="4437286"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内容占位符 5"/>
          <p:cNvGraphicFramePr>
            <a:graphicFrameLocks/>
          </p:cNvGraphicFramePr>
          <p:nvPr>
            <p:extLst>
              <p:ext uri="{D42A27DB-BD31-4B8C-83A1-F6EECF244321}">
                <p14:modId xmlns:p14="http://schemas.microsoft.com/office/powerpoint/2010/main" val="2284314883"/>
              </p:ext>
            </p:extLst>
          </p:nvPr>
        </p:nvGraphicFramePr>
        <p:xfrm>
          <a:off x="6649278" y="1839532"/>
          <a:ext cx="4437286"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2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7011"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7012" name="Text Box 4"/>
          <p:cNvSpPr txBox="1">
            <a:spLocks noChangeArrowheads="1"/>
          </p:cNvSpPr>
          <p:nvPr/>
        </p:nvSpPr>
        <p:spPr bwMode="auto">
          <a:xfrm>
            <a:off x="1219201" y="2514600"/>
            <a:ext cx="67796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27013"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7014"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提价的时机 </a:t>
            </a:r>
          </a:p>
        </p:txBody>
      </p:sp>
      <p:sp>
        <p:nvSpPr>
          <p:cNvPr id="427015" name="AutoShape 7"/>
          <p:cNvSpPr>
            <a:spLocks noChangeAspect="1" noChangeArrowheads="1"/>
          </p:cNvSpPr>
          <p:nvPr/>
        </p:nvSpPr>
        <p:spPr bwMode="auto">
          <a:xfrm>
            <a:off x="1488018" y="3668713"/>
            <a:ext cx="2976033" cy="19494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7016"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三</a:t>
            </a:r>
          </a:p>
        </p:txBody>
      </p:sp>
    </p:spTree>
    <p:extLst>
      <p:ext uri="{BB962C8B-B14F-4D97-AF65-F5344CB8AC3E}">
        <p14:creationId xmlns:p14="http://schemas.microsoft.com/office/powerpoint/2010/main" val="48340517"/>
      </p:ext>
    </p:extLst>
  </p:cSld>
  <p:clrMapOvr>
    <a:masterClrMapping/>
  </p:clrMapOvr>
  <p:transition spd="med">
    <p:pull dir="r"/>
    <p:sndAc>
      <p:stSnd>
        <p:snd r:embed="rId2" name="carbrak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7015"/>
                                        </p:tgtEl>
                                        <p:attrNameLst>
                                          <p:attrName>style.visibility</p:attrName>
                                        </p:attrNameLst>
                                      </p:cBhvr>
                                      <p:to>
                                        <p:strVal val="visible"/>
                                      </p:to>
                                    </p:set>
                                    <p:animEffect transition="in" filter="slide(fromLeft)">
                                      <p:cBhvr>
                                        <p:cTn id="7" dur="75"/>
                                        <p:tgtEl>
                                          <p:spTgt spid="427015"/>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7016"/>
                                        </p:tgtEl>
                                        <p:attrNameLst>
                                          <p:attrName>style.visibility</p:attrName>
                                        </p:attrNameLst>
                                      </p:cBhvr>
                                      <p:to>
                                        <p:strVal val="visible"/>
                                      </p:to>
                                    </p:set>
                                    <p:animEffect transition="in" filter="wipe(left)">
                                      <p:cBhvr>
                                        <p:cTn id="11" dur="75"/>
                                        <p:tgtEl>
                                          <p:spTgt spid="427016"/>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7013"/>
                                        </p:tgtEl>
                                        <p:attrNameLst>
                                          <p:attrName>style.visibility</p:attrName>
                                        </p:attrNameLst>
                                      </p:cBhvr>
                                      <p:to>
                                        <p:strVal val="visible"/>
                                      </p:to>
                                    </p:set>
                                    <p:animEffect transition="in" filter="wipe(left)">
                                      <p:cBhvr>
                                        <p:cTn id="15" dur="75"/>
                                        <p:tgtEl>
                                          <p:spTgt spid="427013"/>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7014"/>
                                        </p:tgtEl>
                                        <p:attrNameLst>
                                          <p:attrName>style.visibility</p:attrName>
                                        </p:attrNameLst>
                                      </p:cBhvr>
                                      <p:to>
                                        <p:strVal val="visible"/>
                                      </p:to>
                                    </p:set>
                                    <p:animEffect transition="in" filter="wipe(left)">
                                      <p:cBhvr>
                                        <p:cTn id="19" dur="75"/>
                                        <p:tgtEl>
                                          <p:spTgt spid="427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autoUpdateAnimBg="0"/>
      <p:bldP spid="427014" grpId="0" animBg="1" autoUpdateAnimBg="0"/>
      <p:bldP spid="427015" grpId="0" animBg="1" autoUpdateAnimBg="0"/>
      <p:bldP spid="42701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8035"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8036" name="Text Box 4"/>
          <p:cNvSpPr txBox="1">
            <a:spLocks noChangeArrowheads="1"/>
          </p:cNvSpPr>
          <p:nvPr/>
        </p:nvSpPr>
        <p:spPr bwMode="auto">
          <a:xfrm>
            <a:off x="1117601" y="2514600"/>
            <a:ext cx="66844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28037" name="Rectangle 5"/>
          <p:cNvSpPr>
            <a:spLocks noChangeArrowheads="1"/>
          </p:cNvSpPr>
          <p:nvPr/>
        </p:nvSpPr>
        <p:spPr bwMode="auto">
          <a:xfrm>
            <a:off x="51581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8038"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提价的幅度 </a:t>
            </a:r>
          </a:p>
        </p:txBody>
      </p:sp>
      <p:sp>
        <p:nvSpPr>
          <p:cNvPr id="428039"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8040"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四</a:t>
            </a:r>
          </a:p>
        </p:txBody>
      </p:sp>
    </p:spTree>
    <p:extLst>
      <p:ext uri="{BB962C8B-B14F-4D97-AF65-F5344CB8AC3E}">
        <p14:creationId xmlns:p14="http://schemas.microsoft.com/office/powerpoint/2010/main" val="1359771613"/>
      </p:ext>
    </p:extLst>
  </p:cSld>
  <p:clrMapOvr>
    <a:masterClrMapping/>
  </p:clrMapOvr>
  <p:transition spd="med">
    <p:pull dir="u"/>
    <p:sndAc>
      <p:stSnd>
        <p:snd r:embed="rId2" name="gunsho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8039"/>
                                        </p:tgtEl>
                                        <p:attrNameLst>
                                          <p:attrName>style.visibility</p:attrName>
                                        </p:attrNameLst>
                                      </p:cBhvr>
                                      <p:to>
                                        <p:strVal val="visible"/>
                                      </p:to>
                                    </p:set>
                                    <p:animEffect transition="in" filter="slide(fromLeft)">
                                      <p:cBhvr>
                                        <p:cTn id="7" dur="75"/>
                                        <p:tgtEl>
                                          <p:spTgt spid="428039"/>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8040"/>
                                        </p:tgtEl>
                                        <p:attrNameLst>
                                          <p:attrName>style.visibility</p:attrName>
                                        </p:attrNameLst>
                                      </p:cBhvr>
                                      <p:to>
                                        <p:strVal val="visible"/>
                                      </p:to>
                                    </p:set>
                                    <p:animEffect transition="in" filter="wipe(left)">
                                      <p:cBhvr>
                                        <p:cTn id="11" dur="75"/>
                                        <p:tgtEl>
                                          <p:spTgt spid="428040"/>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8037"/>
                                        </p:tgtEl>
                                        <p:attrNameLst>
                                          <p:attrName>style.visibility</p:attrName>
                                        </p:attrNameLst>
                                      </p:cBhvr>
                                      <p:to>
                                        <p:strVal val="visible"/>
                                      </p:to>
                                    </p:set>
                                    <p:animEffect transition="in" filter="wipe(left)">
                                      <p:cBhvr>
                                        <p:cTn id="15" dur="75"/>
                                        <p:tgtEl>
                                          <p:spTgt spid="428037"/>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8038"/>
                                        </p:tgtEl>
                                        <p:attrNameLst>
                                          <p:attrName>style.visibility</p:attrName>
                                        </p:attrNameLst>
                                      </p:cBhvr>
                                      <p:to>
                                        <p:strVal val="visible"/>
                                      </p:to>
                                    </p:set>
                                    <p:animEffect transition="in" filter="wipe(left)">
                                      <p:cBhvr>
                                        <p:cTn id="19" dur="75"/>
                                        <p:tgtEl>
                                          <p:spTgt spid="428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7" grpId="0" autoUpdateAnimBg="0"/>
      <p:bldP spid="428038" grpId="0" animBg="1" autoUpdateAnimBg="0"/>
      <p:bldP spid="428039" grpId="0" animBg="1" autoUpdateAnimBg="0"/>
      <p:bldP spid="42804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9058"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29059"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29060" name="Text Box 4"/>
          <p:cNvSpPr txBox="1">
            <a:spLocks noChangeArrowheads="1"/>
          </p:cNvSpPr>
          <p:nvPr/>
        </p:nvSpPr>
        <p:spPr bwMode="auto">
          <a:xfrm>
            <a:off x="1219200" y="2514600"/>
            <a:ext cx="65891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29061"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29062"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提价原则 </a:t>
            </a:r>
          </a:p>
        </p:txBody>
      </p:sp>
      <p:sp>
        <p:nvSpPr>
          <p:cNvPr id="429063"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29064"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五</a:t>
            </a:r>
          </a:p>
        </p:txBody>
      </p:sp>
    </p:spTree>
    <p:extLst>
      <p:ext uri="{BB962C8B-B14F-4D97-AF65-F5344CB8AC3E}">
        <p14:creationId xmlns:p14="http://schemas.microsoft.com/office/powerpoint/2010/main" val="3779500387"/>
      </p:ext>
    </p:extLst>
  </p:cSld>
  <p:clrMapOvr>
    <a:masterClrMapping/>
  </p:clrMapOvr>
  <p:transition spd="med">
    <p:pull dir="ld"/>
    <p:sndAc>
      <p:stSnd>
        <p:snd r:embed="rId2" name="ricoche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29063"/>
                                        </p:tgtEl>
                                        <p:attrNameLst>
                                          <p:attrName>style.visibility</p:attrName>
                                        </p:attrNameLst>
                                      </p:cBhvr>
                                      <p:to>
                                        <p:strVal val="visible"/>
                                      </p:to>
                                    </p:set>
                                    <p:animEffect transition="in" filter="slide(fromLeft)">
                                      <p:cBhvr>
                                        <p:cTn id="7" dur="75"/>
                                        <p:tgtEl>
                                          <p:spTgt spid="429063"/>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29064"/>
                                        </p:tgtEl>
                                        <p:attrNameLst>
                                          <p:attrName>style.visibility</p:attrName>
                                        </p:attrNameLst>
                                      </p:cBhvr>
                                      <p:to>
                                        <p:strVal val="visible"/>
                                      </p:to>
                                    </p:set>
                                    <p:animEffect transition="in" filter="wipe(left)">
                                      <p:cBhvr>
                                        <p:cTn id="11" dur="75"/>
                                        <p:tgtEl>
                                          <p:spTgt spid="429064"/>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29061"/>
                                        </p:tgtEl>
                                        <p:attrNameLst>
                                          <p:attrName>style.visibility</p:attrName>
                                        </p:attrNameLst>
                                      </p:cBhvr>
                                      <p:to>
                                        <p:strVal val="visible"/>
                                      </p:to>
                                    </p:set>
                                    <p:animEffect transition="in" filter="wipe(left)">
                                      <p:cBhvr>
                                        <p:cTn id="15" dur="75"/>
                                        <p:tgtEl>
                                          <p:spTgt spid="429061"/>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29062"/>
                                        </p:tgtEl>
                                        <p:attrNameLst>
                                          <p:attrName>style.visibility</p:attrName>
                                        </p:attrNameLst>
                                      </p:cBhvr>
                                      <p:to>
                                        <p:strVal val="visible"/>
                                      </p:to>
                                    </p:set>
                                    <p:animEffect transition="in" filter="wipe(left)">
                                      <p:cBhvr>
                                        <p:cTn id="19" dur="75"/>
                                        <p:tgtEl>
                                          <p:spTgt spid="429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autoUpdateAnimBg="0"/>
      <p:bldP spid="429062" grpId="0" animBg="1" autoUpdateAnimBg="0"/>
      <p:bldP spid="429063" grpId="0" animBg="1" autoUpdateAnimBg="0"/>
      <p:bldP spid="42906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价格</a:t>
            </a:r>
            <a:r>
              <a:rPr kumimoji="1" lang="zh-CN" altLang="en-US" sz="3200" b="1" dirty="0">
                <a:solidFill>
                  <a:srgbClr val="33CC33"/>
                </a:solidFill>
                <a:latin typeface="宋体" pitchFamily="2" charset="-122"/>
              </a:rPr>
              <a:t>变动与消费者的心理反应</a:t>
            </a:r>
            <a:r>
              <a:rPr kumimoji="1" lang="zh-CN" altLang="en-US" sz="2800" b="1" dirty="0">
                <a:solidFill>
                  <a:srgbClr val="33CC33"/>
                </a:solidFill>
                <a:latin typeface="宋体" pitchFamily="2" charset="-122"/>
              </a:rPr>
              <a:t> </a:t>
            </a:r>
          </a:p>
        </p:txBody>
      </p:sp>
      <p:sp>
        <p:nvSpPr>
          <p:cNvPr id="430083" name="Text Box 3"/>
          <p:cNvSpPr txBox="1">
            <a:spLocks noChangeArrowheads="1"/>
          </p:cNvSpPr>
          <p:nvPr/>
        </p:nvSpPr>
        <p:spPr bwMode="auto">
          <a:xfrm>
            <a:off x="1524000" y="1919288"/>
            <a:ext cx="802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800" b="1">
                <a:solidFill>
                  <a:srgbClr val="FF7C80"/>
                </a:solidFill>
                <a:latin typeface="宋体" pitchFamily="2" charset="-122"/>
              </a:rPr>
              <a:t>2．价格调整的心理策略及技巧</a:t>
            </a:r>
            <a:r>
              <a:rPr kumimoji="1" lang="zh-CN" altLang="en-US" sz="2400" b="1">
                <a:solidFill>
                  <a:srgbClr val="FF7C80"/>
                </a:solidFill>
                <a:latin typeface="宋体" pitchFamily="2" charset="-122"/>
              </a:rPr>
              <a:t> </a:t>
            </a:r>
          </a:p>
        </p:txBody>
      </p:sp>
      <p:sp>
        <p:nvSpPr>
          <p:cNvPr id="430084" name="Text Box 4"/>
          <p:cNvSpPr txBox="1">
            <a:spLocks noChangeArrowheads="1"/>
          </p:cNvSpPr>
          <p:nvPr/>
        </p:nvSpPr>
        <p:spPr bwMode="auto">
          <a:xfrm>
            <a:off x="1219200" y="2514600"/>
            <a:ext cx="65891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latin typeface="宋体" pitchFamily="2" charset="-122"/>
              </a:rPr>
              <a:t>（</a:t>
            </a:r>
            <a:r>
              <a:rPr lang="zh-CN" altLang="en-US" sz="2400" b="1">
                <a:latin typeface="Times New Roman" pitchFamily="18" charset="0"/>
                <a:cs typeface="Times New Roman" pitchFamily="18" charset="0"/>
              </a:rPr>
              <a:t>2</a:t>
            </a:r>
            <a:r>
              <a:rPr lang="zh-CN" altLang="en-US" sz="2400" b="1">
                <a:latin typeface="宋体" pitchFamily="2" charset="-122"/>
              </a:rPr>
              <a:t>）商品提价的心理策略及技巧。</a:t>
            </a:r>
            <a:r>
              <a:rPr lang="zh-CN" altLang="en-US" sz="2400" b="1"/>
              <a:t> </a:t>
            </a:r>
          </a:p>
        </p:txBody>
      </p:sp>
      <p:sp>
        <p:nvSpPr>
          <p:cNvPr id="430085" name="Rectangle 5"/>
          <p:cNvSpPr>
            <a:spLocks noChangeArrowheads="1"/>
          </p:cNvSpPr>
          <p:nvPr/>
        </p:nvSpPr>
        <p:spPr bwMode="auto">
          <a:xfrm>
            <a:off x="5056567" y="3529013"/>
            <a:ext cx="14205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9600" b="1">
                <a:latin typeface="Times New Roman" pitchFamily="18" charset="0"/>
              </a:rPr>
              <a:t>﹥</a:t>
            </a:r>
          </a:p>
        </p:txBody>
      </p:sp>
      <p:sp>
        <p:nvSpPr>
          <p:cNvPr id="430086" name="AutoShape 6"/>
          <p:cNvSpPr>
            <a:spLocks noChangeArrowheads="1"/>
          </p:cNvSpPr>
          <p:nvPr/>
        </p:nvSpPr>
        <p:spPr bwMode="auto">
          <a:xfrm>
            <a:off x="6481234" y="2667001"/>
            <a:ext cx="4798484" cy="3598863"/>
          </a:xfrm>
          <a:custGeom>
            <a:avLst/>
            <a:gdLst>
              <a:gd name="G0" fmla="+- 2325 0 0"/>
              <a:gd name="G1" fmla="+- 21600 0 2325"/>
              <a:gd name="G2" fmla="+- 21600 0 232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5" y="10800"/>
                </a:moveTo>
                <a:cubicBezTo>
                  <a:pt x="2325" y="15481"/>
                  <a:pt x="6119" y="19275"/>
                  <a:pt x="10800" y="19275"/>
                </a:cubicBezTo>
                <a:cubicBezTo>
                  <a:pt x="15481" y="19275"/>
                  <a:pt x="19275" y="15481"/>
                  <a:pt x="19275" y="10800"/>
                </a:cubicBezTo>
                <a:cubicBezTo>
                  <a:pt x="19275" y="6119"/>
                  <a:pt x="15481" y="2325"/>
                  <a:pt x="10800" y="2325"/>
                </a:cubicBezTo>
                <a:cubicBezTo>
                  <a:pt x="6119" y="2325"/>
                  <a:pt x="2325" y="6119"/>
                  <a:pt x="2325" y="10800"/>
                </a:cubicBezTo>
                <a:close/>
              </a:path>
            </a:pathLst>
          </a:custGeom>
          <a:gradFill rotWithShape="0">
            <a:gsLst>
              <a:gs pos="0">
                <a:srgbClr val="00CC66"/>
              </a:gs>
              <a:gs pos="100000">
                <a:srgbClr val="FF7C8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0" bIns="0" anchor="ctr" anchorCtr="1"/>
          <a:lstStyle/>
          <a:p>
            <a:pPr algn="ctr" fontAlgn="ctr">
              <a:spcBef>
                <a:spcPct val="20000"/>
              </a:spcBef>
            </a:pPr>
            <a:r>
              <a:rPr kumimoji="1" lang="zh-CN" altLang="en-US" sz="2800" b="1">
                <a:latin typeface="宋体" pitchFamily="2" charset="-122"/>
              </a:rPr>
              <a:t>提价技巧 </a:t>
            </a:r>
          </a:p>
        </p:txBody>
      </p:sp>
      <p:sp>
        <p:nvSpPr>
          <p:cNvPr id="430087" name="AutoShape 7"/>
          <p:cNvSpPr>
            <a:spLocks noChangeAspect="1" noChangeArrowheads="1"/>
          </p:cNvSpPr>
          <p:nvPr/>
        </p:nvSpPr>
        <p:spPr bwMode="auto">
          <a:xfrm>
            <a:off x="1488017" y="3606801"/>
            <a:ext cx="3071283"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99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fontAlgn="ctr">
              <a:spcBef>
                <a:spcPct val="20000"/>
              </a:spcBef>
            </a:pPr>
            <a:r>
              <a:rPr kumimoji="1" lang="zh-CN" altLang="en-US" sz="4000" b="1">
                <a:latin typeface="Times New Roman" pitchFamily="18" charset="0"/>
              </a:rPr>
              <a:t>策略</a:t>
            </a:r>
          </a:p>
        </p:txBody>
      </p:sp>
      <p:sp>
        <p:nvSpPr>
          <p:cNvPr id="430088" name="Text Box 8"/>
          <p:cNvSpPr txBox="1">
            <a:spLocks noChangeArrowheads="1"/>
          </p:cNvSpPr>
          <p:nvPr/>
        </p:nvSpPr>
        <p:spPr bwMode="auto">
          <a:xfrm>
            <a:off x="4810754" y="4195763"/>
            <a:ext cx="4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ctr">
              <a:spcBef>
                <a:spcPct val="20000"/>
              </a:spcBef>
            </a:pPr>
            <a:r>
              <a:rPr kumimoji="1" lang="zh-CN" altLang="en-US" sz="2400" b="1">
                <a:latin typeface="Times New Roman" pitchFamily="18" charset="0"/>
              </a:rPr>
              <a:t>六</a:t>
            </a:r>
          </a:p>
        </p:txBody>
      </p:sp>
    </p:spTree>
    <p:extLst>
      <p:ext uri="{BB962C8B-B14F-4D97-AF65-F5344CB8AC3E}">
        <p14:creationId xmlns:p14="http://schemas.microsoft.com/office/powerpoint/2010/main" val="2985272936"/>
      </p:ext>
    </p:extLst>
  </p:cSld>
  <p:clrMapOvr>
    <a:masterClrMapping/>
  </p:clrMapOvr>
  <p:transition spd="med">
    <p:pull dir="lu"/>
    <p:sndAc>
      <p:stSnd>
        <p:snd r:embed="rId2" name="driveby.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iterate type="lt">
                                    <p:tmPct val="100000"/>
                                  </p:iterate>
                                  <p:childTnLst>
                                    <p:set>
                                      <p:cBhvr>
                                        <p:cTn id="6" dur="1" fill="hold">
                                          <p:stCondLst>
                                            <p:cond delay="0"/>
                                          </p:stCondLst>
                                        </p:cTn>
                                        <p:tgtEl>
                                          <p:spTgt spid="430087"/>
                                        </p:tgtEl>
                                        <p:attrNameLst>
                                          <p:attrName>style.visibility</p:attrName>
                                        </p:attrNameLst>
                                      </p:cBhvr>
                                      <p:to>
                                        <p:strVal val="visible"/>
                                      </p:to>
                                    </p:set>
                                    <p:animEffect transition="in" filter="slide(fromLeft)">
                                      <p:cBhvr>
                                        <p:cTn id="7" dur="75"/>
                                        <p:tgtEl>
                                          <p:spTgt spid="430087"/>
                                        </p:tgtEl>
                                      </p:cBhvr>
                                    </p:animEffect>
                                  </p:childTnLst>
                                </p:cTn>
                              </p:par>
                            </p:childTnLst>
                          </p:cTn>
                        </p:par>
                        <p:par>
                          <p:cTn id="8" fill="hold" nodeType="afterGroup">
                            <p:stCondLst>
                              <p:cond delay="15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30088"/>
                                        </p:tgtEl>
                                        <p:attrNameLst>
                                          <p:attrName>style.visibility</p:attrName>
                                        </p:attrNameLst>
                                      </p:cBhvr>
                                      <p:to>
                                        <p:strVal val="visible"/>
                                      </p:to>
                                    </p:set>
                                    <p:animEffect transition="in" filter="wipe(left)">
                                      <p:cBhvr>
                                        <p:cTn id="11" dur="75"/>
                                        <p:tgtEl>
                                          <p:spTgt spid="430088"/>
                                        </p:tgtEl>
                                      </p:cBhvr>
                                    </p:animEffect>
                                  </p:childTnLst>
                                </p:cTn>
                              </p:par>
                            </p:childTnLst>
                          </p:cTn>
                        </p:par>
                        <p:par>
                          <p:cTn id="12" fill="hold" nodeType="afterGroup">
                            <p:stCondLst>
                              <p:cond delay="22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30085"/>
                                        </p:tgtEl>
                                        <p:attrNameLst>
                                          <p:attrName>style.visibility</p:attrName>
                                        </p:attrNameLst>
                                      </p:cBhvr>
                                      <p:to>
                                        <p:strVal val="visible"/>
                                      </p:to>
                                    </p:set>
                                    <p:animEffect transition="in" filter="wipe(left)">
                                      <p:cBhvr>
                                        <p:cTn id="15" dur="75"/>
                                        <p:tgtEl>
                                          <p:spTgt spid="430085"/>
                                        </p:tgtEl>
                                      </p:cBhvr>
                                    </p:animEffect>
                                  </p:childTnLst>
                                </p:cTn>
                              </p:par>
                            </p:childTnLst>
                          </p:cTn>
                        </p:par>
                        <p:par>
                          <p:cTn id="16" fill="hold" nodeType="afterGroup">
                            <p:stCondLst>
                              <p:cond delay="300"/>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430086"/>
                                        </p:tgtEl>
                                        <p:attrNameLst>
                                          <p:attrName>style.visibility</p:attrName>
                                        </p:attrNameLst>
                                      </p:cBhvr>
                                      <p:to>
                                        <p:strVal val="visible"/>
                                      </p:to>
                                    </p:set>
                                    <p:animEffect transition="in" filter="wipe(left)">
                                      <p:cBhvr>
                                        <p:cTn id="19" dur="75"/>
                                        <p:tgtEl>
                                          <p:spTgt spid="430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autoUpdateAnimBg="0"/>
      <p:bldP spid="430086" grpId="0" animBg="1" autoUpdateAnimBg="0"/>
      <p:bldP spid="430087" grpId="0" animBg="1" autoUpdateAnimBg="0"/>
      <p:bldP spid="43008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xmlns="" id="{62E2206B-99B0-4977-97FF-51A93B6790C9}"/>
              </a:ext>
            </a:extLst>
          </p:cNvPr>
          <p:cNvSpPr>
            <a:spLocks noGrp="1" noChangeArrowheads="1"/>
          </p:cNvSpPr>
          <p:nvPr>
            <p:ph type="title"/>
          </p:nvPr>
        </p:nvSpPr>
        <p:spPr>
          <a:xfrm>
            <a:off x="2214563" y="282575"/>
            <a:ext cx="6678612" cy="361950"/>
          </a:xfrm>
          <a:noFill/>
          <a:extLst>
            <a:ext uri="{909E8E84-426E-40DD-AFC4-6F175D3DCCD1}">
              <a14:hiddenFill xmlns:a14="http://schemas.microsoft.com/office/drawing/2010/main">
                <a:solidFill>
                  <a:srgbClr val="333399"/>
                </a:solidFill>
              </a14:hiddenFill>
            </a:ext>
          </a:extLst>
        </p:spPr>
        <p:txBody>
          <a:bodyPr/>
          <a:lstStyle/>
          <a:p>
            <a:r>
              <a:rPr lang="en-US" altLang="zh-CN" sz="3200" i="0">
                <a:latin typeface="宋体" panose="02010600030101010101" pitchFamily="2" charset="-122"/>
              </a:rPr>
              <a:t>7.3  </a:t>
            </a:r>
            <a:r>
              <a:rPr lang="zh-CN" altLang="en-US" sz="3200" i="0">
                <a:latin typeface="宋体" panose="02010600030101010101" pitchFamily="2" charset="-122"/>
              </a:rPr>
              <a:t>商品调价的心理策略</a:t>
            </a:r>
          </a:p>
        </p:txBody>
      </p:sp>
      <p:sp>
        <p:nvSpPr>
          <p:cNvPr id="294915" name="Rectangle 3">
            <a:extLst>
              <a:ext uri="{FF2B5EF4-FFF2-40B4-BE49-F238E27FC236}">
                <a16:creationId xmlns:a16="http://schemas.microsoft.com/office/drawing/2014/main" xmlns="" id="{7FDE05B0-D7FC-45C8-B907-25E9F347D8BF}"/>
              </a:ext>
            </a:extLst>
          </p:cNvPr>
          <p:cNvSpPr>
            <a:spLocks noGrp="1" noChangeArrowheads="1"/>
          </p:cNvSpPr>
          <p:nvPr>
            <p:ph type="body" idx="1"/>
          </p:nvPr>
        </p:nvSpPr>
        <p:spPr>
          <a:xfrm>
            <a:off x="1266738" y="1728132"/>
            <a:ext cx="10184234" cy="4748869"/>
          </a:xfrm>
        </p:spPr>
        <p:txBody>
          <a:bodyPr/>
          <a:lstStyle/>
          <a:p>
            <a:pPr>
              <a:lnSpc>
                <a:spcPct val="80000"/>
              </a:lnSpc>
              <a:buFont typeface="Wingdings" panose="05000000000000000000" pitchFamily="2" charset="2"/>
              <a:buNone/>
            </a:pPr>
            <a:r>
              <a:rPr lang="en-US" altLang="zh-CN" sz="2800" b="1" dirty="0">
                <a:latin typeface="仿宋_GB2312" pitchFamily="49" charset="-122"/>
                <a:ea typeface="仿宋_GB2312" pitchFamily="49" charset="-122"/>
              </a:rPr>
              <a:t>1</a:t>
            </a:r>
            <a:r>
              <a:rPr lang="zh-CN" altLang="en-US" sz="2800" b="1" dirty="0">
                <a:latin typeface="仿宋_GB2312" pitchFamily="49" charset="-122"/>
                <a:ea typeface="仿宋_GB2312" pitchFamily="49" charset="-122"/>
              </a:rPr>
              <a:t>．</a:t>
            </a:r>
            <a:r>
              <a:rPr lang="zh-CN" altLang="en-US" sz="2800" b="1" dirty="0">
                <a:latin typeface="宋体" panose="02010600030101010101" pitchFamily="2" charset="-122"/>
              </a:rPr>
              <a:t>消费者对企业商品降价的心理反映</a:t>
            </a:r>
          </a:p>
          <a:p>
            <a:pPr>
              <a:lnSpc>
                <a:spcPct val="80000"/>
              </a:lnSpc>
              <a:buFont typeface="Wingdings" panose="05000000000000000000" pitchFamily="2" charset="2"/>
              <a:buNone/>
            </a:pPr>
            <a:r>
              <a:rPr lang="en-US" altLang="zh-CN" sz="2800" b="1" dirty="0">
                <a:latin typeface="宋体" panose="02010600030101010101" pitchFamily="2" charset="-122"/>
              </a:rPr>
              <a:t>2</a:t>
            </a:r>
            <a:r>
              <a:rPr lang="zh-CN" altLang="en-US" sz="2800" b="1" dirty="0">
                <a:latin typeface="宋体" panose="02010600030101010101" pitchFamily="2" charset="-122"/>
              </a:rPr>
              <a:t>．企业商品降价应具备的基本条件</a:t>
            </a:r>
            <a:r>
              <a:rPr lang="zh-CN" altLang="en-US" sz="2400" b="1" dirty="0">
                <a:latin typeface="宋体" panose="02010600030101010101" pitchFamily="2" charset="-122"/>
              </a:rPr>
              <a:t> </a:t>
            </a:r>
          </a:p>
          <a:p>
            <a:pPr>
              <a:lnSpc>
                <a:spcPct val="80000"/>
              </a:lnSpc>
              <a:buFont typeface="Wingdings" panose="05000000000000000000" pitchFamily="2" charset="2"/>
              <a:buNone/>
            </a:pPr>
            <a:r>
              <a:rPr lang="zh-CN" altLang="en-US" sz="2400" b="1" dirty="0">
                <a:latin typeface="宋体" panose="02010600030101010101" pitchFamily="2" charset="-122"/>
              </a:rPr>
              <a:t>     第一，市场竞争激烈，商品的市场份额下降，不得不降价促销，以提升市场占有率。</a:t>
            </a:r>
          </a:p>
          <a:p>
            <a:pPr>
              <a:lnSpc>
                <a:spcPct val="80000"/>
              </a:lnSpc>
              <a:buFont typeface="Wingdings" panose="05000000000000000000" pitchFamily="2" charset="2"/>
              <a:buNone/>
            </a:pPr>
            <a:r>
              <a:rPr lang="zh-CN" altLang="en-US" sz="2400" b="1" dirty="0">
                <a:latin typeface="宋体" panose="02010600030101010101" pitchFamily="2" charset="-122"/>
              </a:rPr>
              <a:t>     第二，企业生产成本和经营费用低于竞争对手，通过主动降价来应对竞争，提高市场份额。</a:t>
            </a:r>
          </a:p>
          <a:p>
            <a:pPr>
              <a:lnSpc>
                <a:spcPct val="80000"/>
              </a:lnSpc>
              <a:buFont typeface="Wingdings" panose="05000000000000000000" pitchFamily="2" charset="2"/>
              <a:buNone/>
            </a:pPr>
            <a:r>
              <a:rPr lang="zh-CN" altLang="en-US" sz="2400" b="1" dirty="0">
                <a:latin typeface="宋体" panose="02010600030101010101" pitchFamily="2" charset="-122"/>
              </a:rPr>
              <a:t>     第三，消费者注重该产品的实际性能与质量，商品的社会象征意义不明显。</a:t>
            </a:r>
          </a:p>
          <a:p>
            <a:pPr>
              <a:lnSpc>
                <a:spcPct val="80000"/>
              </a:lnSpc>
              <a:buFont typeface="Wingdings" panose="05000000000000000000" pitchFamily="2" charset="2"/>
              <a:buNone/>
            </a:pPr>
            <a:r>
              <a:rPr lang="zh-CN" altLang="en-US" sz="2400" b="1" dirty="0">
                <a:latin typeface="宋体" panose="02010600030101010101" pitchFamily="2" charset="-122"/>
              </a:rPr>
              <a:t>     第四，消费者对产品的质量和性能非常熟悉，如某些日用品和食品，降价后仍对产品保持足够的信任度。</a:t>
            </a:r>
          </a:p>
          <a:p>
            <a:pPr>
              <a:lnSpc>
                <a:spcPct val="80000"/>
              </a:lnSpc>
              <a:buFont typeface="Wingdings" panose="05000000000000000000" pitchFamily="2" charset="2"/>
              <a:buNone/>
            </a:pPr>
            <a:r>
              <a:rPr lang="zh-CN" altLang="en-US" sz="2400" b="1" dirty="0">
                <a:latin typeface="宋体" panose="02010600030101010101" pitchFamily="2" charset="-122"/>
              </a:rPr>
              <a:t>     第五，消费者在企业充分说明商品降价的理由后，感到能够接受降价商品，如企业搬迁或内部装潢等。</a:t>
            </a:r>
            <a:r>
              <a:rPr lang="zh-CN" altLang="en-US" sz="2400" b="1" dirty="0">
                <a:latin typeface="仿宋_GB2312" pitchFamily="49" charset="-122"/>
                <a:ea typeface="仿宋_GB2312" pitchFamily="49" charset="-122"/>
              </a:rPr>
              <a:t> </a:t>
            </a:r>
          </a:p>
        </p:txBody>
      </p:sp>
      <p:sp>
        <p:nvSpPr>
          <p:cNvPr id="294916" name="Text Box 4">
            <a:extLst>
              <a:ext uri="{FF2B5EF4-FFF2-40B4-BE49-F238E27FC236}">
                <a16:creationId xmlns:a16="http://schemas.microsoft.com/office/drawing/2014/main" xmlns="" id="{0D275F7D-5373-42C7-BC9F-6078B5CB2429}"/>
              </a:ext>
            </a:extLst>
          </p:cNvPr>
          <p:cNvSpPr txBox="1">
            <a:spLocks noChangeArrowheads="1"/>
          </p:cNvSpPr>
          <p:nvPr/>
        </p:nvSpPr>
        <p:spPr bwMode="auto">
          <a:xfrm>
            <a:off x="2590800" y="1143001"/>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a:solidFill>
                  <a:srgbClr val="080808"/>
                </a:solidFill>
                <a:latin typeface="宋体" panose="02010600030101010101" pitchFamily="2" charset="-122"/>
                <a:ea typeface="宋体" panose="02010600030101010101" pitchFamily="2" charset="-122"/>
              </a:rPr>
              <a:t>7.3.1</a:t>
            </a:r>
            <a:r>
              <a:rPr lang="zh-CN" altLang="en-US" sz="2800" b="1">
                <a:solidFill>
                  <a:srgbClr val="080808"/>
                </a:solidFill>
                <a:latin typeface="宋体" panose="02010600030101010101" pitchFamily="2" charset="-122"/>
                <a:ea typeface="宋体" panose="02010600030101010101" pitchFamily="2" charset="-122"/>
              </a:rPr>
              <a:t>商品降价的心理策略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dissolve">
                                      <p:cBhvr>
                                        <p:cTn id="7" dur="500"/>
                                        <p:tgtEl>
                                          <p:spTgt spid="294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4916"/>
                                        </p:tgtEl>
                                        <p:attrNameLst>
                                          <p:attrName>style.visibility</p:attrName>
                                        </p:attrNameLst>
                                      </p:cBhvr>
                                      <p:to>
                                        <p:strVal val="visible"/>
                                      </p:to>
                                    </p:set>
                                    <p:anim calcmode="lin" valueType="num">
                                      <p:cBhvr additive="base">
                                        <p:cTn id="12" dur="500" fill="hold"/>
                                        <p:tgtEl>
                                          <p:spTgt spid="294916"/>
                                        </p:tgtEl>
                                        <p:attrNameLst>
                                          <p:attrName>ppt_x</p:attrName>
                                        </p:attrNameLst>
                                      </p:cBhvr>
                                      <p:tavLst>
                                        <p:tav tm="0">
                                          <p:val>
                                            <p:strVal val="#ppt_x"/>
                                          </p:val>
                                        </p:tav>
                                        <p:tav tm="100000">
                                          <p:val>
                                            <p:strVal val="#ppt_x"/>
                                          </p:val>
                                        </p:tav>
                                      </p:tavLst>
                                    </p:anim>
                                    <p:anim calcmode="lin" valueType="num">
                                      <p:cBhvr additive="base">
                                        <p:cTn id="13" dur="500" fill="hold"/>
                                        <p:tgtEl>
                                          <p:spTgt spid="2949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4915">
                                            <p:txEl>
                                              <p:pRg st="0" end="0"/>
                                            </p:txEl>
                                          </p:spTgt>
                                        </p:tgtEl>
                                        <p:attrNameLst>
                                          <p:attrName>style.visibility</p:attrName>
                                        </p:attrNameLst>
                                      </p:cBhvr>
                                      <p:to>
                                        <p:strVal val="visible"/>
                                      </p:to>
                                    </p:set>
                                    <p:anim calcmode="lin" valueType="num">
                                      <p:cBhvr additive="base">
                                        <p:cTn id="18" dur="5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4915">
                                            <p:txEl>
                                              <p:pRg st="1" end="1"/>
                                            </p:txEl>
                                          </p:spTgt>
                                        </p:tgtEl>
                                        <p:attrNameLst>
                                          <p:attrName>style.visibility</p:attrName>
                                        </p:attrNameLst>
                                      </p:cBhvr>
                                      <p:to>
                                        <p:strVal val="visible"/>
                                      </p:to>
                                    </p:set>
                                    <p:anim calcmode="lin" valueType="num">
                                      <p:cBhvr additive="base">
                                        <p:cTn id="24" dur="5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4915">
                                            <p:txEl>
                                              <p:pRg st="2" end="2"/>
                                            </p:txEl>
                                          </p:spTgt>
                                        </p:tgtEl>
                                        <p:attrNameLst>
                                          <p:attrName>style.visibility</p:attrName>
                                        </p:attrNameLst>
                                      </p:cBhvr>
                                      <p:to>
                                        <p:strVal val="visible"/>
                                      </p:to>
                                    </p:set>
                                    <p:anim calcmode="lin" valueType="num">
                                      <p:cBhvr additive="base">
                                        <p:cTn id="30" dur="500" fill="hold"/>
                                        <p:tgtEl>
                                          <p:spTgt spid="29491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4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4915">
                                            <p:txEl>
                                              <p:pRg st="3" end="3"/>
                                            </p:txEl>
                                          </p:spTgt>
                                        </p:tgtEl>
                                        <p:attrNameLst>
                                          <p:attrName>style.visibility</p:attrName>
                                        </p:attrNameLst>
                                      </p:cBhvr>
                                      <p:to>
                                        <p:strVal val="visible"/>
                                      </p:to>
                                    </p:set>
                                    <p:anim calcmode="lin" valueType="num">
                                      <p:cBhvr additive="base">
                                        <p:cTn id="36" dur="500" fill="hold"/>
                                        <p:tgtEl>
                                          <p:spTgt spid="29491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4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4915">
                                            <p:txEl>
                                              <p:pRg st="4" end="4"/>
                                            </p:txEl>
                                          </p:spTgt>
                                        </p:tgtEl>
                                        <p:attrNameLst>
                                          <p:attrName>style.visibility</p:attrName>
                                        </p:attrNameLst>
                                      </p:cBhvr>
                                      <p:to>
                                        <p:strVal val="visible"/>
                                      </p:to>
                                    </p:set>
                                    <p:anim calcmode="lin" valueType="num">
                                      <p:cBhvr additive="base">
                                        <p:cTn id="42" dur="500" fill="hold"/>
                                        <p:tgtEl>
                                          <p:spTgt spid="294915">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4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4915">
                                            <p:txEl>
                                              <p:pRg st="5" end="5"/>
                                            </p:txEl>
                                          </p:spTgt>
                                        </p:tgtEl>
                                        <p:attrNameLst>
                                          <p:attrName>style.visibility</p:attrName>
                                        </p:attrNameLst>
                                      </p:cBhvr>
                                      <p:to>
                                        <p:strVal val="visible"/>
                                      </p:to>
                                    </p:set>
                                    <p:anim calcmode="lin" valueType="num">
                                      <p:cBhvr additive="base">
                                        <p:cTn id="48" dur="500" fill="hold"/>
                                        <p:tgtEl>
                                          <p:spTgt spid="294915">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4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94915">
                                            <p:txEl>
                                              <p:pRg st="6" end="6"/>
                                            </p:txEl>
                                          </p:spTgt>
                                        </p:tgtEl>
                                        <p:attrNameLst>
                                          <p:attrName>style.visibility</p:attrName>
                                        </p:attrNameLst>
                                      </p:cBhvr>
                                      <p:to>
                                        <p:strVal val="visible"/>
                                      </p:to>
                                    </p:set>
                                    <p:anim calcmode="lin" valueType="num">
                                      <p:cBhvr additive="base">
                                        <p:cTn id="54" dur="500" fill="hold"/>
                                        <p:tgtEl>
                                          <p:spTgt spid="294915">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94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p:bldP spid="294915" grpId="0" build="p"/>
      <p:bldP spid="2949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xmlns="" id="{91C94BC2-8C9F-4F1A-A3DA-C413DADB9D5C}"/>
              </a:ext>
            </a:extLst>
          </p:cNvPr>
          <p:cNvSpPr>
            <a:spLocks noGrp="1" noChangeArrowheads="1"/>
          </p:cNvSpPr>
          <p:nvPr>
            <p:ph type="title"/>
          </p:nvPr>
        </p:nvSpPr>
        <p:spPr>
          <a:xfrm>
            <a:off x="2374900" y="598488"/>
            <a:ext cx="6116638" cy="334962"/>
          </a:xfrm>
        </p:spPr>
        <p:txBody>
          <a:bodyPr/>
          <a:lstStyle/>
          <a:p>
            <a:r>
              <a:rPr lang="en-US" altLang="zh-CN" sz="3200" i="0">
                <a:latin typeface="宋体" panose="02010600030101010101" pitchFamily="2" charset="-122"/>
              </a:rPr>
              <a:t>7.3.1</a:t>
            </a:r>
            <a:r>
              <a:rPr lang="zh-CN" altLang="en-US" sz="3200" i="0">
                <a:latin typeface="宋体" panose="02010600030101010101" pitchFamily="2" charset="-122"/>
              </a:rPr>
              <a:t>商品降价的心理策略</a:t>
            </a:r>
          </a:p>
        </p:txBody>
      </p:sp>
      <p:sp>
        <p:nvSpPr>
          <p:cNvPr id="295939" name="AutoShape 3">
            <a:extLst>
              <a:ext uri="{FF2B5EF4-FFF2-40B4-BE49-F238E27FC236}">
                <a16:creationId xmlns:a16="http://schemas.microsoft.com/office/drawing/2014/main" xmlns="" id="{38A17FAC-FC48-4E9E-B7EE-517F35A16EF4}"/>
              </a:ext>
            </a:extLst>
          </p:cNvPr>
          <p:cNvSpPr>
            <a:spLocks noChangeArrowheads="1"/>
          </p:cNvSpPr>
          <p:nvPr/>
        </p:nvSpPr>
        <p:spPr bwMode="gray">
          <a:xfrm>
            <a:off x="3194844" y="1149991"/>
            <a:ext cx="6200775" cy="604838"/>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base" hangingPunct="0">
              <a:spcBef>
                <a:spcPct val="0"/>
              </a:spcBef>
              <a:spcAft>
                <a:spcPct val="0"/>
              </a:spcAft>
            </a:pPr>
            <a:r>
              <a:rPr lang="en-US" altLang="zh-CN"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3</a:t>
            </a:r>
            <a:r>
              <a:rPr lang="zh-CN" altLang="en-US"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．企业商品降价的操作技巧</a:t>
            </a:r>
          </a:p>
        </p:txBody>
      </p:sp>
      <p:sp>
        <p:nvSpPr>
          <p:cNvPr id="295940" name="Text Box 4">
            <a:extLst>
              <a:ext uri="{FF2B5EF4-FFF2-40B4-BE49-F238E27FC236}">
                <a16:creationId xmlns:a16="http://schemas.microsoft.com/office/drawing/2014/main" xmlns="" id="{081D18C2-A681-4C2B-9C56-774FAB8CD71F}"/>
              </a:ext>
            </a:extLst>
          </p:cNvPr>
          <p:cNvSpPr txBox="1">
            <a:spLocks noChangeArrowheads="1"/>
          </p:cNvSpPr>
          <p:nvPr/>
        </p:nvSpPr>
        <p:spPr bwMode="gray">
          <a:xfrm>
            <a:off x="5865813" y="3333751"/>
            <a:ext cx="184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zh-CN" altLang="zh-CN" sz="2000">
              <a:solidFill>
                <a:srgbClr val="FFFFFF"/>
              </a:solidFill>
              <a:latin typeface="Arial" panose="020B0604020202020204" pitchFamily="34" charset="0"/>
              <a:ea typeface="宋体" panose="02010600030101010101" pitchFamily="2" charset="-122"/>
            </a:endParaRPr>
          </a:p>
        </p:txBody>
      </p:sp>
      <p:grpSp>
        <p:nvGrpSpPr>
          <p:cNvPr id="295941" name="Group 5">
            <a:extLst>
              <a:ext uri="{FF2B5EF4-FFF2-40B4-BE49-F238E27FC236}">
                <a16:creationId xmlns:a16="http://schemas.microsoft.com/office/drawing/2014/main" xmlns="" id="{B207E166-1CDA-4F42-AB26-EF2DA2415306}"/>
              </a:ext>
            </a:extLst>
          </p:cNvPr>
          <p:cNvGrpSpPr>
            <a:grpSpLocks/>
          </p:cNvGrpSpPr>
          <p:nvPr/>
        </p:nvGrpSpPr>
        <p:grpSpPr bwMode="auto">
          <a:xfrm>
            <a:off x="2326481" y="1859400"/>
            <a:ext cx="8089900" cy="4151312"/>
            <a:chOff x="520" y="1705"/>
            <a:chExt cx="5096" cy="2615"/>
          </a:xfrm>
        </p:grpSpPr>
        <p:sp>
          <p:nvSpPr>
            <p:cNvPr id="295942" name="AutoShape 6">
              <a:extLst>
                <a:ext uri="{FF2B5EF4-FFF2-40B4-BE49-F238E27FC236}">
                  <a16:creationId xmlns:a16="http://schemas.microsoft.com/office/drawing/2014/main" xmlns="" id="{632BA21C-CD30-4356-95AE-458454CBD957}"/>
                </a:ext>
              </a:extLst>
            </p:cNvPr>
            <p:cNvSpPr>
              <a:spLocks noChangeArrowheads="1"/>
            </p:cNvSpPr>
            <p:nvPr/>
          </p:nvSpPr>
          <p:spPr bwMode="gray">
            <a:xfrm>
              <a:off x="1188" y="1705"/>
              <a:ext cx="3731" cy="1819"/>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nvGrpSpPr>
            <p:cNvPr id="295943" name="Group 7">
              <a:extLst>
                <a:ext uri="{FF2B5EF4-FFF2-40B4-BE49-F238E27FC236}">
                  <a16:creationId xmlns:a16="http://schemas.microsoft.com/office/drawing/2014/main" xmlns="" id="{6C1FB802-2706-4136-A3B8-39567065C3FF}"/>
                </a:ext>
              </a:extLst>
            </p:cNvPr>
            <p:cNvGrpSpPr>
              <a:grpSpLocks/>
            </p:cNvGrpSpPr>
            <p:nvPr/>
          </p:nvGrpSpPr>
          <p:grpSpPr bwMode="auto">
            <a:xfrm>
              <a:off x="520" y="2947"/>
              <a:ext cx="1065" cy="1373"/>
              <a:chOff x="576" y="2476"/>
              <a:chExt cx="995" cy="1304"/>
            </a:xfrm>
          </p:grpSpPr>
          <p:grpSp>
            <p:nvGrpSpPr>
              <p:cNvPr id="295944" name="Group 8">
                <a:extLst>
                  <a:ext uri="{FF2B5EF4-FFF2-40B4-BE49-F238E27FC236}">
                    <a16:creationId xmlns:a16="http://schemas.microsoft.com/office/drawing/2014/main" xmlns="" id="{70DCEA5A-1D01-497E-83CA-BB85813F9BC7}"/>
                  </a:ext>
                </a:extLst>
              </p:cNvPr>
              <p:cNvGrpSpPr>
                <a:grpSpLocks/>
              </p:cNvGrpSpPr>
              <p:nvPr/>
            </p:nvGrpSpPr>
            <p:grpSpPr bwMode="auto">
              <a:xfrm>
                <a:off x="576" y="2476"/>
                <a:ext cx="936" cy="963"/>
                <a:chOff x="624" y="1584"/>
                <a:chExt cx="1248" cy="1308"/>
              </a:xfrm>
            </p:grpSpPr>
            <p:grpSp>
              <p:nvGrpSpPr>
                <p:cNvPr id="295945" name="Group 9">
                  <a:extLst>
                    <a:ext uri="{FF2B5EF4-FFF2-40B4-BE49-F238E27FC236}">
                      <a16:creationId xmlns:a16="http://schemas.microsoft.com/office/drawing/2014/main" xmlns="" id="{EE25E9E5-B70F-4DC0-9B56-2AFF250736F9}"/>
                    </a:ext>
                  </a:extLst>
                </p:cNvPr>
                <p:cNvGrpSpPr>
                  <a:grpSpLocks/>
                </p:cNvGrpSpPr>
                <p:nvPr/>
              </p:nvGrpSpPr>
              <p:grpSpPr bwMode="auto">
                <a:xfrm>
                  <a:off x="624" y="1584"/>
                  <a:ext cx="1248" cy="1296"/>
                  <a:chOff x="2016" y="1920"/>
                  <a:chExt cx="1680" cy="1680"/>
                </a:xfrm>
              </p:grpSpPr>
              <p:sp>
                <p:nvSpPr>
                  <p:cNvPr id="295946" name="Oval 10">
                    <a:extLst>
                      <a:ext uri="{FF2B5EF4-FFF2-40B4-BE49-F238E27FC236}">
                        <a16:creationId xmlns:a16="http://schemas.microsoft.com/office/drawing/2014/main" xmlns="" id="{CACDCE0B-AF9A-4D14-8D95-2A5B17EB5C3F}"/>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47" name="Freeform 11">
                    <a:extLst>
                      <a:ext uri="{FF2B5EF4-FFF2-40B4-BE49-F238E27FC236}">
                        <a16:creationId xmlns:a16="http://schemas.microsoft.com/office/drawing/2014/main" xmlns="" id="{73BF010B-209F-4D55-B7CE-577AB4329CEC}"/>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48" name="Text Box 12">
                  <a:extLst>
                    <a:ext uri="{FF2B5EF4-FFF2-40B4-BE49-F238E27FC236}">
                      <a16:creationId xmlns:a16="http://schemas.microsoft.com/office/drawing/2014/main" xmlns="" id="{E26B3D52-26E1-4C6B-B8F8-0636214CAF7C}"/>
                    </a:ext>
                  </a:extLst>
                </p:cNvPr>
                <p:cNvSpPr txBox="1">
                  <a:spLocks noChangeArrowheads="1"/>
                </p:cNvSpPr>
                <p:nvPr/>
              </p:nvSpPr>
              <p:spPr bwMode="gray">
                <a:xfrm>
                  <a:off x="777" y="2217"/>
                  <a:ext cx="929" cy="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选好降</a:t>
                  </a:r>
                </a:p>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价时机</a:t>
                  </a:r>
                  <a:r>
                    <a:rPr lang="zh-CN" altLang="en-US" sz="2400">
                      <a:solidFill>
                        <a:srgbClr val="080808"/>
                      </a:solidFill>
                      <a:latin typeface="华文新魏" panose="02010800040101010101" pitchFamily="2" charset="-122"/>
                      <a:ea typeface="华文新魏" panose="02010800040101010101" pitchFamily="2" charset="-122"/>
                    </a:rPr>
                    <a:t> </a:t>
                  </a:r>
                </a:p>
              </p:txBody>
            </p:sp>
          </p:grpSp>
          <p:sp>
            <p:nvSpPr>
              <p:cNvPr id="295949" name="Oval 13">
                <a:extLst>
                  <a:ext uri="{FF2B5EF4-FFF2-40B4-BE49-F238E27FC236}">
                    <a16:creationId xmlns:a16="http://schemas.microsoft.com/office/drawing/2014/main" xmlns="" id="{D8A41D2E-B75A-431D-A276-804C17E2EEAC}"/>
                  </a:ext>
                </a:extLst>
              </p:cNvPr>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50" name="Group 14">
              <a:extLst>
                <a:ext uri="{FF2B5EF4-FFF2-40B4-BE49-F238E27FC236}">
                  <a16:creationId xmlns:a16="http://schemas.microsoft.com/office/drawing/2014/main" xmlns="" id="{5CF91354-1937-45AA-A224-5C24E2B9A111}"/>
                </a:ext>
              </a:extLst>
            </p:cNvPr>
            <p:cNvGrpSpPr>
              <a:grpSpLocks/>
            </p:cNvGrpSpPr>
            <p:nvPr/>
          </p:nvGrpSpPr>
          <p:grpSpPr bwMode="auto">
            <a:xfrm>
              <a:off x="1816" y="2947"/>
              <a:ext cx="1091" cy="1373"/>
              <a:chOff x="1632" y="2947"/>
              <a:chExt cx="1091" cy="1373"/>
            </a:xfrm>
          </p:grpSpPr>
          <p:grpSp>
            <p:nvGrpSpPr>
              <p:cNvPr id="295951" name="Group 15">
                <a:extLst>
                  <a:ext uri="{FF2B5EF4-FFF2-40B4-BE49-F238E27FC236}">
                    <a16:creationId xmlns:a16="http://schemas.microsoft.com/office/drawing/2014/main" xmlns="" id="{A863BD68-7DE6-435E-91AC-6F42D3437792}"/>
                  </a:ext>
                </a:extLst>
              </p:cNvPr>
              <p:cNvGrpSpPr>
                <a:grpSpLocks/>
              </p:cNvGrpSpPr>
              <p:nvPr/>
            </p:nvGrpSpPr>
            <p:grpSpPr bwMode="auto">
              <a:xfrm>
                <a:off x="1632" y="2947"/>
                <a:ext cx="1028" cy="1009"/>
                <a:chOff x="2016" y="1920"/>
                <a:chExt cx="1680" cy="1680"/>
              </a:xfrm>
            </p:grpSpPr>
            <p:sp>
              <p:nvSpPr>
                <p:cNvPr id="295952" name="Oval 16">
                  <a:extLst>
                    <a:ext uri="{FF2B5EF4-FFF2-40B4-BE49-F238E27FC236}">
                      <a16:creationId xmlns:a16="http://schemas.microsoft.com/office/drawing/2014/main" xmlns="" id="{E7DD8796-C727-4BAD-8557-FA159DA30549}"/>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53" name="Freeform 17">
                  <a:extLst>
                    <a:ext uri="{FF2B5EF4-FFF2-40B4-BE49-F238E27FC236}">
                      <a16:creationId xmlns:a16="http://schemas.microsoft.com/office/drawing/2014/main" xmlns="" id="{0F711318-172A-40D8-A7E1-4C3F70C591C2}"/>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54" name="Text Box 18">
                <a:extLst>
                  <a:ext uri="{FF2B5EF4-FFF2-40B4-BE49-F238E27FC236}">
                    <a16:creationId xmlns:a16="http://schemas.microsoft.com/office/drawing/2014/main" xmlns="" id="{DCEA35FD-0A25-4303-846A-6F403DAAE61F}"/>
                  </a:ext>
                </a:extLst>
              </p:cNvPr>
              <p:cNvSpPr txBox="1">
                <a:spLocks noChangeArrowheads="1"/>
              </p:cNvSpPr>
              <p:nvPr/>
            </p:nvSpPr>
            <p:spPr bwMode="gray">
              <a:xfrm>
                <a:off x="1680" y="3408"/>
                <a:ext cx="925"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把握降</a:t>
                </a:r>
              </a:p>
              <a:p>
                <a:pPr algn="ctr" eaLnBrk="0" fontAlgn="base" hangingPunct="0">
                  <a:spcBef>
                    <a:spcPct val="0"/>
                  </a:spcBef>
                  <a:spcAft>
                    <a:spcPct val="0"/>
                  </a:spcAft>
                </a:pPr>
                <a:r>
                  <a:rPr lang="zh-CN" altLang="en-US" sz="24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价幅度</a:t>
                </a:r>
                <a:r>
                  <a:rPr lang="zh-CN" altLang="en-US" sz="2400">
                    <a:solidFill>
                      <a:srgbClr val="080808"/>
                    </a:solidFill>
                    <a:latin typeface="华文新魏" panose="02010800040101010101" pitchFamily="2" charset="-122"/>
                    <a:ea typeface="华文新魏" panose="02010800040101010101" pitchFamily="2" charset="-122"/>
                  </a:rPr>
                  <a:t> </a:t>
                </a:r>
              </a:p>
            </p:txBody>
          </p:sp>
          <p:sp>
            <p:nvSpPr>
              <p:cNvPr id="295955" name="Oval 19">
                <a:extLst>
                  <a:ext uri="{FF2B5EF4-FFF2-40B4-BE49-F238E27FC236}">
                    <a16:creationId xmlns:a16="http://schemas.microsoft.com/office/drawing/2014/main" xmlns="" id="{1937F337-26F2-4109-B825-F3D01FF6BE37}"/>
                  </a:ext>
                </a:extLst>
              </p:cNvPr>
              <p:cNvSpPr>
                <a:spLocks noChangeArrowheads="1"/>
              </p:cNvSpPr>
              <p:nvPr/>
            </p:nvSpPr>
            <p:spPr bwMode="gray">
              <a:xfrm>
                <a:off x="1658" y="4029"/>
                <a:ext cx="1065" cy="291"/>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56" name="Group 20">
              <a:extLst>
                <a:ext uri="{FF2B5EF4-FFF2-40B4-BE49-F238E27FC236}">
                  <a16:creationId xmlns:a16="http://schemas.microsoft.com/office/drawing/2014/main" xmlns="" id="{57A1CBEC-8FFC-4FBA-8BAF-2CEB4EE453C2}"/>
                </a:ext>
              </a:extLst>
            </p:cNvPr>
            <p:cNvGrpSpPr>
              <a:grpSpLocks/>
            </p:cNvGrpSpPr>
            <p:nvPr/>
          </p:nvGrpSpPr>
          <p:grpSpPr bwMode="auto">
            <a:xfrm>
              <a:off x="3193" y="2918"/>
              <a:ext cx="1100" cy="1402"/>
              <a:chOff x="3072" y="2448"/>
              <a:chExt cx="1028" cy="1332"/>
            </a:xfrm>
          </p:grpSpPr>
          <p:grpSp>
            <p:nvGrpSpPr>
              <p:cNvPr id="295957" name="Group 21">
                <a:extLst>
                  <a:ext uri="{FF2B5EF4-FFF2-40B4-BE49-F238E27FC236}">
                    <a16:creationId xmlns:a16="http://schemas.microsoft.com/office/drawing/2014/main" xmlns="" id="{56B83F09-6531-40E7-90F2-11B9B18BB9E3}"/>
                  </a:ext>
                </a:extLst>
              </p:cNvPr>
              <p:cNvGrpSpPr>
                <a:grpSpLocks/>
              </p:cNvGrpSpPr>
              <p:nvPr/>
            </p:nvGrpSpPr>
            <p:grpSpPr bwMode="auto">
              <a:xfrm>
                <a:off x="3072" y="2448"/>
                <a:ext cx="960" cy="958"/>
                <a:chOff x="2016" y="1920"/>
                <a:chExt cx="1680" cy="1680"/>
              </a:xfrm>
            </p:grpSpPr>
            <p:sp>
              <p:nvSpPr>
                <p:cNvPr id="295958" name="Oval 22">
                  <a:extLst>
                    <a:ext uri="{FF2B5EF4-FFF2-40B4-BE49-F238E27FC236}">
                      <a16:creationId xmlns:a16="http://schemas.microsoft.com/office/drawing/2014/main" xmlns="" id="{85B1723F-8A59-4D75-A91F-F8543ADCD970}"/>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59" name="Freeform 23">
                  <a:extLst>
                    <a:ext uri="{FF2B5EF4-FFF2-40B4-BE49-F238E27FC236}">
                      <a16:creationId xmlns:a16="http://schemas.microsoft.com/office/drawing/2014/main" xmlns="" id="{C12E04CD-ED3D-4CDF-802F-850A3BA240B8}"/>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60" name="Text Box 24">
                <a:extLst>
                  <a:ext uri="{FF2B5EF4-FFF2-40B4-BE49-F238E27FC236}">
                    <a16:creationId xmlns:a16="http://schemas.microsoft.com/office/drawing/2014/main" xmlns="" id="{A76DC098-8A3E-4229-BED0-8005226C61BD}"/>
                  </a:ext>
                </a:extLst>
              </p:cNvPr>
              <p:cNvSpPr txBox="1">
                <a:spLocks noChangeArrowheads="1"/>
              </p:cNvSpPr>
              <p:nvPr/>
            </p:nvSpPr>
            <p:spPr bwMode="gray">
              <a:xfrm>
                <a:off x="3120" y="2908"/>
                <a:ext cx="864"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000" b="1">
                    <a:solidFill>
                      <a:srgbClr val="080808"/>
                    </a:solidFill>
                    <a:latin typeface="Arial" panose="020B0604020202020204" pitchFamily="34" charset="0"/>
                    <a:ea typeface="华文新魏" panose="02010800040101010101" pitchFamily="2" charset="-122"/>
                  </a:rPr>
                  <a:t>商品降价的组合技巧</a:t>
                </a:r>
                <a:r>
                  <a:rPr lang="zh-CN" altLang="en-US" b="1">
                    <a:solidFill>
                      <a:srgbClr val="080808"/>
                    </a:solidFill>
                    <a:latin typeface="Arial" panose="020B0604020202020204" pitchFamily="34" charset="0"/>
                    <a:ea typeface="华文行楷" panose="02010800040101010101" pitchFamily="2" charset="-122"/>
                  </a:rPr>
                  <a:t> </a:t>
                </a:r>
              </a:p>
            </p:txBody>
          </p:sp>
          <p:sp>
            <p:nvSpPr>
              <p:cNvPr id="295961" name="Oval 25">
                <a:extLst>
                  <a:ext uri="{FF2B5EF4-FFF2-40B4-BE49-F238E27FC236}">
                    <a16:creationId xmlns:a16="http://schemas.microsoft.com/office/drawing/2014/main" xmlns="" id="{64564AFD-6B20-437D-B9DF-27F1B7A72313}"/>
                  </a:ext>
                </a:extLst>
              </p:cNvPr>
              <p:cNvSpPr>
                <a:spLocks noChangeArrowheads="1"/>
              </p:cNvSpPr>
              <p:nvPr/>
            </p:nvSpPr>
            <p:spPr bwMode="gray">
              <a:xfrm>
                <a:off x="3105"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5962" name="Group 26">
              <a:extLst>
                <a:ext uri="{FF2B5EF4-FFF2-40B4-BE49-F238E27FC236}">
                  <a16:creationId xmlns:a16="http://schemas.microsoft.com/office/drawing/2014/main" xmlns="" id="{AFB2257B-D586-4B0A-99D5-62E2412E9725}"/>
                </a:ext>
              </a:extLst>
            </p:cNvPr>
            <p:cNvGrpSpPr>
              <a:grpSpLocks/>
            </p:cNvGrpSpPr>
            <p:nvPr/>
          </p:nvGrpSpPr>
          <p:grpSpPr bwMode="auto">
            <a:xfrm>
              <a:off x="4340" y="2918"/>
              <a:ext cx="1276" cy="1402"/>
              <a:chOff x="4144" y="2448"/>
              <a:chExt cx="1191" cy="1332"/>
            </a:xfrm>
          </p:grpSpPr>
          <p:grpSp>
            <p:nvGrpSpPr>
              <p:cNvPr id="295963" name="Group 27">
                <a:extLst>
                  <a:ext uri="{FF2B5EF4-FFF2-40B4-BE49-F238E27FC236}">
                    <a16:creationId xmlns:a16="http://schemas.microsoft.com/office/drawing/2014/main" xmlns="" id="{0434A019-3C66-4453-9F5D-C4BBAE1848DC}"/>
                  </a:ext>
                </a:extLst>
              </p:cNvPr>
              <p:cNvGrpSpPr>
                <a:grpSpLocks/>
              </p:cNvGrpSpPr>
              <p:nvPr/>
            </p:nvGrpSpPr>
            <p:grpSpPr bwMode="auto">
              <a:xfrm>
                <a:off x="4144" y="2448"/>
                <a:ext cx="1191" cy="965"/>
                <a:chOff x="2247" y="1488"/>
                <a:chExt cx="1429" cy="1152"/>
              </a:xfrm>
            </p:grpSpPr>
            <p:grpSp>
              <p:nvGrpSpPr>
                <p:cNvPr id="295964" name="Group 28">
                  <a:extLst>
                    <a:ext uri="{FF2B5EF4-FFF2-40B4-BE49-F238E27FC236}">
                      <a16:creationId xmlns:a16="http://schemas.microsoft.com/office/drawing/2014/main" xmlns="" id="{B1BF55E2-7423-4A57-8068-2C42C0802771}"/>
                    </a:ext>
                  </a:extLst>
                </p:cNvPr>
                <p:cNvGrpSpPr>
                  <a:grpSpLocks/>
                </p:cNvGrpSpPr>
                <p:nvPr/>
              </p:nvGrpSpPr>
              <p:grpSpPr bwMode="auto">
                <a:xfrm>
                  <a:off x="2400" y="1488"/>
                  <a:ext cx="1152" cy="1152"/>
                  <a:chOff x="2016" y="1920"/>
                  <a:chExt cx="1680" cy="1680"/>
                </a:xfrm>
              </p:grpSpPr>
              <p:sp>
                <p:nvSpPr>
                  <p:cNvPr id="295965" name="Oval 29">
                    <a:extLst>
                      <a:ext uri="{FF2B5EF4-FFF2-40B4-BE49-F238E27FC236}">
                        <a16:creationId xmlns:a16="http://schemas.microsoft.com/office/drawing/2014/main" xmlns="" id="{76C682DC-7187-4DFC-86CA-293D84B6064B}"/>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5966" name="Freeform 30">
                    <a:extLst>
                      <a:ext uri="{FF2B5EF4-FFF2-40B4-BE49-F238E27FC236}">
                        <a16:creationId xmlns:a16="http://schemas.microsoft.com/office/drawing/2014/main" xmlns="" id="{8AB1B07C-F1A1-49A5-AA49-7B9319FE41B2}"/>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5967" name="Text Box 31">
                  <a:extLst>
                    <a:ext uri="{FF2B5EF4-FFF2-40B4-BE49-F238E27FC236}">
                      <a16:creationId xmlns:a16="http://schemas.microsoft.com/office/drawing/2014/main" xmlns="" id="{38629C8D-B766-41AD-89B0-F380E87A1398}"/>
                    </a:ext>
                  </a:extLst>
                </p:cNvPr>
                <p:cNvSpPr txBox="1">
                  <a:spLocks noChangeArrowheads="1"/>
                </p:cNvSpPr>
                <p:nvPr/>
              </p:nvSpPr>
              <p:spPr bwMode="gray">
                <a:xfrm>
                  <a:off x="2247" y="2037"/>
                  <a:ext cx="1429"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做好商品降价</a:t>
                  </a:r>
                </a:p>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华文新魏" panose="02010800040101010101" pitchFamily="2" charset="-122"/>
                      <a:ea typeface="华文新魏" panose="02010800040101010101" pitchFamily="2" charset="-122"/>
                    </a:rPr>
                    <a:t>的信息传播工作</a:t>
                  </a:r>
                  <a:r>
                    <a:rPr lang="zh-CN" altLang="en-US" sz="2000">
                      <a:solidFill>
                        <a:srgbClr val="080808"/>
                      </a:solidFill>
                      <a:latin typeface="华文新魏" panose="02010800040101010101" pitchFamily="2" charset="-122"/>
                      <a:ea typeface="华文新魏" panose="02010800040101010101" pitchFamily="2" charset="-122"/>
                    </a:rPr>
                    <a:t> </a:t>
                  </a:r>
                </a:p>
              </p:txBody>
            </p:sp>
          </p:grpSp>
          <p:sp>
            <p:nvSpPr>
              <p:cNvPr id="295968" name="Oval 32">
                <a:extLst>
                  <a:ext uri="{FF2B5EF4-FFF2-40B4-BE49-F238E27FC236}">
                    <a16:creationId xmlns:a16="http://schemas.microsoft.com/office/drawing/2014/main" xmlns="" id="{46F204C9-2052-43A2-8B9E-50C8BF20E3E2}"/>
                  </a:ext>
                </a:extLst>
              </p:cNvPr>
              <p:cNvSpPr>
                <a:spLocks noChangeArrowheads="1"/>
              </p:cNvSpPr>
              <p:nvPr/>
            </p:nvSpPr>
            <p:spPr bwMode="gray">
              <a:xfrm>
                <a:off x="4272"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dissolve">
                                      <p:cBhvr>
                                        <p:cTn id="7" dur="5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5939"/>
                                        </p:tgtEl>
                                        <p:attrNameLst>
                                          <p:attrName>style.visibility</p:attrName>
                                        </p:attrNameLst>
                                      </p:cBhvr>
                                      <p:to>
                                        <p:strVal val="visible"/>
                                      </p:to>
                                    </p:set>
                                    <p:animEffect transition="in" filter="dissolve">
                                      <p:cBhvr>
                                        <p:cTn id="12" dur="500"/>
                                        <p:tgtEl>
                                          <p:spTgt spid="295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95941"/>
                                        </p:tgtEl>
                                        <p:attrNameLst>
                                          <p:attrName>style.visibility</p:attrName>
                                        </p:attrNameLst>
                                      </p:cBhvr>
                                      <p:to>
                                        <p:strVal val="visible"/>
                                      </p:to>
                                    </p:set>
                                    <p:animEffect transition="in" filter="slide(fromBottom)">
                                      <p:cBhvr>
                                        <p:cTn id="1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xmlns="" id="{38E7AFF9-FD90-46C8-BFEC-4EA5B8C884BA}"/>
              </a:ext>
            </a:extLst>
          </p:cNvPr>
          <p:cNvSpPr>
            <a:spLocks noGrp="1" noChangeArrowheads="1"/>
          </p:cNvSpPr>
          <p:nvPr>
            <p:ph type="title"/>
          </p:nvPr>
        </p:nvSpPr>
        <p:spPr>
          <a:xfrm>
            <a:off x="533400" y="381000"/>
            <a:ext cx="8229600" cy="361950"/>
          </a:xfrm>
        </p:spPr>
        <p:txBody>
          <a:bodyPr/>
          <a:lstStyle/>
          <a:p>
            <a:r>
              <a:rPr lang="en-US" altLang="zh-CN" sz="3200" i="0">
                <a:latin typeface="宋体" panose="02010600030101010101" pitchFamily="2" charset="-122"/>
              </a:rPr>
              <a:t>7.3.2 </a:t>
            </a:r>
            <a:r>
              <a:rPr lang="zh-CN" altLang="en-US" sz="3200" i="0">
                <a:latin typeface="宋体" panose="02010600030101010101" pitchFamily="2" charset="-122"/>
              </a:rPr>
              <a:t>商品提价的心理策略</a:t>
            </a:r>
          </a:p>
        </p:txBody>
      </p:sp>
      <p:sp>
        <p:nvSpPr>
          <p:cNvPr id="296963" name="Rectangle 3">
            <a:extLst>
              <a:ext uri="{FF2B5EF4-FFF2-40B4-BE49-F238E27FC236}">
                <a16:creationId xmlns:a16="http://schemas.microsoft.com/office/drawing/2014/main" xmlns="" id="{7AD02370-8CD9-4AA4-822F-FDED1E076764}"/>
              </a:ext>
            </a:extLst>
          </p:cNvPr>
          <p:cNvSpPr>
            <a:spLocks noGrp="1" noChangeArrowheads="1"/>
          </p:cNvSpPr>
          <p:nvPr>
            <p:ph type="body" idx="1"/>
          </p:nvPr>
        </p:nvSpPr>
        <p:spPr>
          <a:xfrm>
            <a:off x="1317071" y="858473"/>
            <a:ext cx="10276513" cy="5581650"/>
          </a:xfrm>
        </p:spPr>
        <p:txBody>
          <a:bodyPr/>
          <a:lstStyle/>
          <a:p>
            <a:pPr>
              <a:lnSpc>
                <a:spcPct val="80000"/>
              </a:lnSpc>
              <a:buFont typeface="Wingdings" panose="05000000000000000000" pitchFamily="2" charset="2"/>
              <a:buNone/>
            </a:pPr>
            <a:r>
              <a:rPr lang="en-US" altLang="zh-CN" b="1" dirty="0">
                <a:latin typeface="宋体" panose="02010600030101010101" pitchFamily="2" charset="-122"/>
              </a:rPr>
              <a:t>1</a:t>
            </a:r>
            <a:r>
              <a:rPr lang="zh-CN" altLang="en-US" b="1" dirty="0">
                <a:latin typeface="宋体" panose="02010600030101010101" pitchFamily="2" charset="-122"/>
              </a:rPr>
              <a:t>．消费者对企业商品提价的心理反应</a:t>
            </a:r>
          </a:p>
          <a:p>
            <a:pPr>
              <a:lnSpc>
                <a:spcPct val="80000"/>
              </a:lnSpc>
              <a:buFont typeface="Wingdings" panose="05000000000000000000" pitchFamily="2" charset="2"/>
              <a:buNone/>
            </a:pPr>
            <a:r>
              <a:rPr lang="en-US" altLang="zh-CN" b="1" dirty="0">
                <a:latin typeface="宋体" panose="02010600030101010101" pitchFamily="2" charset="-122"/>
              </a:rPr>
              <a:t>2</a:t>
            </a:r>
            <a:r>
              <a:rPr lang="zh-CN" altLang="en-US" b="1" dirty="0">
                <a:latin typeface="宋体" panose="02010600030101010101" pitchFamily="2" charset="-122"/>
              </a:rPr>
              <a:t>．企业商品提价应具备的基本条件</a:t>
            </a:r>
            <a:r>
              <a:rPr lang="zh-CN" altLang="en-US" sz="2800" b="1" dirty="0">
                <a:latin typeface="宋体" panose="02010600030101010101" pitchFamily="2" charset="-122"/>
              </a:rPr>
              <a:t> </a:t>
            </a:r>
          </a:p>
          <a:p>
            <a:pPr>
              <a:lnSpc>
                <a:spcPct val="80000"/>
              </a:lnSpc>
              <a:buFont typeface="Wingdings" panose="05000000000000000000" pitchFamily="2" charset="2"/>
              <a:buNone/>
            </a:pPr>
            <a:r>
              <a:rPr lang="zh-CN" altLang="en-US" sz="2800" b="1" dirty="0">
                <a:latin typeface="宋体" panose="02010600030101010101" pitchFamily="2" charset="-122"/>
              </a:rPr>
              <a:t>     第一，消费者对该品牌忠诚度很高，是品牌的偏好者，一般不因价格上涨而轻易改变购买习惯。</a:t>
            </a:r>
          </a:p>
          <a:p>
            <a:pPr>
              <a:lnSpc>
                <a:spcPct val="80000"/>
              </a:lnSpc>
              <a:buFont typeface="Wingdings" panose="05000000000000000000" pitchFamily="2" charset="2"/>
              <a:buNone/>
            </a:pPr>
            <a:r>
              <a:rPr lang="zh-CN" altLang="en-US" sz="2800" b="1" dirty="0">
                <a:latin typeface="宋体" panose="02010600030101010101" pitchFamily="2" charset="-122"/>
              </a:rPr>
              <a:t>     第二，消费者坚信产品具有特殊的使用价值，或具有更优越的性能，或有其他产品不能替代的特殊因素。</a:t>
            </a:r>
          </a:p>
          <a:p>
            <a:pPr>
              <a:lnSpc>
                <a:spcPct val="80000"/>
              </a:lnSpc>
              <a:buFont typeface="Wingdings" panose="05000000000000000000" pitchFamily="2" charset="2"/>
              <a:buNone/>
            </a:pPr>
            <a:r>
              <a:rPr lang="zh-CN" altLang="en-US" sz="2800" b="1" dirty="0">
                <a:latin typeface="宋体" panose="02010600030101010101" pitchFamily="2" charset="-122"/>
              </a:rPr>
              <a:t>     第三，市场上同类产品少，而且替代品也少。企业具有行业优势，资金比较充足。</a:t>
            </a:r>
          </a:p>
          <a:p>
            <a:pPr>
              <a:lnSpc>
                <a:spcPct val="80000"/>
              </a:lnSpc>
              <a:buFont typeface="Wingdings" panose="05000000000000000000" pitchFamily="2" charset="2"/>
              <a:buNone/>
            </a:pPr>
            <a:r>
              <a:rPr lang="zh-CN" altLang="en-US" sz="2800" b="1" dirty="0">
                <a:latin typeface="宋体" panose="02010600030101010101" pitchFamily="2" charset="-122"/>
              </a:rPr>
              <a:t>     第四，消费者有求新、猎奇、追求名望、好胜攀比的心理，愿为自己喜欢的产品支付高价。</a:t>
            </a:r>
          </a:p>
          <a:p>
            <a:pPr>
              <a:lnSpc>
                <a:spcPct val="80000"/>
              </a:lnSpc>
              <a:buFont typeface="Wingdings" panose="05000000000000000000" pitchFamily="2" charset="2"/>
              <a:buNone/>
            </a:pPr>
            <a:r>
              <a:rPr lang="zh-CN" altLang="en-US" sz="2800" b="1" dirty="0">
                <a:latin typeface="宋体" panose="02010600030101010101" pitchFamily="2" charset="-122"/>
              </a:rPr>
              <a:t>     第五，消费者已理解价格上涨的原因，并能从心理上接受价格上涨的幅度。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dissolve">
                                      <p:cBhvr>
                                        <p:cTn id="7" dur="500"/>
                                        <p:tgtEl>
                                          <p:spTgt spid="296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6963">
                                            <p:txEl>
                                              <p:pRg st="0" end="0"/>
                                            </p:txEl>
                                          </p:spTgt>
                                        </p:tgtEl>
                                        <p:attrNameLst>
                                          <p:attrName>style.visibility</p:attrName>
                                        </p:attrNameLst>
                                      </p:cBhvr>
                                      <p:to>
                                        <p:strVal val="visible"/>
                                      </p:to>
                                    </p:set>
                                    <p:anim calcmode="lin" valueType="num">
                                      <p:cBhvr additive="base">
                                        <p:cTn id="12"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6963">
                                            <p:txEl>
                                              <p:pRg st="1" end="1"/>
                                            </p:txEl>
                                          </p:spTgt>
                                        </p:tgtEl>
                                        <p:attrNameLst>
                                          <p:attrName>style.visibility</p:attrName>
                                        </p:attrNameLst>
                                      </p:cBhvr>
                                      <p:to>
                                        <p:strVal val="visible"/>
                                      </p:to>
                                    </p:set>
                                    <p:anim calcmode="lin" valueType="num">
                                      <p:cBhvr additive="base">
                                        <p:cTn id="18"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6963">
                                            <p:txEl>
                                              <p:pRg st="2" end="2"/>
                                            </p:txEl>
                                          </p:spTgt>
                                        </p:tgtEl>
                                        <p:attrNameLst>
                                          <p:attrName>style.visibility</p:attrName>
                                        </p:attrNameLst>
                                      </p:cBhvr>
                                      <p:to>
                                        <p:strVal val="visible"/>
                                      </p:to>
                                    </p:set>
                                    <p:anim calcmode="lin" valueType="num">
                                      <p:cBhvr additive="base">
                                        <p:cTn id="24"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6963">
                                            <p:txEl>
                                              <p:pRg st="3" end="3"/>
                                            </p:txEl>
                                          </p:spTgt>
                                        </p:tgtEl>
                                        <p:attrNameLst>
                                          <p:attrName>style.visibility</p:attrName>
                                        </p:attrNameLst>
                                      </p:cBhvr>
                                      <p:to>
                                        <p:strVal val="visible"/>
                                      </p:to>
                                    </p:set>
                                    <p:anim calcmode="lin" valueType="num">
                                      <p:cBhvr additive="base">
                                        <p:cTn id="30" dur="5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6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6963">
                                            <p:txEl>
                                              <p:pRg st="4" end="4"/>
                                            </p:txEl>
                                          </p:spTgt>
                                        </p:tgtEl>
                                        <p:attrNameLst>
                                          <p:attrName>style.visibility</p:attrName>
                                        </p:attrNameLst>
                                      </p:cBhvr>
                                      <p:to>
                                        <p:strVal val="visible"/>
                                      </p:to>
                                    </p:set>
                                    <p:anim calcmode="lin" valueType="num">
                                      <p:cBhvr additive="base">
                                        <p:cTn id="36" dur="500" fill="hold"/>
                                        <p:tgtEl>
                                          <p:spTgt spid="2969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6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6963">
                                            <p:txEl>
                                              <p:pRg st="5" end="5"/>
                                            </p:txEl>
                                          </p:spTgt>
                                        </p:tgtEl>
                                        <p:attrNameLst>
                                          <p:attrName>style.visibility</p:attrName>
                                        </p:attrNameLst>
                                      </p:cBhvr>
                                      <p:to>
                                        <p:strVal val="visible"/>
                                      </p:to>
                                    </p:set>
                                    <p:anim calcmode="lin" valueType="num">
                                      <p:cBhvr additive="base">
                                        <p:cTn id="42" dur="500" fill="hold"/>
                                        <p:tgtEl>
                                          <p:spTgt spid="2969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6963">
                                            <p:txEl>
                                              <p:pRg st="6" end="6"/>
                                            </p:txEl>
                                          </p:spTgt>
                                        </p:tgtEl>
                                        <p:attrNameLst>
                                          <p:attrName>style.visibility</p:attrName>
                                        </p:attrNameLst>
                                      </p:cBhvr>
                                      <p:to>
                                        <p:strVal val="visible"/>
                                      </p:to>
                                    </p:set>
                                    <p:anim calcmode="lin" valueType="num">
                                      <p:cBhvr additive="base">
                                        <p:cTn id="48" dur="500" fill="hold"/>
                                        <p:tgtEl>
                                          <p:spTgt spid="2969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6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xmlns="" id="{F1579E07-E9AD-4821-9729-050DB698201B}"/>
              </a:ext>
            </a:extLst>
          </p:cNvPr>
          <p:cNvSpPr>
            <a:spLocks noGrp="1" noChangeArrowheads="1"/>
          </p:cNvSpPr>
          <p:nvPr>
            <p:ph type="title"/>
          </p:nvPr>
        </p:nvSpPr>
        <p:spPr>
          <a:xfrm>
            <a:off x="2455863" y="508001"/>
            <a:ext cx="6919912" cy="290513"/>
          </a:xfrm>
        </p:spPr>
        <p:txBody>
          <a:bodyPr/>
          <a:lstStyle/>
          <a:p>
            <a:r>
              <a:rPr lang="en-US" altLang="zh-CN" sz="3200" i="0">
                <a:latin typeface="宋体" panose="02010600030101010101" pitchFamily="2" charset="-122"/>
              </a:rPr>
              <a:t>7.3.2 </a:t>
            </a:r>
            <a:r>
              <a:rPr lang="zh-CN" altLang="en-US" sz="3200" i="0">
                <a:latin typeface="宋体" panose="02010600030101010101" pitchFamily="2" charset="-122"/>
              </a:rPr>
              <a:t>商品提价的心理策略</a:t>
            </a:r>
          </a:p>
        </p:txBody>
      </p:sp>
      <p:sp>
        <p:nvSpPr>
          <p:cNvPr id="297987" name="AutoShape 3">
            <a:extLst>
              <a:ext uri="{FF2B5EF4-FFF2-40B4-BE49-F238E27FC236}">
                <a16:creationId xmlns:a16="http://schemas.microsoft.com/office/drawing/2014/main" xmlns="" id="{9B7A9E32-3771-43E7-95A7-A16FADFA5D29}"/>
              </a:ext>
            </a:extLst>
          </p:cNvPr>
          <p:cNvSpPr>
            <a:spLocks noChangeArrowheads="1"/>
          </p:cNvSpPr>
          <p:nvPr/>
        </p:nvSpPr>
        <p:spPr bwMode="gray">
          <a:xfrm>
            <a:off x="3059114" y="1058587"/>
            <a:ext cx="5486400" cy="574675"/>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base" hangingPunct="0">
              <a:spcBef>
                <a:spcPct val="0"/>
              </a:spcBef>
              <a:spcAft>
                <a:spcPct val="0"/>
              </a:spcAft>
            </a:pPr>
            <a:r>
              <a:rPr lang="en-US" altLang="zh-CN"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3</a:t>
            </a:r>
            <a:r>
              <a:rPr lang="zh-CN" altLang="en-US" sz="2800" b="1">
                <a:solidFill>
                  <a:srgbClr val="080808"/>
                </a:solidFill>
                <a:effectLst>
                  <a:outerShdw blurRad="38100" dist="38100" dir="2700000" algn="tl">
                    <a:srgbClr val="FFFFFF"/>
                  </a:outerShdw>
                </a:effectLst>
                <a:latin typeface="宋体" panose="02010600030101010101" pitchFamily="2" charset="-122"/>
                <a:ea typeface="宋体" panose="02010600030101010101" pitchFamily="2" charset="-122"/>
              </a:rPr>
              <a:t>．企业商品提价的操作技巧</a:t>
            </a:r>
          </a:p>
        </p:txBody>
      </p:sp>
      <p:grpSp>
        <p:nvGrpSpPr>
          <p:cNvPr id="297988" name="Group 4">
            <a:extLst>
              <a:ext uri="{FF2B5EF4-FFF2-40B4-BE49-F238E27FC236}">
                <a16:creationId xmlns:a16="http://schemas.microsoft.com/office/drawing/2014/main" xmlns="" id="{D7365510-3EFD-4173-B64A-247C049AAC8A}"/>
              </a:ext>
            </a:extLst>
          </p:cNvPr>
          <p:cNvGrpSpPr>
            <a:grpSpLocks/>
          </p:cNvGrpSpPr>
          <p:nvPr/>
        </p:nvGrpSpPr>
        <p:grpSpPr bwMode="auto">
          <a:xfrm>
            <a:off x="2235995" y="1761862"/>
            <a:ext cx="7545387" cy="3943350"/>
            <a:chOff x="665" y="1596"/>
            <a:chExt cx="4753" cy="2484"/>
          </a:xfrm>
        </p:grpSpPr>
        <p:sp>
          <p:nvSpPr>
            <p:cNvPr id="297989" name="AutoShape 5">
              <a:extLst>
                <a:ext uri="{FF2B5EF4-FFF2-40B4-BE49-F238E27FC236}">
                  <a16:creationId xmlns:a16="http://schemas.microsoft.com/office/drawing/2014/main" xmlns="" id="{DBE57519-43B5-4826-89D8-2B3A74DD7567}"/>
                </a:ext>
              </a:extLst>
            </p:cNvPr>
            <p:cNvSpPr>
              <a:spLocks noChangeArrowheads="1"/>
            </p:cNvSpPr>
            <p:nvPr/>
          </p:nvSpPr>
          <p:spPr bwMode="gray">
            <a:xfrm>
              <a:off x="1289" y="1596"/>
              <a:ext cx="3484" cy="1728"/>
            </a:xfrm>
            <a:prstGeom prst="upArrow">
              <a:avLst>
                <a:gd name="adj1" fmla="val 57824"/>
                <a:gd name="adj2" fmla="val 54398"/>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7990" name="Text Box 6">
              <a:extLst>
                <a:ext uri="{FF2B5EF4-FFF2-40B4-BE49-F238E27FC236}">
                  <a16:creationId xmlns:a16="http://schemas.microsoft.com/office/drawing/2014/main" xmlns="" id="{607D4997-A626-4EB9-8B9E-24AFEFC804A4}"/>
                </a:ext>
              </a:extLst>
            </p:cNvPr>
            <p:cNvSpPr txBox="1">
              <a:spLocks noChangeArrowheads="1"/>
            </p:cNvSpPr>
            <p:nvPr/>
          </p:nvSpPr>
          <p:spPr bwMode="gray">
            <a:xfrm>
              <a:off x="2903" y="1971"/>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endParaRPr lang="zh-CN" altLang="zh-CN" sz="2000">
                <a:solidFill>
                  <a:srgbClr val="FFFFFF"/>
                </a:solidFill>
                <a:latin typeface="Arial" panose="020B0604020202020204" pitchFamily="34" charset="0"/>
                <a:ea typeface="宋体" panose="02010600030101010101" pitchFamily="2" charset="-122"/>
              </a:endParaRPr>
            </a:p>
          </p:txBody>
        </p:sp>
        <p:grpSp>
          <p:nvGrpSpPr>
            <p:cNvPr id="297991" name="Group 7">
              <a:extLst>
                <a:ext uri="{FF2B5EF4-FFF2-40B4-BE49-F238E27FC236}">
                  <a16:creationId xmlns:a16="http://schemas.microsoft.com/office/drawing/2014/main" xmlns="" id="{D453F6BF-8134-48D5-A808-F51A124537F1}"/>
                </a:ext>
              </a:extLst>
            </p:cNvPr>
            <p:cNvGrpSpPr>
              <a:grpSpLocks/>
            </p:cNvGrpSpPr>
            <p:nvPr/>
          </p:nvGrpSpPr>
          <p:grpSpPr bwMode="auto">
            <a:xfrm>
              <a:off x="665" y="2776"/>
              <a:ext cx="995" cy="1304"/>
              <a:chOff x="576" y="2476"/>
              <a:chExt cx="995" cy="1304"/>
            </a:xfrm>
          </p:grpSpPr>
          <p:grpSp>
            <p:nvGrpSpPr>
              <p:cNvPr id="297992" name="Group 8">
                <a:extLst>
                  <a:ext uri="{FF2B5EF4-FFF2-40B4-BE49-F238E27FC236}">
                    <a16:creationId xmlns:a16="http://schemas.microsoft.com/office/drawing/2014/main" xmlns="" id="{786E68C0-A515-4659-91FA-EF697EFEA27A}"/>
                  </a:ext>
                </a:extLst>
              </p:cNvPr>
              <p:cNvGrpSpPr>
                <a:grpSpLocks/>
              </p:cNvGrpSpPr>
              <p:nvPr/>
            </p:nvGrpSpPr>
            <p:grpSpPr bwMode="auto">
              <a:xfrm>
                <a:off x="576" y="2476"/>
                <a:ext cx="936" cy="954"/>
                <a:chOff x="624" y="1584"/>
                <a:chExt cx="1248" cy="1296"/>
              </a:xfrm>
            </p:grpSpPr>
            <p:grpSp>
              <p:nvGrpSpPr>
                <p:cNvPr id="297993" name="Group 9">
                  <a:extLst>
                    <a:ext uri="{FF2B5EF4-FFF2-40B4-BE49-F238E27FC236}">
                      <a16:creationId xmlns:a16="http://schemas.microsoft.com/office/drawing/2014/main" xmlns="" id="{F5496802-2274-4166-AAFC-B3C13DF9E7E1}"/>
                    </a:ext>
                  </a:extLst>
                </p:cNvPr>
                <p:cNvGrpSpPr>
                  <a:grpSpLocks/>
                </p:cNvGrpSpPr>
                <p:nvPr/>
              </p:nvGrpSpPr>
              <p:grpSpPr bwMode="auto">
                <a:xfrm>
                  <a:off x="624" y="1584"/>
                  <a:ext cx="1248" cy="1296"/>
                  <a:chOff x="2016" y="1920"/>
                  <a:chExt cx="1680" cy="1680"/>
                </a:xfrm>
              </p:grpSpPr>
              <p:sp>
                <p:nvSpPr>
                  <p:cNvPr id="297994" name="Oval 10">
                    <a:extLst>
                      <a:ext uri="{FF2B5EF4-FFF2-40B4-BE49-F238E27FC236}">
                        <a16:creationId xmlns:a16="http://schemas.microsoft.com/office/drawing/2014/main" xmlns="" id="{4862D5E3-3CE1-4863-8E0F-9975DA41B881}"/>
                      </a:ext>
                    </a:extLst>
                  </p:cNvPr>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7995" name="Freeform 11">
                    <a:extLst>
                      <a:ext uri="{FF2B5EF4-FFF2-40B4-BE49-F238E27FC236}">
                        <a16:creationId xmlns:a16="http://schemas.microsoft.com/office/drawing/2014/main" xmlns="" id="{6E8FBDE5-5085-442B-BE57-4A28E696AA41}"/>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7996" name="Text Box 12">
                  <a:extLst>
                    <a:ext uri="{FF2B5EF4-FFF2-40B4-BE49-F238E27FC236}">
                      <a16:creationId xmlns:a16="http://schemas.microsoft.com/office/drawing/2014/main" xmlns="" id="{0E6D3FD4-D658-4BB1-B261-C2DC87A7BBEA}"/>
                    </a:ext>
                  </a:extLst>
                </p:cNvPr>
                <p:cNvSpPr txBox="1">
                  <a:spLocks noChangeArrowheads="1"/>
                </p:cNvSpPr>
                <p:nvPr/>
              </p:nvSpPr>
              <p:spPr bwMode="gray">
                <a:xfrm>
                  <a:off x="712" y="2256"/>
                  <a:ext cx="1060"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latin typeface="华文新魏" panose="02010800040101010101" pitchFamily="2" charset="-122"/>
                      <a:ea typeface="华文新魏" panose="02010800040101010101" pitchFamily="2" charset="-122"/>
                    </a:rPr>
                    <a:t>选择好</a:t>
                  </a:r>
                </a:p>
                <a:p>
                  <a:pPr algn="ctr" eaLnBrk="0" fontAlgn="base" hangingPunct="0">
                    <a:spcBef>
                      <a:spcPct val="0"/>
                    </a:spcBef>
                    <a:spcAft>
                      <a:spcPct val="0"/>
                    </a:spcAft>
                  </a:pPr>
                  <a:r>
                    <a:rPr lang="zh-CN" altLang="en-US" sz="2000" b="1">
                      <a:solidFill>
                        <a:srgbClr val="080808"/>
                      </a:solidFill>
                      <a:latin typeface="华文新魏" panose="02010800040101010101" pitchFamily="2" charset="-122"/>
                      <a:ea typeface="华文新魏" panose="02010800040101010101" pitchFamily="2" charset="-122"/>
                    </a:rPr>
                    <a:t>提价时机 </a:t>
                  </a:r>
                </a:p>
              </p:txBody>
            </p:sp>
          </p:grpSp>
          <p:sp>
            <p:nvSpPr>
              <p:cNvPr id="297997" name="Oval 13">
                <a:extLst>
                  <a:ext uri="{FF2B5EF4-FFF2-40B4-BE49-F238E27FC236}">
                    <a16:creationId xmlns:a16="http://schemas.microsoft.com/office/drawing/2014/main" xmlns="" id="{A09F782D-ED3B-4BE7-9986-A5F71E2C6C1C}"/>
                  </a:ext>
                </a:extLst>
              </p:cNvPr>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7998" name="Group 14">
              <a:extLst>
                <a:ext uri="{FF2B5EF4-FFF2-40B4-BE49-F238E27FC236}">
                  <a16:creationId xmlns:a16="http://schemas.microsoft.com/office/drawing/2014/main" xmlns="" id="{E687C7A0-3650-4C3E-9C37-222A20E3E353}"/>
                </a:ext>
              </a:extLst>
            </p:cNvPr>
            <p:cNvGrpSpPr>
              <a:grpSpLocks/>
            </p:cNvGrpSpPr>
            <p:nvPr/>
          </p:nvGrpSpPr>
          <p:grpSpPr bwMode="auto">
            <a:xfrm>
              <a:off x="1865" y="2776"/>
              <a:ext cx="1019" cy="1304"/>
              <a:chOff x="1776" y="2476"/>
              <a:chExt cx="1019" cy="1304"/>
            </a:xfrm>
          </p:grpSpPr>
          <p:grpSp>
            <p:nvGrpSpPr>
              <p:cNvPr id="297999" name="Group 15">
                <a:extLst>
                  <a:ext uri="{FF2B5EF4-FFF2-40B4-BE49-F238E27FC236}">
                    <a16:creationId xmlns:a16="http://schemas.microsoft.com/office/drawing/2014/main" xmlns="" id="{E93597AD-8A94-4747-9495-D011BD622196}"/>
                  </a:ext>
                </a:extLst>
              </p:cNvPr>
              <p:cNvGrpSpPr>
                <a:grpSpLocks/>
              </p:cNvGrpSpPr>
              <p:nvPr/>
            </p:nvGrpSpPr>
            <p:grpSpPr bwMode="auto">
              <a:xfrm>
                <a:off x="1776" y="2476"/>
                <a:ext cx="960" cy="958"/>
                <a:chOff x="2016" y="1920"/>
                <a:chExt cx="1680" cy="1680"/>
              </a:xfrm>
            </p:grpSpPr>
            <p:sp>
              <p:nvSpPr>
                <p:cNvPr id="298000" name="Oval 16">
                  <a:extLst>
                    <a:ext uri="{FF2B5EF4-FFF2-40B4-BE49-F238E27FC236}">
                      <a16:creationId xmlns:a16="http://schemas.microsoft.com/office/drawing/2014/main" xmlns="" id="{3B19E77A-58AF-44E4-BDB6-86418DF0BD06}"/>
                    </a:ext>
                  </a:extLst>
                </p:cNvPr>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01" name="Freeform 17">
                  <a:extLst>
                    <a:ext uri="{FF2B5EF4-FFF2-40B4-BE49-F238E27FC236}">
                      <a16:creationId xmlns:a16="http://schemas.microsoft.com/office/drawing/2014/main" xmlns="" id="{983D6BAA-2BBC-44B9-ADA0-02D66639FD00}"/>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02" name="Text Box 18">
                <a:extLst>
                  <a:ext uri="{FF2B5EF4-FFF2-40B4-BE49-F238E27FC236}">
                    <a16:creationId xmlns:a16="http://schemas.microsoft.com/office/drawing/2014/main" xmlns="" id="{C6B7FB4D-EBA9-431D-9FE3-ADF802B4C1A1}"/>
                  </a:ext>
                </a:extLst>
              </p:cNvPr>
              <p:cNvSpPr txBox="1">
                <a:spLocks noChangeArrowheads="1"/>
              </p:cNvSpPr>
              <p:nvPr/>
            </p:nvSpPr>
            <p:spPr bwMode="gray">
              <a:xfrm>
                <a:off x="1824" y="2936"/>
                <a:ext cx="8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zh-CN" sz="2000" b="1">
                    <a:solidFill>
                      <a:srgbClr val="080808"/>
                    </a:solidFill>
                    <a:latin typeface="Arial" panose="020B0604020202020204" pitchFamily="34" charset="0"/>
                    <a:ea typeface="华文新魏" panose="02010800040101010101" pitchFamily="2" charset="-122"/>
                  </a:rPr>
                  <a:t>把握提</a:t>
                </a:r>
                <a:endParaRPr lang="zh-CN" altLang="en-US" sz="2000" b="1">
                  <a:solidFill>
                    <a:srgbClr val="080808"/>
                  </a:solidFill>
                  <a:latin typeface="Arial" panose="020B0604020202020204" pitchFamily="34" charset="0"/>
                  <a:ea typeface="华文新魏" panose="02010800040101010101" pitchFamily="2" charset="-122"/>
                </a:endParaRPr>
              </a:p>
              <a:p>
                <a:pPr algn="ctr" eaLnBrk="0" fontAlgn="base" hangingPunct="0">
                  <a:spcBef>
                    <a:spcPct val="0"/>
                  </a:spcBef>
                  <a:spcAft>
                    <a:spcPct val="0"/>
                  </a:spcAft>
                </a:pPr>
                <a:r>
                  <a:rPr lang="zh-CN" altLang="zh-CN" sz="2000" b="1">
                    <a:solidFill>
                      <a:srgbClr val="080808"/>
                    </a:solidFill>
                    <a:latin typeface="Arial" panose="020B0604020202020204" pitchFamily="34" charset="0"/>
                    <a:ea typeface="华文新魏" panose="02010800040101010101" pitchFamily="2" charset="-122"/>
                  </a:rPr>
                  <a:t>价的幅度</a:t>
                </a:r>
                <a:endParaRPr lang="zh-CN" altLang="en-US" sz="2000" b="1">
                  <a:solidFill>
                    <a:srgbClr val="080808"/>
                  </a:solidFill>
                  <a:latin typeface="Arial" panose="020B0604020202020204" pitchFamily="34" charset="0"/>
                  <a:ea typeface="华文新魏" panose="02010800040101010101" pitchFamily="2" charset="-122"/>
                </a:endParaRPr>
              </a:p>
            </p:txBody>
          </p:sp>
          <p:sp>
            <p:nvSpPr>
              <p:cNvPr id="298003" name="Oval 19">
                <a:extLst>
                  <a:ext uri="{FF2B5EF4-FFF2-40B4-BE49-F238E27FC236}">
                    <a16:creationId xmlns:a16="http://schemas.microsoft.com/office/drawing/2014/main" xmlns="" id="{BE01B7F4-F2D8-465D-A828-9DDCF1B9731B}"/>
                  </a:ext>
                </a:extLst>
              </p:cNvPr>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8004" name="Group 20">
              <a:extLst>
                <a:ext uri="{FF2B5EF4-FFF2-40B4-BE49-F238E27FC236}">
                  <a16:creationId xmlns:a16="http://schemas.microsoft.com/office/drawing/2014/main" xmlns="" id="{7F3EBE57-5FE8-4CF1-9B0E-41D981B1194E}"/>
                </a:ext>
              </a:extLst>
            </p:cNvPr>
            <p:cNvGrpSpPr>
              <a:grpSpLocks/>
            </p:cNvGrpSpPr>
            <p:nvPr/>
          </p:nvGrpSpPr>
          <p:grpSpPr bwMode="auto">
            <a:xfrm>
              <a:off x="3161" y="2796"/>
              <a:ext cx="1028" cy="1284"/>
              <a:chOff x="3072" y="2784"/>
              <a:chExt cx="1028" cy="1284"/>
            </a:xfrm>
          </p:grpSpPr>
          <p:grpSp>
            <p:nvGrpSpPr>
              <p:cNvPr id="298005" name="Group 21">
                <a:extLst>
                  <a:ext uri="{FF2B5EF4-FFF2-40B4-BE49-F238E27FC236}">
                    <a16:creationId xmlns:a16="http://schemas.microsoft.com/office/drawing/2014/main" xmlns="" id="{39F8588A-6E6C-439E-99AA-010B5D47E12B}"/>
                  </a:ext>
                </a:extLst>
              </p:cNvPr>
              <p:cNvGrpSpPr>
                <a:grpSpLocks/>
              </p:cNvGrpSpPr>
              <p:nvPr/>
            </p:nvGrpSpPr>
            <p:grpSpPr bwMode="auto">
              <a:xfrm>
                <a:off x="3072" y="2784"/>
                <a:ext cx="960" cy="958"/>
                <a:chOff x="2016" y="1920"/>
                <a:chExt cx="1680" cy="1680"/>
              </a:xfrm>
            </p:grpSpPr>
            <p:sp>
              <p:nvSpPr>
                <p:cNvPr id="298006" name="Oval 22">
                  <a:extLst>
                    <a:ext uri="{FF2B5EF4-FFF2-40B4-BE49-F238E27FC236}">
                      <a16:creationId xmlns:a16="http://schemas.microsoft.com/office/drawing/2014/main" xmlns="" id="{BDE50B00-3FBF-4BD6-BF95-BAA1F68F10CB}"/>
                    </a:ext>
                  </a:extLst>
                </p:cNvPr>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07" name="Freeform 23">
                  <a:extLst>
                    <a:ext uri="{FF2B5EF4-FFF2-40B4-BE49-F238E27FC236}">
                      <a16:creationId xmlns:a16="http://schemas.microsoft.com/office/drawing/2014/main" xmlns="" id="{4EE20837-A2DE-4961-BA92-966BFF0E7E8D}"/>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08" name="Text Box 24">
                <a:extLst>
                  <a:ext uri="{FF2B5EF4-FFF2-40B4-BE49-F238E27FC236}">
                    <a16:creationId xmlns:a16="http://schemas.microsoft.com/office/drawing/2014/main" xmlns="" id="{8332D2A7-15F2-4B51-A3BC-37FBEE5B730D}"/>
                  </a:ext>
                </a:extLst>
              </p:cNvPr>
              <p:cNvSpPr txBox="1">
                <a:spLocks noChangeArrowheads="1"/>
              </p:cNvSpPr>
              <p:nvPr/>
            </p:nvSpPr>
            <p:spPr bwMode="gray">
              <a:xfrm>
                <a:off x="3120" y="3072"/>
                <a:ext cx="86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zh-CN" altLang="en-US" sz="2000" b="1">
                    <a:solidFill>
                      <a:srgbClr val="080808"/>
                    </a:solidFill>
                    <a:latin typeface="Arial" panose="020B0604020202020204" pitchFamily="34" charset="0"/>
                    <a:ea typeface="华文行楷" panose="02010800040101010101" pitchFamily="2" charset="-122"/>
                  </a:rPr>
                  <a:t>把握好商品提价技巧 </a:t>
                </a:r>
              </a:p>
            </p:txBody>
          </p:sp>
          <p:sp>
            <p:nvSpPr>
              <p:cNvPr id="298009" name="Oval 25">
                <a:extLst>
                  <a:ext uri="{FF2B5EF4-FFF2-40B4-BE49-F238E27FC236}">
                    <a16:creationId xmlns:a16="http://schemas.microsoft.com/office/drawing/2014/main" xmlns="" id="{2C1A9C9F-B568-41C4-AB39-66D3EB53931A}"/>
                  </a:ext>
                </a:extLst>
              </p:cNvPr>
              <p:cNvSpPr>
                <a:spLocks noChangeArrowheads="1"/>
              </p:cNvSpPr>
              <p:nvPr/>
            </p:nvSpPr>
            <p:spPr bwMode="gray">
              <a:xfrm>
                <a:off x="3105" y="3792"/>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nvGrpSpPr>
            <p:cNvPr id="298010" name="Group 26">
              <a:extLst>
                <a:ext uri="{FF2B5EF4-FFF2-40B4-BE49-F238E27FC236}">
                  <a16:creationId xmlns:a16="http://schemas.microsoft.com/office/drawing/2014/main" xmlns="" id="{87C68A02-1FC8-483C-82A3-95C398F26964}"/>
                </a:ext>
              </a:extLst>
            </p:cNvPr>
            <p:cNvGrpSpPr>
              <a:grpSpLocks/>
            </p:cNvGrpSpPr>
            <p:nvPr/>
          </p:nvGrpSpPr>
          <p:grpSpPr bwMode="auto">
            <a:xfrm>
              <a:off x="4412" y="2748"/>
              <a:ext cx="1006" cy="1332"/>
              <a:chOff x="4323" y="2736"/>
              <a:chExt cx="1006" cy="1332"/>
            </a:xfrm>
          </p:grpSpPr>
          <p:grpSp>
            <p:nvGrpSpPr>
              <p:cNvPr id="298011" name="Group 27">
                <a:extLst>
                  <a:ext uri="{FF2B5EF4-FFF2-40B4-BE49-F238E27FC236}">
                    <a16:creationId xmlns:a16="http://schemas.microsoft.com/office/drawing/2014/main" xmlns="" id="{33741FA7-E74E-4E9B-B024-A9EB36FDEA2C}"/>
                  </a:ext>
                </a:extLst>
              </p:cNvPr>
              <p:cNvGrpSpPr>
                <a:grpSpLocks/>
              </p:cNvGrpSpPr>
              <p:nvPr/>
            </p:nvGrpSpPr>
            <p:grpSpPr bwMode="auto">
              <a:xfrm>
                <a:off x="4323" y="2736"/>
                <a:ext cx="970" cy="965"/>
                <a:chOff x="2387" y="1488"/>
                <a:chExt cx="1165" cy="1152"/>
              </a:xfrm>
            </p:grpSpPr>
            <p:grpSp>
              <p:nvGrpSpPr>
                <p:cNvPr id="298012" name="Group 28">
                  <a:extLst>
                    <a:ext uri="{FF2B5EF4-FFF2-40B4-BE49-F238E27FC236}">
                      <a16:creationId xmlns:a16="http://schemas.microsoft.com/office/drawing/2014/main" xmlns="" id="{445149B9-786F-47E2-9E5D-B06D43149263}"/>
                    </a:ext>
                  </a:extLst>
                </p:cNvPr>
                <p:cNvGrpSpPr>
                  <a:grpSpLocks/>
                </p:cNvGrpSpPr>
                <p:nvPr/>
              </p:nvGrpSpPr>
              <p:grpSpPr bwMode="auto">
                <a:xfrm>
                  <a:off x="2400" y="1488"/>
                  <a:ext cx="1152" cy="1152"/>
                  <a:chOff x="2016" y="1920"/>
                  <a:chExt cx="1680" cy="1680"/>
                </a:xfrm>
              </p:grpSpPr>
              <p:sp>
                <p:nvSpPr>
                  <p:cNvPr id="298013" name="Oval 29">
                    <a:extLst>
                      <a:ext uri="{FF2B5EF4-FFF2-40B4-BE49-F238E27FC236}">
                        <a16:creationId xmlns:a16="http://schemas.microsoft.com/office/drawing/2014/main" xmlns="" id="{C6E31213-013E-40A8-AF38-D496D42A5218}"/>
                      </a:ext>
                    </a:extLst>
                  </p:cNvPr>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298014" name="Freeform 30">
                    <a:extLst>
                      <a:ext uri="{FF2B5EF4-FFF2-40B4-BE49-F238E27FC236}">
                        <a16:creationId xmlns:a16="http://schemas.microsoft.com/office/drawing/2014/main" xmlns="" id="{6E07E026-5CBC-45B4-A909-779E36B7BE3B}"/>
                      </a:ext>
                    </a:extLst>
                  </p:cNvPr>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
              <p:nvSpPr>
                <p:cNvPr id="298015" name="Text Box 31">
                  <a:extLst>
                    <a:ext uri="{FF2B5EF4-FFF2-40B4-BE49-F238E27FC236}">
                      <a16:creationId xmlns:a16="http://schemas.microsoft.com/office/drawing/2014/main" xmlns="" id="{1206529E-3A9C-482B-AE71-B711C95AD37D}"/>
                    </a:ext>
                  </a:extLst>
                </p:cNvPr>
                <p:cNvSpPr txBox="1">
                  <a:spLocks noChangeArrowheads="1"/>
                </p:cNvSpPr>
                <p:nvPr/>
              </p:nvSpPr>
              <p:spPr bwMode="gray">
                <a:xfrm>
                  <a:off x="2387" y="2043"/>
                  <a:ext cx="1153"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Arial" panose="020B0604020202020204" pitchFamily="34" charset="0"/>
                      <a:ea typeface="华文行楷" panose="02010800040101010101" pitchFamily="2" charset="-122"/>
                    </a:rPr>
                    <a:t>商品提价</a:t>
                  </a:r>
                </a:p>
                <a:p>
                  <a:pPr algn="ctr" eaLnBrk="0" fontAlgn="base" hangingPunct="0">
                    <a:spcBef>
                      <a:spcPct val="0"/>
                    </a:spcBef>
                    <a:spcAft>
                      <a:spcPct val="0"/>
                    </a:spcAft>
                  </a:pPr>
                  <a:r>
                    <a:rPr lang="zh-CN" altLang="en-US" sz="2000" b="1">
                      <a:solidFill>
                        <a:srgbClr val="080808"/>
                      </a:solidFill>
                      <a:effectLst>
                        <a:outerShdw blurRad="38100" dist="38100" dir="2700000" algn="tl">
                          <a:srgbClr val="C0C0C0"/>
                        </a:outerShdw>
                      </a:effectLst>
                      <a:latin typeface="Arial" panose="020B0604020202020204" pitchFamily="34" charset="0"/>
                      <a:ea typeface="华文行楷" panose="02010800040101010101" pitchFamily="2" charset="-122"/>
                    </a:rPr>
                    <a:t>的注意事项</a:t>
                  </a:r>
                  <a:r>
                    <a:rPr lang="zh-CN" altLang="en-US" sz="2000">
                      <a:solidFill>
                        <a:srgbClr val="080808"/>
                      </a:solidFill>
                      <a:latin typeface="Arial" panose="020B0604020202020204" pitchFamily="34" charset="0"/>
                      <a:ea typeface="华文行楷" panose="02010800040101010101" pitchFamily="2" charset="-122"/>
                      <a:hlinkClick r:id="rId2" action="ppaction://hlinksldjump"/>
                    </a:rPr>
                    <a:t> </a:t>
                  </a:r>
                  <a:endParaRPr lang="zh-CN" altLang="en-US" sz="2000">
                    <a:solidFill>
                      <a:srgbClr val="080808"/>
                    </a:solidFill>
                    <a:latin typeface="Arial" panose="020B0604020202020204" pitchFamily="34" charset="0"/>
                    <a:ea typeface="华文行楷" panose="02010800040101010101" pitchFamily="2" charset="-122"/>
                  </a:endParaRPr>
                </a:p>
              </p:txBody>
            </p:sp>
          </p:grpSp>
          <p:sp>
            <p:nvSpPr>
              <p:cNvPr id="298016" name="Oval 32">
                <a:extLst>
                  <a:ext uri="{FF2B5EF4-FFF2-40B4-BE49-F238E27FC236}">
                    <a16:creationId xmlns:a16="http://schemas.microsoft.com/office/drawing/2014/main" xmlns="" id="{CEBC37FA-7D0D-40AB-88A8-76857AF2617E}"/>
                  </a:ext>
                </a:extLst>
              </p:cNvPr>
              <p:cNvSpPr>
                <a:spLocks noChangeArrowheads="1"/>
              </p:cNvSpPr>
              <p:nvPr/>
            </p:nvSpPr>
            <p:spPr bwMode="gray">
              <a:xfrm>
                <a:off x="4334" y="3792"/>
                <a:ext cx="995" cy="276"/>
              </a:xfrm>
              <a:prstGeom prst="ellipse">
                <a:avLst/>
              </a:prstGeom>
              <a:gradFill rotWithShape="1">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a:solidFill>
                    <a:srgbClr val="080808"/>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dissolve">
                                      <p:cBhvr>
                                        <p:cTn id="7" dur="500"/>
                                        <p:tgtEl>
                                          <p:spTgt spid="297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987"/>
                                        </p:tgtEl>
                                        <p:attrNameLst>
                                          <p:attrName>style.visibility</p:attrName>
                                        </p:attrNameLst>
                                      </p:cBhvr>
                                      <p:to>
                                        <p:strVal val="visible"/>
                                      </p:to>
                                    </p:set>
                                    <p:animEffect transition="in" filter="dissolve">
                                      <p:cBhvr>
                                        <p:cTn id="12" dur="500"/>
                                        <p:tgtEl>
                                          <p:spTgt spid="297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97988"/>
                                        </p:tgtEl>
                                        <p:attrNameLst>
                                          <p:attrName>style.visibility</p:attrName>
                                        </p:attrNameLst>
                                      </p:cBhvr>
                                      <p:to>
                                        <p:strVal val="visible"/>
                                      </p:to>
                                    </p:set>
                                    <p:anim calcmode="lin" valueType="num">
                                      <p:cBhvr additive="base">
                                        <p:cTn id="17" dur="500" fill="hold"/>
                                        <p:tgtEl>
                                          <p:spTgt spid="297988"/>
                                        </p:tgtEl>
                                        <p:attrNameLst>
                                          <p:attrName>ppt_x</p:attrName>
                                        </p:attrNameLst>
                                      </p:cBhvr>
                                      <p:tavLst>
                                        <p:tav tm="0">
                                          <p:val>
                                            <p:strVal val="#ppt_x"/>
                                          </p:val>
                                        </p:tav>
                                        <p:tav tm="100000">
                                          <p:val>
                                            <p:strVal val="#ppt_x"/>
                                          </p:val>
                                        </p:tav>
                                      </p:tavLst>
                                    </p:anim>
                                    <p:anim calcmode="lin" valueType="num">
                                      <p:cBhvr additive="base">
                                        <p:cTn id="18" dur="500" fill="hold"/>
                                        <p:tgtEl>
                                          <p:spTgt spid="297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xmlns="" id="{F72295A0-2CB9-4D38-91BD-33E1781F59CC}"/>
              </a:ext>
            </a:extLst>
          </p:cNvPr>
          <p:cNvSpPr>
            <a:spLocks noGrp="1" noChangeArrowheads="1"/>
          </p:cNvSpPr>
          <p:nvPr>
            <p:ph type="title"/>
          </p:nvPr>
        </p:nvSpPr>
        <p:spPr>
          <a:xfrm>
            <a:off x="2514600" y="425451"/>
            <a:ext cx="6553200" cy="485775"/>
          </a:xfrm>
        </p:spPr>
        <p:txBody>
          <a:bodyPr/>
          <a:lstStyle/>
          <a:p>
            <a:r>
              <a:rPr lang="en-US" altLang="zh-CN" sz="3200" i="0">
                <a:latin typeface="宋体" panose="02010600030101010101" pitchFamily="2" charset="-122"/>
              </a:rPr>
              <a:t>【</a:t>
            </a:r>
            <a:r>
              <a:rPr lang="zh-CN" altLang="en-US" sz="3200" i="0">
                <a:latin typeface="宋体" panose="02010600030101010101" pitchFamily="2" charset="-122"/>
              </a:rPr>
              <a:t>同步案例</a:t>
            </a:r>
            <a:r>
              <a:rPr lang="en-US" altLang="zh-CN" sz="3200" i="0">
                <a:latin typeface="宋体" panose="02010600030101010101" pitchFamily="2" charset="-122"/>
              </a:rPr>
              <a:t>7-5】</a:t>
            </a:r>
            <a:r>
              <a:rPr lang="zh-CN" altLang="en-US" sz="3200" i="0">
                <a:latin typeface="宋体" panose="02010600030101010101" pitchFamily="2" charset="-122"/>
              </a:rPr>
              <a:t>高价与低价</a:t>
            </a:r>
          </a:p>
        </p:txBody>
      </p:sp>
      <p:sp>
        <p:nvSpPr>
          <p:cNvPr id="299011" name="Rectangle 3">
            <a:extLst>
              <a:ext uri="{FF2B5EF4-FFF2-40B4-BE49-F238E27FC236}">
                <a16:creationId xmlns:a16="http://schemas.microsoft.com/office/drawing/2014/main" xmlns="" id="{E64D0598-CADB-4009-AFBD-3C375E84624B}"/>
              </a:ext>
            </a:extLst>
          </p:cNvPr>
          <p:cNvSpPr>
            <a:spLocks noGrp="1" noChangeArrowheads="1"/>
          </p:cNvSpPr>
          <p:nvPr>
            <p:ph type="body" idx="1"/>
          </p:nvPr>
        </p:nvSpPr>
        <p:spPr>
          <a:xfrm>
            <a:off x="1258349" y="1395414"/>
            <a:ext cx="10284902" cy="5233987"/>
          </a:xfrm>
        </p:spPr>
        <p:txBody>
          <a:bodyPr/>
          <a:lstStyle/>
          <a:p>
            <a:pPr>
              <a:lnSpc>
                <a:spcPct val="80000"/>
              </a:lnSpc>
              <a:buFont typeface="Wingdings" panose="05000000000000000000" pitchFamily="2" charset="2"/>
              <a:buNone/>
            </a:pPr>
            <a:r>
              <a:rPr lang="en-US" altLang="zh-CN" sz="2400" b="1" dirty="0">
                <a:solidFill>
                  <a:srgbClr val="660033"/>
                </a:solidFill>
                <a:latin typeface="宋体" panose="02010600030101010101" pitchFamily="2" charset="-122"/>
              </a:rPr>
              <a:t>  </a:t>
            </a:r>
            <a:r>
              <a:rPr lang="zh-CN" altLang="en-US" sz="2400" b="1" dirty="0">
                <a:solidFill>
                  <a:srgbClr val="660033"/>
                </a:solidFill>
                <a:latin typeface="宋体" panose="02010600030101010101" pitchFamily="2" charset="-122"/>
              </a:rPr>
              <a:t>背景资料：</a:t>
            </a:r>
          </a:p>
          <a:p>
            <a:pPr>
              <a:lnSpc>
                <a:spcPct val="90000"/>
              </a:lnSpc>
              <a:buFont typeface="Wingdings" panose="05000000000000000000" pitchFamily="2" charset="2"/>
              <a:buNone/>
            </a:pPr>
            <a:r>
              <a:rPr lang="zh-CN" altLang="en-US" sz="2400" b="1" dirty="0">
                <a:latin typeface="宋体" panose="02010600030101010101" pitchFamily="2" charset="-122"/>
              </a:rPr>
              <a:t>      </a:t>
            </a:r>
            <a:r>
              <a:rPr lang="en-US" altLang="zh-CN" sz="2400" b="1" dirty="0">
                <a:latin typeface="宋体" panose="02010600030101010101" pitchFamily="2" charset="-122"/>
              </a:rPr>
              <a:t>1945</a:t>
            </a:r>
            <a:r>
              <a:rPr lang="zh-CN" altLang="en-US" sz="2400" b="1" dirty="0">
                <a:latin typeface="宋体" panose="02010600030101010101" pitchFamily="2" charset="-122"/>
              </a:rPr>
              <a:t>年，美国雷诺（</a:t>
            </a:r>
            <a:r>
              <a:rPr lang="en-US" altLang="zh-CN" sz="2400" b="1" dirty="0" err="1">
                <a:latin typeface="宋体" panose="02010600030101010101" pitchFamily="2" charset="-122"/>
              </a:rPr>
              <a:t>Reynoids</a:t>
            </a:r>
            <a:r>
              <a:rPr lang="zh-CN" altLang="en-US" sz="2400" b="1" dirty="0">
                <a:latin typeface="宋体" panose="02010600030101010101" pitchFamily="2" charset="-122"/>
              </a:rPr>
              <a:t>）公司新品“原子笔”上市时，利用“原子时代奇妙笔”的不凡之处：“可以在水中写字，也可以在高海拔地区写字”等特性和美国人追求新奇的性格，精心制定价格。当时，这种圆珠笔生产成本仅为</a:t>
            </a:r>
            <a:r>
              <a:rPr lang="en-US" altLang="zh-CN" sz="2400" b="1" dirty="0">
                <a:latin typeface="宋体" panose="02010600030101010101" pitchFamily="2" charset="-122"/>
              </a:rPr>
              <a:t>0.8</a:t>
            </a:r>
            <a:r>
              <a:rPr lang="zh-CN" altLang="en-US" sz="2400" b="1" dirty="0">
                <a:latin typeface="宋体" panose="02010600030101010101" pitchFamily="2" charset="-122"/>
              </a:rPr>
              <a:t>美元，而出厂价为</a:t>
            </a:r>
            <a:r>
              <a:rPr lang="en-US" altLang="zh-CN" sz="2400" b="1" dirty="0">
                <a:latin typeface="宋体" panose="02010600030101010101" pitchFamily="2" charset="-122"/>
              </a:rPr>
              <a:t>10</a:t>
            </a:r>
            <a:r>
              <a:rPr lang="zh-CN" altLang="en-US" sz="2400" b="1" dirty="0">
                <a:latin typeface="宋体" panose="02010600030101010101" pitchFamily="2" charset="-122"/>
              </a:rPr>
              <a:t>美元，零售价高达</a:t>
            </a:r>
            <a:r>
              <a:rPr lang="en-US" altLang="zh-CN" sz="2400" b="1" dirty="0">
                <a:latin typeface="宋体" panose="02010600030101010101" pitchFamily="2" charset="-122"/>
              </a:rPr>
              <a:t>20</a:t>
            </a:r>
            <a:r>
              <a:rPr lang="zh-CN" altLang="en-US" sz="2400" b="1" dirty="0">
                <a:latin typeface="宋体" panose="02010600030101010101" pitchFamily="2" charset="-122"/>
              </a:rPr>
              <a:t>美元。因为只有这个价格才能让人产觉得这种笔与众不同，配得上“原子笔”的名称。</a:t>
            </a:r>
            <a:r>
              <a:rPr lang="en-US" altLang="zh-CN" sz="2400" b="1" dirty="0">
                <a:latin typeface="宋体" panose="02010600030101010101" pitchFamily="2" charset="-122"/>
              </a:rPr>
              <a:t>1945</a:t>
            </a:r>
            <a:r>
              <a:rPr lang="zh-CN" altLang="en-US" sz="2400" b="1" dirty="0">
                <a:latin typeface="宋体" panose="02010600030101010101" pitchFamily="2" charset="-122"/>
              </a:rPr>
              <a:t>年</a:t>
            </a:r>
            <a:r>
              <a:rPr lang="en-US" altLang="zh-CN" sz="2400" b="1" dirty="0">
                <a:latin typeface="宋体" panose="02010600030101010101" pitchFamily="2" charset="-122"/>
              </a:rPr>
              <a:t>10</a:t>
            </a:r>
            <a:r>
              <a:rPr lang="zh-CN" altLang="en-US" sz="2400" b="1" dirty="0">
                <a:latin typeface="宋体" panose="02010600030101010101" pitchFamily="2" charset="-122"/>
              </a:rPr>
              <a:t>月</a:t>
            </a:r>
            <a:r>
              <a:rPr lang="en-US" altLang="zh-CN" sz="2400" b="1" dirty="0">
                <a:latin typeface="宋体" panose="02010600030101010101" pitchFamily="2" charset="-122"/>
              </a:rPr>
              <a:t>29</a:t>
            </a:r>
            <a:r>
              <a:rPr lang="zh-CN" altLang="en-US" sz="2400" b="1" dirty="0">
                <a:latin typeface="宋体" panose="02010600030101010101" pitchFamily="2" charset="-122"/>
              </a:rPr>
              <a:t>日，原子笔在战后第一个圣诞节来临前投放市场后，十分畅销，被顾客当作礼物购买，人们以赠送与得到原子笔为荣。一时间，新颖、奇特的原子笔风靡美国，大量的定单像雪片一样飞向雷诺公司。短短半年时间，圆珠笔所投入的</a:t>
            </a:r>
            <a:r>
              <a:rPr lang="en-US" altLang="zh-CN" sz="2400" b="1" dirty="0">
                <a:latin typeface="宋体" panose="02010600030101010101" pitchFamily="2" charset="-122"/>
              </a:rPr>
              <a:t>2.6</a:t>
            </a:r>
            <a:r>
              <a:rPr lang="zh-CN" altLang="en-US" sz="2400" b="1" dirty="0">
                <a:latin typeface="宋体" panose="02010600030101010101" pitchFamily="2" charset="-122"/>
              </a:rPr>
              <a:t>万美元成本竟然使得雷诺公司换来</a:t>
            </a:r>
            <a:r>
              <a:rPr lang="en-US" altLang="zh-CN" sz="2400" b="1" dirty="0">
                <a:latin typeface="宋体" panose="02010600030101010101" pitchFamily="2" charset="-122"/>
              </a:rPr>
              <a:t>150</a:t>
            </a:r>
            <a:r>
              <a:rPr lang="zh-CN" altLang="en-US" sz="2400" b="1" dirty="0">
                <a:latin typeface="宋体" panose="02010600030101010101" pitchFamily="2" charset="-122"/>
              </a:rPr>
              <a:t>多万元美元的利润。第二年起，生产厂家剧增，产品迅速大众化，原子笔成为普通的圆珠笔。雷诺公司鉴于竞争激化以及产品成本大大下降的情况，便把该产品的价格降至</a:t>
            </a:r>
            <a:r>
              <a:rPr lang="en-US" altLang="zh-CN" sz="2400" b="1" dirty="0">
                <a:latin typeface="宋体" panose="02010600030101010101" pitchFamily="2" charset="-122"/>
              </a:rPr>
              <a:t>0.7</a:t>
            </a:r>
            <a:r>
              <a:rPr lang="zh-CN" altLang="en-US" sz="2400" b="1" dirty="0">
                <a:latin typeface="宋体" panose="02010600030101010101" pitchFamily="2" charset="-122"/>
              </a:rPr>
              <a:t>美元。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dissolve">
                                      <p:cBhvr>
                                        <p:cTn id="7" dur="5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9011">
                                            <p:txEl>
                                              <p:pRg st="0" end="0"/>
                                            </p:txEl>
                                          </p:spTgt>
                                        </p:tgtEl>
                                        <p:attrNameLst>
                                          <p:attrName>style.visibility</p:attrName>
                                        </p:attrNameLst>
                                      </p:cBhvr>
                                      <p:to>
                                        <p:strVal val="visible"/>
                                      </p:to>
                                    </p:set>
                                    <p:anim calcmode="lin" valueType="num">
                                      <p:cBhvr additive="base">
                                        <p:cTn id="12" dur="5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9011">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9011">
                                            <p:txEl>
                                              <p:pRg st="1" end="1"/>
                                            </p:txEl>
                                          </p:spTgt>
                                        </p:tgtEl>
                                        <p:attrNameLst>
                                          <p:attrName>style.visibility</p:attrName>
                                        </p:attrNameLst>
                                      </p:cBhvr>
                                      <p:to>
                                        <p:strVal val="visible"/>
                                      </p:to>
                                    </p:set>
                                    <p:anim calcmode="lin" valueType="num">
                                      <p:cBhvr additive="base">
                                        <p:cTn id="16" dur="5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99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xmlns="" id="{79F5E46A-66BD-4036-B68A-D8F0E26D8446}"/>
              </a:ext>
            </a:extLst>
          </p:cNvPr>
          <p:cNvSpPr>
            <a:spLocks noGrp="1" noChangeArrowheads="1"/>
          </p:cNvSpPr>
          <p:nvPr>
            <p:ph type="body" idx="1"/>
          </p:nvPr>
        </p:nvSpPr>
        <p:spPr>
          <a:xfrm>
            <a:off x="1459684" y="1308683"/>
            <a:ext cx="9446003" cy="4514850"/>
          </a:xfrm>
        </p:spPr>
        <p:txBody>
          <a:bodyPr/>
          <a:lstStyle/>
          <a:p>
            <a:pPr>
              <a:buFont typeface="Wingdings" panose="05000000000000000000" pitchFamily="2" charset="2"/>
              <a:buNone/>
            </a:pPr>
            <a:r>
              <a:rPr lang="zh-CN" altLang="en-US" sz="2800" b="1" dirty="0">
                <a:solidFill>
                  <a:srgbClr val="FF0000"/>
                </a:solidFill>
              </a:rPr>
              <a:t>问题：</a:t>
            </a:r>
            <a:r>
              <a:rPr lang="zh-CN" altLang="en-US" sz="2400" b="1" dirty="0"/>
              <a:t>美国雷诺公司对原子笔的定价运用了哪些心理策略？</a:t>
            </a:r>
          </a:p>
          <a:p>
            <a:pPr>
              <a:buFont typeface="Wingdings" panose="05000000000000000000" pitchFamily="2" charset="2"/>
              <a:buNone/>
            </a:pPr>
            <a:r>
              <a:rPr lang="zh-CN" altLang="en-US" sz="2800" b="1" dirty="0">
                <a:solidFill>
                  <a:srgbClr val="660033"/>
                </a:solidFill>
              </a:rPr>
              <a:t>分析提示：</a:t>
            </a:r>
            <a:r>
              <a:rPr lang="zh-CN" altLang="en-US" sz="2400" b="1" dirty="0"/>
              <a:t>美国雷诺公司把这种特殊的笔起名为原子笔，正好满足了当时人们对原子这个新概念的追求。由于原子笔是一个新产品，有特殊的功能，很受人们喜爱，所以进入市场初期运用撇脂策略，广大消费者也能接受。一年以后随着产品迅速大众化，竞争对手的加入，加之产品成本大大下降，运用渗透价格策略，价格也大幅度下调，迅速扩大了销售，占领了市场。雷诺公司运用撇脂和渗透价格策略，时机把握的好，效果也是显著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00034">
                                            <p:txEl>
                                              <p:pRg st="0" end="0"/>
                                            </p:txEl>
                                          </p:spTgt>
                                        </p:tgtEl>
                                        <p:attrNameLst>
                                          <p:attrName>style.visibility</p:attrName>
                                        </p:attrNameLst>
                                      </p:cBhvr>
                                      <p:to>
                                        <p:strVal val="visible"/>
                                      </p:to>
                                    </p:set>
                                    <p:animEffect transition="in" filter="fade">
                                      <p:cBhvr>
                                        <p:cTn id="7" dur="1000"/>
                                        <p:tgtEl>
                                          <p:spTgt spid="300034">
                                            <p:txEl>
                                              <p:pRg st="0" end="0"/>
                                            </p:txEl>
                                          </p:spTgt>
                                        </p:tgtEl>
                                      </p:cBhvr>
                                    </p:animEffect>
                                    <p:anim calcmode="lin" valueType="num">
                                      <p:cBhvr>
                                        <p:cTn id="8" dur="1000" fill="hold"/>
                                        <p:tgtEl>
                                          <p:spTgt spid="3000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00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300034">
                                            <p:txEl>
                                              <p:pRg st="1" end="1"/>
                                            </p:txEl>
                                          </p:spTgt>
                                        </p:tgtEl>
                                        <p:attrNameLst>
                                          <p:attrName>style.visibility</p:attrName>
                                        </p:attrNameLst>
                                      </p:cBhvr>
                                      <p:to>
                                        <p:strVal val="visible"/>
                                      </p:to>
                                    </p:set>
                                    <p:animEffect transition="in" filter="fade">
                                      <p:cBhvr>
                                        <p:cTn id="14" dur="1000"/>
                                        <p:tgtEl>
                                          <p:spTgt spid="300034">
                                            <p:txEl>
                                              <p:pRg st="1" end="1"/>
                                            </p:txEl>
                                          </p:spTgt>
                                        </p:tgtEl>
                                      </p:cBhvr>
                                    </p:animEffect>
                                    <p:anim calcmode="lin" valueType="num">
                                      <p:cBhvr>
                                        <p:cTn id="15" dur="1000" fill="hold"/>
                                        <p:tgtEl>
                                          <p:spTgt spid="3000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00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实际商家的盈利？</a:t>
            </a:r>
            <a:endParaRPr lang="zh-CN" altLang="en-US" dirty="0"/>
          </a:p>
        </p:txBody>
      </p:sp>
      <p:sp>
        <p:nvSpPr>
          <p:cNvPr id="3" name="内容占位符 2"/>
          <p:cNvSpPr>
            <a:spLocks noGrp="1"/>
          </p:cNvSpPr>
          <p:nvPr>
            <p:ph idx="1"/>
          </p:nvPr>
        </p:nvSpPr>
        <p:spPr>
          <a:xfrm>
            <a:off x="1293814" y="1828801"/>
            <a:ext cx="9601198" cy="746974"/>
          </a:xfrm>
        </p:spPr>
        <p:txBody>
          <a:bodyPr/>
          <a:lstStyle/>
          <a:p>
            <a:r>
              <a:rPr lang="zh-CN" altLang="en-US" dirty="0" smtClean="0"/>
              <a:t>其实大中小桶爆米花的成本相差无几（见下表）</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4008095599"/>
              </p:ext>
            </p:extLst>
          </p:nvPr>
        </p:nvGraphicFramePr>
        <p:xfrm>
          <a:off x="1632755" y="2571483"/>
          <a:ext cx="8128000" cy="741680"/>
        </p:xfrm>
        <a:graphic>
          <a:graphicData uri="http://schemas.openxmlformats.org/drawingml/2006/table">
            <a:tbl>
              <a:tblPr firstRow="1" bandRow="1">
                <a:tableStyleId>{69012ECD-51FC-41F1-AA8D-1B2483CD663E}</a:tableStyleId>
              </a:tblPr>
              <a:tblGrid>
                <a:gridCol w="2032000"/>
                <a:gridCol w="2032000"/>
                <a:gridCol w="2032000"/>
                <a:gridCol w="2032000"/>
              </a:tblGrid>
              <a:tr h="370840">
                <a:tc>
                  <a:txBody>
                    <a:bodyPr/>
                    <a:lstStyle/>
                    <a:p>
                      <a:r>
                        <a:rPr lang="zh-CN" altLang="en-US" dirty="0" smtClean="0"/>
                        <a:t>类别</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smtClean="0"/>
                        <a:t>大桶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smtClean="0"/>
                        <a:t>中桶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dirty="0" smtClean="0"/>
                        <a:t>小桶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zh-CN" altLang="en-US" dirty="0" smtClean="0"/>
                        <a:t>成本（元）</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dirty="0" smtClean="0"/>
                        <a:t>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dirty="0" smtClean="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dirty="0" smtClean="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内容占位符 2"/>
          <p:cNvSpPr txBox="1">
            <a:spLocks/>
          </p:cNvSpPr>
          <p:nvPr/>
        </p:nvSpPr>
        <p:spPr>
          <a:xfrm>
            <a:off x="1293814" y="3603939"/>
            <a:ext cx="9601198" cy="242337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lang="zh-CN" sz="2800" kern="1200">
                <a:solidFill>
                  <a:schemeClr val="tx1"/>
                </a:solidFill>
                <a:latin typeface="Microsoft YaHei" panose="020B0503020204020204" pitchFamily="34" charset="-122"/>
                <a:ea typeface="Microsoft YaHei" panose="020B0503020204020204" pitchFamily="34" charset="-122"/>
                <a:cs typeface="+mn-cs"/>
              </a:defRPr>
            </a:lvl1pPr>
            <a:lvl2pPr marL="731520" indent="-228600" algn="l" defTabSz="914400" rtl="0" eaLnBrk="1" latinLnBrk="0" hangingPunct="1">
              <a:lnSpc>
                <a:spcPct val="90000"/>
              </a:lnSpc>
              <a:spcBef>
                <a:spcPts val="600"/>
              </a:spcBef>
              <a:buSzPct val="80000"/>
              <a:buFont typeface="Arial" pitchFamily="34" charset="0"/>
              <a:buChar char="•"/>
              <a:defRPr lang="zh-CN" sz="2400" kern="1200">
                <a:solidFill>
                  <a:schemeClr val="tx1"/>
                </a:solidFill>
                <a:latin typeface="Microsoft YaHei" panose="020B0503020204020204" pitchFamily="34" charset="-122"/>
                <a:ea typeface="Microsoft YaHei" panose="020B0503020204020204" pitchFamily="34" charset="-122"/>
                <a:cs typeface="+mn-cs"/>
              </a:defRPr>
            </a:lvl2pPr>
            <a:lvl3pPr marL="1188720" indent="-228600" algn="l" defTabSz="914400" rtl="0" eaLnBrk="1" latinLnBrk="0" hangingPunct="1">
              <a:lnSpc>
                <a:spcPct val="90000"/>
              </a:lnSpc>
              <a:spcBef>
                <a:spcPts val="600"/>
              </a:spcBef>
              <a:buSzPct val="80000"/>
              <a:buFont typeface="Arial" pitchFamily="34" charset="0"/>
              <a:buChar char="•"/>
              <a:defRPr lang="zh-CN" sz="2000" kern="1200">
                <a:solidFill>
                  <a:schemeClr val="tx1"/>
                </a:solidFill>
                <a:latin typeface="Microsoft YaHei" panose="020B0503020204020204" pitchFamily="34" charset="-122"/>
                <a:ea typeface="Microsoft YaHei" panose="020B0503020204020204" pitchFamily="34" charset="-122"/>
                <a:cs typeface="+mn-cs"/>
              </a:defRPr>
            </a:lvl3pPr>
            <a:lvl4pPr marL="1645920" indent="-228600" algn="l" defTabSz="914400" rtl="0" eaLnBrk="1" latinLnBrk="0" hangingPunct="1">
              <a:lnSpc>
                <a:spcPct val="90000"/>
              </a:lnSpc>
              <a:spcBef>
                <a:spcPts val="600"/>
              </a:spcBef>
              <a:buSzPct val="80000"/>
              <a:buFont typeface="Arial" pitchFamily="34" charset="0"/>
              <a:buChar char="•"/>
              <a:defRPr lang="zh-CN" sz="1800" kern="1200">
                <a:solidFill>
                  <a:schemeClr val="tx1"/>
                </a:solidFill>
                <a:latin typeface="Microsoft YaHei" panose="020B0503020204020204" pitchFamily="34" charset="-122"/>
                <a:ea typeface="Microsoft YaHei" panose="020B0503020204020204" pitchFamily="34" charset="-122"/>
                <a:cs typeface="+mn-cs"/>
              </a:defRPr>
            </a:lvl4pPr>
            <a:lvl5pPr marL="2103120" indent="-228600" algn="l" defTabSz="914400" rtl="0" eaLnBrk="1" latinLnBrk="0" hangingPunct="1">
              <a:lnSpc>
                <a:spcPct val="90000"/>
              </a:lnSpc>
              <a:spcBef>
                <a:spcPts val="600"/>
              </a:spcBef>
              <a:buSzPct val="80000"/>
              <a:buFont typeface="Arial" pitchFamily="34" charset="0"/>
              <a:buChar char="•"/>
              <a:defRPr lang="zh-CN" sz="1800" kern="1200">
                <a:solidFill>
                  <a:schemeClr val="tx1"/>
                </a:solidFill>
                <a:latin typeface="Microsoft YaHei" panose="020B0503020204020204" pitchFamily="34" charset="-122"/>
                <a:ea typeface="Microsoft YaHei" panose="020B0503020204020204" pitchFamily="34" charset="-122"/>
                <a:cs typeface="+mn-cs"/>
              </a:defRPr>
            </a:lvl5pPr>
            <a:lvl6pPr marL="2560320" indent="-228600" algn="l" defTabSz="914400" rtl="0" eaLnBrk="1" latinLnBrk="0" hangingPunct="1">
              <a:lnSpc>
                <a:spcPct val="90000"/>
              </a:lnSpc>
              <a:spcBef>
                <a:spcPts val="600"/>
              </a:spcBef>
              <a:buSzPct val="80000"/>
              <a:buFont typeface="Arial" pitchFamily="34" charset="0"/>
              <a:buChar char="•"/>
              <a:defRPr lang="zh-CN"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lang="zh-CN"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lang="zh-CN"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lang="zh-CN" sz="1800" kern="1200" baseline="0">
                <a:solidFill>
                  <a:schemeClr val="tx1"/>
                </a:solidFill>
                <a:latin typeface="+mn-lt"/>
                <a:ea typeface="+mn-ea"/>
                <a:cs typeface="+mn-cs"/>
              </a:defRPr>
            </a:lvl9pPr>
          </a:lstStyle>
          <a:p>
            <a:r>
              <a:rPr lang="zh-CN" altLang="en-US" dirty="0" smtClean="0"/>
              <a:t>中桶的设立使得更多顾客转向购买中桶，简单计算可得：</a:t>
            </a:r>
            <a:endParaRPr lang="en-US" altLang="zh-CN" dirty="0" smtClean="0"/>
          </a:p>
          <a:p>
            <a:pPr marL="45720" indent="0">
              <a:buNone/>
            </a:pPr>
            <a:r>
              <a:rPr lang="zh-CN" altLang="en-US" dirty="0"/>
              <a:t>（</a:t>
            </a:r>
            <a:r>
              <a:rPr lang="en-US" altLang="zh-CN" dirty="0"/>
              <a:t>10-3</a:t>
            </a:r>
            <a:r>
              <a:rPr lang="zh-CN" altLang="en-US" dirty="0"/>
              <a:t>）*</a:t>
            </a:r>
            <a:r>
              <a:rPr lang="en-US" altLang="zh-CN" dirty="0"/>
              <a:t>76+</a:t>
            </a:r>
            <a:r>
              <a:rPr lang="zh-CN" altLang="en-US" dirty="0"/>
              <a:t>（</a:t>
            </a:r>
            <a:r>
              <a:rPr lang="en-US" altLang="zh-CN" dirty="0"/>
              <a:t>22-6</a:t>
            </a:r>
            <a:r>
              <a:rPr lang="zh-CN" altLang="en-US" dirty="0"/>
              <a:t>）*</a:t>
            </a:r>
            <a:r>
              <a:rPr lang="en-US" altLang="zh-CN" dirty="0"/>
              <a:t>24=916</a:t>
            </a:r>
          </a:p>
          <a:p>
            <a:pPr marL="45720" indent="0">
              <a:buNone/>
            </a:pPr>
            <a:endParaRPr lang="en-US" altLang="zh-CN" dirty="0"/>
          </a:p>
          <a:p>
            <a:pPr marL="45720" indent="0">
              <a:buNone/>
            </a:pPr>
            <a:r>
              <a:rPr lang="zh-CN" altLang="en-US" dirty="0"/>
              <a:t>（</a:t>
            </a:r>
            <a:r>
              <a:rPr lang="en-US" altLang="zh-CN" dirty="0"/>
              <a:t>10-3</a:t>
            </a:r>
            <a:r>
              <a:rPr lang="zh-CN" altLang="en-US" dirty="0"/>
              <a:t>）*</a:t>
            </a:r>
            <a:r>
              <a:rPr lang="en-US" altLang="zh-CN" dirty="0"/>
              <a:t>30+</a:t>
            </a:r>
            <a:r>
              <a:rPr lang="zh-CN" altLang="en-US" dirty="0"/>
              <a:t>（</a:t>
            </a:r>
            <a:r>
              <a:rPr lang="en-US" altLang="zh-CN" dirty="0"/>
              <a:t>22-6</a:t>
            </a:r>
            <a:r>
              <a:rPr lang="zh-CN" altLang="en-US" dirty="0"/>
              <a:t>）*</a:t>
            </a:r>
            <a:r>
              <a:rPr lang="en-US" altLang="zh-CN" dirty="0"/>
              <a:t>14+</a:t>
            </a:r>
            <a:r>
              <a:rPr lang="zh-CN" altLang="en-US" dirty="0"/>
              <a:t>（</a:t>
            </a:r>
            <a:r>
              <a:rPr lang="en-US" altLang="zh-CN" dirty="0"/>
              <a:t>15-4</a:t>
            </a:r>
            <a:r>
              <a:rPr lang="zh-CN" altLang="en-US" dirty="0"/>
              <a:t>）*</a:t>
            </a:r>
            <a:r>
              <a:rPr lang="en-US" altLang="zh-CN" dirty="0" smtClean="0"/>
              <a:t>56=1050</a:t>
            </a:r>
            <a:r>
              <a:rPr lang="en-US" altLang="zh-CN" b="1" dirty="0" smtClean="0">
                <a:solidFill>
                  <a:srgbClr val="FF0000"/>
                </a:solidFill>
              </a:rPr>
              <a:t>&gt;916</a:t>
            </a:r>
            <a:endParaRPr lang="zh-CN" altLang="en-US" b="1" dirty="0">
              <a:solidFill>
                <a:srgbClr val="FF0000"/>
              </a:solidFill>
            </a:endParaRPr>
          </a:p>
        </p:txBody>
      </p:sp>
    </p:spTree>
    <p:extLst>
      <p:ext uri="{BB962C8B-B14F-4D97-AF65-F5344CB8AC3E}">
        <p14:creationId xmlns:p14="http://schemas.microsoft.com/office/powerpoint/2010/main" val="6559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影响</a:t>
            </a:r>
            <a:r>
              <a:rPr kumimoji="1" lang="zh-CN" altLang="en-US" sz="3200" b="1" dirty="0">
                <a:solidFill>
                  <a:srgbClr val="33CC33"/>
                </a:solidFill>
                <a:latin typeface="宋体" pitchFamily="2" charset="-122"/>
              </a:rPr>
              <a:t>定价的因素</a:t>
            </a:r>
            <a:r>
              <a:rPr kumimoji="1" lang="zh-CN" altLang="en-US" sz="2800" b="1" dirty="0">
                <a:solidFill>
                  <a:srgbClr val="33CC33"/>
                </a:solidFill>
                <a:latin typeface="宋体" pitchFamily="2" charset="-122"/>
              </a:rPr>
              <a:t> </a:t>
            </a:r>
          </a:p>
        </p:txBody>
      </p:sp>
      <p:sp>
        <p:nvSpPr>
          <p:cNvPr id="470020" name="Text Box 4"/>
          <p:cNvSpPr txBox="1">
            <a:spLocks noChangeArrowheads="1"/>
          </p:cNvSpPr>
          <p:nvPr/>
        </p:nvSpPr>
        <p:spPr bwMode="auto">
          <a:xfrm>
            <a:off x="1524000" y="1963738"/>
            <a:ext cx="59944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514781"/>
              </a:buClr>
              <a:buFont typeface="Wingdings" pitchFamily="2" charset="2"/>
              <a:buNone/>
            </a:pPr>
            <a:r>
              <a:rPr kumimoji="1" lang="zh-CN" altLang="en-US" sz="2800" b="1">
                <a:solidFill>
                  <a:srgbClr val="FF7C80"/>
                </a:solidFill>
                <a:latin typeface="宋体" pitchFamily="2" charset="-122"/>
              </a:rPr>
              <a:t>1．影响定价的一般因素</a:t>
            </a:r>
            <a:r>
              <a:rPr kumimoji="1" lang="zh-CN" altLang="en-US" sz="2400" b="1">
                <a:solidFill>
                  <a:srgbClr val="FF7C80"/>
                </a:solidFill>
                <a:latin typeface="宋体" pitchFamily="2" charset="-122"/>
              </a:rPr>
              <a:t> </a:t>
            </a:r>
          </a:p>
          <a:p>
            <a:pPr>
              <a:spcBef>
                <a:spcPct val="50000"/>
              </a:spcBef>
            </a:pPr>
            <a:endParaRPr lang="zh-CN" altLang="en-US"/>
          </a:p>
        </p:txBody>
      </p:sp>
      <p:sp>
        <p:nvSpPr>
          <p:cNvPr id="470022" name="AutoShape 6"/>
          <p:cNvSpPr>
            <a:spLocks noChangeArrowheads="1"/>
          </p:cNvSpPr>
          <p:nvPr/>
        </p:nvSpPr>
        <p:spPr bwMode="auto">
          <a:xfrm>
            <a:off x="1430867" y="3048000"/>
            <a:ext cx="5579533" cy="2514600"/>
          </a:xfrm>
          <a:prstGeom prst="rightArrowCallout">
            <a:avLst>
              <a:gd name="adj1" fmla="val 45370"/>
              <a:gd name="adj2" fmla="val 50000"/>
              <a:gd name="adj3" fmla="val 43807"/>
              <a:gd name="adj4" fmla="val 17815"/>
            </a:avLst>
          </a:prstGeom>
          <a:gradFill rotWithShape="0">
            <a:gsLst>
              <a:gs pos="0">
                <a:srgbClr val="1BDD07"/>
              </a:gs>
              <a:gs pos="100000">
                <a:srgbClr val="FFFFFF"/>
              </a:gs>
            </a:gsLst>
            <a:lin ang="5400000" scaled="1"/>
          </a:gradFill>
          <a:ln w="9525">
            <a:miter lim="800000"/>
            <a:headEnd/>
            <a:tailEnd/>
          </a:ln>
          <a:effectLst/>
          <a:scene3d>
            <a:camera prst="legacyPerspectiveBottom"/>
            <a:lightRig rig="legacyFlat3" dir="t"/>
          </a:scene3d>
          <a:sp3d extrusionH="430200" prstMaterial="legacyMatte">
            <a:bevelT w="13500" h="13500" prst="angle"/>
            <a:bevelB w="13500" h="13500" prst="angle"/>
            <a:extrusionClr>
              <a:srgbClr val="1BDD0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0" anchor="ctr">
            <a:flatTx/>
          </a:bodyPr>
          <a:lstStyle/>
          <a:p>
            <a:pPr algn="ctr" eaLnBrk="0" hangingPunct="0"/>
            <a:r>
              <a:rPr kumimoji="1" lang="zh-CN" altLang="en-US" sz="2400" b="1">
                <a:latin typeface="宋体" pitchFamily="2" charset="-122"/>
              </a:rPr>
              <a:t>                    </a:t>
            </a:r>
            <a:r>
              <a:rPr kumimoji="1" lang="zh-CN" altLang="en-US" sz="3200" b="1">
                <a:latin typeface="宋体" pitchFamily="2" charset="-122"/>
              </a:rPr>
              <a:t>影响定价的一般因素</a:t>
            </a:r>
          </a:p>
        </p:txBody>
      </p:sp>
      <p:sp>
        <p:nvSpPr>
          <p:cNvPr id="470023" name="AutoShape 7"/>
          <p:cNvSpPr>
            <a:spLocks noChangeArrowheads="1"/>
          </p:cNvSpPr>
          <p:nvPr/>
        </p:nvSpPr>
        <p:spPr bwMode="auto">
          <a:xfrm>
            <a:off x="7416800" y="2405064"/>
            <a:ext cx="3556000" cy="719137"/>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产品价值量</a:t>
            </a:r>
            <a:r>
              <a:rPr kumimoji="1" lang="zh-CN" altLang="en-US" sz="2800" b="1">
                <a:solidFill>
                  <a:schemeClr val="hlink"/>
                </a:solidFill>
                <a:latin typeface="宋体" pitchFamily="2" charset="-122"/>
              </a:rPr>
              <a:t> </a:t>
            </a:r>
          </a:p>
        </p:txBody>
      </p:sp>
      <p:sp>
        <p:nvSpPr>
          <p:cNvPr id="470024" name="AutoShape 8"/>
          <p:cNvSpPr>
            <a:spLocks noChangeArrowheads="1"/>
          </p:cNvSpPr>
          <p:nvPr/>
        </p:nvSpPr>
        <p:spPr bwMode="auto">
          <a:xfrm>
            <a:off x="7416800" y="3167064"/>
            <a:ext cx="3556000" cy="719137"/>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货币价值</a:t>
            </a:r>
            <a:r>
              <a:rPr kumimoji="1" lang="zh-CN" altLang="en-US" sz="2800" b="1">
                <a:solidFill>
                  <a:schemeClr val="hlink"/>
                </a:solidFill>
                <a:latin typeface="宋体" pitchFamily="2" charset="-122"/>
              </a:rPr>
              <a:t> </a:t>
            </a:r>
          </a:p>
        </p:txBody>
      </p:sp>
      <p:sp>
        <p:nvSpPr>
          <p:cNvPr id="470025" name="AutoShape 9"/>
          <p:cNvSpPr>
            <a:spLocks noChangeArrowheads="1"/>
          </p:cNvSpPr>
          <p:nvPr/>
        </p:nvSpPr>
        <p:spPr bwMode="auto">
          <a:xfrm>
            <a:off x="7416800" y="5486400"/>
            <a:ext cx="3556000"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国际市场价格 </a:t>
            </a:r>
          </a:p>
        </p:txBody>
      </p:sp>
      <p:sp>
        <p:nvSpPr>
          <p:cNvPr id="470026" name="AutoShape 10"/>
          <p:cNvSpPr>
            <a:spLocks noChangeArrowheads="1"/>
          </p:cNvSpPr>
          <p:nvPr/>
        </p:nvSpPr>
        <p:spPr bwMode="auto">
          <a:xfrm>
            <a:off x="7416800" y="3929064"/>
            <a:ext cx="3556000" cy="719137"/>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产品供求关系</a:t>
            </a:r>
            <a:r>
              <a:rPr kumimoji="1" lang="zh-CN" altLang="en-US" sz="2800" b="1">
                <a:solidFill>
                  <a:schemeClr val="hlink"/>
                </a:solidFill>
                <a:latin typeface="宋体" pitchFamily="2" charset="-122"/>
              </a:rPr>
              <a:t> </a:t>
            </a:r>
          </a:p>
        </p:txBody>
      </p:sp>
      <p:sp>
        <p:nvSpPr>
          <p:cNvPr id="470027" name="AutoShape 11"/>
          <p:cNvSpPr>
            <a:spLocks noChangeArrowheads="1"/>
          </p:cNvSpPr>
          <p:nvPr/>
        </p:nvSpPr>
        <p:spPr bwMode="auto">
          <a:xfrm>
            <a:off x="7416800" y="4691064"/>
            <a:ext cx="3556000" cy="719137"/>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市场竞争</a:t>
            </a:r>
            <a:r>
              <a:rPr kumimoji="1" lang="zh-CN" altLang="en-US" sz="2800" b="1">
                <a:solidFill>
                  <a:schemeClr val="hlink"/>
                </a:solidFill>
                <a:latin typeface="宋体" pitchFamily="2" charset="-122"/>
              </a:rPr>
              <a:t> </a:t>
            </a:r>
          </a:p>
        </p:txBody>
      </p:sp>
      <p:pic>
        <p:nvPicPr>
          <p:cNvPr id="470029" name="Picture 13" descr="j0205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000" y="381000"/>
            <a:ext cx="28807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7299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0022"/>
                                        </p:tgtEl>
                                        <p:attrNameLst>
                                          <p:attrName>style.visibility</p:attrName>
                                        </p:attrNameLst>
                                      </p:cBhvr>
                                      <p:to>
                                        <p:strVal val="visible"/>
                                      </p:to>
                                    </p:set>
                                    <p:anim calcmode="lin" valueType="num">
                                      <p:cBhvr additive="base">
                                        <p:cTn id="7" dur="500" fill="hold"/>
                                        <p:tgtEl>
                                          <p:spTgt spid="470022"/>
                                        </p:tgtEl>
                                        <p:attrNameLst>
                                          <p:attrName>ppt_x</p:attrName>
                                        </p:attrNameLst>
                                      </p:cBhvr>
                                      <p:tavLst>
                                        <p:tav tm="0">
                                          <p:val>
                                            <p:strVal val="0-#ppt_w/2"/>
                                          </p:val>
                                        </p:tav>
                                        <p:tav tm="100000">
                                          <p:val>
                                            <p:strVal val="#ppt_x"/>
                                          </p:val>
                                        </p:tav>
                                      </p:tavLst>
                                    </p:anim>
                                    <p:anim calcmode="lin" valueType="num">
                                      <p:cBhvr additive="base">
                                        <p:cTn id="8" dur="500" fill="hold"/>
                                        <p:tgtEl>
                                          <p:spTgt spid="4700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0023"/>
                                        </p:tgtEl>
                                        <p:attrNameLst>
                                          <p:attrName>style.visibility</p:attrName>
                                        </p:attrNameLst>
                                      </p:cBhvr>
                                      <p:to>
                                        <p:strVal val="visible"/>
                                      </p:to>
                                    </p:set>
                                    <p:anim calcmode="lin" valueType="num">
                                      <p:cBhvr additive="base">
                                        <p:cTn id="13" dur="500" fill="hold"/>
                                        <p:tgtEl>
                                          <p:spTgt spid="470023"/>
                                        </p:tgtEl>
                                        <p:attrNameLst>
                                          <p:attrName>ppt_x</p:attrName>
                                        </p:attrNameLst>
                                      </p:cBhvr>
                                      <p:tavLst>
                                        <p:tav tm="0">
                                          <p:val>
                                            <p:strVal val="#ppt_x"/>
                                          </p:val>
                                        </p:tav>
                                        <p:tav tm="100000">
                                          <p:val>
                                            <p:strVal val="#ppt_x"/>
                                          </p:val>
                                        </p:tav>
                                      </p:tavLst>
                                    </p:anim>
                                    <p:anim calcmode="lin" valueType="num">
                                      <p:cBhvr additive="base">
                                        <p:cTn id="14" dur="500" fill="hold"/>
                                        <p:tgtEl>
                                          <p:spTgt spid="47002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0024"/>
                                        </p:tgtEl>
                                        <p:attrNameLst>
                                          <p:attrName>style.visibility</p:attrName>
                                        </p:attrNameLst>
                                      </p:cBhvr>
                                      <p:to>
                                        <p:strVal val="visible"/>
                                      </p:to>
                                    </p:set>
                                    <p:anim calcmode="lin" valueType="num">
                                      <p:cBhvr additive="base">
                                        <p:cTn id="19" dur="500" fill="hold"/>
                                        <p:tgtEl>
                                          <p:spTgt spid="470024"/>
                                        </p:tgtEl>
                                        <p:attrNameLst>
                                          <p:attrName>ppt_x</p:attrName>
                                        </p:attrNameLst>
                                      </p:cBhvr>
                                      <p:tavLst>
                                        <p:tav tm="0">
                                          <p:val>
                                            <p:strVal val="1+#ppt_w/2"/>
                                          </p:val>
                                        </p:tav>
                                        <p:tav tm="100000">
                                          <p:val>
                                            <p:strVal val="#ppt_x"/>
                                          </p:val>
                                        </p:tav>
                                      </p:tavLst>
                                    </p:anim>
                                    <p:anim calcmode="lin" valueType="num">
                                      <p:cBhvr additive="base">
                                        <p:cTn id="20" dur="500" fill="hold"/>
                                        <p:tgtEl>
                                          <p:spTgt spid="4700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0026"/>
                                        </p:tgtEl>
                                        <p:attrNameLst>
                                          <p:attrName>style.visibility</p:attrName>
                                        </p:attrNameLst>
                                      </p:cBhvr>
                                      <p:to>
                                        <p:strVal val="visible"/>
                                      </p:to>
                                    </p:set>
                                    <p:anim calcmode="lin" valueType="num">
                                      <p:cBhvr additive="base">
                                        <p:cTn id="25" dur="500" fill="hold"/>
                                        <p:tgtEl>
                                          <p:spTgt spid="470026"/>
                                        </p:tgtEl>
                                        <p:attrNameLst>
                                          <p:attrName>ppt_x</p:attrName>
                                        </p:attrNameLst>
                                      </p:cBhvr>
                                      <p:tavLst>
                                        <p:tav tm="0">
                                          <p:val>
                                            <p:strVal val="1+#ppt_w/2"/>
                                          </p:val>
                                        </p:tav>
                                        <p:tav tm="100000">
                                          <p:val>
                                            <p:strVal val="#ppt_x"/>
                                          </p:val>
                                        </p:tav>
                                      </p:tavLst>
                                    </p:anim>
                                    <p:anim calcmode="lin" valueType="num">
                                      <p:cBhvr additive="base">
                                        <p:cTn id="26" dur="500" fill="hold"/>
                                        <p:tgtEl>
                                          <p:spTgt spid="47002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70027"/>
                                        </p:tgtEl>
                                        <p:attrNameLst>
                                          <p:attrName>style.visibility</p:attrName>
                                        </p:attrNameLst>
                                      </p:cBhvr>
                                      <p:to>
                                        <p:strVal val="visible"/>
                                      </p:to>
                                    </p:set>
                                    <p:anim calcmode="lin" valueType="num">
                                      <p:cBhvr additive="base">
                                        <p:cTn id="31" dur="500" fill="hold"/>
                                        <p:tgtEl>
                                          <p:spTgt spid="470027"/>
                                        </p:tgtEl>
                                        <p:attrNameLst>
                                          <p:attrName>ppt_x</p:attrName>
                                        </p:attrNameLst>
                                      </p:cBhvr>
                                      <p:tavLst>
                                        <p:tav tm="0">
                                          <p:val>
                                            <p:strVal val="1+#ppt_w/2"/>
                                          </p:val>
                                        </p:tav>
                                        <p:tav tm="100000">
                                          <p:val>
                                            <p:strVal val="#ppt_x"/>
                                          </p:val>
                                        </p:tav>
                                      </p:tavLst>
                                    </p:anim>
                                    <p:anim calcmode="lin" valueType="num">
                                      <p:cBhvr additive="base">
                                        <p:cTn id="32" dur="500" fill="hold"/>
                                        <p:tgtEl>
                                          <p:spTgt spid="4700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0025"/>
                                        </p:tgtEl>
                                        <p:attrNameLst>
                                          <p:attrName>style.visibility</p:attrName>
                                        </p:attrNameLst>
                                      </p:cBhvr>
                                      <p:to>
                                        <p:strVal val="visible"/>
                                      </p:to>
                                    </p:set>
                                    <p:anim calcmode="lin" valueType="num">
                                      <p:cBhvr additive="base">
                                        <p:cTn id="37" dur="500" fill="hold"/>
                                        <p:tgtEl>
                                          <p:spTgt spid="470025"/>
                                        </p:tgtEl>
                                        <p:attrNameLst>
                                          <p:attrName>ppt_x</p:attrName>
                                        </p:attrNameLst>
                                      </p:cBhvr>
                                      <p:tavLst>
                                        <p:tav tm="0">
                                          <p:val>
                                            <p:strVal val="#ppt_x"/>
                                          </p:val>
                                        </p:tav>
                                        <p:tav tm="100000">
                                          <p:val>
                                            <p:strVal val="#ppt_x"/>
                                          </p:val>
                                        </p:tav>
                                      </p:tavLst>
                                    </p:anim>
                                    <p:anim calcmode="lin" valueType="num">
                                      <p:cBhvr additive="base">
                                        <p:cTn id="38" dur="500" fill="hold"/>
                                        <p:tgtEl>
                                          <p:spTgt spid="470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2" grpId="0" animBg="1" autoUpdateAnimBg="0"/>
      <p:bldP spid="470023" grpId="0" animBg="1" autoUpdateAnimBg="0"/>
      <p:bldP spid="470024" grpId="0" animBg="1" autoUpdateAnimBg="0"/>
      <p:bldP spid="470025" grpId="0" animBg="1" autoUpdateAnimBg="0"/>
      <p:bldP spid="470026" grpId="0" animBg="1" autoUpdateAnimBg="0"/>
      <p:bldP spid="47002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2"/>
          <p:cNvSpPr txBox="1">
            <a:spLocks noGrp="1" noChangeArrowheads="1"/>
          </p:cNvSpPr>
          <p:nvPr>
            <p:ph type="title"/>
          </p:nvPr>
        </p:nvSpPr>
        <p:spPr>
          <a:xfrm>
            <a:off x="1534585" y="152400"/>
            <a:ext cx="10390716" cy="1462088"/>
          </a:xfrm>
          <a:noFill/>
          <a:ln/>
        </p:spPr>
        <p:txBody>
          <a:bodyPr/>
          <a:lstStyle/>
          <a:p>
            <a:pPr>
              <a:spcBef>
                <a:spcPct val="50000"/>
              </a:spcBef>
            </a:pPr>
            <a:r>
              <a:rPr kumimoji="1" lang="zh-CN" altLang="en-US" sz="3200" b="1" dirty="0" smtClean="0">
                <a:solidFill>
                  <a:srgbClr val="33CC33"/>
                </a:solidFill>
                <a:latin typeface="宋体" pitchFamily="2" charset="-122"/>
              </a:rPr>
              <a:t>影响</a:t>
            </a:r>
            <a:r>
              <a:rPr kumimoji="1" lang="zh-CN" altLang="en-US" sz="3200" b="1" dirty="0">
                <a:solidFill>
                  <a:srgbClr val="33CC33"/>
                </a:solidFill>
                <a:latin typeface="宋体" pitchFamily="2" charset="-122"/>
              </a:rPr>
              <a:t>定价的因素</a:t>
            </a:r>
            <a:r>
              <a:rPr kumimoji="1" lang="zh-CN" altLang="en-US" sz="2800" b="1" dirty="0">
                <a:solidFill>
                  <a:srgbClr val="33CC33"/>
                </a:solidFill>
                <a:latin typeface="宋体" pitchFamily="2" charset="-122"/>
              </a:rPr>
              <a:t> </a:t>
            </a:r>
          </a:p>
        </p:txBody>
      </p:sp>
      <p:sp>
        <p:nvSpPr>
          <p:cNvPr id="471043" name="Text Box 3"/>
          <p:cNvSpPr txBox="1">
            <a:spLocks noChangeArrowheads="1"/>
          </p:cNvSpPr>
          <p:nvPr/>
        </p:nvSpPr>
        <p:spPr bwMode="auto">
          <a:xfrm>
            <a:off x="1246231" y="1195388"/>
            <a:ext cx="6807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rgbClr val="514781"/>
              </a:buClr>
              <a:buFont typeface="Wingdings" pitchFamily="2" charset="2"/>
              <a:buNone/>
            </a:pPr>
            <a:r>
              <a:rPr kumimoji="1" lang="zh-CN" altLang="en-US" sz="2800" b="1" dirty="0">
                <a:solidFill>
                  <a:srgbClr val="FF7C80"/>
                </a:solidFill>
                <a:latin typeface="宋体" pitchFamily="2" charset="-122"/>
              </a:rPr>
              <a:t>2．影响定价的社会心理因素</a:t>
            </a:r>
            <a:r>
              <a:rPr kumimoji="1" lang="zh-CN" altLang="en-US" sz="2400" b="1" dirty="0">
                <a:solidFill>
                  <a:srgbClr val="FF7C80"/>
                </a:solidFill>
                <a:latin typeface="宋体" pitchFamily="2" charset="-122"/>
              </a:rPr>
              <a:t> </a:t>
            </a:r>
          </a:p>
          <a:p>
            <a:pPr>
              <a:spcBef>
                <a:spcPct val="50000"/>
              </a:spcBef>
            </a:pPr>
            <a:endParaRPr lang="zh-CN" altLang="en-US" dirty="0"/>
          </a:p>
        </p:txBody>
      </p:sp>
      <p:sp>
        <p:nvSpPr>
          <p:cNvPr id="471044" name="AutoShape 4"/>
          <p:cNvSpPr>
            <a:spLocks noChangeArrowheads="1"/>
          </p:cNvSpPr>
          <p:nvPr/>
        </p:nvSpPr>
        <p:spPr bwMode="auto">
          <a:xfrm>
            <a:off x="1325459" y="2002712"/>
            <a:ext cx="4973739" cy="1728991"/>
          </a:xfrm>
          <a:prstGeom prst="rightArrowCallout">
            <a:avLst>
              <a:gd name="adj1" fmla="val 45370"/>
              <a:gd name="adj2" fmla="val 50000"/>
              <a:gd name="adj3" fmla="val 39885"/>
              <a:gd name="adj4" fmla="val 17815"/>
            </a:avLst>
          </a:prstGeom>
          <a:gradFill rotWithShape="0">
            <a:gsLst>
              <a:gs pos="0">
                <a:srgbClr val="1BDD07"/>
              </a:gs>
              <a:gs pos="100000">
                <a:srgbClr val="FFFFFF"/>
              </a:gs>
            </a:gsLst>
            <a:lin ang="5400000" scaled="1"/>
          </a:gradFill>
          <a:ln w="9525">
            <a:miter lim="800000"/>
            <a:headEnd/>
            <a:tailEnd/>
          </a:ln>
          <a:effectLst/>
          <a:scene3d>
            <a:camera prst="legacyPerspectiveBottom"/>
            <a:lightRig rig="legacyFlat3" dir="t"/>
          </a:scene3d>
          <a:sp3d extrusionH="430200" prstMaterial="legacyMatte">
            <a:bevelT w="13500" h="13500" prst="angle"/>
            <a:bevelB w="13500" h="13500" prst="angle"/>
            <a:extrusionClr>
              <a:srgbClr val="1BDD07"/>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0" anchor="ctr">
            <a:flatTx/>
          </a:bodyPr>
          <a:lstStyle/>
          <a:p>
            <a:pPr algn="ctr" eaLnBrk="0" hangingPunct="0"/>
            <a:r>
              <a:rPr kumimoji="1" lang="zh-CN" altLang="en-US" sz="2400" b="1">
                <a:latin typeface="宋体" pitchFamily="2" charset="-122"/>
              </a:rPr>
              <a:t>                    影响定价的社会心理因素 </a:t>
            </a:r>
          </a:p>
        </p:txBody>
      </p:sp>
      <p:sp>
        <p:nvSpPr>
          <p:cNvPr id="471045" name="AutoShape 5"/>
          <p:cNvSpPr>
            <a:spLocks noChangeArrowheads="1"/>
          </p:cNvSpPr>
          <p:nvPr/>
        </p:nvSpPr>
        <p:spPr bwMode="auto">
          <a:xfrm>
            <a:off x="6571376" y="1474585"/>
            <a:ext cx="3556000" cy="719137"/>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dirty="0">
                <a:solidFill>
                  <a:schemeClr val="hlink"/>
                </a:solidFill>
                <a:latin typeface="宋体" pitchFamily="2" charset="-122"/>
                <a:cs typeface="Times New Roman" pitchFamily="18" charset="0"/>
              </a:rPr>
              <a:t>  价格预期心理 </a:t>
            </a:r>
          </a:p>
        </p:txBody>
      </p:sp>
      <p:sp>
        <p:nvSpPr>
          <p:cNvPr id="471046" name="AutoShape 6"/>
          <p:cNvSpPr>
            <a:spLocks noChangeArrowheads="1"/>
          </p:cNvSpPr>
          <p:nvPr/>
        </p:nvSpPr>
        <p:spPr bwMode="auto">
          <a:xfrm>
            <a:off x="6571376" y="2193722"/>
            <a:ext cx="3556000"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a:solidFill>
                  <a:schemeClr val="hlink"/>
                </a:solidFill>
                <a:latin typeface="宋体" pitchFamily="2" charset="-122"/>
                <a:cs typeface="Times New Roman" pitchFamily="18" charset="0"/>
              </a:rPr>
              <a:t>  价格攀比心理 </a:t>
            </a:r>
          </a:p>
        </p:txBody>
      </p:sp>
      <p:sp>
        <p:nvSpPr>
          <p:cNvPr id="471047" name="AutoShape 7"/>
          <p:cNvSpPr>
            <a:spLocks noChangeArrowheads="1"/>
          </p:cNvSpPr>
          <p:nvPr/>
        </p:nvSpPr>
        <p:spPr bwMode="auto">
          <a:xfrm>
            <a:off x="5910976" y="3731703"/>
            <a:ext cx="4876800"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dirty="0">
                <a:solidFill>
                  <a:schemeClr val="hlink"/>
                </a:solidFill>
                <a:latin typeface="宋体" pitchFamily="2" charset="-122"/>
                <a:cs typeface="Times New Roman" pitchFamily="18" charset="0"/>
              </a:rPr>
              <a:t>  倾斜心理与补偿心理 </a:t>
            </a:r>
          </a:p>
        </p:txBody>
      </p:sp>
      <p:sp>
        <p:nvSpPr>
          <p:cNvPr id="471049" name="AutoShape 9"/>
          <p:cNvSpPr>
            <a:spLocks noChangeArrowheads="1"/>
          </p:cNvSpPr>
          <p:nvPr/>
        </p:nvSpPr>
        <p:spPr bwMode="auto">
          <a:xfrm>
            <a:off x="6571376" y="2912860"/>
            <a:ext cx="3556000" cy="719138"/>
          </a:xfrm>
          <a:prstGeom prst="horizontalScroll">
            <a:avLst>
              <a:gd name="adj" fmla="val 14505"/>
            </a:avLst>
          </a:prstGeom>
          <a:gradFill rotWithShape="0">
            <a:gsLst>
              <a:gs pos="0">
                <a:srgbClr val="1BDD07"/>
              </a:gs>
              <a:gs pos="100000">
                <a:srgbClr val="FFFFFF"/>
              </a:gs>
            </a:gsLst>
            <a:lin ang="5400000" scaled="1"/>
          </a:gradFill>
          <a:ln w="9525">
            <a:solidFill>
              <a:schemeClr val="tx1"/>
            </a:solidFill>
            <a:round/>
            <a:headEnd/>
            <a:tailEnd/>
          </a:ln>
          <a:effectLst>
            <a:outerShdw dist="107763" dir="13500000" algn="ctr" rotWithShape="0">
              <a:schemeClr val="bg2"/>
            </a:outerShdw>
          </a:effectLst>
        </p:spPr>
        <p:txBody>
          <a:bodyPr wrap="none" lIns="18000" rIns="162000" anchor="ctr"/>
          <a:lstStyle/>
          <a:p>
            <a:pPr algn="ctr" fontAlgn="ctr">
              <a:spcBef>
                <a:spcPct val="20000"/>
              </a:spcBef>
            </a:pPr>
            <a:r>
              <a:rPr kumimoji="1" lang="zh-CN" altLang="en-US" sz="2800" b="1" dirty="0">
                <a:solidFill>
                  <a:schemeClr val="hlink"/>
                </a:solidFill>
                <a:latin typeface="宋体" pitchFamily="2" charset="-122"/>
                <a:cs typeface="Times New Roman" pitchFamily="18" charset="0"/>
              </a:rPr>
              <a:t>  价格观望心理 </a:t>
            </a:r>
          </a:p>
        </p:txBody>
      </p:sp>
      <p:sp>
        <p:nvSpPr>
          <p:cNvPr id="3" name="矩形 2"/>
          <p:cNvSpPr/>
          <p:nvPr/>
        </p:nvSpPr>
        <p:spPr>
          <a:xfrm>
            <a:off x="1140900" y="4450841"/>
            <a:ext cx="10654021" cy="1569660"/>
          </a:xfrm>
          <a:prstGeom prst="rect">
            <a:avLst/>
          </a:prstGeom>
        </p:spPr>
        <p:txBody>
          <a:bodyPr wrap="square">
            <a:spAutoFit/>
          </a:bodyPr>
          <a:lstStyle/>
          <a:p>
            <a:r>
              <a:rPr lang="zh-CN" altLang="en-US" sz="1600" dirty="0" smtClean="0"/>
              <a:t>价格</a:t>
            </a:r>
            <a:r>
              <a:rPr lang="zh-CN" altLang="en-US" sz="1600" dirty="0"/>
              <a:t>倾斜心理是指人们在某种利益或者价值观念的影响下，总是在某些心理与行为中出现偏向的现象，表现为对待某一事物产生一种偏向，对待另一种事物又产生与前一种事物相反的偏向。心理学中的倾斜反映了某种心理状态的不平衡，是一种不对称的心理状态。例如某些从事经营的人，他们是生活中的消费者，也是购买各种消费品的顾客，他们在确定自己卖出的商品价格时希望售价愈高愈好，而对自己购买的商品则希望价格愈低愈好，产生两种方向截然相反的倾斜心理。这种心理若不正确引导，会导致某些经营者在缺乏法制观念的情况下，产生以次充好、质低价高、短斤缺两等违法与侵害顾客合法权益的经营活动，破坏市场的正常秩序。</a:t>
            </a:r>
          </a:p>
        </p:txBody>
      </p:sp>
    </p:spTree>
    <p:extLst>
      <p:ext uri="{BB962C8B-B14F-4D97-AF65-F5344CB8AC3E}">
        <p14:creationId xmlns:p14="http://schemas.microsoft.com/office/powerpoint/2010/main" val="232279257"/>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44"/>
                                        </p:tgtEl>
                                        <p:attrNameLst>
                                          <p:attrName>style.visibility</p:attrName>
                                        </p:attrNameLst>
                                      </p:cBhvr>
                                      <p:to>
                                        <p:strVal val="visible"/>
                                      </p:to>
                                    </p:set>
                                    <p:anim calcmode="lin" valueType="num">
                                      <p:cBhvr additive="base">
                                        <p:cTn id="7" dur="500" fill="hold"/>
                                        <p:tgtEl>
                                          <p:spTgt spid="471044"/>
                                        </p:tgtEl>
                                        <p:attrNameLst>
                                          <p:attrName>ppt_x</p:attrName>
                                        </p:attrNameLst>
                                      </p:cBhvr>
                                      <p:tavLst>
                                        <p:tav tm="0">
                                          <p:val>
                                            <p:strVal val="0-#ppt_w/2"/>
                                          </p:val>
                                        </p:tav>
                                        <p:tav tm="100000">
                                          <p:val>
                                            <p:strVal val="#ppt_x"/>
                                          </p:val>
                                        </p:tav>
                                      </p:tavLst>
                                    </p:anim>
                                    <p:anim calcmode="lin" valueType="num">
                                      <p:cBhvr additive="base">
                                        <p:cTn id="8" dur="500" fill="hold"/>
                                        <p:tgtEl>
                                          <p:spTgt spid="4710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45"/>
                                        </p:tgtEl>
                                        <p:attrNameLst>
                                          <p:attrName>style.visibility</p:attrName>
                                        </p:attrNameLst>
                                      </p:cBhvr>
                                      <p:to>
                                        <p:strVal val="visible"/>
                                      </p:to>
                                    </p:set>
                                    <p:anim calcmode="lin" valueType="num">
                                      <p:cBhvr additive="base">
                                        <p:cTn id="13" dur="500" fill="hold"/>
                                        <p:tgtEl>
                                          <p:spTgt spid="471045"/>
                                        </p:tgtEl>
                                        <p:attrNameLst>
                                          <p:attrName>ppt_x</p:attrName>
                                        </p:attrNameLst>
                                      </p:cBhvr>
                                      <p:tavLst>
                                        <p:tav tm="0">
                                          <p:val>
                                            <p:strVal val="#ppt_x"/>
                                          </p:val>
                                        </p:tav>
                                        <p:tav tm="100000">
                                          <p:val>
                                            <p:strVal val="#ppt_x"/>
                                          </p:val>
                                        </p:tav>
                                      </p:tavLst>
                                    </p:anim>
                                    <p:anim calcmode="lin" valueType="num">
                                      <p:cBhvr additive="base">
                                        <p:cTn id="14" dur="500" fill="hold"/>
                                        <p:tgtEl>
                                          <p:spTgt spid="47104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1046"/>
                                        </p:tgtEl>
                                        <p:attrNameLst>
                                          <p:attrName>style.visibility</p:attrName>
                                        </p:attrNameLst>
                                      </p:cBhvr>
                                      <p:to>
                                        <p:strVal val="visible"/>
                                      </p:to>
                                    </p:set>
                                    <p:anim calcmode="lin" valueType="num">
                                      <p:cBhvr additive="base">
                                        <p:cTn id="19" dur="500" fill="hold"/>
                                        <p:tgtEl>
                                          <p:spTgt spid="471046"/>
                                        </p:tgtEl>
                                        <p:attrNameLst>
                                          <p:attrName>ppt_x</p:attrName>
                                        </p:attrNameLst>
                                      </p:cBhvr>
                                      <p:tavLst>
                                        <p:tav tm="0">
                                          <p:val>
                                            <p:strVal val="1+#ppt_w/2"/>
                                          </p:val>
                                        </p:tav>
                                        <p:tav tm="100000">
                                          <p:val>
                                            <p:strVal val="#ppt_x"/>
                                          </p:val>
                                        </p:tav>
                                      </p:tavLst>
                                    </p:anim>
                                    <p:anim calcmode="lin" valueType="num">
                                      <p:cBhvr additive="base">
                                        <p:cTn id="20" dur="500" fill="hold"/>
                                        <p:tgtEl>
                                          <p:spTgt spid="4710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1049"/>
                                        </p:tgtEl>
                                        <p:attrNameLst>
                                          <p:attrName>style.visibility</p:attrName>
                                        </p:attrNameLst>
                                      </p:cBhvr>
                                      <p:to>
                                        <p:strVal val="visible"/>
                                      </p:to>
                                    </p:set>
                                    <p:anim calcmode="lin" valueType="num">
                                      <p:cBhvr additive="base">
                                        <p:cTn id="25" dur="500" fill="hold"/>
                                        <p:tgtEl>
                                          <p:spTgt spid="471049"/>
                                        </p:tgtEl>
                                        <p:attrNameLst>
                                          <p:attrName>ppt_x</p:attrName>
                                        </p:attrNameLst>
                                      </p:cBhvr>
                                      <p:tavLst>
                                        <p:tav tm="0">
                                          <p:val>
                                            <p:strVal val="1+#ppt_w/2"/>
                                          </p:val>
                                        </p:tav>
                                        <p:tav tm="100000">
                                          <p:val>
                                            <p:strVal val="#ppt_x"/>
                                          </p:val>
                                        </p:tav>
                                      </p:tavLst>
                                    </p:anim>
                                    <p:anim calcmode="lin" valueType="num">
                                      <p:cBhvr additive="base">
                                        <p:cTn id="26" dur="500" fill="hold"/>
                                        <p:tgtEl>
                                          <p:spTgt spid="47104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47"/>
                                        </p:tgtEl>
                                        <p:attrNameLst>
                                          <p:attrName>style.visibility</p:attrName>
                                        </p:attrNameLst>
                                      </p:cBhvr>
                                      <p:to>
                                        <p:strVal val="visible"/>
                                      </p:to>
                                    </p:set>
                                    <p:anim calcmode="lin" valueType="num">
                                      <p:cBhvr additive="base">
                                        <p:cTn id="31" dur="500" fill="hold"/>
                                        <p:tgtEl>
                                          <p:spTgt spid="471047"/>
                                        </p:tgtEl>
                                        <p:attrNameLst>
                                          <p:attrName>ppt_x</p:attrName>
                                        </p:attrNameLst>
                                      </p:cBhvr>
                                      <p:tavLst>
                                        <p:tav tm="0">
                                          <p:val>
                                            <p:strVal val="#ppt_x"/>
                                          </p:val>
                                        </p:tav>
                                        <p:tav tm="100000">
                                          <p:val>
                                            <p:strVal val="#ppt_x"/>
                                          </p:val>
                                        </p:tav>
                                      </p:tavLst>
                                    </p:anim>
                                    <p:anim calcmode="lin" valueType="num">
                                      <p:cBhvr additive="base">
                                        <p:cTn id="32" dur="500" fill="hold"/>
                                        <p:tgtEl>
                                          <p:spTgt spid="4710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4" grpId="0" animBg="1" autoUpdateAnimBg="0"/>
      <p:bldP spid="471045" grpId="0" animBg="1" autoUpdateAnimBg="0"/>
      <p:bldP spid="471046" grpId="0" animBg="1" autoUpdateAnimBg="0"/>
      <p:bldP spid="471047" grpId="0" animBg="1" autoUpdateAnimBg="0"/>
      <p:bldP spid="471049" grpId="0" animBg="1" autoUpdateAnimBg="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Text Box 2"/>
          <p:cNvSpPr txBox="1">
            <a:spLocks noGrp="1" noChangeArrowheads="1"/>
          </p:cNvSpPr>
          <p:nvPr>
            <p:ph type="title"/>
          </p:nvPr>
        </p:nvSpPr>
        <p:spPr>
          <a:noFill/>
          <a:ln/>
        </p:spPr>
        <p:txBody>
          <a:bodyPr/>
          <a:lstStyle/>
          <a:p>
            <a:pPr>
              <a:spcBef>
                <a:spcPct val="50000"/>
              </a:spcBef>
            </a:pPr>
            <a:r>
              <a:rPr kumimoji="1" lang="zh-CN" altLang="en-US" sz="3200" b="1">
                <a:solidFill>
                  <a:srgbClr val="33CC33"/>
                </a:solidFill>
                <a:latin typeface="宋体" pitchFamily="2" charset="-122"/>
              </a:rPr>
              <a:t> 本章小结</a:t>
            </a:r>
            <a:r>
              <a:rPr kumimoji="1" lang="zh-CN" altLang="en-US" sz="2800" b="1">
                <a:solidFill>
                  <a:srgbClr val="33CC33"/>
                </a:solidFill>
                <a:latin typeface="宋体" pitchFamily="2" charset="-122"/>
              </a:rPr>
              <a:t> </a:t>
            </a:r>
          </a:p>
        </p:txBody>
      </p:sp>
      <p:sp>
        <p:nvSpPr>
          <p:cNvPr id="329731" name="Text Box 3"/>
          <p:cNvSpPr txBox="1">
            <a:spLocks noGrp="1" noChangeArrowheads="1"/>
          </p:cNvSpPr>
          <p:nvPr>
            <p:ph type="body" idx="1"/>
          </p:nvPr>
        </p:nvSpPr>
        <p:spPr>
          <a:xfrm>
            <a:off x="812799" y="1371599"/>
            <a:ext cx="11066011" cy="4139967"/>
          </a:xfrm>
          <a:ln/>
        </p:spPr>
        <p:txBody>
          <a:bodyPr/>
          <a:lstStyle/>
          <a:p>
            <a:pPr algn="just">
              <a:lnSpc>
                <a:spcPct val="90000"/>
              </a:lnSpc>
              <a:spcBef>
                <a:spcPct val="50000"/>
              </a:spcBef>
              <a:buClr>
                <a:srgbClr val="514781"/>
              </a:buClr>
              <a:buSzTx/>
              <a:buFont typeface="Wingdings" pitchFamily="2" charset="2"/>
              <a:buNone/>
            </a:pPr>
            <a:endParaRPr kumimoji="1" lang="zh-CN" altLang="en-US" b="1" dirty="0" smtClean="0">
              <a:solidFill>
                <a:srgbClr val="33CC33"/>
              </a:solidFill>
              <a:latin typeface="宋体" pitchFamily="2" charset="-122"/>
            </a:endParaRPr>
          </a:p>
          <a:p>
            <a:pPr algn="just">
              <a:lnSpc>
                <a:spcPct val="90000"/>
              </a:lnSpc>
              <a:spcBef>
                <a:spcPct val="50000"/>
              </a:spcBef>
              <a:buClr>
                <a:srgbClr val="514781"/>
              </a:buClr>
              <a:buSzTx/>
              <a:buFont typeface="Wingdings" pitchFamily="2" charset="2"/>
              <a:buChar char="l"/>
            </a:pPr>
            <a:r>
              <a:rPr kumimoji="1" lang="zh-CN" altLang="en-US" sz="2800" b="1" dirty="0">
                <a:solidFill>
                  <a:srgbClr val="514781"/>
                </a:solidFill>
                <a:latin typeface="宋体" pitchFamily="2" charset="-122"/>
              </a:rPr>
              <a:t>价格是消费心理中最敏感的因素。深入研究价格对消费者的心理影响，把握其价格心理特性，是企业正确制定价格策略的基础和前提。价格的心理功能主要有衡量商品价值、自我意识比拟、调节消费需求。</a:t>
            </a:r>
            <a:endParaRPr kumimoji="1" lang="zh-CN" altLang="en-US" sz="2800" b="1" dirty="0">
              <a:solidFill>
                <a:srgbClr val="514781"/>
              </a:solidFill>
              <a:latin typeface="宋体" pitchFamily="2" charset="-122"/>
              <a:cs typeface="Times New Roman" pitchFamily="18" charset="0"/>
            </a:endParaRPr>
          </a:p>
          <a:p>
            <a:pPr algn="just">
              <a:lnSpc>
                <a:spcPct val="90000"/>
              </a:lnSpc>
              <a:spcBef>
                <a:spcPct val="50000"/>
              </a:spcBef>
              <a:buClr>
                <a:srgbClr val="514781"/>
              </a:buClr>
              <a:buSzTx/>
              <a:buFont typeface="Wingdings" pitchFamily="2" charset="2"/>
              <a:buChar char="l"/>
            </a:pPr>
            <a:r>
              <a:rPr kumimoji="1" lang="zh-CN" altLang="en-US" sz="2800" b="1" dirty="0">
                <a:solidFill>
                  <a:srgbClr val="514781"/>
                </a:solidFill>
                <a:latin typeface="宋体" pitchFamily="2" charset="-122"/>
              </a:rPr>
              <a:t>价格心理，是指消费者在购买过程中对价格刺激的各种心理反应及其表现。它是由消费者自身的个性心理和对价格的知觉判断共同构成的。消费者的价格心理特征主要有习惯性心理、敏感性心理、感受性心理、倾向性心理和逆反性心理。 </a:t>
            </a:r>
          </a:p>
          <a:p>
            <a:pPr algn="just">
              <a:lnSpc>
                <a:spcPct val="90000"/>
              </a:lnSpc>
              <a:spcBef>
                <a:spcPct val="50000"/>
              </a:spcBef>
              <a:buClr>
                <a:srgbClr val="514781"/>
              </a:buClr>
              <a:buSzTx/>
              <a:buFont typeface="Wingdings" pitchFamily="2" charset="2"/>
              <a:buNone/>
            </a:pPr>
            <a:endParaRPr kumimoji="1" lang="zh-CN" altLang="en-US" sz="2800" b="1" dirty="0">
              <a:solidFill>
                <a:srgbClr val="514781"/>
              </a:solidFill>
              <a:latin typeface="Times New Roman" pitchFamily="18" charset="0"/>
            </a:endParaRPr>
          </a:p>
        </p:txBody>
      </p:sp>
    </p:spTree>
    <p:extLst>
      <p:ext uri="{BB962C8B-B14F-4D97-AF65-F5344CB8AC3E}">
        <p14:creationId xmlns:p14="http://schemas.microsoft.com/office/powerpoint/2010/main" val="189916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9731">
                                            <p:txEl>
                                              <p:pRg st="1" end="1"/>
                                            </p:txEl>
                                          </p:spTgt>
                                        </p:tgtEl>
                                        <p:attrNameLst>
                                          <p:attrName>style.visibility</p:attrName>
                                        </p:attrNameLst>
                                      </p:cBhvr>
                                      <p:to>
                                        <p:strVal val="visible"/>
                                      </p:to>
                                    </p:set>
                                    <p:animEffect transition="in" filter="slide(fromBottom)">
                                      <p:cBhvr>
                                        <p:cTn id="7" dur="500"/>
                                        <p:tgtEl>
                                          <p:spTgt spid="329731">
                                            <p:txEl>
                                              <p:pRg st="1" end="1"/>
                                            </p:txEl>
                                          </p:spTgt>
                                        </p:tgtEl>
                                      </p:cBhvr>
                                    </p:animEffect>
                                  </p:childTnLst>
                                  <p:subTnLst>
                                    <p:animClr clrSpc="rgb" dir="cw">
                                      <p:cBhvr override="childStyle">
                                        <p:cTn dur="1" fill="hold" display="0" masterRel="nextClick" afterEffect="1"/>
                                        <p:tgtEl>
                                          <p:spTgt spid="329731">
                                            <p:txEl>
                                              <p:pRg st="1" end="1"/>
                                            </p:txEl>
                                          </p:spTgt>
                                        </p:tgtEl>
                                        <p:attrNameLst>
                                          <p:attrName>ppt_c</p:attrName>
                                        </p:attrNameLst>
                                      </p:cBhvr>
                                      <p:to>
                                        <a:srgbClr val="F08A0E"/>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29731">
                                            <p:txEl>
                                              <p:pRg st="2" end="2"/>
                                            </p:txEl>
                                          </p:spTgt>
                                        </p:tgtEl>
                                        <p:attrNameLst>
                                          <p:attrName>style.visibility</p:attrName>
                                        </p:attrNameLst>
                                      </p:cBhvr>
                                      <p:to>
                                        <p:strVal val="visible"/>
                                      </p:to>
                                    </p:set>
                                    <p:animEffect transition="in" filter="slide(fromBottom)">
                                      <p:cBhvr>
                                        <p:cTn id="12" dur="500"/>
                                        <p:tgtEl>
                                          <p:spTgt spid="329731">
                                            <p:txEl>
                                              <p:pRg st="2" end="2"/>
                                            </p:txEl>
                                          </p:spTgt>
                                        </p:tgtEl>
                                      </p:cBhvr>
                                    </p:animEffect>
                                  </p:childTnLst>
                                  <p:subTnLst>
                                    <p:animClr clrSpc="rgb" dir="cw">
                                      <p:cBhvr override="childStyle">
                                        <p:cTn dur="1" fill="hold" display="0" masterRel="nextClick" afterEffect="1"/>
                                        <p:tgtEl>
                                          <p:spTgt spid="329731">
                                            <p:txEl>
                                              <p:pRg st="2" end="2"/>
                                            </p:txEl>
                                          </p:spTgt>
                                        </p:tgtEl>
                                        <p:attrNameLst>
                                          <p:attrName>ppt_c</p:attrName>
                                        </p:attrNameLst>
                                      </p:cBhvr>
                                      <p:to>
                                        <a:srgbClr val="F08A0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Text Box 2"/>
          <p:cNvSpPr txBox="1">
            <a:spLocks noGrp="1" noChangeArrowheads="1"/>
          </p:cNvSpPr>
          <p:nvPr>
            <p:ph type="title"/>
          </p:nvPr>
        </p:nvSpPr>
        <p:spPr>
          <a:xfrm>
            <a:off x="1320800" y="152400"/>
            <a:ext cx="10390717" cy="1462088"/>
          </a:xfrm>
          <a:noFill/>
          <a:ln/>
        </p:spPr>
        <p:txBody>
          <a:bodyPr/>
          <a:lstStyle/>
          <a:p>
            <a:pPr>
              <a:spcBef>
                <a:spcPct val="50000"/>
              </a:spcBef>
            </a:pPr>
            <a:r>
              <a:rPr kumimoji="1" lang="zh-CN" altLang="en-US" sz="3200" b="1">
                <a:solidFill>
                  <a:srgbClr val="33CC33"/>
                </a:solidFill>
                <a:latin typeface="宋体" pitchFamily="2" charset="-122"/>
              </a:rPr>
              <a:t> 本章小结</a:t>
            </a:r>
            <a:r>
              <a:rPr kumimoji="1" lang="zh-CN" altLang="en-US" sz="2800" b="1">
                <a:solidFill>
                  <a:srgbClr val="33CC33"/>
                </a:solidFill>
                <a:latin typeface="宋体" pitchFamily="2" charset="-122"/>
              </a:rPr>
              <a:t> </a:t>
            </a:r>
          </a:p>
        </p:txBody>
      </p:sp>
      <p:sp>
        <p:nvSpPr>
          <p:cNvPr id="472067" name="Text Box 3"/>
          <p:cNvSpPr txBox="1">
            <a:spLocks noGrp="1" noChangeArrowheads="1"/>
          </p:cNvSpPr>
          <p:nvPr>
            <p:ph type="body" idx="1"/>
          </p:nvPr>
        </p:nvSpPr>
        <p:spPr>
          <a:xfrm>
            <a:off x="1070994" y="1279321"/>
            <a:ext cx="10871200" cy="4419600"/>
          </a:xfrm>
          <a:ln/>
        </p:spPr>
        <p:txBody>
          <a:bodyPr/>
          <a:lstStyle/>
          <a:p>
            <a:pPr algn="just">
              <a:lnSpc>
                <a:spcPct val="90000"/>
              </a:lnSpc>
              <a:spcBef>
                <a:spcPct val="50000"/>
              </a:spcBef>
              <a:buClr>
                <a:srgbClr val="514781"/>
              </a:buClr>
              <a:buSzTx/>
              <a:buFont typeface="Wingdings" pitchFamily="2" charset="2"/>
              <a:buNone/>
            </a:pPr>
            <a:endParaRPr kumimoji="1" lang="zh-CN" altLang="en-US" sz="2800" b="1" dirty="0">
              <a:solidFill>
                <a:srgbClr val="514781"/>
              </a:solidFill>
              <a:latin typeface="宋体" pitchFamily="2" charset="-122"/>
            </a:endParaRPr>
          </a:p>
          <a:p>
            <a:pPr algn="just">
              <a:lnSpc>
                <a:spcPct val="90000"/>
              </a:lnSpc>
              <a:spcBef>
                <a:spcPct val="50000"/>
              </a:spcBef>
              <a:buClr>
                <a:srgbClr val="514781"/>
              </a:buClr>
              <a:buSzTx/>
              <a:buFont typeface="Wingdings" pitchFamily="2" charset="2"/>
              <a:buChar char="l"/>
            </a:pPr>
            <a:r>
              <a:rPr kumimoji="1" lang="zh-CN" altLang="en-US" sz="2800" b="1" dirty="0">
                <a:solidFill>
                  <a:srgbClr val="514781"/>
                </a:solidFill>
                <a:latin typeface="Times New Roman" pitchFamily="18" charset="0"/>
              </a:rPr>
              <a:t>消费者的心理随着商品价格变动而变化，因而，企业无论是降低还是提价，都应清楚认识到各调价方式的优势和不足，选准适当的时机进行价格变动，以免超越消费者对价格变动的心理接受程度。</a:t>
            </a:r>
          </a:p>
          <a:p>
            <a:pPr algn="just">
              <a:lnSpc>
                <a:spcPct val="90000"/>
              </a:lnSpc>
              <a:spcBef>
                <a:spcPct val="50000"/>
              </a:spcBef>
              <a:buClr>
                <a:srgbClr val="514781"/>
              </a:buClr>
              <a:buSzTx/>
              <a:buFont typeface="Wingdings" pitchFamily="2" charset="2"/>
              <a:buChar char="l"/>
            </a:pPr>
            <a:r>
              <a:rPr kumimoji="1" lang="zh-CN" altLang="en-US" sz="2800" b="1" dirty="0">
                <a:solidFill>
                  <a:srgbClr val="514781"/>
                </a:solidFill>
                <a:latin typeface="宋体" pitchFamily="2" charset="-122"/>
              </a:rPr>
              <a:t>商品价格是影响商品销售的重要因素，制定商品价格要讲究策略。制定商品价格时，除了依据商品的成本、需求和竞争等因素外，还要考虑消费者的各种心理因素，针对不同种类的商品及不同的购买对象选择正确的价格策略，以达到促进销售，提高市场占有率的目的。</a:t>
            </a:r>
            <a:endParaRPr kumimoji="1" lang="zh-CN" altLang="en-US" sz="2800" b="1" dirty="0">
              <a:solidFill>
                <a:srgbClr val="514781"/>
              </a:solidFill>
              <a:latin typeface="宋体" pitchFamily="2" charset="-122"/>
              <a:cs typeface="Times New Roman" pitchFamily="18" charset="0"/>
            </a:endParaRPr>
          </a:p>
          <a:p>
            <a:pPr algn="just">
              <a:lnSpc>
                <a:spcPct val="90000"/>
              </a:lnSpc>
              <a:spcBef>
                <a:spcPct val="50000"/>
              </a:spcBef>
              <a:buClr>
                <a:srgbClr val="514781"/>
              </a:buClr>
              <a:buSzTx/>
              <a:buFont typeface="Wingdings" pitchFamily="2" charset="2"/>
              <a:buNone/>
            </a:pPr>
            <a:endParaRPr kumimoji="1" lang="zh-CN" altLang="en-US" sz="2800" b="1" dirty="0">
              <a:solidFill>
                <a:srgbClr val="514781"/>
              </a:solidFill>
              <a:latin typeface="宋体" pitchFamily="2" charset="-122"/>
            </a:endParaRPr>
          </a:p>
          <a:p>
            <a:pPr algn="just">
              <a:lnSpc>
                <a:spcPct val="90000"/>
              </a:lnSpc>
              <a:spcBef>
                <a:spcPct val="50000"/>
              </a:spcBef>
              <a:buClr>
                <a:srgbClr val="514781"/>
              </a:buClr>
              <a:buSzTx/>
              <a:buFont typeface="Wingdings" pitchFamily="2" charset="2"/>
              <a:buNone/>
            </a:pPr>
            <a:endParaRPr kumimoji="1" lang="zh-CN" altLang="en-US" sz="2800" b="1" dirty="0">
              <a:solidFill>
                <a:srgbClr val="514781"/>
              </a:solidFill>
              <a:latin typeface="宋体" pitchFamily="2" charset="-122"/>
            </a:endParaRPr>
          </a:p>
          <a:p>
            <a:pPr algn="just">
              <a:lnSpc>
                <a:spcPct val="90000"/>
              </a:lnSpc>
              <a:spcBef>
                <a:spcPct val="50000"/>
              </a:spcBef>
              <a:buClr>
                <a:srgbClr val="514781"/>
              </a:buClr>
              <a:buSzTx/>
              <a:buFont typeface="Wingdings" pitchFamily="2" charset="2"/>
              <a:buNone/>
            </a:pPr>
            <a:endParaRPr kumimoji="1" lang="zh-CN" altLang="en-US" sz="2800" b="1" dirty="0">
              <a:solidFill>
                <a:srgbClr val="514781"/>
              </a:solidFill>
              <a:latin typeface="宋体" pitchFamily="2" charset="-122"/>
            </a:endParaRPr>
          </a:p>
        </p:txBody>
      </p:sp>
    </p:spTree>
    <p:extLst>
      <p:ext uri="{BB962C8B-B14F-4D97-AF65-F5344CB8AC3E}">
        <p14:creationId xmlns:p14="http://schemas.microsoft.com/office/powerpoint/2010/main" val="1440862340"/>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2067">
                                            <p:txEl>
                                              <p:pRg st="1" end="1"/>
                                            </p:txEl>
                                          </p:spTgt>
                                        </p:tgtEl>
                                        <p:attrNameLst>
                                          <p:attrName>style.visibility</p:attrName>
                                        </p:attrNameLst>
                                      </p:cBhvr>
                                      <p:to>
                                        <p:strVal val="visible"/>
                                      </p:to>
                                    </p:set>
                                    <p:animEffect transition="in" filter="slide(fromBottom)">
                                      <p:cBhvr>
                                        <p:cTn id="7" dur="500"/>
                                        <p:tgtEl>
                                          <p:spTgt spid="472067">
                                            <p:txEl>
                                              <p:pRg st="1" end="1"/>
                                            </p:txEl>
                                          </p:spTgt>
                                        </p:tgtEl>
                                      </p:cBhvr>
                                    </p:animEffect>
                                  </p:childTnLst>
                                  <p:subTnLst>
                                    <p:animClr clrSpc="rgb" dir="cw">
                                      <p:cBhvr override="childStyle">
                                        <p:cTn dur="1" fill="hold" display="0" masterRel="nextClick" afterEffect="1"/>
                                        <p:tgtEl>
                                          <p:spTgt spid="472067">
                                            <p:txEl>
                                              <p:pRg st="1" end="1"/>
                                            </p:txEl>
                                          </p:spTgt>
                                        </p:tgtEl>
                                        <p:attrNameLst>
                                          <p:attrName>ppt_c</p:attrName>
                                        </p:attrNameLst>
                                      </p:cBhvr>
                                      <p:to>
                                        <a:srgbClr val="F08A0E"/>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72067">
                                            <p:txEl>
                                              <p:pRg st="2" end="2"/>
                                            </p:txEl>
                                          </p:spTgt>
                                        </p:tgtEl>
                                        <p:attrNameLst>
                                          <p:attrName>style.visibility</p:attrName>
                                        </p:attrNameLst>
                                      </p:cBhvr>
                                      <p:to>
                                        <p:strVal val="visible"/>
                                      </p:to>
                                    </p:set>
                                    <p:animEffect transition="in" filter="slide(fromBottom)">
                                      <p:cBhvr>
                                        <p:cTn id="12" dur="500"/>
                                        <p:tgtEl>
                                          <p:spTgt spid="472067">
                                            <p:txEl>
                                              <p:pRg st="2" end="2"/>
                                            </p:txEl>
                                          </p:spTgt>
                                        </p:tgtEl>
                                      </p:cBhvr>
                                    </p:animEffect>
                                  </p:childTnLst>
                                  <p:subTnLst>
                                    <p:animClr clrSpc="rgb" dir="cw">
                                      <p:cBhvr override="childStyle">
                                        <p:cTn dur="1" fill="hold" display="0" masterRel="nextClick" afterEffect="1"/>
                                        <p:tgtEl>
                                          <p:spTgt spid="472067">
                                            <p:txEl>
                                              <p:pRg st="2" end="2"/>
                                            </p:txEl>
                                          </p:spTgt>
                                        </p:tgtEl>
                                        <p:attrNameLst>
                                          <p:attrName>ppt_c</p:attrName>
                                        </p:attrNameLst>
                                      </p:cBhvr>
                                      <p:to>
                                        <a:srgbClr val="F08A0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xmlns="" id="{A007C008-9D83-421C-90F1-A952C76EB2E8}"/>
              </a:ext>
            </a:extLst>
          </p:cNvPr>
          <p:cNvSpPr>
            <a:spLocks noGrp="1" noChangeArrowheads="1"/>
          </p:cNvSpPr>
          <p:nvPr>
            <p:ph type="title"/>
          </p:nvPr>
        </p:nvSpPr>
        <p:spPr>
          <a:xfrm>
            <a:off x="1981200" y="228600"/>
            <a:ext cx="3333750" cy="814388"/>
          </a:xfrm>
        </p:spPr>
        <p:txBody>
          <a:bodyPr/>
          <a:lstStyle/>
          <a:p>
            <a:r>
              <a:rPr lang="zh-CN" altLang="en-US" sz="3800" i="0"/>
              <a:t>本章知识脉络</a:t>
            </a:r>
          </a:p>
        </p:txBody>
      </p:sp>
      <p:grpSp>
        <p:nvGrpSpPr>
          <p:cNvPr id="301059" name="Group 3">
            <a:extLst>
              <a:ext uri="{FF2B5EF4-FFF2-40B4-BE49-F238E27FC236}">
                <a16:creationId xmlns:a16="http://schemas.microsoft.com/office/drawing/2014/main" xmlns="" id="{90C7B479-909A-448A-892E-265214B67073}"/>
              </a:ext>
            </a:extLst>
          </p:cNvPr>
          <p:cNvGrpSpPr>
            <a:grpSpLocks/>
          </p:cNvGrpSpPr>
          <p:nvPr/>
        </p:nvGrpSpPr>
        <p:grpSpPr bwMode="auto">
          <a:xfrm>
            <a:off x="2350294" y="1363663"/>
            <a:ext cx="8391525" cy="4267200"/>
            <a:chOff x="528" y="864"/>
            <a:chExt cx="5286" cy="2688"/>
          </a:xfrm>
        </p:grpSpPr>
        <p:sp>
          <p:nvSpPr>
            <p:cNvPr id="301060" name="Text Box 4">
              <a:extLst>
                <a:ext uri="{FF2B5EF4-FFF2-40B4-BE49-F238E27FC236}">
                  <a16:creationId xmlns:a16="http://schemas.microsoft.com/office/drawing/2014/main" xmlns="" id="{147D995E-A565-4F8B-AD38-E37BFEC0EF5C}"/>
                </a:ext>
              </a:extLst>
            </p:cNvPr>
            <p:cNvSpPr txBox="1">
              <a:spLocks noChangeArrowheads="1"/>
            </p:cNvSpPr>
            <p:nvPr/>
          </p:nvSpPr>
          <p:spPr bwMode="auto">
            <a:xfrm>
              <a:off x="528" y="1090"/>
              <a:ext cx="336" cy="2318"/>
            </a:xfrm>
            <a:prstGeom prst="rect">
              <a:avLst/>
            </a:prstGeom>
            <a:solidFill>
              <a:srgbClr val="FFCC99"/>
            </a:solidFill>
            <a:ln w="9525">
              <a:solidFill>
                <a:srgbClr val="000000"/>
              </a:solidFill>
              <a:miter lim="800000"/>
              <a:headEnd/>
              <a:tailEnd/>
            </a:ln>
          </p:spPr>
          <p:txBody>
            <a:bodyPr/>
            <a:lstStyle/>
            <a:p>
              <a:pPr algn="ctr"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商品价格与消费心理</a:t>
              </a:r>
              <a:endParaRPr lang="zh-CN" altLang="en-US" sz="2000" b="1">
                <a:solidFill>
                  <a:srgbClr val="080808"/>
                </a:solidFill>
                <a:latin typeface="Arial" panose="020B0604020202020204" pitchFamily="34" charset="0"/>
                <a:ea typeface="宋体" panose="02010600030101010101" pitchFamily="2" charset="-122"/>
              </a:endParaRPr>
            </a:p>
          </p:txBody>
        </p:sp>
        <p:sp>
          <p:nvSpPr>
            <p:cNvPr id="301061" name="Text Box 5">
              <a:extLst>
                <a:ext uri="{FF2B5EF4-FFF2-40B4-BE49-F238E27FC236}">
                  <a16:creationId xmlns:a16="http://schemas.microsoft.com/office/drawing/2014/main" xmlns="" id="{61CED944-38A2-4A67-BBE1-330EFF09E0C4}"/>
                </a:ext>
              </a:extLst>
            </p:cNvPr>
            <p:cNvSpPr txBox="1">
              <a:spLocks noChangeArrowheads="1"/>
            </p:cNvSpPr>
            <p:nvPr/>
          </p:nvSpPr>
          <p:spPr bwMode="auto">
            <a:xfrm>
              <a:off x="3414" y="1536"/>
              <a:ext cx="2400" cy="288"/>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dirty="0">
                  <a:solidFill>
                    <a:srgbClr val="080808"/>
                  </a:solidFill>
                  <a:latin typeface="Times New Roman" panose="02020603050405020304" pitchFamily="18" charset="0"/>
                  <a:ea typeface="宋体" panose="02010600030101010101" pitchFamily="2" charset="-122"/>
                </a:rPr>
                <a:t>影响消费者心理价格的社会因素</a:t>
              </a:r>
            </a:p>
          </p:txBody>
        </p:sp>
        <p:sp>
          <p:nvSpPr>
            <p:cNvPr id="301062" name="Text Box 6">
              <a:extLst>
                <a:ext uri="{FF2B5EF4-FFF2-40B4-BE49-F238E27FC236}">
                  <a16:creationId xmlns:a16="http://schemas.microsoft.com/office/drawing/2014/main" xmlns="" id="{F249139A-B5DD-45FD-8663-6AB1653797EE}"/>
                </a:ext>
              </a:extLst>
            </p:cNvPr>
            <p:cNvSpPr txBox="1">
              <a:spLocks noChangeArrowheads="1"/>
            </p:cNvSpPr>
            <p:nvPr/>
          </p:nvSpPr>
          <p:spPr bwMode="auto">
            <a:xfrm>
              <a:off x="1344" y="2246"/>
              <a:ext cx="1515" cy="490"/>
            </a:xfrm>
            <a:prstGeom prst="rect">
              <a:avLst/>
            </a:prstGeom>
            <a:solidFill>
              <a:srgbClr val="FFCC99"/>
            </a:solidFill>
            <a:ln w="9525">
              <a:solidFill>
                <a:srgbClr val="000000"/>
              </a:solidFill>
              <a:miter lim="800000"/>
              <a:headEnd/>
              <a:tailEnd/>
            </a:ln>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商品定价的心理策略</a:t>
              </a:r>
              <a:endParaRPr lang="zh-CN" altLang="en-US" sz="2000" b="1">
                <a:solidFill>
                  <a:srgbClr val="080808"/>
                </a:solidFill>
                <a:latin typeface="Arial" panose="020B0604020202020204" pitchFamily="34" charset="0"/>
                <a:ea typeface="宋体" panose="02010600030101010101" pitchFamily="2" charset="-122"/>
              </a:endParaRPr>
            </a:p>
          </p:txBody>
        </p:sp>
        <p:sp>
          <p:nvSpPr>
            <p:cNvPr id="301063" name="Text Box 7">
              <a:extLst>
                <a:ext uri="{FF2B5EF4-FFF2-40B4-BE49-F238E27FC236}">
                  <a16:creationId xmlns:a16="http://schemas.microsoft.com/office/drawing/2014/main" xmlns="" id="{ABCDFA62-F5FC-46F7-81E4-9ADE7AB45D0E}"/>
                </a:ext>
              </a:extLst>
            </p:cNvPr>
            <p:cNvSpPr txBox="1">
              <a:spLocks noChangeArrowheads="1"/>
            </p:cNvSpPr>
            <p:nvPr/>
          </p:nvSpPr>
          <p:spPr bwMode="auto">
            <a:xfrm>
              <a:off x="1418" y="1209"/>
              <a:ext cx="1441"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消费者的价格心理</a:t>
              </a:r>
            </a:p>
          </p:txBody>
        </p:sp>
        <p:sp>
          <p:nvSpPr>
            <p:cNvPr id="301064" name="Text Box 8">
              <a:extLst>
                <a:ext uri="{FF2B5EF4-FFF2-40B4-BE49-F238E27FC236}">
                  <a16:creationId xmlns:a16="http://schemas.microsoft.com/office/drawing/2014/main" xmlns="" id="{A07818EE-9135-41F5-AF99-E045E991A479}"/>
                </a:ext>
              </a:extLst>
            </p:cNvPr>
            <p:cNvSpPr txBox="1">
              <a:spLocks noChangeArrowheads="1"/>
            </p:cNvSpPr>
            <p:nvPr/>
          </p:nvSpPr>
          <p:spPr bwMode="auto">
            <a:xfrm>
              <a:off x="1418" y="3110"/>
              <a:ext cx="1462" cy="442"/>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商品调价的心理策略</a:t>
              </a:r>
            </a:p>
          </p:txBody>
        </p:sp>
        <p:sp>
          <p:nvSpPr>
            <p:cNvPr id="301065" name="Text Box 9">
              <a:extLst>
                <a:ext uri="{FF2B5EF4-FFF2-40B4-BE49-F238E27FC236}">
                  <a16:creationId xmlns:a16="http://schemas.microsoft.com/office/drawing/2014/main" xmlns="" id="{242B9797-A41F-4AF9-A504-FD8E3FEF0C5E}"/>
                </a:ext>
              </a:extLst>
            </p:cNvPr>
            <p:cNvSpPr txBox="1">
              <a:spLocks noChangeArrowheads="1"/>
            </p:cNvSpPr>
            <p:nvPr/>
          </p:nvSpPr>
          <p:spPr bwMode="auto">
            <a:xfrm>
              <a:off x="3414" y="1209"/>
              <a:ext cx="2106"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消费者的价格心理特征</a:t>
              </a:r>
            </a:p>
          </p:txBody>
        </p:sp>
        <p:sp>
          <p:nvSpPr>
            <p:cNvPr id="301066" name="Text Box 10">
              <a:extLst>
                <a:ext uri="{FF2B5EF4-FFF2-40B4-BE49-F238E27FC236}">
                  <a16:creationId xmlns:a16="http://schemas.microsoft.com/office/drawing/2014/main" xmlns="" id="{A7F75BDB-BD10-4DCE-9A1B-19CDE66B1172}"/>
                </a:ext>
              </a:extLst>
            </p:cNvPr>
            <p:cNvSpPr txBox="1">
              <a:spLocks noChangeArrowheads="1"/>
            </p:cNvSpPr>
            <p:nvPr/>
          </p:nvSpPr>
          <p:spPr bwMode="auto">
            <a:xfrm>
              <a:off x="3414" y="864"/>
              <a:ext cx="2106" cy="259"/>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商品价格的心理功能</a:t>
              </a:r>
            </a:p>
          </p:txBody>
        </p:sp>
        <p:sp>
          <p:nvSpPr>
            <p:cNvPr id="301067" name="Text Box 11">
              <a:extLst>
                <a:ext uri="{FF2B5EF4-FFF2-40B4-BE49-F238E27FC236}">
                  <a16:creationId xmlns:a16="http://schemas.microsoft.com/office/drawing/2014/main" xmlns="" id="{25E67894-F4F0-4011-A473-68600F22A76D}"/>
                </a:ext>
              </a:extLst>
            </p:cNvPr>
            <p:cNvSpPr txBox="1">
              <a:spLocks noChangeArrowheads="1"/>
            </p:cNvSpPr>
            <p:nvPr/>
          </p:nvSpPr>
          <p:spPr bwMode="auto">
            <a:xfrm>
              <a:off x="3414" y="2073"/>
              <a:ext cx="2106" cy="260"/>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商品定价的一般心理策略</a:t>
              </a:r>
            </a:p>
          </p:txBody>
        </p:sp>
        <p:sp>
          <p:nvSpPr>
            <p:cNvPr id="301068" name="Text Box 12">
              <a:extLst>
                <a:ext uri="{FF2B5EF4-FFF2-40B4-BE49-F238E27FC236}">
                  <a16:creationId xmlns:a16="http://schemas.microsoft.com/office/drawing/2014/main" xmlns="" id="{1D037A80-569C-43FF-A9B6-379309918B01}"/>
                </a:ext>
              </a:extLst>
            </p:cNvPr>
            <p:cNvSpPr txBox="1">
              <a:spLocks noChangeArrowheads="1"/>
            </p:cNvSpPr>
            <p:nvPr/>
          </p:nvSpPr>
          <p:spPr bwMode="auto">
            <a:xfrm>
              <a:off x="3414" y="2419"/>
              <a:ext cx="2106" cy="259"/>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新产品定价的心理策略</a:t>
              </a:r>
            </a:p>
          </p:txBody>
        </p:sp>
        <p:sp>
          <p:nvSpPr>
            <p:cNvPr id="301069" name="Text Box 13">
              <a:extLst>
                <a:ext uri="{FF2B5EF4-FFF2-40B4-BE49-F238E27FC236}">
                  <a16:creationId xmlns:a16="http://schemas.microsoft.com/office/drawing/2014/main" xmlns="" id="{6B50E959-89DB-419F-AAB6-ECC5DC5D530C}"/>
                </a:ext>
              </a:extLst>
            </p:cNvPr>
            <p:cNvSpPr txBox="1">
              <a:spLocks noChangeArrowheads="1"/>
            </p:cNvSpPr>
            <p:nvPr/>
          </p:nvSpPr>
          <p:spPr bwMode="auto">
            <a:xfrm>
              <a:off x="3414" y="2936"/>
              <a:ext cx="2106" cy="261"/>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商品降价的心理策略</a:t>
              </a:r>
            </a:p>
          </p:txBody>
        </p:sp>
        <p:sp>
          <p:nvSpPr>
            <p:cNvPr id="301070" name="Text Box 14">
              <a:extLst>
                <a:ext uri="{FF2B5EF4-FFF2-40B4-BE49-F238E27FC236}">
                  <a16:creationId xmlns:a16="http://schemas.microsoft.com/office/drawing/2014/main" xmlns="" id="{D0E6F4CE-E18E-4BB3-BB84-65701462C853}"/>
                </a:ext>
              </a:extLst>
            </p:cNvPr>
            <p:cNvSpPr txBox="1">
              <a:spLocks noChangeArrowheads="1"/>
            </p:cNvSpPr>
            <p:nvPr/>
          </p:nvSpPr>
          <p:spPr bwMode="auto">
            <a:xfrm>
              <a:off x="3414" y="3283"/>
              <a:ext cx="2106" cy="258"/>
            </a:xfrm>
            <a:prstGeom prst="rect">
              <a:avLst/>
            </a:prstGeom>
            <a:solidFill>
              <a:srgbClr val="FFCC99"/>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fontAlgn="base">
                <a:spcBef>
                  <a:spcPct val="0"/>
                </a:spcBef>
                <a:spcAft>
                  <a:spcPct val="0"/>
                </a:spcAft>
              </a:pPr>
              <a:r>
                <a:rPr lang="zh-CN" altLang="en-US" sz="2000" b="1">
                  <a:solidFill>
                    <a:srgbClr val="080808"/>
                  </a:solidFill>
                  <a:latin typeface="Times New Roman" panose="02020603050405020304" pitchFamily="18" charset="0"/>
                  <a:ea typeface="宋体" panose="02010600030101010101" pitchFamily="2" charset="-122"/>
                </a:rPr>
                <a:t>商品提价的心理策略</a:t>
              </a:r>
            </a:p>
            <a:p>
              <a:pPr algn="just" fontAlgn="base">
                <a:spcBef>
                  <a:spcPct val="0"/>
                </a:spcBef>
                <a:spcAft>
                  <a:spcPct val="0"/>
                </a:spcAft>
              </a:pPr>
              <a:endParaRPr lang="en-US" altLang="zh-CN" sz="2000" b="1">
                <a:solidFill>
                  <a:srgbClr val="080808"/>
                </a:solidFill>
                <a:latin typeface="Times New Roman" panose="02020603050405020304" pitchFamily="18" charset="0"/>
                <a:ea typeface="宋体" panose="02010600030101010101" pitchFamily="2" charset="-122"/>
              </a:endParaRPr>
            </a:p>
          </p:txBody>
        </p:sp>
        <p:sp>
          <p:nvSpPr>
            <p:cNvPr id="301071" name="Line 15">
              <a:extLst>
                <a:ext uri="{FF2B5EF4-FFF2-40B4-BE49-F238E27FC236}">
                  <a16:creationId xmlns:a16="http://schemas.microsoft.com/office/drawing/2014/main" xmlns="" id="{EBF1B01E-9525-4504-8736-9C8ECA7927DB}"/>
                </a:ext>
              </a:extLst>
            </p:cNvPr>
            <p:cNvSpPr>
              <a:spLocks noChangeShapeType="1"/>
            </p:cNvSpPr>
            <p:nvPr/>
          </p:nvSpPr>
          <p:spPr bwMode="auto">
            <a:xfrm flipV="1">
              <a:off x="864" y="1296"/>
              <a:ext cx="582" cy="1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2" name="Line 16">
              <a:extLst>
                <a:ext uri="{FF2B5EF4-FFF2-40B4-BE49-F238E27FC236}">
                  <a16:creationId xmlns:a16="http://schemas.microsoft.com/office/drawing/2014/main" xmlns="" id="{30F268FF-CAB1-4CB5-8B46-45BE6856158F}"/>
                </a:ext>
              </a:extLst>
            </p:cNvPr>
            <p:cNvSpPr>
              <a:spLocks noChangeShapeType="1"/>
            </p:cNvSpPr>
            <p:nvPr/>
          </p:nvSpPr>
          <p:spPr bwMode="auto">
            <a:xfrm>
              <a:off x="864" y="2333"/>
              <a:ext cx="554" cy="9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3" name="Line 17">
              <a:extLst>
                <a:ext uri="{FF2B5EF4-FFF2-40B4-BE49-F238E27FC236}">
                  <a16:creationId xmlns:a16="http://schemas.microsoft.com/office/drawing/2014/main" xmlns="" id="{D4FA5239-D70A-4EF1-A0F3-918CACCA3DE9}"/>
                </a:ext>
              </a:extLst>
            </p:cNvPr>
            <p:cNvSpPr>
              <a:spLocks noChangeShapeType="1"/>
            </p:cNvSpPr>
            <p:nvPr/>
          </p:nvSpPr>
          <p:spPr bwMode="auto">
            <a:xfrm flipV="1">
              <a:off x="2859" y="950"/>
              <a:ext cx="555"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4" name="Line 18">
              <a:extLst>
                <a:ext uri="{FF2B5EF4-FFF2-40B4-BE49-F238E27FC236}">
                  <a16:creationId xmlns:a16="http://schemas.microsoft.com/office/drawing/2014/main" xmlns="" id="{BCD2CF2E-BD91-43CC-AEE3-E6807D5F65D5}"/>
                </a:ext>
              </a:extLst>
            </p:cNvPr>
            <p:cNvSpPr>
              <a:spLocks noChangeShapeType="1"/>
            </p:cNvSpPr>
            <p:nvPr/>
          </p:nvSpPr>
          <p:spPr bwMode="auto">
            <a:xfrm>
              <a:off x="2859" y="1382"/>
              <a:ext cx="555" cy="3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5" name="Line 19">
              <a:extLst>
                <a:ext uri="{FF2B5EF4-FFF2-40B4-BE49-F238E27FC236}">
                  <a16:creationId xmlns:a16="http://schemas.microsoft.com/office/drawing/2014/main" xmlns="" id="{73F608A6-9EE6-4136-8EAA-1C81D166AE35}"/>
                </a:ext>
              </a:extLst>
            </p:cNvPr>
            <p:cNvSpPr>
              <a:spLocks noChangeShapeType="1"/>
            </p:cNvSpPr>
            <p:nvPr/>
          </p:nvSpPr>
          <p:spPr bwMode="auto">
            <a:xfrm flipV="1">
              <a:off x="2859" y="3024"/>
              <a:ext cx="555" cy="2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6" name="Line 20">
              <a:extLst>
                <a:ext uri="{FF2B5EF4-FFF2-40B4-BE49-F238E27FC236}">
                  <a16:creationId xmlns:a16="http://schemas.microsoft.com/office/drawing/2014/main" xmlns="" id="{2D83CF37-CFD8-4168-9989-6A13A66289AB}"/>
                </a:ext>
              </a:extLst>
            </p:cNvPr>
            <p:cNvSpPr>
              <a:spLocks noChangeShapeType="1"/>
            </p:cNvSpPr>
            <p:nvPr/>
          </p:nvSpPr>
          <p:spPr bwMode="auto">
            <a:xfrm>
              <a:off x="2859" y="3283"/>
              <a:ext cx="555" cy="8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7" name="Line 21">
              <a:extLst>
                <a:ext uri="{FF2B5EF4-FFF2-40B4-BE49-F238E27FC236}">
                  <a16:creationId xmlns:a16="http://schemas.microsoft.com/office/drawing/2014/main" xmlns="" id="{6E661B62-916F-42E5-8C6C-E61356259CF1}"/>
                </a:ext>
              </a:extLst>
            </p:cNvPr>
            <p:cNvSpPr>
              <a:spLocks noChangeShapeType="1"/>
            </p:cNvSpPr>
            <p:nvPr/>
          </p:nvSpPr>
          <p:spPr bwMode="auto">
            <a:xfrm flipV="1">
              <a:off x="2859" y="2246"/>
              <a:ext cx="555"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8" name="Line 22">
              <a:extLst>
                <a:ext uri="{FF2B5EF4-FFF2-40B4-BE49-F238E27FC236}">
                  <a16:creationId xmlns:a16="http://schemas.microsoft.com/office/drawing/2014/main" xmlns="" id="{5692EEC9-8FD0-4B91-B3D7-F70333E3660F}"/>
                </a:ext>
              </a:extLst>
            </p:cNvPr>
            <p:cNvSpPr>
              <a:spLocks noChangeShapeType="1"/>
            </p:cNvSpPr>
            <p:nvPr/>
          </p:nvSpPr>
          <p:spPr bwMode="auto">
            <a:xfrm>
              <a:off x="2859" y="2419"/>
              <a:ext cx="555" cy="1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79" name="Line 23">
              <a:extLst>
                <a:ext uri="{FF2B5EF4-FFF2-40B4-BE49-F238E27FC236}">
                  <a16:creationId xmlns:a16="http://schemas.microsoft.com/office/drawing/2014/main" xmlns="" id="{E89DD670-846C-470E-99A6-A2316E5B8382}"/>
                </a:ext>
              </a:extLst>
            </p:cNvPr>
            <p:cNvSpPr>
              <a:spLocks noChangeShapeType="1"/>
            </p:cNvSpPr>
            <p:nvPr/>
          </p:nvSpPr>
          <p:spPr bwMode="auto">
            <a:xfrm>
              <a:off x="864" y="2333"/>
              <a:ext cx="5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sp>
          <p:nvSpPr>
            <p:cNvPr id="301080" name="Line 24">
              <a:extLst>
                <a:ext uri="{FF2B5EF4-FFF2-40B4-BE49-F238E27FC236}">
                  <a16:creationId xmlns:a16="http://schemas.microsoft.com/office/drawing/2014/main" xmlns="" id="{5D14CA13-7536-4CD7-B2F7-54397DE6CAB3}"/>
                </a:ext>
              </a:extLst>
            </p:cNvPr>
            <p:cNvSpPr>
              <a:spLocks noChangeShapeType="1"/>
            </p:cNvSpPr>
            <p:nvPr/>
          </p:nvSpPr>
          <p:spPr bwMode="auto">
            <a:xfrm flipV="1">
              <a:off x="2859" y="1296"/>
              <a:ext cx="555" cy="8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80808"/>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Effect transition="in" filter="dissolve">
                                      <p:cBhvr>
                                        <p:cTn id="7" dur="500"/>
                                        <p:tgtEl>
                                          <p:spTgt spid="301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1059"/>
                                        </p:tgtEl>
                                        <p:attrNameLst>
                                          <p:attrName>style.visibility</p:attrName>
                                        </p:attrNameLst>
                                      </p:cBhvr>
                                      <p:to>
                                        <p:strVal val="visible"/>
                                      </p:to>
                                    </p:set>
                                    <p:animEffect transition="in" filter="dissolve">
                                      <p:cBhvr>
                                        <p:cTn id="12" dur="500"/>
                                        <p:tgtEl>
                                          <p:spTgt spid="30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WordArt 2">
            <a:extLst>
              <a:ext uri="{FF2B5EF4-FFF2-40B4-BE49-F238E27FC236}">
                <a16:creationId xmlns:a16="http://schemas.microsoft.com/office/drawing/2014/main" xmlns="" id="{07E4F9ED-EFD9-4A8B-8A94-0BE3A87F5E5C}"/>
              </a:ext>
            </a:extLst>
          </p:cNvPr>
          <p:cNvSpPr>
            <a:spLocks noChangeArrowheads="1" noChangeShapeType="1" noTextEdit="1"/>
          </p:cNvSpPr>
          <p:nvPr/>
        </p:nvSpPr>
        <p:spPr bwMode="gray">
          <a:xfrm>
            <a:off x="2819400" y="3733800"/>
            <a:ext cx="4495800" cy="609600"/>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altLang="zh-CN"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rPr>
              <a:t>Thank You !</a:t>
            </a:r>
            <a:endParaRPr lang="zh-CN" altLang="en-US" sz="3600" b="1" kern="10">
              <a:ln w="19050">
                <a:solidFill>
                  <a:srgbClr val="FFFFFF"/>
                </a:solidFill>
                <a:round/>
                <a:headEnd/>
                <a:tailEnd/>
              </a:ln>
              <a:solidFill>
                <a:srgbClr val="4AB1E4"/>
              </a:solidFill>
              <a:effectLst>
                <a:outerShdw dist="53882" dir="2700000" algn="ctr" rotWithShape="0">
                  <a:srgbClr val="080808">
                    <a:alpha val="50000"/>
                  </a:srgbClr>
                </a:outerShdw>
              </a:effectLst>
              <a:latin typeface="Arial" panose="020B0604020202020204" pitchFamily="34" charset="0"/>
              <a:ea typeface="宋体" panose="02010600030101010101" pitchFamily="2" charset="-122"/>
              <a:cs typeface="Arial" panose="020B0604020202020204" pitchFamily="34" charset="0"/>
            </a:endParaRPr>
          </a:p>
        </p:txBody>
      </p:sp>
      <p:pic>
        <p:nvPicPr>
          <p:cNvPr id="302083" name="Picture 3">
            <a:extLst>
              <a:ext uri="{FF2B5EF4-FFF2-40B4-BE49-F238E27FC236}">
                <a16:creationId xmlns:a16="http://schemas.microsoft.com/office/drawing/2014/main" xmlns="" id="{76CF689E-9E7E-4AAF-A6D8-0DAC627A2D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576" y="609600"/>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You Are Fooled :</a:t>
            </a:r>
            <a:r>
              <a:rPr lang="zh-CN" altLang="en-US" dirty="0" smtClean="0"/>
              <a:t>）</a:t>
            </a:r>
            <a:endParaRPr lang="zh-CN" altLang="en-US" dirty="0"/>
          </a:p>
        </p:txBody>
      </p:sp>
      <p:sp>
        <p:nvSpPr>
          <p:cNvPr id="18" name="内容占位符 2"/>
          <p:cNvSpPr>
            <a:spLocks noGrp="1"/>
          </p:cNvSpPr>
          <p:nvPr>
            <p:ph idx="1"/>
          </p:nvPr>
        </p:nvSpPr>
        <p:spPr>
          <a:xfrm>
            <a:off x="1293814" y="1828801"/>
            <a:ext cx="9601198" cy="2318196"/>
          </a:xfrm>
        </p:spPr>
        <p:txBody>
          <a:bodyPr/>
          <a:lstStyle/>
          <a:p>
            <a:r>
              <a:rPr lang="zh-CN" altLang="en-US" dirty="0" smtClean="0"/>
              <a:t>大桶的价格标杆作用</a:t>
            </a:r>
            <a:endParaRPr lang="en-US" altLang="zh-CN" dirty="0" smtClean="0"/>
          </a:p>
          <a:p>
            <a:r>
              <a:rPr lang="zh-CN" altLang="en-US" dirty="0" smtClean="0"/>
              <a:t>满足消费者的不同需求</a:t>
            </a:r>
            <a:endParaRPr lang="en-US" altLang="zh-CN" dirty="0" smtClean="0"/>
          </a:p>
          <a:p>
            <a:r>
              <a:rPr lang="zh-CN" altLang="en-US" dirty="0" smtClean="0"/>
              <a:t>包装的错觉</a:t>
            </a:r>
            <a:endParaRPr lang="en-US" altLang="zh-CN" dirty="0" smtClean="0"/>
          </a:p>
          <a:p>
            <a:endParaRPr lang="en-US" altLang="zh-CN" dirty="0"/>
          </a:p>
          <a:p>
            <a:endParaRPr lang="zh-CN" altLang="en-US" dirty="0"/>
          </a:p>
        </p:txBody>
      </p:sp>
      <p:sp>
        <p:nvSpPr>
          <p:cNvPr id="19" name="文本框 18"/>
          <p:cNvSpPr txBox="1"/>
          <p:nvPr/>
        </p:nvSpPr>
        <p:spPr>
          <a:xfrm>
            <a:off x="6065240" y="2361205"/>
            <a:ext cx="5729681" cy="2616101"/>
          </a:xfrm>
          <a:prstGeom prst="rect">
            <a:avLst/>
          </a:prstGeom>
          <a:noFill/>
        </p:spPr>
        <p:txBody>
          <a:bodyPr wrap="square" rtlCol="0">
            <a:spAutoFit/>
          </a:bodyPr>
          <a:lstStyle/>
          <a:p>
            <a:r>
              <a:rPr lang="zh-CN" altLang="en-US" sz="3600" b="1" dirty="0" smtClean="0"/>
              <a:t>小</a:t>
            </a:r>
            <a:r>
              <a:rPr lang="zh-CN" altLang="en-US" sz="3600" b="1" dirty="0"/>
              <a:t>计量定价</a:t>
            </a:r>
            <a:r>
              <a:rPr lang="zh-CN" altLang="en-US" sz="3600" b="1" dirty="0" smtClean="0"/>
              <a:t>策略：</a:t>
            </a:r>
            <a:r>
              <a:rPr lang="zh-CN" altLang="en-US" sz="1600" b="1" dirty="0" smtClean="0"/>
              <a:t>可以</a:t>
            </a:r>
            <a:r>
              <a:rPr lang="zh-CN" altLang="en-US" sz="1600" b="1" dirty="0"/>
              <a:t>用在两个方向</a:t>
            </a:r>
            <a:r>
              <a:rPr lang="en-US" altLang="zh-CN" sz="1600" b="1" dirty="0"/>
              <a:t>:</a:t>
            </a:r>
            <a:r>
              <a:rPr lang="zh-CN" altLang="en-US" sz="1600" b="1" dirty="0"/>
              <a:t>第一，一些量小值大的商品，如果采用大剂量，标价过高，消费者会感觉太贵，像很多名贵药材单价每斤上千上万，但是以每克为单位计价则更容易被消费者</a:t>
            </a:r>
            <a:r>
              <a:rPr lang="zh-CN" altLang="en-US" sz="1600" b="1" dirty="0" smtClean="0"/>
              <a:t>接受</a:t>
            </a:r>
            <a:r>
              <a:rPr lang="zh-CN" altLang="en-US" sz="1600" b="1" dirty="0"/>
              <a:t>；</a:t>
            </a:r>
            <a:r>
              <a:rPr lang="zh-CN" altLang="en-US" sz="1600" b="1" dirty="0" smtClean="0"/>
              <a:t>第二</a:t>
            </a:r>
            <a:r>
              <a:rPr lang="zh-CN" altLang="en-US" sz="1600" b="1" dirty="0"/>
              <a:t>，利用错觉定价，比如某些袋装食品</a:t>
            </a:r>
            <a:r>
              <a:rPr lang="en-US" altLang="zh-CN" sz="1600" b="1" dirty="0"/>
              <a:t>500</a:t>
            </a:r>
            <a:r>
              <a:rPr lang="zh-CN" altLang="en-US" sz="1600" b="1" dirty="0"/>
              <a:t>克，价格是</a:t>
            </a:r>
            <a:r>
              <a:rPr lang="en-US" altLang="zh-CN" sz="1600" b="1" dirty="0"/>
              <a:t>5</a:t>
            </a:r>
            <a:r>
              <a:rPr lang="zh-CN" altLang="en-US" sz="1600" b="1" dirty="0"/>
              <a:t>元一袋。而同样的商品</a:t>
            </a:r>
            <a:r>
              <a:rPr lang="en-US" altLang="zh-CN" sz="1600" b="1" dirty="0"/>
              <a:t>,450</a:t>
            </a:r>
            <a:r>
              <a:rPr lang="zh-CN" altLang="en-US" sz="1600" b="1" dirty="0"/>
              <a:t>克一袋</a:t>
            </a:r>
            <a:r>
              <a:rPr lang="en-US" altLang="zh-CN" sz="1600" b="1" dirty="0"/>
              <a:t>,</a:t>
            </a:r>
            <a:r>
              <a:rPr lang="zh-CN" altLang="en-US" sz="1600" b="1" dirty="0"/>
              <a:t>价格是</a:t>
            </a:r>
            <a:r>
              <a:rPr lang="en-US" altLang="zh-CN" sz="1600" b="1" dirty="0"/>
              <a:t>4.80</a:t>
            </a:r>
            <a:r>
              <a:rPr lang="zh-CN" altLang="en-US" sz="1600" b="1" dirty="0"/>
              <a:t>元，则消费者更乐于购买</a:t>
            </a:r>
            <a:r>
              <a:rPr lang="en-US" altLang="zh-CN" sz="1600" b="1" dirty="0"/>
              <a:t>4.80 </a:t>
            </a:r>
            <a:r>
              <a:rPr lang="zh-CN" altLang="en-US" sz="1600" b="1" dirty="0"/>
              <a:t>元一袋</a:t>
            </a:r>
            <a:r>
              <a:rPr lang="en-US" altLang="zh-CN" sz="1600" b="1" dirty="0"/>
              <a:t>,</a:t>
            </a:r>
            <a:r>
              <a:rPr lang="zh-CN" altLang="en-US" sz="1600" b="1" dirty="0"/>
              <a:t>错觉使消费者感到后者比前者更便宜。因为，消费者在购买袋装食品时的心理计价单位是袋而不是克，所以只注意了</a:t>
            </a:r>
            <a:r>
              <a:rPr lang="en-US" altLang="zh-CN" sz="1600" b="1" dirty="0"/>
              <a:t>5</a:t>
            </a:r>
            <a:r>
              <a:rPr lang="zh-CN" altLang="en-US" sz="1600" b="1" dirty="0"/>
              <a:t>元与</a:t>
            </a:r>
            <a:r>
              <a:rPr lang="en-US" altLang="zh-CN" sz="1600" b="1" dirty="0"/>
              <a:t>4.80 </a:t>
            </a:r>
            <a:r>
              <a:rPr lang="zh-CN" altLang="en-US" sz="1600" b="1" dirty="0"/>
              <a:t>元的比较而并没有进行</a:t>
            </a:r>
            <a:r>
              <a:rPr lang="en-US" altLang="zh-CN" sz="1600" b="1" dirty="0"/>
              <a:t>500</a:t>
            </a:r>
            <a:r>
              <a:rPr lang="zh-CN" altLang="en-US" sz="1600" b="1" dirty="0"/>
              <a:t>克与</a:t>
            </a:r>
            <a:r>
              <a:rPr lang="en-US" altLang="zh-CN" sz="1600" b="1" dirty="0"/>
              <a:t>450</a:t>
            </a:r>
            <a:r>
              <a:rPr lang="zh-CN" altLang="en-US" sz="1600" b="1" dirty="0"/>
              <a:t>克的比较。</a:t>
            </a:r>
            <a:endParaRPr lang="en-US" altLang="zh-CN" sz="1600" b="1" dirty="0"/>
          </a:p>
        </p:txBody>
      </p:sp>
      <p:sp>
        <p:nvSpPr>
          <p:cNvPr id="20" name="左大括号 19"/>
          <p:cNvSpPr/>
          <p:nvPr/>
        </p:nvSpPr>
        <p:spPr>
          <a:xfrm rot="10800000">
            <a:off x="5550794" y="1905200"/>
            <a:ext cx="386366" cy="1558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Tree>
    <p:extLst>
      <p:ext uri="{BB962C8B-B14F-4D97-AF65-F5344CB8AC3E}">
        <p14:creationId xmlns:p14="http://schemas.microsoft.com/office/powerpoint/2010/main" val="376737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85054">
            <a:off x="1482015" y="617552"/>
            <a:ext cx="3492345" cy="337353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4137">
            <a:off x="7531378" y="680044"/>
            <a:ext cx="4028955" cy="301365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115">
            <a:off x="4726046" y="3382032"/>
            <a:ext cx="3881193" cy="2817746"/>
          </a:xfrm>
          <a:prstGeom prst="rect">
            <a:avLst/>
          </a:prstGeom>
        </p:spPr>
      </p:pic>
    </p:spTree>
    <p:extLst>
      <p:ext uri="{BB962C8B-B14F-4D97-AF65-F5344CB8AC3E}">
        <p14:creationId xmlns:p14="http://schemas.microsoft.com/office/powerpoint/2010/main" val="30956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xmlns="" id="{05F4BC2C-728D-40B5-900D-93A88E78B99E}"/>
              </a:ext>
            </a:extLst>
          </p:cNvPr>
          <p:cNvSpPr>
            <a:spLocks noGrp="1" noChangeArrowheads="1"/>
          </p:cNvSpPr>
          <p:nvPr>
            <p:ph type="title"/>
          </p:nvPr>
        </p:nvSpPr>
        <p:spPr>
          <a:xfrm>
            <a:off x="2263776" y="327025"/>
            <a:ext cx="3089275" cy="444500"/>
          </a:xfrm>
        </p:spPr>
        <p:txBody>
          <a:bodyPr/>
          <a:lstStyle/>
          <a:p>
            <a:r>
              <a:rPr lang="zh-CN" altLang="en-US" sz="3800"/>
              <a:t>案例导入： </a:t>
            </a:r>
          </a:p>
        </p:txBody>
      </p:sp>
      <p:sp>
        <p:nvSpPr>
          <p:cNvPr id="272387" name="Rectangle 3">
            <a:extLst>
              <a:ext uri="{FF2B5EF4-FFF2-40B4-BE49-F238E27FC236}">
                <a16:creationId xmlns:a16="http://schemas.microsoft.com/office/drawing/2014/main" xmlns="" id="{827B7E3A-7260-4F11-8C63-4C31CB5AAC68}"/>
              </a:ext>
            </a:extLst>
          </p:cNvPr>
          <p:cNvSpPr>
            <a:spLocks noGrp="1" noChangeArrowheads="1"/>
          </p:cNvSpPr>
          <p:nvPr>
            <p:ph type="body" idx="1"/>
          </p:nvPr>
        </p:nvSpPr>
        <p:spPr>
          <a:xfrm>
            <a:off x="2133600" y="1371600"/>
            <a:ext cx="8229600" cy="4895850"/>
          </a:xfrm>
        </p:spPr>
        <p:txBody>
          <a:bodyPr/>
          <a:lstStyle/>
          <a:p>
            <a:pPr>
              <a:lnSpc>
                <a:spcPct val="80000"/>
              </a:lnSpc>
              <a:buFont typeface="Wingdings" panose="05000000000000000000" pitchFamily="2" charset="2"/>
              <a:buNone/>
            </a:pPr>
            <a:r>
              <a:rPr lang="en-US" altLang="zh-CN" sz="2400" dirty="0"/>
              <a:t>                             </a:t>
            </a:r>
            <a:r>
              <a:rPr lang="zh-CN" altLang="en-US" sz="2800" b="1" dirty="0">
                <a:solidFill>
                  <a:schemeClr val="tx2"/>
                </a:solidFill>
                <a:ea typeface="隶书" pitchFamily="49" charset="-122"/>
              </a:rPr>
              <a:t>我们是全市最低价</a:t>
            </a:r>
            <a:r>
              <a:rPr lang="zh-CN" altLang="en-US" sz="2800" b="1" dirty="0">
                <a:solidFill>
                  <a:schemeClr val="tx2"/>
                </a:solidFill>
              </a:rPr>
              <a:t> </a:t>
            </a:r>
          </a:p>
          <a:p>
            <a:pPr>
              <a:lnSpc>
                <a:spcPct val="130000"/>
              </a:lnSpc>
              <a:buFont typeface="Wingdings" panose="05000000000000000000" pitchFamily="2" charset="2"/>
              <a:buNone/>
            </a:pPr>
            <a:r>
              <a:rPr lang="zh-CN" altLang="en-US" sz="2400" b="1" dirty="0">
                <a:solidFill>
                  <a:schemeClr val="tx2"/>
                </a:solidFill>
              </a:rPr>
              <a:t>          当你到了家电零售现场，只要在某个品牌产品面前多站上半分钟，马上就有推销员来到你身边告诉，</a:t>
            </a:r>
            <a:r>
              <a:rPr lang="zh-CN" altLang="en-US" sz="2400" b="1" dirty="0">
                <a:solidFill>
                  <a:schemeClr val="tx2"/>
                </a:solidFill>
                <a:latin typeface="宋体" panose="02010600030101010101" pitchFamily="2" charset="-122"/>
              </a:rPr>
              <a:t>“</a:t>
            </a:r>
            <a:r>
              <a:rPr lang="zh-CN" altLang="en-US" sz="2400" b="1" dirty="0">
                <a:solidFill>
                  <a:schemeClr val="tx2"/>
                </a:solidFill>
              </a:rPr>
              <a:t>该产品十分畅销，昨天刚到的货，而且卖不了几天</a:t>
            </a:r>
            <a:r>
              <a:rPr lang="en-US" altLang="zh-CN" sz="2400" b="1" dirty="0">
                <a:solidFill>
                  <a:schemeClr val="tx2"/>
                </a:solidFill>
                <a:latin typeface="宋体" panose="02010600030101010101" pitchFamily="2" charset="-122"/>
              </a:rPr>
              <a:t>……”</a:t>
            </a:r>
            <a:r>
              <a:rPr lang="zh-CN" altLang="en-US" sz="2400" b="1" dirty="0">
                <a:solidFill>
                  <a:schemeClr val="tx2"/>
                </a:solidFill>
              </a:rPr>
              <a:t>，如果你对价格犹豫不决，推销员会接着对你说：</a:t>
            </a:r>
            <a:r>
              <a:rPr lang="zh-CN" altLang="en-US" sz="2400" b="1" dirty="0">
                <a:solidFill>
                  <a:schemeClr val="tx2"/>
                </a:solidFill>
                <a:latin typeface="宋体" panose="02010600030101010101" pitchFamily="2" charset="-122"/>
              </a:rPr>
              <a:t>“</a:t>
            </a:r>
            <a:r>
              <a:rPr lang="zh-CN" altLang="en-US" sz="2400" b="1" dirty="0">
                <a:solidFill>
                  <a:schemeClr val="tx2"/>
                </a:solidFill>
              </a:rPr>
              <a:t>我们是厂家直销，是全市最低价，已经很实惠了</a:t>
            </a:r>
            <a:r>
              <a:rPr lang="zh-CN" altLang="en-US" sz="2400" b="1" dirty="0">
                <a:solidFill>
                  <a:schemeClr val="tx2"/>
                </a:solidFill>
                <a:latin typeface="宋体" panose="02010600030101010101" pitchFamily="2" charset="-122"/>
              </a:rPr>
              <a:t>”</a:t>
            </a:r>
            <a:r>
              <a:rPr lang="zh-CN" altLang="en-US" sz="2400" b="1" dirty="0">
                <a:solidFill>
                  <a:schemeClr val="tx2"/>
                </a:solidFill>
              </a:rPr>
              <a:t>，如果你还犹豫不决，他会主动提出请示经理，看看能否为你争取更优惠的价格。通常的结果，几分钟后他会满面春风的告诉你，经过他的努力，他为你争取到迄今为止的最低价。</a:t>
            </a:r>
          </a:p>
          <a:p>
            <a:pPr>
              <a:lnSpc>
                <a:spcPct val="130000"/>
              </a:lnSpc>
              <a:buFont typeface="Wingdings" panose="05000000000000000000" pitchFamily="2" charset="2"/>
              <a:buNone/>
            </a:pPr>
            <a:r>
              <a:rPr lang="zh-CN" altLang="en-US" sz="2400" b="1" dirty="0">
                <a:solidFill>
                  <a:schemeClr val="tx2"/>
                </a:solidFill>
                <a:latin typeface="仿宋_GB2312" pitchFamily="49" charset="-122"/>
                <a:ea typeface="仿宋_GB2312" pitchFamily="49" charset="-122"/>
              </a:rPr>
              <a:t>  </a:t>
            </a:r>
          </a:p>
        </p:txBody>
      </p:sp>
      <p:pic>
        <p:nvPicPr>
          <p:cNvPr id="272388" name="Picture 4">
            <a:extLst>
              <a:ext uri="{FF2B5EF4-FFF2-40B4-BE49-F238E27FC236}">
                <a16:creationId xmlns:a16="http://schemas.microsoft.com/office/drawing/2014/main" xmlns="" id="{D7198D31-AB2A-4119-A347-3309202CFC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0"/>
            <a:ext cx="1493838" cy="198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p:cTn id="7" dur="1000" fill="hold"/>
                                        <p:tgtEl>
                                          <p:spTgt spid="272388"/>
                                        </p:tgtEl>
                                        <p:attrNameLst>
                                          <p:attrName>ppt_x</p:attrName>
                                        </p:attrNameLst>
                                      </p:cBhvr>
                                      <p:tavLst>
                                        <p:tav tm="0">
                                          <p:val>
                                            <p:strVal val="#ppt_x-.2"/>
                                          </p:val>
                                        </p:tav>
                                        <p:tav tm="100000">
                                          <p:val>
                                            <p:strVal val="#ppt_x"/>
                                          </p:val>
                                        </p:tav>
                                      </p:tavLst>
                                    </p:anim>
                                    <p:anim calcmode="lin" valueType="num">
                                      <p:cBhvr>
                                        <p:cTn id="8" dur="1000" fill="hold"/>
                                        <p:tgtEl>
                                          <p:spTgt spid="2723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23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2386"/>
                                        </p:tgtEl>
                                        <p:attrNameLst>
                                          <p:attrName>style.visibility</p:attrName>
                                        </p:attrNameLst>
                                      </p:cBhvr>
                                      <p:to>
                                        <p:strVal val="visible"/>
                                      </p:to>
                                    </p:set>
                                    <p:animEffect transition="in" filter="dissolve">
                                      <p:cBhvr>
                                        <p:cTn id="14" dur="500"/>
                                        <p:tgtEl>
                                          <p:spTgt spid="2723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2387">
                                            <p:txEl>
                                              <p:pRg st="0" end="0"/>
                                            </p:txEl>
                                          </p:spTgt>
                                        </p:tgtEl>
                                        <p:attrNameLst>
                                          <p:attrName>style.visibility</p:attrName>
                                        </p:attrNameLst>
                                      </p:cBhvr>
                                      <p:to>
                                        <p:strVal val="visible"/>
                                      </p:to>
                                    </p:set>
                                    <p:anim calcmode="lin" valueType="num">
                                      <p:cBhvr additive="base">
                                        <p:cTn id="19"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2387">
                                            <p:txEl>
                                              <p:pRg st="1" end="1"/>
                                            </p:txEl>
                                          </p:spTgt>
                                        </p:tgtEl>
                                        <p:attrNameLst>
                                          <p:attrName>style.visibility</p:attrName>
                                        </p:attrNameLst>
                                      </p:cBhvr>
                                      <p:to>
                                        <p:strVal val="visible"/>
                                      </p:to>
                                    </p:set>
                                    <p:anim calcmode="lin" valueType="num">
                                      <p:cBhvr additive="base">
                                        <p:cTn id="25"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xmlns="" id="{D5633FE5-5714-40B5-B9A7-DFD5FCB419C4}"/>
              </a:ext>
            </a:extLst>
          </p:cNvPr>
          <p:cNvSpPr>
            <a:spLocks noGrp="1" noChangeArrowheads="1"/>
          </p:cNvSpPr>
          <p:nvPr>
            <p:ph type="body" idx="1"/>
          </p:nvPr>
        </p:nvSpPr>
        <p:spPr>
          <a:xfrm>
            <a:off x="4114800" y="838200"/>
            <a:ext cx="7109670" cy="5334000"/>
          </a:xfrm>
        </p:spPr>
        <p:txBody>
          <a:bodyPr/>
          <a:lstStyle/>
          <a:p>
            <a:pPr>
              <a:buFont typeface="Wingdings" panose="05000000000000000000" pitchFamily="2" charset="2"/>
              <a:buNone/>
            </a:pPr>
            <a:r>
              <a:rPr lang="en-US" altLang="zh-CN" sz="3600" dirty="0"/>
              <a:t>       </a:t>
            </a:r>
            <a:r>
              <a:rPr lang="zh-CN" altLang="en-US" sz="2400" b="1" dirty="0"/>
              <a:t>现实生活中，每一位消费者的购买行为都可以说是诸多因素共同作用的结果，而这诸多因素中，被选择商品的质量与价格因素均可视为至关重要的一环。在购买过程中消费者是如何看待商品价格的？商品价格又从哪些方面影响消费者的购买心理及其行为？企业在决定商品价格时应考虑哪些心理因素，采用什么定价方法最能适合消费者的一般购买行为？价格的波动会对消费者行为有什么影响？以及消费者对于灵活的市场价格会有哪些规律性的心理与行为反映呢？这些都是本章要学习的问题。</a:t>
            </a:r>
          </a:p>
        </p:txBody>
      </p:sp>
      <p:pic>
        <p:nvPicPr>
          <p:cNvPr id="273411" name="Picture 3">
            <a:extLst>
              <a:ext uri="{FF2B5EF4-FFF2-40B4-BE49-F238E27FC236}">
                <a16:creationId xmlns:a16="http://schemas.microsoft.com/office/drawing/2014/main" xmlns="" id="{FAF76F0E-05C0-419C-9F80-FB394AB90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00200"/>
            <a:ext cx="205581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Effect transition="in" filter="dissolve">
                                      <p:cBhvr>
                                        <p:cTn id="7" dur="500"/>
                                        <p:tgtEl>
                                          <p:spTgt spid="273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p:bldLst>
  </p:timing>
</p:sld>
</file>

<file path=ppt/theme/theme1.xml><?xml version="1.0" encoding="utf-8"?>
<a:theme xmlns:a="http://schemas.openxmlformats.org/drawingml/2006/main" name="1_Default Design">
  <a:themeElements>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Default Design">
      <a:majorFont>
        <a:latin typeface="华文彩云"/>
        <a:ea typeface="华文彩云"/>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5160</Words>
  <Application>Microsoft Office PowerPoint</Application>
  <PresentationFormat>自定义</PresentationFormat>
  <Paragraphs>320</Paragraphs>
  <Slides>55</Slides>
  <Notes>0</Notes>
  <HiddenSlides>0</HiddenSlides>
  <MMClips>0</MMClips>
  <ScaleCrop>false</ScaleCrop>
  <HeadingPairs>
    <vt:vector size="4" baseType="variant">
      <vt:variant>
        <vt:lpstr>主题</vt:lpstr>
      </vt:variant>
      <vt:variant>
        <vt:i4>1</vt:i4>
      </vt:variant>
      <vt:variant>
        <vt:lpstr>幻灯片标题</vt:lpstr>
      </vt:variant>
      <vt:variant>
        <vt:i4>55</vt:i4>
      </vt:variant>
    </vt:vector>
  </HeadingPairs>
  <TitlesOfParts>
    <vt:vector size="56" baseType="lpstr">
      <vt:lpstr>1_Default Design</vt:lpstr>
      <vt:lpstr>第7章     商品价格与消费心理</vt:lpstr>
      <vt:lpstr>PowerPoint 演示文稿</vt:lpstr>
      <vt:lpstr>PowerPoint 演示文稿</vt:lpstr>
      <vt:lpstr>They choose like this.</vt:lpstr>
      <vt:lpstr>实际商家的盈利？</vt:lpstr>
      <vt:lpstr>You Are Fooled :）</vt:lpstr>
      <vt:lpstr>PowerPoint 演示文稿</vt:lpstr>
      <vt:lpstr>案例导入： </vt:lpstr>
      <vt:lpstr>PowerPoint 演示文稿</vt:lpstr>
      <vt:lpstr>PowerPoint 演示文稿</vt:lpstr>
      <vt:lpstr>PowerPoint 演示文稿</vt:lpstr>
      <vt:lpstr>PowerPoint 演示文稿</vt:lpstr>
      <vt:lpstr>PowerPoint 演示文稿</vt:lpstr>
      <vt:lpstr>商品价格的功能 </vt:lpstr>
      <vt:lpstr>PowerPoint 演示文稿</vt:lpstr>
      <vt:lpstr>【同步案例7-1】汉堡包在消费者心中的价值</vt:lpstr>
      <vt:lpstr>问题：汉堡包在不同地方卖的价格不一样，为什么消费者都能接受。谈谈你的看法？</vt:lpstr>
      <vt:lpstr>PowerPoint 演示文稿</vt:lpstr>
      <vt:lpstr>PowerPoint 演示文稿</vt:lpstr>
      <vt:lpstr>7.1.2消费者的价格心理特征</vt:lpstr>
      <vt:lpstr>7.1.2消费者的价格心理特征</vt:lpstr>
      <vt:lpstr>【同步案例7-2】巧妙定价出奇效</vt:lpstr>
      <vt:lpstr>PowerPoint 演示文稿</vt:lpstr>
      <vt:lpstr>PowerPoint 演示文稿</vt:lpstr>
      <vt:lpstr>7.1.3影响消费者心理价格的社会因素</vt:lpstr>
      <vt:lpstr>PowerPoint 演示文稿</vt:lpstr>
      <vt:lpstr>7.2 商品定价的心理策略</vt:lpstr>
      <vt:lpstr>【同步案例7-3】先标高价格，后打折</vt:lpstr>
      <vt:lpstr>【同步案例7-4】某品牌手机的三种定价策略</vt:lpstr>
      <vt:lpstr>7.2.2 新产品定价的心理策略</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价格变动与消费者的心理反应 </vt:lpstr>
      <vt:lpstr>7.3  商品调价的心理策略</vt:lpstr>
      <vt:lpstr>7.3.1商品降价的心理策略</vt:lpstr>
      <vt:lpstr>7.3.2 商品提价的心理策略</vt:lpstr>
      <vt:lpstr>7.3.2 商品提价的心理策略</vt:lpstr>
      <vt:lpstr>【同步案例7-5】高价与低价</vt:lpstr>
      <vt:lpstr>PowerPoint 演示文稿</vt:lpstr>
      <vt:lpstr>影响定价的因素 </vt:lpstr>
      <vt:lpstr>影响定价的因素 </vt:lpstr>
      <vt:lpstr> 本章小结 </vt:lpstr>
      <vt:lpstr> 本章小结 </vt:lpstr>
      <vt:lpstr>本章知识脉络</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第7章     商品价格与消费心理</dc:title>
  <dc:creator>丁 超</dc:creator>
  <cp:lastModifiedBy>15166</cp:lastModifiedBy>
  <cp:revision>16</cp:revision>
  <dcterms:created xsi:type="dcterms:W3CDTF">2020-03-10T23:23:35Z</dcterms:created>
  <dcterms:modified xsi:type="dcterms:W3CDTF">2020-11-04T06:42:59Z</dcterms:modified>
</cp:coreProperties>
</file>