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3"/>
  </p:sldMasterIdLst>
  <p:notesMasterIdLst>
    <p:notesMasterId r:id="rId30"/>
  </p:notesMasterIdLst>
  <p:sldIdLst>
    <p:sldId id="256" r:id="rId4"/>
    <p:sldId id="257" r:id="rId5"/>
    <p:sldId id="258" r:id="rId6"/>
    <p:sldId id="265" r:id="rId7"/>
    <p:sldId id="298" r:id="rId8"/>
    <p:sldId id="300" r:id="rId9"/>
    <p:sldId id="286" r:id="rId10"/>
    <p:sldId id="302" r:id="rId11"/>
    <p:sldId id="304" r:id="rId12"/>
    <p:sldId id="306" r:id="rId13"/>
    <p:sldId id="308" r:id="rId14"/>
    <p:sldId id="310" r:id="rId15"/>
    <p:sldId id="312" r:id="rId16"/>
    <p:sldId id="314" r:id="rId17"/>
    <p:sldId id="316" r:id="rId18"/>
    <p:sldId id="318" r:id="rId19"/>
    <p:sldId id="319" r:id="rId20"/>
    <p:sldId id="321" r:id="rId21"/>
    <p:sldId id="323" r:id="rId22"/>
    <p:sldId id="327" r:id="rId23"/>
    <p:sldId id="328" r:id="rId24"/>
    <p:sldId id="330" r:id="rId25"/>
    <p:sldId id="332" r:id="rId26"/>
    <p:sldId id="334" r:id="rId27"/>
    <p:sldId id="279" r:id="rId28"/>
    <p:sldId id="260" r:id="rId29"/>
  </p:sldIdLst>
  <p:sldSz cx="12192000" cy="6858000"/>
  <p:notesSz cx="6858000" cy="9144000"/>
  <p:embeddedFontLst>
    <p:embeddedFont>
      <p:font typeface="微软雅黑" panose="020B0503020204020204" pitchFamily="34" charset="-122"/>
      <p:regular r:id="rId34"/>
    </p:embeddedFont>
    <p:embeddedFont>
      <p:font typeface="Impact" panose="020B0806030902050204" pitchFamily="34" charset="0"/>
      <p:regular r:id="rId35"/>
    </p:embeddedFont>
    <p:embeddedFont>
      <p:font typeface="等线" panose="02010600030101010101" charset="-122"/>
      <p:regular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7B7B"/>
    <a:srgbClr val="967200"/>
    <a:srgbClr val="D93720"/>
    <a:srgbClr val="000A14"/>
    <a:srgbClr val="000000"/>
    <a:srgbClr val="F15928"/>
    <a:srgbClr val="D53620"/>
    <a:srgbClr val="21201C"/>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0" autoAdjust="0"/>
    <p:restoredTop sz="94434" autoAdjust="0"/>
  </p:normalViewPr>
  <p:slideViewPr>
    <p:cSldViewPr snapToGrid="0" showGuides="1">
      <p:cViewPr>
        <p:scale>
          <a:sx n="100" d="100"/>
          <a:sy n="100" d="100"/>
        </p:scale>
        <p:origin x="-72" y="414"/>
      </p:cViewPr>
      <p:guideLst>
        <p:guide orient="horz" pos="2160"/>
        <p:guide pos="3840"/>
        <p:guide pos="1362"/>
        <p:guide pos="6335"/>
      </p:guideLst>
    </p:cSldViewPr>
  </p:slideViewPr>
  <p:notesTextViewPr>
    <p:cViewPr>
      <p:scale>
        <a:sx n="1" d="1"/>
        <a:sy n="1" d="1"/>
      </p:scale>
      <p:origin x="0" y="0"/>
    </p:cViewPr>
  </p:notesTextViewPr>
  <p:sorterViewPr>
    <p:cViewPr>
      <p:scale>
        <a:sx n="70" d="100"/>
        <a:sy n="70" d="100"/>
      </p:scale>
      <p:origin x="0" y="375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FE432-6270-47A7-847A-3BD3FDBD8C8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C99AB-A938-4B03-BD13-96093DAA8B1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audio" Target="../media/audio1.wav"/><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Tree>
  </p:cSld>
  <p:clrMapOvr>
    <a:masterClrMapping/>
  </p:clrMapOvr>
  <p:transition>
    <p:pull/>
    <p:sndAc>
      <p:stSnd>
        <p:snd r:embed="rId2"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B2DA330-99E0-4B4D-9C61-82CFEE5A2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E02866-32EA-4EDE-B1EF-E5D366E4AC42}" type="slidenum">
              <a:rPr lang="zh-CN" altLang="en-US" smtClean="0"/>
            </a:fld>
            <a:endParaRPr lang="zh-CN" altLang="en-US"/>
          </a:p>
        </p:txBody>
      </p:sp>
    </p:spTree>
  </p:cSld>
  <p:clrMapOvr>
    <a:masterClrMapping/>
  </p:clrMapOvr>
  <p:transition>
    <p:pull/>
    <p:sndAc>
      <p:stSnd>
        <p:snd r:embed="rId2"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B2DA330-99E0-4B4D-9C61-82CFEE5A2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02866-32EA-4EDE-B1EF-E5D366E4AC42}" type="slidenum">
              <a:rPr lang="zh-CN" altLang="en-US" smtClean="0"/>
            </a:fld>
            <a:endParaRPr lang="zh-CN" altLang="en-US"/>
          </a:p>
        </p:txBody>
      </p:sp>
    </p:spTree>
  </p:cSld>
  <p:clrMapOvr>
    <a:masterClrMapping/>
  </p:clrMapOvr>
  <p:transition>
    <p:pull/>
    <p:sndAc>
      <p:stSnd>
        <p:snd r:embed="rId2"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8" name="矩形 7"/>
          <p:cNvSpPr/>
          <p:nvPr userDrawn="1"/>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AB2DA330-99E0-4B4D-9C61-82CFEE5A2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02866-32EA-4EDE-B1EF-E5D366E4AC42}" type="slidenum">
              <a:rPr lang="zh-CN" altLang="en-US" smtClean="0"/>
            </a:fld>
            <a:endParaRPr lang="zh-CN" altLang="en-US"/>
          </a:p>
        </p:txBody>
      </p:sp>
    </p:spTree>
  </p:cSld>
  <p:clrMapOvr>
    <a:masterClrMapping/>
  </p:clrMapOvr>
  <p:transition>
    <p:pull/>
    <p:sndAc>
      <p:stSnd>
        <p:snd r:embed="rId2"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备用空白页">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B2DA330-99E0-4B4D-9C61-82CFEE5A23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8E02866-32EA-4EDE-B1EF-E5D366E4AC42}" type="slidenum">
              <a:rPr lang="zh-CN" altLang="en-US" smtClean="0"/>
            </a:fld>
            <a:endParaRPr lang="zh-CN" altLang="en-US"/>
          </a:p>
        </p:txBody>
      </p:sp>
    </p:spTree>
  </p:cSld>
  <p:clrMapOvr>
    <a:masterClrMapping/>
  </p:clrMapOvr>
  <p:transition>
    <p:pull/>
    <p:sndAc>
      <p:stSnd>
        <p:snd r:embed="rId2"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版权页">
    <p:spTree>
      <p:nvGrpSpPr>
        <p:cNvPr id="1" name=""/>
        <p:cNvGrpSpPr/>
        <p:nvPr/>
      </p:nvGrpSpPr>
      <p:grpSpPr>
        <a:xfrm>
          <a:off x="0" y="0"/>
          <a:ext cx="0" cy="0"/>
          <a:chOff x="0" y="0"/>
          <a:chExt cx="0" cy="0"/>
        </a:xfrm>
      </p:grpSpPr>
      <p:grpSp>
        <p:nvGrpSpPr>
          <p:cNvPr id="23" name="组合 22"/>
          <p:cNvGrpSpPr/>
          <p:nvPr userDrawn="1"/>
        </p:nvGrpSpPr>
        <p:grpSpPr>
          <a:xfrm>
            <a:off x="0" y="0"/>
            <a:ext cx="12192000" cy="6858000"/>
            <a:chOff x="0" y="0"/>
            <a:chExt cx="12192000" cy="6858000"/>
          </a:xfrm>
        </p:grpSpPr>
        <p:pic>
          <p:nvPicPr>
            <p:cNvPr id="24"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500" y="1628775"/>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263" y="3579813"/>
              <a:ext cx="49434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pull/>
    <p:sndAc>
      <p:stSnd>
        <p:snd r:embed="rId5" name="chimes.wav"/>
      </p:stSnd>
    </p:sndAc>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audio" Target="../media/audio1.wav"/><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audio" Target="../media/audio1.wav"/><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DA330-99E0-4B4D-9C61-82CFEE5A23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02866-32EA-4EDE-B1EF-E5D366E4AC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pull/>
    <p:sndAc>
      <p:stSnd>
        <p:snd r:embed="rId6" name="chimes.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ransition>
    <p:pull/>
    <p:sndAc>
      <p:stSnd>
        <p:snd r:embed="rId2" name="chimes.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audio" Target="../media/audio1.wav"/><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audio" Target="../media/audio1.wav"/><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audio" Target="../media/audio1.wav"/><Relationship Id="rId3" Type="http://schemas.openxmlformats.org/officeDocument/2006/relationships/image" Target="../media/image13.GIF"/><Relationship Id="rId2" Type="http://schemas.openxmlformats.org/officeDocument/2006/relationships/hyperlink" Target="https://gss0.baidu.com/-4o3dSag_xI4khGko9WTAnF6hhy/zhidao/pic/item/902397dda144ad341dd692bfd9a20cf431ad8598.jpg" TargetMode="Externa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1" cstate="print">
            <a:extLst>
              <a:ext uri="{28A0092B-C50C-407E-A947-70E740481C1C}">
                <a14:useLocalDpi xmlns:a14="http://schemas.microsoft.com/office/drawing/2010/main" val="0"/>
              </a:ext>
            </a:extLst>
          </a:blip>
          <a:srcRect t="15592"/>
          <a:stretch>
            <a:fillRect/>
          </a:stretch>
        </p:blipFill>
        <p:spPr>
          <a:xfrm>
            <a:off x="0" y="0"/>
            <a:ext cx="12192000" cy="6858000"/>
          </a:xfrm>
          <a:prstGeom prst="rect">
            <a:avLst/>
          </a:prstGeom>
        </p:spPr>
      </p:pic>
      <p:sp>
        <p:nvSpPr>
          <p:cNvPr id="46" name="矩形 45"/>
          <p:cNvSpPr/>
          <p:nvPr/>
        </p:nvSpPr>
        <p:spPr>
          <a:xfrm>
            <a:off x="-4" y="0"/>
            <a:ext cx="12192004" cy="6858000"/>
          </a:xfrm>
          <a:prstGeom prst="rect">
            <a:avLst/>
          </a:prstGeom>
          <a:solidFill>
            <a:schemeClr val="accent3">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0" y="-2375"/>
            <a:ext cx="12192000" cy="6860375"/>
          </a:xfrm>
          <a:custGeom>
            <a:avLst/>
            <a:gdLst>
              <a:gd name="connsiteX0" fmla="*/ 0 w 12192000"/>
              <a:gd name="connsiteY0" fmla="*/ 0 h 6860375"/>
              <a:gd name="connsiteX1" fmla="*/ 12192000 w 12192000"/>
              <a:gd name="connsiteY1" fmla="*/ 0 h 6860375"/>
              <a:gd name="connsiteX2" fmla="*/ 12192000 w 12192000"/>
              <a:gd name="connsiteY2" fmla="*/ 12841 h 6860375"/>
              <a:gd name="connsiteX3" fmla="*/ 12123277 w 12192000"/>
              <a:gd name="connsiteY3" fmla="*/ 39943 h 6860375"/>
              <a:gd name="connsiteX4" fmla="*/ 7466 w 12192000"/>
              <a:gd name="connsiteY4" fmla="*/ 6666073 h 6860375"/>
              <a:gd name="connsiteX5" fmla="*/ 0 w 12192000"/>
              <a:gd name="connsiteY5" fmla="*/ 6860375 h 6860375"/>
              <a:gd name="connsiteX6" fmla="*/ 0 w 12192000"/>
              <a:gd name="connsiteY6" fmla="*/ 6860375 h 68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60375">
                <a:moveTo>
                  <a:pt x="0" y="0"/>
                </a:moveTo>
                <a:lnTo>
                  <a:pt x="12192000" y="0"/>
                </a:lnTo>
                <a:lnTo>
                  <a:pt x="12192000" y="12841"/>
                </a:lnTo>
                <a:lnTo>
                  <a:pt x="12123277" y="39943"/>
                </a:lnTo>
                <a:cubicBezTo>
                  <a:pt x="10513437" y="641734"/>
                  <a:pt x="322557" y="2618624"/>
                  <a:pt x="7466" y="6666073"/>
                </a:cubicBezTo>
                <a:lnTo>
                  <a:pt x="0" y="6860375"/>
                </a:lnTo>
                <a:lnTo>
                  <a:pt x="0" y="68603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1" y="0"/>
            <a:ext cx="12192001" cy="2160057"/>
          </a:xfrm>
          <a:custGeom>
            <a:avLst/>
            <a:gdLst>
              <a:gd name="connsiteX0" fmla="*/ 12192004 w 12192004"/>
              <a:gd name="connsiteY0" fmla="*/ 0 h 1953705"/>
              <a:gd name="connsiteX1" fmla="*/ 12192004 w 12192004"/>
              <a:gd name="connsiteY1" fmla="*/ 62734 h 1953705"/>
              <a:gd name="connsiteX2" fmla="*/ 11318721 w 12192004"/>
              <a:gd name="connsiteY2" fmla="*/ 290447 h 1953705"/>
              <a:gd name="connsiteX3" fmla="*/ 3 w 12192004"/>
              <a:gd name="connsiteY3" fmla="*/ 326227 h 1953705"/>
              <a:gd name="connsiteX4" fmla="*/ 3 w 12192004"/>
              <a:gd name="connsiteY4" fmla="*/ 2376 h 1953705"/>
              <a:gd name="connsiteX0-1" fmla="*/ 12192001 w 12192001"/>
              <a:gd name="connsiteY0-2" fmla="*/ 0 h 2160057"/>
              <a:gd name="connsiteX1-3" fmla="*/ 12192001 w 12192001"/>
              <a:gd name="connsiteY1-4" fmla="*/ 62734 h 2160057"/>
              <a:gd name="connsiteX2-5" fmla="*/ 11318718 w 12192001"/>
              <a:gd name="connsiteY2-6" fmla="*/ 290447 h 2160057"/>
              <a:gd name="connsiteX3-7" fmla="*/ 0 w 12192001"/>
              <a:gd name="connsiteY3-8" fmla="*/ 326227 h 2160057"/>
              <a:gd name="connsiteX4-9" fmla="*/ 0 w 12192001"/>
              <a:gd name="connsiteY4-10" fmla="*/ 2376 h 2160057"/>
              <a:gd name="connsiteX5" fmla="*/ 12192001 w 12192001"/>
              <a:gd name="connsiteY5" fmla="*/ 0 h 21600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2001" h="2160057">
                <a:moveTo>
                  <a:pt x="12192001" y="0"/>
                </a:moveTo>
                <a:lnTo>
                  <a:pt x="12192001" y="62734"/>
                </a:lnTo>
                <a:lnTo>
                  <a:pt x="11318718" y="290447"/>
                </a:lnTo>
                <a:cubicBezTo>
                  <a:pt x="6693861" y="1504570"/>
                  <a:pt x="4495" y="3789822"/>
                  <a:pt x="0" y="326227"/>
                </a:cubicBezTo>
                <a:lnTo>
                  <a:pt x="0" y="2376"/>
                </a:lnTo>
                <a:lnTo>
                  <a:pt x="12192001"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4" y="-2375"/>
            <a:ext cx="12192004" cy="1878362"/>
          </a:xfrm>
          <a:custGeom>
            <a:avLst/>
            <a:gdLst>
              <a:gd name="connsiteX0" fmla="*/ 12192004 w 12192004"/>
              <a:gd name="connsiteY0" fmla="*/ 0 h 1953705"/>
              <a:gd name="connsiteX1" fmla="*/ 12192004 w 12192004"/>
              <a:gd name="connsiteY1" fmla="*/ 62734 h 1953705"/>
              <a:gd name="connsiteX2" fmla="*/ 11318721 w 12192004"/>
              <a:gd name="connsiteY2" fmla="*/ 290447 h 1953705"/>
              <a:gd name="connsiteX3" fmla="*/ 3 w 12192004"/>
              <a:gd name="connsiteY3" fmla="*/ 326227 h 1953705"/>
              <a:gd name="connsiteX4" fmla="*/ 3 w 12192004"/>
              <a:gd name="connsiteY4" fmla="*/ 2376 h 1953705"/>
              <a:gd name="connsiteX0-1" fmla="*/ 12192004 w 12192004"/>
              <a:gd name="connsiteY0-2" fmla="*/ 0 h 1878362"/>
              <a:gd name="connsiteX1-3" fmla="*/ 12192004 w 12192004"/>
              <a:gd name="connsiteY1-4" fmla="*/ 62734 h 1878362"/>
              <a:gd name="connsiteX2-5" fmla="*/ 11318721 w 12192004"/>
              <a:gd name="connsiteY2-6" fmla="*/ 290447 h 1878362"/>
              <a:gd name="connsiteX3-7" fmla="*/ 3 w 12192004"/>
              <a:gd name="connsiteY3-8" fmla="*/ 326227 h 1878362"/>
              <a:gd name="connsiteX4-9" fmla="*/ 3 w 12192004"/>
              <a:gd name="connsiteY4-10" fmla="*/ 2376 h 1878362"/>
              <a:gd name="connsiteX5" fmla="*/ 12192004 w 12192004"/>
              <a:gd name="connsiteY5" fmla="*/ 0 h 18783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2004" h="1878362">
                <a:moveTo>
                  <a:pt x="12192004" y="0"/>
                </a:moveTo>
                <a:lnTo>
                  <a:pt x="12192004" y="62734"/>
                </a:lnTo>
                <a:lnTo>
                  <a:pt x="11318721" y="290447"/>
                </a:lnTo>
                <a:cubicBezTo>
                  <a:pt x="6693864" y="1504570"/>
                  <a:pt x="-5230" y="3138069"/>
                  <a:pt x="3" y="326227"/>
                </a:cubicBezTo>
                <a:lnTo>
                  <a:pt x="3" y="2376"/>
                </a:lnTo>
                <a:lnTo>
                  <a:pt x="1219200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217"/>
          <p:cNvSpPr/>
          <p:nvPr/>
        </p:nvSpPr>
        <p:spPr bwMode="auto">
          <a:xfrm rot="1718549">
            <a:off x="10028272" y="274832"/>
            <a:ext cx="553400" cy="563839"/>
          </a:xfrm>
          <a:custGeom>
            <a:avLst/>
            <a:gdLst>
              <a:gd name="T0" fmla="*/ 195 w 199"/>
              <a:gd name="T1" fmla="*/ 8 h 203"/>
              <a:gd name="T2" fmla="*/ 154 w 199"/>
              <a:gd name="T3" fmla="*/ 19 h 203"/>
              <a:gd name="T4" fmla="*/ 144 w 199"/>
              <a:gd name="T5" fmla="*/ 28 h 203"/>
              <a:gd name="T6" fmla="*/ 28 w 199"/>
              <a:gd name="T7" fmla="*/ 19 h 203"/>
              <a:gd name="T8" fmla="*/ 7 w 199"/>
              <a:gd name="T9" fmla="*/ 23 h 203"/>
              <a:gd name="T10" fmla="*/ 0 w 199"/>
              <a:gd name="T11" fmla="*/ 30 h 203"/>
              <a:gd name="T12" fmla="*/ 107 w 199"/>
              <a:gd name="T13" fmla="*/ 69 h 203"/>
              <a:gd name="T14" fmla="*/ 63 w 199"/>
              <a:gd name="T15" fmla="*/ 120 h 203"/>
              <a:gd name="T16" fmla="*/ 24 w 199"/>
              <a:gd name="T17" fmla="*/ 118 h 203"/>
              <a:gd name="T18" fmla="*/ 10 w 199"/>
              <a:gd name="T19" fmla="*/ 132 h 203"/>
              <a:gd name="T20" fmla="*/ 58 w 199"/>
              <a:gd name="T21" fmla="*/ 142 h 203"/>
              <a:gd name="T22" fmla="*/ 70 w 199"/>
              <a:gd name="T23" fmla="*/ 193 h 203"/>
              <a:gd name="T24" fmla="*/ 85 w 199"/>
              <a:gd name="T25" fmla="*/ 178 h 203"/>
              <a:gd name="T26" fmla="*/ 82 w 199"/>
              <a:gd name="T27" fmla="*/ 139 h 203"/>
              <a:gd name="T28" fmla="*/ 133 w 199"/>
              <a:gd name="T29" fmla="*/ 96 h 203"/>
              <a:gd name="T30" fmla="*/ 172 w 199"/>
              <a:gd name="T31" fmla="*/ 203 h 203"/>
              <a:gd name="T32" fmla="*/ 180 w 199"/>
              <a:gd name="T33" fmla="*/ 195 h 203"/>
              <a:gd name="T34" fmla="*/ 184 w 199"/>
              <a:gd name="T35" fmla="*/ 175 h 203"/>
              <a:gd name="T36" fmla="*/ 175 w 199"/>
              <a:gd name="T37" fmla="*/ 58 h 203"/>
              <a:gd name="T38" fmla="*/ 183 w 199"/>
              <a:gd name="T39" fmla="*/ 48 h 203"/>
              <a:gd name="T40" fmla="*/ 188 w 199"/>
              <a:gd name="T41" fmla="*/ 42 h 203"/>
              <a:gd name="T42" fmla="*/ 194 w 199"/>
              <a:gd name="T43" fmla="*/ 33 h 203"/>
              <a:gd name="T44" fmla="*/ 198 w 199"/>
              <a:gd name="T45" fmla="*/ 20 h 203"/>
              <a:gd name="T46" fmla="*/ 195 w 199"/>
              <a:gd name="T47"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 h="203">
                <a:moveTo>
                  <a:pt x="195" y="8"/>
                </a:moveTo>
                <a:cubicBezTo>
                  <a:pt x="187" y="0"/>
                  <a:pt x="173" y="4"/>
                  <a:pt x="154" y="19"/>
                </a:cubicBezTo>
                <a:cubicBezTo>
                  <a:pt x="144" y="28"/>
                  <a:pt x="144" y="28"/>
                  <a:pt x="144" y="28"/>
                </a:cubicBezTo>
                <a:cubicBezTo>
                  <a:pt x="28" y="19"/>
                  <a:pt x="28" y="19"/>
                  <a:pt x="28" y="19"/>
                </a:cubicBezTo>
                <a:cubicBezTo>
                  <a:pt x="18" y="18"/>
                  <a:pt x="11" y="19"/>
                  <a:pt x="7" y="23"/>
                </a:cubicBezTo>
                <a:cubicBezTo>
                  <a:pt x="0" y="30"/>
                  <a:pt x="0" y="30"/>
                  <a:pt x="0" y="30"/>
                </a:cubicBezTo>
                <a:cubicBezTo>
                  <a:pt x="107" y="69"/>
                  <a:pt x="107" y="69"/>
                  <a:pt x="107" y="69"/>
                </a:cubicBezTo>
                <a:cubicBezTo>
                  <a:pt x="63" y="120"/>
                  <a:pt x="63" y="120"/>
                  <a:pt x="63" y="120"/>
                </a:cubicBezTo>
                <a:cubicBezTo>
                  <a:pt x="24" y="118"/>
                  <a:pt x="24" y="118"/>
                  <a:pt x="24" y="118"/>
                </a:cubicBezTo>
                <a:cubicBezTo>
                  <a:pt x="10" y="132"/>
                  <a:pt x="10" y="132"/>
                  <a:pt x="10" y="132"/>
                </a:cubicBezTo>
                <a:cubicBezTo>
                  <a:pt x="58" y="142"/>
                  <a:pt x="58" y="142"/>
                  <a:pt x="58" y="142"/>
                </a:cubicBezTo>
                <a:cubicBezTo>
                  <a:pt x="70" y="193"/>
                  <a:pt x="70" y="193"/>
                  <a:pt x="70" y="193"/>
                </a:cubicBezTo>
                <a:cubicBezTo>
                  <a:pt x="85" y="178"/>
                  <a:pt x="85" y="178"/>
                  <a:pt x="85" y="178"/>
                </a:cubicBezTo>
                <a:cubicBezTo>
                  <a:pt x="82" y="139"/>
                  <a:pt x="82" y="139"/>
                  <a:pt x="82" y="139"/>
                </a:cubicBezTo>
                <a:cubicBezTo>
                  <a:pt x="133" y="96"/>
                  <a:pt x="133" y="96"/>
                  <a:pt x="133" y="96"/>
                </a:cubicBezTo>
                <a:cubicBezTo>
                  <a:pt x="172" y="203"/>
                  <a:pt x="172" y="203"/>
                  <a:pt x="172" y="203"/>
                </a:cubicBezTo>
                <a:cubicBezTo>
                  <a:pt x="180" y="195"/>
                  <a:pt x="180" y="195"/>
                  <a:pt x="180" y="195"/>
                </a:cubicBezTo>
                <a:cubicBezTo>
                  <a:pt x="184" y="191"/>
                  <a:pt x="185" y="184"/>
                  <a:pt x="184" y="175"/>
                </a:cubicBezTo>
                <a:cubicBezTo>
                  <a:pt x="175" y="58"/>
                  <a:pt x="175" y="58"/>
                  <a:pt x="175" y="58"/>
                </a:cubicBezTo>
                <a:cubicBezTo>
                  <a:pt x="183" y="48"/>
                  <a:pt x="183" y="48"/>
                  <a:pt x="183" y="48"/>
                </a:cubicBezTo>
                <a:cubicBezTo>
                  <a:pt x="185" y="46"/>
                  <a:pt x="187" y="44"/>
                  <a:pt x="188" y="42"/>
                </a:cubicBezTo>
                <a:cubicBezTo>
                  <a:pt x="190" y="40"/>
                  <a:pt x="192" y="37"/>
                  <a:pt x="194" y="33"/>
                </a:cubicBezTo>
                <a:cubicBezTo>
                  <a:pt x="196" y="29"/>
                  <a:pt x="198" y="25"/>
                  <a:pt x="198" y="20"/>
                </a:cubicBezTo>
                <a:cubicBezTo>
                  <a:pt x="199" y="15"/>
                  <a:pt x="198" y="11"/>
                  <a:pt x="195" y="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36" name="文本框 35"/>
          <p:cNvSpPr txBox="1"/>
          <p:nvPr/>
        </p:nvSpPr>
        <p:spPr>
          <a:xfrm>
            <a:off x="5733346" y="3624660"/>
            <a:ext cx="5689600" cy="1076325"/>
          </a:xfrm>
          <a:prstGeom prst="rect">
            <a:avLst/>
          </a:prstGeom>
          <a:noFill/>
        </p:spPr>
        <p:txBody>
          <a:bodyPr wrap="none" lIns="0" rIns="0" rtlCol="0">
            <a:spAutoFit/>
          </a:bodyPr>
          <a:lstStyle/>
          <a:p>
            <a:pPr algn="r"/>
            <a:r>
              <a:rPr lang="zh-CN" altLang="en-US" sz="6400" dirty="0" smtClean="0">
                <a:solidFill>
                  <a:schemeClr val="bg1"/>
                </a:solidFill>
                <a:latin typeface="+mj-ea"/>
                <a:ea typeface="+mj-ea"/>
              </a:rPr>
              <a:t>融媒体创新</a:t>
            </a:r>
            <a:r>
              <a:rPr lang="zh-CN" altLang="en-US" sz="6400" dirty="0" smtClean="0">
                <a:solidFill>
                  <a:schemeClr val="bg1"/>
                </a:solidFill>
                <a:latin typeface="+mj-ea"/>
                <a:ea typeface="+mj-ea"/>
              </a:rPr>
              <a:t>创业</a:t>
            </a:r>
            <a:endParaRPr lang="zh-CN" altLang="en-US" sz="6400" dirty="0">
              <a:solidFill>
                <a:schemeClr val="bg1"/>
              </a:solidFill>
              <a:latin typeface="+mj-ea"/>
              <a:ea typeface="+mj-ea"/>
            </a:endParaRPr>
          </a:p>
        </p:txBody>
      </p:sp>
      <p:sp>
        <p:nvSpPr>
          <p:cNvPr id="37" name="矩形 36"/>
          <p:cNvSpPr/>
          <p:nvPr/>
        </p:nvSpPr>
        <p:spPr>
          <a:xfrm>
            <a:off x="5676899" y="4866809"/>
            <a:ext cx="5707941" cy="440055"/>
          </a:xfrm>
          <a:prstGeom prst="rect">
            <a:avLst/>
          </a:prstGeom>
          <a:solidFill>
            <a:schemeClr val="accent1"/>
          </a:solidFill>
        </p:spPr>
        <p:txBody>
          <a:bodyPr wrap="square" lIns="108000" tIns="36000" rIns="108000" bIns="36000">
            <a:spAutoFit/>
          </a:bodyPr>
          <a:lstStyle/>
          <a:p>
            <a:pPr algn="ctr"/>
            <a:r>
              <a:rPr lang="zh-CN" altLang="en-US" sz="2400" dirty="0" smtClean="0">
                <a:solidFill>
                  <a:schemeClr val="bg1"/>
                </a:solidFill>
              </a:rPr>
              <a:t>主讲人：李新</a:t>
            </a:r>
            <a:endParaRPr lang="zh-CN" altLang="en-US" sz="2400" dirty="0" smtClean="0">
              <a:solidFill>
                <a:schemeClr val="bg1"/>
              </a:solidFill>
            </a:endParaRPr>
          </a:p>
        </p:txBody>
      </p:sp>
    </p:spTree>
  </p:cSld>
  <p:clrMapOvr>
    <a:masterClrMapping/>
  </p:clrMapOvr>
  <p:transition>
    <p:pull/>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2962275" y="3752850"/>
            <a:ext cx="9229725" cy="310515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5743574" y="3752851"/>
            <a:ext cx="6448425" cy="31051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a:spLocks noChangeArrowheads="1"/>
          </p:cNvSpPr>
          <p:nvPr/>
        </p:nvSpPr>
        <p:spPr bwMode="auto">
          <a:xfrm>
            <a:off x="9019944" y="4009960"/>
            <a:ext cx="1009881" cy="2451165"/>
          </a:xfrm>
          <a:custGeom>
            <a:avLst/>
            <a:gdLst>
              <a:gd name="connsiteX0" fmla="*/ 100965 w 351359"/>
              <a:gd name="connsiteY0" fmla="*/ 167151 h 852813"/>
              <a:gd name="connsiteX1" fmla="*/ 141351 w 351359"/>
              <a:gd name="connsiteY1" fmla="*/ 167151 h 852813"/>
              <a:gd name="connsiteX2" fmla="*/ 149429 w 351359"/>
              <a:gd name="connsiteY2" fmla="*/ 167151 h 852813"/>
              <a:gd name="connsiteX3" fmla="*/ 250394 w 351359"/>
              <a:gd name="connsiteY3" fmla="*/ 167151 h 852813"/>
              <a:gd name="connsiteX4" fmla="*/ 351359 w 351359"/>
              <a:gd name="connsiteY4" fmla="*/ 269184 h 852813"/>
              <a:gd name="connsiteX5" fmla="*/ 351359 w 351359"/>
              <a:gd name="connsiteY5" fmla="*/ 465088 h 852813"/>
              <a:gd name="connsiteX6" fmla="*/ 319050 w 351359"/>
              <a:gd name="connsiteY6" fmla="*/ 497738 h 852813"/>
              <a:gd name="connsiteX7" fmla="*/ 286741 w 351359"/>
              <a:gd name="connsiteY7" fmla="*/ 465088 h 852813"/>
              <a:gd name="connsiteX8" fmla="*/ 286741 w 351359"/>
              <a:gd name="connsiteY8" fmla="*/ 350811 h 852813"/>
              <a:gd name="connsiteX9" fmla="*/ 286741 w 351359"/>
              <a:gd name="connsiteY9" fmla="*/ 281428 h 852813"/>
              <a:gd name="connsiteX10" fmla="*/ 270587 w 351359"/>
              <a:gd name="connsiteY10" fmla="*/ 281428 h 852813"/>
              <a:gd name="connsiteX11" fmla="*/ 270587 w 351359"/>
              <a:gd name="connsiteY11" fmla="*/ 354892 h 852813"/>
              <a:gd name="connsiteX12" fmla="*/ 270587 w 351359"/>
              <a:gd name="connsiteY12" fmla="*/ 481413 h 852813"/>
              <a:gd name="connsiteX13" fmla="*/ 270587 w 351359"/>
              <a:gd name="connsiteY13" fmla="*/ 497738 h 852813"/>
              <a:gd name="connsiteX14" fmla="*/ 270587 w 351359"/>
              <a:gd name="connsiteY14" fmla="*/ 807919 h 852813"/>
              <a:gd name="connsiteX15" fmla="*/ 226162 w 351359"/>
              <a:gd name="connsiteY15" fmla="*/ 852813 h 852813"/>
              <a:gd name="connsiteX16" fmla="*/ 185776 w 351359"/>
              <a:gd name="connsiteY16" fmla="*/ 807919 h 852813"/>
              <a:gd name="connsiteX17" fmla="*/ 185776 w 351359"/>
              <a:gd name="connsiteY17" fmla="*/ 497738 h 852813"/>
              <a:gd name="connsiteX18" fmla="*/ 169622 w 351359"/>
              <a:gd name="connsiteY18" fmla="*/ 497738 h 852813"/>
              <a:gd name="connsiteX19" fmla="*/ 169622 w 351359"/>
              <a:gd name="connsiteY19" fmla="*/ 807919 h 852813"/>
              <a:gd name="connsiteX20" fmla="*/ 125197 w 351359"/>
              <a:gd name="connsiteY20" fmla="*/ 852813 h 852813"/>
              <a:gd name="connsiteX21" fmla="*/ 80772 w 351359"/>
              <a:gd name="connsiteY21" fmla="*/ 807919 h 852813"/>
              <a:gd name="connsiteX22" fmla="*/ 80772 w 351359"/>
              <a:gd name="connsiteY22" fmla="*/ 497738 h 852813"/>
              <a:gd name="connsiteX23" fmla="*/ 80772 w 351359"/>
              <a:gd name="connsiteY23" fmla="*/ 481413 h 852813"/>
              <a:gd name="connsiteX24" fmla="*/ 80772 w 351359"/>
              <a:gd name="connsiteY24" fmla="*/ 354892 h 852813"/>
              <a:gd name="connsiteX25" fmla="*/ 80772 w 351359"/>
              <a:gd name="connsiteY25" fmla="*/ 281428 h 852813"/>
              <a:gd name="connsiteX26" fmla="*/ 64618 w 351359"/>
              <a:gd name="connsiteY26" fmla="*/ 281428 h 852813"/>
              <a:gd name="connsiteX27" fmla="*/ 64618 w 351359"/>
              <a:gd name="connsiteY27" fmla="*/ 350811 h 852813"/>
              <a:gd name="connsiteX28" fmla="*/ 64618 w 351359"/>
              <a:gd name="connsiteY28" fmla="*/ 465088 h 852813"/>
              <a:gd name="connsiteX29" fmla="*/ 32309 w 351359"/>
              <a:gd name="connsiteY29" fmla="*/ 497738 h 852813"/>
              <a:gd name="connsiteX30" fmla="*/ 0 w 351359"/>
              <a:gd name="connsiteY30" fmla="*/ 465088 h 852813"/>
              <a:gd name="connsiteX31" fmla="*/ 0 w 351359"/>
              <a:gd name="connsiteY31" fmla="*/ 269184 h 852813"/>
              <a:gd name="connsiteX32" fmla="*/ 100965 w 351359"/>
              <a:gd name="connsiteY32" fmla="*/ 167151 h 852813"/>
              <a:gd name="connsiteX33" fmla="*/ 174828 w 351359"/>
              <a:gd name="connsiteY33" fmla="*/ 0 h 852813"/>
              <a:gd name="connsiteX34" fmla="*/ 249023 w 351359"/>
              <a:gd name="connsiteY34" fmla="*/ 75900 h 852813"/>
              <a:gd name="connsiteX35" fmla="*/ 174828 w 351359"/>
              <a:gd name="connsiteY35" fmla="*/ 151800 h 852813"/>
              <a:gd name="connsiteX36" fmla="*/ 100633 w 351359"/>
              <a:gd name="connsiteY36" fmla="*/ 75900 h 852813"/>
              <a:gd name="connsiteX37" fmla="*/ 174828 w 351359"/>
              <a:gd name="connsiteY37" fmla="*/ 0 h 8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1359" h="852813">
                <a:moveTo>
                  <a:pt x="100965" y="167151"/>
                </a:moveTo>
                <a:cubicBezTo>
                  <a:pt x="100965" y="167151"/>
                  <a:pt x="100965" y="167151"/>
                  <a:pt x="141351" y="167151"/>
                </a:cubicBezTo>
                <a:cubicBezTo>
                  <a:pt x="141351" y="167151"/>
                  <a:pt x="141351" y="167151"/>
                  <a:pt x="149429" y="167151"/>
                </a:cubicBezTo>
                <a:cubicBezTo>
                  <a:pt x="149429" y="167151"/>
                  <a:pt x="149429" y="167151"/>
                  <a:pt x="250394" y="167151"/>
                </a:cubicBezTo>
                <a:cubicBezTo>
                  <a:pt x="306934" y="167151"/>
                  <a:pt x="351359" y="212046"/>
                  <a:pt x="351359" y="269184"/>
                </a:cubicBezTo>
                <a:cubicBezTo>
                  <a:pt x="351359" y="269184"/>
                  <a:pt x="351359" y="269184"/>
                  <a:pt x="351359" y="465088"/>
                </a:cubicBezTo>
                <a:cubicBezTo>
                  <a:pt x="351359" y="485494"/>
                  <a:pt x="335205" y="497738"/>
                  <a:pt x="319050" y="497738"/>
                </a:cubicBezTo>
                <a:cubicBezTo>
                  <a:pt x="298857" y="497738"/>
                  <a:pt x="286741" y="485494"/>
                  <a:pt x="286741" y="465088"/>
                </a:cubicBezTo>
                <a:cubicBezTo>
                  <a:pt x="286741" y="465088"/>
                  <a:pt x="286741" y="465088"/>
                  <a:pt x="286741" y="350811"/>
                </a:cubicBezTo>
                <a:cubicBezTo>
                  <a:pt x="286741" y="350811"/>
                  <a:pt x="286741" y="350811"/>
                  <a:pt x="286741" y="281428"/>
                </a:cubicBezTo>
                <a:cubicBezTo>
                  <a:pt x="286741" y="281428"/>
                  <a:pt x="286741" y="281428"/>
                  <a:pt x="270587" y="281428"/>
                </a:cubicBezTo>
                <a:cubicBezTo>
                  <a:pt x="270587" y="281428"/>
                  <a:pt x="270587" y="281428"/>
                  <a:pt x="270587" y="354892"/>
                </a:cubicBezTo>
                <a:cubicBezTo>
                  <a:pt x="270587" y="354892"/>
                  <a:pt x="270587" y="354892"/>
                  <a:pt x="270587" y="481413"/>
                </a:cubicBezTo>
                <a:cubicBezTo>
                  <a:pt x="270587" y="481413"/>
                  <a:pt x="270587" y="481413"/>
                  <a:pt x="270587" y="497738"/>
                </a:cubicBezTo>
                <a:cubicBezTo>
                  <a:pt x="270587" y="497738"/>
                  <a:pt x="270587" y="497738"/>
                  <a:pt x="270587" y="807919"/>
                </a:cubicBezTo>
                <a:cubicBezTo>
                  <a:pt x="270587" y="832407"/>
                  <a:pt x="250394" y="852813"/>
                  <a:pt x="226162" y="852813"/>
                </a:cubicBezTo>
                <a:cubicBezTo>
                  <a:pt x="201930" y="852813"/>
                  <a:pt x="185776" y="832407"/>
                  <a:pt x="185776" y="807919"/>
                </a:cubicBezTo>
                <a:cubicBezTo>
                  <a:pt x="185776" y="807919"/>
                  <a:pt x="185776" y="807919"/>
                  <a:pt x="185776" y="497738"/>
                </a:cubicBezTo>
                <a:cubicBezTo>
                  <a:pt x="185776" y="497738"/>
                  <a:pt x="185776" y="497738"/>
                  <a:pt x="169622" y="497738"/>
                </a:cubicBezTo>
                <a:cubicBezTo>
                  <a:pt x="169622" y="497738"/>
                  <a:pt x="169622" y="497738"/>
                  <a:pt x="169622" y="807919"/>
                </a:cubicBezTo>
                <a:cubicBezTo>
                  <a:pt x="169622" y="832407"/>
                  <a:pt x="149429" y="852813"/>
                  <a:pt x="125197" y="852813"/>
                </a:cubicBezTo>
                <a:cubicBezTo>
                  <a:pt x="100965" y="852813"/>
                  <a:pt x="80772" y="832407"/>
                  <a:pt x="80772" y="807919"/>
                </a:cubicBezTo>
                <a:cubicBezTo>
                  <a:pt x="80772" y="807919"/>
                  <a:pt x="80772" y="807919"/>
                  <a:pt x="80772" y="497738"/>
                </a:cubicBezTo>
                <a:cubicBezTo>
                  <a:pt x="80772" y="497738"/>
                  <a:pt x="80772" y="497738"/>
                  <a:pt x="80772" y="481413"/>
                </a:cubicBezTo>
                <a:cubicBezTo>
                  <a:pt x="80772" y="481413"/>
                  <a:pt x="80772" y="481413"/>
                  <a:pt x="80772" y="354892"/>
                </a:cubicBezTo>
                <a:cubicBezTo>
                  <a:pt x="80772" y="354892"/>
                  <a:pt x="80772" y="354892"/>
                  <a:pt x="80772" y="281428"/>
                </a:cubicBezTo>
                <a:cubicBezTo>
                  <a:pt x="80772" y="281428"/>
                  <a:pt x="80772" y="281428"/>
                  <a:pt x="64618" y="281428"/>
                </a:cubicBezTo>
                <a:cubicBezTo>
                  <a:pt x="64618" y="281428"/>
                  <a:pt x="64618" y="281428"/>
                  <a:pt x="64618" y="350811"/>
                </a:cubicBezTo>
                <a:cubicBezTo>
                  <a:pt x="64618" y="350811"/>
                  <a:pt x="64618" y="350811"/>
                  <a:pt x="64618" y="465088"/>
                </a:cubicBezTo>
                <a:cubicBezTo>
                  <a:pt x="64618" y="485494"/>
                  <a:pt x="52502" y="497738"/>
                  <a:pt x="32309" y="497738"/>
                </a:cubicBezTo>
                <a:cubicBezTo>
                  <a:pt x="16154" y="497738"/>
                  <a:pt x="0" y="485494"/>
                  <a:pt x="0" y="465088"/>
                </a:cubicBezTo>
                <a:cubicBezTo>
                  <a:pt x="0" y="465088"/>
                  <a:pt x="0" y="465088"/>
                  <a:pt x="0" y="269184"/>
                </a:cubicBezTo>
                <a:cubicBezTo>
                  <a:pt x="4039" y="212046"/>
                  <a:pt x="48463" y="167151"/>
                  <a:pt x="100965" y="167151"/>
                </a:cubicBezTo>
                <a:close/>
                <a:moveTo>
                  <a:pt x="174828" y="0"/>
                </a:moveTo>
                <a:cubicBezTo>
                  <a:pt x="215805" y="0"/>
                  <a:pt x="249023" y="33982"/>
                  <a:pt x="249023" y="75900"/>
                </a:cubicBezTo>
                <a:cubicBezTo>
                  <a:pt x="249023" y="117818"/>
                  <a:pt x="215805" y="151800"/>
                  <a:pt x="174828" y="151800"/>
                </a:cubicBezTo>
                <a:cubicBezTo>
                  <a:pt x="133851" y="151800"/>
                  <a:pt x="100633" y="117818"/>
                  <a:pt x="100633" y="75900"/>
                </a:cubicBezTo>
                <a:cubicBezTo>
                  <a:pt x="100633" y="33982"/>
                  <a:pt x="133851" y="0"/>
                  <a:pt x="1748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a:xfrm>
            <a:off x="8112744" y="622458"/>
            <a:ext cx="2824280" cy="3200334"/>
          </a:xfrm>
          <a:custGeom>
            <a:avLst/>
            <a:gdLst>
              <a:gd name="connsiteX0" fmla="*/ 1412140 w 2824280"/>
              <a:gd name="connsiteY0" fmla="*/ 0 h 3200334"/>
              <a:gd name="connsiteX1" fmla="*/ 2824280 w 2824280"/>
              <a:gd name="connsiteY1" fmla="*/ 1412140 h 3200334"/>
              <a:gd name="connsiteX2" fmla="*/ 1696735 w 2824280"/>
              <a:gd name="connsiteY2" fmla="*/ 2795590 h 3200334"/>
              <a:gd name="connsiteX3" fmla="*/ 1632690 w 2824280"/>
              <a:gd name="connsiteY3" fmla="*/ 2805365 h 3200334"/>
              <a:gd name="connsiteX4" fmla="*/ 1414462 w 2824280"/>
              <a:gd name="connsiteY4" fmla="*/ 3200334 h 3200334"/>
              <a:gd name="connsiteX5" fmla="*/ 1196662 w 2824280"/>
              <a:gd name="connsiteY5" fmla="*/ 2806139 h 3200334"/>
              <a:gd name="connsiteX6" fmla="*/ 1127545 w 2824280"/>
              <a:gd name="connsiteY6" fmla="*/ 2795590 h 3200334"/>
              <a:gd name="connsiteX7" fmla="*/ 0 w 2824280"/>
              <a:gd name="connsiteY7" fmla="*/ 1412140 h 3200334"/>
              <a:gd name="connsiteX8" fmla="*/ 1412140 w 2824280"/>
              <a:gd name="connsiteY8" fmla="*/ 0 h 3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280" h="3200334">
                <a:moveTo>
                  <a:pt x="1412140" y="0"/>
                </a:moveTo>
                <a:cubicBezTo>
                  <a:pt x="2192043" y="0"/>
                  <a:pt x="2824280" y="632237"/>
                  <a:pt x="2824280" y="1412140"/>
                </a:cubicBezTo>
                <a:cubicBezTo>
                  <a:pt x="2824280" y="2094555"/>
                  <a:pt x="2340224" y="2663914"/>
                  <a:pt x="1696735" y="2795590"/>
                </a:cubicBezTo>
                <a:lnTo>
                  <a:pt x="1632690" y="2805365"/>
                </a:lnTo>
                <a:lnTo>
                  <a:pt x="1414462" y="3200334"/>
                </a:lnTo>
                <a:lnTo>
                  <a:pt x="1196662" y="2806139"/>
                </a:lnTo>
                <a:lnTo>
                  <a:pt x="1127545" y="2795590"/>
                </a:lnTo>
                <a:cubicBezTo>
                  <a:pt x="484056" y="2663914"/>
                  <a:pt x="0" y="2094555"/>
                  <a:pt x="0" y="1412140"/>
                </a:cubicBezTo>
                <a:cubicBezTo>
                  <a:pt x="0" y="632237"/>
                  <a:pt x="632237" y="0"/>
                  <a:pt x="14121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788025" y="1703829"/>
            <a:ext cx="1641475" cy="584775"/>
          </a:xfrm>
          <a:prstGeom prst="rect">
            <a:avLst/>
          </a:prstGeom>
          <a:noFill/>
        </p:spPr>
        <p:txBody>
          <a:bodyPr wrap="none" lIns="0" rIns="0" rtlCol="0">
            <a:spAutoFit/>
          </a:bodyPr>
          <a:lstStyle/>
          <a:p>
            <a:r>
              <a:rPr lang="zh-CN" altLang="en-US" sz="3200" b="1" dirty="0" smtClean="0">
                <a:solidFill>
                  <a:schemeClr val="bg1"/>
                </a:solidFill>
              </a:rPr>
              <a:t>实战演练</a:t>
            </a:r>
            <a:endParaRPr lang="zh-CN" altLang="en-US" sz="3200" b="1" dirty="0">
              <a:solidFill>
                <a:schemeClr val="bg1"/>
              </a:solidFill>
            </a:endParaRPr>
          </a:p>
        </p:txBody>
      </p:sp>
      <p:sp>
        <p:nvSpPr>
          <p:cNvPr id="11" name="矩形 10"/>
          <p:cNvSpPr/>
          <p:nvPr/>
        </p:nvSpPr>
        <p:spPr>
          <a:xfrm>
            <a:off x="2208880" y="1767915"/>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442597" y="1818650"/>
            <a:ext cx="4706861" cy="707886"/>
          </a:xfrm>
          <a:prstGeom prst="rect">
            <a:avLst/>
          </a:prstGeom>
          <a:noFill/>
        </p:spPr>
        <p:txBody>
          <a:bodyPr wrap="square" lIns="0" rIns="0" rtlCol="0">
            <a:spAutoFit/>
          </a:bodyPr>
          <a:lstStyle/>
          <a:p>
            <a:r>
              <a:rPr lang="zh-CN" altLang="en-US" sz="2000" dirty="0" smtClean="0"/>
              <a:t>如果一个大学生，想进行内容创业，选择什么样的模式比较好。</a:t>
            </a:r>
            <a:endParaRPr lang="zh-CN" altLang="zh-CN" sz="2000" dirty="0"/>
          </a:p>
        </p:txBody>
      </p:sp>
      <p:sp>
        <p:nvSpPr>
          <p:cNvPr id="17" name="文本框 16"/>
          <p:cNvSpPr txBox="1"/>
          <p:nvPr/>
        </p:nvSpPr>
        <p:spPr>
          <a:xfrm>
            <a:off x="1294074" y="1629608"/>
            <a:ext cx="705321"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01</a:t>
            </a:r>
            <a:endParaRPr lang="zh-CN" altLang="en-US" sz="6000" dirty="0">
              <a:solidFill>
                <a:schemeClr val="bg1">
                  <a:lumMod val="65000"/>
                </a:schemeClr>
              </a:solidFill>
              <a:latin typeface="Impact" panose="020B0806030902050204" pitchFamily="34" charset="0"/>
            </a:endParaRPr>
          </a:p>
        </p:txBody>
      </p:sp>
      <p:sp>
        <p:nvSpPr>
          <p:cNvPr id="13" name="矩形 12"/>
          <p:cNvSpPr/>
          <p:nvPr/>
        </p:nvSpPr>
        <p:spPr>
          <a:xfrm>
            <a:off x="190500" y="428625"/>
            <a:ext cx="11849100" cy="61055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 y="0"/>
            <a:ext cx="12191999" cy="3434180"/>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 name="connsiteX0-1" fmla="*/ 0 w 12191999"/>
              <a:gd name="connsiteY0-2" fmla="*/ 0 h 3434180"/>
              <a:gd name="connsiteX1-3" fmla="*/ 12191999 w 12191999"/>
              <a:gd name="connsiteY1-4" fmla="*/ 0 h 3434180"/>
              <a:gd name="connsiteX2-5" fmla="*/ 12191999 w 12191999"/>
              <a:gd name="connsiteY2-6" fmla="*/ 766762 h 3434180"/>
              <a:gd name="connsiteX3-7" fmla="*/ 12191999 w 12191999"/>
              <a:gd name="connsiteY3-8" fmla="*/ 772572 h 3434180"/>
              <a:gd name="connsiteX4-9" fmla="*/ 0 w 12191999"/>
              <a:gd name="connsiteY4-10" fmla="*/ 772571 h 3434180"/>
              <a:gd name="connsiteX5" fmla="*/ 0 w 12191999"/>
              <a:gd name="connsiteY5" fmla="*/ 0 h 3434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1999" h="3434180">
                <a:moveTo>
                  <a:pt x="0" y="0"/>
                </a:moveTo>
                <a:lnTo>
                  <a:pt x="12191999" y="0"/>
                </a:lnTo>
                <a:lnTo>
                  <a:pt x="12191999" y="766762"/>
                </a:lnTo>
                <a:lnTo>
                  <a:pt x="12191999" y="772572"/>
                </a:lnTo>
                <a:cubicBezTo>
                  <a:pt x="6769099" y="3173840"/>
                  <a:pt x="3175" y="5311408"/>
                  <a:pt x="0" y="772571"/>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1" y="0"/>
            <a:ext cx="12191999" cy="2960788"/>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2960788">
                <a:moveTo>
                  <a:pt x="0" y="0"/>
                </a:moveTo>
                <a:lnTo>
                  <a:pt x="12191999" y="0"/>
                </a:lnTo>
                <a:lnTo>
                  <a:pt x="12191999" y="766762"/>
                </a:lnTo>
                <a:lnTo>
                  <a:pt x="12191999" y="772572"/>
                </a:lnTo>
                <a:cubicBezTo>
                  <a:pt x="10198099" y="1497440"/>
                  <a:pt x="3175" y="5311408"/>
                  <a:pt x="0" y="7725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829567" y="372398"/>
            <a:ext cx="1037143" cy="2215991"/>
          </a:xfrm>
          <a:prstGeom prst="rect">
            <a:avLst/>
          </a:prstGeom>
          <a:noFill/>
        </p:spPr>
        <p:txBody>
          <a:bodyPr wrap="none" lIns="0" rIns="0" rtlCol="0">
            <a:spAutoFit/>
          </a:bodyPr>
          <a:lstStyle/>
          <a:p>
            <a:pPr algn="ctr"/>
            <a:r>
              <a:rPr lang="en-US" altLang="zh-CN" sz="13800" dirty="0" smtClean="0">
                <a:solidFill>
                  <a:schemeClr val="bg1"/>
                </a:solidFill>
                <a:latin typeface="+mj-ea"/>
                <a:ea typeface="+mj-ea"/>
              </a:rPr>
              <a:t>6</a:t>
            </a:r>
            <a:endParaRPr lang="zh-CN" altLang="en-US" sz="13800" dirty="0">
              <a:solidFill>
                <a:schemeClr val="bg1"/>
              </a:solidFill>
              <a:latin typeface="+mj-ea"/>
              <a:ea typeface="+mj-ea"/>
            </a:endParaRPr>
          </a:p>
        </p:txBody>
      </p:sp>
      <p:sp>
        <p:nvSpPr>
          <p:cNvPr id="17" name="文本框 16"/>
          <p:cNvSpPr txBox="1"/>
          <p:nvPr/>
        </p:nvSpPr>
        <p:spPr>
          <a:xfrm>
            <a:off x="2967852" y="1252165"/>
            <a:ext cx="5084725" cy="523220"/>
          </a:xfrm>
          <a:prstGeom prst="rect">
            <a:avLst/>
          </a:prstGeom>
          <a:noFill/>
        </p:spPr>
        <p:txBody>
          <a:bodyPr wrap="none" lIns="0" rIns="0" rtlCol="0">
            <a:spAutoFit/>
          </a:bodyPr>
          <a:lstStyle/>
          <a:p>
            <a:r>
              <a:rPr lang="zh-CN" altLang="en-US" sz="2800" dirty="0" smtClean="0">
                <a:solidFill>
                  <a:schemeClr val="bg1"/>
                </a:solidFill>
                <a:latin typeface="+mj-ea"/>
              </a:rPr>
              <a:t>新媒体平台内容创业</a:t>
            </a:r>
            <a:r>
              <a:rPr lang="en-US" altLang="zh-CN" sz="2800" dirty="0" smtClean="0">
                <a:solidFill>
                  <a:schemeClr val="bg1"/>
                </a:solidFill>
                <a:latin typeface="+mj-ea"/>
              </a:rPr>
              <a:t>——</a:t>
            </a:r>
            <a:r>
              <a:rPr lang="zh-CN" altLang="en-US" sz="2800" dirty="0" smtClean="0">
                <a:solidFill>
                  <a:schemeClr val="bg1"/>
                </a:solidFill>
                <a:latin typeface="+mj-ea"/>
              </a:rPr>
              <a:t>运营篇</a:t>
            </a:r>
            <a:endParaRPr lang="zh-CN" altLang="en-US" sz="28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9" name="文本框 18"/>
          <p:cNvSpPr txBox="1"/>
          <p:nvPr/>
        </p:nvSpPr>
        <p:spPr>
          <a:xfrm>
            <a:off x="1753367" y="3763015"/>
            <a:ext cx="7943083" cy="1754326"/>
          </a:xfrm>
          <a:prstGeom prst="rect">
            <a:avLst/>
          </a:prstGeom>
          <a:noFill/>
        </p:spPr>
        <p:txBody>
          <a:bodyPr wrap="square" lIns="0" rIns="0" rtlCol="0">
            <a:spAutoFit/>
          </a:bodyPr>
          <a:lstStyle/>
          <a:p>
            <a:r>
              <a:rPr lang="en-US" altLang="zh-CN" sz="5400" dirty="0" smtClean="0">
                <a:solidFill>
                  <a:schemeClr val="tx2"/>
                </a:solidFill>
                <a:latin typeface="+mj-ea"/>
                <a:ea typeface="+mj-ea"/>
              </a:rPr>
              <a:t>6.3</a:t>
            </a:r>
            <a:r>
              <a:rPr lang="zh-CN" altLang="zh-CN" sz="5400" dirty="0" smtClean="0"/>
              <a:t>内容</a:t>
            </a:r>
            <a:r>
              <a:rPr lang="zh-CN" altLang="zh-CN" sz="5400" dirty="0" smtClean="0"/>
              <a:t>创业</a:t>
            </a:r>
            <a:r>
              <a:rPr lang="zh-CN" altLang="zh-CN" sz="5400" dirty="0" smtClean="0"/>
              <a:t>的</a:t>
            </a:r>
            <a:r>
              <a:rPr lang="zh-CN" altLang="en-US" sz="5400" dirty="0" smtClean="0"/>
              <a:t>运营</a:t>
            </a:r>
            <a:r>
              <a:rPr lang="zh-CN" altLang="zh-CN" sz="5400" dirty="0" smtClean="0"/>
              <a:t>模式</a:t>
            </a:r>
            <a:endParaRPr lang="zh-CN" altLang="zh-CN" sz="5400" dirty="0" smtClean="0"/>
          </a:p>
          <a:p>
            <a:endParaRPr lang="zh-CN" altLang="en-US" sz="5400" dirty="0">
              <a:solidFill>
                <a:schemeClr val="tx2"/>
              </a:solidFill>
              <a:latin typeface="+mj-ea"/>
              <a:ea typeface="+mj-ea"/>
            </a:endParaRPr>
          </a:p>
        </p:txBody>
      </p:sp>
      <p:sp>
        <p:nvSpPr>
          <p:cNvPr id="29" name="任意多边形 28"/>
          <p:cNvSpPr/>
          <p:nvPr/>
        </p:nvSpPr>
        <p:spPr>
          <a:xfrm flipH="1" flipV="1">
            <a:off x="7229474" y="5840436"/>
            <a:ext cx="4962526" cy="1017564"/>
          </a:xfrm>
          <a:custGeom>
            <a:avLst/>
            <a:gdLst>
              <a:gd name="connsiteX0" fmla="*/ 853200 w 4962526"/>
              <a:gd name="connsiteY0" fmla="*/ 1017563 h 1017564"/>
              <a:gd name="connsiteX1" fmla="*/ 125934 w 4962526"/>
              <a:gd name="connsiteY1" fmla="*/ 913956 h 1017564"/>
              <a:gd name="connsiteX2" fmla="*/ 0 w 4962526"/>
              <a:gd name="connsiteY2" fmla="*/ 861308 h 1017564"/>
              <a:gd name="connsiteX3" fmla="*/ 0 w 4962526"/>
              <a:gd name="connsiteY3" fmla="*/ 0 h 1017564"/>
              <a:gd name="connsiteX4" fmla="*/ 4962526 w 4962526"/>
              <a:gd name="connsiteY4" fmla="*/ 0 h 1017564"/>
              <a:gd name="connsiteX5" fmla="*/ 4657523 w 4962526"/>
              <a:gd name="connsiteY5" fmla="*/ 107970 h 1017564"/>
              <a:gd name="connsiteX6" fmla="*/ 853200 w 4962526"/>
              <a:gd name="connsiteY6" fmla="*/ 1017563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6" h="1017564">
                <a:moveTo>
                  <a:pt x="853200" y="1017563"/>
                </a:moveTo>
                <a:cubicBezTo>
                  <a:pt x="579206" y="1017290"/>
                  <a:pt x="332622" y="985803"/>
                  <a:pt x="125934" y="913956"/>
                </a:cubicBezTo>
                <a:lnTo>
                  <a:pt x="0" y="861308"/>
                </a:lnTo>
                <a:lnTo>
                  <a:pt x="0" y="0"/>
                </a:lnTo>
                <a:lnTo>
                  <a:pt x="4962526" y="0"/>
                </a:lnTo>
                <a:lnTo>
                  <a:pt x="4657523" y="107970"/>
                </a:lnTo>
                <a:cubicBezTo>
                  <a:pt x="3483694" y="520331"/>
                  <a:pt x="1949175" y="1018657"/>
                  <a:pt x="853200" y="101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1</a:t>
            </a:r>
            <a:r>
              <a:rPr lang="en-US" altLang="zh-CN" sz="2000" dirty="0" smtClean="0">
                <a:solidFill>
                  <a:schemeClr val="bg1"/>
                </a:solidFill>
                <a:latin typeface="+mn-ea"/>
              </a:rPr>
              <a:t>. </a:t>
            </a:r>
            <a:r>
              <a:rPr lang="zh-CN" altLang="en-US" sz="2000" dirty="0" smtClean="0">
                <a:solidFill>
                  <a:schemeClr val="bg1"/>
                </a:solidFill>
                <a:latin typeface="+mn-ea"/>
              </a:rPr>
              <a:t>运营模式</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028700" y="2476126"/>
            <a:ext cx="7600950" cy="2862322"/>
          </a:xfrm>
          <a:prstGeom prst="rect">
            <a:avLst/>
          </a:prstGeom>
        </p:spPr>
        <p:txBody>
          <a:bodyPr wrap="square" lIns="0" rIns="0">
            <a:spAutoFit/>
          </a:bodyPr>
          <a:lstStyle/>
          <a:p>
            <a:r>
              <a:rPr lang="zh-CN" altLang="en-US" dirty="0" smtClean="0"/>
              <a:t>运营就是对运营过程的计划、组织、实施和控制，是与产品生产和服务创造密切相关的各项管理工作的总称</a:t>
            </a:r>
            <a:r>
              <a:rPr lang="zh-CN" altLang="en-US" dirty="0" smtClean="0"/>
              <a:t>。</a:t>
            </a:r>
            <a:endParaRPr lang="en-US" altLang="zh-CN" dirty="0" smtClean="0"/>
          </a:p>
          <a:p>
            <a:r>
              <a:rPr lang="zh-CN" altLang="en-US" b="1" dirty="0" smtClean="0"/>
              <a:t>运营模式</a:t>
            </a:r>
            <a:r>
              <a:rPr lang="zh-CN" altLang="en-US" dirty="0" smtClean="0"/>
              <a:t>是</a:t>
            </a:r>
            <a:r>
              <a:rPr lang="zh-CN" altLang="en-US" dirty="0" smtClean="0"/>
              <a:t>指企业内部人、财、物、信息等各要素的结合方式，这是商业模式的核心层面。如果缺乏合理有效的运营模式，即使再高效的销售模式也会由于缺乏持续而优质的产品服务供应变得空心化。微软的产品更新换代模式、麦当劳的房地产零售模式、安利的开发与生产结合模式、携程的低价酒店经营模式等都是比较有特色的运营模式</a:t>
            </a:r>
            <a:r>
              <a:rPr lang="zh-CN" altLang="en-US" dirty="0" smtClean="0"/>
              <a:t>。</a:t>
            </a:r>
            <a:endParaRPr lang="en-US" altLang="zh-CN" dirty="0" smtClean="0"/>
          </a:p>
          <a:p>
            <a:r>
              <a:rPr lang="zh-CN" altLang="zh-CN" dirty="0" smtClean="0"/>
              <a:t>运营</a:t>
            </a:r>
            <a:r>
              <a:rPr lang="zh-CN" altLang="zh-CN" dirty="0" smtClean="0"/>
              <a:t>是需求的搬运工，运营不生产产品。内容运营，首先要满足用户需求。</a:t>
            </a:r>
            <a:endParaRPr lang="en-US" altLang="zh-CN" dirty="0" smtClean="0"/>
          </a:p>
          <a:p>
            <a:endParaRPr lang="en-US" altLang="zh-CN" dirty="0" smtClean="0"/>
          </a:p>
          <a:p>
            <a:endParaRPr lang="zh-CN" altLang="zh-CN" dirty="0"/>
          </a:p>
        </p:txBody>
      </p:sp>
      <p:sp>
        <p:nvSpPr>
          <p:cNvPr id="14" name="文本框 8"/>
          <p:cNvSpPr txBox="1"/>
          <p:nvPr/>
        </p:nvSpPr>
        <p:spPr>
          <a:xfrm>
            <a:off x="1202236" y="1871057"/>
            <a:ext cx="722955" cy="362792"/>
          </a:xfrm>
          <a:prstGeom prst="rect">
            <a:avLst/>
          </a:prstGeom>
          <a:noFill/>
        </p:spPr>
        <p:txBody>
          <a:bodyPr wrap="none" lIns="0" rIns="0" rtlCol="0">
            <a:spAutoFit/>
          </a:bodyPr>
          <a:lstStyle/>
          <a:p>
            <a:pPr algn="ctr">
              <a:lnSpc>
                <a:spcPct val="120000"/>
              </a:lnSpc>
            </a:pPr>
            <a:r>
              <a:rPr lang="en-US" altLang="zh-CN" sz="1600" b="1" dirty="0" smtClean="0">
                <a:latin typeface="+mn-ea"/>
              </a:rPr>
              <a:t>1.1</a:t>
            </a:r>
            <a:r>
              <a:rPr lang="zh-CN" altLang="en-US" sz="1600" b="1" dirty="0" smtClean="0">
                <a:latin typeface="+mn-ea"/>
              </a:rPr>
              <a:t>概念</a:t>
            </a:r>
            <a:endParaRPr lang="zh-CN" altLang="en-US" sz="1600" b="1" dirty="0">
              <a:latin typeface="+mn-ea"/>
            </a:endParaRPr>
          </a:p>
        </p:txBody>
      </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1</a:t>
            </a:r>
            <a:r>
              <a:rPr lang="en-US" altLang="zh-CN" sz="2000" dirty="0" smtClean="0">
                <a:solidFill>
                  <a:schemeClr val="bg1"/>
                </a:solidFill>
                <a:latin typeface="+mn-ea"/>
              </a:rPr>
              <a:t>. </a:t>
            </a:r>
            <a:r>
              <a:rPr lang="zh-CN" altLang="en-US" sz="2000" dirty="0" smtClean="0">
                <a:solidFill>
                  <a:schemeClr val="bg1"/>
                </a:solidFill>
                <a:latin typeface="+mn-ea"/>
              </a:rPr>
              <a:t>运营模式</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028700" y="2476126"/>
            <a:ext cx="7600950" cy="1754326"/>
          </a:xfrm>
          <a:prstGeom prst="rect">
            <a:avLst/>
          </a:prstGeom>
        </p:spPr>
        <p:txBody>
          <a:bodyPr wrap="square" lIns="0" rIns="0">
            <a:spAutoFit/>
          </a:bodyPr>
          <a:lstStyle/>
          <a:p>
            <a:pPr fontAlgn="base"/>
            <a:r>
              <a:rPr lang="zh-CN" altLang="zh-CN" dirty="0" smtClean="0"/>
              <a:t>（拉新）用户为什么会来？（留存）为什么会留下？（促活）为什么会活跃？（转换）为什么会转化？在创业的内容里面都应该有一个答案。其次，内容运营我们要遵循一定的流程，一步一步去实现</a:t>
            </a:r>
            <a:r>
              <a:rPr lang="zh-CN" altLang="zh-CN" dirty="0" smtClean="0"/>
              <a:t>。</a:t>
            </a:r>
            <a:r>
              <a:rPr lang="zh-CN" altLang="en-US" dirty="0" smtClean="0"/>
              <a:t>从用户角度一般叫</a:t>
            </a:r>
            <a:r>
              <a:rPr lang="en-US" altLang="zh-CN" dirty="0" smtClean="0"/>
              <a:t>AARRR</a:t>
            </a:r>
            <a:r>
              <a:rPr lang="zh-CN" altLang="zh-CN" dirty="0" smtClean="0"/>
              <a:t>运营</a:t>
            </a:r>
            <a:r>
              <a:rPr lang="zh-CN" altLang="zh-CN" dirty="0" smtClean="0"/>
              <a:t>模型</a:t>
            </a:r>
            <a:r>
              <a:rPr lang="zh-CN" altLang="en-US" dirty="0" smtClean="0"/>
              <a:t>。从内容角度，</a:t>
            </a:r>
            <a:r>
              <a:rPr lang="zh-CN" altLang="zh-CN" dirty="0" smtClean="0"/>
              <a:t>内容</a:t>
            </a:r>
            <a:r>
              <a:rPr lang="zh-CN" altLang="zh-CN" dirty="0" smtClean="0"/>
              <a:t>运营流程如下图所示。</a:t>
            </a:r>
            <a:endParaRPr lang="zh-CN" altLang="zh-CN" dirty="0" smtClean="0"/>
          </a:p>
          <a:p>
            <a:endParaRPr lang="en-US" altLang="zh-CN" dirty="0" smtClean="0"/>
          </a:p>
          <a:p>
            <a:endParaRPr lang="zh-CN" altLang="zh-CN" dirty="0"/>
          </a:p>
        </p:txBody>
      </p:sp>
      <p:sp>
        <p:nvSpPr>
          <p:cNvPr id="14" name="文本框 8"/>
          <p:cNvSpPr txBox="1"/>
          <p:nvPr/>
        </p:nvSpPr>
        <p:spPr>
          <a:xfrm>
            <a:off x="1161160" y="1871057"/>
            <a:ext cx="1338508" cy="387798"/>
          </a:xfrm>
          <a:prstGeom prst="rect">
            <a:avLst/>
          </a:prstGeom>
          <a:noFill/>
        </p:spPr>
        <p:txBody>
          <a:bodyPr wrap="none" lIns="0" rIns="0" rtlCol="0">
            <a:spAutoFit/>
          </a:bodyPr>
          <a:lstStyle/>
          <a:p>
            <a:pPr algn="ctr">
              <a:lnSpc>
                <a:spcPct val="120000"/>
              </a:lnSpc>
            </a:pPr>
            <a:r>
              <a:rPr lang="en-US" altLang="zh-CN" sz="1600" b="1" dirty="0" smtClean="0">
                <a:latin typeface="+mn-ea"/>
              </a:rPr>
              <a:t>1.2</a:t>
            </a:r>
            <a:r>
              <a:rPr lang="zh-CN" altLang="en-US" sz="1600" b="1" dirty="0" smtClean="0">
                <a:latin typeface="+mn-ea"/>
              </a:rPr>
              <a:t>运营的流程</a:t>
            </a:r>
            <a:endParaRPr lang="zh-CN" altLang="en-US" sz="1600" b="1" dirty="0">
              <a:latin typeface="+mn-ea"/>
            </a:endParaRPr>
          </a:p>
        </p:txBody>
      </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图片 19" descr="pQs3lsedgu2M30gEL2kT.jpg"/>
          <p:cNvPicPr>
            <a:picLocks noChangeAspect="1" noChangeArrowheads="1"/>
          </p:cNvPicPr>
          <p:nvPr/>
        </p:nvPicPr>
        <p:blipFill>
          <a:blip r:embed="rId1" cstate="print"/>
          <a:srcRect/>
          <a:stretch>
            <a:fillRect/>
          </a:stretch>
        </p:blipFill>
        <p:spPr bwMode="auto">
          <a:xfrm>
            <a:off x="1066799" y="4371975"/>
            <a:ext cx="7781925" cy="552450"/>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2962275" y="3752850"/>
            <a:ext cx="9229725" cy="310515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5743574" y="3752851"/>
            <a:ext cx="6448425" cy="31051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a:spLocks noChangeArrowheads="1"/>
          </p:cNvSpPr>
          <p:nvPr/>
        </p:nvSpPr>
        <p:spPr bwMode="auto">
          <a:xfrm>
            <a:off x="9019944" y="4009960"/>
            <a:ext cx="1009881" cy="2451165"/>
          </a:xfrm>
          <a:custGeom>
            <a:avLst/>
            <a:gdLst>
              <a:gd name="connsiteX0" fmla="*/ 100965 w 351359"/>
              <a:gd name="connsiteY0" fmla="*/ 167151 h 852813"/>
              <a:gd name="connsiteX1" fmla="*/ 141351 w 351359"/>
              <a:gd name="connsiteY1" fmla="*/ 167151 h 852813"/>
              <a:gd name="connsiteX2" fmla="*/ 149429 w 351359"/>
              <a:gd name="connsiteY2" fmla="*/ 167151 h 852813"/>
              <a:gd name="connsiteX3" fmla="*/ 250394 w 351359"/>
              <a:gd name="connsiteY3" fmla="*/ 167151 h 852813"/>
              <a:gd name="connsiteX4" fmla="*/ 351359 w 351359"/>
              <a:gd name="connsiteY4" fmla="*/ 269184 h 852813"/>
              <a:gd name="connsiteX5" fmla="*/ 351359 w 351359"/>
              <a:gd name="connsiteY5" fmla="*/ 465088 h 852813"/>
              <a:gd name="connsiteX6" fmla="*/ 319050 w 351359"/>
              <a:gd name="connsiteY6" fmla="*/ 497738 h 852813"/>
              <a:gd name="connsiteX7" fmla="*/ 286741 w 351359"/>
              <a:gd name="connsiteY7" fmla="*/ 465088 h 852813"/>
              <a:gd name="connsiteX8" fmla="*/ 286741 w 351359"/>
              <a:gd name="connsiteY8" fmla="*/ 350811 h 852813"/>
              <a:gd name="connsiteX9" fmla="*/ 286741 w 351359"/>
              <a:gd name="connsiteY9" fmla="*/ 281428 h 852813"/>
              <a:gd name="connsiteX10" fmla="*/ 270587 w 351359"/>
              <a:gd name="connsiteY10" fmla="*/ 281428 h 852813"/>
              <a:gd name="connsiteX11" fmla="*/ 270587 w 351359"/>
              <a:gd name="connsiteY11" fmla="*/ 354892 h 852813"/>
              <a:gd name="connsiteX12" fmla="*/ 270587 w 351359"/>
              <a:gd name="connsiteY12" fmla="*/ 481413 h 852813"/>
              <a:gd name="connsiteX13" fmla="*/ 270587 w 351359"/>
              <a:gd name="connsiteY13" fmla="*/ 497738 h 852813"/>
              <a:gd name="connsiteX14" fmla="*/ 270587 w 351359"/>
              <a:gd name="connsiteY14" fmla="*/ 807919 h 852813"/>
              <a:gd name="connsiteX15" fmla="*/ 226162 w 351359"/>
              <a:gd name="connsiteY15" fmla="*/ 852813 h 852813"/>
              <a:gd name="connsiteX16" fmla="*/ 185776 w 351359"/>
              <a:gd name="connsiteY16" fmla="*/ 807919 h 852813"/>
              <a:gd name="connsiteX17" fmla="*/ 185776 w 351359"/>
              <a:gd name="connsiteY17" fmla="*/ 497738 h 852813"/>
              <a:gd name="connsiteX18" fmla="*/ 169622 w 351359"/>
              <a:gd name="connsiteY18" fmla="*/ 497738 h 852813"/>
              <a:gd name="connsiteX19" fmla="*/ 169622 w 351359"/>
              <a:gd name="connsiteY19" fmla="*/ 807919 h 852813"/>
              <a:gd name="connsiteX20" fmla="*/ 125197 w 351359"/>
              <a:gd name="connsiteY20" fmla="*/ 852813 h 852813"/>
              <a:gd name="connsiteX21" fmla="*/ 80772 w 351359"/>
              <a:gd name="connsiteY21" fmla="*/ 807919 h 852813"/>
              <a:gd name="connsiteX22" fmla="*/ 80772 w 351359"/>
              <a:gd name="connsiteY22" fmla="*/ 497738 h 852813"/>
              <a:gd name="connsiteX23" fmla="*/ 80772 w 351359"/>
              <a:gd name="connsiteY23" fmla="*/ 481413 h 852813"/>
              <a:gd name="connsiteX24" fmla="*/ 80772 w 351359"/>
              <a:gd name="connsiteY24" fmla="*/ 354892 h 852813"/>
              <a:gd name="connsiteX25" fmla="*/ 80772 w 351359"/>
              <a:gd name="connsiteY25" fmla="*/ 281428 h 852813"/>
              <a:gd name="connsiteX26" fmla="*/ 64618 w 351359"/>
              <a:gd name="connsiteY26" fmla="*/ 281428 h 852813"/>
              <a:gd name="connsiteX27" fmla="*/ 64618 w 351359"/>
              <a:gd name="connsiteY27" fmla="*/ 350811 h 852813"/>
              <a:gd name="connsiteX28" fmla="*/ 64618 w 351359"/>
              <a:gd name="connsiteY28" fmla="*/ 465088 h 852813"/>
              <a:gd name="connsiteX29" fmla="*/ 32309 w 351359"/>
              <a:gd name="connsiteY29" fmla="*/ 497738 h 852813"/>
              <a:gd name="connsiteX30" fmla="*/ 0 w 351359"/>
              <a:gd name="connsiteY30" fmla="*/ 465088 h 852813"/>
              <a:gd name="connsiteX31" fmla="*/ 0 w 351359"/>
              <a:gd name="connsiteY31" fmla="*/ 269184 h 852813"/>
              <a:gd name="connsiteX32" fmla="*/ 100965 w 351359"/>
              <a:gd name="connsiteY32" fmla="*/ 167151 h 852813"/>
              <a:gd name="connsiteX33" fmla="*/ 174828 w 351359"/>
              <a:gd name="connsiteY33" fmla="*/ 0 h 852813"/>
              <a:gd name="connsiteX34" fmla="*/ 249023 w 351359"/>
              <a:gd name="connsiteY34" fmla="*/ 75900 h 852813"/>
              <a:gd name="connsiteX35" fmla="*/ 174828 w 351359"/>
              <a:gd name="connsiteY35" fmla="*/ 151800 h 852813"/>
              <a:gd name="connsiteX36" fmla="*/ 100633 w 351359"/>
              <a:gd name="connsiteY36" fmla="*/ 75900 h 852813"/>
              <a:gd name="connsiteX37" fmla="*/ 174828 w 351359"/>
              <a:gd name="connsiteY37" fmla="*/ 0 h 8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1359" h="852813">
                <a:moveTo>
                  <a:pt x="100965" y="167151"/>
                </a:moveTo>
                <a:cubicBezTo>
                  <a:pt x="100965" y="167151"/>
                  <a:pt x="100965" y="167151"/>
                  <a:pt x="141351" y="167151"/>
                </a:cubicBezTo>
                <a:cubicBezTo>
                  <a:pt x="141351" y="167151"/>
                  <a:pt x="141351" y="167151"/>
                  <a:pt x="149429" y="167151"/>
                </a:cubicBezTo>
                <a:cubicBezTo>
                  <a:pt x="149429" y="167151"/>
                  <a:pt x="149429" y="167151"/>
                  <a:pt x="250394" y="167151"/>
                </a:cubicBezTo>
                <a:cubicBezTo>
                  <a:pt x="306934" y="167151"/>
                  <a:pt x="351359" y="212046"/>
                  <a:pt x="351359" y="269184"/>
                </a:cubicBezTo>
                <a:cubicBezTo>
                  <a:pt x="351359" y="269184"/>
                  <a:pt x="351359" y="269184"/>
                  <a:pt x="351359" y="465088"/>
                </a:cubicBezTo>
                <a:cubicBezTo>
                  <a:pt x="351359" y="485494"/>
                  <a:pt x="335205" y="497738"/>
                  <a:pt x="319050" y="497738"/>
                </a:cubicBezTo>
                <a:cubicBezTo>
                  <a:pt x="298857" y="497738"/>
                  <a:pt x="286741" y="485494"/>
                  <a:pt x="286741" y="465088"/>
                </a:cubicBezTo>
                <a:cubicBezTo>
                  <a:pt x="286741" y="465088"/>
                  <a:pt x="286741" y="465088"/>
                  <a:pt x="286741" y="350811"/>
                </a:cubicBezTo>
                <a:cubicBezTo>
                  <a:pt x="286741" y="350811"/>
                  <a:pt x="286741" y="350811"/>
                  <a:pt x="286741" y="281428"/>
                </a:cubicBezTo>
                <a:cubicBezTo>
                  <a:pt x="286741" y="281428"/>
                  <a:pt x="286741" y="281428"/>
                  <a:pt x="270587" y="281428"/>
                </a:cubicBezTo>
                <a:cubicBezTo>
                  <a:pt x="270587" y="281428"/>
                  <a:pt x="270587" y="281428"/>
                  <a:pt x="270587" y="354892"/>
                </a:cubicBezTo>
                <a:cubicBezTo>
                  <a:pt x="270587" y="354892"/>
                  <a:pt x="270587" y="354892"/>
                  <a:pt x="270587" y="481413"/>
                </a:cubicBezTo>
                <a:cubicBezTo>
                  <a:pt x="270587" y="481413"/>
                  <a:pt x="270587" y="481413"/>
                  <a:pt x="270587" y="497738"/>
                </a:cubicBezTo>
                <a:cubicBezTo>
                  <a:pt x="270587" y="497738"/>
                  <a:pt x="270587" y="497738"/>
                  <a:pt x="270587" y="807919"/>
                </a:cubicBezTo>
                <a:cubicBezTo>
                  <a:pt x="270587" y="832407"/>
                  <a:pt x="250394" y="852813"/>
                  <a:pt x="226162" y="852813"/>
                </a:cubicBezTo>
                <a:cubicBezTo>
                  <a:pt x="201930" y="852813"/>
                  <a:pt x="185776" y="832407"/>
                  <a:pt x="185776" y="807919"/>
                </a:cubicBezTo>
                <a:cubicBezTo>
                  <a:pt x="185776" y="807919"/>
                  <a:pt x="185776" y="807919"/>
                  <a:pt x="185776" y="497738"/>
                </a:cubicBezTo>
                <a:cubicBezTo>
                  <a:pt x="185776" y="497738"/>
                  <a:pt x="185776" y="497738"/>
                  <a:pt x="169622" y="497738"/>
                </a:cubicBezTo>
                <a:cubicBezTo>
                  <a:pt x="169622" y="497738"/>
                  <a:pt x="169622" y="497738"/>
                  <a:pt x="169622" y="807919"/>
                </a:cubicBezTo>
                <a:cubicBezTo>
                  <a:pt x="169622" y="832407"/>
                  <a:pt x="149429" y="852813"/>
                  <a:pt x="125197" y="852813"/>
                </a:cubicBezTo>
                <a:cubicBezTo>
                  <a:pt x="100965" y="852813"/>
                  <a:pt x="80772" y="832407"/>
                  <a:pt x="80772" y="807919"/>
                </a:cubicBezTo>
                <a:cubicBezTo>
                  <a:pt x="80772" y="807919"/>
                  <a:pt x="80772" y="807919"/>
                  <a:pt x="80772" y="497738"/>
                </a:cubicBezTo>
                <a:cubicBezTo>
                  <a:pt x="80772" y="497738"/>
                  <a:pt x="80772" y="497738"/>
                  <a:pt x="80772" y="481413"/>
                </a:cubicBezTo>
                <a:cubicBezTo>
                  <a:pt x="80772" y="481413"/>
                  <a:pt x="80772" y="481413"/>
                  <a:pt x="80772" y="354892"/>
                </a:cubicBezTo>
                <a:cubicBezTo>
                  <a:pt x="80772" y="354892"/>
                  <a:pt x="80772" y="354892"/>
                  <a:pt x="80772" y="281428"/>
                </a:cubicBezTo>
                <a:cubicBezTo>
                  <a:pt x="80772" y="281428"/>
                  <a:pt x="80772" y="281428"/>
                  <a:pt x="64618" y="281428"/>
                </a:cubicBezTo>
                <a:cubicBezTo>
                  <a:pt x="64618" y="281428"/>
                  <a:pt x="64618" y="281428"/>
                  <a:pt x="64618" y="350811"/>
                </a:cubicBezTo>
                <a:cubicBezTo>
                  <a:pt x="64618" y="350811"/>
                  <a:pt x="64618" y="350811"/>
                  <a:pt x="64618" y="465088"/>
                </a:cubicBezTo>
                <a:cubicBezTo>
                  <a:pt x="64618" y="485494"/>
                  <a:pt x="52502" y="497738"/>
                  <a:pt x="32309" y="497738"/>
                </a:cubicBezTo>
                <a:cubicBezTo>
                  <a:pt x="16154" y="497738"/>
                  <a:pt x="0" y="485494"/>
                  <a:pt x="0" y="465088"/>
                </a:cubicBezTo>
                <a:cubicBezTo>
                  <a:pt x="0" y="465088"/>
                  <a:pt x="0" y="465088"/>
                  <a:pt x="0" y="269184"/>
                </a:cubicBezTo>
                <a:cubicBezTo>
                  <a:pt x="4039" y="212046"/>
                  <a:pt x="48463" y="167151"/>
                  <a:pt x="100965" y="167151"/>
                </a:cubicBezTo>
                <a:close/>
                <a:moveTo>
                  <a:pt x="174828" y="0"/>
                </a:moveTo>
                <a:cubicBezTo>
                  <a:pt x="215805" y="0"/>
                  <a:pt x="249023" y="33982"/>
                  <a:pt x="249023" y="75900"/>
                </a:cubicBezTo>
                <a:cubicBezTo>
                  <a:pt x="249023" y="117818"/>
                  <a:pt x="215805" y="151800"/>
                  <a:pt x="174828" y="151800"/>
                </a:cubicBezTo>
                <a:cubicBezTo>
                  <a:pt x="133851" y="151800"/>
                  <a:pt x="100633" y="117818"/>
                  <a:pt x="100633" y="75900"/>
                </a:cubicBezTo>
                <a:cubicBezTo>
                  <a:pt x="100633" y="33982"/>
                  <a:pt x="133851" y="0"/>
                  <a:pt x="1748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a:xfrm>
            <a:off x="8112744" y="622458"/>
            <a:ext cx="2824280" cy="3200334"/>
          </a:xfrm>
          <a:custGeom>
            <a:avLst/>
            <a:gdLst>
              <a:gd name="connsiteX0" fmla="*/ 1412140 w 2824280"/>
              <a:gd name="connsiteY0" fmla="*/ 0 h 3200334"/>
              <a:gd name="connsiteX1" fmla="*/ 2824280 w 2824280"/>
              <a:gd name="connsiteY1" fmla="*/ 1412140 h 3200334"/>
              <a:gd name="connsiteX2" fmla="*/ 1696735 w 2824280"/>
              <a:gd name="connsiteY2" fmla="*/ 2795590 h 3200334"/>
              <a:gd name="connsiteX3" fmla="*/ 1632690 w 2824280"/>
              <a:gd name="connsiteY3" fmla="*/ 2805365 h 3200334"/>
              <a:gd name="connsiteX4" fmla="*/ 1414462 w 2824280"/>
              <a:gd name="connsiteY4" fmla="*/ 3200334 h 3200334"/>
              <a:gd name="connsiteX5" fmla="*/ 1196662 w 2824280"/>
              <a:gd name="connsiteY5" fmla="*/ 2806139 h 3200334"/>
              <a:gd name="connsiteX6" fmla="*/ 1127545 w 2824280"/>
              <a:gd name="connsiteY6" fmla="*/ 2795590 h 3200334"/>
              <a:gd name="connsiteX7" fmla="*/ 0 w 2824280"/>
              <a:gd name="connsiteY7" fmla="*/ 1412140 h 3200334"/>
              <a:gd name="connsiteX8" fmla="*/ 1412140 w 2824280"/>
              <a:gd name="connsiteY8" fmla="*/ 0 h 3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280" h="3200334">
                <a:moveTo>
                  <a:pt x="1412140" y="0"/>
                </a:moveTo>
                <a:cubicBezTo>
                  <a:pt x="2192043" y="0"/>
                  <a:pt x="2824280" y="632237"/>
                  <a:pt x="2824280" y="1412140"/>
                </a:cubicBezTo>
                <a:cubicBezTo>
                  <a:pt x="2824280" y="2094555"/>
                  <a:pt x="2340224" y="2663914"/>
                  <a:pt x="1696735" y="2795590"/>
                </a:cubicBezTo>
                <a:lnTo>
                  <a:pt x="1632690" y="2805365"/>
                </a:lnTo>
                <a:lnTo>
                  <a:pt x="1414462" y="3200334"/>
                </a:lnTo>
                <a:lnTo>
                  <a:pt x="1196662" y="2806139"/>
                </a:lnTo>
                <a:lnTo>
                  <a:pt x="1127545" y="2795590"/>
                </a:lnTo>
                <a:cubicBezTo>
                  <a:pt x="484056" y="2663914"/>
                  <a:pt x="0" y="2094555"/>
                  <a:pt x="0" y="1412140"/>
                </a:cubicBezTo>
                <a:cubicBezTo>
                  <a:pt x="0" y="632237"/>
                  <a:pt x="632237" y="0"/>
                  <a:pt x="14121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788025" y="1703829"/>
            <a:ext cx="1641475" cy="584775"/>
          </a:xfrm>
          <a:prstGeom prst="rect">
            <a:avLst/>
          </a:prstGeom>
          <a:noFill/>
        </p:spPr>
        <p:txBody>
          <a:bodyPr wrap="none" lIns="0" rIns="0" rtlCol="0">
            <a:spAutoFit/>
          </a:bodyPr>
          <a:lstStyle/>
          <a:p>
            <a:r>
              <a:rPr lang="zh-CN" altLang="en-US" sz="3200" b="1" dirty="0" smtClean="0">
                <a:solidFill>
                  <a:schemeClr val="bg1"/>
                </a:solidFill>
              </a:rPr>
              <a:t>实战演练</a:t>
            </a:r>
            <a:endParaRPr lang="zh-CN" altLang="en-US" sz="3200" b="1" dirty="0">
              <a:solidFill>
                <a:schemeClr val="bg1"/>
              </a:solidFill>
            </a:endParaRPr>
          </a:p>
        </p:txBody>
      </p:sp>
      <p:sp>
        <p:nvSpPr>
          <p:cNvPr id="11" name="矩形 10"/>
          <p:cNvSpPr/>
          <p:nvPr/>
        </p:nvSpPr>
        <p:spPr>
          <a:xfrm>
            <a:off x="2208880" y="1767915"/>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452122" y="1599575"/>
            <a:ext cx="4706861" cy="1015663"/>
          </a:xfrm>
          <a:prstGeom prst="rect">
            <a:avLst/>
          </a:prstGeom>
          <a:noFill/>
        </p:spPr>
        <p:txBody>
          <a:bodyPr wrap="square" lIns="0" rIns="0" rtlCol="0">
            <a:spAutoFit/>
          </a:bodyPr>
          <a:lstStyle/>
          <a:p>
            <a:r>
              <a:rPr lang="zh-CN" altLang="zh-CN" sz="2000" dirty="0" smtClean="0"/>
              <a:t>结合本章所学内容，针对选择的内容垂直领域，按照</a:t>
            </a:r>
            <a:r>
              <a:rPr lang="en-US" altLang="zh-CN" sz="2000" dirty="0" smtClean="0"/>
              <a:t>AARRR</a:t>
            </a:r>
            <a:r>
              <a:rPr lang="zh-CN" altLang="zh-CN" sz="2000" dirty="0" smtClean="0"/>
              <a:t>运营模型</a:t>
            </a:r>
            <a:r>
              <a:rPr lang="zh-CN" altLang="zh-CN" sz="2000" dirty="0" smtClean="0"/>
              <a:t>，设计</a:t>
            </a:r>
            <a:r>
              <a:rPr lang="zh-CN" altLang="en-US" sz="2000" dirty="0" smtClean="0"/>
              <a:t>一个有针对性的运营模型</a:t>
            </a:r>
            <a:r>
              <a:rPr lang="zh-CN" altLang="zh-CN" sz="2000" dirty="0" smtClean="0"/>
              <a:t>。</a:t>
            </a:r>
            <a:endParaRPr lang="zh-CN" altLang="zh-CN" sz="2000" dirty="0"/>
          </a:p>
        </p:txBody>
      </p:sp>
      <p:sp>
        <p:nvSpPr>
          <p:cNvPr id="17" name="文本框 16"/>
          <p:cNvSpPr txBox="1"/>
          <p:nvPr/>
        </p:nvSpPr>
        <p:spPr>
          <a:xfrm>
            <a:off x="1294074" y="1629608"/>
            <a:ext cx="705321"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01</a:t>
            </a:r>
            <a:endParaRPr lang="zh-CN" altLang="en-US" sz="6000" dirty="0">
              <a:solidFill>
                <a:schemeClr val="bg1">
                  <a:lumMod val="65000"/>
                </a:schemeClr>
              </a:solidFill>
              <a:latin typeface="Impact" panose="020B0806030902050204" pitchFamily="34" charset="0"/>
            </a:endParaRPr>
          </a:p>
        </p:txBody>
      </p:sp>
      <p:sp>
        <p:nvSpPr>
          <p:cNvPr id="13" name="矩形 12"/>
          <p:cNvSpPr/>
          <p:nvPr/>
        </p:nvSpPr>
        <p:spPr>
          <a:xfrm>
            <a:off x="190500" y="428625"/>
            <a:ext cx="11849100" cy="61055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 y="0"/>
            <a:ext cx="12191999" cy="3434180"/>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 name="connsiteX0-1" fmla="*/ 0 w 12191999"/>
              <a:gd name="connsiteY0-2" fmla="*/ 0 h 3434180"/>
              <a:gd name="connsiteX1-3" fmla="*/ 12191999 w 12191999"/>
              <a:gd name="connsiteY1-4" fmla="*/ 0 h 3434180"/>
              <a:gd name="connsiteX2-5" fmla="*/ 12191999 w 12191999"/>
              <a:gd name="connsiteY2-6" fmla="*/ 766762 h 3434180"/>
              <a:gd name="connsiteX3-7" fmla="*/ 12191999 w 12191999"/>
              <a:gd name="connsiteY3-8" fmla="*/ 772572 h 3434180"/>
              <a:gd name="connsiteX4-9" fmla="*/ 0 w 12191999"/>
              <a:gd name="connsiteY4-10" fmla="*/ 772571 h 3434180"/>
              <a:gd name="connsiteX5" fmla="*/ 0 w 12191999"/>
              <a:gd name="connsiteY5" fmla="*/ 0 h 3434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1999" h="3434180">
                <a:moveTo>
                  <a:pt x="0" y="0"/>
                </a:moveTo>
                <a:lnTo>
                  <a:pt x="12191999" y="0"/>
                </a:lnTo>
                <a:lnTo>
                  <a:pt x="12191999" y="766762"/>
                </a:lnTo>
                <a:lnTo>
                  <a:pt x="12191999" y="772572"/>
                </a:lnTo>
                <a:cubicBezTo>
                  <a:pt x="6769099" y="3173840"/>
                  <a:pt x="3175" y="5311408"/>
                  <a:pt x="0" y="772571"/>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1" y="0"/>
            <a:ext cx="12191999" cy="2960788"/>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2960788">
                <a:moveTo>
                  <a:pt x="0" y="0"/>
                </a:moveTo>
                <a:lnTo>
                  <a:pt x="12191999" y="0"/>
                </a:lnTo>
                <a:lnTo>
                  <a:pt x="12191999" y="766762"/>
                </a:lnTo>
                <a:lnTo>
                  <a:pt x="12191999" y="772572"/>
                </a:lnTo>
                <a:cubicBezTo>
                  <a:pt x="10198099" y="1497440"/>
                  <a:pt x="3175" y="5311408"/>
                  <a:pt x="0" y="7725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829567" y="372398"/>
            <a:ext cx="1037143" cy="2215991"/>
          </a:xfrm>
          <a:prstGeom prst="rect">
            <a:avLst/>
          </a:prstGeom>
          <a:noFill/>
        </p:spPr>
        <p:txBody>
          <a:bodyPr wrap="none" lIns="0" rIns="0" rtlCol="0">
            <a:spAutoFit/>
          </a:bodyPr>
          <a:lstStyle/>
          <a:p>
            <a:pPr algn="ctr"/>
            <a:r>
              <a:rPr lang="en-US" altLang="zh-CN" sz="13800" dirty="0" smtClean="0">
                <a:solidFill>
                  <a:schemeClr val="bg1"/>
                </a:solidFill>
                <a:latin typeface="+mj-ea"/>
                <a:ea typeface="+mj-ea"/>
              </a:rPr>
              <a:t>6</a:t>
            </a:r>
            <a:endParaRPr lang="zh-CN" altLang="en-US" sz="13800" dirty="0">
              <a:solidFill>
                <a:schemeClr val="bg1"/>
              </a:solidFill>
              <a:latin typeface="+mj-ea"/>
              <a:ea typeface="+mj-ea"/>
            </a:endParaRPr>
          </a:p>
        </p:txBody>
      </p:sp>
      <p:sp>
        <p:nvSpPr>
          <p:cNvPr id="17" name="文本框 16"/>
          <p:cNvSpPr txBox="1"/>
          <p:nvPr/>
        </p:nvSpPr>
        <p:spPr>
          <a:xfrm>
            <a:off x="2967852" y="1252165"/>
            <a:ext cx="5084725" cy="523220"/>
          </a:xfrm>
          <a:prstGeom prst="rect">
            <a:avLst/>
          </a:prstGeom>
          <a:noFill/>
        </p:spPr>
        <p:txBody>
          <a:bodyPr wrap="none" lIns="0" rIns="0" rtlCol="0">
            <a:spAutoFit/>
          </a:bodyPr>
          <a:lstStyle/>
          <a:p>
            <a:r>
              <a:rPr lang="zh-CN" altLang="en-US" sz="2800" dirty="0" smtClean="0">
                <a:solidFill>
                  <a:schemeClr val="bg1"/>
                </a:solidFill>
                <a:latin typeface="+mj-ea"/>
              </a:rPr>
              <a:t>新媒体平台内容创业</a:t>
            </a:r>
            <a:r>
              <a:rPr lang="en-US" altLang="zh-CN" sz="2800" dirty="0" smtClean="0">
                <a:solidFill>
                  <a:schemeClr val="bg1"/>
                </a:solidFill>
                <a:latin typeface="+mj-ea"/>
              </a:rPr>
              <a:t>——</a:t>
            </a:r>
            <a:r>
              <a:rPr lang="zh-CN" altLang="en-US" sz="2800" dirty="0" smtClean="0">
                <a:solidFill>
                  <a:schemeClr val="bg1"/>
                </a:solidFill>
                <a:latin typeface="+mj-ea"/>
              </a:rPr>
              <a:t>运营篇</a:t>
            </a:r>
            <a:endParaRPr lang="zh-CN" altLang="en-US" sz="28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9" name="文本框 18"/>
          <p:cNvSpPr txBox="1"/>
          <p:nvPr/>
        </p:nvSpPr>
        <p:spPr>
          <a:xfrm>
            <a:off x="1753367" y="3763015"/>
            <a:ext cx="7943083" cy="1754326"/>
          </a:xfrm>
          <a:prstGeom prst="rect">
            <a:avLst/>
          </a:prstGeom>
          <a:noFill/>
        </p:spPr>
        <p:txBody>
          <a:bodyPr wrap="square" lIns="0" rIns="0" rtlCol="0">
            <a:spAutoFit/>
          </a:bodyPr>
          <a:lstStyle/>
          <a:p>
            <a:r>
              <a:rPr lang="en-US" altLang="zh-CN" sz="5400" dirty="0" smtClean="0">
                <a:solidFill>
                  <a:schemeClr val="tx2"/>
                </a:solidFill>
                <a:latin typeface="+mj-ea"/>
                <a:ea typeface="+mj-ea"/>
              </a:rPr>
              <a:t>6.4</a:t>
            </a:r>
            <a:r>
              <a:rPr lang="zh-CN" altLang="zh-CN" sz="5400" dirty="0" smtClean="0"/>
              <a:t>内容</a:t>
            </a:r>
            <a:r>
              <a:rPr lang="zh-CN" altLang="zh-CN" sz="5400" dirty="0" smtClean="0"/>
              <a:t>创业</a:t>
            </a:r>
            <a:r>
              <a:rPr lang="zh-CN" altLang="zh-CN" sz="5400" dirty="0" smtClean="0"/>
              <a:t>的</a:t>
            </a:r>
            <a:r>
              <a:rPr lang="zh-CN" altLang="en-US" sz="5400" dirty="0" smtClean="0"/>
              <a:t>变现</a:t>
            </a:r>
            <a:r>
              <a:rPr lang="zh-CN" altLang="zh-CN" sz="5400" dirty="0" smtClean="0"/>
              <a:t>模式</a:t>
            </a:r>
            <a:endParaRPr lang="zh-CN" altLang="zh-CN" sz="5400" dirty="0" smtClean="0"/>
          </a:p>
          <a:p>
            <a:endParaRPr lang="zh-CN" altLang="en-US" sz="5400" dirty="0">
              <a:solidFill>
                <a:schemeClr val="tx2"/>
              </a:solidFill>
              <a:latin typeface="+mj-ea"/>
              <a:ea typeface="+mj-ea"/>
            </a:endParaRPr>
          </a:p>
        </p:txBody>
      </p:sp>
      <p:sp>
        <p:nvSpPr>
          <p:cNvPr id="29" name="任意多边形 28"/>
          <p:cNvSpPr/>
          <p:nvPr/>
        </p:nvSpPr>
        <p:spPr>
          <a:xfrm flipH="1" flipV="1">
            <a:off x="7229474" y="5840436"/>
            <a:ext cx="4962526" cy="1017564"/>
          </a:xfrm>
          <a:custGeom>
            <a:avLst/>
            <a:gdLst>
              <a:gd name="connsiteX0" fmla="*/ 853200 w 4962526"/>
              <a:gd name="connsiteY0" fmla="*/ 1017563 h 1017564"/>
              <a:gd name="connsiteX1" fmla="*/ 125934 w 4962526"/>
              <a:gd name="connsiteY1" fmla="*/ 913956 h 1017564"/>
              <a:gd name="connsiteX2" fmla="*/ 0 w 4962526"/>
              <a:gd name="connsiteY2" fmla="*/ 861308 h 1017564"/>
              <a:gd name="connsiteX3" fmla="*/ 0 w 4962526"/>
              <a:gd name="connsiteY3" fmla="*/ 0 h 1017564"/>
              <a:gd name="connsiteX4" fmla="*/ 4962526 w 4962526"/>
              <a:gd name="connsiteY4" fmla="*/ 0 h 1017564"/>
              <a:gd name="connsiteX5" fmla="*/ 4657523 w 4962526"/>
              <a:gd name="connsiteY5" fmla="*/ 107970 h 1017564"/>
              <a:gd name="connsiteX6" fmla="*/ 853200 w 4962526"/>
              <a:gd name="connsiteY6" fmla="*/ 1017563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6" h="1017564">
                <a:moveTo>
                  <a:pt x="853200" y="1017563"/>
                </a:moveTo>
                <a:cubicBezTo>
                  <a:pt x="579206" y="1017290"/>
                  <a:pt x="332622" y="985803"/>
                  <a:pt x="125934" y="913956"/>
                </a:cubicBezTo>
                <a:lnTo>
                  <a:pt x="0" y="861308"/>
                </a:lnTo>
                <a:lnTo>
                  <a:pt x="0" y="0"/>
                </a:lnTo>
                <a:lnTo>
                  <a:pt x="4962526" y="0"/>
                </a:lnTo>
                <a:lnTo>
                  <a:pt x="4657523" y="107970"/>
                </a:lnTo>
                <a:cubicBezTo>
                  <a:pt x="3483694" y="520331"/>
                  <a:pt x="1949175" y="1018657"/>
                  <a:pt x="853200" y="101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1</a:t>
            </a:r>
            <a:r>
              <a:rPr lang="en-US" altLang="zh-CN" sz="2000" dirty="0" smtClean="0">
                <a:solidFill>
                  <a:schemeClr val="bg1"/>
                </a:solidFill>
                <a:latin typeface="+mn-ea"/>
              </a:rPr>
              <a:t>. </a:t>
            </a:r>
            <a:r>
              <a:rPr lang="zh-CN" altLang="en-US" sz="2000" dirty="0" smtClean="0">
                <a:solidFill>
                  <a:schemeClr val="bg1"/>
                </a:solidFill>
                <a:latin typeface="+mn-ea"/>
              </a:rPr>
              <a:t>内容付费</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238250" y="1933201"/>
            <a:ext cx="7600950" cy="1200329"/>
          </a:xfrm>
          <a:prstGeom prst="rect">
            <a:avLst/>
          </a:prstGeom>
        </p:spPr>
        <p:txBody>
          <a:bodyPr wrap="square" lIns="0" rIns="0">
            <a:spAutoFit/>
          </a:bodyPr>
          <a:lstStyle/>
          <a:p>
            <a:r>
              <a:rPr lang="zh-CN" altLang="zh-CN" dirty="0" smtClean="0"/>
              <a:t>内容付费是最直接的内容变现方式，所谓内容付费就是，用户为想要看的内容要支付一定的资金，或者对满意的内容进行自愿的打赏。广义来说，为信息、咨询、教育、视频、音乐等无形产品付费都应该包括其中。狭义的，主要是指为非标准化的知识、信息和经验技能付费。</a:t>
            </a:r>
            <a:endParaRPr lang="zh-CN" altLang="zh-CN" dirty="0"/>
          </a:p>
        </p:txBody>
      </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图片 2" descr="v2-8f30a3ee66c507a43b366c049b2b5624_hd.jpg"/>
          <p:cNvPicPr>
            <a:picLocks noChangeAspect="1" noChangeArrowheads="1"/>
          </p:cNvPicPr>
          <p:nvPr/>
        </p:nvPicPr>
        <p:blipFill>
          <a:blip r:embed="rId1" cstate="print"/>
          <a:srcRect/>
          <a:stretch>
            <a:fillRect/>
          </a:stretch>
        </p:blipFill>
        <p:spPr bwMode="auto">
          <a:xfrm>
            <a:off x="2819400" y="3086100"/>
            <a:ext cx="5029200" cy="3181350"/>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2.</a:t>
            </a:r>
            <a:r>
              <a:rPr lang="zh-CN" altLang="zh-CN" sz="2000" b="1" dirty="0" smtClean="0">
                <a:solidFill>
                  <a:schemeClr val="bg1">
                    <a:lumMod val="95000"/>
                  </a:schemeClr>
                </a:solidFill>
              </a:rPr>
              <a:t>版权售卖</a:t>
            </a:r>
            <a:endParaRPr lang="zh-CN" altLang="en-US" sz="2000" dirty="0">
              <a:solidFill>
                <a:schemeClr val="bg1">
                  <a:lumMod val="95000"/>
                </a:schemeClr>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552575" y="2018926"/>
            <a:ext cx="7600950" cy="3416320"/>
          </a:xfrm>
          <a:prstGeom prst="rect">
            <a:avLst/>
          </a:prstGeom>
        </p:spPr>
        <p:txBody>
          <a:bodyPr wrap="square" lIns="0" rIns="0">
            <a:spAutoFit/>
          </a:bodyPr>
          <a:lstStyle/>
          <a:p>
            <a:r>
              <a:rPr lang="zh-CN" altLang="zh-CN" dirty="0" smtClean="0"/>
              <a:t>内容的核心是</a:t>
            </a:r>
            <a:r>
              <a:rPr lang="en-US" altLang="zh-CN" dirty="0" smtClean="0"/>
              <a:t>IP</a:t>
            </a:r>
            <a:r>
              <a:rPr lang="zh-CN" altLang="zh-CN" dirty="0" smtClean="0"/>
              <a:t>。</a:t>
            </a:r>
            <a:r>
              <a:rPr lang="en-US" altLang="zh-CN" dirty="0" smtClean="0"/>
              <a:t>IP</a:t>
            </a:r>
            <a:r>
              <a:rPr lang="zh-CN" altLang="zh-CN" dirty="0" smtClean="0"/>
              <a:t>在狭义上的理解是指内容的知识产权（</a:t>
            </a:r>
            <a:r>
              <a:rPr lang="en-US" altLang="zh-CN" dirty="0" smtClean="0"/>
              <a:t>intellectual property</a:t>
            </a:r>
            <a:r>
              <a:rPr lang="zh-CN" altLang="zh-CN" dirty="0" smtClean="0"/>
              <a:t>）。知识产权，也称其为“知识所属权”，指“权利人对其智力劳动所创作的成果享有的财产权利”，一般只在有限时间内有效。各种智力创造比如发明、外观设计、文学和艺术作品，以及在商业中使用的标志、名称、图像，都可被认为是某一个人或组织所拥有的知识产权。知识产权是指人们就其智力劳动成果所依法享有的专有权利，通常是国家赋予创造者对其智力成果在一定时期内享有的专有权或独占权</a:t>
            </a:r>
            <a:r>
              <a:rPr lang="en-US" altLang="zh-CN" dirty="0" smtClean="0"/>
              <a:t>(exclusive right)</a:t>
            </a:r>
            <a:r>
              <a:rPr lang="zh-CN" altLang="zh-CN" dirty="0" smtClean="0"/>
              <a:t>。知识产权从本质上说是一种无形财产权，他的客体是智力成果或是知识产品，是一种无形财产或者一种没有形体的精神财富，是创造性的智力劳动所创造的劳动成果。它与房屋、汽车等有形财产一样，都受到国家法律的保护，都具有价值和使用价值。有些重大专利、驰名商标或作品的价值也远远高于房屋、汽车等有形财产。</a:t>
            </a:r>
            <a:endParaRPr lang="zh-CN" altLang="zh-CN" dirty="0"/>
          </a:p>
        </p:txBody>
      </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3.</a:t>
            </a:r>
            <a:r>
              <a:rPr lang="en-US" altLang="zh-CN" sz="2000" b="1" dirty="0" smtClean="0"/>
              <a:t> </a:t>
            </a:r>
            <a:r>
              <a:rPr lang="en-US" altLang="zh-CN" sz="2000" b="1" dirty="0" smtClean="0">
                <a:solidFill>
                  <a:schemeClr val="bg1">
                    <a:lumMod val="95000"/>
                  </a:schemeClr>
                </a:solidFill>
              </a:rPr>
              <a:t>IP</a:t>
            </a:r>
            <a:r>
              <a:rPr lang="zh-CN" altLang="zh-CN" sz="2000" b="1" dirty="0" smtClean="0">
                <a:solidFill>
                  <a:schemeClr val="bg1">
                    <a:lumMod val="95000"/>
                  </a:schemeClr>
                </a:solidFill>
              </a:rPr>
              <a:t>衍生</a:t>
            </a:r>
            <a:endParaRPr lang="zh-CN" altLang="en-US" sz="2000" dirty="0">
              <a:solidFill>
                <a:schemeClr val="bg1">
                  <a:lumMod val="95000"/>
                </a:schemeClr>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552575" y="2018926"/>
            <a:ext cx="7600950" cy="923330"/>
          </a:xfrm>
          <a:prstGeom prst="rect">
            <a:avLst/>
          </a:prstGeom>
        </p:spPr>
        <p:txBody>
          <a:bodyPr wrap="square" lIns="0" rIns="0">
            <a:spAutoFit/>
          </a:bodyPr>
          <a:lstStyle/>
          <a:p>
            <a:r>
              <a:rPr lang="en-US" altLang="zh-CN" dirty="0" smtClean="0"/>
              <a:t>IP</a:t>
            </a:r>
            <a:r>
              <a:rPr lang="zh-CN" altLang="zh-CN" dirty="0" smtClean="0"/>
              <a:t>衍生，是将一个热门</a:t>
            </a:r>
            <a:r>
              <a:rPr lang="en-US" altLang="zh-CN" dirty="0" smtClean="0"/>
              <a:t>IP</a:t>
            </a:r>
            <a:r>
              <a:rPr lang="zh-CN" altLang="zh-CN" dirty="0" smtClean="0"/>
              <a:t>产品化，开发与之相关的系列周边产品，依靠积累的粉丝，将内容变现渠道从单一渠道到多元渠道，从而最大程度上放大</a:t>
            </a:r>
            <a:r>
              <a:rPr lang="en-US" altLang="zh-CN" dirty="0" smtClean="0"/>
              <a:t>IP</a:t>
            </a:r>
            <a:r>
              <a:rPr lang="zh-CN" altLang="zh-CN" dirty="0" smtClean="0"/>
              <a:t>的价值。</a:t>
            </a:r>
            <a:endParaRPr lang="zh-CN" altLang="zh-CN" dirty="0"/>
          </a:p>
        </p:txBody>
      </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8cf56c477e4e46909f18dce03b65a1be.png"/>
          <p:cNvPicPr/>
          <p:nvPr/>
        </p:nvPicPr>
        <p:blipFill>
          <a:blip r:embed="rId1" cstate="print"/>
          <a:stretch>
            <a:fillRect/>
          </a:stretch>
        </p:blipFill>
        <p:spPr>
          <a:xfrm>
            <a:off x="963804" y="3248025"/>
            <a:ext cx="4979796" cy="2514600"/>
          </a:xfrm>
          <a:prstGeom prst="rect">
            <a:avLst/>
          </a:prstGeom>
        </p:spPr>
      </p:pic>
      <p:pic>
        <p:nvPicPr>
          <p:cNvPr id="15" name="图片 14" descr="7e75a4e5be3a4e25a08f0747bb0e3409.png"/>
          <p:cNvPicPr/>
          <p:nvPr/>
        </p:nvPicPr>
        <p:blipFill>
          <a:blip r:embed="rId2" cstate="print"/>
          <a:stretch>
            <a:fillRect/>
          </a:stretch>
        </p:blipFill>
        <p:spPr>
          <a:xfrm>
            <a:off x="6440169" y="3290887"/>
            <a:ext cx="4675506" cy="2790825"/>
          </a:xfrm>
          <a:prstGeom prst="rect">
            <a:avLst/>
          </a:prstGeom>
        </p:spPr>
      </p:pic>
    </p:spTree>
  </p:cSld>
  <p:clrMapOvr>
    <a:masterClrMapping/>
  </p:clrMapOvr>
  <p:transition>
    <p:pull/>
    <p:sndAc>
      <p:stSnd>
        <p:snd r:embed="rId3"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3.</a:t>
            </a:r>
            <a:r>
              <a:rPr lang="en-US" altLang="zh-CN" sz="2000" b="1" dirty="0" smtClean="0"/>
              <a:t> </a:t>
            </a:r>
            <a:r>
              <a:rPr lang="en-US" altLang="zh-CN" sz="2000" b="1" dirty="0" smtClean="0">
                <a:solidFill>
                  <a:schemeClr val="bg1">
                    <a:lumMod val="95000"/>
                  </a:schemeClr>
                </a:solidFill>
              </a:rPr>
              <a:t>IP</a:t>
            </a:r>
            <a:r>
              <a:rPr lang="zh-CN" altLang="zh-CN" sz="2000" b="1" dirty="0" smtClean="0">
                <a:solidFill>
                  <a:schemeClr val="bg1">
                    <a:lumMod val="95000"/>
                  </a:schemeClr>
                </a:solidFill>
              </a:rPr>
              <a:t>衍生</a:t>
            </a:r>
            <a:endParaRPr lang="zh-CN" altLang="en-US" sz="2000" dirty="0">
              <a:solidFill>
                <a:schemeClr val="bg1">
                  <a:lumMod val="95000"/>
                </a:schemeClr>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http://5b0988e595225.cdn.sohucs.com/images/20171102/6cea60c15def4914bf374969d1185717.png"/>
          <p:cNvPicPr/>
          <p:nvPr/>
        </p:nvPicPr>
        <p:blipFill>
          <a:blip r:embed="rId1" cstate="print"/>
          <a:srcRect/>
          <a:stretch>
            <a:fillRect/>
          </a:stretch>
        </p:blipFill>
        <p:spPr bwMode="auto">
          <a:xfrm>
            <a:off x="687070" y="1709737"/>
            <a:ext cx="5274310" cy="2124075"/>
          </a:xfrm>
          <a:prstGeom prst="rect">
            <a:avLst/>
          </a:prstGeom>
          <a:noFill/>
          <a:ln w="9525">
            <a:noFill/>
            <a:miter lim="800000"/>
            <a:headEnd/>
            <a:tailEnd/>
          </a:ln>
        </p:spPr>
      </p:pic>
      <p:pic>
        <p:nvPicPr>
          <p:cNvPr id="20" name="图片 19" descr="http://5b0988e595225.cdn.sohucs.com/images/20171102/18a361e958d34b2a9ac82da1577f9ce3.png"/>
          <p:cNvPicPr/>
          <p:nvPr/>
        </p:nvPicPr>
        <p:blipFill>
          <a:blip r:embed="rId2" cstate="print"/>
          <a:srcRect/>
          <a:stretch>
            <a:fillRect/>
          </a:stretch>
        </p:blipFill>
        <p:spPr bwMode="auto">
          <a:xfrm>
            <a:off x="6383020" y="857250"/>
            <a:ext cx="5274310" cy="1633537"/>
          </a:xfrm>
          <a:prstGeom prst="rect">
            <a:avLst/>
          </a:prstGeom>
          <a:noFill/>
          <a:ln w="9525">
            <a:noFill/>
            <a:miter lim="800000"/>
            <a:headEnd/>
            <a:tailEnd/>
          </a:ln>
        </p:spPr>
      </p:pic>
      <p:pic>
        <p:nvPicPr>
          <p:cNvPr id="21" name="图片 20" descr="http://5b0988e595225.cdn.sohucs.com/images/20171102/e7cb3c5b9d9d4734993feb12efe87e56.png"/>
          <p:cNvPicPr/>
          <p:nvPr/>
        </p:nvPicPr>
        <p:blipFill>
          <a:blip r:embed="rId3" cstate="print"/>
          <a:srcRect/>
          <a:stretch>
            <a:fillRect/>
          </a:stretch>
        </p:blipFill>
        <p:spPr bwMode="auto">
          <a:xfrm>
            <a:off x="5944870" y="3559557"/>
            <a:ext cx="5274310" cy="2565018"/>
          </a:xfrm>
          <a:prstGeom prst="rect">
            <a:avLst/>
          </a:prstGeom>
          <a:noFill/>
          <a:ln w="9525">
            <a:noFill/>
            <a:miter lim="800000"/>
            <a:headEnd/>
            <a:tailEnd/>
          </a:ln>
        </p:spPr>
      </p:pic>
    </p:spTree>
  </p:cSld>
  <p:clrMapOvr>
    <a:masterClrMapping/>
  </p:clrMapOvr>
  <p:transition>
    <p:pull/>
    <p:sndAc>
      <p:stSnd>
        <p:snd r:embed="rId4"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38325" y="0"/>
            <a:ext cx="10353675" cy="6858000"/>
          </a:xfrm>
          <a:prstGeom prst="rect">
            <a:avLst/>
          </a:prstGeom>
        </p:spPr>
      </p:pic>
      <p:sp>
        <p:nvSpPr>
          <p:cNvPr id="40" name="矩形 39"/>
          <p:cNvSpPr/>
          <p:nvPr/>
        </p:nvSpPr>
        <p:spPr>
          <a:xfrm>
            <a:off x="0" y="-419106"/>
            <a:ext cx="12192000" cy="6858003"/>
          </a:xfrm>
          <a:prstGeom prst="rect">
            <a:avLst/>
          </a:prstGeom>
          <a:solidFill>
            <a:schemeClr val="accent3">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flipH="1">
            <a:off x="-523876" y="523876"/>
            <a:ext cx="6858002" cy="5810250"/>
          </a:xfrm>
          <a:custGeom>
            <a:avLst/>
            <a:gdLst>
              <a:gd name="connsiteX0" fmla="*/ 0 w 12192000"/>
              <a:gd name="connsiteY0" fmla="*/ 0 h 6860375"/>
              <a:gd name="connsiteX1" fmla="*/ 12192000 w 12192000"/>
              <a:gd name="connsiteY1" fmla="*/ 0 h 6860375"/>
              <a:gd name="connsiteX2" fmla="*/ 12192000 w 12192000"/>
              <a:gd name="connsiteY2" fmla="*/ 12841 h 6860375"/>
              <a:gd name="connsiteX3" fmla="*/ 12123277 w 12192000"/>
              <a:gd name="connsiteY3" fmla="*/ 39943 h 6860375"/>
              <a:gd name="connsiteX4" fmla="*/ 7466 w 12192000"/>
              <a:gd name="connsiteY4" fmla="*/ 6666073 h 6860375"/>
              <a:gd name="connsiteX5" fmla="*/ 0 w 12192000"/>
              <a:gd name="connsiteY5" fmla="*/ 6860375 h 6860375"/>
              <a:gd name="connsiteX6" fmla="*/ 0 w 12192000"/>
              <a:gd name="connsiteY6" fmla="*/ 6860375 h 6860375"/>
              <a:gd name="connsiteX0-1" fmla="*/ 0 w 12192000"/>
              <a:gd name="connsiteY0-2" fmla="*/ 0 h 6860375"/>
              <a:gd name="connsiteX1-3" fmla="*/ 12192000 w 12192000"/>
              <a:gd name="connsiteY1-4" fmla="*/ 0 h 6860375"/>
              <a:gd name="connsiteX2-5" fmla="*/ 12192000 w 12192000"/>
              <a:gd name="connsiteY2-6" fmla="*/ 12841 h 6860375"/>
              <a:gd name="connsiteX3-7" fmla="*/ 7466 w 12192000"/>
              <a:gd name="connsiteY3-8" fmla="*/ 6666073 h 6860375"/>
              <a:gd name="connsiteX4-9" fmla="*/ 0 w 12192000"/>
              <a:gd name="connsiteY4-10" fmla="*/ 6860375 h 6860375"/>
              <a:gd name="connsiteX5-11" fmla="*/ 0 w 12192000"/>
              <a:gd name="connsiteY5-12" fmla="*/ 6860375 h 6860375"/>
              <a:gd name="connsiteX6-13" fmla="*/ 0 w 12192000"/>
              <a:gd name="connsiteY6-14" fmla="*/ 0 h 6860375"/>
              <a:gd name="connsiteX0-15" fmla="*/ 0 w 12192000"/>
              <a:gd name="connsiteY0-16" fmla="*/ 0 h 6860375"/>
              <a:gd name="connsiteX1-17" fmla="*/ 12192000 w 12192000"/>
              <a:gd name="connsiteY1-18" fmla="*/ 0 h 6860375"/>
              <a:gd name="connsiteX2-19" fmla="*/ 12192000 w 12192000"/>
              <a:gd name="connsiteY2-20" fmla="*/ 12841 h 6860375"/>
              <a:gd name="connsiteX3-21" fmla="*/ 7466 w 12192000"/>
              <a:gd name="connsiteY3-22" fmla="*/ 6666073 h 6860375"/>
              <a:gd name="connsiteX4-23" fmla="*/ 0 w 12192000"/>
              <a:gd name="connsiteY4-24" fmla="*/ 6860375 h 6860375"/>
              <a:gd name="connsiteX5-25" fmla="*/ 0 w 12192000"/>
              <a:gd name="connsiteY5-26" fmla="*/ 6860375 h 6860375"/>
              <a:gd name="connsiteX6-27" fmla="*/ 0 w 12192000"/>
              <a:gd name="connsiteY6-28" fmla="*/ 0 h 6860375"/>
              <a:gd name="connsiteX0-29" fmla="*/ 0 w 12192000"/>
              <a:gd name="connsiteY0-30" fmla="*/ 0 h 6860375"/>
              <a:gd name="connsiteX1-31" fmla="*/ 12192000 w 12192000"/>
              <a:gd name="connsiteY1-32" fmla="*/ 0 h 6860375"/>
              <a:gd name="connsiteX2-33" fmla="*/ 12192000 w 12192000"/>
              <a:gd name="connsiteY2-34" fmla="*/ 12841 h 6860375"/>
              <a:gd name="connsiteX3-35" fmla="*/ 481600 w 12192000"/>
              <a:gd name="connsiteY3-36" fmla="*/ 6666073 h 6860375"/>
              <a:gd name="connsiteX4-37" fmla="*/ 0 w 12192000"/>
              <a:gd name="connsiteY4-38" fmla="*/ 6860375 h 6860375"/>
              <a:gd name="connsiteX5-39" fmla="*/ 0 w 12192000"/>
              <a:gd name="connsiteY5-40" fmla="*/ 6860375 h 6860375"/>
              <a:gd name="connsiteX6-41" fmla="*/ 0 w 12192000"/>
              <a:gd name="connsiteY6-42" fmla="*/ 0 h 6860375"/>
              <a:gd name="connsiteX0-43" fmla="*/ 0 w 12192000"/>
              <a:gd name="connsiteY0-44" fmla="*/ 0 h 6860375"/>
              <a:gd name="connsiteX1-45" fmla="*/ 12192000 w 12192000"/>
              <a:gd name="connsiteY1-46" fmla="*/ 0 h 6860375"/>
              <a:gd name="connsiteX2-47" fmla="*/ 12192000 w 12192000"/>
              <a:gd name="connsiteY2-48" fmla="*/ 12841 h 6860375"/>
              <a:gd name="connsiteX3-49" fmla="*/ 0 w 12192000"/>
              <a:gd name="connsiteY3-50" fmla="*/ 6860375 h 6860375"/>
              <a:gd name="connsiteX4-51" fmla="*/ 0 w 12192000"/>
              <a:gd name="connsiteY4-52" fmla="*/ 6860375 h 6860375"/>
              <a:gd name="connsiteX5-53" fmla="*/ 0 w 12192000"/>
              <a:gd name="connsiteY5-54" fmla="*/ 0 h 6860375"/>
              <a:gd name="connsiteX0-55" fmla="*/ 0 w 12192000"/>
              <a:gd name="connsiteY0-56" fmla="*/ 0 h 6860375"/>
              <a:gd name="connsiteX1-57" fmla="*/ 12192000 w 12192000"/>
              <a:gd name="connsiteY1-58" fmla="*/ 0 h 6860375"/>
              <a:gd name="connsiteX2-59" fmla="*/ 12192000 w 12192000"/>
              <a:gd name="connsiteY2-60" fmla="*/ 12841 h 6860375"/>
              <a:gd name="connsiteX3-61" fmla="*/ 0 w 12192000"/>
              <a:gd name="connsiteY3-62" fmla="*/ 6860375 h 6860375"/>
              <a:gd name="connsiteX4-63" fmla="*/ 0 w 12192000"/>
              <a:gd name="connsiteY4-64" fmla="*/ 6860375 h 6860375"/>
              <a:gd name="connsiteX5-65" fmla="*/ 0 w 12192000"/>
              <a:gd name="connsiteY5-66" fmla="*/ 0 h 6860375"/>
              <a:gd name="connsiteX0-67" fmla="*/ 0 w 12192000"/>
              <a:gd name="connsiteY0-68" fmla="*/ 0 h 6860375"/>
              <a:gd name="connsiteX1-69" fmla="*/ 12192000 w 12192000"/>
              <a:gd name="connsiteY1-70" fmla="*/ 0 h 6860375"/>
              <a:gd name="connsiteX2-71" fmla="*/ 12192000 w 12192000"/>
              <a:gd name="connsiteY2-72" fmla="*/ 12841 h 6860375"/>
              <a:gd name="connsiteX3-73" fmla="*/ 0 w 12192000"/>
              <a:gd name="connsiteY3-74" fmla="*/ 6860375 h 6860375"/>
              <a:gd name="connsiteX4-75" fmla="*/ 0 w 12192000"/>
              <a:gd name="connsiteY4-76" fmla="*/ 6860375 h 6860375"/>
              <a:gd name="connsiteX5-77" fmla="*/ 0 w 12192000"/>
              <a:gd name="connsiteY5-78" fmla="*/ 0 h 6860375"/>
              <a:gd name="connsiteX0-79" fmla="*/ 0 w 12192000"/>
              <a:gd name="connsiteY0-80" fmla="*/ 0 h 6860375"/>
              <a:gd name="connsiteX1-81" fmla="*/ 12192000 w 12192000"/>
              <a:gd name="connsiteY1-82" fmla="*/ 0 h 6860375"/>
              <a:gd name="connsiteX2-83" fmla="*/ 12192000 w 12192000"/>
              <a:gd name="connsiteY2-84" fmla="*/ 12841 h 6860375"/>
              <a:gd name="connsiteX3-85" fmla="*/ 0 w 12192000"/>
              <a:gd name="connsiteY3-86" fmla="*/ 6860375 h 6860375"/>
              <a:gd name="connsiteX4-87" fmla="*/ 0 w 12192000"/>
              <a:gd name="connsiteY4-88" fmla="*/ 6860375 h 6860375"/>
              <a:gd name="connsiteX5-89" fmla="*/ 0 w 12192000"/>
              <a:gd name="connsiteY5-90" fmla="*/ 0 h 6860375"/>
              <a:gd name="connsiteX0-91" fmla="*/ 0 w 12192000"/>
              <a:gd name="connsiteY0-92" fmla="*/ 0 h 6860375"/>
              <a:gd name="connsiteX1-93" fmla="*/ 12192000 w 12192000"/>
              <a:gd name="connsiteY1-94" fmla="*/ 0 h 6860375"/>
              <a:gd name="connsiteX2-95" fmla="*/ 12192000 w 12192000"/>
              <a:gd name="connsiteY2-96" fmla="*/ 12841 h 6860375"/>
              <a:gd name="connsiteX3-97" fmla="*/ 0 w 12192000"/>
              <a:gd name="connsiteY3-98" fmla="*/ 6860375 h 6860375"/>
              <a:gd name="connsiteX4-99" fmla="*/ 0 w 12192000"/>
              <a:gd name="connsiteY4-100" fmla="*/ 6860375 h 6860375"/>
              <a:gd name="connsiteX5-101" fmla="*/ 0 w 12192000"/>
              <a:gd name="connsiteY5-102" fmla="*/ 0 h 6860375"/>
              <a:gd name="connsiteX0-103" fmla="*/ 0 w 12192000"/>
              <a:gd name="connsiteY0-104" fmla="*/ 0 h 6860375"/>
              <a:gd name="connsiteX1-105" fmla="*/ 12192000 w 12192000"/>
              <a:gd name="connsiteY1-106" fmla="*/ 0 h 6860375"/>
              <a:gd name="connsiteX2-107" fmla="*/ 12192000 w 12192000"/>
              <a:gd name="connsiteY2-108" fmla="*/ 12841 h 6860375"/>
              <a:gd name="connsiteX3-109" fmla="*/ 0 w 12192000"/>
              <a:gd name="connsiteY3-110" fmla="*/ 6860375 h 6860375"/>
              <a:gd name="connsiteX4-111" fmla="*/ 0 w 12192000"/>
              <a:gd name="connsiteY4-112" fmla="*/ 6860375 h 6860375"/>
              <a:gd name="connsiteX5-113" fmla="*/ 0 w 12192000"/>
              <a:gd name="connsiteY5-114" fmla="*/ 0 h 6860375"/>
              <a:gd name="connsiteX0-115" fmla="*/ 0 w 12192000"/>
              <a:gd name="connsiteY0-116" fmla="*/ 0 h 6860375"/>
              <a:gd name="connsiteX1-117" fmla="*/ 12192000 w 12192000"/>
              <a:gd name="connsiteY1-118" fmla="*/ 0 h 6860375"/>
              <a:gd name="connsiteX2-119" fmla="*/ 12192000 w 12192000"/>
              <a:gd name="connsiteY2-120" fmla="*/ 12841 h 6860375"/>
              <a:gd name="connsiteX3-121" fmla="*/ 0 w 12192000"/>
              <a:gd name="connsiteY3-122" fmla="*/ 6860375 h 6860375"/>
              <a:gd name="connsiteX4-123" fmla="*/ 0 w 12192000"/>
              <a:gd name="connsiteY4-124" fmla="*/ 6860375 h 6860375"/>
              <a:gd name="connsiteX5-125" fmla="*/ 0 w 12192000"/>
              <a:gd name="connsiteY5-126" fmla="*/ 0 h 6860375"/>
              <a:gd name="connsiteX0-127" fmla="*/ 0 w 13024962"/>
              <a:gd name="connsiteY0-128" fmla="*/ 0 h 6860375"/>
              <a:gd name="connsiteX1-129" fmla="*/ 12192000 w 13024962"/>
              <a:gd name="connsiteY1-130" fmla="*/ 0 h 6860375"/>
              <a:gd name="connsiteX2-131" fmla="*/ 12192000 w 13024962"/>
              <a:gd name="connsiteY2-132" fmla="*/ 12841 h 6860375"/>
              <a:gd name="connsiteX3-133" fmla="*/ 12191996 w 13024962"/>
              <a:gd name="connsiteY3-134" fmla="*/ 2384263 h 6860375"/>
              <a:gd name="connsiteX4-135" fmla="*/ 0 w 13024962"/>
              <a:gd name="connsiteY4-136" fmla="*/ 6860375 h 6860375"/>
              <a:gd name="connsiteX5-137" fmla="*/ 0 w 13024962"/>
              <a:gd name="connsiteY5-138" fmla="*/ 6860375 h 6860375"/>
              <a:gd name="connsiteX6-139" fmla="*/ 0 w 13024962"/>
              <a:gd name="connsiteY6-140" fmla="*/ 0 h 6860375"/>
              <a:gd name="connsiteX0-141" fmla="*/ 0 w 12192000"/>
              <a:gd name="connsiteY0-142" fmla="*/ 0 h 6860375"/>
              <a:gd name="connsiteX1-143" fmla="*/ 12192000 w 12192000"/>
              <a:gd name="connsiteY1-144" fmla="*/ 0 h 6860375"/>
              <a:gd name="connsiteX2-145" fmla="*/ 12192000 w 12192000"/>
              <a:gd name="connsiteY2-146" fmla="*/ 12841 h 6860375"/>
              <a:gd name="connsiteX3-147" fmla="*/ 12191996 w 12192000"/>
              <a:gd name="connsiteY3-148" fmla="*/ 2384263 h 6860375"/>
              <a:gd name="connsiteX4-149" fmla="*/ 0 w 12192000"/>
              <a:gd name="connsiteY4-150" fmla="*/ 6860375 h 6860375"/>
              <a:gd name="connsiteX5-151" fmla="*/ 0 w 12192000"/>
              <a:gd name="connsiteY5-152" fmla="*/ 6860375 h 6860375"/>
              <a:gd name="connsiteX6-153" fmla="*/ 0 w 12192000"/>
              <a:gd name="connsiteY6-154" fmla="*/ 0 h 6860375"/>
              <a:gd name="connsiteX0-155" fmla="*/ 0 w 12192000"/>
              <a:gd name="connsiteY0-156" fmla="*/ 0 h 6860375"/>
              <a:gd name="connsiteX1-157" fmla="*/ 12192000 w 12192000"/>
              <a:gd name="connsiteY1-158" fmla="*/ 0 h 6860375"/>
              <a:gd name="connsiteX2-159" fmla="*/ 12192000 w 12192000"/>
              <a:gd name="connsiteY2-160" fmla="*/ 12841 h 6860375"/>
              <a:gd name="connsiteX3-161" fmla="*/ 12191996 w 12192000"/>
              <a:gd name="connsiteY3-162" fmla="*/ 2384263 h 6860375"/>
              <a:gd name="connsiteX4-163" fmla="*/ 0 w 12192000"/>
              <a:gd name="connsiteY4-164" fmla="*/ 6860375 h 6860375"/>
              <a:gd name="connsiteX5-165" fmla="*/ 0 w 12192000"/>
              <a:gd name="connsiteY5-166" fmla="*/ 6860375 h 6860375"/>
              <a:gd name="connsiteX6-167" fmla="*/ 0 w 12192000"/>
              <a:gd name="connsiteY6-168" fmla="*/ 0 h 6860375"/>
              <a:gd name="connsiteX0-169" fmla="*/ 0 w 12192000"/>
              <a:gd name="connsiteY0-170" fmla="*/ 0 h 6860375"/>
              <a:gd name="connsiteX1-171" fmla="*/ 12192000 w 12192000"/>
              <a:gd name="connsiteY1-172" fmla="*/ 0 h 6860375"/>
              <a:gd name="connsiteX2-173" fmla="*/ 12192000 w 12192000"/>
              <a:gd name="connsiteY2-174" fmla="*/ 12841 h 6860375"/>
              <a:gd name="connsiteX3-175" fmla="*/ 12191996 w 12192000"/>
              <a:gd name="connsiteY3-176" fmla="*/ 2384263 h 6860375"/>
              <a:gd name="connsiteX4-177" fmla="*/ 0 w 12192000"/>
              <a:gd name="connsiteY4-178" fmla="*/ 6860375 h 6860375"/>
              <a:gd name="connsiteX5-179" fmla="*/ 0 w 12192000"/>
              <a:gd name="connsiteY5-180" fmla="*/ 6860375 h 6860375"/>
              <a:gd name="connsiteX6-181" fmla="*/ 0 w 12192000"/>
              <a:gd name="connsiteY6-182" fmla="*/ 0 h 6860375"/>
              <a:gd name="connsiteX0-183" fmla="*/ 0 w 12192000"/>
              <a:gd name="connsiteY0-184" fmla="*/ 0 h 6860375"/>
              <a:gd name="connsiteX1-185" fmla="*/ 12192000 w 12192000"/>
              <a:gd name="connsiteY1-186" fmla="*/ 0 h 6860375"/>
              <a:gd name="connsiteX2-187" fmla="*/ 12192000 w 12192000"/>
              <a:gd name="connsiteY2-188" fmla="*/ 12841 h 6860375"/>
              <a:gd name="connsiteX3-189" fmla="*/ 12191996 w 12192000"/>
              <a:gd name="connsiteY3-190" fmla="*/ 2384263 h 6860375"/>
              <a:gd name="connsiteX4-191" fmla="*/ 0 w 12192000"/>
              <a:gd name="connsiteY4-192" fmla="*/ 6860375 h 6860375"/>
              <a:gd name="connsiteX5-193" fmla="*/ 0 w 12192000"/>
              <a:gd name="connsiteY5-194" fmla="*/ 6860375 h 6860375"/>
              <a:gd name="connsiteX6-195" fmla="*/ 0 w 12192000"/>
              <a:gd name="connsiteY6-196" fmla="*/ 0 h 6860375"/>
              <a:gd name="connsiteX0-197" fmla="*/ 0 w 12192000"/>
              <a:gd name="connsiteY0-198" fmla="*/ 0 h 6860375"/>
              <a:gd name="connsiteX1-199" fmla="*/ 12192000 w 12192000"/>
              <a:gd name="connsiteY1-200" fmla="*/ 0 h 6860375"/>
              <a:gd name="connsiteX2-201" fmla="*/ 12192000 w 12192000"/>
              <a:gd name="connsiteY2-202" fmla="*/ 12841 h 6860375"/>
              <a:gd name="connsiteX3-203" fmla="*/ 12191996 w 12192000"/>
              <a:gd name="connsiteY3-204" fmla="*/ 2384263 h 6860375"/>
              <a:gd name="connsiteX4-205" fmla="*/ 0 w 12192000"/>
              <a:gd name="connsiteY4-206" fmla="*/ 6860375 h 6860375"/>
              <a:gd name="connsiteX5-207" fmla="*/ 0 w 12192000"/>
              <a:gd name="connsiteY5-208" fmla="*/ 6860375 h 6860375"/>
              <a:gd name="connsiteX6-209" fmla="*/ 0 w 12192000"/>
              <a:gd name="connsiteY6-210" fmla="*/ 0 h 6860375"/>
              <a:gd name="connsiteX0-211" fmla="*/ 0 w 12192000"/>
              <a:gd name="connsiteY0-212" fmla="*/ 0 h 6860375"/>
              <a:gd name="connsiteX1-213" fmla="*/ 12192000 w 12192000"/>
              <a:gd name="connsiteY1-214" fmla="*/ 0 h 6860375"/>
              <a:gd name="connsiteX2-215" fmla="*/ 12192000 w 12192000"/>
              <a:gd name="connsiteY2-216" fmla="*/ 12841 h 6860375"/>
              <a:gd name="connsiteX3-217" fmla="*/ 12191996 w 12192000"/>
              <a:gd name="connsiteY3-218" fmla="*/ 2384263 h 6860375"/>
              <a:gd name="connsiteX4-219" fmla="*/ 0 w 12192000"/>
              <a:gd name="connsiteY4-220" fmla="*/ 6860375 h 6860375"/>
              <a:gd name="connsiteX5-221" fmla="*/ 0 w 12192000"/>
              <a:gd name="connsiteY5-222" fmla="*/ 6860375 h 6860375"/>
              <a:gd name="connsiteX6-223" fmla="*/ 0 w 12192000"/>
              <a:gd name="connsiteY6-224" fmla="*/ 0 h 6860375"/>
              <a:gd name="connsiteX0-225" fmla="*/ 0 w 12192000"/>
              <a:gd name="connsiteY0-226" fmla="*/ 0 h 6860375"/>
              <a:gd name="connsiteX1-227" fmla="*/ 12192000 w 12192000"/>
              <a:gd name="connsiteY1-228" fmla="*/ 0 h 6860375"/>
              <a:gd name="connsiteX2-229" fmla="*/ 12192000 w 12192000"/>
              <a:gd name="connsiteY2-230" fmla="*/ 12841 h 6860375"/>
              <a:gd name="connsiteX3-231" fmla="*/ 12191996 w 12192000"/>
              <a:gd name="connsiteY3-232" fmla="*/ 2384263 h 6860375"/>
              <a:gd name="connsiteX4-233" fmla="*/ 0 w 12192000"/>
              <a:gd name="connsiteY4-234" fmla="*/ 6860375 h 6860375"/>
              <a:gd name="connsiteX5-235" fmla="*/ 0 w 12192000"/>
              <a:gd name="connsiteY5-236" fmla="*/ 6860375 h 6860375"/>
              <a:gd name="connsiteX6-237" fmla="*/ 0 w 12192000"/>
              <a:gd name="connsiteY6-238" fmla="*/ 0 h 6860375"/>
              <a:gd name="connsiteX0-239" fmla="*/ 0 w 12192000"/>
              <a:gd name="connsiteY0-240" fmla="*/ 0 h 6860375"/>
              <a:gd name="connsiteX1-241" fmla="*/ 12192000 w 12192000"/>
              <a:gd name="connsiteY1-242" fmla="*/ 0 h 6860375"/>
              <a:gd name="connsiteX2-243" fmla="*/ 12192000 w 12192000"/>
              <a:gd name="connsiteY2-244" fmla="*/ 12841 h 6860375"/>
              <a:gd name="connsiteX3-245" fmla="*/ 12191996 w 12192000"/>
              <a:gd name="connsiteY3-246" fmla="*/ 2384263 h 6860375"/>
              <a:gd name="connsiteX4-247" fmla="*/ 0 w 12192000"/>
              <a:gd name="connsiteY4-248" fmla="*/ 6860375 h 6860375"/>
              <a:gd name="connsiteX5-249" fmla="*/ 0 w 12192000"/>
              <a:gd name="connsiteY5-250" fmla="*/ 6860375 h 6860375"/>
              <a:gd name="connsiteX6-251" fmla="*/ 0 w 12192000"/>
              <a:gd name="connsiteY6-252" fmla="*/ 0 h 6860375"/>
              <a:gd name="connsiteX0-253" fmla="*/ 0 w 12192000"/>
              <a:gd name="connsiteY0-254" fmla="*/ 0 h 6860375"/>
              <a:gd name="connsiteX1-255" fmla="*/ 12192000 w 12192000"/>
              <a:gd name="connsiteY1-256" fmla="*/ 0 h 6860375"/>
              <a:gd name="connsiteX2-257" fmla="*/ 12192000 w 12192000"/>
              <a:gd name="connsiteY2-258" fmla="*/ 12841 h 6860375"/>
              <a:gd name="connsiteX3-259" fmla="*/ 12191996 w 12192000"/>
              <a:gd name="connsiteY3-260" fmla="*/ 2384263 h 6860375"/>
              <a:gd name="connsiteX4-261" fmla="*/ 0 w 12192000"/>
              <a:gd name="connsiteY4-262" fmla="*/ 6860375 h 6860375"/>
              <a:gd name="connsiteX5-263" fmla="*/ 0 w 12192000"/>
              <a:gd name="connsiteY5-264" fmla="*/ 6860375 h 6860375"/>
              <a:gd name="connsiteX6-265" fmla="*/ 0 w 12192000"/>
              <a:gd name="connsiteY6-266" fmla="*/ 0 h 6860375"/>
              <a:gd name="connsiteX0-267" fmla="*/ 0 w 12192000"/>
              <a:gd name="connsiteY0-268" fmla="*/ 0 h 6860375"/>
              <a:gd name="connsiteX1-269" fmla="*/ 12192000 w 12192000"/>
              <a:gd name="connsiteY1-270" fmla="*/ 0 h 6860375"/>
              <a:gd name="connsiteX2-271" fmla="*/ 12192000 w 12192000"/>
              <a:gd name="connsiteY2-272" fmla="*/ 12841 h 6860375"/>
              <a:gd name="connsiteX3-273" fmla="*/ 12191996 w 12192000"/>
              <a:gd name="connsiteY3-274" fmla="*/ 2384263 h 6860375"/>
              <a:gd name="connsiteX4-275" fmla="*/ 0 w 12192000"/>
              <a:gd name="connsiteY4-276" fmla="*/ 6860375 h 6860375"/>
              <a:gd name="connsiteX5-277" fmla="*/ 0 w 12192000"/>
              <a:gd name="connsiteY5-278" fmla="*/ 6860375 h 6860375"/>
              <a:gd name="connsiteX6-279" fmla="*/ 0 w 12192000"/>
              <a:gd name="connsiteY6-280" fmla="*/ 0 h 6860375"/>
              <a:gd name="connsiteX0-281" fmla="*/ 0 w 12192000"/>
              <a:gd name="connsiteY0-282" fmla="*/ 0 h 6860375"/>
              <a:gd name="connsiteX1-283" fmla="*/ 12192000 w 12192000"/>
              <a:gd name="connsiteY1-284" fmla="*/ 0 h 6860375"/>
              <a:gd name="connsiteX2-285" fmla="*/ 12192000 w 12192000"/>
              <a:gd name="connsiteY2-286" fmla="*/ 12841 h 6860375"/>
              <a:gd name="connsiteX3-287" fmla="*/ 12191996 w 12192000"/>
              <a:gd name="connsiteY3-288" fmla="*/ 2384263 h 6860375"/>
              <a:gd name="connsiteX4-289" fmla="*/ 0 w 12192000"/>
              <a:gd name="connsiteY4-290" fmla="*/ 6860375 h 6860375"/>
              <a:gd name="connsiteX5-291" fmla="*/ 0 w 12192000"/>
              <a:gd name="connsiteY5-292" fmla="*/ 6860375 h 6860375"/>
              <a:gd name="connsiteX6-293" fmla="*/ 0 w 12192000"/>
              <a:gd name="connsiteY6-294" fmla="*/ 0 h 6860375"/>
              <a:gd name="connsiteX0-295" fmla="*/ 0 w 12192000"/>
              <a:gd name="connsiteY0-296" fmla="*/ 0 h 6860375"/>
              <a:gd name="connsiteX1-297" fmla="*/ 12192000 w 12192000"/>
              <a:gd name="connsiteY1-298" fmla="*/ 0 h 6860375"/>
              <a:gd name="connsiteX2-299" fmla="*/ 12192000 w 12192000"/>
              <a:gd name="connsiteY2-300" fmla="*/ 12841 h 6860375"/>
              <a:gd name="connsiteX3-301" fmla="*/ 12191996 w 12192000"/>
              <a:gd name="connsiteY3-302" fmla="*/ 2384263 h 6860375"/>
              <a:gd name="connsiteX4-303" fmla="*/ 0 w 12192000"/>
              <a:gd name="connsiteY4-304" fmla="*/ 6860375 h 6860375"/>
              <a:gd name="connsiteX5-305" fmla="*/ 0 w 12192000"/>
              <a:gd name="connsiteY5-306" fmla="*/ 6860375 h 6860375"/>
              <a:gd name="connsiteX6-307" fmla="*/ 0 w 12192000"/>
              <a:gd name="connsiteY6-308" fmla="*/ 0 h 6860375"/>
              <a:gd name="connsiteX0-309" fmla="*/ 0 w 12192000"/>
              <a:gd name="connsiteY0-310" fmla="*/ 0 h 6860375"/>
              <a:gd name="connsiteX1-311" fmla="*/ 12192000 w 12192000"/>
              <a:gd name="connsiteY1-312" fmla="*/ 0 h 6860375"/>
              <a:gd name="connsiteX2-313" fmla="*/ 12192000 w 12192000"/>
              <a:gd name="connsiteY2-314" fmla="*/ 12841 h 6860375"/>
              <a:gd name="connsiteX3-315" fmla="*/ 12175063 w 12192000"/>
              <a:gd name="connsiteY3-316" fmla="*/ 2249304 h 6860375"/>
              <a:gd name="connsiteX4-317" fmla="*/ 0 w 12192000"/>
              <a:gd name="connsiteY4-318" fmla="*/ 6860375 h 6860375"/>
              <a:gd name="connsiteX5-319" fmla="*/ 0 w 12192000"/>
              <a:gd name="connsiteY5-320" fmla="*/ 6860375 h 6860375"/>
              <a:gd name="connsiteX6-321" fmla="*/ 0 w 12192000"/>
              <a:gd name="connsiteY6-322" fmla="*/ 0 h 6860375"/>
              <a:gd name="connsiteX0-323" fmla="*/ 0 w 12192000"/>
              <a:gd name="connsiteY0-324" fmla="*/ 0 h 6860375"/>
              <a:gd name="connsiteX1-325" fmla="*/ 12192000 w 12192000"/>
              <a:gd name="connsiteY1-326" fmla="*/ 0 h 6860375"/>
              <a:gd name="connsiteX2-327" fmla="*/ 12192000 w 12192000"/>
              <a:gd name="connsiteY2-328" fmla="*/ 12841 h 6860375"/>
              <a:gd name="connsiteX3-329" fmla="*/ 12175063 w 12192000"/>
              <a:gd name="connsiteY3-330" fmla="*/ 2204318 h 6860375"/>
              <a:gd name="connsiteX4-331" fmla="*/ 0 w 12192000"/>
              <a:gd name="connsiteY4-332" fmla="*/ 6860375 h 6860375"/>
              <a:gd name="connsiteX5-333" fmla="*/ 0 w 12192000"/>
              <a:gd name="connsiteY5-334" fmla="*/ 6860375 h 6860375"/>
              <a:gd name="connsiteX6-335" fmla="*/ 0 w 12192000"/>
              <a:gd name="connsiteY6-336" fmla="*/ 0 h 6860375"/>
              <a:gd name="connsiteX0-337" fmla="*/ 0 w 12192000"/>
              <a:gd name="connsiteY0-338" fmla="*/ 0 h 6860375"/>
              <a:gd name="connsiteX1-339" fmla="*/ 12192000 w 12192000"/>
              <a:gd name="connsiteY1-340" fmla="*/ 0 h 6860375"/>
              <a:gd name="connsiteX2-341" fmla="*/ 12192000 w 12192000"/>
              <a:gd name="connsiteY2-342" fmla="*/ 12841 h 6860375"/>
              <a:gd name="connsiteX3-343" fmla="*/ 12191996 w 12192000"/>
              <a:gd name="connsiteY3-344" fmla="*/ 2204318 h 6860375"/>
              <a:gd name="connsiteX4-345" fmla="*/ 0 w 12192000"/>
              <a:gd name="connsiteY4-346" fmla="*/ 6860375 h 6860375"/>
              <a:gd name="connsiteX5-347" fmla="*/ 0 w 12192000"/>
              <a:gd name="connsiteY5-348" fmla="*/ 6860375 h 6860375"/>
              <a:gd name="connsiteX6-349" fmla="*/ 0 w 12192000"/>
              <a:gd name="connsiteY6-350" fmla="*/ 0 h 68603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92000" h="6860375">
                <a:moveTo>
                  <a:pt x="0" y="0"/>
                </a:moveTo>
                <a:lnTo>
                  <a:pt x="12192000" y="0"/>
                </a:lnTo>
                <a:lnTo>
                  <a:pt x="12192000" y="12841"/>
                </a:lnTo>
                <a:cubicBezTo>
                  <a:pt x="12191999" y="803315"/>
                  <a:pt x="12191997" y="1413844"/>
                  <a:pt x="12191996" y="2204318"/>
                </a:cubicBezTo>
                <a:cubicBezTo>
                  <a:pt x="6400798" y="2243415"/>
                  <a:pt x="2475087" y="4187453"/>
                  <a:pt x="0" y="6860375"/>
                </a:cubicBezTo>
                <a:lnTo>
                  <a:pt x="0" y="6860375"/>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任意多边形 35"/>
          <p:cNvSpPr/>
          <p:nvPr/>
        </p:nvSpPr>
        <p:spPr>
          <a:xfrm rot="16200000" flipH="1">
            <a:off x="-523876" y="523873"/>
            <a:ext cx="6858002" cy="5810250"/>
          </a:xfrm>
          <a:custGeom>
            <a:avLst/>
            <a:gdLst>
              <a:gd name="connsiteX0" fmla="*/ 0 w 12192000"/>
              <a:gd name="connsiteY0" fmla="*/ 0 h 6860375"/>
              <a:gd name="connsiteX1" fmla="*/ 12192000 w 12192000"/>
              <a:gd name="connsiteY1" fmla="*/ 0 h 6860375"/>
              <a:gd name="connsiteX2" fmla="*/ 12192000 w 12192000"/>
              <a:gd name="connsiteY2" fmla="*/ 12841 h 6860375"/>
              <a:gd name="connsiteX3" fmla="*/ 12123277 w 12192000"/>
              <a:gd name="connsiteY3" fmla="*/ 39943 h 6860375"/>
              <a:gd name="connsiteX4" fmla="*/ 7466 w 12192000"/>
              <a:gd name="connsiteY4" fmla="*/ 6666073 h 6860375"/>
              <a:gd name="connsiteX5" fmla="*/ 0 w 12192000"/>
              <a:gd name="connsiteY5" fmla="*/ 6860375 h 6860375"/>
              <a:gd name="connsiteX6" fmla="*/ 0 w 12192000"/>
              <a:gd name="connsiteY6" fmla="*/ 6860375 h 6860375"/>
              <a:gd name="connsiteX0-1" fmla="*/ 0 w 12192000"/>
              <a:gd name="connsiteY0-2" fmla="*/ 0 h 6860375"/>
              <a:gd name="connsiteX1-3" fmla="*/ 12192000 w 12192000"/>
              <a:gd name="connsiteY1-4" fmla="*/ 0 h 6860375"/>
              <a:gd name="connsiteX2-5" fmla="*/ 12192000 w 12192000"/>
              <a:gd name="connsiteY2-6" fmla="*/ 12841 h 6860375"/>
              <a:gd name="connsiteX3-7" fmla="*/ 7466 w 12192000"/>
              <a:gd name="connsiteY3-8" fmla="*/ 6666073 h 6860375"/>
              <a:gd name="connsiteX4-9" fmla="*/ 0 w 12192000"/>
              <a:gd name="connsiteY4-10" fmla="*/ 6860375 h 6860375"/>
              <a:gd name="connsiteX5-11" fmla="*/ 0 w 12192000"/>
              <a:gd name="connsiteY5-12" fmla="*/ 6860375 h 6860375"/>
              <a:gd name="connsiteX6-13" fmla="*/ 0 w 12192000"/>
              <a:gd name="connsiteY6-14" fmla="*/ 0 h 6860375"/>
              <a:gd name="connsiteX0-15" fmla="*/ 0 w 12192000"/>
              <a:gd name="connsiteY0-16" fmla="*/ 0 h 6860375"/>
              <a:gd name="connsiteX1-17" fmla="*/ 12192000 w 12192000"/>
              <a:gd name="connsiteY1-18" fmla="*/ 0 h 6860375"/>
              <a:gd name="connsiteX2-19" fmla="*/ 12192000 w 12192000"/>
              <a:gd name="connsiteY2-20" fmla="*/ 12841 h 6860375"/>
              <a:gd name="connsiteX3-21" fmla="*/ 7466 w 12192000"/>
              <a:gd name="connsiteY3-22" fmla="*/ 6666073 h 6860375"/>
              <a:gd name="connsiteX4-23" fmla="*/ 0 w 12192000"/>
              <a:gd name="connsiteY4-24" fmla="*/ 6860375 h 6860375"/>
              <a:gd name="connsiteX5-25" fmla="*/ 0 w 12192000"/>
              <a:gd name="connsiteY5-26" fmla="*/ 6860375 h 6860375"/>
              <a:gd name="connsiteX6-27" fmla="*/ 0 w 12192000"/>
              <a:gd name="connsiteY6-28" fmla="*/ 0 h 6860375"/>
              <a:gd name="connsiteX0-29" fmla="*/ 0 w 12192000"/>
              <a:gd name="connsiteY0-30" fmla="*/ 0 h 6860375"/>
              <a:gd name="connsiteX1-31" fmla="*/ 12192000 w 12192000"/>
              <a:gd name="connsiteY1-32" fmla="*/ 0 h 6860375"/>
              <a:gd name="connsiteX2-33" fmla="*/ 12192000 w 12192000"/>
              <a:gd name="connsiteY2-34" fmla="*/ 12841 h 6860375"/>
              <a:gd name="connsiteX3-35" fmla="*/ 481600 w 12192000"/>
              <a:gd name="connsiteY3-36" fmla="*/ 6666073 h 6860375"/>
              <a:gd name="connsiteX4-37" fmla="*/ 0 w 12192000"/>
              <a:gd name="connsiteY4-38" fmla="*/ 6860375 h 6860375"/>
              <a:gd name="connsiteX5-39" fmla="*/ 0 w 12192000"/>
              <a:gd name="connsiteY5-40" fmla="*/ 6860375 h 6860375"/>
              <a:gd name="connsiteX6-41" fmla="*/ 0 w 12192000"/>
              <a:gd name="connsiteY6-42" fmla="*/ 0 h 6860375"/>
              <a:gd name="connsiteX0-43" fmla="*/ 0 w 12192000"/>
              <a:gd name="connsiteY0-44" fmla="*/ 0 h 6860375"/>
              <a:gd name="connsiteX1-45" fmla="*/ 12192000 w 12192000"/>
              <a:gd name="connsiteY1-46" fmla="*/ 0 h 6860375"/>
              <a:gd name="connsiteX2-47" fmla="*/ 12192000 w 12192000"/>
              <a:gd name="connsiteY2-48" fmla="*/ 12841 h 6860375"/>
              <a:gd name="connsiteX3-49" fmla="*/ 0 w 12192000"/>
              <a:gd name="connsiteY3-50" fmla="*/ 6860375 h 6860375"/>
              <a:gd name="connsiteX4-51" fmla="*/ 0 w 12192000"/>
              <a:gd name="connsiteY4-52" fmla="*/ 6860375 h 6860375"/>
              <a:gd name="connsiteX5-53" fmla="*/ 0 w 12192000"/>
              <a:gd name="connsiteY5-54" fmla="*/ 0 h 6860375"/>
              <a:gd name="connsiteX0-55" fmla="*/ 0 w 12192000"/>
              <a:gd name="connsiteY0-56" fmla="*/ 0 h 6860375"/>
              <a:gd name="connsiteX1-57" fmla="*/ 12192000 w 12192000"/>
              <a:gd name="connsiteY1-58" fmla="*/ 0 h 6860375"/>
              <a:gd name="connsiteX2-59" fmla="*/ 12192000 w 12192000"/>
              <a:gd name="connsiteY2-60" fmla="*/ 12841 h 6860375"/>
              <a:gd name="connsiteX3-61" fmla="*/ 0 w 12192000"/>
              <a:gd name="connsiteY3-62" fmla="*/ 6860375 h 6860375"/>
              <a:gd name="connsiteX4-63" fmla="*/ 0 w 12192000"/>
              <a:gd name="connsiteY4-64" fmla="*/ 6860375 h 6860375"/>
              <a:gd name="connsiteX5-65" fmla="*/ 0 w 12192000"/>
              <a:gd name="connsiteY5-66" fmla="*/ 0 h 6860375"/>
              <a:gd name="connsiteX0-67" fmla="*/ 0 w 12192000"/>
              <a:gd name="connsiteY0-68" fmla="*/ 0 h 6860375"/>
              <a:gd name="connsiteX1-69" fmla="*/ 12192000 w 12192000"/>
              <a:gd name="connsiteY1-70" fmla="*/ 0 h 6860375"/>
              <a:gd name="connsiteX2-71" fmla="*/ 12192000 w 12192000"/>
              <a:gd name="connsiteY2-72" fmla="*/ 12841 h 6860375"/>
              <a:gd name="connsiteX3-73" fmla="*/ 0 w 12192000"/>
              <a:gd name="connsiteY3-74" fmla="*/ 6860375 h 6860375"/>
              <a:gd name="connsiteX4-75" fmla="*/ 0 w 12192000"/>
              <a:gd name="connsiteY4-76" fmla="*/ 6860375 h 6860375"/>
              <a:gd name="connsiteX5-77" fmla="*/ 0 w 12192000"/>
              <a:gd name="connsiteY5-78" fmla="*/ 0 h 6860375"/>
              <a:gd name="connsiteX0-79" fmla="*/ 0 w 12192000"/>
              <a:gd name="connsiteY0-80" fmla="*/ 0 h 6860375"/>
              <a:gd name="connsiteX1-81" fmla="*/ 12192000 w 12192000"/>
              <a:gd name="connsiteY1-82" fmla="*/ 0 h 6860375"/>
              <a:gd name="connsiteX2-83" fmla="*/ 12192000 w 12192000"/>
              <a:gd name="connsiteY2-84" fmla="*/ 12841 h 6860375"/>
              <a:gd name="connsiteX3-85" fmla="*/ 0 w 12192000"/>
              <a:gd name="connsiteY3-86" fmla="*/ 6860375 h 6860375"/>
              <a:gd name="connsiteX4-87" fmla="*/ 0 w 12192000"/>
              <a:gd name="connsiteY4-88" fmla="*/ 6860375 h 6860375"/>
              <a:gd name="connsiteX5-89" fmla="*/ 0 w 12192000"/>
              <a:gd name="connsiteY5-90" fmla="*/ 0 h 6860375"/>
              <a:gd name="connsiteX0-91" fmla="*/ 0 w 12192000"/>
              <a:gd name="connsiteY0-92" fmla="*/ 0 h 6860375"/>
              <a:gd name="connsiteX1-93" fmla="*/ 12192000 w 12192000"/>
              <a:gd name="connsiteY1-94" fmla="*/ 0 h 6860375"/>
              <a:gd name="connsiteX2-95" fmla="*/ 12192000 w 12192000"/>
              <a:gd name="connsiteY2-96" fmla="*/ 12841 h 6860375"/>
              <a:gd name="connsiteX3-97" fmla="*/ 0 w 12192000"/>
              <a:gd name="connsiteY3-98" fmla="*/ 6860375 h 6860375"/>
              <a:gd name="connsiteX4-99" fmla="*/ 0 w 12192000"/>
              <a:gd name="connsiteY4-100" fmla="*/ 6860375 h 6860375"/>
              <a:gd name="connsiteX5-101" fmla="*/ 0 w 12192000"/>
              <a:gd name="connsiteY5-102" fmla="*/ 0 h 6860375"/>
              <a:gd name="connsiteX0-103" fmla="*/ 0 w 12192000"/>
              <a:gd name="connsiteY0-104" fmla="*/ 0 h 6860375"/>
              <a:gd name="connsiteX1-105" fmla="*/ 12192000 w 12192000"/>
              <a:gd name="connsiteY1-106" fmla="*/ 0 h 6860375"/>
              <a:gd name="connsiteX2-107" fmla="*/ 12192000 w 12192000"/>
              <a:gd name="connsiteY2-108" fmla="*/ 12841 h 6860375"/>
              <a:gd name="connsiteX3-109" fmla="*/ 0 w 12192000"/>
              <a:gd name="connsiteY3-110" fmla="*/ 6860375 h 6860375"/>
              <a:gd name="connsiteX4-111" fmla="*/ 0 w 12192000"/>
              <a:gd name="connsiteY4-112" fmla="*/ 6860375 h 6860375"/>
              <a:gd name="connsiteX5-113" fmla="*/ 0 w 12192000"/>
              <a:gd name="connsiteY5-114" fmla="*/ 0 h 6860375"/>
              <a:gd name="connsiteX0-115" fmla="*/ 0 w 12192000"/>
              <a:gd name="connsiteY0-116" fmla="*/ 0 h 6860375"/>
              <a:gd name="connsiteX1-117" fmla="*/ 12192000 w 12192000"/>
              <a:gd name="connsiteY1-118" fmla="*/ 0 h 6860375"/>
              <a:gd name="connsiteX2-119" fmla="*/ 12192000 w 12192000"/>
              <a:gd name="connsiteY2-120" fmla="*/ 12841 h 6860375"/>
              <a:gd name="connsiteX3-121" fmla="*/ 0 w 12192000"/>
              <a:gd name="connsiteY3-122" fmla="*/ 6860375 h 6860375"/>
              <a:gd name="connsiteX4-123" fmla="*/ 0 w 12192000"/>
              <a:gd name="connsiteY4-124" fmla="*/ 6860375 h 6860375"/>
              <a:gd name="connsiteX5-125" fmla="*/ 0 w 12192000"/>
              <a:gd name="connsiteY5-126" fmla="*/ 0 h 68603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192000" h="6860375">
                <a:moveTo>
                  <a:pt x="0" y="0"/>
                </a:moveTo>
                <a:lnTo>
                  <a:pt x="12192000" y="0"/>
                </a:lnTo>
                <a:lnTo>
                  <a:pt x="12192000" y="12841"/>
                </a:lnTo>
                <a:cubicBezTo>
                  <a:pt x="8060268" y="802464"/>
                  <a:pt x="2827868" y="2771864"/>
                  <a:pt x="0" y="6860375"/>
                </a:cubicBezTo>
                <a:lnTo>
                  <a:pt x="0" y="686037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rot="16200000" flipH="1">
            <a:off x="-1266826" y="1266824"/>
            <a:ext cx="6858002" cy="4324350"/>
          </a:xfrm>
          <a:custGeom>
            <a:avLst/>
            <a:gdLst>
              <a:gd name="connsiteX0" fmla="*/ 0 w 12192000"/>
              <a:gd name="connsiteY0" fmla="*/ 0 h 6860375"/>
              <a:gd name="connsiteX1" fmla="*/ 12192000 w 12192000"/>
              <a:gd name="connsiteY1" fmla="*/ 0 h 6860375"/>
              <a:gd name="connsiteX2" fmla="*/ 12192000 w 12192000"/>
              <a:gd name="connsiteY2" fmla="*/ 12841 h 6860375"/>
              <a:gd name="connsiteX3" fmla="*/ 12123277 w 12192000"/>
              <a:gd name="connsiteY3" fmla="*/ 39943 h 6860375"/>
              <a:gd name="connsiteX4" fmla="*/ 7466 w 12192000"/>
              <a:gd name="connsiteY4" fmla="*/ 6666073 h 6860375"/>
              <a:gd name="connsiteX5" fmla="*/ 0 w 12192000"/>
              <a:gd name="connsiteY5" fmla="*/ 6860375 h 6860375"/>
              <a:gd name="connsiteX6" fmla="*/ 0 w 12192000"/>
              <a:gd name="connsiteY6" fmla="*/ 6860375 h 6860375"/>
              <a:gd name="connsiteX0-1" fmla="*/ 0 w 12192000"/>
              <a:gd name="connsiteY0-2" fmla="*/ 0 h 6860375"/>
              <a:gd name="connsiteX1-3" fmla="*/ 12192000 w 12192000"/>
              <a:gd name="connsiteY1-4" fmla="*/ 0 h 6860375"/>
              <a:gd name="connsiteX2-5" fmla="*/ 12192000 w 12192000"/>
              <a:gd name="connsiteY2-6" fmla="*/ 12841 h 6860375"/>
              <a:gd name="connsiteX3-7" fmla="*/ 7466 w 12192000"/>
              <a:gd name="connsiteY3-8" fmla="*/ 6666073 h 6860375"/>
              <a:gd name="connsiteX4-9" fmla="*/ 0 w 12192000"/>
              <a:gd name="connsiteY4-10" fmla="*/ 6860375 h 6860375"/>
              <a:gd name="connsiteX5-11" fmla="*/ 0 w 12192000"/>
              <a:gd name="connsiteY5-12" fmla="*/ 6860375 h 6860375"/>
              <a:gd name="connsiteX6-13" fmla="*/ 0 w 12192000"/>
              <a:gd name="connsiteY6-14" fmla="*/ 0 h 6860375"/>
              <a:gd name="connsiteX0-15" fmla="*/ 0 w 12192000"/>
              <a:gd name="connsiteY0-16" fmla="*/ 0 h 6860375"/>
              <a:gd name="connsiteX1-17" fmla="*/ 12192000 w 12192000"/>
              <a:gd name="connsiteY1-18" fmla="*/ 0 h 6860375"/>
              <a:gd name="connsiteX2-19" fmla="*/ 12192000 w 12192000"/>
              <a:gd name="connsiteY2-20" fmla="*/ 12841 h 6860375"/>
              <a:gd name="connsiteX3-21" fmla="*/ 7466 w 12192000"/>
              <a:gd name="connsiteY3-22" fmla="*/ 6666073 h 6860375"/>
              <a:gd name="connsiteX4-23" fmla="*/ 0 w 12192000"/>
              <a:gd name="connsiteY4-24" fmla="*/ 6860375 h 6860375"/>
              <a:gd name="connsiteX5-25" fmla="*/ 0 w 12192000"/>
              <a:gd name="connsiteY5-26" fmla="*/ 6860375 h 6860375"/>
              <a:gd name="connsiteX6-27" fmla="*/ 0 w 12192000"/>
              <a:gd name="connsiteY6-28" fmla="*/ 0 h 6860375"/>
              <a:gd name="connsiteX0-29" fmla="*/ 0 w 12192000"/>
              <a:gd name="connsiteY0-30" fmla="*/ 0 h 6860375"/>
              <a:gd name="connsiteX1-31" fmla="*/ 12192000 w 12192000"/>
              <a:gd name="connsiteY1-32" fmla="*/ 0 h 6860375"/>
              <a:gd name="connsiteX2-33" fmla="*/ 12192000 w 12192000"/>
              <a:gd name="connsiteY2-34" fmla="*/ 12841 h 6860375"/>
              <a:gd name="connsiteX3-35" fmla="*/ 481600 w 12192000"/>
              <a:gd name="connsiteY3-36" fmla="*/ 6666073 h 6860375"/>
              <a:gd name="connsiteX4-37" fmla="*/ 0 w 12192000"/>
              <a:gd name="connsiteY4-38" fmla="*/ 6860375 h 6860375"/>
              <a:gd name="connsiteX5-39" fmla="*/ 0 w 12192000"/>
              <a:gd name="connsiteY5-40" fmla="*/ 6860375 h 6860375"/>
              <a:gd name="connsiteX6-41" fmla="*/ 0 w 12192000"/>
              <a:gd name="connsiteY6-42" fmla="*/ 0 h 6860375"/>
              <a:gd name="connsiteX0-43" fmla="*/ 0 w 12192000"/>
              <a:gd name="connsiteY0-44" fmla="*/ 0 h 6860375"/>
              <a:gd name="connsiteX1-45" fmla="*/ 12192000 w 12192000"/>
              <a:gd name="connsiteY1-46" fmla="*/ 0 h 6860375"/>
              <a:gd name="connsiteX2-47" fmla="*/ 12192000 w 12192000"/>
              <a:gd name="connsiteY2-48" fmla="*/ 12841 h 6860375"/>
              <a:gd name="connsiteX3-49" fmla="*/ 0 w 12192000"/>
              <a:gd name="connsiteY3-50" fmla="*/ 6860375 h 6860375"/>
              <a:gd name="connsiteX4-51" fmla="*/ 0 w 12192000"/>
              <a:gd name="connsiteY4-52" fmla="*/ 6860375 h 6860375"/>
              <a:gd name="connsiteX5-53" fmla="*/ 0 w 12192000"/>
              <a:gd name="connsiteY5-54" fmla="*/ 0 h 6860375"/>
              <a:gd name="connsiteX0-55" fmla="*/ 0 w 12192000"/>
              <a:gd name="connsiteY0-56" fmla="*/ 0 h 6860375"/>
              <a:gd name="connsiteX1-57" fmla="*/ 12192000 w 12192000"/>
              <a:gd name="connsiteY1-58" fmla="*/ 0 h 6860375"/>
              <a:gd name="connsiteX2-59" fmla="*/ 12192000 w 12192000"/>
              <a:gd name="connsiteY2-60" fmla="*/ 12841 h 6860375"/>
              <a:gd name="connsiteX3-61" fmla="*/ 0 w 12192000"/>
              <a:gd name="connsiteY3-62" fmla="*/ 6860375 h 6860375"/>
              <a:gd name="connsiteX4-63" fmla="*/ 0 w 12192000"/>
              <a:gd name="connsiteY4-64" fmla="*/ 6860375 h 6860375"/>
              <a:gd name="connsiteX5-65" fmla="*/ 0 w 12192000"/>
              <a:gd name="connsiteY5-66" fmla="*/ 0 h 6860375"/>
              <a:gd name="connsiteX0-67" fmla="*/ 0 w 12192000"/>
              <a:gd name="connsiteY0-68" fmla="*/ 0 h 6860375"/>
              <a:gd name="connsiteX1-69" fmla="*/ 12192000 w 12192000"/>
              <a:gd name="connsiteY1-70" fmla="*/ 0 h 6860375"/>
              <a:gd name="connsiteX2-71" fmla="*/ 12192000 w 12192000"/>
              <a:gd name="connsiteY2-72" fmla="*/ 12841 h 6860375"/>
              <a:gd name="connsiteX3-73" fmla="*/ 0 w 12192000"/>
              <a:gd name="connsiteY3-74" fmla="*/ 6860375 h 6860375"/>
              <a:gd name="connsiteX4-75" fmla="*/ 0 w 12192000"/>
              <a:gd name="connsiteY4-76" fmla="*/ 6860375 h 6860375"/>
              <a:gd name="connsiteX5-77" fmla="*/ 0 w 12192000"/>
              <a:gd name="connsiteY5-78" fmla="*/ 0 h 6860375"/>
              <a:gd name="connsiteX0-79" fmla="*/ 0 w 12192000"/>
              <a:gd name="connsiteY0-80" fmla="*/ 0 h 6860375"/>
              <a:gd name="connsiteX1-81" fmla="*/ 12192000 w 12192000"/>
              <a:gd name="connsiteY1-82" fmla="*/ 0 h 6860375"/>
              <a:gd name="connsiteX2-83" fmla="*/ 12192000 w 12192000"/>
              <a:gd name="connsiteY2-84" fmla="*/ 12841 h 6860375"/>
              <a:gd name="connsiteX3-85" fmla="*/ 0 w 12192000"/>
              <a:gd name="connsiteY3-86" fmla="*/ 6860375 h 6860375"/>
              <a:gd name="connsiteX4-87" fmla="*/ 0 w 12192000"/>
              <a:gd name="connsiteY4-88" fmla="*/ 6860375 h 6860375"/>
              <a:gd name="connsiteX5-89" fmla="*/ 0 w 12192000"/>
              <a:gd name="connsiteY5-90" fmla="*/ 0 h 6860375"/>
              <a:gd name="connsiteX0-91" fmla="*/ 0 w 12192000"/>
              <a:gd name="connsiteY0-92" fmla="*/ 0 h 6860375"/>
              <a:gd name="connsiteX1-93" fmla="*/ 12192000 w 12192000"/>
              <a:gd name="connsiteY1-94" fmla="*/ 0 h 6860375"/>
              <a:gd name="connsiteX2-95" fmla="*/ 12192000 w 12192000"/>
              <a:gd name="connsiteY2-96" fmla="*/ 12841 h 6860375"/>
              <a:gd name="connsiteX3-97" fmla="*/ 0 w 12192000"/>
              <a:gd name="connsiteY3-98" fmla="*/ 6860375 h 6860375"/>
              <a:gd name="connsiteX4-99" fmla="*/ 0 w 12192000"/>
              <a:gd name="connsiteY4-100" fmla="*/ 6860375 h 6860375"/>
              <a:gd name="connsiteX5-101" fmla="*/ 0 w 12192000"/>
              <a:gd name="connsiteY5-102" fmla="*/ 0 h 6860375"/>
              <a:gd name="connsiteX0-103" fmla="*/ 0 w 12192000"/>
              <a:gd name="connsiteY0-104" fmla="*/ 0 h 6860375"/>
              <a:gd name="connsiteX1-105" fmla="*/ 12192000 w 12192000"/>
              <a:gd name="connsiteY1-106" fmla="*/ 0 h 6860375"/>
              <a:gd name="connsiteX2-107" fmla="*/ 12192000 w 12192000"/>
              <a:gd name="connsiteY2-108" fmla="*/ 12841 h 6860375"/>
              <a:gd name="connsiteX3-109" fmla="*/ 0 w 12192000"/>
              <a:gd name="connsiteY3-110" fmla="*/ 6860375 h 6860375"/>
              <a:gd name="connsiteX4-111" fmla="*/ 0 w 12192000"/>
              <a:gd name="connsiteY4-112" fmla="*/ 6860375 h 6860375"/>
              <a:gd name="connsiteX5-113" fmla="*/ 0 w 12192000"/>
              <a:gd name="connsiteY5-114" fmla="*/ 0 h 6860375"/>
              <a:gd name="connsiteX0-115" fmla="*/ 0 w 12192000"/>
              <a:gd name="connsiteY0-116" fmla="*/ 0 h 6860375"/>
              <a:gd name="connsiteX1-117" fmla="*/ 12192000 w 12192000"/>
              <a:gd name="connsiteY1-118" fmla="*/ 0 h 6860375"/>
              <a:gd name="connsiteX2-119" fmla="*/ 12192000 w 12192000"/>
              <a:gd name="connsiteY2-120" fmla="*/ 12841 h 6860375"/>
              <a:gd name="connsiteX3-121" fmla="*/ 0 w 12192000"/>
              <a:gd name="connsiteY3-122" fmla="*/ 6860375 h 6860375"/>
              <a:gd name="connsiteX4-123" fmla="*/ 0 w 12192000"/>
              <a:gd name="connsiteY4-124" fmla="*/ 6860375 h 6860375"/>
              <a:gd name="connsiteX5-125" fmla="*/ 0 w 12192000"/>
              <a:gd name="connsiteY5-126" fmla="*/ 0 h 68603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192000" h="6860375">
                <a:moveTo>
                  <a:pt x="0" y="0"/>
                </a:moveTo>
                <a:lnTo>
                  <a:pt x="12192000" y="0"/>
                </a:lnTo>
                <a:lnTo>
                  <a:pt x="12192000" y="12841"/>
                </a:lnTo>
                <a:cubicBezTo>
                  <a:pt x="8060268" y="802464"/>
                  <a:pt x="2827868" y="2771864"/>
                  <a:pt x="0" y="6860375"/>
                </a:cubicBezTo>
                <a:lnTo>
                  <a:pt x="0" y="686037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92845" y="544306"/>
            <a:ext cx="1415772" cy="830997"/>
          </a:xfrm>
          <a:prstGeom prst="rect">
            <a:avLst/>
          </a:prstGeom>
          <a:noFill/>
        </p:spPr>
        <p:txBody>
          <a:bodyPr wrap="none" rtlCol="0">
            <a:spAutoFit/>
          </a:bodyPr>
          <a:lstStyle/>
          <a:p>
            <a:pPr algn="ctr"/>
            <a:r>
              <a:rPr lang="zh-CN" altLang="en-US" sz="4800" dirty="0">
                <a:solidFill>
                  <a:schemeClr val="bg1"/>
                </a:solidFill>
                <a:latin typeface="+mj-ea"/>
                <a:ea typeface="+mj-ea"/>
              </a:rPr>
              <a:t>目录</a:t>
            </a:r>
            <a:endParaRPr lang="zh-CN" altLang="en-US" sz="4800" dirty="0">
              <a:solidFill>
                <a:schemeClr val="bg1"/>
              </a:solidFill>
              <a:latin typeface="+mj-ea"/>
              <a:ea typeface="+mj-ea"/>
            </a:endParaRPr>
          </a:p>
        </p:txBody>
      </p:sp>
      <p:sp>
        <p:nvSpPr>
          <p:cNvPr id="7" name="矩形 6"/>
          <p:cNvSpPr/>
          <p:nvPr/>
        </p:nvSpPr>
        <p:spPr>
          <a:xfrm>
            <a:off x="488870" y="1322319"/>
            <a:ext cx="1423723"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CONTENTS</a:t>
            </a:r>
            <a:endParaRPr lang="zh-CN" altLang="en-US" dirty="0">
              <a:solidFill>
                <a:schemeClr val="bg1"/>
              </a:solidFill>
            </a:endParaRPr>
          </a:p>
        </p:txBody>
      </p:sp>
      <p:grpSp>
        <p:nvGrpSpPr>
          <p:cNvPr id="16" name="组合 15"/>
          <p:cNvGrpSpPr/>
          <p:nvPr/>
        </p:nvGrpSpPr>
        <p:grpSpPr>
          <a:xfrm>
            <a:off x="4873127" y="182236"/>
            <a:ext cx="4145319" cy="923330"/>
            <a:chOff x="6273199" y="5086654"/>
            <a:chExt cx="4145319" cy="923330"/>
          </a:xfrm>
        </p:grpSpPr>
        <p:sp>
          <p:nvSpPr>
            <p:cNvPr id="14" name="文本框 13"/>
            <p:cNvSpPr txBox="1"/>
            <p:nvPr/>
          </p:nvSpPr>
          <p:spPr>
            <a:xfrm>
              <a:off x="7254948" y="5376907"/>
              <a:ext cx="3163570" cy="398780"/>
            </a:xfrm>
            <a:prstGeom prst="rect">
              <a:avLst/>
            </a:prstGeom>
            <a:noFill/>
          </p:spPr>
          <p:txBody>
            <a:bodyPr wrap="none" lIns="0" rIns="0" rtlCol="0">
              <a:spAutoFit/>
            </a:bodyPr>
            <a:lstStyle/>
            <a:p>
              <a:pPr algn="l"/>
              <a:r>
                <a:rPr lang="zh-CN" altLang="en-US" sz="2000" dirty="0" smtClean="0">
                  <a:solidFill>
                    <a:srgbClr val="FF0000"/>
                  </a:solidFill>
                  <a:latin typeface="+mj-ea"/>
                  <a:ea typeface="+mj-ea"/>
                </a:rPr>
                <a:t> </a:t>
              </a:r>
              <a:r>
                <a:rPr lang="zh-CN" altLang="en-US" sz="2000" dirty="0" smtClean="0">
                  <a:solidFill>
                    <a:schemeClr val="bg1"/>
                  </a:solidFill>
                  <a:latin typeface="+mj-ea"/>
                  <a:ea typeface="+mj-ea"/>
                  <a:sym typeface="+mn-ea"/>
                </a:rPr>
                <a:t>融媒体创新创业</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概念篇</a:t>
              </a:r>
              <a:endParaRPr lang="zh-CN" altLang="en-US" sz="2000" dirty="0">
                <a:solidFill>
                  <a:schemeClr val="bg1"/>
                </a:solidFill>
                <a:latin typeface="+mj-ea"/>
                <a:ea typeface="+mj-ea"/>
              </a:endParaRPr>
            </a:p>
          </p:txBody>
        </p:sp>
        <p:sp>
          <p:nvSpPr>
            <p:cNvPr id="15" name="文本框 14"/>
            <p:cNvSpPr txBox="1"/>
            <p:nvPr/>
          </p:nvSpPr>
          <p:spPr>
            <a:xfrm>
              <a:off x="6273199" y="5086654"/>
              <a:ext cx="636392" cy="923330"/>
            </a:xfrm>
            <a:prstGeom prst="rect">
              <a:avLst/>
            </a:prstGeom>
            <a:noFill/>
          </p:spPr>
          <p:txBody>
            <a:bodyPr wrap="none" lIns="0" rIns="0" rtlCol="0">
              <a:spAutoFit/>
            </a:bodyPr>
            <a:lstStyle/>
            <a:p>
              <a:pPr algn="r"/>
              <a:r>
                <a:rPr lang="en-US" altLang="zh-CN" sz="5400" dirty="0">
                  <a:solidFill>
                    <a:schemeClr val="accent1"/>
                  </a:solidFill>
                  <a:latin typeface="+mj-lt"/>
                  <a:ea typeface="+mj-ea"/>
                </a:rPr>
                <a:t>01</a:t>
              </a:r>
              <a:endParaRPr lang="zh-CN" altLang="en-US" sz="5400" dirty="0">
                <a:solidFill>
                  <a:schemeClr val="accent1"/>
                </a:solidFill>
                <a:latin typeface="+mj-lt"/>
                <a:ea typeface="+mj-ea"/>
              </a:endParaRPr>
            </a:p>
          </p:txBody>
        </p:sp>
      </p:grpSp>
      <p:grpSp>
        <p:nvGrpSpPr>
          <p:cNvPr id="21" name="组合 20"/>
          <p:cNvGrpSpPr/>
          <p:nvPr/>
        </p:nvGrpSpPr>
        <p:grpSpPr>
          <a:xfrm>
            <a:off x="4841067" y="1252211"/>
            <a:ext cx="4167854" cy="923330"/>
            <a:chOff x="6250664" y="5105704"/>
            <a:chExt cx="4167854" cy="923330"/>
          </a:xfrm>
        </p:grpSpPr>
        <p:sp>
          <p:nvSpPr>
            <p:cNvPr id="22" name="文本框 21"/>
            <p:cNvSpPr txBox="1"/>
            <p:nvPr/>
          </p:nvSpPr>
          <p:spPr>
            <a:xfrm>
              <a:off x="7254948" y="5376907"/>
              <a:ext cx="3163570" cy="398780"/>
            </a:xfrm>
            <a:prstGeom prst="rect">
              <a:avLst/>
            </a:prstGeom>
            <a:noFill/>
          </p:spPr>
          <p:txBody>
            <a:bodyPr wrap="none" lIns="0" rIns="0" rtlCol="0">
              <a:spAutoFit/>
            </a:bodyPr>
            <a:lstStyle/>
            <a:p>
              <a:pPr algn="l"/>
              <a:r>
                <a:rPr lang="zh-CN" altLang="en-US" sz="2000" dirty="0" smtClean="0">
                  <a:solidFill>
                    <a:schemeClr val="bg1"/>
                  </a:solidFill>
                  <a:latin typeface="+mj-ea"/>
                  <a:ea typeface="+mj-ea"/>
                </a:rPr>
                <a:t> </a:t>
              </a:r>
              <a:r>
                <a:rPr lang="zh-CN" altLang="en-US" sz="2000" dirty="0" smtClean="0">
                  <a:solidFill>
                    <a:schemeClr val="bg1"/>
                  </a:solidFill>
                  <a:latin typeface="+mj-ea"/>
                  <a:ea typeface="+mj-ea"/>
                  <a:sym typeface="+mn-ea"/>
                </a:rPr>
                <a:t>融媒体创新创业</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案例篇</a:t>
              </a:r>
              <a:endParaRPr lang="zh-CN" altLang="en-US" sz="2000" dirty="0">
                <a:solidFill>
                  <a:schemeClr val="bg1"/>
                </a:solidFill>
                <a:latin typeface="+mj-ea"/>
                <a:ea typeface="+mj-ea"/>
              </a:endParaRPr>
            </a:p>
          </p:txBody>
        </p:sp>
        <p:sp>
          <p:nvSpPr>
            <p:cNvPr id="23" name="文本框 22"/>
            <p:cNvSpPr txBox="1"/>
            <p:nvPr/>
          </p:nvSpPr>
          <p:spPr>
            <a:xfrm>
              <a:off x="6250664" y="5105704"/>
              <a:ext cx="719749" cy="923330"/>
            </a:xfrm>
            <a:prstGeom prst="rect">
              <a:avLst/>
            </a:prstGeom>
            <a:noFill/>
          </p:spPr>
          <p:txBody>
            <a:bodyPr wrap="none" lIns="0" rIns="0" rtlCol="0">
              <a:spAutoFit/>
            </a:bodyPr>
            <a:lstStyle/>
            <a:p>
              <a:pPr algn="r"/>
              <a:r>
                <a:rPr lang="en-US" altLang="zh-CN" sz="5400" dirty="0">
                  <a:solidFill>
                    <a:schemeClr val="accent1"/>
                  </a:solidFill>
                  <a:latin typeface="+mj-lt"/>
                  <a:ea typeface="+mj-ea"/>
                </a:rPr>
                <a:t>02</a:t>
              </a:r>
              <a:endParaRPr lang="zh-CN" altLang="en-US" sz="5400" dirty="0">
                <a:solidFill>
                  <a:schemeClr val="accent1"/>
                </a:solidFill>
                <a:latin typeface="+mj-lt"/>
                <a:ea typeface="+mj-ea"/>
              </a:endParaRPr>
            </a:p>
          </p:txBody>
        </p:sp>
      </p:grpSp>
      <p:grpSp>
        <p:nvGrpSpPr>
          <p:cNvPr id="24" name="组合 23"/>
          <p:cNvGrpSpPr/>
          <p:nvPr/>
        </p:nvGrpSpPr>
        <p:grpSpPr>
          <a:xfrm>
            <a:off x="4907556" y="2312661"/>
            <a:ext cx="4112160" cy="923330"/>
            <a:chOff x="6231428" y="5105704"/>
            <a:chExt cx="4112160" cy="923330"/>
          </a:xfrm>
        </p:grpSpPr>
        <p:sp>
          <p:nvSpPr>
            <p:cNvPr id="25" name="文本框 24"/>
            <p:cNvSpPr txBox="1"/>
            <p:nvPr/>
          </p:nvSpPr>
          <p:spPr>
            <a:xfrm>
              <a:off x="7254948" y="5376907"/>
              <a:ext cx="3088640" cy="398780"/>
            </a:xfrm>
            <a:prstGeom prst="rect">
              <a:avLst/>
            </a:prstGeom>
            <a:noFill/>
          </p:spPr>
          <p:txBody>
            <a:bodyPr wrap="none" lIns="0" rIns="0" rtlCol="0">
              <a:spAutoFit/>
            </a:bodyPr>
            <a:lstStyle/>
            <a:p>
              <a:pPr algn="l"/>
              <a:r>
                <a:rPr lang="zh-CN" altLang="en-US" sz="2000" dirty="0" smtClean="0">
                  <a:solidFill>
                    <a:schemeClr val="bg1"/>
                  </a:solidFill>
                  <a:latin typeface="+mj-ea"/>
                  <a:ea typeface="+mj-ea"/>
                  <a:sym typeface="+mn-ea"/>
                </a:rPr>
                <a:t>融媒体创新创业</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内容</a:t>
              </a:r>
              <a:r>
                <a:rPr lang="zh-CN" altLang="en-US" sz="2000" dirty="0" smtClean="0">
                  <a:solidFill>
                    <a:schemeClr val="bg1"/>
                  </a:solidFill>
                  <a:latin typeface="+mj-ea"/>
                  <a:ea typeface="+mj-ea"/>
                </a:rPr>
                <a:t>篇</a:t>
              </a:r>
              <a:endParaRPr lang="zh-CN" altLang="en-US" sz="2000" dirty="0">
                <a:solidFill>
                  <a:schemeClr val="bg1"/>
                </a:solidFill>
                <a:latin typeface="+mj-ea"/>
                <a:ea typeface="+mj-ea"/>
              </a:endParaRPr>
            </a:p>
          </p:txBody>
        </p:sp>
        <p:sp>
          <p:nvSpPr>
            <p:cNvPr id="32" name="文本框 31"/>
            <p:cNvSpPr txBox="1"/>
            <p:nvPr/>
          </p:nvSpPr>
          <p:spPr>
            <a:xfrm>
              <a:off x="6231428" y="5105704"/>
              <a:ext cx="738985" cy="923330"/>
            </a:xfrm>
            <a:prstGeom prst="rect">
              <a:avLst/>
            </a:prstGeom>
            <a:noFill/>
          </p:spPr>
          <p:txBody>
            <a:bodyPr wrap="none" lIns="0" rIns="0" rtlCol="0">
              <a:spAutoFit/>
            </a:bodyPr>
            <a:lstStyle/>
            <a:p>
              <a:pPr algn="r"/>
              <a:r>
                <a:rPr lang="en-US" altLang="zh-CN" sz="5400" dirty="0">
                  <a:solidFill>
                    <a:schemeClr val="accent1"/>
                  </a:solidFill>
                  <a:latin typeface="+mj-lt"/>
                  <a:ea typeface="+mj-ea"/>
                </a:rPr>
                <a:t>03</a:t>
              </a:r>
              <a:endParaRPr lang="zh-CN" altLang="en-US" sz="5400" dirty="0">
                <a:solidFill>
                  <a:schemeClr val="accent1"/>
                </a:solidFill>
                <a:latin typeface="+mj-lt"/>
                <a:ea typeface="+mj-ea"/>
              </a:endParaRPr>
            </a:p>
          </p:txBody>
        </p:sp>
      </p:grpSp>
      <p:grpSp>
        <p:nvGrpSpPr>
          <p:cNvPr id="33" name="组合 32"/>
          <p:cNvGrpSpPr/>
          <p:nvPr/>
        </p:nvGrpSpPr>
        <p:grpSpPr>
          <a:xfrm>
            <a:off x="4956971" y="3268336"/>
            <a:ext cx="4091320" cy="923330"/>
            <a:chOff x="6252268" y="5105704"/>
            <a:chExt cx="4091320" cy="923330"/>
          </a:xfrm>
        </p:grpSpPr>
        <p:sp>
          <p:nvSpPr>
            <p:cNvPr id="34" name="文本框 33"/>
            <p:cNvSpPr txBox="1"/>
            <p:nvPr/>
          </p:nvSpPr>
          <p:spPr>
            <a:xfrm>
              <a:off x="7254948" y="5376907"/>
              <a:ext cx="3088640" cy="398780"/>
            </a:xfrm>
            <a:prstGeom prst="rect">
              <a:avLst/>
            </a:prstGeom>
            <a:noFill/>
          </p:spPr>
          <p:txBody>
            <a:bodyPr wrap="none" lIns="0" rIns="0" rtlCol="0">
              <a:spAutoFit/>
            </a:bodyPr>
            <a:lstStyle/>
            <a:p>
              <a:pPr algn="l"/>
              <a:r>
                <a:rPr lang="zh-CN" altLang="en-US" sz="2000" dirty="0" smtClean="0">
                  <a:solidFill>
                    <a:schemeClr val="bg1"/>
                  </a:solidFill>
                  <a:latin typeface="+mj-ea"/>
                  <a:ea typeface="+mj-ea"/>
                  <a:sym typeface="+mn-ea"/>
                </a:rPr>
                <a:t>融媒体创新创业</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形态篇</a:t>
              </a:r>
              <a:endParaRPr lang="zh-CN" altLang="en-US" sz="2000" dirty="0">
                <a:solidFill>
                  <a:schemeClr val="bg1"/>
                </a:solidFill>
                <a:latin typeface="+mj-ea"/>
                <a:ea typeface="+mj-ea"/>
              </a:endParaRPr>
            </a:p>
          </p:txBody>
        </p:sp>
        <p:sp>
          <p:nvSpPr>
            <p:cNvPr id="35" name="文本框 34"/>
            <p:cNvSpPr txBox="1"/>
            <p:nvPr/>
          </p:nvSpPr>
          <p:spPr>
            <a:xfrm>
              <a:off x="6252268" y="5105704"/>
              <a:ext cx="718145" cy="923330"/>
            </a:xfrm>
            <a:prstGeom prst="rect">
              <a:avLst/>
            </a:prstGeom>
            <a:noFill/>
          </p:spPr>
          <p:txBody>
            <a:bodyPr wrap="none" lIns="0" rIns="0" rtlCol="0">
              <a:spAutoFit/>
            </a:bodyPr>
            <a:lstStyle/>
            <a:p>
              <a:pPr algn="r"/>
              <a:r>
                <a:rPr lang="en-US" altLang="zh-CN" sz="5400" dirty="0">
                  <a:solidFill>
                    <a:schemeClr val="accent1"/>
                  </a:solidFill>
                  <a:latin typeface="+mj-lt"/>
                  <a:ea typeface="+mj-ea"/>
                </a:rPr>
                <a:t>04</a:t>
              </a:r>
              <a:endParaRPr lang="zh-CN" altLang="en-US" sz="5400" dirty="0">
                <a:solidFill>
                  <a:schemeClr val="accent1"/>
                </a:solidFill>
                <a:latin typeface="+mj-lt"/>
                <a:ea typeface="+mj-ea"/>
              </a:endParaRPr>
            </a:p>
          </p:txBody>
        </p:sp>
      </p:grpSp>
      <p:grpSp>
        <p:nvGrpSpPr>
          <p:cNvPr id="26" name="组合 25"/>
          <p:cNvGrpSpPr/>
          <p:nvPr/>
        </p:nvGrpSpPr>
        <p:grpSpPr>
          <a:xfrm>
            <a:off x="4940848" y="4268461"/>
            <a:ext cx="4116968" cy="923330"/>
            <a:chOff x="6226620" y="5105704"/>
            <a:chExt cx="4116968" cy="923330"/>
          </a:xfrm>
        </p:grpSpPr>
        <p:sp>
          <p:nvSpPr>
            <p:cNvPr id="27" name="文本框 33"/>
            <p:cNvSpPr txBox="1"/>
            <p:nvPr/>
          </p:nvSpPr>
          <p:spPr>
            <a:xfrm>
              <a:off x="7254948" y="5376907"/>
              <a:ext cx="3088640" cy="398780"/>
            </a:xfrm>
            <a:prstGeom prst="rect">
              <a:avLst/>
            </a:prstGeom>
            <a:noFill/>
          </p:spPr>
          <p:txBody>
            <a:bodyPr wrap="none" lIns="0" rIns="0" rtlCol="0">
              <a:spAutoFit/>
            </a:bodyPr>
            <a:lstStyle/>
            <a:p>
              <a:pPr algn="l"/>
              <a:r>
                <a:rPr lang="zh-CN" altLang="en-US" sz="2000" dirty="0" smtClean="0">
                  <a:solidFill>
                    <a:schemeClr val="bg1"/>
                  </a:solidFill>
                  <a:latin typeface="+mj-ea"/>
                  <a:ea typeface="+mj-ea"/>
                  <a:sym typeface="+mn-ea"/>
                </a:rPr>
                <a:t>融媒体创新创业</a:t>
              </a:r>
              <a:r>
                <a:rPr lang="en-US" altLang="zh-CN" sz="2000" dirty="0" smtClean="0">
                  <a:solidFill>
                    <a:schemeClr val="bg1"/>
                  </a:solidFill>
                  <a:latin typeface="+mj-ea"/>
                  <a:ea typeface="+mj-ea"/>
                </a:rPr>
                <a:t>——</a:t>
              </a:r>
              <a:r>
                <a:rPr lang="zh-CN" altLang="en-US" sz="2000" dirty="0" smtClean="0">
                  <a:solidFill>
                    <a:schemeClr val="bg1"/>
                  </a:solidFill>
                  <a:latin typeface="+mj-ea"/>
                  <a:ea typeface="+mj-ea"/>
                </a:rPr>
                <a:t>技术篇</a:t>
              </a:r>
              <a:endParaRPr lang="zh-CN" altLang="en-US" sz="2000" dirty="0">
                <a:solidFill>
                  <a:schemeClr val="bg1"/>
                </a:solidFill>
                <a:latin typeface="+mj-ea"/>
                <a:ea typeface="+mj-ea"/>
              </a:endParaRPr>
            </a:p>
          </p:txBody>
        </p:sp>
        <p:sp>
          <p:nvSpPr>
            <p:cNvPr id="28" name="文本框 34"/>
            <p:cNvSpPr txBox="1"/>
            <p:nvPr/>
          </p:nvSpPr>
          <p:spPr>
            <a:xfrm>
              <a:off x="6226620" y="5105704"/>
              <a:ext cx="743793" cy="923330"/>
            </a:xfrm>
            <a:prstGeom prst="rect">
              <a:avLst/>
            </a:prstGeom>
            <a:noFill/>
          </p:spPr>
          <p:txBody>
            <a:bodyPr wrap="none" lIns="0" rIns="0" rtlCol="0">
              <a:spAutoFit/>
            </a:bodyPr>
            <a:lstStyle/>
            <a:p>
              <a:pPr algn="r"/>
              <a:r>
                <a:rPr lang="en-US" altLang="zh-CN" sz="5400" dirty="0" smtClean="0">
                  <a:solidFill>
                    <a:schemeClr val="accent1"/>
                  </a:solidFill>
                  <a:latin typeface="+mj-lt"/>
                  <a:ea typeface="+mj-ea"/>
                </a:rPr>
                <a:t>05</a:t>
              </a:r>
              <a:endParaRPr lang="zh-CN" altLang="en-US" sz="5400" dirty="0">
                <a:solidFill>
                  <a:schemeClr val="accent1"/>
                </a:solidFill>
                <a:latin typeface="+mj-lt"/>
                <a:ea typeface="+mj-ea"/>
              </a:endParaRPr>
            </a:p>
          </p:txBody>
        </p:sp>
      </p:grpSp>
      <p:grpSp>
        <p:nvGrpSpPr>
          <p:cNvPr id="29" name="组合 28"/>
          <p:cNvGrpSpPr/>
          <p:nvPr/>
        </p:nvGrpSpPr>
        <p:grpSpPr>
          <a:xfrm>
            <a:off x="4946288" y="5287636"/>
            <a:ext cx="4655184" cy="865514"/>
            <a:chOff x="6404062" y="5105704"/>
            <a:chExt cx="3898446" cy="923330"/>
          </a:xfrm>
        </p:grpSpPr>
        <p:sp>
          <p:nvSpPr>
            <p:cNvPr id="30" name="文本框 33"/>
            <p:cNvSpPr txBox="1"/>
            <p:nvPr/>
          </p:nvSpPr>
          <p:spPr>
            <a:xfrm>
              <a:off x="7260752" y="5352284"/>
              <a:ext cx="3041756" cy="425418"/>
            </a:xfrm>
            <a:prstGeom prst="rect">
              <a:avLst/>
            </a:prstGeom>
            <a:noFill/>
          </p:spPr>
          <p:txBody>
            <a:bodyPr wrap="square" lIns="0" rIns="0" rtlCol="0">
              <a:spAutoFit/>
            </a:bodyPr>
            <a:lstStyle/>
            <a:p>
              <a:r>
                <a:rPr lang="zh-CN" altLang="en-US" sz="2000" dirty="0" smtClean="0">
                  <a:solidFill>
                    <a:srgbClr val="FF0000"/>
                  </a:solidFill>
                  <a:latin typeface="+mj-ea"/>
                  <a:ea typeface="+mj-ea"/>
                </a:rPr>
                <a:t>融媒体创新</a:t>
              </a:r>
              <a:r>
                <a:rPr lang="zh-CN" altLang="en-US" sz="2000" dirty="0" smtClean="0">
                  <a:solidFill>
                    <a:srgbClr val="FF0000"/>
                  </a:solidFill>
                  <a:latin typeface="+mj-ea"/>
                  <a:ea typeface="+mj-ea"/>
                </a:rPr>
                <a:t>创业</a:t>
              </a:r>
              <a:r>
                <a:rPr lang="en-US" altLang="zh-CN" sz="2000" dirty="0" smtClean="0">
                  <a:solidFill>
                    <a:srgbClr val="FF0000"/>
                  </a:solidFill>
                  <a:latin typeface="+mj-ea"/>
                  <a:ea typeface="+mj-ea"/>
                </a:rPr>
                <a:t>——</a:t>
              </a:r>
              <a:r>
                <a:rPr lang="zh-CN" altLang="en-US" sz="2000" dirty="0" smtClean="0">
                  <a:solidFill>
                    <a:srgbClr val="FF0000"/>
                  </a:solidFill>
                  <a:latin typeface="+mj-ea"/>
                  <a:ea typeface="+mj-ea"/>
                </a:rPr>
                <a:t>运营篇</a:t>
              </a:r>
              <a:endParaRPr lang="zh-CN" altLang="en-US" sz="2000" dirty="0">
                <a:solidFill>
                  <a:srgbClr val="FF0000"/>
                </a:solidFill>
                <a:latin typeface="+mj-ea"/>
                <a:ea typeface="+mj-ea"/>
              </a:endParaRPr>
            </a:p>
          </p:txBody>
        </p:sp>
        <p:sp>
          <p:nvSpPr>
            <p:cNvPr id="31" name="文本框 34"/>
            <p:cNvSpPr txBox="1"/>
            <p:nvPr/>
          </p:nvSpPr>
          <p:spPr>
            <a:xfrm>
              <a:off x="6404062" y="5105704"/>
              <a:ext cx="566351" cy="923330"/>
            </a:xfrm>
            <a:prstGeom prst="rect">
              <a:avLst/>
            </a:prstGeom>
            <a:noFill/>
          </p:spPr>
          <p:txBody>
            <a:bodyPr wrap="none" lIns="0" rIns="0" rtlCol="0">
              <a:spAutoFit/>
            </a:bodyPr>
            <a:lstStyle/>
            <a:p>
              <a:pPr algn="r"/>
              <a:r>
                <a:rPr lang="en-US" altLang="zh-CN" sz="5400" dirty="0" smtClean="0">
                  <a:solidFill>
                    <a:schemeClr val="accent1"/>
                  </a:solidFill>
                  <a:latin typeface="+mj-lt"/>
                  <a:ea typeface="+mj-ea"/>
                </a:rPr>
                <a:t>06</a:t>
              </a:r>
              <a:endParaRPr lang="zh-CN" altLang="en-US" sz="5400" dirty="0">
                <a:solidFill>
                  <a:schemeClr val="accent1"/>
                </a:solidFill>
                <a:latin typeface="+mj-lt"/>
                <a:ea typeface="+mj-ea"/>
              </a:endParaRPr>
            </a:p>
          </p:txBody>
        </p:sp>
      </p:grpSp>
    </p:spTree>
  </p:cSld>
  <p:clrMapOvr>
    <a:masterClrMapping/>
  </p:clrMapOvr>
  <p:transition>
    <p:pull/>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4.</a:t>
            </a:r>
            <a:r>
              <a:rPr lang="en-US" altLang="zh-CN" sz="2000" b="1" dirty="0" smtClean="0"/>
              <a:t> </a:t>
            </a:r>
            <a:r>
              <a:rPr lang="zh-CN" altLang="en-US" sz="2000" b="1" dirty="0" smtClean="0">
                <a:solidFill>
                  <a:schemeClr val="bg1">
                    <a:lumMod val="95000"/>
                  </a:schemeClr>
                </a:solidFill>
              </a:rPr>
              <a:t>广告变现</a:t>
            </a:r>
            <a:endParaRPr lang="zh-CN" altLang="en-US" sz="2000" dirty="0">
              <a:solidFill>
                <a:schemeClr val="bg1">
                  <a:lumMod val="95000"/>
                </a:schemeClr>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552575" y="2018926"/>
            <a:ext cx="7600950" cy="646331"/>
          </a:xfrm>
          <a:prstGeom prst="rect">
            <a:avLst/>
          </a:prstGeom>
        </p:spPr>
        <p:txBody>
          <a:bodyPr wrap="square" lIns="0" rIns="0">
            <a:spAutoFit/>
          </a:bodyPr>
          <a:lstStyle/>
          <a:p>
            <a:r>
              <a:rPr lang="zh-CN" altLang="zh-CN" dirty="0" smtClean="0"/>
              <a:t>通过业务广告投放实现内容变现，这是最为传统的一种变现形式。目前来说内容创业广告变现的方式主要有这么三种：</a:t>
            </a:r>
            <a:r>
              <a:rPr lang="zh-CN" altLang="zh-CN" b="1" dirty="0" smtClean="0"/>
              <a:t>原生广告、平台广告、自营广告。</a:t>
            </a:r>
            <a:endParaRPr lang="zh-CN" altLang="zh-CN" dirty="0"/>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5.</a:t>
            </a:r>
            <a:r>
              <a:rPr lang="en-US" altLang="zh-CN" sz="2000" b="1" dirty="0" smtClean="0"/>
              <a:t> </a:t>
            </a:r>
            <a:r>
              <a:rPr lang="zh-CN" altLang="en-US" sz="2000" b="1" dirty="0" smtClean="0">
                <a:solidFill>
                  <a:schemeClr val="bg1">
                    <a:lumMod val="95000"/>
                  </a:schemeClr>
                </a:solidFill>
              </a:rPr>
              <a:t>媒体电商</a:t>
            </a:r>
            <a:endParaRPr lang="zh-CN" altLang="en-US" sz="2000" dirty="0">
              <a:solidFill>
                <a:schemeClr val="bg1">
                  <a:lumMod val="95000"/>
                </a:schemeClr>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552575" y="2018926"/>
            <a:ext cx="7639050" cy="3416320"/>
          </a:xfrm>
          <a:prstGeom prst="rect">
            <a:avLst/>
          </a:prstGeom>
        </p:spPr>
        <p:txBody>
          <a:bodyPr wrap="square" lIns="0" rIns="0">
            <a:spAutoFit/>
          </a:bodyPr>
          <a:lstStyle/>
          <a:p>
            <a:r>
              <a:rPr lang="zh-CN" altLang="zh-CN" dirty="0" smtClean="0"/>
              <a:t>媒体电商是一种比较简单直接的变现方式，就是通过内容本身的强大号召力和粉丝基础来为电商引流，然后销售相关的产品。媒体电商包括传统媒体的电商化和新媒体的电商化</a:t>
            </a:r>
            <a:r>
              <a:rPr lang="zh-CN" altLang="zh-CN" dirty="0" smtClean="0"/>
              <a:t>。</a:t>
            </a:r>
            <a:endParaRPr lang="en-US" altLang="zh-CN" dirty="0" smtClean="0"/>
          </a:p>
          <a:p>
            <a:r>
              <a:rPr lang="zh-CN" altLang="zh-CN" dirty="0" smtClean="0"/>
              <a:t>新</a:t>
            </a:r>
            <a:r>
              <a:rPr lang="zh-CN" altLang="zh-CN" dirty="0" smtClean="0"/>
              <a:t>媒体电商比如逻辑思维卖月饼，卖书，张大奕、雪梨等网红们开的淘宝店。新媒体电商的主要领域集中在服装、母婴和美妆等行业，首先利用微博、微信等社会化媒体进行内容传播，体现其消费价值观和生活方式，当积累到大量粉丝的时候，再通过内容形成电商交易，从而实现变现。媒体电商对内容的要求比较高，必须持续生产触发用户消费能力的内容，通过优质内容沉淀用户，然后打通用户与商品之间的链条，得到标签属性比较强的用户</a:t>
            </a:r>
            <a:r>
              <a:rPr lang="zh-CN" altLang="zh-CN" dirty="0" smtClean="0"/>
              <a:t>。</a:t>
            </a:r>
            <a:endParaRPr lang="en-US" altLang="zh-CN" dirty="0" smtClean="0"/>
          </a:p>
          <a:p>
            <a:endParaRPr lang="zh-CN" altLang="zh-CN" dirty="0" smtClean="0"/>
          </a:p>
          <a:p>
            <a:endParaRPr lang="en-US" altLang="zh-CN" dirty="0" smtClean="0"/>
          </a:p>
          <a:p>
            <a:endParaRPr lang="zh-CN" altLang="zh-CN" dirty="0"/>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6.</a:t>
            </a:r>
            <a:r>
              <a:rPr lang="en-US" altLang="zh-CN" sz="2000" b="1" dirty="0" smtClean="0"/>
              <a:t> </a:t>
            </a:r>
            <a:r>
              <a:rPr lang="zh-CN" altLang="en-US" sz="2000" b="1" dirty="0" smtClean="0">
                <a:solidFill>
                  <a:schemeClr val="bg1">
                    <a:lumMod val="95000"/>
                  </a:schemeClr>
                </a:solidFill>
              </a:rPr>
              <a:t>社群经济</a:t>
            </a:r>
            <a:endParaRPr lang="zh-CN" altLang="en-US" sz="2000" dirty="0">
              <a:solidFill>
                <a:schemeClr val="bg1">
                  <a:lumMod val="95000"/>
                </a:schemeClr>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552575" y="2018926"/>
            <a:ext cx="7639050" cy="2031325"/>
          </a:xfrm>
          <a:prstGeom prst="rect">
            <a:avLst/>
          </a:prstGeom>
        </p:spPr>
        <p:txBody>
          <a:bodyPr wrap="square" lIns="0" rIns="0">
            <a:spAutoFit/>
          </a:bodyPr>
          <a:lstStyle/>
          <a:p>
            <a:r>
              <a:rPr lang="zh-CN" altLang="zh-CN" dirty="0" smtClean="0"/>
              <a:t>社群经济是指互联网时代，一群有共同兴趣、认知、价值观的用户抱成团发生群蜂效应，在一起互动、交流、协作、感染，对产品品牌本身产生反哺的价值关系。这种建立在产品与粉丝群体之间的情感信任</a:t>
            </a:r>
            <a:r>
              <a:rPr lang="en-US" altLang="zh-CN" dirty="0" smtClean="0"/>
              <a:t>+</a:t>
            </a:r>
            <a:r>
              <a:rPr lang="zh-CN" altLang="zh-CN" dirty="0" smtClean="0"/>
              <a:t>价值反哺，共同作用形成的自运转、自循环的范围经济系统。</a:t>
            </a:r>
            <a:endParaRPr lang="zh-CN" altLang="zh-CN" dirty="0" smtClean="0"/>
          </a:p>
          <a:p>
            <a:endParaRPr lang="zh-CN" altLang="zh-CN" dirty="0" smtClean="0"/>
          </a:p>
          <a:p>
            <a:endParaRPr lang="en-US" altLang="zh-CN" dirty="0" smtClean="0"/>
          </a:p>
          <a:p>
            <a:endParaRPr lang="zh-CN" altLang="zh-CN" dirty="0"/>
          </a:p>
        </p:txBody>
      </p:sp>
      <p:pic>
        <p:nvPicPr>
          <p:cNvPr id="12" name="图片 11" descr="fd883507d50b4fac92a3bf4575fd9b85.jpeg"/>
          <p:cNvPicPr/>
          <p:nvPr/>
        </p:nvPicPr>
        <p:blipFill>
          <a:blip r:embed="rId1" cstate="print"/>
          <a:stretch>
            <a:fillRect/>
          </a:stretch>
        </p:blipFill>
        <p:spPr>
          <a:xfrm>
            <a:off x="789679" y="3499477"/>
            <a:ext cx="4611892" cy="2354595"/>
          </a:xfrm>
          <a:prstGeom prst="rect">
            <a:avLst/>
          </a:prstGeom>
        </p:spPr>
      </p:pic>
      <p:pic>
        <p:nvPicPr>
          <p:cNvPr id="15" name="图片 14" descr="https://gss0.baidu.com/-4o3dSag_xI4khGko9WTAnF6hhy/zhidao/wh%3D600%2C800/sign=c45e39d0b53eb1354492bfbd962e84eb/902397dda144ad341dd692bfd9a20cf431ad8598.jpg">
            <a:hlinkClick r:id="rId2" tooltip="&quot;点击查看大图&quot;" tgtFrame="&quot;_blank&quot;"/>
          </p:cNvPr>
          <p:cNvPicPr/>
          <p:nvPr/>
        </p:nvPicPr>
        <p:blipFill>
          <a:blip r:embed="rId3" cstate="print"/>
          <a:srcRect/>
          <a:stretch>
            <a:fillRect/>
          </a:stretch>
        </p:blipFill>
        <p:spPr bwMode="auto">
          <a:xfrm>
            <a:off x="5743575" y="3248025"/>
            <a:ext cx="5657850" cy="2800350"/>
          </a:xfrm>
          <a:prstGeom prst="rect">
            <a:avLst/>
          </a:prstGeom>
          <a:noFill/>
          <a:ln w="9525">
            <a:noFill/>
            <a:miter lim="800000"/>
            <a:headEnd/>
            <a:tailEnd/>
          </a:ln>
        </p:spPr>
      </p:pic>
    </p:spTree>
  </p:cSld>
  <p:clrMapOvr>
    <a:masterClrMapping/>
  </p:clrMapOvr>
  <p:transition>
    <p:pull/>
    <p:sndAc>
      <p:stSnd>
        <p:snd r:embed="rId4"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7.</a:t>
            </a:r>
            <a:r>
              <a:rPr lang="en-US" altLang="zh-CN" sz="2000" b="1" dirty="0" smtClean="0"/>
              <a:t> </a:t>
            </a:r>
            <a:r>
              <a:rPr lang="zh-CN" altLang="en-US" sz="2000" b="1" dirty="0" smtClean="0">
                <a:solidFill>
                  <a:schemeClr val="bg1">
                    <a:lumMod val="95000"/>
                  </a:schemeClr>
                </a:solidFill>
              </a:rPr>
              <a:t>内容电商</a:t>
            </a:r>
            <a:endParaRPr lang="zh-CN" altLang="en-US" sz="2000" dirty="0">
              <a:solidFill>
                <a:schemeClr val="bg1">
                  <a:lumMod val="95000"/>
                </a:schemeClr>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90650" y="1952251"/>
            <a:ext cx="4895850" cy="4247317"/>
          </a:xfrm>
          <a:prstGeom prst="rect">
            <a:avLst/>
          </a:prstGeom>
        </p:spPr>
        <p:txBody>
          <a:bodyPr wrap="square" lIns="0" rIns="0">
            <a:spAutoFit/>
          </a:bodyPr>
          <a:lstStyle/>
          <a:p>
            <a:r>
              <a:rPr lang="zh-CN" altLang="zh-CN" dirty="0" smtClean="0"/>
              <a:t>内容电商批量造富的故事发生在淘宝上，</a:t>
            </a:r>
            <a:r>
              <a:rPr lang="en-US" altLang="zh-CN" dirty="0" smtClean="0"/>
              <a:t>2018</a:t>
            </a:r>
            <a:r>
              <a:rPr lang="zh-CN" altLang="zh-CN" dirty="0" smtClean="0"/>
              <a:t>年</a:t>
            </a:r>
            <a:r>
              <a:rPr lang="en-US" altLang="zh-CN" dirty="0" smtClean="0"/>
              <a:t>3</a:t>
            </a:r>
            <a:r>
              <a:rPr lang="zh-CN" altLang="zh-CN" dirty="0" smtClean="0"/>
              <a:t>月</a:t>
            </a:r>
            <a:r>
              <a:rPr lang="en-US" altLang="zh-CN" dirty="0" smtClean="0"/>
              <a:t>30</a:t>
            </a:r>
            <a:r>
              <a:rPr lang="zh-CN" altLang="zh-CN" dirty="0" smtClean="0"/>
              <a:t>日，淘宝在杭州举办</a:t>
            </a:r>
            <a:r>
              <a:rPr lang="en-US" altLang="zh-CN" dirty="0" smtClean="0"/>
              <a:t>2018</a:t>
            </a:r>
            <a:r>
              <a:rPr lang="zh-CN" altLang="zh-CN" dirty="0" smtClean="0"/>
              <a:t>年内容生态盛典，并发布的达人收入排行榜（“淘布斯”），数据很惊人。</a:t>
            </a:r>
            <a:endParaRPr lang="zh-CN" altLang="zh-CN" dirty="0" smtClean="0"/>
          </a:p>
          <a:p>
            <a:r>
              <a:rPr lang="zh-CN" altLang="zh-CN" dirty="0" smtClean="0"/>
              <a:t>淘宝上一共聚集了</a:t>
            </a:r>
            <a:r>
              <a:rPr lang="en-US" altLang="zh-CN" dirty="0" smtClean="0"/>
              <a:t>160</a:t>
            </a:r>
            <a:r>
              <a:rPr lang="zh-CN" altLang="zh-CN" dirty="0" smtClean="0"/>
              <a:t>万内容创业者，他们的变现模式只有一个，就是导购卖货，</a:t>
            </a:r>
            <a:r>
              <a:rPr lang="en-US" altLang="zh-CN" dirty="0" smtClean="0"/>
              <a:t>2017</a:t>
            </a:r>
            <a:r>
              <a:rPr lang="zh-CN" altLang="zh-CN" dirty="0" smtClean="0"/>
              <a:t>他们直接分享佣金超过</a:t>
            </a:r>
            <a:r>
              <a:rPr lang="en-US" altLang="zh-CN" dirty="0" smtClean="0"/>
              <a:t>30</a:t>
            </a:r>
            <a:r>
              <a:rPr lang="zh-CN" altLang="zh-CN" dirty="0" smtClean="0"/>
              <a:t>亿，就个体而言，年收入千万的有，年收入百万</a:t>
            </a:r>
            <a:r>
              <a:rPr lang="en-US" altLang="zh-CN" dirty="0" smtClean="0"/>
              <a:t>+</a:t>
            </a:r>
            <a:r>
              <a:rPr lang="zh-CN" altLang="zh-CN" dirty="0" smtClean="0"/>
              <a:t>的已超过一百人，其中</a:t>
            </a:r>
            <a:r>
              <a:rPr lang="en-US" altLang="zh-CN" dirty="0" smtClean="0"/>
              <a:t>32</a:t>
            </a:r>
            <a:r>
              <a:rPr lang="zh-CN" altLang="zh-CN" dirty="0" smtClean="0"/>
              <a:t>岁的薇娅在淘宝年收入高达</a:t>
            </a:r>
            <a:r>
              <a:rPr lang="en-US" altLang="zh-CN" dirty="0" smtClean="0"/>
              <a:t>3000</a:t>
            </a:r>
            <a:r>
              <a:rPr lang="zh-CN" altLang="zh-CN" dirty="0" smtClean="0"/>
              <a:t>万，推动成交</a:t>
            </a:r>
            <a:r>
              <a:rPr lang="en-US" altLang="zh-CN" dirty="0" smtClean="0"/>
              <a:t>7</a:t>
            </a:r>
            <a:r>
              <a:rPr lang="zh-CN" altLang="zh-CN" dirty="0" smtClean="0"/>
              <a:t>个亿，是个人内容创业者的顶峰。刨除收入百万</a:t>
            </a:r>
            <a:r>
              <a:rPr lang="en-US" altLang="zh-CN" dirty="0" smtClean="0"/>
              <a:t>+</a:t>
            </a:r>
            <a:r>
              <a:rPr lang="zh-CN" altLang="zh-CN" dirty="0" smtClean="0"/>
              <a:t>的</a:t>
            </a:r>
            <a:r>
              <a:rPr lang="en-US" altLang="zh-CN" dirty="0" smtClean="0"/>
              <a:t>100</a:t>
            </a:r>
            <a:r>
              <a:rPr lang="zh-CN" altLang="zh-CN" dirty="0" smtClean="0"/>
              <a:t>多名内容创业者，余下的内容创业者也分享了数十亿佣金，长尾效果明显。</a:t>
            </a:r>
            <a:endParaRPr lang="zh-CN" altLang="zh-CN" dirty="0" smtClean="0"/>
          </a:p>
          <a:p>
            <a:endParaRPr lang="zh-CN" altLang="zh-CN" dirty="0" smtClean="0"/>
          </a:p>
          <a:p>
            <a:endParaRPr lang="en-US" altLang="zh-CN" dirty="0" smtClean="0"/>
          </a:p>
          <a:p>
            <a:endParaRPr lang="zh-CN" altLang="zh-CN" dirty="0"/>
          </a:p>
        </p:txBody>
      </p:sp>
      <p:pic>
        <p:nvPicPr>
          <p:cNvPr id="3074" name="图片 4" descr="http://www.fromgeek.com/uploadfile/2018/0401/20180401183039103G.jpg"/>
          <p:cNvPicPr>
            <a:picLocks noChangeAspect="1" noChangeArrowheads="1"/>
          </p:cNvPicPr>
          <p:nvPr/>
        </p:nvPicPr>
        <p:blipFill>
          <a:blip r:embed="rId1" cstate="print"/>
          <a:srcRect/>
          <a:stretch>
            <a:fillRect/>
          </a:stretch>
        </p:blipFill>
        <p:spPr bwMode="auto">
          <a:xfrm>
            <a:off x="7458075" y="503421"/>
            <a:ext cx="3790950" cy="5773553"/>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94764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2" y="1018333"/>
            <a:ext cx="8210713" cy="707886"/>
          </a:xfrm>
          <a:prstGeom prst="rect">
            <a:avLst/>
          </a:prstGeom>
          <a:noFill/>
        </p:spPr>
        <p:txBody>
          <a:bodyPr wrap="square" lIns="0" rIns="0" rtlCol="0">
            <a:spAutoFit/>
          </a:bodyPr>
          <a:lstStyle/>
          <a:p>
            <a:r>
              <a:rPr lang="zh-CN" altLang="en-US" sz="2000" dirty="0" smtClean="0">
                <a:solidFill>
                  <a:schemeClr val="bg1">
                    <a:lumMod val="95000"/>
                  </a:schemeClr>
                </a:solidFill>
                <a:latin typeface="+mn-ea"/>
              </a:rPr>
              <a:t>案例：</a:t>
            </a:r>
            <a:r>
              <a:rPr lang="en-US" altLang="zh-CN" sz="2000" dirty="0" smtClean="0">
                <a:solidFill>
                  <a:schemeClr val="bg1">
                    <a:lumMod val="95000"/>
                  </a:schemeClr>
                </a:solidFill>
              </a:rPr>
              <a:t>BAT</a:t>
            </a:r>
            <a:r>
              <a:rPr lang="zh-CN" altLang="zh-CN" sz="2000" dirty="0" smtClean="0">
                <a:solidFill>
                  <a:schemeClr val="bg1">
                    <a:lumMod val="95000"/>
                  </a:schemeClr>
                </a:solidFill>
              </a:rPr>
              <a:t>内容生态对比：内容创业、内容变现、内容红利</a:t>
            </a:r>
            <a:endParaRPr lang="zh-CN" altLang="zh-CN" sz="2000" dirty="0" smtClean="0">
              <a:solidFill>
                <a:schemeClr val="bg1">
                  <a:lumMod val="95000"/>
                </a:schemeClr>
              </a:solidFill>
            </a:endParaRPr>
          </a:p>
          <a:p>
            <a:endParaRPr lang="zh-CN" altLang="en-US" sz="2000" dirty="0">
              <a:solidFill>
                <a:schemeClr val="bg1">
                  <a:lumMod val="95000"/>
                </a:schemeClr>
              </a:solidFill>
              <a:latin typeface="+mn-ea"/>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90650" y="1952251"/>
            <a:ext cx="2057400" cy="1754326"/>
          </a:xfrm>
          <a:prstGeom prst="rect">
            <a:avLst/>
          </a:prstGeom>
        </p:spPr>
        <p:txBody>
          <a:bodyPr wrap="square" lIns="0" rIns="0">
            <a:spAutoFit/>
          </a:bodyPr>
          <a:lstStyle/>
          <a:p>
            <a:r>
              <a:rPr lang="zh-CN" altLang="zh-CN" b="1" dirty="0" smtClean="0"/>
              <a:t>百度</a:t>
            </a:r>
            <a:r>
              <a:rPr lang="zh-CN" altLang="zh-CN" b="1" dirty="0" smtClean="0"/>
              <a:t>：</a:t>
            </a:r>
            <a:r>
              <a:rPr lang="zh-CN" altLang="en-US" b="1" dirty="0" smtClean="0"/>
              <a:t>搜索</a:t>
            </a:r>
            <a:r>
              <a:rPr lang="en-US" altLang="zh-CN" b="1" dirty="0" smtClean="0"/>
              <a:t>+</a:t>
            </a:r>
            <a:r>
              <a:rPr lang="zh-CN" altLang="en-US" b="1" dirty="0" smtClean="0"/>
              <a:t>内容</a:t>
            </a:r>
            <a:endParaRPr lang="en-US" altLang="zh-CN" b="1" dirty="0" smtClean="0"/>
          </a:p>
          <a:p>
            <a:r>
              <a:rPr lang="zh-CN" altLang="en-US" b="1" dirty="0" smtClean="0"/>
              <a:t>阿里：电商</a:t>
            </a:r>
            <a:r>
              <a:rPr lang="en-US" altLang="zh-CN" b="1" dirty="0" smtClean="0"/>
              <a:t>+</a:t>
            </a:r>
            <a:r>
              <a:rPr lang="zh-CN" altLang="en-US" b="1" dirty="0" smtClean="0"/>
              <a:t>内容</a:t>
            </a:r>
            <a:endParaRPr lang="en-US" altLang="zh-CN" b="1" dirty="0" smtClean="0"/>
          </a:p>
          <a:p>
            <a:r>
              <a:rPr lang="zh-CN" altLang="en-US" b="1" dirty="0" smtClean="0"/>
              <a:t>腾</a:t>
            </a:r>
            <a:r>
              <a:rPr lang="zh-CN" altLang="en-US" b="1" dirty="0" smtClean="0"/>
              <a:t>讯：社交</a:t>
            </a:r>
            <a:r>
              <a:rPr lang="en-US" altLang="zh-CN" b="1" dirty="0" smtClean="0"/>
              <a:t>+</a:t>
            </a:r>
            <a:r>
              <a:rPr lang="zh-CN" altLang="en-US" b="1" dirty="0" smtClean="0"/>
              <a:t>内容</a:t>
            </a:r>
            <a:endParaRPr lang="zh-CN" altLang="zh-CN" dirty="0" smtClean="0"/>
          </a:p>
          <a:p>
            <a:endParaRPr lang="zh-CN" altLang="zh-CN" dirty="0" smtClean="0"/>
          </a:p>
          <a:p>
            <a:endParaRPr lang="en-US" altLang="zh-CN" dirty="0" smtClean="0"/>
          </a:p>
          <a:p>
            <a:endParaRPr lang="zh-CN" altLang="zh-CN" dirty="0"/>
          </a:p>
        </p:txBody>
      </p:sp>
      <p:pic>
        <p:nvPicPr>
          <p:cNvPr id="15" name="图片 14" descr="http://image.woshipm.com/wp-files/2017/03/YvxCfkKCoJyKDfJsdbHS.jpg"/>
          <p:cNvPicPr/>
          <p:nvPr/>
        </p:nvPicPr>
        <p:blipFill>
          <a:blip r:embed="rId1" cstate="print"/>
          <a:srcRect b="2644"/>
          <a:stretch>
            <a:fillRect/>
          </a:stretch>
        </p:blipFill>
        <p:spPr bwMode="auto">
          <a:xfrm>
            <a:off x="4624387" y="1926024"/>
            <a:ext cx="5091113" cy="4408101"/>
          </a:xfrm>
          <a:prstGeom prst="rect">
            <a:avLst/>
          </a:prstGeom>
          <a:noFill/>
          <a:ln w="9525">
            <a:noFill/>
            <a:miter lim="800000"/>
            <a:headEnd/>
            <a:tailEnd/>
          </a:ln>
        </p:spPr>
      </p:pic>
    </p:spTree>
  </p:cSld>
  <p:clrMapOvr>
    <a:masterClrMapping/>
  </p:clrMapOvr>
  <p:transition>
    <p:pull/>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2962275" y="3752850"/>
            <a:ext cx="9229725" cy="310515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5743574" y="3752851"/>
            <a:ext cx="6448425" cy="31051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a:spLocks noChangeArrowheads="1"/>
          </p:cNvSpPr>
          <p:nvPr/>
        </p:nvSpPr>
        <p:spPr bwMode="auto">
          <a:xfrm>
            <a:off x="9019944" y="4009960"/>
            <a:ext cx="1009881" cy="2451165"/>
          </a:xfrm>
          <a:custGeom>
            <a:avLst/>
            <a:gdLst>
              <a:gd name="connsiteX0" fmla="*/ 100965 w 351359"/>
              <a:gd name="connsiteY0" fmla="*/ 167151 h 852813"/>
              <a:gd name="connsiteX1" fmla="*/ 141351 w 351359"/>
              <a:gd name="connsiteY1" fmla="*/ 167151 h 852813"/>
              <a:gd name="connsiteX2" fmla="*/ 149429 w 351359"/>
              <a:gd name="connsiteY2" fmla="*/ 167151 h 852813"/>
              <a:gd name="connsiteX3" fmla="*/ 250394 w 351359"/>
              <a:gd name="connsiteY3" fmla="*/ 167151 h 852813"/>
              <a:gd name="connsiteX4" fmla="*/ 351359 w 351359"/>
              <a:gd name="connsiteY4" fmla="*/ 269184 h 852813"/>
              <a:gd name="connsiteX5" fmla="*/ 351359 w 351359"/>
              <a:gd name="connsiteY5" fmla="*/ 465088 h 852813"/>
              <a:gd name="connsiteX6" fmla="*/ 319050 w 351359"/>
              <a:gd name="connsiteY6" fmla="*/ 497738 h 852813"/>
              <a:gd name="connsiteX7" fmla="*/ 286741 w 351359"/>
              <a:gd name="connsiteY7" fmla="*/ 465088 h 852813"/>
              <a:gd name="connsiteX8" fmla="*/ 286741 w 351359"/>
              <a:gd name="connsiteY8" fmla="*/ 350811 h 852813"/>
              <a:gd name="connsiteX9" fmla="*/ 286741 w 351359"/>
              <a:gd name="connsiteY9" fmla="*/ 281428 h 852813"/>
              <a:gd name="connsiteX10" fmla="*/ 270587 w 351359"/>
              <a:gd name="connsiteY10" fmla="*/ 281428 h 852813"/>
              <a:gd name="connsiteX11" fmla="*/ 270587 w 351359"/>
              <a:gd name="connsiteY11" fmla="*/ 354892 h 852813"/>
              <a:gd name="connsiteX12" fmla="*/ 270587 w 351359"/>
              <a:gd name="connsiteY12" fmla="*/ 481413 h 852813"/>
              <a:gd name="connsiteX13" fmla="*/ 270587 w 351359"/>
              <a:gd name="connsiteY13" fmla="*/ 497738 h 852813"/>
              <a:gd name="connsiteX14" fmla="*/ 270587 w 351359"/>
              <a:gd name="connsiteY14" fmla="*/ 807919 h 852813"/>
              <a:gd name="connsiteX15" fmla="*/ 226162 w 351359"/>
              <a:gd name="connsiteY15" fmla="*/ 852813 h 852813"/>
              <a:gd name="connsiteX16" fmla="*/ 185776 w 351359"/>
              <a:gd name="connsiteY16" fmla="*/ 807919 h 852813"/>
              <a:gd name="connsiteX17" fmla="*/ 185776 w 351359"/>
              <a:gd name="connsiteY17" fmla="*/ 497738 h 852813"/>
              <a:gd name="connsiteX18" fmla="*/ 169622 w 351359"/>
              <a:gd name="connsiteY18" fmla="*/ 497738 h 852813"/>
              <a:gd name="connsiteX19" fmla="*/ 169622 w 351359"/>
              <a:gd name="connsiteY19" fmla="*/ 807919 h 852813"/>
              <a:gd name="connsiteX20" fmla="*/ 125197 w 351359"/>
              <a:gd name="connsiteY20" fmla="*/ 852813 h 852813"/>
              <a:gd name="connsiteX21" fmla="*/ 80772 w 351359"/>
              <a:gd name="connsiteY21" fmla="*/ 807919 h 852813"/>
              <a:gd name="connsiteX22" fmla="*/ 80772 w 351359"/>
              <a:gd name="connsiteY22" fmla="*/ 497738 h 852813"/>
              <a:gd name="connsiteX23" fmla="*/ 80772 w 351359"/>
              <a:gd name="connsiteY23" fmla="*/ 481413 h 852813"/>
              <a:gd name="connsiteX24" fmla="*/ 80772 w 351359"/>
              <a:gd name="connsiteY24" fmla="*/ 354892 h 852813"/>
              <a:gd name="connsiteX25" fmla="*/ 80772 w 351359"/>
              <a:gd name="connsiteY25" fmla="*/ 281428 h 852813"/>
              <a:gd name="connsiteX26" fmla="*/ 64618 w 351359"/>
              <a:gd name="connsiteY26" fmla="*/ 281428 h 852813"/>
              <a:gd name="connsiteX27" fmla="*/ 64618 w 351359"/>
              <a:gd name="connsiteY27" fmla="*/ 350811 h 852813"/>
              <a:gd name="connsiteX28" fmla="*/ 64618 w 351359"/>
              <a:gd name="connsiteY28" fmla="*/ 465088 h 852813"/>
              <a:gd name="connsiteX29" fmla="*/ 32309 w 351359"/>
              <a:gd name="connsiteY29" fmla="*/ 497738 h 852813"/>
              <a:gd name="connsiteX30" fmla="*/ 0 w 351359"/>
              <a:gd name="connsiteY30" fmla="*/ 465088 h 852813"/>
              <a:gd name="connsiteX31" fmla="*/ 0 w 351359"/>
              <a:gd name="connsiteY31" fmla="*/ 269184 h 852813"/>
              <a:gd name="connsiteX32" fmla="*/ 100965 w 351359"/>
              <a:gd name="connsiteY32" fmla="*/ 167151 h 852813"/>
              <a:gd name="connsiteX33" fmla="*/ 174828 w 351359"/>
              <a:gd name="connsiteY33" fmla="*/ 0 h 852813"/>
              <a:gd name="connsiteX34" fmla="*/ 249023 w 351359"/>
              <a:gd name="connsiteY34" fmla="*/ 75900 h 852813"/>
              <a:gd name="connsiteX35" fmla="*/ 174828 w 351359"/>
              <a:gd name="connsiteY35" fmla="*/ 151800 h 852813"/>
              <a:gd name="connsiteX36" fmla="*/ 100633 w 351359"/>
              <a:gd name="connsiteY36" fmla="*/ 75900 h 852813"/>
              <a:gd name="connsiteX37" fmla="*/ 174828 w 351359"/>
              <a:gd name="connsiteY37" fmla="*/ 0 h 8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1359" h="852813">
                <a:moveTo>
                  <a:pt x="100965" y="167151"/>
                </a:moveTo>
                <a:cubicBezTo>
                  <a:pt x="100965" y="167151"/>
                  <a:pt x="100965" y="167151"/>
                  <a:pt x="141351" y="167151"/>
                </a:cubicBezTo>
                <a:cubicBezTo>
                  <a:pt x="141351" y="167151"/>
                  <a:pt x="141351" y="167151"/>
                  <a:pt x="149429" y="167151"/>
                </a:cubicBezTo>
                <a:cubicBezTo>
                  <a:pt x="149429" y="167151"/>
                  <a:pt x="149429" y="167151"/>
                  <a:pt x="250394" y="167151"/>
                </a:cubicBezTo>
                <a:cubicBezTo>
                  <a:pt x="306934" y="167151"/>
                  <a:pt x="351359" y="212046"/>
                  <a:pt x="351359" y="269184"/>
                </a:cubicBezTo>
                <a:cubicBezTo>
                  <a:pt x="351359" y="269184"/>
                  <a:pt x="351359" y="269184"/>
                  <a:pt x="351359" y="465088"/>
                </a:cubicBezTo>
                <a:cubicBezTo>
                  <a:pt x="351359" y="485494"/>
                  <a:pt x="335205" y="497738"/>
                  <a:pt x="319050" y="497738"/>
                </a:cubicBezTo>
                <a:cubicBezTo>
                  <a:pt x="298857" y="497738"/>
                  <a:pt x="286741" y="485494"/>
                  <a:pt x="286741" y="465088"/>
                </a:cubicBezTo>
                <a:cubicBezTo>
                  <a:pt x="286741" y="465088"/>
                  <a:pt x="286741" y="465088"/>
                  <a:pt x="286741" y="350811"/>
                </a:cubicBezTo>
                <a:cubicBezTo>
                  <a:pt x="286741" y="350811"/>
                  <a:pt x="286741" y="350811"/>
                  <a:pt x="286741" y="281428"/>
                </a:cubicBezTo>
                <a:cubicBezTo>
                  <a:pt x="286741" y="281428"/>
                  <a:pt x="286741" y="281428"/>
                  <a:pt x="270587" y="281428"/>
                </a:cubicBezTo>
                <a:cubicBezTo>
                  <a:pt x="270587" y="281428"/>
                  <a:pt x="270587" y="281428"/>
                  <a:pt x="270587" y="354892"/>
                </a:cubicBezTo>
                <a:cubicBezTo>
                  <a:pt x="270587" y="354892"/>
                  <a:pt x="270587" y="354892"/>
                  <a:pt x="270587" y="481413"/>
                </a:cubicBezTo>
                <a:cubicBezTo>
                  <a:pt x="270587" y="481413"/>
                  <a:pt x="270587" y="481413"/>
                  <a:pt x="270587" y="497738"/>
                </a:cubicBezTo>
                <a:cubicBezTo>
                  <a:pt x="270587" y="497738"/>
                  <a:pt x="270587" y="497738"/>
                  <a:pt x="270587" y="807919"/>
                </a:cubicBezTo>
                <a:cubicBezTo>
                  <a:pt x="270587" y="832407"/>
                  <a:pt x="250394" y="852813"/>
                  <a:pt x="226162" y="852813"/>
                </a:cubicBezTo>
                <a:cubicBezTo>
                  <a:pt x="201930" y="852813"/>
                  <a:pt x="185776" y="832407"/>
                  <a:pt x="185776" y="807919"/>
                </a:cubicBezTo>
                <a:cubicBezTo>
                  <a:pt x="185776" y="807919"/>
                  <a:pt x="185776" y="807919"/>
                  <a:pt x="185776" y="497738"/>
                </a:cubicBezTo>
                <a:cubicBezTo>
                  <a:pt x="185776" y="497738"/>
                  <a:pt x="185776" y="497738"/>
                  <a:pt x="169622" y="497738"/>
                </a:cubicBezTo>
                <a:cubicBezTo>
                  <a:pt x="169622" y="497738"/>
                  <a:pt x="169622" y="497738"/>
                  <a:pt x="169622" y="807919"/>
                </a:cubicBezTo>
                <a:cubicBezTo>
                  <a:pt x="169622" y="832407"/>
                  <a:pt x="149429" y="852813"/>
                  <a:pt x="125197" y="852813"/>
                </a:cubicBezTo>
                <a:cubicBezTo>
                  <a:pt x="100965" y="852813"/>
                  <a:pt x="80772" y="832407"/>
                  <a:pt x="80772" y="807919"/>
                </a:cubicBezTo>
                <a:cubicBezTo>
                  <a:pt x="80772" y="807919"/>
                  <a:pt x="80772" y="807919"/>
                  <a:pt x="80772" y="497738"/>
                </a:cubicBezTo>
                <a:cubicBezTo>
                  <a:pt x="80772" y="497738"/>
                  <a:pt x="80772" y="497738"/>
                  <a:pt x="80772" y="481413"/>
                </a:cubicBezTo>
                <a:cubicBezTo>
                  <a:pt x="80772" y="481413"/>
                  <a:pt x="80772" y="481413"/>
                  <a:pt x="80772" y="354892"/>
                </a:cubicBezTo>
                <a:cubicBezTo>
                  <a:pt x="80772" y="354892"/>
                  <a:pt x="80772" y="354892"/>
                  <a:pt x="80772" y="281428"/>
                </a:cubicBezTo>
                <a:cubicBezTo>
                  <a:pt x="80772" y="281428"/>
                  <a:pt x="80772" y="281428"/>
                  <a:pt x="64618" y="281428"/>
                </a:cubicBezTo>
                <a:cubicBezTo>
                  <a:pt x="64618" y="281428"/>
                  <a:pt x="64618" y="281428"/>
                  <a:pt x="64618" y="350811"/>
                </a:cubicBezTo>
                <a:cubicBezTo>
                  <a:pt x="64618" y="350811"/>
                  <a:pt x="64618" y="350811"/>
                  <a:pt x="64618" y="465088"/>
                </a:cubicBezTo>
                <a:cubicBezTo>
                  <a:pt x="64618" y="485494"/>
                  <a:pt x="52502" y="497738"/>
                  <a:pt x="32309" y="497738"/>
                </a:cubicBezTo>
                <a:cubicBezTo>
                  <a:pt x="16154" y="497738"/>
                  <a:pt x="0" y="485494"/>
                  <a:pt x="0" y="465088"/>
                </a:cubicBezTo>
                <a:cubicBezTo>
                  <a:pt x="0" y="465088"/>
                  <a:pt x="0" y="465088"/>
                  <a:pt x="0" y="269184"/>
                </a:cubicBezTo>
                <a:cubicBezTo>
                  <a:pt x="4039" y="212046"/>
                  <a:pt x="48463" y="167151"/>
                  <a:pt x="100965" y="167151"/>
                </a:cubicBezTo>
                <a:close/>
                <a:moveTo>
                  <a:pt x="174828" y="0"/>
                </a:moveTo>
                <a:cubicBezTo>
                  <a:pt x="215805" y="0"/>
                  <a:pt x="249023" y="33982"/>
                  <a:pt x="249023" y="75900"/>
                </a:cubicBezTo>
                <a:cubicBezTo>
                  <a:pt x="249023" y="117818"/>
                  <a:pt x="215805" y="151800"/>
                  <a:pt x="174828" y="151800"/>
                </a:cubicBezTo>
                <a:cubicBezTo>
                  <a:pt x="133851" y="151800"/>
                  <a:pt x="100633" y="117818"/>
                  <a:pt x="100633" y="75900"/>
                </a:cubicBezTo>
                <a:cubicBezTo>
                  <a:pt x="100633" y="33982"/>
                  <a:pt x="133851" y="0"/>
                  <a:pt x="1748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a:xfrm>
            <a:off x="8112744" y="622458"/>
            <a:ext cx="2824280" cy="3200334"/>
          </a:xfrm>
          <a:custGeom>
            <a:avLst/>
            <a:gdLst>
              <a:gd name="connsiteX0" fmla="*/ 1412140 w 2824280"/>
              <a:gd name="connsiteY0" fmla="*/ 0 h 3200334"/>
              <a:gd name="connsiteX1" fmla="*/ 2824280 w 2824280"/>
              <a:gd name="connsiteY1" fmla="*/ 1412140 h 3200334"/>
              <a:gd name="connsiteX2" fmla="*/ 1696735 w 2824280"/>
              <a:gd name="connsiteY2" fmla="*/ 2795590 h 3200334"/>
              <a:gd name="connsiteX3" fmla="*/ 1632690 w 2824280"/>
              <a:gd name="connsiteY3" fmla="*/ 2805365 h 3200334"/>
              <a:gd name="connsiteX4" fmla="*/ 1414462 w 2824280"/>
              <a:gd name="connsiteY4" fmla="*/ 3200334 h 3200334"/>
              <a:gd name="connsiteX5" fmla="*/ 1196662 w 2824280"/>
              <a:gd name="connsiteY5" fmla="*/ 2806139 h 3200334"/>
              <a:gd name="connsiteX6" fmla="*/ 1127545 w 2824280"/>
              <a:gd name="connsiteY6" fmla="*/ 2795590 h 3200334"/>
              <a:gd name="connsiteX7" fmla="*/ 0 w 2824280"/>
              <a:gd name="connsiteY7" fmla="*/ 1412140 h 3200334"/>
              <a:gd name="connsiteX8" fmla="*/ 1412140 w 2824280"/>
              <a:gd name="connsiteY8" fmla="*/ 0 h 3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280" h="3200334">
                <a:moveTo>
                  <a:pt x="1412140" y="0"/>
                </a:moveTo>
                <a:cubicBezTo>
                  <a:pt x="2192043" y="0"/>
                  <a:pt x="2824280" y="632237"/>
                  <a:pt x="2824280" y="1412140"/>
                </a:cubicBezTo>
                <a:cubicBezTo>
                  <a:pt x="2824280" y="2094555"/>
                  <a:pt x="2340224" y="2663914"/>
                  <a:pt x="1696735" y="2795590"/>
                </a:cubicBezTo>
                <a:lnTo>
                  <a:pt x="1632690" y="2805365"/>
                </a:lnTo>
                <a:lnTo>
                  <a:pt x="1414462" y="3200334"/>
                </a:lnTo>
                <a:lnTo>
                  <a:pt x="1196662" y="2806139"/>
                </a:lnTo>
                <a:lnTo>
                  <a:pt x="1127545" y="2795590"/>
                </a:lnTo>
                <a:cubicBezTo>
                  <a:pt x="484056" y="2663914"/>
                  <a:pt x="0" y="2094555"/>
                  <a:pt x="0" y="1412140"/>
                </a:cubicBezTo>
                <a:cubicBezTo>
                  <a:pt x="0" y="632237"/>
                  <a:pt x="632237" y="0"/>
                  <a:pt x="14121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788025" y="1703829"/>
            <a:ext cx="1641475" cy="584775"/>
          </a:xfrm>
          <a:prstGeom prst="rect">
            <a:avLst/>
          </a:prstGeom>
          <a:noFill/>
        </p:spPr>
        <p:txBody>
          <a:bodyPr wrap="none" lIns="0" rIns="0" rtlCol="0">
            <a:spAutoFit/>
          </a:bodyPr>
          <a:lstStyle/>
          <a:p>
            <a:r>
              <a:rPr lang="zh-CN" altLang="en-US" sz="3200" b="1" dirty="0" smtClean="0">
                <a:solidFill>
                  <a:schemeClr val="bg1"/>
                </a:solidFill>
              </a:rPr>
              <a:t>实战演练</a:t>
            </a:r>
            <a:endParaRPr lang="zh-CN" altLang="en-US" sz="3200" b="1" dirty="0">
              <a:solidFill>
                <a:schemeClr val="bg1"/>
              </a:solidFill>
            </a:endParaRPr>
          </a:p>
        </p:txBody>
      </p:sp>
      <p:sp>
        <p:nvSpPr>
          <p:cNvPr id="11" name="矩形 10"/>
          <p:cNvSpPr/>
          <p:nvPr/>
        </p:nvSpPr>
        <p:spPr>
          <a:xfrm>
            <a:off x="2208880" y="1767915"/>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442597" y="2018675"/>
            <a:ext cx="4706861" cy="400110"/>
          </a:xfrm>
          <a:prstGeom prst="rect">
            <a:avLst/>
          </a:prstGeom>
          <a:noFill/>
        </p:spPr>
        <p:txBody>
          <a:bodyPr wrap="square" lIns="0" rIns="0" rtlCol="0">
            <a:spAutoFit/>
          </a:bodyPr>
          <a:lstStyle/>
          <a:p>
            <a:r>
              <a:rPr lang="zh-CN" altLang="zh-CN" sz="2000" dirty="0" smtClean="0"/>
              <a:t>请撰写一个内容创业工作室的运作方案。</a:t>
            </a:r>
            <a:endParaRPr lang="zh-CN" altLang="zh-CN" sz="2000" dirty="0"/>
          </a:p>
        </p:txBody>
      </p:sp>
      <p:sp>
        <p:nvSpPr>
          <p:cNvPr id="17" name="文本框 16"/>
          <p:cNvSpPr txBox="1"/>
          <p:nvPr/>
        </p:nvSpPr>
        <p:spPr>
          <a:xfrm>
            <a:off x="1294074" y="1629608"/>
            <a:ext cx="705321"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01</a:t>
            </a:r>
            <a:endParaRPr lang="zh-CN" altLang="en-US" sz="6000" dirty="0">
              <a:solidFill>
                <a:schemeClr val="bg1">
                  <a:lumMod val="65000"/>
                </a:schemeClr>
              </a:solidFill>
              <a:latin typeface="Impact" panose="020B0806030902050204" pitchFamily="34" charset="0"/>
            </a:endParaRPr>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5592"/>
          <a:stretch>
            <a:fillRect/>
          </a:stretch>
        </p:blipFill>
        <p:spPr>
          <a:xfrm>
            <a:off x="0" y="0"/>
            <a:ext cx="12192000" cy="6858000"/>
          </a:xfrm>
          <a:prstGeom prst="rect">
            <a:avLst/>
          </a:prstGeom>
        </p:spPr>
      </p:pic>
      <p:sp>
        <p:nvSpPr>
          <p:cNvPr id="4" name="矩形 3"/>
          <p:cNvSpPr/>
          <p:nvPr/>
        </p:nvSpPr>
        <p:spPr>
          <a:xfrm>
            <a:off x="-4" y="0"/>
            <a:ext cx="12192004" cy="6858000"/>
          </a:xfrm>
          <a:prstGeom prst="rect">
            <a:avLst/>
          </a:prstGeom>
          <a:solidFill>
            <a:schemeClr val="accent3">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1" y="0"/>
            <a:ext cx="12192001" cy="2160057"/>
          </a:xfrm>
          <a:custGeom>
            <a:avLst/>
            <a:gdLst>
              <a:gd name="connsiteX0" fmla="*/ 12192004 w 12192004"/>
              <a:gd name="connsiteY0" fmla="*/ 0 h 1953705"/>
              <a:gd name="connsiteX1" fmla="*/ 12192004 w 12192004"/>
              <a:gd name="connsiteY1" fmla="*/ 62734 h 1953705"/>
              <a:gd name="connsiteX2" fmla="*/ 11318721 w 12192004"/>
              <a:gd name="connsiteY2" fmla="*/ 290447 h 1953705"/>
              <a:gd name="connsiteX3" fmla="*/ 3 w 12192004"/>
              <a:gd name="connsiteY3" fmla="*/ 326227 h 1953705"/>
              <a:gd name="connsiteX4" fmla="*/ 3 w 12192004"/>
              <a:gd name="connsiteY4" fmla="*/ 2376 h 1953705"/>
              <a:gd name="connsiteX0-1" fmla="*/ 12192001 w 12192001"/>
              <a:gd name="connsiteY0-2" fmla="*/ 0 h 2160057"/>
              <a:gd name="connsiteX1-3" fmla="*/ 12192001 w 12192001"/>
              <a:gd name="connsiteY1-4" fmla="*/ 62734 h 2160057"/>
              <a:gd name="connsiteX2-5" fmla="*/ 11318718 w 12192001"/>
              <a:gd name="connsiteY2-6" fmla="*/ 290447 h 2160057"/>
              <a:gd name="connsiteX3-7" fmla="*/ 0 w 12192001"/>
              <a:gd name="connsiteY3-8" fmla="*/ 326227 h 2160057"/>
              <a:gd name="connsiteX4-9" fmla="*/ 0 w 12192001"/>
              <a:gd name="connsiteY4-10" fmla="*/ 2376 h 2160057"/>
              <a:gd name="connsiteX5" fmla="*/ 12192001 w 12192001"/>
              <a:gd name="connsiteY5" fmla="*/ 0 h 21600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2001" h="2160057">
                <a:moveTo>
                  <a:pt x="12192001" y="0"/>
                </a:moveTo>
                <a:lnTo>
                  <a:pt x="12192001" y="62734"/>
                </a:lnTo>
                <a:lnTo>
                  <a:pt x="11318718" y="290447"/>
                </a:lnTo>
                <a:cubicBezTo>
                  <a:pt x="6693861" y="1504570"/>
                  <a:pt x="4495" y="3789822"/>
                  <a:pt x="0" y="326227"/>
                </a:cubicBezTo>
                <a:lnTo>
                  <a:pt x="0" y="2376"/>
                </a:lnTo>
                <a:lnTo>
                  <a:pt x="12192001"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 y="-2375"/>
            <a:ext cx="12192004" cy="1878362"/>
          </a:xfrm>
          <a:custGeom>
            <a:avLst/>
            <a:gdLst>
              <a:gd name="connsiteX0" fmla="*/ 12192004 w 12192004"/>
              <a:gd name="connsiteY0" fmla="*/ 0 h 1953705"/>
              <a:gd name="connsiteX1" fmla="*/ 12192004 w 12192004"/>
              <a:gd name="connsiteY1" fmla="*/ 62734 h 1953705"/>
              <a:gd name="connsiteX2" fmla="*/ 11318721 w 12192004"/>
              <a:gd name="connsiteY2" fmla="*/ 290447 h 1953705"/>
              <a:gd name="connsiteX3" fmla="*/ 3 w 12192004"/>
              <a:gd name="connsiteY3" fmla="*/ 326227 h 1953705"/>
              <a:gd name="connsiteX4" fmla="*/ 3 w 12192004"/>
              <a:gd name="connsiteY4" fmla="*/ 2376 h 1953705"/>
              <a:gd name="connsiteX0-1" fmla="*/ 12192004 w 12192004"/>
              <a:gd name="connsiteY0-2" fmla="*/ 0 h 1878362"/>
              <a:gd name="connsiteX1-3" fmla="*/ 12192004 w 12192004"/>
              <a:gd name="connsiteY1-4" fmla="*/ 62734 h 1878362"/>
              <a:gd name="connsiteX2-5" fmla="*/ 11318721 w 12192004"/>
              <a:gd name="connsiteY2-6" fmla="*/ 290447 h 1878362"/>
              <a:gd name="connsiteX3-7" fmla="*/ 3 w 12192004"/>
              <a:gd name="connsiteY3-8" fmla="*/ 326227 h 1878362"/>
              <a:gd name="connsiteX4-9" fmla="*/ 3 w 12192004"/>
              <a:gd name="connsiteY4-10" fmla="*/ 2376 h 1878362"/>
              <a:gd name="connsiteX5" fmla="*/ 12192004 w 12192004"/>
              <a:gd name="connsiteY5" fmla="*/ 0 h 18783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2004" h="1878362">
                <a:moveTo>
                  <a:pt x="12192004" y="0"/>
                </a:moveTo>
                <a:lnTo>
                  <a:pt x="12192004" y="62734"/>
                </a:lnTo>
                <a:lnTo>
                  <a:pt x="11318721" y="290447"/>
                </a:lnTo>
                <a:cubicBezTo>
                  <a:pt x="6693864" y="1504570"/>
                  <a:pt x="-5230" y="3138069"/>
                  <a:pt x="3" y="326227"/>
                </a:cubicBezTo>
                <a:lnTo>
                  <a:pt x="3" y="2376"/>
                </a:lnTo>
                <a:lnTo>
                  <a:pt x="1219200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17"/>
          <p:cNvSpPr/>
          <p:nvPr/>
        </p:nvSpPr>
        <p:spPr bwMode="auto">
          <a:xfrm rot="1718549">
            <a:off x="10028272" y="274832"/>
            <a:ext cx="553400" cy="563839"/>
          </a:xfrm>
          <a:custGeom>
            <a:avLst/>
            <a:gdLst>
              <a:gd name="T0" fmla="*/ 195 w 199"/>
              <a:gd name="T1" fmla="*/ 8 h 203"/>
              <a:gd name="T2" fmla="*/ 154 w 199"/>
              <a:gd name="T3" fmla="*/ 19 h 203"/>
              <a:gd name="T4" fmla="*/ 144 w 199"/>
              <a:gd name="T5" fmla="*/ 28 h 203"/>
              <a:gd name="T6" fmla="*/ 28 w 199"/>
              <a:gd name="T7" fmla="*/ 19 h 203"/>
              <a:gd name="T8" fmla="*/ 7 w 199"/>
              <a:gd name="T9" fmla="*/ 23 h 203"/>
              <a:gd name="T10" fmla="*/ 0 w 199"/>
              <a:gd name="T11" fmla="*/ 30 h 203"/>
              <a:gd name="T12" fmla="*/ 107 w 199"/>
              <a:gd name="T13" fmla="*/ 69 h 203"/>
              <a:gd name="T14" fmla="*/ 63 w 199"/>
              <a:gd name="T15" fmla="*/ 120 h 203"/>
              <a:gd name="T16" fmla="*/ 24 w 199"/>
              <a:gd name="T17" fmla="*/ 118 h 203"/>
              <a:gd name="T18" fmla="*/ 10 w 199"/>
              <a:gd name="T19" fmla="*/ 132 h 203"/>
              <a:gd name="T20" fmla="*/ 58 w 199"/>
              <a:gd name="T21" fmla="*/ 142 h 203"/>
              <a:gd name="T22" fmla="*/ 70 w 199"/>
              <a:gd name="T23" fmla="*/ 193 h 203"/>
              <a:gd name="T24" fmla="*/ 85 w 199"/>
              <a:gd name="T25" fmla="*/ 178 h 203"/>
              <a:gd name="T26" fmla="*/ 82 w 199"/>
              <a:gd name="T27" fmla="*/ 139 h 203"/>
              <a:gd name="T28" fmla="*/ 133 w 199"/>
              <a:gd name="T29" fmla="*/ 96 h 203"/>
              <a:gd name="T30" fmla="*/ 172 w 199"/>
              <a:gd name="T31" fmla="*/ 203 h 203"/>
              <a:gd name="T32" fmla="*/ 180 w 199"/>
              <a:gd name="T33" fmla="*/ 195 h 203"/>
              <a:gd name="T34" fmla="*/ 184 w 199"/>
              <a:gd name="T35" fmla="*/ 175 h 203"/>
              <a:gd name="T36" fmla="*/ 175 w 199"/>
              <a:gd name="T37" fmla="*/ 58 h 203"/>
              <a:gd name="T38" fmla="*/ 183 w 199"/>
              <a:gd name="T39" fmla="*/ 48 h 203"/>
              <a:gd name="T40" fmla="*/ 188 w 199"/>
              <a:gd name="T41" fmla="*/ 42 h 203"/>
              <a:gd name="T42" fmla="*/ 194 w 199"/>
              <a:gd name="T43" fmla="*/ 33 h 203"/>
              <a:gd name="T44" fmla="*/ 198 w 199"/>
              <a:gd name="T45" fmla="*/ 20 h 203"/>
              <a:gd name="T46" fmla="*/ 195 w 199"/>
              <a:gd name="T47"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 h="203">
                <a:moveTo>
                  <a:pt x="195" y="8"/>
                </a:moveTo>
                <a:cubicBezTo>
                  <a:pt x="187" y="0"/>
                  <a:pt x="173" y="4"/>
                  <a:pt x="154" y="19"/>
                </a:cubicBezTo>
                <a:cubicBezTo>
                  <a:pt x="144" y="28"/>
                  <a:pt x="144" y="28"/>
                  <a:pt x="144" y="28"/>
                </a:cubicBezTo>
                <a:cubicBezTo>
                  <a:pt x="28" y="19"/>
                  <a:pt x="28" y="19"/>
                  <a:pt x="28" y="19"/>
                </a:cubicBezTo>
                <a:cubicBezTo>
                  <a:pt x="18" y="18"/>
                  <a:pt x="11" y="19"/>
                  <a:pt x="7" y="23"/>
                </a:cubicBezTo>
                <a:cubicBezTo>
                  <a:pt x="0" y="30"/>
                  <a:pt x="0" y="30"/>
                  <a:pt x="0" y="30"/>
                </a:cubicBezTo>
                <a:cubicBezTo>
                  <a:pt x="107" y="69"/>
                  <a:pt x="107" y="69"/>
                  <a:pt x="107" y="69"/>
                </a:cubicBezTo>
                <a:cubicBezTo>
                  <a:pt x="63" y="120"/>
                  <a:pt x="63" y="120"/>
                  <a:pt x="63" y="120"/>
                </a:cubicBezTo>
                <a:cubicBezTo>
                  <a:pt x="24" y="118"/>
                  <a:pt x="24" y="118"/>
                  <a:pt x="24" y="118"/>
                </a:cubicBezTo>
                <a:cubicBezTo>
                  <a:pt x="10" y="132"/>
                  <a:pt x="10" y="132"/>
                  <a:pt x="10" y="132"/>
                </a:cubicBezTo>
                <a:cubicBezTo>
                  <a:pt x="58" y="142"/>
                  <a:pt x="58" y="142"/>
                  <a:pt x="58" y="142"/>
                </a:cubicBezTo>
                <a:cubicBezTo>
                  <a:pt x="70" y="193"/>
                  <a:pt x="70" y="193"/>
                  <a:pt x="70" y="193"/>
                </a:cubicBezTo>
                <a:cubicBezTo>
                  <a:pt x="85" y="178"/>
                  <a:pt x="85" y="178"/>
                  <a:pt x="85" y="178"/>
                </a:cubicBezTo>
                <a:cubicBezTo>
                  <a:pt x="82" y="139"/>
                  <a:pt x="82" y="139"/>
                  <a:pt x="82" y="139"/>
                </a:cubicBezTo>
                <a:cubicBezTo>
                  <a:pt x="133" y="96"/>
                  <a:pt x="133" y="96"/>
                  <a:pt x="133" y="96"/>
                </a:cubicBezTo>
                <a:cubicBezTo>
                  <a:pt x="172" y="203"/>
                  <a:pt x="172" y="203"/>
                  <a:pt x="172" y="203"/>
                </a:cubicBezTo>
                <a:cubicBezTo>
                  <a:pt x="180" y="195"/>
                  <a:pt x="180" y="195"/>
                  <a:pt x="180" y="195"/>
                </a:cubicBezTo>
                <a:cubicBezTo>
                  <a:pt x="184" y="191"/>
                  <a:pt x="185" y="184"/>
                  <a:pt x="184" y="175"/>
                </a:cubicBezTo>
                <a:cubicBezTo>
                  <a:pt x="175" y="58"/>
                  <a:pt x="175" y="58"/>
                  <a:pt x="175" y="58"/>
                </a:cubicBezTo>
                <a:cubicBezTo>
                  <a:pt x="183" y="48"/>
                  <a:pt x="183" y="48"/>
                  <a:pt x="183" y="48"/>
                </a:cubicBezTo>
                <a:cubicBezTo>
                  <a:pt x="185" y="46"/>
                  <a:pt x="187" y="44"/>
                  <a:pt x="188" y="42"/>
                </a:cubicBezTo>
                <a:cubicBezTo>
                  <a:pt x="190" y="40"/>
                  <a:pt x="192" y="37"/>
                  <a:pt x="194" y="33"/>
                </a:cubicBezTo>
                <a:cubicBezTo>
                  <a:pt x="196" y="29"/>
                  <a:pt x="198" y="25"/>
                  <a:pt x="198" y="20"/>
                </a:cubicBezTo>
                <a:cubicBezTo>
                  <a:pt x="199" y="15"/>
                  <a:pt x="198" y="11"/>
                  <a:pt x="195" y="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10" name="文本框 9"/>
          <p:cNvSpPr txBox="1"/>
          <p:nvPr/>
        </p:nvSpPr>
        <p:spPr>
          <a:xfrm>
            <a:off x="7558965" y="3757182"/>
            <a:ext cx="3282950" cy="1077218"/>
          </a:xfrm>
          <a:prstGeom prst="rect">
            <a:avLst/>
          </a:prstGeom>
          <a:noFill/>
        </p:spPr>
        <p:txBody>
          <a:bodyPr wrap="none" lIns="0" rIns="0" rtlCol="0">
            <a:spAutoFit/>
          </a:bodyPr>
          <a:lstStyle/>
          <a:p>
            <a:pPr algn="r"/>
            <a:r>
              <a:rPr lang="zh-CN" altLang="en-US" sz="6400" dirty="0">
                <a:solidFill>
                  <a:schemeClr val="bg1"/>
                </a:solidFill>
                <a:latin typeface="+mj-ea"/>
                <a:ea typeface="+mj-ea"/>
              </a:rPr>
              <a:t>感谢大家</a:t>
            </a:r>
            <a:endParaRPr lang="zh-CN" altLang="en-US" sz="6400" dirty="0">
              <a:solidFill>
                <a:schemeClr val="bg1"/>
              </a:solidFill>
              <a:latin typeface="+mj-ea"/>
              <a:ea typeface="+mj-ea"/>
            </a:endParaRPr>
          </a:p>
        </p:txBody>
      </p:sp>
    </p:spTree>
  </p:cSld>
  <p:clrMapOvr>
    <a:masterClrMapping/>
  </p:clrMapOvr>
  <p:transition>
    <p:pull/>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 y="0"/>
            <a:ext cx="12191999" cy="3434180"/>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 name="connsiteX0-1" fmla="*/ 0 w 12191999"/>
              <a:gd name="connsiteY0-2" fmla="*/ 0 h 3434180"/>
              <a:gd name="connsiteX1-3" fmla="*/ 12191999 w 12191999"/>
              <a:gd name="connsiteY1-4" fmla="*/ 0 h 3434180"/>
              <a:gd name="connsiteX2-5" fmla="*/ 12191999 w 12191999"/>
              <a:gd name="connsiteY2-6" fmla="*/ 766762 h 3434180"/>
              <a:gd name="connsiteX3-7" fmla="*/ 12191999 w 12191999"/>
              <a:gd name="connsiteY3-8" fmla="*/ 772572 h 3434180"/>
              <a:gd name="connsiteX4-9" fmla="*/ 0 w 12191999"/>
              <a:gd name="connsiteY4-10" fmla="*/ 772571 h 3434180"/>
              <a:gd name="connsiteX5" fmla="*/ 0 w 12191999"/>
              <a:gd name="connsiteY5" fmla="*/ 0 h 3434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1999" h="3434180">
                <a:moveTo>
                  <a:pt x="0" y="0"/>
                </a:moveTo>
                <a:lnTo>
                  <a:pt x="12191999" y="0"/>
                </a:lnTo>
                <a:lnTo>
                  <a:pt x="12191999" y="766762"/>
                </a:lnTo>
                <a:lnTo>
                  <a:pt x="12191999" y="772572"/>
                </a:lnTo>
                <a:cubicBezTo>
                  <a:pt x="6769099" y="3173840"/>
                  <a:pt x="3175" y="5311408"/>
                  <a:pt x="0" y="772571"/>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1" y="0"/>
            <a:ext cx="12191999" cy="2960788"/>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2960788">
                <a:moveTo>
                  <a:pt x="0" y="0"/>
                </a:moveTo>
                <a:lnTo>
                  <a:pt x="12191999" y="0"/>
                </a:lnTo>
                <a:lnTo>
                  <a:pt x="12191999" y="766762"/>
                </a:lnTo>
                <a:lnTo>
                  <a:pt x="12191999" y="772572"/>
                </a:lnTo>
                <a:cubicBezTo>
                  <a:pt x="10198099" y="1497440"/>
                  <a:pt x="3175" y="5311408"/>
                  <a:pt x="0" y="7725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829567" y="372398"/>
            <a:ext cx="1037143" cy="2215991"/>
          </a:xfrm>
          <a:prstGeom prst="rect">
            <a:avLst/>
          </a:prstGeom>
          <a:noFill/>
        </p:spPr>
        <p:txBody>
          <a:bodyPr wrap="none" lIns="0" rIns="0" rtlCol="0">
            <a:spAutoFit/>
          </a:bodyPr>
          <a:lstStyle/>
          <a:p>
            <a:pPr algn="ctr"/>
            <a:r>
              <a:rPr lang="en-US" altLang="zh-CN" sz="13800" dirty="0" smtClean="0">
                <a:solidFill>
                  <a:schemeClr val="bg1"/>
                </a:solidFill>
                <a:latin typeface="+mj-ea"/>
                <a:ea typeface="+mj-ea"/>
              </a:rPr>
              <a:t>6</a:t>
            </a:r>
            <a:endParaRPr lang="zh-CN" altLang="en-US" sz="13800" dirty="0">
              <a:solidFill>
                <a:schemeClr val="bg1"/>
              </a:solidFill>
              <a:latin typeface="+mj-ea"/>
              <a:ea typeface="+mj-ea"/>
            </a:endParaRPr>
          </a:p>
        </p:txBody>
      </p:sp>
      <p:sp>
        <p:nvSpPr>
          <p:cNvPr id="17" name="文本框 16"/>
          <p:cNvSpPr txBox="1"/>
          <p:nvPr/>
        </p:nvSpPr>
        <p:spPr>
          <a:xfrm>
            <a:off x="2967852" y="1252165"/>
            <a:ext cx="4324350" cy="521970"/>
          </a:xfrm>
          <a:prstGeom prst="rect">
            <a:avLst/>
          </a:prstGeom>
          <a:noFill/>
        </p:spPr>
        <p:txBody>
          <a:bodyPr wrap="none" lIns="0" rIns="0" rtlCol="0">
            <a:spAutoFit/>
          </a:bodyPr>
          <a:lstStyle/>
          <a:p>
            <a:r>
              <a:rPr lang="zh-CN" altLang="en-US" sz="2800" dirty="0" smtClean="0">
                <a:solidFill>
                  <a:schemeClr val="bg1"/>
                </a:solidFill>
                <a:latin typeface="+mj-ea"/>
              </a:rPr>
              <a:t>融媒体创新</a:t>
            </a:r>
            <a:r>
              <a:rPr lang="zh-CN" altLang="en-US" sz="2800" dirty="0" smtClean="0">
                <a:solidFill>
                  <a:schemeClr val="bg1"/>
                </a:solidFill>
                <a:latin typeface="+mj-ea"/>
              </a:rPr>
              <a:t>创业</a:t>
            </a:r>
            <a:r>
              <a:rPr lang="en-US" altLang="zh-CN" sz="2800" dirty="0" smtClean="0">
                <a:solidFill>
                  <a:schemeClr val="bg1"/>
                </a:solidFill>
                <a:latin typeface="+mj-ea"/>
              </a:rPr>
              <a:t>——</a:t>
            </a:r>
            <a:r>
              <a:rPr lang="zh-CN" altLang="en-US" sz="2800" dirty="0" smtClean="0">
                <a:solidFill>
                  <a:schemeClr val="bg1"/>
                </a:solidFill>
                <a:latin typeface="+mj-ea"/>
              </a:rPr>
              <a:t>运营篇</a:t>
            </a:r>
            <a:endParaRPr lang="zh-CN" altLang="en-US" sz="28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9" name="文本框 18"/>
          <p:cNvSpPr txBox="1"/>
          <p:nvPr/>
        </p:nvSpPr>
        <p:spPr>
          <a:xfrm>
            <a:off x="1753367" y="3763015"/>
            <a:ext cx="7210307" cy="923330"/>
          </a:xfrm>
          <a:prstGeom prst="rect">
            <a:avLst/>
          </a:prstGeom>
          <a:noFill/>
        </p:spPr>
        <p:txBody>
          <a:bodyPr wrap="none" lIns="0" rIns="0" rtlCol="0">
            <a:spAutoFit/>
          </a:bodyPr>
          <a:lstStyle/>
          <a:p>
            <a:r>
              <a:rPr lang="en-US" altLang="zh-CN" sz="5400" dirty="0" smtClean="0">
                <a:solidFill>
                  <a:schemeClr val="tx2"/>
                </a:solidFill>
                <a:latin typeface="+mj-ea"/>
                <a:ea typeface="+mj-ea"/>
              </a:rPr>
              <a:t>6.1</a:t>
            </a:r>
            <a:r>
              <a:rPr lang="zh-CN" altLang="en-US" sz="5400" dirty="0" smtClean="0">
                <a:solidFill>
                  <a:schemeClr val="tx2"/>
                </a:solidFill>
                <a:latin typeface="+mj-ea"/>
                <a:ea typeface="+mj-ea"/>
              </a:rPr>
              <a:t>内容创业团队的组建</a:t>
            </a:r>
            <a:endParaRPr lang="zh-CN" altLang="en-US" sz="5400" dirty="0">
              <a:solidFill>
                <a:schemeClr val="tx2"/>
              </a:solidFill>
              <a:latin typeface="+mj-ea"/>
              <a:ea typeface="+mj-ea"/>
            </a:endParaRPr>
          </a:p>
        </p:txBody>
      </p:sp>
      <p:sp>
        <p:nvSpPr>
          <p:cNvPr id="29" name="任意多边形 28"/>
          <p:cNvSpPr/>
          <p:nvPr/>
        </p:nvSpPr>
        <p:spPr>
          <a:xfrm flipH="1" flipV="1">
            <a:off x="7229474" y="5840436"/>
            <a:ext cx="4962526" cy="1017564"/>
          </a:xfrm>
          <a:custGeom>
            <a:avLst/>
            <a:gdLst>
              <a:gd name="connsiteX0" fmla="*/ 853200 w 4962526"/>
              <a:gd name="connsiteY0" fmla="*/ 1017563 h 1017564"/>
              <a:gd name="connsiteX1" fmla="*/ 125934 w 4962526"/>
              <a:gd name="connsiteY1" fmla="*/ 913956 h 1017564"/>
              <a:gd name="connsiteX2" fmla="*/ 0 w 4962526"/>
              <a:gd name="connsiteY2" fmla="*/ 861308 h 1017564"/>
              <a:gd name="connsiteX3" fmla="*/ 0 w 4962526"/>
              <a:gd name="connsiteY3" fmla="*/ 0 h 1017564"/>
              <a:gd name="connsiteX4" fmla="*/ 4962526 w 4962526"/>
              <a:gd name="connsiteY4" fmla="*/ 0 h 1017564"/>
              <a:gd name="connsiteX5" fmla="*/ 4657523 w 4962526"/>
              <a:gd name="connsiteY5" fmla="*/ 107970 h 1017564"/>
              <a:gd name="connsiteX6" fmla="*/ 853200 w 4962526"/>
              <a:gd name="connsiteY6" fmla="*/ 1017563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6" h="1017564">
                <a:moveTo>
                  <a:pt x="853200" y="1017563"/>
                </a:moveTo>
                <a:cubicBezTo>
                  <a:pt x="579206" y="1017290"/>
                  <a:pt x="332622" y="985803"/>
                  <a:pt x="125934" y="913956"/>
                </a:cubicBezTo>
                <a:lnTo>
                  <a:pt x="0" y="861308"/>
                </a:lnTo>
                <a:lnTo>
                  <a:pt x="0" y="0"/>
                </a:lnTo>
                <a:lnTo>
                  <a:pt x="4962526" y="0"/>
                </a:lnTo>
                <a:lnTo>
                  <a:pt x="4657523" y="107970"/>
                </a:lnTo>
                <a:cubicBezTo>
                  <a:pt x="3483694" y="520331"/>
                  <a:pt x="1949175" y="1018657"/>
                  <a:pt x="853200" y="101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105187" cy="400110"/>
          </a:xfrm>
          <a:prstGeom prst="rect">
            <a:avLst/>
          </a:prstGeom>
          <a:noFill/>
        </p:spPr>
        <p:txBody>
          <a:bodyPr wrap="square" lIns="0" rIns="0" rtlCol="0">
            <a:spAutoFit/>
          </a:bodyPr>
          <a:lstStyle/>
          <a:p>
            <a:r>
              <a:rPr lang="en-US" altLang="zh-CN" sz="2000" dirty="0" smtClean="0">
                <a:solidFill>
                  <a:schemeClr val="bg1"/>
                </a:solidFill>
                <a:latin typeface="+mn-ea"/>
              </a:rPr>
              <a:t>1</a:t>
            </a:r>
            <a:r>
              <a:rPr lang="en-US" altLang="zh-CN" sz="2000" dirty="0" smtClean="0">
                <a:solidFill>
                  <a:schemeClr val="bg1"/>
                </a:solidFill>
                <a:latin typeface="+mn-ea"/>
              </a:rPr>
              <a:t>. </a:t>
            </a:r>
            <a:r>
              <a:rPr lang="zh-CN" altLang="en-US" sz="2000" dirty="0" smtClean="0">
                <a:solidFill>
                  <a:schemeClr val="bg1"/>
                </a:solidFill>
                <a:latin typeface="+mn-ea"/>
              </a:rPr>
              <a:t>创业团队的组建</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028700" y="2476126"/>
            <a:ext cx="7600950" cy="923330"/>
          </a:xfrm>
          <a:prstGeom prst="rect">
            <a:avLst/>
          </a:prstGeom>
        </p:spPr>
        <p:txBody>
          <a:bodyPr wrap="square" lIns="0" rIns="0">
            <a:spAutoFit/>
          </a:bodyPr>
          <a:lstStyle/>
          <a:p>
            <a:r>
              <a:rPr lang="zh-CN" altLang="zh-CN" dirty="0" smtClean="0"/>
              <a:t>创业团队</a:t>
            </a:r>
            <a:r>
              <a:rPr lang="en-US" altLang="zh-CN" dirty="0" smtClean="0"/>
              <a:t>(Entrepreneurial Team)</a:t>
            </a:r>
            <a:r>
              <a:rPr lang="zh-CN" altLang="zh-CN" dirty="0" smtClean="0"/>
              <a:t>是指在创业初期</a:t>
            </a:r>
            <a:r>
              <a:rPr lang="en-US" altLang="zh-CN" dirty="0" smtClean="0"/>
              <a:t>(</a:t>
            </a:r>
            <a:r>
              <a:rPr lang="zh-CN" altLang="zh-CN" dirty="0" smtClean="0"/>
              <a:t>包括企业成立前和成立早期</a:t>
            </a:r>
            <a:r>
              <a:rPr lang="en-US" altLang="zh-CN" dirty="0" smtClean="0"/>
              <a:t>)</a:t>
            </a:r>
            <a:r>
              <a:rPr lang="zh-CN" altLang="zh-CN" dirty="0" smtClean="0"/>
              <a:t>，由一群才能互补、责任共担、愿为共同的创业目标而奋斗的人所组成的特殊群体。</a:t>
            </a:r>
            <a:endParaRPr lang="zh-CN" altLang="zh-CN" dirty="0"/>
          </a:p>
        </p:txBody>
      </p:sp>
      <p:sp>
        <p:nvSpPr>
          <p:cNvPr id="14" name="文本框 8"/>
          <p:cNvSpPr txBox="1"/>
          <p:nvPr/>
        </p:nvSpPr>
        <p:spPr>
          <a:xfrm>
            <a:off x="1202236" y="1871057"/>
            <a:ext cx="722955" cy="362792"/>
          </a:xfrm>
          <a:prstGeom prst="rect">
            <a:avLst/>
          </a:prstGeom>
          <a:noFill/>
        </p:spPr>
        <p:txBody>
          <a:bodyPr wrap="none" lIns="0" rIns="0" rtlCol="0">
            <a:spAutoFit/>
          </a:bodyPr>
          <a:lstStyle/>
          <a:p>
            <a:pPr algn="ctr">
              <a:lnSpc>
                <a:spcPct val="120000"/>
              </a:lnSpc>
            </a:pPr>
            <a:r>
              <a:rPr lang="en-US" altLang="zh-CN" sz="1600" b="1" dirty="0" smtClean="0">
                <a:latin typeface="+mn-ea"/>
              </a:rPr>
              <a:t>1.1</a:t>
            </a:r>
            <a:r>
              <a:rPr lang="zh-CN" altLang="en-US" sz="1600" b="1" dirty="0" smtClean="0">
                <a:latin typeface="+mn-ea"/>
              </a:rPr>
              <a:t>概念</a:t>
            </a:r>
            <a:endParaRPr lang="zh-CN" altLang="en-US" sz="1600" b="1" dirty="0">
              <a:latin typeface="+mn-ea"/>
            </a:endParaRPr>
          </a:p>
        </p:txBody>
      </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086350" y="2581280"/>
            <a:ext cx="2019300" cy="2019290"/>
          </a:xfrm>
          <a:prstGeom prst="ellipse">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4324350" y="1819275"/>
            <a:ext cx="3543300" cy="3543300"/>
          </a:xfrm>
          <a:custGeom>
            <a:avLst/>
            <a:gdLst>
              <a:gd name="connsiteX0" fmla="*/ 1771650 w 3543300"/>
              <a:gd name="connsiteY0" fmla="*/ 76200 h 3543300"/>
              <a:gd name="connsiteX1" fmla="*/ 76200 w 3543300"/>
              <a:gd name="connsiteY1" fmla="*/ 1771650 h 3543300"/>
              <a:gd name="connsiteX2" fmla="*/ 1771650 w 3543300"/>
              <a:gd name="connsiteY2" fmla="*/ 3467100 h 3543300"/>
              <a:gd name="connsiteX3" fmla="*/ 3467100 w 3543300"/>
              <a:gd name="connsiteY3" fmla="*/ 1771650 h 3543300"/>
              <a:gd name="connsiteX4" fmla="*/ 1771650 w 3543300"/>
              <a:gd name="connsiteY4" fmla="*/ 76200 h 3543300"/>
              <a:gd name="connsiteX5" fmla="*/ 1771650 w 3543300"/>
              <a:gd name="connsiteY5" fmla="*/ 0 h 3543300"/>
              <a:gd name="connsiteX6" fmla="*/ 3543300 w 3543300"/>
              <a:gd name="connsiteY6" fmla="*/ 1771650 h 3543300"/>
              <a:gd name="connsiteX7" fmla="*/ 1771650 w 3543300"/>
              <a:gd name="connsiteY7" fmla="*/ 3543300 h 3543300"/>
              <a:gd name="connsiteX8" fmla="*/ 0 w 3543300"/>
              <a:gd name="connsiteY8" fmla="*/ 1771650 h 3543300"/>
              <a:gd name="connsiteX9" fmla="*/ 1771650 w 3543300"/>
              <a:gd name="connsiteY9" fmla="*/ 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3300" h="3543300">
                <a:moveTo>
                  <a:pt x="1771650" y="76200"/>
                </a:moveTo>
                <a:cubicBezTo>
                  <a:pt x="835279" y="76200"/>
                  <a:pt x="76200" y="835279"/>
                  <a:pt x="76200" y="1771650"/>
                </a:cubicBezTo>
                <a:cubicBezTo>
                  <a:pt x="76200" y="2708021"/>
                  <a:pt x="835279" y="3467100"/>
                  <a:pt x="1771650" y="3467100"/>
                </a:cubicBezTo>
                <a:cubicBezTo>
                  <a:pt x="2708021" y="3467100"/>
                  <a:pt x="3467100" y="2708021"/>
                  <a:pt x="3467100" y="1771650"/>
                </a:cubicBezTo>
                <a:cubicBezTo>
                  <a:pt x="3467100" y="835279"/>
                  <a:pt x="2708021" y="76200"/>
                  <a:pt x="1771650" y="76200"/>
                </a:cubicBezTo>
                <a:close/>
                <a:moveTo>
                  <a:pt x="1771650" y="0"/>
                </a:moveTo>
                <a:cubicBezTo>
                  <a:pt x="2750105" y="0"/>
                  <a:pt x="3543300" y="793195"/>
                  <a:pt x="3543300" y="1771650"/>
                </a:cubicBezTo>
                <a:cubicBezTo>
                  <a:pt x="3543300" y="2750105"/>
                  <a:pt x="2750105" y="3543300"/>
                  <a:pt x="1771650" y="3543300"/>
                </a:cubicBezTo>
                <a:cubicBezTo>
                  <a:pt x="793195" y="3543300"/>
                  <a:pt x="0" y="2750105"/>
                  <a:pt x="0" y="1771650"/>
                </a:cubicBezTo>
                <a:cubicBezTo>
                  <a:pt x="0" y="793195"/>
                  <a:pt x="793195" y="0"/>
                  <a:pt x="177165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591175" y="1385888"/>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10424" y="2547936"/>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971925" y="2547937"/>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99371" y="4457700"/>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565106" y="4457700"/>
            <a:ext cx="1009652" cy="100965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686425" y="1481140"/>
            <a:ext cx="819150" cy="819146"/>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305675" y="2643188"/>
            <a:ext cx="819150" cy="819146"/>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660357" y="4552952"/>
            <a:ext cx="819150" cy="819146"/>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594622" y="4552952"/>
            <a:ext cx="819150" cy="819146"/>
          </a:xfrm>
          <a:prstGeom prst="ellipse">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067176" y="2643188"/>
            <a:ext cx="819150" cy="819146"/>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3"/>
          <p:cNvSpPr>
            <a:spLocks noEditPoints="1"/>
          </p:cNvSpPr>
          <p:nvPr/>
        </p:nvSpPr>
        <p:spPr bwMode="auto">
          <a:xfrm>
            <a:off x="5876395" y="2940531"/>
            <a:ext cx="439210" cy="735190"/>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文本框 17"/>
          <p:cNvSpPr txBox="1"/>
          <p:nvPr/>
        </p:nvSpPr>
        <p:spPr>
          <a:xfrm>
            <a:off x="5376202" y="3675721"/>
            <a:ext cx="1439494" cy="700576"/>
          </a:xfrm>
          <a:prstGeom prst="rect">
            <a:avLst/>
          </a:prstGeom>
          <a:noFill/>
        </p:spPr>
        <p:txBody>
          <a:bodyPr wrap="square" lIns="0" rIns="0" rtlCol="0">
            <a:spAutoFit/>
          </a:bodyPr>
          <a:lstStyle/>
          <a:p>
            <a:pPr algn="ctr">
              <a:lnSpc>
                <a:spcPct val="150000"/>
              </a:lnSpc>
            </a:pPr>
            <a:r>
              <a:rPr lang="en-US" altLang="zh-CN" sz="1400" dirty="0" smtClean="0">
                <a:solidFill>
                  <a:srgbClr val="FF0000"/>
                </a:solidFill>
                <a:latin typeface="+mn-ea"/>
              </a:rPr>
              <a:t>1.2</a:t>
            </a:r>
            <a:r>
              <a:rPr lang="zh-CN" altLang="en-US" sz="1400" dirty="0" smtClean="0">
                <a:solidFill>
                  <a:srgbClr val="FF0000"/>
                </a:solidFill>
                <a:latin typeface="+mn-ea"/>
              </a:rPr>
              <a:t>创业团队组建的原则</a:t>
            </a:r>
            <a:endParaRPr lang="en-US" altLang="zh-CN" sz="1400" dirty="0">
              <a:solidFill>
                <a:srgbClr val="FF0000"/>
              </a:solidFill>
              <a:latin typeface="+mn-ea"/>
            </a:endParaRPr>
          </a:p>
        </p:txBody>
      </p:sp>
      <p:sp>
        <p:nvSpPr>
          <p:cNvPr id="19" name="文本框 18"/>
          <p:cNvSpPr txBox="1"/>
          <p:nvPr/>
        </p:nvSpPr>
        <p:spPr>
          <a:xfrm>
            <a:off x="7105650" y="1230781"/>
            <a:ext cx="3543300" cy="646331"/>
          </a:xfrm>
          <a:prstGeom prst="rect">
            <a:avLst/>
          </a:prstGeom>
          <a:noFill/>
        </p:spPr>
        <p:txBody>
          <a:bodyPr wrap="square" lIns="0" rIns="0" rtlCol="0">
            <a:spAutoFit/>
          </a:bodyPr>
          <a:lstStyle/>
          <a:p>
            <a:r>
              <a:rPr lang="zh-CN" altLang="zh-CN" sz="1200" dirty="0" smtClean="0"/>
              <a:t>目标必需清晰，这样才能使团队成员清楚的认识到共同的奋斗方向是什么。团队的战略目标主要有使命、愿景和价值观三个要素。</a:t>
            </a:r>
            <a:endParaRPr lang="zh-CN" altLang="zh-CN" sz="1200" dirty="0"/>
          </a:p>
        </p:txBody>
      </p:sp>
      <p:sp>
        <p:nvSpPr>
          <p:cNvPr id="20" name="文本框 19"/>
          <p:cNvSpPr txBox="1"/>
          <p:nvPr/>
        </p:nvSpPr>
        <p:spPr>
          <a:xfrm>
            <a:off x="7105650" y="976628"/>
            <a:ext cx="1077218" cy="307777"/>
          </a:xfrm>
          <a:prstGeom prst="rect">
            <a:avLst/>
          </a:prstGeom>
          <a:noFill/>
        </p:spPr>
        <p:txBody>
          <a:bodyPr wrap="none" lIns="0" rIns="0" rtlCol="0">
            <a:spAutoFit/>
          </a:bodyPr>
          <a:lstStyle/>
          <a:p>
            <a:r>
              <a:rPr lang="zh-CN" altLang="zh-CN" sz="1400" b="1" dirty="0" smtClean="0"/>
              <a:t>目标清晰原则</a:t>
            </a:r>
            <a:endParaRPr lang="zh-CN" altLang="zh-CN" sz="1400" dirty="0"/>
          </a:p>
        </p:txBody>
      </p:sp>
      <p:sp>
        <p:nvSpPr>
          <p:cNvPr id="21" name="文本框 20"/>
          <p:cNvSpPr txBox="1"/>
          <p:nvPr/>
        </p:nvSpPr>
        <p:spPr>
          <a:xfrm>
            <a:off x="6017402" y="1598325"/>
            <a:ext cx="157094"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sp>
        <p:nvSpPr>
          <p:cNvPr id="22" name="文本框 21"/>
          <p:cNvSpPr txBox="1"/>
          <p:nvPr/>
        </p:nvSpPr>
        <p:spPr>
          <a:xfrm>
            <a:off x="7611856" y="2760373"/>
            <a:ext cx="206788"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sp>
        <p:nvSpPr>
          <p:cNvPr id="23" name="文本框 22"/>
          <p:cNvSpPr txBox="1"/>
          <p:nvPr/>
        </p:nvSpPr>
        <p:spPr>
          <a:xfrm>
            <a:off x="6960928" y="4670137"/>
            <a:ext cx="218009"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sp>
        <p:nvSpPr>
          <p:cNvPr id="24" name="文本框 23"/>
          <p:cNvSpPr txBox="1"/>
          <p:nvPr/>
        </p:nvSpPr>
        <p:spPr>
          <a:xfrm>
            <a:off x="4901605" y="4670136"/>
            <a:ext cx="205184"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4</a:t>
            </a:r>
            <a:endParaRPr lang="zh-CN" altLang="en-US" sz="3200" dirty="0">
              <a:solidFill>
                <a:schemeClr val="bg1"/>
              </a:solidFill>
              <a:latin typeface="Impact" panose="020B0806030902050204" pitchFamily="34" charset="0"/>
            </a:endParaRPr>
          </a:p>
        </p:txBody>
      </p:sp>
      <p:sp>
        <p:nvSpPr>
          <p:cNvPr id="25" name="文本框 24"/>
          <p:cNvSpPr txBox="1"/>
          <p:nvPr/>
        </p:nvSpPr>
        <p:spPr>
          <a:xfrm>
            <a:off x="4373861" y="2760373"/>
            <a:ext cx="219612" cy="584775"/>
          </a:xfrm>
          <a:prstGeom prst="rect">
            <a:avLst/>
          </a:prstGeom>
          <a:noFill/>
        </p:spPr>
        <p:txBody>
          <a:bodyPr wrap="none" lIns="0" rIns="0" rtlCol="0">
            <a:spAutoFit/>
          </a:bodyPr>
          <a:lstStyle/>
          <a:p>
            <a:pPr algn="ctr"/>
            <a:r>
              <a:rPr lang="en-US" altLang="zh-CN" sz="3200" dirty="0">
                <a:solidFill>
                  <a:schemeClr val="bg1"/>
                </a:solidFill>
                <a:latin typeface="Impact" panose="020B0806030902050204" pitchFamily="34" charset="0"/>
              </a:rPr>
              <a:t>5</a:t>
            </a:r>
            <a:endParaRPr lang="zh-CN" altLang="en-US" sz="3200" dirty="0">
              <a:solidFill>
                <a:schemeClr val="bg1"/>
              </a:solidFill>
              <a:latin typeface="Impact" panose="020B0806030902050204" pitchFamily="34" charset="0"/>
            </a:endParaRPr>
          </a:p>
        </p:txBody>
      </p:sp>
      <p:sp>
        <p:nvSpPr>
          <p:cNvPr id="26" name="文本框 25"/>
          <p:cNvSpPr txBox="1"/>
          <p:nvPr/>
        </p:nvSpPr>
        <p:spPr>
          <a:xfrm>
            <a:off x="8577820" y="2706749"/>
            <a:ext cx="2651521" cy="646331"/>
          </a:xfrm>
          <a:prstGeom prst="rect">
            <a:avLst/>
          </a:prstGeom>
          <a:noFill/>
        </p:spPr>
        <p:txBody>
          <a:bodyPr wrap="square" lIns="0" rIns="0" rtlCol="0">
            <a:spAutoFit/>
          </a:bodyPr>
          <a:lstStyle/>
          <a:p>
            <a:r>
              <a:rPr lang="zh-CN" altLang="zh-CN" sz="1200" dirty="0" smtClean="0"/>
              <a:t>只有当团队成员相互间在知识、技能、经验等方面实现互补时，才有可能通过相互协作发挥出</a:t>
            </a:r>
            <a:r>
              <a:rPr lang="en-US" altLang="zh-CN" sz="1200" dirty="0" smtClean="0"/>
              <a:t>“1+1&gt;2”</a:t>
            </a:r>
            <a:r>
              <a:rPr lang="zh-CN" altLang="zh-CN" sz="1200" dirty="0" smtClean="0"/>
              <a:t>的协同效应。</a:t>
            </a:r>
            <a:endParaRPr lang="zh-CN" altLang="zh-CN" sz="1200" dirty="0"/>
          </a:p>
        </p:txBody>
      </p:sp>
      <p:sp>
        <p:nvSpPr>
          <p:cNvPr id="27" name="文本框 26"/>
          <p:cNvSpPr txBox="1"/>
          <p:nvPr/>
        </p:nvSpPr>
        <p:spPr>
          <a:xfrm>
            <a:off x="8577820" y="2452596"/>
            <a:ext cx="718145" cy="307777"/>
          </a:xfrm>
          <a:prstGeom prst="rect">
            <a:avLst/>
          </a:prstGeom>
          <a:noFill/>
        </p:spPr>
        <p:txBody>
          <a:bodyPr wrap="none" lIns="0" rIns="0" rtlCol="0">
            <a:spAutoFit/>
          </a:bodyPr>
          <a:lstStyle/>
          <a:p>
            <a:r>
              <a:rPr lang="zh-CN" altLang="zh-CN" sz="1400" b="1" dirty="0" smtClean="0"/>
              <a:t>互补原则</a:t>
            </a:r>
            <a:endParaRPr lang="zh-CN" altLang="zh-CN" sz="1400" dirty="0"/>
          </a:p>
        </p:txBody>
      </p:sp>
      <p:sp>
        <p:nvSpPr>
          <p:cNvPr id="28" name="文本框 27"/>
          <p:cNvSpPr txBox="1"/>
          <p:nvPr/>
        </p:nvSpPr>
        <p:spPr>
          <a:xfrm>
            <a:off x="7997429" y="4807105"/>
            <a:ext cx="2651521" cy="646331"/>
          </a:xfrm>
          <a:prstGeom prst="rect">
            <a:avLst/>
          </a:prstGeom>
          <a:noFill/>
        </p:spPr>
        <p:txBody>
          <a:bodyPr wrap="square" lIns="0" rIns="0" rtlCol="0">
            <a:spAutoFit/>
          </a:bodyPr>
          <a:lstStyle/>
          <a:p>
            <a:r>
              <a:rPr lang="zh-CN" altLang="zh-CN" sz="1200" dirty="0" smtClean="0"/>
              <a:t>为了减少创业期的运作成本、最大比例的分享成果，创业团队人员构成应在保证企业能高效运作的前提下尽量精简。</a:t>
            </a:r>
            <a:endParaRPr lang="zh-CN" altLang="zh-CN" sz="1200" dirty="0"/>
          </a:p>
        </p:txBody>
      </p:sp>
      <p:sp>
        <p:nvSpPr>
          <p:cNvPr id="29" name="文本框 28"/>
          <p:cNvSpPr txBox="1"/>
          <p:nvPr/>
        </p:nvSpPr>
        <p:spPr>
          <a:xfrm>
            <a:off x="7997429" y="4552952"/>
            <a:ext cx="1077218" cy="307777"/>
          </a:xfrm>
          <a:prstGeom prst="rect">
            <a:avLst/>
          </a:prstGeom>
          <a:noFill/>
        </p:spPr>
        <p:txBody>
          <a:bodyPr wrap="none" lIns="0" rIns="0" rtlCol="0">
            <a:spAutoFit/>
          </a:bodyPr>
          <a:lstStyle/>
          <a:p>
            <a:r>
              <a:rPr lang="zh-CN" altLang="zh-CN" sz="1400" b="1" dirty="0" smtClean="0"/>
              <a:t>精简高效原则</a:t>
            </a:r>
            <a:endParaRPr lang="zh-CN" altLang="en-US" sz="1400" b="1" dirty="0">
              <a:solidFill>
                <a:schemeClr val="tx1">
                  <a:lumMod val="75000"/>
                  <a:lumOff val="25000"/>
                </a:schemeClr>
              </a:solidFill>
            </a:endParaRPr>
          </a:p>
        </p:txBody>
      </p:sp>
      <p:sp>
        <p:nvSpPr>
          <p:cNvPr id="30" name="文本框 29"/>
          <p:cNvSpPr txBox="1"/>
          <p:nvPr/>
        </p:nvSpPr>
        <p:spPr>
          <a:xfrm>
            <a:off x="982347" y="2735324"/>
            <a:ext cx="2651521" cy="1721690"/>
          </a:xfrm>
          <a:prstGeom prst="rect">
            <a:avLst/>
          </a:prstGeom>
          <a:noFill/>
        </p:spPr>
        <p:txBody>
          <a:bodyPr wrap="square" lIns="0" rIns="0" rtlCol="0">
            <a:spAutoFit/>
          </a:bodyPr>
          <a:lstStyle/>
          <a:p>
            <a:pPr algn="just">
              <a:lnSpc>
                <a:spcPct val="150000"/>
              </a:lnSpc>
              <a:spcAft>
                <a:spcPts val="600"/>
              </a:spcAft>
            </a:pPr>
            <a:r>
              <a:rPr lang="zh-CN" altLang="zh-CN" sz="1200" dirty="0" smtClean="0"/>
              <a:t>创业团队中必须有可以胜任的领导者，而这种领导者，并不是单单靠资金、技术、专利来决定的，也不是谁出好的点子谁当头的。这种带头人是团队成员在多年同窗、共事过程中发自内心的认可的领导者</a:t>
            </a:r>
            <a:r>
              <a:rPr lang="zh-CN" altLang="zh-CN" sz="1200" dirty="0" smtClean="0"/>
              <a:t>。</a:t>
            </a:r>
            <a:endParaRPr lang="zh-CN" altLang="en-US" sz="1200" dirty="0">
              <a:solidFill>
                <a:schemeClr val="tx1">
                  <a:lumMod val="75000"/>
                  <a:lumOff val="25000"/>
                </a:schemeClr>
              </a:solidFill>
              <a:latin typeface="+mn-ea"/>
            </a:endParaRPr>
          </a:p>
        </p:txBody>
      </p:sp>
      <p:sp>
        <p:nvSpPr>
          <p:cNvPr id="31" name="文本框 30"/>
          <p:cNvSpPr txBox="1"/>
          <p:nvPr/>
        </p:nvSpPr>
        <p:spPr>
          <a:xfrm>
            <a:off x="2717136" y="2452596"/>
            <a:ext cx="897682" cy="307777"/>
          </a:xfrm>
          <a:prstGeom prst="rect">
            <a:avLst/>
          </a:prstGeom>
          <a:noFill/>
        </p:spPr>
        <p:txBody>
          <a:bodyPr wrap="none" lIns="0" rIns="0" rtlCol="0">
            <a:spAutoFit/>
          </a:bodyPr>
          <a:lstStyle/>
          <a:p>
            <a:pPr algn="r"/>
            <a:r>
              <a:rPr lang="zh-CN" altLang="zh-CN" sz="1400" b="1" dirty="0" smtClean="0"/>
              <a:t>带头人原则</a:t>
            </a:r>
            <a:endParaRPr lang="zh-CN" altLang="en-US" sz="1400" b="1" dirty="0">
              <a:solidFill>
                <a:schemeClr val="tx1">
                  <a:lumMod val="75000"/>
                  <a:lumOff val="25000"/>
                </a:schemeClr>
              </a:solidFill>
            </a:endParaRPr>
          </a:p>
        </p:txBody>
      </p:sp>
      <p:sp>
        <p:nvSpPr>
          <p:cNvPr id="32" name="文本框 31"/>
          <p:cNvSpPr txBox="1"/>
          <p:nvPr/>
        </p:nvSpPr>
        <p:spPr>
          <a:xfrm>
            <a:off x="1038226" y="4802053"/>
            <a:ext cx="3037956" cy="1200329"/>
          </a:xfrm>
          <a:prstGeom prst="rect">
            <a:avLst/>
          </a:prstGeom>
          <a:noFill/>
        </p:spPr>
        <p:txBody>
          <a:bodyPr wrap="square" lIns="0" rIns="0" rtlCol="0">
            <a:spAutoFit/>
          </a:bodyPr>
          <a:lstStyle/>
          <a:p>
            <a:r>
              <a:rPr lang="zh-CN" altLang="zh-CN" sz="1200" dirty="0" smtClean="0"/>
              <a:t>创业过程是一个充满了不确定性的过程，团队中可能因为能力、观念等多种原因不断有人在离开，同时也有人在要求加入。因此，在组建创业团队时，应注意保持团队的动态性和开放性，使真正完美匹配的人员能被吸纳到创业团队中来。</a:t>
            </a:r>
            <a:endParaRPr lang="zh-CN" altLang="zh-CN" sz="1200" dirty="0"/>
          </a:p>
        </p:txBody>
      </p:sp>
      <p:sp>
        <p:nvSpPr>
          <p:cNvPr id="33" name="文本框 32"/>
          <p:cNvSpPr txBox="1"/>
          <p:nvPr/>
        </p:nvSpPr>
        <p:spPr>
          <a:xfrm>
            <a:off x="2998963" y="4547900"/>
            <a:ext cx="1077218" cy="307777"/>
          </a:xfrm>
          <a:prstGeom prst="rect">
            <a:avLst/>
          </a:prstGeom>
          <a:noFill/>
        </p:spPr>
        <p:txBody>
          <a:bodyPr wrap="none" lIns="0" rIns="0" rtlCol="0">
            <a:spAutoFit/>
          </a:bodyPr>
          <a:lstStyle/>
          <a:p>
            <a:pPr algn="r"/>
            <a:r>
              <a:rPr lang="zh-CN" altLang="zh-CN" sz="1400" b="1" dirty="0" smtClean="0"/>
              <a:t>动态开放原则</a:t>
            </a:r>
            <a:endParaRPr lang="zh-CN" altLang="en-US" sz="1400" b="1" dirty="0">
              <a:solidFill>
                <a:schemeClr val="tx1">
                  <a:lumMod val="75000"/>
                  <a:lumOff val="25000"/>
                </a:schemeClr>
              </a:solidFill>
            </a:endParaRPr>
          </a:p>
        </p:txBody>
      </p:sp>
    </p:spTree>
  </p:cSld>
  <p:clrMapOvr>
    <a:masterClrMapping/>
  </p:clrMapOvr>
  <p:transition>
    <p:pull/>
    <p:sndAc>
      <p:stSnd>
        <p:snd r:embed="rId1"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flipH="1">
            <a:off x="2962275" y="3752850"/>
            <a:ext cx="9229725" cy="3105150"/>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a:off x="5743574" y="3752851"/>
            <a:ext cx="6448425" cy="3105150"/>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a:spLocks noChangeArrowheads="1"/>
          </p:cNvSpPr>
          <p:nvPr/>
        </p:nvSpPr>
        <p:spPr bwMode="auto">
          <a:xfrm>
            <a:off x="9019944" y="4009960"/>
            <a:ext cx="1009881" cy="2451165"/>
          </a:xfrm>
          <a:custGeom>
            <a:avLst/>
            <a:gdLst>
              <a:gd name="connsiteX0" fmla="*/ 100965 w 351359"/>
              <a:gd name="connsiteY0" fmla="*/ 167151 h 852813"/>
              <a:gd name="connsiteX1" fmla="*/ 141351 w 351359"/>
              <a:gd name="connsiteY1" fmla="*/ 167151 h 852813"/>
              <a:gd name="connsiteX2" fmla="*/ 149429 w 351359"/>
              <a:gd name="connsiteY2" fmla="*/ 167151 h 852813"/>
              <a:gd name="connsiteX3" fmla="*/ 250394 w 351359"/>
              <a:gd name="connsiteY3" fmla="*/ 167151 h 852813"/>
              <a:gd name="connsiteX4" fmla="*/ 351359 w 351359"/>
              <a:gd name="connsiteY4" fmla="*/ 269184 h 852813"/>
              <a:gd name="connsiteX5" fmla="*/ 351359 w 351359"/>
              <a:gd name="connsiteY5" fmla="*/ 465088 h 852813"/>
              <a:gd name="connsiteX6" fmla="*/ 319050 w 351359"/>
              <a:gd name="connsiteY6" fmla="*/ 497738 h 852813"/>
              <a:gd name="connsiteX7" fmla="*/ 286741 w 351359"/>
              <a:gd name="connsiteY7" fmla="*/ 465088 h 852813"/>
              <a:gd name="connsiteX8" fmla="*/ 286741 w 351359"/>
              <a:gd name="connsiteY8" fmla="*/ 350811 h 852813"/>
              <a:gd name="connsiteX9" fmla="*/ 286741 w 351359"/>
              <a:gd name="connsiteY9" fmla="*/ 281428 h 852813"/>
              <a:gd name="connsiteX10" fmla="*/ 270587 w 351359"/>
              <a:gd name="connsiteY10" fmla="*/ 281428 h 852813"/>
              <a:gd name="connsiteX11" fmla="*/ 270587 w 351359"/>
              <a:gd name="connsiteY11" fmla="*/ 354892 h 852813"/>
              <a:gd name="connsiteX12" fmla="*/ 270587 w 351359"/>
              <a:gd name="connsiteY12" fmla="*/ 481413 h 852813"/>
              <a:gd name="connsiteX13" fmla="*/ 270587 w 351359"/>
              <a:gd name="connsiteY13" fmla="*/ 497738 h 852813"/>
              <a:gd name="connsiteX14" fmla="*/ 270587 w 351359"/>
              <a:gd name="connsiteY14" fmla="*/ 807919 h 852813"/>
              <a:gd name="connsiteX15" fmla="*/ 226162 w 351359"/>
              <a:gd name="connsiteY15" fmla="*/ 852813 h 852813"/>
              <a:gd name="connsiteX16" fmla="*/ 185776 w 351359"/>
              <a:gd name="connsiteY16" fmla="*/ 807919 h 852813"/>
              <a:gd name="connsiteX17" fmla="*/ 185776 w 351359"/>
              <a:gd name="connsiteY17" fmla="*/ 497738 h 852813"/>
              <a:gd name="connsiteX18" fmla="*/ 169622 w 351359"/>
              <a:gd name="connsiteY18" fmla="*/ 497738 h 852813"/>
              <a:gd name="connsiteX19" fmla="*/ 169622 w 351359"/>
              <a:gd name="connsiteY19" fmla="*/ 807919 h 852813"/>
              <a:gd name="connsiteX20" fmla="*/ 125197 w 351359"/>
              <a:gd name="connsiteY20" fmla="*/ 852813 h 852813"/>
              <a:gd name="connsiteX21" fmla="*/ 80772 w 351359"/>
              <a:gd name="connsiteY21" fmla="*/ 807919 h 852813"/>
              <a:gd name="connsiteX22" fmla="*/ 80772 w 351359"/>
              <a:gd name="connsiteY22" fmla="*/ 497738 h 852813"/>
              <a:gd name="connsiteX23" fmla="*/ 80772 w 351359"/>
              <a:gd name="connsiteY23" fmla="*/ 481413 h 852813"/>
              <a:gd name="connsiteX24" fmla="*/ 80772 w 351359"/>
              <a:gd name="connsiteY24" fmla="*/ 354892 h 852813"/>
              <a:gd name="connsiteX25" fmla="*/ 80772 w 351359"/>
              <a:gd name="connsiteY25" fmla="*/ 281428 h 852813"/>
              <a:gd name="connsiteX26" fmla="*/ 64618 w 351359"/>
              <a:gd name="connsiteY26" fmla="*/ 281428 h 852813"/>
              <a:gd name="connsiteX27" fmla="*/ 64618 w 351359"/>
              <a:gd name="connsiteY27" fmla="*/ 350811 h 852813"/>
              <a:gd name="connsiteX28" fmla="*/ 64618 w 351359"/>
              <a:gd name="connsiteY28" fmla="*/ 465088 h 852813"/>
              <a:gd name="connsiteX29" fmla="*/ 32309 w 351359"/>
              <a:gd name="connsiteY29" fmla="*/ 497738 h 852813"/>
              <a:gd name="connsiteX30" fmla="*/ 0 w 351359"/>
              <a:gd name="connsiteY30" fmla="*/ 465088 h 852813"/>
              <a:gd name="connsiteX31" fmla="*/ 0 w 351359"/>
              <a:gd name="connsiteY31" fmla="*/ 269184 h 852813"/>
              <a:gd name="connsiteX32" fmla="*/ 100965 w 351359"/>
              <a:gd name="connsiteY32" fmla="*/ 167151 h 852813"/>
              <a:gd name="connsiteX33" fmla="*/ 174828 w 351359"/>
              <a:gd name="connsiteY33" fmla="*/ 0 h 852813"/>
              <a:gd name="connsiteX34" fmla="*/ 249023 w 351359"/>
              <a:gd name="connsiteY34" fmla="*/ 75900 h 852813"/>
              <a:gd name="connsiteX35" fmla="*/ 174828 w 351359"/>
              <a:gd name="connsiteY35" fmla="*/ 151800 h 852813"/>
              <a:gd name="connsiteX36" fmla="*/ 100633 w 351359"/>
              <a:gd name="connsiteY36" fmla="*/ 75900 h 852813"/>
              <a:gd name="connsiteX37" fmla="*/ 174828 w 351359"/>
              <a:gd name="connsiteY37" fmla="*/ 0 h 8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1359" h="852813">
                <a:moveTo>
                  <a:pt x="100965" y="167151"/>
                </a:moveTo>
                <a:cubicBezTo>
                  <a:pt x="100965" y="167151"/>
                  <a:pt x="100965" y="167151"/>
                  <a:pt x="141351" y="167151"/>
                </a:cubicBezTo>
                <a:cubicBezTo>
                  <a:pt x="141351" y="167151"/>
                  <a:pt x="141351" y="167151"/>
                  <a:pt x="149429" y="167151"/>
                </a:cubicBezTo>
                <a:cubicBezTo>
                  <a:pt x="149429" y="167151"/>
                  <a:pt x="149429" y="167151"/>
                  <a:pt x="250394" y="167151"/>
                </a:cubicBezTo>
                <a:cubicBezTo>
                  <a:pt x="306934" y="167151"/>
                  <a:pt x="351359" y="212046"/>
                  <a:pt x="351359" y="269184"/>
                </a:cubicBezTo>
                <a:cubicBezTo>
                  <a:pt x="351359" y="269184"/>
                  <a:pt x="351359" y="269184"/>
                  <a:pt x="351359" y="465088"/>
                </a:cubicBezTo>
                <a:cubicBezTo>
                  <a:pt x="351359" y="485494"/>
                  <a:pt x="335205" y="497738"/>
                  <a:pt x="319050" y="497738"/>
                </a:cubicBezTo>
                <a:cubicBezTo>
                  <a:pt x="298857" y="497738"/>
                  <a:pt x="286741" y="485494"/>
                  <a:pt x="286741" y="465088"/>
                </a:cubicBezTo>
                <a:cubicBezTo>
                  <a:pt x="286741" y="465088"/>
                  <a:pt x="286741" y="465088"/>
                  <a:pt x="286741" y="350811"/>
                </a:cubicBezTo>
                <a:cubicBezTo>
                  <a:pt x="286741" y="350811"/>
                  <a:pt x="286741" y="350811"/>
                  <a:pt x="286741" y="281428"/>
                </a:cubicBezTo>
                <a:cubicBezTo>
                  <a:pt x="286741" y="281428"/>
                  <a:pt x="286741" y="281428"/>
                  <a:pt x="270587" y="281428"/>
                </a:cubicBezTo>
                <a:cubicBezTo>
                  <a:pt x="270587" y="281428"/>
                  <a:pt x="270587" y="281428"/>
                  <a:pt x="270587" y="354892"/>
                </a:cubicBezTo>
                <a:cubicBezTo>
                  <a:pt x="270587" y="354892"/>
                  <a:pt x="270587" y="354892"/>
                  <a:pt x="270587" y="481413"/>
                </a:cubicBezTo>
                <a:cubicBezTo>
                  <a:pt x="270587" y="481413"/>
                  <a:pt x="270587" y="481413"/>
                  <a:pt x="270587" y="497738"/>
                </a:cubicBezTo>
                <a:cubicBezTo>
                  <a:pt x="270587" y="497738"/>
                  <a:pt x="270587" y="497738"/>
                  <a:pt x="270587" y="807919"/>
                </a:cubicBezTo>
                <a:cubicBezTo>
                  <a:pt x="270587" y="832407"/>
                  <a:pt x="250394" y="852813"/>
                  <a:pt x="226162" y="852813"/>
                </a:cubicBezTo>
                <a:cubicBezTo>
                  <a:pt x="201930" y="852813"/>
                  <a:pt x="185776" y="832407"/>
                  <a:pt x="185776" y="807919"/>
                </a:cubicBezTo>
                <a:cubicBezTo>
                  <a:pt x="185776" y="807919"/>
                  <a:pt x="185776" y="807919"/>
                  <a:pt x="185776" y="497738"/>
                </a:cubicBezTo>
                <a:cubicBezTo>
                  <a:pt x="185776" y="497738"/>
                  <a:pt x="185776" y="497738"/>
                  <a:pt x="169622" y="497738"/>
                </a:cubicBezTo>
                <a:cubicBezTo>
                  <a:pt x="169622" y="497738"/>
                  <a:pt x="169622" y="497738"/>
                  <a:pt x="169622" y="807919"/>
                </a:cubicBezTo>
                <a:cubicBezTo>
                  <a:pt x="169622" y="832407"/>
                  <a:pt x="149429" y="852813"/>
                  <a:pt x="125197" y="852813"/>
                </a:cubicBezTo>
                <a:cubicBezTo>
                  <a:pt x="100965" y="852813"/>
                  <a:pt x="80772" y="832407"/>
                  <a:pt x="80772" y="807919"/>
                </a:cubicBezTo>
                <a:cubicBezTo>
                  <a:pt x="80772" y="807919"/>
                  <a:pt x="80772" y="807919"/>
                  <a:pt x="80772" y="497738"/>
                </a:cubicBezTo>
                <a:cubicBezTo>
                  <a:pt x="80772" y="497738"/>
                  <a:pt x="80772" y="497738"/>
                  <a:pt x="80772" y="481413"/>
                </a:cubicBezTo>
                <a:cubicBezTo>
                  <a:pt x="80772" y="481413"/>
                  <a:pt x="80772" y="481413"/>
                  <a:pt x="80772" y="354892"/>
                </a:cubicBezTo>
                <a:cubicBezTo>
                  <a:pt x="80772" y="354892"/>
                  <a:pt x="80772" y="354892"/>
                  <a:pt x="80772" y="281428"/>
                </a:cubicBezTo>
                <a:cubicBezTo>
                  <a:pt x="80772" y="281428"/>
                  <a:pt x="80772" y="281428"/>
                  <a:pt x="64618" y="281428"/>
                </a:cubicBezTo>
                <a:cubicBezTo>
                  <a:pt x="64618" y="281428"/>
                  <a:pt x="64618" y="281428"/>
                  <a:pt x="64618" y="350811"/>
                </a:cubicBezTo>
                <a:cubicBezTo>
                  <a:pt x="64618" y="350811"/>
                  <a:pt x="64618" y="350811"/>
                  <a:pt x="64618" y="465088"/>
                </a:cubicBezTo>
                <a:cubicBezTo>
                  <a:pt x="64618" y="485494"/>
                  <a:pt x="52502" y="497738"/>
                  <a:pt x="32309" y="497738"/>
                </a:cubicBezTo>
                <a:cubicBezTo>
                  <a:pt x="16154" y="497738"/>
                  <a:pt x="0" y="485494"/>
                  <a:pt x="0" y="465088"/>
                </a:cubicBezTo>
                <a:cubicBezTo>
                  <a:pt x="0" y="465088"/>
                  <a:pt x="0" y="465088"/>
                  <a:pt x="0" y="269184"/>
                </a:cubicBezTo>
                <a:cubicBezTo>
                  <a:pt x="4039" y="212046"/>
                  <a:pt x="48463" y="167151"/>
                  <a:pt x="100965" y="167151"/>
                </a:cubicBezTo>
                <a:close/>
                <a:moveTo>
                  <a:pt x="174828" y="0"/>
                </a:moveTo>
                <a:cubicBezTo>
                  <a:pt x="215805" y="0"/>
                  <a:pt x="249023" y="33982"/>
                  <a:pt x="249023" y="75900"/>
                </a:cubicBezTo>
                <a:cubicBezTo>
                  <a:pt x="249023" y="117818"/>
                  <a:pt x="215805" y="151800"/>
                  <a:pt x="174828" y="151800"/>
                </a:cubicBezTo>
                <a:cubicBezTo>
                  <a:pt x="133851" y="151800"/>
                  <a:pt x="100633" y="117818"/>
                  <a:pt x="100633" y="75900"/>
                </a:cubicBezTo>
                <a:cubicBezTo>
                  <a:pt x="100633" y="33982"/>
                  <a:pt x="133851" y="0"/>
                  <a:pt x="1748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noAutofit/>
          </a:bodyPr>
          <a:lstStyle/>
          <a:p>
            <a:endParaRPr lang="zh-CN" altLang="en-US">
              <a:solidFill>
                <a:prstClr val="black"/>
              </a:solidFill>
            </a:endParaRPr>
          </a:p>
        </p:txBody>
      </p:sp>
      <p:sp>
        <p:nvSpPr>
          <p:cNvPr id="5" name="任意多边形 4"/>
          <p:cNvSpPr/>
          <p:nvPr/>
        </p:nvSpPr>
        <p:spPr>
          <a:xfrm>
            <a:off x="8112744" y="622458"/>
            <a:ext cx="2824280" cy="3200334"/>
          </a:xfrm>
          <a:custGeom>
            <a:avLst/>
            <a:gdLst>
              <a:gd name="connsiteX0" fmla="*/ 1412140 w 2824280"/>
              <a:gd name="connsiteY0" fmla="*/ 0 h 3200334"/>
              <a:gd name="connsiteX1" fmla="*/ 2824280 w 2824280"/>
              <a:gd name="connsiteY1" fmla="*/ 1412140 h 3200334"/>
              <a:gd name="connsiteX2" fmla="*/ 1696735 w 2824280"/>
              <a:gd name="connsiteY2" fmla="*/ 2795590 h 3200334"/>
              <a:gd name="connsiteX3" fmla="*/ 1632690 w 2824280"/>
              <a:gd name="connsiteY3" fmla="*/ 2805365 h 3200334"/>
              <a:gd name="connsiteX4" fmla="*/ 1414462 w 2824280"/>
              <a:gd name="connsiteY4" fmla="*/ 3200334 h 3200334"/>
              <a:gd name="connsiteX5" fmla="*/ 1196662 w 2824280"/>
              <a:gd name="connsiteY5" fmla="*/ 2806139 h 3200334"/>
              <a:gd name="connsiteX6" fmla="*/ 1127545 w 2824280"/>
              <a:gd name="connsiteY6" fmla="*/ 2795590 h 3200334"/>
              <a:gd name="connsiteX7" fmla="*/ 0 w 2824280"/>
              <a:gd name="connsiteY7" fmla="*/ 1412140 h 3200334"/>
              <a:gd name="connsiteX8" fmla="*/ 1412140 w 2824280"/>
              <a:gd name="connsiteY8" fmla="*/ 0 h 32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280" h="3200334">
                <a:moveTo>
                  <a:pt x="1412140" y="0"/>
                </a:moveTo>
                <a:cubicBezTo>
                  <a:pt x="2192043" y="0"/>
                  <a:pt x="2824280" y="632237"/>
                  <a:pt x="2824280" y="1412140"/>
                </a:cubicBezTo>
                <a:cubicBezTo>
                  <a:pt x="2824280" y="2094555"/>
                  <a:pt x="2340224" y="2663914"/>
                  <a:pt x="1696735" y="2795590"/>
                </a:cubicBezTo>
                <a:lnTo>
                  <a:pt x="1632690" y="2805365"/>
                </a:lnTo>
                <a:lnTo>
                  <a:pt x="1414462" y="3200334"/>
                </a:lnTo>
                <a:lnTo>
                  <a:pt x="1196662" y="2806139"/>
                </a:lnTo>
                <a:lnTo>
                  <a:pt x="1127545" y="2795590"/>
                </a:lnTo>
                <a:cubicBezTo>
                  <a:pt x="484056" y="2663914"/>
                  <a:pt x="0" y="2094555"/>
                  <a:pt x="0" y="1412140"/>
                </a:cubicBezTo>
                <a:cubicBezTo>
                  <a:pt x="0" y="632237"/>
                  <a:pt x="632237" y="0"/>
                  <a:pt x="14121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788025" y="1703829"/>
            <a:ext cx="1641475" cy="584775"/>
          </a:xfrm>
          <a:prstGeom prst="rect">
            <a:avLst/>
          </a:prstGeom>
          <a:noFill/>
        </p:spPr>
        <p:txBody>
          <a:bodyPr wrap="none" lIns="0" rIns="0" rtlCol="0">
            <a:spAutoFit/>
          </a:bodyPr>
          <a:lstStyle/>
          <a:p>
            <a:r>
              <a:rPr lang="zh-CN" altLang="en-US" sz="3200" b="1" dirty="0" smtClean="0">
                <a:solidFill>
                  <a:schemeClr val="bg1"/>
                </a:solidFill>
              </a:rPr>
              <a:t>实战演练</a:t>
            </a:r>
            <a:endParaRPr lang="zh-CN" altLang="en-US" sz="3200" b="1" dirty="0">
              <a:solidFill>
                <a:schemeClr val="bg1"/>
              </a:solidFill>
            </a:endParaRPr>
          </a:p>
        </p:txBody>
      </p:sp>
      <p:sp>
        <p:nvSpPr>
          <p:cNvPr id="11" name="矩形 10"/>
          <p:cNvSpPr/>
          <p:nvPr/>
        </p:nvSpPr>
        <p:spPr>
          <a:xfrm>
            <a:off x="2208880" y="1767915"/>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285080" y="3872002"/>
            <a:ext cx="72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442597" y="1818650"/>
            <a:ext cx="4706861" cy="1015663"/>
          </a:xfrm>
          <a:prstGeom prst="rect">
            <a:avLst/>
          </a:prstGeom>
          <a:noFill/>
        </p:spPr>
        <p:txBody>
          <a:bodyPr wrap="square" lIns="0" rIns="0" rtlCol="0">
            <a:spAutoFit/>
          </a:bodyPr>
          <a:lstStyle/>
          <a:p>
            <a:r>
              <a:rPr lang="zh-CN" altLang="zh-CN" sz="2000" dirty="0" smtClean="0"/>
              <a:t>如果组建一个新媒体平台直播和短视频创业团队，请为这个团队设置一个组织构架和人员分工安排表。</a:t>
            </a:r>
            <a:endParaRPr lang="zh-CN" altLang="zh-CN" sz="2000" dirty="0"/>
          </a:p>
        </p:txBody>
      </p:sp>
      <p:sp>
        <p:nvSpPr>
          <p:cNvPr id="15" name="文本框 14"/>
          <p:cNvSpPr txBox="1"/>
          <p:nvPr/>
        </p:nvSpPr>
        <p:spPr>
          <a:xfrm>
            <a:off x="2480696" y="3827487"/>
            <a:ext cx="4706861" cy="707886"/>
          </a:xfrm>
          <a:prstGeom prst="rect">
            <a:avLst/>
          </a:prstGeom>
          <a:noFill/>
        </p:spPr>
        <p:txBody>
          <a:bodyPr wrap="square" lIns="0" rIns="0" rtlCol="0">
            <a:spAutoFit/>
          </a:bodyPr>
          <a:lstStyle/>
          <a:p>
            <a:r>
              <a:rPr lang="zh-CN" altLang="zh-CN" sz="2000" dirty="0" smtClean="0"/>
              <a:t>如果做一个娄底旅游短视频创业项目，请设计一个商业计划书。</a:t>
            </a:r>
            <a:endParaRPr lang="zh-CN" altLang="zh-CN" sz="2000" dirty="0"/>
          </a:p>
        </p:txBody>
      </p:sp>
      <p:sp>
        <p:nvSpPr>
          <p:cNvPr id="17" name="文本框 16"/>
          <p:cNvSpPr txBox="1"/>
          <p:nvPr/>
        </p:nvSpPr>
        <p:spPr>
          <a:xfrm>
            <a:off x="1294074" y="1629608"/>
            <a:ext cx="705321"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01</a:t>
            </a:r>
            <a:endParaRPr lang="zh-CN" altLang="en-US" sz="6000" dirty="0">
              <a:solidFill>
                <a:schemeClr val="bg1">
                  <a:lumMod val="65000"/>
                </a:schemeClr>
              </a:solidFill>
              <a:latin typeface="Impact" panose="020B0806030902050204" pitchFamily="34" charset="0"/>
            </a:endParaRPr>
          </a:p>
        </p:txBody>
      </p:sp>
      <p:sp>
        <p:nvSpPr>
          <p:cNvPr id="18" name="文本框 17"/>
          <p:cNvSpPr txBox="1"/>
          <p:nvPr/>
        </p:nvSpPr>
        <p:spPr>
          <a:xfrm>
            <a:off x="1303598" y="3751426"/>
            <a:ext cx="798295" cy="1015663"/>
          </a:xfrm>
          <a:prstGeom prst="rect">
            <a:avLst/>
          </a:prstGeom>
          <a:noFill/>
        </p:spPr>
        <p:txBody>
          <a:bodyPr wrap="none" lIns="0" rIns="0" rtlCol="0">
            <a:spAutoFit/>
          </a:bodyPr>
          <a:lstStyle/>
          <a:p>
            <a:r>
              <a:rPr lang="en-US" altLang="zh-CN" sz="6000" dirty="0">
                <a:solidFill>
                  <a:schemeClr val="bg1">
                    <a:lumMod val="65000"/>
                  </a:schemeClr>
                </a:solidFill>
                <a:latin typeface="Impact" panose="020B0806030902050204" pitchFamily="34" charset="0"/>
              </a:rPr>
              <a:t>02</a:t>
            </a:r>
            <a:endParaRPr lang="zh-CN" altLang="en-US" sz="6000" dirty="0">
              <a:solidFill>
                <a:schemeClr val="bg1">
                  <a:lumMod val="65000"/>
                </a:schemeClr>
              </a:solidFill>
              <a:latin typeface="Impact" panose="020B0806030902050204" pitchFamily="34" charset="0"/>
            </a:endParaRPr>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1" y="0"/>
            <a:ext cx="12191999" cy="3434180"/>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 name="connsiteX0-1" fmla="*/ 0 w 12191999"/>
              <a:gd name="connsiteY0-2" fmla="*/ 0 h 3434180"/>
              <a:gd name="connsiteX1-3" fmla="*/ 12191999 w 12191999"/>
              <a:gd name="connsiteY1-4" fmla="*/ 0 h 3434180"/>
              <a:gd name="connsiteX2-5" fmla="*/ 12191999 w 12191999"/>
              <a:gd name="connsiteY2-6" fmla="*/ 766762 h 3434180"/>
              <a:gd name="connsiteX3-7" fmla="*/ 12191999 w 12191999"/>
              <a:gd name="connsiteY3-8" fmla="*/ 772572 h 3434180"/>
              <a:gd name="connsiteX4-9" fmla="*/ 0 w 12191999"/>
              <a:gd name="connsiteY4-10" fmla="*/ 772571 h 3434180"/>
              <a:gd name="connsiteX5" fmla="*/ 0 w 12191999"/>
              <a:gd name="connsiteY5" fmla="*/ 0 h 34341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2191999" h="3434180">
                <a:moveTo>
                  <a:pt x="0" y="0"/>
                </a:moveTo>
                <a:lnTo>
                  <a:pt x="12191999" y="0"/>
                </a:lnTo>
                <a:lnTo>
                  <a:pt x="12191999" y="766762"/>
                </a:lnTo>
                <a:lnTo>
                  <a:pt x="12191999" y="772572"/>
                </a:lnTo>
                <a:cubicBezTo>
                  <a:pt x="6769099" y="3173840"/>
                  <a:pt x="3175" y="5311408"/>
                  <a:pt x="0" y="772571"/>
                </a:cubicBez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任意多边形 12"/>
          <p:cNvSpPr/>
          <p:nvPr/>
        </p:nvSpPr>
        <p:spPr>
          <a:xfrm>
            <a:off x="1" y="0"/>
            <a:ext cx="12191999" cy="2960788"/>
          </a:xfrm>
          <a:custGeom>
            <a:avLst/>
            <a:gdLst>
              <a:gd name="connsiteX0" fmla="*/ 0 w 12191999"/>
              <a:gd name="connsiteY0" fmla="*/ 0 h 2960788"/>
              <a:gd name="connsiteX1" fmla="*/ 12191999 w 12191999"/>
              <a:gd name="connsiteY1" fmla="*/ 0 h 2960788"/>
              <a:gd name="connsiteX2" fmla="*/ 12191999 w 12191999"/>
              <a:gd name="connsiteY2" fmla="*/ 766762 h 2960788"/>
              <a:gd name="connsiteX3" fmla="*/ 12191999 w 12191999"/>
              <a:gd name="connsiteY3" fmla="*/ 772572 h 2960788"/>
              <a:gd name="connsiteX4" fmla="*/ 0 w 12191999"/>
              <a:gd name="connsiteY4" fmla="*/ 772571 h 296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2960788">
                <a:moveTo>
                  <a:pt x="0" y="0"/>
                </a:moveTo>
                <a:lnTo>
                  <a:pt x="12191999" y="0"/>
                </a:lnTo>
                <a:lnTo>
                  <a:pt x="12191999" y="766762"/>
                </a:lnTo>
                <a:lnTo>
                  <a:pt x="12191999" y="772572"/>
                </a:lnTo>
                <a:cubicBezTo>
                  <a:pt x="10198099" y="1497440"/>
                  <a:pt x="3175" y="5311408"/>
                  <a:pt x="0" y="7725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829567" y="372398"/>
            <a:ext cx="1037143" cy="2215991"/>
          </a:xfrm>
          <a:prstGeom prst="rect">
            <a:avLst/>
          </a:prstGeom>
          <a:noFill/>
        </p:spPr>
        <p:txBody>
          <a:bodyPr wrap="none" lIns="0" rIns="0" rtlCol="0">
            <a:spAutoFit/>
          </a:bodyPr>
          <a:lstStyle/>
          <a:p>
            <a:pPr algn="ctr"/>
            <a:r>
              <a:rPr lang="en-US" altLang="zh-CN" sz="13800" dirty="0" smtClean="0">
                <a:solidFill>
                  <a:schemeClr val="bg1"/>
                </a:solidFill>
                <a:latin typeface="+mj-ea"/>
                <a:ea typeface="+mj-ea"/>
              </a:rPr>
              <a:t>6</a:t>
            </a:r>
            <a:endParaRPr lang="zh-CN" altLang="en-US" sz="13800" dirty="0">
              <a:solidFill>
                <a:schemeClr val="bg1"/>
              </a:solidFill>
              <a:latin typeface="+mj-ea"/>
              <a:ea typeface="+mj-ea"/>
            </a:endParaRPr>
          </a:p>
        </p:txBody>
      </p:sp>
      <p:sp>
        <p:nvSpPr>
          <p:cNvPr id="17" name="文本框 16"/>
          <p:cNvSpPr txBox="1"/>
          <p:nvPr/>
        </p:nvSpPr>
        <p:spPr>
          <a:xfrm>
            <a:off x="2967852" y="1252165"/>
            <a:ext cx="5084725" cy="523220"/>
          </a:xfrm>
          <a:prstGeom prst="rect">
            <a:avLst/>
          </a:prstGeom>
          <a:noFill/>
        </p:spPr>
        <p:txBody>
          <a:bodyPr wrap="none" lIns="0" rIns="0" rtlCol="0">
            <a:spAutoFit/>
          </a:bodyPr>
          <a:lstStyle/>
          <a:p>
            <a:r>
              <a:rPr lang="zh-CN" altLang="en-US" sz="2800" dirty="0" smtClean="0">
                <a:solidFill>
                  <a:schemeClr val="bg1"/>
                </a:solidFill>
                <a:latin typeface="+mj-ea"/>
              </a:rPr>
              <a:t>新媒体平台内容创业</a:t>
            </a:r>
            <a:r>
              <a:rPr lang="en-US" altLang="zh-CN" sz="2800" dirty="0" smtClean="0">
                <a:solidFill>
                  <a:schemeClr val="bg1"/>
                </a:solidFill>
                <a:latin typeface="+mj-ea"/>
              </a:rPr>
              <a:t>——</a:t>
            </a:r>
            <a:r>
              <a:rPr lang="zh-CN" altLang="en-US" sz="2800" dirty="0" smtClean="0">
                <a:solidFill>
                  <a:schemeClr val="bg1"/>
                </a:solidFill>
                <a:latin typeface="+mj-ea"/>
              </a:rPr>
              <a:t>运营篇</a:t>
            </a:r>
            <a:endParaRPr lang="zh-CN" altLang="en-US" sz="2800"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9" name="文本框 18"/>
          <p:cNvSpPr txBox="1"/>
          <p:nvPr/>
        </p:nvSpPr>
        <p:spPr>
          <a:xfrm>
            <a:off x="1753367" y="3763015"/>
            <a:ext cx="7943083" cy="1754326"/>
          </a:xfrm>
          <a:prstGeom prst="rect">
            <a:avLst/>
          </a:prstGeom>
          <a:noFill/>
        </p:spPr>
        <p:txBody>
          <a:bodyPr wrap="square" lIns="0" rIns="0" rtlCol="0">
            <a:spAutoFit/>
          </a:bodyPr>
          <a:lstStyle/>
          <a:p>
            <a:r>
              <a:rPr lang="en-US" altLang="zh-CN" sz="5400" dirty="0" smtClean="0">
                <a:solidFill>
                  <a:schemeClr val="tx2"/>
                </a:solidFill>
                <a:latin typeface="+mj-ea"/>
                <a:ea typeface="+mj-ea"/>
              </a:rPr>
              <a:t>6.2</a:t>
            </a:r>
            <a:r>
              <a:rPr lang="zh-CN" altLang="zh-CN" sz="5400" dirty="0" smtClean="0"/>
              <a:t>内容创业的商业模式</a:t>
            </a:r>
            <a:endParaRPr lang="zh-CN" altLang="zh-CN" sz="5400" dirty="0" smtClean="0"/>
          </a:p>
          <a:p>
            <a:endParaRPr lang="zh-CN" altLang="en-US" sz="5400" dirty="0">
              <a:solidFill>
                <a:schemeClr val="tx2"/>
              </a:solidFill>
              <a:latin typeface="+mj-ea"/>
              <a:ea typeface="+mj-ea"/>
            </a:endParaRPr>
          </a:p>
        </p:txBody>
      </p:sp>
      <p:sp>
        <p:nvSpPr>
          <p:cNvPr id="29" name="任意多边形 28"/>
          <p:cNvSpPr/>
          <p:nvPr/>
        </p:nvSpPr>
        <p:spPr>
          <a:xfrm flipH="1" flipV="1">
            <a:off x="7229474" y="5840436"/>
            <a:ext cx="4962526" cy="1017564"/>
          </a:xfrm>
          <a:custGeom>
            <a:avLst/>
            <a:gdLst>
              <a:gd name="connsiteX0" fmla="*/ 853200 w 4962526"/>
              <a:gd name="connsiteY0" fmla="*/ 1017563 h 1017564"/>
              <a:gd name="connsiteX1" fmla="*/ 125934 w 4962526"/>
              <a:gd name="connsiteY1" fmla="*/ 913956 h 1017564"/>
              <a:gd name="connsiteX2" fmla="*/ 0 w 4962526"/>
              <a:gd name="connsiteY2" fmla="*/ 861308 h 1017564"/>
              <a:gd name="connsiteX3" fmla="*/ 0 w 4962526"/>
              <a:gd name="connsiteY3" fmla="*/ 0 h 1017564"/>
              <a:gd name="connsiteX4" fmla="*/ 4962526 w 4962526"/>
              <a:gd name="connsiteY4" fmla="*/ 0 h 1017564"/>
              <a:gd name="connsiteX5" fmla="*/ 4657523 w 4962526"/>
              <a:gd name="connsiteY5" fmla="*/ 107970 h 1017564"/>
              <a:gd name="connsiteX6" fmla="*/ 853200 w 4962526"/>
              <a:gd name="connsiteY6" fmla="*/ 1017563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526" h="1017564">
                <a:moveTo>
                  <a:pt x="853200" y="1017563"/>
                </a:moveTo>
                <a:cubicBezTo>
                  <a:pt x="579206" y="1017290"/>
                  <a:pt x="332622" y="985803"/>
                  <a:pt x="125934" y="913956"/>
                </a:cubicBezTo>
                <a:lnTo>
                  <a:pt x="0" y="861308"/>
                </a:lnTo>
                <a:lnTo>
                  <a:pt x="0" y="0"/>
                </a:lnTo>
                <a:lnTo>
                  <a:pt x="4962526" y="0"/>
                </a:lnTo>
                <a:lnTo>
                  <a:pt x="4657523" y="107970"/>
                </a:lnTo>
                <a:cubicBezTo>
                  <a:pt x="3483694" y="520331"/>
                  <a:pt x="1949175" y="1018657"/>
                  <a:pt x="853200" y="101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29772" y="819150"/>
            <a:ext cx="37233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76313" y="1018333"/>
            <a:ext cx="2733837" cy="400110"/>
          </a:xfrm>
          <a:prstGeom prst="rect">
            <a:avLst/>
          </a:prstGeom>
          <a:noFill/>
        </p:spPr>
        <p:txBody>
          <a:bodyPr wrap="square" lIns="0" rIns="0" rtlCol="0">
            <a:spAutoFit/>
          </a:bodyPr>
          <a:lstStyle/>
          <a:p>
            <a:r>
              <a:rPr lang="en-US" altLang="zh-CN" sz="2000" dirty="0" smtClean="0">
                <a:solidFill>
                  <a:schemeClr val="bg1"/>
                </a:solidFill>
                <a:latin typeface="+mn-ea"/>
              </a:rPr>
              <a:t>1</a:t>
            </a:r>
            <a:r>
              <a:rPr lang="en-US" altLang="zh-CN" sz="2000" dirty="0" smtClean="0">
                <a:solidFill>
                  <a:schemeClr val="bg1"/>
                </a:solidFill>
                <a:latin typeface="+mn-ea"/>
              </a:rPr>
              <a:t>. </a:t>
            </a:r>
            <a:r>
              <a:rPr lang="zh-CN" altLang="en-US" sz="2000" dirty="0" smtClean="0">
                <a:solidFill>
                  <a:schemeClr val="bg1"/>
                </a:solidFill>
                <a:latin typeface="+mn-ea"/>
              </a:rPr>
              <a:t>内容创业的商业模式</a:t>
            </a:r>
            <a:endParaRPr lang="zh-CN" altLang="en-US" sz="2000" dirty="0">
              <a:solidFill>
                <a:schemeClr val="bg1"/>
              </a:solidFill>
              <a:latin typeface="+mn-ea"/>
            </a:endParaRPr>
          </a:p>
        </p:txBody>
      </p:sp>
      <p:sp>
        <p:nvSpPr>
          <p:cNvPr id="11" name="文本框 10"/>
          <p:cNvSpPr txBox="1"/>
          <p:nvPr/>
        </p:nvSpPr>
        <p:spPr>
          <a:xfrm>
            <a:off x="8105613" y="1501131"/>
            <a:ext cx="1724882" cy="307777"/>
          </a:xfrm>
          <a:prstGeom prst="rect">
            <a:avLst/>
          </a:prstGeom>
          <a:noFill/>
        </p:spPr>
        <p:txBody>
          <a:bodyPr wrap="none" lIns="0" rIns="108000" rtlCol="0">
            <a:spAutoFit/>
          </a:bodyPr>
          <a:lstStyle/>
          <a:p>
            <a:r>
              <a:rPr lang="zh-CN" altLang="en-US" sz="1400" b="1" dirty="0">
                <a:solidFill>
                  <a:schemeClr val="bg1"/>
                </a:solidFill>
              </a:rPr>
              <a:t>请在此处添加小标题</a:t>
            </a:r>
            <a:endParaRPr lang="zh-CN" altLang="en-US" sz="1400" b="1" dirty="0">
              <a:solidFill>
                <a:schemeClr val="bg1"/>
              </a:solidFill>
            </a:endParaRPr>
          </a:p>
        </p:txBody>
      </p:sp>
      <p:sp>
        <p:nvSpPr>
          <p:cNvPr id="13" name="矩形 12"/>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4"/>
          <p:cNvGrpSpPr/>
          <p:nvPr/>
        </p:nvGrpSpPr>
        <p:grpSpPr>
          <a:xfrm>
            <a:off x="934195" y="1029440"/>
            <a:ext cx="484058" cy="393292"/>
            <a:chOff x="3079231" y="3937966"/>
            <a:chExt cx="307195" cy="249594"/>
          </a:xfrm>
          <a:solidFill>
            <a:schemeClr val="accent1"/>
          </a:solidFill>
        </p:grpSpPr>
        <p:sp>
          <p:nvSpPr>
            <p:cNvPr id="1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2" name="矩形 11"/>
          <p:cNvSpPr/>
          <p:nvPr/>
        </p:nvSpPr>
        <p:spPr>
          <a:xfrm>
            <a:off x="1028700" y="2476126"/>
            <a:ext cx="7600950" cy="1477328"/>
          </a:xfrm>
          <a:prstGeom prst="rect">
            <a:avLst/>
          </a:prstGeom>
        </p:spPr>
        <p:txBody>
          <a:bodyPr wrap="square" lIns="0" rIns="0">
            <a:spAutoFit/>
          </a:bodyPr>
          <a:lstStyle/>
          <a:p>
            <a:pPr fontAlgn="base"/>
            <a:r>
              <a:rPr lang="zh-CN" altLang="zh-CN" dirty="0" smtClean="0"/>
              <a:t>商业模式是指企业提供哪些产品或服务，企业用什么途径或手段向谁收费来赚取商业利润。比如，制造业通过为客户提供实用功能的产品获取利润。销售企业通过各种销售方式（直销，批发，网购等等商业模式）获取利润等等。研究商业模式的意义在于：是不是个好生意？这样的生意能够持续多久？ 如何阻止其他进入者？</a:t>
            </a:r>
            <a:endParaRPr lang="zh-CN" altLang="zh-CN" dirty="0"/>
          </a:p>
        </p:txBody>
      </p:sp>
      <p:sp>
        <p:nvSpPr>
          <p:cNvPr id="14" name="文本框 8"/>
          <p:cNvSpPr txBox="1"/>
          <p:nvPr/>
        </p:nvSpPr>
        <p:spPr>
          <a:xfrm>
            <a:off x="1202236" y="1871057"/>
            <a:ext cx="722955" cy="362792"/>
          </a:xfrm>
          <a:prstGeom prst="rect">
            <a:avLst/>
          </a:prstGeom>
          <a:noFill/>
        </p:spPr>
        <p:txBody>
          <a:bodyPr wrap="none" lIns="0" rIns="0" rtlCol="0">
            <a:spAutoFit/>
          </a:bodyPr>
          <a:lstStyle/>
          <a:p>
            <a:pPr algn="ctr">
              <a:lnSpc>
                <a:spcPct val="120000"/>
              </a:lnSpc>
            </a:pPr>
            <a:r>
              <a:rPr lang="en-US" altLang="zh-CN" sz="1600" b="1" dirty="0" smtClean="0">
                <a:latin typeface="+mn-ea"/>
              </a:rPr>
              <a:t>1.1</a:t>
            </a:r>
            <a:r>
              <a:rPr lang="zh-CN" altLang="en-US" sz="1600" b="1" dirty="0" smtClean="0">
                <a:latin typeface="+mn-ea"/>
              </a:rPr>
              <a:t>概念</a:t>
            </a:r>
            <a:endParaRPr lang="zh-CN" altLang="en-US" sz="1600" b="1" dirty="0">
              <a:latin typeface="+mn-ea"/>
            </a:endParaRPr>
          </a:p>
        </p:txBody>
      </p:sp>
      <p:sp>
        <p:nvSpPr>
          <p:cNvPr id="19" name="矩形 18"/>
          <p:cNvSpPr/>
          <p:nvPr/>
        </p:nvSpPr>
        <p:spPr>
          <a:xfrm>
            <a:off x="209550" y="428625"/>
            <a:ext cx="11677650" cy="60483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sndAc>
      <p:stSnd>
        <p:snd r:embed="rId1"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19800000" flipV="1">
            <a:off x="3500152" y="2732259"/>
            <a:ext cx="2712286" cy="1149194"/>
          </a:xfrm>
          <a:custGeom>
            <a:avLst/>
            <a:gdLst>
              <a:gd name="connsiteX0" fmla="*/ 594000 w 2803875"/>
              <a:gd name="connsiteY0" fmla="*/ 1188000 h 1188000"/>
              <a:gd name="connsiteX1" fmla="*/ 825211 w 2803875"/>
              <a:gd name="connsiteY1" fmla="*/ 1141321 h 1188000"/>
              <a:gd name="connsiteX2" fmla="*/ 912030 w 2803875"/>
              <a:gd name="connsiteY2" fmla="*/ 1094197 h 1188000"/>
              <a:gd name="connsiteX3" fmla="*/ 912018 w 2803875"/>
              <a:gd name="connsiteY3" fmla="*/ 1095825 h 1188000"/>
              <a:gd name="connsiteX4" fmla="*/ 921043 w 2803875"/>
              <a:gd name="connsiteY4" fmla="*/ 1089305 h 1188000"/>
              <a:gd name="connsiteX5" fmla="*/ 926111 w 2803875"/>
              <a:gd name="connsiteY5" fmla="*/ 1086554 h 1188000"/>
              <a:gd name="connsiteX6" fmla="*/ 934987 w 2803875"/>
              <a:gd name="connsiteY6" fmla="*/ 1079231 h 1188000"/>
              <a:gd name="connsiteX7" fmla="*/ 1013785 w 2803875"/>
              <a:gd name="connsiteY7" fmla="*/ 1022303 h 1188000"/>
              <a:gd name="connsiteX8" fmla="*/ 2084107 w 2803875"/>
              <a:gd name="connsiteY8" fmla="*/ 845789 h 1188000"/>
              <a:gd name="connsiteX9" fmla="*/ 2228334 w 2803875"/>
              <a:gd name="connsiteY9" fmla="*/ 914935 h 1188000"/>
              <a:gd name="connsiteX10" fmla="*/ 2278740 w 2803875"/>
              <a:gd name="connsiteY10" fmla="*/ 942295 h 1188000"/>
              <a:gd name="connsiteX11" fmla="*/ 2425875 w 2803875"/>
              <a:gd name="connsiteY11" fmla="*/ 972000 h 1188000"/>
              <a:gd name="connsiteX12" fmla="*/ 2803875 w 2803875"/>
              <a:gd name="connsiteY12" fmla="*/ 594000 h 1188000"/>
              <a:gd name="connsiteX13" fmla="*/ 2425875 w 2803875"/>
              <a:gd name="connsiteY13" fmla="*/ 216000 h 1188000"/>
              <a:gd name="connsiteX14" fmla="*/ 2261996 w 2803875"/>
              <a:gd name="connsiteY14" fmla="*/ 253275 h 1188000"/>
              <a:gd name="connsiteX15" fmla="*/ 2224546 w 2803875"/>
              <a:gd name="connsiteY15" fmla="*/ 274800 h 1188000"/>
              <a:gd name="connsiteX16" fmla="*/ 2073609 w 2803875"/>
              <a:gd name="connsiteY16" fmla="*/ 346660 h 1188000"/>
              <a:gd name="connsiteX17" fmla="*/ 912019 w 2803875"/>
              <a:gd name="connsiteY17" fmla="*/ 92175 h 1188000"/>
              <a:gd name="connsiteX18" fmla="*/ 912034 w 2803875"/>
              <a:gd name="connsiteY18" fmla="*/ 94197 h 1188000"/>
              <a:gd name="connsiteX19" fmla="*/ 889667 w 2803875"/>
              <a:gd name="connsiteY19" fmla="*/ 78698 h 1188000"/>
              <a:gd name="connsiteX20" fmla="*/ 594000 w 2803875"/>
              <a:gd name="connsiteY20" fmla="*/ 0 h 1188000"/>
              <a:gd name="connsiteX21" fmla="*/ 0 w 2803875"/>
              <a:gd name="connsiteY21" fmla="*/ 594000 h 1188000"/>
              <a:gd name="connsiteX22" fmla="*/ 594000 w 2803875"/>
              <a:gd name="connsiteY22" fmla="*/ 118800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3875" h="1188000">
                <a:moveTo>
                  <a:pt x="594000" y="1188000"/>
                </a:moveTo>
                <a:cubicBezTo>
                  <a:pt x="676014" y="1188000"/>
                  <a:pt x="754146" y="1171379"/>
                  <a:pt x="825211" y="1141321"/>
                </a:cubicBezTo>
                <a:lnTo>
                  <a:pt x="912030" y="1094197"/>
                </a:lnTo>
                <a:lnTo>
                  <a:pt x="912018" y="1095825"/>
                </a:lnTo>
                <a:lnTo>
                  <a:pt x="921043" y="1089305"/>
                </a:lnTo>
                <a:lnTo>
                  <a:pt x="926111" y="1086554"/>
                </a:lnTo>
                <a:lnTo>
                  <a:pt x="934987" y="1079231"/>
                </a:lnTo>
                <a:lnTo>
                  <a:pt x="1013785" y="1022303"/>
                </a:lnTo>
                <a:cubicBezTo>
                  <a:pt x="1446108" y="721218"/>
                  <a:pt x="1715690" y="688231"/>
                  <a:pt x="2084107" y="845789"/>
                </a:cubicBezTo>
                <a:lnTo>
                  <a:pt x="2228334" y="914935"/>
                </a:lnTo>
                <a:lnTo>
                  <a:pt x="2278740" y="942295"/>
                </a:lnTo>
                <a:cubicBezTo>
                  <a:pt x="2323964" y="961423"/>
                  <a:pt x="2373684" y="972000"/>
                  <a:pt x="2425875" y="972000"/>
                </a:cubicBezTo>
                <a:cubicBezTo>
                  <a:pt x="2634639" y="972000"/>
                  <a:pt x="2803875" y="802764"/>
                  <a:pt x="2803875" y="594000"/>
                </a:cubicBezTo>
                <a:cubicBezTo>
                  <a:pt x="2803875" y="385236"/>
                  <a:pt x="2634639" y="216000"/>
                  <a:pt x="2425875" y="216000"/>
                </a:cubicBezTo>
                <a:cubicBezTo>
                  <a:pt x="2367160" y="216000"/>
                  <a:pt x="2311572" y="229387"/>
                  <a:pt x="2261996" y="253275"/>
                </a:cubicBezTo>
                <a:lnTo>
                  <a:pt x="2224546" y="274800"/>
                </a:lnTo>
                <a:lnTo>
                  <a:pt x="2073609" y="346660"/>
                </a:lnTo>
                <a:cubicBezTo>
                  <a:pt x="1682613" y="510843"/>
                  <a:pt x="1401235" y="457389"/>
                  <a:pt x="912019" y="92175"/>
                </a:cubicBezTo>
                <a:lnTo>
                  <a:pt x="912034" y="94197"/>
                </a:lnTo>
                <a:lnTo>
                  <a:pt x="889667" y="78698"/>
                </a:lnTo>
                <a:cubicBezTo>
                  <a:pt x="802600" y="28633"/>
                  <a:pt x="701644" y="0"/>
                  <a:pt x="594000" y="0"/>
                </a:cubicBezTo>
                <a:cubicBezTo>
                  <a:pt x="265943" y="0"/>
                  <a:pt x="0" y="265943"/>
                  <a:pt x="0" y="594000"/>
                </a:cubicBezTo>
                <a:cubicBezTo>
                  <a:pt x="0" y="922057"/>
                  <a:pt x="265943" y="1188000"/>
                  <a:pt x="594000" y="11880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rot="3600000">
            <a:off x="4861577" y="1674112"/>
            <a:ext cx="2712286" cy="1149194"/>
          </a:xfrm>
          <a:custGeom>
            <a:avLst/>
            <a:gdLst>
              <a:gd name="connsiteX0" fmla="*/ 594000 w 2803875"/>
              <a:gd name="connsiteY0" fmla="*/ 1188000 h 1188000"/>
              <a:gd name="connsiteX1" fmla="*/ 825211 w 2803875"/>
              <a:gd name="connsiteY1" fmla="*/ 1141321 h 1188000"/>
              <a:gd name="connsiteX2" fmla="*/ 912030 w 2803875"/>
              <a:gd name="connsiteY2" fmla="*/ 1094197 h 1188000"/>
              <a:gd name="connsiteX3" fmla="*/ 912018 w 2803875"/>
              <a:gd name="connsiteY3" fmla="*/ 1095825 h 1188000"/>
              <a:gd name="connsiteX4" fmla="*/ 921043 w 2803875"/>
              <a:gd name="connsiteY4" fmla="*/ 1089305 h 1188000"/>
              <a:gd name="connsiteX5" fmla="*/ 926111 w 2803875"/>
              <a:gd name="connsiteY5" fmla="*/ 1086554 h 1188000"/>
              <a:gd name="connsiteX6" fmla="*/ 934987 w 2803875"/>
              <a:gd name="connsiteY6" fmla="*/ 1079231 h 1188000"/>
              <a:gd name="connsiteX7" fmla="*/ 1013785 w 2803875"/>
              <a:gd name="connsiteY7" fmla="*/ 1022303 h 1188000"/>
              <a:gd name="connsiteX8" fmla="*/ 2084107 w 2803875"/>
              <a:gd name="connsiteY8" fmla="*/ 845789 h 1188000"/>
              <a:gd name="connsiteX9" fmla="*/ 2228334 w 2803875"/>
              <a:gd name="connsiteY9" fmla="*/ 914935 h 1188000"/>
              <a:gd name="connsiteX10" fmla="*/ 2278740 w 2803875"/>
              <a:gd name="connsiteY10" fmla="*/ 942295 h 1188000"/>
              <a:gd name="connsiteX11" fmla="*/ 2425875 w 2803875"/>
              <a:gd name="connsiteY11" fmla="*/ 972000 h 1188000"/>
              <a:gd name="connsiteX12" fmla="*/ 2803875 w 2803875"/>
              <a:gd name="connsiteY12" fmla="*/ 594000 h 1188000"/>
              <a:gd name="connsiteX13" fmla="*/ 2425875 w 2803875"/>
              <a:gd name="connsiteY13" fmla="*/ 216000 h 1188000"/>
              <a:gd name="connsiteX14" fmla="*/ 2261996 w 2803875"/>
              <a:gd name="connsiteY14" fmla="*/ 253275 h 1188000"/>
              <a:gd name="connsiteX15" fmla="*/ 2224546 w 2803875"/>
              <a:gd name="connsiteY15" fmla="*/ 274800 h 1188000"/>
              <a:gd name="connsiteX16" fmla="*/ 2073609 w 2803875"/>
              <a:gd name="connsiteY16" fmla="*/ 346660 h 1188000"/>
              <a:gd name="connsiteX17" fmla="*/ 912019 w 2803875"/>
              <a:gd name="connsiteY17" fmla="*/ 92175 h 1188000"/>
              <a:gd name="connsiteX18" fmla="*/ 912034 w 2803875"/>
              <a:gd name="connsiteY18" fmla="*/ 94197 h 1188000"/>
              <a:gd name="connsiteX19" fmla="*/ 889667 w 2803875"/>
              <a:gd name="connsiteY19" fmla="*/ 78698 h 1188000"/>
              <a:gd name="connsiteX20" fmla="*/ 594000 w 2803875"/>
              <a:gd name="connsiteY20" fmla="*/ 0 h 1188000"/>
              <a:gd name="connsiteX21" fmla="*/ 0 w 2803875"/>
              <a:gd name="connsiteY21" fmla="*/ 594000 h 1188000"/>
              <a:gd name="connsiteX22" fmla="*/ 594000 w 2803875"/>
              <a:gd name="connsiteY22" fmla="*/ 118800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3875" h="1188000">
                <a:moveTo>
                  <a:pt x="594000" y="1188000"/>
                </a:moveTo>
                <a:cubicBezTo>
                  <a:pt x="676014" y="1188000"/>
                  <a:pt x="754146" y="1171379"/>
                  <a:pt x="825211" y="1141321"/>
                </a:cubicBezTo>
                <a:lnTo>
                  <a:pt x="912030" y="1094197"/>
                </a:lnTo>
                <a:lnTo>
                  <a:pt x="912018" y="1095825"/>
                </a:lnTo>
                <a:lnTo>
                  <a:pt x="921043" y="1089305"/>
                </a:lnTo>
                <a:lnTo>
                  <a:pt x="926111" y="1086554"/>
                </a:lnTo>
                <a:lnTo>
                  <a:pt x="934987" y="1079231"/>
                </a:lnTo>
                <a:lnTo>
                  <a:pt x="1013785" y="1022303"/>
                </a:lnTo>
                <a:cubicBezTo>
                  <a:pt x="1446108" y="721218"/>
                  <a:pt x="1715690" y="688231"/>
                  <a:pt x="2084107" y="845789"/>
                </a:cubicBezTo>
                <a:lnTo>
                  <a:pt x="2228334" y="914935"/>
                </a:lnTo>
                <a:lnTo>
                  <a:pt x="2278740" y="942295"/>
                </a:lnTo>
                <a:cubicBezTo>
                  <a:pt x="2323964" y="961423"/>
                  <a:pt x="2373684" y="972000"/>
                  <a:pt x="2425875" y="972000"/>
                </a:cubicBezTo>
                <a:cubicBezTo>
                  <a:pt x="2634639" y="972000"/>
                  <a:pt x="2803875" y="802764"/>
                  <a:pt x="2803875" y="594000"/>
                </a:cubicBezTo>
                <a:cubicBezTo>
                  <a:pt x="2803875" y="385236"/>
                  <a:pt x="2634639" y="216000"/>
                  <a:pt x="2425875" y="216000"/>
                </a:cubicBezTo>
                <a:cubicBezTo>
                  <a:pt x="2367160" y="216000"/>
                  <a:pt x="2311572" y="229387"/>
                  <a:pt x="2261996" y="253275"/>
                </a:cubicBezTo>
                <a:lnTo>
                  <a:pt x="2224546" y="274800"/>
                </a:lnTo>
                <a:lnTo>
                  <a:pt x="2073609" y="346660"/>
                </a:lnTo>
                <a:cubicBezTo>
                  <a:pt x="1682613" y="510843"/>
                  <a:pt x="1401235" y="457389"/>
                  <a:pt x="912019" y="92175"/>
                </a:cubicBezTo>
                <a:lnTo>
                  <a:pt x="912034" y="94197"/>
                </a:lnTo>
                <a:lnTo>
                  <a:pt x="889667" y="78698"/>
                </a:lnTo>
                <a:cubicBezTo>
                  <a:pt x="802600" y="28633"/>
                  <a:pt x="701644" y="0"/>
                  <a:pt x="594000" y="0"/>
                </a:cubicBezTo>
                <a:cubicBezTo>
                  <a:pt x="265943" y="0"/>
                  <a:pt x="0" y="265943"/>
                  <a:pt x="0" y="594000"/>
                </a:cubicBezTo>
                <a:cubicBezTo>
                  <a:pt x="0" y="922057"/>
                  <a:pt x="265943" y="1188000"/>
                  <a:pt x="594000" y="11880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3600000" flipH="1" flipV="1">
            <a:off x="4629424" y="4071299"/>
            <a:ext cx="2712286" cy="1149194"/>
          </a:xfrm>
          <a:custGeom>
            <a:avLst/>
            <a:gdLst>
              <a:gd name="connsiteX0" fmla="*/ 594000 w 2803875"/>
              <a:gd name="connsiteY0" fmla="*/ 1188000 h 1188000"/>
              <a:gd name="connsiteX1" fmla="*/ 825211 w 2803875"/>
              <a:gd name="connsiteY1" fmla="*/ 1141321 h 1188000"/>
              <a:gd name="connsiteX2" fmla="*/ 912030 w 2803875"/>
              <a:gd name="connsiteY2" fmla="*/ 1094197 h 1188000"/>
              <a:gd name="connsiteX3" fmla="*/ 912018 w 2803875"/>
              <a:gd name="connsiteY3" fmla="*/ 1095825 h 1188000"/>
              <a:gd name="connsiteX4" fmla="*/ 921043 w 2803875"/>
              <a:gd name="connsiteY4" fmla="*/ 1089305 h 1188000"/>
              <a:gd name="connsiteX5" fmla="*/ 926111 w 2803875"/>
              <a:gd name="connsiteY5" fmla="*/ 1086554 h 1188000"/>
              <a:gd name="connsiteX6" fmla="*/ 934987 w 2803875"/>
              <a:gd name="connsiteY6" fmla="*/ 1079231 h 1188000"/>
              <a:gd name="connsiteX7" fmla="*/ 1013785 w 2803875"/>
              <a:gd name="connsiteY7" fmla="*/ 1022303 h 1188000"/>
              <a:gd name="connsiteX8" fmla="*/ 2084107 w 2803875"/>
              <a:gd name="connsiteY8" fmla="*/ 845789 h 1188000"/>
              <a:gd name="connsiteX9" fmla="*/ 2228334 w 2803875"/>
              <a:gd name="connsiteY9" fmla="*/ 914935 h 1188000"/>
              <a:gd name="connsiteX10" fmla="*/ 2278740 w 2803875"/>
              <a:gd name="connsiteY10" fmla="*/ 942295 h 1188000"/>
              <a:gd name="connsiteX11" fmla="*/ 2425875 w 2803875"/>
              <a:gd name="connsiteY11" fmla="*/ 972000 h 1188000"/>
              <a:gd name="connsiteX12" fmla="*/ 2803875 w 2803875"/>
              <a:gd name="connsiteY12" fmla="*/ 594000 h 1188000"/>
              <a:gd name="connsiteX13" fmla="*/ 2425875 w 2803875"/>
              <a:gd name="connsiteY13" fmla="*/ 216000 h 1188000"/>
              <a:gd name="connsiteX14" fmla="*/ 2261996 w 2803875"/>
              <a:gd name="connsiteY14" fmla="*/ 253275 h 1188000"/>
              <a:gd name="connsiteX15" fmla="*/ 2224546 w 2803875"/>
              <a:gd name="connsiteY15" fmla="*/ 274800 h 1188000"/>
              <a:gd name="connsiteX16" fmla="*/ 2073609 w 2803875"/>
              <a:gd name="connsiteY16" fmla="*/ 346660 h 1188000"/>
              <a:gd name="connsiteX17" fmla="*/ 912019 w 2803875"/>
              <a:gd name="connsiteY17" fmla="*/ 92175 h 1188000"/>
              <a:gd name="connsiteX18" fmla="*/ 912034 w 2803875"/>
              <a:gd name="connsiteY18" fmla="*/ 94197 h 1188000"/>
              <a:gd name="connsiteX19" fmla="*/ 889667 w 2803875"/>
              <a:gd name="connsiteY19" fmla="*/ 78698 h 1188000"/>
              <a:gd name="connsiteX20" fmla="*/ 594000 w 2803875"/>
              <a:gd name="connsiteY20" fmla="*/ 0 h 1188000"/>
              <a:gd name="connsiteX21" fmla="*/ 0 w 2803875"/>
              <a:gd name="connsiteY21" fmla="*/ 594000 h 1188000"/>
              <a:gd name="connsiteX22" fmla="*/ 594000 w 2803875"/>
              <a:gd name="connsiteY22" fmla="*/ 118800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3875" h="1188000">
                <a:moveTo>
                  <a:pt x="594000" y="1188000"/>
                </a:moveTo>
                <a:cubicBezTo>
                  <a:pt x="676014" y="1188000"/>
                  <a:pt x="754146" y="1171379"/>
                  <a:pt x="825211" y="1141321"/>
                </a:cubicBezTo>
                <a:lnTo>
                  <a:pt x="912030" y="1094197"/>
                </a:lnTo>
                <a:lnTo>
                  <a:pt x="912018" y="1095825"/>
                </a:lnTo>
                <a:lnTo>
                  <a:pt x="921043" y="1089305"/>
                </a:lnTo>
                <a:lnTo>
                  <a:pt x="926111" y="1086554"/>
                </a:lnTo>
                <a:lnTo>
                  <a:pt x="934987" y="1079231"/>
                </a:lnTo>
                <a:lnTo>
                  <a:pt x="1013785" y="1022303"/>
                </a:lnTo>
                <a:cubicBezTo>
                  <a:pt x="1446108" y="721218"/>
                  <a:pt x="1715690" y="688231"/>
                  <a:pt x="2084107" y="845789"/>
                </a:cubicBezTo>
                <a:lnTo>
                  <a:pt x="2228334" y="914935"/>
                </a:lnTo>
                <a:lnTo>
                  <a:pt x="2278740" y="942295"/>
                </a:lnTo>
                <a:cubicBezTo>
                  <a:pt x="2323964" y="961423"/>
                  <a:pt x="2373684" y="972000"/>
                  <a:pt x="2425875" y="972000"/>
                </a:cubicBezTo>
                <a:cubicBezTo>
                  <a:pt x="2634639" y="972000"/>
                  <a:pt x="2803875" y="802764"/>
                  <a:pt x="2803875" y="594000"/>
                </a:cubicBezTo>
                <a:cubicBezTo>
                  <a:pt x="2803875" y="385236"/>
                  <a:pt x="2634639" y="216000"/>
                  <a:pt x="2425875" y="216000"/>
                </a:cubicBezTo>
                <a:cubicBezTo>
                  <a:pt x="2367160" y="216000"/>
                  <a:pt x="2311572" y="229387"/>
                  <a:pt x="2261996" y="253275"/>
                </a:cubicBezTo>
                <a:lnTo>
                  <a:pt x="2224546" y="274800"/>
                </a:lnTo>
                <a:lnTo>
                  <a:pt x="2073609" y="346660"/>
                </a:lnTo>
                <a:cubicBezTo>
                  <a:pt x="1682613" y="510843"/>
                  <a:pt x="1401235" y="457389"/>
                  <a:pt x="912019" y="92175"/>
                </a:cubicBezTo>
                <a:lnTo>
                  <a:pt x="912034" y="94197"/>
                </a:lnTo>
                <a:lnTo>
                  <a:pt x="889667" y="78698"/>
                </a:lnTo>
                <a:cubicBezTo>
                  <a:pt x="802600" y="28633"/>
                  <a:pt x="701644" y="0"/>
                  <a:pt x="594000" y="0"/>
                </a:cubicBezTo>
                <a:cubicBezTo>
                  <a:pt x="265943" y="0"/>
                  <a:pt x="0" y="265943"/>
                  <a:pt x="0" y="594000"/>
                </a:cubicBezTo>
                <a:cubicBezTo>
                  <a:pt x="0" y="922057"/>
                  <a:pt x="265943" y="1188000"/>
                  <a:pt x="594000" y="118800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rot="19800000" flipH="1">
            <a:off x="5979562" y="3019667"/>
            <a:ext cx="2712286" cy="1149194"/>
          </a:xfrm>
          <a:custGeom>
            <a:avLst/>
            <a:gdLst>
              <a:gd name="connsiteX0" fmla="*/ 594000 w 2803875"/>
              <a:gd name="connsiteY0" fmla="*/ 1188000 h 1188000"/>
              <a:gd name="connsiteX1" fmla="*/ 825211 w 2803875"/>
              <a:gd name="connsiteY1" fmla="*/ 1141321 h 1188000"/>
              <a:gd name="connsiteX2" fmla="*/ 912030 w 2803875"/>
              <a:gd name="connsiteY2" fmla="*/ 1094197 h 1188000"/>
              <a:gd name="connsiteX3" fmla="*/ 912018 w 2803875"/>
              <a:gd name="connsiteY3" fmla="*/ 1095825 h 1188000"/>
              <a:gd name="connsiteX4" fmla="*/ 921043 w 2803875"/>
              <a:gd name="connsiteY4" fmla="*/ 1089305 h 1188000"/>
              <a:gd name="connsiteX5" fmla="*/ 926111 w 2803875"/>
              <a:gd name="connsiteY5" fmla="*/ 1086554 h 1188000"/>
              <a:gd name="connsiteX6" fmla="*/ 934987 w 2803875"/>
              <a:gd name="connsiteY6" fmla="*/ 1079231 h 1188000"/>
              <a:gd name="connsiteX7" fmla="*/ 1013785 w 2803875"/>
              <a:gd name="connsiteY7" fmla="*/ 1022303 h 1188000"/>
              <a:gd name="connsiteX8" fmla="*/ 2084107 w 2803875"/>
              <a:gd name="connsiteY8" fmla="*/ 845789 h 1188000"/>
              <a:gd name="connsiteX9" fmla="*/ 2228334 w 2803875"/>
              <a:gd name="connsiteY9" fmla="*/ 914935 h 1188000"/>
              <a:gd name="connsiteX10" fmla="*/ 2278740 w 2803875"/>
              <a:gd name="connsiteY10" fmla="*/ 942295 h 1188000"/>
              <a:gd name="connsiteX11" fmla="*/ 2425875 w 2803875"/>
              <a:gd name="connsiteY11" fmla="*/ 972000 h 1188000"/>
              <a:gd name="connsiteX12" fmla="*/ 2803875 w 2803875"/>
              <a:gd name="connsiteY12" fmla="*/ 594000 h 1188000"/>
              <a:gd name="connsiteX13" fmla="*/ 2425875 w 2803875"/>
              <a:gd name="connsiteY13" fmla="*/ 216000 h 1188000"/>
              <a:gd name="connsiteX14" fmla="*/ 2261996 w 2803875"/>
              <a:gd name="connsiteY14" fmla="*/ 253275 h 1188000"/>
              <a:gd name="connsiteX15" fmla="*/ 2224546 w 2803875"/>
              <a:gd name="connsiteY15" fmla="*/ 274800 h 1188000"/>
              <a:gd name="connsiteX16" fmla="*/ 2073609 w 2803875"/>
              <a:gd name="connsiteY16" fmla="*/ 346660 h 1188000"/>
              <a:gd name="connsiteX17" fmla="*/ 912019 w 2803875"/>
              <a:gd name="connsiteY17" fmla="*/ 92175 h 1188000"/>
              <a:gd name="connsiteX18" fmla="*/ 912034 w 2803875"/>
              <a:gd name="connsiteY18" fmla="*/ 94197 h 1188000"/>
              <a:gd name="connsiteX19" fmla="*/ 889667 w 2803875"/>
              <a:gd name="connsiteY19" fmla="*/ 78698 h 1188000"/>
              <a:gd name="connsiteX20" fmla="*/ 594000 w 2803875"/>
              <a:gd name="connsiteY20" fmla="*/ 0 h 1188000"/>
              <a:gd name="connsiteX21" fmla="*/ 0 w 2803875"/>
              <a:gd name="connsiteY21" fmla="*/ 594000 h 1188000"/>
              <a:gd name="connsiteX22" fmla="*/ 594000 w 2803875"/>
              <a:gd name="connsiteY22" fmla="*/ 1188000 h 11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3875" h="1188000">
                <a:moveTo>
                  <a:pt x="594000" y="1188000"/>
                </a:moveTo>
                <a:cubicBezTo>
                  <a:pt x="676014" y="1188000"/>
                  <a:pt x="754146" y="1171379"/>
                  <a:pt x="825211" y="1141321"/>
                </a:cubicBezTo>
                <a:lnTo>
                  <a:pt x="912030" y="1094197"/>
                </a:lnTo>
                <a:lnTo>
                  <a:pt x="912018" y="1095825"/>
                </a:lnTo>
                <a:lnTo>
                  <a:pt x="921043" y="1089305"/>
                </a:lnTo>
                <a:lnTo>
                  <a:pt x="926111" y="1086554"/>
                </a:lnTo>
                <a:lnTo>
                  <a:pt x="934987" y="1079231"/>
                </a:lnTo>
                <a:lnTo>
                  <a:pt x="1013785" y="1022303"/>
                </a:lnTo>
                <a:cubicBezTo>
                  <a:pt x="1446108" y="721218"/>
                  <a:pt x="1715690" y="688231"/>
                  <a:pt x="2084107" y="845789"/>
                </a:cubicBezTo>
                <a:lnTo>
                  <a:pt x="2228334" y="914935"/>
                </a:lnTo>
                <a:lnTo>
                  <a:pt x="2278740" y="942295"/>
                </a:lnTo>
                <a:cubicBezTo>
                  <a:pt x="2323964" y="961423"/>
                  <a:pt x="2373684" y="972000"/>
                  <a:pt x="2425875" y="972000"/>
                </a:cubicBezTo>
                <a:cubicBezTo>
                  <a:pt x="2634639" y="972000"/>
                  <a:pt x="2803875" y="802764"/>
                  <a:pt x="2803875" y="594000"/>
                </a:cubicBezTo>
                <a:cubicBezTo>
                  <a:pt x="2803875" y="385236"/>
                  <a:pt x="2634639" y="216000"/>
                  <a:pt x="2425875" y="216000"/>
                </a:cubicBezTo>
                <a:cubicBezTo>
                  <a:pt x="2367160" y="216000"/>
                  <a:pt x="2311572" y="229387"/>
                  <a:pt x="2261996" y="253275"/>
                </a:cubicBezTo>
                <a:lnTo>
                  <a:pt x="2224546" y="274800"/>
                </a:lnTo>
                <a:lnTo>
                  <a:pt x="2073609" y="346660"/>
                </a:lnTo>
                <a:cubicBezTo>
                  <a:pt x="1682613" y="510843"/>
                  <a:pt x="1401235" y="457389"/>
                  <a:pt x="912019" y="92175"/>
                </a:cubicBezTo>
                <a:lnTo>
                  <a:pt x="912034" y="94197"/>
                </a:lnTo>
                <a:lnTo>
                  <a:pt x="889667" y="78698"/>
                </a:lnTo>
                <a:cubicBezTo>
                  <a:pt x="802600" y="28633"/>
                  <a:pt x="701644" y="0"/>
                  <a:pt x="594000" y="0"/>
                </a:cubicBezTo>
                <a:cubicBezTo>
                  <a:pt x="265943" y="0"/>
                  <a:pt x="0" y="265943"/>
                  <a:pt x="0" y="594000"/>
                </a:cubicBezTo>
                <a:cubicBezTo>
                  <a:pt x="0" y="922057"/>
                  <a:pt x="265943" y="1188000"/>
                  <a:pt x="594000" y="11880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861056" y="1262476"/>
            <a:ext cx="3825994" cy="646331"/>
          </a:xfrm>
          <a:prstGeom prst="rect">
            <a:avLst/>
          </a:prstGeom>
          <a:noFill/>
        </p:spPr>
        <p:txBody>
          <a:bodyPr wrap="square" lIns="0" rIns="0" rtlCol="0">
            <a:spAutoFit/>
          </a:bodyPr>
          <a:lstStyle/>
          <a:p>
            <a:pPr fontAlgn="base"/>
            <a:r>
              <a:rPr lang="zh-CN" altLang="zh-CN" sz="1200" dirty="0" smtClean="0"/>
              <a:t>平台模式是大部分企业家认为最好的商业模式。但其实想真正做好平台很难，除了要有资本推动，还要面临激烈的竞争压力。</a:t>
            </a:r>
            <a:endParaRPr lang="zh-CN" altLang="zh-CN" sz="1200" dirty="0"/>
          </a:p>
        </p:txBody>
      </p:sp>
      <p:sp>
        <p:nvSpPr>
          <p:cNvPr id="11" name="文本框 10"/>
          <p:cNvSpPr txBox="1"/>
          <p:nvPr/>
        </p:nvSpPr>
        <p:spPr>
          <a:xfrm>
            <a:off x="6856827" y="954699"/>
            <a:ext cx="827200" cy="307777"/>
          </a:xfrm>
          <a:prstGeom prst="rect">
            <a:avLst/>
          </a:prstGeom>
          <a:noFill/>
        </p:spPr>
        <p:txBody>
          <a:bodyPr wrap="none" lIns="0" rIns="108000" rtlCol="0">
            <a:spAutoFit/>
          </a:bodyPr>
          <a:lstStyle/>
          <a:p>
            <a:r>
              <a:rPr lang="zh-CN" altLang="zh-CN" sz="1400" b="1" dirty="0" smtClean="0"/>
              <a:t>平台模式</a:t>
            </a:r>
            <a:endParaRPr lang="zh-CN" altLang="zh-CN" sz="1400" dirty="0"/>
          </a:p>
        </p:txBody>
      </p:sp>
      <p:sp>
        <p:nvSpPr>
          <p:cNvPr id="12" name="文本框 11"/>
          <p:cNvSpPr txBox="1"/>
          <p:nvPr/>
        </p:nvSpPr>
        <p:spPr>
          <a:xfrm>
            <a:off x="7496175" y="3899917"/>
            <a:ext cx="3811711" cy="830997"/>
          </a:xfrm>
          <a:prstGeom prst="rect">
            <a:avLst/>
          </a:prstGeom>
          <a:noFill/>
        </p:spPr>
        <p:txBody>
          <a:bodyPr wrap="square" lIns="0" rIns="0" rtlCol="0">
            <a:spAutoFit/>
          </a:bodyPr>
          <a:lstStyle/>
          <a:p>
            <a:r>
              <a:rPr lang="zh-CN" altLang="zh-CN" sz="1200" dirty="0" smtClean="0"/>
              <a:t>现在做一个泛泛的内容制作是很难走出来的，很难构建自己的经济意义，只有在一些非常细分的点上扎下去，才有可能构建自己相对独特的竞争能力，才能构建与竞争对手的差异化竞争，这是非常重要的。</a:t>
            </a:r>
            <a:endParaRPr lang="zh-CN" altLang="zh-CN" sz="1200" dirty="0"/>
          </a:p>
        </p:txBody>
      </p:sp>
      <p:sp>
        <p:nvSpPr>
          <p:cNvPr id="13" name="文本框 12"/>
          <p:cNvSpPr txBox="1"/>
          <p:nvPr/>
        </p:nvSpPr>
        <p:spPr>
          <a:xfrm>
            <a:off x="8781205" y="3592140"/>
            <a:ext cx="827200" cy="307777"/>
          </a:xfrm>
          <a:prstGeom prst="rect">
            <a:avLst/>
          </a:prstGeom>
          <a:noFill/>
        </p:spPr>
        <p:txBody>
          <a:bodyPr wrap="none" lIns="0" rIns="108000" rtlCol="0">
            <a:spAutoFit/>
          </a:bodyPr>
          <a:lstStyle/>
          <a:p>
            <a:r>
              <a:rPr lang="zh-CN" altLang="zh-CN" sz="1400" b="1" dirty="0" smtClean="0"/>
              <a:t>内容模式</a:t>
            </a:r>
            <a:endParaRPr lang="zh-CN" altLang="zh-CN" sz="1400" dirty="0"/>
          </a:p>
        </p:txBody>
      </p:sp>
      <p:sp>
        <p:nvSpPr>
          <p:cNvPr id="14" name="文本框 13"/>
          <p:cNvSpPr txBox="1"/>
          <p:nvPr/>
        </p:nvSpPr>
        <p:spPr>
          <a:xfrm>
            <a:off x="276225" y="5230890"/>
            <a:ext cx="4969409" cy="646331"/>
          </a:xfrm>
          <a:prstGeom prst="rect">
            <a:avLst/>
          </a:prstGeom>
          <a:noFill/>
        </p:spPr>
        <p:txBody>
          <a:bodyPr wrap="square" lIns="0" rIns="0" rtlCol="0">
            <a:spAutoFit/>
          </a:bodyPr>
          <a:lstStyle/>
          <a:p>
            <a:pPr fontAlgn="base"/>
            <a:r>
              <a:rPr lang="zh-CN" altLang="zh-CN" sz="1200" dirty="0" smtClean="0"/>
              <a:t>首先是衍生品模式。这个很容易理解，也就是文化作品给其他行业带来的影响力。中国的衍生品市场还不成熟，文化产业和其他经济活动的结合度也不够高。但反过来看，衍生品产业也是内容行业的大机会。</a:t>
            </a:r>
            <a:endParaRPr lang="zh-CN" altLang="zh-CN" sz="1200" dirty="0"/>
          </a:p>
        </p:txBody>
      </p:sp>
      <p:sp>
        <p:nvSpPr>
          <p:cNvPr id="15" name="文本框 14"/>
          <p:cNvSpPr txBox="1"/>
          <p:nvPr/>
        </p:nvSpPr>
        <p:spPr>
          <a:xfrm>
            <a:off x="3806221" y="4950678"/>
            <a:ext cx="718145" cy="307777"/>
          </a:xfrm>
          <a:prstGeom prst="rect">
            <a:avLst/>
          </a:prstGeom>
          <a:noFill/>
        </p:spPr>
        <p:txBody>
          <a:bodyPr wrap="none" lIns="0" rIns="0" rtlCol="0">
            <a:spAutoFit/>
          </a:bodyPr>
          <a:lstStyle/>
          <a:p>
            <a:r>
              <a:rPr lang="zh-CN" altLang="zh-CN" sz="1400" b="1" dirty="0" smtClean="0"/>
              <a:t>衍生模式</a:t>
            </a:r>
            <a:endParaRPr lang="zh-CN" altLang="zh-CN" sz="1400" dirty="0"/>
          </a:p>
        </p:txBody>
      </p:sp>
      <p:sp>
        <p:nvSpPr>
          <p:cNvPr id="16" name="文本框 15"/>
          <p:cNvSpPr txBox="1"/>
          <p:nvPr/>
        </p:nvSpPr>
        <p:spPr>
          <a:xfrm>
            <a:off x="171450" y="2378060"/>
            <a:ext cx="3234379" cy="2123658"/>
          </a:xfrm>
          <a:prstGeom prst="rect">
            <a:avLst/>
          </a:prstGeom>
          <a:noFill/>
        </p:spPr>
        <p:txBody>
          <a:bodyPr wrap="square" lIns="0" rIns="0" rtlCol="0">
            <a:spAutoFit/>
          </a:bodyPr>
          <a:lstStyle/>
          <a:p>
            <a:pPr fontAlgn="base"/>
            <a:r>
              <a:rPr lang="en-US" altLang="zh-CN" sz="1200" dirty="0" smtClean="0"/>
              <a:t>“</a:t>
            </a:r>
            <a:r>
              <a:rPr lang="zh-CN" altLang="zh-CN" sz="1200" dirty="0" smtClean="0"/>
              <a:t>文化</a:t>
            </a:r>
            <a:r>
              <a:rPr lang="en-US" altLang="zh-CN" sz="1200" dirty="0" smtClean="0"/>
              <a:t>+”</a:t>
            </a:r>
            <a:r>
              <a:rPr lang="zh-CN" altLang="zh-CN" sz="1200" dirty="0" smtClean="0"/>
              <a:t>模式一种是传统行业的变革，它们通过引入各种文化衍生品和运作方式，来实现自身产品和品牌的变革，成为有文化特征的行业。</a:t>
            </a:r>
            <a:endParaRPr lang="zh-CN" altLang="zh-CN" sz="1200" dirty="0" smtClean="0"/>
          </a:p>
          <a:p>
            <a:r>
              <a:rPr lang="zh-CN" altLang="zh-CN" sz="1200" dirty="0" smtClean="0"/>
              <a:t>另一种呢，是创业公司在文化行业发展的过程里，和传统产业实现的跨界融合</a:t>
            </a:r>
            <a:r>
              <a:rPr lang="zh-CN" altLang="zh-CN" sz="1200" dirty="0" smtClean="0"/>
              <a:t>。</a:t>
            </a:r>
            <a:r>
              <a:rPr lang="en-US" altLang="zh-CN" sz="1200" dirty="0" smtClean="0"/>
              <a:t> </a:t>
            </a:r>
            <a:endParaRPr lang="en-US" altLang="zh-CN" sz="1200" dirty="0" smtClean="0"/>
          </a:p>
          <a:p>
            <a:r>
              <a:rPr lang="en-US" altLang="zh-CN" sz="1200" dirty="0" smtClean="0"/>
              <a:t>“</a:t>
            </a:r>
            <a:r>
              <a:rPr lang="zh-CN" altLang="zh-CN" sz="1200" dirty="0" smtClean="0"/>
              <a:t>文化</a:t>
            </a:r>
            <a:r>
              <a:rPr lang="en-US" altLang="zh-CN" sz="1200" dirty="0" smtClean="0"/>
              <a:t>+”</a:t>
            </a:r>
            <a:r>
              <a:rPr lang="zh-CN" altLang="zh-CN" sz="1200" dirty="0" smtClean="0"/>
              <a:t>模式的机遇在于，它除了能够提高传统行业的附加值和竞争力之外，也有可能创造一些全新的商业模式，例如新型书店、网红电商等，这些都是未来消费升级的重要方面。</a:t>
            </a:r>
            <a:endParaRPr lang="zh-CN" altLang="zh-CN" sz="1200" dirty="0" smtClean="0"/>
          </a:p>
          <a:p>
            <a:endParaRPr lang="en-US" altLang="zh-CN" sz="1200" dirty="0" smtClean="0"/>
          </a:p>
          <a:p>
            <a:endParaRPr lang="zh-CN" altLang="en-US" sz="1200" dirty="0">
              <a:solidFill>
                <a:schemeClr val="tx1">
                  <a:lumMod val="85000"/>
                  <a:lumOff val="15000"/>
                </a:schemeClr>
              </a:solidFill>
              <a:latin typeface="+mn-ea"/>
            </a:endParaRPr>
          </a:p>
        </p:txBody>
      </p:sp>
      <p:sp>
        <p:nvSpPr>
          <p:cNvPr id="17" name="文本框 16"/>
          <p:cNvSpPr txBox="1"/>
          <p:nvPr/>
        </p:nvSpPr>
        <p:spPr>
          <a:xfrm>
            <a:off x="2680791" y="1935923"/>
            <a:ext cx="1001877" cy="307777"/>
          </a:xfrm>
          <a:prstGeom prst="rect">
            <a:avLst/>
          </a:prstGeom>
          <a:noFill/>
        </p:spPr>
        <p:txBody>
          <a:bodyPr wrap="none" lIns="0" rIns="0" rtlCol="0">
            <a:spAutoFit/>
          </a:bodyPr>
          <a:lstStyle/>
          <a:p>
            <a:r>
              <a:rPr lang="en-US" altLang="zh-CN" sz="1400" b="1" dirty="0" smtClean="0"/>
              <a:t>“</a:t>
            </a:r>
            <a:r>
              <a:rPr lang="zh-CN" altLang="zh-CN" sz="1400" b="1" dirty="0" smtClean="0"/>
              <a:t>文化</a:t>
            </a:r>
            <a:r>
              <a:rPr lang="en-US" altLang="zh-CN" sz="1400" b="1" dirty="0" smtClean="0"/>
              <a:t>+”</a:t>
            </a:r>
            <a:r>
              <a:rPr lang="zh-CN" altLang="zh-CN" sz="1400" b="1" dirty="0" smtClean="0"/>
              <a:t>模式</a:t>
            </a:r>
            <a:endParaRPr lang="zh-CN" altLang="zh-CN" sz="1400" dirty="0"/>
          </a:p>
        </p:txBody>
      </p:sp>
      <p:grpSp>
        <p:nvGrpSpPr>
          <p:cNvPr id="18" name="组合 18"/>
          <p:cNvGrpSpPr/>
          <p:nvPr/>
        </p:nvGrpSpPr>
        <p:grpSpPr>
          <a:xfrm>
            <a:off x="185940" y="142875"/>
            <a:ext cx="5490960" cy="801050"/>
            <a:chOff x="786016" y="819150"/>
            <a:chExt cx="4347959" cy="801050"/>
          </a:xfrm>
        </p:grpSpPr>
        <p:sp>
          <p:nvSpPr>
            <p:cNvPr id="22" name="矩形 21"/>
            <p:cNvSpPr/>
            <p:nvPr/>
          </p:nvSpPr>
          <p:spPr>
            <a:xfrm>
              <a:off x="1829772" y="819150"/>
              <a:ext cx="3266103" cy="781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9"/>
            <p:cNvSpPr txBox="1"/>
            <p:nvPr/>
          </p:nvSpPr>
          <p:spPr>
            <a:xfrm>
              <a:off x="1990725" y="1018333"/>
              <a:ext cx="3143250" cy="400110"/>
            </a:xfrm>
            <a:prstGeom prst="rect">
              <a:avLst/>
            </a:prstGeom>
            <a:noFill/>
          </p:spPr>
          <p:txBody>
            <a:bodyPr wrap="square" lIns="0" rIns="0" rtlCol="0">
              <a:spAutoFit/>
            </a:bodyPr>
            <a:lstStyle/>
            <a:p>
              <a:r>
                <a:rPr lang="en-US" altLang="zh-CN" sz="2000" dirty="0" smtClean="0">
                  <a:solidFill>
                    <a:schemeClr val="bg1"/>
                  </a:solidFill>
                  <a:latin typeface="+mn-ea"/>
                </a:rPr>
                <a:t>1</a:t>
              </a:r>
              <a:r>
                <a:rPr lang="en-US" altLang="zh-CN" sz="2000" dirty="0" smtClean="0">
                  <a:solidFill>
                    <a:schemeClr val="bg1"/>
                  </a:solidFill>
                  <a:latin typeface="+mn-ea"/>
                </a:rPr>
                <a:t>. 2 </a:t>
              </a:r>
              <a:r>
                <a:rPr lang="zh-CN" altLang="en-US" sz="2000" dirty="0" smtClean="0">
                  <a:solidFill>
                    <a:schemeClr val="bg1"/>
                  </a:solidFill>
                  <a:latin typeface="+mn-ea"/>
                </a:rPr>
                <a:t>内容创业商业模式的分类</a:t>
              </a:r>
              <a:endParaRPr lang="zh-CN" altLang="en-US" sz="2000" dirty="0">
                <a:solidFill>
                  <a:schemeClr val="bg1"/>
                </a:solidFill>
                <a:latin typeface="+mn-ea"/>
              </a:endParaRPr>
            </a:p>
          </p:txBody>
        </p:sp>
        <p:sp>
          <p:nvSpPr>
            <p:cNvPr id="24" name="矩形 23"/>
            <p:cNvSpPr/>
            <p:nvPr/>
          </p:nvSpPr>
          <p:spPr>
            <a:xfrm>
              <a:off x="786016" y="831972"/>
              <a:ext cx="788228" cy="788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4"/>
            <p:cNvGrpSpPr/>
            <p:nvPr/>
          </p:nvGrpSpPr>
          <p:grpSpPr>
            <a:xfrm>
              <a:off x="934195" y="1029440"/>
              <a:ext cx="484058" cy="393292"/>
              <a:chOff x="3079231" y="3937966"/>
              <a:chExt cx="307195" cy="249594"/>
            </a:xfrm>
            <a:solidFill>
              <a:schemeClr val="accent1"/>
            </a:solidFill>
          </p:grpSpPr>
          <p:sp>
            <p:nvSpPr>
              <p:cNvPr id="26" name="Freeform 36"/>
              <p:cNvSpPr>
                <a:spLocks noEditPoints="1"/>
              </p:cNvSpPr>
              <p:nvPr/>
            </p:nvSpPr>
            <p:spPr bwMode="auto">
              <a:xfrm>
                <a:off x="3079231" y="3999404"/>
                <a:ext cx="211196" cy="188156"/>
              </a:xfrm>
              <a:custGeom>
                <a:avLst/>
                <a:gdLst>
                  <a:gd name="T0" fmla="*/ 70 w 137"/>
                  <a:gd name="T1" fmla="*/ 0 h 122"/>
                  <a:gd name="T2" fmla="*/ 68 w 137"/>
                  <a:gd name="T3" fmla="*/ 0 h 122"/>
                  <a:gd name="T4" fmla="*/ 67 w 137"/>
                  <a:gd name="T5" fmla="*/ 0 h 122"/>
                  <a:gd name="T6" fmla="*/ 0 w 137"/>
                  <a:gd name="T7" fmla="*/ 50 h 122"/>
                  <a:gd name="T8" fmla="*/ 0 w 137"/>
                  <a:gd name="T9" fmla="*/ 51 h 122"/>
                  <a:gd name="T10" fmla="*/ 27 w 137"/>
                  <a:gd name="T11" fmla="*/ 92 h 122"/>
                  <a:gd name="T12" fmla="*/ 21 w 137"/>
                  <a:gd name="T13" fmla="*/ 101 h 122"/>
                  <a:gd name="T14" fmla="*/ 17 w 137"/>
                  <a:gd name="T15" fmla="*/ 108 h 122"/>
                  <a:gd name="T16" fmla="*/ 16 w 137"/>
                  <a:gd name="T17" fmla="*/ 109 h 122"/>
                  <a:gd name="T18" fmla="*/ 14 w 137"/>
                  <a:gd name="T19" fmla="*/ 115 h 122"/>
                  <a:gd name="T20" fmla="*/ 19 w 137"/>
                  <a:gd name="T21" fmla="*/ 122 h 122"/>
                  <a:gd name="T22" fmla="*/ 19 w 137"/>
                  <a:gd name="T23" fmla="*/ 122 h 122"/>
                  <a:gd name="T24" fmla="*/ 21 w 137"/>
                  <a:gd name="T25" fmla="*/ 122 h 122"/>
                  <a:gd name="T26" fmla="*/ 21 w 137"/>
                  <a:gd name="T27" fmla="*/ 122 h 122"/>
                  <a:gd name="T28" fmla="*/ 21 w 137"/>
                  <a:gd name="T29" fmla="*/ 122 h 122"/>
                  <a:gd name="T30" fmla="*/ 29 w 137"/>
                  <a:gd name="T31" fmla="*/ 119 h 122"/>
                  <a:gd name="T32" fmla="*/ 31 w 137"/>
                  <a:gd name="T33" fmla="*/ 118 h 122"/>
                  <a:gd name="T34" fmla="*/ 43 w 137"/>
                  <a:gd name="T35" fmla="*/ 111 h 122"/>
                  <a:gd name="T36" fmla="*/ 48 w 137"/>
                  <a:gd name="T37" fmla="*/ 108 h 122"/>
                  <a:gd name="T38" fmla="*/ 56 w 137"/>
                  <a:gd name="T39" fmla="*/ 104 h 122"/>
                  <a:gd name="T40" fmla="*/ 58 w 137"/>
                  <a:gd name="T41" fmla="*/ 103 h 122"/>
                  <a:gd name="T42" fmla="*/ 58 w 137"/>
                  <a:gd name="T43" fmla="*/ 103 h 122"/>
                  <a:gd name="T44" fmla="*/ 67 w 137"/>
                  <a:gd name="T45" fmla="*/ 103 h 122"/>
                  <a:gd name="T46" fmla="*/ 69 w 137"/>
                  <a:gd name="T47" fmla="*/ 103 h 122"/>
                  <a:gd name="T48" fmla="*/ 137 w 137"/>
                  <a:gd name="T49" fmla="*/ 53 h 122"/>
                  <a:gd name="T50" fmla="*/ 137 w 137"/>
                  <a:gd name="T51" fmla="*/ 52 h 122"/>
                  <a:gd name="T52" fmla="*/ 70 w 137"/>
                  <a:gd name="T53" fmla="*/ 0 h 122"/>
                  <a:gd name="T54" fmla="*/ 37 w 137"/>
                  <a:gd name="T55" fmla="*/ 98 h 122"/>
                  <a:gd name="T56" fmla="*/ 37 w 137"/>
                  <a:gd name="T57" fmla="*/ 97 h 122"/>
                  <a:gd name="T58" fmla="*/ 39 w 137"/>
                  <a:gd name="T59" fmla="*/ 90 h 122"/>
                  <a:gd name="T60" fmla="*/ 36 w 137"/>
                  <a:gd name="T61" fmla="*/ 84 h 122"/>
                  <a:gd name="T62" fmla="*/ 11 w 137"/>
                  <a:gd name="T63" fmla="*/ 51 h 122"/>
                  <a:gd name="T64" fmla="*/ 11 w 137"/>
                  <a:gd name="T65" fmla="*/ 50 h 122"/>
                  <a:gd name="T66" fmla="*/ 67 w 137"/>
                  <a:gd name="T67" fmla="*/ 11 h 122"/>
                  <a:gd name="T68" fmla="*/ 69 w 137"/>
                  <a:gd name="T69" fmla="*/ 11 h 122"/>
                  <a:gd name="T70" fmla="*/ 125 w 137"/>
                  <a:gd name="T71" fmla="*/ 52 h 122"/>
                  <a:gd name="T72" fmla="*/ 125 w 137"/>
                  <a:gd name="T73" fmla="*/ 53 h 122"/>
                  <a:gd name="T74" fmla="*/ 69 w 137"/>
                  <a:gd name="T75" fmla="*/ 92 h 122"/>
                  <a:gd name="T76" fmla="*/ 67 w 137"/>
                  <a:gd name="T77" fmla="*/ 92 h 122"/>
                  <a:gd name="T78" fmla="*/ 59 w 137"/>
                  <a:gd name="T79" fmla="*/ 91 h 122"/>
                  <a:gd name="T80" fmla="*/ 58 w 137"/>
                  <a:gd name="T81" fmla="*/ 91 h 122"/>
                  <a:gd name="T82" fmla="*/ 50 w 137"/>
                  <a:gd name="T83" fmla="*/ 94 h 122"/>
                  <a:gd name="T84" fmla="*/ 48 w 137"/>
                  <a:gd name="T85" fmla="*/ 95 h 122"/>
                  <a:gd name="T86" fmla="*/ 37 w 137"/>
                  <a:gd name="T87" fmla="*/ 102 h 122"/>
                  <a:gd name="T88" fmla="*/ 32 w 137"/>
                  <a:gd name="T89" fmla="*/ 105 h 122"/>
                  <a:gd name="T90" fmla="*/ 37 w 137"/>
                  <a:gd name="T91" fmla="*/ 9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22">
                    <a:moveTo>
                      <a:pt x="70" y="0"/>
                    </a:moveTo>
                    <a:cubicBezTo>
                      <a:pt x="69" y="0"/>
                      <a:pt x="69" y="0"/>
                      <a:pt x="68" y="0"/>
                    </a:cubicBezTo>
                    <a:cubicBezTo>
                      <a:pt x="67" y="0"/>
                      <a:pt x="67" y="0"/>
                      <a:pt x="67" y="0"/>
                    </a:cubicBezTo>
                    <a:cubicBezTo>
                      <a:pt x="31" y="0"/>
                      <a:pt x="1" y="22"/>
                      <a:pt x="0" y="50"/>
                    </a:cubicBezTo>
                    <a:cubicBezTo>
                      <a:pt x="0" y="50"/>
                      <a:pt x="0" y="51"/>
                      <a:pt x="0" y="51"/>
                    </a:cubicBezTo>
                    <a:cubicBezTo>
                      <a:pt x="0" y="67"/>
                      <a:pt x="10" y="82"/>
                      <a:pt x="27" y="92"/>
                    </a:cubicBezTo>
                    <a:cubicBezTo>
                      <a:pt x="26" y="94"/>
                      <a:pt x="24" y="97"/>
                      <a:pt x="21" y="101"/>
                    </a:cubicBezTo>
                    <a:cubicBezTo>
                      <a:pt x="20" y="103"/>
                      <a:pt x="18" y="106"/>
                      <a:pt x="17" y="108"/>
                    </a:cubicBezTo>
                    <a:cubicBezTo>
                      <a:pt x="16" y="109"/>
                      <a:pt x="16" y="109"/>
                      <a:pt x="16" y="109"/>
                    </a:cubicBezTo>
                    <a:cubicBezTo>
                      <a:pt x="15" y="111"/>
                      <a:pt x="14" y="113"/>
                      <a:pt x="14" y="115"/>
                    </a:cubicBezTo>
                    <a:cubicBezTo>
                      <a:pt x="14" y="118"/>
                      <a:pt x="16" y="121"/>
                      <a:pt x="19" y="122"/>
                    </a:cubicBezTo>
                    <a:cubicBezTo>
                      <a:pt x="19" y="122"/>
                      <a:pt x="19" y="122"/>
                      <a:pt x="19" y="122"/>
                    </a:cubicBezTo>
                    <a:cubicBezTo>
                      <a:pt x="20" y="122"/>
                      <a:pt x="20" y="122"/>
                      <a:pt x="21" y="122"/>
                    </a:cubicBezTo>
                    <a:cubicBezTo>
                      <a:pt x="21" y="122"/>
                      <a:pt x="21" y="122"/>
                      <a:pt x="21" y="122"/>
                    </a:cubicBezTo>
                    <a:cubicBezTo>
                      <a:pt x="21" y="122"/>
                      <a:pt x="21" y="122"/>
                      <a:pt x="21" y="122"/>
                    </a:cubicBezTo>
                    <a:cubicBezTo>
                      <a:pt x="24" y="122"/>
                      <a:pt x="26" y="121"/>
                      <a:pt x="29" y="119"/>
                    </a:cubicBezTo>
                    <a:cubicBezTo>
                      <a:pt x="31" y="118"/>
                      <a:pt x="31" y="118"/>
                      <a:pt x="31" y="118"/>
                    </a:cubicBezTo>
                    <a:cubicBezTo>
                      <a:pt x="34" y="117"/>
                      <a:pt x="39" y="114"/>
                      <a:pt x="43" y="111"/>
                    </a:cubicBezTo>
                    <a:cubicBezTo>
                      <a:pt x="45" y="110"/>
                      <a:pt x="47" y="109"/>
                      <a:pt x="48" y="108"/>
                    </a:cubicBezTo>
                    <a:cubicBezTo>
                      <a:pt x="51" y="106"/>
                      <a:pt x="54" y="105"/>
                      <a:pt x="56" y="104"/>
                    </a:cubicBezTo>
                    <a:cubicBezTo>
                      <a:pt x="57" y="103"/>
                      <a:pt x="58" y="103"/>
                      <a:pt x="58" y="103"/>
                    </a:cubicBezTo>
                    <a:cubicBezTo>
                      <a:pt x="58" y="103"/>
                      <a:pt x="58" y="103"/>
                      <a:pt x="58" y="103"/>
                    </a:cubicBezTo>
                    <a:cubicBezTo>
                      <a:pt x="61" y="103"/>
                      <a:pt x="64" y="103"/>
                      <a:pt x="67" y="103"/>
                    </a:cubicBezTo>
                    <a:cubicBezTo>
                      <a:pt x="69" y="103"/>
                      <a:pt x="69" y="103"/>
                      <a:pt x="69" y="103"/>
                    </a:cubicBezTo>
                    <a:cubicBezTo>
                      <a:pt x="106" y="103"/>
                      <a:pt x="136" y="81"/>
                      <a:pt x="137" y="53"/>
                    </a:cubicBezTo>
                    <a:cubicBezTo>
                      <a:pt x="137" y="53"/>
                      <a:pt x="137" y="52"/>
                      <a:pt x="137" y="52"/>
                    </a:cubicBezTo>
                    <a:cubicBezTo>
                      <a:pt x="136" y="24"/>
                      <a:pt x="107" y="1"/>
                      <a:pt x="70" y="0"/>
                    </a:cubicBezTo>
                    <a:close/>
                    <a:moveTo>
                      <a:pt x="37" y="98"/>
                    </a:moveTo>
                    <a:cubicBezTo>
                      <a:pt x="37" y="97"/>
                      <a:pt x="37" y="97"/>
                      <a:pt x="37" y="97"/>
                    </a:cubicBezTo>
                    <a:cubicBezTo>
                      <a:pt x="38" y="95"/>
                      <a:pt x="39" y="93"/>
                      <a:pt x="39" y="90"/>
                    </a:cubicBezTo>
                    <a:cubicBezTo>
                      <a:pt x="39" y="89"/>
                      <a:pt x="38" y="85"/>
                      <a:pt x="36" y="84"/>
                    </a:cubicBezTo>
                    <a:cubicBezTo>
                      <a:pt x="20" y="76"/>
                      <a:pt x="11" y="64"/>
                      <a:pt x="11" y="51"/>
                    </a:cubicBezTo>
                    <a:cubicBezTo>
                      <a:pt x="11" y="50"/>
                      <a:pt x="11" y="50"/>
                      <a:pt x="11" y="50"/>
                    </a:cubicBezTo>
                    <a:cubicBezTo>
                      <a:pt x="12" y="29"/>
                      <a:pt x="37" y="11"/>
                      <a:pt x="67" y="11"/>
                    </a:cubicBezTo>
                    <a:cubicBezTo>
                      <a:pt x="68" y="11"/>
                      <a:pt x="69" y="11"/>
                      <a:pt x="69" y="11"/>
                    </a:cubicBezTo>
                    <a:cubicBezTo>
                      <a:pt x="100" y="12"/>
                      <a:pt x="126" y="31"/>
                      <a:pt x="125" y="52"/>
                    </a:cubicBezTo>
                    <a:cubicBezTo>
                      <a:pt x="125" y="53"/>
                      <a:pt x="125" y="53"/>
                      <a:pt x="125" y="53"/>
                    </a:cubicBezTo>
                    <a:cubicBezTo>
                      <a:pt x="125" y="74"/>
                      <a:pt x="100" y="92"/>
                      <a:pt x="69" y="92"/>
                    </a:cubicBezTo>
                    <a:cubicBezTo>
                      <a:pt x="69" y="92"/>
                      <a:pt x="68" y="92"/>
                      <a:pt x="67" y="92"/>
                    </a:cubicBezTo>
                    <a:cubicBezTo>
                      <a:pt x="65" y="92"/>
                      <a:pt x="62" y="92"/>
                      <a:pt x="59" y="91"/>
                    </a:cubicBezTo>
                    <a:cubicBezTo>
                      <a:pt x="59" y="91"/>
                      <a:pt x="58" y="91"/>
                      <a:pt x="58" y="91"/>
                    </a:cubicBezTo>
                    <a:cubicBezTo>
                      <a:pt x="55" y="91"/>
                      <a:pt x="53" y="93"/>
                      <a:pt x="50" y="94"/>
                    </a:cubicBezTo>
                    <a:cubicBezTo>
                      <a:pt x="48" y="95"/>
                      <a:pt x="48" y="95"/>
                      <a:pt x="48" y="95"/>
                    </a:cubicBezTo>
                    <a:cubicBezTo>
                      <a:pt x="45" y="97"/>
                      <a:pt x="41" y="99"/>
                      <a:pt x="37" y="102"/>
                    </a:cubicBezTo>
                    <a:cubicBezTo>
                      <a:pt x="35" y="103"/>
                      <a:pt x="34" y="104"/>
                      <a:pt x="32" y="105"/>
                    </a:cubicBezTo>
                    <a:cubicBezTo>
                      <a:pt x="34" y="102"/>
                      <a:pt x="35" y="100"/>
                      <a:pt x="37" y="98"/>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37"/>
              <p:cNvSpPr/>
              <p:nvPr/>
            </p:nvSpPr>
            <p:spPr bwMode="auto">
              <a:xfrm>
                <a:off x="3211709" y="3937966"/>
                <a:ext cx="174717" cy="159357"/>
              </a:xfrm>
              <a:custGeom>
                <a:avLst/>
                <a:gdLst>
                  <a:gd name="T0" fmla="*/ 100 w 114"/>
                  <a:gd name="T1" fmla="*/ 92 h 104"/>
                  <a:gd name="T2" fmla="*/ 100 w 114"/>
                  <a:gd name="T3" fmla="*/ 91 h 104"/>
                  <a:gd name="T4" fmla="*/ 96 w 114"/>
                  <a:gd name="T5" fmla="*/ 85 h 104"/>
                  <a:gd name="T6" fmla="*/ 92 w 114"/>
                  <a:gd name="T7" fmla="*/ 78 h 104"/>
                  <a:gd name="T8" fmla="*/ 114 w 114"/>
                  <a:gd name="T9" fmla="*/ 43 h 104"/>
                  <a:gd name="T10" fmla="*/ 114 w 114"/>
                  <a:gd name="T11" fmla="*/ 42 h 104"/>
                  <a:gd name="T12" fmla="*/ 57 w 114"/>
                  <a:gd name="T13" fmla="*/ 0 h 104"/>
                  <a:gd name="T14" fmla="*/ 56 w 114"/>
                  <a:gd name="T15" fmla="*/ 0 h 104"/>
                  <a:gd name="T16" fmla="*/ 55 w 114"/>
                  <a:gd name="T17" fmla="*/ 0 h 104"/>
                  <a:gd name="T18" fmla="*/ 1 w 114"/>
                  <a:gd name="T19" fmla="*/ 31 h 104"/>
                  <a:gd name="T20" fmla="*/ 0 w 114"/>
                  <a:gd name="T21" fmla="*/ 34 h 104"/>
                  <a:gd name="T22" fmla="*/ 2 w 114"/>
                  <a:gd name="T23" fmla="*/ 34 h 104"/>
                  <a:gd name="T24" fmla="*/ 8 w 114"/>
                  <a:gd name="T25" fmla="*/ 35 h 104"/>
                  <a:gd name="T26" fmla="*/ 10 w 114"/>
                  <a:gd name="T27" fmla="*/ 35 h 104"/>
                  <a:gd name="T28" fmla="*/ 11 w 114"/>
                  <a:gd name="T29" fmla="*/ 34 h 104"/>
                  <a:gd name="T30" fmla="*/ 55 w 114"/>
                  <a:gd name="T31" fmla="*/ 10 h 104"/>
                  <a:gd name="T32" fmla="*/ 57 w 114"/>
                  <a:gd name="T33" fmla="*/ 10 h 104"/>
                  <a:gd name="T34" fmla="*/ 104 w 114"/>
                  <a:gd name="T35" fmla="*/ 43 h 104"/>
                  <a:gd name="T36" fmla="*/ 104 w 114"/>
                  <a:gd name="T37" fmla="*/ 43 h 104"/>
                  <a:gd name="T38" fmla="*/ 84 w 114"/>
                  <a:gd name="T39" fmla="*/ 71 h 104"/>
                  <a:gd name="T40" fmla="*/ 80 w 114"/>
                  <a:gd name="T41" fmla="*/ 77 h 104"/>
                  <a:gd name="T42" fmla="*/ 82 w 114"/>
                  <a:gd name="T43" fmla="*/ 82 h 104"/>
                  <a:gd name="T44" fmla="*/ 83 w 114"/>
                  <a:gd name="T45" fmla="*/ 83 h 104"/>
                  <a:gd name="T46" fmla="*/ 86 w 114"/>
                  <a:gd name="T47" fmla="*/ 88 h 104"/>
                  <a:gd name="T48" fmla="*/ 82 w 114"/>
                  <a:gd name="T49" fmla="*/ 86 h 104"/>
                  <a:gd name="T50" fmla="*/ 73 w 114"/>
                  <a:gd name="T51" fmla="*/ 80 h 104"/>
                  <a:gd name="T52" fmla="*/ 72 w 114"/>
                  <a:gd name="T53" fmla="*/ 79 h 104"/>
                  <a:gd name="T54" fmla="*/ 65 w 114"/>
                  <a:gd name="T55" fmla="*/ 77 h 104"/>
                  <a:gd name="T56" fmla="*/ 64 w 114"/>
                  <a:gd name="T57" fmla="*/ 77 h 104"/>
                  <a:gd name="T58" fmla="*/ 62 w 114"/>
                  <a:gd name="T59" fmla="*/ 77 h 104"/>
                  <a:gd name="T60" fmla="*/ 59 w 114"/>
                  <a:gd name="T61" fmla="*/ 77 h 104"/>
                  <a:gd name="T62" fmla="*/ 59 w 114"/>
                  <a:gd name="T63" fmla="*/ 80 h 104"/>
                  <a:gd name="T64" fmla="*/ 59 w 114"/>
                  <a:gd name="T65" fmla="*/ 83 h 104"/>
                  <a:gd name="T66" fmla="*/ 59 w 114"/>
                  <a:gd name="T67" fmla="*/ 84 h 104"/>
                  <a:gd name="T68" fmla="*/ 59 w 114"/>
                  <a:gd name="T69" fmla="*/ 88 h 104"/>
                  <a:gd name="T70" fmla="*/ 62 w 114"/>
                  <a:gd name="T71" fmla="*/ 88 h 104"/>
                  <a:gd name="T72" fmla="*/ 65 w 114"/>
                  <a:gd name="T73" fmla="*/ 87 h 104"/>
                  <a:gd name="T74" fmla="*/ 65 w 114"/>
                  <a:gd name="T75" fmla="*/ 87 h 104"/>
                  <a:gd name="T76" fmla="*/ 67 w 114"/>
                  <a:gd name="T77" fmla="*/ 88 h 104"/>
                  <a:gd name="T78" fmla="*/ 73 w 114"/>
                  <a:gd name="T79" fmla="*/ 92 h 104"/>
                  <a:gd name="T80" fmla="*/ 78 w 114"/>
                  <a:gd name="T81" fmla="*/ 95 h 104"/>
                  <a:gd name="T82" fmla="*/ 88 w 114"/>
                  <a:gd name="T83" fmla="*/ 101 h 104"/>
                  <a:gd name="T84" fmla="*/ 89 w 114"/>
                  <a:gd name="T85" fmla="*/ 101 h 104"/>
                  <a:gd name="T86" fmla="*/ 96 w 114"/>
                  <a:gd name="T87" fmla="*/ 104 h 104"/>
                  <a:gd name="T88" fmla="*/ 96 w 114"/>
                  <a:gd name="T89" fmla="*/ 104 h 104"/>
                  <a:gd name="T90" fmla="*/ 98 w 114"/>
                  <a:gd name="T91" fmla="*/ 104 h 104"/>
                  <a:gd name="T92" fmla="*/ 98 w 114"/>
                  <a:gd name="T93" fmla="*/ 104 h 104"/>
                  <a:gd name="T94" fmla="*/ 102 w 114"/>
                  <a:gd name="T95" fmla="*/ 98 h 104"/>
                  <a:gd name="T96" fmla="*/ 100 w 114"/>
                  <a:gd name="T9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04">
                    <a:moveTo>
                      <a:pt x="100" y="92"/>
                    </a:moveTo>
                    <a:cubicBezTo>
                      <a:pt x="100" y="91"/>
                      <a:pt x="100" y="91"/>
                      <a:pt x="100" y="91"/>
                    </a:cubicBezTo>
                    <a:cubicBezTo>
                      <a:pt x="99" y="90"/>
                      <a:pt x="98" y="87"/>
                      <a:pt x="96" y="85"/>
                    </a:cubicBezTo>
                    <a:cubicBezTo>
                      <a:pt x="94" y="82"/>
                      <a:pt x="93" y="80"/>
                      <a:pt x="92" y="78"/>
                    </a:cubicBezTo>
                    <a:cubicBezTo>
                      <a:pt x="106" y="70"/>
                      <a:pt x="114" y="57"/>
                      <a:pt x="114" y="43"/>
                    </a:cubicBezTo>
                    <a:cubicBezTo>
                      <a:pt x="114" y="43"/>
                      <a:pt x="114" y="43"/>
                      <a:pt x="114" y="42"/>
                    </a:cubicBezTo>
                    <a:cubicBezTo>
                      <a:pt x="113" y="19"/>
                      <a:pt x="88" y="0"/>
                      <a:pt x="57" y="0"/>
                    </a:cubicBezTo>
                    <a:cubicBezTo>
                      <a:pt x="56" y="0"/>
                      <a:pt x="56" y="0"/>
                      <a:pt x="56" y="0"/>
                    </a:cubicBezTo>
                    <a:cubicBezTo>
                      <a:pt x="56" y="0"/>
                      <a:pt x="55" y="0"/>
                      <a:pt x="55" y="0"/>
                    </a:cubicBezTo>
                    <a:cubicBezTo>
                      <a:pt x="30" y="0"/>
                      <a:pt x="8" y="13"/>
                      <a:pt x="1" y="31"/>
                    </a:cubicBezTo>
                    <a:cubicBezTo>
                      <a:pt x="0" y="34"/>
                      <a:pt x="0" y="34"/>
                      <a:pt x="0" y="34"/>
                    </a:cubicBezTo>
                    <a:cubicBezTo>
                      <a:pt x="2" y="34"/>
                      <a:pt x="2" y="34"/>
                      <a:pt x="2" y="34"/>
                    </a:cubicBezTo>
                    <a:cubicBezTo>
                      <a:pt x="4" y="34"/>
                      <a:pt x="6" y="35"/>
                      <a:pt x="8" y="35"/>
                    </a:cubicBezTo>
                    <a:cubicBezTo>
                      <a:pt x="10" y="35"/>
                      <a:pt x="10" y="35"/>
                      <a:pt x="10" y="35"/>
                    </a:cubicBezTo>
                    <a:cubicBezTo>
                      <a:pt x="11" y="34"/>
                      <a:pt x="11" y="34"/>
                      <a:pt x="11" y="34"/>
                    </a:cubicBezTo>
                    <a:cubicBezTo>
                      <a:pt x="17" y="20"/>
                      <a:pt x="35" y="10"/>
                      <a:pt x="55" y="10"/>
                    </a:cubicBezTo>
                    <a:cubicBezTo>
                      <a:pt x="56" y="10"/>
                      <a:pt x="56" y="10"/>
                      <a:pt x="57" y="10"/>
                    </a:cubicBezTo>
                    <a:cubicBezTo>
                      <a:pt x="83" y="10"/>
                      <a:pt x="104" y="25"/>
                      <a:pt x="104" y="43"/>
                    </a:cubicBezTo>
                    <a:cubicBezTo>
                      <a:pt x="104" y="43"/>
                      <a:pt x="104" y="43"/>
                      <a:pt x="104" y="43"/>
                    </a:cubicBezTo>
                    <a:cubicBezTo>
                      <a:pt x="104" y="54"/>
                      <a:pt x="96" y="65"/>
                      <a:pt x="84" y="71"/>
                    </a:cubicBezTo>
                    <a:cubicBezTo>
                      <a:pt x="81" y="72"/>
                      <a:pt x="80" y="75"/>
                      <a:pt x="80" y="77"/>
                    </a:cubicBezTo>
                    <a:cubicBezTo>
                      <a:pt x="81" y="79"/>
                      <a:pt x="81" y="81"/>
                      <a:pt x="82" y="82"/>
                    </a:cubicBezTo>
                    <a:cubicBezTo>
                      <a:pt x="83" y="83"/>
                      <a:pt x="83" y="83"/>
                      <a:pt x="83" y="83"/>
                    </a:cubicBezTo>
                    <a:cubicBezTo>
                      <a:pt x="84" y="84"/>
                      <a:pt x="85" y="86"/>
                      <a:pt x="86" y="88"/>
                    </a:cubicBezTo>
                    <a:cubicBezTo>
                      <a:pt x="85" y="87"/>
                      <a:pt x="83" y="86"/>
                      <a:pt x="82" y="86"/>
                    </a:cubicBezTo>
                    <a:cubicBezTo>
                      <a:pt x="79" y="84"/>
                      <a:pt x="76" y="82"/>
                      <a:pt x="73" y="80"/>
                    </a:cubicBezTo>
                    <a:cubicBezTo>
                      <a:pt x="72" y="79"/>
                      <a:pt x="72" y="79"/>
                      <a:pt x="72" y="79"/>
                    </a:cubicBezTo>
                    <a:cubicBezTo>
                      <a:pt x="69" y="78"/>
                      <a:pt x="68" y="77"/>
                      <a:pt x="65" y="77"/>
                    </a:cubicBezTo>
                    <a:cubicBezTo>
                      <a:pt x="64" y="77"/>
                      <a:pt x="64" y="77"/>
                      <a:pt x="64" y="77"/>
                    </a:cubicBezTo>
                    <a:cubicBezTo>
                      <a:pt x="63" y="77"/>
                      <a:pt x="63" y="77"/>
                      <a:pt x="62" y="77"/>
                    </a:cubicBezTo>
                    <a:cubicBezTo>
                      <a:pt x="59" y="77"/>
                      <a:pt x="59" y="77"/>
                      <a:pt x="59" y="77"/>
                    </a:cubicBezTo>
                    <a:cubicBezTo>
                      <a:pt x="59" y="80"/>
                      <a:pt x="59" y="80"/>
                      <a:pt x="59" y="80"/>
                    </a:cubicBezTo>
                    <a:cubicBezTo>
                      <a:pt x="59" y="81"/>
                      <a:pt x="59" y="82"/>
                      <a:pt x="59" y="83"/>
                    </a:cubicBezTo>
                    <a:cubicBezTo>
                      <a:pt x="59" y="84"/>
                      <a:pt x="59" y="84"/>
                      <a:pt x="59" y="84"/>
                    </a:cubicBezTo>
                    <a:cubicBezTo>
                      <a:pt x="59" y="88"/>
                      <a:pt x="59" y="88"/>
                      <a:pt x="59" y="88"/>
                    </a:cubicBezTo>
                    <a:cubicBezTo>
                      <a:pt x="62" y="88"/>
                      <a:pt x="62" y="88"/>
                      <a:pt x="62" y="88"/>
                    </a:cubicBezTo>
                    <a:cubicBezTo>
                      <a:pt x="63" y="87"/>
                      <a:pt x="64" y="87"/>
                      <a:pt x="65" y="87"/>
                    </a:cubicBezTo>
                    <a:cubicBezTo>
                      <a:pt x="65" y="87"/>
                      <a:pt x="65" y="87"/>
                      <a:pt x="65" y="87"/>
                    </a:cubicBezTo>
                    <a:cubicBezTo>
                      <a:pt x="65" y="87"/>
                      <a:pt x="66" y="88"/>
                      <a:pt x="67" y="88"/>
                    </a:cubicBezTo>
                    <a:cubicBezTo>
                      <a:pt x="68" y="89"/>
                      <a:pt x="70" y="90"/>
                      <a:pt x="73" y="92"/>
                    </a:cubicBezTo>
                    <a:cubicBezTo>
                      <a:pt x="74" y="93"/>
                      <a:pt x="76" y="94"/>
                      <a:pt x="78" y="95"/>
                    </a:cubicBezTo>
                    <a:cubicBezTo>
                      <a:pt x="81" y="97"/>
                      <a:pt x="85" y="99"/>
                      <a:pt x="88" y="101"/>
                    </a:cubicBezTo>
                    <a:cubicBezTo>
                      <a:pt x="89" y="101"/>
                      <a:pt x="89" y="101"/>
                      <a:pt x="89" y="101"/>
                    </a:cubicBezTo>
                    <a:cubicBezTo>
                      <a:pt x="92" y="103"/>
                      <a:pt x="94" y="104"/>
                      <a:pt x="96" y="104"/>
                    </a:cubicBezTo>
                    <a:cubicBezTo>
                      <a:pt x="96" y="104"/>
                      <a:pt x="96" y="104"/>
                      <a:pt x="96" y="104"/>
                    </a:cubicBezTo>
                    <a:cubicBezTo>
                      <a:pt x="97" y="104"/>
                      <a:pt x="97" y="104"/>
                      <a:pt x="98" y="104"/>
                    </a:cubicBezTo>
                    <a:cubicBezTo>
                      <a:pt x="98" y="104"/>
                      <a:pt x="98" y="104"/>
                      <a:pt x="98" y="104"/>
                    </a:cubicBezTo>
                    <a:cubicBezTo>
                      <a:pt x="101" y="103"/>
                      <a:pt x="103" y="100"/>
                      <a:pt x="102" y="98"/>
                    </a:cubicBezTo>
                    <a:cubicBezTo>
                      <a:pt x="102" y="95"/>
                      <a:pt x="101" y="94"/>
                      <a:pt x="100" y="92"/>
                    </a:cubicBezTo>
                    <a:close/>
                  </a:path>
                </a:pathLst>
              </a:custGeom>
              <a:grpFill/>
              <a:ln>
                <a:noFill/>
              </a:ln>
            </p:spPr>
            <p:txBody>
              <a:bodyPr vert="horz" wrap="square" lIns="91440" tIns="45720" rIns="91440" bIns="45720" numCol="1" anchor="t" anchorCtr="0" compatLnSpc="1"/>
              <a:lstStyle/>
              <a:p>
                <a:endParaRPr lang="zh-CN" altLang="en-US"/>
              </a:p>
            </p:txBody>
          </p:sp>
        </p:grpSp>
      </p:grpSp>
    </p:spTree>
  </p:cSld>
  <p:clrMapOvr>
    <a:masterClrMapping/>
  </p:clrMapOvr>
  <p:transition>
    <p:pull/>
    <p:sndAc>
      <p:stSnd>
        <p:snd r:embed="rId1" name="chimes.wav"/>
      </p:stSnd>
    </p:sndAc>
  </p:transition>
  <p:timing>
    <p:tnLst>
      <p:par>
        <p:cTn id="1" dur="indefinite" restart="never" nodeType="tmRoot"/>
      </p:par>
    </p:tnLst>
  </p:timing>
</p:sld>
</file>

<file path=ppt/theme/theme1.xml><?xml version="1.0" encoding="utf-8"?>
<a:theme xmlns:a="http://schemas.openxmlformats.org/drawingml/2006/main" name="基本版式">
  <a:themeElements>
    <a:clrScheme name="自定义 2">
      <a:dk1>
        <a:sysClr val="windowText" lastClr="000000"/>
      </a:dk1>
      <a:lt1>
        <a:sysClr val="window" lastClr="FFFFFF"/>
      </a:lt1>
      <a:dk2>
        <a:srgbClr val="262626"/>
      </a:dk2>
      <a:lt2>
        <a:srgbClr val="F2F2F2"/>
      </a:lt2>
      <a:accent1>
        <a:srgbClr val="D93720"/>
      </a:accent1>
      <a:accent2>
        <a:srgbClr val="404040"/>
      </a:accent2>
      <a:accent3>
        <a:srgbClr val="000A14"/>
      </a:accent3>
      <a:accent4>
        <a:srgbClr val="FFC000"/>
      </a:accent4>
      <a:accent5>
        <a:srgbClr val="4472C4"/>
      </a:accent5>
      <a:accent6>
        <a:srgbClr val="70AD47"/>
      </a:accent6>
      <a:hlink>
        <a:srgbClr val="0563C1"/>
      </a:hlink>
      <a:folHlink>
        <a:srgbClr val="954F72"/>
      </a:folHlink>
    </a:clrScheme>
    <a:fontScheme name="模板字体1">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版权宣传">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3400</Words>
  <Application>WPS 演示</Application>
  <PresentationFormat>自定义</PresentationFormat>
  <Paragraphs>248</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26</vt:i4>
      </vt:variant>
    </vt:vector>
  </HeadingPairs>
  <TitlesOfParts>
    <vt:vector size="36" baseType="lpstr">
      <vt:lpstr>Arial</vt:lpstr>
      <vt:lpstr>宋体</vt:lpstr>
      <vt:lpstr>Wingdings</vt:lpstr>
      <vt:lpstr>微软雅黑</vt:lpstr>
      <vt:lpstr>方正兰亭超细黑简体</vt:lpstr>
      <vt:lpstr>Impact</vt:lpstr>
      <vt:lpstr>Arial Unicode MS</vt:lpstr>
      <vt:lpstr>等线</vt:lpstr>
      <vt:lpstr>基本版式</vt:lpstr>
      <vt:lpstr>版权宣传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碎石头</cp:lastModifiedBy>
  <cp:revision>114</cp:revision>
  <dcterms:created xsi:type="dcterms:W3CDTF">2014-12-24T03:19:00Z</dcterms:created>
  <dcterms:modified xsi:type="dcterms:W3CDTF">2020-11-17T06:49:30Z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