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Lst>
  <p:notesMasterIdLst>
    <p:notesMasterId r:id="rId35"/>
  </p:notesMasterIdLst>
  <p:sldIdLst>
    <p:sldId id="256" r:id="rId4"/>
    <p:sldId id="257" r:id="rId5"/>
    <p:sldId id="258" r:id="rId6"/>
    <p:sldId id="265" r:id="rId7"/>
    <p:sldId id="298" r:id="rId8"/>
    <p:sldId id="300" r:id="rId9"/>
    <p:sldId id="303" r:id="rId10"/>
    <p:sldId id="306" r:id="rId11"/>
    <p:sldId id="307" r:id="rId12"/>
    <p:sldId id="309" r:id="rId13"/>
    <p:sldId id="311" r:id="rId14"/>
    <p:sldId id="305" r:id="rId15"/>
    <p:sldId id="313" r:id="rId16"/>
    <p:sldId id="316" r:id="rId17"/>
    <p:sldId id="317" r:id="rId18"/>
    <p:sldId id="318" r:id="rId19"/>
    <p:sldId id="322" r:id="rId20"/>
    <p:sldId id="321" r:id="rId21"/>
    <p:sldId id="323" r:id="rId22"/>
    <p:sldId id="326" r:id="rId23"/>
    <p:sldId id="327" r:id="rId24"/>
    <p:sldId id="330" r:id="rId25"/>
    <p:sldId id="332" r:id="rId26"/>
    <p:sldId id="334" r:id="rId27"/>
    <p:sldId id="336" r:id="rId28"/>
    <p:sldId id="338" r:id="rId29"/>
    <p:sldId id="340" r:id="rId30"/>
    <p:sldId id="341" r:id="rId31"/>
    <p:sldId id="343" r:id="rId32"/>
    <p:sldId id="279" r:id="rId33"/>
    <p:sldId id="260" r:id="rId34"/>
  </p:sldIdLst>
  <p:sldSz cx="12192000" cy="6858000"/>
  <p:notesSz cx="6858000" cy="9144000"/>
  <p:embeddedFontLst>
    <p:embeddedFont>
      <p:font typeface="微软雅黑" panose="020B0503020204020204" pitchFamily="34" charset="-122"/>
      <p:regular r:id="rId39"/>
    </p:embeddedFont>
    <p:embeddedFont>
      <p:font typeface="Impact" panose="020B0806030902050204" pitchFamily="34" charset="0"/>
      <p:regular r:id="rId40"/>
    </p:embeddedFont>
    <p:embeddedFont>
      <p:font typeface="等线" panose="02010600030101010101" charset="-122"/>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720"/>
    <a:srgbClr val="7B7B7B"/>
    <a:srgbClr val="967200"/>
    <a:srgbClr val="000A14"/>
    <a:srgbClr val="000000"/>
    <a:srgbClr val="F15928"/>
    <a:srgbClr val="D53620"/>
    <a:srgbClr val="21201C"/>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434" autoAdjust="0"/>
  </p:normalViewPr>
  <p:slideViewPr>
    <p:cSldViewPr snapToGrid="0" showGuides="1">
      <p:cViewPr>
        <p:scale>
          <a:sx n="100" d="100"/>
          <a:sy n="100" d="100"/>
        </p:scale>
        <p:origin x="-24" y="414"/>
      </p:cViewPr>
      <p:guideLst>
        <p:guide orient="horz" pos="2160"/>
        <p:guide pos="3840"/>
        <p:guide pos="1345"/>
        <p:guide pos="6335"/>
      </p:guideLst>
    </p:cSldViewPr>
  </p:slideViewPr>
  <p:notesTextViewPr>
    <p:cViewPr>
      <p:scale>
        <a:sx n="1" d="1"/>
        <a:sy n="1" d="1"/>
      </p:scale>
      <p:origin x="0" y="0"/>
    </p:cViewPr>
  </p:notesTextViewPr>
  <p:sorterViewPr>
    <p:cViewPr>
      <p:scale>
        <a:sx n="70" d="100"/>
        <a:sy n="70" d="100"/>
      </p:scale>
      <p:origin x="0" y="472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1.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FE432-6270-47A7-847A-3BD3FDBD8C8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C99AB-A938-4B03-BD13-96093DAA8B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audio" Target="../media/audio1.wav"/><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Tree>
  </p:cSld>
  <p:clrMapOvr>
    <a:masterClrMapping/>
  </p:clrMapOvr>
  <p:transition>
    <p:pull/>
    <p:sndAc>
      <p:stSnd>
        <p:snd r:embed="rId2"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B2DA330-99E0-4B4D-9C61-82CFEE5A2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pull/>
    <p:sndAc>
      <p:stSnd>
        <p:snd r:embed="rId2"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B2DA330-99E0-4B4D-9C61-82CFEE5A2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pull/>
    <p:sndAc>
      <p:stSnd>
        <p:snd r:embed="rId2"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8" name="矩形 7"/>
          <p:cNvSpPr/>
          <p:nvPr userDrawn="1"/>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AB2DA330-99E0-4B4D-9C61-82CFEE5A2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pull/>
    <p:sndAc>
      <p:stSnd>
        <p:snd r:embed="rId2"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备用空白页">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2DA330-99E0-4B4D-9C61-82CFEE5A23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pull/>
    <p:sndAc>
      <p:stSnd>
        <p:snd r:embed="rId2"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版权页">
    <p:spTree>
      <p:nvGrpSpPr>
        <p:cNvPr id="1" name=""/>
        <p:cNvGrpSpPr/>
        <p:nvPr/>
      </p:nvGrpSpPr>
      <p:grpSpPr>
        <a:xfrm>
          <a:off x="0" y="0"/>
          <a:ext cx="0" cy="0"/>
          <a:chOff x="0" y="0"/>
          <a:chExt cx="0" cy="0"/>
        </a:xfrm>
      </p:grpSpPr>
      <p:grpSp>
        <p:nvGrpSpPr>
          <p:cNvPr id="23" name="组合 22"/>
          <p:cNvGrpSpPr/>
          <p:nvPr userDrawn="1"/>
        </p:nvGrpSpPr>
        <p:grpSpPr>
          <a:xfrm>
            <a:off x="0" y="0"/>
            <a:ext cx="12192000" cy="6858000"/>
            <a:chOff x="0" y="0"/>
            <a:chExt cx="12192000" cy="6858000"/>
          </a:xfrm>
        </p:grpSpPr>
        <p:pic>
          <p:nvPicPr>
            <p:cNvPr id="24"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500" y="1628775"/>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263" y="3579813"/>
              <a:ext cx="4943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pull/>
    <p:sndAc>
      <p:stSnd>
        <p:snd r:embed="rId5" name="chimes.wav"/>
      </p:stSnd>
    </p:sndAc>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audio" Target="../media/audio1.wav"/><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audio" Target="../media/audio1.wav"/><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DA330-99E0-4B4D-9C61-82CFEE5A23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02866-32EA-4EDE-B1EF-E5D366E4AC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pull/>
    <p:sndAc>
      <p:stSnd>
        <p:snd r:embed="rId6" name="chimes.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ransition>
    <p:pull/>
    <p:sndAc>
      <p:stSnd>
        <p:snd r:embed="rId2" name="chimes.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cstate="print">
            <a:extLst>
              <a:ext uri="{28A0092B-C50C-407E-A947-70E740481C1C}">
                <a14:useLocalDpi xmlns:a14="http://schemas.microsoft.com/office/drawing/2010/main" val="0"/>
              </a:ext>
            </a:extLst>
          </a:blip>
          <a:srcRect t="15592"/>
          <a:stretch>
            <a:fillRect/>
          </a:stretch>
        </p:blipFill>
        <p:spPr>
          <a:xfrm>
            <a:off x="0" y="0"/>
            <a:ext cx="12192000" cy="6858000"/>
          </a:xfrm>
          <a:prstGeom prst="rect">
            <a:avLst/>
          </a:prstGeom>
        </p:spPr>
      </p:pic>
      <p:sp>
        <p:nvSpPr>
          <p:cNvPr id="46" name="矩形 45"/>
          <p:cNvSpPr/>
          <p:nvPr/>
        </p:nvSpPr>
        <p:spPr>
          <a:xfrm>
            <a:off x="-4" y="0"/>
            <a:ext cx="12192004" cy="6858000"/>
          </a:xfrm>
          <a:prstGeom prst="rect">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0" y="-2375"/>
            <a:ext cx="12192000" cy="6860375"/>
          </a:xfrm>
          <a:custGeom>
            <a:avLst/>
            <a:gdLst>
              <a:gd name="connsiteX0" fmla="*/ 0 w 12192000"/>
              <a:gd name="connsiteY0" fmla="*/ 0 h 6860375"/>
              <a:gd name="connsiteX1" fmla="*/ 12192000 w 12192000"/>
              <a:gd name="connsiteY1" fmla="*/ 0 h 6860375"/>
              <a:gd name="connsiteX2" fmla="*/ 12192000 w 12192000"/>
              <a:gd name="connsiteY2" fmla="*/ 12841 h 6860375"/>
              <a:gd name="connsiteX3" fmla="*/ 12123277 w 12192000"/>
              <a:gd name="connsiteY3" fmla="*/ 39943 h 6860375"/>
              <a:gd name="connsiteX4" fmla="*/ 7466 w 12192000"/>
              <a:gd name="connsiteY4" fmla="*/ 6666073 h 6860375"/>
              <a:gd name="connsiteX5" fmla="*/ 0 w 12192000"/>
              <a:gd name="connsiteY5" fmla="*/ 6860375 h 6860375"/>
              <a:gd name="connsiteX6" fmla="*/ 0 w 12192000"/>
              <a:gd name="connsiteY6" fmla="*/ 6860375 h 68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60375">
                <a:moveTo>
                  <a:pt x="0" y="0"/>
                </a:moveTo>
                <a:lnTo>
                  <a:pt x="12192000" y="0"/>
                </a:lnTo>
                <a:lnTo>
                  <a:pt x="12192000" y="12841"/>
                </a:lnTo>
                <a:lnTo>
                  <a:pt x="12123277" y="39943"/>
                </a:lnTo>
                <a:cubicBezTo>
                  <a:pt x="10513437" y="641734"/>
                  <a:pt x="322557" y="2618624"/>
                  <a:pt x="7466" y="6666073"/>
                </a:cubicBezTo>
                <a:lnTo>
                  <a:pt x="0" y="6860375"/>
                </a:lnTo>
                <a:lnTo>
                  <a:pt x="0" y="6860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1" y="0"/>
            <a:ext cx="12192001" cy="2160057"/>
          </a:xfrm>
          <a:custGeom>
            <a:avLst/>
            <a:gdLst>
              <a:gd name="connsiteX0" fmla="*/ 12192004 w 12192004"/>
              <a:gd name="connsiteY0" fmla="*/ 0 h 1953705"/>
              <a:gd name="connsiteX1" fmla="*/ 12192004 w 12192004"/>
              <a:gd name="connsiteY1" fmla="*/ 62734 h 1953705"/>
              <a:gd name="connsiteX2" fmla="*/ 11318721 w 12192004"/>
              <a:gd name="connsiteY2" fmla="*/ 290447 h 1953705"/>
              <a:gd name="connsiteX3" fmla="*/ 3 w 12192004"/>
              <a:gd name="connsiteY3" fmla="*/ 326227 h 1953705"/>
              <a:gd name="connsiteX4" fmla="*/ 3 w 12192004"/>
              <a:gd name="connsiteY4" fmla="*/ 2376 h 1953705"/>
              <a:gd name="connsiteX0-1" fmla="*/ 12192001 w 12192001"/>
              <a:gd name="connsiteY0-2" fmla="*/ 0 h 2160057"/>
              <a:gd name="connsiteX1-3" fmla="*/ 12192001 w 12192001"/>
              <a:gd name="connsiteY1-4" fmla="*/ 62734 h 2160057"/>
              <a:gd name="connsiteX2-5" fmla="*/ 11318718 w 12192001"/>
              <a:gd name="connsiteY2-6" fmla="*/ 290447 h 2160057"/>
              <a:gd name="connsiteX3-7" fmla="*/ 0 w 12192001"/>
              <a:gd name="connsiteY3-8" fmla="*/ 326227 h 2160057"/>
              <a:gd name="connsiteX4-9" fmla="*/ 0 w 12192001"/>
              <a:gd name="connsiteY4-10" fmla="*/ 2376 h 2160057"/>
              <a:gd name="connsiteX5" fmla="*/ 12192001 w 12192001"/>
              <a:gd name="connsiteY5" fmla="*/ 0 h 21600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2001" h="2160057">
                <a:moveTo>
                  <a:pt x="12192001" y="0"/>
                </a:moveTo>
                <a:lnTo>
                  <a:pt x="12192001" y="62734"/>
                </a:lnTo>
                <a:lnTo>
                  <a:pt x="11318718" y="290447"/>
                </a:lnTo>
                <a:cubicBezTo>
                  <a:pt x="6693861" y="1504570"/>
                  <a:pt x="4495" y="3789822"/>
                  <a:pt x="0" y="326227"/>
                </a:cubicBezTo>
                <a:lnTo>
                  <a:pt x="0" y="2376"/>
                </a:lnTo>
                <a:lnTo>
                  <a:pt x="12192001"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4" y="-2375"/>
            <a:ext cx="12192004" cy="1878362"/>
          </a:xfrm>
          <a:custGeom>
            <a:avLst/>
            <a:gdLst>
              <a:gd name="connsiteX0" fmla="*/ 12192004 w 12192004"/>
              <a:gd name="connsiteY0" fmla="*/ 0 h 1953705"/>
              <a:gd name="connsiteX1" fmla="*/ 12192004 w 12192004"/>
              <a:gd name="connsiteY1" fmla="*/ 62734 h 1953705"/>
              <a:gd name="connsiteX2" fmla="*/ 11318721 w 12192004"/>
              <a:gd name="connsiteY2" fmla="*/ 290447 h 1953705"/>
              <a:gd name="connsiteX3" fmla="*/ 3 w 12192004"/>
              <a:gd name="connsiteY3" fmla="*/ 326227 h 1953705"/>
              <a:gd name="connsiteX4" fmla="*/ 3 w 12192004"/>
              <a:gd name="connsiteY4" fmla="*/ 2376 h 1953705"/>
              <a:gd name="connsiteX0-1" fmla="*/ 12192004 w 12192004"/>
              <a:gd name="connsiteY0-2" fmla="*/ 0 h 1878362"/>
              <a:gd name="connsiteX1-3" fmla="*/ 12192004 w 12192004"/>
              <a:gd name="connsiteY1-4" fmla="*/ 62734 h 1878362"/>
              <a:gd name="connsiteX2-5" fmla="*/ 11318721 w 12192004"/>
              <a:gd name="connsiteY2-6" fmla="*/ 290447 h 1878362"/>
              <a:gd name="connsiteX3-7" fmla="*/ 3 w 12192004"/>
              <a:gd name="connsiteY3-8" fmla="*/ 326227 h 1878362"/>
              <a:gd name="connsiteX4-9" fmla="*/ 3 w 12192004"/>
              <a:gd name="connsiteY4-10" fmla="*/ 2376 h 1878362"/>
              <a:gd name="connsiteX5" fmla="*/ 12192004 w 12192004"/>
              <a:gd name="connsiteY5" fmla="*/ 0 h 18783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2004" h="1878362">
                <a:moveTo>
                  <a:pt x="12192004" y="0"/>
                </a:moveTo>
                <a:lnTo>
                  <a:pt x="12192004" y="62734"/>
                </a:lnTo>
                <a:lnTo>
                  <a:pt x="11318721" y="290447"/>
                </a:lnTo>
                <a:cubicBezTo>
                  <a:pt x="6693864" y="1504570"/>
                  <a:pt x="-5230" y="3138069"/>
                  <a:pt x="3" y="326227"/>
                </a:cubicBezTo>
                <a:lnTo>
                  <a:pt x="3" y="2376"/>
                </a:lnTo>
                <a:lnTo>
                  <a:pt x="1219200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217"/>
          <p:cNvSpPr/>
          <p:nvPr/>
        </p:nvSpPr>
        <p:spPr bwMode="auto">
          <a:xfrm rot="1718549">
            <a:off x="10028272" y="274832"/>
            <a:ext cx="553400" cy="563839"/>
          </a:xfrm>
          <a:custGeom>
            <a:avLst/>
            <a:gdLst>
              <a:gd name="T0" fmla="*/ 195 w 199"/>
              <a:gd name="T1" fmla="*/ 8 h 203"/>
              <a:gd name="T2" fmla="*/ 154 w 199"/>
              <a:gd name="T3" fmla="*/ 19 h 203"/>
              <a:gd name="T4" fmla="*/ 144 w 199"/>
              <a:gd name="T5" fmla="*/ 28 h 203"/>
              <a:gd name="T6" fmla="*/ 28 w 199"/>
              <a:gd name="T7" fmla="*/ 19 h 203"/>
              <a:gd name="T8" fmla="*/ 7 w 199"/>
              <a:gd name="T9" fmla="*/ 23 h 203"/>
              <a:gd name="T10" fmla="*/ 0 w 199"/>
              <a:gd name="T11" fmla="*/ 30 h 203"/>
              <a:gd name="T12" fmla="*/ 107 w 199"/>
              <a:gd name="T13" fmla="*/ 69 h 203"/>
              <a:gd name="T14" fmla="*/ 63 w 199"/>
              <a:gd name="T15" fmla="*/ 120 h 203"/>
              <a:gd name="T16" fmla="*/ 24 w 199"/>
              <a:gd name="T17" fmla="*/ 118 h 203"/>
              <a:gd name="T18" fmla="*/ 10 w 199"/>
              <a:gd name="T19" fmla="*/ 132 h 203"/>
              <a:gd name="T20" fmla="*/ 58 w 199"/>
              <a:gd name="T21" fmla="*/ 142 h 203"/>
              <a:gd name="T22" fmla="*/ 70 w 199"/>
              <a:gd name="T23" fmla="*/ 193 h 203"/>
              <a:gd name="T24" fmla="*/ 85 w 199"/>
              <a:gd name="T25" fmla="*/ 178 h 203"/>
              <a:gd name="T26" fmla="*/ 82 w 199"/>
              <a:gd name="T27" fmla="*/ 139 h 203"/>
              <a:gd name="T28" fmla="*/ 133 w 199"/>
              <a:gd name="T29" fmla="*/ 96 h 203"/>
              <a:gd name="T30" fmla="*/ 172 w 199"/>
              <a:gd name="T31" fmla="*/ 203 h 203"/>
              <a:gd name="T32" fmla="*/ 180 w 199"/>
              <a:gd name="T33" fmla="*/ 195 h 203"/>
              <a:gd name="T34" fmla="*/ 184 w 199"/>
              <a:gd name="T35" fmla="*/ 175 h 203"/>
              <a:gd name="T36" fmla="*/ 175 w 199"/>
              <a:gd name="T37" fmla="*/ 58 h 203"/>
              <a:gd name="T38" fmla="*/ 183 w 199"/>
              <a:gd name="T39" fmla="*/ 48 h 203"/>
              <a:gd name="T40" fmla="*/ 188 w 199"/>
              <a:gd name="T41" fmla="*/ 42 h 203"/>
              <a:gd name="T42" fmla="*/ 194 w 199"/>
              <a:gd name="T43" fmla="*/ 33 h 203"/>
              <a:gd name="T44" fmla="*/ 198 w 199"/>
              <a:gd name="T45" fmla="*/ 20 h 203"/>
              <a:gd name="T46" fmla="*/ 195 w 199"/>
              <a:gd name="T47"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203">
                <a:moveTo>
                  <a:pt x="195" y="8"/>
                </a:moveTo>
                <a:cubicBezTo>
                  <a:pt x="187" y="0"/>
                  <a:pt x="173" y="4"/>
                  <a:pt x="154" y="19"/>
                </a:cubicBezTo>
                <a:cubicBezTo>
                  <a:pt x="144" y="28"/>
                  <a:pt x="144" y="28"/>
                  <a:pt x="144" y="28"/>
                </a:cubicBezTo>
                <a:cubicBezTo>
                  <a:pt x="28" y="19"/>
                  <a:pt x="28" y="19"/>
                  <a:pt x="28" y="19"/>
                </a:cubicBezTo>
                <a:cubicBezTo>
                  <a:pt x="18" y="18"/>
                  <a:pt x="11" y="19"/>
                  <a:pt x="7" y="23"/>
                </a:cubicBezTo>
                <a:cubicBezTo>
                  <a:pt x="0" y="30"/>
                  <a:pt x="0" y="30"/>
                  <a:pt x="0" y="30"/>
                </a:cubicBezTo>
                <a:cubicBezTo>
                  <a:pt x="107" y="69"/>
                  <a:pt x="107" y="69"/>
                  <a:pt x="107" y="69"/>
                </a:cubicBezTo>
                <a:cubicBezTo>
                  <a:pt x="63" y="120"/>
                  <a:pt x="63" y="120"/>
                  <a:pt x="63" y="120"/>
                </a:cubicBezTo>
                <a:cubicBezTo>
                  <a:pt x="24" y="118"/>
                  <a:pt x="24" y="118"/>
                  <a:pt x="24" y="118"/>
                </a:cubicBezTo>
                <a:cubicBezTo>
                  <a:pt x="10" y="132"/>
                  <a:pt x="10" y="132"/>
                  <a:pt x="10" y="132"/>
                </a:cubicBezTo>
                <a:cubicBezTo>
                  <a:pt x="58" y="142"/>
                  <a:pt x="58" y="142"/>
                  <a:pt x="58" y="142"/>
                </a:cubicBezTo>
                <a:cubicBezTo>
                  <a:pt x="70" y="193"/>
                  <a:pt x="70" y="193"/>
                  <a:pt x="70" y="193"/>
                </a:cubicBezTo>
                <a:cubicBezTo>
                  <a:pt x="85" y="178"/>
                  <a:pt x="85" y="178"/>
                  <a:pt x="85" y="178"/>
                </a:cubicBezTo>
                <a:cubicBezTo>
                  <a:pt x="82" y="139"/>
                  <a:pt x="82" y="139"/>
                  <a:pt x="82" y="139"/>
                </a:cubicBezTo>
                <a:cubicBezTo>
                  <a:pt x="133" y="96"/>
                  <a:pt x="133" y="96"/>
                  <a:pt x="133" y="96"/>
                </a:cubicBezTo>
                <a:cubicBezTo>
                  <a:pt x="172" y="203"/>
                  <a:pt x="172" y="203"/>
                  <a:pt x="172" y="203"/>
                </a:cubicBezTo>
                <a:cubicBezTo>
                  <a:pt x="180" y="195"/>
                  <a:pt x="180" y="195"/>
                  <a:pt x="180" y="195"/>
                </a:cubicBezTo>
                <a:cubicBezTo>
                  <a:pt x="184" y="191"/>
                  <a:pt x="185" y="184"/>
                  <a:pt x="184" y="175"/>
                </a:cubicBezTo>
                <a:cubicBezTo>
                  <a:pt x="175" y="58"/>
                  <a:pt x="175" y="58"/>
                  <a:pt x="175" y="58"/>
                </a:cubicBezTo>
                <a:cubicBezTo>
                  <a:pt x="183" y="48"/>
                  <a:pt x="183" y="48"/>
                  <a:pt x="183" y="48"/>
                </a:cubicBezTo>
                <a:cubicBezTo>
                  <a:pt x="185" y="46"/>
                  <a:pt x="187" y="44"/>
                  <a:pt x="188" y="42"/>
                </a:cubicBezTo>
                <a:cubicBezTo>
                  <a:pt x="190" y="40"/>
                  <a:pt x="192" y="37"/>
                  <a:pt x="194" y="33"/>
                </a:cubicBezTo>
                <a:cubicBezTo>
                  <a:pt x="196" y="29"/>
                  <a:pt x="198" y="25"/>
                  <a:pt x="198" y="20"/>
                </a:cubicBezTo>
                <a:cubicBezTo>
                  <a:pt x="199" y="15"/>
                  <a:pt x="198" y="11"/>
                  <a:pt x="195" y="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5733346" y="3624660"/>
            <a:ext cx="5689600" cy="1076325"/>
          </a:xfrm>
          <a:prstGeom prst="rect">
            <a:avLst/>
          </a:prstGeom>
          <a:noFill/>
        </p:spPr>
        <p:txBody>
          <a:bodyPr wrap="none" lIns="0" rIns="0" rtlCol="0">
            <a:spAutoFit/>
          </a:bodyPr>
          <a:lstStyle/>
          <a:p>
            <a:pPr algn="r"/>
            <a:r>
              <a:rPr lang="zh-CN" altLang="en-US" sz="6400" dirty="0" smtClean="0">
                <a:solidFill>
                  <a:schemeClr val="bg1"/>
                </a:solidFill>
                <a:latin typeface="+mj-ea"/>
                <a:ea typeface="+mj-ea"/>
              </a:rPr>
              <a:t>融媒体创新</a:t>
            </a:r>
            <a:r>
              <a:rPr lang="zh-CN" altLang="en-US" sz="6400" dirty="0" smtClean="0">
                <a:solidFill>
                  <a:schemeClr val="bg1"/>
                </a:solidFill>
                <a:latin typeface="+mj-ea"/>
                <a:ea typeface="+mj-ea"/>
              </a:rPr>
              <a:t>创业</a:t>
            </a:r>
            <a:endParaRPr lang="zh-CN" altLang="en-US" sz="6400" dirty="0">
              <a:solidFill>
                <a:schemeClr val="bg1"/>
              </a:solidFill>
              <a:latin typeface="+mj-ea"/>
              <a:ea typeface="+mj-ea"/>
            </a:endParaRPr>
          </a:p>
        </p:txBody>
      </p:sp>
      <p:sp>
        <p:nvSpPr>
          <p:cNvPr id="37" name="矩形 36"/>
          <p:cNvSpPr/>
          <p:nvPr/>
        </p:nvSpPr>
        <p:spPr>
          <a:xfrm>
            <a:off x="5676899" y="4866809"/>
            <a:ext cx="5707941" cy="440055"/>
          </a:xfrm>
          <a:prstGeom prst="rect">
            <a:avLst/>
          </a:prstGeom>
          <a:solidFill>
            <a:schemeClr val="accent1"/>
          </a:solidFill>
        </p:spPr>
        <p:txBody>
          <a:bodyPr wrap="square" lIns="108000" tIns="36000" rIns="108000" bIns="36000">
            <a:spAutoFit/>
          </a:bodyPr>
          <a:lstStyle/>
          <a:p>
            <a:pPr algn="ctr"/>
            <a:r>
              <a:rPr lang="zh-CN" altLang="en-US" sz="2400" dirty="0" smtClean="0">
                <a:solidFill>
                  <a:schemeClr val="bg1"/>
                </a:solidFill>
              </a:rPr>
              <a:t>主讲人：李新</a:t>
            </a:r>
            <a:endParaRPr lang="zh-CN" altLang="en-US" sz="2400" dirty="0" smtClean="0">
              <a:solidFill>
                <a:schemeClr val="bg1"/>
              </a:solidFill>
            </a:endParaRPr>
          </a:p>
        </p:txBody>
      </p:sp>
    </p:spTree>
  </p:cSld>
  <p:clrMapOvr>
    <a:masterClrMapping/>
  </p:clrMapOvr>
  <p:transition>
    <p:pull/>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2" name="矩形 11"/>
          <p:cNvSpPr/>
          <p:nvPr/>
        </p:nvSpPr>
        <p:spPr>
          <a:xfrm>
            <a:off x="2275555" y="2252752"/>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37846" y="2398737"/>
            <a:ext cx="4996429" cy="400110"/>
          </a:xfrm>
          <a:prstGeom prst="rect">
            <a:avLst/>
          </a:prstGeom>
          <a:noFill/>
        </p:spPr>
        <p:txBody>
          <a:bodyPr wrap="square" lIns="0" rIns="0" rtlCol="0">
            <a:spAutoFit/>
          </a:bodyPr>
          <a:lstStyle/>
          <a:p>
            <a:r>
              <a:rPr lang="zh-CN" altLang="en-US" sz="2000" dirty="0" smtClean="0"/>
              <a:t>用</a:t>
            </a:r>
            <a:r>
              <a:rPr lang="en-US" altLang="zh-CN" sz="2000" dirty="0" err="1" smtClean="0"/>
              <a:t>wordart</a:t>
            </a:r>
            <a:r>
              <a:rPr lang="zh-CN" altLang="zh-CN" sz="2000" dirty="0" smtClean="0"/>
              <a:t>制作</a:t>
            </a:r>
            <a:r>
              <a:rPr lang="zh-CN" altLang="en-US" sz="2000" dirty="0" smtClean="0"/>
              <a:t>一个创意云文字，并发布</a:t>
            </a:r>
            <a:endParaRPr lang="zh-CN" altLang="zh-CN" sz="2000" dirty="0" smtClean="0"/>
          </a:p>
        </p:txBody>
      </p:sp>
      <p:sp>
        <p:nvSpPr>
          <p:cNvPr id="18" name="文本框 17"/>
          <p:cNvSpPr txBox="1"/>
          <p:nvPr/>
        </p:nvSpPr>
        <p:spPr>
          <a:xfrm>
            <a:off x="1313123" y="2084551"/>
            <a:ext cx="705321" cy="1015663"/>
          </a:xfrm>
          <a:prstGeom prst="rect">
            <a:avLst/>
          </a:prstGeom>
          <a:noFill/>
        </p:spPr>
        <p:txBody>
          <a:bodyPr wrap="none" lIns="0" rIns="0" rtlCol="0">
            <a:spAutoFit/>
          </a:bodyPr>
          <a:lstStyle/>
          <a:p>
            <a:r>
              <a:rPr lang="en-US" altLang="zh-CN" sz="6000" dirty="0" smtClean="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
        <p:nvSpPr>
          <p:cNvPr id="20" name="矩形 19"/>
          <p:cNvSpPr/>
          <p:nvPr/>
        </p:nvSpPr>
        <p:spPr>
          <a:xfrm>
            <a:off x="152400" y="161925"/>
            <a:ext cx="11706225" cy="637222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5</a:t>
            </a:r>
            <a:endParaRPr lang="zh-CN" altLang="en-US" sz="13800" dirty="0">
              <a:solidFill>
                <a:schemeClr val="bg1"/>
              </a:solidFill>
              <a:latin typeface="+mj-ea"/>
              <a:ea typeface="+mj-ea"/>
            </a:endParaRPr>
          </a:p>
        </p:txBody>
      </p:sp>
      <p:sp>
        <p:nvSpPr>
          <p:cNvPr id="17" name="文本框 16"/>
          <p:cNvSpPr txBox="1"/>
          <p:nvPr/>
        </p:nvSpPr>
        <p:spPr>
          <a:xfrm>
            <a:off x="2967852" y="1252165"/>
            <a:ext cx="5084725" cy="523220"/>
          </a:xfrm>
          <a:prstGeom prst="rect">
            <a:avLst/>
          </a:prstGeom>
          <a:noFill/>
        </p:spPr>
        <p:txBody>
          <a:bodyPr wrap="none" lIns="0" rIns="0" rtlCol="0">
            <a:spAutoFit/>
          </a:bodyPr>
          <a:lstStyle/>
          <a:p>
            <a:r>
              <a:rPr lang="zh-CN" altLang="en-US" sz="2800" dirty="0" smtClean="0">
                <a:solidFill>
                  <a:schemeClr val="bg1"/>
                </a:solidFill>
                <a:latin typeface="+mj-ea"/>
              </a:rPr>
              <a:t>新媒体平台内容创业</a:t>
            </a:r>
            <a:r>
              <a:rPr lang="en-US" altLang="zh-CN" sz="2800" dirty="0" smtClean="0">
                <a:solidFill>
                  <a:schemeClr val="bg1"/>
                </a:solidFill>
                <a:latin typeface="+mj-ea"/>
              </a:rPr>
              <a:t>——</a:t>
            </a:r>
            <a:r>
              <a:rPr lang="zh-CN" altLang="en-US" sz="2800" dirty="0" smtClean="0">
                <a:solidFill>
                  <a:schemeClr val="bg1"/>
                </a:solidFill>
                <a:latin typeface="+mj-ea"/>
              </a:rPr>
              <a:t>技术篇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3303790" cy="923330"/>
          </a:xfrm>
          <a:prstGeom prst="rect">
            <a:avLst/>
          </a:prstGeom>
          <a:noFill/>
        </p:spPr>
        <p:txBody>
          <a:bodyPr wrap="none" lIns="0" rIns="0" rtlCol="0">
            <a:spAutoFit/>
          </a:bodyPr>
          <a:lstStyle/>
          <a:p>
            <a:r>
              <a:rPr lang="en-US" altLang="zh-CN" sz="5400" dirty="0" smtClean="0">
                <a:solidFill>
                  <a:schemeClr val="tx2"/>
                </a:solidFill>
                <a:latin typeface="+mj-ea"/>
                <a:ea typeface="+mj-ea"/>
              </a:rPr>
              <a:t>5.3</a:t>
            </a:r>
            <a:r>
              <a:rPr lang="en-US" altLang="zh-CN" sz="5400" dirty="0" smtClean="0">
                <a:solidFill>
                  <a:schemeClr val="tx2"/>
                </a:solidFill>
                <a:latin typeface="+mj-ea"/>
                <a:ea typeface="+mj-ea"/>
              </a:rPr>
              <a:t>H5</a:t>
            </a:r>
            <a:r>
              <a:rPr lang="zh-CN" altLang="en-US" sz="5400" dirty="0" smtClean="0">
                <a:solidFill>
                  <a:schemeClr val="tx2"/>
                </a:solidFill>
                <a:latin typeface="+mj-ea"/>
                <a:ea typeface="+mj-ea"/>
              </a:rPr>
              <a:t>制作</a:t>
            </a:r>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a:t>
            </a:r>
            <a:r>
              <a:rPr lang="en-US" altLang="zh-CN" sz="2000" dirty="0" smtClean="0">
                <a:solidFill>
                  <a:schemeClr val="bg1"/>
                </a:solidFill>
                <a:latin typeface="+mn-ea"/>
              </a:rPr>
              <a:t>.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114425" y="2695201"/>
            <a:ext cx="7658100" cy="1200329"/>
          </a:xfrm>
          <a:prstGeom prst="rect">
            <a:avLst/>
          </a:prstGeom>
        </p:spPr>
        <p:txBody>
          <a:bodyPr wrap="square" lIns="0" rIns="0">
            <a:spAutoFit/>
          </a:bodyPr>
          <a:lstStyle/>
          <a:p>
            <a:r>
              <a:rPr lang="en-US" altLang="zh-CN" dirty="0" smtClean="0"/>
              <a:t>H5</a:t>
            </a:r>
            <a:r>
              <a:rPr lang="zh-CN" altLang="zh-CN" dirty="0" smtClean="0"/>
              <a:t>是指第</a:t>
            </a:r>
            <a:r>
              <a:rPr lang="en-US" altLang="zh-CN" dirty="0" smtClean="0"/>
              <a:t>5</a:t>
            </a:r>
            <a:r>
              <a:rPr lang="zh-CN" altLang="zh-CN" dirty="0" smtClean="0"/>
              <a:t>代</a:t>
            </a:r>
            <a:r>
              <a:rPr lang="en-US" altLang="zh-CN" dirty="0" smtClean="0"/>
              <a:t>HTML</a:t>
            </a:r>
            <a:r>
              <a:rPr lang="zh-CN" altLang="zh-CN" dirty="0" smtClean="0"/>
              <a:t>，也是指</a:t>
            </a:r>
            <a:r>
              <a:rPr lang="en-US" altLang="zh-CN" dirty="0" smtClean="0"/>
              <a:t>H5</a:t>
            </a:r>
            <a:r>
              <a:rPr lang="zh-CN" altLang="zh-CN" dirty="0" smtClean="0"/>
              <a:t>语言制作的一切数字产品。</a:t>
            </a:r>
            <a:r>
              <a:rPr lang="en-US" altLang="zh-CN" dirty="0" smtClean="0"/>
              <a:t>HTML</a:t>
            </a:r>
            <a:r>
              <a:rPr lang="zh-CN" altLang="zh-CN" dirty="0" smtClean="0"/>
              <a:t>是</a:t>
            </a:r>
            <a:r>
              <a:rPr lang="en-US" altLang="zh-CN" dirty="0" smtClean="0"/>
              <a:t>“</a:t>
            </a:r>
            <a:r>
              <a:rPr lang="zh-CN" altLang="zh-CN" dirty="0" smtClean="0"/>
              <a:t>超文本标记语言</a:t>
            </a:r>
            <a:r>
              <a:rPr lang="en-US" altLang="zh-CN" dirty="0" smtClean="0"/>
              <a:t>”</a:t>
            </a:r>
            <a:r>
              <a:rPr lang="zh-CN" altLang="zh-CN" dirty="0" smtClean="0"/>
              <a:t>的英文缩写。我们在网上看到的大多数网页都是</a:t>
            </a:r>
            <a:r>
              <a:rPr lang="en-US" altLang="zh-CN" dirty="0" smtClean="0"/>
              <a:t>HTML</a:t>
            </a:r>
            <a:r>
              <a:rPr lang="zh-CN" altLang="zh-CN" dirty="0" smtClean="0"/>
              <a:t>写成的。</a:t>
            </a:r>
            <a:r>
              <a:rPr lang="en-US" altLang="zh-CN" dirty="0" smtClean="0"/>
              <a:t>2014</a:t>
            </a:r>
            <a:r>
              <a:rPr lang="zh-CN" altLang="zh-CN" dirty="0" smtClean="0"/>
              <a:t>年</a:t>
            </a:r>
            <a:r>
              <a:rPr lang="en-US" altLang="zh-CN" dirty="0" smtClean="0"/>
              <a:t>10</a:t>
            </a:r>
            <a:r>
              <a:rPr lang="zh-CN" altLang="zh-CN" dirty="0" smtClean="0"/>
              <a:t>月</a:t>
            </a:r>
            <a:r>
              <a:rPr lang="en-US" altLang="zh-CN" dirty="0" smtClean="0"/>
              <a:t>29</a:t>
            </a:r>
            <a:r>
              <a:rPr lang="zh-CN" altLang="zh-CN" dirty="0" smtClean="0"/>
              <a:t>日，万维网联盟宣布，经过接近</a:t>
            </a:r>
            <a:r>
              <a:rPr lang="en-US" altLang="zh-CN" dirty="0" smtClean="0"/>
              <a:t>8</a:t>
            </a:r>
            <a:r>
              <a:rPr lang="zh-CN" altLang="zh-CN" dirty="0" smtClean="0"/>
              <a:t>年的艰苦努力，该标准规范终于制定完成。</a:t>
            </a:r>
            <a:endParaRPr lang="zh-CN" altLang="zh-CN" dirty="0"/>
          </a:p>
        </p:txBody>
      </p:sp>
      <p:sp>
        <p:nvSpPr>
          <p:cNvPr id="14" name="文本框 8"/>
          <p:cNvSpPr txBox="1"/>
          <p:nvPr/>
        </p:nvSpPr>
        <p:spPr>
          <a:xfrm>
            <a:off x="1116512" y="2052032"/>
            <a:ext cx="722955" cy="362792"/>
          </a:xfrm>
          <a:prstGeom prst="rect">
            <a:avLst/>
          </a:prstGeom>
          <a:noFill/>
        </p:spPr>
        <p:txBody>
          <a:bodyPr wrap="none" lIns="0" rIns="0" rtlCol="0">
            <a:spAutoFit/>
          </a:bodyPr>
          <a:lstStyle/>
          <a:p>
            <a:pPr algn="ctr">
              <a:lnSpc>
                <a:spcPct val="120000"/>
              </a:lnSpc>
            </a:pPr>
            <a:r>
              <a:rPr lang="en-US" altLang="zh-CN" sz="1600" b="1" dirty="0" smtClean="0">
                <a:latin typeface="+mn-ea"/>
              </a:rPr>
              <a:t>1.1</a:t>
            </a:r>
            <a:r>
              <a:rPr lang="zh-CN" altLang="en-US" sz="1600" b="1" dirty="0" smtClean="0">
                <a:latin typeface="+mn-ea"/>
              </a:rPr>
              <a:t>概念</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314450" y="2666626"/>
            <a:ext cx="3219450" cy="2585323"/>
          </a:xfrm>
          <a:prstGeom prst="rect">
            <a:avLst/>
          </a:prstGeom>
        </p:spPr>
        <p:txBody>
          <a:bodyPr wrap="square" lIns="0" rIns="0">
            <a:spAutoFit/>
          </a:bodyPr>
          <a:lstStyle/>
          <a:p>
            <a:r>
              <a:rPr lang="zh-CN" altLang="zh-CN" dirty="0" smtClean="0"/>
              <a:t>视频类</a:t>
            </a:r>
            <a:r>
              <a:rPr lang="en-US" altLang="zh-CN" dirty="0" smtClean="0"/>
              <a:t>H5</a:t>
            </a:r>
            <a:r>
              <a:rPr lang="zh-CN" altLang="zh-CN" dirty="0" smtClean="0"/>
              <a:t>大多以全屏视频的形式存在，能够减少其他因素对用户的干扰，</a:t>
            </a:r>
            <a:r>
              <a:rPr lang="en-US" altLang="zh-CN" dirty="0" smtClean="0"/>
              <a:t>H5</a:t>
            </a:r>
            <a:r>
              <a:rPr lang="zh-CN" altLang="zh-CN" dirty="0" smtClean="0"/>
              <a:t>的体验不会轻易被中断，而且用视频能够展现出一些</a:t>
            </a:r>
            <a:r>
              <a:rPr lang="en-US" altLang="zh-CN" dirty="0" smtClean="0"/>
              <a:t>H5</a:t>
            </a:r>
            <a:r>
              <a:rPr lang="zh-CN" altLang="zh-CN" dirty="0" smtClean="0"/>
              <a:t>程序实现不了的特效，结合音乐和音效更能让用户全身心沉浸。扫码下面二维码可以体验视频型</a:t>
            </a:r>
            <a:r>
              <a:rPr lang="en-US" altLang="zh-CN" dirty="0" smtClean="0"/>
              <a:t>H5</a:t>
            </a:r>
            <a:r>
              <a:rPr lang="zh-CN" altLang="zh-CN" dirty="0" smtClean="0"/>
              <a:t>《绝地求生：玩真的，才刺激！》。</a:t>
            </a:r>
            <a:endParaRPr lang="zh-CN" altLang="zh-CN" dirty="0"/>
          </a:p>
        </p:txBody>
      </p:sp>
      <p:sp>
        <p:nvSpPr>
          <p:cNvPr id="14" name="文本框 8"/>
          <p:cNvSpPr txBox="1"/>
          <p:nvPr/>
        </p:nvSpPr>
        <p:spPr>
          <a:xfrm>
            <a:off x="1387272" y="2080607"/>
            <a:ext cx="2181687" cy="387798"/>
          </a:xfrm>
          <a:prstGeom prst="rect">
            <a:avLst/>
          </a:prstGeom>
          <a:noFill/>
        </p:spPr>
        <p:txBody>
          <a:bodyPr wrap="none" lIns="0" rIns="0" rtlCol="0">
            <a:spAutoFit/>
          </a:bodyPr>
          <a:lstStyle/>
          <a:p>
            <a:pPr algn="ctr">
              <a:lnSpc>
                <a:spcPct val="120000"/>
              </a:lnSpc>
            </a:pPr>
            <a:r>
              <a:rPr lang="en-US" altLang="zh-CN" sz="1600" b="1" dirty="0" smtClean="0">
                <a:latin typeface="+mn-ea"/>
              </a:rPr>
              <a:t>1.2  H5</a:t>
            </a:r>
            <a:r>
              <a:rPr lang="zh-CN" altLang="en-US" sz="1600" b="1" dirty="0" smtClean="0">
                <a:latin typeface="+mn-ea"/>
              </a:rPr>
              <a:t>的类型</a:t>
            </a:r>
            <a:r>
              <a:rPr lang="en-US" altLang="zh-CN" sz="1600" b="1" dirty="0" smtClean="0">
                <a:latin typeface="+mn-ea"/>
              </a:rPr>
              <a:t>—</a:t>
            </a:r>
            <a:r>
              <a:rPr lang="zh-CN" altLang="en-US" sz="1600" b="1" dirty="0" smtClean="0">
                <a:latin typeface="+mn-ea"/>
              </a:rPr>
              <a:t>视频类</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图片 50" descr="2018-04-09829365631_1b.jpg"/>
          <p:cNvPicPr>
            <a:picLocks noChangeAspect="1" noChangeArrowheads="1"/>
          </p:cNvPicPr>
          <p:nvPr/>
        </p:nvPicPr>
        <p:blipFill>
          <a:blip r:embed="rId1" cstate="print"/>
          <a:srcRect/>
          <a:stretch>
            <a:fillRect/>
          </a:stretch>
        </p:blipFill>
        <p:spPr bwMode="auto">
          <a:xfrm>
            <a:off x="5476875" y="2771775"/>
            <a:ext cx="2438400" cy="2438400"/>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314450" y="2666626"/>
            <a:ext cx="3219450" cy="3693319"/>
          </a:xfrm>
          <a:prstGeom prst="rect">
            <a:avLst/>
          </a:prstGeom>
        </p:spPr>
        <p:txBody>
          <a:bodyPr wrap="square" lIns="0" rIns="0">
            <a:spAutoFit/>
          </a:bodyPr>
          <a:lstStyle/>
          <a:p>
            <a:r>
              <a:rPr lang="zh-CN" altLang="zh-CN" dirty="0" smtClean="0"/>
              <a:t>合成类</a:t>
            </a:r>
            <a:r>
              <a:rPr lang="en-US" altLang="zh-CN" dirty="0" smtClean="0"/>
              <a:t>H5</a:t>
            </a:r>
            <a:r>
              <a:rPr lang="zh-CN" altLang="zh-CN" dirty="0" smtClean="0"/>
              <a:t>一般以恶搞、幽默居多，其套路本质是</a:t>
            </a:r>
            <a:r>
              <a:rPr lang="en-US" altLang="zh-CN" dirty="0" smtClean="0"/>
              <a:t>“</a:t>
            </a:r>
            <a:r>
              <a:rPr lang="zh-CN" altLang="zh-CN" dirty="0" smtClean="0"/>
              <a:t>套模板，伪订制</a:t>
            </a:r>
            <a:r>
              <a:rPr lang="en-US" altLang="zh-CN" dirty="0" smtClean="0"/>
              <a:t>”</a:t>
            </a:r>
            <a:r>
              <a:rPr lang="zh-CN" altLang="zh-CN" dirty="0" smtClean="0"/>
              <a:t>，用户先将自己的内容与系统模板合成，才能看到后续</a:t>
            </a:r>
            <a:r>
              <a:rPr lang="en-US" altLang="zh-CN" dirty="0" smtClean="0"/>
              <a:t>“</a:t>
            </a:r>
            <a:r>
              <a:rPr lang="zh-CN" altLang="zh-CN" dirty="0" smtClean="0"/>
              <a:t>半订制化</a:t>
            </a:r>
            <a:r>
              <a:rPr lang="en-US" altLang="zh-CN" dirty="0" smtClean="0"/>
              <a:t>”</a:t>
            </a:r>
            <a:r>
              <a:rPr lang="zh-CN" altLang="zh-CN" dirty="0" smtClean="0"/>
              <a:t>的内容呈现。如上传照片可合成明星合影</a:t>
            </a:r>
            <a:r>
              <a:rPr lang="en-US" altLang="zh-CN" dirty="0" smtClean="0"/>
              <a:t>/</a:t>
            </a:r>
            <a:r>
              <a:rPr lang="zh-CN" altLang="zh-CN" dirty="0" smtClean="0"/>
              <a:t>准考证</a:t>
            </a:r>
            <a:r>
              <a:rPr lang="en-US" altLang="zh-CN" dirty="0" smtClean="0"/>
              <a:t>/</a:t>
            </a:r>
            <a:r>
              <a:rPr lang="zh-CN" altLang="zh-CN" dirty="0" smtClean="0"/>
              <a:t>军装照、填写名字生成新闻头条；还有一种是画图，如网易在奥运期间出的</a:t>
            </a:r>
            <a:r>
              <a:rPr lang="en-US" altLang="zh-CN" dirty="0" smtClean="0"/>
              <a:t>“</a:t>
            </a:r>
            <a:r>
              <a:rPr lang="zh-CN" altLang="zh-CN" dirty="0" smtClean="0"/>
              <a:t>画小人</a:t>
            </a:r>
            <a:r>
              <a:rPr lang="en-US" altLang="zh-CN" dirty="0" smtClean="0"/>
              <a:t>”</a:t>
            </a:r>
            <a:r>
              <a:rPr lang="zh-CN" altLang="zh-CN" dirty="0" smtClean="0"/>
              <a:t>，画出的小人会结合到后续的场景中，类似的还有秘密花园填色游戏，你画我猜等。扫码下面二微码可以体验合成型</a:t>
            </a:r>
            <a:r>
              <a:rPr lang="en-US" altLang="zh-CN" dirty="0" smtClean="0"/>
              <a:t>H5</a:t>
            </a:r>
            <a:r>
              <a:rPr lang="zh-CN" altLang="zh-CN" dirty="0" smtClean="0"/>
              <a:t>《八卦电台》。</a:t>
            </a:r>
            <a:endParaRPr lang="zh-CN" altLang="zh-CN" dirty="0"/>
          </a:p>
        </p:txBody>
      </p:sp>
      <p:sp>
        <p:nvSpPr>
          <p:cNvPr id="14" name="文本框 8"/>
          <p:cNvSpPr txBox="1"/>
          <p:nvPr/>
        </p:nvSpPr>
        <p:spPr>
          <a:xfrm>
            <a:off x="1387272" y="2080607"/>
            <a:ext cx="2181687" cy="387798"/>
          </a:xfrm>
          <a:prstGeom prst="rect">
            <a:avLst/>
          </a:prstGeom>
          <a:noFill/>
        </p:spPr>
        <p:txBody>
          <a:bodyPr wrap="none" lIns="0" rIns="0" rtlCol="0">
            <a:spAutoFit/>
          </a:bodyPr>
          <a:lstStyle/>
          <a:p>
            <a:pPr algn="ctr">
              <a:lnSpc>
                <a:spcPct val="120000"/>
              </a:lnSpc>
            </a:pPr>
            <a:r>
              <a:rPr lang="en-US" altLang="zh-CN" sz="1600" b="1" dirty="0" smtClean="0">
                <a:latin typeface="+mn-ea"/>
              </a:rPr>
              <a:t>1.2  H5</a:t>
            </a:r>
            <a:r>
              <a:rPr lang="zh-CN" altLang="en-US" sz="1600" b="1" dirty="0" smtClean="0">
                <a:latin typeface="+mn-ea"/>
              </a:rPr>
              <a:t>的类型</a:t>
            </a:r>
            <a:r>
              <a:rPr lang="en-US" altLang="zh-CN" sz="1600" b="1" dirty="0" smtClean="0">
                <a:latin typeface="+mn-ea"/>
              </a:rPr>
              <a:t>—</a:t>
            </a:r>
            <a:r>
              <a:rPr lang="zh-CN" altLang="en-US" sz="1600" b="1" dirty="0" smtClean="0">
                <a:latin typeface="+mn-ea"/>
              </a:rPr>
              <a:t>合成类</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图片 55" descr="2018-03-28140571181_1b.jpg"/>
          <p:cNvPicPr>
            <a:picLocks noChangeAspect="1" noChangeArrowheads="1"/>
          </p:cNvPicPr>
          <p:nvPr/>
        </p:nvPicPr>
        <p:blipFill>
          <a:blip r:embed="rId1" cstate="print"/>
          <a:srcRect/>
          <a:stretch>
            <a:fillRect/>
          </a:stretch>
        </p:blipFill>
        <p:spPr bwMode="auto">
          <a:xfrm>
            <a:off x="5514975" y="3276600"/>
            <a:ext cx="2438400" cy="2438400"/>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314450" y="2666626"/>
            <a:ext cx="5076825" cy="2862322"/>
          </a:xfrm>
          <a:prstGeom prst="rect">
            <a:avLst/>
          </a:prstGeom>
        </p:spPr>
        <p:txBody>
          <a:bodyPr wrap="square" lIns="0" rIns="0">
            <a:spAutoFit/>
          </a:bodyPr>
          <a:lstStyle/>
          <a:p>
            <a:r>
              <a:rPr lang="zh-CN" altLang="zh-CN" dirty="0" smtClean="0"/>
              <a:t>数据应用类</a:t>
            </a:r>
            <a:r>
              <a:rPr lang="en-US" altLang="zh-CN" dirty="0" smtClean="0"/>
              <a:t>H5</a:t>
            </a:r>
            <a:r>
              <a:rPr lang="zh-CN" altLang="zh-CN" dirty="0" smtClean="0"/>
              <a:t>是用于数据统计、收集或展示的</a:t>
            </a:r>
            <a:r>
              <a:rPr lang="en-US" altLang="zh-CN" dirty="0" smtClean="0"/>
              <a:t>H5</a:t>
            </a:r>
            <a:r>
              <a:rPr lang="zh-CN" altLang="zh-CN" dirty="0" smtClean="0"/>
              <a:t>，应用场景丰富（包括抽奖、测试、投票、表单等），创作空间巨大，通常与</a:t>
            </a:r>
            <a:r>
              <a:rPr lang="en-US" altLang="zh-CN" dirty="0" smtClean="0"/>
              <a:t>“</a:t>
            </a:r>
            <a:r>
              <a:rPr lang="zh-CN" altLang="zh-CN" dirty="0" smtClean="0"/>
              <a:t>线上征集型</a:t>
            </a:r>
            <a:r>
              <a:rPr lang="en-US" altLang="zh-CN" dirty="0" smtClean="0"/>
              <a:t>”</a:t>
            </a:r>
            <a:r>
              <a:rPr lang="zh-CN" altLang="zh-CN" dirty="0" smtClean="0"/>
              <a:t>活动相结合。</a:t>
            </a:r>
            <a:r>
              <a:rPr lang="en-US" altLang="zh-CN" dirty="0" smtClean="0"/>
              <a:t> </a:t>
            </a:r>
            <a:r>
              <a:rPr lang="zh-CN" altLang="zh-CN" dirty="0" smtClean="0"/>
              <a:t>表单类</a:t>
            </a:r>
            <a:r>
              <a:rPr lang="en-US" altLang="zh-CN" dirty="0" smtClean="0"/>
              <a:t>H5</a:t>
            </a:r>
            <a:r>
              <a:rPr lang="zh-CN" altLang="zh-CN" dirty="0" smtClean="0"/>
              <a:t>：因收集数据而诞生，主要应用于收集用户信息。如在邀请函中收集参与嘉宾的信息，抽奖活动中收集中奖用户信息，征文比赛中收集作品及作者信息，摄影比赛中收集图片作品以及漂流瓶活动等。页面上会设置输入框或图片上传框。扫码下面二维码可以体验数据应用型</a:t>
            </a:r>
            <a:r>
              <a:rPr lang="en-US" altLang="zh-CN" dirty="0" smtClean="0"/>
              <a:t> H5</a:t>
            </a:r>
            <a:r>
              <a:rPr lang="zh-CN" altLang="zh-CN" dirty="0" smtClean="0"/>
              <a:t>《小米手机：无聊治愈》。</a:t>
            </a:r>
            <a:endParaRPr lang="zh-CN" altLang="zh-CN" dirty="0"/>
          </a:p>
        </p:txBody>
      </p:sp>
      <p:sp>
        <p:nvSpPr>
          <p:cNvPr id="14" name="文本框 8"/>
          <p:cNvSpPr txBox="1"/>
          <p:nvPr/>
        </p:nvSpPr>
        <p:spPr>
          <a:xfrm>
            <a:off x="1143616" y="2080608"/>
            <a:ext cx="3237884" cy="683264"/>
          </a:xfrm>
          <a:prstGeom prst="rect">
            <a:avLst/>
          </a:prstGeom>
          <a:noFill/>
        </p:spPr>
        <p:txBody>
          <a:bodyPr wrap="square" lIns="0" rIns="0" rtlCol="0">
            <a:spAutoFit/>
          </a:bodyPr>
          <a:lstStyle/>
          <a:p>
            <a:pPr algn="ctr">
              <a:lnSpc>
                <a:spcPct val="120000"/>
              </a:lnSpc>
            </a:pPr>
            <a:r>
              <a:rPr lang="en-US" altLang="zh-CN" sz="1600" b="1" dirty="0" smtClean="0">
                <a:latin typeface="+mn-ea"/>
              </a:rPr>
              <a:t>1.2  H5</a:t>
            </a:r>
            <a:r>
              <a:rPr lang="zh-CN" altLang="en-US" sz="1600" b="1" dirty="0" smtClean="0">
                <a:latin typeface="+mn-ea"/>
              </a:rPr>
              <a:t>的类型</a:t>
            </a:r>
            <a:r>
              <a:rPr lang="en-US" altLang="zh-CN" sz="1600" b="1" dirty="0" smtClean="0">
                <a:latin typeface="+mn-ea"/>
              </a:rPr>
              <a:t>—</a:t>
            </a:r>
            <a:r>
              <a:rPr lang="zh-CN" altLang="zh-CN" sz="1600" b="1" dirty="0" smtClean="0"/>
              <a:t>数据应用型</a:t>
            </a:r>
            <a:r>
              <a:rPr lang="en-US" altLang="zh-CN" sz="1600" b="1" dirty="0" smtClean="0"/>
              <a:t> H5</a:t>
            </a:r>
            <a:endParaRPr lang="zh-CN" altLang="zh-CN" sz="1600" dirty="0" smtClean="0"/>
          </a:p>
          <a:p>
            <a:pPr algn="ctr">
              <a:lnSpc>
                <a:spcPct val="120000"/>
              </a:lnSpc>
            </a:pP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图片 44" descr="2018-04-12852243911_1b.jpg"/>
          <p:cNvPicPr>
            <a:picLocks noChangeAspect="1" noChangeArrowheads="1"/>
          </p:cNvPicPr>
          <p:nvPr/>
        </p:nvPicPr>
        <p:blipFill>
          <a:blip r:embed="rId1" cstate="print"/>
          <a:srcRect/>
          <a:stretch>
            <a:fillRect/>
          </a:stretch>
        </p:blipFill>
        <p:spPr bwMode="auto">
          <a:xfrm>
            <a:off x="7315200" y="2733675"/>
            <a:ext cx="2438400" cy="2438400"/>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314450" y="2666626"/>
            <a:ext cx="3219450" cy="2031325"/>
          </a:xfrm>
          <a:prstGeom prst="rect">
            <a:avLst/>
          </a:prstGeom>
        </p:spPr>
        <p:txBody>
          <a:bodyPr wrap="square" lIns="0" rIns="0">
            <a:spAutoFit/>
          </a:bodyPr>
          <a:lstStyle/>
          <a:p>
            <a:r>
              <a:rPr lang="zh-CN" altLang="zh-CN" dirty="0" smtClean="0"/>
              <a:t>技术型</a:t>
            </a:r>
            <a:r>
              <a:rPr lang="en-US" altLang="zh-CN" dirty="0" smtClean="0"/>
              <a:t>H5</a:t>
            </a:r>
            <a:r>
              <a:rPr lang="zh-CN" altLang="zh-CN" dirty="0" smtClean="0"/>
              <a:t>通常以炫酷的高科技呈现作为卖点，在多维空间、视听感受、交互程度上都技高一筹。常见的有全景</a:t>
            </a:r>
            <a:r>
              <a:rPr lang="en-US" altLang="zh-CN" dirty="0" smtClean="0"/>
              <a:t>/VR</a:t>
            </a:r>
            <a:r>
              <a:rPr lang="zh-CN" altLang="zh-CN" dirty="0" smtClean="0"/>
              <a:t>、</a:t>
            </a:r>
            <a:r>
              <a:rPr lang="en-US" altLang="zh-CN" dirty="0" smtClean="0"/>
              <a:t>3D</a:t>
            </a:r>
            <a:r>
              <a:rPr lang="zh-CN" altLang="zh-CN" dirty="0" smtClean="0"/>
              <a:t>、重力感应、双屏互动等表现形式。扫码下面二维码可以体验技术型</a:t>
            </a:r>
            <a:r>
              <a:rPr lang="en-US" altLang="zh-CN" dirty="0" smtClean="0"/>
              <a:t> H5</a:t>
            </a:r>
            <a:r>
              <a:rPr lang="zh-CN" altLang="zh-CN" dirty="0" smtClean="0"/>
              <a:t>《守护众众熊》。</a:t>
            </a:r>
            <a:endParaRPr lang="zh-CN" altLang="zh-CN" dirty="0"/>
          </a:p>
        </p:txBody>
      </p:sp>
      <p:sp>
        <p:nvSpPr>
          <p:cNvPr id="14" name="文本框 8"/>
          <p:cNvSpPr txBox="1"/>
          <p:nvPr/>
        </p:nvSpPr>
        <p:spPr>
          <a:xfrm>
            <a:off x="1387272" y="2080607"/>
            <a:ext cx="2500685" cy="338554"/>
          </a:xfrm>
          <a:prstGeom prst="rect">
            <a:avLst/>
          </a:prstGeom>
          <a:noFill/>
        </p:spPr>
        <p:txBody>
          <a:bodyPr wrap="none" lIns="0" rIns="0" rtlCol="0">
            <a:spAutoFit/>
          </a:bodyPr>
          <a:lstStyle/>
          <a:p>
            <a:r>
              <a:rPr lang="en-US" altLang="zh-CN" sz="1600" b="1" dirty="0" smtClean="0">
                <a:latin typeface="+mn-ea"/>
              </a:rPr>
              <a:t>1.2  H5</a:t>
            </a:r>
            <a:r>
              <a:rPr lang="zh-CN" altLang="en-US" sz="1600" b="1" dirty="0" smtClean="0">
                <a:latin typeface="+mn-ea"/>
              </a:rPr>
              <a:t>的类型</a:t>
            </a:r>
            <a:r>
              <a:rPr lang="en-US" altLang="zh-CN" sz="1600" b="1" dirty="0" smtClean="0">
                <a:latin typeface="+mn-ea"/>
              </a:rPr>
              <a:t>—</a:t>
            </a:r>
            <a:r>
              <a:rPr lang="zh-CN" altLang="zh-CN" sz="1600" b="1" dirty="0" smtClean="0"/>
              <a:t>技术型</a:t>
            </a:r>
            <a:r>
              <a:rPr lang="en-US" altLang="zh-CN" sz="1600" b="1" dirty="0" smtClean="0"/>
              <a:t> H5</a:t>
            </a:r>
            <a:endParaRPr lang="zh-CN" altLang="zh-CN" sz="1600" dirty="0"/>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图片 56" descr="2018-02-0222841681_1b.jpg"/>
          <p:cNvPicPr>
            <a:picLocks noChangeAspect="1" noChangeArrowheads="1"/>
          </p:cNvPicPr>
          <p:nvPr/>
        </p:nvPicPr>
        <p:blipFill>
          <a:blip r:embed="rId1" cstate="print"/>
          <a:srcRect/>
          <a:stretch>
            <a:fillRect/>
          </a:stretch>
        </p:blipFill>
        <p:spPr bwMode="auto">
          <a:xfrm>
            <a:off x="5514975" y="2333625"/>
            <a:ext cx="2438400" cy="2438400"/>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314449" y="2666626"/>
            <a:ext cx="3552825" cy="2862322"/>
          </a:xfrm>
          <a:prstGeom prst="rect">
            <a:avLst/>
          </a:prstGeom>
        </p:spPr>
        <p:txBody>
          <a:bodyPr wrap="square" lIns="0" rIns="0">
            <a:spAutoFit/>
          </a:bodyPr>
          <a:lstStyle/>
          <a:p>
            <a:r>
              <a:rPr lang="zh-CN" altLang="zh-CN" dirty="0" smtClean="0"/>
              <a:t>主要是模拟各种日常熟悉的设备场景，如手机来电、微信聊天界面、朋友圈、手机操作界面及各类</a:t>
            </a:r>
            <a:r>
              <a:rPr lang="en-US" altLang="zh-CN" dirty="0" smtClean="0"/>
              <a:t>APP</a:t>
            </a:r>
            <a:r>
              <a:rPr lang="zh-CN" altLang="zh-CN" dirty="0" smtClean="0"/>
              <a:t>界面等。模拟型</a:t>
            </a:r>
            <a:r>
              <a:rPr lang="en-US" altLang="zh-CN" dirty="0" smtClean="0"/>
              <a:t>H5</a:t>
            </a:r>
            <a:r>
              <a:rPr lang="zh-CN" altLang="zh-CN" dirty="0" smtClean="0"/>
              <a:t>的形式可以是跟明星名人有关，抓住的是用户与明星、名人近距离互动的新鲜感；也可以是通过模拟用户操作界面的实时动态，将用户带入设定情境或人设中。扫码下面二维码可以体验模拟型</a:t>
            </a:r>
            <a:r>
              <a:rPr lang="en-US" altLang="zh-CN" dirty="0" smtClean="0"/>
              <a:t>H5</a:t>
            </a:r>
            <a:r>
              <a:rPr lang="zh-CN" altLang="zh-CN" dirty="0" smtClean="0"/>
              <a:t>《这个陌生来电你敢接吗》。</a:t>
            </a:r>
            <a:endParaRPr lang="zh-CN" altLang="zh-CN" dirty="0"/>
          </a:p>
        </p:txBody>
      </p:sp>
      <p:sp>
        <p:nvSpPr>
          <p:cNvPr id="14" name="文本框 8"/>
          <p:cNvSpPr txBox="1"/>
          <p:nvPr/>
        </p:nvSpPr>
        <p:spPr>
          <a:xfrm>
            <a:off x="1387272" y="2080607"/>
            <a:ext cx="2500685" cy="338554"/>
          </a:xfrm>
          <a:prstGeom prst="rect">
            <a:avLst/>
          </a:prstGeom>
          <a:noFill/>
        </p:spPr>
        <p:txBody>
          <a:bodyPr wrap="none" lIns="0" rIns="0" rtlCol="0">
            <a:spAutoFit/>
          </a:bodyPr>
          <a:lstStyle/>
          <a:p>
            <a:r>
              <a:rPr lang="en-US" altLang="zh-CN" sz="1600" b="1" dirty="0" smtClean="0">
                <a:latin typeface="+mn-ea"/>
              </a:rPr>
              <a:t>1.2  H5</a:t>
            </a:r>
            <a:r>
              <a:rPr lang="zh-CN" altLang="en-US" sz="1600" b="1" dirty="0" smtClean="0">
                <a:latin typeface="+mn-ea"/>
              </a:rPr>
              <a:t>的类型</a:t>
            </a:r>
            <a:r>
              <a:rPr lang="en-US" altLang="zh-CN" sz="1600" b="1" dirty="0" smtClean="0">
                <a:latin typeface="+mn-ea"/>
              </a:rPr>
              <a:t>—</a:t>
            </a:r>
            <a:r>
              <a:rPr lang="zh-CN" altLang="zh-CN" sz="1600" b="1" dirty="0" smtClean="0"/>
              <a:t>模拟型</a:t>
            </a:r>
            <a:r>
              <a:rPr lang="en-US" altLang="zh-CN" sz="1600" b="1" dirty="0" smtClean="0"/>
              <a:t> H5</a:t>
            </a:r>
            <a:endParaRPr lang="zh-CN" altLang="zh-CN" sz="1600" dirty="0"/>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图片 61" descr="1456281459321102.png"/>
          <p:cNvPicPr>
            <a:picLocks noChangeAspect="1" noChangeArrowheads="1"/>
          </p:cNvPicPr>
          <p:nvPr/>
        </p:nvPicPr>
        <p:blipFill>
          <a:blip r:embed="rId1" cstate="print"/>
          <a:srcRect/>
          <a:stretch>
            <a:fillRect/>
          </a:stretch>
        </p:blipFill>
        <p:spPr bwMode="auto">
          <a:xfrm>
            <a:off x="5800725" y="2733674"/>
            <a:ext cx="2800350" cy="2809875"/>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314450" y="2666626"/>
            <a:ext cx="3219450" cy="2585323"/>
          </a:xfrm>
          <a:prstGeom prst="rect">
            <a:avLst/>
          </a:prstGeom>
        </p:spPr>
        <p:txBody>
          <a:bodyPr wrap="square" lIns="0" rIns="0">
            <a:spAutoFit/>
          </a:bodyPr>
          <a:lstStyle/>
          <a:p>
            <a:r>
              <a:rPr lang="zh-CN" altLang="zh-CN" dirty="0" smtClean="0"/>
              <a:t>据说每</a:t>
            </a:r>
            <a:r>
              <a:rPr lang="en-US" altLang="zh-CN" dirty="0" smtClean="0"/>
              <a:t>4</a:t>
            </a:r>
            <a:r>
              <a:rPr lang="zh-CN" altLang="zh-CN" dirty="0" smtClean="0"/>
              <a:t>个</a:t>
            </a:r>
            <a:r>
              <a:rPr lang="en-US" altLang="zh-CN" dirty="0" smtClean="0"/>
              <a:t>H5</a:t>
            </a:r>
            <a:r>
              <a:rPr lang="zh-CN" altLang="zh-CN" dirty="0" smtClean="0"/>
              <a:t>，就有一个是</a:t>
            </a:r>
            <a:r>
              <a:rPr lang="en-US" altLang="zh-CN" dirty="0" smtClean="0"/>
              <a:t>H5</a:t>
            </a:r>
            <a:r>
              <a:rPr lang="zh-CN" altLang="zh-CN" dirty="0" smtClean="0"/>
              <a:t>游戏，而营销游戏</a:t>
            </a:r>
            <a:r>
              <a:rPr lang="en-US" altLang="zh-CN" dirty="0" smtClean="0"/>
              <a:t>H5</a:t>
            </a:r>
            <a:r>
              <a:rPr lang="zh-CN" altLang="zh-CN" dirty="0" smtClean="0"/>
              <a:t>就是在游戏的基础上加入营销目的，画面通常会置入广告。常见的游戏</a:t>
            </a:r>
            <a:r>
              <a:rPr lang="en-US" altLang="zh-CN" dirty="0" smtClean="0"/>
              <a:t>H5</a:t>
            </a:r>
            <a:r>
              <a:rPr lang="zh-CN" altLang="zh-CN" dirty="0" smtClean="0"/>
              <a:t>有密室逃脱类、剧情游戏类、以及棋牌、迷宫、打地鼠等小游戏。扫码以下二维码可以体验营销游戏型</a:t>
            </a:r>
            <a:r>
              <a:rPr lang="en-US" altLang="zh-CN" dirty="0" smtClean="0"/>
              <a:t> H5</a:t>
            </a:r>
            <a:r>
              <a:rPr lang="zh-CN" altLang="zh-CN" dirty="0" smtClean="0"/>
              <a:t>《人生在世，最痛苦莫过怎么选都是错的！》。</a:t>
            </a:r>
            <a:endParaRPr lang="zh-CN" altLang="zh-CN" dirty="0"/>
          </a:p>
        </p:txBody>
      </p:sp>
      <p:sp>
        <p:nvSpPr>
          <p:cNvPr id="14" name="文本框 8"/>
          <p:cNvSpPr txBox="1"/>
          <p:nvPr/>
        </p:nvSpPr>
        <p:spPr>
          <a:xfrm>
            <a:off x="1387272" y="2080607"/>
            <a:ext cx="2911053" cy="338554"/>
          </a:xfrm>
          <a:prstGeom prst="rect">
            <a:avLst/>
          </a:prstGeom>
          <a:noFill/>
        </p:spPr>
        <p:txBody>
          <a:bodyPr wrap="none" lIns="0" rIns="0" rtlCol="0">
            <a:spAutoFit/>
          </a:bodyPr>
          <a:lstStyle/>
          <a:p>
            <a:r>
              <a:rPr lang="en-US" altLang="zh-CN" sz="1600" b="1" dirty="0" smtClean="0">
                <a:latin typeface="+mn-ea"/>
              </a:rPr>
              <a:t>1.2  H5</a:t>
            </a:r>
            <a:r>
              <a:rPr lang="zh-CN" altLang="en-US" sz="1600" b="1" dirty="0" smtClean="0">
                <a:latin typeface="+mn-ea"/>
              </a:rPr>
              <a:t>的类型</a:t>
            </a:r>
            <a:r>
              <a:rPr lang="en-US" altLang="zh-CN" sz="1600" b="1" dirty="0" smtClean="0">
                <a:latin typeface="+mn-ea"/>
              </a:rPr>
              <a:t>—</a:t>
            </a:r>
            <a:r>
              <a:rPr lang="zh-CN" altLang="zh-CN" sz="1600" b="1" dirty="0" smtClean="0"/>
              <a:t>营销游戏型</a:t>
            </a:r>
            <a:r>
              <a:rPr lang="en-US" altLang="zh-CN" sz="1600" b="1" dirty="0" smtClean="0"/>
              <a:t> H5</a:t>
            </a:r>
            <a:endParaRPr lang="zh-CN" altLang="zh-CN" sz="1600" dirty="0"/>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图片 59" descr="2018-01-31221544961_1b.jpg"/>
          <p:cNvPicPr>
            <a:picLocks noChangeAspect="1" noChangeArrowheads="1"/>
          </p:cNvPicPr>
          <p:nvPr/>
        </p:nvPicPr>
        <p:blipFill>
          <a:blip r:embed="rId1" cstate="print"/>
          <a:srcRect/>
          <a:stretch>
            <a:fillRect/>
          </a:stretch>
        </p:blipFill>
        <p:spPr bwMode="auto">
          <a:xfrm>
            <a:off x="5705475" y="2781300"/>
            <a:ext cx="2438400" cy="2152650"/>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314450" y="2666626"/>
            <a:ext cx="3219450" cy="2031325"/>
          </a:xfrm>
          <a:prstGeom prst="rect">
            <a:avLst/>
          </a:prstGeom>
        </p:spPr>
        <p:txBody>
          <a:bodyPr wrap="square" lIns="0" rIns="0">
            <a:spAutoFit/>
          </a:bodyPr>
          <a:lstStyle/>
          <a:p>
            <a:r>
              <a:rPr lang="zh-CN" altLang="zh-CN" dirty="0" smtClean="0"/>
              <a:t>展示类</a:t>
            </a:r>
            <a:r>
              <a:rPr lang="en-US" altLang="zh-CN" dirty="0" smtClean="0"/>
              <a:t>H5</a:t>
            </a:r>
            <a:r>
              <a:rPr lang="zh-CN" altLang="zh-CN" dirty="0" smtClean="0"/>
              <a:t>是最常见的移动</a:t>
            </a:r>
            <a:r>
              <a:rPr lang="en-US" altLang="zh-CN" dirty="0" smtClean="0"/>
              <a:t>H5</a:t>
            </a:r>
            <a:r>
              <a:rPr lang="zh-CN" altLang="zh-CN" dirty="0" smtClean="0"/>
              <a:t>网页，因其交互形式简单（翻页）、制作快捷（套图），应用上非常广泛，包括邀请函、多媒体新闻、相册、动态海报等。扫码下面二维码可以体验展示型</a:t>
            </a:r>
            <a:r>
              <a:rPr lang="en-US" altLang="zh-CN" dirty="0" smtClean="0"/>
              <a:t> H5</a:t>
            </a:r>
            <a:r>
              <a:rPr lang="zh-CN" altLang="zh-CN" dirty="0" smtClean="0"/>
              <a:t>《这有一封来自董浩叔叔的邀请函》。</a:t>
            </a:r>
            <a:endParaRPr lang="zh-CN" altLang="zh-CN" dirty="0"/>
          </a:p>
        </p:txBody>
      </p:sp>
      <p:sp>
        <p:nvSpPr>
          <p:cNvPr id="14" name="文本框 8"/>
          <p:cNvSpPr txBox="1"/>
          <p:nvPr/>
        </p:nvSpPr>
        <p:spPr>
          <a:xfrm>
            <a:off x="1387272" y="2080607"/>
            <a:ext cx="2500685" cy="338554"/>
          </a:xfrm>
          <a:prstGeom prst="rect">
            <a:avLst/>
          </a:prstGeom>
          <a:noFill/>
        </p:spPr>
        <p:txBody>
          <a:bodyPr wrap="none" lIns="0" rIns="0" rtlCol="0">
            <a:spAutoFit/>
          </a:bodyPr>
          <a:lstStyle/>
          <a:p>
            <a:r>
              <a:rPr lang="en-US" altLang="zh-CN" sz="1600" b="1" dirty="0" smtClean="0">
                <a:latin typeface="+mn-ea"/>
              </a:rPr>
              <a:t>1.2  H5</a:t>
            </a:r>
            <a:r>
              <a:rPr lang="zh-CN" altLang="en-US" sz="1600" b="1" dirty="0" smtClean="0">
                <a:latin typeface="+mn-ea"/>
              </a:rPr>
              <a:t>的类型</a:t>
            </a:r>
            <a:r>
              <a:rPr lang="en-US" altLang="zh-CN" sz="1600" b="1" dirty="0" smtClean="0">
                <a:latin typeface="+mn-ea"/>
              </a:rPr>
              <a:t>—</a:t>
            </a:r>
            <a:r>
              <a:rPr lang="zh-CN" altLang="zh-CN" sz="1600" b="1" dirty="0" smtClean="0"/>
              <a:t>展示型</a:t>
            </a:r>
            <a:r>
              <a:rPr lang="en-US" altLang="zh-CN" sz="1600" b="1" dirty="0" smtClean="0"/>
              <a:t> H5</a:t>
            </a:r>
            <a:endParaRPr lang="zh-CN" altLang="zh-CN" sz="1600" dirty="0"/>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0" name="图片 58" descr="2018-03-11181128111_1b.jpg"/>
          <p:cNvPicPr>
            <a:picLocks noChangeAspect="1" noChangeArrowheads="1"/>
          </p:cNvPicPr>
          <p:nvPr/>
        </p:nvPicPr>
        <p:blipFill>
          <a:blip r:embed="rId1" cstate="print"/>
          <a:srcRect/>
          <a:stretch>
            <a:fillRect/>
          </a:stretch>
        </p:blipFill>
        <p:spPr bwMode="auto">
          <a:xfrm>
            <a:off x="5372100" y="2743200"/>
            <a:ext cx="2190750" cy="1933575"/>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38325" y="0"/>
            <a:ext cx="10353675" cy="6858000"/>
          </a:xfrm>
          <a:prstGeom prst="rect">
            <a:avLst/>
          </a:prstGeom>
        </p:spPr>
      </p:pic>
      <p:sp>
        <p:nvSpPr>
          <p:cNvPr id="40" name="矩形 39"/>
          <p:cNvSpPr/>
          <p:nvPr/>
        </p:nvSpPr>
        <p:spPr>
          <a:xfrm>
            <a:off x="0" y="-419106"/>
            <a:ext cx="12192000" cy="6858003"/>
          </a:xfrm>
          <a:prstGeom prst="rect">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flipH="1">
            <a:off x="-523876" y="523876"/>
            <a:ext cx="6858002" cy="5810250"/>
          </a:xfrm>
          <a:custGeom>
            <a:avLst/>
            <a:gdLst>
              <a:gd name="connsiteX0" fmla="*/ 0 w 12192000"/>
              <a:gd name="connsiteY0" fmla="*/ 0 h 6860375"/>
              <a:gd name="connsiteX1" fmla="*/ 12192000 w 12192000"/>
              <a:gd name="connsiteY1" fmla="*/ 0 h 6860375"/>
              <a:gd name="connsiteX2" fmla="*/ 12192000 w 12192000"/>
              <a:gd name="connsiteY2" fmla="*/ 12841 h 6860375"/>
              <a:gd name="connsiteX3" fmla="*/ 12123277 w 12192000"/>
              <a:gd name="connsiteY3" fmla="*/ 39943 h 6860375"/>
              <a:gd name="connsiteX4" fmla="*/ 7466 w 12192000"/>
              <a:gd name="connsiteY4" fmla="*/ 6666073 h 6860375"/>
              <a:gd name="connsiteX5" fmla="*/ 0 w 12192000"/>
              <a:gd name="connsiteY5" fmla="*/ 6860375 h 6860375"/>
              <a:gd name="connsiteX6" fmla="*/ 0 w 12192000"/>
              <a:gd name="connsiteY6" fmla="*/ 6860375 h 6860375"/>
              <a:gd name="connsiteX0-1" fmla="*/ 0 w 12192000"/>
              <a:gd name="connsiteY0-2" fmla="*/ 0 h 6860375"/>
              <a:gd name="connsiteX1-3" fmla="*/ 12192000 w 12192000"/>
              <a:gd name="connsiteY1-4" fmla="*/ 0 h 6860375"/>
              <a:gd name="connsiteX2-5" fmla="*/ 12192000 w 12192000"/>
              <a:gd name="connsiteY2-6" fmla="*/ 12841 h 6860375"/>
              <a:gd name="connsiteX3-7" fmla="*/ 7466 w 12192000"/>
              <a:gd name="connsiteY3-8" fmla="*/ 6666073 h 6860375"/>
              <a:gd name="connsiteX4-9" fmla="*/ 0 w 12192000"/>
              <a:gd name="connsiteY4-10" fmla="*/ 6860375 h 6860375"/>
              <a:gd name="connsiteX5-11" fmla="*/ 0 w 12192000"/>
              <a:gd name="connsiteY5-12" fmla="*/ 6860375 h 6860375"/>
              <a:gd name="connsiteX6-13" fmla="*/ 0 w 12192000"/>
              <a:gd name="connsiteY6-14" fmla="*/ 0 h 6860375"/>
              <a:gd name="connsiteX0-15" fmla="*/ 0 w 12192000"/>
              <a:gd name="connsiteY0-16" fmla="*/ 0 h 6860375"/>
              <a:gd name="connsiteX1-17" fmla="*/ 12192000 w 12192000"/>
              <a:gd name="connsiteY1-18" fmla="*/ 0 h 6860375"/>
              <a:gd name="connsiteX2-19" fmla="*/ 12192000 w 12192000"/>
              <a:gd name="connsiteY2-20" fmla="*/ 12841 h 6860375"/>
              <a:gd name="connsiteX3-21" fmla="*/ 7466 w 12192000"/>
              <a:gd name="connsiteY3-22" fmla="*/ 6666073 h 6860375"/>
              <a:gd name="connsiteX4-23" fmla="*/ 0 w 12192000"/>
              <a:gd name="connsiteY4-24" fmla="*/ 6860375 h 6860375"/>
              <a:gd name="connsiteX5-25" fmla="*/ 0 w 12192000"/>
              <a:gd name="connsiteY5-26" fmla="*/ 6860375 h 6860375"/>
              <a:gd name="connsiteX6-27" fmla="*/ 0 w 12192000"/>
              <a:gd name="connsiteY6-28" fmla="*/ 0 h 6860375"/>
              <a:gd name="connsiteX0-29" fmla="*/ 0 w 12192000"/>
              <a:gd name="connsiteY0-30" fmla="*/ 0 h 6860375"/>
              <a:gd name="connsiteX1-31" fmla="*/ 12192000 w 12192000"/>
              <a:gd name="connsiteY1-32" fmla="*/ 0 h 6860375"/>
              <a:gd name="connsiteX2-33" fmla="*/ 12192000 w 12192000"/>
              <a:gd name="connsiteY2-34" fmla="*/ 12841 h 6860375"/>
              <a:gd name="connsiteX3-35" fmla="*/ 481600 w 12192000"/>
              <a:gd name="connsiteY3-36" fmla="*/ 6666073 h 6860375"/>
              <a:gd name="connsiteX4-37" fmla="*/ 0 w 12192000"/>
              <a:gd name="connsiteY4-38" fmla="*/ 6860375 h 6860375"/>
              <a:gd name="connsiteX5-39" fmla="*/ 0 w 12192000"/>
              <a:gd name="connsiteY5-40" fmla="*/ 6860375 h 6860375"/>
              <a:gd name="connsiteX6-41" fmla="*/ 0 w 12192000"/>
              <a:gd name="connsiteY6-42" fmla="*/ 0 h 6860375"/>
              <a:gd name="connsiteX0-43" fmla="*/ 0 w 12192000"/>
              <a:gd name="connsiteY0-44" fmla="*/ 0 h 6860375"/>
              <a:gd name="connsiteX1-45" fmla="*/ 12192000 w 12192000"/>
              <a:gd name="connsiteY1-46" fmla="*/ 0 h 6860375"/>
              <a:gd name="connsiteX2-47" fmla="*/ 12192000 w 12192000"/>
              <a:gd name="connsiteY2-48" fmla="*/ 12841 h 6860375"/>
              <a:gd name="connsiteX3-49" fmla="*/ 0 w 12192000"/>
              <a:gd name="connsiteY3-50" fmla="*/ 6860375 h 6860375"/>
              <a:gd name="connsiteX4-51" fmla="*/ 0 w 12192000"/>
              <a:gd name="connsiteY4-52" fmla="*/ 6860375 h 6860375"/>
              <a:gd name="connsiteX5-53" fmla="*/ 0 w 12192000"/>
              <a:gd name="connsiteY5-54" fmla="*/ 0 h 6860375"/>
              <a:gd name="connsiteX0-55" fmla="*/ 0 w 12192000"/>
              <a:gd name="connsiteY0-56" fmla="*/ 0 h 6860375"/>
              <a:gd name="connsiteX1-57" fmla="*/ 12192000 w 12192000"/>
              <a:gd name="connsiteY1-58" fmla="*/ 0 h 6860375"/>
              <a:gd name="connsiteX2-59" fmla="*/ 12192000 w 12192000"/>
              <a:gd name="connsiteY2-60" fmla="*/ 12841 h 6860375"/>
              <a:gd name="connsiteX3-61" fmla="*/ 0 w 12192000"/>
              <a:gd name="connsiteY3-62" fmla="*/ 6860375 h 6860375"/>
              <a:gd name="connsiteX4-63" fmla="*/ 0 w 12192000"/>
              <a:gd name="connsiteY4-64" fmla="*/ 6860375 h 6860375"/>
              <a:gd name="connsiteX5-65" fmla="*/ 0 w 12192000"/>
              <a:gd name="connsiteY5-66" fmla="*/ 0 h 6860375"/>
              <a:gd name="connsiteX0-67" fmla="*/ 0 w 12192000"/>
              <a:gd name="connsiteY0-68" fmla="*/ 0 h 6860375"/>
              <a:gd name="connsiteX1-69" fmla="*/ 12192000 w 12192000"/>
              <a:gd name="connsiteY1-70" fmla="*/ 0 h 6860375"/>
              <a:gd name="connsiteX2-71" fmla="*/ 12192000 w 12192000"/>
              <a:gd name="connsiteY2-72" fmla="*/ 12841 h 6860375"/>
              <a:gd name="connsiteX3-73" fmla="*/ 0 w 12192000"/>
              <a:gd name="connsiteY3-74" fmla="*/ 6860375 h 6860375"/>
              <a:gd name="connsiteX4-75" fmla="*/ 0 w 12192000"/>
              <a:gd name="connsiteY4-76" fmla="*/ 6860375 h 6860375"/>
              <a:gd name="connsiteX5-77" fmla="*/ 0 w 12192000"/>
              <a:gd name="connsiteY5-78" fmla="*/ 0 h 6860375"/>
              <a:gd name="connsiteX0-79" fmla="*/ 0 w 12192000"/>
              <a:gd name="connsiteY0-80" fmla="*/ 0 h 6860375"/>
              <a:gd name="connsiteX1-81" fmla="*/ 12192000 w 12192000"/>
              <a:gd name="connsiteY1-82" fmla="*/ 0 h 6860375"/>
              <a:gd name="connsiteX2-83" fmla="*/ 12192000 w 12192000"/>
              <a:gd name="connsiteY2-84" fmla="*/ 12841 h 6860375"/>
              <a:gd name="connsiteX3-85" fmla="*/ 0 w 12192000"/>
              <a:gd name="connsiteY3-86" fmla="*/ 6860375 h 6860375"/>
              <a:gd name="connsiteX4-87" fmla="*/ 0 w 12192000"/>
              <a:gd name="connsiteY4-88" fmla="*/ 6860375 h 6860375"/>
              <a:gd name="connsiteX5-89" fmla="*/ 0 w 12192000"/>
              <a:gd name="connsiteY5-90" fmla="*/ 0 h 6860375"/>
              <a:gd name="connsiteX0-91" fmla="*/ 0 w 12192000"/>
              <a:gd name="connsiteY0-92" fmla="*/ 0 h 6860375"/>
              <a:gd name="connsiteX1-93" fmla="*/ 12192000 w 12192000"/>
              <a:gd name="connsiteY1-94" fmla="*/ 0 h 6860375"/>
              <a:gd name="connsiteX2-95" fmla="*/ 12192000 w 12192000"/>
              <a:gd name="connsiteY2-96" fmla="*/ 12841 h 6860375"/>
              <a:gd name="connsiteX3-97" fmla="*/ 0 w 12192000"/>
              <a:gd name="connsiteY3-98" fmla="*/ 6860375 h 6860375"/>
              <a:gd name="connsiteX4-99" fmla="*/ 0 w 12192000"/>
              <a:gd name="connsiteY4-100" fmla="*/ 6860375 h 6860375"/>
              <a:gd name="connsiteX5-101" fmla="*/ 0 w 12192000"/>
              <a:gd name="connsiteY5-102" fmla="*/ 0 h 6860375"/>
              <a:gd name="connsiteX0-103" fmla="*/ 0 w 12192000"/>
              <a:gd name="connsiteY0-104" fmla="*/ 0 h 6860375"/>
              <a:gd name="connsiteX1-105" fmla="*/ 12192000 w 12192000"/>
              <a:gd name="connsiteY1-106" fmla="*/ 0 h 6860375"/>
              <a:gd name="connsiteX2-107" fmla="*/ 12192000 w 12192000"/>
              <a:gd name="connsiteY2-108" fmla="*/ 12841 h 6860375"/>
              <a:gd name="connsiteX3-109" fmla="*/ 0 w 12192000"/>
              <a:gd name="connsiteY3-110" fmla="*/ 6860375 h 6860375"/>
              <a:gd name="connsiteX4-111" fmla="*/ 0 w 12192000"/>
              <a:gd name="connsiteY4-112" fmla="*/ 6860375 h 6860375"/>
              <a:gd name="connsiteX5-113" fmla="*/ 0 w 12192000"/>
              <a:gd name="connsiteY5-114" fmla="*/ 0 h 6860375"/>
              <a:gd name="connsiteX0-115" fmla="*/ 0 w 12192000"/>
              <a:gd name="connsiteY0-116" fmla="*/ 0 h 6860375"/>
              <a:gd name="connsiteX1-117" fmla="*/ 12192000 w 12192000"/>
              <a:gd name="connsiteY1-118" fmla="*/ 0 h 6860375"/>
              <a:gd name="connsiteX2-119" fmla="*/ 12192000 w 12192000"/>
              <a:gd name="connsiteY2-120" fmla="*/ 12841 h 6860375"/>
              <a:gd name="connsiteX3-121" fmla="*/ 0 w 12192000"/>
              <a:gd name="connsiteY3-122" fmla="*/ 6860375 h 6860375"/>
              <a:gd name="connsiteX4-123" fmla="*/ 0 w 12192000"/>
              <a:gd name="connsiteY4-124" fmla="*/ 6860375 h 6860375"/>
              <a:gd name="connsiteX5-125" fmla="*/ 0 w 12192000"/>
              <a:gd name="connsiteY5-126" fmla="*/ 0 h 6860375"/>
              <a:gd name="connsiteX0-127" fmla="*/ 0 w 13024962"/>
              <a:gd name="connsiteY0-128" fmla="*/ 0 h 6860375"/>
              <a:gd name="connsiteX1-129" fmla="*/ 12192000 w 13024962"/>
              <a:gd name="connsiteY1-130" fmla="*/ 0 h 6860375"/>
              <a:gd name="connsiteX2-131" fmla="*/ 12192000 w 13024962"/>
              <a:gd name="connsiteY2-132" fmla="*/ 12841 h 6860375"/>
              <a:gd name="connsiteX3-133" fmla="*/ 12191996 w 13024962"/>
              <a:gd name="connsiteY3-134" fmla="*/ 2384263 h 6860375"/>
              <a:gd name="connsiteX4-135" fmla="*/ 0 w 13024962"/>
              <a:gd name="connsiteY4-136" fmla="*/ 6860375 h 6860375"/>
              <a:gd name="connsiteX5-137" fmla="*/ 0 w 13024962"/>
              <a:gd name="connsiteY5-138" fmla="*/ 6860375 h 6860375"/>
              <a:gd name="connsiteX6-139" fmla="*/ 0 w 13024962"/>
              <a:gd name="connsiteY6-140" fmla="*/ 0 h 6860375"/>
              <a:gd name="connsiteX0-141" fmla="*/ 0 w 12192000"/>
              <a:gd name="connsiteY0-142" fmla="*/ 0 h 6860375"/>
              <a:gd name="connsiteX1-143" fmla="*/ 12192000 w 12192000"/>
              <a:gd name="connsiteY1-144" fmla="*/ 0 h 6860375"/>
              <a:gd name="connsiteX2-145" fmla="*/ 12192000 w 12192000"/>
              <a:gd name="connsiteY2-146" fmla="*/ 12841 h 6860375"/>
              <a:gd name="connsiteX3-147" fmla="*/ 12191996 w 12192000"/>
              <a:gd name="connsiteY3-148" fmla="*/ 2384263 h 6860375"/>
              <a:gd name="connsiteX4-149" fmla="*/ 0 w 12192000"/>
              <a:gd name="connsiteY4-150" fmla="*/ 6860375 h 6860375"/>
              <a:gd name="connsiteX5-151" fmla="*/ 0 w 12192000"/>
              <a:gd name="connsiteY5-152" fmla="*/ 6860375 h 6860375"/>
              <a:gd name="connsiteX6-153" fmla="*/ 0 w 12192000"/>
              <a:gd name="connsiteY6-154" fmla="*/ 0 h 6860375"/>
              <a:gd name="connsiteX0-155" fmla="*/ 0 w 12192000"/>
              <a:gd name="connsiteY0-156" fmla="*/ 0 h 6860375"/>
              <a:gd name="connsiteX1-157" fmla="*/ 12192000 w 12192000"/>
              <a:gd name="connsiteY1-158" fmla="*/ 0 h 6860375"/>
              <a:gd name="connsiteX2-159" fmla="*/ 12192000 w 12192000"/>
              <a:gd name="connsiteY2-160" fmla="*/ 12841 h 6860375"/>
              <a:gd name="connsiteX3-161" fmla="*/ 12191996 w 12192000"/>
              <a:gd name="connsiteY3-162" fmla="*/ 2384263 h 6860375"/>
              <a:gd name="connsiteX4-163" fmla="*/ 0 w 12192000"/>
              <a:gd name="connsiteY4-164" fmla="*/ 6860375 h 6860375"/>
              <a:gd name="connsiteX5-165" fmla="*/ 0 w 12192000"/>
              <a:gd name="connsiteY5-166" fmla="*/ 6860375 h 6860375"/>
              <a:gd name="connsiteX6-167" fmla="*/ 0 w 12192000"/>
              <a:gd name="connsiteY6-168" fmla="*/ 0 h 6860375"/>
              <a:gd name="connsiteX0-169" fmla="*/ 0 w 12192000"/>
              <a:gd name="connsiteY0-170" fmla="*/ 0 h 6860375"/>
              <a:gd name="connsiteX1-171" fmla="*/ 12192000 w 12192000"/>
              <a:gd name="connsiteY1-172" fmla="*/ 0 h 6860375"/>
              <a:gd name="connsiteX2-173" fmla="*/ 12192000 w 12192000"/>
              <a:gd name="connsiteY2-174" fmla="*/ 12841 h 6860375"/>
              <a:gd name="connsiteX3-175" fmla="*/ 12191996 w 12192000"/>
              <a:gd name="connsiteY3-176" fmla="*/ 2384263 h 6860375"/>
              <a:gd name="connsiteX4-177" fmla="*/ 0 w 12192000"/>
              <a:gd name="connsiteY4-178" fmla="*/ 6860375 h 6860375"/>
              <a:gd name="connsiteX5-179" fmla="*/ 0 w 12192000"/>
              <a:gd name="connsiteY5-180" fmla="*/ 6860375 h 6860375"/>
              <a:gd name="connsiteX6-181" fmla="*/ 0 w 12192000"/>
              <a:gd name="connsiteY6-182" fmla="*/ 0 h 6860375"/>
              <a:gd name="connsiteX0-183" fmla="*/ 0 w 12192000"/>
              <a:gd name="connsiteY0-184" fmla="*/ 0 h 6860375"/>
              <a:gd name="connsiteX1-185" fmla="*/ 12192000 w 12192000"/>
              <a:gd name="connsiteY1-186" fmla="*/ 0 h 6860375"/>
              <a:gd name="connsiteX2-187" fmla="*/ 12192000 w 12192000"/>
              <a:gd name="connsiteY2-188" fmla="*/ 12841 h 6860375"/>
              <a:gd name="connsiteX3-189" fmla="*/ 12191996 w 12192000"/>
              <a:gd name="connsiteY3-190" fmla="*/ 2384263 h 6860375"/>
              <a:gd name="connsiteX4-191" fmla="*/ 0 w 12192000"/>
              <a:gd name="connsiteY4-192" fmla="*/ 6860375 h 6860375"/>
              <a:gd name="connsiteX5-193" fmla="*/ 0 w 12192000"/>
              <a:gd name="connsiteY5-194" fmla="*/ 6860375 h 6860375"/>
              <a:gd name="connsiteX6-195" fmla="*/ 0 w 12192000"/>
              <a:gd name="connsiteY6-196" fmla="*/ 0 h 6860375"/>
              <a:gd name="connsiteX0-197" fmla="*/ 0 w 12192000"/>
              <a:gd name="connsiteY0-198" fmla="*/ 0 h 6860375"/>
              <a:gd name="connsiteX1-199" fmla="*/ 12192000 w 12192000"/>
              <a:gd name="connsiteY1-200" fmla="*/ 0 h 6860375"/>
              <a:gd name="connsiteX2-201" fmla="*/ 12192000 w 12192000"/>
              <a:gd name="connsiteY2-202" fmla="*/ 12841 h 6860375"/>
              <a:gd name="connsiteX3-203" fmla="*/ 12191996 w 12192000"/>
              <a:gd name="connsiteY3-204" fmla="*/ 2384263 h 6860375"/>
              <a:gd name="connsiteX4-205" fmla="*/ 0 w 12192000"/>
              <a:gd name="connsiteY4-206" fmla="*/ 6860375 h 6860375"/>
              <a:gd name="connsiteX5-207" fmla="*/ 0 w 12192000"/>
              <a:gd name="connsiteY5-208" fmla="*/ 6860375 h 6860375"/>
              <a:gd name="connsiteX6-209" fmla="*/ 0 w 12192000"/>
              <a:gd name="connsiteY6-210" fmla="*/ 0 h 6860375"/>
              <a:gd name="connsiteX0-211" fmla="*/ 0 w 12192000"/>
              <a:gd name="connsiteY0-212" fmla="*/ 0 h 6860375"/>
              <a:gd name="connsiteX1-213" fmla="*/ 12192000 w 12192000"/>
              <a:gd name="connsiteY1-214" fmla="*/ 0 h 6860375"/>
              <a:gd name="connsiteX2-215" fmla="*/ 12192000 w 12192000"/>
              <a:gd name="connsiteY2-216" fmla="*/ 12841 h 6860375"/>
              <a:gd name="connsiteX3-217" fmla="*/ 12191996 w 12192000"/>
              <a:gd name="connsiteY3-218" fmla="*/ 2384263 h 6860375"/>
              <a:gd name="connsiteX4-219" fmla="*/ 0 w 12192000"/>
              <a:gd name="connsiteY4-220" fmla="*/ 6860375 h 6860375"/>
              <a:gd name="connsiteX5-221" fmla="*/ 0 w 12192000"/>
              <a:gd name="connsiteY5-222" fmla="*/ 6860375 h 6860375"/>
              <a:gd name="connsiteX6-223" fmla="*/ 0 w 12192000"/>
              <a:gd name="connsiteY6-224" fmla="*/ 0 h 6860375"/>
              <a:gd name="connsiteX0-225" fmla="*/ 0 w 12192000"/>
              <a:gd name="connsiteY0-226" fmla="*/ 0 h 6860375"/>
              <a:gd name="connsiteX1-227" fmla="*/ 12192000 w 12192000"/>
              <a:gd name="connsiteY1-228" fmla="*/ 0 h 6860375"/>
              <a:gd name="connsiteX2-229" fmla="*/ 12192000 w 12192000"/>
              <a:gd name="connsiteY2-230" fmla="*/ 12841 h 6860375"/>
              <a:gd name="connsiteX3-231" fmla="*/ 12191996 w 12192000"/>
              <a:gd name="connsiteY3-232" fmla="*/ 2384263 h 6860375"/>
              <a:gd name="connsiteX4-233" fmla="*/ 0 w 12192000"/>
              <a:gd name="connsiteY4-234" fmla="*/ 6860375 h 6860375"/>
              <a:gd name="connsiteX5-235" fmla="*/ 0 w 12192000"/>
              <a:gd name="connsiteY5-236" fmla="*/ 6860375 h 6860375"/>
              <a:gd name="connsiteX6-237" fmla="*/ 0 w 12192000"/>
              <a:gd name="connsiteY6-238" fmla="*/ 0 h 6860375"/>
              <a:gd name="connsiteX0-239" fmla="*/ 0 w 12192000"/>
              <a:gd name="connsiteY0-240" fmla="*/ 0 h 6860375"/>
              <a:gd name="connsiteX1-241" fmla="*/ 12192000 w 12192000"/>
              <a:gd name="connsiteY1-242" fmla="*/ 0 h 6860375"/>
              <a:gd name="connsiteX2-243" fmla="*/ 12192000 w 12192000"/>
              <a:gd name="connsiteY2-244" fmla="*/ 12841 h 6860375"/>
              <a:gd name="connsiteX3-245" fmla="*/ 12191996 w 12192000"/>
              <a:gd name="connsiteY3-246" fmla="*/ 2384263 h 6860375"/>
              <a:gd name="connsiteX4-247" fmla="*/ 0 w 12192000"/>
              <a:gd name="connsiteY4-248" fmla="*/ 6860375 h 6860375"/>
              <a:gd name="connsiteX5-249" fmla="*/ 0 w 12192000"/>
              <a:gd name="connsiteY5-250" fmla="*/ 6860375 h 6860375"/>
              <a:gd name="connsiteX6-251" fmla="*/ 0 w 12192000"/>
              <a:gd name="connsiteY6-252" fmla="*/ 0 h 6860375"/>
              <a:gd name="connsiteX0-253" fmla="*/ 0 w 12192000"/>
              <a:gd name="connsiteY0-254" fmla="*/ 0 h 6860375"/>
              <a:gd name="connsiteX1-255" fmla="*/ 12192000 w 12192000"/>
              <a:gd name="connsiteY1-256" fmla="*/ 0 h 6860375"/>
              <a:gd name="connsiteX2-257" fmla="*/ 12192000 w 12192000"/>
              <a:gd name="connsiteY2-258" fmla="*/ 12841 h 6860375"/>
              <a:gd name="connsiteX3-259" fmla="*/ 12191996 w 12192000"/>
              <a:gd name="connsiteY3-260" fmla="*/ 2384263 h 6860375"/>
              <a:gd name="connsiteX4-261" fmla="*/ 0 w 12192000"/>
              <a:gd name="connsiteY4-262" fmla="*/ 6860375 h 6860375"/>
              <a:gd name="connsiteX5-263" fmla="*/ 0 w 12192000"/>
              <a:gd name="connsiteY5-264" fmla="*/ 6860375 h 6860375"/>
              <a:gd name="connsiteX6-265" fmla="*/ 0 w 12192000"/>
              <a:gd name="connsiteY6-266" fmla="*/ 0 h 6860375"/>
              <a:gd name="connsiteX0-267" fmla="*/ 0 w 12192000"/>
              <a:gd name="connsiteY0-268" fmla="*/ 0 h 6860375"/>
              <a:gd name="connsiteX1-269" fmla="*/ 12192000 w 12192000"/>
              <a:gd name="connsiteY1-270" fmla="*/ 0 h 6860375"/>
              <a:gd name="connsiteX2-271" fmla="*/ 12192000 w 12192000"/>
              <a:gd name="connsiteY2-272" fmla="*/ 12841 h 6860375"/>
              <a:gd name="connsiteX3-273" fmla="*/ 12191996 w 12192000"/>
              <a:gd name="connsiteY3-274" fmla="*/ 2384263 h 6860375"/>
              <a:gd name="connsiteX4-275" fmla="*/ 0 w 12192000"/>
              <a:gd name="connsiteY4-276" fmla="*/ 6860375 h 6860375"/>
              <a:gd name="connsiteX5-277" fmla="*/ 0 w 12192000"/>
              <a:gd name="connsiteY5-278" fmla="*/ 6860375 h 6860375"/>
              <a:gd name="connsiteX6-279" fmla="*/ 0 w 12192000"/>
              <a:gd name="connsiteY6-280" fmla="*/ 0 h 6860375"/>
              <a:gd name="connsiteX0-281" fmla="*/ 0 w 12192000"/>
              <a:gd name="connsiteY0-282" fmla="*/ 0 h 6860375"/>
              <a:gd name="connsiteX1-283" fmla="*/ 12192000 w 12192000"/>
              <a:gd name="connsiteY1-284" fmla="*/ 0 h 6860375"/>
              <a:gd name="connsiteX2-285" fmla="*/ 12192000 w 12192000"/>
              <a:gd name="connsiteY2-286" fmla="*/ 12841 h 6860375"/>
              <a:gd name="connsiteX3-287" fmla="*/ 12191996 w 12192000"/>
              <a:gd name="connsiteY3-288" fmla="*/ 2384263 h 6860375"/>
              <a:gd name="connsiteX4-289" fmla="*/ 0 w 12192000"/>
              <a:gd name="connsiteY4-290" fmla="*/ 6860375 h 6860375"/>
              <a:gd name="connsiteX5-291" fmla="*/ 0 w 12192000"/>
              <a:gd name="connsiteY5-292" fmla="*/ 6860375 h 6860375"/>
              <a:gd name="connsiteX6-293" fmla="*/ 0 w 12192000"/>
              <a:gd name="connsiteY6-294" fmla="*/ 0 h 6860375"/>
              <a:gd name="connsiteX0-295" fmla="*/ 0 w 12192000"/>
              <a:gd name="connsiteY0-296" fmla="*/ 0 h 6860375"/>
              <a:gd name="connsiteX1-297" fmla="*/ 12192000 w 12192000"/>
              <a:gd name="connsiteY1-298" fmla="*/ 0 h 6860375"/>
              <a:gd name="connsiteX2-299" fmla="*/ 12192000 w 12192000"/>
              <a:gd name="connsiteY2-300" fmla="*/ 12841 h 6860375"/>
              <a:gd name="connsiteX3-301" fmla="*/ 12191996 w 12192000"/>
              <a:gd name="connsiteY3-302" fmla="*/ 2384263 h 6860375"/>
              <a:gd name="connsiteX4-303" fmla="*/ 0 w 12192000"/>
              <a:gd name="connsiteY4-304" fmla="*/ 6860375 h 6860375"/>
              <a:gd name="connsiteX5-305" fmla="*/ 0 w 12192000"/>
              <a:gd name="connsiteY5-306" fmla="*/ 6860375 h 6860375"/>
              <a:gd name="connsiteX6-307" fmla="*/ 0 w 12192000"/>
              <a:gd name="connsiteY6-308" fmla="*/ 0 h 6860375"/>
              <a:gd name="connsiteX0-309" fmla="*/ 0 w 12192000"/>
              <a:gd name="connsiteY0-310" fmla="*/ 0 h 6860375"/>
              <a:gd name="connsiteX1-311" fmla="*/ 12192000 w 12192000"/>
              <a:gd name="connsiteY1-312" fmla="*/ 0 h 6860375"/>
              <a:gd name="connsiteX2-313" fmla="*/ 12192000 w 12192000"/>
              <a:gd name="connsiteY2-314" fmla="*/ 12841 h 6860375"/>
              <a:gd name="connsiteX3-315" fmla="*/ 12175063 w 12192000"/>
              <a:gd name="connsiteY3-316" fmla="*/ 2249304 h 6860375"/>
              <a:gd name="connsiteX4-317" fmla="*/ 0 w 12192000"/>
              <a:gd name="connsiteY4-318" fmla="*/ 6860375 h 6860375"/>
              <a:gd name="connsiteX5-319" fmla="*/ 0 w 12192000"/>
              <a:gd name="connsiteY5-320" fmla="*/ 6860375 h 6860375"/>
              <a:gd name="connsiteX6-321" fmla="*/ 0 w 12192000"/>
              <a:gd name="connsiteY6-322" fmla="*/ 0 h 6860375"/>
              <a:gd name="connsiteX0-323" fmla="*/ 0 w 12192000"/>
              <a:gd name="connsiteY0-324" fmla="*/ 0 h 6860375"/>
              <a:gd name="connsiteX1-325" fmla="*/ 12192000 w 12192000"/>
              <a:gd name="connsiteY1-326" fmla="*/ 0 h 6860375"/>
              <a:gd name="connsiteX2-327" fmla="*/ 12192000 w 12192000"/>
              <a:gd name="connsiteY2-328" fmla="*/ 12841 h 6860375"/>
              <a:gd name="connsiteX3-329" fmla="*/ 12175063 w 12192000"/>
              <a:gd name="connsiteY3-330" fmla="*/ 2204318 h 6860375"/>
              <a:gd name="connsiteX4-331" fmla="*/ 0 w 12192000"/>
              <a:gd name="connsiteY4-332" fmla="*/ 6860375 h 6860375"/>
              <a:gd name="connsiteX5-333" fmla="*/ 0 w 12192000"/>
              <a:gd name="connsiteY5-334" fmla="*/ 6860375 h 6860375"/>
              <a:gd name="connsiteX6-335" fmla="*/ 0 w 12192000"/>
              <a:gd name="connsiteY6-336" fmla="*/ 0 h 6860375"/>
              <a:gd name="connsiteX0-337" fmla="*/ 0 w 12192000"/>
              <a:gd name="connsiteY0-338" fmla="*/ 0 h 6860375"/>
              <a:gd name="connsiteX1-339" fmla="*/ 12192000 w 12192000"/>
              <a:gd name="connsiteY1-340" fmla="*/ 0 h 6860375"/>
              <a:gd name="connsiteX2-341" fmla="*/ 12192000 w 12192000"/>
              <a:gd name="connsiteY2-342" fmla="*/ 12841 h 6860375"/>
              <a:gd name="connsiteX3-343" fmla="*/ 12191996 w 12192000"/>
              <a:gd name="connsiteY3-344" fmla="*/ 2204318 h 6860375"/>
              <a:gd name="connsiteX4-345" fmla="*/ 0 w 12192000"/>
              <a:gd name="connsiteY4-346" fmla="*/ 6860375 h 6860375"/>
              <a:gd name="connsiteX5-347" fmla="*/ 0 w 12192000"/>
              <a:gd name="connsiteY5-348" fmla="*/ 6860375 h 6860375"/>
              <a:gd name="connsiteX6-349" fmla="*/ 0 w 12192000"/>
              <a:gd name="connsiteY6-350" fmla="*/ 0 h 68603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92000" h="6860375">
                <a:moveTo>
                  <a:pt x="0" y="0"/>
                </a:moveTo>
                <a:lnTo>
                  <a:pt x="12192000" y="0"/>
                </a:lnTo>
                <a:lnTo>
                  <a:pt x="12192000" y="12841"/>
                </a:lnTo>
                <a:cubicBezTo>
                  <a:pt x="12191999" y="803315"/>
                  <a:pt x="12191997" y="1413844"/>
                  <a:pt x="12191996" y="2204318"/>
                </a:cubicBezTo>
                <a:cubicBezTo>
                  <a:pt x="6400798" y="2243415"/>
                  <a:pt x="2475087" y="4187453"/>
                  <a:pt x="0" y="6860375"/>
                </a:cubicBezTo>
                <a:lnTo>
                  <a:pt x="0" y="686037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任意多边形 35"/>
          <p:cNvSpPr/>
          <p:nvPr/>
        </p:nvSpPr>
        <p:spPr>
          <a:xfrm rot="16200000" flipH="1">
            <a:off x="-523876" y="523873"/>
            <a:ext cx="6858002" cy="5810250"/>
          </a:xfrm>
          <a:custGeom>
            <a:avLst/>
            <a:gdLst>
              <a:gd name="connsiteX0" fmla="*/ 0 w 12192000"/>
              <a:gd name="connsiteY0" fmla="*/ 0 h 6860375"/>
              <a:gd name="connsiteX1" fmla="*/ 12192000 w 12192000"/>
              <a:gd name="connsiteY1" fmla="*/ 0 h 6860375"/>
              <a:gd name="connsiteX2" fmla="*/ 12192000 w 12192000"/>
              <a:gd name="connsiteY2" fmla="*/ 12841 h 6860375"/>
              <a:gd name="connsiteX3" fmla="*/ 12123277 w 12192000"/>
              <a:gd name="connsiteY3" fmla="*/ 39943 h 6860375"/>
              <a:gd name="connsiteX4" fmla="*/ 7466 w 12192000"/>
              <a:gd name="connsiteY4" fmla="*/ 6666073 h 6860375"/>
              <a:gd name="connsiteX5" fmla="*/ 0 w 12192000"/>
              <a:gd name="connsiteY5" fmla="*/ 6860375 h 6860375"/>
              <a:gd name="connsiteX6" fmla="*/ 0 w 12192000"/>
              <a:gd name="connsiteY6" fmla="*/ 6860375 h 6860375"/>
              <a:gd name="connsiteX0-1" fmla="*/ 0 w 12192000"/>
              <a:gd name="connsiteY0-2" fmla="*/ 0 h 6860375"/>
              <a:gd name="connsiteX1-3" fmla="*/ 12192000 w 12192000"/>
              <a:gd name="connsiteY1-4" fmla="*/ 0 h 6860375"/>
              <a:gd name="connsiteX2-5" fmla="*/ 12192000 w 12192000"/>
              <a:gd name="connsiteY2-6" fmla="*/ 12841 h 6860375"/>
              <a:gd name="connsiteX3-7" fmla="*/ 7466 w 12192000"/>
              <a:gd name="connsiteY3-8" fmla="*/ 6666073 h 6860375"/>
              <a:gd name="connsiteX4-9" fmla="*/ 0 w 12192000"/>
              <a:gd name="connsiteY4-10" fmla="*/ 6860375 h 6860375"/>
              <a:gd name="connsiteX5-11" fmla="*/ 0 w 12192000"/>
              <a:gd name="connsiteY5-12" fmla="*/ 6860375 h 6860375"/>
              <a:gd name="connsiteX6-13" fmla="*/ 0 w 12192000"/>
              <a:gd name="connsiteY6-14" fmla="*/ 0 h 6860375"/>
              <a:gd name="connsiteX0-15" fmla="*/ 0 w 12192000"/>
              <a:gd name="connsiteY0-16" fmla="*/ 0 h 6860375"/>
              <a:gd name="connsiteX1-17" fmla="*/ 12192000 w 12192000"/>
              <a:gd name="connsiteY1-18" fmla="*/ 0 h 6860375"/>
              <a:gd name="connsiteX2-19" fmla="*/ 12192000 w 12192000"/>
              <a:gd name="connsiteY2-20" fmla="*/ 12841 h 6860375"/>
              <a:gd name="connsiteX3-21" fmla="*/ 7466 w 12192000"/>
              <a:gd name="connsiteY3-22" fmla="*/ 6666073 h 6860375"/>
              <a:gd name="connsiteX4-23" fmla="*/ 0 w 12192000"/>
              <a:gd name="connsiteY4-24" fmla="*/ 6860375 h 6860375"/>
              <a:gd name="connsiteX5-25" fmla="*/ 0 w 12192000"/>
              <a:gd name="connsiteY5-26" fmla="*/ 6860375 h 6860375"/>
              <a:gd name="connsiteX6-27" fmla="*/ 0 w 12192000"/>
              <a:gd name="connsiteY6-28" fmla="*/ 0 h 6860375"/>
              <a:gd name="connsiteX0-29" fmla="*/ 0 w 12192000"/>
              <a:gd name="connsiteY0-30" fmla="*/ 0 h 6860375"/>
              <a:gd name="connsiteX1-31" fmla="*/ 12192000 w 12192000"/>
              <a:gd name="connsiteY1-32" fmla="*/ 0 h 6860375"/>
              <a:gd name="connsiteX2-33" fmla="*/ 12192000 w 12192000"/>
              <a:gd name="connsiteY2-34" fmla="*/ 12841 h 6860375"/>
              <a:gd name="connsiteX3-35" fmla="*/ 481600 w 12192000"/>
              <a:gd name="connsiteY3-36" fmla="*/ 6666073 h 6860375"/>
              <a:gd name="connsiteX4-37" fmla="*/ 0 w 12192000"/>
              <a:gd name="connsiteY4-38" fmla="*/ 6860375 h 6860375"/>
              <a:gd name="connsiteX5-39" fmla="*/ 0 w 12192000"/>
              <a:gd name="connsiteY5-40" fmla="*/ 6860375 h 6860375"/>
              <a:gd name="connsiteX6-41" fmla="*/ 0 w 12192000"/>
              <a:gd name="connsiteY6-42" fmla="*/ 0 h 6860375"/>
              <a:gd name="connsiteX0-43" fmla="*/ 0 w 12192000"/>
              <a:gd name="connsiteY0-44" fmla="*/ 0 h 6860375"/>
              <a:gd name="connsiteX1-45" fmla="*/ 12192000 w 12192000"/>
              <a:gd name="connsiteY1-46" fmla="*/ 0 h 6860375"/>
              <a:gd name="connsiteX2-47" fmla="*/ 12192000 w 12192000"/>
              <a:gd name="connsiteY2-48" fmla="*/ 12841 h 6860375"/>
              <a:gd name="connsiteX3-49" fmla="*/ 0 w 12192000"/>
              <a:gd name="connsiteY3-50" fmla="*/ 6860375 h 6860375"/>
              <a:gd name="connsiteX4-51" fmla="*/ 0 w 12192000"/>
              <a:gd name="connsiteY4-52" fmla="*/ 6860375 h 6860375"/>
              <a:gd name="connsiteX5-53" fmla="*/ 0 w 12192000"/>
              <a:gd name="connsiteY5-54" fmla="*/ 0 h 6860375"/>
              <a:gd name="connsiteX0-55" fmla="*/ 0 w 12192000"/>
              <a:gd name="connsiteY0-56" fmla="*/ 0 h 6860375"/>
              <a:gd name="connsiteX1-57" fmla="*/ 12192000 w 12192000"/>
              <a:gd name="connsiteY1-58" fmla="*/ 0 h 6860375"/>
              <a:gd name="connsiteX2-59" fmla="*/ 12192000 w 12192000"/>
              <a:gd name="connsiteY2-60" fmla="*/ 12841 h 6860375"/>
              <a:gd name="connsiteX3-61" fmla="*/ 0 w 12192000"/>
              <a:gd name="connsiteY3-62" fmla="*/ 6860375 h 6860375"/>
              <a:gd name="connsiteX4-63" fmla="*/ 0 w 12192000"/>
              <a:gd name="connsiteY4-64" fmla="*/ 6860375 h 6860375"/>
              <a:gd name="connsiteX5-65" fmla="*/ 0 w 12192000"/>
              <a:gd name="connsiteY5-66" fmla="*/ 0 h 6860375"/>
              <a:gd name="connsiteX0-67" fmla="*/ 0 w 12192000"/>
              <a:gd name="connsiteY0-68" fmla="*/ 0 h 6860375"/>
              <a:gd name="connsiteX1-69" fmla="*/ 12192000 w 12192000"/>
              <a:gd name="connsiteY1-70" fmla="*/ 0 h 6860375"/>
              <a:gd name="connsiteX2-71" fmla="*/ 12192000 w 12192000"/>
              <a:gd name="connsiteY2-72" fmla="*/ 12841 h 6860375"/>
              <a:gd name="connsiteX3-73" fmla="*/ 0 w 12192000"/>
              <a:gd name="connsiteY3-74" fmla="*/ 6860375 h 6860375"/>
              <a:gd name="connsiteX4-75" fmla="*/ 0 w 12192000"/>
              <a:gd name="connsiteY4-76" fmla="*/ 6860375 h 6860375"/>
              <a:gd name="connsiteX5-77" fmla="*/ 0 w 12192000"/>
              <a:gd name="connsiteY5-78" fmla="*/ 0 h 6860375"/>
              <a:gd name="connsiteX0-79" fmla="*/ 0 w 12192000"/>
              <a:gd name="connsiteY0-80" fmla="*/ 0 h 6860375"/>
              <a:gd name="connsiteX1-81" fmla="*/ 12192000 w 12192000"/>
              <a:gd name="connsiteY1-82" fmla="*/ 0 h 6860375"/>
              <a:gd name="connsiteX2-83" fmla="*/ 12192000 w 12192000"/>
              <a:gd name="connsiteY2-84" fmla="*/ 12841 h 6860375"/>
              <a:gd name="connsiteX3-85" fmla="*/ 0 w 12192000"/>
              <a:gd name="connsiteY3-86" fmla="*/ 6860375 h 6860375"/>
              <a:gd name="connsiteX4-87" fmla="*/ 0 w 12192000"/>
              <a:gd name="connsiteY4-88" fmla="*/ 6860375 h 6860375"/>
              <a:gd name="connsiteX5-89" fmla="*/ 0 w 12192000"/>
              <a:gd name="connsiteY5-90" fmla="*/ 0 h 6860375"/>
              <a:gd name="connsiteX0-91" fmla="*/ 0 w 12192000"/>
              <a:gd name="connsiteY0-92" fmla="*/ 0 h 6860375"/>
              <a:gd name="connsiteX1-93" fmla="*/ 12192000 w 12192000"/>
              <a:gd name="connsiteY1-94" fmla="*/ 0 h 6860375"/>
              <a:gd name="connsiteX2-95" fmla="*/ 12192000 w 12192000"/>
              <a:gd name="connsiteY2-96" fmla="*/ 12841 h 6860375"/>
              <a:gd name="connsiteX3-97" fmla="*/ 0 w 12192000"/>
              <a:gd name="connsiteY3-98" fmla="*/ 6860375 h 6860375"/>
              <a:gd name="connsiteX4-99" fmla="*/ 0 w 12192000"/>
              <a:gd name="connsiteY4-100" fmla="*/ 6860375 h 6860375"/>
              <a:gd name="connsiteX5-101" fmla="*/ 0 w 12192000"/>
              <a:gd name="connsiteY5-102" fmla="*/ 0 h 6860375"/>
              <a:gd name="connsiteX0-103" fmla="*/ 0 w 12192000"/>
              <a:gd name="connsiteY0-104" fmla="*/ 0 h 6860375"/>
              <a:gd name="connsiteX1-105" fmla="*/ 12192000 w 12192000"/>
              <a:gd name="connsiteY1-106" fmla="*/ 0 h 6860375"/>
              <a:gd name="connsiteX2-107" fmla="*/ 12192000 w 12192000"/>
              <a:gd name="connsiteY2-108" fmla="*/ 12841 h 6860375"/>
              <a:gd name="connsiteX3-109" fmla="*/ 0 w 12192000"/>
              <a:gd name="connsiteY3-110" fmla="*/ 6860375 h 6860375"/>
              <a:gd name="connsiteX4-111" fmla="*/ 0 w 12192000"/>
              <a:gd name="connsiteY4-112" fmla="*/ 6860375 h 6860375"/>
              <a:gd name="connsiteX5-113" fmla="*/ 0 w 12192000"/>
              <a:gd name="connsiteY5-114" fmla="*/ 0 h 6860375"/>
              <a:gd name="connsiteX0-115" fmla="*/ 0 w 12192000"/>
              <a:gd name="connsiteY0-116" fmla="*/ 0 h 6860375"/>
              <a:gd name="connsiteX1-117" fmla="*/ 12192000 w 12192000"/>
              <a:gd name="connsiteY1-118" fmla="*/ 0 h 6860375"/>
              <a:gd name="connsiteX2-119" fmla="*/ 12192000 w 12192000"/>
              <a:gd name="connsiteY2-120" fmla="*/ 12841 h 6860375"/>
              <a:gd name="connsiteX3-121" fmla="*/ 0 w 12192000"/>
              <a:gd name="connsiteY3-122" fmla="*/ 6860375 h 6860375"/>
              <a:gd name="connsiteX4-123" fmla="*/ 0 w 12192000"/>
              <a:gd name="connsiteY4-124" fmla="*/ 6860375 h 6860375"/>
              <a:gd name="connsiteX5-125" fmla="*/ 0 w 12192000"/>
              <a:gd name="connsiteY5-126" fmla="*/ 0 h 68603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92000" h="6860375">
                <a:moveTo>
                  <a:pt x="0" y="0"/>
                </a:moveTo>
                <a:lnTo>
                  <a:pt x="12192000" y="0"/>
                </a:lnTo>
                <a:lnTo>
                  <a:pt x="12192000" y="12841"/>
                </a:lnTo>
                <a:cubicBezTo>
                  <a:pt x="8060268" y="802464"/>
                  <a:pt x="2827868" y="2771864"/>
                  <a:pt x="0" y="6860375"/>
                </a:cubicBezTo>
                <a:lnTo>
                  <a:pt x="0" y="686037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rot="16200000" flipH="1">
            <a:off x="-1266826" y="1266824"/>
            <a:ext cx="6858002" cy="4324350"/>
          </a:xfrm>
          <a:custGeom>
            <a:avLst/>
            <a:gdLst>
              <a:gd name="connsiteX0" fmla="*/ 0 w 12192000"/>
              <a:gd name="connsiteY0" fmla="*/ 0 h 6860375"/>
              <a:gd name="connsiteX1" fmla="*/ 12192000 w 12192000"/>
              <a:gd name="connsiteY1" fmla="*/ 0 h 6860375"/>
              <a:gd name="connsiteX2" fmla="*/ 12192000 w 12192000"/>
              <a:gd name="connsiteY2" fmla="*/ 12841 h 6860375"/>
              <a:gd name="connsiteX3" fmla="*/ 12123277 w 12192000"/>
              <a:gd name="connsiteY3" fmla="*/ 39943 h 6860375"/>
              <a:gd name="connsiteX4" fmla="*/ 7466 w 12192000"/>
              <a:gd name="connsiteY4" fmla="*/ 6666073 h 6860375"/>
              <a:gd name="connsiteX5" fmla="*/ 0 w 12192000"/>
              <a:gd name="connsiteY5" fmla="*/ 6860375 h 6860375"/>
              <a:gd name="connsiteX6" fmla="*/ 0 w 12192000"/>
              <a:gd name="connsiteY6" fmla="*/ 6860375 h 6860375"/>
              <a:gd name="connsiteX0-1" fmla="*/ 0 w 12192000"/>
              <a:gd name="connsiteY0-2" fmla="*/ 0 h 6860375"/>
              <a:gd name="connsiteX1-3" fmla="*/ 12192000 w 12192000"/>
              <a:gd name="connsiteY1-4" fmla="*/ 0 h 6860375"/>
              <a:gd name="connsiteX2-5" fmla="*/ 12192000 w 12192000"/>
              <a:gd name="connsiteY2-6" fmla="*/ 12841 h 6860375"/>
              <a:gd name="connsiteX3-7" fmla="*/ 7466 w 12192000"/>
              <a:gd name="connsiteY3-8" fmla="*/ 6666073 h 6860375"/>
              <a:gd name="connsiteX4-9" fmla="*/ 0 w 12192000"/>
              <a:gd name="connsiteY4-10" fmla="*/ 6860375 h 6860375"/>
              <a:gd name="connsiteX5-11" fmla="*/ 0 w 12192000"/>
              <a:gd name="connsiteY5-12" fmla="*/ 6860375 h 6860375"/>
              <a:gd name="connsiteX6-13" fmla="*/ 0 w 12192000"/>
              <a:gd name="connsiteY6-14" fmla="*/ 0 h 6860375"/>
              <a:gd name="connsiteX0-15" fmla="*/ 0 w 12192000"/>
              <a:gd name="connsiteY0-16" fmla="*/ 0 h 6860375"/>
              <a:gd name="connsiteX1-17" fmla="*/ 12192000 w 12192000"/>
              <a:gd name="connsiteY1-18" fmla="*/ 0 h 6860375"/>
              <a:gd name="connsiteX2-19" fmla="*/ 12192000 w 12192000"/>
              <a:gd name="connsiteY2-20" fmla="*/ 12841 h 6860375"/>
              <a:gd name="connsiteX3-21" fmla="*/ 7466 w 12192000"/>
              <a:gd name="connsiteY3-22" fmla="*/ 6666073 h 6860375"/>
              <a:gd name="connsiteX4-23" fmla="*/ 0 w 12192000"/>
              <a:gd name="connsiteY4-24" fmla="*/ 6860375 h 6860375"/>
              <a:gd name="connsiteX5-25" fmla="*/ 0 w 12192000"/>
              <a:gd name="connsiteY5-26" fmla="*/ 6860375 h 6860375"/>
              <a:gd name="connsiteX6-27" fmla="*/ 0 w 12192000"/>
              <a:gd name="connsiteY6-28" fmla="*/ 0 h 6860375"/>
              <a:gd name="connsiteX0-29" fmla="*/ 0 w 12192000"/>
              <a:gd name="connsiteY0-30" fmla="*/ 0 h 6860375"/>
              <a:gd name="connsiteX1-31" fmla="*/ 12192000 w 12192000"/>
              <a:gd name="connsiteY1-32" fmla="*/ 0 h 6860375"/>
              <a:gd name="connsiteX2-33" fmla="*/ 12192000 w 12192000"/>
              <a:gd name="connsiteY2-34" fmla="*/ 12841 h 6860375"/>
              <a:gd name="connsiteX3-35" fmla="*/ 481600 w 12192000"/>
              <a:gd name="connsiteY3-36" fmla="*/ 6666073 h 6860375"/>
              <a:gd name="connsiteX4-37" fmla="*/ 0 w 12192000"/>
              <a:gd name="connsiteY4-38" fmla="*/ 6860375 h 6860375"/>
              <a:gd name="connsiteX5-39" fmla="*/ 0 w 12192000"/>
              <a:gd name="connsiteY5-40" fmla="*/ 6860375 h 6860375"/>
              <a:gd name="connsiteX6-41" fmla="*/ 0 w 12192000"/>
              <a:gd name="connsiteY6-42" fmla="*/ 0 h 6860375"/>
              <a:gd name="connsiteX0-43" fmla="*/ 0 w 12192000"/>
              <a:gd name="connsiteY0-44" fmla="*/ 0 h 6860375"/>
              <a:gd name="connsiteX1-45" fmla="*/ 12192000 w 12192000"/>
              <a:gd name="connsiteY1-46" fmla="*/ 0 h 6860375"/>
              <a:gd name="connsiteX2-47" fmla="*/ 12192000 w 12192000"/>
              <a:gd name="connsiteY2-48" fmla="*/ 12841 h 6860375"/>
              <a:gd name="connsiteX3-49" fmla="*/ 0 w 12192000"/>
              <a:gd name="connsiteY3-50" fmla="*/ 6860375 h 6860375"/>
              <a:gd name="connsiteX4-51" fmla="*/ 0 w 12192000"/>
              <a:gd name="connsiteY4-52" fmla="*/ 6860375 h 6860375"/>
              <a:gd name="connsiteX5-53" fmla="*/ 0 w 12192000"/>
              <a:gd name="connsiteY5-54" fmla="*/ 0 h 6860375"/>
              <a:gd name="connsiteX0-55" fmla="*/ 0 w 12192000"/>
              <a:gd name="connsiteY0-56" fmla="*/ 0 h 6860375"/>
              <a:gd name="connsiteX1-57" fmla="*/ 12192000 w 12192000"/>
              <a:gd name="connsiteY1-58" fmla="*/ 0 h 6860375"/>
              <a:gd name="connsiteX2-59" fmla="*/ 12192000 w 12192000"/>
              <a:gd name="connsiteY2-60" fmla="*/ 12841 h 6860375"/>
              <a:gd name="connsiteX3-61" fmla="*/ 0 w 12192000"/>
              <a:gd name="connsiteY3-62" fmla="*/ 6860375 h 6860375"/>
              <a:gd name="connsiteX4-63" fmla="*/ 0 w 12192000"/>
              <a:gd name="connsiteY4-64" fmla="*/ 6860375 h 6860375"/>
              <a:gd name="connsiteX5-65" fmla="*/ 0 w 12192000"/>
              <a:gd name="connsiteY5-66" fmla="*/ 0 h 6860375"/>
              <a:gd name="connsiteX0-67" fmla="*/ 0 w 12192000"/>
              <a:gd name="connsiteY0-68" fmla="*/ 0 h 6860375"/>
              <a:gd name="connsiteX1-69" fmla="*/ 12192000 w 12192000"/>
              <a:gd name="connsiteY1-70" fmla="*/ 0 h 6860375"/>
              <a:gd name="connsiteX2-71" fmla="*/ 12192000 w 12192000"/>
              <a:gd name="connsiteY2-72" fmla="*/ 12841 h 6860375"/>
              <a:gd name="connsiteX3-73" fmla="*/ 0 w 12192000"/>
              <a:gd name="connsiteY3-74" fmla="*/ 6860375 h 6860375"/>
              <a:gd name="connsiteX4-75" fmla="*/ 0 w 12192000"/>
              <a:gd name="connsiteY4-76" fmla="*/ 6860375 h 6860375"/>
              <a:gd name="connsiteX5-77" fmla="*/ 0 w 12192000"/>
              <a:gd name="connsiteY5-78" fmla="*/ 0 h 6860375"/>
              <a:gd name="connsiteX0-79" fmla="*/ 0 w 12192000"/>
              <a:gd name="connsiteY0-80" fmla="*/ 0 h 6860375"/>
              <a:gd name="connsiteX1-81" fmla="*/ 12192000 w 12192000"/>
              <a:gd name="connsiteY1-82" fmla="*/ 0 h 6860375"/>
              <a:gd name="connsiteX2-83" fmla="*/ 12192000 w 12192000"/>
              <a:gd name="connsiteY2-84" fmla="*/ 12841 h 6860375"/>
              <a:gd name="connsiteX3-85" fmla="*/ 0 w 12192000"/>
              <a:gd name="connsiteY3-86" fmla="*/ 6860375 h 6860375"/>
              <a:gd name="connsiteX4-87" fmla="*/ 0 w 12192000"/>
              <a:gd name="connsiteY4-88" fmla="*/ 6860375 h 6860375"/>
              <a:gd name="connsiteX5-89" fmla="*/ 0 w 12192000"/>
              <a:gd name="connsiteY5-90" fmla="*/ 0 h 6860375"/>
              <a:gd name="connsiteX0-91" fmla="*/ 0 w 12192000"/>
              <a:gd name="connsiteY0-92" fmla="*/ 0 h 6860375"/>
              <a:gd name="connsiteX1-93" fmla="*/ 12192000 w 12192000"/>
              <a:gd name="connsiteY1-94" fmla="*/ 0 h 6860375"/>
              <a:gd name="connsiteX2-95" fmla="*/ 12192000 w 12192000"/>
              <a:gd name="connsiteY2-96" fmla="*/ 12841 h 6860375"/>
              <a:gd name="connsiteX3-97" fmla="*/ 0 w 12192000"/>
              <a:gd name="connsiteY3-98" fmla="*/ 6860375 h 6860375"/>
              <a:gd name="connsiteX4-99" fmla="*/ 0 w 12192000"/>
              <a:gd name="connsiteY4-100" fmla="*/ 6860375 h 6860375"/>
              <a:gd name="connsiteX5-101" fmla="*/ 0 w 12192000"/>
              <a:gd name="connsiteY5-102" fmla="*/ 0 h 6860375"/>
              <a:gd name="connsiteX0-103" fmla="*/ 0 w 12192000"/>
              <a:gd name="connsiteY0-104" fmla="*/ 0 h 6860375"/>
              <a:gd name="connsiteX1-105" fmla="*/ 12192000 w 12192000"/>
              <a:gd name="connsiteY1-106" fmla="*/ 0 h 6860375"/>
              <a:gd name="connsiteX2-107" fmla="*/ 12192000 w 12192000"/>
              <a:gd name="connsiteY2-108" fmla="*/ 12841 h 6860375"/>
              <a:gd name="connsiteX3-109" fmla="*/ 0 w 12192000"/>
              <a:gd name="connsiteY3-110" fmla="*/ 6860375 h 6860375"/>
              <a:gd name="connsiteX4-111" fmla="*/ 0 w 12192000"/>
              <a:gd name="connsiteY4-112" fmla="*/ 6860375 h 6860375"/>
              <a:gd name="connsiteX5-113" fmla="*/ 0 w 12192000"/>
              <a:gd name="connsiteY5-114" fmla="*/ 0 h 6860375"/>
              <a:gd name="connsiteX0-115" fmla="*/ 0 w 12192000"/>
              <a:gd name="connsiteY0-116" fmla="*/ 0 h 6860375"/>
              <a:gd name="connsiteX1-117" fmla="*/ 12192000 w 12192000"/>
              <a:gd name="connsiteY1-118" fmla="*/ 0 h 6860375"/>
              <a:gd name="connsiteX2-119" fmla="*/ 12192000 w 12192000"/>
              <a:gd name="connsiteY2-120" fmla="*/ 12841 h 6860375"/>
              <a:gd name="connsiteX3-121" fmla="*/ 0 w 12192000"/>
              <a:gd name="connsiteY3-122" fmla="*/ 6860375 h 6860375"/>
              <a:gd name="connsiteX4-123" fmla="*/ 0 w 12192000"/>
              <a:gd name="connsiteY4-124" fmla="*/ 6860375 h 6860375"/>
              <a:gd name="connsiteX5-125" fmla="*/ 0 w 12192000"/>
              <a:gd name="connsiteY5-126" fmla="*/ 0 h 68603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92000" h="6860375">
                <a:moveTo>
                  <a:pt x="0" y="0"/>
                </a:moveTo>
                <a:lnTo>
                  <a:pt x="12192000" y="0"/>
                </a:lnTo>
                <a:lnTo>
                  <a:pt x="12192000" y="12841"/>
                </a:lnTo>
                <a:cubicBezTo>
                  <a:pt x="8060268" y="802464"/>
                  <a:pt x="2827868" y="2771864"/>
                  <a:pt x="0" y="6860375"/>
                </a:cubicBezTo>
                <a:lnTo>
                  <a:pt x="0" y="686037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92845" y="544306"/>
            <a:ext cx="1415772" cy="830997"/>
          </a:xfrm>
          <a:prstGeom prst="rect">
            <a:avLst/>
          </a:prstGeom>
          <a:noFill/>
        </p:spPr>
        <p:txBody>
          <a:bodyPr wrap="none" rtlCol="0">
            <a:spAutoFit/>
          </a:bodyPr>
          <a:lstStyle/>
          <a:p>
            <a:pPr algn="ctr"/>
            <a:r>
              <a:rPr lang="zh-CN" altLang="en-US" sz="4800" dirty="0">
                <a:solidFill>
                  <a:schemeClr val="bg1"/>
                </a:solidFill>
                <a:latin typeface="+mj-ea"/>
                <a:ea typeface="+mj-ea"/>
              </a:rPr>
              <a:t>目录</a:t>
            </a:r>
            <a:endParaRPr lang="zh-CN" altLang="en-US" sz="4800" dirty="0">
              <a:solidFill>
                <a:schemeClr val="bg1"/>
              </a:solidFill>
              <a:latin typeface="+mj-ea"/>
              <a:ea typeface="+mj-ea"/>
            </a:endParaRPr>
          </a:p>
        </p:txBody>
      </p:sp>
      <p:sp>
        <p:nvSpPr>
          <p:cNvPr id="7" name="矩形 6"/>
          <p:cNvSpPr/>
          <p:nvPr/>
        </p:nvSpPr>
        <p:spPr>
          <a:xfrm>
            <a:off x="488870" y="1322319"/>
            <a:ext cx="1423723"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CONTENTS</a:t>
            </a:r>
            <a:endParaRPr lang="zh-CN" altLang="en-US" dirty="0">
              <a:solidFill>
                <a:schemeClr val="bg1"/>
              </a:solidFill>
            </a:endParaRPr>
          </a:p>
        </p:txBody>
      </p:sp>
      <p:grpSp>
        <p:nvGrpSpPr>
          <p:cNvPr id="16" name="组合 15"/>
          <p:cNvGrpSpPr/>
          <p:nvPr/>
        </p:nvGrpSpPr>
        <p:grpSpPr>
          <a:xfrm>
            <a:off x="4873127" y="182236"/>
            <a:ext cx="4145319" cy="923330"/>
            <a:chOff x="6273199" y="5086654"/>
            <a:chExt cx="4145319" cy="923330"/>
          </a:xfrm>
        </p:grpSpPr>
        <p:sp>
          <p:nvSpPr>
            <p:cNvPr id="14" name="文本框 13"/>
            <p:cNvSpPr txBox="1"/>
            <p:nvPr/>
          </p:nvSpPr>
          <p:spPr>
            <a:xfrm>
              <a:off x="7254948" y="5376907"/>
              <a:ext cx="3163570" cy="398780"/>
            </a:xfrm>
            <a:prstGeom prst="rect">
              <a:avLst/>
            </a:prstGeom>
            <a:noFill/>
          </p:spPr>
          <p:txBody>
            <a:bodyPr wrap="none" lIns="0" rIns="0" rtlCol="0">
              <a:spAutoFit/>
            </a:bodyPr>
            <a:lstStyle/>
            <a:p>
              <a:pPr algn="l"/>
              <a:r>
                <a:rPr lang="zh-CN" altLang="en-US" sz="2000" dirty="0" smtClean="0">
                  <a:solidFill>
                    <a:srgbClr val="FF0000"/>
                  </a:solidFill>
                  <a:latin typeface="+mj-ea"/>
                  <a:ea typeface="+mj-ea"/>
                </a:rPr>
                <a:t> </a:t>
              </a:r>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概念篇</a:t>
              </a:r>
              <a:endParaRPr lang="zh-CN" altLang="en-US" sz="2000" dirty="0">
                <a:solidFill>
                  <a:schemeClr val="bg1"/>
                </a:solidFill>
                <a:latin typeface="+mj-ea"/>
                <a:ea typeface="+mj-ea"/>
              </a:endParaRPr>
            </a:p>
          </p:txBody>
        </p:sp>
        <p:sp>
          <p:nvSpPr>
            <p:cNvPr id="15" name="文本框 14"/>
            <p:cNvSpPr txBox="1"/>
            <p:nvPr/>
          </p:nvSpPr>
          <p:spPr>
            <a:xfrm>
              <a:off x="6273199" y="5086654"/>
              <a:ext cx="636392" cy="923330"/>
            </a:xfrm>
            <a:prstGeom prst="rect">
              <a:avLst/>
            </a:prstGeom>
            <a:noFill/>
          </p:spPr>
          <p:txBody>
            <a:bodyPr wrap="none" lIns="0" rIns="0" rtlCol="0">
              <a:spAutoFit/>
            </a:bodyPr>
            <a:lstStyle/>
            <a:p>
              <a:pPr algn="r"/>
              <a:r>
                <a:rPr lang="en-US" altLang="zh-CN" sz="5400" dirty="0">
                  <a:solidFill>
                    <a:schemeClr val="accent1"/>
                  </a:solidFill>
                  <a:latin typeface="+mj-lt"/>
                  <a:ea typeface="+mj-ea"/>
                </a:rPr>
                <a:t>01</a:t>
              </a:r>
              <a:endParaRPr lang="zh-CN" altLang="en-US" sz="5400" dirty="0">
                <a:solidFill>
                  <a:schemeClr val="accent1"/>
                </a:solidFill>
                <a:latin typeface="+mj-lt"/>
                <a:ea typeface="+mj-ea"/>
              </a:endParaRPr>
            </a:p>
          </p:txBody>
        </p:sp>
      </p:grpSp>
      <p:grpSp>
        <p:nvGrpSpPr>
          <p:cNvPr id="21" name="组合 20"/>
          <p:cNvGrpSpPr/>
          <p:nvPr/>
        </p:nvGrpSpPr>
        <p:grpSpPr>
          <a:xfrm>
            <a:off x="4841067" y="1252211"/>
            <a:ext cx="4309745" cy="923330"/>
            <a:chOff x="6250664" y="5105704"/>
            <a:chExt cx="4309745" cy="923330"/>
          </a:xfrm>
        </p:grpSpPr>
        <p:sp>
          <p:nvSpPr>
            <p:cNvPr id="22" name="文本框 21"/>
            <p:cNvSpPr txBox="1"/>
            <p:nvPr/>
          </p:nvSpPr>
          <p:spPr>
            <a:xfrm>
              <a:off x="7340959" y="5376849"/>
              <a:ext cx="3219450" cy="398780"/>
            </a:xfrm>
            <a:prstGeom prst="rect">
              <a:avLst/>
            </a:prstGeom>
            <a:noFill/>
          </p:spPr>
          <p:txBody>
            <a:bodyPr wrap="square" lIns="0" rIns="0" rtlCol="0">
              <a:spAutoFit/>
            </a:bodyPr>
            <a:lstStyle/>
            <a:p>
              <a:pPr algn="l"/>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案例篇</a:t>
              </a:r>
              <a:endParaRPr lang="zh-CN" altLang="en-US" sz="2000" dirty="0">
                <a:solidFill>
                  <a:schemeClr val="bg1"/>
                </a:solidFill>
                <a:latin typeface="+mj-ea"/>
                <a:ea typeface="+mj-ea"/>
              </a:endParaRPr>
            </a:p>
          </p:txBody>
        </p:sp>
        <p:sp>
          <p:nvSpPr>
            <p:cNvPr id="23" name="文本框 22"/>
            <p:cNvSpPr txBox="1"/>
            <p:nvPr/>
          </p:nvSpPr>
          <p:spPr>
            <a:xfrm>
              <a:off x="6250664" y="5105704"/>
              <a:ext cx="719749" cy="923330"/>
            </a:xfrm>
            <a:prstGeom prst="rect">
              <a:avLst/>
            </a:prstGeom>
            <a:noFill/>
          </p:spPr>
          <p:txBody>
            <a:bodyPr wrap="none" lIns="0" rIns="0" rtlCol="0">
              <a:spAutoFit/>
            </a:bodyPr>
            <a:lstStyle/>
            <a:p>
              <a:pPr algn="r"/>
              <a:r>
                <a:rPr lang="en-US" altLang="zh-CN" sz="5400" dirty="0">
                  <a:solidFill>
                    <a:schemeClr val="accent1"/>
                  </a:solidFill>
                  <a:latin typeface="+mj-lt"/>
                  <a:ea typeface="+mj-ea"/>
                </a:rPr>
                <a:t>02</a:t>
              </a:r>
              <a:endParaRPr lang="zh-CN" altLang="en-US" sz="5400" dirty="0">
                <a:solidFill>
                  <a:schemeClr val="accent1"/>
                </a:solidFill>
                <a:latin typeface="+mj-lt"/>
                <a:ea typeface="+mj-ea"/>
              </a:endParaRPr>
            </a:p>
          </p:txBody>
        </p:sp>
      </p:grpSp>
      <p:grpSp>
        <p:nvGrpSpPr>
          <p:cNvPr id="24" name="组合 23"/>
          <p:cNvGrpSpPr/>
          <p:nvPr/>
        </p:nvGrpSpPr>
        <p:grpSpPr>
          <a:xfrm>
            <a:off x="4907556" y="2312661"/>
            <a:ext cx="4112160" cy="923330"/>
            <a:chOff x="6231428" y="5105704"/>
            <a:chExt cx="4112160" cy="923330"/>
          </a:xfrm>
        </p:grpSpPr>
        <p:sp>
          <p:nvSpPr>
            <p:cNvPr id="25" name="文本框 24"/>
            <p:cNvSpPr txBox="1"/>
            <p:nvPr/>
          </p:nvSpPr>
          <p:spPr>
            <a:xfrm>
              <a:off x="7254948" y="5376907"/>
              <a:ext cx="3088640" cy="398780"/>
            </a:xfrm>
            <a:prstGeom prst="rect">
              <a:avLst/>
            </a:prstGeom>
            <a:noFill/>
          </p:spPr>
          <p:txBody>
            <a:bodyPr wrap="none" lIns="0" rIns="0" rtlCol="0">
              <a:spAutoFit/>
            </a:bodyPr>
            <a:lstStyle/>
            <a:p>
              <a:pPr algn="l"/>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内容篇</a:t>
              </a:r>
              <a:endParaRPr lang="zh-CN" altLang="en-US" sz="2000" dirty="0" smtClean="0">
                <a:solidFill>
                  <a:schemeClr val="bg1"/>
                </a:solidFill>
                <a:latin typeface="+mj-ea"/>
                <a:ea typeface="+mj-ea"/>
              </a:endParaRPr>
            </a:p>
          </p:txBody>
        </p:sp>
        <p:sp>
          <p:nvSpPr>
            <p:cNvPr id="32" name="文本框 31"/>
            <p:cNvSpPr txBox="1"/>
            <p:nvPr/>
          </p:nvSpPr>
          <p:spPr>
            <a:xfrm>
              <a:off x="6231428" y="5105704"/>
              <a:ext cx="738985" cy="923330"/>
            </a:xfrm>
            <a:prstGeom prst="rect">
              <a:avLst/>
            </a:prstGeom>
            <a:noFill/>
          </p:spPr>
          <p:txBody>
            <a:bodyPr wrap="none" lIns="0" rIns="0" rtlCol="0">
              <a:spAutoFit/>
            </a:bodyPr>
            <a:lstStyle/>
            <a:p>
              <a:pPr algn="r"/>
              <a:r>
                <a:rPr lang="en-US" altLang="zh-CN" sz="5400" dirty="0">
                  <a:solidFill>
                    <a:schemeClr val="accent1"/>
                  </a:solidFill>
                  <a:latin typeface="+mj-lt"/>
                  <a:ea typeface="+mj-ea"/>
                </a:rPr>
                <a:t>03</a:t>
              </a:r>
              <a:endParaRPr lang="zh-CN" altLang="en-US" sz="5400" dirty="0">
                <a:solidFill>
                  <a:schemeClr val="accent1"/>
                </a:solidFill>
                <a:latin typeface="+mj-lt"/>
                <a:ea typeface="+mj-ea"/>
              </a:endParaRPr>
            </a:p>
          </p:txBody>
        </p:sp>
      </p:grpSp>
      <p:grpSp>
        <p:nvGrpSpPr>
          <p:cNvPr id="33" name="组合 32"/>
          <p:cNvGrpSpPr/>
          <p:nvPr/>
        </p:nvGrpSpPr>
        <p:grpSpPr>
          <a:xfrm>
            <a:off x="4956971" y="3268336"/>
            <a:ext cx="4091320" cy="923330"/>
            <a:chOff x="6252268" y="5105704"/>
            <a:chExt cx="4091320" cy="923330"/>
          </a:xfrm>
        </p:grpSpPr>
        <p:sp>
          <p:nvSpPr>
            <p:cNvPr id="34" name="文本框 33"/>
            <p:cNvSpPr txBox="1"/>
            <p:nvPr/>
          </p:nvSpPr>
          <p:spPr>
            <a:xfrm>
              <a:off x="7254948" y="5376907"/>
              <a:ext cx="3088640" cy="398780"/>
            </a:xfrm>
            <a:prstGeom prst="rect">
              <a:avLst/>
            </a:prstGeom>
            <a:noFill/>
          </p:spPr>
          <p:txBody>
            <a:bodyPr wrap="none" lIns="0" rIns="0" rtlCol="0">
              <a:spAutoFit/>
            </a:bodyPr>
            <a:lstStyle/>
            <a:p>
              <a:pPr algn="l"/>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形态篇</a:t>
              </a:r>
              <a:endParaRPr lang="zh-CN" altLang="en-US" sz="2000" dirty="0">
                <a:solidFill>
                  <a:schemeClr val="bg1"/>
                </a:solidFill>
                <a:latin typeface="+mj-ea"/>
                <a:ea typeface="+mj-ea"/>
              </a:endParaRPr>
            </a:p>
          </p:txBody>
        </p:sp>
        <p:sp>
          <p:nvSpPr>
            <p:cNvPr id="35" name="文本框 34"/>
            <p:cNvSpPr txBox="1"/>
            <p:nvPr/>
          </p:nvSpPr>
          <p:spPr>
            <a:xfrm>
              <a:off x="6252268" y="5105704"/>
              <a:ext cx="718145" cy="923330"/>
            </a:xfrm>
            <a:prstGeom prst="rect">
              <a:avLst/>
            </a:prstGeom>
            <a:noFill/>
          </p:spPr>
          <p:txBody>
            <a:bodyPr wrap="none" lIns="0" rIns="0" rtlCol="0">
              <a:spAutoFit/>
            </a:bodyPr>
            <a:lstStyle/>
            <a:p>
              <a:pPr algn="r"/>
              <a:r>
                <a:rPr lang="en-US" altLang="zh-CN" sz="5400" dirty="0">
                  <a:solidFill>
                    <a:schemeClr val="accent1"/>
                  </a:solidFill>
                  <a:latin typeface="+mj-lt"/>
                  <a:ea typeface="+mj-ea"/>
                </a:rPr>
                <a:t>04</a:t>
              </a:r>
              <a:endParaRPr lang="zh-CN" altLang="en-US" sz="5400" dirty="0">
                <a:solidFill>
                  <a:schemeClr val="accent1"/>
                </a:solidFill>
                <a:latin typeface="+mj-lt"/>
                <a:ea typeface="+mj-ea"/>
              </a:endParaRPr>
            </a:p>
          </p:txBody>
        </p:sp>
      </p:grpSp>
      <p:grpSp>
        <p:nvGrpSpPr>
          <p:cNvPr id="26" name="组合 25"/>
          <p:cNvGrpSpPr/>
          <p:nvPr/>
        </p:nvGrpSpPr>
        <p:grpSpPr>
          <a:xfrm>
            <a:off x="4940848" y="4268461"/>
            <a:ext cx="4116968" cy="923330"/>
            <a:chOff x="6226620" y="5105704"/>
            <a:chExt cx="4116968" cy="923330"/>
          </a:xfrm>
        </p:grpSpPr>
        <p:sp>
          <p:nvSpPr>
            <p:cNvPr id="27" name="文本框 33"/>
            <p:cNvSpPr txBox="1"/>
            <p:nvPr/>
          </p:nvSpPr>
          <p:spPr>
            <a:xfrm>
              <a:off x="7254948" y="5376907"/>
              <a:ext cx="3088640" cy="398780"/>
            </a:xfrm>
            <a:prstGeom prst="rect">
              <a:avLst/>
            </a:prstGeom>
            <a:noFill/>
          </p:spPr>
          <p:txBody>
            <a:bodyPr wrap="none" lIns="0" rIns="0" rtlCol="0">
              <a:spAutoFit/>
            </a:bodyPr>
            <a:lstStyle/>
            <a:p>
              <a:r>
                <a:rPr lang="zh-CN" altLang="en-US" sz="2000" dirty="0" smtClean="0">
                  <a:solidFill>
                    <a:srgbClr val="FF0000"/>
                  </a:solidFill>
                  <a:latin typeface="+mj-ea"/>
                  <a:ea typeface="+mj-ea"/>
                </a:rPr>
                <a:t>融媒体创新</a:t>
              </a:r>
              <a:r>
                <a:rPr lang="zh-CN" altLang="en-US" sz="2000" dirty="0" smtClean="0">
                  <a:solidFill>
                    <a:srgbClr val="FF0000"/>
                  </a:solidFill>
                  <a:latin typeface="+mj-ea"/>
                  <a:ea typeface="+mj-ea"/>
                </a:rPr>
                <a:t>创业</a:t>
              </a:r>
              <a:r>
                <a:rPr lang="en-US" altLang="zh-CN" sz="2000" dirty="0" smtClean="0">
                  <a:solidFill>
                    <a:srgbClr val="FF0000"/>
                  </a:solidFill>
                  <a:latin typeface="+mj-ea"/>
                  <a:ea typeface="+mj-ea"/>
                </a:rPr>
                <a:t>——</a:t>
              </a:r>
              <a:r>
                <a:rPr lang="zh-CN" altLang="en-US" sz="2000" dirty="0" smtClean="0">
                  <a:solidFill>
                    <a:srgbClr val="FF0000"/>
                  </a:solidFill>
                  <a:latin typeface="+mj-ea"/>
                  <a:ea typeface="+mj-ea"/>
                </a:rPr>
                <a:t>技术篇</a:t>
              </a:r>
              <a:endParaRPr lang="zh-CN" altLang="en-US" sz="2000" dirty="0">
                <a:solidFill>
                  <a:srgbClr val="FF0000"/>
                </a:solidFill>
                <a:latin typeface="+mj-ea"/>
                <a:ea typeface="+mj-ea"/>
              </a:endParaRPr>
            </a:p>
          </p:txBody>
        </p:sp>
        <p:sp>
          <p:nvSpPr>
            <p:cNvPr id="28" name="文本框 34"/>
            <p:cNvSpPr txBox="1"/>
            <p:nvPr/>
          </p:nvSpPr>
          <p:spPr>
            <a:xfrm>
              <a:off x="6226620" y="5105704"/>
              <a:ext cx="743793" cy="923330"/>
            </a:xfrm>
            <a:prstGeom prst="rect">
              <a:avLst/>
            </a:prstGeom>
            <a:noFill/>
          </p:spPr>
          <p:txBody>
            <a:bodyPr wrap="none" lIns="0" rIns="0" rtlCol="0">
              <a:spAutoFit/>
            </a:bodyPr>
            <a:lstStyle/>
            <a:p>
              <a:pPr algn="r"/>
              <a:r>
                <a:rPr lang="en-US" altLang="zh-CN" sz="5400" dirty="0" smtClean="0">
                  <a:solidFill>
                    <a:schemeClr val="accent1"/>
                  </a:solidFill>
                  <a:latin typeface="+mj-lt"/>
                  <a:ea typeface="+mj-ea"/>
                </a:rPr>
                <a:t>05</a:t>
              </a:r>
              <a:endParaRPr lang="zh-CN" altLang="en-US" sz="5400" dirty="0">
                <a:solidFill>
                  <a:schemeClr val="accent1"/>
                </a:solidFill>
                <a:latin typeface="+mj-lt"/>
                <a:ea typeface="+mj-ea"/>
              </a:endParaRPr>
            </a:p>
          </p:txBody>
        </p:sp>
      </p:grpSp>
      <p:grpSp>
        <p:nvGrpSpPr>
          <p:cNvPr id="29" name="组合 28"/>
          <p:cNvGrpSpPr/>
          <p:nvPr/>
        </p:nvGrpSpPr>
        <p:grpSpPr>
          <a:xfrm>
            <a:off x="4946288" y="5287636"/>
            <a:ext cx="4655185" cy="865514"/>
            <a:chOff x="6404062" y="5105704"/>
            <a:chExt cx="3898447" cy="923330"/>
          </a:xfrm>
        </p:grpSpPr>
        <p:sp>
          <p:nvSpPr>
            <p:cNvPr id="30" name="文本框 33"/>
            <p:cNvSpPr txBox="1"/>
            <p:nvPr/>
          </p:nvSpPr>
          <p:spPr>
            <a:xfrm>
              <a:off x="7252776" y="5352284"/>
              <a:ext cx="3049733" cy="425418"/>
            </a:xfrm>
            <a:prstGeom prst="rect">
              <a:avLst/>
            </a:prstGeom>
            <a:noFill/>
          </p:spPr>
          <p:txBody>
            <a:bodyPr wrap="square" lIns="0" rIns="0" rtlCol="0">
              <a:spAutoFit/>
            </a:bodyPr>
            <a:lstStyle/>
            <a:p>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运营篇</a:t>
              </a:r>
              <a:endParaRPr lang="zh-CN" altLang="en-US" sz="2000" dirty="0">
                <a:solidFill>
                  <a:schemeClr val="bg1"/>
                </a:solidFill>
                <a:latin typeface="+mj-ea"/>
                <a:ea typeface="+mj-ea"/>
              </a:endParaRPr>
            </a:p>
          </p:txBody>
        </p:sp>
        <p:sp>
          <p:nvSpPr>
            <p:cNvPr id="31" name="文本框 34"/>
            <p:cNvSpPr txBox="1"/>
            <p:nvPr/>
          </p:nvSpPr>
          <p:spPr>
            <a:xfrm>
              <a:off x="6404062" y="5105704"/>
              <a:ext cx="566351" cy="923330"/>
            </a:xfrm>
            <a:prstGeom prst="rect">
              <a:avLst/>
            </a:prstGeom>
            <a:noFill/>
          </p:spPr>
          <p:txBody>
            <a:bodyPr wrap="none" lIns="0" rIns="0" rtlCol="0">
              <a:spAutoFit/>
            </a:bodyPr>
            <a:lstStyle/>
            <a:p>
              <a:pPr algn="r"/>
              <a:r>
                <a:rPr lang="en-US" altLang="zh-CN" sz="5400" dirty="0" smtClean="0">
                  <a:solidFill>
                    <a:schemeClr val="accent1"/>
                  </a:solidFill>
                  <a:latin typeface="+mj-lt"/>
                  <a:ea typeface="+mj-ea"/>
                </a:rPr>
                <a:t>06</a:t>
              </a:r>
              <a:endParaRPr lang="zh-CN" altLang="en-US" sz="5400" dirty="0">
                <a:solidFill>
                  <a:schemeClr val="accent1"/>
                </a:solidFill>
                <a:latin typeface="+mj-lt"/>
                <a:ea typeface="+mj-ea"/>
              </a:endParaRPr>
            </a:p>
          </p:txBody>
        </p:sp>
      </p:grpSp>
    </p:spTree>
  </p:cSld>
  <p:clrMapOvr>
    <a:masterClrMapping/>
  </p:clrMapOvr>
  <p:transition>
    <p:pull/>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3. H5</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114425" y="2695201"/>
            <a:ext cx="7658100" cy="1200329"/>
          </a:xfrm>
          <a:prstGeom prst="rect">
            <a:avLst/>
          </a:prstGeom>
        </p:spPr>
        <p:txBody>
          <a:bodyPr wrap="square" lIns="0" rIns="0">
            <a:spAutoFit/>
          </a:bodyPr>
          <a:lstStyle/>
          <a:p>
            <a:r>
              <a:rPr lang="zh-CN" altLang="zh-CN" dirty="0" smtClean="0"/>
              <a:t>初学者在无代码基础的情况下，最好通过免代码设计平台设计</a:t>
            </a:r>
            <a:r>
              <a:rPr lang="en-US" altLang="zh-CN" dirty="0" smtClean="0"/>
              <a:t>H5</a:t>
            </a:r>
            <a:r>
              <a:rPr lang="zh-CN" altLang="zh-CN" dirty="0" smtClean="0"/>
              <a:t>作品。</a:t>
            </a:r>
            <a:r>
              <a:rPr lang="en-US" altLang="zh-CN" dirty="0" smtClean="0"/>
              <a:t>H5</a:t>
            </a:r>
            <a:r>
              <a:rPr lang="zh-CN" altLang="zh-CN" dirty="0" smtClean="0"/>
              <a:t>的在线制作平台有易企秀、</a:t>
            </a:r>
            <a:r>
              <a:rPr lang="en-US" altLang="zh-CN" dirty="0" smtClean="0"/>
              <a:t>MAKA</a:t>
            </a:r>
            <a:r>
              <a:rPr lang="zh-CN" altLang="zh-CN" dirty="0" smtClean="0"/>
              <a:t>、兔展、百度</a:t>
            </a:r>
            <a:r>
              <a:rPr lang="en-US" altLang="zh-CN" dirty="0" smtClean="0"/>
              <a:t>H5</a:t>
            </a:r>
            <a:r>
              <a:rPr lang="zh-CN" altLang="zh-CN" dirty="0" smtClean="0"/>
              <a:t>、初见等。</a:t>
            </a:r>
            <a:endParaRPr lang="zh-CN" altLang="zh-CN" dirty="0" smtClean="0"/>
          </a:p>
          <a:p>
            <a:r>
              <a:rPr lang="zh-CN" altLang="zh-CN" dirty="0" smtClean="0"/>
              <a:t>在注册的时候，最好统一用微信账号登录，这样方便管理、分享，也可以免去重新登录的蛮烦。我们以兔展为例，讲解</a:t>
            </a:r>
            <a:r>
              <a:rPr lang="en-US" altLang="zh-CN" dirty="0" smtClean="0"/>
              <a:t>H5</a:t>
            </a:r>
            <a:r>
              <a:rPr lang="zh-CN" altLang="zh-CN" dirty="0" smtClean="0"/>
              <a:t>的设计方法和操作步骤。</a:t>
            </a:r>
            <a:endParaRPr lang="zh-CN" altLang="zh-CN" dirty="0"/>
          </a:p>
        </p:txBody>
      </p:sp>
      <p:sp>
        <p:nvSpPr>
          <p:cNvPr id="14" name="文本框 8"/>
          <p:cNvSpPr txBox="1"/>
          <p:nvPr/>
        </p:nvSpPr>
        <p:spPr>
          <a:xfrm>
            <a:off x="1129380" y="2071082"/>
            <a:ext cx="1344920" cy="387798"/>
          </a:xfrm>
          <a:prstGeom prst="rect">
            <a:avLst/>
          </a:prstGeom>
          <a:noFill/>
        </p:spPr>
        <p:txBody>
          <a:bodyPr wrap="none" lIns="0" rIns="0" rtlCol="0">
            <a:spAutoFit/>
          </a:bodyPr>
          <a:lstStyle/>
          <a:p>
            <a:pPr algn="ctr">
              <a:lnSpc>
                <a:spcPct val="120000"/>
              </a:lnSpc>
            </a:pPr>
            <a:r>
              <a:rPr lang="en-US" altLang="zh-CN" sz="1600" b="1" dirty="0" smtClean="0">
                <a:latin typeface="+mn-ea"/>
              </a:rPr>
              <a:t>1.3  H5</a:t>
            </a:r>
            <a:r>
              <a:rPr lang="zh-CN" altLang="en-US" sz="1600" b="1" dirty="0" smtClean="0">
                <a:latin typeface="+mn-ea"/>
              </a:rPr>
              <a:t>的制作</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2" name="矩形 11"/>
          <p:cNvSpPr/>
          <p:nvPr/>
        </p:nvSpPr>
        <p:spPr>
          <a:xfrm>
            <a:off x="2275555" y="2252752"/>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37846" y="2398737"/>
            <a:ext cx="4996429" cy="400110"/>
          </a:xfrm>
          <a:prstGeom prst="rect">
            <a:avLst/>
          </a:prstGeom>
          <a:noFill/>
        </p:spPr>
        <p:txBody>
          <a:bodyPr wrap="square" lIns="0" rIns="0" rtlCol="0">
            <a:spAutoFit/>
          </a:bodyPr>
          <a:lstStyle/>
          <a:p>
            <a:r>
              <a:rPr lang="zh-CN" altLang="en-US" sz="2000" dirty="0" smtClean="0"/>
              <a:t>用</a:t>
            </a:r>
            <a:r>
              <a:rPr lang="zh-CN" altLang="en-US" sz="2000" dirty="0" smtClean="0"/>
              <a:t>兔展</a:t>
            </a:r>
            <a:r>
              <a:rPr lang="zh-CN" altLang="zh-CN" sz="2000" dirty="0" smtClean="0"/>
              <a:t>制作</a:t>
            </a:r>
            <a:r>
              <a:rPr lang="zh-CN" altLang="en-US" sz="2000" dirty="0" smtClean="0"/>
              <a:t>一个</a:t>
            </a:r>
            <a:r>
              <a:rPr lang="en-US" altLang="zh-CN" sz="2000" dirty="0" smtClean="0"/>
              <a:t>H5</a:t>
            </a:r>
            <a:r>
              <a:rPr lang="zh-CN" altLang="en-US" sz="2000" dirty="0" smtClean="0"/>
              <a:t>，并发布</a:t>
            </a:r>
            <a:endParaRPr lang="zh-CN" altLang="zh-CN" sz="2000" dirty="0" smtClean="0"/>
          </a:p>
        </p:txBody>
      </p:sp>
      <p:sp>
        <p:nvSpPr>
          <p:cNvPr id="18" name="文本框 17"/>
          <p:cNvSpPr txBox="1"/>
          <p:nvPr/>
        </p:nvSpPr>
        <p:spPr>
          <a:xfrm>
            <a:off x="1313123" y="2084551"/>
            <a:ext cx="705321" cy="1015663"/>
          </a:xfrm>
          <a:prstGeom prst="rect">
            <a:avLst/>
          </a:prstGeom>
          <a:noFill/>
        </p:spPr>
        <p:txBody>
          <a:bodyPr wrap="none" lIns="0" rIns="0" rtlCol="0">
            <a:spAutoFit/>
          </a:bodyPr>
          <a:lstStyle/>
          <a:p>
            <a:r>
              <a:rPr lang="en-US" altLang="zh-CN" sz="6000" dirty="0" smtClean="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
        <p:nvSpPr>
          <p:cNvPr id="20" name="矩形 19"/>
          <p:cNvSpPr/>
          <p:nvPr/>
        </p:nvSpPr>
        <p:spPr>
          <a:xfrm>
            <a:off x="152400" y="161925"/>
            <a:ext cx="11706225" cy="6372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5</a:t>
            </a:r>
            <a:endParaRPr lang="zh-CN" altLang="en-US" sz="13800" dirty="0">
              <a:solidFill>
                <a:schemeClr val="bg1"/>
              </a:solidFill>
              <a:latin typeface="+mj-ea"/>
              <a:ea typeface="+mj-ea"/>
            </a:endParaRPr>
          </a:p>
        </p:txBody>
      </p:sp>
      <p:sp>
        <p:nvSpPr>
          <p:cNvPr id="17" name="文本框 16"/>
          <p:cNvSpPr txBox="1"/>
          <p:nvPr/>
        </p:nvSpPr>
        <p:spPr>
          <a:xfrm>
            <a:off x="2967852" y="1252165"/>
            <a:ext cx="5084725" cy="523220"/>
          </a:xfrm>
          <a:prstGeom prst="rect">
            <a:avLst/>
          </a:prstGeom>
          <a:noFill/>
        </p:spPr>
        <p:txBody>
          <a:bodyPr wrap="none" lIns="0" rIns="0" rtlCol="0">
            <a:spAutoFit/>
          </a:bodyPr>
          <a:lstStyle/>
          <a:p>
            <a:r>
              <a:rPr lang="zh-CN" altLang="en-US" sz="2800" dirty="0" smtClean="0">
                <a:solidFill>
                  <a:schemeClr val="bg1"/>
                </a:solidFill>
                <a:latin typeface="+mj-ea"/>
              </a:rPr>
              <a:t>新媒体平台内容创业</a:t>
            </a:r>
            <a:r>
              <a:rPr lang="en-US" altLang="zh-CN" sz="2800" dirty="0" smtClean="0">
                <a:solidFill>
                  <a:schemeClr val="bg1"/>
                </a:solidFill>
                <a:latin typeface="+mj-ea"/>
              </a:rPr>
              <a:t>——</a:t>
            </a:r>
            <a:r>
              <a:rPr lang="zh-CN" altLang="en-US" sz="2800" dirty="0" smtClean="0">
                <a:solidFill>
                  <a:schemeClr val="bg1"/>
                </a:solidFill>
                <a:latin typeface="+mj-ea"/>
              </a:rPr>
              <a:t>技术篇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4440318" cy="923330"/>
          </a:xfrm>
          <a:prstGeom prst="rect">
            <a:avLst/>
          </a:prstGeom>
          <a:noFill/>
        </p:spPr>
        <p:txBody>
          <a:bodyPr wrap="none" lIns="0" rIns="0" rtlCol="0">
            <a:spAutoFit/>
          </a:bodyPr>
          <a:lstStyle/>
          <a:p>
            <a:r>
              <a:rPr lang="en-US" altLang="zh-CN" sz="5400" dirty="0" smtClean="0">
                <a:solidFill>
                  <a:schemeClr val="tx2"/>
                </a:solidFill>
                <a:latin typeface="+mj-ea"/>
                <a:ea typeface="+mj-ea"/>
              </a:rPr>
              <a:t>5.4</a:t>
            </a:r>
            <a:r>
              <a:rPr lang="zh-CN" altLang="en-US" sz="5400" dirty="0" smtClean="0">
                <a:solidFill>
                  <a:schemeClr val="tx2"/>
                </a:solidFill>
                <a:latin typeface="+mj-ea"/>
                <a:ea typeface="+mj-ea"/>
              </a:rPr>
              <a:t>二微码</a:t>
            </a:r>
            <a:r>
              <a:rPr lang="zh-CN" altLang="en-US" sz="5400" dirty="0" smtClean="0">
                <a:solidFill>
                  <a:schemeClr val="tx2"/>
                </a:solidFill>
                <a:latin typeface="+mj-ea"/>
                <a:ea typeface="+mj-ea"/>
              </a:rPr>
              <a:t>制作</a:t>
            </a:r>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4. </a:t>
            </a:r>
            <a:r>
              <a:rPr lang="zh-CN" altLang="en-US" sz="2000" dirty="0" smtClean="0">
                <a:solidFill>
                  <a:schemeClr val="bg1"/>
                </a:solidFill>
                <a:latin typeface="+mn-ea"/>
              </a:rPr>
              <a:t>二微码</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114425" y="2695201"/>
            <a:ext cx="7658100" cy="923330"/>
          </a:xfrm>
          <a:prstGeom prst="rect">
            <a:avLst/>
          </a:prstGeom>
        </p:spPr>
        <p:txBody>
          <a:bodyPr wrap="square" lIns="0" rIns="0">
            <a:spAutoFit/>
          </a:bodyPr>
          <a:lstStyle/>
          <a:p>
            <a:r>
              <a:rPr lang="zh-CN" altLang="zh-CN" dirty="0" smtClean="0"/>
              <a:t>二维码又称二维条码，常见的二维码为</a:t>
            </a:r>
            <a:r>
              <a:rPr lang="en-US" altLang="zh-CN" dirty="0" smtClean="0"/>
              <a:t>QR Code</a:t>
            </a:r>
            <a:r>
              <a:rPr lang="zh-CN" altLang="zh-CN" dirty="0" smtClean="0"/>
              <a:t>，</a:t>
            </a:r>
            <a:r>
              <a:rPr lang="en-US" altLang="zh-CN" dirty="0" smtClean="0"/>
              <a:t>QR</a:t>
            </a:r>
            <a:r>
              <a:rPr lang="zh-CN" altLang="zh-CN" dirty="0" smtClean="0"/>
              <a:t>全称</a:t>
            </a:r>
            <a:r>
              <a:rPr lang="en-US" altLang="zh-CN" dirty="0" smtClean="0"/>
              <a:t>Quick Response</a:t>
            </a:r>
            <a:r>
              <a:rPr lang="zh-CN" altLang="zh-CN" dirty="0" smtClean="0"/>
              <a:t>，是一个近几年来移动设备上超流行的一种编码方式，它比传统的</a:t>
            </a:r>
            <a:r>
              <a:rPr lang="en-US" altLang="zh-CN" dirty="0" smtClean="0"/>
              <a:t>Bar Code</a:t>
            </a:r>
            <a:r>
              <a:rPr lang="zh-CN" altLang="zh-CN" dirty="0" smtClean="0"/>
              <a:t>条形码能存更多的信息，也能表示更多的数据类型。</a:t>
            </a:r>
            <a:endParaRPr lang="zh-CN" altLang="zh-CN" dirty="0"/>
          </a:p>
        </p:txBody>
      </p:sp>
      <p:sp>
        <p:nvSpPr>
          <p:cNvPr id="14" name="文本框 8"/>
          <p:cNvSpPr txBox="1"/>
          <p:nvPr/>
        </p:nvSpPr>
        <p:spPr>
          <a:xfrm>
            <a:off x="1116512" y="2052032"/>
            <a:ext cx="722955" cy="362792"/>
          </a:xfrm>
          <a:prstGeom prst="rect">
            <a:avLst/>
          </a:prstGeom>
          <a:noFill/>
        </p:spPr>
        <p:txBody>
          <a:bodyPr wrap="none" lIns="0" rIns="0" rtlCol="0">
            <a:spAutoFit/>
          </a:bodyPr>
          <a:lstStyle/>
          <a:p>
            <a:pPr algn="ctr">
              <a:lnSpc>
                <a:spcPct val="120000"/>
              </a:lnSpc>
            </a:pPr>
            <a:r>
              <a:rPr lang="en-US" altLang="zh-CN" sz="1600" b="1" dirty="0" smtClean="0">
                <a:latin typeface="+mn-ea"/>
              </a:rPr>
              <a:t>1.1</a:t>
            </a:r>
            <a:r>
              <a:rPr lang="zh-CN" altLang="en-US" sz="1600" b="1" dirty="0" smtClean="0">
                <a:latin typeface="+mn-ea"/>
              </a:rPr>
              <a:t>概念</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4. </a:t>
            </a:r>
            <a:r>
              <a:rPr lang="zh-CN" altLang="en-US" sz="2000" dirty="0" smtClean="0">
                <a:solidFill>
                  <a:schemeClr val="bg1"/>
                </a:solidFill>
                <a:latin typeface="+mn-ea"/>
              </a:rPr>
              <a:t>二微码</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114425" y="2695201"/>
            <a:ext cx="4610100" cy="1754326"/>
          </a:xfrm>
          <a:prstGeom prst="rect">
            <a:avLst/>
          </a:prstGeom>
        </p:spPr>
        <p:txBody>
          <a:bodyPr wrap="square" lIns="0" rIns="0">
            <a:spAutoFit/>
          </a:bodyPr>
          <a:lstStyle/>
          <a:p>
            <a:r>
              <a:rPr lang="zh-CN" altLang="zh-CN" dirty="0" smtClean="0"/>
              <a:t>制作二微码可以下载二微码生成器本地生成，如</a:t>
            </a:r>
            <a:r>
              <a:rPr lang="en-US" altLang="zh-CN" dirty="0" err="1" smtClean="0"/>
              <a:t>PSQREdit</a:t>
            </a:r>
            <a:r>
              <a:rPr lang="zh-CN" altLang="zh-CN" dirty="0" smtClean="0"/>
              <a:t>、二维码大师、草料二微码生成器、彩色二维码生成器。也可以在线生成二微码，如果要求很简单，可以用最简单的二微码在线生成器。如果要求复杂一点，可以登录专门的在线二维码制作网站。</a:t>
            </a:r>
            <a:endParaRPr lang="zh-CN" altLang="zh-CN" dirty="0"/>
          </a:p>
        </p:txBody>
      </p:sp>
      <p:sp>
        <p:nvSpPr>
          <p:cNvPr id="14" name="文本框 8"/>
          <p:cNvSpPr txBox="1"/>
          <p:nvPr/>
        </p:nvSpPr>
        <p:spPr>
          <a:xfrm>
            <a:off x="1268119" y="2147282"/>
            <a:ext cx="1543692" cy="362792"/>
          </a:xfrm>
          <a:prstGeom prst="rect">
            <a:avLst/>
          </a:prstGeom>
          <a:noFill/>
        </p:spPr>
        <p:txBody>
          <a:bodyPr wrap="none" lIns="0" rIns="0" rtlCol="0">
            <a:spAutoFit/>
          </a:bodyPr>
          <a:lstStyle/>
          <a:p>
            <a:pPr algn="ctr">
              <a:lnSpc>
                <a:spcPct val="120000"/>
              </a:lnSpc>
            </a:pPr>
            <a:r>
              <a:rPr lang="en-US" altLang="zh-CN" sz="1600" b="1" dirty="0" smtClean="0">
                <a:latin typeface="+mn-ea"/>
              </a:rPr>
              <a:t>1.2</a:t>
            </a:r>
            <a:r>
              <a:rPr lang="zh-CN" altLang="en-US" sz="1600" b="1" dirty="0" smtClean="0">
                <a:latin typeface="+mn-ea"/>
              </a:rPr>
              <a:t>二微码的制作</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cli_300px.png"/>
          <p:cNvPicPr/>
          <p:nvPr/>
        </p:nvPicPr>
        <p:blipFill>
          <a:blip r:embed="rId1" cstate="print"/>
          <a:stretch>
            <a:fillRect/>
          </a:stretch>
        </p:blipFill>
        <p:spPr>
          <a:xfrm>
            <a:off x="6638925" y="2552699"/>
            <a:ext cx="2857500" cy="2524125"/>
          </a:xfrm>
          <a:prstGeom prst="rect">
            <a:avLst/>
          </a:prstGeom>
        </p:spPr>
      </p:pic>
    </p:spTree>
  </p:cSld>
  <p:clrMapOvr>
    <a:masterClrMapping/>
  </p:clrMapOvr>
  <p:transition>
    <p:pull/>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2" name="矩形 11"/>
          <p:cNvSpPr/>
          <p:nvPr/>
        </p:nvSpPr>
        <p:spPr>
          <a:xfrm>
            <a:off x="2275555" y="2252752"/>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37846" y="2398737"/>
            <a:ext cx="4996429" cy="400110"/>
          </a:xfrm>
          <a:prstGeom prst="rect">
            <a:avLst/>
          </a:prstGeom>
          <a:noFill/>
        </p:spPr>
        <p:txBody>
          <a:bodyPr wrap="square" lIns="0" rIns="0" rtlCol="0">
            <a:spAutoFit/>
          </a:bodyPr>
          <a:lstStyle/>
          <a:p>
            <a:r>
              <a:rPr lang="zh-CN" altLang="en-US" sz="2000" dirty="0" smtClean="0"/>
              <a:t>用草料二微码制作一个二微码</a:t>
            </a:r>
            <a:endParaRPr lang="zh-CN" altLang="zh-CN" sz="2000" dirty="0" smtClean="0"/>
          </a:p>
        </p:txBody>
      </p:sp>
      <p:sp>
        <p:nvSpPr>
          <p:cNvPr id="18" name="文本框 17"/>
          <p:cNvSpPr txBox="1"/>
          <p:nvPr/>
        </p:nvSpPr>
        <p:spPr>
          <a:xfrm>
            <a:off x="1313123" y="2084551"/>
            <a:ext cx="705321" cy="1015663"/>
          </a:xfrm>
          <a:prstGeom prst="rect">
            <a:avLst/>
          </a:prstGeom>
          <a:noFill/>
        </p:spPr>
        <p:txBody>
          <a:bodyPr wrap="none" lIns="0" rIns="0" rtlCol="0">
            <a:spAutoFit/>
          </a:bodyPr>
          <a:lstStyle/>
          <a:p>
            <a:r>
              <a:rPr lang="en-US" altLang="zh-CN" sz="6000" dirty="0" smtClean="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
        <p:nvSpPr>
          <p:cNvPr id="20" name="矩形 19"/>
          <p:cNvSpPr/>
          <p:nvPr/>
        </p:nvSpPr>
        <p:spPr>
          <a:xfrm>
            <a:off x="152400" y="161925"/>
            <a:ext cx="11706225" cy="6372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5</a:t>
            </a:r>
            <a:endParaRPr lang="zh-CN" altLang="en-US" sz="13800" dirty="0">
              <a:solidFill>
                <a:schemeClr val="bg1"/>
              </a:solidFill>
              <a:latin typeface="+mj-ea"/>
              <a:ea typeface="+mj-ea"/>
            </a:endParaRPr>
          </a:p>
        </p:txBody>
      </p:sp>
      <p:sp>
        <p:nvSpPr>
          <p:cNvPr id="17" name="文本框 16"/>
          <p:cNvSpPr txBox="1"/>
          <p:nvPr/>
        </p:nvSpPr>
        <p:spPr>
          <a:xfrm>
            <a:off x="2967852" y="1252165"/>
            <a:ext cx="5084725" cy="523220"/>
          </a:xfrm>
          <a:prstGeom prst="rect">
            <a:avLst/>
          </a:prstGeom>
          <a:noFill/>
        </p:spPr>
        <p:txBody>
          <a:bodyPr wrap="none" lIns="0" rIns="0" rtlCol="0">
            <a:spAutoFit/>
          </a:bodyPr>
          <a:lstStyle/>
          <a:p>
            <a:r>
              <a:rPr lang="zh-CN" altLang="en-US" sz="2800" dirty="0" smtClean="0">
                <a:solidFill>
                  <a:schemeClr val="bg1"/>
                </a:solidFill>
                <a:latin typeface="+mj-ea"/>
              </a:rPr>
              <a:t>新媒体平台内容创业</a:t>
            </a:r>
            <a:r>
              <a:rPr lang="en-US" altLang="zh-CN" sz="2800" dirty="0" smtClean="0">
                <a:solidFill>
                  <a:schemeClr val="bg1"/>
                </a:solidFill>
                <a:latin typeface="+mj-ea"/>
              </a:rPr>
              <a:t>——</a:t>
            </a:r>
            <a:r>
              <a:rPr lang="zh-CN" altLang="en-US" sz="2800" dirty="0" smtClean="0">
                <a:solidFill>
                  <a:schemeClr val="bg1"/>
                </a:solidFill>
                <a:latin typeface="+mj-ea"/>
              </a:rPr>
              <a:t>技术篇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5132815" cy="923330"/>
          </a:xfrm>
          <a:prstGeom prst="rect">
            <a:avLst/>
          </a:prstGeom>
          <a:noFill/>
        </p:spPr>
        <p:txBody>
          <a:bodyPr wrap="none" lIns="0" rIns="0" rtlCol="0">
            <a:spAutoFit/>
          </a:bodyPr>
          <a:lstStyle/>
          <a:p>
            <a:r>
              <a:rPr lang="en-US" altLang="zh-CN" sz="5400" dirty="0" smtClean="0">
                <a:solidFill>
                  <a:schemeClr val="tx2"/>
                </a:solidFill>
                <a:latin typeface="+mj-ea"/>
                <a:ea typeface="+mj-ea"/>
              </a:rPr>
              <a:t>5.5</a:t>
            </a:r>
            <a:r>
              <a:rPr lang="zh-CN" altLang="en-US" sz="5400" dirty="0" smtClean="0">
                <a:solidFill>
                  <a:schemeClr val="tx2"/>
                </a:solidFill>
                <a:latin typeface="+mj-ea"/>
                <a:ea typeface="+mj-ea"/>
              </a:rPr>
              <a:t>短视频的</a:t>
            </a:r>
            <a:r>
              <a:rPr lang="zh-CN" altLang="en-US" sz="5400" dirty="0" smtClean="0">
                <a:solidFill>
                  <a:schemeClr val="tx2"/>
                </a:solidFill>
                <a:latin typeface="+mj-ea"/>
                <a:ea typeface="+mj-ea"/>
              </a:rPr>
              <a:t>制作</a:t>
            </a:r>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5. </a:t>
            </a:r>
            <a:r>
              <a:rPr lang="zh-CN" altLang="en-US" sz="2000" dirty="0" smtClean="0">
                <a:solidFill>
                  <a:schemeClr val="bg1"/>
                </a:solidFill>
                <a:latin typeface="+mn-ea"/>
              </a:rPr>
              <a:t>短视频</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152525" y="2695201"/>
            <a:ext cx="3209925" cy="1969770"/>
          </a:xfrm>
          <a:prstGeom prst="rect">
            <a:avLst/>
          </a:prstGeom>
        </p:spPr>
        <p:txBody>
          <a:bodyPr wrap="square" lIns="0" rIns="0">
            <a:spAutoFit/>
          </a:bodyPr>
          <a:lstStyle/>
          <a:p>
            <a:r>
              <a:rPr lang="zh-CN" altLang="zh-CN" sz="1600" b="1" dirty="0" smtClean="0"/>
              <a:t>快剪辑</a:t>
            </a:r>
            <a:endParaRPr lang="zh-CN" altLang="zh-CN" sz="1600" dirty="0" smtClean="0"/>
          </a:p>
          <a:p>
            <a:r>
              <a:rPr lang="zh-CN" altLang="zh-CN" sz="1600" dirty="0" smtClean="0"/>
              <a:t>快剪辑是</a:t>
            </a:r>
            <a:r>
              <a:rPr lang="en-US" altLang="zh-CN" sz="1600" dirty="0" smtClean="0"/>
              <a:t>360</a:t>
            </a:r>
            <a:r>
              <a:rPr lang="zh-CN" altLang="zh-CN" sz="1600" dirty="0" smtClean="0"/>
              <a:t>浏览器推出的一款小视频制作剪辑</a:t>
            </a:r>
            <a:r>
              <a:rPr lang="zh-CN" altLang="zh-CN" sz="1600" dirty="0" smtClean="0"/>
              <a:t>软件。</a:t>
            </a:r>
            <a:endParaRPr lang="zh-CN" altLang="zh-CN" sz="1600" dirty="0" smtClean="0"/>
          </a:p>
          <a:p>
            <a:r>
              <a:rPr lang="zh-CN" altLang="zh-CN" sz="1600" b="1" dirty="0" smtClean="0"/>
              <a:t>爱剪辑</a:t>
            </a:r>
            <a:endParaRPr lang="zh-CN" altLang="zh-CN" sz="1600" dirty="0" smtClean="0"/>
          </a:p>
          <a:p>
            <a:r>
              <a:rPr lang="zh-CN" altLang="zh-CN" sz="1600" dirty="0" smtClean="0"/>
              <a:t>爱剪辑是最易用、强大的视频剪辑软件，也是国内首款全能的免费视频剪辑</a:t>
            </a:r>
            <a:r>
              <a:rPr lang="zh-CN" altLang="zh-CN" sz="1600" dirty="0" smtClean="0"/>
              <a:t>软件</a:t>
            </a:r>
            <a:r>
              <a:rPr lang="zh-CN" altLang="en-US" sz="1600" dirty="0" smtClean="0"/>
              <a:t>。</a:t>
            </a:r>
            <a:endParaRPr lang="zh-CN" altLang="zh-CN" sz="1600" dirty="0" smtClean="0"/>
          </a:p>
          <a:p>
            <a:r>
              <a:rPr lang="en-US" altLang="zh-CN" sz="1000" b="1" dirty="0" smtClean="0"/>
              <a:t> </a:t>
            </a:r>
            <a:endParaRPr lang="zh-CN" altLang="zh-CN" sz="1000" dirty="0"/>
          </a:p>
        </p:txBody>
      </p:sp>
      <p:sp>
        <p:nvSpPr>
          <p:cNvPr id="14" name="文本框 8"/>
          <p:cNvSpPr txBox="1"/>
          <p:nvPr/>
        </p:nvSpPr>
        <p:spPr>
          <a:xfrm>
            <a:off x="1289352" y="2099657"/>
            <a:ext cx="1748877" cy="387798"/>
          </a:xfrm>
          <a:prstGeom prst="rect">
            <a:avLst/>
          </a:prstGeom>
          <a:noFill/>
        </p:spPr>
        <p:txBody>
          <a:bodyPr wrap="none" lIns="0" rIns="0" rtlCol="0">
            <a:spAutoFit/>
          </a:bodyPr>
          <a:lstStyle/>
          <a:p>
            <a:pPr algn="ctr">
              <a:lnSpc>
                <a:spcPct val="120000"/>
              </a:lnSpc>
            </a:pPr>
            <a:r>
              <a:rPr lang="en-US" altLang="zh-CN" sz="1600" b="1" dirty="0" smtClean="0">
                <a:latin typeface="+mn-ea"/>
              </a:rPr>
              <a:t>1.1</a:t>
            </a:r>
            <a:r>
              <a:rPr lang="zh-CN" altLang="en-US" sz="1600" b="1" dirty="0" smtClean="0">
                <a:latin typeface="+mn-ea"/>
              </a:rPr>
              <a:t>制作的主要软件</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86325" y="1895101"/>
            <a:ext cx="3438526" cy="3693319"/>
          </a:xfrm>
          <a:prstGeom prst="rect">
            <a:avLst/>
          </a:prstGeom>
        </p:spPr>
        <p:txBody>
          <a:bodyPr wrap="square" lIns="0" rIns="0">
            <a:spAutoFit/>
          </a:bodyPr>
          <a:lstStyle/>
          <a:p>
            <a:r>
              <a:rPr lang="zh-CN" altLang="zh-CN" sz="1600" b="1" dirty="0" smtClean="0"/>
              <a:t>会声会影</a:t>
            </a:r>
            <a:endParaRPr lang="zh-CN" altLang="zh-CN" sz="1600" dirty="0" smtClean="0"/>
          </a:p>
          <a:p>
            <a:r>
              <a:rPr lang="zh-CN" altLang="zh-CN" sz="1600" dirty="0" smtClean="0"/>
              <a:t>高清视频剪辑、编辑、制作软件会声会影功能灵活易用，编辑步骤清晰明了，即使初学者也能在软件的引导下轻松制作出好莱坞级的视频作品</a:t>
            </a:r>
            <a:r>
              <a:rPr lang="zh-CN" altLang="zh-CN" sz="1600" dirty="0" smtClean="0"/>
              <a:t>。</a:t>
            </a:r>
            <a:endParaRPr lang="zh-CN" altLang="zh-CN" sz="1600" dirty="0" smtClean="0"/>
          </a:p>
          <a:p>
            <a:r>
              <a:rPr lang="en-US" altLang="zh-CN" sz="1600" b="1" dirty="0" smtClean="0"/>
              <a:t> Premiere</a:t>
            </a:r>
            <a:endParaRPr lang="zh-CN" altLang="zh-CN" sz="1600" dirty="0" smtClean="0"/>
          </a:p>
          <a:p>
            <a:r>
              <a:rPr lang="en-US" altLang="zh-CN" sz="1600" dirty="0" smtClean="0"/>
              <a:t>Adobe Premiere</a:t>
            </a:r>
            <a:r>
              <a:rPr lang="zh-CN" altLang="zh-CN" sz="1600" dirty="0" smtClean="0"/>
              <a:t>是一款常用的</a:t>
            </a:r>
            <a:r>
              <a:rPr lang="en-US" altLang="zh-CN" sz="1600" dirty="0" err="1" smtClean="0"/>
              <a:t>视频编辑</a:t>
            </a:r>
            <a:r>
              <a:rPr lang="zh-CN" altLang="zh-CN" sz="1600" dirty="0" smtClean="0"/>
              <a:t>软件，由</a:t>
            </a:r>
            <a:r>
              <a:rPr lang="en-US" altLang="zh-CN" sz="1600" dirty="0" smtClean="0"/>
              <a:t>Adobe</a:t>
            </a:r>
            <a:r>
              <a:rPr lang="zh-CN" altLang="zh-CN" sz="1600" dirty="0" smtClean="0"/>
              <a:t>公司推出</a:t>
            </a:r>
            <a:r>
              <a:rPr lang="zh-CN" altLang="zh-CN" sz="1600" dirty="0" smtClean="0"/>
              <a:t>。</a:t>
            </a:r>
            <a:r>
              <a:rPr lang="en-US" altLang="zh-CN" sz="1600" dirty="0" smtClean="0"/>
              <a:t>Adobe </a:t>
            </a:r>
            <a:r>
              <a:rPr lang="en-US" altLang="zh-CN" sz="1600" dirty="0" smtClean="0"/>
              <a:t>Premiere</a:t>
            </a:r>
            <a:r>
              <a:rPr lang="zh-CN" altLang="zh-CN" sz="1600" dirty="0" smtClean="0"/>
              <a:t>是一款编辑画面质量比较好的</a:t>
            </a:r>
            <a:r>
              <a:rPr lang="en-US" altLang="zh-CN" sz="1600" dirty="0" err="1" smtClean="0"/>
              <a:t>软件</a:t>
            </a:r>
            <a:r>
              <a:rPr lang="zh-CN" altLang="zh-CN" sz="1600" dirty="0" smtClean="0"/>
              <a:t>，有较好的</a:t>
            </a:r>
            <a:r>
              <a:rPr lang="en-US" altLang="zh-CN" sz="1600" dirty="0" err="1" smtClean="0"/>
              <a:t>兼容性</a:t>
            </a:r>
            <a:r>
              <a:rPr lang="zh-CN" altLang="zh-CN" sz="1600" dirty="0" smtClean="0"/>
              <a:t>，且可以与</a:t>
            </a:r>
            <a:r>
              <a:rPr lang="en-US" altLang="zh-CN" sz="1600" dirty="0" smtClean="0"/>
              <a:t>Adobe</a:t>
            </a:r>
            <a:r>
              <a:rPr lang="zh-CN" altLang="zh-CN" sz="1600" dirty="0" smtClean="0"/>
              <a:t>公司推出的其他软件相互协作。目前这款软件广泛应用于广告制作和</a:t>
            </a:r>
            <a:r>
              <a:rPr lang="en-US" altLang="zh-CN" sz="1600" dirty="0" err="1" smtClean="0"/>
              <a:t>电视节目制作</a:t>
            </a:r>
            <a:r>
              <a:rPr lang="zh-CN" altLang="zh-CN" sz="1600" dirty="0" smtClean="0"/>
              <a:t>中。 其最新版本为</a:t>
            </a:r>
            <a:r>
              <a:rPr lang="en-US" altLang="zh-CN" sz="1600" dirty="0" smtClean="0"/>
              <a:t>Adobe Premiere Pro CC 2018 </a:t>
            </a:r>
            <a:r>
              <a:rPr lang="zh-CN" altLang="zh-CN" sz="1600" dirty="0" smtClean="0"/>
              <a:t>。</a:t>
            </a:r>
            <a:endParaRPr lang="zh-CN" altLang="zh-CN" sz="1600" dirty="0" smtClean="0"/>
          </a:p>
          <a:p>
            <a:r>
              <a:rPr lang="en-US" altLang="zh-CN" sz="1000" b="1" dirty="0" smtClean="0"/>
              <a:t> </a:t>
            </a:r>
            <a:endParaRPr lang="zh-CN" altLang="zh-CN" sz="1000" dirty="0"/>
          </a:p>
        </p:txBody>
      </p:sp>
      <p:sp>
        <p:nvSpPr>
          <p:cNvPr id="18" name="矩形 17"/>
          <p:cNvSpPr/>
          <p:nvPr/>
        </p:nvSpPr>
        <p:spPr>
          <a:xfrm>
            <a:off x="8791576" y="1695076"/>
            <a:ext cx="2133600" cy="2708434"/>
          </a:xfrm>
          <a:prstGeom prst="rect">
            <a:avLst/>
          </a:prstGeom>
        </p:spPr>
        <p:txBody>
          <a:bodyPr wrap="square" lIns="0" rIns="0">
            <a:spAutoFit/>
          </a:bodyPr>
          <a:lstStyle/>
          <a:p>
            <a:r>
              <a:rPr lang="zh-CN" altLang="zh-CN" sz="1600" b="1" dirty="0" smtClean="0"/>
              <a:t> </a:t>
            </a:r>
            <a:r>
              <a:rPr lang="en-US" altLang="zh-CN" sz="1600" b="1" dirty="0" smtClean="0"/>
              <a:t>Effects</a:t>
            </a:r>
            <a:endParaRPr lang="zh-CN" altLang="zh-CN" sz="1600" dirty="0" smtClean="0"/>
          </a:p>
          <a:p>
            <a:r>
              <a:rPr lang="en-US" altLang="zh-CN" sz="1600" dirty="0" smtClean="0"/>
              <a:t>Adobe After Effects</a:t>
            </a:r>
            <a:r>
              <a:rPr lang="zh-CN" altLang="zh-CN" sz="1600" dirty="0" smtClean="0"/>
              <a:t>简称</a:t>
            </a:r>
            <a:r>
              <a:rPr lang="en-US" altLang="zh-CN" sz="1600" dirty="0" smtClean="0"/>
              <a:t>“AE”</a:t>
            </a:r>
            <a:r>
              <a:rPr lang="zh-CN" altLang="zh-CN" sz="1600" dirty="0" smtClean="0"/>
              <a:t>是</a:t>
            </a:r>
            <a:r>
              <a:rPr lang="en-US" altLang="zh-CN" sz="1600" dirty="0" smtClean="0"/>
              <a:t>Adobe</a:t>
            </a:r>
            <a:r>
              <a:rPr lang="zh-CN" altLang="zh-CN" sz="1600" dirty="0" smtClean="0"/>
              <a:t>公司推出的一款图形</a:t>
            </a:r>
            <a:r>
              <a:rPr lang="en-US" altLang="zh-CN" sz="1600" dirty="0" err="1" smtClean="0"/>
              <a:t>视频处理</a:t>
            </a:r>
            <a:r>
              <a:rPr lang="zh-CN" altLang="zh-CN" sz="1600" dirty="0" smtClean="0"/>
              <a:t>软件，适用于从事设计和视频特技的机构，包括电视台、动画制作公司、个人后期制作工作室以及多媒体工作室。属于层类型后期软件。</a:t>
            </a:r>
            <a:endParaRPr lang="zh-CN" altLang="zh-CN" sz="1600" dirty="0" smtClean="0"/>
          </a:p>
          <a:p>
            <a:r>
              <a:rPr lang="en-US" altLang="zh-CN" sz="1000" b="1" dirty="0" smtClean="0"/>
              <a:t> </a:t>
            </a:r>
            <a:endParaRPr lang="zh-CN" altLang="zh-CN" sz="1000" dirty="0"/>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086350" y="2581280"/>
            <a:ext cx="2019300" cy="2019290"/>
          </a:xfrm>
          <a:prstGeom prst="ellipse">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31599" y="222348"/>
            <a:ext cx="3405307" cy="400110"/>
            <a:chOff x="331599" y="222348"/>
            <a:chExt cx="3405307" cy="400110"/>
          </a:xfrm>
        </p:grpSpPr>
        <p:sp>
          <p:nvSpPr>
            <p:cNvPr id="4" name="矩形 3"/>
            <p:cNvSpPr/>
            <p:nvPr/>
          </p:nvSpPr>
          <p:spPr>
            <a:xfrm>
              <a:off x="331599" y="350965"/>
              <a:ext cx="142875" cy="142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4474" y="222348"/>
              <a:ext cx="3262432" cy="400110"/>
            </a:xfrm>
            <a:prstGeom prst="rect">
              <a:avLst/>
            </a:prstGeom>
            <a:noFill/>
          </p:spPr>
          <p:txBody>
            <a:bodyPr wrap="none" rtlCol="0">
              <a:spAutoFit/>
            </a:bodyPr>
            <a:lstStyle/>
            <a:p>
              <a:r>
                <a:rPr lang="zh-CN" altLang="en-US" sz="2000" dirty="0">
                  <a:latin typeface="+mn-ea"/>
                </a:rPr>
                <a:t>请在此处出添加幻灯片标题</a:t>
              </a:r>
              <a:endParaRPr lang="zh-CN" altLang="en-US" sz="2000" dirty="0">
                <a:latin typeface="+mn-ea"/>
              </a:endParaRPr>
            </a:p>
          </p:txBody>
        </p:sp>
      </p:grpSp>
      <p:sp>
        <p:nvSpPr>
          <p:cNvPr id="6" name="任意多边形 5"/>
          <p:cNvSpPr/>
          <p:nvPr/>
        </p:nvSpPr>
        <p:spPr>
          <a:xfrm>
            <a:off x="4324350" y="1819275"/>
            <a:ext cx="3543300" cy="3543300"/>
          </a:xfrm>
          <a:custGeom>
            <a:avLst/>
            <a:gdLst>
              <a:gd name="connsiteX0" fmla="*/ 1771650 w 3543300"/>
              <a:gd name="connsiteY0" fmla="*/ 76200 h 3543300"/>
              <a:gd name="connsiteX1" fmla="*/ 76200 w 3543300"/>
              <a:gd name="connsiteY1" fmla="*/ 1771650 h 3543300"/>
              <a:gd name="connsiteX2" fmla="*/ 1771650 w 3543300"/>
              <a:gd name="connsiteY2" fmla="*/ 3467100 h 3543300"/>
              <a:gd name="connsiteX3" fmla="*/ 3467100 w 3543300"/>
              <a:gd name="connsiteY3" fmla="*/ 1771650 h 3543300"/>
              <a:gd name="connsiteX4" fmla="*/ 1771650 w 3543300"/>
              <a:gd name="connsiteY4" fmla="*/ 76200 h 3543300"/>
              <a:gd name="connsiteX5" fmla="*/ 1771650 w 3543300"/>
              <a:gd name="connsiteY5" fmla="*/ 0 h 3543300"/>
              <a:gd name="connsiteX6" fmla="*/ 3543300 w 3543300"/>
              <a:gd name="connsiteY6" fmla="*/ 1771650 h 3543300"/>
              <a:gd name="connsiteX7" fmla="*/ 1771650 w 3543300"/>
              <a:gd name="connsiteY7" fmla="*/ 3543300 h 3543300"/>
              <a:gd name="connsiteX8" fmla="*/ 0 w 3543300"/>
              <a:gd name="connsiteY8" fmla="*/ 1771650 h 3543300"/>
              <a:gd name="connsiteX9" fmla="*/ 1771650 w 3543300"/>
              <a:gd name="connsiteY9" fmla="*/ 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3300" h="3543300">
                <a:moveTo>
                  <a:pt x="1771650" y="76200"/>
                </a:moveTo>
                <a:cubicBezTo>
                  <a:pt x="835279" y="76200"/>
                  <a:pt x="76200" y="835279"/>
                  <a:pt x="76200" y="1771650"/>
                </a:cubicBezTo>
                <a:cubicBezTo>
                  <a:pt x="76200" y="2708021"/>
                  <a:pt x="835279" y="3467100"/>
                  <a:pt x="1771650" y="3467100"/>
                </a:cubicBezTo>
                <a:cubicBezTo>
                  <a:pt x="2708021" y="3467100"/>
                  <a:pt x="3467100" y="2708021"/>
                  <a:pt x="3467100" y="1771650"/>
                </a:cubicBezTo>
                <a:cubicBezTo>
                  <a:pt x="3467100" y="835279"/>
                  <a:pt x="2708021" y="76200"/>
                  <a:pt x="1771650" y="76200"/>
                </a:cubicBezTo>
                <a:close/>
                <a:moveTo>
                  <a:pt x="1771650" y="0"/>
                </a:moveTo>
                <a:cubicBezTo>
                  <a:pt x="2750105" y="0"/>
                  <a:pt x="3543300" y="793195"/>
                  <a:pt x="3543300" y="1771650"/>
                </a:cubicBezTo>
                <a:cubicBezTo>
                  <a:pt x="3543300" y="2750105"/>
                  <a:pt x="2750105" y="3543300"/>
                  <a:pt x="1771650" y="3543300"/>
                </a:cubicBezTo>
                <a:cubicBezTo>
                  <a:pt x="793195" y="3543300"/>
                  <a:pt x="0" y="2750105"/>
                  <a:pt x="0" y="1771650"/>
                </a:cubicBezTo>
                <a:cubicBezTo>
                  <a:pt x="0" y="793195"/>
                  <a:pt x="793195" y="0"/>
                  <a:pt x="177165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591175" y="1385888"/>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10424" y="2547936"/>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71925" y="2547937"/>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99371" y="4457700"/>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565106" y="4457700"/>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686425" y="1481140"/>
            <a:ext cx="819150" cy="819146"/>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305675" y="2643188"/>
            <a:ext cx="819150" cy="819146"/>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660357" y="4552952"/>
            <a:ext cx="819150" cy="819146"/>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594622" y="4552952"/>
            <a:ext cx="819150" cy="819146"/>
          </a:xfrm>
          <a:prstGeom prst="ellipse">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067176" y="2643188"/>
            <a:ext cx="819150" cy="819146"/>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3"/>
          <p:cNvSpPr>
            <a:spLocks noEditPoints="1"/>
          </p:cNvSpPr>
          <p:nvPr/>
        </p:nvSpPr>
        <p:spPr bwMode="auto">
          <a:xfrm>
            <a:off x="5876395" y="2940531"/>
            <a:ext cx="439210" cy="735190"/>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文本框 17"/>
          <p:cNvSpPr txBox="1"/>
          <p:nvPr/>
        </p:nvSpPr>
        <p:spPr>
          <a:xfrm>
            <a:off x="5376202" y="3675721"/>
            <a:ext cx="1439494" cy="1015663"/>
          </a:xfrm>
          <a:prstGeom prst="rect">
            <a:avLst/>
          </a:prstGeom>
          <a:noFill/>
        </p:spPr>
        <p:txBody>
          <a:bodyPr wrap="square" lIns="0" rIns="0" rtlCol="0">
            <a:spAutoFit/>
          </a:bodyPr>
          <a:lstStyle/>
          <a:p>
            <a:pPr algn="ctr">
              <a:lnSpc>
                <a:spcPct val="150000"/>
              </a:lnSpc>
            </a:pPr>
            <a:r>
              <a:rPr lang="en-US" altLang="zh-CN" sz="2000" dirty="0" smtClean="0">
                <a:solidFill>
                  <a:srgbClr val="FF0000"/>
                </a:solidFill>
                <a:latin typeface="+mn-ea"/>
              </a:rPr>
              <a:t>1.2</a:t>
            </a:r>
            <a:r>
              <a:rPr lang="zh-CN" altLang="en-US" sz="2000" dirty="0" smtClean="0">
                <a:solidFill>
                  <a:srgbClr val="FF0000"/>
                </a:solidFill>
                <a:latin typeface="+mn-ea"/>
              </a:rPr>
              <a:t>短视频制作的流程</a:t>
            </a:r>
            <a:endParaRPr lang="en-US" altLang="zh-CN" sz="2000" dirty="0">
              <a:solidFill>
                <a:srgbClr val="FF0000"/>
              </a:solidFill>
              <a:latin typeface="+mn-ea"/>
            </a:endParaRPr>
          </a:p>
        </p:txBody>
      </p:sp>
      <p:sp>
        <p:nvSpPr>
          <p:cNvPr id="19" name="文本框 18"/>
          <p:cNvSpPr txBox="1"/>
          <p:nvPr/>
        </p:nvSpPr>
        <p:spPr>
          <a:xfrm>
            <a:off x="7105650" y="1230781"/>
            <a:ext cx="3543300" cy="830997"/>
          </a:xfrm>
          <a:prstGeom prst="rect">
            <a:avLst/>
          </a:prstGeom>
          <a:noFill/>
        </p:spPr>
        <p:txBody>
          <a:bodyPr wrap="square" lIns="0" rIns="0" rtlCol="0">
            <a:spAutoFit/>
          </a:bodyPr>
          <a:lstStyle/>
          <a:p>
            <a:r>
              <a:rPr lang="zh-CN" altLang="zh-CN" sz="1200" dirty="0" smtClean="0"/>
              <a:t>选题要有用户思维，解决用户的焦虑、击中用户的痛点；选题要注重趣味性及情感传达；选题要来自生活，接地气，从群众中来到群众中去；选题要关注当下热点，具有时代气息。</a:t>
            </a:r>
            <a:endParaRPr lang="zh-CN" altLang="zh-CN" sz="1200" dirty="0"/>
          </a:p>
        </p:txBody>
      </p:sp>
      <p:sp>
        <p:nvSpPr>
          <p:cNvPr id="20" name="文本框 19"/>
          <p:cNvSpPr txBox="1"/>
          <p:nvPr/>
        </p:nvSpPr>
        <p:spPr>
          <a:xfrm>
            <a:off x="7105650" y="976628"/>
            <a:ext cx="538609" cy="307777"/>
          </a:xfrm>
          <a:prstGeom prst="rect">
            <a:avLst/>
          </a:prstGeom>
          <a:noFill/>
        </p:spPr>
        <p:txBody>
          <a:bodyPr wrap="none" lIns="0" rIns="0" rtlCol="0">
            <a:spAutoFit/>
          </a:bodyPr>
          <a:lstStyle/>
          <a:p>
            <a:r>
              <a:rPr lang="zh-CN" altLang="zh-CN" sz="1400" b="1" dirty="0" smtClean="0"/>
              <a:t>定选题</a:t>
            </a:r>
            <a:endParaRPr lang="zh-CN" altLang="zh-CN" sz="1400" dirty="0"/>
          </a:p>
        </p:txBody>
      </p:sp>
      <p:sp>
        <p:nvSpPr>
          <p:cNvPr id="21" name="文本框 20"/>
          <p:cNvSpPr txBox="1"/>
          <p:nvPr/>
        </p:nvSpPr>
        <p:spPr>
          <a:xfrm>
            <a:off x="6017402" y="1598325"/>
            <a:ext cx="157094"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sp>
        <p:nvSpPr>
          <p:cNvPr id="22" name="文本框 21"/>
          <p:cNvSpPr txBox="1"/>
          <p:nvPr/>
        </p:nvSpPr>
        <p:spPr>
          <a:xfrm>
            <a:off x="7611856" y="2760373"/>
            <a:ext cx="206788"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sp>
        <p:nvSpPr>
          <p:cNvPr id="23" name="文本框 22"/>
          <p:cNvSpPr txBox="1"/>
          <p:nvPr/>
        </p:nvSpPr>
        <p:spPr>
          <a:xfrm>
            <a:off x="6960928" y="4670137"/>
            <a:ext cx="218009"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sp>
        <p:nvSpPr>
          <p:cNvPr id="24" name="文本框 23"/>
          <p:cNvSpPr txBox="1"/>
          <p:nvPr/>
        </p:nvSpPr>
        <p:spPr>
          <a:xfrm>
            <a:off x="4901605" y="4670136"/>
            <a:ext cx="205184"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4</a:t>
            </a:r>
            <a:endParaRPr lang="zh-CN" altLang="en-US" sz="3200" dirty="0">
              <a:solidFill>
                <a:schemeClr val="bg1"/>
              </a:solidFill>
              <a:latin typeface="Impact" panose="020B0806030902050204" pitchFamily="34" charset="0"/>
            </a:endParaRPr>
          </a:p>
        </p:txBody>
      </p:sp>
      <p:sp>
        <p:nvSpPr>
          <p:cNvPr id="25" name="文本框 24"/>
          <p:cNvSpPr txBox="1"/>
          <p:nvPr/>
        </p:nvSpPr>
        <p:spPr>
          <a:xfrm>
            <a:off x="4373861" y="2760373"/>
            <a:ext cx="219612"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sp>
        <p:nvSpPr>
          <p:cNvPr id="26" name="文本框 25"/>
          <p:cNvSpPr txBox="1"/>
          <p:nvPr/>
        </p:nvSpPr>
        <p:spPr>
          <a:xfrm>
            <a:off x="8577820" y="2706749"/>
            <a:ext cx="2651521" cy="1015663"/>
          </a:xfrm>
          <a:prstGeom prst="rect">
            <a:avLst/>
          </a:prstGeom>
          <a:noFill/>
        </p:spPr>
        <p:txBody>
          <a:bodyPr wrap="square" lIns="0" rIns="0" rtlCol="0">
            <a:spAutoFit/>
          </a:bodyPr>
          <a:lstStyle/>
          <a:p>
            <a:r>
              <a:rPr lang="zh-CN" altLang="zh-CN" sz="1200" dirty="0" smtClean="0"/>
              <a:t>分镜头脚本的作用，就好比建筑大厦的</a:t>
            </a:r>
            <a:r>
              <a:rPr lang="en-US" altLang="zh-CN" sz="1200" dirty="0" err="1" smtClean="0"/>
              <a:t>蓝图</a:t>
            </a:r>
            <a:r>
              <a:rPr lang="zh-CN" altLang="zh-CN" sz="1200" dirty="0" smtClean="0"/>
              <a:t>，是摄影师进行拍摄，剪辑师进行</a:t>
            </a:r>
            <a:r>
              <a:rPr lang="en-US" altLang="zh-CN" sz="1200" dirty="0" err="1" smtClean="0"/>
              <a:t>后期制作</a:t>
            </a:r>
            <a:r>
              <a:rPr lang="zh-CN" altLang="zh-CN" sz="1200" dirty="0" smtClean="0"/>
              <a:t>的依据和蓝图，也是演员和所有创作人员领会导演意图，理解剧本内容，进行再创作的依据。</a:t>
            </a:r>
            <a:endParaRPr lang="zh-CN" altLang="zh-CN" sz="1200" dirty="0"/>
          </a:p>
        </p:txBody>
      </p:sp>
      <p:sp>
        <p:nvSpPr>
          <p:cNvPr id="27" name="文本框 26"/>
          <p:cNvSpPr txBox="1"/>
          <p:nvPr/>
        </p:nvSpPr>
        <p:spPr>
          <a:xfrm>
            <a:off x="8577820" y="2452596"/>
            <a:ext cx="1077218" cy="307777"/>
          </a:xfrm>
          <a:prstGeom prst="rect">
            <a:avLst/>
          </a:prstGeom>
          <a:noFill/>
        </p:spPr>
        <p:txBody>
          <a:bodyPr wrap="none" lIns="0" rIns="0" rtlCol="0">
            <a:spAutoFit/>
          </a:bodyPr>
          <a:lstStyle/>
          <a:p>
            <a:r>
              <a:rPr lang="zh-CN" altLang="zh-CN" sz="1400" b="1" dirty="0" smtClean="0"/>
              <a:t>写分镜头脚本</a:t>
            </a:r>
            <a:endParaRPr lang="zh-CN" altLang="zh-CN" sz="1400" dirty="0"/>
          </a:p>
        </p:txBody>
      </p:sp>
      <p:sp>
        <p:nvSpPr>
          <p:cNvPr id="28" name="文本框 27"/>
          <p:cNvSpPr txBox="1"/>
          <p:nvPr/>
        </p:nvSpPr>
        <p:spPr>
          <a:xfrm>
            <a:off x="7997429" y="4807105"/>
            <a:ext cx="2651521" cy="1015663"/>
          </a:xfrm>
          <a:prstGeom prst="rect">
            <a:avLst/>
          </a:prstGeom>
          <a:noFill/>
        </p:spPr>
        <p:txBody>
          <a:bodyPr wrap="square" lIns="0" rIns="0" rtlCol="0">
            <a:spAutoFit/>
          </a:bodyPr>
          <a:lstStyle/>
          <a:p>
            <a:r>
              <a:rPr lang="zh-CN" altLang="zh-CN" sz="1200" dirty="0" smtClean="0"/>
              <a:t>根据主题要求和分镜头脚本把短视频素材拍出来，拍摄的时候要尽量多拍一点，以便于后期的剪辑。一般素片比</a:t>
            </a:r>
            <a:r>
              <a:rPr lang="en-US" altLang="zh-CN" sz="1200" dirty="0" smtClean="0"/>
              <a:t>1</a:t>
            </a:r>
            <a:r>
              <a:rPr lang="zh-CN" altLang="zh-CN" sz="1200" dirty="0" smtClean="0"/>
              <a:t>：</a:t>
            </a:r>
            <a:r>
              <a:rPr lang="en-US" altLang="zh-CN" sz="1200" dirty="0" smtClean="0"/>
              <a:t>10</a:t>
            </a:r>
            <a:r>
              <a:rPr lang="zh-CN" altLang="zh-CN" sz="1200" dirty="0" smtClean="0"/>
              <a:t>左右，大概</a:t>
            </a:r>
            <a:r>
              <a:rPr lang="en-US" altLang="zh-CN" sz="1200" dirty="0" smtClean="0"/>
              <a:t>1</a:t>
            </a:r>
            <a:r>
              <a:rPr lang="zh-CN" altLang="zh-CN" sz="1200" dirty="0" smtClean="0"/>
              <a:t>分钟的视频要拍摄</a:t>
            </a:r>
            <a:r>
              <a:rPr lang="en-US" altLang="zh-CN" sz="1200" dirty="0" smtClean="0"/>
              <a:t>10</a:t>
            </a:r>
            <a:r>
              <a:rPr lang="zh-CN" altLang="zh-CN" sz="1200" dirty="0" smtClean="0"/>
              <a:t>分钟的素材。</a:t>
            </a:r>
            <a:endParaRPr lang="zh-CN" altLang="zh-CN" sz="1200" dirty="0"/>
          </a:p>
        </p:txBody>
      </p:sp>
      <p:sp>
        <p:nvSpPr>
          <p:cNvPr id="29" name="文本框 28"/>
          <p:cNvSpPr txBox="1"/>
          <p:nvPr/>
        </p:nvSpPr>
        <p:spPr>
          <a:xfrm>
            <a:off x="7997429" y="4552952"/>
            <a:ext cx="538609" cy="307777"/>
          </a:xfrm>
          <a:prstGeom prst="rect">
            <a:avLst/>
          </a:prstGeom>
          <a:noFill/>
        </p:spPr>
        <p:txBody>
          <a:bodyPr wrap="none" lIns="0" rIns="0" rtlCol="0">
            <a:spAutoFit/>
          </a:bodyPr>
          <a:lstStyle/>
          <a:p>
            <a:r>
              <a:rPr lang="zh-CN" altLang="zh-CN" sz="1400" b="1" dirty="0" smtClean="0"/>
              <a:t>拍素材</a:t>
            </a:r>
            <a:endParaRPr lang="zh-CN" altLang="zh-CN" sz="1400" dirty="0"/>
          </a:p>
        </p:txBody>
      </p:sp>
      <p:sp>
        <p:nvSpPr>
          <p:cNvPr id="30" name="文本框 29"/>
          <p:cNvSpPr txBox="1"/>
          <p:nvPr/>
        </p:nvSpPr>
        <p:spPr>
          <a:xfrm>
            <a:off x="963297" y="2706749"/>
            <a:ext cx="2651521" cy="1384995"/>
          </a:xfrm>
          <a:prstGeom prst="rect">
            <a:avLst/>
          </a:prstGeom>
          <a:noFill/>
        </p:spPr>
        <p:txBody>
          <a:bodyPr wrap="square" lIns="0" rIns="0" rtlCol="0">
            <a:spAutoFit/>
          </a:bodyPr>
          <a:lstStyle/>
          <a:p>
            <a:r>
              <a:rPr lang="zh-CN" altLang="zh-CN" sz="1200" dirty="0" smtClean="0"/>
              <a:t>把短视频上传到传播平台，上传的时候要制作好视频标题、封面和相关标签。短视频标题要和视频内容要相关联，同时要有吸引力，能吸引点击阅读。视频封面要有统一的</a:t>
            </a:r>
            <a:r>
              <a:rPr lang="en-US" altLang="zh-CN" sz="1200" dirty="0" smtClean="0"/>
              <a:t>LOGO</a:t>
            </a:r>
            <a:r>
              <a:rPr lang="zh-CN" altLang="zh-CN" sz="1200" dirty="0" smtClean="0"/>
              <a:t>，能让别人记住。标签要多且长尾一点，当然要和视频内容相关。标签可以获得精准的推荐。</a:t>
            </a:r>
            <a:endParaRPr lang="zh-CN" altLang="zh-CN" sz="1200" dirty="0"/>
          </a:p>
        </p:txBody>
      </p:sp>
      <p:sp>
        <p:nvSpPr>
          <p:cNvPr id="31" name="文本框 30"/>
          <p:cNvSpPr txBox="1"/>
          <p:nvPr/>
        </p:nvSpPr>
        <p:spPr>
          <a:xfrm>
            <a:off x="2484765" y="2395446"/>
            <a:ext cx="718145" cy="307777"/>
          </a:xfrm>
          <a:prstGeom prst="rect">
            <a:avLst/>
          </a:prstGeom>
          <a:noFill/>
        </p:spPr>
        <p:txBody>
          <a:bodyPr wrap="none" lIns="0" rIns="0" rtlCol="0">
            <a:spAutoFit/>
          </a:bodyPr>
          <a:lstStyle/>
          <a:p>
            <a:r>
              <a:rPr lang="zh-CN" altLang="zh-CN" sz="1400" b="1" dirty="0" smtClean="0"/>
              <a:t>上传发布</a:t>
            </a:r>
            <a:endParaRPr lang="zh-CN" altLang="zh-CN" sz="1400" dirty="0"/>
          </a:p>
        </p:txBody>
      </p:sp>
      <p:sp>
        <p:nvSpPr>
          <p:cNvPr id="32" name="文本框 31"/>
          <p:cNvSpPr txBox="1"/>
          <p:nvPr/>
        </p:nvSpPr>
        <p:spPr>
          <a:xfrm>
            <a:off x="1424660" y="4802053"/>
            <a:ext cx="2651521" cy="1167692"/>
          </a:xfrm>
          <a:prstGeom prst="rect">
            <a:avLst/>
          </a:prstGeom>
          <a:noFill/>
        </p:spPr>
        <p:txBody>
          <a:bodyPr wrap="square" lIns="0" rIns="0" rtlCol="0">
            <a:spAutoFit/>
          </a:bodyPr>
          <a:lstStyle/>
          <a:p>
            <a:pPr algn="just">
              <a:lnSpc>
                <a:spcPct val="150000"/>
              </a:lnSpc>
              <a:spcAft>
                <a:spcPts val="600"/>
              </a:spcAft>
            </a:pPr>
            <a:r>
              <a:rPr lang="zh-CN" altLang="zh-CN" sz="1200" dirty="0" smtClean="0"/>
              <a:t>用视频制作软件对拍摄的视频素材按照分镜头脚本进行剪辑，同时根据实际情况配字幕，配解说，配音乐，配动画，配特效，配片头片尾。</a:t>
            </a:r>
            <a:endParaRPr lang="zh-CN" altLang="en-US" sz="1200" dirty="0">
              <a:solidFill>
                <a:schemeClr val="tx1">
                  <a:lumMod val="75000"/>
                  <a:lumOff val="25000"/>
                </a:schemeClr>
              </a:solidFill>
              <a:latin typeface="+mn-ea"/>
            </a:endParaRPr>
          </a:p>
        </p:txBody>
      </p:sp>
      <p:sp>
        <p:nvSpPr>
          <p:cNvPr id="33" name="文本框 32"/>
          <p:cNvSpPr txBox="1"/>
          <p:nvPr/>
        </p:nvSpPr>
        <p:spPr>
          <a:xfrm>
            <a:off x="2460353" y="4547900"/>
            <a:ext cx="718145" cy="307777"/>
          </a:xfrm>
          <a:prstGeom prst="rect">
            <a:avLst/>
          </a:prstGeom>
          <a:noFill/>
        </p:spPr>
        <p:txBody>
          <a:bodyPr wrap="none" lIns="0" rIns="0" rtlCol="0">
            <a:spAutoFit/>
          </a:bodyPr>
          <a:lstStyle/>
          <a:p>
            <a:r>
              <a:rPr lang="zh-CN" altLang="zh-CN" sz="1400" b="1" dirty="0" smtClean="0"/>
              <a:t>后期制作</a:t>
            </a:r>
            <a:endParaRPr lang="zh-CN" altLang="zh-CN" sz="1400" dirty="0"/>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5. </a:t>
            </a:r>
            <a:r>
              <a:rPr lang="zh-CN" altLang="en-US" sz="2000" dirty="0" smtClean="0">
                <a:solidFill>
                  <a:schemeClr val="bg1"/>
                </a:solidFill>
                <a:latin typeface="+mn-ea"/>
              </a:rPr>
              <a:t>短视频</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4" name="文本框 8"/>
          <p:cNvSpPr txBox="1"/>
          <p:nvPr/>
        </p:nvSpPr>
        <p:spPr>
          <a:xfrm>
            <a:off x="1437982" y="2137757"/>
            <a:ext cx="3185167" cy="387798"/>
          </a:xfrm>
          <a:prstGeom prst="rect">
            <a:avLst/>
          </a:prstGeom>
          <a:noFill/>
        </p:spPr>
        <p:txBody>
          <a:bodyPr wrap="none" lIns="0" rIns="0" rtlCol="0">
            <a:spAutoFit/>
          </a:bodyPr>
          <a:lstStyle/>
          <a:p>
            <a:pPr algn="ctr">
              <a:lnSpc>
                <a:spcPct val="120000"/>
              </a:lnSpc>
            </a:pPr>
            <a:r>
              <a:rPr lang="en-US" altLang="zh-CN" sz="1600" b="1" dirty="0" smtClean="0">
                <a:latin typeface="+mn-ea"/>
              </a:rPr>
              <a:t>1.3</a:t>
            </a:r>
            <a:r>
              <a:rPr lang="zh-CN" altLang="en-US" sz="1600" b="1" dirty="0" smtClean="0">
                <a:latin typeface="+mn-ea"/>
              </a:rPr>
              <a:t>短视频的制作（会声会影为例）</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4" name="图片 2" descr="演示文稿1.jpg"/>
          <p:cNvPicPr>
            <a:picLocks noChangeAspect="1" noChangeArrowheads="1"/>
          </p:cNvPicPr>
          <p:nvPr/>
        </p:nvPicPr>
        <p:blipFill>
          <a:blip r:embed="rId1" cstate="print"/>
          <a:srcRect/>
          <a:stretch>
            <a:fillRect/>
          </a:stretch>
        </p:blipFill>
        <p:spPr bwMode="auto">
          <a:xfrm>
            <a:off x="5243512" y="1638301"/>
            <a:ext cx="5891955" cy="4343400"/>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5</a:t>
            </a:r>
            <a:endParaRPr lang="zh-CN" altLang="en-US" sz="13800" dirty="0">
              <a:solidFill>
                <a:schemeClr val="bg1"/>
              </a:solidFill>
              <a:latin typeface="+mj-ea"/>
              <a:ea typeface="+mj-ea"/>
            </a:endParaRPr>
          </a:p>
        </p:txBody>
      </p:sp>
      <p:sp>
        <p:nvSpPr>
          <p:cNvPr id="17" name="文本框 16"/>
          <p:cNvSpPr txBox="1"/>
          <p:nvPr/>
        </p:nvSpPr>
        <p:spPr>
          <a:xfrm>
            <a:off x="2967852" y="1252165"/>
            <a:ext cx="4324350" cy="521970"/>
          </a:xfrm>
          <a:prstGeom prst="rect">
            <a:avLst/>
          </a:prstGeom>
          <a:noFill/>
        </p:spPr>
        <p:txBody>
          <a:bodyPr wrap="none" lIns="0" rIns="0" rtlCol="0">
            <a:spAutoFit/>
          </a:bodyPr>
          <a:lstStyle/>
          <a:p>
            <a:r>
              <a:rPr lang="zh-CN" altLang="en-US" sz="2800" dirty="0" smtClean="0">
                <a:solidFill>
                  <a:schemeClr val="bg1"/>
                </a:solidFill>
                <a:latin typeface="+mj-ea"/>
              </a:rPr>
              <a:t>融媒体创新</a:t>
            </a:r>
            <a:r>
              <a:rPr lang="zh-CN" altLang="en-US" sz="2800" dirty="0" smtClean="0">
                <a:solidFill>
                  <a:schemeClr val="bg1"/>
                </a:solidFill>
                <a:latin typeface="+mj-ea"/>
              </a:rPr>
              <a:t>创业</a:t>
            </a:r>
            <a:r>
              <a:rPr lang="en-US" altLang="zh-CN" sz="2800" dirty="0" smtClean="0">
                <a:solidFill>
                  <a:schemeClr val="bg1"/>
                </a:solidFill>
                <a:latin typeface="+mj-ea"/>
              </a:rPr>
              <a:t>——</a:t>
            </a:r>
            <a:r>
              <a:rPr lang="zh-CN" altLang="en-US" sz="2800" dirty="0" smtClean="0">
                <a:solidFill>
                  <a:schemeClr val="bg1"/>
                </a:solidFill>
                <a:latin typeface="+mj-ea"/>
              </a:rPr>
              <a:t>技术篇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3055324" cy="923330"/>
          </a:xfrm>
          <a:prstGeom prst="rect">
            <a:avLst/>
          </a:prstGeom>
          <a:noFill/>
        </p:spPr>
        <p:txBody>
          <a:bodyPr wrap="none" lIns="0" rIns="0" rtlCol="0">
            <a:spAutoFit/>
          </a:bodyPr>
          <a:lstStyle/>
          <a:p>
            <a:r>
              <a:rPr lang="en-US" altLang="zh-CN" sz="5400" dirty="0" smtClean="0">
                <a:solidFill>
                  <a:schemeClr val="tx2"/>
                </a:solidFill>
                <a:latin typeface="+mj-ea"/>
                <a:ea typeface="+mj-ea"/>
              </a:rPr>
              <a:t>5.1</a:t>
            </a:r>
            <a:r>
              <a:rPr lang="zh-CN" altLang="en-US" sz="5400" dirty="0" smtClean="0">
                <a:solidFill>
                  <a:schemeClr val="tx2"/>
                </a:solidFill>
                <a:latin typeface="+mj-ea"/>
                <a:ea typeface="+mj-ea"/>
              </a:rPr>
              <a:t>九宫图</a:t>
            </a:r>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1" name="矩形 10"/>
          <p:cNvSpPr/>
          <p:nvPr/>
        </p:nvSpPr>
        <p:spPr>
          <a:xfrm>
            <a:off x="2208880" y="1767915"/>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42597" y="1818650"/>
            <a:ext cx="4706861" cy="707886"/>
          </a:xfrm>
          <a:prstGeom prst="rect">
            <a:avLst/>
          </a:prstGeom>
          <a:noFill/>
        </p:spPr>
        <p:txBody>
          <a:bodyPr wrap="square" lIns="0" rIns="0" rtlCol="0">
            <a:spAutoFit/>
          </a:bodyPr>
          <a:lstStyle/>
          <a:p>
            <a:r>
              <a:rPr lang="zh-CN" altLang="en-US" sz="2000" dirty="0" smtClean="0"/>
              <a:t>请用会声会影制作一个短视频，并发布到抖音和快手。</a:t>
            </a:r>
            <a:endParaRPr lang="zh-CN" altLang="zh-CN" sz="2000" dirty="0"/>
          </a:p>
        </p:txBody>
      </p:sp>
      <p:sp>
        <p:nvSpPr>
          <p:cNvPr id="17" name="文本框 16"/>
          <p:cNvSpPr txBox="1"/>
          <p:nvPr/>
        </p:nvSpPr>
        <p:spPr>
          <a:xfrm>
            <a:off x="1294074" y="1629608"/>
            <a:ext cx="705321"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5592"/>
          <a:stretch>
            <a:fillRect/>
          </a:stretch>
        </p:blipFill>
        <p:spPr>
          <a:xfrm>
            <a:off x="0" y="0"/>
            <a:ext cx="12192000" cy="6858000"/>
          </a:xfrm>
          <a:prstGeom prst="rect">
            <a:avLst/>
          </a:prstGeom>
        </p:spPr>
      </p:pic>
      <p:sp>
        <p:nvSpPr>
          <p:cNvPr id="4" name="矩形 3"/>
          <p:cNvSpPr/>
          <p:nvPr/>
        </p:nvSpPr>
        <p:spPr>
          <a:xfrm>
            <a:off x="-4" y="0"/>
            <a:ext cx="12192004" cy="6858000"/>
          </a:xfrm>
          <a:prstGeom prst="rect">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 y="0"/>
            <a:ext cx="12192001" cy="2160057"/>
          </a:xfrm>
          <a:custGeom>
            <a:avLst/>
            <a:gdLst>
              <a:gd name="connsiteX0" fmla="*/ 12192004 w 12192004"/>
              <a:gd name="connsiteY0" fmla="*/ 0 h 1953705"/>
              <a:gd name="connsiteX1" fmla="*/ 12192004 w 12192004"/>
              <a:gd name="connsiteY1" fmla="*/ 62734 h 1953705"/>
              <a:gd name="connsiteX2" fmla="*/ 11318721 w 12192004"/>
              <a:gd name="connsiteY2" fmla="*/ 290447 h 1953705"/>
              <a:gd name="connsiteX3" fmla="*/ 3 w 12192004"/>
              <a:gd name="connsiteY3" fmla="*/ 326227 h 1953705"/>
              <a:gd name="connsiteX4" fmla="*/ 3 w 12192004"/>
              <a:gd name="connsiteY4" fmla="*/ 2376 h 1953705"/>
              <a:gd name="connsiteX0-1" fmla="*/ 12192001 w 12192001"/>
              <a:gd name="connsiteY0-2" fmla="*/ 0 h 2160057"/>
              <a:gd name="connsiteX1-3" fmla="*/ 12192001 w 12192001"/>
              <a:gd name="connsiteY1-4" fmla="*/ 62734 h 2160057"/>
              <a:gd name="connsiteX2-5" fmla="*/ 11318718 w 12192001"/>
              <a:gd name="connsiteY2-6" fmla="*/ 290447 h 2160057"/>
              <a:gd name="connsiteX3-7" fmla="*/ 0 w 12192001"/>
              <a:gd name="connsiteY3-8" fmla="*/ 326227 h 2160057"/>
              <a:gd name="connsiteX4-9" fmla="*/ 0 w 12192001"/>
              <a:gd name="connsiteY4-10" fmla="*/ 2376 h 2160057"/>
              <a:gd name="connsiteX5" fmla="*/ 12192001 w 12192001"/>
              <a:gd name="connsiteY5" fmla="*/ 0 h 21600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2001" h="2160057">
                <a:moveTo>
                  <a:pt x="12192001" y="0"/>
                </a:moveTo>
                <a:lnTo>
                  <a:pt x="12192001" y="62734"/>
                </a:lnTo>
                <a:lnTo>
                  <a:pt x="11318718" y="290447"/>
                </a:lnTo>
                <a:cubicBezTo>
                  <a:pt x="6693861" y="1504570"/>
                  <a:pt x="4495" y="3789822"/>
                  <a:pt x="0" y="326227"/>
                </a:cubicBezTo>
                <a:lnTo>
                  <a:pt x="0" y="2376"/>
                </a:lnTo>
                <a:lnTo>
                  <a:pt x="12192001"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 y="-2375"/>
            <a:ext cx="12192004" cy="1878362"/>
          </a:xfrm>
          <a:custGeom>
            <a:avLst/>
            <a:gdLst>
              <a:gd name="connsiteX0" fmla="*/ 12192004 w 12192004"/>
              <a:gd name="connsiteY0" fmla="*/ 0 h 1953705"/>
              <a:gd name="connsiteX1" fmla="*/ 12192004 w 12192004"/>
              <a:gd name="connsiteY1" fmla="*/ 62734 h 1953705"/>
              <a:gd name="connsiteX2" fmla="*/ 11318721 w 12192004"/>
              <a:gd name="connsiteY2" fmla="*/ 290447 h 1953705"/>
              <a:gd name="connsiteX3" fmla="*/ 3 w 12192004"/>
              <a:gd name="connsiteY3" fmla="*/ 326227 h 1953705"/>
              <a:gd name="connsiteX4" fmla="*/ 3 w 12192004"/>
              <a:gd name="connsiteY4" fmla="*/ 2376 h 1953705"/>
              <a:gd name="connsiteX0-1" fmla="*/ 12192004 w 12192004"/>
              <a:gd name="connsiteY0-2" fmla="*/ 0 h 1878362"/>
              <a:gd name="connsiteX1-3" fmla="*/ 12192004 w 12192004"/>
              <a:gd name="connsiteY1-4" fmla="*/ 62734 h 1878362"/>
              <a:gd name="connsiteX2-5" fmla="*/ 11318721 w 12192004"/>
              <a:gd name="connsiteY2-6" fmla="*/ 290447 h 1878362"/>
              <a:gd name="connsiteX3-7" fmla="*/ 3 w 12192004"/>
              <a:gd name="connsiteY3-8" fmla="*/ 326227 h 1878362"/>
              <a:gd name="connsiteX4-9" fmla="*/ 3 w 12192004"/>
              <a:gd name="connsiteY4-10" fmla="*/ 2376 h 1878362"/>
              <a:gd name="connsiteX5" fmla="*/ 12192004 w 12192004"/>
              <a:gd name="connsiteY5" fmla="*/ 0 h 18783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2004" h="1878362">
                <a:moveTo>
                  <a:pt x="12192004" y="0"/>
                </a:moveTo>
                <a:lnTo>
                  <a:pt x="12192004" y="62734"/>
                </a:lnTo>
                <a:lnTo>
                  <a:pt x="11318721" y="290447"/>
                </a:lnTo>
                <a:cubicBezTo>
                  <a:pt x="6693864" y="1504570"/>
                  <a:pt x="-5230" y="3138069"/>
                  <a:pt x="3" y="326227"/>
                </a:cubicBezTo>
                <a:lnTo>
                  <a:pt x="3" y="2376"/>
                </a:lnTo>
                <a:lnTo>
                  <a:pt x="1219200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17"/>
          <p:cNvSpPr/>
          <p:nvPr/>
        </p:nvSpPr>
        <p:spPr bwMode="auto">
          <a:xfrm rot="1718549">
            <a:off x="10028272" y="274832"/>
            <a:ext cx="553400" cy="563839"/>
          </a:xfrm>
          <a:custGeom>
            <a:avLst/>
            <a:gdLst>
              <a:gd name="T0" fmla="*/ 195 w 199"/>
              <a:gd name="T1" fmla="*/ 8 h 203"/>
              <a:gd name="T2" fmla="*/ 154 w 199"/>
              <a:gd name="T3" fmla="*/ 19 h 203"/>
              <a:gd name="T4" fmla="*/ 144 w 199"/>
              <a:gd name="T5" fmla="*/ 28 h 203"/>
              <a:gd name="T6" fmla="*/ 28 w 199"/>
              <a:gd name="T7" fmla="*/ 19 h 203"/>
              <a:gd name="T8" fmla="*/ 7 w 199"/>
              <a:gd name="T9" fmla="*/ 23 h 203"/>
              <a:gd name="T10" fmla="*/ 0 w 199"/>
              <a:gd name="T11" fmla="*/ 30 h 203"/>
              <a:gd name="T12" fmla="*/ 107 w 199"/>
              <a:gd name="T13" fmla="*/ 69 h 203"/>
              <a:gd name="T14" fmla="*/ 63 w 199"/>
              <a:gd name="T15" fmla="*/ 120 h 203"/>
              <a:gd name="T16" fmla="*/ 24 w 199"/>
              <a:gd name="T17" fmla="*/ 118 h 203"/>
              <a:gd name="T18" fmla="*/ 10 w 199"/>
              <a:gd name="T19" fmla="*/ 132 h 203"/>
              <a:gd name="T20" fmla="*/ 58 w 199"/>
              <a:gd name="T21" fmla="*/ 142 h 203"/>
              <a:gd name="T22" fmla="*/ 70 w 199"/>
              <a:gd name="T23" fmla="*/ 193 h 203"/>
              <a:gd name="T24" fmla="*/ 85 w 199"/>
              <a:gd name="T25" fmla="*/ 178 h 203"/>
              <a:gd name="T26" fmla="*/ 82 w 199"/>
              <a:gd name="T27" fmla="*/ 139 h 203"/>
              <a:gd name="T28" fmla="*/ 133 w 199"/>
              <a:gd name="T29" fmla="*/ 96 h 203"/>
              <a:gd name="T30" fmla="*/ 172 w 199"/>
              <a:gd name="T31" fmla="*/ 203 h 203"/>
              <a:gd name="T32" fmla="*/ 180 w 199"/>
              <a:gd name="T33" fmla="*/ 195 h 203"/>
              <a:gd name="T34" fmla="*/ 184 w 199"/>
              <a:gd name="T35" fmla="*/ 175 h 203"/>
              <a:gd name="T36" fmla="*/ 175 w 199"/>
              <a:gd name="T37" fmla="*/ 58 h 203"/>
              <a:gd name="T38" fmla="*/ 183 w 199"/>
              <a:gd name="T39" fmla="*/ 48 h 203"/>
              <a:gd name="T40" fmla="*/ 188 w 199"/>
              <a:gd name="T41" fmla="*/ 42 h 203"/>
              <a:gd name="T42" fmla="*/ 194 w 199"/>
              <a:gd name="T43" fmla="*/ 33 h 203"/>
              <a:gd name="T44" fmla="*/ 198 w 199"/>
              <a:gd name="T45" fmla="*/ 20 h 203"/>
              <a:gd name="T46" fmla="*/ 195 w 199"/>
              <a:gd name="T47"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203">
                <a:moveTo>
                  <a:pt x="195" y="8"/>
                </a:moveTo>
                <a:cubicBezTo>
                  <a:pt x="187" y="0"/>
                  <a:pt x="173" y="4"/>
                  <a:pt x="154" y="19"/>
                </a:cubicBezTo>
                <a:cubicBezTo>
                  <a:pt x="144" y="28"/>
                  <a:pt x="144" y="28"/>
                  <a:pt x="144" y="28"/>
                </a:cubicBezTo>
                <a:cubicBezTo>
                  <a:pt x="28" y="19"/>
                  <a:pt x="28" y="19"/>
                  <a:pt x="28" y="19"/>
                </a:cubicBezTo>
                <a:cubicBezTo>
                  <a:pt x="18" y="18"/>
                  <a:pt x="11" y="19"/>
                  <a:pt x="7" y="23"/>
                </a:cubicBezTo>
                <a:cubicBezTo>
                  <a:pt x="0" y="30"/>
                  <a:pt x="0" y="30"/>
                  <a:pt x="0" y="30"/>
                </a:cubicBezTo>
                <a:cubicBezTo>
                  <a:pt x="107" y="69"/>
                  <a:pt x="107" y="69"/>
                  <a:pt x="107" y="69"/>
                </a:cubicBezTo>
                <a:cubicBezTo>
                  <a:pt x="63" y="120"/>
                  <a:pt x="63" y="120"/>
                  <a:pt x="63" y="120"/>
                </a:cubicBezTo>
                <a:cubicBezTo>
                  <a:pt x="24" y="118"/>
                  <a:pt x="24" y="118"/>
                  <a:pt x="24" y="118"/>
                </a:cubicBezTo>
                <a:cubicBezTo>
                  <a:pt x="10" y="132"/>
                  <a:pt x="10" y="132"/>
                  <a:pt x="10" y="132"/>
                </a:cubicBezTo>
                <a:cubicBezTo>
                  <a:pt x="58" y="142"/>
                  <a:pt x="58" y="142"/>
                  <a:pt x="58" y="142"/>
                </a:cubicBezTo>
                <a:cubicBezTo>
                  <a:pt x="70" y="193"/>
                  <a:pt x="70" y="193"/>
                  <a:pt x="70" y="193"/>
                </a:cubicBezTo>
                <a:cubicBezTo>
                  <a:pt x="85" y="178"/>
                  <a:pt x="85" y="178"/>
                  <a:pt x="85" y="178"/>
                </a:cubicBezTo>
                <a:cubicBezTo>
                  <a:pt x="82" y="139"/>
                  <a:pt x="82" y="139"/>
                  <a:pt x="82" y="139"/>
                </a:cubicBezTo>
                <a:cubicBezTo>
                  <a:pt x="133" y="96"/>
                  <a:pt x="133" y="96"/>
                  <a:pt x="133" y="96"/>
                </a:cubicBezTo>
                <a:cubicBezTo>
                  <a:pt x="172" y="203"/>
                  <a:pt x="172" y="203"/>
                  <a:pt x="172" y="203"/>
                </a:cubicBezTo>
                <a:cubicBezTo>
                  <a:pt x="180" y="195"/>
                  <a:pt x="180" y="195"/>
                  <a:pt x="180" y="195"/>
                </a:cubicBezTo>
                <a:cubicBezTo>
                  <a:pt x="184" y="191"/>
                  <a:pt x="185" y="184"/>
                  <a:pt x="184" y="175"/>
                </a:cubicBezTo>
                <a:cubicBezTo>
                  <a:pt x="175" y="58"/>
                  <a:pt x="175" y="58"/>
                  <a:pt x="175" y="58"/>
                </a:cubicBezTo>
                <a:cubicBezTo>
                  <a:pt x="183" y="48"/>
                  <a:pt x="183" y="48"/>
                  <a:pt x="183" y="48"/>
                </a:cubicBezTo>
                <a:cubicBezTo>
                  <a:pt x="185" y="46"/>
                  <a:pt x="187" y="44"/>
                  <a:pt x="188" y="42"/>
                </a:cubicBezTo>
                <a:cubicBezTo>
                  <a:pt x="190" y="40"/>
                  <a:pt x="192" y="37"/>
                  <a:pt x="194" y="33"/>
                </a:cubicBezTo>
                <a:cubicBezTo>
                  <a:pt x="196" y="29"/>
                  <a:pt x="198" y="25"/>
                  <a:pt x="198" y="20"/>
                </a:cubicBezTo>
                <a:cubicBezTo>
                  <a:pt x="199" y="15"/>
                  <a:pt x="198" y="11"/>
                  <a:pt x="195" y="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0" name="文本框 9"/>
          <p:cNvSpPr txBox="1"/>
          <p:nvPr/>
        </p:nvSpPr>
        <p:spPr>
          <a:xfrm>
            <a:off x="7558965" y="3757182"/>
            <a:ext cx="3282950" cy="1077218"/>
          </a:xfrm>
          <a:prstGeom prst="rect">
            <a:avLst/>
          </a:prstGeom>
          <a:noFill/>
        </p:spPr>
        <p:txBody>
          <a:bodyPr wrap="none" lIns="0" rIns="0" rtlCol="0">
            <a:spAutoFit/>
          </a:bodyPr>
          <a:lstStyle/>
          <a:p>
            <a:pPr algn="r"/>
            <a:r>
              <a:rPr lang="zh-CN" altLang="en-US" sz="6400" dirty="0">
                <a:solidFill>
                  <a:schemeClr val="bg1"/>
                </a:solidFill>
                <a:latin typeface="+mj-ea"/>
                <a:ea typeface="+mj-ea"/>
              </a:rPr>
              <a:t>感谢大家</a:t>
            </a:r>
            <a:endParaRPr lang="zh-CN" altLang="en-US" sz="6400" dirty="0">
              <a:solidFill>
                <a:schemeClr val="bg1"/>
              </a:solidFill>
              <a:latin typeface="+mj-ea"/>
              <a:ea typeface="+mj-ea"/>
            </a:endParaRPr>
          </a:p>
        </p:txBody>
      </p:sp>
    </p:spTree>
  </p:cSld>
  <p:clrMapOvr>
    <a:masterClrMapping/>
  </p:clrMapOvr>
  <p:transition>
    <p:pull/>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1</a:t>
            </a:r>
            <a:r>
              <a:rPr lang="en-US" altLang="zh-CN" sz="2000" dirty="0" smtClean="0">
                <a:solidFill>
                  <a:schemeClr val="bg1"/>
                </a:solidFill>
                <a:latin typeface="+mn-ea"/>
              </a:rPr>
              <a:t>. </a:t>
            </a:r>
            <a:r>
              <a:rPr lang="zh-CN" altLang="en-US" sz="2000" dirty="0" smtClean="0">
                <a:solidFill>
                  <a:schemeClr val="bg1"/>
                </a:solidFill>
                <a:latin typeface="+mn-ea"/>
              </a:rPr>
              <a:t>九宫图</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762000" y="2666626"/>
            <a:ext cx="7658100" cy="1754326"/>
          </a:xfrm>
          <a:prstGeom prst="rect">
            <a:avLst/>
          </a:prstGeom>
        </p:spPr>
        <p:txBody>
          <a:bodyPr wrap="square" lIns="0" rIns="0">
            <a:spAutoFit/>
          </a:bodyPr>
          <a:lstStyle/>
          <a:p>
            <a:r>
              <a:rPr lang="zh-CN" altLang="zh-CN" dirty="0" smtClean="0"/>
              <a:t>在内容创业平台流行的九宫图，一般是指九宫格图，其形状是以九个方格组成，借用九个方格之间的关系，可以产生无限创意，从而可以快速地吸引浏览者的注意力。</a:t>
            </a:r>
            <a:endParaRPr lang="zh-CN" altLang="zh-CN" dirty="0" smtClean="0"/>
          </a:p>
          <a:p>
            <a:r>
              <a:rPr lang="zh-CN" altLang="zh-CN" dirty="0" smtClean="0"/>
              <a:t>九宫格图的精髓就是九张图片要围绕一个主题核心展开，九张图片之间要有逻辑上的关联性，切忌随心所欲，胡乱乱发。其次在视觉上要有足够强的冲击力。</a:t>
            </a:r>
            <a:endParaRPr lang="zh-CN" altLang="zh-CN" dirty="0"/>
          </a:p>
        </p:txBody>
      </p:sp>
      <p:sp>
        <p:nvSpPr>
          <p:cNvPr id="14" name="文本框 8"/>
          <p:cNvSpPr txBox="1"/>
          <p:nvPr/>
        </p:nvSpPr>
        <p:spPr>
          <a:xfrm>
            <a:off x="821236" y="2032982"/>
            <a:ext cx="722955" cy="362792"/>
          </a:xfrm>
          <a:prstGeom prst="rect">
            <a:avLst/>
          </a:prstGeom>
          <a:noFill/>
        </p:spPr>
        <p:txBody>
          <a:bodyPr wrap="none" lIns="0" rIns="0" rtlCol="0">
            <a:spAutoFit/>
          </a:bodyPr>
          <a:lstStyle/>
          <a:p>
            <a:pPr algn="ctr">
              <a:lnSpc>
                <a:spcPct val="120000"/>
              </a:lnSpc>
            </a:pPr>
            <a:r>
              <a:rPr lang="en-US" altLang="zh-CN" sz="1600" b="1" dirty="0" smtClean="0">
                <a:latin typeface="+mn-ea"/>
              </a:rPr>
              <a:t>1.1</a:t>
            </a:r>
            <a:r>
              <a:rPr lang="zh-CN" altLang="en-US" sz="1600" b="1" dirty="0" smtClean="0">
                <a:latin typeface="+mn-ea"/>
              </a:rPr>
              <a:t>概念</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1</a:t>
            </a:r>
            <a:r>
              <a:rPr lang="en-US" altLang="zh-CN" sz="2000" dirty="0" smtClean="0">
                <a:solidFill>
                  <a:schemeClr val="bg1"/>
                </a:solidFill>
                <a:latin typeface="+mn-ea"/>
              </a:rPr>
              <a:t>. </a:t>
            </a:r>
            <a:r>
              <a:rPr lang="zh-CN" altLang="en-US" sz="2000" dirty="0" smtClean="0">
                <a:solidFill>
                  <a:schemeClr val="bg1"/>
                </a:solidFill>
                <a:latin typeface="+mn-ea"/>
              </a:rPr>
              <a:t>九宫图</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762000" y="2666626"/>
            <a:ext cx="3476625" cy="923330"/>
          </a:xfrm>
          <a:prstGeom prst="rect">
            <a:avLst/>
          </a:prstGeom>
        </p:spPr>
        <p:txBody>
          <a:bodyPr wrap="square" lIns="0" rIns="0">
            <a:spAutoFit/>
          </a:bodyPr>
          <a:lstStyle/>
          <a:p>
            <a:r>
              <a:rPr lang="en-US" altLang="zh-CN" dirty="0" smtClean="0"/>
              <a:t>PPT</a:t>
            </a:r>
            <a:r>
              <a:rPr lang="zh-CN" altLang="zh-CN" dirty="0" smtClean="0"/>
              <a:t>制作九宫图</a:t>
            </a:r>
            <a:endParaRPr lang="zh-CN" altLang="zh-CN" dirty="0" smtClean="0"/>
          </a:p>
          <a:p>
            <a:r>
              <a:rPr lang="en-US" altLang="zh-CN" dirty="0" smtClean="0"/>
              <a:t>PS</a:t>
            </a:r>
            <a:r>
              <a:rPr lang="zh-CN" altLang="zh-CN" dirty="0" smtClean="0"/>
              <a:t>制作九宫图</a:t>
            </a:r>
            <a:endParaRPr lang="zh-CN" altLang="zh-CN" dirty="0" smtClean="0"/>
          </a:p>
          <a:p>
            <a:r>
              <a:rPr lang="zh-CN" altLang="zh-CN" dirty="0" smtClean="0"/>
              <a:t>美图秀秀制作九宫图</a:t>
            </a:r>
            <a:endParaRPr lang="zh-CN" altLang="zh-CN" dirty="0"/>
          </a:p>
        </p:txBody>
      </p:sp>
      <p:sp>
        <p:nvSpPr>
          <p:cNvPr id="14" name="文本框 8"/>
          <p:cNvSpPr txBox="1"/>
          <p:nvPr/>
        </p:nvSpPr>
        <p:spPr>
          <a:xfrm>
            <a:off x="706143" y="2052032"/>
            <a:ext cx="1543692" cy="387798"/>
          </a:xfrm>
          <a:prstGeom prst="rect">
            <a:avLst/>
          </a:prstGeom>
          <a:noFill/>
        </p:spPr>
        <p:txBody>
          <a:bodyPr wrap="none" lIns="0" rIns="0" rtlCol="0">
            <a:spAutoFit/>
          </a:bodyPr>
          <a:lstStyle/>
          <a:p>
            <a:pPr algn="ctr">
              <a:lnSpc>
                <a:spcPct val="120000"/>
              </a:lnSpc>
            </a:pPr>
            <a:r>
              <a:rPr lang="en-US" altLang="zh-CN" sz="1600" b="1" dirty="0" smtClean="0">
                <a:latin typeface="+mn-ea"/>
              </a:rPr>
              <a:t>1.2</a:t>
            </a:r>
            <a:r>
              <a:rPr lang="zh-CN" altLang="en-US" sz="1600" b="1" dirty="0" smtClean="0">
                <a:latin typeface="+mn-ea"/>
              </a:rPr>
              <a:t>九宫图的制作</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p:nvPr/>
        </p:nvPicPr>
        <p:blipFill>
          <a:blip r:embed="rId1" cstate="print"/>
          <a:srcRect/>
          <a:stretch>
            <a:fillRect/>
          </a:stretch>
        </p:blipFill>
        <p:spPr bwMode="auto">
          <a:xfrm>
            <a:off x="6162675" y="947737"/>
            <a:ext cx="5419725" cy="4652963"/>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1" name="矩形 10"/>
          <p:cNvSpPr/>
          <p:nvPr/>
        </p:nvSpPr>
        <p:spPr>
          <a:xfrm>
            <a:off x="2256505" y="748740"/>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275555" y="2252752"/>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518797" y="904250"/>
            <a:ext cx="4706861" cy="400110"/>
          </a:xfrm>
          <a:prstGeom prst="rect">
            <a:avLst/>
          </a:prstGeom>
          <a:noFill/>
        </p:spPr>
        <p:txBody>
          <a:bodyPr wrap="square" lIns="0" rIns="0" rtlCol="0">
            <a:spAutoFit/>
          </a:bodyPr>
          <a:lstStyle/>
          <a:p>
            <a:r>
              <a:rPr lang="en-US" altLang="zh-CN" sz="2000" dirty="0" smtClean="0"/>
              <a:t>PPT</a:t>
            </a:r>
            <a:r>
              <a:rPr lang="zh-CN" altLang="zh-CN" sz="2000" dirty="0" smtClean="0"/>
              <a:t>制作</a:t>
            </a:r>
            <a:r>
              <a:rPr lang="zh-CN" altLang="en-US" sz="2000" dirty="0" smtClean="0"/>
              <a:t>一个</a:t>
            </a:r>
            <a:r>
              <a:rPr lang="zh-CN" altLang="zh-CN" sz="2000" dirty="0" smtClean="0"/>
              <a:t>九宫图</a:t>
            </a:r>
            <a:r>
              <a:rPr lang="zh-CN" altLang="en-US" sz="2000" dirty="0" smtClean="0"/>
              <a:t>，并发布到朋友圈</a:t>
            </a:r>
            <a:endParaRPr lang="zh-CN" altLang="zh-CN" sz="2000" dirty="0" smtClean="0"/>
          </a:p>
        </p:txBody>
      </p:sp>
      <p:sp>
        <p:nvSpPr>
          <p:cNvPr id="15" name="文本框 14"/>
          <p:cNvSpPr txBox="1"/>
          <p:nvPr/>
        </p:nvSpPr>
        <p:spPr>
          <a:xfrm>
            <a:off x="2537846" y="2398737"/>
            <a:ext cx="4706861" cy="400110"/>
          </a:xfrm>
          <a:prstGeom prst="rect">
            <a:avLst/>
          </a:prstGeom>
          <a:noFill/>
        </p:spPr>
        <p:txBody>
          <a:bodyPr wrap="square" lIns="0" rIns="0" rtlCol="0">
            <a:spAutoFit/>
          </a:bodyPr>
          <a:lstStyle/>
          <a:p>
            <a:r>
              <a:rPr lang="en-US" altLang="zh-CN" sz="2000" dirty="0" smtClean="0"/>
              <a:t>PS</a:t>
            </a:r>
            <a:r>
              <a:rPr lang="zh-CN" altLang="zh-CN" sz="2000" dirty="0" smtClean="0"/>
              <a:t>制作</a:t>
            </a:r>
            <a:r>
              <a:rPr lang="zh-CN" altLang="en-US" sz="2000" dirty="0" smtClean="0"/>
              <a:t>一个</a:t>
            </a:r>
            <a:r>
              <a:rPr lang="zh-CN" altLang="zh-CN" sz="2000" dirty="0" smtClean="0"/>
              <a:t>九宫图</a:t>
            </a:r>
            <a:r>
              <a:rPr lang="zh-CN" altLang="en-US" sz="2000" dirty="0" smtClean="0"/>
              <a:t>，并发布到朋友圈</a:t>
            </a:r>
            <a:endParaRPr lang="zh-CN" altLang="zh-CN" sz="2000" dirty="0" smtClean="0"/>
          </a:p>
        </p:txBody>
      </p:sp>
      <p:sp>
        <p:nvSpPr>
          <p:cNvPr id="17" name="文本框 16"/>
          <p:cNvSpPr txBox="1"/>
          <p:nvPr/>
        </p:nvSpPr>
        <p:spPr>
          <a:xfrm>
            <a:off x="1417899" y="562808"/>
            <a:ext cx="705321"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
        <p:nvSpPr>
          <p:cNvPr id="18" name="文本框 17"/>
          <p:cNvSpPr txBox="1"/>
          <p:nvPr/>
        </p:nvSpPr>
        <p:spPr>
          <a:xfrm>
            <a:off x="1313123" y="2084551"/>
            <a:ext cx="798295"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02</a:t>
            </a:r>
            <a:endParaRPr lang="zh-CN" altLang="en-US" sz="6000" dirty="0">
              <a:solidFill>
                <a:schemeClr val="bg1">
                  <a:lumMod val="65000"/>
                </a:schemeClr>
              </a:solidFill>
              <a:latin typeface="Impact" panose="020B0806030902050204" pitchFamily="34" charset="0"/>
            </a:endParaRPr>
          </a:p>
        </p:txBody>
      </p:sp>
      <p:sp>
        <p:nvSpPr>
          <p:cNvPr id="13" name="文本框 17"/>
          <p:cNvSpPr txBox="1"/>
          <p:nvPr/>
        </p:nvSpPr>
        <p:spPr>
          <a:xfrm>
            <a:off x="1322648" y="3799051"/>
            <a:ext cx="820738" cy="1015663"/>
          </a:xfrm>
          <a:prstGeom prst="rect">
            <a:avLst/>
          </a:prstGeom>
          <a:noFill/>
        </p:spPr>
        <p:txBody>
          <a:bodyPr wrap="none" lIns="0" rIns="0" rtlCol="0">
            <a:spAutoFit/>
          </a:bodyPr>
          <a:lstStyle/>
          <a:p>
            <a:r>
              <a:rPr lang="en-US" altLang="zh-CN" sz="6000" dirty="0" smtClean="0">
                <a:solidFill>
                  <a:schemeClr val="bg1">
                    <a:lumMod val="65000"/>
                  </a:schemeClr>
                </a:solidFill>
                <a:latin typeface="Impact" panose="020B0806030902050204" pitchFamily="34" charset="0"/>
              </a:rPr>
              <a:t>03</a:t>
            </a:r>
            <a:endParaRPr lang="zh-CN" altLang="en-US" sz="6000" dirty="0">
              <a:solidFill>
                <a:schemeClr val="bg1">
                  <a:lumMod val="65000"/>
                </a:schemeClr>
              </a:solidFill>
              <a:latin typeface="Impact" panose="020B0806030902050204" pitchFamily="34" charset="0"/>
            </a:endParaRPr>
          </a:p>
        </p:txBody>
      </p:sp>
      <p:sp>
        <p:nvSpPr>
          <p:cNvPr id="16" name="矩形 15"/>
          <p:cNvSpPr/>
          <p:nvPr/>
        </p:nvSpPr>
        <p:spPr>
          <a:xfrm>
            <a:off x="2218405" y="3957727"/>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4"/>
          <p:cNvSpPr txBox="1"/>
          <p:nvPr/>
        </p:nvSpPr>
        <p:spPr>
          <a:xfrm>
            <a:off x="2461646" y="4094187"/>
            <a:ext cx="5110729" cy="400110"/>
          </a:xfrm>
          <a:prstGeom prst="rect">
            <a:avLst/>
          </a:prstGeom>
          <a:noFill/>
        </p:spPr>
        <p:txBody>
          <a:bodyPr wrap="square" lIns="0" rIns="0" rtlCol="0">
            <a:spAutoFit/>
          </a:bodyPr>
          <a:lstStyle/>
          <a:p>
            <a:r>
              <a:rPr lang="zh-CN" altLang="zh-CN" sz="2000" dirty="0" smtClean="0"/>
              <a:t>美图秀秀</a:t>
            </a:r>
            <a:r>
              <a:rPr lang="zh-CN" altLang="zh-CN" sz="2000" dirty="0" smtClean="0"/>
              <a:t>制作</a:t>
            </a:r>
            <a:r>
              <a:rPr lang="zh-CN" altLang="en-US" sz="2000" dirty="0" smtClean="0"/>
              <a:t>一个</a:t>
            </a:r>
            <a:r>
              <a:rPr lang="zh-CN" altLang="zh-CN" sz="2000" dirty="0" smtClean="0"/>
              <a:t>九宫图</a:t>
            </a:r>
            <a:r>
              <a:rPr lang="zh-CN" altLang="en-US" sz="2000" dirty="0" smtClean="0"/>
              <a:t>，并发布到朋友圈</a:t>
            </a:r>
            <a:endParaRPr lang="zh-CN" altLang="zh-CN" sz="2000" dirty="0"/>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5</a:t>
            </a:r>
            <a:endParaRPr lang="zh-CN" altLang="en-US" sz="13800" dirty="0">
              <a:solidFill>
                <a:schemeClr val="bg1"/>
              </a:solidFill>
              <a:latin typeface="+mj-ea"/>
              <a:ea typeface="+mj-ea"/>
            </a:endParaRPr>
          </a:p>
        </p:txBody>
      </p:sp>
      <p:sp>
        <p:nvSpPr>
          <p:cNvPr id="17" name="文本框 16"/>
          <p:cNvSpPr txBox="1"/>
          <p:nvPr/>
        </p:nvSpPr>
        <p:spPr>
          <a:xfrm>
            <a:off x="2967852" y="1252165"/>
            <a:ext cx="5084725" cy="523220"/>
          </a:xfrm>
          <a:prstGeom prst="rect">
            <a:avLst/>
          </a:prstGeom>
          <a:noFill/>
        </p:spPr>
        <p:txBody>
          <a:bodyPr wrap="none" lIns="0" rIns="0" rtlCol="0">
            <a:spAutoFit/>
          </a:bodyPr>
          <a:lstStyle/>
          <a:p>
            <a:r>
              <a:rPr lang="zh-CN" altLang="en-US" sz="2800" dirty="0" smtClean="0">
                <a:solidFill>
                  <a:schemeClr val="bg1"/>
                </a:solidFill>
                <a:latin typeface="+mj-ea"/>
              </a:rPr>
              <a:t>新媒体平台内容创业</a:t>
            </a:r>
            <a:r>
              <a:rPr lang="en-US" altLang="zh-CN" sz="2800" dirty="0" smtClean="0">
                <a:solidFill>
                  <a:schemeClr val="bg1"/>
                </a:solidFill>
                <a:latin typeface="+mj-ea"/>
              </a:rPr>
              <a:t>——</a:t>
            </a:r>
            <a:r>
              <a:rPr lang="zh-CN" altLang="en-US" sz="2800" dirty="0" smtClean="0">
                <a:solidFill>
                  <a:schemeClr val="bg1"/>
                </a:solidFill>
                <a:latin typeface="+mj-ea"/>
              </a:rPr>
              <a:t>技术篇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4440318" cy="923330"/>
          </a:xfrm>
          <a:prstGeom prst="rect">
            <a:avLst/>
          </a:prstGeom>
          <a:noFill/>
        </p:spPr>
        <p:txBody>
          <a:bodyPr wrap="none" lIns="0" rIns="0" rtlCol="0">
            <a:spAutoFit/>
          </a:bodyPr>
          <a:lstStyle/>
          <a:p>
            <a:r>
              <a:rPr lang="en-US" altLang="zh-CN" sz="5400" dirty="0" smtClean="0">
                <a:solidFill>
                  <a:schemeClr val="tx2"/>
                </a:solidFill>
                <a:latin typeface="+mj-ea"/>
                <a:ea typeface="+mj-ea"/>
              </a:rPr>
              <a:t>5.2</a:t>
            </a:r>
            <a:r>
              <a:rPr lang="zh-CN" altLang="en-US" sz="5400" dirty="0" smtClean="0">
                <a:solidFill>
                  <a:schemeClr val="tx2"/>
                </a:solidFill>
                <a:latin typeface="+mj-ea"/>
                <a:ea typeface="+mj-ea"/>
              </a:rPr>
              <a:t>创意云文字</a:t>
            </a:r>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2. </a:t>
            </a:r>
            <a:r>
              <a:rPr lang="zh-CN" altLang="en-US" sz="2000" dirty="0" smtClean="0">
                <a:solidFill>
                  <a:schemeClr val="bg1"/>
                </a:solidFill>
                <a:latin typeface="+mn-ea"/>
              </a:rPr>
              <a:t>创意云文字</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762000" y="2666626"/>
            <a:ext cx="7658100" cy="1200329"/>
          </a:xfrm>
          <a:prstGeom prst="rect">
            <a:avLst/>
          </a:prstGeom>
        </p:spPr>
        <p:txBody>
          <a:bodyPr wrap="square" lIns="0" rIns="0">
            <a:spAutoFit/>
          </a:bodyPr>
          <a:lstStyle/>
          <a:p>
            <a:r>
              <a:rPr lang="zh-CN" altLang="zh-CN" dirty="0" smtClean="0"/>
              <a:t>创意云文字是一种将文字组合成图形来表达某个概念或形象的呈现形式。其组成部分主要有文字和图形：文字是围绕着表现主题展开的相关关键词，图形是以主题为核心的相关图片，文字与图形两者之间从表达内容以及形象展示上互相补充，形成的一种新型文字处理技巧。</a:t>
            </a:r>
            <a:endParaRPr lang="zh-CN" altLang="zh-CN" dirty="0"/>
          </a:p>
        </p:txBody>
      </p:sp>
      <p:sp>
        <p:nvSpPr>
          <p:cNvPr id="14" name="文本框 8"/>
          <p:cNvSpPr txBox="1"/>
          <p:nvPr/>
        </p:nvSpPr>
        <p:spPr>
          <a:xfrm>
            <a:off x="1116512" y="2052032"/>
            <a:ext cx="722955" cy="362792"/>
          </a:xfrm>
          <a:prstGeom prst="rect">
            <a:avLst/>
          </a:prstGeom>
          <a:noFill/>
        </p:spPr>
        <p:txBody>
          <a:bodyPr wrap="none" lIns="0" rIns="0" rtlCol="0">
            <a:spAutoFit/>
          </a:bodyPr>
          <a:lstStyle/>
          <a:p>
            <a:pPr algn="ctr">
              <a:lnSpc>
                <a:spcPct val="120000"/>
              </a:lnSpc>
            </a:pPr>
            <a:r>
              <a:rPr lang="en-US" altLang="zh-CN" sz="1600" b="1" dirty="0" smtClean="0">
                <a:latin typeface="+mn-ea"/>
              </a:rPr>
              <a:t>1.1</a:t>
            </a:r>
            <a:r>
              <a:rPr lang="zh-CN" altLang="en-US" sz="1600" b="1" dirty="0" smtClean="0">
                <a:latin typeface="+mn-ea"/>
              </a:rPr>
              <a:t>概念</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1895637" cy="400110"/>
          </a:xfrm>
          <a:prstGeom prst="rect">
            <a:avLst/>
          </a:prstGeom>
          <a:noFill/>
        </p:spPr>
        <p:txBody>
          <a:bodyPr wrap="square" lIns="0" rIns="0" rtlCol="0">
            <a:spAutoFit/>
          </a:bodyPr>
          <a:lstStyle/>
          <a:p>
            <a:r>
              <a:rPr lang="en-US" altLang="zh-CN" sz="2000" dirty="0" smtClean="0">
                <a:solidFill>
                  <a:schemeClr val="bg1"/>
                </a:solidFill>
                <a:latin typeface="+mn-ea"/>
              </a:rPr>
              <a:t>2. </a:t>
            </a:r>
            <a:r>
              <a:rPr lang="zh-CN" altLang="en-US" sz="2000" dirty="0" smtClean="0">
                <a:solidFill>
                  <a:schemeClr val="bg1"/>
                </a:solidFill>
                <a:latin typeface="+mn-ea"/>
              </a:rPr>
              <a:t>创意云文字</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847725" y="2666626"/>
            <a:ext cx="3009900" cy="2585323"/>
          </a:xfrm>
          <a:prstGeom prst="rect">
            <a:avLst/>
          </a:prstGeom>
        </p:spPr>
        <p:txBody>
          <a:bodyPr wrap="square" lIns="0" rIns="0">
            <a:spAutoFit/>
          </a:bodyPr>
          <a:lstStyle/>
          <a:p>
            <a:r>
              <a:rPr lang="zh-CN" altLang="zh-CN" dirty="0" smtClean="0"/>
              <a:t>创意文字云的制作方法有很多，相对来说</a:t>
            </a:r>
            <a:r>
              <a:rPr lang="en-US" altLang="zh-CN" dirty="0" err="1" smtClean="0"/>
              <a:t>Wordart</a:t>
            </a:r>
            <a:r>
              <a:rPr lang="zh-CN" altLang="zh-CN" dirty="0" smtClean="0"/>
              <a:t>最好用。首先，在浏览器中输入</a:t>
            </a:r>
            <a:r>
              <a:rPr lang="en-US" altLang="zh-CN" dirty="0" smtClean="0"/>
              <a:t>https</a:t>
            </a:r>
            <a:r>
              <a:rPr lang="zh-CN" altLang="zh-CN" dirty="0" smtClean="0"/>
              <a:t>：</a:t>
            </a:r>
            <a:r>
              <a:rPr lang="en-US" altLang="zh-CN" dirty="0" smtClean="0"/>
              <a:t>//wordart.com/</a:t>
            </a:r>
            <a:r>
              <a:rPr lang="zh-CN" altLang="zh-CN" dirty="0" smtClean="0"/>
              <a:t>，进入网站后点击右上角的</a:t>
            </a:r>
            <a:r>
              <a:rPr lang="en-US" altLang="zh-CN" dirty="0" smtClean="0"/>
              <a:t>“SIGN UP”</a:t>
            </a:r>
            <a:r>
              <a:rPr lang="zh-CN" altLang="zh-CN" dirty="0" smtClean="0"/>
              <a:t>就会出现一个注册界面：依次填写户名、邮箱、密码，点击</a:t>
            </a:r>
            <a:r>
              <a:rPr lang="en-US" altLang="zh-CN" dirty="0" smtClean="0"/>
              <a:t>“Sign up”</a:t>
            </a:r>
            <a:r>
              <a:rPr lang="zh-CN" altLang="zh-CN" dirty="0" smtClean="0"/>
              <a:t>完成注册。邮箱用</a:t>
            </a:r>
            <a:r>
              <a:rPr lang="en-US" altLang="zh-CN" dirty="0" smtClean="0"/>
              <a:t>QQ</a:t>
            </a:r>
            <a:r>
              <a:rPr lang="zh-CN" altLang="zh-CN" dirty="0" smtClean="0"/>
              <a:t>邮箱就好。</a:t>
            </a:r>
            <a:endParaRPr lang="zh-CN" altLang="zh-CN" dirty="0"/>
          </a:p>
        </p:txBody>
      </p:sp>
      <p:sp>
        <p:nvSpPr>
          <p:cNvPr id="14" name="文本框 8"/>
          <p:cNvSpPr txBox="1"/>
          <p:nvPr/>
        </p:nvSpPr>
        <p:spPr>
          <a:xfrm>
            <a:off x="853384" y="2147282"/>
            <a:ext cx="1954061" cy="387798"/>
          </a:xfrm>
          <a:prstGeom prst="rect">
            <a:avLst/>
          </a:prstGeom>
          <a:noFill/>
        </p:spPr>
        <p:txBody>
          <a:bodyPr wrap="none" lIns="0" rIns="0" rtlCol="0">
            <a:spAutoFit/>
          </a:bodyPr>
          <a:lstStyle/>
          <a:p>
            <a:pPr algn="ctr">
              <a:lnSpc>
                <a:spcPct val="120000"/>
              </a:lnSpc>
            </a:pPr>
            <a:r>
              <a:rPr lang="en-US" altLang="zh-CN" sz="1600" b="1" dirty="0" smtClean="0">
                <a:latin typeface="+mn-ea"/>
              </a:rPr>
              <a:t>1.2</a:t>
            </a:r>
            <a:r>
              <a:rPr lang="zh-CN" altLang="en-US" sz="1600" b="1" dirty="0" smtClean="0">
                <a:latin typeface="+mn-ea"/>
              </a:rPr>
              <a:t>创意云文字的制作</a:t>
            </a:r>
            <a:endParaRPr lang="zh-CN" altLang="en-US" sz="1600" b="1" dirty="0">
              <a:latin typeface="+mn-ea"/>
            </a:endParaRPr>
          </a:p>
        </p:txBody>
      </p:sp>
      <p:sp>
        <p:nvSpPr>
          <p:cNvPr id="19" name="矩形 18"/>
          <p:cNvSpPr/>
          <p:nvPr/>
        </p:nvSpPr>
        <p:spPr>
          <a:xfrm>
            <a:off x="123825" y="238125"/>
            <a:ext cx="11877675" cy="6229350"/>
          </a:xfrm>
          <a:prstGeom prst="rect">
            <a:avLst/>
          </a:prstGeom>
          <a:noFill/>
          <a:ln w="28575">
            <a:solidFill>
              <a:srgbClr val="D9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Word Art 2.jpeg"/>
          <p:cNvPicPr/>
          <p:nvPr/>
        </p:nvPicPr>
        <p:blipFill>
          <a:blip r:embed="rId1" cstate="print"/>
          <a:stretch>
            <a:fillRect/>
          </a:stretch>
        </p:blipFill>
        <p:spPr>
          <a:xfrm>
            <a:off x="6896100" y="838200"/>
            <a:ext cx="4438650" cy="4648200"/>
          </a:xfrm>
          <a:prstGeom prst="rect">
            <a:avLst/>
          </a:prstGeom>
        </p:spPr>
      </p:pic>
    </p:spTree>
  </p:cSld>
  <p:clrMapOvr>
    <a:masterClrMapping/>
  </p:clrMapOvr>
  <p:transition>
    <p:pull/>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基本版式">
  <a:themeElements>
    <a:clrScheme name="自定义 2">
      <a:dk1>
        <a:sysClr val="windowText" lastClr="000000"/>
      </a:dk1>
      <a:lt1>
        <a:sysClr val="window" lastClr="FFFFFF"/>
      </a:lt1>
      <a:dk2>
        <a:srgbClr val="262626"/>
      </a:dk2>
      <a:lt2>
        <a:srgbClr val="F2F2F2"/>
      </a:lt2>
      <a:accent1>
        <a:srgbClr val="D93720"/>
      </a:accent1>
      <a:accent2>
        <a:srgbClr val="404040"/>
      </a:accent2>
      <a:accent3>
        <a:srgbClr val="000A14"/>
      </a:accent3>
      <a:accent4>
        <a:srgbClr val="FFC000"/>
      </a:accent4>
      <a:accent5>
        <a:srgbClr val="4472C4"/>
      </a:accent5>
      <a:accent6>
        <a:srgbClr val="70AD47"/>
      </a:accent6>
      <a:hlink>
        <a:srgbClr val="0563C1"/>
      </a:hlink>
      <a:folHlink>
        <a:srgbClr val="954F72"/>
      </a:folHlink>
    </a:clrScheme>
    <a:fontScheme name="模板字体1">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版权宣传">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3582</Words>
  <Application>WPS 演示</Application>
  <PresentationFormat>自定义</PresentationFormat>
  <Paragraphs>289</Paragraphs>
  <Slides>31</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31</vt:i4>
      </vt:variant>
    </vt:vector>
  </HeadingPairs>
  <TitlesOfParts>
    <vt:vector size="41" baseType="lpstr">
      <vt:lpstr>Arial</vt:lpstr>
      <vt:lpstr>宋体</vt:lpstr>
      <vt:lpstr>Wingdings</vt:lpstr>
      <vt:lpstr>微软雅黑</vt:lpstr>
      <vt:lpstr>方正兰亭超细黑简体</vt:lpstr>
      <vt:lpstr>Impact</vt:lpstr>
      <vt:lpstr>Arial Unicode MS</vt:lpstr>
      <vt:lpstr>等线</vt:lpstr>
      <vt:lpstr>基本版式</vt:lpstr>
      <vt:lpstr>版权宣传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碎石头</cp:lastModifiedBy>
  <cp:revision>115</cp:revision>
  <dcterms:created xsi:type="dcterms:W3CDTF">2014-12-24T03:19:00Z</dcterms:created>
  <dcterms:modified xsi:type="dcterms:W3CDTF">2020-11-17T06:49:21Z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