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4" r:id="rId3"/>
  </p:sldMasterIdLst>
  <p:notesMasterIdLst>
    <p:notesMasterId r:id="rId28"/>
  </p:notesMasterIdLst>
  <p:sldIdLst>
    <p:sldId id="256" r:id="rId4"/>
    <p:sldId id="257" r:id="rId5"/>
    <p:sldId id="258" r:id="rId6"/>
    <p:sldId id="281" r:id="rId7"/>
    <p:sldId id="272" r:id="rId8"/>
    <p:sldId id="265" r:id="rId9"/>
    <p:sldId id="283" r:id="rId10"/>
    <p:sldId id="285" r:id="rId11"/>
    <p:sldId id="286" r:id="rId12"/>
    <p:sldId id="280" r:id="rId13"/>
    <p:sldId id="259" r:id="rId14"/>
    <p:sldId id="288" r:id="rId15"/>
    <p:sldId id="290" r:id="rId16"/>
    <p:sldId id="293" r:id="rId17"/>
    <p:sldId id="270" r:id="rId18"/>
    <p:sldId id="267" r:id="rId19"/>
    <p:sldId id="268" r:id="rId20"/>
    <p:sldId id="294" r:id="rId21"/>
    <p:sldId id="296" r:id="rId22"/>
    <p:sldId id="273" r:id="rId23"/>
    <p:sldId id="275" r:id="rId24"/>
    <p:sldId id="277" r:id="rId25"/>
    <p:sldId id="279" r:id="rId26"/>
    <p:sldId id="260" r:id="rId27"/>
  </p:sldIdLst>
  <p:sldSz cx="12192000" cy="6858000"/>
  <p:notesSz cx="6858000" cy="9144000"/>
  <p:embeddedFontLst>
    <p:embeddedFont>
      <p:font typeface="微软雅黑" panose="020B0503020204020204" pitchFamily="34" charset="-122"/>
      <p:regular r:id="rId32"/>
    </p:embeddedFont>
    <p:embeddedFont>
      <p:font typeface="Impact" panose="020B0806030902050204" pitchFamily="34" charset="0"/>
      <p:regular r:id="rId33"/>
    </p:embeddedFont>
    <p:embeddedFont>
      <p:font typeface="等线" panose="02010600030101010101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B7B"/>
    <a:srgbClr val="967200"/>
    <a:srgbClr val="D93720"/>
    <a:srgbClr val="000A14"/>
    <a:srgbClr val="000000"/>
    <a:srgbClr val="F15928"/>
    <a:srgbClr val="D53620"/>
    <a:srgbClr val="21201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0" autoAdjust="0"/>
    <p:restoredTop sz="94434" autoAdjust="0"/>
  </p:normalViewPr>
  <p:slideViewPr>
    <p:cSldViewPr snapToGrid="0" showGuides="1">
      <p:cViewPr>
        <p:scale>
          <a:sx n="100" d="100"/>
          <a:sy n="100" d="100"/>
        </p:scale>
        <p:origin x="-12" y="210"/>
      </p:cViewPr>
      <p:guideLst>
        <p:guide orient="horz" pos="2160"/>
        <p:guide pos="3840"/>
        <p:guide pos="1345"/>
        <p:guide pos="63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FE432-6270-47A7-847A-3BD3FDBD8C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C99AB-A938-4B03-BD13-96093DAA8B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audio" Target="../media/audio1.wav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与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/>
    <p:sndAc>
      <p:stSnd>
        <p:snd r:embed="rId2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/>
    <p:sndAc>
      <p:stSnd>
        <p:snd r:embed="rId2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/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/>
    <p:sndAc>
      <p:stSnd>
        <p:snd r:embed="rId2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备用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pull/>
    <p:sndAc>
      <p:stSnd>
        <p:snd r:embed="rId2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4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500" y="1628775"/>
              <a:ext cx="2159000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263" y="3579813"/>
              <a:ext cx="4943475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pull/>
    <p:sndAc>
      <p:stSnd>
        <p:snd r:embed="rId5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A330-99E0-4B4D-9C61-82CFEE5A2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2866-32EA-4EDE-B1EF-E5D366E4AC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pull/>
    <p:sndAc>
      <p:stSnd>
        <p:snd r:embed="rId6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>
    <p:pull/>
    <p:sndAc>
      <p:stSnd>
        <p:snd r:embed="rId2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-4" y="0"/>
            <a:ext cx="12192004" cy="6858000"/>
          </a:xfrm>
          <a:prstGeom prst="rect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0" y="-2375"/>
            <a:ext cx="12192000" cy="6860375"/>
          </a:xfrm>
          <a:custGeom>
            <a:avLst/>
            <a:gdLst>
              <a:gd name="connsiteX0" fmla="*/ 0 w 12192000"/>
              <a:gd name="connsiteY0" fmla="*/ 0 h 6860375"/>
              <a:gd name="connsiteX1" fmla="*/ 12192000 w 12192000"/>
              <a:gd name="connsiteY1" fmla="*/ 0 h 6860375"/>
              <a:gd name="connsiteX2" fmla="*/ 12192000 w 12192000"/>
              <a:gd name="connsiteY2" fmla="*/ 12841 h 6860375"/>
              <a:gd name="connsiteX3" fmla="*/ 12123277 w 12192000"/>
              <a:gd name="connsiteY3" fmla="*/ 39943 h 6860375"/>
              <a:gd name="connsiteX4" fmla="*/ 7466 w 12192000"/>
              <a:gd name="connsiteY4" fmla="*/ 6666073 h 6860375"/>
              <a:gd name="connsiteX5" fmla="*/ 0 w 12192000"/>
              <a:gd name="connsiteY5" fmla="*/ 6860375 h 6860375"/>
              <a:gd name="connsiteX6" fmla="*/ 0 w 12192000"/>
              <a:gd name="connsiteY6" fmla="*/ 6860375 h 68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60375">
                <a:moveTo>
                  <a:pt x="0" y="0"/>
                </a:moveTo>
                <a:lnTo>
                  <a:pt x="12192000" y="0"/>
                </a:lnTo>
                <a:lnTo>
                  <a:pt x="12192000" y="12841"/>
                </a:lnTo>
                <a:lnTo>
                  <a:pt x="12123277" y="39943"/>
                </a:lnTo>
                <a:cubicBezTo>
                  <a:pt x="10513437" y="641734"/>
                  <a:pt x="322557" y="2618624"/>
                  <a:pt x="7466" y="6666073"/>
                </a:cubicBezTo>
                <a:lnTo>
                  <a:pt x="0" y="6860375"/>
                </a:lnTo>
                <a:lnTo>
                  <a:pt x="0" y="68603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-1" y="0"/>
            <a:ext cx="12192001" cy="2160057"/>
          </a:xfrm>
          <a:custGeom>
            <a:avLst/>
            <a:gdLst>
              <a:gd name="connsiteX0" fmla="*/ 12192004 w 12192004"/>
              <a:gd name="connsiteY0" fmla="*/ 0 h 1953705"/>
              <a:gd name="connsiteX1" fmla="*/ 12192004 w 12192004"/>
              <a:gd name="connsiteY1" fmla="*/ 62734 h 1953705"/>
              <a:gd name="connsiteX2" fmla="*/ 11318721 w 12192004"/>
              <a:gd name="connsiteY2" fmla="*/ 290447 h 1953705"/>
              <a:gd name="connsiteX3" fmla="*/ 3 w 12192004"/>
              <a:gd name="connsiteY3" fmla="*/ 326227 h 1953705"/>
              <a:gd name="connsiteX4" fmla="*/ 3 w 12192004"/>
              <a:gd name="connsiteY4" fmla="*/ 2376 h 1953705"/>
              <a:gd name="connsiteX0-1" fmla="*/ 12192001 w 12192001"/>
              <a:gd name="connsiteY0-2" fmla="*/ 0 h 2160057"/>
              <a:gd name="connsiteX1-3" fmla="*/ 12192001 w 12192001"/>
              <a:gd name="connsiteY1-4" fmla="*/ 62734 h 2160057"/>
              <a:gd name="connsiteX2-5" fmla="*/ 11318718 w 12192001"/>
              <a:gd name="connsiteY2-6" fmla="*/ 290447 h 2160057"/>
              <a:gd name="connsiteX3-7" fmla="*/ 0 w 12192001"/>
              <a:gd name="connsiteY3-8" fmla="*/ 326227 h 2160057"/>
              <a:gd name="connsiteX4-9" fmla="*/ 0 w 12192001"/>
              <a:gd name="connsiteY4-10" fmla="*/ 2376 h 2160057"/>
              <a:gd name="connsiteX5" fmla="*/ 12192001 w 12192001"/>
              <a:gd name="connsiteY5" fmla="*/ 0 h 2160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2192001" h="2160057">
                <a:moveTo>
                  <a:pt x="12192001" y="0"/>
                </a:moveTo>
                <a:lnTo>
                  <a:pt x="12192001" y="62734"/>
                </a:lnTo>
                <a:lnTo>
                  <a:pt x="11318718" y="290447"/>
                </a:lnTo>
                <a:cubicBezTo>
                  <a:pt x="6693861" y="1504570"/>
                  <a:pt x="4495" y="3789822"/>
                  <a:pt x="0" y="326227"/>
                </a:cubicBezTo>
                <a:lnTo>
                  <a:pt x="0" y="2376"/>
                </a:lnTo>
                <a:lnTo>
                  <a:pt x="1219200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-4" y="-2375"/>
            <a:ext cx="12192004" cy="1878362"/>
          </a:xfrm>
          <a:custGeom>
            <a:avLst/>
            <a:gdLst>
              <a:gd name="connsiteX0" fmla="*/ 12192004 w 12192004"/>
              <a:gd name="connsiteY0" fmla="*/ 0 h 1953705"/>
              <a:gd name="connsiteX1" fmla="*/ 12192004 w 12192004"/>
              <a:gd name="connsiteY1" fmla="*/ 62734 h 1953705"/>
              <a:gd name="connsiteX2" fmla="*/ 11318721 w 12192004"/>
              <a:gd name="connsiteY2" fmla="*/ 290447 h 1953705"/>
              <a:gd name="connsiteX3" fmla="*/ 3 w 12192004"/>
              <a:gd name="connsiteY3" fmla="*/ 326227 h 1953705"/>
              <a:gd name="connsiteX4" fmla="*/ 3 w 12192004"/>
              <a:gd name="connsiteY4" fmla="*/ 2376 h 1953705"/>
              <a:gd name="connsiteX0-1" fmla="*/ 12192004 w 12192004"/>
              <a:gd name="connsiteY0-2" fmla="*/ 0 h 1878362"/>
              <a:gd name="connsiteX1-3" fmla="*/ 12192004 w 12192004"/>
              <a:gd name="connsiteY1-4" fmla="*/ 62734 h 1878362"/>
              <a:gd name="connsiteX2-5" fmla="*/ 11318721 w 12192004"/>
              <a:gd name="connsiteY2-6" fmla="*/ 290447 h 1878362"/>
              <a:gd name="connsiteX3-7" fmla="*/ 3 w 12192004"/>
              <a:gd name="connsiteY3-8" fmla="*/ 326227 h 1878362"/>
              <a:gd name="connsiteX4-9" fmla="*/ 3 w 12192004"/>
              <a:gd name="connsiteY4-10" fmla="*/ 2376 h 1878362"/>
              <a:gd name="connsiteX5" fmla="*/ 12192004 w 12192004"/>
              <a:gd name="connsiteY5" fmla="*/ 0 h 18783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2192004" h="1878362">
                <a:moveTo>
                  <a:pt x="12192004" y="0"/>
                </a:moveTo>
                <a:lnTo>
                  <a:pt x="12192004" y="62734"/>
                </a:lnTo>
                <a:lnTo>
                  <a:pt x="11318721" y="290447"/>
                </a:lnTo>
                <a:cubicBezTo>
                  <a:pt x="6693864" y="1504570"/>
                  <a:pt x="-5230" y="3138069"/>
                  <a:pt x="3" y="326227"/>
                </a:cubicBezTo>
                <a:lnTo>
                  <a:pt x="3" y="2376"/>
                </a:lnTo>
                <a:lnTo>
                  <a:pt x="121920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217"/>
          <p:cNvSpPr/>
          <p:nvPr/>
        </p:nvSpPr>
        <p:spPr bwMode="auto">
          <a:xfrm rot="1718549">
            <a:off x="10028272" y="274832"/>
            <a:ext cx="553400" cy="563839"/>
          </a:xfrm>
          <a:custGeom>
            <a:avLst/>
            <a:gdLst>
              <a:gd name="T0" fmla="*/ 195 w 199"/>
              <a:gd name="T1" fmla="*/ 8 h 203"/>
              <a:gd name="T2" fmla="*/ 154 w 199"/>
              <a:gd name="T3" fmla="*/ 19 h 203"/>
              <a:gd name="T4" fmla="*/ 144 w 199"/>
              <a:gd name="T5" fmla="*/ 28 h 203"/>
              <a:gd name="T6" fmla="*/ 28 w 199"/>
              <a:gd name="T7" fmla="*/ 19 h 203"/>
              <a:gd name="T8" fmla="*/ 7 w 199"/>
              <a:gd name="T9" fmla="*/ 23 h 203"/>
              <a:gd name="T10" fmla="*/ 0 w 199"/>
              <a:gd name="T11" fmla="*/ 30 h 203"/>
              <a:gd name="T12" fmla="*/ 107 w 199"/>
              <a:gd name="T13" fmla="*/ 69 h 203"/>
              <a:gd name="T14" fmla="*/ 63 w 199"/>
              <a:gd name="T15" fmla="*/ 120 h 203"/>
              <a:gd name="T16" fmla="*/ 24 w 199"/>
              <a:gd name="T17" fmla="*/ 118 h 203"/>
              <a:gd name="T18" fmla="*/ 10 w 199"/>
              <a:gd name="T19" fmla="*/ 132 h 203"/>
              <a:gd name="T20" fmla="*/ 58 w 199"/>
              <a:gd name="T21" fmla="*/ 142 h 203"/>
              <a:gd name="T22" fmla="*/ 70 w 199"/>
              <a:gd name="T23" fmla="*/ 193 h 203"/>
              <a:gd name="T24" fmla="*/ 85 w 199"/>
              <a:gd name="T25" fmla="*/ 178 h 203"/>
              <a:gd name="T26" fmla="*/ 82 w 199"/>
              <a:gd name="T27" fmla="*/ 139 h 203"/>
              <a:gd name="T28" fmla="*/ 133 w 199"/>
              <a:gd name="T29" fmla="*/ 96 h 203"/>
              <a:gd name="T30" fmla="*/ 172 w 199"/>
              <a:gd name="T31" fmla="*/ 203 h 203"/>
              <a:gd name="T32" fmla="*/ 180 w 199"/>
              <a:gd name="T33" fmla="*/ 195 h 203"/>
              <a:gd name="T34" fmla="*/ 184 w 199"/>
              <a:gd name="T35" fmla="*/ 175 h 203"/>
              <a:gd name="T36" fmla="*/ 175 w 199"/>
              <a:gd name="T37" fmla="*/ 58 h 203"/>
              <a:gd name="T38" fmla="*/ 183 w 199"/>
              <a:gd name="T39" fmla="*/ 48 h 203"/>
              <a:gd name="T40" fmla="*/ 188 w 199"/>
              <a:gd name="T41" fmla="*/ 42 h 203"/>
              <a:gd name="T42" fmla="*/ 194 w 199"/>
              <a:gd name="T43" fmla="*/ 33 h 203"/>
              <a:gd name="T44" fmla="*/ 198 w 199"/>
              <a:gd name="T45" fmla="*/ 20 h 203"/>
              <a:gd name="T46" fmla="*/ 195 w 199"/>
              <a:gd name="T47" fmla="*/ 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03">
                <a:moveTo>
                  <a:pt x="195" y="8"/>
                </a:moveTo>
                <a:cubicBezTo>
                  <a:pt x="187" y="0"/>
                  <a:pt x="173" y="4"/>
                  <a:pt x="154" y="19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28" y="19"/>
                  <a:pt x="28" y="19"/>
                  <a:pt x="28" y="19"/>
                </a:cubicBezTo>
                <a:cubicBezTo>
                  <a:pt x="18" y="18"/>
                  <a:pt x="11" y="19"/>
                  <a:pt x="7" y="23"/>
                </a:cubicBezTo>
                <a:cubicBezTo>
                  <a:pt x="0" y="30"/>
                  <a:pt x="0" y="30"/>
                  <a:pt x="0" y="30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10" y="132"/>
                  <a:pt x="10" y="132"/>
                  <a:pt x="10" y="132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70" y="193"/>
                  <a:pt x="70" y="193"/>
                  <a:pt x="70" y="193"/>
                </a:cubicBezTo>
                <a:cubicBezTo>
                  <a:pt x="85" y="178"/>
                  <a:pt x="85" y="178"/>
                  <a:pt x="85" y="178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72" y="203"/>
                  <a:pt x="172" y="203"/>
                  <a:pt x="172" y="203"/>
                </a:cubicBezTo>
                <a:cubicBezTo>
                  <a:pt x="180" y="195"/>
                  <a:pt x="180" y="195"/>
                  <a:pt x="180" y="195"/>
                </a:cubicBezTo>
                <a:cubicBezTo>
                  <a:pt x="184" y="191"/>
                  <a:pt x="185" y="184"/>
                  <a:pt x="184" y="175"/>
                </a:cubicBezTo>
                <a:cubicBezTo>
                  <a:pt x="175" y="58"/>
                  <a:pt x="175" y="58"/>
                  <a:pt x="175" y="58"/>
                </a:cubicBezTo>
                <a:cubicBezTo>
                  <a:pt x="183" y="48"/>
                  <a:pt x="183" y="48"/>
                  <a:pt x="183" y="48"/>
                </a:cubicBezTo>
                <a:cubicBezTo>
                  <a:pt x="185" y="46"/>
                  <a:pt x="187" y="44"/>
                  <a:pt x="188" y="42"/>
                </a:cubicBezTo>
                <a:cubicBezTo>
                  <a:pt x="190" y="40"/>
                  <a:pt x="192" y="37"/>
                  <a:pt x="194" y="33"/>
                </a:cubicBezTo>
                <a:cubicBezTo>
                  <a:pt x="196" y="29"/>
                  <a:pt x="198" y="25"/>
                  <a:pt x="198" y="20"/>
                </a:cubicBezTo>
                <a:cubicBezTo>
                  <a:pt x="199" y="15"/>
                  <a:pt x="198" y="11"/>
                  <a:pt x="195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733346" y="3624660"/>
            <a:ext cx="5689600" cy="107632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zh-CN" altLang="en-US" sz="6400" dirty="0" smtClean="0">
                <a:solidFill>
                  <a:schemeClr val="bg1"/>
                </a:solidFill>
                <a:latin typeface="+mj-ea"/>
                <a:ea typeface="+mj-ea"/>
              </a:rPr>
              <a:t>融媒体创新</a:t>
            </a:r>
            <a:r>
              <a:rPr lang="zh-CN" altLang="en-US" sz="6400" dirty="0" smtClean="0">
                <a:solidFill>
                  <a:schemeClr val="bg1"/>
                </a:solidFill>
                <a:latin typeface="+mj-ea"/>
                <a:ea typeface="+mj-ea"/>
              </a:rPr>
              <a:t>创业</a:t>
            </a:r>
            <a:endParaRPr lang="zh-CN" altLang="en-US" sz="6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676899" y="4866809"/>
            <a:ext cx="5707941" cy="440055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36000" rIns="108000" bIns="3600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主讲人：李新</a:t>
            </a:r>
            <a:endParaRPr lang="zh-CN" alt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105964" y="968060"/>
            <a:ext cx="1296000" cy="1296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176166" y="2057168"/>
            <a:ext cx="2520000" cy="25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105964" y="2678693"/>
            <a:ext cx="1296000" cy="1296000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84034" y="2808950"/>
            <a:ext cx="1911653" cy="113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</a:rPr>
              <a:t>内容创业兴起的背景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02746" y="1231340"/>
            <a:ext cx="702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68281" y="2954672"/>
            <a:ext cx="771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05625" y="1109057"/>
            <a:ext cx="1641475" cy="387798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latin typeface="+mn-ea"/>
              </a:rPr>
              <a:t>移动互联网的兴起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13675" y="1439412"/>
            <a:ext cx="4540100" cy="89069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200" dirty="0" smtClean="0"/>
              <a:t>以移动互联网为基础的创业平台和实现工具，大幅降低了有创意、有知识、有能力的人尤其是年轻人进行创业创新的难度，给他们提供了大量创业和创富机会，从而极大地拉动了内容创业。</a:t>
            </a:r>
            <a:endParaRPr lang="zh-CN" altLang="en-US" sz="1200" dirty="0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77436" y="2810510"/>
            <a:ext cx="1231107" cy="387798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latin typeface="+mn-ea"/>
              </a:rPr>
              <a:t>自媒体的兴起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13675" y="3169440"/>
            <a:ext cx="4540100" cy="61369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 smtClean="0"/>
              <a:t>“</a:t>
            </a:r>
            <a:r>
              <a:rPr lang="zh-CN" altLang="zh-CN" sz="1200" dirty="0" smtClean="0"/>
              <a:t>自媒体</a:t>
            </a:r>
            <a:r>
              <a:rPr lang="en-US" altLang="zh-CN" sz="1200" dirty="0" smtClean="0"/>
              <a:t>”</a:t>
            </a:r>
            <a:r>
              <a:rPr lang="zh-CN" altLang="zh-CN" sz="1200" dirty="0" smtClean="0"/>
              <a:t>的内涵不断扩展，</a:t>
            </a:r>
            <a:r>
              <a:rPr lang="en-US" altLang="zh-CN" sz="1200" dirty="0" smtClean="0"/>
              <a:t>“</a:t>
            </a:r>
            <a:r>
              <a:rPr lang="zh-CN" altLang="zh-CN" sz="1200" dirty="0" smtClean="0"/>
              <a:t>自媒体</a:t>
            </a:r>
            <a:r>
              <a:rPr lang="en-US" altLang="zh-CN" sz="1200" dirty="0" smtClean="0"/>
              <a:t>”</a:t>
            </a:r>
            <a:r>
              <a:rPr lang="zh-CN" altLang="zh-CN" sz="1200" dirty="0" smtClean="0"/>
              <a:t>拥有了更多商业变现的机会与可能性。</a:t>
            </a:r>
            <a:endParaRPr lang="zh-CN" altLang="en-US" sz="1200" dirty="0">
              <a:latin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105964" y="4389641"/>
            <a:ext cx="1296000" cy="129600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360266" y="4652920"/>
            <a:ext cx="7873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80028" y="4257196"/>
            <a:ext cx="1025922" cy="36279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latin typeface="+mn-ea"/>
              </a:rPr>
              <a:t>消费的升级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13675" y="4582312"/>
            <a:ext cx="4301975" cy="195252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dirty="0" smtClean="0"/>
              <a:t>消费上正在经历从产品经济，到服务经济、体验经济的过渡。消费升级也给内容创业带来巨大的机遇：第一个刚需是一些不知道的东西，需要有专业的内容去引导；第二个刚需是消费的领域从空间消费转移到时间消费，在时间消费当中，省时间成为中产阶级最看重的事情。</a:t>
            </a:r>
            <a:endParaRPr lang="zh-CN" altLang="zh-CN" sz="1400" dirty="0" smtClean="0"/>
          </a:p>
          <a:p>
            <a:pPr algn="just">
              <a:lnSpc>
                <a:spcPct val="150000"/>
              </a:lnSpc>
            </a:pPr>
            <a:endParaRPr lang="zh-CN" altLang="en-US" sz="1200" dirty="0">
              <a:latin typeface="+mn-ea"/>
            </a:endParaRPr>
          </a:p>
        </p:txBody>
      </p:sp>
      <p:cxnSp>
        <p:nvCxnSpPr>
          <p:cNvPr id="18" name="肘形连接符 17"/>
          <p:cNvCxnSpPr>
            <a:stCxn id="3" idx="6"/>
            <a:endCxn id="2" idx="2"/>
          </p:cNvCxnSpPr>
          <p:nvPr/>
        </p:nvCxnSpPr>
        <p:spPr>
          <a:xfrm flipV="1">
            <a:off x="3696166" y="1616060"/>
            <a:ext cx="1409798" cy="1701108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3" idx="6"/>
            <a:endCxn id="4" idx="2"/>
          </p:cNvCxnSpPr>
          <p:nvPr/>
        </p:nvCxnSpPr>
        <p:spPr>
          <a:xfrm>
            <a:off x="3696166" y="3317168"/>
            <a:ext cx="1409798" cy="9525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>
            <a:stCxn id="3" idx="6"/>
            <a:endCxn id="14" idx="2"/>
          </p:cNvCxnSpPr>
          <p:nvPr/>
        </p:nvCxnSpPr>
        <p:spPr>
          <a:xfrm>
            <a:off x="3696166" y="3317168"/>
            <a:ext cx="1409798" cy="1720473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93"/>
          <a:stretch>
            <a:fillRect/>
          </a:stretch>
        </p:blipFill>
        <p:spPr>
          <a:xfrm>
            <a:off x="0" y="0"/>
            <a:ext cx="12192000" cy="494049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813463" y="2038917"/>
            <a:ext cx="4039737" cy="4039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1309" y="2931146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+mj-ea"/>
                <a:ea typeface="+mj-ea"/>
              </a:rPr>
              <a:t>1.3</a:t>
            </a:r>
            <a:r>
              <a:rPr lang="zh-CN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内容创业的概念及特点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573331" y="3409950"/>
            <a:ext cx="252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76350" y="3537601"/>
            <a:ext cx="3343275" cy="175432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zh-CN" altLang="zh-CN" sz="1200" dirty="0" smtClean="0">
                <a:solidFill>
                  <a:schemeClr val="bg1"/>
                </a:solidFill>
              </a:rPr>
              <a:t>内容创业是以创造高质量内容为手段的创业方式，是以内容制作为核心的商业行为方式，是内容产业链上各环节创业活动的总称。内容产业具有天然的产业衍生性特征，其上游是具有自主</a:t>
            </a:r>
            <a:r>
              <a:rPr lang="en-US" altLang="zh-CN" sz="1200" dirty="0" smtClean="0">
                <a:solidFill>
                  <a:schemeClr val="bg1"/>
                </a:solidFill>
              </a:rPr>
              <a:t> IP </a:t>
            </a:r>
            <a:r>
              <a:rPr lang="zh-CN" altLang="zh-CN" sz="1200" dirty="0" smtClean="0">
                <a:solidFill>
                  <a:schemeClr val="bg1"/>
                </a:solidFill>
              </a:rPr>
              <a:t>的内容创作，包括文化、艺术、科技、教育以及游戏娱乐等，下游则是与这些内容相联系的储存、传送、转换和服务等技术开发以及相关软硬件的研制生产，每一环节的价值创造都为内容创业提供了广阔的空间。</a:t>
            </a:r>
            <a:endParaRPr lang="zh-CN" altLang="zh-CN" sz="1200" dirty="0">
              <a:solidFill>
                <a:schemeClr val="bg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13461" y="2038916"/>
            <a:ext cx="4039738" cy="4039738"/>
          </a:xfrm>
          <a:custGeom>
            <a:avLst/>
            <a:gdLst>
              <a:gd name="connsiteX0" fmla="*/ 2019867 w 4039738"/>
              <a:gd name="connsiteY0" fmla="*/ 185947 h 4039738"/>
              <a:gd name="connsiteX1" fmla="*/ 185944 w 4039738"/>
              <a:gd name="connsiteY1" fmla="*/ 2019869 h 4039738"/>
              <a:gd name="connsiteX2" fmla="*/ 2019867 w 4039738"/>
              <a:gd name="connsiteY2" fmla="*/ 3853791 h 4039738"/>
              <a:gd name="connsiteX3" fmla="*/ 3853790 w 4039738"/>
              <a:gd name="connsiteY3" fmla="*/ 2019869 h 4039738"/>
              <a:gd name="connsiteX4" fmla="*/ 2019867 w 4039738"/>
              <a:gd name="connsiteY4" fmla="*/ 185947 h 4039738"/>
              <a:gd name="connsiteX5" fmla="*/ 2019869 w 4039738"/>
              <a:gd name="connsiteY5" fmla="*/ 0 h 4039738"/>
              <a:gd name="connsiteX6" fmla="*/ 4039738 w 4039738"/>
              <a:gd name="connsiteY6" fmla="*/ 2019869 h 4039738"/>
              <a:gd name="connsiteX7" fmla="*/ 2019869 w 4039738"/>
              <a:gd name="connsiteY7" fmla="*/ 4039738 h 4039738"/>
              <a:gd name="connsiteX8" fmla="*/ 0 w 4039738"/>
              <a:gd name="connsiteY8" fmla="*/ 2019869 h 4039738"/>
              <a:gd name="connsiteX9" fmla="*/ 2019869 w 4039738"/>
              <a:gd name="connsiteY9" fmla="*/ 0 h 403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9738" h="4039738">
                <a:moveTo>
                  <a:pt x="2019867" y="185947"/>
                </a:moveTo>
                <a:cubicBezTo>
                  <a:pt x="1007019" y="185947"/>
                  <a:pt x="185944" y="1007022"/>
                  <a:pt x="185944" y="2019869"/>
                </a:cubicBezTo>
                <a:cubicBezTo>
                  <a:pt x="185944" y="3032716"/>
                  <a:pt x="1007019" y="3853791"/>
                  <a:pt x="2019867" y="3853791"/>
                </a:cubicBezTo>
                <a:cubicBezTo>
                  <a:pt x="3032715" y="3853791"/>
                  <a:pt x="3853790" y="3032716"/>
                  <a:pt x="3853790" y="2019869"/>
                </a:cubicBezTo>
                <a:cubicBezTo>
                  <a:pt x="3853790" y="1007022"/>
                  <a:pt x="3032715" y="185947"/>
                  <a:pt x="2019867" y="185947"/>
                </a:cubicBezTo>
                <a:close/>
                <a:moveTo>
                  <a:pt x="2019869" y="0"/>
                </a:moveTo>
                <a:cubicBezTo>
                  <a:pt x="3135412" y="0"/>
                  <a:pt x="4039738" y="904326"/>
                  <a:pt x="4039738" y="2019869"/>
                </a:cubicBezTo>
                <a:cubicBezTo>
                  <a:pt x="4039738" y="3135412"/>
                  <a:pt x="3135412" y="4039738"/>
                  <a:pt x="2019869" y="4039738"/>
                </a:cubicBezTo>
                <a:cubicBezTo>
                  <a:pt x="904326" y="4039738"/>
                  <a:pt x="0" y="3135412"/>
                  <a:pt x="0" y="2019869"/>
                </a:cubicBezTo>
                <a:cubicBezTo>
                  <a:pt x="0" y="904326"/>
                  <a:pt x="904326" y="0"/>
                  <a:pt x="2019869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093331" y="2324803"/>
            <a:ext cx="1157786" cy="11577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8"/>
          <p:cNvSpPr>
            <a:spLocks noEditPoints="1"/>
          </p:cNvSpPr>
          <p:nvPr/>
        </p:nvSpPr>
        <p:spPr bwMode="auto">
          <a:xfrm>
            <a:off x="4430000" y="2611372"/>
            <a:ext cx="484448" cy="565598"/>
          </a:xfrm>
          <a:custGeom>
            <a:avLst/>
            <a:gdLst>
              <a:gd name="T0" fmla="*/ 70 w 83"/>
              <a:gd name="T1" fmla="*/ 33 h 97"/>
              <a:gd name="T2" fmla="*/ 71 w 83"/>
              <a:gd name="T3" fmla="*/ 34 h 97"/>
              <a:gd name="T4" fmla="*/ 66 w 83"/>
              <a:gd name="T5" fmla="*/ 46 h 97"/>
              <a:gd name="T6" fmla="*/ 45 w 83"/>
              <a:gd name="T7" fmla="*/ 64 h 97"/>
              <a:gd name="T8" fmla="*/ 23 w 83"/>
              <a:gd name="T9" fmla="*/ 46 h 97"/>
              <a:gd name="T10" fmla="*/ 19 w 83"/>
              <a:gd name="T11" fmla="*/ 34 h 97"/>
              <a:gd name="T12" fmla="*/ 19 w 83"/>
              <a:gd name="T13" fmla="*/ 33 h 97"/>
              <a:gd name="T14" fmla="*/ 26 w 83"/>
              <a:gd name="T15" fmla="*/ 7 h 97"/>
              <a:gd name="T16" fmla="*/ 69 w 83"/>
              <a:gd name="T17" fmla="*/ 32 h 97"/>
              <a:gd name="T18" fmla="*/ 25 w 83"/>
              <a:gd name="T19" fmla="*/ 79 h 97"/>
              <a:gd name="T20" fmla="*/ 32 w 83"/>
              <a:gd name="T21" fmla="*/ 70 h 97"/>
              <a:gd name="T22" fmla="*/ 24 w 83"/>
              <a:gd name="T23" fmla="*/ 65 h 97"/>
              <a:gd name="T24" fmla="*/ 10 w 83"/>
              <a:gd name="T25" fmla="*/ 51 h 97"/>
              <a:gd name="T26" fmla="*/ 16 w 83"/>
              <a:gd name="T27" fmla="*/ 47 h 97"/>
              <a:gd name="T28" fmla="*/ 11 w 83"/>
              <a:gd name="T29" fmla="*/ 38 h 97"/>
              <a:gd name="T30" fmla="*/ 1 w 83"/>
              <a:gd name="T31" fmla="*/ 51 h 97"/>
              <a:gd name="T32" fmla="*/ 37 w 83"/>
              <a:gd name="T33" fmla="*/ 71 h 97"/>
              <a:gd name="T34" fmla="*/ 61 w 83"/>
              <a:gd name="T35" fmla="*/ 65 h 97"/>
              <a:gd name="T36" fmla="*/ 82 w 83"/>
              <a:gd name="T37" fmla="*/ 97 h 97"/>
              <a:gd name="T38" fmla="*/ 10 w 83"/>
              <a:gd name="T39" fmla="*/ 76 h 97"/>
              <a:gd name="T40" fmla="*/ 26 w 83"/>
              <a:gd name="T41" fmla="*/ 83 h 97"/>
              <a:gd name="T42" fmla="*/ 26 w 83"/>
              <a:gd name="T43" fmla="*/ 83 h 97"/>
              <a:gd name="T44" fmla="*/ 36 w 83"/>
              <a:gd name="T45" fmla="*/ 75 h 97"/>
              <a:gd name="T46" fmla="*/ 37 w 83"/>
              <a:gd name="T47" fmla="*/ 71 h 97"/>
              <a:gd name="T48" fmla="*/ 63 w 83"/>
              <a:gd name="T49" fmla="*/ 36 h 97"/>
              <a:gd name="T50" fmla="*/ 31 w 83"/>
              <a:gd name="T51" fmla="*/ 29 h 97"/>
              <a:gd name="T52" fmla="*/ 24 w 83"/>
              <a:gd name="T53" fmla="*/ 35 h 97"/>
              <a:gd name="T54" fmla="*/ 22 w 83"/>
              <a:gd name="T55" fmla="*/ 35 h 97"/>
              <a:gd name="T56" fmla="*/ 26 w 83"/>
              <a:gd name="T57" fmla="*/ 43 h 97"/>
              <a:gd name="T58" fmla="*/ 27 w 83"/>
              <a:gd name="T59" fmla="*/ 44 h 97"/>
              <a:gd name="T60" fmla="*/ 45 w 83"/>
              <a:gd name="T61" fmla="*/ 60 h 97"/>
              <a:gd name="T62" fmla="*/ 62 w 83"/>
              <a:gd name="T63" fmla="*/ 44 h 97"/>
              <a:gd name="T64" fmla="*/ 64 w 83"/>
              <a:gd name="T65" fmla="*/ 43 h 97"/>
              <a:gd name="T66" fmla="*/ 67 w 83"/>
              <a:gd name="T67" fmla="*/ 3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" h="97">
                <a:moveTo>
                  <a:pt x="69" y="32"/>
                </a:moveTo>
                <a:cubicBezTo>
                  <a:pt x="69" y="32"/>
                  <a:pt x="69" y="32"/>
                  <a:pt x="70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7"/>
                  <a:pt x="70" y="40"/>
                  <a:pt x="69" y="42"/>
                </a:cubicBezTo>
                <a:cubicBezTo>
                  <a:pt x="69" y="44"/>
                  <a:pt x="68" y="45"/>
                  <a:pt x="66" y="46"/>
                </a:cubicBezTo>
                <a:cubicBezTo>
                  <a:pt x="64" y="51"/>
                  <a:pt x="62" y="56"/>
                  <a:pt x="58" y="59"/>
                </a:cubicBezTo>
                <a:cubicBezTo>
                  <a:pt x="54" y="62"/>
                  <a:pt x="49" y="64"/>
                  <a:pt x="45" y="64"/>
                </a:cubicBezTo>
                <a:cubicBezTo>
                  <a:pt x="40" y="64"/>
                  <a:pt x="35" y="62"/>
                  <a:pt x="31" y="59"/>
                </a:cubicBezTo>
                <a:cubicBezTo>
                  <a:pt x="28" y="56"/>
                  <a:pt x="25" y="51"/>
                  <a:pt x="23" y="46"/>
                </a:cubicBezTo>
                <a:cubicBezTo>
                  <a:pt x="22" y="46"/>
                  <a:pt x="21" y="44"/>
                  <a:pt x="20" y="42"/>
                </a:cubicBezTo>
                <a:cubicBezTo>
                  <a:pt x="19" y="40"/>
                  <a:pt x="18" y="37"/>
                  <a:pt x="19" y="34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20" y="33"/>
                  <a:pt x="20" y="32"/>
                  <a:pt x="20" y="32"/>
                </a:cubicBezTo>
                <a:cubicBezTo>
                  <a:pt x="18" y="19"/>
                  <a:pt x="20" y="12"/>
                  <a:pt x="26" y="7"/>
                </a:cubicBezTo>
                <a:cubicBezTo>
                  <a:pt x="35" y="0"/>
                  <a:pt x="52" y="0"/>
                  <a:pt x="62" y="7"/>
                </a:cubicBezTo>
                <a:cubicBezTo>
                  <a:pt x="68" y="11"/>
                  <a:pt x="70" y="20"/>
                  <a:pt x="69" y="32"/>
                </a:cubicBezTo>
                <a:close/>
                <a:moveTo>
                  <a:pt x="18" y="78"/>
                </a:moveTo>
                <a:cubicBezTo>
                  <a:pt x="19" y="79"/>
                  <a:pt x="21" y="80"/>
                  <a:pt x="25" y="79"/>
                </a:cubicBezTo>
                <a:cubicBezTo>
                  <a:pt x="28" y="78"/>
                  <a:pt x="30" y="75"/>
                  <a:pt x="32" y="73"/>
                </a:cubicBezTo>
                <a:cubicBezTo>
                  <a:pt x="32" y="72"/>
                  <a:pt x="33" y="72"/>
                  <a:pt x="32" y="70"/>
                </a:cubicBezTo>
                <a:cubicBezTo>
                  <a:pt x="31" y="68"/>
                  <a:pt x="29" y="66"/>
                  <a:pt x="26" y="65"/>
                </a:cubicBezTo>
                <a:cubicBezTo>
                  <a:pt x="25" y="64"/>
                  <a:pt x="25" y="65"/>
                  <a:pt x="24" y="65"/>
                </a:cubicBezTo>
                <a:cubicBezTo>
                  <a:pt x="21" y="68"/>
                  <a:pt x="21" y="68"/>
                  <a:pt x="21" y="68"/>
                </a:cubicBezTo>
                <a:cubicBezTo>
                  <a:pt x="17" y="63"/>
                  <a:pt x="13" y="57"/>
                  <a:pt x="10" y="51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6" y="48"/>
                  <a:pt x="16" y="47"/>
                </a:cubicBezTo>
                <a:cubicBezTo>
                  <a:pt x="16" y="44"/>
                  <a:pt x="15" y="42"/>
                  <a:pt x="14" y="39"/>
                </a:cubicBezTo>
                <a:cubicBezTo>
                  <a:pt x="13" y="38"/>
                  <a:pt x="12" y="38"/>
                  <a:pt x="11" y="38"/>
                </a:cubicBezTo>
                <a:cubicBezTo>
                  <a:pt x="8" y="39"/>
                  <a:pt x="5" y="40"/>
                  <a:pt x="3" y="43"/>
                </a:cubicBezTo>
                <a:cubicBezTo>
                  <a:pt x="0" y="46"/>
                  <a:pt x="0" y="49"/>
                  <a:pt x="1" y="51"/>
                </a:cubicBezTo>
                <a:cubicBezTo>
                  <a:pt x="4" y="58"/>
                  <a:pt x="11" y="73"/>
                  <a:pt x="18" y="78"/>
                </a:cubicBezTo>
                <a:close/>
                <a:moveTo>
                  <a:pt x="37" y="71"/>
                </a:moveTo>
                <a:cubicBezTo>
                  <a:pt x="39" y="72"/>
                  <a:pt x="42" y="72"/>
                  <a:pt x="44" y="72"/>
                </a:cubicBezTo>
                <a:cubicBezTo>
                  <a:pt x="51" y="72"/>
                  <a:pt x="57" y="69"/>
                  <a:pt x="61" y="65"/>
                </a:cubicBezTo>
                <a:cubicBezTo>
                  <a:pt x="64" y="65"/>
                  <a:pt x="68" y="65"/>
                  <a:pt x="71" y="65"/>
                </a:cubicBezTo>
                <a:cubicBezTo>
                  <a:pt x="78" y="71"/>
                  <a:pt x="83" y="87"/>
                  <a:pt x="82" y="97"/>
                </a:cubicBezTo>
                <a:cubicBezTo>
                  <a:pt x="57" y="97"/>
                  <a:pt x="32" y="97"/>
                  <a:pt x="7" y="97"/>
                </a:cubicBezTo>
                <a:cubicBezTo>
                  <a:pt x="7" y="91"/>
                  <a:pt x="8" y="83"/>
                  <a:pt x="10" y="76"/>
                </a:cubicBezTo>
                <a:cubicBezTo>
                  <a:pt x="12" y="78"/>
                  <a:pt x="14" y="80"/>
                  <a:pt x="15" y="81"/>
                </a:cubicBezTo>
                <a:cubicBezTo>
                  <a:pt x="18" y="83"/>
                  <a:pt x="22" y="84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30" y="81"/>
                  <a:pt x="33" y="79"/>
                  <a:pt x="35" y="75"/>
                </a:cubicBezTo>
                <a:cubicBezTo>
                  <a:pt x="36" y="75"/>
                  <a:pt x="36" y="75"/>
                  <a:pt x="36" y="75"/>
                </a:cubicBezTo>
                <a:cubicBezTo>
                  <a:pt x="36" y="74"/>
                  <a:pt x="36" y="74"/>
                  <a:pt x="36" y="74"/>
                </a:cubicBezTo>
                <a:cubicBezTo>
                  <a:pt x="36" y="73"/>
                  <a:pt x="37" y="72"/>
                  <a:pt x="37" y="71"/>
                </a:cubicBezTo>
                <a:close/>
                <a:moveTo>
                  <a:pt x="66" y="35"/>
                </a:moveTo>
                <a:cubicBezTo>
                  <a:pt x="65" y="35"/>
                  <a:pt x="63" y="35"/>
                  <a:pt x="63" y="36"/>
                </a:cubicBezTo>
                <a:cubicBezTo>
                  <a:pt x="62" y="34"/>
                  <a:pt x="61" y="32"/>
                  <a:pt x="61" y="30"/>
                </a:cubicBezTo>
                <a:cubicBezTo>
                  <a:pt x="53" y="32"/>
                  <a:pt x="43" y="33"/>
                  <a:pt x="31" y="29"/>
                </a:cubicBezTo>
                <a:cubicBezTo>
                  <a:pt x="30" y="31"/>
                  <a:pt x="29" y="33"/>
                  <a:pt x="28" y="35"/>
                </a:cubicBezTo>
                <a:cubicBezTo>
                  <a:pt x="26" y="35"/>
                  <a:pt x="25" y="35"/>
                  <a:pt x="24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3" y="35"/>
                  <a:pt x="22" y="35"/>
                </a:cubicBezTo>
                <a:cubicBezTo>
                  <a:pt x="23" y="38"/>
                  <a:pt x="23" y="39"/>
                  <a:pt x="23" y="41"/>
                </a:cubicBezTo>
                <a:cubicBezTo>
                  <a:pt x="24" y="42"/>
                  <a:pt x="25" y="43"/>
                  <a:pt x="26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4"/>
                  <a:pt x="27" y="44"/>
                  <a:pt x="27" y="44"/>
                </a:cubicBezTo>
                <a:cubicBezTo>
                  <a:pt x="28" y="49"/>
                  <a:pt x="31" y="53"/>
                  <a:pt x="34" y="56"/>
                </a:cubicBezTo>
                <a:cubicBezTo>
                  <a:pt x="37" y="59"/>
                  <a:pt x="41" y="60"/>
                  <a:pt x="45" y="60"/>
                </a:cubicBezTo>
                <a:cubicBezTo>
                  <a:pt x="48" y="60"/>
                  <a:pt x="52" y="59"/>
                  <a:pt x="55" y="56"/>
                </a:cubicBezTo>
                <a:cubicBezTo>
                  <a:pt x="59" y="53"/>
                  <a:pt x="61" y="49"/>
                  <a:pt x="62" y="44"/>
                </a:cubicBezTo>
                <a:cubicBezTo>
                  <a:pt x="63" y="43"/>
                  <a:pt x="63" y="43"/>
                  <a:pt x="63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5" y="43"/>
                  <a:pt x="65" y="42"/>
                  <a:pt x="66" y="41"/>
                </a:cubicBezTo>
                <a:cubicBezTo>
                  <a:pt x="66" y="39"/>
                  <a:pt x="67" y="38"/>
                  <a:pt x="67" y="35"/>
                </a:cubicBezTo>
                <a:cubicBezTo>
                  <a:pt x="66" y="35"/>
                  <a:pt x="66" y="35"/>
                  <a:pt x="66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667375" y="5017502"/>
            <a:ext cx="5327248" cy="156966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zh-CN" altLang="zh-CN" sz="1200" b="1" dirty="0" smtClean="0"/>
              <a:t>内容创业在前期是一种轻资产项目，投入的资金比较少，主要投入的是智力、情感和想象力层面的东西，比较适合白手起家。内容创业是以高质量内容为手段的创业方式，创业成败的关键在于能不能持续生产出可规模化的高质量内容，内容创业的成败在内容本身。内容创业从本质上来讲，是一种创业。</a:t>
            </a:r>
            <a:r>
              <a:rPr lang="en-US" altLang="zh-CN" sz="1200" b="1" dirty="0" err="1" smtClean="0"/>
              <a:t>创业</a:t>
            </a:r>
            <a:r>
              <a:rPr lang="zh-CN" altLang="zh-CN" sz="1200" b="1" dirty="0" smtClean="0"/>
              <a:t>是创业者对自己拥有的</a:t>
            </a:r>
            <a:r>
              <a:rPr lang="en-US" altLang="zh-CN" sz="1200" b="1" dirty="0" err="1" smtClean="0"/>
              <a:t>资源</a:t>
            </a:r>
            <a:r>
              <a:rPr lang="zh-CN" altLang="zh-CN" sz="1200" b="1" dirty="0" smtClean="0"/>
              <a:t>或通过努力对能够拥有的资源进行优化整合，从而创造出更大经济或社会价值的过程。内容创业最终要回归到经济价值和社会价值，回归到商业和生意，也就是说生产的内容能不能变现，能不能带来真金白银，能不能实现自己独特的商业模式。</a:t>
            </a:r>
            <a:endParaRPr lang="zh-CN" altLang="zh-CN" sz="1200" b="1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1293123" y="5575158"/>
            <a:ext cx="0" cy="4680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105613" y="1501131"/>
            <a:ext cx="1724882" cy="307777"/>
          </a:xfrm>
          <a:prstGeom prst="rect">
            <a:avLst/>
          </a:prstGeom>
          <a:noFill/>
        </p:spPr>
        <p:txBody>
          <a:bodyPr wrap="none" lIns="0" rIns="108000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请在此处添加小标题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6016" y="819150"/>
            <a:ext cx="4309859" cy="801050"/>
            <a:chOff x="786016" y="819150"/>
            <a:chExt cx="4309859" cy="801050"/>
          </a:xfrm>
        </p:grpSpPr>
        <p:sp>
          <p:nvSpPr>
            <p:cNvPr id="6" name="矩形 5"/>
            <p:cNvSpPr/>
            <p:nvPr/>
          </p:nvSpPr>
          <p:spPr>
            <a:xfrm>
              <a:off x="1829772" y="819150"/>
              <a:ext cx="3266103" cy="7810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76313" y="1018333"/>
              <a:ext cx="242903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+mn-ea"/>
                </a:rPr>
                <a:t>1.4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内容创业的产业链</a:t>
              </a:r>
              <a:endParaRPr lang="zh-CN" alt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86016" y="831972"/>
              <a:ext cx="788228" cy="78822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4"/>
            <p:cNvGrpSpPr/>
            <p:nvPr/>
          </p:nvGrpSpPr>
          <p:grpSpPr>
            <a:xfrm>
              <a:off x="934195" y="1029440"/>
              <a:ext cx="484058" cy="393292"/>
              <a:chOff x="3079231" y="3937966"/>
              <a:chExt cx="307195" cy="249594"/>
            </a:xfrm>
            <a:solidFill>
              <a:schemeClr val="accent1"/>
            </a:solidFill>
          </p:grpSpPr>
          <p:sp>
            <p:nvSpPr>
              <p:cNvPr id="16" name="Freeform 36"/>
              <p:cNvSpPr>
                <a:spLocks noEditPoints="1"/>
              </p:cNvSpPr>
              <p:nvPr/>
            </p:nvSpPr>
            <p:spPr bwMode="auto">
              <a:xfrm>
                <a:off x="3079231" y="3999404"/>
                <a:ext cx="211196" cy="188156"/>
              </a:xfrm>
              <a:custGeom>
                <a:avLst/>
                <a:gdLst>
                  <a:gd name="T0" fmla="*/ 70 w 137"/>
                  <a:gd name="T1" fmla="*/ 0 h 122"/>
                  <a:gd name="T2" fmla="*/ 68 w 137"/>
                  <a:gd name="T3" fmla="*/ 0 h 122"/>
                  <a:gd name="T4" fmla="*/ 67 w 137"/>
                  <a:gd name="T5" fmla="*/ 0 h 122"/>
                  <a:gd name="T6" fmla="*/ 0 w 137"/>
                  <a:gd name="T7" fmla="*/ 50 h 122"/>
                  <a:gd name="T8" fmla="*/ 0 w 137"/>
                  <a:gd name="T9" fmla="*/ 51 h 122"/>
                  <a:gd name="T10" fmla="*/ 27 w 137"/>
                  <a:gd name="T11" fmla="*/ 92 h 122"/>
                  <a:gd name="T12" fmla="*/ 21 w 137"/>
                  <a:gd name="T13" fmla="*/ 101 h 122"/>
                  <a:gd name="T14" fmla="*/ 17 w 137"/>
                  <a:gd name="T15" fmla="*/ 108 h 122"/>
                  <a:gd name="T16" fmla="*/ 16 w 137"/>
                  <a:gd name="T17" fmla="*/ 109 h 122"/>
                  <a:gd name="T18" fmla="*/ 14 w 137"/>
                  <a:gd name="T19" fmla="*/ 115 h 122"/>
                  <a:gd name="T20" fmla="*/ 19 w 137"/>
                  <a:gd name="T21" fmla="*/ 122 h 122"/>
                  <a:gd name="T22" fmla="*/ 19 w 137"/>
                  <a:gd name="T23" fmla="*/ 122 h 122"/>
                  <a:gd name="T24" fmla="*/ 21 w 137"/>
                  <a:gd name="T25" fmla="*/ 122 h 122"/>
                  <a:gd name="T26" fmla="*/ 21 w 137"/>
                  <a:gd name="T27" fmla="*/ 122 h 122"/>
                  <a:gd name="T28" fmla="*/ 21 w 137"/>
                  <a:gd name="T29" fmla="*/ 122 h 122"/>
                  <a:gd name="T30" fmla="*/ 29 w 137"/>
                  <a:gd name="T31" fmla="*/ 119 h 122"/>
                  <a:gd name="T32" fmla="*/ 31 w 137"/>
                  <a:gd name="T33" fmla="*/ 118 h 122"/>
                  <a:gd name="T34" fmla="*/ 43 w 137"/>
                  <a:gd name="T35" fmla="*/ 111 h 122"/>
                  <a:gd name="T36" fmla="*/ 48 w 137"/>
                  <a:gd name="T37" fmla="*/ 108 h 122"/>
                  <a:gd name="T38" fmla="*/ 56 w 137"/>
                  <a:gd name="T39" fmla="*/ 104 h 122"/>
                  <a:gd name="T40" fmla="*/ 58 w 137"/>
                  <a:gd name="T41" fmla="*/ 103 h 122"/>
                  <a:gd name="T42" fmla="*/ 58 w 137"/>
                  <a:gd name="T43" fmla="*/ 103 h 122"/>
                  <a:gd name="T44" fmla="*/ 67 w 137"/>
                  <a:gd name="T45" fmla="*/ 103 h 122"/>
                  <a:gd name="T46" fmla="*/ 69 w 137"/>
                  <a:gd name="T47" fmla="*/ 103 h 122"/>
                  <a:gd name="T48" fmla="*/ 137 w 137"/>
                  <a:gd name="T49" fmla="*/ 53 h 122"/>
                  <a:gd name="T50" fmla="*/ 137 w 137"/>
                  <a:gd name="T51" fmla="*/ 52 h 122"/>
                  <a:gd name="T52" fmla="*/ 70 w 137"/>
                  <a:gd name="T53" fmla="*/ 0 h 122"/>
                  <a:gd name="T54" fmla="*/ 37 w 137"/>
                  <a:gd name="T55" fmla="*/ 98 h 122"/>
                  <a:gd name="T56" fmla="*/ 37 w 137"/>
                  <a:gd name="T57" fmla="*/ 97 h 122"/>
                  <a:gd name="T58" fmla="*/ 39 w 137"/>
                  <a:gd name="T59" fmla="*/ 90 h 122"/>
                  <a:gd name="T60" fmla="*/ 36 w 137"/>
                  <a:gd name="T61" fmla="*/ 84 h 122"/>
                  <a:gd name="T62" fmla="*/ 11 w 137"/>
                  <a:gd name="T63" fmla="*/ 51 h 122"/>
                  <a:gd name="T64" fmla="*/ 11 w 137"/>
                  <a:gd name="T65" fmla="*/ 50 h 122"/>
                  <a:gd name="T66" fmla="*/ 67 w 137"/>
                  <a:gd name="T67" fmla="*/ 11 h 122"/>
                  <a:gd name="T68" fmla="*/ 69 w 137"/>
                  <a:gd name="T69" fmla="*/ 11 h 122"/>
                  <a:gd name="T70" fmla="*/ 125 w 137"/>
                  <a:gd name="T71" fmla="*/ 52 h 122"/>
                  <a:gd name="T72" fmla="*/ 125 w 137"/>
                  <a:gd name="T73" fmla="*/ 53 h 122"/>
                  <a:gd name="T74" fmla="*/ 69 w 137"/>
                  <a:gd name="T75" fmla="*/ 92 h 122"/>
                  <a:gd name="T76" fmla="*/ 67 w 137"/>
                  <a:gd name="T77" fmla="*/ 92 h 122"/>
                  <a:gd name="T78" fmla="*/ 59 w 137"/>
                  <a:gd name="T79" fmla="*/ 91 h 122"/>
                  <a:gd name="T80" fmla="*/ 58 w 137"/>
                  <a:gd name="T81" fmla="*/ 91 h 122"/>
                  <a:gd name="T82" fmla="*/ 50 w 137"/>
                  <a:gd name="T83" fmla="*/ 94 h 122"/>
                  <a:gd name="T84" fmla="*/ 48 w 137"/>
                  <a:gd name="T85" fmla="*/ 95 h 122"/>
                  <a:gd name="T86" fmla="*/ 37 w 137"/>
                  <a:gd name="T87" fmla="*/ 102 h 122"/>
                  <a:gd name="T88" fmla="*/ 32 w 137"/>
                  <a:gd name="T89" fmla="*/ 105 h 122"/>
                  <a:gd name="T90" fmla="*/ 37 w 137"/>
                  <a:gd name="T91" fmla="*/ 9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22">
                    <a:moveTo>
                      <a:pt x="70" y="0"/>
                    </a:moveTo>
                    <a:cubicBezTo>
                      <a:pt x="69" y="0"/>
                      <a:pt x="69" y="0"/>
                      <a:pt x="6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1" y="0"/>
                      <a:pt x="1" y="22"/>
                      <a:pt x="0" y="50"/>
                    </a:cubicBezTo>
                    <a:cubicBezTo>
                      <a:pt x="0" y="50"/>
                      <a:pt x="0" y="51"/>
                      <a:pt x="0" y="51"/>
                    </a:cubicBezTo>
                    <a:cubicBezTo>
                      <a:pt x="0" y="67"/>
                      <a:pt x="10" y="82"/>
                      <a:pt x="27" y="92"/>
                    </a:cubicBezTo>
                    <a:cubicBezTo>
                      <a:pt x="26" y="94"/>
                      <a:pt x="24" y="97"/>
                      <a:pt x="21" y="101"/>
                    </a:cubicBezTo>
                    <a:cubicBezTo>
                      <a:pt x="20" y="103"/>
                      <a:pt x="18" y="106"/>
                      <a:pt x="17" y="108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5" y="111"/>
                      <a:pt x="14" y="113"/>
                      <a:pt x="14" y="115"/>
                    </a:cubicBezTo>
                    <a:cubicBezTo>
                      <a:pt x="14" y="118"/>
                      <a:pt x="16" y="121"/>
                      <a:pt x="19" y="122"/>
                    </a:cubicBezTo>
                    <a:cubicBezTo>
                      <a:pt x="19" y="122"/>
                      <a:pt x="19" y="122"/>
                      <a:pt x="19" y="122"/>
                    </a:cubicBezTo>
                    <a:cubicBezTo>
                      <a:pt x="20" y="122"/>
                      <a:pt x="20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4" y="122"/>
                      <a:pt x="26" y="121"/>
                      <a:pt x="29" y="119"/>
                    </a:cubicBezTo>
                    <a:cubicBezTo>
                      <a:pt x="31" y="118"/>
                      <a:pt x="31" y="118"/>
                      <a:pt x="31" y="118"/>
                    </a:cubicBezTo>
                    <a:cubicBezTo>
                      <a:pt x="34" y="117"/>
                      <a:pt x="39" y="114"/>
                      <a:pt x="43" y="111"/>
                    </a:cubicBezTo>
                    <a:cubicBezTo>
                      <a:pt x="45" y="110"/>
                      <a:pt x="47" y="109"/>
                      <a:pt x="48" y="108"/>
                    </a:cubicBezTo>
                    <a:cubicBezTo>
                      <a:pt x="51" y="106"/>
                      <a:pt x="54" y="105"/>
                      <a:pt x="56" y="104"/>
                    </a:cubicBezTo>
                    <a:cubicBezTo>
                      <a:pt x="57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61" y="103"/>
                      <a:pt x="64" y="103"/>
                      <a:pt x="67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106" y="103"/>
                      <a:pt x="136" y="81"/>
                      <a:pt x="137" y="53"/>
                    </a:cubicBezTo>
                    <a:cubicBezTo>
                      <a:pt x="137" y="53"/>
                      <a:pt x="137" y="52"/>
                      <a:pt x="137" y="52"/>
                    </a:cubicBezTo>
                    <a:cubicBezTo>
                      <a:pt x="136" y="24"/>
                      <a:pt x="107" y="1"/>
                      <a:pt x="70" y="0"/>
                    </a:cubicBezTo>
                    <a:close/>
                    <a:moveTo>
                      <a:pt x="37" y="98"/>
                    </a:moveTo>
                    <a:cubicBezTo>
                      <a:pt x="37" y="97"/>
                      <a:pt x="37" y="97"/>
                      <a:pt x="37" y="97"/>
                    </a:cubicBezTo>
                    <a:cubicBezTo>
                      <a:pt x="38" y="95"/>
                      <a:pt x="39" y="93"/>
                      <a:pt x="39" y="90"/>
                    </a:cubicBezTo>
                    <a:cubicBezTo>
                      <a:pt x="39" y="89"/>
                      <a:pt x="38" y="85"/>
                      <a:pt x="36" y="84"/>
                    </a:cubicBezTo>
                    <a:cubicBezTo>
                      <a:pt x="20" y="76"/>
                      <a:pt x="11" y="64"/>
                      <a:pt x="11" y="51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2" y="29"/>
                      <a:pt x="37" y="11"/>
                      <a:pt x="67" y="11"/>
                    </a:cubicBezTo>
                    <a:cubicBezTo>
                      <a:pt x="68" y="11"/>
                      <a:pt x="69" y="11"/>
                      <a:pt x="69" y="11"/>
                    </a:cubicBezTo>
                    <a:cubicBezTo>
                      <a:pt x="100" y="12"/>
                      <a:pt x="126" y="31"/>
                      <a:pt x="125" y="52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74"/>
                      <a:pt x="100" y="92"/>
                      <a:pt x="69" y="92"/>
                    </a:cubicBezTo>
                    <a:cubicBezTo>
                      <a:pt x="69" y="92"/>
                      <a:pt x="68" y="92"/>
                      <a:pt x="67" y="92"/>
                    </a:cubicBezTo>
                    <a:cubicBezTo>
                      <a:pt x="65" y="92"/>
                      <a:pt x="62" y="92"/>
                      <a:pt x="59" y="91"/>
                    </a:cubicBezTo>
                    <a:cubicBezTo>
                      <a:pt x="59" y="91"/>
                      <a:pt x="58" y="91"/>
                      <a:pt x="58" y="91"/>
                    </a:cubicBezTo>
                    <a:cubicBezTo>
                      <a:pt x="55" y="91"/>
                      <a:pt x="53" y="93"/>
                      <a:pt x="50" y="94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45" y="97"/>
                      <a:pt x="41" y="99"/>
                      <a:pt x="37" y="102"/>
                    </a:cubicBezTo>
                    <a:cubicBezTo>
                      <a:pt x="35" y="103"/>
                      <a:pt x="34" y="104"/>
                      <a:pt x="32" y="105"/>
                    </a:cubicBezTo>
                    <a:cubicBezTo>
                      <a:pt x="34" y="102"/>
                      <a:pt x="35" y="100"/>
                      <a:pt x="37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37"/>
              <p:cNvSpPr/>
              <p:nvPr/>
            </p:nvSpPr>
            <p:spPr bwMode="auto">
              <a:xfrm>
                <a:off x="3211709" y="3937966"/>
                <a:ext cx="174717" cy="159357"/>
              </a:xfrm>
              <a:custGeom>
                <a:avLst/>
                <a:gdLst>
                  <a:gd name="T0" fmla="*/ 100 w 114"/>
                  <a:gd name="T1" fmla="*/ 92 h 104"/>
                  <a:gd name="T2" fmla="*/ 100 w 114"/>
                  <a:gd name="T3" fmla="*/ 91 h 104"/>
                  <a:gd name="T4" fmla="*/ 96 w 114"/>
                  <a:gd name="T5" fmla="*/ 85 h 104"/>
                  <a:gd name="T6" fmla="*/ 92 w 114"/>
                  <a:gd name="T7" fmla="*/ 78 h 104"/>
                  <a:gd name="T8" fmla="*/ 114 w 114"/>
                  <a:gd name="T9" fmla="*/ 43 h 104"/>
                  <a:gd name="T10" fmla="*/ 114 w 114"/>
                  <a:gd name="T11" fmla="*/ 42 h 104"/>
                  <a:gd name="T12" fmla="*/ 57 w 114"/>
                  <a:gd name="T13" fmla="*/ 0 h 104"/>
                  <a:gd name="T14" fmla="*/ 56 w 114"/>
                  <a:gd name="T15" fmla="*/ 0 h 104"/>
                  <a:gd name="T16" fmla="*/ 55 w 114"/>
                  <a:gd name="T17" fmla="*/ 0 h 104"/>
                  <a:gd name="T18" fmla="*/ 1 w 114"/>
                  <a:gd name="T19" fmla="*/ 31 h 104"/>
                  <a:gd name="T20" fmla="*/ 0 w 114"/>
                  <a:gd name="T21" fmla="*/ 34 h 104"/>
                  <a:gd name="T22" fmla="*/ 2 w 114"/>
                  <a:gd name="T23" fmla="*/ 34 h 104"/>
                  <a:gd name="T24" fmla="*/ 8 w 114"/>
                  <a:gd name="T25" fmla="*/ 35 h 104"/>
                  <a:gd name="T26" fmla="*/ 10 w 114"/>
                  <a:gd name="T27" fmla="*/ 35 h 104"/>
                  <a:gd name="T28" fmla="*/ 11 w 114"/>
                  <a:gd name="T29" fmla="*/ 34 h 104"/>
                  <a:gd name="T30" fmla="*/ 55 w 114"/>
                  <a:gd name="T31" fmla="*/ 10 h 104"/>
                  <a:gd name="T32" fmla="*/ 57 w 114"/>
                  <a:gd name="T33" fmla="*/ 10 h 104"/>
                  <a:gd name="T34" fmla="*/ 104 w 114"/>
                  <a:gd name="T35" fmla="*/ 43 h 104"/>
                  <a:gd name="T36" fmla="*/ 104 w 114"/>
                  <a:gd name="T37" fmla="*/ 43 h 104"/>
                  <a:gd name="T38" fmla="*/ 84 w 114"/>
                  <a:gd name="T39" fmla="*/ 71 h 104"/>
                  <a:gd name="T40" fmla="*/ 80 w 114"/>
                  <a:gd name="T41" fmla="*/ 77 h 104"/>
                  <a:gd name="T42" fmla="*/ 82 w 114"/>
                  <a:gd name="T43" fmla="*/ 82 h 104"/>
                  <a:gd name="T44" fmla="*/ 83 w 114"/>
                  <a:gd name="T45" fmla="*/ 83 h 104"/>
                  <a:gd name="T46" fmla="*/ 86 w 114"/>
                  <a:gd name="T47" fmla="*/ 88 h 104"/>
                  <a:gd name="T48" fmla="*/ 82 w 114"/>
                  <a:gd name="T49" fmla="*/ 86 h 104"/>
                  <a:gd name="T50" fmla="*/ 73 w 114"/>
                  <a:gd name="T51" fmla="*/ 80 h 104"/>
                  <a:gd name="T52" fmla="*/ 72 w 114"/>
                  <a:gd name="T53" fmla="*/ 79 h 104"/>
                  <a:gd name="T54" fmla="*/ 65 w 114"/>
                  <a:gd name="T55" fmla="*/ 77 h 104"/>
                  <a:gd name="T56" fmla="*/ 64 w 114"/>
                  <a:gd name="T57" fmla="*/ 77 h 104"/>
                  <a:gd name="T58" fmla="*/ 62 w 114"/>
                  <a:gd name="T59" fmla="*/ 77 h 104"/>
                  <a:gd name="T60" fmla="*/ 59 w 114"/>
                  <a:gd name="T61" fmla="*/ 77 h 104"/>
                  <a:gd name="T62" fmla="*/ 59 w 114"/>
                  <a:gd name="T63" fmla="*/ 80 h 104"/>
                  <a:gd name="T64" fmla="*/ 59 w 114"/>
                  <a:gd name="T65" fmla="*/ 83 h 104"/>
                  <a:gd name="T66" fmla="*/ 59 w 114"/>
                  <a:gd name="T67" fmla="*/ 84 h 104"/>
                  <a:gd name="T68" fmla="*/ 59 w 114"/>
                  <a:gd name="T69" fmla="*/ 88 h 104"/>
                  <a:gd name="T70" fmla="*/ 62 w 114"/>
                  <a:gd name="T71" fmla="*/ 88 h 104"/>
                  <a:gd name="T72" fmla="*/ 65 w 114"/>
                  <a:gd name="T73" fmla="*/ 87 h 104"/>
                  <a:gd name="T74" fmla="*/ 65 w 114"/>
                  <a:gd name="T75" fmla="*/ 87 h 104"/>
                  <a:gd name="T76" fmla="*/ 67 w 114"/>
                  <a:gd name="T77" fmla="*/ 88 h 104"/>
                  <a:gd name="T78" fmla="*/ 73 w 114"/>
                  <a:gd name="T79" fmla="*/ 92 h 104"/>
                  <a:gd name="T80" fmla="*/ 78 w 114"/>
                  <a:gd name="T81" fmla="*/ 95 h 104"/>
                  <a:gd name="T82" fmla="*/ 88 w 114"/>
                  <a:gd name="T83" fmla="*/ 101 h 104"/>
                  <a:gd name="T84" fmla="*/ 89 w 114"/>
                  <a:gd name="T85" fmla="*/ 101 h 104"/>
                  <a:gd name="T86" fmla="*/ 96 w 114"/>
                  <a:gd name="T87" fmla="*/ 104 h 104"/>
                  <a:gd name="T88" fmla="*/ 96 w 114"/>
                  <a:gd name="T89" fmla="*/ 104 h 104"/>
                  <a:gd name="T90" fmla="*/ 98 w 114"/>
                  <a:gd name="T91" fmla="*/ 104 h 104"/>
                  <a:gd name="T92" fmla="*/ 98 w 114"/>
                  <a:gd name="T93" fmla="*/ 104 h 104"/>
                  <a:gd name="T94" fmla="*/ 102 w 114"/>
                  <a:gd name="T95" fmla="*/ 98 h 104"/>
                  <a:gd name="T96" fmla="*/ 100 w 114"/>
                  <a:gd name="T97" fmla="*/ 9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4" h="104">
                    <a:moveTo>
                      <a:pt x="100" y="92"/>
                    </a:moveTo>
                    <a:cubicBezTo>
                      <a:pt x="100" y="91"/>
                      <a:pt x="100" y="91"/>
                      <a:pt x="100" y="91"/>
                    </a:cubicBezTo>
                    <a:cubicBezTo>
                      <a:pt x="99" y="90"/>
                      <a:pt x="98" y="87"/>
                      <a:pt x="96" y="85"/>
                    </a:cubicBezTo>
                    <a:cubicBezTo>
                      <a:pt x="94" y="82"/>
                      <a:pt x="93" y="80"/>
                      <a:pt x="92" y="78"/>
                    </a:cubicBezTo>
                    <a:cubicBezTo>
                      <a:pt x="106" y="70"/>
                      <a:pt x="114" y="57"/>
                      <a:pt x="114" y="43"/>
                    </a:cubicBezTo>
                    <a:cubicBezTo>
                      <a:pt x="114" y="43"/>
                      <a:pt x="114" y="43"/>
                      <a:pt x="114" y="42"/>
                    </a:cubicBezTo>
                    <a:cubicBezTo>
                      <a:pt x="113" y="19"/>
                      <a:pt x="88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5" y="0"/>
                      <a:pt x="55" y="0"/>
                    </a:cubicBezTo>
                    <a:cubicBezTo>
                      <a:pt x="30" y="0"/>
                      <a:pt x="8" y="13"/>
                      <a:pt x="1" y="3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4" y="34"/>
                      <a:pt x="6" y="35"/>
                      <a:pt x="8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7" y="20"/>
                      <a:pt x="35" y="10"/>
                      <a:pt x="55" y="10"/>
                    </a:cubicBezTo>
                    <a:cubicBezTo>
                      <a:pt x="56" y="10"/>
                      <a:pt x="56" y="10"/>
                      <a:pt x="57" y="10"/>
                    </a:cubicBezTo>
                    <a:cubicBezTo>
                      <a:pt x="83" y="10"/>
                      <a:pt x="104" y="25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54"/>
                      <a:pt x="96" y="65"/>
                      <a:pt x="84" y="71"/>
                    </a:cubicBezTo>
                    <a:cubicBezTo>
                      <a:pt x="81" y="72"/>
                      <a:pt x="80" y="75"/>
                      <a:pt x="80" y="77"/>
                    </a:cubicBezTo>
                    <a:cubicBezTo>
                      <a:pt x="81" y="79"/>
                      <a:pt x="81" y="81"/>
                      <a:pt x="82" y="82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4" y="84"/>
                      <a:pt x="85" y="86"/>
                      <a:pt x="86" y="88"/>
                    </a:cubicBezTo>
                    <a:cubicBezTo>
                      <a:pt x="85" y="87"/>
                      <a:pt x="83" y="86"/>
                      <a:pt x="82" y="86"/>
                    </a:cubicBezTo>
                    <a:cubicBezTo>
                      <a:pt x="79" y="84"/>
                      <a:pt x="76" y="82"/>
                      <a:pt x="73" y="80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69" y="78"/>
                      <a:pt x="68" y="77"/>
                      <a:pt x="65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3" y="77"/>
                      <a:pt x="63" y="77"/>
                      <a:pt x="62" y="77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1"/>
                      <a:pt x="59" y="82"/>
                      <a:pt x="59" y="83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3" y="87"/>
                      <a:pt x="64" y="87"/>
                      <a:pt x="65" y="87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5" y="87"/>
                      <a:pt x="66" y="88"/>
                      <a:pt x="67" y="88"/>
                    </a:cubicBezTo>
                    <a:cubicBezTo>
                      <a:pt x="68" y="89"/>
                      <a:pt x="70" y="90"/>
                      <a:pt x="73" y="92"/>
                    </a:cubicBezTo>
                    <a:cubicBezTo>
                      <a:pt x="74" y="93"/>
                      <a:pt x="76" y="94"/>
                      <a:pt x="78" y="95"/>
                    </a:cubicBezTo>
                    <a:cubicBezTo>
                      <a:pt x="81" y="97"/>
                      <a:pt x="85" y="99"/>
                      <a:pt x="88" y="101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92" y="103"/>
                      <a:pt x="94" y="104"/>
                      <a:pt x="96" y="104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7" y="104"/>
                      <a:pt x="97" y="104"/>
                      <a:pt x="98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01" y="103"/>
                      <a:pt x="103" y="100"/>
                      <a:pt x="102" y="98"/>
                    </a:cubicBezTo>
                    <a:cubicBezTo>
                      <a:pt x="102" y="95"/>
                      <a:pt x="101" y="94"/>
                      <a:pt x="100" y="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0962" name="Group 2"/>
          <p:cNvGrpSpPr/>
          <p:nvPr/>
        </p:nvGrpSpPr>
        <p:grpSpPr bwMode="auto">
          <a:xfrm>
            <a:off x="676276" y="2476500"/>
            <a:ext cx="4991099" cy="2676525"/>
            <a:chOff x="4035" y="13395"/>
            <a:chExt cx="3150" cy="2535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4035" y="13395"/>
              <a:ext cx="1230" cy="55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内容产出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5955" y="13395"/>
              <a:ext cx="1230" cy="55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内容传播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4230" y="14295"/>
              <a:ext cx="2880" cy="55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用户沉淀（内容消费）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5040" y="15375"/>
              <a:ext cx="1230" cy="55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rPr>
                <a:t>商业变现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40967" name="AutoShape 7"/>
            <p:cNvCxnSpPr>
              <a:cxnSpLocks noChangeShapeType="1"/>
            </p:cNvCxnSpPr>
            <p:nvPr/>
          </p:nvCxnSpPr>
          <p:spPr bwMode="auto">
            <a:xfrm>
              <a:off x="5340" y="13680"/>
              <a:ext cx="5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40968" name="AutoShape 8"/>
            <p:cNvCxnSpPr>
              <a:cxnSpLocks noChangeShapeType="1"/>
            </p:cNvCxnSpPr>
            <p:nvPr/>
          </p:nvCxnSpPr>
          <p:spPr bwMode="auto">
            <a:xfrm>
              <a:off x="4890" y="13934"/>
              <a:ext cx="375" cy="3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40969" name="AutoShape 9"/>
            <p:cNvCxnSpPr>
              <a:cxnSpLocks noChangeShapeType="1"/>
            </p:cNvCxnSpPr>
            <p:nvPr/>
          </p:nvCxnSpPr>
          <p:spPr bwMode="auto">
            <a:xfrm flipH="1">
              <a:off x="5790" y="13994"/>
              <a:ext cx="585" cy="3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40970" name="AutoShape 10"/>
            <p:cNvCxnSpPr>
              <a:cxnSpLocks noChangeShapeType="1"/>
            </p:cNvCxnSpPr>
            <p:nvPr/>
          </p:nvCxnSpPr>
          <p:spPr bwMode="auto">
            <a:xfrm>
              <a:off x="5610" y="14879"/>
              <a:ext cx="0" cy="4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40971" name="AutoShape 11"/>
            <p:cNvCxnSpPr>
              <a:cxnSpLocks noChangeShapeType="1"/>
            </p:cNvCxnSpPr>
            <p:nvPr/>
          </p:nvCxnSpPr>
          <p:spPr bwMode="auto">
            <a:xfrm flipH="1">
              <a:off x="5340" y="13890"/>
              <a:ext cx="5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40972" name="AutoShape 12"/>
            <p:cNvCxnSpPr>
              <a:cxnSpLocks noChangeShapeType="1"/>
            </p:cNvCxnSpPr>
            <p:nvPr/>
          </p:nvCxnSpPr>
          <p:spPr bwMode="auto">
            <a:xfrm flipH="1" flipV="1">
              <a:off x="4680" y="13994"/>
              <a:ext cx="360" cy="3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40973" name="AutoShape 13"/>
            <p:cNvCxnSpPr>
              <a:cxnSpLocks noChangeShapeType="1"/>
            </p:cNvCxnSpPr>
            <p:nvPr/>
          </p:nvCxnSpPr>
          <p:spPr bwMode="auto">
            <a:xfrm flipV="1">
              <a:off x="6090" y="13890"/>
              <a:ext cx="600" cy="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40974" name="AutoShape 14"/>
            <p:cNvCxnSpPr>
              <a:cxnSpLocks noChangeShapeType="1"/>
            </p:cNvCxnSpPr>
            <p:nvPr/>
          </p:nvCxnSpPr>
          <p:spPr bwMode="auto">
            <a:xfrm flipH="1" flipV="1">
              <a:off x="4380" y="13994"/>
              <a:ext cx="810" cy="13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40975" name="AutoShape 15"/>
            <p:cNvCxnSpPr>
              <a:cxnSpLocks noChangeShapeType="1"/>
            </p:cNvCxnSpPr>
            <p:nvPr/>
          </p:nvCxnSpPr>
          <p:spPr bwMode="auto">
            <a:xfrm flipV="1">
              <a:off x="6165" y="13950"/>
              <a:ext cx="735" cy="14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</p:cxnSp>
      </p:grpSp>
      <p:sp>
        <p:nvSpPr>
          <p:cNvPr id="25" name="矩形 24"/>
          <p:cNvSpPr/>
          <p:nvPr/>
        </p:nvSpPr>
        <p:spPr>
          <a:xfrm>
            <a:off x="6432700" y="791362"/>
            <a:ext cx="4301975" cy="522489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b="1" dirty="0" smtClean="0"/>
              <a:t>内容创业要想真正成功，就必须让内容产出、内容传播、用户沉淀、商业变现这四个内容创业</a:t>
            </a:r>
            <a:r>
              <a:rPr lang="zh-CN" altLang="en-US" sz="1400" b="1" dirty="0" smtClean="0"/>
              <a:t>链条</a:t>
            </a:r>
            <a:r>
              <a:rPr lang="zh-CN" altLang="zh-CN" sz="1400" b="1" dirty="0" smtClean="0"/>
              <a:t>一体化整合，建立起商业生态闭环。首先要持续产出自带传播自动流量的高质量内容；内容传播要使内容的传播和影响最大化，同时要为内容产出赋能。内容产出和内容传播主要目标是为用户提供最快、最好、最愉悦的内容消费体验，同时实现用户的积淀。用户应当深度参与到内容产出和内容传播，影响和改变内容产出和内容传播。用户沉淀是内容最终实现商业变现的重要保障。商业变现是内容创业的最终归宿，商业变现可以反哺内容生产和内容传播，为内容生产和内容传播提供持久的动力，从而使内容产出、内容传播、用户沉淀和商业变现能生生不息，不断循环。内容创业的核心思维是用户思维，内容创业的每个产业链条关键节点都要有用户的深度参与，从而能使内容产业和内容创业变成一种共同创造、共同实现价值的亲切舒适的共建共享的产业模式和创业模式。</a:t>
            </a:r>
            <a:endParaRPr lang="zh-CN" altLang="en-US" sz="1200" b="1" dirty="0">
              <a:latin typeface="+mn-ea"/>
            </a:endParaRPr>
          </a:p>
        </p:txBody>
      </p: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1800876">
            <a:off x="6346636" y="2743067"/>
            <a:ext cx="1526352" cy="2090829"/>
          </a:xfrm>
          <a:custGeom>
            <a:avLst/>
            <a:gdLst>
              <a:gd name="connsiteX0" fmla="*/ 763176 w 1526352"/>
              <a:gd name="connsiteY0" fmla="*/ 0 h 2090829"/>
              <a:gd name="connsiteX1" fmla="*/ 1526352 w 1526352"/>
              <a:gd name="connsiteY1" fmla="*/ 763176 h 2090829"/>
              <a:gd name="connsiteX2" fmla="*/ 1209344 w 1526352"/>
              <a:gd name="connsiteY2" fmla="*/ 763176 h 2090829"/>
              <a:gd name="connsiteX3" fmla="*/ 1084758 w 1526352"/>
              <a:gd name="connsiteY3" fmla="*/ 1838770 h 2090829"/>
              <a:gd name="connsiteX4" fmla="*/ 881171 w 1526352"/>
              <a:gd name="connsiteY4" fmla="*/ 1906754 h 2090829"/>
              <a:gd name="connsiteX5" fmla="*/ 626719 w 1526352"/>
              <a:gd name="connsiteY5" fmla="*/ 2016597 h 2090829"/>
              <a:gd name="connsiteX6" fmla="*/ 486169 w 1526352"/>
              <a:gd name="connsiteY6" fmla="*/ 2090829 h 2090829"/>
              <a:gd name="connsiteX7" fmla="*/ 317008 w 1526352"/>
              <a:gd name="connsiteY7" fmla="*/ 763176 h 2090829"/>
              <a:gd name="connsiteX8" fmla="*/ 0 w 1526352"/>
              <a:gd name="connsiteY8" fmla="*/ 763176 h 209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6352" h="2090829">
                <a:moveTo>
                  <a:pt x="763176" y="0"/>
                </a:moveTo>
                <a:lnTo>
                  <a:pt x="1526352" y="763176"/>
                </a:lnTo>
                <a:lnTo>
                  <a:pt x="1209344" y="763176"/>
                </a:lnTo>
                <a:lnTo>
                  <a:pt x="1084758" y="1838770"/>
                </a:lnTo>
                <a:lnTo>
                  <a:pt x="881171" y="1906754"/>
                </a:lnTo>
                <a:cubicBezTo>
                  <a:pt x="798224" y="1938540"/>
                  <a:pt x="713061" y="1975211"/>
                  <a:pt x="626719" y="2016597"/>
                </a:cubicBezTo>
                <a:lnTo>
                  <a:pt x="486169" y="2090829"/>
                </a:lnTo>
                <a:lnTo>
                  <a:pt x="317008" y="763176"/>
                </a:lnTo>
                <a:lnTo>
                  <a:pt x="0" y="7631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9775508">
            <a:off x="4238564" y="2648411"/>
            <a:ext cx="1658756" cy="2229929"/>
          </a:xfrm>
          <a:custGeom>
            <a:avLst/>
            <a:gdLst>
              <a:gd name="connsiteX0" fmla="*/ 829378 w 1658756"/>
              <a:gd name="connsiteY0" fmla="*/ 0 h 2229929"/>
              <a:gd name="connsiteX1" fmla="*/ 1658756 w 1658756"/>
              <a:gd name="connsiteY1" fmla="*/ 829378 h 2229929"/>
              <a:gd name="connsiteX2" fmla="*/ 1314249 w 1658756"/>
              <a:gd name="connsiteY2" fmla="*/ 829378 h 2229929"/>
              <a:gd name="connsiteX3" fmla="*/ 1152023 w 1658756"/>
              <a:gd name="connsiteY3" fmla="*/ 2229929 h 2229929"/>
              <a:gd name="connsiteX4" fmla="*/ 902202 w 1658756"/>
              <a:gd name="connsiteY4" fmla="*/ 2120043 h 2229929"/>
              <a:gd name="connsiteX5" fmla="*/ 548147 w 1658756"/>
              <a:gd name="connsiteY5" fmla="*/ 2008125 h 2229929"/>
              <a:gd name="connsiteX6" fmla="*/ 493270 w 1658756"/>
              <a:gd name="connsiteY6" fmla="*/ 1996941 h 2229929"/>
              <a:gd name="connsiteX7" fmla="*/ 344507 w 1658756"/>
              <a:gd name="connsiteY7" fmla="*/ 829378 h 2229929"/>
              <a:gd name="connsiteX8" fmla="*/ 0 w 1658756"/>
              <a:gd name="connsiteY8" fmla="*/ 829378 h 222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56" h="2229929">
                <a:moveTo>
                  <a:pt x="829378" y="0"/>
                </a:moveTo>
                <a:lnTo>
                  <a:pt x="1658756" y="829378"/>
                </a:lnTo>
                <a:lnTo>
                  <a:pt x="1314249" y="829378"/>
                </a:lnTo>
                <a:lnTo>
                  <a:pt x="1152023" y="2229929"/>
                </a:lnTo>
                <a:lnTo>
                  <a:pt x="902202" y="2120043"/>
                </a:lnTo>
                <a:cubicBezTo>
                  <a:pt x="778111" y="2071511"/>
                  <a:pt x="658928" y="2034004"/>
                  <a:pt x="548147" y="2008125"/>
                </a:cubicBezTo>
                <a:lnTo>
                  <a:pt x="493270" y="1996941"/>
                </a:lnTo>
                <a:lnTo>
                  <a:pt x="344507" y="829378"/>
                </a:lnTo>
                <a:lnTo>
                  <a:pt x="0" y="8293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5"/>
          <p:cNvSpPr/>
          <p:nvPr/>
        </p:nvSpPr>
        <p:spPr>
          <a:xfrm>
            <a:off x="3860321" y="4493605"/>
            <a:ext cx="4699958" cy="705834"/>
          </a:xfrm>
          <a:custGeom>
            <a:avLst/>
            <a:gdLst>
              <a:gd name="connsiteX0" fmla="*/ 0 w 4658264"/>
              <a:gd name="connsiteY0" fmla="*/ 0 h 802255"/>
              <a:gd name="connsiteX1" fmla="*/ 4658264 w 4658264"/>
              <a:gd name="connsiteY1" fmla="*/ 0 h 802255"/>
              <a:gd name="connsiteX2" fmla="*/ 4658264 w 4658264"/>
              <a:gd name="connsiteY2" fmla="*/ 802255 h 802255"/>
              <a:gd name="connsiteX3" fmla="*/ 0 w 4658264"/>
              <a:gd name="connsiteY3" fmla="*/ 802255 h 802255"/>
              <a:gd name="connsiteX4" fmla="*/ 0 w 4658264"/>
              <a:gd name="connsiteY4" fmla="*/ 0 h 802255"/>
              <a:gd name="connsiteX0-1" fmla="*/ 0 w 4658264"/>
              <a:gd name="connsiteY0-2" fmla="*/ 802255 h 802255"/>
              <a:gd name="connsiteX1-3" fmla="*/ 4658264 w 4658264"/>
              <a:gd name="connsiteY1-4" fmla="*/ 0 h 802255"/>
              <a:gd name="connsiteX2-5" fmla="*/ 4658264 w 4658264"/>
              <a:gd name="connsiteY2-6" fmla="*/ 802255 h 802255"/>
              <a:gd name="connsiteX3-7" fmla="*/ 0 w 4658264"/>
              <a:gd name="connsiteY3-8" fmla="*/ 802255 h 802255"/>
              <a:gd name="connsiteX0-9" fmla="*/ 0 w 4658264"/>
              <a:gd name="connsiteY0-10" fmla="*/ 646979 h 646979"/>
              <a:gd name="connsiteX1-11" fmla="*/ 2355011 w 4658264"/>
              <a:gd name="connsiteY1-12" fmla="*/ 0 h 646979"/>
              <a:gd name="connsiteX2-13" fmla="*/ 4658264 w 4658264"/>
              <a:gd name="connsiteY2-14" fmla="*/ 646979 h 646979"/>
              <a:gd name="connsiteX3-15" fmla="*/ 0 w 4658264"/>
              <a:gd name="connsiteY3-16" fmla="*/ 646979 h 646979"/>
              <a:gd name="connsiteX0-17" fmla="*/ 0 w 4658264"/>
              <a:gd name="connsiteY0-18" fmla="*/ 638353 h 638353"/>
              <a:gd name="connsiteX1-19" fmla="*/ 2329131 w 4658264"/>
              <a:gd name="connsiteY1-20" fmla="*/ 0 h 638353"/>
              <a:gd name="connsiteX2-21" fmla="*/ 4658264 w 4658264"/>
              <a:gd name="connsiteY2-22" fmla="*/ 638353 h 638353"/>
              <a:gd name="connsiteX3-23" fmla="*/ 0 w 4658264"/>
              <a:gd name="connsiteY3-24" fmla="*/ 638353 h 638353"/>
              <a:gd name="connsiteX0-25" fmla="*/ 0 w 4658264"/>
              <a:gd name="connsiteY0-26" fmla="*/ 638575 h 638575"/>
              <a:gd name="connsiteX1-27" fmla="*/ 2329131 w 4658264"/>
              <a:gd name="connsiteY1-28" fmla="*/ 222 h 638575"/>
              <a:gd name="connsiteX2-29" fmla="*/ 4658264 w 4658264"/>
              <a:gd name="connsiteY2-30" fmla="*/ 638575 h 638575"/>
              <a:gd name="connsiteX3-31" fmla="*/ 0 w 4658264"/>
              <a:gd name="connsiteY3-32" fmla="*/ 638575 h 638575"/>
              <a:gd name="connsiteX0-33" fmla="*/ 50762 w 4759788"/>
              <a:gd name="connsiteY0-34" fmla="*/ 638353 h 638353"/>
              <a:gd name="connsiteX1-35" fmla="*/ 2379893 w 4759788"/>
              <a:gd name="connsiteY1-36" fmla="*/ 0 h 638353"/>
              <a:gd name="connsiteX2-37" fmla="*/ 4709026 w 4759788"/>
              <a:gd name="connsiteY2-38" fmla="*/ 638353 h 638353"/>
              <a:gd name="connsiteX3-39" fmla="*/ 50762 w 4759788"/>
              <a:gd name="connsiteY3-40" fmla="*/ 638353 h 638353"/>
              <a:gd name="connsiteX0-41" fmla="*/ 51141 w 4760546"/>
              <a:gd name="connsiteY0-42" fmla="*/ 638353 h 638353"/>
              <a:gd name="connsiteX1-43" fmla="*/ 2380272 w 4760546"/>
              <a:gd name="connsiteY1-44" fmla="*/ 0 h 638353"/>
              <a:gd name="connsiteX2-45" fmla="*/ 4709405 w 4760546"/>
              <a:gd name="connsiteY2-46" fmla="*/ 638353 h 638353"/>
              <a:gd name="connsiteX3-47" fmla="*/ 51141 w 4760546"/>
              <a:gd name="connsiteY3-48" fmla="*/ 638353 h 638353"/>
              <a:gd name="connsiteX0-49" fmla="*/ 0 w 4709405"/>
              <a:gd name="connsiteY0-50" fmla="*/ 638353 h 638353"/>
              <a:gd name="connsiteX1-51" fmla="*/ 2329131 w 4709405"/>
              <a:gd name="connsiteY1-52" fmla="*/ 0 h 638353"/>
              <a:gd name="connsiteX2-53" fmla="*/ 4658264 w 4709405"/>
              <a:gd name="connsiteY2-54" fmla="*/ 638353 h 638353"/>
              <a:gd name="connsiteX3-55" fmla="*/ 0 w 4709405"/>
              <a:gd name="connsiteY3-56" fmla="*/ 638353 h 638353"/>
              <a:gd name="connsiteX0-57" fmla="*/ 0 w 4709405"/>
              <a:gd name="connsiteY0-58" fmla="*/ 638353 h 638353"/>
              <a:gd name="connsiteX1-59" fmla="*/ 2329131 w 4709405"/>
              <a:gd name="connsiteY1-60" fmla="*/ 0 h 638353"/>
              <a:gd name="connsiteX2-61" fmla="*/ 4658264 w 4709405"/>
              <a:gd name="connsiteY2-62" fmla="*/ 638353 h 638353"/>
              <a:gd name="connsiteX3-63" fmla="*/ 0 w 4709405"/>
              <a:gd name="connsiteY3-64" fmla="*/ 638353 h 638353"/>
              <a:gd name="connsiteX0-65" fmla="*/ 0 w 4658264"/>
              <a:gd name="connsiteY0-66" fmla="*/ 638353 h 638353"/>
              <a:gd name="connsiteX1-67" fmla="*/ 2329131 w 4658264"/>
              <a:gd name="connsiteY1-68" fmla="*/ 0 h 638353"/>
              <a:gd name="connsiteX2-69" fmla="*/ 4658264 w 4658264"/>
              <a:gd name="connsiteY2-70" fmla="*/ 638353 h 638353"/>
              <a:gd name="connsiteX3-71" fmla="*/ 0 w 4658264"/>
              <a:gd name="connsiteY3-72" fmla="*/ 638353 h 638353"/>
              <a:gd name="connsiteX0-73" fmla="*/ 0 w 4658264"/>
              <a:gd name="connsiteY0-74" fmla="*/ 638353 h 638353"/>
              <a:gd name="connsiteX1-75" fmla="*/ 2329131 w 4658264"/>
              <a:gd name="connsiteY1-76" fmla="*/ 0 h 638353"/>
              <a:gd name="connsiteX2-77" fmla="*/ 4658264 w 4658264"/>
              <a:gd name="connsiteY2-78" fmla="*/ 638353 h 638353"/>
              <a:gd name="connsiteX3-79" fmla="*/ 0 w 4658264"/>
              <a:gd name="connsiteY3-80" fmla="*/ 638353 h 638353"/>
              <a:gd name="connsiteX0-81" fmla="*/ 0 w 4658264"/>
              <a:gd name="connsiteY0-82" fmla="*/ 638353 h 638353"/>
              <a:gd name="connsiteX1-83" fmla="*/ 2329131 w 4658264"/>
              <a:gd name="connsiteY1-84" fmla="*/ 0 h 638353"/>
              <a:gd name="connsiteX2-85" fmla="*/ 4658264 w 4658264"/>
              <a:gd name="connsiteY2-86" fmla="*/ 638353 h 638353"/>
              <a:gd name="connsiteX3-87" fmla="*/ 0 w 4658264"/>
              <a:gd name="connsiteY3-88" fmla="*/ 638353 h 638353"/>
              <a:gd name="connsiteX0-89" fmla="*/ 0 w 4658264"/>
              <a:gd name="connsiteY0-90" fmla="*/ 638353 h 638353"/>
              <a:gd name="connsiteX1-91" fmla="*/ 2329131 w 4658264"/>
              <a:gd name="connsiteY1-92" fmla="*/ 0 h 638353"/>
              <a:gd name="connsiteX2-93" fmla="*/ 4658264 w 4658264"/>
              <a:gd name="connsiteY2-94" fmla="*/ 638353 h 638353"/>
              <a:gd name="connsiteX3-95" fmla="*/ 0 w 4658264"/>
              <a:gd name="connsiteY3-96" fmla="*/ 638353 h 638353"/>
              <a:gd name="connsiteX0-97" fmla="*/ 0 w 4658264"/>
              <a:gd name="connsiteY0-98" fmla="*/ 638353 h 638353"/>
              <a:gd name="connsiteX1-99" fmla="*/ 2329131 w 4658264"/>
              <a:gd name="connsiteY1-100" fmla="*/ 0 h 638353"/>
              <a:gd name="connsiteX2-101" fmla="*/ 4658264 w 4658264"/>
              <a:gd name="connsiteY2-102" fmla="*/ 638353 h 638353"/>
              <a:gd name="connsiteX3-103" fmla="*/ 0 w 4658264"/>
              <a:gd name="connsiteY3-104" fmla="*/ 638353 h 638353"/>
              <a:gd name="connsiteX0-105" fmla="*/ 0 w 4658264"/>
              <a:gd name="connsiteY0-106" fmla="*/ 638353 h 638353"/>
              <a:gd name="connsiteX1-107" fmla="*/ 2329131 w 4658264"/>
              <a:gd name="connsiteY1-108" fmla="*/ 0 h 638353"/>
              <a:gd name="connsiteX2-109" fmla="*/ 4658264 w 4658264"/>
              <a:gd name="connsiteY2-110" fmla="*/ 638353 h 638353"/>
              <a:gd name="connsiteX3-111" fmla="*/ 0 w 4658264"/>
              <a:gd name="connsiteY3-112" fmla="*/ 638353 h 638353"/>
              <a:gd name="connsiteX0-113" fmla="*/ 0 w 4658299"/>
              <a:gd name="connsiteY0-114" fmla="*/ 638353 h 638353"/>
              <a:gd name="connsiteX1-115" fmla="*/ 2329131 w 4658299"/>
              <a:gd name="connsiteY1-116" fmla="*/ 0 h 638353"/>
              <a:gd name="connsiteX2-117" fmla="*/ 4658264 w 4658299"/>
              <a:gd name="connsiteY2-118" fmla="*/ 638353 h 638353"/>
              <a:gd name="connsiteX3-119" fmla="*/ 0 w 4658299"/>
              <a:gd name="connsiteY3-120" fmla="*/ 638353 h 638353"/>
              <a:gd name="connsiteX0-121" fmla="*/ 0 w 4658299"/>
              <a:gd name="connsiteY0-122" fmla="*/ 638353 h 638353"/>
              <a:gd name="connsiteX1-123" fmla="*/ 2329131 w 4658299"/>
              <a:gd name="connsiteY1-124" fmla="*/ 0 h 638353"/>
              <a:gd name="connsiteX2-125" fmla="*/ 4658264 w 4658299"/>
              <a:gd name="connsiteY2-126" fmla="*/ 638353 h 638353"/>
              <a:gd name="connsiteX3-127" fmla="*/ 0 w 4658299"/>
              <a:gd name="connsiteY3-128" fmla="*/ 638353 h 638353"/>
              <a:gd name="connsiteX0-129" fmla="*/ 0 w 4658299"/>
              <a:gd name="connsiteY0-130" fmla="*/ 638353 h 638353"/>
              <a:gd name="connsiteX1-131" fmla="*/ 2329131 w 4658299"/>
              <a:gd name="connsiteY1-132" fmla="*/ 0 h 638353"/>
              <a:gd name="connsiteX2-133" fmla="*/ 4658264 w 4658299"/>
              <a:gd name="connsiteY2-134" fmla="*/ 638353 h 638353"/>
              <a:gd name="connsiteX3-135" fmla="*/ 0 w 4658299"/>
              <a:gd name="connsiteY3-136" fmla="*/ 638353 h 638353"/>
              <a:gd name="connsiteX0-137" fmla="*/ 0 w 4658299"/>
              <a:gd name="connsiteY0-138" fmla="*/ 638353 h 638353"/>
              <a:gd name="connsiteX1-139" fmla="*/ 2329131 w 4658299"/>
              <a:gd name="connsiteY1-140" fmla="*/ 0 h 638353"/>
              <a:gd name="connsiteX2-141" fmla="*/ 4658264 w 4658299"/>
              <a:gd name="connsiteY2-142" fmla="*/ 638353 h 638353"/>
              <a:gd name="connsiteX3-143" fmla="*/ 0 w 4658299"/>
              <a:gd name="connsiteY3-144" fmla="*/ 638353 h 638353"/>
              <a:gd name="connsiteX0-145" fmla="*/ 0 w 4658299"/>
              <a:gd name="connsiteY0-146" fmla="*/ 638353 h 638353"/>
              <a:gd name="connsiteX1-147" fmla="*/ 2329131 w 4658299"/>
              <a:gd name="connsiteY1-148" fmla="*/ 0 h 638353"/>
              <a:gd name="connsiteX2-149" fmla="*/ 4658264 w 4658299"/>
              <a:gd name="connsiteY2-150" fmla="*/ 638353 h 638353"/>
              <a:gd name="connsiteX3-151" fmla="*/ 0 w 4658299"/>
              <a:gd name="connsiteY3-152" fmla="*/ 638353 h 638353"/>
              <a:gd name="connsiteX0-153" fmla="*/ 0 w 4658299"/>
              <a:gd name="connsiteY0-154" fmla="*/ 638353 h 638353"/>
              <a:gd name="connsiteX1-155" fmla="*/ 2329131 w 4658299"/>
              <a:gd name="connsiteY1-156" fmla="*/ 0 h 638353"/>
              <a:gd name="connsiteX2-157" fmla="*/ 4658264 w 4658299"/>
              <a:gd name="connsiteY2-158" fmla="*/ 638353 h 638353"/>
              <a:gd name="connsiteX3-159" fmla="*/ 0 w 4658299"/>
              <a:gd name="connsiteY3-160" fmla="*/ 638353 h 638353"/>
              <a:gd name="connsiteX0-161" fmla="*/ 0 w 4658300"/>
              <a:gd name="connsiteY0-162" fmla="*/ 638353 h 638353"/>
              <a:gd name="connsiteX1-163" fmla="*/ 2329131 w 4658300"/>
              <a:gd name="connsiteY1-164" fmla="*/ 0 h 638353"/>
              <a:gd name="connsiteX2-165" fmla="*/ 4658264 w 4658300"/>
              <a:gd name="connsiteY2-166" fmla="*/ 638353 h 638353"/>
              <a:gd name="connsiteX3-167" fmla="*/ 0 w 4658300"/>
              <a:gd name="connsiteY3-168" fmla="*/ 638353 h 638353"/>
              <a:gd name="connsiteX0-169" fmla="*/ 0 w 4658264"/>
              <a:gd name="connsiteY0-170" fmla="*/ 638353 h 638353"/>
              <a:gd name="connsiteX1-171" fmla="*/ 2329131 w 4658264"/>
              <a:gd name="connsiteY1-172" fmla="*/ 0 h 638353"/>
              <a:gd name="connsiteX2-173" fmla="*/ 4658264 w 4658264"/>
              <a:gd name="connsiteY2-174" fmla="*/ 638353 h 638353"/>
              <a:gd name="connsiteX3-175" fmla="*/ 0 w 4658264"/>
              <a:gd name="connsiteY3-176" fmla="*/ 638353 h 638353"/>
              <a:gd name="connsiteX0-177" fmla="*/ 0 w 4658264"/>
              <a:gd name="connsiteY0-178" fmla="*/ 638353 h 638353"/>
              <a:gd name="connsiteX1-179" fmla="*/ 2329131 w 4658264"/>
              <a:gd name="connsiteY1-180" fmla="*/ 0 h 638353"/>
              <a:gd name="connsiteX2-181" fmla="*/ 4658264 w 4658264"/>
              <a:gd name="connsiteY2-182" fmla="*/ 638353 h 638353"/>
              <a:gd name="connsiteX3-183" fmla="*/ 0 w 4658264"/>
              <a:gd name="connsiteY3-184" fmla="*/ 638353 h 638353"/>
              <a:gd name="connsiteX0-185" fmla="*/ 0 w 4658264"/>
              <a:gd name="connsiteY0-186" fmla="*/ 638353 h 638353"/>
              <a:gd name="connsiteX1-187" fmla="*/ 2329131 w 4658264"/>
              <a:gd name="connsiteY1-188" fmla="*/ 0 h 638353"/>
              <a:gd name="connsiteX2-189" fmla="*/ 4658264 w 4658264"/>
              <a:gd name="connsiteY2-190" fmla="*/ 638353 h 638353"/>
              <a:gd name="connsiteX3-191" fmla="*/ 0 w 4658264"/>
              <a:gd name="connsiteY3-192" fmla="*/ 638353 h 638353"/>
              <a:gd name="connsiteX0-193" fmla="*/ 0 w 4658264"/>
              <a:gd name="connsiteY0-194" fmla="*/ 638353 h 638353"/>
              <a:gd name="connsiteX1-195" fmla="*/ 2329131 w 4658264"/>
              <a:gd name="connsiteY1-196" fmla="*/ 0 h 638353"/>
              <a:gd name="connsiteX2-197" fmla="*/ 4658264 w 4658264"/>
              <a:gd name="connsiteY2-198" fmla="*/ 638353 h 638353"/>
              <a:gd name="connsiteX3-199" fmla="*/ 0 w 4658264"/>
              <a:gd name="connsiteY3-200" fmla="*/ 638353 h 638353"/>
              <a:gd name="connsiteX0-201" fmla="*/ 0 w 4658264"/>
              <a:gd name="connsiteY0-202" fmla="*/ 638353 h 638353"/>
              <a:gd name="connsiteX1-203" fmla="*/ 2329131 w 4658264"/>
              <a:gd name="connsiteY1-204" fmla="*/ 0 h 638353"/>
              <a:gd name="connsiteX2-205" fmla="*/ 4658264 w 4658264"/>
              <a:gd name="connsiteY2-206" fmla="*/ 638353 h 638353"/>
              <a:gd name="connsiteX3-207" fmla="*/ 0 w 4658264"/>
              <a:gd name="connsiteY3-208" fmla="*/ 638353 h 638353"/>
              <a:gd name="connsiteX0-209" fmla="*/ 0 w 4658264"/>
              <a:gd name="connsiteY0-210" fmla="*/ 638353 h 638353"/>
              <a:gd name="connsiteX1-211" fmla="*/ 2329131 w 4658264"/>
              <a:gd name="connsiteY1-212" fmla="*/ 0 h 638353"/>
              <a:gd name="connsiteX2-213" fmla="*/ 4658264 w 4658264"/>
              <a:gd name="connsiteY2-214" fmla="*/ 638353 h 638353"/>
              <a:gd name="connsiteX3-215" fmla="*/ 0 w 4658264"/>
              <a:gd name="connsiteY3-216" fmla="*/ 638353 h 638353"/>
              <a:gd name="connsiteX0-217" fmla="*/ 0 w 4658264"/>
              <a:gd name="connsiteY0-218" fmla="*/ 638353 h 638353"/>
              <a:gd name="connsiteX1-219" fmla="*/ 2329131 w 4658264"/>
              <a:gd name="connsiteY1-220" fmla="*/ 0 h 638353"/>
              <a:gd name="connsiteX2-221" fmla="*/ 4658264 w 4658264"/>
              <a:gd name="connsiteY2-222" fmla="*/ 638353 h 638353"/>
              <a:gd name="connsiteX3-223" fmla="*/ 0 w 4658264"/>
              <a:gd name="connsiteY3-224" fmla="*/ 638353 h 638353"/>
              <a:gd name="connsiteX0-225" fmla="*/ 0 w 4658264"/>
              <a:gd name="connsiteY0-226" fmla="*/ 638353 h 638353"/>
              <a:gd name="connsiteX1-227" fmla="*/ 2329131 w 4658264"/>
              <a:gd name="connsiteY1-228" fmla="*/ 0 h 638353"/>
              <a:gd name="connsiteX2-229" fmla="*/ 4658264 w 4658264"/>
              <a:gd name="connsiteY2-230" fmla="*/ 638353 h 638353"/>
              <a:gd name="connsiteX3-231" fmla="*/ 0 w 4658264"/>
              <a:gd name="connsiteY3-232" fmla="*/ 638353 h 638353"/>
              <a:gd name="connsiteX0-233" fmla="*/ 0 w 4658264"/>
              <a:gd name="connsiteY0-234" fmla="*/ 638353 h 638353"/>
              <a:gd name="connsiteX1-235" fmla="*/ 2329131 w 4658264"/>
              <a:gd name="connsiteY1-236" fmla="*/ 0 h 638353"/>
              <a:gd name="connsiteX2-237" fmla="*/ 4658264 w 4658264"/>
              <a:gd name="connsiteY2-238" fmla="*/ 638353 h 638353"/>
              <a:gd name="connsiteX3-239" fmla="*/ 0 w 4658264"/>
              <a:gd name="connsiteY3-240" fmla="*/ 638353 h 638353"/>
              <a:gd name="connsiteX0-241" fmla="*/ 0 w 4658264"/>
              <a:gd name="connsiteY0-242" fmla="*/ 638353 h 638353"/>
              <a:gd name="connsiteX1-243" fmla="*/ 2329131 w 4658264"/>
              <a:gd name="connsiteY1-244" fmla="*/ 0 h 638353"/>
              <a:gd name="connsiteX2-245" fmla="*/ 4658264 w 4658264"/>
              <a:gd name="connsiteY2-246" fmla="*/ 638353 h 638353"/>
              <a:gd name="connsiteX3-247" fmla="*/ 0 w 4658264"/>
              <a:gd name="connsiteY3-248" fmla="*/ 638353 h 638353"/>
              <a:gd name="connsiteX0-249" fmla="*/ 0 w 4658264"/>
              <a:gd name="connsiteY0-250" fmla="*/ 638353 h 638353"/>
              <a:gd name="connsiteX1-251" fmla="*/ 2329131 w 4658264"/>
              <a:gd name="connsiteY1-252" fmla="*/ 0 h 638353"/>
              <a:gd name="connsiteX2-253" fmla="*/ 4658264 w 4658264"/>
              <a:gd name="connsiteY2-254" fmla="*/ 638353 h 638353"/>
              <a:gd name="connsiteX3-255" fmla="*/ 0 w 4658264"/>
              <a:gd name="connsiteY3-256" fmla="*/ 638353 h 638353"/>
              <a:gd name="connsiteX0-257" fmla="*/ 0 w 4658264"/>
              <a:gd name="connsiteY0-258" fmla="*/ 638353 h 638353"/>
              <a:gd name="connsiteX1-259" fmla="*/ 2329131 w 4658264"/>
              <a:gd name="connsiteY1-260" fmla="*/ 0 h 638353"/>
              <a:gd name="connsiteX2-261" fmla="*/ 4658264 w 4658264"/>
              <a:gd name="connsiteY2-262" fmla="*/ 638353 h 638353"/>
              <a:gd name="connsiteX3-263" fmla="*/ 0 w 4658264"/>
              <a:gd name="connsiteY3-264" fmla="*/ 638353 h 638353"/>
              <a:gd name="connsiteX0-265" fmla="*/ 0 w 4658264"/>
              <a:gd name="connsiteY0-266" fmla="*/ 638353 h 638353"/>
              <a:gd name="connsiteX1-267" fmla="*/ 2329131 w 4658264"/>
              <a:gd name="connsiteY1-268" fmla="*/ 0 h 638353"/>
              <a:gd name="connsiteX2-269" fmla="*/ 4658264 w 4658264"/>
              <a:gd name="connsiteY2-270" fmla="*/ 638353 h 638353"/>
              <a:gd name="connsiteX3-271" fmla="*/ 0 w 4658264"/>
              <a:gd name="connsiteY3-272" fmla="*/ 638353 h 638353"/>
              <a:gd name="connsiteX0-273" fmla="*/ 0 w 4658264"/>
              <a:gd name="connsiteY0-274" fmla="*/ 638353 h 638353"/>
              <a:gd name="connsiteX1-275" fmla="*/ 2329131 w 4658264"/>
              <a:gd name="connsiteY1-276" fmla="*/ 0 h 638353"/>
              <a:gd name="connsiteX2-277" fmla="*/ 4658264 w 4658264"/>
              <a:gd name="connsiteY2-278" fmla="*/ 638353 h 638353"/>
              <a:gd name="connsiteX3-279" fmla="*/ 0 w 4658264"/>
              <a:gd name="connsiteY3-280" fmla="*/ 638353 h 638353"/>
              <a:gd name="connsiteX0-281" fmla="*/ 0 w 4658264"/>
              <a:gd name="connsiteY0-282" fmla="*/ 638353 h 638353"/>
              <a:gd name="connsiteX1-283" fmla="*/ 2329131 w 4658264"/>
              <a:gd name="connsiteY1-284" fmla="*/ 0 h 638353"/>
              <a:gd name="connsiteX2-285" fmla="*/ 4658264 w 4658264"/>
              <a:gd name="connsiteY2-286" fmla="*/ 638353 h 638353"/>
              <a:gd name="connsiteX3-287" fmla="*/ 0 w 4658264"/>
              <a:gd name="connsiteY3-288" fmla="*/ 638353 h 638353"/>
              <a:gd name="connsiteX0-289" fmla="*/ 0 w 4658264"/>
              <a:gd name="connsiteY0-290" fmla="*/ 638353 h 638353"/>
              <a:gd name="connsiteX1-291" fmla="*/ 2329131 w 4658264"/>
              <a:gd name="connsiteY1-292" fmla="*/ 0 h 638353"/>
              <a:gd name="connsiteX2-293" fmla="*/ 4658264 w 4658264"/>
              <a:gd name="connsiteY2-294" fmla="*/ 638353 h 638353"/>
              <a:gd name="connsiteX3-295" fmla="*/ 0 w 4658264"/>
              <a:gd name="connsiteY3-296" fmla="*/ 638353 h 638353"/>
              <a:gd name="connsiteX0-297" fmla="*/ 0 w 4658264"/>
              <a:gd name="connsiteY0-298" fmla="*/ 638353 h 638353"/>
              <a:gd name="connsiteX1-299" fmla="*/ 2329131 w 4658264"/>
              <a:gd name="connsiteY1-300" fmla="*/ 0 h 638353"/>
              <a:gd name="connsiteX2-301" fmla="*/ 4658264 w 4658264"/>
              <a:gd name="connsiteY2-302" fmla="*/ 638353 h 638353"/>
              <a:gd name="connsiteX3-303" fmla="*/ 0 w 4658264"/>
              <a:gd name="connsiteY3-304" fmla="*/ 638353 h 638353"/>
              <a:gd name="connsiteX0-305" fmla="*/ 0 w 4658264"/>
              <a:gd name="connsiteY0-306" fmla="*/ 638353 h 638353"/>
              <a:gd name="connsiteX1-307" fmla="*/ 2329131 w 4658264"/>
              <a:gd name="connsiteY1-308" fmla="*/ 0 h 638353"/>
              <a:gd name="connsiteX2-309" fmla="*/ 4658264 w 4658264"/>
              <a:gd name="connsiteY2-310" fmla="*/ 638353 h 638353"/>
              <a:gd name="connsiteX3-311" fmla="*/ 0 w 4658264"/>
              <a:gd name="connsiteY3-312" fmla="*/ 638353 h 638353"/>
              <a:gd name="connsiteX0-313" fmla="*/ 0 w 4658264"/>
              <a:gd name="connsiteY0-314" fmla="*/ 638353 h 638353"/>
              <a:gd name="connsiteX1-315" fmla="*/ 2329131 w 4658264"/>
              <a:gd name="connsiteY1-316" fmla="*/ 0 h 638353"/>
              <a:gd name="connsiteX2-317" fmla="*/ 4658264 w 4658264"/>
              <a:gd name="connsiteY2-318" fmla="*/ 638353 h 638353"/>
              <a:gd name="connsiteX3-319" fmla="*/ 0 w 4658264"/>
              <a:gd name="connsiteY3-320" fmla="*/ 638353 h 638353"/>
              <a:gd name="connsiteX0-321" fmla="*/ 0 w 4658264"/>
              <a:gd name="connsiteY0-322" fmla="*/ 638353 h 638353"/>
              <a:gd name="connsiteX1-323" fmla="*/ 2329131 w 4658264"/>
              <a:gd name="connsiteY1-324" fmla="*/ 0 h 638353"/>
              <a:gd name="connsiteX2-325" fmla="*/ 4658264 w 4658264"/>
              <a:gd name="connsiteY2-326" fmla="*/ 638353 h 638353"/>
              <a:gd name="connsiteX3-327" fmla="*/ 0 w 4658264"/>
              <a:gd name="connsiteY3-328" fmla="*/ 638353 h 638353"/>
              <a:gd name="connsiteX0-329" fmla="*/ 0 w 4658264"/>
              <a:gd name="connsiteY0-330" fmla="*/ 638353 h 638353"/>
              <a:gd name="connsiteX1-331" fmla="*/ 2329131 w 4658264"/>
              <a:gd name="connsiteY1-332" fmla="*/ 0 h 638353"/>
              <a:gd name="connsiteX2-333" fmla="*/ 4658264 w 4658264"/>
              <a:gd name="connsiteY2-334" fmla="*/ 638353 h 638353"/>
              <a:gd name="connsiteX3-335" fmla="*/ 0 w 4658264"/>
              <a:gd name="connsiteY3-336" fmla="*/ 638353 h 638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658264" h="638353">
                <a:moveTo>
                  <a:pt x="0" y="638353"/>
                </a:moveTo>
                <a:cubicBezTo>
                  <a:pt x="550016" y="315561"/>
                  <a:pt x="1518248" y="0"/>
                  <a:pt x="2329131" y="0"/>
                </a:cubicBezTo>
                <a:cubicBezTo>
                  <a:pt x="3140014" y="0"/>
                  <a:pt x="4192719" y="337666"/>
                  <a:pt x="4658264" y="638353"/>
                </a:cubicBezTo>
                <a:cubicBezTo>
                  <a:pt x="2950233" y="129395"/>
                  <a:pt x="1431984" y="215658"/>
                  <a:pt x="0" y="6383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 rot="19760739">
            <a:off x="4546837" y="3104166"/>
            <a:ext cx="702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47811" y="1993670"/>
            <a:ext cx="982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760289">
            <a:off x="6891659" y="3182380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87490" y="2755367"/>
            <a:ext cx="469680" cy="36279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b="1" dirty="0" smtClean="0">
                <a:solidFill>
                  <a:schemeClr val="accent3"/>
                </a:solidFill>
                <a:latin typeface="+mn-ea"/>
              </a:rPr>
              <a:t>3C</a:t>
            </a:r>
            <a:r>
              <a:rPr lang="zh-CN" altLang="en-US" sz="1600" b="1" dirty="0" smtClean="0">
                <a:solidFill>
                  <a:schemeClr val="accent3"/>
                </a:solidFill>
                <a:latin typeface="+mn-ea"/>
              </a:rPr>
              <a:t>法</a:t>
            </a:r>
            <a:endParaRPr lang="zh-CN" altLang="en-US" sz="1600" b="1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09641" y="3085722"/>
            <a:ext cx="3144826" cy="160043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zh-CN" altLang="zh-CN" sz="1400" dirty="0" smtClean="0"/>
              <a:t>一是顾客（</a:t>
            </a:r>
            <a:r>
              <a:rPr lang="en-US" altLang="zh-CN" sz="1400" dirty="0" smtClean="0"/>
              <a:t>Consumer</a:t>
            </a:r>
            <a:r>
              <a:rPr lang="zh-CN" altLang="zh-CN" sz="1400" dirty="0" smtClean="0"/>
              <a:t>），主要包括顾客是谁，顾客细分，顾客特点，顾客的需求等内容；二是竞争对手（</a:t>
            </a:r>
            <a:r>
              <a:rPr lang="en-US" altLang="zh-CN" sz="1400" dirty="0" smtClean="0"/>
              <a:t>Competition</a:t>
            </a:r>
            <a:r>
              <a:rPr lang="zh-CN" altLang="zh-CN" sz="1400" dirty="0" smtClean="0"/>
              <a:t>），主要包括竞争对手是谁，竞争对手的优势和劣势等内容；三是自己（</a:t>
            </a:r>
            <a:r>
              <a:rPr lang="en-US" altLang="zh-CN" sz="1400" dirty="0" smtClean="0"/>
              <a:t>Company</a:t>
            </a:r>
            <a:r>
              <a:rPr lang="zh-CN" altLang="zh-CN" sz="1400" dirty="0" smtClean="0"/>
              <a:t>），主要包括公司目标、资源支持等内容。</a:t>
            </a:r>
            <a:endParaRPr lang="zh-CN" altLang="zh-CN" sz="1400" dirty="0" smtClean="0"/>
          </a:p>
        </p:txBody>
      </p:sp>
      <p:sp>
        <p:nvSpPr>
          <p:cNvPr id="11" name="文本框 10"/>
          <p:cNvSpPr txBox="1"/>
          <p:nvPr/>
        </p:nvSpPr>
        <p:spPr>
          <a:xfrm>
            <a:off x="3278148" y="2755367"/>
            <a:ext cx="591509" cy="36279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b="1" dirty="0" smtClean="0">
                <a:solidFill>
                  <a:schemeClr val="accent2"/>
                </a:solidFill>
                <a:latin typeface="+mn-ea"/>
              </a:rPr>
              <a:t>STP</a:t>
            </a:r>
            <a:r>
              <a:rPr lang="zh-CN" altLang="en-US" sz="1600" b="1" dirty="0" smtClean="0">
                <a:solidFill>
                  <a:schemeClr val="accent2"/>
                </a:solidFill>
                <a:latin typeface="+mn-ea"/>
              </a:rPr>
              <a:t>法</a:t>
            </a:r>
            <a:endParaRPr lang="zh-CN" altLang="en-US" sz="16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0401" y="3085722"/>
            <a:ext cx="3079256" cy="246221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altLang="zh-CN" sz="1400" dirty="0" smtClean="0"/>
              <a:t>S(Segmentation)</a:t>
            </a:r>
            <a:r>
              <a:rPr lang="zh-CN" altLang="zh-CN" sz="1400" dirty="0" smtClean="0"/>
              <a:t>就是先做市场细分，把内容消费者按照收入、教育、年龄各种各样的条件做细分，把客户的需要统计出来。</a:t>
            </a:r>
            <a:r>
              <a:rPr lang="en-US" altLang="zh-CN" sz="1400" dirty="0" smtClean="0"/>
              <a:t>T</a:t>
            </a:r>
            <a:r>
              <a:rPr lang="zh-CN" altLang="zh-CN" sz="1400" dirty="0" smtClean="0"/>
              <a:t>（</a:t>
            </a:r>
            <a:r>
              <a:rPr lang="en-US" altLang="zh-CN" sz="1400" dirty="0" smtClean="0"/>
              <a:t>Targeting</a:t>
            </a:r>
            <a:r>
              <a:rPr lang="zh-CN" altLang="zh-CN" sz="1400" dirty="0" smtClean="0"/>
              <a:t>）就是目标市场的选择，根据竞争对手，根据内容客户需求，选择一个可以进入的目标市场。</a:t>
            </a:r>
            <a:r>
              <a:rPr lang="en-US" altLang="zh-CN" sz="1400" dirty="0" smtClean="0"/>
              <a:t>P</a:t>
            </a:r>
            <a:r>
              <a:rPr lang="zh-CN" altLang="zh-CN" sz="1400" dirty="0" smtClean="0"/>
              <a:t>（</a:t>
            </a:r>
            <a:r>
              <a:rPr lang="en-US" altLang="zh-CN" sz="1400" dirty="0" err="1" smtClean="0"/>
              <a:t>Postioning</a:t>
            </a:r>
            <a:r>
              <a:rPr lang="zh-CN" altLang="zh-CN" sz="1400" dirty="0" smtClean="0"/>
              <a:t>）就是根据选择的目标市场的特定需求，根据自身的实际情况去定位我们自己。定位的逻辑步骤就是</a:t>
            </a:r>
            <a:r>
              <a:rPr lang="en-US" altLang="zh-CN" sz="1400" dirty="0" smtClean="0"/>
              <a:t>“</a:t>
            </a:r>
            <a:r>
              <a:rPr lang="zh-CN" altLang="zh-CN" sz="1400" dirty="0" smtClean="0"/>
              <a:t>市场机遇分析</a:t>
            </a:r>
            <a:r>
              <a:rPr lang="en-US" altLang="zh-CN" sz="1400" dirty="0" smtClean="0"/>
              <a:t>--</a:t>
            </a:r>
            <a:r>
              <a:rPr lang="zh-CN" altLang="zh-CN" sz="1400" dirty="0" smtClean="0"/>
              <a:t>市场切入点选择</a:t>
            </a:r>
            <a:r>
              <a:rPr lang="en-US" altLang="zh-CN" sz="1400" dirty="0" smtClean="0"/>
              <a:t>--</a:t>
            </a:r>
            <a:r>
              <a:rPr lang="zh-CN" altLang="zh-CN" sz="1400" dirty="0" smtClean="0"/>
              <a:t>自我的营销定位</a:t>
            </a:r>
            <a:r>
              <a:rPr lang="en-US" altLang="zh-CN" sz="1400" dirty="0" smtClean="0"/>
              <a:t>”</a:t>
            </a:r>
            <a:r>
              <a:rPr lang="zh-CN" altLang="zh-CN" sz="1200" dirty="0" smtClean="0"/>
              <a:t>。</a:t>
            </a:r>
            <a:endParaRPr lang="zh-CN" altLang="zh-CN" sz="1200" dirty="0"/>
          </a:p>
        </p:txBody>
      </p:sp>
      <p:sp>
        <p:nvSpPr>
          <p:cNvPr id="18" name="矩形 17"/>
          <p:cNvSpPr/>
          <p:nvPr/>
        </p:nvSpPr>
        <p:spPr>
          <a:xfrm>
            <a:off x="1953194" y="5426119"/>
            <a:ext cx="8285605" cy="49962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内容定位的两种方法</a:t>
            </a:r>
            <a:endParaRPr lang="zh-CN" altLang="en-US" sz="2000" b="1" dirty="0">
              <a:latin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00241" y="495300"/>
            <a:ext cx="4909934" cy="801050"/>
            <a:chOff x="786016" y="819150"/>
            <a:chExt cx="4347959" cy="801050"/>
          </a:xfrm>
        </p:grpSpPr>
        <p:sp>
          <p:nvSpPr>
            <p:cNvPr id="20" name="矩形 19"/>
            <p:cNvSpPr/>
            <p:nvPr/>
          </p:nvSpPr>
          <p:spPr>
            <a:xfrm>
              <a:off x="1829772" y="819150"/>
              <a:ext cx="3266103" cy="7810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9"/>
            <p:cNvSpPr txBox="1"/>
            <p:nvPr/>
          </p:nvSpPr>
          <p:spPr>
            <a:xfrm>
              <a:off x="1990725" y="1018333"/>
              <a:ext cx="314325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+mn-ea"/>
                </a:rPr>
                <a:t>1.4.1 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内容产出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n-ea"/>
                </a:rPr>
                <a:t>——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内容定位</a:t>
              </a:r>
              <a:endParaRPr lang="zh-CN" alt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86016" y="831972"/>
              <a:ext cx="788228" cy="78822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14"/>
            <p:cNvGrpSpPr/>
            <p:nvPr/>
          </p:nvGrpSpPr>
          <p:grpSpPr>
            <a:xfrm>
              <a:off x="934195" y="1029440"/>
              <a:ext cx="484058" cy="393292"/>
              <a:chOff x="3079231" y="3937966"/>
              <a:chExt cx="307195" cy="249594"/>
            </a:xfrm>
            <a:solidFill>
              <a:schemeClr val="accent1"/>
            </a:solidFill>
          </p:grpSpPr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3079231" y="3999404"/>
                <a:ext cx="211196" cy="188156"/>
              </a:xfrm>
              <a:custGeom>
                <a:avLst/>
                <a:gdLst>
                  <a:gd name="T0" fmla="*/ 70 w 137"/>
                  <a:gd name="T1" fmla="*/ 0 h 122"/>
                  <a:gd name="T2" fmla="*/ 68 w 137"/>
                  <a:gd name="T3" fmla="*/ 0 h 122"/>
                  <a:gd name="T4" fmla="*/ 67 w 137"/>
                  <a:gd name="T5" fmla="*/ 0 h 122"/>
                  <a:gd name="T6" fmla="*/ 0 w 137"/>
                  <a:gd name="T7" fmla="*/ 50 h 122"/>
                  <a:gd name="T8" fmla="*/ 0 w 137"/>
                  <a:gd name="T9" fmla="*/ 51 h 122"/>
                  <a:gd name="T10" fmla="*/ 27 w 137"/>
                  <a:gd name="T11" fmla="*/ 92 h 122"/>
                  <a:gd name="T12" fmla="*/ 21 w 137"/>
                  <a:gd name="T13" fmla="*/ 101 h 122"/>
                  <a:gd name="T14" fmla="*/ 17 w 137"/>
                  <a:gd name="T15" fmla="*/ 108 h 122"/>
                  <a:gd name="T16" fmla="*/ 16 w 137"/>
                  <a:gd name="T17" fmla="*/ 109 h 122"/>
                  <a:gd name="T18" fmla="*/ 14 w 137"/>
                  <a:gd name="T19" fmla="*/ 115 h 122"/>
                  <a:gd name="T20" fmla="*/ 19 w 137"/>
                  <a:gd name="T21" fmla="*/ 122 h 122"/>
                  <a:gd name="T22" fmla="*/ 19 w 137"/>
                  <a:gd name="T23" fmla="*/ 122 h 122"/>
                  <a:gd name="T24" fmla="*/ 21 w 137"/>
                  <a:gd name="T25" fmla="*/ 122 h 122"/>
                  <a:gd name="T26" fmla="*/ 21 w 137"/>
                  <a:gd name="T27" fmla="*/ 122 h 122"/>
                  <a:gd name="T28" fmla="*/ 21 w 137"/>
                  <a:gd name="T29" fmla="*/ 122 h 122"/>
                  <a:gd name="T30" fmla="*/ 29 w 137"/>
                  <a:gd name="T31" fmla="*/ 119 h 122"/>
                  <a:gd name="T32" fmla="*/ 31 w 137"/>
                  <a:gd name="T33" fmla="*/ 118 h 122"/>
                  <a:gd name="T34" fmla="*/ 43 w 137"/>
                  <a:gd name="T35" fmla="*/ 111 h 122"/>
                  <a:gd name="T36" fmla="*/ 48 w 137"/>
                  <a:gd name="T37" fmla="*/ 108 h 122"/>
                  <a:gd name="T38" fmla="*/ 56 w 137"/>
                  <a:gd name="T39" fmla="*/ 104 h 122"/>
                  <a:gd name="T40" fmla="*/ 58 w 137"/>
                  <a:gd name="T41" fmla="*/ 103 h 122"/>
                  <a:gd name="T42" fmla="*/ 58 w 137"/>
                  <a:gd name="T43" fmla="*/ 103 h 122"/>
                  <a:gd name="T44" fmla="*/ 67 w 137"/>
                  <a:gd name="T45" fmla="*/ 103 h 122"/>
                  <a:gd name="T46" fmla="*/ 69 w 137"/>
                  <a:gd name="T47" fmla="*/ 103 h 122"/>
                  <a:gd name="T48" fmla="*/ 137 w 137"/>
                  <a:gd name="T49" fmla="*/ 53 h 122"/>
                  <a:gd name="T50" fmla="*/ 137 w 137"/>
                  <a:gd name="T51" fmla="*/ 52 h 122"/>
                  <a:gd name="T52" fmla="*/ 70 w 137"/>
                  <a:gd name="T53" fmla="*/ 0 h 122"/>
                  <a:gd name="T54" fmla="*/ 37 w 137"/>
                  <a:gd name="T55" fmla="*/ 98 h 122"/>
                  <a:gd name="T56" fmla="*/ 37 w 137"/>
                  <a:gd name="T57" fmla="*/ 97 h 122"/>
                  <a:gd name="T58" fmla="*/ 39 w 137"/>
                  <a:gd name="T59" fmla="*/ 90 h 122"/>
                  <a:gd name="T60" fmla="*/ 36 w 137"/>
                  <a:gd name="T61" fmla="*/ 84 h 122"/>
                  <a:gd name="T62" fmla="*/ 11 w 137"/>
                  <a:gd name="T63" fmla="*/ 51 h 122"/>
                  <a:gd name="T64" fmla="*/ 11 w 137"/>
                  <a:gd name="T65" fmla="*/ 50 h 122"/>
                  <a:gd name="T66" fmla="*/ 67 w 137"/>
                  <a:gd name="T67" fmla="*/ 11 h 122"/>
                  <a:gd name="T68" fmla="*/ 69 w 137"/>
                  <a:gd name="T69" fmla="*/ 11 h 122"/>
                  <a:gd name="T70" fmla="*/ 125 w 137"/>
                  <a:gd name="T71" fmla="*/ 52 h 122"/>
                  <a:gd name="T72" fmla="*/ 125 w 137"/>
                  <a:gd name="T73" fmla="*/ 53 h 122"/>
                  <a:gd name="T74" fmla="*/ 69 w 137"/>
                  <a:gd name="T75" fmla="*/ 92 h 122"/>
                  <a:gd name="T76" fmla="*/ 67 w 137"/>
                  <a:gd name="T77" fmla="*/ 92 h 122"/>
                  <a:gd name="T78" fmla="*/ 59 w 137"/>
                  <a:gd name="T79" fmla="*/ 91 h 122"/>
                  <a:gd name="T80" fmla="*/ 58 w 137"/>
                  <a:gd name="T81" fmla="*/ 91 h 122"/>
                  <a:gd name="T82" fmla="*/ 50 w 137"/>
                  <a:gd name="T83" fmla="*/ 94 h 122"/>
                  <a:gd name="T84" fmla="*/ 48 w 137"/>
                  <a:gd name="T85" fmla="*/ 95 h 122"/>
                  <a:gd name="T86" fmla="*/ 37 w 137"/>
                  <a:gd name="T87" fmla="*/ 102 h 122"/>
                  <a:gd name="T88" fmla="*/ 32 w 137"/>
                  <a:gd name="T89" fmla="*/ 105 h 122"/>
                  <a:gd name="T90" fmla="*/ 37 w 137"/>
                  <a:gd name="T91" fmla="*/ 9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22">
                    <a:moveTo>
                      <a:pt x="70" y="0"/>
                    </a:moveTo>
                    <a:cubicBezTo>
                      <a:pt x="69" y="0"/>
                      <a:pt x="69" y="0"/>
                      <a:pt x="6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1" y="0"/>
                      <a:pt x="1" y="22"/>
                      <a:pt x="0" y="50"/>
                    </a:cubicBezTo>
                    <a:cubicBezTo>
                      <a:pt x="0" y="50"/>
                      <a:pt x="0" y="51"/>
                      <a:pt x="0" y="51"/>
                    </a:cubicBezTo>
                    <a:cubicBezTo>
                      <a:pt x="0" y="67"/>
                      <a:pt x="10" y="82"/>
                      <a:pt x="27" y="92"/>
                    </a:cubicBezTo>
                    <a:cubicBezTo>
                      <a:pt x="26" y="94"/>
                      <a:pt x="24" y="97"/>
                      <a:pt x="21" y="101"/>
                    </a:cubicBezTo>
                    <a:cubicBezTo>
                      <a:pt x="20" y="103"/>
                      <a:pt x="18" y="106"/>
                      <a:pt x="17" y="108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5" y="111"/>
                      <a:pt x="14" y="113"/>
                      <a:pt x="14" y="115"/>
                    </a:cubicBezTo>
                    <a:cubicBezTo>
                      <a:pt x="14" y="118"/>
                      <a:pt x="16" y="121"/>
                      <a:pt x="19" y="122"/>
                    </a:cubicBezTo>
                    <a:cubicBezTo>
                      <a:pt x="19" y="122"/>
                      <a:pt x="19" y="122"/>
                      <a:pt x="19" y="122"/>
                    </a:cubicBezTo>
                    <a:cubicBezTo>
                      <a:pt x="20" y="122"/>
                      <a:pt x="20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4" y="122"/>
                      <a:pt x="26" y="121"/>
                      <a:pt x="29" y="119"/>
                    </a:cubicBezTo>
                    <a:cubicBezTo>
                      <a:pt x="31" y="118"/>
                      <a:pt x="31" y="118"/>
                      <a:pt x="31" y="118"/>
                    </a:cubicBezTo>
                    <a:cubicBezTo>
                      <a:pt x="34" y="117"/>
                      <a:pt x="39" y="114"/>
                      <a:pt x="43" y="111"/>
                    </a:cubicBezTo>
                    <a:cubicBezTo>
                      <a:pt x="45" y="110"/>
                      <a:pt x="47" y="109"/>
                      <a:pt x="48" y="108"/>
                    </a:cubicBezTo>
                    <a:cubicBezTo>
                      <a:pt x="51" y="106"/>
                      <a:pt x="54" y="105"/>
                      <a:pt x="56" y="104"/>
                    </a:cubicBezTo>
                    <a:cubicBezTo>
                      <a:pt x="57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61" y="103"/>
                      <a:pt x="64" y="103"/>
                      <a:pt x="67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106" y="103"/>
                      <a:pt x="136" y="81"/>
                      <a:pt x="137" y="53"/>
                    </a:cubicBezTo>
                    <a:cubicBezTo>
                      <a:pt x="137" y="53"/>
                      <a:pt x="137" y="52"/>
                      <a:pt x="137" y="52"/>
                    </a:cubicBezTo>
                    <a:cubicBezTo>
                      <a:pt x="136" y="24"/>
                      <a:pt x="107" y="1"/>
                      <a:pt x="70" y="0"/>
                    </a:cubicBezTo>
                    <a:close/>
                    <a:moveTo>
                      <a:pt x="37" y="98"/>
                    </a:moveTo>
                    <a:cubicBezTo>
                      <a:pt x="37" y="97"/>
                      <a:pt x="37" y="97"/>
                      <a:pt x="37" y="97"/>
                    </a:cubicBezTo>
                    <a:cubicBezTo>
                      <a:pt x="38" y="95"/>
                      <a:pt x="39" y="93"/>
                      <a:pt x="39" y="90"/>
                    </a:cubicBezTo>
                    <a:cubicBezTo>
                      <a:pt x="39" y="89"/>
                      <a:pt x="38" y="85"/>
                      <a:pt x="36" y="84"/>
                    </a:cubicBezTo>
                    <a:cubicBezTo>
                      <a:pt x="20" y="76"/>
                      <a:pt x="11" y="64"/>
                      <a:pt x="11" y="51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2" y="29"/>
                      <a:pt x="37" y="11"/>
                      <a:pt x="67" y="11"/>
                    </a:cubicBezTo>
                    <a:cubicBezTo>
                      <a:pt x="68" y="11"/>
                      <a:pt x="69" y="11"/>
                      <a:pt x="69" y="11"/>
                    </a:cubicBezTo>
                    <a:cubicBezTo>
                      <a:pt x="100" y="12"/>
                      <a:pt x="126" y="31"/>
                      <a:pt x="125" y="52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74"/>
                      <a:pt x="100" y="92"/>
                      <a:pt x="69" y="92"/>
                    </a:cubicBezTo>
                    <a:cubicBezTo>
                      <a:pt x="69" y="92"/>
                      <a:pt x="68" y="92"/>
                      <a:pt x="67" y="92"/>
                    </a:cubicBezTo>
                    <a:cubicBezTo>
                      <a:pt x="65" y="92"/>
                      <a:pt x="62" y="92"/>
                      <a:pt x="59" y="91"/>
                    </a:cubicBezTo>
                    <a:cubicBezTo>
                      <a:pt x="59" y="91"/>
                      <a:pt x="58" y="91"/>
                      <a:pt x="58" y="91"/>
                    </a:cubicBezTo>
                    <a:cubicBezTo>
                      <a:pt x="55" y="91"/>
                      <a:pt x="53" y="93"/>
                      <a:pt x="50" y="94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45" y="97"/>
                      <a:pt x="41" y="99"/>
                      <a:pt x="37" y="102"/>
                    </a:cubicBezTo>
                    <a:cubicBezTo>
                      <a:pt x="35" y="103"/>
                      <a:pt x="34" y="104"/>
                      <a:pt x="32" y="105"/>
                    </a:cubicBezTo>
                    <a:cubicBezTo>
                      <a:pt x="34" y="102"/>
                      <a:pt x="35" y="100"/>
                      <a:pt x="37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37"/>
              <p:cNvSpPr/>
              <p:nvPr/>
            </p:nvSpPr>
            <p:spPr bwMode="auto">
              <a:xfrm>
                <a:off x="3211709" y="3937966"/>
                <a:ext cx="174717" cy="159357"/>
              </a:xfrm>
              <a:custGeom>
                <a:avLst/>
                <a:gdLst>
                  <a:gd name="T0" fmla="*/ 100 w 114"/>
                  <a:gd name="T1" fmla="*/ 92 h 104"/>
                  <a:gd name="T2" fmla="*/ 100 w 114"/>
                  <a:gd name="T3" fmla="*/ 91 h 104"/>
                  <a:gd name="T4" fmla="*/ 96 w 114"/>
                  <a:gd name="T5" fmla="*/ 85 h 104"/>
                  <a:gd name="T6" fmla="*/ 92 w 114"/>
                  <a:gd name="T7" fmla="*/ 78 h 104"/>
                  <a:gd name="T8" fmla="*/ 114 w 114"/>
                  <a:gd name="T9" fmla="*/ 43 h 104"/>
                  <a:gd name="T10" fmla="*/ 114 w 114"/>
                  <a:gd name="T11" fmla="*/ 42 h 104"/>
                  <a:gd name="T12" fmla="*/ 57 w 114"/>
                  <a:gd name="T13" fmla="*/ 0 h 104"/>
                  <a:gd name="T14" fmla="*/ 56 w 114"/>
                  <a:gd name="T15" fmla="*/ 0 h 104"/>
                  <a:gd name="T16" fmla="*/ 55 w 114"/>
                  <a:gd name="T17" fmla="*/ 0 h 104"/>
                  <a:gd name="T18" fmla="*/ 1 w 114"/>
                  <a:gd name="T19" fmla="*/ 31 h 104"/>
                  <a:gd name="T20" fmla="*/ 0 w 114"/>
                  <a:gd name="T21" fmla="*/ 34 h 104"/>
                  <a:gd name="T22" fmla="*/ 2 w 114"/>
                  <a:gd name="T23" fmla="*/ 34 h 104"/>
                  <a:gd name="T24" fmla="*/ 8 w 114"/>
                  <a:gd name="T25" fmla="*/ 35 h 104"/>
                  <a:gd name="T26" fmla="*/ 10 w 114"/>
                  <a:gd name="T27" fmla="*/ 35 h 104"/>
                  <a:gd name="T28" fmla="*/ 11 w 114"/>
                  <a:gd name="T29" fmla="*/ 34 h 104"/>
                  <a:gd name="T30" fmla="*/ 55 w 114"/>
                  <a:gd name="T31" fmla="*/ 10 h 104"/>
                  <a:gd name="T32" fmla="*/ 57 w 114"/>
                  <a:gd name="T33" fmla="*/ 10 h 104"/>
                  <a:gd name="T34" fmla="*/ 104 w 114"/>
                  <a:gd name="T35" fmla="*/ 43 h 104"/>
                  <a:gd name="T36" fmla="*/ 104 w 114"/>
                  <a:gd name="T37" fmla="*/ 43 h 104"/>
                  <a:gd name="T38" fmla="*/ 84 w 114"/>
                  <a:gd name="T39" fmla="*/ 71 h 104"/>
                  <a:gd name="T40" fmla="*/ 80 w 114"/>
                  <a:gd name="T41" fmla="*/ 77 h 104"/>
                  <a:gd name="T42" fmla="*/ 82 w 114"/>
                  <a:gd name="T43" fmla="*/ 82 h 104"/>
                  <a:gd name="T44" fmla="*/ 83 w 114"/>
                  <a:gd name="T45" fmla="*/ 83 h 104"/>
                  <a:gd name="T46" fmla="*/ 86 w 114"/>
                  <a:gd name="T47" fmla="*/ 88 h 104"/>
                  <a:gd name="T48" fmla="*/ 82 w 114"/>
                  <a:gd name="T49" fmla="*/ 86 h 104"/>
                  <a:gd name="T50" fmla="*/ 73 w 114"/>
                  <a:gd name="T51" fmla="*/ 80 h 104"/>
                  <a:gd name="T52" fmla="*/ 72 w 114"/>
                  <a:gd name="T53" fmla="*/ 79 h 104"/>
                  <a:gd name="T54" fmla="*/ 65 w 114"/>
                  <a:gd name="T55" fmla="*/ 77 h 104"/>
                  <a:gd name="T56" fmla="*/ 64 w 114"/>
                  <a:gd name="T57" fmla="*/ 77 h 104"/>
                  <a:gd name="T58" fmla="*/ 62 w 114"/>
                  <a:gd name="T59" fmla="*/ 77 h 104"/>
                  <a:gd name="T60" fmla="*/ 59 w 114"/>
                  <a:gd name="T61" fmla="*/ 77 h 104"/>
                  <a:gd name="T62" fmla="*/ 59 w 114"/>
                  <a:gd name="T63" fmla="*/ 80 h 104"/>
                  <a:gd name="T64" fmla="*/ 59 w 114"/>
                  <a:gd name="T65" fmla="*/ 83 h 104"/>
                  <a:gd name="T66" fmla="*/ 59 w 114"/>
                  <a:gd name="T67" fmla="*/ 84 h 104"/>
                  <a:gd name="T68" fmla="*/ 59 w 114"/>
                  <a:gd name="T69" fmla="*/ 88 h 104"/>
                  <a:gd name="T70" fmla="*/ 62 w 114"/>
                  <a:gd name="T71" fmla="*/ 88 h 104"/>
                  <a:gd name="T72" fmla="*/ 65 w 114"/>
                  <a:gd name="T73" fmla="*/ 87 h 104"/>
                  <a:gd name="T74" fmla="*/ 65 w 114"/>
                  <a:gd name="T75" fmla="*/ 87 h 104"/>
                  <a:gd name="T76" fmla="*/ 67 w 114"/>
                  <a:gd name="T77" fmla="*/ 88 h 104"/>
                  <a:gd name="T78" fmla="*/ 73 w 114"/>
                  <a:gd name="T79" fmla="*/ 92 h 104"/>
                  <a:gd name="T80" fmla="*/ 78 w 114"/>
                  <a:gd name="T81" fmla="*/ 95 h 104"/>
                  <a:gd name="T82" fmla="*/ 88 w 114"/>
                  <a:gd name="T83" fmla="*/ 101 h 104"/>
                  <a:gd name="T84" fmla="*/ 89 w 114"/>
                  <a:gd name="T85" fmla="*/ 101 h 104"/>
                  <a:gd name="T86" fmla="*/ 96 w 114"/>
                  <a:gd name="T87" fmla="*/ 104 h 104"/>
                  <a:gd name="T88" fmla="*/ 96 w 114"/>
                  <a:gd name="T89" fmla="*/ 104 h 104"/>
                  <a:gd name="T90" fmla="*/ 98 w 114"/>
                  <a:gd name="T91" fmla="*/ 104 h 104"/>
                  <a:gd name="T92" fmla="*/ 98 w 114"/>
                  <a:gd name="T93" fmla="*/ 104 h 104"/>
                  <a:gd name="T94" fmla="*/ 102 w 114"/>
                  <a:gd name="T95" fmla="*/ 98 h 104"/>
                  <a:gd name="T96" fmla="*/ 100 w 114"/>
                  <a:gd name="T97" fmla="*/ 9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4" h="104">
                    <a:moveTo>
                      <a:pt x="100" y="92"/>
                    </a:moveTo>
                    <a:cubicBezTo>
                      <a:pt x="100" y="91"/>
                      <a:pt x="100" y="91"/>
                      <a:pt x="100" y="91"/>
                    </a:cubicBezTo>
                    <a:cubicBezTo>
                      <a:pt x="99" y="90"/>
                      <a:pt x="98" y="87"/>
                      <a:pt x="96" y="85"/>
                    </a:cubicBezTo>
                    <a:cubicBezTo>
                      <a:pt x="94" y="82"/>
                      <a:pt x="93" y="80"/>
                      <a:pt x="92" y="78"/>
                    </a:cubicBezTo>
                    <a:cubicBezTo>
                      <a:pt x="106" y="70"/>
                      <a:pt x="114" y="57"/>
                      <a:pt x="114" y="43"/>
                    </a:cubicBezTo>
                    <a:cubicBezTo>
                      <a:pt x="114" y="43"/>
                      <a:pt x="114" y="43"/>
                      <a:pt x="114" y="42"/>
                    </a:cubicBezTo>
                    <a:cubicBezTo>
                      <a:pt x="113" y="19"/>
                      <a:pt x="88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5" y="0"/>
                      <a:pt x="55" y="0"/>
                    </a:cubicBezTo>
                    <a:cubicBezTo>
                      <a:pt x="30" y="0"/>
                      <a:pt x="8" y="13"/>
                      <a:pt x="1" y="3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4" y="34"/>
                      <a:pt x="6" y="35"/>
                      <a:pt x="8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7" y="20"/>
                      <a:pt x="35" y="10"/>
                      <a:pt x="55" y="10"/>
                    </a:cubicBezTo>
                    <a:cubicBezTo>
                      <a:pt x="56" y="10"/>
                      <a:pt x="56" y="10"/>
                      <a:pt x="57" y="10"/>
                    </a:cubicBezTo>
                    <a:cubicBezTo>
                      <a:pt x="83" y="10"/>
                      <a:pt x="104" y="25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54"/>
                      <a:pt x="96" y="65"/>
                      <a:pt x="84" y="71"/>
                    </a:cubicBezTo>
                    <a:cubicBezTo>
                      <a:pt x="81" y="72"/>
                      <a:pt x="80" y="75"/>
                      <a:pt x="80" y="77"/>
                    </a:cubicBezTo>
                    <a:cubicBezTo>
                      <a:pt x="81" y="79"/>
                      <a:pt x="81" y="81"/>
                      <a:pt x="82" y="82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4" y="84"/>
                      <a:pt x="85" y="86"/>
                      <a:pt x="86" y="88"/>
                    </a:cubicBezTo>
                    <a:cubicBezTo>
                      <a:pt x="85" y="87"/>
                      <a:pt x="83" y="86"/>
                      <a:pt x="82" y="86"/>
                    </a:cubicBezTo>
                    <a:cubicBezTo>
                      <a:pt x="79" y="84"/>
                      <a:pt x="76" y="82"/>
                      <a:pt x="73" y="80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69" y="78"/>
                      <a:pt x="68" y="77"/>
                      <a:pt x="65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3" y="77"/>
                      <a:pt x="63" y="77"/>
                      <a:pt x="62" y="77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1"/>
                      <a:pt x="59" y="82"/>
                      <a:pt x="59" y="83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3" y="87"/>
                      <a:pt x="64" y="87"/>
                      <a:pt x="65" y="87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5" y="87"/>
                      <a:pt x="66" y="88"/>
                      <a:pt x="67" y="88"/>
                    </a:cubicBezTo>
                    <a:cubicBezTo>
                      <a:pt x="68" y="89"/>
                      <a:pt x="70" y="90"/>
                      <a:pt x="73" y="92"/>
                    </a:cubicBezTo>
                    <a:cubicBezTo>
                      <a:pt x="74" y="93"/>
                      <a:pt x="76" y="94"/>
                      <a:pt x="78" y="95"/>
                    </a:cubicBezTo>
                    <a:cubicBezTo>
                      <a:pt x="81" y="97"/>
                      <a:pt x="85" y="99"/>
                      <a:pt x="88" y="101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92" y="103"/>
                      <a:pt x="94" y="104"/>
                      <a:pt x="96" y="104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7" y="104"/>
                      <a:pt x="97" y="104"/>
                      <a:pt x="98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01" y="103"/>
                      <a:pt x="103" y="100"/>
                      <a:pt x="102" y="98"/>
                    </a:cubicBezTo>
                    <a:cubicBezTo>
                      <a:pt x="102" y="95"/>
                      <a:pt x="101" y="94"/>
                      <a:pt x="100" y="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1800876">
            <a:off x="6346636" y="2743067"/>
            <a:ext cx="1526352" cy="2090829"/>
          </a:xfrm>
          <a:custGeom>
            <a:avLst/>
            <a:gdLst>
              <a:gd name="connsiteX0" fmla="*/ 763176 w 1526352"/>
              <a:gd name="connsiteY0" fmla="*/ 0 h 2090829"/>
              <a:gd name="connsiteX1" fmla="*/ 1526352 w 1526352"/>
              <a:gd name="connsiteY1" fmla="*/ 763176 h 2090829"/>
              <a:gd name="connsiteX2" fmla="*/ 1209344 w 1526352"/>
              <a:gd name="connsiteY2" fmla="*/ 763176 h 2090829"/>
              <a:gd name="connsiteX3" fmla="*/ 1084758 w 1526352"/>
              <a:gd name="connsiteY3" fmla="*/ 1838770 h 2090829"/>
              <a:gd name="connsiteX4" fmla="*/ 881171 w 1526352"/>
              <a:gd name="connsiteY4" fmla="*/ 1906754 h 2090829"/>
              <a:gd name="connsiteX5" fmla="*/ 626719 w 1526352"/>
              <a:gd name="connsiteY5" fmla="*/ 2016597 h 2090829"/>
              <a:gd name="connsiteX6" fmla="*/ 486169 w 1526352"/>
              <a:gd name="connsiteY6" fmla="*/ 2090829 h 2090829"/>
              <a:gd name="connsiteX7" fmla="*/ 317008 w 1526352"/>
              <a:gd name="connsiteY7" fmla="*/ 763176 h 2090829"/>
              <a:gd name="connsiteX8" fmla="*/ 0 w 1526352"/>
              <a:gd name="connsiteY8" fmla="*/ 763176 h 209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6352" h="2090829">
                <a:moveTo>
                  <a:pt x="763176" y="0"/>
                </a:moveTo>
                <a:lnTo>
                  <a:pt x="1526352" y="763176"/>
                </a:lnTo>
                <a:lnTo>
                  <a:pt x="1209344" y="763176"/>
                </a:lnTo>
                <a:lnTo>
                  <a:pt x="1084758" y="1838770"/>
                </a:lnTo>
                <a:lnTo>
                  <a:pt x="881171" y="1906754"/>
                </a:lnTo>
                <a:cubicBezTo>
                  <a:pt x="798224" y="1938540"/>
                  <a:pt x="713061" y="1975211"/>
                  <a:pt x="626719" y="2016597"/>
                </a:cubicBezTo>
                <a:lnTo>
                  <a:pt x="486169" y="2090829"/>
                </a:lnTo>
                <a:lnTo>
                  <a:pt x="317008" y="763176"/>
                </a:lnTo>
                <a:lnTo>
                  <a:pt x="0" y="7631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9775508">
            <a:off x="4238564" y="2648411"/>
            <a:ext cx="1658756" cy="2229929"/>
          </a:xfrm>
          <a:custGeom>
            <a:avLst/>
            <a:gdLst>
              <a:gd name="connsiteX0" fmla="*/ 829378 w 1658756"/>
              <a:gd name="connsiteY0" fmla="*/ 0 h 2229929"/>
              <a:gd name="connsiteX1" fmla="*/ 1658756 w 1658756"/>
              <a:gd name="connsiteY1" fmla="*/ 829378 h 2229929"/>
              <a:gd name="connsiteX2" fmla="*/ 1314249 w 1658756"/>
              <a:gd name="connsiteY2" fmla="*/ 829378 h 2229929"/>
              <a:gd name="connsiteX3" fmla="*/ 1152023 w 1658756"/>
              <a:gd name="connsiteY3" fmla="*/ 2229929 h 2229929"/>
              <a:gd name="connsiteX4" fmla="*/ 902202 w 1658756"/>
              <a:gd name="connsiteY4" fmla="*/ 2120043 h 2229929"/>
              <a:gd name="connsiteX5" fmla="*/ 548147 w 1658756"/>
              <a:gd name="connsiteY5" fmla="*/ 2008125 h 2229929"/>
              <a:gd name="connsiteX6" fmla="*/ 493270 w 1658756"/>
              <a:gd name="connsiteY6" fmla="*/ 1996941 h 2229929"/>
              <a:gd name="connsiteX7" fmla="*/ 344507 w 1658756"/>
              <a:gd name="connsiteY7" fmla="*/ 829378 h 2229929"/>
              <a:gd name="connsiteX8" fmla="*/ 0 w 1658756"/>
              <a:gd name="connsiteY8" fmla="*/ 829378 h 222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56" h="2229929">
                <a:moveTo>
                  <a:pt x="829378" y="0"/>
                </a:moveTo>
                <a:lnTo>
                  <a:pt x="1658756" y="829378"/>
                </a:lnTo>
                <a:lnTo>
                  <a:pt x="1314249" y="829378"/>
                </a:lnTo>
                <a:lnTo>
                  <a:pt x="1152023" y="2229929"/>
                </a:lnTo>
                <a:lnTo>
                  <a:pt x="902202" y="2120043"/>
                </a:lnTo>
                <a:cubicBezTo>
                  <a:pt x="778111" y="2071511"/>
                  <a:pt x="658928" y="2034004"/>
                  <a:pt x="548147" y="2008125"/>
                </a:cubicBezTo>
                <a:lnTo>
                  <a:pt x="493270" y="1996941"/>
                </a:lnTo>
                <a:lnTo>
                  <a:pt x="344507" y="829378"/>
                </a:lnTo>
                <a:lnTo>
                  <a:pt x="0" y="8293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5"/>
          <p:cNvSpPr/>
          <p:nvPr/>
        </p:nvSpPr>
        <p:spPr>
          <a:xfrm>
            <a:off x="3860321" y="4493605"/>
            <a:ext cx="4699958" cy="705834"/>
          </a:xfrm>
          <a:custGeom>
            <a:avLst/>
            <a:gdLst>
              <a:gd name="connsiteX0" fmla="*/ 0 w 4658264"/>
              <a:gd name="connsiteY0" fmla="*/ 0 h 802255"/>
              <a:gd name="connsiteX1" fmla="*/ 4658264 w 4658264"/>
              <a:gd name="connsiteY1" fmla="*/ 0 h 802255"/>
              <a:gd name="connsiteX2" fmla="*/ 4658264 w 4658264"/>
              <a:gd name="connsiteY2" fmla="*/ 802255 h 802255"/>
              <a:gd name="connsiteX3" fmla="*/ 0 w 4658264"/>
              <a:gd name="connsiteY3" fmla="*/ 802255 h 802255"/>
              <a:gd name="connsiteX4" fmla="*/ 0 w 4658264"/>
              <a:gd name="connsiteY4" fmla="*/ 0 h 802255"/>
              <a:gd name="connsiteX0-1" fmla="*/ 0 w 4658264"/>
              <a:gd name="connsiteY0-2" fmla="*/ 802255 h 802255"/>
              <a:gd name="connsiteX1-3" fmla="*/ 4658264 w 4658264"/>
              <a:gd name="connsiteY1-4" fmla="*/ 0 h 802255"/>
              <a:gd name="connsiteX2-5" fmla="*/ 4658264 w 4658264"/>
              <a:gd name="connsiteY2-6" fmla="*/ 802255 h 802255"/>
              <a:gd name="connsiteX3-7" fmla="*/ 0 w 4658264"/>
              <a:gd name="connsiteY3-8" fmla="*/ 802255 h 802255"/>
              <a:gd name="connsiteX0-9" fmla="*/ 0 w 4658264"/>
              <a:gd name="connsiteY0-10" fmla="*/ 646979 h 646979"/>
              <a:gd name="connsiteX1-11" fmla="*/ 2355011 w 4658264"/>
              <a:gd name="connsiteY1-12" fmla="*/ 0 h 646979"/>
              <a:gd name="connsiteX2-13" fmla="*/ 4658264 w 4658264"/>
              <a:gd name="connsiteY2-14" fmla="*/ 646979 h 646979"/>
              <a:gd name="connsiteX3-15" fmla="*/ 0 w 4658264"/>
              <a:gd name="connsiteY3-16" fmla="*/ 646979 h 646979"/>
              <a:gd name="connsiteX0-17" fmla="*/ 0 w 4658264"/>
              <a:gd name="connsiteY0-18" fmla="*/ 638353 h 638353"/>
              <a:gd name="connsiteX1-19" fmla="*/ 2329131 w 4658264"/>
              <a:gd name="connsiteY1-20" fmla="*/ 0 h 638353"/>
              <a:gd name="connsiteX2-21" fmla="*/ 4658264 w 4658264"/>
              <a:gd name="connsiteY2-22" fmla="*/ 638353 h 638353"/>
              <a:gd name="connsiteX3-23" fmla="*/ 0 w 4658264"/>
              <a:gd name="connsiteY3-24" fmla="*/ 638353 h 638353"/>
              <a:gd name="connsiteX0-25" fmla="*/ 0 w 4658264"/>
              <a:gd name="connsiteY0-26" fmla="*/ 638575 h 638575"/>
              <a:gd name="connsiteX1-27" fmla="*/ 2329131 w 4658264"/>
              <a:gd name="connsiteY1-28" fmla="*/ 222 h 638575"/>
              <a:gd name="connsiteX2-29" fmla="*/ 4658264 w 4658264"/>
              <a:gd name="connsiteY2-30" fmla="*/ 638575 h 638575"/>
              <a:gd name="connsiteX3-31" fmla="*/ 0 w 4658264"/>
              <a:gd name="connsiteY3-32" fmla="*/ 638575 h 638575"/>
              <a:gd name="connsiteX0-33" fmla="*/ 50762 w 4759788"/>
              <a:gd name="connsiteY0-34" fmla="*/ 638353 h 638353"/>
              <a:gd name="connsiteX1-35" fmla="*/ 2379893 w 4759788"/>
              <a:gd name="connsiteY1-36" fmla="*/ 0 h 638353"/>
              <a:gd name="connsiteX2-37" fmla="*/ 4709026 w 4759788"/>
              <a:gd name="connsiteY2-38" fmla="*/ 638353 h 638353"/>
              <a:gd name="connsiteX3-39" fmla="*/ 50762 w 4759788"/>
              <a:gd name="connsiteY3-40" fmla="*/ 638353 h 638353"/>
              <a:gd name="connsiteX0-41" fmla="*/ 51141 w 4760546"/>
              <a:gd name="connsiteY0-42" fmla="*/ 638353 h 638353"/>
              <a:gd name="connsiteX1-43" fmla="*/ 2380272 w 4760546"/>
              <a:gd name="connsiteY1-44" fmla="*/ 0 h 638353"/>
              <a:gd name="connsiteX2-45" fmla="*/ 4709405 w 4760546"/>
              <a:gd name="connsiteY2-46" fmla="*/ 638353 h 638353"/>
              <a:gd name="connsiteX3-47" fmla="*/ 51141 w 4760546"/>
              <a:gd name="connsiteY3-48" fmla="*/ 638353 h 638353"/>
              <a:gd name="connsiteX0-49" fmla="*/ 0 w 4709405"/>
              <a:gd name="connsiteY0-50" fmla="*/ 638353 h 638353"/>
              <a:gd name="connsiteX1-51" fmla="*/ 2329131 w 4709405"/>
              <a:gd name="connsiteY1-52" fmla="*/ 0 h 638353"/>
              <a:gd name="connsiteX2-53" fmla="*/ 4658264 w 4709405"/>
              <a:gd name="connsiteY2-54" fmla="*/ 638353 h 638353"/>
              <a:gd name="connsiteX3-55" fmla="*/ 0 w 4709405"/>
              <a:gd name="connsiteY3-56" fmla="*/ 638353 h 638353"/>
              <a:gd name="connsiteX0-57" fmla="*/ 0 w 4709405"/>
              <a:gd name="connsiteY0-58" fmla="*/ 638353 h 638353"/>
              <a:gd name="connsiteX1-59" fmla="*/ 2329131 w 4709405"/>
              <a:gd name="connsiteY1-60" fmla="*/ 0 h 638353"/>
              <a:gd name="connsiteX2-61" fmla="*/ 4658264 w 4709405"/>
              <a:gd name="connsiteY2-62" fmla="*/ 638353 h 638353"/>
              <a:gd name="connsiteX3-63" fmla="*/ 0 w 4709405"/>
              <a:gd name="connsiteY3-64" fmla="*/ 638353 h 638353"/>
              <a:gd name="connsiteX0-65" fmla="*/ 0 w 4658264"/>
              <a:gd name="connsiteY0-66" fmla="*/ 638353 h 638353"/>
              <a:gd name="connsiteX1-67" fmla="*/ 2329131 w 4658264"/>
              <a:gd name="connsiteY1-68" fmla="*/ 0 h 638353"/>
              <a:gd name="connsiteX2-69" fmla="*/ 4658264 w 4658264"/>
              <a:gd name="connsiteY2-70" fmla="*/ 638353 h 638353"/>
              <a:gd name="connsiteX3-71" fmla="*/ 0 w 4658264"/>
              <a:gd name="connsiteY3-72" fmla="*/ 638353 h 638353"/>
              <a:gd name="connsiteX0-73" fmla="*/ 0 w 4658264"/>
              <a:gd name="connsiteY0-74" fmla="*/ 638353 h 638353"/>
              <a:gd name="connsiteX1-75" fmla="*/ 2329131 w 4658264"/>
              <a:gd name="connsiteY1-76" fmla="*/ 0 h 638353"/>
              <a:gd name="connsiteX2-77" fmla="*/ 4658264 w 4658264"/>
              <a:gd name="connsiteY2-78" fmla="*/ 638353 h 638353"/>
              <a:gd name="connsiteX3-79" fmla="*/ 0 w 4658264"/>
              <a:gd name="connsiteY3-80" fmla="*/ 638353 h 638353"/>
              <a:gd name="connsiteX0-81" fmla="*/ 0 w 4658264"/>
              <a:gd name="connsiteY0-82" fmla="*/ 638353 h 638353"/>
              <a:gd name="connsiteX1-83" fmla="*/ 2329131 w 4658264"/>
              <a:gd name="connsiteY1-84" fmla="*/ 0 h 638353"/>
              <a:gd name="connsiteX2-85" fmla="*/ 4658264 w 4658264"/>
              <a:gd name="connsiteY2-86" fmla="*/ 638353 h 638353"/>
              <a:gd name="connsiteX3-87" fmla="*/ 0 w 4658264"/>
              <a:gd name="connsiteY3-88" fmla="*/ 638353 h 638353"/>
              <a:gd name="connsiteX0-89" fmla="*/ 0 w 4658264"/>
              <a:gd name="connsiteY0-90" fmla="*/ 638353 h 638353"/>
              <a:gd name="connsiteX1-91" fmla="*/ 2329131 w 4658264"/>
              <a:gd name="connsiteY1-92" fmla="*/ 0 h 638353"/>
              <a:gd name="connsiteX2-93" fmla="*/ 4658264 w 4658264"/>
              <a:gd name="connsiteY2-94" fmla="*/ 638353 h 638353"/>
              <a:gd name="connsiteX3-95" fmla="*/ 0 w 4658264"/>
              <a:gd name="connsiteY3-96" fmla="*/ 638353 h 638353"/>
              <a:gd name="connsiteX0-97" fmla="*/ 0 w 4658264"/>
              <a:gd name="connsiteY0-98" fmla="*/ 638353 h 638353"/>
              <a:gd name="connsiteX1-99" fmla="*/ 2329131 w 4658264"/>
              <a:gd name="connsiteY1-100" fmla="*/ 0 h 638353"/>
              <a:gd name="connsiteX2-101" fmla="*/ 4658264 w 4658264"/>
              <a:gd name="connsiteY2-102" fmla="*/ 638353 h 638353"/>
              <a:gd name="connsiteX3-103" fmla="*/ 0 w 4658264"/>
              <a:gd name="connsiteY3-104" fmla="*/ 638353 h 638353"/>
              <a:gd name="connsiteX0-105" fmla="*/ 0 w 4658264"/>
              <a:gd name="connsiteY0-106" fmla="*/ 638353 h 638353"/>
              <a:gd name="connsiteX1-107" fmla="*/ 2329131 w 4658264"/>
              <a:gd name="connsiteY1-108" fmla="*/ 0 h 638353"/>
              <a:gd name="connsiteX2-109" fmla="*/ 4658264 w 4658264"/>
              <a:gd name="connsiteY2-110" fmla="*/ 638353 h 638353"/>
              <a:gd name="connsiteX3-111" fmla="*/ 0 w 4658264"/>
              <a:gd name="connsiteY3-112" fmla="*/ 638353 h 638353"/>
              <a:gd name="connsiteX0-113" fmla="*/ 0 w 4658299"/>
              <a:gd name="connsiteY0-114" fmla="*/ 638353 h 638353"/>
              <a:gd name="connsiteX1-115" fmla="*/ 2329131 w 4658299"/>
              <a:gd name="connsiteY1-116" fmla="*/ 0 h 638353"/>
              <a:gd name="connsiteX2-117" fmla="*/ 4658264 w 4658299"/>
              <a:gd name="connsiteY2-118" fmla="*/ 638353 h 638353"/>
              <a:gd name="connsiteX3-119" fmla="*/ 0 w 4658299"/>
              <a:gd name="connsiteY3-120" fmla="*/ 638353 h 638353"/>
              <a:gd name="connsiteX0-121" fmla="*/ 0 w 4658299"/>
              <a:gd name="connsiteY0-122" fmla="*/ 638353 h 638353"/>
              <a:gd name="connsiteX1-123" fmla="*/ 2329131 w 4658299"/>
              <a:gd name="connsiteY1-124" fmla="*/ 0 h 638353"/>
              <a:gd name="connsiteX2-125" fmla="*/ 4658264 w 4658299"/>
              <a:gd name="connsiteY2-126" fmla="*/ 638353 h 638353"/>
              <a:gd name="connsiteX3-127" fmla="*/ 0 w 4658299"/>
              <a:gd name="connsiteY3-128" fmla="*/ 638353 h 638353"/>
              <a:gd name="connsiteX0-129" fmla="*/ 0 w 4658299"/>
              <a:gd name="connsiteY0-130" fmla="*/ 638353 h 638353"/>
              <a:gd name="connsiteX1-131" fmla="*/ 2329131 w 4658299"/>
              <a:gd name="connsiteY1-132" fmla="*/ 0 h 638353"/>
              <a:gd name="connsiteX2-133" fmla="*/ 4658264 w 4658299"/>
              <a:gd name="connsiteY2-134" fmla="*/ 638353 h 638353"/>
              <a:gd name="connsiteX3-135" fmla="*/ 0 w 4658299"/>
              <a:gd name="connsiteY3-136" fmla="*/ 638353 h 638353"/>
              <a:gd name="connsiteX0-137" fmla="*/ 0 w 4658299"/>
              <a:gd name="connsiteY0-138" fmla="*/ 638353 h 638353"/>
              <a:gd name="connsiteX1-139" fmla="*/ 2329131 w 4658299"/>
              <a:gd name="connsiteY1-140" fmla="*/ 0 h 638353"/>
              <a:gd name="connsiteX2-141" fmla="*/ 4658264 w 4658299"/>
              <a:gd name="connsiteY2-142" fmla="*/ 638353 h 638353"/>
              <a:gd name="connsiteX3-143" fmla="*/ 0 w 4658299"/>
              <a:gd name="connsiteY3-144" fmla="*/ 638353 h 638353"/>
              <a:gd name="connsiteX0-145" fmla="*/ 0 w 4658299"/>
              <a:gd name="connsiteY0-146" fmla="*/ 638353 h 638353"/>
              <a:gd name="connsiteX1-147" fmla="*/ 2329131 w 4658299"/>
              <a:gd name="connsiteY1-148" fmla="*/ 0 h 638353"/>
              <a:gd name="connsiteX2-149" fmla="*/ 4658264 w 4658299"/>
              <a:gd name="connsiteY2-150" fmla="*/ 638353 h 638353"/>
              <a:gd name="connsiteX3-151" fmla="*/ 0 w 4658299"/>
              <a:gd name="connsiteY3-152" fmla="*/ 638353 h 638353"/>
              <a:gd name="connsiteX0-153" fmla="*/ 0 w 4658299"/>
              <a:gd name="connsiteY0-154" fmla="*/ 638353 h 638353"/>
              <a:gd name="connsiteX1-155" fmla="*/ 2329131 w 4658299"/>
              <a:gd name="connsiteY1-156" fmla="*/ 0 h 638353"/>
              <a:gd name="connsiteX2-157" fmla="*/ 4658264 w 4658299"/>
              <a:gd name="connsiteY2-158" fmla="*/ 638353 h 638353"/>
              <a:gd name="connsiteX3-159" fmla="*/ 0 w 4658299"/>
              <a:gd name="connsiteY3-160" fmla="*/ 638353 h 638353"/>
              <a:gd name="connsiteX0-161" fmla="*/ 0 w 4658300"/>
              <a:gd name="connsiteY0-162" fmla="*/ 638353 h 638353"/>
              <a:gd name="connsiteX1-163" fmla="*/ 2329131 w 4658300"/>
              <a:gd name="connsiteY1-164" fmla="*/ 0 h 638353"/>
              <a:gd name="connsiteX2-165" fmla="*/ 4658264 w 4658300"/>
              <a:gd name="connsiteY2-166" fmla="*/ 638353 h 638353"/>
              <a:gd name="connsiteX3-167" fmla="*/ 0 w 4658300"/>
              <a:gd name="connsiteY3-168" fmla="*/ 638353 h 638353"/>
              <a:gd name="connsiteX0-169" fmla="*/ 0 w 4658264"/>
              <a:gd name="connsiteY0-170" fmla="*/ 638353 h 638353"/>
              <a:gd name="connsiteX1-171" fmla="*/ 2329131 w 4658264"/>
              <a:gd name="connsiteY1-172" fmla="*/ 0 h 638353"/>
              <a:gd name="connsiteX2-173" fmla="*/ 4658264 w 4658264"/>
              <a:gd name="connsiteY2-174" fmla="*/ 638353 h 638353"/>
              <a:gd name="connsiteX3-175" fmla="*/ 0 w 4658264"/>
              <a:gd name="connsiteY3-176" fmla="*/ 638353 h 638353"/>
              <a:gd name="connsiteX0-177" fmla="*/ 0 w 4658264"/>
              <a:gd name="connsiteY0-178" fmla="*/ 638353 h 638353"/>
              <a:gd name="connsiteX1-179" fmla="*/ 2329131 w 4658264"/>
              <a:gd name="connsiteY1-180" fmla="*/ 0 h 638353"/>
              <a:gd name="connsiteX2-181" fmla="*/ 4658264 w 4658264"/>
              <a:gd name="connsiteY2-182" fmla="*/ 638353 h 638353"/>
              <a:gd name="connsiteX3-183" fmla="*/ 0 w 4658264"/>
              <a:gd name="connsiteY3-184" fmla="*/ 638353 h 638353"/>
              <a:gd name="connsiteX0-185" fmla="*/ 0 w 4658264"/>
              <a:gd name="connsiteY0-186" fmla="*/ 638353 h 638353"/>
              <a:gd name="connsiteX1-187" fmla="*/ 2329131 w 4658264"/>
              <a:gd name="connsiteY1-188" fmla="*/ 0 h 638353"/>
              <a:gd name="connsiteX2-189" fmla="*/ 4658264 w 4658264"/>
              <a:gd name="connsiteY2-190" fmla="*/ 638353 h 638353"/>
              <a:gd name="connsiteX3-191" fmla="*/ 0 w 4658264"/>
              <a:gd name="connsiteY3-192" fmla="*/ 638353 h 638353"/>
              <a:gd name="connsiteX0-193" fmla="*/ 0 w 4658264"/>
              <a:gd name="connsiteY0-194" fmla="*/ 638353 h 638353"/>
              <a:gd name="connsiteX1-195" fmla="*/ 2329131 w 4658264"/>
              <a:gd name="connsiteY1-196" fmla="*/ 0 h 638353"/>
              <a:gd name="connsiteX2-197" fmla="*/ 4658264 w 4658264"/>
              <a:gd name="connsiteY2-198" fmla="*/ 638353 h 638353"/>
              <a:gd name="connsiteX3-199" fmla="*/ 0 w 4658264"/>
              <a:gd name="connsiteY3-200" fmla="*/ 638353 h 638353"/>
              <a:gd name="connsiteX0-201" fmla="*/ 0 w 4658264"/>
              <a:gd name="connsiteY0-202" fmla="*/ 638353 h 638353"/>
              <a:gd name="connsiteX1-203" fmla="*/ 2329131 w 4658264"/>
              <a:gd name="connsiteY1-204" fmla="*/ 0 h 638353"/>
              <a:gd name="connsiteX2-205" fmla="*/ 4658264 w 4658264"/>
              <a:gd name="connsiteY2-206" fmla="*/ 638353 h 638353"/>
              <a:gd name="connsiteX3-207" fmla="*/ 0 w 4658264"/>
              <a:gd name="connsiteY3-208" fmla="*/ 638353 h 638353"/>
              <a:gd name="connsiteX0-209" fmla="*/ 0 w 4658264"/>
              <a:gd name="connsiteY0-210" fmla="*/ 638353 h 638353"/>
              <a:gd name="connsiteX1-211" fmla="*/ 2329131 w 4658264"/>
              <a:gd name="connsiteY1-212" fmla="*/ 0 h 638353"/>
              <a:gd name="connsiteX2-213" fmla="*/ 4658264 w 4658264"/>
              <a:gd name="connsiteY2-214" fmla="*/ 638353 h 638353"/>
              <a:gd name="connsiteX3-215" fmla="*/ 0 w 4658264"/>
              <a:gd name="connsiteY3-216" fmla="*/ 638353 h 638353"/>
              <a:gd name="connsiteX0-217" fmla="*/ 0 w 4658264"/>
              <a:gd name="connsiteY0-218" fmla="*/ 638353 h 638353"/>
              <a:gd name="connsiteX1-219" fmla="*/ 2329131 w 4658264"/>
              <a:gd name="connsiteY1-220" fmla="*/ 0 h 638353"/>
              <a:gd name="connsiteX2-221" fmla="*/ 4658264 w 4658264"/>
              <a:gd name="connsiteY2-222" fmla="*/ 638353 h 638353"/>
              <a:gd name="connsiteX3-223" fmla="*/ 0 w 4658264"/>
              <a:gd name="connsiteY3-224" fmla="*/ 638353 h 638353"/>
              <a:gd name="connsiteX0-225" fmla="*/ 0 w 4658264"/>
              <a:gd name="connsiteY0-226" fmla="*/ 638353 h 638353"/>
              <a:gd name="connsiteX1-227" fmla="*/ 2329131 w 4658264"/>
              <a:gd name="connsiteY1-228" fmla="*/ 0 h 638353"/>
              <a:gd name="connsiteX2-229" fmla="*/ 4658264 w 4658264"/>
              <a:gd name="connsiteY2-230" fmla="*/ 638353 h 638353"/>
              <a:gd name="connsiteX3-231" fmla="*/ 0 w 4658264"/>
              <a:gd name="connsiteY3-232" fmla="*/ 638353 h 638353"/>
              <a:gd name="connsiteX0-233" fmla="*/ 0 w 4658264"/>
              <a:gd name="connsiteY0-234" fmla="*/ 638353 h 638353"/>
              <a:gd name="connsiteX1-235" fmla="*/ 2329131 w 4658264"/>
              <a:gd name="connsiteY1-236" fmla="*/ 0 h 638353"/>
              <a:gd name="connsiteX2-237" fmla="*/ 4658264 w 4658264"/>
              <a:gd name="connsiteY2-238" fmla="*/ 638353 h 638353"/>
              <a:gd name="connsiteX3-239" fmla="*/ 0 w 4658264"/>
              <a:gd name="connsiteY3-240" fmla="*/ 638353 h 638353"/>
              <a:gd name="connsiteX0-241" fmla="*/ 0 w 4658264"/>
              <a:gd name="connsiteY0-242" fmla="*/ 638353 h 638353"/>
              <a:gd name="connsiteX1-243" fmla="*/ 2329131 w 4658264"/>
              <a:gd name="connsiteY1-244" fmla="*/ 0 h 638353"/>
              <a:gd name="connsiteX2-245" fmla="*/ 4658264 w 4658264"/>
              <a:gd name="connsiteY2-246" fmla="*/ 638353 h 638353"/>
              <a:gd name="connsiteX3-247" fmla="*/ 0 w 4658264"/>
              <a:gd name="connsiteY3-248" fmla="*/ 638353 h 638353"/>
              <a:gd name="connsiteX0-249" fmla="*/ 0 w 4658264"/>
              <a:gd name="connsiteY0-250" fmla="*/ 638353 h 638353"/>
              <a:gd name="connsiteX1-251" fmla="*/ 2329131 w 4658264"/>
              <a:gd name="connsiteY1-252" fmla="*/ 0 h 638353"/>
              <a:gd name="connsiteX2-253" fmla="*/ 4658264 w 4658264"/>
              <a:gd name="connsiteY2-254" fmla="*/ 638353 h 638353"/>
              <a:gd name="connsiteX3-255" fmla="*/ 0 w 4658264"/>
              <a:gd name="connsiteY3-256" fmla="*/ 638353 h 638353"/>
              <a:gd name="connsiteX0-257" fmla="*/ 0 w 4658264"/>
              <a:gd name="connsiteY0-258" fmla="*/ 638353 h 638353"/>
              <a:gd name="connsiteX1-259" fmla="*/ 2329131 w 4658264"/>
              <a:gd name="connsiteY1-260" fmla="*/ 0 h 638353"/>
              <a:gd name="connsiteX2-261" fmla="*/ 4658264 w 4658264"/>
              <a:gd name="connsiteY2-262" fmla="*/ 638353 h 638353"/>
              <a:gd name="connsiteX3-263" fmla="*/ 0 w 4658264"/>
              <a:gd name="connsiteY3-264" fmla="*/ 638353 h 638353"/>
              <a:gd name="connsiteX0-265" fmla="*/ 0 w 4658264"/>
              <a:gd name="connsiteY0-266" fmla="*/ 638353 h 638353"/>
              <a:gd name="connsiteX1-267" fmla="*/ 2329131 w 4658264"/>
              <a:gd name="connsiteY1-268" fmla="*/ 0 h 638353"/>
              <a:gd name="connsiteX2-269" fmla="*/ 4658264 w 4658264"/>
              <a:gd name="connsiteY2-270" fmla="*/ 638353 h 638353"/>
              <a:gd name="connsiteX3-271" fmla="*/ 0 w 4658264"/>
              <a:gd name="connsiteY3-272" fmla="*/ 638353 h 638353"/>
              <a:gd name="connsiteX0-273" fmla="*/ 0 w 4658264"/>
              <a:gd name="connsiteY0-274" fmla="*/ 638353 h 638353"/>
              <a:gd name="connsiteX1-275" fmla="*/ 2329131 w 4658264"/>
              <a:gd name="connsiteY1-276" fmla="*/ 0 h 638353"/>
              <a:gd name="connsiteX2-277" fmla="*/ 4658264 w 4658264"/>
              <a:gd name="connsiteY2-278" fmla="*/ 638353 h 638353"/>
              <a:gd name="connsiteX3-279" fmla="*/ 0 w 4658264"/>
              <a:gd name="connsiteY3-280" fmla="*/ 638353 h 638353"/>
              <a:gd name="connsiteX0-281" fmla="*/ 0 w 4658264"/>
              <a:gd name="connsiteY0-282" fmla="*/ 638353 h 638353"/>
              <a:gd name="connsiteX1-283" fmla="*/ 2329131 w 4658264"/>
              <a:gd name="connsiteY1-284" fmla="*/ 0 h 638353"/>
              <a:gd name="connsiteX2-285" fmla="*/ 4658264 w 4658264"/>
              <a:gd name="connsiteY2-286" fmla="*/ 638353 h 638353"/>
              <a:gd name="connsiteX3-287" fmla="*/ 0 w 4658264"/>
              <a:gd name="connsiteY3-288" fmla="*/ 638353 h 638353"/>
              <a:gd name="connsiteX0-289" fmla="*/ 0 w 4658264"/>
              <a:gd name="connsiteY0-290" fmla="*/ 638353 h 638353"/>
              <a:gd name="connsiteX1-291" fmla="*/ 2329131 w 4658264"/>
              <a:gd name="connsiteY1-292" fmla="*/ 0 h 638353"/>
              <a:gd name="connsiteX2-293" fmla="*/ 4658264 w 4658264"/>
              <a:gd name="connsiteY2-294" fmla="*/ 638353 h 638353"/>
              <a:gd name="connsiteX3-295" fmla="*/ 0 w 4658264"/>
              <a:gd name="connsiteY3-296" fmla="*/ 638353 h 638353"/>
              <a:gd name="connsiteX0-297" fmla="*/ 0 w 4658264"/>
              <a:gd name="connsiteY0-298" fmla="*/ 638353 h 638353"/>
              <a:gd name="connsiteX1-299" fmla="*/ 2329131 w 4658264"/>
              <a:gd name="connsiteY1-300" fmla="*/ 0 h 638353"/>
              <a:gd name="connsiteX2-301" fmla="*/ 4658264 w 4658264"/>
              <a:gd name="connsiteY2-302" fmla="*/ 638353 h 638353"/>
              <a:gd name="connsiteX3-303" fmla="*/ 0 w 4658264"/>
              <a:gd name="connsiteY3-304" fmla="*/ 638353 h 638353"/>
              <a:gd name="connsiteX0-305" fmla="*/ 0 w 4658264"/>
              <a:gd name="connsiteY0-306" fmla="*/ 638353 h 638353"/>
              <a:gd name="connsiteX1-307" fmla="*/ 2329131 w 4658264"/>
              <a:gd name="connsiteY1-308" fmla="*/ 0 h 638353"/>
              <a:gd name="connsiteX2-309" fmla="*/ 4658264 w 4658264"/>
              <a:gd name="connsiteY2-310" fmla="*/ 638353 h 638353"/>
              <a:gd name="connsiteX3-311" fmla="*/ 0 w 4658264"/>
              <a:gd name="connsiteY3-312" fmla="*/ 638353 h 638353"/>
              <a:gd name="connsiteX0-313" fmla="*/ 0 w 4658264"/>
              <a:gd name="connsiteY0-314" fmla="*/ 638353 h 638353"/>
              <a:gd name="connsiteX1-315" fmla="*/ 2329131 w 4658264"/>
              <a:gd name="connsiteY1-316" fmla="*/ 0 h 638353"/>
              <a:gd name="connsiteX2-317" fmla="*/ 4658264 w 4658264"/>
              <a:gd name="connsiteY2-318" fmla="*/ 638353 h 638353"/>
              <a:gd name="connsiteX3-319" fmla="*/ 0 w 4658264"/>
              <a:gd name="connsiteY3-320" fmla="*/ 638353 h 638353"/>
              <a:gd name="connsiteX0-321" fmla="*/ 0 w 4658264"/>
              <a:gd name="connsiteY0-322" fmla="*/ 638353 h 638353"/>
              <a:gd name="connsiteX1-323" fmla="*/ 2329131 w 4658264"/>
              <a:gd name="connsiteY1-324" fmla="*/ 0 h 638353"/>
              <a:gd name="connsiteX2-325" fmla="*/ 4658264 w 4658264"/>
              <a:gd name="connsiteY2-326" fmla="*/ 638353 h 638353"/>
              <a:gd name="connsiteX3-327" fmla="*/ 0 w 4658264"/>
              <a:gd name="connsiteY3-328" fmla="*/ 638353 h 638353"/>
              <a:gd name="connsiteX0-329" fmla="*/ 0 w 4658264"/>
              <a:gd name="connsiteY0-330" fmla="*/ 638353 h 638353"/>
              <a:gd name="connsiteX1-331" fmla="*/ 2329131 w 4658264"/>
              <a:gd name="connsiteY1-332" fmla="*/ 0 h 638353"/>
              <a:gd name="connsiteX2-333" fmla="*/ 4658264 w 4658264"/>
              <a:gd name="connsiteY2-334" fmla="*/ 638353 h 638353"/>
              <a:gd name="connsiteX3-335" fmla="*/ 0 w 4658264"/>
              <a:gd name="connsiteY3-336" fmla="*/ 638353 h 638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658264" h="638353">
                <a:moveTo>
                  <a:pt x="0" y="638353"/>
                </a:moveTo>
                <a:cubicBezTo>
                  <a:pt x="550016" y="315561"/>
                  <a:pt x="1518248" y="0"/>
                  <a:pt x="2329131" y="0"/>
                </a:cubicBezTo>
                <a:cubicBezTo>
                  <a:pt x="3140014" y="0"/>
                  <a:pt x="4192719" y="337666"/>
                  <a:pt x="4658264" y="638353"/>
                </a:cubicBezTo>
                <a:cubicBezTo>
                  <a:pt x="2950233" y="129395"/>
                  <a:pt x="1431984" y="215658"/>
                  <a:pt x="0" y="6383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 rot="19760739">
            <a:off x="4546837" y="3104166"/>
            <a:ext cx="702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47811" y="1993670"/>
            <a:ext cx="982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760289">
            <a:off x="6891659" y="3182380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11960" y="2755367"/>
            <a:ext cx="820739" cy="36279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accent3"/>
                </a:solidFill>
                <a:latin typeface="+mn-ea"/>
              </a:rPr>
              <a:t>垂直领域</a:t>
            </a:r>
            <a:endParaRPr lang="zh-CN" altLang="en-US" sz="1600" b="1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28716" y="3104772"/>
            <a:ext cx="3144826" cy="267765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zh-CN" altLang="zh-CN" sz="1400" dirty="0" smtClean="0"/>
              <a:t>垂直领域，一般是指某个专业领域的内容。</a:t>
            </a:r>
            <a:endParaRPr lang="en-US" altLang="zh-CN" sz="1400" dirty="0" smtClean="0"/>
          </a:p>
          <a:p>
            <a:r>
              <a:rPr lang="zh-CN" altLang="zh-CN" sz="1400" dirty="0" smtClean="0"/>
              <a:t>第一类，我的专业，比如：开发、设计、语言、制作、工程、金融、竞技、创业等。</a:t>
            </a:r>
            <a:endParaRPr lang="zh-CN" altLang="zh-CN" sz="1400" dirty="0" smtClean="0"/>
          </a:p>
          <a:p>
            <a:r>
              <a:rPr lang="zh-CN" altLang="zh-CN" sz="1400" dirty="0" smtClean="0"/>
              <a:t>第二类，我的阶段身份，比如：考研、母婴、结婚、装修、股票、疾病。</a:t>
            </a:r>
            <a:endParaRPr lang="zh-CN" altLang="zh-CN" sz="1400" dirty="0" smtClean="0"/>
          </a:p>
          <a:p>
            <a:r>
              <a:rPr lang="zh-CN" altLang="zh-CN" sz="1400" dirty="0" smtClean="0"/>
              <a:t>第三类，我的兴趣热爱，比如：美妆、军事、汽车、游戏、动漫、电影、健身、星座等。</a:t>
            </a:r>
            <a:endParaRPr lang="zh-CN" altLang="zh-CN" sz="1400" dirty="0" smtClean="0"/>
          </a:p>
          <a:p>
            <a:endParaRPr lang="en-US" altLang="zh-CN" sz="1400" dirty="0" smtClean="0"/>
          </a:p>
          <a:p>
            <a:endParaRPr lang="zh-CN" altLang="zh-CN" sz="1400" dirty="0" smtClean="0"/>
          </a:p>
        </p:txBody>
      </p:sp>
      <p:sp>
        <p:nvSpPr>
          <p:cNvPr id="11" name="文本框 10"/>
          <p:cNvSpPr txBox="1"/>
          <p:nvPr/>
        </p:nvSpPr>
        <p:spPr>
          <a:xfrm>
            <a:off x="3048919" y="2755367"/>
            <a:ext cx="820738" cy="36279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accent2"/>
                </a:solidFill>
                <a:latin typeface="+mn-ea"/>
              </a:rPr>
              <a:t>横向领域</a:t>
            </a:r>
            <a:endParaRPr lang="zh-CN" altLang="en-US" sz="16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0401" y="3085722"/>
            <a:ext cx="3079256" cy="2031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zh-CN" altLang="zh-CN" sz="1400" dirty="0" smtClean="0"/>
              <a:t>横向领域，主要是指泛娱乐的内容。泛娱乐内容，包含了娱乐、明星、八卦、社会、情感、资讯等内容。就目前内容创业来说泛娱乐的内容已经是红海一片，开始呈现出明显的</a:t>
            </a:r>
            <a:r>
              <a:rPr lang="en-US" altLang="zh-CN" sz="1400" dirty="0" smtClean="0"/>
              <a:t>“</a:t>
            </a:r>
            <a:r>
              <a:rPr lang="zh-CN" altLang="zh-CN" sz="1400" dirty="0" smtClean="0"/>
              <a:t>二八效应</a:t>
            </a:r>
            <a:r>
              <a:rPr lang="en-US" altLang="zh-CN" sz="1400" dirty="0" smtClean="0"/>
              <a:t>”</a:t>
            </a:r>
            <a:r>
              <a:rPr lang="zh-CN" altLang="zh-CN" sz="1400" dirty="0" smtClean="0"/>
              <a:t>，许多热门领域比如时尚、娱乐、情感、电影等的内容赛道已经挤满了头部大</a:t>
            </a:r>
            <a:r>
              <a:rPr lang="en-US" altLang="zh-CN" sz="1400" dirty="0" smtClean="0"/>
              <a:t>V</a:t>
            </a:r>
            <a:r>
              <a:rPr lang="zh-CN" altLang="zh-CN" sz="1400" dirty="0" smtClean="0"/>
              <a:t>，粉丝红利已经被收割完毕，新入场者想要同这些大</a:t>
            </a:r>
            <a:r>
              <a:rPr lang="en-US" altLang="zh-CN" sz="1400" dirty="0" smtClean="0"/>
              <a:t>V</a:t>
            </a:r>
            <a:r>
              <a:rPr lang="zh-CN" altLang="zh-CN" sz="1400" dirty="0" smtClean="0"/>
              <a:t>抢流量难度非常大。</a:t>
            </a:r>
            <a:endParaRPr lang="zh-CN" altLang="zh-CN" sz="1400" dirty="0"/>
          </a:p>
        </p:txBody>
      </p:sp>
      <p:sp>
        <p:nvSpPr>
          <p:cNvPr id="18" name="矩形 17"/>
          <p:cNvSpPr/>
          <p:nvPr/>
        </p:nvSpPr>
        <p:spPr>
          <a:xfrm>
            <a:off x="1953194" y="5426119"/>
            <a:ext cx="8285605" cy="55399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可定位的内容领域</a:t>
            </a:r>
            <a:endParaRPr lang="zh-CN" altLang="en-US" sz="2000" b="1" dirty="0">
              <a:latin typeface="+mn-ea"/>
            </a:endParaRPr>
          </a:p>
        </p:txBody>
      </p:sp>
      <p:grpSp>
        <p:nvGrpSpPr>
          <p:cNvPr id="13" name="组合 18"/>
          <p:cNvGrpSpPr/>
          <p:nvPr/>
        </p:nvGrpSpPr>
        <p:grpSpPr>
          <a:xfrm>
            <a:off x="233566" y="952500"/>
            <a:ext cx="4909934" cy="801050"/>
            <a:chOff x="786016" y="819150"/>
            <a:chExt cx="4347959" cy="801050"/>
          </a:xfrm>
        </p:grpSpPr>
        <p:sp>
          <p:nvSpPr>
            <p:cNvPr id="20" name="矩形 19"/>
            <p:cNvSpPr/>
            <p:nvPr/>
          </p:nvSpPr>
          <p:spPr>
            <a:xfrm>
              <a:off x="1829772" y="819150"/>
              <a:ext cx="3266103" cy="7810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9"/>
            <p:cNvSpPr txBox="1"/>
            <p:nvPr/>
          </p:nvSpPr>
          <p:spPr>
            <a:xfrm>
              <a:off x="1990725" y="1018333"/>
              <a:ext cx="314325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+mn-ea"/>
                </a:rPr>
                <a:t>1.4.1 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内容产出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n-ea"/>
                </a:rPr>
                <a:t>——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内容定位</a:t>
              </a:r>
              <a:endParaRPr lang="zh-CN" alt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86016" y="831972"/>
              <a:ext cx="788228" cy="78822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4"/>
            <p:cNvGrpSpPr/>
            <p:nvPr/>
          </p:nvGrpSpPr>
          <p:grpSpPr>
            <a:xfrm>
              <a:off x="934195" y="1029440"/>
              <a:ext cx="484058" cy="393292"/>
              <a:chOff x="3079231" y="3937966"/>
              <a:chExt cx="307195" cy="249594"/>
            </a:xfrm>
            <a:solidFill>
              <a:schemeClr val="accent1"/>
            </a:solidFill>
          </p:grpSpPr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3079231" y="3999404"/>
                <a:ext cx="211196" cy="188156"/>
              </a:xfrm>
              <a:custGeom>
                <a:avLst/>
                <a:gdLst>
                  <a:gd name="T0" fmla="*/ 70 w 137"/>
                  <a:gd name="T1" fmla="*/ 0 h 122"/>
                  <a:gd name="T2" fmla="*/ 68 w 137"/>
                  <a:gd name="T3" fmla="*/ 0 h 122"/>
                  <a:gd name="T4" fmla="*/ 67 w 137"/>
                  <a:gd name="T5" fmla="*/ 0 h 122"/>
                  <a:gd name="T6" fmla="*/ 0 w 137"/>
                  <a:gd name="T7" fmla="*/ 50 h 122"/>
                  <a:gd name="T8" fmla="*/ 0 w 137"/>
                  <a:gd name="T9" fmla="*/ 51 h 122"/>
                  <a:gd name="T10" fmla="*/ 27 w 137"/>
                  <a:gd name="T11" fmla="*/ 92 h 122"/>
                  <a:gd name="T12" fmla="*/ 21 w 137"/>
                  <a:gd name="T13" fmla="*/ 101 h 122"/>
                  <a:gd name="T14" fmla="*/ 17 w 137"/>
                  <a:gd name="T15" fmla="*/ 108 h 122"/>
                  <a:gd name="T16" fmla="*/ 16 w 137"/>
                  <a:gd name="T17" fmla="*/ 109 h 122"/>
                  <a:gd name="T18" fmla="*/ 14 w 137"/>
                  <a:gd name="T19" fmla="*/ 115 h 122"/>
                  <a:gd name="T20" fmla="*/ 19 w 137"/>
                  <a:gd name="T21" fmla="*/ 122 h 122"/>
                  <a:gd name="T22" fmla="*/ 19 w 137"/>
                  <a:gd name="T23" fmla="*/ 122 h 122"/>
                  <a:gd name="T24" fmla="*/ 21 w 137"/>
                  <a:gd name="T25" fmla="*/ 122 h 122"/>
                  <a:gd name="T26" fmla="*/ 21 w 137"/>
                  <a:gd name="T27" fmla="*/ 122 h 122"/>
                  <a:gd name="T28" fmla="*/ 21 w 137"/>
                  <a:gd name="T29" fmla="*/ 122 h 122"/>
                  <a:gd name="T30" fmla="*/ 29 w 137"/>
                  <a:gd name="T31" fmla="*/ 119 h 122"/>
                  <a:gd name="T32" fmla="*/ 31 w 137"/>
                  <a:gd name="T33" fmla="*/ 118 h 122"/>
                  <a:gd name="T34" fmla="*/ 43 w 137"/>
                  <a:gd name="T35" fmla="*/ 111 h 122"/>
                  <a:gd name="T36" fmla="*/ 48 w 137"/>
                  <a:gd name="T37" fmla="*/ 108 h 122"/>
                  <a:gd name="T38" fmla="*/ 56 w 137"/>
                  <a:gd name="T39" fmla="*/ 104 h 122"/>
                  <a:gd name="T40" fmla="*/ 58 w 137"/>
                  <a:gd name="T41" fmla="*/ 103 h 122"/>
                  <a:gd name="T42" fmla="*/ 58 w 137"/>
                  <a:gd name="T43" fmla="*/ 103 h 122"/>
                  <a:gd name="T44" fmla="*/ 67 w 137"/>
                  <a:gd name="T45" fmla="*/ 103 h 122"/>
                  <a:gd name="T46" fmla="*/ 69 w 137"/>
                  <a:gd name="T47" fmla="*/ 103 h 122"/>
                  <a:gd name="T48" fmla="*/ 137 w 137"/>
                  <a:gd name="T49" fmla="*/ 53 h 122"/>
                  <a:gd name="T50" fmla="*/ 137 w 137"/>
                  <a:gd name="T51" fmla="*/ 52 h 122"/>
                  <a:gd name="T52" fmla="*/ 70 w 137"/>
                  <a:gd name="T53" fmla="*/ 0 h 122"/>
                  <a:gd name="T54" fmla="*/ 37 w 137"/>
                  <a:gd name="T55" fmla="*/ 98 h 122"/>
                  <a:gd name="T56" fmla="*/ 37 w 137"/>
                  <a:gd name="T57" fmla="*/ 97 h 122"/>
                  <a:gd name="T58" fmla="*/ 39 w 137"/>
                  <a:gd name="T59" fmla="*/ 90 h 122"/>
                  <a:gd name="T60" fmla="*/ 36 w 137"/>
                  <a:gd name="T61" fmla="*/ 84 h 122"/>
                  <a:gd name="T62" fmla="*/ 11 w 137"/>
                  <a:gd name="T63" fmla="*/ 51 h 122"/>
                  <a:gd name="T64" fmla="*/ 11 w 137"/>
                  <a:gd name="T65" fmla="*/ 50 h 122"/>
                  <a:gd name="T66" fmla="*/ 67 w 137"/>
                  <a:gd name="T67" fmla="*/ 11 h 122"/>
                  <a:gd name="T68" fmla="*/ 69 w 137"/>
                  <a:gd name="T69" fmla="*/ 11 h 122"/>
                  <a:gd name="T70" fmla="*/ 125 w 137"/>
                  <a:gd name="T71" fmla="*/ 52 h 122"/>
                  <a:gd name="T72" fmla="*/ 125 w 137"/>
                  <a:gd name="T73" fmla="*/ 53 h 122"/>
                  <a:gd name="T74" fmla="*/ 69 w 137"/>
                  <a:gd name="T75" fmla="*/ 92 h 122"/>
                  <a:gd name="T76" fmla="*/ 67 w 137"/>
                  <a:gd name="T77" fmla="*/ 92 h 122"/>
                  <a:gd name="T78" fmla="*/ 59 w 137"/>
                  <a:gd name="T79" fmla="*/ 91 h 122"/>
                  <a:gd name="T80" fmla="*/ 58 w 137"/>
                  <a:gd name="T81" fmla="*/ 91 h 122"/>
                  <a:gd name="T82" fmla="*/ 50 w 137"/>
                  <a:gd name="T83" fmla="*/ 94 h 122"/>
                  <a:gd name="T84" fmla="*/ 48 w 137"/>
                  <a:gd name="T85" fmla="*/ 95 h 122"/>
                  <a:gd name="T86" fmla="*/ 37 w 137"/>
                  <a:gd name="T87" fmla="*/ 102 h 122"/>
                  <a:gd name="T88" fmla="*/ 32 w 137"/>
                  <a:gd name="T89" fmla="*/ 105 h 122"/>
                  <a:gd name="T90" fmla="*/ 37 w 137"/>
                  <a:gd name="T91" fmla="*/ 9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22">
                    <a:moveTo>
                      <a:pt x="70" y="0"/>
                    </a:moveTo>
                    <a:cubicBezTo>
                      <a:pt x="69" y="0"/>
                      <a:pt x="69" y="0"/>
                      <a:pt x="6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1" y="0"/>
                      <a:pt x="1" y="22"/>
                      <a:pt x="0" y="50"/>
                    </a:cubicBezTo>
                    <a:cubicBezTo>
                      <a:pt x="0" y="50"/>
                      <a:pt x="0" y="51"/>
                      <a:pt x="0" y="51"/>
                    </a:cubicBezTo>
                    <a:cubicBezTo>
                      <a:pt x="0" y="67"/>
                      <a:pt x="10" y="82"/>
                      <a:pt x="27" y="92"/>
                    </a:cubicBezTo>
                    <a:cubicBezTo>
                      <a:pt x="26" y="94"/>
                      <a:pt x="24" y="97"/>
                      <a:pt x="21" y="101"/>
                    </a:cubicBezTo>
                    <a:cubicBezTo>
                      <a:pt x="20" y="103"/>
                      <a:pt x="18" y="106"/>
                      <a:pt x="17" y="108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5" y="111"/>
                      <a:pt x="14" y="113"/>
                      <a:pt x="14" y="115"/>
                    </a:cubicBezTo>
                    <a:cubicBezTo>
                      <a:pt x="14" y="118"/>
                      <a:pt x="16" y="121"/>
                      <a:pt x="19" y="122"/>
                    </a:cubicBezTo>
                    <a:cubicBezTo>
                      <a:pt x="19" y="122"/>
                      <a:pt x="19" y="122"/>
                      <a:pt x="19" y="122"/>
                    </a:cubicBezTo>
                    <a:cubicBezTo>
                      <a:pt x="20" y="122"/>
                      <a:pt x="20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4" y="122"/>
                      <a:pt x="26" y="121"/>
                      <a:pt x="29" y="119"/>
                    </a:cubicBezTo>
                    <a:cubicBezTo>
                      <a:pt x="31" y="118"/>
                      <a:pt x="31" y="118"/>
                      <a:pt x="31" y="118"/>
                    </a:cubicBezTo>
                    <a:cubicBezTo>
                      <a:pt x="34" y="117"/>
                      <a:pt x="39" y="114"/>
                      <a:pt x="43" y="111"/>
                    </a:cubicBezTo>
                    <a:cubicBezTo>
                      <a:pt x="45" y="110"/>
                      <a:pt x="47" y="109"/>
                      <a:pt x="48" y="108"/>
                    </a:cubicBezTo>
                    <a:cubicBezTo>
                      <a:pt x="51" y="106"/>
                      <a:pt x="54" y="105"/>
                      <a:pt x="56" y="104"/>
                    </a:cubicBezTo>
                    <a:cubicBezTo>
                      <a:pt x="57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61" y="103"/>
                      <a:pt x="64" y="103"/>
                      <a:pt x="67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106" y="103"/>
                      <a:pt x="136" y="81"/>
                      <a:pt x="137" y="53"/>
                    </a:cubicBezTo>
                    <a:cubicBezTo>
                      <a:pt x="137" y="53"/>
                      <a:pt x="137" y="52"/>
                      <a:pt x="137" y="52"/>
                    </a:cubicBezTo>
                    <a:cubicBezTo>
                      <a:pt x="136" y="24"/>
                      <a:pt x="107" y="1"/>
                      <a:pt x="70" y="0"/>
                    </a:cubicBezTo>
                    <a:close/>
                    <a:moveTo>
                      <a:pt x="37" y="98"/>
                    </a:moveTo>
                    <a:cubicBezTo>
                      <a:pt x="37" y="97"/>
                      <a:pt x="37" y="97"/>
                      <a:pt x="37" y="97"/>
                    </a:cubicBezTo>
                    <a:cubicBezTo>
                      <a:pt x="38" y="95"/>
                      <a:pt x="39" y="93"/>
                      <a:pt x="39" y="90"/>
                    </a:cubicBezTo>
                    <a:cubicBezTo>
                      <a:pt x="39" y="89"/>
                      <a:pt x="38" y="85"/>
                      <a:pt x="36" y="84"/>
                    </a:cubicBezTo>
                    <a:cubicBezTo>
                      <a:pt x="20" y="76"/>
                      <a:pt x="11" y="64"/>
                      <a:pt x="11" y="51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2" y="29"/>
                      <a:pt x="37" y="11"/>
                      <a:pt x="67" y="11"/>
                    </a:cubicBezTo>
                    <a:cubicBezTo>
                      <a:pt x="68" y="11"/>
                      <a:pt x="69" y="11"/>
                      <a:pt x="69" y="11"/>
                    </a:cubicBezTo>
                    <a:cubicBezTo>
                      <a:pt x="100" y="12"/>
                      <a:pt x="126" y="31"/>
                      <a:pt x="125" y="52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74"/>
                      <a:pt x="100" y="92"/>
                      <a:pt x="69" y="92"/>
                    </a:cubicBezTo>
                    <a:cubicBezTo>
                      <a:pt x="69" y="92"/>
                      <a:pt x="68" y="92"/>
                      <a:pt x="67" y="92"/>
                    </a:cubicBezTo>
                    <a:cubicBezTo>
                      <a:pt x="65" y="92"/>
                      <a:pt x="62" y="92"/>
                      <a:pt x="59" y="91"/>
                    </a:cubicBezTo>
                    <a:cubicBezTo>
                      <a:pt x="59" y="91"/>
                      <a:pt x="58" y="91"/>
                      <a:pt x="58" y="91"/>
                    </a:cubicBezTo>
                    <a:cubicBezTo>
                      <a:pt x="55" y="91"/>
                      <a:pt x="53" y="93"/>
                      <a:pt x="50" y="94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45" y="97"/>
                      <a:pt x="41" y="99"/>
                      <a:pt x="37" y="102"/>
                    </a:cubicBezTo>
                    <a:cubicBezTo>
                      <a:pt x="35" y="103"/>
                      <a:pt x="34" y="104"/>
                      <a:pt x="32" y="105"/>
                    </a:cubicBezTo>
                    <a:cubicBezTo>
                      <a:pt x="34" y="102"/>
                      <a:pt x="35" y="100"/>
                      <a:pt x="37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37"/>
              <p:cNvSpPr/>
              <p:nvPr/>
            </p:nvSpPr>
            <p:spPr bwMode="auto">
              <a:xfrm>
                <a:off x="3211709" y="3937966"/>
                <a:ext cx="174717" cy="159357"/>
              </a:xfrm>
              <a:custGeom>
                <a:avLst/>
                <a:gdLst>
                  <a:gd name="T0" fmla="*/ 100 w 114"/>
                  <a:gd name="T1" fmla="*/ 92 h 104"/>
                  <a:gd name="T2" fmla="*/ 100 w 114"/>
                  <a:gd name="T3" fmla="*/ 91 h 104"/>
                  <a:gd name="T4" fmla="*/ 96 w 114"/>
                  <a:gd name="T5" fmla="*/ 85 h 104"/>
                  <a:gd name="T6" fmla="*/ 92 w 114"/>
                  <a:gd name="T7" fmla="*/ 78 h 104"/>
                  <a:gd name="T8" fmla="*/ 114 w 114"/>
                  <a:gd name="T9" fmla="*/ 43 h 104"/>
                  <a:gd name="T10" fmla="*/ 114 w 114"/>
                  <a:gd name="T11" fmla="*/ 42 h 104"/>
                  <a:gd name="T12" fmla="*/ 57 w 114"/>
                  <a:gd name="T13" fmla="*/ 0 h 104"/>
                  <a:gd name="T14" fmla="*/ 56 w 114"/>
                  <a:gd name="T15" fmla="*/ 0 h 104"/>
                  <a:gd name="T16" fmla="*/ 55 w 114"/>
                  <a:gd name="T17" fmla="*/ 0 h 104"/>
                  <a:gd name="T18" fmla="*/ 1 w 114"/>
                  <a:gd name="T19" fmla="*/ 31 h 104"/>
                  <a:gd name="T20" fmla="*/ 0 w 114"/>
                  <a:gd name="T21" fmla="*/ 34 h 104"/>
                  <a:gd name="T22" fmla="*/ 2 w 114"/>
                  <a:gd name="T23" fmla="*/ 34 h 104"/>
                  <a:gd name="T24" fmla="*/ 8 w 114"/>
                  <a:gd name="T25" fmla="*/ 35 h 104"/>
                  <a:gd name="T26" fmla="*/ 10 w 114"/>
                  <a:gd name="T27" fmla="*/ 35 h 104"/>
                  <a:gd name="T28" fmla="*/ 11 w 114"/>
                  <a:gd name="T29" fmla="*/ 34 h 104"/>
                  <a:gd name="T30" fmla="*/ 55 w 114"/>
                  <a:gd name="T31" fmla="*/ 10 h 104"/>
                  <a:gd name="T32" fmla="*/ 57 w 114"/>
                  <a:gd name="T33" fmla="*/ 10 h 104"/>
                  <a:gd name="T34" fmla="*/ 104 w 114"/>
                  <a:gd name="T35" fmla="*/ 43 h 104"/>
                  <a:gd name="T36" fmla="*/ 104 w 114"/>
                  <a:gd name="T37" fmla="*/ 43 h 104"/>
                  <a:gd name="T38" fmla="*/ 84 w 114"/>
                  <a:gd name="T39" fmla="*/ 71 h 104"/>
                  <a:gd name="T40" fmla="*/ 80 w 114"/>
                  <a:gd name="T41" fmla="*/ 77 h 104"/>
                  <a:gd name="T42" fmla="*/ 82 w 114"/>
                  <a:gd name="T43" fmla="*/ 82 h 104"/>
                  <a:gd name="T44" fmla="*/ 83 w 114"/>
                  <a:gd name="T45" fmla="*/ 83 h 104"/>
                  <a:gd name="T46" fmla="*/ 86 w 114"/>
                  <a:gd name="T47" fmla="*/ 88 h 104"/>
                  <a:gd name="T48" fmla="*/ 82 w 114"/>
                  <a:gd name="T49" fmla="*/ 86 h 104"/>
                  <a:gd name="T50" fmla="*/ 73 w 114"/>
                  <a:gd name="T51" fmla="*/ 80 h 104"/>
                  <a:gd name="T52" fmla="*/ 72 w 114"/>
                  <a:gd name="T53" fmla="*/ 79 h 104"/>
                  <a:gd name="T54" fmla="*/ 65 w 114"/>
                  <a:gd name="T55" fmla="*/ 77 h 104"/>
                  <a:gd name="T56" fmla="*/ 64 w 114"/>
                  <a:gd name="T57" fmla="*/ 77 h 104"/>
                  <a:gd name="T58" fmla="*/ 62 w 114"/>
                  <a:gd name="T59" fmla="*/ 77 h 104"/>
                  <a:gd name="T60" fmla="*/ 59 w 114"/>
                  <a:gd name="T61" fmla="*/ 77 h 104"/>
                  <a:gd name="T62" fmla="*/ 59 w 114"/>
                  <a:gd name="T63" fmla="*/ 80 h 104"/>
                  <a:gd name="T64" fmla="*/ 59 w 114"/>
                  <a:gd name="T65" fmla="*/ 83 h 104"/>
                  <a:gd name="T66" fmla="*/ 59 w 114"/>
                  <a:gd name="T67" fmla="*/ 84 h 104"/>
                  <a:gd name="T68" fmla="*/ 59 w 114"/>
                  <a:gd name="T69" fmla="*/ 88 h 104"/>
                  <a:gd name="T70" fmla="*/ 62 w 114"/>
                  <a:gd name="T71" fmla="*/ 88 h 104"/>
                  <a:gd name="T72" fmla="*/ 65 w 114"/>
                  <a:gd name="T73" fmla="*/ 87 h 104"/>
                  <a:gd name="T74" fmla="*/ 65 w 114"/>
                  <a:gd name="T75" fmla="*/ 87 h 104"/>
                  <a:gd name="T76" fmla="*/ 67 w 114"/>
                  <a:gd name="T77" fmla="*/ 88 h 104"/>
                  <a:gd name="T78" fmla="*/ 73 w 114"/>
                  <a:gd name="T79" fmla="*/ 92 h 104"/>
                  <a:gd name="T80" fmla="*/ 78 w 114"/>
                  <a:gd name="T81" fmla="*/ 95 h 104"/>
                  <a:gd name="T82" fmla="*/ 88 w 114"/>
                  <a:gd name="T83" fmla="*/ 101 h 104"/>
                  <a:gd name="T84" fmla="*/ 89 w 114"/>
                  <a:gd name="T85" fmla="*/ 101 h 104"/>
                  <a:gd name="T86" fmla="*/ 96 w 114"/>
                  <a:gd name="T87" fmla="*/ 104 h 104"/>
                  <a:gd name="T88" fmla="*/ 96 w 114"/>
                  <a:gd name="T89" fmla="*/ 104 h 104"/>
                  <a:gd name="T90" fmla="*/ 98 w 114"/>
                  <a:gd name="T91" fmla="*/ 104 h 104"/>
                  <a:gd name="T92" fmla="*/ 98 w 114"/>
                  <a:gd name="T93" fmla="*/ 104 h 104"/>
                  <a:gd name="T94" fmla="*/ 102 w 114"/>
                  <a:gd name="T95" fmla="*/ 98 h 104"/>
                  <a:gd name="T96" fmla="*/ 100 w 114"/>
                  <a:gd name="T97" fmla="*/ 9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4" h="104">
                    <a:moveTo>
                      <a:pt x="100" y="92"/>
                    </a:moveTo>
                    <a:cubicBezTo>
                      <a:pt x="100" y="91"/>
                      <a:pt x="100" y="91"/>
                      <a:pt x="100" y="91"/>
                    </a:cubicBezTo>
                    <a:cubicBezTo>
                      <a:pt x="99" y="90"/>
                      <a:pt x="98" y="87"/>
                      <a:pt x="96" y="85"/>
                    </a:cubicBezTo>
                    <a:cubicBezTo>
                      <a:pt x="94" y="82"/>
                      <a:pt x="93" y="80"/>
                      <a:pt x="92" y="78"/>
                    </a:cubicBezTo>
                    <a:cubicBezTo>
                      <a:pt x="106" y="70"/>
                      <a:pt x="114" y="57"/>
                      <a:pt x="114" y="43"/>
                    </a:cubicBezTo>
                    <a:cubicBezTo>
                      <a:pt x="114" y="43"/>
                      <a:pt x="114" y="43"/>
                      <a:pt x="114" y="42"/>
                    </a:cubicBezTo>
                    <a:cubicBezTo>
                      <a:pt x="113" y="19"/>
                      <a:pt x="88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5" y="0"/>
                      <a:pt x="55" y="0"/>
                    </a:cubicBezTo>
                    <a:cubicBezTo>
                      <a:pt x="30" y="0"/>
                      <a:pt x="8" y="13"/>
                      <a:pt x="1" y="3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4" y="34"/>
                      <a:pt x="6" y="35"/>
                      <a:pt x="8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7" y="20"/>
                      <a:pt x="35" y="10"/>
                      <a:pt x="55" y="10"/>
                    </a:cubicBezTo>
                    <a:cubicBezTo>
                      <a:pt x="56" y="10"/>
                      <a:pt x="56" y="10"/>
                      <a:pt x="57" y="10"/>
                    </a:cubicBezTo>
                    <a:cubicBezTo>
                      <a:pt x="83" y="10"/>
                      <a:pt x="104" y="25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54"/>
                      <a:pt x="96" y="65"/>
                      <a:pt x="84" y="71"/>
                    </a:cubicBezTo>
                    <a:cubicBezTo>
                      <a:pt x="81" y="72"/>
                      <a:pt x="80" y="75"/>
                      <a:pt x="80" y="77"/>
                    </a:cubicBezTo>
                    <a:cubicBezTo>
                      <a:pt x="81" y="79"/>
                      <a:pt x="81" y="81"/>
                      <a:pt x="82" y="82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4" y="84"/>
                      <a:pt x="85" y="86"/>
                      <a:pt x="86" y="88"/>
                    </a:cubicBezTo>
                    <a:cubicBezTo>
                      <a:pt x="85" y="87"/>
                      <a:pt x="83" y="86"/>
                      <a:pt x="82" y="86"/>
                    </a:cubicBezTo>
                    <a:cubicBezTo>
                      <a:pt x="79" y="84"/>
                      <a:pt x="76" y="82"/>
                      <a:pt x="73" y="80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69" y="78"/>
                      <a:pt x="68" y="77"/>
                      <a:pt x="65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3" y="77"/>
                      <a:pt x="63" y="77"/>
                      <a:pt x="62" y="77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1"/>
                      <a:pt x="59" y="82"/>
                      <a:pt x="59" y="83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3" y="87"/>
                      <a:pt x="64" y="87"/>
                      <a:pt x="65" y="87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5" y="87"/>
                      <a:pt x="66" y="88"/>
                      <a:pt x="67" y="88"/>
                    </a:cubicBezTo>
                    <a:cubicBezTo>
                      <a:pt x="68" y="89"/>
                      <a:pt x="70" y="90"/>
                      <a:pt x="73" y="92"/>
                    </a:cubicBezTo>
                    <a:cubicBezTo>
                      <a:pt x="74" y="93"/>
                      <a:pt x="76" y="94"/>
                      <a:pt x="78" y="95"/>
                    </a:cubicBezTo>
                    <a:cubicBezTo>
                      <a:pt x="81" y="97"/>
                      <a:pt x="85" y="99"/>
                      <a:pt x="88" y="101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92" y="103"/>
                      <a:pt x="94" y="104"/>
                      <a:pt x="96" y="104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7" y="104"/>
                      <a:pt x="97" y="104"/>
                      <a:pt x="98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01" y="103"/>
                      <a:pt x="103" y="100"/>
                      <a:pt x="102" y="98"/>
                    </a:cubicBezTo>
                    <a:cubicBezTo>
                      <a:pt x="102" y="95"/>
                      <a:pt x="101" y="94"/>
                      <a:pt x="100" y="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19800000" flipV="1">
            <a:off x="3500152" y="2732259"/>
            <a:ext cx="2712286" cy="1149194"/>
          </a:xfrm>
          <a:custGeom>
            <a:avLst/>
            <a:gdLst>
              <a:gd name="connsiteX0" fmla="*/ 594000 w 2803875"/>
              <a:gd name="connsiteY0" fmla="*/ 1188000 h 1188000"/>
              <a:gd name="connsiteX1" fmla="*/ 825211 w 2803875"/>
              <a:gd name="connsiteY1" fmla="*/ 1141321 h 1188000"/>
              <a:gd name="connsiteX2" fmla="*/ 912030 w 2803875"/>
              <a:gd name="connsiteY2" fmla="*/ 1094197 h 1188000"/>
              <a:gd name="connsiteX3" fmla="*/ 912018 w 2803875"/>
              <a:gd name="connsiteY3" fmla="*/ 1095825 h 1188000"/>
              <a:gd name="connsiteX4" fmla="*/ 921043 w 2803875"/>
              <a:gd name="connsiteY4" fmla="*/ 1089305 h 1188000"/>
              <a:gd name="connsiteX5" fmla="*/ 926111 w 2803875"/>
              <a:gd name="connsiteY5" fmla="*/ 1086554 h 1188000"/>
              <a:gd name="connsiteX6" fmla="*/ 934987 w 2803875"/>
              <a:gd name="connsiteY6" fmla="*/ 1079231 h 1188000"/>
              <a:gd name="connsiteX7" fmla="*/ 1013785 w 2803875"/>
              <a:gd name="connsiteY7" fmla="*/ 1022303 h 1188000"/>
              <a:gd name="connsiteX8" fmla="*/ 2084107 w 2803875"/>
              <a:gd name="connsiteY8" fmla="*/ 845789 h 1188000"/>
              <a:gd name="connsiteX9" fmla="*/ 2228334 w 2803875"/>
              <a:gd name="connsiteY9" fmla="*/ 914935 h 1188000"/>
              <a:gd name="connsiteX10" fmla="*/ 2278740 w 2803875"/>
              <a:gd name="connsiteY10" fmla="*/ 942295 h 1188000"/>
              <a:gd name="connsiteX11" fmla="*/ 2425875 w 2803875"/>
              <a:gd name="connsiteY11" fmla="*/ 972000 h 1188000"/>
              <a:gd name="connsiteX12" fmla="*/ 2803875 w 2803875"/>
              <a:gd name="connsiteY12" fmla="*/ 594000 h 1188000"/>
              <a:gd name="connsiteX13" fmla="*/ 2425875 w 2803875"/>
              <a:gd name="connsiteY13" fmla="*/ 216000 h 1188000"/>
              <a:gd name="connsiteX14" fmla="*/ 2261996 w 2803875"/>
              <a:gd name="connsiteY14" fmla="*/ 253275 h 1188000"/>
              <a:gd name="connsiteX15" fmla="*/ 2224546 w 2803875"/>
              <a:gd name="connsiteY15" fmla="*/ 274800 h 1188000"/>
              <a:gd name="connsiteX16" fmla="*/ 2073609 w 2803875"/>
              <a:gd name="connsiteY16" fmla="*/ 346660 h 1188000"/>
              <a:gd name="connsiteX17" fmla="*/ 912019 w 2803875"/>
              <a:gd name="connsiteY17" fmla="*/ 92175 h 1188000"/>
              <a:gd name="connsiteX18" fmla="*/ 912034 w 2803875"/>
              <a:gd name="connsiteY18" fmla="*/ 94197 h 1188000"/>
              <a:gd name="connsiteX19" fmla="*/ 889667 w 2803875"/>
              <a:gd name="connsiteY19" fmla="*/ 78698 h 1188000"/>
              <a:gd name="connsiteX20" fmla="*/ 594000 w 2803875"/>
              <a:gd name="connsiteY20" fmla="*/ 0 h 1188000"/>
              <a:gd name="connsiteX21" fmla="*/ 0 w 2803875"/>
              <a:gd name="connsiteY21" fmla="*/ 594000 h 1188000"/>
              <a:gd name="connsiteX22" fmla="*/ 594000 w 2803875"/>
              <a:gd name="connsiteY22" fmla="*/ 118800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03875" h="1188000">
                <a:moveTo>
                  <a:pt x="594000" y="1188000"/>
                </a:moveTo>
                <a:cubicBezTo>
                  <a:pt x="676014" y="1188000"/>
                  <a:pt x="754146" y="1171379"/>
                  <a:pt x="825211" y="1141321"/>
                </a:cubicBezTo>
                <a:lnTo>
                  <a:pt x="912030" y="1094197"/>
                </a:lnTo>
                <a:lnTo>
                  <a:pt x="912018" y="1095825"/>
                </a:lnTo>
                <a:lnTo>
                  <a:pt x="921043" y="1089305"/>
                </a:lnTo>
                <a:lnTo>
                  <a:pt x="926111" y="1086554"/>
                </a:lnTo>
                <a:lnTo>
                  <a:pt x="934987" y="1079231"/>
                </a:lnTo>
                <a:lnTo>
                  <a:pt x="1013785" y="1022303"/>
                </a:lnTo>
                <a:cubicBezTo>
                  <a:pt x="1446108" y="721218"/>
                  <a:pt x="1715690" y="688231"/>
                  <a:pt x="2084107" y="845789"/>
                </a:cubicBezTo>
                <a:lnTo>
                  <a:pt x="2228334" y="914935"/>
                </a:lnTo>
                <a:lnTo>
                  <a:pt x="2278740" y="942295"/>
                </a:lnTo>
                <a:cubicBezTo>
                  <a:pt x="2323964" y="961423"/>
                  <a:pt x="2373684" y="972000"/>
                  <a:pt x="2425875" y="972000"/>
                </a:cubicBezTo>
                <a:cubicBezTo>
                  <a:pt x="2634639" y="972000"/>
                  <a:pt x="2803875" y="802764"/>
                  <a:pt x="2803875" y="594000"/>
                </a:cubicBezTo>
                <a:cubicBezTo>
                  <a:pt x="2803875" y="385236"/>
                  <a:pt x="2634639" y="216000"/>
                  <a:pt x="2425875" y="216000"/>
                </a:cubicBezTo>
                <a:cubicBezTo>
                  <a:pt x="2367160" y="216000"/>
                  <a:pt x="2311572" y="229387"/>
                  <a:pt x="2261996" y="253275"/>
                </a:cubicBezTo>
                <a:lnTo>
                  <a:pt x="2224546" y="274800"/>
                </a:lnTo>
                <a:lnTo>
                  <a:pt x="2073609" y="346660"/>
                </a:lnTo>
                <a:cubicBezTo>
                  <a:pt x="1682613" y="510843"/>
                  <a:pt x="1401235" y="457389"/>
                  <a:pt x="912019" y="92175"/>
                </a:cubicBezTo>
                <a:lnTo>
                  <a:pt x="912034" y="94197"/>
                </a:lnTo>
                <a:lnTo>
                  <a:pt x="889667" y="78698"/>
                </a:lnTo>
                <a:cubicBezTo>
                  <a:pt x="802600" y="28633"/>
                  <a:pt x="701644" y="0"/>
                  <a:pt x="594000" y="0"/>
                </a:cubicBezTo>
                <a:cubicBezTo>
                  <a:pt x="265943" y="0"/>
                  <a:pt x="0" y="265943"/>
                  <a:pt x="0" y="594000"/>
                </a:cubicBezTo>
                <a:cubicBezTo>
                  <a:pt x="0" y="922057"/>
                  <a:pt x="265943" y="1188000"/>
                  <a:pt x="594000" y="11880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3600000">
            <a:off x="4861577" y="1674112"/>
            <a:ext cx="2712286" cy="1149194"/>
          </a:xfrm>
          <a:custGeom>
            <a:avLst/>
            <a:gdLst>
              <a:gd name="connsiteX0" fmla="*/ 594000 w 2803875"/>
              <a:gd name="connsiteY0" fmla="*/ 1188000 h 1188000"/>
              <a:gd name="connsiteX1" fmla="*/ 825211 w 2803875"/>
              <a:gd name="connsiteY1" fmla="*/ 1141321 h 1188000"/>
              <a:gd name="connsiteX2" fmla="*/ 912030 w 2803875"/>
              <a:gd name="connsiteY2" fmla="*/ 1094197 h 1188000"/>
              <a:gd name="connsiteX3" fmla="*/ 912018 w 2803875"/>
              <a:gd name="connsiteY3" fmla="*/ 1095825 h 1188000"/>
              <a:gd name="connsiteX4" fmla="*/ 921043 w 2803875"/>
              <a:gd name="connsiteY4" fmla="*/ 1089305 h 1188000"/>
              <a:gd name="connsiteX5" fmla="*/ 926111 w 2803875"/>
              <a:gd name="connsiteY5" fmla="*/ 1086554 h 1188000"/>
              <a:gd name="connsiteX6" fmla="*/ 934987 w 2803875"/>
              <a:gd name="connsiteY6" fmla="*/ 1079231 h 1188000"/>
              <a:gd name="connsiteX7" fmla="*/ 1013785 w 2803875"/>
              <a:gd name="connsiteY7" fmla="*/ 1022303 h 1188000"/>
              <a:gd name="connsiteX8" fmla="*/ 2084107 w 2803875"/>
              <a:gd name="connsiteY8" fmla="*/ 845789 h 1188000"/>
              <a:gd name="connsiteX9" fmla="*/ 2228334 w 2803875"/>
              <a:gd name="connsiteY9" fmla="*/ 914935 h 1188000"/>
              <a:gd name="connsiteX10" fmla="*/ 2278740 w 2803875"/>
              <a:gd name="connsiteY10" fmla="*/ 942295 h 1188000"/>
              <a:gd name="connsiteX11" fmla="*/ 2425875 w 2803875"/>
              <a:gd name="connsiteY11" fmla="*/ 972000 h 1188000"/>
              <a:gd name="connsiteX12" fmla="*/ 2803875 w 2803875"/>
              <a:gd name="connsiteY12" fmla="*/ 594000 h 1188000"/>
              <a:gd name="connsiteX13" fmla="*/ 2425875 w 2803875"/>
              <a:gd name="connsiteY13" fmla="*/ 216000 h 1188000"/>
              <a:gd name="connsiteX14" fmla="*/ 2261996 w 2803875"/>
              <a:gd name="connsiteY14" fmla="*/ 253275 h 1188000"/>
              <a:gd name="connsiteX15" fmla="*/ 2224546 w 2803875"/>
              <a:gd name="connsiteY15" fmla="*/ 274800 h 1188000"/>
              <a:gd name="connsiteX16" fmla="*/ 2073609 w 2803875"/>
              <a:gd name="connsiteY16" fmla="*/ 346660 h 1188000"/>
              <a:gd name="connsiteX17" fmla="*/ 912019 w 2803875"/>
              <a:gd name="connsiteY17" fmla="*/ 92175 h 1188000"/>
              <a:gd name="connsiteX18" fmla="*/ 912034 w 2803875"/>
              <a:gd name="connsiteY18" fmla="*/ 94197 h 1188000"/>
              <a:gd name="connsiteX19" fmla="*/ 889667 w 2803875"/>
              <a:gd name="connsiteY19" fmla="*/ 78698 h 1188000"/>
              <a:gd name="connsiteX20" fmla="*/ 594000 w 2803875"/>
              <a:gd name="connsiteY20" fmla="*/ 0 h 1188000"/>
              <a:gd name="connsiteX21" fmla="*/ 0 w 2803875"/>
              <a:gd name="connsiteY21" fmla="*/ 594000 h 1188000"/>
              <a:gd name="connsiteX22" fmla="*/ 594000 w 2803875"/>
              <a:gd name="connsiteY22" fmla="*/ 118800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03875" h="1188000">
                <a:moveTo>
                  <a:pt x="594000" y="1188000"/>
                </a:moveTo>
                <a:cubicBezTo>
                  <a:pt x="676014" y="1188000"/>
                  <a:pt x="754146" y="1171379"/>
                  <a:pt x="825211" y="1141321"/>
                </a:cubicBezTo>
                <a:lnTo>
                  <a:pt x="912030" y="1094197"/>
                </a:lnTo>
                <a:lnTo>
                  <a:pt x="912018" y="1095825"/>
                </a:lnTo>
                <a:lnTo>
                  <a:pt x="921043" y="1089305"/>
                </a:lnTo>
                <a:lnTo>
                  <a:pt x="926111" y="1086554"/>
                </a:lnTo>
                <a:lnTo>
                  <a:pt x="934987" y="1079231"/>
                </a:lnTo>
                <a:lnTo>
                  <a:pt x="1013785" y="1022303"/>
                </a:lnTo>
                <a:cubicBezTo>
                  <a:pt x="1446108" y="721218"/>
                  <a:pt x="1715690" y="688231"/>
                  <a:pt x="2084107" y="845789"/>
                </a:cubicBezTo>
                <a:lnTo>
                  <a:pt x="2228334" y="914935"/>
                </a:lnTo>
                <a:lnTo>
                  <a:pt x="2278740" y="942295"/>
                </a:lnTo>
                <a:cubicBezTo>
                  <a:pt x="2323964" y="961423"/>
                  <a:pt x="2373684" y="972000"/>
                  <a:pt x="2425875" y="972000"/>
                </a:cubicBezTo>
                <a:cubicBezTo>
                  <a:pt x="2634639" y="972000"/>
                  <a:pt x="2803875" y="802764"/>
                  <a:pt x="2803875" y="594000"/>
                </a:cubicBezTo>
                <a:cubicBezTo>
                  <a:pt x="2803875" y="385236"/>
                  <a:pt x="2634639" y="216000"/>
                  <a:pt x="2425875" y="216000"/>
                </a:cubicBezTo>
                <a:cubicBezTo>
                  <a:pt x="2367160" y="216000"/>
                  <a:pt x="2311572" y="229387"/>
                  <a:pt x="2261996" y="253275"/>
                </a:cubicBezTo>
                <a:lnTo>
                  <a:pt x="2224546" y="274800"/>
                </a:lnTo>
                <a:lnTo>
                  <a:pt x="2073609" y="346660"/>
                </a:lnTo>
                <a:cubicBezTo>
                  <a:pt x="1682613" y="510843"/>
                  <a:pt x="1401235" y="457389"/>
                  <a:pt x="912019" y="92175"/>
                </a:cubicBezTo>
                <a:lnTo>
                  <a:pt x="912034" y="94197"/>
                </a:lnTo>
                <a:lnTo>
                  <a:pt x="889667" y="78698"/>
                </a:lnTo>
                <a:cubicBezTo>
                  <a:pt x="802600" y="28633"/>
                  <a:pt x="701644" y="0"/>
                  <a:pt x="594000" y="0"/>
                </a:cubicBezTo>
                <a:cubicBezTo>
                  <a:pt x="265943" y="0"/>
                  <a:pt x="0" y="265943"/>
                  <a:pt x="0" y="594000"/>
                </a:cubicBezTo>
                <a:cubicBezTo>
                  <a:pt x="0" y="922057"/>
                  <a:pt x="265943" y="1188000"/>
                  <a:pt x="594000" y="1188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3600000" flipH="1" flipV="1">
            <a:off x="4629424" y="4071299"/>
            <a:ext cx="2712286" cy="1149194"/>
          </a:xfrm>
          <a:custGeom>
            <a:avLst/>
            <a:gdLst>
              <a:gd name="connsiteX0" fmla="*/ 594000 w 2803875"/>
              <a:gd name="connsiteY0" fmla="*/ 1188000 h 1188000"/>
              <a:gd name="connsiteX1" fmla="*/ 825211 w 2803875"/>
              <a:gd name="connsiteY1" fmla="*/ 1141321 h 1188000"/>
              <a:gd name="connsiteX2" fmla="*/ 912030 w 2803875"/>
              <a:gd name="connsiteY2" fmla="*/ 1094197 h 1188000"/>
              <a:gd name="connsiteX3" fmla="*/ 912018 w 2803875"/>
              <a:gd name="connsiteY3" fmla="*/ 1095825 h 1188000"/>
              <a:gd name="connsiteX4" fmla="*/ 921043 w 2803875"/>
              <a:gd name="connsiteY4" fmla="*/ 1089305 h 1188000"/>
              <a:gd name="connsiteX5" fmla="*/ 926111 w 2803875"/>
              <a:gd name="connsiteY5" fmla="*/ 1086554 h 1188000"/>
              <a:gd name="connsiteX6" fmla="*/ 934987 w 2803875"/>
              <a:gd name="connsiteY6" fmla="*/ 1079231 h 1188000"/>
              <a:gd name="connsiteX7" fmla="*/ 1013785 w 2803875"/>
              <a:gd name="connsiteY7" fmla="*/ 1022303 h 1188000"/>
              <a:gd name="connsiteX8" fmla="*/ 2084107 w 2803875"/>
              <a:gd name="connsiteY8" fmla="*/ 845789 h 1188000"/>
              <a:gd name="connsiteX9" fmla="*/ 2228334 w 2803875"/>
              <a:gd name="connsiteY9" fmla="*/ 914935 h 1188000"/>
              <a:gd name="connsiteX10" fmla="*/ 2278740 w 2803875"/>
              <a:gd name="connsiteY10" fmla="*/ 942295 h 1188000"/>
              <a:gd name="connsiteX11" fmla="*/ 2425875 w 2803875"/>
              <a:gd name="connsiteY11" fmla="*/ 972000 h 1188000"/>
              <a:gd name="connsiteX12" fmla="*/ 2803875 w 2803875"/>
              <a:gd name="connsiteY12" fmla="*/ 594000 h 1188000"/>
              <a:gd name="connsiteX13" fmla="*/ 2425875 w 2803875"/>
              <a:gd name="connsiteY13" fmla="*/ 216000 h 1188000"/>
              <a:gd name="connsiteX14" fmla="*/ 2261996 w 2803875"/>
              <a:gd name="connsiteY14" fmla="*/ 253275 h 1188000"/>
              <a:gd name="connsiteX15" fmla="*/ 2224546 w 2803875"/>
              <a:gd name="connsiteY15" fmla="*/ 274800 h 1188000"/>
              <a:gd name="connsiteX16" fmla="*/ 2073609 w 2803875"/>
              <a:gd name="connsiteY16" fmla="*/ 346660 h 1188000"/>
              <a:gd name="connsiteX17" fmla="*/ 912019 w 2803875"/>
              <a:gd name="connsiteY17" fmla="*/ 92175 h 1188000"/>
              <a:gd name="connsiteX18" fmla="*/ 912034 w 2803875"/>
              <a:gd name="connsiteY18" fmla="*/ 94197 h 1188000"/>
              <a:gd name="connsiteX19" fmla="*/ 889667 w 2803875"/>
              <a:gd name="connsiteY19" fmla="*/ 78698 h 1188000"/>
              <a:gd name="connsiteX20" fmla="*/ 594000 w 2803875"/>
              <a:gd name="connsiteY20" fmla="*/ 0 h 1188000"/>
              <a:gd name="connsiteX21" fmla="*/ 0 w 2803875"/>
              <a:gd name="connsiteY21" fmla="*/ 594000 h 1188000"/>
              <a:gd name="connsiteX22" fmla="*/ 594000 w 2803875"/>
              <a:gd name="connsiteY22" fmla="*/ 118800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03875" h="1188000">
                <a:moveTo>
                  <a:pt x="594000" y="1188000"/>
                </a:moveTo>
                <a:cubicBezTo>
                  <a:pt x="676014" y="1188000"/>
                  <a:pt x="754146" y="1171379"/>
                  <a:pt x="825211" y="1141321"/>
                </a:cubicBezTo>
                <a:lnTo>
                  <a:pt x="912030" y="1094197"/>
                </a:lnTo>
                <a:lnTo>
                  <a:pt x="912018" y="1095825"/>
                </a:lnTo>
                <a:lnTo>
                  <a:pt x="921043" y="1089305"/>
                </a:lnTo>
                <a:lnTo>
                  <a:pt x="926111" y="1086554"/>
                </a:lnTo>
                <a:lnTo>
                  <a:pt x="934987" y="1079231"/>
                </a:lnTo>
                <a:lnTo>
                  <a:pt x="1013785" y="1022303"/>
                </a:lnTo>
                <a:cubicBezTo>
                  <a:pt x="1446108" y="721218"/>
                  <a:pt x="1715690" y="688231"/>
                  <a:pt x="2084107" y="845789"/>
                </a:cubicBezTo>
                <a:lnTo>
                  <a:pt x="2228334" y="914935"/>
                </a:lnTo>
                <a:lnTo>
                  <a:pt x="2278740" y="942295"/>
                </a:lnTo>
                <a:cubicBezTo>
                  <a:pt x="2323964" y="961423"/>
                  <a:pt x="2373684" y="972000"/>
                  <a:pt x="2425875" y="972000"/>
                </a:cubicBezTo>
                <a:cubicBezTo>
                  <a:pt x="2634639" y="972000"/>
                  <a:pt x="2803875" y="802764"/>
                  <a:pt x="2803875" y="594000"/>
                </a:cubicBezTo>
                <a:cubicBezTo>
                  <a:pt x="2803875" y="385236"/>
                  <a:pt x="2634639" y="216000"/>
                  <a:pt x="2425875" y="216000"/>
                </a:cubicBezTo>
                <a:cubicBezTo>
                  <a:pt x="2367160" y="216000"/>
                  <a:pt x="2311572" y="229387"/>
                  <a:pt x="2261996" y="253275"/>
                </a:cubicBezTo>
                <a:lnTo>
                  <a:pt x="2224546" y="274800"/>
                </a:lnTo>
                <a:lnTo>
                  <a:pt x="2073609" y="346660"/>
                </a:lnTo>
                <a:cubicBezTo>
                  <a:pt x="1682613" y="510843"/>
                  <a:pt x="1401235" y="457389"/>
                  <a:pt x="912019" y="92175"/>
                </a:cubicBezTo>
                <a:lnTo>
                  <a:pt x="912034" y="94197"/>
                </a:lnTo>
                <a:lnTo>
                  <a:pt x="889667" y="78698"/>
                </a:lnTo>
                <a:cubicBezTo>
                  <a:pt x="802600" y="28633"/>
                  <a:pt x="701644" y="0"/>
                  <a:pt x="594000" y="0"/>
                </a:cubicBezTo>
                <a:cubicBezTo>
                  <a:pt x="265943" y="0"/>
                  <a:pt x="0" y="265943"/>
                  <a:pt x="0" y="594000"/>
                </a:cubicBezTo>
                <a:cubicBezTo>
                  <a:pt x="0" y="922057"/>
                  <a:pt x="265943" y="1188000"/>
                  <a:pt x="594000" y="11880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19800000" flipH="1">
            <a:off x="5979562" y="3019667"/>
            <a:ext cx="2712286" cy="1149194"/>
          </a:xfrm>
          <a:custGeom>
            <a:avLst/>
            <a:gdLst>
              <a:gd name="connsiteX0" fmla="*/ 594000 w 2803875"/>
              <a:gd name="connsiteY0" fmla="*/ 1188000 h 1188000"/>
              <a:gd name="connsiteX1" fmla="*/ 825211 w 2803875"/>
              <a:gd name="connsiteY1" fmla="*/ 1141321 h 1188000"/>
              <a:gd name="connsiteX2" fmla="*/ 912030 w 2803875"/>
              <a:gd name="connsiteY2" fmla="*/ 1094197 h 1188000"/>
              <a:gd name="connsiteX3" fmla="*/ 912018 w 2803875"/>
              <a:gd name="connsiteY3" fmla="*/ 1095825 h 1188000"/>
              <a:gd name="connsiteX4" fmla="*/ 921043 w 2803875"/>
              <a:gd name="connsiteY4" fmla="*/ 1089305 h 1188000"/>
              <a:gd name="connsiteX5" fmla="*/ 926111 w 2803875"/>
              <a:gd name="connsiteY5" fmla="*/ 1086554 h 1188000"/>
              <a:gd name="connsiteX6" fmla="*/ 934987 w 2803875"/>
              <a:gd name="connsiteY6" fmla="*/ 1079231 h 1188000"/>
              <a:gd name="connsiteX7" fmla="*/ 1013785 w 2803875"/>
              <a:gd name="connsiteY7" fmla="*/ 1022303 h 1188000"/>
              <a:gd name="connsiteX8" fmla="*/ 2084107 w 2803875"/>
              <a:gd name="connsiteY8" fmla="*/ 845789 h 1188000"/>
              <a:gd name="connsiteX9" fmla="*/ 2228334 w 2803875"/>
              <a:gd name="connsiteY9" fmla="*/ 914935 h 1188000"/>
              <a:gd name="connsiteX10" fmla="*/ 2278740 w 2803875"/>
              <a:gd name="connsiteY10" fmla="*/ 942295 h 1188000"/>
              <a:gd name="connsiteX11" fmla="*/ 2425875 w 2803875"/>
              <a:gd name="connsiteY11" fmla="*/ 972000 h 1188000"/>
              <a:gd name="connsiteX12" fmla="*/ 2803875 w 2803875"/>
              <a:gd name="connsiteY12" fmla="*/ 594000 h 1188000"/>
              <a:gd name="connsiteX13" fmla="*/ 2425875 w 2803875"/>
              <a:gd name="connsiteY13" fmla="*/ 216000 h 1188000"/>
              <a:gd name="connsiteX14" fmla="*/ 2261996 w 2803875"/>
              <a:gd name="connsiteY14" fmla="*/ 253275 h 1188000"/>
              <a:gd name="connsiteX15" fmla="*/ 2224546 w 2803875"/>
              <a:gd name="connsiteY15" fmla="*/ 274800 h 1188000"/>
              <a:gd name="connsiteX16" fmla="*/ 2073609 w 2803875"/>
              <a:gd name="connsiteY16" fmla="*/ 346660 h 1188000"/>
              <a:gd name="connsiteX17" fmla="*/ 912019 w 2803875"/>
              <a:gd name="connsiteY17" fmla="*/ 92175 h 1188000"/>
              <a:gd name="connsiteX18" fmla="*/ 912034 w 2803875"/>
              <a:gd name="connsiteY18" fmla="*/ 94197 h 1188000"/>
              <a:gd name="connsiteX19" fmla="*/ 889667 w 2803875"/>
              <a:gd name="connsiteY19" fmla="*/ 78698 h 1188000"/>
              <a:gd name="connsiteX20" fmla="*/ 594000 w 2803875"/>
              <a:gd name="connsiteY20" fmla="*/ 0 h 1188000"/>
              <a:gd name="connsiteX21" fmla="*/ 0 w 2803875"/>
              <a:gd name="connsiteY21" fmla="*/ 594000 h 1188000"/>
              <a:gd name="connsiteX22" fmla="*/ 594000 w 2803875"/>
              <a:gd name="connsiteY22" fmla="*/ 118800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03875" h="1188000">
                <a:moveTo>
                  <a:pt x="594000" y="1188000"/>
                </a:moveTo>
                <a:cubicBezTo>
                  <a:pt x="676014" y="1188000"/>
                  <a:pt x="754146" y="1171379"/>
                  <a:pt x="825211" y="1141321"/>
                </a:cubicBezTo>
                <a:lnTo>
                  <a:pt x="912030" y="1094197"/>
                </a:lnTo>
                <a:lnTo>
                  <a:pt x="912018" y="1095825"/>
                </a:lnTo>
                <a:lnTo>
                  <a:pt x="921043" y="1089305"/>
                </a:lnTo>
                <a:lnTo>
                  <a:pt x="926111" y="1086554"/>
                </a:lnTo>
                <a:lnTo>
                  <a:pt x="934987" y="1079231"/>
                </a:lnTo>
                <a:lnTo>
                  <a:pt x="1013785" y="1022303"/>
                </a:lnTo>
                <a:cubicBezTo>
                  <a:pt x="1446108" y="721218"/>
                  <a:pt x="1715690" y="688231"/>
                  <a:pt x="2084107" y="845789"/>
                </a:cubicBezTo>
                <a:lnTo>
                  <a:pt x="2228334" y="914935"/>
                </a:lnTo>
                <a:lnTo>
                  <a:pt x="2278740" y="942295"/>
                </a:lnTo>
                <a:cubicBezTo>
                  <a:pt x="2323964" y="961423"/>
                  <a:pt x="2373684" y="972000"/>
                  <a:pt x="2425875" y="972000"/>
                </a:cubicBezTo>
                <a:cubicBezTo>
                  <a:pt x="2634639" y="972000"/>
                  <a:pt x="2803875" y="802764"/>
                  <a:pt x="2803875" y="594000"/>
                </a:cubicBezTo>
                <a:cubicBezTo>
                  <a:pt x="2803875" y="385236"/>
                  <a:pt x="2634639" y="216000"/>
                  <a:pt x="2425875" y="216000"/>
                </a:cubicBezTo>
                <a:cubicBezTo>
                  <a:pt x="2367160" y="216000"/>
                  <a:pt x="2311572" y="229387"/>
                  <a:pt x="2261996" y="253275"/>
                </a:cubicBezTo>
                <a:lnTo>
                  <a:pt x="2224546" y="274800"/>
                </a:lnTo>
                <a:lnTo>
                  <a:pt x="2073609" y="346660"/>
                </a:lnTo>
                <a:cubicBezTo>
                  <a:pt x="1682613" y="510843"/>
                  <a:pt x="1401235" y="457389"/>
                  <a:pt x="912019" y="92175"/>
                </a:cubicBezTo>
                <a:lnTo>
                  <a:pt x="912034" y="94197"/>
                </a:lnTo>
                <a:lnTo>
                  <a:pt x="889667" y="78698"/>
                </a:lnTo>
                <a:cubicBezTo>
                  <a:pt x="802600" y="28633"/>
                  <a:pt x="701644" y="0"/>
                  <a:pt x="594000" y="0"/>
                </a:cubicBezTo>
                <a:cubicBezTo>
                  <a:pt x="265943" y="0"/>
                  <a:pt x="0" y="265943"/>
                  <a:pt x="0" y="594000"/>
                </a:cubicBezTo>
                <a:cubicBezTo>
                  <a:pt x="0" y="922057"/>
                  <a:pt x="265943" y="1188000"/>
                  <a:pt x="594000" y="1188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861056" y="1262476"/>
            <a:ext cx="3825994" cy="8906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zh-CN" sz="1200" dirty="0" smtClean="0"/>
              <a:t>用户标准是内容生产的根本动力。适合用户的内容才是最好的内容。优质内容应该有明确的用户画像。内容创业不是挣钱，挣的是用户的认知。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6827" y="954699"/>
            <a:ext cx="827200" cy="307777"/>
          </a:xfrm>
          <a:prstGeom prst="rect">
            <a:avLst/>
          </a:prstGeom>
          <a:noFill/>
        </p:spPr>
        <p:txBody>
          <a:bodyPr wrap="none" lIns="0" rIns="108000" rtlCol="0">
            <a:spAutoFit/>
          </a:bodyPr>
          <a:lstStyle/>
          <a:p>
            <a:r>
              <a:rPr lang="zh-CN" altLang="zh-CN" sz="1400" b="1" dirty="0" smtClean="0"/>
              <a:t>用户标准</a:t>
            </a:r>
            <a:endParaRPr lang="zh-CN" altLang="zh-CN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496175" y="3899917"/>
            <a:ext cx="3811711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zh-CN" sz="1200" dirty="0" smtClean="0"/>
              <a:t>内容要具有产业价值和投资价值，重要的一点就是内容要可工业化、规模化、标准化，不能工业化、规模化、标准化的内容很容易出现天花板，从而缺乏规模效益和投资价值。内容产业虽是属于创意产业，但其实也可以工业化、规模化、标准化的。可以建立内容创意体系：要建立内容创意筛选机制，用大部分时间去选题，用尽量低的成本去犯错、试错，快速搜集市场反馈，从而调整内容创意。同时要建立起内容生产线：规范生产标准，建立生产流程，建立工具链，保证生产效率。</a:t>
            </a:r>
            <a:endParaRPr lang="zh-CN" altLang="zh-CN" sz="1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781205" y="3592140"/>
            <a:ext cx="827200" cy="307777"/>
          </a:xfrm>
          <a:prstGeom prst="rect">
            <a:avLst/>
          </a:prstGeom>
          <a:noFill/>
        </p:spPr>
        <p:txBody>
          <a:bodyPr wrap="none" lIns="0" rIns="108000" rtlCol="0">
            <a:spAutoFit/>
          </a:bodyPr>
          <a:lstStyle/>
          <a:p>
            <a:r>
              <a:rPr lang="zh-CN" altLang="zh-CN" sz="1400" b="1" dirty="0" smtClean="0"/>
              <a:t>产业标准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6225" y="5230890"/>
            <a:ext cx="496940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zh-CN" sz="1200" dirty="0" smtClean="0"/>
              <a:t>内容创业最终要回归商业变现。内容要变现要具备三个价值。一是入口价值，入口价值就是生产的内容是一个强大的流量入口，不再依赖某一个内容平台。。二是标签价值。标签价值就是内容的目标受众精准垂直，专业性比较强，辨识度高，有非常独特的标签属性，内容产品化能力强。第三个是消费引导价值。内容要能够触发和影响用户消费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06221" y="4950678"/>
            <a:ext cx="7181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zh-CN" sz="1400" b="1" dirty="0" smtClean="0"/>
              <a:t>商业标准</a:t>
            </a:r>
            <a:endParaRPr lang="zh-CN" altLang="zh-CN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71450" y="2378060"/>
            <a:ext cx="3234379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zh-CN" sz="1200" dirty="0" smtClean="0"/>
              <a:t>内容生产必须遵守底线，做温暖的、积极的有价值的优质内容，才是永恒的主流。优质内容应当充满健康</a:t>
            </a:r>
            <a:r>
              <a:rPr lang="en-US" altLang="zh-CN" sz="1200" dirty="0" err="1" smtClean="0"/>
              <a:t>乐观</a:t>
            </a:r>
            <a:r>
              <a:rPr lang="zh-CN" altLang="zh-CN" sz="1200" dirty="0" smtClean="0"/>
              <a:t>、</a:t>
            </a:r>
            <a:r>
              <a:rPr lang="en-US" altLang="zh-CN" sz="1200" dirty="0" err="1" smtClean="0"/>
              <a:t>积极向上</a:t>
            </a:r>
            <a:r>
              <a:rPr lang="zh-CN" altLang="zh-CN" sz="1200" dirty="0" smtClean="0"/>
              <a:t>的动力和情感，有温度，有情怀，有价值。事实上，就内容创业实际来说，那些个性化、独特、创意、温暖的有价值的正能量内容，一般来说运气不会太差。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66416" y="2097848"/>
            <a:ext cx="7181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zh-CN" sz="1400" b="1" dirty="0" smtClean="0"/>
              <a:t>价值标准</a:t>
            </a:r>
            <a:endParaRPr lang="zh-CN" altLang="zh-CN" sz="1400" dirty="0"/>
          </a:p>
        </p:txBody>
      </p:sp>
      <p:grpSp>
        <p:nvGrpSpPr>
          <p:cNvPr id="21" name="组合 18"/>
          <p:cNvGrpSpPr/>
          <p:nvPr/>
        </p:nvGrpSpPr>
        <p:grpSpPr>
          <a:xfrm>
            <a:off x="185940" y="142875"/>
            <a:ext cx="5490960" cy="907069"/>
            <a:chOff x="786016" y="819150"/>
            <a:chExt cx="4347959" cy="907069"/>
          </a:xfrm>
        </p:grpSpPr>
        <p:sp>
          <p:nvSpPr>
            <p:cNvPr id="22" name="矩形 21"/>
            <p:cNvSpPr/>
            <p:nvPr/>
          </p:nvSpPr>
          <p:spPr>
            <a:xfrm>
              <a:off x="1829772" y="819150"/>
              <a:ext cx="3266103" cy="7810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9"/>
            <p:cNvSpPr txBox="1"/>
            <p:nvPr/>
          </p:nvSpPr>
          <p:spPr>
            <a:xfrm>
              <a:off x="1990725" y="1018333"/>
              <a:ext cx="3143250" cy="70788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+mn-ea"/>
                </a:rPr>
                <a:t>1.4.1 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内容产出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n-ea"/>
                </a:rPr>
                <a:t>——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优质内容标准</a:t>
              </a:r>
              <a:endParaRPr lang="zh-CN" alt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86016" y="831972"/>
              <a:ext cx="788228" cy="78822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14"/>
            <p:cNvGrpSpPr/>
            <p:nvPr/>
          </p:nvGrpSpPr>
          <p:grpSpPr>
            <a:xfrm>
              <a:off x="934195" y="1029440"/>
              <a:ext cx="484058" cy="393292"/>
              <a:chOff x="3079231" y="3937966"/>
              <a:chExt cx="307195" cy="249594"/>
            </a:xfrm>
            <a:solidFill>
              <a:schemeClr val="accent1"/>
            </a:solidFill>
          </p:grpSpPr>
          <p:sp>
            <p:nvSpPr>
              <p:cNvPr id="26" name="Freeform 36"/>
              <p:cNvSpPr>
                <a:spLocks noEditPoints="1"/>
              </p:cNvSpPr>
              <p:nvPr/>
            </p:nvSpPr>
            <p:spPr bwMode="auto">
              <a:xfrm>
                <a:off x="3079231" y="3999404"/>
                <a:ext cx="211196" cy="188156"/>
              </a:xfrm>
              <a:custGeom>
                <a:avLst/>
                <a:gdLst>
                  <a:gd name="T0" fmla="*/ 70 w 137"/>
                  <a:gd name="T1" fmla="*/ 0 h 122"/>
                  <a:gd name="T2" fmla="*/ 68 w 137"/>
                  <a:gd name="T3" fmla="*/ 0 h 122"/>
                  <a:gd name="T4" fmla="*/ 67 w 137"/>
                  <a:gd name="T5" fmla="*/ 0 h 122"/>
                  <a:gd name="T6" fmla="*/ 0 w 137"/>
                  <a:gd name="T7" fmla="*/ 50 h 122"/>
                  <a:gd name="T8" fmla="*/ 0 w 137"/>
                  <a:gd name="T9" fmla="*/ 51 h 122"/>
                  <a:gd name="T10" fmla="*/ 27 w 137"/>
                  <a:gd name="T11" fmla="*/ 92 h 122"/>
                  <a:gd name="T12" fmla="*/ 21 w 137"/>
                  <a:gd name="T13" fmla="*/ 101 h 122"/>
                  <a:gd name="T14" fmla="*/ 17 w 137"/>
                  <a:gd name="T15" fmla="*/ 108 h 122"/>
                  <a:gd name="T16" fmla="*/ 16 w 137"/>
                  <a:gd name="T17" fmla="*/ 109 h 122"/>
                  <a:gd name="T18" fmla="*/ 14 w 137"/>
                  <a:gd name="T19" fmla="*/ 115 h 122"/>
                  <a:gd name="T20" fmla="*/ 19 w 137"/>
                  <a:gd name="T21" fmla="*/ 122 h 122"/>
                  <a:gd name="T22" fmla="*/ 19 w 137"/>
                  <a:gd name="T23" fmla="*/ 122 h 122"/>
                  <a:gd name="T24" fmla="*/ 21 w 137"/>
                  <a:gd name="T25" fmla="*/ 122 h 122"/>
                  <a:gd name="T26" fmla="*/ 21 w 137"/>
                  <a:gd name="T27" fmla="*/ 122 h 122"/>
                  <a:gd name="T28" fmla="*/ 21 w 137"/>
                  <a:gd name="T29" fmla="*/ 122 h 122"/>
                  <a:gd name="T30" fmla="*/ 29 w 137"/>
                  <a:gd name="T31" fmla="*/ 119 h 122"/>
                  <a:gd name="T32" fmla="*/ 31 w 137"/>
                  <a:gd name="T33" fmla="*/ 118 h 122"/>
                  <a:gd name="T34" fmla="*/ 43 w 137"/>
                  <a:gd name="T35" fmla="*/ 111 h 122"/>
                  <a:gd name="T36" fmla="*/ 48 w 137"/>
                  <a:gd name="T37" fmla="*/ 108 h 122"/>
                  <a:gd name="T38" fmla="*/ 56 w 137"/>
                  <a:gd name="T39" fmla="*/ 104 h 122"/>
                  <a:gd name="T40" fmla="*/ 58 w 137"/>
                  <a:gd name="T41" fmla="*/ 103 h 122"/>
                  <a:gd name="T42" fmla="*/ 58 w 137"/>
                  <a:gd name="T43" fmla="*/ 103 h 122"/>
                  <a:gd name="T44" fmla="*/ 67 w 137"/>
                  <a:gd name="T45" fmla="*/ 103 h 122"/>
                  <a:gd name="T46" fmla="*/ 69 w 137"/>
                  <a:gd name="T47" fmla="*/ 103 h 122"/>
                  <a:gd name="T48" fmla="*/ 137 w 137"/>
                  <a:gd name="T49" fmla="*/ 53 h 122"/>
                  <a:gd name="T50" fmla="*/ 137 w 137"/>
                  <a:gd name="T51" fmla="*/ 52 h 122"/>
                  <a:gd name="T52" fmla="*/ 70 w 137"/>
                  <a:gd name="T53" fmla="*/ 0 h 122"/>
                  <a:gd name="T54" fmla="*/ 37 w 137"/>
                  <a:gd name="T55" fmla="*/ 98 h 122"/>
                  <a:gd name="T56" fmla="*/ 37 w 137"/>
                  <a:gd name="T57" fmla="*/ 97 h 122"/>
                  <a:gd name="T58" fmla="*/ 39 w 137"/>
                  <a:gd name="T59" fmla="*/ 90 h 122"/>
                  <a:gd name="T60" fmla="*/ 36 w 137"/>
                  <a:gd name="T61" fmla="*/ 84 h 122"/>
                  <a:gd name="T62" fmla="*/ 11 w 137"/>
                  <a:gd name="T63" fmla="*/ 51 h 122"/>
                  <a:gd name="T64" fmla="*/ 11 w 137"/>
                  <a:gd name="T65" fmla="*/ 50 h 122"/>
                  <a:gd name="T66" fmla="*/ 67 w 137"/>
                  <a:gd name="T67" fmla="*/ 11 h 122"/>
                  <a:gd name="T68" fmla="*/ 69 w 137"/>
                  <a:gd name="T69" fmla="*/ 11 h 122"/>
                  <a:gd name="T70" fmla="*/ 125 w 137"/>
                  <a:gd name="T71" fmla="*/ 52 h 122"/>
                  <a:gd name="T72" fmla="*/ 125 w 137"/>
                  <a:gd name="T73" fmla="*/ 53 h 122"/>
                  <a:gd name="T74" fmla="*/ 69 w 137"/>
                  <a:gd name="T75" fmla="*/ 92 h 122"/>
                  <a:gd name="T76" fmla="*/ 67 w 137"/>
                  <a:gd name="T77" fmla="*/ 92 h 122"/>
                  <a:gd name="T78" fmla="*/ 59 w 137"/>
                  <a:gd name="T79" fmla="*/ 91 h 122"/>
                  <a:gd name="T80" fmla="*/ 58 w 137"/>
                  <a:gd name="T81" fmla="*/ 91 h 122"/>
                  <a:gd name="T82" fmla="*/ 50 w 137"/>
                  <a:gd name="T83" fmla="*/ 94 h 122"/>
                  <a:gd name="T84" fmla="*/ 48 w 137"/>
                  <a:gd name="T85" fmla="*/ 95 h 122"/>
                  <a:gd name="T86" fmla="*/ 37 w 137"/>
                  <a:gd name="T87" fmla="*/ 102 h 122"/>
                  <a:gd name="T88" fmla="*/ 32 w 137"/>
                  <a:gd name="T89" fmla="*/ 105 h 122"/>
                  <a:gd name="T90" fmla="*/ 37 w 137"/>
                  <a:gd name="T91" fmla="*/ 9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22">
                    <a:moveTo>
                      <a:pt x="70" y="0"/>
                    </a:moveTo>
                    <a:cubicBezTo>
                      <a:pt x="69" y="0"/>
                      <a:pt x="69" y="0"/>
                      <a:pt x="6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1" y="0"/>
                      <a:pt x="1" y="22"/>
                      <a:pt x="0" y="50"/>
                    </a:cubicBezTo>
                    <a:cubicBezTo>
                      <a:pt x="0" y="50"/>
                      <a:pt x="0" y="51"/>
                      <a:pt x="0" y="51"/>
                    </a:cubicBezTo>
                    <a:cubicBezTo>
                      <a:pt x="0" y="67"/>
                      <a:pt x="10" y="82"/>
                      <a:pt x="27" y="92"/>
                    </a:cubicBezTo>
                    <a:cubicBezTo>
                      <a:pt x="26" y="94"/>
                      <a:pt x="24" y="97"/>
                      <a:pt x="21" y="101"/>
                    </a:cubicBezTo>
                    <a:cubicBezTo>
                      <a:pt x="20" y="103"/>
                      <a:pt x="18" y="106"/>
                      <a:pt x="17" y="108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5" y="111"/>
                      <a:pt x="14" y="113"/>
                      <a:pt x="14" y="115"/>
                    </a:cubicBezTo>
                    <a:cubicBezTo>
                      <a:pt x="14" y="118"/>
                      <a:pt x="16" y="121"/>
                      <a:pt x="19" y="122"/>
                    </a:cubicBezTo>
                    <a:cubicBezTo>
                      <a:pt x="19" y="122"/>
                      <a:pt x="19" y="122"/>
                      <a:pt x="19" y="122"/>
                    </a:cubicBezTo>
                    <a:cubicBezTo>
                      <a:pt x="20" y="122"/>
                      <a:pt x="20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4" y="122"/>
                      <a:pt x="26" y="121"/>
                      <a:pt x="29" y="119"/>
                    </a:cubicBezTo>
                    <a:cubicBezTo>
                      <a:pt x="31" y="118"/>
                      <a:pt x="31" y="118"/>
                      <a:pt x="31" y="118"/>
                    </a:cubicBezTo>
                    <a:cubicBezTo>
                      <a:pt x="34" y="117"/>
                      <a:pt x="39" y="114"/>
                      <a:pt x="43" y="111"/>
                    </a:cubicBezTo>
                    <a:cubicBezTo>
                      <a:pt x="45" y="110"/>
                      <a:pt x="47" y="109"/>
                      <a:pt x="48" y="108"/>
                    </a:cubicBezTo>
                    <a:cubicBezTo>
                      <a:pt x="51" y="106"/>
                      <a:pt x="54" y="105"/>
                      <a:pt x="56" y="104"/>
                    </a:cubicBezTo>
                    <a:cubicBezTo>
                      <a:pt x="57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61" y="103"/>
                      <a:pt x="64" y="103"/>
                      <a:pt x="67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106" y="103"/>
                      <a:pt x="136" y="81"/>
                      <a:pt x="137" y="53"/>
                    </a:cubicBezTo>
                    <a:cubicBezTo>
                      <a:pt x="137" y="53"/>
                      <a:pt x="137" y="52"/>
                      <a:pt x="137" y="52"/>
                    </a:cubicBezTo>
                    <a:cubicBezTo>
                      <a:pt x="136" y="24"/>
                      <a:pt x="107" y="1"/>
                      <a:pt x="70" y="0"/>
                    </a:cubicBezTo>
                    <a:close/>
                    <a:moveTo>
                      <a:pt x="37" y="98"/>
                    </a:moveTo>
                    <a:cubicBezTo>
                      <a:pt x="37" y="97"/>
                      <a:pt x="37" y="97"/>
                      <a:pt x="37" y="97"/>
                    </a:cubicBezTo>
                    <a:cubicBezTo>
                      <a:pt x="38" y="95"/>
                      <a:pt x="39" y="93"/>
                      <a:pt x="39" y="90"/>
                    </a:cubicBezTo>
                    <a:cubicBezTo>
                      <a:pt x="39" y="89"/>
                      <a:pt x="38" y="85"/>
                      <a:pt x="36" y="84"/>
                    </a:cubicBezTo>
                    <a:cubicBezTo>
                      <a:pt x="20" y="76"/>
                      <a:pt x="11" y="64"/>
                      <a:pt x="11" y="51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2" y="29"/>
                      <a:pt x="37" y="11"/>
                      <a:pt x="67" y="11"/>
                    </a:cubicBezTo>
                    <a:cubicBezTo>
                      <a:pt x="68" y="11"/>
                      <a:pt x="69" y="11"/>
                      <a:pt x="69" y="11"/>
                    </a:cubicBezTo>
                    <a:cubicBezTo>
                      <a:pt x="100" y="12"/>
                      <a:pt x="126" y="31"/>
                      <a:pt x="125" y="52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74"/>
                      <a:pt x="100" y="92"/>
                      <a:pt x="69" y="92"/>
                    </a:cubicBezTo>
                    <a:cubicBezTo>
                      <a:pt x="69" y="92"/>
                      <a:pt x="68" y="92"/>
                      <a:pt x="67" y="92"/>
                    </a:cubicBezTo>
                    <a:cubicBezTo>
                      <a:pt x="65" y="92"/>
                      <a:pt x="62" y="92"/>
                      <a:pt x="59" y="91"/>
                    </a:cubicBezTo>
                    <a:cubicBezTo>
                      <a:pt x="59" y="91"/>
                      <a:pt x="58" y="91"/>
                      <a:pt x="58" y="91"/>
                    </a:cubicBezTo>
                    <a:cubicBezTo>
                      <a:pt x="55" y="91"/>
                      <a:pt x="53" y="93"/>
                      <a:pt x="50" y="94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45" y="97"/>
                      <a:pt x="41" y="99"/>
                      <a:pt x="37" y="102"/>
                    </a:cubicBezTo>
                    <a:cubicBezTo>
                      <a:pt x="35" y="103"/>
                      <a:pt x="34" y="104"/>
                      <a:pt x="32" y="105"/>
                    </a:cubicBezTo>
                    <a:cubicBezTo>
                      <a:pt x="34" y="102"/>
                      <a:pt x="35" y="100"/>
                      <a:pt x="37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7"/>
              <p:cNvSpPr/>
              <p:nvPr/>
            </p:nvSpPr>
            <p:spPr bwMode="auto">
              <a:xfrm>
                <a:off x="3211709" y="3937966"/>
                <a:ext cx="174717" cy="159357"/>
              </a:xfrm>
              <a:custGeom>
                <a:avLst/>
                <a:gdLst>
                  <a:gd name="T0" fmla="*/ 100 w 114"/>
                  <a:gd name="T1" fmla="*/ 92 h 104"/>
                  <a:gd name="T2" fmla="*/ 100 w 114"/>
                  <a:gd name="T3" fmla="*/ 91 h 104"/>
                  <a:gd name="T4" fmla="*/ 96 w 114"/>
                  <a:gd name="T5" fmla="*/ 85 h 104"/>
                  <a:gd name="T6" fmla="*/ 92 w 114"/>
                  <a:gd name="T7" fmla="*/ 78 h 104"/>
                  <a:gd name="T8" fmla="*/ 114 w 114"/>
                  <a:gd name="T9" fmla="*/ 43 h 104"/>
                  <a:gd name="T10" fmla="*/ 114 w 114"/>
                  <a:gd name="T11" fmla="*/ 42 h 104"/>
                  <a:gd name="T12" fmla="*/ 57 w 114"/>
                  <a:gd name="T13" fmla="*/ 0 h 104"/>
                  <a:gd name="T14" fmla="*/ 56 w 114"/>
                  <a:gd name="T15" fmla="*/ 0 h 104"/>
                  <a:gd name="T16" fmla="*/ 55 w 114"/>
                  <a:gd name="T17" fmla="*/ 0 h 104"/>
                  <a:gd name="T18" fmla="*/ 1 w 114"/>
                  <a:gd name="T19" fmla="*/ 31 h 104"/>
                  <a:gd name="T20" fmla="*/ 0 w 114"/>
                  <a:gd name="T21" fmla="*/ 34 h 104"/>
                  <a:gd name="T22" fmla="*/ 2 w 114"/>
                  <a:gd name="T23" fmla="*/ 34 h 104"/>
                  <a:gd name="T24" fmla="*/ 8 w 114"/>
                  <a:gd name="T25" fmla="*/ 35 h 104"/>
                  <a:gd name="T26" fmla="*/ 10 w 114"/>
                  <a:gd name="T27" fmla="*/ 35 h 104"/>
                  <a:gd name="T28" fmla="*/ 11 w 114"/>
                  <a:gd name="T29" fmla="*/ 34 h 104"/>
                  <a:gd name="T30" fmla="*/ 55 w 114"/>
                  <a:gd name="T31" fmla="*/ 10 h 104"/>
                  <a:gd name="T32" fmla="*/ 57 w 114"/>
                  <a:gd name="T33" fmla="*/ 10 h 104"/>
                  <a:gd name="T34" fmla="*/ 104 w 114"/>
                  <a:gd name="T35" fmla="*/ 43 h 104"/>
                  <a:gd name="T36" fmla="*/ 104 w 114"/>
                  <a:gd name="T37" fmla="*/ 43 h 104"/>
                  <a:gd name="T38" fmla="*/ 84 w 114"/>
                  <a:gd name="T39" fmla="*/ 71 h 104"/>
                  <a:gd name="T40" fmla="*/ 80 w 114"/>
                  <a:gd name="T41" fmla="*/ 77 h 104"/>
                  <a:gd name="T42" fmla="*/ 82 w 114"/>
                  <a:gd name="T43" fmla="*/ 82 h 104"/>
                  <a:gd name="T44" fmla="*/ 83 w 114"/>
                  <a:gd name="T45" fmla="*/ 83 h 104"/>
                  <a:gd name="T46" fmla="*/ 86 w 114"/>
                  <a:gd name="T47" fmla="*/ 88 h 104"/>
                  <a:gd name="T48" fmla="*/ 82 w 114"/>
                  <a:gd name="T49" fmla="*/ 86 h 104"/>
                  <a:gd name="T50" fmla="*/ 73 w 114"/>
                  <a:gd name="T51" fmla="*/ 80 h 104"/>
                  <a:gd name="T52" fmla="*/ 72 w 114"/>
                  <a:gd name="T53" fmla="*/ 79 h 104"/>
                  <a:gd name="T54" fmla="*/ 65 w 114"/>
                  <a:gd name="T55" fmla="*/ 77 h 104"/>
                  <a:gd name="T56" fmla="*/ 64 w 114"/>
                  <a:gd name="T57" fmla="*/ 77 h 104"/>
                  <a:gd name="T58" fmla="*/ 62 w 114"/>
                  <a:gd name="T59" fmla="*/ 77 h 104"/>
                  <a:gd name="T60" fmla="*/ 59 w 114"/>
                  <a:gd name="T61" fmla="*/ 77 h 104"/>
                  <a:gd name="T62" fmla="*/ 59 w 114"/>
                  <a:gd name="T63" fmla="*/ 80 h 104"/>
                  <a:gd name="T64" fmla="*/ 59 w 114"/>
                  <a:gd name="T65" fmla="*/ 83 h 104"/>
                  <a:gd name="T66" fmla="*/ 59 w 114"/>
                  <a:gd name="T67" fmla="*/ 84 h 104"/>
                  <a:gd name="T68" fmla="*/ 59 w 114"/>
                  <a:gd name="T69" fmla="*/ 88 h 104"/>
                  <a:gd name="T70" fmla="*/ 62 w 114"/>
                  <a:gd name="T71" fmla="*/ 88 h 104"/>
                  <a:gd name="T72" fmla="*/ 65 w 114"/>
                  <a:gd name="T73" fmla="*/ 87 h 104"/>
                  <a:gd name="T74" fmla="*/ 65 w 114"/>
                  <a:gd name="T75" fmla="*/ 87 h 104"/>
                  <a:gd name="T76" fmla="*/ 67 w 114"/>
                  <a:gd name="T77" fmla="*/ 88 h 104"/>
                  <a:gd name="T78" fmla="*/ 73 w 114"/>
                  <a:gd name="T79" fmla="*/ 92 h 104"/>
                  <a:gd name="T80" fmla="*/ 78 w 114"/>
                  <a:gd name="T81" fmla="*/ 95 h 104"/>
                  <a:gd name="T82" fmla="*/ 88 w 114"/>
                  <a:gd name="T83" fmla="*/ 101 h 104"/>
                  <a:gd name="T84" fmla="*/ 89 w 114"/>
                  <a:gd name="T85" fmla="*/ 101 h 104"/>
                  <a:gd name="T86" fmla="*/ 96 w 114"/>
                  <a:gd name="T87" fmla="*/ 104 h 104"/>
                  <a:gd name="T88" fmla="*/ 96 w 114"/>
                  <a:gd name="T89" fmla="*/ 104 h 104"/>
                  <a:gd name="T90" fmla="*/ 98 w 114"/>
                  <a:gd name="T91" fmla="*/ 104 h 104"/>
                  <a:gd name="T92" fmla="*/ 98 w 114"/>
                  <a:gd name="T93" fmla="*/ 104 h 104"/>
                  <a:gd name="T94" fmla="*/ 102 w 114"/>
                  <a:gd name="T95" fmla="*/ 98 h 104"/>
                  <a:gd name="T96" fmla="*/ 100 w 114"/>
                  <a:gd name="T97" fmla="*/ 9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4" h="104">
                    <a:moveTo>
                      <a:pt x="100" y="92"/>
                    </a:moveTo>
                    <a:cubicBezTo>
                      <a:pt x="100" y="91"/>
                      <a:pt x="100" y="91"/>
                      <a:pt x="100" y="91"/>
                    </a:cubicBezTo>
                    <a:cubicBezTo>
                      <a:pt x="99" y="90"/>
                      <a:pt x="98" y="87"/>
                      <a:pt x="96" y="85"/>
                    </a:cubicBezTo>
                    <a:cubicBezTo>
                      <a:pt x="94" y="82"/>
                      <a:pt x="93" y="80"/>
                      <a:pt x="92" y="78"/>
                    </a:cubicBezTo>
                    <a:cubicBezTo>
                      <a:pt x="106" y="70"/>
                      <a:pt x="114" y="57"/>
                      <a:pt x="114" y="43"/>
                    </a:cubicBezTo>
                    <a:cubicBezTo>
                      <a:pt x="114" y="43"/>
                      <a:pt x="114" y="43"/>
                      <a:pt x="114" y="42"/>
                    </a:cubicBezTo>
                    <a:cubicBezTo>
                      <a:pt x="113" y="19"/>
                      <a:pt x="88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5" y="0"/>
                      <a:pt x="55" y="0"/>
                    </a:cubicBezTo>
                    <a:cubicBezTo>
                      <a:pt x="30" y="0"/>
                      <a:pt x="8" y="13"/>
                      <a:pt x="1" y="3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4" y="34"/>
                      <a:pt x="6" y="35"/>
                      <a:pt x="8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7" y="20"/>
                      <a:pt x="35" y="10"/>
                      <a:pt x="55" y="10"/>
                    </a:cubicBezTo>
                    <a:cubicBezTo>
                      <a:pt x="56" y="10"/>
                      <a:pt x="56" y="10"/>
                      <a:pt x="57" y="10"/>
                    </a:cubicBezTo>
                    <a:cubicBezTo>
                      <a:pt x="83" y="10"/>
                      <a:pt x="104" y="25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54"/>
                      <a:pt x="96" y="65"/>
                      <a:pt x="84" y="71"/>
                    </a:cubicBezTo>
                    <a:cubicBezTo>
                      <a:pt x="81" y="72"/>
                      <a:pt x="80" y="75"/>
                      <a:pt x="80" y="77"/>
                    </a:cubicBezTo>
                    <a:cubicBezTo>
                      <a:pt x="81" y="79"/>
                      <a:pt x="81" y="81"/>
                      <a:pt x="82" y="82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4" y="84"/>
                      <a:pt x="85" y="86"/>
                      <a:pt x="86" y="88"/>
                    </a:cubicBezTo>
                    <a:cubicBezTo>
                      <a:pt x="85" y="87"/>
                      <a:pt x="83" y="86"/>
                      <a:pt x="82" y="86"/>
                    </a:cubicBezTo>
                    <a:cubicBezTo>
                      <a:pt x="79" y="84"/>
                      <a:pt x="76" y="82"/>
                      <a:pt x="73" y="80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69" y="78"/>
                      <a:pt x="68" y="77"/>
                      <a:pt x="65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3" y="77"/>
                      <a:pt x="63" y="77"/>
                      <a:pt x="62" y="77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1"/>
                      <a:pt x="59" y="82"/>
                      <a:pt x="59" y="83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3" y="87"/>
                      <a:pt x="64" y="87"/>
                      <a:pt x="65" y="87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5" y="87"/>
                      <a:pt x="66" y="88"/>
                      <a:pt x="67" y="88"/>
                    </a:cubicBezTo>
                    <a:cubicBezTo>
                      <a:pt x="68" y="89"/>
                      <a:pt x="70" y="90"/>
                      <a:pt x="73" y="92"/>
                    </a:cubicBezTo>
                    <a:cubicBezTo>
                      <a:pt x="74" y="93"/>
                      <a:pt x="76" y="94"/>
                      <a:pt x="78" y="95"/>
                    </a:cubicBezTo>
                    <a:cubicBezTo>
                      <a:pt x="81" y="97"/>
                      <a:pt x="85" y="99"/>
                      <a:pt x="88" y="101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92" y="103"/>
                      <a:pt x="94" y="104"/>
                      <a:pt x="96" y="104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7" y="104"/>
                      <a:pt x="97" y="104"/>
                      <a:pt x="98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01" y="103"/>
                      <a:pt x="103" y="100"/>
                      <a:pt x="102" y="98"/>
                    </a:cubicBezTo>
                    <a:cubicBezTo>
                      <a:pt x="102" y="95"/>
                      <a:pt x="101" y="94"/>
                      <a:pt x="100" y="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31599" y="222348"/>
            <a:ext cx="4024066" cy="400110"/>
            <a:chOff x="331599" y="222348"/>
            <a:chExt cx="4024066" cy="400110"/>
          </a:xfrm>
        </p:grpSpPr>
        <p:sp>
          <p:nvSpPr>
            <p:cNvPr id="9" name="矩形 8"/>
            <p:cNvSpPr/>
            <p:nvPr/>
          </p:nvSpPr>
          <p:spPr>
            <a:xfrm>
              <a:off x="331599" y="350965"/>
              <a:ext cx="142875" cy="142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4474" y="222348"/>
              <a:ext cx="3881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+mn-ea"/>
                </a:rPr>
                <a:t>1.4.1</a:t>
              </a:r>
              <a:r>
                <a:rPr lang="zh-CN" altLang="en-US" sz="2000" dirty="0" smtClean="0">
                  <a:latin typeface="+mn-ea"/>
                </a:rPr>
                <a:t>内容产出</a:t>
              </a:r>
              <a:r>
                <a:rPr lang="en-US" altLang="zh-CN" sz="2000" dirty="0" smtClean="0">
                  <a:latin typeface="+mn-ea"/>
                </a:rPr>
                <a:t>——</a:t>
              </a:r>
              <a:r>
                <a:rPr lang="zh-CN" altLang="en-US" sz="2000" dirty="0" smtClean="0">
                  <a:latin typeface="+mn-ea"/>
                </a:rPr>
                <a:t>内容生产方式</a:t>
              </a:r>
              <a:endParaRPr lang="zh-CN" altLang="en-US" sz="2000" dirty="0">
                <a:latin typeface="+mn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609725" y="3488516"/>
            <a:ext cx="208597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400" dirty="0" smtClean="0"/>
              <a:t>UGC</a:t>
            </a:r>
            <a:r>
              <a:rPr lang="zh-CN" altLang="zh-CN" sz="1400" dirty="0" smtClean="0"/>
              <a:t>、</a:t>
            </a:r>
            <a:r>
              <a:rPr lang="en-US" altLang="zh-CN" sz="1400" dirty="0" smtClean="0"/>
              <a:t>OGC</a:t>
            </a:r>
            <a:r>
              <a:rPr lang="zh-CN" altLang="zh-CN" sz="1400" dirty="0" smtClean="0"/>
              <a:t>和</a:t>
            </a:r>
            <a:r>
              <a:rPr lang="en-US" altLang="zh-CN" sz="1400" dirty="0" smtClean="0"/>
              <a:t>PGC</a:t>
            </a:r>
            <a:r>
              <a:rPr lang="zh-CN" altLang="zh-CN" sz="1400" dirty="0" smtClean="0"/>
              <a:t>关系图</a:t>
            </a:r>
            <a:endParaRPr lang="zh-CN" altLang="zh-CN" sz="1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628650" y="3821891"/>
            <a:ext cx="456643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G4JG6Es26tl2hIX2i3Yn.png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3400" y="847725"/>
            <a:ext cx="4000500" cy="2476500"/>
          </a:xfrm>
          <a:prstGeom prst="rect">
            <a:avLst/>
          </a:prstGeom>
        </p:spPr>
      </p:pic>
      <p:sp>
        <p:nvSpPr>
          <p:cNvPr id="18" name="文本框 10"/>
          <p:cNvSpPr txBox="1"/>
          <p:nvPr/>
        </p:nvSpPr>
        <p:spPr>
          <a:xfrm>
            <a:off x="619126" y="4079066"/>
            <a:ext cx="4591050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dirty="0" smtClean="0"/>
              <a:t>UGC</a:t>
            </a:r>
            <a:r>
              <a:rPr lang="zh-CN" altLang="zh-CN" sz="2000" dirty="0" smtClean="0"/>
              <a:t>指用户原创内容。</a:t>
            </a:r>
            <a:endParaRPr lang="zh-CN" altLang="zh-CN" sz="2000" dirty="0" smtClean="0"/>
          </a:p>
          <a:p>
            <a:r>
              <a:rPr lang="en-US" altLang="zh-CN" sz="2000" dirty="0" smtClean="0"/>
              <a:t>PGC</a:t>
            </a:r>
            <a:r>
              <a:rPr lang="zh-CN" altLang="zh-CN" sz="2000" dirty="0" smtClean="0"/>
              <a:t>（全称：</a:t>
            </a:r>
            <a:r>
              <a:rPr lang="en-US" altLang="zh-CN" sz="2000" dirty="0" smtClean="0"/>
              <a:t>Professional Generated Content</a:t>
            </a:r>
            <a:r>
              <a:rPr lang="zh-CN" altLang="zh-CN" sz="2000" dirty="0" smtClean="0"/>
              <a:t>），互联网术语，指专业生产内容（视频网站）、专家生产内容（微博）。</a:t>
            </a:r>
            <a:endParaRPr lang="zh-CN" altLang="zh-CN" sz="2000" dirty="0" smtClean="0"/>
          </a:p>
          <a:p>
            <a:r>
              <a:rPr lang="en-US" altLang="zh-CN" sz="2000" dirty="0" smtClean="0"/>
              <a:t>OGC</a:t>
            </a:r>
            <a:r>
              <a:rPr lang="zh-CN" altLang="zh-CN" sz="2000" dirty="0" smtClean="0"/>
              <a:t>，即职业生产内容。</a:t>
            </a:r>
            <a:endParaRPr lang="zh-CN" altLang="zh-CN" sz="2000" dirty="0"/>
          </a:p>
        </p:txBody>
      </p:sp>
      <p:sp>
        <p:nvSpPr>
          <p:cNvPr id="19" name="文本框 10"/>
          <p:cNvSpPr txBox="1"/>
          <p:nvPr/>
        </p:nvSpPr>
        <p:spPr>
          <a:xfrm>
            <a:off x="6200776" y="1145366"/>
            <a:ext cx="4591050" cy="48013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zh-CN" dirty="0" smtClean="0"/>
              <a:t>从内容平台创业层面来说，</a:t>
            </a:r>
            <a:r>
              <a:rPr lang="en-US" altLang="zh-CN" dirty="0" smtClean="0"/>
              <a:t>UGC</a:t>
            </a:r>
            <a:r>
              <a:rPr lang="zh-CN" altLang="zh-CN" dirty="0" smtClean="0"/>
              <a:t>模式的好处是用户可以自由上传内容，内容丰富，但不利的方面在于内容的质量参差不齐；</a:t>
            </a:r>
            <a:r>
              <a:rPr lang="en-US" altLang="zh-CN" dirty="0" smtClean="0"/>
              <a:t>PGC</a:t>
            </a:r>
            <a:r>
              <a:rPr lang="zh-CN" altLang="zh-CN" dirty="0" smtClean="0"/>
              <a:t>模式，分类更专业，内容质量也更有保证，但是数量不够丰富。</a:t>
            </a:r>
            <a:r>
              <a:rPr lang="en-US" altLang="zh-CN" dirty="0" smtClean="0"/>
              <a:t>PUGC</a:t>
            </a:r>
            <a:r>
              <a:rPr lang="zh-CN" altLang="zh-CN" dirty="0" smtClean="0"/>
              <a:t>模式集合了</a:t>
            </a:r>
            <a:r>
              <a:rPr lang="en-US" altLang="zh-CN" dirty="0" smtClean="0"/>
              <a:t>UGC</a:t>
            </a:r>
            <a:r>
              <a:rPr lang="zh-CN" altLang="zh-CN" dirty="0" smtClean="0"/>
              <a:t>、</a:t>
            </a:r>
            <a:r>
              <a:rPr lang="en-US" altLang="zh-CN" dirty="0" smtClean="0"/>
              <a:t>PGC</a:t>
            </a:r>
            <a:r>
              <a:rPr lang="zh-CN" altLang="zh-CN" dirty="0" smtClean="0"/>
              <a:t>的双重优势，有了</a:t>
            </a:r>
            <a:r>
              <a:rPr lang="en-US" altLang="zh-CN" dirty="0" smtClean="0"/>
              <a:t>UGC</a:t>
            </a:r>
            <a:r>
              <a:rPr lang="zh-CN" altLang="zh-CN" dirty="0" smtClean="0"/>
              <a:t>的广度，又有</a:t>
            </a:r>
            <a:r>
              <a:rPr lang="en-US" altLang="zh-CN" dirty="0" smtClean="0"/>
              <a:t>PGC</a:t>
            </a:r>
            <a:r>
              <a:rPr lang="zh-CN" altLang="zh-CN" dirty="0" smtClean="0"/>
              <a:t>的深度。通过</a:t>
            </a:r>
            <a:r>
              <a:rPr lang="en-US" altLang="zh-CN" dirty="0" smtClean="0"/>
              <a:t>PGC</a:t>
            </a:r>
            <a:r>
              <a:rPr lang="zh-CN" altLang="zh-CN" dirty="0" smtClean="0"/>
              <a:t>产生的专业化的内容能更好的吸引、沉淀用户。</a:t>
            </a:r>
            <a:endParaRPr lang="zh-CN" altLang="zh-CN" dirty="0" smtClean="0"/>
          </a:p>
          <a:p>
            <a:r>
              <a:rPr lang="zh-CN" altLang="zh-CN" dirty="0" smtClean="0"/>
              <a:t>从内容创业者层面来说，应该经历从普通的</a:t>
            </a:r>
            <a:r>
              <a:rPr lang="en-US" altLang="zh-CN" dirty="0" smtClean="0"/>
              <a:t>UGC</a:t>
            </a:r>
            <a:r>
              <a:rPr lang="zh-CN" altLang="zh-CN" dirty="0" smtClean="0"/>
              <a:t>用户到专业</a:t>
            </a:r>
            <a:r>
              <a:rPr lang="en-US" altLang="zh-CN" dirty="0" smtClean="0"/>
              <a:t>PGC</a:t>
            </a:r>
            <a:r>
              <a:rPr lang="zh-CN" altLang="zh-CN" dirty="0" smtClean="0"/>
              <a:t>用户到职业</a:t>
            </a:r>
            <a:r>
              <a:rPr lang="en-US" altLang="zh-CN" dirty="0" smtClean="0"/>
              <a:t>OGC</a:t>
            </a:r>
            <a:r>
              <a:rPr lang="zh-CN" altLang="zh-CN" dirty="0" smtClean="0"/>
              <a:t>用户的历程进化。</a:t>
            </a:r>
            <a:r>
              <a:rPr lang="en-US" altLang="zh-CN" dirty="0" smtClean="0"/>
              <a:t>U</a:t>
            </a:r>
            <a:r>
              <a:rPr lang="zh-CN" altLang="zh-CN" dirty="0" smtClean="0"/>
              <a:t>就是指位于金字塔下层的普通用户；</a:t>
            </a:r>
            <a:r>
              <a:rPr lang="en-US" altLang="zh-CN" dirty="0" smtClean="0"/>
              <a:t>P</a:t>
            </a:r>
            <a:r>
              <a:rPr lang="zh-CN" altLang="zh-CN" dirty="0" smtClean="0"/>
              <a:t>、</a:t>
            </a:r>
            <a:r>
              <a:rPr lang="en-US" altLang="zh-CN" dirty="0" smtClean="0"/>
              <a:t>O</a:t>
            </a:r>
            <a:r>
              <a:rPr lang="zh-CN" altLang="zh-CN" dirty="0" smtClean="0"/>
              <a:t>通常指</a:t>
            </a:r>
            <a:r>
              <a:rPr lang="en-US" altLang="zh-CN" dirty="0" smtClean="0"/>
              <a:t>KOL</a:t>
            </a:r>
            <a:r>
              <a:rPr lang="zh-CN" altLang="zh-CN" dirty="0" smtClean="0"/>
              <a:t>、大</a:t>
            </a:r>
            <a:r>
              <a:rPr lang="en-US" altLang="zh-CN" dirty="0" smtClean="0"/>
              <a:t>V</a:t>
            </a:r>
            <a:r>
              <a:rPr lang="zh-CN" altLang="zh-CN" dirty="0" smtClean="0"/>
              <a:t>、运营人员、专业采编人员等专业人士。每一个</a:t>
            </a:r>
            <a:r>
              <a:rPr lang="en-US" altLang="zh-CN" dirty="0" smtClean="0"/>
              <a:t>UGC</a:t>
            </a:r>
            <a:r>
              <a:rPr lang="zh-CN" altLang="zh-CN" dirty="0" smtClean="0"/>
              <a:t>都应该有一个</a:t>
            </a:r>
            <a:r>
              <a:rPr lang="en-US" altLang="zh-CN" dirty="0" smtClean="0"/>
              <a:t>PGC</a:t>
            </a:r>
            <a:r>
              <a:rPr lang="zh-CN" altLang="zh-CN" dirty="0" smtClean="0"/>
              <a:t>、</a:t>
            </a:r>
            <a:r>
              <a:rPr lang="en-US" altLang="zh-CN" dirty="0" smtClean="0"/>
              <a:t>OGC</a:t>
            </a:r>
            <a:r>
              <a:rPr lang="zh-CN" altLang="zh-CN" dirty="0" smtClean="0"/>
              <a:t>的梦，不然只是在给别人鼓掌，充当看客。只有让自己的内容生产变成专业生产和职业生产，才能使内容更具有价值，才能使内容创业多几分前途。</a:t>
            </a:r>
            <a:endParaRPr lang="zh-CN" altLang="zh-CN" dirty="0"/>
          </a:p>
        </p:txBody>
      </p:sp>
    </p:spTree>
  </p:cSld>
  <p:clrMapOvr>
    <a:masterClrMapping/>
  </p:clrMapOvr>
  <p:transition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7"/>
          <p:cNvSpPr/>
          <p:nvPr/>
        </p:nvSpPr>
        <p:spPr>
          <a:xfrm flipH="1">
            <a:off x="0" y="876640"/>
            <a:ext cx="4790196" cy="5981360"/>
          </a:xfrm>
          <a:custGeom>
            <a:avLst/>
            <a:gdLst>
              <a:gd name="connsiteX0" fmla="*/ 0 w 6096000"/>
              <a:gd name="connsiteY0" fmla="*/ 0 h 6858001"/>
              <a:gd name="connsiteX1" fmla="*/ 6096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  <a:gd name="connsiteX4" fmla="*/ 0 w 6096000"/>
              <a:gd name="connsiteY4" fmla="*/ 0 h 6858001"/>
              <a:gd name="connsiteX0-1" fmla="*/ 1285875 w 6096000"/>
              <a:gd name="connsiteY0-2" fmla="*/ 0 h 6858001"/>
              <a:gd name="connsiteX1-3" fmla="*/ 6096000 w 6096000"/>
              <a:gd name="connsiteY1-4" fmla="*/ 0 h 6858001"/>
              <a:gd name="connsiteX2-5" fmla="*/ 6096000 w 6096000"/>
              <a:gd name="connsiteY2-6" fmla="*/ 6858001 h 6858001"/>
              <a:gd name="connsiteX3-7" fmla="*/ 0 w 6096000"/>
              <a:gd name="connsiteY3-8" fmla="*/ 6858001 h 6858001"/>
              <a:gd name="connsiteX4-9" fmla="*/ 1285875 w 6096000"/>
              <a:gd name="connsiteY4-10" fmla="*/ 0 h 6858001"/>
              <a:gd name="connsiteX0-11" fmla="*/ 0 w 6096000"/>
              <a:gd name="connsiteY0-12" fmla="*/ 6858001 h 6858001"/>
              <a:gd name="connsiteX1-13" fmla="*/ 6096000 w 6096000"/>
              <a:gd name="connsiteY1-14" fmla="*/ 0 h 6858001"/>
              <a:gd name="connsiteX2-15" fmla="*/ 6096000 w 6096000"/>
              <a:gd name="connsiteY2-16" fmla="*/ 6858001 h 6858001"/>
              <a:gd name="connsiteX3-17" fmla="*/ 0 w 6096000"/>
              <a:gd name="connsiteY3-18" fmla="*/ 6858001 h 6858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96000" h="6858001">
                <a:moveTo>
                  <a:pt x="0" y="6858001"/>
                </a:moveTo>
                <a:lnTo>
                  <a:pt x="6096000" y="0"/>
                </a:lnTo>
                <a:lnTo>
                  <a:pt x="60960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190"/>
          <p:cNvGrpSpPr/>
          <p:nvPr/>
        </p:nvGrpSpPr>
        <p:grpSpPr bwMode="auto">
          <a:xfrm>
            <a:off x="1252537" y="617199"/>
            <a:ext cx="9482137" cy="5732801"/>
            <a:chOff x="617" y="1370"/>
            <a:chExt cx="4531" cy="2740"/>
          </a:xfrm>
          <a:solidFill>
            <a:schemeClr val="bg1">
              <a:lumMod val="65000"/>
            </a:schemeClr>
          </a:solidFill>
        </p:grpSpPr>
        <p:sp>
          <p:nvSpPr>
            <p:cNvPr id="4" name="Freeform 191"/>
            <p:cNvSpPr/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92"/>
            <p:cNvSpPr/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93"/>
            <p:cNvSpPr/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94"/>
            <p:cNvSpPr/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95"/>
            <p:cNvSpPr/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96"/>
            <p:cNvSpPr/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97"/>
            <p:cNvSpPr/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98"/>
            <p:cNvSpPr/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99"/>
            <p:cNvSpPr/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200"/>
            <p:cNvSpPr/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201"/>
            <p:cNvSpPr/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02"/>
            <p:cNvSpPr/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03"/>
            <p:cNvSpPr/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04"/>
            <p:cNvSpPr/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05"/>
            <p:cNvSpPr/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06"/>
            <p:cNvSpPr/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07"/>
            <p:cNvSpPr/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08"/>
            <p:cNvSpPr/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09"/>
            <p:cNvSpPr/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10"/>
            <p:cNvSpPr/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11"/>
            <p:cNvSpPr/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12"/>
            <p:cNvSpPr/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13"/>
            <p:cNvSpPr/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14"/>
            <p:cNvSpPr/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15"/>
            <p:cNvSpPr/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6"/>
            <p:cNvSpPr/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17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18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9"/>
            <p:cNvSpPr/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20"/>
            <p:cNvSpPr/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21"/>
            <p:cNvSpPr/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22"/>
            <p:cNvSpPr/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23"/>
            <p:cNvSpPr/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24"/>
            <p:cNvSpPr/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225"/>
            <p:cNvSpPr/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26"/>
            <p:cNvSpPr/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27"/>
            <p:cNvSpPr/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228"/>
            <p:cNvSpPr/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29"/>
            <p:cNvSpPr/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30"/>
            <p:cNvSpPr/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231"/>
            <p:cNvSpPr/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232"/>
            <p:cNvSpPr/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33"/>
            <p:cNvSpPr/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34"/>
            <p:cNvSpPr/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35"/>
            <p:cNvSpPr/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236"/>
            <p:cNvSpPr/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237"/>
            <p:cNvSpPr/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238"/>
            <p:cNvSpPr/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239"/>
            <p:cNvSpPr/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240"/>
            <p:cNvSpPr/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241"/>
            <p:cNvSpPr/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242"/>
            <p:cNvSpPr/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243"/>
            <p:cNvSpPr/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44"/>
            <p:cNvSpPr/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245"/>
            <p:cNvSpPr/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246"/>
            <p:cNvSpPr/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247"/>
            <p:cNvSpPr/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248"/>
            <p:cNvSpPr/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249"/>
            <p:cNvSpPr/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250"/>
            <p:cNvSpPr/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251"/>
            <p:cNvSpPr/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252"/>
            <p:cNvSpPr/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253"/>
            <p:cNvSpPr/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254"/>
            <p:cNvSpPr/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255"/>
            <p:cNvSpPr/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256"/>
            <p:cNvSpPr/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257"/>
            <p:cNvSpPr/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258"/>
            <p:cNvSpPr/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259"/>
            <p:cNvSpPr/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260"/>
            <p:cNvSpPr/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261"/>
            <p:cNvSpPr/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262"/>
            <p:cNvSpPr/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263"/>
            <p:cNvSpPr/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264"/>
            <p:cNvSpPr/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265"/>
            <p:cNvSpPr/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266"/>
            <p:cNvSpPr/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267"/>
            <p:cNvSpPr/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268"/>
            <p:cNvSpPr/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269"/>
            <p:cNvSpPr/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270"/>
            <p:cNvSpPr/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271"/>
            <p:cNvSpPr/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272"/>
            <p:cNvSpPr/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273"/>
            <p:cNvSpPr/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274"/>
            <p:cNvSpPr/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275"/>
            <p:cNvSpPr/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276"/>
            <p:cNvSpPr/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277"/>
            <p:cNvSpPr/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278"/>
            <p:cNvSpPr/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279"/>
            <p:cNvSpPr/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280"/>
            <p:cNvSpPr/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281"/>
            <p:cNvSpPr/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282"/>
            <p:cNvSpPr/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283"/>
            <p:cNvSpPr/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84"/>
            <p:cNvSpPr/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285"/>
            <p:cNvSpPr/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286"/>
            <p:cNvSpPr/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287"/>
            <p:cNvSpPr/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88"/>
            <p:cNvSpPr/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89"/>
            <p:cNvSpPr/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290"/>
            <p:cNvSpPr/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91"/>
            <p:cNvSpPr/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92"/>
            <p:cNvSpPr/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293"/>
            <p:cNvSpPr/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294"/>
            <p:cNvSpPr/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295"/>
            <p:cNvSpPr/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296"/>
            <p:cNvSpPr/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297"/>
            <p:cNvSpPr/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298"/>
            <p:cNvSpPr/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299"/>
            <p:cNvSpPr/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300"/>
            <p:cNvSpPr/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301"/>
            <p:cNvSpPr/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302"/>
            <p:cNvSpPr/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303"/>
            <p:cNvSpPr/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304"/>
            <p:cNvSpPr/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305"/>
            <p:cNvSpPr/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306"/>
            <p:cNvSpPr/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307"/>
            <p:cNvSpPr/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308"/>
            <p:cNvSpPr/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309"/>
            <p:cNvSpPr/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310"/>
            <p:cNvSpPr/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311"/>
            <p:cNvSpPr/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312"/>
            <p:cNvSpPr/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313"/>
            <p:cNvSpPr/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314"/>
            <p:cNvSpPr/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315"/>
            <p:cNvSpPr/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316"/>
            <p:cNvSpPr/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317"/>
            <p:cNvSpPr/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318"/>
            <p:cNvSpPr/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319"/>
            <p:cNvSpPr/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320"/>
            <p:cNvSpPr/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321"/>
            <p:cNvSpPr/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322"/>
            <p:cNvSpPr/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323"/>
            <p:cNvSpPr/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324"/>
            <p:cNvSpPr/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325"/>
            <p:cNvSpPr/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326"/>
            <p:cNvSpPr/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327"/>
            <p:cNvSpPr/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328"/>
            <p:cNvSpPr/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329"/>
            <p:cNvSpPr/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330"/>
            <p:cNvSpPr/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331"/>
            <p:cNvSpPr/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332"/>
            <p:cNvSpPr/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333"/>
            <p:cNvSpPr/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334"/>
            <p:cNvSpPr/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335"/>
            <p:cNvSpPr/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336"/>
            <p:cNvSpPr/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337"/>
            <p:cNvSpPr/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338"/>
            <p:cNvSpPr/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339"/>
            <p:cNvSpPr/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340"/>
            <p:cNvSpPr/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341"/>
            <p:cNvSpPr/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Freeform 342"/>
            <p:cNvSpPr/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343"/>
            <p:cNvSpPr/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344"/>
            <p:cNvSpPr/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Freeform 345"/>
            <p:cNvSpPr/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Freeform 346"/>
            <p:cNvSpPr/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347"/>
            <p:cNvSpPr/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348"/>
            <p:cNvSpPr/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349"/>
            <p:cNvSpPr/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350"/>
            <p:cNvSpPr/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351"/>
            <p:cNvSpPr/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352"/>
            <p:cNvSpPr/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Freeform 353"/>
            <p:cNvSpPr/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354"/>
            <p:cNvSpPr/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Freeform 355"/>
            <p:cNvSpPr/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356"/>
            <p:cNvSpPr/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Freeform 357"/>
            <p:cNvSpPr/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Freeform 358"/>
            <p:cNvSpPr/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Freeform 359"/>
            <p:cNvSpPr/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Freeform 360"/>
            <p:cNvSpPr/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Freeform 361"/>
            <p:cNvSpPr/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Freeform 362"/>
            <p:cNvSpPr/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Freeform 363"/>
            <p:cNvSpPr/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Freeform 364"/>
            <p:cNvSpPr/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Freeform 365"/>
            <p:cNvSpPr/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Freeform 366"/>
            <p:cNvSpPr/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Freeform 367"/>
            <p:cNvSpPr/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Freeform 368"/>
            <p:cNvSpPr/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Freeform 369"/>
            <p:cNvSpPr/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Freeform 370"/>
            <p:cNvSpPr/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Freeform 371"/>
            <p:cNvSpPr/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Freeform 372"/>
            <p:cNvSpPr/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Freeform 373"/>
            <p:cNvSpPr/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" name="Freeform 374"/>
            <p:cNvSpPr/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Freeform 375"/>
            <p:cNvSpPr/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5164713" y="2495377"/>
            <a:ext cx="2448356" cy="1126762"/>
            <a:chOff x="827224" y="2140615"/>
            <a:chExt cx="2448356" cy="1126762"/>
          </a:xfrm>
        </p:grpSpPr>
        <p:sp>
          <p:nvSpPr>
            <p:cNvPr id="190" name="矩形 189"/>
            <p:cNvSpPr/>
            <p:nvPr/>
          </p:nvSpPr>
          <p:spPr>
            <a:xfrm>
              <a:off x="827224" y="2140615"/>
              <a:ext cx="2448356" cy="3385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zh-CN" altLang="en-US" sz="1600" b="1" dirty="0" smtClean="0">
                  <a:latin typeface="Impact" panose="020B0806030902050204" pitchFamily="34" charset="0"/>
                </a:rPr>
                <a:t>海军式传播</a:t>
              </a:r>
              <a:endParaRPr lang="zh-CN" altLang="en-US" sz="1600" b="1" dirty="0">
                <a:latin typeface="Impact" panose="020B0806030902050204" pitchFamily="34" charset="0"/>
              </a:endParaRPr>
            </a:p>
          </p:txBody>
        </p:sp>
        <p:sp>
          <p:nvSpPr>
            <p:cNvPr id="191" name="矩形 190"/>
            <p:cNvSpPr/>
            <p:nvPr/>
          </p:nvSpPr>
          <p:spPr>
            <a:xfrm>
              <a:off x="828135" y="2479854"/>
              <a:ext cx="2371461" cy="787523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zh-CN" sz="1600" dirty="0" smtClean="0"/>
                <a:t>通过社交平台调动用户的二次传播</a:t>
              </a:r>
              <a:r>
                <a:rPr lang="zh-CN" altLang="en-US" sz="1600" dirty="0" smtClean="0"/>
                <a:t>，产生裂变</a:t>
              </a:r>
              <a:endParaRPr lang="zh-CN" altLang="en-US" sz="1600" dirty="0">
                <a:latin typeface="+mn-ea"/>
              </a:endParaRP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4396204" y="2364755"/>
            <a:ext cx="636653" cy="814685"/>
            <a:chOff x="4356347" y="2440335"/>
            <a:chExt cx="636653" cy="814685"/>
          </a:xfrm>
        </p:grpSpPr>
        <p:sp>
          <p:nvSpPr>
            <p:cNvPr id="193" name="椭圆 192"/>
            <p:cNvSpPr/>
            <p:nvPr/>
          </p:nvSpPr>
          <p:spPr>
            <a:xfrm>
              <a:off x="4494673" y="3183020"/>
              <a:ext cx="360000" cy="720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4" name="组合 193"/>
            <p:cNvGrpSpPr/>
            <p:nvPr/>
          </p:nvGrpSpPr>
          <p:grpSpPr>
            <a:xfrm>
              <a:off x="4356347" y="2440335"/>
              <a:ext cx="636653" cy="636653"/>
              <a:chOff x="4640032" y="2733545"/>
              <a:chExt cx="457743" cy="457743"/>
            </a:xfrm>
          </p:grpSpPr>
          <p:grpSp>
            <p:nvGrpSpPr>
              <p:cNvPr id="195" name="组合 194"/>
              <p:cNvGrpSpPr/>
              <p:nvPr/>
            </p:nvGrpSpPr>
            <p:grpSpPr>
              <a:xfrm>
                <a:off x="4640032" y="2733545"/>
                <a:ext cx="457743" cy="457743"/>
                <a:chOff x="4553467" y="2466228"/>
                <a:chExt cx="745011" cy="745011"/>
              </a:xfrm>
            </p:grpSpPr>
            <p:sp>
              <p:nvSpPr>
                <p:cNvPr id="197" name="泪滴形 196"/>
                <p:cNvSpPr/>
                <p:nvPr/>
              </p:nvSpPr>
              <p:spPr>
                <a:xfrm rot="8100000">
                  <a:off x="4553467" y="2466228"/>
                  <a:ext cx="745011" cy="745011"/>
                </a:xfrm>
                <a:prstGeom prst="teardrop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8" name="椭圆 197"/>
                <p:cNvSpPr/>
                <p:nvPr/>
              </p:nvSpPr>
              <p:spPr>
                <a:xfrm>
                  <a:off x="4647369" y="2561205"/>
                  <a:ext cx="558464" cy="55846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6" name="等腰三角形 195"/>
              <p:cNvSpPr/>
              <p:nvPr/>
            </p:nvSpPr>
            <p:spPr>
              <a:xfrm rot="5400000">
                <a:off x="4825602" y="2903274"/>
                <a:ext cx="123778" cy="10670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9" name="组合 198"/>
          <p:cNvGrpSpPr/>
          <p:nvPr/>
        </p:nvGrpSpPr>
        <p:grpSpPr>
          <a:xfrm>
            <a:off x="9163038" y="2275974"/>
            <a:ext cx="2448356" cy="2940940"/>
            <a:chOff x="753266" y="2141302"/>
            <a:chExt cx="2448356" cy="2940940"/>
          </a:xfrm>
        </p:grpSpPr>
        <p:sp>
          <p:nvSpPr>
            <p:cNvPr id="200" name="矩形 199"/>
            <p:cNvSpPr/>
            <p:nvPr/>
          </p:nvSpPr>
          <p:spPr>
            <a:xfrm>
              <a:off x="753266" y="2141302"/>
              <a:ext cx="2448356" cy="3385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zh-CN" altLang="en-US" sz="1600" b="1" dirty="0" smtClean="0">
                  <a:latin typeface="Impact" panose="020B0806030902050204" pitchFamily="34" charset="0"/>
                </a:rPr>
                <a:t>陆军式传播</a:t>
              </a:r>
              <a:endParaRPr lang="zh-CN" altLang="en-US" sz="1600" b="1" dirty="0">
                <a:latin typeface="Impact" panose="020B0806030902050204" pitchFamily="34" charset="0"/>
              </a:endParaRPr>
            </a:p>
          </p:txBody>
        </p:sp>
        <p:sp>
          <p:nvSpPr>
            <p:cNvPr id="201" name="矩形 200"/>
            <p:cNvSpPr/>
            <p:nvPr/>
          </p:nvSpPr>
          <p:spPr>
            <a:xfrm>
              <a:off x="761637" y="2448059"/>
              <a:ext cx="2371461" cy="2634183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zh-CN" sz="1600" dirty="0" smtClean="0"/>
                <a:t>陆是攻歼战，要找到跟你贴合的平台，在这个平台上重点运营，或者跟这个平台建立更好的合作关系，更深度的在上面运营和撬动资源，有重点的阵地作战。</a:t>
              </a:r>
              <a:endParaRPr lang="zh-CN" altLang="en-US" sz="1600" dirty="0">
                <a:latin typeface="+mn-ea"/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5968158" y="4425460"/>
            <a:ext cx="2456102" cy="1134422"/>
            <a:chOff x="830161" y="2159042"/>
            <a:chExt cx="2456102" cy="1134422"/>
          </a:xfrm>
        </p:grpSpPr>
        <p:sp>
          <p:nvSpPr>
            <p:cNvPr id="203" name="矩形 202"/>
            <p:cNvSpPr/>
            <p:nvPr/>
          </p:nvSpPr>
          <p:spPr>
            <a:xfrm>
              <a:off x="837907" y="2159042"/>
              <a:ext cx="2448356" cy="3385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zh-CN" altLang="en-US" sz="1600" b="1" dirty="0" smtClean="0">
                  <a:latin typeface="Impact" panose="020B0806030902050204" pitchFamily="34" charset="0"/>
                </a:rPr>
                <a:t>空军式传播</a:t>
              </a:r>
              <a:endParaRPr lang="zh-CN" altLang="en-US" sz="1600" b="1" dirty="0">
                <a:latin typeface="Impact" panose="020B0806030902050204" pitchFamily="34" charset="0"/>
              </a:endParaRPr>
            </a:p>
          </p:txBody>
        </p:sp>
        <p:sp>
          <p:nvSpPr>
            <p:cNvPr id="204" name="矩形 203"/>
            <p:cNvSpPr/>
            <p:nvPr/>
          </p:nvSpPr>
          <p:spPr>
            <a:xfrm>
              <a:off x="830161" y="2505941"/>
              <a:ext cx="2371461" cy="787523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zh-CN" sz="1600" dirty="0" smtClean="0"/>
                <a:t>内容一定要全平台分发，触及尽可能多的用户。</a:t>
              </a:r>
              <a:endParaRPr lang="zh-CN" altLang="en-US" sz="1600" dirty="0">
                <a:latin typeface="+mn-ea"/>
              </a:endParaRPr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8363850" y="2144918"/>
            <a:ext cx="636653" cy="816078"/>
            <a:chOff x="8363850" y="2030618"/>
            <a:chExt cx="636653" cy="816078"/>
          </a:xfrm>
        </p:grpSpPr>
        <p:sp>
          <p:nvSpPr>
            <p:cNvPr id="206" name="椭圆 205"/>
            <p:cNvSpPr/>
            <p:nvPr/>
          </p:nvSpPr>
          <p:spPr>
            <a:xfrm>
              <a:off x="8502176" y="2774696"/>
              <a:ext cx="360000" cy="720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7" name="组合 206"/>
            <p:cNvGrpSpPr/>
            <p:nvPr/>
          </p:nvGrpSpPr>
          <p:grpSpPr>
            <a:xfrm>
              <a:off x="8363850" y="2030618"/>
              <a:ext cx="636653" cy="636653"/>
              <a:chOff x="4640032" y="2733545"/>
              <a:chExt cx="457743" cy="457743"/>
            </a:xfrm>
          </p:grpSpPr>
          <p:grpSp>
            <p:nvGrpSpPr>
              <p:cNvPr id="208" name="组合 207"/>
              <p:cNvGrpSpPr/>
              <p:nvPr/>
            </p:nvGrpSpPr>
            <p:grpSpPr>
              <a:xfrm>
                <a:off x="4640032" y="2733545"/>
                <a:ext cx="457743" cy="457743"/>
                <a:chOff x="4553467" y="2466228"/>
                <a:chExt cx="745011" cy="745011"/>
              </a:xfrm>
            </p:grpSpPr>
            <p:sp>
              <p:nvSpPr>
                <p:cNvPr id="210" name="泪滴形 209"/>
                <p:cNvSpPr/>
                <p:nvPr/>
              </p:nvSpPr>
              <p:spPr>
                <a:xfrm rot="8100000">
                  <a:off x="4553467" y="2466228"/>
                  <a:ext cx="745011" cy="745011"/>
                </a:xfrm>
                <a:prstGeom prst="teardrop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1" name="椭圆 210"/>
                <p:cNvSpPr/>
                <p:nvPr/>
              </p:nvSpPr>
              <p:spPr>
                <a:xfrm>
                  <a:off x="4647369" y="2561205"/>
                  <a:ext cx="558464" cy="55846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9" name="等腰三角形 208"/>
              <p:cNvSpPr/>
              <p:nvPr/>
            </p:nvSpPr>
            <p:spPr>
              <a:xfrm rot="5400000">
                <a:off x="4825602" y="2903274"/>
                <a:ext cx="123778" cy="10670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2" name="组合 211"/>
          <p:cNvGrpSpPr/>
          <p:nvPr/>
        </p:nvGrpSpPr>
        <p:grpSpPr>
          <a:xfrm>
            <a:off x="5199650" y="4288872"/>
            <a:ext cx="636653" cy="823559"/>
            <a:chOff x="5199650" y="4174572"/>
            <a:chExt cx="636653" cy="823559"/>
          </a:xfrm>
        </p:grpSpPr>
        <p:sp>
          <p:nvSpPr>
            <p:cNvPr id="213" name="椭圆 212"/>
            <p:cNvSpPr/>
            <p:nvPr/>
          </p:nvSpPr>
          <p:spPr>
            <a:xfrm>
              <a:off x="5337976" y="4926131"/>
              <a:ext cx="360000" cy="720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4" name="组合 213"/>
            <p:cNvGrpSpPr/>
            <p:nvPr/>
          </p:nvGrpSpPr>
          <p:grpSpPr>
            <a:xfrm>
              <a:off x="5199650" y="4174572"/>
              <a:ext cx="636653" cy="636653"/>
              <a:chOff x="4640032" y="2733545"/>
              <a:chExt cx="457743" cy="457743"/>
            </a:xfrm>
          </p:grpSpPr>
          <p:grpSp>
            <p:nvGrpSpPr>
              <p:cNvPr id="215" name="组合 214"/>
              <p:cNvGrpSpPr/>
              <p:nvPr/>
            </p:nvGrpSpPr>
            <p:grpSpPr>
              <a:xfrm>
                <a:off x="4640032" y="2733545"/>
                <a:ext cx="457743" cy="457743"/>
                <a:chOff x="4553467" y="2466228"/>
                <a:chExt cx="745011" cy="745011"/>
              </a:xfrm>
            </p:grpSpPr>
            <p:sp>
              <p:nvSpPr>
                <p:cNvPr id="217" name="泪滴形 216"/>
                <p:cNvSpPr/>
                <p:nvPr/>
              </p:nvSpPr>
              <p:spPr>
                <a:xfrm rot="8100000">
                  <a:off x="4553467" y="2466228"/>
                  <a:ext cx="745011" cy="745011"/>
                </a:xfrm>
                <a:prstGeom prst="teardrop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8" name="椭圆 217"/>
                <p:cNvSpPr/>
                <p:nvPr/>
              </p:nvSpPr>
              <p:spPr>
                <a:xfrm>
                  <a:off x="4647369" y="2561205"/>
                  <a:ext cx="558464" cy="55846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6" name="等腰三角形 215"/>
              <p:cNvSpPr/>
              <p:nvPr/>
            </p:nvSpPr>
            <p:spPr>
              <a:xfrm rot="5400000">
                <a:off x="4825602" y="2903274"/>
                <a:ext cx="123778" cy="10670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9" name="组合 218"/>
          <p:cNvGrpSpPr/>
          <p:nvPr/>
        </p:nvGrpSpPr>
        <p:grpSpPr>
          <a:xfrm>
            <a:off x="331599" y="222348"/>
            <a:ext cx="1930544" cy="400110"/>
            <a:chOff x="331599" y="222348"/>
            <a:chExt cx="1930544" cy="400110"/>
          </a:xfrm>
        </p:grpSpPr>
        <p:sp>
          <p:nvSpPr>
            <p:cNvPr id="220" name="矩形 219"/>
            <p:cNvSpPr/>
            <p:nvPr/>
          </p:nvSpPr>
          <p:spPr>
            <a:xfrm>
              <a:off x="331599" y="350965"/>
              <a:ext cx="142875" cy="142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文本框 220"/>
            <p:cNvSpPr txBox="1"/>
            <p:nvPr/>
          </p:nvSpPr>
          <p:spPr>
            <a:xfrm>
              <a:off x="474474" y="222348"/>
              <a:ext cx="17876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+mn-ea"/>
                </a:rPr>
                <a:t>1.4.2</a:t>
              </a:r>
              <a:r>
                <a:rPr lang="zh-CN" altLang="en-US" sz="2000" dirty="0" smtClean="0">
                  <a:latin typeface="+mn-ea"/>
                </a:rPr>
                <a:t>内容传播</a:t>
              </a:r>
              <a:endParaRPr lang="zh-CN" altLang="en-US" sz="2000" dirty="0">
                <a:latin typeface="+mn-ea"/>
              </a:endParaRPr>
            </a:p>
          </p:txBody>
        </p:sp>
      </p:grp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0241" y="495300"/>
            <a:ext cx="4909934" cy="801050"/>
            <a:chOff x="786016" y="819150"/>
            <a:chExt cx="4347959" cy="801050"/>
          </a:xfrm>
        </p:grpSpPr>
        <p:sp>
          <p:nvSpPr>
            <p:cNvPr id="3" name="矩形 2"/>
            <p:cNvSpPr/>
            <p:nvPr/>
          </p:nvSpPr>
          <p:spPr>
            <a:xfrm>
              <a:off x="1829772" y="819150"/>
              <a:ext cx="3266103" cy="7810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1990725" y="1018333"/>
              <a:ext cx="3143250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+mn-ea"/>
                </a:rPr>
                <a:t>1.4.2 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n-ea"/>
                </a:rPr>
                <a:t>内容传播</a:t>
              </a:r>
              <a:endParaRPr lang="zh-CN" altLang="en-US" sz="2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86016" y="831972"/>
              <a:ext cx="788228" cy="78822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4"/>
            <p:cNvGrpSpPr/>
            <p:nvPr/>
          </p:nvGrpSpPr>
          <p:grpSpPr>
            <a:xfrm>
              <a:off x="934195" y="1029440"/>
              <a:ext cx="484058" cy="393292"/>
              <a:chOff x="3079231" y="3937966"/>
              <a:chExt cx="307195" cy="249594"/>
            </a:xfrm>
            <a:solidFill>
              <a:schemeClr val="accent1"/>
            </a:solidFill>
          </p:grpSpPr>
          <p:sp>
            <p:nvSpPr>
              <p:cNvPr id="7" name="Freeform 36"/>
              <p:cNvSpPr>
                <a:spLocks noEditPoints="1"/>
              </p:cNvSpPr>
              <p:nvPr/>
            </p:nvSpPr>
            <p:spPr bwMode="auto">
              <a:xfrm>
                <a:off x="3079231" y="3999404"/>
                <a:ext cx="211196" cy="188156"/>
              </a:xfrm>
              <a:custGeom>
                <a:avLst/>
                <a:gdLst>
                  <a:gd name="T0" fmla="*/ 70 w 137"/>
                  <a:gd name="T1" fmla="*/ 0 h 122"/>
                  <a:gd name="T2" fmla="*/ 68 w 137"/>
                  <a:gd name="T3" fmla="*/ 0 h 122"/>
                  <a:gd name="T4" fmla="*/ 67 w 137"/>
                  <a:gd name="T5" fmla="*/ 0 h 122"/>
                  <a:gd name="T6" fmla="*/ 0 w 137"/>
                  <a:gd name="T7" fmla="*/ 50 h 122"/>
                  <a:gd name="T8" fmla="*/ 0 w 137"/>
                  <a:gd name="T9" fmla="*/ 51 h 122"/>
                  <a:gd name="T10" fmla="*/ 27 w 137"/>
                  <a:gd name="T11" fmla="*/ 92 h 122"/>
                  <a:gd name="T12" fmla="*/ 21 w 137"/>
                  <a:gd name="T13" fmla="*/ 101 h 122"/>
                  <a:gd name="T14" fmla="*/ 17 w 137"/>
                  <a:gd name="T15" fmla="*/ 108 h 122"/>
                  <a:gd name="T16" fmla="*/ 16 w 137"/>
                  <a:gd name="T17" fmla="*/ 109 h 122"/>
                  <a:gd name="T18" fmla="*/ 14 w 137"/>
                  <a:gd name="T19" fmla="*/ 115 h 122"/>
                  <a:gd name="T20" fmla="*/ 19 w 137"/>
                  <a:gd name="T21" fmla="*/ 122 h 122"/>
                  <a:gd name="T22" fmla="*/ 19 w 137"/>
                  <a:gd name="T23" fmla="*/ 122 h 122"/>
                  <a:gd name="T24" fmla="*/ 21 w 137"/>
                  <a:gd name="T25" fmla="*/ 122 h 122"/>
                  <a:gd name="T26" fmla="*/ 21 w 137"/>
                  <a:gd name="T27" fmla="*/ 122 h 122"/>
                  <a:gd name="T28" fmla="*/ 21 w 137"/>
                  <a:gd name="T29" fmla="*/ 122 h 122"/>
                  <a:gd name="T30" fmla="*/ 29 w 137"/>
                  <a:gd name="T31" fmla="*/ 119 h 122"/>
                  <a:gd name="T32" fmla="*/ 31 w 137"/>
                  <a:gd name="T33" fmla="*/ 118 h 122"/>
                  <a:gd name="T34" fmla="*/ 43 w 137"/>
                  <a:gd name="T35" fmla="*/ 111 h 122"/>
                  <a:gd name="T36" fmla="*/ 48 w 137"/>
                  <a:gd name="T37" fmla="*/ 108 h 122"/>
                  <a:gd name="T38" fmla="*/ 56 w 137"/>
                  <a:gd name="T39" fmla="*/ 104 h 122"/>
                  <a:gd name="T40" fmla="*/ 58 w 137"/>
                  <a:gd name="T41" fmla="*/ 103 h 122"/>
                  <a:gd name="T42" fmla="*/ 58 w 137"/>
                  <a:gd name="T43" fmla="*/ 103 h 122"/>
                  <a:gd name="T44" fmla="*/ 67 w 137"/>
                  <a:gd name="T45" fmla="*/ 103 h 122"/>
                  <a:gd name="T46" fmla="*/ 69 w 137"/>
                  <a:gd name="T47" fmla="*/ 103 h 122"/>
                  <a:gd name="T48" fmla="*/ 137 w 137"/>
                  <a:gd name="T49" fmla="*/ 53 h 122"/>
                  <a:gd name="T50" fmla="*/ 137 w 137"/>
                  <a:gd name="T51" fmla="*/ 52 h 122"/>
                  <a:gd name="T52" fmla="*/ 70 w 137"/>
                  <a:gd name="T53" fmla="*/ 0 h 122"/>
                  <a:gd name="T54" fmla="*/ 37 w 137"/>
                  <a:gd name="T55" fmla="*/ 98 h 122"/>
                  <a:gd name="T56" fmla="*/ 37 w 137"/>
                  <a:gd name="T57" fmla="*/ 97 h 122"/>
                  <a:gd name="T58" fmla="*/ 39 w 137"/>
                  <a:gd name="T59" fmla="*/ 90 h 122"/>
                  <a:gd name="T60" fmla="*/ 36 w 137"/>
                  <a:gd name="T61" fmla="*/ 84 h 122"/>
                  <a:gd name="T62" fmla="*/ 11 w 137"/>
                  <a:gd name="T63" fmla="*/ 51 h 122"/>
                  <a:gd name="T64" fmla="*/ 11 w 137"/>
                  <a:gd name="T65" fmla="*/ 50 h 122"/>
                  <a:gd name="T66" fmla="*/ 67 w 137"/>
                  <a:gd name="T67" fmla="*/ 11 h 122"/>
                  <a:gd name="T68" fmla="*/ 69 w 137"/>
                  <a:gd name="T69" fmla="*/ 11 h 122"/>
                  <a:gd name="T70" fmla="*/ 125 w 137"/>
                  <a:gd name="T71" fmla="*/ 52 h 122"/>
                  <a:gd name="T72" fmla="*/ 125 w 137"/>
                  <a:gd name="T73" fmla="*/ 53 h 122"/>
                  <a:gd name="T74" fmla="*/ 69 w 137"/>
                  <a:gd name="T75" fmla="*/ 92 h 122"/>
                  <a:gd name="T76" fmla="*/ 67 w 137"/>
                  <a:gd name="T77" fmla="*/ 92 h 122"/>
                  <a:gd name="T78" fmla="*/ 59 w 137"/>
                  <a:gd name="T79" fmla="*/ 91 h 122"/>
                  <a:gd name="T80" fmla="*/ 58 w 137"/>
                  <a:gd name="T81" fmla="*/ 91 h 122"/>
                  <a:gd name="T82" fmla="*/ 50 w 137"/>
                  <a:gd name="T83" fmla="*/ 94 h 122"/>
                  <a:gd name="T84" fmla="*/ 48 w 137"/>
                  <a:gd name="T85" fmla="*/ 95 h 122"/>
                  <a:gd name="T86" fmla="*/ 37 w 137"/>
                  <a:gd name="T87" fmla="*/ 102 h 122"/>
                  <a:gd name="T88" fmla="*/ 32 w 137"/>
                  <a:gd name="T89" fmla="*/ 105 h 122"/>
                  <a:gd name="T90" fmla="*/ 37 w 137"/>
                  <a:gd name="T91" fmla="*/ 9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22">
                    <a:moveTo>
                      <a:pt x="70" y="0"/>
                    </a:moveTo>
                    <a:cubicBezTo>
                      <a:pt x="69" y="0"/>
                      <a:pt x="69" y="0"/>
                      <a:pt x="6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1" y="0"/>
                      <a:pt x="1" y="22"/>
                      <a:pt x="0" y="50"/>
                    </a:cubicBezTo>
                    <a:cubicBezTo>
                      <a:pt x="0" y="50"/>
                      <a:pt x="0" y="51"/>
                      <a:pt x="0" y="51"/>
                    </a:cubicBezTo>
                    <a:cubicBezTo>
                      <a:pt x="0" y="67"/>
                      <a:pt x="10" y="82"/>
                      <a:pt x="27" y="92"/>
                    </a:cubicBezTo>
                    <a:cubicBezTo>
                      <a:pt x="26" y="94"/>
                      <a:pt x="24" y="97"/>
                      <a:pt x="21" y="101"/>
                    </a:cubicBezTo>
                    <a:cubicBezTo>
                      <a:pt x="20" y="103"/>
                      <a:pt x="18" y="106"/>
                      <a:pt x="17" y="108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5" y="111"/>
                      <a:pt x="14" y="113"/>
                      <a:pt x="14" y="115"/>
                    </a:cubicBezTo>
                    <a:cubicBezTo>
                      <a:pt x="14" y="118"/>
                      <a:pt x="16" y="121"/>
                      <a:pt x="19" y="122"/>
                    </a:cubicBezTo>
                    <a:cubicBezTo>
                      <a:pt x="19" y="122"/>
                      <a:pt x="19" y="122"/>
                      <a:pt x="19" y="122"/>
                    </a:cubicBezTo>
                    <a:cubicBezTo>
                      <a:pt x="20" y="122"/>
                      <a:pt x="20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4" y="122"/>
                      <a:pt x="26" y="121"/>
                      <a:pt x="29" y="119"/>
                    </a:cubicBezTo>
                    <a:cubicBezTo>
                      <a:pt x="31" y="118"/>
                      <a:pt x="31" y="118"/>
                      <a:pt x="31" y="118"/>
                    </a:cubicBezTo>
                    <a:cubicBezTo>
                      <a:pt x="34" y="117"/>
                      <a:pt x="39" y="114"/>
                      <a:pt x="43" y="111"/>
                    </a:cubicBezTo>
                    <a:cubicBezTo>
                      <a:pt x="45" y="110"/>
                      <a:pt x="47" y="109"/>
                      <a:pt x="48" y="108"/>
                    </a:cubicBezTo>
                    <a:cubicBezTo>
                      <a:pt x="51" y="106"/>
                      <a:pt x="54" y="105"/>
                      <a:pt x="56" y="104"/>
                    </a:cubicBezTo>
                    <a:cubicBezTo>
                      <a:pt x="57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61" y="103"/>
                      <a:pt x="64" y="103"/>
                      <a:pt x="67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106" y="103"/>
                      <a:pt x="136" y="81"/>
                      <a:pt x="137" y="53"/>
                    </a:cubicBezTo>
                    <a:cubicBezTo>
                      <a:pt x="137" y="53"/>
                      <a:pt x="137" y="52"/>
                      <a:pt x="137" y="52"/>
                    </a:cubicBezTo>
                    <a:cubicBezTo>
                      <a:pt x="136" y="24"/>
                      <a:pt x="107" y="1"/>
                      <a:pt x="70" y="0"/>
                    </a:cubicBezTo>
                    <a:close/>
                    <a:moveTo>
                      <a:pt x="37" y="98"/>
                    </a:moveTo>
                    <a:cubicBezTo>
                      <a:pt x="37" y="97"/>
                      <a:pt x="37" y="97"/>
                      <a:pt x="37" y="97"/>
                    </a:cubicBezTo>
                    <a:cubicBezTo>
                      <a:pt x="38" y="95"/>
                      <a:pt x="39" y="93"/>
                      <a:pt x="39" y="90"/>
                    </a:cubicBezTo>
                    <a:cubicBezTo>
                      <a:pt x="39" y="89"/>
                      <a:pt x="38" y="85"/>
                      <a:pt x="36" y="84"/>
                    </a:cubicBezTo>
                    <a:cubicBezTo>
                      <a:pt x="20" y="76"/>
                      <a:pt x="11" y="64"/>
                      <a:pt x="11" y="51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2" y="29"/>
                      <a:pt x="37" y="11"/>
                      <a:pt x="67" y="11"/>
                    </a:cubicBezTo>
                    <a:cubicBezTo>
                      <a:pt x="68" y="11"/>
                      <a:pt x="69" y="11"/>
                      <a:pt x="69" y="11"/>
                    </a:cubicBezTo>
                    <a:cubicBezTo>
                      <a:pt x="100" y="12"/>
                      <a:pt x="126" y="31"/>
                      <a:pt x="125" y="52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74"/>
                      <a:pt x="100" y="92"/>
                      <a:pt x="69" y="92"/>
                    </a:cubicBezTo>
                    <a:cubicBezTo>
                      <a:pt x="69" y="92"/>
                      <a:pt x="68" y="92"/>
                      <a:pt x="67" y="92"/>
                    </a:cubicBezTo>
                    <a:cubicBezTo>
                      <a:pt x="65" y="92"/>
                      <a:pt x="62" y="92"/>
                      <a:pt x="59" y="91"/>
                    </a:cubicBezTo>
                    <a:cubicBezTo>
                      <a:pt x="59" y="91"/>
                      <a:pt x="58" y="91"/>
                      <a:pt x="58" y="91"/>
                    </a:cubicBezTo>
                    <a:cubicBezTo>
                      <a:pt x="55" y="91"/>
                      <a:pt x="53" y="93"/>
                      <a:pt x="50" y="94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45" y="97"/>
                      <a:pt x="41" y="99"/>
                      <a:pt x="37" y="102"/>
                    </a:cubicBezTo>
                    <a:cubicBezTo>
                      <a:pt x="35" y="103"/>
                      <a:pt x="34" y="104"/>
                      <a:pt x="32" y="105"/>
                    </a:cubicBezTo>
                    <a:cubicBezTo>
                      <a:pt x="34" y="102"/>
                      <a:pt x="35" y="100"/>
                      <a:pt x="37" y="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37"/>
              <p:cNvSpPr/>
              <p:nvPr/>
            </p:nvSpPr>
            <p:spPr bwMode="auto">
              <a:xfrm>
                <a:off x="3211709" y="3937966"/>
                <a:ext cx="174717" cy="159357"/>
              </a:xfrm>
              <a:custGeom>
                <a:avLst/>
                <a:gdLst>
                  <a:gd name="T0" fmla="*/ 100 w 114"/>
                  <a:gd name="T1" fmla="*/ 92 h 104"/>
                  <a:gd name="T2" fmla="*/ 100 w 114"/>
                  <a:gd name="T3" fmla="*/ 91 h 104"/>
                  <a:gd name="T4" fmla="*/ 96 w 114"/>
                  <a:gd name="T5" fmla="*/ 85 h 104"/>
                  <a:gd name="T6" fmla="*/ 92 w 114"/>
                  <a:gd name="T7" fmla="*/ 78 h 104"/>
                  <a:gd name="T8" fmla="*/ 114 w 114"/>
                  <a:gd name="T9" fmla="*/ 43 h 104"/>
                  <a:gd name="T10" fmla="*/ 114 w 114"/>
                  <a:gd name="T11" fmla="*/ 42 h 104"/>
                  <a:gd name="T12" fmla="*/ 57 w 114"/>
                  <a:gd name="T13" fmla="*/ 0 h 104"/>
                  <a:gd name="T14" fmla="*/ 56 w 114"/>
                  <a:gd name="T15" fmla="*/ 0 h 104"/>
                  <a:gd name="T16" fmla="*/ 55 w 114"/>
                  <a:gd name="T17" fmla="*/ 0 h 104"/>
                  <a:gd name="T18" fmla="*/ 1 w 114"/>
                  <a:gd name="T19" fmla="*/ 31 h 104"/>
                  <a:gd name="T20" fmla="*/ 0 w 114"/>
                  <a:gd name="T21" fmla="*/ 34 h 104"/>
                  <a:gd name="T22" fmla="*/ 2 w 114"/>
                  <a:gd name="T23" fmla="*/ 34 h 104"/>
                  <a:gd name="T24" fmla="*/ 8 w 114"/>
                  <a:gd name="T25" fmla="*/ 35 h 104"/>
                  <a:gd name="T26" fmla="*/ 10 w 114"/>
                  <a:gd name="T27" fmla="*/ 35 h 104"/>
                  <a:gd name="T28" fmla="*/ 11 w 114"/>
                  <a:gd name="T29" fmla="*/ 34 h 104"/>
                  <a:gd name="T30" fmla="*/ 55 w 114"/>
                  <a:gd name="T31" fmla="*/ 10 h 104"/>
                  <a:gd name="T32" fmla="*/ 57 w 114"/>
                  <a:gd name="T33" fmla="*/ 10 h 104"/>
                  <a:gd name="T34" fmla="*/ 104 w 114"/>
                  <a:gd name="T35" fmla="*/ 43 h 104"/>
                  <a:gd name="T36" fmla="*/ 104 w 114"/>
                  <a:gd name="T37" fmla="*/ 43 h 104"/>
                  <a:gd name="T38" fmla="*/ 84 w 114"/>
                  <a:gd name="T39" fmla="*/ 71 h 104"/>
                  <a:gd name="T40" fmla="*/ 80 w 114"/>
                  <a:gd name="T41" fmla="*/ 77 h 104"/>
                  <a:gd name="T42" fmla="*/ 82 w 114"/>
                  <a:gd name="T43" fmla="*/ 82 h 104"/>
                  <a:gd name="T44" fmla="*/ 83 w 114"/>
                  <a:gd name="T45" fmla="*/ 83 h 104"/>
                  <a:gd name="T46" fmla="*/ 86 w 114"/>
                  <a:gd name="T47" fmla="*/ 88 h 104"/>
                  <a:gd name="T48" fmla="*/ 82 w 114"/>
                  <a:gd name="T49" fmla="*/ 86 h 104"/>
                  <a:gd name="T50" fmla="*/ 73 w 114"/>
                  <a:gd name="T51" fmla="*/ 80 h 104"/>
                  <a:gd name="T52" fmla="*/ 72 w 114"/>
                  <a:gd name="T53" fmla="*/ 79 h 104"/>
                  <a:gd name="T54" fmla="*/ 65 w 114"/>
                  <a:gd name="T55" fmla="*/ 77 h 104"/>
                  <a:gd name="T56" fmla="*/ 64 w 114"/>
                  <a:gd name="T57" fmla="*/ 77 h 104"/>
                  <a:gd name="T58" fmla="*/ 62 w 114"/>
                  <a:gd name="T59" fmla="*/ 77 h 104"/>
                  <a:gd name="T60" fmla="*/ 59 w 114"/>
                  <a:gd name="T61" fmla="*/ 77 h 104"/>
                  <a:gd name="T62" fmla="*/ 59 w 114"/>
                  <a:gd name="T63" fmla="*/ 80 h 104"/>
                  <a:gd name="T64" fmla="*/ 59 w 114"/>
                  <a:gd name="T65" fmla="*/ 83 h 104"/>
                  <a:gd name="T66" fmla="*/ 59 w 114"/>
                  <a:gd name="T67" fmla="*/ 84 h 104"/>
                  <a:gd name="T68" fmla="*/ 59 w 114"/>
                  <a:gd name="T69" fmla="*/ 88 h 104"/>
                  <a:gd name="T70" fmla="*/ 62 w 114"/>
                  <a:gd name="T71" fmla="*/ 88 h 104"/>
                  <a:gd name="T72" fmla="*/ 65 w 114"/>
                  <a:gd name="T73" fmla="*/ 87 h 104"/>
                  <a:gd name="T74" fmla="*/ 65 w 114"/>
                  <a:gd name="T75" fmla="*/ 87 h 104"/>
                  <a:gd name="T76" fmla="*/ 67 w 114"/>
                  <a:gd name="T77" fmla="*/ 88 h 104"/>
                  <a:gd name="T78" fmla="*/ 73 w 114"/>
                  <a:gd name="T79" fmla="*/ 92 h 104"/>
                  <a:gd name="T80" fmla="*/ 78 w 114"/>
                  <a:gd name="T81" fmla="*/ 95 h 104"/>
                  <a:gd name="T82" fmla="*/ 88 w 114"/>
                  <a:gd name="T83" fmla="*/ 101 h 104"/>
                  <a:gd name="T84" fmla="*/ 89 w 114"/>
                  <a:gd name="T85" fmla="*/ 101 h 104"/>
                  <a:gd name="T86" fmla="*/ 96 w 114"/>
                  <a:gd name="T87" fmla="*/ 104 h 104"/>
                  <a:gd name="T88" fmla="*/ 96 w 114"/>
                  <a:gd name="T89" fmla="*/ 104 h 104"/>
                  <a:gd name="T90" fmla="*/ 98 w 114"/>
                  <a:gd name="T91" fmla="*/ 104 h 104"/>
                  <a:gd name="T92" fmla="*/ 98 w 114"/>
                  <a:gd name="T93" fmla="*/ 104 h 104"/>
                  <a:gd name="T94" fmla="*/ 102 w 114"/>
                  <a:gd name="T95" fmla="*/ 98 h 104"/>
                  <a:gd name="T96" fmla="*/ 100 w 114"/>
                  <a:gd name="T97" fmla="*/ 9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4" h="104">
                    <a:moveTo>
                      <a:pt x="100" y="92"/>
                    </a:moveTo>
                    <a:cubicBezTo>
                      <a:pt x="100" y="91"/>
                      <a:pt x="100" y="91"/>
                      <a:pt x="100" y="91"/>
                    </a:cubicBezTo>
                    <a:cubicBezTo>
                      <a:pt x="99" y="90"/>
                      <a:pt x="98" y="87"/>
                      <a:pt x="96" y="85"/>
                    </a:cubicBezTo>
                    <a:cubicBezTo>
                      <a:pt x="94" y="82"/>
                      <a:pt x="93" y="80"/>
                      <a:pt x="92" y="78"/>
                    </a:cubicBezTo>
                    <a:cubicBezTo>
                      <a:pt x="106" y="70"/>
                      <a:pt x="114" y="57"/>
                      <a:pt x="114" y="43"/>
                    </a:cubicBezTo>
                    <a:cubicBezTo>
                      <a:pt x="114" y="43"/>
                      <a:pt x="114" y="43"/>
                      <a:pt x="114" y="42"/>
                    </a:cubicBezTo>
                    <a:cubicBezTo>
                      <a:pt x="113" y="19"/>
                      <a:pt x="88" y="0"/>
                      <a:pt x="57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55" y="0"/>
                      <a:pt x="55" y="0"/>
                    </a:cubicBezTo>
                    <a:cubicBezTo>
                      <a:pt x="30" y="0"/>
                      <a:pt x="8" y="13"/>
                      <a:pt x="1" y="3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4" y="34"/>
                      <a:pt x="6" y="35"/>
                      <a:pt x="8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7" y="20"/>
                      <a:pt x="35" y="10"/>
                      <a:pt x="55" y="10"/>
                    </a:cubicBezTo>
                    <a:cubicBezTo>
                      <a:pt x="56" y="10"/>
                      <a:pt x="56" y="10"/>
                      <a:pt x="57" y="10"/>
                    </a:cubicBezTo>
                    <a:cubicBezTo>
                      <a:pt x="83" y="10"/>
                      <a:pt x="104" y="25"/>
                      <a:pt x="104" y="43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54"/>
                      <a:pt x="96" y="65"/>
                      <a:pt x="84" y="71"/>
                    </a:cubicBezTo>
                    <a:cubicBezTo>
                      <a:pt x="81" y="72"/>
                      <a:pt x="80" y="75"/>
                      <a:pt x="80" y="77"/>
                    </a:cubicBezTo>
                    <a:cubicBezTo>
                      <a:pt x="81" y="79"/>
                      <a:pt x="81" y="81"/>
                      <a:pt x="82" y="82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4" y="84"/>
                      <a:pt x="85" y="86"/>
                      <a:pt x="86" y="88"/>
                    </a:cubicBezTo>
                    <a:cubicBezTo>
                      <a:pt x="85" y="87"/>
                      <a:pt x="83" y="86"/>
                      <a:pt x="82" y="86"/>
                    </a:cubicBezTo>
                    <a:cubicBezTo>
                      <a:pt x="79" y="84"/>
                      <a:pt x="76" y="82"/>
                      <a:pt x="73" y="80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69" y="78"/>
                      <a:pt x="68" y="77"/>
                      <a:pt x="65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3" y="77"/>
                      <a:pt x="63" y="77"/>
                      <a:pt x="62" y="77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9" y="81"/>
                      <a:pt x="59" y="82"/>
                      <a:pt x="59" y="83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8"/>
                      <a:pt x="59" y="88"/>
                      <a:pt x="59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3" y="87"/>
                      <a:pt x="64" y="87"/>
                      <a:pt x="65" y="87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5" y="87"/>
                      <a:pt x="66" y="88"/>
                      <a:pt x="67" y="88"/>
                    </a:cubicBezTo>
                    <a:cubicBezTo>
                      <a:pt x="68" y="89"/>
                      <a:pt x="70" y="90"/>
                      <a:pt x="73" y="92"/>
                    </a:cubicBezTo>
                    <a:cubicBezTo>
                      <a:pt x="74" y="93"/>
                      <a:pt x="76" y="94"/>
                      <a:pt x="78" y="95"/>
                    </a:cubicBezTo>
                    <a:cubicBezTo>
                      <a:pt x="81" y="97"/>
                      <a:pt x="85" y="99"/>
                      <a:pt x="88" y="101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92" y="103"/>
                      <a:pt x="94" y="104"/>
                      <a:pt x="96" y="104"/>
                    </a:cubicBezTo>
                    <a:cubicBezTo>
                      <a:pt x="96" y="104"/>
                      <a:pt x="96" y="104"/>
                      <a:pt x="96" y="104"/>
                    </a:cubicBezTo>
                    <a:cubicBezTo>
                      <a:pt x="97" y="104"/>
                      <a:pt x="97" y="104"/>
                      <a:pt x="98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01" y="103"/>
                      <a:pt x="103" y="100"/>
                      <a:pt x="102" y="98"/>
                    </a:cubicBezTo>
                    <a:cubicBezTo>
                      <a:pt x="102" y="95"/>
                      <a:pt x="101" y="94"/>
                      <a:pt x="100" y="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9" name="图片 8" descr="5de4bde715bb44558de0f991b19f40c7.png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352676" y="1323975"/>
            <a:ext cx="7019924" cy="5133975"/>
          </a:xfrm>
          <a:prstGeom prst="rect">
            <a:avLst/>
          </a:prstGeom>
        </p:spPr>
      </p:pic>
    </p:spTree>
  </p:cSld>
  <p:clrMapOvr>
    <a:masterClrMapping/>
  </p:clrMapOvr>
  <p:transition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7"/>
          <p:cNvSpPr/>
          <p:nvPr/>
        </p:nvSpPr>
        <p:spPr>
          <a:xfrm flipH="1">
            <a:off x="0" y="876640"/>
            <a:ext cx="4790196" cy="5981360"/>
          </a:xfrm>
          <a:custGeom>
            <a:avLst/>
            <a:gdLst>
              <a:gd name="connsiteX0" fmla="*/ 0 w 6096000"/>
              <a:gd name="connsiteY0" fmla="*/ 0 h 6858001"/>
              <a:gd name="connsiteX1" fmla="*/ 6096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  <a:gd name="connsiteX4" fmla="*/ 0 w 6096000"/>
              <a:gd name="connsiteY4" fmla="*/ 0 h 6858001"/>
              <a:gd name="connsiteX0-1" fmla="*/ 1285875 w 6096000"/>
              <a:gd name="connsiteY0-2" fmla="*/ 0 h 6858001"/>
              <a:gd name="connsiteX1-3" fmla="*/ 6096000 w 6096000"/>
              <a:gd name="connsiteY1-4" fmla="*/ 0 h 6858001"/>
              <a:gd name="connsiteX2-5" fmla="*/ 6096000 w 6096000"/>
              <a:gd name="connsiteY2-6" fmla="*/ 6858001 h 6858001"/>
              <a:gd name="connsiteX3-7" fmla="*/ 0 w 6096000"/>
              <a:gd name="connsiteY3-8" fmla="*/ 6858001 h 6858001"/>
              <a:gd name="connsiteX4-9" fmla="*/ 1285875 w 6096000"/>
              <a:gd name="connsiteY4-10" fmla="*/ 0 h 6858001"/>
              <a:gd name="connsiteX0-11" fmla="*/ 0 w 6096000"/>
              <a:gd name="connsiteY0-12" fmla="*/ 6858001 h 6858001"/>
              <a:gd name="connsiteX1-13" fmla="*/ 6096000 w 6096000"/>
              <a:gd name="connsiteY1-14" fmla="*/ 0 h 6858001"/>
              <a:gd name="connsiteX2-15" fmla="*/ 6096000 w 6096000"/>
              <a:gd name="connsiteY2-16" fmla="*/ 6858001 h 6858001"/>
              <a:gd name="connsiteX3-17" fmla="*/ 0 w 6096000"/>
              <a:gd name="connsiteY3-18" fmla="*/ 6858001 h 6858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96000" h="6858001">
                <a:moveTo>
                  <a:pt x="0" y="6858001"/>
                </a:moveTo>
                <a:lnTo>
                  <a:pt x="6096000" y="0"/>
                </a:lnTo>
                <a:lnTo>
                  <a:pt x="60960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190"/>
          <p:cNvGrpSpPr/>
          <p:nvPr/>
        </p:nvGrpSpPr>
        <p:grpSpPr bwMode="auto">
          <a:xfrm>
            <a:off x="1252537" y="617199"/>
            <a:ext cx="9482137" cy="5732801"/>
            <a:chOff x="617" y="1370"/>
            <a:chExt cx="4531" cy="2740"/>
          </a:xfrm>
          <a:solidFill>
            <a:schemeClr val="bg1">
              <a:lumMod val="65000"/>
            </a:schemeClr>
          </a:solidFill>
        </p:grpSpPr>
        <p:sp>
          <p:nvSpPr>
            <p:cNvPr id="4" name="Freeform 191"/>
            <p:cNvSpPr/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92"/>
            <p:cNvSpPr/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93"/>
            <p:cNvSpPr/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94"/>
            <p:cNvSpPr/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95"/>
            <p:cNvSpPr/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96"/>
            <p:cNvSpPr/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97"/>
            <p:cNvSpPr/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98"/>
            <p:cNvSpPr/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99"/>
            <p:cNvSpPr/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200"/>
            <p:cNvSpPr/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201"/>
            <p:cNvSpPr/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02"/>
            <p:cNvSpPr/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03"/>
            <p:cNvSpPr/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04"/>
            <p:cNvSpPr/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05"/>
            <p:cNvSpPr/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06"/>
            <p:cNvSpPr/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07"/>
            <p:cNvSpPr/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08"/>
            <p:cNvSpPr/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09"/>
            <p:cNvSpPr/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10"/>
            <p:cNvSpPr/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11"/>
            <p:cNvSpPr/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12"/>
            <p:cNvSpPr/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13"/>
            <p:cNvSpPr/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14"/>
            <p:cNvSpPr/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15"/>
            <p:cNvSpPr/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6"/>
            <p:cNvSpPr/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17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18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9"/>
            <p:cNvSpPr/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20"/>
            <p:cNvSpPr/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21"/>
            <p:cNvSpPr/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22"/>
            <p:cNvSpPr/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23"/>
            <p:cNvSpPr/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24"/>
            <p:cNvSpPr/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225"/>
            <p:cNvSpPr/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26"/>
            <p:cNvSpPr/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27"/>
            <p:cNvSpPr/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228"/>
            <p:cNvSpPr/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29"/>
            <p:cNvSpPr/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30"/>
            <p:cNvSpPr/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231"/>
            <p:cNvSpPr/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232"/>
            <p:cNvSpPr/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33"/>
            <p:cNvSpPr/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34"/>
            <p:cNvSpPr/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35"/>
            <p:cNvSpPr/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236"/>
            <p:cNvSpPr/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237"/>
            <p:cNvSpPr/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238"/>
            <p:cNvSpPr/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239"/>
            <p:cNvSpPr/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240"/>
            <p:cNvSpPr/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241"/>
            <p:cNvSpPr/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242"/>
            <p:cNvSpPr/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243"/>
            <p:cNvSpPr/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44"/>
            <p:cNvSpPr/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245"/>
            <p:cNvSpPr/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246"/>
            <p:cNvSpPr/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247"/>
            <p:cNvSpPr/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248"/>
            <p:cNvSpPr/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249"/>
            <p:cNvSpPr/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250"/>
            <p:cNvSpPr/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251"/>
            <p:cNvSpPr/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252"/>
            <p:cNvSpPr/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253"/>
            <p:cNvSpPr/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254"/>
            <p:cNvSpPr/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255"/>
            <p:cNvSpPr/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256"/>
            <p:cNvSpPr/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257"/>
            <p:cNvSpPr/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258"/>
            <p:cNvSpPr/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259"/>
            <p:cNvSpPr/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260"/>
            <p:cNvSpPr/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261"/>
            <p:cNvSpPr/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262"/>
            <p:cNvSpPr/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263"/>
            <p:cNvSpPr/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264"/>
            <p:cNvSpPr/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265"/>
            <p:cNvSpPr/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266"/>
            <p:cNvSpPr/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267"/>
            <p:cNvSpPr/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268"/>
            <p:cNvSpPr/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269"/>
            <p:cNvSpPr/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270"/>
            <p:cNvSpPr/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271"/>
            <p:cNvSpPr/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272"/>
            <p:cNvSpPr/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273"/>
            <p:cNvSpPr/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274"/>
            <p:cNvSpPr/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275"/>
            <p:cNvSpPr/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276"/>
            <p:cNvSpPr/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277"/>
            <p:cNvSpPr/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278"/>
            <p:cNvSpPr/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279"/>
            <p:cNvSpPr/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280"/>
            <p:cNvSpPr/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281"/>
            <p:cNvSpPr/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282"/>
            <p:cNvSpPr/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283"/>
            <p:cNvSpPr/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84"/>
            <p:cNvSpPr/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285"/>
            <p:cNvSpPr/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286"/>
            <p:cNvSpPr/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287"/>
            <p:cNvSpPr/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88"/>
            <p:cNvSpPr/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89"/>
            <p:cNvSpPr/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290"/>
            <p:cNvSpPr/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91"/>
            <p:cNvSpPr/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92"/>
            <p:cNvSpPr/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293"/>
            <p:cNvSpPr/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294"/>
            <p:cNvSpPr/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295"/>
            <p:cNvSpPr/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296"/>
            <p:cNvSpPr/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297"/>
            <p:cNvSpPr/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298"/>
            <p:cNvSpPr/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299"/>
            <p:cNvSpPr/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300"/>
            <p:cNvSpPr/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301"/>
            <p:cNvSpPr/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302"/>
            <p:cNvSpPr/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303"/>
            <p:cNvSpPr/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304"/>
            <p:cNvSpPr/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305"/>
            <p:cNvSpPr/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306"/>
            <p:cNvSpPr/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307"/>
            <p:cNvSpPr/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308"/>
            <p:cNvSpPr/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309"/>
            <p:cNvSpPr/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310"/>
            <p:cNvSpPr/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311"/>
            <p:cNvSpPr/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312"/>
            <p:cNvSpPr/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313"/>
            <p:cNvSpPr/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314"/>
            <p:cNvSpPr/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315"/>
            <p:cNvSpPr/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316"/>
            <p:cNvSpPr/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317"/>
            <p:cNvSpPr/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318"/>
            <p:cNvSpPr/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319"/>
            <p:cNvSpPr/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320"/>
            <p:cNvSpPr/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321"/>
            <p:cNvSpPr/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322"/>
            <p:cNvSpPr/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323"/>
            <p:cNvSpPr/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324"/>
            <p:cNvSpPr/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325"/>
            <p:cNvSpPr/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326"/>
            <p:cNvSpPr/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327"/>
            <p:cNvSpPr/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328"/>
            <p:cNvSpPr/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329"/>
            <p:cNvSpPr/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330"/>
            <p:cNvSpPr/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331"/>
            <p:cNvSpPr/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332"/>
            <p:cNvSpPr/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333"/>
            <p:cNvSpPr/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334"/>
            <p:cNvSpPr/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335"/>
            <p:cNvSpPr/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336"/>
            <p:cNvSpPr/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337"/>
            <p:cNvSpPr/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338"/>
            <p:cNvSpPr/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339"/>
            <p:cNvSpPr/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340"/>
            <p:cNvSpPr/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341"/>
            <p:cNvSpPr/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Freeform 342"/>
            <p:cNvSpPr/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343"/>
            <p:cNvSpPr/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344"/>
            <p:cNvSpPr/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Freeform 345"/>
            <p:cNvSpPr/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Freeform 346"/>
            <p:cNvSpPr/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347"/>
            <p:cNvSpPr/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348"/>
            <p:cNvSpPr/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349"/>
            <p:cNvSpPr/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350"/>
            <p:cNvSpPr/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351"/>
            <p:cNvSpPr/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352"/>
            <p:cNvSpPr/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Freeform 353"/>
            <p:cNvSpPr/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354"/>
            <p:cNvSpPr/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Freeform 355"/>
            <p:cNvSpPr/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356"/>
            <p:cNvSpPr/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Freeform 357"/>
            <p:cNvSpPr/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Freeform 358"/>
            <p:cNvSpPr/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Freeform 359"/>
            <p:cNvSpPr/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Freeform 360"/>
            <p:cNvSpPr/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Freeform 361"/>
            <p:cNvSpPr/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Freeform 362"/>
            <p:cNvSpPr/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Freeform 363"/>
            <p:cNvSpPr/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Freeform 364"/>
            <p:cNvSpPr/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Freeform 365"/>
            <p:cNvSpPr/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Freeform 366"/>
            <p:cNvSpPr/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Freeform 367"/>
            <p:cNvSpPr/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Freeform 368"/>
            <p:cNvSpPr/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Freeform 369"/>
            <p:cNvSpPr/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Freeform 370"/>
            <p:cNvSpPr/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Freeform 371"/>
            <p:cNvSpPr/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Freeform 372"/>
            <p:cNvSpPr/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Freeform 373"/>
            <p:cNvSpPr/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" name="Freeform 374"/>
            <p:cNvSpPr/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Freeform 375"/>
            <p:cNvSpPr/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5164713" y="2495377"/>
            <a:ext cx="2448356" cy="924014"/>
            <a:chOff x="827224" y="2140615"/>
            <a:chExt cx="2448356" cy="924014"/>
          </a:xfrm>
        </p:grpSpPr>
        <p:sp>
          <p:nvSpPr>
            <p:cNvPr id="190" name="矩形 189"/>
            <p:cNvSpPr/>
            <p:nvPr/>
          </p:nvSpPr>
          <p:spPr>
            <a:xfrm>
              <a:off x="827224" y="2140615"/>
              <a:ext cx="2448356" cy="3385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zh-CN" altLang="zh-CN" sz="1600" b="1" dirty="0" smtClean="0"/>
                <a:t>留存用户</a:t>
              </a:r>
              <a:endParaRPr lang="zh-CN" altLang="zh-CN" sz="1600" dirty="0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828135" y="2479854"/>
              <a:ext cx="2371461" cy="584775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zh-CN" altLang="zh-CN" sz="1600" dirty="0" smtClean="0"/>
                <a:t>留存，顾名思义，就是想方设法让用户</a:t>
              </a:r>
              <a:r>
                <a:rPr lang="en-US" altLang="zh-CN" sz="1600" dirty="0" smtClean="0"/>
                <a:t>“</a:t>
              </a:r>
              <a:r>
                <a:rPr lang="zh-CN" altLang="zh-CN" sz="1600" dirty="0" smtClean="0"/>
                <a:t>留下来</a:t>
              </a:r>
              <a:r>
                <a:rPr lang="en-US" altLang="zh-CN" sz="1600" dirty="0" smtClean="0"/>
                <a:t>”</a:t>
              </a:r>
              <a:r>
                <a:rPr lang="zh-CN" altLang="zh-CN" sz="1600" dirty="0" smtClean="0"/>
                <a:t>。</a:t>
              </a:r>
              <a:endParaRPr lang="zh-CN" altLang="zh-CN" sz="1600" dirty="0"/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4396204" y="2364755"/>
            <a:ext cx="636653" cy="814685"/>
            <a:chOff x="4356347" y="2440335"/>
            <a:chExt cx="636653" cy="814685"/>
          </a:xfrm>
        </p:grpSpPr>
        <p:sp>
          <p:nvSpPr>
            <p:cNvPr id="193" name="椭圆 192"/>
            <p:cNvSpPr/>
            <p:nvPr/>
          </p:nvSpPr>
          <p:spPr>
            <a:xfrm>
              <a:off x="4494673" y="3183020"/>
              <a:ext cx="360000" cy="720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4" name="组合 193"/>
            <p:cNvGrpSpPr/>
            <p:nvPr/>
          </p:nvGrpSpPr>
          <p:grpSpPr>
            <a:xfrm>
              <a:off x="4356347" y="2440335"/>
              <a:ext cx="636653" cy="636653"/>
              <a:chOff x="4640032" y="2733545"/>
              <a:chExt cx="457743" cy="457743"/>
            </a:xfrm>
          </p:grpSpPr>
          <p:grpSp>
            <p:nvGrpSpPr>
              <p:cNvPr id="195" name="组合 194"/>
              <p:cNvGrpSpPr/>
              <p:nvPr/>
            </p:nvGrpSpPr>
            <p:grpSpPr>
              <a:xfrm>
                <a:off x="4640032" y="2733545"/>
                <a:ext cx="457743" cy="457743"/>
                <a:chOff x="4553467" y="2466228"/>
                <a:chExt cx="745011" cy="745011"/>
              </a:xfrm>
            </p:grpSpPr>
            <p:sp>
              <p:nvSpPr>
                <p:cNvPr id="197" name="泪滴形 196"/>
                <p:cNvSpPr/>
                <p:nvPr/>
              </p:nvSpPr>
              <p:spPr>
                <a:xfrm rot="8100000">
                  <a:off x="4553467" y="2466228"/>
                  <a:ext cx="745011" cy="745011"/>
                </a:xfrm>
                <a:prstGeom prst="teardrop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8" name="椭圆 197"/>
                <p:cNvSpPr/>
                <p:nvPr/>
              </p:nvSpPr>
              <p:spPr>
                <a:xfrm>
                  <a:off x="4647369" y="2561205"/>
                  <a:ext cx="558464" cy="55846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6" name="等腰三角形 195"/>
              <p:cNvSpPr/>
              <p:nvPr/>
            </p:nvSpPr>
            <p:spPr>
              <a:xfrm rot="5400000">
                <a:off x="4825602" y="2903274"/>
                <a:ext cx="123778" cy="10670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9" name="组合 198"/>
          <p:cNvGrpSpPr/>
          <p:nvPr/>
        </p:nvGrpSpPr>
        <p:grpSpPr>
          <a:xfrm>
            <a:off x="9163038" y="2275974"/>
            <a:ext cx="2448356" cy="2571608"/>
            <a:chOff x="753266" y="2141302"/>
            <a:chExt cx="2448356" cy="2571608"/>
          </a:xfrm>
        </p:grpSpPr>
        <p:sp>
          <p:nvSpPr>
            <p:cNvPr id="200" name="矩形 199"/>
            <p:cNvSpPr/>
            <p:nvPr/>
          </p:nvSpPr>
          <p:spPr>
            <a:xfrm>
              <a:off x="753266" y="2141302"/>
              <a:ext cx="2448356" cy="3385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zh-CN" altLang="zh-CN" sz="1600" b="1" dirty="0" smtClean="0"/>
                <a:t>激发用户活跃度</a:t>
              </a:r>
              <a:endParaRPr lang="zh-CN" altLang="zh-CN" sz="1600" dirty="0"/>
            </a:p>
          </p:txBody>
        </p:sp>
        <p:sp>
          <p:nvSpPr>
            <p:cNvPr id="201" name="矩形 200"/>
            <p:cNvSpPr/>
            <p:nvPr/>
          </p:nvSpPr>
          <p:spPr>
            <a:xfrm>
              <a:off x="761637" y="2448059"/>
              <a:ext cx="2371461" cy="226485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zh-CN" sz="1600" dirty="0" smtClean="0"/>
                <a:t>激发客户活跃度就是通过各种活动、各种交流互动的方式，加强与客户之间的互动，增强和维系与客户之间的粘性，最好让这部分用户转化成粉丝。</a:t>
              </a:r>
              <a:endParaRPr lang="zh-CN" altLang="en-US" sz="1600" dirty="0">
                <a:latin typeface="+mn-ea"/>
              </a:endParaRPr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5968158" y="4425460"/>
            <a:ext cx="2456102" cy="1873086"/>
            <a:chOff x="830161" y="2159042"/>
            <a:chExt cx="2456102" cy="1873086"/>
          </a:xfrm>
        </p:grpSpPr>
        <p:sp>
          <p:nvSpPr>
            <p:cNvPr id="203" name="矩形 202"/>
            <p:cNvSpPr/>
            <p:nvPr/>
          </p:nvSpPr>
          <p:spPr>
            <a:xfrm>
              <a:off x="837907" y="2159042"/>
              <a:ext cx="2448356" cy="338554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zh-CN" altLang="zh-CN" sz="1600" dirty="0" smtClean="0"/>
                <a:t>　</a:t>
              </a:r>
              <a:r>
                <a:rPr lang="zh-CN" altLang="zh-CN" sz="1600" b="1" dirty="0" smtClean="0"/>
                <a:t>组建社群</a:t>
              </a:r>
              <a:endParaRPr lang="zh-CN" altLang="zh-CN" sz="1600" dirty="0"/>
            </a:p>
          </p:txBody>
        </p:sp>
        <p:sp>
          <p:nvSpPr>
            <p:cNvPr id="204" name="矩形 203"/>
            <p:cNvSpPr/>
            <p:nvPr/>
          </p:nvSpPr>
          <p:spPr>
            <a:xfrm>
              <a:off x="830161" y="2505941"/>
              <a:ext cx="2371461" cy="152618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zh-CN" sz="1600" dirty="0" smtClean="0"/>
                <a:t>建立起一个高黏性的粉丝社群，由于粉丝沉淀在社群里，天然地便具有了高粘性和高互动。</a:t>
              </a:r>
              <a:endParaRPr lang="zh-CN" altLang="en-US" sz="1600" dirty="0">
                <a:latin typeface="+mn-ea"/>
              </a:endParaRPr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8363850" y="2144918"/>
            <a:ext cx="636653" cy="816078"/>
            <a:chOff x="8363850" y="2030618"/>
            <a:chExt cx="636653" cy="816078"/>
          </a:xfrm>
        </p:grpSpPr>
        <p:sp>
          <p:nvSpPr>
            <p:cNvPr id="206" name="椭圆 205"/>
            <p:cNvSpPr/>
            <p:nvPr/>
          </p:nvSpPr>
          <p:spPr>
            <a:xfrm>
              <a:off x="8502176" y="2774696"/>
              <a:ext cx="360000" cy="720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7" name="组合 206"/>
            <p:cNvGrpSpPr/>
            <p:nvPr/>
          </p:nvGrpSpPr>
          <p:grpSpPr>
            <a:xfrm>
              <a:off x="8363850" y="2030618"/>
              <a:ext cx="636653" cy="636653"/>
              <a:chOff x="4640032" y="2733545"/>
              <a:chExt cx="457743" cy="457743"/>
            </a:xfrm>
          </p:grpSpPr>
          <p:grpSp>
            <p:nvGrpSpPr>
              <p:cNvPr id="208" name="组合 207"/>
              <p:cNvGrpSpPr/>
              <p:nvPr/>
            </p:nvGrpSpPr>
            <p:grpSpPr>
              <a:xfrm>
                <a:off x="4640032" y="2733545"/>
                <a:ext cx="457743" cy="457743"/>
                <a:chOff x="4553467" y="2466228"/>
                <a:chExt cx="745011" cy="745011"/>
              </a:xfrm>
            </p:grpSpPr>
            <p:sp>
              <p:nvSpPr>
                <p:cNvPr id="210" name="泪滴形 209"/>
                <p:cNvSpPr/>
                <p:nvPr/>
              </p:nvSpPr>
              <p:spPr>
                <a:xfrm rot="8100000">
                  <a:off x="4553467" y="2466228"/>
                  <a:ext cx="745011" cy="745011"/>
                </a:xfrm>
                <a:prstGeom prst="teardrop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1" name="椭圆 210"/>
                <p:cNvSpPr/>
                <p:nvPr/>
              </p:nvSpPr>
              <p:spPr>
                <a:xfrm>
                  <a:off x="4647369" y="2561205"/>
                  <a:ext cx="558464" cy="55846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9" name="等腰三角形 208"/>
              <p:cNvSpPr/>
              <p:nvPr/>
            </p:nvSpPr>
            <p:spPr>
              <a:xfrm rot="5400000">
                <a:off x="4825602" y="2903274"/>
                <a:ext cx="123778" cy="10670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2" name="组合 211"/>
          <p:cNvGrpSpPr/>
          <p:nvPr/>
        </p:nvGrpSpPr>
        <p:grpSpPr>
          <a:xfrm>
            <a:off x="5199650" y="4288872"/>
            <a:ext cx="636653" cy="823559"/>
            <a:chOff x="5199650" y="4174572"/>
            <a:chExt cx="636653" cy="823559"/>
          </a:xfrm>
        </p:grpSpPr>
        <p:sp>
          <p:nvSpPr>
            <p:cNvPr id="213" name="椭圆 212"/>
            <p:cNvSpPr/>
            <p:nvPr/>
          </p:nvSpPr>
          <p:spPr>
            <a:xfrm>
              <a:off x="5337976" y="4926131"/>
              <a:ext cx="360000" cy="7200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4" name="组合 213"/>
            <p:cNvGrpSpPr/>
            <p:nvPr/>
          </p:nvGrpSpPr>
          <p:grpSpPr>
            <a:xfrm>
              <a:off x="5199650" y="4174572"/>
              <a:ext cx="636653" cy="636653"/>
              <a:chOff x="4640032" y="2733545"/>
              <a:chExt cx="457743" cy="457743"/>
            </a:xfrm>
          </p:grpSpPr>
          <p:grpSp>
            <p:nvGrpSpPr>
              <p:cNvPr id="215" name="组合 214"/>
              <p:cNvGrpSpPr/>
              <p:nvPr/>
            </p:nvGrpSpPr>
            <p:grpSpPr>
              <a:xfrm>
                <a:off x="4640032" y="2733545"/>
                <a:ext cx="457743" cy="457743"/>
                <a:chOff x="4553467" y="2466228"/>
                <a:chExt cx="745011" cy="745011"/>
              </a:xfrm>
            </p:grpSpPr>
            <p:sp>
              <p:nvSpPr>
                <p:cNvPr id="217" name="泪滴形 216"/>
                <p:cNvSpPr/>
                <p:nvPr/>
              </p:nvSpPr>
              <p:spPr>
                <a:xfrm rot="8100000">
                  <a:off x="4553467" y="2466228"/>
                  <a:ext cx="745011" cy="745011"/>
                </a:xfrm>
                <a:prstGeom prst="teardrop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8" name="椭圆 217"/>
                <p:cNvSpPr/>
                <p:nvPr/>
              </p:nvSpPr>
              <p:spPr>
                <a:xfrm>
                  <a:off x="4647369" y="2561205"/>
                  <a:ext cx="558464" cy="55846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6" name="等腰三角形 215"/>
              <p:cNvSpPr/>
              <p:nvPr/>
            </p:nvSpPr>
            <p:spPr>
              <a:xfrm rot="5400000">
                <a:off x="4825602" y="2903274"/>
                <a:ext cx="123778" cy="10670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9" name="组合 218"/>
          <p:cNvGrpSpPr/>
          <p:nvPr/>
        </p:nvGrpSpPr>
        <p:grpSpPr>
          <a:xfrm>
            <a:off x="331599" y="222348"/>
            <a:ext cx="1930544" cy="400110"/>
            <a:chOff x="331599" y="222348"/>
            <a:chExt cx="1930544" cy="400110"/>
          </a:xfrm>
        </p:grpSpPr>
        <p:sp>
          <p:nvSpPr>
            <p:cNvPr id="220" name="矩形 219"/>
            <p:cNvSpPr/>
            <p:nvPr/>
          </p:nvSpPr>
          <p:spPr>
            <a:xfrm>
              <a:off x="331599" y="350965"/>
              <a:ext cx="142875" cy="142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文本框 220"/>
            <p:cNvSpPr txBox="1"/>
            <p:nvPr/>
          </p:nvSpPr>
          <p:spPr>
            <a:xfrm>
              <a:off x="474474" y="222348"/>
              <a:ext cx="17876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+mn-ea"/>
                </a:rPr>
                <a:t>1.4.3</a:t>
              </a:r>
              <a:r>
                <a:rPr lang="zh-CN" altLang="en-US" sz="2000" dirty="0" smtClean="0">
                  <a:latin typeface="+mn-ea"/>
                </a:rPr>
                <a:t>用户沉淀</a:t>
              </a:r>
              <a:endParaRPr lang="zh-CN" altLang="en-US" sz="2000" dirty="0">
                <a:latin typeface="+mn-ea"/>
              </a:endParaRPr>
            </a:p>
          </p:txBody>
        </p:sp>
      </p:grp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0"/>
            <a:ext cx="10353675" cy="68580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0" y="-419106"/>
            <a:ext cx="12192000" cy="6858003"/>
          </a:xfrm>
          <a:prstGeom prst="rect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16200000" flipH="1">
            <a:off x="-523876" y="523876"/>
            <a:ext cx="6858002" cy="5810250"/>
          </a:xfrm>
          <a:custGeom>
            <a:avLst/>
            <a:gdLst>
              <a:gd name="connsiteX0" fmla="*/ 0 w 12192000"/>
              <a:gd name="connsiteY0" fmla="*/ 0 h 6860375"/>
              <a:gd name="connsiteX1" fmla="*/ 12192000 w 12192000"/>
              <a:gd name="connsiteY1" fmla="*/ 0 h 6860375"/>
              <a:gd name="connsiteX2" fmla="*/ 12192000 w 12192000"/>
              <a:gd name="connsiteY2" fmla="*/ 12841 h 6860375"/>
              <a:gd name="connsiteX3" fmla="*/ 12123277 w 12192000"/>
              <a:gd name="connsiteY3" fmla="*/ 39943 h 6860375"/>
              <a:gd name="connsiteX4" fmla="*/ 7466 w 12192000"/>
              <a:gd name="connsiteY4" fmla="*/ 6666073 h 6860375"/>
              <a:gd name="connsiteX5" fmla="*/ 0 w 12192000"/>
              <a:gd name="connsiteY5" fmla="*/ 6860375 h 6860375"/>
              <a:gd name="connsiteX6" fmla="*/ 0 w 12192000"/>
              <a:gd name="connsiteY6" fmla="*/ 6860375 h 6860375"/>
              <a:gd name="connsiteX0-1" fmla="*/ 0 w 12192000"/>
              <a:gd name="connsiteY0-2" fmla="*/ 0 h 6860375"/>
              <a:gd name="connsiteX1-3" fmla="*/ 12192000 w 12192000"/>
              <a:gd name="connsiteY1-4" fmla="*/ 0 h 6860375"/>
              <a:gd name="connsiteX2-5" fmla="*/ 12192000 w 12192000"/>
              <a:gd name="connsiteY2-6" fmla="*/ 12841 h 6860375"/>
              <a:gd name="connsiteX3-7" fmla="*/ 7466 w 12192000"/>
              <a:gd name="connsiteY3-8" fmla="*/ 6666073 h 6860375"/>
              <a:gd name="connsiteX4-9" fmla="*/ 0 w 12192000"/>
              <a:gd name="connsiteY4-10" fmla="*/ 6860375 h 6860375"/>
              <a:gd name="connsiteX5-11" fmla="*/ 0 w 12192000"/>
              <a:gd name="connsiteY5-12" fmla="*/ 6860375 h 6860375"/>
              <a:gd name="connsiteX6-13" fmla="*/ 0 w 12192000"/>
              <a:gd name="connsiteY6-14" fmla="*/ 0 h 6860375"/>
              <a:gd name="connsiteX0-15" fmla="*/ 0 w 12192000"/>
              <a:gd name="connsiteY0-16" fmla="*/ 0 h 6860375"/>
              <a:gd name="connsiteX1-17" fmla="*/ 12192000 w 12192000"/>
              <a:gd name="connsiteY1-18" fmla="*/ 0 h 6860375"/>
              <a:gd name="connsiteX2-19" fmla="*/ 12192000 w 12192000"/>
              <a:gd name="connsiteY2-20" fmla="*/ 12841 h 6860375"/>
              <a:gd name="connsiteX3-21" fmla="*/ 7466 w 12192000"/>
              <a:gd name="connsiteY3-22" fmla="*/ 6666073 h 6860375"/>
              <a:gd name="connsiteX4-23" fmla="*/ 0 w 12192000"/>
              <a:gd name="connsiteY4-24" fmla="*/ 6860375 h 6860375"/>
              <a:gd name="connsiteX5-25" fmla="*/ 0 w 12192000"/>
              <a:gd name="connsiteY5-26" fmla="*/ 6860375 h 6860375"/>
              <a:gd name="connsiteX6-27" fmla="*/ 0 w 12192000"/>
              <a:gd name="connsiteY6-28" fmla="*/ 0 h 6860375"/>
              <a:gd name="connsiteX0-29" fmla="*/ 0 w 12192000"/>
              <a:gd name="connsiteY0-30" fmla="*/ 0 h 6860375"/>
              <a:gd name="connsiteX1-31" fmla="*/ 12192000 w 12192000"/>
              <a:gd name="connsiteY1-32" fmla="*/ 0 h 6860375"/>
              <a:gd name="connsiteX2-33" fmla="*/ 12192000 w 12192000"/>
              <a:gd name="connsiteY2-34" fmla="*/ 12841 h 6860375"/>
              <a:gd name="connsiteX3-35" fmla="*/ 481600 w 12192000"/>
              <a:gd name="connsiteY3-36" fmla="*/ 6666073 h 6860375"/>
              <a:gd name="connsiteX4-37" fmla="*/ 0 w 12192000"/>
              <a:gd name="connsiteY4-38" fmla="*/ 6860375 h 6860375"/>
              <a:gd name="connsiteX5-39" fmla="*/ 0 w 12192000"/>
              <a:gd name="connsiteY5-40" fmla="*/ 6860375 h 6860375"/>
              <a:gd name="connsiteX6-41" fmla="*/ 0 w 12192000"/>
              <a:gd name="connsiteY6-42" fmla="*/ 0 h 6860375"/>
              <a:gd name="connsiteX0-43" fmla="*/ 0 w 12192000"/>
              <a:gd name="connsiteY0-44" fmla="*/ 0 h 6860375"/>
              <a:gd name="connsiteX1-45" fmla="*/ 12192000 w 12192000"/>
              <a:gd name="connsiteY1-46" fmla="*/ 0 h 6860375"/>
              <a:gd name="connsiteX2-47" fmla="*/ 12192000 w 12192000"/>
              <a:gd name="connsiteY2-48" fmla="*/ 12841 h 6860375"/>
              <a:gd name="connsiteX3-49" fmla="*/ 0 w 12192000"/>
              <a:gd name="connsiteY3-50" fmla="*/ 6860375 h 6860375"/>
              <a:gd name="connsiteX4-51" fmla="*/ 0 w 12192000"/>
              <a:gd name="connsiteY4-52" fmla="*/ 6860375 h 6860375"/>
              <a:gd name="connsiteX5-53" fmla="*/ 0 w 12192000"/>
              <a:gd name="connsiteY5-54" fmla="*/ 0 h 6860375"/>
              <a:gd name="connsiteX0-55" fmla="*/ 0 w 12192000"/>
              <a:gd name="connsiteY0-56" fmla="*/ 0 h 6860375"/>
              <a:gd name="connsiteX1-57" fmla="*/ 12192000 w 12192000"/>
              <a:gd name="connsiteY1-58" fmla="*/ 0 h 6860375"/>
              <a:gd name="connsiteX2-59" fmla="*/ 12192000 w 12192000"/>
              <a:gd name="connsiteY2-60" fmla="*/ 12841 h 6860375"/>
              <a:gd name="connsiteX3-61" fmla="*/ 0 w 12192000"/>
              <a:gd name="connsiteY3-62" fmla="*/ 6860375 h 6860375"/>
              <a:gd name="connsiteX4-63" fmla="*/ 0 w 12192000"/>
              <a:gd name="connsiteY4-64" fmla="*/ 6860375 h 6860375"/>
              <a:gd name="connsiteX5-65" fmla="*/ 0 w 12192000"/>
              <a:gd name="connsiteY5-66" fmla="*/ 0 h 6860375"/>
              <a:gd name="connsiteX0-67" fmla="*/ 0 w 12192000"/>
              <a:gd name="connsiteY0-68" fmla="*/ 0 h 6860375"/>
              <a:gd name="connsiteX1-69" fmla="*/ 12192000 w 12192000"/>
              <a:gd name="connsiteY1-70" fmla="*/ 0 h 6860375"/>
              <a:gd name="connsiteX2-71" fmla="*/ 12192000 w 12192000"/>
              <a:gd name="connsiteY2-72" fmla="*/ 12841 h 6860375"/>
              <a:gd name="connsiteX3-73" fmla="*/ 0 w 12192000"/>
              <a:gd name="connsiteY3-74" fmla="*/ 6860375 h 6860375"/>
              <a:gd name="connsiteX4-75" fmla="*/ 0 w 12192000"/>
              <a:gd name="connsiteY4-76" fmla="*/ 6860375 h 6860375"/>
              <a:gd name="connsiteX5-77" fmla="*/ 0 w 12192000"/>
              <a:gd name="connsiteY5-78" fmla="*/ 0 h 6860375"/>
              <a:gd name="connsiteX0-79" fmla="*/ 0 w 12192000"/>
              <a:gd name="connsiteY0-80" fmla="*/ 0 h 6860375"/>
              <a:gd name="connsiteX1-81" fmla="*/ 12192000 w 12192000"/>
              <a:gd name="connsiteY1-82" fmla="*/ 0 h 6860375"/>
              <a:gd name="connsiteX2-83" fmla="*/ 12192000 w 12192000"/>
              <a:gd name="connsiteY2-84" fmla="*/ 12841 h 6860375"/>
              <a:gd name="connsiteX3-85" fmla="*/ 0 w 12192000"/>
              <a:gd name="connsiteY3-86" fmla="*/ 6860375 h 6860375"/>
              <a:gd name="connsiteX4-87" fmla="*/ 0 w 12192000"/>
              <a:gd name="connsiteY4-88" fmla="*/ 6860375 h 6860375"/>
              <a:gd name="connsiteX5-89" fmla="*/ 0 w 12192000"/>
              <a:gd name="connsiteY5-90" fmla="*/ 0 h 6860375"/>
              <a:gd name="connsiteX0-91" fmla="*/ 0 w 12192000"/>
              <a:gd name="connsiteY0-92" fmla="*/ 0 h 6860375"/>
              <a:gd name="connsiteX1-93" fmla="*/ 12192000 w 12192000"/>
              <a:gd name="connsiteY1-94" fmla="*/ 0 h 6860375"/>
              <a:gd name="connsiteX2-95" fmla="*/ 12192000 w 12192000"/>
              <a:gd name="connsiteY2-96" fmla="*/ 12841 h 6860375"/>
              <a:gd name="connsiteX3-97" fmla="*/ 0 w 12192000"/>
              <a:gd name="connsiteY3-98" fmla="*/ 6860375 h 6860375"/>
              <a:gd name="connsiteX4-99" fmla="*/ 0 w 12192000"/>
              <a:gd name="connsiteY4-100" fmla="*/ 6860375 h 6860375"/>
              <a:gd name="connsiteX5-101" fmla="*/ 0 w 12192000"/>
              <a:gd name="connsiteY5-102" fmla="*/ 0 h 6860375"/>
              <a:gd name="connsiteX0-103" fmla="*/ 0 w 12192000"/>
              <a:gd name="connsiteY0-104" fmla="*/ 0 h 6860375"/>
              <a:gd name="connsiteX1-105" fmla="*/ 12192000 w 12192000"/>
              <a:gd name="connsiteY1-106" fmla="*/ 0 h 6860375"/>
              <a:gd name="connsiteX2-107" fmla="*/ 12192000 w 12192000"/>
              <a:gd name="connsiteY2-108" fmla="*/ 12841 h 6860375"/>
              <a:gd name="connsiteX3-109" fmla="*/ 0 w 12192000"/>
              <a:gd name="connsiteY3-110" fmla="*/ 6860375 h 6860375"/>
              <a:gd name="connsiteX4-111" fmla="*/ 0 w 12192000"/>
              <a:gd name="connsiteY4-112" fmla="*/ 6860375 h 6860375"/>
              <a:gd name="connsiteX5-113" fmla="*/ 0 w 12192000"/>
              <a:gd name="connsiteY5-114" fmla="*/ 0 h 6860375"/>
              <a:gd name="connsiteX0-115" fmla="*/ 0 w 12192000"/>
              <a:gd name="connsiteY0-116" fmla="*/ 0 h 6860375"/>
              <a:gd name="connsiteX1-117" fmla="*/ 12192000 w 12192000"/>
              <a:gd name="connsiteY1-118" fmla="*/ 0 h 6860375"/>
              <a:gd name="connsiteX2-119" fmla="*/ 12192000 w 12192000"/>
              <a:gd name="connsiteY2-120" fmla="*/ 12841 h 6860375"/>
              <a:gd name="connsiteX3-121" fmla="*/ 0 w 12192000"/>
              <a:gd name="connsiteY3-122" fmla="*/ 6860375 h 6860375"/>
              <a:gd name="connsiteX4-123" fmla="*/ 0 w 12192000"/>
              <a:gd name="connsiteY4-124" fmla="*/ 6860375 h 6860375"/>
              <a:gd name="connsiteX5-125" fmla="*/ 0 w 12192000"/>
              <a:gd name="connsiteY5-126" fmla="*/ 0 h 6860375"/>
              <a:gd name="connsiteX0-127" fmla="*/ 0 w 13024962"/>
              <a:gd name="connsiteY0-128" fmla="*/ 0 h 6860375"/>
              <a:gd name="connsiteX1-129" fmla="*/ 12192000 w 13024962"/>
              <a:gd name="connsiteY1-130" fmla="*/ 0 h 6860375"/>
              <a:gd name="connsiteX2-131" fmla="*/ 12192000 w 13024962"/>
              <a:gd name="connsiteY2-132" fmla="*/ 12841 h 6860375"/>
              <a:gd name="connsiteX3-133" fmla="*/ 12191996 w 13024962"/>
              <a:gd name="connsiteY3-134" fmla="*/ 2384263 h 6860375"/>
              <a:gd name="connsiteX4-135" fmla="*/ 0 w 13024962"/>
              <a:gd name="connsiteY4-136" fmla="*/ 6860375 h 6860375"/>
              <a:gd name="connsiteX5-137" fmla="*/ 0 w 13024962"/>
              <a:gd name="connsiteY5-138" fmla="*/ 6860375 h 6860375"/>
              <a:gd name="connsiteX6-139" fmla="*/ 0 w 13024962"/>
              <a:gd name="connsiteY6-140" fmla="*/ 0 h 6860375"/>
              <a:gd name="connsiteX0-141" fmla="*/ 0 w 12192000"/>
              <a:gd name="connsiteY0-142" fmla="*/ 0 h 6860375"/>
              <a:gd name="connsiteX1-143" fmla="*/ 12192000 w 12192000"/>
              <a:gd name="connsiteY1-144" fmla="*/ 0 h 6860375"/>
              <a:gd name="connsiteX2-145" fmla="*/ 12192000 w 12192000"/>
              <a:gd name="connsiteY2-146" fmla="*/ 12841 h 6860375"/>
              <a:gd name="connsiteX3-147" fmla="*/ 12191996 w 12192000"/>
              <a:gd name="connsiteY3-148" fmla="*/ 2384263 h 6860375"/>
              <a:gd name="connsiteX4-149" fmla="*/ 0 w 12192000"/>
              <a:gd name="connsiteY4-150" fmla="*/ 6860375 h 6860375"/>
              <a:gd name="connsiteX5-151" fmla="*/ 0 w 12192000"/>
              <a:gd name="connsiteY5-152" fmla="*/ 6860375 h 6860375"/>
              <a:gd name="connsiteX6-153" fmla="*/ 0 w 12192000"/>
              <a:gd name="connsiteY6-154" fmla="*/ 0 h 6860375"/>
              <a:gd name="connsiteX0-155" fmla="*/ 0 w 12192000"/>
              <a:gd name="connsiteY0-156" fmla="*/ 0 h 6860375"/>
              <a:gd name="connsiteX1-157" fmla="*/ 12192000 w 12192000"/>
              <a:gd name="connsiteY1-158" fmla="*/ 0 h 6860375"/>
              <a:gd name="connsiteX2-159" fmla="*/ 12192000 w 12192000"/>
              <a:gd name="connsiteY2-160" fmla="*/ 12841 h 6860375"/>
              <a:gd name="connsiteX3-161" fmla="*/ 12191996 w 12192000"/>
              <a:gd name="connsiteY3-162" fmla="*/ 2384263 h 6860375"/>
              <a:gd name="connsiteX4-163" fmla="*/ 0 w 12192000"/>
              <a:gd name="connsiteY4-164" fmla="*/ 6860375 h 6860375"/>
              <a:gd name="connsiteX5-165" fmla="*/ 0 w 12192000"/>
              <a:gd name="connsiteY5-166" fmla="*/ 6860375 h 6860375"/>
              <a:gd name="connsiteX6-167" fmla="*/ 0 w 12192000"/>
              <a:gd name="connsiteY6-168" fmla="*/ 0 h 6860375"/>
              <a:gd name="connsiteX0-169" fmla="*/ 0 w 12192000"/>
              <a:gd name="connsiteY0-170" fmla="*/ 0 h 6860375"/>
              <a:gd name="connsiteX1-171" fmla="*/ 12192000 w 12192000"/>
              <a:gd name="connsiteY1-172" fmla="*/ 0 h 6860375"/>
              <a:gd name="connsiteX2-173" fmla="*/ 12192000 w 12192000"/>
              <a:gd name="connsiteY2-174" fmla="*/ 12841 h 6860375"/>
              <a:gd name="connsiteX3-175" fmla="*/ 12191996 w 12192000"/>
              <a:gd name="connsiteY3-176" fmla="*/ 2384263 h 6860375"/>
              <a:gd name="connsiteX4-177" fmla="*/ 0 w 12192000"/>
              <a:gd name="connsiteY4-178" fmla="*/ 6860375 h 6860375"/>
              <a:gd name="connsiteX5-179" fmla="*/ 0 w 12192000"/>
              <a:gd name="connsiteY5-180" fmla="*/ 6860375 h 6860375"/>
              <a:gd name="connsiteX6-181" fmla="*/ 0 w 12192000"/>
              <a:gd name="connsiteY6-182" fmla="*/ 0 h 6860375"/>
              <a:gd name="connsiteX0-183" fmla="*/ 0 w 12192000"/>
              <a:gd name="connsiteY0-184" fmla="*/ 0 h 6860375"/>
              <a:gd name="connsiteX1-185" fmla="*/ 12192000 w 12192000"/>
              <a:gd name="connsiteY1-186" fmla="*/ 0 h 6860375"/>
              <a:gd name="connsiteX2-187" fmla="*/ 12192000 w 12192000"/>
              <a:gd name="connsiteY2-188" fmla="*/ 12841 h 6860375"/>
              <a:gd name="connsiteX3-189" fmla="*/ 12191996 w 12192000"/>
              <a:gd name="connsiteY3-190" fmla="*/ 2384263 h 6860375"/>
              <a:gd name="connsiteX4-191" fmla="*/ 0 w 12192000"/>
              <a:gd name="connsiteY4-192" fmla="*/ 6860375 h 6860375"/>
              <a:gd name="connsiteX5-193" fmla="*/ 0 w 12192000"/>
              <a:gd name="connsiteY5-194" fmla="*/ 6860375 h 6860375"/>
              <a:gd name="connsiteX6-195" fmla="*/ 0 w 12192000"/>
              <a:gd name="connsiteY6-196" fmla="*/ 0 h 6860375"/>
              <a:gd name="connsiteX0-197" fmla="*/ 0 w 12192000"/>
              <a:gd name="connsiteY0-198" fmla="*/ 0 h 6860375"/>
              <a:gd name="connsiteX1-199" fmla="*/ 12192000 w 12192000"/>
              <a:gd name="connsiteY1-200" fmla="*/ 0 h 6860375"/>
              <a:gd name="connsiteX2-201" fmla="*/ 12192000 w 12192000"/>
              <a:gd name="connsiteY2-202" fmla="*/ 12841 h 6860375"/>
              <a:gd name="connsiteX3-203" fmla="*/ 12191996 w 12192000"/>
              <a:gd name="connsiteY3-204" fmla="*/ 2384263 h 6860375"/>
              <a:gd name="connsiteX4-205" fmla="*/ 0 w 12192000"/>
              <a:gd name="connsiteY4-206" fmla="*/ 6860375 h 6860375"/>
              <a:gd name="connsiteX5-207" fmla="*/ 0 w 12192000"/>
              <a:gd name="connsiteY5-208" fmla="*/ 6860375 h 6860375"/>
              <a:gd name="connsiteX6-209" fmla="*/ 0 w 12192000"/>
              <a:gd name="connsiteY6-210" fmla="*/ 0 h 6860375"/>
              <a:gd name="connsiteX0-211" fmla="*/ 0 w 12192000"/>
              <a:gd name="connsiteY0-212" fmla="*/ 0 h 6860375"/>
              <a:gd name="connsiteX1-213" fmla="*/ 12192000 w 12192000"/>
              <a:gd name="connsiteY1-214" fmla="*/ 0 h 6860375"/>
              <a:gd name="connsiteX2-215" fmla="*/ 12192000 w 12192000"/>
              <a:gd name="connsiteY2-216" fmla="*/ 12841 h 6860375"/>
              <a:gd name="connsiteX3-217" fmla="*/ 12191996 w 12192000"/>
              <a:gd name="connsiteY3-218" fmla="*/ 2384263 h 6860375"/>
              <a:gd name="connsiteX4-219" fmla="*/ 0 w 12192000"/>
              <a:gd name="connsiteY4-220" fmla="*/ 6860375 h 6860375"/>
              <a:gd name="connsiteX5-221" fmla="*/ 0 w 12192000"/>
              <a:gd name="connsiteY5-222" fmla="*/ 6860375 h 6860375"/>
              <a:gd name="connsiteX6-223" fmla="*/ 0 w 12192000"/>
              <a:gd name="connsiteY6-224" fmla="*/ 0 h 6860375"/>
              <a:gd name="connsiteX0-225" fmla="*/ 0 w 12192000"/>
              <a:gd name="connsiteY0-226" fmla="*/ 0 h 6860375"/>
              <a:gd name="connsiteX1-227" fmla="*/ 12192000 w 12192000"/>
              <a:gd name="connsiteY1-228" fmla="*/ 0 h 6860375"/>
              <a:gd name="connsiteX2-229" fmla="*/ 12192000 w 12192000"/>
              <a:gd name="connsiteY2-230" fmla="*/ 12841 h 6860375"/>
              <a:gd name="connsiteX3-231" fmla="*/ 12191996 w 12192000"/>
              <a:gd name="connsiteY3-232" fmla="*/ 2384263 h 6860375"/>
              <a:gd name="connsiteX4-233" fmla="*/ 0 w 12192000"/>
              <a:gd name="connsiteY4-234" fmla="*/ 6860375 h 6860375"/>
              <a:gd name="connsiteX5-235" fmla="*/ 0 w 12192000"/>
              <a:gd name="connsiteY5-236" fmla="*/ 6860375 h 6860375"/>
              <a:gd name="connsiteX6-237" fmla="*/ 0 w 12192000"/>
              <a:gd name="connsiteY6-238" fmla="*/ 0 h 6860375"/>
              <a:gd name="connsiteX0-239" fmla="*/ 0 w 12192000"/>
              <a:gd name="connsiteY0-240" fmla="*/ 0 h 6860375"/>
              <a:gd name="connsiteX1-241" fmla="*/ 12192000 w 12192000"/>
              <a:gd name="connsiteY1-242" fmla="*/ 0 h 6860375"/>
              <a:gd name="connsiteX2-243" fmla="*/ 12192000 w 12192000"/>
              <a:gd name="connsiteY2-244" fmla="*/ 12841 h 6860375"/>
              <a:gd name="connsiteX3-245" fmla="*/ 12191996 w 12192000"/>
              <a:gd name="connsiteY3-246" fmla="*/ 2384263 h 6860375"/>
              <a:gd name="connsiteX4-247" fmla="*/ 0 w 12192000"/>
              <a:gd name="connsiteY4-248" fmla="*/ 6860375 h 6860375"/>
              <a:gd name="connsiteX5-249" fmla="*/ 0 w 12192000"/>
              <a:gd name="connsiteY5-250" fmla="*/ 6860375 h 6860375"/>
              <a:gd name="connsiteX6-251" fmla="*/ 0 w 12192000"/>
              <a:gd name="connsiteY6-252" fmla="*/ 0 h 6860375"/>
              <a:gd name="connsiteX0-253" fmla="*/ 0 w 12192000"/>
              <a:gd name="connsiteY0-254" fmla="*/ 0 h 6860375"/>
              <a:gd name="connsiteX1-255" fmla="*/ 12192000 w 12192000"/>
              <a:gd name="connsiteY1-256" fmla="*/ 0 h 6860375"/>
              <a:gd name="connsiteX2-257" fmla="*/ 12192000 w 12192000"/>
              <a:gd name="connsiteY2-258" fmla="*/ 12841 h 6860375"/>
              <a:gd name="connsiteX3-259" fmla="*/ 12191996 w 12192000"/>
              <a:gd name="connsiteY3-260" fmla="*/ 2384263 h 6860375"/>
              <a:gd name="connsiteX4-261" fmla="*/ 0 w 12192000"/>
              <a:gd name="connsiteY4-262" fmla="*/ 6860375 h 6860375"/>
              <a:gd name="connsiteX5-263" fmla="*/ 0 w 12192000"/>
              <a:gd name="connsiteY5-264" fmla="*/ 6860375 h 6860375"/>
              <a:gd name="connsiteX6-265" fmla="*/ 0 w 12192000"/>
              <a:gd name="connsiteY6-266" fmla="*/ 0 h 6860375"/>
              <a:gd name="connsiteX0-267" fmla="*/ 0 w 12192000"/>
              <a:gd name="connsiteY0-268" fmla="*/ 0 h 6860375"/>
              <a:gd name="connsiteX1-269" fmla="*/ 12192000 w 12192000"/>
              <a:gd name="connsiteY1-270" fmla="*/ 0 h 6860375"/>
              <a:gd name="connsiteX2-271" fmla="*/ 12192000 w 12192000"/>
              <a:gd name="connsiteY2-272" fmla="*/ 12841 h 6860375"/>
              <a:gd name="connsiteX3-273" fmla="*/ 12191996 w 12192000"/>
              <a:gd name="connsiteY3-274" fmla="*/ 2384263 h 6860375"/>
              <a:gd name="connsiteX4-275" fmla="*/ 0 w 12192000"/>
              <a:gd name="connsiteY4-276" fmla="*/ 6860375 h 6860375"/>
              <a:gd name="connsiteX5-277" fmla="*/ 0 w 12192000"/>
              <a:gd name="connsiteY5-278" fmla="*/ 6860375 h 6860375"/>
              <a:gd name="connsiteX6-279" fmla="*/ 0 w 12192000"/>
              <a:gd name="connsiteY6-280" fmla="*/ 0 h 6860375"/>
              <a:gd name="connsiteX0-281" fmla="*/ 0 w 12192000"/>
              <a:gd name="connsiteY0-282" fmla="*/ 0 h 6860375"/>
              <a:gd name="connsiteX1-283" fmla="*/ 12192000 w 12192000"/>
              <a:gd name="connsiteY1-284" fmla="*/ 0 h 6860375"/>
              <a:gd name="connsiteX2-285" fmla="*/ 12192000 w 12192000"/>
              <a:gd name="connsiteY2-286" fmla="*/ 12841 h 6860375"/>
              <a:gd name="connsiteX3-287" fmla="*/ 12191996 w 12192000"/>
              <a:gd name="connsiteY3-288" fmla="*/ 2384263 h 6860375"/>
              <a:gd name="connsiteX4-289" fmla="*/ 0 w 12192000"/>
              <a:gd name="connsiteY4-290" fmla="*/ 6860375 h 6860375"/>
              <a:gd name="connsiteX5-291" fmla="*/ 0 w 12192000"/>
              <a:gd name="connsiteY5-292" fmla="*/ 6860375 h 6860375"/>
              <a:gd name="connsiteX6-293" fmla="*/ 0 w 12192000"/>
              <a:gd name="connsiteY6-294" fmla="*/ 0 h 6860375"/>
              <a:gd name="connsiteX0-295" fmla="*/ 0 w 12192000"/>
              <a:gd name="connsiteY0-296" fmla="*/ 0 h 6860375"/>
              <a:gd name="connsiteX1-297" fmla="*/ 12192000 w 12192000"/>
              <a:gd name="connsiteY1-298" fmla="*/ 0 h 6860375"/>
              <a:gd name="connsiteX2-299" fmla="*/ 12192000 w 12192000"/>
              <a:gd name="connsiteY2-300" fmla="*/ 12841 h 6860375"/>
              <a:gd name="connsiteX3-301" fmla="*/ 12191996 w 12192000"/>
              <a:gd name="connsiteY3-302" fmla="*/ 2384263 h 6860375"/>
              <a:gd name="connsiteX4-303" fmla="*/ 0 w 12192000"/>
              <a:gd name="connsiteY4-304" fmla="*/ 6860375 h 6860375"/>
              <a:gd name="connsiteX5-305" fmla="*/ 0 w 12192000"/>
              <a:gd name="connsiteY5-306" fmla="*/ 6860375 h 6860375"/>
              <a:gd name="connsiteX6-307" fmla="*/ 0 w 12192000"/>
              <a:gd name="connsiteY6-308" fmla="*/ 0 h 6860375"/>
              <a:gd name="connsiteX0-309" fmla="*/ 0 w 12192000"/>
              <a:gd name="connsiteY0-310" fmla="*/ 0 h 6860375"/>
              <a:gd name="connsiteX1-311" fmla="*/ 12192000 w 12192000"/>
              <a:gd name="connsiteY1-312" fmla="*/ 0 h 6860375"/>
              <a:gd name="connsiteX2-313" fmla="*/ 12192000 w 12192000"/>
              <a:gd name="connsiteY2-314" fmla="*/ 12841 h 6860375"/>
              <a:gd name="connsiteX3-315" fmla="*/ 12175063 w 12192000"/>
              <a:gd name="connsiteY3-316" fmla="*/ 2249304 h 6860375"/>
              <a:gd name="connsiteX4-317" fmla="*/ 0 w 12192000"/>
              <a:gd name="connsiteY4-318" fmla="*/ 6860375 h 6860375"/>
              <a:gd name="connsiteX5-319" fmla="*/ 0 w 12192000"/>
              <a:gd name="connsiteY5-320" fmla="*/ 6860375 h 6860375"/>
              <a:gd name="connsiteX6-321" fmla="*/ 0 w 12192000"/>
              <a:gd name="connsiteY6-322" fmla="*/ 0 h 6860375"/>
              <a:gd name="connsiteX0-323" fmla="*/ 0 w 12192000"/>
              <a:gd name="connsiteY0-324" fmla="*/ 0 h 6860375"/>
              <a:gd name="connsiteX1-325" fmla="*/ 12192000 w 12192000"/>
              <a:gd name="connsiteY1-326" fmla="*/ 0 h 6860375"/>
              <a:gd name="connsiteX2-327" fmla="*/ 12192000 w 12192000"/>
              <a:gd name="connsiteY2-328" fmla="*/ 12841 h 6860375"/>
              <a:gd name="connsiteX3-329" fmla="*/ 12175063 w 12192000"/>
              <a:gd name="connsiteY3-330" fmla="*/ 2204318 h 6860375"/>
              <a:gd name="connsiteX4-331" fmla="*/ 0 w 12192000"/>
              <a:gd name="connsiteY4-332" fmla="*/ 6860375 h 6860375"/>
              <a:gd name="connsiteX5-333" fmla="*/ 0 w 12192000"/>
              <a:gd name="connsiteY5-334" fmla="*/ 6860375 h 6860375"/>
              <a:gd name="connsiteX6-335" fmla="*/ 0 w 12192000"/>
              <a:gd name="connsiteY6-336" fmla="*/ 0 h 6860375"/>
              <a:gd name="connsiteX0-337" fmla="*/ 0 w 12192000"/>
              <a:gd name="connsiteY0-338" fmla="*/ 0 h 6860375"/>
              <a:gd name="connsiteX1-339" fmla="*/ 12192000 w 12192000"/>
              <a:gd name="connsiteY1-340" fmla="*/ 0 h 6860375"/>
              <a:gd name="connsiteX2-341" fmla="*/ 12192000 w 12192000"/>
              <a:gd name="connsiteY2-342" fmla="*/ 12841 h 6860375"/>
              <a:gd name="connsiteX3-343" fmla="*/ 12191996 w 12192000"/>
              <a:gd name="connsiteY3-344" fmla="*/ 2204318 h 6860375"/>
              <a:gd name="connsiteX4-345" fmla="*/ 0 w 12192000"/>
              <a:gd name="connsiteY4-346" fmla="*/ 6860375 h 6860375"/>
              <a:gd name="connsiteX5-347" fmla="*/ 0 w 12192000"/>
              <a:gd name="connsiteY5-348" fmla="*/ 6860375 h 6860375"/>
              <a:gd name="connsiteX6-349" fmla="*/ 0 w 12192000"/>
              <a:gd name="connsiteY6-350" fmla="*/ 0 h 68603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192000" h="6860375">
                <a:moveTo>
                  <a:pt x="0" y="0"/>
                </a:moveTo>
                <a:lnTo>
                  <a:pt x="12192000" y="0"/>
                </a:lnTo>
                <a:lnTo>
                  <a:pt x="12192000" y="12841"/>
                </a:lnTo>
                <a:cubicBezTo>
                  <a:pt x="12191999" y="803315"/>
                  <a:pt x="12191997" y="1413844"/>
                  <a:pt x="12191996" y="2204318"/>
                </a:cubicBezTo>
                <a:cubicBezTo>
                  <a:pt x="6400798" y="2243415"/>
                  <a:pt x="2475087" y="4187453"/>
                  <a:pt x="0" y="6860375"/>
                </a:cubicBezTo>
                <a:lnTo>
                  <a:pt x="0" y="68603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任意多边形 35"/>
          <p:cNvSpPr/>
          <p:nvPr/>
        </p:nvSpPr>
        <p:spPr>
          <a:xfrm rot="16200000" flipH="1">
            <a:off x="-523876" y="523873"/>
            <a:ext cx="6858002" cy="5810250"/>
          </a:xfrm>
          <a:custGeom>
            <a:avLst/>
            <a:gdLst>
              <a:gd name="connsiteX0" fmla="*/ 0 w 12192000"/>
              <a:gd name="connsiteY0" fmla="*/ 0 h 6860375"/>
              <a:gd name="connsiteX1" fmla="*/ 12192000 w 12192000"/>
              <a:gd name="connsiteY1" fmla="*/ 0 h 6860375"/>
              <a:gd name="connsiteX2" fmla="*/ 12192000 w 12192000"/>
              <a:gd name="connsiteY2" fmla="*/ 12841 h 6860375"/>
              <a:gd name="connsiteX3" fmla="*/ 12123277 w 12192000"/>
              <a:gd name="connsiteY3" fmla="*/ 39943 h 6860375"/>
              <a:gd name="connsiteX4" fmla="*/ 7466 w 12192000"/>
              <a:gd name="connsiteY4" fmla="*/ 6666073 h 6860375"/>
              <a:gd name="connsiteX5" fmla="*/ 0 w 12192000"/>
              <a:gd name="connsiteY5" fmla="*/ 6860375 h 6860375"/>
              <a:gd name="connsiteX6" fmla="*/ 0 w 12192000"/>
              <a:gd name="connsiteY6" fmla="*/ 6860375 h 6860375"/>
              <a:gd name="connsiteX0-1" fmla="*/ 0 w 12192000"/>
              <a:gd name="connsiteY0-2" fmla="*/ 0 h 6860375"/>
              <a:gd name="connsiteX1-3" fmla="*/ 12192000 w 12192000"/>
              <a:gd name="connsiteY1-4" fmla="*/ 0 h 6860375"/>
              <a:gd name="connsiteX2-5" fmla="*/ 12192000 w 12192000"/>
              <a:gd name="connsiteY2-6" fmla="*/ 12841 h 6860375"/>
              <a:gd name="connsiteX3-7" fmla="*/ 7466 w 12192000"/>
              <a:gd name="connsiteY3-8" fmla="*/ 6666073 h 6860375"/>
              <a:gd name="connsiteX4-9" fmla="*/ 0 w 12192000"/>
              <a:gd name="connsiteY4-10" fmla="*/ 6860375 h 6860375"/>
              <a:gd name="connsiteX5-11" fmla="*/ 0 w 12192000"/>
              <a:gd name="connsiteY5-12" fmla="*/ 6860375 h 6860375"/>
              <a:gd name="connsiteX6-13" fmla="*/ 0 w 12192000"/>
              <a:gd name="connsiteY6-14" fmla="*/ 0 h 6860375"/>
              <a:gd name="connsiteX0-15" fmla="*/ 0 w 12192000"/>
              <a:gd name="connsiteY0-16" fmla="*/ 0 h 6860375"/>
              <a:gd name="connsiteX1-17" fmla="*/ 12192000 w 12192000"/>
              <a:gd name="connsiteY1-18" fmla="*/ 0 h 6860375"/>
              <a:gd name="connsiteX2-19" fmla="*/ 12192000 w 12192000"/>
              <a:gd name="connsiteY2-20" fmla="*/ 12841 h 6860375"/>
              <a:gd name="connsiteX3-21" fmla="*/ 7466 w 12192000"/>
              <a:gd name="connsiteY3-22" fmla="*/ 6666073 h 6860375"/>
              <a:gd name="connsiteX4-23" fmla="*/ 0 w 12192000"/>
              <a:gd name="connsiteY4-24" fmla="*/ 6860375 h 6860375"/>
              <a:gd name="connsiteX5-25" fmla="*/ 0 w 12192000"/>
              <a:gd name="connsiteY5-26" fmla="*/ 6860375 h 6860375"/>
              <a:gd name="connsiteX6-27" fmla="*/ 0 w 12192000"/>
              <a:gd name="connsiteY6-28" fmla="*/ 0 h 6860375"/>
              <a:gd name="connsiteX0-29" fmla="*/ 0 w 12192000"/>
              <a:gd name="connsiteY0-30" fmla="*/ 0 h 6860375"/>
              <a:gd name="connsiteX1-31" fmla="*/ 12192000 w 12192000"/>
              <a:gd name="connsiteY1-32" fmla="*/ 0 h 6860375"/>
              <a:gd name="connsiteX2-33" fmla="*/ 12192000 w 12192000"/>
              <a:gd name="connsiteY2-34" fmla="*/ 12841 h 6860375"/>
              <a:gd name="connsiteX3-35" fmla="*/ 481600 w 12192000"/>
              <a:gd name="connsiteY3-36" fmla="*/ 6666073 h 6860375"/>
              <a:gd name="connsiteX4-37" fmla="*/ 0 w 12192000"/>
              <a:gd name="connsiteY4-38" fmla="*/ 6860375 h 6860375"/>
              <a:gd name="connsiteX5-39" fmla="*/ 0 w 12192000"/>
              <a:gd name="connsiteY5-40" fmla="*/ 6860375 h 6860375"/>
              <a:gd name="connsiteX6-41" fmla="*/ 0 w 12192000"/>
              <a:gd name="connsiteY6-42" fmla="*/ 0 h 6860375"/>
              <a:gd name="connsiteX0-43" fmla="*/ 0 w 12192000"/>
              <a:gd name="connsiteY0-44" fmla="*/ 0 h 6860375"/>
              <a:gd name="connsiteX1-45" fmla="*/ 12192000 w 12192000"/>
              <a:gd name="connsiteY1-46" fmla="*/ 0 h 6860375"/>
              <a:gd name="connsiteX2-47" fmla="*/ 12192000 w 12192000"/>
              <a:gd name="connsiteY2-48" fmla="*/ 12841 h 6860375"/>
              <a:gd name="connsiteX3-49" fmla="*/ 0 w 12192000"/>
              <a:gd name="connsiteY3-50" fmla="*/ 6860375 h 6860375"/>
              <a:gd name="connsiteX4-51" fmla="*/ 0 w 12192000"/>
              <a:gd name="connsiteY4-52" fmla="*/ 6860375 h 6860375"/>
              <a:gd name="connsiteX5-53" fmla="*/ 0 w 12192000"/>
              <a:gd name="connsiteY5-54" fmla="*/ 0 h 6860375"/>
              <a:gd name="connsiteX0-55" fmla="*/ 0 w 12192000"/>
              <a:gd name="connsiteY0-56" fmla="*/ 0 h 6860375"/>
              <a:gd name="connsiteX1-57" fmla="*/ 12192000 w 12192000"/>
              <a:gd name="connsiteY1-58" fmla="*/ 0 h 6860375"/>
              <a:gd name="connsiteX2-59" fmla="*/ 12192000 w 12192000"/>
              <a:gd name="connsiteY2-60" fmla="*/ 12841 h 6860375"/>
              <a:gd name="connsiteX3-61" fmla="*/ 0 w 12192000"/>
              <a:gd name="connsiteY3-62" fmla="*/ 6860375 h 6860375"/>
              <a:gd name="connsiteX4-63" fmla="*/ 0 w 12192000"/>
              <a:gd name="connsiteY4-64" fmla="*/ 6860375 h 6860375"/>
              <a:gd name="connsiteX5-65" fmla="*/ 0 w 12192000"/>
              <a:gd name="connsiteY5-66" fmla="*/ 0 h 6860375"/>
              <a:gd name="connsiteX0-67" fmla="*/ 0 w 12192000"/>
              <a:gd name="connsiteY0-68" fmla="*/ 0 h 6860375"/>
              <a:gd name="connsiteX1-69" fmla="*/ 12192000 w 12192000"/>
              <a:gd name="connsiteY1-70" fmla="*/ 0 h 6860375"/>
              <a:gd name="connsiteX2-71" fmla="*/ 12192000 w 12192000"/>
              <a:gd name="connsiteY2-72" fmla="*/ 12841 h 6860375"/>
              <a:gd name="connsiteX3-73" fmla="*/ 0 w 12192000"/>
              <a:gd name="connsiteY3-74" fmla="*/ 6860375 h 6860375"/>
              <a:gd name="connsiteX4-75" fmla="*/ 0 w 12192000"/>
              <a:gd name="connsiteY4-76" fmla="*/ 6860375 h 6860375"/>
              <a:gd name="connsiteX5-77" fmla="*/ 0 w 12192000"/>
              <a:gd name="connsiteY5-78" fmla="*/ 0 h 6860375"/>
              <a:gd name="connsiteX0-79" fmla="*/ 0 w 12192000"/>
              <a:gd name="connsiteY0-80" fmla="*/ 0 h 6860375"/>
              <a:gd name="connsiteX1-81" fmla="*/ 12192000 w 12192000"/>
              <a:gd name="connsiteY1-82" fmla="*/ 0 h 6860375"/>
              <a:gd name="connsiteX2-83" fmla="*/ 12192000 w 12192000"/>
              <a:gd name="connsiteY2-84" fmla="*/ 12841 h 6860375"/>
              <a:gd name="connsiteX3-85" fmla="*/ 0 w 12192000"/>
              <a:gd name="connsiteY3-86" fmla="*/ 6860375 h 6860375"/>
              <a:gd name="connsiteX4-87" fmla="*/ 0 w 12192000"/>
              <a:gd name="connsiteY4-88" fmla="*/ 6860375 h 6860375"/>
              <a:gd name="connsiteX5-89" fmla="*/ 0 w 12192000"/>
              <a:gd name="connsiteY5-90" fmla="*/ 0 h 6860375"/>
              <a:gd name="connsiteX0-91" fmla="*/ 0 w 12192000"/>
              <a:gd name="connsiteY0-92" fmla="*/ 0 h 6860375"/>
              <a:gd name="connsiteX1-93" fmla="*/ 12192000 w 12192000"/>
              <a:gd name="connsiteY1-94" fmla="*/ 0 h 6860375"/>
              <a:gd name="connsiteX2-95" fmla="*/ 12192000 w 12192000"/>
              <a:gd name="connsiteY2-96" fmla="*/ 12841 h 6860375"/>
              <a:gd name="connsiteX3-97" fmla="*/ 0 w 12192000"/>
              <a:gd name="connsiteY3-98" fmla="*/ 6860375 h 6860375"/>
              <a:gd name="connsiteX4-99" fmla="*/ 0 w 12192000"/>
              <a:gd name="connsiteY4-100" fmla="*/ 6860375 h 6860375"/>
              <a:gd name="connsiteX5-101" fmla="*/ 0 w 12192000"/>
              <a:gd name="connsiteY5-102" fmla="*/ 0 h 6860375"/>
              <a:gd name="connsiteX0-103" fmla="*/ 0 w 12192000"/>
              <a:gd name="connsiteY0-104" fmla="*/ 0 h 6860375"/>
              <a:gd name="connsiteX1-105" fmla="*/ 12192000 w 12192000"/>
              <a:gd name="connsiteY1-106" fmla="*/ 0 h 6860375"/>
              <a:gd name="connsiteX2-107" fmla="*/ 12192000 w 12192000"/>
              <a:gd name="connsiteY2-108" fmla="*/ 12841 h 6860375"/>
              <a:gd name="connsiteX3-109" fmla="*/ 0 w 12192000"/>
              <a:gd name="connsiteY3-110" fmla="*/ 6860375 h 6860375"/>
              <a:gd name="connsiteX4-111" fmla="*/ 0 w 12192000"/>
              <a:gd name="connsiteY4-112" fmla="*/ 6860375 h 6860375"/>
              <a:gd name="connsiteX5-113" fmla="*/ 0 w 12192000"/>
              <a:gd name="connsiteY5-114" fmla="*/ 0 h 6860375"/>
              <a:gd name="connsiteX0-115" fmla="*/ 0 w 12192000"/>
              <a:gd name="connsiteY0-116" fmla="*/ 0 h 6860375"/>
              <a:gd name="connsiteX1-117" fmla="*/ 12192000 w 12192000"/>
              <a:gd name="connsiteY1-118" fmla="*/ 0 h 6860375"/>
              <a:gd name="connsiteX2-119" fmla="*/ 12192000 w 12192000"/>
              <a:gd name="connsiteY2-120" fmla="*/ 12841 h 6860375"/>
              <a:gd name="connsiteX3-121" fmla="*/ 0 w 12192000"/>
              <a:gd name="connsiteY3-122" fmla="*/ 6860375 h 6860375"/>
              <a:gd name="connsiteX4-123" fmla="*/ 0 w 12192000"/>
              <a:gd name="connsiteY4-124" fmla="*/ 6860375 h 6860375"/>
              <a:gd name="connsiteX5-125" fmla="*/ 0 w 12192000"/>
              <a:gd name="connsiteY5-126" fmla="*/ 0 h 68603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192000" h="6860375">
                <a:moveTo>
                  <a:pt x="0" y="0"/>
                </a:moveTo>
                <a:lnTo>
                  <a:pt x="12192000" y="0"/>
                </a:lnTo>
                <a:lnTo>
                  <a:pt x="12192000" y="12841"/>
                </a:lnTo>
                <a:cubicBezTo>
                  <a:pt x="8060268" y="802464"/>
                  <a:pt x="2827868" y="2771864"/>
                  <a:pt x="0" y="6860375"/>
                </a:cubicBezTo>
                <a:lnTo>
                  <a:pt x="0" y="6860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6200000" flipH="1">
            <a:off x="-1266826" y="1266824"/>
            <a:ext cx="6858002" cy="4324350"/>
          </a:xfrm>
          <a:custGeom>
            <a:avLst/>
            <a:gdLst>
              <a:gd name="connsiteX0" fmla="*/ 0 w 12192000"/>
              <a:gd name="connsiteY0" fmla="*/ 0 h 6860375"/>
              <a:gd name="connsiteX1" fmla="*/ 12192000 w 12192000"/>
              <a:gd name="connsiteY1" fmla="*/ 0 h 6860375"/>
              <a:gd name="connsiteX2" fmla="*/ 12192000 w 12192000"/>
              <a:gd name="connsiteY2" fmla="*/ 12841 h 6860375"/>
              <a:gd name="connsiteX3" fmla="*/ 12123277 w 12192000"/>
              <a:gd name="connsiteY3" fmla="*/ 39943 h 6860375"/>
              <a:gd name="connsiteX4" fmla="*/ 7466 w 12192000"/>
              <a:gd name="connsiteY4" fmla="*/ 6666073 h 6860375"/>
              <a:gd name="connsiteX5" fmla="*/ 0 w 12192000"/>
              <a:gd name="connsiteY5" fmla="*/ 6860375 h 6860375"/>
              <a:gd name="connsiteX6" fmla="*/ 0 w 12192000"/>
              <a:gd name="connsiteY6" fmla="*/ 6860375 h 6860375"/>
              <a:gd name="connsiteX0-1" fmla="*/ 0 w 12192000"/>
              <a:gd name="connsiteY0-2" fmla="*/ 0 h 6860375"/>
              <a:gd name="connsiteX1-3" fmla="*/ 12192000 w 12192000"/>
              <a:gd name="connsiteY1-4" fmla="*/ 0 h 6860375"/>
              <a:gd name="connsiteX2-5" fmla="*/ 12192000 w 12192000"/>
              <a:gd name="connsiteY2-6" fmla="*/ 12841 h 6860375"/>
              <a:gd name="connsiteX3-7" fmla="*/ 7466 w 12192000"/>
              <a:gd name="connsiteY3-8" fmla="*/ 6666073 h 6860375"/>
              <a:gd name="connsiteX4-9" fmla="*/ 0 w 12192000"/>
              <a:gd name="connsiteY4-10" fmla="*/ 6860375 h 6860375"/>
              <a:gd name="connsiteX5-11" fmla="*/ 0 w 12192000"/>
              <a:gd name="connsiteY5-12" fmla="*/ 6860375 h 6860375"/>
              <a:gd name="connsiteX6-13" fmla="*/ 0 w 12192000"/>
              <a:gd name="connsiteY6-14" fmla="*/ 0 h 6860375"/>
              <a:gd name="connsiteX0-15" fmla="*/ 0 w 12192000"/>
              <a:gd name="connsiteY0-16" fmla="*/ 0 h 6860375"/>
              <a:gd name="connsiteX1-17" fmla="*/ 12192000 w 12192000"/>
              <a:gd name="connsiteY1-18" fmla="*/ 0 h 6860375"/>
              <a:gd name="connsiteX2-19" fmla="*/ 12192000 w 12192000"/>
              <a:gd name="connsiteY2-20" fmla="*/ 12841 h 6860375"/>
              <a:gd name="connsiteX3-21" fmla="*/ 7466 w 12192000"/>
              <a:gd name="connsiteY3-22" fmla="*/ 6666073 h 6860375"/>
              <a:gd name="connsiteX4-23" fmla="*/ 0 w 12192000"/>
              <a:gd name="connsiteY4-24" fmla="*/ 6860375 h 6860375"/>
              <a:gd name="connsiteX5-25" fmla="*/ 0 w 12192000"/>
              <a:gd name="connsiteY5-26" fmla="*/ 6860375 h 6860375"/>
              <a:gd name="connsiteX6-27" fmla="*/ 0 w 12192000"/>
              <a:gd name="connsiteY6-28" fmla="*/ 0 h 6860375"/>
              <a:gd name="connsiteX0-29" fmla="*/ 0 w 12192000"/>
              <a:gd name="connsiteY0-30" fmla="*/ 0 h 6860375"/>
              <a:gd name="connsiteX1-31" fmla="*/ 12192000 w 12192000"/>
              <a:gd name="connsiteY1-32" fmla="*/ 0 h 6860375"/>
              <a:gd name="connsiteX2-33" fmla="*/ 12192000 w 12192000"/>
              <a:gd name="connsiteY2-34" fmla="*/ 12841 h 6860375"/>
              <a:gd name="connsiteX3-35" fmla="*/ 481600 w 12192000"/>
              <a:gd name="connsiteY3-36" fmla="*/ 6666073 h 6860375"/>
              <a:gd name="connsiteX4-37" fmla="*/ 0 w 12192000"/>
              <a:gd name="connsiteY4-38" fmla="*/ 6860375 h 6860375"/>
              <a:gd name="connsiteX5-39" fmla="*/ 0 w 12192000"/>
              <a:gd name="connsiteY5-40" fmla="*/ 6860375 h 6860375"/>
              <a:gd name="connsiteX6-41" fmla="*/ 0 w 12192000"/>
              <a:gd name="connsiteY6-42" fmla="*/ 0 h 6860375"/>
              <a:gd name="connsiteX0-43" fmla="*/ 0 w 12192000"/>
              <a:gd name="connsiteY0-44" fmla="*/ 0 h 6860375"/>
              <a:gd name="connsiteX1-45" fmla="*/ 12192000 w 12192000"/>
              <a:gd name="connsiteY1-46" fmla="*/ 0 h 6860375"/>
              <a:gd name="connsiteX2-47" fmla="*/ 12192000 w 12192000"/>
              <a:gd name="connsiteY2-48" fmla="*/ 12841 h 6860375"/>
              <a:gd name="connsiteX3-49" fmla="*/ 0 w 12192000"/>
              <a:gd name="connsiteY3-50" fmla="*/ 6860375 h 6860375"/>
              <a:gd name="connsiteX4-51" fmla="*/ 0 w 12192000"/>
              <a:gd name="connsiteY4-52" fmla="*/ 6860375 h 6860375"/>
              <a:gd name="connsiteX5-53" fmla="*/ 0 w 12192000"/>
              <a:gd name="connsiteY5-54" fmla="*/ 0 h 6860375"/>
              <a:gd name="connsiteX0-55" fmla="*/ 0 w 12192000"/>
              <a:gd name="connsiteY0-56" fmla="*/ 0 h 6860375"/>
              <a:gd name="connsiteX1-57" fmla="*/ 12192000 w 12192000"/>
              <a:gd name="connsiteY1-58" fmla="*/ 0 h 6860375"/>
              <a:gd name="connsiteX2-59" fmla="*/ 12192000 w 12192000"/>
              <a:gd name="connsiteY2-60" fmla="*/ 12841 h 6860375"/>
              <a:gd name="connsiteX3-61" fmla="*/ 0 w 12192000"/>
              <a:gd name="connsiteY3-62" fmla="*/ 6860375 h 6860375"/>
              <a:gd name="connsiteX4-63" fmla="*/ 0 w 12192000"/>
              <a:gd name="connsiteY4-64" fmla="*/ 6860375 h 6860375"/>
              <a:gd name="connsiteX5-65" fmla="*/ 0 w 12192000"/>
              <a:gd name="connsiteY5-66" fmla="*/ 0 h 6860375"/>
              <a:gd name="connsiteX0-67" fmla="*/ 0 w 12192000"/>
              <a:gd name="connsiteY0-68" fmla="*/ 0 h 6860375"/>
              <a:gd name="connsiteX1-69" fmla="*/ 12192000 w 12192000"/>
              <a:gd name="connsiteY1-70" fmla="*/ 0 h 6860375"/>
              <a:gd name="connsiteX2-71" fmla="*/ 12192000 w 12192000"/>
              <a:gd name="connsiteY2-72" fmla="*/ 12841 h 6860375"/>
              <a:gd name="connsiteX3-73" fmla="*/ 0 w 12192000"/>
              <a:gd name="connsiteY3-74" fmla="*/ 6860375 h 6860375"/>
              <a:gd name="connsiteX4-75" fmla="*/ 0 w 12192000"/>
              <a:gd name="connsiteY4-76" fmla="*/ 6860375 h 6860375"/>
              <a:gd name="connsiteX5-77" fmla="*/ 0 w 12192000"/>
              <a:gd name="connsiteY5-78" fmla="*/ 0 h 6860375"/>
              <a:gd name="connsiteX0-79" fmla="*/ 0 w 12192000"/>
              <a:gd name="connsiteY0-80" fmla="*/ 0 h 6860375"/>
              <a:gd name="connsiteX1-81" fmla="*/ 12192000 w 12192000"/>
              <a:gd name="connsiteY1-82" fmla="*/ 0 h 6860375"/>
              <a:gd name="connsiteX2-83" fmla="*/ 12192000 w 12192000"/>
              <a:gd name="connsiteY2-84" fmla="*/ 12841 h 6860375"/>
              <a:gd name="connsiteX3-85" fmla="*/ 0 w 12192000"/>
              <a:gd name="connsiteY3-86" fmla="*/ 6860375 h 6860375"/>
              <a:gd name="connsiteX4-87" fmla="*/ 0 w 12192000"/>
              <a:gd name="connsiteY4-88" fmla="*/ 6860375 h 6860375"/>
              <a:gd name="connsiteX5-89" fmla="*/ 0 w 12192000"/>
              <a:gd name="connsiteY5-90" fmla="*/ 0 h 6860375"/>
              <a:gd name="connsiteX0-91" fmla="*/ 0 w 12192000"/>
              <a:gd name="connsiteY0-92" fmla="*/ 0 h 6860375"/>
              <a:gd name="connsiteX1-93" fmla="*/ 12192000 w 12192000"/>
              <a:gd name="connsiteY1-94" fmla="*/ 0 h 6860375"/>
              <a:gd name="connsiteX2-95" fmla="*/ 12192000 w 12192000"/>
              <a:gd name="connsiteY2-96" fmla="*/ 12841 h 6860375"/>
              <a:gd name="connsiteX3-97" fmla="*/ 0 w 12192000"/>
              <a:gd name="connsiteY3-98" fmla="*/ 6860375 h 6860375"/>
              <a:gd name="connsiteX4-99" fmla="*/ 0 w 12192000"/>
              <a:gd name="connsiteY4-100" fmla="*/ 6860375 h 6860375"/>
              <a:gd name="connsiteX5-101" fmla="*/ 0 w 12192000"/>
              <a:gd name="connsiteY5-102" fmla="*/ 0 h 6860375"/>
              <a:gd name="connsiteX0-103" fmla="*/ 0 w 12192000"/>
              <a:gd name="connsiteY0-104" fmla="*/ 0 h 6860375"/>
              <a:gd name="connsiteX1-105" fmla="*/ 12192000 w 12192000"/>
              <a:gd name="connsiteY1-106" fmla="*/ 0 h 6860375"/>
              <a:gd name="connsiteX2-107" fmla="*/ 12192000 w 12192000"/>
              <a:gd name="connsiteY2-108" fmla="*/ 12841 h 6860375"/>
              <a:gd name="connsiteX3-109" fmla="*/ 0 w 12192000"/>
              <a:gd name="connsiteY3-110" fmla="*/ 6860375 h 6860375"/>
              <a:gd name="connsiteX4-111" fmla="*/ 0 w 12192000"/>
              <a:gd name="connsiteY4-112" fmla="*/ 6860375 h 6860375"/>
              <a:gd name="connsiteX5-113" fmla="*/ 0 w 12192000"/>
              <a:gd name="connsiteY5-114" fmla="*/ 0 h 6860375"/>
              <a:gd name="connsiteX0-115" fmla="*/ 0 w 12192000"/>
              <a:gd name="connsiteY0-116" fmla="*/ 0 h 6860375"/>
              <a:gd name="connsiteX1-117" fmla="*/ 12192000 w 12192000"/>
              <a:gd name="connsiteY1-118" fmla="*/ 0 h 6860375"/>
              <a:gd name="connsiteX2-119" fmla="*/ 12192000 w 12192000"/>
              <a:gd name="connsiteY2-120" fmla="*/ 12841 h 6860375"/>
              <a:gd name="connsiteX3-121" fmla="*/ 0 w 12192000"/>
              <a:gd name="connsiteY3-122" fmla="*/ 6860375 h 6860375"/>
              <a:gd name="connsiteX4-123" fmla="*/ 0 w 12192000"/>
              <a:gd name="connsiteY4-124" fmla="*/ 6860375 h 6860375"/>
              <a:gd name="connsiteX5-125" fmla="*/ 0 w 12192000"/>
              <a:gd name="connsiteY5-126" fmla="*/ 0 h 68603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192000" h="6860375">
                <a:moveTo>
                  <a:pt x="0" y="0"/>
                </a:moveTo>
                <a:lnTo>
                  <a:pt x="12192000" y="0"/>
                </a:lnTo>
                <a:lnTo>
                  <a:pt x="12192000" y="12841"/>
                </a:lnTo>
                <a:cubicBezTo>
                  <a:pt x="8060268" y="802464"/>
                  <a:pt x="2827868" y="2771864"/>
                  <a:pt x="0" y="6860375"/>
                </a:cubicBezTo>
                <a:lnTo>
                  <a:pt x="0" y="6860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92845" y="54430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zh-CN" altLang="en-US" sz="4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8870" y="1322319"/>
            <a:ext cx="1423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873127" y="182236"/>
            <a:ext cx="4145280" cy="923330"/>
            <a:chOff x="6273199" y="5086654"/>
            <a:chExt cx="4145280" cy="923330"/>
          </a:xfrm>
        </p:grpSpPr>
        <p:sp>
          <p:nvSpPr>
            <p:cNvPr id="14" name="文本框 13"/>
            <p:cNvSpPr txBox="1"/>
            <p:nvPr/>
          </p:nvSpPr>
          <p:spPr>
            <a:xfrm>
              <a:off x="7245384" y="5376849"/>
              <a:ext cx="3173095" cy="39878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FF0000"/>
                  </a:solidFill>
                  <a:latin typeface="+mj-ea"/>
                  <a:ea typeface="+mj-ea"/>
                </a:rPr>
                <a:t>融媒体创新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+mj-ea"/>
                  <a:ea typeface="+mj-ea"/>
                </a:rPr>
                <a:t>创业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+mj-ea"/>
                  <a:ea typeface="+mj-ea"/>
                </a:rPr>
                <a:t>——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+mj-ea"/>
                  <a:ea typeface="+mj-ea"/>
                </a:rPr>
                <a:t>概念篇</a:t>
              </a:r>
              <a:endParaRPr lang="zh-CN" altLang="en-US" sz="20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73199" y="5086654"/>
              <a:ext cx="636392" cy="92333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altLang="zh-CN" sz="5400" dirty="0">
                  <a:solidFill>
                    <a:schemeClr val="accent1"/>
                  </a:solidFill>
                  <a:latin typeface="+mj-lt"/>
                  <a:ea typeface="+mj-ea"/>
                </a:rPr>
                <a:t>01</a:t>
              </a:r>
              <a:endParaRPr lang="zh-CN" altLang="en-US" sz="54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41067" y="1252211"/>
            <a:ext cx="4092924" cy="923330"/>
            <a:chOff x="6250664" y="5105704"/>
            <a:chExt cx="4092924" cy="923330"/>
          </a:xfrm>
        </p:grpSpPr>
        <p:sp>
          <p:nvSpPr>
            <p:cNvPr id="22" name="文本框 21"/>
            <p:cNvSpPr txBox="1"/>
            <p:nvPr/>
          </p:nvSpPr>
          <p:spPr>
            <a:xfrm>
              <a:off x="7254948" y="5376907"/>
              <a:ext cx="3088640" cy="39878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l"/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融媒体创新创业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——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案例篇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250664" y="5105704"/>
              <a:ext cx="719749" cy="92333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altLang="zh-CN" sz="5400" dirty="0">
                  <a:solidFill>
                    <a:schemeClr val="accent1"/>
                  </a:solidFill>
                  <a:latin typeface="+mj-lt"/>
                  <a:ea typeface="+mj-ea"/>
                </a:rPr>
                <a:t>02</a:t>
              </a:r>
              <a:endParaRPr lang="zh-CN" altLang="en-US" sz="54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07556" y="2312661"/>
            <a:ext cx="4112160" cy="923330"/>
            <a:chOff x="6231428" y="5105704"/>
            <a:chExt cx="4112160" cy="923330"/>
          </a:xfrm>
        </p:grpSpPr>
        <p:sp>
          <p:nvSpPr>
            <p:cNvPr id="25" name="文本框 24"/>
            <p:cNvSpPr txBox="1"/>
            <p:nvPr/>
          </p:nvSpPr>
          <p:spPr>
            <a:xfrm>
              <a:off x="7254948" y="5376907"/>
              <a:ext cx="3088640" cy="39878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l"/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融媒体创新创业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——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内容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篇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31428" y="5105704"/>
              <a:ext cx="738985" cy="92333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altLang="zh-CN" sz="5400" dirty="0">
                  <a:solidFill>
                    <a:schemeClr val="accent1"/>
                  </a:solidFill>
                  <a:latin typeface="+mj-lt"/>
                  <a:ea typeface="+mj-ea"/>
                </a:rPr>
                <a:t>03</a:t>
              </a:r>
              <a:endParaRPr lang="zh-CN" altLang="en-US" sz="54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956971" y="3268336"/>
            <a:ext cx="4091320" cy="923330"/>
            <a:chOff x="6252268" y="5105704"/>
            <a:chExt cx="4091320" cy="923330"/>
          </a:xfrm>
        </p:grpSpPr>
        <p:sp>
          <p:nvSpPr>
            <p:cNvPr id="34" name="文本框 33"/>
            <p:cNvSpPr txBox="1"/>
            <p:nvPr/>
          </p:nvSpPr>
          <p:spPr>
            <a:xfrm>
              <a:off x="7254948" y="5376907"/>
              <a:ext cx="3088640" cy="39878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l"/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融媒体创新创业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——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形态篇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252268" y="5105704"/>
              <a:ext cx="718145" cy="92333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altLang="zh-CN" sz="5400" dirty="0">
                  <a:solidFill>
                    <a:schemeClr val="accent1"/>
                  </a:solidFill>
                  <a:latin typeface="+mj-lt"/>
                  <a:ea typeface="+mj-ea"/>
                </a:rPr>
                <a:t>04</a:t>
              </a:r>
              <a:endParaRPr lang="zh-CN" altLang="en-US" sz="54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40848" y="4268461"/>
            <a:ext cx="4116968" cy="923330"/>
            <a:chOff x="6226620" y="5105704"/>
            <a:chExt cx="4116968" cy="923330"/>
          </a:xfrm>
        </p:grpSpPr>
        <p:sp>
          <p:nvSpPr>
            <p:cNvPr id="27" name="文本框 33"/>
            <p:cNvSpPr txBox="1"/>
            <p:nvPr/>
          </p:nvSpPr>
          <p:spPr>
            <a:xfrm>
              <a:off x="7254948" y="5376907"/>
              <a:ext cx="3088640" cy="39878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l"/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融媒体创新创业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——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技术篇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文本框 34"/>
            <p:cNvSpPr txBox="1"/>
            <p:nvPr/>
          </p:nvSpPr>
          <p:spPr>
            <a:xfrm>
              <a:off x="6226620" y="5105704"/>
              <a:ext cx="743793" cy="92333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altLang="zh-CN" sz="5400" dirty="0" smtClean="0">
                  <a:solidFill>
                    <a:schemeClr val="accent1"/>
                  </a:solidFill>
                  <a:latin typeface="+mj-lt"/>
                  <a:ea typeface="+mj-ea"/>
                </a:rPr>
                <a:t>05</a:t>
              </a:r>
              <a:endParaRPr lang="zh-CN" altLang="en-US" sz="54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46288" y="5287636"/>
            <a:ext cx="4655185" cy="865514"/>
            <a:chOff x="6404062" y="5105704"/>
            <a:chExt cx="3898447" cy="923330"/>
          </a:xfrm>
        </p:grpSpPr>
        <p:sp>
          <p:nvSpPr>
            <p:cNvPr id="30" name="文本框 33"/>
            <p:cNvSpPr txBox="1"/>
            <p:nvPr/>
          </p:nvSpPr>
          <p:spPr>
            <a:xfrm>
              <a:off x="7252776" y="5352284"/>
              <a:ext cx="3049733" cy="4254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融媒体创新创业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——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</a:rPr>
                <a:t>运营篇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文本框 34"/>
            <p:cNvSpPr txBox="1"/>
            <p:nvPr/>
          </p:nvSpPr>
          <p:spPr>
            <a:xfrm>
              <a:off x="6404062" y="5105704"/>
              <a:ext cx="566351" cy="923330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altLang="zh-CN" sz="5400" dirty="0" smtClean="0">
                  <a:solidFill>
                    <a:schemeClr val="accent1"/>
                  </a:solidFill>
                  <a:latin typeface="+mj-lt"/>
                  <a:ea typeface="+mj-ea"/>
                </a:rPr>
                <a:t>06</a:t>
              </a:r>
              <a:endParaRPr lang="zh-CN" altLang="en-US" sz="54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</p:grpSp>
    </p:spTree>
  </p:cSld>
  <p:clrMapOvr>
    <a:masterClrMapping/>
  </p:clrMapOvr>
  <p:transition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 r="81619"/>
          <a:stretch>
            <a:fillRect/>
          </a:stretch>
        </p:blipFill>
        <p:spPr>
          <a:xfrm rot="5400000" flipH="1">
            <a:off x="9345179" y="2950939"/>
            <a:ext cx="188259" cy="39322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r="81619"/>
          <a:stretch>
            <a:fillRect/>
          </a:stretch>
        </p:blipFill>
        <p:spPr>
          <a:xfrm rot="16200000">
            <a:off x="2685741" y="2950939"/>
            <a:ext cx="188259" cy="39322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r="81619"/>
          <a:stretch>
            <a:fillRect/>
          </a:stretch>
        </p:blipFill>
        <p:spPr>
          <a:xfrm rot="16200000" flipH="1" flipV="1">
            <a:off x="9345179" y="-345760"/>
            <a:ext cx="188259" cy="39322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 r="81619"/>
          <a:stretch>
            <a:fillRect/>
          </a:stretch>
        </p:blipFill>
        <p:spPr>
          <a:xfrm rot="5400000" flipV="1">
            <a:off x="2685741" y="-336235"/>
            <a:ext cx="188259" cy="393226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254840" y="708786"/>
            <a:ext cx="2404323" cy="2690993"/>
            <a:chOff x="3212261" y="1204086"/>
            <a:chExt cx="2404323" cy="2690993"/>
          </a:xfrm>
        </p:grpSpPr>
        <p:sp>
          <p:nvSpPr>
            <p:cNvPr id="7" name="等腰三角形 6"/>
            <p:cNvSpPr/>
            <p:nvPr/>
          </p:nvSpPr>
          <p:spPr>
            <a:xfrm>
              <a:off x="3212261" y="1905000"/>
              <a:ext cx="586154" cy="3048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13500000">
              <a:off x="3403252" y="1681748"/>
              <a:ext cx="2690993" cy="1735670"/>
            </a:xfrm>
            <a:custGeom>
              <a:avLst/>
              <a:gdLst>
                <a:gd name="connsiteX0" fmla="*/ 2690993 w 2690993"/>
                <a:gd name="connsiteY0" fmla="*/ 433918 h 1735670"/>
                <a:gd name="connsiteX1" fmla="*/ 1823158 w 2690993"/>
                <a:gd name="connsiteY1" fmla="*/ 1301753 h 1735670"/>
                <a:gd name="connsiteX2" fmla="*/ 867835 w 2690993"/>
                <a:gd name="connsiteY2" fmla="*/ 1301753 h 1735670"/>
                <a:gd name="connsiteX3" fmla="*/ 867835 w 2690993"/>
                <a:gd name="connsiteY3" fmla="*/ 1735670 h 1735670"/>
                <a:gd name="connsiteX4" fmla="*/ 0 w 2690993"/>
                <a:gd name="connsiteY4" fmla="*/ 867835 h 1735670"/>
                <a:gd name="connsiteX5" fmla="*/ 867835 w 2690993"/>
                <a:gd name="connsiteY5" fmla="*/ 0 h 1735670"/>
                <a:gd name="connsiteX6" fmla="*/ 867835 w 2690993"/>
                <a:gd name="connsiteY6" fmla="*/ 433918 h 17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993" h="1735670">
                  <a:moveTo>
                    <a:pt x="2690993" y="433918"/>
                  </a:moveTo>
                  <a:lnTo>
                    <a:pt x="1823158" y="1301753"/>
                  </a:lnTo>
                  <a:lnTo>
                    <a:pt x="867835" y="1301753"/>
                  </a:lnTo>
                  <a:lnTo>
                    <a:pt x="867835" y="1735670"/>
                  </a:lnTo>
                  <a:lnTo>
                    <a:pt x="0" y="867835"/>
                  </a:lnTo>
                  <a:lnTo>
                    <a:pt x="867835" y="0"/>
                  </a:lnTo>
                  <a:lnTo>
                    <a:pt x="867835" y="4339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6426665" y="708786"/>
            <a:ext cx="2404323" cy="2690993"/>
            <a:chOff x="3212261" y="1204086"/>
            <a:chExt cx="2404323" cy="2690993"/>
          </a:xfrm>
        </p:grpSpPr>
        <p:sp>
          <p:nvSpPr>
            <p:cNvPr id="10" name="等腰三角形 9"/>
            <p:cNvSpPr/>
            <p:nvPr/>
          </p:nvSpPr>
          <p:spPr>
            <a:xfrm>
              <a:off x="3212261" y="1905000"/>
              <a:ext cx="586154" cy="304800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3500000">
              <a:off x="3403252" y="1681748"/>
              <a:ext cx="2690993" cy="1735670"/>
            </a:xfrm>
            <a:custGeom>
              <a:avLst/>
              <a:gdLst>
                <a:gd name="connsiteX0" fmla="*/ 2690993 w 2690993"/>
                <a:gd name="connsiteY0" fmla="*/ 433918 h 1735670"/>
                <a:gd name="connsiteX1" fmla="*/ 1823158 w 2690993"/>
                <a:gd name="connsiteY1" fmla="*/ 1301753 h 1735670"/>
                <a:gd name="connsiteX2" fmla="*/ 867835 w 2690993"/>
                <a:gd name="connsiteY2" fmla="*/ 1301753 h 1735670"/>
                <a:gd name="connsiteX3" fmla="*/ 867835 w 2690993"/>
                <a:gd name="connsiteY3" fmla="*/ 1735670 h 1735670"/>
                <a:gd name="connsiteX4" fmla="*/ 0 w 2690993"/>
                <a:gd name="connsiteY4" fmla="*/ 867835 h 1735670"/>
                <a:gd name="connsiteX5" fmla="*/ 867835 w 2690993"/>
                <a:gd name="connsiteY5" fmla="*/ 0 h 1735670"/>
                <a:gd name="connsiteX6" fmla="*/ 867835 w 2690993"/>
                <a:gd name="connsiteY6" fmla="*/ 433918 h 17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993" h="1735670">
                  <a:moveTo>
                    <a:pt x="2690993" y="433918"/>
                  </a:moveTo>
                  <a:lnTo>
                    <a:pt x="1823158" y="1301753"/>
                  </a:lnTo>
                  <a:lnTo>
                    <a:pt x="867835" y="1301753"/>
                  </a:lnTo>
                  <a:lnTo>
                    <a:pt x="867835" y="1735670"/>
                  </a:lnTo>
                  <a:lnTo>
                    <a:pt x="0" y="867835"/>
                  </a:lnTo>
                  <a:lnTo>
                    <a:pt x="867835" y="0"/>
                  </a:lnTo>
                  <a:lnTo>
                    <a:pt x="867835" y="4339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V="1">
            <a:off x="3254840" y="3137661"/>
            <a:ext cx="2404323" cy="2690993"/>
            <a:chOff x="3212261" y="1204086"/>
            <a:chExt cx="2404323" cy="2690993"/>
          </a:xfrm>
        </p:grpSpPr>
        <p:sp>
          <p:nvSpPr>
            <p:cNvPr id="13" name="等腰三角形 12"/>
            <p:cNvSpPr/>
            <p:nvPr/>
          </p:nvSpPr>
          <p:spPr>
            <a:xfrm>
              <a:off x="3212261" y="1905000"/>
              <a:ext cx="586154" cy="304800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3500000">
              <a:off x="3403252" y="1681748"/>
              <a:ext cx="2690993" cy="1735670"/>
            </a:xfrm>
            <a:custGeom>
              <a:avLst/>
              <a:gdLst>
                <a:gd name="connsiteX0" fmla="*/ 2690993 w 2690993"/>
                <a:gd name="connsiteY0" fmla="*/ 433918 h 1735670"/>
                <a:gd name="connsiteX1" fmla="*/ 1823158 w 2690993"/>
                <a:gd name="connsiteY1" fmla="*/ 1301753 h 1735670"/>
                <a:gd name="connsiteX2" fmla="*/ 867835 w 2690993"/>
                <a:gd name="connsiteY2" fmla="*/ 1301753 h 1735670"/>
                <a:gd name="connsiteX3" fmla="*/ 867835 w 2690993"/>
                <a:gd name="connsiteY3" fmla="*/ 1735670 h 1735670"/>
                <a:gd name="connsiteX4" fmla="*/ 0 w 2690993"/>
                <a:gd name="connsiteY4" fmla="*/ 867835 h 1735670"/>
                <a:gd name="connsiteX5" fmla="*/ 867835 w 2690993"/>
                <a:gd name="connsiteY5" fmla="*/ 0 h 1735670"/>
                <a:gd name="connsiteX6" fmla="*/ 867835 w 2690993"/>
                <a:gd name="connsiteY6" fmla="*/ 433918 h 17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993" h="1735670">
                  <a:moveTo>
                    <a:pt x="2690993" y="433918"/>
                  </a:moveTo>
                  <a:lnTo>
                    <a:pt x="1823158" y="1301753"/>
                  </a:lnTo>
                  <a:lnTo>
                    <a:pt x="867835" y="1301753"/>
                  </a:lnTo>
                  <a:lnTo>
                    <a:pt x="867835" y="1735670"/>
                  </a:lnTo>
                  <a:lnTo>
                    <a:pt x="0" y="867835"/>
                  </a:lnTo>
                  <a:lnTo>
                    <a:pt x="867835" y="0"/>
                  </a:lnTo>
                  <a:lnTo>
                    <a:pt x="867835" y="4339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 flipV="1">
            <a:off x="6426665" y="3137661"/>
            <a:ext cx="2404323" cy="2690993"/>
            <a:chOff x="3212261" y="1204086"/>
            <a:chExt cx="2404323" cy="2690993"/>
          </a:xfrm>
        </p:grpSpPr>
        <p:sp>
          <p:nvSpPr>
            <p:cNvPr id="16" name="等腰三角形 15"/>
            <p:cNvSpPr/>
            <p:nvPr/>
          </p:nvSpPr>
          <p:spPr>
            <a:xfrm>
              <a:off x="3212261" y="1905000"/>
              <a:ext cx="586154" cy="304800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3500000">
              <a:off x="3403252" y="1681748"/>
              <a:ext cx="2690993" cy="1735670"/>
            </a:xfrm>
            <a:custGeom>
              <a:avLst/>
              <a:gdLst>
                <a:gd name="connsiteX0" fmla="*/ 2690993 w 2690993"/>
                <a:gd name="connsiteY0" fmla="*/ 433918 h 1735670"/>
                <a:gd name="connsiteX1" fmla="*/ 1823158 w 2690993"/>
                <a:gd name="connsiteY1" fmla="*/ 1301753 h 1735670"/>
                <a:gd name="connsiteX2" fmla="*/ 867835 w 2690993"/>
                <a:gd name="connsiteY2" fmla="*/ 1301753 h 1735670"/>
                <a:gd name="connsiteX3" fmla="*/ 867835 w 2690993"/>
                <a:gd name="connsiteY3" fmla="*/ 1735670 h 1735670"/>
                <a:gd name="connsiteX4" fmla="*/ 0 w 2690993"/>
                <a:gd name="connsiteY4" fmla="*/ 867835 h 1735670"/>
                <a:gd name="connsiteX5" fmla="*/ 867835 w 2690993"/>
                <a:gd name="connsiteY5" fmla="*/ 0 h 1735670"/>
                <a:gd name="connsiteX6" fmla="*/ 867835 w 2690993"/>
                <a:gd name="connsiteY6" fmla="*/ 433918 h 17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993" h="1735670">
                  <a:moveTo>
                    <a:pt x="2690993" y="433918"/>
                  </a:moveTo>
                  <a:lnTo>
                    <a:pt x="1823158" y="1301753"/>
                  </a:lnTo>
                  <a:lnTo>
                    <a:pt x="867835" y="1301753"/>
                  </a:lnTo>
                  <a:lnTo>
                    <a:pt x="867835" y="1735670"/>
                  </a:lnTo>
                  <a:lnTo>
                    <a:pt x="0" y="867835"/>
                  </a:lnTo>
                  <a:lnTo>
                    <a:pt x="867835" y="0"/>
                  </a:lnTo>
                  <a:lnTo>
                    <a:pt x="867835" y="43391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863135" y="1948021"/>
            <a:ext cx="820738" cy="36279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600" dirty="0" smtClean="0"/>
              <a:t>用户付费</a:t>
            </a:r>
            <a:endParaRPr lang="zh-CN" altLang="en-US" sz="1600" b="1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60814" y="2278376"/>
            <a:ext cx="2930375" cy="33669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200" dirty="0" smtClean="0"/>
              <a:t>用户付费是视频网站接下来几年最大的市场。</a:t>
            </a:r>
            <a:endParaRPr lang="zh-CN" altLang="en-US" sz="1200" dirty="0"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63135" y="3592021"/>
            <a:ext cx="820738" cy="36279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600" dirty="0" smtClean="0"/>
              <a:t>衍生产品</a:t>
            </a:r>
            <a:endParaRPr lang="zh-CN" alt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60814" y="3922376"/>
            <a:ext cx="2930375" cy="89069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200" dirty="0" smtClean="0"/>
              <a:t>内容衍生品也是一个非常大的市场，无论从产品环境，平台环境，还是从用户的付费习惯来看，这个空间现在明确的打开了。</a:t>
            </a:r>
            <a:endParaRPr lang="zh-CN" altLang="en-US" sz="1200" dirty="0"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24142" y="1948021"/>
            <a:ext cx="410369" cy="36279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zh-CN" sz="1600" dirty="0" smtClean="0"/>
              <a:t>广告</a:t>
            </a:r>
            <a:endParaRPr lang="zh-CN" alt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04136" y="2278376"/>
            <a:ext cx="2930375" cy="33669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200" dirty="0" smtClean="0"/>
              <a:t>目前广告主依然只买头部。</a:t>
            </a:r>
            <a:endParaRPr lang="zh-CN" altLang="en-US" sz="1200" dirty="0">
              <a:latin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10449" y="3593458"/>
            <a:ext cx="820738" cy="36279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zh-CN" sz="1600" dirty="0" smtClean="0"/>
              <a:t>内容电商</a:t>
            </a:r>
            <a:endParaRPr lang="zh-CN" altLang="en-US" sz="1600" b="1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0811" y="3923813"/>
            <a:ext cx="2930375" cy="61369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200" dirty="0" smtClean="0"/>
              <a:t>做内容电商，如果你不是通过内容把你的用户沉淀出来，那电商往往无从谈起。</a:t>
            </a:r>
            <a:endParaRPr lang="zh-CN" altLang="en-US" sz="1200" dirty="0">
              <a:latin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31599" y="222348"/>
            <a:ext cx="1930544" cy="400110"/>
            <a:chOff x="331599" y="222348"/>
            <a:chExt cx="1930544" cy="400110"/>
          </a:xfrm>
        </p:grpSpPr>
        <p:sp>
          <p:nvSpPr>
            <p:cNvPr id="27" name="矩形 26"/>
            <p:cNvSpPr/>
            <p:nvPr/>
          </p:nvSpPr>
          <p:spPr>
            <a:xfrm>
              <a:off x="331599" y="350965"/>
              <a:ext cx="142875" cy="142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74474" y="222348"/>
              <a:ext cx="17876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+mn-ea"/>
                </a:rPr>
                <a:t>1.4.4</a:t>
              </a:r>
              <a:r>
                <a:rPr lang="zh-CN" altLang="en-US" sz="2000" dirty="0" smtClean="0">
                  <a:latin typeface="+mn-ea"/>
                </a:rPr>
                <a:t>内容变现</a:t>
              </a:r>
              <a:endParaRPr lang="zh-CN" altLang="en-US" sz="2000" dirty="0">
                <a:latin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566013" y="5693223"/>
            <a:ext cx="7059975" cy="58105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+mn-ea"/>
              </a:rPr>
              <a:t>内容变现的四条基本路径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 rot="18900000">
            <a:off x="4832391" y="2063831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 rot="2700000" flipH="1">
            <a:off x="6596403" y="2063832"/>
            <a:ext cx="66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 rot="2700000">
            <a:off x="4792003" y="3808226"/>
            <a:ext cx="67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 rot="18900000" flipH="1">
            <a:off x="6608099" y="3797100"/>
            <a:ext cx="66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" y="0"/>
            <a:ext cx="12191999" cy="3434180"/>
          </a:xfrm>
          <a:custGeom>
            <a:avLst/>
            <a:gdLst>
              <a:gd name="connsiteX0" fmla="*/ 0 w 12191999"/>
              <a:gd name="connsiteY0" fmla="*/ 0 h 2960788"/>
              <a:gd name="connsiteX1" fmla="*/ 12191999 w 12191999"/>
              <a:gd name="connsiteY1" fmla="*/ 0 h 2960788"/>
              <a:gd name="connsiteX2" fmla="*/ 12191999 w 12191999"/>
              <a:gd name="connsiteY2" fmla="*/ 766762 h 2960788"/>
              <a:gd name="connsiteX3" fmla="*/ 12191999 w 12191999"/>
              <a:gd name="connsiteY3" fmla="*/ 772572 h 2960788"/>
              <a:gd name="connsiteX4" fmla="*/ 0 w 12191999"/>
              <a:gd name="connsiteY4" fmla="*/ 772571 h 2960788"/>
              <a:gd name="connsiteX0-1" fmla="*/ 0 w 12191999"/>
              <a:gd name="connsiteY0-2" fmla="*/ 0 h 3434180"/>
              <a:gd name="connsiteX1-3" fmla="*/ 12191999 w 12191999"/>
              <a:gd name="connsiteY1-4" fmla="*/ 0 h 3434180"/>
              <a:gd name="connsiteX2-5" fmla="*/ 12191999 w 12191999"/>
              <a:gd name="connsiteY2-6" fmla="*/ 766762 h 3434180"/>
              <a:gd name="connsiteX3-7" fmla="*/ 12191999 w 12191999"/>
              <a:gd name="connsiteY3-8" fmla="*/ 772572 h 3434180"/>
              <a:gd name="connsiteX4-9" fmla="*/ 0 w 12191999"/>
              <a:gd name="connsiteY4-10" fmla="*/ 772571 h 3434180"/>
              <a:gd name="connsiteX5" fmla="*/ 0 w 12191999"/>
              <a:gd name="connsiteY5" fmla="*/ 0 h 3434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2191999" h="3434180">
                <a:moveTo>
                  <a:pt x="0" y="0"/>
                </a:moveTo>
                <a:lnTo>
                  <a:pt x="12191999" y="0"/>
                </a:lnTo>
                <a:lnTo>
                  <a:pt x="12191999" y="766762"/>
                </a:lnTo>
                <a:lnTo>
                  <a:pt x="12191999" y="772572"/>
                </a:lnTo>
                <a:cubicBezTo>
                  <a:pt x="6769099" y="3173840"/>
                  <a:pt x="3175" y="5311408"/>
                  <a:pt x="0" y="7725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任意多边形 12"/>
          <p:cNvSpPr/>
          <p:nvPr/>
        </p:nvSpPr>
        <p:spPr>
          <a:xfrm>
            <a:off x="1" y="0"/>
            <a:ext cx="12191999" cy="2960788"/>
          </a:xfrm>
          <a:custGeom>
            <a:avLst/>
            <a:gdLst>
              <a:gd name="connsiteX0" fmla="*/ 0 w 12191999"/>
              <a:gd name="connsiteY0" fmla="*/ 0 h 2960788"/>
              <a:gd name="connsiteX1" fmla="*/ 12191999 w 12191999"/>
              <a:gd name="connsiteY1" fmla="*/ 0 h 2960788"/>
              <a:gd name="connsiteX2" fmla="*/ 12191999 w 12191999"/>
              <a:gd name="connsiteY2" fmla="*/ 766762 h 2960788"/>
              <a:gd name="connsiteX3" fmla="*/ 12191999 w 12191999"/>
              <a:gd name="connsiteY3" fmla="*/ 772572 h 2960788"/>
              <a:gd name="connsiteX4" fmla="*/ 0 w 12191999"/>
              <a:gd name="connsiteY4" fmla="*/ 772571 h 296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960788">
                <a:moveTo>
                  <a:pt x="0" y="0"/>
                </a:moveTo>
                <a:lnTo>
                  <a:pt x="12191999" y="0"/>
                </a:lnTo>
                <a:lnTo>
                  <a:pt x="12191999" y="766762"/>
                </a:lnTo>
                <a:lnTo>
                  <a:pt x="12191999" y="772572"/>
                </a:lnTo>
                <a:cubicBezTo>
                  <a:pt x="10198099" y="1497440"/>
                  <a:pt x="3175" y="5311408"/>
                  <a:pt x="0" y="7725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829567" y="372398"/>
            <a:ext cx="1037143" cy="221599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13800" dirty="0" smtClean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13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67852" y="1252165"/>
            <a:ext cx="4356962" cy="1477328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+mj-ea"/>
              </a:rPr>
              <a:t>新媒体平台内容创业</a:t>
            </a:r>
            <a:r>
              <a:rPr lang="en-US" altLang="zh-CN" sz="2400" dirty="0" smtClean="0">
                <a:solidFill>
                  <a:schemeClr val="bg1"/>
                </a:solidFill>
                <a:latin typeface="+mj-ea"/>
              </a:rPr>
              <a:t>——</a:t>
            </a:r>
            <a:r>
              <a:rPr lang="zh-CN" altLang="en-US" sz="2400" dirty="0" smtClean="0">
                <a:solidFill>
                  <a:schemeClr val="bg1"/>
                </a:solidFill>
                <a:latin typeface="+mj-ea"/>
              </a:rPr>
              <a:t>概念篇</a:t>
            </a:r>
            <a:endParaRPr lang="zh-CN" altLang="en-US" sz="2400" dirty="0" smtClean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endParaRPr lang="zh-CN" altLang="en-US" sz="66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53367" y="3763015"/>
            <a:ext cx="7194277" cy="92333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sz="5400" b="1" dirty="0" smtClean="0"/>
              <a:t>1.5</a:t>
            </a:r>
            <a:r>
              <a:rPr lang="zh-CN" altLang="zh-CN" sz="5400" b="1" dirty="0" smtClean="0"/>
              <a:t>内容创业的发展趋势</a:t>
            </a:r>
            <a:endParaRPr lang="zh-CN" altLang="zh-CN" sz="5400" b="1" dirty="0"/>
          </a:p>
        </p:txBody>
      </p:sp>
      <p:sp>
        <p:nvSpPr>
          <p:cNvPr id="29" name="任意多边形 28"/>
          <p:cNvSpPr/>
          <p:nvPr/>
        </p:nvSpPr>
        <p:spPr>
          <a:xfrm flipH="1" flipV="1">
            <a:off x="7229474" y="5840436"/>
            <a:ext cx="4962526" cy="1017564"/>
          </a:xfrm>
          <a:custGeom>
            <a:avLst/>
            <a:gdLst>
              <a:gd name="connsiteX0" fmla="*/ 853200 w 4962526"/>
              <a:gd name="connsiteY0" fmla="*/ 1017563 h 1017564"/>
              <a:gd name="connsiteX1" fmla="*/ 125934 w 4962526"/>
              <a:gd name="connsiteY1" fmla="*/ 913956 h 1017564"/>
              <a:gd name="connsiteX2" fmla="*/ 0 w 4962526"/>
              <a:gd name="connsiteY2" fmla="*/ 861308 h 1017564"/>
              <a:gd name="connsiteX3" fmla="*/ 0 w 4962526"/>
              <a:gd name="connsiteY3" fmla="*/ 0 h 1017564"/>
              <a:gd name="connsiteX4" fmla="*/ 4962526 w 4962526"/>
              <a:gd name="connsiteY4" fmla="*/ 0 h 1017564"/>
              <a:gd name="connsiteX5" fmla="*/ 4657523 w 4962526"/>
              <a:gd name="connsiteY5" fmla="*/ 107970 h 1017564"/>
              <a:gd name="connsiteX6" fmla="*/ 853200 w 4962526"/>
              <a:gd name="connsiteY6" fmla="*/ 1017563 h 101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526" h="1017564">
                <a:moveTo>
                  <a:pt x="853200" y="1017563"/>
                </a:moveTo>
                <a:cubicBezTo>
                  <a:pt x="579206" y="1017290"/>
                  <a:pt x="332622" y="985803"/>
                  <a:pt x="125934" y="913956"/>
                </a:cubicBezTo>
                <a:lnTo>
                  <a:pt x="0" y="861308"/>
                </a:lnTo>
                <a:lnTo>
                  <a:pt x="0" y="0"/>
                </a:lnTo>
                <a:lnTo>
                  <a:pt x="4962526" y="0"/>
                </a:lnTo>
                <a:lnTo>
                  <a:pt x="4657523" y="107970"/>
                </a:lnTo>
                <a:cubicBezTo>
                  <a:pt x="3483694" y="520331"/>
                  <a:pt x="1949175" y="1018657"/>
                  <a:pt x="853200" y="101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86350" y="2581280"/>
            <a:ext cx="2019300" cy="201929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4049713" y="1392238"/>
            <a:ext cx="4002087" cy="3970337"/>
          </a:xfrm>
          <a:custGeom>
            <a:avLst/>
            <a:gdLst>
              <a:gd name="connsiteX0" fmla="*/ 1771650 w 3543300"/>
              <a:gd name="connsiteY0" fmla="*/ 76200 h 3543300"/>
              <a:gd name="connsiteX1" fmla="*/ 76200 w 3543300"/>
              <a:gd name="connsiteY1" fmla="*/ 1771650 h 3543300"/>
              <a:gd name="connsiteX2" fmla="*/ 1771650 w 3543300"/>
              <a:gd name="connsiteY2" fmla="*/ 3467100 h 3543300"/>
              <a:gd name="connsiteX3" fmla="*/ 3467100 w 3543300"/>
              <a:gd name="connsiteY3" fmla="*/ 1771650 h 3543300"/>
              <a:gd name="connsiteX4" fmla="*/ 1771650 w 3543300"/>
              <a:gd name="connsiteY4" fmla="*/ 76200 h 3543300"/>
              <a:gd name="connsiteX5" fmla="*/ 1771650 w 3543300"/>
              <a:gd name="connsiteY5" fmla="*/ 0 h 3543300"/>
              <a:gd name="connsiteX6" fmla="*/ 3543300 w 3543300"/>
              <a:gd name="connsiteY6" fmla="*/ 1771650 h 3543300"/>
              <a:gd name="connsiteX7" fmla="*/ 1771650 w 3543300"/>
              <a:gd name="connsiteY7" fmla="*/ 3543300 h 3543300"/>
              <a:gd name="connsiteX8" fmla="*/ 0 w 3543300"/>
              <a:gd name="connsiteY8" fmla="*/ 1771650 h 3543300"/>
              <a:gd name="connsiteX9" fmla="*/ 1771650 w 3543300"/>
              <a:gd name="connsiteY9" fmla="*/ 0 h 3543300"/>
              <a:gd name="connsiteX0-1" fmla="*/ 1957387 w 3729037"/>
              <a:gd name="connsiteY0-2" fmla="*/ 304800 h 3771900"/>
              <a:gd name="connsiteX1-3" fmla="*/ 261937 w 3729037"/>
              <a:gd name="connsiteY1-4" fmla="*/ 2000250 h 3771900"/>
              <a:gd name="connsiteX2-5" fmla="*/ 1957387 w 3729037"/>
              <a:gd name="connsiteY2-6" fmla="*/ 3695700 h 3771900"/>
              <a:gd name="connsiteX3-7" fmla="*/ 3652837 w 3729037"/>
              <a:gd name="connsiteY3-8" fmla="*/ 2000250 h 3771900"/>
              <a:gd name="connsiteX4-9" fmla="*/ 1957387 w 3729037"/>
              <a:gd name="connsiteY4-10" fmla="*/ 304800 h 3771900"/>
              <a:gd name="connsiteX5-11" fmla="*/ 1957387 w 3729037"/>
              <a:gd name="connsiteY5-12" fmla="*/ 228600 h 3771900"/>
              <a:gd name="connsiteX6-13" fmla="*/ 3729037 w 3729037"/>
              <a:gd name="connsiteY6-14" fmla="*/ 2000250 h 3771900"/>
              <a:gd name="connsiteX7-15" fmla="*/ 1957387 w 3729037"/>
              <a:gd name="connsiteY7-16" fmla="*/ 3771900 h 3771900"/>
              <a:gd name="connsiteX8-17" fmla="*/ 185737 w 3729037"/>
              <a:gd name="connsiteY8-18" fmla="*/ 2000250 h 3771900"/>
              <a:gd name="connsiteX9-19" fmla="*/ 842962 w 3729037"/>
              <a:gd name="connsiteY9-20" fmla="*/ 628650 h 3771900"/>
              <a:gd name="connsiteX10" fmla="*/ 1957387 w 3729037"/>
              <a:gd name="connsiteY10" fmla="*/ 228600 h 3771900"/>
              <a:gd name="connsiteX0-21" fmla="*/ 2046287 w 3817937"/>
              <a:gd name="connsiteY0-22" fmla="*/ 466725 h 3933825"/>
              <a:gd name="connsiteX1-23" fmla="*/ 350837 w 3817937"/>
              <a:gd name="connsiteY1-24" fmla="*/ 2162175 h 3933825"/>
              <a:gd name="connsiteX2-25" fmla="*/ 2046287 w 3817937"/>
              <a:gd name="connsiteY2-26" fmla="*/ 3857625 h 3933825"/>
              <a:gd name="connsiteX3-27" fmla="*/ 3741737 w 3817937"/>
              <a:gd name="connsiteY3-28" fmla="*/ 2162175 h 3933825"/>
              <a:gd name="connsiteX4-29" fmla="*/ 2046287 w 3817937"/>
              <a:gd name="connsiteY4-30" fmla="*/ 466725 h 3933825"/>
              <a:gd name="connsiteX5-31" fmla="*/ 2046287 w 3817937"/>
              <a:gd name="connsiteY5-32" fmla="*/ 390525 h 3933825"/>
              <a:gd name="connsiteX6-33" fmla="*/ 3817937 w 3817937"/>
              <a:gd name="connsiteY6-34" fmla="*/ 2162175 h 3933825"/>
              <a:gd name="connsiteX7-35" fmla="*/ 2046287 w 3817937"/>
              <a:gd name="connsiteY7-36" fmla="*/ 3933825 h 3933825"/>
              <a:gd name="connsiteX8-37" fmla="*/ 274637 w 3817937"/>
              <a:gd name="connsiteY8-38" fmla="*/ 2162175 h 3933825"/>
              <a:gd name="connsiteX9-39" fmla="*/ 398462 w 3817937"/>
              <a:gd name="connsiteY9-40" fmla="*/ 295275 h 3933825"/>
              <a:gd name="connsiteX10-41" fmla="*/ 2046287 w 3817937"/>
              <a:gd name="connsiteY10-42" fmla="*/ 390525 h 3933825"/>
              <a:gd name="connsiteX0-43" fmla="*/ 2046287 w 3817937"/>
              <a:gd name="connsiteY0-44" fmla="*/ 466725 h 3933825"/>
              <a:gd name="connsiteX1-45" fmla="*/ 350837 w 3817937"/>
              <a:gd name="connsiteY1-46" fmla="*/ 2162175 h 3933825"/>
              <a:gd name="connsiteX2-47" fmla="*/ 2046287 w 3817937"/>
              <a:gd name="connsiteY2-48" fmla="*/ 3857625 h 3933825"/>
              <a:gd name="connsiteX3-49" fmla="*/ 3741737 w 3817937"/>
              <a:gd name="connsiteY3-50" fmla="*/ 2162175 h 3933825"/>
              <a:gd name="connsiteX4-51" fmla="*/ 2046287 w 3817937"/>
              <a:gd name="connsiteY4-52" fmla="*/ 466725 h 3933825"/>
              <a:gd name="connsiteX5-53" fmla="*/ 2046287 w 3817937"/>
              <a:gd name="connsiteY5-54" fmla="*/ 390525 h 3933825"/>
              <a:gd name="connsiteX6-55" fmla="*/ 3817937 w 3817937"/>
              <a:gd name="connsiteY6-56" fmla="*/ 2162175 h 3933825"/>
              <a:gd name="connsiteX7-57" fmla="*/ 2046287 w 3817937"/>
              <a:gd name="connsiteY7-58" fmla="*/ 3933825 h 3933825"/>
              <a:gd name="connsiteX8-59" fmla="*/ 274637 w 3817937"/>
              <a:gd name="connsiteY8-60" fmla="*/ 2162175 h 3933825"/>
              <a:gd name="connsiteX9-61" fmla="*/ 398462 w 3817937"/>
              <a:gd name="connsiteY9-62" fmla="*/ 295275 h 3933825"/>
              <a:gd name="connsiteX10-63" fmla="*/ 2046287 w 3817937"/>
              <a:gd name="connsiteY10-64" fmla="*/ 390525 h 3933825"/>
              <a:gd name="connsiteX0-65" fmla="*/ 2046287 w 3817937"/>
              <a:gd name="connsiteY0-66" fmla="*/ 466725 h 3933825"/>
              <a:gd name="connsiteX1-67" fmla="*/ 522288 w 3817937"/>
              <a:gd name="connsiteY1-68" fmla="*/ 447676 h 3933825"/>
              <a:gd name="connsiteX2-69" fmla="*/ 350837 w 3817937"/>
              <a:gd name="connsiteY2-70" fmla="*/ 2162175 h 3933825"/>
              <a:gd name="connsiteX3-71" fmla="*/ 2046287 w 3817937"/>
              <a:gd name="connsiteY3-72" fmla="*/ 3857625 h 3933825"/>
              <a:gd name="connsiteX4-73" fmla="*/ 3741737 w 3817937"/>
              <a:gd name="connsiteY4-74" fmla="*/ 2162175 h 3933825"/>
              <a:gd name="connsiteX5-75" fmla="*/ 2046287 w 3817937"/>
              <a:gd name="connsiteY5-76" fmla="*/ 466725 h 3933825"/>
              <a:gd name="connsiteX6-77" fmla="*/ 2046287 w 3817937"/>
              <a:gd name="connsiteY6-78" fmla="*/ 390525 h 3933825"/>
              <a:gd name="connsiteX7-79" fmla="*/ 3817937 w 3817937"/>
              <a:gd name="connsiteY7-80" fmla="*/ 2162175 h 3933825"/>
              <a:gd name="connsiteX8-81" fmla="*/ 2046287 w 3817937"/>
              <a:gd name="connsiteY8-82" fmla="*/ 3933825 h 3933825"/>
              <a:gd name="connsiteX9-83" fmla="*/ 274637 w 3817937"/>
              <a:gd name="connsiteY9-84" fmla="*/ 2162175 h 3933825"/>
              <a:gd name="connsiteX10-85" fmla="*/ 398462 w 3817937"/>
              <a:gd name="connsiteY10-86" fmla="*/ 295275 h 3933825"/>
              <a:gd name="connsiteX11" fmla="*/ 2046287 w 3817937"/>
              <a:gd name="connsiteY11" fmla="*/ 390525 h 3933825"/>
              <a:gd name="connsiteX0-87" fmla="*/ 2046287 w 3817937"/>
              <a:gd name="connsiteY0-88" fmla="*/ 466725 h 3933825"/>
              <a:gd name="connsiteX1-89" fmla="*/ 427038 w 3817937"/>
              <a:gd name="connsiteY1-90" fmla="*/ 381001 h 3933825"/>
              <a:gd name="connsiteX2-91" fmla="*/ 350837 w 3817937"/>
              <a:gd name="connsiteY2-92" fmla="*/ 2162175 h 3933825"/>
              <a:gd name="connsiteX3-93" fmla="*/ 2046287 w 3817937"/>
              <a:gd name="connsiteY3-94" fmla="*/ 3857625 h 3933825"/>
              <a:gd name="connsiteX4-95" fmla="*/ 3741737 w 3817937"/>
              <a:gd name="connsiteY4-96" fmla="*/ 2162175 h 3933825"/>
              <a:gd name="connsiteX5-97" fmla="*/ 2046287 w 3817937"/>
              <a:gd name="connsiteY5-98" fmla="*/ 466725 h 3933825"/>
              <a:gd name="connsiteX6-99" fmla="*/ 2046287 w 3817937"/>
              <a:gd name="connsiteY6-100" fmla="*/ 390525 h 3933825"/>
              <a:gd name="connsiteX7-101" fmla="*/ 3817937 w 3817937"/>
              <a:gd name="connsiteY7-102" fmla="*/ 2162175 h 3933825"/>
              <a:gd name="connsiteX8-103" fmla="*/ 2046287 w 3817937"/>
              <a:gd name="connsiteY8-104" fmla="*/ 3933825 h 3933825"/>
              <a:gd name="connsiteX9-105" fmla="*/ 274637 w 3817937"/>
              <a:gd name="connsiteY9-106" fmla="*/ 2162175 h 3933825"/>
              <a:gd name="connsiteX10-107" fmla="*/ 398462 w 3817937"/>
              <a:gd name="connsiteY10-108" fmla="*/ 295275 h 3933825"/>
              <a:gd name="connsiteX11-109" fmla="*/ 2046287 w 3817937"/>
              <a:gd name="connsiteY11-110" fmla="*/ 390525 h 3933825"/>
              <a:gd name="connsiteX0-111" fmla="*/ 2046287 w 3865562"/>
              <a:gd name="connsiteY0-112" fmla="*/ 523875 h 3990975"/>
              <a:gd name="connsiteX1-113" fmla="*/ 427038 w 3865562"/>
              <a:gd name="connsiteY1-114" fmla="*/ 438151 h 3990975"/>
              <a:gd name="connsiteX2-115" fmla="*/ 350837 w 3865562"/>
              <a:gd name="connsiteY2-116" fmla="*/ 2219325 h 3990975"/>
              <a:gd name="connsiteX3-117" fmla="*/ 2046287 w 3865562"/>
              <a:gd name="connsiteY3-118" fmla="*/ 3914775 h 3990975"/>
              <a:gd name="connsiteX4-119" fmla="*/ 3741737 w 3865562"/>
              <a:gd name="connsiteY4-120" fmla="*/ 2219325 h 3990975"/>
              <a:gd name="connsiteX5-121" fmla="*/ 2046287 w 3865562"/>
              <a:gd name="connsiteY5-122" fmla="*/ 523875 h 3990975"/>
              <a:gd name="connsiteX6-123" fmla="*/ 2332037 w 3865562"/>
              <a:gd name="connsiteY6-124" fmla="*/ 104775 h 3990975"/>
              <a:gd name="connsiteX7-125" fmla="*/ 3817937 w 3865562"/>
              <a:gd name="connsiteY7-126" fmla="*/ 2219325 h 3990975"/>
              <a:gd name="connsiteX8-127" fmla="*/ 2046287 w 3865562"/>
              <a:gd name="connsiteY8-128" fmla="*/ 3990975 h 3990975"/>
              <a:gd name="connsiteX9-129" fmla="*/ 274637 w 3865562"/>
              <a:gd name="connsiteY9-130" fmla="*/ 2219325 h 3990975"/>
              <a:gd name="connsiteX10-131" fmla="*/ 398462 w 3865562"/>
              <a:gd name="connsiteY10-132" fmla="*/ 352425 h 3990975"/>
              <a:gd name="connsiteX11-133" fmla="*/ 2332037 w 3865562"/>
              <a:gd name="connsiteY11-134" fmla="*/ 104775 h 3990975"/>
              <a:gd name="connsiteX0-135" fmla="*/ 2093912 w 3865562"/>
              <a:gd name="connsiteY0-136" fmla="*/ 190500 h 3990975"/>
              <a:gd name="connsiteX1-137" fmla="*/ 427038 w 3865562"/>
              <a:gd name="connsiteY1-138" fmla="*/ 438151 h 3990975"/>
              <a:gd name="connsiteX2-139" fmla="*/ 350837 w 3865562"/>
              <a:gd name="connsiteY2-140" fmla="*/ 2219325 h 3990975"/>
              <a:gd name="connsiteX3-141" fmla="*/ 2046287 w 3865562"/>
              <a:gd name="connsiteY3-142" fmla="*/ 3914775 h 3990975"/>
              <a:gd name="connsiteX4-143" fmla="*/ 3741737 w 3865562"/>
              <a:gd name="connsiteY4-144" fmla="*/ 2219325 h 3990975"/>
              <a:gd name="connsiteX5-145" fmla="*/ 2093912 w 3865562"/>
              <a:gd name="connsiteY5-146" fmla="*/ 190500 h 3990975"/>
              <a:gd name="connsiteX6-147" fmla="*/ 2332037 w 3865562"/>
              <a:gd name="connsiteY6-148" fmla="*/ 104775 h 3990975"/>
              <a:gd name="connsiteX7-149" fmla="*/ 3817937 w 3865562"/>
              <a:gd name="connsiteY7-150" fmla="*/ 2219325 h 3990975"/>
              <a:gd name="connsiteX8-151" fmla="*/ 2046287 w 3865562"/>
              <a:gd name="connsiteY8-152" fmla="*/ 3990975 h 3990975"/>
              <a:gd name="connsiteX9-153" fmla="*/ 274637 w 3865562"/>
              <a:gd name="connsiteY9-154" fmla="*/ 2219325 h 3990975"/>
              <a:gd name="connsiteX10-155" fmla="*/ 398462 w 3865562"/>
              <a:gd name="connsiteY10-156" fmla="*/ 352425 h 3990975"/>
              <a:gd name="connsiteX11-157" fmla="*/ 2332037 w 3865562"/>
              <a:gd name="connsiteY11-158" fmla="*/ 104775 h 3990975"/>
              <a:gd name="connsiteX0-159" fmla="*/ 2093912 w 3865562"/>
              <a:gd name="connsiteY0-160" fmla="*/ 190500 h 3990975"/>
              <a:gd name="connsiteX1-161" fmla="*/ 427038 w 3865562"/>
              <a:gd name="connsiteY1-162" fmla="*/ 438151 h 3990975"/>
              <a:gd name="connsiteX2-163" fmla="*/ 350837 w 3865562"/>
              <a:gd name="connsiteY2-164" fmla="*/ 2219325 h 3990975"/>
              <a:gd name="connsiteX3-165" fmla="*/ 2046287 w 3865562"/>
              <a:gd name="connsiteY3-166" fmla="*/ 3914775 h 3990975"/>
              <a:gd name="connsiteX4-167" fmla="*/ 3741737 w 3865562"/>
              <a:gd name="connsiteY4-168" fmla="*/ 2219325 h 3990975"/>
              <a:gd name="connsiteX5-169" fmla="*/ 2093912 w 3865562"/>
              <a:gd name="connsiteY5-170" fmla="*/ 190500 h 3990975"/>
              <a:gd name="connsiteX6-171" fmla="*/ 2332037 w 3865562"/>
              <a:gd name="connsiteY6-172" fmla="*/ 104775 h 3990975"/>
              <a:gd name="connsiteX7-173" fmla="*/ 3817937 w 3865562"/>
              <a:gd name="connsiteY7-174" fmla="*/ 2219325 h 3990975"/>
              <a:gd name="connsiteX8-175" fmla="*/ 2046287 w 3865562"/>
              <a:gd name="connsiteY8-176" fmla="*/ 3990975 h 3990975"/>
              <a:gd name="connsiteX9-177" fmla="*/ 274637 w 3865562"/>
              <a:gd name="connsiteY9-178" fmla="*/ 2219325 h 3990975"/>
              <a:gd name="connsiteX10-179" fmla="*/ 398462 w 3865562"/>
              <a:gd name="connsiteY10-180" fmla="*/ 352425 h 3990975"/>
              <a:gd name="connsiteX11-181" fmla="*/ 2332037 w 3865562"/>
              <a:gd name="connsiteY11-182" fmla="*/ 104775 h 3990975"/>
              <a:gd name="connsiteX0-183" fmla="*/ 2093912 w 3865562"/>
              <a:gd name="connsiteY0-184" fmla="*/ 190500 h 3990975"/>
              <a:gd name="connsiteX1-185" fmla="*/ 427038 w 3865562"/>
              <a:gd name="connsiteY1-186" fmla="*/ 438151 h 3990975"/>
              <a:gd name="connsiteX2-187" fmla="*/ 160337 w 3865562"/>
              <a:gd name="connsiteY2-188" fmla="*/ 1428751 h 3990975"/>
              <a:gd name="connsiteX3-189" fmla="*/ 350837 w 3865562"/>
              <a:gd name="connsiteY3-190" fmla="*/ 2219325 h 3990975"/>
              <a:gd name="connsiteX4-191" fmla="*/ 2046287 w 3865562"/>
              <a:gd name="connsiteY4-192" fmla="*/ 3914775 h 3990975"/>
              <a:gd name="connsiteX5-193" fmla="*/ 3741737 w 3865562"/>
              <a:gd name="connsiteY5-194" fmla="*/ 2219325 h 3990975"/>
              <a:gd name="connsiteX6-195" fmla="*/ 2093912 w 3865562"/>
              <a:gd name="connsiteY6-196" fmla="*/ 190500 h 3990975"/>
              <a:gd name="connsiteX7-197" fmla="*/ 2332037 w 3865562"/>
              <a:gd name="connsiteY7-198" fmla="*/ 104775 h 3990975"/>
              <a:gd name="connsiteX8-199" fmla="*/ 3817937 w 3865562"/>
              <a:gd name="connsiteY8-200" fmla="*/ 2219325 h 3990975"/>
              <a:gd name="connsiteX9-201" fmla="*/ 2046287 w 3865562"/>
              <a:gd name="connsiteY9-202" fmla="*/ 3990975 h 3990975"/>
              <a:gd name="connsiteX10-203" fmla="*/ 274637 w 3865562"/>
              <a:gd name="connsiteY10-204" fmla="*/ 2219325 h 3990975"/>
              <a:gd name="connsiteX11-205" fmla="*/ 398462 w 3865562"/>
              <a:gd name="connsiteY11-206" fmla="*/ 352425 h 3990975"/>
              <a:gd name="connsiteX12" fmla="*/ 2332037 w 3865562"/>
              <a:gd name="connsiteY12" fmla="*/ 104775 h 3990975"/>
              <a:gd name="connsiteX0-207" fmla="*/ 2093912 w 3865562"/>
              <a:gd name="connsiteY0-208" fmla="*/ 190500 h 3990975"/>
              <a:gd name="connsiteX1-209" fmla="*/ 427038 w 3865562"/>
              <a:gd name="connsiteY1-210" fmla="*/ 438151 h 3990975"/>
              <a:gd name="connsiteX2-211" fmla="*/ 160337 w 3865562"/>
              <a:gd name="connsiteY2-212" fmla="*/ 1428751 h 3990975"/>
              <a:gd name="connsiteX3-213" fmla="*/ 350837 w 3865562"/>
              <a:gd name="connsiteY3-214" fmla="*/ 2219325 h 3990975"/>
              <a:gd name="connsiteX4-215" fmla="*/ 2046287 w 3865562"/>
              <a:gd name="connsiteY4-216" fmla="*/ 3914775 h 3990975"/>
              <a:gd name="connsiteX5-217" fmla="*/ 3741737 w 3865562"/>
              <a:gd name="connsiteY5-218" fmla="*/ 2219325 h 3990975"/>
              <a:gd name="connsiteX6-219" fmla="*/ 2093912 w 3865562"/>
              <a:gd name="connsiteY6-220" fmla="*/ 190500 h 3990975"/>
              <a:gd name="connsiteX7-221" fmla="*/ 2332037 w 3865562"/>
              <a:gd name="connsiteY7-222" fmla="*/ 104775 h 3990975"/>
              <a:gd name="connsiteX8-223" fmla="*/ 3817937 w 3865562"/>
              <a:gd name="connsiteY8-224" fmla="*/ 2219325 h 3990975"/>
              <a:gd name="connsiteX9-225" fmla="*/ 2046287 w 3865562"/>
              <a:gd name="connsiteY9-226" fmla="*/ 3990975 h 3990975"/>
              <a:gd name="connsiteX10-227" fmla="*/ 274637 w 3865562"/>
              <a:gd name="connsiteY10-228" fmla="*/ 2219325 h 3990975"/>
              <a:gd name="connsiteX11-229" fmla="*/ 398462 w 3865562"/>
              <a:gd name="connsiteY11-230" fmla="*/ 352425 h 3990975"/>
              <a:gd name="connsiteX12-231" fmla="*/ 2332037 w 3865562"/>
              <a:gd name="connsiteY12-232" fmla="*/ 104775 h 3990975"/>
              <a:gd name="connsiteX0-233" fmla="*/ 2093912 w 3911599"/>
              <a:gd name="connsiteY0-234" fmla="*/ 190500 h 3990975"/>
              <a:gd name="connsiteX1-235" fmla="*/ 427038 w 3911599"/>
              <a:gd name="connsiteY1-236" fmla="*/ 438151 h 3990975"/>
              <a:gd name="connsiteX2-237" fmla="*/ 160337 w 3911599"/>
              <a:gd name="connsiteY2-238" fmla="*/ 1428751 h 3990975"/>
              <a:gd name="connsiteX3-239" fmla="*/ 350837 w 3911599"/>
              <a:gd name="connsiteY3-240" fmla="*/ 2219325 h 3990975"/>
              <a:gd name="connsiteX4-241" fmla="*/ 2046287 w 3911599"/>
              <a:gd name="connsiteY4-242" fmla="*/ 3914775 h 3990975"/>
              <a:gd name="connsiteX5-243" fmla="*/ 3741737 w 3911599"/>
              <a:gd name="connsiteY5-244" fmla="*/ 2219325 h 3990975"/>
              <a:gd name="connsiteX6-245" fmla="*/ 3065462 w 3911599"/>
              <a:gd name="connsiteY6-246" fmla="*/ 628651 h 3990975"/>
              <a:gd name="connsiteX7-247" fmla="*/ 2093912 w 3911599"/>
              <a:gd name="connsiteY7-248" fmla="*/ 190500 h 3990975"/>
              <a:gd name="connsiteX8-249" fmla="*/ 2332037 w 3911599"/>
              <a:gd name="connsiteY8-250" fmla="*/ 104775 h 3990975"/>
              <a:gd name="connsiteX9-251" fmla="*/ 3817937 w 3911599"/>
              <a:gd name="connsiteY9-252" fmla="*/ 2219325 h 3990975"/>
              <a:gd name="connsiteX10-253" fmla="*/ 2046287 w 3911599"/>
              <a:gd name="connsiteY10-254" fmla="*/ 3990975 h 3990975"/>
              <a:gd name="connsiteX11-255" fmla="*/ 274637 w 3911599"/>
              <a:gd name="connsiteY11-256" fmla="*/ 2219325 h 3990975"/>
              <a:gd name="connsiteX12-257" fmla="*/ 398462 w 3911599"/>
              <a:gd name="connsiteY12-258" fmla="*/ 352425 h 3990975"/>
              <a:gd name="connsiteX13" fmla="*/ 2332037 w 3911599"/>
              <a:gd name="connsiteY13" fmla="*/ 104775 h 3990975"/>
              <a:gd name="connsiteX0-259" fmla="*/ 2093912 w 4002087"/>
              <a:gd name="connsiteY0-260" fmla="*/ 190500 h 3990975"/>
              <a:gd name="connsiteX1-261" fmla="*/ 427038 w 4002087"/>
              <a:gd name="connsiteY1-262" fmla="*/ 438151 h 3990975"/>
              <a:gd name="connsiteX2-263" fmla="*/ 160337 w 4002087"/>
              <a:gd name="connsiteY2-264" fmla="*/ 1428751 h 3990975"/>
              <a:gd name="connsiteX3-265" fmla="*/ 350837 w 4002087"/>
              <a:gd name="connsiteY3-266" fmla="*/ 2219325 h 3990975"/>
              <a:gd name="connsiteX4-267" fmla="*/ 2046287 w 4002087"/>
              <a:gd name="connsiteY4-268" fmla="*/ 3914775 h 3990975"/>
              <a:gd name="connsiteX5-269" fmla="*/ 3741737 w 4002087"/>
              <a:gd name="connsiteY5-270" fmla="*/ 2219325 h 3990975"/>
              <a:gd name="connsiteX6-271" fmla="*/ 3065462 w 4002087"/>
              <a:gd name="connsiteY6-272" fmla="*/ 628651 h 3990975"/>
              <a:gd name="connsiteX7-273" fmla="*/ 2093912 w 4002087"/>
              <a:gd name="connsiteY7-274" fmla="*/ 190500 h 3990975"/>
              <a:gd name="connsiteX8-275" fmla="*/ 2332037 w 4002087"/>
              <a:gd name="connsiteY8-276" fmla="*/ 104775 h 3990975"/>
              <a:gd name="connsiteX9-277" fmla="*/ 3151187 w 4002087"/>
              <a:gd name="connsiteY9-278" fmla="*/ 600076 h 3990975"/>
              <a:gd name="connsiteX10-279" fmla="*/ 3817937 w 4002087"/>
              <a:gd name="connsiteY10-280" fmla="*/ 2219325 h 3990975"/>
              <a:gd name="connsiteX11-281" fmla="*/ 2046287 w 4002087"/>
              <a:gd name="connsiteY11-282" fmla="*/ 3990975 h 3990975"/>
              <a:gd name="connsiteX12-283" fmla="*/ 274637 w 4002087"/>
              <a:gd name="connsiteY12-284" fmla="*/ 2219325 h 3990975"/>
              <a:gd name="connsiteX13-285" fmla="*/ 398462 w 4002087"/>
              <a:gd name="connsiteY13-286" fmla="*/ 352425 h 3990975"/>
              <a:gd name="connsiteX14" fmla="*/ 2332037 w 4002087"/>
              <a:gd name="connsiteY14" fmla="*/ 104775 h 3990975"/>
              <a:gd name="connsiteX0-287" fmla="*/ 2093912 w 4002087"/>
              <a:gd name="connsiteY0-288" fmla="*/ 190500 h 3990975"/>
              <a:gd name="connsiteX1-289" fmla="*/ 427038 w 4002087"/>
              <a:gd name="connsiteY1-290" fmla="*/ 438151 h 3990975"/>
              <a:gd name="connsiteX2-291" fmla="*/ 160337 w 4002087"/>
              <a:gd name="connsiteY2-292" fmla="*/ 1428751 h 3990975"/>
              <a:gd name="connsiteX3-293" fmla="*/ 350837 w 4002087"/>
              <a:gd name="connsiteY3-294" fmla="*/ 2219325 h 3990975"/>
              <a:gd name="connsiteX4-295" fmla="*/ 2046287 w 4002087"/>
              <a:gd name="connsiteY4-296" fmla="*/ 3914775 h 3990975"/>
              <a:gd name="connsiteX5-297" fmla="*/ 3741737 w 4002087"/>
              <a:gd name="connsiteY5-298" fmla="*/ 2219325 h 3990975"/>
              <a:gd name="connsiteX6-299" fmla="*/ 3065462 w 4002087"/>
              <a:gd name="connsiteY6-300" fmla="*/ 628651 h 3990975"/>
              <a:gd name="connsiteX7-301" fmla="*/ 2093912 w 4002087"/>
              <a:gd name="connsiteY7-302" fmla="*/ 190500 h 3990975"/>
              <a:gd name="connsiteX8-303" fmla="*/ 2332037 w 4002087"/>
              <a:gd name="connsiteY8-304" fmla="*/ 104775 h 3990975"/>
              <a:gd name="connsiteX9-305" fmla="*/ 3151187 w 4002087"/>
              <a:gd name="connsiteY9-306" fmla="*/ 600076 h 3990975"/>
              <a:gd name="connsiteX10-307" fmla="*/ 3817937 w 4002087"/>
              <a:gd name="connsiteY10-308" fmla="*/ 2219325 h 3990975"/>
              <a:gd name="connsiteX11-309" fmla="*/ 2046287 w 4002087"/>
              <a:gd name="connsiteY11-310" fmla="*/ 3990975 h 3990975"/>
              <a:gd name="connsiteX12-311" fmla="*/ 274637 w 4002087"/>
              <a:gd name="connsiteY12-312" fmla="*/ 2219325 h 3990975"/>
              <a:gd name="connsiteX13-313" fmla="*/ 398462 w 4002087"/>
              <a:gd name="connsiteY13-314" fmla="*/ 352425 h 3990975"/>
              <a:gd name="connsiteX14-315" fmla="*/ 2332037 w 4002087"/>
              <a:gd name="connsiteY14-316" fmla="*/ 104775 h 3990975"/>
              <a:gd name="connsiteX0-317" fmla="*/ 2093912 w 4002087"/>
              <a:gd name="connsiteY0-318" fmla="*/ 180975 h 3981450"/>
              <a:gd name="connsiteX1-319" fmla="*/ 427038 w 4002087"/>
              <a:gd name="connsiteY1-320" fmla="*/ 428626 h 3981450"/>
              <a:gd name="connsiteX2-321" fmla="*/ 160337 w 4002087"/>
              <a:gd name="connsiteY2-322" fmla="*/ 1419226 h 3981450"/>
              <a:gd name="connsiteX3-323" fmla="*/ 350837 w 4002087"/>
              <a:gd name="connsiteY3-324" fmla="*/ 2209800 h 3981450"/>
              <a:gd name="connsiteX4-325" fmla="*/ 2046287 w 4002087"/>
              <a:gd name="connsiteY4-326" fmla="*/ 3905250 h 3981450"/>
              <a:gd name="connsiteX5-327" fmla="*/ 3741737 w 4002087"/>
              <a:gd name="connsiteY5-328" fmla="*/ 2209800 h 3981450"/>
              <a:gd name="connsiteX6-329" fmla="*/ 3065462 w 4002087"/>
              <a:gd name="connsiteY6-330" fmla="*/ 619126 h 3981450"/>
              <a:gd name="connsiteX7-331" fmla="*/ 2093912 w 4002087"/>
              <a:gd name="connsiteY7-332" fmla="*/ 180975 h 3981450"/>
              <a:gd name="connsiteX8-333" fmla="*/ 2332037 w 4002087"/>
              <a:gd name="connsiteY8-334" fmla="*/ 95250 h 3981450"/>
              <a:gd name="connsiteX9-335" fmla="*/ 3151187 w 4002087"/>
              <a:gd name="connsiteY9-336" fmla="*/ 590551 h 3981450"/>
              <a:gd name="connsiteX10-337" fmla="*/ 3817937 w 4002087"/>
              <a:gd name="connsiteY10-338" fmla="*/ 2209800 h 3981450"/>
              <a:gd name="connsiteX11-339" fmla="*/ 2046287 w 4002087"/>
              <a:gd name="connsiteY11-340" fmla="*/ 3981450 h 3981450"/>
              <a:gd name="connsiteX12-341" fmla="*/ 274637 w 4002087"/>
              <a:gd name="connsiteY12-342" fmla="*/ 2209800 h 3981450"/>
              <a:gd name="connsiteX13-343" fmla="*/ 398462 w 4002087"/>
              <a:gd name="connsiteY13-344" fmla="*/ 342900 h 3981450"/>
              <a:gd name="connsiteX14-345" fmla="*/ 1122362 w 4002087"/>
              <a:gd name="connsiteY14-346" fmla="*/ 152401 h 3981450"/>
              <a:gd name="connsiteX15" fmla="*/ 2332037 w 4002087"/>
              <a:gd name="connsiteY15" fmla="*/ 95250 h 3981450"/>
              <a:gd name="connsiteX0-347" fmla="*/ 2093912 w 4002087"/>
              <a:gd name="connsiteY0-348" fmla="*/ 180975 h 3981450"/>
              <a:gd name="connsiteX1-349" fmla="*/ 1112837 w 4002087"/>
              <a:gd name="connsiteY1-350" fmla="*/ 257175 h 3981450"/>
              <a:gd name="connsiteX2-351" fmla="*/ 427038 w 4002087"/>
              <a:gd name="connsiteY2-352" fmla="*/ 428626 h 3981450"/>
              <a:gd name="connsiteX3-353" fmla="*/ 160337 w 4002087"/>
              <a:gd name="connsiteY3-354" fmla="*/ 1419226 h 3981450"/>
              <a:gd name="connsiteX4-355" fmla="*/ 350837 w 4002087"/>
              <a:gd name="connsiteY4-356" fmla="*/ 2209800 h 3981450"/>
              <a:gd name="connsiteX5-357" fmla="*/ 2046287 w 4002087"/>
              <a:gd name="connsiteY5-358" fmla="*/ 3905250 h 3981450"/>
              <a:gd name="connsiteX6-359" fmla="*/ 3741737 w 4002087"/>
              <a:gd name="connsiteY6-360" fmla="*/ 2209800 h 3981450"/>
              <a:gd name="connsiteX7-361" fmla="*/ 3065462 w 4002087"/>
              <a:gd name="connsiteY7-362" fmla="*/ 619126 h 3981450"/>
              <a:gd name="connsiteX8-363" fmla="*/ 2093912 w 4002087"/>
              <a:gd name="connsiteY8-364" fmla="*/ 180975 h 3981450"/>
              <a:gd name="connsiteX9-365" fmla="*/ 2332037 w 4002087"/>
              <a:gd name="connsiteY9-366" fmla="*/ 95250 h 3981450"/>
              <a:gd name="connsiteX10-367" fmla="*/ 3151187 w 4002087"/>
              <a:gd name="connsiteY10-368" fmla="*/ 590551 h 3981450"/>
              <a:gd name="connsiteX11-369" fmla="*/ 3817937 w 4002087"/>
              <a:gd name="connsiteY11-370" fmla="*/ 2209800 h 3981450"/>
              <a:gd name="connsiteX12-371" fmla="*/ 2046287 w 4002087"/>
              <a:gd name="connsiteY12-372" fmla="*/ 3981450 h 3981450"/>
              <a:gd name="connsiteX13-373" fmla="*/ 274637 w 4002087"/>
              <a:gd name="connsiteY13-374" fmla="*/ 2209800 h 3981450"/>
              <a:gd name="connsiteX14-375" fmla="*/ 398462 w 4002087"/>
              <a:gd name="connsiteY14-376" fmla="*/ 342900 h 3981450"/>
              <a:gd name="connsiteX15-377" fmla="*/ 1122362 w 4002087"/>
              <a:gd name="connsiteY15-378" fmla="*/ 152401 h 3981450"/>
              <a:gd name="connsiteX16" fmla="*/ 2332037 w 4002087"/>
              <a:gd name="connsiteY16" fmla="*/ 95250 h 3981450"/>
              <a:gd name="connsiteX0-379" fmla="*/ 2093912 w 4002087"/>
              <a:gd name="connsiteY0-380" fmla="*/ 169862 h 3970337"/>
              <a:gd name="connsiteX1-381" fmla="*/ 1112837 w 4002087"/>
              <a:gd name="connsiteY1-382" fmla="*/ 246062 h 3970337"/>
              <a:gd name="connsiteX2-383" fmla="*/ 427038 w 4002087"/>
              <a:gd name="connsiteY2-384" fmla="*/ 417513 h 3970337"/>
              <a:gd name="connsiteX3-385" fmla="*/ 160337 w 4002087"/>
              <a:gd name="connsiteY3-386" fmla="*/ 1408113 h 3970337"/>
              <a:gd name="connsiteX4-387" fmla="*/ 350837 w 4002087"/>
              <a:gd name="connsiteY4-388" fmla="*/ 2198687 h 3970337"/>
              <a:gd name="connsiteX5-389" fmla="*/ 2046287 w 4002087"/>
              <a:gd name="connsiteY5-390" fmla="*/ 3894137 h 3970337"/>
              <a:gd name="connsiteX6-391" fmla="*/ 3741737 w 4002087"/>
              <a:gd name="connsiteY6-392" fmla="*/ 2198687 h 3970337"/>
              <a:gd name="connsiteX7-393" fmla="*/ 3065462 w 4002087"/>
              <a:gd name="connsiteY7-394" fmla="*/ 608013 h 3970337"/>
              <a:gd name="connsiteX8-395" fmla="*/ 2093912 w 4002087"/>
              <a:gd name="connsiteY8-396" fmla="*/ 169862 h 3970337"/>
              <a:gd name="connsiteX9-397" fmla="*/ 2332037 w 4002087"/>
              <a:gd name="connsiteY9-398" fmla="*/ 84137 h 3970337"/>
              <a:gd name="connsiteX10-399" fmla="*/ 3151187 w 4002087"/>
              <a:gd name="connsiteY10-400" fmla="*/ 579438 h 3970337"/>
              <a:gd name="connsiteX11-401" fmla="*/ 3817937 w 4002087"/>
              <a:gd name="connsiteY11-402" fmla="*/ 2198687 h 3970337"/>
              <a:gd name="connsiteX12-403" fmla="*/ 2046287 w 4002087"/>
              <a:gd name="connsiteY12-404" fmla="*/ 3970337 h 3970337"/>
              <a:gd name="connsiteX13-405" fmla="*/ 274637 w 4002087"/>
              <a:gd name="connsiteY13-406" fmla="*/ 2198687 h 3970337"/>
              <a:gd name="connsiteX14-407" fmla="*/ 398462 w 4002087"/>
              <a:gd name="connsiteY14-408" fmla="*/ 331787 h 3970337"/>
              <a:gd name="connsiteX15-409" fmla="*/ 703262 w 4002087"/>
              <a:gd name="connsiteY15-410" fmla="*/ 207962 h 3970337"/>
              <a:gd name="connsiteX16-411" fmla="*/ 1122362 w 4002087"/>
              <a:gd name="connsiteY16-412" fmla="*/ 141288 h 3970337"/>
              <a:gd name="connsiteX17" fmla="*/ 2332037 w 4002087"/>
              <a:gd name="connsiteY17" fmla="*/ 84137 h 3970337"/>
              <a:gd name="connsiteX0-413" fmla="*/ 2093912 w 4002087"/>
              <a:gd name="connsiteY0-414" fmla="*/ 169862 h 3970337"/>
              <a:gd name="connsiteX1-415" fmla="*/ 1112837 w 4002087"/>
              <a:gd name="connsiteY1-416" fmla="*/ 246062 h 3970337"/>
              <a:gd name="connsiteX2-417" fmla="*/ 427038 w 4002087"/>
              <a:gd name="connsiteY2-418" fmla="*/ 417513 h 3970337"/>
              <a:gd name="connsiteX3-419" fmla="*/ 217487 w 4002087"/>
              <a:gd name="connsiteY3-420" fmla="*/ 1417638 h 3970337"/>
              <a:gd name="connsiteX4-421" fmla="*/ 350837 w 4002087"/>
              <a:gd name="connsiteY4-422" fmla="*/ 2198687 h 3970337"/>
              <a:gd name="connsiteX5-423" fmla="*/ 2046287 w 4002087"/>
              <a:gd name="connsiteY5-424" fmla="*/ 3894137 h 3970337"/>
              <a:gd name="connsiteX6-425" fmla="*/ 3741737 w 4002087"/>
              <a:gd name="connsiteY6-426" fmla="*/ 2198687 h 3970337"/>
              <a:gd name="connsiteX7-427" fmla="*/ 3065462 w 4002087"/>
              <a:gd name="connsiteY7-428" fmla="*/ 608013 h 3970337"/>
              <a:gd name="connsiteX8-429" fmla="*/ 2093912 w 4002087"/>
              <a:gd name="connsiteY8-430" fmla="*/ 169862 h 3970337"/>
              <a:gd name="connsiteX9-431" fmla="*/ 2332037 w 4002087"/>
              <a:gd name="connsiteY9-432" fmla="*/ 84137 h 3970337"/>
              <a:gd name="connsiteX10-433" fmla="*/ 3151187 w 4002087"/>
              <a:gd name="connsiteY10-434" fmla="*/ 579438 h 3970337"/>
              <a:gd name="connsiteX11-435" fmla="*/ 3817937 w 4002087"/>
              <a:gd name="connsiteY11-436" fmla="*/ 2198687 h 3970337"/>
              <a:gd name="connsiteX12-437" fmla="*/ 2046287 w 4002087"/>
              <a:gd name="connsiteY12-438" fmla="*/ 3970337 h 3970337"/>
              <a:gd name="connsiteX13-439" fmla="*/ 274637 w 4002087"/>
              <a:gd name="connsiteY13-440" fmla="*/ 2198687 h 3970337"/>
              <a:gd name="connsiteX14-441" fmla="*/ 398462 w 4002087"/>
              <a:gd name="connsiteY14-442" fmla="*/ 331787 h 3970337"/>
              <a:gd name="connsiteX15-443" fmla="*/ 703262 w 4002087"/>
              <a:gd name="connsiteY15-444" fmla="*/ 207962 h 3970337"/>
              <a:gd name="connsiteX16-445" fmla="*/ 1122362 w 4002087"/>
              <a:gd name="connsiteY16-446" fmla="*/ 141288 h 3970337"/>
              <a:gd name="connsiteX17-447" fmla="*/ 2332037 w 4002087"/>
              <a:gd name="connsiteY17-448" fmla="*/ 84137 h 39703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  <a:cxn ang="0">
                <a:pos x="connsiteX11-109" y="connsiteY11-110"/>
              </a:cxn>
              <a:cxn ang="0">
                <a:pos x="connsiteX12-231" y="connsiteY12-232"/>
              </a:cxn>
              <a:cxn ang="0">
                <a:pos x="connsiteX13-285" y="connsiteY13-286"/>
              </a:cxn>
              <a:cxn ang="0">
                <a:pos x="connsiteX14-315" y="connsiteY14-316"/>
              </a:cxn>
              <a:cxn ang="0">
                <a:pos x="connsiteX15-377" y="connsiteY15-378"/>
              </a:cxn>
              <a:cxn ang="0">
                <a:pos x="connsiteX16-411" y="connsiteY16-412"/>
              </a:cxn>
              <a:cxn ang="0">
                <a:pos x="connsiteX17-447" y="connsiteY17-448"/>
              </a:cxn>
            </a:cxnLst>
            <a:rect l="l" t="t" r="r" b="b"/>
            <a:pathLst>
              <a:path w="4002087" h="3970337">
                <a:moveTo>
                  <a:pt x="2093912" y="169862"/>
                </a:moveTo>
                <a:cubicBezTo>
                  <a:pt x="2092325" y="196849"/>
                  <a:pt x="1390649" y="204787"/>
                  <a:pt x="1112837" y="246062"/>
                </a:cubicBezTo>
                <a:cubicBezTo>
                  <a:pt x="835025" y="287337"/>
                  <a:pt x="585788" y="233363"/>
                  <a:pt x="427038" y="417513"/>
                </a:cubicBezTo>
                <a:cubicBezTo>
                  <a:pt x="338138" y="747713"/>
                  <a:pt x="249237" y="1087438"/>
                  <a:pt x="217487" y="1417638"/>
                </a:cubicBezTo>
                <a:lnTo>
                  <a:pt x="350837" y="2198687"/>
                </a:lnTo>
                <a:cubicBezTo>
                  <a:pt x="350837" y="3135058"/>
                  <a:pt x="1109916" y="3894137"/>
                  <a:pt x="2046287" y="3894137"/>
                </a:cubicBezTo>
                <a:cubicBezTo>
                  <a:pt x="2982658" y="3894137"/>
                  <a:pt x="3571875" y="2746374"/>
                  <a:pt x="3741737" y="2198687"/>
                </a:cubicBezTo>
                <a:cubicBezTo>
                  <a:pt x="3911599" y="1651000"/>
                  <a:pt x="3340099" y="946150"/>
                  <a:pt x="3065462" y="608013"/>
                </a:cubicBezTo>
                <a:cubicBezTo>
                  <a:pt x="2790825" y="269876"/>
                  <a:pt x="2595297" y="279400"/>
                  <a:pt x="2093912" y="169862"/>
                </a:cubicBezTo>
                <a:close/>
                <a:moveTo>
                  <a:pt x="2332037" y="84137"/>
                </a:moveTo>
                <a:cubicBezTo>
                  <a:pt x="2866760" y="173037"/>
                  <a:pt x="2865437" y="303213"/>
                  <a:pt x="3151187" y="579438"/>
                </a:cubicBezTo>
                <a:cubicBezTo>
                  <a:pt x="3398837" y="931863"/>
                  <a:pt x="4002087" y="1633537"/>
                  <a:pt x="3817937" y="2198687"/>
                </a:cubicBezTo>
                <a:cubicBezTo>
                  <a:pt x="3633787" y="2763837"/>
                  <a:pt x="3024742" y="3970337"/>
                  <a:pt x="2046287" y="3970337"/>
                </a:cubicBezTo>
                <a:cubicBezTo>
                  <a:pt x="1067832" y="3970337"/>
                  <a:pt x="549274" y="2805112"/>
                  <a:pt x="274637" y="2198687"/>
                </a:cubicBezTo>
                <a:cubicBezTo>
                  <a:pt x="0" y="1592262"/>
                  <a:pt x="327025" y="663574"/>
                  <a:pt x="398462" y="331787"/>
                </a:cubicBezTo>
                <a:cubicBezTo>
                  <a:pt x="469899" y="0"/>
                  <a:pt x="582612" y="239712"/>
                  <a:pt x="703262" y="207962"/>
                </a:cubicBezTo>
                <a:cubicBezTo>
                  <a:pt x="823912" y="176212"/>
                  <a:pt x="850900" y="161925"/>
                  <a:pt x="1122362" y="141288"/>
                </a:cubicBezTo>
                <a:cubicBezTo>
                  <a:pt x="1393824" y="120651"/>
                  <a:pt x="2095499" y="142875"/>
                  <a:pt x="2332037" y="8413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781675" y="966788"/>
            <a:ext cx="1009652" cy="10096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210424" y="2547936"/>
            <a:ext cx="1009652" cy="10096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609975" y="3100387"/>
            <a:ext cx="1009652" cy="10096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499371" y="4457700"/>
            <a:ext cx="1009652" cy="10096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565106" y="4457700"/>
            <a:ext cx="1009652" cy="10096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67400" y="1066800"/>
            <a:ext cx="819150" cy="819146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305675" y="2643188"/>
            <a:ext cx="819150" cy="819146"/>
          </a:xfrm>
          <a:prstGeom prst="ellipse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60357" y="4552952"/>
            <a:ext cx="819150" cy="819146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594622" y="4552952"/>
            <a:ext cx="819150" cy="819146"/>
          </a:xfrm>
          <a:prstGeom prst="ellipse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695701" y="3214688"/>
            <a:ext cx="819150" cy="819146"/>
          </a:xfrm>
          <a:prstGeom prst="ellipse">
            <a:avLst/>
          </a:prstGeom>
          <a:solidFill>
            <a:schemeClr val="accent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3"/>
          <p:cNvSpPr>
            <a:spLocks noEditPoints="1"/>
          </p:cNvSpPr>
          <p:nvPr/>
        </p:nvSpPr>
        <p:spPr bwMode="auto">
          <a:xfrm>
            <a:off x="5876395" y="2940531"/>
            <a:ext cx="439210" cy="735190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5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79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4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4 w 67"/>
              <a:gd name="T27" fmla="*/ 69 h 106"/>
              <a:gd name="T28" fmla="*/ 16 w 67"/>
              <a:gd name="T29" fmla="*/ 62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0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1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4 w 67"/>
              <a:gd name="T57" fmla="*/ 15 h 106"/>
              <a:gd name="T58" fmla="*/ 11 w 67"/>
              <a:gd name="T59" fmla="*/ 47 h 106"/>
              <a:gd name="T60" fmla="*/ 23 w 67"/>
              <a:gd name="T61" fmla="*/ 58 h 106"/>
              <a:gd name="T62" fmla="*/ 23 w 67"/>
              <a:gd name="T63" fmla="*/ 67 h 106"/>
              <a:gd name="T64" fmla="*/ 29 w 67"/>
              <a:gd name="T65" fmla="*/ 51 h 106"/>
              <a:gd name="T66" fmla="*/ 25 w 67"/>
              <a:gd name="T67" fmla="*/ 38 h 106"/>
              <a:gd name="T68" fmla="*/ 40 w 67"/>
              <a:gd name="T69" fmla="*/ 42 h 106"/>
              <a:gd name="T70" fmla="*/ 36 w 67"/>
              <a:gd name="T71" fmla="*/ 41 h 106"/>
              <a:gd name="T72" fmla="*/ 30 w 67"/>
              <a:gd name="T73" fmla="*/ 41 h 106"/>
              <a:gd name="T74" fmla="*/ 27 w 67"/>
              <a:gd name="T75" fmla="*/ 42 h 106"/>
              <a:gd name="T76" fmla="*/ 32 w 67"/>
              <a:gd name="T77" fmla="*/ 50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89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6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4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5"/>
                  <a:pt x="56" y="59"/>
                  <a:pt x="51" y="62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9"/>
                  <a:pt x="57" y="71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89"/>
                  <a:pt x="56" y="91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15" y="97"/>
                  <a:pt x="15" y="97"/>
                  <a:pt x="15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3"/>
                  <a:pt x="10" y="91"/>
                  <a:pt x="10" y="89"/>
                </a:cubicBezTo>
                <a:cubicBezTo>
                  <a:pt x="10" y="87"/>
                  <a:pt x="11" y="85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0"/>
                  <a:pt x="10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2"/>
                  <a:pt x="16" y="62"/>
                  <a:pt x="16" y="62"/>
                </a:cubicBezTo>
                <a:cubicBezTo>
                  <a:pt x="11" y="60"/>
                  <a:pt x="7" y="56"/>
                  <a:pt x="5" y="51"/>
                </a:cubicBezTo>
                <a:cubicBezTo>
                  <a:pt x="1" y="46"/>
                  <a:pt x="0" y="40"/>
                  <a:pt x="0" y="34"/>
                </a:cubicBezTo>
                <a:cubicBezTo>
                  <a:pt x="0" y="24"/>
                  <a:pt x="3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6" y="40"/>
                  <a:pt x="27" y="40"/>
                  <a:pt x="28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0"/>
                  <a:pt x="32" y="41"/>
                  <a:pt x="33" y="41"/>
                </a:cubicBezTo>
                <a:cubicBezTo>
                  <a:pt x="34" y="41"/>
                  <a:pt x="35" y="40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0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1"/>
                  <a:pt x="56" y="47"/>
                </a:cubicBezTo>
                <a:cubicBezTo>
                  <a:pt x="58" y="43"/>
                  <a:pt x="60" y="39"/>
                  <a:pt x="60" y="34"/>
                </a:cubicBezTo>
                <a:cubicBezTo>
                  <a:pt x="60" y="26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4" y="15"/>
                </a:cubicBezTo>
                <a:cubicBezTo>
                  <a:pt x="10" y="20"/>
                  <a:pt x="7" y="26"/>
                  <a:pt x="7" y="34"/>
                </a:cubicBezTo>
                <a:cubicBezTo>
                  <a:pt x="7" y="39"/>
                  <a:pt x="8" y="43"/>
                  <a:pt x="11" y="47"/>
                </a:cubicBezTo>
                <a:cubicBezTo>
                  <a:pt x="13" y="52"/>
                  <a:pt x="17" y="55"/>
                  <a:pt x="21" y="57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1"/>
                  <a:pt x="29" y="51"/>
                  <a:pt x="29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2"/>
                </a:moveTo>
                <a:cubicBezTo>
                  <a:pt x="40" y="42"/>
                  <a:pt x="40" y="42"/>
                  <a:pt x="39" y="42"/>
                </a:cubicBezTo>
                <a:cubicBezTo>
                  <a:pt x="38" y="43"/>
                  <a:pt x="37" y="42"/>
                  <a:pt x="36" y="41"/>
                </a:cubicBezTo>
                <a:cubicBezTo>
                  <a:pt x="35" y="42"/>
                  <a:pt x="34" y="43"/>
                  <a:pt x="33" y="42"/>
                </a:cubicBezTo>
                <a:cubicBezTo>
                  <a:pt x="32" y="42"/>
                  <a:pt x="31" y="42"/>
                  <a:pt x="30" y="41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5"/>
                  <a:pt x="50" y="85"/>
                  <a:pt x="50" y="85"/>
                </a:cubicBezTo>
                <a:close/>
                <a:moveTo>
                  <a:pt x="50" y="73"/>
                </a:move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376202" y="3675721"/>
            <a:ext cx="1439494" cy="7875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+mn-ea"/>
              </a:rPr>
              <a:t>内容创业的</a:t>
            </a:r>
            <a:endParaRPr lang="en-US" altLang="zh-CN" sz="1600" dirty="0" smtClean="0">
              <a:solidFill>
                <a:srgbClr val="FF00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+mn-ea"/>
              </a:rPr>
              <a:t>发展趋势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05650" y="1230781"/>
            <a:ext cx="354330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200" dirty="0" smtClean="0"/>
              <a:t>PGC</a:t>
            </a:r>
            <a:r>
              <a:rPr lang="zh-CN" altLang="zh-CN" sz="1200" dirty="0" smtClean="0"/>
              <a:t>创作者走向机构</a:t>
            </a:r>
            <a:r>
              <a:rPr lang="en-US" altLang="zh-CN" sz="1200" dirty="0" smtClean="0"/>
              <a:t>MCN</a:t>
            </a:r>
            <a:r>
              <a:rPr lang="zh-CN" altLang="zh-CN" sz="1200" dirty="0" smtClean="0"/>
              <a:t>化将是内容创业领域的第一个大趋势。只有</a:t>
            </a:r>
            <a:r>
              <a:rPr lang="en-US" altLang="zh-CN" sz="1200" dirty="0" smtClean="0"/>
              <a:t>MCN</a:t>
            </a:r>
            <a:r>
              <a:rPr lang="zh-CN" altLang="zh-CN" sz="1200" dirty="0" smtClean="0"/>
              <a:t>才能将众多</a:t>
            </a:r>
            <a:r>
              <a:rPr lang="en-US" altLang="zh-CN" sz="1200" dirty="0" smtClean="0"/>
              <a:t>PGC</a:t>
            </a:r>
            <a:r>
              <a:rPr lang="zh-CN" altLang="zh-CN" sz="1200" dirty="0" smtClean="0"/>
              <a:t>联合在一起，利用强有力的资本和资源支持，保证</a:t>
            </a:r>
            <a:r>
              <a:rPr lang="en-US" altLang="zh-CN" sz="1200" dirty="0" smtClean="0"/>
              <a:t>PGC</a:t>
            </a:r>
            <a:r>
              <a:rPr lang="zh-CN" altLang="zh-CN" sz="1200" dirty="0" smtClean="0"/>
              <a:t>内容的持续输出，最终实现商业价值的稳定变现。</a:t>
            </a:r>
            <a:endParaRPr lang="zh-CN" altLang="zh-CN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7105650" y="976628"/>
            <a:ext cx="3640420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zh-CN" sz="1400" b="1" dirty="0" smtClean="0"/>
              <a:t>内容创作者趋于</a:t>
            </a:r>
            <a:r>
              <a:rPr lang="en-US" altLang="zh-CN" sz="1400" b="1" dirty="0" smtClean="0"/>
              <a:t>MCN</a:t>
            </a:r>
            <a:r>
              <a:rPr lang="zh-CN" altLang="zh-CN" sz="1400" b="1" dirty="0" smtClean="0"/>
              <a:t>化，行业资源进一步集中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98377" y="1141125"/>
            <a:ext cx="157094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11856" y="2760373"/>
            <a:ext cx="206788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60928" y="4670137"/>
            <a:ext cx="218009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01605" y="4670136"/>
            <a:ext cx="205184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02386" y="3360448"/>
            <a:ext cx="219612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77820" y="2706749"/>
            <a:ext cx="2651521" cy="11673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zh-CN" sz="1200" dirty="0" smtClean="0"/>
              <a:t>兴技术如人工智能协助甚至直接参与内容创作。比如今日头条的</a:t>
            </a:r>
            <a:r>
              <a:rPr lang="en-US" altLang="zh-CN" sz="1200" dirty="0" smtClean="0"/>
              <a:t>“</a:t>
            </a:r>
            <a:r>
              <a:rPr lang="zh-CN" altLang="zh-CN" sz="1200" dirty="0" smtClean="0"/>
              <a:t>标题优化助手</a:t>
            </a:r>
            <a:r>
              <a:rPr lang="en-US" altLang="zh-CN" sz="1200" dirty="0" smtClean="0"/>
              <a:t>”</a:t>
            </a:r>
            <a:r>
              <a:rPr lang="zh-CN" altLang="zh-CN" sz="1200" dirty="0" smtClean="0"/>
              <a:t>、百度百家号的</a:t>
            </a:r>
            <a:r>
              <a:rPr lang="en-US" altLang="zh-CN" sz="1200" dirty="0" smtClean="0"/>
              <a:t>“</a:t>
            </a:r>
            <a:r>
              <a:rPr lang="zh-CN" altLang="zh-CN" sz="1200" dirty="0" smtClean="0"/>
              <a:t>百度写作大脑</a:t>
            </a:r>
            <a:r>
              <a:rPr lang="en-US" altLang="zh-CN" sz="1200" dirty="0" smtClean="0"/>
              <a:t>”</a:t>
            </a:r>
            <a:r>
              <a:rPr lang="zh-CN" altLang="zh-CN" sz="1200" dirty="0" smtClean="0"/>
              <a:t>、腾讯</a:t>
            </a:r>
            <a:r>
              <a:rPr lang="en-US" altLang="zh-CN" sz="1200" dirty="0" smtClean="0"/>
              <a:t>AI Lab</a:t>
            </a:r>
            <a:r>
              <a:rPr lang="zh-CN" altLang="zh-CN" sz="1200" dirty="0" smtClean="0"/>
              <a:t>的</a:t>
            </a:r>
            <a:r>
              <a:rPr lang="en-US" altLang="zh-CN" sz="1200" dirty="0" smtClean="0"/>
              <a:t>“</a:t>
            </a:r>
            <a:r>
              <a:rPr lang="zh-CN" altLang="zh-CN" sz="1200" dirty="0" smtClean="0"/>
              <a:t>多媒体</a:t>
            </a:r>
            <a:r>
              <a:rPr lang="en-US" altLang="zh-CN" sz="1200" dirty="0" smtClean="0"/>
              <a:t>AI”</a:t>
            </a:r>
            <a:r>
              <a:rPr lang="zh-CN" altLang="zh-CN" sz="1200" dirty="0" smtClean="0"/>
              <a:t>等等。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77820" y="2452596"/>
            <a:ext cx="2513509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sz="1400" b="1" dirty="0" smtClean="0"/>
              <a:t>AI</a:t>
            </a:r>
            <a:r>
              <a:rPr lang="zh-CN" altLang="zh-CN" sz="1400" b="1" dirty="0" smtClean="0"/>
              <a:t>技术成为内容生产新的催化剂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97429" y="4807105"/>
            <a:ext cx="2651521" cy="116737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zh-CN" sz="1200" dirty="0" smtClean="0"/>
              <a:t>未来，内容的表现形态会越来越多元化。图文、音频、影像是最基本的形态，以后随着技术的发展还会有更多新的形态，比如</a:t>
            </a:r>
            <a:r>
              <a:rPr lang="en-US" altLang="zh-CN" sz="1200" dirty="0" smtClean="0"/>
              <a:t>VR</a:t>
            </a:r>
            <a:r>
              <a:rPr lang="zh-CN" altLang="zh-CN" sz="1200" dirty="0" smtClean="0"/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97429" y="4552952"/>
            <a:ext cx="1615827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zh-CN" sz="1400" b="1" dirty="0" smtClean="0"/>
              <a:t>内容表现形态多元化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63297" y="2706749"/>
            <a:ext cx="265152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zh-CN" sz="1200" dirty="0" smtClean="0"/>
              <a:t>更好的实现商业价值是内容创业不变的课题甚至归宿。真正优秀的内容创业者不会依赖于补贴收入。就目前来看，相较于内容电商对运营的高要求，知识付费仍将是未来引领内容变现的首选方式。</a:t>
            </a:r>
            <a:endParaRPr lang="zh-CN" altLang="zh-CN" sz="1200" dirty="0"/>
          </a:p>
        </p:txBody>
      </p:sp>
      <p:sp>
        <p:nvSpPr>
          <p:cNvPr id="31" name="文本框 30"/>
          <p:cNvSpPr txBox="1"/>
          <p:nvPr/>
        </p:nvSpPr>
        <p:spPr>
          <a:xfrm>
            <a:off x="1998990" y="2452596"/>
            <a:ext cx="179536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zh-CN" sz="1400" b="1" dirty="0" smtClean="0"/>
              <a:t>知识付费引领内容变现</a:t>
            </a:r>
            <a:endParaRPr lang="zh-CN" altLang="zh-CN" sz="1400" dirty="0"/>
          </a:p>
        </p:txBody>
      </p:sp>
      <p:sp>
        <p:nvSpPr>
          <p:cNvPr id="32" name="文本框 31"/>
          <p:cNvSpPr txBox="1"/>
          <p:nvPr/>
        </p:nvSpPr>
        <p:spPr>
          <a:xfrm>
            <a:off x="1424660" y="4802053"/>
            <a:ext cx="265152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zh-CN" sz="1200" dirty="0" smtClean="0"/>
              <a:t>随着监管趋严，意味着低俗低质内容在将遭遇更加严苛的打压，真正优质的内容方可在未来长久生存。</a:t>
            </a:r>
            <a:endParaRPr lang="zh-CN" altLang="zh-CN" sz="1200" dirty="0"/>
          </a:p>
        </p:txBody>
      </p:sp>
      <p:sp>
        <p:nvSpPr>
          <p:cNvPr id="33" name="文本框 32"/>
          <p:cNvSpPr txBox="1"/>
          <p:nvPr/>
        </p:nvSpPr>
        <p:spPr>
          <a:xfrm>
            <a:off x="2460353" y="4547900"/>
            <a:ext cx="1795363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zh-CN" sz="1400" b="1" dirty="0" smtClean="0"/>
              <a:t>监管严苛程度继续提升</a:t>
            </a:r>
            <a:endParaRPr lang="zh-CN" altLang="zh-CN" sz="1400" dirty="0"/>
          </a:p>
        </p:txBody>
      </p:sp>
      <p:sp>
        <p:nvSpPr>
          <p:cNvPr id="35" name="椭圆 34"/>
          <p:cNvSpPr/>
          <p:nvPr/>
        </p:nvSpPr>
        <p:spPr>
          <a:xfrm>
            <a:off x="3924300" y="1423988"/>
            <a:ext cx="1009652" cy="10096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4029075" y="1533525"/>
            <a:ext cx="819150" cy="819146"/>
          </a:xfrm>
          <a:prstGeom prst="ellipse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文本框 20"/>
          <p:cNvSpPr txBox="1"/>
          <p:nvPr/>
        </p:nvSpPr>
        <p:spPr>
          <a:xfrm>
            <a:off x="4355765" y="1665000"/>
            <a:ext cx="222818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6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9" name="文本框 30"/>
          <p:cNvSpPr txBox="1"/>
          <p:nvPr/>
        </p:nvSpPr>
        <p:spPr>
          <a:xfrm>
            <a:off x="2113290" y="852396"/>
            <a:ext cx="215443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zh-CN" sz="1400" b="1" dirty="0" smtClean="0"/>
              <a:t>内容创业仍需回归内容本身</a:t>
            </a:r>
            <a:endParaRPr lang="zh-CN" altLang="zh-CN" sz="1400" dirty="0"/>
          </a:p>
        </p:txBody>
      </p:sp>
      <p:sp>
        <p:nvSpPr>
          <p:cNvPr id="40" name="文本框 29"/>
          <p:cNvSpPr txBox="1"/>
          <p:nvPr/>
        </p:nvSpPr>
        <p:spPr>
          <a:xfrm>
            <a:off x="1144272" y="1297049"/>
            <a:ext cx="2651521" cy="8906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zh-CN" altLang="zh-CN" sz="1200" dirty="0" smtClean="0"/>
              <a:t>面对内容升级、商业变现、技术革新等一系列大趋势，内容创业仍需回归内容本身，根基扎实才能迎来开花结果。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flipH="1">
            <a:off x="2962275" y="3752850"/>
            <a:ext cx="9229725" cy="310515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/>
        </p:nvSpPr>
        <p:spPr>
          <a:xfrm flipH="1">
            <a:off x="5743574" y="3752851"/>
            <a:ext cx="6448425" cy="310515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>
            <a:off x="9019944" y="4009960"/>
            <a:ext cx="1009881" cy="2451165"/>
          </a:xfrm>
          <a:custGeom>
            <a:avLst/>
            <a:gdLst>
              <a:gd name="connsiteX0" fmla="*/ 100965 w 351359"/>
              <a:gd name="connsiteY0" fmla="*/ 167151 h 852813"/>
              <a:gd name="connsiteX1" fmla="*/ 141351 w 351359"/>
              <a:gd name="connsiteY1" fmla="*/ 167151 h 852813"/>
              <a:gd name="connsiteX2" fmla="*/ 149429 w 351359"/>
              <a:gd name="connsiteY2" fmla="*/ 167151 h 852813"/>
              <a:gd name="connsiteX3" fmla="*/ 250394 w 351359"/>
              <a:gd name="connsiteY3" fmla="*/ 167151 h 852813"/>
              <a:gd name="connsiteX4" fmla="*/ 351359 w 351359"/>
              <a:gd name="connsiteY4" fmla="*/ 269184 h 852813"/>
              <a:gd name="connsiteX5" fmla="*/ 351359 w 351359"/>
              <a:gd name="connsiteY5" fmla="*/ 465088 h 852813"/>
              <a:gd name="connsiteX6" fmla="*/ 319050 w 351359"/>
              <a:gd name="connsiteY6" fmla="*/ 497738 h 852813"/>
              <a:gd name="connsiteX7" fmla="*/ 286741 w 351359"/>
              <a:gd name="connsiteY7" fmla="*/ 465088 h 852813"/>
              <a:gd name="connsiteX8" fmla="*/ 286741 w 351359"/>
              <a:gd name="connsiteY8" fmla="*/ 350811 h 852813"/>
              <a:gd name="connsiteX9" fmla="*/ 286741 w 351359"/>
              <a:gd name="connsiteY9" fmla="*/ 281428 h 852813"/>
              <a:gd name="connsiteX10" fmla="*/ 270587 w 351359"/>
              <a:gd name="connsiteY10" fmla="*/ 281428 h 852813"/>
              <a:gd name="connsiteX11" fmla="*/ 270587 w 351359"/>
              <a:gd name="connsiteY11" fmla="*/ 354892 h 852813"/>
              <a:gd name="connsiteX12" fmla="*/ 270587 w 351359"/>
              <a:gd name="connsiteY12" fmla="*/ 481413 h 852813"/>
              <a:gd name="connsiteX13" fmla="*/ 270587 w 351359"/>
              <a:gd name="connsiteY13" fmla="*/ 497738 h 852813"/>
              <a:gd name="connsiteX14" fmla="*/ 270587 w 351359"/>
              <a:gd name="connsiteY14" fmla="*/ 807919 h 852813"/>
              <a:gd name="connsiteX15" fmla="*/ 226162 w 351359"/>
              <a:gd name="connsiteY15" fmla="*/ 852813 h 852813"/>
              <a:gd name="connsiteX16" fmla="*/ 185776 w 351359"/>
              <a:gd name="connsiteY16" fmla="*/ 807919 h 852813"/>
              <a:gd name="connsiteX17" fmla="*/ 185776 w 351359"/>
              <a:gd name="connsiteY17" fmla="*/ 497738 h 852813"/>
              <a:gd name="connsiteX18" fmla="*/ 169622 w 351359"/>
              <a:gd name="connsiteY18" fmla="*/ 497738 h 852813"/>
              <a:gd name="connsiteX19" fmla="*/ 169622 w 351359"/>
              <a:gd name="connsiteY19" fmla="*/ 807919 h 852813"/>
              <a:gd name="connsiteX20" fmla="*/ 125197 w 351359"/>
              <a:gd name="connsiteY20" fmla="*/ 852813 h 852813"/>
              <a:gd name="connsiteX21" fmla="*/ 80772 w 351359"/>
              <a:gd name="connsiteY21" fmla="*/ 807919 h 852813"/>
              <a:gd name="connsiteX22" fmla="*/ 80772 w 351359"/>
              <a:gd name="connsiteY22" fmla="*/ 497738 h 852813"/>
              <a:gd name="connsiteX23" fmla="*/ 80772 w 351359"/>
              <a:gd name="connsiteY23" fmla="*/ 481413 h 852813"/>
              <a:gd name="connsiteX24" fmla="*/ 80772 w 351359"/>
              <a:gd name="connsiteY24" fmla="*/ 354892 h 852813"/>
              <a:gd name="connsiteX25" fmla="*/ 80772 w 351359"/>
              <a:gd name="connsiteY25" fmla="*/ 281428 h 852813"/>
              <a:gd name="connsiteX26" fmla="*/ 64618 w 351359"/>
              <a:gd name="connsiteY26" fmla="*/ 281428 h 852813"/>
              <a:gd name="connsiteX27" fmla="*/ 64618 w 351359"/>
              <a:gd name="connsiteY27" fmla="*/ 350811 h 852813"/>
              <a:gd name="connsiteX28" fmla="*/ 64618 w 351359"/>
              <a:gd name="connsiteY28" fmla="*/ 465088 h 852813"/>
              <a:gd name="connsiteX29" fmla="*/ 32309 w 351359"/>
              <a:gd name="connsiteY29" fmla="*/ 497738 h 852813"/>
              <a:gd name="connsiteX30" fmla="*/ 0 w 351359"/>
              <a:gd name="connsiteY30" fmla="*/ 465088 h 852813"/>
              <a:gd name="connsiteX31" fmla="*/ 0 w 351359"/>
              <a:gd name="connsiteY31" fmla="*/ 269184 h 852813"/>
              <a:gd name="connsiteX32" fmla="*/ 100965 w 351359"/>
              <a:gd name="connsiteY32" fmla="*/ 167151 h 852813"/>
              <a:gd name="connsiteX33" fmla="*/ 174828 w 351359"/>
              <a:gd name="connsiteY33" fmla="*/ 0 h 852813"/>
              <a:gd name="connsiteX34" fmla="*/ 249023 w 351359"/>
              <a:gd name="connsiteY34" fmla="*/ 75900 h 852813"/>
              <a:gd name="connsiteX35" fmla="*/ 174828 w 351359"/>
              <a:gd name="connsiteY35" fmla="*/ 151800 h 852813"/>
              <a:gd name="connsiteX36" fmla="*/ 100633 w 351359"/>
              <a:gd name="connsiteY36" fmla="*/ 75900 h 852813"/>
              <a:gd name="connsiteX37" fmla="*/ 174828 w 351359"/>
              <a:gd name="connsiteY37" fmla="*/ 0 h 8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51359" h="852813">
                <a:moveTo>
                  <a:pt x="100965" y="167151"/>
                </a:moveTo>
                <a:cubicBezTo>
                  <a:pt x="100965" y="167151"/>
                  <a:pt x="100965" y="167151"/>
                  <a:pt x="141351" y="167151"/>
                </a:cubicBezTo>
                <a:cubicBezTo>
                  <a:pt x="141351" y="167151"/>
                  <a:pt x="141351" y="167151"/>
                  <a:pt x="149429" y="167151"/>
                </a:cubicBezTo>
                <a:cubicBezTo>
                  <a:pt x="149429" y="167151"/>
                  <a:pt x="149429" y="167151"/>
                  <a:pt x="250394" y="167151"/>
                </a:cubicBezTo>
                <a:cubicBezTo>
                  <a:pt x="306934" y="167151"/>
                  <a:pt x="351359" y="212046"/>
                  <a:pt x="351359" y="269184"/>
                </a:cubicBezTo>
                <a:cubicBezTo>
                  <a:pt x="351359" y="269184"/>
                  <a:pt x="351359" y="269184"/>
                  <a:pt x="351359" y="465088"/>
                </a:cubicBezTo>
                <a:cubicBezTo>
                  <a:pt x="351359" y="485494"/>
                  <a:pt x="335205" y="497738"/>
                  <a:pt x="319050" y="497738"/>
                </a:cubicBezTo>
                <a:cubicBezTo>
                  <a:pt x="298857" y="497738"/>
                  <a:pt x="286741" y="485494"/>
                  <a:pt x="286741" y="465088"/>
                </a:cubicBezTo>
                <a:cubicBezTo>
                  <a:pt x="286741" y="465088"/>
                  <a:pt x="286741" y="465088"/>
                  <a:pt x="286741" y="350811"/>
                </a:cubicBezTo>
                <a:cubicBezTo>
                  <a:pt x="286741" y="350811"/>
                  <a:pt x="286741" y="350811"/>
                  <a:pt x="286741" y="281428"/>
                </a:cubicBezTo>
                <a:cubicBezTo>
                  <a:pt x="286741" y="281428"/>
                  <a:pt x="286741" y="281428"/>
                  <a:pt x="270587" y="281428"/>
                </a:cubicBezTo>
                <a:cubicBezTo>
                  <a:pt x="270587" y="281428"/>
                  <a:pt x="270587" y="281428"/>
                  <a:pt x="270587" y="354892"/>
                </a:cubicBezTo>
                <a:cubicBezTo>
                  <a:pt x="270587" y="354892"/>
                  <a:pt x="270587" y="354892"/>
                  <a:pt x="270587" y="481413"/>
                </a:cubicBezTo>
                <a:cubicBezTo>
                  <a:pt x="270587" y="481413"/>
                  <a:pt x="270587" y="481413"/>
                  <a:pt x="270587" y="497738"/>
                </a:cubicBezTo>
                <a:cubicBezTo>
                  <a:pt x="270587" y="497738"/>
                  <a:pt x="270587" y="497738"/>
                  <a:pt x="270587" y="807919"/>
                </a:cubicBezTo>
                <a:cubicBezTo>
                  <a:pt x="270587" y="832407"/>
                  <a:pt x="250394" y="852813"/>
                  <a:pt x="226162" y="852813"/>
                </a:cubicBezTo>
                <a:cubicBezTo>
                  <a:pt x="201930" y="852813"/>
                  <a:pt x="185776" y="832407"/>
                  <a:pt x="185776" y="807919"/>
                </a:cubicBezTo>
                <a:cubicBezTo>
                  <a:pt x="185776" y="807919"/>
                  <a:pt x="185776" y="807919"/>
                  <a:pt x="185776" y="497738"/>
                </a:cubicBezTo>
                <a:cubicBezTo>
                  <a:pt x="185776" y="497738"/>
                  <a:pt x="185776" y="497738"/>
                  <a:pt x="169622" y="497738"/>
                </a:cubicBezTo>
                <a:cubicBezTo>
                  <a:pt x="169622" y="497738"/>
                  <a:pt x="169622" y="497738"/>
                  <a:pt x="169622" y="807919"/>
                </a:cubicBezTo>
                <a:cubicBezTo>
                  <a:pt x="169622" y="832407"/>
                  <a:pt x="149429" y="852813"/>
                  <a:pt x="125197" y="852813"/>
                </a:cubicBezTo>
                <a:cubicBezTo>
                  <a:pt x="100965" y="852813"/>
                  <a:pt x="80772" y="832407"/>
                  <a:pt x="80772" y="807919"/>
                </a:cubicBezTo>
                <a:cubicBezTo>
                  <a:pt x="80772" y="807919"/>
                  <a:pt x="80772" y="807919"/>
                  <a:pt x="80772" y="497738"/>
                </a:cubicBezTo>
                <a:cubicBezTo>
                  <a:pt x="80772" y="497738"/>
                  <a:pt x="80772" y="497738"/>
                  <a:pt x="80772" y="481413"/>
                </a:cubicBezTo>
                <a:cubicBezTo>
                  <a:pt x="80772" y="481413"/>
                  <a:pt x="80772" y="481413"/>
                  <a:pt x="80772" y="354892"/>
                </a:cubicBezTo>
                <a:cubicBezTo>
                  <a:pt x="80772" y="354892"/>
                  <a:pt x="80772" y="354892"/>
                  <a:pt x="80772" y="281428"/>
                </a:cubicBezTo>
                <a:cubicBezTo>
                  <a:pt x="80772" y="281428"/>
                  <a:pt x="80772" y="281428"/>
                  <a:pt x="64618" y="281428"/>
                </a:cubicBezTo>
                <a:cubicBezTo>
                  <a:pt x="64618" y="281428"/>
                  <a:pt x="64618" y="281428"/>
                  <a:pt x="64618" y="350811"/>
                </a:cubicBezTo>
                <a:cubicBezTo>
                  <a:pt x="64618" y="350811"/>
                  <a:pt x="64618" y="350811"/>
                  <a:pt x="64618" y="465088"/>
                </a:cubicBezTo>
                <a:cubicBezTo>
                  <a:pt x="64618" y="485494"/>
                  <a:pt x="52502" y="497738"/>
                  <a:pt x="32309" y="497738"/>
                </a:cubicBezTo>
                <a:cubicBezTo>
                  <a:pt x="16154" y="497738"/>
                  <a:pt x="0" y="485494"/>
                  <a:pt x="0" y="465088"/>
                </a:cubicBezTo>
                <a:cubicBezTo>
                  <a:pt x="0" y="465088"/>
                  <a:pt x="0" y="465088"/>
                  <a:pt x="0" y="269184"/>
                </a:cubicBezTo>
                <a:cubicBezTo>
                  <a:pt x="4039" y="212046"/>
                  <a:pt x="48463" y="167151"/>
                  <a:pt x="100965" y="167151"/>
                </a:cubicBezTo>
                <a:close/>
                <a:moveTo>
                  <a:pt x="174828" y="0"/>
                </a:moveTo>
                <a:cubicBezTo>
                  <a:pt x="215805" y="0"/>
                  <a:pt x="249023" y="33982"/>
                  <a:pt x="249023" y="75900"/>
                </a:cubicBezTo>
                <a:cubicBezTo>
                  <a:pt x="249023" y="117818"/>
                  <a:pt x="215805" y="151800"/>
                  <a:pt x="174828" y="151800"/>
                </a:cubicBezTo>
                <a:cubicBezTo>
                  <a:pt x="133851" y="151800"/>
                  <a:pt x="100633" y="117818"/>
                  <a:pt x="100633" y="75900"/>
                </a:cubicBezTo>
                <a:cubicBezTo>
                  <a:pt x="100633" y="33982"/>
                  <a:pt x="133851" y="0"/>
                  <a:pt x="174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112744" y="622458"/>
            <a:ext cx="2824280" cy="3200334"/>
          </a:xfrm>
          <a:custGeom>
            <a:avLst/>
            <a:gdLst>
              <a:gd name="connsiteX0" fmla="*/ 1412140 w 2824280"/>
              <a:gd name="connsiteY0" fmla="*/ 0 h 3200334"/>
              <a:gd name="connsiteX1" fmla="*/ 2824280 w 2824280"/>
              <a:gd name="connsiteY1" fmla="*/ 1412140 h 3200334"/>
              <a:gd name="connsiteX2" fmla="*/ 1696735 w 2824280"/>
              <a:gd name="connsiteY2" fmla="*/ 2795590 h 3200334"/>
              <a:gd name="connsiteX3" fmla="*/ 1632690 w 2824280"/>
              <a:gd name="connsiteY3" fmla="*/ 2805365 h 3200334"/>
              <a:gd name="connsiteX4" fmla="*/ 1414462 w 2824280"/>
              <a:gd name="connsiteY4" fmla="*/ 3200334 h 3200334"/>
              <a:gd name="connsiteX5" fmla="*/ 1196662 w 2824280"/>
              <a:gd name="connsiteY5" fmla="*/ 2806139 h 3200334"/>
              <a:gd name="connsiteX6" fmla="*/ 1127545 w 2824280"/>
              <a:gd name="connsiteY6" fmla="*/ 2795590 h 3200334"/>
              <a:gd name="connsiteX7" fmla="*/ 0 w 2824280"/>
              <a:gd name="connsiteY7" fmla="*/ 1412140 h 3200334"/>
              <a:gd name="connsiteX8" fmla="*/ 1412140 w 2824280"/>
              <a:gd name="connsiteY8" fmla="*/ 0 h 320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280" h="3200334">
                <a:moveTo>
                  <a:pt x="1412140" y="0"/>
                </a:moveTo>
                <a:cubicBezTo>
                  <a:pt x="2192043" y="0"/>
                  <a:pt x="2824280" y="632237"/>
                  <a:pt x="2824280" y="1412140"/>
                </a:cubicBezTo>
                <a:cubicBezTo>
                  <a:pt x="2824280" y="2094555"/>
                  <a:pt x="2340224" y="2663914"/>
                  <a:pt x="1696735" y="2795590"/>
                </a:cubicBezTo>
                <a:lnTo>
                  <a:pt x="1632690" y="2805365"/>
                </a:lnTo>
                <a:lnTo>
                  <a:pt x="1414462" y="3200334"/>
                </a:lnTo>
                <a:lnTo>
                  <a:pt x="1196662" y="2806139"/>
                </a:lnTo>
                <a:lnTo>
                  <a:pt x="1127545" y="2795590"/>
                </a:lnTo>
                <a:cubicBezTo>
                  <a:pt x="484056" y="2663914"/>
                  <a:pt x="0" y="2094555"/>
                  <a:pt x="0" y="1412140"/>
                </a:cubicBezTo>
                <a:cubicBezTo>
                  <a:pt x="0" y="632237"/>
                  <a:pt x="632237" y="0"/>
                  <a:pt x="14121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788025" y="1703829"/>
            <a:ext cx="1641475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实战演练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08880" y="1767915"/>
            <a:ext cx="72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85080" y="3872002"/>
            <a:ext cx="72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442597" y="1818650"/>
            <a:ext cx="4706861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zh-CN" sz="2000" dirty="0" smtClean="0"/>
              <a:t>结合本章所学知识，在内容产业细分领域选择一个最想进入的领域，并陈述理由。</a:t>
            </a:r>
            <a:endParaRPr lang="zh-CN" altLang="zh-CN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499746" y="3656037"/>
            <a:ext cx="4706861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zh-CN" sz="2000" dirty="0" smtClean="0"/>
              <a:t>请结合本章所学知识，选择一个自己喜欢的垂直领域进行内容创业（比如美食，二次元，星座等），陈述如何进行内容产出、内容传播、用户沉淀、商业变现。</a:t>
            </a:r>
            <a:endParaRPr lang="zh-CN" altLang="zh-CN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294074" y="1629608"/>
            <a:ext cx="705321" cy="1015663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6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03598" y="3751426"/>
            <a:ext cx="798295" cy="1015663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6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4" y="0"/>
            <a:ext cx="12192004" cy="6858000"/>
          </a:xfrm>
          <a:prstGeom prst="rect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-1" y="0"/>
            <a:ext cx="12192001" cy="2160057"/>
          </a:xfrm>
          <a:custGeom>
            <a:avLst/>
            <a:gdLst>
              <a:gd name="connsiteX0" fmla="*/ 12192004 w 12192004"/>
              <a:gd name="connsiteY0" fmla="*/ 0 h 1953705"/>
              <a:gd name="connsiteX1" fmla="*/ 12192004 w 12192004"/>
              <a:gd name="connsiteY1" fmla="*/ 62734 h 1953705"/>
              <a:gd name="connsiteX2" fmla="*/ 11318721 w 12192004"/>
              <a:gd name="connsiteY2" fmla="*/ 290447 h 1953705"/>
              <a:gd name="connsiteX3" fmla="*/ 3 w 12192004"/>
              <a:gd name="connsiteY3" fmla="*/ 326227 h 1953705"/>
              <a:gd name="connsiteX4" fmla="*/ 3 w 12192004"/>
              <a:gd name="connsiteY4" fmla="*/ 2376 h 1953705"/>
              <a:gd name="connsiteX0-1" fmla="*/ 12192001 w 12192001"/>
              <a:gd name="connsiteY0-2" fmla="*/ 0 h 2160057"/>
              <a:gd name="connsiteX1-3" fmla="*/ 12192001 w 12192001"/>
              <a:gd name="connsiteY1-4" fmla="*/ 62734 h 2160057"/>
              <a:gd name="connsiteX2-5" fmla="*/ 11318718 w 12192001"/>
              <a:gd name="connsiteY2-6" fmla="*/ 290447 h 2160057"/>
              <a:gd name="connsiteX3-7" fmla="*/ 0 w 12192001"/>
              <a:gd name="connsiteY3-8" fmla="*/ 326227 h 2160057"/>
              <a:gd name="connsiteX4-9" fmla="*/ 0 w 12192001"/>
              <a:gd name="connsiteY4-10" fmla="*/ 2376 h 2160057"/>
              <a:gd name="connsiteX5" fmla="*/ 12192001 w 12192001"/>
              <a:gd name="connsiteY5" fmla="*/ 0 h 21600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2192001" h="2160057">
                <a:moveTo>
                  <a:pt x="12192001" y="0"/>
                </a:moveTo>
                <a:lnTo>
                  <a:pt x="12192001" y="62734"/>
                </a:lnTo>
                <a:lnTo>
                  <a:pt x="11318718" y="290447"/>
                </a:lnTo>
                <a:cubicBezTo>
                  <a:pt x="6693861" y="1504570"/>
                  <a:pt x="4495" y="3789822"/>
                  <a:pt x="0" y="326227"/>
                </a:cubicBezTo>
                <a:lnTo>
                  <a:pt x="0" y="2376"/>
                </a:lnTo>
                <a:lnTo>
                  <a:pt x="1219200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-4" y="-2375"/>
            <a:ext cx="12192004" cy="1878362"/>
          </a:xfrm>
          <a:custGeom>
            <a:avLst/>
            <a:gdLst>
              <a:gd name="connsiteX0" fmla="*/ 12192004 w 12192004"/>
              <a:gd name="connsiteY0" fmla="*/ 0 h 1953705"/>
              <a:gd name="connsiteX1" fmla="*/ 12192004 w 12192004"/>
              <a:gd name="connsiteY1" fmla="*/ 62734 h 1953705"/>
              <a:gd name="connsiteX2" fmla="*/ 11318721 w 12192004"/>
              <a:gd name="connsiteY2" fmla="*/ 290447 h 1953705"/>
              <a:gd name="connsiteX3" fmla="*/ 3 w 12192004"/>
              <a:gd name="connsiteY3" fmla="*/ 326227 h 1953705"/>
              <a:gd name="connsiteX4" fmla="*/ 3 w 12192004"/>
              <a:gd name="connsiteY4" fmla="*/ 2376 h 1953705"/>
              <a:gd name="connsiteX0-1" fmla="*/ 12192004 w 12192004"/>
              <a:gd name="connsiteY0-2" fmla="*/ 0 h 1878362"/>
              <a:gd name="connsiteX1-3" fmla="*/ 12192004 w 12192004"/>
              <a:gd name="connsiteY1-4" fmla="*/ 62734 h 1878362"/>
              <a:gd name="connsiteX2-5" fmla="*/ 11318721 w 12192004"/>
              <a:gd name="connsiteY2-6" fmla="*/ 290447 h 1878362"/>
              <a:gd name="connsiteX3-7" fmla="*/ 3 w 12192004"/>
              <a:gd name="connsiteY3-8" fmla="*/ 326227 h 1878362"/>
              <a:gd name="connsiteX4-9" fmla="*/ 3 w 12192004"/>
              <a:gd name="connsiteY4-10" fmla="*/ 2376 h 1878362"/>
              <a:gd name="connsiteX5" fmla="*/ 12192004 w 12192004"/>
              <a:gd name="connsiteY5" fmla="*/ 0 h 18783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2192004" h="1878362">
                <a:moveTo>
                  <a:pt x="12192004" y="0"/>
                </a:moveTo>
                <a:lnTo>
                  <a:pt x="12192004" y="62734"/>
                </a:lnTo>
                <a:lnTo>
                  <a:pt x="11318721" y="290447"/>
                </a:lnTo>
                <a:cubicBezTo>
                  <a:pt x="6693864" y="1504570"/>
                  <a:pt x="-5230" y="3138069"/>
                  <a:pt x="3" y="326227"/>
                </a:cubicBezTo>
                <a:lnTo>
                  <a:pt x="3" y="2376"/>
                </a:lnTo>
                <a:lnTo>
                  <a:pt x="121920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217"/>
          <p:cNvSpPr/>
          <p:nvPr/>
        </p:nvSpPr>
        <p:spPr bwMode="auto">
          <a:xfrm rot="1718549">
            <a:off x="10028272" y="274832"/>
            <a:ext cx="553400" cy="563839"/>
          </a:xfrm>
          <a:custGeom>
            <a:avLst/>
            <a:gdLst>
              <a:gd name="T0" fmla="*/ 195 w 199"/>
              <a:gd name="T1" fmla="*/ 8 h 203"/>
              <a:gd name="T2" fmla="*/ 154 w 199"/>
              <a:gd name="T3" fmla="*/ 19 h 203"/>
              <a:gd name="T4" fmla="*/ 144 w 199"/>
              <a:gd name="T5" fmla="*/ 28 h 203"/>
              <a:gd name="T6" fmla="*/ 28 w 199"/>
              <a:gd name="T7" fmla="*/ 19 h 203"/>
              <a:gd name="T8" fmla="*/ 7 w 199"/>
              <a:gd name="T9" fmla="*/ 23 h 203"/>
              <a:gd name="T10" fmla="*/ 0 w 199"/>
              <a:gd name="T11" fmla="*/ 30 h 203"/>
              <a:gd name="T12" fmla="*/ 107 w 199"/>
              <a:gd name="T13" fmla="*/ 69 h 203"/>
              <a:gd name="T14" fmla="*/ 63 w 199"/>
              <a:gd name="T15" fmla="*/ 120 h 203"/>
              <a:gd name="T16" fmla="*/ 24 w 199"/>
              <a:gd name="T17" fmla="*/ 118 h 203"/>
              <a:gd name="T18" fmla="*/ 10 w 199"/>
              <a:gd name="T19" fmla="*/ 132 h 203"/>
              <a:gd name="T20" fmla="*/ 58 w 199"/>
              <a:gd name="T21" fmla="*/ 142 h 203"/>
              <a:gd name="T22" fmla="*/ 70 w 199"/>
              <a:gd name="T23" fmla="*/ 193 h 203"/>
              <a:gd name="T24" fmla="*/ 85 w 199"/>
              <a:gd name="T25" fmla="*/ 178 h 203"/>
              <a:gd name="T26" fmla="*/ 82 w 199"/>
              <a:gd name="T27" fmla="*/ 139 h 203"/>
              <a:gd name="T28" fmla="*/ 133 w 199"/>
              <a:gd name="T29" fmla="*/ 96 h 203"/>
              <a:gd name="T30" fmla="*/ 172 w 199"/>
              <a:gd name="T31" fmla="*/ 203 h 203"/>
              <a:gd name="T32" fmla="*/ 180 w 199"/>
              <a:gd name="T33" fmla="*/ 195 h 203"/>
              <a:gd name="T34" fmla="*/ 184 w 199"/>
              <a:gd name="T35" fmla="*/ 175 h 203"/>
              <a:gd name="T36" fmla="*/ 175 w 199"/>
              <a:gd name="T37" fmla="*/ 58 h 203"/>
              <a:gd name="T38" fmla="*/ 183 w 199"/>
              <a:gd name="T39" fmla="*/ 48 h 203"/>
              <a:gd name="T40" fmla="*/ 188 w 199"/>
              <a:gd name="T41" fmla="*/ 42 h 203"/>
              <a:gd name="T42" fmla="*/ 194 w 199"/>
              <a:gd name="T43" fmla="*/ 33 h 203"/>
              <a:gd name="T44" fmla="*/ 198 w 199"/>
              <a:gd name="T45" fmla="*/ 20 h 203"/>
              <a:gd name="T46" fmla="*/ 195 w 199"/>
              <a:gd name="T47" fmla="*/ 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9" h="203">
                <a:moveTo>
                  <a:pt x="195" y="8"/>
                </a:moveTo>
                <a:cubicBezTo>
                  <a:pt x="187" y="0"/>
                  <a:pt x="173" y="4"/>
                  <a:pt x="154" y="19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28" y="19"/>
                  <a:pt x="28" y="19"/>
                  <a:pt x="28" y="19"/>
                </a:cubicBezTo>
                <a:cubicBezTo>
                  <a:pt x="18" y="18"/>
                  <a:pt x="11" y="19"/>
                  <a:pt x="7" y="23"/>
                </a:cubicBezTo>
                <a:cubicBezTo>
                  <a:pt x="0" y="30"/>
                  <a:pt x="0" y="30"/>
                  <a:pt x="0" y="30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10" y="132"/>
                  <a:pt x="10" y="132"/>
                  <a:pt x="10" y="132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70" y="193"/>
                  <a:pt x="70" y="193"/>
                  <a:pt x="70" y="193"/>
                </a:cubicBezTo>
                <a:cubicBezTo>
                  <a:pt x="85" y="178"/>
                  <a:pt x="85" y="178"/>
                  <a:pt x="85" y="178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133" y="96"/>
                  <a:pt x="133" y="96"/>
                  <a:pt x="133" y="96"/>
                </a:cubicBezTo>
                <a:cubicBezTo>
                  <a:pt x="172" y="203"/>
                  <a:pt x="172" y="203"/>
                  <a:pt x="172" y="203"/>
                </a:cubicBezTo>
                <a:cubicBezTo>
                  <a:pt x="180" y="195"/>
                  <a:pt x="180" y="195"/>
                  <a:pt x="180" y="195"/>
                </a:cubicBezTo>
                <a:cubicBezTo>
                  <a:pt x="184" y="191"/>
                  <a:pt x="185" y="184"/>
                  <a:pt x="184" y="175"/>
                </a:cubicBezTo>
                <a:cubicBezTo>
                  <a:pt x="175" y="58"/>
                  <a:pt x="175" y="58"/>
                  <a:pt x="175" y="58"/>
                </a:cubicBezTo>
                <a:cubicBezTo>
                  <a:pt x="183" y="48"/>
                  <a:pt x="183" y="48"/>
                  <a:pt x="183" y="48"/>
                </a:cubicBezTo>
                <a:cubicBezTo>
                  <a:pt x="185" y="46"/>
                  <a:pt x="187" y="44"/>
                  <a:pt x="188" y="42"/>
                </a:cubicBezTo>
                <a:cubicBezTo>
                  <a:pt x="190" y="40"/>
                  <a:pt x="192" y="37"/>
                  <a:pt x="194" y="33"/>
                </a:cubicBezTo>
                <a:cubicBezTo>
                  <a:pt x="196" y="29"/>
                  <a:pt x="198" y="25"/>
                  <a:pt x="198" y="20"/>
                </a:cubicBezTo>
                <a:cubicBezTo>
                  <a:pt x="199" y="15"/>
                  <a:pt x="198" y="11"/>
                  <a:pt x="195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558965" y="3757182"/>
            <a:ext cx="3282950" cy="1077218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zh-CN" altLang="en-US" sz="6400" dirty="0">
                <a:solidFill>
                  <a:schemeClr val="bg1"/>
                </a:solidFill>
                <a:latin typeface="+mj-ea"/>
                <a:ea typeface="+mj-ea"/>
              </a:rPr>
              <a:t>感谢大家</a:t>
            </a:r>
            <a:endParaRPr lang="zh-CN" altLang="en-US" sz="6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" y="0"/>
            <a:ext cx="12191999" cy="3434180"/>
          </a:xfrm>
          <a:custGeom>
            <a:avLst/>
            <a:gdLst>
              <a:gd name="connsiteX0" fmla="*/ 0 w 12191999"/>
              <a:gd name="connsiteY0" fmla="*/ 0 h 2960788"/>
              <a:gd name="connsiteX1" fmla="*/ 12191999 w 12191999"/>
              <a:gd name="connsiteY1" fmla="*/ 0 h 2960788"/>
              <a:gd name="connsiteX2" fmla="*/ 12191999 w 12191999"/>
              <a:gd name="connsiteY2" fmla="*/ 766762 h 2960788"/>
              <a:gd name="connsiteX3" fmla="*/ 12191999 w 12191999"/>
              <a:gd name="connsiteY3" fmla="*/ 772572 h 2960788"/>
              <a:gd name="connsiteX4" fmla="*/ 0 w 12191999"/>
              <a:gd name="connsiteY4" fmla="*/ 772571 h 2960788"/>
              <a:gd name="connsiteX0-1" fmla="*/ 0 w 12191999"/>
              <a:gd name="connsiteY0-2" fmla="*/ 0 h 3434180"/>
              <a:gd name="connsiteX1-3" fmla="*/ 12191999 w 12191999"/>
              <a:gd name="connsiteY1-4" fmla="*/ 0 h 3434180"/>
              <a:gd name="connsiteX2-5" fmla="*/ 12191999 w 12191999"/>
              <a:gd name="connsiteY2-6" fmla="*/ 766762 h 3434180"/>
              <a:gd name="connsiteX3-7" fmla="*/ 12191999 w 12191999"/>
              <a:gd name="connsiteY3-8" fmla="*/ 772572 h 3434180"/>
              <a:gd name="connsiteX4-9" fmla="*/ 0 w 12191999"/>
              <a:gd name="connsiteY4-10" fmla="*/ 772571 h 3434180"/>
              <a:gd name="connsiteX5" fmla="*/ 0 w 12191999"/>
              <a:gd name="connsiteY5" fmla="*/ 0 h 3434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2191999" h="3434180">
                <a:moveTo>
                  <a:pt x="0" y="0"/>
                </a:moveTo>
                <a:lnTo>
                  <a:pt x="12191999" y="0"/>
                </a:lnTo>
                <a:lnTo>
                  <a:pt x="12191999" y="766762"/>
                </a:lnTo>
                <a:lnTo>
                  <a:pt x="12191999" y="772572"/>
                </a:lnTo>
                <a:cubicBezTo>
                  <a:pt x="6769099" y="3173840"/>
                  <a:pt x="3175" y="5311408"/>
                  <a:pt x="0" y="7725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任意多边形 12"/>
          <p:cNvSpPr/>
          <p:nvPr/>
        </p:nvSpPr>
        <p:spPr>
          <a:xfrm>
            <a:off x="1" y="0"/>
            <a:ext cx="12191999" cy="2960788"/>
          </a:xfrm>
          <a:custGeom>
            <a:avLst/>
            <a:gdLst>
              <a:gd name="connsiteX0" fmla="*/ 0 w 12191999"/>
              <a:gd name="connsiteY0" fmla="*/ 0 h 2960788"/>
              <a:gd name="connsiteX1" fmla="*/ 12191999 w 12191999"/>
              <a:gd name="connsiteY1" fmla="*/ 0 h 2960788"/>
              <a:gd name="connsiteX2" fmla="*/ 12191999 w 12191999"/>
              <a:gd name="connsiteY2" fmla="*/ 766762 h 2960788"/>
              <a:gd name="connsiteX3" fmla="*/ 12191999 w 12191999"/>
              <a:gd name="connsiteY3" fmla="*/ 772572 h 2960788"/>
              <a:gd name="connsiteX4" fmla="*/ 0 w 12191999"/>
              <a:gd name="connsiteY4" fmla="*/ 772571 h 296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960788">
                <a:moveTo>
                  <a:pt x="0" y="0"/>
                </a:moveTo>
                <a:lnTo>
                  <a:pt x="12191999" y="0"/>
                </a:lnTo>
                <a:lnTo>
                  <a:pt x="12191999" y="766762"/>
                </a:lnTo>
                <a:lnTo>
                  <a:pt x="12191999" y="772572"/>
                </a:lnTo>
                <a:cubicBezTo>
                  <a:pt x="10198099" y="1497440"/>
                  <a:pt x="3175" y="5311408"/>
                  <a:pt x="0" y="7725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829567" y="372398"/>
            <a:ext cx="1037143" cy="221599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13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67852" y="1252165"/>
            <a:ext cx="5084725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+mj-ea"/>
              </a:rPr>
              <a:t>新媒体平台内容创业</a:t>
            </a:r>
            <a:r>
              <a:rPr lang="en-US" altLang="zh-CN" sz="2800" dirty="0" smtClean="0">
                <a:solidFill>
                  <a:schemeClr val="bg1"/>
                </a:solidFill>
                <a:latin typeface="+mj-ea"/>
              </a:rPr>
              <a:t>——</a:t>
            </a:r>
            <a:r>
              <a:rPr lang="zh-CN" altLang="en-US" sz="2800" dirty="0" smtClean="0">
                <a:solidFill>
                  <a:schemeClr val="bg1"/>
                </a:solidFill>
                <a:latin typeface="+mj-ea"/>
              </a:rPr>
              <a:t>概念篇</a:t>
            </a:r>
            <a:endParaRPr lang="zh-CN" altLang="en-US" sz="28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53367" y="3763015"/>
            <a:ext cx="3747821" cy="92333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sz="5400" dirty="0" smtClean="0">
                <a:solidFill>
                  <a:schemeClr val="tx2"/>
                </a:solidFill>
                <a:latin typeface="+mj-ea"/>
                <a:ea typeface="+mj-ea"/>
              </a:rPr>
              <a:t>1.1</a:t>
            </a:r>
            <a:r>
              <a:rPr lang="zh-CN" altLang="en-US" sz="5400" dirty="0" smtClean="0">
                <a:solidFill>
                  <a:schemeClr val="tx2"/>
                </a:solidFill>
                <a:latin typeface="+mj-ea"/>
                <a:ea typeface="+mj-ea"/>
              </a:rPr>
              <a:t>内容产业</a:t>
            </a:r>
            <a:endParaRPr lang="zh-CN" altLang="en-US" sz="5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9" name="任意多边形 28"/>
          <p:cNvSpPr/>
          <p:nvPr/>
        </p:nvSpPr>
        <p:spPr>
          <a:xfrm flipH="1" flipV="1">
            <a:off x="7229474" y="5840436"/>
            <a:ext cx="4962526" cy="1017564"/>
          </a:xfrm>
          <a:custGeom>
            <a:avLst/>
            <a:gdLst>
              <a:gd name="connsiteX0" fmla="*/ 853200 w 4962526"/>
              <a:gd name="connsiteY0" fmla="*/ 1017563 h 1017564"/>
              <a:gd name="connsiteX1" fmla="*/ 125934 w 4962526"/>
              <a:gd name="connsiteY1" fmla="*/ 913956 h 1017564"/>
              <a:gd name="connsiteX2" fmla="*/ 0 w 4962526"/>
              <a:gd name="connsiteY2" fmla="*/ 861308 h 1017564"/>
              <a:gd name="connsiteX3" fmla="*/ 0 w 4962526"/>
              <a:gd name="connsiteY3" fmla="*/ 0 h 1017564"/>
              <a:gd name="connsiteX4" fmla="*/ 4962526 w 4962526"/>
              <a:gd name="connsiteY4" fmla="*/ 0 h 1017564"/>
              <a:gd name="connsiteX5" fmla="*/ 4657523 w 4962526"/>
              <a:gd name="connsiteY5" fmla="*/ 107970 h 1017564"/>
              <a:gd name="connsiteX6" fmla="*/ 853200 w 4962526"/>
              <a:gd name="connsiteY6" fmla="*/ 1017563 h 101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526" h="1017564">
                <a:moveTo>
                  <a:pt x="853200" y="1017563"/>
                </a:moveTo>
                <a:cubicBezTo>
                  <a:pt x="579206" y="1017290"/>
                  <a:pt x="332622" y="985803"/>
                  <a:pt x="125934" y="913956"/>
                </a:cubicBezTo>
                <a:lnTo>
                  <a:pt x="0" y="861308"/>
                </a:lnTo>
                <a:lnTo>
                  <a:pt x="0" y="0"/>
                </a:lnTo>
                <a:lnTo>
                  <a:pt x="4962526" y="0"/>
                </a:lnTo>
                <a:lnTo>
                  <a:pt x="4657523" y="107970"/>
                </a:lnTo>
                <a:cubicBezTo>
                  <a:pt x="3483694" y="520331"/>
                  <a:pt x="1949175" y="1018657"/>
                  <a:pt x="853200" y="101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172075" y="2231471"/>
            <a:ext cx="5974185" cy="3395182"/>
          </a:xfrm>
          <a:custGeom>
            <a:avLst/>
            <a:gdLst>
              <a:gd name="connsiteX0" fmla="*/ 0 w 5974185"/>
              <a:gd name="connsiteY0" fmla="*/ 0 h 3423760"/>
              <a:gd name="connsiteX1" fmla="*/ 3768023 w 5974185"/>
              <a:gd name="connsiteY1" fmla="*/ 0 h 3423760"/>
              <a:gd name="connsiteX2" fmla="*/ 5974185 w 5974185"/>
              <a:gd name="connsiteY2" fmla="*/ 3423760 h 3423760"/>
              <a:gd name="connsiteX3" fmla="*/ 0 w 5974185"/>
              <a:gd name="connsiteY3" fmla="*/ 3423760 h 342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4185" h="3423760">
                <a:moveTo>
                  <a:pt x="0" y="0"/>
                </a:moveTo>
                <a:lnTo>
                  <a:pt x="3768023" y="0"/>
                </a:lnTo>
                <a:lnTo>
                  <a:pt x="5974185" y="3423760"/>
                </a:lnTo>
                <a:lnTo>
                  <a:pt x="0" y="34237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8" b="5751"/>
          <a:stretch>
            <a:fillRect/>
          </a:stretch>
        </p:blipFill>
        <p:spPr>
          <a:xfrm>
            <a:off x="8058187" y="2009775"/>
            <a:ext cx="4133813" cy="4838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" y="1939773"/>
            <a:ext cx="4150203" cy="352757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31599" y="222348"/>
            <a:ext cx="2443505" cy="400110"/>
            <a:chOff x="331599" y="222348"/>
            <a:chExt cx="2443505" cy="400110"/>
          </a:xfrm>
        </p:grpSpPr>
        <p:sp>
          <p:nvSpPr>
            <p:cNvPr id="8" name="矩形 7"/>
            <p:cNvSpPr/>
            <p:nvPr/>
          </p:nvSpPr>
          <p:spPr>
            <a:xfrm>
              <a:off x="331599" y="350965"/>
              <a:ext cx="142875" cy="142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4474" y="222348"/>
              <a:ext cx="2300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+mn-ea"/>
                </a:rPr>
                <a:t>1.1.1</a:t>
              </a:r>
              <a:r>
                <a:rPr lang="zh-CN" altLang="en-US" sz="2000" dirty="0" smtClean="0">
                  <a:latin typeface="+mn-ea"/>
                </a:rPr>
                <a:t>内容产业概念</a:t>
              </a:r>
              <a:endParaRPr lang="zh-CN" altLang="en-US" sz="2000" dirty="0">
                <a:latin typeface="+mn-ea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299870" y="2868847"/>
            <a:ext cx="2701130" cy="25545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zh-CN" sz="1600" dirty="0" smtClean="0">
                <a:solidFill>
                  <a:schemeClr val="bg1"/>
                </a:solidFill>
              </a:rPr>
              <a:t>根据腾讯研究院的统计，在市场规模方面， 中国的互联网内容产业已经位居世界前列，</a:t>
            </a:r>
            <a:r>
              <a:rPr lang="en-US" altLang="zh-CN" sz="1600" dirty="0" smtClean="0">
                <a:solidFill>
                  <a:schemeClr val="bg1"/>
                </a:solidFill>
              </a:rPr>
              <a:t>2016</a:t>
            </a:r>
            <a:r>
              <a:rPr lang="zh-CN" altLang="zh-CN" sz="1600" dirty="0" smtClean="0">
                <a:solidFill>
                  <a:schemeClr val="bg1"/>
                </a:solidFill>
              </a:rPr>
              <a:t>年的整体营收是</a:t>
            </a:r>
            <a:r>
              <a:rPr lang="en-US" altLang="zh-CN" sz="1600" dirty="0" smtClean="0">
                <a:solidFill>
                  <a:schemeClr val="bg1"/>
                </a:solidFill>
              </a:rPr>
              <a:t>3820</a:t>
            </a:r>
            <a:r>
              <a:rPr lang="zh-CN" altLang="zh-CN" sz="1600" dirty="0" smtClean="0">
                <a:solidFill>
                  <a:schemeClr val="bg1"/>
                </a:solidFill>
              </a:rPr>
              <a:t>亿元，与日本和韩国相当。预计到</a:t>
            </a:r>
            <a:r>
              <a:rPr lang="en-US" altLang="zh-CN" sz="1600" dirty="0" smtClean="0">
                <a:solidFill>
                  <a:schemeClr val="bg1"/>
                </a:solidFill>
              </a:rPr>
              <a:t>2020</a:t>
            </a:r>
            <a:r>
              <a:rPr lang="zh-CN" altLang="zh-CN" sz="1600" dirty="0" smtClean="0">
                <a:solidFill>
                  <a:schemeClr val="bg1"/>
                </a:solidFill>
              </a:rPr>
              <a:t>年将超过日本和韩国，成为全球第二，仅次于英国。互联网内容产业已经成为我国社会经济发展中的重要组成部分。</a:t>
            </a:r>
            <a:endParaRPr lang="zh-CN" altLang="zh-CN" sz="16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33741" y="2370570"/>
            <a:ext cx="1224745" cy="307777"/>
          </a:xfrm>
          <a:prstGeom prst="rect">
            <a:avLst/>
          </a:prstGeom>
          <a:noFill/>
        </p:spPr>
        <p:txBody>
          <a:bodyPr wrap="none" lIns="0" rIns="108000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</a:rPr>
              <a:t>1.1.2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市场规模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1500" y="836952"/>
            <a:ext cx="451100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zh-CN" sz="1400" dirty="0" smtClean="0"/>
              <a:t>互联网内容产业是互联网信息技术与文化创意高度融合的产业形式，涵盖数字游戏、互动娱乐、影视动漫、立体影像、数字学习、数字出版、数字典藏、数字表演、网络服务、内容软件等等，主要为三网融合、云计算、无线网络等新兴技术和产业提供内容支撑。</a:t>
            </a:r>
            <a:endParaRPr lang="zh-CN" altLang="zh-CN" sz="1400" dirty="0"/>
          </a:p>
        </p:txBody>
      </p:sp>
    </p:spTree>
  </p:cSld>
  <p:clrMapOvr>
    <a:masterClrMapping/>
  </p:clrMapOvr>
  <p:transition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1800876">
            <a:off x="6346636" y="2743067"/>
            <a:ext cx="1526352" cy="2090829"/>
          </a:xfrm>
          <a:custGeom>
            <a:avLst/>
            <a:gdLst>
              <a:gd name="connsiteX0" fmla="*/ 763176 w 1526352"/>
              <a:gd name="connsiteY0" fmla="*/ 0 h 2090829"/>
              <a:gd name="connsiteX1" fmla="*/ 1526352 w 1526352"/>
              <a:gd name="connsiteY1" fmla="*/ 763176 h 2090829"/>
              <a:gd name="connsiteX2" fmla="*/ 1209344 w 1526352"/>
              <a:gd name="connsiteY2" fmla="*/ 763176 h 2090829"/>
              <a:gd name="connsiteX3" fmla="*/ 1084758 w 1526352"/>
              <a:gd name="connsiteY3" fmla="*/ 1838770 h 2090829"/>
              <a:gd name="connsiteX4" fmla="*/ 881171 w 1526352"/>
              <a:gd name="connsiteY4" fmla="*/ 1906754 h 2090829"/>
              <a:gd name="connsiteX5" fmla="*/ 626719 w 1526352"/>
              <a:gd name="connsiteY5" fmla="*/ 2016597 h 2090829"/>
              <a:gd name="connsiteX6" fmla="*/ 486169 w 1526352"/>
              <a:gd name="connsiteY6" fmla="*/ 2090829 h 2090829"/>
              <a:gd name="connsiteX7" fmla="*/ 317008 w 1526352"/>
              <a:gd name="connsiteY7" fmla="*/ 763176 h 2090829"/>
              <a:gd name="connsiteX8" fmla="*/ 0 w 1526352"/>
              <a:gd name="connsiteY8" fmla="*/ 763176 h 209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6352" h="2090829">
                <a:moveTo>
                  <a:pt x="763176" y="0"/>
                </a:moveTo>
                <a:lnTo>
                  <a:pt x="1526352" y="763176"/>
                </a:lnTo>
                <a:lnTo>
                  <a:pt x="1209344" y="763176"/>
                </a:lnTo>
                <a:lnTo>
                  <a:pt x="1084758" y="1838770"/>
                </a:lnTo>
                <a:lnTo>
                  <a:pt x="881171" y="1906754"/>
                </a:lnTo>
                <a:cubicBezTo>
                  <a:pt x="798224" y="1938540"/>
                  <a:pt x="713061" y="1975211"/>
                  <a:pt x="626719" y="2016597"/>
                </a:cubicBezTo>
                <a:lnTo>
                  <a:pt x="486169" y="2090829"/>
                </a:lnTo>
                <a:lnTo>
                  <a:pt x="317008" y="763176"/>
                </a:lnTo>
                <a:lnTo>
                  <a:pt x="0" y="7631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5022729" y="1431087"/>
            <a:ext cx="2242868" cy="3149686"/>
          </a:xfrm>
          <a:custGeom>
            <a:avLst/>
            <a:gdLst>
              <a:gd name="connsiteX0" fmla="*/ 1121434 w 2242868"/>
              <a:gd name="connsiteY0" fmla="*/ 0 h 3149686"/>
              <a:gd name="connsiteX1" fmla="*/ 2242868 w 2242868"/>
              <a:gd name="connsiteY1" fmla="*/ 1121434 h 3149686"/>
              <a:gd name="connsiteX2" fmla="*/ 1777047 w 2242868"/>
              <a:gd name="connsiteY2" fmla="*/ 1121434 h 3149686"/>
              <a:gd name="connsiteX3" fmla="*/ 1543567 w 2242868"/>
              <a:gd name="connsiteY3" fmla="*/ 3137144 h 3149686"/>
              <a:gd name="connsiteX4" fmla="*/ 1483120 w 2242868"/>
              <a:gd name="connsiteY4" fmla="*/ 3130080 h 3149686"/>
              <a:gd name="connsiteX5" fmla="*/ 1187571 w 2242868"/>
              <a:gd name="connsiteY5" fmla="*/ 3118863 h 3149686"/>
              <a:gd name="connsiteX6" fmla="*/ 892022 w 2242868"/>
              <a:gd name="connsiteY6" fmla="*/ 3130080 h 3149686"/>
              <a:gd name="connsiteX7" fmla="*/ 724247 w 2242868"/>
              <a:gd name="connsiteY7" fmla="*/ 3149686 h 3149686"/>
              <a:gd name="connsiteX8" fmla="*/ 465821 w 2242868"/>
              <a:gd name="connsiteY8" fmla="*/ 1121434 h 3149686"/>
              <a:gd name="connsiteX9" fmla="*/ 0 w 2242868"/>
              <a:gd name="connsiteY9" fmla="*/ 1121434 h 31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42868" h="3149686">
                <a:moveTo>
                  <a:pt x="1121434" y="0"/>
                </a:moveTo>
                <a:lnTo>
                  <a:pt x="2242868" y="1121434"/>
                </a:lnTo>
                <a:lnTo>
                  <a:pt x="1777047" y="1121434"/>
                </a:lnTo>
                <a:lnTo>
                  <a:pt x="1543567" y="3137144"/>
                </a:lnTo>
                <a:lnTo>
                  <a:pt x="1483120" y="3130080"/>
                </a:lnTo>
                <a:cubicBezTo>
                  <a:pt x="1387655" y="3122725"/>
                  <a:pt x="1288811" y="3118863"/>
                  <a:pt x="1187571" y="3118863"/>
                </a:cubicBezTo>
                <a:cubicBezTo>
                  <a:pt x="1086331" y="3118863"/>
                  <a:pt x="987487" y="3122725"/>
                  <a:pt x="892022" y="3130080"/>
                </a:cubicBezTo>
                <a:lnTo>
                  <a:pt x="724247" y="3149686"/>
                </a:lnTo>
                <a:lnTo>
                  <a:pt x="465821" y="1121434"/>
                </a:lnTo>
                <a:lnTo>
                  <a:pt x="0" y="11214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9775508">
            <a:off x="4238564" y="2648411"/>
            <a:ext cx="1658756" cy="2229929"/>
          </a:xfrm>
          <a:custGeom>
            <a:avLst/>
            <a:gdLst>
              <a:gd name="connsiteX0" fmla="*/ 829378 w 1658756"/>
              <a:gd name="connsiteY0" fmla="*/ 0 h 2229929"/>
              <a:gd name="connsiteX1" fmla="*/ 1658756 w 1658756"/>
              <a:gd name="connsiteY1" fmla="*/ 829378 h 2229929"/>
              <a:gd name="connsiteX2" fmla="*/ 1314249 w 1658756"/>
              <a:gd name="connsiteY2" fmla="*/ 829378 h 2229929"/>
              <a:gd name="connsiteX3" fmla="*/ 1152023 w 1658756"/>
              <a:gd name="connsiteY3" fmla="*/ 2229929 h 2229929"/>
              <a:gd name="connsiteX4" fmla="*/ 902202 w 1658756"/>
              <a:gd name="connsiteY4" fmla="*/ 2120043 h 2229929"/>
              <a:gd name="connsiteX5" fmla="*/ 548147 w 1658756"/>
              <a:gd name="connsiteY5" fmla="*/ 2008125 h 2229929"/>
              <a:gd name="connsiteX6" fmla="*/ 493270 w 1658756"/>
              <a:gd name="connsiteY6" fmla="*/ 1996941 h 2229929"/>
              <a:gd name="connsiteX7" fmla="*/ 344507 w 1658756"/>
              <a:gd name="connsiteY7" fmla="*/ 829378 h 2229929"/>
              <a:gd name="connsiteX8" fmla="*/ 0 w 1658756"/>
              <a:gd name="connsiteY8" fmla="*/ 829378 h 222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756" h="2229929">
                <a:moveTo>
                  <a:pt x="829378" y="0"/>
                </a:moveTo>
                <a:lnTo>
                  <a:pt x="1658756" y="829378"/>
                </a:lnTo>
                <a:lnTo>
                  <a:pt x="1314249" y="829378"/>
                </a:lnTo>
                <a:lnTo>
                  <a:pt x="1152023" y="2229929"/>
                </a:lnTo>
                <a:lnTo>
                  <a:pt x="902202" y="2120043"/>
                </a:lnTo>
                <a:cubicBezTo>
                  <a:pt x="778111" y="2071511"/>
                  <a:pt x="658928" y="2034004"/>
                  <a:pt x="548147" y="2008125"/>
                </a:cubicBezTo>
                <a:lnTo>
                  <a:pt x="493270" y="1996941"/>
                </a:lnTo>
                <a:lnTo>
                  <a:pt x="344507" y="829378"/>
                </a:lnTo>
                <a:lnTo>
                  <a:pt x="0" y="8293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5"/>
          <p:cNvSpPr/>
          <p:nvPr/>
        </p:nvSpPr>
        <p:spPr>
          <a:xfrm>
            <a:off x="3860321" y="4493605"/>
            <a:ext cx="4699958" cy="705834"/>
          </a:xfrm>
          <a:custGeom>
            <a:avLst/>
            <a:gdLst>
              <a:gd name="connsiteX0" fmla="*/ 0 w 4658264"/>
              <a:gd name="connsiteY0" fmla="*/ 0 h 802255"/>
              <a:gd name="connsiteX1" fmla="*/ 4658264 w 4658264"/>
              <a:gd name="connsiteY1" fmla="*/ 0 h 802255"/>
              <a:gd name="connsiteX2" fmla="*/ 4658264 w 4658264"/>
              <a:gd name="connsiteY2" fmla="*/ 802255 h 802255"/>
              <a:gd name="connsiteX3" fmla="*/ 0 w 4658264"/>
              <a:gd name="connsiteY3" fmla="*/ 802255 h 802255"/>
              <a:gd name="connsiteX4" fmla="*/ 0 w 4658264"/>
              <a:gd name="connsiteY4" fmla="*/ 0 h 802255"/>
              <a:gd name="connsiteX0-1" fmla="*/ 0 w 4658264"/>
              <a:gd name="connsiteY0-2" fmla="*/ 802255 h 802255"/>
              <a:gd name="connsiteX1-3" fmla="*/ 4658264 w 4658264"/>
              <a:gd name="connsiteY1-4" fmla="*/ 0 h 802255"/>
              <a:gd name="connsiteX2-5" fmla="*/ 4658264 w 4658264"/>
              <a:gd name="connsiteY2-6" fmla="*/ 802255 h 802255"/>
              <a:gd name="connsiteX3-7" fmla="*/ 0 w 4658264"/>
              <a:gd name="connsiteY3-8" fmla="*/ 802255 h 802255"/>
              <a:gd name="connsiteX0-9" fmla="*/ 0 w 4658264"/>
              <a:gd name="connsiteY0-10" fmla="*/ 646979 h 646979"/>
              <a:gd name="connsiteX1-11" fmla="*/ 2355011 w 4658264"/>
              <a:gd name="connsiteY1-12" fmla="*/ 0 h 646979"/>
              <a:gd name="connsiteX2-13" fmla="*/ 4658264 w 4658264"/>
              <a:gd name="connsiteY2-14" fmla="*/ 646979 h 646979"/>
              <a:gd name="connsiteX3-15" fmla="*/ 0 w 4658264"/>
              <a:gd name="connsiteY3-16" fmla="*/ 646979 h 646979"/>
              <a:gd name="connsiteX0-17" fmla="*/ 0 w 4658264"/>
              <a:gd name="connsiteY0-18" fmla="*/ 638353 h 638353"/>
              <a:gd name="connsiteX1-19" fmla="*/ 2329131 w 4658264"/>
              <a:gd name="connsiteY1-20" fmla="*/ 0 h 638353"/>
              <a:gd name="connsiteX2-21" fmla="*/ 4658264 w 4658264"/>
              <a:gd name="connsiteY2-22" fmla="*/ 638353 h 638353"/>
              <a:gd name="connsiteX3-23" fmla="*/ 0 w 4658264"/>
              <a:gd name="connsiteY3-24" fmla="*/ 638353 h 638353"/>
              <a:gd name="connsiteX0-25" fmla="*/ 0 w 4658264"/>
              <a:gd name="connsiteY0-26" fmla="*/ 638575 h 638575"/>
              <a:gd name="connsiteX1-27" fmla="*/ 2329131 w 4658264"/>
              <a:gd name="connsiteY1-28" fmla="*/ 222 h 638575"/>
              <a:gd name="connsiteX2-29" fmla="*/ 4658264 w 4658264"/>
              <a:gd name="connsiteY2-30" fmla="*/ 638575 h 638575"/>
              <a:gd name="connsiteX3-31" fmla="*/ 0 w 4658264"/>
              <a:gd name="connsiteY3-32" fmla="*/ 638575 h 638575"/>
              <a:gd name="connsiteX0-33" fmla="*/ 50762 w 4759788"/>
              <a:gd name="connsiteY0-34" fmla="*/ 638353 h 638353"/>
              <a:gd name="connsiteX1-35" fmla="*/ 2379893 w 4759788"/>
              <a:gd name="connsiteY1-36" fmla="*/ 0 h 638353"/>
              <a:gd name="connsiteX2-37" fmla="*/ 4709026 w 4759788"/>
              <a:gd name="connsiteY2-38" fmla="*/ 638353 h 638353"/>
              <a:gd name="connsiteX3-39" fmla="*/ 50762 w 4759788"/>
              <a:gd name="connsiteY3-40" fmla="*/ 638353 h 638353"/>
              <a:gd name="connsiteX0-41" fmla="*/ 51141 w 4760546"/>
              <a:gd name="connsiteY0-42" fmla="*/ 638353 h 638353"/>
              <a:gd name="connsiteX1-43" fmla="*/ 2380272 w 4760546"/>
              <a:gd name="connsiteY1-44" fmla="*/ 0 h 638353"/>
              <a:gd name="connsiteX2-45" fmla="*/ 4709405 w 4760546"/>
              <a:gd name="connsiteY2-46" fmla="*/ 638353 h 638353"/>
              <a:gd name="connsiteX3-47" fmla="*/ 51141 w 4760546"/>
              <a:gd name="connsiteY3-48" fmla="*/ 638353 h 638353"/>
              <a:gd name="connsiteX0-49" fmla="*/ 0 w 4709405"/>
              <a:gd name="connsiteY0-50" fmla="*/ 638353 h 638353"/>
              <a:gd name="connsiteX1-51" fmla="*/ 2329131 w 4709405"/>
              <a:gd name="connsiteY1-52" fmla="*/ 0 h 638353"/>
              <a:gd name="connsiteX2-53" fmla="*/ 4658264 w 4709405"/>
              <a:gd name="connsiteY2-54" fmla="*/ 638353 h 638353"/>
              <a:gd name="connsiteX3-55" fmla="*/ 0 w 4709405"/>
              <a:gd name="connsiteY3-56" fmla="*/ 638353 h 638353"/>
              <a:gd name="connsiteX0-57" fmla="*/ 0 w 4709405"/>
              <a:gd name="connsiteY0-58" fmla="*/ 638353 h 638353"/>
              <a:gd name="connsiteX1-59" fmla="*/ 2329131 w 4709405"/>
              <a:gd name="connsiteY1-60" fmla="*/ 0 h 638353"/>
              <a:gd name="connsiteX2-61" fmla="*/ 4658264 w 4709405"/>
              <a:gd name="connsiteY2-62" fmla="*/ 638353 h 638353"/>
              <a:gd name="connsiteX3-63" fmla="*/ 0 w 4709405"/>
              <a:gd name="connsiteY3-64" fmla="*/ 638353 h 638353"/>
              <a:gd name="connsiteX0-65" fmla="*/ 0 w 4658264"/>
              <a:gd name="connsiteY0-66" fmla="*/ 638353 h 638353"/>
              <a:gd name="connsiteX1-67" fmla="*/ 2329131 w 4658264"/>
              <a:gd name="connsiteY1-68" fmla="*/ 0 h 638353"/>
              <a:gd name="connsiteX2-69" fmla="*/ 4658264 w 4658264"/>
              <a:gd name="connsiteY2-70" fmla="*/ 638353 h 638353"/>
              <a:gd name="connsiteX3-71" fmla="*/ 0 w 4658264"/>
              <a:gd name="connsiteY3-72" fmla="*/ 638353 h 638353"/>
              <a:gd name="connsiteX0-73" fmla="*/ 0 w 4658264"/>
              <a:gd name="connsiteY0-74" fmla="*/ 638353 h 638353"/>
              <a:gd name="connsiteX1-75" fmla="*/ 2329131 w 4658264"/>
              <a:gd name="connsiteY1-76" fmla="*/ 0 h 638353"/>
              <a:gd name="connsiteX2-77" fmla="*/ 4658264 w 4658264"/>
              <a:gd name="connsiteY2-78" fmla="*/ 638353 h 638353"/>
              <a:gd name="connsiteX3-79" fmla="*/ 0 w 4658264"/>
              <a:gd name="connsiteY3-80" fmla="*/ 638353 h 638353"/>
              <a:gd name="connsiteX0-81" fmla="*/ 0 w 4658264"/>
              <a:gd name="connsiteY0-82" fmla="*/ 638353 h 638353"/>
              <a:gd name="connsiteX1-83" fmla="*/ 2329131 w 4658264"/>
              <a:gd name="connsiteY1-84" fmla="*/ 0 h 638353"/>
              <a:gd name="connsiteX2-85" fmla="*/ 4658264 w 4658264"/>
              <a:gd name="connsiteY2-86" fmla="*/ 638353 h 638353"/>
              <a:gd name="connsiteX3-87" fmla="*/ 0 w 4658264"/>
              <a:gd name="connsiteY3-88" fmla="*/ 638353 h 638353"/>
              <a:gd name="connsiteX0-89" fmla="*/ 0 w 4658264"/>
              <a:gd name="connsiteY0-90" fmla="*/ 638353 h 638353"/>
              <a:gd name="connsiteX1-91" fmla="*/ 2329131 w 4658264"/>
              <a:gd name="connsiteY1-92" fmla="*/ 0 h 638353"/>
              <a:gd name="connsiteX2-93" fmla="*/ 4658264 w 4658264"/>
              <a:gd name="connsiteY2-94" fmla="*/ 638353 h 638353"/>
              <a:gd name="connsiteX3-95" fmla="*/ 0 w 4658264"/>
              <a:gd name="connsiteY3-96" fmla="*/ 638353 h 638353"/>
              <a:gd name="connsiteX0-97" fmla="*/ 0 w 4658264"/>
              <a:gd name="connsiteY0-98" fmla="*/ 638353 h 638353"/>
              <a:gd name="connsiteX1-99" fmla="*/ 2329131 w 4658264"/>
              <a:gd name="connsiteY1-100" fmla="*/ 0 h 638353"/>
              <a:gd name="connsiteX2-101" fmla="*/ 4658264 w 4658264"/>
              <a:gd name="connsiteY2-102" fmla="*/ 638353 h 638353"/>
              <a:gd name="connsiteX3-103" fmla="*/ 0 w 4658264"/>
              <a:gd name="connsiteY3-104" fmla="*/ 638353 h 638353"/>
              <a:gd name="connsiteX0-105" fmla="*/ 0 w 4658264"/>
              <a:gd name="connsiteY0-106" fmla="*/ 638353 h 638353"/>
              <a:gd name="connsiteX1-107" fmla="*/ 2329131 w 4658264"/>
              <a:gd name="connsiteY1-108" fmla="*/ 0 h 638353"/>
              <a:gd name="connsiteX2-109" fmla="*/ 4658264 w 4658264"/>
              <a:gd name="connsiteY2-110" fmla="*/ 638353 h 638353"/>
              <a:gd name="connsiteX3-111" fmla="*/ 0 w 4658264"/>
              <a:gd name="connsiteY3-112" fmla="*/ 638353 h 638353"/>
              <a:gd name="connsiteX0-113" fmla="*/ 0 w 4658299"/>
              <a:gd name="connsiteY0-114" fmla="*/ 638353 h 638353"/>
              <a:gd name="connsiteX1-115" fmla="*/ 2329131 w 4658299"/>
              <a:gd name="connsiteY1-116" fmla="*/ 0 h 638353"/>
              <a:gd name="connsiteX2-117" fmla="*/ 4658264 w 4658299"/>
              <a:gd name="connsiteY2-118" fmla="*/ 638353 h 638353"/>
              <a:gd name="connsiteX3-119" fmla="*/ 0 w 4658299"/>
              <a:gd name="connsiteY3-120" fmla="*/ 638353 h 638353"/>
              <a:gd name="connsiteX0-121" fmla="*/ 0 w 4658299"/>
              <a:gd name="connsiteY0-122" fmla="*/ 638353 h 638353"/>
              <a:gd name="connsiteX1-123" fmla="*/ 2329131 w 4658299"/>
              <a:gd name="connsiteY1-124" fmla="*/ 0 h 638353"/>
              <a:gd name="connsiteX2-125" fmla="*/ 4658264 w 4658299"/>
              <a:gd name="connsiteY2-126" fmla="*/ 638353 h 638353"/>
              <a:gd name="connsiteX3-127" fmla="*/ 0 w 4658299"/>
              <a:gd name="connsiteY3-128" fmla="*/ 638353 h 638353"/>
              <a:gd name="connsiteX0-129" fmla="*/ 0 w 4658299"/>
              <a:gd name="connsiteY0-130" fmla="*/ 638353 h 638353"/>
              <a:gd name="connsiteX1-131" fmla="*/ 2329131 w 4658299"/>
              <a:gd name="connsiteY1-132" fmla="*/ 0 h 638353"/>
              <a:gd name="connsiteX2-133" fmla="*/ 4658264 w 4658299"/>
              <a:gd name="connsiteY2-134" fmla="*/ 638353 h 638353"/>
              <a:gd name="connsiteX3-135" fmla="*/ 0 w 4658299"/>
              <a:gd name="connsiteY3-136" fmla="*/ 638353 h 638353"/>
              <a:gd name="connsiteX0-137" fmla="*/ 0 w 4658299"/>
              <a:gd name="connsiteY0-138" fmla="*/ 638353 h 638353"/>
              <a:gd name="connsiteX1-139" fmla="*/ 2329131 w 4658299"/>
              <a:gd name="connsiteY1-140" fmla="*/ 0 h 638353"/>
              <a:gd name="connsiteX2-141" fmla="*/ 4658264 w 4658299"/>
              <a:gd name="connsiteY2-142" fmla="*/ 638353 h 638353"/>
              <a:gd name="connsiteX3-143" fmla="*/ 0 w 4658299"/>
              <a:gd name="connsiteY3-144" fmla="*/ 638353 h 638353"/>
              <a:gd name="connsiteX0-145" fmla="*/ 0 w 4658299"/>
              <a:gd name="connsiteY0-146" fmla="*/ 638353 h 638353"/>
              <a:gd name="connsiteX1-147" fmla="*/ 2329131 w 4658299"/>
              <a:gd name="connsiteY1-148" fmla="*/ 0 h 638353"/>
              <a:gd name="connsiteX2-149" fmla="*/ 4658264 w 4658299"/>
              <a:gd name="connsiteY2-150" fmla="*/ 638353 h 638353"/>
              <a:gd name="connsiteX3-151" fmla="*/ 0 w 4658299"/>
              <a:gd name="connsiteY3-152" fmla="*/ 638353 h 638353"/>
              <a:gd name="connsiteX0-153" fmla="*/ 0 w 4658299"/>
              <a:gd name="connsiteY0-154" fmla="*/ 638353 h 638353"/>
              <a:gd name="connsiteX1-155" fmla="*/ 2329131 w 4658299"/>
              <a:gd name="connsiteY1-156" fmla="*/ 0 h 638353"/>
              <a:gd name="connsiteX2-157" fmla="*/ 4658264 w 4658299"/>
              <a:gd name="connsiteY2-158" fmla="*/ 638353 h 638353"/>
              <a:gd name="connsiteX3-159" fmla="*/ 0 w 4658299"/>
              <a:gd name="connsiteY3-160" fmla="*/ 638353 h 638353"/>
              <a:gd name="connsiteX0-161" fmla="*/ 0 w 4658300"/>
              <a:gd name="connsiteY0-162" fmla="*/ 638353 h 638353"/>
              <a:gd name="connsiteX1-163" fmla="*/ 2329131 w 4658300"/>
              <a:gd name="connsiteY1-164" fmla="*/ 0 h 638353"/>
              <a:gd name="connsiteX2-165" fmla="*/ 4658264 w 4658300"/>
              <a:gd name="connsiteY2-166" fmla="*/ 638353 h 638353"/>
              <a:gd name="connsiteX3-167" fmla="*/ 0 w 4658300"/>
              <a:gd name="connsiteY3-168" fmla="*/ 638353 h 638353"/>
              <a:gd name="connsiteX0-169" fmla="*/ 0 w 4658264"/>
              <a:gd name="connsiteY0-170" fmla="*/ 638353 h 638353"/>
              <a:gd name="connsiteX1-171" fmla="*/ 2329131 w 4658264"/>
              <a:gd name="connsiteY1-172" fmla="*/ 0 h 638353"/>
              <a:gd name="connsiteX2-173" fmla="*/ 4658264 w 4658264"/>
              <a:gd name="connsiteY2-174" fmla="*/ 638353 h 638353"/>
              <a:gd name="connsiteX3-175" fmla="*/ 0 w 4658264"/>
              <a:gd name="connsiteY3-176" fmla="*/ 638353 h 638353"/>
              <a:gd name="connsiteX0-177" fmla="*/ 0 w 4658264"/>
              <a:gd name="connsiteY0-178" fmla="*/ 638353 h 638353"/>
              <a:gd name="connsiteX1-179" fmla="*/ 2329131 w 4658264"/>
              <a:gd name="connsiteY1-180" fmla="*/ 0 h 638353"/>
              <a:gd name="connsiteX2-181" fmla="*/ 4658264 w 4658264"/>
              <a:gd name="connsiteY2-182" fmla="*/ 638353 h 638353"/>
              <a:gd name="connsiteX3-183" fmla="*/ 0 w 4658264"/>
              <a:gd name="connsiteY3-184" fmla="*/ 638353 h 638353"/>
              <a:gd name="connsiteX0-185" fmla="*/ 0 w 4658264"/>
              <a:gd name="connsiteY0-186" fmla="*/ 638353 h 638353"/>
              <a:gd name="connsiteX1-187" fmla="*/ 2329131 w 4658264"/>
              <a:gd name="connsiteY1-188" fmla="*/ 0 h 638353"/>
              <a:gd name="connsiteX2-189" fmla="*/ 4658264 w 4658264"/>
              <a:gd name="connsiteY2-190" fmla="*/ 638353 h 638353"/>
              <a:gd name="connsiteX3-191" fmla="*/ 0 w 4658264"/>
              <a:gd name="connsiteY3-192" fmla="*/ 638353 h 638353"/>
              <a:gd name="connsiteX0-193" fmla="*/ 0 w 4658264"/>
              <a:gd name="connsiteY0-194" fmla="*/ 638353 h 638353"/>
              <a:gd name="connsiteX1-195" fmla="*/ 2329131 w 4658264"/>
              <a:gd name="connsiteY1-196" fmla="*/ 0 h 638353"/>
              <a:gd name="connsiteX2-197" fmla="*/ 4658264 w 4658264"/>
              <a:gd name="connsiteY2-198" fmla="*/ 638353 h 638353"/>
              <a:gd name="connsiteX3-199" fmla="*/ 0 w 4658264"/>
              <a:gd name="connsiteY3-200" fmla="*/ 638353 h 638353"/>
              <a:gd name="connsiteX0-201" fmla="*/ 0 w 4658264"/>
              <a:gd name="connsiteY0-202" fmla="*/ 638353 h 638353"/>
              <a:gd name="connsiteX1-203" fmla="*/ 2329131 w 4658264"/>
              <a:gd name="connsiteY1-204" fmla="*/ 0 h 638353"/>
              <a:gd name="connsiteX2-205" fmla="*/ 4658264 w 4658264"/>
              <a:gd name="connsiteY2-206" fmla="*/ 638353 h 638353"/>
              <a:gd name="connsiteX3-207" fmla="*/ 0 w 4658264"/>
              <a:gd name="connsiteY3-208" fmla="*/ 638353 h 638353"/>
              <a:gd name="connsiteX0-209" fmla="*/ 0 w 4658264"/>
              <a:gd name="connsiteY0-210" fmla="*/ 638353 h 638353"/>
              <a:gd name="connsiteX1-211" fmla="*/ 2329131 w 4658264"/>
              <a:gd name="connsiteY1-212" fmla="*/ 0 h 638353"/>
              <a:gd name="connsiteX2-213" fmla="*/ 4658264 w 4658264"/>
              <a:gd name="connsiteY2-214" fmla="*/ 638353 h 638353"/>
              <a:gd name="connsiteX3-215" fmla="*/ 0 w 4658264"/>
              <a:gd name="connsiteY3-216" fmla="*/ 638353 h 638353"/>
              <a:gd name="connsiteX0-217" fmla="*/ 0 w 4658264"/>
              <a:gd name="connsiteY0-218" fmla="*/ 638353 h 638353"/>
              <a:gd name="connsiteX1-219" fmla="*/ 2329131 w 4658264"/>
              <a:gd name="connsiteY1-220" fmla="*/ 0 h 638353"/>
              <a:gd name="connsiteX2-221" fmla="*/ 4658264 w 4658264"/>
              <a:gd name="connsiteY2-222" fmla="*/ 638353 h 638353"/>
              <a:gd name="connsiteX3-223" fmla="*/ 0 w 4658264"/>
              <a:gd name="connsiteY3-224" fmla="*/ 638353 h 638353"/>
              <a:gd name="connsiteX0-225" fmla="*/ 0 w 4658264"/>
              <a:gd name="connsiteY0-226" fmla="*/ 638353 h 638353"/>
              <a:gd name="connsiteX1-227" fmla="*/ 2329131 w 4658264"/>
              <a:gd name="connsiteY1-228" fmla="*/ 0 h 638353"/>
              <a:gd name="connsiteX2-229" fmla="*/ 4658264 w 4658264"/>
              <a:gd name="connsiteY2-230" fmla="*/ 638353 h 638353"/>
              <a:gd name="connsiteX3-231" fmla="*/ 0 w 4658264"/>
              <a:gd name="connsiteY3-232" fmla="*/ 638353 h 638353"/>
              <a:gd name="connsiteX0-233" fmla="*/ 0 w 4658264"/>
              <a:gd name="connsiteY0-234" fmla="*/ 638353 h 638353"/>
              <a:gd name="connsiteX1-235" fmla="*/ 2329131 w 4658264"/>
              <a:gd name="connsiteY1-236" fmla="*/ 0 h 638353"/>
              <a:gd name="connsiteX2-237" fmla="*/ 4658264 w 4658264"/>
              <a:gd name="connsiteY2-238" fmla="*/ 638353 h 638353"/>
              <a:gd name="connsiteX3-239" fmla="*/ 0 w 4658264"/>
              <a:gd name="connsiteY3-240" fmla="*/ 638353 h 638353"/>
              <a:gd name="connsiteX0-241" fmla="*/ 0 w 4658264"/>
              <a:gd name="connsiteY0-242" fmla="*/ 638353 h 638353"/>
              <a:gd name="connsiteX1-243" fmla="*/ 2329131 w 4658264"/>
              <a:gd name="connsiteY1-244" fmla="*/ 0 h 638353"/>
              <a:gd name="connsiteX2-245" fmla="*/ 4658264 w 4658264"/>
              <a:gd name="connsiteY2-246" fmla="*/ 638353 h 638353"/>
              <a:gd name="connsiteX3-247" fmla="*/ 0 w 4658264"/>
              <a:gd name="connsiteY3-248" fmla="*/ 638353 h 638353"/>
              <a:gd name="connsiteX0-249" fmla="*/ 0 w 4658264"/>
              <a:gd name="connsiteY0-250" fmla="*/ 638353 h 638353"/>
              <a:gd name="connsiteX1-251" fmla="*/ 2329131 w 4658264"/>
              <a:gd name="connsiteY1-252" fmla="*/ 0 h 638353"/>
              <a:gd name="connsiteX2-253" fmla="*/ 4658264 w 4658264"/>
              <a:gd name="connsiteY2-254" fmla="*/ 638353 h 638353"/>
              <a:gd name="connsiteX3-255" fmla="*/ 0 w 4658264"/>
              <a:gd name="connsiteY3-256" fmla="*/ 638353 h 638353"/>
              <a:gd name="connsiteX0-257" fmla="*/ 0 w 4658264"/>
              <a:gd name="connsiteY0-258" fmla="*/ 638353 h 638353"/>
              <a:gd name="connsiteX1-259" fmla="*/ 2329131 w 4658264"/>
              <a:gd name="connsiteY1-260" fmla="*/ 0 h 638353"/>
              <a:gd name="connsiteX2-261" fmla="*/ 4658264 w 4658264"/>
              <a:gd name="connsiteY2-262" fmla="*/ 638353 h 638353"/>
              <a:gd name="connsiteX3-263" fmla="*/ 0 w 4658264"/>
              <a:gd name="connsiteY3-264" fmla="*/ 638353 h 638353"/>
              <a:gd name="connsiteX0-265" fmla="*/ 0 w 4658264"/>
              <a:gd name="connsiteY0-266" fmla="*/ 638353 h 638353"/>
              <a:gd name="connsiteX1-267" fmla="*/ 2329131 w 4658264"/>
              <a:gd name="connsiteY1-268" fmla="*/ 0 h 638353"/>
              <a:gd name="connsiteX2-269" fmla="*/ 4658264 w 4658264"/>
              <a:gd name="connsiteY2-270" fmla="*/ 638353 h 638353"/>
              <a:gd name="connsiteX3-271" fmla="*/ 0 w 4658264"/>
              <a:gd name="connsiteY3-272" fmla="*/ 638353 h 638353"/>
              <a:gd name="connsiteX0-273" fmla="*/ 0 w 4658264"/>
              <a:gd name="connsiteY0-274" fmla="*/ 638353 h 638353"/>
              <a:gd name="connsiteX1-275" fmla="*/ 2329131 w 4658264"/>
              <a:gd name="connsiteY1-276" fmla="*/ 0 h 638353"/>
              <a:gd name="connsiteX2-277" fmla="*/ 4658264 w 4658264"/>
              <a:gd name="connsiteY2-278" fmla="*/ 638353 h 638353"/>
              <a:gd name="connsiteX3-279" fmla="*/ 0 w 4658264"/>
              <a:gd name="connsiteY3-280" fmla="*/ 638353 h 638353"/>
              <a:gd name="connsiteX0-281" fmla="*/ 0 w 4658264"/>
              <a:gd name="connsiteY0-282" fmla="*/ 638353 h 638353"/>
              <a:gd name="connsiteX1-283" fmla="*/ 2329131 w 4658264"/>
              <a:gd name="connsiteY1-284" fmla="*/ 0 h 638353"/>
              <a:gd name="connsiteX2-285" fmla="*/ 4658264 w 4658264"/>
              <a:gd name="connsiteY2-286" fmla="*/ 638353 h 638353"/>
              <a:gd name="connsiteX3-287" fmla="*/ 0 w 4658264"/>
              <a:gd name="connsiteY3-288" fmla="*/ 638353 h 638353"/>
              <a:gd name="connsiteX0-289" fmla="*/ 0 w 4658264"/>
              <a:gd name="connsiteY0-290" fmla="*/ 638353 h 638353"/>
              <a:gd name="connsiteX1-291" fmla="*/ 2329131 w 4658264"/>
              <a:gd name="connsiteY1-292" fmla="*/ 0 h 638353"/>
              <a:gd name="connsiteX2-293" fmla="*/ 4658264 w 4658264"/>
              <a:gd name="connsiteY2-294" fmla="*/ 638353 h 638353"/>
              <a:gd name="connsiteX3-295" fmla="*/ 0 w 4658264"/>
              <a:gd name="connsiteY3-296" fmla="*/ 638353 h 638353"/>
              <a:gd name="connsiteX0-297" fmla="*/ 0 w 4658264"/>
              <a:gd name="connsiteY0-298" fmla="*/ 638353 h 638353"/>
              <a:gd name="connsiteX1-299" fmla="*/ 2329131 w 4658264"/>
              <a:gd name="connsiteY1-300" fmla="*/ 0 h 638353"/>
              <a:gd name="connsiteX2-301" fmla="*/ 4658264 w 4658264"/>
              <a:gd name="connsiteY2-302" fmla="*/ 638353 h 638353"/>
              <a:gd name="connsiteX3-303" fmla="*/ 0 w 4658264"/>
              <a:gd name="connsiteY3-304" fmla="*/ 638353 h 638353"/>
              <a:gd name="connsiteX0-305" fmla="*/ 0 w 4658264"/>
              <a:gd name="connsiteY0-306" fmla="*/ 638353 h 638353"/>
              <a:gd name="connsiteX1-307" fmla="*/ 2329131 w 4658264"/>
              <a:gd name="connsiteY1-308" fmla="*/ 0 h 638353"/>
              <a:gd name="connsiteX2-309" fmla="*/ 4658264 w 4658264"/>
              <a:gd name="connsiteY2-310" fmla="*/ 638353 h 638353"/>
              <a:gd name="connsiteX3-311" fmla="*/ 0 w 4658264"/>
              <a:gd name="connsiteY3-312" fmla="*/ 638353 h 638353"/>
              <a:gd name="connsiteX0-313" fmla="*/ 0 w 4658264"/>
              <a:gd name="connsiteY0-314" fmla="*/ 638353 h 638353"/>
              <a:gd name="connsiteX1-315" fmla="*/ 2329131 w 4658264"/>
              <a:gd name="connsiteY1-316" fmla="*/ 0 h 638353"/>
              <a:gd name="connsiteX2-317" fmla="*/ 4658264 w 4658264"/>
              <a:gd name="connsiteY2-318" fmla="*/ 638353 h 638353"/>
              <a:gd name="connsiteX3-319" fmla="*/ 0 w 4658264"/>
              <a:gd name="connsiteY3-320" fmla="*/ 638353 h 638353"/>
              <a:gd name="connsiteX0-321" fmla="*/ 0 w 4658264"/>
              <a:gd name="connsiteY0-322" fmla="*/ 638353 h 638353"/>
              <a:gd name="connsiteX1-323" fmla="*/ 2329131 w 4658264"/>
              <a:gd name="connsiteY1-324" fmla="*/ 0 h 638353"/>
              <a:gd name="connsiteX2-325" fmla="*/ 4658264 w 4658264"/>
              <a:gd name="connsiteY2-326" fmla="*/ 638353 h 638353"/>
              <a:gd name="connsiteX3-327" fmla="*/ 0 w 4658264"/>
              <a:gd name="connsiteY3-328" fmla="*/ 638353 h 638353"/>
              <a:gd name="connsiteX0-329" fmla="*/ 0 w 4658264"/>
              <a:gd name="connsiteY0-330" fmla="*/ 638353 h 638353"/>
              <a:gd name="connsiteX1-331" fmla="*/ 2329131 w 4658264"/>
              <a:gd name="connsiteY1-332" fmla="*/ 0 h 638353"/>
              <a:gd name="connsiteX2-333" fmla="*/ 4658264 w 4658264"/>
              <a:gd name="connsiteY2-334" fmla="*/ 638353 h 638353"/>
              <a:gd name="connsiteX3-335" fmla="*/ 0 w 4658264"/>
              <a:gd name="connsiteY3-336" fmla="*/ 638353 h 638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658264" h="638353">
                <a:moveTo>
                  <a:pt x="0" y="638353"/>
                </a:moveTo>
                <a:cubicBezTo>
                  <a:pt x="550016" y="315561"/>
                  <a:pt x="1518248" y="0"/>
                  <a:pt x="2329131" y="0"/>
                </a:cubicBezTo>
                <a:cubicBezTo>
                  <a:pt x="3140014" y="0"/>
                  <a:pt x="4192719" y="337666"/>
                  <a:pt x="4658264" y="638353"/>
                </a:cubicBezTo>
                <a:cubicBezTo>
                  <a:pt x="2950233" y="129395"/>
                  <a:pt x="1431984" y="215658"/>
                  <a:pt x="0" y="63835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 rot="19760739">
            <a:off x="4546837" y="3104166"/>
            <a:ext cx="702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47811" y="1993670"/>
            <a:ext cx="982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 rot="1760289">
            <a:off x="6884446" y="3182380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14553" y="2755367"/>
            <a:ext cx="615554" cy="36279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accent3"/>
                </a:solidFill>
                <a:latin typeface="+mn-ea"/>
              </a:rPr>
              <a:t>音频类</a:t>
            </a:r>
            <a:endParaRPr lang="zh-CN" altLang="en-US" sz="1600" b="1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09641" y="3085722"/>
            <a:ext cx="3144826" cy="41819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 smtClean="0"/>
              <a:t>音乐、有声读物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54104" y="2755367"/>
            <a:ext cx="615553" cy="36279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accent2"/>
                </a:solidFill>
                <a:latin typeface="+mn-ea"/>
              </a:rPr>
              <a:t>图文类</a:t>
            </a:r>
            <a:endParaRPr lang="zh-CN" altLang="en-US" sz="16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0401" y="3085722"/>
            <a:ext cx="3079256" cy="78752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 smtClean="0"/>
              <a:t>网络文学、新闻资讯、特色资讯、漫画类别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80786" y="871296"/>
            <a:ext cx="615554" cy="36279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accent1"/>
                </a:solidFill>
                <a:latin typeface="+mn-ea"/>
              </a:rPr>
              <a:t>影音类</a:t>
            </a:r>
            <a:endParaRPr lang="zh-CN" alt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75873" y="1201651"/>
            <a:ext cx="4095791" cy="78752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 smtClean="0"/>
              <a:t>网络游戏、长视频、短视频、直播、在线课程类别</a:t>
            </a:r>
            <a:endParaRPr lang="zh-CN" altLang="en-US" sz="1600" dirty="0"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31599" y="222348"/>
            <a:ext cx="1930544" cy="400110"/>
            <a:chOff x="331599" y="222348"/>
            <a:chExt cx="1930544" cy="400110"/>
          </a:xfrm>
        </p:grpSpPr>
        <p:sp>
          <p:nvSpPr>
            <p:cNvPr id="16" name="矩形 15"/>
            <p:cNvSpPr/>
            <p:nvPr/>
          </p:nvSpPr>
          <p:spPr>
            <a:xfrm>
              <a:off x="331599" y="350965"/>
              <a:ext cx="142875" cy="142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4474" y="222348"/>
              <a:ext cx="17876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+mn-ea"/>
                </a:rPr>
                <a:t>1.1.3</a:t>
              </a:r>
              <a:r>
                <a:rPr lang="zh-CN" altLang="en-US" sz="2000" dirty="0" smtClean="0">
                  <a:latin typeface="+mn-ea"/>
                </a:rPr>
                <a:t>产业图谱</a:t>
              </a:r>
              <a:endParaRPr lang="zh-CN" altLang="en-US" sz="2000" dirty="0">
                <a:latin typeface="+mn-ea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953194" y="5426119"/>
            <a:ext cx="8285605" cy="49962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互联网内容产业产业图谱</a:t>
            </a:r>
            <a:endParaRPr lang="zh-CN" altLang="en-US" sz="2000" b="1" dirty="0">
              <a:latin typeface="+mn-ea"/>
            </a:endParaRPr>
          </a:p>
        </p:txBody>
      </p: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29772" y="819150"/>
            <a:ext cx="3266103" cy="781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76313" y="1018333"/>
            <a:ext cx="1895637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1.1.3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产业图谱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05613" y="1501131"/>
            <a:ext cx="1724882" cy="307777"/>
          </a:xfrm>
          <a:prstGeom prst="rect">
            <a:avLst/>
          </a:prstGeom>
          <a:noFill/>
        </p:spPr>
        <p:txBody>
          <a:bodyPr wrap="none" lIns="0" rIns="108000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请在此处添加小标题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6016" y="831972"/>
            <a:ext cx="788228" cy="7882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934195" y="1029440"/>
            <a:ext cx="484058" cy="393292"/>
            <a:chOff x="3079231" y="3937966"/>
            <a:chExt cx="307195" cy="249594"/>
          </a:xfrm>
          <a:solidFill>
            <a:schemeClr val="accent1"/>
          </a:solidFill>
        </p:grpSpPr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3079231" y="3999404"/>
              <a:ext cx="211196" cy="188156"/>
            </a:xfrm>
            <a:custGeom>
              <a:avLst/>
              <a:gdLst>
                <a:gd name="T0" fmla="*/ 70 w 137"/>
                <a:gd name="T1" fmla="*/ 0 h 122"/>
                <a:gd name="T2" fmla="*/ 68 w 137"/>
                <a:gd name="T3" fmla="*/ 0 h 122"/>
                <a:gd name="T4" fmla="*/ 67 w 137"/>
                <a:gd name="T5" fmla="*/ 0 h 122"/>
                <a:gd name="T6" fmla="*/ 0 w 137"/>
                <a:gd name="T7" fmla="*/ 50 h 122"/>
                <a:gd name="T8" fmla="*/ 0 w 137"/>
                <a:gd name="T9" fmla="*/ 51 h 122"/>
                <a:gd name="T10" fmla="*/ 27 w 137"/>
                <a:gd name="T11" fmla="*/ 92 h 122"/>
                <a:gd name="T12" fmla="*/ 21 w 137"/>
                <a:gd name="T13" fmla="*/ 101 h 122"/>
                <a:gd name="T14" fmla="*/ 17 w 137"/>
                <a:gd name="T15" fmla="*/ 108 h 122"/>
                <a:gd name="T16" fmla="*/ 16 w 137"/>
                <a:gd name="T17" fmla="*/ 109 h 122"/>
                <a:gd name="T18" fmla="*/ 14 w 137"/>
                <a:gd name="T19" fmla="*/ 115 h 122"/>
                <a:gd name="T20" fmla="*/ 19 w 137"/>
                <a:gd name="T21" fmla="*/ 122 h 122"/>
                <a:gd name="T22" fmla="*/ 19 w 137"/>
                <a:gd name="T23" fmla="*/ 122 h 122"/>
                <a:gd name="T24" fmla="*/ 21 w 137"/>
                <a:gd name="T25" fmla="*/ 122 h 122"/>
                <a:gd name="T26" fmla="*/ 21 w 137"/>
                <a:gd name="T27" fmla="*/ 122 h 122"/>
                <a:gd name="T28" fmla="*/ 21 w 137"/>
                <a:gd name="T29" fmla="*/ 122 h 122"/>
                <a:gd name="T30" fmla="*/ 29 w 137"/>
                <a:gd name="T31" fmla="*/ 119 h 122"/>
                <a:gd name="T32" fmla="*/ 31 w 137"/>
                <a:gd name="T33" fmla="*/ 118 h 122"/>
                <a:gd name="T34" fmla="*/ 43 w 137"/>
                <a:gd name="T35" fmla="*/ 111 h 122"/>
                <a:gd name="T36" fmla="*/ 48 w 137"/>
                <a:gd name="T37" fmla="*/ 108 h 122"/>
                <a:gd name="T38" fmla="*/ 56 w 137"/>
                <a:gd name="T39" fmla="*/ 104 h 122"/>
                <a:gd name="T40" fmla="*/ 58 w 137"/>
                <a:gd name="T41" fmla="*/ 103 h 122"/>
                <a:gd name="T42" fmla="*/ 58 w 137"/>
                <a:gd name="T43" fmla="*/ 103 h 122"/>
                <a:gd name="T44" fmla="*/ 67 w 137"/>
                <a:gd name="T45" fmla="*/ 103 h 122"/>
                <a:gd name="T46" fmla="*/ 69 w 137"/>
                <a:gd name="T47" fmla="*/ 103 h 122"/>
                <a:gd name="T48" fmla="*/ 137 w 137"/>
                <a:gd name="T49" fmla="*/ 53 h 122"/>
                <a:gd name="T50" fmla="*/ 137 w 137"/>
                <a:gd name="T51" fmla="*/ 52 h 122"/>
                <a:gd name="T52" fmla="*/ 70 w 137"/>
                <a:gd name="T53" fmla="*/ 0 h 122"/>
                <a:gd name="T54" fmla="*/ 37 w 137"/>
                <a:gd name="T55" fmla="*/ 98 h 122"/>
                <a:gd name="T56" fmla="*/ 37 w 137"/>
                <a:gd name="T57" fmla="*/ 97 h 122"/>
                <a:gd name="T58" fmla="*/ 39 w 137"/>
                <a:gd name="T59" fmla="*/ 90 h 122"/>
                <a:gd name="T60" fmla="*/ 36 w 137"/>
                <a:gd name="T61" fmla="*/ 84 h 122"/>
                <a:gd name="T62" fmla="*/ 11 w 137"/>
                <a:gd name="T63" fmla="*/ 51 h 122"/>
                <a:gd name="T64" fmla="*/ 11 w 137"/>
                <a:gd name="T65" fmla="*/ 50 h 122"/>
                <a:gd name="T66" fmla="*/ 67 w 137"/>
                <a:gd name="T67" fmla="*/ 11 h 122"/>
                <a:gd name="T68" fmla="*/ 69 w 137"/>
                <a:gd name="T69" fmla="*/ 11 h 122"/>
                <a:gd name="T70" fmla="*/ 125 w 137"/>
                <a:gd name="T71" fmla="*/ 52 h 122"/>
                <a:gd name="T72" fmla="*/ 125 w 137"/>
                <a:gd name="T73" fmla="*/ 53 h 122"/>
                <a:gd name="T74" fmla="*/ 69 w 137"/>
                <a:gd name="T75" fmla="*/ 92 h 122"/>
                <a:gd name="T76" fmla="*/ 67 w 137"/>
                <a:gd name="T77" fmla="*/ 92 h 122"/>
                <a:gd name="T78" fmla="*/ 59 w 137"/>
                <a:gd name="T79" fmla="*/ 91 h 122"/>
                <a:gd name="T80" fmla="*/ 58 w 137"/>
                <a:gd name="T81" fmla="*/ 91 h 122"/>
                <a:gd name="T82" fmla="*/ 50 w 137"/>
                <a:gd name="T83" fmla="*/ 94 h 122"/>
                <a:gd name="T84" fmla="*/ 48 w 137"/>
                <a:gd name="T85" fmla="*/ 95 h 122"/>
                <a:gd name="T86" fmla="*/ 37 w 137"/>
                <a:gd name="T87" fmla="*/ 102 h 122"/>
                <a:gd name="T88" fmla="*/ 32 w 137"/>
                <a:gd name="T89" fmla="*/ 105 h 122"/>
                <a:gd name="T90" fmla="*/ 37 w 137"/>
                <a:gd name="T91" fmla="*/ 9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22">
                  <a:moveTo>
                    <a:pt x="70" y="0"/>
                  </a:moveTo>
                  <a:cubicBezTo>
                    <a:pt x="69" y="0"/>
                    <a:pt x="69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1" y="0"/>
                    <a:pt x="1" y="22"/>
                    <a:pt x="0" y="50"/>
                  </a:cubicBezTo>
                  <a:cubicBezTo>
                    <a:pt x="0" y="50"/>
                    <a:pt x="0" y="51"/>
                    <a:pt x="0" y="51"/>
                  </a:cubicBezTo>
                  <a:cubicBezTo>
                    <a:pt x="0" y="67"/>
                    <a:pt x="10" y="82"/>
                    <a:pt x="27" y="92"/>
                  </a:cubicBezTo>
                  <a:cubicBezTo>
                    <a:pt x="26" y="94"/>
                    <a:pt x="24" y="97"/>
                    <a:pt x="21" y="101"/>
                  </a:cubicBezTo>
                  <a:cubicBezTo>
                    <a:pt x="20" y="103"/>
                    <a:pt x="18" y="106"/>
                    <a:pt x="17" y="108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5" y="111"/>
                    <a:pt x="14" y="113"/>
                    <a:pt x="14" y="115"/>
                  </a:cubicBezTo>
                  <a:cubicBezTo>
                    <a:pt x="14" y="118"/>
                    <a:pt x="16" y="121"/>
                    <a:pt x="19" y="122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20" y="122"/>
                    <a:pt x="20" y="122"/>
                    <a:pt x="21" y="122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4" y="122"/>
                    <a:pt x="26" y="121"/>
                    <a:pt x="29" y="119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4" y="117"/>
                    <a:pt x="39" y="114"/>
                    <a:pt x="43" y="111"/>
                  </a:cubicBezTo>
                  <a:cubicBezTo>
                    <a:pt x="45" y="110"/>
                    <a:pt x="47" y="109"/>
                    <a:pt x="48" y="108"/>
                  </a:cubicBezTo>
                  <a:cubicBezTo>
                    <a:pt x="51" y="106"/>
                    <a:pt x="54" y="105"/>
                    <a:pt x="56" y="104"/>
                  </a:cubicBezTo>
                  <a:cubicBezTo>
                    <a:pt x="57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1" y="103"/>
                    <a:pt x="64" y="103"/>
                    <a:pt x="67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06" y="103"/>
                    <a:pt x="136" y="81"/>
                    <a:pt x="137" y="53"/>
                  </a:cubicBezTo>
                  <a:cubicBezTo>
                    <a:pt x="137" y="53"/>
                    <a:pt x="137" y="52"/>
                    <a:pt x="137" y="52"/>
                  </a:cubicBezTo>
                  <a:cubicBezTo>
                    <a:pt x="136" y="24"/>
                    <a:pt x="107" y="1"/>
                    <a:pt x="70" y="0"/>
                  </a:cubicBezTo>
                  <a:close/>
                  <a:moveTo>
                    <a:pt x="37" y="98"/>
                  </a:moveTo>
                  <a:cubicBezTo>
                    <a:pt x="37" y="97"/>
                    <a:pt x="37" y="97"/>
                    <a:pt x="37" y="97"/>
                  </a:cubicBezTo>
                  <a:cubicBezTo>
                    <a:pt x="38" y="95"/>
                    <a:pt x="39" y="93"/>
                    <a:pt x="39" y="90"/>
                  </a:cubicBezTo>
                  <a:cubicBezTo>
                    <a:pt x="39" y="89"/>
                    <a:pt x="38" y="85"/>
                    <a:pt x="36" y="84"/>
                  </a:cubicBezTo>
                  <a:cubicBezTo>
                    <a:pt x="20" y="76"/>
                    <a:pt x="11" y="64"/>
                    <a:pt x="11" y="51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29"/>
                    <a:pt x="37" y="11"/>
                    <a:pt x="67" y="11"/>
                  </a:cubicBezTo>
                  <a:cubicBezTo>
                    <a:pt x="68" y="11"/>
                    <a:pt x="69" y="11"/>
                    <a:pt x="69" y="11"/>
                  </a:cubicBezTo>
                  <a:cubicBezTo>
                    <a:pt x="100" y="12"/>
                    <a:pt x="126" y="31"/>
                    <a:pt x="125" y="52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5" y="74"/>
                    <a:pt x="100" y="92"/>
                    <a:pt x="69" y="92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5" y="92"/>
                    <a:pt x="62" y="92"/>
                    <a:pt x="59" y="91"/>
                  </a:cubicBezTo>
                  <a:cubicBezTo>
                    <a:pt x="59" y="91"/>
                    <a:pt x="58" y="91"/>
                    <a:pt x="58" y="91"/>
                  </a:cubicBezTo>
                  <a:cubicBezTo>
                    <a:pt x="55" y="91"/>
                    <a:pt x="53" y="93"/>
                    <a:pt x="50" y="94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7"/>
                    <a:pt x="41" y="99"/>
                    <a:pt x="37" y="102"/>
                  </a:cubicBezTo>
                  <a:cubicBezTo>
                    <a:pt x="35" y="103"/>
                    <a:pt x="34" y="104"/>
                    <a:pt x="32" y="105"/>
                  </a:cubicBezTo>
                  <a:cubicBezTo>
                    <a:pt x="34" y="102"/>
                    <a:pt x="35" y="100"/>
                    <a:pt x="37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211709" y="3937966"/>
              <a:ext cx="174717" cy="159357"/>
            </a:xfrm>
            <a:custGeom>
              <a:avLst/>
              <a:gdLst>
                <a:gd name="T0" fmla="*/ 100 w 114"/>
                <a:gd name="T1" fmla="*/ 92 h 104"/>
                <a:gd name="T2" fmla="*/ 100 w 114"/>
                <a:gd name="T3" fmla="*/ 91 h 104"/>
                <a:gd name="T4" fmla="*/ 96 w 114"/>
                <a:gd name="T5" fmla="*/ 85 h 104"/>
                <a:gd name="T6" fmla="*/ 92 w 114"/>
                <a:gd name="T7" fmla="*/ 78 h 104"/>
                <a:gd name="T8" fmla="*/ 114 w 114"/>
                <a:gd name="T9" fmla="*/ 43 h 104"/>
                <a:gd name="T10" fmla="*/ 114 w 114"/>
                <a:gd name="T11" fmla="*/ 42 h 104"/>
                <a:gd name="T12" fmla="*/ 57 w 114"/>
                <a:gd name="T13" fmla="*/ 0 h 104"/>
                <a:gd name="T14" fmla="*/ 56 w 114"/>
                <a:gd name="T15" fmla="*/ 0 h 104"/>
                <a:gd name="T16" fmla="*/ 55 w 114"/>
                <a:gd name="T17" fmla="*/ 0 h 104"/>
                <a:gd name="T18" fmla="*/ 1 w 114"/>
                <a:gd name="T19" fmla="*/ 31 h 104"/>
                <a:gd name="T20" fmla="*/ 0 w 114"/>
                <a:gd name="T21" fmla="*/ 34 h 104"/>
                <a:gd name="T22" fmla="*/ 2 w 114"/>
                <a:gd name="T23" fmla="*/ 34 h 104"/>
                <a:gd name="T24" fmla="*/ 8 w 114"/>
                <a:gd name="T25" fmla="*/ 35 h 104"/>
                <a:gd name="T26" fmla="*/ 10 w 114"/>
                <a:gd name="T27" fmla="*/ 35 h 104"/>
                <a:gd name="T28" fmla="*/ 11 w 114"/>
                <a:gd name="T29" fmla="*/ 34 h 104"/>
                <a:gd name="T30" fmla="*/ 55 w 114"/>
                <a:gd name="T31" fmla="*/ 10 h 104"/>
                <a:gd name="T32" fmla="*/ 57 w 114"/>
                <a:gd name="T33" fmla="*/ 10 h 104"/>
                <a:gd name="T34" fmla="*/ 104 w 114"/>
                <a:gd name="T35" fmla="*/ 43 h 104"/>
                <a:gd name="T36" fmla="*/ 104 w 114"/>
                <a:gd name="T37" fmla="*/ 43 h 104"/>
                <a:gd name="T38" fmla="*/ 84 w 114"/>
                <a:gd name="T39" fmla="*/ 71 h 104"/>
                <a:gd name="T40" fmla="*/ 80 w 114"/>
                <a:gd name="T41" fmla="*/ 77 h 104"/>
                <a:gd name="T42" fmla="*/ 82 w 114"/>
                <a:gd name="T43" fmla="*/ 82 h 104"/>
                <a:gd name="T44" fmla="*/ 83 w 114"/>
                <a:gd name="T45" fmla="*/ 83 h 104"/>
                <a:gd name="T46" fmla="*/ 86 w 114"/>
                <a:gd name="T47" fmla="*/ 88 h 104"/>
                <a:gd name="T48" fmla="*/ 82 w 114"/>
                <a:gd name="T49" fmla="*/ 86 h 104"/>
                <a:gd name="T50" fmla="*/ 73 w 114"/>
                <a:gd name="T51" fmla="*/ 80 h 104"/>
                <a:gd name="T52" fmla="*/ 72 w 114"/>
                <a:gd name="T53" fmla="*/ 79 h 104"/>
                <a:gd name="T54" fmla="*/ 65 w 114"/>
                <a:gd name="T55" fmla="*/ 77 h 104"/>
                <a:gd name="T56" fmla="*/ 64 w 114"/>
                <a:gd name="T57" fmla="*/ 77 h 104"/>
                <a:gd name="T58" fmla="*/ 62 w 114"/>
                <a:gd name="T59" fmla="*/ 77 h 104"/>
                <a:gd name="T60" fmla="*/ 59 w 114"/>
                <a:gd name="T61" fmla="*/ 77 h 104"/>
                <a:gd name="T62" fmla="*/ 59 w 114"/>
                <a:gd name="T63" fmla="*/ 80 h 104"/>
                <a:gd name="T64" fmla="*/ 59 w 114"/>
                <a:gd name="T65" fmla="*/ 83 h 104"/>
                <a:gd name="T66" fmla="*/ 59 w 114"/>
                <a:gd name="T67" fmla="*/ 84 h 104"/>
                <a:gd name="T68" fmla="*/ 59 w 114"/>
                <a:gd name="T69" fmla="*/ 88 h 104"/>
                <a:gd name="T70" fmla="*/ 62 w 114"/>
                <a:gd name="T71" fmla="*/ 88 h 104"/>
                <a:gd name="T72" fmla="*/ 65 w 114"/>
                <a:gd name="T73" fmla="*/ 87 h 104"/>
                <a:gd name="T74" fmla="*/ 65 w 114"/>
                <a:gd name="T75" fmla="*/ 87 h 104"/>
                <a:gd name="T76" fmla="*/ 67 w 114"/>
                <a:gd name="T77" fmla="*/ 88 h 104"/>
                <a:gd name="T78" fmla="*/ 73 w 114"/>
                <a:gd name="T79" fmla="*/ 92 h 104"/>
                <a:gd name="T80" fmla="*/ 78 w 114"/>
                <a:gd name="T81" fmla="*/ 95 h 104"/>
                <a:gd name="T82" fmla="*/ 88 w 114"/>
                <a:gd name="T83" fmla="*/ 101 h 104"/>
                <a:gd name="T84" fmla="*/ 89 w 114"/>
                <a:gd name="T85" fmla="*/ 101 h 104"/>
                <a:gd name="T86" fmla="*/ 96 w 114"/>
                <a:gd name="T87" fmla="*/ 104 h 104"/>
                <a:gd name="T88" fmla="*/ 96 w 114"/>
                <a:gd name="T89" fmla="*/ 104 h 104"/>
                <a:gd name="T90" fmla="*/ 98 w 114"/>
                <a:gd name="T91" fmla="*/ 104 h 104"/>
                <a:gd name="T92" fmla="*/ 98 w 114"/>
                <a:gd name="T93" fmla="*/ 104 h 104"/>
                <a:gd name="T94" fmla="*/ 102 w 114"/>
                <a:gd name="T95" fmla="*/ 98 h 104"/>
                <a:gd name="T96" fmla="*/ 100 w 114"/>
                <a:gd name="T97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04">
                  <a:moveTo>
                    <a:pt x="100" y="92"/>
                  </a:moveTo>
                  <a:cubicBezTo>
                    <a:pt x="100" y="91"/>
                    <a:pt x="100" y="91"/>
                    <a:pt x="100" y="91"/>
                  </a:cubicBezTo>
                  <a:cubicBezTo>
                    <a:pt x="99" y="90"/>
                    <a:pt x="98" y="87"/>
                    <a:pt x="96" y="85"/>
                  </a:cubicBezTo>
                  <a:cubicBezTo>
                    <a:pt x="94" y="82"/>
                    <a:pt x="93" y="80"/>
                    <a:pt x="92" y="78"/>
                  </a:cubicBezTo>
                  <a:cubicBezTo>
                    <a:pt x="106" y="70"/>
                    <a:pt x="114" y="57"/>
                    <a:pt x="114" y="43"/>
                  </a:cubicBezTo>
                  <a:cubicBezTo>
                    <a:pt x="114" y="43"/>
                    <a:pt x="114" y="43"/>
                    <a:pt x="114" y="42"/>
                  </a:cubicBezTo>
                  <a:cubicBezTo>
                    <a:pt x="113" y="19"/>
                    <a:pt x="88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5" y="0"/>
                    <a:pt x="55" y="0"/>
                  </a:cubicBezTo>
                  <a:cubicBezTo>
                    <a:pt x="30" y="0"/>
                    <a:pt x="8" y="13"/>
                    <a:pt x="1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4"/>
                    <a:pt x="6" y="35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7" y="20"/>
                    <a:pt x="35" y="10"/>
                    <a:pt x="55" y="10"/>
                  </a:cubicBezTo>
                  <a:cubicBezTo>
                    <a:pt x="56" y="10"/>
                    <a:pt x="56" y="10"/>
                    <a:pt x="57" y="10"/>
                  </a:cubicBezTo>
                  <a:cubicBezTo>
                    <a:pt x="83" y="10"/>
                    <a:pt x="104" y="25"/>
                    <a:pt x="104" y="43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54"/>
                    <a:pt x="96" y="65"/>
                    <a:pt x="84" y="71"/>
                  </a:cubicBezTo>
                  <a:cubicBezTo>
                    <a:pt x="81" y="72"/>
                    <a:pt x="80" y="75"/>
                    <a:pt x="80" y="77"/>
                  </a:cubicBezTo>
                  <a:cubicBezTo>
                    <a:pt x="81" y="79"/>
                    <a:pt x="81" y="81"/>
                    <a:pt x="82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4" y="84"/>
                    <a:pt x="85" y="86"/>
                    <a:pt x="86" y="88"/>
                  </a:cubicBezTo>
                  <a:cubicBezTo>
                    <a:pt x="85" y="87"/>
                    <a:pt x="83" y="86"/>
                    <a:pt x="82" y="86"/>
                  </a:cubicBezTo>
                  <a:cubicBezTo>
                    <a:pt x="79" y="84"/>
                    <a:pt x="76" y="82"/>
                    <a:pt x="73" y="80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69" y="78"/>
                    <a:pt x="68" y="77"/>
                    <a:pt x="65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3" y="77"/>
                    <a:pt x="63" y="77"/>
                    <a:pt x="62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1"/>
                    <a:pt x="59" y="82"/>
                    <a:pt x="59" y="83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3" y="87"/>
                    <a:pt x="64" y="87"/>
                    <a:pt x="65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8"/>
                    <a:pt x="67" y="88"/>
                  </a:cubicBezTo>
                  <a:cubicBezTo>
                    <a:pt x="68" y="89"/>
                    <a:pt x="70" y="90"/>
                    <a:pt x="73" y="92"/>
                  </a:cubicBezTo>
                  <a:cubicBezTo>
                    <a:pt x="74" y="93"/>
                    <a:pt x="76" y="94"/>
                    <a:pt x="78" y="95"/>
                  </a:cubicBezTo>
                  <a:cubicBezTo>
                    <a:pt x="81" y="97"/>
                    <a:pt x="85" y="99"/>
                    <a:pt x="88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92" y="103"/>
                    <a:pt x="94" y="104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7" y="104"/>
                    <a:pt x="97" y="104"/>
                    <a:pt x="98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1" y="103"/>
                    <a:pt x="103" y="100"/>
                    <a:pt x="102" y="98"/>
                  </a:cubicBezTo>
                  <a:cubicBezTo>
                    <a:pt x="102" y="95"/>
                    <a:pt x="101" y="94"/>
                    <a:pt x="100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8" name="图片 17" descr="内容产业图谱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0975" y="1914525"/>
            <a:ext cx="11601450" cy="4479925"/>
          </a:xfrm>
          <a:prstGeom prst="rect">
            <a:avLst/>
          </a:prstGeom>
        </p:spPr>
      </p:pic>
    </p:spTree>
  </p:cSld>
  <p:clrMapOvr>
    <a:masterClrMapping/>
  </p:clrMapOvr>
  <p:transition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53572" y="857250"/>
            <a:ext cx="2694603" cy="733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95339" y="951658"/>
            <a:ext cx="194326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1.1.3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产业图谱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05613" y="1501131"/>
            <a:ext cx="1724882" cy="307777"/>
          </a:xfrm>
          <a:prstGeom prst="rect">
            <a:avLst/>
          </a:prstGeom>
          <a:noFill/>
        </p:spPr>
        <p:txBody>
          <a:bodyPr wrap="none" lIns="0" rIns="108000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请在此处添加小标题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6016" y="831972"/>
            <a:ext cx="788228" cy="7882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4"/>
          <p:cNvGrpSpPr/>
          <p:nvPr/>
        </p:nvGrpSpPr>
        <p:grpSpPr>
          <a:xfrm>
            <a:off x="934195" y="1029440"/>
            <a:ext cx="484058" cy="393292"/>
            <a:chOff x="3079231" y="3937966"/>
            <a:chExt cx="307195" cy="249594"/>
          </a:xfrm>
          <a:solidFill>
            <a:schemeClr val="accent1"/>
          </a:solidFill>
        </p:grpSpPr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3079231" y="3999404"/>
              <a:ext cx="211196" cy="188156"/>
            </a:xfrm>
            <a:custGeom>
              <a:avLst/>
              <a:gdLst>
                <a:gd name="T0" fmla="*/ 70 w 137"/>
                <a:gd name="T1" fmla="*/ 0 h 122"/>
                <a:gd name="T2" fmla="*/ 68 w 137"/>
                <a:gd name="T3" fmla="*/ 0 h 122"/>
                <a:gd name="T4" fmla="*/ 67 w 137"/>
                <a:gd name="T5" fmla="*/ 0 h 122"/>
                <a:gd name="T6" fmla="*/ 0 w 137"/>
                <a:gd name="T7" fmla="*/ 50 h 122"/>
                <a:gd name="T8" fmla="*/ 0 w 137"/>
                <a:gd name="T9" fmla="*/ 51 h 122"/>
                <a:gd name="T10" fmla="*/ 27 w 137"/>
                <a:gd name="T11" fmla="*/ 92 h 122"/>
                <a:gd name="T12" fmla="*/ 21 w 137"/>
                <a:gd name="T13" fmla="*/ 101 h 122"/>
                <a:gd name="T14" fmla="*/ 17 w 137"/>
                <a:gd name="T15" fmla="*/ 108 h 122"/>
                <a:gd name="T16" fmla="*/ 16 w 137"/>
                <a:gd name="T17" fmla="*/ 109 h 122"/>
                <a:gd name="T18" fmla="*/ 14 w 137"/>
                <a:gd name="T19" fmla="*/ 115 h 122"/>
                <a:gd name="T20" fmla="*/ 19 w 137"/>
                <a:gd name="T21" fmla="*/ 122 h 122"/>
                <a:gd name="T22" fmla="*/ 19 w 137"/>
                <a:gd name="T23" fmla="*/ 122 h 122"/>
                <a:gd name="T24" fmla="*/ 21 w 137"/>
                <a:gd name="T25" fmla="*/ 122 h 122"/>
                <a:gd name="T26" fmla="*/ 21 w 137"/>
                <a:gd name="T27" fmla="*/ 122 h 122"/>
                <a:gd name="T28" fmla="*/ 21 w 137"/>
                <a:gd name="T29" fmla="*/ 122 h 122"/>
                <a:gd name="T30" fmla="*/ 29 w 137"/>
                <a:gd name="T31" fmla="*/ 119 h 122"/>
                <a:gd name="T32" fmla="*/ 31 w 137"/>
                <a:gd name="T33" fmla="*/ 118 h 122"/>
                <a:gd name="T34" fmla="*/ 43 w 137"/>
                <a:gd name="T35" fmla="*/ 111 h 122"/>
                <a:gd name="T36" fmla="*/ 48 w 137"/>
                <a:gd name="T37" fmla="*/ 108 h 122"/>
                <a:gd name="T38" fmla="*/ 56 w 137"/>
                <a:gd name="T39" fmla="*/ 104 h 122"/>
                <a:gd name="T40" fmla="*/ 58 w 137"/>
                <a:gd name="T41" fmla="*/ 103 h 122"/>
                <a:gd name="T42" fmla="*/ 58 w 137"/>
                <a:gd name="T43" fmla="*/ 103 h 122"/>
                <a:gd name="T44" fmla="*/ 67 w 137"/>
                <a:gd name="T45" fmla="*/ 103 h 122"/>
                <a:gd name="T46" fmla="*/ 69 w 137"/>
                <a:gd name="T47" fmla="*/ 103 h 122"/>
                <a:gd name="T48" fmla="*/ 137 w 137"/>
                <a:gd name="T49" fmla="*/ 53 h 122"/>
                <a:gd name="T50" fmla="*/ 137 w 137"/>
                <a:gd name="T51" fmla="*/ 52 h 122"/>
                <a:gd name="T52" fmla="*/ 70 w 137"/>
                <a:gd name="T53" fmla="*/ 0 h 122"/>
                <a:gd name="T54" fmla="*/ 37 w 137"/>
                <a:gd name="T55" fmla="*/ 98 h 122"/>
                <a:gd name="T56" fmla="*/ 37 w 137"/>
                <a:gd name="T57" fmla="*/ 97 h 122"/>
                <a:gd name="T58" fmla="*/ 39 w 137"/>
                <a:gd name="T59" fmla="*/ 90 h 122"/>
                <a:gd name="T60" fmla="*/ 36 w 137"/>
                <a:gd name="T61" fmla="*/ 84 h 122"/>
                <a:gd name="T62" fmla="*/ 11 w 137"/>
                <a:gd name="T63" fmla="*/ 51 h 122"/>
                <a:gd name="T64" fmla="*/ 11 w 137"/>
                <a:gd name="T65" fmla="*/ 50 h 122"/>
                <a:gd name="T66" fmla="*/ 67 w 137"/>
                <a:gd name="T67" fmla="*/ 11 h 122"/>
                <a:gd name="T68" fmla="*/ 69 w 137"/>
                <a:gd name="T69" fmla="*/ 11 h 122"/>
                <a:gd name="T70" fmla="*/ 125 w 137"/>
                <a:gd name="T71" fmla="*/ 52 h 122"/>
                <a:gd name="T72" fmla="*/ 125 w 137"/>
                <a:gd name="T73" fmla="*/ 53 h 122"/>
                <a:gd name="T74" fmla="*/ 69 w 137"/>
                <a:gd name="T75" fmla="*/ 92 h 122"/>
                <a:gd name="T76" fmla="*/ 67 w 137"/>
                <a:gd name="T77" fmla="*/ 92 h 122"/>
                <a:gd name="T78" fmla="*/ 59 w 137"/>
                <a:gd name="T79" fmla="*/ 91 h 122"/>
                <a:gd name="T80" fmla="*/ 58 w 137"/>
                <a:gd name="T81" fmla="*/ 91 h 122"/>
                <a:gd name="T82" fmla="*/ 50 w 137"/>
                <a:gd name="T83" fmla="*/ 94 h 122"/>
                <a:gd name="T84" fmla="*/ 48 w 137"/>
                <a:gd name="T85" fmla="*/ 95 h 122"/>
                <a:gd name="T86" fmla="*/ 37 w 137"/>
                <a:gd name="T87" fmla="*/ 102 h 122"/>
                <a:gd name="T88" fmla="*/ 32 w 137"/>
                <a:gd name="T89" fmla="*/ 105 h 122"/>
                <a:gd name="T90" fmla="*/ 37 w 137"/>
                <a:gd name="T91" fmla="*/ 9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22">
                  <a:moveTo>
                    <a:pt x="70" y="0"/>
                  </a:moveTo>
                  <a:cubicBezTo>
                    <a:pt x="69" y="0"/>
                    <a:pt x="69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1" y="0"/>
                    <a:pt x="1" y="22"/>
                    <a:pt x="0" y="50"/>
                  </a:cubicBezTo>
                  <a:cubicBezTo>
                    <a:pt x="0" y="50"/>
                    <a:pt x="0" y="51"/>
                    <a:pt x="0" y="51"/>
                  </a:cubicBezTo>
                  <a:cubicBezTo>
                    <a:pt x="0" y="67"/>
                    <a:pt x="10" y="82"/>
                    <a:pt x="27" y="92"/>
                  </a:cubicBezTo>
                  <a:cubicBezTo>
                    <a:pt x="26" y="94"/>
                    <a:pt x="24" y="97"/>
                    <a:pt x="21" y="101"/>
                  </a:cubicBezTo>
                  <a:cubicBezTo>
                    <a:pt x="20" y="103"/>
                    <a:pt x="18" y="106"/>
                    <a:pt x="17" y="108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5" y="111"/>
                    <a:pt x="14" y="113"/>
                    <a:pt x="14" y="115"/>
                  </a:cubicBezTo>
                  <a:cubicBezTo>
                    <a:pt x="14" y="118"/>
                    <a:pt x="16" y="121"/>
                    <a:pt x="19" y="122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20" y="122"/>
                    <a:pt x="20" y="122"/>
                    <a:pt x="21" y="122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4" y="122"/>
                    <a:pt x="26" y="121"/>
                    <a:pt x="29" y="119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4" y="117"/>
                    <a:pt x="39" y="114"/>
                    <a:pt x="43" y="111"/>
                  </a:cubicBezTo>
                  <a:cubicBezTo>
                    <a:pt x="45" y="110"/>
                    <a:pt x="47" y="109"/>
                    <a:pt x="48" y="108"/>
                  </a:cubicBezTo>
                  <a:cubicBezTo>
                    <a:pt x="51" y="106"/>
                    <a:pt x="54" y="105"/>
                    <a:pt x="56" y="104"/>
                  </a:cubicBezTo>
                  <a:cubicBezTo>
                    <a:pt x="57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1" y="103"/>
                    <a:pt x="64" y="103"/>
                    <a:pt x="67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06" y="103"/>
                    <a:pt x="136" y="81"/>
                    <a:pt x="137" y="53"/>
                  </a:cubicBezTo>
                  <a:cubicBezTo>
                    <a:pt x="137" y="53"/>
                    <a:pt x="137" y="52"/>
                    <a:pt x="137" y="52"/>
                  </a:cubicBezTo>
                  <a:cubicBezTo>
                    <a:pt x="136" y="24"/>
                    <a:pt x="107" y="1"/>
                    <a:pt x="70" y="0"/>
                  </a:cubicBezTo>
                  <a:close/>
                  <a:moveTo>
                    <a:pt x="37" y="98"/>
                  </a:moveTo>
                  <a:cubicBezTo>
                    <a:pt x="37" y="97"/>
                    <a:pt x="37" y="97"/>
                    <a:pt x="37" y="97"/>
                  </a:cubicBezTo>
                  <a:cubicBezTo>
                    <a:pt x="38" y="95"/>
                    <a:pt x="39" y="93"/>
                    <a:pt x="39" y="90"/>
                  </a:cubicBezTo>
                  <a:cubicBezTo>
                    <a:pt x="39" y="89"/>
                    <a:pt x="38" y="85"/>
                    <a:pt x="36" y="84"/>
                  </a:cubicBezTo>
                  <a:cubicBezTo>
                    <a:pt x="20" y="76"/>
                    <a:pt x="11" y="64"/>
                    <a:pt x="11" y="51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29"/>
                    <a:pt x="37" y="11"/>
                    <a:pt x="67" y="11"/>
                  </a:cubicBezTo>
                  <a:cubicBezTo>
                    <a:pt x="68" y="11"/>
                    <a:pt x="69" y="11"/>
                    <a:pt x="69" y="11"/>
                  </a:cubicBezTo>
                  <a:cubicBezTo>
                    <a:pt x="100" y="12"/>
                    <a:pt x="126" y="31"/>
                    <a:pt x="125" y="52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5" y="74"/>
                    <a:pt x="100" y="92"/>
                    <a:pt x="69" y="92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5" y="92"/>
                    <a:pt x="62" y="92"/>
                    <a:pt x="59" y="91"/>
                  </a:cubicBezTo>
                  <a:cubicBezTo>
                    <a:pt x="59" y="91"/>
                    <a:pt x="58" y="91"/>
                    <a:pt x="58" y="91"/>
                  </a:cubicBezTo>
                  <a:cubicBezTo>
                    <a:pt x="55" y="91"/>
                    <a:pt x="53" y="93"/>
                    <a:pt x="50" y="94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7"/>
                    <a:pt x="41" y="99"/>
                    <a:pt x="37" y="102"/>
                  </a:cubicBezTo>
                  <a:cubicBezTo>
                    <a:pt x="35" y="103"/>
                    <a:pt x="34" y="104"/>
                    <a:pt x="32" y="105"/>
                  </a:cubicBezTo>
                  <a:cubicBezTo>
                    <a:pt x="34" y="102"/>
                    <a:pt x="35" y="100"/>
                    <a:pt x="37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211709" y="3937966"/>
              <a:ext cx="174717" cy="159357"/>
            </a:xfrm>
            <a:custGeom>
              <a:avLst/>
              <a:gdLst>
                <a:gd name="T0" fmla="*/ 100 w 114"/>
                <a:gd name="T1" fmla="*/ 92 h 104"/>
                <a:gd name="T2" fmla="*/ 100 w 114"/>
                <a:gd name="T3" fmla="*/ 91 h 104"/>
                <a:gd name="T4" fmla="*/ 96 w 114"/>
                <a:gd name="T5" fmla="*/ 85 h 104"/>
                <a:gd name="T6" fmla="*/ 92 w 114"/>
                <a:gd name="T7" fmla="*/ 78 h 104"/>
                <a:gd name="T8" fmla="*/ 114 w 114"/>
                <a:gd name="T9" fmla="*/ 43 h 104"/>
                <a:gd name="T10" fmla="*/ 114 w 114"/>
                <a:gd name="T11" fmla="*/ 42 h 104"/>
                <a:gd name="T12" fmla="*/ 57 w 114"/>
                <a:gd name="T13" fmla="*/ 0 h 104"/>
                <a:gd name="T14" fmla="*/ 56 w 114"/>
                <a:gd name="T15" fmla="*/ 0 h 104"/>
                <a:gd name="T16" fmla="*/ 55 w 114"/>
                <a:gd name="T17" fmla="*/ 0 h 104"/>
                <a:gd name="T18" fmla="*/ 1 w 114"/>
                <a:gd name="T19" fmla="*/ 31 h 104"/>
                <a:gd name="T20" fmla="*/ 0 w 114"/>
                <a:gd name="T21" fmla="*/ 34 h 104"/>
                <a:gd name="T22" fmla="*/ 2 w 114"/>
                <a:gd name="T23" fmla="*/ 34 h 104"/>
                <a:gd name="T24" fmla="*/ 8 w 114"/>
                <a:gd name="T25" fmla="*/ 35 h 104"/>
                <a:gd name="T26" fmla="*/ 10 w 114"/>
                <a:gd name="T27" fmla="*/ 35 h 104"/>
                <a:gd name="T28" fmla="*/ 11 w 114"/>
                <a:gd name="T29" fmla="*/ 34 h 104"/>
                <a:gd name="T30" fmla="*/ 55 w 114"/>
                <a:gd name="T31" fmla="*/ 10 h 104"/>
                <a:gd name="T32" fmla="*/ 57 w 114"/>
                <a:gd name="T33" fmla="*/ 10 h 104"/>
                <a:gd name="T34" fmla="*/ 104 w 114"/>
                <a:gd name="T35" fmla="*/ 43 h 104"/>
                <a:gd name="T36" fmla="*/ 104 w 114"/>
                <a:gd name="T37" fmla="*/ 43 h 104"/>
                <a:gd name="T38" fmla="*/ 84 w 114"/>
                <a:gd name="T39" fmla="*/ 71 h 104"/>
                <a:gd name="T40" fmla="*/ 80 w 114"/>
                <a:gd name="T41" fmla="*/ 77 h 104"/>
                <a:gd name="T42" fmla="*/ 82 w 114"/>
                <a:gd name="T43" fmla="*/ 82 h 104"/>
                <a:gd name="T44" fmla="*/ 83 w 114"/>
                <a:gd name="T45" fmla="*/ 83 h 104"/>
                <a:gd name="T46" fmla="*/ 86 w 114"/>
                <a:gd name="T47" fmla="*/ 88 h 104"/>
                <a:gd name="T48" fmla="*/ 82 w 114"/>
                <a:gd name="T49" fmla="*/ 86 h 104"/>
                <a:gd name="T50" fmla="*/ 73 w 114"/>
                <a:gd name="T51" fmla="*/ 80 h 104"/>
                <a:gd name="T52" fmla="*/ 72 w 114"/>
                <a:gd name="T53" fmla="*/ 79 h 104"/>
                <a:gd name="T54" fmla="*/ 65 w 114"/>
                <a:gd name="T55" fmla="*/ 77 h 104"/>
                <a:gd name="T56" fmla="*/ 64 w 114"/>
                <a:gd name="T57" fmla="*/ 77 h 104"/>
                <a:gd name="T58" fmla="*/ 62 w 114"/>
                <a:gd name="T59" fmla="*/ 77 h 104"/>
                <a:gd name="T60" fmla="*/ 59 w 114"/>
                <a:gd name="T61" fmla="*/ 77 h 104"/>
                <a:gd name="T62" fmla="*/ 59 w 114"/>
                <a:gd name="T63" fmla="*/ 80 h 104"/>
                <a:gd name="T64" fmla="*/ 59 w 114"/>
                <a:gd name="T65" fmla="*/ 83 h 104"/>
                <a:gd name="T66" fmla="*/ 59 w 114"/>
                <a:gd name="T67" fmla="*/ 84 h 104"/>
                <a:gd name="T68" fmla="*/ 59 w 114"/>
                <a:gd name="T69" fmla="*/ 88 h 104"/>
                <a:gd name="T70" fmla="*/ 62 w 114"/>
                <a:gd name="T71" fmla="*/ 88 h 104"/>
                <a:gd name="T72" fmla="*/ 65 w 114"/>
                <a:gd name="T73" fmla="*/ 87 h 104"/>
                <a:gd name="T74" fmla="*/ 65 w 114"/>
                <a:gd name="T75" fmla="*/ 87 h 104"/>
                <a:gd name="T76" fmla="*/ 67 w 114"/>
                <a:gd name="T77" fmla="*/ 88 h 104"/>
                <a:gd name="T78" fmla="*/ 73 w 114"/>
                <a:gd name="T79" fmla="*/ 92 h 104"/>
                <a:gd name="T80" fmla="*/ 78 w 114"/>
                <a:gd name="T81" fmla="*/ 95 h 104"/>
                <a:gd name="T82" fmla="*/ 88 w 114"/>
                <a:gd name="T83" fmla="*/ 101 h 104"/>
                <a:gd name="T84" fmla="*/ 89 w 114"/>
                <a:gd name="T85" fmla="*/ 101 h 104"/>
                <a:gd name="T86" fmla="*/ 96 w 114"/>
                <a:gd name="T87" fmla="*/ 104 h 104"/>
                <a:gd name="T88" fmla="*/ 96 w 114"/>
                <a:gd name="T89" fmla="*/ 104 h 104"/>
                <a:gd name="T90" fmla="*/ 98 w 114"/>
                <a:gd name="T91" fmla="*/ 104 h 104"/>
                <a:gd name="T92" fmla="*/ 98 w 114"/>
                <a:gd name="T93" fmla="*/ 104 h 104"/>
                <a:gd name="T94" fmla="*/ 102 w 114"/>
                <a:gd name="T95" fmla="*/ 98 h 104"/>
                <a:gd name="T96" fmla="*/ 100 w 114"/>
                <a:gd name="T97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04">
                  <a:moveTo>
                    <a:pt x="100" y="92"/>
                  </a:moveTo>
                  <a:cubicBezTo>
                    <a:pt x="100" y="91"/>
                    <a:pt x="100" y="91"/>
                    <a:pt x="100" y="91"/>
                  </a:cubicBezTo>
                  <a:cubicBezTo>
                    <a:pt x="99" y="90"/>
                    <a:pt x="98" y="87"/>
                    <a:pt x="96" y="85"/>
                  </a:cubicBezTo>
                  <a:cubicBezTo>
                    <a:pt x="94" y="82"/>
                    <a:pt x="93" y="80"/>
                    <a:pt x="92" y="78"/>
                  </a:cubicBezTo>
                  <a:cubicBezTo>
                    <a:pt x="106" y="70"/>
                    <a:pt x="114" y="57"/>
                    <a:pt x="114" y="43"/>
                  </a:cubicBezTo>
                  <a:cubicBezTo>
                    <a:pt x="114" y="43"/>
                    <a:pt x="114" y="43"/>
                    <a:pt x="114" y="42"/>
                  </a:cubicBezTo>
                  <a:cubicBezTo>
                    <a:pt x="113" y="19"/>
                    <a:pt x="88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5" y="0"/>
                    <a:pt x="55" y="0"/>
                  </a:cubicBezTo>
                  <a:cubicBezTo>
                    <a:pt x="30" y="0"/>
                    <a:pt x="8" y="13"/>
                    <a:pt x="1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4"/>
                    <a:pt x="6" y="35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7" y="20"/>
                    <a:pt x="35" y="10"/>
                    <a:pt x="55" y="10"/>
                  </a:cubicBezTo>
                  <a:cubicBezTo>
                    <a:pt x="56" y="10"/>
                    <a:pt x="56" y="10"/>
                    <a:pt x="57" y="10"/>
                  </a:cubicBezTo>
                  <a:cubicBezTo>
                    <a:pt x="83" y="10"/>
                    <a:pt x="104" y="25"/>
                    <a:pt x="104" y="43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54"/>
                    <a:pt x="96" y="65"/>
                    <a:pt x="84" y="71"/>
                  </a:cubicBezTo>
                  <a:cubicBezTo>
                    <a:pt x="81" y="72"/>
                    <a:pt x="80" y="75"/>
                    <a:pt x="80" y="77"/>
                  </a:cubicBezTo>
                  <a:cubicBezTo>
                    <a:pt x="81" y="79"/>
                    <a:pt x="81" y="81"/>
                    <a:pt x="82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4" y="84"/>
                    <a:pt x="85" y="86"/>
                    <a:pt x="86" y="88"/>
                  </a:cubicBezTo>
                  <a:cubicBezTo>
                    <a:pt x="85" y="87"/>
                    <a:pt x="83" y="86"/>
                    <a:pt x="82" y="86"/>
                  </a:cubicBezTo>
                  <a:cubicBezTo>
                    <a:pt x="79" y="84"/>
                    <a:pt x="76" y="82"/>
                    <a:pt x="73" y="80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69" y="78"/>
                    <a:pt x="68" y="77"/>
                    <a:pt x="65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3" y="77"/>
                    <a:pt x="63" y="77"/>
                    <a:pt x="62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1"/>
                    <a:pt x="59" y="82"/>
                    <a:pt x="59" y="83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3" y="87"/>
                    <a:pt x="64" y="87"/>
                    <a:pt x="65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8"/>
                    <a:pt x="67" y="88"/>
                  </a:cubicBezTo>
                  <a:cubicBezTo>
                    <a:pt x="68" y="89"/>
                    <a:pt x="70" y="90"/>
                    <a:pt x="73" y="92"/>
                  </a:cubicBezTo>
                  <a:cubicBezTo>
                    <a:pt x="74" y="93"/>
                    <a:pt x="76" y="94"/>
                    <a:pt x="78" y="95"/>
                  </a:cubicBezTo>
                  <a:cubicBezTo>
                    <a:pt x="81" y="97"/>
                    <a:pt x="85" y="99"/>
                    <a:pt x="88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92" y="103"/>
                    <a:pt x="94" y="104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7" y="104"/>
                    <a:pt x="97" y="104"/>
                    <a:pt x="98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1" y="103"/>
                    <a:pt x="103" y="100"/>
                    <a:pt x="102" y="98"/>
                  </a:cubicBezTo>
                  <a:cubicBezTo>
                    <a:pt x="102" y="95"/>
                    <a:pt x="101" y="94"/>
                    <a:pt x="100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2" name="图片 11" descr="内容产业图谱0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00176" y="1762125"/>
            <a:ext cx="8267700" cy="4629150"/>
          </a:xfrm>
          <a:prstGeom prst="rect">
            <a:avLst/>
          </a:prstGeom>
        </p:spPr>
      </p:pic>
    </p:spTree>
  </p:cSld>
  <p:clrMapOvr>
    <a:masterClrMapping/>
  </p:clrMapOvr>
  <p:transition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53572" y="857250"/>
            <a:ext cx="2694603" cy="733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95339" y="951658"/>
            <a:ext cx="194326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1.1.4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发展趋势</a:t>
            </a:r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05613" y="1501131"/>
            <a:ext cx="1724882" cy="307777"/>
          </a:xfrm>
          <a:prstGeom prst="rect">
            <a:avLst/>
          </a:prstGeom>
          <a:noFill/>
        </p:spPr>
        <p:txBody>
          <a:bodyPr wrap="none" lIns="0" rIns="108000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</a:rPr>
              <a:t>请在此处添加小标题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6016" y="831972"/>
            <a:ext cx="788228" cy="7882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4"/>
          <p:cNvGrpSpPr/>
          <p:nvPr/>
        </p:nvGrpSpPr>
        <p:grpSpPr>
          <a:xfrm>
            <a:off x="934195" y="1029440"/>
            <a:ext cx="484058" cy="393292"/>
            <a:chOff x="3079231" y="3937966"/>
            <a:chExt cx="307195" cy="249594"/>
          </a:xfrm>
          <a:solidFill>
            <a:schemeClr val="accent1"/>
          </a:solidFill>
        </p:grpSpPr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3079231" y="3999404"/>
              <a:ext cx="211196" cy="188156"/>
            </a:xfrm>
            <a:custGeom>
              <a:avLst/>
              <a:gdLst>
                <a:gd name="T0" fmla="*/ 70 w 137"/>
                <a:gd name="T1" fmla="*/ 0 h 122"/>
                <a:gd name="T2" fmla="*/ 68 w 137"/>
                <a:gd name="T3" fmla="*/ 0 h 122"/>
                <a:gd name="T4" fmla="*/ 67 w 137"/>
                <a:gd name="T5" fmla="*/ 0 h 122"/>
                <a:gd name="T6" fmla="*/ 0 w 137"/>
                <a:gd name="T7" fmla="*/ 50 h 122"/>
                <a:gd name="T8" fmla="*/ 0 w 137"/>
                <a:gd name="T9" fmla="*/ 51 h 122"/>
                <a:gd name="T10" fmla="*/ 27 w 137"/>
                <a:gd name="T11" fmla="*/ 92 h 122"/>
                <a:gd name="T12" fmla="*/ 21 w 137"/>
                <a:gd name="T13" fmla="*/ 101 h 122"/>
                <a:gd name="T14" fmla="*/ 17 w 137"/>
                <a:gd name="T15" fmla="*/ 108 h 122"/>
                <a:gd name="T16" fmla="*/ 16 w 137"/>
                <a:gd name="T17" fmla="*/ 109 h 122"/>
                <a:gd name="T18" fmla="*/ 14 w 137"/>
                <a:gd name="T19" fmla="*/ 115 h 122"/>
                <a:gd name="T20" fmla="*/ 19 w 137"/>
                <a:gd name="T21" fmla="*/ 122 h 122"/>
                <a:gd name="T22" fmla="*/ 19 w 137"/>
                <a:gd name="T23" fmla="*/ 122 h 122"/>
                <a:gd name="T24" fmla="*/ 21 w 137"/>
                <a:gd name="T25" fmla="*/ 122 h 122"/>
                <a:gd name="T26" fmla="*/ 21 w 137"/>
                <a:gd name="T27" fmla="*/ 122 h 122"/>
                <a:gd name="T28" fmla="*/ 21 w 137"/>
                <a:gd name="T29" fmla="*/ 122 h 122"/>
                <a:gd name="T30" fmla="*/ 29 w 137"/>
                <a:gd name="T31" fmla="*/ 119 h 122"/>
                <a:gd name="T32" fmla="*/ 31 w 137"/>
                <a:gd name="T33" fmla="*/ 118 h 122"/>
                <a:gd name="T34" fmla="*/ 43 w 137"/>
                <a:gd name="T35" fmla="*/ 111 h 122"/>
                <a:gd name="T36" fmla="*/ 48 w 137"/>
                <a:gd name="T37" fmla="*/ 108 h 122"/>
                <a:gd name="T38" fmla="*/ 56 w 137"/>
                <a:gd name="T39" fmla="*/ 104 h 122"/>
                <a:gd name="T40" fmla="*/ 58 w 137"/>
                <a:gd name="T41" fmla="*/ 103 h 122"/>
                <a:gd name="T42" fmla="*/ 58 w 137"/>
                <a:gd name="T43" fmla="*/ 103 h 122"/>
                <a:gd name="T44" fmla="*/ 67 w 137"/>
                <a:gd name="T45" fmla="*/ 103 h 122"/>
                <a:gd name="T46" fmla="*/ 69 w 137"/>
                <a:gd name="T47" fmla="*/ 103 h 122"/>
                <a:gd name="T48" fmla="*/ 137 w 137"/>
                <a:gd name="T49" fmla="*/ 53 h 122"/>
                <a:gd name="T50" fmla="*/ 137 w 137"/>
                <a:gd name="T51" fmla="*/ 52 h 122"/>
                <a:gd name="T52" fmla="*/ 70 w 137"/>
                <a:gd name="T53" fmla="*/ 0 h 122"/>
                <a:gd name="T54" fmla="*/ 37 w 137"/>
                <a:gd name="T55" fmla="*/ 98 h 122"/>
                <a:gd name="T56" fmla="*/ 37 w 137"/>
                <a:gd name="T57" fmla="*/ 97 h 122"/>
                <a:gd name="T58" fmla="*/ 39 w 137"/>
                <a:gd name="T59" fmla="*/ 90 h 122"/>
                <a:gd name="T60" fmla="*/ 36 w 137"/>
                <a:gd name="T61" fmla="*/ 84 h 122"/>
                <a:gd name="T62" fmla="*/ 11 w 137"/>
                <a:gd name="T63" fmla="*/ 51 h 122"/>
                <a:gd name="T64" fmla="*/ 11 w 137"/>
                <a:gd name="T65" fmla="*/ 50 h 122"/>
                <a:gd name="T66" fmla="*/ 67 w 137"/>
                <a:gd name="T67" fmla="*/ 11 h 122"/>
                <a:gd name="T68" fmla="*/ 69 w 137"/>
                <a:gd name="T69" fmla="*/ 11 h 122"/>
                <a:gd name="T70" fmla="*/ 125 w 137"/>
                <a:gd name="T71" fmla="*/ 52 h 122"/>
                <a:gd name="T72" fmla="*/ 125 w 137"/>
                <a:gd name="T73" fmla="*/ 53 h 122"/>
                <a:gd name="T74" fmla="*/ 69 w 137"/>
                <a:gd name="T75" fmla="*/ 92 h 122"/>
                <a:gd name="T76" fmla="*/ 67 w 137"/>
                <a:gd name="T77" fmla="*/ 92 h 122"/>
                <a:gd name="T78" fmla="*/ 59 w 137"/>
                <a:gd name="T79" fmla="*/ 91 h 122"/>
                <a:gd name="T80" fmla="*/ 58 w 137"/>
                <a:gd name="T81" fmla="*/ 91 h 122"/>
                <a:gd name="T82" fmla="*/ 50 w 137"/>
                <a:gd name="T83" fmla="*/ 94 h 122"/>
                <a:gd name="T84" fmla="*/ 48 w 137"/>
                <a:gd name="T85" fmla="*/ 95 h 122"/>
                <a:gd name="T86" fmla="*/ 37 w 137"/>
                <a:gd name="T87" fmla="*/ 102 h 122"/>
                <a:gd name="T88" fmla="*/ 32 w 137"/>
                <a:gd name="T89" fmla="*/ 105 h 122"/>
                <a:gd name="T90" fmla="*/ 37 w 137"/>
                <a:gd name="T91" fmla="*/ 9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22">
                  <a:moveTo>
                    <a:pt x="70" y="0"/>
                  </a:moveTo>
                  <a:cubicBezTo>
                    <a:pt x="69" y="0"/>
                    <a:pt x="69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1" y="0"/>
                    <a:pt x="1" y="22"/>
                    <a:pt x="0" y="50"/>
                  </a:cubicBezTo>
                  <a:cubicBezTo>
                    <a:pt x="0" y="50"/>
                    <a:pt x="0" y="51"/>
                    <a:pt x="0" y="51"/>
                  </a:cubicBezTo>
                  <a:cubicBezTo>
                    <a:pt x="0" y="67"/>
                    <a:pt x="10" y="82"/>
                    <a:pt x="27" y="92"/>
                  </a:cubicBezTo>
                  <a:cubicBezTo>
                    <a:pt x="26" y="94"/>
                    <a:pt x="24" y="97"/>
                    <a:pt x="21" y="101"/>
                  </a:cubicBezTo>
                  <a:cubicBezTo>
                    <a:pt x="20" y="103"/>
                    <a:pt x="18" y="106"/>
                    <a:pt x="17" y="108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5" y="111"/>
                    <a:pt x="14" y="113"/>
                    <a:pt x="14" y="115"/>
                  </a:cubicBezTo>
                  <a:cubicBezTo>
                    <a:pt x="14" y="118"/>
                    <a:pt x="16" y="121"/>
                    <a:pt x="19" y="122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20" y="122"/>
                    <a:pt x="20" y="122"/>
                    <a:pt x="21" y="122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24" y="122"/>
                    <a:pt x="26" y="121"/>
                    <a:pt x="29" y="119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4" y="117"/>
                    <a:pt x="39" y="114"/>
                    <a:pt x="43" y="111"/>
                  </a:cubicBezTo>
                  <a:cubicBezTo>
                    <a:pt x="45" y="110"/>
                    <a:pt x="47" y="109"/>
                    <a:pt x="48" y="108"/>
                  </a:cubicBezTo>
                  <a:cubicBezTo>
                    <a:pt x="51" y="106"/>
                    <a:pt x="54" y="105"/>
                    <a:pt x="56" y="104"/>
                  </a:cubicBezTo>
                  <a:cubicBezTo>
                    <a:pt x="57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1" y="103"/>
                    <a:pt x="64" y="103"/>
                    <a:pt x="67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06" y="103"/>
                    <a:pt x="136" y="81"/>
                    <a:pt x="137" y="53"/>
                  </a:cubicBezTo>
                  <a:cubicBezTo>
                    <a:pt x="137" y="53"/>
                    <a:pt x="137" y="52"/>
                    <a:pt x="137" y="52"/>
                  </a:cubicBezTo>
                  <a:cubicBezTo>
                    <a:pt x="136" y="24"/>
                    <a:pt x="107" y="1"/>
                    <a:pt x="70" y="0"/>
                  </a:cubicBezTo>
                  <a:close/>
                  <a:moveTo>
                    <a:pt x="37" y="98"/>
                  </a:moveTo>
                  <a:cubicBezTo>
                    <a:pt x="37" y="97"/>
                    <a:pt x="37" y="97"/>
                    <a:pt x="37" y="97"/>
                  </a:cubicBezTo>
                  <a:cubicBezTo>
                    <a:pt x="38" y="95"/>
                    <a:pt x="39" y="93"/>
                    <a:pt x="39" y="90"/>
                  </a:cubicBezTo>
                  <a:cubicBezTo>
                    <a:pt x="39" y="89"/>
                    <a:pt x="38" y="85"/>
                    <a:pt x="36" y="84"/>
                  </a:cubicBezTo>
                  <a:cubicBezTo>
                    <a:pt x="20" y="76"/>
                    <a:pt x="11" y="64"/>
                    <a:pt x="11" y="51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29"/>
                    <a:pt x="37" y="11"/>
                    <a:pt x="67" y="11"/>
                  </a:cubicBezTo>
                  <a:cubicBezTo>
                    <a:pt x="68" y="11"/>
                    <a:pt x="69" y="11"/>
                    <a:pt x="69" y="11"/>
                  </a:cubicBezTo>
                  <a:cubicBezTo>
                    <a:pt x="100" y="12"/>
                    <a:pt x="126" y="31"/>
                    <a:pt x="125" y="52"/>
                  </a:cubicBezTo>
                  <a:cubicBezTo>
                    <a:pt x="125" y="53"/>
                    <a:pt x="125" y="53"/>
                    <a:pt x="125" y="53"/>
                  </a:cubicBezTo>
                  <a:cubicBezTo>
                    <a:pt x="125" y="74"/>
                    <a:pt x="100" y="92"/>
                    <a:pt x="69" y="92"/>
                  </a:cubicBezTo>
                  <a:cubicBezTo>
                    <a:pt x="69" y="92"/>
                    <a:pt x="68" y="92"/>
                    <a:pt x="67" y="92"/>
                  </a:cubicBezTo>
                  <a:cubicBezTo>
                    <a:pt x="65" y="92"/>
                    <a:pt x="62" y="92"/>
                    <a:pt x="59" y="91"/>
                  </a:cubicBezTo>
                  <a:cubicBezTo>
                    <a:pt x="59" y="91"/>
                    <a:pt x="58" y="91"/>
                    <a:pt x="58" y="91"/>
                  </a:cubicBezTo>
                  <a:cubicBezTo>
                    <a:pt x="55" y="91"/>
                    <a:pt x="53" y="93"/>
                    <a:pt x="50" y="94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5" y="97"/>
                    <a:pt x="41" y="99"/>
                    <a:pt x="37" y="102"/>
                  </a:cubicBezTo>
                  <a:cubicBezTo>
                    <a:pt x="35" y="103"/>
                    <a:pt x="34" y="104"/>
                    <a:pt x="32" y="105"/>
                  </a:cubicBezTo>
                  <a:cubicBezTo>
                    <a:pt x="34" y="102"/>
                    <a:pt x="35" y="100"/>
                    <a:pt x="37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7"/>
            <p:cNvSpPr/>
            <p:nvPr/>
          </p:nvSpPr>
          <p:spPr bwMode="auto">
            <a:xfrm>
              <a:off x="3211709" y="3937966"/>
              <a:ext cx="174717" cy="159357"/>
            </a:xfrm>
            <a:custGeom>
              <a:avLst/>
              <a:gdLst>
                <a:gd name="T0" fmla="*/ 100 w 114"/>
                <a:gd name="T1" fmla="*/ 92 h 104"/>
                <a:gd name="T2" fmla="*/ 100 w 114"/>
                <a:gd name="T3" fmla="*/ 91 h 104"/>
                <a:gd name="T4" fmla="*/ 96 w 114"/>
                <a:gd name="T5" fmla="*/ 85 h 104"/>
                <a:gd name="T6" fmla="*/ 92 w 114"/>
                <a:gd name="T7" fmla="*/ 78 h 104"/>
                <a:gd name="T8" fmla="*/ 114 w 114"/>
                <a:gd name="T9" fmla="*/ 43 h 104"/>
                <a:gd name="T10" fmla="*/ 114 w 114"/>
                <a:gd name="T11" fmla="*/ 42 h 104"/>
                <a:gd name="T12" fmla="*/ 57 w 114"/>
                <a:gd name="T13" fmla="*/ 0 h 104"/>
                <a:gd name="T14" fmla="*/ 56 w 114"/>
                <a:gd name="T15" fmla="*/ 0 h 104"/>
                <a:gd name="T16" fmla="*/ 55 w 114"/>
                <a:gd name="T17" fmla="*/ 0 h 104"/>
                <a:gd name="T18" fmla="*/ 1 w 114"/>
                <a:gd name="T19" fmla="*/ 31 h 104"/>
                <a:gd name="T20" fmla="*/ 0 w 114"/>
                <a:gd name="T21" fmla="*/ 34 h 104"/>
                <a:gd name="T22" fmla="*/ 2 w 114"/>
                <a:gd name="T23" fmla="*/ 34 h 104"/>
                <a:gd name="T24" fmla="*/ 8 w 114"/>
                <a:gd name="T25" fmla="*/ 35 h 104"/>
                <a:gd name="T26" fmla="*/ 10 w 114"/>
                <a:gd name="T27" fmla="*/ 35 h 104"/>
                <a:gd name="T28" fmla="*/ 11 w 114"/>
                <a:gd name="T29" fmla="*/ 34 h 104"/>
                <a:gd name="T30" fmla="*/ 55 w 114"/>
                <a:gd name="T31" fmla="*/ 10 h 104"/>
                <a:gd name="T32" fmla="*/ 57 w 114"/>
                <a:gd name="T33" fmla="*/ 10 h 104"/>
                <a:gd name="T34" fmla="*/ 104 w 114"/>
                <a:gd name="T35" fmla="*/ 43 h 104"/>
                <a:gd name="T36" fmla="*/ 104 w 114"/>
                <a:gd name="T37" fmla="*/ 43 h 104"/>
                <a:gd name="T38" fmla="*/ 84 w 114"/>
                <a:gd name="T39" fmla="*/ 71 h 104"/>
                <a:gd name="T40" fmla="*/ 80 w 114"/>
                <a:gd name="T41" fmla="*/ 77 h 104"/>
                <a:gd name="T42" fmla="*/ 82 w 114"/>
                <a:gd name="T43" fmla="*/ 82 h 104"/>
                <a:gd name="T44" fmla="*/ 83 w 114"/>
                <a:gd name="T45" fmla="*/ 83 h 104"/>
                <a:gd name="T46" fmla="*/ 86 w 114"/>
                <a:gd name="T47" fmla="*/ 88 h 104"/>
                <a:gd name="T48" fmla="*/ 82 w 114"/>
                <a:gd name="T49" fmla="*/ 86 h 104"/>
                <a:gd name="T50" fmla="*/ 73 w 114"/>
                <a:gd name="T51" fmla="*/ 80 h 104"/>
                <a:gd name="T52" fmla="*/ 72 w 114"/>
                <a:gd name="T53" fmla="*/ 79 h 104"/>
                <a:gd name="T54" fmla="*/ 65 w 114"/>
                <a:gd name="T55" fmla="*/ 77 h 104"/>
                <a:gd name="T56" fmla="*/ 64 w 114"/>
                <a:gd name="T57" fmla="*/ 77 h 104"/>
                <a:gd name="T58" fmla="*/ 62 w 114"/>
                <a:gd name="T59" fmla="*/ 77 h 104"/>
                <a:gd name="T60" fmla="*/ 59 w 114"/>
                <a:gd name="T61" fmla="*/ 77 h 104"/>
                <a:gd name="T62" fmla="*/ 59 w 114"/>
                <a:gd name="T63" fmla="*/ 80 h 104"/>
                <a:gd name="T64" fmla="*/ 59 w 114"/>
                <a:gd name="T65" fmla="*/ 83 h 104"/>
                <a:gd name="T66" fmla="*/ 59 w 114"/>
                <a:gd name="T67" fmla="*/ 84 h 104"/>
                <a:gd name="T68" fmla="*/ 59 w 114"/>
                <a:gd name="T69" fmla="*/ 88 h 104"/>
                <a:gd name="T70" fmla="*/ 62 w 114"/>
                <a:gd name="T71" fmla="*/ 88 h 104"/>
                <a:gd name="T72" fmla="*/ 65 w 114"/>
                <a:gd name="T73" fmla="*/ 87 h 104"/>
                <a:gd name="T74" fmla="*/ 65 w 114"/>
                <a:gd name="T75" fmla="*/ 87 h 104"/>
                <a:gd name="T76" fmla="*/ 67 w 114"/>
                <a:gd name="T77" fmla="*/ 88 h 104"/>
                <a:gd name="T78" fmla="*/ 73 w 114"/>
                <a:gd name="T79" fmla="*/ 92 h 104"/>
                <a:gd name="T80" fmla="*/ 78 w 114"/>
                <a:gd name="T81" fmla="*/ 95 h 104"/>
                <a:gd name="T82" fmla="*/ 88 w 114"/>
                <a:gd name="T83" fmla="*/ 101 h 104"/>
                <a:gd name="T84" fmla="*/ 89 w 114"/>
                <a:gd name="T85" fmla="*/ 101 h 104"/>
                <a:gd name="T86" fmla="*/ 96 w 114"/>
                <a:gd name="T87" fmla="*/ 104 h 104"/>
                <a:gd name="T88" fmla="*/ 96 w 114"/>
                <a:gd name="T89" fmla="*/ 104 h 104"/>
                <a:gd name="T90" fmla="*/ 98 w 114"/>
                <a:gd name="T91" fmla="*/ 104 h 104"/>
                <a:gd name="T92" fmla="*/ 98 w 114"/>
                <a:gd name="T93" fmla="*/ 104 h 104"/>
                <a:gd name="T94" fmla="*/ 102 w 114"/>
                <a:gd name="T95" fmla="*/ 98 h 104"/>
                <a:gd name="T96" fmla="*/ 100 w 114"/>
                <a:gd name="T97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4" h="104">
                  <a:moveTo>
                    <a:pt x="100" y="92"/>
                  </a:moveTo>
                  <a:cubicBezTo>
                    <a:pt x="100" y="91"/>
                    <a:pt x="100" y="91"/>
                    <a:pt x="100" y="91"/>
                  </a:cubicBezTo>
                  <a:cubicBezTo>
                    <a:pt x="99" y="90"/>
                    <a:pt x="98" y="87"/>
                    <a:pt x="96" y="85"/>
                  </a:cubicBezTo>
                  <a:cubicBezTo>
                    <a:pt x="94" y="82"/>
                    <a:pt x="93" y="80"/>
                    <a:pt x="92" y="78"/>
                  </a:cubicBezTo>
                  <a:cubicBezTo>
                    <a:pt x="106" y="70"/>
                    <a:pt x="114" y="57"/>
                    <a:pt x="114" y="43"/>
                  </a:cubicBezTo>
                  <a:cubicBezTo>
                    <a:pt x="114" y="43"/>
                    <a:pt x="114" y="43"/>
                    <a:pt x="114" y="42"/>
                  </a:cubicBezTo>
                  <a:cubicBezTo>
                    <a:pt x="113" y="19"/>
                    <a:pt x="88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5" y="0"/>
                    <a:pt x="55" y="0"/>
                  </a:cubicBezTo>
                  <a:cubicBezTo>
                    <a:pt x="30" y="0"/>
                    <a:pt x="8" y="13"/>
                    <a:pt x="1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4"/>
                    <a:pt x="6" y="35"/>
                    <a:pt x="8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7" y="20"/>
                    <a:pt x="35" y="10"/>
                    <a:pt x="55" y="10"/>
                  </a:cubicBezTo>
                  <a:cubicBezTo>
                    <a:pt x="56" y="10"/>
                    <a:pt x="56" y="10"/>
                    <a:pt x="57" y="10"/>
                  </a:cubicBezTo>
                  <a:cubicBezTo>
                    <a:pt x="83" y="10"/>
                    <a:pt x="104" y="25"/>
                    <a:pt x="104" y="43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54"/>
                    <a:pt x="96" y="65"/>
                    <a:pt x="84" y="71"/>
                  </a:cubicBezTo>
                  <a:cubicBezTo>
                    <a:pt x="81" y="72"/>
                    <a:pt x="80" y="75"/>
                    <a:pt x="80" y="77"/>
                  </a:cubicBezTo>
                  <a:cubicBezTo>
                    <a:pt x="81" y="79"/>
                    <a:pt x="81" y="81"/>
                    <a:pt x="82" y="82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4" y="84"/>
                    <a:pt x="85" y="86"/>
                    <a:pt x="86" y="88"/>
                  </a:cubicBezTo>
                  <a:cubicBezTo>
                    <a:pt x="85" y="87"/>
                    <a:pt x="83" y="86"/>
                    <a:pt x="82" y="86"/>
                  </a:cubicBezTo>
                  <a:cubicBezTo>
                    <a:pt x="79" y="84"/>
                    <a:pt x="76" y="82"/>
                    <a:pt x="73" y="80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69" y="78"/>
                    <a:pt x="68" y="77"/>
                    <a:pt x="65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3" y="77"/>
                    <a:pt x="63" y="77"/>
                    <a:pt x="62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1"/>
                    <a:pt x="59" y="82"/>
                    <a:pt x="59" y="83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3" y="87"/>
                    <a:pt x="64" y="87"/>
                    <a:pt x="65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8"/>
                    <a:pt x="67" y="88"/>
                  </a:cubicBezTo>
                  <a:cubicBezTo>
                    <a:pt x="68" y="89"/>
                    <a:pt x="70" y="90"/>
                    <a:pt x="73" y="92"/>
                  </a:cubicBezTo>
                  <a:cubicBezTo>
                    <a:pt x="74" y="93"/>
                    <a:pt x="76" y="94"/>
                    <a:pt x="78" y="95"/>
                  </a:cubicBezTo>
                  <a:cubicBezTo>
                    <a:pt x="81" y="97"/>
                    <a:pt x="85" y="99"/>
                    <a:pt x="88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92" y="103"/>
                    <a:pt x="94" y="104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7" y="104"/>
                    <a:pt x="97" y="104"/>
                    <a:pt x="98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1" y="103"/>
                    <a:pt x="103" y="100"/>
                    <a:pt x="102" y="98"/>
                  </a:cubicBezTo>
                  <a:cubicBezTo>
                    <a:pt x="102" y="95"/>
                    <a:pt x="101" y="94"/>
                    <a:pt x="100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71775" y="2390775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04825" y="2047501"/>
            <a:ext cx="2819400" cy="369331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zh-CN" altLang="zh-CN" dirty="0" smtClean="0"/>
              <a:t>第一个趋势内容生产模式已经发生了并将继续发生重大变化。首先互联网激发了社会大众的创作动力和活力，带来了层出不穷的</a:t>
            </a:r>
            <a:r>
              <a:rPr lang="en-US" altLang="zh-CN" dirty="0" smtClean="0"/>
              <a:t>UGC</a:t>
            </a:r>
            <a:r>
              <a:rPr lang="zh-CN" altLang="zh-CN" dirty="0" smtClean="0"/>
              <a:t>生态模式，诸如网络文学、自媒体、网络大电影、直播等，不断丰富着互联网内容产业的生态。其次大数据、人工智能等技术帮助实现内容生产的精准化。最后互联网调动了网民集体智慧，开创了协同创作的模式。</a:t>
            </a:r>
            <a:endParaRPr lang="zh-CN" altLang="zh-CN" dirty="0"/>
          </a:p>
        </p:txBody>
      </p:sp>
      <p:sp>
        <p:nvSpPr>
          <p:cNvPr id="18" name="矩形 17"/>
          <p:cNvSpPr/>
          <p:nvPr/>
        </p:nvSpPr>
        <p:spPr>
          <a:xfrm>
            <a:off x="3994293" y="1780801"/>
            <a:ext cx="3657600" cy="480131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zh-CN" altLang="zh-CN" dirty="0" smtClean="0"/>
              <a:t>第二个趋势是线上超越线下，互联网内容产业迎来泛娱乐时代。首先内容发行和消费的线上模式取代线下模式，成为主流。纸质图书、纸媒、</a:t>
            </a:r>
            <a:r>
              <a:rPr lang="en-US" altLang="zh-CN" dirty="0" smtClean="0"/>
              <a:t>CD</a:t>
            </a:r>
            <a:r>
              <a:rPr lang="zh-CN" altLang="zh-CN" dirty="0" smtClean="0"/>
              <a:t>、</a:t>
            </a:r>
            <a:r>
              <a:rPr lang="en-US" altLang="zh-CN" dirty="0" smtClean="0"/>
              <a:t>DVD</a:t>
            </a:r>
            <a:r>
              <a:rPr lang="zh-CN" altLang="zh-CN" dirty="0" smtClean="0"/>
              <a:t>等实物载体内容，不断被电子书、网络音乐、网络视频等赶超，正在逐渐退出历史舞台。其次流媒体成为推动音乐和视频行业增长的 核心力量。随着移动互联网的普及和提升，用户无需下载，可以随时随地获取音乐、视频等内容，带来了更好地用户体验。最后</a:t>
            </a:r>
            <a:r>
              <a:rPr lang="en-US" altLang="zh-CN" dirty="0" smtClean="0"/>
              <a:t>IP</a:t>
            </a:r>
            <a:r>
              <a:rPr lang="zh-CN" altLang="zh-CN" dirty="0" smtClean="0"/>
              <a:t>跨界改编的兴起，推动互联网内容产业迎来泛娱乐时代。借助粉丝经济效应，文字、动漫、游戏、影视剧等不同体裁的作品之间相互改编，取得了巨大成功，带来泛娱乐生态模式。</a:t>
            </a:r>
            <a:endParaRPr lang="zh-CN" altLang="zh-CN" dirty="0"/>
          </a:p>
        </p:txBody>
      </p:sp>
      <p:sp>
        <p:nvSpPr>
          <p:cNvPr id="19" name="矩形 18"/>
          <p:cNvSpPr/>
          <p:nvPr/>
        </p:nvSpPr>
        <p:spPr>
          <a:xfrm>
            <a:off x="8420099" y="1218826"/>
            <a:ext cx="3286125" cy="535531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zh-CN" altLang="zh-CN" dirty="0" smtClean="0"/>
              <a:t>第三个趋势是人工智能</a:t>
            </a:r>
            <a:r>
              <a:rPr lang="en-US" altLang="zh-CN" dirty="0" smtClean="0"/>
              <a:t>AI</a:t>
            </a:r>
            <a:r>
              <a:rPr lang="zh-CN" altLang="zh-CN" dirty="0" smtClean="0"/>
              <a:t>、虚拟现实</a:t>
            </a:r>
            <a:r>
              <a:rPr lang="en-US" altLang="zh-CN" dirty="0" smtClean="0"/>
              <a:t>VR</a:t>
            </a:r>
            <a:r>
              <a:rPr lang="zh-CN" altLang="zh-CN" dirty="0" smtClean="0"/>
              <a:t>将引领内容产业的未来生态。首先人工智能开始介入并为人类的艺术创造活动开辟新天地。写稿机器人写新闻、人工智能写小说、谱曲、绘画等等，都越来越常见。其次大数据、人工智能等技术使得数字内容的个性化分发和消费成为可能。在今日头条、 天天快报等新闻</a:t>
            </a:r>
            <a:r>
              <a:rPr lang="en-US" altLang="zh-CN" dirty="0" smtClean="0"/>
              <a:t>APP</a:t>
            </a:r>
            <a:r>
              <a:rPr lang="zh-CN" altLang="zh-CN" dirty="0" smtClean="0"/>
              <a:t>上，每个用户的头条和主页都是算法根据其兴趣和偏好，个性化推荐的。个性化推荐在互联网上多个场景中也越来越流行。最后虚拟现实、增强现实等</a:t>
            </a:r>
            <a:r>
              <a:rPr lang="en-US" altLang="zh-CN" dirty="0" smtClean="0"/>
              <a:t>VR</a:t>
            </a:r>
            <a:r>
              <a:rPr lang="zh-CN" altLang="zh-CN" dirty="0" smtClean="0"/>
              <a:t>和</a:t>
            </a:r>
            <a:r>
              <a:rPr lang="en-US" altLang="zh-CN" dirty="0" smtClean="0"/>
              <a:t>AR</a:t>
            </a:r>
            <a:r>
              <a:rPr lang="zh-CN" altLang="zh-CN" dirty="0" smtClean="0"/>
              <a:t>技术在游戏、视频、社交等领域带来全新的沉浸式内容消费体验，有望成为手机之后的下一个主流娱乐平台。</a:t>
            </a:r>
            <a:endParaRPr lang="zh-CN" altLang="zh-CN" dirty="0"/>
          </a:p>
        </p:txBody>
      </p: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1" y="0"/>
            <a:ext cx="12191999" cy="3434180"/>
          </a:xfrm>
          <a:custGeom>
            <a:avLst/>
            <a:gdLst>
              <a:gd name="connsiteX0" fmla="*/ 0 w 12191999"/>
              <a:gd name="connsiteY0" fmla="*/ 0 h 2960788"/>
              <a:gd name="connsiteX1" fmla="*/ 12191999 w 12191999"/>
              <a:gd name="connsiteY1" fmla="*/ 0 h 2960788"/>
              <a:gd name="connsiteX2" fmla="*/ 12191999 w 12191999"/>
              <a:gd name="connsiteY2" fmla="*/ 766762 h 2960788"/>
              <a:gd name="connsiteX3" fmla="*/ 12191999 w 12191999"/>
              <a:gd name="connsiteY3" fmla="*/ 772572 h 2960788"/>
              <a:gd name="connsiteX4" fmla="*/ 0 w 12191999"/>
              <a:gd name="connsiteY4" fmla="*/ 772571 h 2960788"/>
              <a:gd name="connsiteX0-1" fmla="*/ 0 w 12191999"/>
              <a:gd name="connsiteY0-2" fmla="*/ 0 h 3434180"/>
              <a:gd name="connsiteX1-3" fmla="*/ 12191999 w 12191999"/>
              <a:gd name="connsiteY1-4" fmla="*/ 0 h 3434180"/>
              <a:gd name="connsiteX2-5" fmla="*/ 12191999 w 12191999"/>
              <a:gd name="connsiteY2-6" fmla="*/ 766762 h 3434180"/>
              <a:gd name="connsiteX3-7" fmla="*/ 12191999 w 12191999"/>
              <a:gd name="connsiteY3-8" fmla="*/ 772572 h 3434180"/>
              <a:gd name="connsiteX4-9" fmla="*/ 0 w 12191999"/>
              <a:gd name="connsiteY4-10" fmla="*/ 772571 h 3434180"/>
              <a:gd name="connsiteX5" fmla="*/ 0 w 12191999"/>
              <a:gd name="connsiteY5" fmla="*/ 0 h 34341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2191999" h="3434180">
                <a:moveTo>
                  <a:pt x="0" y="0"/>
                </a:moveTo>
                <a:lnTo>
                  <a:pt x="12191999" y="0"/>
                </a:lnTo>
                <a:lnTo>
                  <a:pt x="12191999" y="766762"/>
                </a:lnTo>
                <a:lnTo>
                  <a:pt x="12191999" y="772572"/>
                </a:lnTo>
                <a:cubicBezTo>
                  <a:pt x="6769099" y="3173840"/>
                  <a:pt x="3175" y="5311408"/>
                  <a:pt x="0" y="7725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任意多边形 12"/>
          <p:cNvSpPr/>
          <p:nvPr/>
        </p:nvSpPr>
        <p:spPr>
          <a:xfrm>
            <a:off x="1" y="0"/>
            <a:ext cx="12191999" cy="2960788"/>
          </a:xfrm>
          <a:custGeom>
            <a:avLst/>
            <a:gdLst>
              <a:gd name="connsiteX0" fmla="*/ 0 w 12191999"/>
              <a:gd name="connsiteY0" fmla="*/ 0 h 2960788"/>
              <a:gd name="connsiteX1" fmla="*/ 12191999 w 12191999"/>
              <a:gd name="connsiteY1" fmla="*/ 0 h 2960788"/>
              <a:gd name="connsiteX2" fmla="*/ 12191999 w 12191999"/>
              <a:gd name="connsiteY2" fmla="*/ 766762 h 2960788"/>
              <a:gd name="connsiteX3" fmla="*/ 12191999 w 12191999"/>
              <a:gd name="connsiteY3" fmla="*/ 772572 h 2960788"/>
              <a:gd name="connsiteX4" fmla="*/ 0 w 12191999"/>
              <a:gd name="connsiteY4" fmla="*/ 772571 h 296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960788">
                <a:moveTo>
                  <a:pt x="0" y="0"/>
                </a:moveTo>
                <a:lnTo>
                  <a:pt x="12191999" y="0"/>
                </a:lnTo>
                <a:lnTo>
                  <a:pt x="12191999" y="766762"/>
                </a:lnTo>
                <a:lnTo>
                  <a:pt x="12191999" y="772572"/>
                </a:lnTo>
                <a:cubicBezTo>
                  <a:pt x="10198099" y="1497440"/>
                  <a:pt x="3175" y="5311408"/>
                  <a:pt x="0" y="7725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829567" y="372398"/>
            <a:ext cx="1037143" cy="221599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zh-CN" altLang="en-US" sz="13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67852" y="1252165"/>
            <a:ext cx="5084725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+mj-ea"/>
              </a:rPr>
              <a:t>新媒体平台内容创业</a:t>
            </a:r>
            <a:r>
              <a:rPr lang="en-US" altLang="zh-CN" sz="2800" dirty="0" smtClean="0">
                <a:solidFill>
                  <a:schemeClr val="bg1"/>
                </a:solidFill>
                <a:latin typeface="+mj-ea"/>
              </a:rPr>
              <a:t>——</a:t>
            </a:r>
            <a:r>
              <a:rPr lang="zh-CN" altLang="en-US" sz="2800" dirty="0" smtClean="0">
                <a:solidFill>
                  <a:schemeClr val="bg1"/>
                </a:solidFill>
                <a:latin typeface="+mj-ea"/>
              </a:rPr>
              <a:t>概念篇</a:t>
            </a:r>
            <a:endParaRPr lang="zh-CN" altLang="en-US" sz="28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53367" y="3763015"/>
            <a:ext cx="7210307" cy="92333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zh-CN" sz="5400" dirty="0" smtClean="0">
                <a:solidFill>
                  <a:schemeClr val="tx2"/>
                </a:solidFill>
                <a:latin typeface="+mj-ea"/>
                <a:ea typeface="+mj-ea"/>
              </a:rPr>
              <a:t>1.2</a:t>
            </a:r>
            <a:r>
              <a:rPr lang="zh-CN" altLang="en-US" sz="5400" dirty="0" smtClean="0">
                <a:solidFill>
                  <a:schemeClr val="tx2"/>
                </a:solidFill>
                <a:latin typeface="+mj-ea"/>
                <a:ea typeface="+mj-ea"/>
              </a:rPr>
              <a:t>内容创业兴起的背景</a:t>
            </a:r>
            <a:endParaRPr lang="zh-CN" altLang="en-US" sz="54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9" name="任意多边形 28"/>
          <p:cNvSpPr/>
          <p:nvPr/>
        </p:nvSpPr>
        <p:spPr>
          <a:xfrm flipH="1" flipV="1">
            <a:off x="7229474" y="5840436"/>
            <a:ext cx="4962526" cy="1017564"/>
          </a:xfrm>
          <a:custGeom>
            <a:avLst/>
            <a:gdLst>
              <a:gd name="connsiteX0" fmla="*/ 853200 w 4962526"/>
              <a:gd name="connsiteY0" fmla="*/ 1017563 h 1017564"/>
              <a:gd name="connsiteX1" fmla="*/ 125934 w 4962526"/>
              <a:gd name="connsiteY1" fmla="*/ 913956 h 1017564"/>
              <a:gd name="connsiteX2" fmla="*/ 0 w 4962526"/>
              <a:gd name="connsiteY2" fmla="*/ 861308 h 1017564"/>
              <a:gd name="connsiteX3" fmla="*/ 0 w 4962526"/>
              <a:gd name="connsiteY3" fmla="*/ 0 h 1017564"/>
              <a:gd name="connsiteX4" fmla="*/ 4962526 w 4962526"/>
              <a:gd name="connsiteY4" fmla="*/ 0 h 1017564"/>
              <a:gd name="connsiteX5" fmla="*/ 4657523 w 4962526"/>
              <a:gd name="connsiteY5" fmla="*/ 107970 h 1017564"/>
              <a:gd name="connsiteX6" fmla="*/ 853200 w 4962526"/>
              <a:gd name="connsiteY6" fmla="*/ 1017563 h 101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526" h="1017564">
                <a:moveTo>
                  <a:pt x="853200" y="1017563"/>
                </a:moveTo>
                <a:cubicBezTo>
                  <a:pt x="579206" y="1017290"/>
                  <a:pt x="332622" y="985803"/>
                  <a:pt x="125934" y="913956"/>
                </a:cubicBezTo>
                <a:lnTo>
                  <a:pt x="0" y="861308"/>
                </a:lnTo>
                <a:lnTo>
                  <a:pt x="0" y="0"/>
                </a:lnTo>
                <a:lnTo>
                  <a:pt x="4962526" y="0"/>
                </a:lnTo>
                <a:lnTo>
                  <a:pt x="4657523" y="107970"/>
                </a:lnTo>
                <a:cubicBezTo>
                  <a:pt x="3483694" y="520331"/>
                  <a:pt x="1949175" y="1018657"/>
                  <a:pt x="853200" y="101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ll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本版式">
  <a:themeElements>
    <a:clrScheme name="自定义 2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D93720"/>
      </a:accent1>
      <a:accent2>
        <a:srgbClr val="404040"/>
      </a:accent2>
      <a:accent3>
        <a:srgbClr val="000A1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1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版权宣传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5179</Words>
  <Application>WPS 演示</Application>
  <PresentationFormat>自定义</PresentationFormat>
  <Paragraphs>319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方正兰亭超细黑简体</vt:lpstr>
      <vt:lpstr>Impact</vt:lpstr>
      <vt:lpstr>Arial Unicode MS</vt:lpstr>
      <vt:lpstr>等线</vt:lpstr>
      <vt:lpstr>Calibri</vt:lpstr>
      <vt:lpstr>基本版式</vt:lpstr>
      <vt:lpstr>版权宣传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碎石头</cp:lastModifiedBy>
  <cp:revision>104</cp:revision>
  <dcterms:created xsi:type="dcterms:W3CDTF">2014-12-24T03:19:00Z</dcterms:created>
  <dcterms:modified xsi:type="dcterms:W3CDTF">2020-11-17T06:48:40Z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