
<file path=[Content_Types].xml><?xml version="1.0" encoding="utf-8"?>
<Types xmlns="http://schemas.openxmlformats.org/package/2006/content-types">
  <Default Extension="jpeg" ContentType="image/jpeg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.xml" ContentType="application/vnd.openxmlformats-officedocument.presentationml.slide+xml"/>
  <Override PartName="/ppt/slides/slide150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3"/>
  </p:sldMasterIdLst>
  <p:notesMasterIdLst>
    <p:notesMasterId r:id="rId36"/>
  </p:notesMasterIdLst>
  <p:sldIdLst>
    <p:sldId id="505" r:id="rId4"/>
    <p:sldId id="600" r:id="rId5"/>
    <p:sldId id="495" r:id="rId6"/>
    <p:sldId id="496" r:id="rId7"/>
    <p:sldId id="497" r:id="rId8"/>
    <p:sldId id="498" r:id="rId9"/>
    <p:sldId id="499" r:id="rId10"/>
    <p:sldId id="500" r:id="rId11"/>
    <p:sldId id="501" r:id="rId12"/>
    <p:sldId id="502" r:id="rId13"/>
    <p:sldId id="503" r:id="rId14"/>
    <p:sldId id="504" r:id="rId15"/>
    <p:sldId id="493" r:id="rId16"/>
    <p:sldId id="344" r:id="rId17"/>
    <p:sldId id="393" r:id="rId18"/>
    <p:sldId id="411" r:id="rId19"/>
    <p:sldId id="410" r:id="rId20"/>
    <p:sldId id="385" r:id="rId21"/>
    <p:sldId id="409" r:id="rId22"/>
    <p:sldId id="399" r:id="rId23"/>
    <p:sldId id="402" r:id="rId24"/>
    <p:sldId id="387" r:id="rId25"/>
    <p:sldId id="403" r:id="rId26"/>
    <p:sldId id="404" r:id="rId27"/>
    <p:sldId id="461" r:id="rId28"/>
    <p:sldId id="424" r:id="rId29"/>
    <p:sldId id="425" r:id="rId30"/>
    <p:sldId id="426" r:id="rId31"/>
    <p:sldId id="427" r:id="rId32"/>
    <p:sldId id="428" r:id="rId33"/>
    <p:sldId id="429" r:id="rId34"/>
    <p:sldId id="430" r:id="rId35"/>
    <p:sldId id="433" r:id="rId37"/>
    <p:sldId id="434" r:id="rId38"/>
    <p:sldId id="435" r:id="rId39"/>
    <p:sldId id="436" r:id="rId40"/>
    <p:sldId id="437" r:id="rId41"/>
    <p:sldId id="462" r:id="rId42"/>
    <p:sldId id="441" r:id="rId43"/>
    <p:sldId id="442" r:id="rId44"/>
    <p:sldId id="443" r:id="rId45"/>
    <p:sldId id="444" r:id="rId46"/>
    <p:sldId id="445" r:id="rId47"/>
    <p:sldId id="446" r:id="rId48"/>
    <p:sldId id="463" r:id="rId49"/>
    <p:sldId id="450" r:id="rId50"/>
    <p:sldId id="451" r:id="rId51"/>
    <p:sldId id="452" r:id="rId52"/>
    <p:sldId id="453" r:id="rId53"/>
    <p:sldId id="454" r:id="rId54"/>
    <p:sldId id="464" r:id="rId55"/>
    <p:sldId id="457" r:id="rId56"/>
    <p:sldId id="458" r:id="rId57"/>
    <p:sldId id="459" r:id="rId58"/>
    <p:sldId id="460" r:id="rId59"/>
    <p:sldId id="394" r:id="rId60"/>
    <p:sldId id="506" r:id="rId61"/>
    <p:sldId id="507" r:id="rId62"/>
    <p:sldId id="508" r:id="rId63"/>
    <p:sldId id="509" r:id="rId64"/>
    <p:sldId id="510" r:id="rId65"/>
    <p:sldId id="511" r:id="rId66"/>
    <p:sldId id="512" r:id="rId67"/>
    <p:sldId id="513" r:id="rId68"/>
    <p:sldId id="514" r:id="rId69"/>
    <p:sldId id="515" r:id="rId70"/>
    <p:sldId id="516" r:id="rId71"/>
    <p:sldId id="517" r:id="rId72"/>
    <p:sldId id="518" r:id="rId73"/>
    <p:sldId id="519" r:id="rId74"/>
    <p:sldId id="520" r:id="rId75"/>
    <p:sldId id="521" r:id="rId76"/>
    <p:sldId id="522" r:id="rId77"/>
    <p:sldId id="523" r:id="rId78"/>
    <p:sldId id="524" r:id="rId79"/>
    <p:sldId id="525" r:id="rId80"/>
    <p:sldId id="526" r:id="rId81"/>
    <p:sldId id="527" r:id="rId82"/>
    <p:sldId id="528" r:id="rId83"/>
    <p:sldId id="529" r:id="rId84"/>
    <p:sldId id="530" r:id="rId85"/>
    <p:sldId id="531" r:id="rId86"/>
    <p:sldId id="532" r:id="rId87"/>
    <p:sldId id="533" r:id="rId88"/>
    <p:sldId id="534" r:id="rId89"/>
    <p:sldId id="535" r:id="rId90"/>
    <p:sldId id="536" r:id="rId91"/>
    <p:sldId id="537" r:id="rId92"/>
    <p:sldId id="538" r:id="rId93"/>
    <p:sldId id="539" r:id="rId94"/>
    <p:sldId id="540" r:id="rId95"/>
    <p:sldId id="541" r:id="rId96"/>
    <p:sldId id="542" r:id="rId97"/>
    <p:sldId id="543" r:id="rId98"/>
    <p:sldId id="544" r:id="rId99"/>
    <p:sldId id="545" r:id="rId100"/>
    <p:sldId id="546" r:id="rId101"/>
    <p:sldId id="547" r:id="rId102"/>
    <p:sldId id="548" r:id="rId103"/>
    <p:sldId id="549" r:id="rId104"/>
    <p:sldId id="550" r:id="rId105"/>
    <p:sldId id="551" r:id="rId106"/>
    <p:sldId id="552" r:id="rId107"/>
    <p:sldId id="553" r:id="rId108"/>
    <p:sldId id="554" r:id="rId109"/>
    <p:sldId id="555" r:id="rId110"/>
    <p:sldId id="556" r:id="rId111"/>
    <p:sldId id="557" r:id="rId112"/>
    <p:sldId id="558" r:id="rId113"/>
    <p:sldId id="559" r:id="rId114"/>
    <p:sldId id="560" r:id="rId115"/>
    <p:sldId id="561" r:id="rId116"/>
    <p:sldId id="562" r:id="rId117"/>
    <p:sldId id="563" r:id="rId118"/>
    <p:sldId id="564" r:id="rId119"/>
    <p:sldId id="565" r:id="rId120"/>
    <p:sldId id="566" r:id="rId121"/>
    <p:sldId id="567" r:id="rId122"/>
    <p:sldId id="568" r:id="rId123"/>
    <p:sldId id="569" r:id="rId124"/>
    <p:sldId id="599" r:id="rId125"/>
    <p:sldId id="570" r:id="rId126"/>
    <p:sldId id="571" r:id="rId127"/>
    <p:sldId id="572" r:id="rId128"/>
    <p:sldId id="573" r:id="rId129"/>
    <p:sldId id="574" r:id="rId130"/>
    <p:sldId id="575" r:id="rId131"/>
    <p:sldId id="576" r:id="rId132"/>
    <p:sldId id="577" r:id="rId133"/>
    <p:sldId id="578" r:id="rId134"/>
    <p:sldId id="579" r:id="rId135"/>
    <p:sldId id="580" r:id="rId136"/>
    <p:sldId id="581" r:id="rId137"/>
    <p:sldId id="582" r:id="rId138"/>
    <p:sldId id="583" r:id="rId139"/>
    <p:sldId id="584" r:id="rId140"/>
    <p:sldId id="585" r:id="rId141"/>
    <p:sldId id="586" r:id="rId142"/>
    <p:sldId id="587" r:id="rId143"/>
    <p:sldId id="588" r:id="rId144"/>
    <p:sldId id="589" r:id="rId145"/>
    <p:sldId id="590" r:id="rId146"/>
    <p:sldId id="591" r:id="rId147"/>
    <p:sldId id="592" r:id="rId148"/>
    <p:sldId id="593" r:id="rId149"/>
    <p:sldId id="594" r:id="rId150"/>
    <p:sldId id="595" r:id="rId151"/>
    <p:sldId id="596" r:id="rId152"/>
    <p:sldId id="597" r:id="rId153"/>
    <p:sldId id="598" r:id="rId154"/>
  </p:sldIdLst>
  <p:sldSz cx="9144000" cy="6858000" type="screen4x3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FF99"/>
    <a:srgbClr val="0033CC"/>
    <a:srgbClr val="876CFC"/>
    <a:srgbClr val="FF0066"/>
    <a:srgbClr val="99CC00"/>
    <a:srgbClr val="993366"/>
    <a:srgbClr val="33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1386" y="66"/>
      </p:cViewPr>
      <p:guideLst>
        <p:guide orient="horz" pos="2078"/>
        <p:guide pos="285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9" Type="http://schemas.openxmlformats.org/officeDocument/2006/relationships/slide" Target="slides/slide95.xml"/><Relationship Id="rId98" Type="http://schemas.openxmlformats.org/officeDocument/2006/relationships/slide" Target="slides/slide94.xml"/><Relationship Id="rId97" Type="http://schemas.openxmlformats.org/officeDocument/2006/relationships/slide" Target="slides/slide93.xml"/><Relationship Id="rId96" Type="http://schemas.openxmlformats.org/officeDocument/2006/relationships/slide" Target="slides/slide92.xml"/><Relationship Id="rId95" Type="http://schemas.openxmlformats.org/officeDocument/2006/relationships/slide" Target="slides/slide91.xml"/><Relationship Id="rId94" Type="http://schemas.openxmlformats.org/officeDocument/2006/relationships/slide" Target="slides/slide90.xml"/><Relationship Id="rId93" Type="http://schemas.openxmlformats.org/officeDocument/2006/relationships/slide" Target="slides/slide89.xml"/><Relationship Id="rId92" Type="http://schemas.openxmlformats.org/officeDocument/2006/relationships/slide" Target="slides/slide88.xml"/><Relationship Id="rId91" Type="http://schemas.openxmlformats.org/officeDocument/2006/relationships/slide" Target="slides/slide87.xml"/><Relationship Id="rId90" Type="http://schemas.openxmlformats.org/officeDocument/2006/relationships/slide" Target="slides/slide86.xml"/><Relationship Id="rId9" Type="http://schemas.openxmlformats.org/officeDocument/2006/relationships/slide" Target="slides/slide6.xml"/><Relationship Id="rId89" Type="http://schemas.openxmlformats.org/officeDocument/2006/relationships/slide" Target="slides/slide85.xml"/><Relationship Id="rId88" Type="http://schemas.openxmlformats.org/officeDocument/2006/relationships/slide" Target="slides/slide84.xml"/><Relationship Id="rId87" Type="http://schemas.openxmlformats.org/officeDocument/2006/relationships/slide" Target="slides/slide83.xml"/><Relationship Id="rId86" Type="http://schemas.openxmlformats.org/officeDocument/2006/relationships/slide" Target="slides/slide82.xml"/><Relationship Id="rId85" Type="http://schemas.openxmlformats.org/officeDocument/2006/relationships/slide" Target="slides/slide81.xml"/><Relationship Id="rId84" Type="http://schemas.openxmlformats.org/officeDocument/2006/relationships/slide" Target="slides/slide80.xml"/><Relationship Id="rId83" Type="http://schemas.openxmlformats.org/officeDocument/2006/relationships/slide" Target="slides/slide79.xml"/><Relationship Id="rId82" Type="http://schemas.openxmlformats.org/officeDocument/2006/relationships/slide" Target="slides/slide78.xml"/><Relationship Id="rId81" Type="http://schemas.openxmlformats.org/officeDocument/2006/relationships/slide" Target="slides/slide77.xml"/><Relationship Id="rId80" Type="http://schemas.openxmlformats.org/officeDocument/2006/relationships/slide" Target="slides/slide76.xml"/><Relationship Id="rId8" Type="http://schemas.openxmlformats.org/officeDocument/2006/relationships/slide" Target="slides/slide5.xml"/><Relationship Id="rId79" Type="http://schemas.openxmlformats.org/officeDocument/2006/relationships/slide" Target="slides/slide75.xml"/><Relationship Id="rId78" Type="http://schemas.openxmlformats.org/officeDocument/2006/relationships/slide" Target="slides/slide74.xml"/><Relationship Id="rId77" Type="http://schemas.openxmlformats.org/officeDocument/2006/relationships/slide" Target="slides/slide73.xml"/><Relationship Id="rId76" Type="http://schemas.openxmlformats.org/officeDocument/2006/relationships/slide" Target="slides/slide72.xml"/><Relationship Id="rId75" Type="http://schemas.openxmlformats.org/officeDocument/2006/relationships/slide" Target="slides/slide71.xml"/><Relationship Id="rId74" Type="http://schemas.openxmlformats.org/officeDocument/2006/relationships/slide" Target="slides/slide70.xml"/><Relationship Id="rId73" Type="http://schemas.openxmlformats.org/officeDocument/2006/relationships/slide" Target="slides/slide69.xml"/><Relationship Id="rId72" Type="http://schemas.openxmlformats.org/officeDocument/2006/relationships/slide" Target="slides/slide68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7" Type="http://schemas.openxmlformats.org/officeDocument/2006/relationships/slide" Target="slides/slide4.xml"/><Relationship Id="rId69" Type="http://schemas.openxmlformats.org/officeDocument/2006/relationships/slide" Target="slides/slide65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3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slide" Target="slides/slide2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notesMaster" Target="notesMasters/notesMaster1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7" Type="http://schemas.openxmlformats.org/officeDocument/2006/relationships/tableStyles" Target="tableStyles.xml"/><Relationship Id="rId156" Type="http://schemas.openxmlformats.org/officeDocument/2006/relationships/viewProps" Target="viewProps.xml"/><Relationship Id="rId155" Type="http://schemas.openxmlformats.org/officeDocument/2006/relationships/presProps" Target="presProps.xml"/><Relationship Id="rId154" Type="http://schemas.openxmlformats.org/officeDocument/2006/relationships/slide" Target="slides/slide150.xml"/><Relationship Id="rId153" Type="http://schemas.openxmlformats.org/officeDocument/2006/relationships/slide" Target="slides/slide149.xml"/><Relationship Id="rId152" Type="http://schemas.openxmlformats.org/officeDocument/2006/relationships/slide" Target="slides/slide148.xml"/><Relationship Id="rId151" Type="http://schemas.openxmlformats.org/officeDocument/2006/relationships/slide" Target="slides/slide147.xml"/><Relationship Id="rId150" Type="http://schemas.openxmlformats.org/officeDocument/2006/relationships/slide" Target="slides/slide146.xml"/><Relationship Id="rId15" Type="http://schemas.openxmlformats.org/officeDocument/2006/relationships/slide" Target="slides/slide12.xml"/><Relationship Id="rId149" Type="http://schemas.openxmlformats.org/officeDocument/2006/relationships/slide" Target="slides/slide145.xml"/><Relationship Id="rId148" Type="http://schemas.openxmlformats.org/officeDocument/2006/relationships/slide" Target="slides/slide144.xml"/><Relationship Id="rId147" Type="http://schemas.openxmlformats.org/officeDocument/2006/relationships/slide" Target="slides/slide143.xml"/><Relationship Id="rId146" Type="http://schemas.openxmlformats.org/officeDocument/2006/relationships/slide" Target="slides/slide142.xml"/><Relationship Id="rId145" Type="http://schemas.openxmlformats.org/officeDocument/2006/relationships/slide" Target="slides/slide141.xml"/><Relationship Id="rId144" Type="http://schemas.openxmlformats.org/officeDocument/2006/relationships/slide" Target="slides/slide140.xml"/><Relationship Id="rId143" Type="http://schemas.openxmlformats.org/officeDocument/2006/relationships/slide" Target="slides/slide139.xml"/><Relationship Id="rId142" Type="http://schemas.openxmlformats.org/officeDocument/2006/relationships/slide" Target="slides/slide138.xml"/><Relationship Id="rId141" Type="http://schemas.openxmlformats.org/officeDocument/2006/relationships/slide" Target="slides/slide137.xml"/><Relationship Id="rId140" Type="http://schemas.openxmlformats.org/officeDocument/2006/relationships/slide" Target="slides/slide136.xml"/><Relationship Id="rId14" Type="http://schemas.openxmlformats.org/officeDocument/2006/relationships/slide" Target="slides/slide11.xml"/><Relationship Id="rId139" Type="http://schemas.openxmlformats.org/officeDocument/2006/relationships/slide" Target="slides/slide135.xml"/><Relationship Id="rId138" Type="http://schemas.openxmlformats.org/officeDocument/2006/relationships/slide" Target="slides/slide134.xml"/><Relationship Id="rId137" Type="http://schemas.openxmlformats.org/officeDocument/2006/relationships/slide" Target="slides/slide133.xml"/><Relationship Id="rId136" Type="http://schemas.openxmlformats.org/officeDocument/2006/relationships/slide" Target="slides/slide132.xml"/><Relationship Id="rId135" Type="http://schemas.openxmlformats.org/officeDocument/2006/relationships/slide" Target="slides/slide131.xml"/><Relationship Id="rId134" Type="http://schemas.openxmlformats.org/officeDocument/2006/relationships/slide" Target="slides/slide130.xml"/><Relationship Id="rId133" Type="http://schemas.openxmlformats.org/officeDocument/2006/relationships/slide" Target="slides/slide129.xml"/><Relationship Id="rId132" Type="http://schemas.openxmlformats.org/officeDocument/2006/relationships/slide" Target="slides/slide128.xml"/><Relationship Id="rId131" Type="http://schemas.openxmlformats.org/officeDocument/2006/relationships/slide" Target="slides/slide127.xml"/><Relationship Id="rId130" Type="http://schemas.openxmlformats.org/officeDocument/2006/relationships/slide" Target="slides/slide126.xml"/><Relationship Id="rId13" Type="http://schemas.openxmlformats.org/officeDocument/2006/relationships/slide" Target="slides/slide10.xml"/><Relationship Id="rId129" Type="http://schemas.openxmlformats.org/officeDocument/2006/relationships/slide" Target="slides/slide125.xml"/><Relationship Id="rId128" Type="http://schemas.openxmlformats.org/officeDocument/2006/relationships/slide" Target="slides/slide124.xml"/><Relationship Id="rId127" Type="http://schemas.openxmlformats.org/officeDocument/2006/relationships/slide" Target="slides/slide123.xml"/><Relationship Id="rId126" Type="http://schemas.openxmlformats.org/officeDocument/2006/relationships/slide" Target="slides/slide122.xml"/><Relationship Id="rId125" Type="http://schemas.openxmlformats.org/officeDocument/2006/relationships/slide" Target="slides/slide121.xml"/><Relationship Id="rId124" Type="http://schemas.openxmlformats.org/officeDocument/2006/relationships/slide" Target="slides/slide120.xml"/><Relationship Id="rId123" Type="http://schemas.openxmlformats.org/officeDocument/2006/relationships/slide" Target="slides/slide119.xml"/><Relationship Id="rId122" Type="http://schemas.openxmlformats.org/officeDocument/2006/relationships/slide" Target="slides/slide118.xml"/><Relationship Id="rId121" Type="http://schemas.openxmlformats.org/officeDocument/2006/relationships/slide" Target="slides/slide117.xml"/><Relationship Id="rId120" Type="http://schemas.openxmlformats.org/officeDocument/2006/relationships/slide" Target="slides/slide116.xml"/><Relationship Id="rId12" Type="http://schemas.openxmlformats.org/officeDocument/2006/relationships/slide" Target="slides/slide9.xml"/><Relationship Id="rId119" Type="http://schemas.openxmlformats.org/officeDocument/2006/relationships/slide" Target="slides/slide115.xml"/><Relationship Id="rId118" Type="http://schemas.openxmlformats.org/officeDocument/2006/relationships/slide" Target="slides/slide114.xml"/><Relationship Id="rId117" Type="http://schemas.openxmlformats.org/officeDocument/2006/relationships/slide" Target="slides/slide113.xml"/><Relationship Id="rId116" Type="http://schemas.openxmlformats.org/officeDocument/2006/relationships/slide" Target="slides/slide112.xml"/><Relationship Id="rId115" Type="http://schemas.openxmlformats.org/officeDocument/2006/relationships/slide" Target="slides/slide111.xml"/><Relationship Id="rId114" Type="http://schemas.openxmlformats.org/officeDocument/2006/relationships/slide" Target="slides/slide110.xml"/><Relationship Id="rId113" Type="http://schemas.openxmlformats.org/officeDocument/2006/relationships/slide" Target="slides/slide109.xml"/><Relationship Id="rId112" Type="http://schemas.openxmlformats.org/officeDocument/2006/relationships/slide" Target="slides/slide108.xml"/><Relationship Id="rId111" Type="http://schemas.openxmlformats.org/officeDocument/2006/relationships/slide" Target="slides/slide107.xml"/><Relationship Id="rId110" Type="http://schemas.openxmlformats.org/officeDocument/2006/relationships/slide" Target="slides/slide106.xml"/><Relationship Id="rId11" Type="http://schemas.openxmlformats.org/officeDocument/2006/relationships/slide" Target="slides/slide8.xml"/><Relationship Id="rId109" Type="http://schemas.openxmlformats.org/officeDocument/2006/relationships/slide" Target="slides/slide105.xml"/><Relationship Id="rId108" Type="http://schemas.openxmlformats.org/officeDocument/2006/relationships/slide" Target="slides/slide104.xml"/><Relationship Id="rId107" Type="http://schemas.openxmlformats.org/officeDocument/2006/relationships/slide" Target="slides/slide103.xml"/><Relationship Id="rId106" Type="http://schemas.openxmlformats.org/officeDocument/2006/relationships/slide" Target="slides/slide102.xml"/><Relationship Id="rId105" Type="http://schemas.openxmlformats.org/officeDocument/2006/relationships/slide" Target="slides/slide101.xml"/><Relationship Id="rId104" Type="http://schemas.openxmlformats.org/officeDocument/2006/relationships/slide" Target="slides/slide100.xml"/><Relationship Id="rId103" Type="http://schemas.openxmlformats.org/officeDocument/2006/relationships/slide" Target="slides/slide99.xml"/><Relationship Id="rId102" Type="http://schemas.openxmlformats.org/officeDocument/2006/relationships/slide" Target="slides/slide98.xml"/><Relationship Id="rId101" Type="http://schemas.openxmlformats.org/officeDocument/2006/relationships/slide" Target="slides/slide97.xml"/><Relationship Id="rId100" Type="http://schemas.openxmlformats.org/officeDocument/2006/relationships/slide" Target="slides/slide96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页眉占位符 512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5123" name="日期占位符 512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/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5124" name="幻灯片图像占位符 5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5125" name="文本占位符 5124"/>
          <p:cNvSpPr>
            <a:spLocks noGrp="1" noRot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126" name="页脚占位符 512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/>
            <a:endParaRPr lang="zh-CN" altLang="en-US" sz="1200" dirty="0">
              <a:ea typeface="宋体" panose="02010600030101010101" pitchFamily="2" charset="-122"/>
            </a:endParaRPr>
          </a:p>
        </p:txBody>
      </p:sp>
      <p:sp>
        <p:nvSpPr>
          <p:cNvPr id="5127" name="灯片编号占位符 512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lvl="0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30000"/>
      </a:spcBef>
      <a:spcAft>
        <a:spcPct val="0"/>
      </a:spcAft>
      <a:buNone/>
      <a:defRPr sz="1200" b="0" i="0" u="none" kern="1200" baseline="0">
        <a:solidFill>
          <a:schemeClr val="tx1"/>
        </a:solidFill>
        <a:latin typeface="Arial" panose="020B0604020202020204" pitchFamily="34" charset="0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04865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04865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FD103392-BC22-472C-ADDD-188419726A27}" type="slidenum">
              <a:rPr lang="zh-CN" altLang="en-US" smtClean="0">
                <a:latin typeface="Calibri" panose="020F0502020204030204" charset="0"/>
              </a:rPr>
            </a:fld>
            <a:endParaRPr lang="zh-CN" altLang="en-US" smtClean="0">
              <a:latin typeface="Calibri" panose="020F050202020403020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4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6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3BE866-C9F4-4953-AF6C-27968751A9E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04865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048655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 algn="r"/>
            <a:fld id="{9A0DB2DC-4C9A-4742-B13C-FB6460FD3503}" type="slidenum">
              <a:rPr lang="zh-CN" altLang="en-US" sz="1200" dirty="0">
                <a:ea typeface="宋体" panose="02010600030101010101" pitchFamily="2" charset="-122"/>
              </a:rPr>
            </a:fld>
            <a:endParaRPr lang="zh-CN" altLang="en-US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 showMasterSp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1"/>
          <p:cNvSpPr>
            <a:spLocks noGrp="1"/>
          </p:cNvSpPr>
          <p:nvPr>
            <p:ph type="subTitle" idx="1"/>
          </p:nvPr>
        </p:nvSpPr>
        <p:spPr>
          <a:xfrm>
            <a:off x="1258888" y="4365625"/>
            <a:ext cx="6400800" cy="91122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>
            <a:lvl1pPr marL="0" lvl="0" indent="0" algn="ctr">
              <a:buNone/>
              <a:defRPr>
                <a:solidFill>
                  <a:srgbClr val="008000"/>
                </a:solidFill>
              </a:defRPr>
            </a:lvl1pPr>
            <a:lvl2pPr marL="457200" lvl="1" indent="0" algn="ctr">
              <a:buNone/>
              <a:defRPr>
                <a:solidFill>
                  <a:srgbClr val="008000"/>
                </a:solidFill>
              </a:defRPr>
            </a:lvl2pPr>
            <a:lvl3pPr marL="914400" lvl="2" indent="0" algn="ctr">
              <a:buNone/>
              <a:defRPr>
                <a:solidFill>
                  <a:srgbClr val="008000"/>
                </a:solidFill>
              </a:defRPr>
            </a:lvl3pPr>
            <a:lvl4pPr marL="1371600" lvl="3" indent="0" algn="ctr">
              <a:buNone/>
              <a:defRPr>
                <a:solidFill>
                  <a:srgbClr val="008000"/>
                </a:solidFill>
              </a:defRPr>
            </a:lvl4pPr>
            <a:lvl5pPr marL="1828800" lvl="4" indent="0" algn="ctr">
              <a:buNone/>
              <a:defRPr>
                <a:solidFill>
                  <a:srgbClr val="008000"/>
                </a:solidFill>
              </a:defRPr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2051" name="Rectangle 27"/>
          <p:cNvSpPr>
            <a:spLocks noGrp="1"/>
          </p:cNvSpPr>
          <p:nvPr>
            <p:ph type="ctrTitle"/>
          </p:nvPr>
        </p:nvSpPr>
        <p:spPr>
          <a:xfrm>
            <a:off x="611188" y="2708275"/>
            <a:ext cx="7772400" cy="12954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lvl="0" algn="ctr">
              <a:defRPr sz="360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2" name="矩形 2051"/>
          <p:cNvSpPr/>
          <p:nvPr/>
        </p:nvSpPr>
        <p:spPr>
          <a:xfrm>
            <a:off x="3851275" y="6524625"/>
            <a:ext cx="1439863" cy="1968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ctr"/>
            <a:r>
              <a:rPr lang="de-DE" altLang="en-US" sz="1000" b="1" dirty="0"/>
              <a:t>Page </a:t>
            </a:r>
            <a:r>
              <a:rPr lang="de-DE" altLang="en-US" sz="1000" b="1" dirty="0">
                <a:sym typeface="MS UI Gothic" panose="020B0600070205080204" pitchFamily="34" charset="-128"/>
              </a:rPr>
              <a:t></a:t>
            </a:r>
            <a:r>
              <a:rPr lang="de-DE" altLang="en-US" sz="1000" b="1" dirty="0"/>
              <a:t> </a:t>
            </a:r>
            <a:fld id="{9A0DB2DC-4C9A-4742-B13C-FB6460FD3503}" type="slidenum">
              <a:rPr lang="zh-CN" altLang="en-US" sz="1000" b="1" dirty="0">
                <a:ea typeface="宋体" panose="02010600030101010101" pitchFamily="2" charset="-122"/>
              </a:rPr>
            </a:fld>
            <a:endParaRPr lang="zh-CN" altLang="en-US" sz="1000" b="1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  <p:hf sldNum="0"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3844" y="188913"/>
            <a:ext cx="2051844" cy="611981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68313" y="188913"/>
            <a:ext cx="6036584" cy="611981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PhAnim="0">
  <p:cSld name="标题幻灯片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/>
          </p:cNvSpPr>
          <p:nvPr>
            <p:ph type="ctrTitle"/>
          </p:nvPr>
        </p:nvSpPr>
        <p:spPr>
          <a:xfrm>
            <a:off x="685800" y="2584450"/>
            <a:ext cx="7772400" cy="1016000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</a:ln>
        </p:spPr>
        <p:txBody>
          <a:bodyPr anchor="ctr"/>
          <a:lstStyle>
            <a:lvl1pPr lvl="0" algn="r">
              <a:defRPr sz="4000"/>
            </a:lvl1pPr>
          </a:lstStyle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4099" name="文本占位符 2"/>
          <p:cNvSpPr>
            <a:spLocks noGrp="1"/>
          </p:cNvSpPr>
          <p:nvPr>
            <p:ph type="subTitle" idx="1"/>
          </p:nvPr>
        </p:nvSpPr>
        <p:spPr>
          <a:xfrm>
            <a:off x="2063750" y="3783013"/>
            <a:ext cx="6400800" cy="1100137"/>
          </a:xfrm>
          <a:prstGeom prst="rect">
            <a:avLst/>
          </a:prstGeom>
          <a:solidFill>
            <a:schemeClr val="bg1">
              <a:alpha val="20000"/>
            </a:schemeClr>
          </a:solidFill>
          <a:ln w="9525">
            <a:noFill/>
          </a:ln>
        </p:spPr>
        <p:txBody>
          <a:bodyPr anchor="t"/>
          <a:lstStyle>
            <a:lvl1pPr marL="0" lvl="0" indent="0" algn="r">
              <a:buNone/>
              <a:defRPr sz="3000"/>
            </a:lvl1pPr>
            <a:lvl2pPr marL="457200" lvl="1" indent="0" algn="ctr">
              <a:buNone/>
              <a:defRPr sz="3000"/>
            </a:lvl2pPr>
            <a:lvl3pPr marL="914400" lvl="2" indent="0" algn="ctr">
              <a:buNone/>
              <a:defRPr sz="3000"/>
            </a:lvl3pPr>
            <a:lvl4pPr marL="1371600" lvl="3" indent="0" algn="ctr">
              <a:buNone/>
              <a:defRPr sz="3000"/>
            </a:lvl4pPr>
            <a:lvl5pPr marL="1828800" lvl="4" indent="0" algn="ctr">
              <a:buNone/>
              <a:defRPr sz="3000"/>
            </a:lvl5pPr>
          </a:lstStyle>
          <a:p>
            <a:pPr lvl="0"/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100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101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4102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0413" y="1600200"/>
            <a:ext cx="388393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802870" y="1600200"/>
            <a:ext cx="3883930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05203" y="274638"/>
            <a:ext cx="1981597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0413" y="274638"/>
            <a:ext cx="5829915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68313" y="1484313"/>
            <a:ext cx="4021614" cy="48244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074" y="1484313"/>
            <a:ext cx="4021614" cy="4824412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0.xml"/><Relationship Id="rId7" Type="http://schemas.openxmlformats.org/officeDocument/2006/relationships/slideLayout" Target="../slideLayouts/slideLayout19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12" Type="http://schemas.openxmlformats.org/officeDocument/2006/relationships/image" Target="../media/image4.jpeg"/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1"/>
          <p:cNvSpPr>
            <a:spLocks noGrp="1"/>
          </p:cNvSpPr>
          <p:nvPr>
            <p:ph type="body" idx="1"/>
          </p:nvPr>
        </p:nvSpPr>
        <p:spPr>
          <a:xfrm>
            <a:off x="468313" y="1484313"/>
            <a:ext cx="8207375" cy="482441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</p:txBody>
      </p:sp>
      <p:sp>
        <p:nvSpPr>
          <p:cNvPr id="1027" name="Rectangle 27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07375" cy="10795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8" name="矩形 1027"/>
          <p:cNvSpPr/>
          <p:nvPr/>
        </p:nvSpPr>
        <p:spPr>
          <a:xfrm>
            <a:off x="3851275" y="6524625"/>
            <a:ext cx="1439863" cy="19685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ctr"/>
            <a:r>
              <a:rPr lang="de-DE" altLang="en-US" sz="1000" b="1" dirty="0"/>
              <a:t>Page </a:t>
            </a:r>
            <a:r>
              <a:rPr lang="de-DE" altLang="en-US" sz="1000" b="1" dirty="0">
                <a:sym typeface="MS UI Gothic" panose="020B0600070205080204" pitchFamily="34" charset="-128"/>
              </a:rPr>
              <a:t></a:t>
            </a:r>
            <a:r>
              <a:rPr lang="de-DE" altLang="en-US" sz="1000" b="1" dirty="0"/>
              <a:t> </a:t>
            </a:r>
            <a:fld id="{9A0DB2DC-4C9A-4742-B13C-FB6460FD3503}" type="slidenum">
              <a:rPr lang="zh-CN" altLang="en-US" sz="1000" b="1" dirty="0">
                <a:ea typeface="宋体" panose="02010600030101010101" pitchFamily="2" charset="-122"/>
              </a:rPr>
            </a:fld>
            <a:endParaRPr lang="zh-CN" altLang="en-US" sz="1000" b="1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hf sldNum="0" hdr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rgbClr val="008000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anose="05000000000000000000" pitchFamily="2" charset="2"/>
        <a:buChar char="n"/>
        <a:defRPr sz="26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n"/>
        <a:defRPr sz="2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华文细黑" panose="02010600040101010101" pitchFamily="2" charset="-122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华文细黑" panose="02010600040101010101" pitchFamily="2" charset="-122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华文细黑" panose="02010600040101010101" pitchFamily="2" charset="-122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华文细黑" panose="02010600040101010101" pitchFamily="2" charset="-122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»"/>
        <a:defRPr sz="1800" b="0" i="0" u="none" kern="1200" baseline="0">
          <a:solidFill>
            <a:schemeClr val="tx1"/>
          </a:solidFill>
          <a:latin typeface="+mn-lt"/>
          <a:ea typeface="华文细黑" panose="02010600040101010101" pitchFamily="2" charset="-122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标题占位符 1"/>
          <p:cNvSpPr>
            <a:spLocks noGrp="1"/>
          </p:cNvSpPr>
          <p:nvPr>
            <p:ph type="title"/>
          </p:nvPr>
        </p:nvSpPr>
        <p:spPr>
          <a:xfrm>
            <a:off x="784225" y="274638"/>
            <a:ext cx="7902575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075" name="文本占位符 2"/>
          <p:cNvSpPr>
            <a:spLocks noGrp="1"/>
          </p:cNvSpPr>
          <p:nvPr>
            <p:ph type="body" idx="1"/>
          </p:nvPr>
        </p:nvSpPr>
        <p:spPr>
          <a:xfrm>
            <a:off x="760413" y="1600200"/>
            <a:ext cx="7926387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076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3077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ct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3078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algn="r">
              <a:defRPr sz="1200">
                <a:solidFill>
                  <a:srgbClr val="898989"/>
                </a:solidFill>
                <a:ea typeface="宋体" panose="02010600030101010101" pitchFamily="2" charset="-122"/>
              </a:defRPr>
            </a:lvl1pPr>
          </a:lstStyle>
          <a:p>
            <a:pPr lvl="0"/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hf sldNum="0" hdr="0" ftr="0" dt="0"/>
  <p:txStyles>
    <p:title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200" b="1" i="0" u="none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914400" lvl="2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371600" lvl="3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828800" lvl="4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286000" lvl="5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743200" lvl="6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3200400" lvl="7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3657600" lvl="8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0.jpeg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5.jpeg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GIF"/></Relationships>
</file>

<file path=ppt/slides/_rels/slide1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6.xml"/><Relationship Id="rId4" Type="http://schemas.openxmlformats.org/officeDocument/2006/relationships/image" Target="../media/image37.GIF"/><Relationship Id="rId3" Type="http://schemas.openxmlformats.org/officeDocument/2006/relationships/hyperlink" Target="https://baike.baidu.com/item/%E7%9B%B8%E5%AF%B9%E9%9F%B3%E9%AB%98" TargetMode="External"/><Relationship Id="rId2" Type="http://schemas.openxmlformats.org/officeDocument/2006/relationships/hyperlink" Target="https://baike.baidu.com/item/%E9%9F%B3%E9%98%B6" TargetMode="External"/><Relationship Id="rId1" Type="http://schemas.openxmlformats.org/officeDocument/2006/relationships/hyperlink" Target="https://baike.baidu.com/item/%E8%B0%83%E5%80%BC" TargetMode="External"/></Relationships>
</file>

<file path=ppt/slides/_rels/slide1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hyperlink" Target="https://baike.baidu.com/item/%E9%98%B4%E5%B9%B3" TargetMode="External"/><Relationship Id="rId7" Type="http://schemas.openxmlformats.org/officeDocument/2006/relationships/hyperlink" Target="https://baike.baidu.com/item/%E5%85%A5%E5%A3%B0" TargetMode="External"/><Relationship Id="rId6" Type="http://schemas.openxmlformats.org/officeDocument/2006/relationships/hyperlink" Target="https://baike.baidu.com/item/%E5%8E%BB%E5%A3%B0" TargetMode="External"/><Relationship Id="rId5" Type="http://schemas.openxmlformats.org/officeDocument/2006/relationships/hyperlink" Target="https://baike.baidu.com/item/%E4%B8%8A%E5%A3%B0" TargetMode="External"/><Relationship Id="rId4" Type="http://schemas.openxmlformats.org/officeDocument/2006/relationships/hyperlink" Target="https://baike.baidu.com/item/%E5%B9%B3%E5%A3%B0" TargetMode="External"/><Relationship Id="rId3" Type="http://schemas.openxmlformats.org/officeDocument/2006/relationships/hyperlink" Target="https://baike.baidu.com/item/%E8%B0%83%E5%80%BC" TargetMode="External"/><Relationship Id="rId2" Type="http://schemas.openxmlformats.org/officeDocument/2006/relationships/hyperlink" Target="https://baike.baidu.com/item/%E8%B0%83%E7%B1%BB" TargetMode="External"/><Relationship Id="rId1" Type="http://schemas.openxmlformats.org/officeDocument/2006/relationships/image" Target="../media/image38.GIF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9.jpeg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0.jpeg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1.jpeg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tags" Target="../tags/tag21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5.GIF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47.GIF"/><Relationship Id="rId1" Type="http://schemas.openxmlformats.org/officeDocument/2006/relationships/image" Target="../media/image4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GI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5.GI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4.GIF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3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6.GIF"/></Relationships>
</file>

<file path=ppt/slides/_rels/slide3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7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tags" Target="../tags/tag3.xml"/></Relationships>
</file>

<file path=ppt/slides/_rels/slide3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3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3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7.GIF"/><Relationship Id="rId1" Type="http://schemas.openxmlformats.org/officeDocument/2006/relationships/slide" Target="slide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GIF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GI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7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9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1.GIF"/><Relationship Id="rId1" Type="http://schemas.openxmlformats.org/officeDocument/2006/relationships/image" Target="../media/image20.GIF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2.GIF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3.GI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24.GIF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7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6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6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0.png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1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8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9.png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png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3.png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6146"/>
          <p:cNvSpPr txBox="1"/>
          <p:nvPr/>
        </p:nvSpPr>
        <p:spPr>
          <a:xfrm>
            <a:off x="6227763" y="623728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800475" y="2870835"/>
            <a:ext cx="3949700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第一单元   </a:t>
            </a:r>
            <a:endParaRPr lang="zh-CN" altLang="en-US" sz="2400">
              <a:latin typeface="黑体" panose="02010609060101010101" pitchFamily="2" charset="-122"/>
              <a:ea typeface="黑体" panose="02010609060101010101" pitchFamily="2" charset="-122"/>
              <a:sym typeface="+mn-ea"/>
            </a:endParaRPr>
          </a:p>
          <a:p>
            <a:pPr>
              <a:spcBef>
                <a:spcPct val="50000"/>
              </a:spcBef>
            </a:pPr>
            <a:r>
              <a:rPr lang="zh-CN" altLang="en-US" sz="2400" b="1" dirty="0">
                <a:ea typeface="宋体" panose="02010600030101010101" pitchFamily="2" charset="-122"/>
                <a:sym typeface="+mn-ea"/>
              </a:rPr>
              <a:t>普通话语音概说及口腔控制训练</a:t>
            </a:r>
            <a:endParaRPr lang="en-US" altLang="zh-CN" sz="2400" b="1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4590" y="932815"/>
            <a:ext cx="70072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《播音与主持艺术》</a:t>
            </a:r>
            <a:endParaRPr lang="zh-CN" altLang="en-US" sz="6000" b="0" kern="1200" baseline="0" dirty="0">
              <a:latin typeface="+mj-lt"/>
              <a:ea typeface="宋体" panose="02010600030101010101" pitchFamily="2" charset="-122"/>
              <a:cs typeface="+mj-cs"/>
            </a:endParaRPr>
          </a:p>
          <a:p>
            <a:r>
              <a:rPr lang="zh-CN" altLang="en-US" sz="6000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endParaRPr lang="zh-CN" altLang="en-US" sz="6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文本占位符 19457"/>
          <p:cNvSpPr>
            <a:spLocks noGrp="1" noRot="1"/>
          </p:cNvSpPr>
          <p:nvPr>
            <p:ph type="body" idx="4294967295"/>
          </p:nvPr>
        </p:nvSpPr>
        <p:spPr>
          <a:xfrm>
            <a:off x="611505" y="189230"/>
            <a:ext cx="4750435" cy="5838825"/>
          </a:xfrm>
        </p:spPr>
        <p:txBody>
          <a:bodyPr anchor="t"/>
          <a:lstStyle/>
          <a:p>
            <a:pPr>
              <a:lnSpc>
                <a:spcPct val="90000"/>
              </a:lnSpc>
            </a:pPr>
            <a:endParaRPr lang="en-US" altLang="zh-CN" sz="2800"/>
          </a:p>
          <a:p>
            <a:pPr>
              <a:lnSpc>
                <a:spcPct val="90000"/>
              </a:lnSpc>
            </a:pPr>
            <a:endParaRPr lang="en-US" altLang="zh-CN" sz="2800"/>
          </a:p>
          <a:p>
            <a:pPr>
              <a:lnSpc>
                <a:spcPct val="90000"/>
              </a:lnSpc>
            </a:pPr>
            <a:r>
              <a:rPr lang="en-US" altLang="zh-CN" sz="2400"/>
              <a:t>2</a:t>
            </a:r>
            <a:r>
              <a:rPr lang="zh-CN" altLang="en-US" sz="2400" dirty="0"/>
              <a:t>．舌的练习</a:t>
            </a:r>
            <a:endParaRPr lang="zh-CN" altLang="en-US" sz="24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ym typeface="+mn-ea"/>
              </a:rPr>
              <a:t>（1）</a:t>
            </a:r>
            <a:r>
              <a:rPr lang="zh-CN" altLang="en-US" sz="2000" dirty="0"/>
              <a:t>刮舌：舌尖抵下齿背，舌体贴住齿背，随着张嘴，用上门齿齿沿刮舌叶、舌面，使舌面能逐渐上挺隆起，然后，将舌面后移向上贴住硬腭前部，感觉舌面向头顶上部“百会”穴的位置立起来。这一练习对于打开后声腔和纠正．“尖音”、增加舌面隆起的力量很有效。口腔开度不好的人、舌面音</a:t>
            </a:r>
            <a:r>
              <a:rPr lang="en-US" altLang="zh-CN" sz="2000"/>
              <a:t>J</a:t>
            </a:r>
            <a:r>
              <a:rPr lang="zh-CN" altLang="en-US" sz="2000" dirty="0"/>
              <a:t>、 </a:t>
            </a:r>
            <a:r>
              <a:rPr lang="en-US" altLang="zh-CN" sz="2000"/>
              <a:t>Q</a:t>
            </a:r>
            <a:r>
              <a:rPr lang="zh-CN" altLang="en-US" sz="2000" dirty="0"/>
              <a:t>、</a:t>
            </a:r>
            <a:r>
              <a:rPr lang="en-US" altLang="zh-CN" sz="2000"/>
              <a:t>X</a:t>
            </a:r>
            <a:r>
              <a:rPr lang="zh-CN" altLang="en-US" sz="2000" dirty="0"/>
              <a:t>发音有问题的人可以多练习。</a:t>
            </a:r>
            <a:endParaRPr lang="zh-CN" altLang="en-US" sz="2800" dirty="0"/>
          </a:p>
          <a:p>
            <a:pPr marL="0" indent="0">
              <a:lnSpc>
                <a:spcPct val="90000"/>
              </a:lnSpc>
              <a:buNone/>
            </a:pPr>
            <a:endParaRPr lang="zh-CN" altLang="en-US" sz="2800" dirty="0"/>
          </a:p>
          <a:p>
            <a:pPr>
              <a:lnSpc>
                <a:spcPct val="90000"/>
              </a:lnSpc>
            </a:pPr>
            <a:endParaRPr lang="zh-CN" altLang="en-US" sz="2800" dirty="0"/>
          </a:p>
        </p:txBody>
      </p:sp>
      <p:pic>
        <p:nvPicPr>
          <p:cNvPr id="17413" name="图片 18436" descr="u=1587252874,1487151754&amp;fm=52&amp;gp=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6135" y="2374900"/>
            <a:ext cx="2969260" cy="2400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圆角矩形 8193"/>
          <p:cNvSpPr/>
          <p:nvPr/>
        </p:nvSpPr>
        <p:spPr>
          <a:xfrm>
            <a:off x="59373" y="538163"/>
            <a:ext cx="5043488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lvl="0" algn="ctr" fontAlgn="base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cs typeface="+mn-ea"/>
                <a:sym typeface="+mn-ea"/>
              </a:rPr>
              <a:t>四、</a:t>
            </a:r>
            <a:r>
              <a:rPr lang="zh-CN" altLang="en-US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口腔控制练习</a:t>
            </a:r>
            <a:endParaRPr lang="zh-CN" altLang="en-US" sz="32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文本占位符 176130"/>
          <p:cNvSpPr>
            <a:spLocks noGrp="1" noRot="1"/>
          </p:cNvSpPr>
          <p:nvPr>
            <p:ph type="body" idx="4294967295"/>
          </p:nvPr>
        </p:nvSpPr>
        <p:spPr>
          <a:xfrm>
            <a:off x="990600" y="549275"/>
            <a:ext cx="7110413" cy="5549900"/>
          </a:xfrm>
        </p:spPr>
        <p:txBody>
          <a:bodyPr anchor="t"/>
          <a:lstStyle/>
          <a:p>
            <a:pPr marL="0" indent="0">
              <a:lnSpc>
                <a:spcPct val="80000"/>
              </a:lnSpc>
              <a:buNone/>
            </a:pPr>
            <a:r>
              <a:rPr lang="zh-CN" altLang="en-US" sz="2000" dirty="0"/>
              <a:t>（</a:t>
            </a:r>
            <a:r>
              <a:rPr lang="en-US" altLang="zh-CN" sz="2000"/>
              <a:t>3</a:t>
            </a:r>
            <a:r>
              <a:rPr lang="zh-CN" altLang="en-US" sz="2000" dirty="0"/>
              <a:t>）鼻韵母</a:t>
            </a:r>
            <a:br>
              <a:rPr lang="zh-CN" altLang="en-US" sz="2000" dirty="0"/>
            </a:br>
            <a:r>
              <a:rPr lang="zh-CN" altLang="en-US" sz="2000" dirty="0"/>
              <a:t>　　 </a:t>
            </a:r>
            <a:endParaRPr lang="zh-CN" altLang="en-US" sz="2000" dirty="0"/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000" dirty="0"/>
              <a:t>     </a:t>
            </a:r>
            <a:r>
              <a:rPr lang="en-US" altLang="zh-CN" sz="2000"/>
              <a:t>an</a:t>
            </a:r>
            <a:r>
              <a:rPr lang="zh-CN" altLang="en-US" sz="2000" dirty="0"/>
              <a:t>发音时，先发</a:t>
            </a:r>
            <a:r>
              <a:rPr lang="en-US" altLang="zh-CN" sz="2000"/>
              <a:t>a</a:t>
            </a:r>
            <a:r>
              <a:rPr lang="zh-CN" altLang="en-US" sz="2000" dirty="0"/>
              <a:t>，然后舌尖向上齿龈移动，最后抵住上齿龈，发前鼻音</a:t>
            </a:r>
            <a:r>
              <a:rPr lang="en-US" altLang="zh-CN" sz="2000"/>
              <a:t>n</a:t>
            </a:r>
            <a:r>
              <a:rPr lang="zh-CN" altLang="en-US" sz="2000" dirty="0"/>
              <a:t>。例如“感叹”、“灿烂”的韵母。</a:t>
            </a:r>
            <a:br>
              <a:rPr lang="zh-CN" altLang="en-US" sz="2000" dirty="0"/>
            </a:br>
            <a:r>
              <a:rPr lang="zh-CN" altLang="en-US" sz="2000" dirty="0"/>
              <a:t>　　 </a:t>
            </a:r>
            <a:endParaRPr lang="en-US" altLang="zh-CN" sz="2000" dirty="0"/>
          </a:p>
          <a:p>
            <a:pPr>
              <a:lnSpc>
                <a:spcPct val="80000"/>
              </a:lnSpc>
            </a:pPr>
            <a:r>
              <a:rPr lang="en-US" altLang="zh-CN" sz="2000" err="1"/>
              <a:t>ian</a:t>
            </a:r>
            <a:r>
              <a:rPr lang="zh-CN" altLang="en-US" sz="2000" dirty="0"/>
              <a:t>发音时，先发</a:t>
            </a:r>
            <a:r>
              <a:rPr lang="en-US" altLang="zh-CN" sz="2000"/>
              <a:t>i</a:t>
            </a:r>
            <a:r>
              <a:rPr lang="zh-CN" altLang="en-US" sz="2000" dirty="0"/>
              <a:t>，</a:t>
            </a:r>
            <a:r>
              <a:rPr lang="en-US" altLang="zh-CN" sz="2000"/>
              <a:t>i</a:t>
            </a:r>
            <a:r>
              <a:rPr lang="zh-CN" altLang="en-US" sz="2000" dirty="0"/>
              <a:t>轻短，接着发</a:t>
            </a:r>
            <a:r>
              <a:rPr lang="en-US" altLang="zh-CN" sz="2000"/>
              <a:t>an</a:t>
            </a:r>
            <a:r>
              <a:rPr lang="zh-CN" altLang="en-US" sz="2000" dirty="0"/>
              <a:t>，</a:t>
            </a:r>
            <a:r>
              <a:rPr lang="en-US" altLang="zh-CN" sz="2000"/>
              <a:t>i</a:t>
            </a:r>
            <a:r>
              <a:rPr lang="zh-CN" altLang="en-US" sz="2000" dirty="0"/>
              <a:t>与</a:t>
            </a:r>
            <a:r>
              <a:rPr lang="en-US" altLang="zh-CN" sz="2000"/>
              <a:t>an </a:t>
            </a:r>
            <a:r>
              <a:rPr lang="zh-CN" altLang="en-US" sz="2000" dirty="0"/>
              <a:t>结合得很紧密。例如：“偏见”、“先天”的韵母。</a:t>
            </a:r>
            <a:endParaRPr lang="zh-CN" altLang="en-US" sz="2000" dirty="0"/>
          </a:p>
          <a:p>
            <a:pPr>
              <a:lnSpc>
                <a:spcPct val="80000"/>
              </a:lnSpc>
            </a:pPr>
            <a:r>
              <a:rPr lang="en-US" altLang="zh-CN" sz="2000" err="1">
                <a:sym typeface="+mn-ea"/>
              </a:rPr>
              <a:t>uan</a:t>
            </a:r>
            <a:r>
              <a:rPr lang="zh-CN" altLang="en-US" sz="2000" dirty="0">
                <a:sym typeface="+mn-ea"/>
              </a:rPr>
              <a:t>发音时，先发</a:t>
            </a:r>
            <a:r>
              <a:rPr lang="en-US" altLang="zh-CN" sz="2000">
                <a:sym typeface="+mn-ea"/>
              </a:rPr>
              <a:t>u</a:t>
            </a:r>
            <a:r>
              <a:rPr lang="zh-CN" altLang="en-US" sz="2000" dirty="0">
                <a:sym typeface="+mn-ea"/>
              </a:rPr>
              <a:t>，紧接着发</a:t>
            </a:r>
            <a:r>
              <a:rPr lang="en-US" altLang="zh-CN" sz="2000">
                <a:sym typeface="+mn-ea"/>
              </a:rPr>
              <a:t>an</a:t>
            </a:r>
            <a:r>
              <a:rPr lang="zh-CN" altLang="en-US" sz="2000" dirty="0">
                <a:sym typeface="+mn-ea"/>
              </a:rPr>
              <a:t>，</a:t>
            </a:r>
            <a:r>
              <a:rPr lang="en-US" altLang="zh-CN" sz="2000">
                <a:sym typeface="+mn-ea"/>
              </a:rPr>
              <a:t>u</a:t>
            </a:r>
            <a:r>
              <a:rPr lang="zh-CN" altLang="en-US" sz="2000" dirty="0">
                <a:sym typeface="+mn-ea"/>
              </a:rPr>
              <a:t>与</a:t>
            </a:r>
            <a:r>
              <a:rPr lang="en-US" altLang="zh-CN" sz="2000">
                <a:sym typeface="+mn-ea"/>
              </a:rPr>
              <a:t>an</a:t>
            </a:r>
            <a:r>
              <a:rPr lang="zh-CN" altLang="en-US" sz="2000" dirty="0">
                <a:sym typeface="+mn-ea"/>
              </a:rPr>
              <a:t>结合成一个整体。例如：“贯穿”、“转弯”的韵母。</a:t>
            </a:r>
            <a:endParaRPr lang="zh-CN" altLang="en-US" sz="2000" dirty="0"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US" altLang="zh-CN" sz="2000" err="1">
                <a:sym typeface="+mn-ea"/>
              </a:rPr>
              <a:t>üan</a:t>
            </a:r>
            <a:r>
              <a:rPr lang="zh-CN" altLang="en-US" sz="2000" dirty="0">
                <a:sym typeface="+mn-ea"/>
              </a:rPr>
              <a:t>发音时，先发</a:t>
            </a:r>
            <a:r>
              <a:rPr lang="en-US" altLang="zh-CN" sz="2000">
                <a:sym typeface="+mn-ea"/>
              </a:rPr>
              <a:t>ü</a:t>
            </a:r>
            <a:r>
              <a:rPr lang="zh-CN" altLang="en-US" sz="2000" dirty="0">
                <a:sym typeface="+mn-ea"/>
              </a:rPr>
              <a:t>，紧接着发</a:t>
            </a:r>
            <a:r>
              <a:rPr lang="en-US" altLang="zh-CN" sz="2000" err="1">
                <a:sym typeface="+mn-ea"/>
              </a:rPr>
              <a:t>an,ü</a:t>
            </a:r>
            <a:r>
              <a:rPr lang="zh-CN" altLang="en-US" sz="2000" dirty="0">
                <a:sym typeface="+mn-ea"/>
              </a:rPr>
              <a:t>与</a:t>
            </a:r>
            <a:r>
              <a:rPr lang="en-US" altLang="zh-CN" sz="2000">
                <a:sym typeface="+mn-ea"/>
              </a:rPr>
              <a:t>an</a:t>
            </a:r>
            <a:r>
              <a:rPr lang="zh-CN" altLang="en-US" sz="2000" dirty="0">
                <a:sym typeface="+mn-ea"/>
              </a:rPr>
              <a:t>结合成一个整体。例如：“轩辕”、“全权”的韵母。</a:t>
            </a:r>
            <a:endParaRPr lang="zh-CN" altLang="en-US" sz="2000" dirty="0"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sz="2000" dirty="0"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US" altLang="zh-CN" sz="2000" err="1">
                <a:sym typeface="+mn-ea"/>
              </a:rPr>
              <a:t>ang</a:t>
            </a:r>
            <a:r>
              <a:rPr lang="zh-CN" altLang="en-US" sz="2000" dirty="0">
                <a:sym typeface="+mn-ea"/>
              </a:rPr>
              <a:t>发音时，先发</a:t>
            </a:r>
            <a:r>
              <a:rPr lang="en-US" altLang="zh-CN" sz="2000">
                <a:sym typeface="+mn-ea"/>
              </a:rPr>
              <a:t>a</a:t>
            </a:r>
            <a:r>
              <a:rPr lang="zh-CN" altLang="en-US" sz="2000" dirty="0">
                <a:sym typeface="+mn-ea"/>
              </a:rPr>
              <a:t>。舌头逐渐后缩，舌根抵住软腭，气流从鼻腔通过。例如：“厂房”、“沧桑”的韵母。</a:t>
            </a:r>
            <a:endParaRPr lang="zh-CN" altLang="en-US" sz="2000" dirty="0"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err="1">
                <a:sym typeface="+mn-ea"/>
              </a:rPr>
              <a:t>iang</a:t>
            </a:r>
            <a:r>
              <a:rPr lang="zh-CN" altLang="en-US" sz="2000" dirty="0">
                <a:sym typeface="+mn-ea"/>
              </a:rPr>
              <a:t>发音时，先发</a:t>
            </a:r>
            <a:r>
              <a:rPr lang="en-US" altLang="zh-CN" sz="2000">
                <a:sym typeface="+mn-ea"/>
              </a:rPr>
              <a:t>i</a:t>
            </a:r>
            <a:r>
              <a:rPr lang="zh-CN" altLang="en-US" sz="2000" dirty="0">
                <a:sym typeface="+mn-ea"/>
              </a:rPr>
              <a:t>，接着发</a:t>
            </a:r>
            <a:r>
              <a:rPr lang="en-US" altLang="zh-CN" sz="2000" err="1">
                <a:sym typeface="+mn-ea"/>
              </a:rPr>
              <a:t>ang</a:t>
            </a:r>
            <a:r>
              <a:rPr lang="zh-CN" altLang="en-US" sz="2000" dirty="0">
                <a:sym typeface="+mn-ea"/>
              </a:rPr>
              <a:t>，使二者结合成一个整体。例如：“亮相”、“想象”的韵母。</a:t>
            </a:r>
            <a:endParaRPr lang="zh-CN" altLang="en-US" sz="2000" dirty="0"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US" altLang="zh-CN" sz="2000" err="1">
                <a:sym typeface="+mn-ea"/>
              </a:rPr>
              <a:t>uang</a:t>
            </a:r>
            <a:r>
              <a:rPr lang="zh-CN" altLang="en-US" sz="2000" dirty="0">
                <a:sym typeface="+mn-ea"/>
              </a:rPr>
              <a:t>发音时，先发</a:t>
            </a:r>
            <a:r>
              <a:rPr lang="en-US" altLang="zh-CN" sz="2000">
                <a:sym typeface="+mn-ea"/>
              </a:rPr>
              <a:t>u</a:t>
            </a:r>
            <a:r>
              <a:rPr lang="zh-CN" altLang="en-US" sz="2000" dirty="0">
                <a:sym typeface="+mn-ea"/>
              </a:rPr>
              <a:t>，接着发</a:t>
            </a:r>
            <a:r>
              <a:rPr lang="en-US" altLang="zh-CN" sz="2000" err="1">
                <a:sym typeface="+mn-ea"/>
              </a:rPr>
              <a:t>ang</a:t>
            </a:r>
            <a:r>
              <a:rPr lang="zh-CN" altLang="en-US" sz="2000" dirty="0">
                <a:sym typeface="+mn-ea"/>
              </a:rPr>
              <a:t>，由</a:t>
            </a:r>
            <a:r>
              <a:rPr lang="en-US" altLang="zh-CN" sz="2000">
                <a:sym typeface="+mn-ea"/>
              </a:rPr>
              <a:t>u</a:t>
            </a:r>
            <a:r>
              <a:rPr lang="zh-CN" altLang="en-US" sz="2000" dirty="0">
                <a:sym typeface="+mn-ea"/>
              </a:rPr>
              <a:t>和</a:t>
            </a:r>
            <a:r>
              <a:rPr lang="en-US" altLang="zh-CN" sz="2000" err="1">
                <a:sym typeface="+mn-ea"/>
              </a:rPr>
              <a:t>ang</a:t>
            </a:r>
            <a:r>
              <a:rPr lang="zh-CN" altLang="en-US" sz="2000" dirty="0">
                <a:sym typeface="+mn-ea"/>
              </a:rPr>
              <a:t>紧密结合而成。例如：“状况”、“双簧”的韵母。</a:t>
            </a:r>
            <a:br>
              <a:rPr lang="zh-CN" altLang="en-US" sz="2000" dirty="0">
                <a:sym typeface="+mn-ea"/>
              </a:rPr>
            </a:br>
            <a:br>
              <a:rPr lang="zh-CN" altLang="en-US" sz="2000" dirty="0">
                <a:sym typeface="+mn-ea"/>
              </a:rPr>
            </a:br>
            <a:br>
              <a:rPr lang="zh-CN" altLang="en-US" sz="2000" dirty="0">
                <a:sym typeface="+mn-ea"/>
              </a:rPr>
            </a:br>
            <a:br>
              <a:rPr lang="zh-CN" altLang="en-US" sz="2000" dirty="0"/>
            </a:br>
            <a:endParaRPr lang="zh-CN" altLang="en-US" sz="2000" dirty="0"/>
          </a:p>
        </p:txBody>
      </p:sp>
    </p:spTree>
  </p:cSld>
  <p:clrMapOvr>
    <a:masterClrMapping/>
  </p:clrMapOvr>
  <p:transition/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文本占位符 175106"/>
          <p:cNvSpPr>
            <a:spLocks noGrp="1" noRot="1"/>
          </p:cNvSpPr>
          <p:nvPr>
            <p:ph type="body" idx="4294967295"/>
          </p:nvPr>
        </p:nvSpPr>
        <p:spPr>
          <a:xfrm>
            <a:off x="990600" y="692150"/>
            <a:ext cx="7110413" cy="5407025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en-US" altLang="zh-CN" sz="2000">
                <a:sym typeface="+mn-ea"/>
              </a:rPr>
              <a:t>en</a:t>
            </a:r>
            <a:r>
              <a:rPr lang="zh-CN" altLang="en-US" sz="2000" dirty="0">
                <a:sym typeface="+mn-ea"/>
              </a:rPr>
              <a:t>发音时，先发</a:t>
            </a:r>
            <a:r>
              <a:rPr lang="en-US" altLang="zh-CN" sz="2000">
                <a:sym typeface="+mn-ea"/>
              </a:rPr>
              <a:t>e</a:t>
            </a:r>
            <a:r>
              <a:rPr lang="zh-CN" altLang="en-US" sz="2000" dirty="0">
                <a:sym typeface="+mn-ea"/>
              </a:rPr>
              <a:t>，然后舌尖向上齿龈移动，抵住上齿龈发鼻音</a:t>
            </a:r>
            <a:r>
              <a:rPr lang="en-US" altLang="zh-CN" sz="2000">
                <a:sym typeface="+mn-ea"/>
              </a:rPr>
              <a:t>n</a:t>
            </a:r>
            <a:r>
              <a:rPr lang="zh-CN" altLang="en-US" sz="2000" dirty="0">
                <a:sym typeface="+mn-ea"/>
              </a:rPr>
              <a:t>。例如“认真”、“根本”的韵母。</a:t>
            </a:r>
            <a:endParaRPr lang="zh-CN" altLang="en-US" sz="2000" dirty="0"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US" altLang="zh-CN" sz="2000" err="1">
                <a:sym typeface="+mn-ea"/>
              </a:rPr>
              <a:t>uen</a:t>
            </a:r>
            <a:r>
              <a:rPr lang="zh-CN" altLang="en-US" sz="2000" dirty="0">
                <a:sym typeface="+mn-ea"/>
              </a:rPr>
              <a:t>发音时，先发</a:t>
            </a:r>
            <a:r>
              <a:rPr lang="en-US" altLang="zh-CN" sz="2000">
                <a:sym typeface="+mn-ea"/>
              </a:rPr>
              <a:t>u</a:t>
            </a:r>
            <a:r>
              <a:rPr lang="zh-CN" altLang="en-US" sz="2000" dirty="0">
                <a:sym typeface="+mn-ea"/>
              </a:rPr>
              <a:t>，紧接着发</a:t>
            </a:r>
            <a:r>
              <a:rPr lang="en-US" altLang="zh-CN" sz="2000" err="1">
                <a:sym typeface="+mn-ea"/>
              </a:rPr>
              <a:t>en,u</a:t>
            </a:r>
            <a:r>
              <a:rPr lang="zh-CN" altLang="en-US" sz="2000" dirty="0">
                <a:sym typeface="+mn-ea"/>
              </a:rPr>
              <a:t>与</a:t>
            </a:r>
            <a:r>
              <a:rPr lang="en-US" altLang="zh-CN" sz="2000">
                <a:sym typeface="+mn-ea"/>
              </a:rPr>
              <a:t>en</a:t>
            </a:r>
            <a:r>
              <a:rPr lang="zh-CN" altLang="en-US" sz="2000" dirty="0">
                <a:sym typeface="+mn-ea"/>
              </a:rPr>
              <a:t>结合成一个整体。例如：“春笋”、“温存”的韵母。</a:t>
            </a:r>
            <a:endParaRPr lang="zh-CN" altLang="en-US" sz="2000" dirty="0"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US" altLang="zh-CN" sz="2000">
                <a:sym typeface="+mn-ea"/>
              </a:rPr>
              <a:t>eng</a:t>
            </a:r>
            <a:r>
              <a:rPr lang="zh-CN" altLang="en-US" sz="2000" dirty="0">
                <a:sym typeface="+mn-ea"/>
              </a:rPr>
              <a:t>发音时，先发</a:t>
            </a:r>
            <a:r>
              <a:rPr lang="en-US" altLang="zh-CN" sz="2000">
                <a:sym typeface="+mn-ea"/>
              </a:rPr>
              <a:t>e</a:t>
            </a:r>
            <a:r>
              <a:rPr lang="zh-CN" altLang="en-US" sz="2000" dirty="0">
                <a:sym typeface="+mn-ea"/>
              </a:rPr>
              <a:t>，舌根向软腭移动，抵住软腭，气流从鼻腔通过。 例如：“更正”、“生冷”的韵母。</a:t>
            </a:r>
            <a:endParaRPr lang="zh-CN" altLang="en-US" sz="2000" dirty="0"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err="1">
                <a:sym typeface="+mn-ea"/>
              </a:rPr>
              <a:t>ueng</a:t>
            </a:r>
            <a:r>
              <a:rPr lang="zh-CN" altLang="en-US" sz="2000" dirty="0">
                <a:sym typeface="+mn-ea"/>
              </a:rPr>
              <a:t>发音时，先发</a:t>
            </a:r>
            <a:r>
              <a:rPr lang="en-US" altLang="zh-CN" sz="2000">
                <a:sym typeface="+mn-ea"/>
              </a:rPr>
              <a:t>u</a:t>
            </a:r>
            <a:r>
              <a:rPr lang="zh-CN" altLang="en-US" sz="2000" dirty="0">
                <a:sym typeface="+mn-ea"/>
              </a:rPr>
              <a:t>，接着发</a:t>
            </a:r>
            <a:r>
              <a:rPr lang="en-US" altLang="zh-CN" sz="2000">
                <a:sym typeface="+mn-ea"/>
              </a:rPr>
              <a:t>eng</a:t>
            </a:r>
            <a:r>
              <a:rPr lang="zh-CN" altLang="en-US" sz="2000" dirty="0">
                <a:sym typeface="+mn-ea"/>
              </a:rPr>
              <a:t>，由</a:t>
            </a:r>
            <a:r>
              <a:rPr lang="en-US" altLang="zh-CN" sz="2000">
                <a:sym typeface="+mn-ea"/>
              </a:rPr>
              <a:t>u</a:t>
            </a:r>
            <a:r>
              <a:rPr lang="zh-CN" altLang="en-US" sz="2000" dirty="0">
                <a:sym typeface="+mn-ea"/>
              </a:rPr>
              <a:t>和</a:t>
            </a:r>
            <a:r>
              <a:rPr lang="en-US" altLang="zh-CN" sz="2000">
                <a:sym typeface="+mn-ea"/>
              </a:rPr>
              <a:t>eng</a:t>
            </a:r>
            <a:r>
              <a:rPr lang="zh-CN" altLang="en-US" sz="2000" dirty="0">
                <a:sym typeface="+mn-ea"/>
              </a:rPr>
              <a:t>紧密结合而成。</a:t>
            </a:r>
            <a:r>
              <a:rPr lang="en-US" altLang="zh-CN" sz="2000" err="1">
                <a:sym typeface="+mn-ea"/>
              </a:rPr>
              <a:t>ueng</a:t>
            </a:r>
            <a:r>
              <a:rPr lang="zh-CN" altLang="en-US" sz="2000" dirty="0">
                <a:sym typeface="+mn-ea"/>
              </a:rPr>
              <a:t>自成音节，不拼声母。例如：“翁”、“瓮”。</a:t>
            </a:r>
            <a:endParaRPr lang="zh-CN" altLang="en-US" sz="2000" dirty="0"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US" altLang="zh-CN" sz="2000" err="1">
                <a:sym typeface="+mn-ea"/>
              </a:rPr>
              <a:t>ong</a:t>
            </a:r>
            <a:r>
              <a:rPr lang="zh-CN" altLang="en-US" sz="2000" dirty="0">
                <a:sym typeface="+mn-ea"/>
              </a:rPr>
              <a:t>发音时，舌根抬高抵住软腭，发后鼻音</a:t>
            </a:r>
            <a:r>
              <a:rPr lang="en-US" altLang="zh-CN" sz="2000" err="1">
                <a:sym typeface="+mn-ea"/>
              </a:rPr>
              <a:t>ng</a:t>
            </a:r>
            <a:r>
              <a:rPr lang="zh-CN" altLang="en-US" sz="2000" dirty="0">
                <a:sym typeface="+mn-ea"/>
              </a:rPr>
              <a:t>。例如：“工农”、“红松”的韵母。</a:t>
            </a:r>
            <a:endParaRPr lang="zh-CN" altLang="en-US" sz="2000" dirty="0">
              <a:sym typeface="+mn-ea"/>
            </a:endParaRPr>
          </a:p>
          <a:p>
            <a:pPr>
              <a:lnSpc>
                <a:spcPct val="80000"/>
              </a:lnSpc>
            </a:pPr>
            <a:r>
              <a:rPr lang="zh-CN" altLang="en-US" sz="2000" dirty="0">
                <a:sym typeface="+mn-ea"/>
              </a:rPr>
              <a:t> </a:t>
            </a:r>
            <a:r>
              <a:rPr lang="en-US" altLang="zh-CN" sz="2000" err="1">
                <a:sym typeface="+mn-ea"/>
              </a:rPr>
              <a:t>iong</a:t>
            </a:r>
            <a:r>
              <a:rPr lang="zh-CN" altLang="en-US" sz="2000" dirty="0">
                <a:sym typeface="+mn-ea"/>
              </a:rPr>
              <a:t>发音时，先发</a:t>
            </a:r>
            <a:r>
              <a:rPr lang="en-US" altLang="zh-CN" sz="2000">
                <a:sym typeface="+mn-ea"/>
              </a:rPr>
              <a:t>i</a:t>
            </a:r>
            <a:r>
              <a:rPr lang="zh-CN" altLang="en-US" sz="2000" dirty="0">
                <a:sym typeface="+mn-ea"/>
              </a:rPr>
              <a:t>，接着发</a:t>
            </a:r>
            <a:r>
              <a:rPr lang="en-US" altLang="zh-CN" sz="2000" err="1">
                <a:sym typeface="+mn-ea"/>
              </a:rPr>
              <a:t>ong</a:t>
            </a:r>
            <a:r>
              <a:rPr lang="zh-CN" altLang="en-US" sz="2000" dirty="0">
                <a:sym typeface="+mn-ea"/>
              </a:rPr>
              <a:t>，二者结合成一个整体。例如：“汹涌”、“穷凶”的韵母。</a:t>
            </a:r>
            <a:endParaRPr lang="zh-CN" altLang="en-US" sz="2000" dirty="0">
              <a:sym typeface="+mn-ea"/>
            </a:endParaRPr>
          </a:p>
          <a:p>
            <a:pPr>
              <a:lnSpc>
                <a:spcPct val="80000"/>
              </a:lnSpc>
            </a:pPr>
            <a:endParaRPr lang="zh-CN" altLang="en-US" sz="2000" dirty="0">
              <a:sym typeface="+mn-ea"/>
            </a:endParaRPr>
          </a:p>
          <a:p>
            <a:pPr>
              <a:lnSpc>
                <a:spcPct val="80000"/>
              </a:lnSpc>
            </a:pPr>
            <a:r>
              <a:rPr lang="en-US" altLang="zh-CN" sz="2000">
                <a:sym typeface="+mn-ea"/>
              </a:rPr>
              <a:t>in</a:t>
            </a:r>
            <a:r>
              <a:rPr lang="zh-CN" altLang="en-US" sz="2000" dirty="0">
                <a:sym typeface="+mn-ea"/>
              </a:rPr>
              <a:t>发音时，先发</a:t>
            </a:r>
            <a:r>
              <a:rPr lang="en-US" altLang="zh-CN" sz="2000">
                <a:sym typeface="+mn-ea"/>
              </a:rPr>
              <a:t>i</a:t>
            </a:r>
            <a:r>
              <a:rPr lang="zh-CN" altLang="en-US" sz="2000" dirty="0">
                <a:sym typeface="+mn-ea"/>
              </a:rPr>
              <a:t>，然后舌尖向上齿龈移动，抵住上齿龈，发鼻音</a:t>
            </a:r>
            <a:r>
              <a:rPr lang="en-US" altLang="zh-CN" sz="2000">
                <a:sym typeface="+mn-ea"/>
              </a:rPr>
              <a:t>n</a:t>
            </a:r>
            <a:r>
              <a:rPr lang="zh-CN" altLang="en-US" sz="2000" dirty="0">
                <a:sym typeface="+mn-ea"/>
              </a:rPr>
              <a:t>。例如“拼音”、“尽心”的韵母。</a:t>
            </a:r>
            <a:br>
              <a:rPr lang="zh-CN" altLang="en-US" sz="2000" dirty="0">
                <a:sym typeface="+mn-ea"/>
              </a:rPr>
            </a:br>
            <a:r>
              <a:rPr lang="en-US" altLang="zh-CN" sz="2000" err="1">
                <a:sym typeface="+mn-ea"/>
              </a:rPr>
              <a:t>ün</a:t>
            </a:r>
            <a:r>
              <a:rPr lang="zh-CN" altLang="en-US" sz="2000" dirty="0">
                <a:sym typeface="+mn-ea"/>
              </a:rPr>
              <a:t>发音时，先发</a:t>
            </a:r>
            <a:r>
              <a:rPr lang="en-US" altLang="zh-CN" sz="2000">
                <a:sym typeface="+mn-ea"/>
              </a:rPr>
              <a:t>ü</a:t>
            </a:r>
            <a:r>
              <a:rPr lang="zh-CN" altLang="en-US" sz="2000" dirty="0">
                <a:sym typeface="+mn-ea"/>
              </a:rPr>
              <a:t>，舌尖向上齿龈移动，抵住上齿龈，气流从鼻腔通过。例如“均匀”、“军训”的韵母。 </a:t>
            </a:r>
            <a:br>
              <a:rPr lang="zh-CN" altLang="en-US" sz="2000" dirty="0">
                <a:sym typeface="+mn-ea"/>
              </a:rPr>
            </a:br>
            <a:r>
              <a:rPr lang="zh-CN" altLang="en-US" sz="2000" dirty="0">
                <a:sym typeface="+mn-ea"/>
              </a:rPr>
              <a:t>　　 </a:t>
            </a:r>
            <a:r>
              <a:rPr lang="en-US" altLang="zh-CN" sz="2000">
                <a:sym typeface="+mn-ea"/>
              </a:rPr>
              <a:t>in</a:t>
            </a:r>
            <a:r>
              <a:rPr lang="zh-CN" altLang="en-US" sz="2000" dirty="0">
                <a:sym typeface="+mn-ea"/>
              </a:rPr>
              <a:t>、</a:t>
            </a:r>
            <a:r>
              <a:rPr lang="en-US" altLang="zh-CN" sz="2000" err="1">
                <a:sym typeface="+mn-ea"/>
              </a:rPr>
              <a:t>ün</a:t>
            </a:r>
            <a:r>
              <a:rPr lang="zh-CN" altLang="en-US" sz="2000" dirty="0">
                <a:sym typeface="+mn-ea"/>
              </a:rPr>
              <a:t>自成音节时，写成</a:t>
            </a:r>
            <a:r>
              <a:rPr lang="en-US" altLang="zh-CN" sz="2000">
                <a:sym typeface="+mn-ea"/>
              </a:rPr>
              <a:t>yin</a:t>
            </a:r>
            <a:r>
              <a:rPr lang="zh-CN" altLang="en-US" sz="2000" dirty="0">
                <a:sym typeface="+mn-ea"/>
              </a:rPr>
              <a:t>（音）、</a:t>
            </a:r>
            <a:r>
              <a:rPr lang="en-US" altLang="zh-CN" sz="2000" err="1">
                <a:sym typeface="+mn-ea"/>
              </a:rPr>
              <a:t>yun</a:t>
            </a:r>
            <a:r>
              <a:rPr lang="zh-CN" altLang="en-US" sz="2000" dirty="0">
                <a:sym typeface="+mn-ea"/>
              </a:rPr>
              <a:t>（晕）</a:t>
            </a:r>
            <a:br>
              <a:rPr lang="zh-CN" altLang="en-US" sz="2000" dirty="0">
                <a:sym typeface="+mn-ea"/>
              </a:rPr>
            </a:br>
            <a:br>
              <a:rPr lang="zh-CN" altLang="en-US" sz="2000" dirty="0">
                <a:sym typeface="+mn-ea"/>
              </a:rPr>
            </a:br>
            <a:br>
              <a:rPr lang="zh-CN" altLang="en-US" sz="2000" dirty="0">
                <a:sym typeface="+mn-ea"/>
              </a:rPr>
            </a:br>
            <a:endParaRPr lang="zh-CN" altLang="en-US" sz="2000" dirty="0"/>
          </a:p>
        </p:txBody>
      </p:sp>
    </p:spTree>
  </p:cSld>
  <p:clrMapOvr>
    <a:masterClrMapping/>
  </p:clrMapOvr>
  <p:transition/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文本占位符 180226"/>
          <p:cNvSpPr>
            <a:spLocks noGrp="1" noRot="1"/>
          </p:cNvSpPr>
          <p:nvPr>
            <p:ph type="body" idx="4294967295"/>
          </p:nvPr>
        </p:nvSpPr>
        <p:spPr>
          <a:xfrm>
            <a:off x="990600" y="549275"/>
            <a:ext cx="7110413" cy="5549900"/>
          </a:xfrm>
        </p:spPr>
        <p:txBody>
          <a:bodyPr anchor="t"/>
          <a:lstStyle/>
          <a:p>
            <a:pPr marL="0" indent="0">
              <a:lnSpc>
                <a:spcPct val="90000"/>
              </a:lnSpc>
              <a:buNone/>
            </a:pPr>
            <a:br>
              <a:rPr lang="zh-CN" altLang="en-US" sz="2800" dirty="0"/>
            </a:br>
            <a:r>
              <a:rPr lang="zh-CN" altLang="en-US" sz="2800" dirty="0"/>
              <a:t>　　</a:t>
            </a:r>
            <a:endParaRPr lang="zh-CN" altLang="en-US" sz="2800" dirty="0"/>
          </a:p>
          <a:p>
            <a:pPr marL="0" indent="0">
              <a:lnSpc>
                <a:spcPct val="90000"/>
              </a:lnSpc>
              <a:buNone/>
            </a:pPr>
            <a:r>
              <a:rPr lang="zh-CN" altLang="en-US" sz="2800" dirty="0"/>
              <a:t>      </a:t>
            </a:r>
            <a:r>
              <a:rPr lang="en-US" altLang="zh-CN" sz="2800" err="1"/>
              <a:t>iang</a:t>
            </a:r>
            <a:r>
              <a:rPr lang="zh-CN" altLang="en-US" sz="2800" dirty="0"/>
              <a:t>、</a:t>
            </a:r>
            <a:r>
              <a:rPr lang="en-US" altLang="zh-CN" sz="2800" err="1"/>
              <a:t>iong</a:t>
            </a:r>
            <a:r>
              <a:rPr lang="zh-CN" altLang="en-US" sz="2800" dirty="0"/>
              <a:t>、</a:t>
            </a:r>
            <a:r>
              <a:rPr lang="en-US" altLang="zh-CN" sz="2800" err="1"/>
              <a:t>uang</a:t>
            </a:r>
            <a:r>
              <a:rPr lang="zh-CN" altLang="en-US" sz="2800" dirty="0"/>
              <a:t>、</a:t>
            </a:r>
            <a:r>
              <a:rPr lang="en-US" altLang="zh-CN" sz="2800" err="1"/>
              <a:t>ueng</a:t>
            </a:r>
            <a:r>
              <a:rPr lang="zh-CN" altLang="en-US" sz="2800" dirty="0"/>
              <a:t>自成音节时，韵头</a:t>
            </a:r>
            <a:r>
              <a:rPr lang="en-US" altLang="zh-CN" sz="2800"/>
              <a:t>i</a:t>
            </a:r>
            <a:r>
              <a:rPr lang="zh-CN" altLang="en-US" sz="2800" dirty="0"/>
              <a:t>、</a:t>
            </a:r>
            <a:r>
              <a:rPr lang="en-US" altLang="zh-CN" sz="2800"/>
              <a:t>u</a:t>
            </a:r>
            <a:r>
              <a:rPr lang="zh-CN" altLang="en-US" sz="2800" dirty="0"/>
              <a:t>改写成</a:t>
            </a:r>
            <a:r>
              <a:rPr lang="en-US" altLang="zh-CN" sz="2800"/>
              <a:t>y</a:t>
            </a:r>
            <a:r>
              <a:rPr lang="zh-CN" altLang="en-US" sz="2800" dirty="0"/>
              <a:t>、</a:t>
            </a:r>
            <a:r>
              <a:rPr lang="en-US" altLang="zh-CN" sz="2800"/>
              <a:t>w</a:t>
            </a:r>
            <a:r>
              <a:rPr lang="zh-CN" altLang="en-US" sz="2800" dirty="0"/>
              <a:t>。</a:t>
            </a:r>
            <a:br>
              <a:rPr lang="zh-CN" altLang="en-US" sz="2800" dirty="0"/>
            </a:br>
            <a:r>
              <a:rPr lang="zh-CN" altLang="en-US" sz="2800" dirty="0"/>
              <a:t>　　 另外，</a:t>
            </a:r>
            <a:r>
              <a:rPr lang="en-US" altLang="zh-CN" sz="2800" err="1"/>
              <a:t>uen</a:t>
            </a:r>
            <a:r>
              <a:rPr lang="zh-CN" altLang="en-US" sz="2800" dirty="0"/>
              <a:t>跟声母相拼时，省写作</a:t>
            </a:r>
            <a:r>
              <a:rPr lang="en-US" altLang="zh-CN" sz="2800"/>
              <a:t>un</a:t>
            </a:r>
            <a:r>
              <a:rPr lang="zh-CN" altLang="en-US" sz="2800" dirty="0"/>
              <a:t>。例如</a:t>
            </a:r>
            <a:r>
              <a:rPr lang="en-US" altLang="zh-CN" sz="2800" err="1"/>
              <a:t>lun</a:t>
            </a:r>
            <a:r>
              <a:rPr lang="zh-CN" altLang="en-US" sz="2800" dirty="0"/>
              <a:t>（伦）、</a:t>
            </a:r>
            <a:r>
              <a:rPr lang="en-US" altLang="zh-CN" sz="2800" err="1"/>
              <a:t>chun</a:t>
            </a:r>
            <a:r>
              <a:rPr lang="en-US" altLang="zh-CN" sz="2800"/>
              <a:t>(</a:t>
            </a:r>
            <a:r>
              <a:rPr lang="zh-CN" altLang="en-US" sz="2800" dirty="0"/>
              <a:t>春</a:t>
            </a:r>
            <a:r>
              <a:rPr lang="en-US" altLang="zh-CN" sz="2800"/>
              <a:t>)</a:t>
            </a:r>
            <a:r>
              <a:rPr lang="zh-CN" altLang="en-US" sz="2800" dirty="0"/>
              <a:t>。</a:t>
            </a:r>
            <a:r>
              <a:rPr lang="en-US" altLang="zh-CN" sz="2800" err="1"/>
              <a:t>uen</a:t>
            </a:r>
            <a:r>
              <a:rPr lang="zh-CN" altLang="en-US" sz="2800" dirty="0"/>
              <a:t>自成音节时，仍按照拼写规则，写作</a:t>
            </a:r>
            <a:r>
              <a:rPr lang="en-US" altLang="zh-CN" sz="2800" err="1"/>
              <a:t>wen</a:t>
            </a:r>
            <a:r>
              <a:rPr lang="zh-CN" altLang="en-US" sz="2800" dirty="0"/>
              <a:t>（温）。 </a:t>
            </a:r>
            <a:endParaRPr lang="zh-CN" altLang="en-US" sz="2800" dirty="0"/>
          </a:p>
        </p:txBody>
      </p:sp>
    </p:spTree>
  </p:cSld>
  <p:clrMapOvr>
    <a:masterClrMapping/>
  </p:clrMapOvr>
  <p:transition/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>
                <a:solidFill>
                  <a:schemeClr val="tx1"/>
                </a:solidFill>
                <a:sym typeface="+mn-ea"/>
              </a:rPr>
              <a:t>前鼻音与后鼻音的发音总结</a:t>
            </a:r>
            <a:endParaRPr lang="zh-CN" altLang="en-US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1.发前鼻音an, en, in时，口腔中的收尾动作是舌尖抵住上齿龈;发后鼻音ang,eng,ing时，口腔中的收尾动作是舌根后缩，上抬。</a:t>
            </a:r>
            <a:endParaRPr lang="zh-CN" altLang="en-US"/>
          </a:p>
          <a:p>
            <a:r>
              <a:rPr lang="zh-CN" altLang="en-US"/>
              <a:t>2.发前鼻音时，开口度小，上下门齿是闭拢的;  发后鼻音时，开口度相对来说要大些，上下门齿稍 微离开些。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-3418" y="476672"/>
            <a:ext cx="219534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/>
              <a:t>鼻韵母练习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76925" y="2064307"/>
            <a:ext cx="116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ａｎ</a:t>
            </a:r>
            <a:endParaRPr lang="zh-CN" altLang="en-US" sz="2800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5720" y="3830216"/>
            <a:ext cx="10049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ｅｎ</a:t>
            </a:r>
            <a:endParaRPr lang="zh-CN" altLang="en-US" sz="28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2030" y="4425599"/>
            <a:ext cx="126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ｕｅｎ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123072" y="1117069"/>
            <a:ext cx="760947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前鼻韵：ａｎ，ｉａｎ，ｕａｎ，ｅｎ，ｕｅｎ，ｉｎ</a:t>
            </a:r>
            <a:endParaRPr lang="en-US" altLang="zh-CN" sz="2400" dirty="0"/>
          </a:p>
        </p:txBody>
      </p:sp>
      <p:sp>
        <p:nvSpPr>
          <p:cNvPr id="16" name="矩形 15"/>
          <p:cNvSpPr/>
          <p:nvPr/>
        </p:nvSpPr>
        <p:spPr>
          <a:xfrm>
            <a:off x="1269694" y="1643067"/>
            <a:ext cx="7262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　　</a:t>
            </a:r>
            <a:r>
              <a:rPr lang="en-US" altLang="zh-CN" sz="2000" b="1" dirty="0">
                <a:solidFill>
                  <a:srgbClr val="FF0000"/>
                </a:solidFill>
              </a:rPr>
              <a:t>n</a:t>
            </a:r>
            <a:r>
              <a:rPr lang="zh-CN" altLang="en-US" sz="2000" b="1" dirty="0">
                <a:solidFill>
                  <a:srgbClr val="FF0000"/>
                </a:solidFill>
              </a:rPr>
              <a:t>：舌尖（或舌面前部）抵住上齿龈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238502" y="2116842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展览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471922" y="2125862"/>
            <a:ext cx="916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谈判</a:t>
            </a:r>
            <a:endParaRPr lang="en-US" altLang="zh-CN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895254" y="5156607"/>
            <a:ext cx="126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ｉｎ</a:t>
            </a:r>
            <a:endParaRPr lang="zh-CN" altLang="en-US" sz="2800" dirty="0"/>
          </a:p>
        </p:txBody>
      </p:sp>
      <p:sp>
        <p:nvSpPr>
          <p:cNvPr id="29" name="矩形 28"/>
          <p:cNvSpPr/>
          <p:nvPr/>
        </p:nvSpPr>
        <p:spPr>
          <a:xfrm>
            <a:off x="5925793" y="2125862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烂漫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238502" y="2703516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惦念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5966589" y="3924397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愤恨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5914397" y="2703514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前线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696472" y="2716122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先天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5959103" y="3301932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软缎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725574" y="3283175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专款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467487" y="3301932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婉转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721220" y="2125862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参赞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696472" y="3926939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人参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494284" y="3915929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沉闷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249562" y="3924398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根本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238502" y="3305531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贯穿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941928" y="2685345"/>
            <a:ext cx="142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ｉａｎ</a:t>
            </a:r>
            <a:endParaRPr lang="zh-CN" altLang="en-US" sz="2800" dirty="0">
              <a:latin typeface="+mn-ea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949122" y="3258708"/>
            <a:ext cx="16307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ｕａｎ</a:t>
            </a:r>
            <a:endParaRPr lang="zh-CN" altLang="en-US" sz="2800" dirty="0"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91922" y="4501122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温存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5966589" y="5128342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濒临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4730269" y="512834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引进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3467487" y="512834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辛勤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9" name="矩形 48"/>
          <p:cNvSpPr/>
          <p:nvPr/>
        </p:nvSpPr>
        <p:spPr>
          <a:xfrm>
            <a:off x="4721220" y="4543938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春笋</a:t>
            </a:r>
            <a:endParaRPr lang="zh-CN" altLang="en-US" sz="2400" dirty="0"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3488152" y="4529926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论文</a:t>
            </a:r>
            <a:endParaRPr lang="zh-CN" altLang="en-US" sz="2400" dirty="0">
              <a:latin typeface="+mn-ea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2238502" y="5147190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信心</a:t>
            </a:r>
            <a:endParaRPr lang="zh-CN" altLang="en-US" sz="2400" dirty="0">
              <a:latin typeface="+mn-ea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5966589" y="4501121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温顺</a:t>
            </a:r>
            <a:endParaRPr lang="zh-CN" altLang="en-US" sz="2400" dirty="0">
              <a:latin typeface="+mn-ea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3488152" y="2716122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简便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  <p:transition/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-3418" y="468417"/>
            <a:ext cx="2048863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/>
              <a:t>鼻韵母练习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95225" y="2933414"/>
            <a:ext cx="1315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ａｎｇ</a:t>
            </a:r>
            <a:endParaRPr lang="zh-CN" altLang="en-US" sz="2800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39931" y="3667794"/>
            <a:ext cx="179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ｉａｎｇ</a:t>
            </a:r>
            <a:endParaRPr lang="zh-CN" altLang="en-US" sz="28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70881" y="4297692"/>
            <a:ext cx="183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ｕａｎｇ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211001" y="1255654"/>
            <a:ext cx="703340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后鼻韵：ａｎｇ，ｉａｎｇ，ｕａｎｇ，ｅｎｇ，ｕｅｎｇ，ｏｎｇ，ｉｏｎｇ，ｉｎｇ</a:t>
            </a:r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1283162" y="2216582"/>
            <a:ext cx="7262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　　</a:t>
            </a:r>
            <a:r>
              <a:rPr lang="en-US" altLang="zh-CN" sz="2000" b="1" dirty="0">
                <a:solidFill>
                  <a:srgbClr val="FF0000"/>
                </a:solidFill>
              </a:rPr>
              <a:t>ng</a:t>
            </a:r>
            <a:r>
              <a:rPr lang="zh-CN" altLang="en-US" sz="2000" b="1" dirty="0">
                <a:solidFill>
                  <a:srgbClr val="FF0000"/>
                </a:solidFill>
              </a:rPr>
              <a:t>：后鼻音韵尾是舌根后缩抵住软腭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645402" y="2950577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沧桑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896261" y="3716822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粮饷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73899" y="2950577"/>
            <a:ext cx="916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帮忙</a:t>
            </a:r>
            <a:endParaRPr lang="en-US" altLang="zh-CN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965924" y="4980506"/>
            <a:ext cx="133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ｅｎｇ</a:t>
            </a:r>
            <a:endParaRPr lang="zh-CN" altLang="en-US" sz="2800" dirty="0"/>
          </a:p>
        </p:txBody>
      </p:sp>
      <p:sp>
        <p:nvSpPr>
          <p:cNvPr id="29" name="矩形 28"/>
          <p:cNvSpPr/>
          <p:nvPr/>
        </p:nvSpPr>
        <p:spPr>
          <a:xfrm>
            <a:off x="6530529" y="2950577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螳螂 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645402" y="371682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想象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12800" y="5049786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丰盛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530529" y="370143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襄阳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160820" y="3701434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强将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30529" y="4373418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矿床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190762" y="4393331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双簧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879631" y="4397637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状况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160820" y="2925554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上访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190762" y="5060595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逞强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868724" y="5060595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更生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644755" y="5045319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整风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645402" y="4398765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狂妄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  <p:transition/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-3418" y="476672"/>
            <a:ext cx="2048863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/>
              <a:t>鼻韵母练习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36217" y="1967174"/>
            <a:ext cx="1610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ｕｅｎｇ</a:t>
            </a:r>
            <a:endParaRPr lang="zh-CN" altLang="en-US" sz="2800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44673" y="2791026"/>
            <a:ext cx="17938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ｏｎｇ</a:t>
            </a:r>
            <a:endParaRPr lang="zh-CN" altLang="en-US" sz="28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33402" y="3649517"/>
            <a:ext cx="18360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ｉｏｎｇ</a:t>
            </a:r>
            <a:endParaRPr lang="zh-CN" altLang="en-US" sz="2800" dirty="0"/>
          </a:p>
        </p:txBody>
      </p:sp>
      <p:sp>
        <p:nvSpPr>
          <p:cNvPr id="16" name="矩形 15"/>
          <p:cNvSpPr/>
          <p:nvPr/>
        </p:nvSpPr>
        <p:spPr>
          <a:xfrm>
            <a:off x="1283162" y="2216582"/>
            <a:ext cx="72627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　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861847" y="2022522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老翁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4117015" y="2855849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红松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103658" y="2022128"/>
            <a:ext cx="916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嗡嗡</a:t>
            </a:r>
            <a:endParaRPr lang="en-US" altLang="zh-CN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844876" y="4506956"/>
            <a:ext cx="1332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ｉｎｇ</a:t>
            </a:r>
            <a:endParaRPr lang="zh-CN" altLang="en-US" sz="2800" dirty="0"/>
          </a:p>
        </p:txBody>
      </p:sp>
      <p:sp>
        <p:nvSpPr>
          <p:cNvPr id="29" name="矩形 28"/>
          <p:cNvSpPr/>
          <p:nvPr/>
        </p:nvSpPr>
        <p:spPr>
          <a:xfrm>
            <a:off x="6530700" y="2092919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蕹菜 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848270" y="2855849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冲动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569668" y="4615232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经营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530529" y="2858591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从容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5385760" y="2849134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总统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548429" y="377964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熊熊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5410261" y="377964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炯炯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4136054" y="377964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穷凶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5284433" y="2022522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蓊郁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5410261" y="461523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倾听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4187858" y="462277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评定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865820" y="462277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宁静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861847" y="3779644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汹涌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  <p:transition/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文本占位符 186370"/>
          <p:cNvSpPr>
            <a:spLocks noGrp="1" noRot="1"/>
          </p:cNvSpPr>
          <p:nvPr>
            <p:ph type="body" idx="4294967295"/>
          </p:nvPr>
        </p:nvSpPr>
        <p:spPr>
          <a:xfrm>
            <a:off x="468313" y="476250"/>
            <a:ext cx="8153400" cy="5651500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zh-CN" altLang="en-US" sz="2400" dirty="0"/>
              <a:t>词语对比练习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zh-CN" altLang="en-US" sz="2400" dirty="0"/>
              <a:t> </a:t>
            </a:r>
            <a:r>
              <a:rPr lang="en-US" altLang="zh-CN" sz="2400"/>
              <a:t>an—en</a:t>
            </a:r>
            <a:endParaRPr lang="en-US" altLang="zh-CN" sz="2400"/>
          </a:p>
          <a:p>
            <a:pPr>
              <a:lnSpc>
                <a:spcPct val="80000"/>
              </a:lnSpc>
            </a:pPr>
            <a:r>
              <a:rPr lang="zh-CN" altLang="en-US" sz="2400" dirty="0"/>
              <a:t>战士</a:t>
            </a:r>
            <a:r>
              <a:rPr lang="en-US" altLang="zh-CN" sz="2400"/>
              <a:t>—</a:t>
            </a:r>
            <a:r>
              <a:rPr lang="zh-CN" altLang="en-US" sz="2400" dirty="0"/>
              <a:t>阵势  翻身</a:t>
            </a:r>
            <a:r>
              <a:rPr lang="en-US" altLang="zh-CN" sz="2400"/>
              <a:t>—</a:t>
            </a:r>
            <a:r>
              <a:rPr lang="zh-CN" altLang="en-US" sz="2400" dirty="0"/>
              <a:t>分身  遗憾</a:t>
            </a:r>
            <a:r>
              <a:rPr lang="en-US" altLang="zh-CN" sz="2400"/>
              <a:t>—</a:t>
            </a:r>
            <a:r>
              <a:rPr lang="zh-CN" altLang="en-US" sz="2400" dirty="0"/>
              <a:t>遗恨  盘子</a:t>
            </a:r>
            <a:r>
              <a:rPr lang="en-US" altLang="zh-CN" sz="2400"/>
              <a:t>—</a:t>
            </a:r>
            <a:r>
              <a:rPr lang="zh-CN" altLang="en-US" sz="2400" dirty="0"/>
              <a:t>盆子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zh-CN" altLang="en-US" sz="2400" dirty="0"/>
              <a:t>板子</a:t>
            </a:r>
            <a:r>
              <a:rPr lang="en-US" altLang="zh-CN" sz="2400"/>
              <a:t>—</a:t>
            </a:r>
            <a:r>
              <a:rPr lang="zh-CN" altLang="en-US" sz="2400" dirty="0"/>
              <a:t>本子  寒冷</a:t>
            </a:r>
            <a:r>
              <a:rPr lang="en-US" altLang="zh-CN" sz="2400"/>
              <a:t>—</a:t>
            </a:r>
            <a:r>
              <a:rPr lang="zh-CN" altLang="en-US" sz="2400" dirty="0"/>
              <a:t>很冷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 err="1"/>
              <a:t>ang</a:t>
            </a:r>
            <a:r>
              <a:rPr lang="en-US" altLang="zh-CN" sz="2400"/>
              <a:t>—eng</a:t>
            </a:r>
            <a:endParaRPr lang="en-US" altLang="zh-CN" sz="2400"/>
          </a:p>
          <a:p>
            <a:pPr>
              <a:lnSpc>
                <a:spcPct val="80000"/>
              </a:lnSpc>
            </a:pPr>
            <a:r>
              <a:rPr lang="zh-CN" altLang="en-US" sz="2400" dirty="0"/>
              <a:t>长度</a:t>
            </a:r>
            <a:r>
              <a:rPr lang="en-US" altLang="zh-CN" sz="2400"/>
              <a:t>—</a:t>
            </a:r>
            <a:r>
              <a:rPr lang="zh-CN" altLang="en-US" sz="2400" dirty="0"/>
              <a:t>程度  商人</a:t>
            </a:r>
            <a:r>
              <a:rPr lang="en-US" altLang="zh-CN" sz="2400"/>
              <a:t>—</a:t>
            </a:r>
            <a:r>
              <a:rPr lang="zh-CN" altLang="en-US" sz="2400" dirty="0"/>
              <a:t>生人  东方</a:t>
            </a:r>
            <a:r>
              <a:rPr lang="en-US" altLang="zh-CN" sz="2400"/>
              <a:t>—</a:t>
            </a:r>
            <a:r>
              <a:rPr lang="zh-CN" altLang="en-US" sz="2400" dirty="0"/>
              <a:t>东风  长工</a:t>
            </a:r>
            <a:r>
              <a:rPr lang="en-US" altLang="zh-CN" sz="2400"/>
              <a:t>—</a:t>
            </a:r>
            <a:r>
              <a:rPr lang="zh-CN" altLang="en-US" sz="2400" dirty="0"/>
              <a:t>成功 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 err="1"/>
              <a:t>ian</a:t>
            </a:r>
            <a:r>
              <a:rPr lang="en-US" altLang="zh-CN" sz="2400"/>
              <a:t>—</a:t>
            </a:r>
            <a:r>
              <a:rPr lang="en-US" altLang="zh-CN" sz="2400" err="1"/>
              <a:t>iang</a:t>
            </a:r>
            <a:endParaRPr lang="en-US" altLang="zh-CN" sz="2400"/>
          </a:p>
          <a:p>
            <a:pPr>
              <a:lnSpc>
                <a:spcPct val="80000"/>
              </a:lnSpc>
            </a:pPr>
            <a:r>
              <a:rPr lang="zh-CN" altLang="en-US" sz="2400" dirty="0"/>
              <a:t>险象</a:t>
            </a:r>
            <a:r>
              <a:rPr lang="en-US" altLang="zh-CN" sz="2400"/>
              <a:t>—</a:t>
            </a:r>
            <a:r>
              <a:rPr lang="zh-CN" altLang="en-US" sz="2400" dirty="0"/>
              <a:t>想象  简历</a:t>
            </a:r>
            <a:r>
              <a:rPr lang="en-US" altLang="zh-CN" sz="2400"/>
              <a:t>—</a:t>
            </a:r>
            <a:r>
              <a:rPr lang="zh-CN" altLang="en-US" sz="2400" dirty="0"/>
              <a:t>奖励  坚硬</a:t>
            </a:r>
            <a:r>
              <a:rPr lang="en-US" altLang="zh-CN" sz="2400"/>
              <a:t>—</a:t>
            </a:r>
            <a:r>
              <a:rPr lang="zh-CN" altLang="en-US" sz="2400" dirty="0"/>
              <a:t>僵硬  鲜花</a:t>
            </a:r>
            <a:r>
              <a:rPr lang="en-US" altLang="zh-CN" sz="2400"/>
              <a:t>—</a:t>
            </a:r>
            <a:r>
              <a:rPr lang="zh-CN" altLang="en-US" sz="2400" dirty="0"/>
              <a:t>香花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 err="1"/>
              <a:t>uan</a:t>
            </a:r>
            <a:r>
              <a:rPr lang="en-US" altLang="zh-CN" sz="2400"/>
              <a:t>—</a:t>
            </a:r>
            <a:r>
              <a:rPr lang="en-US" altLang="zh-CN" sz="2400" err="1"/>
              <a:t>uang</a:t>
            </a:r>
            <a:endParaRPr lang="en-US" altLang="zh-CN" sz="2400"/>
          </a:p>
          <a:p>
            <a:pPr>
              <a:lnSpc>
                <a:spcPct val="80000"/>
              </a:lnSpc>
            </a:pPr>
            <a:r>
              <a:rPr lang="zh-CN" altLang="en-US" sz="2400" dirty="0"/>
              <a:t>机关</a:t>
            </a:r>
            <a:r>
              <a:rPr lang="en-US" altLang="zh-CN" sz="2400"/>
              <a:t>—</a:t>
            </a:r>
            <a:r>
              <a:rPr lang="zh-CN" altLang="en-US" sz="2400" dirty="0"/>
              <a:t>激光  专车</a:t>
            </a:r>
            <a:r>
              <a:rPr lang="en-US" altLang="zh-CN" sz="2400"/>
              <a:t>—</a:t>
            </a:r>
            <a:r>
              <a:rPr lang="zh-CN" altLang="en-US" sz="2400" dirty="0"/>
              <a:t>装车  大碗</a:t>
            </a:r>
            <a:r>
              <a:rPr lang="en-US" altLang="zh-CN" sz="2400"/>
              <a:t>—</a:t>
            </a:r>
            <a:r>
              <a:rPr lang="zh-CN" altLang="en-US" sz="2400" dirty="0"/>
              <a:t>大网  环球</a:t>
            </a:r>
            <a:r>
              <a:rPr lang="en-US" altLang="zh-CN" sz="2400"/>
              <a:t>—</a:t>
            </a:r>
            <a:r>
              <a:rPr lang="zh-CN" altLang="en-US" sz="2400" dirty="0"/>
              <a:t>黄球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 err="1"/>
              <a:t>ün</a:t>
            </a:r>
            <a:r>
              <a:rPr lang="en-US" altLang="zh-CN" sz="2400"/>
              <a:t>—</a:t>
            </a:r>
            <a:r>
              <a:rPr lang="en-US" altLang="zh-CN" sz="2400" err="1"/>
              <a:t>iong</a:t>
            </a:r>
            <a:endParaRPr lang="en-US" altLang="zh-CN" sz="2400"/>
          </a:p>
          <a:p>
            <a:pPr>
              <a:lnSpc>
                <a:spcPct val="80000"/>
              </a:lnSpc>
            </a:pPr>
            <a:r>
              <a:rPr lang="zh-CN" altLang="en-US" sz="2400" dirty="0"/>
              <a:t>运费</a:t>
            </a:r>
            <a:r>
              <a:rPr lang="en-US" altLang="zh-CN" sz="2400"/>
              <a:t>—</a:t>
            </a:r>
            <a:r>
              <a:rPr lang="zh-CN" altLang="en-US" sz="2400" dirty="0"/>
              <a:t>用费  晕车</a:t>
            </a:r>
            <a:r>
              <a:rPr lang="en-US" altLang="zh-CN" sz="2400"/>
              <a:t>—</a:t>
            </a:r>
            <a:r>
              <a:rPr lang="zh-CN" altLang="en-US" sz="2400" dirty="0"/>
              <a:t>用车  因循</a:t>
            </a:r>
            <a:r>
              <a:rPr lang="en-US" altLang="zh-CN" sz="2400"/>
              <a:t>—</a:t>
            </a:r>
            <a:r>
              <a:rPr lang="zh-CN" altLang="en-US" sz="2400" dirty="0"/>
              <a:t>英雄  勋章</a:t>
            </a:r>
            <a:r>
              <a:rPr lang="en-US" altLang="zh-CN" sz="2400"/>
              <a:t>—</a:t>
            </a:r>
            <a:r>
              <a:rPr lang="zh-CN" altLang="en-US" sz="2400" dirty="0"/>
              <a:t>胸章</a:t>
            </a:r>
            <a:endParaRPr lang="zh-CN" altLang="en-US" sz="2400" dirty="0"/>
          </a:p>
          <a:p>
            <a:pPr>
              <a:lnSpc>
                <a:spcPct val="80000"/>
              </a:lnSpc>
            </a:pPr>
            <a:r>
              <a:rPr lang="en-US" altLang="zh-CN" sz="2400" err="1"/>
              <a:t>uen-ueng-ong</a:t>
            </a:r>
            <a:endParaRPr lang="en-US" altLang="zh-CN" sz="2400"/>
          </a:p>
          <a:p>
            <a:pPr>
              <a:lnSpc>
                <a:spcPct val="80000"/>
              </a:lnSpc>
            </a:pPr>
            <a:r>
              <a:rPr lang="zh-CN" altLang="en-US" sz="2400" dirty="0"/>
              <a:t>轮子</a:t>
            </a:r>
            <a:r>
              <a:rPr lang="en-US" altLang="zh-CN" sz="2400"/>
              <a:t>—</a:t>
            </a:r>
            <a:r>
              <a:rPr lang="zh-CN" altLang="en-US" sz="2400" dirty="0"/>
              <a:t>笼子  吞并</a:t>
            </a:r>
            <a:r>
              <a:rPr lang="en-US" altLang="zh-CN" sz="2400"/>
              <a:t>—</a:t>
            </a:r>
            <a:r>
              <a:rPr lang="zh-CN" altLang="en-US" sz="2400" dirty="0"/>
              <a:t>通病  炖肉</a:t>
            </a:r>
            <a:r>
              <a:rPr lang="en-US" altLang="zh-CN" sz="2400"/>
              <a:t>—</a:t>
            </a:r>
            <a:r>
              <a:rPr lang="zh-CN" altLang="en-US" sz="2400" dirty="0"/>
              <a:t>冻肉  春风</a:t>
            </a:r>
            <a:r>
              <a:rPr lang="en-US" altLang="zh-CN" sz="2400"/>
              <a:t>—</a:t>
            </a:r>
            <a:r>
              <a:rPr lang="zh-CN" altLang="en-US" sz="2400" dirty="0"/>
              <a:t>冲锋</a:t>
            </a:r>
            <a:endParaRPr lang="zh-CN" altLang="en-US" sz="1600" dirty="0"/>
          </a:p>
          <a:p>
            <a:pPr>
              <a:lnSpc>
                <a:spcPct val="80000"/>
              </a:lnSpc>
            </a:pPr>
            <a:endParaRPr lang="zh-CN" altLang="en-US" sz="1600" dirty="0"/>
          </a:p>
        </p:txBody>
      </p:sp>
    </p:spTree>
  </p:cSld>
  <p:clrMapOvr>
    <a:masterClrMapping/>
  </p:clrMapOvr>
  <p:transition/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文本占位符 185346"/>
          <p:cNvSpPr>
            <a:spLocks noGrp="1" noRot="1"/>
          </p:cNvSpPr>
          <p:nvPr>
            <p:ph type="body" idx="4294967295"/>
          </p:nvPr>
        </p:nvSpPr>
        <p:spPr>
          <a:xfrm>
            <a:off x="468313" y="549275"/>
            <a:ext cx="8153400" cy="5507038"/>
          </a:xfrm>
        </p:spPr>
        <p:txBody>
          <a:bodyPr anchor="t"/>
          <a:lstStyle/>
          <a:p>
            <a:pPr marL="0" indent="0">
              <a:lnSpc>
                <a:spcPct val="80000"/>
              </a:lnSpc>
              <a:buNone/>
            </a:pPr>
            <a:endParaRPr lang="zh-CN" altLang="en-US" sz="1800" dirty="0"/>
          </a:p>
          <a:p>
            <a:pPr>
              <a:lnSpc>
                <a:spcPct val="80000"/>
              </a:lnSpc>
            </a:pP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2600" dirty="0"/>
              <a:t>另外注意：</a:t>
            </a:r>
            <a:br>
              <a:rPr lang="zh-CN" altLang="en-US" sz="2600" dirty="0"/>
            </a:br>
            <a:r>
              <a:rPr lang="zh-CN" altLang="en-US" sz="2600" dirty="0"/>
              <a:t>发</a:t>
            </a:r>
            <a:r>
              <a:rPr lang="en-US" altLang="zh-CN" sz="2600"/>
              <a:t>i </a:t>
            </a:r>
            <a:r>
              <a:rPr lang="en-US" altLang="zh-CN" sz="2600" err="1"/>
              <a:t>ai</a:t>
            </a:r>
            <a:r>
              <a:rPr lang="en-US" altLang="zh-CN" sz="2600"/>
              <a:t> </a:t>
            </a:r>
            <a:r>
              <a:rPr lang="en-US" altLang="zh-CN" sz="2600" err="1"/>
              <a:t>ie</a:t>
            </a:r>
            <a:r>
              <a:rPr lang="en-US" altLang="zh-CN" sz="2600"/>
              <a:t> </a:t>
            </a:r>
            <a:r>
              <a:rPr lang="en-US" altLang="zh-CN" sz="2600" err="1"/>
              <a:t>ue</a:t>
            </a:r>
            <a:r>
              <a:rPr lang="en-US" altLang="zh-CN" sz="2600"/>
              <a:t> </a:t>
            </a:r>
            <a:r>
              <a:rPr lang="zh-CN" altLang="en-US" sz="2600" dirty="0"/>
              <a:t>时，唇形展开，呈微笑状。</a:t>
            </a:r>
            <a:br>
              <a:rPr lang="zh-CN" altLang="en-US" sz="2600" dirty="0"/>
            </a:br>
            <a:r>
              <a:rPr lang="zh-CN" altLang="en-US" sz="2600" dirty="0"/>
              <a:t>发</a:t>
            </a:r>
            <a:r>
              <a:rPr lang="en-US" altLang="zh-CN" sz="2600"/>
              <a:t>u </a:t>
            </a:r>
            <a:r>
              <a:rPr lang="en-US" altLang="zh-CN" sz="2600" err="1"/>
              <a:t>ao</a:t>
            </a:r>
            <a:r>
              <a:rPr lang="en-US" altLang="zh-CN" sz="2600"/>
              <a:t> </a:t>
            </a:r>
            <a:r>
              <a:rPr lang="en-US" altLang="zh-CN" sz="2600" err="1"/>
              <a:t>iao</a:t>
            </a:r>
            <a:r>
              <a:rPr lang="en-US" altLang="zh-CN" sz="2600"/>
              <a:t> </a:t>
            </a:r>
            <a:r>
              <a:rPr lang="zh-CN" altLang="en-US" sz="2600" dirty="0"/>
              <a:t>时，打开口腔，呈圆形。</a:t>
            </a:r>
            <a:br>
              <a:rPr lang="zh-CN" altLang="en-US" sz="2600" dirty="0"/>
            </a:br>
            <a:r>
              <a:rPr lang="zh-CN" altLang="en-US" sz="2600" dirty="0"/>
              <a:t>发</a:t>
            </a:r>
            <a:r>
              <a:rPr lang="en-US" altLang="zh-CN" sz="2600"/>
              <a:t>en an in un </a:t>
            </a:r>
            <a:r>
              <a:rPr lang="zh-CN" altLang="en-US" sz="2600" dirty="0"/>
              <a:t>时，先发无音，然后舌尖向上齿龈移动，并抵住它，软腭随着下降，鼻音色彩加强，舌尖抵住上齿龈时，即停声，不要拖音。</a:t>
            </a:r>
            <a:br>
              <a:rPr lang="zh-CN" altLang="en-US" sz="2600" dirty="0"/>
            </a:br>
            <a:r>
              <a:rPr lang="zh-CN" altLang="en-US" sz="2600" dirty="0"/>
              <a:t>发</a:t>
            </a:r>
            <a:r>
              <a:rPr lang="en-US" altLang="zh-CN" sz="2600" err="1"/>
              <a:t>ang</a:t>
            </a:r>
            <a:r>
              <a:rPr lang="en-US" altLang="zh-CN" sz="2600"/>
              <a:t> eng </a:t>
            </a:r>
            <a:r>
              <a:rPr lang="en-US" altLang="zh-CN" sz="2600" err="1"/>
              <a:t>ing</a:t>
            </a:r>
            <a:r>
              <a:rPr lang="en-US" altLang="zh-CN" sz="2600"/>
              <a:t> </a:t>
            </a:r>
            <a:r>
              <a:rPr lang="en-US" altLang="zh-CN" sz="2600" err="1"/>
              <a:t>ong</a:t>
            </a:r>
            <a:r>
              <a:rPr lang="en-US" altLang="zh-CN" sz="2600"/>
              <a:t> </a:t>
            </a:r>
            <a:r>
              <a:rPr lang="zh-CN" altLang="en-US" sz="2600" dirty="0"/>
              <a:t>时，舌根向软腭移动，最后抵住 软腭 。气流从鼻腔流出。</a:t>
            </a:r>
            <a:endParaRPr lang="zh-CN" altLang="en-US" sz="2600" dirty="0"/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文本占位符 193537"/>
          <p:cNvSpPr>
            <a:spLocks noGrp="1" noRot="1"/>
          </p:cNvSpPr>
          <p:nvPr>
            <p:ph type="body" idx="4294967295"/>
          </p:nvPr>
        </p:nvSpPr>
        <p:spPr>
          <a:xfrm>
            <a:off x="621665" y="1509395"/>
            <a:ext cx="7622540" cy="4589780"/>
          </a:xfrm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zh-CN" altLang="en-US" sz="2400" dirty="0"/>
              <a:t>练习：</a:t>
            </a:r>
            <a:br>
              <a:rPr lang="zh-CN" altLang="en-US" sz="2400" dirty="0"/>
            </a:br>
            <a:r>
              <a:rPr lang="en-US" altLang="zh-CN" sz="2400"/>
              <a:t>1</a:t>
            </a:r>
            <a:r>
              <a:rPr lang="zh-CN" altLang="en-US" sz="2400" dirty="0"/>
              <a:t>、白日依山尽，黄河入海流。欲穷千里目，更上一层楼。</a:t>
            </a:r>
            <a:br>
              <a:rPr lang="zh-CN" altLang="en-US" sz="2400" dirty="0"/>
            </a:br>
            <a:r>
              <a:rPr lang="en-US" altLang="zh-CN" sz="2400"/>
              <a:t>2</a:t>
            </a:r>
            <a:r>
              <a:rPr lang="zh-CN" altLang="en-US" sz="2400" dirty="0"/>
              <a:t>、床前明月光，疑是地上霜。举头望明月，低头思故乡。</a:t>
            </a:r>
            <a:br>
              <a:rPr lang="zh-CN" altLang="en-US" sz="2400" dirty="0"/>
            </a:br>
            <a:r>
              <a:rPr lang="en-US" altLang="zh-CN" sz="2400"/>
              <a:t>3</a:t>
            </a:r>
            <a:r>
              <a:rPr lang="zh-CN" altLang="en-US" sz="2400" dirty="0"/>
              <a:t>、碧玉妆成一树高，万条垂下绿丝绦。不知细叶谁裁出？二月春风似剪刀。</a:t>
            </a:r>
            <a:br>
              <a:rPr lang="zh-CN" altLang="en-US" sz="2400" dirty="0"/>
            </a:br>
            <a:endParaRPr lang="zh-CN" altLang="en-US" sz="2400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文本占位符 20481"/>
          <p:cNvSpPr>
            <a:spLocks noGrp="1" noRot="1"/>
          </p:cNvSpPr>
          <p:nvPr>
            <p:ph type="body" idx="4294967295"/>
          </p:nvPr>
        </p:nvSpPr>
        <p:spPr>
          <a:xfrm>
            <a:off x="395288" y="404813"/>
            <a:ext cx="8153400" cy="4498975"/>
          </a:xfrm>
        </p:spPr>
        <p:txBody>
          <a:bodyPr anchor="t"/>
          <a:lstStyle/>
          <a:p>
            <a:pPr marL="0" indent="0">
              <a:lnSpc>
                <a:spcPct val="90000"/>
              </a:lnSpc>
              <a:buNone/>
            </a:pPr>
            <a:endParaRPr lang="zh-CN" altLang="en-US" sz="2000" dirty="0">
              <a:latin typeface="+mj-ea"/>
              <a:ea typeface="+mj-ea"/>
              <a:cs typeface="+mj-ea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2000" dirty="0">
              <a:latin typeface="+mj-ea"/>
              <a:ea typeface="+mj-ea"/>
              <a:cs typeface="+mj-ea"/>
            </a:endParaRPr>
          </a:p>
          <a:p>
            <a:pPr>
              <a:lnSpc>
                <a:spcPct val="90000"/>
              </a:lnSpc>
            </a:pPr>
            <a:r>
              <a:rPr lang="zh-CN" altLang="en-US" sz="2000" dirty="0"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en-US" altLang="zh-CN" sz="2000">
                <a:latin typeface="+mj-ea"/>
                <a:ea typeface="+mj-ea"/>
                <a:cs typeface="+mj-ea"/>
                <a:sym typeface="+mn-ea"/>
              </a:rPr>
              <a:t>2</a:t>
            </a:r>
            <a:r>
              <a:rPr lang="zh-CN" altLang="en-US" sz="2000" dirty="0">
                <a:latin typeface="+mj-ea"/>
                <a:ea typeface="+mj-ea"/>
                <a:cs typeface="+mj-ea"/>
                <a:sym typeface="+mn-ea"/>
              </a:rPr>
              <a:t>）顶舌：闭唇．用舌尖顶住左内颊、用力顶，似逗小孩儿嘴里有糖状，然后，用舌尖顶住右内岬颊做同样练习。如上左右交替、反复练习。</a:t>
            </a:r>
            <a:endParaRPr lang="zh-CN" altLang="en-US" sz="2000" dirty="0">
              <a:latin typeface="+mj-ea"/>
              <a:ea typeface="+mj-ea"/>
              <a:cs typeface="+mj-ea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2000" dirty="0">
              <a:latin typeface="+mj-ea"/>
              <a:ea typeface="+mj-ea"/>
              <a:cs typeface="+mj-ea"/>
            </a:endParaRPr>
          </a:p>
          <a:p>
            <a:pPr>
              <a:lnSpc>
                <a:spcPct val="90000"/>
              </a:lnSpc>
            </a:pPr>
            <a:r>
              <a:rPr lang="zh-CN" altLang="en-US" sz="2000" dirty="0">
                <a:latin typeface="+mj-ea"/>
                <a:ea typeface="+mj-ea"/>
                <a:cs typeface="+mj-ea"/>
                <a:sym typeface="+mn-ea"/>
              </a:rPr>
              <a:t>（</a:t>
            </a:r>
            <a:r>
              <a:rPr lang="en-US" altLang="zh-CN" sz="2000">
                <a:latin typeface="+mj-ea"/>
                <a:ea typeface="+mj-ea"/>
                <a:cs typeface="+mj-ea"/>
                <a:sym typeface="+mn-ea"/>
              </a:rPr>
              <a:t>3</a:t>
            </a:r>
            <a:r>
              <a:rPr lang="zh-CN" altLang="en-US" sz="2000" dirty="0">
                <a:latin typeface="+mj-ea"/>
                <a:ea typeface="+mj-ea"/>
                <a:cs typeface="+mj-ea"/>
                <a:sym typeface="+mn-ea"/>
              </a:rPr>
              <a:t>）伸舌：将舌伸出唇外，舌体集中、舌尖向前、向左右、向上下尽力伸展。这一练习主要练习使舌体集中、舌尖能集中用力。</a:t>
            </a:r>
            <a:endParaRPr lang="zh-CN" altLang="en-US" sz="2000" dirty="0">
              <a:latin typeface="+mj-ea"/>
              <a:ea typeface="+mj-ea"/>
              <a:cs typeface="+mj-ea"/>
              <a:sym typeface="+mn-ea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2000" dirty="0">
              <a:latin typeface="+mj-ea"/>
              <a:ea typeface="+mj-ea"/>
              <a:cs typeface="+mj-ea"/>
              <a:sym typeface="+mn-ea"/>
            </a:endParaRPr>
          </a:p>
          <a:p>
            <a:pPr>
              <a:lnSpc>
                <a:spcPct val="90000"/>
              </a:lnSpc>
            </a:pPr>
            <a:r>
              <a:rPr lang="zh-CN" altLang="en-US" sz="2000" dirty="0">
                <a:latin typeface="+mj-ea"/>
                <a:ea typeface="+mj-ea"/>
                <a:cs typeface="+mj-ea"/>
              </a:rPr>
              <a:t>（4）绕舌：闭唇，把舌尖伸到齿前唇后，向顺时针方向环绕360度，然后向逆时针方向环绕360度，交替进行。</a:t>
            </a:r>
            <a:endParaRPr lang="zh-CN" altLang="en-US" sz="2000" dirty="0">
              <a:latin typeface="+mj-ea"/>
              <a:ea typeface="+mj-ea"/>
              <a:cs typeface="+mj-ea"/>
            </a:endParaRPr>
          </a:p>
          <a:p>
            <a:pPr>
              <a:lnSpc>
                <a:spcPct val="90000"/>
              </a:lnSpc>
            </a:pPr>
            <a:endParaRPr lang="zh-CN" altLang="en-US" sz="2000" dirty="0">
              <a:latin typeface="+mj-ea"/>
              <a:ea typeface="+mj-ea"/>
              <a:cs typeface="+mj-ea"/>
            </a:endParaRPr>
          </a:p>
          <a:p>
            <a:pPr>
              <a:lnSpc>
                <a:spcPct val="90000"/>
              </a:lnSpc>
            </a:pPr>
            <a:r>
              <a:rPr lang="zh-CN" altLang="en-US" sz="2000" dirty="0">
                <a:latin typeface="+mj-ea"/>
                <a:ea typeface="+mj-ea"/>
                <a:cs typeface="+mj-ea"/>
              </a:rPr>
              <a:t>（5）立舌：将舌尖向后贴住左侧槽牙齿背，然后将舌沿齿背推至门齿中缝。使舌尖向右侧力翻。然后做相反方向的练习。这一练习对于改进边音L的发音有益。</a:t>
            </a:r>
            <a:endParaRPr lang="zh-CN" altLang="en-US" sz="2000" dirty="0">
              <a:latin typeface="+mj-ea"/>
              <a:ea typeface="+mj-ea"/>
              <a:cs typeface="+mj-ea"/>
            </a:endParaRPr>
          </a:p>
          <a:p>
            <a:pPr>
              <a:lnSpc>
                <a:spcPct val="90000"/>
              </a:lnSpc>
            </a:pPr>
            <a:endParaRPr lang="zh-CN" altLang="en-US" sz="2000" dirty="0">
              <a:latin typeface="+mj-ea"/>
              <a:ea typeface="+mj-ea"/>
              <a:cs typeface="+mj-ea"/>
            </a:endParaRPr>
          </a:p>
          <a:p>
            <a:pPr>
              <a:lnSpc>
                <a:spcPct val="90000"/>
              </a:lnSpc>
            </a:pPr>
            <a:r>
              <a:rPr lang="zh-CN" altLang="en-US" sz="2000" dirty="0">
                <a:latin typeface="+mj-ea"/>
                <a:ea typeface="+mj-ea"/>
                <a:cs typeface="+mj-ea"/>
              </a:rPr>
              <a:t>（6）舌打响：舌尖顶住硬腭，用力持阻，然后突然弹开，发出类似“de”的响声。</a:t>
            </a:r>
            <a:endParaRPr lang="zh-CN" altLang="en-US" sz="2000" dirty="0">
              <a:latin typeface="+mj-ea"/>
              <a:ea typeface="+mj-ea"/>
              <a:cs typeface="+mj-ea"/>
            </a:endParaRPr>
          </a:p>
          <a:p>
            <a:pPr>
              <a:lnSpc>
                <a:spcPct val="90000"/>
              </a:lnSpc>
            </a:pPr>
            <a:endParaRPr lang="zh-CN" altLang="en-US" sz="2000" dirty="0">
              <a:latin typeface="+mj-ea"/>
              <a:ea typeface="+mj-ea"/>
              <a:cs typeface="+mj-ea"/>
            </a:endParaRPr>
          </a:p>
          <a:p>
            <a:pPr marL="0" indent="0">
              <a:lnSpc>
                <a:spcPct val="90000"/>
              </a:lnSpc>
              <a:buNone/>
            </a:pPr>
            <a:endParaRPr lang="zh-CN" altLang="en-US" sz="2400" b="1" dirty="0">
              <a:latin typeface="宋体" panose="02010600030101010101" pitchFamily="2" charset="-122"/>
            </a:endParaRPr>
          </a:p>
          <a:p>
            <a:pPr>
              <a:lnSpc>
                <a:spcPct val="90000"/>
              </a:lnSpc>
            </a:pPr>
            <a:endParaRPr lang="zh-CN" altLang="en-US" sz="1400" dirty="0"/>
          </a:p>
        </p:txBody>
      </p:sp>
    </p:spTree>
  </p:cSld>
  <p:clrMapOvr>
    <a:masterClrMapping/>
  </p:clrMapOvr>
  <p:transition/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6146"/>
          <p:cNvSpPr txBox="1"/>
          <p:nvPr/>
        </p:nvSpPr>
        <p:spPr>
          <a:xfrm>
            <a:off x="6227763" y="623728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12230" y="2553335"/>
            <a:ext cx="24549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第四单元</a:t>
            </a:r>
            <a:r>
              <a:rPr lang="en-US" altLang="zh-CN" dirty="0">
                <a:latin typeface="+mj-ea"/>
                <a:ea typeface="+mj-ea"/>
              </a:rPr>
              <a:t>——</a:t>
            </a:r>
            <a:r>
              <a:rPr lang="zh-CN" altLang="en-US" dirty="0">
                <a:latin typeface="+mj-ea"/>
                <a:ea typeface="+mj-ea"/>
              </a:rPr>
              <a:t>声调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0280" y="1050290"/>
            <a:ext cx="62344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方正舒体" panose="02010601030101010101" charset="-122"/>
                <a:ea typeface="方正舒体" panose="02010601030101010101" charset="-122"/>
              </a:rPr>
              <a:t>普通话语音基础</a:t>
            </a:r>
            <a:endParaRPr lang="zh-CN" altLang="en-US" sz="6000" dirty="0">
              <a:latin typeface="方正舒体" panose="02010601030101010101" charset="-122"/>
              <a:ea typeface="方正舒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组合 7172"/>
          <p:cNvGrpSpPr/>
          <p:nvPr/>
        </p:nvGrpSpPr>
        <p:grpSpPr>
          <a:xfrm>
            <a:off x="1945005" y="1543221"/>
            <a:ext cx="381000" cy="381000"/>
            <a:chOff x="0" y="0"/>
            <a:chExt cx="1615" cy="1615"/>
          </a:xfrm>
        </p:grpSpPr>
        <p:sp>
          <p:nvSpPr>
            <p:cNvPr id="7174" name="椭圆 7173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椭圆 7174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椭圆 7175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7" name="椭圆 7176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椭圆 7177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椭圆 7178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4" name="圆角矩形 8193"/>
          <p:cNvSpPr/>
          <p:nvPr/>
        </p:nvSpPr>
        <p:spPr>
          <a:xfrm>
            <a:off x="10795" y="496888"/>
            <a:ext cx="266382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24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一、什么是声调？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第四单元</a:t>
            </a:r>
            <a:r>
              <a:rPr lang="en-US" altLang="zh-CN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声调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83768" y="1614539"/>
            <a:ext cx="415226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ym typeface="+mn-ea"/>
              </a:rPr>
              <a:t>1</a:t>
            </a:r>
            <a:r>
              <a:rPr lang="zh-CN" altLang="en-US" dirty="0">
                <a:sym typeface="+mn-ea"/>
              </a:rPr>
              <a:t>、</a:t>
            </a:r>
            <a:r>
              <a:rPr dirty="0" err="1">
                <a:sym typeface="+mn-ea"/>
              </a:rPr>
              <a:t>声调是音节中具有区别意义作用的音高变化</a:t>
            </a:r>
            <a:r>
              <a:rPr dirty="0">
                <a:sym typeface="+mn-ea"/>
              </a:rPr>
              <a:t>。</a:t>
            </a:r>
            <a:endParaRPr dirty="0">
              <a:sym typeface="+mn-ea"/>
            </a:endParaRPr>
          </a:p>
          <a:p>
            <a:endParaRPr lang="en-US" dirty="0">
              <a:sym typeface="+mn-ea"/>
            </a:endParaRPr>
          </a:p>
          <a:p>
            <a:endParaRPr lang="en-US" dirty="0">
              <a:sym typeface="+mn-ea"/>
            </a:endParaRPr>
          </a:p>
          <a:p>
            <a:endParaRPr lang="en-US" dirty="0">
              <a:sym typeface="+mn-ea"/>
            </a:endParaRPr>
          </a:p>
          <a:p>
            <a:r>
              <a:rPr lang="en-US" dirty="0">
                <a:sym typeface="+mn-ea"/>
              </a:rPr>
              <a:t>2</a:t>
            </a:r>
            <a:r>
              <a:rPr lang="zh-CN" altLang="en-US" dirty="0">
                <a:sym typeface="+mn-ea"/>
              </a:rPr>
              <a:t>、</a:t>
            </a:r>
            <a:r>
              <a:rPr dirty="0" err="1">
                <a:sym typeface="+mn-ea"/>
              </a:rPr>
              <a:t>声调对于字音来说非常重要。汉语的任何一个音节都有声调。一般来说一个汉字就是一个音节，所以声调又叫字调</a:t>
            </a:r>
            <a:r>
              <a:rPr dirty="0">
                <a:sym typeface="+mn-ea"/>
              </a:rPr>
              <a:t>。</a:t>
            </a:r>
            <a:endParaRPr lang="zh-CN" altLang="en-US" dirty="0"/>
          </a:p>
        </p:txBody>
      </p:sp>
      <p:grpSp>
        <p:nvGrpSpPr>
          <p:cNvPr id="3" name="组合 2"/>
          <p:cNvGrpSpPr/>
          <p:nvPr/>
        </p:nvGrpSpPr>
        <p:grpSpPr>
          <a:xfrm>
            <a:off x="1966709" y="2924944"/>
            <a:ext cx="381000" cy="381000"/>
            <a:chOff x="1925320" y="2037080"/>
            <a:chExt cx="381000" cy="381000"/>
          </a:xfrm>
        </p:grpSpPr>
        <p:sp>
          <p:nvSpPr>
            <p:cNvPr id="4" name="椭圆 3"/>
            <p:cNvSpPr/>
            <p:nvPr/>
          </p:nvSpPr>
          <p:spPr>
            <a:xfrm>
              <a:off x="1925320" y="2037080"/>
              <a:ext cx="381000" cy="38100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5" name="椭圆 4"/>
            <p:cNvSpPr/>
            <p:nvPr/>
          </p:nvSpPr>
          <p:spPr>
            <a:xfrm>
              <a:off x="1946910" y="2058035"/>
              <a:ext cx="337185" cy="33718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6" name="椭圆 5"/>
            <p:cNvSpPr/>
            <p:nvPr/>
          </p:nvSpPr>
          <p:spPr>
            <a:xfrm>
              <a:off x="1966595" y="2078355"/>
              <a:ext cx="297815" cy="29845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1966595" y="2078355"/>
              <a:ext cx="297815" cy="298450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1986280" y="2098040"/>
              <a:ext cx="258445" cy="259080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986280" y="2098040"/>
              <a:ext cx="258445" cy="259080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5"/>
          <a:stretch>
            <a:fillRect/>
          </a:stretch>
        </p:blipFill>
        <p:spPr>
          <a:xfrm>
            <a:off x="6590280" y="4198989"/>
            <a:ext cx="2321567" cy="1940758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892" y="1345607"/>
            <a:ext cx="6858000" cy="5212355"/>
          </a:xfrm>
          <a:prstGeom prst="rect">
            <a:avLst/>
          </a:prstGeom>
        </p:spPr>
      </p:pic>
      <p:sp>
        <p:nvSpPr>
          <p:cNvPr id="8194" name="圆角矩形 8193"/>
          <p:cNvSpPr/>
          <p:nvPr/>
        </p:nvSpPr>
        <p:spPr>
          <a:xfrm>
            <a:off x="10795" y="496888"/>
            <a:ext cx="3193053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24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二</a:t>
            </a:r>
            <a:r>
              <a:rPr lang="zh-CN" altLang="en-US" sz="24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、</a:t>
            </a:r>
            <a:r>
              <a:rPr lang="zh-CN" altLang="en-US" sz="24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声调的</a:t>
            </a:r>
            <a:r>
              <a:rPr lang="zh-CN" altLang="en-US" sz="24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性质和特点   </a:t>
            </a:r>
            <a:endParaRPr lang="zh-CN" altLang="en-US" sz="24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第四单元</a:t>
            </a:r>
            <a:r>
              <a:rPr lang="en-US" altLang="zh-CN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声调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411760" y="2564904"/>
            <a:ext cx="41522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1</a:t>
            </a:r>
            <a:r>
              <a:rPr lang="zh-CN" altLang="en-US" dirty="0" smtClean="0"/>
              <a:t>、性质</a:t>
            </a:r>
            <a:endParaRPr lang="en-US" altLang="zh-CN" dirty="0" smtClean="0"/>
          </a:p>
          <a:p>
            <a:r>
              <a:rPr lang="zh-CN" altLang="en-US" dirty="0"/>
              <a:t>语音有四要素，声母、韵母的不同主要是由音色不同造成的，是属于音色的，而声调不同则是由音高不同造成的，是属于音高的。声调属音高问题，这就是它的性质。</a:t>
            </a:r>
            <a:endParaRPr lang="zh-CN" altLang="en-US" dirty="0"/>
          </a:p>
          <a:p>
            <a:endParaRPr lang="zh-CN" altLang="en-US" dirty="0"/>
          </a:p>
          <a:p>
            <a:r>
              <a:rPr lang="zh-CN" altLang="en-US" dirty="0"/>
              <a:t>当然，在语音四要素中，声调同音高、音长、音强都有一定的关系，但它的性质主要决定于音高。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10024" y="1373207"/>
            <a:ext cx="59046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r>
              <a:rPr lang="zh-CN" altLang="en-US" dirty="0"/>
              <a:t>、特点</a:t>
            </a:r>
            <a:endParaRPr lang="en-US" altLang="zh-CN" dirty="0"/>
          </a:p>
          <a:p>
            <a:r>
              <a:rPr lang="zh-CN" altLang="en-US" dirty="0" smtClean="0"/>
              <a:t>①声音</a:t>
            </a:r>
            <a:r>
              <a:rPr lang="zh-CN" altLang="en-US" dirty="0"/>
              <a:t>的高低升降主要由音高决定</a:t>
            </a:r>
            <a:endParaRPr lang="en-US" altLang="zh-CN" dirty="0"/>
          </a:p>
          <a:p>
            <a:r>
              <a:rPr lang="zh-CN" altLang="en-US" dirty="0" smtClean="0"/>
              <a:t>②声调</a:t>
            </a:r>
            <a:r>
              <a:rPr lang="zh-CN" altLang="en-US" dirty="0"/>
              <a:t>的高低升降变化是相对的</a:t>
            </a:r>
            <a:endParaRPr lang="en-US" altLang="zh-CN" dirty="0"/>
          </a:p>
          <a:p>
            <a:r>
              <a:rPr lang="zh-CN" altLang="en-US" dirty="0" smtClean="0"/>
              <a:t>③声调</a:t>
            </a:r>
            <a:r>
              <a:rPr lang="zh-CN" altLang="en-US" dirty="0"/>
              <a:t>的高低升降变化是逐渐滑动的，而不是跳跃式的</a:t>
            </a:r>
            <a:endParaRPr lang="en-US" altLang="zh-CN" dirty="0"/>
          </a:p>
          <a:p>
            <a:r>
              <a:rPr lang="zh-CN" altLang="en-US" dirty="0" smtClean="0"/>
              <a:t>④声调</a:t>
            </a:r>
            <a:r>
              <a:rPr lang="zh-CN" altLang="en-US" dirty="0"/>
              <a:t>具有区分意义的作用。如：才华</a:t>
            </a:r>
            <a:r>
              <a:rPr lang="en-US" altLang="zh-CN" dirty="0"/>
              <a:t>-</a:t>
            </a:r>
            <a:r>
              <a:rPr lang="zh-CN" altLang="en-US" dirty="0"/>
              <a:t>菜花</a:t>
            </a:r>
            <a:endParaRPr lang="en-US" altLang="zh-CN" dirty="0"/>
          </a:p>
          <a:p>
            <a:r>
              <a:rPr lang="zh-CN" altLang="en-US" dirty="0" smtClean="0"/>
              <a:t>⑤声调</a:t>
            </a:r>
            <a:r>
              <a:rPr lang="zh-CN" altLang="en-US" dirty="0"/>
              <a:t>具有区分词性的</a:t>
            </a:r>
            <a:r>
              <a:rPr lang="zh-CN" altLang="en-US" dirty="0" smtClean="0"/>
              <a:t>作用</a:t>
            </a:r>
            <a:endParaRPr lang="en-US" altLang="zh-CN" dirty="0" smtClean="0"/>
          </a:p>
          <a:p>
            <a:r>
              <a:rPr lang="zh-CN" altLang="en-US" dirty="0" smtClean="0"/>
              <a:t>如：        </a:t>
            </a:r>
            <a:r>
              <a:rPr lang="en-US" altLang="zh-CN" dirty="0" err="1" smtClean="0"/>
              <a:t>hǎo</a:t>
            </a:r>
            <a:r>
              <a:rPr lang="zh-CN" altLang="en-US" dirty="0" smtClean="0"/>
              <a:t>（形）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en-US" altLang="zh-CN" dirty="0" smtClean="0"/>
              <a:t>   </a:t>
            </a:r>
            <a:r>
              <a:rPr lang="zh-CN" altLang="en-US" dirty="0" smtClean="0"/>
              <a:t>好     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/>
              <a:t> </a:t>
            </a:r>
            <a:r>
              <a:rPr lang="en-US" altLang="zh-CN" dirty="0" smtClean="0"/>
              <a:t>              </a:t>
            </a:r>
            <a:r>
              <a:rPr lang="en-US" altLang="zh-CN" dirty="0" err="1" smtClean="0"/>
              <a:t>hào</a:t>
            </a:r>
            <a:r>
              <a:rPr lang="zh-CN" altLang="en-US" dirty="0" smtClean="0"/>
              <a:t>（动）</a:t>
            </a:r>
            <a:endParaRPr lang="en-US" altLang="zh-CN" dirty="0" smtClean="0"/>
          </a:p>
          <a:p>
            <a:r>
              <a:rPr lang="zh-CN" altLang="en-US" dirty="0" smtClean="0"/>
              <a:t>⑥声调的抑扬顿挫使语音赋予音乐感。普通话声调的高低升降不断变化，</a:t>
            </a:r>
            <a:r>
              <a:rPr lang="zh-CN" altLang="en-US" dirty="0"/>
              <a:t>使普通话音</a:t>
            </a:r>
            <a:r>
              <a:rPr lang="zh-CN" altLang="en-US" dirty="0" smtClean="0"/>
              <a:t>节抑扬顿挫，起伏有致，增强了有声语言的感染力。</a:t>
            </a:r>
            <a:endParaRPr lang="zh-CN" altLang="en-US" dirty="0"/>
          </a:p>
        </p:txBody>
      </p:sp>
      <p:sp>
        <p:nvSpPr>
          <p:cNvPr id="7" name="圆角矩形 6"/>
          <p:cNvSpPr/>
          <p:nvPr/>
        </p:nvSpPr>
        <p:spPr>
          <a:xfrm>
            <a:off x="10795" y="496888"/>
            <a:ext cx="3193053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24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二</a:t>
            </a:r>
            <a:r>
              <a:rPr lang="zh-CN" altLang="en-US" sz="24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、</a:t>
            </a:r>
            <a:r>
              <a:rPr lang="zh-CN" altLang="en-US" sz="24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声调的</a:t>
            </a:r>
            <a:r>
              <a:rPr lang="zh-CN" altLang="en-US" sz="24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性质和特点   </a:t>
            </a:r>
            <a:endParaRPr lang="zh-CN" altLang="en-US" sz="24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5" name="左大括号 14"/>
          <p:cNvSpPr/>
          <p:nvPr/>
        </p:nvSpPr>
        <p:spPr>
          <a:xfrm>
            <a:off x="2771800" y="3212976"/>
            <a:ext cx="288032" cy="1080120"/>
          </a:xfrm>
          <a:prstGeom prst="leftBrac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圆角矩形 15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第四单元</a:t>
            </a:r>
            <a:r>
              <a:rPr lang="en-US" altLang="zh-CN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声调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357" y="5343525"/>
            <a:ext cx="1828800" cy="18288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01" name="矩形 11300"/>
          <p:cNvSpPr/>
          <p:nvPr/>
        </p:nvSpPr>
        <p:spPr>
          <a:xfrm>
            <a:off x="539750" y="1698784"/>
            <a:ext cx="3021013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x-none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4" name="圆角矩形 8193"/>
          <p:cNvSpPr/>
          <p:nvPr/>
        </p:nvSpPr>
        <p:spPr>
          <a:xfrm>
            <a:off x="11112" y="489187"/>
            <a:ext cx="3696791" cy="5673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三、普通话的调类和调值</a:t>
            </a:r>
            <a:endParaRPr lang="zh-CN" altLang="en-US" sz="24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第四单元</a:t>
            </a:r>
            <a:r>
              <a:rPr lang="en-US" altLang="zh-CN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声调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75424" y="1484784"/>
            <a:ext cx="627478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hlinkClick r:id="rId1"/>
              </a:rPr>
              <a:t>1</a:t>
            </a:r>
            <a:r>
              <a:rPr lang="zh-CN" altLang="en-US" b="1" dirty="0" smtClean="0">
                <a:hlinkClick r:id="rId1"/>
              </a:rPr>
              <a:t>、调值</a:t>
            </a:r>
            <a:r>
              <a:rPr lang="zh-CN" altLang="en-US" dirty="0"/>
              <a:t>，又称调形，指声调高低、升降、曲直的变化形式，一个音如果又高又平，就是由</a:t>
            </a:r>
            <a:r>
              <a:rPr lang="en-US" altLang="zh-CN" dirty="0"/>
              <a:t>5</a:t>
            </a:r>
            <a:r>
              <a:rPr lang="zh-CN" altLang="en-US" dirty="0"/>
              <a:t>度到</a:t>
            </a:r>
            <a:r>
              <a:rPr lang="en-US" altLang="zh-CN" dirty="0"/>
              <a:t>5</a:t>
            </a:r>
            <a:r>
              <a:rPr lang="zh-CN" altLang="en-US" dirty="0"/>
              <a:t>度，简称为</a:t>
            </a:r>
            <a:r>
              <a:rPr lang="en-US" altLang="zh-CN" dirty="0"/>
              <a:t>55</a:t>
            </a:r>
            <a:r>
              <a:rPr lang="zh-CN" altLang="en-US" dirty="0"/>
              <a:t>，是个高平调；如果从最低升到最高，就是由</a:t>
            </a:r>
            <a:r>
              <a:rPr lang="en-US" altLang="zh-CN" dirty="0"/>
              <a:t>1</a:t>
            </a:r>
            <a:r>
              <a:rPr lang="zh-CN" altLang="en-US" dirty="0"/>
              <a:t>度到</a:t>
            </a:r>
            <a:r>
              <a:rPr lang="en-US" altLang="zh-CN" dirty="0"/>
              <a:t>5</a:t>
            </a:r>
            <a:r>
              <a:rPr lang="zh-CN" altLang="en-US" dirty="0"/>
              <a:t>度，简称为</a:t>
            </a:r>
            <a:r>
              <a:rPr lang="en-US" altLang="zh-CN" dirty="0"/>
              <a:t>15</a:t>
            </a:r>
            <a:r>
              <a:rPr lang="zh-CN" altLang="en-US" dirty="0"/>
              <a:t>，是个低升调；如果由最高降到最低，就是由</a:t>
            </a:r>
            <a:r>
              <a:rPr lang="en-US" altLang="zh-CN" dirty="0"/>
              <a:t>5</a:t>
            </a:r>
            <a:r>
              <a:rPr lang="zh-CN" altLang="en-US" dirty="0"/>
              <a:t>度降到</a:t>
            </a:r>
            <a:r>
              <a:rPr lang="en-US" altLang="zh-CN" dirty="0"/>
              <a:t>1</a:t>
            </a:r>
            <a:r>
              <a:rPr lang="zh-CN" altLang="en-US" dirty="0"/>
              <a:t>度，简称为</a:t>
            </a:r>
            <a:r>
              <a:rPr lang="en-US" altLang="zh-CN" dirty="0"/>
              <a:t>51</a:t>
            </a:r>
            <a:r>
              <a:rPr lang="zh-CN" altLang="en-US" dirty="0"/>
              <a:t>，是个全降调</a:t>
            </a:r>
            <a:r>
              <a:rPr lang="zh-CN" altLang="en-US" dirty="0" smtClean="0"/>
              <a:t>。</a:t>
            </a:r>
            <a:endParaRPr lang="en-US" altLang="zh-CN" dirty="0"/>
          </a:p>
          <a:p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</a:t>
            </a:r>
            <a:r>
              <a:rPr lang="zh-CN" altLang="en-US" b="1" dirty="0" smtClean="0"/>
              <a:t>调值</a:t>
            </a:r>
            <a:r>
              <a:rPr lang="zh-CN" altLang="en-US" dirty="0"/>
              <a:t>指</a:t>
            </a:r>
            <a:r>
              <a:rPr lang="zh-CN" altLang="en-US" dirty="0">
                <a:hlinkClick r:id="rId2"/>
              </a:rPr>
              <a:t>音阶</a:t>
            </a:r>
            <a:r>
              <a:rPr lang="zh-CN" altLang="en-US" dirty="0"/>
              <a:t>高低升降曲直长短的变化形式，也就是声调的实际读法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、调值</a:t>
            </a:r>
            <a:r>
              <a:rPr lang="zh-CN" altLang="en-US" dirty="0"/>
              <a:t>的语音特点有二</a:t>
            </a:r>
            <a:r>
              <a:rPr lang="zh-CN" altLang="en-US" dirty="0" smtClean="0"/>
              <a:t>：</a:t>
            </a:r>
            <a:endParaRPr lang="en-US" altLang="zh-CN" dirty="0" smtClean="0"/>
          </a:p>
          <a:p>
            <a:r>
              <a:rPr lang="zh-CN" altLang="en-US" dirty="0" smtClean="0"/>
              <a:t>第一</a:t>
            </a:r>
            <a:r>
              <a:rPr lang="zh-CN" altLang="en-US" dirty="0"/>
              <a:t>，调值主要由音高构成，音的高低决定于频率的高低。第二，构成调值的</a:t>
            </a:r>
            <a:r>
              <a:rPr lang="zh-CN" altLang="en-US" dirty="0">
                <a:hlinkClick r:id="rId3"/>
              </a:rPr>
              <a:t>相对音高</a:t>
            </a:r>
            <a:r>
              <a:rPr lang="zh-CN" altLang="en-US" dirty="0"/>
              <a:t>在读音上是连续的，渐变的，中间没有停顿的，没有跳跃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107" y="5029200"/>
            <a:ext cx="18288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s0.bdstatic.com/70cFuHSh_Q1YnxGkpoWK1HF6hhy/it/u=3328999921,1216524749&amp;fm=27&amp;gp=0.jpg"/>
          <p:cNvPicPr>
            <a:picLocks noChangeAspect="1" noChangeArrowheads="1" noCrop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1641" y="4681751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00503" y="1412776"/>
            <a:ext cx="56166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hlinkClick r:id="rId2"/>
              </a:rPr>
              <a:t>1</a:t>
            </a:r>
            <a:r>
              <a:rPr lang="zh-CN" altLang="en-US" b="1" dirty="0" smtClean="0">
                <a:hlinkClick r:id="rId2"/>
              </a:rPr>
              <a:t>、调类</a:t>
            </a:r>
            <a:r>
              <a:rPr lang="zh-CN" altLang="en-US" dirty="0"/>
              <a:t>指声调的类别，就是把调值相同的音归纳在一起建立起来的声调的类别。例如普通话的“去、替、废、动、恨”</a:t>
            </a:r>
            <a:r>
              <a:rPr lang="zh-CN" altLang="en-US" dirty="0">
                <a:hlinkClick r:id="rId3"/>
              </a:rPr>
              <a:t>调值</a:t>
            </a:r>
            <a:r>
              <a:rPr lang="zh-CN" altLang="en-US" dirty="0"/>
              <a:t>相同，都是由</a:t>
            </a:r>
            <a:r>
              <a:rPr lang="en-US" altLang="zh-CN" dirty="0"/>
              <a:t>5</a:t>
            </a:r>
            <a:r>
              <a:rPr lang="zh-CN" altLang="en-US" dirty="0"/>
              <a:t>度到</a:t>
            </a:r>
            <a:r>
              <a:rPr lang="en-US" altLang="zh-CN" dirty="0"/>
              <a:t>1</a:t>
            </a:r>
            <a:r>
              <a:rPr lang="zh-CN" altLang="en-US" dirty="0"/>
              <a:t>度，就属于同一个调类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2</a:t>
            </a:r>
            <a:r>
              <a:rPr lang="zh-CN" altLang="en-US" dirty="0" smtClean="0"/>
              <a:t>、古代</a:t>
            </a:r>
            <a:r>
              <a:rPr lang="zh-CN" altLang="en-US" dirty="0"/>
              <a:t>汉语的声调有四个调类，古人</a:t>
            </a:r>
            <a:r>
              <a:rPr lang="zh-CN" altLang="en-US" dirty="0" smtClean="0"/>
              <a:t>叫做</a:t>
            </a:r>
            <a:r>
              <a:rPr lang="zh-CN" altLang="en-US" dirty="0">
                <a:solidFill>
                  <a:srgbClr val="FF0000"/>
                </a:solidFill>
                <a:hlinkClick r:id="rId4"/>
              </a:rPr>
              <a:t>平声</a:t>
            </a:r>
            <a:r>
              <a:rPr lang="zh-CN" altLang="en-US" dirty="0" smtClean="0"/>
              <a:t>、</a:t>
            </a:r>
            <a:r>
              <a:rPr lang="zh-CN" altLang="en-US" dirty="0">
                <a:hlinkClick r:id="rId5"/>
              </a:rPr>
              <a:t>上声</a:t>
            </a:r>
            <a:r>
              <a:rPr lang="zh-CN" altLang="en-US" dirty="0"/>
              <a:t>、</a:t>
            </a:r>
            <a:r>
              <a:rPr lang="zh-CN" altLang="en-US" dirty="0">
                <a:hlinkClick r:id="rId6"/>
              </a:rPr>
              <a:t>去声</a:t>
            </a:r>
            <a:r>
              <a:rPr lang="zh-CN" altLang="en-US" dirty="0"/>
              <a:t>、</a:t>
            </a:r>
            <a:r>
              <a:rPr lang="zh-CN" altLang="en-US" dirty="0">
                <a:hlinkClick r:id="rId7"/>
              </a:rPr>
              <a:t>入声</a:t>
            </a:r>
            <a:r>
              <a:rPr lang="zh-CN" altLang="en-US" dirty="0"/>
              <a:t>，合起来叫做四声。现代汉语普通话和各方言的调类都是从古代的四声演变来的。在演变的过程中有分有合，形成非常复杂的局面。按照调值归纳出来，普通话里有四种基本的调类，即</a:t>
            </a:r>
            <a:r>
              <a:rPr lang="zh-CN" altLang="en-US" dirty="0">
                <a:hlinkClick r:id="rId8"/>
              </a:rPr>
              <a:t>阴平</a:t>
            </a:r>
            <a:r>
              <a:rPr lang="zh-CN" altLang="en-US" dirty="0"/>
              <a:t>、阳平、上声、去声。它是根据古汉语“平、上、去、入”的名称沿用下来的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 smtClean="0"/>
              <a:t>3</a:t>
            </a:r>
            <a:r>
              <a:rPr lang="zh-CN" altLang="en-US" dirty="0" smtClean="0"/>
              <a:t>、</a:t>
            </a:r>
            <a:r>
              <a:rPr lang="zh-CN" altLang="en-US" b="1" dirty="0" smtClean="0">
                <a:hlinkClick r:id="rId2"/>
              </a:rPr>
              <a:t>调类</a:t>
            </a:r>
            <a:r>
              <a:rPr lang="zh-CN" altLang="en-US" dirty="0"/>
              <a:t>是声调的种类，就是把调值相同的字归纳在一起所建立的类。同一种方言中，有几种基本调值就可以归纳成几种调类。</a:t>
            </a:r>
            <a:endParaRPr lang="zh-CN" altLang="en-US" dirty="0"/>
          </a:p>
          <a:p>
            <a:endParaRPr lang="zh-CN" altLang="en-US" dirty="0"/>
          </a:p>
        </p:txBody>
      </p:sp>
      <p:sp>
        <p:nvSpPr>
          <p:cNvPr id="4" name="圆角矩形 3"/>
          <p:cNvSpPr/>
          <p:nvPr/>
        </p:nvSpPr>
        <p:spPr>
          <a:xfrm>
            <a:off x="11112" y="489187"/>
            <a:ext cx="3696791" cy="5673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三、普通话的调类和调值</a:t>
            </a:r>
            <a:endParaRPr lang="zh-CN" altLang="en-US" sz="24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第四单元</a:t>
            </a:r>
            <a:r>
              <a:rPr lang="en-US" altLang="zh-CN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声调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6335" y="4077072"/>
            <a:ext cx="504056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五度标记法是用五度竖标来标记调值相对音高走势的一种方法。画一条竖线为坐标，分作四格五度，表示声调的相对音高，并在竖线的左侧画一条反映音高变化的走势的短线或点，表示音高升降变化的格式。根据音高变化的走势，或平或升或降或弯曲，制成五度标调符号，有时也采用两位或三位数字表示，这叫做调值数码法。</a:t>
            </a:r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335" y="1185421"/>
            <a:ext cx="5508073" cy="2832988"/>
          </a:xfrm>
          <a:prstGeom prst="rect">
            <a:avLst/>
          </a:prstGeom>
        </p:spPr>
      </p:pic>
      <p:sp>
        <p:nvSpPr>
          <p:cNvPr id="5" name="圆角矩形 4"/>
          <p:cNvSpPr/>
          <p:nvPr/>
        </p:nvSpPr>
        <p:spPr>
          <a:xfrm>
            <a:off x="11112" y="489187"/>
            <a:ext cx="3696791" cy="5673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四、普通话声调发音要领</a:t>
            </a:r>
            <a:endParaRPr lang="zh-CN" altLang="en-US" sz="24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第四单元</a:t>
            </a:r>
            <a:r>
              <a:rPr lang="en-US" altLang="zh-CN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声调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1112" y="489187"/>
            <a:ext cx="3696791" cy="5673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4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四、普通话声调发音要领</a:t>
            </a:r>
            <a:endParaRPr lang="zh-CN" altLang="en-US" sz="24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第四单元</a:t>
            </a:r>
            <a:r>
              <a:rPr lang="en-US" altLang="zh-CN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声调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47664" y="1124745"/>
            <a:ext cx="5112568" cy="5040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四个声调及调值分别是：</a:t>
            </a:r>
            <a:endParaRPr lang="zh-CN" altLang="en-US" dirty="0"/>
          </a:p>
          <a:p>
            <a:r>
              <a:rPr lang="zh-CN" altLang="en-US" b="1" dirty="0"/>
              <a:t>⑴阴平，高平调，调值为</a:t>
            </a:r>
            <a:r>
              <a:rPr lang="en-US" altLang="zh-CN" b="1" dirty="0"/>
              <a:t>55</a:t>
            </a:r>
            <a:endParaRPr lang="zh-CN" altLang="en-US" b="1" dirty="0"/>
          </a:p>
          <a:p>
            <a:r>
              <a:rPr lang="zh-CN" altLang="en-US" dirty="0" smtClean="0"/>
              <a:t>请注意：</a:t>
            </a:r>
            <a:endParaRPr lang="zh-CN" altLang="en-US" dirty="0" smtClean="0"/>
          </a:p>
          <a:p>
            <a:r>
              <a:rPr lang="zh-CN" altLang="en-US" dirty="0" smtClean="0"/>
              <a:t>发音</a:t>
            </a:r>
            <a:r>
              <a:rPr lang="zh-CN" altLang="en-US" dirty="0"/>
              <a:t>中一定保持高而平直，不要让结尾滑落使调值下降，把</a:t>
            </a:r>
            <a:r>
              <a:rPr lang="en-US" altLang="zh-CN" dirty="0"/>
              <a:t>55</a:t>
            </a:r>
            <a:r>
              <a:rPr lang="zh-CN" altLang="en-US" dirty="0"/>
              <a:t>变成</a:t>
            </a:r>
            <a:r>
              <a:rPr lang="en-US" altLang="zh-CN" dirty="0" smtClean="0"/>
              <a:t>53</a:t>
            </a:r>
            <a:endParaRPr lang="en-US" altLang="zh-CN" dirty="0" smtClean="0"/>
          </a:p>
          <a:p>
            <a:r>
              <a:rPr lang="zh-CN" altLang="en-US" b="1" dirty="0" smtClean="0"/>
              <a:t>⑵阳平，高升调，调值为</a:t>
            </a:r>
            <a:r>
              <a:rPr lang="en-US" altLang="zh-CN" b="1" dirty="0" smtClean="0"/>
              <a:t>35</a:t>
            </a:r>
            <a:endParaRPr lang="zh-CN" altLang="en-US" b="1" dirty="0" smtClean="0"/>
          </a:p>
          <a:p>
            <a:r>
              <a:rPr lang="zh-CN" altLang="en-US" dirty="0" smtClean="0"/>
              <a:t>请注意：</a:t>
            </a:r>
            <a:endParaRPr lang="zh-CN" altLang="en-US" dirty="0" smtClean="0"/>
          </a:p>
          <a:p>
            <a:r>
              <a:rPr lang="zh-CN" altLang="en-US" dirty="0" smtClean="0"/>
              <a:t>在阳平调值升高的过程中，不要拐弯呈曲线上升</a:t>
            </a:r>
            <a:endParaRPr lang="zh-CN" altLang="en-US" dirty="0" smtClean="0"/>
          </a:p>
          <a:p>
            <a:r>
              <a:rPr lang="zh-CN" altLang="en-US" b="1" dirty="0" smtClean="0"/>
              <a:t>⑶上声，降升调，调值为</a:t>
            </a:r>
            <a:r>
              <a:rPr lang="en-US" altLang="zh-CN" b="1" dirty="0" smtClean="0"/>
              <a:t>214</a:t>
            </a:r>
            <a:endParaRPr lang="zh-CN" altLang="en-US" b="1" dirty="0" smtClean="0"/>
          </a:p>
          <a:p>
            <a:r>
              <a:rPr lang="zh-CN" altLang="en-US" dirty="0" smtClean="0"/>
              <a:t>请注意：</a:t>
            </a:r>
            <a:endParaRPr lang="zh-CN" altLang="en-US" dirty="0" smtClean="0"/>
          </a:p>
          <a:p>
            <a:pPr lvl="0"/>
            <a:r>
              <a:rPr lang="zh-CN" altLang="en-US" dirty="0" smtClean="0"/>
              <a:t>上声声调要先降后升，避免降不下来，扬不上去</a:t>
            </a:r>
            <a:endParaRPr lang="zh-CN" altLang="en-US" dirty="0" smtClean="0"/>
          </a:p>
          <a:p>
            <a:pPr lvl="0"/>
            <a:r>
              <a:rPr lang="zh-CN" altLang="en-US" dirty="0" smtClean="0"/>
              <a:t>上声声调降升的变化是平滑的弯曲变化，切忌把它生硬地处理为降下去之后忽然升高</a:t>
            </a:r>
            <a:endParaRPr lang="zh-CN" altLang="en-US" dirty="0" smtClean="0"/>
          </a:p>
          <a:p>
            <a:pPr lvl="0"/>
            <a:r>
              <a:rPr lang="zh-CN" altLang="en-US" dirty="0" smtClean="0"/>
              <a:t>上声声调从</a:t>
            </a:r>
            <a:r>
              <a:rPr lang="en-US" altLang="zh-CN" dirty="0" smtClean="0"/>
              <a:t>1</a:t>
            </a:r>
            <a:r>
              <a:rPr lang="zh-CN" altLang="en-US" dirty="0" smtClean="0"/>
              <a:t>度升到</a:t>
            </a:r>
            <a:r>
              <a:rPr lang="en-US" altLang="zh-CN" dirty="0" smtClean="0"/>
              <a:t>4</a:t>
            </a:r>
            <a:r>
              <a:rPr lang="zh-CN" altLang="en-US" dirty="0" smtClean="0"/>
              <a:t>度的过程音高升高，而音量是逐渐降低的，不能随着音高将音量也加大</a:t>
            </a:r>
            <a:endParaRPr lang="zh-CN" altLang="en-US" dirty="0" smtClean="0"/>
          </a:p>
          <a:p>
            <a:r>
              <a:rPr lang="zh-CN" altLang="en-US" b="1" dirty="0" smtClean="0"/>
              <a:t>⑷去声，全降调，调值为</a:t>
            </a:r>
            <a:r>
              <a:rPr lang="en-US" altLang="zh-CN" b="1" dirty="0" smtClean="0"/>
              <a:t>51</a:t>
            </a:r>
            <a:endParaRPr lang="zh-CN" altLang="en-US" b="1" dirty="0" smtClean="0"/>
          </a:p>
          <a:p>
            <a:r>
              <a:rPr lang="zh-CN" altLang="en-US" dirty="0" smtClean="0"/>
              <a:t>请注意：</a:t>
            </a:r>
            <a:endParaRPr lang="zh-CN" altLang="en-US" dirty="0" smtClean="0"/>
          </a:p>
          <a:p>
            <a:r>
              <a:rPr lang="zh-CN" altLang="en-US" dirty="0" smtClean="0"/>
              <a:t>发好的关键是起调高，迅速下降，不要拖沓。</a:t>
            </a:r>
            <a:endParaRPr lang="zh-CN" altLang="en-US" dirty="0" smtClean="0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662" y="2496716"/>
            <a:ext cx="1905000" cy="2667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51" b="31387"/>
          <a:stretch>
            <a:fillRect/>
          </a:stretch>
        </p:blipFill>
        <p:spPr>
          <a:xfrm>
            <a:off x="5292080" y="932625"/>
            <a:ext cx="3417168" cy="2898648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10795" y="496570"/>
            <a:ext cx="3985895" cy="60071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4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五</a:t>
            </a:r>
            <a:r>
              <a:rPr lang="zh-CN" altLang="en-US" sz="24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、普通话声调练习</a:t>
            </a:r>
            <a:endParaRPr lang="zh-CN" altLang="en-US" sz="24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3742" y="1159062"/>
            <a:ext cx="6768752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1</a:t>
            </a:r>
            <a:r>
              <a:rPr lang="zh-CN" altLang="en-US" sz="2800" b="1" dirty="0" smtClean="0"/>
              <a:t>、字词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①阴平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参加 西安 播音 工兵 拥军 丰收 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②阳平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直达 滑翔 儿童 团结 人民 模型 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③上声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古典 北海 领导 鼓掌 广场 展览 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④去声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日月 大厦 破例 庆贺 宴会 画像 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b="1" dirty="0" smtClean="0"/>
              <a:t>⑤轻声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爱人 桌子 看看 好的 高粱 胳膊 </a:t>
            </a:r>
            <a:endParaRPr lang="zh-CN" altLang="en-US" dirty="0"/>
          </a:p>
        </p:txBody>
      </p:sp>
      <p:sp>
        <p:nvSpPr>
          <p:cNvPr id="6" name="圆角矩形 5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第四单元</a:t>
            </a:r>
            <a:r>
              <a:rPr lang="en-US" altLang="zh-CN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声调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10795" y="496570"/>
            <a:ext cx="3985895" cy="60071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4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五</a:t>
            </a:r>
            <a:r>
              <a:rPr lang="zh-CN" altLang="en-US" sz="24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、普通话声调练习</a:t>
            </a:r>
            <a:endParaRPr lang="zh-CN" altLang="en-US" sz="24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第四单元</a:t>
            </a:r>
            <a:r>
              <a:rPr lang="en-US" altLang="zh-CN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zh-CN" altLang="en-US" sz="3200" b="1" dirty="0" smtClean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声调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1720" y="1587358"/>
            <a:ext cx="669674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2</a:t>
            </a:r>
            <a:r>
              <a:rPr lang="zh-CN" altLang="en-US" sz="2800" b="1" dirty="0" smtClean="0"/>
              <a:t>、绕口令</a:t>
            </a:r>
            <a:endParaRPr lang="en-US" altLang="zh-CN" sz="2800" b="1" dirty="0" smtClean="0"/>
          </a:p>
          <a:p>
            <a:pPr>
              <a:lnSpc>
                <a:spcPct val="150000"/>
              </a:lnSpc>
            </a:pPr>
            <a:r>
              <a:rPr lang="en-US" altLang="zh-CN" b="1" dirty="0"/>
              <a:t>1.</a:t>
            </a:r>
            <a:r>
              <a:rPr lang="zh-CN" altLang="en-US" b="1" dirty="0"/>
              <a:t>妞妞和牛  </a:t>
            </a:r>
            <a:endParaRPr lang="zh-CN" altLang="en-US" b="1" dirty="0"/>
          </a:p>
          <a:p>
            <a:pPr>
              <a:lnSpc>
                <a:spcPct val="150000"/>
              </a:lnSpc>
            </a:pPr>
            <a:r>
              <a:rPr lang="zh-CN" altLang="en-US" dirty="0"/>
              <a:t>牛牛要吃河边柳，妞妞赶牛牛不走，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妞妞护柳牛扭头，牛牛扭头瞅妞妞，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妞妞扭牛牛更拗，牛牛要顶小妞妞，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妞妞捡起小石头，吓得牛牛扭头走。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en-US" altLang="zh-CN" b="1" dirty="0"/>
              <a:t>2.</a:t>
            </a:r>
            <a:r>
              <a:rPr lang="zh-CN" altLang="en-US" b="1" dirty="0"/>
              <a:t>哥挎瓜筐过宽沟</a:t>
            </a:r>
            <a:endParaRPr lang="zh-CN" altLang="en-US" b="1" dirty="0"/>
          </a:p>
          <a:p>
            <a:pPr>
              <a:lnSpc>
                <a:spcPct val="150000"/>
              </a:lnSpc>
            </a:pPr>
            <a:r>
              <a:rPr lang="zh-CN" altLang="en-US" dirty="0"/>
              <a:t>哥挎瓜筐过宽沟，赶快过沟看怪狗，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dirty="0"/>
              <a:t>光看怪狗瓜筐扣，瓜滚筐空哥怪狗。</a:t>
            </a:r>
            <a:endParaRPr lang="zh-CN" altLang="en-US" dirty="0"/>
          </a:p>
          <a:p>
            <a:endParaRPr lang="zh-CN" altLang="en-US" sz="28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93"/>
          <a:stretch>
            <a:fillRect/>
          </a:stretch>
        </p:blipFill>
        <p:spPr>
          <a:xfrm>
            <a:off x="6117906" y="3284984"/>
            <a:ext cx="3026727" cy="2848352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标题 21505"/>
          <p:cNvSpPr>
            <a:spLocks noGrp="1" noRot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dirty="0"/>
              <a:t>绕口令练习</a:t>
            </a:r>
            <a:endParaRPr lang="zh-CN" altLang="en-US" dirty="0"/>
          </a:p>
        </p:txBody>
      </p:sp>
      <p:sp>
        <p:nvSpPr>
          <p:cNvPr id="27650" name="文本占位符 21506"/>
          <p:cNvSpPr>
            <a:spLocks noGrp="1" noRot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/>
              <a:t>调到敌岛打特盗，特盗太叼投短刀。挡推顶打短刀掉，踏盗得刀盗打倒。</a:t>
            </a:r>
            <a:endParaRPr lang="zh-CN" alt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/>
              <a:t>牛郎年年恋刘娘。刘娘年年念牛郎。牛郎恋刘娘，刘娘念牛郎。 郎恋娘来娘念郎。</a:t>
            </a:r>
            <a:endParaRPr lang="zh-CN" altLang="en-US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dirty="0"/>
              <a:t>稀奇稀奇真稀奇， 麻雀踩死老母鸡 ，蚂蚁身长三尺七，八十岁的老爷爷躺在摇篮里！ </a:t>
            </a:r>
            <a:endParaRPr lang="zh-CN" altLang="en-US" dirty="0"/>
          </a:p>
        </p:txBody>
      </p:sp>
    </p:spTree>
  </p:cSld>
  <p:clrMapOvr>
    <a:masterClrMapping/>
  </p:clrMapOvr>
  <p:transition/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46081"/>
          <p:cNvSpPr>
            <a:spLocks noGrp="1"/>
          </p:cNvSpPr>
          <p:nvPr>
            <p:ph type="ctrTitle"/>
          </p:nvPr>
        </p:nvSpPr>
        <p:spPr>
          <a:xfrm>
            <a:off x="2844800" y="4652963"/>
            <a:ext cx="6172200" cy="990600"/>
          </a:xfrm>
        </p:spPr>
        <p:txBody>
          <a:bodyPr anchor="ctr"/>
          <a:lstStyle/>
          <a:p>
            <a:pPr defTabSz="914400">
              <a:buSzPct val="100000"/>
            </a:pPr>
            <a:r>
              <a:rPr lang="zh-CN" altLang="en-US" sz="6000" kern="1200" baseline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谢谢</a:t>
            </a:r>
            <a:endParaRPr lang="zh-CN" altLang="en-US" sz="6000" kern="1200" baseline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6146"/>
          <p:cNvSpPr txBox="1"/>
          <p:nvPr/>
        </p:nvSpPr>
        <p:spPr>
          <a:xfrm>
            <a:off x="6227763" y="623728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91530" y="2553335"/>
            <a:ext cx="297561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latin typeface="+mj-ea"/>
                <a:ea typeface="+mj-ea"/>
              </a:rPr>
              <a:t>第五单元</a:t>
            </a:r>
            <a:r>
              <a:rPr lang="en-US" altLang="zh-CN" dirty="0">
                <a:latin typeface="+mj-ea"/>
                <a:ea typeface="+mj-ea"/>
              </a:rPr>
              <a:t>——</a:t>
            </a:r>
            <a:r>
              <a:rPr lang="zh-CN" altLang="en-US" dirty="0">
                <a:latin typeface="+mj-ea"/>
                <a:ea typeface="+mj-ea"/>
              </a:rPr>
              <a:t>语流音变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0280" y="1050290"/>
            <a:ext cx="62344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latin typeface="方正舒体" panose="02010601030101010101" charset="-122"/>
                <a:ea typeface="方正舒体" panose="02010601030101010101" charset="-122"/>
              </a:rPr>
              <a:t>普通话语音基础</a:t>
            </a:r>
            <a:endParaRPr lang="zh-CN" altLang="en-US" sz="6000" dirty="0">
              <a:latin typeface="方正舒体" panose="02010601030101010101" charset="-122"/>
              <a:ea typeface="方正舒体" panose="0201060103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什么叫变调？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defTabSz="914400">
              <a:lnSpc>
                <a:spcPct val="150000"/>
              </a:lnSpc>
              <a:spcBef>
                <a:spcPts val="0"/>
              </a:spcBef>
              <a:tabLst>
                <a:tab pos="449580" algn="l"/>
                <a:tab pos="621030" algn="l"/>
                <a:tab pos="713105" algn="l"/>
              </a:tabLst>
            </a:pPr>
            <a:r>
              <a:rPr lang="en-US" altLang="zh-CN" sz="2400" dirty="0">
                <a:sym typeface="+mn-ea"/>
              </a:rPr>
              <a:t>     </a:t>
            </a:r>
            <a:r>
              <a:rPr lang="zh-CN" altLang="en-US" sz="2400" dirty="0">
                <a:sym typeface="+mn-ea"/>
              </a:rPr>
              <a:t>说话或朗读时</a:t>
            </a:r>
            <a:r>
              <a:rPr lang="en-US" altLang="zh-CN" sz="2400">
                <a:sym typeface="+mn-ea"/>
              </a:rPr>
              <a:t>,</a:t>
            </a:r>
            <a:r>
              <a:rPr lang="zh-CN" altLang="en-US" sz="2400" dirty="0">
                <a:sym typeface="+mn-ea"/>
              </a:rPr>
              <a:t>要把许多音节连续发出</a:t>
            </a:r>
            <a:r>
              <a:rPr lang="en-US" altLang="zh-CN" sz="2400">
                <a:sym typeface="+mn-ea"/>
              </a:rPr>
              <a:t>,</a:t>
            </a:r>
            <a:r>
              <a:rPr lang="zh-CN" altLang="en-US" sz="2400" dirty="0">
                <a:sym typeface="+mn-ea"/>
              </a:rPr>
              <a:t>在连续的语流中</a:t>
            </a:r>
            <a:r>
              <a:rPr lang="en-US" altLang="zh-CN" sz="2400">
                <a:sym typeface="+mn-ea"/>
              </a:rPr>
              <a:t>,</a:t>
            </a:r>
            <a:r>
              <a:rPr lang="zh-CN" altLang="en-US" sz="2400" dirty="0">
                <a:sym typeface="+mn-ea"/>
              </a:rPr>
              <a:t>音节之间、声调之间会互相影响，产生一些语音上的变化，这就是音变。</a:t>
            </a:r>
            <a:endParaRPr lang="zh-CN" altLang="en-US" sz="2400" dirty="0"/>
          </a:p>
          <a:p>
            <a:pPr algn="just" defTabSz="914400">
              <a:lnSpc>
                <a:spcPct val="150000"/>
              </a:lnSpc>
              <a:spcBef>
                <a:spcPts val="0"/>
              </a:spcBef>
              <a:tabLst>
                <a:tab pos="449580" algn="l"/>
                <a:tab pos="621030" algn="l"/>
                <a:tab pos="713105" algn="l"/>
              </a:tabLst>
            </a:pPr>
            <a:r>
              <a:rPr lang="zh-CN" altLang="en-US" sz="2400" dirty="0">
                <a:sym typeface="+mn-ea"/>
              </a:rPr>
              <a:t>  普通话的音变主要包括变调、轻声、儿化等。</a:t>
            </a:r>
            <a:endParaRPr lang="zh-CN" altLang="en-US" sz="2400"/>
          </a:p>
        </p:txBody>
      </p:sp>
    </p:spTree>
  </p:cSld>
  <p:clrMapOvr>
    <a:masterClrMapping/>
  </p:clrMapOvr>
  <p:transition/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标题 77825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sz="3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一、轻声  </a:t>
            </a:r>
            <a:r>
              <a:rPr lang="zh-CN" altLang="en-US" sz="3500"/>
              <a:t> </a:t>
            </a:r>
            <a:br>
              <a:rPr lang="zh-CN" altLang="en-US" sz="3500"/>
            </a:br>
            <a:endParaRPr lang="zh-CN" altLang="en-US" sz="2000"/>
          </a:p>
        </p:txBody>
      </p:sp>
      <p:sp>
        <p:nvSpPr>
          <p:cNvPr id="76802" name="文本占位符 77826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80000"/>
              </a:lnSpc>
              <a:buNone/>
            </a:pPr>
            <a:endParaRPr lang="en-US" altLang="zh-CN" sz="1800"/>
          </a:p>
          <a:p>
            <a:pPr>
              <a:lnSpc>
                <a:spcPct val="80000"/>
              </a:lnSpc>
              <a:buNone/>
            </a:pPr>
            <a:r>
              <a:rPr lang="zh-CN" altLang="en-US" sz="1800">
                <a:solidFill>
                  <a:schemeClr val="tx2"/>
                </a:solidFill>
              </a:rPr>
              <a:t>是整个音节弱化的一种特殊的音变现象，它是一种又轻又短的调子。</a:t>
            </a:r>
            <a:endParaRPr lang="zh-CN" altLang="en-US" sz="180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buNone/>
            </a:pPr>
            <a:endParaRPr lang="zh-CN" altLang="en-US" sz="180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</a:pPr>
            <a:r>
              <a:rPr lang="zh-CN" altLang="en-US" sz="1700">
                <a:solidFill>
                  <a:srgbClr val="000000"/>
                </a:solidFill>
                <a:latin typeface="Tahoma" panose="020B0604030504040204" pitchFamily="2" charset="0"/>
              </a:rPr>
              <a:t>轻声的发音：</a:t>
            </a:r>
            <a:endParaRPr lang="zh-CN" altLang="en-US" sz="1700"/>
          </a:p>
          <a:p>
            <a:pPr algn="just">
              <a:lnSpc>
                <a:spcPct val="80000"/>
              </a:lnSpc>
            </a:pPr>
            <a:r>
              <a:rPr lang="zh-CN" altLang="en-US" sz="1700">
                <a:solidFill>
                  <a:srgbClr val="000000"/>
                </a:solidFill>
                <a:latin typeface="Tahoma" panose="020B0604030504040204" pitchFamily="2" charset="0"/>
              </a:rPr>
              <a:t>轻声的主要特点反映在声音的物理性质上是：</a:t>
            </a:r>
            <a:endParaRPr lang="zh-CN" altLang="en-US" sz="1700"/>
          </a:p>
          <a:p>
            <a:pPr algn="just">
              <a:lnSpc>
                <a:spcPct val="80000"/>
              </a:lnSpc>
            </a:pPr>
            <a:r>
              <a:rPr lang="zh-CN" altLang="en-US" sz="1700">
                <a:solidFill>
                  <a:srgbClr val="000000"/>
                </a:solidFill>
                <a:latin typeface="Tahoma" panose="020B0604030504040204" pitchFamily="2" charset="0"/>
              </a:rPr>
              <a:t>音长</a:t>
            </a:r>
            <a:r>
              <a:rPr lang="en-US" altLang="zh-CN" sz="1700">
                <a:solidFill>
                  <a:srgbClr val="000000"/>
                </a:solidFill>
              </a:rPr>
              <a:t>——</a:t>
            </a:r>
            <a:r>
              <a:rPr lang="zh-CN" altLang="en-US" sz="1700">
                <a:solidFill>
                  <a:srgbClr val="000000"/>
                </a:solidFill>
                <a:latin typeface="Tahoma" panose="020B0604030504040204" pitchFamily="2" charset="0"/>
              </a:rPr>
              <a:t>短促  </a:t>
            </a:r>
            <a:endParaRPr lang="zh-CN" altLang="en-US" sz="1700">
              <a:solidFill>
                <a:srgbClr val="000000"/>
              </a:solidFill>
              <a:latin typeface="Tahoma" panose="020B0604030504040204" pitchFamily="2" charset="0"/>
            </a:endParaRPr>
          </a:p>
          <a:p>
            <a:pPr algn="just">
              <a:lnSpc>
                <a:spcPct val="80000"/>
              </a:lnSpc>
            </a:pPr>
            <a:r>
              <a:rPr lang="zh-CN" altLang="en-US" sz="1700">
                <a:solidFill>
                  <a:srgbClr val="000000"/>
                </a:solidFill>
                <a:latin typeface="Tahoma" panose="020B0604030504040204" pitchFamily="2" charset="0"/>
              </a:rPr>
              <a:t>音强</a:t>
            </a:r>
            <a:r>
              <a:rPr lang="en-US" altLang="zh-CN" sz="1700">
                <a:solidFill>
                  <a:srgbClr val="000000"/>
                </a:solidFill>
              </a:rPr>
              <a:t>——</a:t>
            </a:r>
            <a:r>
              <a:rPr lang="zh-CN" altLang="en-US" sz="1700">
                <a:solidFill>
                  <a:srgbClr val="000000"/>
                </a:solidFill>
                <a:latin typeface="Tahoma" panose="020B0604030504040204" pitchFamily="2" charset="0"/>
              </a:rPr>
              <a:t>较弱        </a:t>
            </a:r>
            <a:endParaRPr lang="zh-CN" altLang="en-US" sz="1700">
              <a:solidFill>
                <a:srgbClr val="000000"/>
              </a:solidFill>
              <a:latin typeface="Tahoma" panose="020B0604030504040204" pitchFamily="2" charset="0"/>
            </a:endParaRPr>
          </a:p>
          <a:p>
            <a:pPr algn="just">
              <a:lnSpc>
                <a:spcPct val="80000"/>
              </a:lnSpc>
            </a:pPr>
            <a:r>
              <a:rPr lang="zh-CN" altLang="en-US" sz="1700">
                <a:solidFill>
                  <a:srgbClr val="000000"/>
                </a:solidFill>
                <a:latin typeface="Tahoma" panose="020B0604030504040204" pitchFamily="2" charset="0"/>
              </a:rPr>
              <a:t>音色</a:t>
            </a:r>
            <a:r>
              <a:rPr lang="en-US" altLang="zh-CN" sz="1700">
                <a:solidFill>
                  <a:srgbClr val="000000"/>
                </a:solidFill>
              </a:rPr>
              <a:t>——</a:t>
            </a:r>
            <a:r>
              <a:rPr lang="zh-CN" altLang="en-US" sz="1700">
                <a:solidFill>
                  <a:srgbClr val="000000"/>
                </a:solidFill>
                <a:latin typeface="Tahoma" panose="020B0604030504040204" pitchFamily="2" charset="0"/>
              </a:rPr>
              <a:t>含混          </a:t>
            </a:r>
            <a:endParaRPr lang="zh-CN" altLang="en-US" sz="1700">
              <a:solidFill>
                <a:srgbClr val="000000"/>
              </a:solidFill>
              <a:latin typeface="Tahoma" panose="020B0604030504040204" pitchFamily="2" charset="0"/>
            </a:endParaRPr>
          </a:p>
          <a:p>
            <a:pPr algn="just">
              <a:lnSpc>
                <a:spcPct val="80000"/>
              </a:lnSpc>
            </a:pPr>
            <a:r>
              <a:rPr lang="zh-CN" altLang="en-US" sz="1700">
                <a:solidFill>
                  <a:srgbClr val="000000"/>
                </a:solidFill>
              </a:rPr>
              <a:t>音高</a:t>
            </a:r>
            <a:r>
              <a:rPr lang="en-US" altLang="zh-CN" sz="1700">
                <a:solidFill>
                  <a:srgbClr val="000000"/>
                </a:solidFill>
              </a:rPr>
              <a:t>——</a:t>
            </a:r>
            <a:r>
              <a:rPr lang="zh-CN" altLang="en-US" sz="1700">
                <a:solidFill>
                  <a:srgbClr val="000000"/>
                </a:solidFill>
                <a:latin typeface="Tahoma" panose="020B0604030504040204" pitchFamily="2" charset="0"/>
              </a:rPr>
              <a:t>不同于原调的特殊音高形式 </a:t>
            </a:r>
            <a:endParaRPr lang="zh-CN" altLang="en-US" sz="1700">
              <a:solidFill>
                <a:srgbClr val="000000"/>
              </a:solidFill>
              <a:latin typeface="Tahoma" panose="020B0604030504040204" pitchFamily="2" charset="0"/>
            </a:endParaRPr>
          </a:p>
          <a:p>
            <a:pPr>
              <a:lnSpc>
                <a:spcPct val="80000"/>
              </a:lnSpc>
              <a:buNone/>
            </a:pPr>
            <a:endParaRPr lang="zh-CN" altLang="en-US" sz="1800"/>
          </a:p>
          <a:p>
            <a:pPr>
              <a:lnSpc>
                <a:spcPct val="80000"/>
              </a:lnSpc>
              <a:buNone/>
            </a:pPr>
            <a:r>
              <a:rPr lang="en-US" altLang="zh-CN" sz="1900"/>
              <a:t>1</a:t>
            </a:r>
            <a:r>
              <a:rPr lang="zh-CN" altLang="en-US" sz="1900"/>
              <a:t>、阴平后面的轻声音节念半低调（</a:t>
            </a:r>
            <a:r>
              <a:rPr lang="en-US" altLang="zh-CN" sz="1900"/>
              <a:t>2</a:t>
            </a:r>
            <a:r>
              <a:rPr lang="zh-CN" altLang="en-US" sz="1900"/>
              <a:t>度）：妈妈 、</a:t>
            </a:r>
            <a:r>
              <a:rPr lang="zh-CN" altLang="en-US" sz="1700">
                <a:solidFill>
                  <a:srgbClr val="000000"/>
                </a:solidFill>
                <a:latin typeface="Tahoma" panose="020B0604030504040204" pitchFamily="2" charset="0"/>
              </a:rPr>
              <a:t>踏实、风筝、交情</a:t>
            </a:r>
            <a:endParaRPr lang="zh-CN" altLang="en-US" sz="1900"/>
          </a:p>
          <a:p>
            <a:pPr>
              <a:lnSpc>
                <a:spcPct val="80000"/>
              </a:lnSpc>
              <a:buNone/>
            </a:pPr>
            <a:r>
              <a:rPr lang="en-US" altLang="zh-CN" sz="1900"/>
              <a:t>2</a:t>
            </a:r>
            <a:r>
              <a:rPr lang="zh-CN" altLang="en-US" sz="1900"/>
              <a:t>、阳平后面的轻声音节念中调（</a:t>
            </a:r>
            <a:r>
              <a:rPr lang="en-US" altLang="zh-CN" sz="1900"/>
              <a:t>3</a:t>
            </a:r>
            <a:r>
              <a:rPr lang="zh-CN" altLang="en-US" sz="1900"/>
              <a:t>度）：葡萄 、</a:t>
            </a:r>
            <a:r>
              <a:rPr lang="zh-CN" altLang="en-US" sz="1700">
                <a:solidFill>
                  <a:srgbClr val="000000"/>
                </a:solidFill>
                <a:latin typeface="Tahoma" panose="020B0604030504040204" pitchFamily="2" charset="0"/>
              </a:rPr>
              <a:t>福分、麻烦、胡琴</a:t>
            </a:r>
            <a:endParaRPr lang="zh-CN" altLang="en-US" sz="1900"/>
          </a:p>
          <a:p>
            <a:pPr>
              <a:lnSpc>
                <a:spcPct val="80000"/>
              </a:lnSpc>
              <a:buNone/>
            </a:pPr>
            <a:r>
              <a:rPr lang="en-US" altLang="zh-CN" sz="1900"/>
              <a:t>3</a:t>
            </a:r>
            <a:r>
              <a:rPr lang="zh-CN" altLang="en-US" sz="1900"/>
              <a:t>、上声后面的轻声音节念半高调（</a:t>
            </a:r>
            <a:r>
              <a:rPr lang="en-US" altLang="zh-CN" sz="1900"/>
              <a:t>4</a:t>
            </a:r>
            <a:r>
              <a:rPr lang="zh-CN" altLang="en-US" sz="1900"/>
              <a:t>度）：你们、</a:t>
            </a:r>
            <a:r>
              <a:rPr lang="zh-CN" altLang="en-US" sz="1700">
                <a:solidFill>
                  <a:srgbClr val="000000"/>
                </a:solidFill>
                <a:latin typeface="Tahoma" panose="020B0604030504040204" pitchFamily="2" charset="0"/>
              </a:rPr>
              <a:t>对付、任务、骆驼</a:t>
            </a:r>
            <a:endParaRPr lang="zh-CN" altLang="en-US" sz="1900"/>
          </a:p>
          <a:p>
            <a:pPr>
              <a:lnSpc>
                <a:spcPct val="80000"/>
              </a:lnSpc>
              <a:buNone/>
            </a:pPr>
            <a:r>
              <a:rPr lang="en-US" altLang="zh-CN" sz="1900"/>
              <a:t>4</a:t>
            </a:r>
            <a:r>
              <a:rPr lang="zh-CN" altLang="en-US" sz="1900"/>
              <a:t>、去声后面的轻声音节念低调（</a:t>
            </a:r>
            <a:r>
              <a:rPr lang="en-US" altLang="zh-CN" sz="1900"/>
              <a:t>1</a:t>
            </a:r>
            <a:r>
              <a:rPr lang="zh-CN" altLang="en-US" sz="1900"/>
              <a:t>度）：亲爱的、</a:t>
            </a:r>
            <a:r>
              <a:rPr lang="zh-CN" altLang="en-US" sz="1700">
                <a:solidFill>
                  <a:srgbClr val="000000"/>
                </a:solidFill>
                <a:latin typeface="宋体" panose="02010600030101010101" pitchFamily="2" charset="-122"/>
              </a:rPr>
              <a:t>马虎、搅和、打听</a:t>
            </a:r>
            <a:endParaRPr lang="zh-CN" altLang="en-US" sz="1900"/>
          </a:p>
          <a:p>
            <a:pPr>
              <a:lnSpc>
                <a:spcPct val="80000"/>
              </a:lnSpc>
              <a:buNone/>
            </a:pPr>
            <a:endParaRPr lang="zh-CN" altLang="en-US" sz="1900"/>
          </a:p>
        </p:txBody>
      </p:sp>
    </p:spTree>
  </p:cSld>
  <p:clrMapOvr>
    <a:masterClrMapping/>
  </p:clrMapOvr>
  <p:transition/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标题 78849"/>
          <p:cNvSpPr>
            <a:spLocks noGrp="1"/>
          </p:cNvSpPr>
          <p:nvPr>
            <p:ph type="title"/>
          </p:nvPr>
        </p:nvSpPr>
        <p:spPr>
          <a:xfrm>
            <a:off x="971550" y="804863"/>
            <a:ext cx="7715250" cy="612775"/>
          </a:xfrm>
        </p:spPr>
        <p:txBody>
          <a:bodyPr anchor="ctr"/>
          <a:lstStyle/>
          <a:p>
            <a:r>
              <a:rPr lang="en-US" altLang="zh-CN" sz="2400"/>
              <a:t>1</a:t>
            </a:r>
            <a:r>
              <a:rPr lang="zh-CN" altLang="en-US" sz="2400"/>
              <a:t>、轻声的作用：</a:t>
            </a:r>
            <a:endParaRPr lang="zh-CN" altLang="en-US" sz="2400"/>
          </a:p>
        </p:txBody>
      </p:sp>
      <p:sp>
        <p:nvSpPr>
          <p:cNvPr id="77826" name="文本占位符 78850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zh-CN" altLang="en-US" sz="2400"/>
              <a:t>区别词性和词义的作用：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  （</a:t>
            </a:r>
            <a:r>
              <a:rPr lang="en-US" altLang="zh-CN" sz="2400"/>
              <a:t>1</a:t>
            </a:r>
            <a:r>
              <a:rPr lang="zh-CN" altLang="en-US" sz="2400"/>
              <a:t>）地道：</a:t>
            </a:r>
            <a:r>
              <a:rPr lang="en-US" altLang="zh-CN" sz="2400"/>
              <a:t>《</a:t>
            </a:r>
            <a:r>
              <a:rPr lang="zh-CN" altLang="en-US" sz="2400"/>
              <a:t>地道战</a:t>
            </a:r>
            <a:r>
              <a:rPr lang="en-US" altLang="zh-CN" sz="2400"/>
              <a:t>》</a:t>
            </a:r>
            <a:r>
              <a:rPr lang="zh-CN" altLang="en-US" sz="2400"/>
              <a:t>（名词，地下坑道）</a:t>
            </a:r>
            <a:endParaRPr lang="zh-CN" altLang="en-US" sz="2400"/>
          </a:p>
          <a:p>
            <a:r>
              <a:rPr lang="zh-CN" altLang="en-US" sz="2400"/>
              <a:t>           地道：他的广东话还挺地道呢。（形容词，真正的）</a:t>
            </a:r>
            <a:endParaRPr lang="zh-CN" altLang="en-US" sz="2400"/>
          </a:p>
          <a:p>
            <a:r>
              <a:rPr lang="zh-CN" altLang="en-US" sz="2400"/>
              <a:t>  （</a:t>
            </a:r>
            <a:r>
              <a:rPr lang="en-US" altLang="zh-CN" sz="2400"/>
              <a:t>2</a:t>
            </a:r>
            <a:r>
              <a:rPr lang="zh-CN" altLang="en-US" sz="2400"/>
              <a:t>）大意：马来西亚歌曲</a:t>
            </a:r>
            <a:r>
              <a:rPr lang="en-US" altLang="zh-CN" sz="2400"/>
              <a:t>《</a:t>
            </a:r>
            <a:r>
              <a:rPr lang="zh-CN" altLang="en-US" sz="2400"/>
              <a:t>茉莉花</a:t>
            </a:r>
            <a:r>
              <a:rPr lang="en-US" altLang="zh-CN" sz="2400"/>
              <a:t>》</a:t>
            </a:r>
            <a:r>
              <a:rPr lang="zh-CN" altLang="en-US" sz="2400"/>
              <a:t>的歌词大意是</a:t>
            </a:r>
            <a:r>
              <a:rPr lang="zh-CN" altLang="en-US" sz="2400">
                <a:sym typeface="Wingdings" panose="05000000000000000000" pitchFamily="2" charset="2"/>
              </a:rPr>
              <a:t>（名  词，主要意思）</a:t>
            </a:r>
            <a:endParaRPr lang="zh-CN" altLang="en-US" sz="2400">
              <a:sym typeface="Wingdings" panose="05000000000000000000" pitchFamily="2" charset="2"/>
            </a:endParaRPr>
          </a:p>
          <a:p>
            <a:r>
              <a:rPr lang="zh-CN" altLang="en-US" sz="2400">
                <a:sym typeface="Wingdings" panose="05000000000000000000" pitchFamily="2" charset="2"/>
              </a:rPr>
              <a:t>          大意：你可千万别大意了。（粗心大意，形容词）</a:t>
            </a:r>
            <a:endParaRPr lang="zh-CN" altLang="en-US" sz="2400">
              <a:sym typeface="Wingdings" panose="05000000000000000000" pitchFamily="2" charset="2"/>
            </a:endParaRPr>
          </a:p>
        </p:txBody>
      </p:sp>
    </p:spTree>
  </p:cSld>
  <p:clrMapOvr>
    <a:masterClrMapping/>
  </p:clrMapOvr>
  <p:transition/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标题 79873"/>
          <p:cNvSpPr>
            <a:spLocks noGrp="1"/>
          </p:cNvSpPr>
          <p:nvPr>
            <p:ph type="title"/>
          </p:nvPr>
        </p:nvSpPr>
        <p:spPr>
          <a:xfrm>
            <a:off x="535623" y="657543"/>
            <a:ext cx="8207375" cy="1079500"/>
          </a:xfrm>
        </p:spPr>
        <p:txBody>
          <a:bodyPr anchor="ctr"/>
          <a:lstStyle/>
          <a:p>
            <a:r>
              <a:rPr lang="en-US" altLang="zh-CN" sz="2400"/>
              <a:t>2</a:t>
            </a:r>
            <a:r>
              <a:rPr lang="zh-CN" altLang="en-US" sz="2400"/>
              <a:t>、轻声的规律</a:t>
            </a:r>
            <a:endParaRPr lang="zh-CN" altLang="en-US" sz="2400"/>
          </a:p>
        </p:txBody>
      </p:sp>
      <p:sp>
        <p:nvSpPr>
          <p:cNvPr id="78850" name="文本占位符 79874"/>
          <p:cNvSpPr>
            <a:spLocks noGrp="1"/>
          </p:cNvSpPr>
          <p:nvPr>
            <p:ph idx="1"/>
          </p:nvPr>
        </p:nvSpPr>
        <p:spPr>
          <a:xfrm>
            <a:off x="381000" y="1981200"/>
            <a:ext cx="8229600" cy="4411663"/>
          </a:xfrm>
        </p:spPr>
        <p:txBody>
          <a:bodyPr anchor="t"/>
          <a:lstStyle/>
          <a:p>
            <a:pPr algn="just"/>
            <a:r>
              <a:rPr lang="zh-CN" altLang="en-US" sz="2400">
                <a:solidFill>
                  <a:srgbClr val="000000"/>
                </a:solidFill>
                <a:latin typeface="Tahoma" panose="020B0604030504040204" pitchFamily="2" charset="0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Tahoma" panose="020B0604030504040204" pitchFamily="2" charset="0"/>
              </a:rPr>
              <a:t>1</a:t>
            </a:r>
            <a:r>
              <a:rPr lang="zh-CN" altLang="en-US" sz="2400">
                <a:solidFill>
                  <a:srgbClr val="000000"/>
                </a:solidFill>
                <a:latin typeface="Tahoma" panose="020B0604030504040204" pitchFamily="2" charset="0"/>
              </a:rPr>
              <a:t>）</a:t>
            </a:r>
            <a:r>
              <a:rPr lang="en-US" altLang="zh-CN" sz="2400">
                <a:solidFill>
                  <a:srgbClr val="000000"/>
                </a:solidFill>
              </a:rPr>
              <a:t>  </a:t>
            </a:r>
            <a:r>
              <a:rPr lang="zh-CN" altLang="en-US" sz="2400">
                <a:solidFill>
                  <a:srgbClr val="000000"/>
                </a:solidFill>
                <a:latin typeface="Tahoma" panose="020B0604030504040204" pitchFamily="2" charset="0"/>
              </a:rPr>
              <a:t>结构助词“的、地、得”。</a:t>
            </a:r>
            <a:endParaRPr lang="zh-CN" altLang="en-US" sz="2400"/>
          </a:p>
          <a:p>
            <a:pPr algn="just"/>
            <a:r>
              <a:rPr lang="zh-CN" altLang="en-US" sz="2400">
                <a:solidFill>
                  <a:srgbClr val="000000"/>
                </a:solidFill>
                <a:latin typeface="Tahoma" panose="020B0604030504040204" pitchFamily="2" charset="0"/>
              </a:rPr>
              <a:t>       我的    红的花   高兴地  </a:t>
            </a:r>
            <a:endParaRPr lang="zh-CN" altLang="en-US" sz="2400">
              <a:solidFill>
                <a:srgbClr val="000000"/>
              </a:solidFill>
              <a:latin typeface="Tahoma" panose="020B0604030504040204" pitchFamily="2" charset="0"/>
            </a:endParaRPr>
          </a:p>
          <a:p>
            <a:pPr algn="just"/>
            <a:r>
              <a:rPr lang="zh-CN" altLang="en-US" sz="2400">
                <a:solidFill>
                  <a:srgbClr val="000000"/>
                </a:solidFill>
                <a:latin typeface="Tahoma" panose="020B0604030504040204" pitchFamily="2" charset="0"/>
              </a:rPr>
              <a:t>       悄悄地  跑得快   写得好</a:t>
            </a:r>
            <a:endParaRPr lang="zh-CN" altLang="en-US" sz="2400"/>
          </a:p>
          <a:p>
            <a:pPr algn="just"/>
            <a:r>
              <a:rPr lang="zh-CN" altLang="en-US" sz="2400">
                <a:solidFill>
                  <a:srgbClr val="000000"/>
                </a:solidFill>
                <a:latin typeface="Tahoma" panose="020B0604030504040204" pitchFamily="2" charset="0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Tahoma" panose="020B0604030504040204" pitchFamily="2" charset="0"/>
              </a:rPr>
              <a:t>2</a:t>
            </a:r>
            <a:r>
              <a:rPr lang="zh-CN" altLang="en-US" sz="2400">
                <a:solidFill>
                  <a:srgbClr val="000000"/>
                </a:solidFill>
                <a:latin typeface="Tahoma" panose="020B0604030504040204" pitchFamily="2" charset="0"/>
              </a:rPr>
              <a:t>）</a:t>
            </a:r>
            <a:r>
              <a:rPr lang="en-US" altLang="zh-CN" sz="2400">
                <a:solidFill>
                  <a:srgbClr val="000000"/>
                </a:solidFill>
              </a:rPr>
              <a:t>  </a:t>
            </a:r>
            <a:r>
              <a:rPr lang="zh-CN" altLang="en-US" sz="2400">
                <a:solidFill>
                  <a:srgbClr val="000000"/>
                </a:solidFill>
                <a:latin typeface="Tahoma" panose="020B0604030504040204" pitchFamily="2" charset="0"/>
              </a:rPr>
              <a:t>时态助词“着、了、过”。</a:t>
            </a:r>
            <a:endParaRPr lang="zh-CN" altLang="en-US" sz="2400"/>
          </a:p>
          <a:p>
            <a:pPr algn="just"/>
            <a:r>
              <a:rPr lang="zh-CN" altLang="en-US" sz="2400">
                <a:solidFill>
                  <a:srgbClr val="000000"/>
                </a:solidFill>
                <a:latin typeface="Tahoma" panose="020B0604030504040204" pitchFamily="2" charset="0"/>
              </a:rPr>
              <a:t>       坐着    躺着   走了   笑了   </a:t>
            </a:r>
            <a:endParaRPr lang="zh-CN" altLang="en-US" sz="2400"/>
          </a:p>
          <a:p>
            <a:pPr algn="just"/>
            <a:r>
              <a:rPr lang="zh-CN" altLang="en-US" sz="2400">
                <a:solidFill>
                  <a:srgbClr val="000000"/>
                </a:solidFill>
                <a:latin typeface="Tahoma" panose="020B0604030504040204" pitchFamily="2" charset="0"/>
              </a:rPr>
              <a:t>       说过    上过当   </a:t>
            </a:r>
            <a:endParaRPr lang="zh-CN" altLang="en-US" sz="2400"/>
          </a:p>
          <a:p>
            <a:pPr algn="just"/>
            <a:r>
              <a:rPr lang="zh-CN" altLang="en-US" sz="2400">
                <a:solidFill>
                  <a:srgbClr val="000000"/>
                </a:solidFill>
                <a:latin typeface="Tahoma" panose="020B0604030504040204" pitchFamily="2" charset="0"/>
              </a:rPr>
              <a:t>（</a:t>
            </a:r>
            <a:r>
              <a:rPr lang="en-US" altLang="zh-CN" sz="2400">
                <a:solidFill>
                  <a:srgbClr val="000000"/>
                </a:solidFill>
                <a:latin typeface="Tahoma" panose="020B0604030504040204" pitchFamily="2" charset="0"/>
              </a:rPr>
              <a:t>3</a:t>
            </a:r>
            <a:r>
              <a:rPr lang="zh-CN" altLang="en-US" sz="2400">
                <a:solidFill>
                  <a:srgbClr val="000000"/>
                </a:solidFill>
                <a:latin typeface="Tahoma" panose="020B0604030504040204" pitchFamily="2" charset="0"/>
              </a:rPr>
              <a:t>）</a:t>
            </a:r>
            <a:r>
              <a:rPr lang="zh-CN" altLang="en-US" sz="2400">
                <a:solidFill>
                  <a:srgbClr val="000000"/>
                </a:solidFill>
              </a:rPr>
              <a:t> </a:t>
            </a:r>
            <a:r>
              <a:rPr lang="zh-CN" altLang="en-US" sz="2400">
                <a:solidFill>
                  <a:srgbClr val="000000"/>
                </a:solidFill>
                <a:latin typeface="Tahoma" panose="020B0604030504040204" pitchFamily="2" charset="0"/>
              </a:rPr>
              <a:t>语气助词“啊、吗、呢、哇、啦”等。</a:t>
            </a:r>
            <a:endParaRPr lang="zh-CN" altLang="en-US" sz="2400"/>
          </a:p>
          <a:p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</a:rPr>
              <a:t>    多吗</a:t>
            </a:r>
            <a:r>
              <a:rPr lang="zh-CN" altLang="en-US" sz="2400">
                <a:solidFill>
                  <a:srgbClr val="000000"/>
                </a:solidFill>
                <a:latin typeface="Tahoma" panose="020B0604030504040204" pitchFamily="2" charset="0"/>
              </a:rPr>
              <a:t>     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</a:rPr>
              <a:t>来吧</a:t>
            </a:r>
            <a:r>
              <a:rPr lang="zh-CN" altLang="en-US" sz="2400">
                <a:solidFill>
                  <a:srgbClr val="000000"/>
                </a:solidFill>
                <a:latin typeface="Tahoma" panose="020B0604030504040204" pitchFamily="2" charset="0"/>
              </a:rPr>
              <a:t>    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</a:rPr>
              <a:t>走哇</a:t>
            </a:r>
            <a:r>
              <a:rPr lang="zh-CN" altLang="en-US" sz="2400">
                <a:solidFill>
                  <a:srgbClr val="000000"/>
                </a:solidFill>
                <a:latin typeface="Tahoma" panose="020B0604030504040204" pitchFamily="2" charset="0"/>
              </a:rPr>
              <a:t>   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</a:rPr>
              <a:t>没呢</a:t>
            </a:r>
            <a:r>
              <a:rPr lang="zh-CN" altLang="en-US" sz="2400">
                <a:solidFill>
                  <a:srgbClr val="000000"/>
                </a:solidFill>
                <a:latin typeface="Tahoma" panose="020B0604030504040204" pitchFamily="2" charset="0"/>
              </a:rPr>
              <a:t>   </a:t>
            </a:r>
            <a:r>
              <a:rPr lang="zh-CN" altLang="en-US" sz="2400">
                <a:solidFill>
                  <a:srgbClr val="000000"/>
                </a:solidFill>
                <a:latin typeface="宋体" panose="02010600030101010101" pitchFamily="2" charset="-122"/>
              </a:rPr>
              <a:t>快去呀</a:t>
            </a:r>
            <a:r>
              <a:rPr lang="zh-CN" altLang="en-US" sz="2400"/>
              <a:t> </a:t>
            </a:r>
            <a:endParaRPr lang="zh-CN" altLang="en-US" sz="2400"/>
          </a:p>
        </p:txBody>
      </p:sp>
    </p:spTree>
  </p:cSld>
  <p:clrMapOvr>
    <a:masterClrMapping/>
  </p:clrMapOvr>
  <p:transition/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文本占位符 80897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algn="just"/>
            <a:r>
              <a:rPr lang="zh-CN" altLang="en-US">
                <a:solidFill>
                  <a:srgbClr val="000000"/>
                </a:solidFill>
                <a:latin typeface="Tahoma" panose="020B0604030504040204" pitchFamily="2" charset="0"/>
              </a:rPr>
              <a:t>另：没有规律的轻声词语：   </a:t>
            </a:r>
            <a:endParaRPr lang="zh-CN" altLang="en-US">
              <a:solidFill>
                <a:srgbClr val="000000"/>
              </a:solidFill>
              <a:latin typeface="Tahoma" panose="020B0604030504040204" pitchFamily="2" charset="0"/>
            </a:endParaRPr>
          </a:p>
          <a:p>
            <a:pPr marL="0" indent="0" algn="just">
              <a:buNone/>
            </a:pPr>
            <a:r>
              <a:rPr lang="zh-CN" altLang="en-US">
                <a:solidFill>
                  <a:srgbClr val="000000"/>
                </a:solidFill>
                <a:latin typeface="Tahoma" panose="020B0604030504040204" pitchFamily="2" charset="0"/>
              </a:rPr>
              <a:t>轻声和非轻声具有区别词义或词性的词语，例如：</a:t>
            </a:r>
            <a:endParaRPr lang="zh-CN" altLang="en-US"/>
          </a:p>
          <a:p>
            <a:pPr algn="just"/>
            <a:r>
              <a:rPr lang="zh-CN" altLang="en-US">
                <a:solidFill>
                  <a:srgbClr val="000000"/>
                </a:solidFill>
                <a:latin typeface="Tahoma" panose="020B0604030504040204" pitchFamily="2" charset="0"/>
              </a:rPr>
              <a:t>   编辑   大方    大意     东西    本事</a:t>
            </a:r>
            <a:endParaRPr lang="zh-CN" altLang="en-US">
              <a:solidFill>
                <a:srgbClr val="000000"/>
              </a:solidFill>
              <a:latin typeface="Tahoma" panose="020B0604030504040204" pitchFamily="2" charset="0"/>
            </a:endParaRPr>
          </a:p>
          <a:p>
            <a:pPr algn="just"/>
            <a:r>
              <a:rPr lang="zh-CN" altLang="en-US">
                <a:solidFill>
                  <a:srgbClr val="000000"/>
                </a:solidFill>
                <a:latin typeface="Tahoma" panose="020B0604030504040204" pitchFamily="2" charset="0"/>
              </a:rPr>
              <a:t>   地方    对头   人家    实在      精神 </a:t>
            </a:r>
            <a:endParaRPr lang="zh-CN" altLang="en-US">
              <a:solidFill>
                <a:srgbClr val="000000"/>
              </a:solidFill>
              <a:latin typeface="Tahoma" panose="020B0604030504040204" pitchFamily="2" charset="0"/>
            </a:endParaRPr>
          </a:p>
          <a:p>
            <a:pPr algn="just"/>
            <a:r>
              <a:rPr lang="zh-CN" altLang="en-US">
                <a:solidFill>
                  <a:srgbClr val="000000"/>
                </a:solidFill>
                <a:latin typeface="Tahoma" panose="020B0604030504040204" pitchFamily="2" charset="0"/>
              </a:rPr>
              <a:t>   利害   千斤    兄弟    买卖     大意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/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文本占位符 83969"/>
          <p:cNvSpPr>
            <a:spLocks noGrp="1" noRot="1"/>
          </p:cNvSpPr>
          <p:nvPr>
            <p:ph idx="1"/>
          </p:nvPr>
        </p:nvSpPr>
        <p:spPr>
          <a:xfrm>
            <a:off x="971550" y="260350"/>
            <a:ext cx="7772400" cy="6597650"/>
          </a:xfrm>
        </p:spPr>
        <p:txBody>
          <a:bodyPr anchor="t"/>
          <a:lstStyle/>
          <a:p>
            <a:pPr>
              <a:buNone/>
            </a:pPr>
            <a:r>
              <a:rPr lang="zh-CN" altLang="en-US" sz="3600" b="1" dirty="0">
                <a:solidFill>
                  <a:srgbClr val="003300"/>
                </a:solidFill>
              </a:rPr>
              <a:t>轻声的规律</a:t>
            </a:r>
            <a:r>
              <a:rPr lang="en-US" altLang="zh-CN" sz="3600" b="1">
                <a:solidFill>
                  <a:srgbClr val="003300"/>
                </a:solidFill>
              </a:rPr>
              <a:t>:</a:t>
            </a:r>
            <a:endParaRPr lang="en-US" altLang="zh-CN" sz="3600" b="1">
              <a:solidFill>
                <a:srgbClr val="003300"/>
              </a:solidFill>
            </a:endParaRPr>
          </a:p>
          <a:p>
            <a:pPr>
              <a:buNone/>
            </a:pPr>
            <a:endParaRPr lang="en-US" altLang="zh-CN" sz="3600" b="1">
              <a:solidFill>
                <a:srgbClr val="003300"/>
              </a:solidFill>
            </a:endParaRPr>
          </a:p>
          <a:p>
            <a:pPr>
              <a:buNone/>
            </a:pPr>
            <a:r>
              <a:rPr lang="en-US" altLang="zh-CN" sz="2800" b="1"/>
              <a:t>   </a:t>
            </a:r>
            <a:r>
              <a:rPr lang="zh-CN" altLang="en-US" sz="2800" b="1" dirty="0"/>
              <a:t>助词  结构助词      </a:t>
            </a:r>
            <a:r>
              <a:rPr lang="zh-CN" altLang="en-US" sz="2800" b="1" dirty="0">
                <a:solidFill>
                  <a:schemeClr val="tx2"/>
                </a:solidFill>
              </a:rPr>
              <a:t>的、地、得</a:t>
            </a:r>
            <a:endParaRPr lang="zh-CN" altLang="en-US" sz="28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2800" b="1" dirty="0"/>
              <a:t>            动态助词      </a:t>
            </a:r>
            <a:r>
              <a:rPr lang="zh-CN" altLang="en-US" sz="2800" b="1" dirty="0">
                <a:solidFill>
                  <a:schemeClr val="tx2"/>
                </a:solidFill>
              </a:rPr>
              <a:t>着、了、过</a:t>
            </a:r>
            <a:endParaRPr lang="zh-CN" altLang="en-US" sz="28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2800" b="1" dirty="0"/>
              <a:t>            语气助词      </a:t>
            </a:r>
            <a:r>
              <a:rPr lang="zh-CN" altLang="en-US" sz="2800" b="1" dirty="0">
                <a:solidFill>
                  <a:schemeClr val="tx2"/>
                </a:solidFill>
              </a:rPr>
              <a:t>吧、吗、呢、了、啊</a:t>
            </a:r>
            <a:endParaRPr lang="zh-CN" altLang="en-US" sz="28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2800" b="1" dirty="0"/>
              <a:t>   后缀      </a:t>
            </a:r>
            <a:r>
              <a:rPr lang="zh-CN" altLang="en-US" sz="2800" b="1" dirty="0">
                <a:solidFill>
                  <a:schemeClr val="tx2"/>
                </a:solidFill>
              </a:rPr>
              <a:t>子、巴、头、们、么</a:t>
            </a:r>
            <a:endParaRPr lang="zh-CN" altLang="en-US" sz="28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2800" b="1" dirty="0"/>
              <a:t>   方位词    </a:t>
            </a:r>
            <a:r>
              <a:rPr lang="zh-CN" altLang="en-US" sz="2800" b="1" dirty="0">
                <a:solidFill>
                  <a:schemeClr val="tx2"/>
                </a:solidFill>
              </a:rPr>
              <a:t>上、下、里、边</a:t>
            </a:r>
            <a:endParaRPr lang="zh-CN" altLang="en-US" sz="28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2800" b="1" dirty="0"/>
              <a:t>   趋向动词    </a:t>
            </a:r>
            <a:r>
              <a:rPr lang="zh-CN" altLang="en-US" sz="2800" b="1" dirty="0">
                <a:solidFill>
                  <a:schemeClr val="tx2"/>
                </a:solidFill>
              </a:rPr>
              <a:t>来、去</a:t>
            </a:r>
            <a:endParaRPr lang="zh-CN" altLang="en-US" sz="28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2800" b="1" dirty="0"/>
              <a:t>   单音节动词或名词重叠的后一个音节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一批常用普通话双音节词的后一个音节</a:t>
            </a:r>
            <a:endParaRPr lang="zh-CN" altLang="en-US" sz="2800" b="1" dirty="0"/>
          </a:p>
        </p:txBody>
      </p:sp>
      <p:sp>
        <p:nvSpPr>
          <p:cNvPr id="82946" name="左大括号 83970"/>
          <p:cNvSpPr/>
          <p:nvPr/>
        </p:nvSpPr>
        <p:spPr>
          <a:xfrm>
            <a:off x="827088" y="1268413"/>
            <a:ext cx="360362" cy="4752975"/>
          </a:xfrm>
          <a:prstGeom prst="leftBrace">
            <a:avLst>
              <a:gd name="adj1" fmla="val 109728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  <p:sp>
        <p:nvSpPr>
          <p:cNvPr id="82947" name="左大括号 83971"/>
          <p:cNvSpPr/>
          <p:nvPr/>
        </p:nvSpPr>
        <p:spPr>
          <a:xfrm>
            <a:off x="2051050" y="1628775"/>
            <a:ext cx="215900" cy="1223963"/>
          </a:xfrm>
          <a:prstGeom prst="leftBrace">
            <a:avLst>
              <a:gd name="adj1" fmla="val 47163"/>
              <a:gd name="adj2" fmla="val 50000"/>
            </a:avLst>
          </a:pr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华文行楷" panose="02010800040101010101" pitchFamily="2" charset="-122"/>
            </a:endParaRPr>
          </a:p>
        </p:txBody>
      </p:sp>
    </p:spTree>
  </p:cSld>
  <p:clrMapOvr>
    <a:masterClrMapping/>
  </p:clrMapOvr>
  <p:transition/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文本占位符 84993"/>
          <p:cNvSpPr>
            <a:spLocks noGrp="1" noRot="1"/>
          </p:cNvSpPr>
          <p:nvPr>
            <p:ph idx="1"/>
          </p:nvPr>
        </p:nvSpPr>
        <p:spPr>
          <a:xfrm>
            <a:off x="179388" y="981075"/>
            <a:ext cx="8640762" cy="4968875"/>
          </a:xfrm>
        </p:spPr>
        <p:txBody>
          <a:bodyPr anchor="t"/>
          <a:lstStyle/>
          <a:p>
            <a:r>
              <a:rPr lang="zh-CN" altLang="en-US" sz="3600" b="1" dirty="0">
                <a:solidFill>
                  <a:schemeClr val="tx2"/>
                </a:solidFill>
              </a:rPr>
              <a:t>非轻声与轻声词语对比练习</a:t>
            </a:r>
            <a:endParaRPr lang="zh-CN" altLang="en-US" sz="3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b="1" dirty="0"/>
              <a:t> 把守</a:t>
            </a:r>
            <a:r>
              <a:rPr lang="en-US" altLang="zh-CN" b="1"/>
              <a:t>——</a:t>
            </a:r>
            <a:r>
              <a:rPr lang="zh-CN" altLang="en-US" b="1" dirty="0"/>
              <a:t>把手  包含</a:t>
            </a:r>
            <a:r>
              <a:rPr lang="en-US" altLang="zh-CN" b="1"/>
              <a:t>——</a:t>
            </a:r>
            <a:r>
              <a:rPr lang="zh-CN" altLang="en-US" b="1" dirty="0"/>
              <a:t>包涵  鄙视</a:t>
            </a:r>
            <a:r>
              <a:rPr lang="en-US" altLang="zh-CN" b="1"/>
              <a:t>——</a:t>
            </a:r>
            <a:r>
              <a:rPr lang="zh-CN" altLang="en-US" b="1" dirty="0"/>
              <a:t>比试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报仇</a:t>
            </a:r>
            <a:r>
              <a:rPr lang="en-US" altLang="zh-CN" b="1"/>
              <a:t>——</a:t>
            </a:r>
            <a:r>
              <a:rPr lang="zh-CN" altLang="en-US" b="1" dirty="0"/>
              <a:t>报酬  标志</a:t>
            </a:r>
            <a:r>
              <a:rPr lang="en-US" altLang="zh-CN" b="1"/>
              <a:t>——</a:t>
            </a:r>
            <a:r>
              <a:rPr lang="zh-CN" altLang="en-US" b="1" dirty="0"/>
              <a:t>标致  堤防</a:t>
            </a:r>
            <a:r>
              <a:rPr lang="en-US" altLang="zh-CN" b="1"/>
              <a:t>——</a:t>
            </a:r>
            <a:r>
              <a:rPr lang="zh-CN" altLang="en-US" b="1" dirty="0"/>
              <a:t>提防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地理</a:t>
            </a:r>
            <a:r>
              <a:rPr lang="en-US" altLang="zh-CN" b="1"/>
              <a:t>——</a:t>
            </a:r>
            <a:r>
              <a:rPr lang="zh-CN" altLang="en-US" b="1" dirty="0"/>
              <a:t>地里  电子</a:t>
            </a:r>
            <a:r>
              <a:rPr lang="en-US" altLang="zh-CN" b="1"/>
              <a:t>——</a:t>
            </a:r>
            <a:r>
              <a:rPr lang="zh-CN" altLang="en-US" b="1" dirty="0"/>
              <a:t>垫子  兑付</a:t>
            </a:r>
            <a:r>
              <a:rPr lang="en-US" altLang="zh-CN" b="1"/>
              <a:t>——</a:t>
            </a:r>
            <a:r>
              <a:rPr lang="zh-CN" altLang="en-US" b="1" dirty="0"/>
              <a:t>对付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服气</a:t>
            </a:r>
            <a:r>
              <a:rPr lang="en-US" altLang="zh-CN" b="1"/>
              <a:t>——</a:t>
            </a:r>
            <a:r>
              <a:rPr lang="zh-CN" altLang="en-US" b="1" dirty="0"/>
              <a:t>福气  服饰</a:t>
            </a:r>
            <a:r>
              <a:rPr lang="en-US" altLang="zh-CN" b="1"/>
              <a:t>——</a:t>
            </a:r>
            <a:r>
              <a:rPr lang="zh-CN" altLang="en-US" b="1" dirty="0"/>
              <a:t>服侍  感情</a:t>
            </a:r>
            <a:r>
              <a:rPr lang="en-US" altLang="zh-CN" b="1"/>
              <a:t>——</a:t>
            </a:r>
            <a:r>
              <a:rPr lang="zh-CN" altLang="en-US" b="1" dirty="0"/>
              <a:t>敢情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核子</a:t>
            </a:r>
            <a:r>
              <a:rPr lang="en-US" altLang="zh-CN" b="1"/>
              <a:t>——</a:t>
            </a:r>
            <a:r>
              <a:rPr lang="zh-CN" altLang="en-US" b="1" dirty="0"/>
              <a:t>盒子  近来</a:t>
            </a:r>
            <a:r>
              <a:rPr lang="en-US" altLang="zh-CN" b="1"/>
              <a:t>——</a:t>
            </a:r>
            <a:r>
              <a:rPr lang="zh-CN" altLang="en-US" b="1" dirty="0"/>
              <a:t>进来  手势</a:t>
            </a:r>
            <a:r>
              <a:rPr lang="en-US" altLang="zh-CN" b="1"/>
              <a:t>——</a:t>
            </a:r>
            <a:r>
              <a:rPr lang="zh-CN" altLang="en-US" b="1" dirty="0"/>
              <a:t>首饰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虾子</a:t>
            </a:r>
            <a:r>
              <a:rPr lang="en-US" altLang="zh-CN" b="1"/>
              <a:t>——</a:t>
            </a:r>
            <a:r>
              <a:rPr lang="zh-CN" altLang="en-US" b="1" dirty="0"/>
              <a:t>瞎子  先声</a:t>
            </a:r>
            <a:r>
              <a:rPr lang="en-US" altLang="zh-CN" b="1"/>
              <a:t>——</a:t>
            </a:r>
            <a:r>
              <a:rPr lang="zh-CN" altLang="en-US" b="1" dirty="0"/>
              <a:t>先生  行礼</a:t>
            </a:r>
            <a:r>
              <a:rPr lang="en-US" altLang="zh-CN" b="1"/>
              <a:t>——</a:t>
            </a:r>
            <a:r>
              <a:rPr lang="zh-CN" altLang="en-US" b="1" dirty="0"/>
              <a:t>行李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原子</a:t>
            </a:r>
            <a:r>
              <a:rPr lang="en-US" altLang="zh-CN" b="1"/>
              <a:t>——</a:t>
            </a:r>
            <a:r>
              <a:rPr lang="zh-CN" altLang="en-US" b="1" dirty="0"/>
              <a:t>园子  主义</a:t>
            </a:r>
            <a:r>
              <a:rPr lang="en-US" altLang="zh-CN" b="1"/>
              <a:t>——</a:t>
            </a:r>
            <a:r>
              <a:rPr lang="zh-CN" altLang="en-US" b="1" dirty="0"/>
              <a:t>主意</a:t>
            </a:r>
            <a:endParaRPr lang="zh-CN" altLang="en-US" b="1" dirty="0"/>
          </a:p>
        </p:txBody>
      </p:sp>
      <p:sp>
        <p:nvSpPr>
          <p:cNvPr id="83970" name="矩形 84994"/>
          <p:cNvSpPr>
            <a:spLocks noRot="1" noTextEdit="1"/>
          </p:cNvSpPr>
          <p:nvPr/>
        </p:nvSpPr>
        <p:spPr>
          <a:xfrm>
            <a:off x="611188" y="0"/>
            <a:ext cx="3381375" cy="111601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lstStyle/>
          <a:p>
            <a:pPr algn="ctr"/>
            <a:r>
              <a:rPr lang="zh-CN" altLang="en-US" sz="3200" normalizeH="1">
                <a:ln w="9525" cap="flat" cmpd="sng">
                  <a:solidFill>
                    <a:srgbClr val="CC99FF"/>
                  </a:solidFill>
                  <a:prstDash val="solid"/>
                  <a:round/>
                  <a:headEnd type="none" w="med" len="med"/>
                  <a:tailEnd type="none" w="med" len="med"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  <a:tileRect/>
                </a:gradFill>
                <a:effectLst>
                  <a:outerShdw dist="53882" dir="2699999" algn="ctr" rotWithShape="0">
                    <a:srgbClr val="9999FF">
                      <a:alpha val="75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练习</a:t>
            </a:r>
            <a:endParaRPr lang="zh-CN" altLang="en-US" sz="3200" normalizeH="1">
              <a:ln w="9525" cap="flat" cmpd="sng">
                <a:solidFill>
                  <a:srgbClr val="CC99FF"/>
                </a:solidFill>
                <a:prstDash val="solid"/>
                <a:round/>
                <a:headEnd type="none" w="med" len="med"/>
                <a:tailEnd type="none" w="med" len="med"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  <a:tileRect/>
              </a:gradFill>
              <a:effectLst>
                <a:outerShdw dist="53882" dir="2699999" algn="ctr" rotWithShape="0">
                  <a:srgbClr val="9999FF">
                    <a:alpha val="75000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文本占位符 86017"/>
          <p:cNvSpPr>
            <a:spLocks noGrp="1" noRot="1"/>
          </p:cNvSpPr>
          <p:nvPr>
            <p:ph idx="1"/>
          </p:nvPr>
        </p:nvSpPr>
        <p:spPr>
          <a:xfrm>
            <a:off x="539750" y="1125538"/>
            <a:ext cx="8153400" cy="4498975"/>
          </a:xfrm>
        </p:spPr>
        <p:txBody>
          <a:bodyPr wrap="square" anchor="t"/>
          <a:lstStyle/>
          <a:p>
            <a:pPr>
              <a:buNone/>
            </a:pPr>
            <a:r>
              <a:rPr lang="zh-CN" altLang="en-US" sz="4000" b="1" dirty="0">
                <a:solidFill>
                  <a:schemeClr val="tx2"/>
                </a:solidFill>
              </a:rPr>
              <a:t>二、儿化</a:t>
            </a:r>
            <a:endParaRPr lang="zh-CN" altLang="en-US" sz="40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b="1" dirty="0"/>
              <a:t>          </a:t>
            </a:r>
            <a:r>
              <a:rPr lang="zh-CN" altLang="en-US" b="1" dirty="0">
                <a:solidFill>
                  <a:schemeClr val="tx2"/>
                </a:solidFill>
              </a:rPr>
              <a:t>儿化音节用汉字书写是两个汉字</a:t>
            </a:r>
            <a:r>
              <a:rPr lang="zh-CN" altLang="en-US" b="1" dirty="0"/>
              <a:t>，</a:t>
            </a:r>
            <a:r>
              <a:rPr lang="zh-CN" altLang="en-US" b="1" dirty="0">
                <a:solidFill>
                  <a:schemeClr val="tx2"/>
                </a:solidFill>
              </a:rPr>
              <a:t>但在读音上失去了独立性</a:t>
            </a:r>
            <a:r>
              <a:rPr lang="zh-CN" altLang="en-US" b="1" dirty="0"/>
              <a:t>，“化”到前一个音节，只保持一个卷舌动作，使</a:t>
            </a:r>
            <a:r>
              <a:rPr lang="zh-CN" altLang="en-US" b="1" dirty="0">
                <a:solidFill>
                  <a:schemeClr val="tx2"/>
                </a:solidFill>
              </a:rPr>
              <a:t>两个音节融合为一个音节</a:t>
            </a:r>
            <a:r>
              <a:rPr lang="zh-CN" altLang="en-US" b="1" dirty="0"/>
              <a:t>，这样前面音节里的韵母就会或多或少地发生变化。汉字加“儿”，音节加 “</a:t>
            </a:r>
            <a:r>
              <a:rPr lang="en-US" altLang="zh-CN" b="1" err="1"/>
              <a:t>er</a:t>
            </a:r>
            <a:r>
              <a:rPr lang="en-US" altLang="zh-CN" b="1"/>
              <a:t> ”</a:t>
            </a:r>
            <a:r>
              <a:rPr lang="zh-CN" altLang="en-US" b="1" dirty="0"/>
              <a:t>。</a:t>
            </a:r>
            <a:endParaRPr lang="zh-CN" altLang="en-US" b="1" dirty="0"/>
          </a:p>
          <a:p>
            <a:endParaRPr lang="zh-CN" altLang="en-US" b="1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6146"/>
          <p:cNvSpPr txBox="1"/>
          <p:nvPr/>
        </p:nvSpPr>
        <p:spPr>
          <a:xfrm>
            <a:off x="6227763" y="623728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98285" y="2408555"/>
            <a:ext cx="24549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ea"/>
                <a:ea typeface="+mj-ea"/>
              </a:rPr>
              <a:t>声母 </a:t>
            </a:r>
            <a:endParaRPr lang="en-US" altLang="zh-CN" sz="2400" b="1">
              <a:latin typeface="+mj-ea"/>
              <a:ea typeface="+mj-ea"/>
            </a:endParaRPr>
          </a:p>
          <a:p>
            <a:r>
              <a:rPr lang="en-US" altLang="zh-CN" sz="2400" b="1">
                <a:latin typeface="+mj-ea"/>
                <a:ea typeface="+mj-ea"/>
              </a:rPr>
              <a:t>双唇音 b p m</a:t>
            </a:r>
            <a:endParaRPr lang="en-US" altLang="zh-CN" sz="2400" b="1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0280" y="1050290"/>
            <a:ext cx="62344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latin typeface="黑体" panose="02010609060101010101" pitchFamily="2" charset="-122"/>
                <a:ea typeface="黑体" panose="02010609060101010101" pitchFamily="2" charset="-122"/>
              </a:rPr>
              <a:t>第二单元 声母</a:t>
            </a:r>
            <a:endParaRPr lang="zh-CN" altLang="en-US" sz="6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文本占位符 87041"/>
          <p:cNvSpPr>
            <a:spLocks noGrp="1" noRot="1"/>
          </p:cNvSpPr>
          <p:nvPr>
            <p:ph idx="1"/>
          </p:nvPr>
        </p:nvSpPr>
        <p:spPr>
          <a:xfrm>
            <a:off x="755650" y="1052513"/>
            <a:ext cx="7961313" cy="5373687"/>
          </a:xfrm>
        </p:spPr>
        <p:txBody>
          <a:bodyPr anchor="t"/>
          <a:lstStyle/>
          <a:p>
            <a:r>
              <a:rPr lang="en-US" altLang="zh-CN" sz="3600" b="1">
                <a:solidFill>
                  <a:schemeClr val="tx2"/>
                </a:solidFill>
              </a:rPr>
              <a:t>1</a:t>
            </a:r>
            <a:r>
              <a:rPr lang="zh-CN" altLang="en-US" sz="3600" b="1" dirty="0">
                <a:solidFill>
                  <a:schemeClr val="tx2"/>
                </a:solidFill>
              </a:rPr>
              <a:t>、句子中儿化音节练习</a:t>
            </a:r>
            <a:endParaRPr lang="zh-CN" altLang="en-US" sz="3600" b="1" dirty="0">
              <a:solidFill>
                <a:schemeClr val="tx2"/>
              </a:solidFill>
            </a:endParaRPr>
          </a:p>
          <a:p>
            <a:pPr>
              <a:buNone/>
            </a:pPr>
            <a:r>
              <a:rPr lang="zh-CN" altLang="en-US" sz="2800" b="1" dirty="0"/>
              <a:t>  </a:t>
            </a:r>
            <a:r>
              <a:rPr lang="en-US" altLang="zh-CN" sz="2800" b="1"/>
              <a:t>A  </a:t>
            </a:r>
            <a:r>
              <a:rPr lang="zh-CN" altLang="en-US" sz="2800" b="1" dirty="0">
                <a:solidFill>
                  <a:schemeClr val="tx2"/>
                </a:solidFill>
              </a:rPr>
              <a:t>小王儿</a:t>
            </a:r>
            <a:r>
              <a:rPr lang="zh-CN" altLang="en-US" sz="2800" b="1" dirty="0"/>
              <a:t>特别喜欢吃</a:t>
            </a:r>
            <a:r>
              <a:rPr lang="zh-CN" altLang="en-US" sz="2800" b="1" dirty="0">
                <a:solidFill>
                  <a:schemeClr val="tx2"/>
                </a:solidFill>
              </a:rPr>
              <a:t>瓜子儿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</a:t>
            </a:r>
            <a:r>
              <a:rPr lang="en-US" altLang="zh-CN" sz="2800" b="1"/>
              <a:t>B  </a:t>
            </a:r>
            <a:r>
              <a:rPr lang="zh-CN" altLang="en-US" sz="2800" b="1" dirty="0"/>
              <a:t>咱俩</a:t>
            </a:r>
            <a:r>
              <a:rPr lang="zh-CN" altLang="en-US" sz="2800" b="1" dirty="0">
                <a:solidFill>
                  <a:schemeClr val="tx2"/>
                </a:solidFill>
              </a:rPr>
              <a:t>一块儿</a:t>
            </a:r>
            <a:r>
              <a:rPr lang="zh-CN" altLang="en-US" sz="2800" b="1" dirty="0"/>
              <a:t>去</a:t>
            </a:r>
            <a:r>
              <a:rPr lang="zh-CN" altLang="en-US" sz="2800" b="1" dirty="0">
                <a:solidFill>
                  <a:schemeClr val="tx2"/>
                </a:solidFill>
              </a:rPr>
              <a:t>打球儿</a:t>
            </a:r>
            <a:r>
              <a:rPr lang="zh-CN" altLang="en-US" sz="2800" b="1" dirty="0"/>
              <a:t>吧！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</a:t>
            </a:r>
            <a:r>
              <a:rPr lang="en-US" altLang="zh-CN" sz="2800" b="1"/>
              <a:t>C  </a:t>
            </a:r>
            <a:r>
              <a:rPr lang="zh-CN" altLang="en-US" sz="2800" b="1" dirty="0"/>
              <a:t>这包子的</a:t>
            </a:r>
            <a:r>
              <a:rPr lang="zh-CN" altLang="en-US" sz="2800" b="1" dirty="0">
                <a:solidFill>
                  <a:schemeClr val="tx2"/>
                </a:solidFill>
              </a:rPr>
              <a:t>味儿</a:t>
            </a:r>
            <a:r>
              <a:rPr lang="zh-CN" altLang="en-US" sz="2800" b="1" dirty="0"/>
              <a:t>不对，</a:t>
            </a:r>
            <a:r>
              <a:rPr lang="zh-CN" altLang="en-US" sz="2800" b="1" dirty="0">
                <a:solidFill>
                  <a:schemeClr val="tx2"/>
                </a:solidFill>
              </a:rPr>
              <a:t>馅儿</a:t>
            </a:r>
            <a:r>
              <a:rPr lang="zh-CN" altLang="en-US" sz="2800" b="1" dirty="0"/>
              <a:t>可能馊了吧。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</a:t>
            </a:r>
            <a:r>
              <a:rPr lang="en-US" altLang="zh-CN" sz="2800" b="1"/>
              <a:t>D  </a:t>
            </a:r>
            <a:r>
              <a:rPr lang="zh-CN" altLang="en-US" sz="2800" b="1" dirty="0"/>
              <a:t>我们从</a:t>
            </a:r>
            <a:r>
              <a:rPr lang="zh-CN" altLang="en-US" sz="2800" b="1" dirty="0">
                <a:solidFill>
                  <a:schemeClr val="tx2"/>
                </a:solidFill>
              </a:rPr>
              <a:t>后门儿</a:t>
            </a:r>
            <a:r>
              <a:rPr lang="zh-CN" altLang="en-US" sz="2800" b="1" dirty="0"/>
              <a:t>走，到</a:t>
            </a:r>
            <a:r>
              <a:rPr lang="zh-CN" altLang="en-US" sz="2800" b="1" dirty="0">
                <a:solidFill>
                  <a:schemeClr val="tx2"/>
                </a:solidFill>
              </a:rPr>
              <a:t>公园儿玩儿玩儿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</a:t>
            </a:r>
            <a:r>
              <a:rPr lang="en-US" altLang="zh-CN" sz="2800" b="1"/>
              <a:t>E  </a:t>
            </a:r>
            <a:r>
              <a:rPr lang="zh-CN" altLang="en-US" sz="2800" b="1" dirty="0"/>
              <a:t>麻烦你把</a:t>
            </a:r>
            <a:r>
              <a:rPr lang="zh-CN" altLang="en-US" sz="2800" b="1" dirty="0">
                <a:solidFill>
                  <a:schemeClr val="tx2"/>
                </a:solidFill>
              </a:rPr>
              <a:t>盖儿</a:t>
            </a:r>
            <a:r>
              <a:rPr lang="zh-CN" altLang="en-US" sz="2800" b="1" dirty="0"/>
              <a:t>盖上。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</a:t>
            </a:r>
            <a:r>
              <a:rPr lang="en-US" altLang="zh-CN" sz="2800" b="1"/>
              <a:t>F  </a:t>
            </a:r>
            <a:r>
              <a:rPr lang="zh-CN" altLang="en-US" sz="2800" b="1" dirty="0"/>
              <a:t>这么多</a:t>
            </a:r>
            <a:r>
              <a:rPr lang="zh-CN" altLang="en-US" sz="2800" b="1" dirty="0">
                <a:solidFill>
                  <a:schemeClr val="tx2"/>
                </a:solidFill>
              </a:rPr>
              <a:t>活儿</a:t>
            </a:r>
            <a:r>
              <a:rPr lang="zh-CN" altLang="en-US" sz="2800" b="1" dirty="0"/>
              <a:t>，</a:t>
            </a:r>
            <a:r>
              <a:rPr lang="zh-CN" altLang="en-US" sz="2800" b="1" dirty="0">
                <a:solidFill>
                  <a:schemeClr val="tx2"/>
                </a:solidFill>
              </a:rPr>
              <a:t>大伙儿</a:t>
            </a:r>
            <a:r>
              <a:rPr lang="zh-CN" altLang="en-US" sz="2800" b="1" dirty="0"/>
              <a:t>一起才干得完。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</a:t>
            </a:r>
            <a:r>
              <a:rPr lang="en-US" altLang="zh-CN" sz="2800" b="1"/>
              <a:t>G  </a:t>
            </a:r>
            <a:r>
              <a:rPr lang="zh-CN" altLang="en-US" sz="2800" b="1" dirty="0">
                <a:solidFill>
                  <a:schemeClr val="tx2"/>
                </a:solidFill>
              </a:rPr>
              <a:t>这儿</a:t>
            </a:r>
            <a:r>
              <a:rPr lang="zh-CN" altLang="en-US" sz="2800" b="1" dirty="0"/>
              <a:t>没有你说的那个</a:t>
            </a:r>
            <a:r>
              <a:rPr lang="zh-CN" altLang="en-US" sz="2800" b="1" dirty="0">
                <a:solidFill>
                  <a:schemeClr val="tx2"/>
                </a:solidFill>
              </a:rPr>
              <a:t>老头儿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</a:t>
            </a:r>
            <a:r>
              <a:rPr lang="en-US" altLang="zh-CN" sz="2800" b="1"/>
              <a:t>H  </a:t>
            </a:r>
            <a:r>
              <a:rPr lang="zh-CN" altLang="en-US" sz="2800" b="1" dirty="0"/>
              <a:t>别急，</a:t>
            </a:r>
            <a:r>
              <a:rPr lang="zh-CN" altLang="en-US" sz="2800" b="1" dirty="0">
                <a:solidFill>
                  <a:schemeClr val="tx2"/>
                </a:solidFill>
              </a:rPr>
              <a:t>慢慢儿</a:t>
            </a:r>
            <a:r>
              <a:rPr lang="zh-CN" altLang="en-US" sz="2800" b="1" dirty="0"/>
              <a:t>说，</a:t>
            </a:r>
            <a:r>
              <a:rPr lang="zh-CN" altLang="en-US" sz="2800" b="1" dirty="0">
                <a:solidFill>
                  <a:schemeClr val="tx2"/>
                </a:solidFill>
              </a:rPr>
              <a:t>大伙儿</a:t>
            </a:r>
            <a:r>
              <a:rPr lang="zh-CN" altLang="en-US" sz="2800" b="1" dirty="0"/>
              <a:t>会帮你的。</a:t>
            </a:r>
            <a:endParaRPr lang="zh-CN" altLang="en-US" sz="2800" b="1" dirty="0"/>
          </a:p>
        </p:txBody>
      </p:sp>
      <p:sp>
        <p:nvSpPr>
          <p:cNvPr id="86018" name="矩形 87042"/>
          <p:cNvSpPr/>
          <p:nvPr/>
        </p:nvSpPr>
        <p:spPr>
          <a:xfrm>
            <a:off x="2987675" y="188913"/>
            <a:ext cx="2401888" cy="87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  <a:scene3d>
              <a:camera prst="legacyPerspectiveBottomRight">
                <a:rot lat="0" lon="21240000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/>
            <a:r>
              <a:rPr lang="zh-CN" altLang="en-US" sz="3600">
                <a:gradFill rotWithShape="0">
                  <a:gsLst>
                    <a:gs pos="0">
                      <a:srgbClr val="DCEBF5">
                        <a:alpha val="100000"/>
                      </a:srgbClr>
                    </a:gs>
                    <a:gs pos="8000">
                      <a:srgbClr val="83A7C3">
                        <a:alpha val="100000"/>
                      </a:srgbClr>
                    </a:gs>
                    <a:gs pos="13000">
                      <a:srgbClr val="768FB9">
                        <a:alpha val="100000"/>
                      </a:srgbClr>
                    </a:gs>
                    <a:gs pos="21001">
                      <a:srgbClr val="83A7C3">
                        <a:alpha val="100000"/>
                      </a:srgbClr>
                    </a:gs>
                    <a:gs pos="52000">
                      <a:srgbClr val="FFFFFF">
                        <a:alpha val="100000"/>
                      </a:srgbClr>
                    </a:gs>
                    <a:gs pos="56000">
                      <a:srgbClr val="9C6563">
                        <a:alpha val="100000"/>
                      </a:srgbClr>
                    </a:gs>
                    <a:gs pos="58000">
                      <a:srgbClr val="80302D">
                        <a:alpha val="100000"/>
                      </a:srgbClr>
                    </a:gs>
                    <a:gs pos="71001">
                      <a:srgbClr val="C0524E">
                        <a:alpha val="100000"/>
                      </a:srgbClr>
                    </a:gs>
                    <a:gs pos="94000">
                      <a:srgbClr val="EBDAD4">
                        <a:alpha val="100000"/>
                      </a:srgbClr>
                    </a:gs>
                    <a:gs pos="100000">
                      <a:srgbClr val="55261C">
                        <a:alpha val="100000"/>
                      </a:srgbClr>
                    </a:gs>
                  </a:gsLst>
                  <a:lin ang="5400000" scaled="1"/>
                  <a:tileRect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练习</a:t>
            </a:r>
            <a:endParaRPr lang="zh-CN" altLang="en-US" sz="3600">
              <a:gradFill rotWithShape="0">
                <a:gsLst>
                  <a:gs pos="0">
                    <a:srgbClr val="DCEBF5">
                      <a:alpha val="100000"/>
                    </a:srgbClr>
                  </a:gs>
                  <a:gs pos="8000">
                    <a:srgbClr val="83A7C3">
                      <a:alpha val="100000"/>
                    </a:srgbClr>
                  </a:gs>
                  <a:gs pos="13000">
                    <a:srgbClr val="768FB9">
                      <a:alpha val="100000"/>
                    </a:srgbClr>
                  </a:gs>
                  <a:gs pos="21001">
                    <a:srgbClr val="83A7C3">
                      <a:alpha val="100000"/>
                    </a:srgbClr>
                  </a:gs>
                  <a:gs pos="52000">
                    <a:srgbClr val="FFFFFF">
                      <a:alpha val="100000"/>
                    </a:srgbClr>
                  </a:gs>
                  <a:gs pos="56000">
                    <a:srgbClr val="9C6563">
                      <a:alpha val="100000"/>
                    </a:srgbClr>
                  </a:gs>
                  <a:gs pos="58000">
                    <a:srgbClr val="80302D">
                      <a:alpha val="100000"/>
                    </a:srgbClr>
                  </a:gs>
                  <a:gs pos="71001">
                    <a:srgbClr val="C0524E">
                      <a:alpha val="100000"/>
                    </a:srgbClr>
                  </a:gs>
                  <a:gs pos="94000">
                    <a:srgbClr val="EBDAD4">
                      <a:alpha val="100000"/>
                    </a:srgbClr>
                  </a:gs>
                  <a:gs pos="100000">
                    <a:srgbClr val="55261C">
                      <a:alpha val="100000"/>
                    </a:srgbClr>
                  </a:gs>
                </a:gsLst>
                <a:lin ang="5400000" scaled="1"/>
                <a:tileRect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文本占位符 88065"/>
          <p:cNvSpPr>
            <a:spLocks noGrp="1" noRot="1"/>
          </p:cNvSpPr>
          <p:nvPr>
            <p:ph idx="1"/>
          </p:nvPr>
        </p:nvSpPr>
        <p:spPr>
          <a:xfrm>
            <a:off x="827088" y="549275"/>
            <a:ext cx="7772400" cy="5872163"/>
          </a:xfrm>
        </p:spPr>
        <p:txBody>
          <a:bodyPr anchor="t"/>
          <a:lstStyle/>
          <a:p>
            <a:r>
              <a:rPr lang="en-US" altLang="zh-CN" sz="3600" b="1">
                <a:solidFill>
                  <a:schemeClr val="tx2"/>
                </a:solidFill>
                <a:latin typeface="宋体" panose="02010600030101010101" pitchFamily="2" charset="-122"/>
              </a:rPr>
              <a:t>2</a:t>
            </a:r>
            <a:r>
              <a:rPr lang="zh-CN" altLang="en-US" sz="3600" b="1" dirty="0">
                <a:solidFill>
                  <a:schemeClr val="tx2"/>
                </a:solidFill>
              </a:rPr>
              <a:t>、练读唱词</a:t>
            </a:r>
            <a:endParaRPr lang="zh-CN" altLang="en-US" sz="3600" b="1" dirty="0">
              <a:solidFill>
                <a:schemeClr val="tx2"/>
              </a:solidFill>
            </a:endParaRPr>
          </a:p>
          <a:p>
            <a:pPr>
              <a:buNone/>
            </a:pPr>
            <a:endParaRPr lang="zh-CN" altLang="en-US" sz="3600" b="1" dirty="0"/>
          </a:p>
          <a:p>
            <a:pPr>
              <a:buNone/>
            </a:pPr>
            <a:r>
              <a:rPr lang="zh-CN" altLang="en-US" b="1" dirty="0"/>
              <a:t> </a:t>
            </a:r>
            <a:r>
              <a:rPr lang="en-US" altLang="zh-CN" b="1">
                <a:solidFill>
                  <a:srgbClr val="003300"/>
                </a:solidFill>
              </a:rPr>
              <a:t>A </a:t>
            </a:r>
            <a:r>
              <a:rPr lang="en-US" altLang="zh-CN" b="1"/>
              <a:t> </a:t>
            </a:r>
            <a:r>
              <a:rPr lang="zh-CN" altLang="en-US" b="1" dirty="0"/>
              <a:t>进了</a:t>
            </a:r>
            <a:r>
              <a:rPr lang="zh-CN" altLang="en-US" b="1" dirty="0">
                <a:solidFill>
                  <a:schemeClr val="tx2"/>
                </a:solidFill>
              </a:rPr>
              <a:t>门儿</a:t>
            </a:r>
            <a:r>
              <a:rPr lang="zh-CN" altLang="en-US" b="1" dirty="0"/>
              <a:t>，倒杯</a:t>
            </a:r>
            <a:r>
              <a:rPr lang="zh-CN" altLang="en-US" b="1" dirty="0">
                <a:solidFill>
                  <a:schemeClr val="tx2"/>
                </a:solidFill>
              </a:rPr>
              <a:t>水儿</a:t>
            </a:r>
            <a:r>
              <a:rPr lang="zh-CN" altLang="en-US" b="1" dirty="0"/>
              <a:t>，喝了两口运运</a:t>
            </a:r>
            <a:r>
              <a:rPr lang="zh-CN" altLang="en-US" b="1" dirty="0">
                <a:solidFill>
                  <a:schemeClr val="tx2"/>
                </a:solidFill>
              </a:rPr>
              <a:t>气儿</a:t>
            </a:r>
            <a:r>
              <a:rPr lang="zh-CN" altLang="en-US" b="1" dirty="0"/>
              <a:t>。顺手拿起</a:t>
            </a:r>
            <a:r>
              <a:rPr lang="zh-CN" altLang="en-US" b="1" dirty="0">
                <a:solidFill>
                  <a:schemeClr val="tx2"/>
                </a:solidFill>
              </a:rPr>
              <a:t>小唱本儿</a:t>
            </a:r>
            <a:r>
              <a:rPr lang="zh-CN" altLang="en-US" b="1" dirty="0"/>
              <a:t>，唱</a:t>
            </a:r>
            <a:r>
              <a:rPr lang="zh-CN" altLang="en-US" b="1" dirty="0">
                <a:solidFill>
                  <a:schemeClr val="tx2"/>
                </a:solidFill>
              </a:rPr>
              <a:t>一曲儿</a:t>
            </a:r>
            <a:r>
              <a:rPr lang="zh-CN" altLang="en-US" b="1" dirty="0"/>
              <a:t>，又</a:t>
            </a:r>
            <a:r>
              <a:rPr lang="zh-CN" altLang="en-US" b="1" dirty="0">
                <a:solidFill>
                  <a:schemeClr val="tx2"/>
                </a:solidFill>
              </a:rPr>
              <a:t>一曲儿</a:t>
            </a:r>
            <a:r>
              <a:rPr lang="zh-CN" altLang="en-US" b="1" dirty="0"/>
              <a:t>，练完了嗓子我练</a:t>
            </a:r>
            <a:r>
              <a:rPr lang="zh-CN" altLang="en-US" b="1" dirty="0">
                <a:solidFill>
                  <a:schemeClr val="tx2"/>
                </a:solidFill>
              </a:rPr>
              <a:t>嘴皮儿</a:t>
            </a:r>
            <a:r>
              <a:rPr lang="zh-CN" altLang="en-US" b="1" dirty="0"/>
              <a:t>。</a:t>
            </a:r>
            <a:r>
              <a:rPr lang="zh-CN" altLang="en-US" b="1" dirty="0">
                <a:solidFill>
                  <a:schemeClr val="tx2"/>
                </a:solidFill>
              </a:rPr>
              <a:t>绕口令儿</a:t>
            </a:r>
            <a:r>
              <a:rPr lang="zh-CN" altLang="en-US" b="1" dirty="0"/>
              <a:t>，练</a:t>
            </a:r>
            <a:r>
              <a:rPr lang="zh-CN" altLang="en-US" b="1" dirty="0">
                <a:solidFill>
                  <a:schemeClr val="tx2"/>
                </a:solidFill>
              </a:rPr>
              <a:t>字音儿</a:t>
            </a:r>
            <a:r>
              <a:rPr lang="zh-CN" altLang="en-US" b="1" dirty="0"/>
              <a:t>，还有</a:t>
            </a:r>
            <a:r>
              <a:rPr lang="zh-CN" altLang="en-US" b="1" dirty="0">
                <a:solidFill>
                  <a:schemeClr val="tx2"/>
                </a:solidFill>
              </a:rPr>
              <a:t>单弦儿</a:t>
            </a:r>
            <a:r>
              <a:rPr lang="zh-CN" altLang="en-US" b="1" dirty="0"/>
              <a:t>牌子</a:t>
            </a:r>
            <a:r>
              <a:rPr lang="zh-CN" altLang="en-US" b="1" dirty="0">
                <a:solidFill>
                  <a:schemeClr val="tx2"/>
                </a:solidFill>
              </a:rPr>
              <a:t>曲儿</a:t>
            </a:r>
            <a:r>
              <a:rPr lang="zh-CN" altLang="en-US" b="1" dirty="0"/>
              <a:t>；</a:t>
            </a:r>
            <a:r>
              <a:rPr lang="zh-CN" altLang="en-US" b="1" dirty="0">
                <a:solidFill>
                  <a:schemeClr val="tx2"/>
                </a:solidFill>
              </a:rPr>
              <a:t>小快板儿</a:t>
            </a:r>
            <a:r>
              <a:rPr lang="zh-CN" altLang="en-US" b="1" dirty="0"/>
              <a:t>，</a:t>
            </a:r>
            <a:r>
              <a:rPr lang="zh-CN" altLang="en-US" b="1" dirty="0">
                <a:solidFill>
                  <a:schemeClr val="tx2"/>
                </a:solidFill>
              </a:rPr>
              <a:t>大鼓词儿</a:t>
            </a:r>
            <a:r>
              <a:rPr lang="zh-CN" altLang="en-US" b="1" dirty="0"/>
              <a:t>，又说又唱我真</a:t>
            </a:r>
            <a:r>
              <a:rPr lang="zh-CN" altLang="en-US" b="1" dirty="0">
                <a:solidFill>
                  <a:schemeClr val="tx2"/>
                </a:solidFill>
              </a:rPr>
              <a:t>带劲儿</a:t>
            </a:r>
            <a:r>
              <a:rPr lang="zh-CN" altLang="en-US" b="1" dirty="0"/>
              <a:t>！</a:t>
            </a:r>
            <a:endParaRPr lang="zh-CN" altLang="en-US" b="1" dirty="0"/>
          </a:p>
        </p:txBody>
      </p:sp>
    </p:spTree>
  </p:cSld>
  <p:clrMapOvr>
    <a:masterClrMapping/>
  </p:clrMapOvr>
  <p:transition/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文本占位符 89089"/>
          <p:cNvSpPr>
            <a:spLocks noGrp="1" noRot="1"/>
          </p:cNvSpPr>
          <p:nvPr>
            <p:ph idx="1"/>
          </p:nvPr>
        </p:nvSpPr>
        <p:spPr>
          <a:xfrm>
            <a:off x="250825" y="908050"/>
            <a:ext cx="9144000" cy="6669088"/>
          </a:xfrm>
        </p:spPr>
        <p:txBody>
          <a:bodyPr anchor="t"/>
          <a:lstStyle/>
          <a:p>
            <a:pPr>
              <a:buNone/>
            </a:pPr>
            <a:r>
              <a:rPr lang="zh-CN" altLang="en-US" sz="2800" b="1" dirty="0"/>
              <a:t> </a:t>
            </a:r>
            <a:r>
              <a:rPr lang="en-US" altLang="zh-CN" sz="3600" b="1">
                <a:solidFill>
                  <a:srgbClr val="003300"/>
                </a:solidFill>
              </a:rPr>
              <a:t>B</a:t>
            </a:r>
            <a:r>
              <a:rPr lang="en-US" altLang="zh-CN" sz="2800" b="1"/>
              <a:t> </a:t>
            </a:r>
            <a:r>
              <a:rPr lang="zh-CN" altLang="en-US" sz="2800" b="1" dirty="0"/>
              <a:t>解放军野营训练行军千里</a:t>
            </a:r>
            <a:r>
              <a:rPr lang="zh-CN" altLang="en-US" sz="2800" b="1" dirty="0">
                <a:solidFill>
                  <a:schemeClr val="tx2"/>
                </a:solidFill>
              </a:rPr>
              <a:t>地儿</a:t>
            </a:r>
            <a:r>
              <a:rPr lang="zh-CN" altLang="en-US" sz="2800" b="1" dirty="0"/>
              <a:t>，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昨夜宿营驻在杨家</a:t>
            </a:r>
            <a:r>
              <a:rPr lang="zh-CN" altLang="en-US" sz="2800" b="1" dirty="0">
                <a:solidFill>
                  <a:schemeClr val="tx2"/>
                </a:solidFill>
              </a:rPr>
              <a:t>屯儿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今天早上，小刘、小陈打扫完了</a:t>
            </a:r>
            <a:r>
              <a:rPr lang="zh-CN" altLang="en-US" sz="2800" b="1" dirty="0">
                <a:solidFill>
                  <a:schemeClr val="tx2"/>
                </a:solidFill>
              </a:rPr>
              <a:t>后院儿</a:t>
            </a:r>
            <a:r>
              <a:rPr lang="en-US" altLang="zh-CN" sz="2800" b="1"/>
              <a:t>, </a:t>
            </a:r>
            <a:r>
              <a:rPr lang="zh-CN" altLang="en-US" sz="2800" b="1" dirty="0"/>
              <a:t>挑完了</a:t>
            </a:r>
            <a:r>
              <a:rPr lang="zh-CN" altLang="en-US" sz="2800" b="1" dirty="0">
                <a:solidFill>
                  <a:schemeClr val="tx2"/>
                </a:solidFill>
              </a:rPr>
              <a:t>水儿</a:t>
            </a:r>
            <a:r>
              <a:rPr lang="zh-CN" altLang="en-US" sz="2800" b="1" dirty="0"/>
              <a:t>，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又到场院修理脱粒机的皮带</a:t>
            </a:r>
            <a:r>
              <a:rPr lang="zh-CN" altLang="en-US" sz="2800" b="1" dirty="0">
                <a:solidFill>
                  <a:schemeClr val="tx2"/>
                </a:solidFill>
              </a:rPr>
              <a:t>轮儿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突然间草堆里飞出来一只黑母</a:t>
            </a:r>
            <a:r>
              <a:rPr lang="zh-CN" altLang="en-US" sz="2800" b="1" dirty="0">
                <a:solidFill>
                  <a:schemeClr val="tx2"/>
                </a:solidFill>
              </a:rPr>
              <a:t>鸡儿</a:t>
            </a:r>
            <a:r>
              <a:rPr lang="zh-CN" altLang="en-US" sz="2800" b="1" dirty="0"/>
              <a:t>，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你看它翘着翅膀张着个</a:t>
            </a:r>
            <a:r>
              <a:rPr lang="zh-CN" altLang="en-US" sz="2800" b="1" dirty="0">
                <a:solidFill>
                  <a:schemeClr val="tx2"/>
                </a:solidFill>
              </a:rPr>
              <a:t>嘴儿</a:t>
            </a:r>
            <a:r>
              <a:rPr lang="zh-CN" altLang="en-US" sz="2800" b="1" dirty="0"/>
              <a:t>，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哏哏嘎，嘎嘎哏，欢蹦乱跳就回了</a:t>
            </a:r>
            <a:r>
              <a:rPr lang="zh-CN" altLang="en-US" sz="2800" b="1" dirty="0">
                <a:solidFill>
                  <a:schemeClr val="tx2"/>
                </a:solidFill>
              </a:rPr>
              <a:t>村儿</a:t>
            </a:r>
            <a:r>
              <a:rPr lang="zh-CN" altLang="en-US" sz="2800" b="1" dirty="0"/>
              <a:t>。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他们俩在草堆里拣到了十个大</a:t>
            </a:r>
            <a:r>
              <a:rPr lang="zh-CN" altLang="en-US" sz="2800" b="1" dirty="0">
                <a:solidFill>
                  <a:schemeClr val="tx2"/>
                </a:solidFill>
              </a:rPr>
              <a:t>鸡子儿</a:t>
            </a:r>
            <a:r>
              <a:rPr lang="zh-CN" altLang="en-US" sz="2800" b="1" dirty="0"/>
              <a:t>，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这一下可给他俩出了个</a:t>
            </a:r>
            <a:r>
              <a:rPr lang="zh-CN" altLang="en-US" sz="2800" b="1" dirty="0">
                <a:solidFill>
                  <a:schemeClr val="tx2"/>
                </a:solidFill>
              </a:rPr>
              <a:t>难题儿</a:t>
            </a:r>
            <a:r>
              <a:rPr lang="zh-CN" altLang="en-US" sz="2800" b="1" dirty="0"/>
              <a:t>。</a:t>
            </a:r>
            <a:endParaRPr lang="zh-CN" altLang="en-US" sz="2800" b="1" dirty="0"/>
          </a:p>
        </p:txBody>
      </p:sp>
    </p:spTree>
  </p:cSld>
  <p:clrMapOvr>
    <a:masterClrMapping/>
  </p:clrMapOvr>
  <p:transition/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标题 73729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sz="28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三、变调</a:t>
            </a:r>
            <a:endParaRPr lang="zh-CN" altLang="en-US" sz="28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2706" name="文本占位符 73730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>
              <a:lnSpc>
                <a:spcPct val="80000"/>
              </a:lnSpc>
              <a:buNone/>
            </a:pPr>
            <a:r>
              <a:rPr lang="zh-CN" sz="2000" b="1"/>
              <a:t>（一） </a:t>
            </a:r>
            <a:r>
              <a:rPr lang="zh-CN" altLang="en-US" sz="2000" b="1"/>
              <a:t>“一”和“不”的变调</a:t>
            </a:r>
            <a:endParaRPr lang="zh-CN" altLang="en-US" sz="2000" b="1"/>
          </a:p>
          <a:p>
            <a:pPr>
              <a:lnSpc>
                <a:spcPct val="80000"/>
              </a:lnSpc>
              <a:buNone/>
            </a:pPr>
            <a:endParaRPr lang="zh-CN" altLang="en-US" sz="2000" b="1"/>
          </a:p>
          <a:p>
            <a:pPr>
              <a:lnSpc>
                <a:spcPct val="80000"/>
              </a:lnSpc>
              <a:buNone/>
            </a:pPr>
            <a:r>
              <a:rPr lang="zh-CN" altLang="en-US" sz="1900"/>
              <a:t>   （</a:t>
            </a:r>
            <a:r>
              <a:rPr lang="en-US" altLang="zh-CN" sz="1900"/>
              <a:t>1</a:t>
            </a:r>
            <a:r>
              <a:rPr lang="zh-CN" altLang="en-US" sz="1900"/>
              <a:t>）非去声前读去声</a:t>
            </a:r>
            <a:endParaRPr lang="zh-CN" altLang="en-US" sz="1900"/>
          </a:p>
          <a:p>
            <a:pPr>
              <a:lnSpc>
                <a:spcPct val="80000"/>
              </a:lnSpc>
              <a:buNone/>
            </a:pPr>
            <a:r>
              <a:rPr lang="zh-CN" altLang="en-US" sz="1900"/>
              <a:t>   （</a:t>
            </a:r>
            <a:r>
              <a:rPr lang="en-US" altLang="zh-CN" sz="1900"/>
              <a:t>2</a:t>
            </a:r>
            <a:r>
              <a:rPr lang="zh-CN" altLang="en-US" sz="1900"/>
              <a:t>）去声前面读阳平</a:t>
            </a:r>
            <a:endParaRPr lang="zh-CN" altLang="en-US" sz="1900"/>
          </a:p>
          <a:p>
            <a:pPr>
              <a:lnSpc>
                <a:spcPct val="80000"/>
              </a:lnSpc>
              <a:buNone/>
            </a:pPr>
            <a:r>
              <a:rPr lang="zh-CN" altLang="en-US" sz="1900"/>
              <a:t>   （</a:t>
            </a:r>
            <a:r>
              <a:rPr lang="en-US" altLang="zh-CN" sz="1900"/>
              <a:t>3</a:t>
            </a:r>
            <a:r>
              <a:rPr lang="zh-CN" altLang="en-US" sz="1900"/>
              <a:t>）夹在叠词中间念轻声</a:t>
            </a:r>
            <a:endParaRPr lang="zh-CN" altLang="en-US" sz="1900"/>
          </a:p>
          <a:p>
            <a:pPr>
              <a:lnSpc>
                <a:spcPct val="80000"/>
              </a:lnSpc>
              <a:buNone/>
            </a:pPr>
            <a:r>
              <a:rPr lang="zh-CN" altLang="en-US" sz="1900"/>
              <a:t>   （</a:t>
            </a:r>
            <a:r>
              <a:rPr lang="en-US" altLang="zh-CN" sz="1900"/>
              <a:t>4</a:t>
            </a:r>
            <a:r>
              <a:rPr lang="zh-CN" altLang="en-US" sz="1900"/>
              <a:t>）词尾位置读原声</a:t>
            </a:r>
            <a:endParaRPr lang="zh-CN" altLang="en-US" sz="1900"/>
          </a:p>
          <a:p>
            <a:pPr>
              <a:lnSpc>
                <a:spcPct val="80000"/>
              </a:lnSpc>
              <a:buNone/>
            </a:pPr>
            <a:endParaRPr lang="zh-CN" altLang="en-US" sz="1900"/>
          </a:p>
          <a:p>
            <a:pPr>
              <a:lnSpc>
                <a:spcPct val="80000"/>
              </a:lnSpc>
              <a:buNone/>
            </a:pPr>
            <a:r>
              <a:rPr lang="zh-CN" altLang="en-US" sz="1900" b="1"/>
              <a:t>     </a:t>
            </a:r>
            <a:r>
              <a:rPr lang="en-US" altLang="zh-CN" sz="1900" b="1"/>
              <a:t>1.“</a:t>
            </a:r>
            <a:r>
              <a:rPr lang="zh-CN" altLang="en-US" sz="1900" b="1"/>
              <a:t>一</a:t>
            </a:r>
            <a:r>
              <a:rPr lang="en-US" altLang="zh-CN" sz="1900" b="1"/>
              <a:t>”</a:t>
            </a:r>
            <a:r>
              <a:rPr lang="zh-CN" altLang="en-US" sz="1900" b="1"/>
              <a:t>的变调练习：</a:t>
            </a:r>
            <a:endParaRPr lang="zh-CN" altLang="en-US" sz="1900" b="1"/>
          </a:p>
          <a:p>
            <a:pPr>
              <a:lnSpc>
                <a:spcPct val="80000"/>
              </a:lnSpc>
              <a:buNone/>
            </a:pPr>
            <a:endParaRPr lang="zh-CN" altLang="en-US" sz="1900" b="1"/>
          </a:p>
          <a:p>
            <a:pPr>
              <a:lnSpc>
                <a:spcPct val="80000"/>
              </a:lnSpc>
              <a:buNone/>
            </a:pPr>
            <a:r>
              <a:rPr lang="zh-CN" altLang="en-US" sz="1900" b="1"/>
              <a:t>             </a:t>
            </a:r>
            <a:r>
              <a:rPr lang="zh-CN" altLang="en-US" sz="2000"/>
              <a:t>有一个小伙子，手拿一把鲜花，在一个公园门口等待一位好娘，这位好姑娘，骑着一辆自行车，从一个拐角出来一直骑到公园门口，俩人一见如故，并肩携手一同走进大门口，他们一边走一边把情话谈吐，一个说：我一定好好学习，天天进步。一个说：我一定好好工作，绝不落后。</a:t>
            </a:r>
            <a:endParaRPr lang="zh-CN" altLang="en-US" sz="2000"/>
          </a:p>
        </p:txBody>
      </p:sp>
    </p:spTree>
  </p:cSld>
  <p:clrMapOvr>
    <a:masterClrMapping/>
  </p:clrMapOvr>
  <p:transition/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zh-CN" altLang="en-US">
                <a:sym typeface="+mn-ea"/>
              </a:rPr>
            </a:br>
            <a:br>
              <a:rPr lang="zh-CN" altLang="en-US">
                <a:sym typeface="+mn-ea"/>
              </a:rPr>
            </a:br>
            <a:r>
              <a:rPr lang="en-US" altLang="zh-CN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2.</a:t>
            </a:r>
            <a:r>
              <a:rPr lang="zh-CN" altLang="en-US" sz="24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“不”的变调：</a:t>
            </a:r>
            <a:endParaRPr lang="zh-CN" altLang="en-US" sz="24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/>
              <a:t>“不”的本调是四声，它在单独使用、用在词句末尾或用在非四声字前时，仍读四声。例如：不、不高、不知道、不同、不习惯、不瞒你说、不少、不好、不满意。</a:t>
            </a:r>
            <a:endParaRPr lang="zh-CN" altLang="en-US" sz="240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/>
              <a:t>在下面几种情况下，“不”会发生变调现象：</a:t>
            </a:r>
            <a:endParaRPr lang="zh-CN" altLang="en-US" sz="240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/>
              <a:t>1)在四声字前念二声。例如：不要、不错、不是、不再、不认识。</a:t>
            </a:r>
            <a:endParaRPr lang="zh-CN" altLang="en-US" sz="240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/>
              <a:t>2)用在动补结构的词语中间或相同词语中间时念轻声。例如：起不来、说不定、用不着、差不多、等不及、能不能、会不会、贵不贵、认识不认识。</a:t>
            </a:r>
            <a:endParaRPr lang="zh-CN" altLang="en-US" sz="2400"/>
          </a:p>
        </p:txBody>
      </p:sp>
    </p:spTree>
  </p:cSld>
  <p:clrMapOvr>
    <a:masterClrMapping/>
  </p:clrMapOvr>
  <p:transition/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“不”的变调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练习(1):选自梁实秋散文《雅舍》</a:t>
            </a:r>
            <a:endParaRPr lang="zh-CN" altLang="en-US"/>
          </a:p>
          <a:p>
            <a:r>
              <a:rPr lang="zh-CN" altLang="en-US"/>
              <a:t>“雅舍”之陈设，只当得简朴二字，但洒扫拂拭，不使有纤尘。我非显要，故名公巨卿之照片不得入我室;我非牙医，故无博士文凭张挂壁间;我不业理发，故丝织西湖十景以及电影明星之照亦均不能张我四壁。我有一几一-椅一榻，酣睡写读，均已有着，我亦不复他求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/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练习 (</a:t>
            </a:r>
            <a:r>
              <a:rPr lang="en-US" altLang="zh-CN">
                <a:sym typeface="+mn-ea"/>
              </a:rPr>
              <a:t>2</a:t>
            </a:r>
            <a:r>
              <a:rPr lang="zh-CN" altLang="en-US">
                <a:sym typeface="+mn-ea"/>
              </a:rPr>
              <a:t>):选自梁实秋散文《台北家居》  意村市受育管斯</a:t>
            </a:r>
            <a:endParaRPr lang="zh-CN" altLang="en-US"/>
          </a:p>
          <a:p>
            <a:r>
              <a:rPr lang="zh-CN" altLang="en-US">
                <a:sym typeface="+mn-ea"/>
              </a:rPr>
              <a:t>他不敲门，径自走到窗前伸手拿起窗台上放着的一只闹钟，扬长而去。....这不算偷，不算抢，只是不告而取，而且取后未还。好在这种事起初不常有。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/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矩形 20"/>
          <p:cNvSpPr>
            <a:spLocks noChangeArrowheads="1"/>
          </p:cNvSpPr>
          <p:nvPr/>
        </p:nvSpPr>
        <p:spPr bwMode="auto">
          <a:xfrm>
            <a:off x="476538" y="1308842"/>
            <a:ext cx="2421890" cy="521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zh-CN" sz="2800" dirty="0"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zh-CN" sz="2800" dirty="0">
                <a:latin typeface="微软雅黑" panose="020B0503020204020204" charset="-122"/>
                <a:ea typeface="微软雅黑" panose="020B0503020204020204" charset="-122"/>
              </a:rPr>
              <a:t>上声变调规律</a:t>
            </a:r>
            <a:endParaRPr lang="zh-CN" altLang="zh-CN" sz="2800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2" name="right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77858" y="2497062"/>
            <a:ext cx="50225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2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       </a:t>
            </a:r>
            <a:r>
              <a:rPr lang="zh-CN" altLang="zh-CN" sz="2400" dirty="0">
                <a:latin typeface="黑体" panose="02010609060101010101" pitchFamily="2" charset="-122"/>
                <a:ea typeface="黑体" panose="02010609060101010101" pitchFamily="2" charset="-122"/>
              </a:rPr>
              <a:t>上声音节在单独念或在词语句末、句子末尾的时候，不发生调值变化，在阴平、阳平、上声、去声和轻声音节前都会发生变调。</a:t>
            </a:r>
            <a:endParaRPr lang="en-GB" altLang="zh-CN" sz="2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5652120" y="6093296"/>
            <a:ext cx="3491880" cy="7647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>
                <a:effectLst>
                  <a:outerShdw blurRad="38100" dist="38100" dir="2700000">
                    <a:srgbClr val="FFFFFF"/>
                  </a:outerShdw>
                </a:effectLst>
                <a:latin typeface="+mn-ea"/>
              </a:rPr>
              <a:t>第六单元</a:t>
            </a:r>
            <a:r>
              <a:rPr lang="en-US" altLang="zh-CN" sz="2800" dirty="0">
                <a:effectLst>
                  <a:outerShdw blurRad="38100" dist="38100" dir="2700000">
                    <a:srgbClr val="FFFFFF"/>
                  </a:outerShdw>
                </a:effectLst>
                <a:latin typeface="+mn-ea"/>
              </a:rPr>
              <a:t>+</a:t>
            </a:r>
            <a:r>
              <a:rPr lang="zh-CN" altLang="en-US" sz="2800" dirty="0">
                <a:latin typeface="+mn-ea"/>
              </a:rPr>
              <a:t>语流音变</a:t>
            </a:r>
            <a:endParaRPr lang="zh-CN" altLang="en-US" sz="2800" dirty="0">
              <a:latin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219" y="1097743"/>
            <a:ext cx="2404033" cy="14671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69" y="4066669"/>
            <a:ext cx="2428875" cy="242887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0795" y="497205"/>
            <a:ext cx="333311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（二）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上声变调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1750479"/>
            <a:ext cx="1619672" cy="3867247"/>
          </a:xfrm>
          <a:prstGeom prst="rect">
            <a:avLst/>
          </a:prstGeom>
        </p:spPr>
      </p:pic>
      <p:grpSp>
        <p:nvGrpSpPr>
          <p:cNvPr id="7173" name="组合 7172"/>
          <p:cNvGrpSpPr/>
          <p:nvPr/>
        </p:nvGrpSpPr>
        <p:grpSpPr>
          <a:xfrm>
            <a:off x="1233668" y="1724428"/>
            <a:ext cx="381000" cy="381000"/>
            <a:chOff x="0" y="0"/>
            <a:chExt cx="1615" cy="1615"/>
          </a:xfrm>
        </p:grpSpPr>
        <p:sp>
          <p:nvSpPr>
            <p:cNvPr id="7174" name="椭圆 7173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椭圆 7174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椭圆 7175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7" name="椭圆 7176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椭圆 7177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椭圆 7178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4" name="圆角矩形 8193"/>
          <p:cNvSpPr/>
          <p:nvPr/>
        </p:nvSpPr>
        <p:spPr>
          <a:xfrm>
            <a:off x="10795" y="497205"/>
            <a:ext cx="333311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（二）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上声变调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5652120" y="6093296"/>
            <a:ext cx="3491880" cy="7647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>
                <a:effectLst>
                  <a:outerShdw blurRad="38100" dist="38100" dir="2700000">
                    <a:srgbClr val="FFFFFF"/>
                  </a:outerShdw>
                </a:effectLst>
                <a:latin typeface="+mn-ea"/>
              </a:rPr>
              <a:t>第六单元</a:t>
            </a:r>
            <a:r>
              <a:rPr lang="en-US" altLang="zh-CN" sz="2800" dirty="0">
                <a:effectLst>
                  <a:outerShdw blurRad="38100" dist="38100" dir="2700000">
                    <a:srgbClr val="FFFFFF"/>
                  </a:outerShdw>
                </a:effectLst>
                <a:latin typeface="+mn-ea"/>
              </a:rPr>
              <a:t>+</a:t>
            </a:r>
            <a:r>
              <a:rPr lang="zh-CN" altLang="en-US" sz="2800" dirty="0">
                <a:latin typeface="+mn-ea"/>
              </a:rPr>
              <a:t>语流音变</a:t>
            </a:r>
            <a:endParaRPr lang="zh-CN" altLang="en-US" sz="2800" dirty="0">
              <a:latin typeface="+mn-ea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1979712" y="1602980"/>
            <a:ext cx="554461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、上声在非上（阴平、阳平、上声、去声、轻声音节）前面变成半上，调值由</a:t>
            </a:r>
            <a:r>
              <a:rPr lang="en-US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214</a:t>
            </a:r>
            <a:r>
              <a:rPr lang="zh-CN" altLang="zh-CN" sz="2400" b="1" dirty="0">
                <a:latin typeface="黑体" panose="02010609060101010101" pitchFamily="2" charset="-122"/>
                <a:ea typeface="黑体" panose="02010609060101010101" pitchFamily="2" charset="-122"/>
              </a:rPr>
              <a:t>变为</a:t>
            </a:r>
            <a:r>
              <a:rPr lang="en-US" altLang="zh-CN" sz="2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211</a:t>
            </a:r>
            <a:r>
              <a:rPr lang="zh-CN" altLang="en-US" sz="24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zh-CN" sz="2400" b="1" dirty="0">
              <a:solidFill>
                <a:srgbClr val="0066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979712" y="3428827"/>
            <a:ext cx="5616624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上声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+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阴平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响声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简单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捕捉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倒戈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底薪</a:t>
            </a:r>
            <a:endParaRPr lang="en-US" altLang="zh-CN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/>
            <a:endParaRPr lang="en-US" altLang="zh-CN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/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上声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+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阳平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朗读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史实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等闲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属于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斐然 </a:t>
            </a:r>
            <a:endParaRPr lang="en-US" altLang="zh-CN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/>
            <a:r>
              <a:rPr lang="en-US" altLang="zh-CN" sz="2000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endParaRPr lang="en-US" altLang="zh-CN" sz="20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/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上声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+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去声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挑战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丑态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顶撞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耳郭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讽刺</a:t>
            </a:r>
            <a:endParaRPr lang="en-US" altLang="zh-CN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/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endParaRPr lang="en-US" altLang="zh-CN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1" hangingPunct="1"/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上声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+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轻声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首饰</a:t>
            </a:r>
            <a:r>
              <a:rPr lang="en-US" altLang="zh-CN" sz="2000" b="1" dirty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打听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  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噩梦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补丁</a:t>
            </a:r>
            <a:r>
              <a:rPr lang="en-US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zh-CN" sz="2000" b="1" dirty="0" smtClean="0">
                <a:latin typeface="黑体" panose="02010609060101010101" pitchFamily="2" charset="-122"/>
                <a:ea typeface="黑体" panose="02010609060101010101" pitchFamily="2" charset="-122"/>
              </a:rPr>
              <a:t>掸子</a:t>
            </a:r>
            <a:endParaRPr lang="zh-CN" altLang="en-US" sz="2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5" y="3881753"/>
            <a:ext cx="1964344" cy="297624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10795" y="497205"/>
            <a:ext cx="354965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二、分类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45" name="圆角矩形 44"/>
          <p:cNvSpPr/>
          <p:nvPr/>
        </p:nvSpPr>
        <p:spPr>
          <a:xfrm>
            <a:off x="5652120" y="6093296"/>
            <a:ext cx="3491880" cy="76470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>
                <a:effectLst>
                  <a:outerShdw blurRad="38100" dist="38100" dir="2700000">
                    <a:srgbClr val="FFFFFF"/>
                  </a:outerShdw>
                </a:effectLst>
                <a:latin typeface="+mn-ea"/>
              </a:rPr>
              <a:t>第六单元</a:t>
            </a:r>
            <a:r>
              <a:rPr lang="en-US" altLang="zh-CN" sz="2800" dirty="0">
                <a:effectLst>
                  <a:outerShdw blurRad="38100" dist="38100" dir="2700000">
                    <a:srgbClr val="FFFFFF"/>
                  </a:outerShdw>
                </a:effectLst>
                <a:latin typeface="+mn-ea"/>
              </a:rPr>
              <a:t>+</a:t>
            </a:r>
            <a:r>
              <a:rPr lang="zh-CN" altLang="en-US" sz="2800" dirty="0">
                <a:latin typeface="+mn-ea"/>
              </a:rPr>
              <a:t>语流音变</a:t>
            </a:r>
            <a:endParaRPr lang="zh-CN" altLang="en-US" sz="2800" dirty="0">
              <a:latin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19672" y="1811310"/>
            <a:ext cx="698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2</a:t>
            </a:r>
            <a:r>
              <a:rPr lang="zh-CN" altLang="zh-CN" sz="2000" b="1" dirty="0"/>
              <a:t>、两个上声相连，前一个上声调值</a:t>
            </a:r>
            <a:r>
              <a:rPr lang="en-US" altLang="zh-CN" sz="2000" b="1" dirty="0"/>
              <a:t>214</a:t>
            </a:r>
            <a:r>
              <a:rPr lang="zh-CN" altLang="zh-CN" sz="2000" b="1" dirty="0"/>
              <a:t>变为</a:t>
            </a:r>
            <a:r>
              <a:rPr lang="en-US" altLang="zh-CN" sz="2000" b="1" dirty="0"/>
              <a:t>35</a:t>
            </a:r>
            <a:r>
              <a:rPr lang="en-US" altLang="zh-CN" sz="2000" b="1" dirty="0" smtClean="0"/>
              <a:t>.</a:t>
            </a:r>
            <a:endParaRPr lang="en-US" altLang="zh-CN" sz="2000" b="1" dirty="0" smtClean="0"/>
          </a:p>
          <a:p>
            <a:endParaRPr lang="zh-CN" altLang="zh-CN" sz="2000" dirty="0"/>
          </a:p>
          <a:p>
            <a:r>
              <a:rPr lang="zh-CN" altLang="zh-CN" sz="2000" dirty="0"/>
              <a:t>上声</a:t>
            </a:r>
            <a:r>
              <a:rPr lang="en-US" altLang="zh-CN" sz="2000" dirty="0"/>
              <a:t>+</a:t>
            </a:r>
            <a:r>
              <a:rPr lang="zh-CN" altLang="zh-CN" sz="2000" dirty="0"/>
              <a:t>上声</a:t>
            </a:r>
            <a:r>
              <a:rPr lang="en-US" altLang="zh-CN" sz="2000" dirty="0"/>
              <a:t>  </a:t>
            </a:r>
            <a:r>
              <a:rPr lang="zh-CN" altLang="zh-CN" sz="2000" dirty="0"/>
              <a:t>古典</a:t>
            </a:r>
            <a:r>
              <a:rPr lang="en-US" altLang="zh-CN" sz="2000" dirty="0"/>
              <a:t>   </a:t>
            </a:r>
            <a:r>
              <a:rPr lang="zh-CN" altLang="zh-CN" sz="2000" dirty="0"/>
              <a:t>粉笔</a:t>
            </a:r>
            <a:r>
              <a:rPr lang="en-US" altLang="zh-CN" sz="2000" dirty="0"/>
              <a:t>   </a:t>
            </a:r>
            <a:r>
              <a:rPr lang="zh-CN" altLang="zh-CN" sz="2000" dirty="0"/>
              <a:t>礼品</a:t>
            </a:r>
            <a:r>
              <a:rPr lang="en-US" altLang="zh-CN" sz="2000" dirty="0"/>
              <a:t>   </a:t>
            </a:r>
            <a:r>
              <a:rPr lang="zh-CN" altLang="zh-CN" sz="2000" dirty="0"/>
              <a:t>美好</a:t>
            </a:r>
            <a:r>
              <a:rPr lang="en-US" altLang="zh-CN" sz="2000" dirty="0"/>
              <a:t>   </a:t>
            </a:r>
            <a:r>
              <a:rPr lang="zh-CN" altLang="zh-CN" sz="2000" dirty="0"/>
              <a:t>解码</a:t>
            </a:r>
            <a:r>
              <a:rPr lang="en-US" altLang="zh-CN" sz="2000" dirty="0"/>
              <a:t>  </a:t>
            </a:r>
            <a:r>
              <a:rPr lang="zh-CN" altLang="zh-CN" sz="2000" dirty="0"/>
              <a:t>脊髓</a:t>
            </a:r>
            <a:r>
              <a:rPr lang="en-US" altLang="zh-CN" sz="2000" dirty="0"/>
              <a:t>   </a:t>
            </a:r>
            <a:r>
              <a:rPr lang="zh-CN" altLang="zh-CN" sz="2000" dirty="0"/>
              <a:t>冷眼</a:t>
            </a:r>
            <a:r>
              <a:rPr lang="en-US" altLang="zh-CN" sz="2000" dirty="0"/>
              <a:t>   </a:t>
            </a:r>
            <a:r>
              <a:rPr lang="zh-CN" altLang="zh-CN" sz="2000" dirty="0" smtClean="0"/>
              <a:t>彩笔</a:t>
            </a:r>
            <a:endParaRPr lang="en-US" altLang="zh-CN" sz="2000" dirty="0" smtClean="0"/>
          </a:p>
        </p:txBody>
      </p:sp>
      <p:sp>
        <p:nvSpPr>
          <p:cNvPr id="53" name="椭圆 52"/>
          <p:cNvSpPr/>
          <p:nvPr/>
        </p:nvSpPr>
        <p:spPr>
          <a:xfrm>
            <a:off x="916229" y="1794458"/>
            <a:ext cx="381000" cy="381000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937819" y="1815413"/>
            <a:ext cx="337185" cy="33718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529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529"/>
                  <a:invGamma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957504" y="1835733"/>
            <a:ext cx="297815" cy="2984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957504" y="1835733"/>
            <a:ext cx="297815" cy="298450"/>
          </a:xfrm>
          <a:prstGeom prst="ellipse">
            <a:avLst/>
          </a:prstGeom>
          <a:gradFill rotWithShape="1">
            <a:gsLst>
              <a:gs pos="0">
                <a:srgbClr val="48BE67">
                  <a:gamma/>
                  <a:shade val="0"/>
                  <a:invGamma/>
                </a:srgbClr>
              </a:gs>
              <a:gs pos="100000">
                <a:srgbClr val="48BE67"/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7" name="椭圆 56"/>
          <p:cNvSpPr/>
          <p:nvPr/>
        </p:nvSpPr>
        <p:spPr>
          <a:xfrm>
            <a:off x="977189" y="1855418"/>
            <a:ext cx="258445" cy="25908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977189" y="1855418"/>
            <a:ext cx="258445" cy="259080"/>
          </a:xfrm>
          <a:prstGeom prst="ellipse">
            <a:avLst/>
          </a:prstGeom>
          <a:gradFill rotWithShape="1">
            <a:gsLst>
              <a:gs pos="0">
                <a:srgbClr val="48BE67"/>
              </a:gs>
              <a:gs pos="100000">
                <a:srgbClr val="48BE67">
                  <a:gamma/>
                  <a:shade val="48627"/>
                  <a:invGamma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1720393" y="3530512"/>
            <a:ext cx="6783333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/>
              <a:t>3</a:t>
            </a:r>
            <a:r>
              <a:rPr lang="zh-CN" altLang="zh-CN" sz="2000" b="1" dirty="0"/>
              <a:t>、三个上声相连，末尾的上声的不变调，开头、中间的</a:t>
            </a:r>
            <a:r>
              <a:rPr lang="zh-CN" altLang="zh-CN" sz="2000" b="1" dirty="0" smtClean="0"/>
              <a:t>上</a:t>
            </a:r>
            <a:endParaRPr lang="en-US" altLang="zh-CN" sz="2000" b="1" dirty="0" smtClean="0"/>
          </a:p>
          <a:p>
            <a:endParaRPr lang="en-US" altLang="zh-CN" sz="2000" b="1" dirty="0" smtClean="0"/>
          </a:p>
          <a:p>
            <a:r>
              <a:rPr lang="zh-CN" altLang="zh-CN" sz="2000" b="1" dirty="0" smtClean="0"/>
              <a:t>声音</a:t>
            </a:r>
            <a:r>
              <a:rPr lang="zh-CN" altLang="zh-CN" sz="2000" b="1" dirty="0"/>
              <a:t>节变调，分为两种情况：</a:t>
            </a:r>
            <a:endParaRPr lang="zh-CN" altLang="zh-CN" sz="2000" dirty="0"/>
          </a:p>
          <a:p>
            <a:endParaRPr lang="zh-CN" altLang="en-US" dirty="0"/>
          </a:p>
        </p:txBody>
      </p:sp>
      <p:sp>
        <p:nvSpPr>
          <p:cNvPr id="60" name="椭圆 59"/>
          <p:cNvSpPr/>
          <p:nvPr/>
        </p:nvSpPr>
        <p:spPr>
          <a:xfrm>
            <a:off x="935914" y="3468204"/>
            <a:ext cx="381000" cy="381000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957504" y="3489159"/>
            <a:ext cx="337185" cy="337185"/>
          </a:xfrm>
          <a:prstGeom prst="ellipse">
            <a:avLst/>
          </a:prstGeom>
          <a:gradFill rotWithShape="1">
            <a:gsLst>
              <a:gs pos="0">
                <a:srgbClr val="FFFFFF">
                  <a:gamma/>
                  <a:shade val="63529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63529"/>
                  <a:invGamma/>
                </a:srgbClr>
              </a:gs>
            </a:gsLst>
            <a:lin ang="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2" name="椭圆 61"/>
          <p:cNvSpPr/>
          <p:nvPr/>
        </p:nvSpPr>
        <p:spPr>
          <a:xfrm>
            <a:off x="977189" y="3509479"/>
            <a:ext cx="297815" cy="29845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tint val="0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0"/>
                  <a:invGamma/>
                </a:scheme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3" name="椭圆 62"/>
          <p:cNvSpPr/>
          <p:nvPr/>
        </p:nvSpPr>
        <p:spPr>
          <a:xfrm>
            <a:off x="977189" y="3509479"/>
            <a:ext cx="297815" cy="298450"/>
          </a:xfrm>
          <a:prstGeom prst="ellipse">
            <a:avLst/>
          </a:prstGeom>
          <a:gradFill rotWithShape="1">
            <a:gsLst>
              <a:gs pos="0">
                <a:srgbClr val="48BE67">
                  <a:gamma/>
                  <a:shade val="0"/>
                  <a:invGamma/>
                </a:srgbClr>
              </a:gs>
              <a:gs pos="100000">
                <a:srgbClr val="48BE67"/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4" name="椭圆 63"/>
          <p:cNvSpPr/>
          <p:nvPr/>
        </p:nvSpPr>
        <p:spPr>
          <a:xfrm>
            <a:off x="996874" y="3529164"/>
            <a:ext cx="258445" cy="259080"/>
          </a:xfrm>
          <a:prstGeom prst="ellipse">
            <a:avLst/>
          </a:prstGeom>
          <a:gradFill rotWithShape="1">
            <a:gsLst>
              <a:gs pos="0">
                <a:schemeClr val="hlink">
                  <a:gamma/>
                  <a:shade val="5411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54118"/>
                  <a:invGamma/>
                </a:schemeClr>
              </a:gs>
            </a:gsLst>
            <a:lin ang="189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65" name="椭圆 64"/>
          <p:cNvSpPr/>
          <p:nvPr/>
        </p:nvSpPr>
        <p:spPr>
          <a:xfrm>
            <a:off x="996874" y="3529164"/>
            <a:ext cx="258445" cy="259080"/>
          </a:xfrm>
          <a:prstGeom prst="ellipse">
            <a:avLst/>
          </a:prstGeom>
          <a:gradFill rotWithShape="1">
            <a:gsLst>
              <a:gs pos="0">
                <a:srgbClr val="48BE67"/>
              </a:gs>
              <a:gs pos="100000">
                <a:srgbClr val="48BE67">
                  <a:gamma/>
                  <a:shade val="48627"/>
                  <a:invGamma/>
                </a:srgbClr>
              </a:gs>
            </a:gsLst>
            <a:lin ang="2700000" scaled="1"/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82" y="4534265"/>
            <a:ext cx="2809875" cy="2105025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590" y="4521670"/>
            <a:ext cx="1224136" cy="147103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0795" y="497205"/>
            <a:ext cx="333311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（二）</a:t>
            </a:r>
            <a:r>
              <a:rPr lang="zh-CN" altLang="zh-CN" sz="3200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上声变调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3" grpId="0" bldLvl="0" animBg="1"/>
      <p:bldP spid="54" grpId="0" bldLvl="0" animBg="1"/>
      <p:bldP spid="55" grpId="0" bldLvl="0" animBg="1"/>
      <p:bldP spid="56" grpId="0" bldLvl="0" animBg="1"/>
      <p:bldP spid="57" grpId="0" bldLvl="0" animBg="1"/>
      <p:bldP spid="58" grpId="0" bldLvl="0" animBg="1"/>
      <p:bldP spid="7" grpId="0"/>
      <p:bldP spid="60" grpId="0" bldLvl="0" animBg="1"/>
      <p:bldP spid="61" grpId="0" bldLvl="0" animBg="1"/>
      <p:bldP spid="62" grpId="0" bldLvl="0" animBg="1"/>
      <p:bldP spid="63" grpId="0" bldLvl="0" animBg="1"/>
      <p:bldP spid="64" grpId="0" bldLvl="0" animBg="1"/>
      <p:bldP spid="6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6146"/>
          <p:cNvSpPr txBox="1"/>
          <p:nvPr/>
        </p:nvSpPr>
        <p:spPr>
          <a:xfrm>
            <a:off x="6227763" y="623728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98285" y="2408555"/>
            <a:ext cx="24549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ea"/>
                <a:ea typeface="+mj-ea"/>
              </a:rPr>
              <a:t>声母 </a:t>
            </a:r>
            <a:endParaRPr lang="en-US" altLang="zh-CN" sz="2400" b="1">
              <a:latin typeface="+mj-ea"/>
              <a:ea typeface="+mj-ea"/>
            </a:endParaRPr>
          </a:p>
          <a:p>
            <a:r>
              <a:rPr lang="en-US" altLang="zh-CN" sz="2400" b="1">
                <a:latin typeface="+mj-ea"/>
                <a:ea typeface="+mj-ea"/>
              </a:rPr>
              <a:t>双唇音 b p m</a:t>
            </a:r>
            <a:endParaRPr lang="en-US" altLang="zh-CN" sz="2400" b="1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0280" y="1050290"/>
            <a:ext cx="62344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latin typeface="黑体" panose="02010609060101010101" pitchFamily="2" charset="-122"/>
                <a:ea typeface="黑体" panose="02010609060101010101" pitchFamily="2" charset="-122"/>
              </a:rPr>
              <a:t>普通话语音基础</a:t>
            </a:r>
            <a:endParaRPr lang="zh-CN" altLang="en-US" sz="6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标题 75777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sz="30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四、“啊”的变调</a:t>
            </a:r>
            <a:endParaRPr lang="zh-CN" altLang="en-US" sz="300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4754" name="文本占位符 75778"/>
          <p:cNvSpPr>
            <a:spLocks noGrp="1"/>
          </p:cNvSpPr>
          <p:nvPr>
            <p:ph idx="1"/>
          </p:nvPr>
        </p:nvSpPr>
        <p:spPr>
          <a:xfrm>
            <a:off x="762000" y="2241550"/>
            <a:ext cx="7853363" cy="3779838"/>
          </a:xfrm>
        </p:spPr>
        <p:txBody>
          <a:bodyPr anchor="t"/>
          <a:lstStyle/>
          <a:p>
            <a:r>
              <a:rPr lang="en-US" altLang="zh-CN" sz="2100"/>
              <a:t>“</a:t>
            </a:r>
            <a:r>
              <a:rPr lang="zh-CN" altLang="en-US" sz="2100"/>
              <a:t>啊”前面音节的末尾音素</a:t>
            </a:r>
            <a:r>
              <a:rPr lang="zh-CN" altLang="en-US"/>
              <a:t>        </a:t>
            </a:r>
            <a:endParaRPr lang="zh-CN" altLang="en-US"/>
          </a:p>
        </p:txBody>
      </p:sp>
      <p:sp>
        <p:nvSpPr>
          <p:cNvPr id="74755" name="未知"/>
          <p:cNvSpPr/>
          <p:nvPr/>
        </p:nvSpPr>
        <p:spPr>
          <a:xfrm>
            <a:off x="838200" y="2819400"/>
            <a:ext cx="457200" cy="3810000"/>
          </a:xfrm>
          <a:custGeom>
            <a:avLst/>
            <a:gdLst/>
            <a:ahLst/>
            <a:cxnLst/>
            <a:rect l="0" t="0" r="0" b="0"/>
            <a:pathLst>
              <a:path w="336" h="2088">
                <a:moveTo>
                  <a:pt x="192" y="0"/>
                </a:moveTo>
                <a:cubicBezTo>
                  <a:pt x="200" y="4"/>
                  <a:pt x="208" y="8"/>
                  <a:pt x="192" y="48"/>
                </a:cubicBezTo>
                <a:cubicBezTo>
                  <a:pt x="176" y="88"/>
                  <a:pt x="112" y="112"/>
                  <a:pt x="96" y="240"/>
                </a:cubicBezTo>
                <a:cubicBezTo>
                  <a:pt x="80" y="368"/>
                  <a:pt x="112" y="696"/>
                  <a:pt x="96" y="816"/>
                </a:cubicBezTo>
                <a:cubicBezTo>
                  <a:pt x="80" y="936"/>
                  <a:pt x="0" y="928"/>
                  <a:pt x="0" y="960"/>
                </a:cubicBezTo>
                <a:cubicBezTo>
                  <a:pt x="0" y="992"/>
                  <a:pt x="80" y="856"/>
                  <a:pt x="96" y="1008"/>
                </a:cubicBezTo>
                <a:cubicBezTo>
                  <a:pt x="112" y="1160"/>
                  <a:pt x="64" y="1696"/>
                  <a:pt x="96" y="1872"/>
                </a:cubicBezTo>
                <a:cubicBezTo>
                  <a:pt x="128" y="2048"/>
                  <a:pt x="248" y="2040"/>
                  <a:pt x="288" y="2064"/>
                </a:cubicBezTo>
                <a:cubicBezTo>
                  <a:pt x="328" y="2088"/>
                  <a:pt x="332" y="2052"/>
                  <a:pt x="336" y="2016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74756" name="矩形 75780"/>
          <p:cNvSpPr/>
          <p:nvPr/>
        </p:nvSpPr>
        <p:spPr>
          <a:xfrm>
            <a:off x="457200" y="4038600"/>
            <a:ext cx="304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2500" lnSpcReduction="20000"/>
          </a:bodyPr>
          <a:lstStyle/>
          <a:p>
            <a:pPr algn="ctr"/>
            <a:r>
              <a:rPr lang="zh-CN" altLang="en-US" sz="3600">
                <a:ln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FFFFFF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啊</a:t>
            </a:r>
            <a:endParaRPr lang="zh-CN" altLang="en-US" sz="3600"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FFFFFF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57" name="矩形 75781"/>
          <p:cNvSpPr/>
          <p:nvPr/>
        </p:nvSpPr>
        <p:spPr>
          <a:xfrm>
            <a:off x="4876800" y="28194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呀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58" name="矩形 75782"/>
          <p:cNvSpPr/>
          <p:nvPr/>
        </p:nvSpPr>
        <p:spPr>
          <a:xfrm>
            <a:off x="1447800" y="2895600"/>
            <a:ext cx="17526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2500" lnSpcReduction="20000"/>
          </a:bodyPr>
          <a:lstStyle/>
          <a:p>
            <a:pPr algn="ctr"/>
            <a:r>
              <a:rPr lang="zh-CN" alt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a o e i v</a:t>
            </a:r>
            <a:endParaRPr lang="zh-CN" altLang="en-US" sz="36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8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59" name="右箭头 75783"/>
          <p:cNvSpPr/>
          <p:nvPr/>
        </p:nvSpPr>
        <p:spPr>
          <a:xfrm>
            <a:off x="3581400" y="30480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760" name="矩形 75784"/>
          <p:cNvSpPr/>
          <p:nvPr/>
        </p:nvSpPr>
        <p:spPr>
          <a:xfrm>
            <a:off x="1371600" y="3505200"/>
            <a:ext cx="18288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7500" lnSpcReduction="20000"/>
          </a:bodyPr>
          <a:lstStyle/>
          <a:p>
            <a:pPr algn="ctr"/>
            <a:r>
              <a:rPr lang="zh-CN" alt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u iao ao </a:t>
            </a:r>
            <a:endParaRPr lang="zh-CN" altLang="en-US" sz="36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8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61" name="右箭头 75785"/>
          <p:cNvSpPr/>
          <p:nvPr/>
        </p:nvSpPr>
        <p:spPr>
          <a:xfrm>
            <a:off x="3581400" y="36576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762" name="矩形 75786"/>
          <p:cNvSpPr/>
          <p:nvPr/>
        </p:nvSpPr>
        <p:spPr>
          <a:xfrm>
            <a:off x="4876800" y="3429000"/>
            <a:ext cx="4572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77500" lnSpcReduction="20000"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哇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63" name="右箭头 75787"/>
          <p:cNvSpPr/>
          <p:nvPr/>
        </p:nvSpPr>
        <p:spPr>
          <a:xfrm>
            <a:off x="3581400" y="4191000"/>
            <a:ext cx="1066800" cy="76200"/>
          </a:xfrm>
          <a:prstGeom prst="rightArrow">
            <a:avLst>
              <a:gd name="adj1" fmla="val 50000"/>
              <a:gd name="adj2" fmla="val 350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764" name="矩形 75788"/>
          <p:cNvSpPr/>
          <p:nvPr/>
        </p:nvSpPr>
        <p:spPr>
          <a:xfrm>
            <a:off x="1447800" y="4114800"/>
            <a:ext cx="2286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25000" lnSpcReduction="20000"/>
          </a:bodyPr>
          <a:lstStyle/>
          <a:p>
            <a:pPr algn="ctr"/>
            <a:r>
              <a:rPr lang="zh-CN" alt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n</a:t>
            </a:r>
            <a:endParaRPr lang="zh-CN" altLang="en-US" sz="36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8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65" name="矩形 75789"/>
          <p:cNvSpPr/>
          <p:nvPr/>
        </p:nvSpPr>
        <p:spPr>
          <a:xfrm>
            <a:off x="4876800" y="4114800"/>
            <a:ext cx="3810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62500" lnSpcReduction="20000"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na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66" name="矩形 75790"/>
          <p:cNvSpPr/>
          <p:nvPr/>
        </p:nvSpPr>
        <p:spPr>
          <a:xfrm>
            <a:off x="1447800" y="4648200"/>
            <a:ext cx="45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7500" lnSpcReduction="20000"/>
          </a:bodyPr>
          <a:lstStyle/>
          <a:p>
            <a:pPr algn="ctr"/>
            <a:r>
              <a:rPr lang="zh-CN" alt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ng</a:t>
            </a:r>
            <a:endParaRPr lang="zh-CN" altLang="en-US" sz="36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8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67" name="右箭头 75791"/>
          <p:cNvSpPr/>
          <p:nvPr/>
        </p:nvSpPr>
        <p:spPr>
          <a:xfrm>
            <a:off x="3581400" y="47244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768" name="矩形 75792"/>
          <p:cNvSpPr/>
          <p:nvPr/>
        </p:nvSpPr>
        <p:spPr>
          <a:xfrm>
            <a:off x="4800600" y="4648200"/>
            <a:ext cx="6096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7500" lnSpcReduction="20000"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nga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69" name="矩形 75793"/>
          <p:cNvSpPr/>
          <p:nvPr/>
        </p:nvSpPr>
        <p:spPr>
          <a:xfrm>
            <a:off x="1219200" y="5257800"/>
            <a:ext cx="2438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7500" lnSpcReduction="20000"/>
          </a:bodyPr>
          <a:lstStyle/>
          <a:p>
            <a:pPr algn="ctr"/>
            <a:r>
              <a:rPr lang="zh-CN" alt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i(舌尖前音)</a:t>
            </a:r>
            <a:endParaRPr lang="zh-CN" altLang="en-US" sz="36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8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70" name="右箭头 75794"/>
          <p:cNvSpPr/>
          <p:nvPr/>
        </p:nvSpPr>
        <p:spPr>
          <a:xfrm>
            <a:off x="3657600" y="53340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771" name="矩形 75795"/>
          <p:cNvSpPr/>
          <p:nvPr/>
        </p:nvSpPr>
        <p:spPr>
          <a:xfrm>
            <a:off x="4800600" y="5181600"/>
            <a:ext cx="4572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7500" lnSpcReduction="20000"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za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72" name="矩形 75796"/>
          <p:cNvSpPr/>
          <p:nvPr/>
        </p:nvSpPr>
        <p:spPr>
          <a:xfrm>
            <a:off x="1219200" y="5943600"/>
            <a:ext cx="2438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7500" lnSpcReduction="20000"/>
          </a:bodyPr>
          <a:lstStyle/>
          <a:p>
            <a:pPr algn="ctr"/>
            <a:r>
              <a:rPr lang="zh-CN" altLang="en-US" sz="360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8999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i(舌尖后音)</a:t>
            </a:r>
            <a:endParaRPr lang="zh-CN" altLang="en-US" sz="360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8999"/>
                  </a:srgb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74773" name="右箭头 75797"/>
          <p:cNvSpPr/>
          <p:nvPr/>
        </p:nvSpPr>
        <p:spPr>
          <a:xfrm>
            <a:off x="3657600" y="6019800"/>
            <a:ext cx="990600" cy="76200"/>
          </a:xfrm>
          <a:prstGeom prst="rightArrow">
            <a:avLst>
              <a:gd name="adj1" fmla="val 50000"/>
              <a:gd name="adj2" fmla="val 325000"/>
            </a:avLst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4774" name="矩形 75798"/>
          <p:cNvSpPr/>
          <p:nvPr/>
        </p:nvSpPr>
        <p:spPr>
          <a:xfrm>
            <a:off x="4800600" y="5867400"/>
            <a:ext cx="5334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47500" lnSpcReduction="20000"/>
          </a:bodyPr>
          <a:lstStyle/>
          <a:p>
            <a:pPr algn="ctr"/>
            <a:r>
              <a:rPr lang="zh-CN" altLang="en-US" sz="3600">
                <a:ln w="19050" cap="flat" cmpd="sng">
                  <a:solidFill>
                    <a:srgbClr val="99CCFF"/>
                  </a:solidFill>
                  <a:prstDash val="solid"/>
                  <a:round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ra</a:t>
            </a:r>
            <a:endParaRPr lang="zh-CN" altLang="en-US" sz="3600">
              <a:ln w="19050" cap="flat" cmpd="sng">
                <a:solidFill>
                  <a:srgbClr val="99CCFF"/>
                </a:solidFill>
                <a:prstDash val="solid"/>
                <a:round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/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标题 7680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sz="3000"/>
              <a:t>啊的变调练习</a:t>
            </a:r>
            <a:endParaRPr lang="zh-CN" altLang="en-US" sz="3000"/>
          </a:p>
        </p:txBody>
      </p:sp>
      <p:sp>
        <p:nvSpPr>
          <p:cNvPr id="75778" name="文本占位符 7680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zh-CN" altLang="en-US" sz="2100"/>
              <a:t>幼儿园这些孩子啊</a:t>
            </a:r>
            <a:endParaRPr lang="zh-CN" altLang="en-US" sz="2100"/>
          </a:p>
          <a:p>
            <a:r>
              <a:rPr lang="zh-CN" altLang="en-US" sz="2100"/>
              <a:t>会唱会跳真可爱啊</a:t>
            </a:r>
            <a:endParaRPr lang="zh-CN" altLang="en-US" sz="2100"/>
          </a:p>
          <a:p>
            <a:r>
              <a:rPr lang="zh-CN" altLang="en-US" sz="2100"/>
              <a:t>大家快来看啊  </a:t>
            </a:r>
            <a:endParaRPr lang="zh-CN" altLang="en-US" sz="2100"/>
          </a:p>
          <a:p>
            <a:r>
              <a:rPr lang="zh-CN" altLang="en-US" sz="2100"/>
              <a:t>他们玩的多高兴啊</a:t>
            </a:r>
            <a:endParaRPr lang="zh-CN" altLang="en-US" sz="2100"/>
          </a:p>
          <a:p>
            <a:r>
              <a:rPr lang="zh-CN" altLang="en-US" sz="2100"/>
              <a:t>有的孩子在朗诵诗啊</a:t>
            </a:r>
            <a:endParaRPr lang="zh-CN" altLang="en-US" sz="2100"/>
          </a:p>
          <a:p>
            <a:r>
              <a:rPr lang="zh-CN" altLang="en-US" sz="2100"/>
              <a:t>有的孩子在画画啊，</a:t>
            </a:r>
            <a:endParaRPr lang="zh-CN" altLang="en-US" sz="2100"/>
          </a:p>
          <a:p>
            <a:r>
              <a:rPr lang="zh-CN" altLang="en-US" sz="2100"/>
              <a:t>他们又是唱啊</a:t>
            </a:r>
            <a:endParaRPr lang="zh-CN" altLang="en-US" sz="2100"/>
          </a:p>
          <a:p>
            <a:r>
              <a:rPr lang="zh-CN" altLang="en-US" sz="2100"/>
              <a:t>又是跑啊，又是跳啊</a:t>
            </a:r>
            <a:endParaRPr lang="zh-CN" altLang="en-US" sz="2100"/>
          </a:p>
          <a:p>
            <a:r>
              <a:rPr lang="zh-CN" altLang="en-US" sz="2100"/>
              <a:t>啊！他们是多么幸福啊。</a:t>
            </a:r>
            <a:endParaRPr lang="zh-CN" altLang="en-US" sz="2100"/>
          </a:p>
        </p:txBody>
      </p:sp>
    </p:spTree>
  </p:cSld>
  <p:clrMapOvr>
    <a:masterClrMapping/>
  </p:clrMapOvr>
  <p:transition/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标题 91137"/>
          <p:cNvSpPr>
            <a:spLocks noGrp="1" noRot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b="1" i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五、轻重格式的含义</a:t>
            </a:r>
            <a:endParaRPr lang="zh-CN" altLang="en-US" b="1" i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0114" name="文本占位符 91138"/>
          <p:cNvSpPr>
            <a:spLocks noGrp="1" noRot="1"/>
          </p:cNvSpPr>
          <p:nvPr>
            <p:ph idx="1"/>
          </p:nvPr>
        </p:nvSpPr>
        <p:spPr>
          <a:xfrm>
            <a:off x="609600" y="1600200"/>
            <a:ext cx="8355013" cy="4498975"/>
          </a:xfrm>
        </p:spPr>
        <p:txBody>
          <a:bodyPr anchor="t"/>
          <a:lstStyle/>
          <a:p>
            <a:r>
              <a:rPr lang="zh-CN" altLang="en-US" sz="2800" b="1" dirty="0"/>
              <a:t>       普通话多音节词语的几个音节有约定俗成的轻重差别</a:t>
            </a:r>
            <a:r>
              <a:rPr lang="en-US" altLang="zh-CN" sz="2800" b="1"/>
              <a:t>,</a:t>
            </a:r>
            <a:r>
              <a:rPr lang="zh-CN" altLang="en-US" sz="2800" b="1" dirty="0"/>
              <a:t>这就是词语的轻重格式。</a:t>
            </a:r>
            <a:endParaRPr lang="zh-CN" altLang="en-US" sz="2800" b="1" dirty="0"/>
          </a:p>
          <a:p>
            <a:r>
              <a:rPr lang="zh-CN" altLang="en-US" sz="2800" b="1" dirty="0"/>
              <a:t>注意：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</a:t>
            </a:r>
            <a:r>
              <a:rPr lang="en-US" altLang="zh-CN" sz="2800" b="1"/>
              <a:t>1</a:t>
            </a:r>
            <a:r>
              <a:rPr lang="zh-CN" altLang="en-US" sz="2800" b="1" dirty="0"/>
              <a:t>、一般不能改变这种固有的格式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</a:t>
            </a:r>
            <a:r>
              <a:rPr lang="en-US" altLang="zh-CN" sz="2800" b="1"/>
              <a:t>2</a:t>
            </a:r>
            <a:r>
              <a:rPr lang="zh-CN" altLang="en-US" sz="2800" b="1" dirty="0"/>
              <a:t>、轻与重是相对而言的，读起来要自然而不生硬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</a:t>
            </a:r>
            <a:r>
              <a:rPr lang="en-US" altLang="zh-CN" sz="2800" b="1"/>
              <a:t>3</a:t>
            </a:r>
            <a:r>
              <a:rPr lang="zh-CN" altLang="en-US" sz="2800" b="1" dirty="0"/>
              <a:t>、有时，受语句目的的制约，词语有可能被打破原来的轻重格式，这是正常的、必然的。</a:t>
            </a:r>
            <a:endParaRPr lang="zh-CN" altLang="en-US" sz="2800" b="1" dirty="0"/>
          </a:p>
        </p:txBody>
      </p:sp>
    </p:spTree>
  </p:cSld>
  <p:clrMapOvr>
    <a:masterClrMapping/>
  </p:clrMapOvr>
  <p:transition/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标题 92161"/>
          <p:cNvSpPr>
            <a:spLocks noGrp="1" noRot="1"/>
          </p:cNvSpPr>
          <p:nvPr>
            <p:ph type="title"/>
          </p:nvPr>
        </p:nvSpPr>
        <p:spPr/>
        <p:txBody>
          <a:bodyPr anchor="ctr"/>
          <a:lstStyle/>
          <a:p>
            <a:r>
              <a:rPr lang="zh-CN" altLang="en-US" b="1" i="1" dirty="0"/>
              <a:t>一、双音节词语的轻重格式</a:t>
            </a:r>
            <a:endParaRPr lang="zh-CN" altLang="en-US" b="1" i="1" dirty="0"/>
          </a:p>
        </p:txBody>
      </p:sp>
      <p:sp>
        <p:nvSpPr>
          <p:cNvPr id="91138" name="文本占位符 92162"/>
          <p:cNvSpPr>
            <a:spLocks noGrp="1" noRot="1"/>
          </p:cNvSpPr>
          <p:nvPr>
            <p:ph idx="1"/>
          </p:nvPr>
        </p:nvSpPr>
        <p:spPr>
          <a:xfrm>
            <a:off x="179388" y="1600200"/>
            <a:ext cx="8504237" cy="4498975"/>
          </a:xfrm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altLang="zh-CN" sz="2800" b="1"/>
              <a:t>1</a:t>
            </a:r>
            <a:r>
              <a:rPr lang="zh-CN" altLang="en-US" sz="2800" b="1" dirty="0"/>
              <a:t>、</a:t>
            </a:r>
            <a:r>
              <a:rPr lang="zh-CN" altLang="en-US" sz="2800" b="1" dirty="0">
                <a:solidFill>
                  <a:schemeClr val="tx2"/>
                </a:solidFill>
              </a:rPr>
              <a:t>中</a:t>
            </a:r>
            <a:r>
              <a:rPr lang="en-US" altLang="zh-CN" sz="2800" b="1">
                <a:solidFill>
                  <a:schemeClr val="tx2"/>
                </a:solidFill>
              </a:rPr>
              <a:t>·</a:t>
            </a:r>
            <a:r>
              <a:rPr lang="zh-CN" altLang="en-US" sz="2800" b="1" dirty="0">
                <a:solidFill>
                  <a:schemeClr val="tx2"/>
                </a:solidFill>
              </a:rPr>
              <a:t>重</a:t>
            </a:r>
            <a:r>
              <a:rPr lang="en-US" altLang="zh-CN" sz="2800" b="1"/>
              <a:t>——</a:t>
            </a:r>
            <a:r>
              <a:rPr lang="zh-CN" altLang="en-US" sz="2800" b="1" dirty="0"/>
              <a:t>前一个音节读中音，后一个音节读重音。双音节词绝大部分是这个格式。</a:t>
            </a: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/>
              <a:t>     爱慕    芭蕉    把关    颁发    帮忙    宝贵    报仇</a:t>
            </a: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/>
              <a:t>     搏斗    布控    长寿    成就    错位    地震    犯浑</a:t>
            </a: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/>
              <a:t>     服丧    合并    加剧    教室    继续    老板    面包</a:t>
            </a: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/>
              <a:t>     南方    女性    气窗    前锋    声张    时运    调解</a:t>
            </a:r>
            <a:endParaRPr lang="zh-CN" altLang="en-US" sz="2800" b="1" dirty="0"/>
          </a:p>
          <a:p>
            <a:pPr>
              <a:lnSpc>
                <a:spcPct val="90000"/>
              </a:lnSpc>
              <a:buNone/>
            </a:pPr>
            <a:r>
              <a:rPr lang="zh-CN" altLang="en-US" sz="2800" b="1" dirty="0"/>
              <a:t>     为时    文思    乡村    新绿    义愤    致命    作乐</a:t>
            </a:r>
            <a:endParaRPr lang="zh-CN" altLang="en-US" sz="2800" b="1" dirty="0"/>
          </a:p>
        </p:txBody>
      </p:sp>
    </p:spTree>
  </p:cSld>
  <p:clrMapOvr>
    <a:masterClrMapping/>
  </p:clrMapOvr>
  <p:transition/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文本占位符 93185"/>
          <p:cNvSpPr>
            <a:spLocks noGrp="1" noRot="1"/>
          </p:cNvSpPr>
          <p:nvPr>
            <p:ph idx="1"/>
          </p:nvPr>
        </p:nvSpPr>
        <p:spPr>
          <a:xfrm>
            <a:off x="395288" y="620713"/>
            <a:ext cx="8077200" cy="5486400"/>
          </a:xfrm>
        </p:spPr>
        <p:txBody>
          <a:bodyPr anchor="t"/>
          <a:lstStyle/>
          <a:p>
            <a:r>
              <a:rPr lang="en-US" altLang="zh-CN" b="1"/>
              <a:t>2</a:t>
            </a:r>
            <a:r>
              <a:rPr lang="zh-CN" altLang="en-US" b="1" dirty="0"/>
              <a:t>、</a:t>
            </a:r>
            <a:r>
              <a:rPr lang="zh-CN" altLang="en-US" b="1" dirty="0">
                <a:solidFill>
                  <a:schemeClr val="tx2"/>
                </a:solidFill>
              </a:rPr>
              <a:t>重</a:t>
            </a:r>
            <a:r>
              <a:rPr lang="en-US" altLang="zh-CN" b="1">
                <a:solidFill>
                  <a:schemeClr val="tx2"/>
                </a:solidFill>
              </a:rPr>
              <a:t>·</a:t>
            </a:r>
            <a:r>
              <a:rPr lang="zh-CN" altLang="en-US" b="1" dirty="0">
                <a:solidFill>
                  <a:schemeClr val="tx2"/>
                </a:solidFill>
              </a:rPr>
              <a:t>中</a:t>
            </a:r>
            <a:r>
              <a:rPr lang="en-US" altLang="zh-CN" b="1"/>
              <a:t>——</a:t>
            </a:r>
            <a:r>
              <a:rPr lang="zh-CN" altLang="en-US" b="1" dirty="0"/>
              <a:t>前一个音节读重音，后一个音节读中音，后面音节的原调调值仍依稀可辨，但不稳定。</a:t>
            </a:r>
            <a:endParaRPr lang="zh-CN" altLang="en-US" b="1" dirty="0"/>
          </a:p>
          <a:p>
            <a:endParaRPr lang="zh-CN" altLang="en-US" b="1" dirty="0"/>
          </a:p>
          <a:p>
            <a:pPr>
              <a:buNone/>
            </a:pPr>
            <a:r>
              <a:rPr lang="zh-CN" altLang="en-US" sz="2800" b="1" dirty="0"/>
              <a:t>   爱护    巴望    把柄    班次    帮助    宝贝    报务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博士    布置    长度    成绩    错误    地位    犯人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伏天    和睦    家务    教育    技术    老虎    面积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南瓜    女士    气愤    前天    声音    实惠    制度</a:t>
            </a:r>
            <a:endParaRPr lang="zh-CN" altLang="en-US" sz="2800" b="1" dirty="0"/>
          </a:p>
        </p:txBody>
      </p:sp>
    </p:spTree>
  </p:cSld>
  <p:clrMapOvr>
    <a:masterClrMapping/>
  </p:clrMapOvr>
  <p:transition/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文本占位符 94209"/>
          <p:cNvSpPr>
            <a:spLocks noGrp="1" noRot="1"/>
          </p:cNvSpPr>
          <p:nvPr>
            <p:ph idx="1"/>
          </p:nvPr>
        </p:nvSpPr>
        <p:spPr>
          <a:xfrm>
            <a:off x="304800" y="838200"/>
            <a:ext cx="8540750" cy="5029200"/>
          </a:xfrm>
        </p:spPr>
        <p:txBody>
          <a:bodyPr anchor="t"/>
          <a:lstStyle/>
          <a:p>
            <a:r>
              <a:rPr lang="en-US" altLang="zh-CN" sz="3600" b="1"/>
              <a:t>3</a:t>
            </a:r>
            <a:r>
              <a:rPr lang="zh-CN" altLang="en-US" sz="3600" b="1" dirty="0"/>
              <a:t>、</a:t>
            </a:r>
            <a:r>
              <a:rPr lang="zh-CN" altLang="en-US" sz="3600" b="1" dirty="0">
                <a:solidFill>
                  <a:schemeClr val="tx2"/>
                </a:solidFill>
              </a:rPr>
              <a:t>重</a:t>
            </a:r>
            <a:r>
              <a:rPr lang="en-US" altLang="zh-CN" sz="3600" b="1">
                <a:solidFill>
                  <a:schemeClr val="tx2"/>
                </a:solidFill>
              </a:rPr>
              <a:t>·</a:t>
            </a:r>
            <a:r>
              <a:rPr lang="zh-CN" altLang="en-US" sz="3600" b="1" dirty="0">
                <a:solidFill>
                  <a:schemeClr val="tx2"/>
                </a:solidFill>
              </a:rPr>
              <a:t>轻</a:t>
            </a:r>
            <a:r>
              <a:rPr lang="en-US" altLang="zh-CN" sz="3600" b="1"/>
              <a:t>——</a:t>
            </a:r>
            <a:r>
              <a:rPr lang="zh-CN" altLang="en-US" sz="3600" b="1" dirty="0"/>
              <a:t>前一个音节读重音，后一个音节读轻音，即轻声词的轻重格式。</a:t>
            </a:r>
            <a:endParaRPr lang="zh-CN" altLang="en-US" sz="3600" b="1" dirty="0"/>
          </a:p>
          <a:p>
            <a:pPr>
              <a:buNone/>
            </a:pPr>
            <a:r>
              <a:rPr lang="zh-CN" altLang="en-US" sz="3600" b="1" dirty="0"/>
              <a:t> </a:t>
            </a:r>
            <a:endParaRPr lang="zh-CN" altLang="en-US" sz="3600" b="1" dirty="0"/>
          </a:p>
          <a:p>
            <a:pPr>
              <a:buNone/>
            </a:pPr>
            <a:r>
              <a:rPr lang="zh-CN" altLang="en-US" b="1" dirty="0"/>
              <a:t>   爱人    巴结     把手    班子    梆子    报酬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  脖子    部分     成分    地道    福气    合同     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  家伙    教训    记号    姥姥    南边     女婿 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  气性    牲口    实诚    调理    围子     薪水</a:t>
            </a:r>
            <a:endParaRPr lang="zh-CN" altLang="en-US" b="1" dirty="0"/>
          </a:p>
        </p:txBody>
      </p:sp>
    </p:spTree>
  </p:cSld>
  <p:clrMapOvr>
    <a:masterClrMapping/>
  </p:clrMapOvr>
  <p:transition/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标题 95233"/>
          <p:cNvSpPr>
            <a:spLocks noGrp="1" noRot="1"/>
          </p:cNvSpPr>
          <p:nvPr>
            <p:ph type="title"/>
          </p:nvPr>
        </p:nvSpPr>
        <p:spPr>
          <a:xfrm>
            <a:off x="381000" y="381000"/>
            <a:ext cx="8540750" cy="1143000"/>
          </a:xfrm>
        </p:spPr>
        <p:txBody>
          <a:bodyPr anchor="ctr"/>
          <a:lstStyle/>
          <a:p>
            <a:r>
              <a:rPr lang="zh-CN" altLang="en-US" b="1" dirty="0"/>
              <a:t>二</a:t>
            </a:r>
            <a:r>
              <a:rPr lang="zh-CN" altLang="en-US" b="1" i="1" dirty="0"/>
              <a:t>、三音节词语的轻重格式</a:t>
            </a:r>
            <a:endParaRPr lang="zh-CN" altLang="en-US" b="1" i="1" dirty="0"/>
          </a:p>
        </p:txBody>
      </p:sp>
      <p:sp>
        <p:nvSpPr>
          <p:cNvPr id="94210" name="文本占位符 95234"/>
          <p:cNvSpPr>
            <a:spLocks noGrp="1" noRot="1"/>
          </p:cNvSpPr>
          <p:nvPr>
            <p:ph idx="1"/>
          </p:nvPr>
        </p:nvSpPr>
        <p:spPr>
          <a:xfrm>
            <a:off x="755650" y="1524000"/>
            <a:ext cx="7920038" cy="4953000"/>
          </a:xfrm>
        </p:spPr>
        <p:txBody>
          <a:bodyPr anchor="t"/>
          <a:lstStyle/>
          <a:p>
            <a:r>
              <a:rPr lang="zh-CN" altLang="en-US" b="1" dirty="0"/>
              <a:t>1、</a:t>
            </a:r>
            <a:r>
              <a:rPr lang="zh-CN" altLang="en-US" b="1" dirty="0">
                <a:solidFill>
                  <a:schemeClr val="tx2"/>
                </a:solidFill>
              </a:rPr>
              <a:t>中·中·重</a:t>
            </a:r>
            <a:r>
              <a:rPr lang="zh-CN" altLang="en-US" b="1" dirty="0"/>
              <a:t>——前两个音节读中音，第三个音节读重音。绝大部分三音节词语读这种格式。</a:t>
            </a:r>
            <a:endParaRPr lang="zh-CN" altLang="en-US" b="1" dirty="0"/>
          </a:p>
          <a:p>
            <a:pPr>
              <a:buNone/>
            </a:pP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展览馆   三角形   天安门   电视机   教研室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奥运会   近卫军   博物馆   火车站   运动场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立交桥   安理会   急诊室   乒乓球   自行车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世博会   视网膜   原子能   芭蕾舞   主持人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探险家   东道主   寄生虫   染色体   地球仪 </a:t>
            </a:r>
            <a:endParaRPr lang="zh-CN" altLang="en-US" sz="2800" b="1" dirty="0"/>
          </a:p>
        </p:txBody>
      </p:sp>
    </p:spTree>
  </p:cSld>
  <p:clrMapOvr>
    <a:masterClrMapping/>
  </p:clrMapOvr>
  <p:transition/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文本占位符 96257"/>
          <p:cNvSpPr>
            <a:spLocks noGrp="1" noRot="1"/>
          </p:cNvSpPr>
          <p:nvPr>
            <p:ph idx="1"/>
          </p:nvPr>
        </p:nvSpPr>
        <p:spPr>
          <a:xfrm>
            <a:off x="304800" y="762000"/>
            <a:ext cx="8540750" cy="5105400"/>
          </a:xfrm>
        </p:spPr>
        <p:txBody>
          <a:bodyPr anchor="t"/>
          <a:lstStyle/>
          <a:p>
            <a:r>
              <a:rPr lang="zh-CN" altLang="en-US" b="1" dirty="0"/>
              <a:t>2、</a:t>
            </a:r>
            <a:r>
              <a:rPr lang="zh-CN" altLang="en-US" b="1" dirty="0">
                <a:solidFill>
                  <a:schemeClr val="tx2"/>
                </a:solidFill>
              </a:rPr>
              <a:t>中·重·轻</a:t>
            </a:r>
            <a:r>
              <a:rPr lang="zh-CN" altLang="en-US" b="1" dirty="0"/>
              <a:t>——第一个音节读中音，中间一个音节读重音，末尾的音节读最轻。</a:t>
            </a:r>
            <a:endParaRPr lang="zh-CN" altLang="en-US" b="1" dirty="0"/>
          </a:p>
          <a:p>
            <a:endParaRPr lang="zh-CN" altLang="en-US" b="1" dirty="0"/>
          </a:p>
          <a:p>
            <a:pPr>
              <a:buNone/>
            </a:pPr>
            <a:r>
              <a:rPr lang="zh-CN" altLang="en-US" sz="2800" b="1" dirty="0"/>
              <a:t>    枪杆子   命根子   过日子   两口子   卖关子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 打冷战   牛脾气   撑门面   硬骨头   山核桃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 老头子   拿架子   做生意   好朋友   胡萝卜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 好家伙   小姑娘   凑热闹   为什么   打官司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</a:t>
            </a:r>
            <a:endParaRPr lang="zh-CN" altLang="en-US" sz="2800" b="1" dirty="0"/>
          </a:p>
        </p:txBody>
      </p:sp>
    </p:spTree>
  </p:cSld>
  <p:clrMapOvr>
    <a:masterClrMapping/>
  </p:clrMapOvr>
  <p:transition/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文本占位符 97281"/>
          <p:cNvSpPr>
            <a:spLocks noGrp="1" noRot="1"/>
          </p:cNvSpPr>
          <p:nvPr>
            <p:ph idx="1"/>
          </p:nvPr>
        </p:nvSpPr>
        <p:spPr>
          <a:xfrm>
            <a:off x="684213" y="1268413"/>
            <a:ext cx="7920037" cy="4584700"/>
          </a:xfrm>
        </p:spPr>
        <p:txBody>
          <a:bodyPr anchor="t"/>
          <a:lstStyle/>
          <a:p>
            <a:r>
              <a:rPr lang="zh-CN" altLang="en-US" b="1" dirty="0"/>
              <a:t>3、</a:t>
            </a:r>
            <a:r>
              <a:rPr lang="zh-CN" altLang="en-US" b="1" dirty="0">
                <a:solidFill>
                  <a:schemeClr val="tx2"/>
                </a:solidFill>
              </a:rPr>
              <a:t>中·轻·重</a:t>
            </a:r>
            <a:r>
              <a:rPr lang="zh-CN" altLang="en-US" b="1" dirty="0"/>
              <a:t>——第一个音节读中音，第二个音节读轻音，第三个音节读重音。</a:t>
            </a:r>
            <a:endParaRPr lang="zh-CN" altLang="en-US" b="1" dirty="0"/>
          </a:p>
          <a:p>
            <a:endParaRPr lang="zh-CN" altLang="en-US" b="1" dirty="0"/>
          </a:p>
          <a:p>
            <a:pPr>
              <a:buNone/>
            </a:pPr>
            <a:r>
              <a:rPr lang="zh-CN" altLang="en-US" sz="2800" b="1" dirty="0"/>
              <a:t>   吃不消   过不去   来不了   走不成</a:t>
            </a:r>
            <a:endParaRPr lang="zh-CN" altLang="en-US" sz="2800" b="1" dirty="0"/>
          </a:p>
          <a:p>
            <a:pPr>
              <a:buNone/>
            </a:pPr>
            <a:r>
              <a:rPr lang="zh-CN" altLang="en-US" sz="2800" b="1" dirty="0"/>
              <a:t>   萝卜汤   月亮门   豆腐脑   生意场</a:t>
            </a:r>
            <a:endParaRPr lang="zh-CN" altLang="en-US" sz="2800" b="1" dirty="0"/>
          </a:p>
        </p:txBody>
      </p:sp>
    </p:spTree>
  </p:cSld>
  <p:clrMapOvr>
    <a:masterClrMapping/>
  </p:clrMapOvr>
  <p:transition/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文本占位符 98305"/>
          <p:cNvSpPr>
            <a:spLocks noGrp="1" noRot="1"/>
          </p:cNvSpPr>
          <p:nvPr>
            <p:ph idx="1"/>
          </p:nvPr>
        </p:nvSpPr>
        <p:spPr>
          <a:xfrm>
            <a:off x="250825" y="981075"/>
            <a:ext cx="8540750" cy="5105400"/>
          </a:xfrm>
        </p:spPr>
        <p:txBody>
          <a:bodyPr anchor="t"/>
          <a:lstStyle/>
          <a:p>
            <a:r>
              <a:rPr lang="zh-CN" altLang="en-US" b="1" dirty="0"/>
              <a:t>4、</a:t>
            </a:r>
            <a:r>
              <a:rPr lang="zh-CN" altLang="en-US" b="1" dirty="0">
                <a:solidFill>
                  <a:schemeClr val="tx2"/>
                </a:solidFill>
              </a:rPr>
              <a:t>重·轻·轻</a:t>
            </a:r>
            <a:r>
              <a:rPr lang="zh-CN" altLang="en-US" b="1" dirty="0"/>
              <a:t>——第一个音节读重音，后面两个音节读最轻。</a:t>
            </a:r>
            <a:endParaRPr lang="zh-CN" altLang="en-US" b="1" dirty="0"/>
          </a:p>
          <a:p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  朋友们   孩子们   姑娘们   娃娃们   先生们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  出来了   走出去   拿过去   落下来   冷起来</a:t>
            </a:r>
            <a:endParaRPr lang="zh-CN" altLang="en-US" b="1" dirty="0"/>
          </a:p>
          <a:p>
            <a:pPr>
              <a:buNone/>
            </a:pPr>
            <a:r>
              <a:rPr lang="zh-CN" altLang="en-US" b="1" dirty="0"/>
              <a:t>   桌子上   屋子里   耳朵里   </a:t>
            </a:r>
            <a:endParaRPr lang="zh-CN" altLang="en-US" b="1" dirty="0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组合 7172"/>
          <p:cNvGrpSpPr/>
          <p:nvPr/>
        </p:nvGrpSpPr>
        <p:grpSpPr>
          <a:xfrm>
            <a:off x="1945005" y="1445578"/>
            <a:ext cx="381000" cy="381000"/>
            <a:chOff x="0" y="0"/>
            <a:chExt cx="1615" cy="1615"/>
          </a:xfrm>
        </p:grpSpPr>
        <p:sp>
          <p:nvSpPr>
            <p:cNvPr id="7174" name="椭圆 7173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椭圆 7174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椭圆 7175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7" name="椭圆 7176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椭圆 7177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椭圆 7178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4" name="圆角矩形 8193"/>
          <p:cNvSpPr/>
          <p:nvPr/>
        </p:nvSpPr>
        <p:spPr>
          <a:xfrm>
            <a:off x="10795" y="496888"/>
            <a:ext cx="266382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一、定义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038215" y="5784215"/>
            <a:ext cx="3000375" cy="66611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</a:t>
            </a:r>
            <a:endParaRPr lang="en-US" altLang="zh-CN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2800">
                <a:latin typeface="+mj-ea"/>
                <a:ea typeface="+mj-ea"/>
                <a:sym typeface="+mn-ea"/>
              </a:rPr>
              <a:t> </a:t>
            </a:r>
            <a:endParaRPr lang="en-US" altLang="zh-CN" sz="2800">
              <a:latin typeface="+mj-ea"/>
              <a:ea typeface="+mj-ea"/>
            </a:endParaRPr>
          </a:p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303780" y="1445895"/>
            <a:ext cx="415226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>
                <a:latin typeface="+mn-ea"/>
              </a:rPr>
              <a:t>发音要领</a:t>
            </a:r>
            <a:endParaRPr lang="zh-CN" altLang="en-US" sz="2200">
              <a:latin typeface="+mn-ea"/>
            </a:endParaRPr>
          </a:p>
          <a:p>
            <a:endParaRPr lang="zh-CN" altLang="en-US" sz="2200">
              <a:latin typeface="+mn-ea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1905635" y="3558858"/>
            <a:ext cx="381000" cy="381000"/>
            <a:chOff x="0" y="0"/>
            <a:chExt cx="1615" cy="1615"/>
          </a:xfrm>
        </p:grpSpPr>
        <p:sp>
          <p:nvSpPr>
            <p:cNvPr id="19" name="椭圆 18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925320" y="2479358"/>
            <a:ext cx="381000" cy="381000"/>
            <a:chOff x="0" y="0"/>
            <a:chExt cx="1615" cy="1615"/>
          </a:xfrm>
        </p:grpSpPr>
        <p:sp>
          <p:nvSpPr>
            <p:cNvPr id="26" name="椭圆 25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椭圆 29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椭圆 30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2306320" y="2455545"/>
            <a:ext cx="1677670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/>
              <a:t>词语练习</a:t>
            </a:r>
            <a:endParaRPr lang="zh-CN" altLang="en-US" sz="2200"/>
          </a:p>
        </p:txBody>
      </p:sp>
      <p:sp>
        <p:nvSpPr>
          <p:cNvPr id="35" name="文本框 34"/>
          <p:cNvSpPr txBox="1"/>
          <p:nvPr/>
        </p:nvSpPr>
        <p:spPr>
          <a:xfrm>
            <a:off x="2324100" y="3606165"/>
            <a:ext cx="1599565" cy="429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/>
              <a:t>绕口令练习</a:t>
            </a:r>
            <a:endParaRPr lang="zh-CN" altLang="en-US" sz="2200"/>
          </a:p>
        </p:txBody>
      </p:sp>
    </p:spTree>
  </p:cSld>
  <p:clrMapOvr>
    <a:masterClrMapping/>
  </p:clrMapOvr>
  <p:transition/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46081"/>
          <p:cNvSpPr>
            <a:spLocks noGrp="1"/>
          </p:cNvSpPr>
          <p:nvPr>
            <p:ph type="ctrTitle"/>
          </p:nvPr>
        </p:nvSpPr>
        <p:spPr>
          <a:xfrm>
            <a:off x="2844800" y="4652963"/>
            <a:ext cx="6172200" cy="990600"/>
          </a:xfrm>
        </p:spPr>
        <p:txBody>
          <a:bodyPr anchor="ctr"/>
          <a:lstStyle/>
          <a:p>
            <a:pPr defTabSz="914400">
              <a:buSzPct val="100000"/>
            </a:pPr>
            <a:r>
              <a:rPr lang="zh-CN" altLang="en-US" sz="6000" kern="1200" baseline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谢谢</a:t>
            </a:r>
            <a:endParaRPr lang="zh-CN" altLang="en-US" sz="6000" kern="1200" baseline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10795" y="496888"/>
            <a:ext cx="266382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dirty="0">
                <a:solidFill>
                  <a:schemeClr val="tx1"/>
                </a:solidFill>
                <a:sym typeface="+mn-ea"/>
              </a:rPr>
              <a:t>一、声母定义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568" y="1484784"/>
            <a:ext cx="7393384" cy="4245547"/>
          </a:xfrm>
        </p:spPr>
        <p:txBody>
          <a:bodyPr rtlCol="0"/>
          <a:lstStyle/>
          <a:p>
            <a:endParaRPr lang="zh-CN" altLang="en-US" dirty="0"/>
          </a:p>
          <a:p>
            <a:pPr marL="0" indent="0"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1</a:t>
            </a:r>
            <a:r>
              <a:rPr lang="zh-CN" altLang="en-US" sz="2400" dirty="0"/>
              <a:t>）声母，是使用在韵母前面的辅音，跟韵母一齐构成的   一个完整的音节。其他汉藏语系语言也有类似的结构。一般由辅音充当，即首辅音。</a:t>
            </a:r>
            <a:endParaRPr lang="en-US" altLang="zh-CN" sz="2400" dirty="0"/>
          </a:p>
          <a:p>
            <a:pPr marL="0" indent="0">
              <a:buNone/>
            </a:pPr>
            <a:endParaRPr lang="zh-CN" altLang="en-US" sz="2400" dirty="0"/>
          </a:p>
          <a:p>
            <a:pPr marL="0" indent="0">
              <a:buNone/>
            </a:pPr>
            <a:r>
              <a:rPr lang="zh-CN" altLang="en-US" sz="2400" dirty="0"/>
              <a:t>（</a:t>
            </a:r>
            <a:r>
              <a:rPr lang="en-US" altLang="zh-CN" sz="2400" dirty="0"/>
              <a:t>2</a:t>
            </a:r>
            <a:r>
              <a:rPr lang="zh-CN" altLang="en-US" sz="2400" dirty="0"/>
              <a:t>）辅音的主要特点是发音时气流在口腔中要分别受到各种阻碍，因此可以说，声母发音的过程也就是气流受阻和克服阻碍的过程。声母通常响度较低、不可任意延长、而且不用于押韵。</a:t>
            </a:r>
            <a:endParaRPr lang="en-US" altLang="zh-CN" sz="2400" dirty="0"/>
          </a:p>
          <a:p>
            <a:endParaRPr lang="zh-CN" altLang="en-US" dirty="0"/>
          </a:p>
        </p:txBody>
      </p:sp>
      <p:sp>
        <p:nvSpPr>
          <p:cNvPr id="2" name="圆角矩形 1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67" name="圆角矩形 11266"/>
          <p:cNvSpPr/>
          <p:nvPr/>
        </p:nvSpPr>
        <p:spPr>
          <a:xfrm>
            <a:off x="360363" y="3402013"/>
            <a:ext cx="7942262" cy="4746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A8083"/>
              </a:gs>
              <a:gs pos="100000">
                <a:srgbClr val="7A8083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287" name="圆角矩形 11286"/>
          <p:cNvSpPr/>
          <p:nvPr/>
        </p:nvSpPr>
        <p:spPr>
          <a:xfrm>
            <a:off x="425450" y="5775325"/>
            <a:ext cx="7942263" cy="4254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A8083"/>
              </a:gs>
              <a:gs pos="100000">
                <a:srgbClr val="7A8083">
                  <a:gamma/>
                  <a:tint val="0"/>
                  <a:invGamma/>
                </a:srgbClr>
              </a:gs>
            </a:gsLst>
            <a:path path="shape">
              <a:fillToRect l="50000" t="50000" r="50000" b="50000"/>
            </a:path>
            <a:tileRect/>
          </a:gra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8194" name="圆角矩形 8193"/>
          <p:cNvSpPr/>
          <p:nvPr/>
        </p:nvSpPr>
        <p:spPr>
          <a:xfrm>
            <a:off x="10795" y="497205"/>
            <a:ext cx="355346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 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二、声母</a:t>
            </a:r>
            <a:r>
              <a:rPr lang="en-US" altLang="zh-CN" sz="3200" b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b</a:t>
            </a:r>
            <a:r>
              <a:rPr lang="zh-CN" altLang="en-US" sz="3200" b="1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发音练习  </a:t>
            </a:r>
            <a:endParaRPr lang="zh-CN" altLang="en-US" sz="3200" b="1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22" name="未知"/>
          <p:cNvSpPr>
            <a:spLocks noEditPoints="1"/>
          </p:cNvSpPr>
          <p:nvPr/>
        </p:nvSpPr>
        <p:spPr>
          <a:xfrm rot="18015575">
            <a:off x="4377055" y="-442595"/>
            <a:ext cx="1872615" cy="2368550"/>
          </a:xfrm>
          <a:custGeom>
            <a:avLst/>
            <a:gdLst/>
            <a:ahLst/>
            <a:cxnLst/>
            <a:rect l="0" t="0" r="0" b="0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0680" y="1460500"/>
            <a:ext cx="8559800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sz="2800">
              <a:latin typeface="+mn-ea"/>
            </a:endParaRPr>
          </a:p>
          <a:p>
            <a:endParaRPr lang="en-US" altLang="zh-CN" sz="2800">
              <a:latin typeface="+mn-ea"/>
            </a:endParaRPr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  <a:p>
            <a:endParaRPr lang="en-US" altLang="zh-CN"/>
          </a:p>
        </p:txBody>
      </p:sp>
      <p:sp>
        <p:nvSpPr>
          <p:cNvPr id="3" name="文本框 2"/>
          <p:cNvSpPr txBox="1"/>
          <p:nvPr/>
        </p:nvSpPr>
        <p:spPr>
          <a:xfrm>
            <a:off x="360680" y="1460500"/>
            <a:ext cx="882332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发音要领：发音时，双唇闭拢，软腭上升，关闭鼻腔通道，声带不振动，让软弱的气流突然冲开双唇的阻碍成声。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词语练习：</a:t>
            </a:r>
            <a:endParaRPr lang="zh-CN" altLang="en-US" sz="2400"/>
          </a:p>
          <a:p>
            <a:r>
              <a:rPr lang="zh-CN" altLang="en-US" sz="2400"/>
              <a:t>斑驳 辨别 把柄 爸爸 卑鄙 本部  表白 步兵 </a:t>
            </a:r>
            <a:endParaRPr lang="zh-CN" altLang="en-US" sz="2400"/>
          </a:p>
          <a:p>
            <a:r>
              <a:rPr lang="zh-CN" altLang="en-US" sz="2400"/>
              <a:t>八宝 蚌埠 败笔 版本 冰雹 勃勃 背部 必备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四字词练习：</a:t>
            </a:r>
            <a:endParaRPr lang="zh-CN" altLang="en-US" sz="2400"/>
          </a:p>
          <a:p>
            <a:r>
              <a:rPr lang="zh-CN" altLang="en-US" sz="2400"/>
              <a:t>八拜之交   百步穿杨   半信半疑    饱经风霜 </a:t>
            </a:r>
            <a:endParaRPr lang="zh-CN" altLang="en-US" sz="2400"/>
          </a:p>
          <a:p>
            <a:r>
              <a:rPr lang="zh-CN" altLang="en-US" sz="2400"/>
              <a:t>筚路蓝缕    兵荒马乱    卑躬屈膝    博古通今</a:t>
            </a:r>
            <a:endParaRPr lang="zh-CN" altLang="en-US" sz="2400"/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b p m f</a:t>
            </a:r>
            <a:endParaRPr 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10795" y="497205"/>
            <a:ext cx="354965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l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三、声母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p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发音练习 </a:t>
            </a:r>
            <a:r>
              <a:rPr lang="zh-CN" altLang="en-US" sz="40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</a:t>
            </a:r>
            <a:endParaRPr lang="zh-CN" altLang="en-US" sz="40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7422" name="未知"/>
          <p:cNvSpPr>
            <a:spLocks noEditPoints="1"/>
          </p:cNvSpPr>
          <p:nvPr/>
        </p:nvSpPr>
        <p:spPr>
          <a:xfrm rot="18015575">
            <a:off x="4377055" y="-442595"/>
            <a:ext cx="1872615" cy="2368550"/>
          </a:xfrm>
          <a:custGeom>
            <a:avLst/>
            <a:gdLst/>
            <a:ahLst/>
            <a:cxnLst/>
            <a:rect l="0" t="0" r="0" b="0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24815" y="1263015"/>
            <a:ext cx="825119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发音要领：发音的状况与b相近，不同的是发p时有一股较强的气流冲开双唇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词语练习：</a:t>
            </a:r>
            <a:endParaRPr lang="zh-CN" altLang="en-US" sz="2400"/>
          </a:p>
          <a:p>
            <a:r>
              <a:rPr lang="zh-CN" altLang="en-US" sz="2400"/>
              <a:t>婆婆 拼盘 品评 平抛 偏颇 批判 爬坡 澎湃 </a:t>
            </a:r>
            <a:endParaRPr lang="zh-CN" altLang="en-US" sz="2400"/>
          </a:p>
          <a:p>
            <a:r>
              <a:rPr lang="zh-CN" altLang="en-US" sz="2400"/>
              <a:t>偏僻 乒乓 破皮 攀爬 飘萍 铺平 匹配 铺排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四字词练习：</a:t>
            </a:r>
            <a:endParaRPr lang="zh-CN" altLang="en-US" sz="2400"/>
          </a:p>
          <a:p>
            <a:r>
              <a:rPr lang="zh-CN" altLang="en-US" sz="2400"/>
              <a:t>排山倒海 攀龙附凤 盘根错节 喷薄欲出 </a:t>
            </a:r>
            <a:endParaRPr lang="zh-CN" altLang="en-US" sz="2400"/>
          </a:p>
          <a:p>
            <a:r>
              <a:rPr lang="zh-CN" altLang="en-US" sz="2400"/>
              <a:t>鹏程万里 披星戴月 破釜沉舟 铺天盖地</a:t>
            </a:r>
            <a:endParaRPr lang="zh-CN" altLang="en-US" sz="2400"/>
          </a:p>
        </p:txBody>
      </p:sp>
      <p:sp>
        <p:nvSpPr>
          <p:cNvPr id="2" name="圆角矩形 1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b p m f</a:t>
            </a:r>
            <a:endParaRPr 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54518" y="4419073"/>
            <a:ext cx="1656184" cy="164919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4" name="圆角矩形 8193"/>
          <p:cNvSpPr/>
          <p:nvPr/>
        </p:nvSpPr>
        <p:spPr>
          <a:xfrm>
            <a:off x="10795" y="497205"/>
            <a:ext cx="354965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dirty="0">
                <a:sym typeface="+mn-ea"/>
              </a:rPr>
              <a:t>二、声母分类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7422" name="未知"/>
          <p:cNvSpPr>
            <a:spLocks noEditPoints="1"/>
          </p:cNvSpPr>
          <p:nvPr/>
        </p:nvSpPr>
        <p:spPr>
          <a:xfrm rot="18015575">
            <a:off x="4377055" y="-442595"/>
            <a:ext cx="1872615" cy="2368550"/>
          </a:xfrm>
          <a:custGeom>
            <a:avLst/>
            <a:gdLst/>
            <a:ahLst/>
            <a:cxnLst/>
            <a:rect l="0" t="0" r="0" b="0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17424" name="组合 17423"/>
          <p:cNvGrpSpPr/>
          <p:nvPr/>
        </p:nvGrpSpPr>
        <p:grpSpPr>
          <a:xfrm>
            <a:off x="4806315" y="579755"/>
            <a:ext cx="1101725" cy="1012825"/>
            <a:chOff x="0" y="0"/>
            <a:chExt cx="1074" cy="1075"/>
          </a:xfrm>
        </p:grpSpPr>
        <p:sp>
          <p:nvSpPr>
            <p:cNvPr id="17425" name="椭圆 17424"/>
            <p:cNvSpPr/>
            <p:nvPr/>
          </p:nvSpPr>
          <p:spPr>
            <a:xfrm>
              <a:off x="0" y="0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6" name="椭圆 17425"/>
            <p:cNvSpPr/>
            <p:nvPr/>
          </p:nvSpPr>
          <p:spPr>
            <a:xfrm>
              <a:off x="13" y="6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7" name="椭圆 17426"/>
            <p:cNvSpPr/>
            <p:nvPr/>
          </p:nvSpPr>
          <p:spPr>
            <a:xfrm>
              <a:off x="24" y="16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988560" y="902335"/>
            <a:ext cx="782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声母</a:t>
            </a:r>
            <a:endParaRPr lang="zh-CN" altLang="en-US"/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b p m f</a:t>
            </a:r>
            <a:endParaRPr 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8312" y="1725231"/>
            <a:ext cx="8207375" cy="458787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zh-CN" altLang="en-US" sz="2400" dirty="0"/>
              <a:t>按发音部位分类（发音部位：发音时发音器官构成阻碍的部位）</a:t>
            </a:r>
            <a:endParaRPr lang="zh-CN" altLang="en-US" sz="2400" dirty="0"/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 1</a:t>
            </a:r>
            <a:r>
              <a:rPr lang="zh-CN" altLang="en-US" sz="2000" dirty="0">
                <a:solidFill>
                  <a:srgbClr val="FF0000"/>
                </a:solidFill>
              </a:rPr>
              <a:t>、双唇音：</a:t>
            </a:r>
            <a:r>
              <a:rPr lang="en-US" altLang="zh-CN" sz="2000" dirty="0">
                <a:solidFill>
                  <a:srgbClr val="FF0000"/>
                </a:solidFill>
              </a:rPr>
              <a:t>b p m(3</a:t>
            </a:r>
            <a:r>
              <a:rPr lang="zh-CN" altLang="en-US" sz="2000" dirty="0">
                <a:solidFill>
                  <a:srgbClr val="FF0000"/>
                </a:solidFill>
              </a:rPr>
              <a:t>个）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2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、唇齿音：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  (1</a:t>
            </a:r>
            <a:r>
              <a:rPr lang="zh-CN" altLang="en-US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个</a:t>
            </a:r>
            <a:r>
              <a:rPr lang="en-US" altLang="zh-CN" sz="20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)</a:t>
            </a:r>
            <a:endParaRPr lang="en-US" altLang="zh-CN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 dirty="0"/>
              <a:t>  3</a:t>
            </a:r>
            <a:r>
              <a:rPr lang="zh-CN" altLang="en-US" sz="2000" dirty="0"/>
              <a:t>、舌尖前</a:t>
            </a:r>
            <a:r>
              <a:rPr lang="zh-CN" altLang="en-US" sz="2000" dirty="0">
                <a:solidFill>
                  <a:schemeClr val="tx1"/>
                </a:solidFill>
              </a:rPr>
              <a:t>音</a:t>
            </a:r>
            <a:r>
              <a:rPr lang="zh-CN" altLang="en-US" sz="2000" dirty="0"/>
              <a:t>：</a:t>
            </a:r>
            <a:r>
              <a:rPr lang="en-US" altLang="zh-CN" sz="2000" dirty="0"/>
              <a:t>z c s</a:t>
            </a:r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个）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</a:t>
            </a:r>
            <a:r>
              <a:rPr lang="zh-CN" altLang="en-US" sz="2000" dirty="0"/>
              <a:t>4、舌尖中音：d tｎl（4个）</a:t>
            </a:r>
            <a:endParaRPr lang="zh-CN" altLang="en-US" sz="2000" dirty="0"/>
          </a:p>
          <a:p>
            <a:pPr marL="0" indent="0">
              <a:buNone/>
            </a:pPr>
            <a:r>
              <a:rPr lang="zh-CN" altLang="en-US" sz="2000" dirty="0"/>
              <a:t>  5、舌尖后音：zh ch sh r (4个</a:t>
            </a:r>
            <a:r>
              <a:rPr lang="en-US" altLang="zh-CN" sz="2000" dirty="0"/>
              <a:t>)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6</a:t>
            </a:r>
            <a:r>
              <a:rPr lang="zh-CN" altLang="en-US" sz="2000" dirty="0"/>
              <a:t>、舌面音：</a:t>
            </a:r>
            <a:r>
              <a:rPr lang="en-US" altLang="zh-CN" sz="2000" dirty="0"/>
              <a:t>j</a:t>
            </a:r>
            <a:r>
              <a:rPr lang="zh-CN" altLang="en-US" sz="2000" dirty="0"/>
              <a:t> </a:t>
            </a:r>
            <a:r>
              <a:rPr lang="en-US" altLang="zh-CN" sz="2000" dirty="0"/>
              <a:t>q x</a:t>
            </a:r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个）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7</a:t>
            </a:r>
            <a:r>
              <a:rPr lang="zh-CN" altLang="en-US" sz="2000" dirty="0"/>
              <a:t>、舌根音：</a:t>
            </a:r>
            <a:r>
              <a:rPr lang="en-US" altLang="zh-CN" sz="2000" dirty="0"/>
              <a:t>g k h (3</a:t>
            </a:r>
            <a:r>
              <a:rPr lang="zh-CN" altLang="en-US" sz="2000" dirty="0"/>
              <a:t>个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02" y="2152848"/>
            <a:ext cx="3279205" cy="32792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6146"/>
          <p:cNvSpPr txBox="1"/>
          <p:nvPr/>
        </p:nvSpPr>
        <p:spPr>
          <a:xfrm>
            <a:off x="6227763" y="623728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434590" y="932815"/>
            <a:ext cx="700722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《普通话</a:t>
            </a:r>
            <a:r>
              <a:rPr lang="zh-CN" altLang="en-US" sz="6000" dirty="0" smtClean="0"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发音方法</a:t>
            </a:r>
            <a:r>
              <a:rPr lang="zh-CN" altLang="en-US" sz="6000" dirty="0" smtClean="0">
                <a:latin typeface="黑体" panose="02010609060101010101" pitchFamily="2" charset="-122"/>
                <a:ea typeface="黑体" panose="02010609060101010101" pitchFamily="2" charset="-122"/>
                <a:cs typeface="+mj-cs"/>
                <a:sym typeface="+mn-ea"/>
              </a:rPr>
              <a:t>》</a:t>
            </a:r>
            <a:endParaRPr lang="zh-CN" altLang="en-US" sz="6000" b="0" kern="1200" baseline="0" dirty="0">
              <a:latin typeface="+mj-lt"/>
              <a:ea typeface="宋体" panose="02010600030101010101" pitchFamily="2" charset="-122"/>
              <a:cs typeface="+mj-cs"/>
            </a:endParaRPr>
          </a:p>
          <a:p>
            <a:r>
              <a:rPr lang="zh-CN" altLang="en-US" sz="6000" dirty="0">
                <a:latin typeface="黑体" panose="02010609060101010101" pitchFamily="2" charset="-122"/>
                <a:ea typeface="黑体" panose="02010609060101010101" pitchFamily="2" charset="-122"/>
                <a:sym typeface="+mn-ea"/>
              </a:rPr>
              <a:t> </a:t>
            </a:r>
            <a:endParaRPr lang="zh-CN" altLang="en-US" sz="6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24130" y="457200"/>
            <a:ext cx="3690620" cy="6521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l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四、声母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m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发音练习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7422" name="未知"/>
          <p:cNvSpPr>
            <a:spLocks noEditPoints="1"/>
          </p:cNvSpPr>
          <p:nvPr/>
        </p:nvSpPr>
        <p:spPr>
          <a:xfrm rot="18015575">
            <a:off x="4573905" y="-560070"/>
            <a:ext cx="1872615" cy="2368550"/>
          </a:xfrm>
          <a:custGeom>
            <a:avLst/>
            <a:gdLst/>
            <a:ahLst/>
            <a:cxnLst/>
            <a:rect l="0" t="0" r="0" b="0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54940" y="1329055"/>
            <a:ext cx="888111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>
                <a:sym typeface="+mn-ea"/>
              </a:rPr>
              <a:t>发音要领：发音时，双唇闭拢软腭下降，打开鼻腔通道，气流从鼻腔出来，同时振动声带。</a:t>
            </a:r>
            <a:endParaRPr lang="zh-CN" altLang="en-US" sz="2400"/>
          </a:p>
          <a:p>
            <a:pPr algn="l"/>
            <a:endParaRPr lang="zh-CN" altLang="en-US" sz="2400"/>
          </a:p>
          <a:p>
            <a:pPr algn="l"/>
            <a:r>
              <a:rPr lang="zh-CN" altLang="en-US" sz="2400">
                <a:sym typeface="+mn-ea"/>
              </a:rPr>
              <a:t>词语练习：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埋没 美妙 茂密 蒙昧 弥漫 密码 迷茫 美满 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牧马 眉毛 茂名 命名 麻木 盲目 门面 民盟</a:t>
            </a:r>
            <a:endParaRPr lang="zh-CN" altLang="en-US" sz="2400"/>
          </a:p>
          <a:p>
            <a:pPr algn="l"/>
            <a:endParaRPr lang="zh-CN" altLang="en-US" sz="2400"/>
          </a:p>
          <a:p>
            <a:pPr algn="l"/>
            <a:r>
              <a:rPr lang="zh-CN" altLang="en-US" sz="2400">
                <a:sym typeface="+mn-ea"/>
              </a:rPr>
              <a:t>四字词练习：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马革裹尸 卖官鬻爵 满面春风 茫然若失 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毛骨悚然 眉开眼笑 渺无人烟  明镜高悬</a:t>
            </a:r>
            <a:endParaRPr lang="zh-CN" altLang="en-US" sz="2400"/>
          </a:p>
        </p:txBody>
      </p:sp>
      <p:sp>
        <p:nvSpPr>
          <p:cNvPr id="3" name="圆角矩形 2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b p m f</a:t>
            </a:r>
            <a:endParaRPr 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552" y="3786532"/>
            <a:ext cx="1765559" cy="196411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24130" y="457200"/>
            <a:ext cx="3690620" cy="65214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l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四、声母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f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发音练习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7422" name="未知"/>
          <p:cNvSpPr>
            <a:spLocks noEditPoints="1"/>
          </p:cNvSpPr>
          <p:nvPr/>
        </p:nvSpPr>
        <p:spPr>
          <a:xfrm rot="18015575">
            <a:off x="4573905" y="-560070"/>
            <a:ext cx="1872615" cy="2368550"/>
          </a:xfrm>
          <a:custGeom>
            <a:avLst/>
            <a:gdLst/>
            <a:ahLst/>
            <a:cxnLst/>
            <a:rect l="0" t="0" r="0" b="0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131445" y="1346200"/>
            <a:ext cx="888111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>
                <a:sym typeface="+mn-ea"/>
              </a:rPr>
              <a:t>f(唇齿清擦音)一发音要领：下唇和上齿轻轻接触;软腭上升，堵塞通道，使气流从下唇和上齿之间磨擦而出;声带不颤动。</a:t>
            </a:r>
            <a:endParaRPr lang="zh-CN" altLang="en-US" sz="2400">
              <a:sym typeface="+mn-ea"/>
            </a:endParaRPr>
          </a:p>
          <a:p>
            <a:pPr algn="l"/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单音节练习：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发  佛  费  否  范  汾  方  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风  富  缶  翻  愤  防  逢</a:t>
            </a:r>
            <a:endParaRPr lang="zh-CN" altLang="en-US" sz="2400"/>
          </a:p>
          <a:p>
            <a:pPr algn="l"/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 词语练习：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 反复  犯法  仿佛   吩咐   发放    </a:t>
            </a:r>
            <a:endParaRPr lang="zh-CN" altLang="en-US" sz="2400">
              <a:sym typeface="+mn-ea"/>
            </a:endParaRPr>
          </a:p>
          <a:p>
            <a:pPr algn="l"/>
            <a:r>
              <a:rPr lang="zh-CN" altLang="en-US" sz="2400">
                <a:sym typeface="+mn-ea"/>
              </a:rPr>
              <a:t> 翻覆   防范   防腐  非分  肺腑</a:t>
            </a:r>
            <a:endParaRPr lang="zh-CN" altLang="en-US" sz="2400"/>
          </a:p>
          <a:p>
            <a:pPr algn="l"/>
            <a:endParaRPr lang="zh-CN" altLang="en-US" sz="2400"/>
          </a:p>
        </p:txBody>
      </p:sp>
      <p:sp>
        <p:nvSpPr>
          <p:cNvPr id="3" name="圆角矩形 2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b p m f</a:t>
            </a:r>
            <a:endParaRPr 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73" y="3267742"/>
            <a:ext cx="2808312" cy="2808312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10795" y="496570"/>
            <a:ext cx="3985895" cy="60071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五、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sym typeface="+mn-ea"/>
              </a:rPr>
              <a:t>内容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sym typeface="+mn-ea"/>
              </a:rPr>
              <a:t>+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绕口令练习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7422" name="未知"/>
          <p:cNvSpPr>
            <a:spLocks noEditPoints="1"/>
          </p:cNvSpPr>
          <p:nvPr/>
        </p:nvSpPr>
        <p:spPr>
          <a:xfrm rot="18015575">
            <a:off x="4377055" y="-442595"/>
            <a:ext cx="1872615" cy="2368550"/>
          </a:xfrm>
          <a:custGeom>
            <a:avLst/>
            <a:gdLst/>
            <a:ahLst/>
            <a:cxnLst/>
            <a:rect l="0" t="0" r="0" b="0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9735" y="2763520"/>
            <a:ext cx="31680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炮兵和步兵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炮兵攻打八面坡</a:t>
            </a:r>
            <a:endParaRPr lang="zh-CN" altLang="en-US" sz="2400"/>
          </a:p>
          <a:p>
            <a:r>
              <a:rPr lang="zh-CN" altLang="en-US" sz="2400"/>
              <a:t>炮兵排排炮弹齐发射</a:t>
            </a:r>
            <a:endParaRPr lang="zh-CN" altLang="en-US" sz="2400"/>
          </a:p>
          <a:p>
            <a:r>
              <a:rPr lang="zh-CN" altLang="en-US" sz="2400"/>
              <a:t>步兵逼近八面坡</a:t>
            </a:r>
            <a:endParaRPr lang="zh-CN" altLang="en-US" sz="2400"/>
          </a:p>
          <a:p>
            <a:r>
              <a:rPr lang="zh-CN" altLang="en-US" sz="2400"/>
              <a:t>歼敌八千八百八十多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4831080" y="2552700"/>
            <a:ext cx="372173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2400"/>
          </a:p>
          <a:p>
            <a:r>
              <a:rPr lang="zh-CN" altLang="en-US" sz="2400"/>
              <a:t>一平盆面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/>
              <a:t>一平盆面，烙一平盆饼</a:t>
            </a:r>
            <a:endParaRPr lang="zh-CN" altLang="en-US" sz="2400"/>
          </a:p>
          <a:p>
            <a:r>
              <a:rPr lang="zh-CN" altLang="en-US" sz="2400"/>
              <a:t>饼碰盆，盆碰饼</a:t>
            </a:r>
            <a:endParaRPr lang="zh-CN" altLang="en-US" sz="2400"/>
          </a:p>
          <a:p>
            <a:r>
              <a:rPr lang="zh-CN" altLang="en-US" sz="2400"/>
              <a:t>烙出一平盆平面饼</a:t>
            </a:r>
            <a:endParaRPr lang="zh-CN" altLang="en-US" sz="2400"/>
          </a:p>
        </p:txBody>
      </p:sp>
      <p:sp>
        <p:nvSpPr>
          <p:cNvPr id="4" name="圆角矩形 3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sym typeface="+mn-ea"/>
              </a:rPr>
              <a:t>声母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10795" y="496570"/>
            <a:ext cx="3985895" cy="60071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五、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sym typeface="+mn-ea"/>
              </a:rPr>
              <a:t>内容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sym typeface="+mn-ea"/>
              </a:rPr>
              <a:t>+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绕口令练习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7422" name="未知"/>
          <p:cNvSpPr>
            <a:spLocks noEditPoints="1"/>
          </p:cNvSpPr>
          <p:nvPr/>
        </p:nvSpPr>
        <p:spPr>
          <a:xfrm rot="18015575">
            <a:off x="4377055" y="-442595"/>
            <a:ext cx="1872615" cy="2368550"/>
          </a:xfrm>
          <a:custGeom>
            <a:avLst/>
            <a:gdLst/>
            <a:ahLst/>
            <a:cxnLst/>
            <a:rect l="0" t="0" r="0" b="0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07340" y="1293495"/>
            <a:ext cx="86766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b. p. f</a:t>
            </a:r>
            <a:endParaRPr lang="zh-CN" altLang="en-US" sz="2400"/>
          </a:p>
          <a:p>
            <a:r>
              <a:rPr lang="zh-CN" altLang="en-US" sz="2400"/>
              <a:t>一座棚</a:t>
            </a:r>
            <a:endParaRPr lang="zh-CN" altLang="en-US" sz="2400"/>
          </a:p>
          <a:p>
            <a:r>
              <a:rPr lang="zh-CN" altLang="en-US" sz="2400"/>
              <a:t>一座棚傍峭壁旁，峰边喷泻瀑布长，</a:t>
            </a:r>
            <a:endParaRPr lang="zh-CN" altLang="en-US" sz="2400"/>
          </a:p>
          <a:p>
            <a:r>
              <a:rPr lang="zh-CN" altLang="en-US" sz="2400"/>
              <a:t>不怕暴雨瓢泼冰雹落，</a:t>
            </a:r>
            <a:endParaRPr lang="zh-CN" altLang="en-US" sz="2400"/>
          </a:p>
          <a:p>
            <a:r>
              <a:rPr lang="zh-CN" altLang="en-US" sz="2400"/>
              <a:t>不怕寒风扑面雪飘扬。</a:t>
            </a:r>
            <a:endParaRPr lang="zh-CN" altLang="en-US" sz="2400"/>
          </a:p>
          <a:p>
            <a:r>
              <a:rPr lang="zh-CN" altLang="en-US" sz="2400"/>
              <a:t>并排分班翻山攀坡把宝找。</a:t>
            </a:r>
            <a:endParaRPr lang="zh-CN" altLang="en-US" sz="2400"/>
          </a:p>
          <a:p>
            <a:r>
              <a:rPr lang="zh-CN" altLang="en-US" sz="2400"/>
              <a:t>聚宝盆里松柏飘香百宝藏，</a:t>
            </a:r>
            <a:endParaRPr lang="zh-CN" altLang="en-US" sz="2400"/>
          </a:p>
          <a:p>
            <a:r>
              <a:rPr lang="zh-CN" altLang="en-US" sz="2400"/>
              <a:t>背宝奔跑报矿炮劈山，</a:t>
            </a:r>
            <a:endParaRPr lang="zh-CN" altLang="en-US" sz="2400"/>
          </a:p>
          <a:p>
            <a:r>
              <a:rPr lang="zh-CN" altLang="en-US" sz="2400"/>
              <a:t>篇篇捷报飞伴金凤凰。</a:t>
            </a:r>
            <a:endParaRPr lang="zh-CN" altLang="en-US" sz="2400"/>
          </a:p>
        </p:txBody>
      </p:sp>
      <p:sp>
        <p:nvSpPr>
          <p:cNvPr id="4" name="圆角矩形 3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sym typeface="+mn-ea"/>
              </a:rPr>
              <a:t>声母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10795" y="496570"/>
            <a:ext cx="3985895" cy="60071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五、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sym typeface="+mn-ea"/>
              </a:rPr>
              <a:t>内容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sym typeface="+mn-ea"/>
              </a:rPr>
              <a:t>+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绕口令练习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7422" name="未知"/>
          <p:cNvSpPr>
            <a:spLocks noEditPoints="1"/>
          </p:cNvSpPr>
          <p:nvPr/>
        </p:nvSpPr>
        <p:spPr>
          <a:xfrm rot="18015575">
            <a:off x="4377055" y="-442595"/>
            <a:ext cx="1872615" cy="2368550"/>
          </a:xfrm>
          <a:custGeom>
            <a:avLst/>
            <a:gdLst/>
            <a:ahLst/>
            <a:cxnLst/>
            <a:rect l="0" t="0" r="0" b="0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19735" y="1393825"/>
            <a:ext cx="704342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巴老爷有八十八棵芭蕉树，</a:t>
            </a:r>
            <a:endParaRPr lang="zh-CN" altLang="en-US" sz="2400"/>
          </a:p>
          <a:p>
            <a:r>
              <a:rPr lang="zh-CN" altLang="en-US" sz="2400"/>
              <a:t>来了八十八个把式要在巴老爷八十八棵芭蕉树下住。</a:t>
            </a:r>
            <a:endParaRPr lang="zh-CN" altLang="en-US" sz="2400"/>
          </a:p>
          <a:p>
            <a:r>
              <a:rPr lang="zh-CN" altLang="en-US" sz="2400"/>
              <a:t>巴老爷拔了八十八棵芭蕉树，</a:t>
            </a:r>
            <a:endParaRPr lang="zh-CN" altLang="en-US" sz="2400"/>
          </a:p>
          <a:p>
            <a:r>
              <a:rPr lang="zh-CN" altLang="en-US" sz="2400"/>
              <a:t>不让八十八个把式在八十八棵芭蕉树下住。</a:t>
            </a:r>
            <a:endParaRPr lang="zh-CN" altLang="en-US" sz="2400"/>
          </a:p>
          <a:p>
            <a:r>
              <a:rPr lang="zh-CN" altLang="en-US" sz="2400"/>
              <a:t>八十八个把式烧了八十八棵芭蕉树。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巴老爷在八十八棵芭蕉树下哭。</a:t>
            </a:r>
            <a:endParaRPr lang="zh-CN" altLang="en-US" sz="2400"/>
          </a:p>
        </p:txBody>
      </p:sp>
      <p:sp>
        <p:nvSpPr>
          <p:cNvPr id="6" name="文本框 5"/>
          <p:cNvSpPr txBox="1"/>
          <p:nvPr/>
        </p:nvSpPr>
        <p:spPr>
          <a:xfrm>
            <a:off x="419735" y="3804285"/>
            <a:ext cx="8260715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我家有只肥净白净八斤鸡，飞到张家后院里;</a:t>
            </a:r>
            <a:endParaRPr lang="zh-CN" altLang="en-US" sz="2400"/>
          </a:p>
          <a:p>
            <a:r>
              <a:rPr lang="zh-CN" altLang="en-US" sz="2400"/>
              <a:t>张家后院有条肥净白净八斤狗，咬了我家的肥净白净八斤鸡。</a:t>
            </a:r>
            <a:endParaRPr lang="zh-CN" altLang="en-US" sz="2400"/>
          </a:p>
          <a:p>
            <a:r>
              <a:rPr lang="zh-CN" altLang="en-US" sz="2400"/>
              <a:t>我要张家卖了他家的肥净白净八斤狗，</a:t>
            </a:r>
            <a:endParaRPr lang="zh-CN" altLang="en-US" sz="2400"/>
          </a:p>
          <a:p>
            <a:r>
              <a:rPr lang="zh-CN" altLang="en-US" sz="2400"/>
              <a:t>来赔我家的肥净白净八斤鸡，</a:t>
            </a:r>
            <a:endParaRPr lang="zh-CN" altLang="en-US" sz="2400"/>
          </a:p>
          <a:p>
            <a:r>
              <a:rPr lang="zh-CN" altLang="en-US" sz="2400"/>
              <a:t>张家不卖他们的肥净白净八斤狗，</a:t>
            </a:r>
            <a:endParaRPr lang="zh-CN" altLang="en-US" sz="2400"/>
          </a:p>
          <a:p>
            <a:r>
              <a:rPr lang="zh-CN" altLang="en-US" sz="2400"/>
              <a:t>不赔我家的肥净白净八斤鸡。</a:t>
            </a:r>
            <a:endParaRPr lang="zh-CN" altLang="en-US" sz="2400"/>
          </a:p>
        </p:txBody>
      </p:sp>
      <p:sp>
        <p:nvSpPr>
          <p:cNvPr id="4" name="圆角矩形 3"/>
          <p:cNvSpPr/>
          <p:nvPr/>
        </p:nvSpPr>
        <p:spPr>
          <a:xfrm>
            <a:off x="6189980" y="61817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sym typeface="+mn-ea"/>
              </a:rPr>
              <a:t>声母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6146"/>
          <p:cNvSpPr txBox="1"/>
          <p:nvPr/>
        </p:nvSpPr>
        <p:spPr>
          <a:xfrm>
            <a:off x="6227763" y="623728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98285" y="2408555"/>
            <a:ext cx="24549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ea"/>
                <a:ea typeface="+mj-ea"/>
              </a:rPr>
              <a:t>声母 </a:t>
            </a:r>
            <a:endParaRPr lang="en-US" altLang="zh-CN" sz="2400" b="1">
              <a:latin typeface="+mj-ea"/>
              <a:ea typeface="+mj-ea"/>
            </a:endParaRPr>
          </a:p>
          <a:p>
            <a:r>
              <a:rPr lang="zh-CN" altLang="en-US" sz="24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舌尖中音</a:t>
            </a:r>
            <a:r>
              <a:rPr lang="en-US" altLang="zh-CN" sz="2400" b="1">
                <a:latin typeface="+mj-ea"/>
                <a:ea typeface="+mj-ea"/>
              </a:rPr>
              <a:t> </a:t>
            </a:r>
            <a:r>
              <a:rPr lang="en-US" altLang="zh-CN" sz="2400" b="1" dirty="0">
                <a:latin typeface="+mj-ea"/>
                <a:ea typeface="+mj-ea"/>
                <a:sym typeface="+mn-ea"/>
              </a:rPr>
              <a:t>d t n l</a:t>
            </a:r>
            <a:endParaRPr lang="en-US" altLang="zh-CN" sz="2400" b="1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0280" y="1050290"/>
            <a:ext cx="62344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latin typeface="黑体" panose="02010609060101010101" pitchFamily="2" charset="-122"/>
                <a:ea typeface="黑体" panose="02010609060101010101" pitchFamily="2" charset="-122"/>
              </a:rPr>
              <a:t>普通话语音基础</a:t>
            </a:r>
            <a:endParaRPr lang="zh-CN" altLang="en-US" sz="6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4" name="圆角矩形 8193"/>
          <p:cNvSpPr/>
          <p:nvPr/>
        </p:nvSpPr>
        <p:spPr>
          <a:xfrm>
            <a:off x="10795" y="441960"/>
            <a:ext cx="354965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dirty="0">
                <a:sym typeface="+mn-ea"/>
              </a:rPr>
              <a:t>教学内容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7422" name="未知"/>
          <p:cNvSpPr>
            <a:spLocks noEditPoints="1"/>
          </p:cNvSpPr>
          <p:nvPr/>
        </p:nvSpPr>
        <p:spPr>
          <a:xfrm rot="18015575">
            <a:off x="4377055" y="-442595"/>
            <a:ext cx="1872615" cy="2368550"/>
          </a:xfrm>
          <a:custGeom>
            <a:avLst/>
            <a:gdLst/>
            <a:ahLst/>
            <a:cxnLst/>
            <a:rect l="0" t="0" r="0" b="0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17424" name="组合 17423"/>
          <p:cNvGrpSpPr/>
          <p:nvPr/>
        </p:nvGrpSpPr>
        <p:grpSpPr>
          <a:xfrm>
            <a:off x="4806315" y="579755"/>
            <a:ext cx="1101725" cy="1012825"/>
            <a:chOff x="0" y="0"/>
            <a:chExt cx="1074" cy="1075"/>
          </a:xfrm>
        </p:grpSpPr>
        <p:sp>
          <p:nvSpPr>
            <p:cNvPr id="17425" name="椭圆 17424"/>
            <p:cNvSpPr/>
            <p:nvPr/>
          </p:nvSpPr>
          <p:spPr>
            <a:xfrm>
              <a:off x="0" y="0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6" name="椭圆 17425"/>
            <p:cNvSpPr/>
            <p:nvPr/>
          </p:nvSpPr>
          <p:spPr>
            <a:xfrm>
              <a:off x="13" y="6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7" name="椭圆 17426"/>
            <p:cNvSpPr/>
            <p:nvPr/>
          </p:nvSpPr>
          <p:spPr>
            <a:xfrm>
              <a:off x="24" y="16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988560" y="902335"/>
            <a:ext cx="782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声母</a:t>
            </a:r>
            <a:endParaRPr lang="zh-CN" altLang="en-US"/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+d t n l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8312" y="1725231"/>
            <a:ext cx="8207375" cy="458787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zh-CN" altLang="en-US" sz="2400" dirty="0"/>
              <a:t>按发音部位分类（发音部位：发音时发音器官构成阻碍的部位）</a:t>
            </a:r>
            <a:endParaRPr lang="zh-CN" altLang="en-US" sz="2400" dirty="0"/>
          </a:p>
          <a:p>
            <a:pPr marL="0" indent="0">
              <a:buNone/>
            </a:pPr>
            <a:r>
              <a:rPr lang="en-US" altLang="zh-CN" sz="2000" dirty="0"/>
              <a:t>  1</a:t>
            </a:r>
            <a:r>
              <a:rPr lang="zh-CN" altLang="en-US" sz="2000" dirty="0"/>
              <a:t>、双唇音：</a:t>
            </a:r>
            <a:r>
              <a:rPr lang="en-US" altLang="zh-CN" sz="2000" dirty="0"/>
              <a:t>b p m(3</a:t>
            </a:r>
            <a:r>
              <a:rPr lang="zh-CN" altLang="en-US" sz="2000" dirty="0"/>
              <a:t>个）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2</a:t>
            </a:r>
            <a:r>
              <a:rPr lang="zh-CN" altLang="en-US" sz="2000" dirty="0"/>
              <a:t>、唇齿音：</a:t>
            </a:r>
            <a:r>
              <a:rPr lang="en-US" altLang="zh-CN" sz="2000" dirty="0"/>
              <a:t>f  (1</a:t>
            </a:r>
            <a:r>
              <a:rPr lang="zh-CN" altLang="en-US" sz="2000" dirty="0"/>
              <a:t>个</a:t>
            </a:r>
            <a:r>
              <a:rPr lang="en-US" altLang="zh-CN" sz="2000" dirty="0"/>
              <a:t>)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3</a:t>
            </a:r>
            <a:r>
              <a:rPr lang="zh-CN" altLang="en-US" sz="2000" dirty="0"/>
              <a:t>、舌尖前音：</a:t>
            </a:r>
            <a:r>
              <a:rPr lang="en-US" altLang="zh-CN" sz="2000" dirty="0"/>
              <a:t>z c s</a:t>
            </a:r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个）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</a:t>
            </a:r>
            <a:r>
              <a:rPr lang="en-US" altLang="zh-CN" sz="2000" dirty="0">
                <a:solidFill>
                  <a:srgbClr val="FF0000"/>
                </a:solidFill>
              </a:rPr>
              <a:t>4</a:t>
            </a:r>
            <a:r>
              <a:rPr lang="zh-CN" altLang="en-US" sz="2000" dirty="0">
                <a:solidFill>
                  <a:srgbClr val="FF0000"/>
                </a:solidFill>
              </a:rPr>
              <a:t>、舌尖中音：</a:t>
            </a:r>
            <a:r>
              <a:rPr lang="en-US" altLang="zh-CN" sz="2000" dirty="0">
                <a:solidFill>
                  <a:srgbClr val="FF0000"/>
                </a:solidFill>
              </a:rPr>
              <a:t>d t</a:t>
            </a:r>
            <a:r>
              <a:rPr lang="zh-CN" altLang="en-US" sz="2000" dirty="0">
                <a:solidFill>
                  <a:srgbClr val="FF0000"/>
                </a:solidFill>
              </a:rPr>
              <a:t>ｎ</a:t>
            </a:r>
            <a:r>
              <a:rPr lang="en-US" altLang="zh-CN" sz="2000" dirty="0">
                <a:solidFill>
                  <a:srgbClr val="FF0000"/>
                </a:solidFill>
              </a:rPr>
              <a:t>l</a:t>
            </a:r>
            <a:r>
              <a:rPr lang="zh-CN" altLang="en-US" sz="2000" dirty="0">
                <a:solidFill>
                  <a:srgbClr val="FF0000"/>
                </a:solidFill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</a:rPr>
              <a:t>4</a:t>
            </a:r>
            <a:r>
              <a:rPr lang="zh-CN" altLang="en-US" sz="2000" dirty="0">
                <a:solidFill>
                  <a:srgbClr val="FF0000"/>
                </a:solidFill>
              </a:rPr>
              <a:t>个）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 dirty="0"/>
              <a:t>  5</a:t>
            </a:r>
            <a:r>
              <a:rPr lang="zh-CN" altLang="en-US" sz="2000" dirty="0"/>
              <a:t>、舌尖后音：</a:t>
            </a:r>
            <a:r>
              <a:rPr lang="en-US" altLang="zh-CN" sz="2000" dirty="0" err="1"/>
              <a:t>zh</a:t>
            </a:r>
            <a:r>
              <a:rPr lang="en-US" altLang="zh-CN" sz="2000" dirty="0"/>
              <a:t> ch </a:t>
            </a:r>
            <a:r>
              <a:rPr lang="en-US" altLang="zh-CN" sz="2000" dirty="0" err="1"/>
              <a:t>sh</a:t>
            </a:r>
            <a:r>
              <a:rPr lang="en-US" altLang="zh-CN" sz="2000" dirty="0"/>
              <a:t> r (4</a:t>
            </a:r>
            <a:r>
              <a:rPr lang="zh-CN" altLang="en-US" sz="2000" dirty="0"/>
              <a:t>个</a:t>
            </a:r>
            <a:r>
              <a:rPr lang="en-US" altLang="zh-CN" sz="2000" dirty="0"/>
              <a:t>)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6</a:t>
            </a:r>
            <a:r>
              <a:rPr lang="zh-CN" altLang="en-US" sz="2000" dirty="0"/>
              <a:t>、舌面音：</a:t>
            </a:r>
            <a:r>
              <a:rPr lang="en-US" altLang="zh-CN" sz="2000" dirty="0"/>
              <a:t>j</a:t>
            </a:r>
            <a:r>
              <a:rPr lang="zh-CN" altLang="en-US" sz="2000" dirty="0"/>
              <a:t> </a:t>
            </a:r>
            <a:r>
              <a:rPr lang="en-US" altLang="zh-CN" sz="2000" dirty="0"/>
              <a:t>q x</a:t>
            </a:r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个）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7</a:t>
            </a:r>
            <a:r>
              <a:rPr lang="zh-CN" altLang="en-US" sz="2000" dirty="0"/>
              <a:t>、舌根音：</a:t>
            </a:r>
            <a:r>
              <a:rPr lang="en-US" altLang="zh-CN" sz="2000" dirty="0"/>
              <a:t>g k h (3</a:t>
            </a:r>
            <a:r>
              <a:rPr lang="zh-CN" altLang="en-US" sz="2000" dirty="0"/>
              <a:t>个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02" y="2152848"/>
            <a:ext cx="3279205" cy="327920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01" name="矩形 11300"/>
          <p:cNvSpPr/>
          <p:nvPr/>
        </p:nvSpPr>
        <p:spPr>
          <a:xfrm>
            <a:off x="539750" y="1698784"/>
            <a:ext cx="3021013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x-none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4" name="圆角矩形 8193"/>
          <p:cNvSpPr/>
          <p:nvPr/>
        </p:nvSpPr>
        <p:spPr>
          <a:xfrm>
            <a:off x="10795" y="497205"/>
            <a:ext cx="355346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l" rtl="0"/>
            <a:r>
              <a:rPr lang="zh-CN" altLang="en-US" sz="3200" dirty="0">
                <a:sym typeface="+mn-ea"/>
              </a:rPr>
              <a:t>声母发音要领及词语练习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750" y="1929874"/>
            <a:ext cx="7279576" cy="41846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ym typeface="+mn-ea"/>
              </a:rPr>
              <a:t>d</a:t>
            </a:r>
            <a:r>
              <a:rPr lang="en-US" altLang="zh-CN" sz="2000" b="1" dirty="0">
                <a:sym typeface="+mn-ea"/>
              </a:rPr>
              <a:t>  </a:t>
            </a:r>
            <a:r>
              <a:rPr lang="zh-CN" altLang="en-US" sz="2000" b="1" dirty="0">
                <a:sym typeface="+mn-ea"/>
              </a:rPr>
              <a:t>发音要领</a:t>
            </a:r>
            <a:r>
              <a:rPr lang="zh-CN" altLang="en-US" sz="2000" dirty="0">
                <a:sym typeface="+mn-ea"/>
              </a:rPr>
              <a:t>：在发音时，舌尖抵住上齿龈，软腭上升，关闭鼻腔通道，声带不振动，较弱的气流冲破舌尖和上齿龈的阻碍，形成声音。</a:t>
            </a:r>
            <a:endParaRPr lang="en-US" altLang="zh-CN" sz="2000" dirty="0">
              <a:sym typeface="+mn-ea"/>
            </a:endParaRPr>
          </a:p>
          <a:p>
            <a:endParaRPr lang="en-US" altLang="zh-CN" sz="2000" dirty="0">
              <a:sym typeface="+mn-ea"/>
            </a:endParaRPr>
          </a:p>
          <a:p>
            <a:endParaRPr lang="zh-CN" altLang="en-US" sz="2000" dirty="0">
              <a:sym typeface="+mn-ea"/>
            </a:endParaRPr>
          </a:p>
          <a:p>
            <a:r>
              <a:rPr lang="zh-CN" altLang="en-US" sz="2000" b="1" dirty="0">
                <a:sym typeface="+mn-ea"/>
              </a:rPr>
              <a:t>词语练习</a:t>
            </a:r>
            <a:r>
              <a:rPr lang="zh-CN" altLang="en-US" sz="2000" dirty="0">
                <a:sym typeface="+mn-ea"/>
              </a:rPr>
              <a:t>：</a:t>
            </a:r>
            <a:endParaRPr lang="zh-CN" altLang="en-US" sz="2000" dirty="0">
              <a:sym typeface="+mn-ea"/>
            </a:endParaRPr>
          </a:p>
          <a:p>
            <a:r>
              <a:rPr lang="zh-CN" altLang="en-US" sz="2000" dirty="0">
                <a:sym typeface="+mn-ea"/>
              </a:rPr>
              <a:t>大豆、搭档、当地、等待、导弹、</a:t>
            </a:r>
            <a:endParaRPr lang="zh-CN" altLang="en-US" sz="2000" dirty="0">
              <a:sym typeface="+mn-ea"/>
            </a:endParaRPr>
          </a:p>
          <a:p>
            <a:r>
              <a:rPr lang="zh-CN" altLang="en-US" sz="2000" dirty="0">
                <a:sym typeface="+mn-ea"/>
              </a:rPr>
              <a:t>单独、弟弟、道德、抵挡、低调、</a:t>
            </a:r>
            <a:endParaRPr lang="zh-CN" altLang="en-US" sz="2000" dirty="0">
              <a:sym typeface="+mn-ea"/>
            </a:endParaRPr>
          </a:p>
          <a:p>
            <a:r>
              <a:rPr lang="zh-CN" altLang="en-US" sz="2000" dirty="0">
                <a:sym typeface="+mn-ea"/>
              </a:rPr>
              <a:t>达到、电灯、跌倒、读懂、抖动、动荡。</a:t>
            </a:r>
            <a:endParaRPr lang="zh-CN" altLang="en-US" sz="2000" dirty="0">
              <a:sym typeface="+mn-ea"/>
            </a:endParaRPr>
          </a:p>
          <a:p>
            <a:r>
              <a:rPr lang="zh-CN" altLang="en-US" sz="2000" dirty="0">
                <a:sym typeface="+mn-ea"/>
              </a:rPr>
              <a:t>大彻大悟、弹尽粮绝、刀光剑影、德高望重</a:t>
            </a:r>
            <a:endParaRPr lang="zh-CN" altLang="en-US" sz="2000" dirty="0">
              <a:sym typeface="+mn-ea"/>
            </a:endParaRPr>
          </a:p>
          <a:p>
            <a:r>
              <a:rPr lang="zh-CN" altLang="en-US" sz="2000" dirty="0">
                <a:sym typeface="+mn-ea"/>
              </a:rPr>
              <a:t>登峰造极、滴水穿石、动人心弦、咄咄逼人。</a:t>
            </a:r>
            <a:endParaRPr lang="en-US" altLang="zh-CN" sz="2000" dirty="0">
              <a:sym typeface="+mn-ea"/>
            </a:endParaRPr>
          </a:p>
          <a:p>
            <a:endParaRPr lang="en-US" altLang="zh-CN" sz="2000" dirty="0">
              <a:sym typeface="+mn-ea"/>
            </a:endParaRPr>
          </a:p>
          <a:p>
            <a:endParaRPr lang="zh-CN" altLang="en-US" dirty="0"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16" y="4366848"/>
            <a:ext cx="1569604" cy="1569604"/>
          </a:xfrm>
          <a:prstGeom prst="rect">
            <a:avLst/>
          </a:prstGeom>
        </p:spPr>
      </p:pic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+d t n l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395605" y="1340485"/>
            <a:ext cx="6205220" cy="3291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altLang="zh-CN" sz="2800" b="1" dirty="0"/>
              <a:t>t</a:t>
            </a:r>
            <a:r>
              <a:rPr lang="en-US" altLang="zh-CN" sz="2800" dirty="0"/>
              <a:t> </a:t>
            </a:r>
            <a:r>
              <a:rPr lang="en-US" altLang="zh-CN" sz="2400" dirty="0"/>
              <a:t> </a:t>
            </a:r>
            <a:r>
              <a:rPr lang="zh-CN" altLang="zh-CN" sz="2000" b="1" dirty="0"/>
              <a:t>发音要领</a:t>
            </a:r>
            <a:r>
              <a:rPr lang="zh-CN" altLang="zh-CN" sz="2000" dirty="0"/>
              <a:t>：</a:t>
            </a:r>
            <a:r>
              <a:rPr lang="en-US" altLang="zh-CN" sz="2000" dirty="0"/>
              <a:t>d</a:t>
            </a:r>
            <a:r>
              <a:rPr lang="zh-CN" altLang="zh-CN" sz="2000" dirty="0"/>
              <a:t>的相近，不同的是用较强的气流冲破阻碍。</a:t>
            </a:r>
            <a:endParaRPr lang="en-US" altLang="zh-CN" sz="2000" dirty="0"/>
          </a:p>
          <a:p>
            <a:endParaRPr lang="en-US" altLang="zh-CN" sz="2000" dirty="0"/>
          </a:p>
          <a:p>
            <a:endParaRPr lang="zh-CN" altLang="zh-CN" sz="2000" dirty="0"/>
          </a:p>
          <a:p>
            <a:r>
              <a:rPr lang="zh-CN" altLang="zh-CN" sz="2000" b="1" dirty="0"/>
              <a:t>词语练习</a:t>
            </a:r>
            <a:r>
              <a:rPr lang="zh-CN" altLang="zh-CN" sz="2000" dirty="0"/>
              <a:t>：</a:t>
            </a:r>
            <a:endParaRPr lang="zh-CN" altLang="zh-CN" sz="2000" dirty="0"/>
          </a:p>
          <a:p>
            <a:r>
              <a:rPr lang="zh-CN" altLang="zh-CN" sz="2000" dirty="0"/>
              <a:t>逃脱、体贴、天堂、探头、听筒、</a:t>
            </a:r>
            <a:endParaRPr lang="zh-CN" altLang="zh-CN" sz="2000" dirty="0"/>
          </a:p>
          <a:p>
            <a:r>
              <a:rPr lang="zh-CN" altLang="zh-CN" sz="2000" dirty="0"/>
              <a:t>图腾、谈吐、坍塌、忐忑、淘汰、</a:t>
            </a:r>
            <a:endParaRPr lang="zh-CN" altLang="zh-CN" sz="2000" dirty="0"/>
          </a:p>
          <a:p>
            <a:r>
              <a:rPr lang="zh-CN" altLang="zh-CN" sz="2000" dirty="0"/>
              <a:t>疼痛、梯田、团体、探讨、唐突、挑剔。</a:t>
            </a:r>
            <a:endParaRPr lang="zh-CN" altLang="zh-CN" sz="2000" dirty="0"/>
          </a:p>
          <a:p>
            <a:r>
              <a:rPr lang="zh-CN" altLang="zh-CN" sz="2000" dirty="0"/>
              <a:t>泰山压顶、天崩地裂、堂堂正正、投怀送抱、</a:t>
            </a:r>
            <a:endParaRPr lang="zh-CN" altLang="zh-CN" sz="2000" dirty="0"/>
          </a:p>
          <a:p>
            <a:r>
              <a:rPr lang="zh-CN" altLang="zh-CN" sz="2000" dirty="0"/>
              <a:t>铁面无私、同仇敌忾、涂脂抹粉、脱胎换骨。</a:t>
            </a:r>
            <a:endParaRPr lang="zh-CN" altLang="zh-CN" sz="2000" dirty="0"/>
          </a:p>
        </p:txBody>
      </p:sp>
      <p:sp>
        <p:nvSpPr>
          <p:cNvPr id="11301" name="矩形 11300"/>
          <p:cNvSpPr/>
          <p:nvPr/>
        </p:nvSpPr>
        <p:spPr>
          <a:xfrm>
            <a:off x="611560" y="1916832"/>
            <a:ext cx="3021013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x-none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278" y="3709067"/>
            <a:ext cx="2808312" cy="2808312"/>
          </a:xfrm>
          <a:prstGeom prst="rect">
            <a:avLst/>
          </a:prstGeom>
        </p:spPr>
      </p:pic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+d t n l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01" name="矩形 11300"/>
          <p:cNvSpPr/>
          <p:nvPr/>
        </p:nvSpPr>
        <p:spPr>
          <a:xfrm>
            <a:off x="539750" y="1698784"/>
            <a:ext cx="3021013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x-none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3260" y="1698625"/>
            <a:ext cx="569849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n  </a:t>
            </a:r>
            <a:r>
              <a:rPr lang="en-US" altLang="zh-CN" sz="2200" dirty="0"/>
              <a:t> </a:t>
            </a:r>
            <a:r>
              <a:rPr lang="zh-CN" altLang="zh-CN" sz="2200" b="1" dirty="0"/>
              <a:t>发音要领</a:t>
            </a:r>
            <a:r>
              <a:rPr lang="en-US" altLang="zh-CN" sz="2200" dirty="0"/>
              <a:t>:</a:t>
            </a:r>
            <a:r>
              <a:rPr lang="zh-CN" altLang="zh-CN" sz="2200" dirty="0"/>
              <a:t>发音时，舌尖抵住上齿龈，软腭下降，打开鼻腔通道，气流从鼻腔出来，同时震动声带。</a:t>
            </a:r>
            <a:endParaRPr lang="en-US" altLang="zh-CN" sz="2200" dirty="0"/>
          </a:p>
          <a:p>
            <a:endParaRPr lang="zh-CN" altLang="zh-CN" sz="2200" dirty="0"/>
          </a:p>
          <a:p>
            <a:r>
              <a:rPr lang="zh-CN" altLang="zh-CN" sz="2200" b="1" dirty="0"/>
              <a:t>词语练习</a:t>
            </a:r>
            <a:r>
              <a:rPr lang="en-US" altLang="zh-CN" sz="2200" dirty="0"/>
              <a:t>:</a:t>
            </a:r>
            <a:endParaRPr lang="en-US" altLang="zh-CN" sz="2200" dirty="0"/>
          </a:p>
          <a:p>
            <a:r>
              <a:rPr lang="zh-CN" altLang="zh-CN" sz="2200" dirty="0"/>
              <a:t>男女、袅娜、扭捏、南宁、泥泞、</a:t>
            </a:r>
            <a:endParaRPr lang="zh-CN" altLang="zh-CN" sz="2200" dirty="0"/>
          </a:p>
          <a:p>
            <a:r>
              <a:rPr lang="zh-CN" altLang="zh-CN" sz="2200" dirty="0"/>
              <a:t>恼怒、牛奶、能耐、拿捏、农奴、</a:t>
            </a:r>
            <a:endParaRPr lang="zh-CN" altLang="zh-CN" sz="2200" dirty="0"/>
          </a:p>
          <a:p>
            <a:r>
              <a:rPr lang="zh-CN" altLang="zh-CN" sz="2200" dirty="0"/>
              <a:t>呢喃、年年、奶娘、难弄、忸怩、娘娘。</a:t>
            </a:r>
            <a:endParaRPr lang="zh-CN" altLang="zh-CN" sz="2200" dirty="0"/>
          </a:p>
          <a:p>
            <a:r>
              <a:rPr lang="zh-CN" altLang="zh-CN" sz="2200" dirty="0"/>
              <a:t>南腔北调、能言善辩、逆水行舟、牛鬼蛇神、蹑手蹑脚、怒发冲冠、鸟尽弓藏、浓墨重彩。</a:t>
            </a:r>
            <a:endParaRPr lang="zh-CN" altLang="zh-CN" sz="2200" dirty="0"/>
          </a:p>
          <a:p>
            <a:endParaRPr lang="zh-CN" altLang="en-US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77" y="4192297"/>
            <a:ext cx="1765559" cy="1964117"/>
          </a:xfrm>
          <a:prstGeom prst="rect">
            <a:avLst/>
          </a:prstGeom>
        </p:spPr>
      </p:pic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+d t n l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文本框 1"/>
          <p:cNvSpPr txBox="1"/>
          <p:nvPr/>
        </p:nvSpPr>
        <p:spPr>
          <a:xfrm>
            <a:off x="2076450" y="1720850"/>
            <a:ext cx="6145213" cy="14636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</a:rPr>
              <a:t>1.什么是普通话？</a:t>
            </a:r>
            <a:endParaRPr lang="zh-CN" altLang="en-US">
              <a:latin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</a:rPr>
              <a:t>       普通话，即标准汉语。普通话是中国不同民族间进行沟通交流的通用语言，以北京语音为基础音，以北方方言为基础方言，以典范的现代白话文著作为语法规范。总的来说普通话是以北方话为基础方言、以北京方言为基础音的语言。</a:t>
            </a:r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17410" name="图片 2" descr="t01b88d400a35236abd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06625" y="3446463"/>
            <a:ext cx="3267075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194" name="圆角矩形 8193"/>
          <p:cNvSpPr/>
          <p:nvPr/>
        </p:nvSpPr>
        <p:spPr>
          <a:xfrm>
            <a:off x="-33337" y="668338"/>
            <a:ext cx="312420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lvl="0" algn="ctr" fontAlgn="base"/>
            <a:r>
              <a:rPr lang="zh-CN" altLang="en-US" sz="32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一、普通话定义</a:t>
            </a:r>
            <a:endParaRPr lang="zh-CN" altLang="en-US" sz="32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705475" y="6096000"/>
            <a:ext cx="3255963" cy="460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lvl="0" algn="l" fontAlgn="base">
              <a:spcBef>
                <a:spcPct val="50000"/>
              </a:spcBef>
            </a:pPr>
            <a:r>
              <a:rPr lang="zh-CN" altLang="en-US" sz="2000" b="1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第一单元普通话语音概说</a:t>
            </a:r>
            <a:endParaRPr lang="zh-CN" altLang="en-US" sz="2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01" name="矩形 11300"/>
          <p:cNvSpPr/>
          <p:nvPr/>
        </p:nvSpPr>
        <p:spPr>
          <a:xfrm>
            <a:off x="539750" y="1698784"/>
            <a:ext cx="3021013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x-none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83260" y="1698625"/>
            <a:ext cx="6363970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/>
              <a:t>l   </a:t>
            </a:r>
            <a:r>
              <a:rPr lang="en-US" altLang="zh-CN" sz="2200" dirty="0"/>
              <a:t> </a:t>
            </a:r>
            <a:r>
              <a:rPr lang="zh-CN" altLang="zh-CN" sz="2200" b="1" dirty="0"/>
              <a:t>发音要领</a:t>
            </a:r>
            <a:r>
              <a:rPr lang="en-US" altLang="zh-CN" sz="2200" b="1" dirty="0"/>
              <a:t>:</a:t>
            </a:r>
            <a:r>
              <a:rPr lang="zh-CN" altLang="zh-CN" sz="2200" dirty="0"/>
              <a:t>发音时，舌尖抵住上齿龈后部，软腭上升，关闭鼻腔通道，声带振动，气流从舌头两端通过。</a:t>
            </a:r>
            <a:endParaRPr lang="en-US" altLang="zh-CN" sz="2200" dirty="0"/>
          </a:p>
          <a:p>
            <a:endParaRPr lang="zh-CN" altLang="zh-CN" sz="2200" dirty="0"/>
          </a:p>
          <a:p>
            <a:r>
              <a:rPr lang="zh-CN" altLang="zh-CN" sz="2200" b="1" dirty="0"/>
              <a:t>词语练习</a:t>
            </a:r>
            <a:r>
              <a:rPr lang="en-US" altLang="zh-CN" sz="2200" dirty="0"/>
              <a:t>:</a:t>
            </a:r>
            <a:endParaRPr lang="en-US" altLang="zh-CN" sz="2200" dirty="0"/>
          </a:p>
          <a:p>
            <a:r>
              <a:rPr lang="zh-CN" altLang="zh-CN" sz="2200" dirty="0"/>
              <a:t>留恋、淋漓、冷落、玲珑、勒令、</a:t>
            </a:r>
            <a:endParaRPr lang="zh-CN" altLang="zh-CN" sz="2200" dirty="0"/>
          </a:p>
          <a:p>
            <a:r>
              <a:rPr lang="zh-CN" altLang="zh-CN" sz="2200" dirty="0"/>
              <a:t>联络、料理、劳累、拉拢、来临、</a:t>
            </a:r>
            <a:endParaRPr lang="zh-CN" altLang="zh-CN" sz="2200" dirty="0"/>
          </a:p>
          <a:p>
            <a:r>
              <a:rPr lang="zh-CN" altLang="zh-CN" sz="2200" dirty="0"/>
              <a:t>蓝领、流量、林立、猎鹿、缭乱、靓丽。</a:t>
            </a:r>
            <a:endParaRPr lang="zh-CN" altLang="zh-CN" sz="2200" dirty="0"/>
          </a:p>
          <a:p>
            <a:r>
              <a:rPr lang="zh-CN" altLang="zh-CN" sz="2200" dirty="0"/>
              <a:t>狼吞虎咽、老奸巨猾、乐不思蜀、雷厉风行、</a:t>
            </a:r>
            <a:endParaRPr lang="zh-CN" altLang="zh-CN" sz="2200" dirty="0"/>
          </a:p>
          <a:p>
            <a:r>
              <a:rPr lang="zh-CN" altLang="zh-CN" sz="2200" dirty="0"/>
              <a:t>愣头愣脑、理直气壮、伶牙俐齿、龙飞凤舞。</a:t>
            </a:r>
            <a:endParaRPr lang="zh-CN" altLang="zh-CN" sz="2200" dirty="0"/>
          </a:p>
          <a:p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145603" y="4208888"/>
            <a:ext cx="1656184" cy="1649196"/>
          </a:xfrm>
          <a:prstGeom prst="rect">
            <a:avLst/>
          </a:prstGeom>
        </p:spPr>
      </p:pic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+d t n l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359" y="868853"/>
            <a:ext cx="2841104" cy="2841104"/>
          </a:xfrm>
          <a:prstGeom prst="rect">
            <a:avLst/>
          </a:prstGeom>
        </p:spPr>
      </p:pic>
      <p:sp>
        <p:nvSpPr>
          <p:cNvPr id="11266" name="文本框 11265"/>
          <p:cNvSpPr txBox="1"/>
          <p:nvPr/>
        </p:nvSpPr>
        <p:spPr>
          <a:xfrm>
            <a:off x="6654800" y="4706938"/>
            <a:ext cx="12684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01" name="矩形 11300"/>
          <p:cNvSpPr/>
          <p:nvPr/>
        </p:nvSpPr>
        <p:spPr>
          <a:xfrm>
            <a:off x="539750" y="1698784"/>
            <a:ext cx="3021013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x-none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4" name="圆角矩形 8193"/>
          <p:cNvSpPr/>
          <p:nvPr/>
        </p:nvSpPr>
        <p:spPr>
          <a:xfrm>
            <a:off x="10795" y="497205"/>
            <a:ext cx="355346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l" rtl="0"/>
            <a:r>
              <a:rPr lang="zh-CN" altLang="en-US" sz="3200" dirty="0">
                <a:sym typeface="+mn-ea"/>
              </a:rPr>
              <a:t>绕口令练习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750" y="2420005"/>
            <a:ext cx="691276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200" b="1" dirty="0"/>
              <a:t>白石塔</a:t>
            </a:r>
            <a:endParaRPr lang="zh-CN" altLang="zh-CN" sz="2200" b="1" dirty="0"/>
          </a:p>
          <a:p>
            <a:r>
              <a:rPr lang="zh-CN" altLang="zh-CN" sz="2200" dirty="0"/>
              <a:t>白石塔，白石搭，白石搭白塔，</a:t>
            </a:r>
            <a:endParaRPr lang="en-US" altLang="zh-CN" sz="2200" dirty="0"/>
          </a:p>
          <a:p>
            <a:r>
              <a:rPr lang="zh-CN" altLang="zh-CN" sz="2200" dirty="0"/>
              <a:t>白塔白石搭，搭好白石塔，白塔白又大。 </a:t>
            </a:r>
            <a:r>
              <a:rPr lang="en-US" altLang="zh-CN" sz="2200" dirty="0"/>
              <a:t>   </a:t>
            </a:r>
            <a:endParaRPr lang="en-US" altLang="zh-CN" sz="2200" dirty="0"/>
          </a:p>
          <a:p>
            <a:endParaRPr lang="zh-CN" altLang="zh-CN" sz="2200" dirty="0"/>
          </a:p>
          <a:p>
            <a:r>
              <a:rPr lang="zh-CN" altLang="zh-CN" sz="2200" b="1" dirty="0"/>
              <a:t>新脑筋</a:t>
            </a:r>
            <a:endParaRPr lang="zh-CN" altLang="zh-CN" sz="2200" b="1" dirty="0"/>
          </a:p>
          <a:p>
            <a:r>
              <a:rPr lang="zh-CN" altLang="zh-CN" sz="2200" dirty="0"/>
              <a:t>新脑筋，老脑筋，老脑筋可以改变新脑筋，新脑筋不学习就会变成老脑筋。</a:t>
            </a:r>
            <a:endParaRPr lang="zh-CN" altLang="zh-CN" sz="2200" dirty="0"/>
          </a:p>
          <a:p>
            <a:endParaRPr lang="zh-CN" altLang="en-US" dirty="0"/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+d t n l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7" name="文本框 18"/>
          <p:cNvSpPr txBox="1"/>
          <p:nvPr/>
        </p:nvSpPr>
        <p:spPr>
          <a:xfrm>
            <a:off x="2577439" y="395816"/>
            <a:ext cx="3989123" cy="594784"/>
          </a:xfrm>
          <a:prstGeom prst="rect">
            <a:avLst/>
          </a:prstGeom>
          <a:noFill/>
        </p:spPr>
        <p:txBody>
          <a:bodyPr anchor="ctr">
            <a:normAutofit fontScale="75000" lnSpcReduction="10000"/>
          </a:bodyPr>
          <a:lstStyle/>
          <a:p>
            <a:pPr algn="ctr" eaLnBrk="1" hangingPunct="1">
              <a:spcBef>
                <a:spcPts val="0"/>
              </a:spcBef>
              <a:spcAft>
                <a:spcPts val="0"/>
              </a:spcAft>
            </a:pPr>
            <a:r>
              <a:rPr lang="zh-CN" altLang="zh-CN" sz="4000" b="1" spc="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声母</a:t>
            </a:r>
            <a:r>
              <a:rPr lang="en-US" altLang="zh-CN" sz="4000" b="1" spc="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 - </a:t>
            </a:r>
            <a:r>
              <a:rPr lang="zh-CN" altLang="en-US" sz="4000" b="1" spc="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舌根音</a:t>
            </a:r>
            <a:r>
              <a:rPr lang="en-US" altLang="zh-CN" sz="4000" b="1" spc="40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g k h</a:t>
            </a:r>
            <a:endParaRPr lang="en-US" altLang="zh-CN" sz="4000" b="1" spc="400" smtClea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08" name="组合 1"/>
          <p:cNvGrpSpPr/>
          <p:nvPr>
            <p:custDataLst>
              <p:tags r:id="rId1"/>
            </p:custDataLst>
          </p:nvPr>
        </p:nvGrpSpPr>
        <p:grpSpPr>
          <a:xfrm>
            <a:off x="1780192" y="2168677"/>
            <a:ext cx="5583617" cy="450850"/>
            <a:chOff x="773641" y="1820333"/>
            <a:chExt cx="5583617" cy="450850"/>
          </a:xfrm>
        </p:grpSpPr>
        <p:sp>
          <p:nvSpPr>
            <p:cNvPr id="1049059" name="椭圆 20"/>
            <p:cNvSpPr/>
            <p:nvPr>
              <p:custDataLst>
                <p:tags r:id="rId2"/>
              </p:custDataLst>
            </p:nvPr>
          </p:nvSpPr>
          <p:spPr>
            <a:xfrm>
              <a:off x="773641" y="1833827"/>
              <a:ext cx="425450" cy="423862"/>
            </a:xfrm>
            <a:custGeom>
              <a:avLst/>
              <a:gdLst/>
              <a:ahLst/>
              <a:cxnLst/>
              <a:rect l="l" t="t" r="r" b="b"/>
              <a:pathLst>
                <a:path w="721662" h="718977">
                  <a:moveTo>
                    <a:pt x="656822" y="405153"/>
                  </a:moveTo>
                  <a:lnTo>
                    <a:pt x="717053" y="405153"/>
                  </a:lnTo>
                  <a:cubicBezTo>
                    <a:pt x="697425" y="572524"/>
                    <a:pt x="561903" y="704007"/>
                    <a:pt x="392694" y="717303"/>
                  </a:cubicBezTo>
                  <a:lnTo>
                    <a:pt x="392694" y="657123"/>
                  </a:lnTo>
                  <a:cubicBezTo>
                    <a:pt x="528616" y="643984"/>
                    <a:pt x="637362" y="539185"/>
                    <a:pt x="656822" y="405153"/>
                  </a:cubicBezTo>
                  <a:close/>
                  <a:moveTo>
                    <a:pt x="4609" y="405153"/>
                  </a:moveTo>
                  <a:lnTo>
                    <a:pt x="64840" y="405153"/>
                  </a:lnTo>
                  <a:cubicBezTo>
                    <a:pt x="85158" y="545087"/>
                    <a:pt x="202798" y="653158"/>
                    <a:pt x="346975" y="658768"/>
                  </a:cubicBezTo>
                  <a:lnTo>
                    <a:pt x="346975" y="718977"/>
                  </a:lnTo>
                  <a:cubicBezTo>
                    <a:pt x="169515" y="713284"/>
                    <a:pt x="24933" y="578458"/>
                    <a:pt x="4609" y="405153"/>
                  </a:cubicBezTo>
                  <a:close/>
                  <a:moveTo>
                    <a:pt x="392694" y="1815"/>
                  </a:moveTo>
                  <a:cubicBezTo>
                    <a:pt x="577134" y="16210"/>
                    <a:pt x="721662" y="170944"/>
                    <a:pt x="721662" y="359434"/>
                  </a:cubicBezTo>
                  <a:lnTo>
                    <a:pt x="661431" y="359434"/>
                  </a:lnTo>
                  <a:cubicBezTo>
                    <a:pt x="661431" y="204235"/>
                    <a:pt x="543816" y="76506"/>
                    <a:pt x="392694" y="62046"/>
                  </a:cubicBezTo>
                  <a:close/>
                  <a:moveTo>
                    <a:pt x="346975" y="0"/>
                  </a:moveTo>
                  <a:lnTo>
                    <a:pt x="346975" y="60231"/>
                  </a:lnTo>
                  <a:cubicBezTo>
                    <a:pt x="187364" y="66415"/>
                    <a:pt x="60231" y="198078"/>
                    <a:pt x="60231" y="359434"/>
                  </a:cubicBezTo>
                  <a:lnTo>
                    <a:pt x="0" y="359434"/>
                  </a:lnTo>
                  <a:cubicBezTo>
                    <a:pt x="0" y="164807"/>
                    <a:pt x="154092" y="6170"/>
                    <a:pt x="346975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kern="0" dirty="0"/>
                <a:t>1</a:t>
              </a:r>
              <a:endParaRPr lang="zh-CN" altLang="en-US" sz="2400" kern="0" dirty="0"/>
            </a:p>
          </p:txBody>
        </p:sp>
        <p:sp>
          <p:nvSpPr>
            <p:cNvPr id="1049061" name="文本框 85"/>
            <p:cNvSpPr txBox="1">
              <a:spLocks noChangeArrowheads="1"/>
            </p:cNvSpPr>
            <p:nvPr/>
          </p:nvSpPr>
          <p:spPr bwMode="auto">
            <a:xfrm>
              <a:off x="1340380" y="1820333"/>
              <a:ext cx="5016878" cy="4508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dirty="0">
                  <a:latin typeface="+mn-lt"/>
                  <a:ea typeface="+mn-ea"/>
                </a:rPr>
                <a:t>声母定义</a:t>
              </a:r>
              <a:endParaRPr lang="zh-CN" altLang="en-US" sz="2400" dirty="0">
                <a:latin typeface="+mn-lt"/>
                <a:ea typeface="+mn-ea"/>
              </a:endParaRPr>
            </a:p>
          </p:txBody>
        </p:sp>
      </p:grpSp>
      <p:grpSp>
        <p:nvGrpSpPr>
          <p:cNvPr id="110" name="组合 2"/>
          <p:cNvGrpSpPr/>
          <p:nvPr>
            <p:custDataLst>
              <p:tags r:id="rId3"/>
            </p:custDataLst>
          </p:nvPr>
        </p:nvGrpSpPr>
        <p:grpSpPr>
          <a:xfrm>
            <a:off x="1780192" y="3418128"/>
            <a:ext cx="5583617" cy="450850"/>
            <a:chOff x="773641" y="2534206"/>
            <a:chExt cx="5583617" cy="450850"/>
          </a:xfrm>
        </p:grpSpPr>
        <p:sp>
          <p:nvSpPr>
            <p:cNvPr id="1049063" name="椭圆 20"/>
            <p:cNvSpPr/>
            <p:nvPr>
              <p:custDataLst>
                <p:tags r:id="rId4"/>
              </p:custDataLst>
            </p:nvPr>
          </p:nvSpPr>
          <p:spPr>
            <a:xfrm>
              <a:off x="773641" y="2547700"/>
              <a:ext cx="423862" cy="423862"/>
            </a:xfrm>
            <a:custGeom>
              <a:avLst/>
              <a:gdLst/>
              <a:ahLst/>
              <a:cxnLst/>
              <a:rect l="l" t="t" r="r" b="b"/>
              <a:pathLst>
                <a:path w="721662" h="718977">
                  <a:moveTo>
                    <a:pt x="656822" y="405153"/>
                  </a:moveTo>
                  <a:lnTo>
                    <a:pt x="717053" y="405153"/>
                  </a:lnTo>
                  <a:cubicBezTo>
                    <a:pt x="697425" y="572524"/>
                    <a:pt x="561903" y="704007"/>
                    <a:pt x="392694" y="717303"/>
                  </a:cubicBezTo>
                  <a:lnTo>
                    <a:pt x="392694" y="657123"/>
                  </a:lnTo>
                  <a:cubicBezTo>
                    <a:pt x="528616" y="643984"/>
                    <a:pt x="637362" y="539185"/>
                    <a:pt x="656822" y="405153"/>
                  </a:cubicBezTo>
                  <a:close/>
                  <a:moveTo>
                    <a:pt x="4609" y="405153"/>
                  </a:moveTo>
                  <a:lnTo>
                    <a:pt x="64840" y="405153"/>
                  </a:lnTo>
                  <a:cubicBezTo>
                    <a:pt x="85158" y="545087"/>
                    <a:pt x="202798" y="653158"/>
                    <a:pt x="346975" y="658768"/>
                  </a:cubicBezTo>
                  <a:lnTo>
                    <a:pt x="346975" y="718977"/>
                  </a:lnTo>
                  <a:cubicBezTo>
                    <a:pt x="169515" y="713284"/>
                    <a:pt x="24933" y="578458"/>
                    <a:pt x="4609" y="405153"/>
                  </a:cubicBezTo>
                  <a:close/>
                  <a:moveTo>
                    <a:pt x="392694" y="1815"/>
                  </a:moveTo>
                  <a:cubicBezTo>
                    <a:pt x="577134" y="16210"/>
                    <a:pt x="721662" y="170944"/>
                    <a:pt x="721662" y="359434"/>
                  </a:cubicBezTo>
                  <a:lnTo>
                    <a:pt x="661431" y="359434"/>
                  </a:lnTo>
                  <a:cubicBezTo>
                    <a:pt x="661431" y="204235"/>
                    <a:pt x="543816" y="76506"/>
                    <a:pt x="392694" y="62046"/>
                  </a:cubicBezTo>
                  <a:close/>
                  <a:moveTo>
                    <a:pt x="346975" y="0"/>
                  </a:moveTo>
                  <a:lnTo>
                    <a:pt x="346975" y="60231"/>
                  </a:lnTo>
                  <a:cubicBezTo>
                    <a:pt x="187364" y="66415"/>
                    <a:pt x="60231" y="198078"/>
                    <a:pt x="60231" y="359434"/>
                  </a:cubicBezTo>
                  <a:lnTo>
                    <a:pt x="0" y="359434"/>
                  </a:lnTo>
                  <a:cubicBezTo>
                    <a:pt x="0" y="164807"/>
                    <a:pt x="154092" y="6170"/>
                    <a:pt x="346975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kern="0" dirty="0" smtClean="0"/>
                <a:t>2</a:t>
              </a:r>
              <a:endParaRPr lang="zh-CN" altLang="en-US" sz="2400" kern="0" dirty="0"/>
            </a:p>
          </p:txBody>
        </p:sp>
        <p:sp>
          <p:nvSpPr>
            <p:cNvPr id="1049065" name="文本框 85"/>
            <p:cNvSpPr txBox="1">
              <a:spLocks noChangeArrowheads="1"/>
            </p:cNvSpPr>
            <p:nvPr/>
          </p:nvSpPr>
          <p:spPr bwMode="auto">
            <a:xfrm>
              <a:off x="1340379" y="2534206"/>
              <a:ext cx="5016879" cy="4508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dirty="0">
                  <a:latin typeface="+mn-lt"/>
                  <a:ea typeface="+mn-ea"/>
                </a:rPr>
                <a:t>声母分类</a:t>
              </a:r>
              <a:endParaRPr lang="zh-CN" altLang="en-US" sz="2400" dirty="0">
                <a:latin typeface="+mn-lt"/>
                <a:ea typeface="+mn-ea"/>
              </a:endParaRPr>
            </a:p>
          </p:txBody>
        </p:sp>
      </p:grpSp>
      <p:grpSp>
        <p:nvGrpSpPr>
          <p:cNvPr id="112" name="组合 3"/>
          <p:cNvGrpSpPr/>
          <p:nvPr>
            <p:custDataLst>
              <p:tags r:id="rId5"/>
            </p:custDataLst>
          </p:nvPr>
        </p:nvGrpSpPr>
        <p:grpSpPr>
          <a:xfrm>
            <a:off x="1780192" y="4667578"/>
            <a:ext cx="5583617" cy="450850"/>
            <a:chOff x="773641" y="3248079"/>
            <a:chExt cx="5583617" cy="450850"/>
          </a:xfrm>
        </p:grpSpPr>
        <p:sp>
          <p:nvSpPr>
            <p:cNvPr id="1049067" name="椭圆 20"/>
            <p:cNvSpPr/>
            <p:nvPr>
              <p:custDataLst>
                <p:tags r:id="rId6"/>
              </p:custDataLst>
            </p:nvPr>
          </p:nvSpPr>
          <p:spPr>
            <a:xfrm>
              <a:off x="773641" y="3261573"/>
              <a:ext cx="425450" cy="423862"/>
            </a:xfrm>
            <a:custGeom>
              <a:avLst/>
              <a:gdLst/>
              <a:ahLst/>
              <a:cxnLst/>
              <a:rect l="l" t="t" r="r" b="b"/>
              <a:pathLst>
                <a:path w="721662" h="718977">
                  <a:moveTo>
                    <a:pt x="656822" y="405153"/>
                  </a:moveTo>
                  <a:lnTo>
                    <a:pt x="717053" y="405153"/>
                  </a:lnTo>
                  <a:cubicBezTo>
                    <a:pt x="697425" y="572524"/>
                    <a:pt x="561903" y="704007"/>
                    <a:pt x="392694" y="717303"/>
                  </a:cubicBezTo>
                  <a:lnTo>
                    <a:pt x="392694" y="657123"/>
                  </a:lnTo>
                  <a:cubicBezTo>
                    <a:pt x="528616" y="643984"/>
                    <a:pt x="637362" y="539185"/>
                    <a:pt x="656822" y="405153"/>
                  </a:cubicBezTo>
                  <a:close/>
                  <a:moveTo>
                    <a:pt x="4609" y="405153"/>
                  </a:moveTo>
                  <a:lnTo>
                    <a:pt x="64840" y="405153"/>
                  </a:lnTo>
                  <a:cubicBezTo>
                    <a:pt x="85158" y="545087"/>
                    <a:pt x="202798" y="653158"/>
                    <a:pt x="346975" y="658768"/>
                  </a:cubicBezTo>
                  <a:lnTo>
                    <a:pt x="346975" y="718977"/>
                  </a:lnTo>
                  <a:cubicBezTo>
                    <a:pt x="169515" y="713284"/>
                    <a:pt x="24933" y="578458"/>
                    <a:pt x="4609" y="405153"/>
                  </a:cubicBezTo>
                  <a:close/>
                  <a:moveTo>
                    <a:pt x="392694" y="1815"/>
                  </a:moveTo>
                  <a:cubicBezTo>
                    <a:pt x="577134" y="16210"/>
                    <a:pt x="721662" y="170944"/>
                    <a:pt x="721662" y="359434"/>
                  </a:cubicBezTo>
                  <a:lnTo>
                    <a:pt x="661431" y="359434"/>
                  </a:lnTo>
                  <a:cubicBezTo>
                    <a:pt x="661431" y="204235"/>
                    <a:pt x="543816" y="76506"/>
                    <a:pt x="392694" y="62046"/>
                  </a:cubicBezTo>
                  <a:close/>
                  <a:moveTo>
                    <a:pt x="346975" y="0"/>
                  </a:moveTo>
                  <a:lnTo>
                    <a:pt x="346975" y="60231"/>
                  </a:lnTo>
                  <a:cubicBezTo>
                    <a:pt x="187364" y="66415"/>
                    <a:pt x="60231" y="198078"/>
                    <a:pt x="60231" y="359434"/>
                  </a:cubicBezTo>
                  <a:lnTo>
                    <a:pt x="0" y="359434"/>
                  </a:lnTo>
                  <a:cubicBezTo>
                    <a:pt x="0" y="164807"/>
                    <a:pt x="154092" y="6170"/>
                    <a:pt x="346975" y="0"/>
                  </a:cubicBezTo>
                  <a:close/>
                </a:path>
              </a:pathLst>
            </a:cu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anchor="ctr">
              <a:normAutofit/>
            </a:bodyPr>
            <a:lstStyle/>
            <a:p>
              <a:pPr algn="ctr" eaLnBrk="1" hangingPunct="1">
                <a:spcBef>
                  <a:spcPts val="0"/>
                </a:spcBef>
                <a:spcAft>
                  <a:spcPts val="0"/>
                </a:spcAft>
              </a:pPr>
              <a:r>
                <a:rPr lang="en-US" altLang="zh-CN" sz="2400" kern="0" dirty="0" smtClean="0"/>
                <a:t>3</a:t>
              </a:r>
              <a:endParaRPr lang="zh-CN" altLang="en-US" sz="2400" kern="0" dirty="0"/>
            </a:p>
          </p:txBody>
        </p:sp>
        <p:sp>
          <p:nvSpPr>
            <p:cNvPr id="1049069" name="文本框 85"/>
            <p:cNvSpPr txBox="1">
              <a:spLocks noChangeArrowheads="1"/>
            </p:cNvSpPr>
            <p:nvPr/>
          </p:nvSpPr>
          <p:spPr bwMode="auto">
            <a:xfrm>
              <a:off x="1340379" y="3248079"/>
              <a:ext cx="5016879" cy="450850"/>
            </a:xfrm>
            <a:prstGeom prst="rect">
              <a:avLst/>
            </a:prstGeom>
            <a:noFill/>
            <a:ln>
              <a:noFill/>
            </a:ln>
          </p:spPr>
          <p:txBody>
            <a:bodyPr anchor="ctr">
              <a:normAutofit lnSpcReduction="10000"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charset="0"/>
                  <a:ea typeface="宋体" panose="02010600030101010101" pitchFamily="2" charset="-122"/>
                </a:defRPr>
              </a:lvl9pPr>
            </a:lstStyle>
            <a:p>
              <a:r>
                <a:rPr lang="zh-CN" altLang="en-US" sz="2400" dirty="0">
                  <a:latin typeface="+mn-lt"/>
                  <a:ea typeface="+mn-ea"/>
                </a:rPr>
                <a:t>声母发音及词语练习</a:t>
              </a:r>
              <a:endParaRPr lang="zh-CN" altLang="en-US" sz="2400" dirty="0">
                <a:latin typeface="+mn-lt"/>
                <a:ea typeface="+mn-ea"/>
              </a:endParaRPr>
            </a:p>
          </p:txBody>
        </p:sp>
      </p:grpSp>
      <p:sp>
        <p:nvSpPr>
          <p:cNvPr id="9231" name="圆角矩形 9230"/>
          <p:cNvSpPr/>
          <p:nvPr/>
        </p:nvSpPr>
        <p:spPr>
          <a:xfrm>
            <a:off x="6156325" y="6249670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en-US" altLang="zh-CN" sz="3200" b="1" spc="400" smtClean="0">
                <a:latin typeface="+mj-lt"/>
                <a:ea typeface="+mj-ea"/>
                <a:cs typeface="+mj-cs"/>
                <a:sym typeface="+mn-ea"/>
              </a:rPr>
              <a:t>g k h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  <p:custDataLst>
      <p:tags r:id="rId7"/>
    </p:custData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627" name="文本框 3"/>
          <p:cNvSpPr txBox="1"/>
          <p:nvPr>
            <p:custDataLst>
              <p:tags r:id="rId1"/>
            </p:custDataLst>
          </p:nvPr>
        </p:nvSpPr>
        <p:spPr>
          <a:xfrm>
            <a:off x="419098" y="1101188"/>
            <a:ext cx="584200" cy="741357"/>
          </a:xfrm>
          <a:prstGeom prst="rect">
            <a:avLst/>
          </a:prstGeom>
          <a:noFill/>
        </p:spPr>
        <p:txBody>
          <a:bodyPr wrap="square" rtlCol="0" anchor="ctr">
            <a:normAutofit fontScale="94722" lnSpcReduction="10000"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endParaRPr lang="zh-CN" altLang="en-US" sz="3600" b="1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49629" name="文本框 8"/>
          <p:cNvSpPr txBox="1"/>
          <p:nvPr>
            <p:custDataLst>
              <p:tags r:id="rId2"/>
            </p:custDataLst>
          </p:nvPr>
        </p:nvSpPr>
        <p:spPr>
          <a:xfrm>
            <a:off x="8060267" y="4937084"/>
            <a:ext cx="584200" cy="741357"/>
          </a:xfrm>
          <a:prstGeom prst="rect">
            <a:avLst/>
          </a:prstGeom>
          <a:noFill/>
        </p:spPr>
        <p:txBody>
          <a:bodyPr wrap="square" rtlCol="0" anchor="ctr">
            <a:normAutofit fontScale="94722" lnSpcReduction="10000"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endParaRPr lang="zh-CN" altLang="en-US" sz="3600" b="1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49631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dirty="0">
                <a:solidFill>
                  <a:schemeClr val="tx1"/>
                </a:solidFill>
                <a:latin typeface="+mj-lt"/>
              </a:rPr>
              <a:t>声母的发音要领及词语练习</a:t>
            </a:r>
            <a:endParaRPr lang="zh-CN" altLang="en-US" sz="36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049633" name="内容占位符 4"/>
          <p:cNvSpPr>
            <a:spLocks noGrp="1"/>
          </p:cNvSpPr>
          <p:nvPr>
            <p:ph idx="1"/>
          </p:nvPr>
        </p:nvSpPr>
        <p:spPr>
          <a:xfrm>
            <a:off x="1003298" y="1215363"/>
            <a:ext cx="7002000" cy="4578347"/>
          </a:xfrm>
        </p:spPr>
        <p:txBody>
          <a:bodyPr>
            <a:normAutofit lnSpcReduction="10000"/>
          </a:bodyPr>
          <a:lstStyle/>
          <a:p>
            <a:r>
              <a:rPr lang="en-US" altLang="zh-CN" sz="3900" b="1" dirty="0">
                <a:latin typeface="+mn-lt"/>
                <a:ea typeface="+mn-ea"/>
              </a:rPr>
              <a:t>g</a:t>
            </a:r>
            <a:r>
              <a:rPr lang="zh-CN" altLang="zh-CN" sz="3900" b="1" dirty="0">
                <a:latin typeface="+mn-lt"/>
                <a:ea typeface="+mn-ea"/>
              </a:rPr>
              <a:t>发音要领</a:t>
            </a:r>
            <a:r>
              <a:rPr lang="en-US" altLang="zh-CN" sz="3900" b="1" dirty="0">
                <a:latin typeface="+mn-lt"/>
                <a:ea typeface="+mn-ea"/>
              </a:rPr>
              <a:t>:  </a:t>
            </a:r>
            <a:r>
              <a:rPr lang="en-US" altLang="zh-CN" sz="2500" dirty="0">
                <a:latin typeface="+mn-lt"/>
                <a:ea typeface="+mn-ea"/>
              </a:rPr>
              <a:t>(舌根不送气清塞音)一舌根上抬抵住软腭,阻塞气流;软腭上升,堵塞鼻腔通道;然后舌根突然离开软腭,使气流进发出来，气流较弱;声带不振动。</a:t>
            </a:r>
            <a:endParaRPr lang="zh-CN" altLang="en-US" sz="2500" dirty="0">
              <a:latin typeface="+mn-lt"/>
              <a:ea typeface="+mn-ea"/>
            </a:endParaRPr>
          </a:p>
          <a:p>
            <a:r>
              <a:rPr lang="zh-CN" altLang="en-US" sz="2500" dirty="0">
                <a:latin typeface="+mn-lt"/>
                <a:ea typeface="+mn-ea"/>
              </a:rPr>
              <a:t>字词练习：</a:t>
            </a:r>
            <a:endParaRPr lang="zh-CN" altLang="en-US" sz="2500" dirty="0">
              <a:latin typeface="+mn-lt"/>
              <a:ea typeface="+mn-ea"/>
            </a:endParaRPr>
          </a:p>
          <a:p>
            <a:r>
              <a:rPr lang="en-US" altLang="zh-CN" sz="2500" dirty="0">
                <a:latin typeface="+mn-lt"/>
                <a:ea typeface="+mn-ea"/>
              </a:rPr>
              <a:t>拐   归   管   郭   顾   瓜  </a:t>
            </a:r>
            <a:r>
              <a:rPr lang="zh-CN" altLang="en-US" sz="2500" dirty="0">
                <a:latin typeface="+mn-lt"/>
                <a:ea typeface="+mn-ea"/>
              </a:rPr>
              <a:t>耕   </a:t>
            </a:r>
            <a:r>
              <a:rPr lang="zh-CN" altLang="en-US" sz="2500" dirty="0">
                <a:latin typeface="+mn-lt"/>
                <a:ea typeface="+mn-ea"/>
                <a:sym typeface="+mn-ea"/>
              </a:rPr>
              <a:t>给</a:t>
            </a:r>
            <a:endParaRPr lang="zh-CN" altLang="en-US" sz="2500" dirty="0">
              <a:latin typeface="+mn-lt"/>
              <a:ea typeface="+mn-ea"/>
            </a:endParaRPr>
          </a:p>
          <a:p>
            <a:r>
              <a:rPr lang="zh-CN" altLang="en-US" sz="2500" dirty="0">
                <a:latin typeface="+mn-lt"/>
                <a:ea typeface="+mn-ea"/>
              </a:rPr>
              <a:t>纲   旮   诰   根   够   敢  割   该 </a:t>
            </a:r>
            <a:r>
              <a:rPr lang="en-US" altLang="zh-CN" sz="2500" dirty="0">
                <a:latin typeface="+mn-lt"/>
                <a:ea typeface="+mn-ea"/>
              </a:rPr>
              <a:t> </a:t>
            </a:r>
            <a:endParaRPr lang="en-US" altLang="zh-CN" sz="2500" dirty="0">
              <a:latin typeface="+mn-lt"/>
              <a:ea typeface="+mn-ea"/>
            </a:endParaRPr>
          </a:p>
          <a:p>
            <a:r>
              <a:rPr lang="zh-CN" altLang="zh-CN" sz="2500" dirty="0">
                <a:latin typeface="+mn-lt"/>
                <a:ea typeface="+mn-ea"/>
              </a:rPr>
              <a:t>杠杆</a:t>
            </a:r>
            <a:r>
              <a:rPr lang="en-US" altLang="zh-CN" sz="2500" dirty="0">
                <a:latin typeface="+mn-lt"/>
                <a:ea typeface="+mn-ea"/>
              </a:rPr>
              <a:t>    </a:t>
            </a:r>
            <a:r>
              <a:rPr lang="zh-CN" altLang="zh-CN" sz="2500" dirty="0">
                <a:latin typeface="+mn-lt"/>
                <a:ea typeface="+mn-ea"/>
              </a:rPr>
              <a:t>高贵</a:t>
            </a:r>
            <a:r>
              <a:rPr lang="en-US" altLang="zh-CN" sz="2500" dirty="0">
                <a:latin typeface="+mn-lt"/>
                <a:ea typeface="+mn-ea"/>
              </a:rPr>
              <a:t>    </a:t>
            </a:r>
            <a:r>
              <a:rPr lang="zh-CN" altLang="zh-CN" sz="2500" dirty="0">
                <a:latin typeface="+mn-lt"/>
                <a:ea typeface="+mn-ea"/>
              </a:rPr>
              <a:t>更改</a:t>
            </a:r>
            <a:r>
              <a:rPr lang="en-US" altLang="zh-CN" sz="2500" dirty="0">
                <a:latin typeface="+mn-lt"/>
                <a:ea typeface="+mn-ea"/>
              </a:rPr>
              <a:t>    </a:t>
            </a:r>
            <a:r>
              <a:rPr lang="zh-CN" altLang="zh-CN" sz="2500" dirty="0">
                <a:latin typeface="+mn-lt"/>
                <a:ea typeface="+mn-ea"/>
              </a:rPr>
              <a:t>攻关</a:t>
            </a:r>
            <a:r>
              <a:rPr lang="en-US" altLang="zh-CN" sz="2500" dirty="0">
                <a:latin typeface="+mn-lt"/>
                <a:ea typeface="+mn-ea"/>
              </a:rPr>
              <a:t>    </a:t>
            </a:r>
            <a:r>
              <a:rPr lang="zh-CN" altLang="zh-CN" sz="2500" dirty="0">
                <a:latin typeface="+mn-lt"/>
                <a:ea typeface="+mn-ea"/>
              </a:rPr>
              <a:t>公告</a:t>
            </a:r>
            <a:r>
              <a:rPr lang="en-US" altLang="zh-CN" sz="2500" dirty="0">
                <a:latin typeface="+mn-lt"/>
                <a:ea typeface="+mn-ea"/>
              </a:rPr>
              <a:t>         </a:t>
            </a:r>
            <a:endParaRPr lang="zh-CN" altLang="en-US" sz="2500" dirty="0">
              <a:latin typeface="+mn-lt"/>
              <a:ea typeface="+mn-ea"/>
            </a:endParaRPr>
          </a:p>
          <a:p>
            <a:r>
              <a:rPr lang="zh-CN" altLang="zh-CN" sz="2500" dirty="0">
                <a:latin typeface="+mn-lt"/>
                <a:ea typeface="+mn-ea"/>
              </a:rPr>
              <a:t>古怪</a:t>
            </a:r>
            <a:r>
              <a:rPr lang="en-US" altLang="zh-CN" sz="2500" dirty="0">
                <a:latin typeface="+mn-lt"/>
                <a:ea typeface="+mn-ea"/>
              </a:rPr>
              <a:t>    </a:t>
            </a:r>
            <a:r>
              <a:rPr lang="zh-CN" altLang="zh-CN" sz="2500" dirty="0">
                <a:latin typeface="+mn-lt"/>
                <a:ea typeface="+mn-ea"/>
              </a:rPr>
              <a:t>挂钩</a:t>
            </a:r>
            <a:r>
              <a:rPr lang="en-US" altLang="zh-CN" sz="2500" dirty="0">
                <a:latin typeface="+mn-lt"/>
                <a:ea typeface="+mn-ea"/>
              </a:rPr>
              <a:t>    </a:t>
            </a:r>
            <a:r>
              <a:rPr lang="zh-CN" altLang="zh-CN" sz="2500" dirty="0">
                <a:latin typeface="+mn-lt"/>
                <a:ea typeface="+mn-ea"/>
              </a:rPr>
              <a:t>灌溉</a:t>
            </a:r>
            <a:r>
              <a:rPr lang="en-US" altLang="zh-CN" sz="2500" dirty="0">
                <a:latin typeface="+mn-lt"/>
                <a:ea typeface="+mn-ea"/>
              </a:rPr>
              <a:t>    </a:t>
            </a:r>
            <a:r>
              <a:rPr lang="zh-CN" altLang="zh-CN" sz="2500" dirty="0">
                <a:latin typeface="+mn-lt"/>
                <a:ea typeface="+mn-ea"/>
              </a:rPr>
              <a:t>规格</a:t>
            </a:r>
            <a:r>
              <a:rPr lang="en-US" altLang="zh-CN" sz="2500" dirty="0">
                <a:latin typeface="+mn-lt"/>
                <a:ea typeface="+mn-ea"/>
              </a:rPr>
              <a:t>    </a:t>
            </a:r>
            <a:r>
              <a:rPr lang="zh-CN" altLang="zh-CN" sz="2500" dirty="0">
                <a:latin typeface="+mn-lt"/>
                <a:ea typeface="+mn-ea"/>
              </a:rPr>
              <a:t>桂冠</a:t>
            </a:r>
            <a:r>
              <a:rPr lang="en-US" altLang="zh-CN" sz="2500" dirty="0">
                <a:latin typeface="+mn-lt"/>
                <a:ea typeface="+mn-ea"/>
              </a:rPr>
              <a:t>    </a:t>
            </a:r>
            <a:endParaRPr lang="zh-CN" altLang="en-US" sz="2500" dirty="0">
              <a:latin typeface="+mn-lt"/>
              <a:ea typeface="+mn-ea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49670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en-US" altLang="zh-CN" sz="3200" b="1" spc="400" smtClean="0">
                <a:latin typeface="+mj-lt"/>
                <a:ea typeface="+mj-ea"/>
                <a:cs typeface="+mj-cs"/>
                <a:sym typeface="+mn-ea"/>
              </a:rPr>
              <a:t>g k h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769" name="文本框 3"/>
          <p:cNvSpPr txBox="1"/>
          <p:nvPr>
            <p:custDataLst>
              <p:tags r:id="rId1"/>
            </p:custDataLst>
          </p:nvPr>
        </p:nvSpPr>
        <p:spPr>
          <a:xfrm>
            <a:off x="528200" y="1127112"/>
            <a:ext cx="584200" cy="741357"/>
          </a:xfrm>
          <a:prstGeom prst="rect">
            <a:avLst/>
          </a:prstGeom>
          <a:noFill/>
        </p:spPr>
        <p:txBody>
          <a:bodyPr wrap="square" rtlCol="0" anchor="ctr">
            <a:normAutofit fontScale="94722" lnSpcReduction="10000"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endParaRPr lang="zh-CN" altLang="en-US" sz="3600" b="1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49771" name="文本框 8"/>
          <p:cNvSpPr txBox="1"/>
          <p:nvPr>
            <p:custDataLst>
              <p:tags r:id="rId2"/>
            </p:custDataLst>
          </p:nvPr>
        </p:nvSpPr>
        <p:spPr>
          <a:xfrm>
            <a:off x="8060267" y="4937084"/>
            <a:ext cx="584200" cy="741357"/>
          </a:xfrm>
          <a:prstGeom prst="rect">
            <a:avLst/>
          </a:prstGeom>
          <a:noFill/>
        </p:spPr>
        <p:txBody>
          <a:bodyPr wrap="square" rtlCol="0" anchor="ctr">
            <a:normAutofit fontScale="94722" lnSpcReduction="10000"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endParaRPr lang="zh-CN" altLang="en-US" sz="3600" b="1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49775" name="内容占位符 4"/>
          <p:cNvSpPr>
            <a:spLocks noGrp="1"/>
          </p:cNvSpPr>
          <p:nvPr>
            <p:ph idx="1"/>
          </p:nvPr>
        </p:nvSpPr>
        <p:spPr>
          <a:xfrm>
            <a:off x="1112400" y="838432"/>
            <a:ext cx="7002000" cy="4784768"/>
          </a:xfrm>
        </p:spPr>
        <p:txBody>
          <a:bodyPr>
            <a:normAutofit/>
          </a:bodyPr>
          <a:lstStyle/>
          <a:p>
            <a:r>
              <a:rPr lang="zh-CN" altLang="en-US" sz="2900" b="1" dirty="0">
                <a:latin typeface="+mn-lt"/>
                <a:ea typeface="+mn-ea"/>
              </a:rPr>
              <a:t>k发音要领</a:t>
            </a:r>
            <a:r>
              <a:rPr lang="en-US" altLang="zh-CN" sz="2900" b="1" dirty="0">
                <a:latin typeface="+mn-lt"/>
                <a:ea typeface="+mn-ea"/>
              </a:rPr>
              <a:t>:  </a:t>
            </a:r>
            <a:r>
              <a:rPr lang="zh-CN" altLang="en-US" dirty="0">
                <a:latin typeface="+mn-lt"/>
                <a:ea typeface="+mn-ea"/>
              </a:rPr>
              <a:t>(舌根送气清塞音)一一舌根活动同g大致相同,差别只在舌根离开软腭时有一股较强的气流冲出来。</a:t>
            </a:r>
            <a:endParaRPr lang="zh-CN" altLang="en-US" dirty="0">
              <a:latin typeface="+mn-lt"/>
              <a:ea typeface="+mn-ea"/>
            </a:endParaRPr>
          </a:p>
          <a:p>
            <a:r>
              <a:rPr lang="en-US" altLang="zh-CN" dirty="0">
                <a:latin typeface="+mn-lt"/>
                <a:ea typeface="+mn-ea"/>
              </a:rPr>
              <a:t>   </a:t>
            </a:r>
            <a:r>
              <a:rPr lang="zh-CN" altLang="zh-CN" sz="2600" dirty="0">
                <a:latin typeface="+mn-lt"/>
                <a:ea typeface="+mn-ea"/>
              </a:rPr>
              <a:t>字词练习</a:t>
            </a:r>
            <a:r>
              <a:rPr lang="en-US" altLang="zh-CN" sz="2600" dirty="0">
                <a:latin typeface="+mn-lt"/>
                <a:ea typeface="+mn-ea"/>
              </a:rPr>
              <a:t>:</a:t>
            </a:r>
            <a:endParaRPr lang="zh-CN" altLang="en-US" sz="2600" dirty="0">
              <a:latin typeface="+mn-lt"/>
              <a:ea typeface="+mn-ea"/>
            </a:endParaRPr>
          </a:p>
          <a:p>
            <a:r>
              <a:rPr lang="en-US" altLang="zh-CN" dirty="0">
                <a:latin typeface="+mn-lt"/>
                <a:ea typeface="+mn-ea"/>
              </a:rPr>
              <a:t>   </a:t>
            </a:r>
            <a:r>
              <a:rPr lang="zh-CN" altLang="zh-CN" dirty="0">
                <a:latin typeface="+mn-lt"/>
                <a:ea typeface="+mn-ea"/>
              </a:rPr>
              <a:t>喀   客   凯   考    扣  看  </a:t>
            </a:r>
            <a:endParaRPr lang="zh-CN" altLang="zh-CN" dirty="0">
              <a:latin typeface="+mn-lt"/>
              <a:ea typeface="+mn-ea"/>
            </a:endParaRPr>
          </a:p>
          <a:p>
            <a:r>
              <a:rPr lang="zh-CN" altLang="zh-CN" dirty="0">
                <a:latin typeface="+mn-lt"/>
                <a:ea typeface="+mn-ea"/>
              </a:rPr>
              <a:t>   康   坑   酷   夸    廓  筐</a:t>
            </a:r>
            <a:endParaRPr lang="zh-CN" altLang="zh-CN" dirty="0">
              <a:latin typeface="+mn-lt"/>
              <a:ea typeface="+mn-ea"/>
            </a:endParaRPr>
          </a:p>
          <a:p>
            <a:r>
              <a:rPr lang="zh-CN" altLang="zh-CN" dirty="0">
                <a:latin typeface="+mn-lt"/>
                <a:ea typeface="+mn-ea"/>
              </a:rPr>
              <a:t>   开阔</a:t>
            </a:r>
            <a:r>
              <a:rPr lang="en-US" altLang="zh-CN" dirty="0">
                <a:latin typeface="+mn-lt"/>
                <a:ea typeface="+mn-ea"/>
              </a:rPr>
              <a:t>    </a:t>
            </a:r>
            <a:r>
              <a:rPr lang="zh-CN" altLang="zh-CN" dirty="0">
                <a:latin typeface="+mn-lt"/>
                <a:ea typeface="+mn-ea"/>
              </a:rPr>
              <a:t>慷慨</a:t>
            </a:r>
            <a:r>
              <a:rPr lang="en-US" altLang="zh-CN" dirty="0">
                <a:latin typeface="+mn-lt"/>
                <a:ea typeface="+mn-ea"/>
              </a:rPr>
              <a:t>    </a:t>
            </a:r>
            <a:r>
              <a:rPr lang="zh-CN" altLang="zh-CN" dirty="0">
                <a:latin typeface="+mn-lt"/>
                <a:ea typeface="+mn-ea"/>
              </a:rPr>
              <a:t>旷课</a:t>
            </a:r>
            <a:r>
              <a:rPr lang="en-US" altLang="zh-CN" dirty="0">
                <a:latin typeface="+mn-lt"/>
                <a:ea typeface="+mn-ea"/>
              </a:rPr>
              <a:t>    </a:t>
            </a:r>
            <a:r>
              <a:rPr lang="zh-CN" altLang="zh-CN" dirty="0">
                <a:latin typeface="+mn-lt"/>
                <a:ea typeface="+mn-ea"/>
              </a:rPr>
              <a:t>困苦</a:t>
            </a:r>
            <a:r>
              <a:rPr lang="en-US" altLang="zh-CN" dirty="0">
                <a:latin typeface="+mn-lt"/>
                <a:ea typeface="+mn-ea"/>
              </a:rPr>
              <a:t>    </a:t>
            </a:r>
            <a:r>
              <a:rPr lang="zh-CN" altLang="zh-CN" dirty="0">
                <a:latin typeface="+mn-lt"/>
                <a:ea typeface="+mn-ea"/>
              </a:rPr>
              <a:t>开口</a:t>
            </a:r>
            <a:r>
              <a:rPr lang="en-US" altLang="zh-CN" dirty="0">
                <a:latin typeface="+mn-lt"/>
                <a:ea typeface="+mn-ea"/>
              </a:rPr>
              <a:t>    </a:t>
            </a:r>
            <a:endParaRPr lang="zh-CN" altLang="en-US" dirty="0">
              <a:latin typeface="+mn-lt"/>
              <a:ea typeface="+mn-ea"/>
            </a:endParaRPr>
          </a:p>
          <a:p>
            <a:r>
              <a:rPr lang="en-US" altLang="zh-CN" dirty="0">
                <a:latin typeface="+mn-lt"/>
                <a:ea typeface="+mn-ea"/>
              </a:rPr>
              <a:t>   </a:t>
            </a:r>
            <a:r>
              <a:rPr lang="zh-CN" altLang="zh-CN" dirty="0">
                <a:latin typeface="+mn-lt"/>
                <a:ea typeface="+mn-ea"/>
              </a:rPr>
              <a:t>坎坷</a:t>
            </a:r>
            <a:r>
              <a:rPr lang="en-US" altLang="zh-CN" dirty="0">
                <a:latin typeface="+mn-lt"/>
                <a:ea typeface="+mn-ea"/>
              </a:rPr>
              <a:t>    </a:t>
            </a:r>
            <a:r>
              <a:rPr lang="zh-CN" altLang="zh-CN" dirty="0">
                <a:latin typeface="+mn-lt"/>
                <a:ea typeface="+mn-ea"/>
              </a:rPr>
              <a:t>空旷</a:t>
            </a:r>
            <a:r>
              <a:rPr lang="en-US" altLang="zh-CN" dirty="0">
                <a:latin typeface="+mn-lt"/>
                <a:ea typeface="+mn-ea"/>
              </a:rPr>
              <a:t>    </a:t>
            </a:r>
            <a:r>
              <a:rPr lang="zh-CN" altLang="zh-CN" dirty="0">
                <a:latin typeface="+mn-lt"/>
                <a:ea typeface="+mn-ea"/>
              </a:rPr>
              <a:t>苛刻</a:t>
            </a:r>
            <a:r>
              <a:rPr lang="en-US" altLang="zh-CN" dirty="0">
                <a:latin typeface="+mn-lt"/>
                <a:ea typeface="+mn-ea"/>
              </a:rPr>
              <a:t>    </a:t>
            </a:r>
            <a:r>
              <a:rPr lang="zh-CN" altLang="zh-CN" dirty="0">
                <a:latin typeface="+mn-lt"/>
                <a:ea typeface="+mn-ea"/>
              </a:rPr>
              <a:t>可靠</a:t>
            </a:r>
            <a:r>
              <a:rPr lang="en-US" altLang="zh-CN" dirty="0">
                <a:latin typeface="+mn-lt"/>
                <a:ea typeface="+mn-ea"/>
              </a:rPr>
              <a:t>    </a:t>
            </a:r>
            <a:r>
              <a:rPr lang="zh-CN" altLang="zh-CN" dirty="0">
                <a:latin typeface="+mn-lt"/>
                <a:ea typeface="+mn-ea"/>
              </a:rPr>
              <a:t>宽阔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49670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en-US" altLang="zh-CN" sz="3200" b="1" spc="400" smtClean="0">
                <a:latin typeface="+mj-lt"/>
                <a:ea typeface="+mj-ea"/>
                <a:cs typeface="+mj-cs"/>
                <a:sym typeface="+mn-ea"/>
              </a:rPr>
              <a:t>g k h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045" name="文本框 3"/>
          <p:cNvSpPr txBox="1"/>
          <p:nvPr>
            <p:custDataLst>
              <p:tags r:id="rId1"/>
            </p:custDataLst>
          </p:nvPr>
        </p:nvSpPr>
        <p:spPr>
          <a:xfrm>
            <a:off x="577378" y="1471866"/>
            <a:ext cx="584200" cy="741357"/>
          </a:xfrm>
          <a:prstGeom prst="rect">
            <a:avLst/>
          </a:prstGeom>
          <a:noFill/>
        </p:spPr>
        <p:txBody>
          <a:bodyPr wrap="square" rtlCol="0" anchor="ctr">
            <a:normAutofit fontScale="94722" lnSpcReduction="10000"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latin typeface="Arial" panose="020B0604020202020204" pitchFamily="34" charset="0"/>
                <a:ea typeface="微软雅黑" panose="020B0503020204020204" charset="-122"/>
              </a:rPr>
              <a:t>“</a:t>
            </a:r>
            <a:endParaRPr lang="zh-CN" altLang="en-US" sz="3600" b="1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50047" name="文本框 8"/>
          <p:cNvSpPr txBox="1"/>
          <p:nvPr>
            <p:custDataLst>
              <p:tags r:id="rId2"/>
            </p:custDataLst>
          </p:nvPr>
        </p:nvSpPr>
        <p:spPr>
          <a:xfrm>
            <a:off x="8060267" y="4937084"/>
            <a:ext cx="584200" cy="741357"/>
          </a:xfrm>
          <a:prstGeom prst="rect">
            <a:avLst/>
          </a:prstGeom>
          <a:noFill/>
        </p:spPr>
        <p:txBody>
          <a:bodyPr wrap="square" rtlCol="0" anchor="ctr">
            <a:normAutofit fontScale="94722" lnSpcReduction="10000"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600" b="1" dirty="0" smtClean="0">
                <a:latin typeface="Arial" panose="020B0604020202020204" pitchFamily="34" charset="0"/>
                <a:ea typeface="微软雅黑" panose="020B0503020204020204" charset="-122"/>
              </a:rPr>
              <a:t>”</a:t>
            </a:r>
            <a:endParaRPr lang="zh-CN" altLang="en-US" sz="3600" b="1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050051" name="内容占位符 4"/>
          <p:cNvSpPr>
            <a:spLocks noGrp="1"/>
          </p:cNvSpPr>
          <p:nvPr>
            <p:ph idx="1"/>
          </p:nvPr>
        </p:nvSpPr>
        <p:spPr>
          <a:xfrm>
            <a:off x="1112400" y="811674"/>
            <a:ext cx="7002000" cy="4811526"/>
          </a:xfrm>
        </p:spPr>
        <p:txBody>
          <a:bodyPr>
            <a:normAutofit lnSpcReduction="10000"/>
          </a:bodyPr>
          <a:lstStyle/>
          <a:p>
            <a:r>
              <a:rPr lang="zh-CN" altLang="en-US" sz="2900" b="1" dirty="0">
                <a:latin typeface="+mn-lt"/>
                <a:ea typeface="+mn-ea"/>
              </a:rPr>
              <a:t>h发音要领</a:t>
            </a:r>
            <a:r>
              <a:rPr lang="en-US" altLang="zh-CN" sz="2900" b="1" dirty="0">
                <a:latin typeface="+mn-lt"/>
                <a:ea typeface="+mn-ea"/>
              </a:rPr>
              <a:t>  :</a:t>
            </a:r>
            <a:r>
              <a:rPr lang="zh-CN" altLang="en-US" dirty="0">
                <a:latin typeface="+mn-lt"/>
                <a:ea typeface="+mn-ea"/>
              </a:rPr>
              <a:t>(舌根清擦音)舌根和软腭轻轻接触;软腭上升,堵塞鼻腔通道，使气流从舌根和软腭之间磨擦而出，声带不振动。</a:t>
            </a:r>
            <a:endParaRPr lang="zh-CN" altLang="en-US" dirty="0">
              <a:latin typeface="+mn-lt"/>
              <a:ea typeface="+mn-ea"/>
            </a:endParaRPr>
          </a:p>
          <a:p>
            <a:r>
              <a:rPr lang="zh-CN" altLang="zh-CN" sz="2600" dirty="0">
                <a:latin typeface="+mn-lt"/>
                <a:ea typeface="+mn-ea"/>
              </a:rPr>
              <a:t>字词练习</a:t>
            </a:r>
            <a:r>
              <a:rPr lang="en-US" altLang="zh-CN" sz="2600" dirty="0">
                <a:latin typeface="+mn-lt"/>
                <a:ea typeface="+mn-ea"/>
              </a:rPr>
              <a:t>:</a:t>
            </a:r>
            <a:endParaRPr lang="zh-CN" altLang="en-US" sz="2600" dirty="0">
              <a:latin typeface="+mn-lt"/>
              <a:ea typeface="+mn-ea"/>
            </a:endParaRPr>
          </a:p>
          <a:p>
            <a:r>
              <a:rPr lang="en-US" altLang="zh-CN" dirty="0">
                <a:latin typeface="+mn-lt"/>
                <a:ea typeface="+mn-ea"/>
              </a:rPr>
              <a:t>华  火  踝  会  欢  混  慌  烘  湘</a:t>
            </a:r>
            <a:endParaRPr lang="en-US" altLang="zh-CN" dirty="0">
              <a:latin typeface="+mn-lt"/>
              <a:ea typeface="+mn-ea"/>
            </a:endParaRPr>
          </a:p>
          <a:p>
            <a:r>
              <a:rPr lang="zh-CN" altLang="zh-CN" dirty="0">
                <a:latin typeface="+mn-lt"/>
                <a:ea typeface="+mn-ea"/>
              </a:rPr>
              <a:t>海河  憨厚  航海  行话  豪华  好汉</a:t>
            </a:r>
            <a:endParaRPr lang="zh-CN" altLang="zh-CN" dirty="0">
              <a:latin typeface="+mn-lt"/>
              <a:ea typeface="+mn-ea"/>
            </a:endParaRPr>
          </a:p>
          <a:p>
            <a:r>
              <a:rPr lang="zh-CN" altLang="zh-CN" dirty="0">
                <a:latin typeface="+mn-lt"/>
                <a:ea typeface="+mn-ea"/>
              </a:rPr>
              <a:t>合伙  后悔  呼唤  化合  花卉  欢呼</a:t>
            </a:r>
            <a:endParaRPr lang="zh-CN" altLang="zh-CN" dirty="0">
              <a:latin typeface="+mn-lt"/>
              <a:ea typeface="+mn-ea"/>
            </a:endParaRPr>
          </a:p>
          <a:p>
            <a:r>
              <a:rPr lang="zh-CN" altLang="zh-CN" dirty="0">
                <a:latin typeface="+mn-lt"/>
                <a:ea typeface="+mn-ea"/>
              </a:rPr>
              <a:t>黄昏  挥霍  昏花  悔恨  火红  会合</a:t>
            </a:r>
            <a:endParaRPr lang="zh-CN" altLang="zh-CN" dirty="0">
              <a:latin typeface="+mn-lt"/>
              <a:ea typeface="+mn-ea"/>
            </a:endParaRPr>
          </a:p>
          <a:p>
            <a:r>
              <a:rPr lang="zh-CN" altLang="zh-CN" dirty="0">
                <a:latin typeface="+mn-lt"/>
                <a:ea typeface="+mn-ea"/>
              </a:rPr>
              <a:t>辉煌  毁坏  缓和  恍惚  浩瀚</a:t>
            </a:r>
            <a:endParaRPr lang="zh-CN" altLang="en-US" dirty="0">
              <a:latin typeface="+mn-lt"/>
              <a:ea typeface="+mn-ea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49670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en-US" altLang="zh-CN" sz="3200" b="1" spc="400" smtClean="0">
                <a:latin typeface="+mj-lt"/>
                <a:ea typeface="+mj-ea"/>
                <a:cs typeface="+mj-cs"/>
                <a:sym typeface="+mn-ea"/>
              </a:rPr>
              <a:t>g k h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  <p:custDataLst>
      <p:tags r:id="rId3"/>
    </p:custData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87" name="文本框 1"/>
          <p:cNvSpPr txBox="1"/>
          <p:nvPr/>
        </p:nvSpPr>
        <p:spPr>
          <a:xfrm>
            <a:off x="628650" y="4324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>
                <a:solidFill>
                  <a:schemeClr val="tx1"/>
                </a:solidFill>
              </a:rPr>
              <a:t>绕口令练习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050189" name="文本框 2"/>
          <p:cNvSpPr txBox="1"/>
          <p:nvPr/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zh-CN" altLang="en-US" sz="2500" b="1"/>
              <a:t>老爷堂上一面鼓 g</a:t>
            </a:r>
            <a:r>
              <a:rPr lang="en-US" altLang="zh-CN" sz="2500" b="1"/>
              <a:t>.</a:t>
            </a:r>
            <a:r>
              <a:rPr lang="zh-CN" altLang="en-US" sz="2500" b="1"/>
              <a:t>k.h</a:t>
            </a:r>
            <a:endParaRPr lang="zh-CN" altLang="en-US" sz="2500" b="1"/>
          </a:p>
          <a:p>
            <a:pPr algn="ctr"/>
            <a:endParaRPr lang="zh-CN" altLang="en-US"/>
          </a:p>
          <a:p>
            <a:pPr algn="ctr"/>
            <a:r>
              <a:rPr lang="zh-CN" altLang="en-US"/>
              <a:t>老爷堂上一面鼓，</a:t>
            </a:r>
            <a:endParaRPr lang="zh-CN" altLang="en-US"/>
          </a:p>
          <a:p>
            <a:pPr algn="ctr"/>
            <a:r>
              <a:rPr lang="zh-CN" altLang="en-US"/>
              <a:t>鼓上一只皮老虎。</a:t>
            </a:r>
            <a:endParaRPr lang="zh-CN" altLang="en-US"/>
          </a:p>
          <a:p>
            <a:pPr algn="ctr"/>
            <a:r>
              <a:rPr lang="zh-CN" altLang="en-US"/>
              <a:t>老虎抓破堂上鼓，</a:t>
            </a:r>
            <a:endParaRPr lang="zh-CN" altLang="en-US"/>
          </a:p>
          <a:p>
            <a:pPr algn="ctr"/>
            <a:r>
              <a:rPr lang="zh-CN" altLang="en-US"/>
              <a:t>拿块破布往上补。</a:t>
            </a:r>
            <a:endParaRPr lang="zh-CN" altLang="en-US"/>
          </a:p>
          <a:p>
            <a:pPr algn="ctr"/>
            <a:r>
              <a:rPr lang="zh-CN" altLang="en-US"/>
              <a:t>只见过破布补破裤，</a:t>
            </a:r>
            <a:endParaRPr lang="zh-CN" altLang="en-US"/>
          </a:p>
          <a:p>
            <a:pPr algn="ctr"/>
            <a:r>
              <a:rPr lang="zh-CN" altLang="en-US"/>
              <a:t>哪见过破布补破鼓?</a:t>
            </a:r>
            <a:endParaRPr lang="zh-CN" altLang="en-US"/>
          </a:p>
          <a:p>
            <a:pPr algn="ctr"/>
            <a:endParaRPr lang="zh-CN" altLang="en-US"/>
          </a:p>
        </p:txBody>
      </p:sp>
      <p:sp>
        <p:nvSpPr>
          <p:cNvPr id="1050191" name="文本框 3"/>
          <p:cNvSpPr txBox="1"/>
          <p:nvPr/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zh-CN" altLang="en-US"/>
              <a:t>  </a:t>
            </a:r>
            <a:r>
              <a:rPr lang="zh-CN" altLang="en-US" sz="2700" b="1"/>
              <a:t>哥哥捉鸽g.k.h</a:t>
            </a:r>
            <a:endParaRPr lang="zh-CN" altLang="en-US" sz="2700" b="1"/>
          </a:p>
          <a:p>
            <a:pPr algn="ctr"/>
            <a:endParaRPr lang="zh-CN" altLang="en-US" sz="2700"/>
          </a:p>
          <a:p>
            <a:pPr algn="ctr"/>
            <a:r>
              <a:rPr lang="zh-CN" altLang="en-US"/>
              <a:t> </a:t>
            </a:r>
            <a:r>
              <a:rPr lang="zh-CN" altLang="en-US" sz="2100"/>
              <a:t>哥哥过河捉个鸽，</a:t>
            </a:r>
            <a:endParaRPr lang="zh-CN" altLang="en-US" sz="2700"/>
          </a:p>
          <a:p>
            <a:pPr algn="ctr">
              <a:lnSpc>
                <a:spcPct val="200000"/>
              </a:lnSpc>
            </a:pPr>
            <a:r>
              <a:rPr lang="zh-CN" altLang="en-US" sz="2100"/>
              <a:t>回家割鸽来请客。</a:t>
            </a:r>
            <a:endParaRPr lang="zh-CN" altLang="en-US" sz="2100"/>
          </a:p>
          <a:p>
            <a:pPr algn="ctr">
              <a:lnSpc>
                <a:spcPct val="200000"/>
              </a:lnSpc>
            </a:pPr>
            <a:r>
              <a:rPr lang="zh-CN" altLang="en-US" sz="2100"/>
              <a:t>客人吃鸽称鸽肉，</a:t>
            </a:r>
            <a:endParaRPr lang="zh-CN" altLang="en-US" sz="2100"/>
          </a:p>
          <a:p>
            <a:pPr algn="ctr">
              <a:lnSpc>
                <a:spcPct val="200000"/>
              </a:lnSpc>
            </a:pPr>
            <a:r>
              <a:rPr lang="zh-CN" altLang="en-US" sz="2100"/>
              <a:t>哥哥请客乐呵呵。</a:t>
            </a:r>
            <a:endParaRPr lang="zh-CN" altLang="en-US" sz="2100"/>
          </a:p>
          <a:p>
            <a:pPr algn="ctr"/>
            <a:endParaRPr lang="zh-CN" altLang="en-US"/>
          </a:p>
        </p:txBody>
      </p:sp>
      <p:sp>
        <p:nvSpPr>
          <p:cNvPr id="9231" name="圆角矩形 9230"/>
          <p:cNvSpPr/>
          <p:nvPr/>
        </p:nvSpPr>
        <p:spPr>
          <a:xfrm>
            <a:off x="6156325" y="6249670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en-US" altLang="zh-CN" sz="3200" b="1" spc="400" smtClean="0">
                <a:latin typeface="+mj-lt"/>
                <a:ea typeface="+mj-ea"/>
                <a:cs typeface="+mj-cs"/>
                <a:sym typeface="+mn-ea"/>
              </a:rPr>
              <a:t>g k h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187" name="文本框 1"/>
          <p:cNvSpPr txBox="1"/>
          <p:nvPr/>
        </p:nvSpPr>
        <p:spPr>
          <a:xfrm>
            <a:off x="628650" y="43243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3200" b="1">
                <a:solidFill>
                  <a:schemeClr val="tx1"/>
                </a:solidFill>
              </a:rPr>
              <a:t>绕口令练习</a:t>
            </a:r>
            <a:endParaRPr lang="zh-CN" altLang="en-US" sz="3200" b="1">
              <a:solidFill>
                <a:schemeClr val="tx1"/>
              </a:solidFill>
            </a:endParaRPr>
          </a:p>
        </p:txBody>
      </p:sp>
      <p:sp>
        <p:nvSpPr>
          <p:cNvPr id="1050189" name="文本框 2"/>
          <p:cNvSpPr txBox="1"/>
          <p:nvPr/>
        </p:nvSpPr>
        <p:spPr>
          <a:xfrm>
            <a:off x="4629150" y="1825625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zh-CN" altLang="en-US"/>
              <a:t>一只大红花海碗，</a:t>
            </a:r>
            <a:endParaRPr lang="zh-CN" altLang="en-US"/>
          </a:p>
          <a:p>
            <a:pPr algn="ctr"/>
            <a:r>
              <a:rPr lang="zh-CN" altLang="en-US"/>
              <a:t>画了个大胖活娃娃;</a:t>
            </a:r>
            <a:endParaRPr lang="zh-CN" altLang="en-US"/>
          </a:p>
          <a:p>
            <a:pPr algn="ctr"/>
            <a:r>
              <a:rPr lang="zh-CN" altLang="en-US"/>
              <a:t>大红花海碗下，</a:t>
            </a:r>
            <a:endParaRPr lang="zh-CN" altLang="en-US"/>
          </a:p>
          <a:p>
            <a:pPr algn="ctr"/>
            <a:r>
              <a:rPr lang="zh-CN" altLang="en-US"/>
              <a:t>扣了只大花活河蛤蟆。</a:t>
            </a:r>
            <a:endParaRPr lang="zh-CN" altLang="en-US"/>
          </a:p>
          <a:p>
            <a:pPr algn="ctr"/>
            <a:r>
              <a:rPr lang="zh-CN" altLang="en-US"/>
              <a:t>画大胖活娃娃的大红花海碗，</a:t>
            </a:r>
            <a:endParaRPr lang="zh-CN" altLang="en-US"/>
          </a:p>
          <a:p>
            <a:pPr algn="ctr"/>
            <a:r>
              <a:rPr lang="zh-CN" altLang="en-US"/>
              <a:t>扣住了大花活河蛤蟆。</a:t>
            </a:r>
            <a:endParaRPr lang="zh-CN" altLang="en-US"/>
          </a:p>
          <a:p>
            <a:pPr algn="ctr"/>
            <a:r>
              <a:rPr lang="zh-CN" altLang="en-US"/>
              <a:t>大花活河蛤蟆，</a:t>
            </a:r>
            <a:endParaRPr lang="zh-CN" altLang="en-US"/>
          </a:p>
          <a:p>
            <a:pPr algn="ctr"/>
            <a:r>
              <a:rPr lang="zh-CN" altLang="en-US"/>
              <a:t>服了大红花海碗上的大胖活娃娃。</a:t>
            </a:r>
            <a:endParaRPr lang="zh-CN" altLang="en-US"/>
          </a:p>
        </p:txBody>
      </p:sp>
      <p:sp>
        <p:nvSpPr>
          <p:cNvPr id="1050191" name="文本框 3"/>
          <p:cNvSpPr txBox="1"/>
          <p:nvPr/>
        </p:nvSpPr>
        <p:spPr>
          <a:xfrm>
            <a:off x="628650" y="1825625"/>
            <a:ext cx="38862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indent="0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algn="ctr"/>
            <a:r>
              <a:rPr lang="zh-CN" altLang="en-US" sz="2100"/>
              <a:t>古老街上胡古老，</a:t>
            </a:r>
            <a:endParaRPr lang="zh-CN" altLang="en-US" sz="2100"/>
          </a:p>
          <a:p>
            <a:pPr algn="ctr"/>
            <a:r>
              <a:rPr lang="zh-CN" altLang="en-US" sz="2100"/>
              <a:t>古老街下古老胡，</a:t>
            </a:r>
            <a:endParaRPr lang="zh-CN" altLang="en-US" sz="2100"/>
          </a:p>
          <a:p>
            <a:pPr algn="ctr"/>
            <a:r>
              <a:rPr lang="zh-CN" altLang="en-US" sz="2100"/>
              <a:t>胡古老找古老胡比古老。</a:t>
            </a:r>
            <a:endParaRPr lang="zh-CN" altLang="en-US" sz="2100"/>
          </a:p>
          <a:p>
            <a:pPr algn="ctr"/>
            <a:r>
              <a:rPr lang="zh-CN" altLang="en-US" sz="2100"/>
              <a:t>不知胡古老的古老比古老胡的古老古老，</a:t>
            </a:r>
            <a:endParaRPr lang="zh-CN" altLang="en-US" sz="2100"/>
          </a:p>
          <a:p>
            <a:pPr algn="ctr"/>
            <a:r>
              <a:rPr lang="zh-CN" altLang="en-US" sz="2100"/>
              <a:t>还是古老胡的古老</a:t>
            </a:r>
            <a:endParaRPr lang="zh-CN" altLang="en-US" sz="2100"/>
          </a:p>
          <a:p>
            <a:pPr algn="ctr"/>
            <a:r>
              <a:rPr lang="zh-CN" altLang="en-US" sz="2100"/>
              <a:t>比胡古老的古老古老?</a:t>
            </a:r>
            <a:endParaRPr lang="zh-CN" altLang="en-US" sz="2100"/>
          </a:p>
          <a:p>
            <a:pPr algn="ctr"/>
            <a:endParaRPr lang="zh-CN" altLang="en-US"/>
          </a:p>
        </p:txBody>
      </p:sp>
      <p:sp>
        <p:nvSpPr>
          <p:cNvPr id="9231" name="圆角矩形 9230"/>
          <p:cNvSpPr/>
          <p:nvPr/>
        </p:nvSpPr>
        <p:spPr>
          <a:xfrm>
            <a:off x="6156325" y="6249670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</a:t>
            </a:r>
            <a:r>
              <a:rPr lang="en-US" altLang="zh-CN" sz="3200" b="1" spc="400" smtClean="0">
                <a:latin typeface="+mj-lt"/>
                <a:ea typeface="+mj-ea"/>
                <a:cs typeface="+mj-cs"/>
                <a:sym typeface="+mn-ea"/>
              </a:rPr>
              <a:t>g k h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  <p:custDataLst>
      <p:tags r:id="rId1"/>
    </p:custData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6146"/>
          <p:cNvSpPr txBox="1"/>
          <p:nvPr/>
        </p:nvSpPr>
        <p:spPr>
          <a:xfrm>
            <a:off x="6227763" y="623728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98285" y="2408555"/>
            <a:ext cx="24549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ea"/>
                <a:ea typeface="+mj-ea"/>
              </a:rPr>
              <a:t>声母 </a:t>
            </a:r>
            <a:endParaRPr lang="en-US" altLang="zh-CN" sz="2400" b="1">
              <a:latin typeface="+mj-ea"/>
              <a:ea typeface="+mj-ea"/>
            </a:endParaRPr>
          </a:p>
          <a:p>
            <a:r>
              <a:rPr lang="zh-CN" altLang="en-US" sz="2400" b="1">
                <a:latin typeface="+mj-ea"/>
                <a:ea typeface="+mj-ea"/>
                <a:sym typeface="+mn-ea"/>
              </a:rPr>
              <a:t>舌面音 </a:t>
            </a:r>
            <a:r>
              <a:rPr lang="en-US" altLang="zh-CN" sz="2400" b="1">
                <a:latin typeface="+mj-ea"/>
                <a:ea typeface="+mj-ea"/>
                <a:sym typeface="+mn-ea"/>
              </a:rPr>
              <a:t>j q x</a:t>
            </a:r>
            <a:endParaRPr lang="en-US" altLang="zh-CN" sz="2400" b="1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0280" y="1050290"/>
            <a:ext cx="62344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latin typeface="黑体" panose="02010609060101010101" pitchFamily="2" charset="-122"/>
                <a:ea typeface="黑体" panose="02010609060101010101" pitchFamily="2" charset="-122"/>
              </a:rPr>
              <a:t>普通话语音基础</a:t>
            </a:r>
            <a:endParaRPr lang="zh-CN" altLang="en-US" sz="6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4" name="圆角矩形 8193"/>
          <p:cNvSpPr/>
          <p:nvPr/>
        </p:nvSpPr>
        <p:spPr>
          <a:xfrm>
            <a:off x="10795" y="497205"/>
            <a:ext cx="354965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dirty="0">
                <a:sym typeface="+mn-ea"/>
              </a:rPr>
              <a:t>课程内容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7422" name="未知"/>
          <p:cNvSpPr>
            <a:spLocks noEditPoints="1"/>
          </p:cNvSpPr>
          <p:nvPr/>
        </p:nvSpPr>
        <p:spPr>
          <a:xfrm rot="18015575">
            <a:off x="4377055" y="-442595"/>
            <a:ext cx="1872615" cy="2368550"/>
          </a:xfrm>
          <a:custGeom>
            <a:avLst/>
            <a:gdLst/>
            <a:ahLst/>
            <a:cxnLst/>
            <a:rect l="0" t="0" r="0" b="0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17424" name="组合 17423"/>
          <p:cNvGrpSpPr/>
          <p:nvPr/>
        </p:nvGrpSpPr>
        <p:grpSpPr>
          <a:xfrm>
            <a:off x="4806315" y="579755"/>
            <a:ext cx="1101725" cy="1012825"/>
            <a:chOff x="0" y="0"/>
            <a:chExt cx="1074" cy="1075"/>
          </a:xfrm>
        </p:grpSpPr>
        <p:sp>
          <p:nvSpPr>
            <p:cNvPr id="17425" name="椭圆 17424"/>
            <p:cNvSpPr/>
            <p:nvPr/>
          </p:nvSpPr>
          <p:spPr>
            <a:xfrm>
              <a:off x="0" y="0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6" name="椭圆 17425"/>
            <p:cNvSpPr/>
            <p:nvPr/>
          </p:nvSpPr>
          <p:spPr>
            <a:xfrm>
              <a:off x="13" y="6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7" name="椭圆 17426"/>
            <p:cNvSpPr/>
            <p:nvPr/>
          </p:nvSpPr>
          <p:spPr>
            <a:xfrm>
              <a:off x="24" y="16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988560" y="902335"/>
            <a:ext cx="782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声母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8312" y="1725231"/>
            <a:ext cx="8207375" cy="458787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zh-CN" altLang="en-US" sz="2400" dirty="0"/>
              <a:t>按发音部位分类（发音部位：发音时发音器官构成阻碍的部位）</a:t>
            </a:r>
            <a:endParaRPr lang="zh-CN" altLang="en-US" sz="2400" dirty="0"/>
          </a:p>
          <a:p>
            <a:pPr marL="0" indent="0">
              <a:buNone/>
            </a:pPr>
            <a:r>
              <a:rPr lang="en-US" altLang="zh-CN" sz="2000" dirty="0"/>
              <a:t>  1</a:t>
            </a:r>
            <a:r>
              <a:rPr lang="zh-CN" altLang="en-US" sz="2000" dirty="0"/>
              <a:t>、双唇音：</a:t>
            </a:r>
            <a:r>
              <a:rPr lang="en-US" altLang="zh-CN" sz="2000" dirty="0"/>
              <a:t>b p m(3</a:t>
            </a:r>
            <a:r>
              <a:rPr lang="zh-CN" altLang="en-US" sz="2000" dirty="0"/>
              <a:t>个）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2</a:t>
            </a:r>
            <a:r>
              <a:rPr lang="zh-CN" altLang="en-US" sz="2000" dirty="0"/>
              <a:t>、唇齿音：</a:t>
            </a:r>
            <a:r>
              <a:rPr lang="en-US" altLang="zh-CN" sz="2000" dirty="0"/>
              <a:t>f  (1</a:t>
            </a:r>
            <a:r>
              <a:rPr lang="zh-CN" altLang="en-US" sz="2000" dirty="0"/>
              <a:t>个</a:t>
            </a:r>
            <a:r>
              <a:rPr lang="en-US" altLang="zh-CN" sz="2000" dirty="0"/>
              <a:t>)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3</a:t>
            </a:r>
            <a:r>
              <a:rPr lang="zh-CN" altLang="en-US" sz="2000" dirty="0"/>
              <a:t>、舌尖前音：</a:t>
            </a:r>
            <a:r>
              <a:rPr lang="en-US" altLang="zh-CN" sz="2000" dirty="0"/>
              <a:t>z c s</a:t>
            </a:r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个）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4</a:t>
            </a:r>
            <a:r>
              <a:rPr lang="zh-CN" altLang="en-US" sz="2000" dirty="0"/>
              <a:t>、舌尖中音：</a:t>
            </a:r>
            <a:r>
              <a:rPr lang="en-US" altLang="zh-CN" sz="2000" dirty="0"/>
              <a:t>d t</a:t>
            </a:r>
            <a:r>
              <a:rPr lang="zh-CN" altLang="en-US" sz="2000" dirty="0"/>
              <a:t>ｎ</a:t>
            </a:r>
            <a:r>
              <a:rPr lang="en-US" altLang="zh-CN" sz="2000" dirty="0"/>
              <a:t>l</a:t>
            </a:r>
            <a:r>
              <a:rPr lang="zh-CN" altLang="en-US" sz="2000" dirty="0"/>
              <a:t>（</a:t>
            </a:r>
            <a:r>
              <a:rPr lang="en-US" altLang="zh-CN" sz="2000" dirty="0"/>
              <a:t>4</a:t>
            </a:r>
            <a:r>
              <a:rPr lang="zh-CN" altLang="en-US" sz="2000" dirty="0"/>
              <a:t>个）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5</a:t>
            </a:r>
            <a:r>
              <a:rPr lang="zh-CN" altLang="en-US" sz="2000" dirty="0"/>
              <a:t>、舌尖后音：</a:t>
            </a:r>
            <a:r>
              <a:rPr lang="en-US" altLang="zh-CN" sz="2000" dirty="0" err="1"/>
              <a:t>zh</a:t>
            </a:r>
            <a:r>
              <a:rPr lang="en-US" altLang="zh-CN" sz="2000" dirty="0"/>
              <a:t> ch </a:t>
            </a:r>
            <a:r>
              <a:rPr lang="en-US" altLang="zh-CN" sz="2000" dirty="0" err="1"/>
              <a:t>sh</a:t>
            </a:r>
            <a:r>
              <a:rPr lang="en-US" altLang="zh-CN" sz="2000" dirty="0"/>
              <a:t> r (4</a:t>
            </a:r>
            <a:r>
              <a:rPr lang="zh-CN" altLang="en-US" sz="2000" dirty="0"/>
              <a:t>个</a:t>
            </a:r>
            <a:r>
              <a:rPr lang="en-US" altLang="zh-CN" sz="2000" dirty="0"/>
              <a:t>)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</a:t>
            </a:r>
            <a:r>
              <a:rPr lang="en-US" altLang="zh-CN" sz="2000" dirty="0">
                <a:solidFill>
                  <a:srgbClr val="FF0000"/>
                </a:solidFill>
              </a:rPr>
              <a:t>6</a:t>
            </a:r>
            <a:r>
              <a:rPr lang="zh-CN" altLang="en-US" sz="2000" dirty="0">
                <a:solidFill>
                  <a:srgbClr val="FF0000"/>
                </a:solidFill>
              </a:rPr>
              <a:t>、舌面音：</a:t>
            </a:r>
            <a:r>
              <a:rPr lang="en-US" altLang="zh-CN" sz="2000" dirty="0">
                <a:solidFill>
                  <a:srgbClr val="FF0000"/>
                </a:solidFill>
              </a:rPr>
              <a:t>j</a:t>
            </a:r>
            <a:r>
              <a:rPr lang="zh-CN" altLang="en-US" sz="2000" dirty="0">
                <a:solidFill>
                  <a:srgbClr val="FF0000"/>
                </a:solidFill>
              </a:rPr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q x</a:t>
            </a:r>
            <a:r>
              <a:rPr lang="zh-CN" altLang="en-US" sz="2000" dirty="0">
                <a:solidFill>
                  <a:srgbClr val="FF0000"/>
                </a:solidFill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</a:rPr>
              <a:t>3</a:t>
            </a:r>
            <a:r>
              <a:rPr lang="zh-CN" altLang="en-US" sz="2000" dirty="0">
                <a:solidFill>
                  <a:srgbClr val="FF0000"/>
                </a:solidFill>
              </a:rPr>
              <a:t>个）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 dirty="0"/>
              <a:t>  7</a:t>
            </a:r>
            <a:r>
              <a:rPr lang="zh-CN" altLang="en-US" sz="2000" dirty="0"/>
              <a:t>、舌根音：</a:t>
            </a:r>
            <a:r>
              <a:rPr lang="en-US" altLang="zh-CN" sz="2000" dirty="0"/>
              <a:t>g k h (3</a:t>
            </a:r>
            <a:r>
              <a:rPr lang="zh-CN" altLang="en-US" sz="2000" dirty="0"/>
              <a:t>个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002" y="2152848"/>
            <a:ext cx="3279205" cy="327920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6165215" y="62325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+j q x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0" y="620713"/>
            <a:ext cx="304165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lvl="0" algn="ctr" fontAlgn="base"/>
            <a:r>
              <a:rPr lang="zh-CN" altLang="en-US" sz="32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+mn-ea"/>
              </a:rPr>
              <a:t>一、普通话定义</a:t>
            </a:r>
            <a:endParaRPr lang="zh-CN" altLang="en-US" sz="32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18434" name="文本框 1"/>
          <p:cNvSpPr txBox="1"/>
          <p:nvPr/>
        </p:nvSpPr>
        <p:spPr>
          <a:xfrm>
            <a:off x="1862138" y="1654175"/>
            <a:ext cx="4078287" cy="3651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</a:rPr>
              <a:t>    2</a:t>
            </a:r>
            <a:r>
              <a:rPr lang="zh-CN" altLang="en-US">
                <a:latin typeface="Arial" panose="020B0604020202020204" pitchFamily="34" charset="0"/>
                <a:ea typeface="宋体" panose="02010600030101010101" pitchFamily="2" charset="-122"/>
              </a:rPr>
              <a:t>、</a:t>
            </a:r>
            <a:r>
              <a:rPr lang="zh-CN" altLang="en-US">
                <a:latin typeface="Arial" panose="020B0604020202020204" pitchFamily="34" charset="0"/>
              </a:rPr>
              <a:t>普通话定义的历程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8435" name="文本框 2"/>
          <p:cNvSpPr txBox="1"/>
          <p:nvPr/>
        </p:nvSpPr>
        <p:spPr>
          <a:xfrm>
            <a:off x="2032000" y="2019300"/>
            <a:ext cx="6770688" cy="33845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>
                <a:latin typeface="Arial" panose="020B0604020202020204" pitchFamily="34" charset="0"/>
              </a:rPr>
              <a:t>       </a:t>
            </a:r>
            <a:r>
              <a:rPr lang="zh-CN" altLang="en-US">
                <a:latin typeface="Arial" panose="020B0604020202020204" pitchFamily="34" charset="0"/>
              </a:rPr>
              <a:t>1955年10月召开的“全国文字改革会议”和“现代汉语规范问题学术会议”期间，汉民族共同语的正式名称正式定为“普通话”，并同时确定了它的定义，即“以北京语音为标准音，以北方话为基础方言”。1955年10月26日，《人民日报》发表题为《为促进汉字改革、推广普通话、实现汉语规范化而努力 》的社论，文中提到：“汉民族共同语，就是以北方话为基础方言、以北京语音为标准音的普通话。”1956年2月6日，国务院发出关于推广普通话的指示，把普通话的定义增补为“以北京语音为标准音，以北方话为基础方言、以典范的现代白话文著作为语法规范。” 这个定义从语音、词汇、语法三个方面明确规定了普通话的标准，使得普通话的定义更为科学、更为周密了。其中，“普通话”二字的涵义是“普遍”和“共通”的意思。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705475" y="6096000"/>
            <a:ext cx="3255963" cy="460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lvl="0" algn="l" fontAlgn="base">
              <a:spcBef>
                <a:spcPct val="50000"/>
              </a:spcBef>
            </a:pPr>
            <a:r>
              <a:rPr lang="zh-CN" altLang="en-US" sz="2000" b="1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第一单元普通话语音概说</a:t>
            </a:r>
            <a:endParaRPr lang="zh-CN" altLang="en-US" sz="2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116840" y="182880"/>
            <a:ext cx="379539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舌面音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j q x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发音介绍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25805" y="1125220"/>
            <a:ext cx="621982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/>
          </a:p>
          <a:p>
            <a:endParaRPr lang="zh-CN" altLang="en-US"/>
          </a:p>
          <a:p>
            <a:r>
              <a:rPr lang="zh-CN" altLang="en-US"/>
              <a:t>　 J Q X 发音都是舌尖向下，用舌面与硬腭发音, 是一组舌面音，发音时舌面隆起.为了避免舌尖参与发音， 最好把舌尖放到下牙龈处，隆起的舌面与硬腭前接触。 j、q发音时是先塞后擦. x发音时舌面与硬腭则没有完全接触， 留有缝隙，摩擦成音。 注意：发j、q、x音的时候用舌面抵住硬腭中部， 一定是在口腔中部发音，上部位不要靠近牙龈， 下部位不要用舌尖，上下齿不要咬住，也不要展开唇， 舌尖向下,舌面自然隆起与上腭接触，发出j、q、x的音。 j、q、x的发音都是舌尖向下，用舌面与硬腭发音</a:t>
            </a:r>
            <a:endParaRPr lang="zh-CN" altLang="en-US"/>
          </a:p>
        </p:txBody>
      </p:sp>
      <p:pic>
        <p:nvPicPr>
          <p:cNvPr id="12" name="图片 11" descr="t0186af9d3c8e09bbd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885" y="4218305"/>
            <a:ext cx="1685290" cy="1514475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6165215" y="62325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+j q x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01" name="矩形 11300"/>
          <p:cNvSpPr/>
          <p:nvPr/>
        </p:nvSpPr>
        <p:spPr>
          <a:xfrm>
            <a:off x="539750" y="1698784"/>
            <a:ext cx="3021013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x-none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4" name="圆角矩形 8193"/>
          <p:cNvSpPr/>
          <p:nvPr/>
        </p:nvSpPr>
        <p:spPr>
          <a:xfrm>
            <a:off x="10795" y="497205"/>
            <a:ext cx="354965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en-US" altLang="zh-CN" sz="3200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J</a:t>
            </a:r>
            <a:r>
              <a:rPr lang="zh-CN" altLang="en-US" sz="3200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读音练习  </a:t>
            </a:r>
            <a:endParaRPr lang="zh-CN" altLang="en-US" sz="3200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21740" y="1916430"/>
            <a:ext cx="5585460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sym typeface="+mn-ea"/>
              </a:rPr>
              <a:t>进行  技术 就是  积分  价格  经济  教育  介绍  建设  精华  今天  记者  解决  经验  结果  具有  基本  继续  加入  觉得  决定  今年  计划  建立  集团  机构  精神  交流 级别  机会  教学  简单  接受  基础  建筑  交易  结构  记录  具体  计算  家庭  </a:t>
            </a:r>
            <a:endParaRPr lang="zh-CN" altLang="en-US" sz="2400"/>
          </a:p>
        </p:txBody>
      </p:sp>
      <p:pic>
        <p:nvPicPr>
          <p:cNvPr id="8" name="图片 7" descr="t0186af9d3c8e09bbd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80430" y="4046855"/>
            <a:ext cx="1698625" cy="1593850"/>
          </a:xfrm>
          <a:prstGeom prst="rect">
            <a:avLst/>
          </a:prstGeom>
        </p:spPr>
      </p:pic>
      <p:sp>
        <p:nvSpPr>
          <p:cNvPr id="3" name="圆角矩形 2"/>
          <p:cNvSpPr/>
          <p:nvPr/>
        </p:nvSpPr>
        <p:spPr>
          <a:xfrm>
            <a:off x="6165215" y="62325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+j q x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01" name="矩形 11300"/>
          <p:cNvSpPr/>
          <p:nvPr/>
        </p:nvSpPr>
        <p:spPr>
          <a:xfrm>
            <a:off x="539750" y="1698784"/>
            <a:ext cx="3021013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x-none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4" name="圆角矩形 8193"/>
          <p:cNvSpPr/>
          <p:nvPr/>
        </p:nvSpPr>
        <p:spPr>
          <a:xfrm>
            <a:off x="10795" y="497205"/>
            <a:ext cx="355346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q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读音练习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245870" y="1931670"/>
            <a:ext cx="5408930" cy="26765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>
                <a:sym typeface="+mn-ea"/>
              </a:rPr>
              <a:t>企</a:t>
            </a:r>
            <a:r>
              <a:rPr lang="zh-CN" altLang="en-US" sz="2400">
                <a:sym typeface="+mn-ea"/>
              </a:rPr>
              <a:t>业</a:t>
            </a:r>
            <a:r>
              <a:rPr lang="en-US" altLang="zh-CN" sz="2400">
                <a:sym typeface="+mn-ea"/>
              </a:rPr>
              <a:t> 情况 其他  全国 起来  其中  其实  汽车  全部 权限 其它 全面 全球 取得 确定  强大  区域 轻松 清除  全新  群众  强烈  确实  请问  清楚  权利 青年  驱动  侵犯 妻子 求助 前面  奇怪 求购 趋势  情绪  确认  青岛  缺乏 青春 取消  千万 </a:t>
            </a:r>
            <a:endParaRPr lang="en-US" altLang="zh-CN" sz="2400"/>
          </a:p>
          <a:p>
            <a:endParaRPr lang="zh-CN" altLang="en-US" sz="2400"/>
          </a:p>
        </p:txBody>
      </p:sp>
      <p:pic>
        <p:nvPicPr>
          <p:cNvPr id="5" name="图片 4" descr="t0186af9d3c8e09bbd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48730" y="4089400"/>
            <a:ext cx="1574800" cy="1632585"/>
          </a:xfrm>
          <a:prstGeom prst="rect">
            <a:avLst/>
          </a:prstGeom>
        </p:spPr>
      </p:pic>
      <p:sp>
        <p:nvSpPr>
          <p:cNvPr id="9231" name="圆角矩形 9230"/>
          <p:cNvSpPr/>
          <p:nvPr/>
        </p:nvSpPr>
        <p:spPr>
          <a:xfrm>
            <a:off x="6165215" y="62325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+j q x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olidFill>
                  <a:schemeClr val="tx1"/>
                </a:solidFill>
              </a:rPr>
              <a:t>X</a:t>
            </a:r>
            <a:r>
              <a:rPr lang="zh-CN" altLang="en-US">
                <a:solidFill>
                  <a:schemeClr val="tx1"/>
                </a:solidFill>
              </a:rPr>
              <a:t>读音练习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191260" y="2014855"/>
            <a:ext cx="713930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>
                <a:sym typeface="+mn-ea"/>
              </a:rPr>
              <a:t>信息 下载  系统  需要  选择  新闻  学习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项目  希望  显示  学校 销售 喜欢 系列 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谢谢  消息  现金  幸福 下来  需求  行政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心里  心情  相信  修改  形式 心理 行动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下午  享受  迅速  现实  训练  先进  寻找 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 形象  小姐  新手  想到  协议  协会  想要 </a:t>
            </a:r>
            <a:endParaRPr lang="zh-CN" altLang="en-US" sz="2400">
              <a:sym typeface="+mn-ea"/>
            </a:endParaRPr>
          </a:p>
        </p:txBody>
      </p:sp>
      <p:sp>
        <p:nvSpPr>
          <p:cNvPr id="8194" name="圆角矩形 8193"/>
          <p:cNvSpPr/>
          <p:nvPr/>
        </p:nvSpPr>
        <p:spPr>
          <a:xfrm>
            <a:off x="10795" y="497205"/>
            <a:ext cx="355346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X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读音练习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pic>
        <p:nvPicPr>
          <p:cNvPr id="7" name="图片 6" descr="t0186af9d3c8e09bbd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93130" y="3981450"/>
            <a:ext cx="1671955" cy="1659255"/>
          </a:xfrm>
          <a:prstGeom prst="rect">
            <a:avLst/>
          </a:prstGeom>
        </p:spPr>
      </p:pic>
      <p:sp>
        <p:nvSpPr>
          <p:cNvPr id="9231" name="圆角矩形 9230"/>
          <p:cNvSpPr/>
          <p:nvPr/>
        </p:nvSpPr>
        <p:spPr>
          <a:xfrm>
            <a:off x="6165215" y="62325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+j q x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/>
                </a:solidFill>
              </a:rPr>
              <a:t>绕口令练习</a:t>
            </a:r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8630" y="1636395"/>
            <a:ext cx="3641725" cy="3969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>
                <a:sym typeface="+mn-ea"/>
              </a:rPr>
              <a:t>漆匠和锡匠</a:t>
            </a:r>
            <a:endParaRPr lang="zh-CN" altLang="en-US"/>
          </a:p>
          <a:p>
            <a:r>
              <a:rPr lang="zh-CN" altLang="en-US">
                <a:sym typeface="+mn-ea"/>
              </a:rPr>
              <a:t>七巷一个漆匠，西巷一个锡匠，</a:t>
            </a:r>
            <a:endParaRPr lang="zh-CN" altLang="en-US"/>
          </a:p>
          <a:p>
            <a:r>
              <a:rPr lang="zh-CN" altLang="en-US">
                <a:sym typeface="+mn-ea"/>
              </a:rPr>
              <a:t>七巷漆匠用了西巷锡匠的锡，</a:t>
            </a:r>
            <a:endParaRPr lang="zh-CN" altLang="en-US"/>
          </a:p>
          <a:p>
            <a:r>
              <a:rPr lang="zh-CN" altLang="en-US">
                <a:sym typeface="+mn-ea"/>
              </a:rPr>
              <a:t>西巷锡匠拿了七巷漆匠的漆，</a:t>
            </a:r>
            <a:endParaRPr lang="zh-CN" altLang="en-US"/>
          </a:p>
          <a:p>
            <a:r>
              <a:rPr lang="zh-CN" altLang="en-US">
                <a:sym typeface="+mn-ea"/>
              </a:rPr>
              <a:t>七巷漆匠气西巷锡匠用了漆，</a:t>
            </a:r>
            <a:endParaRPr lang="zh-CN" altLang="en-US"/>
          </a:p>
          <a:p>
            <a:r>
              <a:rPr lang="zh-CN" altLang="en-US">
                <a:sym typeface="+mn-ea"/>
              </a:rPr>
              <a:t>西巷锡匠讥七巷漆匠拿了锡。</a:t>
            </a:r>
            <a:endParaRPr lang="zh-CN" altLang="en-US"/>
          </a:p>
          <a:p>
            <a:r>
              <a:rPr lang="zh-CN" altLang="en-US">
                <a:sym typeface="+mn-ea"/>
              </a:rPr>
              <a:t> </a:t>
            </a:r>
            <a:endParaRPr lang="zh-CN" altLang="en-US"/>
          </a:p>
          <a:p>
            <a:r>
              <a:rPr lang="zh-CN" altLang="en-US">
                <a:sym typeface="+mn-ea"/>
              </a:rPr>
              <a:t>七加一</a:t>
            </a:r>
            <a:endParaRPr lang="zh-CN" altLang="en-US"/>
          </a:p>
          <a:p>
            <a:r>
              <a:rPr lang="zh-CN" altLang="en-US">
                <a:sym typeface="+mn-ea"/>
              </a:rPr>
              <a:t>七加一，七减一，</a:t>
            </a:r>
            <a:endParaRPr lang="zh-CN" altLang="en-US"/>
          </a:p>
          <a:p>
            <a:r>
              <a:rPr lang="zh-CN" altLang="en-US">
                <a:sym typeface="+mn-ea"/>
              </a:rPr>
              <a:t>加完减完等于几？</a:t>
            </a:r>
            <a:endParaRPr lang="zh-CN" altLang="en-US"/>
          </a:p>
          <a:p>
            <a:r>
              <a:rPr lang="zh-CN" altLang="en-US">
                <a:sym typeface="+mn-ea"/>
              </a:rPr>
              <a:t>七加一，七减一，</a:t>
            </a:r>
            <a:endParaRPr lang="zh-CN" altLang="en-US"/>
          </a:p>
          <a:p>
            <a:r>
              <a:rPr lang="zh-CN" altLang="en-US">
                <a:sym typeface="+mn-ea"/>
              </a:rPr>
              <a:t>加完减完还是七。</a:t>
            </a:r>
            <a:endParaRPr lang="zh-CN" altLang="en-US"/>
          </a:p>
          <a:p>
            <a:r>
              <a:rPr lang="zh-CN" altLang="en-US">
                <a:sym typeface="+mn-ea"/>
              </a:rPr>
              <a:t> </a:t>
            </a:r>
            <a:endParaRPr lang="zh-CN" altLang="en-US"/>
          </a:p>
          <a:p>
            <a:endParaRPr lang="zh-CN" altLang="en-US"/>
          </a:p>
        </p:txBody>
      </p:sp>
      <p:sp>
        <p:nvSpPr>
          <p:cNvPr id="8194" name="圆角矩形 8193"/>
          <p:cNvSpPr/>
          <p:nvPr/>
        </p:nvSpPr>
        <p:spPr>
          <a:xfrm>
            <a:off x="10795" y="497205"/>
            <a:ext cx="355346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绕口令练习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pic>
        <p:nvPicPr>
          <p:cNvPr id="6" name="图片 5" descr="t0186af9d3c8e09bbd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85915" y="3930015"/>
            <a:ext cx="1470025" cy="1675765"/>
          </a:xfrm>
          <a:prstGeom prst="rect">
            <a:avLst/>
          </a:prstGeom>
        </p:spPr>
      </p:pic>
      <p:sp>
        <p:nvSpPr>
          <p:cNvPr id="9231" name="圆角矩形 9230"/>
          <p:cNvSpPr/>
          <p:nvPr/>
        </p:nvSpPr>
        <p:spPr>
          <a:xfrm>
            <a:off x="6148070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声母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+j q x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554855" y="1479550"/>
            <a:ext cx="2959735" cy="2584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>
                <a:sym typeface="+mn-ea"/>
              </a:rPr>
              <a:t>比尖</a:t>
            </a:r>
            <a:endParaRPr lang="zh-CN" altLang="en-US"/>
          </a:p>
          <a:p>
            <a:r>
              <a:rPr lang="zh-CN" altLang="en-US">
                <a:sym typeface="+mn-ea"/>
              </a:rPr>
              <a:t>尖塔尖，尖杆尖。</a:t>
            </a:r>
            <a:endParaRPr lang="zh-CN" altLang="en-US"/>
          </a:p>
          <a:p>
            <a:r>
              <a:rPr lang="zh-CN" altLang="en-US">
                <a:sym typeface="+mn-ea"/>
              </a:rPr>
              <a:t>杆尖尖似塔尖尖，</a:t>
            </a:r>
            <a:endParaRPr lang="zh-CN" altLang="en-US"/>
          </a:p>
          <a:p>
            <a:r>
              <a:rPr lang="zh-CN" altLang="en-US">
                <a:sym typeface="+mn-ea"/>
              </a:rPr>
              <a:t>塔尖尖似杆尖尖，</a:t>
            </a:r>
            <a:endParaRPr lang="zh-CN" altLang="en-US"/>
          </a:p>
          <a:p>
            <a:r>
              <a:rPr lang="zh-CN" altLang="en-US">
                <a:sym typeface="+mn-ea"/>
              </a:rPr>
              <a:t>有人说杆尖比塔尖尖，</a:t>
            </a:r>
            <a:endParaRPr lang="zh-CN" altLang="en-US"/>
          </a:p>
          <a:p>
            <a:r>
              <a:rPr lang="zh-CN" altLang="en-US">
                <a:sym typeface="+mn-ea"/>
              </a:rPr>
              <a:t>有人说塔尖比杆尖尖，</a:t>
            </a:r>
            <a:endParaRPr lang="zh-CN" altLang="en-US"/>
          </a:p>
          <a:p>
            <a:r>
              <a:rPr lang="zh-CN" altLang="en-US">
                <a:sym typeface="+mn-ea"/>
              </a:rPr>
              <a:t>不知到底是杆尖比塔尖尖，</a:t>
            </a:r>
            <a:endParaRPr lang="zh-CN" altLang="en-US"/>
          </a:p>
          <a:p>
            <a:r>
              <a:rPr lang="zh-CN" altLang="en-US">
                <a:sym typeface="+mn-ea"/>
              </a:rPr>
              <a:t>还是塔尖比杆尖尖</a:t>
            </a:r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6146"/>
          <p:cNvSpPr txBox="1"/>
          <p:nvPr/>
        </p:nvSpPr>
        <p:spPr>
          <a:xfrm>
            <a:off x="6227763" y="623728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598285" y="2408555"/>
            <a:ext cx="245491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ea"/>
                <a:ea typeface="+mj-ea"/>
              </a:rPr>
              <a:t>声母 </a:t>
            </a:r>
            <a:endParaRPr lang="en-US" altLang="zh-CN" sz="2400" b="1">
              <a:latin typeface="+mj-ea"/>
              <a:ea typeface="+mj-ea"/>
            </a:endParaRPr>
          </a:p>
          <a:p>
            <a:r>
              <a:rPr lang="zh-CN" altLang="en-US" sz="2400" b="1">
                <a:latin typeface="+mj-ea"/>
                <a:ea typeface="+mj-ea"/>
                <a:sym typeface="+mn-ea"/>
              </a:rPr>
              <a:t>舌尖前音 </a:t>
            </a:r>
            <a:r>
              <a:rPr lang="en-US" altLang="zh-CN" sz="2400" b="1">
                <a:latin typeface="+mj-ea"/>
                <a:ea typeface="+mj-ea"/>
                <a:sym typeface="+mn-ea"/>
              </a:rPr>
              <a:t>Z C S</a:t>
            </a:r>
            <a:endParaRPr lang="en-US" altLang="zh-CN" sz="2400" b="1">
              <a:latin typeface="+mj-ea"/>
              <a:ea typeface="+mj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0280" y="1050290"/>
            <a:ext cx="62344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latin typeface="黑体" panose="02010609060101010101" pitchFamily="2" charset="-122"/>
                <a:ea typeface="黑体" panose="02010609060101010101" pitchFamily="2" charset="-122"/>
              </a:rPr>
              <a:t>普通话语音基础</a:t>
            </a:r>
            <a:endParaRPr lang="zh-CN" altLang="en-US" sz="6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4" name="圆角矩形 8193"/>
          <p:cNvSpPr/>
          <p:nvPr/>
        </p:nvSpPr>
        <p:spPr>
          <a:xfrm>
            <a:off x="10795" y="497205"/>
            <a:ext cx="354965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solidFill>
                  <a:srgbClr val="C00000"/>
                </a:solidFill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sym typeface="+mn-ea"/>
              </a:rPr>
              <a:t>课程内容</a:t>
            </a:r>
            <a:endParaRPr lang="zh-CN" altLang="en-US" sz="3200" b="1" dirty="0">
              <a:solidFill>
                <a:srgbClr val="C00000"/>
              </a:solidFill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  <a:sym typeface="+mn-ea"/>
            </a:endParaRPr>
          </a:p>
        </p:txBody>
      </p:sp>
      <p:sp>
        <p:nvSpPr>
          <p:cNvPr id="17422" name="未知"/>
          <p:cNvSpPr>
            <a:spLocks noEditPoints="1"/>
          </p:cNvSpPr>
          <p:nvPr/>
        </p:nvSpPr>
        <p:spPr>
          <a:xfrm rot="18015575">
            <a:off x="4377055" y="-442595"/>
            <a:ext cx="1872615" cy="2368550"/>
          </a:xfrm>
          <a:custGeom>
            <a:avLst/>
            <a:gdLst/>
            <a:ahLst/>
            <a:cxnLst/>
            <a:rect l="0" t="0" r="0" b="0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gradFill rotWithShape="1">
            <a:gsLst>
              <a:gs pos="0">
                <a:schemeClr val="hlink">
                  <a:alpha val="10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5400000" scaled="1"/>
            <a:tileRect/>
          </a:gradFill>
          <a:ln w="9525"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zh-CN" altLang="en-US"/>
          </a:p>
        </p:txBody>
      </p:sp>
      <p:grpSp>
        <p:nvGrpSpPr>
          <p:cNvPr id="17424" name="组合 17423"/>
          <p:cNvGrpSpPr/>
          <p:nvPr/>
        </p:nvGrpSpPr>
        <p:grpSpPr>
          <a:xfrm>
            <a:off x="4806315" y="579755"/>
            <a:ext cx="1101725" cy="1012825"/>
            <a:chOff x="0" y="0"/>
            <a:chExt cx="1074" cy="1075"/>
          </a:xfrm>
        </p:grpSpPr>
        <p:sp>
          <p:nvSpPr>
            <p:cNvPr id="17425" name="椭圆 17424"/>
            <p:cNvSpPr/>
            <p:nvPr/>
          </p:nvSpPr>
          <p:spPr>
            <a:xfrm>
              <a:off x="0" y="0"/>
              <a:ext cx="1074" cy="1075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46275"/>
                    <a:invGamma/>
                  </a:srgbClr>
                </a:gs>
                <a:gs pos="100000">
                  <a:srgbClr val="D6E1E2"/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6" name="椭圆 17425"/>
            <p:cNvSpPr/>
            <p:nvPr/>
          </p:nvSpPr>
          <p:spPr>
            <a:xfrm>
              <a:off x="13" y="6"/>
              <a:ext cx="1049" cy="1048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alpha val="0"/>
                  </a:srgbClr>
                </a:gs>
                <a:gs pos="100000">
                  <a:srgbClr val="D6E1E2">
                    <a:gamma/>
                    <a:tint val="34902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427" name="椭圆 17426"/>
            <p:cNvSpPr/>
            <p:nvPr/>
          </p:nvSpPr>
          <p:spPr>
            <a:xfrm>
              <a:off x="24" y="16"/>
              <a:ext cx="998" cy="980"/>
            </a:xfrm>
            <a:prstGeom prst="ellipse">
              <a:avLst/>
            </a:prstGeom>
            <a:gradFill rotWithShape="1">
              <a:gsLst>
                <a:gs pos="0">
                  <a:srgbClr val="D6E1E2">
                    <a:gamma/>
                    <a:shade val="79216"/>
                    <a:invGamma/>
                  </a:srgbClr>
                </a:gs>
                <a:gs pos="100000">
                  <a:srgbClr val="D6E1E2">
                    <a:alpha val="48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988560" y="902335"/>
            <a:ext cx="78232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/>
              <a:t>声母</a:t>
            </a:r>
            <a:endParaRPr lang="zh-CN" altLang="en-US"/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第一单元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+z c s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468630" y="1720850"/>
            <a:ext cx="8207375" cy="4587875"/>
          </a:xfrm>
        </p:spPr>
        <p:txBody>
          <a:bodyPr rtlCol="0">
            <a:normAutofit/>
          </a:bodyPr>
          <a:lstStyle/>
          <a:p>
            <a:pPr marL="0" indent="0">
              <a:buNone/>
            </a:pPr>
            <a:r>
              <a:rPr lang="en-US" altLang="zh-CN" dirty="0"/>
              <a:t> </a:t>
            </a:r>
            <a:r>
              <a:rPr lang="zh-CN" altLang="en-US" dirty="0"/>
              <a:t>按发音部位分类（发音部位：发音时发音器官构成阻碍的部位）</a:t>
            </a:r>
            <a:endParaRPr lang="zh-CN" altLang="en-US" dirty="0"/>
          </a:p>
          <a:p>
            <a:pPr marL="0" indent="0">
              <a:buNone/>
            </a:pPr>
            <a:r>
              <a:rPr lang="en-US" altLang="zh-CN" sz="2000" dirty="0"/>
              <a:t>  1</a:t>
            </a:r>
            <a:r>
              <a:rPr lang="zh-CN" altLang="en-US" sz="2000" dirty="0"/>
              <a:t>、双唇音：</a:t>
            </a:r>
            <a:r>
              <a:rPr lang="en-US" altLang="zh-CN" sz="2000" dirty="0"/>
              <a:t>b p m(3</a:t>
            </a:r>
            <a:r>
              <a:rPr lang="zh-CN" altLang="en-US" sz="2000" dirty="0"/>
              <a:t>个）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2</a:t>
            </a:r>
            <a:r>
              <a:rPr lang="zh-CN" altLang="en-US" sz="2000" dirty="0"/>
              <a:t>、唇齿音：</a:t>
            </a:r>
            <a:r>
              <a:rPr lang="en-US" altLang="zh-CN" sz="2000" dirty="0"/>
              <a:t>f(1</a:t>
            </a:r>
            <a:r>
              <a:rPr lang="zh-CN" altLang="en-US" sz="2000" dirty="0"/>
              <a:t>个</a:t>
            </a:r>
            <a:r>
              <a:rPr lang="en-US" altLang="zh-CN" sz="2000" dirty="0"/>
              <a:t>)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</a:t>
            </a:r>
            <a:r>
              <a:rPr lang="en-US" altLang="zh-CN" sz="2000" dirty="0">
                <a:solidFill>
                  <a:srgbClr val="FF0000"/>
                </a:solidFill>
              </a:rPr>
              <a:t> 3</a:t>
            </a:r>
            <a:r>
              <a:rPr lang="zh-CN" altLang="en-US" sz="2000" dirty="0">
                <a:solidFill>
                  <a:srgbClr val="FF0000"/>
                </a:solidFill>
              </a:rPr>
              <a:t>、舌尖前音：</a:t>
            </a:r>
            <a:r>
              <a:rPr lang="en-US" altLang="zh-CN" sz="2000" dirty="0">
                <a:solidFill>
                  <a:srgbClr val="FF0000"/>
                </a:solidFill>
              </a:rPr>
              <a:t>z c s</a:t>
            </a:r>
            <a:r>
              <a:rPr lang="zh-CN" altLang="en-US" sz="2000" dirty="0">
                <a:solidFill>
                  <a:srgbClr val="FF0000"/>
                </a:solidFill>
              </a:rPr>
              <a:t>（</a:t>
            </a:r>
            <a:r>
              <a:rPr lang="en-US" altLang="zh-CN" sz="2000" dirty="0">
                <a:solidFill>
                  <a:srgbClr val="FF0000"/>
                </a:solidFill>
              </a:rPr>
              <a:t>3</a:t>
            </a:r>
            <a:r>
              <a:rPr lang="zh-CN" altLang="en-US" sz="2000" dirty="0">
                <a:solidFill>
                  <a:srgbClr val="FF0000"/>
                </a:solidFill>
              </a:rPr>
              <a:t>个）</a:t>
            </a:r>
            <a:endParaRPr lang="zh-CN" altLang="en-US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CN" sz="2000" dirty="0"/>
              <a:t>  4</a:t>
            </a:r>
            <a:r>
              <a:rPr lang="zh-CN" altLang="en-US" sz="2000" dirty="0"/>
              <a:t>、舌尖中音：</a:t>
            </a:r>
            <a:r>
              <a:rPr lang="en-US" altLang="zh-CN" sz="2000" dirty="0"/>
              <a:t>d t</a:t>
            </a:r>
            <a:r>
              <a:rPr lang="zh-CN" altLang="en-US" sz="2000" dirty="0"/>
              <a:t>ｎ</a:t>
            </a:r>
            <a:r>
              <a:rPr lang="en-US" altLang="zh-CN" sz="2000" dirty="0"/>
              <a:t>l</a:t>
            </a:r>
            <a:r>
              <a:rPr lang="zh-CN" altLang="en-US" sz="2000" dirty="0"/>
              <a:t>（</a:t>
            </a:r>
            <a:r>
              <a:rPr lang="en-US" altLang="zh-CN" sz="2000" dirty="0"/>
              <a:t>4</a:t>
            </a:r>
            <a:r>
              <a:rPr lang="zh-CN" altLang="en-US" sz="2000" dirty="0"/>
              <a:t>个）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5</a:t>
            </a:r>
            <a:r>
              <a:rPr lang="zh-CN" altLang="en-US" sz="2000" dirty="0"/>
              <a:t>、舌尖后音：</a:t>
            </a:r>
            <a:r>
              <a:rPr lang="en-US" altLang="zh-CN" sz="2000" dirty="0" err="1"/>
              <a:t>zh</a:t>
            </a:r>
            <a:r>
              <a:rPr lang="en-US" altLang="zh-CN" sz="2000" dirty="0"/>
              <a:t> ch </a:t>
            </a:r>
            <a:r>
              <a:rPr lang="en-US" altLang="zh-CN" sz="2000" dirty="0" err="1"/>
              <a:t>sh</a:t>
            </a:r>
            <a:r>
              <a:rPr lang="en-US" altLang="zh-CN" sz="2000" dirty="0"/>
              <a:t> r(4</a:t>
            </a:r>
            <a:r>
              <a:rPr lang="zh-CN" altLang="en-US" sz="2000" dirty="0"/>
              <a:t>个</a:t>
            </a:r>
            <a:r>
              <a:rPr lang="en-US" altLang="zh-CN" sz="2000" dirty="0"/>
              <a:t>)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6</a:t>
            </a:r>
            <a:r>
              <a:rPr lang="zh-CN" altLang="en-US" sz="2000" dirty="0"/>
              <a:t>、舌面音：</a:t>
            </a:r>
            <a:r>
              <a:rPr lang="en-US" altLang="zh-CN" sz="2000" dirty="0"/>
              <a:t>j</a:t>
            </a:r>
            <a:r>
              <a:rPr lang="zh-CN" altLang="en-US" sz="2000" dirty="0"/>
              <a:t> </a:t>
            </a:r>
            <a:r>
              <a:rPr lang="en-US" altLang="zh-CN" sz="2000" dirty="0"/>
              <a:t>q x</a:t>
            </a:r>
            <a:r>
              <a:rPr lang="zh-CN" altLang="en-US" sz="2000" dirty="0"/>
              <a:t>（</a:t>
            </a:r>
            <a:r>
              <a:rPr lang="en-US" altLang="zh-CN" sz="2000" dirty="0"/>
              <a:t>3</a:t>
            </a:r>
            <a:r>
              <a:rPr lang="zh-CN" altLang="en-US" sz="2000" dirty="0"/>
              <a:t>个）</a:t>
            </a:r>
            <a:endParaRPr lang="en-US" altLang="zh-CN" sz="2000" dirty="0"/>
          </a:p>
          <a:p>
            <a:pPr marL="0" indent="0">
              <a:buNone/>
            </a:pPr>
            <a:r>
              <a:rPr lang="en-US" altLang="zh-CN" sz="2000" dirty="0"/>
              <a:t>  7</a:t>
            </a:r>
            <a:r>
              <a:rPr lang="zh-CN" altLang="en-US" sz="2000" dirty="0"/>
              <a:t>、舌根音：</a:t>
            </a:r>
            <a:r>
              <a:rPr lang="en-US" altLang="zh-CN" sz="2000" dirty="0"/>
              <a:t>g k h(3</a:t>
            </a:r>
            <a:r>
              <a:rPr lang="zh-CN" altLang="en-US" sz="2000" dirty="0"/>
              <a:t>个</a:t>
            </a:r>
            <a:r>
              <a:rPr lang="en-US" altLang="zh-CN" sz="2000" dirty="0"/>
              <a:t>)</a:t>
            </a:r>
            <a:endParaRPr lang="zh-CN" altLang="en-US" sz="2000" dirty="0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08040" y="3437890"/>
            <a:ext cx="3133725" cy="247396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01" name="矩形 11300"/>
          <p:cNvSpPr/>
          <p:nvPr/>
        </p:nvSpPr>
        <p:spPr>
          <a:xfrm>
            <a:off x="539750" y="1698784"/>
            <a:ext cx="3021013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x-none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4" name="圆角矩形 8193"/>
          <p:cNvSpPr/>
          <p:nvPr/>
        </p:nvSpPr>
        <p:spPr>
          <a:xfrm>
            <a:off x="10795" y="497205"/>
            <a:ext cx="355346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l" rtl="0"/>
            <a:r>
              <a:rPr lang="zh-CN" altLang="en-US" sz="3200" dirty="0">
                <a:solidFill>
                  <a:srgbClr val="C00000"/>
                </a:solidFill>
                <a:sym typeface="+mn-ea"/>
              </a:rPr>
              <a:t>声母发音要领及词语练习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第一单元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+z c s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750" y="1875155"/>
            <a:ext cx="6831965" cy="329184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altLang="zh-CN" sz="2400" dirty="0">
                <a:sym typeface="+mn-ea"/>
              </a:rPr>
              <a:t>Z</a:t>
            </a:r>
            <a:r>
              <a:rPr lang="zh-CN" altLang="en-US" sz="2400" dirty="0">
                <a:sym typeface="+mn-ea"/>
              </a:rPr>
              <a:t>：发音时舌尖向上轻轻抵往上牙背，软腭上升，关闭鼻腔通道，声带不振动，让较弱的气流冲开阻碍形成间隙，气流从间隙中摩擦成声。</a:t>
            </a:r>
            <a:endParaRPr lang="zh-CN" altLang="en-US" sz="2400" dirty="0">
              <a:sym typeface="+mn-ea"/>
            </a:endParaRPr>
          </a:p>
          <a:p>
            <a:pPr marL="0" indent="0">
              <a:buNone/>
            </a:pPr>
            <a:endParaRPr lang="zh-CN" altLang="en-US" sz="2400" dirty="0">
              <a:sym typeface="+mn-ea"/>
            </a:endParaRPr>
          </a:p>
          <a:p>
            <a:pPr marL="0" indent="0">
              <a:buNone/>
            </a:pPr>
            <a:r>
              <a:rPr lang="zh-CN" altLang="en-US" sz="2800" dirty="0">
                <a:sym typeface="+mn-ea"/>
              </a:rPr>
              <a:t>词语练习：</a:t>
            </a:r>
            <a:endParaRPr lang="zh-CN" altLang="en-US" sz="2800" dirty="0">
              <a:sym typeface="+mn-ea"/>
            </a:endParaRPr>
          </a:p>
          <a:p>
            <a:pPr marL="0" indent="0">
              <a:buNone/>
            </a:pPr>
            <a:r>
              <a:rPr lang="zh-CN" altLang="en-US" sz="2800" dirty="0">
                <a:sym typeface="+mn-ea"/>
              </a:rPr>
              <a:t>藏族  在座   采质   栽赃   罪责   自足</a:t>
            </a:r>
            <a:endParaRPr lang="zh-CN" altLang="en-US" sz="2800" dirty="0">
              <a:sym typeface="+mn-ea"/>
            </a:endParaRPr>
          </a:p>
          <a:p>
            <a:pPr marL="0" indent="0">
              <a:buNone/>
            </a:pPr>
            <a:r>
              <a:rPr lang="zh-CN" altLang="en-US" sz="2800" dirty="0">
                <a:sym typeface="+mn-ea"/>
              </a:rPr>
              <a:t>走卒   自尊  宗族   总则   曾祖   遭罪</a:t>
            </a:r>
            <a:endParaRPr lang="zh-CN" altLang="en-US" sz="2800" dirty="0">
              <a:sym typeface="+mn-ea"/>
            </a:endParaRPr>
          </a:p>
          <a:p>
            <a:pPr marL="0" indent="0">
              <a:buNone/>
            </a:pPr>
            <a:r>
              <a:rPr lang="zh-CN" altLang="en-US" sz="2800" dirty="0">
                <a:sym typeface="+mn-ea"/>
              </a:rPr>
              <a:t>贼眉鼠眼   赞不绝口   走南闯北   足智多谋</a:t>
            </a:r>
            <a:endParaRPr lang="zh-CN" altLang="en-US" sz="280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371715" y="775335"/>
            <a:ext cx="1508760" cy="254063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3968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01" name="矩形 11300"/>
          <p:cNvSpPr/>
          <p:nvPr/>
        </p:nvSpPr>
        <p:spPr>
          <a:xfrm>
            <a:off x="539750" y="1698784"/>
            <a:ext cx="3021013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x-none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第一单元</a:t>
            </a:r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+z c s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1610" y="899795"/>
            <a:ext cx="855916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en-US" altLang="zh-CN" sz="2400" dirty="0">
                <a:sym typeface="+mn-ea"/>
              </a:rPr>
              <a:t>c:</a:t>
            </a:r>
            <a:r>
              <a:rPr lang="zh-CN" altLang="en-US" sz="2400" dirty="0">
                <a:sym typeface="+mn-ea"/>
              </a:rPr>
              <a:t>发音状况与</a:t>
            </a:r>
            <a:r>
              <a:rPr lang="en-US" altLang="zh-CN" sz="2400" dirty="0">
                <a:sym typeface="+mn-ea"/>
              </a:rPr>
              <a:t>z</a:t>
            </a:r>
            <a:r>
              <a:rPr lang="zh-CN" altLang="en-US" sz="2400" dirty="0">
                <a:sym typeface="+mn-ea"/>
              </a:rPr>
              <a:t>相近，不同的是用较强的气流冲破阻碍。</a:t>
            </a:r>
            <a:endParaRPr lang="zh-CN" altLang="en-US" sz="2400" dirty="0">
              <a:sym typeface="+mn-ea"/>
            </a:endParaRPr>
          </a:p>
          <a:p>
            <a:pPr marL="0" indent="0">
              <a:buNone/>
            </a:pPr>
            <a:r>
              <a:rPr lang="zh-CN" altLang="en-US" sz="2400" dirty="0">
                <a:sym typeface="+mn-ea"/>
              </a:rPr>
              <a:t> </a:t>
            </a:r>
            <a:endParaRPr lang="zh-CN" altLang="en-US" sz="2400" dirty="0">
              <a:sym typeface="+mn-ea"/>
            </a:endParaRPr>
          </a:p>
          <a:p>
            <a:pPr marL="0" indent="0">
              <a:buNone/>
            </a:pPr>
            <a:r>
              <a:rPr lang="zh-CN" altLang="en-US" sz="2400" dirty="0">
                <a:sym typeface="+mn-ea"/>
              </a:rPr>
              <a:t>词语练习：</a:t>
            </a:r>
            <a:endParaRPr lang="zh-CN" altLang="en-US" sz="2400" dirty="0">
              <a:sym typeface="+mn-ea"/>
            </a:endParaRPr>
          </a:p>
          <a:p>
            <a:pPr marL="0" indent="0">
              <a:buNone/>
            </a:pPr>
            <a:r>
              <a:rPr lang="zh-CN" altLang="en-US" sz="2400" dirty="0">
                <a:sym typeface="+mn-ea"/>
              </a:rPr>
              <a:t> 苍翠   匆匆    草丛    璀璨   粗糙    此次</a:t>
            </a:r>
            <a:endParaRPr lang="zh-CN" altLang="en-US" sz="2400" dirty="0">
              <a:sym typeface="+mn-ea"/>
            </a:endParaRPr>
          </a:p>
          <a:p>
            <a:pPr marL="0" indent="0">
              <a:buNone/>
            </a:pPr>
            <a:r>
              <a:rPr lang="zh-CN" altLang="en-US" sz="2400" dirty="0">
                <a:sym typeface="+mn-ea"/>
              </a:rPr>
              <a:t> 措辞   </a:t>
            </a:r>
            <a:r>
              <a:rPr lang="zh-CN" altLang="en-US" sz="2400"/>
              <a:t>猜测    催促    仓促   残存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 dirty="0">
                <a:sym typeface="+mn-ea"/>
              </a:rPr>
              <a:t> 财大气粗 惨无人道 沧海一簇 粗茶淡饭 </a:t>
            </a:r>
            <a:endParaRPr lang="zh-CN" altLang="en-US" sz="2400"/>
          </a:p>
        </p:txBody>
      </p:sp>
      <p:sp>
        <p:nvSpPr>
          <p:cNvPr id="5" name="文本框 4"/>
          <p:cNvSpPr txBox="1"/>
          <p:nvPr/>
        </p:nvSpPr>
        <p:spPr>
          <a:xfrm>
            <a:off x="181610" y="3394710"/>
            <a:ext cx="8392795" cy="230695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indent="0">
              <a:buNone/>
            </a:pPr>
            <a:r>
              <a:rPr lang="zh-CN" altLang="en-US" sz="2400" dirty="0">
                <a:sym typeface="+mn-ea"/>
              </a:rPr>
              <a:t>s(舌尖前清擦音)一一舌尖和上齿背轻轻接触;软腭上升，堵塞鼻腔通道,使气流从舌尖和上齿背之间磨擦而出;声带不振动。</a:t>
            </a:r>
            <a:endParaRPr lang="zh-CN" altLang="en-US" sz="2400" dirty="0">
              <a:sym typeface="+mn-ea"/>
            </a:endParaRPr>
          </a:p>
          <a:p>
            <a:pPr marL="0" indent="0">
              <a:buNone/>
            </a:pPr>
            <a:r>
              <a:rPr lang="zh-CN" altLang="en-US" sz="2400" dirty="0">
                <a:sym typeface="+mn-ea"/>
              </a:rPr>
              <a:t>例如:</a:t>
            </a:r>
            <a:endParaRPr lang="zh-CN" altLang="en-US" sz="2400" dirty="0">
              <a:sym typeface="+mn-ea"/>
            </a:endParaRPr>
          </a:p>
          <a:p>
            <a:pPr marL="0" indent="0">
              <a:buNone/>
            </a:pPr>
            <a:r>
              <a:rPr lang="zh-CN" altLang="en-US" sz="2400" dirty="0">
                <a:sym typeface="+mn-ea"/>
              </a:rPr>
              <a:t>洒扫sasao  缫丝sao si  色素sesu  僧俗sengsu 搜索</a:t>
            </a:r>
            <a:r>
              <a:rPr lang="en-US" altLang="zh-CN" sz="2400" dirty="0">
                <a:sym typeface="+mn-ea"/>
              </a:rPr>
              <a:t>sousuo</a:t>
            </a:r>
            <a:r>
              <a:rPr lang="zh-CN" altLang="en-US" sz="2400" dirty="0">
                <a:sym typeface="+mn-ea"/>
              </a:rPr>
              <a:t>  诉讼susong    琐碎su</a:t>
            </a:r>
            <a:r>
              <a:rPr lang="en-US" altLang="zh-CN" sz="2400" dirty="0">
                <a:sym typeface="+mn-ea"/>
              </a:rPr>
              <a:t>o </a:t>
            </a:r>
            <a:r>
              <a:rPr lang="zh-CN" altLang="en-US" sz="2400" dirty="0">
                <a:sym typeface="+mn-ea"/>
              </a:rPr>
              <a:t>sui   三思sansi   瑟缩sesuo</a:t>
            </a:r>
            <a:endParaRPr lang="zh-CN" altLang="en-US" sz="2400" dirty="0">
              <a:sym typeface="+mn-ea"/>
            </a:endParaRPr>
          </a:p>
          <a:p>
            <a:pPr marL="0" indent="0">
              <a:buNone/>
            </a:pPr>
            <a:r>
              <a:rPr lang="zh-CN" altLang="en-US" sz="2400" dirty="0">
                <a:sym typeface="+mn-ea"/>
              </a:rPr>
              <a:t>嫂嫂   酸涩   松散   三权鼎立   丧权辱国   扫地出门  死灰复燃</a:t>
            </a:r>
            <a:endParaRPr lang="zh-CN" altLang="en-US" sz="2400" dirty="0"/>
          </a:p>
        </p:txBody>
      </p:sp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3" name="矩形 11282"/>
          <p:cNvSpPr/>
          <p:nvPr/>
        </p:nvSpPr>
        <p:spPr>
          <a:xfrm>
            <a:off x="539752" y="4147674"/>
            <a:ext cx="3021013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01" name="矩形 11300"/>
          <p:cNvSpPr/>
          <p:nvPr/>
        </p:nvSpPr>
        <p:spPr>
          <a:xfrm>
            <a:off x="539752" y="1698159"/>
            <a:ext cx="3021013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x-none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02" name="圆角矩形 11301"/>
          <p:cNvSpPr/>
          <p:nvPr/>
        </p:nvSpPr>
        <p:spPr>
          <a:xfrm>
            <a:off x="-37489" y="1196752"/>
            <a:ext cx="4537481" cy="5544616"/>
          </a:xfrm>
          <a:prstGeom prst="roundRect">
            <a:avLst>
              <a:gd name="adj" fmla="val 1472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04" name="矩形 11303"/>
          <p:cNvSpPr/>
          <p:nvPr/>
        </p:nvSpPr>
        <p:spPr>
          <a:xfrm>
            <a:off x="539752" y="2922123"/>
            <a:ext cx="3021013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467"/>
            <a:ext cx="481965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绕口令练习</a:t>
            </a:r>
            <a:endParaRPr lang="zh-CN" alt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97990"/>
            <a:ext cx="4500245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z.c.s-zh.ch.sh</a:t>
            </a:r>
            <a:endParaRPr lang="zh-CN" altLang="en-US" sz="2800" dirty="0"/>
          </a:p>
          <a:p>
            <a:pPr algn="ctr"/>
            <a:r>
              <a:rPr lang="zh-CN" altLang="en-US" sz="2400" dirty="0"/>
              <a:t>湿字纸</a:t>
            </a:r>
            <a:endParaRPr lang="zh-CN" altLang="en-US" sz="2400" dirty="0"/>
          </a:p>
          <a:p>
            <a:pPr algn="ctr"/>
            <a:r>
              <a:rPr lang="zh-CN" altLang="en-US" sz="2400" dirty="0"/>
              <a:t>刚往窗上糊字纸，</a:t>
            </a:r>
            <a:endParaRPr lang="zh-CN" altLang="en-US" sz="2400" dirty="0"/>
          </a:p>
          <a:p>
            <a:pPr algn="ctr"/>
            <a:r>
              <a:rPr lang="zh-CN" altLang="en-US" sz="2400" dirty="0"/>
              <a:t>你就隔着窗子撕字纸。</a:t>
            </a:r>
            <a:endParaRPr lang="zh-CN" altLang="en-US" sz="2400" dirty="0"/>
          </a:p>
          <a:p>
            <a:pPr algn="ctr"/>
            <a:r>
              <a:rPr lang="zh-CN" altLang="en-US" sz="2400" dirty="0"/>
              <a:t>一次撕下横字纸，</a:t>
            </a:r>
            <a:endParaRPr lang="zh-CN" altLang="en-US" sz="2400" dirty="0"/>
          </a:p>
          <a:p>
            <a:pPr algn="ctr"/>
            <a:r>
              <a:rPr lang="zh-CN" altLang="en-US" sz="2400" dirty="0"/>
              <a:t>一次撕下竖字纸，</a:t>
            </a:r>
            <a:endParaRPr lang="zh-CN" altLang="en-US" sz="2400" dirty="0"/>
          </a:p>
          <a:p>
            <a:pPr algn="ctr"/>
            <a:r>
              <a:rPr lang="zh-CN" altLang="en-US" sz="2400" dirty="0"/>
              <a:t>两次撕了四十四张显字纸。是字纸你就撕字纸，</a:t>
            </a:r>
            <a:endParaRPr lang="zh-CN" altLang="en-US" sz="2400" dirty="0"/>
          </a:p>
          <a:p>
            <a:pPr algn="ctr"/>
            <a:r>
              <a:rPr lang="zh-CN" altLang="en-US" sz="2400" dirty="0"/>
              <a:t>不是字纸你就不要胡乱撕一地纸。</a:t>
            </a:r>
            <a:endParaRPr lang="zh-CN" altLang="en-US" sz="2400" dirty="0"/>
          </a:p>
        </p:txBody>
      </p:sp>
      <p:sp>
        <p:nvSpPr>
          <p:cNvPr id="6" name="圆角矩形 5"/>
          <p:cNvSpPr/>
          <p:nvPr/>
        </p:nvSpPr>
        <p:spPr>
          <a:xfrm>
            <a:off x="4499992" y="1196752"/>
            <a:ext cx="4644008" cy="540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819645" y="1698159"/>
            <a:ext cx="3888432" cy="4954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/>
              <a:t>S- sh</a:t>
            </a:r>
            <a:endParaRPr lang="zh-CN" altLang="en-US" sz="2400" dirty="0"/>
          </a:p>
          <a:p>
            <a:pPr algn="ctr"/>
            <a:r>
              <a:rPr lang="zh-CN" altLang="en-US" sz="2400" dirty="0"/>
              <a:t>三哥三嫂子，</a:t>
            </a:r>
            <a:endParaRPr lang="zh-CN" altLang="en-US" sz="2400" dirty="0"/>
          </a:p>
          <a:p>
            <a:pPr algn="ctr"/>
            <a:r>
              <a:rPr lang="zh-CN" altLang="en-US" sz="2400" dirty="0"/>
              <a:t>借我三斗三升酸枣子。</a:t>
            </a:r>
            <a:endParaRPr lang="zh-CN" altLang="en-US" sz="2400" dirty="0"/>
          </a:p>
          <a:p>
            <a:pPr algn="ctr"/>
            <a:r>
              <a:rPr lang="zh-CN" altLang="en-US" sz="2400" dirty="0"/>
              <a:t>明年上 山 摘 了 酸 枣 子，</a:t>
            </a:r>
            <a:endParaRPr lang="zh-CN" altLang="en-US" sz="2400" dirty="0"/>
          </a:p>
          <a:p>
            <a:pPr algn="ctr"/>
            <a:r>
              <a:rPr lang="zh-CN" altLang="en-US" sz="2400" dirty="0"/>
              <a:t>如 数 奉还 三 哥 三嫂 子这 三 斗 三 升 酸 枣 子。</a:t>
            </a:r>
            <a:endParaRPr lang="zh-CN" altLang="en-US" sz="2400" dirty="0"/>
          </a:p>
          <a:p>
            <a:pPr algn="ctr"/>
            <a:endParaRPr lang="zh-CN" altLang="en-US" sz="2400" dirty="0"/>
          </a:p>
          <a:p>
            <a:pPr algn="ctr"/>
            <a:r>
              <a:rPr lang="zh-CN" altLang="en-US" sz="2400" dirty="0"/>
              <a:t>s- sh</a:t>
            </a:r>
            <a:endParaRPr lang="zh-CN" altLang="en-US" sz="2400" dirty="0"/>
          </a:p>
          <a:p>
            <a:pPr algn="ctr"/>
            <a:r>
              <a:rPr lang="zh-CN" altLang="en-US" sz="2400" dirty="0"/>
              <a:t>三月三</a:t>
            </a:r>
            <a:endParaRPr lang="zh-CN" altLang="en-US" sz="2400" dirty="0"/>
          </a:p>
          <a:p>
            <a:pPr algn="ctr"/>
            <a:r>
              <a:rPr lang="zh-CN" altLang="en-US" sz="2400" dirty="0"/>
              <a:t>三 月 三，阿三撑伞上深山，上山又下山，出了满身汗，</a:t>
            </a:r>
            <a:endParaRPr lang="zh-CN" altLang="en-US" sz="2400" dirty="0"/>
          </a:p>
          <a:p>
            <a:pPr algn="ctr"/>
            <a:r>
              <a:rPr lang="zh-CN" altLang="en-US" sz="2400" dirty="0"/>
              <a:t>湿了一身衫，</a:t>
            </a:r>
            <a:endParaRPr lang="zh-CN" altLang="en-US" sz="2400" dirty="0"/>
          </a:p>
          <a:p>
            <a:pPr algn="ctr"/>
            <a:r>
              <a:rPr lang="zh-CN" altLang="en-US" sz="2400" dirty="0"/>
              <a:t>上 山 下 山 跑 了 三 里 三。</a:t>
            </a:r>
            <a:endParaRPr lang="zh-CN" altLang="en-US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圆角矩形 9218"/>
          <p:cNvSpPr/>
          <p:nvPr/>
        </p:nvSpPr>
        <p:spPr>
          <a:xfrm>
            <a:off x="1893888" y="1773238"/>
            <a:ext cx="7067550" cy="3009900"/>
          </a:xfrm>
          <a:prstGeom prst="roundRect">
            <a:avLst>
              <a:gd name="adj" fmla="val 17509"/>
            </a:avLst>
          </a:prstGeom>
          <a:solidFill>
            <a:schemeClr val="bg2">
              <a:alpha val="0"/>
            </a:schemeClr>
          </a:solidFill>
          <a:ln w="9525">
            <a:noFill/>
          </a:ln>
        </p:spPr>
        <p:txBody>
          <a:bodyPr anchor="t"/>
          <a:lstStyle/>
          <a:p>
            <a:r>
              <a:rPr lang="en-US" altLang="zh-CN">
                <a:latin typeface="Arial" panose="020B0604020202020204" pitchFamily="34" charset="0"/>
              </a:rPr>
              <a:t>      </a:t>
            </a:r>
            <a:r>
              <a:rPr lang="zh-CN" altLang="en-US">
                <a:latin typeface="Arial" panose="020B0604020202020204" pitchFamily="34" charset="0"/>
              </a:rPr>
              <a:t>普通话水平测试(PSC:PUTONGHUA SHUIPING CESHI)是对应试人运用普通话的规范程度的口语考试。全部测试内容均以口头方式进行。普通话水平等级分为三级六等，即一、二、三级，每个级别再分出甲乙两个等次;一级甲等为最高，三级乙等为最低。普通话水平测试不是口才的评定，而是对应试人掌握和运用普通话所达到的规范程度的测查和评定，是应试人的汉语标准语测试。应试人在运用普通话口语进行表达过程中所表现的语音、词汇、语法规范程度，是评定其所达到的水平等级的重要依据。</a:t>
            </a:r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9458" name="圆角矩形 9221"/>
          <p:cNvSpPr/>
          <p:nvPr/>
        </p:nvSpPr>
        <p:spPr>
          <a:xfrm>
            <a:off x="746125" y="1046163"/>
            <a:ext cx="7915275" cy="1089025"/>
          </a:xfrm>
          <a:prstGeom prst="roundRect">
            <a:avLst>
              <a:gd name="adj" fmla="val 50000"/>
            </a:avLst>
          </a:prstGeom>
          <a:solidFill>
            <a:schemeClr val="bg2">
              <a:alpha val="0"/>
            </a:schemeClr>
          </a:solidFill>
          <a:ln w="9525">
            <a:noFill/>
          </a:ln>
        </p:spPr>
        <p:txBody>
          <a:bodyPr anchor="t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9459" name="文本框 9222"/>
          <p:cNvSpPr txBox="1"/>
          <p:nvPr/>
        </p:nvSpPr>
        <p:spPr>
          <a:xfrm>
            <a:off x="1906588" y="1408113"/>
            <a:ext cx="6624637" cy="365125"/>
          </a:xfrm>
          <a:prstGeom prst="rect">
            <a:avLst/>
          </a:prstGeom>
          <a:solidFill>
            <a:schemeClr val="bg2">
              <a:alpha val="0"/>
            </a:schemeClr>
          </a:solidFill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dirty="0">
                <a:latin typeface="Arial" panose="020B0604020202020204" pitchFamily="34" charset="0"/>
                <a:ea typeface="宋体" panose="02010600030101010101" pitchFamily="2" charset="-122"/>
              </a:rPr>
              <a:t>、什么是普通话考试？</a:t>
            </a:r>
            <a:endParaRPr lang="zh-CN" altLang="en-US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9460" name="组合 9223"/>
          <p:cNvGrpSpPr/>
          <p:nvPr/>
        </p:nvGrpSpPr>
        <p:grpSpPr>
          <a:xfrm>
            <a:off x="323850" y="2287588"/>
            <a:ext cx="642938" cy="781050"/>
            <a:chOff x="0" y="0"/>
            <a:chExt cx="668" cy="668"/>
          </a:xfrm>
        </p:grpSpPr>
        <p:sp>
          <p:nvSpPr>
            <p:cNvPr id="19461" name="椭圆 9224"/>
            <p:cNvSpPr/>
            <p:nvPr/>
          </p:nvSpPr>
          <p:spPr>
            <a:xfrm>
              <a:off x="0" y="0"/>
              <a:ext cx="668" cy="668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 w="9525">
              <a:noFill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462" name="椭圆 9225"/>
            <p:cNvSpPr/>
            <p:nvPr/>
          </p:nvSpPr>
          <p:spPr>
            <a:xfrm>
              <a:off x="7" y="5"/>
              <a:ext cx="646" cy="647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 w="9525">
              <a:noFill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463" name="椭圆 9226"/>
            <p:cNvSpPr/>
            <p:nvPr/>
          </p:nvSpPr>
          <p:spPr>
            <a:xfrm>
              <a:off x="15" y="9"/>
              <a:ext cx="631" cy="631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 w="9525">
              <a:noFill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464" name="椭圆 9227"/>
            <p:cNvSpPr/>
            <p:nvPr/>
          </p:nvSpPr>
          <p:spPr>
            <a:xfrm>
              <a:off x="22" y="15"/>
              <a:ext cx="600" cy="589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 w="9525">
              <a:noFill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465" name="椭圆 9228"/>
            <p:cNvSpPr/>
            <p:nvPr/>
          </p:nvSpPr>
          <p:spPr>
            <a:xfrm>
              <a:off x="57" y="31"/>
              <a:ext cx="533" cy="479"/>
            </a:xfrm>
            <a:prstGeom prst="ellipse">
              <a:avLst/>
            </a:prstGeom>
            <a:solidFill>
              <a:schemeClr val="bg2">
                <a:alpha val="0"/>
              </a:schemeClr>
            </a:solidFill>
            <a:ln w="9525">
              <a:noFill/>
            </a:ln>
          </p:spPr>
          <p:txBody>
            <a:bodyPr anchor="t"/>
            <a:lstStyle/>
            <a:p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9466" name="文本框 9229"/>
          <p:cNvSpPr txBox="1"/>
          <p:nvPr/>
        </p:nvSpPr>
        <p:spPr>
          <a:xfrm>
            <a:off x="395288" y="2295525"/>
            <a:ext cx="434975" cy="581025"/>
          </a:xfrm>
          <a:prstGeom prst="rect">
            <a:avLst/>
          </a:prstGeom>
          <a:solidFill>
            <a:schemeClr val="bg2">
              <a:alpha val="0"/>
            </a:schemeClr>
          </a:solidFill>
          <a:ln w="9525">
            <a:noFill/>
          </a:ln>
        </p:spPr>
        <p:txBody>
          <a:bodyPr lIns="90000" tIns="46800" rIns="90000" bIns="46800" anchor="t">
            <a:spAutoFit/>
          </a:bodyPr>
          <a:lstStyle/>
          <a:p>
            <a:pPr eaLnBrk="0" hangingPunct="0"/>
            <a:endParaRPr lang="zh-CN" altLang="en-US" sz="32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194" name="圆角矩形 8193"/>
          <p:cNvSpPr/>
          <p:nvPr/>
        </p:nvSpPr>
        <p:spPr>
          <a:xfrm>
            <a:off x="-33337" y="668338"/>
            <a:ext cx="3124200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lvl="0" algn="ctr" fontAlgn="base"/>
            <a:r>
              <a:rPr lang="zh-CN" altLang="en-US" sz="32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二、普通话考试</a:t>
            </a:r>
            <a:endParaRPr lang="zh-CN" altLang="en-US" sz="32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705475" y="6096000"/>
            <a:ext cx="3255963" cy="460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lvl="0" algn="l" fontAlgn="base">
              <a:spcBef>
                <a:spcPct val="50000"/>
              </a:spcBef>
            </a:pPr>
            <a:r>
              <a:rPr lang="zh-CN" altLang="en-US" sz="2000" b="1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第一单元普通话语音概说</a:t>
            </a:r>
            <a:endParaRPr lang="zh-CN" altLang="en-US" sz="2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pic>
        <p:nvPicPr>
          <p:cNvPr id="19469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8675" y="4451350"/>
            <a:ext cx="344805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3" name="矩形 11282"/>
          <p:cNvSpPr/>
          <p:nvPr/>
        </p:nvSpPr>
        <p:spPr>
          <a:xfrm>
            <a:off x="539752" y="4147674"/>
            <a:ext cx="3021013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01" name="矩形 11300"/>
          <p:cNvSpPr/>
          <p:nvPr/>
        </p:nvSpPr>
        <p:spPr>
          <a:xfrm>
            <a:off x="539752" y="1698159"/>
            <a:ext cx="3021013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x-none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02" name="圆角矩形 11301"/>
          <p:cNvSpPr/>
          <p:nvPr/>
        </p:nvSpPr>
        <p:spPr>
          <a:xfrm>
            <a:off x="1198245" y="1269365"/>
            <a:ext cx="6668135" cy="4744720"/>
          </a:xfrm>
          <a:prstGeom prst="roundRect">
            <a:avLst>
              <a:gd name="adj" fmla="val 1472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04" name="矩形 11303"/>
          <p:cNvSpPr/>
          <p:nvPr/>
        </p:nvSpPr>
        <p:spPr>
          <a:xfrm>
            <a:off x="539752" y="2922123"/>
            <a:ext cx="3021013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467"/>
            <a:ext cx="481965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绕口令练习</a:t>
            </a:r>
            <a:endParaRPr lang="zh-CN" alt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1287145" y="1060450"/>
            <a:ext cx="6490335" cy="4892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zh-CN" altLang="en-US" sz="2400" dirty="0"/>
          </a:p>
          <a:p>
            <a:pPr algn="ctr"/>
            <a:r>
              <a:rPr lang="zh-CN" altLang="en-US" sz="2400" dirty="0"/>
              <a:t>z.c.s-zh.ch.sh</a:t>
            </a:r>
            <a:endParaRPr lang="zh-CN" altLang="en-US" sz="2400" dirty="0"/>
          </a:p>
          <a:p>
            <a:pPr algn="ctr"/>
            <a:r>
              <a:rPr lang="zh-CN" altLang="en-US" sz="2400" dirty="0"/>
              <a:t>石狮 子 咬 死 涩 柿 子 树</a:t>
            </a:r>
            <a:endParaRPr lang="zh-CN" altLang="en-US" sz="2400" dirty="0"/>
          </a:p>
          <a:p>
            <a:pPr algn="ctr"/>
            <a:r>
              <a:rPr lang="zh-CN" altLang="en-US" sz="2400" dirty="0"/>
              <a:t>山前有四十四棵涩柿子树，</a:t>
            </a:r>
            <a:endParaRPr lang="zh-CN" altLang="en-US" sz="2400" dirty="0"/>
          </a:p>
          <a:p>
            <a:pPr algn="ctr"/>
            <a:r>
              <a:rPr lang="zh-CN" altLang="en-US" sz="2400" dirty="0"/>
              <a:t>山后有四十四只石狮子，</a:t>
            </a:r>
            <a:endParaRPr lang="zh-CN" altLang="en-US" sz="2400" dirty="0"/>
          </a:p>
          <a:p>
            <a:pPr algn="ctr"/>
            <a:r>
              <a:rPr lang="zh-CN" altLang="en-US" sz="2400" dirty="0"/>
              <a:t>山前的四十四棵涩柿子树，</a:t>
            </a:r>
            <a:endParaRPr lang="zh-CN" altLang="en-US" sz="2400" dirty="0"/>
          </a:p>
          <a:p>
            <a:pPr algn="ctr"/>
            <a:r>
              <a:rPr lang="zh-CN" altLang="en-US" sz="2400" dirty="0"/>
              <a:t>涩死了山后的四十四只石狮子</a:t>
            </a:r>
            <a:endParaRPr lang="zh-CN" altLang="en-US" sz="2400" dirty="0"/>
          </a:p>
          <a:p>
            <a:pPr algn="ctr"/>
            <a:r>
              <a:rPr lang="zh-CN" altLang="en-US" sz="2400" dirty="0"/>
              <a:t>山后的四十四只石狮子</a:t>
            </a:r>
            <a:endParaRPr lang="zh-CN" altLang="en-US" sz="2400" dirty="0"/>
          </a:p>
          <a:p>
            <a:pPr algn="ctr"/>
            <a:r>
              <a:rPr lang="zh-CN" altLang="en-US" sz="2400" dirty="0"/>
              <a:t>咬死了山前的四十四棵涩柿子树。</a:t>
            </a:r>
            <a:endParaRPr lang="zh-CN" altLang="en-US" sz="2400" dirty="0"/>
          </a:p>
          <a:p>
            <a:pPr algn="ctr"/>
            <a:r>
              <a:rPr lang="zh-CN" altLang="en-US" sz="2400" dirty="0"/>
              <a:t>不知是山前的四十四棵湿柿子树，</a:t>
            </a:r>
            <a:endParaRPr lang="zh-CN" altLang="en-US" sz="2400" dirty="0"/>
          </a:p>
          <a:p>
            <a:pPr algn="ctr"/>
            <a:r>
              <a:rPr lang="zh-CN" altLang="en-US" sz="2400" dirty="0"/>
              <a:t>涩死了山后的四十四只石狮子，</a:t>
            </a:r>
            <a:endParaRPr lang="zh-CN" altLang="en-US" sz="2400" dirty="0"/>
          </a:p>
          <a:p>
            <a:pPr algn="ctr"/>
            <a:r>
              <a:rPr lang="zh-CN" altLang="en-US" sz="2400" dirty="0"/>
              <a:t>还是山后的四十四只石狮子，</a:t>
            </a:r>
            <a:endParaRPr lang="zh-CN" altLang="en-US" sz="2400" dirty="0"/>
          </a:p>
          <a:p>
            <a:pPr algn="ctr"/>
            <a:r>
              <a:rPr lang="zh-CN" altLang="en-US" sz="2400" dirty="0"/>
              <a:t>咬死了山前的四十四棵涩柿子树。</a:t>
            </a:r>
            <a:endParaRPr lang="zh-CN" altLang="en-US" sz="2400" dirty="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6146"/>
          <p:cNvSpPr txBox="1"/>
          <p:nvPr/>
        </p:nvSpPr>
        <p:spPr>
          <a:xfrm>
            <a:off x="6227763" y="623728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060440" y="2526030"/>
            <a:ext cx="30759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latin typeface="+mj-ea"/>
                <a:ea typeface="+mj-ea"/>
              </a:rPr>
              <a:t>声母 </a:t>
            </a:r>
            <a:endParaRPr lang="en-US" altLang="zh-CN" sz="2400" b="1">
              <a:latin typeface="+mj-ea"/>
              <a:ea typeface="+mj-ea"/>
            </a:endParaRPr>
          </a:p>
          <a:p>
            <a:r>
              <a:rPr lang="zh-CN" altLang="en-US" sz="240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ea"/>
                <a:sym typeface="+mn-ea"/>
              </a:rPr>
              <a:t>舌尖后音</a:t>
            </a:r>
            <a:r>
              <a:rPr lang="en-US" altLang="zh-CN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zh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ch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</a:t>
            </a:r>
            <a:r>
              <a:rPr lang="en-US" altLang="zh-CN" sz="2400" dirty="0" err="1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sh</a:t>
            </a:r>
            <a:r>
              <a:rPr lang="en-US" altLang="zh-CN" sz="240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 r</a:t>
            </a:r>
            <a:endParaRPr lang="en-US" altLang="zh-CN" sz="2400" b="1" dirty="0" smtClean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0280" y="1050290"/>
            <a:ext cx="62344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latin typeface="黑体" panose="02010609060101010101" pitchFamily="2" charset="-122"/>
                <a:ea typeface="黑体" panose="02010609060101010101" pitchFamily="2" charset="-122"/>
              </a:rPr>
              <a:t>普通话语音基础</a:t>
            </a:r>
            <a:endParaRPr lang="zh-CN" altLang="en-US" sz="6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0" y="19097"/>
            <a:ext cx="9144000" cy="49231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+mj-ea"/>
                <a:ea typeface="+mj-ea"/>
              </a:rPr>
              <a:t>课程内容</a:t>
            </a:r>
            <a:endParaRPr lang="en-US" altLang="zh-CN" sz="4400" dirty="0">
              <a:latin typeface="+mj-ea"/>
              <a:ea typeface="+mj-ea"/>
            </a:endParaRPr>
          </a:p>
          <a:p>
            <a:endParaRPr lang="en-US" altLang="zh-CN" dirty="0"/>
          </a:p>
          <a:p>
            <a:r>
              <a:rPr lang="en-US" altLang="zh-CN" sz="2800" dirty="0" smtClean="0">
                <a:latin typeface="+mn-ea"/>
              </a:rPr>
              <a:t>1</a:t>
            </a:r>
            <a:r>
              <a:rPr lang="zh-CN" altLang="en-US" sz="2800" dirty="0">
                <a:latin typeface="+mn-ea"/>
              </a:rPr>
              <a:t>．按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发音部位</a:t>
            </a:r>
            <a:r>
              <a:rPr lang="zh-CN" altLang="en-US" sz="2800" dirty="0">
                <a:latin typeface="+mn-ea"/>
              </a:rPr>
              <a:t>分类（发音部位：发音时发音器官构成阻碍的部位）</a:t>
            </a:r>
            <a:endParaRPr lang="zh-CN" altLang="en-US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①双唇音：</a:t>
            </a:r>
            <a:r>
              <a:rPr lang="en-US" altLang="zh-CN" sz="2800" dirty="0">
                <a:latin typeface="+mn-ea"/>
              </a:rPr>
              <a:t>b p m</a:t>
            </a: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3</a:t>
            </a:r>
            <a:r>
              <a:rPr lang="zh-CN" altLang="en-US" sz="2800" dirty="0">
                <a:latin typeface="+mn-ea"/>
              </a:rPr>
              <a:t>个）</a:t>
            </a:r>
            <a:endParaRPr lang="zh-CN" altLang="en-US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②唇齿音：</a:t>
            </a:r>
            <a:r>
              <a:rPr lang="en-US" altLang="zh-CN" sz="2800" dirty="0">
                <a:latin typeface="+mn-ea"/>
              </a:rPr>
              <a:t>f</a:t>
            </a: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1</a:t>
            </a:r>
            <a:r>
              <a:rPr lang="zh-CN" altLang="en-US" sz="2800" dirty="0">
                <a:latin typeface="+mn-ea"/>
              </a:rPr>
              <a:t>个）</a:t>
            </a:r>
            <a:endParaRPr lang="zh-CN" altLang="en-US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③舌尖前音：</a:t>
            </a:r>
            <a:r>
              <a:rPr lang="en-US" altLang="zh-CN" sz="2800" dirty="0">
                <a:latin typeface="+mn-ea"/>
              </a:rPr>
              <a:t>z c s</a:t>
            </a: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3</a:t>
            </a:r>
            <a:r>
              <a:rPr lang="zh-CN" altLang="en-US" sz="2800" dirty="0">
                <a:latin typeface="+mn-ea"/>
              </a:rPr>
              <a:t>个）</a:t>
            </a:r>
            <a:endParaRPr lang="zh-CN" altLang="en-US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④舌尖中音：</a:t>
            </a:r>
            <a:r>
              <a:rPr lang="en-US" altLang="zh-CN" sz="2800" dirty="0">
                <a:latin typeface="+mn-ea"/>
              </a:rPr>
              <a:t>d t n l</a:t>
            </a: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4</a:t>
            </a:r>
            <a:r>
              <a:rPr lang="zh-CN" altLang="en-US" sz="2800" dirty="0">
                <a:latin typeface="+mn-ea"/>
              </a:rPr>
              <a:t>个）</a:t>
            </a:r>
            <a:endParaRPr lang="zh-CN" altLang="en-US" sz="2800" dirty="0">
              <a:latin typeface="+mn-ea"/>
            </a:endParaRPr>
          </a:p>
          <a:p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⑤舌尖后音：</a:t>
            </a:r>
            <a:r>
              <a:rPr lang="en-US" altLang="zh-CN" sz="2800" dirty="0" err="1">
                <a:solidFill>
                  <a:srgbClr val="FF0000"/>
                </a:solidFill>
                <a:latin typeface="+mn-ea"/>
              </a:rPr>
              <a:t>zh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+mn-ea"/>
              </a:rPr>
              <a:t>ch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</a:t>
            </a:r>
            <a:r>
              <a:rPr lang="en-US" altLang="zh-CN" sz="2800" dirty="0" err="1">
                <a:solidFill>
                  <a:srgbClr val="FF0000"/>
                </a:solidFill>
                <a:latin typeface="+mn-ea"/>
              </a:rPr>
              <a:t>sh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 r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（</a:t>
            </a:r>
            <a:r>
              <a:rPr lang="en-US" altLang="zh-CN" sz="2800" dirty="0">
                <a:solidFill>
                  <a:srgbClr val="FF0000"/>
                </a:solidFill>
                <a:latin typeface="+mn-ea"/>
              </a:rPr>
              <a:t>4</a:t>
            </a:r>
            <a:r>
              <a:rPr lang="zh-CN" altLang="en-US" sz="2800" dirty="0">
                <a:solidFill>
                  <a:srgbClr val="FF0000"/>
                </a:solidFill>
                <a:latin typeface="+mn-ea"/>
              </a:rPr>
              <a:t>个）</a:t>
            </a:r>
            <a:endParaRPr lang="zh-CN" altLang="en-US" sz="2800" dirty="0">
              <a:solidFill>
                <a:srgbClr val="FF0000"/>
              </a:solidFill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⑥舌面音：</a:t>
            </a:r>
            <a:r>
              <a:rPr lang="en-US" altLang="zh-CN" sz="2800" dirty="0">
                <a:latin typeface="+mn-ea"/>
              </a:rPr>
              <a:t>j q x</a:t>
            </a: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3</a:t>
            </a:r>
            <a:r>
              <a:rPr lang="zh-CN" altLang="en-US" sz="2800" dirty="0">
                <a:latin typeface="+mn-ea"/>
              </a:rPr>
              <a:t>个）</a:t>
            </a:r>
            <a:endParaRPr lang="zh-CN" altLang="en-US" sz="2800" dirty="0">
              <a:latin typeface="+mn-ea"/>
            </a:endParaRPr>
          </a:p>
          <a:p>
            <a:r>
              <a:rPr lang="zh-CN" altLang="en-US" sz="2800" dirty="0">
                <a:latin typeface="+mn-ea"/>
              </a:rPr>
              <a:t>⑦舌根音：</a:t>
            </a:r>
            <a:r>
              <a:rPr lang="en-US" altLang="zh-CN" sz="2800" dirty="0">
                <a:latin typeface="+mn-ea"/>
              </a:rPr>
              <a:t>ɡ k h</a:t>
            </a:r>
            <a:r>
              <a:rPr lang="zh-CN" altLang="en-US" sz="2800" dirty="0">
                <a:latin typeface="+mn-ea"/>
              </a:rPr>
              <a:t>（</a:t>
            </a:r>
            <a:r>
              <a:rPr lang="en-US" altLang="zh-CN" sz="2800" dirty="0">
                <a:latin typeface="+mn-ea"/>
              </a:rPr>
              <a:t>3</a:t>
            </a:r>
            <a:r>
              <a:rPr lang="zh-CN" altLang="en-US" sz="2800" dirty="0">
                <a:latin typeface="+mn-ea"/>
              </a:rPr>
              <a:t>个</a:t>
            </a:r>
            <a:r>
              <a:rPr lang="zh-CN" altLang="en-US" sz="2800" dirty="0" smtClean="0">
                <a:latin typeface="+mn-ea"/>
              </a:rPr>
              <a:t>）</a:t>
            </a:r>
            <a:endParaRPr lang="zh-CN" altLang="en-US" sz="2800" dirty="0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29437" y="4394835"/>
            <a:ext cx="2286000" cy="228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584" y="4073768"/>
            <a:ext cx="2286000" cy="228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3" name="矩形 11282"/>
          <p:cNvSpPr/>
          <p:nvPr/>
        </p:nvSpPr>
        <p:spPr>
          <a:xfrm>
            <a:off x="539752" y="4147674"/>
            <a:ext cx="3021013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01" name="矩形 11300"/>
          <p:cNvSpPr/>
          <p:nvPr/>
        </p:nvSpPr>
        <p:spPr>
          <a:xfrm>
            <a:off x="539752" y="1698159"/>
            <a:ext cx="3021013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x-none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07" y="27856"/>
            <a:ext cx="513345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+mn-ea"/>
              </a:rPr>
              <a:t>发音要领</a:t>
            </a:r>
            <a:endParaRPr lang="zh-CN" altLang="en-US" sz="4400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550" y="1118870"/>
            <a:ext cx="8782685" cy="710882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dirty="0">
                <a:latin typeface="+mn-ea"/>
              </a:rPr>
              <a:t>① </a:t>
            </a: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“</a:t>
            </a:r>
            <a:r>
              <a:rPr lang="en-US" altLang="zh-CN" sz="2400" dirty="0" err="1">
                <a:solidFill>
                  <a:srgbClr val="FF0000"/>
                </a:solidFill>
                <a:latin typeface="+mn-ea"/>
              </a:rPr>
              <a:t>zh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”</a:t>
            </a:r>
            <a:r>
              <a:rPr lang="zh-CN" altLang="en-US" sz="2400" dirty="0">
                <a:solidFill>
                  <a:srgbClr val="FF0000"/>
                </a:solidFill>
                <a:latin typeface="+mn-ea"/>
              </a:rPr>
              <a:t>：</a:t>
            </a:r>
            <a:r>
              <a:rPr lang="zh-CN" altLang="en-US" sz="2400" dirty="0">
                <a:latin typeface="+mn-ea"/>
              </a:rPr>
              <a:t>舌头上翘，抵住硬腭前端成阻，软腭上升，关闭鼻腔通道，声带不振动，让较弱的气流冲破阻碍，从间隙中摩擦成声</a:t>
            </a:r>
            <a:r>
              <a:rPr lang="zh-CN" altLang="en-US" sz="2400" dirty="0" smtClean="0">
                <a:latin typeface="+mn-ea"/>
              </a:rPr>
              <a:t>。</a:t>
            </a:r>
            <a:endParaRPr lang="zh-CN" altLang="en-US" sz="2400" dirty="0" smtClean="0">
              <a:latin typeface="+mn-ea"/>
            </a:endParaRPr>
          </a:p>
          <a:p>
            <a:pPr>
              <a:lnSpc>
                <a:spcPct val="100000"/>
              </a:lnSpc>
            </a:pPr>
            <a:endParaRPr lang="zh-CN" altLang="zh-CN" sz="2400" dirty="0" smtClean="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zh-CN" sz="2400" dirty="0" smtClean="0">
                <a:sym typeface="+mn-ea"/>
              </a:rPr>
              <a:t>练习：扎</a:t>
            </a:r>
            <a:r>
              <a:rPr lang="en-US" altLang="zh-CN" sz="2400" dirty="0" smtClean="0">
                <a:sym typeface="+mn-ea"/>
              </a:rPr>
              <a:t>   </a:t>
            </a:r>
            <a:r>
              <a:rPr lang="zh-CN" altLang="zh-CN" sz="2400" dirty="0" smtClean="0">
                <a:sym typeface="+mn-ea"/>
              </a:rPr>
              <a:t>者</a:t>
            </a:r>
            <a:r>
              <a:rPr lang="en-US" altLang="zh-CN" sz="2400" dirty="0" smtClean="0">
                <a:sym typeface="+mn-ea"/>
              </a:rPr>
              <a:t>   </a:t>
            </a:r>
            <a:r>
              <a:rPr lang="zh-CN" altLang="zh-CN" sz="2400" dirty="0" smtClean="0">
                <a:sym typeface="+mn-ea"/>
              </a:rPr>
              <a:t>治</a:t>
            </a:r>
            <a:r>
              <a:rPr lang="en-US" altLang="zh-CN" sz="2400" dirty="0" smtClean="0">
                <a:sym typeface="+mn-ea"/>
              </a:rPr>
              <a:t>   </a:t>
            </a:r>
            <a:r>
              <a:rPr lang="zh-CN" altLang="zh-CN" sz="2400" dirty="0" smtClean="0">
                <a:sym typeface="+mn-ea"/>
              </a:rPr>
              <a:t>债</a:t>
            </a:r>
            <a:r>
              <a:rPr lang="en-US" altLang="zh-CN" sz="2400" dirty="0" smtClean="0">
                <a:sym typeface="+mn-ea"/>
              </a:rPr>
              <a:t>   </a:t>
            </a:r>
            <a:r>
              <a:rPr lang="zh-CN" altLang="zh-CN" sz="2400" dirty="0" smtClean="0">
                <a:sym typeface="+mn-ea"/>
              </a:rPr>
              <a:t>正</a:t>
            </a:r>
            <a:r>
              <a:rPr lang="en-US" altLang="zh-CN" sz="2400" dirty="0" smtClean="0">
                <a:sym typeface="+mn-ea"/>
              </a:rPr>
              <a:t>   </a:t>
            </a:r>
            <a:r>
              <a:rPr lang="zh-CN" altLang="en-US" sz="2400" dirty="0" smtClean="0">
                <a:sym typeface="+mn-ea"/>
              </a:rPr>
              <a:t>抓   准   炸    赵  </a:t>
            </a:r>
            <a:r>
              <a:rPr lang="zh-CN" altLang="zh-CN" sz="2400" dirty="0" smtClean="0">
                <a:sym typeface="+mn-ea"/>
              </a:rPr>
              <a:t>专</a:t>
            </a:r>
            <a:endParaRPr lang="zh-CN" altLang="zh-CN" sz="2400" dirty="0" smtClean="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zh-CN" sz="2400" dirty="0" smtClean="0">
                <a:sym typeface="+mn-ea"/>
              </a:rPr>
              <a:t>          </a:t>
            </a:r>
            <a:r>
              <a:rPr lang="zh-CN" altLang="en-US" sz="2400" dirty="0" smtClean="0">
                <a:sym typeface="+mn-ea"/>
              </a:rPr>
              <a:t>郑州  扎寨   债主    战争  政治  针织</a:t>
            </a:r>
            <a:endParaRPr lang="zh-CN" altLang="en-US" sz="2400" dirty="0" smtClean="0"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 smtClean="0">
                <a:sym typeface="+mn-ea"/>
              </a:rPr>
              <a:t>          </a:t>
            </a:r>
            <a:r>
              <a:rPr lang="zh-CN" altLang="en-US" sz="2400" dirty="0">
                <a:sym typeface="+mn-ea"/>
              </a:rPr>
              <a:t>招兵买马  掌上明珠   </a:t>
            </a:r>
            <a:r>
              <a:rPr lang="zh-CN" altLang="en-US" sz="2400" dirty="0" smtClean="0">
                <a:sym typeface="+mn-ea"/>
              </a:rPr>
              <a:t>咫尺天涯  </a:t>
            </a:r>
            <a:r>
              <a:rPr lang="zh-CN" altLang="en-US" sz="2400" dirty="0">
                <a:sym typeface="+mn-ea"/>
              </a:rPr>
              <a:t>至高无上</a:t>
            </a:r>
            <a:endParaRPr lang="zh-CN" altLang="en-US" sz="2400" dirty="0"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2400" dirty="0">
              <a:latin typeface="+mn-ea"/>
              <a:sym typeface="+mn-ea"/>
            </a:endParaRPr>
          </a:p>
          <a:p>
            <a:pPr>
              <a:lnSpc>
                <a:spcPct val="100000"/>
              </a:lnSpc>
            </a:pPr>
            <a:endParaRPr lang="zh-CN" altLang="en-US" sz="2400" dirty="0">
              <a:latin typeface="+mn-ea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en-US" sz="2400" dirty="0">
                <a:latin typeface="+mn-ea"/>
                <a:sym typeface="+mn-ea"/>
              </a:rPr>
              <a:t>②</a:t>
            </a:r>
            <a:r>
              <a:rPr lang="zh-CN" altLang="en-US" sz="2400" dirty="0">
                <a:solidFill>
                  <a:srgbClr val="FF0000"/>
                </a:solidFill>
                <a:latin typeface="+mn-ea"/>
                <a:sym typeface="+mn-ea"/>
              </a:rPr>
              <a:t>“</a:t>
            </a:r>
            <a:r>
              <a:rPr lang="en-US" altLang="zh-CN" sz="2400" dirty="0" err="1">
                <a:solidFill>
                  <a:srgbClr val="FF0000"/>
                </a:solidFill>
                <a:latin typeface="+mn-ea"/>
                <a:sym typeface="+mn-ea"/>
              </a:rPr>
              <a:t>ch</a:t>
            </a:r>
            <a:r>
              <a:rPr lang="en-US" altLang="zh-CN" sz="2400" dirty="0">
                <a:solidFill>
                  <a:srgbClr val="FF0000"/>
                </a:solidFill>
                <a:latin typeface="+mn-ea"/>
                <a:sym typeface="+mn-ea"/>
              </a:rPr>
              <a:t>”:</a:t>
            </a:r>
            <a:r>
              <a:rPr lang="zh-CN" altLang="en-US" sz="2400" dirty="0">
                <a:latin typeface="+mn-ea"/>
                <a:sym typeface="+mn-ea"/>
              </a:rPr>
              <a:t>与“</a:t>
            </a:r>
            <a:r>
              <a:rPr lang="en-US" altLang="zh-CN" sz="2400" dirty="0" err="1">
                <a:latin typeface="+mn-ea"/>
                <a:sym typeface="+mn-ea"/>
              </a:rPr>
              <a:t>zh</a:t>
            </a:r>
            <a:r>
              <a:rPr lang="en-US" altLang="zh-CN" sz="2400" dirty="0">
                <a:latin typeface="+mn-ea"/>
                <a:sym typeface="+mn-ea"/>
              </a:rPr>
              <a:t>”</a:t>
            </a:r>
            <a:r>
              <a:rPr lang="zh-CN" altLang="zh-CN" sz="2400" dirty="0">
                <a:latin typeface="+mn-ea"/>
                <a:sym typeface="+mn-ea"/>
              </a:rPr>
              <a:t>情况</a:t>
            </a:r>
            <a:r>
              <a:rPr lang="zh-CN" altLang="en-US" sz="2400" dirty="0">
                <a:latin typeface="+mn-ea"/>
                <a:sym typeface="+mn-ea"/>
              </a:rPr>
              <a:t>相同，只是气流较强</a:t>
            </a:r>
            <a:r>
              <a:rPr lang="zh-CN" altLang="en-US" sz="2400" dirty="0" smtClean="0">
                <a:latin typeface="+mn-ea"/>
                <a:sym typeface="+mn-ea"/>
              </a:rPr>
              <a:t>。</a:t>
            </a:r>
            <a:endParaRPr lang="zh-CN" altLang="en-US" sz="2400" dirty="0" smtClean="0">
              <a:latin typeface="+mn-ea"/>
            </a:endParaRPr>
          </a:p>
          <a:p>
            <a:pPr>
              <a:lnSpc>
                <a:spcPct val="100000"/>
              </a:lnSpc>
            </a:pPr>
            <a:endParaRPr lang="zh-CN" altLang="zh-CN" sz="2400" dirty="0" smtClean="0">
              <a:latin typeface="+mn-ea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zh-CN" sz="2400" dirty="0" smtClean="0">
                <a:latin typeface="+mn-ea"/>
                <a:sym typeface="+mn-ea"/>
              </a:rPr>
              <a:t>练习：吵  抽</a:t>
            </a:r>
            <a:r>
              <a:rPr lang="en-US" altLang="zh-CN" sz="2400" dirty="0" smtClean="0">
                <a:latin typeface="+mn-ea"/>
                <a:sym typeface="+mn-ea"/>
              </a:rPr>
              <a:t>  </a:t>
            </a:r>
            <a:r>
              <a:rPr lang="zh-CN" altLang="zh-CN" sz="2400" dirty="0" smtClean="0">
                <a:latin typeface="+mn-ea"/>
                <a:sym typeface="+mn-ea"/>
              </a:rPr>
              <a:t>船</a:t>
            </a:r>
            <a:r>
              <a:rPr lang="en-US" altLang="zh-CN" sz="2400" dirty="0" smtClean="0">
                <a:latin typeface="+mn-ea"/>
                <a:sym typeface="+mn-ea"/>
              </a:rPr>
              <a:t>  </a:t>
            </a:r>
            <a:r>
              <a:rPr lang="zh-CN" altLang="zh-CN" sz="2400" dirty="0" smtClean="0">
                <a:latin typeface="+mn-ea"/>
                <a:sym typeface="+mn-ea"/>
              </a:rPr>
              <a:t>炊</a:t>
            </a:r>
            <a:r>
              <a:rPr lang="en-US" altLang="zh-CN" sz="2400" dirty="0" smtClean="0">
                <a:latin typeface="+mn-ea"/>
                <a:sym typeface="+mn-ea"/>
              </a:rPr>
              <a:t>  </a:t>
            </a:r>
            <a:r>
              <a:rPr lang="zh-CN" altLang="zh-CN" sz="2400" dirty="0" smtClean="0">
                <a:latin typeface="+mn-ea"/>
                <a:sym typeface="+mn-ea"/>
              </a:rPr>
              <a:t>床</a:t>
            </a:r>
            <a:r>
              <a:rPr lang="en-US" altLang="zh-CN" sz="2400" dirty="0" smtClean="0">
                <a:latin typeface="+mn-ea"/>
                <a:sym typeface="+mn-ea"/>
              </a:rPr>
              <a:t>  </a:t>
            </a:r>
            <a:r>
              <a:rPr lang="zh-CN" altLang="en-US" sz="2400" dirty="0" smtClean="0">
                <a:latin typeface="+mn-ea"/>
                <a:sym typeface="+mn-ea"/>
              </a:rPr>
              <a:t>除  窗  蠢  撑  </a:t>
            </a:r>
            <a:r>
              <a:rPr lang="zh-CN" altLang="zh-CN" sz="2400" dirty="0" smtClean="0">
                <a:latin typeface="+mn-ea"/>
                <a:sym typeface="+mn-ea"/>
              </a:rPr>
              <a:t>城</a:t>
            </a:r>
            <a:endParaRPr lang="zh-CN" altLang="zh-CN" sz="2400" dirty="0" smtClean="0">
              <a:latin typeface="+mn-ea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zh-CN" sz="2400" dirty="0" smtClean="0">
                <a:latin typeface="+mn-ea"/>
                <a:sym typeface="+mn-ea"/>
              </a:rPr>
              <a:t>      叉车  </a:t>
            </a:r>
            <a:r>
              <a:rPr lang="zh-CN" altLang="zh-CN" sz="2400" dirty="0">
                <a:latin typeface="+mn-ea"/>
                <a:sym typeface="+mn-ea"/>
              </a:rPr>
              <a:t>查抄  戳穿  驰骋</a:t>
            </a:r>
            <a:r>
              <a:rPr lang="en-US" altLang="zh-CN" sz="2400" dirty="0" smtClean="0">
                <a:latin typeface="+mn-ea"/>
                <a:sym typeface="+mn-ea"/>
              </a:rPr>
              <a:t>  </a:t>
            </a:r>
            <a:r>
              <a:rPr lang="zh-CN" altLang="zh-CN" sz="2400" dirty="0">
                <a:latin typeface="+mn-ea"/>
                <a:sym typeface="+mn-ea"/>
              </a:rPr>
              <a:t>长城 </a:t>
            </a:r>
            <a:r>
              <a:rPr lang="zh-CN" altLang="zh-CN" sz="2400" dirty="0" smtClean="0">
                <a:latin typeface="+mn-ea"/>
                <a:sym typeface="+mn-ea"/>
              </a:rPr>
              <a:t> </a:t>
            </a:r>
            <a:r>
              <a:rPr lang="zh-CN" altLang="zh-CN" sz="2400" dirty="0">
                <a:latin typeface="+mn-ea"/>
                <a:sym typeface="+mn-ea"/>
              </a:rPr>
              <a:t>惩处</a:t>
            </a:r>
            <a:endParaRPr lang="zh-CN" altLang="zh-CN" sz="2400" dirty="0">
              <a:latin typeface="+mn-ea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zh-CN" altLang="zh-CN" sz="2400" dirty="0">
                <a:latin typeface="+mn-ea"/>
                <a:sym typeface="+mn-ea"/>
              </a:rPr>
              <a:t>      </a:t>
            </a:r>
            <a:r>
              <a:rPr lang="zh-CN" altLang="zh-CN" sz="2400" dirty="0" smtClean="0">
                <a:latin typeface="+mn-ea"/>
                <a:sym typeface="+mn-ea"/>
              </a:rPr>
              <a:t>触类旁通</a:t>
            </a:r>
            <a:r>
              <a:rPr lang="en-US" altLang="zh-CN" sz="2400" dirty="0" smtClean="0">
                <a:latin typeface="+mn-ea"/>
                <a:sym typeface="+mn-ea"/>
              </a:rPr>
              <a:t>  </a:t>
            </a:r>
            <a:r>
              <a:rPr lang="zh-CN" altLang="zh-CN" sz="2400" dirty="0">
                <a:latin typeface="+mn-ea"/>
                <a:sym typeface="+mn-ea"/>
              </a:rPr>
              <a:t>长篇大论</a:t>
            </a:r>
            <a:r>
              <a:rPr lang="en-US" altLang="zh-CN" sz="2400" dirty="0">
                <a:latin typeface="+mn-ea"/>
                <a:sym typeface="+mn-ea"/>
              </a:rPr>
              <a:t>  </a:t>
            </a:r>
            <a:r>
              <a:rPr lang="zh-CN" altLang="zh-CN" sz="2400" dirty="0" smtClean="0">
                <a:latin typeface="+mn-ea"/>
                <a:sym typeface="+mn-ea"/>
              </a:rPr>
              <a:t>吃苦耐劳</a:t>
            </a:r>
            <a:r>
              <a:rPr lang="en-US" altLang="zh-CN" sz="2400" dirty="0" smtClean="0">
                <a:latin typeface="+mn-ea"/>
                <a:sym typeface="+mn-ea"/>
              </a:rPr>
              <a:t>  </a:t>
            </a:r>
            <a:r>
              <a:rPr lang="zh-CN" altLang="zh-CN" sz="2400" dirty="0">
                <a:latin typeface="+mn-ea"/>
                <a:sym typeface="+mn-ea"/>
              </a:rPr>
              <a:t>赤胆忠心</a:t>
            </a:r>
            <a:endParaRPr lang="zh-CN" altLang="zh-CN" sz="24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2400" dirty="0">
              <a:sym typeface="+mn-ea"/>
            </a:endParaRPr>
          </a:p>
          <a:p>
            <a:pPr>
              <a:lnSpc>
                <a:spcPct val="150000"/>
              </a:lnSpc>
            </a:pPr>
            <a:endParaRPr lang="zh-CN" altLang="en-US" sz="2800" dirty="0"/>
          </a:p>
          <a:p>
            <a:pPr>
              <a:lnSpc>
                <a:spcPct val="150000"/>
              </a:lnSpc>
            </a:pPr>
            <a:endParaRPr lang="zh-CN" altLang="en-US" sz="2800" dirty="0">
              <a:latin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86842" y="4271488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3" name="矩形 11282"/>
          <p:cNvSpPr/>
          <p:nvPr/>
        </p:nvSpPr>
        <p:spPr>
          <a:xfrm>
            <a:off x="539752" y="4147674"/>
            <a:ext cx="3021013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 smtClean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01" name="矩形 11300"/>
          <p:cNvSpPr/>
          <p:nvPr/>
        </p:nvSpPr>
        <p:spPr>
          <a:xfrm>
            <a:off x="539752" y="1698159"/>
            <a:ext cx="3021013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x-none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607" y="27856"/>
            <a:ext cx="513345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>
                <a:latin typeface="+mn-ea"/>
              </a:rPr>
              <a:t>发音要领</a:t>
            </a:r>
            <a:endParaRPr lang="zh-CN" altLang="en-US" sz="4400" dirty="0">
              <a:latin typeface="+mn-ea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4607" y="797297"/>
            <a:ext cx="9129393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00000"/>
              </a:lnSpc>
            </a:pPr>
            <a:r>
              <a:rPr lang="zh-CN" altLang="zh-CN" sz="2400" dirty="0">
                <a:latin typeface="+mn-ea"/>
              </a:rPr>
              <a:t>③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“</a:t>
            </a:r>
            <a:r>
              <a:rPr lang="en-US" altLang="zh-CN" sz="2400" dirty="0" err="1">
                <a:solidFill>
                  <a:srgbClr val="FF0000"/>
                </a:solidFill>
                <a:latin typeface="+mn-ea"/>
              </a:rPr>
              <a:t>sh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”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:</a:t>
            </a:r>
            <a:r>
              <a:rPr lang="zh-CN" altLang="zh-CN" sz="2400" dirty="0">
                <a:latin typeface="+mn-ea"/>
              </a:rPr>
              <a:t>舌尖向上翘起，舌尖向上接近硬腭前端成阻，留出间隙，软腭上升，关闭鼻腔通道，声带不振动，气流冲破阻碍，从间隙中摩擦成声。</a:t>
            </a:r>
            <a:endParaRPr lang="zh-CN" altLang="zh-CN" sz="2400" dirty="0">
              <a:latin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2400" dirty="0" smtClean="0"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400" dirty="0" smtClean="0">
                <a:sym typeface="+mn-ea"/>
              </a:rPr>
              <a:t>练习：</a:t>
            </a:r>
            <a:endParaRPr lang="zh-CN" altLang="en-US" sz="2400" dirty="0" smtClean="0"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400" dirty="0" smtClean="0">
                <a:sym typeface="+mn-ea"/>
              </a:rPr>
              <a:t>沙  室   筛   稍   硕   生   吮   啥   睡</a:t>
            </a:r>
            <a:endParaRPr lang="zh-CN" altLang="en-US" sz="2400" dirty="0" smtClean="0"/>
          </a:p>
          <a:p>
            <a:pPr algn="l">
              <a:lnSpc>
                <a:spcPct val="100000"/>
              </a:lnSpc>
            </a:pPr>
            <a:r>
              <a:rPr lang="zh-CN" altLang="en-US" sz="2400" dirty="0" smtClean="0">
                <a:sym typeface="+mn-ea"/>
              </a:rPr>
              <a:t>杀手   沙石   山水    硕士    甩手   少数</a:t>
            </a:r>
            <a:endParaRPr lang="zh-CN" altLang="en-US" sz="2400" dirty="0"/>
          </a:p>
          <a:p>
            <a:pPr algn="l">
              <a:lnSpc>
                <a:spcPct val="100000"/>
              </a:lnSpc>
            </a:pPr>
            <a:r>
              <a:rPr lang="zh-CN" altLang="en-US" sz="2400" dirty="0" smtClean="0">
                <a:sym typeface="+mn-ea"/>
              </a:rPr>
              <a:t>深入人心  </a:t>
            </a:r>
            <a:r>
              <a:rPr lang="zh-CN" altLang="en-US" sz="2400" dirty="0">
                <a:sym typeface="+mn-ea"/>
              </a:rPr>
              <a:t>实事求是   </a:t>
            </a:r>
            <a:r>
              <a:rPr lang="zh-CN" altLang="en-US" sz="2400" dirty="0" smtClean="0">
                <a:sym typeface="+mn-ea"/>
              </a:rPr>
              <a:t>始终如一  </a:t>
            </a:r>
            <a:r>
              <a:rPr lang="zh-CN" altLang="en-US" sz="2400" dirty="0">
                <a:sym typeface="+mn-ea"/>
              </a:rPr>
              <a:t>事在人为</a:t>
            </a:r>
            <a:endParaRPr lang="zh-CN" altLang="en-US" sz="2400" dirty="0"/>
          </a:p>
          <a:p>
            <a:pPr algn="l">
              <a:lnSpc>
                <a:spcPct val="100000"/>
              </a:lnSpc>
            </a:pPr>
            <a:endParaRPr lang="zh-CN" altLang="zh-CN" sz="2400" dirty="0">
              <a:latin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zh-CN" sz="2400" dirty="0">
                <a:latin typeface="+mn-ea"/>
              </a:rPr>
              <a:t>④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“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r</a:t>
            </a:r>
            <a:r>
              <a:rPr lang="zh-CN" altLang="zh-CN" sz="2400" dirty="0">
                <a:solidFill>
                  <a:srgbClr val="FF0000"/>
                </a:solidFill>
                <a:latin typeface="+mn-ea"/>
              </a:rPr>
              <a:t>”</a:t>
            </a:r>
            <a:r>
              <a:rPr lang="en-US" altLang="zh-CN" sz="2400" dirty="0">
                <a:solidFill>
                  <a:srgbClr val="FF0000"/>
                </a:solidFill>
                <a:latin typeface="+mn-ea"/>
              </a:rPr>
              <a:t>:</a:t>
            </a:r>
            <a:r>
              <a:rPr lang="zh-CN" altLang="zh-CN" sz="2400" dirty="0">
                <a:latin typeface="+mn-ea"/>
              </a:rPr>
              <a:t>与“</a:t>
            </a:r>
            <a:r>
              <a:rPr lang="en-US" altLang="zh-CN" sz="2400" dirty="0" err="1">
                <a:latin typeface="+mn-ea"/>
              </a:rPr>
              <a:t>sh</a:t>
            </a:r>
            <a:r>
              <a:rPr lang="zh-CN" altLang="zh-CN" sz="2400" dirty="0">
                <a:latin typeface="+mn-ea"/>
              </a:rPr>
              <a:t>”情况相同，不同的是声带振动。</a:t>
            </a:r>
            <a:endParaRPr lang="zh-CN" altLang="zh-CN" sz="2400" dirty="0">
              <a:latin typeface="+mn-ea"/>
            </a:endParaRPr>
          </a:p>
          <a:p>
            <a:pPr algn="l">
              <a:lnSpc>
                <a:spcPct val="100000"/>
              </a:lnSpc>
            </a:pPr>
            <a:endParaRPr lang="zh-CN" altLang="en-US" sz="2400" dirty="0" smtClean="0"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400" dirty="0" smtClean="0">
                <a:sym typeface="+mn-ea"/>
              </a:rPr>
              <a:t>练习：惹  日  饶  柔  壤  瑞  润</a:t>
            </a:r>
            <a:r>
              <a:rPr lang="en-US" altLang="zh-CN" sz="2400" dirty="0" smtClean="0">
                <a:sym typeface="+mn-ea"/>
              </a:rPr>
              <a:t> </a:t>
            </a:r>
            <a:r>
              <a:rPr lang="zh-CN" altLang="en-US" sz="2400" dirty="0" smtClean="0">
                <a:sym typeface="+mn-ea"/>
              </a:rPr>
              <a:t>软  若  忍  </a:t>
            </a:r>
            <a:endParaRPr lang="zh-CN" altLang="en-US" sz="2400" dirty="0" smtClean="0"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400" dirty="0" smtClean="0">
                <a:sym typeface="+mn-ea"/>
              </a:rPr>
              <a:t>          忍让  柔弱  柔软   荣辱   荏苒  任务</a:t>
            </a:r>
            <a:endParaRPr lang="zh-CN" altLang="en-US" sz="2400" dirty="0" smtClean="0"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zh-CN" altLang="en-US" sz="2400" dirty="0" smtClean="0">
                <a:sym typeface="+mn-ea"/>
              </a:rPr>
              <a:t>        如鱼得水  </a:t>
            </a:r>
            <a:r>
              <a:rPr lang="zh-CN" altLang="en-US" sz="2400" dirty="0">
                <a:sym typeface="+mn-ea"/>
              </a:rPr>
              <a:t>如梦初醒  </a:t>
            </a:r>
            <a:r>
              <a:rPr lang="zh-CN" altLang="en-US" sz="2400" dirty="0" smtClean="0">
                <a:sym typeface="+mn-ea"/>
              </a:rPr>
              <a:t> 如愿以偿  </a:t>
            </a:r>
            <a:r>
              <a:rPr lang="zh-CN" altLang="en-US" sz="2400" dirty="0">
                <a:sym typeface="+mn-ea"/>
              </a:rPr>
              <a:t>人云亦云</a:t>
            </a:r>
            <a:endParaRPr lang="zh-CN" altLang="en-US" sz="2400" dirty="0"/>
          </a:p>
          <a:p>
            <a:pPr algn="l">
              <a:lnSpc>
                <a:spcPct val="100000"/>
              </a:lnSpc>
            </a:pPr>
            <a:endParaRPr lang="zh-CN" altLang="en-US" sz="2400" dirty="0">
              <a:latin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28790" y="4028844"/>
            <a:ext cx="2314947" cy="231494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文本框 11265"/>
          <p:cNvSpPr txBox="1"/>
          <p:nvPr/>
        </p:nvSpPr>
        <p:spPr>
          <a:xfrm>
            <a:off x="6654800" y="4706938"/>
            <a:ext cx="1268413" cy="40011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283" name="矩形 11282"/>
          <p:cNvSpPr/>
          <p:nvPr/>
        </p:nvSpPr>
        <p:spPr>
          <a:xfrm>
            <a:off x="539752" y="4147674"/>
            <a:ext cx="3021013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01" name="矩形 11300"/>
          <p:cNvSpPr/>
          <p:nvPr/>
        </p:nvSpPr>
        <p:spPr>
          <a:xfrm>
            <a:off x="539752" y="1698159"/>
            <a:ext cx="3021013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endParaRPr lang="en-US" altLang="x-none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11302" name="圆角矩形 11301"/>
          <p:cNvSpPr/>
          <p:nvPr/>
        </p:nvSpPr>
        <p:spPr>
          <a:xfrm>
            <a:off x="-37489" y="1196752"/>
            <a:ext cx="4537481" cy="5544616"/>
          </a:xfrm>
          <a:prstGeom prst="roundRect">
            <a:avLst>
              <a:gd name="adj" fmla="val 1472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noFill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1304" name="矩形 11303"/>
          <p:cNvSpPr/>
          <p:nvPr/>
        </p:nvSpPr>
        <p:spPr>
          <a:xfrm>
            <a:off x="539752" y="2922123"/>
            <a:ext cx="3021013" cy="52322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dirty="0">
                <a:latin typeface="Times New Roman" panose="02020603050405020304" pitchFamily="18" charset="0"/>
                <a:ea typeface="宋体" panose="02010600030101010101" pitchFamily="2" charset="-122"/>
              </a:rPr>
              <a:t> </a:t>
            </a:r>
            <a:endParaRPr lang="zh-CN" altLang="en-US" sz="28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-467"/>
            <a:ext cx="4819651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 smtClean="0"/>
              <a:t>绕口令练习</a:t>
            </a:r>
            <a:endParaRPr lang="zh-CN" altLang="en-US" sz="44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698159"/>
            <a:ext cx="428396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</a:rPr>
              <a:t>日头、石头、舌头和指头</a:t>
            </a:r>
            <a:endParaRPr lang="zh-CN" altLang="en-US" sz="2800" dirty="0">
              <a:solidFill>
                <a:srgbClr val="FF0000"/>
              </a:solidFill>
            </a:endParaRPr>
          </a:p>
          <a:p>
            <a:r>
              <a:rPr lang="zh-CN" altLang="en-US" sz="2800" dirty="0"/>
              <a:t>天上有个日头，地下有块石头，嘴里有个舌头，手上有五个手指头，不管是天上的热日头、地下的硬石头、嘴里的软舌头、手上的手指头，还是热日头、硬石头、软舌头、手指头，反正都是练舌头。</a:t>
            </a:r>
            <a:endParaRPr lang="zh-CN" altLang="en-US" sz="2800" dirty="0"/>
          </a:p>
        </p:txBody>
      </p:sp>
      <p:sp>
        <p:nvSpPr>
          <p:cNvPr id="6" name="圆角矩形 5"/>
          <p:cNvSpPr/>
          <p:nvPr/>
        </p:nvSpPr>
        <p:spPr>
          <a:xfrm>
            <a:off x="4499992" y="1196752"/>
            <a:ext cx="4644008" cy="54006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932040" y="1698159"/>
            <a:ext cx="38884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rgbClr val="FF0000"/>
                </a:solidFill>
              </a:rPr>
              <a:t>叔叔除竹笋</a:t>
            </a:r>
            <a:endParaRPr lang="zh-CN" altLang="en-US" sz="2800" dirty="0">
              <a:solidFill>
                <a:srgbClr val="FF0000"/>
              </a:solidFill>
            </a:endParaRPr>
          </a:p>
          <a:p>
            <a:r>
              <a:rPr lang="zh-CN" altLang="en-US" sz="2800" dirty="0"/>
              <a:t>朱家一株竹，竹笋初长出，朱叔处处锄，锄竹笋来煮，锄完不再出，朱叔没笋煮，竹株干又枯。</a:t>
            </a:r>
            <a:endParaRPr lang="zh-CN" altLang="en-US" sz="28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360" y="3445510"/>
            <a:ext cx="3019425" cy="3019425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标题 46081"/>
          <p:cNvSpPr>
            <a:spLocks noGrp="1"/>
          </p:cNvSpPr>
          <p:nvPr>
            <p:ph type="ctrTitle"/>
          </p:nvPr>
        </p:nvSpPr>
        <p:spPr>
          <a:xfrm>
            <a:off x="2844800" y="4652963"/>
            <a:ext cx="6172200" cy="990600"/>
          </a:xfrm>
        </p:spPr>
        <p:txBody>
          <a:bodyPr anchor="ctr"/>
          <a:lstStyle/>
          <a:p>
            <a:pPr defTabSz="914400">
              <a:buSzPct val="100000"/>
            </a:pPr>
            <a:r>
              <a:rPr lang="zh-CN" altLang="en-US" sz="6000" kern="1200" baseline="0">
                <a:solidFill>
                  <a:schemeClr val="tx1"/>
                </a:solidFill>
                <a:latin typeface="楷体_GB2312" pitchFamily="49" charset="-122"/>
                <a:ea typeface="楷体_GB2312" pitchFamily="49" charset="-122"/>
              </a:rPr>
              <a:t>谢谢</a:t>
            </a:r>
            <a:endParaRPr lang="zh-CN" altLang="en-US" sz="6000" kern="1200" baseline="0">
              <a:solidFill>
                <a:schemeClr val="tx1"/>
              </a:solidFill>
              <a:latin typeface="楷体_GB2312" pitchFamily="49" charset="-122"/>
              <a:ea typeface="楷体_GB2312" pitchFamily="49" charset="-122"/>
            </a:endParaRPr>
          </a:p>
        </p:txBody>
      </p:sp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框 6146"/>
          <p:cNvSpPr txBox="1"/>
          <p:nvPr/>
        </p:nvSpPr>
        <p:spPr>
          <a:xfrm>
            <a:off x="6227763" y="6237288"/>
            <a:ext cx="184150" cy="366712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endParaRPr lang="zh-CN" altLang="en-US" dirty="0">
              <a:ea typeface="宋体" panose="02010600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580112" y="2348880"/>
            <a:ext cx="3869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+mj-ea"/>
                <a:ea typeface="+mj-ea"/>
              </a:rPr>
              <a:t>第三单元</a:t>
            </a:r>
            <a:r>
              <a:rPr lang="en-US" altLang="zh-CN" sz="2800" dirty="0">
                <a:latin typeface="+mj-ea"/>
                <a:ea typeface="+mj-ea"/>
              </a:rPr>
              <a:t>——</a:t>
            </a:r>
            <a:r>
              <a:rPr lang="en-US" altLang="zh-CN" sz="3200" b="1" dirty="0">
                <a:latin typeface="+mj-ea"/>
                <a:ea typeface="+mj-ea"/>
              </a:rPr>
              <a:t> </a:t>
            </a:r>
            <a:r>
              <a:rPr lang="zh-CN" altLang="en-US" sz="3200" dirty="0">
                <a:latin typeface="+mj-ea"/>
                <a:ea typeface="+mj-ea"/>
                <a:cs typeface="Arial" panose="020B0604020202020204" pitchFamily="34" charset="0"/>
              </a:rPr>
              <a:t>韵母</a:t>
            </a:r>
            <a:endParaRPr lang="zh-CN" altLang="en-US" sz="3200" dirty="0">
              <a:latin typeface="+mj-ea"/>
              <a:ea typeface="+mj-ea"/>
              <a:cs typeface="Arial" panose="020B0604020202020204" pitchFamily="34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10280" y="1050290"/>
            <a:ext cx="623443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>
                <a:latin typeface="方正舒体" panose="02010601030101010101" charset="-122"/>
                <a:ea typeface="方正舒体" panose="02010601030101010101" charset="-122"/>
              </a:rPr>
              <a:t>普通话语音基础</a:t>
            </a:r>
            <a:endParaRPr lang="zh-CN" altLang="en-US" sz="6000">
              <a:latin typeface="方正舒体" panose="02010601030101010101" charset="-122"/>
              <a:ea typeface="方正舒体" panose="02010601030101010101" charset="-122"/>
            </a:endParaRP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0" y="507504"/>
            <a:ext cx="2699792" cy="63772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目录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6" name="矩形: 圆角 5"/>
          <p:cNvSpPr/>
          <p:nvPr/>
        </p:nvSpPr>
        <p:spPr>
          <a:xfrm>
            <a:off x="2026285" y="1848485"/>
            <a:ext cx="4963160" cy="7200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韵母的定义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2025650" y="4326890"/>
            <a:ext cx="4963795" cy="7200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韵母的分类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: 圆角 13"/>
          <p:cNvSpPr/>
          <p:nvPr/>
        </p:nvSpPr>
        <p:spPr>
          <a:xfrm>
            <a:off x="2026285" y="3088005"/>
            <a:ext cx="4963160" cy="720090"/>
          </a:xfrm>
          <a:prstGeom prst="roundRect">
            <a:avLst/>
          </a:prstGeom>
          <a:solidFill>
            <a:schemeClr val="bg1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>
                <a:solidFill>
                  <a:schemeClr val="tx1"/>
                </a:solidFill>
              </a:rPr>
              <a:t>韵母的结构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9" name="心形 8"/>
          <p:cNvSpPr/>
          <p:nvPr/>
        </p:nvSpPr>
        <p:spPr>
          <a:xfrm rot="905859">
            <a:off x="1522619" y="5219292"/>
            <a:ext cx="1076722" cy="914400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心形 7"/>
          <p:cNvSpPr/>
          <p:nvPr/>
        </p:nvSpPr>
        <p:spPr>
          <a:xfrm rot="19059617">
            <a:off x="7551261" y="1079836"/>
            <a:ext cx="1063273" cy="890329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一、什么是韵母？</a:t>
            </a:r>
            <a:endParaRPr lang="zh-CN" altLang="en-US"/>
          </a:p>
          <a:p>
            <a:r>
              <a:rPr lang="zh-CN" altLang="en-US"/>
              <a:t>二、总共有多少个韵母？</a:t>
            </a:r>
            <a:endParaRPr lang="zh-CN" altLang="en-US"/>
          </a:p>
          <a:p>
            <a:r>
              <a:rPr lang="zh-CN" altLang="en-US"/>
              <a:t>三、韵母分为几类？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5705475" y="6096000"/>
            <a:ext cx="3255963" cy="460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lvl="0" algn="l" fontAlgn="base">
              <a:spcBef>
                <a:spcPct val="50000"/>
              </a:spcBef>
            </a:pPr>
            <a:r>
              <a:rPr lang="zh-CN" altLang="en-US" sz="2000" b="1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第一单元普通话语音概说</a:t>
            </a:r>
            <a:endParaRPr lang="zh-CN" altLang="en-US" sz="2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8194" name="圆角矩形 8193"/>
          <p:cNvSpPr/>
          <p:nvPr/>
        </p:nvSpPr>
        <p:spPr>
          <a:xfrm>
            <a:off x="-33337" y="668338"/>
            <a:ext cx="5043488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lvl="0" algn="ctr" fontAlgn="base"/>
            <a:r>
              <a:rPr lang="zh-CN" altLang="en-US" sz="32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三、学习普通话注意事项</a:t>
            </a:r>
            <a:endParaRPr lang="zh-CN" altLang="en-US" sz="32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0483" name="文本框 5"/>
          <p:cNvSpPr txBox="1"/>
          <p:nvPr/>
        </p:nvSpPr>
        <p:spPr>
          <a:xfrm>
            <a:off x="2190750" y="1589088"/>
            <a:ext cx="6392863" cy="2560637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</a:rPr>
              <a:t>一、语音要标准</a:t>
            </a:r>
            <a:endParaRPr lang="zh-CN" altLang="en-US">
              <a:latin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</a:rPr>
              <a:t>       说普通话关注的重点是语音的标准程度，而不是说话的具体内容和布局谋篇。为此，练习普通话应该在语音标准方面下苦功。就是说。要根据所学过的普通话语音知识，力求每个音节的声母、韵母和声调准确到位，变调符合规律，轻声、儿化准确自然。</a:t>
            </a:r>
            <a:endParaRPr lang="zh-CN" altLang="en-US">
              <a:latin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</a:rPr>
              <a:t>       平时练习时，最好请说普通话的行家来听听。因为我们受说话习惯的影响以及听感上盲点的制约，往往不容易发现自己的语音错误和缺陷。</a:t>
            </a:r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20484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35213" y="4205288"/>
            <a:ext cx="3376612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组合 7172"/>
          <p:cNvGrpSpPr/>
          <p:nvPr/>
        </p:nvGrpSpPr>
        <p:grpSpPr>
          <a:xfrm>
            <a:off x="2568980" y="2694998"/>
            <a:ext cx="381000" cy="381000"/>
            <a:chOff x="0" y="0"/>
            <a:chExt cx="1615" cy="1615"/>
          </a:xfrm>
        </p:grpSpPr>
        <p:sp>
          <p:nvSpPr>
            <p:cNvPr id="7174" name="椭圆 7173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椭圆 7174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椭圆 7175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7" name="椭圆 7176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椭圆 7177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椭圆 7178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4" name="圆角矩形 8193"/>
          <p:cNvSpPr/>
          <p:nvPr/>
        </p:nvSpPr>
        <p:spPr>
          <a:xfrm>
            <a:off x="10795" y="496888"/>
            <a:ext cx="266382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一、定义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39798" y="2602898"/>
            <a:ext cx="6012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、韵母，就是一个音节中声母后面的部分。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3084628" y="3429000"/>
            <a:ext cx="5801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</a:t>
            </a:r>
            <a:r>
              <a:rPr lang="zh-CN" altLang="en-US" sz="2000" dirty="0"/>
              <a:t>、普通话有三十九个韵母，大部分由元音构成，有的由元音加上鼻辅音ｎ或ｎｇ构成。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1289" y="3563354"/>
            <a:ext cx="384081" cy="377985"/>
          </a:xfrm>
          <a:prstGeom prst="rect">
            <a:avLst/>
          </a:prstGeom>
        </p:spPr>
      </p:pic>
      <p:sp>
        <p:nvSpPr>
          <p:cNvPr id="8" name="心形 7"/>
          <p:cNvSpPr/>
          <p:nvPr/>
        </p:nvSpPr>
        <p:spPr>
          <a:xfrm rot="19059617">
            <a:off x="7537291" y="1343996"/>
            <a:ext cx="1063273" cy="890329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心形 8"/>
          <p:cNvSpPr/>
          <p:nvPr/>
        </p:nvSpPr>
        <p:spPr>
          <a:xfrm rot="905859">
            <a:off x="2411619" y="4780507"/>
            <a:ext cx="1076722" cy="914400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组合 7172"/>
          <p:cNvGrpSpPr/>
          <p:nvPr/>
        </p:nvGrpSpPr>
        <p:grpSpPr>
          <a:xfrm>
            <a:off x="2664406" y="2347863"/>
            <a:ext cx="381000" cy="381000"/>
            <a:chOff x="0" y="0"/>
            <a:chExt cx="1615" cy="1615"/>
          </a:xfrm>
        </p:grpSpPr>
        <p:sp>
          <p:nvSpPr>
            <p:cNvPr id="7174" name="椭圆 7173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椭圆 7174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椭圆 7175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7" name="椭圆 7176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椭圆 7177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椭圆 7178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4" name="圆角矩形 8193"/>
          <p:cNvSpPr/>
          <p:nvPr/>
        </p:nvSpPr>
        <p:spPr>
          <a:xfrm>
            <a:off x="10795" y="496888"/>
            <a:ext cx="240096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二、结构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620403" y="2204806"/>
            <a:ext cx="69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123728" y="1347717"/>
            <a:ext cx="60355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　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81816" y="3961577"/>
            <a:ext cx="384081" cy="38408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457623" y="1540947"/>
            <a:ext cx="85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韵母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816" y="3140470"/>
            <a:ext cx="377985" cy="384081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4874395" y="1547095"/>
            <a:ext cx="85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韵头</a:t>
            </a:r>
            <a:endParaRPr lang="zh-CN" altLang="en-US" sz="2400" dirty="0"/>
          </a:p>
        </p:txBody>
      </p:sp>
      <p:sp>
        <p:nvSpPr>
          <p:cNvPr id="18" name="文本框 17"/>
          <p:cNvSpPr txBox="1"/>
          <p:nvPr/>
        </p:nvSpPr>
        <p:spPr>
          <a:xfrm>
            <a:off x="6202571" y="1540947"/>
            <a:ext cx="85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韵腹</a:t>
            </a:r>
            <a:endParaRPr lang="zh-CN" altLang="en-US" sz="2400" dirty="0"/>
          </a:p>
        </p:txBody>
      </p:sp>
      <p:sp>
        <p:nvSpPr>
          <p:cNvPr id="20" name="文本框 19"/>
          <p:cNvSpPr txBox="1"/>
          <p:nvPr/>
        </p:nvSpPr>
        <p:spPr>
          <a:xfrm>
            <a:off x="7457403" y="1547225"/>
            <a:ext cx="8578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韵尾</a:t>
            </a:r>
            <a:endParaRPr lang="zh-CN" altLang="en-US" sz="2400" dirty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548" y="4779432"/>
            <a:ext cx="384081" cy="384081"/>
          </a:xfrm>
          <a:prstGeom prst="rect">
            <a:avLst/>
          </a:prstGeom>
        </p:spPr>
      </p:pic>
      <p:sp>
        <p:nvSpPr>
          <p:cNvPr id="24" name="文本框 23"/>
          <p:cNvSpPr txBox="1"/>
          <p:nvPr/>
        </p:nvSpPr>
        <p:spPr>
          <a:xfrm>
            <a:off x="3620238" y="3856763"/>
            <a:ext cx="69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iou</a:t>
            </a:r>
            <a:endParaRPr lang="zh-CN" altLang="en-US" sz="2400" dirty="0"/>
          </a:p>
        </p:txBody>
      </p:sp>
      <p:sp>
        <p:nvSpPr>
          <p:cNvPr id="25" name="文本框 24"/>
          <p:cNvSpPr txBox="1"/>
          <p:nvPr/>
        </p:nvSpPr>
        <p:spPr>
          <a:xfrm>
            <a:off x="3620402" y="3036301"/>
            <a:ext cx="69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ai</a:t>
            </a:r>
            <a:endParaRPr lang="zh-CN" altLang="en-US" sz="2400" dirty="0"/>
          </a:p>
        </p:txBody>
      </p:sp>
      <p:sp>
        <p:nvSpPr>
          <p:cNvPr id="27" name="文本框 26"/>
          <p:cNvSpPr txBox="1"/>
          <p:nvPr/>
        </p:nvSpPr>
        <p:spPr>
          <a:xfrm>
            <a:off x="3608551" y="4740639"/>
            <a:ext cx="96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uang</a:t>
            </a:r>
            <a:endParaRPr lang="zh-CN" altLang="en-US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6380135" y="2231330"/>
            <a:ext cx="69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e</a:t>
            </a:r>
            <a:endParaRPr lang="zh-CN" altLang="en-US" sz="2400" dirty="0"/>
          </a:p>
        </p:txBody>
      </p:sp>
      <p:sp>
        <p:nvSpPr>
          <p:cNvPr id="30" name="文本框 29"/>
          <p:cNvSpPr txBox="1"/>
          <p:nvPr/>
        </p:nvSpPr>
        <p:spPr>
          <a:xfrm>
            <a:off x="6391357" y="3060919"/>
            <a:ext cx="69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</a:t>
            </a:r>
            <a:endParaRPr lang="zh-CN" altLang="en-US" sz="2400" dirty="0"/>
          </a:p>
        </p:txBody>
      </p:sp>
      <p:sp>
        <p:nvSpPr>
          <p:cNvPr id="31" name="文本框 30"/>
          <p:cNvSpPr txBox="1"/>
          <p:nvPr/>
        </p:nvSpPr>
        <p:spPr>
          <a:xfrm>
            <a:off x="7807514" y="3060918"/>
            <a:ext cx="69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i</a:t>
            </a:r>
            <a:endParaRPr lang="zh-CN" altLang="en-US" sz="2400" dirty="0"/>
          </a:p>
        </p:txBody>
      </p:sp>
      <p:sp>
        <p:nvSpPr>
          <p:cNvPr id="32" name="文本框 31"/>
          <p:cNvSpPr txBox="1"/>
          <p:nvPr/>
        </p:nvSpPr>
        <p:spPr>
          <a:xfrm>
            <a:off x="5141513" y="3872127"/>
            <a:ext cx="69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err="1"/>
              <a:t>i</a:t>
            </a:r>
            <a:endParaRPr lang="zh-CN" altLang="en-US" sz="2400" dirty="0"/>
          </a:p>
        </p:txBody>
      </p:sp>
      <p:sp>
        <p:nvSpPr>
          <p:cNvPr id="33" name="文本框 32"/>
          <p:cNvSpPr txBox="1"/>
          <p:nvPr/>
        </p:nvSpPr>
        <p:spPr>
          <a:xfrm>
            <a:off x="6380134" y="3872128"/>
            <a:ext cx="69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o</a:t>
            </a:r>
            <a:endParaRPr lang="zh-CN" altLang="en-US" sz="2400" dirty="0"/>
          </a:p>
        </p:txBody>
      </p:sp>
      <p:sp>
        <p:nvSpPr>
          <p:cNvPr id="34" name="文本框 33"/>
          <p:cNvSpPr txBox="1"/>
          <p:nvPr/>
        </p:nvSpPr>
        <p:spPr>
          <a:xfrm>
            <a:off x="7807513" y="3926744"/>
            <a:ext cx="69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u</a:t>
            </a:r>
            <a:endParaRPr lang="zh-CN" altLang="en-US" sz="2400" dirty="0"/>
          </a:p>
        </p:txBody>
      </p:sp>
      <p:sp>
        <p:nvSpPr>
          <p:cNvPr id="35" name="文本框 34"/>
          <p:cNvSpPr txBox="1"/>
          <p:nvPr/>
        </p:nvSpPr>
        <p:spPr>
          <a:xfrm>
            <a:off x="6391357" y="4737783"/>
            <a:ext cx="69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a</a:t>
            </a:r>
            <a:endParaRPr lang="zh-CN" altLang="en-US" sz="2400" dirty="0"/>
          </a:p>
        </p:txBody>
      </p:sp>
      <p:sp>
        <p:nvSpPr>
          <p:cNvPr id="36" name="文本框 35"/>
          <p:cNvSpPr txBox="1"/>
          <p:nvPr/>
        </p:nvSpPr>
        <p:spPr>
          <a:xfrm>
            <a:off x="5087335" y="4701847"/>
            <a:ext cx="69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u</a:t>
            </a:r>
            <a:endParaRPr lang="zh-CN" altLang="en-US" sz="2400" dirty="0"/>
          </a:p>
        </p:txBody>
      </p:sp>
      <p:sp>
        <p:nvSpPr>
          <p:cNvPr id="37" name="文本框 36"/>
          <p:cNvSpPr txBox="1"/>
          <p:nvPr/>
        </p:nvSpPr>
        <p:spPr>
          <a:xfrm>
            <a:off x="7807513" y="4701847"/>
            <a:ext cx="6950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ng</a:t>
            </a:r>
            <a:endParaRPr lang="zh-CN" altLang="en-US" sz="2400" dirty="0"/>
          </a:p>
        </p:txBody>
      </p:sp>
      <p:sp>
        <p:nvSpPr>
          <p:cNvPr id="4" name="文本框 3"/>
          <p:cNvSpPr txBox="1"/>
          <p:nvPr/>
        </p:nvSpPr>
        <p:spPr>
          <a:xfrm>
            <a:off x="1283501" y="1574380"/>
            <a:ext cx="13115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例如：</a:t>
            </a:r>
            <a:endParaRPr lang="zh-CN" altLang="en-US" sz="2800" dirty="0"/>
          </a:p>
        </p:txBody>
      </p:sp>
      <p:sp>
        <p:nvSpPr>
          <p:cNvPr id="9" name="心形 8"/>
          <p:cNvSpPr/>
          <p:nvPr/>
        </p:nvSpPr>
        <p:spPr>
          <a:xfrm rot="905859">
            <a:off x="1383554" y="5324067"/>
            <a:ext cx="1076722" cy="914400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组合 7172"/>
          <p:cNvGrpSpPr/>
          <p:nvPr/>
        </p:nvGrpSpPr>
        <p:grpSpPr>
          <a:xfrm>
            <a:off x="1417174" y="2125206"/>
            <a:ext cx="381000" cy="381000"/>
            <a:chOff x="0" y="0"/>
            <a:chExt cx="1615" cy="1615"/>
          </a:xfrm>
        </p:grpSpPr>
        <p:sp>
          <p:nvSpPr>
            <p:cNvPr id="7174" name="椭圆 7173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椭圆 7174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椭圆 7175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7" name="椭圆 7176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椭圆 7177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椭圆 7178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4" name="圆角矩形 8193"/>
          <p:cNvSpPr/>
          <p:nvPr/>
        </p:nvSpPr>
        <p:spPr>
          <a:xfrm>
            <a:off x="10795" y="496888"/>
            <a:ext cx="266382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2800" dirty="0">
                <a:effectLst>
                  <a:outerShdw blurRad="38100" dist="38100" dir="2700000">
                    <a:srgbClr val="FFFFFF"/>
                  </a:outerShdw>
                </a:effectLst>
                <a:latin typeface="+mn-ea"/>
              </a:rPr>
              <a:t>结构特点   </a:t>
            </a:r>
            <a:endParaRPr lang="zh-CN" altLang="en-US" sz="2800" dirty="0">
              <a:effectLst>
                <a:outerShdw blurRad="38100" dist="38100" dir="2700000">
                  <a:srgbClr val="FFFFFF"/>
                </a:outerShdw>
              </a:effectLst>
              <a:latin typeface="+mn-ea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946275" y="3893185"/>
            <a:ext cx="57937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韵尾由ｉ</a:t>
            </a:r>
            <a:r>
              <a:rPr lang="en-US" altLang="zh-CN" sz="2400" dirty="0"/>
              <a:t>/</a:t>
            </a:r>
            <a:r>
              <a:rPr lang="zh-CN" altLang="en-US" sz="2400" dirty="0"/>
              <a:t>ｕ</a:t>
            </a:r>
            <a:r>
              <a:rPr lang="en-US" altLang="zh-CN" sz="2400" dirty="0"/>
              <a:t>(</a:t>
            </a:r>
            <a:r>
              <a:rPr lang="zh-CN" altLang="en-US" sz="2400" dirty="0"/>
              <a:t>ｏ）</a:t>
            </a:r>
            <a:r>
              <a:rPr lang="en-US" altLang="zh-CN" sz="2400" dirty="0"/>
              <a:t>/</a:t>
            </a:r>
            <a:r>
              <a:rPr lang="zh-CN" altLang="en-US" sz="2400" dirty="0"/>
              <a:t>ｎ</a:t>
            </a:r>
            <a:r>
              <a:rPr lang="en-US" altLang="zh-CN" sz="2400" dirty="0"/>
              <a:t>/</a:t>
            </a:r>
            <a:r>
              <a:rPr lang="zh-CN" altLang="en-US" sz="2400" dirty="0"/>
              <a:t>ｎｇ充当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1946275" y="2968625"/>
            <a:ext cx="485775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韵头由ｉ</a:t>
            </a:r>
            <a:r>
              <a:rPr lang="en-US" altLang="zh-CN" sz="2400" dirty="0"/>
              <a:t>/</a:t>
            </a:r>
            <a:r>
              <a:rPr lang="zh-CN" altLang="en-US" sz="2400" dirty="0"/>
              <a:t>ｕ</a:t>
            </a:r>
            <a:r>
              <a:rPr lang="en-US" altLang="zh-CN" sz="2400" dirty="0"/>
              <a:t>/ ü</a:t>
            </a:r>
            <a:r>
              <a:rPr lang="zh-CN" altLang="en-US" sz="2400" dirty="0"/>
              <a:t>充当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2756" y="3893390"/>
            <a:ext cx="384081" cy="38408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1946910" y="2084705"/>
            <a:ext cx="59747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一个韵母必须有韵腹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604" y="3007155"/>
            <a:ext cx="377985" cy="38408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35931" y="4884793"/>
            <a:ext cx="384081" cy="385533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1946910" y="4810125"/>
            <a:ext cx="555244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主要元音都能做韵腹</a:t>
            </a:r>
            <a:endParaRPr lang="zh-CN" altLang="en-US" sz="2400" dirty="0"/>
          </a:p>
        </p:txBody>
      </p:sp>
      <p:sp>
        <p:nvSpPr>
          <p:cNvPr id="8" name="心形 7"/>
          <p:cNvSpPr/>
          <p:nvPr/>
        </p:nvSpPr>
        <p:spPr>
          <a:xfrm rot="19059617">
            <a:off x="7118826" y="1875491"/>
            <a:ext cx="1063273" cy="890329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组合 7172"/>
          <p:cNvGrpSpPr/>
          <p:nvPr/>
        </p:nvGrpSpPr>
        <p:grpSpPr>
          <a:xfrm>
            <a:off x="2738609" y="2120761"/>
            <a:ext cx="381000" cy="381000"/>
            <a:chOff x="0" y="0"/>
            <a:chExt cx="1615" cy="1615"/>
          </a:xfrm>
        </p:grpSpPr>
        <p:sp>
          <p:nvSpPr>
            <p:cNvPr id="7174" name="椭圆 7173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椭圆 7174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椭圆 7175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7" name="椭圆 7176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椭圆 7177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椭圆 7178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4" name="圆角矩形 8193"/>
          <p:cNvSpPr/>
          <p:nvPr/>
        </p:nvSpPr>
        <p:spPr>
          <a:xfrm>
            <a:off x="10795" y="496888"/>
            <a:ext cx="266382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三、分类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347864" y="3893390"/>
            <a:ext cx="4152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3</a:t>
            </a:r>
            <a:r>
              <a:rPr lang="zh-CN" altLang="en-US" sz="2400" dirty="0"/>
              <a:t>、鼻韵母（</a:t>
            </a:r>
            <a:r>
              <a:rPr lang="en-US" altLang="zh-CN" sz="2400" dirty="0"/>
              <a:t>16</a:t>
            </a:r>
            <a:r>
              <a:rPr lang="zh-CN" altLang="en-US" sz="2400" dirty="0"/>
              <a:t>）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3347720" y="2968625"/>
            <a:ext cx="29629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2</a:t>
            </a:r>
            <a:r>
              <a:rPr lang="zh-CN" altLang="en-US" sz="2400" dirty="0"/>
              <a:t>、复元音韵母（</a:t>
            </a:r>
            <a:r>
              <a:rPr lang="en-US" altLang="zh-CN" sz="2400" dirty="0"/>
              <a:t>13</a:t>
            </a:r>
            <a:r>
              <a:rPr lang="zh-CN" altLang="en-US" sz="2400" dirty="0"/>
              <a:t>）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51016" y="3893390"/>
            <a:ext cx="384081" cy="38408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3282141" y="2084636"/>
            <a:ext cx="41522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/>
              <a:t>1</a:t>
            </a:r>
            <a:r>
              <a:rPr lang="zh-CN" altLang="en-US" sz="2400" dirty="0"/>
              <a:t>、单元音韵母（</a:t>
            </a:r>
            <a:r>
              <a:rPr lang="en-US" altLang="zh-CN" sz="2400" dirty="0"/>
              <a:t>10</a:t>
            </a:r>
            <a:r>
              <a:rPr lang="zh-CN" altLang="en-US" sz="2400" dirty="0"/>
              <a:t>）</a:t>
            </a:r>
            <a:endParaRPr lang="zh-CN" altLang="en-US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24" y="2964610"/>
            <a:ext cx="377985" cy="3840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6565" y="3893185"/>
            <a:ext cx="1909445" cy="188912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13110" y="476672"/>
            <a:ext cx="2610470" cy="64807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/>
              <a:t>单元音韵母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32130" y="1685925"/>
            <a:ext cx="540766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元音的发音取决于三个条件：</a:t>
            </a:r>
            <a:endParaRPr lang="zh-CN" altLang="en-US" sz="2400" dirty="0"/>
          </a:p>
        </p:txBody>
      </p:sp>
      <p:sp>
        <p:nvSpPr>
          <p:cNvPr id="6" name="文本框 5"/>
          <p:cNvSpPr txBox="1"/>
          <p:nvPr/>
        </p:nvSpPr>
        <p:spPr>
          <a:xfrm>
            <a:off x="5043316" y="2642491"/>
            <a:ext cx="19921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舌位的前后</a:t>
            </a:r>
            <a:endParaRPr lang="zh-CN" altLang="en-US" sz="2400" dirty="0"/>
          </a:p>
        </p:txBody>
      </p:sp>
      <p:sp>
        <p:nvSpPr>
          <p:cNvPr id="7" name="文本框 6"/>
          <p:cNvSpPr txBox="1"/>
          <p:nvPr/>
        </p:nvSpPr>
        <p:spPr>
          <a:xfrm>
            <a:off x="5043316" y="3397150"/>
            <a:ext cx="1906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舌位的高低</a:t>
            </a:r>
            <a:endParaRPr lang="zh-CN" altLang="en-US" sz="2400" dirty="0"/>
          </a:p>
        </p:txBody>
      </p:sp>
      <p:sp>
        <p:nvSpPr>
          <p:cNvPr id="8" name="文本框 7"/>
          <p:cNvSpPr txBox="1"/>
          <p:nvPr/>
        </p:nvSpPr>
        <p:spPr>
          <a:xfrm>
            <a:off x="5060011" y="4141430"/>
            <a:ext cx="22529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唇形的圆展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3007" y="2720075"/>
            <a:ext cx="377985" cy="38408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383006" y="3464934"/>
            <a:ext cx="377985" cy="384081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08659" y="4209793"/>
            <a:ext cx="377985" cy="384081"/>
          </a:xfrm>
          <a:prstGeom prst="rect">
            <a:avLst/>
          </a:prstGeom>
        </p:spPr>
      </p:pic>
      <p:sp>
        <p:nvSpPr>
          <p:cNvPr id="9" name="心形 8"/>
          <p:cNvSpPr/>
          <p:nvPr/>
        </p:nvSpPr>
        <p:spPr>
          <a:xfrm rot="905859">
            <a:off x="2329069" y="4936717"/>
            <a:ext cx="1076722" cy="914400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心形 9"/>
          <p:cNvSpPr/>
          <p:nvPr/>
        </p:nvSpPr>
        <p:spPr>
          <a:xfrm rot="19059617">
            <a:off x="7661751" y="1510366"/>
            <a:ext cx="1063273" cy="890329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678" y="1268413"/>
            <a:ext cx="8207375" cy="4824412"/>
          </a:xfrm>
        </p:spPr>
        <p:txBody>
          <a:bodyPr/>
          <a:lstStyle/>
          <a:p>
            <a:r>
              <a:rPr lang="zh-CN" altLang="en-US" dirty="0">
                <a:sym typeface="+mn-ea"/>
              </a:rPr>
              <a:t>单元音韵母（</a:t>
            </a:r>
            <a:r>
              <a:rPr lang="zh-CN" altLang="en-US" sz="2400" dirty="0">
                <a:sym typeface="+mn-ea"/>
              </a:rPr>
              <a:t>发音时舌位、唇形、口腔开度始终不变</a:t>
            </a:r>
            <a:r>
              <a:rPr lang="zh-CN" altLang="en-US" dirty="0">
                <a:sym typeface="+mn-ea"/>
              </a:rPr>
              <a:t>）：</a:t>
            </a:r>
            <a:endParaRPr lang="zh-CN" altLang="en-US" dirty="0">
              <a:sym typeface="+mn-ea"/>
            </a:endParaRPr>
          </a:p>
          <a:p>
            <a:pPr marL="0" indent="0">
              <a:buNone/>
            </a:pPr>
            <a:r>
              <a:rPr lang="zh-CN" altLang="en-US" sz="2400">
                <a:sym typeface="+mn-ea"/>
              </a:rPr>
              <a:t>舌面元音：</a:t>
            </a:r>
            <a:r>
              <a:rPr lang="en-US" altLang="zh-CN" sz="2400">
                <a:sym typeface="+mn-ea"/>
              </a:rPr>
              <a:t>a   o   e   ê    i    u   ü  </a:t>
            </a:r>
            <a:endParaRPr lang="en-US" altLang="zh-CN" sz="2400">
              <a:sym typeface="+mn-ea"/>
            </a:endParaRPr>
          </a:p>
          <a:p>
            <a:pPr marL="0" indent="0">
              <a:buNone/>
            </a:pPr>
            <a:r>
              <a:rPr lang="zh-CN" altLang="en-US" sz="2400">
                <a:sym typeface="+mn-ea"/>
              </a:rPr>
              <a:t>卷舌元音：</a:t>
            </a:r>
            <a:r>
              <a:rPr lang="en-US" altLang="zh-CN" sz="2400">
                <a:sym typeface="+mn-ea"/>
              </a:rPr>
              <a:t> er  </a:t>
            </a:r>
            <a:endParaRPr lang="en-US" altLang="zh-CN" sz="2400">
              <a:sym typeface="+mn-ea"/>
            </a:endParaRPr>
          </a:p>
          <a:p>
            <a:pPr marL="0" indent="0">
              <a:buNone/>
            </a:pPr>
            <a:r>
              <a:rPr lang="zh-CN" altLang="en-US" sz="2400">
                <a:sym typeface="+mn-ea"/>
              </a:rPr>
              <a:t>舌尖元音：</a:t>
            </a:r>
            <a:r>
              <a:rPr lang="en-US" altLang="zh-CN" sz="2400">
                <a:sym typeface="+mn-ea"/>
              </a:rPr>
              <a:t>  -i(</a:t>
            </a:r>
            <a:r>
              <a:rPr lang="zh-CN" altLang="en-US" sz="2400" dirty="0">
                <a:sym typeface="+mn-ea"/>
              </a:rPr>
              <a:t>前</a:t>
            </a:r>
            <a:r>
              <a:rPr lang="en-US" altLang="zh-CN" sz="2400">
                <a:sym typeface="+mn-ea"/>
              </a:rPr>
              <a:t>)   -i(</a:t>
            </a:r>
            <a:r>
              <a:rPr lang="zh-CN" altLang="en-US" sz="2400">
                <a:sym typeface="+mn-ea"/>
              </a:rPr>
              <a:t>后</a:t>
            </a:r>
            <a:r>
              <a:rPr lang="en-US" altLang="zh-CN" sz="2400">
                <a:sym typeface="+mn-ea"/>
              </a:rPr>
              <a:t>)</a:t>
            </a:r>
            <a:endParaRPr lang="en-US" altLang="zh-CN">
              <a:sym typeface="+mn-ea"/>
            </a:endParaRPr>
          </a:p>
          <a:p>
            <a:r>
              <a:rPr lang="zh-CN" altLang="en-US" dirty="0">
                <a:sym typeface="+mn-ea"/>
              </a:rPr>
              <a:t>复元音韵母（</a:t>
            </a:r>
            <a:r>
              <a:rPr lang="en-US" altLang="zh-CN" dirty="0">
                <a:sym typeface="+mn-ea"/>
              </a:rPr>
              <a:t>13</a:t>
            </a:r>
            <a:r>
              <a:rPr lang="zh-CN" altLang="en-US" dirty="0">
                <a:sym typeface="+mn-ea"/>
              </a:rPr>
              <a:t>）： 9</a:t>
            </a:r>
            <a:r>
              <a:rPr lang="en-US" altLang="zh-CN" dirty="0">
                <a:sym typeface="+mn-ea"/>
              </a:rPr>
              <a:t>+</a:t>
            </a:r>
            <a:r>
              <a:rPr lang="zh-CN" altLang="en-US" dirty="0">
                <a:sym typeface="+mn-ea"/>
              </a:rPr>
              <a:t>4</a:t>
            </a:r>
            <a:endParaRPr lang="zh-CN" altLang="en-US" dirty="0">
              <a:sym typeface="+mn-ea"/>
            </a:endParaRPr>
          </a:p>
          <a:p>
            <a:pPr marL="0" indent="0">
              <a:buNone/>
            </a:pPr>
            <a:r>
              <a:rPr lang="zh-CN" altLang="en-US" sz="2400" dirty="0">
                <a:sym typeface="+mn-ea"/>
              </a:rPr>
              <a:t> ai、ei、ao、ou、ia、ie、ua、uo、üe；</a:t>
            </a:r>
            <a:endParaRPr lang="zh-CN" altLang="en-US" sz="2400" dirty="0">
              <a:sym typeface="+mn-ea"/>
            </a:endParaRPr>
          </a:p>
          <a:p>
            <a:pPr marL="0" indent="0">
              <a:buNone/>
            </a:pPr>
            <a:r>
              <a:rPr lang="zh-CN" altLang="en-US" sz="2400" dirty="0">
                <a:sym typeface="+mn-ea"/>
              </a:rPr>
              <a:t>iao、iou、uai、uei；</a:t>
            </a:r>
            <a:endParaRPr lang="zh-CN" altLang="en-US" dirty="0">
              <a:sym typeface="+mn-ea"/>
            </a:endParaRPr>
          </a:p>
          <a:p>
            <a:r>
              <a:rPr lang="zh-CN" altLang="en-US" dirty="0">
                <a:sym typeface="+mn-ea"/>
              </a:rPr>
              <a:t>鼻韵母（</a:t>
            </a:r>
            <a:r>
              <a:rPr lang="en-US" altLang="zh-CN" dirty="0">
                <a:sym typeface="+mn-ea"/>
              </a:rPr>
              <a:t>16</a:t>
            </a:r>
            <a:r>
              <a:rPr lang="zh-CN" altLang="en-US" dirty="0">
                <a:sym typeface="+mn-ea"/>
              </a:rPr>
              <a:t>）：</a:t>
            </a:r>
            <a:endParaRPr lang="zh-CN" altLang="en-US" dirty="0">
              <a:sym typeface="+mn-ea"/>
            </a:endParaRPr>
          </a:p>
          <a:p>
            <a:pPr marL="0" indent="0">
              <a:buNone/>
            </a:pPr>
            <a:r>
              <a:rPr lang="en-US" altLang="zh-CN" sz="2400">
                <a:sym typeface="+mn-ea"/>
              </a:rPr>
              <a:t>an</a:t>
            </a:r>
            <a:r>
              <a:rPr lang="zh-CN" altLang="en-US" sz="2400" dirty="0">
                <a:sym typeface="+mn-ea"/>
              </a:rPr>
              <a:t>、  </a:t>
            </a:r>
            <a:r>
              <a:rPr lang="en-US" altLang="zh-CN" sz="2400">
                <a:sym typeface="+mn-ea"/>
              </a:rPr>
              <a:t>en</a:t>
            </a:r>
            <a:r>
              <a:rPr lang="zh-CN" altLang="en-US" sz="2400" dirty="0">
                <a:sym typeface="+mn-ea"/>
              </a:rPr>
              <a:t>、  </a:t>
            </a:r>
            <a:r>
              <a:rPr lang="en-US" altLang="zh-CN" sz="2400">
                <a:sym typeface="+mn-ea"/>
              </a:rPr>
              <a:t>in</a:t>
            </a:r>
            <a:r>
              <a:rPr lang="zh-CN" altLang="en-US" sz="2400" dirty="0">
                <a:sym typeface="+mn-ea"/>
              </a:rPr>
              <a:t>、  </a:t>
            </a:r>
            <a:r>
              <a:rPr lang="en-US" altLang="zh-CN" sz="2400" err="1">
                <a:sym typeface="+mn-ea"/>
              </a:rPr>
              <a:t>ian</a:t>
            </a:r>
            <a:r>
              <a:rPr lang="zh-CN" altLang="en-US" sz="2400" dirty="0">
                <a:sym typeface="+mn-ea"/>
              </a:rPr>
              <a:t>、  </a:t>
            </a:r>
            <a:r>
              <a:rPr lang="en-US" altLang="zh-CN" sz="2400" err="1">
                <a:sym typeface="+mn-ea"/>
              </a:rPr>
              <a:t>uan</a:t>
            </a:r>
            <a:r>
              <a:rPr lang="zh-CN" altLang="en-US" sz="2400" dirty="0">
                <a:sym typeface="+mn-ea"/>
              </a:rPr>
              <a:t>、   </a:t>
            </a:r>
            <a:r>
              <a:rPr lang="en-US" altLang="zh-CN" sz="2400" err="1">
                <a:sym typeface="+mn-ea"/>
              </a:rPr>
              <a:t>uen</a:t>
            </a:r>
            <a:r>
              <a:rPr lang="zh-CN" altLang="en-US" sz="2400" dirty="0">
                <a:sym typeface="+mn-ea"/>
              </a:rPr>
              <a:t>、</a:t>
            </a:r>
            <a:r>
              <a:rPr lang="en-US" altLang="zh-CN" sz="2400" err="1">
                <a:sym typeface="+mn-ea"/>
              </a:rPr>
              <a:t>üan</a:t>
            </a:r>
            <a:r>
              <a:rPr lang="zh-CN" altLang="en-US" sz="2400" dirty="0">
                <a:sym typeface="+mn-ea"/>
              </a:rPr>
              <a:t>、</a:t>
            </a:r>
            <a:r>
              <a:rPr lang="en-US" altLang="zh-CN" sz="2400" err="1">
                <a:sym typeface="+mn-ea"/>
              </a:rPr>
              <a:t>ün</a:t>
            </a:r>
            <a:r>
              <a:rPr lang="zh-CN" altLang="en-US" sz="2400" dirty="0">
                <a:sym typeface="+mn-ea"/>
              </a:rPr>
              <a:t>、</a:t>
            </a:r>
            <a:endParaRPr lang="zh-CN" altLang="en-US" sz="2400" dirty="0">
              <a:sym typeface="+mn-ea"/>
            </a:endParaRPr>
          </a:p>
          <a:p>
            <a:pPr marL="0" indent="0">
              <a:buNone/>
            </a:pPr>
            <a:r>
              <a:rPr lang="en-US" altLang="zh-CN" sz="2400" err="1">
                <a:sym typeface="+mn-ea"/>
              </a:rPr>
              <a:t>ang</a:t>
            </a:r>
            <a:r>
              <a:rPr lang="zh-CN" altLang="en-US" sz="2400" dirty="0">
                <a:sym typeface="+mn-ea"/>
              </a:rPr>
              <a:t>、</a:t>
            </a:r>
            <a:r>
              <a:rPr lang="en-US" altLang="zh-CN" sz="2400">
                <a:sym typeface="+mn-ea"/>
              </a:rPr>
              <a:t>eng</a:t>
            </a:r>
            <a:r>
              <a:rPr lang="zh-CN" altLang="en-US" sz="2400" dirty="0">
                <a:sym typeface="+mn-ea"/>
              </a:rPr>
              <a:t>、</a:t>
            </a:r>
            <a:r>
              <a:rPr lang="en-US" altLang="zh-CN" sz="2400" err="1">
                <a:sym typeface="+mn-ea"/>
              </a:rPr>
              <a:t>ing</a:t>
            </a:r>
            <a:r>
              <a:rPr lang="zh-CN" altLang="en-US" sz="2400" dirty="0">
                <a:sym typeface="+mn-ea"/>
              </a:rPr>
              <a:t>、</a:t>
            </a:r>
            <a:r>
              <a:rPr lang="en-US" altLang="zh-CN" sz="2400" err="1">
                <a:sym typeface="+mn-ea"/>
              </a:rPr>
              <a:t>iang</a:t>
            </a:r>
            <a:r>
              <a:rPr lang="zh-CN" altLang="en-US" sz="2400" dirty="0">
                <a:sym typeface="+mn-ea"/>
              </a:rPr>
              <a:t>、</a:t>
            </a:r>
            <a:r>
              <a:rPr lang="en-US" altLang="zh-CN" sz="2400" err="1">
                <a:sym typeface="+mn-ea"/>
              </a:rPr>
              <a:t>uang</a:t>
            </a:r>
            <a:r>
              <a:rPr lang="zh-CN" altLang="en-US" sz="2400" dirty="0">
                <a:sym typeface="+mn-ea"/>
              </a:rPr>
              <a:t>、 </a:t>
            </a:r>
            <a:r>
              <a:rPr lang="en-US" altLang="zh-CN" sz="2400" err="1">
                <a:sym typeface="+mn-ea"/>
              </a:rPr>
              <a:t>ueng</a:t>
            </a:r>
            <a:r>
              <a:rPr lang="zh-CN" altLang="en-US" sz="2400" dirty="0">
                <a:sym typeface="+mn-ea"/>
              </a:rPr>
              <a:t>、</a:t>
            </a:r>
            <a:r>
              <a:rPr lang="en-US" altLang="zh-CN" sz="2400" err="1">
                <a:sym typeface="+mn-ea"/>
              </a:rPr>
              <a:t>ong</a:t>
            </a:r>
            <a:r>
              <a:rPr lang="zh-CN" altLang="en-US" sz="2400" dirty="0">
                <a:sym typeface="+mn-ea"/>
              </a:rPr>
              <a:t>、</a:t>
            </a:r>
            <a:r>
              <a:rPr lang="en-US" altLang="zh-CN" sz="2400" err="1">
                <a:sym typeface="+mn-ea"/>
              </a:rPr>
              <a:t>iong</a:t>
            </a:r>
            <a:endParaRPr lang="zh-CN" altLang="en-US" sz="2400"/>
          </a:p>
        </p:txBody>
      </p:sp>
    </p:spTree>
  </p:cSld>
  <p:clrMapOvr>
    <a:masterClrMapping/>
  </p:clrMapOvr>
  <p:transition/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solidFill>
                  <a:schemeClr val="tx1"/>
                </a:solidFill>
                <a:sym typeface="+mn-ea"/>
              </a:rPr>
              <a:t>单元音韵母</a:t>
            </a:r>
            <a:endParaRPr lang="zh-CN" altLang="en-US" dirty="0">
              <a:solidFill>
                <a:schemeClr val="tx1"/>
              </a:solidFill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a </a:t>
            </a:r>
            <a:r>
              <a:rPr lang="zh-CN" altLang="en-US">
                <a:sym typeface="+mn-ea"/>
              </a:rPr>
              <a:t>舌面、央、低、不圆唇元音。</a:t>
            </a:r>
            <a:endParaRPr lang="zh-CN" altLang="en-US"/>
          </a:p>
          <a:p>
            <a:r>
              <a:rPr lang="en-US" altLang="zh-CN"/>
              <a:t>o</a:t>
            </a:r>
            <a:r>
              <a:rPr lang="zh-CN" altLang="en-US">
                <a:sym typeface="+mn-ea"/>
              </a:rPr>
              <a:t>舌面、后、半高、圆唇元音。</a:t>
            </a:r>
            <a:endParaRPr lang="zh-CN" altLang="en-US"/>
          </a:p>
          <a:p>
            <a:r>
              <a:rPr lang="zh-CN" altLang="en-US"/>
              <a:t>e</a:t>
            </a:r>
            <a:r>
              <a:rPr lang="zh-CN" altLang="en-US">
                <a:sym typeface="+mn-ea"/>
              </a:rPr>
              <a:t>舌面、后、半高，不圆唇元音。</a:t>
            </a:r>
            <a:endParaRPr lang="zh-CN" altLang="en-US"/>
          </a:p>
          <a:p>
            <a:r>
              <a:rPr lang="zh-CN" altLang="en-US"/>
              <a:t>i</a:t>
            </a:r>
            <a:r>
              <a:rPr lang="zh-CN" altLang="en-US">
                <a:sym typeface="+mn-ea"/>
              </a:rPr>
              <a:t>舌面、前、高、不圆唇元音。</a:t>
            </a:r>
            <a:endParaRPr lang="zh-CN" altLang="en-US">
              <a:sym typeface="+mn-ea"/>
            </a:endParaRPr>
          </a:p>
          <a:p>
            <a:r>
              <a:rPr lang="en-US" altLang="zh-CN">
                <a:sym typeface="+mn-ea"/>
              </a:rPr>
              <a:t>u</a:t>
            </a:r>
            <a:r>
              <a:rPr lang="zh-CN" altLang="en-US">
                <a:sym typeface="+mn-ea"/>
              </a:rPr>
              <a:t>舌面、后、高、圆唇元音。</a:t>
            </a:r>
            <a:endParaRPr lang="zh-CN" altLang="en-US"/>
          </a:p>
          <a:p>
            <a:r>
              <a:rPr lang="en-US" altLang="zh-CN" err="1">
                <a:sym typeface="+mn-ea"/>
              </a:rPr>
              <a:t>ü</a:t>
            </a:r>
            <a:r>
              <a:rPr lang="zh-CN" altLang="en-US"/>
              <a:t>舌面、前、高、圆唇元音。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5" name="图片 4" descr="`N~A0ZE72B(80VO0{$Q01A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4330" y="1262380"/>
            <a:ext cx="8217535" cy="4896485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文本占位符 165890"/>
          <p:cNvSpPr>
            <a:spLocks noGrp="1" noRot="1"/>
          </p:cNvSpPr>
          <p:nvPr>
            <p:ph type="body" idx="4294967295"/>
          </p:nvPr>
        </p:nvSpPr>
        <p:spPr>
          <a:xfrm>
            <a:off x="990600" y="620713"/>
            <a:ext cx="7181850" cy="5478462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zh-CN" altLang="en-US" sz="2000" dirty="0"/>
              <a:t>（</a:t>
            </a:r>
            <a:r>
              <a:rPr lang="en-US" altLang="zh-CN" sz="2000"/>
              <a:t>1</a:t>
            </a:r>
            <a:r>
              <a:rPr lang="zh-CN" altLang="en-US" sz="2000" dirty="0"/>
              <a:t>）单韵母</a:t>
            </a:r>
            <a:br>
              <a:rPr lang="zh-CN" altLang="en-US" sz="2000" dirty="0"/>
            </a:br>
            <a:br>
              <a:rPr lang="zh-CN" altLang="en-US" sz="2000" dirty="0"/>
            </a:br>
            <a:r>
              <a:rPr lang="zh-CN" altLang="en-US" sz="2000" dirty="0"/>
              <a:t>舌面元音</a:t>
            </a:r>
            <a:br>
              <a:rPr lang="zh-CN" altLang="en-US" sz="2000" dirty="0"/>
            </a:br>
            <a:br>
              <a:rPr lang="zh-CN" altLang="en-US" sz="2000" dirty="0"/>
            </a:br>
            <a:r>
              <a:rPr lang="en-US" altLang="zh-CN" sz="2000"/>
              <a:t>a</a:t>
            </a:r>
            <a:r>
              <a:rPr lang="zh-CN" altLang="en-US" sz="2000" dirty="0"/>
              <a:t>发音时，口腔大开，舌头前伸，舌位低，舌头居中，嘴唇呈自然状态。如“沙发”、“打靶”的韵母。 </a:t>
            </a:r>
            <a:br>
              <a:rPr lang="zh-CN" altLang="en-US" sz="2000" dirty="0"/>
            </a:br>
            <a:br>
              <a:rPr lang="zh-CN" altLang="en-US" sz="2000" dirty="0"/>
            </a:br>
            <a:r>
              <a:rPr lang="en-US" altLang="zh-CN" sz="2000"/>
              <a:t>o</a:t>
            </a:r>
            <a:r>
              <a:rPr lang="zh-CN" altLang="en-US" sz="2000" dirty="0"/>
              <a:t>发音时，口腔半合，舌位半高，舌头后缩，嘴唇拢圆。如“波”、“泼”的韵母。磨破  婆婆</a:t>
            </a:r>
            <a:br>
              <a:rPr lang="zh-CN" altLang="en-US" sz="2000" dirty="0"/>
            </a:br>
            <a:br>
              <a:rPr lang="zh-CN" altLang="en-US" sz="2000" dirty="0"/>
            </a:br>
            <a:r>
              <a:rPr lang="en-US" altLang="zh-CN" sz="2000"/>
              <a:t>e</a:t>
            </a:r>
            <a:r>
              <a:rPr lang="zh-CN" altLang="en-US" sz="2000" dirty="0"/>
              <a:t>发音状况大体象</a:t>
            </a:r>
            <a:r>
              <a:rPr lang="en-US" altLang="zh-CN" sz="2000"/>
              <a:t>o</a:t>
            </a:r>
            <a:r>
              <a:rPr lang="zh-CN" altLang="en-US" sz="2000" dirty="0"/>
              <a:t>，只是双唇自然展开成扁形。如“歌”、“苛”、“喝”的韵母。客车 特色 合格</a:t>
            </a:r>
            <a:br>
              <a:rPr lang="zh-CN" altLang="en-US" sz="2000" dirty="0"/>
            </a:br>
            <a:br>
              <a:rPr lang="zh-CN" altLang="en-US" sz="2000" dirty="0"/>
            </a:br>
            <a:r>
              <a:rPr lang="en-US" altLang="zh-CN" sz="2000"/>
              <a:t>ê</a:t>
            </a:r>
            <a:r>
              <a:rPr lang="zh-CN" altLang="en-US" sz="2000" dirty="0"/>
              <a:t>发音时，口腔半开，舌位半低，舌头前伸，舌尖抵住下齿背，嘴角向两边自然展开，唇形不圆。如“”的读音。在普通话里，</a:t>
            </a:r>
            <a:r>
              <a:rPr lang="en-US" altLang="zh-CN" sz="2000"/>
              <a:t>ê</a:t>
            </a:r>
            <a:r>
              <a:rPr lang="zh-CN" altLang="en-US" sz="2000" dirty="0"/>
              <a:t>很少单独使用，经常出现在</a:t>
            </a:r>
            <a:r>
              <a:rPr lang="en-US" altLang="zh-CN" sz="2000"/>
              <a:t>i</a:t>
            </a:r>
            <a:r>
              <a:rPr lang="zh-CN" altLang="en-US" sz="2000" dirty="0"/>
              <a:t>、</a:t>
            </a:r>
            <a:r>
              <a:rPr lang="en-US" altLang="zh-CN" sz="2000"/>
              <a:t>ü</a:t>
            </a:r>
            <a:r>
              <a:rPr lang="zh-CN" altLang="en-US" sz="2000" dirty="0"/>
              <a:t>的后面，在</a:t>
            </a:r>
            <a:r>
              <a:rPr lang="en-US" altLang="zh-CN" sz="2000"/>
              <a:t>i</a:t>
            </a:r>
            <a:r>
              <a:rPr lang="zh-CN" altLang="en-US" sz="2000" dirty="0"/>
              <a:t>、</a:t>
            </a:r>
            <a:r>
              <a:rPr lang="en-US" altLang="zh-CN" sz="2000"/>
              <a:t>ü</a:t>
            </a:r>
            <a:r>
              <a:rPr lang="zh-CN" altLang="en-US" sz="2000" dirty="0"/>
              <a:t>后面时，书写要省去符号“∧”。</a:t>
            </a:r>
            <a:br>
              <a:rPr lang="zh-CN" altLang="en-US" sz="2000" dirty="0"/>
            </a:br>
            <a:br>
              <a:rPr lang="zh-CN" altLang="en-US" sz="2000" dirty="0"/>
            </a:br>
            <a:endParaRPr lang="zh-CN" altLang="en-US" sz="2000" dirty="0"/>
          </a:p>
        </p:txBody>
      </p:sp>
    </p:spTree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文本占位符 169986"/>
          <p:cNvSpPr>
            <a:spLocks noGrp="1" noRot="1"/>
          </p:cNvSpPr>
          <p:nvPr>
            <p:ph type="body" idx="4294967295"/>
          </p:nvPr>
        </p:nvSpPr>
        <p:spPr>
          <a:xfrm>
            <a:off x="302260" y="1109980"/>
            <a:ext cx="7870190" cy="5334000"/>
          </a:xfrm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en-US" altLang="zh-CN" sz="2400"/>
              <a:t>i</a:t>
            </a:r>
            <a:r>
              <a:rPr lang="zh-CN" altLang="en-US" sz="2400" dirty="0"/>
              <a:t>发音时，口腔开度很小，舌头前伸，前舌面上升接近硬腭，气流通路狭窄，但不发生摩擦，嘴角向两边展开，呈扁平状。如“低”、“体”的韵母。 集体 激励 地理</a:t>
            </a:r>
            <a:br>
              <a:rPr lang="zh-CN" altLang="en-US" sz="2400" dirty="0"/>
            </a:br>
            <a:br>
              <a:rPr lang="zh-CN" altLang="en-US" sz="2400" dirty="0"/>
            </a:br>
            <a:r>
              <a:rPr lang="en-US" altLang="zh-CN" sz="2400"/>
              <a:t>u</a:t>
            </a:r>
            <a:r>
              <a:rPr lang="zh-CN" altLang="en-US" sz="2400" dirty="0"/>
              <a:t>发音时，口腔开度很小，舌头后缩，后舌面上升接近硬腭，气流通路狭窄，但不发生摩擦，嘴唇拢圆成一小孔。如“图书”、“互助”的韵母。鼓舞  服务</a:t>
            </a:r>
            <a:br>
              <a:rPr lang="zh-CN" altLang="en-US" sz="2400" dirty="0"/>
            </a:br>
            <a:br>
              <a:rPr lang="zh-CN" altLang="en-US" sz="2400" dirty="0"/>
            </a:br>
            <a:r>
              <a:rPr lang="en-US" altLang="zh-CN" sz="2400"/>
              <a:t>ü</a:t>
            </a:r>
            <a:r>
              <a:rPr lang="zh-CN" altLang="en-US" sz="2400" dirty="0"/>
              <a:t>发音时，口腔开度很小，舌头前伸，前舌面上升接近硬腭，但气流通过时不发生摩擦，嘴唇拢圆成一小孔。发音情况和</a:t>
            </a:r>
            <a:r>
              <a:rPr lang="en-US" altLang="zh-CN" sz="2400"/>
              <a:t>i</a:t>
            </a:r>
            <a:r>
              <a:rPr lang="zh-CN" altLang="en-US" sz="2400" dirty="0"/>
              <a:t>基本相同，区别是</a:t>
            </a:r>
            <a:r>
              <a:rPr lang="en-US" altLang="zh-CN" sz="2400"/>
              <a:t>ü</a:t>
            </a:r>
            <a:r>
              <a:rPr lang="zh-CN" altLang="en-US" sz="2400" dirty="0"/>
              <a:t>嘴唇是圆的，</a:t>
            </a:r>
            <a:r>
              <a:rPr lang="en-US" altLang="zh-CN" sz="2400"/>
              <a:t>i</a:t>
            </a:r>
            <a:r>
              <a:rPr lang="zh-CN" altLang="en-US" sz="2400" dirty="0"/>
              <a:t>嘴唇是扁的。如“语句”、的韵母。区域 旅居 语句 须臾 序曲</a:t>
            </a:r>
            <a:br>
              <a:rPr lang="zh-CN" altLang="en-US" sz="2400" dirty="0"/>
            </a:br>
            <a:br>
              <a:rPr lang="zh-CN" altLang="en-US" sz="2400" dirty="0"/>
            </a:br>
            <a:endParaRPr lang="zh-CN" altLang="en-US" sz="24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文本框 11265"/>
          <p:cNvSpPr txBox="1"/>
          <p:nvPr/>
        </p:nvSpPr>
        <p:spPr>
          <a:xfrm>
            <a:off x="6654800" y="4706938"/>
            <a:ext cx="1268413" cy="3968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en-US" sz="2000" dirty="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8194" name="圆角矩形 8193"/>
          <p:cNvSpPr/>
          <p:nvPr/>
        </p:nvSpPr>
        <p:spPr>
          <a:xfrm>
            <a:off x="-33337" y="668338"/>
            <a:ext cx="5043488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lvl="0" algn="ctr" fontAlgn="base"/>
            <a:r>
              <a:rPr lang="zh-CN" altLang="en-US" sz="32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三、学习普通话注意事项</a:t>
            </a:r>
            <a:endParaRPr lang="zh-CN" altLang="en-US" sz="32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5705475" y="6096000"/>
            <a:ext cx="3255963" cy="460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lvl="0" algn="l" fontAlgn="base">
              <a:spcBef>
                <a:spcPct val="50000"/>
              </a:spcBef>
            </a:pPr>
            <a:r>
              <a:rPr lang="zh-CN" altLang="en-US" sz="2000" b="1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第一单元普通话语音概说</a:t>
            </a:r>
            <a:endParaRPr lang="zh-CN" altLang="en-US" sz="2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21508" name="文本框 1"/>
          <p:cNvSpPr txBox="1"/>
          <p:nvPr/>
        </p:nvSpPr>
        <p:spPr>
          <a:xfrm>
            <a:off x="2408238" y="1622425"/>
            <a:ext cx="5632450" cy="1462088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</a:rPr>
              <a:t>二、词汇 、语法要规范</a:t>
            </a:r>
            <a:endParaRPr lang="zh-CN" altLang="en-US">
              <a:latin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</a:rPr>
              <a:t>       普通话水平测试是检测应试人说的普通话与规范普通话的“标准差”。语音、词汇和语法是语言的三要素，方言区的人学说普通话时，除了要注重语音的标准外还要注意词汇和语法的规范。</a:t>
            </a:r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21509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2538" y="3332163"/>
            <a:ext cx="34290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文本占位符 168962"/>
          <p:cNvSpPr>
            <a:spLocks noGrp="1" noRot="1"/>
          </p:cNvSpPr>
          <p:nvPr>
            <p:ph type="body" idx="4294967295"/>
          </p:nvPr>
        </p:nvSpPr>
        <p:spPr>
          <a:xfrm>
            <a:off x="990600" y="765175"/>
            <a:ext cx="7253288" cy="5334000"/>
          </a:xfrm>
        </p:spPr>
        <p:txBody>
          <a:bodyPr anchor="t"/>
          <a:lstStyle/>
          <a:p>
            <a:pPr>
              <a:lnSpc>
                <a:spcPct val="90000"/>
              </a:lnSpc>
            </a:pPr>
            <a:r>
              <a:rPr lang="zh-CN" altLang="en-US" sz="2400" dirty="0"/>
              <a:t>舌尖元音：</a:t>
            </a:r>
            <a:br>
              <a:rPr lang="zh-CN" altLang="en-US" sz="2400" dirty="0"/>
            </a:br>
            <a:br>
              <a:rPr lang="zh-CN" altLang="en-US" sz="2400" dirty="0"/>
            </a:br>
            <a:r>
              <a:rPr lang="en-US" altLang="zh-CN" sz="2400"/>
              <a:t>-i(</a:t>
            </a:r>
            <a:r>
              <a:rPr lang="zh-CN" altLang="en-US" sz="2400" dirty="0"/>
              <a:t>前</a:t>
            </a:r>
            <a:r>
              <a:rPr lang="en-US" altLang="zh-CN" sz="2400"/>
              <a:t>)</a:t>
            </a:r>
            <a:r>
              <a:rPr lang="zh-CN" altLang="en-US" sz="2400" dirty="0"/>
              <a:t>发音时，舌尖前伸，对着上齿背形成狭窄的通道，气流通过不发生摩擦，嘴唇向两过展开。用普通话念“私”并延长，字音后面的部分便是</a:t>
            </a:r>
            <a:r>
              <a:rPr lang="en-US" altLang="zh-CN" sz="2400"/>
              <a:t>-i(</a:t>
            </a:r>
            <a:r>
              <a:rPr lang="zh-CN" altLang="en-US" sz="2400" dirty="0"/>
              <a:t>前</a:t>
            </a:r>
            <a:r>
              <a:rPr lang="en-US" altLang="zh-CN" sz="2400"/>
              <a:t>)</a:t>
            </a:r>
            <a:r>
              <a:rPr lang="zh-CN" altLang="en-US" sz="2400" dirty="0"/>
              <a:t>。这个韵母只跟</a:t>
            </a:r>
            <a:r>
              <a:rPr lang="en-US" altLang="zh-CN" sz="2400"/>
              <a:t>z</a:t>
            </a:r>
            <a:r>
              <a:rPr lang="zh-CN" altLang="en-US" sz="2400" dirty="0"/>
              <a:t>、</a:t>
            </a:r>
            <a:r>
              <a:rPr lang="en-US" altLang="zh-CN" sz="2400"/>
              <a:t>c</a:t>
            </a:r>
            <a:r>
              <a:rPr lang="zh-CN" altLang="en-US" sz="2400" dirty="0"/>
              <a:t>、</a:t>
            </a:r>
            <a:r>
              <a:rPr lang="en-US" altLang="zh-CN" sz="2400"/>
              <a:t>s</a:t>
            </a:r>
            <a:r>
              <a:rPr lang="zh-CN" altLang="en-US" sz="2400" dirty="0"/>
              <a:t>配合，不和任何其他声母相拼，也不能自音节。如“资”、“此”、“思”的韵母。</a:t>
            </a:r>
            <a:br>
              <a:rPr lang="zh-CN" altLang="en-US" sz="2400" dirty="0"/>
            </a:br>
            <a:br>
              <a:rPr lang="zh-CN" altLang="en-US" sz="2400" dirty="0"/>
            </a:br>
            <a:r>
              <a:rPr lang="en-US" altLang="zh-CN" sz="2400"/>
              <a:t>-i(</a:t>
            </a:r>
            <a:r>
              <a:rPr lang="zh-CN" altLang="en-US" sz="2400" dirty="0"/>
              <a:t>后</a:t>
            </a:r>
            <a:r>
              <a:rPr lang="en-US" altLang="zh-CN" sz="2400"/>
              <a:t>)</a:t>
            </a:r>
            <a:r>
              <a:rPr lang="zh-CN" altLang="en-US" sz="2400" dirty="0"/>
              <a:t>发音时，舌尖上翘，对着硬腭形成狭窄的通道，气流通过不发生磨摩，嘴角向两边展开。用普通话念“师”并延长，字音后面的部分便是</a:t>
            </a:r>
            <a:r>
              <a:rPr lang="en-US" altLang="zh-CN" sz="2400"/>
              <a:t>-i(</a:t>
            </a:r>
            <a:r>
              <a:rPr lang="zh-CN" altLang="en-US" sz="2400" dirty="0"/>
              <a:t>后</a:t>
            </a:r>
            <a:r>
              <a:rPr lang="en-US" altLang="zh-CN" sz="2400"/>
              <a:t>)</a:t>
            </a:r>
            <a:r>
              <a:rPr lang="zh-CN" altLang="en-US" sz="2400" dirty="0"/>
              <a:t>。这个韵母只跟</a:t>
            </a:r>
            <a:r>
              <a:rPr lang="en-US" altLang="zh-CN" sz="2400" err="1"/>
              <a:t>zh</a:t>
            </a:r>
            <a:r>
              <a:rPr lang="zh-CN" altLang="en-US" sz="2400" dirty="0"/>
              <a:t>、</a:t>
            </a:r>
            <a:r>
              <a:rPr lang="en-US" altLang="zh-CN" sz="2400" err="1"/>
              <a:t>ch</a:t>
            </a:r>
            <a:r>
              <a:rPr lang="zh-CN" altLang="en-US" sz="2400" dirty="0"/>
              <a:t>、</a:t>
            </a:r>
            <a:r>
              <a:rPr lang="en-US" altLang="zh-CN" sz="2400" err="1"/>
              <a:t>sh</a:t>
            </a:r>
            <a:r>
              <a:rPr lang="zh-CN" altLang="en-US" sz="2400" dirty="0"/>
              <a:t>、</a:t>
            </a:r>
            <a:r>
              <a:rPr lang="en-US" altLang="zh-CN" sz="2400"/>
              <a:t>r</a:t>
            </a:r>
            <a:r>
              <a:rPr lang="zh-CN" altLang="en-US" sz="2400" dirty="0"/>
              <a:t>配合，不与其他声母相拼，也不能自成音节。如“知”、“吃”、“诗”的韵母。</a:t>
            </a:r>
            <a:br>
              <a:rPr lang="zh-CN" altLang="en-US" sz="2400" dirty="0"/>
            </a:br>
            <a:br>
              <a:rPr lang="zh-CN" altLang="en-US" sz="2400" dirty="0"/>
            </a:br>
            <a:endParaRPr lang="zh-CN" altLang="en-US" sz="2400" dirty="0"/>
          </a:p>
        </p:txBody>
      </p:sp>
    </p:spTree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文本占位符 167938"/>
          <p:cNvSpPr>
            <a:spLocks noGrp="1" noRot="1"/>
          </p:cNvSpPr>
          <p:nvPr>
            <p:ph type="body" idx="4294967295"/>
          </p:nvPr>
        </p:nvSpPr>
        <p:spPr>
          <a:xfrm>
            <a:off x="990600" y="765175"/>
            <a:ext cx="7253288" cy="5334000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zh-CN" altLang="en-US" sz="2000" dirty="0"/>
              <a:t>卷舌元音：</a:t>
            </a:r>
            <a:br>
              <a:rPr lang="zh-CN" altLang="en-US" sz="2000" dirty="0"/>
            </a:br>
            <a:br>
              <a:rPr lang="zh-CN" altLang="en-US" sz="2000" dirty="0"/>
            </a:br>
            <a:r>
              <a:rPr lang="en-US" altLang="zh-CN" sz="2000" err="1"/>
              <a:t>er</a:t>
            </a:r>
            <a:r>
              <a:rPr lang="zh-CN" altLang="en-US" sz="2000" dirty="0"/>
              <a:t>发音时，口腔半开，开口度比</a:t>
            </a:r>
            <a:r>
              <a:rPr lang="en-US" altLang="zh-CN" sz="2000"/>
              <a:t>ê</a:t>
            </a:r>
            <a:r>
              <a:rPr lang="zh-CN" altLang="en-US" sz="2000" dirty="0"/>
              <a:t>略小，舌位居中，稍后缩，唇形不圆。在发</a:t>
            </a:r>
            <a:r>
              <a:rPr lang="en-US" altLang="zh-CN" sz="2000"/>
              <a:t>e</a:t>
            </a:r>
            <a:r>
              <a:rPr lang="zh-CN" altLang="en-US" sz="2000" dirty="0"/>
              <a:t>的同时，舌尖向硬腭轻轻卷起，不是先发</a:t>
            </a:r>
            <a:r>
              <a:rPr lang="en-US" altLang="zh-CN" sz="2000"/>
              <a:t>e</a:t>
            </a:r>
            <a:r>
              <a:rPr lang="zh-CN" altLang="en-US" sz="2000" dirty="0"/>
              <a:t>，然后卷舌，而是发</a:t>
            </a:r>
            <a:r>
              <a:rPr lang="en-US" altLang="zh-CN" sz="2000"/>
              <a:t>e</a:t>
            </a:r>
            <a:r>
              <a:rPr lang="zh-CN" altLang="en-US" sz="2000" dirty="0"/>
              <a:t>的同时舌尖卷起。“</a:t>
            </a:r>
            <a:r>
              <a:rPr lang="en-US" altLang="zh-CN" sz="2000" err="1"/>
              <a:t>er</a:t>
            </a:r>
            <a:r>
              <a:rPr lang="en-US" altLang="zh-CN" sz="2000"/>
              <a:t>”</a:t>
            </a:r>
            <a:r>
              <a:rPr lang="zh-CN" altLang="en-US" sz="2000" dirty="0"/>
              <a:t>中的</a:t>
            </a:r>
            <a:r>
              <a:rPr lang="en-US" altLang="zh-CN" sz="2000"/>
              <a:t>r</a:t>
            </a:r>
            <a:r>
              <a:rPr lang="zh-CN" altLang="en-US" sz="2000" dirty="0"/>
              <a:t>不代表音素，只是表示卷舌动作的符号。</a:t>
            </a:r>
            <a:r>
              <a:rPr lang="en-US" altLang="zh-CN" sz="2000" err="1"/>
              <a:t>er</a:t>
            </a:r>
            <a:r>
              <a:rPr lang="zh-CN" altLang="en-US" sz="2000" dirty="0"/>
              <a:t>只能自成音节，不和任何声母相拼。如“儿”、“耳”、“二”字的韵母。舌头悬空，嗓子用劲</a:t>
            </a:r>
            <a:br>
              <a:rPr lang="zh-CN" altLang="en-US" sz="2000" dirty="0"/>
            </a:br>
            <a:r>
              <a:rPr lang="en-US" altLang="zh-CN" sz="2000" err="1"/>
              <a:t>e-o</a:t>
            </a:r>
            <a:br>
              <a:rPr lang="en-US" altLang="zh-CN" sz="2000"/>
            </a:br>
            <a:br>
              <a:rPr lang="en-US" altLang="zh-CN" sz="2000"/>
            </a:br>
            <a:r>
              <a:rPr lang="zh-CN" altLang="en-US" sz="2000" dirty="0"/>
              <a:t>北方有些方言会把韵母</a:t>
            </a:r>
            <a:r>
              <a:rPr lang="en-US" altLang="zh-CN" sz="2000"/>
              <a:t>o</a:t>
            </a:r>
            <a:r>
              <a:rPr lang="zh-CN" altLang="en-US" sz="2000" dirty="0"/>
              <a:t>念成</a:t>
            </a:r>
            <a:r>
              <a:rPr lang="en-US" altLang="zh-CN" sz="2000"/>
              <a:t>e</a:t>
            </a:r>
            <a:r>
              <a:rPr lang="zh-CN" altLang="en-US" sz="2000" dirty="0"/>
              <a:t>，如“坡、破、摸”的韵母读成</a:t>
            </a:r>
            <a:r>
              <a:rPr lang="en-US" altLang="zh-CN" sz="2000"/>
              <a:t>e</a:t>
            </a:r>
            <a:r>
              <a:rPr lang="zh-CN" altLang="en-US" sz="2000" dirty="0"/>
              <a:t>；西南有些方言会把韵母</a:t>
            </a:r>
            <a:r>
              <a:rPr lang="en-US" altLang="zh-CN" sz="2000"/>
              <a:t>e</a:t>
            </a:r>
            <a:r>
              <a:rPr lang="zh-CN" altLang="en-US" sz="2000" dirty="0"/>
              <a:t>念成</a:t>
            </a:r>
            <a:r>
              <a:rPr lang="en-US" altLang="zh-CN" sz="2000"/>
              <a:t>o</a:t>
            </a:r>
            <a:r>
              <a:rPr lang="zh-CN" altLang="en-US" sz="2000" dirty="0"/>
              <a:t>，如“哥、和、颗、喝”的韵母读成</a:t>
            </a:r>
            <a:r>
              <a:rPr lang="en-US" altLang="zh-CN" sz="2000"/>
              <a:t>o</a:t>
            </a:r>
            <a:r>
              <a:rPr lang="zh-CN" altLang="en-US" sz="2000" dirty="0"/>
              <a:t>。</a:t>
            </a:r>
            <a:br>
              <a:rPr lang="zh-CN" altLang="en-US" sz="2000" dirty="0"/>
            </a:br>
            <a:br>
              <a:rPr lang="zh-CN" altLang="en-US" sz="2000" dirty="0"/>
            </a:br>
            <a:r>
              <a:rPr lang="zh-CN" altLang="en-US" sz="2000" dirty="0"/>
              <a:t>　　普通话的韵母</a:t>
            </a:r>
            <a:r>
              <a:rPr lang="en-US" altLang="zh-CN" sz="2000"/>
              <a:t>o</a:t>
            </a:r>
            <a:r>
              <a:rPr lang="zh-CN" altLang="en-US" sz="2000" dirty="0"/>
              <a:t>只跟</a:t>
            </a:r>
            <a:r>
              <a:rPr lang="en-US" altLang="zh-CN" sz="2000"/>
              <a:t>b</a:t>
            </a:r>
            <a:r>
              <a:rPr lang="zh-CN" altLang="en-US" sz="2000" dirty="0"/>
              <a:t>、</a:t>
            </a:r>
            <a:r>
              <a:rPr lang="en-US" altLang="zh-CN" sz="2000"/>
              <a:t>p</a:t>
            </a:r>
            <a:r>
              <a:rPr lang="zh-CN" altLang="en-US" sz="2000" dirty="0"/>
              <a:t>、</a:t>
            </a:r>
            <a:r>
              <a:rPr lang="en-US" altLang="zh-CN" sz="2000"/>
              <a:t>m</a:t>
            </a:r>
            <a:r>
              <a:rPr lang="zh-CN" altLang="en-US" sz="2000" dirty="0"/>
              <a:t>、</a:t>
            </a:r>
            <a:r>
              <a:rPr lang="en-US" altLang="zh-CN" sz="2000"/>
              <a:t>f</a:t>
            </a:r>
            <a:r>
              <a:rPr lang="zh-CN" altLang="en-US" sz="2000" dirty="0"/>
              <a:t>拼合，而韵母</a:t>
            </a:r>
            <a:r>
              <a:rPr lang="en-US" altLang="zh-CN" sz="2000"/>
              <a:t>e</a:t>
            </a:r>
            <a:r>
              <a:rPr lang="zh-CN" altLang="en-US" sz="2000" dirty="0"/>
              <a:t>却相反，不能和这四个声母拼合（“什么”的“么”字除外），所以大家记住</a:t>
            </a:r>
            <a:r>
              <a:rPr lang="en-US" altLang="zh-CN" sz="2000"/>
              <a:t>b</a:t>
            </a:r>
            <a:r>
              <a:rPr lang="zh-CN" altLang="en-US" sz="2000" dirty="0"/>
              <a:t>、</a:t>
            </a:r>
            <a:r>
              <a:rPr lang="en-US" altLang="zh-CN" sz="2000"/>
              <a:t>p</a:t>
            </a:r>
            <a:r>
              <a:rPr lang="zh-CN" altLang="en-US" sz="2000" dirty="0"/>
              <a:t>、</a:t>
            </a:r>
            <a:r>
              <a:rPr lang="en-US" altLang="zh-CN" sz="2000"/>
              <a:t>m</a:t>
            </a:r>
            <a:r>
              <a:rPr lang="zh-CN" altLang="en-US" sz="2000" dirty="0"/>
              <a:t>、</a:t>
            </a:r>
            <a:r>
              <a:rPr lang="en-US" altLang="zh-CN" sz="2000"/>
              <a:t>f</a:t>
            </a:r>
            <a:r>
              <a:rPr lang="zh-CN" altLang="en-US" sz="2000" dirty="0"/>
              <a:t>后面的韵母一定是</a:t>
            </a:r>
            <a:r>
              <a:rPr lang="en-US" altLang="zh-CN" sz="2000"/>
              <a:t>o</a:t>
            </a:r>
            <a:r>
              <a:rPr lang="zh-CN" altLang="en-US" sz="2000" dirty="0"/>
              <a:t>而不是</a:t>
            </a:r>
            <a:r>
              <a:rPr lang="en-US" altLang="zh-CN" sz="2000"/>
              <a:t>e</a:t>
            </a:r>
            <a:r>
              <a:rPr lang="zh-CN" altLang="en-US" sz="2000" dirty="0"/>
              <a:t>。</a:t>
            </a:r>
            <a:br>
              <a:rPr lang="zh-CN" altLang="en-US" sz="2000" dirty="0"/>
            </a:br>
            <a:br>
              <a:rPr lang="zh-CN" altLang="en-US" sz="2000" dirty="0"/>
            </a:br>
            <a:endParaRPr lang="zh-CN" altLang="en-US" sz="2000" dirty="0"/>
          </a:p>
        </p:txBody>
      </p:sp>
    </p:spTree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-3418" y="476672"/>
            <a:ext cx="267628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/>
              <a:t>词语练习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1173" y="1500309"/>
            <a:ext cx="74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a</a:t>
            </a:r>
            <a:endParaRPr lang="zh-CN" altLang="en-US" sz="2800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5562" y="3063593"/>
            <a:ext cx="74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o</a:t>
            </a:r>
            <a:endParaRPr lang="zh-CN" altLang="en-US" sz="28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5562" y="4559495"/>
            <a:ext cx="74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e</a:t>
            </a:r>
            <a:endParaRPr lang="zh-CN" altLang="en-US" sz="2800" dirty="0">
              <a:latin typeface="+mn-ea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834397" y="1500308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喇叭</a:t>
            </a:r>
            <a:r>
              <a:rPr lang="en-US" altLang="zh-CN" sz="2400" dirty="0">
                <a:solidFill>
                  <a:srgbClr val="333333"/>
                </a:solidFill>
                <a:latin typeface="+mn-ea"/>
              </a:rPr>
              <a:t>[</a:t>
            </a:r>
            <a:r>
              <a:rPr lang="en-US" altLang="zh-CN" sz="2400" dirty="0" err="1">
                <a:solidFill>
                  <a:srgbClr val="333333"/>
                </a:solidFill>
                <a:latin typeface="+mn-ea"/>
              </a:rPr>
              <a:t>lǎ</a:t>
            </a:r>
            <a:r>
              <a:rPr lang="en-US" altLang="zh-CN" sz="2400" dirty="0">
                <a:solidFill>
                  <a:srgbClr val="333333"/>
                </a:solidFill>
                <a:latin typeface="+mn-ea"/>
              </a:rPr>
              <a:t> </a:t>
            </a:r>
            <a:r>
              <a:rPr lang="en-US" altLang="zh-CN" sz="2400" dirty="0" err="1">
                <a:solidFill>
                  <a:srgbClr val="333333"/>
                </a:solidFill>
                <a:latin typeface="+mn-ea"/>
              </a:rPr>
              <a:t>ba</a:t>
            </a:r>
            <a:r>
              <a:rPr lang="en-US" altLang="zh-CN" sz="2400" dirty="0">
                <a:solidFill>
                  <a:srgbClr val="333333"/>
                </a:solidFill>
                <a:latin typeface="+mn-ea"/>
              </a:rPr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16965" y="1539125"/>
            <a:ext cx="1711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沙发</a:t>
            </a:r>
            <a:r>
              <a:rPr lang="en-US" altLang="zh-CN" sz="2400" dirty="0"/>
              <a:t>[</a:t>
            </a:r>
            <a:r>
              <a:rPr lang="en-US" altLang="zh-CN" sz="2400" dirty="0" err="1"/>
              <a:t>shā</a:t>
            </a:r>
            <a:r>
              <a:rPr lang="en-US" altLang="zh-CN" sz="2400" dirty="0"/>
              <a:t> </a:t>
            </a:r>
            <a:r>
              <a:rPr lang="en-US" altLang="zh-CN" sz="2400" dirty="0" err="1"/>
              <a:t>fā</a:t>
            </a:r>
            <a:r>
              <a:rPr lang="en-US" altLang="zh-CN" sz="2400" dirty="0"/>
              <a:t>]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5978241" y="1525445"/>
            <a:ext cx="18950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刹那</a:t>
            </a:r>
            <a:r>
              <a:rPr lang="en-US" altLang="zh-CN" sz="2400" dirty="0"/>
              <a:t>[</a:t>
            </a:r>
            <a:r>
              <a:rPr lang="en-US" altLang="zh-CN" sz="2400" dirty="0" err="1"/>
              <a:t>chà</a:t>
            </a:r>
            <a:r>
              <a:rPr lang="en-US" altLang="zh-CN" sz="2400" dirty="0"/>
              <a:t> </a:t>
            </a:r>
            <a:r>
              <a:rPr lang="en-US" altLang="zh-CN" sz="2400" dirty="0" err="1"/>
              <a:t>nà</a:t>
            </a:r>
            <a:r>
              <a:rPr lang="en-US" altLang="zh-CN" sz="2400" dirty="0"/>
              <a:t>]</a:t>
            </a:r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1516965" y="2229015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solidFill>
                  <a:srgbClr val="333333"/>
                </a:solidFill>
                <a:latin typeface="+mn-ea"/>
              </a:rPr>
              <a:t>拉萨</a:t>
            </a:r>
            <a:r>
              <a:rPr lang="en-US" altLang="zh-CN" sz="2400" dirty="0">
                <a:solidFill>
                  <a:srgbClr val="333333"/>
                </a:solidFill>
                <a:latin typeface="+mn-ea"/>
              </a:rPr>
              <a:t>[</a:t>
            </a:r>
            <a:r>
              <a:rPr lang="en-US" altLang="zh-CN" sz="2400" dirty="0" err="1">
                <a:solidFill>
                  <a:srgbClr val="333333"/>
                </a:solidFill>
                <a:latin typeface="+mn-ea"/>
              </a:rPr>
              <a:t>lā</a:t>
            </a:r>
            <a:r>
              <a:rPr lang="en-US" altLang="zh-CN" sz="2400" dirty="0">
                <a:solidFill>
                  <a:srgbClr val="333333"/>
                </a:solidFill>
                <a:latin typeface="+mn-ea"/>
              </a:rPr>
              <a:t> </a:t>
            </a:r>
            <a:r>
              <a:rPr lang="en-US" altLang="zh-CN" sz="2400" dirty="0" err="1">
                <a:solidFill>
                  <a:srgbClr val="333333"/>
                </a:solidFill>
                <a:latin typeface="+mn-ea"/>
              </a:rPr>
              <a:t>sà</a:t>
            </a:r>
            <a:r>
              <a:rPr lang="en-US" altLang="zh-CN" sz="2400" dirty="0">
                <a:solidFill>
                  <a:srgbClr val="333333"/>
                </a:solidFill>
                <a:latin typeface="+mn-ea"/>
              </a:rPr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44984" y="2233116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马达</a:t>
            </a:r>
            <a:r>
              <a:rPr lang="en-US" altLang="zh-CN" sz="2400" dirty="0"/>
              <a:t>[</a:t>
            </a:r>
            <a:r>
              <a:rPr lang="en-US" altLang="zh-CN" sz="2400" dirty="0" err="1"/>
              <a:t>mǎ</a:t>
            </a:r>
            <a:r>
              <a:rPr lang="en-US" altLang="zh-CN" sz="2400" dirty="0"/>
              <a:t> </a:t>
            </a:r>
            <a:r>
              <a:rPr lang="en-US" altLang="zh-CN" sz="2400" dirty="0" err="1"/>
              <a:t>dá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16479" y="2279037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咔嚓</a:t>
            </a:r>
            <a:r>
              <a:rPr lang="en-US" altLang="zh-CN" sz="2400" dirty="0"/>
              <a:t>[</a:t>
            </a:r>
            <a:r>
              <a:rPr lang="en-US" altLang="zh-CN" sz="2400" dirty="0" err="1"/>
              <a:t>kā</a:t>
            </a:r>
            <a:r>
              <a:rPr lang="en-US" altLang="zh-CN" sz="2400" dirty="0"/>
              <a:t> </a:t>
            </a:r>
            <a:r>
              <a:rPr lang="en-US" altLang="zh-CN" sz="2400" dirty="0" err="1"/>
              <a:t>chā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58183" y="3762041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漠漠</a:t>
            </a:r>
            <a:r>
              <a:rPr lang="en-US" altLang="zh-CN" sz="2400" dirty="0"/>
              <a:t>[</a:t>
            </a:r>
            <a:r>
              <a:rPr lang="en-US" altLang="zh-CN" sz="2400" dirty="0" err="1"/>
              <a:t>mò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mò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58183" y="3057766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泼墨</a:t>
            </a:r>
            <a:r>
              <a:rPr lang="en-US" altLang="zh-CN" sz="2400" dirty="0"/>
              <a:t>[</a:t>
            </a:r>
            <a:r>
              <a:rPr lang="en-US" altLang="zh-CN" sz="2400" dirty="0" err="1"/>
              <a:t>pō</a:t>
            </a:r>
            <a:r>
              <a:rPr lang="en-US" altLang="zh-CN" sz="2400" dirty="0"/>
              <a:t> </a:t>
            </a:r>
            <a:r>
              <a:rPr lang="en-US" altLang="zh-CN" sz="2400" dirty="0" err="1"/>
              <a:t>mò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09160" y="3057766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薄膜</a:t>
            </a:r>
            <a:r>
              <a:rPr lang="en-US" altLang="zh-CN" sz="2400" dirty="0"/>
              <a:t>[</a:t>
            </a:r>
            <a:r>
              <a:rPr lang="en-US" altLang="zh-CN" sz="2400" dirty="0" err="1"/>
              <a:t>báomó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09160" y="3765437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磨破</a:t>
            </a:r>
            <a:r>
              <a:rPr lang="en-US" altLang="zh-CN" sz="2400" dirty="0">
                <a:latin typeface="+mn-ea"/>
              </a:rPr>
              <a:t>[</a:t>
            </a:r>
            <a:r>
              <a:rPr lang="en-US" altLang="zh-CN" sz="2400" dirty="0" err="1"/>
              <a:t>mó</a:t>
            </a:r>
            <a:r>
              <a:rPr lang="en-US" altLang="zh-CN" sz="2400" dirty="0"/>
              <a:t> </a:t>
            </a:r>
            <a:r>
              <a:rPr lang="en-US" altLang="zh-CN" sz="2400" dirty="0" err="1"/>
              <a:t>pò</a:t>
            </a:r>
            <a:r>
              <a:rPr lang="en-US" altLang="zh-CN" sz="2400" dirty="0">
                <a:latin typeface="+mn-ea"/>
              </a:rPr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3834397" y="3762040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婆婆</a:t>
            </a:r>
            <a:r>
              <a:rPr lang="en-US" altLang="zh-CN" sz="2400" dirty="0"/>
              <a:t>[</a:t>
            </a:r>
            <a:r>
              <a:rPr lang="en-US" altLang="zh-CN" sz="2400" dirty="0" err="1"/>
              <a:t>pó</a:t>
            </a:r>
            <a:r>
              <a:rPr lang="en-US" altLang="zh-CN" sz="2400" dirty="0"/>
              <a:t> </a:t>
            </a:r>
            <a:r>
              <a:rPr lang="en-US" altLang="zh-CN" sz="2400" dirty="0" err="1"/>
              <a:t>po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823493" y="3057766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勃勃</a:t>
            </a:r>
            <a:r>
              <a:rPr lang="en-US" altLang="zh-CN" sz="2400" dirty="0"/>
              <a:t>[</a:t>
            </a:r>
            <a:r>
              <a:rPr lang="en-US" altLang="zh-CN" sz="2400" dirty="0" err="1"/>
              <a:t>bó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bó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1516965" y="4552041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合格</a:t>
            </a:r>
            <a:r>
              <a:rPr lang="en-US" altLang="zh-CN" sz="2400" dirty="0"/>
              <a:t>[</a:t>
            </a:r>
            <a:r>
              <a:rPr lang="en-US" altLang="zh-CN" sz="2400" dirty="0" err="1"/>
              <a:t>hé</a:t>
            </a:r>
            <a:r>
              <a:rPr lang="en-US" altLang="zh-CN" sz="2400" dirty="0"/>
              <a:t> </a:t>
            </a:r>
            <a:r>
              <a:rPr lang="en-US" altLang="zh-CN" sz="2400" dirty="0" err="1"/>
              <a:t>gé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3816479" y="4540769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可乐</a:t>
            </a:r>
            <a:r>
              <a:rPr lang="en-US" altLang="zh-CN" sz="2400" dirty="0"/>
              <a:t>[</a:t>
            </a:r>
            <a:r>
              <a:rPr lang="en-US" altLang="zh-CN" sz="2400" dirty="0" err="1"/>
              <a:t>kě</a:t>
            </a:r>
            <a:r>
              <a:rPr lang="en-US" altLang="zh-CN" sz="2400" dirty="0"/>
              <a:t> </a:t>
            </a:r>
            <a:r>
              <a:rPr lang="en-US" altLang="zh-CN" sz="2400" dirty="0" err="1"/>
              <a:t>lè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1558183" y="5254333"/>
            <a:ext cx="1921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车辙</a:t>
            </a:r>
            <a:r>
              <a:rPr lang="en-US" altLang="zh-CN" sz="2400" dirty="0"/>
              <a:t>[</a:t>
            </a:r>
            <a:r>
              <a:rPr lang="en-US" altLang="zh-CN" sz="2400" dirty="0" err="1"/>
              <a:t>chēzhé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841969" y="5254333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歌德</a:t>
            </a:r>
            <a:r>
              <a:rPr lang="en-US" altLang="zh-CN" sz="2400" dirty="0">
                <a:latin typeface="+mn-ea"/>
              </a:rPr>
              <a:t>[</a:t>
            </a:r>
            <a:r>
              <a:rPr lang="en-US" altLang="zh-CN" sz="2400" dirty="0" err="1"/>
              <a:t>gē</a:t>
            </a:r>
            <a:r>
              <a:rPr lang="en-US" altLang="zh-CN" sz="2400" dirty="0"/>
              <a:t> </a:t>
            </a:r>
            <a:r>
              <a:rPr lang="en-US" altLang="zh-CN" sz="2400" dirty="0" err="1"/>
              <a:t>dé</a:t>
            </a:r>
            <a:r>
              <a:rPr lang="en-US" altLang="zh-CN" sz="2400" dirty="0">
                <a:latin typeface="+mn-ea"/>
              </a:rPr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37415" y="5254333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哥哥</a:t>
            </a:r>
            <a:r>
              <a:rPr lang="en-US" altLang="zh-CN" sz="2400" dirty="0"/>
              <a:t>[</a:t>
            </a:r>
            <a:r>
              <a:rPr lang="en-US" altLang="zh-CN" sz="2400" dirty="0" err="1"/>
              <a:t>gē</a:t>
            </a:r>
            <a:r>
              <a:rPr lang="en-US" altLang="zh-CN" sz="2400" dirty="0"/>
              <a:t> </a:t>
            </a:r>
            <a:r>
              <a:rPr lang="en-US" altLang="zh-CN" sz="2400" dirty="0" err="1"/>
              <a:t>ge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6037415" y="4550016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特色</a:t>
            </a:r>
            <a:r>
              <a:rPr lang="en-US" altLang="zh-CN" sz="2400" dirty="0"/>
              <a:t>[</a:t>
            </a:r>
            <a:r>
              <a:rPr lang="en-US" altLang="zh-CN" sz="2400" dirty="0" err="1"/>
              <a:t>tè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sè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grpSp>
        <p:nvGrpSpPr>
          <p:cNvPr id="7173" name="组合 7172"/>
          <p:cNvGrpSpPr/>
          <p:nvPr/>
        </p:nvGrpSpPr>
        <p:grpSpPr>
          <a:xfrm>
            <a:off x="312513" y="1579730"/>
            <a:ext cx="381000" cy="381000"/>
            <a:chOff x="0" y="0"/>
            <a:chExt cx="1615" cy="1615"/>
          </a:xfrm>
        </p:grpSpPr>
        <p:sp>
          <p:nvSpPr>
            <p:cNvPr id="7174" name="椭圆 7173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椭圆 7174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椭圆 7175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7" name="椭圆 7176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椭圆 7177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椭圆 7178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11243" y="3134845"/>
            <a:ext cx="381000" cy="381000"/>
            <a:chOff x="0" y="0"/>
            <a:chExt cx="1615" cy="1615"/>
          </a:xfrm>
        </p:grpSpPr>
        <p:sp>
          <p:nvSpPr>
            <p:cNvPr id="9" name="椭圆 8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11878" y="4682340"/>
            <a:ext cx="381000" cy="381000"/>
            <a:chOff x="0" y="0"/>
            <a:chExt cx="1615" cy="1615"/>
          </a:xfrm>
        </p:grpSpPr>
        <p:sp>
          <p:nvSpPr>
            <p:cNvPr id="19" name="椭圆 18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-3418" y="476672"/>
            <a:ext cx="267628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/>
              <a:t>单元音韵母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811173" y="1500309"/>
            <a:ext cx="74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i</a:t>
            </a:r>
            <a:endParaRPr lang="zh-CN" altLang="en-US" sz="2800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25562" y="3063593"/>
            <a:ext cx="74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+mn-ea"/>
              </a:rPr>
              <a:t>u</a:t>
            </a:r>
            <a:endParaRPr lang="zh-CN" altLang="en-US" sz="28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25562" y="4559495"/>
            <a:ext cx="74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ü</a:t>
            </a:r>
            <a:endParaRPr lang="zh-CN" altLang="en-US" sz="2800" dirty="0"/>
          </a:p>
        </p:txBody>
      </p:sp>
      <p:sp>
        <p:nvSpPr>
          <p:cNvPr id="3" name="矩形 2"/>
          <p:cNvSpPr/>
          <p:nvPr/>
        </p:nvSpPr>
        <p:spPr>
          <a:xfrm>
            <a:off x="3834397" y="1500308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荸荠</a:t>
            </a:r>
            <a:r>
              <a:rPr lang="en-US" altLang="zh-CN" sz="2400" dirty="0"/>
              <a:t>[</a:t>
            </a:r>
            <a:r>
              <a:rPr lang="en-US" altLang="zh-CN" sz="2400" dirty="0" err="1"/>
              <a:t>bí</a:t>
            </a:r>
            <a:r>
              <a:rPr lang="en-US" altLang="zh-CN" sz="2400" dirty="0"/>
              <a:t> </a:t>
            </a:r>
            <a:r>
              <a:rPr lang="en-US" altLang="zh-CN" sz="2400" dirty="0" err="1"/>
              <a:t>qí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16965" y="1539125"/>
            <a:ext cx="1711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离奇</a:t>
            </a:r>
            <a:r>
              <a:rPr lang="en-US" altLang="zh-CN" sz="2400" dirty="0"/>
              <a:t>[</a:t>
            </a:r>
            <a:r>
              <a:rPr lang="en-US" altLang="zh-CN" sz="2400" dirty="0" err="1"/>
              <a:t>lí</a:t>
            </a:r>
            <a:r>
              <a:rPr lang="en-US" altLang="zh-CN" sz="2400" dirty="0"/>
              <a:t> </a:t>
            </a:r>
            <a:r>
              <a:rPr lang="en-US" altLang="zh-CN" sz="2400" dirty="0" err="1"/>
              <a:t>qí</a:t>
            </a:r>
            <a:r>
              <a:rPr lang="en-US" altLang="zh-CN" sz="2400" dirty="0"/>
              <a:t>]</a:t>
            </a:r>
            <a:endParaRPr lang="zh-CN" altLang="en-US" sz="2400" dirty="0"/>
          </a:p>
        </p:txBody>
      </p:sp>
      <p:sp>
        <p:nvSpPr>
          <p:cNvPr id="5" name="矩形 4"/>
          <p:cNvSpPr/>
          <p:nvPr/>
        </p:nvSpPr>
        <p:spPr>
          <a:xfrm>
            <a:off x="5978241" y="1525445"/>
            <a:ext cx="15359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/>
              <a:t>比拟</a:t>
            </a:r>
            <a:r>
              <a:rPr lang="en-US" altLang="zh-CN" sz="2400" dirty="0"/>
              <a:t>[</a:t>
            </a:r>
            <a:r>
              <a:rPr lang="en-US" altLang="zh-CN" sz="2400" dirty="0" err="1"/>
              <a:t>bǐ</a:t>
            </a:r>
            <a:r>
              <a:rPr lang="en-US" altLang="zh-CN" sz="2400" dirty="0"/>
              <a:t> </a:t>
            </a:r>
            <a:r>
              <a:rPr lang="en-US" altLang="zh-CN" sz="2400" dirty="0" err="1"/>
              <a:t>nǐ</a:t>
            </a:r>
            <a:r>
              <a:rPr lang="en-US" altLang="zh-CN" sz="2400" dirty="0"/>
              <a:t>]</a:t>
            </a:r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1516965" y="2229015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习题</a:t>
            </a:r>
            <a:r>
              <a:rPr lang="en-US" altLang="zh-CN" sz="2400" dirty="0"/>
              <a:t>[</a:t>
            </a:r>
            <a:r>
              <a:rPr lang="en-US" altLang="zh-CN" sz="2400" dirty="0" err="1"/>
              <a:t>xí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tí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044984" y="2233116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机体</a:t>
            </a:r>
            <a:r>
              <a:rPr lang="en-US" altLang="zh-CN" sz="2400" dirty="0"/>
              <a:t>[</a:t>
            </a:r>
            <a:r>
              <a:rPr lang="en-US" altLang="zh-CN" sz="2400" dirty="0" err="1"/>
              <a:t>jī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tǐ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3816479" y="2279037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熠熠</a:t>
            </a:r>
            <a:r>
              <a:rPr lang="en-US" altLang="zh-CN" sz="2400" dirty="0"/>
              <a:t>[</a:t>
            </a:r>
            <a:r>
              <a:rPr lang="en-US" altLang="zh-CN" sz="2400" dirty="0" err="1"/>
              <a:t>yì</a:t>
            </a:r>
            <a:r>
              <a:rPr lang="en-US" altLang="zh-CN" sz="2400" dirty="0"/>
              <a:t> </a:t>
            </a:r>
            <a:r>
              <a:rPr lang="en-US" altLang="zh-CN" sz="2400" dirty="0" err="1"/>
              <a:t>yì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1558183" y="3762041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住宿</a:t>
            </a:r>
            <a:r>
              <a:rPr lang="en-US" altLang="zh-CN" sz="2400" dirty="0"/>
              <a:t>[</a:t>
            </a:r>
            <a:r>
              <a:rPr lang="en-US" altLang="zh-CN" sz="2400" dirty="0" err="1"/>
              <a:t>zhù</a:t>
            </a:r>
            <a:r>
              <a:rPr lang="en-US" altLang="zh-CN" sz="2400" dirty="0"/>
              <a:t> </a:t>
            </a:r>
            <a:r>
              <a:rPr lang="en-US" altLang="zh-CN" sz="2400" dirty="0" err="1"/>
              <a:t>sù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1558183" y="3057766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徒步</a:t>
            </a:r>
            <a:r>
              <a:rPr lang="en-US" altLang="zh-CN" sz="2400" dirty="0"/>
              <a:t>[</a:t>
            </a:r>
            <a:r>
              <a:rPr lang="en-US" altLang="zh-CN" sz="2400" dirty="0" err="1"/>
              <a:t>tú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bù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009160" y="3057766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糊涂</a:t>
            </a:r>
            <a:r>
              <a:rPr lang="en-US" altLang="zh-CN" sz="2400" dirty="0"/>
              <a:t>[</a:t>
            </a:r>
            <a:r>
              <a:rPr lang="en-US" altLang="zh-CN" sz="2400" dirty="0" err="1"/>
              <a:t>hú</a:t>
            </a:r>
            <a:r>
              <a:rPr lang="en-US" altLang="zh-CN" sz="2400" dirty="0"/>
              <a:t> </a:t>
            </a:r>
            <a:r>
              <a:rPr lang="en-US" altLang="zh-CN" sz="2400" dirty="0" err="1"/>
              <a:t>tu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6009160" y="3765437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服务</a:t>
            </a:r>
            <a:r>
              <a:rPr lang="en-US" altLang="zh-CN" sz="2400" dirty="0"/>
              <a:t>[</a:t>
            </a:r>
            <a:r>
              <a:rPr lang="en-US" altLang="zh-CN" sz="2400" dirty="0" err="1"/>
              <a:t>fú</a:t>
            </a:r>
            <a:r>
              <a:rPr lang="en-US" altLang="zh-CN" sz="2400" dirty="0"/>
              <a:t> </a:t>
            </a:r>
            <a:r>
              <a:rPr lang="en-US" altLang="zh-CN" sz="2400" dirty="0" err="1"/>
              <a:t>wù</a:t>
            </a:r>
            <a:r>
              <a:rPr lang="en-US" altLang="zh-CN" sz="2400" dirty="0"/>
              <a:t>]</a:t>
            </a:r>
            <a:endParaRPr lang="en-US" altLang="zh-CN" sz="2400" dirty="0"/>
          </a:p>
        </p:txBody>
      </p:sp>
      <p:sp>
        <p:nvSpPr>
          <p:cNvPr id="26" name="矩形 25"/>
          <p:cNvSpPr/>
          <p:nvPr/>
        </p:nvSpPr>
        <p:spPr>
          <a:xfrm>
            <a:off x="3834397" y="3762040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瀑布</a:t>
            </a:r>
            <a:r>
              <a:rPr lang="en-US" altLang="zh-CN" sz="2400" dirty="0"/>
              <a:t>[</a:t>
            </a:r>
            <a:r>
              <a:rPr lang="en-US" altLang="zh-CN" sz="2400" dirty="0" err="1"/>
              <a:t>pù</a:t>
            </a:r>
            <a:r>
              <a:rPr lang="en-US" altLang="zh-CN" sz="2400" dirty="0"/>
              <a:t> </a:t>
            </a:r>
            <a:r>
              <a:rPr lang="en-US" altLang="zh-CN" sz="2400" dirty="0" err="1"/>
              <a:t>bù</a:t>
            </a:r>
            <a:r>
              <a:rPr lang="en-US" altLang="zh-CN" sz="2400" dirty="0"/>
              <a:t>]</a:t>
            </a:r>
            <a:endParaRPr lang="en-US" altLang="zh-CN" sz="2400" dirty="0"/>
          </a:p>
        </p:txBody>
      </p:sp>
      <p:sp>
        <p:nvSpPr>
          <p:cNvPr id="27" name="矩形 26"/>
          <p:cNvSpPr/>
          <p:nvPr/>
        </p:nvSpPr>
        <p:spPr>
          <a:xfrm>
            <a:off x="3823493" y="3057766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辜负</a:t>
            </a:r>
            <a:r>
              <a:rPr lang="en-US" altLang="zh-CN" sz="2400" dirty="0"/>
              <a:t>[</a:t>
            </a:r>
            <a:r>
              <a:rPr lang="en-US" altLang="zh-CN" sz="2400" dirty="0" err="1"/>
              <a:t>gū</a:t>
            </a:r>
            <a:r>
              <a:rPr lang="en-US" altLang="zh-CN" sz="2400" dirty="0"/>
              <a:t> </a:t>
            </a:r>
            <a:r>
              <a:rPr lang="en-US" altLang="zh-CN" sz="2400" dirty="0" err="1"/>
              <a:t>fù</a:t>
            </a:r>
            <a:r>
              <a:rPr lang="en-US" altLang="zh-CN" sz="2400" dirty="0"/>
              <a:t>]</a:t>
            </a:r>
            <a:endParaRPr lang="en-US" altLang="zh-CN" sz="2400" dirty="0"/>
          </a:p>
        </p:txBody>
      </p:sp>
      <p:sp>
        <p:nvSpPr>
          <p:cNvPr id="30" name="矩形 29"/>
          <p:cNvSpPr/>
          <p:nvPr/>
        </p:nvSpPr>
        <p:spPr>
          <a:xfrm>
            <a:off x="1516965" y="4552041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语序</a:t>
            </a:r>
            <a:r>
              <a:rPr lang="en-US" altLang="zh-CN" sz="2400" dirty="0"/>
              <a:t>[</a:t>
            </a:r>
            <a:r>
              <a:rPr lang="en-US" altLang="zh-CN" sz="2400" dirty="0" err="1"/>
              <a:t>yǔ</a:t>
            </a:r>
            <a:r>
              <a:rPr lang="en-US" altLang="zh-CN" sz="2400" dirty="0"/>
              <a:t> </a:t>
            </a:r>
            <a:r>
              <a:rPr lang="en-US" altLang="zh-CN" sz="2400" dirty="0" err="1"/>
              <a:t>xù</a:t>
            </a:r>
            <a:r>
              <a:rPr lang="en-US" altLang="zh-CN" sz="2400" dirty="0"/>
              <a:t>]</a:t>
            </a:r>
            <a:endParaRPr lang="en-US" altLang="zh-CN" sz="2400" dirty="0"/>
          </a:p>
        </p:txBody>
      </p:sp>
      <p:sp>
        <p:nvSpPr>
          <p:cNvPr id="31" name="矩形 30"/>
          <p:cNvSpPr/>
          <p:nvPr/>
        </p:nvSpPr>
        <p:spPr>
          <a:xfrm>
            <a:off x="3816479" y="4540769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聚居</a:t>
            </a:r>
            <a:r>
              <a:rPr lang="en-US" altLang="zh-CN" sz="2400" dirty="0"/>
              <a:t>[</a:t>
            </a:r>
            <a:r>
              <a:rPr lang="en-US" altLang="zh-CN" sz="2400" dirty="0" err="1"/>
              <a:t>jù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jū</a:t>
            </a:r>
            <a:r>
              <a:rPr lang="en-US" altLang="zh-CN" sz="2400" dirty="0"/>
              <a:t>]</a:t>
            </a:r>
            <a:endParaRPr lang="en-US" altLang="zh-CN" sz="2400" dirty="0"/>
          </a:p>
        </p:txBody>
      </p:sp>
      <p:sp>
        <p:nvSpPr>
          <p:cNvPr id="32" name="矩形 31"/>
          <p:cNvSpPr/>
          <p:nvPr/>
        </p:nvSpPr>
        <p:spPr>
          <a:xfrm>
            <a:off x="1558183" y="5254333"/>
            <a:ext cx="19215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吕剧</a:t>
            </a:r>
            <a:r>
              <a:rPr lang="en-US" altLang="zh-CN" sz="2400" dirty="0"/>
              <a:t>[</a:t>
            </a:r>
            <a:r>
              <a:rPr lang="en-US" altLang="zh-CN" sz="2400" dirty="0" err="1"/>
              <a:t>lǚ</a:t>
            </a:r>
            <a:r>
              <a:rPr lang="en-US" altLang="zh-CN" sz="2400" dirty="0"/>
              <a:t> </a:t>
            </a:r>
            <a:r>
              <a:rPr lang="en-US" altLang="zh-CN" sz="2400" dirty="0" err="1"/>
              <a:t>jù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3841969" y="5254333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须臾</a:t>
            </a:r>
            <a:r>
              <a:rPr lang="en-US" altLang="zh-CN" sz="2400" dirty="0"/>
              <a:t>[</a:t>
            </a:r>
            <a:r>
              <a:rPr lang="en-US" altLang="zh-CN" sz="2400" dirty="0" err="1"/>
              <a:t>xū</a:t>
            </a:r>
            <a:r>
              <a:rPr lang="en-US" altLang="zh-CN" sz="2400" dirty="0"/>
              <a:t> </a:t>
            </a:r>
            <a:r>
              <a:rPr lang="en-US" altLang="zh-CN" sz="2400" dirty="0" err="1"/>
              <a:t>yú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37415" y="5254333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絮语</a:t>
            </a:r>
            <a:r>
              <a:rPr lang="en-US" altLang="zh-CN" sz="2400" dirty="0"/>
              <a:t>[</a:t>
            </a:r>
            <a:r>
              <a:rPr lang="en-US" altLang="zh-CN" sz="2400" dirty="0" err="1"/>
              <a:t>xù</a:t>
            </a:r>
            <a:r>
              <a:rPr lang="en-US" altLang="zh-CN" sz="2400" dirty="0"/>
              <a:t> </a:t>
            </a:r>
            <a:r>
              <a:rPr lang="en-US" altLang="zh-CN" sz="2400" dirty="0" err="1"/>
              <a:t>yǔ</a:t>
            </a:r>
            <a:r>
              <a:rPr lang="en-US" altLang="zh-CN" sz="2400" dirty="0"/>
              <a:t>]</a:t>
            </a:r>
            <a:endParaRPr lang="en-US" altLang="zh-CN" sz="2400" dirty="0"/>
          </a:p>
        </p:txBody>
      </p:sp>
      <p:sp>
        <p:nvSpPr>
          <p:cNvPr id="35" name="矩形 34"/>
          <p:cNvSpPr/>
          <p:nvPr/>
        </p:nvSpPr>
        <p:spPr>
          <a:xfrm>
            <a:off x="6037415" y="4550016"/>
            <a:ext cx="18332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剧曲</a:t>
            </a:r>
            <a:r>
              <a:rPr lang="en-US" altLang="zh-CN" sz="2400" dirty="0"/>
              <a:t>[</a:t>
            </a:r>
            <a:r>
              <a:rPr lang="en-US" altLang="zh-CN" sz="2400" dirty="0" err="1"/>
              <a:t>jù</a:t>
            </a:r>
            <a:r>
              <a:rPr lang="en-US" altLang="zh-CN" sz="2400" dirty="0"/>
              <a:t> </a:t>
            </a:r>
            <a:r>
              <a:rPr lang="en-US" altLang="zh-CN" sz="2400" dirty="0" err="1"/>
              <a:t>qǔ</a:t>
            </a:r>
            <a:r>
              <a:rPr lang="en-US" altLang="zh-CN" sz="2400" dirty="0"/>
              <a:t>]</a:t>
            </a:r>
            <a:endParaRPr lang="zh-CN" altLang="en-US" sz="2400" dirty="0">
              <a:latin typeface="+mn-ea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311878" y="1565760"/>
            <a:ext cx="381000" cy="381000"/>
            <a:chOff x="0" y="0"/>
            <a:chExt cx="1615" cy="1615"/>
          </a:xfrm>
        </p:grpSpPr>
        <p:sp>
          <p:nvSpPr>
            <p:cNvPr id="19" name="椭圆 18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0" name="椭圆 19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椭圆 20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椭圆 28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92828" y="3134845"/>
            <a:ext cx="381000" cy="381000"/>
            <a:chOff x="0" y="0"/>
            <a:chExt cx="1615" cy="1615"/>
          </a:xfrm>
        </p:grpSpPr>
        <p:sp>
          <p:nvSpPr>
            <p:cNvPr id="9" name="椭圆 8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2" name="椭圆 11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293463" y="4592805"/>
            <a:ext cx="381000" cy="381000"/>
            <a:chOff x="0" y="0"/>
            <a:chExt cx="1615" cy="1615"/>
          </a:xfrm>
        </p:grpSpPr>
        <p:sp>
          <p:nvSpPr>
            <p:cNvPr id="38" name="椭圆 37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椭圆 39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椭圆 40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2" name="椭圆 41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椭圆 42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</p:spTree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8460" y="2005965"/>
            <a:ext cx="8297545" cy="3888740"/>
          </a:xfrm>
        </p:spPr>
        <p:txBody>
          <a:bodyPr/>
          <a:lstStyle/>
          <a:p>
            <a:pPr marL="0" indent="0">
              <a:buNone/>
            </a:pPr>
            <a:endParaRPr lang="zh-CN" altLang="en-US"/>
          </a:p>
          <a:p>
            <a:r>
              <a:rPr lang="zh-CN" altLang="en-US">
                <a:sym typeface="+mn-ea"/>
              </a:rPr>
              <a:t>总 结</a:t>
            </a:r>
            <a:br>
              <a:rPr lang="zh-CN" altLang="en-US">
                <a:sym typeface="+mn-ea"/>
              </a:rPr>
            </a:br>
            <a:r>
              <a:rPr lang="zh-CN" altLang="en-US">
                <a:sym typeface="+mn-ea"/>
              </a:rPr>
              <a:t>单韵母</a:t>
            </a:r>
            <a:endParaRPr lang="zh-CN" altLang="en-US">
              <a:sym typeface="+mn-ea"/>
            </a:endParaRPr>
          </a:p>
          <a:p>
            <a:pPr marL="0" indent="0">
              <a:buNone/>
            </a:pPr>
            <a:endParaRPr lang="zh-CN" altLang="en-US"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zh-CN" altLang="en-US" dirty="0">
                <a:sym typeface="+mn-ea"/>
              </a:rPr>
              <a:t>对应关系：</a:t>
            </a:r>
            <a:r>
              <a:rPr lang="en-US" altLang="zh-CN" dirty="0">
                <a:sym typeface="+mn-ea"/>
              </a:rPr>
              <a:t>(</a:t>
            </a:r>
            <a:r>
              <a:rPr lang="zh-CN" altLang="en-US" dirty="0">
                <a:sym typeface="+mn-ea"/>
              </a:rPr>
              <a:t>哪几类是最基础的？）</a:t>
            </a:r>
            <a:endParaRPr lang="zh-CN" altLang="en-US" dirty="0"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dirty="0"/>
          </a:p>
          <a:p>
            <a:pPr>
              <a:lnSpc>
                <a:spcPct val="80000"/>
              </a:lnSpc>
            </a:pPr>
            <a:r>
              <a:rPr lang="zh-CN" altLang="en-US" dirty="0">
                <a:sym typeface="+mn-ea"/>
              </a:rPr>
              <a:t>  </a:t>
            </a:r>
            <a:r>
              <a:rPr lang="en-US" altLang="zh-CN">
                <a:sym typeface="+mn-ea"/>
              </a:rPr>
              <a:t>an—</a:t>
            </a:r>
            <a:r>
              <a:rPr lang="en-US" altLang="zh-CN" err="1">
                <a:sym typeface="+mn-ea"/>
              </a:rPr>
              <a:t>ang           ian</a:t>
            </a:r>
            <a:r>
              <a:rPr lang="en-US" altLang="zh-CN">
                <a:sym typeface="+mn-ea"/>
              </a:rPr>
              <a:t>—</a:t>
            </a:r>
            <a:r>
              <a:rPr lang="en-US" altLang="zh-CN" err="1">
                <a:sym typeface="+mn-ea"/>
              </a:rPr>
              <a:t>iang</a:t>
            </a:r>
            <a:endParaRPr lang="en-US" altLang="zh-CN" err="1"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dirty="0"/>
          </a:p>
          <a:p>
            <a:pPr>
              <a:lnSpc>
                <a:spcPct val="80000"/>
              </a:lnSpc>
            </a:pPr>
            <a:r>
              <a:rPr lang="zh-CN" altLang="en-US" dirty="0">
                <a:sym typeface="+mn-ea"/>
              </a:rPr>
              <a:t>  </a:t>
            </a:r>
            <a:r>
              <a:rPr lang="en-US" altLang="zh-CN">
                <a:sym typeface="+mn-ea"/>
              </a:rPr>
              <a:t>en—eng           </a:t>
            </a:r>
            <a:r>
              <a:rPr lang="en-US" altLang="zh-CN" err="1">
                <a:sym typeface="+mn-ea"/>
              </a:rPr>
              <a:t>uan</a:t>
            </a:r>
            <a:r>
              <a:rPr lang="en-US" altLang="zh-CN">
                <a:sym typeface="+mn-ea"/>
              </a:rPr>
              <a:t>—</a:t>
            </a:r>
            <a:r>
              <a:rPr lang="en-US" altLang="zh-CN" err="1">
                <a:sym typeface="+mn-ea"/>
              </a:rPr>
              <a:t>uang</a:t>
            </a:r>
            <a:endParaRPr lang="en-US" altLang="zh-CN" err="1">
              <a:sym typeface="+mn-ea"/>
            </a:endParaRPr>
          </a:p>
          <a:p>
            <a:pPr marL="0" indent="0">
              <a:lnSpc>
                <a:spcPct val="80000"/>
              </a:lnSpc>
              <a:buNone/>
            </a:pPr>
            <a:endParaRPr lang="zh-CN" altLang="en-US" dirty="0"/>
          </a:p>
          <a:p>
            <a:pPr>
              <a:lnSpc>
                <a:spcPct val="80000"/>
              </a:lnSpc>
            </a:pPr>
            <a:r>
              <a:rPr lang="en-US" altLang="zh-CN">
                <a:sym typeface="+mn-ea"/>
              </a:rPr>
              <a:t>   in—</a:t>
            </a:r>
            <a:r>
              <a:rPr lang="en-US" altLang="zh-CN" err="1">
                <a:sym typeface="+mn-ea"/>
              </a:rPr>
              <a:t>ing            uen-ueng</a:t>
            </a:r>
            <a:endParaRPr lang="zh-CN" altLang="en-US" dirty="0"/>
          </a:p>
          <a:p>
            <a:endParaRPr lang="zh-CN" altLang="en-US"/>
          </a:p>
        </p:txBody>
      </p:sp>
    </p:spTree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组合 7172"/>
          <p:cNvGrpSpPr/>
          <p:nvPr/>
        </p:nvGrpSpPr>
        <p:grpSpPr>
          <a:xfrm>
            <a:off x="2568980" y="2694998"/>
            <a:ext cx="381000" cy="381000"/>
            <a:chOff x="0" y="0"/>
            <a:chExt cx="1615" cy="1615"/>
          </a:xfrm>
        </p:grpSpPr>
        <p:sp>
          <p:nvSpPr>
            <p:cNvPr id="7174" name="椭圆 7173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椭圆 7174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椭圆 7175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7" name="椭圆 7176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椭圆 7177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椭圆 7178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4" name="圆角矩形 8193"/>
          <p:cNvSpPr/>
          <p:nvPr/>
        </p:nvSpPr>
        <p:spPr>
          <a:xfrm>
            <a:off x="0" y="481421"/>
            <a:ext cx="2663825" cy="548283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/>
              <a:t>复元音韵母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060543" y="2688247"/>
            <a:ext cx="6012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、一个音滑向另一个音，动程要到位。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3084628" y="3429000"/>
            <a:ext cx="58011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</a:t>
            </a:r>
            <a:r>
              <a:rPr lang="zh-CN" altLang="en-US" sz="2000" dirty="0"/>
              <a:t>、根据韵腹的位置，把复韵母分为三类：前响复韵母、中响复韵母、后响复韵母。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81289" y="3563354"/>
            <a:ext cx="384081" cy="377985"/>
          </a:xfrm>
          <a:prstGeom prst="rect">
            <a:avLst/>
          </a:prstGeom>
        </p:spPr>
      </p:pic>
      <p:sp>
        <p:nvSpPr>
          <p:cNvPr id="8" name="心形 7"/>
          <p:cNvSpPr/>
          <p:nvPr/>
        </p:nvSpPr>
        <p:spPr>
          <a:xfrm rot="19059617">
            <a:off x="7537291" y="1343996"/>
            <a:ext cx="1063273" cy="890329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心形 8"/>
          <p:cNvSpPr/>
          <p:nvPr/>
        </p:nvSpPr>
        <p:spPr>
          <a:xfrm rot="905859">
            <a:off x="2411619" y="4780507"/>
            <a:ext cx="1076722" cy="914400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47020" y="1775711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复韵母发音：</a:t>
            </a:r>
            <a:endParaRPr lang="zh-CN" altLang="en-US" sz="2000" dirty="0"/>
          </a:p>
        </p:txBody>
      </p:sp>
    </p:spTree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组合 7172"/>
          <p:cNvGrpSpPr/>
          <p:nvPr/>
        </p:nvGrpSpPr>
        <p:grpSpPr>
          <a:xfrm>
            <a:off x="2433096" y="1975898"/>
            <a:ext cx="381000" cy="381000"/>
            <a:chOff x="0" y="0"/>
            <a:chExt cx="1615" cy="1615"/>
          </a:xfrm>
        </p:grpSpPr>
        <p:sp>
          <p:nvSpPr>
            <p:cNvPr id="7174" name="椭圆 7173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椭圆 7174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椭圆 7175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7" name="椭圆 7176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椭圆 7177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椭圆 7178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4" name="圆角矩形 8193"/>
          <p:cNvSpPr/>
          <p:nvPr/>
        </p:nvSpPr>
        <p:spPr>
          <a:xfrm>
            <a:off x="10795" y="496888"/>
            <a:ext cx="266382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/>
              <a:t>复元音韵母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87824" y="4277333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后响复韵母：ｉａ，ｉ</a:t>
            </a:r>
            <a:r>
              <a:rPr lang="en-US" altLang="zh-CN" sz="2400" dirty="0"/>
              <a:t>e</a:t>
            </a:r>
            <a:r>
              <a:rPr lang="zh-CN" altLang="en-US" sz="2400" dirty="0"/>
              <a:t>，ｕａ，ｕｏ，ｕｅ</a:t>
            </a:r>
            <a:endParaRPr lang="zh-CN" altLang="en-US" sz="24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987824" y="2980722"/>
            <a:ext cx="57053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中响复韵母：ｉａ</a:t>
            </a:r>
            <a:r>
              <a:rPr lang="en-US" altLang="zh-CN" sz="2400" dirty="0"/>
              <a:t>o</a:t>
            </a:r>
            <a:r>
              <a:rPr lang="zh-CN" altLang="en-US" sz="2400" dirty="0"/>
              <a:t>，ｉｏｕ，ｕａｉ，</a:t>
            </a:r>
            <a:endParaRPr lang="en-US" altLang="zh-CN" sz="2400" dirty="0"/>
          </a:p>
          <a:p>
            <a:r>
              <a:rPr lang="zh-CN" altLang="en-US" sz="2400" dirty="0"/>
              <a:t>ｕｅｉ</a:t>
            </a:r>
            <a:endParaRPr lang="zh-CN" altLang="en-US" sz="24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4198" y="4325505"/>
            <a:ext cx="384081" cy="384081"/>
          </a:xfrm>
          <a:prstGeom prst="rect">
            <a:avLst/>
          </a:prstGeom>
        </p:spPr>
      </p:pic>
      <p:sp>
        <p:nvSpPr>
          <p:cNvPr id="22" name="文本框 21"/>
          <p:cNvSpPr txBox="1"/>
          <p:nvPr/>
        </p:nvSpPr>
        <p:spPr>
          <a:xfrm>
            <a:off x="2987824" y="1890453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/>
              <a:t>前响复韵母：</a:t>
            </a:r>
            <a:r>
              <a:rPr lang="en-US" altLang="zh-CN" sz="2400" dirty="0"/>
              <a:t>a</a:t>
            </a:r>
            <a:r>
              <a:rPr lang="zh-CN" altLang="en-US" sz="2400" dirty="0"/>
              <a:t>ｉ，ｅｉ，ａｏ，ｏｕ</a:t>
            </a:r>
            <a:endParaRPr lang="en-US" altLang="zh-CN" sz="2400" dirty="0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1467" y="3149161"/>
            <a:ext cx="377985" cy="38408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文本占位符 171010"/>
          <p:cNvSpPr>
            <a:spLocks noGrp="1" noRot="1"/>
          </p:cNvSpPr>
          <p:nvPr>
            <p:ph type="body" idx="4294967295"/>
          </p:nvPr>
        </p:nvSpPr>
        <p:spPr>
          <a:xfrm>
            <a:off x="990600" y="620713"/>
            <a:ext cx="7110413" cy="5478462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zh-CN" altLang="en-US" sz="1800" dirty="0"/>
              <a:t>（</a:t>
            </a:r>
            <a:r>
              <a:rPr lang="en-US" altLang="zh-CN" sz="1800"/>
              <a:t>2</a:t>
            </a:r>
            <a:r>
              <a:rPr lang="zh-CN" altLang="en-US" sz="1800" dirty="0"/>
              <a:t>）复韵母</a:t>
            </a:r>
            <a:br>
              <a:rPr lang="zh-CN" altLang="en-US" sz="1800" dirty="0"/>
            </a:br>
            <a:br>
              <a:rPr lang="zh-CN" altLang="en-US" sz="1800" dirty="0"/>
            </a:br>
            <a:r>
              <a:rPr lang="zh-CN" altLang="en-US" sz="1800" dirty="0"/>
              <a:t>　 前响复韵母：</a:t>
            </a:r>
            <a:br>
              <a:rPr lang="zh-CN" altLang="en-US" sz="1800" dirty="0"/>
            </a:br>
            <a:br>
              <a:rPr lang="zh-CN" altLang="en-US" sz="1800" dirty="0"/>
            </a:br>
            <a:r>
              <a:rPr lang="zh-CN" altLang="en-US" sz="1800" dirty="0"/>
              <a:t>　　前响复韵母共有四个：</a:t>
            </a:r>
            <a:r>
              <a:rPr lang="en-US" altLang="zh-CN" sz="1800" err="1"/>
              <a:t>ai</a:t>
            </a:r>
            <a:r>
              <a:rPr lang="zh-CN" altLang="en-US" sz="1800" dirty="0"/>
              <a:t>、</a:t>
            </a:r>
            <a:r>
              <a:rPr lang="en-US" altLang="zh-CN" sz="1800" err="1"/>
              <a:t>ei</a:t>
            </a:r>
            <a:r>
              <a:rPr lang="zh-CN" altLang="en-US" sz="1800" dirty="0"/>
              <a:t>、</a:t>
            </a:r>
            <a:r>
              <a:rPr lang="en-US" altLang="zh-CN" sz="1800" err="1"/>
              <a:t>ao</a:t>
            </a:r>
            <a:r>
              <a:rPr lang="zh-CN" altLang="en-US" sz="1800" dirty="0"/>
              <a:t>、</a:t>
            </a:r>
            <a:r>
              <a:rPr lang="en-US" altLang="zh-CN" sz="1800" err="1"/>
              <a:t>ou</a:t>
            </a:r>
            <a:r>
              <a:rPr lang="zh-CN" altLang="en-US" sz="1800" dirty="0"/>
              <a:t>。它们的共同特点是前一个元音清晰响亮，后一个元音轻短模糊，音值不太固定，只表示舌位滑动的方向。</a:t>
            </a:r>
            <a:br>
              <a:rPr lang="zh-CN" altLang="en-US" sz="1800" dirty="0"/>
            </a:br>
            <a:br>
              <a:rPr lang="zh-CN" altLang="en-US" sz="1800" dirty="0"/>
            </a:br>
            <a:r>
              <a:rPr lang="zh-CN" altLang="en-US" sz="1800" dirty="0"/>
              <a:t>　　</a:t>
            </a:r>
            <a:r>
              <a:rPr lang="en-US" altLang="zh-CN" sz="1800" err="1"/>
              <a:t>ai</a:t>
            </a:r>
            <a:r>
              <a:rPr lang="zh-CN" altLang="en-US" sz="1800" dirty="0"/>
              <a:t>发音时，先发</a:t>
            </a:r>
            <a:r>
              <a:rPr lang="en-US" altLang="zh-CN" sz="1800"/>
              <a:t>a</a:t>
            </a:r>
            <a:r>
              <a:rPr lang="zh-CN" altLang="en-US" sz="1800" dirty="0"/>
              <a:t>，这里的</a:t>
            </a:r>
            <a:r>
              <a:rPr lang="en-US" altLang="zh-CN" sz="1800"/>
              <a:t>a</a:t>
            </a:r>
            <a:r>
              <a:rPr lang="zh-CN" altLang="en-US" sz="1800" dirty="0"/>
              <a:t>舌位前，念得长而响亮，然后舌位向</a:t>
            </a:r>
            <a:r>
              <a:rPr lang="en-US" altLang="zh-CN" sz="1800"/>
              <a:t>i</a:t>
            </a:r>
            <a:r>
              <a:rPr lang="zh-CN" altLang="en-US" sz="1800" dirty="0"/>
              <a:t>移动，不到</a:t>
            </a:r>
            <a:r>
              <a:rPr lang="en-US" altLang="zh-CN" sz="1800"/>
              <a:t>i</a:t>
            </a:r>
            <a:r>
              <a:rPr lang="zh-CN" altLang="en-US" sz="1800" dirty="0"/>
              <a:t>的高度。</a:t>
            </a:r>
            <a:r>
              <a:rPr lang="en-US" altLang="zh-CN" sz="1800"/>
              <a:t>i</a:t>
            </a:r>
            <a:r>
              <a:rPr lang="zh-CN" altLang="en-US" sz="1800" dirty="0"/>
              <a:t>只表示舌位移动的方向，音短而模糊。例如“白菜”、“海带”、“买卖”的韵母。</a:t>
            </a:r>
            <a:br>
              <a:rPr lang="zh-CN" altLang="en-US" sz="1800" dirty="0"/>
            </a:br>
            <a:br>
              <a:rPr lang="zh-CN" altLang="en-US" sz="1800" dirty="0"/>
            </a:br>
            <a:r>
              <a:rPr lang="zh-CN" altLang="en-US" sz="1800" dirty="0"/>
              <a:t>　　</a:t>
            </a:r>
            <a:r>
              <a:rPr lang="en-US" altLang="zh-CN" sz="1800" err="1"/>
              <a:t>ei</a:t>
            </a:r>
            <a:r>
              <a:rPr lang="zh-CN" altLang="en-US" sz="1800" dirty="0"/>
              <a:t>发音时，先发</a:t>
            </a:r>
            <a:r>
              <a:rPr lang="en-US" altLang="zh-CN" sz="1800"/>
              <a:t>e</a:t>
            </a:r>
            <a:r>
              <a:rPr lang="zh-CN" altLang="en-US" sz="1800" dirty="0"/>
              <a:t>，比单念</a:t>
            </a:r>
            <a:r>
              <a:rPr lang="en-US" altLang="zh-CN" sz="1800"/>
              <a:t>e</a:t>
            </a:r>
            <a:r>
              <a:rPr lang="zh-CN" altLang="en-US" sz="1800" dirty="0"/>
              <a:t>时舌位前一点，这里的</a:t>
            </a:r>
            <a:r>
              <a:rPr lang="en-US" altLang="zh-CN" sz="1800"/>
              <a:t>e</a:t>
            </a:r>
            <a:r>
              <a:rPr lang="zh-CN" altLang="en-US" sz="1800" dirty="0"/>
              <a:t>是个中央元音，然后向</a:t>
            </a:r>
            <a:r>
              <a:rPr lang="en-US" altLang="zh-CN" sz="1800"/>
              <a:t>i</a:t>
            </a:r>
            <a:r>
              <a:rPr lang="zh-CN" altLang="en-US" sz="1800" dirty="0"/>
              <a:t>的方向滑动。例如“配备”、“北美”、“黑霉”的韵母。</a:t>
            </a:r>
            <a:br>
              <a:rPr lang="zh-CN" altLang="en-US" sz="1800" dirty="0"/>
            </a:br>
            <a:br>
              <a:rPr lang="zh-CN" altLang="en-US" sz="1800" dirty="0"/>
            </a:br>
            <a:r>
              <a:rPr lang="zh-CN" altLang="en-US" sz="1800" dirty="0"/>
              <a:t>　　</a:t>
            </a:r>
            <a:r>
              <a:rPr lang="en-US" altLang="zh-CN" sz="1800" err="1"/>
              <a:t>ao</a:t>
            </a:r>
            <a:r>
              <a:rPr lang="zh-CN" altLang="en-US" sz="1800" dirty="0"/>
              <a:t>发音时，先发</a:t>
            </a:r>
            <a:r>
              <a:rPr lang="en-US" altLang="zh-CN" sz="1800"/>
              <a:t>a</a:t>
            </a:r>
            <a:r>
              <a:rPr lang="zh-CN" altLang="en-US" sz="1800" dirty="0"/>
              <a:t>，这里的</a:t>
            </a:r>
            <a:r>
              <a:rPr lang="en-US" altLang="zh-CN" sz="1800"/>
              <a:t>a</a:t>
            </a:r>
            <a:r>
              <a:rPr lang="zh-CN" altLang="en-US" sz="1800" dirty="0"/>
              <a:t>舌位靠后，是个后元音，发得响亮，接着向</a:t>
            </a:r>
            <a:r>
              <a:rPr lang="en-US" altLang="zh-CN" sz="1800"/>
              <a:t>u</a:t>
            </a:r>
            <a:r>
              <a:rPr lang="zh-CN" altLang="en-US" sz="1800" dirty="0"/>
              <a:t>的方向滑动。例如“高潮”、“报道”、“吵闹”的韵母。</a:t>
            </a:r>
            <a:br>
              <a:rPr lang="zh-CN" altLang="en-US" sz="1800" dirty="0"/>
            </a:br>
            <a:br>
              <a:rPr lang="zh-CN" altLang="en-US" sz="1800" dirty="0"/>
            </a:br>
            <a:r>
              <a:rPr lang="zh-CN" altLang="en-US" sz="1800" dirty="0"/>
              <a:t>　　</a:t>
            </a:r>
            <a:r>
              <a:rPr lang="en-US" altLang="zh-CN" sz="1800" err="1"/>
              <a:t>ou</a:t>
            </a:r>
            <a:r>
              <a:rPr lang="zh-CN" altLang="en-US" sz="1800" dirty="0"/>
              <a:t>发音时，先发</a:t>
            </a:r>
            <a:r>
              <a:rPr lang="en-US" altLang="zh-CN" sz="1800"/>
              <a:t>o,</a:t>
            </a:r>
            <a:r>
              <a:rPr lang="zh-CN" altLang="en-US" sz="1800" dirty="0"/>
              <a:t>接着向</a:t>
            </a:r>
            <a:r>
              <a:rPr lang="en-US" altLang="zh-CN" sz="1800"/>
              <a:t>u</a:t>
            </a:r>
            <a:r>
              <a:rPr lang="zh-CN" altLang="en-US" sz="1800" dirty="0"/>
              <a:t>滑动，舌位不到</a:t>
            </a:r>
            <a:r>
              <a:rPr lang="en-US" altLang="zh-CN" sz="1800"/>
              <a:t>u</a:t>
            </a:r>
            <a:r>
              <a:rPr lang="zh-CN" altLang="en-US" sz="1800" dirty="0"/>
              <a:t>即停止发音。例如“后楼”、“收购”、“漏斗”的韵母。</a:t>
            </a:r>
            <a:br>
              <a:rPr lang="zh-CN" altLang="en-US" sz="1800" dirty="0"/>
            </a:br>
            <a:br>
              <a:rPr lang="zh-CN" altLang="en-US" sz="1800" dirty="0"/>
            </a:br>
            <a:endParaRPr lang="zh-CN" altLang="en-US" sz="1800" dirty="0"/>
          </a:p>
        </p:txBody>
      </p:sp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文本占位符 174082"/>
          <p:cNvSpPr>
            <a:spLocks noGrp="1" noRot="1"/>
          </p:cNvSpPr>
          <p:nvPr>
            <p:ph type="body" idx="4294967295"/>
          </p:nvPr>
        </p:nvSpPr>
        <p:spPr>
          <a:xfrm>
            <a:off x="990600" y="404813"/>
            <a:ext cx="7181850" cy="5694362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zh-CN" altLang="en-US" sz="1800" dirty="0"/>
              <a:t>后响复韵母：</a:t>
            </a:r>
            <a:br>
              <a:rPr lang="zh-CN" altLang="en-US" sz="1800" dirty="0"/>
            </a:br>
            <a:r>
              <a:rPr lang="zh-CN" altLang="en-US" sz="1800" dirty="0"/>
              <a:t>　　 后响复韵母共有五个：</a:t>
            </a:r>
            <a:r>
              <a:rPr lang="en-US" altLang="zh-CN" sz="1800" err="1"/>
              <a:t>ia</a:t>
            </a:r>
            <a:r>
              <a:rPr lang="zh-CN" altLang="en-US" sz="1800" dirty="0"/>
              <a:t>、</a:t>
            </a:r>
            <a:r>
              <a:rPr lang="en-US" altLang="zh-CN" sz="1800" err="1"/>
              <a:t>ie</a:t>
            </a:r>
            <a:r>
              <a:rPr lang="zh-CN" altLang="en-US" sz="1800" dirty="0"/>
              <a:t>、</a:t>
            </a:r>
            <a:r>
              <a:rPr lang="en-US" altLang="zh-CN" sz="1800" err="1"/>
              <a:t>ua</a:t>
            </a:r>
            <a:r>
              <a:rPr lang="zh-CN" altLang="en-US" sz="1800" dirty="0"/>
              <a:t>、</a:t>
            </a:r>
            <a:r>
              <a:rPr lang="en-US" altLang="zh-CN" sz="1800" err="1"/>
              <a:t>uo</a:t>
            </a:r>
            <a:r>
              <a:rPr lang="zh-CN" altLang="en-US" sz="1800" dirty="0"/>
              <a:t>、</a:t>
            </a:r>
            <a:r>
              <a:rPr lang="en-US" altLang="zh-CN" sz="1800" err="1"/>
              <a:t>üe</a:t>
            </a:r>
            <a:r>
              <a:rPr lang="zh-CN" altLang="en-US" sz="1800" dirty="0"/>
              <a:t>。它们的共同特点是前面的元音发得轻短，只表示舌位从那里开始移动，后面的元音发得清晰响亮。</a:t>
            </a:r>
            <a:br>
              <a:rPr lang="zh-CN" altLang="en-US" sz="1800" dirty="0"/>
            </a:br>
            <a:r>
              <a:rPr lang="zh-CN" altLang="en-US" sz="1800" dirty="0"/>
              <a:t>　　 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en-US" altLang="zh-CN" sz="1800" err="1"/>
              <a:t>ia</a:t>
            </a:r>
            <a:r>
              <a:rPr lang="zh-CN" altLang="en-US" sz="1800" dirty="0"/>
              <a:t>发音时，</a:t>
            </a:r>
            <a:r>
              <a:rPr lang="en-US" altLang="zh-CN" sz="1800"/>
              <a:t>i</a:t>
            </a:r>
            <a:r>
              <a:rPr lang="zh-CN" altLang="en-US" sz="1800" dirty="0"/>
              <a:t>表示舌位起始的地方，发得轻短，很快滑向前元音</a:t>
            </a:r>
            <a:r>
              <a:rPr lang="en-US" altLang="zh-CN" sz="1800"/>
              <a:t>a</a:t>
            </a:r>
            <a:r>
              <a:rPr lang="zh-CN" altLang="en-US" sz="1800" dirty="0"/>
              <a:t>，</a:t>
            </a:r>
            <a:r>
              <a:rPr lang="en-US" altLang="zh-CN" sz="1800"/>
              <a:t>a</a:t>
            </a:r>
            <a:r>
              <a:rPr lang="zh-CN" altLang="en-US" sz="1800" dirty="0"/>
              <a:t>发得长而响亮。例如“加价”、“假牙”、“压下”的韵母。</a:t>
            </a:r>
            <a:br>
              <a:rPr lang="zh-CN" altLang="en-US" sz="1800" dirty="0"/>
            </a:br>
            <a:r>
              <a:rPr lang="zh-CN" altLang="en-US" sz="1800" dirty="0"/>
              <a:t>　　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 </a:t>
            </a:r>
            <a:r>
              <a:rPr lang="en-US" altLang="zh-CN" sz="1800" err="1"/>
              <a:t>ie</a:t>
            </a:r>
            <a:r>
              <a:rPr lang="zh-CN" altLang="en-US" sz="1800" dirty="0"/>
              <a:t>发音时，先发</a:t>
            </a:r>
            <a:r>
              <a:rPr lang="en-US" altLang="zh-CN" sz="1800"/>
              <a:t>i</a:t>
            </a:r>
            <a:r>
              <a:rPr lang="zh-CN" altLang="en-US" sz="1800" dirty="0"/>
              <a:t>，很快发</a:t>
            </a:r>
            <a:r>
              <a:rPr lang="en-US" altLang="zh-CN" sz="1800"/>
              <a:t>ê</a:t>
            </a:r>
            <a:r>
              <a:rPr lang="zh-CN" altLang="en-US" sz="1800" dirty="0"/>
              <a:t>，前音轻短，后音响亮。例如：“结业”、“贴切”、“趔趄”的韵母。</a:t>
            </a:r>
            <a:br>
              <a:rPr lang="zh-CN" altLang="en-US" sz="1800" dirty="0"/>
            </a:br>
            <a:r>
              <a:rPr lang="zh-CN" altLang="en-US" sz="1800" dirty="0"/>
              <a:t>　　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en-US" altLang="zh-CN" sz="1800" err="1"/>
              <a:t>ua</a:t>
            </a:r>
            <a:r>
              <a:rPr lang="zh-CN" altLang="en-US" sz="1800" dirty="0"/>
              <a:t>发音时，</a:t>
            </a:r>
            <a:r>
              <a:rPr lang="en-US" altLang="zh-CN" sz="1800"/>
              <a:t>u</a:t>
            </a:r>
            <a:r>
              <a:rPr lang="zh-CN" altLang="en-US" sz="1800" dirty="0"/>
              <a:t>念得轻短，很快滑向</a:t>
            </a:r>
            <a:r>
              <a:rPr lang="en-US" altLang="zh-CN" sz="1800" err="1"/>
              <a:t>a,a</a:t>
            </a:r>
            <a:r>
              <a:rPr lang="zh-CN" altLang="en-US" sz="1800" dirty="0"/>
              <a:t>念得清晰响亮。例如“花褂”、“桂花”的韵母。</a:t>
            </a:r>
            <a:br>
              <a:rPr lang="zh-CN" altLang="en-US" sz="1800" dirty="0"/>
            </a:br>
            <a:r>
              <a:rPr lang="zh-CN" altLang="en-US" sz="1800" dirty="0"/>
              <a:t>　　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 </a:t>
            </a:r>
            <a:r>
              <a:rPr lang="en-US" altLang="zh-CN" sz="1800" err="1"/>
              <a:t>uo</a:t>
            </a:r>
            <a:r>
              <a:rPr lang="zh-CN" altLang="en-US" sz="1800" dirty="0"/>
              <a:t>发音时，</a:t>
            </a:r>
            <a:r>
              <a:rPr lang="en-US" altLang="zh-CN" sz="1800"/>
              <a:t>u</a:t>
            </a:r>
            <a:r>
              <a:rPr lang="zh-CN" altLang="en-US" sz="1800" dirty="0"/>
              <a:t>念得轻短，舌位很快降到</a:t>
            </a:r>
            <a:r>
              <a:rPr lang="en-US" altLang="zh-CN" sz="1800" err="1"/>
              <a:t>o,o</a:t>
            </a:r>
            <a:r>
              <a:rPr lang="zh-CN" altLang="en-US" sz="1800" dirty="0"/>
              <a:t>清晰响亮。例如“过错”、“活捉”、“阔绰”的韵母。</a:t>
            </a:r>
            <a:br>
              <a:rPr lang="zh-CN" altLang="en-US" sz="1800" dirty="0"/>
            </a:br>
            <a:r>
              <a:rPr lang="zh-CN" altLang="en-US" sz="1800" dirty="0"/>
              <a:t>　　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 </a:t>
            </a:r>
            <a:r>
              <a:rPr lang="en-US" altLang="zh-CN" sz="1800" err="1"/>
              <a:t>üe</a:t>
            </a:r>
            <a:r>
              <a:rPr lang="zh-CN" altLang="en-US" sz="1800" dirty="0"/>
              <a:t>发音时，先发高元音</a:t>
            </a:r>
            <a:r>
              <a:rPr lang="en-US" altLang="zh-CN" sz="1800"/>
              <a:t>ü</a:t>
            </a:r>
            <a:r>
              <a:rPr lang="zh-CN" altLang="en-US" sz="1800" dirty="0"/>
              <a:t>，</a:t>
            </a:r>
            <a:r>
              <a:rPr lang="en-US" altLang="zh-CN" sz="1800"/>
              <a:t>ü</a:t>
            </a:r>
            <a:r>
              <a:rPr lang="zh-CN" altLang="en-US" sz="1800" dirty="0"/>
              <a:t>念得轻短，舌位很快降到</a:t>
            </a:r>
            <a:r>
              <a:rPr lang="en-US" altLang="zh-CN" sz="1800"/>
              <a:t>ê</a:t>
            </a:r>
            <a:r>
              <a:rPr lang="zh-CN" altLang="en-US" sz="1800" dirty="0"/>
              <a:t>，</a:t>
            </a:r>
            <a:r>
              <a:rPr lang="en-US" altLang="zh-CN" sz="1800"/>
              <a:t>ê</a:t>
            </a:r>
            <a:r>
              <a:rPr lang="zh-CN" altLang="en-US" sz="1800" dirty="0"/>
              <a:t>清晰响亮。例如“雀跃”、“决绝”的韵母。</a:t>
            </a:r>
            <a:br>
              <a:rPr lang="zh-CN" altLang="en-US" sz="1800" dirty="0"/>
            </a:br>
            <a:r>
              <a:rPr lang="zh-CN" altLang="en-US" sz="1800" dirty="0"/>
              <a:t>　　 </a:t>
            </a:r>
            <a:endParaRPr lang="zh-CN" altLang="en-US" sz="1800" dirty="0"/>
          </a:p>
          <a:p>
            <a:pPr>
              <a:lnSpc>
                <a:spcPct val="80000"/>
              </a:lnSpc>
            </a:pPr>
            <a:r>
              <a:rPr lang="zh-CN" altLang="en-US" sz="1800" dirty="0"/>
              <a:t>后响复韵母在自成音节时，韵头</a:t>
            </a:r>
            <a:r>
              <a:rPr lang="en-US" altLang="zh-CN" sz="1800"/>
              <a:t>i</a:t>
            </a:r>
            <a:r>
              <a:rPr lang="zh-CN" altLang="en-US" sz="1800" dirty="0"/>
              <a:t>、</a:t>
            </a:r>
            <a:r>
              <a:rPr lang="en-US" altLang="zh-CN" sz="1800"/>
              <a:t>u</a:t>
            </a:r>
            <a:r>
              <a:rPr lang="zh-CN" altLang="en-US" sz="1800" dirty="0"/>
              <a:t>、</a:t>
            </a:r>
            <a:r>
              <a:rPr lang="en-US" altLang="zh-CN" sz="1800"/>
              <a:t>ü</a:t>
            </a:r>
            <a:r>
              <a:rPr lang="zh-CN" altLang="en-US" sz="1800" dirty="0"/>
              <a:t>改写成</a:t>
            </a:r>
            <a:r>
              <a:rPr lang="en-US" altLang="zh-CN" sz="1800"/>
              <a:t>y</a:t>
            </a:r>
            <a:r>
              <a:rPr lang="zh-CN" altLang="en-US" sz="1800" dirty="0"/>
              <a:t>、</a:t>
            </a:r>
            <a:r>
              <a:rPr lang="en-US" altLang="zh-CN" sz="1800"/>
              <a:t>w</a:t>
            </a:r>
            <a:r>
              <a:rPr lang="zh-CN" altLang="en-US" sz="1800" dirty="0"/>
              <a:t>、</a:t>
            </a:r>
            <a:r>
              <a:rPr lang="en-US" altLang="zh-CN" sz="1800" err="1"/>
              <a:t>yu</a:t>
            </a:r>
            <a:r>
              <a:rPr lang="zh-CN" altLang="en-US" sz="1800" dirty="0"/>
              <a:t>。</a:t>
            </a:r>
            <a:br>
              <a:rPr lang="zh-CN" altLang="en-US" sz="1800" dirty="0"/>
            </a:br>
            <a:br>
              <a:rPr lang="zh-CN" altLang="en-US" sz="1800" dirty="0"/>
            </a:br>
            <a:endParaRPr lang="zh-CN" altLang="en-US" sz="1800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-33337" y="668338"/>
            <a:ext cx="5043488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lvl="0" algn="ctr" fontAlgn="base"/>
            <a:r>
              <a:rPr lang="zh-CN" altLang="en-US" sz="3200" b="1" strike="noStrike" noProof="1">
                <a:effectLst>
                  <a:outerShdw blurRad="38100" dist="38100" dir="2700000">
                    <a:srgbClr val="FFFFFF"/>
                  </a:outerShdw>
                </a:effectLst>
                <a:latin typeface="Arial" panose="020B0604020202020204" pitchFamily="34" charset="0"/>
                <a:ea typeface="黑体" panose="02010609060101010101" pitchFamily="2" charset="-122"/>
                <a:cs typeface="+mn-ea"/>
              </a:rPr>
              <a:t> 三、学习普通话注意事项</a:t>
            </a:r>
            <a:endParaRPr lang="zh-CN" altLang="en-US" sz="32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2530" name="文本框 1"/>
          <p:cNvSpPr txBox="1"/>
          <p:nvPr/>
        </p:nvSpPr>
        <p:spPr>
          <a:xfrm>
            <a:off x="2305050" y="1616075"/>
            <a:ext cx="6086475" cy="201295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>
                <a:latin typeface="Arial" panose="020B0604020202020204" pitchFamily="34" charset="0"/>
              </a:rPr>
              <a:t>三、学会听、大胆说。</a:t>
            </a:r>
            <a:endParaRPr lang="zh-CN" altLang="en-US">
              <a:latin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</a:rPr>
              <a:t>       知道发音的规律，还要不断地培养自己的辨音能力，提高对声音的敏感度，听到别人正确的发音，能够想到它的拼音和声调。</a:t>
            </a:r>
            <a:endParaRPr lang="zh-CN" altLang="en-US">
              <a:latin typeface="Arial" panose="020B0604020202020204" pitchFamily="34" charset="0"/>
            </a:endParaRPr>
          </a:p>
          <a:p>
            <a:r>
              <a:rPr lang="zh-CN" altLang="en-US">
                <a:latin typeface="Arial" panose="020B0604020202020204" pitchFamily="34" charset="0"/>
              </a:rPr>
              <a:t>       语言是交流的工具，学好普通话，就是为了说。所以无论在正式场合，还是在日常生活中，都要说普通话。当讲普通话成为一种习惯时，才能自觉抛弃自己的方言系统。</a:t>
            </a:r>
            <a:endParaRPr lang="zh-CN" altLang="en-US">
              <a:latin typeface="Arial" panose="020B0604020202020204" pitchFamily="34" charset="0"/>
            </a:endParaRPr>
          </a:p>
        </p:txBody>
      </p:sp>
      <p:pic>
        <p:nvPicPr>
          <p:cNvPr id="22531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25713" y="3635375"/>
            <a:ext cx="2897187" cy="2286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圆角矩形 4"/>
          <p:cNvSpPr/>
          <p:nvPr/>
        </p:nvSpPr>
        <p:spPr>
          <a:xfrm>
            <a:off x="5705475" y="6096000"/>
            <a:ext cx="3255963" cy="4603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lvl="0" algn="l" fontAlgn="base">
              <a:spcBef>
                <a:spcPct val="50000"/>
              </a:spcBef>
            </a:pPr>
            <a:r>
              <a:rPr lang="zh-CN" altLang="en-US" sz="2000" b="1" strike="noStrike" noProof="1">
                <a:latin typeface="Arial" panose="020B0604020202020204" pitchFamily="34" charset="0"/>
                <a:ea typeface="宋体" panose="02010600030101010101" pitchFamily="2" charset="-122"/>
                <a:cs typeface="+mn-ea"/>
                <a:sym typeface="+mn-ea"/>
              </a:rPr>
              <a:t>第一单元普通话语音概说</a:t>
            </a:r>
            <a:endParaRPr lang="zh-CN" altLang="en-US" sz="20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/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文本占位符 173058"/>
          <p:cNvSpPr>
            <a:spLocks noGrp="1" noRot="1"/>
          </p:cNvSpPr>
          <p:nvPr>
            <p:ph type="body" idx="4294967295"/>
          </p:nvPr>
        </p:nvSpPr>
        <p:spPr>
          <a:xfrm>
            <a:off x="990600" y="620713"/>
            <a:ext cx="7253288" cy="5478462"/>
          </a:xfrm>
        </p:spPr>
        <p:txBody>
          <a:bodyPr anchor="t"/>
          <a:lstStyle/>
          <a:p>
            <a:pPr>
              <a:lnSpc>
                <a:spcPct val="80000"/>
              </a:lnSpc>
            </a:pPr>
            <a:r>
              <a:rPr lang="zh-CN" altLang="en-US" sz="2000" dirty="0"/>
              <a:t>中响复韵母：</a:t>
            </a:r>
            <a:br>
              <a:rPr lang="zh-CN" altLang="en-US" sz="2000" dirty="0"/>
            </a:br>
            <a:r>
              <a:rPr lang="zh-CN" altLang="en-US" sz="2000" dirty="0"/>
              <a:t>　　 后响复韵母共有四个：</a:t>
            </a:r>
            <a:r>
              <a:rPr lang="en-US" altLang="zh-CN" sz="2000" err="1"/>
              <a:t>iao</a:t>
            </a:r>
            <a:r>
              <a:rPr lang="zh-CN" altLang="en-US" sz="2000" dirty="0"/>
              <a:t>、</a:t>
            </a:r>
            <a:r>
              <a:rPr lang="en-US" altLang="zh-CN" sz="2000" err="1"/>
              <a:t>iou</a:t>
            </a:r>
            <a:r>
              <a:rPr lang="zh-CN" altLang="en-US" sz="2000" dirty="0"/>
              <a:t>、</a:t>
            </a:r>
            <a:r>
              <a:rPr lang="en-US" altLang="zh-CN" sz="2000" err="1"/>
              <a:t>uai</a:t>
            </a:r>
            <a:r>
              <a:rPr lang="zh-CN" altLang="en-US" sz="2000" dirty="0"/>
              <a:t>、</a:t>
            </a:r>
            <a:r>
              <a:rPr lang="en-US" altLang="zh-CN" sz="2000" err="1"/>
              <a:t>uei</a:t>
            </a:r>
            <a:r>
              <a:rPr lang="zh-CN" altLang="en-US" sz="2000" dirty="0"/>
              <a:t>。它们共同的发音特点是前一个元音轻短，后面的元音含混，音值不太固定，只表示舌位滑动的方向，中间的元音清晰响亮。</a:t>
            </a:r>
            <a:br>
              <a:rPr lang="zh-CN" altLang="en-US" sz="2000" dirty="0"/>
            </a:br>
            <a:r>
              <a:rPr lang="zh-CN" altLang="en-US" sz="2000" dirty="0"/>
              <a:t>　　 </a:t>
            </a:r>
            <a:r>
              <a:rPr lang="en-US" altLang="zh-CN" sz="2000" err="1"/>
              <a:t>iao</a:t>
            </a:r>
            <a:r>
              <a:rPr lang="zh-CN" altLang="en-US" sz="2000" dirty="0"/>
              <a:t>发音时，先发</a:t>
            </a:r>
            <a:r>
              <a:rPr lang="en-US" altLang="zh-CN" sz="2000"/>
              <a:t>i</a:t>
            </a:r>
            <a:r>
              <a:rPr lang="zh-CN" altLang="en-US" sz="2000" dirty="0"/>
              <a:t>，紧接着发</a:t>
            </a:r>
            <a:r>
              <a:rPr lang="en-US" altLang="zh-CN" sz="2000" err="1"/>
              <a:t>ao</a:t>
            </a:r>
            <a:r>
              <a:rPr lang="zh-CN" altLang="en-US" sz="2000" dirty="0"/>
              <a:t>，使三个元音结合成一个整体。例如“巧妙”、“小鸟”、“教条”的韵母。</a:t>
            </a:r>
            <a:br>
              <a:rPr lang="zh-CN" altLang="en-US" sz="2000" dirty="0"/>
            </a:br>
            <a:r>
              <a:rPr lang="zh-CN" altLang="en-US" sz="2000" dirty="0"/>
              <a:t>　　 </a:t>
            </a:r>
            <a:r>
              <a:rPr lang="en-US" altLang="zh-CN" sz="2000" err="1"/>
              <a:t>iou</a:t>
            </a:r>
            <a:r>
              <a:rPr lang="zh-CN" altLang="en-US" sz="2000" dirty="0"/>
              <a:t>发音时，先发</a:t>
            </a:r>
            <a:r>
              <a:rPr lang="en-US" altLang="zh-CN" sz="2000"/>
              <a:t>i</a:t>
            </a:r>
            <a:r>
              <a:rPr lang="zh-CN" altLang="en-US" sz="2000" dirty="0"/>
              <a:t>紧接着发</a:t>
            </a:r>
            <a:r>
              <a:rPr lang="en-US" altLang="zh-CN" sz="2000" err="1"/>
              <a:t>ou</a:t>
            </a:r>
            <a:r>
              <a:rPr lang="zh-CN" altLang="en-US" sz="2000" dirty="0"/>
              <a:t>，紧密结合成一个复韵母。例如“优秀”、“求救”、“牛油”的韵母。</a:t>
            </a:r>
            <a:br>
              <a:rPr lang="zh-CN" altLang="en-US" sz="2000" dirty="0"/>
            </a:br>
            <a:r>
              <a:rPr lang="zh-CN" altLang="en-US" sz="2000" dirty="0"/>
              <a:t>　　 </a:t>
            </a:r>
            <a:r>
              <a:rPr lang="en-US" altLang="zh-CN" sz="2000" err="1"/>
              <a:t>uai</a:t>
            </a:r>
            <a:r>
              <a:rPr lang="zh-CN" altLang="en-US" sz="2000" dirty="0"/>
              <a:t>发音时，先发</a:t>
            </a:r>
            <a:r>
              <a:rPr lang="en-US" altLang="zh-CN" sz="2000"/>
              <a:t>u</a:t>
            </a:r>
            <a:r>
              <a:rPr lang="zh-CN" altLang="en-US" sz="2000" dirty="0"/>
              <a:t>，紧接着发</a:t>
            </a:r>
            <a:r>
              <a:rPr lang="en-US" altLang="zh-CN" sz="2000" err="1"/>
              <a:t>ai</a:t>
            </a:r>
            <a:r>
              <a:rPr lang="zh-CN" altLang="en-US" sz="2000" dirty="0"/>
              <a:t>，使三个元音结合成一个整体。例如“摔坏”、“外快”的韵母。</a:t>
            </a:r>
            <a:br>
              <a:rPr lang="zh-CN" altLang="en-US" sz="2000" dirty="0"/>
            </a:br>
            <a:r>
              <a:rPr lang="zh-CN" altLang="en-US" sz="2000" dirty="0"/>
              <a:t>　　 </a:t>
            </a:r>
            <a:r>
              <a:rPr lang="en-US" altLang="zh-CN" sz="2000" err="1"/>
              <a:t>uei</a:t>
            </a:r>
            <a:r>
              <a:rPr lang="zh-CN" altLang="en-US" sz="2000" dirty="0"/>
              <a:t>发音时，先发</a:t>
            </a:r>
            <a:r>
              <a:rPr lang="en-US" altLang="zh-CN" sz="2000"/>
              <a:t>u</a:t>
            </a:r>
            <a:r>
              <a:rPr lang="zh-CN" altLang="en-US" sz="2000" dirty="0"/>
              <a:t>，紧接着发</a:t>
            </a:r>
            <a:r>
              <a:rPr lang="en-US" altLang="zh-CN" sz="2000" err="1"/>
              <a:t>ei</a:t>
            </a:r>
            <a:r>
              <a:rPr lang="zh-CN" altLang="en-US" sz="2000" dirty="0"/>
              <a:t>，紧密结合成一个整体。例如“退回”、“归队”的韵母。</a:t>
            </a:r>
            <a:br>
              <a:rPr lang="zh-CN" altLang="en-US" sz="2000" dirty="0"/>
            </a:br>
            <a:br>
              <a:rPr lang="zh-CN" altLang="en-US" sz="2000" dirty="0"/>
            </a:br>
            <a:r>
              <a:rPr lang="zh-CN" altLang="en-US" sz="2000" dirty="0"/>
              <a:t>　　中响复韵母在自成音节时，韵头</a:t>
            </a:r>
            <a:r>
              <a:rPr lang="en-US" altLang="zh-CN" sz="2000"/>
              <a:t>i</a:t>
            </a:r>
            <a:r>
              <a:rPr lang="zh-CN" altLang="en-US" sz="2000" dirty="0"/>
              <a:t>、</a:t>
            </a:r>
            <a:r>
              <a:rPr lang="en-US" altLang="zh-CN" sz="2000"/>
              <a:t>u</a:t>
            </a:r>
            <a:r>
              <a:rPr lang="zh-CN" altLang="en-US" sz="2000" dirty="0"/>
              <a:t>改写成</a:t>
            </a:r>
            <a:r>
              <a:rPr lang="en-US" altLang="zh-CN" sz="2000"/>
              <a:t>y</a:t>
            </a:r>
            <a:r>
              <a:rPr lang="zh-CN" altLang="en-US" sz="2000" dirty="0"/>
              <a:t>、</a:t>
            </a:r>
            <a:r>
              <a:rPr lang="en-US" altLang="zh-CN" sz="2000"/>
              <a:t>w</a:t>
            </a:r>
            <a:r>
              <a:rPr lang="zh-CN" altLang="en-US" sz="2000" dirty="0"/>
              <a:t>。复韵母</a:t>
            </a:r>
            <a:r>
              <a:rPr lang="en-US" altLang="zh-CN" sz="2000" err="1"/>
              <a:t>iou</a:t>
            </a:r>
            <a:r>
              <a:rPr lang="zh-CN" altLang="en-US" sz="2000" dirty="0"/>
              <a:t>、</a:t>
            </a:r>
            <a:r>
              <a:rPr lang="en-US" altLang="zh-CN" sz="2000" err="1"/>
              <a:t>uei</a:t>
            </a:r>
            <a:r>
              <a:rPr lang="zh-CN" altLang="en-US" sz="2000" dirty="0"/>
              <a:t>前面加声母的时候，要省写成</a:t>
            </a:r>
            <a:r>
              <a:rPr lang="en-US" altLang="zh-CN" sz="2000" err="1"/>
              <a:t>iu</a:t>
            </a:r>
            <a:r>
              <a:rPr lang="zh-CN" altLang="en-US" sz="2000" dirty="0"/>
              <a:t>、</a:t>
            </a:r>
            <a:r>
              <a:rPr lang="en-US" altLang="zh-CN" sz="2000" err="1"/>
              <a:t>ui</a:t>
            </a:r>
            <a:r>
              <a:rPr lang="zh-CN" altLang="en-US" sz="2000" dirty="0"/>
              <a:t>，例如</a:t>
            </a:r>
            <a:r>
              <a:rPr lang="en-US" altLang="zh-CN" sz="2000" err="1"/>
              <a:t>liu</a:t>
            </a:r>
            <a:r>
              <a:rPr lang="en-US" altLang="zh-CN" sz="2000"/>
              <a:t>(</a:t>
            </a:r>
            <a:r>
              <a:rPr lang="zh-CN" altLang="en-US" sz="2000" dirty="0"/>
              <a:t>留</a:t>
            </a:r>
            <a:r>
              <a:rPr lang="en-US" altLang="zh-CN" sz="2000"/>
              <a:t>)</a:t>
            </a:r>
            <a:r>
              <a:rPr lang="zh-CN" altLang="en-US" sz="2000" dirty="0"/>
              <a:t>、</a:t>
            </a:r>
            <a:r>
              <a:rPr lang="en-US" altLang="zh-CN" sz="2000" err="1"/>
              <a:t>gui</a:t>
            </a:r>
            <a:r>
              <a:rPr lang="en-US" altLang="zh-CN" sz="2000"/>
              <a:t>(</a:t>
            </a:r>
            <a:r>
              <a:rPr lang="zh-CN" altLang="en-US" sz="2000" dirty="0"/>
              <a:t>归）等；不跟声母相拼时，不能省写用</a:t>
            </a:r>
            <a:r>
              <a:rPr lang="en-US" altLang="zh-CN" sz="2000"/>
              <a:t>y</a:t>
            </a:r>
            <a:r>
              <a:rPr lang="zh-CN" altLang="en-US" sz="2000" dirty="0"/>
              <a:t>、</a:t>
            </a:r>
            <a:r>
              <a:rPr lang="en-US" altLang="zh-CN" sz="2000"/>
              <a:t>w</a:t>
            </a:r>
            <a:r>
              <a:rPr lang="zh-CN" altLang="en-US" sz="2000" dirty="0"/>
              <a:t>开头，写成</a:t>
            </a:r>
            <a:r>
              <a:rPr lang="en-US" altLang="zh-CN" sz="2000"/>
              <a:t>you(</a:t>
            </a:r>
            <a:r>
              <a:rPr lang="zh-CN" altLang="en-US" sz="2000" dirty="0"/>
              <a:t>油）、</a:t>
            </a:r>
            <a:r>
              <a:rPr lang="en-US" altLang="zh-CN" sz="2000" err="1"/>
              <a:t>wei</a:t>
            </a:r>
            <a:r>
              <a:rPr lang="zh-CN" altLang="en-US" sz="2000" dirty="0"/>
              <a:t>（威）等。</a:t>
            </a:r>
            <a:br>
              <a:rPr lang="zh-CN" altLang="en-US" sz="2000" dirty="0"/>
            </a:br>
            <a:br>
              <a:rPr lang="zh-CN" altLang="en-US" sz="2000" dirty="0"/>
            </a:br>
            <a:endParaRPr lang="zh-CN" altLang="en-US" sz="2000" dirty="0"/>
          </a:p>
        </p:txBody>
      </p:sp>
    </p:spTree>
  </p:cSld>
  <p:clrMapOvr>
    <a:masterClrMapping/>
  </p:clrMapOvr>
  <p:transition/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-3418" y="476672"/>
            <a:ext cx="267628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/>
              <a:t>复元音韵母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8435" y="2920689"/>
            <a:ext cx="747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a</a:t>
            </a:r>
            <a:r>
              <a:rPr lang="zh-CN" altLang="en-US" sz="2800" dirty="0"/>
              <a:t>ｉ</a:t>
            </a:r>
            <a:endParaRPr lang="zh-CN" altLang="en-US" sz="2800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211001" y="3639879"/>
            <a:ext cx="94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ｅｉ</a:t>
            </a:r>
            <a:endParaRPr lang="zh-CN" altLang="en-US" sz="28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190699" y="4312398"/>
            <a:ext cx="94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ａｏ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211001" y="1255654"/>
            <a:ext cx="55033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前响复韵母：</a:t>
            </a:r>
            <a:r>
              <a:rPr lang="en-US" altLang="zh-CN" sz="2400" dirty="0"/>
              <a:t>a</a:t>
            </a:r>
            <a:r>
              <a:rPr lang="zh-CN" altLang="en-US" sz="2400" dirty="0"/>
              <a:t>ｉ，ｅｉ，ａｏ，ｏｕ</a:t>
            </a:r>
            <a:endParaRPr lang="en-US" altLang="zh-CN" sz="2400" dirty="0"/>
          </a:p>
        </p:txBody>
      </p:sp>
      <p:sp>
        <p:nvSpPr>
          <p:cNvPr id="16" name="矩形 15"/>
          <p:cNvSpPr/>
          <p:nvPr/>
        </p:nvSpPr>
        <p:spPr>
          <a:xfrm>
            <a:off x="1269694" y="1824358"/>
            <a:ext cx="7262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　　舌位由低向高滑动，开头的元音响亮清晰，收尾的元音轻短模糊。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52201" y="293652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海带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16647" y="3701434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配备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22674" y="2951467"/>
            <a:ext cx="916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拆台</a:t>
            </a:r>
            <a:endParaRPr lang="en-US" altLang="zh-CN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1190699" y="5032478"/>
            <a:ext cx="94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ｏｕ</a:t>
            </a:r>
            <a:endParaRPr lang="zh-CN" altLang="en-US" sz="2800" dirty="0"/>
          </a:p>
        </p:txBody>
      </p:sp>
      <p:sp>
        <p:nvSpPr>
          <p:cNvPr id="29" name="矩形 28"/>
          <p:cNvSpPr/>
          <p:nvPr/>
        </p:nvSpPr>
        <p:spPr>
          <a:xfrm>
            <a:off x="6261961" y="293652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采摘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368227" y="3702587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蓓蕾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272936" y="5063149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绸缪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278362" y="3686428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黑莓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894636" y="3701434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肥美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261961" y="437395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懊恼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894636" y="437395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骚扰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526708" y="4351489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宝刀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91782" y="2951467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拍卖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01067" y="5063254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丑陋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516647" y="5055655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抖擞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370967" y="5063255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收购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352201" y="437395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操劳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  <p:transition/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-3418" y="476672"/>
            <a:ext cx="267628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/>
              <a:t>复元音韵母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15124" y="2936523"/>
            <a:ext cx="11611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ｉａ</a:t>
            </a:r>
            <a:r>
              <a:rPr lang="en-US" altLang="zh-CN" sz="2800" dirty="0"/>
              <a:t>o</a:t>
            </a:r>
            <a:endParaRPr lang="zh-CN" altLang="en-US" sz="2800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15124" y="3684000"/>
            <a:ext cx="14251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ｉｏｕ</a:t>
            </a:r>
            <a:endParaRPr lang="zh-CN" altLang="en-US" sz="28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932030" y="4312398"/>
            <a:ext cx="126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ｕａｉ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211001" y="1255654"/>
            <a:ext cx="65293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中响复韵母：ｉａ</a:t>
            </a:r>
            <a:r>
              <a:rPr lang="en-US" altLang="zh-CN" sz="2400" dirty="0"/>
              <a:t>o</a:t>
            </a:r>
            <a:r>
              <a:rPr lang="zh-CN" altLang="en-US" sz="2400" dirty="0"/>
              <a:t>，ｉｏｕ，ｕａｉ，ｕｅｉ</a:t>
            </a:r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1269694" y="1824358"/>
            <a:ext cx="7262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　　舌位从高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—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低</a:t>
            </a:r>
            <a:r>
              <a:rPr lang="en-US" altLang="zh-CN" sz="2000" b="1" dirty="0">
                <a:solidFill>
                  <a:srgbClr val="FF0000"/>
                </a:solidFill>
                <a:latin typeface="+mn-ea"/>
              </a:rPr>
              <a:t>—</a:t>
            </a:r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高滑动，前后的元音都比较短促模糊，中间的元音响亮清晰。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52201" y="293652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逍遥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516647" y="3701434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优秀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522674" y="2951467"/>
            <a:ext cx="916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巧妙</a:t>
            </a:r>
            <a:endParaRPr lang="en-US" altLang="zh-CN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923058" y="5032478"/>
            <a:ext cx="1268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ｕｅｉ</a:t>
            </a:r>
            <a:endParaRPr lang="zh-CN" altLang="en-US" sz="2800" dirty="0"/>
          </a:p>
        </p:txBody>
      </p:sp>
      <p:sp>
        <p:nvSpPr>
          <p:cNvPr id="29" name="矩形 28"/>
          <p:cNvSpPr/>
          <p:nvPr/>
        </p:nvSpPr>
        <p:spPr>
          <a:xfrm>
            <a:off x="6261961" y="293652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调料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368227" y="3702587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悠久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272936" y="5063149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愧对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278362" y="3686428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牛油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891782" y="3665731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求救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261961" y="437395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乖乖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4894636" y="437395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怀揣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526708" y="4351489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摔坏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891782" y="2951467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缥缈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01067" y="5063254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荟萃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516647" y="5055655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摧毁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370967" y="5063255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追随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352201" y="437395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外快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-3418" y="476672"/>
            <a:ext cx="267628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/>
              <a:t>复元音韵母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298433" y="2753741"/>
            <a:ext cx="981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ｉａ</a:t>
            </a:r>
            <a:endParaRPr lang="zh-CN" altLang="en-US" sz="2800" dirty="0">
              <a:latin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14048" y="3429138"/>
            <a:ext cx="94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ｉ</a:t>
            </a:r>
            <a:r>
              <a:rPr lang="en-US" altLang="zh-CN" sz="2800" dirty="0"/>
              <a:t>e</a:t>
            </a:r>
            <a:endParaRPr lang="zh-CN" altLang="en-US" sz="2800" dirty="0">
              <a:latin typeface="+mn-ea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306814" y="4077439"/>
            <a:ext cx="94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ｕａ</a:t>
            </a:r>
            <a:endParaRPr lang="zh-CN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1211001" y="1255654"/>
            <a:ext cx="624131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后响复韵母：ｉａ，ｉ</a:t>
            </a:r>
            <a:r>
              <a:rPr lang="en-US" altLang="zh-CN" sz="2400" dirty="0"/>
              <a:t>e</a:t>
            </a:r>
            <a:r>
              <a:rPr lang="zh-CN" altLang="en-US" sz="2400" dirty="0"/>
              <a:t>，ｕａ，ｕｏ，ｕｅ</a:t>
            </a:r>
            <a:endParaRPr lang="zh-CN" altLang="en-US" sz="2400" dirty="0"/>
          </a:p>
        </p:txBody>
      </p:sp>
      <p:sp>
        <p:nvSpPr>
          <p:cNvPr id="16" name="矩形 15"/>
          <p:cNvSpPr/>
          <p:nvPr/>
        </p:nvSpPr>
        <p:spPr>
          <a:xfrm>
            <a:off x="1269694" y="1824358"/>
            <a:ext cx="72627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　　舌位由高向低滑动，开头的元音不太响亮比较短促，收尾的元音响亮清晰。</a:t>
            </a:r>
            <a:endParaRPr lang="zh-CN" altLang="en-US" sz="2000" b="1" dirty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352201" y="281792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假牙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3459768" y="3485989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结业</a:t>
            </a:r>
            <a:endParaRPr lang="zh-CN" altLang="en-US" sz="2400" dirty="0">
              <a:latin typeface="+mn-ea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481983" y="2808878"/>
            <a:ext cx="9166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/>
              <a:t>压价</a:t>
            </a:r>
            <a:endParaRPr lang="en-US" altLang="zh-CN" sz="2400" dirty="0"/>
          </a:p>
        </p:txBody>
      </p:sp>
      <p:sp>
        <p:nvSpPr>
          <p:cNvPr id="28" name="文本框 27"/>
          <p:cNvSpPr txBox="1"/>
          <p:nvPr/>
        </p:nvSpPr>
        <p:spPr>
          <a:xfrm>
            <a:off x="1314085" y="4720917"/>
            <a:ext cx="94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ｕｏ</a:t>
            </a:r>
            <a:endParaRPr lang="zh-CN" altLang="en-US" sz="2800" dirty="0"/>
          </a:p>
        </p:txBody>
      </p:sp>
      <p:sp>
        <p:nvSpPr>
          <p:cNvPr id="29" name="矩形 28"/>
          <p:cNvSpPr/>
          <p:nvPr/>
        </p:nvSpPr>
        <p:spPr>
          <a:xfrm>
            <a:off x="6020548" y="281792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恰恰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2352201" y="3500986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贴切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6090157" y="4827624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蹉跎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6020548" y="3500880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谢谢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4754573" y="3505282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借鞋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3470296" y="4108216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耍滑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4754692" y="2821404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下家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820513" y="477868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懦弱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6" name="矩形 45"/>
          <p:cNvSpPr/>
          <p:nvPr/>
        </p:nvSpPr>
        <p:spPr>
          <a:xfrm>
            <a:off x="3455731" y="477868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阔绰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2336388" y="4751694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硕果</a:t>
            </a:r>
            <a:endParaRPr lang="zh-CN" altLang="en-US" sz="2400" dirty="0">
              <a:latin typeface="+mn-ea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2352201" y="4108216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挂画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1303197" y="5390747"/>
            <a:ext cx="949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/>
              <a:t>ｕｅ</a:t>
            </a:r>
            <a:endParaRPr lang="zh-CN" altLang="en-US" sz="2800" dirty="0"/>
          </a:p>
        </p:txBody>
      </p:sp>
      <p:sp>
        <p:nvSpPr>
          <p:cNvPr id="31" name="矩形 30"/>
          <p:cNvSpPr/>
          <p:nvPr/>
        </p:nvSpPr>
        <p:spPr>
          <a:xfrm>
            <a:off x="2304882" y="5458226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决绝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428048" y="5458226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绝学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4796317" y="5487673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雀跃</a:t>
            </a:r>
            <a:endParaRPr lang="zh-CN" altLang="en-US" sz="2400" dirty="0">
              <a:latin typeface="+mn-ea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6090157" y="5504348"/>
            <a:ext cx="8718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>
                <a:latin typeface="+mn-ea"/>
              </a:rPr>
              <a:t>约略</a:t>
            </a:r>
            <a:endParaRPr lang="zh-CN" altLang="en-US" sz="2400" dirty="0">
              <a:latin typeface="+mn-ea"/>
            </a:endParaRPr>
          </a:p>
        </p:txBody>
      </p:sp>
    </p:spTree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/>
                </a:solidFill>
                <a:sym typeface="+mn-ea"/>
              </a:rPr>
              <a:t>难点音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zh-CN" altLang="en-US" sz="480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鼻音韵母的发音</a:t>
            </a: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zh-CN" altLang="en-US" sz="480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469265" y="1197610"/>
            <a:ext cx="7500620" cy="5111115"/>
          </a:xfrm>
          <a:prstGeom prst="rect">
            <a:avLst/>
          </a:prstGeom>
        </p:spPr>
      </p:pic>
      <p:sp>
        <p:nvSpPr>
          <p:cNvPr id="8194" name="圆角矩形 8193"/>
          <p:cNvSpPr/>
          <p:nvPr/>
        </p:nvSpPr>
        <p:spPr>
          <a:xfrm>
            <a:off x="-3418" y="476672"/>
            <a:ext cx="2048863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/>
              <a:t>鼻韵母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335395" y="1484630"/>
            <a:ext cx="2340610" cy="4824095"/>
          </a:xfrm>
        </p:spPr>
        <p:txBody>
          <a:bodyPr/>
          <a:lstStyle/>
          <a:p>
            <a:r>
              <a:rPr lang="en-US" altLang="zh-CN"/>
              <a:t>g</a:t>
            </a:r>
            <a:endParaRPr lang="en-US" altLang="zh-CN"/>
          </a:p>
          <a:p>
            <a:r>
              <a:rPr lang="en-US" altLang="zh-CN"/>
              <a:t>k</a:t>
            </a:r>
            <a:endParaRPr lang="en-US" altLang="zh-CN"/>
          </a:p>
          <a:p>
            <a:r>
              <a:rPr lang="en-US" altLang="zh-CN"/>
              <a:t>ng</a:t>
            </a:r>
            <a:endParaRPr lang="en-US" altLang="zh-CN"/>
          </a:p>
        </p:txBody>
      </p:sp>
      <p:pic>
        <p:nvPicPr>
          <p:cNvPr id="4" name="图片 3" descr="IZ7166Q2CTH]@$65M$8ED)I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7975" y="768350"/>
            <a:ext cx="5384800" cy="5439410"/>
          </a:xfrm>
          <a:prstGeom prst="rect">
            <a:avLst/>
          </a:prstGeom>
        </p:spPr>
      </p:pic>
      <p:sp>
        <p:nvSpPr>
          <p:cNvPr id="8194" name="圆角矩形 8193"/>
          <p:cNvSpPr/>
          <p:nvPr/>
        </p:nvSpPr>
        <p:spPr>
          <a:xfrm>
            <a:off x="190892" y="189017"/>
            <a:ext cx="2048863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/>
              <a:t>鼻韵母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sym typeface="+mn-ea"/>
              </a:rPr>
              <a:t>                              </a:t>
            </a:r>
            <a:r>
              <a:rPr lang="zh-CN" altLang="en-US">
                <a:sym typeface="+mn-ea"/>
              </a:rPr>
              <a:t>鼻音韵母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/>
          </a:p>
          <a:p>
            <a:r>
              <a:rPr lang="en-US" altLang="zh-CN"/>
              <a:t>1.</a:t>
            </a:r>
            <a:r>
              <a:rPr lang="zh-CN" altLang="en-US"/>
              <a:t>前鼻音韵母：</a:t>
            </a:r>
            <a:endParaRPr lang="zh-CN" altLang="en-US"/>
          </a:p>
          <a:p>
            <a:pPr marL="0" indent="0">
              <a:buNone/>
            </a:pPr>
            <a:r>
              <a:rPr lang="en-US" altLang="zh-CN">
                <a:sym typeface="+mn-ea"/>
              </a:rPr>
              <a:t>an</a:t>
            </a:r>
            <a:r>
              <a:rPr lang="zh-CN" altLang="en-US" dirty="0">
                <a:sym typeface="+mn-ea"/>
              </a:rPr>
              <a:t>、  </a:t>
            </a:r>
            <a:r>
              <a:rPr lang="en-US" altLang="zh-CN">
                <a:sym typeface="+mn-ea"/>
              </a:rPr>
              <a:t>en</a:t>
            </a:r>
            <a:r>
              <a:rPr lang="zh-CN" altLang="en-US" dirty="0">
                <a:sym typeface="+mn-ea"/>
              </a:rPr>
              <a:t>、  </a:t>
            </a:r>
            <a:r>
              <a:rPr lang="en-US" altLang="zh-CN">
                <a:sym typeface="+mn-ea"/>
              </a:rPr>
              <a:t>in</a:t>
            </a:r>
            <a:r>
              <a:rPr lang="zh-CN" altLang="en-US" dirty="0">
                <a:sym typeface="+mn-ea"/>
              </a:rPr>
              <a:t>、  </a:t>
            </a:r>
            <a:r>
              <a:rPr lang="en-US" altLang="zh-CN" err="1">
                <a:sym typeface="+mn-ea"/>
              </a:rPr>
              <a:t>ian</a:t>
            </a:r>
            <a:r>
              <a:rPr lang="zh-CN" altLang="en-US" dirty="0">
                <a:sym typeface="+mn-ea"/>
              </a:rPr>
              <a:t>、  </a:t>
            </a:r>
            <a:r>
              <a:rPr lang="en-US" altLang="zh-CN" err="1">
                <a:sym typeface="+mn-ea"/>
              </a:rPr>
              <a:t>uan</a:t>
            </a:r>
            <a:r>
              <a:rPr lang="zh-CN" altLang="en-US" dirty="0">
                <a:sym typeface="+mn-ea"/>
              </a:rPr>
              <a:t>、  </a:t>
            </a:r>
            <a:r>
              <a:rPr lang="en-US" altLang="zh-CN" err="1">
                <a:sym typeface="+mn-ea"/>
              </a:rPr>
              <a:t>uen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err="1">
                <a:sym typeface="+mn-ea"/>
              </a:rPr>
              <a:t>üan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err="1">
                <a:sym typeface="+mn-ea"/>
              </a:rPr>
              <a:t>ün</a:t>
            </a:r>
            <a:endParaRPr lang="zh-CN" altLang="en-US"/>
          </a:p>
          <a:p>
            <a:r>
              <a:rPr lang="en-US" altLang="zh-CN"/>
              <a:t>2.</a:t>
            </a:r>
            <a:r>
              <a:rPr lang="zh-CN" altLang="en-US"/>
              <a:t>后鼻音韵母：</a:t>
            </a:r>
            <a:endParaRPr lang="zh-CN" altLang="en-US"/>
          </a:p>
          <a:p>
            <a:pPr marL="0" indent="0">
              <a:buNone/>
            </a:pPr>
            <a:r>
              <a:rPr lang="en-US" altLang="zh-CN" err="1">
                <a:sym typeface="+mn-ea"/>
              </a:rPr>
              <a:t>ang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>
                <a:sym typeface="+mn-ea"/>
              </a:rPr>
              <a:t>eng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err="1">
                <a:sym typeface="+mn-ea"/>
              </a:rPr>
              <a:t>ing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err="1">
                <a:sym typeface="+mn-ea"/>
              </a:rPr>
              <a:t>iang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err="1">
                <a:sym typeface="+mn-ea"/>
              </a:rPr>
              <a:t>uang</a:t>
            </a:r>
            <a:r>
              <a:rPr lang="zh-CN" altLang="en-US" dirty="0">
                <a:sym typeface="+mn-ea"/>
              </a:rPr>
              <a:t>、 </a:t>
            </a:r>
            <a:r>
              <a:rPr lang="en-US" altLang="zh-CN" err="1">
                <a:sym typeface="+mn-ea"/>
              </a:rPr>
              <a:t>ueng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err="1">
                <a:sym typeface="+mn-ea"/>
              </a:rPr>
              <a:t>ong</a:t>
            </a:r>
            <a:r>
              <a:rPr lang="zh-CN" altLang="en-US" dirty="0">
                <a:sym typeface="+mn-ea"/>
              </a:rPr>
              <a:t>、</a:t>
            </a:r>
            <a:r>
              <a:rPr lang="en-US" altLang="zh-CN" err="1">
                <a:sym typeface="+mn-ea"/>
              </a:rPr>
              <a:t>iong</a:t>
            </a:r>
            <a:endParaRPr lang="zh-CN" altLang="en-US"/>
          </a:p>
          <a:p>
            <a:pPr marL="0" indent="0">
              <a:buNone/>
            </a:pPr>
            <a:endParaRPr lang="zh-CN" altLang="en-US" dirty="0">
              <a:sym typeface="+mn-ea"/>
            </a:endParaRPr>
          </a:p>
          <a:p>
            <a:pPr marL="0" indent="0">
              <a:buNone/>
            </a:pPr>
            <a:endParaRPr lang="zh-CN" altLang="en-US"/>
          </a:p>
        </p:txBody>
      </p:sp>
      <p:sp>
        <p:nvSpPr>
          <p:cNvPr id="8194" name="圆角矩形 8193"/>
          <p:cNvSpPr/>
          <p:nvPr/>
        </p:nvSpPr>
        <p:spPr>
          <a:xfrm>
            <a:off x="-3418" y="476672"/>
            <a:ext cx="2048863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/>
              <a:t>鼻韵母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鼻音韵母的发音要领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       发鼻韵母时，由元音开始，逐渐向鼻辅音过渡，  鼻音色彩逐渐增加，舌位和唇形逐渐变化，最后使舌尖前伸发-n，或者舌根抬起发-ng,  让口腔中的阻碍部位完全闭塞，气流从鼻腔流出。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★注意:发音过程中，舌头的活动是连续不断的，元音和末尾的鼻音应读成一个整体。</a:t>
            </a:r>
            <a:endParaRPr lang="zh-CN" altLang="en-US"/>
          </a:p>
        </p:txBody>
      </p:sp>
      <p:sp>
        <p:nvSpPr>
          <p:cNvPr id="8194" name="圆角矩形 8193"/>
          <p:cNvSpPr/>
          <p:nvPr/>
        </p:nvSpPr>
        <p:spPr>
          <a:xfrm>
            <a:off x="-3418" y="476672"/>
            <a:ext cx="2048863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800" dirty="0"/>
              <a:t>鼻韵母</a:t>
            </a:r>
            <a:endParaRPr lang="zh-CN" altLang="en-US" sz="28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组合 7172"/>
          <p:cNvGrpSpPr/>
          <p:nvPr/>
        </p:nvGrpSpPr>
        <p:grpSpPr>
          <a:xfrm>
            <a:off x="2271165" y="2675313"/>
            <a:ext cx="381000" cy="381000"/>
            <a:chOff x="0" y="0"/>
            <a:chExt cx="1615" cy="1615"/>
          </a:xfrm>
        </p:grpSpPr>
        <p:sp>
          <p:nvSpPr>
            <p:cNvPr id="7174" name="椭圆 7173"/>
            <p:cNvSpPr/>
            <p:nvPr/>
          </p:nvSpPr>
          <p:spPr>
            <a:xfrm>
              <a:off x="0" y="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5" name="椭圆 7174"/>
            <p:cNvSpPr/>
            <p:nvPr/>
          </p:nvSpPr>
          <p:spPr>
            <a:xfrm>
              <a:off x="92" y="9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6" name="椭圆 7175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7" name="椭圆 7176"/>
            <p:cNvSpPr/>
            <p:nvPr/>
          </p:nvSpPr>
          <p:spPr>
            <a:xfrm>
              <a:off x="176" y="17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8" name="椭圆 7177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7179" name="椭圆 7178"/>
            <p:cNvSpPr/>
            <p:nvPr/>
          </p:nvSpPr>
          <p:spPr>
            <a:xfrm>
              <a:off x="259" y="25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  <a:tileRect/>
            </a:gradFill>
            <a:ln w="9525">
              <a:noFill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8194" name="圆角矩形 8193"/>
          <p:cNvSpPr/>
          <p:nvPr/>
        </p:nvSpPr>
        <p:spPr>
          <a:xfrm>
            <a:off x="10795" y="496888"/>
            <a:ext cx="266382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3200" dirty="0"/>
              <a:t>鼻韵母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   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911475" y="2512695"/>
            <a:ext cx="61906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1</a:t>
            </a:r>
            <a:r>
              <a:rPr lang="zh-CN" altLang="en-US" sz="2000" dirty="0"/>
              <a:t>、前鼻韵母</a:t>
            </a:r>
            <a:endParaRPr lang="zh-CN" altLang="en-US" sz="2000" dirty="0"/>
          </a:p>
          <a:p>
            <a:r>
              <a:rPr lang="en-US" altLang="zh-CN" sz="2000" dirty="0">
                <a:sym typeface="+mn-ea"/>
              </a:rPr>
              <a:t>an、ian、uan、üan、en、in、uen、ün</a:t>
            </a:r>
            <a:endParaRPr lang="en-US" altLang="zh-CN" sz="2000" dirty="0"/>
          </a:p>
          <a:p>
            <a:r>
              <a:rPr lang="en-US" altLang="zh-CN" sz="2000" dirty="0"/>
              <a:t>n</a:t>
            </a:r>
            <a:r>
              <a:rPr lang="zh-CN" altLang="en-US" sz="2000" dirty="0"/>
              <a:t>：舌尖（或舌面前部）抵住上齿龈</a:t>
            </a:r>
            <a:endParaRPr lang="zh-CN" altLang="en-US" sz="2000" dirty="0"/>
          </a:p>
        </p:txBody>
      </p:sp>
      <p:sp>
        <p:nvSpPr>
          <p:cNvPr id="12" name="文本框 11"/>
          <p:cNvSpPr txBox="1"/>
          <p:nvPr/>
        </p:nvSpPr>
        <p:spPr>
          <a:xfrm>
            <a:off x="2971836" y="3655793"/>
            <a:ext cx="5801188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/>
              <a:t>2</a:t>
            </a:r>
            <a:r>
              <a:rPr lang="zh-CN" altLang="en-US" sz="2000" dirty="0"/>
              <a:t>、后鼻韵母</a:t>
            </a:r>
            <a:endParaRPr lang="zh-CN" altLang="en-US" sz="2000" dirty="0"/>
          </a:p>
          <a:p>
            <a:r>
              <a:rPr lang="zh-CN" altLang="en-US" sz="2000" dirty="0"/>
              <a:t>ang、iang、uang、eng、ing、ueng、ong、iong </a:t>
            </a:r>
            <a:endParaRPr lang="zh-CN" altLang="en-US" sz="2000" dirty="0"/>
          </a:p>
          <a:p>
            <a:r>
              <a:rPr lang="en-US" altLang="zh-CN" sz="2000" dirty="0"/>
              <a:t>ng</a:t>
            </a:r>
            <a:r>
              <a:rPr lang="zh-CN" altLang="en-US" sz="2000" dirty="0"/>
              <a:t>：后鼻音韵尾是舌根后缩抵住软腭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12554" y="3738394"/>
            <a:ext cx="384081" cy="377985"/>
          </a:xfrm>
          <a:prstGeom prst="rect">
            <a:avLst/>
          </a:prstGeom>
        </p:spPr>
      </p:pic>
      <p:sp>
        <p:nvSpPr>
          <p:cNvPr id="8" name="心形 7"/>
          <p:cNvSpPr/>
          <p:nvPr/>
        </p:nvSpPr>
        <p:spPr>
          <a:xfrm rot="19059617">
            <a:off x="7165343" y="1604235"/>
            <a:ext cx="1063273" cy="890329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心形 8"/>
          <p:cNvSpPr/>
          <p:nvPr/>
        </p:nvSpPr>
        <p:spPr>
          <a:xfrm rot="905859">
            <a:off x="2111621" y="4922333"/>
            <a:ext cx="1076722" cy="914400"/>
          </a:xfrm>
          <a:prstGeom prst="heart">
            <a:avLst/>
          </a:prstGeom>
          <a:solidFill>
            <a:schemeClr val="accent5">
              <a:lumMod val="75000"/>
            </a:schemeClr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447020" y="1775711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/>
              <a:t>鼻韵母发音：</a:t>
            </a:r>
            <a:endParaRPr lang="zh-CN" altLang="en-US" sz="2000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文本占位符 18434"/>
          <p:cNvSpPr>
            <a:spLocks noGrp="1" noRot="1"/>
          </p:cNvSpPr>
          <p:nvPr>
            <p:ph idx="1"/>
          </p:nvPr>
        </p:nvSpPr>
        <p:spPr>
          <a:xfrm>
            <a:off x="609600" y="1196975"/>
            <a:ext cx="8153400" cy="4902200"/>
          </a:xfrm>
        </p:spPr>
        <p:txBody>
          <a:bodyPr anchor="t"/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800" dirty="0"/>
              <a:t>（一）</a:t>
            </a:r>
            <a:r>
              <a:rPr lang="zh-CN" altLang="en-US" dirty="0">
                <a:sym typeface="+mn-ea"/>
              </a:rPr>
              <a:t>口部操</a:t>
            </a:r>
            <a:r>
              <a:rPr lang="en-US" altLang="zh-CN" dirty="0">
                <a:sym typeface="+mn-ea"/>
              </a:rPr>
              <a:t>----</a:t>
            </a:r>
            <a:r>
              <a:rPr lang="zh-CN" altLang="en-US" dirty="0">
                <a:sym typeface="+mn-ea"/>
              </a:rPr>
              <a:t>唇舌力量的练习</a:t>
            </a:r>
            <a:endParaRPr lang="zh-CN" altLang="en-US" dirty="0">
              <a:sym typeface="+mn-ea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400" dirty="0"/>
              <a:t>1、</a:t>
            </a:r>
            <a:r>
              <a:rPr lang="zh-CN" altLang="en-US" sz="2400" dirty="0">
                <a:sym typeface="+mn-ea"/>
              </a:rPr>
              <a:t>唇的练习</a:t>
            </a:r>
            <a:endParaRPr lang="zh-CN" altLang="en-US" sz="2000" dirty="0"/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sym typeface="+mn-ea"/>
              </a:rPr>
              <a:t>（</a:t>
            </a:r>
            <a:r>
              <a:rPr lang="zh-CN" altLang="en-US" sz="2000" dirty="0"/>
              <a:t>1）喷：也称作双唇后打响，双唇紧闭，将唇的力量集中于后中纵线三分之一的部位，唇齿相依，不裹唇，阻住气流，然后突然连续喷气出声，发出P、P、P的音。</a:t>
            </a:r>
            <a:endParaRPr lang="zh-CN" altLang="en-US" sz="2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/>
              <a:t>    （2）咧：将双唇闭紧尽力向前噘起，然后将嘴角用力向两边伸展。（咧嘴），反复进行。</a:t>
            </a:r>
            <a:endParaRPr lang="zh-CN" altLang="en-US" sz="2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/>
              <a:t>    （3）撇：双唇后闭紧向前噘起，然后向左歪、向右歪、向上抬、向下压。</a:t>
            </a:r>
            <a:endParaRPr lang="zh-CN" altLang="en-US" sz="2000" dirty="0"/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/>
              <a:t>   （4）绕：双唇闭紧向前噘听起，然后向左或向右作60度的转圈运动。</a:t>
            </a:r>
            <a:endParaRPr lang="zh-CN" altLang="en-US" sz="2800" dirty="0"/>
          </a:p>
          <a:p>
            <a:pPr>
              <a:lnSpc>
                <a:spcPct val="80000"/>
              </a:lnSpc>
            </a:pPr>
            <a:endParaRPr lang="zh-CN" altLang="en-US" sz="2800" dirty="0"/>
          </a:p>
          <a:p>
            <a:pPr>
              <a:lnSpc>
                <a:spcPct val="80000"/>
              </a:lnSpc>
            </a:pPr>
            <a:endParaRPr lang="zh-CN" altLang="en-US" sz="2800" dirty="0"/>
          </a:p>
        </p:txBody>
      </p:sp>
      <p:sp>
        <p:nvSpPr>
          <p:cNvPr id="8194" name="圆角矩形 8193"/>
          <p:cNvSpPr/>
          <p:nvPr/>
        </p:nvSpPr>
        <p:spPr>
          <a:xfrm>
            <a:off x="-7937" y="596583"/>
            <a:ext cx="5043488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lvl="0" algn="ctr" fontAlgn="base"/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  <a:cs typeface="+mn-ea"/>
                <a:sym typeface="+mn-ea"/>
              </a:rPr>
              <a:t>四、</a:t>
            </a:r>
            <a:r>
              <a:rPr lang="zh-CN" altLang="en-US" sz="3200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口腔控制练习</a:t>
            </a:r>
            <a:endParaRPr lang="zh-CN" altLang="en-US" sz="3200" b="1" strike="noStrike" noProof="1">
              <a:effectLst>
                <a:outerShdw blurRad="38100" dist="38100" dir="2700000">
                  <a:srgbClr val="FFFFFF"/>
                </a:outerShdw>
              </a:effectLst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/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圆角矩形 8193"/>
          <p:cNvSpPr/>
          <p:nvPr/>
        </p:nvSpPr>
        <p:spPr>
          <a:xfrm>
            <a:off x="366152" y="518582"/>
            <a:ext cx="2195340" cy="576064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zh-CN" altLang="en-US" sz="2600" dirty="0"/>
              <a:t>鼻韵母对比学习</a:t>
            </a:r>
            <a:endParaRPr lang="zh-CN" altLang="en-US" sz="2600" dirty="0"/>
          </a:p>
        </p:txBody>
      </p:sp>
      <p:sp>
        <p:nvSpPr>
          <p:cNvPr id="9231" name="圆角矩形 9230"/>
          <p:cNvSpPr/>
          <p:nvPr/>
        </p:nvSpPr>
        <p:spPr>
          <a:xfrm>
            <a:off x="6156325" y="6257925"/>
            <a:ext cx="2987675" cy="6000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48BE67"/>
              </a:gs>
              <a:gs pos="50000">
                <a:srgbClr val="48BE67">
                  <a:gamma/>
                  <a:tint val="21176"/>
                  <a:invGamma/>
                </a:srgbClr>
              </a:gs>
              <a:gs pos="100000">
                <a:srgbClr val="48BE67"/>
              </a:gs>
            </a:gsLst>
            <a:lin ang="0" scaled="1"/>
            <a:tileRect/>
          </a:gradFill>
          <a:ln w="19050" cap="flat" cmpd="sng">
            <a:prstDash val="solid"/>
            <a:headEnd type="none" w="med" len="med"/>
            <a:tailEnd type="none" w="med" len="med"/>
          </a:ln>
          <a:scene3d>
            <a:camera prst="legacyPerspectiveTop">
              <a:rot lat="0" lon="0" rev="0"/>
            </a:camera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48BE67"/>
            </a:extrusionClr>
          </a:sp3d>
        </p:spPr>
        <p:txBody>
          <a:bodyPr wrap="none" anchor="ctr">
            <a:flatTx/>
          </a:bodyPr>
          <a:lstStyle/>
          <a:p>
            <a:pPr algn="ctr"/>
            <a:r>
              <a:rPr lang="en-US" altLang="zh-CN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   </a:t>
            </a:r>
            <a:r>
              <a:rPr lang="zh-CN" altLang="en-US" sz="3200" b="1" dirty="0">
                <a:effectLst>
                  <a:outerShdw blurRad="38100" dist="38100" dir="2700000">
                    <a:srgbClr val="FFFFFF"/>
                  </a:outerShdw>
                </a:effectLst>
                <a:ea typeface="黑体" panose="02010609060101010101" pitchFamily="2" charset="-122"/>
              </a:rPr>
              <a:t>韵母</a:t>
            </a:r>
            <a:endParaRPr lang="zh-CN" altLang="en-US" sz="3200" b="1" dirty="0">
              <a:effectLst>
                <a:outerShdw blurRad="38100" dist="38100" dir="2700000">
                  <a:srgbClr val="FFFFFF"/>
                </a:outerShdw>
              </a:effectLst>
              <a:ea typeface="黑体" panose="02010609060101010101" pitchFamily="2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6095" y="1870710"/>
            <a:ext cx="3121025" cy="44615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>
                <a:solidFill>
                  <a:srgbClr val="FF0000"/>
                </a:solidFill>
                <a:latin typeface="+mn-ea"/>
              </a:rPr>
              <a:t>　 </a:t>
            </a:r>
            <a:r>
              <a:rPr lang="zh-CN" altLang="en-US" sz="2000" b="1" dirty="0">
                <a:solidFill>
                  <a:srgbClr val="FF0000"/>
                </a:solidFill>
              </a:rPr>
              <a:t> </a:t>
            </a:r>
            <a:r>
              <a:rPr lang="zh-CN" altLang="en-US" sz="2000">
                <a:sym typeface="+mn-ea"/>
              </a:rPr>
              <a:t>an，由前元音[ a]开光始发音，舌尖抵住下齿背,软腭_上升，关闭鼻腔通路。发完前元音[a]之后，舌尖离开下齿背，抬高抵住.上齿龈，同时软腭下垂，C1腔出气通路封闭，鼻腔通路打开，  发出不阻除的“前鼻音”  -n。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帆   盘    敢   谈   山   饭</a:t>
            </a:r>
            <a:endParaRPr lang="zh-CN" altLang="en-US" sz="2400">
              <a:sym typeface="+mn-ea"/>
            </a:endParaRPr>
          </a:p>
          <a:p>
            <a:endParaRPr lang="zh-CN" altLang="en-US" sz="2400">
              <a:sym typeface="+mn-ea"/>
            </a:endParaRPr>
          </a:p>
          <a:p>
            <a:endParaRPr lang="zh-CN" altLang="en-US" sz="2000"/>
          </a:p>
          <a:p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4771390" y="1946275"/>
            <a:ext cx="2807970" cy="3476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ym typeface="+mn-ea"/>
              </a:rPr>
              <a:t>ang,由后a [a]  开始发音，发音时，口大开，舌尖离开下齿背，舌头后缩，软腭上升，关闭鼻腔通路。发完[a]之后，舌根上升，软腭下降，口腔出气通路封闭，发出不阻除的“后鼻音  -ng。</a:t>
            </a:r>
            <a:endParaRPr lang="zh-CN" altLang="en-US" sz="2000"/>
          </a:p>
          <a:p>
            <a:endParaRPr lang="zh-CN" altLang="en-US" sz="2000"/>
          </a:p>
          <a:p>
            <a:r>
              <a:rPr lang="zh-CN" altLang="en-US" sz="2000">
                <a:solidFill>
                  <a:srgbClr val="FF0000"/>
                </a:solidFill>
                <a:sym typeface="+mn-ea"/>
              </a:rPr>
              <a:t>方   旁   岗   唐   伤   放</a:t>
            </a:r>
            <a:endParaRPr lang="zh-CN" altLang="en-US" sz="20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ransition/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综合练习: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630" y="1147445"/>
            <a:ext cx="8207375" cy="5161280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400">
                <a:sym typeface="+mn-ea"/>
              </a:rPr>
              <a:t>词组</a:t>
            </a:r>
            <a:endParaRPr lang="zh-CN" altLang="en-US" sz="2400"/>
          </a:p>
          <a:p>
            <a:pPr marL="0" lvl="0" indent="0">
              <a:buNone/>
            </a:pPr>
            <a:r>
              <a:rPr lang="zh-CN" altLang="en-US" sz="2400">
                <a:solidFill>
                  <a:schemeClr val="tx1"/>
                </a:solidFill>
              </a:rPr>
              <a:t>an    </a:t>
            </a:r>
            <a:r>
              <a:rPr lang="zh-CN" altLang="en-US" sz="2400">
                <a:sym typeface="+mn-ea"/>
              </a:rPr>
              <a:t>感叹  谈判   灿烂  坦然   参战  赞叹   反感  贪婪</a:t>
            </a:r>
            <a:endParaRPr lang="zh-CN" altLang="en-US" sz="2400">
              <a:sym typeface="+mn-ea"/>
            </a:endParaRPr>
          </a:p>
          <a:p>
            <a:pPr marL="0" indent="0">
              <a:buNone/>
            </a:pPr>
            <a:r>
              <a:rPr lang="zh-CN" altLang="en-US" sz="2400">
                <a:sym typeface="+mn-ea"/>
              </a:rPr>
              <a:t>ang  厂房  当场   沧桑   刚刚  帮忙  商场   苍茫  上当</a:t>
            </a:r>
            <a:endParaRPr lang="zh-CN" altLang="en-US" sz="2400">
              <a:sym typeface="+mn-ea"/>
            </a:endParaRPr>
          </a:p>
          <a:p>
            <a:r>
              <a:rPr lang="zh-CN" altLang="en-US" sz="2400">
                <a:sym typeface="+mn-ea"/>
              </a:rPr>
              <a:t>单字  </a:t>
            </a:r>
            <a:r>
              <a:rPr lang="en-US" altLang="zh-CN" sz="2400">
                <a:sym typeface="+mn-ea"/>
              </a:rPr>
              <a:t>an—</a:t>
            </a:r>
            <a:r>
              <a:rPr lang="en-US" altLang="zh-CN" sz="2400" err="1">
                <a:sym typeface="+mn-ea"/>
              </a:rPr>
              <a:t>ang</a:t>
            </a:r>
            <a:endParaRPr lang="en-US" altLang="zh-CN" sz="2400"/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400" dirty="0">
                <a:sym typeface="+mn-ea"/>
              </a:rPr>
              <a:t>饭</a:t>
            </a:r>
            <a:r>
              <a:rPr lang="en-US" altLang="zh-CN" sz="2400">
                <a:sym typeface="+mn-ea"/>
              </a:rPr>
              <a:t>—</a:t>
            </a:r>
            <a:r>
              <a:rPr lang="zh-CN" altLang="en-US" sz="2400" dirty="0">
                <a:sym typeface="+mn-ea"/>
              </a:rPr>
              <a:t>放  担</a:t>
            </a:r>
            <a:r>
              <a:rPr lang="en-US" altLang="zh-CN" sz="2400">
                <a:sym typeface="+mn-ea"/>
              </a:rPr>
              <a:t>—</a:t>
            </a:r>
            <a:r>
              <a:rPr lang="zh-CN" altLang="en-US" sz="2400" dirty="0">
                <a:sym typeface="+mn-ea"/>
              </a:rPr>
              <a:t>当  半</a:t>
            </a:r>
            <a:r>
              <a:rPr lang="en-US" altLang="zh-CN" sz="2400">
                <a:sym typeface="+mn-ea"/>
              </a:rPr>
              <a:t>—</a:t>
            </a:r>
            <a:r>
              <a:rPr lang="zh-CN" altLang="en-US" sz="2400" dirty="0">
                <a:sym typeface="+mn-ea"/>
              </a:rPr>
              <a:t>磅  烂</a:t>
            </a:r>
            <a:r>
              <a:rPr lang="en-US" altLang="zh-CN" sz="2400">
                <a:sym typeface="+mn-ea"/>
              </a:rPr>
              <a:t>—</a:t>
            </a:r>
            <a:r>
              <a:rPr lang="zh-CN" altLang="en-US" sz="2400" dirty="0">
                <a:sym typeface="+mn-ea"/>
              </a:rPr>
              <a:t>浪</a:t>
            </a:r>
            <a:endParaRPr lang="zh-CN" altLang="en-US" sz="2400" dirty="0"/>
          </a:p>
          <a:p>
            <a:pPr marL="0" indent="0">
              <a:lnSpc>
                <a:spcPct val="80000"/>
              </a:lnSpc>
              <a:buNone/>
            </a:pPr>
            <a:r>
              <a:rPr lang="zh-CN" altLang="en-US" sz="2400" dirty="0">
                <a:sym typeface="+mn-ea"/>
              </a:rPr>
              <a:t>赞</a:t>
            </a:r>
            <a:r>
              <a:rPr lang="en-US" altLang="zh-CN" sz="2400">
                <a:sym typeface="+mn-ea"/>
              </a:rPr>
              <a:t>—</a:t>
            </a:r>
            <a:r>
              <a:rPr lang="zh-CN" altLang="en-US" sz="2400" dirty="0">
                <a:sym typeface="+mn-ea"/>
              </a:rPr>
              <a:t>葬  三</a:t>
            </a:r>
            <a:r>
              <a:rPr lang="en-US" altLang="zh-CN" sz="2400">
                <a:sym typeface="+mn-ea"/>
              </a:rPr>
              <a:t>—</a:t>
            </a:r>
            <a:r>
              <a:rPr lang="zh-CN" altLang="en-US" sz="2400" dirty="0">
                <a:sym typeface="+mn-ea"/>
              </a:rPr>
              <a:t>桑  反</a:t>
            </a:r>
            <a:r>
              <a:rPr lang="en-US" altLang="zh-CN" sz="2400">
                <a:sym typeface="+mn-ea"/>
              </a:rPr>
              <a:t>—</a:t>
            </a:r>
            <a:r>
              <a:rPr lang="zh-CN" altLang="en-US" sz="2400" dirty="0">
                <a:sym typeface="+mn-ea"/>
              </a:rPr>
              <a:t>访  坛</a:t>
            </a:r>
            <a:r>
              <a:rPr lang="en-US" altLang="zh-CN" sz="2400">
                <a:sym typeface="+mn-ea"/>
              </a:rPr>
              <a:t>—</a:t>
            </a:r>
            <a:r>
              <a:rPr lang="zh-CN" altLang="en-US" sz="2400" dirty="0">
                <a:sym typeface="+mn-ea"/>
              </a:rPr>
              <a:t>堂</a:t>
            </a:r>
            <a:endParaRPr lang="zh-CN" altLang="en-US" sz="2400"/>
          </a:p>
          <a:p>
            <a:r>
              <a:rPr lang="zh-CN" altLang="en-US" sz="2400">
                <a:sym typeface="+mn-ea"/>
              </a:rPr>
              <a:t>组合练习  an- ang</a:t>
            </a:r>
            <a:endParaRPr lang="zh-CN" altLang="en-US" sz="2400">
              <a:sym typeface="+mn-ea"/>
            </a:endParaRPr>
          </a:p>
          <a:p>
            <a:pPr marL="0" indent="0">
              <a:buNone/>
            </a:pPr>
            <a:r>
              <a:rPr lang="zh-CN" altLang="en-US" sz="2400"/>
              <a:t>担当dan dang   </a:t>
            </a:r>
            <a:r>
              <a:rPr lang="zh-CN" altLang="en-US" sz="2400">
                <a:sym typeface="+mn-ea"/>
              </a:rPr>
              <a:t>繁忙fan mang   当然dang ran</a:t>
            </a:r>
            <a:endParaRPr lang="zh-CN" altLang="en-US" sz="2400"/>
          </a:p>
          <a:p>
            <a:r>
              <a:rPr lang="zh-CN" altLang="en-US" sz="2400"/>
              <a:t>ang- an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房产fang chan   反抗fon kang   杠杆gang gan</a:t>
            </a:r>
            <a:endParaRPr lang="zh-CN" altLang="en-US" sz="2400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  <a:p>
            <a:endParaRPr lang="zh-CN" altLang="en-US"/>
          </a:p>
        </p:txBody>
      </p:sp>
    </p:spTree>
  </p:cSld>
  <p:clrMapOvr>
    <a:masterClrMapping/>
  </p:clrMapOvr>
  <p:transition/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8630" y="416560"/>
            <a:ext cx="8207375" cy="843915"/>
          </a:xfrm>
        </p:spPr>
        <p:txBody>
          <a:bodyPr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en   eng</a:t>
            </a:r>
            <a:b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0355" y="1156970"/>
            <a:ext cx="3736975" cy="4824095"/>
          </a:xfrm>
        </p:spPr>
        <p:txBody>
          <a:bodyPr/>
          <a:lstStyle/>
          <a:p>
            <a:r>
              <a:rPr lang="zh-CN" altLang="en-US" sz="2400"/>
              <a:t>en,  由央元音[ə]开始发音，舌尖接触下齿背，软腭上升，关闭鼻腔通路。发完央元音</a:t>
            </a:r>
            <a:r>
              <a:rPr lang="zh-CN" altLang="en-US" sz="2400">
                <a:sym typeface="+mn-ea"/>
              </a:rPr>
              <a:t>[ə]</a:t>
            </a:r>
            <a:r>
              <a:rPr lang="zh-CN" altLang="en-US" sz="2400"/>
              <a:t>后，舌尖随即前伸抵住上齿龈，同时，软腭下垂，口腔通路封闭，鼻腔通路打开，发出不阻除的“前鼻音”-n。</a:t>
            </a:r>
            <a:endParaRPr lang="zh-CN" altLang="en-US" sz="2400"/>
          </a:p>
          <a:p>
            <a:r>
              <a:rPr lang="zh-CN" altLang="en-US" sz="240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</a:rPr>
              <a:t>分  根  镇  申  晨  森</a:t>
            </a:r>
            <a:endParaRPr lang="zh-CN" altLang="en-US" sz="2400">
              <a:gradFill>
                <a:gsLst>
                  <a:gs pos="0">
                    <a:srgbClr val="FE4444"/>
                  </a:gs>
                  <a:gs pos="100000">
                    <a:srgbClr val="832B2B"/>
                  </a:gs>
                </a:gsLst>
                <a:lin scaled="0"/>
              </a:gra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4857115" y="1344295"/>
            <a:ext cx="3387090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/>
              <a:t>eng,发音时，由央元音</a:t>
            </a:r>
            <a:r>
              <a:rPr lang="zh-CN" altLang="en-US" sz="2400">
                <a:sym typeface="+mn-ea"/>
              </a:rPr>
              <a:t>[ə]</a:t>
            </a:r>
            <a:r>
              <a:rPr lang="zh-CN" altLang="en-US" sz="2400"/>
              <a:t>开始发音，发音时，口型微开，舌尖离开下齿背，  舌头后缩，软腭_上升，关闭鼻腔通路。发完</a:t>
            </a:r>
            <a:r>
              <a:rPr lang="zh-CN" altLang="en-US" sz="2400">
                <a:sym typeface="+mn-ea"/>
              </a:rPr>
              <a:t>[ə]</a:t>
            </a:r>
            <a:r>
              <a:rPr lang="zh-CN" altLang="en-US" sz="2400"/>
              <a:t>后，舌根上升，软腭下降，口腔通路封闭，发出不阻除的“后鼻音”-ng。</a:t>
            </a:r>
            <a:endParaRPr lang="zh-CN" altLang="en-US" sz="2400"/>
          </a:p>
          <a:p>
            <a:endParaRPr lang="zh-CN" altLang="en-US" sz="2400"/>
          </a:p>
          <a:p>
            <a:r>
              <a:rPr lang="zh-CN" altLang="en-US" sz="2400">
                <a:solidFill>
                  <a:srgbClr val="FF0000"/>
                </a:solidFill>
              </a:rPr>
              <a:t>征  绳  冷  更  翁  成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ym typeface="+mn-ea"/>
              </a:rPr>
              <a:t>综合练习:</a:t>
            </a:r>
            <a:br>
              <a:rPr lang="zh-CN" altLang="en-US"/>
            </a:b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4003" y="811848"/>
            <a:ext cx="8207375" cy="4824412"/>
          </a:xfrm>
        </p:spPr>
        <p:txBody>
          <a:bodyPr/>
          <a:lstStyle/>
          <a:p>
            <a:r>
              <a:rPr lang="zh-CN" altLang="en-US" sz="2600">
                <a:sym typeface="+mn-ea"/>
              </a:rPr>
              <a:t>词组</a:t>
            </a:r>
            <a:endParaRPr lang="zh-CN" altLang="en-US" sz="2600"/>
          </a:p>
          <a:p>
            <a:pPr marL="0" indent="0">
              <a:buNone/>
            </a:pPr>
            <a:r>
              <a:rPr lang="zh-CN" altLang="en-US" sz="2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en     </a:t>
            </a:r>
            <a:endParaRPr lang="zh-CN" altLang="en-US" sz="2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0" indent="0">
              <a:buNone/>
            </a:pPr>
            <a:r>
              <a:rPr lang="zh-CN" altLang="en-US" sz="2600"/>
              <a:t>认真   振奋   根本   深沉   门诊   苯酚   人参   粉嫩</a:t>
            </a:r>
            <a:endParaRPr lang="zh-CN" altLang="en-US" sz="2600"/>
          </a:p>
          <a:p>
            <a:pPr marL="0" indent="0">
              <a:buNone/>
            </a:pPr>
            <a:r>
              <a:rPr lang="zh-CN" altLang="en-US" sz="260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eng   </a:t>
            </a:r>
            <a:endParaRPr lang="zh-CN" altLang="en-US" sz="2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0" indent="0">
              <a:buNone/>
            </a:pPr>
            <a:r>
              <a:rPr lang="zh-CN" altLang="en-US" sz="2600"/>
              <a:t>更正   声称   生冷   升腾   承蒙   萌生   丰盛   省城</a:t>
            </a:r>
            <a:endParaRPr lang="zh-CN" altLang="en-US" sz="2600"/>
          </a:p>
          <a:p>
            <a:pPr marL="342900" lvl="0" indent="-342900">
              <a:buFont typeface="Wingdings" panose="05000000000000000000" charset="0"/>
              <a:buChar char="n"/>
            </a:pPr>
            <a:r>
              <a:rPr lang="zh-CN" altLang="en-US" sz="2600">
                <a:solidFill>
                  <a:schemeClr val="tx1"/>
                </a:solidFill>
              </a:rPr>
              <a:t> </a:t>
            </a:r>
            <a:r>
              <a:rPr lang="zh-CN" altLang="en-US" sz="2600">
                <a:sym typeface="+mn-ea"/>
              </a:rPr>
              <a:t>单字对比练习 en- eng</a:t>
            </a:r>
            <a:endParaRPr lang="zh-CN" altLang="en-US" sz="260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zh-CN" altLang="en-US" sz="2600"/>
              <a:t>神shen</a:t>
            </a:r>
            <a:r>
              <a:rPr lang="en-US" altLang="zh-CN" sz="2600"/>
              <a:t>--</a:t>
            </a:r>
            <a:r>
              <a:rPr lang="zh-CN" altLang="en-US" sz="2600"/>
              <a:t>绳sheng    </a:t>
            </a:r>
            <a:r>
              <a:rPr lang="zh-CN" altLang="en-US" sz="2600">
                <a:sym typeface="+mn-ea"/>
              </a:rPr>
              <a:t>真zhen </a:t>
            </a:r>
            <a:r>
              <a:rPr lang="en-US" altLang="zh-CN" sz="2600">
                <a:sym typeface="+mn-ea"/>
              </a:rPr>
              <a:t>--</a:t>
            </a:r>
            <a:r>
              <a:rPr lang="zh-CN" altLang="en-US" sz="2600">
                <a:sym typeface="+mn-ea"/>
              </a:rPr>
              <a:t>征zheng   </a:t>
            </a:r>
            <a:endParaRPr lang="zh-CN" altLang="en-US" sz="2600">
              <a:sym typeface="+mn-ea"/>
            </a:endParaRPr>
          </a:p>
          <a:p>
            <a:pPr marL="0" indent="0">
              <a:buNone/>
            </a:pPr>
            <a:r>
              <a:rPr lang="zh-CN" altLang="en-US" sz="2600">
                <a:sym typeface="+mn-ea"/>
              </a:rPr>
              <a:t>森sen</a:t>
            </a:r>
            <a:r>
              <a:rPr lang="en-US" altLang="zh-CN" sz="2600">
                <a:sym typeface="+mn-ea"/>
              </a:rPr>
              <a:t>---</a:t>
            </a:r>
            <a:r>
              <a:rPr lang="zh-CN" altLang="en-US" sz="2600">
                <a:sym typeface="+mn-ea"/>
              </a:rPr>
              <a:t>僧seng       奉feng</a:t>
            </a:r>
            <a:r>
              <a:rPr lang="en-US" altLang="zh-CN" sz="2600">
                <a:sym typeface="+mn-ea"/>
              </a:rPr>
              <a:t>---</a:t>
            </a:r>
            <a:r>
              <a:rPr lang="zh-CN" altLang="en-US" sz="2600">
                <a:sym typeface="+mn-ea"/>
              </a:rPr>
              <a:t>奋fen        </a:t>
            </a:r>
            <a:endParaRPr lang="zh-CN" altLang="en-US" sz="2600">
              <a:sym typeface="+mn-ea"/>
            </a:endParaRPr>
          </a:p>
          <a:p>
            <a:pPr marL="0" indent="0">
              <a:buNone/>
            </a:pPr>
            <a:r>
              <a:rPr lang="zh-CN" altLang="en-US" sz="2600">
                <a:sym typeface="+mn-ea"/>
              </a:rPr>
              <a:t>讽feng-粉fen           成cheng-臣 chen</a:t>
            </a:r>
            <a:endParaRPr lang="zh-CN" altLang="en-US" sz="2400">
              <a:sym typeface="+mn-ea"/>
            </a:endParaRPr>
          </a:p>
          <a:p>
            <a:pPr marL="342900" lvl="0" indent="-342900">
              <a:buFont typeface="Wingdings" panose="05000000000000000000" charset="0"/>
              <a:buChar char="n"/>
            </a:pPr>
            <a:endParaRPr lang="zh-CN" altLang="en-US" sz="2400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  <p:transition/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16865" y="1484630"/>
            <a:ext cx="8552180" cy="4824095"/>
          </a:xfrm>
        </p:spPr>
        <p:txBody>
          <a:bodyPr/>
          <a:lstStyle/>
          <a:p>
            <a:pPr marL="342900" lvl="0" indent="-342900">
              <a:buFont typeface="Wingdings" panose="05000000000000000000" charset="0"/>
              <a:buChar char="n"/>
            </a:pPr>
            <a:r>
              <a:rPr lang="zh-CN" altLang="en-US">
                <a:sym typeface="+mn-ea"/>
              </a:rPr>
              <a:t>组合练习</a:t>
            </a:r>
            <a:endParaRPr lang="zh-CN" altLang="en-US"/>
          </a:p>
          <a:p>
            <a:pPr marL="342900" lvl="0" indent="-342900">
              <a:buFont typeface="Wingdings" panose="05000000000000000000" charset="0"/>
              <a:buChar char="n"/>
            </a:pPr>
            <a:r>
              <a:rPr lang="zh-CN" altLang="en-US">
                <a:sym typeface="+mn-ea"/>
              </a:rPr>
              <a:t>en-eng   </a:t>
            </a:r>
            <a:endParaRPr lang="zh-CN" altLang="en-US">
              <a:sym typeface="+mn-ea"/>
            </a:endParaRPr>
          </a:p>
          <a:p>
            <a:pPr marL="0" lvl="0" indent="0">
              <a:buFont typeface="Wingdings" panose="05000000000000000000" charset="0"/>
              <a:buNone/>
            </a:pPr>
            <a:r>
              <a:rPr lang="zh-CN" altLang="en-US">
                <a:sym typeface="+mn-ea"/>
              </a:rPr>
              <a:t>人生ren sheng 纷争fen zheng成本cheng ben</a:t>
            </a:r>
            <a:endParaRPr lang="zh-CN" altLang="en-US">
              <a:sym typeface="+mn-ea"/>
            </a:endParaRPr>
          </a:p>
          <a:p>
            <a:pPr marL="342900" lvl="0" indent="-342900">
              <a:buFont typeface="Wingdings" panose="05000000000000000000" charset="0"/>
              <a:buChar char="n"/>
            </a:pPr>
            <a:r>
              <a:rPr lang="zh-CN" altLang="en-US">
                <a:solidFill>
                  <a:schemeClr val="tx1"/>
                </a:solidFill>
                <a:sym typeface="+mn-ea"/>
              </a:rPr>
              <a:t>eng- en  </a:t>
            </a:r>
            <a:endParaRPr lang="zh-CN" altLang="en-US">
              <a:solidFill>
                <a:schemeClr val="tx1"/>
              </a:solidFill>
              <a:sym typeface="+mn-ea"/>
            </a:endParaRPr>
          </a:p>
          <a:p>
            <a:pPr marL="0" indent="0">
              <a:buNone/>
            </a:pPr>
            <a:r>
              <a:rPr lang="zh-CN" altLang="en-US">
                <a:sym typeface="+mn-ea"/>
              </a:rPr>
              <a:t>横耳heng gen  神圣shen sheng  诚恳cheng ken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绕口令</a:t>
            </a:r>
            <a:endParaRPr lang="zh-CN" altLang="en-US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胖胖捞蚌子，笨笨捉螃蟹。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胖胖帮笨笨捉螃蟹，笨笨帮胖胖捞蚌子。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不知是胖胖的蚌子棒还是笨笨的螃蟹胖。</a:t>
            </a:r>
            <a:endParaRPr lang="zh-CN" altLang="en-US"/>
          </a:p>
        </p:txBody>
      </p:sp>
    </p:spTree>
  </p:cSld>
  <p:clrMapOvr>
    <a:masterClrMapping/>
  </p:clrMapOvr>
  <p:transition/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in—</a:t>
            </a:r>
            <a:r>
              <a:rPr lang="en-US" altLang="zh-CN" err="1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ing</a:t>
            </a:r>
            <a:endParaRPr lang="en-US" altLang="zh-CN" err="1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8630" y="1268730"/>
            <a:ext cx="3955415" cy="4824095"/>
          </a:xfrm>
        </p:spPr>
        <p:txBody>
          <a:bodyPr/>
          <a:lstStyle/>
          <a:p>
            <a:r>
              <a:rPr lang="zh-CN" altLang="en-US" sz="2400"/>
              <a:t>in,  由i开始发音，舌尖下垂抵住下齿背，软腭_上升  关闭鼻腔通路。发完i后，舌尖猛然上翘抵住上齿龈，  同时软腭、 垂  ，口腔通路封闭，鼻腔通路打开，发出不阻除的‘66前鼻音”-n。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   </a:t>
            </a:r>
            <a:endParaRPr lang="zh-CN" altLang="en-US" sz="2400"/>
          </a:p>
          <a:p>
            <a:pPr marL="0" indent="0">
              <a:buNone/>
            </a:pPr>
            <a:r>
              <a:rPr lang="zh-CN" altLang="en-US" sz="2400"/>
              <a:t>   </a:t>
            </a:r>
            <a:r>
              <a:rPr lang="zh-CN" altLang="en-US" sz="2400">
                <a:solidFill>
                  <a:srgbClr val="FF0000"/>
                </a:solidFill>
              </a:rPr>
              <a:t>信  林  引  近  民  心</a:t>
            </a:r>
            <a:endParaRPr lang="zh-CN" altLang="en-US" sz="240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zh-CN" altLang="en-US" sz="2400">
              <a:solidFill>
                <a:srgbClr val="FF0000"/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678680" y="1368425"/>
            <a:ext cx="3590290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/>
              <a:t>ing，由i开始发音，发完后，舌尖立即向后直移不要降低。这时软腭下降，口腔通路封闭  ，发出不阻除的后鼻音”-ng。</a:t>
            </a:r>
            <a:endParaRPr lang="zh-CN" altLang="en-US" sz="2400"/>
          </a:p>
          <a:p>
            <a:pPr algn="l"/>
            <a:endParaRPr lang="zh-CN" altLang="en-US" sz="2400"/>
          </a:p>
          <a:p>
            <a:pPr algn="l"/>
            <a:endParaRPr lang="zh-CN" altLang="en-US" sz="2400"/>
          </a:p>
          <a:p>
            <a:pPr algn="l"/>
            <a:r>
              <a:rPr lang="zh-CN" altLang="en-US" sz="2400">
                <a:solidFill>
                  <a:srgbClr val="FF0000"/>
                </a:solidFill>
              </a:rPr>
              <a:t>姓  灵  影  静  名   青</a:t>
            </a:r>
            <a:endParaRPr lang="zh-CN" altLang="en-US" sz="240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综合练习：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38785" y="1116965"/>
            <a:ext cx="8265795" cy="5039995"/>
          </a:xfrm>
        </p:spPr>
        <p:txBody>
          <a:bodyPr/>
          <a:lstStyle/>
          <a:p>
            <a:r>
              <a:rPr lang="zh-CN" altLang="en-US" sz="2600"/>
              <a:t>词组</a:t>
            </a:r>
            <a:endParaRPr lang="zh-CN" altLang="en-US" sz="2600"/>
          </a:p>
          <a:p>
            <a:r>
              <a:rPr lang="zh-CN" altLang="en-US" sz="2600"/>
              <a:t>in  </a:t>
            </a:r>
            <a:r>
              <a:rPr lang="zh-CN" altLang="en-US" sz="2600">
                <a:sym typeface="+mn-ea"/>
              </a:rPr>
              <a:t>拼音  尽心  辛勤  引进  近邻  濒临   信心  殷勤</a:t>
            </a:r>
            <a:endParaRPr lang="zh-CN" altLang="en-US" sz="2600"/>
          </a:p>
          <a:p>
            <a:r>
              <a:rPr lang="zh-CN" altLang="en-US" sz="2600"/>
              <a:t>ing 定型  清静  命令  行星  经营  宁静   评定  情形</a:t>
            </a:r>
            <a:endParaRPr lang="zh-CN" altLang="en-US" sz="2600"/>
          </a:p>
          <a:p>
            <a:pPr marL="0" indent="0">
              <a:buNone/>
            </a:pPr>
            <a:endParaRPr lang="en-US" altLang="zh-CN" sz="2600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342900" lvl="0" indent="-342900">
              <a:buFont typeface="Wingdings" panose="05000000000000000000" charset="0"/>
              <a:buChar char="n"/>
            </a:pPr>
            <a:r>
              <a:rPr lang="zh-CN" altLang="en-US" sz="2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单字  </a:t>
            </a:r>
            <a:r>
              <a:rPr lang="en-US" altLang="zh-CN" sz="260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in—</a:t>
            </a:r>
            <a:r>
              <a:rPr lang="en-US" altLang="zh-CN" sz="2600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ing</a:t>
            </a:r>
            <a:endParaRPr lang="zh-CN" altLang="en-US" sz="2600"/>
          </a:p>
          <a:p>
            <a:pPr marL="0" indent="0">
              <a:buNone/>
            </a:pPr>
            <a:r>
              <a:rPr lang="zh-CN" altLang="en-US" sz="2600"/>
              <a:t>信xin_幸 xing      林lin_玲 ling       因yin英 ying   </a:t>
            </a:r>
            <a:endParaRPr lang="zh-CN" altLang="en-US" sz="2600"/>
          </a:p>
          <a:p>
            <a:r>
              <a:rPr lang="zh-CN" altLang="en-US" sz="2600"/>
              <a:t>ing-in</a:t>
            </a:r>
            <a:endParaRPr lang="zh-CN" altLang="en-US" sz="2600"/>
          </a:p>
          <a:p>
            <a:pPr marL="0" indent="0">
              <a:buNone/>
            </a:pPr>
            <a:r>
              <a:rPr lang="zh-CN" altLang="en-US" sz="2600"/>
              <a:t>晴qing-琴 qin      影ying一隐yin     </a:t>
            </a:r>
            <a:r>
              <a:rPr lang="zh-CN" altLang="en-US" sz="2600">
                <a:sym typeface="+mn-ea"/>
              </a:rPr>
              <a:t>静jing-进jin</a:t>
            </a:r>
            <a:endParaRPr lang="zh-CN" altLang="en-US"/>
          </a:p>
          <a:p>
            <a:pPr marL="0" indent="0">
              <a:buNone/>
            </a:pPr>
            <a:endParaRPr lang="zh-CN" altLang="en-US"/>
          </a:p>
        </p:txBody>
      </p:sp>
    </p:spTree>
  </p:cSld>
  <p:clrMapOvr>
    <a:masterClrMapping/>
  </p:clrMapOvr>
  <p:transition/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81330" y="1016635"/>
            <a:ext cx="8181340" cy="4824095"/>
          </a:xfrm>
        </p:spPr>
        <p:txBody>
          <a:bodyPr/>
          <a:lstStyle/>
          <a:p>
            <a:r>
              <a:rPr lang="en-US" altLang="zh-CN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in—</a:t>
            </a:r>
            <a:r>
              <a:rPr lang="en-US" altLang="zh-CN" err="1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sym typeface="+mn-ea"/>
              </a:rPr>
              <a:t>ing</a:t>
            </a:r>
            <a:endParaRPr lang="en-US" altLang="zh-CN" err="1"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sym typeface="+mn-ea"/>
            </a:endParaRPr>
          </a:p>
          <a:p>
            <a:pPr marL="0" indent="0">
              <a:buNone/>
            </a:pPr>
            <a:r>
              <a:rPr lang="zh-CN" altLang="en-US"/>
              <a:t>阴影</a:t>
            </a:r>
            <a:r>
              <a:rPr lang="en-US" altLang="zh-CN"/>
              <a:t>yin ying     </a:t>
            </a:r>
            <a:r>
              <a:rPr lang="zh-CN" altLang="en-US"/>
              <a:t>心灵xin ling     品评pin ping</a:t>
            </a:r>
            <a:endParaRPr lang="zh-CN" altLang="en-US"/>
          </a:p>
          <a:p>
            <a:r>
              <a:rPr lang="zh-CN" altLang="en-US"/>
              <a:t>ing-in</a:t>
            </a:r>
            <a:endParaRPr lang="zh-CN" altLang="en-US"/>
          </a:p>
          <a:p>
            <a:pPr marL="0" indent="0">
              <a:buNone/>
            </a:pPr>
            <a:r>
              <a:rPr lang="zh-CN" altLang="en-US"/>
              <a:t>精心jing xin     听信t</a:t>
            </a:r>
            <a:r>
              <a:rPr lang="en-US" altLang="zh-CN"/>
              <a:t>i</a:t>
            </a:r>
            <a:r>
              <a:rPr lang="zh-CN" altLang="en-US"/>
              <a:t>ng xin      并进bing jin</a:t>
            </a:r>
            <a:endParaRPr lang="zh-CN" altLang="en-US"/>
          </a:p>
          <a:p>
            <a:pPr marL="0" indent="0">
              <a:buNone/>
            </a:pPr>
            <a:endParaRPr lang="zh-CN" altLang="en-US" dirty="0"/>
          </a:p>
          <a:p>
            <a:pPr>
              <a:lnSpc>
                <a:spcPct val="80000"/>
              </a:lnSpc>
            </a:pPr>
            <a:r>
              <a:rPr lang="zh-CN" altLang="en-US" dirty="0">
                <a:sym typeface="+mn-ea"/>
              </a:rPr>
              <a:t>禁地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境地  临时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零食  信服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幸福  </a:t>
            </a:r>
            <a:endParaRPr lang="zh-CN" altLang="en-US" dirty="0"/>
          </a:p>
          <a:p>
            <a:pPr>
              <a:lnSpc>
                <a:spcPct val="80000"/>
              </a:lnSpc>
            </a:pPr>
            <a:r>
              <a:rPr lang="zh-CN" altLang="en-US" dirty="0">
                <a:sym typeface="+mn-ea"/>
              </a:rPr>
              <a:t>今昔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惊悉  金条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荆条  跃进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越境  </a:t>
            </a:r>
            <a:endParaRPr lang="zh-CN" altLang="en-US" dirty="0"/>
          </a:p>
          <a:p>
            <a:pPr>
              <a:lnSpc>
                <a:spcPct val="80000"/>
              </a:lnSpc>
            </a:pPr>
            <a:r>
              <a:rPr lang="zh-CN" altLang="en-US" dirty="0">
                <a:sym typeface="+mn-ea"/>
              </a:rPr>
              <a:t>进化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净化  亲近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清静  红心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红星  </a:t>
            </a:r>
            <a:endParaRPr lang="zh-CN" altLang="en-US" dirty="0"/>
          </a:p>
          <a:p>
            <a:pPr>
              <a:lnSpc>
                <a:spcPct val="80000"/>
              </a:lnSpc>
            </a:pPr>
            <a:r>
              <a:rPr lang="zh-CN" altLang="en-US" dirty="0">
                <a:sym typeface="+mn-ea"/>
              </a:rPr>
              <a:t>会心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彗星  心计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星际  恒心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恒星  </a:t>
            </a:r>
            <a:endParaRPr lang="zh-CN" altLang="en-US" dirty="0"/>
          </a:p>
          <a:p>
            <a:pPr>
              <a:lnSpc>
                <a:spcPct val="80000"/>
              </a:lnSpc>
            </a:pPr>
            <a:r>
              <a:rPr lang="zh-CN" altLang="en-US" dirty="0">
                <a:sym typeface="+mn-ea"/>
              </a:rPr>
              <a:t>内勤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内情  侵权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清泉  人民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人名</a:t>
            </a:r>
            <a:endParaRPr lang="zh-CN" altLang="en-US" dirty="0"/>
          </a:p>
          <a:p>
            <a:pPr>
              <a:lnSpc>
                <a:spcPct val="80000"/>
              </a:lnSpc>
            </a:pPr>
            <a:r>
              <a:rPr lang="zh-CN" altLang="en-US" dirty="0">
                <a:sym typeface="+mn-ea"/>
              </a:rPr>
              <a:t>亲生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轻生  贫民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平民  风琴</a:t>
            </a:r>
            <a:r>
              <a:rPr lang="en-US" altLang="zh-CN">
                <a:sym typeface="+mn-ea"/>
              </a:rPr>
              <a:t>—</a:t>
            </a:r>
            <a:r>
              <a:rPr lang="zh-CN" altLang="en-US" dirty="0">
                <a:sym typeface="+mn-ea"/>
              </a:rPr>
              <a:t>风情</a:t>
            </a:r>
            <a:endParaRPr lang="zh-CN" altLang="en-US"/>
          </a:p>
          <a:p>
            <a:pPr marL="0" indent="0">
              <a:lnSpc>
                <a:spcPct val="80000"/>
              </a:lnSpc>
              <a:buNone/>
            </a:pPr>
            <a:endParaRPr lang="zh-CN" altLang="en-US"/>
          </a:p>
        </p:txBody>
      </p:sp>
    </p:spTree>
  </p:cSld>
  <p:clrMapOvr>
    <a:masterClrMapping/>
  </p:clrMapOvr>
  <p:transition/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绕口令：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/>
              <a:t>天上七颗星，树上七只鹰，梁上七个钉，地上七块冰。一脚塌了冰，用力拔了钉，举枪打了鹰，乌云盖了星。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东洞庭，西洞庭，洞庭山上一根藤，藤上挂铜铃，风吹藤动铜铃响，风停藤定铜铃静。</a:t>
            </a:r>
            <a:endParaRPr lang="zh-CN" altLang="en-US"/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SLIDE_MODEL_TYPE" val="cover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3_27*i*0"/>
  <p:tag name="KSO_WM_TEMPLATE_CATEGORY" val="custom"/>
  <p:tag name="KSO_WM_TEMPLATE_INDEX" val="193"/>
  <p:tag name="KSO_WM_UNIT_INDEX" val="0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3_27*i*1"/>
  <p:tag name="KSO_WM_TEMPLATE_CATEGORY" val="custom"/>
  <p:tag name="KSO_WM_TEMPLATE_INDEX" val="193"/>
  <p:tag name="KSO_WM_UNIT_INDEX" val="1"/>
</p:tagLst>
</file>

<file path=ppt/tags/tag12.xml><?xml version="1.0" encoding="utf-8"?>
<p:tagLst xmlns:p="http://schemas.openxmlformats.org/presentationml/2006/main">
  <p:tag name="KSO_WM_TEMPLATE_INDEX" val="193"/>
  <p:tag name="KSO_WM_TEMPLATE_CATEGORY" val="custom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3_27*i*0"/>
  <p:tag name="KSO_WM_TEMPLATE_CATEGORY" val="custom"/>
  <p:tag name="KSO_WM_TEMPLATE_INDEX" val="193"/>
  <p:tag name="KSO_WM_UNIT_INDEX" val="0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3_27*i*1"/>
  <p:tag name="KSO_WM_TEMPLATE_CATEGORY" val="custom"/>
  <p:tag name="KSO_WM_TEMPLATE_INDEX" val="193"/>
  <p:tag name="KSO_WM_UNIT_INDEX" val="1"/>
</p:tagLst>
</file>

<file path=ppt/tags/tag15.xml><?xml version="1.0" encoding="utf-8"?>
<p:tagLst xmlns:p="http://schemas.openxmlformats.org/presentationml/2006/main">
  <p:tag name="KSO_WM_TEMPLATE_INDEX" val="193"/>
  <p:tag name="KSO_WM_TEMPLATE_CATEGORY" val="custom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3_27*i*0"/>
  <p:tag name="KSO_WM_TEMPLATE_CATEGORY" val="custom"/>
  <p:tag name="KSO_WM_TEMPLATE_INDEX" val="193"/>
  <p:tag name="KSO_WM_UNIT_INDEX" val="0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3_27*i*1"/>
  <p:tag name="KSO_WM_TEMPLATE_CATEGORY" val="custom"/>
  <p:tag name="KSO_WM_TEMPLATE_INDEX" val="193"/>
  <p:tag name="KSO_WM_UNIT_INDEX" val="1"/>
</p:tagLst>
</file>

<file path=ppt/tags/tag18.xml><?xml version="1.0" encoding="utf-8"?>
<p:tagLst xmlns:p="http://schemas.openxmlformats.org/presentationml/2006/main">
  <p:tag name="KSO_WM_TEMPLATE_INDEX" val="193"/>
  <p:tag name="KSO_WM_TEMPLATE_CATEGORY" val="custom"/>
</p:tagLst>
</file>

<file path=ppt/tags/tag19.xml><?xml version="1.0" encoding="utf-8"?>
<p:tagLst xmlns:p="http://schemas.openxmlformats.org/presentationml/2006/main">
  <p:tag name="KSO_WM_TEMPLATE_INDEX" val="193"/>
  <p:tag name="KSO_WM_TEMPLATE_CATEGORY" val="custom"/>
</p:tagLst>
</file>

<file path=ppt/tags/tag2.xml><?xml version="1.0" encoding="utf-8"?>
<p:tagLst xmlns:p="http://schemas.openxmlformats.org/presentationml/2006/main">
  <p:tag name="KSO_WM_SLIDE_MODEL_TYPE" val="cover"/>
</p:tagLst>
</file>

<file path=ppt/tags/tag20.xml><?xml version="1.0" encoding="utf-8"?>
<p:tagLst xmlns:p="http://schemas.openxmlformats.org/presentationml/2006/main">
  <p:tag name="KSO_WM_TEMPLATE_INDEX" val="193"/>
  <p:tag name="KSO_WM_TEMPLATE_CATEGORY" val="custom"/>
</p:tagLst>
</file>

<file path=ppt/tags/tag21.xml><?xml version="1.0" encoding="utf-8"?>
<p:tagLst xmlns:p="http://schemas.openxmlformats.org/presentationml/2006/main">
  <p:tag name="PAGE" val="right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3_8*i*1"/>
  <p:tag name="KSO_WM_TEMPLATE_CATEGORY" val="custom"/>
  <p:tag name="KSO_WM_TEMPLATE_INDEX" val="193"/>
  <p:tag name="KSO_WM_UNIT_INDEX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93"/>
  <p:tag name="KSO_WM_UNIT_TYPE" val="l_i"/>
  <p:tag name="KSO_WM_UNIT_INDEX" val="1_1"/>
  <p:tag name="KSO_WM_UNIT_ID" val="custom193_8*l_i*1_1"/>
  <p:tag name="KSO_WM_UNIT_CLEAR" val="1"/>
  <p:tag name="KSO_WM_UNIT_LAYERLEVEL" val="1_1"/>
  <p:tag name="KSO_WM_DIAGRAM_GROUP_CODE" val="l1-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3_8*i*6"/>
  <p:tag name="KSO_WM_TEMPLATE_CATEGORY" val="custom"/>
  <p:tag name="KSO_WM_TEMPLATE_INDEX" val="193"/>
  <p:tag name="KSO_WM_UNIT_INDEX" val="6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93"/>
  <p:tag name="KSO_WM_UNIT_TYPE" val="l_i"/>
  <p:tag name="KSO_WM_UNIT_INDEX" val="1_2"/>
  <p:tag name="KSO_WM_UNIT_ID" val="custom193_8*l_i*1_2"/>
  <p:tag name="KSO_WM_UNIT_CLEAR" val="1"/>
  <p:tag name="KSO_WM_UNIT_LAYERLEVEL" val="1_1"/>
  <p:tag name="KSO_WM_DIAGRAM_GROUP_CODE" val="l1-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193_8*i*11"/>
  <p:tag name="KSO_WM_TEMPLATE_CATEGORY" val="custom"/>
  <p:tag name="KSO_WM_TEMPLATE_INDEX" val="193"/>
  <p:tag name="KSO_WM_UNIT_INDEX" val="1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193"/>
  <p:tag name="KSO_WM_UNIT_TYPE" val="l_i"/>
  <p:tag name="KSO_WM_UNIT_INDEX" val="1_3"/>
  <p:tag name="KSO_WM_UNIT_ID" val="custom193_8*l_i*1_3"/>
  <p:tag name="KSO_WM_UNIT_CLEAR" val="1"/>
  <p:tag name="KSO_WM_UNIT_LAYERLEVEL" val="1_1"/>
  <p:tag name="KSO_WM_DIAGRAM_GROUP_CODE" val="l1-1"/>
</p:tagLst>
</file>

<file path=ppt/tags/tag9.xml><?xml version="1.0" encoding="utf-8"?>
<p:tagLst xmlns:p="http://schemas.openxmlformats.org/presentationml/2006/main">
  <p:tag name="KSO_WM_TEMPLATE_INDEX" val="193"/>
  <p:tag name="KSO_WM_TEMPLATE_CATEGORY" val="custom"/>
</p:tagLst>
</file>

<file path=ppt/theme/theme1.xml><?xml version="1.0" encoding="utf-8"?>
<a:theme xmlns:a="http://schemas.openxmlformats.org/drawingml/2006/main" name="晴空万里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6FC01E"/>
      </a:accent1>
      <a:accent2>
        <a:srgbClr val="4F7913"/>
      </a:accent2>
      <a:accent3>
        <a:srgbClr val="FFFFFF"/>
      </a:accent3>
      <a:accent4>
        <a:srgbClr val="000000"/>
      </a:accent4>
      <a:accent5>
        <a:srgbClr val="BBDCAA"/>
      </a:accent5>
      <a:accent6>
        <a:srgbClr val="466C10"/>
      </a:accent6>
      <a:hlink>
        <a:srgbClr val="26420A"/>
      </a:hlink>
      <a:folHlink>
        <a:srgbClr val="ADE971"/>
      </a:folHlink>
    </a:clrScheme>
    <a:fontScheme name="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DFE0BE"/>
        </a:accent1>
        <a:accent2>
          <a:srgbClr val="D1D46B"/>
        </a:accent2>
        <a:accent3>
          <a:srgbClr val="FFFFFF"/>
        </a:accent3>
        <a:accent4>
          <a:srgbClr val="000000"/>
        </a:accent4>
        <a:accent5>
          <a:srgbClr val="ECEDDB"/>
        </a:accent5>
        <a:accent6>
          <a:srgbClr val="BBBE5F"/>
        </a:accent6>
        <a:hlink>
          <a:srgbClr val="3A3B11"/>
        </a:hlink>
        <a:folHlink>
          <a:srgbClr val="EAEBB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FF0517"/>
        </a:accent1>
        <a:accent2>
          <a:srgbClr val="BC000D"/>
        </a:accent2>
        <a:accent3>
          <a:srgbClr val="FFFFFF"/>
        </a:accent3>
        <a:accent4>
          <a:srgbClr val="000000"/>
        </a:accent4>
        <a:accent5>
          <a:srgbClr val="FFAAAA"/>
        </a:accent5>
        <a:accent6>
          <a:srgbClr val="A8000B"/>
        </a:accent6>
        <a:hlink>
          <a:srgbClr val="3A0004"/>
        </a:hlink>
        <a:folHlink>
          <a:srgbClr val="FF757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F59B8"/>
        </a:accent1>
        <a:accent2>
          <a:srgbClr val="884183"/>
        </a:accent2>
        <a:accent3>
          <a:srgbClr val="FFFFFF"/>
        </a:accent3>
        <a:accent4>
          <a:srgbClr val="000000"/>
        </a:accent4>
        <a:accent5>
          <a:srgbClr val="DBB5D8"/>
        </a:accent5>
        <a:accent6>
          <a:srgbClr val="793A75"/>
        </a:accent6>
        <a:hlink>
          <a:srgbClr val="371535"/>
        </a:hlink>
        <a:folHlink>
          <a:srgbClr val="D99FD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B2B2B2"/>
        </a:accent1>
        <a:accent2>
          <a:srgbClr val="5F5F5F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555555"/>
        </a:accent6>
        <a:hlink>
          <a:srgbClr val="1C1C1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00"/>
        </a:accent1>
        <a:accent2>
          <a:srgbClr val="FF8A15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E57B12"/>
        </a:accent6>
        <a:hlink>
          <a:srgbClr val="463900"/>
        </a:hlink>
        <a:folHlink>
          <a:srgbClr val="FFF0A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7AB"/>
        </a:accent5>
        <a:accent6>
          <a:srgbClr val="C34E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5B8CC1"/>
        </a:accent1>
        <a:accent2>
          <a:srgbClr val="2A5682"/>
        </a:accent2>
        <a:accent3>
          <a:srgbClr val="FFFFFF"/>
        </a:accent3>
        <a:accent4>
          <a:srgbClr val="000000"/>
        </a:accent4>
        <a:accent5>
          <a:srgbClr val="B6C5DC"/>
        </a:accent5>
        <a:accent6>
          <a:srgbClr val="254C74"/>
        </a:accent6>
        <a:hlink>
          <a:srgbClr val="002850"/>
        </a:hlink>
        <a:folHlink>
          <a:srgbClr val="66B2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6FC01E"/>
        </a:accent1>
        <a:accent2>
          <a:srgbClr val="4F7913"/>
        </a:accent2>
        <a:accent3>
          <a:srgbClr val="FFFFFF"/>
        </a:accent3>
        <a:accent4>
          <a:srgbClr val="000000"/>
        </a:accent4>
        <a:accent5>
          <a:srgbClr val="BBDCAA"/>
        </a:accent5>
        <a:accent6>
          <a:srgbClr val="466C10"/>
        </a:accent6>
        <a:hlink>
          <a:srgbClr val="26420A"/>
        </a:hlink>
        <a:folHlink>
          <a:srgbClr val="ADE97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瑞普音乐模板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3C1DA"/>
      </a:accent5>
      <a:accent6>
        <a:srgbClr val="AC4744"/>
      </a:accent6>
      <a:hlink>
        <a:srgbClr val="0000FF"/>
      </a:hlink>
      <a:folHlink>
        <a:srgbClr val="800080"/>
      </a:folHlink>
    </a:clrScheme>
    <a:fontScheme name="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3C1DA"/>
        </a:accent5>
        <a:accent6>
          <a:srgbClr val="AC4744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中国古典书法PPT模板</Template>
  <TotalTime>0</TotalTime>
  <Words>22334</Words>
  <Application>WPS 演示</Application>
  <PresentationFormat>全屏显示(4:3)</PresentationFormat>
  <Paragraphs>1863</Paragraphs>
  <Slides>150</Slides>
  <Notes>7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150</vt:i4>
      </vt:variant>
    </vt:vector>
  </HeadingPairs>
  <TitlesOfParts>
    <vt:vector size="169" baseType="lpstr">
      <vt:lpstr>Arial</vt:lpstr>
      <vt:lpstr>宋体</vt:lpstr>
      <vt:lpstr>Wingdings</vt:lpstr>
      <vt:lpstr>MS UI Gothic</vt:lpstr>
      <vt:lpstr>华文细黑</vt:lpstr>
      <vt:lpstr>黑体</vt:lpstr>
      <vt:lpstr>Times New Roman</vt:lpstr>
      <vt:lpstr>微软雅黑</vt:lpstr>
      <vt:lpstr>Calibri</vt:lpstr>
      <vt:lpstr>Arial Unicode MS</vt:lpstr>
      <vt:lpstr>Arial Narrow</vt:lpstr>
      <vt:lpstr>楷体_GB2312</vt:lpstr>
      <vt:lpstr>新宋体</vt:lpstr>
      <vt:lpstr>方正舒体</vt:lpstr>
      <vt:lpstr>Wingdings</vt:lpstr>
      <vt:lpstr>Tahoma</vt:lpstr>
      <vt:lpstr>华文行楷</vt:lpstr>
      <vt:lpstr>晴空万里</vt:lpstr>
      <vt:lpstr>瑞普音乐模板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绕口令练习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声母的发音要领及词语练习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X读音练习</vt:lpstr>
      <vt:lpstr>绕口令练习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单元音韵母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难点音 </vt:lpstr>
      <vt:lpstr>PowerPoint 演示文稿</vt:lpstr>
      <vt:lpstr>PowerPoint 演示文稿</vt:lpstr>
      <vt:lpstr>                              鼻音韵母</vt:lpstr>
      <vt:lpstr>PowerPoint 演示文稿</vt:lpstr>
      <vt:lpstr>PowerPoint 演示文稿</vt:lpstr>
      <vt:lpstr>PowerPoint 演示文稿</vt:lpstr>
      <vt:lpstr>综合练习:</vt:lpstr>
      <vt:lpstr>en   eng </vt:lpstr>
      <vt:lpstr>综合练习: </vt:lpstr>
      <vt:lpstr>PowerPoint 演示文稿</vt:lpstr>
      <vt:lpstr>绕口令</vt:lpstr>
      <vt:lpstr>in—ing</vt:lpstr>
      <vt:lpstr>综合练习：</vt:lpstr>
      <vt:lpstr>PowerPoint 演示文稿</vt:lpstr>
      <vt:lpstr>绕口令：</vt:lpstr>
      <vt:lpstr>PowerPoint 演示文稿</vt:lpstr>
      <vt:lpstr>PowerPoint 演示文稿</vt:lpstr>
      <vt:lpstr>PowerPoint 演示文稿</vt:lpstr>
      <vt:lpstr>前鼻音与后鼻音的发音总结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谢谢</vt:lpstr>
      <vt:lpstr>PowerPoint 演示文稿</vt:lpstr>
      <vt:lpstr>什么叫变调？</vt:lpstr>
      <vt:lpstr>一、轻声    </vt:lpstr>
      <vt:lpstr>1、轻声的作用：</vt:lpstr>
      <vt:lpstr>2、轻声的规律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三、变调</vt:lpstr>
      <vt:lpstr>  2.“不”的变调：</vt:lpstr>
      <vt:lpstr>“不”的变调</vt:lpstr>
      <vt:lpstr>PowerPoint 演示文稿</vt:lpstr>
      <vt:lpstr>PowerPoint 演示文稿</vt:lpstr>
      <vt:lpstr>PowerPoint 演示文稿</vt:lpstr>
      <vt:lpstr>PowerPoint 演示文稿</vt:lpstr>
      <vt:lpstr>四、“啊”的变调</vt:lpstr>
      <vt:lpstr>啊的变调练习</vt:lpstr>
      <vt:lpstr>五、轻重格式的含义</vt:lpstr>
      <vt:lpstr>一、双音节词语的轻重格式</vt:lpstr>
      <vt:lpstr>PowerPoint 演示文稿</vt:lpstr>
      <vt:lpstr>PowerPoint 演示文稿</vt:lpstr>
      <vt:lpstr>二、三音节词语的轻重格式</vt:lpstr>
      <vt:lpstr>PowerPoint 演示文稿</vt:lpstr>
      <vt:lpstr>PowerPoint 演示文稿</vt:lpstr>
      <vt:lpstr>PowerPoint 演示文稿</vt:lpstr>
      <vt:lpstr>谢谢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keke</dc:creator>
  <cp:lastModifiedBy>rz</cp:lastModifiedBy>
  <cp:revision>59</cp:revision>
  <dcterms:created xsi:type="dcterms:W3CDTF">2008-07-04T05:16:00Z</dcterms:created>
  <dcterms:modified xsi:type="dcterms:W3CDTF">2020-05-15T09:15:04Z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2052-11.1.0.9662</vt:lpwstr>
  </property>
</Properties>
</file>