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409" r:id="rId3"/>
    <p:sldId id="413" r:id="rId4"/>
    <p:sldId id="417" r:id="rId5"/>
    <p:sldId id="416" r:id="rId6"/>
    <p:sldId id="418" r:id="rId7"/>
    <p:sldId id="419" r:id="rId8"/>
    <p:sldId id="421" r:id="rId9"/>
    <p:sldId id="428" r:id="rId10"/>
    <p:sldId id="429" r:id="rId11"/>
    <p:sldId id="427" r:id="rId12"/>
    <p:sldId id="426" r:id="rId13"/>
    <p:sldId id="425" r:id="rId14"/>
    <p:sldId id="423" r:id="rId15"/>
    <p:sldId id="424" r:id="rId16"/>
    <p:sldId id="430" r:id="rId17"/>
    <p:sldId id="422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-114" y="-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2.xml"/><Relationship Id="rId4" Type="http://schemas.openxmlformats.org/officeDocument/2006/relationships/tags" Target="../tags/tag6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组合 17409"/>
          <p:cNvGrpSpPr/>
          <p:nvPr/>
        </p:nvGrpSpPr>
        <p:grpSpPr>
          <a:xfrm>
            <a:off x="0" y="0"/>
            <a:ext cx="7823200" cy="6858000"/>
            <a:chOff x="0" y="0"/>
            <a:chExt cx="3696" cy="4320"/>
          </a:xfrm>
        </p:grpSpPr>
        <p:sp>
          <p:nvSpPr>
            <p:cNvPr id="17411" name="矩形 17410"/>
            <p:cNvSpPr/>
            <p:nvPr/>
          </p:nvSpPr>
          <p:spPr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 wrap="none" anchor="ctr"/>
            <a:lstStyle/>
            <a:p>
              <a:pPr lvl="0" algn="ctr">
                <a:spcBef>
                  <a:spcPct val="0"/>
                </a:spcBef>
              </a:pPr>
              <a:endParaRPr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17412" name="圆角矩形 17411"/>
            <p:cNvSpPr/>
            <p:nvPr/>
          </p:nvSpPr>
          <p:spPr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</a:ln>
          </p:spPr>
          <p:txBody>
            <a:bodyPr wrap="none" anchor="ctr"/>
            <a:lstStyle/>
            <a:p>
              <a:pPr lvl="0" algn="ctr">
                <a:spcBef>
                  <a:spcPct val="0"/>
                </a:spcBef>
              </a:pPr>
              <a:endParaRPr sz="2400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7413" name="组合 17412"/>
          <p:cNvGrpSpPr/>
          <p:nvPr/>
        </p:nvGrpSpPr>
        <p:grpSpPr>
          <a:xfrm>
            <a:off x="4842933" y="4889500"/>
            <a:ext cx="6502400" cy="319088"/>
            <a:chOff x="2288" y="3080"/>
            <a:chExt cx="3072" cy="201"/>
          </a:xfrm>
        </p:grpSpPr>
        <p:sp>
          <p:nvSpPr>
            <p:cNvPr id="17414" name="圆角矩形 17413"/>
            <p:cNvSpPr/>
            <p:nvPr/>
          </p:nvSpPr>
          <p:spPr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5" name="流程图: 延期 17414"/>
            <p:cNvSpPr/>
            <p:nvPr/>
          </p:nvSpPr>
          <p:spPr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7416" name="副标题 17415"/>
          <p:cNvSpPr>
            <a:spLocks noGrp="1"/>
          </p:cNvSpPr>
          <p:nvPr>
            <p:ph type="subTitle" idx="1"/>
          </p:nvPr>
        </p:nvSpPr>
        <p:spPr>
          <a:xfrm>
            <a:off x="6231467" y="2927350"/>
            <a:ext cx="5350933" cy="182245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marL="0" lvl="0" indent="0">
              <a:buClr>
                <a:schemeClr val="tx1"/>
              </a:buClr>
              <a:buSzPct val="75000"/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  <a:lvl2pPr marL="457200" lvl="1" indent="0" algn="ctr">
              <a:buClr>
                <a:schemeClr val="tx1"/>
              </a:buClr>
              <a:buSzPct val="75000"/>
              <a:buFontTx/>
              <a:buNone/>
              <a:defRPr>
                <a:solidFill>
                  <a:schemeClr val="tx2"/>
                </a:solidFill>
              </a:defRPr>
            </a:lvl2pPr>
            <a:lvl3pPr marL="914400" lvl="2" indent="0" algn="ctr">
              <a:buClr>
                <a:schemeClr val="tx1"/>
              </a:buClr>
              <a:buSzPct val="75000"/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3pPr>
            <a:lvl4pPr marL="1371600" lvl="3" indent="0" algn="ctr">
              <a:buClr>
                <a:schemeClr val="tx1"/>
              </a:buClr>
              <a:buSzPct val="80000"/>
              <a:buFontTx/>
              <a:buNone/>
              <a:defRPr>
                <a:solidFill>
                  <a:schemeClr val="tx2"/>
                </a:solidFill>
              </a:defRPr>
            </a:lvl4pPr>
            <a:lvl5pPr marL="1828800" lvl="4" indent="0" algn="ctr">
              <a:buClr>
                <a:schemeClr val="tx1"/>
              </a:buClr>
              <a:buSzPct val="65000"/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 dirty="0"/>
              <a:t>单击此处编辑母版副标题样式</a:t>
            </a:r>
          </a:p>
        </p:txBody>
      </p:sp>
      <p:sp>
        <p:nvSpPr>
          <p:cNvPr id="17417" name="日期占位符 17416"/>
          <p:cNvSpPr>
            <a:spLocks noGrp="1"/>
          </p:cNvSpPr>
          <p:nvPr>
            <p:ph type="dt" sz="quarter" idx="2"/>
          </p:nvPr>
        </p:nvSpPr>
        <p:spPr>
          <a:xfrm>
            <a:off x="3251200" y="6248400"/>
            <a:ext cx="2840567" cy="47466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BB962C8B-B14F-4D97-AF65-F5344CB8AC3E}" type="datetime1">
              <a:rPr lang="zh-CN" altLang="en-US" dirty="0">
                <a:latin typeface="Arial" panose="020B0604020202020204" pitchFamily="34" charset="0"/>
              </a:rPr>
              <a:t>2020/10/14</a:t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7418" name="页脚占位符 17417"/>
          <p:cNvSpPr>
            <a:spLocks noGrp="1"/>
          </p:cNvSpPr>
          <p:nvPr>
            <p:ph type="ftr" sz="quarter" idx="3"/>
          </p:nvPr>
        </p:nvSpPr>
        <p:spPr>
          <a:xfrm>
            <a:off x="7721600" y="6248400"/>
            <a:ext cx="3862917" cy="47466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7419" name="灯片编号占位符 17418"/>
          <p:cNvSpPr>
            <a:spLocks noGrp="1"/>
          </p:cNvSpPr>
          <p:nvPr>
            <p:ph type="sldNum" sz="quarter" idx="4"/>
          </p:nvPr>
        </p:nvSpPr>
        <p:spPr>
          <a:xfrm>
            <a:off x="101600" y="6248400"/>
            <a:ext cx="783167" cy="48895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7420" name="标题 17419"/>
          <p:cNvSpPr>
            <a:spLocks noGrp="1"/>
          </p:cNvSpPr>
          <p:nvPr>
            <p:ph type="ctrTitle" sz="quarter"/>
          </p:nvPr>
        </p:nvSpPr>
        <p:spPr>
          <a:xfrm>
            <a:off x="914400" y="990600"/>
            <a:ext cx="10972800" cy="1905000"/>
          </a:xfrm>
          <a:prstGeom prst="roundRect">
            <a:avLst>
              <a:gd name="adj" fmla="val 50000"/>
            </a:avLst>
          </a:prstGeom>
          <a:noFill/>
          <a:ln w="9525">
            <a:noFill/>
          </a:ln>
        </p:spPr>
        <p:txBody>
          <a:bodyPr anchor="ctr"/>
          <a:lstStyle>
            <a:lvl1pPr lvl="0" algn="ctr">
              <a:buClrTx/>
              <a:buSzTx/>
              <a:buFontTx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单击此处编辑母版标题样式</a:t>
            </a:r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17600" y="2362200"/>
            <a:ext cx="5026109" cy="37242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48857" y="2362200"/>
            <a:ext cx="5026109" cy="37242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40800" y="762000"/>
            <a:ext cx="2641600" cy="53244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16000" y="762000"/>
            <a:ext cx="7771664" cy="53244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2020/10/14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tx1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tx1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组合 16385"/>
          <p:cNvGrpSpPr/>
          <p:nvPr/>
        </p:nvGrpSpPr>
        <p:grpSpPr>
          <a:xfrm>
            <a:off x="0" y="0"/>
            <a:ext cx="10160000" cy="6858000"/>
            <a:chOff x="0" y="0"/>
            <a:chExt cx="4800" cy="4320"/>
          </a:xfrm>
        </p:grpSpPr>
        <p:grpSp>
          <p:nvGrpSpPr>
            <p:cNvPr id="16387" name="组合 16386"/>
            <p:cNvGrpSpPr/>
            <p:nvPr userDrawn="1"/>
          </p:nvGrpSpPr>
          <p:grpSpPr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6388" name="矩形 16387"/>
              <p:cNvSpPr/>
              <p:nvPr userDrawn="1"/>
            </p:nvSpPr>
            <p:spPr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389" name="任意多边形 16388"/>
              <p:cNvSpPr/>
              <p:nvPr userDrawn="1"/>
            </p:nvSpPr>
            <p:spPr>
              <a:xfrm>
                <a:off x="288" y="0"/>
                <a:ext cx="1728" cy="735"/>
              </a:xfrm>
              <a:custGeom>
                <a:avLst/>
                <a:gdLst/>
                <a:ahLst/>
                <a:cxnLst/>
                <a:rect l="0" t="0" r="0" b="0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6390" name="组合 16389"/>
            <p:cNvGrpSpPr/>
            <p:nvPr/>
          </p:nvGrpSpPr>
          <p:grpSpPr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6391" name="圆角矩形 16390"/>
              <p:cNvSpPr/>
              <p:nvPr/>
            </p:nvSpPr>
            <p:spPr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392" name="流程图: 延期 16391"/>
              <p:cNvSpPr/>
              <p:nvPr/>
            </p:nvSpPr>
            <p:spPr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6393" name="标题 16392"/>
          <p:cNvSpPr>
            <a:spLocks noGrp="1"/>
          </p:cNvSpPr>
          <p:nvPr>
            <p:ph type="title"/>
          </p:nvPr>
        </p:nvSpPr>
        <p:spPr>
          <a:xfrm>
            <a:off x="1016000" y="762000"/>
            <a:ext cx="105664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</a:ln>
        </p:spPr>
        <p:txBody>
          <a:bodyPr anchor="b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6394" name="文本占位符 16393"/>
          <p:cNvSpPr>
            <a:spLocks noGrp="1"/>
          </p:cNvSpPr>
          <p:nvPr>
            <p:ph type="body" idx="1"/>
          </p:nvPr>
        </p:nvSpPr>
        <p:spPr>
          <a:xfrm>
            <a:off x="1117600" y="2362200"/>
            <a:ext cx="10257367" cy="37242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6395" name="日期占位符 16394"/>
          <p:cNvSpPr>
            <a:spLocks noGrp="1"/>
          </p:cNvSpPr>
          <p:nvPr>
            <p:ph type="dt" sz="half" idx="2"/>
          </p:nvPr>
        </p:nvSpPr>
        <p:spPr>
          <a:xfrm>
            <a:off x="3251200" y="6248400"/>
            <a:ext cx="2840567" cy="47466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6396" name="页脚占位符 16395"/>
          <p:cNvSpPr>
            <a:spLocks noGrp="1"/>
          </p:cNvSpPr>
          <p:nvPr>
            <p:ph type="ftr" sz="quarter" idx="3"/>
          </p:nvPr>
        </p:nvSpPr>
        <p:spPr>
          <a:xfrm>
            <a:off x="7721600" y="6248400"/>
            <a:ext cx="3862917" cy="47466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6397" name="灯片编号占位符 16396"/>
          <p:cNvSpPr>
            <a:spLocks noGrp="1"/>
          </p:cNvSpPr>
          <p:nvPr>
            <p:ph type="sldNum" sz="quarter" idx="4"/>
          </p:nvPr>
        </p:nvSpPr>
        <p:spPr>
          <a:xfrm>
            <a:off x="112184" y="6242050"/>
            <a:ext cx="783167" cy="488950"/>
          </a:xfrm>
          <a:prstGeom prst="rect">
            <a:avLst/>
          </a:prstGeom>
          <a:noFill/>
          <a:ln w="9525">
            <a:noFill/>
          </a:ln>
        </p:spPr>
        <p:txBody>
          <a:bodyPr anchor="b" anchorCtr="1"/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l" defTabSz="914400" rtl="0" eaLnBrk="1" fontAlgn="base" latinLnBrk="0" hangingPunct="1">
        <a:lnSpc>
          <a:spcPct val="90000"/>
        </a:lnSpc>
        <a:spcBef>
          <a:spcPct val="0"/>
        </a:spcBef>
        <a:spcAft>
          <a:spcPct val="0"/>
        </a:spcAft>
        <a:buNone/>
        <a:defRPr sz="3600" b="1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75000"/>
        <a:buFontTx/>
        <a:buChar char="–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FontTx/>
        <a:buChar char="–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dirty="0">
                <a:sym typeface="+mn-ea"/>
              </a:rPr>
              <a:t>项目三：在库管理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/>
              <a:t>单击输入您的封面副标题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任务二 移库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作业要求：为了即将到来的双十一，大学城配送中心要对仓库进行整合管理，现需对</a:t>
            </a:r>
            <a:r>
              <a:rPr lang="en-US" altLang="zh-CN"/>
              <a:t>A</a:t>
            </a:r>
            <a:r>
              <a:rPr lang="zh-CN" altLang="en-US"/>
              <a:t>库区的奶制品进行移库作业，具体作业要求如下：</a:t>
            </a:r>
          </a:p>
          <a:p>
            <a:r>
              <a:rPr lang="en-US" altLang="zh-CN"/>
              <a:t>1</a:t>
            </a:r>
            <a:r>
              <a:rPr lang="zh-CN" altLang="en-US"/>
              <a:t>、将商品“娃哈哈益生元”从原储位02010202上移库15箱至储位01020201</a:t>
            </a:r>
          </a:p>
          <a:p>
            <a:r>
              <a:rPr lang="en-US" altLang="zh-CN"/>
              <a:t>2</a:t>
            </a:r>
            <a:r>
              <a:rPr lang="zh-CN" altLang="en-US"/>
              <a:t>、</a:t>
            </a:r>
            <a:r>
              <a:rPr lang="zh-CN" altLang="en-US">
                <a:sym typeface="+mn-ea"/>
              </a:rPr>
              <a:t>将商品“蒙牛纯牛奶”从原储位</a:t>
            </a:r>
            <a:r>
              <a:rPr lang="en-US" altLang="zh-CN">
                <a:sym typeface="+mn-ea"/>
              </a:rPr>
              <a:t>01010202</a:t>
            </a:r>
            <a:r>
              <a:rPr lang="zh-CN" altLang="en-US">
                <a:sym typeface="+mn-ea"/>
              </a:rPr>
              <a:t>上移库</a:t>
            </a:r>
            <a:r>
              <a:rPr lang="en-US" altLang="zh-CN">
                <a:sym typeface="+mn-ea"/>
              </a:rPr>
              <a:t>30</a:t>
            </a:r>
            <a:r>
              <a:rPr lang="zh-CN" altLang="en-US">
                <a:sym typeface="+mn-ea"/>
              </a:rPr>
              <a:t>箱至储位0102020</a:t>
            </a:r>
            <a:r>
              <a:rPr lang="en-US" altLang="zh-CN">
                <a:sym typeface="+mn-ea"/>
              </a:rPr>
              <a:t>2</a:t>
            </a:r>
          </a:p>
          <a:p>
            <a:r>
              <a:rPr lang="zh-CN" altLang="en-US">
                <a:sym typeface="+mn-ea"/>
              </a:rPr>
              <a:t>请同学们完成该移库作业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任务二 移库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移库概念</a:t>
            </a:r>
          </a:p>
          <a:p>
            <a:pPr marL="0" indent="0">
              <a:buNone/>
            </a:pPr>
            <a:endParaRPr lang="zh-CN" altLang="en-US"/>
          </a:p>
          <a:p>
            <a:r>
              <a:rPr lang="zh-CN" altLang="en-US"/>
              <a:t>在仓库所有作业流程中，移库是较为常见的。移库操作是指未发生物权转移及产品属性变更的移库操作，仅包含普通的移库操作。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任务二 移库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400"/>
              <a:t>产生移库的原因：</a:t>
            </a:r>
          </a:p>
          <a:p>
            <a:pPr marL="0" indent="0">
              <a:buNone/>
            </a:pPr>
            <a:r>
              <a:rPr lang="zh-CN" altLang="en-US" sz="2400"/>
              <a:t>1、商品种类细分，造成的储位移动。如酒品类，又下设啤酒和红酒、洋酒等；</a:t>
            </a:r>
          </a:p>
          <a:p>
            <a:pPr marL="0" indent="0">
              <a:buNone/>
            </a:pPr>
            <a:r>
              <a:rPr lang="zh-CN" altLang="en-US" sz="2400"/>
              <a:t>2、流程作业间的储位转变及暂存的需求，如半成品仓转移到加工仓；</a:t>
            </a:r>
          </a:p>
          <a:p>
            <a:pPr marL="0" indent="0">
              <a:buNone/>
            </a:pPr>
            <a:r>
              <a:rPr lang="zh-CN" altLang="en-US" sz="2400"/>
              <a:t>3、日常仓整作业的需求，即库内的“碎片整理”工作；</a:t>
            </a:r>
          </a:p>
          <a:p>
            <a:pPr marL="0" indent="0">
              <a:buNone/>
            </a:pPr>
            <a:r>
              <a:rPr lang="zh-CN" altLang="en-US" sz="2400"/>
              <a:t>4、仓库储位安排变更。如仓库减能需求，临时整合多个分仓为一个主仓；</a:t>
            </a:r>
          </a:p>
          <a:p>
            <a:pPr marL="0" indent="0">
              <a:buNone/>
            </a:pPr>
            <a:endParaRPr lang="zh-CN" altLang="en-US" sz="2400"/>
          </a:p>
          <a:p>
            <a:r>
              <a:rPr lang="zh-CN" altLang="en-US" sz="2400">
                <a:solidFill>
                  <a:srgbClr val="FF0000"/>
                </a:solidFill>
              </a:rPr>
              <a:t>移库的核心：要保证仓储正常运营不受影响，出入库作业正常畅通。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/>
              <a:t>任务二 移库</a:t>
            </a:r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1266190" y="2362200"/>
            <a:ext cx="9368790" cy="44958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移库作业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移库作业注意事项有哪些？</a:t>
            </a:r>
          </a:p>
          <a:p>
            <a:r>
              <a:rPr lang="en-US" altLang="zh-CN" dirty="0"/>
              <a:t>1</a:t>
            </a:r>
            <a:r>
              <a:rPr lang="zh-CN" altLang="en-US" dirty="0"/>
              <a:t>、移库单信息要全面 （移库产品、数量、出位、人位、操作时间）</a:t>
            </a:r>
          </a:p>
          <a:p>
            <a:r>
              <a:rPr lang="en-US" altLang="zh-CN" dirty="0"/>
              <a:t>2</a:t>
            </a:r>
            <a:r>
              <a:rPr lang="zh-CN" altLang="en-US" dirty="0"/>
              <a:t>、移库操作时间合理</a:t>
            </a:r>
          </a:p>
          <a:p>
            <a:r>
              <a:rPr lang="en-US" altLang="zh-CN" dirty="0"/>
              <a:t>3</a:t>
            </a:r>
            <a:r>
              <a:rPr lang="zh-CN" altLang="en-US" dirty="0"/>
              <a:t>、信息系统要及时更新</a:t>
            </a:r>
          </a:p>
          <a:p>
            <a:r>
              <a:rPr lang="en-US" altLang="zh-CN" dirty="0"/>
              <a:t>4</a:t>
            </a:r>
            <a:r>
              <a:rPr lang="zh-CN" altLang="en-US" dirty="0"/>
              <a:t>、注意操作安全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mtClean="0"/>
              <a:t>盘点作业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59315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标题 37889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zh-CN" altLang="en-US" dirty="0"/>
              <a:t> </a:t>
            </a:r>
          </a:p>
        </p:txBody>
      </p:sp>
      <p:sp>
        <p:nvSpPr>
          <p:cNvPr id="37891" name="文本占位符 3789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 </a:t>
            </a:r>
          </a:p>
          <a:p>
            <a:pPr lvl="1"/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标题 37889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zh-CN" altLang="en-US" dirty="0">
                <a:sym typeface="+mn-ea"/>
              </a:rPr>
              <a:t/>
            </a:r>
            <a:br>
              <a:rPr lang="zh-CN" altLang="en-US" dirty="0">
                <a:sym typeface="+mn-ea"/>
              </a:rPr>
            </a:br>
            <a:r>
              <a:rPr lang="zh-CN" altLang="en-US" dirty="0">
                <a:sym typeface="+mn-ea"/>
              </a:rPr>
              <a:t/>
            </a:r>
            <a:br>
              <a:rPr lang="zh-CN" altLang="en-US" dirty="0">
                <a:sym typeface="+mn-ea"/>
              </a:rPr>
            </a:br>
            <a:r>
              <a:rPr lang="zh-CN" altLang="en-US" dirty="0">
                <a:sym typeface="+mn-ea"/>
              </a:rPr>
              <a:t/>
            </a:r>
            <a:br>
              <a:rPr lang="zh-CN" altLang="en-US" dirty="0">
                <a:sym typeface="+mn-ea"/>
              </a:rPr>
            </a:br>
            <a:r>
              <a:rPr lang="zh-CN" altLang="en-US" dirty="0">
                <a:sym typeface="+mn-ea"/>
              </a:rPr>
              <a:t/>
            </a:r>
            <a:br>
              <a:rPr lang="zh-CN" altLang="en-US" dirty="0">
                <a:sym typeface="+mn-ea"/>
              </a:rPr>
            </a:br>
            <a:r>
              <a:rPr lang="zh-CN" altLang="en-US" dirty="0">
                <a:sym typeface="+mn-ea"/>
              </a:rPr>
              <a:t/>
            </a:r>
            <a:br>
              <a:rPr lang="zh-CN" altLang="en-US" dirty="0">
                <a:sym typeface="+mn-ea"/>
              </a:rPr>
            </a:br>
            <a:r>
              <a:rPr lang="zh-CN" altLang="en-US" dirty="0">
                <a:sym typeface="+mn-ea"/>
              </a:rPr>
              <a:t/>
            </a:r>
            <a:br>
              <a:rPr lang="zh-CN" altLang="en-US" dirty="0">
                <a:sym typeface="+mn-ea"/>
              </a:rPr>
            </a:br>
            <a:r>
              <a:rPr lang="zh-CN" altLang="en-US" dirty="0">
                <a:sym typeface="+mn-ea"/>
              </a:rPr>
              <a:t>任务一、商品保管与养护</a:t>
            </a:r>
            <a:endParaRPr lang="zh-CN" altLang="en-US" b="1" dirty="0"/>
          </a:p>
        </p:txBody>
      </p:sp>
      <p:sp>
        <p:nvSpPr>
          <p:cNvPr id="37891" name="文本占位符 3789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zh-CN" altLang="en-US" dirty="0"/>
              <a:t>知识补充</a:t>
            </a:r>
          </a:p>
          <a:p>
            <a:pPr lvl="1"/>
            <a:r>
              <a:rPr lang="en-US" sz="2400">
                <a:solidFill>
                  <a:srgbClr val="FF0000"/>
                </a:solidFill>
                <a:sym typeface="+mn-ea"/>
              </a:rPr>
              <a:t>1</a:t>
            </a:r>
            <a:r>
              <a:rPr lang="zh-CN" altLang="en-US" sz="2400">
                <a:solidFill>
                  <a:srgbClr val="FF0000"/>
                </a:solidFill>
                <a:sym typeface="+mn-ea"/>
              </a:rPr>
              <a:t>、</a:t>
            </a:r>
            <a:r>
              <a:rPr sz="2400">
                <a:solidFill>
                  <a:srgbClr val="FF0000"/>
                </a:solidFill>
                <a:sym typeface="+mn-ea"/>
              </a:rPr>
              <a:t>管理目标 </a:t>
            </a:r>
            <a:endParaRPr lang="zh-CN" altLang="en-US" sz="2400" dirty="0">
              <a:solidFill>
                <a:srgbClr val="FF0000"/>
              </a:solidFill>
            </a:endParaRPr>
          </a:p>
          <a:p>
            <a:pPr lvl="2"/>
            <a:r>
              <a:rPr sz="2400">
                <a:solidFill>
                  <a:srgbClr val="FF0000"/>
                </a:solidFill>
                <a:sym typeface="+mn-ea"/>
              </a:rPr>
              <a:t>仓储空间利用的最大化 </a:t>
            </a:r>
            <a:endParaRPr lang="zh-CN" altLang="en-US" sz="2400" dirty="0">
              <a:solidFill>
                <a:srgbClr val="FF0000"/>
              </a:solidFill>
            </a:endParaRPr>
          </a:p>
          <a:p>
            <a:pPr lvl="2"/>
            <a:r>
              <a:rPr sz="2400">
                <a:solidFill>
                  <a:srgbClr val="FF0000"/>
                </a:solidFill>
                <a:sym typeface="+mn-ea"/>
              </a:rPr>
              <a:t>劳动力和设备的有效使用 </a:t>
            </a:r>
            <a:endParaRPr lang="zh-CN" altLang="en-US" sz="2400" dirty="0">
              <a:solidFill>
                <a:srgbClr val="FF0000"/>
              </a:solidFill>
            </a:endParaRPr>
          </a:p>
          <a:p>
            <a:pPr lvl="2"/>
            <a:r>
              <a:rPr sz="2400">
                <a:solidFill>
                  <a:srgbClr val="FF0000"/>
                </a:solidFill>
                <a:sym typeface="+mn-ea"/>
              </a:rPr>
              <a:t>货物的方便存取 </a:t>
            </a:r>
            <a:endParaRPr lang="zh-CN" altLang="en-US" sz="2400" dirty="0">
              <a:solidFill>
                <a:srgbClr val="FF0000"/>
              </a:solidFill>
            </a:endParaRPr>
          </a:p>
          <a:p>
            <a:pPr lvl="2"/>
            <a:r>
              <a:rPr sz="2400">
                <a:solidFill>
                  <a:srgbClr val="FF0000"/>
                </a:solidFill>
                <a:sym typeface="+mn-ea"/>
              </a:rPr>
              <a:t>货物的有效移动 </a:t>
            </a:r>
            <a:endParaRPr lang="zh-CN" altLang="en-US" sz="2400" dirty="0">
              <a:solidFill>
                <a:srgbClr val="FF0000"/>
              </a:solidFill>
            </a:endParaRPr>
          </a:p>
          <a:p>
            <a:pPr lvl="2"/>
            <a:r>
              <a:rPr sz="2400">
                <a:solidFill>
                  <a:srgbClr val="FF0000"/>
                </a:solidFill>
                <a:sym typeface="+mn-ea"/>
              </a:rPr>
              <a:t>货物的良好保</a:t>
            </a:r>
            <a:endParaRPr lang="zh-CN" altLang="en-US" dirty="0"/>
          </a:p>
          <a:p>
            <a:pPr lvl="1"/>
            <a:endParaRPr lang="zh-CN" altLang="en-US" dirty="0"/>
          </a:p>
          <a:p>
            <a:pPr lvl="1"/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标题 37889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zh-CN" altLang="en-US" dirty="0">
                <a:sym typeface="+mn-ea"/>
              </a:rPr>
              <a:t/>
            </a:r>
            <a:br>
              <a:rPr lang="zh-CN" altLang="en-US" dirty="0">
                <a:sym typeface="+mn-ea"/>
              </a:rPr>
            </a:br>
            <a:r>
              <a:rPr lang="zh-CN" altLang="en-US" dirty="0">
                <a:sym typeface="+mn-ea"/>
              </a:rPr>
              <a:t/>
            </a:r>
            <a:br>
              <a:rPr lang="zh-CN" altLang="en-US" dirty="0">
                <a:sym typeface="+mn-ea"/>
              </a:rPr>
            </a:br>
            <a:r>
              <a:rPr lang="zh-CN" altLang="en-US" dirty="0">
                <a:sym typeface="+mn-ea"/>
              </a:rPr>
              <a:t/>
            </a:r>
            <a:br>
              <a:rPr lang="zh-CN" altLang="en-US" dirty="0">
                <a:sym typeface="+mn-ea"/>
              </a:rPr>
            </a:br>
            <a:r>
              <a:rPr lang="zh-CN" altLang="en-US" dirty="0">
                <a:sym typeface="+mn-ea"/>
              </a:rPr>
              <a:t/>
            </a:r>
            <a:br>
              <a:rPr lang="zh-CN" altLang="en-US" dirty="0">
                <a:sym typeface="+mn-ea"/>
              </a:rPr>
            </a:br>
            <a:r>
              <a:rPr lang="zh-CN" altLang="en-US" dirty="0">
                <a:sym typeface="+mn-ea"/>
              </a:rPr>
              <a:t/>
            </a:r>
            <a:br>
              <a:rPr lang="zh-CN" altLang="en-US" dirty="0">
                <a:sym typeface="+mn-ea"/>
              </a:rPr>
            </a:br>
            <a:r>
              <a:rPr lang="zh-CN" altLang="en-US" dirty="0">
                <a:sym typeface="+mn-ea"/>
              </a:rPr>
              <a:t/>
            </a:r>
            <a:br>
              <a:rPr lang="zh-CN" altLang="en-US" dirty="0">
                <a:sym typeface="+mn-ea"/>
              </a:rPr>
            </a:br>
            <a:r>
              <a:rPr lang="zh-CN" altLang="en-US" dirty="0">
                <a:sym typeface="+mn-ea"/>
              </a:rPr>
              <a:t>任务一、商品保管与养护</a:t>
            </a:r>
            <a:endParaRPr lang="zh-CN" altLang="en-US" b="1" dirty="0"/>
          </a:p>
        </p:txBody>
      </p:sp>
      <p:sp>
        <p:nvSpPr>
          <p:cNvPr id="37891" name="文本占位符 3789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zh-CN" altLang="en-US" dirty="0">
                <a:sym typeface="+mn-ea"/>
              </a:rPr>
              <a:t>知识补充</a:t>
            </a:r>
            <a:endParaRPr lang="zh-CN" altLang="en-US" dirty="0"/>
          </a:p>
          <a:p>
            <a:pPr lvl="1"/>
            <a:r>
              <a:rPr lang="en-US">
                <a:solidFill>
                  <a:srgbClr val="FF0000"/>
                </a:solidFill>
                <a:sym typeface="+mn-ea"/>
              </a:rPr>
              <a:t>2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、在库管理内容</a:t>
            </a:r>
            <a:r>
              <a:rPr sz="2400">
                <a:sym typeface="+mn-ea"/>
              </a:rPr>
              <a:t> </a:t>
            </a:r>
            <a:endParaRPr lang="zh-CN" altLang="en-US" sz="2400" dirty="0"/>
          </a:p>
          <a:p>
            <a:pPr lvl="3">
              <a:lnSpc>
                <a:spcPct val="90000"/>
              </a:lnSpc>
            </a:pPr>
            <a:r>
              <a:rPr sz="2400">
                <a:sym typeface="+mn-ea"/>
              </a:rPr>
              <a:t>商品要按规定区域和货位存放，容易识别和查找。 </a:t>
            </a:r>
            <a:endParaRPr lang="zh-CN" altLang="en-US" sz="2400" dirty="0"/>
          </a:p>
          <a:p>
            <a:pPr lvl="3">
              <a:lnSpc>
                <a:spcPct val="90000"/>
              </a:lnSpc>
            </a:pPr>
            <a:r>
              <a:rPr sz="2400">
                <a:sym typeface="+mn-ea"/>
              </a:rPr>
              <a:t>控制好仓库的温湿度。 </a:t>
            </a:r>
            <a:endParaRPr lang="zh-CN" altLang="en-US" sz="2400" dirty="0"/>
          </a:p>
          <a:p>
            <a:pPr lvl="3">
              <a:lnSpc>
                <a:spcPct val="90000"/>
              </a:lnSpc>
            </a:pPr>
            <a:r>
              <a:rPr sz="2400">
                <a:sym typeface="+mn-ea"/>
              </a:rPr>
              <a:t>防治仓储物品霉变。 </a:t>
            </a:r>
            <a:endParaRPr lang="zh-CN" altLang="en-US" sz="2400" dirty="0"/>
          </a:p>
          <a:p>
            <a:pPr lvl="3">
              <a:lnSpc>
                <a:spcPct val="90000"/>
              </a:lnSpc>
            </a:pPr>
            <a:r>
              <a:rPr sz="2400">
                <a:sym typeface="+mn-ea"/>
              </a:rPr>
              <a:t>防治锈蚀 。</a:t>
            </a:r>
            <a:endParaRPr lang="zh-CN" altLang="en-US" sz="2400" dirty="0"/>
          </a:p>
          <a:p>
            <a:pPr lvl="3">
              <a:lnSpc>
                <a:spcPct val="90000"/>
              </a:lnSpc>
            </a:pPr>
            <a:r>
              <a:rPr sz="2400">
                <a:sym typeface="+mn-ea"/>
              </a:rPr>
              <a:t>防治虫害 。</a:t>
            </a:r>
            <a:endParaRPr lang="zh-CN" altLang="en-US" sz="2400" dirty="0"/>
          </a:p>
          <a:p>
            <a:pPr lvl="3">
              <a:lnSpc>
                <a:spcPct val="90000"/>
              </a:lnSpc>
            </a:pPr>
            <a:r>
              <a:rPr sz="2400">
                <a:sym typeface="+mn-ea"/>
              </a:rPr>
              <a:t>商品盘点 。</a:t>
            </a:r>
            <a:endParaRPr lang="zh-CN" altLang="en-US" sz="2400" dirty="0"/>
          </a:p>
          <a:p>
            <a:pPr lvl="3">
              <a:lnSpc>
                <a:spcPct val="90000"/>
              </a:lnSpc>
            </a:pPr>
            <a:r>
              <a:rPr sz="2400">
                <a:sym typeface="+mn-ea"/>
              </a:rPr>
              <a:t>安全管理 。</a:t>
            </a:r>
            <a:r>
              <a:rPr lang="zh-CN" altLang="en-US" dirty="0"/>
              <a:t> </a:t>
            </a:r>
          </a:p>
          <a:p>
            <a:pPr lvl="1"/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标题 37889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zh-CN" altLang="en-US" dirty="0">
                <a:sym typeface="+mn-ea"/>
              </a:rPr>
              <a:t>任务一、商品保管与养护</a:t>
            </a:r>
            <a:endParaRPr lang="zh-CN" altLang="en-US" dirty="0"/>
          </a:p>
        </p:txBody>
      </p:sp>
      <p:sp>
        <p:nvSpPr>
          <p:cNvPr id="37891" name="文本占位符 3789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zh-CN" altLang="en-US" sz="2800" dirty="0">
                <a:sym typeface="+mn-ea"/>
              </a:rPr>
              <a:t>知识补充</a:t>
            </a:r>
            <a:endParaRPr lang="zh-CN" altLang="en-US" sz="2800" dirty="0"/>
          </a:p>
          <a:p>
            <a:pPr lvl="1"/>
            <a:r>
              <a:rPr lang="en-US" altLang="zh-CN" sz="2800">
                <a:solidFill>
                  <a:srgbClr val="FF0000"/>
                </a:solidFill>
                <a:sym typeface="+mn-ea"/>
              </a:rPr>
              <a:t>3</a:t>
            </a:r>
            <a:r>
              <a:rPr lang="zh-CN" altLang="en-US" sz="2800">
                <a:solidFill>
                  <a:srgbClr val="FF0000"/>
                </a:solidFill>
                <a:sym typeface="+mn-ea"/>
              </a:rPr>
              <a:t>、在库</a:t>
            </a:r>
            <a:r>
              <a:rPr lang="zh-CN" altLang="en-US" b="1" dirty="0"/>
              <a:t>保管的作业流程</a:t>
            </a:r>
            <a:r>
              <a:rPr lang="zh-CN" altLang="en-US" dirty="0"/>
              <a:t> </a:t>
            </a:r>
          </a:p>
          <a:p>
            <a:pPr lvl="1"/>
            <a:endParaRPr lang="zh-CN" altLang="en-US" dirty="0"/>
          </a:p>
          <a:p>
            <a:pPr lvl="1"/>
            <a:endParaRPr lang="zh-CN" altLang="en-US" dirty="0"/>
          </a:p>
          <a:p>
            <a:pPr lvl="1"/>
            <a:endParaRPr lang="zh-CN" altLang="en-US" dirty="0"/>
          </a:p>
          <a:p>
            <a:pPr lvl="1"/>
            <a:r>
              <a:rPr lang="zh-CN" altLang="en-US" dirty="0"/>
              <a:t>在库保管作业流程 </a:t>
            </a:r>
          </a:p>
          <a:p>
            <a:pPr lvl="1"/>
            <a:endParaRPr lang="zh-CN" altLang="en-US" dirty="0"/>
          </a:p>
        </p:txBody>
      </p:sp>
      <p:pic>
        <p:nvPicPr>
          <p:cNvPr id="37893" name="图片 3789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3048000"/>
            <a:ext cx="3429000" cy="29829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标题 37889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zh-CN" altLang="en-US" dirty="0">
                <a:sym typeface="+mn-ea"/>
              </a:rPr>
              <a:t>任务一、商品保管与养护</a:t>
            </a:r>
            <a:r>
              <a:rPr lang="zh-CN" altLang="en-US" dirty="0"/>
              <a:t> </a:t>
            </a:r>
          </a:p>
        </p:txBody>
      </p:sp>
      <p:sp>
        <p:nvSpPr>
          <p:cNvPr id="37891" name="文本占位符 3789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zh-CN" altLang="en-US" sz="2800" dirty="0">
                <a:sym typeface="+mn-ea"/>
              </a:rPr>
              <a:t>知识补充</a:t>
            </a:r>
            <a:endParaRPr lang="zh-CN" altLang="en-US" sz="2800" dirty="0"/>
          </a:p>
          <a:p>
            <a:pPr lvl="1"/>
            <a:r>
              <a:rPr lang="en-US" altLang="zh-CN" sz="2800">
                <a:solidFill>
                  <a:srgbClr val="FF0000"/>
                </a:solidFill>
                <a:sym typeface="+mn-ea"/>
              </a:rPr>
              <a:t>4</a:t>
            </a:r>
            <a:r>
              <a:rPr lang="zh-CN" altLang="en-US" sz="2800">
                <a:solidFill>
                  <a:srgbClr val="FF0000"/>
                </a:solidFill>
                <a:sym typeface="+mn-ea"/>
              </a:rPr>
              <a:t>、</a:t>
            </a:r>
            <a:r>
              <a:rPr sz="1800">
                <a:sym typeface="+mn-ea"/>
              </a:rPr>
              <a:t>作业原则 </a:t>
            </a:r>
            <a:endParaRPr lang="zh-CN" altLang="en-US" sz="1800" dirty="0"/>
          </a:p>
          <a:p>
            <a:pPr lvl="2">
              <a:lnSpc>
                <a:spcPct val="90000"/>
              </a:lnSpc>
            </a:pPr>
            <a:r>
              <a:rPr sz="1800">
                <a:sym typeface="+mn-ea"/>
              </a:rPr>
              <a:t>及时：要求及时办理货物的入库、出库手续，及时进行货物的维护保养，及时处理超储、缺货现象，及时处理货物的损溢，及时处理货物错误与损耗，及时进行信息沟通与反馈等。 </a:t>
            </a:r>
            <a:endParaRPr lang="zh-CN" altLang="en-US" sz="1800" dirty="0"/>
          </a:p>
          <a:p>
            <a:pPr lvl="2">
              <a:lnSpc>
                <a:spcPct val="90000"/>
              </a:lnSpc>
            </a:pPr>
            <a:r>
              <a:rPr sz="1800">
                <a:sym typeface="+mn-ea"/>
              </a:rPr>
              <a:t>准确：要求货物的收发不出差错，与入出库单据保持一致，库存商品品种、规格、数量要做到账实相符。  </a:t>
            </a:r>
            <a:endParaRPr lang="zh-CN" altLang="en-US" sz="1800" dirty="0"/>
          </a:p>
          <a:p>
            <a:pPr lvl="2">
              <a:lnSpc>
                <a:spcPct val="90000"/>
              </a:lnSpc>
            </a:pPr>
            <a:r>
              <a:rPr sz="1800">
                <a:sym typeface="+mn-ea"/>
              </a:rPr>
              <a:t>严格 ：要求货物的收发手续齐全，严格门禁管理，货物的装卸、堆垛、苫垫符合作业规程和作业标准，严格按照要求进行货物的维护保养，进行相应的温湿度控制、防虫防鼠及其他仓储保管技术工作的实施，以保证存放货物的质量，严格执行各项安全制度，保证货物的安全。 </a:t>
            </a:r>
            <a:endParaRPr lang="zh-CN" altLang="en-US" sz="1800" dirty="0"/>
          </a:p>
          <a:p>
            <a:pPr lvl="2">
              <a:lnSpc>
                <a:spcPct val="90000"/>
              </a:lnSpc>
            </a:pPr>
            <a:r>
              <a:rPr sz="1800">
                <a:sym typeface="+mn-ea"/>
              </a:rPr>
              <a:t>经济 ：货物存储的数量、存放地点、存储的期限、品种结构等进行科学规划和决策，以最低的成本达到管理的目标</a:t>
            </a:r>
            <a:endParaRPr lang="zh-CN" alt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标题 37889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zh-CN" altLang="en-US" dirty="0">
                <a:sym typeface="+mn-ea"/>
              </a:rPr>
              <a:t>任务一、商品保管与养护</a:t>
            </a:r>
            <a:r>
              <a:rPr lang="zh-CN" altLang="en-US" dirty="0"/>
              <a:t> </a:t>
            </a:r>
          </a:p>
        </p:txBody>
      </p:sp>
      <p:sp>
        <p:nvSpPr>
          <p:cNvPr id="37891" name="文本占位符 3789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zh-CN" altLang="en-US" sz="2000" dirty="0">
                <a:sym typeface="+mn-ea"/>
              </a:rPr>
              <a:t>知识补充</a:t>
            </a:r>
            <a:endParaRPr lang="zh-CN" altLang="en-US" sz="2000" dirty="0"/>
          </a:p>
          <a:p>
            <a:pPr lvl="1"/>
            <a:r>
              <a:rPr lang="en-US" sz="2000">
                <a:sym typeface="+mn-ea"/>
              </a:rPr>
              <a:t>5</a:t>
            </a:r>
            <a:r>
              <a:rPr lang="zh-CN" altLang="en-US" sz="2000">
                <a:sym typeface="+mn-ea"/>
              </a:rPr>
              <a:t>、</a:t>
            </a:r>
            <a:r>
              <a:rPr sz="2000">
                <a:sym typeface="+mn-ea"/>
              </a:rPr>
              <a:t>仓储作业注意事项 </a:t>
            </a:r>
            <a:endParaRPr lang="zh-CN" altLang="en-US" sz="2000" dirty="0"/>
          </a:p>
          <a:p>
            <a:pPr lvl="2"/>
            <a:r>
              <a:rPr sz="2000">
                <a:sym typeface="+mn-ea"/>
              </a:rPr>
              <a:t>库存商品要进行定位管理 。</a:t>
            </a:r>
            <a:endParaRPr lang="zh-CN" altLang="en-US" sz="2000" dirty="0"/>
          </a:p>
          <a:p>
            <a:pPr lvl="2"/>
            <a:r>
              <a:rPr sz="2000">
                <a:sym typeface="+mn-ea"/>
              </a:rPr>
              <a:t>储存商品不可直接与地面接触，必须进行苫垫。 </a:t>
            </a:r>
            <a:endParaRPr lang="zh-CN" altLang="en-US" sz="2000" dirty="0"/>
          </a:p>
          <a:p>
            <a:pPr lvl="2"/>
            <a:r>
              <a:rPr sz="2000">
                <a:sym typeface="+mn-ea"/>
              </a:rPr>
              <a:t>商品储存货架或货垛应设置存货卡，商品进出要注意先进先出的原则。 </a:t>
            </a:r>
            <a:endParaRPr lang="zh-CN" altLang="en-US" sz="2000" dirty="0"/>
          </a:p>
          <a:p>
            <a:pPr lvl="2"/>
            <a:r>
              <a:rPr sz="2000">
                <a:sym typeface="+mn-ea"/>
              </a:rPr>
              <a:t>要注意仓储区的温湿度控制。</a:t>
            </a:r>
            <a:endParaRPr lang="zh-CN" altLang="en-US" sz="2000" dirty="0"/>
          </a:p>
          <a:p>
            <a:pPr lvl="2"/>
            <a:r>
              <a:rPr sz="2000">
                <a:sym typeface="+mn-ea"/>
              </a:rPr>
              <a:t>仓库内要设有防水、防火、防盗等设施，以保证商品安全。 </a:t>
            </a:r>
            <a:endParaRPr lang="zh-CN" altLang="en-US" sz="2000" dirty="0"/>
          </a:p>
          <a:p>
            <a:pPr lvl="2"/>
            <a:r>
              <a:rPr sz="2000">
                <a:sym typeface="+mn-ea"/>
              </a:rPr>
              <a:t>仓库管理人员要与订货人员及时进行沟通 。</a:t>
            </a:r>
            <a:endParaRPr lang="zh-CN" altLang="en-US" sz="2000" dirty="0"/>
          </a:p>
          <a:p>
            <a:pPr lvl="2"/>
            <a:r>
              <a:rPr sz="2000">
                <a:sym typeface="+mn-ea"/>
              </a:rPr>
              <a:t>仓储存取有必要制订作业时间规定。 </a:t>
            </a:r>
            <a:endParaRPr lang="zh-CN" altLang="en-US" sz="2000" dirty="0"/>
          </a:p>
          <a:p>
            <a:pPr lvl="2"/>
            <a:r>
              <a:rPr sz="2000">
                <a:sym typeface="+mn-ea"/>
              </a:rPr>
              <a:t>商品进出库要做好登记工作 </a:t>
            </a:r>
            <a:endParaRPr lang="zh-CN" altLang="en-US" sz="2000" dirty="0"/>
          </a:p>
          <a:p>
            <a:pPr lvl="2"/>
            <a:r>
              <a:rPr sz="2000">
                <a:sym typeface="+mn-ea"/>
              </a:rPr>
              <a:t>仓库要注意门禁管理，不得随便入内</a:t>
            </a:r>
            <a:endParaRPr lang="zh-CN" altLang="en-US" sz="2000"/>
          </a:p>
          <a:p>
            <a:pPr lvl="1"/>
            <a:endParaRPr lang="zh-CN" alt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标题 37889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zh-CN" altLang="en-US" dirty="0">
                <a:sym typeface="+mn-ea"/>
              </a:rPr>
              <a:t>任务一、商品保管与养护</a:t>
            </a:r>
            <a:endParaRPr lang="zh-CN" altLang="en-US" dirty="0"/>
          </a:p>
        </p:txBody>
      </p:sp>
      <p:sp>
        <p:nvSpPr>
          <p:cNvPr id="37891" name="文本占位符 3789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zh-CN" altLang="en-US" dirty="0"/>
              <a:t>自我知识补充</a:t>
            </a:r>
          </a:p>
          <a:p>
            <a:pPr lvl="1"/>
            <a:endParaRPr lang="zh-CN" altLang="en-US" dirty="0"/>
          </a:p>
          <a:p>
            <a:pPr marL="457200" lvl="1" indent="0">
              <a:buNone/>
            </a:pPr>
            <a:endParaRPr lang="zh-CN" altLang="en-US" dirty="0"/>
          </a:p>
          <a:p>
            <a:pPr lvl="1"/>
            <a:endParaRPr lang="zh-CN" altLang="en-US" dirty="0"/>
          </a:p>
        </p:txBody>
      </p:sp>
      <p:pic>
        <p:nvPicPr>
          <p:cNvPr id="37893" name="图片 3789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1500" y="3008630"/>
            <a:ext cx="3429000" cy="29829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2091690" y="3061970"/>
            <a:ext cx="551815" cy="287718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400"/>
              <a:t>在库保管作业流程</a:t>
            </a:r>
          </a:p>
        </p:txBody>
      </p:sp>
      <p:cxnSp>
        <p:nvCxnSpPr>
          <p:cNvPr id="3" name="直接箭头连接符 2"/>
          <p:cNvCxnSpPr/>
          <p:nvPr/>
        </p:nvCxnSpPr>
        <p:spPr>
          <a:xfrm flipV="1">
            <a:off x="2446020" y="4331970"/>
            <a:ext cx="663575" cy="1397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右大括号 3"/>
          <p:cNvSpPr/>
          <p:nvPr/>
        </p:nvSpPr>
        <p:spPr>
          <a:xfrm>
            <a:off x="6552565" y="3216910"/>
            <a:ext cx="414020" cy="2004060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" name="直接箭头连接符 4"/>
          <p:cNvCxnSpPr>
            <a:endCxn id="4" idx="1"/>
          </p:cNvCxnSpPr>
          <p:nvPr/>
        </p:nvCxnSpPr>
        <p:spPr>
          <a:xfrm flipH="1">
            <a:off x="6966585" y="4064000"/>
            <a:ext cx="883920" cy="15494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7850505" y="3063875"/>
            <a:ext cx="551815" cy="28759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</a:rPr>
              <a:t>具体方法有哪些？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ym typeface="+mn-ea"/>
              </a:rPr>
              <a:t>任务一、商品保管与养护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在库商品安全管理</a:t>
            </a:r>
          </a:p>
          <a:p>
            <a:r>
              <a:rPr lang="en-US" altLang="zh-CN"/>
              <a:t>1</a:t>
            </a:r>
            <a:r>
              <a:rPr lang="zh-CN" altLang="en-US"/>
              <a:t>、数量安全</a:t>
            </a:r>
          </a:p>
          <a:p>
            <a:r>
              <a:rPr lang="en-US" altLang="zh-CN"/>
              <a:t>2</a:t>
            </a:r>
            <a:r>
              <a:rPr lang="zh-CN" altLang="en-US"/>
              <a:t>、质量安全</a:t>
            </a:r>
          </a:p>
          <a:p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17600" y="2319020"/>
            <a:ext cx="10257155" cy="3767455"/>
          </a:xfrm>
        </p:spPr>
        <p:txBody>
          <a:bodyPr/>
          <a:lstStyle/>
          <a:p>
            <a:r>
              <a:rPr lang="zh-CN" altLang="en-US"/>
              <a:t>库存商品的变化</a:t>
            </a:r>
          </a:p>
          <a:p>
            <a:pPr marL="0" indent="0">
              <a:buNone/>
            </a:pPr>
            <a:r>
              <a:rPr lang="zh-CN" altLang="en-US"/>
              <a:t>一、物理机械变化   </a:t>
            </a:r>
          </a:p>
          <a:p>
            <a:pPr marL="0" indent="0">
              <a:buNone/>
            </a:pPr>
            <a:r>
              <a:rPr lang="zh-CN" altLang="en-US"/>
              <a:t>挥发  溶化  熔化  渗漏 串味 玷污 沉淀 破碎与变形</a:t>
            </a:r>
          </a:p>
          <a:p>
            <a:pPr marL="0" indent="0">
              <a:buNone/>
            </a:pPr>
            <a:r>
              <a:rPr lang="zh-CN" altLang="en-US"/>
              <a:t>二、化学变化 </a:t>
            </a:r>
          </a:p>
          <a:p>
            <a:pPr marL="0" indent="0">
              <a:buNone/>
            </a:pPr>
            <a:r>
              <a:rPr lang="zh-CN" altLang="en-US"/>
              <a:t>氧化 分解 水解 化合 聚合 裂解 老化 风化  锈蚀  </a:t>
            </a:r>
          </a:p>
          <a:p>
            <a:pPr marL="0" indent="0">
              <a:buNone/>
            </a:pPr>
            <a:r>
              <a:rPr lang="zh-CN" altLang="en-US"/>
              <a:t>三、生化变化</a:t>
            </a:r>
          </a:p>
          <a:p>
            <a:pPr marL="0" indent="0">
              <a:buNone/>
            </a:pPr>
            <a:r>
              <a:rPr lang="zh-CN" altLang="en-US"/>
              <a:t>呼吸作用  发芽 胚胎发育 后熟作用 霉变  虫蛀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5865,&quot;width&quot;:9695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apsules">
  <a:themeElements>
    <a:clrScheme name="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7"/>
      </a:accent4>
      <a:accent5>
        <a:srgbClr val="ADE2E2"/>
      </a:accent5>
      <a:accent6>
        <a:srgbClr val="89B789"/>
      </a:accent6>
      <a:hlink>
        <a:srgbClr val="003366"/>
      </a:hlink>
      <a:folHlink>
        <a:srgbClr val="CC99FF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7"/>
        </a:accent4>
        <a:accent5>
          <a:srgbClr val="ADE2E2"/>
        </a:accent5>
        <a:accent6>
          <a:srgbClr val="89B789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9B7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99FF"/>
        </a:lt1>
        <a:dk2>
          <a:srgbClr val="FFFFFF"/>
        </a:dk2>
        <a:lt2>
          <a:srgbClr val="006699"/>
        </a:lt2>
        <a:accent1>
          <a:srgbClr val="33CCCC"/>
        </a:accent1>
        <a:accent2>
          <a:srgbClr val="006699"/>
        </a:accent2>
        <a:accent3>
          <a:srgbClr val="B9CAFF"/>
        </a:accent3>
        <a:accent4>
          <a:srgbClr val="DCDCDC"/>
        </a:accent4>
        <a:accent5>
          <a:srgbClr val="ADE2E2"/>
        </a:accent5>
        <a:accent6>
          <a:srgbClr val="005B89"/>
        </a:accent6>
        <a:hlink>
          <a:srgbClr val="99CC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5B75B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99"/>
        </a:lt1>
        <a:dk2>
          <a:srgbClr val="FFFFEB"/>
        </a:dk2>
        <a:lt2>
          <a:srgbClr val="000066"/>
        </a:lt2>
        <a:accent1>
          <a:srgbClr val="99CCFF"/>
        </a:accent1>
        <a:accent2>
          <a:srgbClr val="9999FF"/>
        </a:accent2>
        <a:accent3>
          <a:srgbClr val="ADB9CA"/>
        </a:accent3>
        <a:accent4>
          <a:srgbClr val="DCDCDC"/>
        </a:accent4>
        <a:accent5>
          <a:srgbClr val="CAE2FF"/>
        </a:accent5>
        <a:accent6>
          <a:srgbClr val="8989E5"/>
        </a:accent6>
        <a:hlink>
          <a:srgbClr val="CCCCFF"/>
        </a:hlink>
        <a:folHlink>
          <a:srgbClr val="C68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666"/>
        </a:lt1>
        <a:dk2>
          <a:srgbClr val="FFFFFF"/>
        </a:dk2>
        <a:lt2>
          <a:srgbClr val="808000"/>
        </a:lt2>
        <a:accent1>
          <a:srgbClr val="FFCC66"/>
        </a:accent1>
        <a:accent2>
          <a:srgbClr val="00ACA8"/>
        </a:accent2>
        <a:accent3>
          <a:srgbClr val="AAB9B9"/>
        </a:accent3>
        <a:accent4>
          <a:srgbClr val="DCDCDC"/>
        </a:accent4>
        <a:accent5>
          <a:srgbClr val="FFE2B9"/>
        </a:accent5>
        <a:accent6>
          <a:srgbClr val="009A96"/>
        </a:accent6>
        <a:hlink>
          <a:srgbClr val="CCCC00"/>
        </a:hlink>
        <a:folHlink>
          <a:srgbClr val="33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0033"/>
        </a:lt1>
        <a:dk2>
          <a:srgbClr val="FFFFFF"/>
        </a:dk2>
        <a:lt2>
          <a:srgbClr val="FFFFCC"/>
        </a:lt2>
        <a:accent1>
          <a:srgbClr val="FF9900"/>
        </a:accent1>
        <a:accent2>
          <a:srgbClr val="CC3300"/>
        </a:accent2>
        <a:accent3>
          <a:srgbClr val="B9AAAD"/>
        </a:accent3>
        <a:accent4>
          <a:srgbClr val="DCDCDC"/>
        </a:accent4>
        <a:accent5>
          <a:srgbClr val="FFCAAA"/>
        </a:accent5>
        <a:accent6>
          <a:srgbClr val="B72D00"/>
        </a:accent6>
        <a:hlink>
          <a:srgbClr val="FFCC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FFFFFF"/>
        </a:dk2>
        <a:lt2>
          <a:srgbClr val="FF0000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CDCDC"/>
        </a:accent4>
        <a:accent5>
          <a:srgbClr val="FFE2AA"/>
        </a:accent5>
        <a:accent6>
          <a:srgbClr val="B72D00"/>
        </a:accent6>
        <a:hlink>
          <a:srgbClr val="FF66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585</Words>
  <Application>Microsoft Office PowerPoint</Application>
  <PresentationFormat>自定义</PresentationFormat>
  <Paragraphs>89</Paragraphs>
  <Slides>16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18" baseType="lpstr">
      <vt:lpstr>Office 主题​​</vt:lpstr>
      <vt:lpstr>Capsules</vt:lpstr>
      <vt:lpstr>项目三：在库管理</vt:lpstr>
      <vt:lpstr>      任务一、商品保管与养护</vt:lpstr>
      <vt:lpstr>      任务一、商品保管与养护</vt:lpstr>
      <vt:lpstr>任务一、商品保管与养护</vt:lpstr>
      <vt:lpstr>任务一、商品保管与养护 </vt:lpstr>
      <vt:lpstr>任务一、商品保管与养护 </vt:lpstr>
      <vt:lpstr>任务一、商品保管与养护</vt:lpstr>
      <vt:lpstr>任务一、商品保管与养护</vt:lpstr>
      <vt:lpstr>PowerPoint 演示文稿</vt:lpstr>
      <vt:lpstr>任务二 移库</vt:lpstr>
      <vt:lpstr>任务二 移库</vt:lpstr>
      <vt:lpstr>任务二 移库</vt:lpstr>
      <vt:lpstr>任务二 移库</vt:lpstr>
      <vt:lpstr>移库作业</vt:lpstr>
      <vt:lpstr>PowerPoint 演示文稿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Administrator</dc:creator>
  <cp:lastModifiedBy>Administrator</cp:lastModifiedBy>
  <cp:revision>154</cp:revision>
  <dcterms:created xsi:type="dcterms:W3CDTF">2019-06-19T02:08:00Z</dcterms:created>
  <dcterms:modified xsi:type="dcterms:W3CDTF">2020-10-14T01:38:54Z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