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409" r:id="rId3"/>
    <p:sldId id="413" r:id="rId4"/>
    <p:sldId id="417" r:id="rId5"/>
    <p:sldId id="416" r:id="rId6"/>
    <p:sldId id="418" r:id="rId7"/>
    <p:sldId id="419" r:id="rId8"/>
    <p:sldId id="421" r:id="rId9"/>
    <p:sldId id="428" r:id="rId10"/>
    <p:sldId id="429" r:id="rId11"/>
    <p:sldId id="427" r:id="rId12"/>
    <p:sldId id="426" r:id="rId13"/>
    <p:sldId id="425" r:id="rId14"/>
    <p:sldId id="423" r:id="rId15"/>
    <p:sldId id="424" r:id="rId16"/>
    <p:sldId id="430" r:id="rId17"/>
    <p:sldId id="431" r:id="rId18"/>
    <p:sldId id="432" r:id="rId19"/>
    <p:sldId id="433" r:id="rId20"/>
    <p:sldId id="435" r:id="rId21"/>
    <p:sldId id="436" r:id="rId22"/>
    <p:sldId id="437" r:id="rId23"/>
    <p:sldId id="441" r:id="rId24"/>
    <p:sldId id="440" r:id="rId25"/>
    <p:sldId id="438" r:id="rId26"/>
    <p:sldId id="434" r:id="rId27"/>
    <p:sldId id="442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14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17409"/>
          <p:cNvGrpSpPr/>
          <p:nvPr/>
        </p:nvGrpSpPr>
        <p:grpSpPr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17411" name="矩形 17410"/>
            <p:cNvSpPr/>
            <p:nvPr/>
          </p:nvSpPr>
          <p:spPr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/>
            <a:lstStyle/>
            <a:p>
              <a:pPr lvl="0" algn="ctr">
                <a:spcBef>
                  <a:spcPct val="0"/>
                </a:spcBef>
              </a:pPr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7412" name="圆角矩形 17411"/>
            <p:cNvSpPr/>
            <p:nvPr/>
          </p:nvSpPr>
          <p:spPr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/>
            <a:lstStyle/>
            <a:p>
              <a:pPr lvl="0" algn="ctr">
                <a:spcBef>
                  <a:spcPct val="0"/>
                </a:spcBef>
              </a:pPr>
              <a:endParaRPr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3" name="组合 17412"/>
          <p:cNvGrpSpPr/>
          <p:nvPr/>
        </p:nvGrpSpPr>
        <p:grpSpPr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17414" name="圆角矩形 17413"/>
            <p:cNvSpPr/>
            <p:nvPr/>
          </p:nvSpPr>
          <p:spPr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流程图: 延期 17414"/>
            <p:cNvSpPr/>
            <p:nvPr/>
          </p:nvSpPr>
          <p:spPr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副标题 17415"/>
          <p:cNvSpPr>
            <a:spLocks noGrp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lvl="1" indent="0" algn="ctr">
              <a:buClr>
                <a:schemeClr val="tx1"/>
              </a:buClr>
              <a:buSzPct val="75000"/>
              <a:buFontTx/>
              <a:buNone/>
              <a:defRPr>
                <a:solidFill>
                  <a:schemeClr val="tx2"/>
                </a:solidFill>
              </a:defRPr>
            </a:lvl2pPr>
            <a:lvl3pPr marL="914400" lvl="2" indent="0" algn="ctr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lvl="3" indent="0" algn="ctr">
              <a:buClr>
                <a:schemeClr val="tx1"/>
              </a:buClr>
              <a:buSzPct val="80000"/>
              <a:buFontTx/>
              <a:buNone/>
              <a:defRPr>
                <a:solidFill>
                  <a:schemeClr val="tx2"/>
                </a:solidFill>
              </a:defRPr>
            </a:lvl4pPr>
            <a:lvl5pPr marL="1828800" lvl="4" indent="0" algn="ctr">
              <a:buClr>
                <a:schemeClr val="tx1"/>
              </a:buClr>
              <a:buSzPct val="6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</a:p>
        </p:txBody>
      </p:sp>
      <p:sp>
        <p:nvSpPr>
          <p:cNvPr id="17417" name="日期占位符 17416"/>
          <p:cNvSpPr>
            <a:spLocks noGrp="1"/>
          </p:cNvSpPr>
          <p:nvPr>
            <p:ph type="dt" sz="quarter" idx="2"/>
          </p:nvPr>
        </p:nvSpPr>
        <p:spPr>
          <a:xfrm>
            <a:off x="3251200" y="6248400"/>
            <a:ext cx="284056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  <a:t>2020/10/16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8" name="页脚占位符 17417"/>
          <p:cNvSpPr>
            <a:spLocks noGrp="1"/>
          </p:cNvSpPr>
          <p:nvPr>
            <p:ph type="ftr" sz="quarter" idx="3"/>
          </p:nvPr>
        </p:nvSpPr>
        <p:spPr>
          <a:xfrm>
            <a:off x="7721600" y="6248400"/>
            <a:ext cx="386291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9" name="灯片编号占位符 17418"/>
          <p:cNvSpPr>
            <a:spLocks noGrp="1"/>
          </p:cNvSpPr>
          <p:nvPr>
            <p:ph type="sldNum" sz="quarter" idx="4"/>
          </p:nvPr>
        </p:nvSpPr>
        <p:spPr>
          <a:xfrm>
            <a:off x="101600" y="6248400"/>
            <a:ext cx="783167" cy="4889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20" name="标题 17419"/>
          <p:cNvSpPr>
            <a:spLocks noGrp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  <a:noFill/>
          <a:ln w="9525">
            <a:noFill/>
          </a:ln>
        </p:spPr>
        <p:txBody>
          <a:bodyPr anchor="ctr"/>
          <a:lstStyle>
            <a:lvl1pPr lvl="0" algn="ctr">
              <a:buClrTx/>
              <a:buSzTx/>
              <a:buFontTx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17600" y="2362200"/>
            <a:ext cx="5026109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48857" y="2362200"/>
            <a:ext cx="5026109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641600" cy="5324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16000" y="762000"/>
            <a:ext cx="7771664" cy="5324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6385"/>
          <p:cNvGrpSpPr/>
          <p:nvPr/>
        </p:nvGrpSpPr>
        <p:grpSpPr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16387" name="组合 16386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388" name="矩形 16387"/>
              <p:cNvSpPr/>
              <p:nvPr userDrawn="1"/>
            </p:nvSpPr>
            <p:spPr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89" name="任意多边形 16388"/>
              <p:cNvSpPr/>
              <p:nvPr userDrawn="1"/>
            </p:nvSpPr>
            <p:spPr>
              <a:xfrm>
                <a:off x="288" y="0"/>
                <a:ext cx="1728" cy="735"/>
              </a:xfrm>
              <a:custGeom>
                <a:avLst/>
                <a:gdLst/>
                <a:ahLst/>
                <a:cxnLst/>
                <a:rect l="0" t="0" r="0" b="0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390" name="组合 16389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391" name="圆角矩形 16390"/>
              <p:cNvSpPr/>
              <p:nvPr/>
            </p:nvSpPr>
            <p:spPr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2" name="流程图: 延期 16391"/>
              <p:cNvSpPr/>
              <p:nvPr/>
            </p:nvSpPr>
            <p:spPr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6393" name="标题 16392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6394" name="文本占位符 16393"/>
          <p:cNvSpPr>
            <a:spLocks noGrp="1"/>
          </p:cNvSpPr>
          <p:nvPr>
            <p:ph type="body" idx="1"/>
          </p:nvPr>
        </p:nvSpPr>
        <p:spPr>
          <a:xfrm>
            <a:off x="1117600" y="2362200"/>
            <a:ext cx="10257367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6395" name="日期占位符 16394"/>
          <p:cNvSpPr>
            <a:spLocks noGrp="1"/>
          </p:cNvSpPr>
          <p:nvPr>
            <p:ph type="dt" sz="half" idx="2"/>
          </p:nvPr>
        </p:nvSpPr>
        <p:spPr>
          <a:xfrm>
            <a:off x="3251200" y="6248400"/>
            <a:ext cx="284056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6" name="页脚占位符 16395"/>
          <p:cNvSpPr>
            <a:spLocks noGrp="1"/>
          </p:cNvSpPr>
          <p:nvPr>
            <p:ph type="ftr" sz="quarter" idx="3"/>
          </p:nvPr>
        </p:nvSpPr>
        <p:spPr>
          <a:xfrm>
            <a:off x="7721600" y="6248400"/>
            <a:ext cx="386291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7" name="灯片编号占位符 16396"/>
          <p:cNvSpPr>
            <a:spLocks noGrp="1"/>
          </p:cNvSpPr>
          <p:nvPr>
            <p:ph type="sldNum" sz="quarter" idx="4"/>
          </p:nvPr>
        </p:nvSpPr>
        <p:spPr>
          <a:xfrm>
            <a:off x="112184" y="6242050"/>
            <a:ext cx="783167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Tx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Tx/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项目三：在库管理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单击输入您的封面副标题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任务二 移库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作业要求：为了即将到来的双十一，大学城配送中心要对仓库进行整合管理，现需对</a:t>
            </a:r>
            <a:r>
              <a:rPr lang="en-US" altLang="zh-CN"/>
              <a:t>A</a:t>
            </a:r>
            <a:r>
              <a:rPr lang="zh-CN" altLang="en-US"/>
              <a:t>库区的奶制品进行移库作业，具体作业要求如下：</a:t>
            </a:r>
          </a:p>
          <a:p>
            <a:r>
              <a:rPr lang="en-US" altLang="zh-CN"/>
              <a:t>1</a:t>
            </a:r>
            <a:r>
              <a:rPr lang="zh-CN" altLang="en-US"/>
              <a:t>、将商品“娃哈哈益生元”从原储位02010202上移库15箱至储位01020201</a:t>
            </a:r>
          </a:p>
          <a:p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zh-CN" altLang="en-US">
                <a:sym typeface="+mn-ea"/>
              </a:rPr>
              <a:t>将商品“蒙牛纯牛奶”从原储位</a:t>
            </a:r>
            <a:r>
              <a:rPr lang="en-US" altLang="zh-CN">
                <a:sym typeface="+mn-ea"/>
              </a:rPr>
              <a:t>01010202</a:t>
            </a:r>
            <a:r>
              <a:rPr lang="zh-CN" altLang="en-US">
                <a:sym typeface="+mn-ea"/>
              </a:rPr>
              <a:t>上移库</a:t>
            </a:r>
            <a:r>
              <a:rPr lang="en-US" altLang="zh-CN">
                <a:sym typeface="+mn-ea"/>
              </a:rPr>
              <a:t>30</a:t>
            </a:r>
            <a:r>
              <a:rPr lang="zh-CN" altLang="en-US">
                <a:sym typeface="+mn-ea"/>
              </a:rPr>
              <a:t>箱至储位0102020</a:t>
            </a:r>
            <a:r>
              <a:rPr lang="en-US" altLang="zh-CN">
                <a:sym typeface="+mn-ea"/>
              </a:rPr>
              <a:t>2</a:t>
            </a:r>
          </a:p>
          <a:p>
            <a:r>
              <a:rPr lang="zh-CN" altLang="en-US">
                <a:sym typeface="+mn-ea"/>
              </a:rPr>
              <a:t>请同学们完成该移库作业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任务二 移库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移库概念</a:t>
            </a:r>
          </a:p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在仓库所有作业流程中，移库是较为常见的。移库操作是指未发生物权转移及产品属性变更的移库操作，仅包含普通的移库操作。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任务二 移库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产生移库的原因：</a:t>
            </a:r>
          </a:p>
          <a:p>
            <a:pPr marL="0" indent="0">
              <a:buNone/>
            </a:pPr>
            <a:r>
              <a:rPr lang="zh-CN" altLang="en-US" sz="2400"/>
              <a:t>1、商品种类细分，造成的储位移动。如酒品类，又下设啤酒和红酒、洋酒等；</a:t>
            </a:r>
          </a:p>
          <a:p>
            <a:pPr marL="0" indent="0">
              <a:buNone/>
            </a:pPr>
            <a:r>
              <a:rPr lang="zh-CN" altLang="en-US" sz="2400"/>
              <a:t>2、流程作业间的储位转变及暂存的需求，如半成品仓转移到加工仓；</a:t>
            </a:r>
          </a:p>
          <a:p>
            <a:pPr marL="0" indent="0">
              <a:buNone/>
            </a:pPr>
            <a:r>
              <a:rPr lang="zh-CN" altLang="en-US" sz="2400"/>
              <a:t>3、日常仓整作业的需求，即库内的“碎片整理”工作；</a:t>
            </a:r>
          </a:p>
          <a:p>
            <a:pPr marL="0" indent="0">
              <a:buNone/>
            </a:pPr>
            <a:r>
              <a:rPr lang="zh-CN" altLang="en-US" sz="2400"/>
              <a:t>4、仓库储位安排变更。如仓库减能需求，临时整合多个分仓为一个主仓；</a:t>
            </a:r>
          </a:p>
          <a:p>
            <a:pPr marL="0" indent="0">
              <a:buNone/>
            </a:pPr>
            <a:endParaRPr lang="zh-CN" altLang="en-US" sz="2400"/>
          </a:p>
          <a:p>
            <a:r>
              <a:rPr lang="zh-CN" altLang="en-US" sz="2400">
                <a:solidFill>
                  <a:srgbClr val="FF0000"/>
                </a:solidFill>
              </a:rPr>
              <a:t>移库的核心：要保证仓储正常运营不受影响，出入库作业正常畅通。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任务二 移库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266190" y="2362200"/>
            <a:ext cx="936879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移库作业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移库作业注意事项有哪些？</a:t>
            </a:r>
          </a:p>
          <a:p>
            <a:r>
              <a:rPr lang="en-US" altLang="zh-CN"/>
              <a:t>1</a:t>
            </a:r>
            <a:r>
              <a:rPr lang="zh-CN" altLang="en-US"/>
              <a:t>、移库单信息要全面 （移库产品、数量、出位、人位、操作时间）</a:t>
            </a:r>
          </a:p>
          <a:p>
            <a:r>
              <a:rPr lang="en-US" altLang="zh-CN"/>
              <a:t>2</a:t>
            </a:r>
            <a:r>
              <a:rPr lang="zh-CN" altLang="en-US"/>
              <a:t>、移库操作时间合理</a:t>
            </a:r>
          </a:p>
          <a:p>
            <a:r>
              <a:rPr lang="en-US" altLang="zh-CN"/>
              <a:t>3</a:t>
            </a:r>
            <a:r>
              <a:rPr lang="zh-CN" altLang="en-US"/>
              <a:t>、信息系统要及时更新</a:t>
            </a:r>
          </a:p>
          <a:p>
            <a:r>
              <a:rPr lang="en-US" altLang="zh-CN"/>
              <a:t>4</a:t>
            </a:r>
            <a:r>
              <a:rPr lang="zh-CN" altLang="en-US"/>
              <a:t>、注意操作安全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</a:t>
            </a:r>
            <a:r>
              <a:rPr lang="zh-CN" altLang="en-US" dirty="0" smtClean="0"/>
              <a:t>三 盘点作业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知识目标； 熟悉盘点作业的作业活动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</a:t>
            </a:r>
            <a:r>
              <a:rPr lang="zh-CN" altLang="en-US" dirty="0" smtClean="0"/>
              <a:t>掌握盘点作业的作业内容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技能目标</a:t>
            </a:r>
            <a:r>
              <a:rPr lang="zh-CN" altLang="en-US" dirty="0" smtClean="0"/>
              <a:t>：能够做好盘点作业的准备工作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</a:t>
            </a:r>
            <a:r>
              <a:rPr lang="zh-CN" altLang="en-US" dirty="0" smtClean="0"/>
              <a:t>能够做好物品盘点作业的实施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4430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任务导入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  </a:t>
            </a:r>
          </a:p>
          <a:p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18</a:t>
            </a:r>
            <a:r>
              <a:rPr lang="zh-CN" altLang="en-US" dirty="0" smtClean="0"/>
              <a:t>日，大学城仓促配上中心信息员张丽接到王经理安排的盘点任务，要求在</a:t>
            </a:r>
            <a:r>
              <a:rPr lang="en-US" altLang="zh-CN" dirty="0" smtClean="0"/>
              <a:t>20</a:t>
            </a:r>
            <a:r>
              <a:rPr lang="zh-CN" altLang="en-US" dirty="0" smtClean="0"/>
              <a:t>号之前由仓储管理员李明组织人员陈立做好食品区的盘点，请根据要求进行盘点作业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24343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知识学习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一、盘点准备工作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、确定盘点的具体方法和作业程序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、配合财务会计做好准备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、设计印制盘点用表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、准备盘点用基本工具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1938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二、盘点作业的实施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、确定盘点时间</a:t>
            </a:r>
            <a:endParaRPr lang="en-US" altLang="zh-CN" dirty="0" smtClean="0"/>
          </a:p>
          <a:p>
            <a:r>
              <a:rPr lang="zh-CN" altLang="en-US" dirty="0"/>
              <a:t>财务决算前夕</a:t>
            </a:r>
            <a:r>
              <a:rPr lang="zh-CN" altLang="en-US" dirty="0" smtClean="0"/>
              <a:t>，</a:t>
            </a:r>
            <a:r>
              <a:rPr lang="zh-CN" altLang="en-US" dirty="0"/>
              <a:t>通过盘点决算损益</a:t>
            </a:r>
            <a:r>
              <a:rPr lang="zh-CN" altLang="en-US" dirty="0" smtClean="0"/>
              <a:t>，</a:t>
            </a:r>
            <a:r>
              <a:rPr lang="zh-CN" altLang="en-US" dirty="0"/>
              <a:t>以查清财务</a:t>
            </a:r>
            <a:r>
              <a:rPr lang="zh-CN" altLang="en-US" dirty="0" smtClean="0"/>
              <a:t>状况</a:t>
            </a:r>
            <a:endParaRPr lang="en-US" altLang="zh-CN" dirty="0" smtClean="0"/>
          </a:p>
          <a:p>
            <a:r>
              <a:rPr lang="zh-CN" altLang="en-US" dirty="0" smtClean="0"/>
              <a:t>淡季进行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14601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 smtClean="0"/>
              <a:t>二、盘点作业的实施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、确定盘点方法</a:t>
            </a:r>
            <a:endParaRPr lang="en-US" altLang="zh-CN" dirty="0" smtClean="0"/>
          </a:p>
        </p:txBody>
      </p:sp>
      <p:grpSp>
        <p:nvGrpSpPr>
          <p:cNvPr id="11" name="组合 10"/>
          <p:cNvGrpSpPr/>
          <p:nvPr/>
        </p:nvGrpSpPr>
        <p:grpSpPr>
          <a:xfrm>
            <a:off x="4405745" y="3158775"/>
            <a:ext cx="3075262" cy="1667163"/>
            <a:chOff x="4405745" y="3158775"/>
            <a:chExt cx="3075262" cy="1667163"/>
          </a:xfrm>
        </p:grpSpPr>
        <p:sp>
          <p:nvSpPr>
            <p:cNvPr id="4" name="左大括号 3"/>
            <p:cNvSpPr/>
            <p:nvPr/>
          </p:nvSpPr>
          <p:spPr>
            <a:xfrm>
              <a:off x="4405745" y="3297382"/>
              <a:ext cx="92363" cy="89592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1998" y="3158775"/>
              <a:ext cx="1338828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账面盘点法</a:t>
              </a:r>
              <a:endParaRPr lang="zh-CN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1996" y="4008643"/>
              <a:ext cx="1338828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/>
                <a:t>现货盘点法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42179" y="3560679"/>
              <a:ext cx="1338828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期末盘点</a:t>
              </a:r>
              <a:r>
                <a:rPr lang="zh-CN" altLang="en-US" dirty="0"/>
                <a:t>法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42179" y="4456606"/>
              <a:ext cx="1338828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循环盘点</a:t>
              </a:r>
              <a:r>
                <a:rPr lang="zh-CN" altLang="en-US" dirty="0"/>
                <a:t>法</a:t>
              </a:r>
            </a:p>
          </p:txBody>
        </p:sp>
        <p:sp>
          <p:nvSpPr>
            <p:cNvPr id="9" name="左大括号 8"/>
            <p:cNvSpPr/>
            <p:nvPr/>
          </p:nvSpPr>
          <p:spPr>
            <a:xfrm>
              <a:off x="6003636" y="3745345"/>
              <a:ext cx="92363" cy="89592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40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b="1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/>
              <a:t>知识补充</a:t>
            </a:r>
          </a:p>
          <a:p>
            <a:pPr lvl="1"/>
            <a:r>
              <a:rPr lang="en-US" sz="2400">
                <a:solidFill>
                  <a:srgbClr val="FF0000"/>
                </a:solidFill>
                <a:sym typeface="+mn-ea"/>
              </a:rPr>
              <a:t>1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、</a:t>
            </a:r>
            <a:r>
              <a:rPr sz="2400">
                <a:solidFill>
                  <a:srgbClr val="FF0000"/>
                </a:solidFill>
                <a:sym typeface="+mn-ea"/>
              </a:rPr>
              <a:t>管理目标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仓储空间利用的最大化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劳动力和设备的有效使用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货物的方便存取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货物的有效移动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货物的良好保</a:t>
            </a:r>
            <a:endParaRPr lang="zh-CN" altLang="en-US" dirty="0"/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 smtClean="0"/>
              <a:t>二、盘点作业的实施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、盘点方法对比</a:t>
            </a:r>
            <a:endParaRPr lang="en-US" altLang="zh-CN" dirty="0" smtClean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17786"/>
              </p:ext>
            </p:extLst>
          </p:nvPr>
        </p:nvGraphicFramePr>
        <p:xfrm>
          <a:off x="4387273" y="2825558"/>
          <a:ext cx="60960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期末盘点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循环盘点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时间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期末、每年仅数次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日常、每天或每周一次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所需时间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短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所需人员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全体动员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专门人员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盘点差错情况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多且发现很晚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少且发现很早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对运营的影响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须停止作业数天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无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对商品的管理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平等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</a:t>
                      </a:r>
                      <a:r>
                        <a:rPr lang="zh-CN" altLang="en-US" sz="1200" dirty="0" smtClean="0"/>
                        <a:t>类重要商品：仔细管理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C</a:t>
                      </a:r>
                      <a:r>
                        <a:rPr lang="zh-CN" altLang="en-US" sz="1200" dirty="0" smtClean="0"/>
                        <a:t>类不重要商品：稍微管理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盘点差错原因追究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不易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容易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57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三、盘点人员的培训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、针对所有人员进行盘点方法训练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、针对复盘与监盘人员进行认识货品的培训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84020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四、清理储存场地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、盘点前区分货品避免混淆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、盘点场所关闭前提前准备好出库的商品</a:t>
            </a:r>
            <a:endParaRPr lang="en-US" altLang="zh-CN" dirty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、账卡、单据、资料整理后统一结清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、预先鉴别变质、损坏商品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114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五、盘点</a:t>
            </a:r>
            <a:r>
              <a:rPr lang="zh-CN" altLang="en-US" dirty="0" smtClean="0"/>
              <a:t>作业</a:t>
            </a:r>
            <a:endParaRPr lang="en-US" altLang="zh-CN" dirty="0" smtClean="0"/>
          </a:p>
          <a:p>
            <a:r>
              <a:rPr lang="en-US" altLang="zh-CN" dirty="0" smtClean="0"/>
              <a:t>   1</a:t>
            </a:r>
            <a:r>
              <a:rPr lang="zh-CN" altLang="en-US" dirty="0" smtClean="0"/>
              <a:t>、进行分工</a:t>
            </a:r>
            <a:r>
              <a:rPr lang="en-US" altLang="zh-CN" dirty="0"/>
              <a:t> </a:t>
            </a:r>
            <a:r>
              <a:rPr lang="en-US" altLang="zh-CN" dirty="0" smtClean="0"/>
              <a:t>                    2</a:t>
            </a:r>
            <a:r>
              <a:rPr lang="zh-CN" altLang="en-US" dirty="0" smtClean="0"/>
              <a:t>、清点物品数量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3</a:t>
            </a:r>
            <a:r>
              <a:rPr lang="zh-CN" altLang="en-US" dirty="0" smtClean="0"/>
              <a:t>、填写盘点单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4</a:t>
            </a:r>
            <a:r>
              <a:rPr lang="zh-CN" altLang="en-US" dirty="0" smtClean="0"/>
              <a:t>、复盘</a:t>
            </a:r>
            <a:endParaRPr lang="en-US" altLang="zh-CN" dirty="0" smtClean="0"/>
          </a:p>
        </p:txBody>
      </p:sp>
      <p:grpSp>
        <p:nvGrpSpPr>
          <p:cNvPr id="12" name="组合 11"/>
          <p:cNvGrpSpPr/>
          <p:nvPr/>
        </p:nvGrpSpPr>
        <p:grpSpPr>
          <a:xfrm>
            <a:off x="3943896" y="2577062"/>
            <a:ext cx="1329670" cy="1219200"/>
            <a:chOff x="3648358" y="3096429"/>
            <a:chExt cx="1329670" cy="1219200"/>
          </a:xfrm>
        </p:grpSpPr>
        <p:sp>
          <p:nvSpPr>
            <p:cNvPr id="4" name="左大括号 3"/>
            <p:cNvSpPr/>
            <p:nvPr/>
          </p:nvSpPr>
          <p:spPr>
            <a:xfrm>
              <a:off x="3648358" y="3235035"/>
              <a:ext cx="92363" cy="89592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70032" y="3096429"/>
              <a:ext cx="1107996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划分区域</a:t>
              </a:r>
              <a:endParaRPr lang="zh-CN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70030" y="3946297"/>
              <a:ext cx="1107996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人员分配</a:t>
              </a:r>
              <a:endParaRPr lang="zh-CN" altLang="en-US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658864" y="2452493"/>
            <a:ext cx="1306800" cy="1281544"/>
            <a:chOff x="4862718" y="4024928"/>
            <a:chExt cx="1306800" cy="1281544"/>
          </a:xfrm>
        </p:grpSpPr>
        <p:sp>
          <p:nvSpPr>
            <p:cNvPr id="7" name="TextBox 6"/>
            <p:cNvSpPr txBox="1"/>
            <p:nvPr/>
          </p:nvSpPr>
          <p:spPr>
            <a:xfrm>
              <a:off x="5052281" y="4937140"/>
              <a:ext cx="1107996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/>
                <a:t>计尺物品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61522" y="4024928"/>
              <a:ext cx="1107996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计件物品</a:t>
              </a:r>
              <a:endParaRPr lang="zh-CN" altLang="en-US" dirty="0"/>
            </a:p>
          </p:txBody>
        </p:sp>
        <p:sp>
          <p:nvSpPr>
            <p:cNvPr id="9" name="左大括号 8"/>
            <p:cNvSpPr/>
            <p:nvPr/>
          </p:nvSpPr>
          <p:spPr>
            <a:xfrm>
              <a:off x="4862718" y="4209594"/>
              <a:ext cx="92363" cy="89592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52281" y="4472891"/>
              <a:ext cx="1107996" cy="36933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/>
                <a:t>计重物品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620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六、查清盘点差异的原因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、记账员出错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、账物系统出错</a:t>
            </a:r>
            <a:endParaRPr lang="en-US" altLang="zh-CN" dirty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、盘点出错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、盘点前数据资料未结清，账面数据不准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、出入库出错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、货物丢失、损坏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72871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请大家按照要求完成盘点作业准备及盘点作业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785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任务四：商品分类管理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19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b="1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>
                <a:sym typeface="+mn-ea"/>
              </a:rPr>
              <a:t>知识补充</a:t>
            </a:r>
            <a:endParaRPr lang="zh-CN" altLang="en-US" dirty="0"/>
          </a:p>
          <a:p>
            <a:pPr lvl="1"/>
            <a:r>
              <a:rPr lang="en-US">
                <a:solidFill>
                  <a:srgbClr val="FF0000"/>
                </a:solidFill>
                <a:sym typeface="+mn-ea"/>
              </a:rPr>
              <a:t>2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、在库管理内容</a:t>
            </a:r>
            <a:r>
              <a:rPr sz="2400">
                <a:sym typeface="+mn-ea"/>
              </a:rPr>
              <a:t>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商品要按规定区域和货位存放，容易识别和查找。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控制好仓库的温湿度。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防治仓储物品霉变。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防治锈蚀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防治虫害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商品盘点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安全管理 。</a:t>
            </a: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800" dirty="0">
                <a:sym typeface="+mn-ea"/>
              </a:rPr>
              <a:t>知识补充</a:t>
            </a:r>
            <a:endParaRPr lang="zh-CN" altLang="en-US" sz="2800" dirty="0"/>
          </a:p>
          <a:p>
            <a:pPr lvl="1"/>
            <a:r>
              <a:rPr lang="en-US" altLang="zh-CN" sz="2800">
                <a:solidFill>
                  <a:srgbClr val="FF0000"/>
                </a:solidFill>
                <a:sym typeface="+mn-ea"/>
              </a:rPr>
              <a:t>3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、在库</a:t>
            </a:r>
            <a:r>
              <a:rPr lang="zh-CN" altLang="en-US" b="1" dirty="0"/>
              <a:t>保管的作业流程</a:t>
            </a: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  <a:p>
            <a:pPr lvl="1"/>
            <a:r>
              <a:rPr lang="zh-CN" altLang="en-US" dirty="0"/>
              <a:t>在库保管作业流程 </a:t>
            </a:r>
          </a:p>
          <a:p>
            <a:pPr lvl="1"/>
            <a:endParaRPr lang="zh-CN" altLang="en-US" dirty="0"/>
          </a:p>
        </p:txBody>
      </p:sp>
      <p:pic>
        <p:nvPicPr>
          <p:cNvPr id="37893" name="图片 378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048000"/>
            <a:ext cx="3429000" cy="2982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800" dirty="0">
                <a:sym typeface="+mn-ea"/>
              </a:rPr>
              <a:t>知识补充</a:t>
            </a:r>
            <a:endParaRPr lang="zh-CN" altLang="en-US" sz="2800" dirty="0"/>
          </a:p>
          <a:p>
            <a:pPr lvl="1"/>
            <a:r>
              <a:rPr lang="en-US" altLang="zh-CN" sz="2800">
                <a:solidFill>
                  <a:srgbClr val="FF0000"/>
                </a:solidFill>
                <a:sym typeface="+mn-ea"/>
              </a:rPr>
              <a:t>4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、</a:t>
            </a:r>
            <a:r>
              <a:rPr sz="1800">
                <a:sym typeface="+mn-ea"/>
              </a:rPr>
              <a:t>作业原则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及时：要求及时办理货物的入库、出库手续，及时进行货物的维护保养，及时处理超储、缺货现象，及时处理货物的损溢，及时处理货物错误与损耗，及时进行信息沟通与反馈等。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准确：要求货物的收发不出差错，与入出库单据保持一致，库存商品品种、规格、数量要做到账实相符。 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严格 ：要求货物的收发手续齐全，严格门禁管理，货物的装卸、堆垛、苫垫符合作业规程和作业标准，严格按照要求进行货物的维护保养，进行相应的温湿度控制、防虫防鼠及其他仓储保管技术工作的实施，以保证存放货物的质量，严格执行各项安全制度，保证货物的安全。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经济 ：货物存储的数量、存放地点、存储的期限、品种结构等进行科学规划和决策，以最低的成本达到管理的目标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000" dirty="0">
                <a:sym typeface="+mn-ea"/>
              </a:rPr>
              <a:t>知识补充</a:t>
            </a:r>
            <a:endParaRPr lang="zh-CN" altLang="en-US" sz="2000" dirty="0"/>
          </a:p>
          <a:p>
            <a:pPr lvl="1"/>
            <a:r>
              <a:rPr lang="en-US" sz="2000">
                <a:sym typeface="+mn-ea"/>
              </a:rPr>
              <a:t>5</a:t>
            </a:r>
            <a:r>
              <a:rPr lang="zh-CN" altLang="en-US" sz="2000">
                <a:sym typeface="+mn-ea"/>
              </a:rPr>
              <a:t>、</a:t>
            </a:r>
            <a:r>
              <a:rPr sz="2000">
                <a:sym typeface="+mn-ea"/>
              </a:rPr>
              <a:t>仓储作业注意事项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库存商品要进行定位管理 。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储存商品不可直接与地面接触，必须进行苫垫。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商品储存货架或货垛应设置存货卡，商品进出要注意先进先出的原则。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要注意仓储区的温湿度控制。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仓库内要设有防水、防火、防盗等设施，以保证商品安全。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仓库管理人员要与订货人员及时进行沟通 。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仓储存取有必要制订作业时间规定。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商品进出库要做好登记工作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仓库要注意门禁管理，不得随便入内</a:t>
            </a:r>
            <a:endParaRPr lang="zh-CN" altLang="en-US" sz="2000"/>
          </a:p>
          <a:p>
            <a:pPr lvl="1"/>
            <a:endParaRPr lang="zh-CN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/>
              <a:t>自我知识补充</a:t>
            </a:r>
          </a:p>
          <a:p>
            <a:pPr lvl="1"/>
            <a:endParaRPr lang="zh-CN" altLang="en-US" dirty="0"/>
          </a:p>
          <a:p>
            <a:pPr marL="457200" lvl="1" indent="0">
              <a:buNone/>
            </a:pPr>
            <a:endParaRPr lang="zh-CN" altLang="en-US" dirty="0"/>
          </a:p>
          <a:p>
            <a:pPr lvl="1"/>
            <a:endParaRPr lang="zh-CN" altLang="en-US" dirty="0"/>
          </a:p>
        </p:txBody>
      </p:sp>
      <p:pic>
        <p:nvPicPr>
          <p:cNvPr id="37893" name="图片 378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0" y="3008630"/>
            <a:ext cx="3429000" cy="2982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091690" y="3061970"/>
            <a:ext cx="551815" cy="28771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/>
              <a:t>在库保管作业流程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2446020" y="4331970"/>
            <a:ext cx="663575" cy="1397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大括号 3"/>
          <p:cNvSpPr/>
          <p:nvPr/>
        </p:nvSpPr>
        <p:spPr>
          <a:xfrm>
            <a:off x="6552565" y="3216910"/>
            <a:ext cx="414020" cy="200406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/>
          <p:cNvCxnSpPr>
            <a:endCxn id="4" idx="1"/>
          </p:cNvCxnSpPr>
          <p:nvPr/>
        </p:nvCxnSpPr>
        <p:spPr>
          <a:xfrm flipH="1">
            <a:off x="6966585" y="4064000"/>
            <a:ext cx="883920" cy="1549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850505" y="3063875"/>
            <a:ext cx="551815" cy="28759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具体方法有哪些？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在库商品安全管理</a:t>
            </a:r>
          </a:p>
          <a:p>
            <a:r>
              <a:rPr lang="en-US" altLang="zh-CN"/>
              <a:t>1</a:t>
            </a:r>
            <a:r>
              <a:rPr lang="zh-CN" altLang="en-US"/>
              <a:t>、数量安全</a:t>
            </a:r>
          </a:p>
          <a:p>
            <a:r>
              <a:rPr lang="en-US" altLang="zh-CN"/>
              <a:t>2</a:t>
            </a:r>
            <a:r>
              <a:rPr lang="zh-CN" altLang="en-US"/>
              <a:t>、质量安全</a:t>
            </a: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7600" y="2319020"/>
            <a:ext cx="10257155" cy="3767455"/>
          </a:xfrm>
        </p:spPr>
        <p:txBody>
          <a:bodyPr/>
          <a:lstStyle/>
          <a:p>
            <a:r>
              <a:rPr lang="zh-CN" altLang="en-US"/>
              <a:t>库存商品的变化</a:t>
            </a:r>
          </a:p>
          <a:p>
            <a:pPr marL="0" indent="0">
              <a:buNone/>
            </a:pPr>
            <a:r>
              <a:rPr lang="zh-CN" altLang="en-US"/>
              <a:t>一、物理机械变化   </a:t>
            </a:r>
          </a:p>
          <a:p>
            <a:pPr marL="0" indent="0">
              <a:buNone/>
            </a:pPr>
            <a:r>
              <a:rPr lang="zh-CN" altLang="en-US"/>
              <a:t>挥发  溶化  熔化  渗漏 串味 玷污 沉淀 破碎与变形</a:t>
            </a:r>
          </a:p>
          <a:p>
            <a:pPr marL="0" indent="0">
              <a:buNone/>
            </a:pPr>
            <a:r>
              <a:rPr lang="zh-CN" altLang="en-US"/>
              <a:t>二、化学变化 </a:t>
            </a:r>
          </a:p>
          <a:p>
            <a:pPr marL="0" indent="0">
              <a:buNone/>
            </a:pPr>
            <a:r>
              <a:rPr lang="zh-CN" altLang="en-US"/>
              <a:t>氧化 分解 水解 化合 聚合 裂解 老化 风化  锈蚀  </a:t>
            </a:r>
          </a:p>
          <a:p>
            <a:pPr marL="0" indent="0">
              <a:buNone/>
            </a:pPr>
            <a:r>
              <a:rPr lang="zh-CN" altLang="en-US"/>
              <a:t>三、生化变化</a:t>
            </a:r>
          </a:p>
          <a:p>
            <a:pPr marL="0" indent="0">
              <a:buNone/>
            </a:pPr>
            <a:r>
              <a:rPr lang="zh-CN" altLang="en-US"/>
              <a:t>呼吸作用  发芽 胚胎发育 后熟作用 霉变  虫蛀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65,&quot;width&quot;:9695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7"/>
      </a:accent4>
      <a:accent5>
        <a:srgbClr val="ADE2E2"/>
      </a:accent5>
      <a:accent6>
        <a:srgbClr val="89B789"/>
      </a:accent6>
      <a:hlink>
        <a:srgbClr val="003366"/>
      </a:hlink>
      <a:folHlink>
        <a:srgbClr val="CC99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7"/>
        </a:accent4>
        <a:accent5>
          <a:srgbClr val="ADE2E2"/>
        </a:accent5>
        <a:accent6>
          <a:srgbClr val="89B789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9B7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FFFFFF"/>
        </a:dk2>
        <a:lt2>
          <a:srgbClr val="006699"/>
        </a:lt2>
        <a:accent1>
          <a:srgbClr val="33CCCC"/>
        </a:accent1>
        <a:accent2>
          <a:srgbClr val="006699"/>
        </a:accent2>
        <a:accent3>
          <a:srgbClr val="B9CAFF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99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5B75B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99"/>
        </a:lt1>
        <a:dk2>
          <a:srgbClr val="FFFFEB"/>
        </a:dk2>
        <a:lt2>
          <a:srgbClr val="000066"/>
        </a:lt2>
        <a:accent1>
          <a:srgbClr val="99CCFF"/>
        </a:accent1>
        <a:accent2>
          <a:srgbClr val="9999FF"/>
        </a:accent2>
        <a:accent3>
          <a:srgbClr val="ADB9CA"/>
        </a:accent3>
        <a:accent4>
          <a:srgbClr val="DCDCDC"/>
        </a:accent4>
        <a:accent5>
          <a:srgbClr val="CAE2FF"/>
        </a:accent5>
        <a:accent6>
          <a:srgbClr val="8989E5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808000"/>
        </a:lt2>
        <a:accent1>
          <a:srgbClr val="FFCC66"/>
        </a:accent1>
        <a:accent2>
          <a:srgbClr val="00ACA8"/>
        </a:accent2>
        <a:accent3>
          <a:srgbClr val="AAB9B9"/>
        </a:accent3>
        <a:accent4>
          <a:srgbClr val="DCDCDC"/>
        </a:accent4>
        <a:accent5>
          <a:srgbClr val="FFE2B9"/>
        </a:accent5>
        <a:accent6>
          <a:srgbClr val="009A96"/>
        </a:accent6>
        <a:hlink>
          <a:srgbClr val="CCCC00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33"/>
        </a:lt1>
        <a:dk2>
          <a:srgbClr val="FFFFFF"/>
        </a:dk2>
        <a:lt2>
          <a:srgbClr val="FFFFCC"/>
        </a:lt2>
        <a:accent1>
          <a:srgbClr val="FF9900"/>
        </a:accent1>
        <a:accent2>
          <a:srgbClr val="CC3300"/>
        </a:accent2>
        <a:accent3>
          <a:srgbClr val="B9AAAD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FFCC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FF0000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CDCDC"/>
        </a:accent4>
        <a:accent5>
          <a:srgbClr val="FFE2AA"/>
        </a:accent5>
        <a:accent6>
          <a:srgbClr val="B72D00"/>
        </a:accent6>
        <a:hlink>
          <a:srgbClr val="FF66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1029</Words>
  <Application>Microsoft Office PowerPoint</Application>
  <PresentationFormat>自定义</PresentationFormat>
  <Paragraphs>177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28" baseType="lpstr">
      <vt:lpstr>Office 主题​​</vt:lpstr>
      <vt:lpstr>Capsules</vt:lpstr>
      <vt:lpstr>项目三：在库管理</vt:lpstr>
      <vt:lpstr>      任务一、商品保管与养护</vt:lpstr>
      <vt:lpstr>      任务一、商品保管与养护</vt:lpstr>
      <vt:lpstr>任务一、商品保管与养护</vt:lpstr>
      <vt:lpstr>任务一、商品保管与养护 </vt:lpstr>
      <vt:lpstr>任务一、商品保管与养护 </vt:lpstr>
      <vt:lpstr>任务一、商品保管与养护</vt:lpstr>
      <vt:lpstr>任务一、商品保管与养护</vt:lpstr>
      <vt:lpstr>PowerPoint 演示文稿</vt:lpstr>
      <vt:lpstr>任务二 移库</vt:lpstr>
      <vt:lpstr>任务二 移库</vt:lpstr>
      <vt:lpstr>任务二 移库</vt:lpstr>
      <vt:lpstr>任务二 移库</vt:lpstr>
      <vt:lpstr>移库作业</vt:lpstr>
      <vt:lpstr>任务三 盘点作业</vt:lpstr>
      <vt:lpstr>任务导入</vt:lpstr>
      <vt:lpstr>知识学习</vt:lpstr>
      <vt:lpstr>知识学习</vt:lpstr>
      <vt:lpstr>知识学习</vt:lpstr>
      <vt:lpstr>知识学习</vt:lpstr>
      <vt:lpstr>知识学习</vt:lpstr>
      <vt:lpstr>知识学习</vt:lpstr>
      <vt:lpstr>知识学习</vt:lpstr>
      <vt:lpstr>知识学习</vt:lpstr>
      <vt:lpstr>PowerPoint 演示文稿</vt:lpstr>
      <vt:lpstr>任务四：商品分类管理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Administrator</cp:lastModifiedBy>
  <cp:revision>159</cp:revision>
  <dcterms:created xsi:type="dcterms:W3CDTF">2019-06-19T02:08:00Z</dcterms:created>
  <dcterms:modified xsi:type="dcterms:W3CDTF">2020-10-16T03:23:44Z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