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408" r:id="rId3"/>
    <p:sldId id="665" r:id="rId5"/>
    <p:sldId id="620" r:id="rId6"/>
    <p:sldId id="618" r:id="rId7"/>
    <p:sldId id="684" r:id="rId8"/>
    <p:sldId id="685" r:id="rId9"/>
    <p:sldId id="699" r:id="rId10"/>
    <p:sldId id="692" r:id="rId11"/>
    <p:sldId id="701" r:id="rId12"/>
    <p:sldId id="702" r:id="rId13"/>
    <p:sldId id="709" r:id="rId14"/>
    <p:sldId id="710" r:id="rId15"/>
    <p:sldId id="711" r:id="rId16"/>
    <p:sldId id="706" r:id="rId17"/>
    <p:sldId id="691" r:id="rId18"/>
    <p:sldId id="681" r:id="rId1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1D8E"/>
    <a:srgbClr val="C9E7E9"/>
    <a:srgbClr val="FF6600"/>
    <a:srgbClr val="339933"/>
    <a:srgbClr val="FF5D5D"/>
    <a:srgbClr val="66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71"/>
    <p:restoredTop sz="94651"/>
  </p:normalViewPr>
  <p:slideViewPr>
    <p:cSldViewPr showGuides="1">
      <p:cViewPr>
        <p:scale>
          <a:sx n="100" d="100"/>
          <a:sy n="100" d="100"/>
        </p:scale>
        <p:origin x="-558" y="1338"/>
      </p:cViewPr>
      <p:guideLst>
        <p:guide orient="horz" pos="2162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88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9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7411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7"/>
          <p:cNvSpPr txBox="1">
            <a:spLocks noGrp="1"/>
          </p:cNvSpPr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8435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7"/>
          <p:cNvSpPr txBox="1">
            <a:spLocks noGrp="1"/>
          </p:cNvSpPr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9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6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CCA16C"/>
              </a:clrFrom>
              <a:clrTo>
                <a:srgbClr val="CCA16C">
                  <a:alpha val="0"/>
                </a:srgbClr>
              </a:clrTo>
            </a:clrChange>
            <a:lum bright="48001"/>
          </a:blip>
          <a:stretch>
            <a:fillRect/>
          </a:stretch>
        </p:blipFill>
        <p:spPr>
          <a:xfrm>
            <a:off x="0" y="0"/>
            <a:ext cx="6781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6670" name="Rectangle 14"/>
          <p:cNvSpPr>
            <a:spLocks noChangeArrowheads="1"/>
          </p:cNvSpPr>
          <p:nvPr/>
        </p:nvSpPr>
        <p:spPr bwMode="auto">
          <a:xfrm>
            <a:off x="0" y="685800"/>
            <a:ext cx="9144000" cy="5029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8" name="Picture 3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85800"/>
            <a:ext cx="45720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9" name="Picture 4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572000" y="685800"/>
            <a:ext cx="45720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44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iki.mbalib.com/wiki/%E8%A3%85%E5%8D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0" y="762000"/>
            <a:ext cx="9144000" cy="64516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    模块二：仓储作业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——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入库管理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63489"/>
          <p:cNvSpPr>
            <a:spLocks noGrp="1"/>
          </p:cNvSpPr>
          <p:nvPr>
            <p:ph type="title"/>
          </p:nvPr>
        </p:nvSpPr>
        <p:spPr/>
        <p:txBody>
          <a:bodyPr vert="horz" wrap="square" anchor="b"/>
          <a:p>
            <a:pPr eaLnBrk="1" hangingPunct="1">
              <a:buNone/>
            </a:pPr>
            <a:r>
              <a:rPr lang="zh-CN" altLang="en-US" dirty="0">
                <a:sym typeface="+mn-ea"/>
              </a:rPr>
              <a:t>知识学习</a:t>
            </a:r>
            <a:endParaRPr lang="en-US" altLang="en-US" dirty="0"/>
          </a:p>
        </p:txBody>
      </p:sp>
      <p:sp>
        <p:nvSpPr>
          <p:cNvPr id="29699" name="文本占位符 63490"/>
          <p:cNvSpPr>
            <a:spLocks noGrp="1"/>
          </p:cNvSpPr>
          <p:nvPr>
            <p:ph idx="1"/>
          </p:nvPr>
        </p:nvSpPr>
        <p:spPr>
          <a:xfrm>
            <a:off x="838200" y="1418590"/>
            <a:ext cx="7693025" cy="490601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堆码作业技术</a:t>
            </a:r>
            <a:r>
              <a:rPr lang="zh-CN" altLang="en-US" dirty="0"/>
              <a:t>  </a:t>
            </a:r>
            <a:endParaRPr lang="zh-CN" altLang="en-US" dirty="0"/>
          </a:p>
          <a:p>
            <a:pPr marL="0" indent="0" eaLnBrk="1" hangingPunct="1">
              <a:buNone/>
            </a:pPr>
            <a:r>
              <a:rPr lang="en-US" altLang="zh-CN" sz="2800" dirty="0"/>
              <a:t>1</a:t>
            </a:r>
            <a:r>
              <a:rPr lang="zh-CN" altLang="en-US" sz="2800" dirty="0"/>
              <a:t>、</a:t>
            </a:r>
            <a:r>
              <a:rPr lang="zh-CN" altLang="en-US" sz="2800" dirty="0"/>
              <a:t>堆码场地要求 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堆码场地可分为三种：库房内堆码场地、货棚内堆码场地、露天堆码场地。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不同类型的堆码场地，进行堆码作业时，会有不同的要求。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其中库房内堆码场地要求用于承受商品堆码的库房地坪平坦、坚固、耐摩擦，一般要求每平米的地面承载能力为</a:t>
            </a:r>
            <a:r>
              <a:rPr lang="en-US" altLang="zh-CN" sz="2800" dirty="0"/>
              <a:t>5—10t</a:t>
            </a:r>
            <a:r>
              <a:rPr lang="zh-CN" altLang="en-US" sz="2800" dirty="0"/>
              <a:t>。堆码时货垛应在墙基线和柱基线以外，垛底须适当垫高。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63489"/>
          <p:cNvSpPr>
            <a:spLocks noGrp="1"/>
          </p:cNvSpPr>
          <p:nvPr>
            <p:ph type="title"/>
          </p:nvPr>
        </p:nvSpPr>
        <p:spPr/>
        <p:txBody>
          <a:bodyPr vert="horz" wrap="square" anchor="b"/>
          <a:p>
            <a:pPr eaLnBrk="1" hangingPunct="1">
              <a:buNone/>
            </a:pPr>
            <a:r>
              <a:rPr lang="zh-CN" altLang="en-US" dirty="0">
                <a:sym typeface="+mn-ea"/>
              </a:rPr>
              <a:t>知识学习</a:t>
            </a:r>
            <a:endParaRPr lang="en-US" altLang="en-US" dirty="0"/>
          </a:p>
        </p:txBody>
      </p:sp>
      <p:sp>
        <p:nvSpPr>
          <p:cNvPr id="29699" name="文本占位符 63490"/>
          <p:cNvSpPr>
            <a:spLocks noGrp="1"/>
          </p:cNvSpPr>
          <p:nvPr>
            <p:ph idx="1"/>
          </p:nvPr>
        </p:nvSpPr>
        <p:spPr>
          <a:xfrm>
            <a:off x="838200" y="1418590"/>
            <a:ext cx="7693025" cy="490601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堆码作业技术</a:t>
            </a:r>
            <a:r>
              <a:rPr lang="zh-CN" altLang="en-US" dirty="0"/>
              <a:t>  </a:t>
            </a:r>
            <a:endParaRPr lang="zh-CN" altLang="en-US" dirty="0"/>
          </a:p>
          <a:p>
            <a:pPr eaLnBrk="1" hangingPunct="1"/>
            <a:r>
              <a:rPr lang="en-US" altLang="zh-CN" dirty="0"/>
              <a:t>2</a:t>
            </a:r>
            <a:r>
              <a:rPr lang="zh-CN" altLang="en-US" sz="2800" dirty="0"/>
              <a:t>、</a:t>
            </a:r>
            <a:r>
              <a:rPr lang="zh-CN" altLang="en-US" sz="2800" dirty="0">
                <a:sym typeface="+mn-ea"/>
              </a:rPr>
              <a:t>对堆码商品的要求 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商品的名称、规格、数量、质量已全查清；商品已根据物流的需要进行编码；商品外包装完好、清洁、标志清楚； 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部分受潮、锈蚀以及发生质量变化的不合格商品，已加工恢复或已剔除；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为便于机械化作业，准备堆码的商品已进行集装单元化。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63489"/>
          <p:cNvSpPr>
            <a:spLocks noGrp="1"/>
          </p:cNvSpPr>
          <p:nvPr>
            <p:ph type="title"/>
          </p:nvPr>
        </p:nvSpPr>
        <p:spPr>
          <a:xfrm>
            <a:off x="457200" y="145415"/>
            <a:ext cx="8229600" cy="810895"/>
          </a:xfrm>
        </p:spPr>
        <p:txBody>
          <a:bodyPr vert="horz" wrap="square" anchor="b"/>
          <a:p>
            <a:pPr eaLnBrk="1" hangingPunct="1">
              <a:buNone/>
            </a:pPr>
            <a:r>
              <a:rPr lang="zh-CN" altLang="en-US" dirty="0">
                <a:sym typeface="+mn-ea"/>
              </a:rPr>
              <a:t>知识学习</a:t>
            </a:r>
            <a:endParaRPr lang="en-US" altLang="en-US" dirty="0"/>
          </a:p>
        </p:txBody>
      </p:sp>
      <p:sp>
        <p:nvSpPr>
          <p:cNvPr id="29699" name="文本占位符 63490"/>
          <p:cNvSpPr>
            <a:spLocks noGrp="1"/>
          </p:cNvSpPr>
          <p:nvPr>
            <p:ph idx="1"/>
          </p:nvPr>
        </p:nvSpPr>
        <p:spPr>
          <a:xfrm>
            <a:off x="457835" y="956310"/>
            <a:ext cx="8228965" cy="536829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堆码作业技术</a:t>
            </a:r>
            <a:r>
              <a:rPr lang="zh-CN" altLang="en-US" dirty="0"/>
              <a:t>  </a:t>
            </a:r>
            <a:endParaRPr lang="zh-CN" altLang="en-US" dirty="0"/>
          </a:p>
          <a:p>
            <a:pPr eaLnBrk="1" hangingPunct="1"/>
            <a:r>
              <a:rPr lang="en-US" altLang="zh-CN" sz="2400" dirty="0"/>
              <a:t>3</a:t>
            </a:r>
            <a:r>
              <a:rPr lang="zh-CN" altLang="en-US" sz="2400" dirty="0"/>
              <a:t>、</a:t>
            </a:r>
            <a:r>
              <a:rPr lang="zh-CN" altLang="en-US" sz="2400" dirty="0">
                <a:sym typeface="+mn-ea"/>
              </a:rPr>
              <a:t>商品堆码的原则 </a:t>
            </a:r>
            <a:endParaRPr lang="zh-CN" altLang="en-US" sz="2400" dirty="0">
              <a:sym typeface="+mn-ea"/>
            </a:endParaRPr>
          </a:p>
          <a:p>
            <a:pPr eaLnBrk="1" hangingPunct="1"/>
            <a:r>
              <a:rPr lang="zh-CN" altLang="en-US" sz="2400" dirty="0">
                <a:sym typeface="+mn-ea"/>
              </a:rPr>
              <a:t>尽量利用库位空间，较多采取立体储存的方式。 仓库通道与堆垛之间保持适当的宽度和距离，提高物品装卸的效率。 </a:t>
            </a:r>
            <a:endParaRPr lang="zh-CN" altLang="en-US" sz="2400" dirty="0">
              <a:sym typeface="+mn-ea"/>
            </a:endParaRPr>
          </a:p>
          <a:p>
            <a:pPr eaLnBrk="1" hangingPunct="1"/>
            <a:r>
              <a:rPr lang="zh-CN" altLang="en-US" sz="2400" dirty="0">
                <a:sym typeface="+mn-ea"/>
              </a:rPr>
              <a:t>根据物品的不同收发批量、包装外型、性质和盘点方法的要求，利用不同的堆码工具，采取不同的堆码形式，其中，危险品和非危险品的堆码，性质相互抵触的物品应该区分开来，不得混淆。 </a:t>
            </a:r>
            <a:endParaRPr lang="zh-CN" altLang="en-US" sz="2400" dirty="0">
              <a:sym typeface="+mn-ea"/>
            </a:endParaRPr>
          </a:p>
          <a:p>
            <a:pPr eaLnBrk="1" hangingPunct="1"/>
            <a:r>
              <a:rPr lang="zh-CN" altLang="en-US" sz="2400" dirty="0">
                <a:sym typeface="+mn-ea"/>
              </a:rPr>
              <a:t>不要轻易地改变物品存贮的位置，大多应按照先进先出的原则。 </a:t>
            </a:r>
            <a:endParaRPr lang="zh-CN" altLang="en-US" sz="2400" dirty="0">
              <a:sym typeface="+mn-ea"/>
            </a:endParaRPr>
          </a:p>
          <a:p>
            <a:pPr eaLnBrk="1" hangingPunct="1"/>
            <a:r>
              <a:rPr lang="zh-CN" altLang="en-US" sz="2400" dirty="0">
                <a:sym typeface="+mn-ea"/>
              </a:rPr>
              <a:t>在库位不紧张的情况下，尽量避免物品堆码的覆盖和拥挤</a:t>
            </a:r>
            <a:r>
              <a:rPr lang="zh-CN" altLang="en-US" sz="2800" dirty="0">
                <a:sym typeface="+mn-ea"/>
              </a:rPr>
              <a:t>。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63489"/>
          <p:cNvSpPr>
            <a:spLocks noGrp="1"/>
          </p:cNvSpPr>
          <p:nvPr>
            <p:ph type="title"/>
          </p:nvPr>
        </p:nvSpPr>
        <p:spPr>
          <a:xfrm>
            <a:off x="457200" y="145415"/>
            <a:ext cx="8229600" cy="810895"/>
          </a:xfrm>
        </p:spPr>
        <p:txBody>
          <a:bodyPr vert="horz" wrap="square" anchor="b"/>
          <a:p>
            <a:pPr eaLnBrk="1" hangingPunct="1">
              <a:buNone/>
            </a:pPr>
            <a:r>
              <a:rPr lang="zh-CN" altLang="en-US" dirty="0">
                <a:sym typeface="+mn-ea"/>
              </a:rPr>
              <a:t>知识学习</a:t>
            </a:r>
            <a:endParaRPr lang="en-US" altLang="en-US" dirty="0"/>
          </a:p>
        </p:txBody>
      </p:sp>
      <p:sp>
        <p:nvSpPr>
          <p:cNvPr id="29699" name="文本占位符 63490"/>
          <p:cNvSpPr>
            <a:spLocks noGrp="1"/>
          </p:cNvSpPr>
          <p:nvPr>
            <p:ph idx="1"/>
          </p:nvPr>
        </p:nvSpPr>
        <p:spPr>
          <a:xfrm>
            <a:off x="457835" y="956310"/>
            <a:ext cx="8228965" cy="536829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堆码作业技术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zh-CN" altLang="en-US" sz="2400" dirty="0">
                <a:sym typeface="+mn-ea"/>
              </a:rPr>
              <a:t>堆码操作的要求 </a:t>
            </a:r>
            <a:endParaRPr lang="zh-CN" altLang="en-US" sz="2400" dirty="0">
              <a:sym typeface="+mn-ea"/>
            </a:endParaRPr>
          </a:p>
          <a:p>
            <a:pPr eaLnBrk="1" hangingPunct="1"/>
            <a:r>
              <a:rPr lang="zh-CN" altLang="en-US" sz="2000" dirty="0">
                <a:ea typeface="PMingLiU" panose="02020500000000000000" pitchFamily="18" charset="-120"/>
                <a:sym typeface="+mn-ea"/>
              </a:rPr>
              <a:t>安全</a:t>
            </a:r>
            <a:r>
              <a:rPr lang="zh-CN" altLang="en-US" sz="2000" dirty="0">
                <a:sym typeface="+mn-ea"/>
              </a:rPr>
              <a:t> ：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严格遵守安全操作规程；安全使用各种装卸搬运设备，严禁超载；同时还须防止建筑物超过安全负荷量；码垛必须不偏不斜，不歪不倒，牢固坚实，以免倒塌伤人、摔坏商品。 </a:t>
            </a:r>
            <a:endParaRPr lang="zh-CN" altLang="en-US" sz="2000" dirty="0">
              <a:latin typeface="宋体" panose="02010600030101010101" pitchFamily="2" charset="-122"/>
              <a:sym typeface="+mn-ea"/>
            </a:endParaRPr>
          </a:p>
          <a:p>
            <a:pPr eaLnBrk="1" hangingPunct="1"/>
            <a:r>
              <a:rPr lang="zh-CN" altLang="en-US" sz="2000" dirty="0">
                <a:sym typeface="+mn-ea"/>
              </a:rPr>
              <a:t>合理 ：不同商品应采用各种不同的垛形；不同品种、产地、等级、单价的商品，须分别堆码；货垛的高度要适度；与屋顶、照明灯保持一定距离；货垛的间距，走道的宽度、货垛与墙面、梁柱的距离等，都要合理、适度。</a:t>
            </a:r>
            <a:endParaRPr lang="zh-CN" altLang="en-US" sz="2000" dirty="0">
              <a:sym typeface="+mn-ea"/>
            </a:endParaRPr>
          </a:p>
          <a:p>
            <a:pPr eaLnBrk="1" hangingPunct="1"/>
            <a:r>
              <a:rPr lang="zh-CN" altLang="en-US" sz="2000" dirty="0">
                <a:sym typeface="+mn-ea"/>
              </a:rPr>
              <a:t>方便 ：货垛行数、层数，力求成整数，便于清点、收发作业。 </a:t>
            </a:r>
            <a:endParaRPr lang="zh-CN" altLang="en-US" sz="2000" dirty="0">
              <a:sym typeface="+mn-ea"/>
            </a:endParaRPr>
          </a:p>
          <a:p>
            <a:pPr eaLnBrk="1" hangingPunct="1"/>
            <a:r>
              <a:rPr lang="zh-CN" altLang="en-US" sz="2000" dirty="0">
                <a:sym typeface="+mn-ea"/>
              </a:rPr>
              <a:t>整齐 ：货垛应按一定的规格、尺寸叠放，排列整齐、规范。商品包装标志应一律朝外，便于查找。 </a:t>
            </a:r>
            <a:endParaRPr lang="zh-CN" altLang="en-US" sz="2000" dirty="0">
              <a:sym typeface="+mn-ea"/>
            </a:endParaRPr>
          </a:p>
          <a:p>
            <a:pPr eaLnBrk="1" hangingPunct="1"/>
            <a:r>
              <a:rPr lang="zh-CN" altLang="en-US" sz="2000" dirty="0">
                <a:sym typeface="+mn-ea"/>
              </a:rPr>
              <a:t>节约 ：注意节省空间位置，适当、合理安排货位的使用，提高仓容利用率。</a:t>
            </a:r>
            <a:r>
              <a:rPr lang="zh-CN" altLang="en-US" sz="2800" dirty="0">
                <a:sym typeface="+mn-ea"/>
              </a:rPr>
              <a:t>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65537"/>
          <p:cNvSpPr>
            <a:spLocks noGrp="1"/>
          </p:cNvSpPr>
          <p:nvPr>
            <p:ph type="title"/>
          </p:nvPr>
        </p:nvSpPr>
        <p:spPr/>
        <p:txBody>
          <a:bodyPr vert="horz" wrap="square" anchor="b"/>
          <a:p>
            <a:pPr eaLnBrk="1" hangingPunct="1">
              <a:buNone/>
            </a:pPr>
            <a:r>
              <a:rPr lang="zh-CN" altLang="en-US" dirty="0">
                <a:sym typeface="+mn-ea"/>
              </a:rPr>
              <a:t>知识学习</a:t>
            </a:r>
            <a:endParaRPr lang="en-US" altLang="en-US" dirty="0"/>
          </a:p>
        </p:txBody>
      </p:sp>
      <p:sp>
        <p:nvSpPr>
          <p:cNvPr id="33795" name="文本占位符 65538"/>
          <p:cNvSpPr>
            <a:spLocks noGrp="1"/>
          </p:cNvSpPr>
          <p:nvPr>
            <p:ph idx="1"/>
          </p:nvPr>
        </p:nvSpPr>
        <p:spPr>
          <a:xfrm>
            <a:off x="838200" y="1620520"/>
            <a:ext cx="7693025" cy="470408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堆码作业技术</a:t>
            </a:r>
            <a:r>
              <a:rPr lang="zh-CN" altLang="en-US" dirty="0"/>
              <a:t> </a:t>
            </a:r>
            <a:endParaRPr lang="zh-CN" altLang="en-US" dirty="0"/>
          </a:p>
          <a:p>
            <a:pPr marL="0" indent="0" eaLnBrk="1" hangingPunct="1">
              <a:buNone/>
            </a:pPr>
            <a:r>
              <a:rPr lang="en-US" altLang="zh-CN" dirty="0"/>
              <a:t>5</a:t>
            </a:r>
            <a:r>
              <a:rPr lang="zh-CN" altLang="en-US" dirty="0"/>
              <a:t>、</a:t>
            </a:r>
            <a:r>
              <a:rPr lang="zh-CN" altLang="en-US" dirty="0"/>
              <a:t>商品堆码的方法 </a:t>
            </a:r>
            <a:endParaRPr lang="zh-CN" altLang="en-US" dirty="0"/>
          </a:p>
          <a:p>
            <a:pPr eaLnBrk="1" hangingPunct="1"/>
            <a:r>
              <a:rPr lang="zh-CN" altLang="en-US" dirty="0"/>
              <a:t>商品堆码方法 ：散堆法、货架堆码法、垛堆法。 </a:t>
            </a:r>
            <a:endParaRPr lang="zh-CN" altLang="en-US" dirty="0"/>
          </a:p>
          <a:p>
            <a:pPr eaLnBrk="1" hangingPunct="1"/>
            <a:r>
              <a:rPr lang="zh-CN" altLang="en-US" dirty="0"/>
              <a:t>常用的技术方法 ：直码、压缝码、交叉码、连环码、梅花码等。 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知识学习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 dirty="0">
                <a:sym typeface="+mn-ea"/>
              </a:rPr>
              <a:t>堆码作业技术</a:t>
            </a:r>
            <a:r>
              <a:rPr lang="zh-CN" altLang="en-US" dirty="0">
                <a:sym typeface="+mn-ea"/>
              </a:rPr>
              <a:t> </a:t>
            </a:r>
            <a:endParaRPr lang="zh-CN" altLang="en-US" dirty="0"/>
          </a:p>
          <a:p>
            <a:r>
              <a:rPr lang="en-US" altLang="zh-CN"/>
              <a:t>6</a:t>
            </a:r>
            <a:r>
              <a:rPr lang="zh-CN" altLang="en-US"/>
              <a:t>、托盘堆码方式</a:t>
            </a:r>
            <a:endParaRPr lang="zh-CN" altLang="en-US"/>
          </a:p>
          <a:p>
            <a:r>
              <a:rPr lang="zh-CN" altLang="en-US"/>
              <a:t> 重叠式</a:t>
            </a:r>
            <a:endParaRPr lang="zh-CN" altLang="en-US"/>
          </a:p>
          <a:p>
            <a:r>
              <a:rPr lang="zh-CN" altLang="en-US"/>
              <a:t>纵横交错式</a:t>
            </a:r>
            <a:endParaRPr lang="zh-CN" altLang="en-US"/>
          </a:p>
          <a:p>
            <a:r>
              <a:rPr lang="zh-CN" altLang="en-US"/>
              <a:t>正反交错式</a:t>
            </a:r>
            <a:endParaRPr lang="zh-CN" altLang="en-US"/>
          </a:p>
          <a:p>
            <a:r>
              <a:rPr lang="zh-CN" altLang="en-US"/>
              <a:t>旋转交错式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WordArt 2"/>
          <p:cNvSpPr>
            <a:spLocks noGrp="1" noTextEdit="1"/>
          </p:cNvSpPr>
          <p:nvPr/>
        </p:nvSpPr>
        <p:spPr>
          <a:xfrm>
            <a:off x="2286000" y="2057400"/>
            <a:ext cx="5410200" cy="23161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solidFill>
                  <a:srgbClr val="339933"/>
                </a:solidFill>
                <a:effectLst>
                  <a:outerShdw dist="53882" dir="2699999" algn="ctr" rotWithShape="0">
                    <a:schemeClr val="bg2">
                      <a:alpha val="5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</a:t>
            </a:r>
            <a:endParaRPr lang="zh-CN" altLang="en-US" sz="3600" b="1">
              <a:solidFill>
                <a:srgbClr val="339933"/>
              </a:solidFill>
              <a:effectLst>
                <a:outerShdw dist="53882" dir="2699999" algn="ctr" rotWithShape="0">
                  <a:schemeClr val="bg2">
                    <a:alpha val="5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228600" y="1136650"/>
            <a:ext cx="2362200" cy="503555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能力目标：</a:t>
            </a: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知识目标：</a:t>
            </a: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素质目标：</a:t>
            </a: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楷体_GB2312" pitchFamily="49" charset="-122"/>
              <a:cs typeface="+mn-cs"/>
            </a:endParaRPr>
          </a:p>
        </p:txBody>
      </p:sp>
      <p:sp>
        <p:nvSpPr>
          <p:cNvPr id="261124" name="Rectangle 4"/>
          <p:cNvSpPr/>
          <p:nvPr/>
        </p:nvSpPr>
        <p:spPr>
          <a:xfrm>
            <a:off x="2438400" y="1295400"/>
            <a:ext cx="64770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latin typeface="Arial" panose="020B0604020202020204" pitchFamily="34" charset="0"/>
              </a:rPr>
              <a:t>1.</a:t>
            </a:r>
            <a:r>
              <a:rPr lang="zh-CN" altLang="en-US" sz="2000" b="1" dirty="0">
                <a:latin typeface="Arial" panose="020B0604020202020204" pitchFamily="34" charset="0"/>
              </a:rPr>
              <a:t>商品的物理机械变化、化学变化、生理生化等变化；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2.</a:t>
            </a:r>
            <a:r>
              <a:rPr lang="zh-CN" altLang="en-US" sz="2000" b="1" dirty="0">
                <a:latin typeface="Arial" panose="020B0604020202020204" pitchFamily="34" charset="0"/>
              </a:rPr>
              <a:t>影响商品质量变化的主要因素；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3.</a:t>
            </a:r>
            <a:r>
              <a:rPr lang="zh-CN" altLang="en-US" sz="2000" b="1" dirty="0">
                <a:latin typeface="Arial" panose="020B0604020202020204" pitchFamily="34" charset="0"/>
              </a:rPr>
              <a:t>仓库内外温湿度的变化规律、控制与调节；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4.</a:t>
            </a:r>
            <a:r>
              <a:rPr lang="zh-CN" altLang="en-US" sz="2000" b="1" dirty="0">
                <a:latin typeface="Arial" panose="020B0604020202020204" pitchFamily="34" charset="0"/>
              </a:rPr>
              <a:t>商品发生霉腐、锈蚀、虫害以及老化的主要原因、仓储商品养护的各种技术方法。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2438400" y="5334000"/>
            <a:ext cx="6096000" cy="7334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树立安全意识；培养严谨作风。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1127" name="Rectangle 7"/>
          <p:cNvSpPr/>
          <p:nvPr/>
        </p:nvSpPr>
        <p:spPr>
          <a:xfrm>
            <a:off x="2362200" y="3429000"/>
            <a:ext cx="64770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latin typeface="Arial" panose="020B0604020202020204" pitchFamily="34" charset="0"/>
              </a:rPr>
              <a:t>1.</a:t>
            </a:r>
            <a:r>
              <a:rPr lang="zh-CN" altLang="en-US" sz="2000" b="1" dirty="0">
                <a:latin typeface="Arial" panose="020B0604020202020204" pitchFamily="34" charset="0"/>
              </a:rPr>
              <a:t>商品的物理机械变化、化学变化、生理生化等变化；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2.</a:t>
            </a:r>
            <a:r>
              <a:rPr lang="zh-CN" altLang="en-US" sz="2000" b="1" dirty="0">
                <a:latin typeface="Arial" panose="020B0604020202020204" pitchFamily="34" charset="0"/>
              </a:rPr>
              <a:t>影响商品质量变化的主要因素；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3.</a:t>
            </a:r>
            <a:r>
              <a:rPr lang="zh-CN" altLang="en-US" sz="2000" b="1" dirty="0">
                <a:latin typeface="Arial" panose="020B0604020202020204" pitchFamily="34" charset="0"/>
              </a:rPr>
              <a:t>仓库内外温湿度的变化规律、控制与调节；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4.</a:t>
            </a:r>
            <a:r>
              <a:rPr lang="zh-CN" altLang="en-US" sz="2000" b="1" dirty="0">
                <a:latin typeface="Arial" panose="020B0604020202020204" pitchFamily="34" charset="0"/>
              </a:rPr>
              <a:t>商品发生霉腐、锈蚀、虫害以及老化的主要原因、仓储商品养护的各种技术方法。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261128" name="Rectangle 8"/>
          <p:cNvSpPr>
            <a:spLocks noChangeArrowheads="1"/>
          </p:cNvSpPr>
          <p:nvPr/>
        </p:nvSpPr>
        <p:spPr bwMode="auto">
          <a:xfrm>
            <a:off x="3733800" y="212725"/>
            <a:ext cx="3200400" cy="8540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000" b="1" i="0" u="none" strike="noStrike" kern="1200" cap="none" spc="0" normalizeH="0" baseline="0" noProof="0">
                <a:ln>
                  <a:noFill/>
                </a:ln>
                <a:solidFill>
                  <a:srgbClr val="FF5D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目    标</a:t>
            </a:r>
            <a:endParaRPr kumimoji="0" lang="zh-CN" altLang="en-US" sz="5000" b="1" i="0" u="none" strike="noStrike" kern="1200" cap="none" spc="0" normalizeH="0" baseline="0" noProof="0">
              <a:ln>
                <a:noFill/>
              </a:ln>
              <a:solidFill>
                <a:srgbClr val="FF5D5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17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112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1124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1124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charRg st="6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1124">
                                            <p:txEl>
                                              <p:charRg st="65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>
                                            <p:txEl>
                                              <p:charRg st="8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1729">
                                            <p:txEl>
                                              <p:charRg st="8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112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1127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1127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>
                                            <p:txEl>
                                              <p:charRg st="6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1127">
                                            <p:txEl>
                                              <p:charRg st="65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>
                                            <p:txEl>
                                              <p:charRg st="15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1729">
                                            <p:txEl>
                                              <p:charRg st="15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112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1985" name="AutoShape 22"/>
          <p:cNvSpPr>
            <a:spLocks noChangeArrowheads="1"/>
          </p:cNvSpPr>
          <p:nvPr/>
        </p:nvSpPr>
        <p:spPr bwMode="gray">
          <a:xfrm>
            <a:off x="1981200" y="4160838"/>
            <a:ext cx="4424363" cy="563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152400" y="381000"/>
            <a:ext cx="8305800" cy="1006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经典隶书简" pitchFamily="49" charset="-122"/>
                <a:ea typeface="经典隶书简" pitchFamily="49" charset="-122"/>
                <a:cs typeface="+mn-cs"/>
              </a:rPr>
              <a:t>目  录</a:t>
            </a:r>
            <a:r>
              <a:rPr kumimoji="0" lang="zh-CN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        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75" name="AutoShape 22"/>
          <p:cNvSpPr>
            <a:spLocks noChangeArrowheads="1"/>
          </p:cNvSpPr>
          <p:nvPr/>
        </p:nvSpPr>
        <p:spPr bwMode="gray">
          <a:xfrm>
            <a:off x="1981200" y="2057400"/>
            <a:ext cx="4424363" cy="563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76" name="Rectangle 23"/>
          <p:cNvSpPr/>
          <p:nvPr/>
        </p:nvSpPr>
        <p:spPr>
          <a:xfrm>
            <a:off x="1882775" y="2057400"/>
            <a:ext cx="45624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00"/>
                </a:solidFill>
                <a:latin typeface="创艺简行楷" pitchFamily="2" charset="-122"/>
                <a:ea typeface="创艺简行楷" pitchFamily="2" charset="-122"/>
              </a:rPr>
              <a:t>工作任务描述</a:t>
            </a:r>
            <a:endParaRPr lang="en-US" altLang="zh-CN" sz="2800" b="1" dirty="0">
              <a:solidFill>
                <a:srgbClr val="FF0000"/>
              </a:solidFill>
              <a:latin typeface="创艺简行楷" pitchFamily="2" charset="-122"/>
              <a:ea typeface="创艺简行楷" pitchFamily="2" charset="-122"/>
            </a:endParaRPr>
          </a:p>
        </p:txBody>
      </p:sp>
      <p:sp>
        <p:nvSpPr>
          <p:cNvPr id="211977" name="Oval 27"/>
          <p:cNvSpPr>
            <a:spLocks noChangeArrowheads="1"/>
          </p:cNvSpPr>
          <p:nvPr/>
        </p:nvSpPr>
        <p:spPr bwMode="gray">
          <a:xfrm>
            <a:off x="1882775" y="2212975"/>
            <a:ext cx="201613" cy="263525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93933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83" name="Rectangle 23"/>
          <p:cNvSpPr/>
          <p:nvPr/>
        </p:nvSpPr>
        <p:spPr>
          <a:xfrm>
            <a:off x="1905000" y="4129088"/>
            <a:ext cx="45624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00"/>
                </a:solidFill>
                <a:latin typeface="创艺简行楷" pitchFamily="2" charset="-122"/>
                <a:ea typeface="创艺简行楷" pitchFamily="2" charset="-122"/>
              </a:rPr>
              <a:t>相关知识</a:t>
            </a:r>
            <a:endParaRPr lang="en-US" altLang="zh-CN" sz="2800" b="1" dirty="0">
              <a:solidFill>
                <a:srgbClr val="FF0000"/>
              </a:solidFill>
              <a:latin typeface="创艺简行楷" pitchFamily="2" charset="-122"/>
              <a:ea typeface="创艺简行楷" pitchFamily="2" charset="-122"/>
            </a:endParaRPr>
          </a:p>
        </p:txBody>
      </p:sp>
      <p:sp>
        <p:nvSpPr>
          <p:cNvPr id="211984" name="Oval 27"/>
          <p:cNvSpPr>
            <a:spLocks noChangeArrowheads="1"/>
          </p:cNvSpPr>
          <p:nvPr/>
        </p:nvSpPr>
        <p:spPr bwMode="gray">
          <a:xfrm>
            <a:off x="1828800" y="4267200"/>
            <a:ext cx="201613" cy="263525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93933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86" name="AutoShape 22"/>
          <p:cNvSpPr>
            <a:spLocks noChangeArrowheads="1"/>
          </p:cNvSpPr>
          <p:nvPr/>
        </p:nvSpPr>
        <p:spPr bwMode="gray">
          <a:xfrm>
            <a:off x="1981200" y="5151438"/>
            <a:ext cx="4424363" cy="563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87" name="Rectangle 23"/>
          <p:cNvSpPr/>
          <p:nvPr/>
        </p:nvSpPr>
        <p:spPr>
          <a:xfrm>
            <a:off x="1905000" y="5181600"/>
            <a:ext cx="45624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00"/>
                </a:solidFill>
                <a:latin typeface="创艺简行楷" pitchFamily="2" charset="-122"/>
                <a:ea typeface="创艺简行楷" pitchFamily="2" charset="-122"/>
              </a:rPr>
              <a:t>任务实施</a:t>
            </a:r>
            <a:endParaRPr lang="en-US" altLang="zh-CN" sz="2800" b="1" dirty="0">
              <a:solidFill>
                <a:srgbClr val="FF0000"/>
              </a:solidFill>
              <a:latin typeface="创艺简行楷" pitchFamily="2" charset="-122"/>
              <a:ea typeface="创艺简行楷" pitchFamily="2" charset="-122"/>
            </a:endParaRPr>
          </a:p>
        </p:txBody>
      </p:sp>
      <p:sp>
        <p:nvSpPr>
          <p:cNvPr id="211988" name="Oval 27"/>
          <p:cNvSpPr>
            <a:spLocks noChangeArrowheads="1"/>
          </p:cNvSpPr>
          <p:nvPr/>
        </p:nvSpPr>
        <p:spPr bwMode="gray">
          <a:xfrm>
            <a:off x="1905000" y="5299075"/>
            <a:ext cx="201613" cy="263525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93933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90" name="AutoShape 22"/>
          <p:cNvSpPr>
            <a:spLocks noChangeArrowheads="1"/>
          </p:cNvSpPr>
          <p:nvPr/>
        </p:nvSpPr>
        <p:spPr bwMode="gray">
          <a:xfrm>
            <a:off x="1981200" y="6065838"/>
            <a:ext cx="4424363" cy="563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91" name="Rectangle 23"/>
          <p:cNvSpPr/>
          <p:nvPr/>
        </p:nvSpPr>
        <p:spPr>
          <a:xfrm>
            <a:off x="1905000" y="6065838"/>
            <a:ext cx="45624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00"/>
                </a:solidFill>
                <a:latin typeface="创艺简行楷" pitchFamily="2" charset="-122"/>
                <a:ea typeface="创艺简行楷" pitchFamily="2" charset="-122"/>
              </a:rPr>
              <a:t>结果评价</a:t>
            </a:r>
            <a:endParaRPr lang="en-US" altLang="zh-CN" sz="2800" b="1" dirty="0">
              <a:solidFill>
                <a:srgbClr val="FF0000"/>
              </a:solidFill>
              <a:latin typeface="创艺简行楷" pitchFamily="2" charset="-122"/>
              <a:ea typeface="创艺简行楷" pitchFamily="2" charset="-122"/>
            </a:endParaRPr>
          </a:p>
        </p:txBody>
      </p:sp>
      <p:sp>
        <p:nvSpPr>
          <p:cNvPr id="211992" name="Oval 27"/>
          <p:cNvSpPr>
            <a:spLocks noChangeArrowheads="1"/>
          </p:cNvSpPr>
          <p:nvPr/>
        </p:nvSpPr>
        <p:spPr bwMode="gray">
          <a:xfrm>
            <a:off x="1905000" y="6183313"/>
            <a:ext cx="201613" cy="263525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93933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93" name="AutoShape 22"/>
          <p:cNvSpPr>
            <a:spLocks noChangeArrowheads="1"/>
          </p:cNvSpPr>
          <p:nvPr/>
        </p:nvSpPr>
        <p:spPr bwMode="gray">
          <a:xfrm>
            <a:off x="2003425" y="3094038"/>
            <a:ext cx="4424363" cy="563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1994" name="Rectangle 23"/>
          <p:cNvSpPr/>
          <p:nvPr/>
        </p:nvSpPr>
        <p:spPr>
          <a:xfrm>
            <a:off x="1905000" y="3094038"/>
            <a:ext cx="45624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2800" b="1" dirty="0">
                <a:solidFill>
                  <a:srgbClr val="FF0000"/>
                </a:solidFill>
                <a:latin typeface="创艺简行楷" pitchFamily="2" charset="-122"/>
                <a:ea typeface="创艺简行楷" pitchFamily="2" charset="-122"/>
              </a:rPr>
              <a:t>工作任务分析</a:t>
            </a:r>
            <a:endParaRPr lang="en-US" altLang="zh-CN" sz="2800" b="1" dirty="0">
              <a:solidFill>
                <a:srgbClr val="FF0000"/>
              </a:solidFill>
              <a:latin typeface="创艺简行楷" pitchFamily="2" charset="-122"/>
              <a:ea typeface="创艺简行楷" pitchFamily="2" charset="-122"/>
            </a:endParaRPr>
          </a:p>
        </p:txBody>
      </p:sp>
      <p:sp>
        <p:nvSpPr>
          <p:cNvPr id="211995" name="Oval 27"/>
          <p:cNvSpPr>
            <a:spLocks noChangeArrowheads="1"/>
          </p:cNvSpPr>
          <p:nvPr/>
        </p:nvSpPr>
        <p:spPr bwMode="gray">
          <a:xfrm>
            <a:off x="1905000" y="3249613"/>
            <a:ext cx="201613" cy="263525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93933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1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85" grpId="0" animBg="1"/>
      <p:bldP spid="211975" grpId="0" animBg="1"/>
      <p:bldP spid="211976" grpId="0"/>
      <p:bldP spid="211977" grpId="0" animBg="1"/>
      <p:bldP spid="211983" grpId="0"/>
      <p:bldP spid="211984" grpId="0" animBg="1"/>
      <p:bldP spid="211986" grpId="0" animBg="1"/>
      <p:bldP spid="211987" grpId="0"/>
      <p:bldP spid="211988" grpId="0" animBg="1"/>
      <p:bldP spid="211990" grpId="0" animBg="1"/>
      <p:bldP spid="211991" grpId="0"/>
      <p:bldP spid="211992" grpId="0" animBg="1"/>
      <p:bldP spid="211993" grpId="0" animBg="1"/>
      <p:bldP spid="211994" grpId="0"/>
      <p:bldP spid="2119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9923" name="Rectangle 3"/>
          <p:cNvSpPr/>
          <p:nvPr>
            <p:ph idx="1"/>
          </p:nvPr>
        </p:nvSpPr>
        <p:spPr>
          <a:xfrm>
            <a:off x="228600" y="1036320"/>
            <a:ext cx="8229600" cy="4376420"/>
          </a:xfrm>
          <a:solidFill>
            <a:srgbClr val="FFFFFF"/>
          </a:solidFill>
          <a:ln>
            <a:noFill/>
          </a:ln>
        </p:spPr>
        <p:txBody>
          <a:bodyPr/>
          <a:p>
            <a:pPr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zh-CN" altLang="en-US" sz="2400" dirty="0"/>
              <a:t>           情景描述：</a:t>
            </a:r>
            <a:endParaRPr lang="zh-CN" altLang="en-US" sz="2400" dirty="0"/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zh-CN" altLang="en-US" sz="2400" dirty="0"/>
              <a:t>           </a:t>
            </a:r>
            <a:r>
              <a:rPr lang="en-US" sz="2400" dirty="0"/>
              <a:t>10</a:t>
            </a:r>
            <a:r>
              <a:rPr lang="zh-CN" altLang="en-US" sz="2400" dirty="0"/>
              <a:t>月</a:t>
            </a:r>
            <a:r>
              <a:rPr lang="en-US" altLang="zh-CN" sz="2400" dirty="0"/>
              <a:t>2</a:t>
            </a:r>
            <a:r>
              <a:rPr lang="zh-CN" altLang="en-US" sz="2400" dirty="0"/>
              <a:t>号，蒙牛送货车辆到达大学城配送中心，根据如今计划，需要将所验收商品“蒙牛纯牛奶”全部上架至储位“01010202”。</a:t>
            </a:r>
            <a:endParaRPr lang="zh-CN" altLang="en-US" sz="2400" dirty="0"/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None/>
            </a:pPr>
            <a:endParaRPr lang="zh-CN" altLang="en-US" sz="2400" dirty="0"/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zh-CN" altLang="en-US" sz="2400" dirty="0"/>
              <a:t>              请同学们扮演配送中心工作人员做好入库上架工作</a:t>
            </a:r>
            <a:endParaRPr lang="zh-CN" altLang="en-US" sz="2400" dirty="0"/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None/>
            </a:pPr>
            <a:endParaRPr lang="zh-CN" altLang="en-US" sz="2400" dirty="0"/>
          </a:p>
        </p:txBody>
      </p:sp>
      <p:sp>
        <p:nvSpPr>
          <p:cNvPr id="5123" name="Rectangle 5"/>
          <p:cNvSpPr/>
          <p:nvPr/>
        </p:nvSpPr>
        <p:spPr>
          <a:xfrm>
            <a:off x="1662430" y="127000"/>
            <a:ext cx="5819140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</a:rPr>
              <a:t>任务二 ：入库上架</a:t>
            </a:r>
            <a:endParaRPr lang="zh-CN" altLang="en-US" sz="4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923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99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/>
          <p:nvPr>
            <p:ph idx="1"/>
          </p:nvPr>
        </p:nvSpPr>
        <p:spPr>
          <a:xfrm>
            <a:off x="3124200" y="304800"/>
            <a:ext cx="2895600" cy="685800"/>
          </a:xfrm>
          <a:solidFill>
            <a:srgbClr val="FFFFFF"/>
          </a:solidFill>
          <a:ln>
            <a:noFill/>
          </a:ln>
        </p:spPr>
        <p:txBody>
          <a:bodyPr/>
          <a:p>
            <a:pPr eaLnBrk="1" hangingPunct="1">
              <a:spcBef>
                <a:spcPct val="0"/>
              </a:spcBef>
              <a:buNone/>
            </a:pPr>
            <a:r>
              <a:rPr lang="zh-CN" altLang="en-US" sz="4400" b="1" dirty="0">
                <a:solidFill>
                  <a:srgbClr val="FF0000"/>
                </a:solidFill>
              </a:rPr>
              <a:t>知识考察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7171" name="Rectangle 8"/>
          <p:cNvSpPr/>
          <p:nvPr/>
        </p:nvSpPr>
        <p:spPr>
          <a:xfrm>
            <a:off x="0" y="30384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4" name="AutoShape 10"/>
          <p:cNvSpPr/>
          <p:nvPr/>
        </p:nvSpPr>
        <p:spPr>
          <a:xfrm>
            <a:off x="1009015" y="1058545"/>
            <a:ext cx="2487295" cy="732155"/>
          </a:xfrm>
          <a:prstGeom prst="cloudCallout">
            <a:avLst>
              <a:gd name="adj1" fmla="val 106870"/>
              <a:gd name="adj2" fmla="val 14037"/>
            </a:avLst>
          </a:prstGeom>
          <a:solidFill>
            <a:srgbClr val="FFCCFF"/>
          </a:solidFill>
          <a:ln w="28575" cap="flat" cmpd="sng">
            <a:solidFill>
              <a:srgbClr val="FFFF99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just"/>
            <a:r>
              <a:rPr lang="zh-CN" altLang="en-US" sz="2800" b="1" dirty="0">
                <a:latin typeface="宋体" panose="02010600030101010101" pitchFamily="2" charset="-122"/>
              </a:rPr>
              <a:t>理论知识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7173" name="Rectangle 114"/>
          <p:cNvSpPr/>
          <p:nvPr/>
        </p:nvSpPr>
        <p:spPr>
          <a:xfrm>
            <a:off x="508635" y="2332355"/>
            <a:ext cx="8962390" cy="40767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知识补充：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知识点</a:t>
            </a:r>
            <a:r>
              <a:rPr lang="en-US" altLang="zh-CN" sz="2400" dirty="0">
                <a:sym typeface="+mn-ea"/>
              </a:rPr>
              <a:t>1</a:t>
            </a:r>
            <a:r>
              <a:rPr lang="zh-CN" altLang="en-US" sz="2400" dirty="0">
                <a:sym typeface="+mn-ea"/>
              </a:rPr>
              <a:t>、储位编码方式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知识点</a:t>
            </a:r>
            <a:r>
              <a:rPr lang="en-US" altLang="zh-CN" sz="2400" dirty="0">
                <a:sym typeface="+mn-ea"/>
              </a:rPr>
              <a:t>2</a:t>
            </a:r>
            <a:r>
              <a:rPr lang="zh-CN" altLang="en-US" sz="2400" dirty="0">
                <a:sym typeface="+mn-ea"/>
              </a:rPr>
              <a:t>、仓库清扫标准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知识点</a:t>
            </a:r>
            <a:r>
              <a:rPr lang="en-US" altLang="zh-CN" sz="2400" dirty="0">
                <a:sym typeface="+mn-ea"/>
              </a:rPr>
              <a:t>3</a:t>
            </a:r>
            <a:r>
              <a:rPr lang="zh-CN" altLang="en-US" sz="2400" dirty="0">
                <a:sym typeface="+mn-ea"/>
              </a:rPr>
              <a:t>、储位垫垛方式及材料选用种类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知识点</a:t>
            </a:r>
            <a:r>
              <a:rPr lang="en-US" altLang="zh-CN" sz="2400" dirty="0">
                <a:sym typeface="+mn-ea"/>
              </a:rPr>
              <a:t>4</a:t>
            </a:r>
            <a:r>
              <a:rPr lang="zh-CN" altLang="en-US" sz="2400" dirty="0">
                <a:sym typeface="+mn-ea"/>
              </a:rPr>
              <a:t>、接货方式及卸货要求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知识点</a:t>
            </a:r>
            <a:r>
              <a:rPr lang="en-US" altLang="zh-CN" sz="2400" dirty="0">
                <a:sym typeface="+mn-ea"/>
              </a:rPr>
              <a:t>5</a:t>
            </a:r>
            <a:r>
              <a:rPr lang="zh-CN" altLang="en-US" sz="2400" dirty="0">
                <a:sym typeface="+mn-ea"/>
              </a:rPr>
              <a:t>、验收的方法及准备工作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/>
          <p:nvPr>
            <p:ph idx="1"/>
          </p:nvPr>
        </p:nvSpPr>
        <p:spPr>
          <a:xfrm>
            <a:off x="3124200" y="304800"/>
            <a:ext cx="2895600" cy="685800"/>
          </a:xfrm>
          <a:solidFill>
            <a:srgbClr val="FFFFFF"/>
          </a:solidFill>
          <a:ln>
            <a:noFill/>
          </a:ln>
        </p:spPr>
        <p:txBody>
          <a:bodyPr/>
          <a:p>
            <a:pPr eaLnBrk="1" hangingPunct="1">
              <a:spcBef>
                <a:spcPct val="0"/>
              </a:spcBef>
              <a:buNone/>
            </a:pPr>
            <a:r>
              <a:rPr lang="zh-CN" altLang="en-US" sz="4400" b="1" dirty="0">
                <a:solidFill>
                  <a:srgbClr val="FF0000"/>
                </a:solidFill>
              </a:rPr>
              <a:t>知识考察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7171" name="Rectangle 8"/>
          <p:cNvSpPr/>
          <p:nvPr/>
        </p:nvSpPr>
        <p:spPr>
          <a:xfrm>
            <a:off x="0" y="30384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4" name="AutoShape 10"/>
          <p:cNvSpPr/>
          <p:nvPr/>
        </p:nvSpPr>
        <p:spPr>
          <a:xfrm>
            <a:off x="1009015" y="1058545"/>
            <a:ext cx="1952625" cy="732155"/>
          </a:xfrm>
          <a:prstGeom prst="cloudCallout">
            <a:avLst>
              <a:gd name="adj1" fmla="val 106870"/>
              <a:gd name="adj2" fmla="val 14037"/>
            </a:avLst>
          </a:prstGeom>
          <a:solidFill>
            <a:srgbClr val="FFCCFF"/>
          </a:solidFill>
          <a:ln w="28575" cap="flat" cmpd="sng">
            <a:solidFill>
              <a:srgbClr val="FFFF99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just"/>
            <a:r>
              <a:rPr lang="zh-CN" altLang="en-US" sz="2800" b="1" dirty="0">
                <a:latin typeface="宋体" panose="02010600030101010101" pitchFamily="2" charset="-122"/>
              </a:rPr>
              <a:t>实操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7173" name="Rectangle 114"/>
          <p:cNvSpPr/>
          <p:nvPr/>
        </p:nvSpPr>
        <p:spPr>
          <a:xfrm>
            <a:off x="416560" y="1981200"/>
            <a:ext cx="8962390" cy="37445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实操准备：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sym typeface="+mn-ea"/>
              </a:rPr>
              <a:t> 1</a:t>
            </a:r>
            <a:r>
              <a:rPr lang="zh-CN" altLang="en-US" sz="2400" dirty="0">
                <a:sym typeface="+mn-ea"/>
              </a:rPr>
              <a:t>、请完成入库准备的人员安排？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sym typeface="+mn-ea"/>
              </a:rPr>
              <a:t> 2</a:t>
            </a:r>
            <a:r>
              <a:rPr lang="zh-CN" altLang="en-US" sz="2400" dirty="0">
                <a:sym typeface="+mn-ea"/>
              </a:rPr>
              <a:t>、你给</a:t>
            </a:r>
            <a:r>
              <a:rPr lang="zh-CN" altLang="en-US" sz="2400" dirty="0">
                <a:sym typeface="+mn-ea"/>
              </a:rPr>
              <a:t>该批货物准备几个储位？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sym typeface="+mn-ea"/>
              </a:rPr>
              <a:t> </a:t>
            </a:r>
            <a:r>
              <a:rPr lang="en-US" altLang="zh-CN" sz="2400" dirty="0">
                <a:sym typeface="+mn-ea"/>
              </a:rPr>
              <a:t>3</a:t>
            </a:r>
            <a:r>
              <a:rPr lang="zh-CN" altLang="en-US" sz="2400" dirty="0">
                <a:sym typeface="+mn-ea"/>
              </a:rPr>
              <a:t>、你给批货物准备的装卸搬运设备是什么？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sym typeface="+mn-ea"/>
              </a:rPr>
              <a:t> 4</a:t>
            </a:r>
            <a:r>
              <a:rPr lang="zh-CN" altLang="en-US" sz="2400" dirty="0">
                <a:sym typeface="+mn-ea"/>
              </a:rPr>
              <a:t>、验收方法是什么？工具、材料准备哪些？要验收哪些内容</a:t>
            </a:r>
            <a:endParaRPr lang="zh-CN" altLang="en-US" sz="2400" dirty="0">
              <a:sym typeface="+mn-ea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9" name="文本占位符 48130"/>
          <p:cNvSpPr>
            <a:spLocks noGrp="1"/>
          </p:cNvSpPr>
          <p:nvPr>
            <p:ph idx="1"/>
          </p:nvPr>
        </p:nvSpPr>
        <p:spPr>
          <a:xfrm>
            <a:off x="-873760" y="1418590"/>
            <a:ext cx="9404985" cy="4906010"/>
          </a:xfrm>
        </p:spPr>
        <p:txBody>
          <a:bodyPr vert="horz" wrap="square" lIns="91440" tIns="45720" rIns="91440" bIns="45720" anchor="t"/>
          <a:p>
            <a:pPr marL="1371600" lvl="3" indent="0" eaLnBrk="1" hangingPunct="1">
              <a:lnSpc>
                <a:spcPct val="90000"/>
              </a:lnSpc>
              <a:buNone/>
            </a:pPr>
            <a:r>
              <a:rPr lang="en-US" altLang="zh-CN" sz="2800" dirty="0">
                <a:latin typeface="+mn-ea"/>
                <a:cs typeface="+mn-ea"/>
              </a:rPr>
              <a:t>1</a:t>
            </a:r>
            <a:r>
              <a:rPr lang="zh-CN" altLang="en-US" sz="2800" dirty="0">
                <a:latin typeface="+mn-ea"/>
                <a:cs typeface="+mn-ea"/>
              </a:rPr>
              <a:t>、目的：防止商品直接受到风吹、雨打、日晒、冰冻的侵蚀，存放在露天货场的商品一般都需苫盖。</a:t>
            </a:r>
            <a:r>
              <a:rPr lang="en-US" altLang="zh-CN" sz="2800" dirty="0">
                <a:latin typeface="+mn-ea"/>
                <a:cs typeface="+mn-ea"/>
              </a:rPr>
              <a:t>2</a:t>
            </a:r>
            <a:r>
              <a:rPr lang="zh-CN" altLang="en-US" sz="2800" dirty="0">
                <a:latin typeface="+mn-ea"/>
                <a:cs typeface="+mn-ea"/>
              </a:rPr>
              <a:t>、</a:t>
            </a:r>
            <a:r>
              <a:rPr lang="zh-CN" altLang="en-US" sz="2800" dirty="0">
                <a:latin typeface="+mn-ea"/>
                <a:cs typeface="+mn-ea"/>
              </a:rPr>
              <a:t>材料：通常使用塑料布、席子、油毡纸、铁皮、苫布等，也可以利用一些商品的旧包装材料改制成苫盖材料。 </a:t>
            </a:r>
            <a:endParaRPr lang="zh-CN" altLang="en-US" sz="2800" dirty="0">
              <a:latin typeface="+mn-ea"/>
              <a:cs typeface="+mn-ea"/>
            </a:endParaRPr>
          </a:p>
          <a:p>
            <a:pPr marL="228600" lvl="1" indent="0" eaLnBrk="1" hangingPunct="1">
              <a:lnSpc>
                <a:spcPct val="90000"/>
              </a:lnSpc>
              <a:buNone/>
            </a:pPr>
            <a:r>
              <a:rPr lang="zh-CN" altLang="en-US" dirty="0">
                <a:solidFill>
                  <a:schemeClr val="tx1"/>
                </a:solidFill>
                <a:latin typeface="+mn-ea"/>
                <a:cs typeface="+mn-ea"/>
              </a:rPr>
              <a:t>       </a:t>
            </a:r>
            <a:r>
              <a:rPr lang="en-US" altLang="zh-CN" dirty="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zh-CN" altLang="en-US" dirty="0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zh-CN" altLang="en-US" dirty="0">
                <a:solidFill>
                  <a:schemeClr val="tx1"/>
                </a:solidFill>
                <a:latin typeface="+mn-ea"/>
                <a:cs typeface="+mn-ea"/>
              </a:rPr>
              <a:t>方法：</a:t>
            </a:r>
            <a:endParaRPr lang="zh-CN" altLang="en-US" dirty="0">
              <a:solidFill>
                <a:schemeClr val="tx1"/>
              </a:solidFill>
              <a:latin typeface="+mn-ea"/>
              <a:cs typeface="+mn-ea"/>
            </a:endParaRPr>
          </a:p>
          <a:p>
            <a:pPr lvl="4" eaLnBrk="1" hangingPunct="1">
              <a:lnSpc>
                <a:spcPct val="90000"/>
              </a:lnSpc>
            </a:pPr>
            <a:r>
              <a:rPr lang="zh-CN" altLang="en-US" sz="2800" dirty="0">
                <a:latin typeface="+mn-ea"/>
                <a:cs typeface="+mn-ea"/>
              </a:rPr>
              <a:t>垛形苫盖法</a:t>
            </a:r>
            <a:endParaRPr lang="zh-CN" altLang="en-US" sz="2800" dirty="0">
              <a:latin typeface="+mn-ea"/>
              <a:cs typeface="+mn-ea"/>
            </a:endParaRPr>
          </a:p>
          <a:p>
            <a:pPr lvl="4" eaLnBrk="1" hangingPunct="1">
              <a:lnSpc>
                <a:spcPct val="90000"/>
              </a:lnSpc>
            </a:pPr>
            <a:r>
              <a:rPr lang="zh-CN" altLang="en-US" sz="2800" dirty="0">
                <a:latin typeface="+mn-ea"/>
                <a:cs typeface="+mn-ea"/>
              </a:rPr>
              <a:t>鱼鳞苫盖法</a:t>
            </a:r>
            <a:endParaRPr lang="zh-CN" altLang="en-US" sz="2800" dirty="0">
              <a:latin typeface="+mn-ea"/>
              <a:cs typeface="+mn-ea"/>
            </a:endParaRPr>
          </a:p>
          <a:p>
            <a:pPr lvl="4" eaLnBrk="1" hangingPunct="1">
              <a:lnSpc>
                <a:spcPct val="90000"/>
              </a:lnSpc>
            </a:pPr>
            <a:r>
              <a:rPr lang="zh-CN" altLang="en-US" sz="2800" dirty="0">
                <a:latin typeface="+mn-ea"/>
                <a:cs typeface="+mn-ea"/>
              </a:rPr>
              <a:t>隔离苫盖法</a:t>
            </a:r>
            <a:endParaRPr lang="zh-CN" altLang="en-US" sz="2800" dirty="0">
              <a:latin typeface="+mn-ea"/>
              <a:cs typeface="+mn-ea"/>
            </a:endParaRPr>
          </a:p>
          <a:p>
            <a:pPr lvl="4" eaLnBrk="1" hangingPunct="1">
              <a:lnSpc>
                <a:spcPct val="90000"/>
              </a:lnSpc>
            </a:pPr>
            <a:r>
              <a:rPr lang="zh-CN" altLang="en-US" sz="2800" dirty="0">
                <a:latin typeface="+mn-ea"/>
                <a:cs typeface="+mn-ea"/>
              </a:rPr>
              <a:t>活动棚架苫盖法</a:t>
            </a:r>
            <a:endParaRPr lang="zh-CN" altLang="en-US" sz="2800" dirty="0">
              <a:latin typeface="+mn-ea"/>
              <a:cs typeface="+mn-ea"/>
            </a:endParaRPr>
          </a:p>
        </p:txBody>
      </p:sp>
      <p:sp>
        <p:nvSpPr>
          <p:cNvPr id="2" name="标题 1"/>
          <p:cNvSpPr/>
          <p:nvPr>
            <p:ph type="title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苫垫作业技术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任务分析：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、货物以何种状态入库（单箱、组箱</a:t>
            </a:r>
            <a:r>
              <a:rPr lang="en-US" altLang="zh-CN"/>
              <a:t>)</a:t>
            </a:r>
            <a:r>
              <a:rPr lang="zh-CN" altLang="en-US"/>
              <a:t>？</a:t>
            </a:r>
            <a:endParaRPr lang="zh-CN" altLang="en-US"/>
          </a:p>
          <a:p>
            <a:endParaRPr lang="en-US" altLang="zh-CN"/>
          </a:p>
          <a:p>
            <a:r>
              <a:rPr lang="en-US" altLang="zh-CN"/>
              <a:t>2</a:t>
            </a:r>
            <a:r>
              <a:rPr lang="zh-CN" altLang="en-US"/>
              <a:t>、以何种方式进行组箱</a:t>
            </a:r>
            <a:r>
              <a:rPr lang="en-US" altLang="zh-CN"/>
              <a:t>——</a:t>
            </a:r>
            <a:r>
              <a:rPr lang="zh-CN" altLang="en-US"/>
              <a:t>托盘堆码方式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、货物的其他码放方式？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46081"/>
          <p:cNvSpPr>
            <a:spLocks noGrp="1"/>
          </p:cNvSpPr>
          <p:nvPr>
            <p:ph type="title"/>
          </p:nvPr>
        </p:nvSpPr>
        <p:spPr/>
        <p:txBody>
          <a:bodyPr vert="horz" wrap="square" anchor="b"/>
          <a:p>
            <a:pPr eaLnBrk="1" hangingPunct="1">
              <a:buNone/>
            </a:pPr>
            <a:r>
              <a:rPr lang="zh-CN" altLang="en-US" dirty="0"/>
              <a:t>知识学习</a:t>
            </a:r>
            <a:endParaRPr lang="zh-CN" altLang="en-US" dirty="0"/>
          </a:p>
        </p:txBody>
      </p:sp>
      <p:sp>
        <p:nvSpPr>
          <p:cNvPr id="28675" name="文本占位符 46082"/>
          <p:cNvSpPr>
            <a:spLocks noGrp="1"/>
          </p:cNvSpPr>
          <p:nvPr>
            <p:ph idx="1"/>
          </p:nvPr>
        </p:nvSpPr>
        <p:spPr>
          <a:xfrm>
            <a:off x="838200" y="1586230"/>
            <a:ext cx="7693025" cy="473837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堆码技术</a:t>
            </a:r>
            <a:r>
              <a:rPr lang="zh-CN" altLang="en-US" dirty="0"/>
              <a:t> </a:t>
            </a:r>
            <a:endParaRPr lang="zh-CN" altLang="en-US" dirty="0"/>
          </a:p>
          <a:p>
            <a:pPr lvl="1" eaLnBrk="1" hangingPunct="1"/>
            <a:r>
              <a:rPr lang="zh-CN" altLang="en-US" dirty="0"/>
              <a:t>商品堆码技术 </a:t>
            </a:r>
            <a:endParaRPr lang="zh-CN" altLang="en-US" dirty="0"/>
          </a:p>
          <a:p>
            <a:pPr lvl="2" eaLnBrk="1" hangingPunct="1"/>
            <a:r>
              <a:rPr lang="zh-CN" altLang="en-US" dirty="0"/>
              <a:t>含义：商品堆码是指商品的堆放形式和方法，商品的合理堆码也是贮存中一项重要的技术工作。</a:t>
            </a:r>
            <a:endParaRPr lang="zh-CN" altLang="en-US" dirty="0"/>
          </a:p>
          <a:p>
            <a:pPr lvl="2" eaLnBrk="1" hangingPunct="1"/>
            <a:r>
              <a:rPr lang="zh-CN" altLang="en-US" dirty="0"/>
              <a:t>意义：对维护商品质量，充分利用库房容积和提高</a:t>
            </a:r>
            <a:r>
              <a:rPr lang="zh-CN" altLang="en-US" dirty="0">
                <a:hlinkClick r:id="rId1" tooltip="装卸"/>
              </a:rPr>
              <a:t>装卸</a:t>
            </a:r>
            <a:r>
              <a:rPr lang="zh-CN" altLang="en-US" dirty="0"/>
              <a:t>作业效率，以及对采用机械作业和保证商品安全等具有重大影响。</a:t>
            </a:r>
            <a:endParaRPr lang="zh-CN" altLang="en-US" dirty="0"/>
          </a:p>
          <a:p>
            <a:pPr lvl="2" eaLnBrk="1" hangingPunct="1"/>
            <a:r>
              <a:rPr lang="zh-CN" altLang="en-US" dirty="0"/>
              <a:t>要求：遵守合理、牢固、定量、整齐、节约、先进先出等项要求。 </a:t>
            </a:r>
            <a:endParaRPr lang="zh-CN" altLang="en-US" dirty="0"/>
          </a:p>
          <a:p>
            <a:pPr lvl="2" eaLnBrk="1" hangingPunct="1"/>
            <a:r>
              <a:rPr lang="zh-CN" altLang="en-US" dirty="0"/>
              <a:t>原则：安全、方便、多储 。 </a:t>
            </a:r>
            <a:endParaRPr lang="zh-CN" altLang="en-US" dirty="0"/>
          </a:p>
          <a:p>
            <a:pPr lvl="2" eaLnBrk="1" hangingPunct="1"/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1876</Words>
  <Application>WPS 演示</Application>
  <PresentationFormat>全屏显示(4:3)</PresentationFormat>
  <Paragraphs>160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黑体</vt:lpstr>
      <vt:lpstr>楷体_GB2312</vt:lpstr>
      <vt:lpstr>新宋体</vt:lpstr>
      <vt:lpstr>Times New Roman</vt:lpstr>
      <vt:lpstr>经典隶书简</vt:lpstr>
      <vt:lpstr>创艺简行楷</vt:lpstr>
      <vt:lpstr>方正隶书简体</vt:lpstr>
      <vt:lpstr>华文隶书</vt:lpstr>
      <vt:lpstr>微软雅黑</vt:lpstr>
      <vt:lpstr>Arial Unicode MS</vt:lpstr>
      <vt:lpstr>PMingLiU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二、储存保管作业技术</vt:lpstr>
      <vt:lpstr>PowerPoint 演示文稿</vt:lpstr>
      <vt:lpstr>二、储存保管作业技术</vt:lpstr>
      <vt:lpstr>二、储存保管作业技术</vt:lpstr>
      <vt:lpstr>知识学习</vt:lpstr>
      <vt:lpstr>知识学习</vt:lpstr>
      <vt:lpstr>知识学习</vt:lpstr>
      <vt:lpstr>二、储存保管作业技术</vt:lpstr>
      <vt:lpstr>PowerPoint 演示文稿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www.chuangyezhe.org</dc:creator>
  <cp:lastModifiedBy>Administrator</cp:lastModifiedBy>
  <cp:revision>318</cp:revision>
  <dcterms:created xsi:type="dcterms:W3CDTF">2006-10-13T02:42:00Z</dcterms:created>
  <dcterms:modified xsi:type="dcterms:W3CDTF">2020-10-01T12:51:37Z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