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408" r:id="rId3"/>
    <p:sldId id="665" r:id="rId5"/>
    <p:sldId id="620" r:id="rId6"/>
    <p:sldId id="618" r:id="rId7"/>
    <p:sldId id="621" r:id="rId8"/>
    <p:sldId id="623" r:id="rId9"/>
    <p:sldId id="683" r:id="rId10"/>
    <p:sldId id="684" r:id="rId11"/>
    <p:sldId id="685" r:id="rId12"/>
    <p:sldId id="622" r:id="rId13"/>
    <p:sldId id="681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1D8E"/>
    <a:srgbClr val="C9E7E9"/>
    <a:srgbClr val="FF6600"/>
    <a:srgbClr val="339933"/>
    <a:srgbClr val="FF5D5D"/>
    <a:srgbClr val="6600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571"/>
    <p:restoredTop sz="94651"/>
  </p:normalViewPr>
  <p:slideViewPr>
    <p:cSldViewPr showGuides="1">
      <p:cViewPr>
        <p:scale>
          <a:sx n="100" d="100"/>
          <a:sy n="100" d="100"/>
        </p:scale>
        <p:origin x="-558" y="1338"/>
      </p:cViewPr>
      <p:guideLst>
        <p:guide orient="horz" pos="21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kumimoji="0"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kumimoji="0"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kumimoji="0"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88" name="Rectangle 4"/>
          <p:cNvSpPr>
            <a:spLocks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9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9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7"/>
          <p:cNvSpPr txBox="1">
            <a:spLocks noGrp="1"/>
          </p:cNvSpPr>
          <p:nvPr>
            <p:ph type="sldNum" sz="quarter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7411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7"/>
          <p:cNvSpPr txBox="1">
            <a:spLocks noGrp="1"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8435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18436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Rectangle 7"/>
          <p:cNvSpPr txBox="1">
            <a:spLocks noGrp="1"/>
          </p:cNvSpPr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  <p:sp>
        <p:nvSpPr>
          <p:cNvPr id="19459" name="Rectangle 2"/>
          <p:cNvSpPr>
            <a:spLocks noTextEdit="1"/>
          </p:cNvSpPr>
          <p:nvPr>
            <p:ph type="sldImg"/>
          </p:nvPr>
        </p:nvSpPr>
        <p:spPr/>
      </p:sp>
      <p:sp>
        <p:nvSpPr>
          <p:cNvPr id="19460" name="Rectangle 3"/>
          <p:cNvSpPr>
            <a:spLocks noGrp="1"/>
          </p:cNvSpPr>
          <p:nvPr>
            <p:ph type="body" idx="1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36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CCA16C"/>
              </a:clrFrom>
              <a:clrTo>
                <a:srgbClr val="CCA16C">
                  <a:alpha val="0"/>
                </a:srgbClr>
              </a:clrTo>
            </a:clrChange>
            <a:lum bright="48001"/>
          </a:blip>
          <a:stretch>
            <a:fillRect/>
          </a:stretch>
        </p:blipFill>
        <p:spPr>
          <a:xfrm>
            <a:off x="0" y="0"/>
            <a:ext cx="67818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6670" name="Rectangle 14"/>
          <p:cNvSpPr>
            <a:spLocks noChangeArrowheads="1"/>
          </p:cNvSpPr>
          <p:nvPr/>
        </p:nvSpPr>
        <p:spPr bwMode="auto">
          <a:xfrm>
            <a:off x="0" y="685800"/>
            <a:ext cx="9144000" cy="5029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8" name="Picture 39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85800"/>
            <a:ext cx="45720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9" name="Picture 4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4572000" y="685800"/>
            <a:ext cx="4572000" cy="228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0" name="Picture 44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19050"/>
            <a:ext cx="9144000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1729" name="Rectangle 17"/>
          <p:cNvSpPr>
            <a:spLocks noChangeArrowheads="1"/>
          </p:cNvSpPr>
          <p:nvPr/>
        </p:nvSpPr>
        <p:spPr bwMode="auto">
          <a:xfrm>
            <a:off x="0" y="762000"/>
            <a:ext cx="9144000" cy="64516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    模块二：仓储作业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——</a:t>
            </a:r>
            <a:r>
              <a:rPr kumimoji="0" lang="zh-CN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黑体" panose="02010609060101010101" pitchFamily="2" charset="-122"/>
                <a:ea typeface="黑体" panose="02010609060101010101" pitchFamily="2" charset="-122"/>
                <a:cs typeface="+mn-cs"/>
              </a:rPr>
              <a:t>入库管理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64"/>
          <p:cNvSpPr/>
          <p:nvPr/>
        </p:nvSpPr>
        <p:spPr>
          <a:xfrm>
            <a:off x="457200" y="304800"/>
            <a:ext cx="6248400" cy="685800"/>
          </a:xfrm>
          <a:prstGeom prst="rect">
            <a:avLst/>
          </a:prstGeom>
          <a:solidFill>
            <a:srgbClr val="FFFF00"/>
          </a:solidFill>
          <a:ln w="9525">
            <a:noFill/>
          </a:ln>
        </p:spPr>
        <p:txBody>
          <a:bodyPr/>
          <a:p>
            <a:pPr marL="342900" indent="-342900"/>
            <a:r>
              <a:rPr lang="zh-CN" altLang="en-US" sz="3200" b="1" i="1" dirty="0">
                <a:solidFill>
                  <a:srgbClr val="FF5D5D"/>
                </a:solidFill>
                <a:latin typeface="华文隶书" pitchFamily="2" charset="-122"/>
                <a:ea typeface="华文隶书" pitchFamily="2" charset="-122"/>
              </a:rPr>
              <a:t>任务总结及思考</a:t>
            </a:r>
            <a:endParaRPr lang="zh-CN" altLang="en-US" sz="3200" b="1" i="1" dirty="0">
              <a:solidFill>
                <a:srgbClr val="FF5D5D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8198" name="Text Box 73"/>
          <p:cNvSpPr txBox="1"/>
          <p:nvPr/>
        </p:nvSpPr>
        <p:spPr>
          <a:xfrm>
            <a:off x="457835" y="1607185"/>
            <a:ext cx="8457565" cy="1198880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square">
            <a:spAutoFit/>
          </a:bodyPr>
          <a:p>
            <a:r>
              <a:rPr lang="zh-CN" altLang="en-US" sz="3600" dirty="0">
                <a:latin typeface="Arial" panose="020B0604020202020204" pitchFamily="34" charset="0"/>
              </a:rPr>
              <a:t>请同学们思考，货物已经验收完毕，下面这批货物要去向哪里？我们要做哪些准备</a:t>
            </a:r>
            <a:endParaRPr lang="zh-CN" altLang="en-US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2" name="WordArt 2"/>
          <p:cNvSpPr>
            <a:spLocks noGrp="1" noTextEdit="1"/>
          </p:cNvSpPr>
          <p:nvPr/>
        </p:nvSpPr>
        <p:spPr>
          <a:xfrm>
            <a:off x="2286000" y="2057400"/>
            <a:ext cx="5410200" cy="23161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solidFill>
                  <a:srgbClr val="339933"/>
                </a:solidFill>
                <a:effectLst>
                  <a:outerShdw dist="53882" dir="2699999" algn="ctr" rotWithShape="0">
                    <a:schemeClr val="bg2">
                      <a:alpha val="5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</a:t>
            </a:r>
            <a:endParaRPr lang="zh-CN" altLang="en-US" sz="3600" b="1">
              <a:solidFill>
                <a:srgbClr val="339933"/>
              </a:solidFill>
              <a:effectLst>
                <a:outerShdw dist="53882" dir="2699999" algn="ctr" rotWithShape="0">
                  <a:schemeClr val="bg2">
                    <a:alpha val="5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1729" name="Rectangle 17"/>
          <p:cNvSpPr>
            <a:spLocks noChangeArrowheads="1"/>
          </p:cNvSpPr>
          <p:nvPr/>
        </p:nvSpPr>
        <p:spPr bwMode="auto">
          <a:xfrm>
            <a:off x="228600" y="1136650"/>
            <a:ext cx="2362200" cy="503555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楷体_GB2312" pitchFamily="49" charset="-122"/>
                <a:cs typeface="+mn-cs"/>
              </a:rPr>
              <a:t>能力目标：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楷体_GB2312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楷体_GB2312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楷体_GB2312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楷体_GB2312" pitchFamily="49" charset="-122"/>
                <a:cs typeface="+mn-cs"/>
              </a:rPr>
              <a:t>知识目标：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楷体_GB2312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楷体_GB2312" pitchFamily="49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楷体_GB2312" pitchFamily="49" charset="-122"/>
                <a:cs typeface="+mn-cs"/>
              </a:rPr>
              <a:t>素质目标：</a:t>
            </a:r>
            <a:endParaRPr kumimoji="0" lang="zh-CN" altLang="en-US" sz="3600" b="1" i="0" u="none" strike="noStrike" kern="1200" cap="none" spc="0" normalizeH="0" baseline="0" noProof="0">
              <a:ln>
                <a:noFill/>
              </a:ln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楷体_GB2312" pitchFamily="49" charset="-122"/>
              <a:cs typeface="+mn-cs"/>
            </a:endParaRPr>
          </a:p>
        </p:txBody>
      </p:sp>
      <p:sp>
        <p:nvSpPr>
          <p:cNvPr id="261124" name="Rectangle 4"/>
          <p:cNvSpPr/>
          <p:nvPr/>
        </p:nvSpPr>
        <p:spPr>
          <a:xfrm>
            <a:off x="2438400" y="1295400"/>
            <a:ext cx="6477000" cy="1616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000" b="1" dirty="0">
                <a:latin typeface="Arial" panose="020B0604020202020204" pitchFamily="34" charset="0"/>
              </a:rPr>
              <a:t>1.</a:t>
            </a:r>
            <a:r>
              <a:rPr lang="zh-CN" altLang="en-US" sz="2000" b="1" dirty="0">
                <a:latin typeface="Arial" panose="020B0604020202020204" pitchFamily="34" charset="0"/>
              </a:rPr>
              <a:t>商品的物理机械变化、化学变化、生理生化等变化；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r>
              <a:rPr lang="en-US" altLang="zh-CN" sz="2000" b="1" dirty="0">
                <a:latin typeface="Arial" panose="020B0604020202020204" pitchFamily="34" charset="0"/>
              </a:rPr>
              <a:t>2.</a:t>
            </a:r>
            <a:r>
              <a:rPr lang="zh-CN" altLang="en-US" sz="2000" b="1" dirty="0">
                <a:latin typeface="Arial" panose="020B0604020202020204" pitchFamily="34" charset="0"/>
              </a:rPr>
              <a:t>影响商品质量变化的主要因素；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r>
              <a:rPr lang="en-US" altLang="zh-CN" sz="2000" b="1" dirty="0">
                <a:latin typeface="Arial" panose="020B0604020202020204" pitchFamily="34" charset="0"/>
              </a:rPr>
              <a:t>3.</a:t>
            </a:r>
            <a:r>
              <a:rPr lang="zh-CN" altLang="en-US" sz="2000" b="1" dirty="0">
                <a:latin typeface="Arial" panose="020B0604020202020204" pitchFamily="34" charset="0"/>
              </a:rPr>
              <a:t>仓库内外温湿度的变化规律、控制与调节；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r>
              <a:rPr lang="en-US" altLang="zh-CN" sz="2000" b="1" dirty="0">
                <a:latin typeface="Arial" panose="020B0604020202020204" pitchFamily="34" charset="0"/>
              </a:rPr>
              <a:t>4.</a:t>
            </a:r>
            <a:r>
              <a:rPr lang="zh-CN" altLang="en-US" sz="2000" b="1" dirty="0">
                <a:latin typeface="Arial" panose="020B0604020202020204" pitchFamily="34" charset="0"/>
              </a:rPr>
              <a:t>商品发生霉腐、锈蚀、虫害以及老化的主要原因、仓储商品养护的各种技术方法。</a:t>
            </a:r>
            <a:endParaRPr lang="zh-CN" altLang="en-US" sz="2000" b="1" dirty="0">
              <a:latin typeface="Arial" panose="020B0604020202020204" pitchFamily="34" charset="0"/>
            </a:endParaRPr>
          </a:p>
        </p:txBody>
      </p:sp>
      <p:sp>
        <p:nvSpPr>
          <p:cNvPr id="261125" name="Rectangle 5"/>
          <p:cNvSpPr>
            <a:spLocks noChangeArrowheads="1"/>
          </p:cNvSpPr>
          <p:nvPr/>
        </p:nvSpPr>
        <p:spPr bwMode="auto">
          <a:xfrm>
            <a:off x="2438400" y="5334000"/>
            <a:ext cx="6096000" cy="73342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树立安全意识；培养严谨作风。</a:t>
            </a:r>
            <a:endParaRPr kumimoji="0" lang="zh-CN" altLang="en-US" sz="28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61127" name="Rectangle 7"/>
          <p:cNvSpPr/>
          <p:nvPr/>
        </p:nvSpPr>
        <p:spPr>
          <a:xfrm>
            <a:off x="2362200" y="3429000"/>
            <a:ext cx="6477000" cy="1920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000" b="1" dirty="0">
                <a:latin typeface="Arial" panose="020B0604020202020204" pitchFamily="34" charset="0"/>
              </a:rPr>
              <a:t>1.</a:t>
            </a:r>
            <a:r>
              <a:rPr lang="zh-CN" altLang="en-US" sz="2000" b="1" dirty="0">
                <a:latin typeface="Arial" panose="020B0604020202020204" pitchFamily="34" charset="0"/>
              </a:rPr>
              <a:t>商品的物理机械变化、化学变化、生理生化等变化；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r>
              <a:rPr lang="en-US" altLang="zh-CN" sz="2000" b="1" dirty="0">
                <a:latin typeface="Arial" panose="020B0604020202020204" pitchFamily="34" charset="0"/>
              </a:rPr>
              <a:t>2.</a:t>
            </a:r>
            <a:r>
              <a:rPr lang="zh-CN" altLang="en-US" sz="2000" b="1" dirty="0">
                <a:latin typeface="Arial" panose="020B0604020202020204" pitchFamily="34" charset="0"/>
              </a:rPr>
              <a:t>影响商品质量变化的主要因素；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r>
              <a:rPr lang="en-US" altLang="zh-CN" sz="2000" b="1" dirty="0">
                <a:latin typeface="Arial" panose="020B0604020202020204" pitchFamily="34" charset="0"/>
              </a:rPr>
              <a:t>3.</a:t>
            </a:r>
            <a:r>
              <a:rPr lang="zh-CN" altLang="en-US" sz="2000" b="1" dirty="0">
                <a:latin typeface="Arial" panose="020B0604020202020204" pitchFamily="34" charset="0"/>
              </a:rPr>
              <a:t>仓库内外温湿度的变化规律、控制与调节；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r>
              <a:rPr lang="en-US" altLang="zh-CN" sz="2000" b="1" dirty="0">
                <a:latin typeface="Arial" panose="020B0604020202020204" pitchFamily="34" charset="0"/>
              </a:rPr>
              <a:t>4.</a:t>
            </a:r>
            <a:r>
              <a:rPr lang="zh-CN" altLang="en-US" sz="2000" b="1" dirty="0">
                <a:latin typeface="Arial" panose="020B0604020202020204" pitchFamily="34" charset="0"/>
              </a:rPr>
              <a:t>商品发生霉腐、锈蚀、虫害以及老化的主要原因、仓储商品养护的各种技术方法。</a:t>
            </a:r>
            <a:endParaRPr lang="zh-CN" altLang="en-US" sz="2000" b="1" dirty="0">
              <a:latin typeface="Arial" panose="020B0604020202020204" pitchFamily="34" charset="0"/>
            </a:endParaRPr>
          </a:p>
          <a:p>
            <a:endParaRPr lang="zh-CN" altLang="en-US" sz="2000" dirty="0">
              <a:latin typeface="Arial" panose="020B0604020202020204" pitchFamily="34" charset="0"/>
            </a:endParaRPr>
          </a:p>
        </p:txBody>
      </p:sp>
      <p:sp>
        <p:nvSpPr>
          <p:cNvPr id="261128" name="Rectangle 8"/>
          <p:cNvSpPr>
            <a:spLocks noChangeArrowheads="1"/>
          </p:cNvSpPr>
          <p:nvPr/>
        </p:nvSpPr>
        <p:spPr bwMode="auto">
          <a:xfrm>
            <a:off x="3733800" y="212725"/>
            <a:ext cx="3200400" cy="8540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5000" b="1" i="0" u="none" strike="noStrike" kern="1200" cap="none" spc="0" normalizeH="0" baseline="0" noProof="0">
                <a:ln>
                  <a:noFill/>
                </a:ln>
                <a:solidFill>
                  <a:srgbClr val="FF5D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黑体" panose="02010609060101010101" pitchFamily="2" charset="-122"/>
                <a:cs typeface="+mn-cs"/>
              </a:rPr>
              <a:t>目    标</a:t>
            </a:r>
            <a:endParaRPr kumimoji="0" lang="zh-CN" altLang="en-US" sz="5000" b="1" i="0" u="none" strike="noStrike" kern="1200" cap="none" spc="0" normalizeH="0" baseline="0" noProof="0">
              <a:ln>
                <a:noFill/>
              </a:ln>
              <a:solidFill>
                <a:srgbClr val="FF5D5D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黑体" panose="0201060906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1729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112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charRg st="26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1124">
                                            <p:txEl>
                                              <p:charRg st="26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charRg st="4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1124">
                                            <p:txEl>
                                              <p:charRg st="43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4">
                                            <p:txEl>
                                              <p:charRg st="65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1124">
                                            <p:txEl>
                                              <p:charRg st="65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9">
                                            <p:txEl>
                                              <p:charRg st="8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1729">
                                            <p:txEl>
                                              <p:charRg st="8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1127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>
                                            <p:txEl>
                                              <p:charRg st="26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1127">
                                            <p:txEl>
                                              <p:charRg st="26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>
                                            <p:txEl>
                                              <p:charRg st="43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1127">
                                            <p:txEl>
                                              <p:charRg st="43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>
                                            <p:txEl>
                                              <p:charRg st="65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1127">
                                            <p:txEl>
                                              <p:charRg st="65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9">
                                            <p:txEl>
                                              <p:charRg st="15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1729">
                                            <p:txEl>
                                              <p:charRg st="15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1125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1985" name="AutoShape 22"/>
          <p:cNvSpPr>
            <a:spLocks noChangeArrowheads="1"/>
          </p:cNvSpPr>
          <p:nvPr/>
        </p:nvSpPr>
        <p:spPr bwMode="gray">
          <a:xfrm>
            <a:off x="1981200" y="4160838"/>
            <a:ext cx="4424363" cy="5635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71729" name="Rectangle 17"/>
          <p:cNvSpPr>
            <a:spLocks noChangeArrowheads="1"/>
          </p:cNvSpPr>
          <p:nvPr/>
        </p:nvSpPr>
        <p:spPr bwMode="auto">
          <a:xfrm>
            <a:off x="152400" y="381000"/>
            <a:ext cx="8305800" cy="100647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经典隶书简" pitchFamily="49" charset="-122"/>
                <a:ea typeface="经典隶书简" pitchFamily="49" charset="-122"/>
                <a:cs typeface="+mn-cs"/>
              </a:rPr>
              <a:t>目  录</a:t>
            </a:r>
            <a:r>
              <a:rPr kumimoji="0" lang="zh-CN" altLang="en-US" sz="5400" b="1" i="0" u="none" strike="noStrike" kern="1200" cap="none" spc="0" normalizeH="0" baseline="0" noProof="0">
                <a:ln>
                  <a:noFill/>
                </a:ln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楷体_GB2312" pitchFamily="49" charset="-122"/>
                <a:cs typeface="+mn-cs"/>
              </a:rPr>
              <a:t>       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75" name="AutoShape 22"/>
          <p:cNvSpPr>
            <a:spLocks noChangeArrowheads="1"/>
          </p:cNvSpPr>
          <p:nvPr/>
        </p:nvSpPr>
        <p:spPr bwMode="gray">
          <a:xfrm>
            <a:off x="1981200" y="2057400"/>
            <a:ext cx="4424363" cy="5635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76" name="Rectangle 23"/>
          <p:cNvSpPr/>
          <p:nvPr/>
        </p:nvSpPr>
        <p:spPr>
          <a:xfrm>
            <a:off x="1882775" y="2057400"/>
            <a:ext cx="45624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lang="zh-CN" altLang="en-US" sz="2800" b="1" dirty="0">
                <a:solidFill>
                  <a:srgbClr val="FF0000"/>
                </a:solidFill>
                <a:latin typeface="创艺简行楷" pitchFamily="2" charset="-122"/>
                <a:ea typeface="创艺简行楷" pitchFamily="2" charset="-122"/>
              </a:rPr>
              <a:t>工作任务描述</a:t>
            </a:r>
            <a:endParaRPr lang="en-US" altLang="zh-CN" sz="2800" b="1" dirty="0">
              <a:solidFill>
                <a:srgbClr val="FF0000"/>
              </a:solidFill>
              <a:latin typeface="创艺简行楷" pitchFamily="2" charset="-122"/>
              <a:ea typeface="创艺简行楷" pitchFamily="2" charset="-122"/>
            </a:endParaRPr>
          </a:p>
        </p:txBody>
      </p:sp>
      <p:sp>
        <p:nvSpPr>
          <p:cNvPr id="211977" name="Oval 27"/>
          <p:cNvSpPr>
            <a:spLocks noChangeArrowheads="1"/>
          </p:cNvSpPr>
          <p:nvPr/>
        </p:nvSpPr>
        <p:spPr bwMode="gray">
          <a:xfrm>
            <a:off x="1882775" y="2212975"/>
            <a:ext cx="201613" cy="263525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93933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83" name="Rectangle 23"/>
          <p:cNvSpPr/>
          <p:nvPr/>
        </p:nvSpPr>
        <p:spPr>
          <a:xfrm>
            <a:off x="1905000" y="4129088"/>
            <a:ext cx="45624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lang="zh-CN" altLang="en-US" sz="2800" b="1" dirty="0">
                <a:solidFill>
                  <a:srgbClr val="FF0000"/>
                </a:solidFill>
                <a:latin typeface="创艺简行楷" pitchFamily="2" charset="-122"/>
                <a:ea typeface="创艺简行楷" pitchFamily="2" charset="-122"/>
              </a:rPr>
              <a:t>相关知识</a:t>
            </a:r>
            <a:endParaRPr lang="en-US" altLang="zh-CN" sz="2800" b="1" dirty="0">
              <a:solidFill>
                <a:srgbClr val="FF0000"/>
              </a:solidFill>
              <a:latin typeface="创艺简行楷" pitchFamily="2" charset="-122"/>
              <a:ea typeface="创艺简行楷" pitchFamily="2" charset="-122"/>
            </a:endParaRPr>
          </a:p>
        </p:txBody>
      </p:sp>
      <p:sp>
        <p:nvSpPr>
          <p:cNvPr id="211984" name="Oval 27"/>
          <p:cNvSpPr>
            <a:spLocks noChangeArrowheads="1"/>
          </p:cNvSpPr>
          <p:nvPr/>
        </p:nvSpPr>
        <p:spPr bwMode="gray">
          <a:xfrm>
            <a:off x="1828800" y="4267200"/>
            <a:ext cx="201613" cy="263525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93933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86" name="AutoShape 22"/>
          <p:cNvSpPr>
            <a:spLocks noChangeArrowheads="1"/>
          </p:cNvSpPr>
          <p:nvPr/>
        </p:nvSpPr>
        <p:spPr bwMode="gray">
          <a:xfrm>
            <a:off x="1981200" y="5151438"/>
            <a:ext cx="4424363" cy="5635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87" name="Rectangle 23"/>
          <p:cNvSpPr/>
          <p:nvPr/>
        </p:nvSpPr>
        <p:spPr>
          <a:xfrm>
            <a:off x="1905000" y="5181600"/>
            <a:ext cx="45624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lang="zh-CN" altLang="en-US" sz="2800" b="1" dirty="0">
                <a:solidFill>
                  <a:srgbClr val="FF0000"/>
                </a:solidFill>
                <a:latin typeface="创艺简行楷" pitchFamily="2" charset="-122"/>
                <a:ea typeface="创艺简行楷" pitchFamily="2" charset="-122"/>
              </a:rPr>
              <a:t>任务实施</a:t>
            </a:r>
            <a:endParaRPr lang="en-US" altLang="zh-CN" sz="2800" b="1" dirty="0">
              <a:solidFill>
                <a:srgbClr val="FF0000"/>
              </a:solidFill>
              <a:latin typeface="创艺简行楷" pitchFamily="2" charset="-122"/>
              <a:ea typeface="创艺简行楷" pitchFamily="2" charset="-122"/>
            </a:endParaRPr>
          </a:p>
        </p:txBody>
      </p:sp>
      <p:sp>
        <p:nvSpPr>
          <p:cNvPr id="211988" name="Oval 27"/>
          <p:cNvSpPr>
            <a:spLocks noChangeArrowheads="1"/>
          </p:cNvSpPr>
          <p:nvPr/>
        </p:nvSpPr>
        <p:spPr bwMode="gray">
          <a:xfrm>
            <a:off x="1905000" y="5299075"/>
            <a:ext cx="201613" cy="263525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93933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90" name="AutoShape 22"/>
          <p:cNvSpPr>
            <a:spLocks noChangeArrowheads="1"/>
          </p:cNvSpPr>
          <p:nvPr/>
        </p:nvSpPr>
        <p:spPr bwMode="gray">
          <a:xfrm>
            <a:off x="1981200" y="6065838"/>
            <a:ext cx="4424363" cy="5635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91" name="Rectangle 23"/>
          <p:cNvSpPr/>
          <p:nvPr/>
        </p:nvSpPr>
        <p:spPr>
          <a:xfrm>
            <a:off x="1905000" y="6065838"/>
            <a:ext cx="45624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lang="zh-CN" altLang="en-US" sz="2800" b="1" dirty="0">
                <a:solidFill>
                  <a:srgbClr val="FF0000"/>
                </a:solidFill>
                <a:latin typeface="创艺简行楷" pitchFamily="2" charset="-122"/>
                <a:ea typeface="创艺简行楷" pitchFamily="2" charset="-122"/>
              </a:rPr>
              <a:t>结果评价</a:t>
            </a:r>
            <a:endParaRPr lang="en-US" altLang="zh-CN" sz="2800" b="1" dirty="0">
              <a:solidFill>
                <a:srgbClr val="FF0000"/>
              </a:solidFill>
              <a:latin typeface="创艺简行楷" pitchFamily="2" charset="-122"/>
              <a:ea typeface="创艺简行楷" pitchFamily="2" charset="-122"/>
            </a:endParaRPr>
          </a:p>
        </p:txBody>
      </p:sp>
      <p:sp>
        <p:nvSpPr>
          <p:cNvPr id="211992" name="Oval 27"/>
          <p:cNvSpPr>
            <a:spLocks noChangeArrowheads="1"/>
          </p:cNvSpPr>
          <p:nvPr/>
        </p:nvSpPr>
        <p:spPr bwMode="gray">
          <a:xfrm>
            <a:off x="1905000" y="6183313"/>
            <a:ext cx="201613" cy="263525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93933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93" name="AutoShape 22"/>
          <p:cNvSpPr>
            <a:spLocks noChangeArrowheads="1"/>
          </p:cNvSpPr>
          <p:nvPr/>
        </p:nvSpPr>
        <p:spPr bwMode="gray">
          <a:xfrm>
            <a:off x="2003425" y="3094038"/>
            <a:ext cx="4424363" cy="5635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BEBEBE"/>
              </a:gs>
            </a:gsLst>
            <a:lin ang="5400000" scaled="1"/>
          </a:gradFill>
          <a:ln w="19050">
            <a:solidFill>
              <a:srgbClr val="C0C0C0"/>
            </a:solidFill>
            <a:rou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11994" name="Rectangle 23"/>
          <p:cNvSpPr/>
          <p:nvPr/>
        </p:nvSpPr>
        <p:spPr>
          <a:xfrm>
            <a:off x="1905000" y="3094038"/>
            <a:ext cx="45624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0" hangingPunct="0"/>
            <a:r>
              <a:rPr lang="zh-CN" altLang="en-US" sz="2800" b="1" dirty="0">
                <a:solidFill>
                  <a:srgbClr val="FF0000"/>
                </a:solidFill>
                <a:latin typeface="创艺简行楷" pitchFamily="2" charset="-122"/>
                <a:ea typeface="创艺简行楷" pitchFamily="2" charset="-122"/>
              </a:rPr>
              <a:t>工作任务分析</a:t>
            </a:r>
            <a:endParaRPr lang="en-US" altLang="zh-CN" sz="2800" b="1" dirty="0">
              <a:solidFill>
                <a:srgbClr val="FF0000"/>
              </a:solidFill>
              <a:latin typeface="创艺简行楷" pitchFamily="2" charset="-122"/>
              <a:ea typeface="创艺简行楷" pitchFamily="2" charset="-122"/>
            </a:endParaRPr>
          </a:p>
        </p:txBody>
      </p:sp>
      <p:sp>
        <p:nvSpPr>
          <p:cNvPr id="211995" name="Oval 27"/>
          <p:cNvSpPr>
            <a:spLocks noChangeArrowheads="1"/>
          </p:cNvSpPr>
          <p:nvPr/>
        </p:nvSpPr>
        <p:spPr bwMode="gray">
          <a:xfrm>
            <a:off x="1905000" y="3249613"/>
            <a:ext cx="201613" cy="263525"/>
          </a:xfrm>
          <a:prstGeom prst="ellipse">
            <a:avLst/>
          </a:prstGeom>
          <a:gradFill rotWithShape="1">
            <a:gsLst>
              <a:gs pos="0">
                <a:srgbClr val="DCDC48"/>
              </a:gs>
              <a:gs pos="100000">
                <a:srgbClr val="93933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2400" b="1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1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1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1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1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1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1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1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19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19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1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1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19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1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1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1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1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1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1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19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85" grpId="0" animBg="1"/>
      <p:bldP spid="211975" grpId="0" animBg="1"/>
      <p:bldP spid="211976" grpId="0"/>
      <p:bldP spid="211977" grpId="0" animBg="1"/>
      <p:bldP spid="211983" grpId="0"/>
      <p:bldP spid="211984" grpId="0" animBg="1"/>
      <p:bldP spid="211986" grpId="0" animBg="1"/>
      <p:bldP spid="211987" grpId="0"/>
      <p:bldP spid="211988" grpId="0" animBg="1"/>
      <p:bldP spid="211990" grpId="0" animBg="1"/>
      <p:bldP spid="211991" grpId="0"/>
      <p:bldP spid="211992" grpId="0" animBg="1"/>
      <p:bldP spid="211993" grpId="0" animBg="1"/>
      <p:bldP spid="211994" grpId="0"/>
      <p:bldP spid="21199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9923" name="Rectangle 3"/>
          <p:cNvSpPr/>
          <p:nvPr>
            <p:ph idx="1"/>
          </p:nvPr>
        </p:nvSpPr>
        <p:spPr>
          <a:xfrm>
            <a:off x="228600" y="1036320"/>
            <a:ext cx="8229600" cy="548513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2400" dirty="0"/>
              <a:t>           大学城仓储配送中心正式投入使用，惠众超市是我们的客户之一，</a:t>
            </a:r>
            <a:r>
              <a:rPr lang="en-US" altLang="zh-CN" sz="2400" dirty="0"/>
              <a:t>2020.09.29</a:t>
            </a:r>
            <a:r>
              <a:rPr lang="zh-CN" altLang="en-US" sz="2400" dirty="0"/>
              <a:t>日，惠众超市向下单给“蒙牛集团”，同时将商品采购信息传真给大学城仓储配送中心，并告知进货通知单号：20</a:t>
            </a:r>
            <a:r>
              <a:rPr lang="en-US" altLang="zh-CN" sz="2400" dirty="0"/>
              <a:t>200929</a:t>
            </a:r>
            <a:r>
              <a:rPr lang="zh-CN" altLang="en-US" sz="2400" dirty="0"/>
              <a:t>0009；有效日期：20</a:t>
            </a:r>
            <a:r>
              <a:rPr lang="en-US" altLang="zh-CN" sz="2400" dirty="0"/>
              <a:t>20</a:t>
            </a:r>
            <a:r>
              <a:rPr lang="zh-CN" altLang="en-US" sz="2400" dirty="0"/>
              <a:t>-1</a:t>
            </a:r>
            <a:r>
              <a:rPr lang="en-US" altLang="zh-CN" sz="2400" dirty="0"/>
              <a:t>0</a:t>
            </a:r>
            <a:r>
              <a:rPr lang="zh-CN" altLang="en-US" sz="2400" dirty="0"/>
              <a:t>-18；备注：请做好收货准备。</a:t>
            </a:r>
            <a:endParaRPr lang="zh-CN" altLang="en-US" sz="2400" dirty="0"/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None/>
            </a:pPr>
            <a:r>
              <a:rPr lang="zh-CN" altLang="en-US" sz="2400" dirty="0"/>
              <a:t>              请同学们扮演配送中心工作人员做好入库准备工作</a:t>
            </a:r>
            <a:endParaRPr lang="zh-CN" altLang="en-US" sz="2400" dirty="0"/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None/>
            </a:pPr>
            <a:endParaRPr lang="zh-CN" altLang="en-US" sz="2400" dirty="0"/>
          </a:p>
        </p:txBody>
      </p:sp>
      <p:sp>
        <p:nvSpPr>
          <p:cNvPr id="5123" name="Rectangle 5"/>
          <p:cNvSpPr/>
          <p:nvPr/>
        </p:nvSpPr>
        <p:spPr>
          <a:xfrm>
            <a:off x="1662430" y="127000"/>
            <a:ext cx="5819140" cy="7683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任务一：入库准备</a:t>
            </a:r>
            <a:endParaRPr lang="zh-CN" altLang="en-US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497205" y="4372610"/>
          <a:ext cx="7960995" cy="24860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5445"/>
                <a:gridCol w="1523365"/>
                <a:gridCol w="1279525"/>
                <a:gridCol w="876935"/>
                <a:gridCol w="875030"/>
                <a:gridCol w="876300"/>
                <a:gridCol w="874395"/>
              </a:tblGrid>
              <a:tr h="8286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商品编号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商品名称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商品规格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包装率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箱数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零散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备注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110228027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蒙牛纯牛奶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12*250ml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12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8675"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合   计</a:t>
                      </a:r>
                      <a:endParaRPr lang="en-US" altLang="en-US" sz="1200" b="1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30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0">
                          <a:latin typeface="宋体" panose="02010600030101010101" pitchFamily="2" charset="-122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 </a:t>
                      </a: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0">
                        <a:latin typeface="宋体" panose="02010600030101010101" pitchFamily="2" charset="-122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9923">
                                            <p:txEl>
                                              <p:charRg st="0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992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/>
          <p:nvPr>
            <p:ph idx="1"/>
          </p:nvPr>
        </p:nvSpPr>
        <p:spPr>
          <a:xfrm>
            <a:off x="533400" y="1905000"/>
            <a:ext cx="8458200" cy="1598295"/>
          </a:xfrm>
          <a:solidFill>
            <a:srgbClr val="FFFFFF"/>
          </a:solidFill>
          <a:ln>
            <a:noFill/>
          </a:ln>
        </p:spPr>
        <p:txBody>
          <a:bodyPr/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zh-CN" altLang="en-US" b="1" dirty="0">
                <a:latin typeface="方正隶书简体" pitchFamily="65" charset="-122"/>
                <a:ea typeface="方正隶书简体" pitchFamily="65" charset="-122"/>
              </a:rPr>
              <a:t>根据工作任务的描述，全班合理分组。</a:t>
            </a:r>
            <a:endParaRPr lang="zh-CN" altLang="en-US" b="1" dirty="0">
              <a:latin typeface="方正隶书简体" pitchFamily="65" charset="-122"/>
              <a:ea typeface="方正隶书简体" pitchFamily="65" charset="-122"/>
            </a:endParaRPr>
          </a:p>
          <a:p>
            <a:pPr marL="609600" indent="-609600">
              <a:lnSpc>
                <a:spcPct val="150000"/>
              </a:lnSpc>
              <a:buFontTx/>
              <a:buAutoNum type="arabicPeriod"/>
            </a:pPr>
            <a:r>
              <a:rPr lang="zh-CN" altLang="en-US" b="1" dirty="0">
                <a:latin typeface="方正隶书简体" pitchFamily="65" charset="-122"/>
                <a:ea typeface="方正隶书简体" pitchFamily="65" charset="-122"/>
              </a:rPr>
              <a:t>分析任务</a:t>
            </a:r>
            <a:r>
              <a:rPr lang="en-US" altLang="zh-CN" b="1" dirty="0">
                <a:latin typeface="方正隶书简体" pitchFamily="65" charset="-122"/>
                <a:ea typeface="方正隶书简体" pitchFamily="65" charset="-122"/>
              </a:rPr>
              <a:t>——</a:t>
            </a:r>
            <a:r>
              <a:rPr lang="zh-CN" altLang="en-US" b="1" dirty="0">
                <a:latin typeface="方正隶书简体" pitchFamily="65" charset="-122"/>
                <a:ea typeface="方正隶书简体" pitchFamily="65" charset="-122"/>
              </a:rPr>
              <a:t>入库准备工作有哪些？</a:t>
            </a:r>
            <a:endParaRPr lang="zh-CN" altLang="en-US" b="1" dirty="0">
              <a:latin typeface="方正隶书简体" pitchFamily="65" charset="-122"/>
              <a:ea typeface="方正隶书简体" pitchFamily="65" charset="-122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endParaRPr lang="zh-CN" altLang="en-US" b="1" dirty="0">
              <a:latin typeface="方正隶书简体" pitchFamily="65" charset="-122"/>
              <a:ea typeface="方正隶书简体" pitchFamily="65" charset="-122"/>
            </a:endParaRPr>
          </a:p>
        </p:txBody>
      </p:sp>
      <p:sp>
        <p:nvSpPr>
          <p:cNvPr id="6147" name="Rectangle 5"/>
          <p:cNvSpPr/>
          <p:nvPr/>
        </p:nvSpPr>
        <p:spPr>
          <a:xfrm>
            <a:off x="2514600" y="609600"/>
            <a:ext cx="2428240" cy="7683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</a:rPr>
              <a:t>任务分析</a:t>
            </a:r>
            <a:endParaRPr lang="zh-CN" altLang="en-US" sz="4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/>
          <p:nvPr>
            <p:ph idx="1"/>
          </p:nvPr>
        </p:nvSpPr>
        <p:spPr>
          <a:xfrm>
            <a:off x="3124200" y="304800"/>
            <a:ext cx="2895600" cy="6858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>
              <a:spcBef>
                <a:spcPct val="0"/>
              </a:spcBef>
              <a:buNone/>
            </a:pPr>
            <a:r>
              <a:rPr lang="zh-CN" altLang="en-US" sz="4400" b="1" dirty="0">
                <a:solidFill>
                  <a:srgbClr val="FF0000"/>
                </a:solidFill>
              </a:rPr>
              <a:t>知识学习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7171" name="Rectangle 8"/>
          <p:cNvSpPr/>
          <p:nvPr/>
        </p:nvSpPr>
        <p:spPr>
          <a:xfrm>
            <a:off x="0" y="30384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7172" name="Group 9"/>
          <p:cNvGrpSpPr/>
          <p:nvPr/>
        </p:nvGrpSpPr>
        <p:grpSpPr>
          <a:xfrm>
            <a:off x="1009015" y="1058545"/>
            <a:ext cx="7144291" cy="731838"/>
            <a:chOff x="1402" y="2121"/>
            <a:chExt cx="6176" cy="912"/>
          </a:xfrm>
        </p:grpSpPr>
        <p:sp>
          <p:nvSpPr>
            <p:cNvPr id="7174" name="AutoShape 10"/>
            <p:cNvSpPr/>
            <p:nvPr/>
          </p:nvSpPr>
          <p:spPr>
            <a:xfrm>
              <a:off x="1402" y="2121"/>
              <a:ext cx="1688" cy="912"/>
            </a:xfrm>
            <a:prstGeom prst="cloudCallout">
              <a:avLst>
                <a:gd name="adj1" fmla="val 106870"/>
                <a:gd name="adj2" fmla="val 14037"/>
              </a:avLst>
            </a:prstGeom>
            <a:solidFill>
              <a:srgbClr val="FFCCFF"/>
            </a:solidFill>
            <a:ln w="28575" cap="flat" cmpd="sng">
              <a:solidFill>
                <a:srgbClr val="FFFF99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pPr algn="just"/>
              <a:r>
                <a:rPr lang="zh-CN" altLang="en-US" sz="2800" b="1" dirty="0">
                  <a:latin typeface="宋体" panose="02010600030101010101" pitchFamily="2" charset="-122"/>
                </a:rPr>
                <a:t>知识一</a:t>
              </a:r>
              <a:endParaRPr lang="zh-CN" altLang="en-US" sz="2800" b="1" dirty="0">
                <a:latin typeface="宋体" panose="02010600030101010101" pitchFamily="2" charset="-122"/>
              </a:endParaRPr>
            </a:p>
          </p:txBody>
        </p:sp>
        <p:sp>
          <p:nvSpPr>
            <p:cNvPr id="7175" name="Rectangle 11"/>
            <p:cNvSpPr/>
            <p:nvPr/>
          </p:nvSpPr>
          <p:spPr>
            <a:xfrm>
              <a:off x="4202" y="2406"/>
              <a:ext cx="3376" cy="590"/>
            </a:xfrm>
            <a:prstGeom prst="rect">
              <a:avLst/>
            </a:prstGeom>
            <a:solidFill>
              <a:srgbClr val="CCFFFF"/>
            </a:solidFill>
            <a:ln w="28575" cap="flat" cmpd="sng">
              <a:solidFill>
                <a:srgbClr val="FF66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pPr algn="just"/>
              <a:r>
                <a:rPr lang="zh-CN" altLang="en-US" sz="2400" b="1" dirty="0">
                  <a:latin typeface="Arial" panose="020B0604020202020204" pitchFamily="34" charset="0"/>
                </a:rPr>
                <a:t>入库作业流程</a:t>
              </a:r>
              <a:endParaRPr lang="zh-CN" altLang="en-US" sz="2400" b="1" dirty="0">
                <a:latin typeface="Arial" panose="020B0604020202020204" pitchFamily="34" charset="0"/>
              </a:endParaRPr>
            </a:p>
          </p:txBody>
        </p:sp>
      </p:grpSp>
      <p:pic>
        <p:nvPicPr>
          <p:cNvPr id="15363" name="Picture 4"/>
          <p:cNvPicPr>
            <a:picLocks noGrp="1"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342265" y="1994535"/>
            <a:ext cx="8801100" cy="449961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/>
          <p:nvPr>
            <p:ph idx="1"/>
          </p:nvPr>
        </p:nvSpPr>
        <p:spPr>
          <a:xfrm>
            <a:off x="3124200" y="304800"/>
            <a:ext cx="2895600" cy="6858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>
              <a:spcBef>
                <a:spcPct val="0"/>
              </a:spcBef>
              <a:buNone/>
            </a:pPr>
            <a:r>
              <a:rPr lang="zh-CN" altLang="en-US" sz="4400" b="1" dirty="0">
                <a:solidFill>
                  <a:srgbClr val="FF0000"/>
                </a:solidFill>
              </a:rPr>
              <a:t>知识学习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7171" name="Rectangle 8"/>
          <p:cNvSpPr/>
          <p:nvPr/>
        </p:nvSpPr>
        <p:spPr>
          <a:xfrm>
            <a:off x="0" y="30384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7172" name="Group 9"/>
          <p:cNvGrpSpPr/>
          <p:nvPr/>
        </p:nvGrpSpPr>
        <p:grpSpPr>
          <a:xfrm>
            <a:off x="1009015" y="1058545"/>
            <a:ext cx="7144291" cy="731838"/>
            <a:chOff x="1402" y="2121"/>
            <a:chExt cx="6176" cy="912"/>
          </a:xfrm>
        </p:grpSpPr>
        <p:sp>
          <p:nvSpPr>
            <p:cNvPr id="7174" name="AutoShape 10"/>
            <p:cNvSpPr/>
            <p:nvPr/>
          </p:nvSpPr>
          <p:spPr>
            <a:xfrm>
              <a:off x="1402" y="2121"/>
              <a:ext cx="1688" cy="912"/>
            </a:xfrm>
            <a:prstGeom prst="cloudCallout">
              <a:avLst>
                <a:gd name="adj1" fmla="val 106870"/>
                <a:gd name="adj2" fmla="val 14037"/>
              </a:avLst>
            </a:prstGeom>
            <a:solidFill>
              <a:srgbClr val="FFCCFF"/>
            </a:solidFill>
            <a:ln w="28575" cap="flat" cmpd="sng">
              <a:solidFill>
                <a:srgbClr val="FFFF99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pPr algn="just"/>
              <a:r>
                <a:rPr lang="zh-CN" altLang="en-US" sz="2800" b="1" dirty="0">
                  <a:latin typeface="宋体" panose="02010600030101010101" pitchFamily="2" charset="-122"/>
                </a:rPr>
                <a:t>知识一</a:t>
              </a:r>
              <a:endParaRPr lang="zh-CN" altLang="en-US" sz="2800" b="1" dirty="0">
                <a:latin typeface="宋体" panose="02010600030101010101" pitchFamily="2" charset="-122"/>
              </a:endParaRPr>
            </a:p>
          </p:txBody>
        </p:sp>
        <p:sp>
          <p:nvSpPr>
            <p:cNvPr id="7175" name="Rectangle 11"/>
            <p:cNvSpPr/>
            <p:nvPr/>
          </p:nvSpPr>
          <p:spPr>
            <a:xfrm>
              <a:off x="4202" y="2406"/>
              <a:ext cx="3376" cy="590"/>
            </a:xfrm>
            <a:prstGeom prst="rect">
              <a:avLst/>
            </a:prstGeom>
            <a:solidFill>
              <a:srgbClr val="CCFFFF"/>
            </a:solidFill>
            <a:ln w="28575" cap="flat" cmpd="sng">
              <a:solidFill>
                <a:srgbClr val="FF66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pPr algn="just"/>
              <a:r>
                <a:rPr lang="zh-CN" altLang="en-US" sz="2400" b="1" dirty="0">
                  <a:latin typeface="Arial" panose="020B0604020202020204" pitchFamily="34" charset="0"/>
                </a:rPr>
                <a:t>入库作业流程</a:t>
              </a:r>
              <a:endParaRPr lang="zh-CN" altLang="en-US" sz="24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7173" name="Rectangle 114"/>
          <p:cNvSpPr/>
          <p:nvPr/>
        </p:nvSpPr>
        <p:spPr>
          <a:xfrm>
            <a:off x="416560" y="1981200"/>
            <a:ext cx="8962390" cy="40767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90000"/>
              </a:lnSpc>
            </a:pPr>
            <a:r>
              <a:rPr lang="zh-CN" altLang="en-US" sz="2000" b="1" dirty="0">
                <a:sym typeface="+mn-ea"/>
              </a:rPr>
              <a:t>入库前的准备：</a:t>
            </a:r>
            <a:r>
              <a:rPr lang="zh-CN" altLang="en-US" sz="2400" dirty="0">
                <a:sym typeface="+mn-ea"/>
              </a:rPr>
              <a:t>主要包括货位的准备、清扫、垫垛；接货现场准备；装卸搬运设备的准备；工作人员的安排等。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000" b="1" dirty="0">
                <a:sym typeface="+mn-ea"/>
              </a:rPr>
              <a:t>接货与卸货：</a:t>
            </a:r>
            <a:r>
              <a:rPr lang="zh-CN" altLang="en-US" sz="2400" dirty="0">
                <a:sym typeface="+mn-ea"/>
              </a:rPr>
              <a:t>接收货物，卸货。 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000" b="1" dirty="0">
                <a:sym typeface="+mn-ea"/>
              </a:rPr>
              <a:t>货物验收</a:t>
            </a:r>
            <a:r>
              <a:rPr lang="zh-CN" altLang="en-US" sz="2400" dirty="0">
                <a:sym typeface="+mn-ea"/>
              </a:rPr>
              <a:t>：根据实际情况对货物进行计量、检验检测，有的可能还要进行挑选整理工作，对验收合格的货物进行标示。 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000" b="1" dirty="0">
                <a:sym typeface="+mn-ea"/>
              </a:rPr>
              <a:t>货物堆垛：</a:t>
            </a:r>
            <a:r>
              <a:rPr lang="zh-CN" altLang="en-US" sz="2400" dirty="0">
                <a:sym typeface="+mn-ea"/>
              </a:rPr>
              <a:t>使用人工或机械设备将货物搬运至指定货位进行堆跺存放，有的货物可能还要使用货架或特殊的存放器具。 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000" b="1" dirty="0">
                <a:sym typeface="+mn-ea"/>
              </a:rPr>
              <a:t>核对单据：</a:t>
            </a:r>
            <a:r>
              <a:rPr lang="zh-CN" altLang="en-US" sz="2400" dirty="0">
                <a:sym typeface="+mn-ea"/>
              </a:rPr>
              <a:t>根据货物验收情况，填写入库单据，并与货物运单进行核对，确认验收入库商品的品种、规格、数量、质量、包装等是否与运单保持一致。若有出入，必须记录并反馈，便于及时进行处理。 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000" b="1" dirty="0">
                <a:sym typeface="+mn-ea"/>
              </a:rPr>
              <a:t>入库信息处理：</a:t>
            </a:r>
            <a:r>
              <a:rPr lang="zh-CN" altLang="en-US" sz="2400" dirty="0">
                <a:sym typeface="+mn-ea"/>
              </a:rPr>
              <a:t>登记台帐，并将有关单据反馈至其他有关部门。</a:t>
            </a: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/>
          <p:nvPr>
            <p:ph idx="1"/>
          </p:nvPr>
        </p:nvSpPr>
        <p:spPr>
          <a:xfrm>
            <a:off x="3124200" y="304800"/>
            <a:ext cx="2895600" cy="6858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>
              <a:spcBef>
                <a:spcPct val="0"/>
              </a:spcBef>
              <a:buNone/>
            </a:pPr>
            <a:r>
              <a:rPr lang="zh-CN" altLang="en-US" sz="4400" b="1" dirty="0">
                <a:solidFill>
                  <a:srgbClr val="FF0000"/>
                </a:solidFill>
              </a:rPr>
              <a:t>知识学习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7171" name="Rectangle 8"/>
          <p:cNvSpPr/>
          <p:nvPr/>
        </p:nvSpPr>
        <p:spPr>
          <a:xfrm>
            <a:off x="0" y="30384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7172" name="Group 9"/>
          <p:cNvGrpSpPr/>
          <p:nvPr/>
        </p:nvGrpSpPr>
        <p:grpSpPr>
          <a:xfrm>
            <a:off x="1009015" y="1058545"/>
            <a:ext cx="7144291" cy="731838"/>
            <a:chOff x="1402" y="2121"/>
            <a:chExt cx="6176" cy="912"/>
          </a:xfrm>
        </p:grpSpPr>
        <p:sp>
          <p:nvSpPr>
            <p:cNvPr id="7174" name="AutoShape 10"/>
            <p:cNvSpPr/>
            <p:nvPr/>
          </p:nvSpPr>
          <p:spPr>
            <a:xfrm>
              <a:off x="1402" y="2121"/>
              <a:ext cx="1688" cy="912"/>
            </a:xfrm>
            <a:prstGeom prst="cloudCallout">
              <a:avLst>
                <a:gd name="adj1" fmla="val 106870"/>
                <a:gd name="adj2" fmla="val 14037"/>
              </a:avLst>
            </a:prstGeom>
            <a:solidFill>
              <a:srgbClr val="FFCCFF"/>
            </a:solidFill>
            <a:ln w="28575" cap="flat" cmpd="sng">
              <a:solidFill>
                <a:srgbClr val="FFFF99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pPr algn="just"/>
              <a:r>
                <a:rPr lang="zh-CN" altLang="en-US" sz="2800" b="1" dirty="0">
                  <a:latin typeface="宋体" panose="02010600030101010101" pitchFamily="2" charset="-122"/>
                </a:rPr>
                <a:t>知识二</a:t>
              </a:r>
              <a:endParaRPr lang="zh-CN" altLang="en-US" sz="2800" b="1" dirty="0">
                <a:latin typeface="宋体" panose="02010600030101010101" pitchFamily="2" charset="-122"/>
              </a:endParaRPr>
            </a:p>
          </p:txBody>
        </p:sp>
        <p:sp>
          <p:nvSpPr>
            <p:cNvPr id="7175" name="Rectangle 11"/>
            <p:cNvSpPr/>
            <p:nvPr/>
          </p:nvSpPr>
          <p:spPr>
            <a:xfrm>
              <a:off x="4202" y="2406"/>
              <a:ext cx="3376" cy="590"/>
            </a:xfrm>
            <a:prstGeom prst="rect">
              <a:avLst/>
            </a:prstGeom>
            <a:solidFill>
              <a:srgbClr val="CCFFFF"/>
            </a:solidFill>
            <a:ln w="28575" cap="flat" cmpd="sng">
              <a:solidFill>
                <a:srgbClr val="FF66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pPr algn="just"/>
              <a:r>
                <a:rPr lang="zh-CN" altLang="en-US" sz="2400" b="1" dirty="0">
                  <a:latin typeface="Arial" panose="020B0604020202020204" pitchFamily="34" charset="0"/>
                </a:rPr>
                <a:t>自我完成知识补充</a:t>
              </a:r>
              <a:endParaRPr lang="zh-CN" altLang="en-US" sz="24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7173" name="Rectangle 114"/>
          <p:cNvSpPr/>
          <p:nvPr/>
        </p:nvSpPr>
        <p:spPr>
          <a:xfrm>
            <a:off x="508635" y="2332355"/>
            <a:ext cx="8962390" cy="40767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ym typeface="+mn-ea"/>
              </a:rPr>
              <a:t>知识补充：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ym typeface="+mn-ea"/>
              </a:rPr>
              <a:t>知识点</a:t>
            </a:r>
            <a:r>
              <a:rPr lang="en-US" altLang="zh-CN" sz="2400" dirty="0">
                <a:sym typeface="+mn-ea"/>
              </a:rPr>
              <a:t>1</a:t>
            </a:r>
            <a:r>
              <a:rPr lang="zh-CN" altLang="en-US" sz="2400" dirty="0">
                <a:sym typeface="+mn-ea"/>
              </a:rPr>
              <a:t>、储位编码方式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ym typeface="+mn-ea"/>
              </a:rPr>
              <a:t>知识点</a:t>
            </a:r>
            <a:r>
              <a:rPr lang="en-US" altLang="zh-CN" sz="2400" dirty="0">
                <a:sym typeface="+mn-ea"/>
              </a:rPr>
              <a:t>2</a:t>
            </a:r>
            <a:r>
              <a:rPr lang="zh-CN" altLang="en-US" sz="2400" dirty="0">
                <a:sym typeface="+mn-ea"/>
              </a:rPr>
              <a:t>、仓库清扫标准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ym typeface="+mn-ea"/>
              </a:rPr>
              <a:t>知识点</a:t>
            </a:r>
            <a:r>
              <a:rPr lang="en-US" altLang="zh-CN" sz="2400" dirty="0">
                <a:sym typeface="+mn-ea"/>
              </a:rPr>
              <a:t>3</a:t>
            </a:r>
            <a:r>
              <a:rPr lang="zh-CN" altLang="en-US" sz="2400" dirty="0">
                <a:sym typeface="+mn-ea"/>
              </a:rPr>
              <a:t>、储位垫垛方式及材料选用种类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ym typeface="+mn-ea"/>
              </a:rPr>
              <a:t>知识点</a:t>
            </a:r>
            <a:r>
              <a:rPr lang="en-US" altLang="zh-CN" sz="2400" dirty="0">
                <a:sym typeface="+mn-ea"/>
              </a:rPr>
              <a:t>4</a:t>
            </a:r>
            <a:r>
              <a:rPr lang="zh-CN" altLang="en-US" sz="2400" dirty="0">
                <a:sym typeface="+mn-ea"/>
              </a:rPr>
              <a:t>、接货方式及卸货要求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ym typeface="+mn-ea"/>
              </a:rPr>
              <a:t>知识点</a:t>
            </a:r>
            <a:r>
              <a:rPr lang="en-US" altLang="zh-CN" sz="2400" dirty="0">
                <a:sym typeface="+mn-ea"/>
              </a:rPr>
              <a:t>5</a:t>
            </a:r>
            <a:r>
              <a:rPr lang="zh-CN" altLang="en-US" sz="2400" dirty="0">
                <a:sym typeface="+mn-ea"/>
              </a:rPr>
              <a:t>、验收的方法及准备工作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/>
          <p:nvPr>
            <p:ph idx="1"/>
          </p:nvPr>
        </p:nvSpPr>
        <p:spPr>
          <a:xfrm>
            <a:off x="3124200" y="304800"/>
            <a:ext cx="2895600" cy="685800"/>
          </a:xfrm>
          <a:solidFill>
            <a:srgbClr val="FFFFFF"/>
          </a:solidFill>
          <a:ln>
            <a:noFill/>
          </a:ln>
        </p:spPr>
        <p:txBody>
          <a:bodyPr/>
          <a:p>
            <a:pPr eaLnBrk="1" hangingPunct="1">
              <a:spcBef>
                <a:spcPct val="0"/>
              </a:spcBef>
              <a:buNone/>
            </a:pPr>
            <a:r>
              <a:rPr lang="zh-CN" altLang="en-US" sz="4400" b="1" dirty="0">
                <a:solidFill>
                  <a:srgbClr val="FF0000"/>
                </a:solidFill>
              </a:rPr>
              <a:t>知识学习</a:t>
            </a:r>
            <a:endParaRPr lang="zh-CN" altLang="en-US" sz="4400" b="1" dirty="0">
              <a:solidFill>
                <a:srgbClr val="FF0000"/>
              </a:solidFill>
            </a:endParaRPr>
          </a:p>
        </p:txBody>
      </p:sp>
      <p:sp>
        <p:nvSpPr>
          <p:cNvPr id="7171" name="Rectangle 8"/>
          <p:cNvSpPr/>
          <p:nvPr/>
        </p:nvSpPr>
        <p:spPr>
          <a:xfrm>
            <a:off x="0" y="3038475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4" name="AutoShape 10"/>
          <p:cNvSpPr/>
          <p:nvPr/>
        </p:nvSpPr>
        <p:spPr>
          <a:xfrm>
            <a:off x="1009015" y="1058545"/>
            <a:ext cx="1952625" cy="732155"/>
          </a:xfrm>
          <a:prstGeom prst="cloudCallout">
            <a:avLst>
              <a:gd name="adj1" fmla="val 106870"/>
              <a:gd name="adj2" fmla="val 14037"/>
            </a:avLst>
          </a:prstGeom>
          <a:solidFill>
            <a:srgbClr val="FFCCFF"/>
          </a:solidFill>
          <a:ln w="28575" cap="flat" cmpd="sng">
            <a:solidFill>
              <a:srgbClr val="FFFF99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just"/>
            <a:r>
              <a:rPr lang="zh-CN" altLang="en-US" sz="2800" b="1" dirty="0">
                <a:latin typeface="宋体" panose="02010600030101010101" pitchFamily="2" charset="-122"/>
              </a:rPr>
              <a:t>实操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7173" name="Rectangle 114"/>
          <p:cNvSpPr/>
          <p:nvPr/>
        </p:nvSpPr>
        <p:spPr>
          <a:xfrm>
            <a:off x="416560" y="1981200"/>
            <a:ext cx="8962390" cy="37445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ym typeface="+mn-ea"/>
              </a:rPr>
              <a:t>实操准备：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>
                <a:sym typeface="+mn-ea"/>
              </a:rPr>
              <a:t> 1</a:t>
            </a:r>
            <a:r>
              <a:rPr lang="zh-CN" altLang="en-US" sz="2400" dirty="0">
                <a:sym typeface="+mn-ea"/>
              </a:rPr>
              <a:t>、请完成入库准备的人员安排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>
                <a:sym typeface="+mn-ea"/>
              </a:rPr>
              <a:t> 2</a:t>
            </a:r>
            <a:r>
              <a:rPr lang="zh-CN" altLang="en-US" sz="2400" dirty="0">
                <a:sym typeface="+mn-ea"/>
              </a:rPr>
              <a:t>、你给</a:t>
            </a:r>
            <a:r>
              <a:rPr lang="zh-CN" altLang="en-US" sz="2400" dirty="0">
                <a:sym typeface="+mn-ea"/>
              </a:rPr>
              <a:t>该批货物准备几个储位？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zh-CN" altLang="en-US" sz="2400" dirty="0">
                <a:sym typeface="+mn-ea"/>
              </a:rPr>
              <a:t> </a:t>
            </a:r>
            <a:r>
              <a:rPr lang="en-US" altLang="zh-CN" sz="2400" dirty="0">
                <a:sym typeface="+mn-ea"/>
              </a:rPr>
              <a:t>3</a:t>
            </a:r>
            <a:r>
              <a:rPr lang="zh-CN" altLang="en-US" sz="2400" dirty="0">
                <a:sym typeface="+mn-ea"/>
              </a:rPr>
              <a:t>、你给批货物准备的装卸搬运设备是什么？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>
                <a:sym typeface="+mn-ea"/>
              </a:rPr>
              <a:t> 4</a:t>
            </a:r>
            <a:r>
              <a:rPr lang="zh-CN" altLang="en-US" sz="2400" dirty="0">
                <a:sym typeface="+mn-ea"/>
              </a:rPr>
              <a:t>、验收方法是什么？工具、材料准备哪些？要验收哪些内容</a:t>
            </a:r>
            <a:endParaRPr lang="zh-CN" altLang="en-US" sz="2400" dirty="0">
              <a:sym typeface="+mn-ea"/>
            </a:endParaRPr>
          </a:p>
          <a:p>
            <a:pPr eaLnBrk="1" hangingPunct="1">
              <a:lnSpc>
                <a:spcPct val="90000"/>
              </a:lnSpc>
            </a:pPr>
            <a:endParaRPr lang="zh-CN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ae4aa027-6beb-4aab-9316-d9fe06ac9f4b}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1117</Words>
  <Application>WPS 演示</Application>
  <PresentationFormat>全屏显示(4:3)</PresentationFormat>
  <Paragraphs>147</Paragraphs>
  <Slides>11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6" baseType="lpstr">
      <vt:lpstr>Arial</vt:lpstr>
      <vt:lpstr>宋体</vt:lpstr>
      <vt:lpstr>Wingdings</vt:lpstr>
      <vt:lpstr>黑体</vt:lpstr>
      <vt:lpstr>楷体_GB2312</vt:lpstr>
      <vt:lpstr>新宋体</vt:lpstr>
      <vt:lpstr>Times New Roman</vt:lpstr>
      <vt:lpstr>经典隶书简</vt:lpstr>
      <vt:lpstr>创艺简行楷</vt:lpstr>
      <vt:lpstr>方正隶书简体</vt:lpstr>
      <vt:lpstr>华文隶书</vt:lpstr>
      <vt:lpstr>微软雅黑</vt:lpstr>
      <vt:lpstr>隶书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 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www.chuangyezhe.org</dc:creator>
  <cp:lastModifiedBy>Administrator</cp:lastModifiedBy>
  <cp:revision>315</cp:revision>
  <dcterms:created xsi:type="dcterms:W3CDTF">2006-10-13T02:42:00Z</dcterms:created>
  <dcterms:modified xsi:type="dcterms:W3CDTF">2020-09-29T03:07:09Z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