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sldIdLst>
    <p:sldId id="413" r:id="rId4"/>
    <p:sldId id="489" r:id="rId6"/>
    <p:sldId id="490" r:id="rId7"/>
    <p:sldId id="491" r:id="rId8"/>
    <p:sldId id="492" r:id="rId9"/>
    <p:sldId id="493" r:id="rId10"/>
    <p:sldId id="617" r:id="rId11"/>
    <p:sldId id="618" r:id="rId12"/>
    <p:sldId id="494" r:id="rId13"/>
    <p:sldId id="619" r:id="rId14"/>
    <p:sldId id="495" r:id="rId15"/>
    <p:sldId id="496"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1BD9"/>
    <a:srgbClr val="4C1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44" y="60"/>
      </p:cViewPr>
      <p:guideLst>
        <p:guide orient="horz" pos="2194"/>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oleObject" Target="&#24037;&#20316;&#31807;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24037;&#20316;&#31807;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0"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defRPr lang="zh-CN" sz="1400" b="1" i="0" u="none" strike="noStrike" kern="1200" baseline="0">
                <a:solidFill>
                  <a:sysClr val="windowText" lastClr="000000"/>
                </a:solidFill>
                <a:latin typeface="+mn-lt"/>
                <a:ea typeface="+mn-ea"/>
                <a:cs typeface="+mn-cs"/>
              </a:defRPr>
            </a:pPr>
            <a:r>
              <a:rPr lang="en-US" altLang="zh-CN" sz="2400">
                <a:effectLst/>
              </a:rPr>
              <a:t>1980—2014</a:t>
            </a:r>
            <a:r>
              <a:rPr lang="zh-CN" altLang="en-US" sz="2400">
                <a:effectLst/>
              </a:rPr>
              <a:t>年中国花卉种植总面积变化情况</a:t>
            </a:r>
            <a:endParaRPr lang="zh-CN" altLang="en-US" sz="2400">
              <a:effectLst/>
            </a:endParaRPr>
          </a:p>
          <a:p>
            <a:pPr marL="0" marR="0" indent="0" algn="ctr" defTabSz="914400" rtl="0" eaLnBrk="1" fontAlgn="auto" latinLnBrk="0" hangingPunct="1">
              <a:lnSpc>
                <a:spcPct val="100000"/>
              </a:lnSpc>
              <a:spcBef>
                <a:spcPts val="0"/>
              </a:spcBef>
              <a:spcAft>
                <a:spcPts val="0"/>
              </a:spcAft>
              <a:buClrTx/>
              <a:buSzTx/>
              <a:buFontTx/>
              <a:buNone/>
              <a:defRPr lang="zh-CN" sz="1400" b="1" i="0" u="none" strike="noStrike" kern="1200" baseline="0">
                <a:solidFill>
                  <a:sysClr val="windowText" lastClr="000000"/>
                </a:solidFill>
                <a:latin typeface="+mn-lt"/>
                <a:ea typeface="+mn-ea"/>
                <a:cs typeface="+mn-cs"/>
              </a:defRPr>
            </a:pPr>
            <a:endParaRPr lang="zh-CN" altLang="en-US" sz="2400"/>
          </a:p>
        </c:rich>
      </c:tx>
      <c:layout>
        <c:manualLayout>
          <c:xMode val="edge"/>
          <c:yMode val="edge"/>
          <c:x val="0.202021198324898"/>
          <c:y val="0.0309499568754813"/>
        </c:manualLayout>
      </c:layout>
      <c:overlay val="0"/>
    </c:title>
    <c:autoTitleDeleted val="0"/>
    <c:plotArea>
      <c:layout>
        <c:manualLayout>
          <c:layoutTarget val="inner"/>
          <c:xMode val="edge"/>
          <c:yMode val="edge"/>
          <c:x val="0.108141651497601"/>
          <c:y val="0.203712671509282"/>
          <c:w val="0.852722157868608"/>
          <c:h val="0.58498789346247"/>
        </c:manualLayout>
      </c:layout>
      <c:barChart>
        <c:barDir val="col"/>
        <c:grouping val="clustered"/>
        <c:varyColors val="0"/>
        <c:ser>
          <c:idx val="0"/>
          <c:order val="0"/>
          <c:spPr>
            <a:solidFill>
              <a:srgbClr val="86C946"/>
            </a:solidFill>
          </c:spPr>
          <c:invertIfNegative val="0"/>
          <c:dLbls>
            <c:delete val="1"/>
          </c:dLbls>
          <c:cat>
            <c:numRef>
              <c:f>[工作簿1]Sheet1!$A$1:$A$15</c:f>
              <c:numCache>
                <c:formatCode>General</c:formatCode>
                <c:ptCount val="15"/>
                <c:pt idx="0">
                  <c:v>1980</c:v>
                </c:pt>
                <c:pt idx="1">
                  <c:v>1992</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[工作簿1]Sheet1!$B$1:$B$15</c:f>
              <c:numCache>
                <c:formatCode>General</c:formatCode>
                <c:ptCount val="15"/>
                <c:pt idx="0">
                  <c:v>1</c:v>
                </c:pt>
                <c:pt idx="1">
                  <c:v>4.5</c:v>
                </c:pt>
                <c:pt idx="2">
                  <c:v>33.45</c:v>
                </c:pt>
                <c:pt idx="3">
                  <c:v>43.01</c:v>
                </c:pt>
                <c:pt idx="4">
                  <c:v>63.6</c:v>
                </c:pt>
                <c:pt idx="5">
                  <c:v>81.02</c:v>
                </c:pt>
                <c:pt idx="6">
                  <c:v>72.21</c:v>
                </c:pt>
                <c:pt idx="7">
                  <c:v>75.03</c:v>
                </c:pt>
                <c:pt idx="8">
                  <c:v>77.55</c:v>
                </c:pt>
                <c:pt idx="9">
                  <c:v>83.41</c:v>
                </c:pt>
                <c:pt idx="10">
                  <c:v>91.76</c:v>
                </c:pt>
                <c:pt idx="11">
                  <c:v>102.4</c:v>
                </c:pt>
                <c:pt idx="12">
                  <c:v>112.03</c:v>
                </c:pt>
                <c:pt idx="13">
                  <c:v>122.71</c:v>
                </c:pt>
                <c:pt idx="14">
                  <c:v>127.02</c:v>
                </c:pt>
              </c:numCache>
            </c:numRef>
          </c:val>
        </c:ser>
        <c:dLbls>
          <c:showLegendKey val="0"/>
          <c:showVal val="0"/>
          <c:showCatName val="0"/>
          <c:showSerName val="0"/>
          <c:showPercent val="0"/>
          <c:showBubbleSize val="0"/>
        </c:dLbls>
        <c:gapWidth val="150"/>
        <c:axId val="227669504"/>
        <c:axId val="245073408"/>
      </c:barChart>
      <c:catAx>
        <c:axId val="227669504"/>
        <c:scaling>
          <c:orientation val="minMax"/>
        </c:scaling>
        <c:delete val="0"/>
        <c:axPos val="b"/>
        <c:title>
          <c:tx>
            <c:rich>
              <a:bodyPr rot="0" spcFirstLastPara="0" vertOverflow="ellipsis" vert="horz" wrap="square" anchor="ctr" anchorCtr="1"/>
              <a:lstStyle/>
              <a:p>
                <a:pPr defTabSz="914400">
                  <a:defRPr lang="zh-CN" sz="1000" b="1" i="0" u="none" strike="noStrike" kern="1200" baseline="0">
                    <a:solidFill>
                      <a:schemeClr val="tx1"/>
                    </a:solidFill>
                    <a:latin typeface="+mn-lt"/>
                    <a:ea typeface="+mn-ea"/>
                    <a:cs typeface="+mn-cs"/>
                  </a:defRPr>
                </a:pPr>
                <a:r>
                  <a:rPr lang="zh-CN" altLang="en-US" sz="1200" b="0">
                    <a:latin typeface="黑体" panose="02010609060101010101" pitchFamily="2" charset="-122"/>
                    <a:ea typeface="黑体" panose="02010609060101010101" pitchFamily="2" charset="-122"/>
                  </a:rPr>
                  <a:t>年份</a:t>
                </a:r>
                <a:endParaRPr lang="zh-CN" altLang="en-US" sz="1200" b="0">
                  <a:latin typeface="黑体" panose="02010609060101010101" pitchFamily="2" charset="-122"/>
                  <a:ea typeface="黑体" panose="02010609060101010101" pitchFamily="2" charset="-122"/>
                </a:endParaRPr>
              </a:p>
            </c:rich>
          </c:tx>
          <c:layout>
            <c:manualLayout>
              <c:xMode val="edge"/>
              <c:yMode val="edge"/>
              <c:x val="0.921934179730147"/>
              <c:y val="0.893542182906155"/>
            </c:manualLayout>
          </c:layout>
          <c:overlay val="0"/>
        </c:title>
        <c:numFmt formatCode="General" sourceLinked="1"/>
        <c:majorTickMark val="none"/>
        <c:minorTickMark val="none"/>
        <c:tickLblPos val="nextTo"/>
        <c:txPr>
          <a:bodyPr rot="-60000000" spcFirstLastPara="0" vertOverflow="ellipsis" vert="horz" wrap="square" anchor="ctr" anchorCtr="1"/>
          <a:lstStyle/>
          <a:p>
            <a:pPr>
              <a:defRPr lang="zh-CN" sz="1600" b="0" i="0" u="none" strike="noStrike" kern="1200" baseline="0">
                <a:solidFill>
                  <a:schemeClr val="tx1"/>
                </a:solidFill>
                <a:latin typeface="+mn-lt"/>
                <a:ea typeface="+mn-ea"/>
                <a:cs typeface="+mn-cs"/>
              </a:defRPr>
            </a:pPr>
          </a:p>
        </c:txPr>
        <c:crossAx val="245073408"/>
        <c:crosses val="autoZero"/>
        <c:auto val="0"/>
        <c:lblAlgn val="ctr"/>
        <c:lblOffset val="100"/>
        <c:noMultiLvlLbl val="0"/>
      </c:catAx>
      <c:valAx>
        <c:axId val="245073408"/>
        <c:scaling>
          <c:orientation val="minMax"/>
        </c:scaling>
        <c:delete val="0"/>
        <c:axPos val="l"/>
        <c:majorGridlines/>
        <c:title>
          <c:tx>
            <c:rich>
              <a:bodyPr rot="-5400000" spcFirstLastPara="0" vertOverflow="ellipsis" vert="horz" wrap="square" anchor="ctr" anchorCtr="1"/>
              <a:lstStyle/>
              <a:p>
                <a:pPr defTabSz="914400">
                  <a:defRPr lang="zh-CN" sz="1000" b="1" i="0" u="none" strike="noStrike" kern="1200" baseline="0">
                    <a:solidFill>
                      <a:schemeClr val="tx1"/>
                    </a:solidFill>
                    <a:latin typeface="+mn-lt"/>
                    <a:ea typeface="+mn-ea"/>
                    <a:cs typeface="+mn-cs"/>
                  </a:defRPr>
                </a:pPr>
                <a:r>
                  <a:rPr lang="zh-CN" altLang="en-US" sz="2000">
                    <a:latin typeface="黑体" panose="02010609060101010101" pitchFamily="2" charset="-122"/>
                    <a:ea typeface="黑体" panose="02010609060101010101" pitchFamily="2" charset="-122"/>
                  </a:rPr>
                  <a:t>面积</a:t>
                </a:r>
                <a:r>
                  <a:rPr lang="en-US" altLang="zh-CN" sz="2000">
                    <a:latin typeface="黑体" panose="02010609060101010101" pitchFamily="2" charset="-122"/>
                    <a:ea typeface="黑体" panose="02010609060101010101" pitchFamily="2" charset="-122"/>
                  </a:rPr>
                  <a:t>/</a:t>
                </a:r>
                <a:r>
                  <a:rPr lang="zh-CN" altLang="en-US" sz="2000">
                    <a:latin typeface="黑体" panose="02010609060101010101" pitchFamily="2" charset="-122"/>
                    <a:ea typeface="黑体" panose="02010609060101010101" pitchFamily="2" charset="-122"/>
                  </a:rPr>
                  <a:t>万公顷</a:t>
                </a:r>
                <a:endParaRPr lang="zh-CN" altLang="en-US" sz="2000" baseline="30000">
                  <a:latin typeface="黑体" panose="02010609060101010101" pitchFamily="2" charset="-122"/>
                  <a:ea typeface="黑体" panose="02010609060101010101" pitchFamily="2" charset="-122"/>
                </a:endParaRPr>
              </a:p>
            </c:rich>
          </c:tx>
          <c:layout>
            <c:manualLayout>
              <c:xMode val="edge"/>
              <c:yMode val="edge"/>
              <c:x val="0.0211815323514811"/>
              <c:y val="0.185368631154385"/>
            </c:manualLayout>
          </c:layout>
          <c:overlay val="0"/>
        </c:title>
        <c:numFmt formatCode="General" sourceLinked="1"/>
        <c:majorTickMark val="out"/>
        <c:minorTickMark val="none"/>
        <c:tickLblPos val="nextTo"/>
        <c:txPr>
          <a:bodyPr rot="-60000000" spcFirstLastPara="0" vertOverflow="ellipsis" vert="horz" wrap="square" anchor="ctr" anchorCtr="1"/>
          <a:lstStyle/>
          <a:p>
            <a:pPr>
              <a:defRPr lang="zh-CN" sz="1400" b="0" i="0" u="none" strike="noStrike" kern="1200" baseline="0">
                <a:solidFill>
                  <a:schemeClr val="tx1"/>
                </a:solidFill>
                <a:latin typeface="+mn-lt"/>
                <a:ea typeface="+mn-ea"/>
                <a:cs typeface="+mn-cs"/>
              </a:defRPr>
            </a:pPr>
          </a:p>
        </c:txPr>
        <c:crossAx val="227669504"/>
        <c:crosses val="autoZero"/>
        <c:crossBetween val="between"/>
      </c:valAx>
    </c:plotArea>
    <c:plotVisOnly val="1"/>
    <c:dispBlanksAs val="gap"/>
    <c:showDLblsOverMax val="0"/>
  </c:chart>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defRPr lang="zh-CN" sz="2400" b="1" i="0" u="none" strike="noStrike" kern="1200" baseline="0">
                <a:solidFill>
                  <a:sysClr val="windowText" lastClr="000000"/>
                </a:solidFill>
                <a:latin typeface="+mn-lt"/>
                <a:ea typeface="+mn-ea"/>
                <a:cs typeface="+mn-cs"/>
              </a:defRPr>
            </a:pPr>
            <a:r>
              <a:rPr lang="en-US" altLang="zh-CN">
                <a:effectLst/>
              </a:rPr>
              <a:t>1980—2014</a:t>
            </a:r>
            <a:r>
              <a:rPr lang="zh-CN" altLang="en-US">
                <a:effectLst/>
              </a:rPr>
              <a:t>年中国花卉年销售额变化情况</a:t>
            </a:r>
            <a:endParaRPr lang="zh-CN" altLang="en-US">
              <a:effectLst/>
            </a:endParaRPr>
          </a:p>
          <a:p>
            <a:pPr marL="0" marR="0" indent="0" algn="ctr" defTabSz="914400" rtl="0" eaLnBrk="1" fontAlgn="auto" latinLnBrk="0" hangingPunct="1">
              <a:lnSpc>
                <a:spcPct val="100000"/>
              </a:lnSpc>
              <a:spcBef>
                <a:spcPts val="0"/>
              </a:spcBef>
              <a:spcAft>
                <a:spcPts val="0"/>
              </a:spcAft>
              <a:buClrTx/>
              <a:buSzTx/>
              <a:buFontTx/>
              <a:buNone/>
              <a:defRPr lang="zh-CN" sz="2400" b="1" i="0" u="none" strike="noStrike" kern="1200" baseline="0">
                <a:solidFill>
                  <a:sysClr val="windowText" lastClr="000000"/>
                </a:solidFill>
                <a:latin typeface="+mn-lt"/>
                <a:ea typeface="+mn-ea"/>
                <a:cs typeface="+mn-cs"/>
              </a:defRPr>
            </a:pPr>
            <a:endParaRPr lang="zh-CN" altLang="en-US" sz="2000"/>
          </a:p>
        </c:rich>
      </c:tx>
      <c:layout>
        <c:manualLayout>
          <c:xMode val="edge"/>
          <c:yMode val="edge"/>
          <c:x val="0.156686511006933"/>
          <c:y val="0.0252611585944919"/>
        </c:manualLayout>
      </c:layout>
      <c:overlay val="0"/>
    </c:title>
    <c:autoTitleDeleted val="0"/>
    <c:plotArea>
      <c:layout>
        <c:manualLayout>
          <c:layoutTarget val="inner"/>
          <c:xMode val="edge"/>
          <c:yMode val="edge"/>
          <c:x val="0.121425504508373"/>
          <c:y val="0.236393323657475"/>
          <c:w val="0.836668097896093"/>
          <c:h val="0.61611030478955"/>
        </c:manualLayout>
      </c:layout>
      <c:barChart>
        <c:barDir val="col"/>
        <c:grouping val="clustered"/>
        <c:varyColors val="0"/>
        <c:ser>
          <c:idx val="0"/>
          <c:order val="0"/>
          <c:spPr>
            <a:solidFill>
              <a:srgbClr val="92D050"/>
            </a:solidFill>
          </c:spPr>
          <c:invertIfNegative val="0"/>
          <c:dLbls>
            <c:delete val="1"/>
          </c:dLbls>
          <c:cat>
            <c:numRef>
              <c:f>[工作簿1]Sheet1!$A$1:$A$15</c:f>
              <c:numCache>
                <c:formatCode>General</c:formatCode>
                <c:ptCount val="15"/>
                <c:pt idx="0">
                  <c:v>1980</c:v>
                </c:pt>
                <c:pt idx="1">
                  <c:v>1992</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[工作簿1]Sheet1!$D$1:$D$15</c:f>
              <c:numCache>
                <c:formatCode>General</c:formatCode>
                <c:ptCount val="15"/>
                <c:pt idx="0">
                  <c:v>6</c:v>
                </c:pt>
                <c:pt idx="1">
                  <c:v>12</c:v>
                </c:pt>
                <c:pt idx="2">
                  <c:v>293.99</c:v>
                </c:pt>
                <c:pt idx="3">
                  <c:v>353.11</c:v>
                </c:pt>
                <c:pt idx="4">
                  <c:v>430.68</c:v>
                </c:pt>
                <c:pt idx="5">
                  <c:v>503.34</c:v>
                </c:pt>
                <c:pt idx="6">
                  <c:v>556.23</c:v>
                </c:pt>
                <c:pt idx="7">
                  <c:v>613.7</c:v>
                </c:pt>
                <c:pt idx="8">
                  <c:v>666.96</c:v>
                </c:pt>
                <c:pt idx="9">
                  <c:v>719.76</c:v>
                </c:pt>
                <c:pt idx="10">
                  <c:v>861.96</c:v>
                </c:pt>
                <c:pt idx="11">
                  <c:v>1068.54</c:v>
                </c:pt>
                <c:pt idx="12">
                  <c:v>1207.71</c:v>
                </c:pt>
                <c:pt idx="13">
                  <c:v>1288.11</c:v>
                </c:pt>
                <c:pt idx="14">
                  <c:v>1279.47</c:v>
                </c:pt>
              </c:numCache>
            </c:numRef>
          </c:val>
        </c:ser>
        <c:dLbls>
          <c:showLegendKey val="0"/>
          <c:showVal val="0"/>
          <c:showCatName val="0"/>
          <c:showSerName val="0"/>
          <c:showPercent val="0"/>
          <c:showBubbleSize val="0"/>
        </c:dLbls>
        <c:gapWidth val="150"/>
        <c:axId val="196893312"/>
        <c:axId val="196895488"/>
      </c:barChart>
      <c:catAx>
        <c:axId val="196893312"/>
        <c:scaling>
          <c:orientation val="minMax"/>
        </c:scaling>
        <c:delete val="0"/>
        <c:axPos val="b"/>
        <c:title>
          <c:tx>
            <c:rich>
              <a:bodyPr rot="0" spcFirstLastPara="0" vertOverflow="ellipsis" vert="horz" wrap="square" anchor="ctr" anchorCtr="1"/>
              <a:lstStyle/>
              <a:p>
                <a:pPr>
                  <a:defRPr lang="zh-CN" sz="1000" b="1" i="0" u="none" strike="noStrike" kern="1200" baseline="0">
                    <a:solidFill>
                      <a:schemeClr val="tx1"/>
                    </a:solidFill>
                    <a:latin typeface="+mn-lt"/>
                    <a:ea typeface="+mn-ea"/>
                    <a:cs typeface="+mn-cs"/>
                  </a:defRPr>
                </a:pPr>
                <a:r>
                  <a:rPr lang="zh-CN" altLang="en-US" sz="2000">
                    <a:latin typeface="黑体" panose="02010609060101010101" pitchFamily="2" charset="-122"/>
                    <a:ea typeface="黑体" panose="02010609060101010101" pitchFamily="2" charset="-122"/>
                  </a:rPr>
                  <a:t>年份</a:t>
                </a:r>
                <a:endParaRPr lang="zh-CN" altLang="en-US" sz="2000">
                  <a:latin typeface="黑体" panose="02010609060101010101" pitchFamily="2" charset="-122"/>
                  <a:ea typeface="黑体" panose="02010609060101010101" pitchFamily="2" charset="-122"/>
                </a:endParaRPr>
              </a:p>
            </c:rich>
          </c:tx>
          <c:layout>
            <c:manualLayout>
              <c:xMode val="edge"/>
              <c:yMode val="edge"/>
              <c:x val="0.924751080829382"/>
              <c:y val="0.931115949040477"/>
            </c:manualLayout>
          </c:layout>
          <c:overlay val="0"/>
        </c:title>
        <c:numFmt formatCode="General" sourceLinked="1"/>
        <c:majorTickMark val="none"/>
        <c:minorTickMark val="none"/>
        <c:tickLblPos val="nextTo"/>
        <c:txPr>
          <a:bodyPr rot="-60000000" spcFirstLastPara="0" vertOverflow="ellipsis" vert="horz" wrap="square" anchor="ctr" anchorCtr="1"/>
          <a:lstStyle/>
          <a:p>
            <a:pPr>
              <a:defRPr lang="zh-CN" sz="1800" b="1" i="0" u="none" strike="noStrike" kern="1200" baseline="0">
                <a:solidFill>
                  <a:schemeClr val="tx1"/>
                </a:solidFill>
                <a:latin typeface="+mn-lt"/>
                <a:ea typeface="+mn-ea"/>
                <a:cs typeface="+mn-cs"/>
              </a:defRPr>
            </a:pPr>
          </a:p>
        </c:txPr>
        <c:crossAx val="196895488"/>
        <c:crosses val="autoZero"/>
        <c:auto val="1"/>
        <c:lblAlgn val="ctr"/>
        <c:lblOffset val="100"/>
        <c:noMultiLvlLbl val="0"/>
      </c:catAx>
      <c:valAx>
        <c:axId val="196895488"/>
        <c:scaling>
          <c:orientation val="minMax"/>
        </c:scaling>
        <c:delete val="0"/>
        <c:axPos val="l"/>
        <c:majorGridlines/>
        <c:title>
          <c:tx>
            <c:rich>
              <a:bodyPr rot="-5400000" spcFirstLastPara="0" vertOverflow="ellipsis" vert="horz" wrap="square" anchor="ctr" anchorCtr="1"/>
              <a:lstStyle/>
              <a:p>
                <a:pPr>
                  <a:defRPr lang="zh-CN" sz="1200" b="0" i="0" u="none" strike="noStrike" kern="1200" baseline="0">
                    <a:solidFill>
                      <a:schemeClr val="tx1"/>
                    </a:solidFill>
                    <a:latin typeface="黑体" panose="02010609060101010101" pitchFamily="2" charset="-122"/>
                    <a:ea typeface="黑体" panose="02010609060101010101" pitchFamily="2" charset="-122"/>
                    <a:cs typeface="黑体" panose="02010609060101010101" pitchFamily="2" charset="-122"/>
                    <a:sym typeface="黑体" panose="02010609060101010101" pitchFamily="2" charset="-122"/>
                  </a:defRPr>
                </a:pPr>
                <a:r>
                  <a:rPr lang="zh-CN" altLang="en-US" sz="2000" b="1">
                    <a:latin typeface="黑体" panose="02010609060101010101" pitchFamily="2" charset="-122"/>
                    <a:ea typeface="黑体" panose="02010609060101010101" pitchFamily="2" charset="-122"/>
                    <a:cs typeface="黑体" panose="02010609060101010101" pitchFamily="2" charset="-122"/>
                    <a:sym typeface="黑体" panose="02010609060101010101" pitchFamily="2" charset="-122"/>
                  </a:rPr>
                  <a:t>销售额</a:t>
                </a:r>
                <a:r>
                  <a:rPr lang="en-US" altLang="zh-CN" sz="2000" b="1">
                    <a:latin typeface="黑体" panose="02010609060101010101" pitchFamily="2" charset="-122"/>
                    <a:ea typeface="黑体" panose="02010609060101010101" pitchFamily="2" charset="-122"/>
                    <a:cs typeface="黑体" panose="02010609060101010101" pitchFamily="2" charset="-122"/>
                    <a:sym typeface="黑体" panose="02010609060101010101" pitchFamily="2" charset="-122"/>
                  </a:rPr>
                  <a:t>/</a:t>
                </a:r>
                <a:r>
                  <a:rPr lang="zh-CN" altLang="en-US" sz="2000" b="1">
                    <a:latin typeface="黑体" panose="02010609060101010101" pitchFamily="2" charset="-122"/>
                    <a:ea typeface="黑体" panose="02010609060101010101" pitchFamily="2" charset="-122"/>
                    <a:cs typeface="黑体" panose="02010609060101010101" pitchFamily="2" charset="-122"/>
                    <a:sym typeface="黑体" panose="02010609060101010101" pitchFamily="2" charset="-122"/>
                  </a:rPr>
                  <a:t>亿元</a:t>
                </a:r>
                <a:endParaRPr lang="zh-CN" altLang="en-US" sz="2000" b="1">
                  <a:latin typeface="黑体" panose="02010609060101010101" pitchFamily="2" charset="-122"/>
                  <a:ea typeface="黑体" panose="02010609060101010101" pitchFamily="2" charset="-122"/>
                  <a:cs typeface="黑体" panose="02010609060101010101" pitchFamily="2" charset="-122"/>
                  <a:sym typeface="黑体" panose="02010609060101010101" pitchFamily="2" charset="-122"/>
                </a:endParaRPr>
              </a:p>
            </c:rich>
          </c:tx>
          <c:layout>
            <c:manualLayout>
              <c:xMode val="edge"/>
              <c:yMode val="edge"/>
              <c:x val="0.0238532842108129"/>
              <c:y val="0.203851658860232"/>
            </c:manualLayout>
          </c:layout>
          <c:overlay val="0"/>
        </c:title>
        <c:numFmt formatCode="General" sourceLinked="1"/>
        <c:majorTickMark val="out"/>
        <c:minorTickMark val="none"/>
        <c:tickLblPos val="nextTo"/>
        <c:txPr>
          <a:bodyPr rot="-60000000" spcFirstLastPara="0" vertOverflow="ellipsis" vert="horz" wrap="square" anchor="ctr" anchorCtr="1"/>
          <a:lstStyle/>
          <a:p>
            <a:pPr>
              <a:defRPr lang="zh-CN" sz="1600" b="1" i="0" u="none" strike="noStrike" kern="1200" baseline="0">
                <a:solidFill>
                  <a:schemeClr val="tx1"/>
                </a:solidFill>
                <a:latin typeface="+mn-lt"/>
                <a:ea typeface="+mn-ea"/>
                <a:cs typeface="+mn-cs"/>
              </a:defRPr>
            </a:pPr>
          </a:p>
        </c:txPr>
        <c:crossAx val="196893312"/>
        <c:crosses val="autoZero"/>
        <c:crossBetween val="between"/>
      </c:valAx>
    </c:plotArea>
    <c:plotVisOnly val="1"/>
    <c:dispBlanksAs val="gap"/>
    <c:showDLblsOverMax val="0"/>
  </c:chart>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0EC2D-D498-4A4B-A8EF-0DC86438536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0B7A5-BB09-4477-9742-6E3ECB57C24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D5DD8BC-D6FC-4DC7-95EE-0B21F35818F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bg>
      <p:bgPr>
        <a:solidFill>
          <a:schemeClr val="accent5">
            <a:lumMod val="40000"/>
            <a:lumOff val="60000"/>
            <a:alpha val="57000"/>
          </a:schemeClr>
        </a:solidFill>
        <a:effectLst/>
      </p:bgPr>
    </p:bg>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65"/>
            <a:endParaRPr lang="zh-CN" altLang="en-US" sz="1865">
              <a:solidFill>
                <a:srgbClr val="FFFFFF"/>
              </a:solidFill>
            </a:endParaRPr>
          </a:p>
        </p:txBody>
      </p:sp>
      <p:sp>
        <p:nvSpPr>
          <p:cNvPr id="10" name="TextBox 15"/>
          <p:cNvSpPr txBox="1"/>
          <p:nvPr userDrawn="1"/>
        </p:nvSpPr>
        <p:spPr>
          <a:xfrm>
            <a:off x="11089578" y="98090"/>
            <a:ext cx="712836" cy="253893"/>
          </a:xfrm>
          <a:prstGeom prst="rect">
            <a:avLst/>
          </a:prstGeom>
          <a:noFill/>
        </p:spPr>
        <p:txBody>
          <a:bodyPr wrap="square" lIns="68559" tIns="34279" rIns="68559" bIns="34279" rtlCol="0">
            <a:spAutoFit/>
          </a:bodyPr>
          <a:lstStyle/>
          <a:p>
            <a:pPr algn="ctr" defTabSz="913765"/>
            <a:fld id="{2EEF1883-7A0E-4F66-9932-E581691AD397}" type="slidenum">
              <a:rPr lang="zh-CN" altLang="en-US" sz="1200" smtClean="0">
                <a:solidFill>
                  <a:srgbClr val="FFFFFF"/>
                </a:solidFill>
                <a:latin typeface="Arial Unicode MS" pitchFamily="34" charset="-122"/>
                <a:ea typeface="Arial Unicode MS" pitchFamily="34" charset="-122"/>
                <a:cs typeface="Arial Unicode MS" pitchFamily="34" charset="-122"/>
              </a:rPr>
            </a:fld>
            <a:r>
              <a:rPr lang="en-US" altLang="zh-CN" sz="1200" dirty="0" smtClean="0">
                <a:solidFill>
                  <a:srgbClr val="FFFFFF"/>
                </a:solidFill>
                <a:latin typeface="Arial Unicode MS" pitchFamily="34" charset="-122"/>
                <a:ea typeface="Arial Unicode MS" pitchFamily="34" charset="-122"/>
                <a:cs typeface="Arial Unicode MS" pitchFamily="34" charset="-122"/>
              </a:rPr>
              <a:t>/90</a:t>
            </a:r>
            <a:endParaRPr lang="zh-CN" altLang="en-US" sz="1200" dirty="0">
              <a:solidFill>
                <a:srgbClr val="FFFFFF"/>
              </a:solidFill>
              <a:latin typeface="Arial Unicode MS" pitchFamily="34" charset="-122"/>
              <a:ea typeface="Arial Unicode MS" pitchFamily="34" charset="-122"/>
              <a:cs typeface="Arial Unicode MS" pitchFamily="34" charset="-122"/>
            </a:endParaRPr>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36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180">
              <a:lnSpc>
                <a:spcPct val="150000"/>
              </a:lnSpc>
              <a:spcBef>
                <a:spcPts val="0"/>
              </a:spcBef>
              <a:defRPr b="1">
                <a:latin typeface="微软雅黑" panose="020B0503020204020204" pitchFamily="34" charset="-122"/>
                <a:ea typeface="微软雅黑" panose="020B0503020204020204" pitchFamily="34" charset="-122"/>
              </a:defRPr>
            </a:lvl1pPr>
            <a:lvl2pPr marL="0" indent="297180">
              <a:lnSpc>
                <a:spcPct val="150000"/>
              </a:lnSpc>
              <a:spcBef>
                <a:spcPts val="0"/>
              </a:spcBef>
              <a:defRPr b="1">
                <a:latin typeface="微软雅黑" panose="020B0503020204020204" pitchFamily="34" charset="-122"/>
                <a:ea typeface="微软雅黑" panose="020B0503020204020204" pitchFamily="34" charset="-122"/>
              </a:defRPr>
            </a:lvl2pPr>
            <a:lvl3pPr marL="0" indent="297180">
              <a:lnSpc>
                <a:spcPct val="150000"/>
              </a:lnSpc>
              <a:spcBef>
                <a:spcPts val="0"/>
              </a:spcBef>
              <a:defRPr b="1">
                <a:latin typeface="微软雅黑" panose="020B0503020204020204" pitchFamily="34" charset="-122"/>
                <a:ea typeface="微软雅黑" panose="020B0503020204020204" pitchFamily="34" charset="-122"/>
              </a:defRPr>
            </a:lvl3pPr>
            <a:lvl4pPr marL="0" indent="297180">
              <a:lnSpc>
                <a:spcPct val="150000"/>
              </a:lnSpc>
              <a:spcBef>
                <a:spcPts val="0"/>
              </a:spcBef>
              <a:defRPr b="1">
                <a:latin typeface="微软雅黑" panose="020B0503020204020204" pitchFamily="34" charset="-122"/>
                <a:ea typeface="微软雅黑" panose="020B0503020204020204" pitchFamily="34" charset="-122"/>
              </a:defRPr>
            </a:lvl4pPr>
            <a:lvl5pPr marL="0" indent="29718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1" name="日期占位符 1"/>
          <p:cNvSpPr txBox="1">
            <a:spLocks noGrp="1"/>
          </p:cNvSpPr>
          <p:nvPr userDrawn="1"/>
        </p:nvSpPr>
        <p:spPr bwMode="auto">
          <a:xfrm>
            <a:off x="10898155" y="6569598"/>
            <a:ext cx="1219200" cy="28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7731AF10-B5AB-44BC-85BA-51966B547564}" type="datetime1">
              <a:rPr lang="zh-CN" altLang="en-US" sz="1600" b="1">
                <a:solidFill>
                  <a:srgbClr val="FF00FF"/>
                </a:solidFill>
                <a:latin typeface="华文琥珀" panose="02010800040101010101" pitchFamily="2" charset="-122"/>
                <a:ea typeface="华文琥珀" panose="02010800040101010101" pitchFamily="2" charset="-122"/>
              </a:rPr>
            </a:fld>
            <a:endParaRPr lang="en-US" altLang="zh-CN" sz="1400" b="1" dirty="0">
              <a:solidFill>
                <a:srgbClr val="FF00FF"/>
              </a:solidFill>
              <a:latin typeface="华文琥珀" panose="02010800040101010101" pitchFamily="2" charset="-122"/>
              <a:ea typeface="华文琥珀" panose="02010800040101010101" pitchFamily="2" charset="-122"/>
            </a:endParaRPr>
          </a:p>
        </p:txBody>
      </p:sp>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322" y="28406"/>
            <a:ext cx="883078" cy="883078"/>
          </a:xfrm>
          <a:prstGeom prst="rect">
            <a:avLst/>
          </a:prstGeom>
        </p:spPr>
      </p:pic>
      <p:sp>
        <p:nvSpPr>
          <p:cNvPr id="18" name="文本框 17"/>
          <p:cNvSpPr txBox="1"/>
          <p:nvPr userDrawn="1"/>
        </p:nvSpPr>
        <p:spPr>
          <a:xfrm>
            <a:off x="9486265" y="97790"/>
            <a:ext cx="1603375" cy="337185"/>
          </a:xfrm>
          <a:prstGeom prst="rect">
            <a:avLst/>
          </a:prstGeom>
          <a:noFill/>
        </p:spPr>
        <p:txBody>
          <a:bodyPr wrap="square" rtlCol="0">
            <a:spAutoFit/>
          </a:bodyPr>
          <a:p>
            <a:r>
              <a:rPr lang="zh-CN" altLang="en-US" sz="1600" b="1">
                <a:solidFill>
                  <a:srgbClr val="FF0000"/>
                </a:solidFill>
                <a:latin typeface="微软雅黑" panose="020B0503020204020204" pitchFamily="34" charset="-122"/>
                <a:ea typeface="微软雅黑" panose="020B0503020204020204" pitchFamily="34" charset="-122"/>
              </a:rPr>
              <a:t>花卉栽培技术</a:t>
            </a:r>
            <a:endParaRPr lang="zh-CN" altLang="en-US" sz="1600" b="1">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首页">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749832"/>
            <a:ext cx="9144000" cy="2010303"/>
          </a:xfrm>
        </p:spPr>
        <p:txBody>
          <a:bodyPr anchor="b">
            <a:normAutofit/>
          </a:bodyPr>
          <a:lstStyle>
            <a:lvl1pPr algn="ctr">
              <a:defRPr sz="3600"/>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8663DD89-DA72-4956-8961-85B6562EBFB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r>
              <a:rPr lang="en-US" altLang="zh-CN" dirty="0" smtClean="0"/>
              <a:t>2</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63DD89-DA72-4956-8961-85B6562EBFB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94C8F1E-C324-4ECD-9D66-17513A2AE6B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65"/>
            <a:endParaRPr lang="zh-CN" altLang="en-US" sz="1865">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65"/>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fld>
            <a:endParaRPr lang="zh-CN" altLang="en-US" sz="1465"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7907385" y="138692"/>
            <a:ext cx="3191151" cy="307777"/>
          </a:xfrm>
          <a:prstGeom prst="rect">
            <a:avLst/>
          </a:prstGeom>
          <a:noFill/>
        </p:spPr>
        <p:txBody>
          <a:bodyPr wrap="square" rtlCol="0">
            <a:spAutoFit/>
          </a:bodyPr>
          <a:lstStyle/>
          <a:p>
            <a:pPr algn="ctr"/>
            <a:r>
              <a:rPr lang="zh-CN" altLang="en-US" sz="1400" b="1" dirty="0" smtClean="0">
                <a:solidFill>
                  <a:srgbClr val="1C8CA1"/>
                </a:solidFill>
                <a:ea typeface="微软雅黑" panose="020B0503020204020204" pitchFamily="34" charset="-122"/>
              </a:rPr>
              <a:t>虾蟹类增养殖技术</a:t>
            </a:r>
            <a:endParaRPr lang="zh-CN" altLang="en-US" sz="1400" b="1" dirty="0">
              <a:solidFill>
                <a:srgbClr val="1C8CA1"/>
              </a:solidFill>
              <a:ea typeface="微软雅黑" panose="020B0503020204020204" pitchFamily="34" charset="-122"/>
            </a:endParaRPr>
          </a:p>
        </p:txBody>
      </p:sp>
      <p:sp>
        <p:nvSpPr>
          <p:cNvPr id="8" name="矩形 7"/>
          <p:cNvSpPr/>
          <p:nvPr userDrawn="1"/>
        </p:nvSpPr>
        <p:spPr>
          <a:xfrm>
            <a:off x="3" y="229719"/>
            <a:ext cx="982639" cy="466319"/>
          </a:xfrm>
          <a:prstGeom prst="rect">
            <a:avLst/>
          </a:prstGeom>
          <a:solidFill>
            <a:srgbClr val="1C8CA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180">
              <a:lnSpc>
                <a:spcPct val="150000"/>
              </a:lnSpc>
              <a:spcBef>
                <a:spcPts val="0"/>
              </a:spcBef>
              <a:defRPr b="1">
                <a:latin typeface="微软雅黑" panose="020B0503020204020204" pitchFamily="34" charset="-122"/>
                <a:ea typeface="微软雅黑" panose="020B0503020204020204" pitchFamily="34" charset="-122"/>
              </a:defRPr>
            </a:lvl1pPr>
            <a:lvl2pPr marL="0" indent="297180">
              <a:lnSpc>
                <a:spcPct val="150000"/>
              </a:lnSpc>
              <a:spcBef>
                <a:spcPts val="0"/>
              </a:spcBef>
              <a:defRPr b="1">
                <a:latin typeface="微软雅黑" panose="020B0503020204020204" pitchFamily="34" charset="-122"/>
                <a:ea typeface="微软雅黑" panose="020B0503020204020204" pitchFamily="34" charset="-122"/>
              </a:defRPr>
            </a:lvl2pPr>
            <a:lvl3pPr marL="0" indent="297180">
              <a:lnSpc>
                <a:spcPct val="150000"/>
              </a:lnSpc>
              <a:spcBef>
                <a:spcPts val="0"/>
              </a:spcBef>
              <a:defRPr b="1">
                <a:latin typeface="微软雅黑" panose="020B0503020204020204" pitchFamily="34" charset="-122"/>
                <a:ea typeface="微软雅黑" panose="020B0503020204020204" pitchFamily="34" charset="-122"/>
              </a:defRPr>
            </a:lvl3pPr>
            <a:lvl4pPr marL="0" indent="297180">
              <a:lnSpc>
                <a:spcPct val="150000"/>
              </a:lnSpc>
              <a:spcBef>
                <a:spcPts val="0"/>
              </a:spcBef>
              <a:defRPr b="1">
                <a:latin typeface="微软雅黑" panose="020B0503020204020204" pitchFamily="34" charset="-122"/>
                <a:ea typeface="微软雅黑" panose="020B0503020204020204" pitchFamily="34" charset="-122"/>
              </a:defRPr>
            </a:lvl4pPr>
            <a:lvl5pPr marL="0" indent="29718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B81D77D-FE45-4FBC-9BE4-2449D90E93F9}" type="slidenum">
              <a:rPr lang="en-US" altLang="zh-CN"/>
            </a:fld>
            <a:endParaRPr lang="en-US" altLang="zh-CN"/>
          </a:p>
        </p:txBody>
      </p:sp>
      <p:sp>
        <p:nvSpPr>
          <p:cNvPr id="7" name="五边形 6"/>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65"/>
            <a:fld id="{2EEF1883-7A0E-4F66-9932-E581691AD397}" type="slidenum">
              <a:rPr lang="zh-CN" altLang="en-US" sz="2100" smtClean="0">
                <a:solidFill>
                  <a:srgbClr val="FFFFFF"/>
                </a:solidFill>
                <a:latin typeface="Arial Unicode MS" pitchFamily="34" charset="-122"/>
                <a:ea typeface="Arial Unicode MS" pitchFamily="34" charset="-122"/>
                <a:cs typeface="Arial Unicode MS" pitchFamily="34" charset="-122"/>
              </a:rPr>
            </a:fld>
            <a:endParaRPr lang="zh-CN" altLang="en-US" sz="1865">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50"/>
                                        <p:tgtEl>
                                          <p:spTgt spid="7"/>
                                        </p:tgtEl>
                                      </p:cBhvr>
                                    </p:animEffect>
                                    <p:anim calcmode="lin" valueType="num">
                                      <p:cBhvr>
                                        <p:cTn id="8" dur="350" fill="hold"/>
                                        <p:tgtEl>
                                          <p:spTgt spid="7"/>
                                        </p:tgtEl>
                                        <p:attrNameLst>
                                          <p:attrName>ppt_x</p:attrName>
                                        </p:attrNameLst>
                                      </p:cBhvr>
                                      <p:tavLst>
                                        <p:tav tm="0">
                                          <p:val>
                                            <p:strVal val="#ppt_x"/>
                                          </p:val>
                                        </p:tav>
                                        <p:tav tm="100000">
                                          <p:val>
                                            <p:strVal val="#ppt_x"/>
                                          </p:val>
                                        </p:tav>
                                      </p:tavLst>
                                    </p:anim>
                                    <p:anim calcmode="lin" valueType="num">
                                      <p:cBhvr>
                                        <p:cTn id="9" dur="3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03181" y="610212"/>
            <a:ext cx="11385640" cy="548994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a:xfrm>
            <a:off x="403182" y="6245823"/>
            <a:ext cx="3051151" cy="476359"/>
          </a:xfrm>
        </p:spPr>
        <p:txBody>
          <a:bodyPr/>
          <a:lstStyle>
            <a:lvl1pPr>
              <a:defRPr/>
            </a:lvl1pPr>
          </a:lstStyle>
          <a:p>
            <a:endParaRPr lang="en-US" altLang="zh-CN"/>
          </a:p>
        </p:txBody>
      </p:sp>
      <p:sp>
        <p:nvSpPr>
          <p:cNvPr id="4" name="页脚占位符 3"/>
          <p:cNvSpPr>
            <a:spLocks noGrp="1"/>
          </p:cNvSpPr>
          <p:nvPr>
            <p:ph type="ftr" sz="quarter" idx="11"/>
          </p:nvPr>
        </p:nvSpPr>
        <p:spPr>
          <a:xfrm>
            <a:off x="4166196" y="6245823"/>
            <a:ext cx="3859611" cy="476359"/>
          </a:xfrm>
        </p:spPr>
        <p:txBody>
          <a:bodyPr/>
          <a:lstStyle>
            <a:lvl1pPr>
              <a:defRPr/>
            </a:lvl1pPr>
          </a:lstStyle>
          <a:p>
            <a:endParaRPr lang="en-US" altLang="zh-CN"/>
          </a:p>
        </p:txBody>
      </p:sp>
      <p:sp>
        <p:nvSpPr>
          <p:cNvPr id="5" name="灯片编号占位符 4"/>
          <p:cNvSpPr>
            <a:spLocks noGrp="1"/>
          </p:cNvSpPr>
          <p:nvPr>
            <p:ph type="sldNum" sz="quarter" idx="12"/>
          </p:nvPr>
        </p:nvSpPr>
        <p:spPr>
          <a:xfrm>
            <a:off x="8737672" y="6245823"/>
            <a:ext cx="3051149" cy="476359"/>
          </a:xfrm>
        </p:spPr>
        <p:txBody>
          <a:bodyPr/>
          <a:lstStyle>
            <a:lvl1pPr>
              <a:defRPr/>
            </a:lvl1pPr>
          </a:lstStyle>
          <a:p>
            <a:fld id="{0C8F2287-C2C0-481F-9BF3-7CC6C6D29F0D}"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403182" y="1905439"/>
            <a:ext cx="5592025" cy="4194719"/>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96796" y="1905439"/>
            <a:ext cx="5592024" cy="4194719"/>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6800E3-8D80-4D1B-B22A-174179BBCF96}"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31839">
              <a:srgbClr val="D8E3F0"/>
            </a:gs>
            <a:gs pos="53964">
              <a:srgbClr val="C3D4E8"/>
            </a:gs>
            <a:gs pos="65490">
              <a:srgbClr val="B8CCE4"/>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gradFill>
            <a:gsLst>
              <a:gs pos="31839">
                <a:srgbClr val="D8E3F0"/>
              </a:gs>
              <a:gs pos="53964">
                <a:srgbClr val="C3D4E8"/>
              </a:gs>
              <a:gs pos="65490">
                <a:srgbClr val="B8CCE4"/>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2">
                  <a:lumMod val="20000"/>
                  <a:lumOff val="80000"/>
                </a:schemeClr>
              </a:gs>
            </a:gsLst>
            <a:lin ang="5400000" scaled="1"/>
          </a:gradFill>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image" Target="../media/image2.png"/><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10092"/>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8200" y="2187574"/>
            <a:ext cx="10515600" cy="3933826"/>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63DD89-DA72-4956-8961-85B6562EBFBE}" type="datetimeFigureOut">
              <a:rPr lang="zh-CN" altLang="en-US" smtClean="0"/>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4C8F1E-C324-4ECD-9D66-17513A2AE6B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txStyles>
    <p:titleStyle>
      <a:lvl1pPr algn="ctr" defTabSz="685800" rtl="0" eaLnBrk="1" latinLnBrk="0" hangingPunct="1">
        <a:lnSpc>
          <a:spcPct val="90000"/>
        </a:lnSpc>
        <a:spcBef>
          <a:spcPct val="0"/>
        </a:spcBef>
        <a:buNone/>
        <a:defRPr sz="3300" b="1" kern="1200">
          <a:solidFill>
            <a:schemeClr val="tx1"/>
          </a:solidFill>
          <a:latin typeface="微软雅黑" panose="020B0503020204020204" pitchFamily="34" charset="-122"/>
          <a:ea typeface="微软雅黑" panose="020B0503020204020204" pitchFamily="34" charset="-122"/>
          <a:cs typeface="+mj-cs"/>
        </a:defRPr>
      </a:lvl1pPr>
    </p:titleStyle>
    <p:bodyStyle>
      <a:lvl1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1pPr>
      <a:lvl2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2pPr>
      <a:lvl3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3pPr>
      <a:lvl4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4pPr>
      <a:lvl5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2.xml"/><Relationship Id="rId6" Type="http://schemas.openxmlformats.org/officeDocument/2006/relationships/tags" Target="../tags/tag1.xml"/><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8.png"/><Relationship Id="rId1"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8.png"/><Relationship Id="rId1"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41120" y="1065530"/>
            <a:ext cx="9958705" cy="4673600"/>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a:cs typeface="+mn-ea"/>
              <a:sym typeface="+mn-lt"/>
            </a:endParaRPr>
          </a:p>
        </p:txBody>
      </p:sp>
      <p:pic>
        <p:nvPicPr>
          <p:cNvPr id="8" name="图片 7" descr="11"/>
          <p:cNvPicPr>
            <a:picLocks noChangeAspect="1"/>
          </p:cNvPicPr>
          <p:nvPr/>
        </p:nvPicPr>
        <p:blipFill>
          <a:blip r:embed="rId1"/>
          <a:stretch>
            <a:fillRect/>
          </a:stretch>
        </p:blipFill>
        <p:spPr>
          <a:xfrm>
            <a:off x="447040" y="5669915"/>
            <a:ext cx="1001395" cy="1042670"/>
          </a:xfrm>
          <a:prstGeom prst="rect">
            <a:avLst/>
          </a:prstGeom>
          <a:effectLst>
            <a:outerShdw blurRad="63500" sx="102000" sy="102000" algn="ctr" rotWithShape="0">
              <a:prstClr val="black">
                <a:alpha val="40000"/>
              </a:prstClr>
            </a:outerShdw>
          </a:effectLst>
        </p:spPr>
      </p:pic>
      <p:pic>
        <p:nvPicPr>
          <p:cNvPr id="9" name="图片 8" descr="12"/>
          <p:cNvPicPr>
            <a:picLocks noChangeAspect="1"/>
          </p:cNvPicPr>
          <p:nvPr/>
        </p:nvPicPr>
        <p:blipFill>
          <a:blip r:embed="rId2"/>
          <a:stretch>
            <a:fillRect/>
          </a:stretch>
        </p:blipFill>
        <p:spPr>
          <a:xfrm>
            <a:off x="4662170" y="4445"/>
            <a:ext cx="991235" cy="713105"/>
          </a:xfrm>
          <a:prstGeom prst="rect">
            <a:avLst/>
          </a:prstGeom>
          <a:effectLst>
            <a:outerShdw blurRad="63500" sx="102000" sy="102000" algn="ctr" rotWithShape="0">
              <a:prstClr val="black">
                <a:alpha val="40000"/>
              </a:prstClr>
            </a:outerShdw>
          </a:effectLst>
        </p:spPr>
      </p:pic>
      <p:pic>
        <p:nvPicPr>
          <p:cNvPr id="6" name="图片 5" descr="13"/>
          <p:cNvPicPr>
            <a:picLocks noChangeAspect="1"/>
          </p:cNvPicPr>
          <p:nvPr/>
        </p:nvPicPr>
        <p:blipFill>
          <a:blip r:embed="rId3"/>
          <a:stretch>
            <a:fillRect/>
          </a:stretch>
        </p:blipFill>
        <p:spPr>
          <a:xfrm>
            <a:off x="-18415" y="4445"/>
            <a:ext cx="2575560" cy="1859280"/>
          </a:xfrm>
          <a:prstGeom prst="rect">
            <a:avLst/>
          </a:prstGeom>
        </p:spPr>
      </p:pic>
      <p:pic>
        <p:nvPicPr>
          <p:cNvPr id="7" name="图片 6" descr="14"/>
          <p:cNvPicPr>
            <a:picLocks noChangeAspect="1"/>
          </p:cNvPicPr>
          <p:nvPr/>
        </p:nvPicPr>
        <p:blipFill>
          <a:blip r:embed="rId4"/>
          <a:stretch>
            <a:fillRect/>
          </a:stretch>
        </p:blipFill>
        <p:spPr>
          <a:xfrm>
            <a:off x="9399905" y="4201160"/>
            <a:ext cx="2805430" cy="2726055"/>
          </a:xfrm>
          <a:prstGeom prst="rect">
            <a:avLst/>
          </a:prstGeom>
        </p:spPr>
      </p:pic>
      <p:sp>
        <p:nvSpPr>
          <p:cNvPr id="11" name="TextBox 4"/>
          <p:cNvSpPr txBox="1"/>
          <p:nvPr/>
        </p:nvSpPr>
        <p:spPr>
          <a:xfrm>
            <a:off x="3179445" y="2051050"/>
            <a:ext cx="6072505" cy="860425"/>
          </a:xfrm>
          <a:prstGeom prst="rect">
            <a:avLst/>
          </a:prstGeom>
          <a:noFill/>
        </p:spPr>
        <p:txBody>
          <a:bodyPr wrap="square" rtlCol="0">
            <a:spAutoFit/>
          </a:bodyPr>
          <a:lstStyle/>
          <a:p>
            <a:pPr algn="ctr">
              <a:lnSpc>
                <a:spcPts val="6000"/>
              </a:lnSpc>
            </a:pPr>
            <a:r>
              <a:rPr lang="zh-CN" altLang="zh-CN" sz="3600" b="1" dirty="0">
                <a:solidFill>
                  <a:schemeClr val="tx1">
                    <a:lumMod val="95000"/>
                    <a:lumOff val="5000"/>
                  </a:schemeClr>
                </a:solidFill>
                <a:latin typeface="微软雅黑" panose="020B0503020204020204" pitchFamily="34" charset="-122"/>
                <a:ea typeface="微软雅黑" panose="020B0503020204020204" pitchFamily="34" charset="-122"/>
                <a:cs typeface="+mn-ea"/>
                <a:sym typeface="+mn-lt"/>
              </a:rPr>
              <a:t>花卉栽培技术  绪论</a:t>
            </a:r>
            <a:endParaRPr lang="en-US" altLang="zh-CN" sz="3600" b="1" dirty="0">
              <a:solidFill>
                <a:schemeClr val="tx1">
                  <a:lumMod val="95000"/>
                  <a:lumOff val="5000"/>
                </a:schemeClr>
              </a:solidFill>
              <a:latin typeface="微软雅黑" panose="020B0503020204020204" pitchFamily="34" charset="-122"/>
              <a:ea typeface="微软雅黑" panose="020B0503020204020204" pitchFamily="34" charset="-122"/>
              <a:cs typeface="+mn-ea"/>
              <a:sym typeface="+mn-lt"/>
            </a:endParaRPr>
          </a:p>
        </p:txBody>
      </p:sp>
      <p:sp>
        <p:nvSpPr>
          <p:cNvPr id="14" name="TextBox 3"/>
          <p:cNvSpPr txBox="1"/>
          <p:nvPr/>
        </p:nvSpPr>
        <p:spPr>
          <a:xfrm>
            <a:off x="4980033" y="4500414"/>
            <a:ext cx="2214880" cy="398780"/>
          </a:xfrm>
          <a:prstGeom prst="rect">
            <a:avLst/>
          </a:prstGeom>
          <a:noFill/>
        </p:spPr>
        <p:txBody>
          <a:bodyPr wrap="none" rtlCol="0">
            <a:spAutoFit/>
          </a:bodyPr>
          <a:lstStyle/>
          <a:p>
            <a:r>
              <a:rPr lang="zh-CN" altLang="en-US" sz="2000" dirty="0">
                <a:solidFill>
                  <a:sysClr val="windowText" lastClr="000000">
                    <a:lumMod val="95000"/>
                    <a:lumOff val="5000"/>
                  </a:sysClr>
                </a:solidFill>
                <a:cs typeface="+mn-ea"/>
                <a:sym typeface="+mn-lt"/>
              </a:rPr>
              <a:t>日照职业技术学院</a:t>
            </a:r>
            <a:endParaRPr lang="zh-CN" altLang="en-US" sz="2000" dirty="0">
              <a:solidFill>
                <a:sysClr val="windowText" lastClr="000000">
                  <a:lumMod val="95000"/>
                  <a:lumOff val="5000"/>
                </a:sysClr>
              </a:solidFill>
              <a:cs typeface="+mn-ea"/>
              <a:sym typeface="+mn-lt"/>
            </a:endParaRPr>
          </a:p>
        </p:txBody>
      </p:sp>
      <p:sp>
        <p:nvSpPr>
          <p:cNvPr id="3" name="TextBox 4"/>
          <p:cNvSpPr txBox="1"/>
          <p:nvPr/>
        </p:nvSpPr>
        <p:spPr>
          <a:xfrm>
            <a:off x="2978785" y="3340735"/>
            <a:ext cx="6072505" cy="860425"/>
          </a:xfrm>
          <a:prstGeom prst="rect">
            <a:avLst/>
          </a:prstGeom>
          <a:noFill/>
        </p:spPr>
        <p:txBody>
          <a:bodyPr wrap="square" rtlCol="0">
            <a:spAutoFit/>
          </a:bodyPr>
          <a:p>
            <a:pPr algn="ctr">
              <a:lnSpc>
                <a:spcPts val="6000"/>
              </a:lnSpc>
            </a:pPr>
            <a:r>
              <a:rPr lang="zh-CN" altLang="en-US" sz="3600" b="1" dirty="0">
                <a:solidFill>
                  <a:schemeClr val="tx1">
                    <a:lumMod val="95000"/>
                    <a:lumOff val="5000"/>
                  </a:schemeClr>
                </a:solidFill>
                <a:cs typeface="+mn-ea"/>
                <a:sym typeface="+mn-lt"/>
              </a:rPr>
              <a:t>宋维彦</a:t>
            </a:r>
            <a:endParaRPr lang="zh-CN" altLang="en-US" sz="3600" b="1" dirty="0">
              <a:solidFill>
                <a:schemeClr val="tx1">
                  <a:lumMod val="95000"/>
                  <a:lumOff val="5000"/>
                </a:schemeClr>
              </a:solidFill>
              <a:cs typeface="+mn-ea"/>
              <a:sym typeface="+mn-lt"/>
            </a:endParaRPr>
          </a:p>
        </p:txBody>
      </p:sp>
      <p:pic>
        <p:nvPicPr>
          <p:cNvPr id="4" name="图片 3" descr="15"/>
          <p:cNvPicPr>
            <a:picLocks noChangeAspect="1"/>
          </p:cNvPicPr>
          <p:nvPr/>
        </p:nvPicPr>
        <p:blipFill>
          <a:blip r:embed="rId5"/>
          <a:stretch>
            <a:fillRect/>
          </a:stretch>
        </p:blipFill>
        <p:spPr>
          <a:xfrm>
            <a:off x="-18415" y="-27940"/>
            <a:ext cx="12213590" cy="6859905"/>
          </a:xfrm>
          <a:prstGeom prst="rect">
            <a:avLst/>
          </a:prstGeom>
        </p:spPr>
      </p:pic>
    </p:spTree>
    <p:custDataLst>
      <p:tags r:id="rId6"/>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peelOff"/>
      </p:transition>
    </mc:Choice>
    <mc:Fallback>
      <p:transition spd="slow"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5295" y="992505"/>
            <a:ext cx="11127105" cy="4873625"/>
          </a:xfrm>
        </p:spPr>
        <p:txBody>
          <a:bodyPr>
            <a:normAutofit fontScale="90000"/>
          </a:bodyPr>
          <a:p>
            <a:pPr indent="457200" fontAlgn="auto">
              <a:buNone/>
            </a:pPr>
            <a:r>
              <a:rPr lang="zh-CN" altLang="en-US"/>
              <a:t>全省花卉生产区域特色明显，形成了以潍坊、济南为主的盆栽植物产区，以济宁、潍坊为主的观赏苗木产区，以临沂、日照为主的鲜切花产区，以临沂、菏泽为主的食用及药用植物产区，以泰安、枣庄为主的盆景产区，五大区域集聚发展优势正在形成。其中，青州市盆花种植面积11.8万亩，生产经营300多个种类、3000多个品种，年产量超过3亿盆，交易额90亿元，是我国北方最大的盆花生产中心、盆栽集散中心和花卉物流中心。</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30721"/>
          <p:cNvSpPr>
            <a:spLocks noGrp="1"/>
          </p:cNvSpPr>
          <p:nvPr>
            <p:ph type="title"/>
          </p:nvPr>
        </p:nvSpPr>
        <p:spPr>
          <a:xfrm>
            <a:off x="609885" y="169344"/>
            <a:ext cx="10972800" cy="1143000"/>
          </a:xfrm>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en-US" altLang="zh-CN" sz="4400" b="1" i="0" strike="noStrike" kern="1200" cap="none" spc="0" normalizeH="0" baseline="0" noProof="1" dirty="0">
                <a:solidFill>
                  <a:srgbClr val="00B050"/>
                </a:solidFill>
                <a:effectLst/>
                <a:cs typeface="微软雅黑" panose="020B0503020204020204" pitchFamily="34" charset="-122"/>
              </a:rPr>
              <a:t>6</a:t>
            </a:r>
            <a:r>
              <a:rPr kumimoji="0" lang="zh-CN" altLang="en-US" sz="4400" b="1" i="0" strike="noStrike" kern="1200" cap="none" spc="0" normalizeH="0" baseline="0" noProof="1" dirty="0">
                <a:solidFill>
                  <a:srgbClr val="00B050"/>
                </a:solidFill>
                <a:effectLst/>
                <a:cs typeface="微软雅黑" panose="020B0503020204020204" pitchFamily="34" charset="-122"/>
              </a:rPr>
              <a:t>、全国花卉市场：</a:t>
            </a:r>
            <a:endParaRPr kumimoji="0" lang="zh-CN" altLang="en-US" sz="4400" b="1" i="0" strike="noStrike" kern="1200" cap="none" spc="0" normalizeH="0" baseline="0" noProof="1" dirty="0">
              <a:solidFill>
                <a:srgbClr val="00B050"/>
              </a:solidFill>
              <a:effectLst/>
              <a:cs typeface="微软雅黑" panose="020B0503020204020204" pitchFamily="34" charset="-122"/>
            </a:endParaRPr>
          </a:p>
        </p:txBody>
      </p:sp>
      <p:sp>
        <p:nvSpPr>
          <p:cNvPr id="30723" name="文本占位符 30722"/>
          <p:cNvSpPr>
            <a:spLocks noGrp="1"/>
          </p:cNvSpPr>
          <p:nvPr>
            <p:ph idx="1"/>
          </p:nvPr>
        </p:nvSpPr>
        <p:spPr>
          <a:xfrm>
            <a:off x="502920" y="1384300"/>
            <a:ext cx="11222355" cy="4999355"/>
          </a:xfrm>
        </p:spPr>
        <p:txBody>
          <a:bodyPr>
            <a:normAutofit lnSpcReduction="20000"/>
          </a:bodyPr>
          <a:p>
            <a:pPr marR="0" indent="457200" algn="l" defTabSz="914400" rtl="0" fontAlgn="base">
              <a:lnSpc>
                <a:spcPct val="150000"/>
              </a:lnSpc>
              <a:spcAft>
                <a:spcPct val="0"/>
              </a:spcAft>
              <a:buClr>
                <a:schemeClr val="hlink"/>
              </a:buClr>
              <a:buSzPct val="60000"/>
              <a:buNone/>
            </a:pPr>
            <a:r>
              <a:rPr kumimoji="0" lang="en-US" sz="2400" i="0" u="none" strike="noStrike" kern="1200" cap="none" spc="0" normalizeH="0" baseline="0" noProof="1" dirty="0">
                <a:solidFill>
                  <a:schemeClr val="tx1"/>
                </a:solidFill>
                <a:effectLst/>
                <a:cs typeface="微软雅黑" panose="020B0503020204020204" pitchFamily="34" charset="-122"/>
              </a:rPr>
              <a:t>1.</a:t>
            </a:r>
            <a:r>
              <a:rPr kumimoji="0" sz="2400" i="0" u="none" strike="noStrike" kern="1200" cap="none" spc="0" normalizeH="0" baseline="0" noProof="1" dirty="0">
                <a:solidFill>
                  <a:schemeClr val="tx1"/>
                </a:solidFill>
                <a:effectLst/>
                <a:cs typeface="微软雅黑" panose="020B0503020204020204" pitchFamily="34" charset="-122"/>
              </a:rPr>
              <a:t>2018年花卉市场销售仍将平稳增长，花卉产品结构将不断丰富，各类高档切花品种会增加，高品质的凤梨、红掌、蝴蝶兰等常见盆花将实现周年供应市场。花卉销售将继续向二、三线城市乃至县乡村拓展。电商销售将进一步增加，花卉销售将更加呈现出常态化趋势。</a:t>
            </a:r>
            <a:endParaRPr kumimoji="0" sz="2400" i="0" u="none" strike="noStrike" kern="1200" cap="none" spc="0" normalizeH="0" baseline="0" noProof="1" dirty="0">
              <a:solidFill>
                <a:schemeClr val="tx1"/>
              </a:solidFill>
              <a:effectLst/>
              <a:cs typeface="微软雅黑" panose="020B0503020204020204" pitchFamily="34" charset="-122"/>
            </a:endParaRPr>
          </a:p>
          <a:p>
            <a:pPr marR="0" indent="457200" algn="l" defTabSz="914400" rtl="0" fontAlgn="base">
              <a:lnSpc>
                <a:spcPct val="150000"/>
              </a:lnSpc>
              <a:spcAft>
                <a:spcPct val="0"/>
              </a:spcAft>
              <a:buClr>
                <a:schemeClr val="hlink"/>
              </a:buClr>
              <a:buSzPct val="60000"/>
              <a:buNone/>
            </a:pPr>
            <a:r>
              <a:rPr kumimoji="0" sz="2400" i="0" u="none" strike="noStrike" kern="1200" cap="none" spc="0" normalizeH="0" baseline="0" noProof="1" dirty="0">
                <a:solidFill>
                  <a:schemeClr val="tx1"/>
                </a:solidFill>
                <a:effectLst/>
                <a:cs typeface="微软雅黑" panose="020B0503020204020204" pitchFamily="34" charset="-122"/>
              </a:rPr>
              <a:t> 2.花卉消费需求将呈现新的变化趋势，主要体现在品牌化、专业化、便利化三个方面。品牌化方面，消费者会更倾向于购买具备良好口碑的品牌产品。专业化方面，消费者将更多关注包括养护知识、文化内涵、消费预期等方面在内的配套消费需求。便利化方面，消费者会更加注重容易买、好携带这样的诉求。与此同时，可以预见，随着新时代的进步，消费者对个性化花卉产品的需求也会越来越大。</a:t>
            </a:r>
            <a:endParaRPr kumimoji="0" sz="2400" i="0" u="none" strike="noStrike" kern="1200" cap="none" spc="0" normalizeH="0" baseline="0" noProof="1" dirty="0">
              <a:solidFill>
                <a:schemeClr val="tx1"/>
              </a:solidFill>
              <a:effectLst/>
              <a:cs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31745"/>
          <p:cNvSpPr>
            <a:spLocks noGrp="1"/>
          </p:cNvSpPr>
          <p:nvPr>
            <p:ph type="title"/>
          </p:nvPr>
        </p:nvSpPr>
        <p:spPr>
          <a:xfrm>
            <a:off x="609885" y="300789"/>
            <a:ext cx="10972800" cy="1143000"/>
          </a:xfrm>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en-US" altLang="zh-CN" sz="4400" b="1" i="0" strike="noStrike" kern="1200" cap="none" spc="0" normalizeH="0" baseline="0" noProof="1" dirty="0">
                <a:solidFill>
                  <a:srgbClr val="00B050"/>
                </a:solidFill>
                <a:effectLst/>
                <a:cs typeface="微软雅黑" panose="020B0503020204020204" pitchFamily="34" charset="-122"/>
              </a:rPr>
              <a:t>7</a:t>
            </a:r>
            <a:r>
              <a:rPr kumimoji="0" lang="zh-CN" altLang="en-US" sz="4400" b="1" i="0" strike="noStrike" kern="1200" cap="none" spc="0" normalizeH="0" baseline="0" noProof="1" dirty="0">
                <a:solidFill>
                  <a:srgbClr val="00B050"/>
                </a:solidFill>
                <a:effectLst/>
                <a:cs typeface="微软雅黑" panose="020B0503020204020204" pitchFamily="34" charset="-122"/>
              </a:rPr>
              <a:t>、花卉博览会：</a:t>
            </a:r>
            <a:endParaRPr kumimoji="0" lang="zh-CN" altLang="en-US" sz="4400" b="1" i="0" strike="noStrike" kern="1200" cap="none" spc="0" normalizeH="0" baseline="0" noProof="1" dirty="0">
              <a:solidFill>
                <a:srgbClr val="00B050"/>
              </a:solidFill>
              <a:effectLst/>
              <a:cs typeface="微软雅黑" panose="020B0503020204020204" pitchFamily="34" charset="-122"/>
            </a:endParaRPr>
          </a:p>
        </p:txBody>
      </p:sp>
      <p:sp>
        <p:nvSpPr>
          <p:cNvPr id="21506" name="文本占位符 31746"/>
          <p:cNvSpPr>
            <a:spLocks noGrp="1"/>
          </p:cNvSpPr>
          <p:nvPr>
            <p:ph idx="1"/>
          </p:nvPr>
        </p:nvSpPr>
        <p:spPr>
          <a:xfrm>
            <a:off x="609600" y="1593850"/>
            <a:ext cx="10972800" cy="4742815"/>
          </a:xfrm>
        </p:spPr>
        <p:txBody>
          <a:bodyPr anchor="t">
            <a:normAutofit lnSpcReduction="20000"/>
          </a:bodyPr>
          <a:lstStyle/>
          <a:p>
            <a:pPr indent="457200" fontAlgn="auto">
              <a:lnSpc>
                <a:spcPct val="150000"/>
              </a:lnSpc>
              <a:buNone/>
            </a:pPr>
            <a:r>
              <a:rPr lang="en-US" altLang="zh-CN" sz="2400" dirty="0">
                <a:effectLst/>
              </a:rPr>
              <a:t>1998</a:t>
            </a:r>
            <a:r>
              <a:rPr lang="zh-CN" altLang="en-US" sz="2400" dirty="0">
                <a:effectLst/>
              </a:rPr>
              <a:t>中国国际花卉园艺博览会：在上海举行，有</a:t>
            </a:r>
            <a:r>
              <a:rPr lang="en-US" altLang="zh-CN" sz="2400" dirty="0">
                <a:effectLst/>
              </a:rPr>
              <a:t>100</a:t>
            </a:r>
            <a:r>
              <a:rPr lang="zh-CN" altLang="en-US" sz="2400" dirty="0">
                <a:effectLst/>
              </a:rPr>
              <a:t>多个国家参展。国际种球中心、荷兰农业部推广委员会、中荷荷花促进会、以色列出口协会、澳大利亚荷花出口协会、台湾荷花输出同业工会、美国草种公司等都大力组织花商参展。</a:t>
            </a:r>
            <a:r>
              <a:rPr lang="en-US" altLang="zh-CN" sz="2400" dirty="0">
                <a:effectLst/>
              </a:rPr>
              <a:t>99</a:t>
            </a:r>
            <a:r>
              <a:rPr lang="zh-CN" altLang="en-US" sz="2400" dirty="0">
                <a:effectLst/>
              </a:rPr>
              <a:t>年在我国昆明将举行“</a:t>
            </a:r>
            <a:r>
              <a:rPr lang="en-US" altLang="zh-CN" sz="2400" dirty="0">
                <a:effectLst/>
              </a:rPr>
              <a:t>1999</a:t>
            </a:r>
            <a:r>
              <a:rPr lang="zh-CN" altLang="en-US" sz="2400" dirty="0">
                <a:effectLst/>
              </a:rPr>
              <a:t>昆明世界园艺博览会”。</a:t>
            </a:r>
            <a:r>
              <a:rPr lang="en-US" altLang="zh-CN" sz="2400" dirty="0">
                <a:effectLst/>
              </a:rPr>
              <a:t>1998</a:t>
            </a:r>
            <a:r>
              <a:rPr lang="zh-CN" altLang="en-US" sz="2400" dirty="0">
                <a:effectLst/>
              </a:rPr>
              <a:t>年</a:t>
            </a:r>
            <a:r>
              <a:rPr lang="en-US" altLang="zh-CN" sz="2400" dirty="0">
                <a:effectLst/>
              </a:rPr>
              <a:t>4</a:t>
            </a:r>
            <a:r>
              <a:rPr lang="zh-CN" altLang="en-US" sz="2400" dirty="0">
                <a:effectLst/>
              </a:rPr>
              <a:t>月在上海举行第一届国际花卉节：展出了郁金香、矮牵牛、瓜叶菊、美女樱、福禄考、牡丹等，荟萃了美国、日本、荷兰、西班牙、希腊、韩国等</a:t>
            </a:r>
            <a:r>
              <a:rPr lang="en-US" altLang="zh-CN" sz="2400" dirty="0">
                <a:effectLst/>
              </a:rPr>
              <a:t>12</a:t>
            </a:r>
            <a:r>
              <a:rPr lang="zh-CN" altLang="en-US" sz="2400" dirty="0">
                <a:effectLst/>
              </a:rPr>
              <a:t>个国家和地区的</a:t>
            </a:r>
            <a:r>
              <a:rPr lang="en-US" altLang="zh-CN" sz="2400" dirty="0">
                <a:effectLst/>
              </a:rPr>
              <a:t>30</a:t>
            </a:r>
            <a:r>
              <a:rPr lang="zh-CN" altLang="en-US" sz="2400" dirty="0">
                <a:effectLst/>
              </a:rPr>
              <a:t>多家花卉企业。</a:t>
            </a:r>
            <a:endParaRPr lang="zh-CN" altLang="en-US" sz="2400" dirty="0">
              <a:effectLst/>
            </a:endParaRPr>
          </a:p>
          <a:p>
            <a:pPr indent="457200" fontAlgn="auto">
              <a:lnSpc>
                <a:spcPct val="150000"/>
              </a:lnSpc>
              <a:buNone/>
            </a:pPr>
            <a:r>
              <a:rPr lang="zh-CN" altLang="en-US" sz="2400" dirty="0">
                <a:effectLst/>
              </a:rPr>
              <a:t>但我国同先进国家相比，还有很大差距。我国花卉栽培生产技术及设备都比较落后，还需在新技术、新品种、新设备方面努力。</a:t>
            </a:r>
            <a:endParaRPr lang="zh-CN" altLang="en-US" sz="2400" dirty="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71000"/>
          </a:schemeClr>
        </a:solidFill>
        <a:effectLst/>
      </p:bgPr>
    </p:bg>
    <p:spTree>
      <p:nvGrpSpPr>
        <p:cNvPr id="1" name=""/>
        <p:cNvGrpSpPr/>
        <p:nvPr/>
      </p:nvGrpSpPr>
      <p:grpSpPr>
        <a:xfrm>
          <a:off x="0" y="0"/>
          <a:ext cx="0" cy="0"/>
          <a:chOff x="0" y="0"/>
          <a:chExt cx="0" cy="0"/>
        </a:xfrm>
      </p:grpSpPr>
      <p:sp>
        <p:nvSpPr>
          <p:cNvPr id="379906" name="WordArt 2"/>
          <p:cNvSpPr>
            <a:spLocks noChangeArrowheads="1" noChangeShapeType="1" noTextEdit="1"/>
          </p:cNvSpPr>
          <p:nvPr/>
        </p:nvSpPr>
        <p:spPr bwMode="auto">
          <a:xfrm>
            <a:off x="3193555" y="2510729"/>
            <a:ext cx="6148874" cy="2164286"/>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chemeClr val="accent2"/>
              </a:contourClr>
            </a:sp3d>
          </a:bodyPr>
          <a:lstStyle/>
          <a:p>
            <a:pPr algn="ctr">
              <a:buFont typeface="Wingdings" panose="05000000000000000000" pitchFamily="2" charset="2"/>
              <a:buNone/>
            </a:pPr>
            <a:r>
              <a:rPr lang="en-US" altLang="zh-CN" sz="3350" b="1" kern="10" dirty="0">
                <a:solidFill>
                  <a:schemeClr val="accent2">
                    <a:alpha val="78000"/>
                  </a:schemeClr>
                </a:solidFill>
                <a:latin typeface="Calibri Light" panose="020F0302020204030204" pitchFamily="34" charset="0"/>
                <a:ea typeface="微软雅黑" panose="020B0503020204020204" pitchFamily="34" charset="-122"/>
              </a:rPr>
              <a:t>The End</a:t>
            </a:r>
            <a:endParaRPr lang="zh-CN" altLang="en-US" sz="3350" b="1" kern="10" dirty="0">
              <a:solidFill>
                <a:schemeClr val="accent2">
                  <a:alpha val="78000"/>
                </a:schemeClr>
              </a:solidFill>
              <a:latin typeface="Calibri Light" panose="020F030202020403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79906"/>
                                        </p:tgtEl>
                                        <p:attrNameLst>
                                          <p:attrName>style.visibility</p:attrName>
                                        </p:attrNameLst>
                                      </p:cBhvr>
                                      <p:to>
                                        <p:strVal val="visible"/>
                                      </p:to>
                                    </p:set>
                                    <p:animEffect transition="in" filter="box(in)">
                                      <p:cBhvr>
                                        <p:cTn id="7" dur="500"/>
                                        <p:tgtEl>
                                          <p:spTgt spid="379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24577"/>
          <p:cNvSpPr>
            <a:spLocks noGrp="1"/>
          </p:cNvSpPr>
          <p:nvPr>
            <p:ph type="title"/>
          </p:nvPr>
        </p:nvSpPr>
        <p:spPr>
          <a:xfrm>
            <a:off x="534955" y="348414"/>
            <a:ext cx="10972800" cy="1143000"/>
          </a:xfrm>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zh-CN" altLang="en-US" sz="4000" i="0" u="none" strike="noStrike" kern="1200" cap="none" spc="0" normalizeH="0" baseline="0" noProof="1" dirty="0">
                <a:solidFill>
                  <a:srgbClr val="FF0000"/>
                </a:solidFill>
                <a:effectLst/>
                <a:cs typeface="+mj-cs"/>
              </a:rPr>
              <a:t>六、国内花卉业发展概况</a:t>
            </a:r>
            <a:endParaRPr kumimoji="0" lang="zh-CN" altLang="en-US" sz="4000" i="0" u="none" strike="noStrike" kern="1200" cap="none" spc="0" normalizeH="0" baseline="0" noProof="1" dirty="0">
              <a:solidFill>
                <a:srgbClr val="FF0000"/>
              </a:solidFill>
              <a:effectLst/>
              <a:cs typeface="+mj-cs"/>
            </a:endParaRPr>
          </a:p>
        </p:txBody>
      </p:sp>
      <p:sp>
        <p:nvSpPr>
          <p:cNvPr id="14338" name="文本占位符 24578"/>
          <p:cNvSpPr>
            <a:spLocks noGrp="1"/>
          </p:cNvSpPr>
          <p:nvPr>
            <p:ph idx="1"/>
          </p:nvPr>
        </p:nvSpPr>
        <p:spPr>
          <a:xfrm>
            <a:off x="534670" y="1772285"/>
            <a:ext cx="11500485" cy="4742815"/>
          </a:xfrm>
        </p:spPr>
        <p:txBody>
          <a:bodyPr anchor="t">
            <a:normAutofit fontScale="90000"/>
          </a:bodyPr>
          <a:lstStyle/>
          <a:p>
            <a:pPr indent="457200" fontAlgn="auto">
              <a:lnSpc>
                <a:spcPct val="150000"/>
              </a:lnSpc>
              <a:buNone/>
            </a:pPr>
            <a:r>
              <a:rPr lang="en-US" altLang="zh-CN" sz="2400" dirty="0">
                <a:effectLst/>
              </a:rPr>
              <a:t>1</a:t>
            </a:r>
            <a:r>
              <a:rPr lang="zh-CN" altLang="en-US" sz="2400" dirty="0">
                <a:effectLst/>
              </a:rPr>
              <a:t>、我国花卉栽培历史极为悠久，资源丰富。</a:t>
            </a:r>
            <a:endParaRPr lang="zh-CN" altLang="en-US" sz="2400" dirty="0">
              <a:effectLst/>
            </a:endParaRPr>
          </a:p>
          <a:p>
            <a:pPr indent="457200" fontAlgn="auto">
              <a:lnSpc>
                <a:spcPct val="150000"/>
              </a:lnSpc>
              <a:buNone/>
            </a:pPr>
            <a:r>
              <a:rPr lang="zh-CN" altLang="en-US" sz="2400" dirty="0">
                <a:effectLst/>
              </a:rPr>
              <a:t> 我国在战国时期就已有栽植花木的习惯，在秦汉时期的『西京杂记』上有记载。唐代、宋代，花卉的种类和栽培技术均有较大发展，如在『园林草木疏』、『手泉山居竹木记』、『范村梅谱』、『芍药谱』、『兰谱』、『海棠谱』、『洛阳牡丹记』、『菊谱』。</a:t>
            </a:r>
            <a:endParaRPr lang="zh-CN" altLang="en-US" sz="2400" dirty="0">
              <a:effectLst/>
            </a:endParaRPr>
          </a:p>
          <a:p>
            <a:pPr indent="457200" fontAlgn="auto">
              <a:lnSpc>
                <a:spcPct val="150000"/>
              </a:lnSpc>
              <a:buNone/>
            </a:pPr>
            <a:r>
              <a:rPr lang="zh-CN" altLang="en-US" sz="2400" dirty="0">
                <a:effectLst/>
              </a:rPr>
              <a:t>盆景为我国首创，其开始年代最迟在唐代以前，公元</a:t>
            </a:r>
            <a:r>
              <a:rPr lang="en-US" altLang="zh-CN" sz="2400" dirty="0">
                <a:effectLst/>
              </a:rPr>
              <a:t>706</a:t>
            </a:r>
            <a:r>
              <a:rPr lang="zh-CN" altLang="en-US" sz="2400" dirty="0">
                <a:effectLst/>
              </a:rPr>
              <a:t>年在唐代章怀太子墓的甬道壁上有侍女捧盆景的壁画。</a:t>
            </a:r>
            <a:endParaRPr lang="zh-CN" altLang="en-US" sz="2400" dirty="0">
              <a:effectLst/>
            </a:endParaRPr>
          </a:p>
          <a:p>
            <a:pPr indent="457200" fontAlgn="auto">
              <a:lnSpc>
                <a:spcPct val="150000"/>
              </a:lnSpc>
              <a:buNone/>
            </a:pPr>
            <a:r>
              <a:rPr lang="zh-CN" altLang="en-US" sz="2400" dirty="0">
                <a:effectLst/>
              </a:rPr>
              <a:t>我国是世界上花卉种类和资源最丰富的国家之一，不愧为“园林之母“。</a:t>
            </a:r>
            <a:endParaRPr lang="zh-CN" altLang="en-US" sz="2400" dirty="0">
              <a:effectLst/>
            </a:endParaRPr>
          </a:p>
          <a:p>
            <a:pPr indent="457200" fontAlgn="auto">
              <a:lnSpc>
                <a:spcPct val="150000"/>
              </a:lnSpc>
              <a:buNone/>
            </a:pPr>
            <a:r>
              <a:rPr lang="zh-CN" altLang="en-US" sz="2400" dirty="0">
                <a:effectLst/>
              </a:rPr>
              <a:t>我国不仅是许多名花的原产地，也培育出许多新的栽培品种如菊花和凤仙花。</a:t>
            </a:r>
            <a:endParaRPr lang="zh-CN" altLang="en-US" sz="240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25601"/>
          <p:cNvSpPr>
            <a:spLocks noGrp="1"/>
          </p:cNvSpPr>
          <p:nvPr>
            <p:ph type="title"/>
          </p:nvPr>
        </p:nvSpPr>
        <p:spPr>
          <a:xfrm>
            <a:off x="609885" y="395404"/>
            <a:ext cx="10972800" cy="1143000"/>
          </a:xfrm>
        </p:spPr>
        <p:txBody>
          <a:bodyPr anchor="ctr"/>
          <a:p>
            <a:pPr>
              <a:buSzTx/>
            </a:pPr>
            <a:r>
              <a:rPr lang="en-US" altLang="zh-CN" dirty="0">
                <a:effectLst/>
              </a:rPr>
              <a:t>2</a:t>
            </a:r>
            <a:r>
              <a:rPr lang="zh-CN" altLang="en-US" dirty="0">
                <a:effectLst/>
              </a:rPr>
              <a:t>、我国花卉业的发展和现状</a:t>
            </a:r>
            <a:endParaRPr lang="zh-CN" altLang="en-US" dirty="0">
              <a:effectLst/>
            </a:endParaRPr>
          </a:p>
        </p:txBody>
      </p:sp>
      <p:sp>
        <p:nvSpPr>
          <p:cNvPr id="25603" name="文本占位符 25602"/>
          <p:cNvSpPr>
            <a:spLocks noGrp="1"/>
          </p:cNvSpPr>
          <p:nvPr>
            <p:ph idx="1"/>
          </p:nvPr>
        </p:nvSpPr>
        <p:spPr>
          <a:xfrm>
            <a:off x="609600" y="1640815"/>
            <a:ext cx="10972800" cy="4445519"/>
          </a:xfrm>
        </p:spPr>
        <p:txBody>
          <a:bodyPr>
            <a:normAutofit lnSpcReduction="20000"/>
          </a:bodyPr>
          <a:p>
            <a:pPr marR="0" indent="457200" algn="l" defTabSz="914400" rtl="0" fontAlgn="base">
              <a:lnSpc>
                <a:spcPct val="150000"/>
              </a:lnSpc>
              <a:spcAft>
                <a:spcPct val="0"/>
              </a:spcAft>
              <a:buClr>
                <a:schemeClr val="hlink"/>
              </a:buClr>
              <a:buSzPct val="60000"/>
              <a:buNone/>
            </a:pPr>
            <a:r>
              <a:rPr kumimoji="0" lang="en-US" altLang="zh-CN" sz="2400" i="0" strike="noStrike" kern="1200" cap="none" spc="0" normalizeH="0" baseline="0" noProof="1" dirty="0">
                <a:solidFill>
                  <a:srgbClr val="FF0000"/>
                </a:solidFill>
                <a:effectLst/>
                <a:cs typeface="微软雅黑" panose="020B0503020204020204" pitchFamily="34" charset="-122"/>
              </a:rPr>
              <a:t>1</a:t>
            </a:r>
            <a:r>
              <a:rPr kumimoji="0" lang="zh-CN" altLang="en-US" sz="2400" i="0" strike="noStrike" kern="1200" cap="none" spc="0" normalizeH="0" baseline="0" noProof="1" dirty="0">
                <a:solidFill>
                  <a:srgbClr val="FF0000"/>
                </a:solidFill>
                <a:effectLst/>
                <a:cs typeface="微软雅黑" panose="020B0503020204020204" pitchFamily="34" charset="-122"/>
              </a:rPr>
              <a:t>、中国花卉协会的创立：</a:t>
            </a:r>
            <a:r>
              <a:rPr kumimoji="0" lang="en-US" altLang="zh-CN" sz="2400" i="0" u="none" strike="noStrike" kern="1200" cap="none" spc="0" normalizeH="0" baseline="0" noProof="1" dirty="0">
                <a:solidFill>
                  <a:schemeClr val="tx1"/>
                </a:solidFill>
                <a:effectLst/>
                <a:cs typeface="微软雅黑" panose="020B0503020204020204" pitchFamily="34" charset="-122"/>
              </a:rPr>
              <a:t>1984</a:t>
            </a:r>
            <a:r>
              <a:rPr kumimoji="0" lang="zh-CN" altLang="en-US" sz="2400" i="0" u="none" strike="noStrike" kern="1200" cap="none" spc="0" normalizeH="0" baseline="0" noProof="1" dirty="0">
                <a:solidFill>
                  <a:schemeClr val="tx1"/>
                </a:solidFill>
                <a:effectLst/>
                <a:cs typeface="微软雅黑" panose="020B0503020204020204" pitchFamily="34" charset="-122"/>
              </a:rPr>
              <a:t>年</a:t>
            </a:r>
            <a:r>
              <a:rPr kumimoji="0" lang="en-US" altLang="zh-CN" sz="2400" i="0" u="none" strike="noStrike" kern="1200" cap="none" spc="0" normalizeH="0" baseline="0" noProof="1" dirty="0">
                <a:solidFill>
                  <a:schemeClr val="tx1"/>
                </a:solidFill>
                <a:effectLst/>
                <a:cs typeface="微软雅黑" panose="020B0503020204020204" pitchFamily="34" charset="-122"/>
              </a:rPr>
              <a:t>11</a:t>
            </a:r>
            <a:r>
              <a:rPr kumimoji="0" lang="zh-CN" altLang="en-US" sz="2400" i="0" u="none" strike="noStrike" kern="1200" cap="none" spc="0" normalizeH="0" baseline="0" noProof="1" dirty="0">
                <a:solidFill>
                  <a:schemeClr val="tx1"/>
                </a:solidFill>
                <a:effectLst/>
                <a:cs typeface="微软雅黑" panose="020B0503020204020204" pitchFamily="34" charset="-122"/>
              </a:rPr>
              <a:t>月成立了“中国花卉协会“。协会协调各方面的力量，合理利用和开发我国丰富的观赏植物资源；研究花卉行业的发展方向和布局，组织拟定花卉的发展规划；研究花卉生产的方针政策；疏通协调产供销、内外贸部门关系；组织安排花卉行业的国际交往；协调和推动花卉科研的开展等。</a:t>
            </a:r>
            <a:endParaRPr kumimoji="0" lang="zh-CN" altLang="en-US" sz="2400" i="0" u="none" strike="noStrike" kern="1200" cap="none" spc="0" normalizeH="0" baseline="0" noProof="1" dirty="0">
              <a:solidFill>
                <a:schemeClr val="tx1"/>
              </a:solidFill>
              <a:effectLst/>
              <a:cs typeface="微软雅黑" panose="020B0503020204020204" pitchFamily="34" charset="-122"/>
            </a:endParaRPr>
          </a:p>
          <a:p>
            <a:pPr marR="0" indent="457200" algn="l" defTabSz="914400" rtl="0" fontAlgn="base">
              <a:lnSpc>
                <a:spcPct val="150000"/>
              </a:lnSpc>
              <a:spcAft>
                <a:spcPct val="0"/>
              </a:spcAft>
              <a:buClr>
                <a:schemeClr val="hlink"/>
              </a:buClr>
              <a:buSzPct val="60000"/>
              <a:buNone/>
            </a:pPr>
            <a:r>
              <a:rPr kumimoji="0" lang="en-US" altLang="zh-CN" sz="2400" i="0" u="none" strike="noStrike" kern="1200" cap="none" spc="0" normalizeH="0" baseline="0" noProof="1" dirty="0">
                <a:solidFill>
                  <a:srgbClr val="FF0000"/>
                </a:solidFill>
                <a:effectLst/>
                <a:cs typeface="微软雅黑" panose="020B0503020204020204" pitchFamily="34" charset="-122"/>
              </a:rPr>
              <a:t>2</a:t>
            </a:r>
            <a:r>
              <a:rPr kumimoji="0" lang="zh-CN" altLang="en-US" sz="2400" i="0" u="none" strike="noStrike" kern="1200" cap="none" spc="0" normalizeH="0" baseline="0" noProof="1" dirty="0">
                <a:solidFill>
                  <a:srgbClr val="FF0000"/>
                </a:solidFill>
                <a:effectLst/>
                <a:cs typeface="微软雅黑" panose="020B0503020204020204" pitchFamily="34" charset="-122"/>
              </a:rPr>
              <a:t>、</a:t>
            </a:r>
            <a:r>
              <a:rPr kumimoji="0" lang="zh-CN" altLang="en-US" sz="2400" i="0" strike="noStrike" kern="1200" cap="none" spc="0" normalizeH="0" baseline="0" noProof="1" dirty="0">
                <a:solidFill>
                  <a:srgbClr val="FF0000"/>
                </a:solidFill>
                <a:effectLst/>
                <a:cs typeface="微软雅黑" panose="020B0503020204020204" pitchFamily="34" charset="-122"/>
              </a:rPr>
              <a:t>花卉报</a:t>
            </a:r>
            <a:r>
              <a:rPr kumimoji="0" lang="zh-CN" altLang="en-US" sz="2400" i="0" u="none" strike="noStrike" kern="1200" cap="none" spc="0" normalizeH="0" baseline="0" noProof="1" dirty="0">
                <a:solidFill>
                  <a:srgbClr val="FF0000"/>
                </a:solidFill>
                <a:effectLst/>
                <a:cs typeface="微软雅黑" panose="020B0503020204020204" pitchFamily="34" charset="-122"/>
              </a:rPr>
              <a:t>：</a:t>
            </a:r>
            <a:r>
              <a:rPr kumimoji="0" lang="zh-CN" altLang="en-US" sz="2400" i="0" u="none" strike="noStrike" kern="1200" cap="none" spc="0" normalizeH="0" baseline="0" noProof="1" dirty="0">
                <a:solidFill>
                  <a:schemeClr val="tx1"/>
                </a:solidFill>
                <a:effectLst/>
                <a:cs typeface="微软雅黑" panose="020B0503020204020204" pitchFamily="34" charset="-122"/>
              </a:rPr>
              <a:t>协会所办的『花卉报』已经</a:t>
            </a:r>
            <a:r>
              <a:rPr kumimoji="0" lang="en-US" altLang="zh-CN" sz="2400" i="0" u="none" strike="noStrike" kern="1200" cap="none" spc="0" normalizeH="0" baseline="0" noProof="1" dirty="0">
                <a:solidFill>
                  <a:schemeClr val="tx1"/>
                </a:solidFill>
                <a:effectLst/>
                <a:cs typeface="微软雅黑" panose="020B0503020204020204" pitchFamily="34" charset="-122"/>
              </a:rPr>
              <a:t>1000</a:t>
            </a:r>
            <a:r>
              <a:rPr kumimoji="0" lang="zh-CN" altLang="en-US" sz="2400" i="0" u="none" strike="noStrike" kern="1200" cap="none" spc="0" normalizeH="0" baseline="0" noProof="1" dirty="0">
                <a:solidFill>
                  <a:schemeClr val="tx1"/>
                </a:solidFill>
                <a:effectLst/>
                <a:cs typeface="微软雅黑" panose="020B0503020204020204" pitchFamily="34" charset="-122"/>
              </a:rPr>
              <a:t>多期了（</a:t>
            </a:r>
            <a:r>
              <a:rPr kumimoji="0" lang="en-US" altLang="zh-CN" sz="2400" i="0" u="none" strike="noStrike" kern="1200" cap="none" spc="0" normalizeH="0" baseline="0" noProof="1" dirty="0">
                <a:solidFill>
                  <a:schemeClr val="tx1"/>
                </a:solidFill>
                <a:effectLst/>
                <a:cs typeface="微软雅黑" panose="020B0503020204020204" pitchFamily="34" charset="-122"/>
              </a:rPr>
              <a:t>1998</a:t>
            </a:r>
            <a:r>
              <a:rPr kumimoji="0" lang="zh-CN" altLang="en-US" sz="2400" i="0" u="none" strike="noStrike" kern="1200" cap="none" spc="0" normalizeH="0" baseline="0" noProof="1" dirty="0">
                <a:solidFill>
                  <a:schemeClr val="tx1"/>
                </a:solidFill>
                <a:effectLst/>
                <a:cs typeface="微软雅黑" panose="020B0503020204020204" pitchFamily="34" charset="-122"/>
              </a:rPr>
              <a:t>年</a:t>
            </a:r>
            <a:r>
              <a:rPr kumimoji="0" lang="en-US" altLang="zh-CN" sz="2400" i="0" u="none" strike="noStrike" kern="1200" cap="none" spc="0" normalizeH="0" baseline="0" noProof="1" dirty="0">
                <a:solidFill>
                  <a:schemeClr val="tx1"/>
                </a:solidFill>
                <a:effectLst/>
                <a:cs typeface="微软雅黑" panose="020B0503020204020204" pitchFamily="34" charset="-122"/>
              </a:rPr>
              <a:t>3</a:t>
            </a:r>
            <a:r>
              <a:rPr kumimoji="0" lang="zh-CN" altLang="en-US" sz="2400" i="0" u="none" strike="noStrike" kern="1200" cap="none" spc="0" normalizeH="0" baseline="0" noProof="1" dirty="0">
                <a:solidFill>
                  <a:schemeClr val="tx1"/>
                </a:solidFill>
                <a:effectLst/>
                <a:cs typeface="微软雅黑" panose="020B0503020204020204" pitchFamily="34" charset="-122"/>
              </a:rPr>
              <a:t>月</a:t>
            </a:r>
            <a:r>
              <a:rPr kumimoji="0" lang="en-US" altLang="zh-CN" sz="2400" i="0" u="none" strike="noStrike" kern="1200" cap="none" spc="0" normalizeH="0" baseline="0" noProof="1" dirty="0">
                <a:solidFill>
                  <a:schemeClr val="tx1"/>
                </a:solidFill>
                <a:effectLst/>
                <a:cs typeface="微软雅黑" panose="020B0503020204020204" pitchFamily="34" charset="-122"/>
              </a:rPr>
              <a:t>26</a:t>
            </a:r>
            <a:r>
              <a:rPr kumimoji="0" lang="zh-CN" altLang="en-US" sz="2400" i="0" u="none" strike="noStrike" kern="1200" cap="none" spc="0" normalizeH="0" baseline="0" noProof="1" dirty="0">
                <a:solidFill>
                  <a:schemeClr val="tx1"/>
                </a:solidFill>
                <a:effectLst/>
                <a:cs typeface="微软雅黑" panose="020B0503020204020204" pitchFamily="34" charset="-122"/>
              </a:rPr>
              <a:t>日是第</a:t>
            </a:r>
            <a:r>
              <a:rPr kumimoji="0" lang="en-US" altLang="zh-CN" sz="2400" i="0" u="none" strike="noStrike" kern="1200" cap="none" spc="0" normalizeH="0" baseline="0" noProof="1" dirty="0">
                <a:solidFill>
                  <a:schemeClr val="tx1"/>
                </a:solidFill>
                <a:effectLst/>
                <a:cs typeface="微软雅黑" panose="020B0503020204020204" pitchFamily="34" charset="-122"/>
              </a:rPr>
              <a:t>1000</a:t>
            </a:r>
            <a:r>
              <a:rPr kumimoji="0" lang="zh-CN" altLang="en-US" sz="2400" i="0" u="none" strike="noStrike" kern="1200" cap="none" spc="0" normalizeH="0" baseline="0" noProof="1" dirty="0">
                <a:solidFill>
                  <a:schemeClr val="tx1"/>
                </a:solidFill>
                <a:effectLst/>
                <a:cs typeface="微软雅黑" panose="020B0503020204020204" pitchFamily="34" charset="-122"/>
              </a:rPr>
              <a:t>期），成为广大花卉爱好者的读物，起到了沟通信息、交流经验的作用。中国花卉报光盘合订本（</a:t>
            </a:r>
            <a:r>
              <a:rPr kumimoji="0" lang="en-US" altLang="zh-CN" sz="2400" i="0" u="none" strike="noStrike" kern="1200" cap="none" spc="0" normalizeH="0" baseline="0" noProof="1" dirty="0">
                <a:solidFill>
                  <a:schemeClr val="tx1"/>
                </a:solidFill>
                <a:effectLst/>
                <a:cs typeface="微软雅黑" panose="020B0503020204020204" pitchFamily="34" charset="-122"/>
              </a:rPr>
              <a:t>1985</a:t>
            </a:r>
            <a:r>
              <a:rPr kumimoji="0" lang="zh-CN" altLang="en-US" sz="2400" i="0" u="none" strike="noStrike" kern="1200" cap="none" spc="0" normalizeH="0" baseline="0" noProof="1" dirty="0">
                <a:solidFill>
                  <a:schemeClr val="tx1"/>
                </a:solidFill>
                <a:effectLst/>
                <a:cs typeface="微软雅黑" panose="020B0503020204020204" pitchFamily="34" charset="-122"/>
              </a:rPr>
              <a:t>－</a:t>
            </a:r>
            <a:r>
              <a:rPr kumimoji="0" lang="en-US" altLang="zh-CN" sz="2400" i="0" u="none" strike="noStrike" kern="1200" cap="none" spc="0" normalizeH="0" baseline="0" noProof="1" dirty="0">
                <a:solidFill>
                  <a:schemeClr val="tx1"/>
                </a:solidFill>
                <a:effectLst/>
                <a:cs typeface="微软雅黑" panose="020B0503020204020204" pitchFamily="34" charset="-122"/>
              </a:rPr>
              <a:t>1996</a:t>
            </a:r>
            <a:r>
              <a:rPr kumimoji="0" lang="zh-CN" altLang="en-US" sz="2400" i="0" u="none" strike="noStrike" kern="1200" cap="none" spc="0" normalizeH="0" baseline="0" noProof="1" dirty="0">
                <a:solidFill>
                  <a:schemeClr val="tx1"/>
                </a:solidFill>
                <a:effectLst/>
                <a:cs typeface="微软雅黑" panose="020B0503020204020204" pitchFamily="34" charset="-122"/>
              </a:rPr>
              <a:t>）：四张光盘融汇了『中国花卉报』</a:t>
            </a:r>
            <a:r>
              <a:rPr kumimoji="0" lang="en-US" altLang="zh-CN" sz="2400" i="0" u="none" strike="noStrike" kern="1200" cap="none" spc="0" normalizeH="0" baseline="0" noProof="1" dirty="0">
                <a:solidFill>
                  <a:schemeClr val="tx1"/>
                </a:solidFill>
                <a:effectLst/>
                <a:cs typeface="微软雅黑" panose="020B0503020204020204" pitchFamily="34" charset="-122"/>
              </a:rPr>
              <a:t>1985</a:t>
            </a:r>
            <a:r>
              <a:rPr kumimoji="0" lang="zh-CN" altLang="en-US" sz="2400" i="0" u="none" strike="noStrike" kern="1200" cap="none" spc="0" normalizeH="0" baseline="0" noProof="1" dirty="0">
                <a:solidFill>
                  <a:schemeClr val="tx1"/>
                </a:solidFill>
                <a:effectLst/>
                <a:cs typeface="微软雅黑" panose="020B0503020204020204" pitchFamily="34" charset="-122"/>
              </a:rPr>
              <a:t>－</a:t>
            </a:r>
            <a:r>
              <a:rPr kumimoji="0" lang="en-US" altLang="zh-CN" sz="2400" i="0" u="none" strike="noStrike" kern="1200" cap="none" spc="0" normalizeH="0" baseline="0" noProof="1" dirty="0">
                <a:solidFill>
                  <a:schemeClr val="tx1"/>
                </a:solidFill>
                <a:effectLst/>
                <a:cs typeface="微软雅黑" panose="020B0503020204020204" pitchFamily="34" charset="-122"/>
              </a:rPr>
              <a:t>1996</a:t>
            </a:r>
            <a:r>
              <a:rPr kumimoji="0" lang="zh-CN" altLang="en-US" sz="2400" i="0" u="none" strike="noStrike" kern="1200" cap="none" spc="0" normalizeH="0" baseline="0" noProof="1" dirty="0">
                <a:solidFill>
                  <a:schemeClr val="tx1"/>
                </a:solidFill>
                <a:effectLst/>
                <a:cs typeface="微软雅黑" panose="020B0503020204020204" pitchFamily="34" charset="-122"/>
              </a:rPr>
              <a:t>年出版的</a:t>
            </a:r>
            <a:r>
              <a:rPr kumimoji="0" lang="en-US" altLang="zh-CN" sz="2400" i="0" u="none" strike="noStrike" kern="1200" cap="none" spc="0" normalizeH="0" baseline="0" noProof="1" dirty="0">
                <a:solidFill>
                  <a:schemeClr val="tx1"/>
                </a:solidFill>
                <a:effectLst/>
                <a:cs typeface="微软雅黑" panose="020B0503020204020204" pitchFamily="34" charset="-122"/>
              </a:rPr>
              <a:t>865</a:t>
            </a:r>
            <a:r>
              <a:rPr kumimoji="0" lang="zh-CN" altLang="en-US" sz="2400" i="0" u="none" strike="noStrike" kern="1200" cap="none" spc="0" normalizeH="0" baseline="0" noProof="1" dirty="0">
                <a:solidFill>
                  <a:schemeClr val="tx1"/>
                </a:solidFill>
                <a:effectLst/>
                <a:cs typeface="微软雅黑" panose="020B0503020204020204" pitchFamily="34" charset="-122"/>
              </a:rPr>
              <a:t>期报纸全部图文信息。每套售价</a:t>
            </a:r>
            <a:r>
              <a:rPr kumimoji="0" lang="en-US" altLang="zh-CN" sz="2400" i="0" u="none" strike="noStrike" kern="1200" cap="none" spc="0" normalizeH="0" baseline="0" noProof="1" dirty="0">
                <a:solidFill>
                  <a:schemeClr val="tx1"/>
                </a:solidFill>
                <a:effectLst/>
                <a:cs typeface="微软雅黑" panose="020B0503020204020204" pitchFamily="34" charset="-122"/>
              </a:rPr>
              <a:t>1500</a:t>
            </a:r>
            <a:r>
              <a:rPr kumimoji="0" lang="zh-CN" altLang="en-US" sz="2400" i="0" u="none" strike="noStrike" kern="1200" cap="none" spc="0" normalizeH="0" baseline="0" noProof="1" dirty="0">
                <a:solidFill>
                  <a:schemeClr val="tx1"/>
                </a:solidFill>
                <a:effectLst/>
                <a:cs typeface="微软雅黑" panose="020B0503020204020204" pitchFamily="34" charset="-122"/>
              </a:rPr>
              <a:t>元。</a:t>
            </a:r>
            <a:endParaRPr kumimoji="0" lang="zh-CN" altLang="en-US" sz="2400" i="0" u="none" strike="noStrike" kern="1200" cap="none" spc="0" normalizeH="0" baseline="0" noProof="1" dirty="0">
              <a:solidFill>
                <a:schemeClr val="tx1"/>
              </a:solidFill>
              <a:effectLst/>
              <a:cs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标题 26625"/>
          <p:cNvSpPr>
            <a:spLocks noGrp="1"/>
          </p:cNvSpPr>
          <p:nvPr>
            <p:ph type="title"/>
          </p:nvPr>
        </p:nvSpPr>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en-US" altLang="zh-CN" sz="4000" i="0" strike="noStrike" kern="1200" cap="none" spc="0" normalizeH="0" baseline="0" noProof="1" dirty="0">
                <a:solidFill>
                  <a:schemeClr val="tx1"/>
                </a:solidFill>
                <a:effectLst/>
                <a:cs typeface="微软雅黑" panose="020B0503020204020204" pitchFamily="34" charset="-122"/>
              </a:rPr>
              <a:t>3</a:t>
            </a:r>
            <a:r>
              <a:rPr kumimoji="0" lang="zh-CN" altLang="en-US" sz="4000" i="0" strike="noStrike" kern="1200" cap="none" spc="0" normalizeH="0" baseline="0" noProof="1" dirty="0">
                <a:solidFill>
                  <a:schemeClr val="tx1"/>
                </a:solidFill>
                <a:effectLst/>
                <a:cs typeface="微软雅黑" panose="020B0503020204020204" pitchFamily="34" charset="-122"/>
              </a:rPr>
              <a:t>、如何保障花卉这一新兴产业的健康发展</a:t>
            </a:r>
            <a:r>
              <a:rPr kumimoji="0" lang="zh-CN" altLang="en-US" sz="4000" b="1" i="0" u="none" strike="noStrike" kern="1200" cap="none" spc="0" normalizeH="0" baseline="0" noProof="1" dirty="0">
                <a:solidFill>
                  <a:schemeClr val="tx1"/>
                </a:solidFill>
                <a:effectLst/>
                <a:latin typeface="+mj-lt"/>
                <a:ea typeface="+mj-ea"/>
                <a:cs typeface="+mj-cs"/>
              </a:rPr>
              <a:t>：</a:t>
            </a:r>
            <a:endParaRPr kumimoji="0" lang="zh-CN" altLang="en-US" sz="4000" b="1" i="0" u="none" strike="noStrike" kern="1200" cap="none" spc="0" normalizeH="0" baseline="0" noProof="1" dirty="0">
              <a:solidFill>
                <a:schemeClr val="tx1"/>
              </a:solidFill>
              <a:effectLst/>
              <a:latin typeface="+mj-lt"/>
              <a:ea typeface="+mj-ea"/>
              <a:cs typeface="+mj-cs"/>
            </a:endParaRPr>
          </a:p>
        </p:txBody>
      </p:sp>
      <p:sp>
        <p:nvSpPr>
          <p:cNvPr id="16386" name="文本占位符 26626"/>
          <p:cNvSpPr>
            <a:spLocks noGrp="1"/>
          </p:cNvSpPr>
          <p:nvPr>
            <p:ph idx="1"/>
          </p:nvPr>
        </p:nvSpPr>
        <p:spPr/>
        <p:txBody>
          <a:bodyPr anchor="t">
            <a:normAutofit fontScale="90000"/>
          </a:bodyPr>
          <a:lstStyle/>
          <a:p>
            <a:pPr indent="457200" fontAlgn="auto">
              <a:buNone/>
            </a:pPr>
            <a:r>
              <a:rPr lang="zh-CN" altLang="en-US" dirty="0">
                <a:effectLst/>
              </a:rPr>
              <a:t>我国花卉业经过十多年的恢复和发展，已成为一个新兴的产业。如何保障这一新兴产业能够按照产业化的目标健康的发展，是花卉界人士共同关心的问题。专家们认为应该着重研究花卉的质量和市场。这是两个具有普遍性、长期性的问题。任何一种产品，只有好的质量才能适应市场的发展和繁荣。反过来，也只有规范有序的市场才能促进商品的生产和质量的提高。</a:t>
            </a:r>
            <a:endParaRPr lang="zh-CN" altLang="en-US" dirty="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1" name="文本占位符 27650"/>
          <p:cNvSpPr>
            <a:spLocks noGrp="1"/>
          </p:cNvSpPr>
          <p:nvPr>
            <p:ph idx="1"/>
          </p:nvPr>
        </p:nvSpPr>
        <p:spPr>
          <a:xfrm>
            <a:off x="300355" y="1176655"/>
            <a:ext cx="11282045" cy="5160010"/>
          </a:xfrm>
        </p:spPr>
        <p:txBody>
          <a:bodyPr>
            <a:normAutofit lnSpcReduction="20000"/>
          </a:bodyPr>
          <a:p>
            <a:pPr marR="0" indent="457200" algn="l" defTabSz="914400" rtl="0" fontAlgn="base">
              <a:lnSpc>
                <a:spcPct val="150000"/>
              </a:lnSpc>
              <a:spcAft>
                <a:spcPct val="0"/>
              </a:spcAft>
              <a:buClr>
                <a:schemeClr val="hlink"/>
              </a:buClr>
              <a:buSzPct val="60000"/>
              <a:buNone/>
            </a:pPr>
            <a:r>
              <a:rPr kumimoji="0" lang="en-US" altLang="zh-CN" sz="2400" i="0" u="none" strike="noStrike" kern="1200" cap="none" spc="0" normalizeH="0" baseline="0" noProof="1" dirty="0">
                <a:solidFill>
                  <a:schemeClr val="tx1"/>
                </a:solidFill>
                <a:effectLst/>
                <a:cs typeface="微软雅黑" panose="020B0503020204020204" pitchFamily="34" charset="-122"/>
              </a:rPr>
              <a:t>①</a:t>
            </a:r>
            <a:r>
              <a:rPr kumimoji="0" lang="zh-CN" altLang="en-US" sz="2400" i="0" u="none" strike="noStrike" kern="1200" cap="none" spc="0" normalizeH="0" baseline="0" noProof="1" dirty="0">
                <a:solidFill>
                  <a:schemeClr val="tx1"/>
                </a:solidFill>
                <a:effectLst/>
                <a:cs typeface="微软雅黑" panose="020B0503020204020204" pitchFamily="34" charset="-122"/>
              </a:rPr>
              <a:t>质量问题 要提高花卉产品质量，基础是做好生产环节的每一步。</a:t>
            </a:r>
            <a:r>
              <a:rPr kumimoji="0" lang="zh-CN" altLang="en-US" sz="2400" i="1" u="none" strike="noStrike" kern="1200" cap="none" spc="0" normalizeH="0" baseline="0" noProof="1" dirty="0">
                <a:solidFill>
                  <a:schemeClr val="tx1"/>
                </a:solidFill>
                <a:effectLst/>
                <a:cs typeface="微软雅黑" panose="020B0503020204020204" pitchFamily="34" charset="-122"/>
              </a:rPr>
              <a:t>品种</a:t>
            </a:r>
            <a:r>
              <a:rPr kumimoji="0" lang="zh-CN" altLang="en-US" sz="2400" i="0" u="none" strike="noStrike" kern="1200" cap="none" spc="0" normalizeH="0" baseline="0" noProof="1" dirty="0">
                <a:solidFill>
                  <a:schemeClr val="tx1"/>
                </a:solidFill>
                <a:effectLst/>
                <a:cs typeface="微软雅黑" panose="020B0503020204020204" pitchFamily="34" charset="-122"/>
              </a:rPr>
              <a:t>要新奇，要适应市场变化着的潮流，引进品种要适种、适养，</a:t>
            </a:r>
            <a:r>
              <a:rPr kumimoji="0" lang="zh-CN" altLang="en-US" sz="2400" i="1" u="none" strike="noStrike" kern="1200" cap="none" spc="0" normalizeH="0" baseline="0" noProof="1" dirty="0">
                <a:solidFill>
                  <a:schemeClr val="tx1"/>
                </a:solidFill>
                <a:effectLst/>
                <a:cs typeface="微软雅黑" panose="020B0503020204020204" pitchFamily="34" charset="-122"/>
              </a:rPr>
              <a:t>栽培管理技术</a:t>
            </a:r>
            <a:r>
              <a:rPr kumimoji="0" lang="zh-CN" altLang="en-US" sz="2400" i="0" u="none" strike="noStrike" kern="1200" cap="none" spc="0" normalizeH="0" baseline="0" noProof="1" dirty="0">
                <a:solidFill>
                  <a:schemeClr val="tx1"/>
                </a:solidFill>
                <a:effectLst/>
                <a:cs typeface="微软雅黑" panose="020B0503020204020204" pitchFamily="34" charset="-122"/>
              </a:rPr>
              <a:t>要先讲还要有最基本的与质量要求相配套的</a:t>
            </a:r>
            <a:r>
              <a:rPr kumimoji="0" lang="zh-CN" altLang="en-US" sz="2400" i="1" u="none" strike="noStrike" kern="1200" cap="none" spc="0" normalizeH="0" baseline="0" noProof="1" dirty="0">
                <a:solidFill>
                  <a:schemeClr val="tx1"/>
                </a:solidFill>
                <a:effectLst/>
                <a:cs typeface="微软雅黑" panose="020B0503020204020204" pitchFamily="34" charset="-122"/>
              </a:rPr>
              <a:t>生产设施</a:t>
            </a:r>
            <a:r>
              <a:rPr kumimoji="0" lang="zh-CN" altLang="en-US" sz="2400" i="0" u="none" strike="noStrike" kern="1200" cap="none" spc="0" normalizeH="0" baseline="0" noProof="1" dirty="0">
                <a:solidFill>
                  <a:schemeClr val="tx1"/>
                </a:solidFill>
                <a:effectLst/>
                <a:cs typeface="微软雅黑" panose="020B0503020204020204" pitchFamily="34" charset="-122"/>
              </a:rPr>
              <a:t>。注意</a:t>
            </a:r>
            <a:r>
              <a:rPr kumimoji="0" lang="zh-CN" altLang="en-US" sz="2400" i="1" u="none" strike="noStrike" kern="1200" cap="none" spc="0" normalizeH="0" baseline="0" noProof="1" dirty="0">
                <a:solidFill>
                  <a:schemeClr val="tx1"/>
                </a:solidFill>
                <a:effectLst/>
                <a:cs typeface="微软雅黑" panose="020B0503020204020204" pitchFamily="34" charset="-122"/>
              </a:rPr>
              <a:t>销售环节，</a:t>
            </a:r>
            <a:r>
              <a:rPr kumimoji="0" lang="zh-CN" altLang="en-US" sz="2400" i="0" u="none" strike="noStrike" kern="1200" cap="none" spc="0" normalizeH="0" baseline="0" noProof="1" dirty="0">
                <a:solidFill>
                  <a:schemeClr val="tx1"/>
                </a:solidFill>
                <a:effectLst/>
                <a:cs typeface="微软雅黑" panose="020B0503020204020204" pitchFamily="34" charset="-122"/>
              </a:rPr>
              <a:t>如销前的加工、储运、保鲜等，还要有一个销售过程的养护指导和售后服务问题。如天津花卉良种繁育中心、主要搞租摆、每年购进一些盆花、养护好后、再租给各大宾馆、并负责这些花卉的养护工作、有大盆的云杉（高</a:t>
            </a:r>
            <a:r>
              <a:rPr kumimoji="0" lang="en-US" altLang="zh-CN" sz="2400" i="0" u="none" strike="noStrike" kern="1200" cap="none" spc="0" normalizeH="0" baseline="0" noProof="1" dirty="0">
                <a:solidFill>
                  <a:schemeClr val="tx1"/>
                </a:solidFill>
                <a:effectLst/>
                <a:cs typeface="微软雅黑" panose="020B0503020204020204" pitchFamily="34" charset="-122"/>
              </a:rPr>
              <a:t>1</a:t>
            </a:r>
            <a:r>
              <a:rPr kumimoji="0" lang="zh-CN" altLang="en-US" sz="2400" i="0" u="none" strike="noStrike" kern="1200" cap="none" spc="0" normalizeH="0" baseline="0" noProof="1" dirty="0">
                <a:solidFill>
                  <a:schemeClr val="tx1"/>
                </a:solidFill>
                <a:effectLst/>
                <a:cs typeface="微软雅黑" panose="020B0503020204020204" pitchFamily="34" charset="-122"/>
              </a:rPr>
              <a:t>－</a:t>
            </a:r>
            <a:r>
              <a:rPr kumimoji="0" lang="en-US" altLang="zh-CN" sz="2400" i="0" u="none" strike="noStrike" kern="1200" cap="none" spc="0" normalizeH="0" baseline="0" noProof="1" dirty="0">
                <a:solidFill>
                  <a:schemeClr val="tx1"/>
                </a:solidFill>
                <a:effectLst/>
                <a:cs typeface="微软雅黑" panose="020B0503020204020204" pitchFamily="34" charset="-122"/>
              </a:rPr>
              <a:t>2</a:t>
            </a:r>
            <a:r>
              <a:rPr kumimoji="0" lang="zh-CN" altLang="en-US" sz="2400" i="0" u="none" strike="noStrike" kern="1200" cap="none" spc="0" normalizeH="0" baseline="0" noProof="1" dirty="0">
                <a:solidFill>
                  <a:schemeClr val="tx1"/>
                </a:solidFill>
                <a:effectLst/>
                <a:cs typeface="微软雅黑" panose="020B0503020204020204" pitchFamily="34" charset="-122"/>
              </a:rPr>
              <a:t>米）、橡皮树、马尾松等，每年就仅此一项、就获得很高的经济效益。</a:t>
            </a:r>
            <a:endParaRPr kumimoji="0" lang="zh-CN" altLang="en-US" sz="2400" i="0" u="none" strike="noStrike" kern="1200" cap="none" spc="0" normalizeH="0" baseline="0" noProof="1" dirty="0">
              <a:solidFill>
                <a:schemeClr val="tx1"/>
              </a:solidFill>
              <a:effectLst/>
              <a:cs typeface="微软雅黑" panose="020B0503020204020204" pitchFamily="34" charset="-122"/>
            </a:endParaRPr>
          </a:p>
          <a:p>
            <a:pPr marR="0" indent="457200" algn="l" defTabSz="914400" rtl="0" fontAlgn="base">
              <a:lnSpc>
                <a:spcPct val="150000"/>
              </a:lnSpc>
              <a:spcAft>
                <a:spcPct val="0"/>
              </a:spcAft>
              <a:buClr>
                <a:schemeClr val="hlink"/>
              </a:buClr>
              <a:buSzPct val="60000"/>
              <a:buNone/>
            </a:pPr>
            <a:r>
              <a:rPr kumimoji="0" lang="en-US" altLang="zh-CN" sz="2400" i="0" u="none" strike="noStrike" kern="1200" cap="none" spc="0" normalizeH="0" baseline="0" noProof="1" dirty="0">
                <a:solidFill>
                  <a:schemeClr val="tx1"/>
                </a:solidFill>
                <a:effectLst/>
                <a:cs typeface="微软雅黑" panose="020B0503020204020204" pitchFamily="34" charset="-122"/>
              </a:rPr>
              <a:t>②</a:t>
            </a:r>
            <a:r>
              <a:rPr kumimoji="0" lang="zh-CN" altLang="en-US" sz="2400" i="0" u="none" strike="noStrike" kern="1200" cap="none" spc="0" normalizeH="0" baseline="0" noProof="1" dirty="0">
                <a:solidFill>
                  <a:schemeClr val="tx1"/>
                </a:solidFill>
                <a:effectLst/>
                <a:cs typeface="微软雅黑" panose="020B0503020204020204" pitchFamily="34" charset="-122"/>
              </a:rPr>
              <a:t>市场问题  用户、花商和交易场所构成市场。</a:t>
            </a:r>
            <a:endParaRPr kumimoji="0" lang="zh-CN" altLang="en-US" sz="2400" i="0" u="none" strike="noStrike" kern="1200" cap="none" spc="0" normalizeH="0" baseline="0" noProof="1" dirty="0">
              <a:solidFill>
                <a:schemeClr val="tx1"/>
              </a:solidFill>
              <a:effectLst/>
              <a:cs typeface="微软雅黑" panose="020B0503020204020204" pitchFamily="34" charset="-122"/>
            </a:endParaRPr>
          </a:p>
          <a:p>
            <a:pPr marR="0" indent="457200" algn="l" defTabSz="914400" rtl="0" fontAlgn="base">
              <a:lnSpc>
                <a:spcPct val="150000"/>
              </a:lnSpc>
              <a:spcAft>
                <a:spcPct val="0"/>
              </a:spcAft>
              <a:buClr>
                <a:schemeClr val="hlink"/>
              </a:buClr>
              <a:buSzPct val="60000"/>
              <a:buNone/>
            </a:pPr>
            <a:r>
              <a:rPr kumimoji="0" lang="zh-CN" altLang="en-US" sz="2400" i="0" u="none" strike="noStrike" kern="1200" cap="none" spc="0" normalizeH="0" baseline="0" noProof="1" dirty="0">
                <a:solidFill>
                  <a:schemeClr val="tx1"/>
                </a:solidFill>
                <a:effectLst/>
                <a:cs typeface="微软雅黑" panose="020B0503020204020204" pitchFamily="34" charset="-122"/>
              </a:rPr>
              <a:t>  目前我国的花卉市场最突出的问题是重视基础设施建设，忽视对用户、花商的购买指导，没有从用户培植、市场服务、市场管理等方面作整体的考虑。</a:t>
            </a:r>
            <a:endParaRPr kumimoji="0" lang="zh-CN" altLang="en-US" sz="2400" i="0" u="none" strike="noStrike" kern="1200" cap="none" spc="0" normalizeH="0" baseline="0" noProof="1" dirty="0">
              <a:solidFill>
                <a:schemeClr val="tx1"/>
              </a:solidFill>
              <a:effectLst/>
              <a:cs typeface="微软雅黑" panose="020B0503020204020204" pitchFamily="34" charset="-122"/>
            </a:endParaRPr>
          </a:p>
        </p:txBody>
      </p:sp>
      <p:sp>
        <p:nvSpPr>
          <p:cNvPr id="17411" name="矩形 27651"/>
          <p:cNvSpPr/>
          <p:nvPr/>
        </p:nvSpPr>
        <p:spPr>
          <a:xfrm>
            <a:off x="10826750" y="7016750"/>
            <a:ext cx="0" cy="0"/>
          </a:xfrm>
          <a:prstGeom prst="rect">
            <a:avLst/>
          </a:prstGeom>
          <a:noFill/>
          <a:ln w="9525">
            <a:noFill/>
          </a:ln>
        </p:spPr>
        <p:txBody>
          <a:bodyPr wrap="square" anchor="ctr"/>
          <a:p>
            <a:pPr marL="1905" indent="-1905">
              <a:lnSpc>
                <a:spcPts val="200"/>
              </a:lnSpc>
              <a:buSzPct val="100000"/>
            </a:pP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泉维矩吕蘑越寂咎持舞褒积梅曰乖收龄湾襄猿锄坤旷抠旋未谬邻须色吮贷花卉学</a:t>
            </a:r>
            <a:r>
              <a:rPr lang="en-US" altLang="zh-CN" sz="100" dirty="0">
                <a:solidFill>
                  <a:srgbClr val="000000"/>
                </a:solidFill>
                <a:latin typeface="Arial" panose="020B0604020202020204" pitchFamily="34" charset="0"/>
                <a:ea typeface="宋体" panose="02010600030101010101" pitchFamily="2" charset="-122"/>
                <a:sym typeface="Arial" panose="020B0604020202020204" pitchFamily="34" charset="0"/>
              </a:rPr>
              <a:t>1</a:t>
            </a:r>
            <a:r>
              <a:rPr lang="zh-CN" altLang="en-US" sz="100" dirty="0">
                <a:solidFill>
                  <a:srgbClr val="000000"/>
                </a:solidFill>
                <a:latin typeface="Arial" panose="020B0604020202020204" pitchFamily="34" charset="0"/>
                <a:ea typeface="宋体" panose="02010600030101010101" pitchFamily="2" charset="-122"/>
                <a:sym typeface="Arial" panose="020B0604020202020204" pitchFamily="34" charset="0"/>
              </a:rPr>
              <a:t>花卉学</a:t>
            </a:r>
            <a:r>
              <a:rPr lang="en-US" altLang="zh-CN" sz="100" dirty="0">
                <a:solidFill>
                  <a:srgbClr val="000000"/>
                </a:solidFill>
                <a:latin typeface="Arial" panose="020B0604020202020204" pitchFamily="34" charset="0"/>
                <a:ea typeface="宋体" panose="02010600030101010101" pitchFamily="2" charset="-122"/>
                <a:sym typeface="Arial" panose="020B0604020202020204" pitchFamily="34" charset="0"/>
              </a:rPr>
              <a:t>1</a:t>
            </a:r>
            <a:endParaRPr lang="en-US" altLang="zh-CN" sz="100" dirty="0">
              <a:solidFill>
                <a:srgbClr val="000000"/>
              </a:solidFill>
              <a:latin typeface="Arial" panose="020B0604020202020204" pitchFamily="34" charset="0"/>
              <a:ea typeface="宋体" panose="02010600030101010101" pitchFamily="2" charset="-122"/>
              <a:sym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28673"/>
          <p:cNvSpPr>
            <a:spLocks noGrp="1"/>
          </p:cNvSpPr>
          <p:nvPr>
            <p:ph type="title"/>
          </p:nvPr>
        </p:nvSpPr>
        <p:spPr>
          <a:xfrm>
            <a:off x="657510" y="39169"/>
            <a:ext cx="10972800" cy="1143000"/>
          </a:xfrm>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en-US" altLang="zh-CN" sz="4000" b="1" i="0" strike="noStrike" kern="1200" cap="none" spc="0" normalizeH="0" baseline="0" noProof="1" dirty="0">
                <a:solidFill>
                  <a:schemeClr val="tx1"/>
                </a:solidFill>
                <a:effectLst/>
                <a:cs typeface="微软雅黑" panose="020B0503020204020204" pitchFamily="34" charset="-122"/>
              </a:rPr>
              <a:t>4</a:t>
            </a:r>
            <a:r>
              <a:rPr kumimoji="0" lang="zh-CN" altLang="en-US" sz="4000" b="1" i="0" strike="noStrike" kern="1200" cap="none" spc="0" normalizeH="0" baseline="0" noProof="1" dirty="0">
                <a:solidFill>
                  <a:schemeClr val="tx1"/>
                </a:solidFill>
                <a:effectLst/>
                <a:cs typeface="微软雅黑" panose="020B0503020204020204" pitchFamily="34" charset="-122"/>
              </a:rPr>
              <a:t>、我国花卉生产面积和产量</a:t>
            </a:r>
            <a:endParaRPr kumimoji="0" lang="zh-CN" altLang="en-US" sz="4000" b="1" i="0" strike="noStrike" kern="1200" cap="none" spc="0" normalizeH="0" baseline="0" noProof="1" dirty="0">
              <a:solidFill>
                <a:schemeClr val="tx1"/>
              </a:solidFill>
              <a:effectLst/>
              <a:cs typeface="微软雅黑" panose="020B0503020204020204" pitchFamily="34" charset="-122"/>
            </a:endParaRPr>
          </a:p>
        </p:txBody>
      </p:sp>
      <p:sp>
        <p:nvSpPr>
          <p:cNvPr id="18434" name="文本占位符 28674"/>
          <p:cNvSpPr>
            <a:spLocks noGrp="1"/>
          </p:cNvSpPr>
          <p:nvPr>
            <p:ph idx="1"/>
          </p:nvPr>
        </p:nvSpPr>
        <p:spPr>
          <a:xfrm>
            <a:off x="657225" y="1276985"/>
            <a:ext cx="11270615" cy="5154930"/>
          </a:xfrm>
        </p:spPr>
        <p:txBody>
          <a:bodyPr anchor="t">
            <a:normAutofit lnSpcReduction="10000"/>
          </a:bodyPr>
          <a:lstStyle/>
          <a:p>
            <a:pPr indent="457200" fontAlgn="auto">
              <a:lnSpc>
                <a:spcPct val="150000"/>
              </a:lnSpc>
              <a:buNone/>
            </a:pPr>
            <a:r>
              <a:rPr sz="2000" dirty="0">
                <a:effectLst/>
              </a:rPr>
              <a:t>生产规模世界第一。据统计，至2016年，全国花木种植总面积133.04万公顷，比2012年增长18.75%。其中，鲜切花类、盆栽植物和观赏苗木分别增长8.94%、7.53%和20.68%，我国已经成为世界最大的花卉生产基地和旺盛的花卉消费市场。</a:t>
            </a:r>
            <a:endParaRPr sz="2000" dirty="0">
              <a:effectLst/>
            </a:endParaRPr>
          </a:p>
          <a:p>
            <a:pPr indent="457200" fontAlgn="auto">
              <a:lnSpc>
                <a:spcPct val="150000"/>
              </a:lnSpc>
              <a:buNone/>
            </a:pPr>
            <a:r>
              <a:rPr sz="2000" dirty="0">
                <a:effectLst/>
              </a:rPr>
              <a:t>形成了庞大的产销市场和完整的产业链。以全国七大花卉主产区为依托，建立了稳固的产业基础和门类齐全的产品体系，形成了全产业链和产业格局。至2016年，共有花卉市场3029个，花卉企业79512家，花卉从业人员505.35万人，花卉销售1389.70亿元，花卉出口6.17亿美元。</a:t>
            </a:r>
            <a:endParaRPr sz="2000" dirty="0">
              <a:effectLst/>
            </a:endParaRPr>
          </a:p>
          <a:p>
            <a:pPr indent="457200" fontAlgn="auto">
              <a:lnSpc>
                <a:spcPct val="150000"/>
              </a:lnSpc>
              <a:buNone/>
            </a:pPr>
            <a:r>
              <a:rPr sz="2000" dirty="0">
                <a:effectLst/>
              </a:rPr>
              <a:t>在国际上有一定的地位和影响力。中国积极参加国际花卉园艺组织及其各种活动，开展友好合作与交流。近几年相继举办沈阳、西安、青岛、唐山世园会，成功申办2019北京世园会，获得多项国际大奖和荣誉，传播我国生态文明理念，展示中国花卉产业形象风貌，有力提升了我国花卉产业的国际地位和影响力，成为推动世界花卉园艺事业发展的重要力量。</a:t>
            </a:r>
            <a:endParaRPr sz="2000" dirty="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图片 11266" descr="无标题-5"/>
          <p:cNvPicPr>
            <a:picLocks noChangeAspect="1"/>
          </p:cNvPicPr>
          <p:nvPr/>
        </p:nvPicPr>
        <p:blipFill>
          <a:blip r:embed="rId2"/>
          <a:stretch>
            <a:fillRect/>
          </a:stretch>
        </p:blipFill>
        <p:spPr>
          <a:xfrm>
            <a:off x="1703388" y="207963"/>
            <a:ext cx="2447925" cy="1835150"/>
          </a:xfrm>
          <a:prstGeom prst="rect">
            <a:avLst/>
          </a:prstGeom>
          <a:noFill/>
          <a:ln w="9525">
            <a:noFill/>
          </a:ln>
        </p:spPr>
      </p:pic>
      <p:sp>
        <p:nvSpPr>
          <p:cNvPr id="2" name="文本框 1"/>
          <p:cNvSpPr txBox="1"/>
          <p:nvPr/>
        </p:nvSpPr>
        <p:spPr>
          <a:xfrm>
            <a:off x="2470150" y="2421890"/>
            <a:ext cx="7251700" cy="1060450"/>
          </a:xfrm>
          <a:prstGeom prst="rect">
            <a:avLst/>
          </a:prstGeom>
          <a:noFill/>
        </p:spPr>
        <p:txBody>
          <a:bodyPr wrap="square" rtlCol="0" anchor="t">
            <a:spAutoFit/>
          </a:bodyPr>
          <a:lstStyle/>
          <a:p>
            <a:pPr>
              <a:lnSpc>
                <a:spcPct val="150000"/>
              </a:lnSpc>
            </a:pPr>
            <a:r>
              <a:rPr lang="en-US" altLang="zh-CN"/>
              <a:t>    </a:t>
            </a:r>
            <a:endParaRPr lang="zh-CN" altLang="en-US" sz="2000">
              <a:latin typeface="隶书" panose="02010509060101010101" charset="-122"/>
              <a:ea typeface="隶书" panose="02010509060101010101" charset="-122"/>
            </a:endParaRPr>
          </a:p>
          <a:p>
            <a:endParaRPr lang="zh-CN" altLang="en-US"/>
          </a:p>
          <a:p>
            <a:endParaRPr lang="zh-CN" altLang="en-US"/>
          </a:p>
        </p:txBody>
      </p:sp>
      <p:graphicFrame>
        <p:nvGraphicFramePr>
          <p:cNvPr id="5" name="图表 4"/>
          <p:cNvGraphicFramePr/>
          <p:nvPr/>
        </p:nvGraphicFramePr>
        <p:xfrm>
          <a:off x="1358265" y="933450"/>
          <a:ext cx="9221470" cy="5330825"/>
        </p:xfrm>
        <a:graphic>
          <a:graphicData uri="http://schemas.openxmlformats.org/drawingml/2006/chart">
            <c:chart xmlns:c="http://schemas.openxmlformats.org/drawingml/2006/chart" xmlns:r="http://schemas.openxmlformats.org/officeDocument/2006/relationships" r:id="rId1"/>
          </a:graphicData>
        </a:graphic>
      </p:graphicFrame>
      <p:sp>
        <p:nvSpPr>
          <p:cNvPr id="3" name="TextBox 2"/>
          <p:cNvSpPr txBox="1"/>
          <p:nvPr/>
        </p:nvSpPr>
        <p:spPr>
          <a:xfrm>
            <a:off x="1991360" y="6264275"/>
            <a:ext cx="3930015" cy="460375"/>
          </a:xfrm>
          <a:prstGeom prst="rect">
            <a:avLst/>
          </a:prstGeom>
          <a:noFill/>
        </p:spPr>
        <p:txBody>
          <a:bodyPr wrap="square" rtlCol="0">
            <a:spAutoFit/>
          </a:bodyPr>
          <a:lstStyle/>
          <a:p>
            <a:r>
              <a:rPr lang="zh-CN" altLang="en-US" sz="2400" b="1" dirty="0" smtClean="0">
                <a:latin typeface="楷体" panose="02010609060101010101" charset="-122"/>
                <a:ea typeface="楷体" panose="02010609060101010101" charset="-122"/>
              </a:rPr>
              <a:t>数据来源：国家统计局</a:t>
            </a:r>
            <a:endParaRPr lang="zh-CN" altLang="en-US" sz="2400" b="1" dirty="0" smtClean="0">
              <a:latin typeface="楷体" panose="02010609060101010101" charset="-122"/>
              <a:ea typeface="楷体" panose="02010609060101010101"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图片 11266" descr="无标题-5"/>
          <p:cNvPicPr>
            <a:picLocks noChangeAspect="1"/>
          </p:cNvPicPr>
          <p:nvPr/>
        </p:nvPicPr>
        <p:blipFill>
          <a:blip r:embed="rId2"/>
          <a:stretch>
            <a:fillRect/>
          </a:stretch>
        </p:blipFill>
        <p:spPr>
          <a:xfrm>
            <a:off x="1703388" y="207963"/>
            <a:ext cx="2447925" cy="1835150"/>
          </a:xfrm>
          <a:prstGeom prst="rect">
            <a:avLst/>
          </a:prstGeom>
          <a:noFill/>
          <a:ln w="9525">
            <a:noFill/>
          </a:ln>
        </p:spPr>
      </p:pic>
      <p:sp>
        <p:nvSpPr>
          <p:cNvPr id="2" name="文本框 1"/>
          <p:cNvSpPr txBox="1"/>
          <p:nvPr/>
        </p:nvSpPr>
        <p:spPr>
          <a:xfrm>
            <a:off x="2545080" y="1820545"/>
            <a:ext cx="7251700" cy="1060450"/>
          </a:xfrm>
          <a:prstGeom prst="rect">
            <a:avLst/>
          </a:prstGeom>
          <a:noFill/>
        </p:spPr>
        <p:txBody>
          <a:bodyPr wrap="square" rtlCol="0" anchor="t">
            <a:spAutoFit/>
          </a:bodyPr>
          <a:lstStyle/>
          <a:p>
            <a:pPr>
              <a:lnSpc>
                <a:spcPct val="150000"/>
              </a:lnSpc>
            </a:pPr>
            <a:r>
              <a:rPr lang="en-US" altLang="zh-CN"/>
              <a:t>    </a:t>
            </a:r>
            <a:endParaRPr lang="zh-CN" altLang="en-US" sz="2000">
              <a:latin typeface="隶书" panose="02010509060101010101" charset="-122"/>
              <a:ea typeface="隶书" panose="02010509060101010101" charset="-122"/>
            </a:endParaRPr>
          </a:p>
          <a:p>
            <a:endParaRPr lang="zh-CN" altLang="en-US"/>
          </a:p>
          <a:p>
            <a:endParaRPr lang="zh-CN" altLang="en-US"/>
          </a:p>
        </p:txBody>
      </p:sp>
      <p:graphicFrame>
        <p:nvGraphicFramePr>
          <p:cNvPr id="5" name="图表 4"/>
          <p:cNvGraphicFramePr/>
          <p:nvPr/>
        </p:nvGraphicFramePr>
        <p:xfrm>
          <a:off x="1311275" y="819785"/>
          <a:ext cx="9568815" cy="5219065"/>
        </p:xfrm>
        <a:graphic>
          <a:graphicData uri="http://schemas.openxmlformats.org/drawingml/2006/chart">
            <c:chart xmlns:c="http://schemas.openxmlformats.org/drawingml/2006/chart" xmlns:r="http://schemas.openxmlformats.org/officeDocument/2006/relationships" r:id="rId1"/>
          </a:graphicData>
        </a:graphic>
      </p:graphicFrame>
      <p:sp>
        <p:nvSpPr>
          <p:cNvPr id="6" name="TextBox 5"/>
          <p:cNvSpPr txBox="1"/>
          <p:nvPr/>
        </p:nvSpPr>
        <p:spPr>
          <a:xfrm>
            <a:off x="1991360" y="6264275"/>
            <a:ext cx="3643630" cy="460375"/>
          </a:xfrm>
          <a:prstGeom prst="rect">
            <a:avLst/>
          </a:prstGeom>
          <a:noFill/>
        </p:spPr>
        <p:txBody>
          <a:bodyPr wrap="square" rtlCol="0">
            <a:spAutoFit/>
          </a:bodyPr>
          <a:lstStyle/>
          <a:p>
            <a:r>
              <a:rPr lang="zh-CN" altLang="en-US" sz="2400" b="1" dirty="0" smtClean="0">
                <a:latin typeface="楷体" panose="02010609060101010101" charset="-122"/>
                <a:ea typeface="楷体" panose="02010609060101010101" charset="-122"/>
              </a:rPr>
              <a:t>数据来源：国家统计局</a:t>
            </a:r>
            <a:endParaRPr lang="zh-CN" altLang="en-US" sz="2400" b="1" dirty="0" smtClean="0">
              <a:latin typeface="楷体" panose="02010609060101010101" charset="-122"/>
              <a:ea typeface="楷体" panose="02010609060101010101"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29697"/>
          <p:cNvSpPr>
            <a:spLocks noGrp="1"/>
          </p:cNvSpPr>
          <p:nvPr>
            <p:ph type="title"/>
          </p:nvPr>
        </p:nvSpPr>
        <p:spPr>
          <a:xfrm>
            <a:off x="609885" y="443664"/>
            <a:ext cx="10972800" cy="1143000"/>
          </a:xfrm>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en-US" altLang="zh-CN" sz="4000" i="0" strike="noStrike" kern="1200" cap="none" spc="0" normalizeH="0" baseline="0" noProof="1" dirty="0">
                <a:solidFill>
                  <a:srgbClr val="00B050"/>
                </a:solidFill>
                <a:effectLst/>
                <a:cs typeface="微软雅黑" panose="020B0503020204020204" pitchFamily="34" charset="-122"/>
              </a:rPr>
              <a:t>5</a:t>
            </a:r>
            <a:r>
              <a:rPr kumimoji="0" lang="zh-CN" altLang="en-US" sz="4000" i="0" strike="noStrike" kern="1200" cap="none" spc="0" normalizeH="0" baseline="0" noProof="1" dirty="0">
                <a:solidFill>
                  <a:srgbClr val="00B050"/>
                </a:solidFill>
                <a:effectLst/>
                <a:cs typeface="微软雅黑" panose="020B0503020204020204" pitchFamily="34" charset="-122"/>
              </a:rPr>
              <a:t>、山东省花卉业：</a:t>
            </a:r>
            <a:endParaRPr kumimoji="0" lang="zh-CN" altLang="en-US" sz="4000" i="0" strike="noStrike" kern="1200" cap="none" spc="0" normalizeH="0" baseline="0" noProof="1" dirty="0">
              <a:solidFill>
                <a:srgbClr val="00B050"/>
              </a:solidFill>
              <a:effectLst/>
              <a:cs typeface="微软雅黑" panose="020B0503020204020204" pitchFamily="34" charset="-122"/>
            </a:endParaRPr>
          </a:p>
        </p:txBody>
      </p:sp>
      <p:sp>
        <p:nvSpPr>
          <p:cNvPr id="19458" name="文本占位符 29698"/>
          <p:cNvSpPr>
            <a:spLocks noGrp="1"/>
          </p:cNvSpPr>
          <p:nvPr>
            <p:ph idx="1"/>
          </p:nvPr>
        </p:nvSpPr>
        <p:spPr>
          <a:xfrm>
            <a:off x="609600" y="1677035"/>
            <a:ext cx="10972800" cy="4671695"/>
          </a:xfrm>
        </p:spPr>
        <p:txBody>
          <a:bodyPr anchor="t">
            <a:normAutofit lnSpcReduction="20000"/>
          </a:bodyPr>
          <a:lstStyle/>
          <a:p>
            <a:pPr indent="457200" fontAlgn="auto">
              <a:lnSpc>
                <a:spcPct val="150000"/>
              </a:lnSpc>
              <a:buNone/>
            </a:pPr>
            <a:r>
              <a:rPr sz="2400" dirty="0">
                <a:effectLst/>
              </a:rPr>
              <a:t>山东省花卉种植面积251万亩</a:t>
            </a:r>
            <a:r>
              <a:rPr lang="zh-CN" sz="2400" dirty="0">
                <a:effectLst/>
              </a:rPr>
              <a:t>，</a:t>
            </a:r>
            <a:r>
              <a:rPr sz="2400" dirty="0">
                <a:effectLst/>
              </a:rPr>
              <a:t>苗木98万亩</a:t>
            </a:r>
            <a:r>
              <a:rPr lang="zh-CN" sz="2400" dirty="0">
                <a:effectLst/>
              </a:rPr>
              <a:t>；</a:t>
            </a:r>
            <a:r>
              <a:rPr sz="2400" dirty="0">
                <a:effectLst/>
              </a:rPr>
              <a:t> </a:t>
            </a:r>
            <a:endParaRPr sz="2400" dirty="0">
              <a:effectLst/>
            </a:endParaRPr>
          </a:p>
          <a:p>
            <a:pPr indent="457200" fontAlgn="auto">
              <a:lnSpc>
                <a:spcPct val="150000"/>
              </a:lnSpc>
              <a:buNone/>
            </a:pPr>
            <a:r>
              <a:rPr sz="2400" dirty="0">
                <a:effectLst/>
              </a:rPr>
              <a:t>全省有花卉市场404处，花农达19.88万户，数量均居全国第一位。花卉超市、网络花店、鲜花速递、花卉租摆等零售业态成为重要的流通方式。</a:t>
            </a:r>
            <a:endParaRPr sz="2400" dirty="0">
              <a:effectLst/>
            </a:endParaRPr>
          </a:p>
          <a:p>
            <a:pPr indent="457200" fontAlgn="auto">
              <a:lnSpc>
                <a:spcPct val="150000"/>
              </a:lnSpc>
              <a:buNone/>
            </a:pPr>
            <a:r>
              <a:rPr sz="2400" dirty="0">
                <a:effectLst/>
              </a:rPr>
              <a:t>最新数据显示，目前全省花卉种植面积251万亩，产值达306亿元。全省花卉设施栽培面积达到1.04亿平方米，四季供应能力逐步提高。花卉产品类型丰富，切花切叶、盆栽植物、观赏苗木、食用及药用花卉等种类齐全，特别是盆栽植物和观赏苗木优势凸显，全省盆栽植物种植面积36.5万亩，产量8.2亿盆，观赏苗木种植面积97.8万亩，产量48亿株。</a:t>
            </a:r>
            <a:endParaRPr sz="2400" dirty="0">
              <a:effectLst/>
            </a:endParaRPr>
          </a:p>
        </p:txBody>
      </p:sp>
    </p:spTree>
  </p:cSld>
  <p:clrMapOvr>
    <a:masterClrMapping/>
  </p:clrMapOvr>
</p:sld>
</file>

<file path=ppt/tags/tag1.xml><?xml version="1.0" encoding="utf-8"?>
<p:tagLst xmlns:p="http://schemas.openxmlformats.org/presentationml/2006/main">
  <p:tag name="KSO_WM_BEAUTIFY_FLAG" val="#wm#"/>
  <p:tag name="KSO_WM_TEMPLATE_CATEGORY" val="custom"/>
  <p:tag name="KSO_WM_TEMPLATE_INDEX" val="2018455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母版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2646</Words>
  <Application>WPS 演示</Application>
  <PresentationFormat>宽屏</PresentationFormat>
  <Paragraphs>67</Paragraphs>
  <Slides>13</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13</vt:i4>
      </vt:variant>
    </vt:vector>
  </HeadingPairs>
  <TitlesOfParts>
    <vt:vector size="30" baseType="lpstr">
      <vt:lpstr>Arial</vt:lpstr>
      <vt:lpstr>宋体</vt:lpstr>
      <vt:lpstr>Wingdings</vt:lpstr>
      <vt:lpstr>Arial Unicode MS</vt:lpstr>
      <vt:lpstr>微软雅黑</vt:lpstr>
      <vt:lpstr>华文琥珀</vt:lpstr>
      <vt:lpstr>仿宋_GB2312</vt:lpstr>
      <vt:lpstr>华文行楷</vt:lpstr>
      <vt:lpstr>Calibri</vt:lpstr>
      <vt:lpstr>Arial Unicode MS</vt:lpstr>
      <vt:lpstr>等线</vt:lpstr>
      <vt:lpstr>隶书</vt:lpstr>
      <vt:lpstr>黑体</vt:lpstr>
      <vt:lpstr>楷体</vt:lpstr>
      <vt:lpstr>Calibri Light</vt:lpstr>
      <vt:lpstr>Office Theme</vt:lpstr>
      <vt:lpstr>母版1</vt:lpstr>
      <vt:lpstr>PowerPoint 演示文稿</vt:lpstr>
      <vt:lpstr>六、国内花卉业发展概况</vt:lpstr>
      <vt:lpstr>2、我国花卉业的发展和现状</vt:lpstr>
      <vt:lpstr>3、如何保障花卉这一新兴产业的健康发展：</vt:lpstr>
      <vt:lpstr>PowerPoint 演示文稿</vt:lpstr>
      <vt:lpstr>4、我国花卉生产面积和产量</vt:lpstr>
      <vt:lpstr>PowerPoint 演示文稿</vt:lpstr>
      <vt:lpstr>PowerPoint 演示文稿</vt:lpstr>
      <vt:lpstr>5、山东省花卉业：</vt:lpstr>
      <vt:lpstr>PowerPoint 演示文稿</vt:lpstr>
      <vt:lpstr>6、全国花卉市场：</vt:lpstr>
      <vt:lpstr>7、花卉博览会：</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飞鱼</cp:lastModifiedBy>
  <cp:revision>102</cp:revision>
  <dcterms:created xsi:type="dcterms:W3CDTF">2006-08-16T00:00:00Z</dcterms:created>
  <dcterms:modified xsi:type="dcterms:W3CDTF">2020-10-29T00:36:14Z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2052-11.8.6.8810</vt:lpwstr>
  </property>
</Properties>
</file>