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413" r:id="rId4"/>
    <p:sldId id="451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BD9"/>
    <a:srgbClr val="4C1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44" y="60"/>
      </p:cViewPr>
      <p:guideLst>
        <p:guide orient="horz" pos="219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0EC2D-D498-4A4B-A8EF-0DC864385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0B7A5-BB09-4477-9742-6E3ECB57C2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accent5">
            <a:lumMod val="40000"/>
            <a:lumOff val="6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 userDrawn="1"/>
        </p:nvSpPr>
        <p:spPr>
          <a:xfrm rot="5400000">
            <a:off x="11108498" y="-9959"/>
            <a:ext cx="677333" cy="697255"/>
          </a:xfrm>
          <a:prstGeom prst="homePlate">
            <a:avLst>
              <a:gd name="adj" fmla="val 3731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3765"/>
            <a:endParaRPr lang="zh-CN" altLang="en-US" sz="1865">
              <a:solidFill>
                <a:srgbClr val="FFFFFF"/>
              </a:solidFill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11089578" y="98090"/>
            <a:ext cx="712836" cy="253893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/>
          <a:p>
            <a:pPr algn="ctr" defTabSz="913765"/>
            <a:fld id="{2EEF1883-7A0E-4F66-9932-E581691AD397}" type="slidenum">
              <a:rPr lang="zh-CN" altLang="en-US" sz="120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fld>
            <a:r>
              <a:rPr lang="en-US" altLang="zh-CN" sz="1200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/90</a:t>
            </a:r>
            <a:endParaRPr lang="zh-CN" altLang="en-US" sz="1200" dirty="0">
              <a:solidFill>
                <a:srgbClr val="FFFF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534955" y="7059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>
          <a:xfrm>
            <a:off x="609600" y="1891005"/>
            <a:ext cx="10972800" cy="4445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1" name="日期占位符 1"/>
          <p:cNvSpPr txBox="1">
            <a:spLocks noGrp="1"/>
          </p:cNvSpPr>
          <p:nvPr userDrawn="1"/>
        </p:nvSpPr>
        <p:spPr bwMode="auto">
          <a:xfrm>
            <a:off x="10898155" y="6569598"/>
            <a:ext cx="1219200" cy="28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731AF10-B5AB-44BC-85BA-51966B547564}" type="datetime1">
              <a:rPr lang="zh-CN" altLang="en-US" sz="1600" b="1">
                <a:solidFill>
                  <a:srgbClr val="FF00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fld>
            <a:endParaRPr lang="en-US" altLang="zh-CN" sz="1400" b="1" dirty="0">
              <a:solidFill>
                <a:srgbClr val="FF00F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" y="28406"/>
            <a:ext cx="883078" cy="883078"/>
          </a:xfrm>
          <a:prstGeom prst="rect">
            <a:avLst/>
          </a:prstGeom>
        </p:spPr>
      </p:pic>
      <p:sp>
        <p:nvSpPr>
          <p:cNvPr id="18" name="文本框 17"/>
          <p:cNvSpPr txBox="1"/>
          <p:nvPr userDrawn="1"/>
        </p:nvSpPr>
        <p:spPr>
          <a:xfrm>
            <a:off x="9486265" y="97790"/>
            <a:ext cx="1603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花卉栽培技术</a:t>
            </a:r>
            <a:endParaRPr lang="zh-CN" alt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749832"/>
            <a:ext cx="9144000" cy="201030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 userDrawn="1"/>
        </p:nvSpPr>
        <p:spPr>
          <a:xfrm rot="5400000">
            <a:off x="11108498" y="-9959"/>
            <a:ext cx="677333" cy="697255"/>
          </a:xfrm>
          <a:prstGeom prst="homePlate">
            <a:avLst>
              <a:gd name="adj" fmla="val 3731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3765"/>
            <a:endParaRPr lang="zh-CN" altLang="en-US" sz="1865">
              <a:solidFill>
                <a:srgbClr val="FFFFFF"/>
              </a:solidFill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11089578" y="98090"/>
            <a:ext cx="712836" cy="300060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/>
          <a:p>
            <a:pPr algn="ctr" defTabSz="913765"/>
            <a:fld id="{2EEF1883-7A0E-4F66-9932-E581691AD397}" type="slidenum">
              <a:rPr lang="zh-CN" altLang="en-US" sz="150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fld>
            <a:endParaRPr lang="zh-CN" altLang="en-US" sz="1465" dirty="0">
              <a:solidFill>
                <a:srgbClr val="FFFF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7907385" y="138692"/>
            <a:ext cx="3191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1C8CA1"/>
                </a:solidFill>
                <a:ea typeface="微软雅黑" panose="020B0503020204020204" pitchFamily="34" charset="-122"/>
              </a:rPr>
              <a:t>虾蟹类增养殖技术</a:t>
            </a:r>
            <a:endParaRPr lang="zh-CN" altLang="en-US" sz="1400" b="1" dirty="0">
              <a:solidFill>
                <a:srgbClr val="1C8CA1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" y="229719"/>
            <a:ext cx="982639" cy="466319"/>
          </a:xfrm>
          <a:prstGeom prst="rect">
            <a:avLst/>
          </a:prstGeom>
          <a:solidFill>
            <a:srgbClr val="1C8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534955" y="7059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7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>
          <a:xfrm>
            <a:off x="609600" y="1891005"/>
            <a:ext cx="10972800" cy="4445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1D77D-FE45-4FBC-9BE4-2449D90E93F9}" type="slidenum">
              <a:rPr lang="en-US" altLang="zh-CN"/>
            </a:fld>
            <a:endParaRPr lang="en-US" altLang="zh-CN"/>
          </a:p>
        </p:txBody>
      </p:sp>
      <p:sp>
        <p:nvSpPr>
          <p:cNvPr id="7" name="五边形 6"/>
          <p:cNvSpPr/>
          <p:nvPr userDrawn="1"/>
        </p:nvSpPr>
        <p:spPr>
          <a:xfrm rot="5400000">
            <a:off x="11108498" y="-9959"/>
            <a:ext cx="677333" cy="697255"/>
          </a:xfrm>
          <a:prstGeom prst="homePlate">
            <a:avLst>
              <a:gd name="adj" fmla="val 3731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3765"/>
            <a:fld id="{2EEF1883-7A0E-4F66-9932-E581691AD397}" type="slidenum">
              <a:rPr lang="zh-CN" altLang="en-US" sz="210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fld>
            <a:endParaRPr lang="zh-CN" altLang="en-US" sz="186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hasCustomPrompt="1"/>
          </p:nvPr>
        </p:nvSpPr>
        <p:spPr>
          <a:xfrm>
            <a:off x="403181" y="610212"/>
            <a:ext cx="11385640" cy="548994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03182" y="6245823"/>
            <a:ext cx="3051151" cy="47635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6196" y="6245823"/>
            <a:ext cx="3859611" cy="47635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72" y="6245823"/>
            <a:ext cx="3051149" cy="476359"/>
          </a:xfrm>
        </p:spPr>
        <p:txBody>
          <a:bodyPr/>
          <a:lstStyle>
            <a:lvl1pPr>
              <a:defRPr/>
            </a:lvl1pPr>
          </a:lstStyle>
          <a:p>
            <a:fld id="{0C8F2287-C2C0-481F-9BF3-7CC6C6D29F0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03182" y="1905439"/>
            <a:ext cx="5592025" cy="419471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6796" y="1905439"/>
            <a:ext cx="5592024" cy="419471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800E3-8D80-4D1B-B22A-174179BBCF9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31839">
              <a:srgbClr val="D8E3F0"/>
            </a:gs>
            <a:gs pos="53964">
              <a:srgbClr val="C3D4E8"/>
            </a:gs>
            <a:gs pos="65490">
              <a:srgbClr val="B8CCE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31839">
                <a:srgbClr val="D8E3F0"/>
              </a:gs>
              <a:gs pos="53964">
                <a:srgbClr val="C3D4E8"/>
              </a:gs>
              <a:gs pos="65490">
                <a:srgbClr val="B8CCE4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2.png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1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187574"/>
            <a:ext cx="10515600" cy="3933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7305" indent="29718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27305" indent="29718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27305" indent="29718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7305" indent="29718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7305" indent="29718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1120" y="1065530"/>
            <a:ext cx="9958705" cy="467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040" y="5669915"/>
            <a:ext cx="1001395" cy="1042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70" y="4445"/>
            <a:ext cx="991235" cy="7131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15" y="4445"/>
            <a:ext cx="2575560" cy="1859280"/>
          </a:xfrm>
          <a:prstGeom prst="rect">
            <a:avLst/>
          </a:prstGeom>
        </p:spPr>
      </p:pic>
      <p:pic>
        <p:nvPicPr>
          <p:cNvPr id="7" name="图片 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9905" y="4201160"/>
            <a:ext cx="2805430" cy="2726055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3179445" y="2051050"/>
            <a:ext cx="607250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zh-CN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花卉栽培技术  绪论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4980033" y="4500414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ysClr val="windowText" lastClr="000000">
                    <a:lumMod val="95000"/>
                    <a:lumOff val="5000"/>
                  </a:sysClr>
                </a:solidFill>
                <a:cs typeface="+mn-ea"/>
                <a:sym typeface="+mn-lt"/>
              </a:rPr>
              <a:t>日照职业技术学院</a:t>
            </a:r>
            <a:endParaRPr lang="zh-CN" altLang="en-US" sz="2000" dirty="0">
              <a:solidFill>
                <a:sysClr val="windowText" lastClr="000000">
                  <a:lumMod val="95000"/>
                  <a:lumOff val="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978785" y="3340735"/>
            <a:ext cx="607250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ts val="6000"/>
              </a:lnSpc>
            </a:pP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宋维彦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415" y="-27940"/>
            <a:ext cx="12213590" cy="685990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WordArt 2"/>
          <p:cNvSpPr>
            <a:spLocks noChangeArrowheads="1" noChangeShapeType="1" noTextEdit="1"/>
          </p:cNvSpPr>
          <p:nvPr/>
        </p:nvSpPr>
        <p:spPr bwMode="auto">
          <a:xfrm>
            <a:off x="3193555" y="2510729"/>
            <a:ext cx="6148874" cy="216428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chemeClr val="accent2"/>
              </a:contourClr>
            </a:sp3d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zh-CN" sz="3350" b="1" kern="10" dirty="0">
                <a:solidFill>
                  <a:schemeClr val="accent2">
                    <a:alpha val="78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</a:rPr>
              <a:t>The End</a:t>
            </a:r>
            <a:endParaRPr lang="zh-CN" altLang="en-US" sz="3350" b="1" kern="10" dirty="0">
              <a:solidFill>
                <a:schemeClr val="accent2">
                  <a:alpha val="78000"/>
                </a:schemeClr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标题 30721"/>
          <p:cNvSpPr>
            <a:spLocks noGrp="1"/>
          </p:cNvSpPr>
          <p:nvPr>
            <p:ph type="title"/>
          </p:nvPr>
        </p:nvSpPr>
        <p:spPr>
          <a:xfrm>
            <a:off x="534955" y="684329"/>
            <a:ext cx="10972800" cy="1143000"/>
          </a:xfrm>
        </p:spPr>
        <p:txBody>
          <a:bodyPr anchor="ctr"/>
          <a:p>
            <a:r>
              <a:rPr lang="zh-CN" altLang="en-US" sz="3200" dirty="0">
                <a:solidFill>
                  <a:srgbClr val="FF0000"/>
                </a:solidFill>
              </a:rPr>
              <a:t>四、我国花卉资源及对世界园林的贡献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7106" name="文本占位符 30722"/>
          <p:cNvSpPr>
            <a:spLocks noGrp="1"/>
          </p:cNvSpPr>
          <p:nvPr>
            <p:ph idx="1"/>
          </p:nvPr>
        </p:nvSpPr>
        <p:spPr>
          <a:xfrm>
            <a:off x="609600" y="1891030"/>
            <a:ext cx="11180445" cy="4445635"/>
          </a:xfrm>
        </p:spPr>
        <p:txBody>
          <a:bodyPr anchor="t"/>
          <a:p>
            <a:pPr indent="457200" fontAlgn="auto">
              <a:buClrTx/>
              <a:buSzTx/>
              <a:buNone/>
            </a:pPr>
            <a:r>
              <a:rPr lang="zh-CN" altLang="en-US" sz="2800" b="1" dirty="0"/>
              <a:t>（一）我国花卉资源</a:t>
            </a:r>
            <a:endParaRPr lang="zh-CN" altLang="en-US" sz="2800" b="1" dirty="0"/>
          </a:p>
          <a:p>
            <a:pPr indent="457200" fontAlgn="auto">
              <a:buClrTx/>
              <a:buSzTx/>
              <a:buNone/>
            </a:pPr>
            <a:r>
              <a:rPr lang="en-US" altLang="zh-CN" sz="2800" dirty="0">
                <a:sym typeface="+mn-ea"/>
              </a:rPr>
              <a:t>1</a:t>
            </a:r>
            <a:r>
              <a:rPr lang="zh-CN" altLang="en-US" sz="2800" dirty="0">
                <a:sym typeface="+mn-ea"/>
              </a:rPr>
              <a:t>、花卉种质资源包括野生种类与品种资源（本地、外地和人工创造）。</a:t>
            </a:r>
            <a:endParaRPr lang="zh-CN" altLang="en-US" sz="2800" dirty="0"/>
          </a:p>
          <a:p>
            <a:pPr indent="457200" fontAlgn="auto">
              <a:buClrTx/>
              <a:buSzTx/>
              <a:buNone/>
            </a:pPr>
            <a:r>
              <a:rPr lang="en-US" altLang="zh-CN" sz="2800" dirty="0">
                <a:sym typeface="+mn-ea"/>
              </a:rPr>
              <a:t>2</a:t>
            </a:r>
            <a:r>
              <a:rPr lang="zh-CN" altLang="en-US" sz="2800" dirty="0">
                <a:sym typeface="+mn-ea"/>
              </a:rPr>
              <a:t>、种质资源的重要作用：（</a:t>
            </a:r>
            <a:r>
              <a:rPr lang="en-US" altLang="zh-CN" sz="2800" dirty="0">
                <a:sym typeface="+mn-ea"/>
              </a:rPr>
              <a:t>1</a:t>
            </a:r>
            <a:r>
              <a:rPr lang="zh-CN" altLang="en-US" sz="2800" dirty="0">
                <a:sym typeface="+mn-ea"/>
              </a:rPr>
              <a:t>）新型花卉的来源；（</a:t>
            </a:r>
            <a:r>
              <a:rPr lang="en-US" altLang="zh-CN" sz="2800" dirty="0">
                <a:sym typeface="+mn-ea"/>
              </a:rPr>
              <a:t>2</a:t>
            </a:r>
            <a:r>
              <a:rPr lang="zh-CN" altLang="en-US" sz="2800" dirty="0">
                <a:sym typeface="+mn-ea"/>
              </a:rPr>
              <a:t>）育种材料；（</a:t>
            </a:r>
            <a:r>
              <a:rPr lang="en-US" altLang="zh-CN" sz="2800" dirty="0">
                <a:sym typeface="+mn-ea"/>
              </a:rPr>
              <a:t>3</a:t>
            </a:r>
            <a:r>
              <a:rPr lang="zh-CN" altLang="en-US" sz="2800" dirty="0">
                <a:sym typeface="+mn-ea"/>
              </a:rPr>
              <a:t>）园林植物的重要来源。</a:t>
            </a:r>
            <a:endParaRPr lang="zh-CN" altLang="en-US" sz="2800" dirty="0"/>
          </a:p>
          <a:p>
            <a:pPr indent="457200" fontAlgn="auto">
              <a:buClrTx/>
              <a:buSzTx/>
              <a:buNone/>
            </a:pPr>
            <a:endParaRPr lang="zh-CN" altLang="en-US" sz="2800" dirty="0"/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文本占位符 32770"/>
          <p:cNvSpPr>
            <a:spLocks noGrp="1"/>
          </p:cNvSpPr>
          <p:nvPr>
            <p:ph idx="1"/>
          </p:nvPr>
        </p:nvSpPr>
        <p:spPr>
          <a:xfrm>
            <a:off x="619125" y="1776730"/>
            <a:ext cx="10963275" cy="4559935"/>
          </a:xfrm>
        </p:spPr>
        <p:txBody>
          <a:bodyPr anchor="t"/>
          <a:p>
            <a:pPr indent="457200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sym typeface="+mn-ea"/>
              </a:rPr>
              <a:t>英国植物探险家</a:t>
            </a:r>
            <a:r>
              <a:rPr lang="en-US" altLang="zh-CN" sz="2800" dirty="0">
                <a:sym typeface="+mn-ea"/>
              </a:rPr>
              <a:t>Ernest Wilson</a:t>
            </a:r>
            <a:r>
              <a:rPr lang="zh-CN" altLang="en-US" sz="2800" dirty="0">
                <a:sym typeface="+mn-ea"/>
              </a:rPr>
              <a:t>称“中国是花园之母”，因为欧洲的花园没有中国的花卉就不成其为花园。</a:t>
            </a:r>
            <a:endParaRPr lang="zh-CN" altLang="en-US" sz="2800" dirty="0"/>
          </a:p>
          <a:p>
            <a:pPr indent="457200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sym typeface="+mn-ea"/>
              </a:rPr>
              <a:t>我国是植物宝库：地域辽阔，环境多样，受第四纪冰川影响小。世界种子植物</a:t>
            </a:r>
            <a:r>
              <a:rPr lang="en-US" altLang="zh-CN" sz="2800" dirty="0">
                <a:sym typeface="+mn-ea"/>
              </a:rPr>
              <a:t>27</a:t>
            </a:r>
            <a:r>
              <a:rPr lang="zh-CN" altLang="en-US" sz="2800" dirty="0">
                <a:sym typeface="+mn-ea"/>
              </a:rPr>
              <a:t>万种，中国</a:t>
            </a:r>
            <a:r>
              <a:rPr lang="en-US" altLang="zh-CN" sz="2800" dirty="0">
                <a:sym typeface="+mn-ea"/>
              </a:rPr>
              <a:t>2.5</a:t>
            </a:r>
            <a:r>
              <a:rPr lang="zh-CN" altLang="en-US" sz="2800" dirty="0">
                <a:sym typeface="+mn-ea"/>
              </a:rPr>
              <a:t>万种。</a:t>
            </a:r>
            <a:endParaRPr lang="zh-CN" altLang="en-US" sz="2800" dirty="0"/>
          </a:p>
          <a:p>
            <a:pPr indent="457200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sym typeface="+mn-ea"/>
              </a:rPr>
              <a:t>中国花卉资源丰富教材</a:t>
            </a:r>
            <a:r>
              <a:rPr lang="en-US" altLang="zh-CN" sz="2800" dirty="0">
                <a:sym typeface="+mn-ea"/>
              </a:rPr>
              <a:t> </a:t>
            </a:r>
            <a:r>
              <a:rPr lang="zh-CN" altLang="en-US" sz="2800" dirty="0">
                <a:sym typeface="+mn-ea"/>
              </a:rPr>
              <a:t>；</a:t>
            </a:r>
            <a:endParaRPr lang="zh-CN" altLang="en-US" sz="2800" dirty="0"/>
          </a:p>
          <a:p>
            <a:pPr indent="457200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sym typeface="+mn-ea"/>
              </a:rPr>
              <a:t>古老品种多</a:t>
            </a:r>
            <a:endParaRPr lang="zh-CN" altLang="en-US" sz="2800" dirty="0"/>
          </a:p>
        </p:txBody>
      </p:sp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标题 3379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3200" dirty="0">
                <a:sym typeface="+mn-ea"/>
              </a:rPr>
              <a:t>（二）对世界的贡献</a:t>
            </a:r>
            <a:endParaRPr lang="zh-CN" altLang="en-US" sz="3200" b="0" dirty="0"/>
          </a:p>
        </p:txBody>
      </p:sp>
      <p:sp>
        <p:nvSpPr>
          <p:cNvPr id="49154" name="文本占位符 33794"/>
          <p:cNvSpPr>
            <a:spLocks noGrp="1"/>
          </p:cNvSpPr>
          <p:nvPr>
            <p:ph idx="1"/>
          </p:nvPr>
        </p:nvSpPr>
        <p:spPr/>
        <p:txBody>
          <a:bodyPr anchor="t"/>
          <a:p>
            <a:pPr indent="457200" fontAlgn="auto">
              <a:buClrTx/>
              <a:buSzTx/>
              <a:buNone/>
            </a:pPr>
            <a:r>
              <a:rPr lang="zh-CN" altLang="en-US" sz="2800" dirty="0">
                <a:sym typeface="+mn-ea"/>
              </a:rPr>
              <a:t>法国植物学家</a:t>
            </a:r>
            <a:r>
              <a:rPr lang="en-US" altLang="zh-CN" sz="2800" dirty="0">
                <a:sym typeface="+mn-ea"/>
              </a:rPr>
              <a:t>A. de Candolle</a:t>
            </a:r>
            <a:r>
              <a:rPr lang="zh-CN" altLang="en-US" sz="2800" dirty="0">
                <a:sym typeface="+mn-ea"/>
              </a:rPr>
              <a:t>说：“中国人是世界上最伟大的栽培家”，中国为栽培植物的重要起源地。 </a:t>
            </a:r>
            <a:endParaRPr lang="zh-CN" altLang="en-US" sz="2800" b="1" dirty="0"/>
          </a:p>
        </p:txBody>
      </p:sp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文本占位符 34818"/>
          <p:cNvSpPr>
            <a:spLocks noGrp="1"/>
          </p:cNvSpPr>
          <p:nvPr>
            <p:ph idx="1"/>
          </p:nvPr>
        </p:nvSpPr>
        <p:spPr>
          <a:xfrm>
            <a:off x="494665" y="1222375"/>
            <a:ext cx="11087735" cy="5114290"/>
          </a:xfrm>
        </p:spPr>
        <p:txBody>
          <a:bodyPr anchor="t"/>
          <a:p>
            <a:pPr indent="457200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2000" dirty="0">
                <a:sym typeface="+mn-ea"/>
              </a:rPr>
              <a:t>中国花卉资源是欧美园林重要的观赏植物来源：</a:t>
            </a:r>
            <a:r>
              <a:rPr lang="en-US" altLang="zh-CN" sz="2000" dirty="0">
                <a:sym typeface="+mn-ea"/>
              </a:rPr>
              <a:t>1818</a:t>
            </a:r>
            <a:r>
              <a:rPr lang="zh-CN" altLang="en-US" sz="2000" dirty="0">
                <a:sym typeface="+mn-ea"/>
              </a:rPr>
              <a:t>年英国从中国引进紫藤，到</a:t>
            </a:r>
            <a:r>
              <a:rPr lang="en-US" altLang="zh-CN" sz="2000" dirty="0">
                <a:sym typeface="+mn-ea"/>
              </a:rPr>
              <a:t>1839</a:t>
            </a:r>
            <a:r>
              <a:rPr lang="zh-CN" altLang="en-US" sz="2000" dirty="0">
                <a:sym typeface="+mn-ea"/>
              </a:rPr>
              <a:t>年长到</a:t>
            </a:r>
            <a:r>
              <a:rPr lang="en-US" altLang="zh-CN" sz="2000" dirty="0">
                <a:sym typeface="+mn-ea"/>
              </a:rPr>
              <a:t>180</a:t>
            </a:r>
            <a:r>
              <a:rPr lang="zh-CN" altLang="en-US" sz="2000" dirty="0">
                <a:sym typeface="+mn-ea"/>
              </a:rPr>
              <a:t>英尺长，覆盖</a:t>
            </a:r>
            <a:r>
              <a:rPr lang="en-US" altLang="zh-CN" sz="2000" dirty="0">
                <a:sym typeface="+mn-ea"/>
              </a:rPr>
              <a:t>1800</a:t>
            </a:r>
            <a:r>
              <a:rPr lang="zh-CN" altLang="en-US" sz="2000" dirty="0">
                <a:sym typeface="+mn-ea"/>
              </a:rPr>
              <a:t>平方英尺墙面，开</a:t>
            </a:r>
            <a:r>
              <a:rPr lang="en-US" altLang="zh-CN" sz="2000" dirty="0">
                <a:sym typeface="+mn-ea"/>
              </a:rPr>
              <a:t>67.5</a:t>
            </a:r>
            <a:r>
              <a:rPr lang="zh-CN" altLang="en-US" sz="2000" dirty="0">
                <a:sym typeface="+mn-ea"/>
              </a:rPr>
              <a:t>万朵花，世界奇迹。</a:t>
            </a:r>
            <a:endParaRPr lang="zh-CN" altLang="en-US" sz="2000" dirty="0"/>
          </a:p>
          <a:p>
            <a:pPr indent="457200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2000" dirty="0">
                <a:sym typeface="+mn-ea"/>
              </a:rPr>
              <a:t>中国为名花故乡：如杜鹃、报春等。</a:t>
            </a:r>
            <a:endParaRPr lang="zh-CN" altLang="en-US" sz="2000" dirty="0"/>
          </a:p>
          <a:p>
            <a:pPr indent="457200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2000" dirty="0">
                <a:sym typeface="+mn-ea"/>
              </a:rPr>
              <a:t>驯化历史渊远流长、栽培技术精湛、丰富了世界各国园艺。如荷花</a:t>
            </a:r>
            <a:r>
              <a:rPr lang="en-US" altLang="zh-CN" sz="2000" dirty="0">
                <a:sym typeface="+mn-ea"/>
              </a:rPr>
              <a:t>5</a:t>
            </a:r>
            <a:r>
              <a:rPr lang="zh-CN" altLang="en-US" sz="2000" dirty="0">
                <a:sym typeface="+mn-ea"/>
              </a:rPr>
              <a:t>世纪</a:t>
            </a:r>
            <a:r>
              <a:rPr lang="en-US" altLang="zh-CN" sz="2000" dirty="0">
                <a:sym typeface="+mn-ea"/>
              </a:rPr>
              <a:t>---</a:t>
            </a:r>
            <a:r>
              <a:rPr lang="zh-CN" altLang="en-US" sz="2000" dirty="0">
                <a:sym typeface="+mn-ea"/>
              </a:rPr>
              <a:t>朝鲜</a:t>
            </a:r>
            <a:r>
              <a:rPr lang="en-US" altLang="zh-CN" sz="2000" dirty="0">
                <a:sym typeface="+mn-ea"/>
              </a:rPr>
              <a:t>----</a:t>
            </a:r>
            <a:r>
              <a:rPr lang="zh-CN" altLang="en-US" sz="2000" dirty="0">
                <a:sym typeface="+mn-ea"/>
              </a:rPr>
              <a:t>日本。</a:t>
            </a:r>
            <a:endParaRPr lang="zh-CN" altLang="en-US" sz="2000" dirty="0"/>
          </a:p>
          <a:p>
            <a:pPr indent="457200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2000" dirty="0">
                <a:sym typeface="+mn-ea"/>
              </a:rPr>
              <a:t>中国花卉资源的花期多样：早春，连翘、玉兰；夏，牡丹、蔷薇；秋，菊；冬，梅。而欧美园林仅有春夏花开。</a:t>
            </a:r>
            <a:endParaRPr lang="zh-CN" altLang="en-US" sz="2000" dirty="0"/>
          </a:p>
          <a:p>
            <a:pPr indent="457200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2000" dirty="0">
                <a:sym typeface="+mn-ea"/>
              </a:rPr>
              <a:t>花卉亲本的重要来源。如现代月季的亲本来源；金花茶等。</a:t>
            </a:r>
            <a:endParaRPr lang="zh-CN" altLang="en-US" sz="2000" b="1" dirty="0"/>
          </a:p>
        </p:txBody>
      </p:sp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3" name="图片 216067" descr="382500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960" y="2713355"/>
            <a:ext cx="5662930" cy="3751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图片 216068" descr="382800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295" y="71755"/>
            <a:ext cx="5215890" cy="34556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文本占位符 219139" descr="DSC06269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38375" y="554355"/>
            <a:ext cx="7708900" cy="5782310"/>
          </a:xfrm>
        </p:spPr>
      </p:pic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1" name="图片 220163" descr="383500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9560" y="423545"/>
            <a:ext cx="8488680" cy="56241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标题 3584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3200" dirty="0">
                <a:sym typeface="+mn-ea"/>
              </a:rPr>
              <a:t>（三）中国对花卉资源利用的落后性</a:t>
            </a:r>
            <a:endParaRPr lang="zh-CN" altLang="en-US" sz="3200" b="0" dirty="0"/>
          </a:p>
        </p:txBody>
      </p:sp>
      <p:sp>
        <p:nvSpPr>
          <p:cNvPr id="54274" name="文本占位符 35842"/>
          <p:cNvSpPr>
            <a:spLocks noGrp="1"/>
          </p:cNvSpPr>
          <p:nvPr>
            <p:ph idx="1"/>
          </p:nvPr>
        </p:nvSpPr>
        <p:spPr>
          <a:xfrm>
            <a:off x="889000" y="1849120"/>
            <a:ext cx="10413365" cy="4445635"/>
          </a:xfrm>
        </p:spPr>
        <p:txBody>
          <a:bodyPr anchor="t"/>
          <a:p>
            <a:pPr marL="533400" indent="457200" fontAlgn="auto">
              <a:buClrTx/>
              <a:buSzTx/>
              <a:buFontTx/>
            </a:pPr>
            <a:r>
              <a:rPr lang="zh-CN" altLang="en-US" sz="2800" dirty="0">
                <a:sym typeface="+mn-ea"/>
              </a:rPr>
              <a:t>主要研究工作集中在研究资源组成、简单利用、商品性差；</a:t>
            </a:r>
            <a:endParaRPr lang="zh-CN" altLang="en-US" sz="2800" dirty="0"/>
          </a:p>
          <a:p>
            <a:pPr marL="533400" indent="457200" fontAlgn="auto">
              <a:buClrTx/>
              <a:buSzTx/>
              <a:buFontTx/>
            </a:pPr>
            <a:r>
              <a:rPr lang="zh-CN" altLang="en-US" sz="2800" dirty="0">
                <a:sym typeface="+mn-ea"/>
              </a:rPr>
              <a:t>从育种的角度研究少。 </a:t>
            </a:r>
            <a:endParaRPr lang="zh-CN" altLang="en-US" sz="2800" b="1" dirty="0"/>
          </a:p>
        </p:txBody>
      </p:sp>
    </p:spTree>
  </p:cSld>
  <p:clrMapOvr>
    <a:masterClrMapping/>
  </p:clrMapOvr>
  <p:transition>
    <p:blinds dir="vert"/>
  </p:transition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母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WPS 演示</Application>
  <PresentationFormat>宽屏</PresentationFormat>
  <Paragraphs>35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宋体</vt:lpstr>
      <vt:lpstr>Wingdings</vt:lpstr>
      <vt:lpstr>Arial Unicode MS</vt:lpstr>
      <vt:lpstr>微软雅黑</vt:lpstr>
      <vt:lpstr>华文琥珀</vt:lpstr>
      <vt:lpstr>仿宋_GB2312</vt:lpstr>
      <vt:lpstr>华文行楷</vt:lpstr>
      <vt:lpstr>Calibri</vt:lpstr>
      <vt:lpstr>Arial Unicode MS</vt:lpstr>
      <vt:lpstr>等线</vt:lpstr>
      <vt:lpstr>隶书</vt:lpstr>
      <vt:lpstr>黑体</vt:lpstr>
      <vt:lpstr>楷体</vt:lpstr>
      <vt:lpstr>Calibri Light</vt:lpstr>
      <vt:lpstr>Office Theme</vt:lpstr>
      <vt:lpstr>母版1</vt:lpstr>
      <vt:lpstr>PowerPoint 演示文稿</vt:lpstr>
      <vt:lpstr>四、我国花卉资源及对世界园林的贡献</vt:lpstr>
      <vt:lpstr>PowerPoint 演示文稿</vt:lpstr>
      <vt:lpstr>（二）对世界的贡献</vt:lpstr>
      <vt:lpstr>PowerPoint 演示文稿</vt:lpstr>
      <vt:lpstr>PowerPoint 演示文稿</vt:lpstr>
      <vt:lpstr>PowerPoint 演示文稿</vt:lpstr>
      <vt:lpstr>PowerPoint 演示文稿</vt:lpstr>
      <vt:lpstr>（三）中国对花卉资源利用的落后性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飞鱼</cp:lastModifiedBy>
  <cp:revision>98</cp:revision>
  <dcterms:created xsi:type="dcterms:W3CDTF">2006-08-16T00:00:00Z</dcterms:created>
  <dcterms:modified xsi:type="dcterms:W3CDTF">2020-10-29T00:39:07Z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</Properties>
</file>