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413" r:id="rId4"/>
    <p:sldId id="560" r:id="rId6"/>
    <p:sldId id="427" r:id="rId7"/>
    <p:sldId id="505" r:id="rId8"/>
    <p:sldId id="420" r:id="rId9"/>
    <p:sldId id="435" r:id="rId10"/>
    <p:sldId id="506" r:id="rId11"/>
    <p:sldId id="507" r:id="rId12"/>
    <p:sldId id="508" r:id="rId13"/>
    <p:sldId id="436" r:id="rId14"/>
    <p:sldId id="437" r:id="rId15"/>
    <p:sldId id="438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BD9"/>
    <a:srgbClr val="4C1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60"/>
      </p:cViewPr>
      <p:guideLst>
        <p:guide orient="horz" pos="219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EC2D-D498-4A4B-A8EF-0DC864385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0B7A5-BB09-4477-9742-6E3ECB57C2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accent5">
            <a:lumMod val="40000"/>
            <a:lumOff val="6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endParaRPr lang="zh-CN" altLang="en-US" sz="1865">
              <a:solidFill>
                <a:srgbClr val="FFFFFF"/>
              </a:solidFill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89578" y="98090"/>
            <a:ext cx="712836" cy="253893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 algn="ctr" defTabSz="913765"/>
            <a:fld id="{2EEF1883-7A0E-4F66-9932-E581691AD397}" type="slidenum">
              <a:rPr lang="zh-CN" altLang="en-US" sz="12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r>
              <a:rPr lang="en-US" altLang="zh-CN" sz="1200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/90</a:t>
            </a:r>
            <a:endParaRPr lang="zh-CN" altLang="en-US" sz="1200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534955" y="7059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609600" y="1891005"/>
            <a:ext cx="10972800" cy="444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1" name="日期占位符 1"/>
          <p:cNvSpPr txBox="1">
            <a:spLocks noGrp="1"/>
          </p:cNvSpPr>
          <p:nvPr userDrawn="1"/>
        </p:nvSpPr>
        <p:spPr bwMode="auto">
          <a:xfrm>
            <a:off x="10898155" y="6569598"/>
            <a:ext cx="1219200" cy="28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731AF10-B5AB-44BC-85BA-51966B547564}" type="datetime1">
              <a:rPr lang="zh-CN" altLang="en-US" sz="1600" b="1">
                <a:solidFill>
                  <a:srgbClr val="FF00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fld>
            <a:endParaRPr lang="en-US" altLang="zh-CN" sz="1400" b="1" dirty="0">
              <a:solidFill>
                <a:srgbClr val="FF00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" y="28406"/>
            <a:ext cx="883078" cy="883078"/>
          </a:xfrm>
          <a:prstGeom prst="rect">
            <a:avLst/>
          </a:prstGeom>
        </p:spPr>
      </p:pic>
      <p:sp>
        <p:nvSpPr>
          <p:cNvPr id="18" name="文本框 17"/>
          <p:cNvSpPr txBox="1"/>
          <p:nvPr userDrawn="1"/>
        </p:nvSpPr>
        <p:spPr>
          <a:xfrm>
            <a:off x="9486265" y="97790"/>
            <a:ext cx="1603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花卉栽培技术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749832"/>
            <a:ext cx="9144000" cy="201030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endParaRPr lang="zh-CN" altLang="en-US" sz="1865">
              <a:solidFill>
                <a:srgbClr val="FFFFFF"/>
              </a:solidFill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89578" y="98090"/>
            <a:ext cx="712836" cy="300060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 algn="ctr" defTabSz="913765"/>
            <a:fld id="{2EEF1883-7A0E-4F66-9932-E581691AD397}" type="slidenum">
              <a:rPr lang="zh-CN" altLang="en-US" sz="15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endParaRPr lang="zh-CN" altLang="en-US" sz="1465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7907385" y="138692"/>
            <a:ext cx="319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1C8CA1"/>
                </a:solidFill>
                <a:ea typeface="微软雅黑" panose="020B0503020204020204" pitchFamily="34" charset="-122"/>
              </a:rPr>
              <a:t>虾蟹类增养殖技术</a:t>
            </a:r>
            <a:endParaRPr lang="zh-CN" altLang="en-US" sz="1400" b="1" dirty="0">
              <a:solidFill>
                <a:srgbClr val="1C8CA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" y="229719"/>
            <a:ext cx="982639" cy="466319"/>
          </a:xfrm>
          <a:prstGeom prst="rect">
            <a:avLst/>
          </a:prstGeom>
          <a:solidFill>
            <a:srgbClr val="1C8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534955" y="7059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609600" y="1891005"/>
            <a:ext cx="10972800" cy="444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D77D-FE45-4FBC-9BE4-2449D90E93F9}" type="slidenum">
              <a:rPr lang="en-US" altLang="zh-CN"/>
            </a:fld>
            <a:endParaRPr lang="en-US" altLang="zh-CN"/>
          </a:p>
        </p:txBody>
      </p:sp>
      <p:sp>
        <p:nvSpPr>
          <p:cNvPr id="7" name="五边形 6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fld id="{2EEF1883-7A0E-4F66-9932-E581691AD397}" type="slidenum">
              <a:rPr lang="zh-CN" altLang="en-US" sz="21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endParaRPr lang="zh-CN" altLang="en-US" sz="186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hasCustomPrompt="1"/>
          </p:nvPr>
        </p:nvSpPr>
        <p:spPr>
          <a:xfrm>
            <a:off x="403181" y="610212"/>
            <a:ext cx="11385640" cy="548994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03182" y="6245823"/>
            <a:ext cx="3051151" cy="47635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196" y="6245823"/>
            <a:ext cx="3859611" cy="47635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72" y="6245823"/>
            <a:ext cx="3051149" cy="476359"/>
          </a:xfrm>
        </p:spPr>
        <p:txBody>
          <a:bodyPr/>
          <a:lstStyle>
            <a:lvl1pPr>
              <a:defRPr/>
            </a:lvl1pPr>
          </a:lstStyle>
          <a:p>
            <a:fld id="{0C8F2287-C2C0-481F-9BF3-7CC6C6D29F0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03182" y="1905439"/>
            <a:ext cx="5592025" cy="419471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6796" y="1905439"/>
            <a:ext cx="5592024" cy="419471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800E3-8D80-4D1B-B22A-174179BBCF9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31839">
              <a:srgbClr val="D8E3F0"/>
            </a:gs>
            <a:gs pos="53964">
              <a:srgbClr val="C3D4E8"/>
            </a:gs>
            <a:gs pos="65490">
              <a:srgbClr val="B8CCE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31839">
                <a:srgbClr val="D8E3F0"/>
              </a:gs>
              <a:gs pos="53964">
                <a:srgbClr val="C3D4E8"/>
              </a:gs>
              <a:gs pos="65490">
                <a:srgbClr val="B8CCE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1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187574"/>
            <a:ext cx="10515600" cy="393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hyperlink" Target="http://www.dangqian.com/4399/hdgcc.htm" TargetMode="External"/><Relationship Id="rId4" Type="http://schemas.openxmlformats.org/officeDocument/2006/relationships/image" Target="../media/image9.jpeg"/><Relationship Id="rId3" Type="http://schemas.openxmlformats.org/officeDocument/2006/relationships/hyperlink" Target="http://www.gg88.net/A003/G0120/Wallpapers.htm" TargetMode="External"/><Relationship Id="rId2" Type="http://schemas.openxmlformats.org/officeDocument/2006/relationships/image" Target="../media/image8.jpeg"/><Relationship Id="rId1" Type="http://schemas.openxmlformats.org/officeDocument/2006/relationships/hyperlink" Target="http://www.gg88.net/A003/G0131/Wallpapers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1120" y="1065530"/>
            <a:ext cx="9958705" cy="467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040" y="5669915"/>
            <a:ext cx="1001395" cy="1042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70" y="4445"/>
            <a:ext cx="991235" cy="713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15" y="4445"/>
            <a:ext cx="2575560" cy="1859280"/>
          </a:xfrm>
          <a:prstGeom prst="rect">
            <a:avLst/>
          </a:prstGeom>
        </p:spPr>
      </p:pic>
      <p:pic>
        <p:nvPicPr>
          <p:cNvPr id="7" name="图片 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905" y="4201160"/>
            <a:ext cx="2805430" cy="2726055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3179445" y="2051050"/>
            <a:ext cx="607250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花卉栽培技术  绪论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4980033" y="4500414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ysClr val="windowText" lastClr="000000">
                    <a:lumMod val="95000"/>
                    <a:lumOff val="5000"/>
                  </a:sysClr>
                </a:solidFill>
                <a:cs typeface="+mn-ea"/>
                <a:sym typeface="+mn-lt"/>
              </a:rPr>
              <a:t>日照职业技术学院</a:t>
            </a:r>
            <a:endParaRPr lang="zh-CN" altLang="en-US" sz="2000" dirty="0">
              <a:solidFill>
                <a:sysClr val="windowText" lastClr="000000">
                  <a:lumMod val="95000"/>
                  <a:lumOff val="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978785" y="3340735"/>
            <a:ext cx="607250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6000"/>
              </a:lnSpc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宋维彦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15" y="-27940"/>
            <a:ext cx="12213590" cy="68599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>
              <a:buClrTx/>
              <a:buSzTx/>
              <a:buFontTx/>
              <a:buNone/>
            </a:pPr>
            <a:r>
              <a:rPr lang="en-US" altLang="zh-CN" dirty="0">
                <a:effectLst/>
              </a:rPr>
              <a:t>2</a:t>
            </a:r>
            <a:r>
              <a:rPr lang="zh-CN" altLang="en-US" dirty="0">
                <a:effectLst/>
              </a:rPr>
              <a:t>、</a:t>
            </a:r>
            <a:r>
              <a:rPr lang="en-US" altLang="zh-CN" dirty="0">
                <a:effectLst/>
              </a:rPr>
              <a:t> </a:t>
            </a:r>
            <a:r>
              <a:rPr lang="zh-CN" altLang="en-US" dirty="0">
                <a:effectLst/>
              </a:rPr>
              <a:t>花卉学的含义</a:t>
            </a:r>
            <a:endParaRPr lang="zh-CN" altLang="en-US" dirty="0">
              <a:effectLst/>
            </a:endParaRPr>
          </a:p>
        </p:txBody>
      </p:sp>
      <p:sp>
        <p:nvSpPr>
          <p:cNvPr id="15363" name="内容占位符 15362"/>
          <p:cNvSpPr>
            <a:spLocks noGrp="1"/>
          </p:cNvSpPr>
          <p:nvPr>
            <p:ph idx="1"/>
          </p:nvPr>
        </p:nvSpPr>
        <p:spPr/>
        <p:txBody>
          <a:bodyPr/>
          <a:p>
            <a:pPr indent="457200" fontAlgn="auto">
              <a:buNone/>
            </a:pPr>
            <a:r>
              <a:rPr lang="en-US" altLang="zh-CN" dirty="0">
                <a:effectLst/>
              </a:rPr>
              <a:t> </a:t>
            </a:r>
            <a:r>
              <a:rPr lang="zh-CN" altLang="en-US" dirty="0">
                <a:effectLst/>
              </a:rPr>
              <a:t>是一门以现代生物科学理论为基础的综合性的技术科学，</a:t>
            </a:r>
            <a:endParaRPr lang="zh-CN" altLang="en-US" dirty="0">
              <a:effectLst/>
            </a:endParaRPr>
          </a:p>
          <a:p>
            <a:pPr indent="457200" fontAlgn="auto">
              <a:buNone/>
            </a:pPr>
            <a:r>
              <a:rPr lang="zh-CN" altLang="en-US" dirty="0">
                <a:effectLst/>
              </a:rPr>
              <a:t>讲述花卉的分类、生物学特性、繁殖、栽培管理及园林应用等。</a:t>
            </a:r>
            <a:endParaRPr lang="zh-CN" altLang="en-US" dirty="0">
              <a:effectLst/>
            </a:endParaRPr>
          </a:p>
          <a:p>
            <a:pPr indent="457200" fontAlgn="auto">
              <a:buNone/>
            </a:pPr>
            <a:r>
              <a:rPr lang="zh-CN" altLang="en-US" dirty="0">
                <a:effectLst/>
              </a:rPr>
              <a:t>达到美化、绿化环境和获得高的经济效益的目的。</a:t>
            </a:r>
            <a:endParaRPr lang="zh-CN" altLang="en-US" dirty="0"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534955" y="538279"/>
            <a:ext cx="10972800" cy="1143000"/>
          </a:xfrm>
        </p:spPr>
        <p:txBody>
          <a:bodyPr anchor="ctr"/>
          <a:p>
            <a:pPr>
              <a:buClrTx/>
              <a:buSzTx/>
              <a:buFontTx/>
              <a:buNone/>
            </a:pPr>
            <a:r>
              <a:rPr lang="en-US" altLang="zh-CN" dirty="0">
                <a:effectLst/>
              </a:rPr>
              <a:t>3</a:t>
            </a:r>
            <a:r>
              <a:rPr lang="zh-CN" altLang="en-US" dirty="0">
                <a:effectLst/>
              </a:rPr>
              <a:t>、花卉的栽培方式</a:t>
            </a:r>
            <a:endParaRPr lang="zh-CN" altLang="en-US" dirty="0">
              <a:effectLst/>
            </a:endParaRPr>
          </a:p>
        </p:txBody>
      </p:sp>
      <p:sp>
        <p:nvSpPr>
          <p:cNvPr id="16387" name="内容占位符 16386"/>
          <p:cNvSpPr>
            <a:spLocks noGrp="1"/>
          </p:cNvSpPr>
          <p:nvPr>
            <p:ph idx="1"/>
          </p:nvPr>
        </p:nvSpPr>
        <p:spPr>
          <a:xfrm>
            <a:off x="534670" y="1609090"/>
            <a:ext cx="11047730" cy="4727575"/>
          </a:xfrm>
        </p:spPr>
        <p:txBody>
          <a:bodyPr/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000" dirty="0">
                <a:effectLst/>
              </a:rPr>
              <a:t>栽培方式有多种：</a:t>
            </a:r>
            <a:endParaRPr lang="zh-CN" altLang="en-US" sz="2000" dirty="0">
              <a:effectLst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en-US" altLang="zh-CN" sz="2000" dirty="0">
                <a:effectLst/>
              </a:rPr>
              <a:t>①</a:t>
            </a:r>
            <a:r>
              <a:rPr lang="zh-CN" altLang="en-US" sz="2000" dirty="0">
                <a:effectLst/>
              </a:rPr>
              <a:t>生产栽培</a:t>
            </a:r>
            <a:endParaRPr lang="zh-CN" altLang="en-US" sz="2000" dirty="0">
              <a:effectLst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000" dirty="0">
                <a:effectLst/>
              </a:rPr>
              <a:t>定义：以生产切花、盆花、提炼香精的香花、种苗及球根等为主的生产事业。</a:t>
            </a:r>
            <a:endParaRPr lang="zh-CN" altLang="en-US" sz="2000" dirty="0">
              <a:effectLst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000" dirty="0">
                <a:effectLst/>
              </a:rPr>
              <a:t>特点：集约利用土地，经营管理精细，有较高的栽培技术水平，完善的设备（无土栽培、组织培养等）。如天津花圃、天津良种繁殖场、天津中北协（镇），天津辰凯公司。</a:t>
            </a:r>
            <a:endParaRPr lang="zh-CN" altLang="en-US" sz="2000" dirty="0">
              <a:effectLst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en-US" altLang="zh-CN" sz="2000" dirty="0">
                <a:effectLst/>
              </a:rPr>
              <a:t>②</a:t>
            </a:r>
            <a:r>
              <a:rPr lang="zh-CN" altLang="en-US" sz="2000" dirty="0">
                <a:effectLst/>
              </a:rPr>
              <a:t>观赏栽培</a:t>
            </a:r>
            <a:endParaRPr lang="zh-CN" altLang="en-US" sz="2000" dirty="0">
              <a:effectLst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000" dirty="0">
                <a:effectLst/>
              </a:rPr>
              <a:t>定义：以观赏为目的，而非生产性的企业。</a:t>
            </a:r>
            <a:endParaRPr lang="zh-CN" altLang="en-US" sz="2000" dirty="0">
              <a:effectLst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000" dirty="0">
                <a:effectLst/>
              </a:rPr>
              <a:t>如：公园、街道、广场、街头绿地、校园、医院及庭圆中栽植的花卉。水上公园等栽培有许多花坛、花境等。我院校园内有花坛如实验楼前，小楼前。</a:t>
            </a:r>
            <a:endParaRPr lang="zh-CN" altLang="en-US" sz="2000" dirty="0"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内容占位符 17410"/>
          <p:cNvSpPr>
            <a:spLocks noGrp="1"/>
          </p:cNvSpPr>
          <p:nvPr>
            <p:ph idx="1"/>
          </p:nvPr>
        </p:nvSpPr>
        <p:spPr>
          <a:xfrm>
            <a:off x="599440" y="1024255"/>
            <a:ext cx="11045825" cy="5459095"/>
          </a:xfrm>
        </p:spPr>
        <p:txBody>
          <a:bodyPr>
            <a:normAutofit lnSpcReduction="20000"/>
          </a:bodyPr>
          <a:p>
            <a:pPr indent="457200" fontAlgn="auto">
              <a:lnSpc>
                <a:spcPct val="150000"/>
              </a:lnSpc>
              <a:buNone/>
            </a:pPr>
            <a:r>
              <a:rPr lang="en-US" altLang="zh-CN" sz="2400" dirty="0">
                <a:effectLst/>
              </a:rPr>
              <a:t>③</a:t>
            </a:r>
            <a:r>
              <a:rPr lang="zh-CN" altLang="en-US" sz="2400" dirty="0">
                <a:effectLst/>
              </a:rPr>
              <a:t>标本栽培</a:t>
            </a:r>
            <a:endParaRPr lang="zh-CN" altLang="en-US" sz="2400" dirty="0">
              <a:effectLst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400" dirty="0">
                <a:effectLst/>
              </a:rPr>
              <a:t>定义：以普及国内外花卉的种类、生态、分类和利用等科学知识为目的。</a:t>
            </a:r>
            <a:endParaRPr lang="zh-CN" altLang="en-US" sz="2400" dirty="0">
              <a:effectLst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400" dirty="0">
                <a:effectLst/>
              </a:rPr>
              <a:t>如：植物园的标本区、标本植物温室；公园的各种专类园</a:t>
            </a:r>
            <a:r>
              <a:rPr lang="en-US" altLang="zh-CN" sz="2400" dirty="0">
                <a:effectLst/>
              </a:rPr>
              <a:t>──</a:t>
            </a:r>
            <a:r>
              <a:rPr lang="zh-CN" altLang="en-US" sz="2400" dirty="0">
                <a:effectLst/>
              </a:rPr>
              <a:t>牡丹园、月季园。如北京的植物园种类繁多从温度花卉到热带花卉。又如海南的植物园、主要是热带花卉和植物；上海植物园是网了。</a:t>
            </a:r>
            <a:endParaRPr lang="zh-CN" altLang="en-US" sz="2400" dirty="0">
              <a:effectLst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400" dirty="0">
                <a:effectLst/>
              </a:rPr>
              <a:t>国外上网的植物园有美国密苏里植物园（该植物园里面的</a:t>
            </a:r>
            <a:r>
              <a:rPr lang="en-US" altLang="zh-CN" sz="2400" dirty="0">
                <a:effectLst/>
              </a:rPr>
              <a:t>MOLIB</a:t>
            </a:r>
            <a:r>
              <a:rPr lang="zh-CN" altLang="en-US" sz="2400" dirty="0">
                <a:effectLst/>
              </a:rPr>
              <a:t>图书馆中，可查阅文献和资料，可查</a:t>
            </a:r>
            <a:r>
              <a:rPr lang="en-US" altLang="zh-CN" sz="2400" dirty="0">
                <a:effectLst/>
              </a:rPr>
              <a:t>200</a:t>
            </a:r>
            <a:r>
              <a:rPr lang="zh-CN" altLang="en-US" sz="2400" dirty="0">
                <a:effectLst/>
              </a:rPr>
              <a:t>多个植物园的资料）；英国皇家植物园</a:t>
            </a:r>
            <a:r>
              <a:rPr lang="en-US" altLang="zh-CN" sz="2400" dirty="0">
                <a:effectLst/>
              </a:rPr>
              <a:t>——</a:t>
            </a:r>
            <a:r>
              <a:rPr lang="zh-CN" altLang="en-US" sz="2400" dirty="0">
                <a:effectLst/>
              </a:rPr>
              <a:t>邱园是世界植物园的圣殿；加拿大植物园‘荷尔顿植物园</a:t>
            </a:r>
            <a:r>
              <a:rPr lang="en-US" altLang="zh-CN" sz="2400" dirty="0">
                <a:effectLst/>
              </a:rPr>
              <a:t>——</a:t>
            </a:r>
            <a:r>
              <a:rPr lang="zh-CN" altLang="en-US" sz="2400" dirty="0">
                <a:effectLst/>
              </a:rPr>
              <a:t>美国最大的树木园；澳大利亚国家植物园；澳大利亚墨尔本皇家植物园；澳大利亚悉尼皇家植物园；比利时国家植物园；德国柏林植物园；日本京都府立植物园；英国爱丁堡植物园；美国国家热带植物园；美国纽约植物园等等。</a:t>
            </a:r>
            <a:endParaRPr lang="zh-CN" altLang="en-US" sz="2400" dirty="0"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WordArt 2"/>
          <p:cNvSpPr>
            <a:spLocks noChangeArrowheads="1" noChangeShapeType="1" noTextEdit="1"/>
          </p:cNvSpPr>
          <p:nvPr/>
        </p:nvSpPr>
        <p:spPr bwMode="auto">
          <a:xfrm>
            <a:off x="3193555" y="2510729"/>
            <a:ext cx="6148874" cy="216428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chemeClr val="accent2"/>
              </a:contourClr>
            </a:sp3d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3350" b="1" kern="10" dirty="0">
                <a:solidFill>
                  <a:schemeClr val="accent2">
                    <a:alpha val="78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The End</a:t>
            </a:r>
            <a:endParaRPr lang="zh-CN" altLang="en-US" sz="3350" b="1" kern="10" dirty="0">
              <a:solidFill>
                <a:schemeClr val="accent2">
                  <a:alpha val="78000"/>
                </a:schemeClr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55" y="557329"/>
            <a:ext cx="10972800" cy="1143000"/>
          </a:xfrm>
        </p:spPr>
        <p:txBody>
          <a:bodyPr/>
          <a:p>
            <a:r>
              <a:rPr lang="zh-CN" altLang="en-US" sz="4400">
                <a:solidFill>
                  <a:srgbClr val="FF0000"/>
                </a:solidFill>
              </a:rPr>
              <a:t>主要内容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54810" y="1700530"/>
            <a:ext cx="9852660" cy="4445635"/>
          </a:xfrm>
        </p:spPr>
        <p:txBody>
          <a:bodyPr>
            <a:normAutofit fontScale="90000"/>
          </a:bodyPr>
          <a:p>
            <a:pPr indent="457200" fontAlgn="auto">
              <a:lnSpc>
                <a:spcPct val="150000"/>
              </a:lnSpc>
              <a:buNone/>
            </a:pPr>
            <a:r>
              <a:rPr lang="zh-CN" altLang="en-US"/>
              <a:t>一、花卉含义及有关概念</a:t>
            </a:r>
            <a:endParaRPr lang="zh-CN" altLang="en-US"/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/>
              <a:t>二、学习本课程的意义和作用</a:t>
            </a:r>
            <a:endParaRPr lang="zh-CN" altLang="en-US"/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/>
              <a:t>三、本课程的主要学习内容</a:t>
            </a:r>
            <a:endParaRPr lang="zh-CN" altLang="en-US"/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/>
              <a:t>四、我国花卉资源及对世界园林的贡献</a:t>
            </a:r>
            <a:endParaRPr lang="zh-CN" altLang="en-US"/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/>
              <a:t>五、我国花卉栽培简史</a:t>
            </a:r>
            <a:endParaRPr lang="zh-CN" altLang="en-US"/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/>
              <a:t>六、国内花卉业发展概况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xfrm>
            <a:off x="544195" y="412750"/>
            <a:ext cx="10963275" cy="1216660"/>
          </a:xfrm>
        </p:spPr>
        <p:txBody>
          <a:bodyPr anchor="ctr"/>
          <a:p>
            <a:pPr>
              <a:buClrTx/>
              <a:buSzTx/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一、花卉含义及有关概念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339" name="内容占位符 14338"/>
          <p:cNvSpPr>
            <a:spLocks noGrp="1"/>
          </p:cNvSpPr>
          <p:nvPr>
            <p:ph idx="1"/>
          </p:nvPr>
        </p:nvSpPr>
        <p:spPr>
          <a:xfrm>
            <a:off x="544195" y="1544955"/>
            <a:ext cx="11173460" cy="4833620"/>
          </a:xfrm>
        </p:spPr>
        <p:txBody>
          <a:bodyPr/>
          <a:p>
            <a:pPr indent="457200" fontAlgn="auto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071BD9"/>
                </a:solidFill>
                <a:effectLst/>
              </a:rPr>
              <a:t>1</a:t>
            </a:r>
            <a:r>
              <a:rPr lang="zh-CN" altLang="en-US" sz="2400" dirty="0">
                <a:solidFill>
                  <a:srgbClr val="071BD9"/>
                </a:solidFill>
                <a:effectLst/>
              </a:rPr>
              <a:t>、花卉的含义</a:t>
            </a:r>
            <a:endParaRPr lang="zh-CN" altLang="en-US" sz="2400" dirty="0">
              <a:solidFill>
                <a:srgbClr val="071BD9"/>
              </a:solidFill>
              <a:effectLst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C00000"/>
                </a:solidFill>
              </a:rPr>
              <a:t>狭义的</a:t>
            </a:r>
            <a:r>
              <a:rPr lang="zh-CN" altLang="en-US" sz="2400" dirty="0">
                <a:solidFill>
                  <a:srgbClr val="071BD9"/>
                </a:solidFill>
                <a:effectLst/>
              </a:rPr>
              <a:t>：是指有观赏价值的草本植物。如：凤仙花、仙客来、菊花等。花是植物的生殖器官，卉是草的同意词。花卉指的是花花草草，也就是</a:t>
            </a:r>
            <a:r>
              <a:rPr lang="zh-CN" altLang="en-US" sz="2400" dirty="0">
                <a:solidFill>
                  <a:srgbClr val="C00000"/>
                </a:solidFill>
              </a:rPr>
              <a:t>开花</a:t>
            </a:r>
            <a:r>
              <a:rPr lang="zh-CN" altLang="en-US" sz="2400" i="1" dirty="0">
                <a:solidFill>
                  <a:srgbClr val="071BD9"/>
                </a:solidFill>
              </a:rPr>
              <a:t>的草本植物</a:t>
            </a:r>
            <a:r>
              <a:rPr lang="zh-CN" altLang="en-US" sz="2400" dirty="0">
                <a:solidFill>
                  <a:srgbClr val="071BD9"/>
                </a:solidFill>
                <a:effectLst/>
              </a:rPr>
              <a:t>。</a:t>
            </a:r>
            <a:endParaRPr lang="zh-CN" altLang="en-US" sz="2400" dirty="0">
              <a:solidFill>
                <a:srgbClr val="071BD9"/>
              </a:solidFill>
              <a:effectLst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C00000"/>
                </a:solidFill>
              </a:rPr>
              <a:t>广义的</a:t>
            </a:r>
            <a:r>
              <a:rPr lang="zh-CN" altLang="en-US" sz="2400" dirty="0">
                <a:solidFill>
                  <a:srgbClr val="071BD9"/>
                </a:solidFill>
                <a:effectLst/>
              </a:rPr>
              <a:t>：把具有一定观赏价值，并被人们通过一定技艺进行栽培、养护及陈设的植物。包括高等植物中的草本、亚灌木、灌木、乔木和藤本植物，以及较低等的蕨类植物等都可列入花卉的范畴之中。（是指有观赏价值的草本植物、草本或木本的地被植物、花灌木、开花乔木以及盆景等。）</a:t>
            </a:r>
            <a:endParaRPr lang="zh-CN" altLang="en-US" sz="2400" dirty="0">
              <a:solidFill>
                <a:srgbClr val="071BD9"/>
              </a:solidFill>
              <a:effectLst/>
            </a:endParaRPr>
          </a:p>
          <a:p>
            <a:pPr indent="457200" fontAlgn="auto">
              <a:lnSpc>
                <a:spcPct val="150000"/>
              </a:lnSpc>
              <a:buNone/>
            </a:pPr>
            <a:endParaRPr lang="zh-CN" altLang="en-US" sz="2400" i="1" dirty="0">
              <a:solidFill>
                <a:srgbClr val="071BD9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28" name="内容占位符 81927" descr="1_GG88">
            <a:hlinkClick r:id="rId1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420" y="33655"/>
            <a:ext cx="4354830" cy="3266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30" name="图片 81929" descr="v3_GG8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420" y="3609975"/>
            <a:ext cx="4355465" cy="3205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6" name="图片 81925" descr="p878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055" y="1456055"/>
            <a:ext cx="4844415" cy="36391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5260" y="1289685"/>
            <a:ext cx="10429875" cy="4362450"/>
          </a:xfrm>
        </p:spPr>
        <p:txBody>
          <a:bodyPr>
            <a:normAutofit fontScale="80000"/>
          </a:bodyPr>
          <a:p>
            <a:pPr indent="0" fontAlgn="auto">
              <a:lnSpc>
                <a:spcPct val="150000"/>
              </a:lnSpc>
              <a:buNone/>
            </a:pPr>
            <a:r>
              <a:rPr lang="zh-CN" altLang="en-US" dirty="0">
                <a:effectLst/>
                <a:sym typeface="+mn-ea"/>
              </a:rPr>
              <a:t>如：亚灌木</a:t>
            </a:r>
            <a:r>
              <a:rPr lang="en-US" altLang="zh-CN" dirty="0">
                <a:effectLst/>
                <a:sym typeface="+mn-ea"/>
              </a:rPr>
              <a:t>──</a:t>
            </a:r>
            <a:r>
              <a:rPr lang="zh-CN" altLang="en-US" dirty="0">
                <a:effectLst/>
                <a:sym typeface="+mn-ea"/>
              </a:rPr>
              <a:t>月季、蔷薇</a:t>
            </a:r>
            <a:endParaRPr lang="zh-CN" altLang="en-US" dirty="0">
              <a:effectLst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dirty="0">
                <a:effectLst/>
                <a:sym typeface="+mn-ea"/>
              </a:rPr>
              <a:t>灌木</a:t>
            </a:r>
            <a:r>
              <a:rPr lang="en-US" altLang="zh-CN" dirty="0">
                <a:effectLst/>
                <a:sym typeface="+mn-ea"/>
              </a:rPr>
              <a:t>──</a:t>
            </a:r>
            <a:r>
              <a:rPr lang="zh-CN" altLang="en-US" dirty="0">
                <a:effectLst/>
                <a:sym typeface="+mn-ea"/>
              </a:rPr>
              <a:t>木槿、丁香</a:t>
            </a:r>
            <a:endParaRPr lang="zh-CN" altLang="en-US" dirty="0">
              <a:effectLst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dirty="0">
                <a:effectLst/>
                <a:sym typeface="+mn-ea"/>
              </a:rPr>
              <a:t>乔木</a:t>
            </a:r>
            <a:r>
              <a:rPr lang="en-US" altLang="zh-CN" dirty="0">
                <a:effectLst/>
                <a:sym typeface="+mn-ea"/>
              </a:rPr>
              <a:t>──</a:t>
            </a:r>
            <a:r>
              <a:rPr lang="zh-CN" altLang="en-US" dirty="0">
                <a:effectLst/>
                <a:sym typeface="+mn-ea"/>
              </a:rPr>
              <a:t>木兰、桂花</a:t>
            </a:r>
            <a:endParaRPr lang="zh-CN" altLang="en-US" dirty="0">
              <a:effectLst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dirty="0">
                <a:effectLst/>
                <a:sym typeface="+mn-ea"/>
              </a:rPr>
              <a:t>藤本</a:t>
            </a:r>
            <a:r>
              <a:rPr lang="en-US" altLang="zh-CN" dirty="0">
                <a:effectLst/>
                <a:sym typeface="+mn-ea"/>
              </a:rPr>
              <a:t>──</a:t>
            </a:r>
            <a:r>
              <a:rPr lang="zh-CN" altLang="en-US" dirty="0">
                <a:effectLst/>
                <a:sym typeface="+mn-ea"/>
              </a:rPr>
              <a:t>牵牛、地锦</a:t>
            </a:r>
            <a:endParaRPr lang="zh-CN" altLang="en-US" dirty="0">
              <a:effectLst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dirty="0">
                <a:effectLst/>
                <a:sym typeface="+mn-ea"/>
              </a:rPr>
              <a:t>蕨类植物</a:t>
            </a:r>
            <a:r>
              <a:rPr lang="en-US" altLang="zh-CN" dirty="0">
                <a:effectLst/>
                <a:sym typeface="+mn-ea"/>
              </a:rPr>
              <a:t>──</a:t>
            </a:r>
            <a:r>
              <a:rPr lang="zh-CN" altLang="en-US" dirty="0">
                <a:effectLst/>
                <a:sym typeface="+mn-ea"/>
              </a:rPr>
              <a:t>肾蕨</a:t>
            </a:r>
            <a:endParaRPr lang="zh-CN" altLang="en-US" dirty="0">
              <a:effectLst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tx1"/>
                </a:solidFill>
                <a:effectLst/>
                <a:sym typeface="+mn-ea"/>
              </a:rPr>
              <a:t>地被植物</a:t>
            </a:r>
            <a:r>
              <a:rPr lang="en-US" altLang="zh-CN" dirty="0">
                <a:solidFill>
                  <a:schemeClr val="tx1"/>
                </a:solidFill>
                <a:effectLst/>
                <a:sym typeface="+mn-ea"/>
              </a:rPr>
              <a:t>──</a:t>
            </a:r>
            <a:r>
              <a:rPr lang="zh-CN" altLang="en-US" dirty="0">
                <a:solidFill>
                  <a:schemeClr val="tx1"/>
                </a:solidFill>
                <a:effectLst/>
                <a:sym typeface="+mn-ea"/>
              </a:rPr>
              <a:t>麦冬类、沿阶草类、景天类、丛生福禄考等</a:t>
            </a:r>
            <a:endParaRPr lang="zh-CN" altLang="en-US" dirty="0">
              <a:solidFill>
                <a:srgbClr val="C00000"/>
              </a:solidFill>
              <a:effectLst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i="1" dirty="0">
                <a:solidFill>
                  <a:srgbClr val="C00000"/>
                </a:solidFill>
                <a:sym typeface="+mn-ea"/>
              </a:rPr>
              <a:t>本课程以草本花卉为主要研究对象，但也包括温室木本花卉。</a:t>
            </a:r>
            <a:endParaRPr lang="zh-CN" altLang="en-US" i="1" dirty="0">
              <a:solidFill>
                <a:srgbClr val="C0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0708" name="图片 200707" descr="80320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0540" y="-12700"/>
            <a:ext cx="3550285" cy="2354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0709" name="图片 200708" descr="804300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855" y="543560"/>
            <a:ext cx="3825875" cy="5770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0710" name="图片 200709" descr="804300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-100330"/>
            <a:ext cx="3813810" cy="2529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1732" name="图片 201731" descr="803000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55" y="2517140"/>
            <a:ext cx="6486525" cy="4301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11" name="流程图: 终止 72710"/>
          <p:cNvSpPr/>
          <p:nvPr/>
        </p:nvSpPr>
        <p:spPr>
          <a:xfrm>
            <a:off x="6024563" y="3573463"/>
            <a:ext cx="576262" cy="1657350"/>
          </a:xfrm>
          <a:prstGeom prst="flowChartTerminator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800" b="1" dirty="0">
                <a:latin typeface="Arial" panose="020B0604020202020204" pitchFamily="34" charset="0"/>
                <a:ea typeface="仿宋_GB2312" panose="02010609030101010101" pitchFamily="49" charset="-122"/>
              </a:rPr>
              <a:t>灌</a:t>
            </a:r>
            <a:endParaRPr lang="zh-CN" altLang="en-US" sz="2800" b="1" dirty="0">
              <a:latin typeface="Arial" panose="020B0604020202020204" pitchFamily="34" charset="0"/>
              <a:ea typeface="仿宋_GB2312" panose="02010609030101010101" pitchFamily="49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仿宋_GB2312" panose="02010609030101010101" pitchFamily="49" charset="-122"/>
              </a:rPr>
              <a:t>木</a:t>
            </a:r>
            <a:endParaRPr lang="zh-CN" altLang="en-US" sz="2800" b="1" dirty="0">
              <a:latin typeface="Arial" panose="020B0604020202020204" pitchFamily="34" charset="0"/>
              <a:ea typeface="仿宋_GB2312" panose="02010609030101010101" pitchFamily="49" charset="-122"/>
            </a:endParaRPr>
          </a:p>
        </p:txBody>
      </p:sp>
      <p:sp>
        <p:nvSpPr>
          <p:cNvPr id="72712" name="流程图: 终止 72711"/>
          <p:cNvSpPr/>
          <p:nvPr/>
        </p:nvSpPr>
        <p:spPr>
          <a:xfrm>
            <a:off x="5591175" y="1557338"/>
            <a:ext cx="576263" cy="1657350"/>
          </a:xfrm>
          <a:prstGeom prst="flowChartTerminator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800" b="1" dirty="0">
                <a:latin typeface="Arial" panose="020B0604020202020204" pitchFamily="34" charset="0"/>
                <a:ea typeface="仿宋_GB2312" panose="02010609030101010101" pitchFamily="49" charset="-122"/>
              </a:rPr>
              <a:t>亚</a:t>
            </a:r>
            <a:endParaRPr lang="zh-CN" altLang="en-US" sz="2800" b="1" dirty="0">
              <a:latin typeface="Arial" panose="020B0604020202020204" pitchFamily="34" charset="0"/>
              <a:ea typeface="仿宋_GB2312" panose="02010609030101010101" pitchFamily="49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仿宋_GB2312" panose="02010609030101010101" pitchFamily="49" charset="-122"/>
              </a:rPr>
              <a:t>灌</a:t>
            </a:r>
            <a:endParaRPr lang="zh-CN" altLang="en-US" sz="2800" b="1" dirty="0">
              <a:latin typeface="Arial" panose="020B0604020202020204" pitchFamily="34" charset="0"/>
              <a:ea typeface="仿宋_GB2312" panose="02010609030101010101" pitchFamily="49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仿宋_GB2312" panose="02010609030101010101" pitchFamily="49" charset="-122"/>
              </a:rPr>
              <a:t>木</a:t>
            </a:r>
            <a:endParaRPr lang="zh-CN" altLang="en-US" sz="2800" b="1" dirty="0">
              <a:latin typeface="Arial" panose="020B0604020202020204" pitchFamily="34" charset="0"/>
              <a:ea typeface="仿宋_GB2312" panose="02010609030101010101" pitchFamily="49" charset="-122"/>
            </a:endParaRPr>
          </a:p>
        </p:txBody>
      </p:sp>
      <p:sp>
        <p:nvSpPr>
          <p:cNvPr id="72713" name="直接连接符 72712"/>
          <p:cNvSpPr/>
          <p:nvPr/>
        </p:nvSpPr>
        <p:spPr>
          <a:xfrm>
            <a:off x="5664200" y="5589588"/>
            <a:ext cx="0" cy="0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714" name="直接连接符 72713"/>
          <p:cNvSpPr/>
          <p:nvPr/>
        </p:nvSpPr>
        <p:spPr>
          <a:xfrm>
            <a:off x="5735638" y="5445125"/>
            <a:ext cx="0" cy="504825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715" name="直接连接符 72714"/>
          <p:cNvSpPr/>
          <p:nvPr/>
        </p:nvSpPr>
        <p:spPr>
          <a:xfrm>
            <a:off x="5735638" y="5445125"/>
            <a:ext cx="792162" cy="0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716" name="直接连接符 72715"/>
          <p:cNvSpPr/>
          <p:nvPr/>
        </p:nvSpPr>
        <p:spPr>
          <a:xfrm>
            <a:off x="6527800" y="5445125"/>
            <a:ext cx="0" cy="504825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717" name="直接连接符 72716"/>
          <p:cNvSpPr/>
          <p:nvPr/>
        </p:nvSpPr>
        <p:spPr>
          <a:xfrm flipH="1">
            <a:off x="5735638" y="5949950"/>
            <a:ext cx="792162" cy="0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718" name="矩形 72717"/>
          <p:cNvSpPr/>
          <p:nvPr/>
        </p:nvSpPr>
        <p:spPr>
          <a:xfrm>
            <a:off x="5664200" y="544512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仿宋_GB2312" panose="02010609030101010101" pitchFamily="49" charset="-122"/>
                <a:ea typeface="宋体" panose="02010600030101010101" pitchFamily="2" charset="-122"/>
              </a:rPr>
              <a:t>图一</a:t>
            </a:r>
            <a:endParaRPr lang="zh-CN" altLang="en-US" sz="2800" b="1" dirty="0">
              <a:solidFill>
                <a:srgbClr val="FF0000"/>
              </a:solidFill>
              <a:latin typeface="仿宋_GB2312" panose="02010609030101010101" pitchFamily="49" charset="-122"/>
              <a:ea typeface="宋体" panose="02010600030101010101" pitchFamily="2" charset="-122"/>
            </a:endParaRPr>
          </a:p>
        </p:txBody>
      </p:sp>
      <p:pic>
        <p:nvPicPr>
          <p:cNvPr id="72719" name="图片 72718" descr="月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8470" y="1557338"/>
            <a:ext cx="2376488" cy="178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20" name="矩形标注 72719"/>
          <p:cNvSpPr/>
          <p:nvPr/>
        </p:nvSpPr>
        <p:spPr>
          <a:xfrm>
            <a:off x="2351088" y="1916113"/>
            <a:ext cx="431800" cy="792162"/>
          </a:xfrm>
          <a:prstGeom prst="wedgeRectCallout">
            <a:avLst>
              <a:gd name="adj1" fmla="val 120588"/>
              <a:gd name="adj2" fmla="val 6222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2000" b="1" dirty="0">
                <a:solidFill>
                  <a:srgbClr val="FFFF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月季</a:t>
            </a:r>
            <a:endParaRPr lang="zh-CN" altLang="en-US" sz="2000" b="1" dirty="0">
              <a:solidFill>
                <a:srgbClr val="FFFF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2721" name="图片 72720" descr="蔷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13" y="3500438"/>
            <a:ext cx="2376487" cy="178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22" name="矩形标注 72721"/>
          <p:cNvSpPr/>
          <p:nvPr/>
        </p:nvSpPr>
        <p:spPr>
          <a:xfrm>
            <a:off x="2640013" y="5084763"/>
            <a:ext cx="431800" cy="792162"/>
          </a:xfrm>
          <a:prstGeom prst="wedgeRectCallout">
            <a:avLst>
              <a:gd name="adj1" fmla="val 106986"/>
              <a:gd name="adj2" fmla="val -14559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2000" b="1" dirty="0">
                <a:solidFill>
                  <a:srgbClr val="FFFF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蔷薇</a:t>
            </a:r>
            <a:endParaRPr lang="zh-CN" altLang="en-US" sz="2000" b="1" dirty="0">
              <a:solidFill>
                <a:srgbClr val="FFFF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2723" name="图片 72722" descr="木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981075"/>
            <a:ext cx="2520950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24" name="图片 72723" descr="丁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3213100"/>
            <a:ext cx="2447925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25" name="矩形标注 72724"/>
          <p:cNvSpPr/>
          <p:nvPr/>
        </p:nvSpPr>
        <p:spPr>
          <a:xfrm>
            <a:off x="9191625" y="5300663"/>
            <a:ext cx="431800" cy="792162"/>
          </a:xfrm>
          <a:prstGeom prst="wedgeRectCallout">
            <a:avLst>
              <a:gd name="adj1" fmla="val -97060"/>
              <a:gd name="adj2" fmla="val -1145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2000" b="1" dirty="0">
                <a:solidFill>
                  <a:srgbClr val="FFFF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丁香</a:t>
            </a:r>
            <a:endParaRPr lang="zh-CN" altLang="en-US" sz="2000" b="1" dirty="0">
              <a:solidFill>
                <a:srgbClr val="FFFF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726" name="矩形标注 72725"/>
          <p:cNvSpPr/>
          <p:nvPr/>
        </p:nvSpPr>
        <p:spPr>
          <a:xfrm>
            <a:off x="9264650" y="1700213"/>
            <a:ext cx="431800" cy="792162"/>
          </a:xfrm>
          <a:prstGeom prst="wedgeRectCallout">
            <a:avLst>
              <a:gd name="adj1" fmla="val -143750"/>
              <a:gd name="adj2" fmla="val 7625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2000" b="1" dirty="0">
                <a:solidFill>
                  <a:srgbClr val="FFFF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木槿</a:t>
            </a:r>
            <a:endParaRPr lang="zh-CN" altLang="en-US" sz="2000" b="1" dirty="0">
              <a:solidFill>
                <a:srgbClr val="FFFF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bldLvl="0" animBg="1"/>
      <p:bldP spid="72712" grpId="0" bldLvl="0" animBg="1"/>
      <p:bldP spid="72720" grpId="0" bldLvl="0" animBg="1"/>
      <p:bldP spid="72722" grpId="0" bldLvl="0" animBg="1"/>
      <p:bldP spid="72725" grpId="0" bldLvl="0" animBg="1"/>
      <p:bldP spid="7272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780" name="图片 75779" descr="木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0375" y="1125538"/>
            <a:ext cx="2590800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1" name="图片 75780" descr="桂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3860800"/>
            <a:ext cx="2592388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2" name="图片 75781" descr="牵牛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163" y="1125538"/>
            <a:ext cx="2663825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3" name="图片 75782" descr="地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163" y="3806825"/>
            <a:ext cx="2663825" cy="1998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4" name="直接连接符 75783"/>
          <p:cNvSpPr/>
          <p:nvPr/>
        </p:nvSpPr>
        <p:spPr>
          <a:xfrm>
            <a:off x="5808663" y="3429000"/>
            <a:ext cx="0" cy="0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5785" name="直接连接符 75784"/>
          <p:cNvSpPr/>
          <p:nvPr/>
        </p:nvSpPr>
        <p:spPr>
          <a:xfrm>
            <a:off x="5880100" y="3284538"/>
            <a:ext cx="0" cy="504825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5786" name="直接连接符 75785"/>
          <p:cNvSpPr/>
          <p:nvPr/>
        </p:nvSpPr>
        <p:spPr>
          <a:xfrm>
            <a:off x="5880100" y="3284538"/>
            <a:ext cx="792163" cy="0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5787" name="直接连接符 75786"/>
          <p:cNvSpPr/>
          <p:nvPr/>
        </p:nvSpPr>
        <p:spPr>
          <a:xfrm>
            <a:off x="6672263" y="3284538"/>
            <a:ext cx="0" cy="504825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5788" name="直接连接符 75787"/>
          <p:cNvSpPr/>
          <p:nvPr/>
        </p:nvSpPr>
        <p:spPr>
          <a:xfrm flipH="1">
            <a:off x="5880100" y="3789363"/>
            <a:ext cx="792163" cy="0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5789" name="矩形 75788"/>
          <p:cNvSpPr/>
          <p:nvPr/>
        </p:nvSpPr>
        <p:spPr>
          <a:xfrm>
            <a:off x="5808663" y="3284538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仿宋_GB2312" panose="02010609030101010101" pitchFamily="49" charset="-122"/>
                <a:ea typeface="宋体" panose="02010600030101010101" pitchFamily="2" charset="-122"/>
              </a:rPr>
              <a:t>图二</a:t>
            </a:r>
            <a:endParaRPr lang="zh-CN" altLang="en-US" sz="2800" b="1" dirty="0">
              <a:solidFill>
                <a:srgbClr val="FF0000"/>
              </a:solidFill>
              <a:latin typeface="仿宋_GB2312" panose="0201060903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75790" name="上下箭头标注 75789"/>
          <p:cNvSpPr/>
          <p:nvPr/>
        </p:nvSpPr>
        <p:spPr>
          <a:xfrm>
            <a:off x="3432175" y="3213100"/>
            <a:ext cx="1800225" cy="576263"/>
          </a:xfrm>
          <a:prstGeom prst="upDownArrowCallout">
            <a:avLst>
              <a:gd name="adj1" fmla="val 78099"/>
              <a:gd name="adj2" fmla="val 78099"/>
              <a:gd name="adj3" fmla="val 12500"/>
              <a:gd name="adj4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000" b="1" dirty="0">
                <a:solidFill>
                  <a:srgbClr val="FFFF99"/>
                </a:solidFill>
                <a:latin typeface="华文行楷" pitchFamily="2" charset="-122"/>
                <a:ea typeface="华文行楷" pitchFamily="2" charset="-122"/>
              </a:rPr>
              <a:t>乔       木</a:t>
            </a:r>
            <a:endParaRPr lang="zh-CN" altLang="en-US" sz="2000" b="1" dirty="0">
              <a:solidFill>
                <a:srgbClr val="FFFF99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5791" name="上下箭头标注 75790"/>
          <p:cNvSpPr/>
          <p:nvPr/>
        </p:nvSpPr>
        <p:spPr>
          <a:xfrm>
            <a:off x="7391400" y="3141663"/>
            <a:ext cx="1800225" cy="576262"/>
          </a:xfrm>
          <a:prstGeom prst="upDownArrowCallout">
            <a:avLst>
              <a:gd name="adj1" fmla="val 78099"/>
              <a:gd name="adj2" fmla="val 78099"/>
              <a:gd name="adj3" fmla="val 12500"/>
              <a:gd name="adj4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000" b="1" dirty="0">
                <a:solidFill>
                  <a:srgbClr val="FFFF99"/>
                </a:solidFill>
                <a:latin typeface="华文行楷" pitchFamily="2" charset="-122"/>
                <a:ea typeface="华文行楷" pitchFamily="2" charset="-122"/>
              </a:rPr>
              <a:t>藤        本</a:t>
            </a:r>
            <a:endParaRPr lang="zh-CN" altLang="en-US" sz="2000" b="1" dirty="0">
              <a:solidFill>
                <a:srgbClr val="FFFF99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5792" name="左箭头标注 75791"/>
          <p:cNvSpPr/>
          <p:nvPr/>
        </p:nvSpPr>
        <p:spPr>
          <a:xfrm>
            <a:off x="5591175" y="1557338"/>
            <a:ext cx="576263" cy="1152525"/>
          </a:xfrm>
          <a:prstGeom prst="leftArrowCallout">
            <a:avLst>
              <a:gd name="adj1" fmla="val 49999"/>
              <a:gd name="adj2" fmla="val 49999"/>
              <a:gd name="adj3" fmla="val 16666"/>
              <a:gd name="adj4" fmla="val 6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000" b="1" dirty="0">
                <a:solidFill>
                  <a:srgbClr val="FFFF99"/>
                </a:solidFill>
                <a:latin typeface="Arial" panose="020B0604020202020204" pitchFamily="34" charset="0"/>
                <a:ea typeface="华文行楷" pitchFamily="2" charset="-122"/>
              </a:rPr>
              <a:t>木</a:t>
            </a:r>
            <a:endParaRPr lang="zh-CN" altLang="en-US" sz="2000" b="1" dirty="0">
              <a:solidFill>
                <a:srgbClr val="FFFF99"/>
              </a:solidFill>
              <a:latin typeface="Arial" panose="020B0604020202020204" pitchFamily="34" charset="0"/>
              <a:ea typeface="华文行楷" pitchFamily="2" charset="-122"/>
            </a:endParaRPr>
          </a:p>
          <a:p>
            <a:r>
              <a:rPr lang="zh-CN" altLang="en-US" sz="2000" b="1" dirty="0">
                <a:solidFill>
                  <a:srgbClr val="FFFF99"/>
                </a:solidFill>
                <a:latin typeface="Arial" panose="020B0604020202020204" pitchFamily="34" charset="0"/>
                <a:ea typeface="华文行楷" pitchFamily="2" charset="-122"/>
              </a:rPr>
              <a:t>兰</a:t>
            </a:r>
            <a:endParaRPr lang="zh-CN" altLang="en-US" sz="2000" b="1" dirty="0">
              <a:solidFill>
                <a:srgbClr val="FFFF99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75793" name="左箭头标注 75792"/>
          <p:cNvSpPr/>
          <p:nvPr/>
        </p:nvSpPr>
        <p:spPr>
          <a:xfrm>
            <a:off x="5591175" y="4221163"/>
            <a:ext cx="576263" cy="1152525"/>
          </a:xfrm>
          <a:prstGeom prst="leftArrowCallout">
            <a:avLst>
              <a:gd name="adj1" fmla="val 49999"/>
              <a:gd name="adj2" fmla="val 49999"/>
              <a:gd name="adj3" fmla="val 16666"/>
              <a:gd name="adj4" fmla="val 6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000" b="1" dirty="0">
                <a:solidFill>
                  <a:srgbClr val="FFFF99"/>
                </a:solidFill>
                <a:latin typeface="Arial" panose="020B0604020202020204" pitchFamily="34" charset="0"/>
                <a:ea typeface="华文行楷" pitchFamily="2" charset="-122"/>
              </a:rPr>
              <a:t>桂</a:t>
            </a:r>
            <a:endParaRPr lang="zh-CN" altLang="en-US" sz="2000" b="1" dirty="0">
              <a:solidFill>
                <a:srgbClr val="FFFF99"/>
              </a:solidFill>
              <a:latin typeface="Arial" panose="020B0604020202020204" pitchFamily="34" charset="0"/>
              <a:ea typeface="华文行楷" pitchFamily="2" charset="-122"/>
            </a:endParaRPr>
          </a:p>
          <a:p>
            <a:r>
              <a:rPr lang="zh-CN" altLang="en-US" sz="2000" b="1" dirty="0">
                <a:solidFill>
                  <a:srgbClr val="FFFF99"/>
                </a:solidFill>
                <a:latin typeface="Arial" panose="020B0604020202020204" pitchFamily="34" charset="0"/>
                <a:ea typeface="华文行楷" pitchFamily="2" charset="-122"/>
              </a:rPr>
              <a:t>花</a:t>
            </a:r>
            <a:endParaRPr lang="zh-CN" altLang="en-US" sz="2000" b="1" dirty="0">
              <a:solidFill>
                <a:srgbClr val="FFFF99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75794" name="右箭头标注 75793"/>
          <p:cNvSpPr/>
          <p:nvPr/>
        </p:nvSpPr>
        <p:spPr>
          <a:xfrm>
            <a:off x="6311900" y="4221163"/>
            <a:ext cx="574675" cy="1150937"/>
          </a:xfrm>
          <a:prstGeom prst="rightArrowCallout">
            <a:avLst>
              <a:gd name="adj1" fmla="val 50069"/>
              <a:gd name="adj2" fmla="val 50069"/>
              <a:gd name="adj3" fmla="val 16666"/>
              <a:gd name="adj4" fmla="val 6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000" b="1" dirty="0">
                <a:solidFill>
                  <a:srgbClr val="FFFF99"/>
                </a:solidFill>
                <a:latin typeface="Arial" panose="020B0604020202020204" pitchFamily="34" charset="0"/>
                <a:ea typeface="华文行楷" pitchFamily="2" charset="-122"/>
              </a:rPr>
              <a:t>地</a:t>
            </a:r>
            <a:endParaRPr lang="zh-CN" altLang="en-US" sz="2000" b="1" dirty="0">
              <a:solidFill>
                <a:srgbClr val="FFFF99"/>
              </a:solidFill>
              <a:latin typeface="Arial" panose="020B0604020202020204" pitchFamily="34" charset="0"/>
              <a:ea typeface="华文行楷" pitchFamily="2" charset="-122"/>
            </a:endParaRPr>
          </a:p>
          <a:p>
            <a:r>
              <a:rPr lang="zh-CN" altLang="en-US" sz="2000" b="1" dirty="0">
                <a:solidFill>
                  <a:srgbClr val="FFFF99"/>
                </a:solidFill>
                <a:latin typeface="Arial" panose="020B0604020202020204" pitchFamily="34" charset="0"/>
                <a:ea typeface="华文行楷" pitchFamily="2" charset="-122"/>
              </a:rPr>
              <a:t>锦</a:t>
            </a:r>
            <a:endParaRPr lang="zh-CN" altLang="en-US" sz="2000" b="1" dirty="0">
              <a:solidFill>
                <a:srgbClr val="FFFF99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75795" name="右箭头标注 75794"/>
          <p:cNvSpPr/>
          <p:nvPr/>
        </p:nvSpPr>
        <p:spPr>
          <a:xfrm>
            <a:off x="6311900" y="1557338"/>
            <a:ext cx="574675" cy="1150937"/>
          </a:xfrm>
          <a:prstGeom prst="rightArrowCallout">
            <a:avLst>
              <a:gd name="adj1" fmla="val 50069"/>
              <a:gd name="adj2" fmla="val 50069"/>
              <a:gd name="adj3" fmla="val 16666"/>
              <a:gd name="adj4" fmla="val 6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000" b="1" dirty="0">
                <a:solidFill>
                  <a:srgbClr val="FFFF99"/>
                </a:solidFill>
                <a:latin typeface="Arial" panose="020B0604020202020204" pitchFamily="34" charset="0"/>
                <a:ea typeface="华文行楷" pitchFamily="2" charset="-122"/>
              </a:rPr>
              <a:t>牵</a:t>
            </a:r>
            <a:endParaRPr lang="zh-CN" altLang="en-US" sz="2000" b="1" dirty="0">
              <a:solidFill>
                <a:srgbClr val="FFFF99"/>
              </a:solidFill>
              <a:latin typeface="Arial" panose="020B0604020202020204" pitchFamily="34" charset="0"/>
              <a:ea typeface="华文行楷" pitchFamily="2" charset="-122"/>
            </a:endParaRPr>
          </a:p>
          <a:p>
            <a:r>
              <a:rPr lang="zh-CN" altLang="en-US" sz="2000" b="1" dirty="0">
                <a:solidFill>
                  <a:srgbClr val="FFFF99"/>
                </a:solidFill>
                <a:latin typeface="Arial" panose="020B0604020202020204" pitchFamily="34" charset="0"/>
                <a:ea typeface="华文行楷" pitchFamily="2" charset="-122"/>
              </a:rPr>
              <a:t>牛</a:t>
            </a:r>
            <a:endParaRPr lang="zh-CN" altLang="en-US" sz="2000" b="1" dirty="0">
              <a:solidFill>
                <a:srgbClr val="FFFF99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 bldLvl="0" animBg="1"/>
      <p:bldP spid="75791" grpId="0" bldLvl="0" animBg="1"/>
      <p:bldP spid="75792" grpId="0" bldLvl="0" animBg="1"/>
      <p:bldP spid="75793" grpId="0" bldLvl="0" animBg="1"/>
      <p:bldP spid="75794" grpId="0" bldLvl="0" animBg="1"/>
      <p:bldP spid="7579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6" name="图片 74755" descr="maid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8213" y="2565400"/>
            <a:ext cx="273685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7" name="图片 74756" descr="yanjieca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413" y="4076700"/>
            <a:ext cx="2592387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8" name="图片 74757" descr="肾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938" y="765175"/>
            <a:ext cx="2663825" cy="1998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9" name="图片 74758" descr="铁线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989138"/>
            <a:ext cx="2665413" cy="206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60" name="直接连接符 74759"/>
          <p:cNvSpPr/>
          <p:nvPr/>
        </p:nvSpPr>
        <p:spPr>
          <a:xfrm>
            <a:off x="5664200" y="3357563"/>
            <a:ext cx="0" cy="0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4761" name="直接连接符 74760"/>
          <p:cNvSpPr/>
          <p:nvPr/>
        </p:nvSpPr>
        <p:spPr>
          <a:xfrm>
            <a:off x="5735638" y="3213100"/>
            <a:ext cx="0" cy="504825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4762" name="直接连接符 74761"/>
          <p:cNvSpPr/>
          <p:nvPr/>
        </p:nvSpPr>
        <p:spPr>
          <a:xfrm>
            <a:off x="5735638" y="3213100"/>
            <a:ext cx="792162" cy="0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4763" name="直接连接符 74762"/>
          <p:cNvSpPr/>
          <p:nvPr/>
        </p:nvSpPr>
        <p:spPr>
          <a:xfrm>
            <a:off x="6527800" y="3213100"/>
            <a:ext cx="0" cy="504825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4764" name="直接连接符 74763"/>
          <p:cNvSpPr/>
          <p:nvPr/>
        </p:nvSpPr>
        <p:spPr>
          <a:xfrm flipH="1">
            <a:off x="5735638" y="3717925"/>
            <a:ext cx="792162" cy="0"/>
          </a:xfrm>
          <a:prstGeom prst="line">
            <a:avLst/>
          </a:prstGeom>
          <a:ln w="76200" cap="flat" cmpd="tri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4765" name="矩形 74764"/>
          <p:cNvSpPr/>
          <p:nvPr/>
        </p:nvSpPr>
        <p:spPr>
          <a:xfrm>
            <a:off x="5664200" y="321310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仿宋_GB2312" panose="02010609030101010101" pitchFamily="49" charset="-122"/>
                <a:ea typeface="宋体" panose="02010600030101010101" pitchFamily="2" charset="-122"/>
              </a:rPr>
              <a:t>图三</a:t>
            </a:r>
            <a:endParaRPr lang="zh-CN" altLang="en-US" sz="2800" b="1" dirty="0">
              <a:solidFill>
                <a:srgbClr val="FF0000"/>
              </a:solidFill>
              <a:latin typeface="仿宋_GB2312" panose="0201060903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74766" name="横卷形 74765"/>
          <p:cNvSpPr/>
          <p:nvPr/>
        </p:nvSpPr>
        <p:spPr>
          <a:xfrm>
            <a:off x="5087938" y="5589588"/>
            <a:ext cx="1512887" cy="5762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latin typeface="Arial" panose="020B0604020202020204" pitchFamily="34" charset="0"/>
                <a:ea typeface="华文行楷" pitchFamily="2" charset="-122"/>
              </a:rPr>
              <a:t>沿阶草</a:t>
            </a:r>
            <a:endParaRPr lang="zh-CN" altLang="en-US" sz="2400" dirty="0"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74767" name="横卷形 74766"/>
          <p:cNvSpPr/>
          <p:nvPr/>
        </p:nvSpPr>
        <p:spPr>
          <a:xfrm>
            <a:off x="2424113" y="4365625"/>
            <a:ext cx="1512887" cy="5762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latin typeface="Arial" panose="020B0604020202020204" pitchFamily="34" charset="0"/>
                <a:ea typeface="华文行楷" pitchFamily="2" charset="-122"/>
              </a:rPr>
              <a:t>麦冬</a:t>
            </a:r>
            <a:endParaRPr lang="zh-CN" altLang="en-US" sz="2400" dirty="0"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74768" name="横卷形 74767"/>
          <p:cNvSpPr/>
          <p:nvPr/>
        </p:nvSpPr>
        <p:spPr>
          <a:xfrm>
            <a:off x="8543925" y="3716338"/>
            <a:ext cx="1512888" cy="5762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latin typeface="Arial" panose="020B0604020202020204" pitchFamily="34" charset="0"/>
                <a:ea typeface="华文行楷" pitchFamily="2" charset="-122"/>
              </a:rPr>
              <a:t>铁线蕨</a:t>
            </a:r>
            <a:endParaRPr lang="zh-CN" altLang="en-US" sz="2400" dirty="0"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74769" name="横卷形 74768"/>
          <p:cNvSpPr/>
          <p:nvPr/>
        </p:nvSpPr>
        <p:spPr>
          <a:xfrm>
            <a:off x="5951538" y="2420938"/>
            <a:ext cx="1512887" cy="5762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latin typeface="Arial" panose="020B0604020202020204" pitchFamily="34" charset="0"/>
                <a:ea typeface="华文行楷" pitchFamily="2" charset="-122"/>
              </a:rPr>
              <a:t>肾厥</a:t>
            </a:r>
            <a:endParaRPr lang="zh-CN" altLang="en-US" sz="2400" dirty="0"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74770" name="下箭头标注 74769"/>
          <p:cNvSpPr/>
          <p:nvPr/>
        </p:nvSpPr>
        <p:spPr>
          <a:xfrm>
            <a:off x="2640013" y="1557338"/>
            <a:ext cx="1727200" cy="863600"/>
          </a:xfrm>
          <a:prstGeom prst="downArrowCallout">
            <a:avLst>
              <a:gd name="adj1" fmla="val 50000"/>
              <a:gd name="adj2" fmla="val 50000"/>
              <a:gd name="adj3" fmla="val 16666"/>
              <a:gd name="adj4" fmla="val 6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latin typeface="Arial" panose="020B0604020202020204" pitchFamily="34" charset="0"/>
                <a:ea typeface="华文行楷" pitchFamily="2" charset="-122"/>
              </a:rPr>
              <a:t>地被植物</a:t>
            </a:r>
            <a:endParaRPr lang="zh-CN" altLang="en-US" sz="2400"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74773" name="上箭头标注 74772"/>
          <p:cNvSpPr/>
          <p:nvPr/>
        </p:nvSpPr>
        <p:spPr>
          <a:xfrm>
            <a:off x="7824788" y="4365625"/>
            <a:ext cx="1727200" cy="719138"/>
          </a:xfrm>
          <a:prstGeom prst="upArrowCallout">
            <a:avLst>
              <a:gd name="adj1" fmla="val 60044"/>
              <a:gd name="adj2" fmla="val 60044"/>
              <a:gd name="adj3" fmla="val 16666"/>
              <a:gd name="adj4" fmla="val 6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latin typeface="Arial" panose="020B0604020202020204" pitchFamily="34" charset="0"/>
                <a:ea typeface="华文行楷" pitchFamily="2" charset="-122"/>
              </a:rPr>
              <a:t>蕨类植物</a:t>
            </a:r>
            <a:endParaRPr lang="zh-CN" altLang="en-US" sz="2400" dirty="0">
              <a:latin typeface="Arial" panose="020B0604020202020204" pitchFamily="34" charset="0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6" grpId="0" bldLvl="0" animBg="1"/>
      <p:bldP spid="74767" grpId="0" bldLvl="0" animBg="1"/>
      <p:bldP spid="74768" grpId="0" bldLvl="0" animBg="1"/>
      <p:bldP spid="74769" grpId="0" bldLvl="0" animBg="1"/>
      <p:bldP spid="74770" grpId="0" bldLvl="0" animBg="1"/>
      <p:bldP spid="74773" grpId="0" bldLvl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母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1109</Words>
  <Application>WPS 演示</Application>
  <PresentationFormat>宽屏</PresentationFormat>
  <Paragraphs>102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宋体</vt:lpstr>
      <vt:lpstr>Wingdings</vt:lpstr>
      <vt:lpstr>Arial Unicode MS</vt:lpstr>
      <vt:lpstr>微软雅黑</vt:lpstr>
      <vt:lpstr>华文琥珀</vt:lpstr>
      <vt:lpstr>仿宋_GB2312</vt:lpstr>
      <vt:lpstr>华文行楷</vt:lpstr>
      <vt:lpstr>Calibri</vt:lpstr>
      <vt:lpstr>Arial Unicode MS</vt:lpstr>
      <vt:lpstr>等线</vt:lpstr>
      <vt:lpstr>隶书</vt:lpstr>
      <vt:lpstr>黑体</vt:lpstr>
      <vt:lpstr>楷体</vt:lpstr>
      <vt:lpstr>Calibri Light</vt:lpstr>
      <vt:lpstr>Office Theme</vt:lpstr>
      <vt:lpstr>母版1</vt:lpstr>
      <vt:lpstr>PowerPoint 演示文稿</vt:lpstr>
      <vt:lpstr>主要内容</vt:lpstr>
      <vt:lpstr>一、花卉含义及有关概念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2、 花卉学的含义</vt:lpstr>
      <vt:lpstr>3、花卉的栽培方式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飞鱼</cp:lastModifiedBy>
  <cp:revision>96</cp:revision>
  <dcterms:created xsi:type="dcterms:W3CDTF">2006-08-16T00:00:00Z</dcterms:created>
  <dcterms:modified xsi:type="dcterms:W3CDTF">2020-10-29T00:33:58Z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